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29" r:id="rId4"/>
    <p:sldMasterId id="2147484310" r:id="rId5"/>
    <p:sldMasterId id="2147484341" r:id="rId6"/>
  </p:sldMasterIdLst>
  <p:notesMasterIdLst>
    <p:notesMasterId r:id="rId57"/>
  </p:notesMasterIdLst>
  <p:handoutMasterIdLst>
    <p:handoutMasterId r:id="rId58"/>
  </p:handoutMasterIdLst>
  <p:sldIdLst>
    <p:sldId id="1368" r:id="rId7"/>
    <p:sldId id="1450" r:id="rId8"/>
    <p:sldId id="1451" r:id="rId9"/>
    <p:sldId id="1452" r:id="rId10"/>
    <p:sldId id="1453" r:id="rId11"/>
    <p:sldId id="1454" r:id="rId12"/>
    <p:sldId id="1455" r:id="rId13"/>
    <p:sldId id="1456" r:id="rId14"/>
    <p:sldId id="1457" r:id="rId15"/>
    <p:sldId id="1458" r:id="rId16"/>
    <p:sldId id="1459" r:id="rId17"/>
    <p:sldId id="1460" r:id="rId18"/>
    <p:sldId id="1461" r:id="rId19"/>
    <p:sldId id="1462" r:id="rId20"/>
    <p:sldId id="1463" r:id="rId21"/>
    <p:sldId id="1464" r:id="rId22"/>
    <p:sldId id="1465" r:id="rId23"/>
    <p:sldId id="1466" r:id="rId24"/>
    <p:sldId id="1467" r:id="rId25"/>
    <p:sldId id="1468" r:id="rId26"/>
    <p:sldId id="1469" r:id="rId27"/>
    <p:sldId id="1470" r:id="rId28"/>
    <p:sldId id="1471" r:id="rId29"/>
    <p:sldId id="1472" r:id="rId30"/>
    <p:sldId id="1473" r:id="rId31"/>
    <p:sldId id="1474" r:id="rId32"/>
    <p:sldId id="1475" r:id="rId33"/>
    <p:sldId id="1476" r:id="rId34"/>
    <p:sldId id="1477" r:id="rId35"/>
    <p:sldId id="1478" r:id="rId36"/>
    <p:sldId id="1479" r:id="rId37"/>
    <p:sldId id="1480" r:id="rId38"/>
    <p:sldId id="1481" r:id="rId39"/>
    <p:sldId id="1482" r:id="rId40"/>
    <p:sldId id="1483" r:id="rId41"/>
    <p:sldId id="1484" r:id="rId42"/>
    <p:sldId id="1485" r:id="rId43"/>
    <p:sldId id="1486" r:id="rId44"/>
    <p:sldId id="1487" r:id="rId45"/>
    <p:sldId id="1488" r:id="rId46"/>
    <p:sldId id="1489" r:id="rId47"/>
    <p:sldId id="1490" r:id="rId48"/>
    <p:sldId id="1491" r:id="rId49"/>
    <p:sldId id="1492" r:id="rId50"/>
    <p:sldId id="1493" r:id="rId51"/>
    <p:sldId id="1494" r:id="rId52"/>
    <p:sldId id="1495" r:id="rId53"/>
    <p:sldId id="1326" r:id="rId54"/>
    <p:sldId id="1497" r:id="rId55"/>
    <p:sldId id="1498" r:id="rId56"/>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extLst>
      <p:ext uri="{19B8F6BF-5375-455C-9EA6-DF929625EA0E}">
        <p15:presenceInfo xmlns:p15="http://schemas.microsoft.com/office/powerpoint/2012/main" userId="S-1-5-21-2127521184-1604012920-1887927527-2598260" providerId="AD"/>
      </p:ext>
    </p:extLst>
  </p:cmAuthor>
  <p:cmAuthor id="3" name="Mary Feil-Jacobs" initials="MF" lastIdx="22" clrIdx="3">
    <p:extLst>
      <p:ext uri="{19B8F6BF-5375-455C-9EA6-DF929625EA0E}">
        <p15:presenceInfo xmlns:p15="http://schemas.microsoft.com/office/powerpoint/2012/main" userId="S-1-5-21-2127521184-1604012920-1887927527-650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05050"/>
    <a:srgbClr val="107C10"/>
    <a:srgbClr val="000000"/>
    <a:srgbClr val="323232"/>
    <a:srgbClr val="5C2D91"/>
    <a:srgbClr val="32145A"/>
    <a:srgbClr val="00BCF2"/>
    <a:srgbClr val="002050"/>
    <a:srgbClr val="D63F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6" autoAdjust="0"/>
    <p:restoredTop sz="93001" autoAdjust="0"/>
  </p:normalViewPr>
  <p:slideViewPr>
    <p:cSldViewPr>
      <p:cViewPr varScale="1">
        <p:scale>
          <a:sx n="108" d="100"/>
          <a:sy n="108" d="100"/>
        </p:scale>
        <p:origin x="408" y="114"/>
      </p:cViewPr>
      <p:guideLst/>
    </p:cSldViewPr>
  </p:slideViewPr>
  <p:outlineViewPr>
    <p:cViewPr>
      <p:scale>
        <a:sx n="33" d="100"/>
        <a:sy n="33" d="100"/>
      </p:scale>
      <p:origin x="0" y="-14442"/>
    </p:cViewPr>
  </p:outlineViewPr>
  <p:notesTextViewPr>
    <p:cViewPr>
      <p:scale>
        <a:sx n="100" d="100"/>
        <a:sy n="100" d="100"/>
      </p:scale>
      <p:origin x="0" y="0"/>
    </p:cViewPr>
  </p:notesTextViewPr>
  <p:sorterViewPr>
    <p:cViewPr>
      <p:scale>
        <a:sx n="125" d="100"/>
        <a:sy n="125" d="100"/>
      </p:scale>
      <p:origin x="0" y="0"/>
    </p:cViewPr>
  </p:sorterViewPr>
  <p:notesViewPr>
    <p:cSldViewPr showGuides="1">
      <p:cViewPr>
        <p:scale>
          <a:sx n="100" d="100"/>
          <a:sy n="100" d="100"/>
        </p:scale>
        <p:origin x="261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notesMaster" Target="notesMasters/notesMaster1.xml"/><Relationship Id="rId61"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commentAuthors" Target="commentAuthors.xml"/></Relationships>
</file>

<file path=ppt/diagrams/_rels/data1.xml.rels><?xml version="1.0" encoding="UTF-8" standalone="yes"?>
<Relationships xmlns="http://schemas.openxmlformats.org/package/2006/relationships"><Relationship Id="rId1" Type="http://schemas.openxmlformats.org/officeDocument/2006/relationships/image" Target="../media/image20.jpeg"/></Relationships>
</file>

<file path=ppt/diagrams/_rels/data2.xml.rels><?xml version="1.0" encoding="UTF-8" standalone="yes"?>
<Relationships xmlns="http://schemas.openxmlformats.org/package/2006/relationships"><Relationship Id="rId1" Type="http://schemas.openxmlformats.org/officeDocument/2006/relationships/image" Target="../media/image21.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20.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21.jpe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E56EEB-8DC4-4C3B-AA2C-66793ED93361}" type="doc">
      <dgm:prSet loTypeId="urn:microsoft.com/office/officeart/2005/8/layout/bList2#1" loCatId="list" qsTypeId="urn:microsoft.com/office/officeart/2005/8/quickstyle/simple4" qsCatId="simple" csTypeId="urn:microsoft.com/office/officeart/2005/8/colors/colorful2" csCatId="colorful" phldr="1"/>
      <dgm:spPr/>
      <dgm:t>
        <a:bodyPr/>
        <a:lstStyle/>
        <a:p>
          <a:endParaRPr lang="en-US"/>
        </a:p>
      </dgm:t>
    </dgm:pt>
    <dgm:pt modelId="{FD221EAC-7B84-4859-BBA9-70D4694F1379}">
      <dgm:prSet/>
      <dgm:spPr>
        <a:solidFill>
          <a:schemeClr val="accent6">
            <a:lumMod val="75000"/>
          </a:schemeClr>
        </a:solidFill>
      </dgm:spPr>
      <dgm:t>
        <a:bodyPr/>
        <a:lstStyle/>
        <a:p>
          <a:pPr rtl="0"/>
          <a:r>
            <a:rPr lang="en-US" dirty="0" smtClean="0"/>
            <a:t>Emitter</a:t>
          </a:r>
          <a:endParaRPr lang="en-US" dirty="0"/>
        </a:p>
      </dgm:t>
    </dgm:pt>
    <dgm:pt modelId="{8F52C57B-52E5-4542-9027-9AA4C869B3B6}" type="sibTrans" cxnId="{F3E2AA78-0703-4246-AE87-7398E5202C3B}">
      <dgm:prSet/>
      <dgm:spPr/>
      <dgm:t>
        <a:bodyPr/>
        <a:lstStyle/>
        <a:p>
          <a:endParaRPr lang="en-US"/>
        </a:p>
      </dgm:t>
    </dgm:pt>
    <dgm:pt modelId="{53183B8B-8395-4ED7-9059-D012F8DC783B}" type="parTrans" cxnId="{F3E2AA78-0703-4246-AE87-7398E5202C3B}">
      <dgm:prSet/>
      <dgm:spPr/>
      <dgm:t>
        <a:bodyPr/>
        <a:lstStyle/>
        <a:p>
          <a:endParaRPr lang="en-US"/>
        </a:p>
      </dgm:t>
    </dgm:pt>
    <dgm:pt modelId="{8DA543B7-1CAF-49AF-94F0-731AC9C94A8A}">
      <dgm:prSet/>
      <dgm:spPr/>
      <dgm:t>
        <a:bodyPr/>
        <a:lstStyle/>
        <a:p>
          <a:pPr rtl="0"/>
          <a:r>
            <a:rPr lang="en-US" dirty="0" smtClean="0">
              <a:solidFill>
                <a:schemeClr val="accent6"/>
              </a:solidFill>
            </a:rPr>
            <a:t>Spatial audio source</a:t>
          </a:r>
          <a:endParaRPr lang="en-US" dirty="0">
            <a:solidFill>
              <a:schemeClr val="accent6"/>
            </a:solidFill>
          </a:endParaRPr>
        </a:p>
      </dgm:t>
    </dgm:pt>
    <dgm:pt modelId="{798ED87F-E26B-41C8-BB17-4C4AA3360D3B}" type="sibTrans" cxnId="{302857B7-1D4A-4DAC-8F81-B5410C448A32}">
      <dgm:prSet/>
      <dgm:spPr/>
      <dgm:t>
        <a:bodyPr/>
        <a:lstStyle/>
        <a:p>
          <a:endParaRPr lang="en-US"/>
        </a:p>
      </dgm:t>
    </dgm:pt>
    <dgm:pt modelId="{56280AC3-C0DE-4629-95F7-51B38CB00B80}" type="parTrans" cxnId="{302857B7-1D4A-4DAC-8F81-B5410C448A32}">
      <dgm:prSet/>
      <dgm:spPr/>
      <dgm:t>
        <a:bodyPr/>
        <a:lstStyle/>
        <a:p>
          <a:endParaRPr lang="en-US"/>
        </a:p>
      </dgm:t>
    </dgm:pt>
    <dgm:pt modelId="{7E7397BF-86E6-484E-ABFC-3ED977E553D4}">
      <dgm:prSet/>
      <dgm:spPr/>
      <dgm:t>
        <a:bodyPr/>
        <a:lstStyle/>
        <a:p>
          <a:pPr rtl="0"/>
          <a:r>
            <a:rPr lang="en-US" dirty="0" smtClean="0">
              <a:solidFill>
                <a:schemeClr val="accent6"/>
              </a:solidFill>
            </a:rPr>
            <a:t>Can be input source or </a:t>
          </a:r>
          <a:r>
            <a:rPr lang="en-US" dirty="0" err="1" smtClean="0">
              <a:solidFill>
                <a:schemeClr val="accent6"/>
              </a:solidFill>
            </a:rPr>
            <a:t>submix</a:t>
          </a:r>
          <a:endParaRPr lang="en-US" dirty="0">
            <a:solidFill>
              <a:schemeClr val="accent6"/>
            </a:solidFill>
          </a:endParaRPr>
        </a:p>
      </dgm:t>
    </dgm:pt>
    <dgm:pt modelId="{3EAE310C-8062-422E-85DF-C17663A91A5B}" type="sibTrans" cxnId="{EB360A99-F663-4F65-A370-0CE46656C4C7}">
      <dgm:prSet/>
      <dgm:spPr/>
      <dgm:t>
        <a:bodyPr/>
        <a:lstStyle/>
        <a:p>
          <a:endParaRPr lang="en-US"/>
        </a:p>
      </dgm:t>
    </dgm:pt>
    <dgm:pt modelId="{EEF3E420-0E20-4B50-B827-304E011980D9}" type="parTrans" cxnId="{EB360A99-F663-4F65-A370-0CE46656C4C7}">
      <dgm:prSet/>
      <dgm:spPr/>
      <dgm:t>
        <a:bodyPr/>
        <a:lstStyle/>
        <a:p>
          <a:endParaRPr lang="en-US"/>
        </a:p>
      </dgm:t>
    </dgm:pt>
    <dgm:pt modelId="{9A79AE4D-4504-4AFA-A989-A92196DA77A1}">
      <dgm:prSet/>
      <dgm:spPr/>
      <dgm:t>
        <a:bodyPr/>
        <a:lstStyle/>
        <a:p>
          <a:pPr rtl="0"/>
          <a:r>
            <a:rPr lang="en-US" dirty="0" smtClean="0">
              <a:solidFill>
                <a:schemeClr val="accent6"/>
              </a:solidFill>
            </a:rPr>
            <a:t>Support #emitters depends on multiple factors</a:t>
          </a:r>
          <a:endParaRPr lang="en-US" dirty="0">
            <a:solidFill>
              <a:schemeClr val="accent6"/>
            </a:solidFill>
          </a:endParaRPr>
        </a:p>
      </dgm:t>
    </dgm:pt>
    <dgm:pt modelId="{8DFEA5D7-5E59-4DFF-9C60-AA896B757BD0}" type="sibTrans" cxnId="{5954CFBA-27BA-4EDA-AA70-765EED0A0421}">
      <dgm:prSet/>
      <dgm:spPr/>
      <dgm:t>
        <a:bodyPr/>
        <a:lstStyle/>
        <a:p>
          <a:endParaRPr lang="en-US"/>
        </a:p>
      </dgm:t>
    </dgm:pt>
    <dgm:pt modelId="{1E439E59-B3F5-46B6-AC71-3E8DB17CB360}" type="parTrans" cxnId="{5954CFBA-27BA-4EDA-AA70-765EED0A0421}">
      <dgm:prSet/>
      <dgm:spPr/>
      <dgm:t>
        <a:bodyPr/>
        <a:lstStyle/>
        <a:p>
          <a:endParaRPr lang="en-US"/>
        </a:p>
      </dgm:t>
    </dgm:pt>
    <dgm:pt modelId="{315F385B-856D-4DF7-8503-A7289ACD88E9}">
      <dgm:prSet/>
      <dgm:spPr/>
      <dgm:t>
        <a:bodyPr/>
        <a:lstStyle/>
        <a:p>
          <a:pPr rtl="0"/>
          <a:r>
            <a:rPr lang="en-US" dirty="0" smtClean="0">
              <a:solidFill>
                <a:schemeClr val="accent6"/>
              </a:solidFill>
            </a:rPr>
            <a:t>Orientation, Position, Velocity</a:t>
          </a:r>
          <a:endParaRPr lang="en-US" dirty="0">
            <a:solidFill>
              <a:schemeClr val="accent6"/>
            </a:solidFill>
          </a:endParaRPr>
        </a:p>
      </dgm:t>
    </dgm:pt>
    <dgm:pt modelId="{BAF15D99-D9B1-4DCC-B55B-1762AF0E331C}" type="sibTrans" cxnId="{54034BC4-D9FF-4B0C-9D83-210EAD18CD6B}">
      <dgm:prSet/>
      <dgm:spPr/>
      <dgm:t>
        <a:bodyPr/>
        <a:lstStyle/>
        <a:p>
          <a:endParaRPr lang="en-US"/>
        </a:p>
      </dgm:t>
    </dgm:pt>
    <dgm:pt modelId="{2B3349FE-2A72-44D4-85C1-199F90D14310}" type="parTrans" cxnId="{54034BC4-D9FF-4B0C-9D83-210EAD18CD6B}">
      <dgm:prSet/>
      <dgm:spPr/>
      <dgm:t>
        <a:bodyPr/>
        <a:lstStyle/>
        <a:p>
          <a:endParaRPr lang="en-US"/>
        </a:p>
      </dgm:t>
    </dgm:pt>
    <dgm:pt modelId="{B2AC1865-8B27-4143-8208-E47E563D11BD}" type="pres">
      <dgm:prSet presAssocID="{42E56EEB-8DC4-4C3B-AA2C-66793ED93361}" presName="diagram" presStyleCnt="0">
        <dgm:presLayoutVars>
          <dgm:dir/>
          <dgm:animLvl val="lvl"/>
          <dgm:resizeHandles val="exact"/>
        </dgm:presLayoutVars>
      </dgm:prSet>
      <dgm:spPr/>
      <dgm:t>
        <a:bodyPr/>
        <a:lstStyle/>
        <a:p>
          <a:endParaRPr lang="en-US"/>
        </a:p>
      </dgm:t>
    </dgm:pt>
    <dgm:pt modelId="{61035049-AFCE-42B3-A429-954FDE1D8D29}" type="pres">
      <dgm:prSet presAssocID="{FD221EAC-7B84-4859-BBA9-70D4694F1379}" presName="compNode" presStyleCnt="0"/>
      <dgm:spPr/>
    </dgm:pt>
    <dgm:pt modelId="{ADA46ABB-2F6D-4C88-9E6F-E495E1A49994}" type="pres">
      <dgm:prSet presAssocID="{FD221EAC-7B84-4859-BBA9-70D4694F1379}" presName="childRect" presStyleLbl="bgAcc1" presStyleIdx="0" presStyleCnt="1">
        <dgm:presLayoutVars>
          <dgm:bulletEnabled val="1"/>
        </dgm:presLayoutVars>
      </dgm:prSet>
      <dgm:spPr/>
      <dgm:t>
        <a:bodyPr/>
        <a:lstStyle/>
        <a:p>
          <a:endParaRPr lang="en-US"/>
        </a:p>
      </dgm:t>
    </dgm:pt>
    <dgm:pt modelId="{0DC81D77-61D6-4109-8473-39162613E80B}" type="pres">
      <dgm:prSet presAssocID="{FD221EAC-7B84-4859-BBA9-70D4694F1379}" presName="parentText" presStyleLbl="node1" presStyleIdx="0" presStyleCnt="0">
        <dgm:presLayoutVars>
          <dgm:chMax val="0"/>
          <dgm:bulletEnabled val="1"/>
        </dgm:presLayoutVars>
      </dgm:prSet>
      <dgm:spPr/>
      <dgm:t>
        <a:bodyPr/>
        <a:lstStyle/>
        <a:p>
          <a:endParaRPr lang="en-US"/>
        </a:p>
      </dgm:t>
    </dgm:pt>
    <dgm:pt modelId="{5624624E-0115-4EBC-A332-BC84FCD0F159}" type="pres">
      <dgm:prSet presAssocID="{FD221EAC-7B84-4859-BBA9-70D4694F1379}" presName="parentRect" presStyleLbl="alignNode1" presStyleIdx="0" presStyleCnt="1"/>
      <dgm:spPr/>
      <dgm:t>
        <a:bodyPr/>
        <a:lstStyle/>
        <a:p>
          <a:endParaRPr lang="en-US"/>
        </a:p>
      </dgm:t>
    </dgm:pt>
    <dgm:pt modelId="{ACC886C5-4736-457D-8BD6-B264EE0B294F}" type="pres">
      <dgm:prSet presAssocID="{FD221EAC-7B84-4859-BBA9-70D4694F1379}" presName="adorn" presStyleLbl="fgAccFollowNode1" presStyleIdx="0" presStyleCnt="1" custScaleX="88747" custScaleY="88507" custLinFactNeighborX="-21738" custLinFactNeighborY="-16983"/>
      <dgm:spPr>
        <a:blipFill>
          <a:blip xmlns:r="http://schemas.openxmlformats.org/officeDocument/2006/relationships" r:embed="rId1"/>
          <a:srcRect/>
          <a:stretch>
            <a:fillRect t="-6000" b="-6000"/>
          </a:stretch>
        </a:blipFill>
      </dgm:spPr>
      <dgm:t>
        <a:bodyPr/>
        <a:lstStyle/>
        <a:p>
          <a:endParaRPr lang="en-US"/>
        </a:p>
      </dgm:t>
    </dgm:pt>
  </dgm:ptLst>
  <dgm:cxnLst>
    <dgm:cxn modelId="{A0AABF59-3362-4B56-A868-78C40F5AA35B}" type="presOf" srcId="{42E56EEB-8DC4-4C3B-AA2C-66793ED93361}" destId="{B2AC1865-8B27-4143-8208-E47E563D11BD}" srcOrd="0" destOrd="0" presId="urn:microsoft.com/office/officeart/2005/8/layout/bList2#1"/>
    <dgm:cxn modelId="{8D437C65-8B0A-40EB-A2D4-67B1F9775627}" type="presOf" srcId="{315F385B-856D-4DF7-8503-A7289ACD88E9}" destId="{ADA46ABB-2F6D-4C88-9E6F-E495E1A49994}" srcOrd="0" destOrd="3" presId="urn:microsoft.com/office/officeart/2005/8/layout/bList2#1"/>
    <dgm:cxn modelId="{572FAE13-6AEC-43CF-8231-E2C0879FAD11}" type="presOf" srcId="{7E7397BF-86E6-484E-ABFC-3ED977E553D4}" destId="{ADA46ABB-2F6D-4C88-9E6F-E495E1A49994}" srcOrd="0" destOrd="1" presId="urn:microsoft.com/office/officeart/2005/8/layout/bList2#1"/>
    <dgm:cxn modelId="{EB360A99-F663-4F65-A370-0CE46656C4C7}" srcId="{FD221EAC-7B84-4859-BBA9-70D4694F1379}" destId="{7E7397BF-86E6-484E-ABFC-3ED977E553D4}" srcOrd="1" destOrd="0" parTransId="{EEF3E420-0E20-4B50-B827-304E011980D9}" sibTransId="{3EAE310C-8062-422E-85DF-C17663A91A5B}"/>
    <dgm:cxn modelId="{AD3852C3-FF94-4722-BA23-AA8C745FA28A}" type="presOf" srcId="{FD221EAC-7B84-4859-BBA9-70D4694F1379}" destId="{0DC81D77-61D6-4109-8473-39162613E80B}" srcOrd="0" destOrd="0" presId="urn:microsoft.com/office/officeart/2005/8/layout/bList2#1"/>
    <dgm:cxn modelId="{F3E2AA78-0703-4246-AE87-7398E5202C3B}" srcId="{42E56EEB-8DC4-4C3B-AA2C-66793ED93361}" destId="{FD221EAC-7B84-4859-BBA9-70D4694F1379}" srcOrd="0" destOrd="0" parTransId="{53183B8B-8395-4ED7-9059-D012F8DC783B}" sibTransId="{8F52C57B-52E5-4542-9027-9AA4C869B3B6}"/>
    <dgm:cxn modelId="{A99D9B94-6312-42BE-A36D-E92C4CD02DD6}" type="presOf" srcId="{FD221EAC-7B84-4859-BBA9-70D4694F1379}" destId="{5624624E-0115-4EBC-A332-BC84FCD0F159}" srcOrd="1" destOrd="0" presId="urn:microsoft.com/office/officeart/2005/8/layout/bList2#1"/>
    <dgm:cxn modelId="{54034BC4-D9FF-4B0C-9D83-210EAD18CD6B}" srcId="{FD221EAC-7B84-4859-BBA9-70D4694F1379}" destId="{315F385B-856D-4DF7-8503-A7289ACD88E9}" srcOrd="3" destOrd="0" parTransId="{2B3349FE-2A72-44D4-85C1-199F90D14310}" sibTransId="{BAF15D99-D9B1-4DCC-B55B-1762AF0E331C}"/>
    <dgm:cxn modelId="{99F33A66-EC02-45F7-ABCA-DFA31DE2359D}" type="presOf" srcId="{8DA543B7-1CAF-49AF-94F0-731AC9C94A8A}" destId="{ADA46ABB-2F6D-4C88-9E6F-E495E1A49994}" srcOrd="0" destOrd="0" presId="urn:microsoft.com/office/officeart/2005/8/layout/bList2#1"/>
    <dgm:cxn modelId="{5954CFBA-27BA-4EDA-AA70-765EED0A0421}" srcId="{FD221EAC-7B84-4859-BBA9-70D4694F1379}" destId="{9A79AE4D-4504-4AFA-A989-A92196DA77A1}" srcOrd="2" destOrd="0" parTransId="{1E439E59-B3F5-46B6-AC71-3E8DB17CB360}" sibTransId="{8DFEA5D7-5E59-4DFF-9C60-AA896B757BD0}"/>
    <dgm:cxn modelId="{C49A74AD-9FCA-4052-97D3-13DBEBABA0EC}" type="presOf" srcId="{9A79AE4D-4504-4AFA-A989-A92196DA77A1}" destId="{ADA46ABB-2F6D-4C88-9E6F-E495E1A49994}" srcOrd="0" destOrd="2" presId="urn:microsoft.com/office/officeart/2005/8/layout/bList2#1"/>
    <dgm:cxn modelId="{302857B7-1D4A-4DAC-8F81-B5410C448A32}" srcId="{FD221EAC-7B84-4859-BBA9-70D4694F1379}" destId="{8DA543B7-1CAF-49AF-94F0-731AC9C94A8A}" srcOrd="0" destOrd="0" parTransId="{56280AC3-C0DE-4629-95F7-51B38CB00B80}" sibTransId="{798ED87F-E26B-41C8-BB17-4C4AA3360D3B}"/>
    <dgm:cxn modelId="{465E7FA6-163A-4D83-839C-2484DB19146B}" type="presParOf" srcId="{B2AC1865-8B27-4143-8208-E47E563D11BD}" destId="{61035049-AFCE-42B3-A429-954FDE1D8D29}" srcOrd="0" destOrd="0" presId="urn:microsoft.com/office/officeart/2005/8/layout/bList2#1"/>
    <dgm:cxn modelId="{97E2A5BA-5CAA-4340-9F4F-65622FF7B8FE}" type="presParOf" srcId="{61035049-AFCE-42B3-A429-954FDE1D8D29}" destId="{ADA46ABB-2F6D-4C88-9E6F-E495E1A49994}" srcOrd="0" destOrd="0" presId="urn:microsoft.com/office/officeart/2005/8/layout/bList2#1"/>
    <dgm:cxn modelId="{2A19CDE5-7795-4634-AB25-122FAB23A189}" type="presParOf" srcId="{61035049-AFCE-42B3-A429-954FDE1D8D29}" destId="{0DC81D77-61D6-4109-8473-39162613E80B}" srcOrd="1" destOrd="0" presId="urn:microsoft.com/office/officeart/2005/8/layout/bList2#1"/>
    <dgm:cxn modelId="{5D7253CB-8ACD-4DE0-94D3-6BFE786E10DB}" type="presParOf" srcId="{61035049-AFCE-42B3-A429-954FDE1D8D29}" destId="{5624624E-0115-4EBC-A332-BC84FCD0F159}" srcOrd="2" destOrd="0" presId="urn:microsoft.com/office/officeart/2005/8/layout/bList2#1"/>
    <dgm:cxn modelId="{2E2A2A49-E4C2-4F3E-B692-574A9879B01E}" type="presParOf" srcId="{61035049-AFCE-42B3-A429-954FDE1D8D29}" destId="{ACC886C5-4736-457D-8BD6-B264EE0B294F}" srcOrd="3" destOrd="0" presId="urn:microsoft.com/office/officeart/2005/8/layout/bList2#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2E56EEB-8DC4-4C3B-AA2C-66793ED93361}" type="doc">
      <dgm:prSet loTypeId="urn:microsoft.com/office/officeart/2005/8/layout/bList2#1" loCatId="list" qsTypeId="urn:microsoft.com/office/officeart/2005/8/quickstyle/simple4" qsCatId="simple" csTypeId="urn:microsoft.com/office/officeart/2005/8/colors/colorful2" csCatId="colorful" phldr="1"/>
      <dgm:spPr/>
      <dgm:t>
        <a:bodyPr/>
        <a:lstStyle/>
        <a:p>
          <a:endParaRPr lang="en-US"/>
        </a:p>
      </dgm:t>
    </dgm:pt>
    <dgm:pt modelId="{83BD0B64-DCF3-4BE9-A8C1-AB5F68C626D4}">
      <dgm:prSet/>
      <dgm:spPr>
        <a:solidFill>
          <a:schemeClr val="bg1">
            <a:lumMod val="75000"/>
          </a:schemeClr>
        </a:solidFill>
      </dgm:spPr>
      <dgm:t>
        <a:bodyPr/>
        <a:lstStyle/>
        <a:p>
          <a:pPr rtl="0"/>
          <a:r>
            <a:rPr lang="en-US" dirty="0" smtClean="0"/>
            <a:t>Listener</a:t>
          </a:r>
          <a:endParaRPr lang="en-US" dirty="0"/>
        </a:p>
      </dgm:t>
    </dgm:pt>
    <dgm:pt modelId="{08E02546-D1F0-4A97-BDD4-1CB07F932FEF}" type="parTrans" cxnId="{6A61318D-89CE-4114-BD70-F11E5E3ED6C0}">
      <dgm:prSet/>
      <dgm:spPr/>
      <dgm:t>
        <a:bodyPr/>
        <a:lstStyle/>
        <a:p>
          <a:endParaRPr lang="en-US"/>
        </a:p>
      </dgm:t>
    </dgm:pt>
    <dgm:pt modelId="{2A83706D-CB6B-449A-A4E9-FD4EBDE9D067}" type="sibTrans" cxnId="{6A61318D-89CE-4114-BD70-F11E5E3ED6C0}">
      <dgm:prSet/>
      <dgm:spPr/>
      <dgm:t>
        <a:bodyPr/>
        <a:lstStyle/>
        <a:p>
          <a:endParaRPr lang="en-US"/>
        </a:p>
      </dgm:t>
    </dgm:pt>
    <dgm:pt modelId="{3C69A3AF-A854-40E5-A17C-F71570CB2EDA}">
      <dgm:prSet custT="1"/>
      <dgm:spPr/>
      <dgm:t>
        <a:bodyPr/>
        <a:lstStyle/>
        <a:p>
          <a:pPr rtl="0"/>
          <a:r>
            <a:rPr lang="en-US" sz="2400" dirty="0" smtClean="0">
              <a:solidFill>
                <a:schemeClr val="accent6"/>
              </a:solidFill>
            </a:rPr>
            <a:t>Spatial of audio ‘reception’</a:t>
          </a:r>
          <a:endParaRPr lang="en-US" sz="2400" dirty="0">
            <a:solidFill>
              <a:schemeClr val="accent6"/>
            </a:solidFill>
          </a:endParaRPr>
        </a:p>
      </dgm:t>
    </dgm:pt>
    <dgm:pt modelId="{9CDB8E06-B238-4FFF-96D2-D4E31FE830E5}" type="parTrans" cxnId="{3B77FF04-481B-40CC-97F9-A4888E78DBC4}">
      <dgm:prSet/>
      <dgm:spPr/>
      <dgm:t>
        <a:bodyPr/>
        <a:lstStyle/>
        <a:p>
          <a:endParaRPr lang="en-US"/>
        </a:p>
      </dgm:t>
    </dgm:pt>
    <dgm:pt modelId="{33A84F21-D6C4-4C1A-9CC4-D254C1D682D1}" type="sibTrans" cxnId="{3B77FF04-481B-40CC-97F9-A4888E78DBC4}">
      <dgm:prSet/>
      <dgm:spPr/>
      <dgm:t>
        <a:bodyPr/>
        <a:lstStyle/>
        <a:p>
          <a:endParaRPr lang="en-US"/>
        </a:p>
      </dgm:t>
    </dgm:pt>
    <dgm:pt modelId="{ECAA392A-E52B-40F4-B1AC-C5E6FE4B95DA}">
      <dgm:prSet custT="1"/>
      <dgm:spPr/>
      <dgm:t>
        <a:bodyPr/>
        <a:lstStyle/>
        <a:p>
          <a:pPr rtl="0"/>
          <a:r>
            <a:rPr lang="en-US" sz="2400" dirty="0" smtClean="0">
              <a:solidFill>
                <a:schemeClr val="accent6"/>
              </a:solidFill>
            </a:rPr>
            <a:t>Orientation, Position, Velocity</a:t>
          </a:r>
          <a:endParaRPr lang="en-US" sz="2400" dirty="0">
            <a:solidFill>
              <a:schemeClr val="accent6"/>
            </a:solidFill>
          </a:endParaRPr>
        </a:p>
      </dgm:t>
    </dgm:pt>
    <dgm:pt modelId="{573DDED8-0536-4193-9A80-BB69DD9F536A}" type="parTrans" cxnId="{16A910C7-F420-40B1-8965-611D71852DE3}">
      <dgm:prSet/>
      <dgm:spPr/>
      <dgm:t>
        <a:bodyPr/>
        <a:lstStyle/>
        <a:p>
          <a:endParaRPr lang="en-US"/>
        </a:p>
      </dgm:t>
    </dgm:pt>
    <dgm:pt modelId="{9D045C50-C809-41AD-968F-84BBEDCAA29C}" type="sibTrans" cxnId="{16A910C7-F420-40B1-8965-611D71852DE3}">
      <dgm:prSet/>
      <dgm:spPr/>
      <dgm:t>
        <a:bodyPr/>
        <a:lstStyle/>
        <a:p>
          <a:endParaRPr lang="en-US"/>
        </a:p>
      </dgm:t>
    </dgm:pt>
    <dgm:pt modelId="{7A8F0A1A-173C-46EA-8AF5-8DD4D1612FC2}">
      <dgm:prSet custT="1"/>
      <dgm:spPr/>
      <dgm:t>
        <a:bodyPr/>
        <a:lstStyle/>
        <a:p>
          <a:pPr rtl="0"/>
          <a:r>
            <a:rPr lang="en-US" sz="2400" dirty="0" smtClean="0">
              <a:solidFill>
                <a:schemeClr val="accent6"/>
              </a:solidFill>
            </a:rPr>
            <a:t>Only supports 1 listener/</a:t>
          </a:r>
          <a:r>
            <a:rPr lang="en-US" sz="2400" dirty="0" err="1" smtClean="0">
              <a:solidFill>
                <a:schemeClr val="accent6"/>
              </a:solidFill>
            </a:rPr>
            <a:t>AudioGraph</a:t>
          </a:r>
          <a:endParaRPr lang="en-US" sz="2400" dirty="0">
            <a:solidFill>
              <a:schemeClr val="accent6"/>
            </a:solidFill>
          </a:endParaRPr>
        </a:p>
      </dgm:t>
    </dgm:pt>
    <dgm:pt modelId="{6248911E-B91B-49BE-8AC3-E6557D989248}" type="parTrans" cxnId="{40D67D3E-6438-47D8-B5BD-8797A897E560}">
      <dgm:prSet/>
      <dgm:spPr/>
      <dgm:t>
        <a:bodyPr/>
        <a:lstStyle/>
        <a:p>
          <a:endParaRPr lang="en-US"/>
        </a:p>
      </dgm:t>
    </dgm:pt>
    <dgm:pt modelId="{5BD0437C-B89A-40D8-9D51-1D26B90BF342}" type="sibTrans" cxnId="{40D67D3E-6438-47D8-B5BD-8797A897E560}">
      <dgm:prSet/>
      <dgm:spPr/>
      <dgm:t>
        <a:bodyPr/>
        <a:lstStyle/>
        <a:p>
          <a:endParaRPr lang="en-US"/>
        </a:p>
      </dgm:t>
    </dgm:pt>
    <dgm:pt modelId="{B2AC1865-8B27-4143-8208-E47E563D11BD}" type="pres">
      <dgm:prSet presAssocID="{42E56EEB-8DC4-4C3B-AA2C-66793ED93361}" presName="diagram" presStyleCnt="0">
        <dgm:presLayoutVars>
          <dgm:dir/>
          <dgm:animLvl val="lvl"/>
          <dgm:resizeHandles val="exact"/>
        </dgm:presLayoutVars>
      </dgm:prSet>
      <dgm:spPr/>
      <dgm:t>
        <a:bodyPr/>
        <a:lstStyle/>
        <a:p>
          <a:endParaRPr lang="en-US"/>
        </a:p>
      </dgm:t>
    </dgm:pt>
    <dgm:pt modelId="{249A8EB4-B493-4709-944F-A833BDBC92B2}" type="pres">
      <dgm:prSet presAssocID="{83BD0B64-DCF3-4BE9-A8C1-AB5F68C626D4}" presName="compNode" presStyleCnt="0"/>
      <dgm:spPr/>
    </dgm:pt>
    <dgm:pt modelId="{3C4DD181-21D2-4B73-B5F1-BADC1052B4A0}" type="pres">
      <dgm:prSet presAssocID="{83BD0B64-DCF3-4BE9-A8C1-AB5F68C626D4}" presName="childRect" presStyleLbl="bgAcc1" presStyleIdx="0" presStyleCnt="1">
        <dgm:presLayoutVars>
          <dgm:bulletEnabled val="1"/>
        </dgm:presLayoutVars>
      </dgm:prSet>
      <dgm:spPr/>
      <dgm:t>
        <a:bodyPr/>
        <a:lstStyle/>
        <a:p>
          <a:endParaRPr lang="en-US"/>
        </a:p>
      </dgm:t>
    </dgm:pt>
    <dgm:pt modelId="{10920FD0-977B-499A-BD5A-107534D899E5}" type="pres">
      <dgm:prSet presAssocID="{83BD0B64-DCF3-4BE9-A8C1-AB5F68C626D4}" presName="parentText" presStyleLbl="node1" presStyleIdx="0" presStyleCnt="0">
        <dgm:presLayoutVars>
          <dgm:chMax val="0"/>
          <dgm:bulletEnabled val="1"/>
        </dgm:presLayoutVars>
      </dgm:prSet>
      <dgm:spPr/>
      <dgm:t>
        <a:bodyPr/>
        <a:lstStyle/>
        <a:p>
          <a:endParaRPr lang="en-US"/>
        </a:p>
      </dgm:t>
    </dgm:pt>
    <dgm:pt modelId="{A91ED5BD-E677-4726-9FDA-2350DD587406}" type="pres">
      <dgm:prSet presAssocID="{83BD0B64-DCF3-4BE9-A8C1-AB5F68C626D4}" presName="parentRect" presStyleLbl="alignNode1" presStyleIdx="0" presStyleCnt="1"/>
      <dgm:spPr/>
      <dgm:t>
        <a:bodyPr/>
        <a:lstStyle/>
        <a:p>
          <a:endParaRPr lang="en-US"/>
        </a:p>
      </dgm:t>
    </dgm:pt>
    <dgm:pt modelId="{E716AE14-2C42-45ED-91A2-62FF6CB69F44}" type="pres">
      <dgm:prSet presAssocID="{83BD0B64-DCF3-4BE9-A8C1-AB5F68C626D4}" presName="adorn" presStyleLbl="fgAccFollowNode1" presStyleIdx="0" presStyleCnt="1" custScaleX="73874" custScaleY="88543" custLinFactNeighborX="-19037" custLinFactNeighborY="-19037"/>
      <dgm:spPr>
        <a:blipFill>
          <a:blip xmlns:r="http://schemas.openxmlformats.org/officeDocument/2006/relationships" r:embed="rId1"/>
          <a:srcRect/>
          <a:stretch>
            <a:fillRect t="-10000" b="-10000"/>
          </a:stretch>
        </a:blipFill>
      </dgm:spPr>
      <dgm:t>
        <a:bodyPr/>
        <a:lstStyle/>
        <a:p>
          <a:endParaRPr lang="en-US"/>
        </a:p>
      </dgm:t>
    </dgm:pt>
  </dgm:ptLst>
  <dgm:cxnLst>
    <dgm:cxn modelId="{A0AABF59-3362-4B56-A868-78C40F5AA35B}" type="presOf" srcId="{42E56EEB-8DC4-4C3B-AA2C-66793ED93361}" destId="{B2AC1865-8B27-4143-8208-E47E563D11BD}" srcOrd="0" destOrd="0" presId="urn:microsoft.com/office/officeart/2005/8/layout/bList2#1"/>
    <dgm:cxn modelId="{0EA250DC-6AE1-4A3D-A16D-144F501EDB6A}" type="presOf" srcId="{3C69A3AF-A854-40E5-A17C-F71570CB2EDA}" destId="{3C4DD181-21D2-4B73-B5F1-BADC1052B4A0}" srcOrd="0" destOrd="0" presId="urn:microsoft.com/office/officeart/2005/8/layout/bList2#1"/>
    <dgm:cxn modelId="{6A61318D-89CE-4114-BD70-F11E5E3ED6C0}" srcId="{42E56EEB-8DC4-4C3B-AA2C-66793ED93361}" destId="{83BD0B64-DCF3-4BE9-A8C1-AB5F68C626D4}" srcOrd="0" destOrd="0" parTransId="{08E02546-D1F0-4A97-BDD4-1CB07F932FEF}" sibTransId="{2A83706D-CB6B-449A-A4E9-FD4EBDE9D067}"/>
    <dgm:cxn modelId="{40D67D3E-6438-47D8-B5BD-8797A897E560}" srcId="{83BD0B64-DCF3-4BE9-A8C1-AB5F68C626D4}" destId="{7A8F0A1A-173C-46EA-8AF5-8DD4D1612FC2}" srcOrd="1" destOrd="0" parTransId="{6248911E-B91B-49BE-8AC3-E6557D989248}" sibTransId="{5BD0437C-B89A-40D8-9D51-1D26B90BF342}"/>
    <dgm:cxn modelId="{CD4F270F-0239-4A75-8533-43BF396C2AF5}" type="presOf" srcId="{83BD0B64-DCF3-4BE9-A8C1-AB5F68C626D4}" destId="{10920FD0-977B-499A-BD5A-107534D899E5}" srcOrd="0" destOrd="0" presId="urn:microsoft.com/office/officeart/2005/8/layout/bList2#1"/>
    <dgm:cxn modelId="{3B77FF04-481B-40CC-97F9-A4888E78DBC4}" srcId="{83BD0B64-DCF3-4BE9-A8C1-AB5F68C626D4}" destId="{3C69A3AF-A854-40E5-A17C-F71570CB2EDA}" srcOrd="0" destOrd="0" parTransId="{9CDB8E06-B238-4FFF-96D2-D4E31FE830E5}" sibTransId="{33A84F21-D6C4-4C1A-9CC4-D254C1D682D1}"/>
    <dgm:cxn modelId="{E6AA87E1-A7C1-4E54-BCCA-2A03AC9BB1D7}" type="presOf" srcId="{7A8F0A1A-173C-46EA-8AF5-8DD4D1612FC2}" destId="{3C4DD181-21D2-4B73-B5F1-BADC1052B4A0}" srcOrd="0" destOrd="1" presId="urn:microsoft.com/office/officeart/2005/8/layout/bList2#1"/>
    <dgm:cxn modelId="{CB7E3F56-EFAB-4FED-B5C2-0FEF87D4E8F6}" type="presOf" srcId="{ECAA392A-E52B-40F4-B1AC-C5E6FE4B95DA}" destId="{3C4DD181-21D2-4B73-B5F1-BADC1052B4A0}" srcOrd="0" destOrd="2" presId="urn:microsoft.com/office/officeart/2005/8/layout/bList2#1"/>
    <dgm:cxn modelId="{715F2F1E-BBEA-4E36-A524-21596C743B95}" type="presOf" srcId="{83BD0B64-DCF3-4BE9-A8C1-AB5F68C626D4}" destId="{A91ED5BD-E677-4726-9FDA-2350DD587406}" srcOrd="1" destOrd="0" presId="urn:microsoft.com/office/officeart/2005/8/layout/bList2#1"/>
    <dgm:cxn modelId="{16A910C7-F420-40B1-8965-611D71852DE3}" srcId="{83BD0B64-DCF3-4BE9-A8C1-AB5F68C626D4}" destId="{ECAA392A-E52B-40F4-B1AC-C5E6FE4B95DA}" srcOrd="2" destOrd="0" parTransId="{573DDED8-0536-4193-9A80-BB69DD9F536A}" sibTransId="{9D045C50-C809-41AD-968F-84BBEDCAA29C}"/>
    <dgm:cxn modelId="{3AF662C0-16DD-473A-84FC-AEAEDBD3B1EA}" type="presParOf" srcId="{B2AC1865-8B27-4143-8208-E47E563D11BD}" destId="{249A8EB4-B493-4709-944F-A833BDBC92B2}" srcOrd="0" destOrd="0" presId="urn:microsoft.com/office/officeart/2005/8/layout/bList2#1"/>
    <dgm:cxn modelId="{94E91B79-F1C7-4479-8944-E2EDAE3EEA00}" type="presParOf" srcId="{249A8EB4-B493-4709-944F-A833BDBC92B2}" destId="{3C4DD181-21D2-4B73-B5F1-BADC1052B4A0}" srcOrd="0" destOrd="0" presId="urn:microsoft.com/office/officeart/2005/8/layout/bList2#1"/>
    <dgm:cxn modelId="{8C58CCE6-0230-4FEF-B005-0DDC869073D9}" type="presParOf" srcId="{249A8EB4-B493-4709-944F-A833BDBC92B2}" destId="{10920FD0-977B-499A-BD5A-107534D899E5}" srcOrd="1" destOrd="0" presId="urn:microsoft.com/office/officeart/2005/8/layout/bList2#1"/>
    <dgm:cxn modelId="{1A1753D3-3C0B-4B42-B1E5-39A32BA649E2}" type="presParOf" srcId="{249A8EB4-B493-4709-944F-A833BDBC92B2}" destId="{A91ED5BD-E677-4726-9FDA-2350DD587406}" srcOrd="2" destOrd="0" presId="urn:microsoft.com/office/officeart/2005/8/layout/bList2#1"/>
    <dgm:cxn modelId="{552F828A-3650-4EC6-8731-B36F9D820BD3}" type="presParOf" srcId="{249A8EB4-B493-4709-944F-A833BDBC92B2}" destId="{E716AE14-2C42-45ED-91A2-62FF6CB69F44}" srcOrd="3" destOrd="0" presId="urn:microsoft.com/office/officeart/2005/8/layout/bList2#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B36399-8593-4D03-A18F-37FC261DAD0A}" type="doc">
      <dgm:prSet loTypeId="urn:microsoft.com/office/officeart/2005/8/layout/hProcess4" loCatId="process" qsTypeId="urn:microsoft.com/office/officeart/2005/8/quickstyle/simple1" qsCatId="simple" csTypeId="urn:microsoft.com/office/officeart/2005/8/colors/accent0_3" csCatId="mainScheme" phldr="1"/>
      <dgm:spPr/>
      <dgm:t>
        <a:bodyPr/>
        <a:lstStyle/>
        <a:p>
          <a:endParaRPr lang="en-US"/>
        </a:p>
      </dgm:t>
    </dgm:pt>
    <dgm:pt modelId="{43D00B9C-4F61-40C9-A870-91A46C444293}">
      <dgm:prSet phldrT="[Text]"/>
      <dgm:spPr/>
      <dgm:t>
        <a:bodyPr/>
        <a:lstStyle/>
        <a:p>
          <a:r>
            <a:rPr lang="en-US" dirty="0" smtClean="0">
              <a:latin typeface="Segoe UI Light" panose="020B0502040204020203" pitchFamily="34" charset="0"/>
              <a:cs typeface="Segoe UI Light" panose="020B0502040204020203" pitchFamily="34" charset="0"/>
            </a:rPr>
            <a:t>One Process</a:t>
          </a:r>
          <a:endParaRPr lang="en-US" dirty="0">
            <a:latin typeface="Segoe UI Light" panose="020B0502040204020203" pitchFamily="34" charset="0"/>
            <a:cs typeface="Segoe UI Light" panose="020B0502040204020203" pitchFamily="34" charset="0"/>
          </a:endParaRPr>
        </a:p>
      </dgm:t>
    </dgm:pt>
    <dgm:pt modelId="{345AD843-649C-4C41-90CE-5EC1287D314F}" type="parTrans" cxnId="{12A3563A-DB22-4276-879E-1AC496B6BB5D}">
      <dgm:prSet/>
      <dgm:spPr/>
      <dgm:t>
        <a:bodyPr/>
        <a:lstStyle/>
        <a:p>
          <a:endParaRPr lang="en-US">
            <a:latin typeface="Segoe UI Light" panose="020B0502040204020203" pitchFamily="34" charset="0"/>
            <a:cs typeface="Segoe UI Light" panose="020B0502040204020203" pitchFamily="34" charset="0"/>
          </a:endParaRPr>
        </a:p>
      </dgm:t>
    </dgm:pt>
    <dgm:pt modelId="{E4F1BB90-4154-4DF4-88F4-C3C06371966C}" type="sibTrans" cxnId="{12A3563A-DB22-4276-879E-1AC496B6BB5D}">
      <dgm:prSet/>
      <dgm:spPr/>
      <dgm:t>
        <a:bodyPr/>
        <a:lstStyle/>
        <a:p>
          <a:endParaRPr lang="en-US">
            <a:latin typeface="Segoe UI Light" panose="020B0502040204020203" pitchFamily="34" charset="0"/>
            <a:cs typeface="Segoe UI Light" panose="020B0502040204020203" pitchFamily="34" charset="0"/>
          </a:endParaRPr>
        </a:p>
      </dgm:t>
    </dgm:pt>
    <dgm:pt modelId="{05026950-36C9-4198-85D9-7867ACF9168A}">
      <dgm:prSet phldrT="[Text]"/>
      <dgm:spPr/>
      <dgm:t>
        <a:bodyPr/>
        <a:lstStyle/>
        <a:p>
          <a:r>
            <a:rPr lang="en-US" dirty="0" smtClean="0">
              <a:latin typeface="Segoe UI Light" panose="020B0502040204020203" pitchFamily="34" charset="0"/>
              <a:cs typeface="Segoe UI Light" panose="020B0502040204020203" pitchFamily="34" charset="0"/>
            </a:rPr>
            <a:t>When Backgrounded …</a:t>
          </a:r>
          <a:endParaRPr lang="en-US" dirty="0">
            <a:latin typeface="Segoe UI Light" panose="020B0502040204020203" pitchFamily="34" charset="0"/>
            <a:cs typeface="Segoe UI Light" panose="020B0502040204020203" pitchFamily="34" charset="0"/>
          </a:endParaRPr>
        </a:p>
      </dgm:t>
    </dgm:pt>
    <dgm:pt modelId="{06E30F26-1126-42E5-AB7E-17777F0120F8}" type="parTrans" cxnId="{3B9FC858-084A-4931-9178-196A4E49A5D7}">
      <dgm:prSet/>
      <dgm:spPr/>
      <dgm:t>
        <a:bodyPr/>
        <a:lstStyle/>
        <a:p>
          <a:endParaRPr lang="en-US">
            <a:latin typeface="Segoe UI Light" panose="020B0502040204020203" pitchFamily="34" charset="0"/>
            <a:cs typeface="Segoe UI Light" panose="020B0502040204020203" pitchFamily="34" charset="0"/>
          </a:endParaRPr>
        </a:p>
      </dgm:t>
    </dgm:pt>
    <dgm:pt modelId="{B0FABB8E-47DB-4BF7-AFEE-831E95B2F00E}" type="sibTrans" cxnId="{3B9FC858-084A-4931-9178-196A4E49A5D7}">
      <dgm:prSet/>
      <dgm:spPr/>
      <dgm:t>
        <a:bodyPr/>
        <a:lstStyle/>
        <a:p>
          <a:endParaRPr lang="en-US">
            <a:latin typeface="Segoe UI Light" panose="020B0502040204020203" pitchFamily="34" charset="0"/>
            <a:cs typeface="Segoe UI Light" panose="020B0502040204020203" pitchFamily="34" charset="0"/>
          </a:endParaRPr>
        </a:p>
      </dgm:t>
    </dgm:pt>
    <dgm:pt modelId="{5A371A11-1401-4DC1-871C-4AA06764522C}">
      <dgm:prSet phldrT="[Text]"/>
      <dgm:spPr/>
      <dgm:t>
        <a:bodyPr/>
        <a:lstStyle/>
        <a:p>
          <a:r>
            <a:rPr lang="en-US" dirty="0" smtClean="0">
              <a:latin typeface="Segoe UI Light" panose="020B0502040204020203" pitchFamily="34" charset="0"/>
              <a:cs typeface="Segoe UI Light" panose="020B0502040204020203" pitchFamily="34" charset="0"/>
            </a:rPr>
            <a:t>When Foregrounded …</a:t>
          </a:r>
          <a:endParaRPr lang="en-US" dirty="0">
            <a:latin typeface="Segoe UI Light" panose="020B0502040204020203" pitchFamily="34" charset="0"/>
            <a:cs typeface="Segoe UI Light" panose="020B0502040204020203" pitchFamily="34" charset="0"/>
          </a:endParaRPr>
        </a:p>
      </dgm:t>
    </dgm:pt>
    <dgm:pt modelId="{D763A9AE-0CC1-4F0B-964A-3ADE57D2E2F3}" type="parTrans" cxnId="{C1EA2865-553B-4BF9-A111-6F142483AE83}">
      <dgm:prSet/>
      <dgm:spPr/>
      <dgm:t>
        <a:bodyPr/>
        <a:lstStyle/>
        <a:p>
          <a:endParaRPr lang="en-US">
            <a:latin typeface="Segoe UI Light" panose="020B0502040204020203" pitchFamily="34" charset="0"/>
            <a:cs typeface="Segoe UI Light" panose="020B0502040204020203" pitchFamily="34" charset="0"/>
          </a:endParaRPr>
        </a:p>
      </dgm:t>
    </dgm:pt>
    <dgm:pt modelId="{C9B2993F-FAE9-4CA3-BD26-DB444A4909F9}" type="sibTrans" cxnId="{C1EA2865-553B-4BF9-A111-6F142483AE83}">
      <dgm:prSet/>
      <dgm:spPr/>
      <dgm:t>
        <a:bodyPr/>
        <a:lstStyle/>
        <a:p>
          <a:endParaRPr lang="en-US">
            <a:latin typeface="Segoe UI Light" panose="020B0502040204020203" pitchFamily="34" charset="0"/>
            <a:cs typeface="Segoe UI Light" panose="020B0502040204020203" pitchFamily="34" charset="0"/>
          </a:endParaRPr>
        </a:p>
      </dgm:t>
    </dgm:pt>
    <dgm:pt modelId="{C426AFBF-448C-48C1-8122-B09ED4534A4E}">
      <dgm:prSet phldrT="[Text]"/>
      <dgm:spPr/>
      <dgm:t>
        <a:bodyPr/>
        <a:lstStyle/>
        <a:p>
          <a:r>
            <a:rPr lang="en-US" b="1" dirty="0" smtClean="0">
              <a:latin typeface="Segoe UI Light" panose="020B0502040204020203" pitchFamily="34" charset="0"/>
              <a:cs typeface="Segoe UI Light" panose="020B0502040204020203" pitchFamily="34" charset="0"/>
            </a:rPr>
            <a:t>Auto release framework resources</a:t>
          </a:r>
          <a:endParaRPr lang="en-US" b="1" dirty="0">
            <a:latin typeface="Segoe UI Light" panose="020B0502040204020203" pitchFamily="34" charset="0"/>
            <a:cs typeface="Segoe UI Light" panose="020B0502040204020203" pitchFamily="34" charset="0"/>
          </a:endParaRPr>
        </a:p>
      </dgm:t>
    </dgm:pt>
    <dgm:pt modelId="{8FB3A35B-BD8F-44B9-84DD-961FB618C393}" type="parTrans" cxnId="{6851A7FF-606F-42CD-8D34-09E9483F89AB}">
      <dgm:prSet/>
      <dgm:spPr/>
      <dgm:t>
        <a:bodyPr/>
        <a:lstStyle/>
        <a:p>
          <a:endParaRPr lang="en-US">
            <a:latin typeface="Segoe UI Light" panose="020B0502040204020203" pitchFamily="34" charset="0"/>
            <a:cs typeface="Segoe UI Light" panose="020B0502040204020203" pitchFamily="34" charset="0"/>
          </a:endParaRPr>
        </a:p>
      </dgm:t>
    </dgm:pt>
    <dgm:pt modelId="{C9E4AE19-16BF-4033-94D9-5F721825C17C}" type="sibTrans" cxnId="{6851A7FF-606F-42CD-8D34-09E9483F89AB}">
      <dgm:prSet/>
      <dgm:spPr/>
      <dgm:t>
        <a:bodyPr/>
        <a:lstStyle/>
        <a:p>
          <a:endParaRPr lang="en-US">
            <a:latin typeface="Segoe UI Light" panose="020B0502040204020203" pitchFamily="34" charset="0"/>
            <a:cs typeface="Segoe UI Light" panose="020B0502040204020203" pitchFamily="34" charset="0"/>
          </a:endParaRPr>
        </a:p>
      </dgm:t>
    </dgm:pt>
    <dgm:pt modelId="{EEB5A926-F35A-4291-AAF8-7567DC489D1C}">
      <dgm:prSet phldrT="[Text]"/>
      <dgm:spPr/>
      <dgm:t>
        <a:bodyPr/>
        <a:lstStyle/>
        <a:p>
          <a:r>
            <a:rPr lang="en-US" b="1" dirty="0" smtClean="0">
              <a:latin typeface="Segoe UI Light" panose="020B0502040204020203" pitchFamily="34" charset="0"/>
              <a:cs typeface="Segoe UI Light" panose="020B0502040204020203" pitchFamily="34" charset="0"/>
            </a:rPr>
            <a:t>Ask app to release its resources if needed</a:t>
          </a:r>
          <a:endParaRPr lang="en-US" b="1" dirty="0">
            <a:latin typeface="Segoe UI Light" panose="020B0502040204020203" pitchFamily="34" charset="0"/>
            <a:cs typeface="Segoe UI Light" panose="020B0502040204020203" pitchFamily="34" charset="0"/>
          </a:endParaRPr>
        </a:p>
      </dgm:t>
    </dgm:pt>
    <dgm:pt modelId="{ADC6476A-D664-4BD6-8EE3-65287B383E78}" type="parTrans" cxnId="{1E3EE841-FC78-4223-83BB-316829232265}">
      <dgm:prSet/>
      <dgm:spPr/>
      <dgm:t>
        <a:bodyPr/>
        <a:lstStyle/>
        <a:p>
          <a:endParaRPr lang="en-US">
            <a:latin typeface="Segoe UI Light" panose="020B0502040204020203" pitchFamily="34" charset="0"/>
            <a:cs typeface="Segoe UI Light" panose="020B0502040204020203" pitchFamily="34" charset="0"/>
          </a:endParaRPr>
        </a:p>
      </dgm:t>
    </dgm:pt>
    <dgm:pt modelId="{114B58CF-BF38-4B6E-9D1B-51C8A7CB1D58}" type="sibTrans" cxnId="{1E3EE841-FC78-4223-83BB-316829232265}">
      <dgm:prSet/>
      <dgm:spPr/>
      <dgm:t>
        <a:bodyPr/>
        <a:lstStyle/>
        <a:p>
          <a:endParaRPr lang="en-US">
            <a:latin typeface="Segoe UI Light" panose="020B0502040204020203" pitchFamily="34" charset="0"/>
            <a:cs typeface="Segoe UI Light" panose="020B0502040204020203" pitchFamily="34" charset="0"/>
          </a:endParaRPr>
        </a:p>
      </dgm:t>
    </dgm:pt>
    <dgm:pt modelId="{AA7A3356-6EA1-49D2-B0F1-1D34B757B71D}">
      <dgm:prSet phldrT="[Text]"/>
      <dgm:spPr/>
      <dgm:t>
        <a:bodyPr anchor="ctr"/>
        <a:lstStyle/>
        <a:p>
          <a:r>
            <a:rPr lang="en-US" dirty="0" smtClean="0">
              <a:latin typeface="Segoe UI Light" panose="020B0502040204020203" pitchFamily="34" charset="0"/>
              <a:cs typeface="Segoe UI Light" panose="020B0502040204020203" pitchFamily="34" charset="0"/>
            </a:rPr>
            <a:t>Notify app </a:t>
          </a:r>
          <a:r>
            <a:rPr lang="en-US" b="1" dirty="0" smtClean="0">
              <a:latin typeface="Segoe UI Light" panose="020B0502040204020203" pitchFamily="34" charset="0"/>
              <a:cs typeface="Segoe UI Light" panose="020B0502040204020203" pitchFamily="34" charset="0"/>
            </a:rPr>
            <a:t>visibility has changed </a:t>
          </a:r>
          <a:r>
            <a:rPr lang="en-US" b="0" dirty="0" smtClean="0">
              <a:latin typeface="Segoe UI Light" panose="020B0502040204020203" pitchFamily="34" charset="0"/>
              <a:cs typeface="Segoe UI Light" panose="020B0502040204020203" pitchFamily="34" charset="0"/>
            </a:rPr>
            <a:t>so it restores UI</a:t>
          </a:r>
          <a:endParaRPr lang="en-US" b="1" dirty="0">
            <a:latin typeface="Segoe UI Light" panose="020B0502040204020203" pitchFamily="34" charset="0"/>
            <a:cs typeface="Segoe UI Light" panose="020B0502040204020203" pitchFamily="34" charset="0"/>
          </a:endParaRPr>
        </a:p>
      </dgm:t>
    </dgm:pt>
    <dgm:pt modelId="{AC2C7309-D1B4-4511-98E5-874446001961}" type="parTrans" cxnId="{D6A37E4F-3E5C-4523-A601-8132D9884EF7}">
      <dgm:prSet/>
      <dgm:spPr/>
      <dgm:t>
        <a:bodyPr/>
        <a:lstStyle/>
        <a:p>
          <a:endParaRPr lang="en-US">
            <a:latin typeface="Segoe UI Light" panose="020B0502040204020203" pitchFamily="34" charset="0"/>
            <a:cs typeface="Segoe UI Light" panose="020B0502040204020203" pitchFamily="34" charset="0"/>
          </a:endParaRPr>
        </a:p>
      </dgm:t>
    </dgm:pt>
    <dgm:pt modelId="{49610D37-B33D-4DF1-8ECD-C1D184074D70}" type="sibTrans" cxnId="{D6A37E4F-3E5C-4523-A601-8132D9884EF7}">
      <dgm:prSet/>
      <dgm:spPr/>
      <dgm:t>
        <a:bodyPr/>
        <a:lstStyle/>
        <a:p>
          <a:endParaRPr lang="en-US">
            <a:latin typeface="Segoe UI Light" panose="020B0502040204020203" pitchFamily="34" charset="0"/>
            <a:cs typeface="Segoe UI Light" panose="020B0502040204020203" pitchFamily="34" charset="0"/>
          </a:endParaRPr>
        </a:p>
      </dgm:t>
    </dgm:pt>
    <dgm:pt modelId="{71F3EFE5-7024-4FAD-B474-ECD4C0773BEC}">
      <dgm:prSet phldrT="[Text]"/>
      <dgm:spPr/>
      <dgm:t>
        <a:bodyPr/>
        <a:lstStyle/>
        <a:p>
          <a:r>
            <a:rPr lang="en-US" dirty="0" smtClean="0">
              <a:latin typeface="Segoe UI Light" panose="020B0502040204020203" pitchFamily="34" charset="0"/>
              <a:cs typeface="Segoe UI Light" panose="020B0502040204020203" pitchFamily="34" charset="0"/>
            </a:rPr>
            <a:t>XAML textures</a:t>
          </a:r>
          <a:endParaRPr lang="en-US" dirty="0">
            <a:latin typeface="Segoe UI Light" panose="020B0502040204020203" pitchFamily="34" charset="0"/>
            <a:cs typeface="Segoe UI Light" panose="020B0502040204020203" pitchFamily="34" charset="0"/>
          </a:endParaRPr>
        </a:p>
      </dgm:t>
    </dgm:pt>
    <dgm:pt modelId="{5F56DAF1-CF41-4695-B300-4F042567F332}" type="parTrans" cxnId="{C4D8B592-5BFB-4D76-AF3E-95C9700A9ADA}">
      <dgm:prSet/>
      <dgm:spPr/>
      <dgm:t>
        <a:bodyPr/>
        <a:lstStyle/>
        <a:p>
          <a:endParaRPr lang="en-US">
            <a:latin typeface="Segoe UI Light" panose="020B0502040204020203" pitchFamily="34" charset="0"/>
            <a:cs typeface="Segoe UI Light" panose="020B0502040204020203" pitchFamily="34" charset="0"/>
          </a:endParaRPr>
        </a:p>
      </dgm:t>
    </dgm:pt>
    <dgm:pt modelId="{7282D89C-E016-4D4B-ACC5-9021DAA40A0C}" type="sibTrans" cxnId="{C4D8B592-5BFB-4D76-AF3E-95C9700A9ADA}">
      <dgm:prSet/>
      <dgm:spPr/>
      <dgm:t>
        <a:bodyPr/>
        <a:lstStyle/>
        <a:p>
          <a:endParaRPr lang="en-US">
            <a:latin typeface="Segoe UI Light" panose="020B0502040204020203" pitchFamily="34" charset="0"/>
            <a:cs typeface="Segoe UI Light" panose="020B0502040204020203" pitchFamily="34" charset="0"/>
          </a:endParaRPr>
        </a:p>
      </dgm:t>
    </dgm:pt>
    <dgm:pt modelId="{5A59FAD4-9B64-482F-BDBC-CAFBD45030B2}">
      <dgm:prSet phldrT="[Text]"/>
      <dgm:spPr/>
      <dgm:t>
        <a:bodyPr/>
        <a:lstStyle/>
        <a:p>
          <a:r>
            <a:rPr lang="en-US" dirty="0" smtClean="0">
              <a:latin typeface="Segoe UI Light" panose="020B0502040204020203" pitchFamily="34" charset="0"/>
              <a:cs typeface="Segoe UI Light" panose="020B0502040204020203" pitchFamily="34" charset="0"/>
            </a:rPr>
            <a:t>Caches, UI views</a:t>
          </a:r>
          <a:endParaRPr lang="en-US" dirty="0">
            <a:latin typeface="Segoe UI Light" panose="020B0502040204020203" pitchFamily="34" charset="0"/>
            <a:cs typeface="Segoe UI Light" panose="020B0502040204020203" pitchFamily="34" charset="0"/>
          </a:endParaRPr>
        </a:p>
      </dgm:t>
    </dgm:pt>
    <dgm:pt modelId="{3380347E-646E-4FAB-BCB5-E14F2EE35801}" type="parTrans" cxnId="{20FAEE98-3711-463B-B297-DE8F220FF161}">
      <dgm:prSet/>
      <dgm:spPr/>
      <dgm:t>
        <a:bodyPr/>
        <a:lstStyle/>
        <a:p>
          <a:endParaRPr lang="en-US">
            <a:latin typeface="Segoe UI Light" panose="020B0502040204020203" pitchFamily="34" charset="0"/>
            <a:cs typeface="Segoe UI Light" panose="020B0502040204020203" pitchFamily="34" charset="0"/>
          </a:endParaRPr>
        </a:p>
      </dgm:t>
    </dgm:pt>
    <dgm:pt modelId="{0491157C-EC68-4191-AD9E-E5F030FF7B9C}" type="sibTrans" cxnId="{20FAEE98-3711-463B-B297-DE8F220FF161}">
      <dgm:prSet/>
      <dgm:spPr/>
      <dgm:t>
        <a:bodyPr/>
        <a:lstStyle/>
        <a:p>
          <a:endParaRPr lang="en-US">
            <a:latin typeface="Segoe UI Light" panose="020B0502040204020203" pitchFamily="34" charset="0"/>
            <a:cs typeface="Segoe UI Light" panose="020B0502040204020203" pitchFamily="34" charset="0"/>
          </a:endParaRPr>
        </a:p>
      </dgm:t>
    </dgm:pt>
    <dgm:pt modelId="{277E4B86-6C54-4647-AEB0-EC5945535648}">
      <dgm:prSet phldrT="[Text]"/>
      <dgm:spPr/>
      <dgm:t>
        <a:bodyPr anchor="ctr"/>
        <a:lstStyle/>
        <a:p>
          <a:r>
            <a:rPr lang="en-US" dirty="0" smtClean="0">
              <a:latin typeface="Segoe UI Light" panose="020B0502040204020203" pitchFamily="34" charset="0"/>
              <a:cs typeface="Segoe UI Light" panose="020B0502040204020203" pitchFamily="34" charset="0"/>
            </a:rPr>
            <a:t>Notify app </a:t>
          </a:r>
          <a:r>
            <a:rPr lang="en-US" b="1" dirty="0" smtClean="0">
              <a:latin typeface="Segoe UI Light" panose="020B0502040204020203" pitchFamily="34" charset="0"/>
              <a:cs typeface="Segoe UI Light" panose="020B0502040204020203" pitchFamily="34" charset="0"/>
            </a:rPr>
            <a:t>memory usage level has changed</a:t>
          </a:r>
          <a:endParaRPr lang="en-US" b="1" dirty="0">
            <a:latin typeface="Segoe UI Light" panose="020B0502040204020203" pitchFamily="34" charset="0"/>
            <a:cs typeface="Segoe UI Light" panose="020B0502040204020203" pitchFamily="34" charset="0"/>
          </a:endParaRPr>
        </a:p>
      </dgm:t>
    </dgm:pt>
    <dgm:pt modelId="{82E94DA4-EC3A-4E80-9DF0-4D48DC5CD933}" type="parTrans" cxnId="{81D8822A-B63F-4364-9EFE-2C1246A9D9CD}">
      <dgm:prSet/>
      <dgm:spPr/>
      <dgm:t>
        <a:bodyPr/>
        <a:lstStyle/>
        <a:p>
          <a:endParaRPr lang="en-US">
            <a:latin typeface="Segoe UI Light" panose="020B0502040204020203" pitchFamily="34" charset="0"/>
            <a:cs typeface="Segoe UI Light" panose="020B0502040204020203" pitchFamily="34" charset="0"/>
          </a:endParaRPr>
        </a:p>
      </dgm:t>
    </dgm:pt>
    <dgm:pt modelId="{8115CD3B-B1CB-4C25-8096-3A3D8404395E}" type="sibTrans" cxnId="{81D8822A-B63F-4364-9EFE-2C1246A9D9CD}">
      <dgm:prSet/>
      <dgm:spPr/>
      <dgm:t>
        <a:bodyPr/>
        <a:lstStyle/>
        <a:p>
          <a:endParaRPr lang="en-US">
            <a:latin typeface="Segoe UI Light" panose="020B0502040204020203" pitchFamily="34" charset="0"/>
            <a:cs typeface="Segoe UI Light" panose="020B0502040204020203" pitchFamily="34" charset="0"/>
          </a:endParaRPr>
        </a:p>
      </dgm:t>
    </dgm:pt>
    <dgm:pt modelId="{2C4A549F-A253-47B3-8155-C7E9BD91E9B3}">
      <dgm:prSet phldrT="[Text]"/>
      <dgm:spPr/>
      <dgm:t>
        <a:bodyPr anchor="ctr"/>
        <a:lstStyle/>
        <a:p>
          <a:r>
            <a:rPr lang="en-US" b="1" dirty="0" smtClean="0">
              <a:latin typeface="Segoe UI Light" panose="020B0502040204020203" pitchFamily="34" charset="0"/>
              <a:cs typeface="Segoe UI Light" panose="020B0502040204020203" pitchFamily="34" charset="0"/>
            </a:rPr>
            <a:t>One lifecycle</a:t>
          </a:r>
          <a:endParaRPr lang="en-US" b="1" dirty="0">
            <a:latin typeface="Segoe UI Light" panose="020B0502040204020203" pitchFamily="34" charset="0"/>
            <a:cs typeface="Segoe UI Light" panose="020B0502040204020203" pitchFamily="34" charset="0"/>
          </a:endParaRPr>
        </a:p>
      </dgm:t>
    </dgm:pt>
    <dgm:pt modelId="{98852408-C14E-48A7-A721-5AC7F64B3DB0}" type="parTrans" cxnId="{98FC04DA-FFF2-4C36-B1F8-7E2A0807B10C}">
      <dgm:prSet/>
      <dgm:spPr/>
      <dgm:t>
        <a:bodyPr/>
        <a:lstStyle/>
        <a:p>
          <a:endParaRPr lang="en-US">
            <a:latin typeface="Segoe UI Light" panose="020B0502040204020203" pitchFamily="34" charset="0"/>
            <a:cs typeface="Segoe UI Light" panose="020B0502040204020203" pitchFamily="34" charset="0"/>
          </a:endParaRPr>
        </a:p>
      </dgm:t>
    </dgm:pt>
    <dgm:pt modelId="{192C32B8-DCDC-4686-8D67-7ED34C8B2C8D}" type="sibTrans" cxnId="{98FC04DA-FFF2-4C36-B1F8-7E2A0807B10C}">
      <dgm:prSet/>
      <dgm:spPr/>
      <dgm:t>
        <a:bodyPr/>
        <a:lstStyle/>
        <a:p>
          <a:endParaRPr lang="en-US">
            <a:latin typeface="Segoe UI Light" panose="020B0502040204020203" pitchFamily="34" charset="0"/>
            <a:cs typeface="Segoe UI Light" panose="020B0502040204020203" pitchFamily="34" charset="0"/>
          </a:endParaRPr>
        </a:p>
      </dgm:t>
    </dgm:pt>
    <dgm:pt modelId="{175FDF34-1C94-4F42-B11A-F69FBDD2570C}">
      <dgm:prSet phldrT="[Text]"/>
      <dgm:spPr/>
      <dgm:t>
        <a:bodyPr anchor="ctr"/>
        <a:lstStyle/>
        <a:p>
          <a:r>
            <a:rPr lang="en-US" b="1" dirty="0" smtClean="0">
              <a:latin typeface="Segoe UI Light" panose="020B0502040204020203" pitchFamily="34" charset="0"/>
              <a:cs typeface="Segoe UI Light" panose="020B0502040204020203" pitchFamily="34" charset="0"/>
            </a:rPr>
            <a:t>One knowledge model</a:t>
          </a:r>
          <a:endParaRPr lang="en-US" b="1" dirty="0">
            <a:latin typeface="Segoe UI Light" panose="020B0502040204020203" pitchFamily="34" charset="0"/>
            <a:cs typeface="Segoe UI Light" panose="020B0502040204020203" pitchFamily="34" charset="0"/>
          </a:endParaRPr>
        </a:p>
      </dgm:t>
    </dgm:pt>
    <dgm:pt modelId="{F1A5D522-9363-4153-810A-63381BE9F51B}" type="parTrans" cxnId="{71C2303C-4656-4E67-BEA0-2C2728F8EC26}">
      <dgm:prSet/>
      <dgm:spPr/>
      <dgm:t>
        <a:bodyPr/>
        <a:lstStyle/>
        <a:p>
          <a:endParaRPr lang="en-US">
            <a:latin typeface="Segoe UI Light" panose="020B0502040204020203" pitchFamily="34" charset="0"/>
            <a:cs typeface="Segoe UI Light" panose="020B0502040204020203" pitchFamily="34" charset="0"/>
          </a:endParaRPr>
        </a:p>
      </dgm:t>
    </dgm:pt>
    <dgm:pt modelId="{4E3CB8A8-5753-4D3D-8293-EB2CEEF568C3}" type="sibTrans" cxnId="{71C2303C-4656-4E67-BEA0-2C2728F8EC26}">
      <dgm:prSet/>
      <dgm:spPr/>
      <dgm:t>
        <a:bodyPr/>
        <a:lstStyle/>
        <a:p>
          <a:endParaRPr lang="en-US">
            <a:latin typeface="Segoe UI Light" panose="020B0502040204020203" pitchFamily="34" charset="0"/>
            <a:cs typeface="Segoe UI Light" panose="020B0502040204020203" pitchFamily="34" charset="0"/>
          </a:endParaRPr>
        </a:p>
      </dgm:t>
    </dgm:pt>
    <dgm:pt modelId="{CA296226-7344-47BF-BF94-9F15ED9034B9}">
      <dgm:prSet phldrT="[Text]"/>
      <dgm:spPr/>
      <dgm:t>
        <a:bodyPr anchor="ctr"/>
        <a:lstStyle/>
        <a:p>
          <a:r>
            <a:rPr lang="en-US" b="0" dirty="0" smtClean="0">
              <a:latin typeface="Segoe UI Light" panose="020B0502040204020203" pitchFamily="34" charset="0"/>
              <a:cs typeface="Segoe UI Light" panose="020B0502040204020203" pitchFamily="34" charset="0"/>
            </a:rPr>
            <a:t>No playback state to sync</a:t>
          </a:r>
          <a:endParaRPr lang="en-US" b="0" dirty="0">
            <a:latin typeface="Segoe UI Light" panose="020B0502040204020203" pitchFamily="34" charset="0"/>
            <a:cs typeface="Segoe UI Light" panose="020B0502040204020203" pitchFamily="34" charset="0"/>
          </a:endParaRPr>
        </a:p>
      </dgm:t>
    </dgm:pt>
    <dgm:pt modelId="{33B7391D-92F4-468A-8866-4DF114DDA5BC}" type="parTrans" cxnId="{A59E8FF4-3A45-4FC0-A9B4-D8B9725C7A30}">
      <dgm:prSet/>
      <dgm:spPr/>
      <dgm:t>
        <a:bodyPr/>
        <a:lstStyle/>
        <a:p>
          <a:endParaRPr lang="en-US">
            <a:latin typeface="Segoe UI Light" panose="020B0502040204020203" pitchFamily="34" charset="0"/>
            <a:cs typeface="Segoe UI Light" panose="020B0502040204020203" pitchFamily="34" charset="0"/>
          </a:endParaRPr>
        </a:p>
      </dgm:t>
    </dgm:pt>
    <dgm:pt modelId="{2EFEC286-76BB-406D-B913-404B6FA6E61F}" type="sibTrans" cxnId="{A59E8FF4-3A45-4FC0-A9B4-D8B9725C7A30}">
      <dgm:prSet/>
      <dgm:spPr/>
      <dgm:t>
        <a:bodyPr/>
        <a:lstStyle/>
        <a:p>
          <a:endParaRPr lang="en-US">
            <a:latin typeface="Segoe UI Light" panose="020B0502040204020203" pitchFamily="34" charset="0"/>
            <a:cs typeface="Segoe UI Light" panose="020B0502040204020203" pitchFamily="34" charset="0"/>
          </a:endParaRPr>
        </a:p>
      </dgm:t>
    </dgm:pt>
    <dgm:pt modelId="{C5FC2976-A228-470E-8347-8460A698C39D}">
      <dgm:prSet phldrT="[Text]"/>
      <dgm:spPr/>
      <dgm:t>
        <a:bodyPr anchor="ctr"/>
        <a:lstStyle/>
        <a:p>
          <a:r>
            <a:rPr lang="en-US" b="0" dirty="0" smtClean="0">
              <a:latin typeface="Segoe UI Light" panose="020B0502040204020203" pitchFamily="34" charset="0"/>
              <a:cs typeface="Segoe UI Light" panose="020B0502040204020203" pitchFamily="34" charset="0"/>
            </a:rPr>
            <a:t>Run in the </a:t>
          </a:r>
          <a:r>
            <a:rPr lang="en-US" b="1" dirty="0" smtClean="0">
              <a:latin typeface="Segoe UI Light" panose="020B0502040204020203" pitchFamily="34" charset="0"/>
              <a:cs typeface="Segoe UI Light" panose="020B0502040204020203" pitchFamily="34" charset="0"/>
            </a:rPr>
            <a:t>foreground </a:t>
          </a:r>
          <a:r>
            <a:rPr lang="en-US" b="0" dirty="0" smtClean="0">
              <a:latin typeface="Segoe UI Light" panose="020B0502040204020203" pitchFamily="34" charset="0"/>
              <a:cs typeface="Segoe UI Light" panose="020B0502040204020203" pitchFamily="34" charset="0"/>
            </a:rPr>
            <a:t>or </a:t>
          </a:r>
          <a:r>
            <a:rPr lang="en-US" b="1" dirty="0" smtClean="0">
              <a:latin typeface="Segoe UI Light" panose="020B0502040204020203" pitchFamily="34" charset="0"/>
              <a:cs typeface="Segoe UI Light" panose="020B0502040204020203" pitchFamily="34" charset="0"/>
            </a:rPr>
            <a:t>background</a:t>
          </a:r>
          <a:endParaRPr lang="en-US" b="1" dirty="0">
            <a:latin typeface="Segoe UI Light" panose="020B0502040204020203" pitchFamily="34" charset="0"/>
            <a:cs typeface="Segoe UI Light" panose="020B0502040204020203" pitchFamily="34" charset="0"/>
          </a:endParaRPr>
        </a:p>
      </dgm:t>
    </dgm:pt>
    <dgm:pt modelId="{1BD74302-564E-424F-9715-EFCE56A0683E}" type="parTrans" cxnId="{9465C711-E173-4218-AE32-EAB3428C449B}">
      <dgm:prSet/>
      <dgm:spPr/>
      <dgm:t>
        <a:bodyPr/>
        <a:lstStyle/>
        <a:p>
          <a:endParaRPr lang="en-US">
            <a:latin typeface="Segoe UI Light" panose="020B0502040204020203" pitchFamily="34" charset="0"/>
            <a:cs typeface="Segoe UI Light" panose="020B0502040204020203" pitchFamily="34" charset="0"/>
          </a:endParaRPr>
        </a:p>
      </dgm:t>
    </dgm:pt>
    <dgm:pt modelId="{058FA810-03A4-4FE6-A069-30CA73550613}" type="sibTrans" cxnId="{9465C711-E173-4218-AE32-EAB3428C449B}">
      <dgm:prSet/>
      <dgm:spPr/>
      <dgm:t>
        <a:bodyPr/>
        <a:lstStyle/>
        <a:p>
          <a:endParaRPr lang="en-US">
            <a:latin typeface="Segoe UI Light" panose="020B0502040204020203" pitchFamily="34" charset="0"/>
            <a:cs typeface="Segoe UI Light" panose="020B0502040204020203" pitchFamily="34" charset="0"/>
          </a:endParaRPr>
        </a:p>
      </dgm:t>
    </dgm:pt>
    <dgm:pt modelId="{26D6D824-1546-4C6F-927D-36D2BEBB0A28}">
      <dgm:prSet phldrT="[Text]"/>
      <dgm:spPr/>
      <dgm:t>
        <a:bodyPr anchor="ctr"/>
        <a:lstStyle/>
        <a:p>
          <a:r>
            <a:rPr lang="en-US" b="1" dirty="0" smtClean="0">
              <a:latin typeface="Segoe UI Light" panose="020B0502040204020203" pitchFamily="34" charset="0"/>
              <a:cs typeface="Segoe UI Light" panose="020B0502040204020203" pitchFamily="34" charset="0"/>
            </a:rPr>
            <a:t>Playback </a:t>
          </a:r>
          <a:r>
            <a:rPr lang="en-US" b="0" dirty="0" smtClean="0">
              <a:latin typeface="Segoe UI Light" panose="020B0502040204020203" pitchFamily="34" charset="0"/>
              <a:cs typeface="Segoe UI Light" panose="020B0502040204020203" pitchFamily="34" charset="0"/>
            </a:rPr>
            <a:t>sponsors execution</a:t>
          </a:r>
          <a:endParaRPr lang="en-US" b="0" dirty="0">
            <a:latin typeface="Segoe UI Light" panose="020B0502040204020203" pitchFamily="34" charset="0"/>
            <a:cs typeface="Segoe UI Light" panose="020B0502040204020203" pitchFamily="34" charset="0"/>
          </a:endParaRPr>
        </a:p>
      </dgm:t>
    </dgm:pt>
    <dgm:pt modelId="{97996B1C-50ED-4854-87B7-B9889DECA051}" type="parTrans" cxnId="{B7D85D3C-577C-4E8E-8862-C4AD787BC8A4}">
      <dgm:prSet/>
      <dgm:spPr/>
      <dgm:t>
        <a:bodyPr/>
        <a:lstStyle/>
        <a:p>
          <a:endParaRPr lang="en-US"/>
        </a:p>
      </dgm:t>
    </dgm:pt>
    <dgm:pt modelId="{B2AD9D5A-45D5-4FF5-9355-C0DDE29AD590}" type="sibTrans" cxnId="{B7D85D3C-577C-4E8E-8862-C4AD787BC8A4}">
      <dgm:prSet/>
      <dgm:spPr/>
      <dgm:t>
        <a:bodyPr/>
        <a:lstStyle/>
        <a:p>
          <a:endParaRPr lang="en-US"/>
        </a:p>
      </dgm:t>
    </dgm:pt>
    <dgm:pt modelId="{3F78AD9A-13A8-4453-8A44-5B5CBEC328B5}" type="pres">
      <dgm:prSet presAssocID="{DEB36399-8593-4D03-A18F-37FC261DAD0A}" presName="Name0" presStyleCnt="0">
        <dgm:presLayoutVars>
          <dgm:dir/>
          <dgm:animLvl val="lvl"/>
          <dgm:resizeHandles val="exact"/>
        </dgm:presLayoutVars>
      </dgm:prSet>
      <dgm:spPr/>
      <dgm:t>
        <a:bodyPr/>
        <a:lstStyle/>
        <a:p>
          <a:endParaRPr lang="en-US"/>
        </a:p>
      </dgm:t>
    </dgm:pt>
    <dgm:pt modelId="{59FF7088-C9DA-4308-908D-A508FFEB8EAB}" type="pres">
      <dgm:prSet presAssocID="{DEB36399-8593-4D03-A18F-37FC261DAD0A}" presName="tSp" presStyleCnt="0"/>
      <dgm:spPr/>
      <dgm:t>
        <a:bodyPr/>
        <a:lstStyle/>
        <a:p>
          <a:endParaRPr lang="en-US"/>
        </a:p>
      </dgm:t>
    </dgm:pt>
    <dgm:pt modelId="{D15CDE31-6506-4359-9EE4-E86D06BE2CB1}" type="pres">
      <dgm:prSet presAssocID="{DEB36399-8593-4D03-A18F-37FC261DAD0A}" presName="bSp" presStyleCnt="0"/>
      <dgm:spPr/>
      <dgm:t>
        <a:bodyPr/>
        <a:lstStyle/>
        <a:p>
          <a:endParaRPr lang="en-US"/>
        </a:p>
      </dgm:t>
    </dgm:pt>
    <dgm:pt modelId="{D8F864C7-F46D-4984-B2B1-599236B3EBD3}" type="pres">
      <dgm:prSet presAssocID="{DEB36399-8593-4D03-A18F-37FC261DAD0A}" presName="process" presStyleCnt="0"/>
      <dgm:spPr/>
      <dgm:t>
        <a:bodyPr/>
        <a:lstStyle/>
        <a:p>
          <a:endParaRPr lang="en-US"/>
        </a:p>
      </dgm:t>
    </dgm:pt>
    <dgm:pt modelId="{15E68DFD-1DF6-4694-8D78-8E17F7B58D01}" type="pres">
      <dgm:prSet presAssocID="{43D00B9C-4F61-40C9-A870-91A46C444293}" presName="composite1" presStyleCnt="0"/>
      <dgm:spPr/>
      <dgm:t>
        <a:bodyPr/>
        <a:lstStyle/>
        <a:p>
          <a:endParaRPr lang="en-US"/>
        </a:p>
      </dgm:t>
    </dgm:pt>
    <dgm:pt modelId="{ADF48E78-C5A4-4A77-83E2-B906A11AC6C4}" type="pres">
      <dgm:prSet presAssocID="{43D00B9C-4F61-40C9-A870-91A46C444293}" presName="dummyNode1" presStyleLbl="node1" presStyleIdx="0" presStyleCnt="3"/>
      <dgm:spPr/>
      <dgm:t>
        <a:bodyPr/>
        <a:lstStyle/>
        <a:p>
          <a:endParaRPr lang="en-US"/>
        </a:p>
      </dgm:t>
    </dgm:pt>
    <dgm:pt modelId="{97C3A4B5-8B7E-4517-B413-68752917CCCD}" type="pres">
      <dgm:prSet presAssocID="{43D00B9C-4F61-40C9-A870-91A46C444293}" presName="childNode1" presStyleLbl="bgAcc1" presStyleIdx="0" presStyleCnt="3">
        <dgm:presLayoutVars>
          <dgm:bulletEnabled val="1"/>
        </dgm:presLayoutVars>
      </dgm:prSet>
      <dgm:spPr/>
      <dgm:t>
        <a:bodyPr/>
        <a:lstStyle/>
        <a:p>
          <a:endParaRPr lang="en-US"/>
        </a:p>
      </dgm:t>
    </dgm:pt>
    <dgm:pt modelId="{DCE5DEEC-551F-433E-BBB4-F05567785980}" type="pres">
      <dgm:prSet presAssocID="{43D00B9C-4F61-40C9-A870-91A46C444293}" presName="childNode1tx" presStyleLbl="bgAcc1" presStyleIdx="0" presStyleCnt="3">
        <dgm:presLayoutVars>
          <dgm:bulletEnabled val="1"/>
        </dgm:presLayoutVars>
      </dgm:prSet>
      <dgm:spPr/>
      <dgm:t>
        <a:bodyPr/>
        <a:lstStyle/>
        <a:p>
          <a:endParaRPr lang="en-US"/>
        </a:p>
      </dgm:t>
    </dgm:pt>
    <dgm:pt modelId="{412961C5-335E-4BAD-A350-344C97987353}" type="pres">
      <dgm:prSet presAssocID="{43D00B9C-4F61-40C9-A870-91A46C444293}" presName="parentNode1" presStyleLbl="node1" presStyleIdx="0" presStyleCnt="3">
        <dgm:presLayoutVars>
          <dgm:chMax val="1"/>
          <dgm:bulletEnabled val="1"/>
        </dgm:presLayoutVars>
      </dgm:prSet>
      <dgm:spPr/>
      <dgm:t>
        <a:bodyPr/>
        <a:lstStyle/>
        <a:p>
          <a:endParaRPr lang="en-US"/>
        </a:p>
      </dgm:t>
    </dgm:pt>
    <dgm:pt modelId="{038F348D-D5E4-49DE-A547-267A50BAC6E0}" type="pres">
      <dgm:prSet presAssocID="{43D00B9C-4F61-40C9-A870-91A46C444293}" presName="connSite1" presStyleCnt="0"/>
      <dgm:spPr/>
      <dgm:t>
        <a:bodyPr/>
        <a:lstStyle/>
        <a:p>
          <a:endParaRPr lang="en-US"/>
        </a:p>
      </dgm:t>
    </dgm:pt>
    <dgm:pt modelId="{8BE30C3B-F9DB-4050-A20E-D152E7921F34}" type="pres">
      <dgm:prSet presAssocID="{E4F1BB90-4154-4DF4-88F4-C3C06371966C}" presName="Name9" presStyleLbl="sibTrans2D1" presStyleIdx="0" presStyleCnt="2"/>
      <dgm:spPr/>
      <dgm:t>
        <a:bodyPr/>
        <a:lstStyle/>
        <a:p>
          <a:endParaRPr lang="en-US"/>
        </a:p>
      </dgm:t>
    </dgm:pt>
    <dgm:pt modelId="{33FF3F89-2F51-40FF-9E0F-8F340D77E9F4}" type="pres">
      <dgm:prSet presAssocID="{05026950-36C9-4198-85D9-7867ACF9168A}" presName="composite2" presStyleCnt="0"/>
      <dgm:spPr/>
      <dgm:t>
        <a:bodyPr/>
        <a:lstStyle/>
        <a:p>
          <a:endParaRPr lang="en-US"/>
        </a:p>
      </dgm:t>
    </dgm:pt>
    <dgm:pt modelId="{7444993A-6B7F-492C-9561-5EFC80E87B8A}" type="pres">
      <dgm:prSet presAssocID="{05026950-36C9-4198-85D9-7867ACF9168A}" presName="dummyNode2" presStyleLbl="node1" presStyleIdx="0" presStyleCnt="3"/>
      <dgm:spPr/>
      <dgm:t>
        <a:bodyPr/>
        <a:lstStyle/>
        <a:p>
          <a:endParaRPr lang="en-US"/>
        </a:p>
      </dgm:t>
    </dgm:pt>
    <dgm:pt modelId="{B8366552-E6CE-41B9-A77F-B5480B82AA4E}" type="pres">
      <dgm:prSet presAssocID="{05026950-36C9-4198-85D9-7867ACF9168A}" presName="childNode2" presStyleLbl="bgAcc1" presStyleIdx="1" presStyleCnt="3">
        <dgm:presLayoutVars>
          <dgm:bulletEnabled val="1"/>
        </dgm:presLayoutVars>
      </dgm:prSet>
      <dgm:spPr/>
      <dgm:t>
        <a:bodyPr/>
        <a:lstStyle/>
        <a:p>
          <a:endParaRPr lang="en-US"/>
        </a:p>
      </dgm:t>
    </dgm:pt>
    <dgm:pt modelId="{4EAFAC4A-A6E9-4AAE-8F44-DE0E3B24CF2F}" type="pres">
      <dgm:prSet presAssocID="{05026950-36C9-4198-85D9-7867ACF9168A}" presName="childNode2tx" presStyleLbl="bgAcc1" presStyleIdx="1" presStyleCnt="3">
        <dgm:presLayoutVars>
          <dgm:bulletEnabled val="1"/>
        </dgm:presLayoutVars>
      </dgm:prSet>
      <dgm:spPr/>
      <dgm:t>
        <a:bodyPr/>
        <a:lstStyle/>
        <a:p>
          <a:endParaRPr lang="en-US"/>
        </a:p>
      </dgm:t>
    </dgm:pt>
    <dgm:pt modelId="{57E5AF21-A4E3-4C72-850A-BF526D236C09}" type="pres">
      <dgm:prSet presAssocID="{05026950-36C9-4198-85D9-7867ACF9168A}" presName="parentNode2" presStyleLbl="node1" presStyleIdx="1" presStyleCnt="3">
        <dgm:presLayoutVars>
          <dgm:chMax val="0"/>
          <dgm:bulletEnabled val="1"/>
        </dgm:presLayoutVars>
      </dgm:prSet>
      <dgm:spPr/>
      <dgm:t>
        <a:bodyPr/>
        <a:lstStyle/>
        <a:p>
          <a:endParaRPr lang="en-US"/>
        </a:p>
      </dgm:t>
    </dgm:pt>
    <dgm:pt modelId="{41D44103-85CC-4451-BE7E-2286EF6441A7}" type="pres">
      <dgm:prSet presAssocID="{05026950-36C9-4198-85D9-7867ACF9168A}" presName="connSite2" presStyleCnt="0"/>
      <dgm:spPr/>
      <dgm:t>
        <a:bodyPr/>
        <a:lstStyle/>
        <a:p>
          <a:endParaRPr lang="en-US"/>
        </a:p>
      </dgm:t>
    </dgm:pt>
    <dgm:pt modelId="{10002955-EEFA-4D5C-9CE2-72964B77B54A}" type="pres">
      <dgm:prSet presAssocID="{B0FABB8E-47DB-4BF7-AFEE-831E95B2F00E}" presName="Name18" presStyleLbl="sibTrans2D1" presStyleIdx="1" presStyleCnt="2"/>
      <dgm:spPr/>
      <dgm:t>
        <a:bodyPr/>
        <a:lstStyle/>
        <a:p>
          <a:endParaRPr lang="en-US"/>
        </a:p>
      </dgm:t>
    </dgm:pt>
    <dgm:pt modelId="{07D75623-F2BD-41AD-871B-F9B3B0AD72EA}" type="pres">
      <dgm:prSet presAssocID="{5A371A11-1401-4DC1-871C-4AA06764522C}" presName="composite1" presStyleCnt="0"/>
      <dgm:spPr/>
      <dgm:t>
        <a:bodyPr/>
        <a:lstStyle/>
        <a:p>
          <a:endParaRPr lang="en-US"/>
        </a:p>
      </dgm:t>
    </dgm:pt>
    <dgm:pt modelId="{A5065FFB-65CA-47E8-BA51-26ABCB25F959}" type="pres">
      <dgm:prSet presAssocID="{5A371A11-1401-4DC1-871C-4AA06764522C}" presName="dummyNode1" presStyleLbl="node1" presStyleIdx="1" presStyleCnt="3"/>
      <dgm:spPr/>
      <dgm:t>
        <a:bodyPr/>
        <a:lstStyle/>
        <a:p>
          <a:endParaRPr lang="en-US"/>
        </a:p>
      </dgm:t>
    </dgm:pt>
    <dgm:pt modelId="{32A90FD4-C18C-4C18-8F46-D4A51AEF6481}" type="pres">
      <dgm:prSet presAssocID="{5A371A11-1401-4DC1-871C-4AA06764522C}" presName="childNode1" presStyleLbl="bgAcc1" presStyleIdx="2" presStyleCnt="3">
        <dgm:presLayoutVars>
          <dgm:bulletEnabled val="1"/>
        </dgm:presLayoutVars>
      </dgm:prSet>
      <dgm:spPr/>
      <dgm:t>
        <a:bodyPr/>
        <a:lstStyle/>
        <a:p>
          <a:endParaRPr lang="en-US"/>
        </a:p>
      </dgm:t>
    </dgm:pt>
    <dgm:pt modelId="{8D326D2E-4CF7-4132-8C7E-B58B23734540}" type="pres">
      <dgm:prSet presAssocID="{5A371A11-1401-4DC1-871C-4AA06764522C}" presName="childNode1tx" presStyleLbl="bgAcc1" presStyleIdx="2" presStyleCnt="3">
        <dgm:presLayoutVars>
          <dgm:bulletEnabled val="1"/>
        </dgm:presLayoutVars>
      </dgm:prSet>
      <dgm:spPr/>
      <dgm:t>
        <a:bodyPr/>
        <a:lstStyle/>
        <a:p>
          <a:endParaRPr lang="en-US"/>
        </a:p>
      </dgm:t>
    </dgm:pt>
    <dgm:pt modelId="{688115CA-DDE1-4EB4-BA9C-AA01FC96A2DC}" type="pres">
      <dgm:prSet presAssocID="{5A371A11-1401-4DC1-871C-4AA06764522C}" presName="parentNode1" presStyleLbl="node1" presStyleIdx="2" presStyleCnt="3">
        <dgm:presLayoutVars>
          <dgm:chMax val="1"/>
          <dgm:bulletEnabled val="1"/>
        </dgm:presLayoutVars>
      </dgm:prSet>
      <dgm:spPr/>
      <dgm:t>
        <a:bodyPr/>
        <a:lstStyle/>
        <a:p>
          <a:endParaRPr lang="en-US"/>
        </a:p>
      </dgm:t>
    </dgm:pt>
    <dgm:pt modelId="{506E3081-59CA-43D5-B4B7-4CA239F114ED}" type="pres">
      <dgm:prSet presAssocID="{5A371A11-1401-4DC1-871C-4AA06764522C}" presName="connSite1" presStyleCnt="0"/>
      <dgm:spPr/>
      <dgm:t>
        <a:bodyPr/>
        <a:lstStyle/>
        <a:p>
          <a:endParaRPr lang="en-US"/>
        </a:p>
      </dgm:t>
    </dgm:pt>
  </dgm:ptLst>
  <dgm:cxnLst>
    <dgm:cxn modelId="{BDAA47C0-B806-4431-B593-4973FB3CF3D3}" type="presOf" srcId="{C5FC2976-A228-470E-8347-8460A698C39D}" destId="{DCE5DEEC-551F-433E-BBB4-F05567785980}" srcOrd="1" destOrd="1" presId="urn:microsoft.com/office/officeart/2005/8/layout/hProcess4"/>
    <dgm:cxn modelId="{B01187FE-C7F0-4261-8B5F-EFDC3273C8B7}" type="presOf" srcId="{CA296226-7344-47BF-BF94-9F15ED9034B9}" destId="{97C3A4B5-8B7E-4517-B413-68752917CCCD}" srcOrd="0" destOrd="4" presId="urn:microsoft.com/office/officeart/2005/8/layout/hProcess4"/>
    <dgm:cxn modelId="{A59E8FF4-3A45-4FC0-A9B4-D8B9725C7A30}" srcId="{175FDF34-1C94-4F42-B11A-F69FBDD2570C}" destId="{CA296226-7344-47BF-BF94-9F15ED9034B9}" srcOrd="0" destOrd="0" parTransId="{33B7391D-92F4-468A-8866-4DF114DDA5BC}" sibTransId="{2EFEC286-76BB-406D-B913-404B6FA6E61F}"/>
    <dgm:cxn modelId="{6E544561-68A0-4CFE-9E3C-E33714D94E3F}" type="presOf" srcId="{277E4B86-6C54-4647-AEB0-EC5945535648}" destId="{32A90FD4-C18C-4C18-8F46-D4A51AEF6481}" srcOrd="0" destOrd="1" presId="urn:microsoft.com/office/officeart/2005/8/layout/hProcess4"/>
    <dgm:cxn modelId="{7BF14E4F-8B80-44C6-881E-B6A296CE5884}" type="presOf" srcId="{05026950-36C9-4198-85D9-7867ACF9168A}" destId="{57E5AF21-A4E3-4C72-850A-BF526D236C09}" srcOrd="0" destOrd="0" presId="urn:microsoft.com/office/officeart/2005/8/layout/hProcess4"/>
    <dgm:cxn modelId="{6851A7FF-606F-42CD-8D34-09E9483F89AB}" srcId="{05026950-36C9-4198-85D9-7867ACF9168A}" destId="{C426AFBF-448C-48C1-8122-B09ED4534A4E}" srcOrd="0" destOrd="0" parTransId="{8FB3A35B-BD8F-44B9-84DD-961FB618C393}" sibTransId="{C9E4AE19-16BF-4033-94D9-5F721825C17C}"/>
    <dgm:cxn modelId="{4DE74939-4F99-45BA-B21C-0F72C734A692}" type="presOf" srcId="{EEB5A926-F35A-4291-AAF8-7567DC489D1C}" destId="{4EAFAC4A-A6E9-4AAE-8F44-DE0E3B24CF2F}" srcOrd="1" destOrd="2" presId="urn:microsoft.com/office/officeart/2005/8/layout/hProcess4"/>
    <dgm:cxn modelId="{1E3EE841-FC78-4223-83BB-316829232265}" srcId="{05026950-36C9-4198-85D9-7867ACF9168A}" destId="{EEB5A926-F35A-4291-AAF8-7567DC489D1C}" srcOrd="1" destOrd="0" parTransId="{ADC6476A-D664-4BD6-8EE3-65287B383E78}" sibTransId="{114B58CF-BF38-4B6E-9D1B-51C8A7CB1D58}"/>
    <dgm:cxn modelId="{71C2303C-4656-4E67-BEA0-2C2728F8EC26}" srcId="{43D00B9C-4F61-40C9-A870-91A46C444293}" destId="{175FDF34-1C94-4F42-B11A-F69FBDD2570C}" srcOrd="1" destOrd="0" parTransId="{F1A5D522-9363-4153-810A-63381BE9F51B}" sibTransId="{4E3CB8A8-5753-4D3D-8293-EB2CEEF568C3}"/>
    <dgm:cxn modelId="{69680B7B-0429-4090-BCE2-9021B73F7BCE}" type="presOf" srcId="{2C4A549F-A253-47B3-8155-C7E9BD91E9B3}" destId="{97C3A4B5-8B7E-4517-B413-68752917CCCD}" srcOrd="0" destOrd="0" presId="urn:microsoft.com/office/officeart/2005/8/layout/hProcess4"/>
    <dgm:cxn modelId="{DE1F6011-FCE1-4DE7-A2BC-E241B621B28B}" type="presOf" srcId="{5A59FAD4-9B64-482F-BDBC-CAFBD45030B2}" destId="{4EAFAC4A-A6E9-4AAE-8F44-DE0E3B24CF2F}" srcOrd="1" destOrd="3" presId="urn:microsoft.com/office/officeart/2005/8/layout/hProcess4"/>
    <dgm:cxn modelId="{ADF6DEFE-8176-441F-8130-0931CF1BFC21}" type="presOf" srcId="{5A59FAD4-9B64-482F-BDBC-CAFBD45030B2}" destId="{B8366552-E6CE-41B9-A77F-B5480B82AA4E}" srcOrd="0" destOrd="3" presId="urn:microsoft.com/office/officeart/2005/8/layout/hProcess4"/>
    <dgm:cxn modelId="{9465C711-E173-4218-AE32-EAB3428C449B}" srcId="{2C4A549F-A253-47B3-8155-C7E9BD91E9B3}" destId="{C5FC2976-A228-470E-8347-8460A698C39D}" srcOrd="0" destOrd="0" parTransId="{1BD74302-564E-424F-9715-EFCE56A0683E}" sibTransId="{058FA810-03A4-4FE6-A069-30CA73550613}"/>
    <dgm:cxn modelId="{ECAADF03-257C-49A2-B0C5-87E436A782EA}" type="presOf" srcId="{71F3EFE5-7024-4FAD-B474-ECD4C0773BEC}" destId="{4EAFAC4A-A6E9-4AAE-8F44-DE0E3B24CF2F}" srcOrd="1" destOrd="1" presId="urn:microsoft.com/office/officeart/2005/8/layout/hProcess4"/>
    <dgm:cxn modelId="{B7D85D3C-577C-4E8E-8862-C4AD787BC8A4}" srcId="{2C4A549F-A253-47B3-8155-C7E9BD91E9B3}" destId="{26D6D824-1546-4C6F-927D-36D2BEBB0A28}" srcOrd="1" destOrd="0" parTransId="{97996B1C-50ED-4854-87B7-B9889DECA051}" sibTransId="{B2AD9D5A-45D5-4FF5-9355-C0DDE29AD590}"/>
    <dgm:cxn modelId="{6E847F72-95DB-4768-931C-143BEF446963}" type="presOf" srcId="{C426AFBF-448C-48C1-8122-B09ED4534A4E}" destId="{B8366552-E6CE-41B9-A77F-B5480B82AA4E}" srcOrd="0" destOrd="0" presId="urn:microsoft.com/office/officeart/2005/8/layout/hProcess4"/>
    <dgm:cxn modelId="{5734D75F-75AE-4A69-A51B-49D3376CB6C6}" type="presOf" srcId="{277E4B86-6C54-4647-AEB0-EC5945535648}" destId="{8D326D2E-4CF7-4132-8C7E-B58B23734540}" srcOrd="1" destOrd="1" presId="urn:microsoft.com/office/officeart/2005/8/layout/hProcess4"/>
    <dgm:cxn modelId="{AFF1F221-0302-4287-B0D6-D991B0FCB821}" type="presOf" srcId="{B0FABB8E-47DB-4BF7-AFEE-831E95B2F00E}" destId="{10002955-EEFA-4D5C-9CE2-72964B77B54A}" srcOrd="0" destOrd="0" presId="urn:microsoft.com/office/officeart/2005/8/layout/hProcess4"/>
    <dgm:cxn modelId="{D6A37E4F-3E5C-4523-A601-8132D9884EF7}" srcId="{5A371A11-1401-4DC1-871C-4AA06764522C}" destId="{AA7A3356-6EA1-49D2-B0F1-1D34B757B71D}" srcOrd="0" destOrd="0" parTransId="{AC2C7309-D1B4-4511-98E5-874446001961}" sibTransId="{49610D37-B33D-4DF1-8ECD-C1D184074D70}"/>
    <dgm:cxn modelId="{AA1F5B50-78AA-4786-A9B1-66061F3B19FA}" type="presOf" srcId="{2C4A549F-A253-47B3-8155-C7E9BD91E9B3}" destId="{DCE5DEEC-551F-433E-BBB4-F05567785980}" srcOrd="1" destOrd="0" presId="urn:microsoft.com/office/officeart/2005/8/layout/hProcess4"/>
    <dgm:cxn modelId="{81D8822A-B63F-4364-9EFE-2C1246A9D9CD}" srcId="{5A371A11-1401-4DC1-871C-4AA06764522C}" destId="{277E4B86-6C54-4647-AEB0-EC5945535648}" srcOrd="1" destOrd="0" parTransId="{82E94DA4-EC3A-4E80-9DF0-4D48DC5CD933}" sibTransId="{8115CD3B-B1CB-4C25-8096-3A3D8404395E}"/>
    <dgm:cxn modelId="{E8C0CFA1-EDDA-4A81-A295-8539F93A9034}" type="presOf" srcId="{AA7A3356-6EA1-49D2-B0F1-1D34B757B71D}" destId="{8D326D2E-4CF7-4132-8C7E-B58B23734540}" srcOrd="1" destOrd="0" presId="urn:microsoft.com/office/officeart/2005/8/layout/hProcess4"/>
    <dgm:cxn modelId="{F88AC007-855D-4C5B-A947-0CFB82494F57}" type="presOf" srcId="{C426AFBF-448C-48C1-8122-B09ED4534A4E}" destId="{4EAFAC4A-A6E9-4AAE-8F44-DE0E3B24CF2F}" srcOrd="1" destOrd="0" presId="urn:microsoft.com/office/officeart/2005/8/layout/hProcess4"/>
    <dgm:cxn modelId="{20FAEE98-3711-463B-B297-DE8F220FF161}" srcId="{EEB5A926-F35A-4291-AAF8-7567DC489D1C}" destId="{5A59FAD4-9B64-482F-BDBC-CAFBD45030B2}" srcOrd="0" destOrd="0" parTransId="{3380347E-646E-4FAB-BCB5-E14F2EE35801}" sibTransId="{0491157C-EC68-4191-AD9E-E5F030FF7B9C}"/>
    <dgm:cxn modelId="{0587C891-5827-43EB-8D7E-8D2D4C8AD71E}" type="presOf" srcId="{71F3EFE5-7024-4FAD-B474-ECD4C0773BEC}" destId="{B8366552-E6CE-41B9-A77F-B5480B82AA4E}" srcOrd="0" destOrd="1" presId="urn:microsoft.com/office/officeart/2005/8/layout/hProcess4"/>
    <dgm:cxn modelId="{ECF55B4C-200B-402A-ACB3-0131A11BA662}" type="presOf" srcId="{DEB36399-8593-4D03-A18F-37FC261DAD0A}" destId="{3F78AD9A-13A8-4453-8A44-5B5CBEC328B5}" srcOrd="0" destOrd="0" presId="urn:microsoft.com/office/officeart/2005/8/layout/hProcess4"/>
    <dgm:cxn modelId="{98FC04DA-FFF2-4C36-B1F8-7E2A0807B10C}" srcId="{43D00B9C-4F61-40C9-A870-91A46C444293}" destId="{2C4A549F-A253-47B3-8155-C7E9BD91E9B3}" srcOrd="0" destOrd="0" parTransId="{98852408-C14E-48A7-A721-5AC7F64B3DB0}" sibTransId="{192C32B8-DCDC-4686-8D67-7ED34C8B2C8D}"/>
    <dgm:cxn modelId="{321A0319-74A9-42A7-9BF4-1BDEAAF5916B}" type="presOf" srcId="{26D6D824-1546-4C6F-927D-36D2BEBB0A28}" destId="{97C3A4B5-8B7E-4517-B413-68752917CCCD}" srcOrd="0" destOrd="2" presId="urn:microsoft.com/office/officeart/2005/8/layout/hProcess4"/>
    <dgm:cxn modelId="{21CED6D8-866C-4AE2-B6D2-787E82035513}" type="presOf" srcId="{E4F1BB90-4154-4DF4-88F4-C3C06371966C}" destId="{8BE30C3B-F9DB-4050-A20E-D152E7921F34}" srcOrd="0" destOrd="0" presId="urn:microsoft.com/office/officeart/2005/8/layout/hProcess4"/>
    <dgm:cxn modelId="{C1EA2865-553B-4BF9-A111-6F142483AE83}" srcId="{DEB36399-8593-4D03-A18F-37FC261DAD0A}" destId="{5A371A11-1401-4DC1-871C-4AA06764522C}" srcOrd="2" destOrd="0" parTransId="{D763A9AE-0CC1-4F0B-964A-3ADE57D2E2F3}" sibTransId="{C9B2993F-FAE9-4CA3-BD26-DB444A4909F9}"/>
    <dgm:cxn modelId="{D071E601-F3AC-4B0A-8C2F-378503FF5C0D}" type="presOf" srcId="{AA7A3356-6EA1-49D2-B0F1-1D34B757B71D}" destId="{32A90FD4-C18C-4C18-8F46-D4A51AEF6481}" srcOrd="0" destOrd="0" presId="urn:microsoft.com/office/officeart/2005/8/layout/hProcess4"/>
    <dgm:cxn modelId="{097B3820-746F-4C49-8F7E-D8B43E67E5AF}" type="presOf" srcId="{5A371A11-1401-4DC1-871C-4AA06764522C}" destId="{688115CA-DDE1-4EB4-BA9C-AA01FC96A2DC}" srcOrd="0" destOrd="0" presId="urn:microsoft.com/office/officeart/2005/8/layout/hProcess4"/>
    <dgm:cxn modelId="{8AF90CF8-A571-48C0-B4EA-E51F6935466D}" type="presOf" srcId="{43D00B9C-4F61-40C9-A870-91A46C444293}" destId="{412961C5-335E-4BAD-A350-344C97987353}" srcOrd="0" destOrd="0" presId="urn:microsoft.com/office/officeart/2005/8/layout/hProcess4"/>
    <dgm:cxn modelId="{3F395C73-C219-487F-ACE2-5681A98CDE98}" type="presOf" srcId="{175FDF34-1C94-4F42-B11A-F69FBDD2570C}" destId="{DCE5DEEC-551F-433E-BBB4-F05567785980}" srcOrd="1" destOrd="3" presId="urn:microsoft.com/office/officeart/2005/8/layout/hProcess4"/>
    <dgm:cxn modelId="{ACC95ADD-9771-4214-A5DE-963C285E3B87}" type="presOf" srcId="{175FDF34-1C94-4F42-B11A-F69FBDD2570C}" destId="{97C3A4B5-8B7E-4517-B413-68752917CCCD}" srcOrd="0" destOrd="3" presId="urn:microsoft.com/office/officeart/2005/8/layout/hProcess4"/>
    <dgm:cxn modelId="{2304263C-6CE9-4E7F-8263-EE7E23F294A5}" type="presOf" srcId="{C5FC2976-A228-470E-8347-8460A698C39D}" destId="{97C3A4B5-8B7E-4517-B413-68752917CCCD}" srcOrd="0" destOrd="1" presId="urn:microsoft.com/office/officeart/2005/8/layout/hProcess4"/>
    <dgm:cxn modelId="{126BF29B-D6B3-41AD-939A-14C135A69CF4}" type="presOf" srcId="{CA296226-7344-47BF-BF94-9F15ED9034B9}" destId="{DCE5DEEC-551F-433E-BBB4-F05567785980}" srcOrd="1" destOrd="4" presId="urn:microsoft.com/office/officeart/2005/8/layout/hProcess4"/>
    <dgm:cxn modelId="{3B9FC858-084A-4931-9178-196A4E49A5D7}" srcId="{DEB36399-8593-4D03-A18F-37FC261DAD0A}" destId="{05026950-36C9-4198-85D9-7867ACF9168A}" srcOrd="1" destOrd="0" parTransId="{06E30F26-1126-42E5-AB7E-17777F0120F8}" sibTransId="{B0FABB8E-47DB-4BF7-AFEE-831E95B2F00E}"/>
    <dgm:cxn modelId="{735E3A7B-9388-475C-99F3-1BF6518D2957}" type="presOf" srcId="{26D6D824-1546-4C6F-927D-36D2BEBB0A28}" destId="{DCE5DEEC-551F-433E-BBB4-F05567785980}" srcOrd="1" destOrd="2" presId="urn:microsoft.com/office/officeart/2005/8/layout/hProcess4"/>
    <dgm:cxn modelId="{12A3563A-DB22-4276-879E-1AC496B6BB5D}" srcId="{DEB36399-8593-4D03-A18F-37FC261DAD0A}" destId="{43D00B9C-4F61-40C9-A870-91A46C444293}" srcOrd="0" destOrd="0" parTransId="{345AD843-649C-4C41-90CE-5EC1287D314F}" sibTransId="{E4F1BB90-4154-4DF4-88F4-C3C06371966C}"/>
    <dgm:cxn modelId="{D421E62D-E5F3-4372-9A1B-D019AB866B7A}" type="presOf" srcId="{EEB5A926-F35A-4291-AAF8-7567DC489D1C}" destId="{B8366552-E6CE-41B9-A77F-B5480B82AA4E}" srcOrd="0" destOrd="2" presId="urn:microsoft.com/office/officeart/2005/8/layout/hProcess4"/>
    <dgm:cxn modelId="{C4D8B592-5BFB-4D76-AF3E-95C9700A9ADA}" srcId="{C426AFBF-448C-48C1-8122-B09ED4534A4E}" destId="{71F3EFE5-7024-4FAD-B474-ECD4C0773BEC}" srcOrd="0" destOrd="0" parTransId="{5F56DAF1-CF41-4695-B300-4F042567F332}" sibTransId="{7282D89C-E016-4D4B-ACC5-9021DAA40A0C}"/>
    <dgm:cxn modelId="{7EC56677-C258-405B-9276-2BFAC935FD59}" type="presParOf" srcId="{3F78AD9A-13A8-4453-8A44-5B5CBEC328B5}" destId="{59FF7088-C9DA-4308-908D-A508FFEB8EAB}" srcOrd="0" destOrd="0" presId="urn:microsoft.com/office/officeart/2005/8/layout/hProcess4"/>
    <dgm:cxn modelId="{F6CA8474-E5DC-45CD-AFB8-A3485F13430A}" type="presParOf" srcId="{3F78AD9A-13A8-4453-8A44-5B5CBEC328B5}" destId="{D15CDE31-6506-4359-9EE4-E86D06BE2CB1}" srcOrd="1" destOrd="0" presId="urn:microsoft.com/office/officeart/2005/8/layout/hProcess4"/>
    <dgm:cxn modelId="{F2B5A684-75ED-490E-A688-592E62815A3D}" type="presParOf" srcId="{3F78AD9A-13A8-4453-8A44-5B5CBEC328B5}" destId="{D8F864C7-F46D-4984-B2B1-599236B3EBD3}" srcOrd="2" destOrd="0" presId="urn:microsoft.com/office/officeart/2005/8/layout/hProcess4"/>
    <dgm:cxn modelId="{975D8C07-E1DC-44CB-AD26-E0C22239A49E}" type="presParOf" srcId="{D8F864C7-F46D-4984-B2B1-599236B3EBD3}" destId="{15E68DFD-1DF6-4694-8D78-8E17F7B58D01}" srcOrd="0" destOrd="0" presId="urn:microsoft.com/office/officeart/2005/8/layout/hProcess4"/>
    <dgm:cxn modelId="{EDA5B21D-0218-4338-967E-B4CE762FD8B2}" type="presParOf" srcId="{15E68DFD-1DF6-4694-8D78-8E17F7B58D01}" destId="{ADF48E78-C5A4-4A77-83E2-B906A11AC6C4}" srcOrd="0" destOrd="0" presId="urn:microsoft.com/office/officeart/2005/8/layout/hProcess4"/>
    <dgm:cxn modelId="{24A63E7A-F32F-4316-98E7-D086544E20B6}" type="presParOf" srcId="{15E68DFD-1DF6-4694-8D78-8E17F7B58D01}" destId="{97C3A4B5-8B7E-4517-B413-68752917CCCD}" srcOrd="1" destOrd="0" presId="urn:microsoft.com/office/officeart/2005/8/layout/hProcess4"/>
    <dgm:cxn modelId="{A85470BD-689D-480B-A310-F679CAE3FF17}" type="presParOf" srcId="{15E68DFD-1DF6-4694-8D78-8E17F7B58D01}" destId="{DCE5DEEC-551F-433E-BBB4-F05567785980}" srcOrd="2" destOrd="0" presId="urn:microsoft.com/office/officeart/2005/8/layout/hProcess4"/>
    <dgm:cxn modelId="{13E22F34-D0C0-471C-83B0-390DAF54CD15}" type="presParOf" srcId="{15E68DFD-1DF6-4694-8D78-8E17F7B58D01}" destId="{412961C5-335E-4BAD-A350-344C97987353}" srcOrd="3" destOrd="0" presId="urn:microsoft.com/office/officeart/2005/8/layout/hProcess4"/>
    <dgm:cxn modelId="{A7AF1E56-0B93-41D4-B179-92928FDB6B2B}" type="presParOf" srcId="{15E68DFD-1DF6-4694-8D78-8E17F7B58D01}" destId="{038F348D-D5E4-49DE-A547-267A50BAC6E0}" srcOrd="4" destOrd="0" presId="urn:microsoft.com/office/officeart/2005/8/layout/hProcess4"/>
    <dgm:cxn modelId="{18DBAA2B-6D03-4B81-A43C-59BA7D7926EA}" type="presParOf" srcId="{D8F864C7-F46D-4984-B2B1-599236B3EBD3}" destId="{8BE30C3B-F9DB-4050-A20E-D152E7921F34}" srcOrd="1" destOrd="0" presId="urn:microsoft.com/office/officeart/2005/8/layout/hProcess4"/>
    <dgm:cxn modelId="{984A81C8-00A2-44F1-9AF1-65E250F8FB6B}" type="presParOf" srcId="{D8F864C7-F46D-4984-B2B1-599236B3EBD3}" destId="{33FF3F89-2F51-40FF-9E0F-8F340D77E9F4}" srcOrd="2" destOrd="0" presId="urn:microsoft.com/office/officeart/2005/8/layout/hProcess4"/>
    <dgm:cxn modelId="{492C0195-59C6-48C2-9EC9-87E4F9B41218}" type="presParOf" srcId="{33FF3F89-2F51-40FF-9E0F-8F340D77E9F4}" destId="{7444993A-6B7F-492C-9561-5EFC80E87B8A}" srcOrd="0" destOrd="0" presId="urn:microsoft.com/office/officeart/2005/8/layout/hProcess4"/>
    <dgm:cxn modelId="{206E06FE-120A-46DF-BE91-E26BCBAFBA14}" type="presParOf" srcId="{33FF3F89-2F51-40FF-9E0F-8F340D77E9F4}" destId="{B8366552-E6CE-41B9-A77F-B5480B82AA4E}" srcOrd="1" destOrd="0" presId="urn:microsoft.com/office/officeart/2005/8/layout/hProcess4"/>
    <dgm:cxn modelId="{D3ED5DD7-56A6-4C20-84A2-41AB4C129C1E}" type="presParOf" srcId="{33FF3F89-2F51-40FF-9E0F-8F340D77E9F4}" destId="{4EAFAC4A-A6E9-4AAE-8F44-DE0E3B24CF2F}" srcOrd="2" destOrd="0" presId="urn:microsoft.com/office/officeart/2005/8/layout/hProcess4"/>
    <dgm:cxn modelId="{64EA5F14-2A11-4837-A27E-8E2D2618B39A}" type="presParOf" srcId="{33FF3F89-2F51-40FF-9E0F-8F340D77E9F4}" destId="{57E5AF21-A4E3-4C72-850A-BF526D236C09}" srcOrd="3" destOrd="0" presId="urn:microsoft.com/office/officeart/2005/8/layout/hProcess4"/>
    <dgm:cxn modelId="{5F113BB6-1B3E-4A31-91DE-7A4EAF2202B8}" type="presParOf" srcId="{33FF3F89-2F51-40FF-9E0F-8F340D77E9F4}" destId="{41D44103-85CC-4451-BE7E-2286EF6441A7}" srcOrd="4" destOrd="0" presId="urn:microsoft.com/office/officeart/2005/8/layout/hProcess4"/>
    <dgm:cxn modelId="{B8383995-5C6B-47B6-8ABB-3B00447FE290}" type="presParOf" srcId="{D8F864C7-F46D-4984-B2B1-599236B3EBD3}" destId="{10002955-EEFA-4D5C-9CE2-72964B77B54A}" srcOrd="3" destOrd="0" presId="urn:microsoft.com/office/officeart/2005/8/layout/hProcess4"/>
    <dgm:cxn modelId="{4F4BC3E5-240D-41B2-A00A-F5093B841423}" type="presParOf" srcId="{D8F864C7-F46D-4984-B2B1-599236B3EBD3}" destId="{07D75623-F2BD-41AD-871B-F9B3B0AD72EA}" srcOrd="4" destOrd="0" presId="urn:microsoft.com/office/officeart/2005/8/layout/hProcess4"/>
    <dgm:cxn modelId="{697F6681-C218-430B-A0C0-B957940FEAB6}" type="presParOf" srcId="{07D75623-F2BD-41AD-871B-F9B3B0AD72EA}" destId="{A5065FFB-65CA-47E8-BA51-26ABCB25F959}" srcOrd="0" destOrd="0" presId="urn:microsoft.com/office/officeart/2005/8/layout/hProcess4"/>
    <dgm:cxn modelId="{364E1328-F5D8-4F9C-96ED-6A86A0707C30}" type="presParOf" srcId="{07D75623-F2BD-41AD-871B-F9B3B0AD72EA}" destId="{32A90FD4-C18C-4C18-8F46-D4A51AEF6481}" srcOrd="1" destOrd="0" presId="urn:microsoft.com/office/officeart/2005/8/layout/hProcess4"/>
    <dgm:cxn modelId="{F5CE4C85-5CA1-4397-862C-108A63EB7C73}" type="presParOf" srcId="{07D75623-F2BD-41AD-871B-F9B3B0AD72EA}" destId="{8D326D2E-4CF7-4132-8C7E-B58B23734540}" srcOrd="2" destOrd="0" presId="urn:microsoft.com/office/officeart/2005/8/layout/hProcess4"/>
    <dgm:cxn modelId="{3947AA76-C171-4536-B591-B15E166896D3}" type="presParOf" srcId="{07D75623-F2BD-41AD-871B-F9B3B0AD72EA}" destId="{688115CA-DDE1-4EB4-BA9C-AA01FC96A2DC}" srcOrd="3" destOrd="0" presId="urn:microsoft.com/office/officeart/2005/8/layout/hProcess4"/>
    <dgm:cxn modelId="{98F2906B-57EF-4D63-B979-B0A12F76D2B4}" type="presParOf" srcId="{07D75623-F2BD-41AD-871B-F9B3B0AD72EA}" destId="{506E3081-59CA-43D5-B4B7-4CA239F114ED}"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A46ABB-2F6D-4C88-9E6F-E495E1A49994}">
      <dsp:nvSpPr>
        <dsp:cNvPr id="0" name=""/>
        <dsp:cNvSpPr/>
      </dsp:nvSpPr>
      <dsp:spPr>
        <a:xfrm>
          <a:off x="1988742" y="3326"/>
          <a:ext cx="4327450" cy="3230350"/>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1750" tIns="95250" rIns="31750" bIns="31750" numCol="1" spcCol="1270" anchor="t" anchorCtr="0">
          <a:noAutofit/>
        </a:bodyPr>
        <a:lstStyle/>
        <a:p>
          <a:pPr marL="228600" lvl="1" indent="-228600" algn="l" defTabSz="1111250" rtl="0">
            <a:lnSpc>
              <a:spcPct val="90000"/>
            </a:lnSpc>
            <a:spcBef>
              <a:spcPct val="0"/>
            </a:spcBef>
            <a:spcAft>
              <a:spcPct val="15000"/>
            </a:spcAft>
            <a:buChar char="••"/>
          </a:pPr>
          <a:r>
            <a:rPr lang="en-US" sz="2500" kern="1200" dirty="0" smtClean="0">
              <a:solidFill>
                <a:schemeClr val="accent6"/>
              </a:solidFill>
            </a:rPr>
            <a:t>Spatial audio source</a:t>
          </a:r>
          <a:endParaRPr lang="en-US" sz="2500" kern="1200" dirty="0">
            <a:solidFill>
              <a:schemeClr val="accent6"/>
            </a:solidFill>
          </a:endParaRPr>
        </a:p>
        <a:p>
          <a:pPr marL="228600" lvl="1" indent="-228600" algn="l" defTabSz="1111250" rtl="0">
            <a:lnSpc>
              <a:spcPct val="90000"/>
            </a:lnSpc>
            <a:spcBef>
              <a:spcPct val="0"/>
            </a:spcBef>
            <a:spcAft>
              <a:spcPct val="15000"/>
            </a:spcAft>
            <a:buChar char="••"/>
          </a:pPr>
          <a:r>
            <a:rPr lang="en-US" sz="2500" kern="1200" dirty="0" smtClean="0">
              <a:solidFill>
                <a:schemeClr val="accent6"/>
              </a:solidFill>
            </a:rPr>
            <a:t>Can be input source or </a:t>
          </a:r>
          <a:r>
            <a:rPr lang="en-US" sz="2500" kern="1200" dirty="0" err="1" smtClean="0">
              <a:solidFill>
                <a:schemeClr val="accent6"/>
              </a:solidFill>
            </a:rPr>
            <a:t>submix</a:t>
          </a:r>
          <a:endParaRPr lang="en-US" sz="2500" kern="1200" dirty="0">
            <a:solidFill>
              <a:schemeClr val="accent6"/>
            </a:solidFill>
          </a:endParaRPr>
        </a:p>
        <a:p>
          <a:pPr marL="228600" lvl="1" indent="-228600" algn="l" defTabSz="1111250" rtl="0">
            <a:lnSpc>
              <a:spcPct val="90000"/>
            </a:lnSpc>
            <a:spcBef>
              <a:spcPct val="0"/>
            </a:spcBef>
            <a:spcAft>
              <a:spcPct val="15000"/>
            </a:spcAft>
            <a:buChar char="••"/>
          </a:pPr>
          <a:r>
            <a:rPr lang="en-US" sz="2500" kern="1200" dirty="0" smtClean="0">
              <a:solidFill>
                <a:schemeClr val="accent6"/>
              </a:solidFill>
            </a:rPr>
            <a:t>Support #emitters depends on multiple factors</a:t>
          </a:r>
          <a:endParaRPr lang="en-US" sz="2500" kern="1200" dirty="0">
            <a:solidFill>
              <a:schemeClr val="accent6"/>
            </a:solidFill>
          </a:endParaRPr>
        </a:p>
        <a:p>
          <a:pPr marL="228600" lvl="1" indent="-228600" algn="l" defTabSz="1111250" rtl="0">
            <a:lnSpc>
              <a:spcPct val="90000"/>
            </a:lnSpc>
            <a:spcBef>
              <a:spcPct val="0"/>
            </a:spcBef>
            <a:spcAft>
              <a:spcPct val="15000"/>
            </a:spcAft>
            <a:buChar char="••"/>
          </a:pPr>
          <a:r>
            <a:rPr lang="en-US" sz="2500" kern="1200" dirty="0" smtClean="0">
              <a:solidFill>
                <a:schemeClr val="accent6"/>
              </a:solidFill>
            </a:rPr>
            <a:t>Orientation, Position, Velocity</a:t>
          </a:r>
          <a:endParaRPr lang="en-US" sz="2500" kern="1200" dirty="0">
            <a:solidFill>
              <a:schemeClr val="accent6"/>
            </a:solidFill>
          </a:endParaRPr>
        </a:p>
      </dsp:txBody>
      <dsp:txXfrm>
        <a:off x="2064433" y="79017"/>
        <a:ext cx="4176068" cy="3154659"/>
      </dsp:txXfrm>
    </dsp:sp>
    <dsp:sp modelId="{5624624E-0115-4EBC-A332-BC84FCD0F159}">
      <dsp:nvSpPr>
        <dsp:cNvPr id="0" name=""/>
        <dsp:cNvSpPr/>
      </dsp:nvSpPr>
      <dsp:spPr>
        <a:xfrm>
          <a:off x="1988742" y="3233677"/>
          <a:ext cx="4327450" cy="1389050"/>
        </a:xfrm>
        <a:prstGeom prst="rect">
          <a:avLst/>
        </a:prstGeom>
        <a:solidFill>
          <a:schemeClr val="accent6">
            <a:lumMod val="75000"/>
          </a:schemeClr>
        </a:solidFill>
        <a:ln w="9525" cap="flat" cmpd="sng" algn="ctr">
          <a:solidFill>
            <a:schemeClr val="accent2">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247650" tIns="0" rIns="82550" bIns="0" numCol="1" spcCol="1270" anchor="ctr" anchorCtr="0">
          <a:noAutofit/>
        </a:bodyPr>
        <a:lstStyle/>
        <a:p>
          <a:pPr lvl="0" algn="l" defTabSz="2889250" rtl="0">
            <a:lnSpc>
              <a:spcPct val="90000"/>
            </a:lnSpc>
            <a:spcBef>
              <a:spcPct val="0"/>
            </a:spcBef>
            <a:spcAft>
              <a:spcPct val="35000"/>
            </a:spcAft>
          </a:pPr>
          <a:r>
            <a:rPr lang="en-US" sz="6500" kern="1200" dirty="0" smtClean="0"/>
            <a:t>Emitter</a:t>
          </a:r>
          <a:endParaRPr lang="en-US" sz="6500" kern="1200" dirty="0"/>
        </a:p>
      </dsp:txBody>
      <dsp:txXfrm>
        <a:off x="1988742" y="3233677"/>
        <a:ext cx="3047500" cy="1389050"/>
      </dsp:txXfrm>
    </dsp:sp>
    <dsp:sp modelId="{ACC886C5-4736-457D-8BD6-B264EE0B294F}">
      <dsp:nvSpPr>
        <dsp:cNvPr id="0" name=""/>
        <dsp:cNvSpPr/>
      </dsp:nvSpPr>
      <dsp:spPr>
        <a:xfrm>
          <a:off x="4914633" y="3284126"/>
          <a:ext cx="1344169" cy="1340533"/>
        </a:xfrm>
        <a:prstGeom prst="ellipse">
          <a:avLst/>
        </a:prstGeom>
        <a:blipFill>
          <a:blip xmlns:r="http://schemas.openxmlformats.org/officeDocument/2006/relationships" r:embed="rId1"/>
          <a:srcRect/>
          <a:stretch>
            <a:fillRect t="-6000" b="-6000"/>
          </a:stretch>
        </a:blip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4DD181-21D2-4B73-B5F1-BADC1052B4A0}">
      <dsp:nvSpPr>
        <dsp:cNvPr id="0" name=""/>
        <dsp:cNvSpPr/>
      </dsp:nvSpPr>
      <dsp:spPr>
        <a:xfrm>
          <a:off x="2045059" y="3190"/>
          <a:ext cx="4327450" cy="3230350"/>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91440" rIns="30480" bIns="30480" numCol="1" spcCol="1270" anchor="t" anchorCtr="0">
          <a:noAutofit/>
        </a:bodyPr>
        <a:lstStyle/>
        <a:p>
          <a:pPr marL="228600" lvl="1" indent="-228600" algn="l" defTabSz="1066800" rtl="0">
            <a:lnSpc>
              <a:spcPct val="90000"/>
            </a:lnSpc>
            <a:spcBef>
              <a:spcPct val="0"/>
            </a:spcBef>
            <a:spcAft>
              <a:spcPct val="15000"/>
            </a:spcAft>
            <a:buChar char="••"/>
          </a:pPr>
          <a:r>
            <a:rPr lang="en-US" sz="2400" kern="1200" dirty="0" smtClean="0">
              <a:solidFill>
                <a:schemeClr val="accent6"/>
              </a:solidFill>
            </a:rPr>
            <a:t>Spatial of audio ‘reception’</a:t>
          </a:r>
          <a:endParaRPr lang="en-US" sz="2400" kern="1200" dirty="0">
            <a:solidFill>
              <a:schemeClr val="accent6"/>
            </a:solidFill>
          </a:endParaRPr>
        </a:p>
        <a:p>
          <a:pPr marL="228600" lvl="1" indent="-228600" algn="l" defTabSz="1066800" rtl="0">
            <a:lnSpc>
              <a:spcPct val="90000"/>
            </a:lnSpc>
            <a:spcBef>
              <a:spcPct val="0"/>
            </a:spcBef>
            <a:spcAft>
              <a:spcPct val="15000"/>
            </a:spcAft>
            <a:buChar char="••"/>
          </a:pPr>
          <a:r>
            <a:rPr lang="en-US" sz="2400" kern="1200" dirty="0" smtClean="0">
              <a:solidFill>
                <a:schemeClr val="accent6"/>
              </a:solidFill>
            </a:rPr>
            <a:t>Only supports 1 listener/</a:t>
          </a:r>
          <a:r>
            <a:rPr lang="en-US" sz="2400" kern="1200" dirty="0" err="1" smtClean="0">
              <a:solidFill>
                <a:schemeClr val="accent6"/>
              </a:solidFill>
            </a:rPr>
            <a:t>AudioGraph</a:t>
          </a:r>
          <a:endParaRPr lang="en-US" sz="2400" kern="1200" dirty="0">
            <a:solidFill>
              <a:schemeClr val="accent6"/>
            </a:solidFill>
          </a:endParaRPr>
        </a:p>
        <a:p>
          <a:pPr marL="228600" lvl="1" indent="-228600" algn="l" defTabSz="1066800" rtl="0">
            <a:lnSpc>
              <a:spcPct val="90000"/>
            </a:lnSpc>
            <a:spcBef>
              <a:spcPct val="0"/>
            </a:spcBef>
            <a:spcAft>
              <a:spcPct val="15000"/>
            </a:spcAft>
            <a:buChar char="••"/>
          </a:pPr>
          <a:r>
            <a:rPr lang="en-US" sz="2400" kern="1200" dirty="0" smtClean="0">
              <a:solidFill>
                <a:schemeClr val="accent6"/>
              </a:solidFill>
            </a:rPr>
            <a:t>Orientation, Position, Velocity</a:t>
          </a:r>
          <a:endParaRPr lang="en-US" sz="2400" kern="1200" dirty="0">
            <a:solidFill>
              <a:schemeClr val="accent6"/>
            </a:solidFill>
          </a:endParaRPr>
        </a:p>
      </dsp:txBody>
      <dsp:txXfrm>
        <a:off x="2120750" y="78881"/>
        <a:ext cx="4176068" cy="3154659"/>
      </dsp:txXfrm>
    </dsp:sp>
    <dsp:sp modelId="{A91ED5BD-E677-4726-9FDA-2350DD587406}">
      <dsp:nvSpPr>
        <dsp:cNvPr id="0" name=""/>
        <dsp:cNvSpPr/>
      </dsp:nvSpPr>
      <dsp:spPr>
        <a:xfrm>
          <a:off x="2045059" y="3233541"/>
          <a:ext cx="4327450" cy="1389050"/>
        </a:xfrm>
        <a:prstGeom prst="rect">
          <a:avLst/>
        </a:prstGeom>
        <a:solidFill>
          <a:schemeClr val="bg1">
            <a:lumMod val="75000"/>
          </a:schemeClr>
        </a:solidFill>
        <a:ln w="9525" cap="flat" cmpd="sng" algn="ctr">
          <a:solidFill>
            <a:schemeClr val="accent2">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236220" tIns="0" rIns="78740" bIns="0" numCol="1" spcCol="1270" anchor="ctr" anchorCtr="0">
          <a:noAutofit/>
        </a:bodyPr>
        <a:lstStyle/>
        <a:p>
          <a:pPr lvl="0" algn="l" defTabSz="2755900" rtl="0">
            <a:lnSpc>
              <a:spcPct val="90000"/>
            </a:lnSpc>
            <a:spcBef>
              <a:spcPct val="0"/>
            </a:spcBef>
            <a:spcAft>
              <a:spcPct val="35000"/>
            </a:spcAft>
          </a:pPr>
          <a:r>
            <a:rPr lang="en-US" sz="6200" kern="1200" dirty="0" smtClean="0"/>
            <a:t>Listener</a:t>
          </a:r>
          <a:endParaRPr lang="en-US" sz="6200" kern="1200" dirty="0"/>
        </a:p>
      </dsp:txBody>
      <dsp:txXfrm>
        <a:off x="2045059" y="3233541"/>
        <a:ext cx="3047500" cy="1389050"/>
      </dsp:txXfrm>
    </dsp:sp>
    <dsp:sp modelId="{E716AE14-2C42-45ED-91A2-62FF6CB69F44}">
      <dsp:nvSpPr>
        <dsp:cNvPr id="0" name=""/>
        <dsp:cNvSpPr/>
      </dsp:nvSpPr>
      <dsp:spPr>
        <a:xfrm>
          <a:off x="5124494" y="3252607"/>
          <a:ext cx="1118901" cy="1341079"/>
        </a:xfrm>
        <a:prstGeom prst="ellipse">
          <a:avLst/>
        </a:prstGeom>
        <a:blipFill>
          <a:blip xmlns:r="http://schemas.openxmlformats.org/officeDocument/2006/relationships" r:embed="rId1"/>
          <a:srcRect/>
          <a:stretch>
            <a:fillRect t="-10000" b="-10000"/>
          </a:stretch>
        </a:blip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C3A4B5-8B7E-4517-B413-68752917CCCD}">
      <dsp:nvSpPr>
        <dsp:cNvPr id="0" name=""/>
        <dsp:cNvSpPr/>
      </dsp:nvSpPr>
      <dsp:spPr>
        <a:xfrm>
          <a:off x="144" y="1809914"/>
          <a:ext cx="2311749" cy="1906709"/>
        </a:xfrm>
        <a:prstGeom prst="roundRect">
          <a:avLst>
            <a:gd name="adj" fmla="val 10000"/>
          </a:avLst>
        </a:prstGeom>
        <a:solidFill>
          <a:schemeClr val="lt2">
            <a:alpha val="90000"/>
            <a:hueOff val="0"/>
            <a:satOff val="0"/>
            <a:lumOff val="0"/>
            <a:alphaOff val="0"/>
          </a:schemeClr>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smtClean="0">
              <a:latin typeface="Segoe UI Light" panose="020B0502040204020203" pitchFamily="34" charset="0"/>
              <a:cs typeface="Segoe UI Light" panose="020B0502040204020203" pitchFamily="34" charset="0"/>
            </a:rPr>
            <a:t>One lifecycle</a:t>
          </a:r>
          <a:endParaRPr lang="en-US" sz="1200" b="1" kern="1200" dirty="0">
            <a:latin typeface="Segoe UI Light" panose="020B0502040204020203" pitchFamily="34" charset="0"/>
            <a:cs typeface="Segoe UI Light" panose="020B0502040204020203" pitchFamily="34" charset="0"/>
          </a:endParaRPr>
        </a:p>
        <a:p>
          <a:pPr marL="228600" lvl="2" indent="-114300" algn="l" defTabSz="533400">
            <a:lnSpc>
              <a:spcPct val="90000"/>
            </a:lnSpc>
            <a:spcBef>
              <a:spcPct val="0"/>
            </a:spcBef>
            <a:spcAft>
              <a:spcPct val="15000"/>
            </a:spcAft>
            <a:buChar char="••"/>
          </a:pPr>
          <a:r>
            <a:rPr lang="en-US" sz="1200" b="0" kern="1200" dirty="0" smtClean="0">
              <a:latin typeface="Segoe UI Light" panose="020B0502040204020203" pitchFamily="34" charset="0"/>
              <a:cs typeface="Segoe UI Light" panose="020B0502040204020203" pitchFamily="34" charset="0"/>
            </a:rPr>
            <a:t>Run in the </a:t>
          </a:r>
          <a:r>
            <a:rPr lang="en-US" sz="1200" b="1" kern="1200" dirty="0" smtClean="0">
              <a:latin typeface="Segoe UI Light" panose="020B0502040204020203" pitchFamily="34" charset="0"/>
              <a:cs typeface="Segoe UI Light" panose="020B0502040204020203" pitchFamily="34" charset="0"/>
            </a:rPr>
            <a:t>foreground </a:t>
          </a:r>
          <a:r>
            <a:rPr lang="en-US" sz="1200" b="0" kern="1200" dirty="0" smtClean="0">
              <a:latin typeface="Segoe UI Light" panose="020B0502040204020203" pitchFamily="34" charset="0"/>
              <a:cs typeface="Segoe UI Light" panose="020B0502040204020203" pitchFamily="34" charset="0"/>
            </a:rPr>
            <a:t>or </a:t>
          </a:r>
          <a:r>
            <a:rPr lang="en-US" sz="1200" b="1" kern="1200" dirty="0" smtClean="0">
              <a:latin typeface="Segoe UI Light" panose="020B0502040204020203" pitchFamily="34" charset="0"/>
              <a:cs typeface="Segoe UI Light" panose="020B0502040204020203" pitchFamily="34" charset="0"/>
            </a:rPr>
            <a:t>background</a:t>
          </a:r>
          <a:endParaRPr lang="en-US" sz="1200" b="1" kern="1200" dirty="0">
            <a:latin typeface="Segoe UI Light" panose="020B0502040204020203" pitchFamily="34" charset="0"/>
            <a:cs typeface="Segoe UI Light" panose="020B0502040204020203" pitchFamily="34" charset="0"/>
          </a:endParaRPr>
        </a:p>
        <a:p>
          <a:pPr marL="228600" lvl="2" indent="-114300" algn="l" defTabSz="533400">
            <a:lnSpc>
              <a:spcPct val="90000"/>
            </a:lnSpc>
            <a:spcBef>
              <a:spcPct val="0"/>
            </a:spcBef>
            <a:spcAft>
              <a:spcPct val="15000"/>
            </a:spcAft>
            <a:buChar char="••"/>
          </a:pPr>
          <a:r>
            <a:rPr lang="en-US" sz="1200" b="1" kern="1200" dirty="0" smtClean="0">
              <a:latin typeface="Segoe UI Light" panose="020B0502040204020203" pitchFamily="34" charset="0"/>
              <a:cs typeface="Segoe UI Light" panose="020B0502040204020203" pitchFamily="34" charset="0"/>
            </a:rPr>
            <a:t>Playback </a:t>
          </a:r>
          <a:r>
            <a:rPr lang="en-US" sz="1200" b="0" kern="1200" dirty="0" smtClean="0">
              <a:latin typeface="Segoe UI Light" panose="020B0502040204020203" pitchFamily="34" charset="0"/>
              <a:cs typeface="Segoe UI Light" panose="020B0502040204020203" pitchFamily="34" charset="0"/>
            </a:rPr>
            <a:t>sponsors execution</a:t>
          </a:r>
          <a:endParaRPr lang="en-US" sz="1200" b="0" kern="1200" dirty="0">
            <a:latin typeface="Segoe UI Light" panose="020B0502040204020203" pitchFamily="34" charset="0"/>
            <a:cs typeface="Segoe UI Light" panose="020B0502040204020203" pitchFamily="34" charset="0"/>
          </a:endParaRPr>
        </a:p>
        <a:p>
          <a:pPr marL="114300" lvl="1" indent="-114300" algn="l" defTabSz="533400">
            <a:lnSpc>
              <a:spcPct val="90000"/>
            </a:lnSpc>
            <a:spcBef>
              <a:spcPct val="0"/>
            </a:spcBef>
            <a:spcAft>
              <a:spcPct val="15000"/>
            </a:spcAft>
            <a:buChar char="••"/>
          </a:pPr>
          <a:r>
            <a:rPr lang="en-US" sz="1200" b="1" kern="1200" dirty="0" smtClean="0">
              <a:latin typeface="Segoe UI Light" panose="020B0502040204020203" pitchFamily="34" charset="0"/>
              <a:cs typeface="Segoe UI Light" panose="020B0502040204020203" pitchFamily="34" charset="0"/>
            </a:rPr>
            <a:t>One knowledge model</a:t>
          </a:r>
          <a:endParaRPr lang="en-US" sz="1200" b="1" kern="1200" dirty="0">
            <a:latin typeface="Segoe UI Light" panose="020B0502040204020203" pitchFamily="34" charset="0"/>
            <a:cs typeface="Segoe UI Light" panose="020B0502040204020203" pitchFamily="34" charset="0"/>
          </a:endParaRPr>
        </a:p>
        <a:p>
          <a:pPr marL="228600" lvl="2" indent="-114300" algn="l" defTabSz="533400">
            <a:lnSpc>
              <a:spcPct val="90000"/>
            </a:lnSpc>
            <a:spcBef>
              <a:spcPct val="0"/>
            </a:spcBef>
            <a:spcAft>
              <a:spcPct val="15000"/>
            </a:spcAft>
            <a:buChar char="••"/>
          </a:pPr>
          <a:r>
            <a:rPr lang="en-US" sz="1200" b="0" kern="1200" dirty="0" smtClean="0">
              <a:latin typeface="Segoe UI Light" panose="020B0502040204020203" pitchFamily="34" charset="0"/>
              <a:cs typeface="Segoe UI Light" panose="020B0502040204020203" pitchFamily="34" charset="0"/>
            </a:rPr>
            <a:t>No playback state to sync</a:t>
          </a:r>
          <a:endParaRPr lang="en-US" sz="1200" b="0" kern="1200" dirty="0">
            <a:latin typeface="Segoe UI Light" panose="020B0502040204020203" pitchFamily="34" charset="0"/>
            <a:cs typeface="Segoe UI Light" panose="020B0502040204020203" pitchFamily="34" charset="0"/>
          </a:endParaRPr>
        </a:p>
      </dsp:txBody>
      <dsp:txXfrm>
        <a:off x="44023" y="1853793"/>
        <a:ext cx="2223991" cy="1410371"/>
      </dsp:txXfrm>
    </dsp:sp>
    <dsp:sp modelId="{8BE30C3B-F9DB-4050-A20E-D152E7921F34}">
      <dsp:nvSpPr>
        <dsp:cNvPr id="0" name=""/>
        <dsp:cNvSpPr/>
      </dsp:nvSpPr>
      <dsp:spPr>
        <a:xfrm>
          <a:off x="1326845" y="2363009"/>
          <a:ext cx="2403214" cy="2403214"/>
        </a:xfrm>
        <a:prstGeom prst="leftCircularArrow">
          <a:avLst>
            <a:gd name="adj1" fmla="val 2550"/>
            <a:gd name="adj2" fmla="val 309429"/>
            <a:gd name="adj3" fmla="val 2084940"/>
            <a:gd name="adj4" fmla="val 9024489"/>
            <a:gd name="adj5" fmla="val 2975"/>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2961C5-335E-4BAD-A350-344C97987353}">
      <dsp:nvSpPr>
        <dsp:cNvPr id="0" name=""/>
        <dsp:cNvSpPr/>
      </dsp:nvSpPr>
      <dsp:spPr>
        <a:xfrm>
          <a:off x="513866" y="3308043"/>
          <a:ext cx="2054888" cy="817161"/>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latin typeface="Segoe UI Light" panose="020B0502040204020203" pitchFamily="34" charset="0"/>
              <a:cs typeface="Segoe UI Light" panose="020B0502040204020203" pitchFamily="34" charset="0"/>
            </a:rPr>
            <a:t>One Process</a:t>
          </a:r>
          <a:endParaRPr lang="en-US" sz="2100" kern="1200" dirty="0">
            <a:latin typeface="Segoe UI Light" panose="020B0502040204020203" pitchFamily="34" charset="0"/>
            <a:cs typeface="Segoe UI Light" panose="020B0502040204020203" pitchFamily="34" charset="0"/>
          </a:endParaRPr>
        </a:p>
      </dsp:txBody>
      <dsp:txXfrm>
        <a:off x="537800" y="3331977"/>
        <a:ext cx="2007020" cy="769293"/>
      </dsp:txXfrm>
    </dsp:sp>
    <dsp:sp modelId="{B8366552-E6CE-41B9-A77F-B5480B82AA4E}">
      <dsp:nvSpPr>
        <dsp:cNvPr id="0" name=""/>
        <dsp:cNvSpPr/>
      </dsp:nvSpPr>
      <dsp:spPr>
        <a:xfrm>
          <a:off x="2860598" y="1809914"/>
          <a:ext cx="2311749" cy="1906709"/>
        </a:xfrm>
        <a:prstGeom prst="roundRect">
          <a:avLst>
            <a:gd name="adj" fmla="val 10000"/>
          </a:avLst>
        </a:prstGeom>
        <a:solidFill>
          <a:schemeClr val="lt2">
            <a:alpha val="90000"/>
            <a:hueOff val="0"/>
            <a:satOff val="0"/>
            <a:lumOff val="0"/>
            <a:alphaOff val="0"/>
          </a:schemeClr>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n-US" sz="1200" b="1" kern="1200" dirty="0" smtClean="0">
              <a:latin typeface="Segoe UI Light" panose="020B0502040204020203" pitchFamily="34" charset="0"/>
              <a:cs typeface="Segoe UI Light" panose="020B0502040204020203" pitchFamily="34" charset="0"/>
            </a:rPr>
            <a:t>Auto release framework resources</a:t>
          </a:r>
          <a:endParaRPr lang="en-US" sz="1200" b="1" kern="1200" dirty="0">
            <a:latin typeface="Segoe UI Light" panose="020B0502040204020203" pitchFamily="34" charset="0"/>
            <a:cs typeface="Segoe UI Light" panose="020B0502040204020203" pitchFamily="34" charset="0"/>
          </a:endParaRPr>
        </a:p>
        <a:p>
          <a:pPr marL="228600" lvl="2" indent="-114300" algn="l" defTabSz="533400">
            <a:lnSpc>
              <a:spcPct val="90000"/>
            </a:lnSpc>
            <a:spcBef>
              <a:spcPct val="0"/>
            </a:spcBef>
            <a:spcAft>
              <a:spcPct val="15000"/>
            </a:spcAft>
            <a:buChar char="••"/>
          </a:pPr>
          <a:r>
            <a:rPr lang="en-US" sz="1200" kern="1200" dirty="0" smtClean="0">
              <a:latin typeface="Segoe UI Light" panose="020B0502040204020203" pitchFamily="34" charset="0"/>
              <a:cs typeface="Segoe UI Light" panose="020B0502040204020203" pitchFamily="34" charset="0"/>
            </a:rPr>
            <a:t>XAML textures</a:t>
          </a:r>
          <a:endParaRPr lang="en-US" sz="1200" kern="1200" dirty="0">
            <a:latin typeface="Segoe UI Light" panose="020B0502040204020203" pitchFamily="34" charset="0"/>
            <a:cs typeface="Segoe UI Light" panose="020B0502040204020203" pitchFamily="34" charset="0"/>
          </a:endParaRPr>
        </a:p>
        <a:p>
          <a:pPr marL="114300" lvl="1" indent="-114300" algn="l" defTabSz="533400">
            <a:lnSpc>
              <a:spcPct val="90000"/>
            </a:lnSpc>
            <a:spcBef>
              <a:spcPct val="0"/>
            </a:spcBef>
            <a:spcAft>
              <a:spcPct val="15000"/>
            </a:spcAft>
            <a:buChar char="••"/>
          </a:pPr>
          <a:r>
            <a:rPr lang="en-US" sz="1200" b="1" kern="1200" dirty="0" smtClean="0">
              <a:latin typeface="Segoe UI Light" panose="020B0502040204020203" pitchFamily="34" charset="0"/>
              <a:cs typeface="Segoe UI Light" panose="020B0502040204020203" pitchFamily="34" charset="0"/>
            </a:rPr>
            <a:t>Ask app to release its resources if needed</a:t>
          </a:r>
          <a:endParaRPr lang="en-US" sz="1200" b="1" kern="1200" dirty="0">
            <a:latin typeface="Segoe UI Light" panose="020B0502040204020203" pitchFamily="34" charset="0"/>
            <a:cs typeface="Segoe UI Light" panose="020B0502040204020203" pitchFamily="34" charset="0"/>
          </a:endParaRPr>
        </a:p>
        <a:p>
          <a:pPr marL="228600" lvl="2" indent="-114300" algn="l" defTabSz="533400">
            <a:lnSpc>
              <a:spcPct val="90000"/>
            </a:lnSpc>
            <a:spcBef>
              <a:spcPct val="0"/>
            </a:spcBef>
            <a:spcAft>
              <a:spcPct val="15000"/>
            </a:spcAft>
            <a:buChar char="••"/>
          </a:pPr>
          <a:r>
            <a:rPr lang="en-US" sz="1200" kern="1200" dirty="0" smtClean="0">
              <a:latin typeface="Segoe UI Light" panose="020B0502040204020203" pitchFamily="34" charset="0"/>
              <a:cs typeface="Segoe UI Light" panose="020B0502040204020203" pitchFamily="34" charset="0"/>
            </a:rPr>
            <a:t>Caches, UI views</a:t>
          </a:r>
          <a:endParaRPr lang="en-US" sz="1200" kern="1200" dirty="0">
            <a:latin typeface="Segoe UI Light" panose="020B0502040204020203" pitchFamily="34" charset="0"/>
            <a:cs typeface="Segoe UI Light" panose="020B0502040204020203" pitchFamily="34" charset="0"/>
          </a:endParaRPr>
        </a:p>
      </dsp:txBody>
      <dsp:txXfrm>
        <a:off x="2904477" y="2262374"/>
        <a:ext cx="2223991" cy="1410371"/>
      </dsp:txXfrm>
    </dsp:sp>
    <dsp:sp modelId="{10002955-EEFA-4D5C-9CE2-72964B77B54A}">
      <dsp:nvSpPr>
        <dsp:cNvPr id="0" name=""/>
        <dsp:cNvSpPr/>
      </dsp:nvSpPr>
      <dsp:spPr>
        <a:xfrm>
          <a:off x="4168034" y="685554"/>
          <a:ext cx="2698604" cy="2698604"/>
        </a:xfrm>
        <a:prstGeom prst="circularArrow">
          <a:avLst>
            <a:gd name="adj1" fmla="val 2271"/>
            <a:gd name="adj2" fmla="val 273786"/>
            <a:gd name="adj3" fmla="val 19550703"/>
            <a:gd name="adj4" fmla="val 12575511"/>
            <a:gd name="adj5" fmla="val 265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7E5AF21-A4E3-4C72-850A-BF526D236C09}">
      <dsp:nvSpPr>
        <dsp:cNvPr id="0" name=""/>
        <dsp:cNvSpPr/>
      </dsp:nvSpPr>
      <dsp:spPr>
        <a:xfrm>
          <a:off x="3374320" y="1401333"/>
          <a:ext cx="2054888" cy="817161"/>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latin typeface="Segoe UI Light" panose="020B0502040204020203" pitchFamily="34" charset="0"/>
              <a:cs typeface="Segoe UI Light" panose="020B0502040204020203" pitchFamily="34" charset="0"/>
            </a:rPr>
            <a:t>When Backgrounded …</a:t>
          </a:r>
          <a:endParaRPr lang="en-US" sz="2100" kern="1200" dirty="0">
            <a:latin typeface="Segoe UI Light" panose="020B0502040204020203" pitchFamily="34" charset="0"/>
            <a:cs typeface="Segoe UI Light" panose="020B0502040204020203" pitchFamily="34" charset="0"/>
          </a:endParaRPr>
        </a:p>
      </dsp:txBody>
      <dsp:txXfrm>
        <a:off x="3398254" y="1425267"/>
        <a:ext cx="2007020" cy="769293"/>
      </dsp:txXfrm>
    </dsp:sp>
    <dsp:sp modelId="{32A90FD4-C18C-4C18-8F46-D4A51AEF6481}">
      <dsp:nvSpPr>
        <dsp:cNvPr id="0" name=""/>
        <dsp:cNvSpPr/>
      </dsp:nvSpPr>
      <dsp:spPr>
        <a:xfrm>
          <a:off x="5721052" y="1809914"/>
          <a:ext cx="2311749" cy="1906709"/>
        </a:xfrm>
        <a:prstGeom prst="roundRect">
          <a:avLst>
            <a:gd name="adj" fmla="val 10000"/>
          </a:avLst>
        </a:prstGeom>
        <a:solidFill>
          <a:schemeClr val="lt2">
            <a:alpha val="90000"/>
            <a:hueOff val="0"/>
            <a:satOff val="0"/>
            <a:lumOff val="0"/>
            <a:alphaOff val="0"/>
          </a:schemeClr>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latin typeface="Segoe UI Light" panose="020B0502040204020203" pitchFamily="34" charset="0"/>
              <a:cs typeface="Segoe UI Light" panose="020B0502040204020203" pitchFamily="34" charset="0"/>
            </a:rPr>
            <a:t>Notify app </a:t>
          </a:r>
          <a:r>
            <a:rPr lang="en-US" sz="1200" b="1" kern="1200" dirty="0" smtClean="0">
              <a:latin typeface="Segoe UI Light" panose="020B0502040204020203" pitchFamily="34" charset="0"/>
              <a:cs typeface="Segoe UI Light" panose="020B0502040204020203" pitchFamily="34" charset="0"/>
            </a:rPr>
            <a:t>visibility has changed </a:t>
          </a:r>
          <a:r>
            <a:rPr lang="en-US" sz="1200" b="0" kern="1200" dirty="0" smtClean="0">
              <a:latin typeface="Segoe UI Light" panose="020B0502040204020203" pitchFamily="34" charset="0"/>
              <a:cs typeface="Segoe UI Light" panose="020B0502040204020203" pitchFamily="34" charset="0"/>
            </a:rPr>
            <a:t>so it restores UI</a:t>
          </a:r>
          <a:endParaRPr lang="en-US" sz="1200" b="1" kern="1200" dirty="0">
            <a:latin typeface="Segoe UI Light" panose="020B0502040204020203" pitchFamily="34" charset="0"/>
            <a:cs typeface="Segoe UI Light" panose="020B0502040204020203" pitchFamily="34" charset="0"/>
          </a:endParaRPr>
        </a:p>
        <a:p>
          <a:pPr marL="114300" lvl="1" indent="-114300" algn="l" defTabSz="533400">
            <a:lnSpc>
              <a:spcPct val="90000"/>
            </a:lnSpc>
            <a:spcBef>
              <a:spcPct val="0"/>
            </a:spcBef>
            <a:spcAft>
              <a:spcPct val="15000"/>
            </a:spcAft>
            <a:buChar char="••"/>
          </a:pPr>
          <a:r>
            <a:rPr lang="en-US" sz="1200" kern="1200" dirty="0" smtClean="0">
              <a:latin typeface="Segoe UI Light" panose="020B0502040204020203" pitchFamily="34" charset="0"/>
              <a:cs typeface="Segoe UI Light" panose="020B0502040204020203" pitchFamily="34" charset="0"/>
            </a:rPr>
            <a:t>Notify app </a:t>
          </a:r>
          <a:r>
            <a:rPr lang="en-US" sz="1200" b="1" kern="1200" dirty="0" smtClean="0">
              <a:latin typeface="Segoe UI Light" panose="020B0502040204020203" pitchFamily="34" charset="0"/>
              <a:cs typeface="Segoe UI Light" panose="020B0502040204020203" pitchFamily="34" charset="0"/>
            </a:rPr>
            <a:t>memory usage level has changed</a:t>
          </a:r>
          <a:endParaRPr lang="en-US" sz="1200" b="1" kern="1200" dirty="0">
            <a:latin typeface="Segoe UI Light" panose="020B0502040204020203" pitchFamily="34" charset="0"/>
            <a:cs typeface="Segoe UI Light" panose="020B0502040204020203" pitchFamily="34" charset="0"/>
          </a:endParaRPr>
        </a:p>
      </dsp:txBody>
      <dsp:txXfrm>
        <a:off x="5764931" y="1853793"/>
        <a:ext cx="2223991" cy="1410371"/>
      </dsp:txXfrm>
    </dsp:sp>
    <dsp:sp modelId="{688115CA-DDE1-4EB4-BA9C-AA01FC96A2DC}">
      <dsp:nvSpPr>
        <dsp:cNvPr id="0" name=""/>
        <dsp:cNvSpPr/>
      </dsp:nvSpPr>
      <dsp:spPr>
        <a:xfrm>
          <a:off x="6234774" y="3308043"/>
          <a:ext cx="2054888" cy="817161"/>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latin typeface="Segoe UI Light" panose="020B0502040204020203" pitchFamily="34" charset="0"/>
              <a:cs typeface="Segoe UI Light" panose="020B0502040204020203" pitchFamily="34" charset="0"/>
            </a:rPr>
            <a:t>When Foregrounded …</a:t>
          </a:r>
          <a:endParaRPr lang="en-US" sz="2100" kern="1200" dirty="0">
            <a:latin typeface="Segoe UI Light" panose="020B0502040204020203" pitchFamily="34" charset="0"/>
            <a:cs typeface="Segoe UI Light" panose="020B0502040204020203" pitchFamily="34" charset="0"/>
          </a:endParaRPr>
        </a:p>
      </dsp:txBody>
      <dsp:txXfrm>
        <a:off x="6258708" y="3331977"/>
        <a:ext cx="2007020" cy="769293"/>
      </dsp:txXfrm>
    </dsp:sp>
  </dsp:spTree>
</dsp:drawing>
</file>

<file path=ppt/diagrams/layout1.xml><?xml version="1.0" encoding="utf-8"?>
<dgm:layoutDef xmlns:dgm="http://schemas.openxmlformats.org/drawingml/2006/diagram" xmlns:a="http://schemas.openxmlformats.org/drawingml/2006/main" uniqueId="urn:microsoft.com/office/officeart/2005/8/layout/bList2#1">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List2#1">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r>
              <a:rPr lang="en-US" dirty="0" smtClean="0">
                <a:latin typeface="Segoe UI" pitchFamily="34" charset="0"/>
              </a:rPr>
              <a:t>Microsoft Build 2016</a:t>
            </a:r>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C8D045D-9A66-44E7-900A-FC6D0BD4E54A}" type="datetime8">
              <a:rPr lang="en-US" smtClean="0">
                <a:latin typeface="Segoe UI" pitchFamily="34" charset="0"/>
              </a:rPr>
              <a:t>3/31/2016 4:16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Microsoft Build 2016</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38EEC551-8CDA-4EB6-89BB-2A86C9F091C8}" type="datetime8">
              <a:rPr lang="en-US" smtClean="0"/>
              <a:t>3/31/2016 4:16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Microsoft Build 2016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3/31/2016 4:16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16198778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t>Microsoft Build 2016</a:t>
            </a: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3/31/2016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805337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t>Microsoft Build 2016</a:t>
            </a: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3/31/2016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6387807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390DAE1-1163-4C44-8C0A-A90D0E81BD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237655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t>Microsoft Build 2016</a:t>
            </a: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3/31/2016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5092140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AD42FA0-0BBE-438B-BB64-0D199DD69FA0}"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0234965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t>Microsoft Build 2016</a:t>
            </a: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3/31/2016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8929912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6037B2-D7D9-4E7B-B3C4-88BBF469351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428869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90EC29EE-A8AD-4CE0-9C0B-116E0D4D753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3/31/2016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5647788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90EC29EE-A8AD-4CE0-9C0B-116E0D4D753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3/31/2016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5613422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90EC29EE-A8AD-4CE0-9C0B-116E0D4D753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3/31/2016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8562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t>Microsoft Build 2016</a:t>
            </a: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3/31/2016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41757635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t>Microsoft Build 2016</a:t>
            </a: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3/31/2016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3759183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t>Microsoft Build 2016</a:t>
            </a: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3/31/2016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6037730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t>Microsoft Build 2016</a:t>
            </a: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3/31/2016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9014695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t>Microsoft Build 2016</a:t>
            </a: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3/31/2016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7642670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E74353ED-ACB2-44BF-A903-985B0AF962B7}" type="datetime1">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3/31/2016</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526307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A17D118-1690-458F-B4D2-F9DA5D6F5033}" type="datetime8">
              <a:rPr lang="en-US" smtClean="0">
                <a:solidFill>
                  <a:prstClr val="black"/>
                </a:solidFill>
              </a:rPr>
              <a:t>3/31/2016 4:16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48</a:t>
            </a:fld>
            <a:endParaRPr lang="en-US" dirty="0">
              <a:solidFill>
                <a:prstClr val="black"/>
              </a:solidFill>
            </a:endParaRPr>
          </a:p>
        </p:txBody>
      </p:sp>
      <p:sp>
        <p:nvSpPr>
          <p:cNvPr id="6" name="Footer Placeholder 5"/>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Tree>
    <p:extLst>
      <p:ext uri="{BB962C8B-B14F-4D97-AF65-F5344CB8AC3E}">
        <p14:creationId xmlns:p14="http://schemas.microsoft.com/office/powerpoint/2010/main" val="2861498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t>Microsoft Build 2016</a:t>
            </a: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3/31/2016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8583464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t>Microsoft Build 2016</a:t>
            </a: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3/31/2016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6292698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AD42FA0-0BBE-438B-BB64-0D199DD69FA0}"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3826505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t>Microsoft Build 2016</a:t>
            </a: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3/31/2016 4:16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7256706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AD42FA0-0BBE-438B-BB64-0D199DD69FA0}"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5621912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AD42FA0-0BBE-438B-BB64-0D199DD69FA0}"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8800627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AD42FA0-0BBE-438B-BB64-0D199DD69FA0}"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42765105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p:bgRef idx="1001">
        <a:schemeClr val="bg2"/>
      </p:bgRef>
    </p:bg>
    <p:spTree>
      <p:nvGrpSpPr>
        <p:cNvPr id="1" name=""/>
        <p:cNvGrpSpPr/>
        <p:nvPr/>
      </p:nvGrpSpPr>
      <p:grpSpPr>
        <a:xfrm>
          <a:off x="0" y="0"/>
          <a:ext cx="0" cy="0"/>
          <a:chOff x="0" y="0"/>
          <a:chExt cx="0" cy="0"/>
        </a:xfrm>
      </p:grpSpPr>
      <p:sp>
        <p:nvSpPr>
          <p:cNvPr id="2" name="Rectangle 1"/>
          <p:cNvSpPr/>
          <p:nvPr userDrawn="1"/>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9" name="Picture 18"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9230" y="6240963"/>
            <a:ext cx="1278510" cy="274137"/>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64013" y="490736"/>
            <a:ext cx="1436313" cy="306604"/>
          </a:xfrm>
          <a:prstGeom prst="rect">
            <a:avLst/>
          </a:prstGeom>
        </p:spPr>
      </p:pic>
      <p:sp>
        <p:nvSpPr>
          <p:cNvPr id="12" name="Freeform 1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00BCF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559627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6056847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 Bullet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7994670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18933552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title"/>
          </p:nvPr>
        </p:nvSpPr>
        <p:spPr>
          <a:xfrm>
            <a:off x="1101436" y="2963862"/>
            <a:ext cx="10235966" cy="917575"/>
          </a:xfrm>
        </p:spPr>
        <p:txBody>
          <a:bodyPr anchor="ctr" anchorCtr="0"/>
          <a:lstStyle>
            <a:lvl1pPr algn="l">
              <a:defRPr>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437131397"/>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4000" cy="1181862"/>
          </a:xfrm>
          <a:noFill/>
        </p:spPr>
        <p:txBody>
          <a:bodyPr wrap="square" tIns="91440" bIns="91440" anchor="t" anchorCtr="0">
            <a:spAutoFit/>
          </a:bodyPr>
          <a:lstStyle>
            <a:lvl1pPr>
              <a:defRPr sz="7200" spc="-100" baseline="0">
                <a:gradFill>
                  <a:gsLst>
                    <a:gs pos="24779">
                      <a:srgbClr val="000000"/>
                    </a:gs>
                    <a:gs pos="70000">
                      <a:srgbClr val="000000"/>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9143999" cy="738664"/>
          </a:xfrm>
          <a:noFill/>
        </p:spPr>
        <p:txBody>
          <a:bodyPr wrap="square" lIns="182880" tIns="146304" rIns="182880" bIns="146304">
            <a:spAutoFit/>
          </a:bodyPr>
          <a:lstStyle>
            <a:lvl1pPr marL="0" indent="0">
              <a:spcBef>
                <a:spcPts val="0"/>
              </a:spcBef>
              <a:buNone/>
              <a:defRPr sz="3200" spc="0" baseline="0">
                <a:gradFill>
                  <a:gsLst>
                    <a:gs pos="24779">
                      <a:srgbClr val="000000"/>
                    </a:gs>
                    <a:gs pos="70000">
                      <a:srgbClr val="000000"/>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89760253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3999" cy="1181862"/>
          </a:xfrm>
          <a:noFill/>
        </p:spPr>
        <p:txBody>
          <a:bodyPr wrap="square" tIns="91440" bIns="91440" anchor="t" anchorCtr="0">
            <a:spAutoFit/>
          </a:bodyPr>
          <a:lstStyle>
            <a:lvl1pPr>
              <a:defRPr sz="7200" spc="-100" baseline="0">
                <a:gradFill>
                  <a:gsLst>
                    <a:gs pos="0">
                      <a:schemeClr val="tx1"/>
                    </a:gs>
                    <a:gs pos="100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17841475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90869850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92035">
                      <a:srgbClr val="000000"/>
                    </a:gs>
                    <a:gs pos="75000">
                      <a:srgbClr val="000000"/>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893455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0-50 Right Photo Layou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219825" y="0"/>
            <a:ext cx="6216650" cy="6992587"/>
          </a:xfrm>
          <a:blipFill dpi="0" rotWithShape="1">
            <a:blip r:embed="rId2"/>
            <a:srcRect/>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smtClean="0"/>
              <a:t>Click icon to add picture</a:t>
            </a:r>
            <a:endParaRPr lang="en-US" dirty="0"/>
          </a:p>
        </p:txBody>
      </p:sp>
    </p:spTree>
    <p:extLst>
      <p:ext uri="{BB962C8B-B14F-4D97-AF65-F5344CB8AC3E}">
        <p14:creationId xmlns:p14="http://schemas.microsoft.com/office/powerpoint/2010/main" val="236697455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567534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Microsoft">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smtClean="0"/>
              <a:t>Presentation title</a:t>
            </a:r>
            <a:endParaRPr lang="en-US" dirty="0"/>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smtClean="0"/>
              <a:t>Speaker Name</a:t>
            </a:r>
          </a:p>
        </p:txBody>
      </p:sp>
      <p:pic>
        <p:nvPicPr>
          <p:cNvPr id="6" name="Picture 5"/>
          <p:cNvPicPr>
            <a:picLocks noChangeAspect="1"/>
          </p:cNvPicPr>
          <p:nvPr userDrawn="1"/>
        </p:nvPicPr>
        <p:blipFill rotWithShape="1">
          <a:blip r:embed="rId3" cstate="screen">
            <a:extLst>
              <a:ext uri="{28A0092B-C50C-407E-A947-70E740481C1C}">
                <a14:useLocalDpi xmlns:a14="http://schemas.microsoft.com/office/drawing/2010/main"/>
              </a:ext>
            </a:extLst>
          </a:blip>
          <a:srcRect b="1380"/>
          <a:stretch/>
        </p:blipFill>
        <p:spPr bwMode="invGray">
          <a:xfrm>
            <a:off x="457200" y="490736"/>
            <a:ext cx="1449939" cy="306604"/>
          </a:xfrm>
          <a:prstGeom prst="rect">
            <a:avLst/>
          </a:prstGeom>
        </p:spPr>
      </p:pic>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
        <p:nvSpPr>
          <p:cNvPr id="2" name="TextBox 1"/>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16850104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015991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29962453"/>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losing logo slide_color">
    <p:bg>
      <p:bgRef idx="1001">
        <a:schemeClr val="bg2"/>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2016 </a:t>
            </a:r>
            <a:r>
              <a:rPr lang="en-US" sz="700" dirty="0">
                <a:gradFill>
                  <a:gsLst>
                    <a:gs pos="0">
                      <a:schemeClr val="tx1"/>
                    </a:gs>
                    <a:gs pos="100000">
                      <a:schemeClr val="tx1"/>
                    </a:gs>
                  </a:gsLst>
                  <a:lin ang="5400000" scaled="0"/>
                </a:gradFill>
                <a:cs typeface="Segoe UI" pitchFamily="34" charset="0"/>
              </a:rPr>
              <a:t>Microsoft Corporation. All rights reserved. </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64013" y="479425"/>
            <a:ext cx="1436313" cy="306604"/>
          </a:xfrm>
          <a:prstGeom prst="rect">
            <a:avLst/>
          </a:prstGeom>
        </p:spPr>
      </p:pic>
    </p:spTree>
    <p:extLst>
      <p:ext uri="{BB962C8B-B14F-4D97-AF65-F5344CB8AC3E}">
        <p14:creationId xmlns:p14="http://schemas.microsoft.com/office/powerpoint/2010/main" val="92506913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8296964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alkin">
    <p:bg>
      <p:bgRef idx="1001">
        <a:schemeClr val="bg2"/>
      </p:bgRef>
    </p:bg>
    <p:spTree>
      <p:nvGrpSpPr>
        <p:cNvPr id="1" name=""/>
        <p:cNvGrpSpPr/>
        <p:nvPr/>
      </p:nvGrpSpPr>
      <p:grpSpPr>
        <a:xfrm>
          <a:off x="0" y="0"/>
          <a:ext cx="0" cy="0"/>
          <a:chOff x="0" y="0"/>
          <a:chExt cx="0" cy="0"/>
        </a:xfrm>
      </p:grpSpPr>
      <p:sp>
        <p:nvSpPr>
          <p:cNvPr id="2" name="Rectangle 1"/>
          <p:cNvSpPr/>
          <p:nvPr userDrawn="1"/>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9" name="Picture 18"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9230" y="6240963"/>
            <a:ext cx="1278510" cy="274137"/>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64013" y="490736"/>
            <a:ext cx="1436313" cy="306604"/>
          </a:xfrm>
          <a:prstGeom prst="rect">
            <a:avLst/>
          </a:prstGeom>
        </p:spPr>
      </p:pic>
      <p:sp>
        <p:nvSpPr>
          <p:cNvPr id="12" name="Freeform 1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00BCF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25338439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 Microsoft">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smtClean="0"/>
              <a:t>Presentation title</a:t>
            </a:r>
            <a:endParaRPr lang="en-US" dirty="0"/>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smtClean="0"/>
              <a:t>Speaker Name</a:t>
            </a:r>
          </a:p>
        </p:txBody>
      </p:sp>
      <p:pic>
        <p:nvPicPr>
          <p:cNvPr id="6" name="Picture 5"/>
          <p:cNvPicPr>
            <a:picLocks noChangeAspect="1"/>
          </p:cNvPicPr>
          <p:nvPr userDrawn="1"/>
        </p:nvPicPr>
        <p:blipFill rotWithShape="1">
          <a:blip r:embed="rId3" cstate="screen">
            <a:extLst>
              <a:ext uri="{28A0092B-C50C-407E-A947-70E740481C1C}">
                <a14:useLocalDpi xmlns:a14="http://schemas.microsoft.com/office/drawing/2010/main"/>
              </a:ext>
            </a:extLst>
          </a:blip>
          <a:srcRect b="1380"/>
          <a:stretch/>
        </p:blipFill>
        <p:spPr bwMode="invGray">
          <a:xfrm>
            <a:off x="457200" y="490736"/>
            <a:ext cx="1449939" cy="306604"/>
          </a:xfrm>
          <a:prstGeom prst="rect">
            <a:avLst/>
          </a:prstGeom>
        </p:spPr>
      </p:pic>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
        <p:nvSpPr>
          <p:cNvPr id="8" name="TextBox 7"/>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124331597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 Build">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smtClean="0"/>
              <a:t>Presentation title</a:t>
            </a:r>
            <a:endParaRPr lang="en-US" dirty="0"/>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smtClean="0"/>
              <a:t>Speaker Name</a:t>
            </a:r>
          </a:p>
        </p:txBody>
      </p:sp>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
        <p:nvSpPr>
          <p:cNvPr id="8" name="Freeform 7"/>
          <p:cNvSpPr>
            <a:spLocks noChangeAspect="1" noEditPoints="1"/>
          </p:cNvSpPr>
          <p:nvPr userDrawn="1"/>
        </p:nvSpPr>
        <p:spPr bwMode="black">
          <a:xfrm>
            <a:off x="457200" y="490736"/>
            <a:ext cx="1239006" cy="310896"/>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9" name="TextBox 8"/>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32500260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65181"/>
          </a:xfrm>
        </p:spPr>
        <p:txBody>
          <a:bodyPr/>
          <a:lstStyle>
            <a:lvl1pPr marL="0" indent="0">
              <a:buNone/>
              <a:defRPr>
                <a:gradFill>
                  <a:gsLst>
                    <a:gs pos="1250">
                      <a:schemeClr val="tx1"/>
                    </a:gs>
                    <a:gs pos="99000">
                      <a:schemeClr val="tx1"/>
                    </a:gs>
                  </a:gsLst>
                  <a:lin ang="5400000" scaled="0"/>
                </a:gradFill>
              </a:defRPr>
            </a:lvl1pPr>
            <a:lvl2pPr marL="0" indent="0">
              <a:buFontTx/>
              <a:buNone/>
              <a:defRPr sz="24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39774513"/>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10676225"/>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212849"/>
            <a:ext cx="5486399" cy="1982081"/>
          </a:xfrm>
        </p:spPr>
        <p:txBody>
          <a:bodyPr wrap="square">
            <a:spAutoFit/>
          </a:bodyPr>
          <a:lstStyle>
            <a:lvl1pPr marL="0" indent="0">
              <a:spcBef>
                <a:spcPts val="1224"/>
              </a:spcBef>
              <a:buClr>
                <a:schemeClr val="tx1"/>
              </a:buClr>
              <a:buFont typeface="Wingdings" pitchFamily="2" charset="2"/>
              <a:buNone/>
              <a:defRPr sz="3200"/>
            </a:lvl1pPr>
            <a:lvl2pPr marL="0" indent="0">
              <a:buNone/>
              <a:defRPr sz="24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1982081"/>
          </a:xfrm>
        </p:spPr>
        <p:txBody>
          <a:bodyPr wrap="square">
            <a:spAutoFit/>
          </a:bodyPr>
          <a:lstStyle>
            <a:lvl1pPr marL="0" indent="0">
              <a:spcBef>
                <a:spcPts val="1224"/>
              </a:spcBef>
              <a:buClr>
                <a:schemeClr val="tx1"/>
              </a:buClr>
              <a:buFont typeface="Wingdings" pitchFamily="2" charset="2"/>
              <a:buNone/>
              <a:defRPr sz="3200"/>
            </a:lvl1pPr>
            <a:lvl2pPr marL="0" indent="0">
              <a:buNone/>
              <a:defRPr sz="24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42542555"/>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uild">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smtClean="0"/>
              <a:t>Presentation title</a:t>
            </a:r>
            <a:endParaRPr lang="en-US" dirty="0"/>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smtClean="0"/>
              <a:t>Speaker Name</a:t>
            </a:r>
          </a:p>
        </p:txBody>
      </p:sp>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
        <p:nvSpPr>
          <p:cNvPr id="8" name="Freeform 7"/>
          <p:cNvSpPr>
            <a:spLocks noChangeAspect="1" noEditPoints="1"/>
          </p:cNvSpPr>
          <p:nvPr userDrawn="1"/>
        </p:nvSpPr>
        <p:spPr bwMode="black">
          <a:xfrm>
            <a:off x="457200" y="490736"/>
            <a:ext cx="1239006" cy="310896"/>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9" name="TextBox 8"/>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36289604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03174803"/>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165293602"/>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title"/>
          </p:nvPr>
        </p:nvSpPr>
        <p:spPr>
          <a:xfrm>
            <a:off x="1101436" y="2963862"/>
            <a:ext cx="10235966" cy="917575"/>
          </a:xfrm>
        </p:spPr>
        <p:txBody>
          <a:bodyPr anchor="ctr" anchorCtr="0"/>
          <a:lstStyle>
            <a:lvl1pPr algn="l">
              <a:defRPr>
                <a:gradFill>
                  <a:gsLst>
                    <a:gs pos="1250">
                      <a:schemeClr val="tx1"/>
                    </a:gs>
                    <a:gs pos="100000">
                      <a:schemeClr val="tx1"/>
                    </a:gs>
                  </a:gsLst>
                  <a:lin ang="5400000" scaled="0"/>
                </a:gra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3663928"/>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4000" cy="1181862"/>
          </a:xfrm>
          <a:noFill/>
        </p:spPr>
        <p:txBody>
          <a:bodyPr wrap="square" tIns="91440" bIns="91440" anchor="t" anchorCtr="0">
            <a:spAutoFit/>
          </a:bodyPr>
          <a:lstStyle>
            <a:lvl1pPr>
              <a:defRPr sz="7200" spc="-100" baseline="0">
                <a:gradFill>
                  <a:gsLst>
                    <a:gs pos="6195">
                      <a:schemeClr val="tx1"/>
                    </a:gs>
                    <a:gs pos="24779">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9143999" cy="738664"/>
          </a:xfrm>
          <a:noFill/>
        </p:spPr>
        <p:txBody>
          <a:bodyPr wrap="square" lIns="182880" tIns="146304" rIns="182880" bIns="146304">
            <a:spAutoFit/>
          </a:bodyPr>
          <a:lstStyle>
            <a:lvl1pPr marL="0" indent="0">
              <a:spcBef>
                <a:spcPts val="0"/>
              </a:spcBef>
              <a:buNone/>
              <a:defRPr sz="3200" spc="0" baseline="0">
                <a:gradFill>
                  <a:gsLst>
                    <a:gs pos="6195">
                      <a:schemeClr val="tx1"/>
                    </a:gs>
                    <a:gs pos="24779">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16372898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3999" cy="1181862"/>
          </a:xfrm>
          <a:noFill/>
        </p:spPr>
        <p:txBody>
          <a:bodyPr wrap="square" tIns="91440" bIns="91440" anchor="t" anchorCtr="0">
            <a:spAutoFit/>
          </a:bodyPr>
          <a:lstStyle>
            <a:lvl1pPr>
              <a:defRPr sz="7200" spc="-100" baseline="0">
                <a:gradFill>
                  <a:gsLst>
                    <a:gs pos="0">
                      <a:schemeClr val="tx1"/>
                    </a:gs>
                    <a:gs pos="100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181505937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53720505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21239">
                      <a:srgbClr val="FFFFFF"/>
                    </a:gs>
                    <a:gs pos="52000">
                      <a:srgbClr val="FFFFFF"/>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12421464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0-50 Right Photo Layou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219825" y="0"/>
            <a:ext cx="6216650" cy="6992587"/>
          </a:xfrm>
          <a:blipFill dpi="0" rotWithShape="1">
            <a:blip r:embed="rId2"/>
            <a:srcRect/>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184611358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 Dark Gray">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8687537"/>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730541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6105625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Accent Color 2">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508034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87052569"/>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losing logo slide_color">
    <p:bg>
      <p:bgPr>
        <a:solidFill>
          <a:srgbClr val="505050"/>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2016 </a:t>
            </a:r>
            <a:r>
              <a:rPr lang="en-US" sz="700" dirty="0">
                <a:gradFill>
                  <a:gsLst>
                    <a:gs pos="0">
                      <a:schemeClr val="tx1"/>
                    </a:gs>
                    <a:gs pos="100000">
                      <a:schemeClr val="tx1"/>
                    </a:gs>
                  </a:gsLst>
                  <a:lin ang="5400000" scaled="0"/>
                </a:gradFill>
                <a:cs typeface="Segoe UI" pitchFamily="34" charset="0"/>
              </a:rPr>
              <a:t>Microsoft Corporation. All rights reserved. </a:t>
            </a:r>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b="1380"/>
          <a:stretch/>
        </p:blipFill>
        <p:spPr bwMode="invGray">
          <a:xfrm>
            <a:off x="457200" y="479425"/>
            <a:ext cx="1449939" cy="306604"/>
          </a:xfrm>
          <a:prstGeom prst="rect">
            <a:avLst/>
          </a:prstGeom>
        </p:spPr>
      </p:pic>
    </p:spTree>
    <p:extLst>
      <p:ext uri="{BB962C8B-B14F-4D97-AF65-F5344CB8AC3E}">
        <p14:creationId xmlns:p14="http://schemas.microsoft.com/office/powerpoint/2010/main" val="425578344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23650355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Walkin">
    <p:bg>
      <p:bgRef idx="1001">
        <a:schemeClr val="bg2"/>
      </p:bgRef>
    </p:bg>
    <p:spTree>
      <p:nvGrpSpPr>
        <p:cNvPr id="1" name=""/>
        <p:cNvGrpSpPr/>
        <p:nvPr/>
      </p:nvGrpSpPr>
      <p:grpSpPr>
        <a:xfrm>
          <a:off x="0" y="0"/>
          <a:ext cx="0" cy="0"/>
          <a:chOff x="0" y="0"/>
          <a:chExt cx="0" cy="0"/>
        </a:xfrm>
      </p:grpSpPr>
      <p:sp>
        <p:nvSpPr>
          <p:cNvPr id="2" name="Rectangle 1"/>
          <p:cNvSpPr/>
          <p:nvPr userDrawn="1"/>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9" name="Picture 18"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9230" y="6240963"/>
            <a:ext cx="1278510" cy="274137"/>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64013" y="490736"/>
            <a:ext cx="1436313" cy="306604"/>
          </a:xfrm>
          <a:prstGeom prst="rect">
            <a:avLst/>
          </a:prstGeom>
        </p:spPr>
      </p:pic>
      <p:sp>
        <p:nvSpPr>
          <p:cNvPr id="12" name="Freeform 1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00BCF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1350395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Slide - Microsoft">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smtClean="0"/>
              <a:t>Presentation title</a:t>
            </a:r>
            <a:endParaRPr lang="en-US" dirty="0"/>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smtClean="0"/>
              <a:t>Speaker Name</a:t>
            </a:r>
          </a:p>
        </p:txBody>
      </p:sp>
      <p:pic>
        <p:nvPicPr>
          <p:cNvPr id="6" name="Picture 5"/>
          <p:cNvPicPr>
            <a:picLocks noChangeAspect="1"/>
          </p:cNvPicPr>
          <p:nvPr userDrawn="1"/>
        </p:nvPicPr>
        <p:blipFill rotWithShape="1">
          <a:blip r:embed="rId3" cstate="screen">
            <a:extLst>
              <a:ext uri="{28A0092B-C50C-407E-A947-70E740481C1C}">
                <a14:useLocalDpi xmlns:a14="http://schemas.microsoft.com/office/drawing/2010/main"/>
              </a:ext>
            </a:extLst>
          </a:blip>
          <a:srcRect b="1380"/>
          <a:stretch/>
        </p:blipFill>
        <p:spPr bwMode="invGray">
          <a:xfrm>
            <a:off x="457200" y="490736"/>
            <a:ext cx="1449939" cy="306604"/>
          </a:xfrm>
          <a:prstGeom prst="rect">
            <a:avLst/>
          </a:prstGeom>
        </p:spPr>
      </p:pic>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
        <p:nvSpPr>
          <p:cNvPr id="2" name="TextBox 1"/>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266332473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Slide - Build">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smtClean="0"/>
              <a:t>Presentation title</a:t>
            </a:r>
            <a:endParaRPr lang="en-US" dirty="0"/>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smtClean="0"/>
              <a:t>Speaker Name</a:t>
            </a:r>
          </a:p>
        </p:txBody>
      </p:sp>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
        <p:nvSpPr>
          <p:cNvPr id="8" name="Freeform 7"/>
          <p:cNvSpPr>
            <a:spLocks noChangeAspect="1" noEditPoints="1"/>
          </p:cNvSpPr>
          <p:nvPr userDrawn="1"/>
        </p:nvSpPr>
        <p:spPr bwMode="black">
          <a:xfrm>
            <a:off x="457200" y="490736"/>
            <a:ext cx="1239006" cy="310896"/>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9" name="TextBox 8"/>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408865248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4351340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296844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gradFill>
                  <a:gsLst>
                    <a:gs pos="1250">
                      <a:schemeClr val="tx2"/>
                    </a:gs>
                    <a:gs pos="99000">
                      <a:schemeClr val="tx2"/>
                    </a:gs>
                  </a:gsLst>
                  <a:lin ang="5400000" scaled="0"/>
                </a:gradFill>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9613261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3133736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2028974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wo Column 2-color Non-bulleted">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8878390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6522009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2457244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wo Column Bullet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5789371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74736759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title"/>
          </p:nvPr>
        </p:nvSpPr>
        <p:spPr>
          <a:xfrm>
            <a:off x="1101436" y="2963862"/>
            <a:ext cx="10235966" cy="917575"/>
          </a:xfrm>
        </p:spPr>
        <p:txBody>
          <a:bodyPr anchor="ctr" anchorCtr="0"/>
          <a:lstStyle>
            <a:lvl1pPr algn="l">
              <a:defRPr>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008381092"/>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4000" cy="1181862"/>
          </a:xfrm>
          <a:noFill/>
        </p:spPr>
        <p:txBody>
          <a:bodyPr wrap="square" tIns="91440" bIns="91440" anchor="t" anchorCtr="0">
            <a:spAutoFit/>
          </a:bodyPr>
          <a:lstStyle>
            <a:lvl1pPr>
              <a:defRPr sz="7200" spc="-100" baseline="0">
                <a:gradFill>
                  <a:gsLst>
                    <a:gs pos="24779">
                      <a:srgbClr val="000000"/>
                    </a:gs>
                    <a:gs pos="70000">
                      <a:srgbClr val="000000"/>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9143999" cy="738664"/>
          </a:xfrm>
          <a:noFill/>
        </p:spPr>
        <p:txBody>
          <a:bodyPr wrap="square" lIns="182880" tIns="146304" rIns="182880" bIns="146304">
            <a:spAutoFit/>
          </a:bodyPr>
          <a:lstStyle>
            <a:lvl1pPr marL="0" indent="0">
              <a:spcBef>
                <a:spcPts val="0"/>
              </a:spcBef>
              <a:buNone/>
              <a:defRPr sz="3200" spc="0" baseline="0">
                <a:gradFill>
                  <a:gsLst>
                    <a:gs pos="24779">
                      <a:srgbClr val="000000"/>
                    </a:gs>
                    <a:gs pos="70000">
                      <a:srgbClr val="000000"/>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96955346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3999" cy="1181862"/>
          </a:xfrm>
          <a:noFill/>
        </p:spPr>
        <p:txBody>
          <a:bodyPr wrap="square" tIns="91440" bIns="91440" anchor="t" anchorCtr="0">
            <a:spAutoFit/>
          </a:bodyPr>
          <a:lstStyle>
            <a:lvl1pPr>
              <a:defRPr sz="7200" spc="-100" baseline="0">
                <a:gradFill>
                  <a:gsLst>
                    <a:gs pos="0">
                      <a:schemeClr val="tx1"/>
                    </a:gs>
                    <a:gs pos="100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33616988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010626001"/>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gradFill>
                  <a:gsLst>
                    <a:gs pos="1250">
                      <a:schemeClr val="tx2"/>
                    </a:gs>
                    <a:gs pos="99000">
                      <a:schemeClr val="tx2"/>
                    </a:gs>
                  </a:gsLst>
                  <a:lin ang="5400000" scaled="0"/>
                </a:gradFill>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3240436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92035">
                      <a:srgbClr val="000000"/>
                    </a:gs>
                    <a:gs pos="75000">
                      <a:srgbClr val="000000"/>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58448192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50-50 Right Photo Layou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219825" y="0"/>
            <a:ext cx="6216650" cy="6992587"/>
          </a:xfrm>
          <a:blipFill dpi="0" rotWithShape="1">
            <a:blip r:embed="rId2"/>
            <a:srcRect/>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smtClean="0"/>
              <a:t>Click icon to add picture</a:t>
            </a:r>
            <a:endParaRPr lang="en-US" dirty="0"/>
          </a:p>
        </p:txBody>
      </p:sp>
    </p:spTree>
    <p:extLst>
      <p:ext uri="{BB962C8B-B14F-4D97-AF65-F5344CB8AC3E}">
        <p14:creationId xmlns:p14="http://schemas.microsoft.com/office/powerpoint/2010/main" val="2878779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377086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224269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59386289"/>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losing logo slide_color">
    <p:bg>
      <p:bgRef idx="1001">
        <a:schemeClr val="bg2"/>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2016 </a:t>
            </a:r>
            <a:r>
              <a:rPr lang="en-US" sz="700" dirty="0">
                <a:gradFill>
                  <a:gsLst>
                    <a:gs pos="0">
                      <a:schemeClr val="tx1"/>
                    </a:gs>
                    <a:gs pos="100000">
                      <a:schemeClr val="tx1"/>
                    </a:gs>
                  </a:gsLst>
                  <a:lin ang="5400000" scaled="0"/>
                </a:gradFill>
                <a:cs typeface="Segoe UI" pitchFamily="34" charset="0"/>
              </a:rPr>
              <a:t>Microsoft Corporation. All rights reserved. </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64013" y="479425"/>
            <a:ext cx="1436313" cy="306604"/>
          </a:xfrm>
          <a:prstGeom prst="rect">
            <a:avLst/>
          </a:prstGeom>
        </p:spPr>
      </p:pic>
    </p:spTree>
    <p:extLst>
      <p:ext uri="{BB962C8B-B14F-4D97-AF65-F5344CB8AC3E}">
        <p14:creationId xmlns:p14="http://schemas.microsoft.com/office/powerpoint/2010/main" val="172834254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869759591"/>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cSld name="1_Photo &amp; Text Split">
    <p:bg>
      <p:bgPr>
        <a:solidFill>
          <a:schemeClr val="bg2"/>
        </a:solidFill>
        <a:effectLst/>
      </p:bgPr>
    </p:bg>
    <p:spTree>
      <p:nvGrpSpPr>
        <p:cNvPr id="1" name=""/>
        <p:cNvGrpSpPr/>
        <p:nvPr/>
      </p:nvGrpSpPr>
      <p:grpSpPr>
        <a:xfrm>
          <a:off x="0" y="0"/>
          <a:ext cx="0" cy="0"/>
          <a:chOff x="0" y="0"/>
          <a:chExt cx="0" cy="0"/>
        </a:xfrm>
      </p:grpSpPr>
      <p:sp>
        <p:nvSpPr>
          <p:cNvPr id="6" name="Text Placeholder 13"/>
          <p:cNvSpPr>
            <a:spLocks noGrp="1"/>
          </p:cNvSpPr>
          <p:nvPr>
            <p:ph type="body" sz="quarter" idx="16"/>
          </p:nvPr>
        </p:nvSpPr>
        <p:spPr>
          <a:xfrm>
            <a:off x="4272730" y="3327738"/>
            <a:ext cx="7664994" cy="339067"/>
          </a:xfrm>
        </p:spPr>
        <p:txBody>
          <a:bodyPr vert="horz" wrap="square" lIns="0" tIns="0" rIns="0" bIns="0" rtlCol="0" anchor="ctr">
            <a:spAutoFit/>
          </a:bodyPr>
          <a:lstStyle>
            <a:lvl1pPr>
              <a:defRPr lang="en-US" sz="2448" dirty="0" smtClean="0">
                <a:solidFill>
                  <a:schemeClr val="bg1"/>
                </a:solidFill>
                <a:latin typeface="+mn-lt"/>
              </a:defRPr>
            </a:lvl1pPr>
          </a:lstStyle>
          <a:p>
            <a:pPr lvl="0"/>
            <a:r>
              <a:rPr lang="en-US" smtClean="0"/>
              <a:t>Edit Master text styles</a:t>
            </a:r>
          </a:p>
        </p:txBody>
      </p:sp>
      <p:sp>
        <p:nvSpPr>
          <p:cNvPr id="15" name="Rectangle 14"/>
          <p:cNvSpPr/>
          <p:nvPr/>
        </p:nvSpPr>
        <p:spPr>
          <a:xfrm>
            <a:off x="1620" y="2"/>
            <a:ext cx="3689131" cy="6994524"/>
          </a:xfrm>
          <a:prstGeom prst="rect">
            <a:avLst/>
          </a:prstGeom>
          <a:solidFill>
            <a:srgbClr val="002050">
              <a:lumMod val="90000"/>
              <a:lumOff val="10000"/>
            </a:srgbClr>
          </a:solidFill>
          <a:ln w="25400" cap="flat" cmpd="sng" algn="ctr">
            <a:noFill/>
            <a:prstDash val="solid"/>
          </a:ln>
          <a:effectLst/>
        </p:spPr>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marL="0" marR="0" lvl="0" indent="0" algn="r" defTabSz="1109758" rtl="0" eaLnBrk="1" fontAlgn="auto" latinLnBrk="0" hangingPunct="1">
              <a:lnSpc>
                <a:spcPct val="100000"/>
              </a:lnSpc>
              <a:spcBef>
                <a:spcPts val="0"/>
              </a:spcBef>
              <a:spcAft>
                <a:spcPts val="0"/>
              </a:spcAft>
              <a:buClrTx/>
              <a:buSzTx/>
              <a:buFontTx/>
              <a:buNone/>
              <a:tabLst/>
              <a:defRPr/>
            </a:pPr>
            <a:endParaRPr kumimoji="0" lang="en-US" sz="1224" b="0" i="0" u="none" strike="noStrike" kern="0" cap="none" spc="0" normalizeH="0" baseline="0" noProof="0" dirty="0" err="1">
              <a:ln>
                <a:noFill/>
              </a:ln>
              <a:solidFill>
                <a:prstClr val="white"/>
              </a:solidFill>
              <a:effectLst/>
              <a:uLnTx/>
              <a:uFillTx/>
              <a:latin typeface="Segoe UI"/>
              <a:ea typeface="+mn-ea"/>
              <a:cs typeface="+mn-cs"/>
            </a:endParaRPr>
          </a:p>
        </p:txBody>
      </p:sp>
      <p:pic>
        <p:nvPicPr>
          <p:cNvPr id="11" name="Picture 10" descr="Logo2white.png"/>
          <p:cNvPicPr>
            <a:picLocks noChangeAspect="1"/>
          </p:cNvPicPr>
          <p:nvPr/>
        </p:nvPicPr>
        <p:blipFill rotWithShape="1">
          <a:blip r:embed="rId2">
            <a:extLst>
              <a:ext uri="{28A0092B-C50C-407E-A947-70E740481C1C}">
                <a14:useLocalDpi xmlns:a14="http://schemas.microsoft.com/office/drawing/2010/main" val="0"/>
              </a:ext>
            </a:extLst>
          </a:blip>
          <a:srcRect r="62321" b="33948"/>
          <a:stretch/>
        </p:blipFill>
        <p:spPr>
          <a:xfrm>
            <a:off x="465416" y="358955"/>
            <a:ext cx="1289015" cy="1116904"/>
          </a:xfrm>
          <a:prstGeom prst="rect">
            <a:avLst/>
          </a:prstGeom>
        </p:spPr>
      </p:pic>
    </p:spTree>
    <p:extLst>
      <p:ext uri="{BB962C8B-B14F-4D97-AF65-F5344CB8AC3E}">
        <p14:creationId xmlns:p14="http://schemas.microsoft.com/office/powerpoint/2010/main" val="12645422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Title &amp; Content">
    <p:spTree>
      <p:nvGrpSpPr>
        <p:cNvPr id="1" name=""/>
        <p:cNvGrpSpPr/>
        <p:nvPr/>
      </p:nvGrpSpPr>
      <p:grpSpPr>
        <a:xfrm>
          <a:off x="0" y="0"/>
          <a:ext cx="0" cy="0"/>
          <a:chOff x="0" y="0"/>
          <a:chExt cx="0" cy="0"/>
        </a:xfrm>
      </p:grpSpPr>
      <p:sp>
        <p:nvSpPr>
          <p:cNvPr id="2" name="Title 1"/>
          <p:cNvSpPr>
            <a:spLocks noGrp="1"/>
          </p:cNvSpPr>
          <p:nvPr>
            <p:ph type="title"/>
          </p:nvPr>
        </p:nvSpPr>
        <p:spPr>
          <a:xfrm>
            <a:off x="494440" y="1736799"/>
            <a:ext cx="2630033" cy="4229099"/>
          </a:xfrm>
        </p:spPr>
        <p:txBody>
          <a:bodyPr/>
          <a:lstStyle/>
          <a:p>
            <a:r>
              <a:rPr lang="en-US" smtClean="0"/>
              <a:t>Click to edit Master title style</a:t>
            </a:r>
            <a:endParaRPr lang="en-US" dirty="0"/>
          </a:p>
        </p:txBody>
      </p:sp>
      <p:sp>
        <p:nvSpPr>
          <p:cNvPr id="5" name="Content Placeholder 4"/>
          <p:cNvSpPr>
            <a:spLocks noGrp="1"/>
          </p:cNvSpPr>
          <p:nvPr>
            <p:ph sz="quarter" idx="14"/>
          </p:nvPr>
        </p:nvSpPr>
        <p:spPr>
          <a:xfrm>
            <a:off x="3730945" y="1736799"/>
            <a:ext cx="8206780" cy="1483483"/>
          </a:xfrm>
        </p:spPr>
        <p:txBody>
          <a:bodyPr/>
          <a:lstStyle/>
          <a:p>
            <a:pPr lvl="0"/>
            <a:r>
              <a:rPr lang="en-US" smtClean="0"/>
              <a:t>Edit Master text styles</a:t>
            </a:r>
          </a:p>
          <a:p>
            <a:pPr lvl="1"/>
            <a:r>
              <a:rPr lang="en-US" smtClean="0"/>
              <a:t>Second level</a:t>
            </a:r>
          </a:p>
          <a:p>
            <a:pPr lvl="2"/>
            <a:r>
              <a:rPr lang="en-US" smtClean="0"/>
              <a:t>Third level</a:t>
            </a:r>
          </a:p>
        </p:txBody>
      </p:sp>
      <p:sp>
        <p:nvSpPr>
          <p:cNvPr id="9" name="Text Placeholder 8"/>
          <p:cNvSpPr>
            <a:spLocks noGrp="1"/>
          </p:cNvSpPr>
          <p:nvPr>
            <p:ph type="body" sz="quarter" idx="15"/>
          </p:nvPr>
        </p:nvSpPr>
        <p:spPr>
          <a:xfrm>
            <a:off x="509551" y="513799"/>
            <a:ext cx="11428171" cy="729676"/>
          </a:xfrm>
        </p:spPr>
        <p:txBody>
          <a:bodyPr>
            <a:noAutofit/>
          </a:bodyPr>
          <a:lstStyle>
            <a:lvl1pPr>
              <a:defRPr sz="4896"/>
            </a:lvl1pPr>
          </a:lstStyle>
          <a:p>
            <a:pPr lvl="0"/>
            <a:r>
              <a:rPr lang="en-US" smtClean="0"/>
              <a:t>Edit Master text styles</a:t>
            </a:r>
          </a:p>
        </p:txBody>
      </p:sp>
    </p:spTree>
    <p:extLst>
      <p:ext uri="{BB962C8B-B14F-4D97-AF65-F5344CB8AC3E}">
        <p14:creationId xmlns:p14="http://schemas.microsoft.com/office/powerpoint/2010/main" val="377261057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0326847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2-color Non-bulleted">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7397787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795992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theme" Target="../theme/theme2.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18" Type="http://schemas.openxmlformats.org/officeDocument/2006/relationships/slideLayout" Target="../slideLayouts/slideLayout61.xml"/><Relationship Id="rId26" Type="http://schemas.openxmlformats.org/officeDocument/2006/relationships/theme" Target="../theme/theme3.xml"/><Relationship Id="rId3" Type="http://schemas.openxmlformats.org/officeDocument/2006/relationships/slideLayout" Target="../slideLayouts/slideLayout46.xml"/><Relationship Id="rId21" Type="http://schemas.openxmlformats.org/officeDocument/2006/relationships/slideLayout" Target="../slideLayouts/slideLayout64.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slideLayout" Target="../slideLayouts/slideLayout60.xml"/><Relationship Id="rId25" Type="http://schemas.openxmlformats.org/officeDocument/2006/relationships/slideLayout" Target="../slideLayouts/slideLayout68.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20" Type="http://schemas.openxmlformats.org/officeDocument/2006/relationships/slideLayout" Target="../slideLayouts/slideLayout63.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24" Type="http://schemas.openxmlformats.org/officeDocument/2006/relationships/slideLayout" Target="../slideLayouts/slideLayout67.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23" Type="http://schemas.openxmlformats.org/officeDocument/2006/relationships/slideLayout" Target="../slideLayouts/slideLayout66.xml"/><Relationship Id="rId10" Type="http://schemas.openxmlformats.org/officeDocument/2006/relationships/slideLayout" Target="../slideLayouts/slideLayout53.xml"/><Relationship Id="rId19" Type="http://schemas.openxmlformats.org/officeDocument/2006/relationships/slideLayout" Target="../slideLayouts/slideLayout62.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 Id="rId22"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8" name="Group 17"/>
          <p:cNvGrpSpPr/>
          <p:nvPr userDrawn="1"/>
        </p:nvGrpSpPr>
        <p:grpSpPr>
          <a:xfrm>
            <a:off x="12618967" y="0"/>
            <a:ext cx="952401" cy="5766965"/>
            <a:chOff x="12618967" y="0"/>
            <a:chExt cx="952401" cy="5766965"/>
          </a:xfrm>
        </p:grpSpPr>
        <p:grpSp>
          <p:nvGrpSpPr>
            <p:cNvPr id="26" name="Group 25"/>
            <p:cNvGrpSpPr/>
            <p:nvPr userDrawn="1"/>
          </p:nvGrpSpPr>
          <p:grpSpPr>
            <a:xfrm rot="5400000">
              <a:off x="11582059" y="1045293"/>
              <a:ext cx="2703052" cy="629236"/>
              <a:chOff x="1586734" y="4543426"/>
              <a:chExt cx="2703052" cy="629236"/>
            </a:xfrm>
          </p:grpSpPr>
          <p:sp>
            <p:nvSpPr>
              <p:cNvPr id="45" name="Rectangle 44"/>
              <p:cNvSpPr/>
              <p:nvPr userDrawn="1"/>
            </p:nvSpPr>
            <p:spPr bwMode="auto">
              <a:xfrm>
                <a:off x="1586734" y="4543427"/>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Blue</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0 G:120 B:215</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sp>
            <p:nvSpPr>
              <p:cNvPr id="37" name="Rectangle 36"/>
              <p:cNvSpPr/>
              <p:nvPr userDrawn="1"/>
            </p:nvSpPr>
            <p:spPr bwMode="auto">
              <a:xfrm>
                <a:off x="3419856" y="4543428"/>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smtClean="0">
                    <a:gradFill>
                      <a:gsLst>
                        <a:gs pos="7965">
                          <a:srgbClr val="000000"/>
                        </a:gs>
                        <a:gs pos="28319">
                          <a:srgbClr val="000000"/>
                        </a:gs>
                      </a:gsLst>
                      <a:lin ang="5400000" scaled="0"/>
                    </a:gradFill>
                    <a:latin typeface="+mn-lt"/>
                    <a:ea typeface="Segoe UI" pitchFamily="34" charset="0"/>
                    <a:cs typeface="Segoe UI" pitchFamily="34" charset="0"/>
                  </a:rPr>
                  <a:t>Cyan</a:t>
                </a:r>
              </a:p>
              <a:p>
                <a:pPr algn="l" defTabSz="932472" fontAlgn="base">
                  <a:lnSpc>
                    <a:spcPct val="100000"/>
                  </a:lnSpc>
                  <a:spcBef>
                    <a:spcPct val="0"/>
                  </a:spcBef>
                  <a:spcAft>
                    <a:spcPct val="0"/>
                  </a:spcAft>
                </a:pPr>
                <a:r>
                  <a:rPr lang="en-US" sz="500" dirty="0" smtClean="0">
                    <a:gradFill>
                      <a:gsLst>
                        <a:gs pos="7965">
                          <a:srgbClr val="000000"/>
                        </a:gs>
                        <a:gs pos="28319">
                          <a:srgbClr val="000000"/>
                        </a:gs>
                      </a:gsLst>
                      <a:lin ang="5400000" scaled="0"/>
                    </a:gradFill>
                    <a:ea typeface="Segoe UI" pitchFamily="34" charset="0"/>
                    <a:cs typeface="Segoe UI" pitchFamily="34" charset="0"/>
                  </a:rPr>
                  <a:t>R:</a:t>
                </a:r>
                <a:r>
                  <a:rPr lang="en-US" sz="500" baseline="0" dirty="0" smtClean="0">
                    <a:gradFill>
                      <a:gsLst>
                        <a:gs pos="7965">
                          <a:srgbClr val="000000"/>
                        </a:gs>
                        <a:gs pos="28319">
                          <a:srgbClr val="000000"/>
                        </a:gs>
                      </a:gsLst>
                      <a:lin ang="5400000" scaled="0"/>
                    </a:gradFill>
                    <a:ea typeface="Segoe UI" pitchFamily="34" charset="0"/>
                    <a:cs typeface="Segoe UI" pitchFamily="34" charset="0"/>
                  </a:rPr>
                  <a:t>0 G:188 B:242</a:t>
                </a:r>
                <a:endParaRPr lang="en-US" sz="500" dirty="0" smtClean="0">
                  <a:gradFill>
                    <a:gsLst>
                      <a:gs pos="7965">
                        <a:srgbClr val="000000"/>
                      </a:gs>
                      <a:gs pos="28319">
                        <a:srgbClr val="000000"/>
                      </a:gs>
                    </a:gsLst>
                    <a:lin ang="5400000" scaled="0"/>
                  </a:gradFill>
                  <a:ea typeface="Segoe UI" pitchFamily="34" charset="0"/>
                  <a:cs typeface="Segoe UI" pitchFamily="34" charset="0"/>
                </a:endParaRPr>
              </a:p>
            </p:txBody>
          </p:sp>
          <p:sp>
            <p:nvSpPr>
              <p:cNvPr id="41" name="Rectangle 40"/>
              <p:cNvSpPr/>
              <p:nvPr userDrawn="1"/>
            </p:nvSpPr>
            <p:spPr bwMode="auto">
              <a:xfrm>
                <a:off x="158673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smtClean="0">
                    <a:gradFill>
                      <a:gsLst>
                        <a:gs pos="92035">
                          <a:srgbClr val="505050"/>
                        </a:gs>
                        <a:gs pos="27000">
                          <a:srgbClr val="505050"/>
                        </a:gs>
                      </a:gsLst>
                      <a:lin ang="5400000" scaled="0"/>
                    </a:gradFill>
                    <a:latin typeface="+mn-lt"/>
                    <a:ea typeface="Segoe UI" pitchFamily="34" charset="0"/>
                    <a:cs typeface="Segoe UI" pitchFamily="34" charset="0"/>
                  </a:rPr>
                  <a:t>Light Gray</a:t>
                </a:r>
              </a:p>
              <a:p>
                <a:pPr algn="l" defTabSz="932472" fontAlgn="base">
                  <a:lnSpc>
                    <a:spcPct val="100000"/>
                  </a:lnSpc>
                  <a:spcBef>
                    <a:spcPct val="0"/>
                  </a:spcBef>
                  <a:spcAft>
                    <a:spcPct val="0"/>
                  </a:spcAft>
                </a:pPr>
                <a:r>
                  <a:rPr lang="en-US" sz="500" dirty="0" smtClean="0">
                    <a:gradFill>
                      <a:gsLst>
                        <a:gs pos="92035">
                          <a:srgbClr val="505050"/>
                        </a:gs>
                        <a:gs pos="27000">
                          <a:srgbClr val="505050"/>
                        </a:gs>
                      </a:gsLst>
                      <a:lin ang="5400000" scaled="0"/>
                    </a:gradFill>
                    <a:ea typeface="Segoe UI" pitchFamily="34" charset="0"/>
                    <a:cs typeface="Segoe UI" pitchFamily="34" charset="0"/>
                  </a:rPr>
                  <a:t>R:</a:t>
                </a:r>
                <a:r>
                  <a:rPr lang="en-US" sz="500" baseline="0" dirty="0" smtClean="0">
                    <a:gradFill>
                      <a:gsLst>
                        <a:gs pos="92035">
                          <a:srgbClr val="505050"/>
                        </a:gs>
                        <a:gs pos="27000">
                          <a:srgbClr val="505050"/>
                        </a:gs>
                      </a:gsLst>
                      <a:lin ang="5400000" scaled="0"/>
                    </a:gradFill>
                    <a:ea typeface="Segoe UI" pitchFamily="34" charset="0"/>
                    <a:cs typeface="Segoe UI" pitchFamily="34" charset="0"/>
                  </a:rPr>
                  <a:t>210 G:210 B:210</a:t>
                </a:r>
                <a:endParaRPr lang="en-US" sz="500" dirty="0" smtClean="0">
                  <a:gradFill>
                    <a:gsLst>
                      <a:gs pos="92035">
                        <a:srgbClr val="505050"/>
                      </a:gs>
                      <a:gs pos="27000">
                        <a:srgbClr val="505050"/>
                      </a:gs>
                    </a:gsLst>
                    <a:lin ang="5400000" scaled="0"/>
                  </a:gradFill>
                  <a:ea typeface="Segoe UI" pitchFamily="34" charset="0"/>
                  <a:cs typeface="Segoe UI" pitchFamily="34" charset="0"/>
                </a:endParaRPr>
              </a:p>
            </p:txBody>
          </p:sp>
          <p:sp>
            <p:nvSpPr>
              <p:cNvPr id="42" name="Rectangle 41"/>
              <p:cNvSpPr/>
              <p:nvPr userDrawn="1"/>
            </p:nvSpPr>
            <p:spPr bwMode="auto">
              <a:xfrm>
                <a:off x="2505456" y="4543426"/>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472" fontAlgn="base">
                  <a:lnSpc>
                    <a:spcPct val="100000"/>
                  </a:lnSpc>
                  <a:spcBef>
                    <a:spcPct val="0"/>
                  </a:spcBef>
                  <a:spcAft>
                    <a:spcPct val="0"/>
                  </a:spcAft>
                </a:pPr>
                <a:r>
                  <a:rPr lang="en-US" sz="500" dirty="0" smtClean="0">
                    <a:gradFill>
                      <a:gsLst>
                        <a:gs pos="0">
                          <a:srgbClr val="FFFFFF"/>
                        </a:gs>
                        <a:gs pos="100000">
                          <a:srgbClr val="FFFFFF"/>
                        </a:gs>
                      </a:gsLst>
                      <a:lin ang="5400000" scaled="0"/>
                    </a:gradFill>
                    <a:ea typeface="Segoe UI" pitchFamily="34" charset="0"/>
                    <a:cs typeface="Segoe UI" pitchFamily="34" charset="0"/>
                  </a:rPr>
                  <a:t>R:</a:t>
                </a:r>
                <a:r>
                  <a:rPr lang="en-US" sz="500" baseline="0" dirty="0" smtClean="0">
                    <a:gradFill>
                      <a:gsLst>
                        <a:gs pos="0">
                          <a:srgbClr val="FFFFFF"/>
                        </a:gs>
                        <a:gs pos="100000">
                          <a:srgbClr val="FFFFFF"/>
                        </a:gs>
                      </a:gsLst>
                      <a:lin ang="5400000" scaled="0"/>
                    </a:gradFill>
                    <a:ea typeface="Segoe UI" pitchFamily="34" charset="0"/>
                    <a:cs typeface="Segoe UI" pitchFamily="34" charset="0"/>
                  </a:rPr>
                  <a:t>0 G:32 B:80</a:t>
                </a:r>
                <a:endParaRPr lang="en-US" sz="5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43" name="Rectangle 42"/>
              <p:cNvSpPr/>
              <p:nvPr userDrawn="1"/>
            </p:nvSpPr>
            <p:spPr bwMode="auto">
              <a:xfrm>
                <a:off x="3413144" y="4882896"/>
                <a:ext cx="869930" cy="28976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Dark Gray</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80 G:80 B:80</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sp>
            <p:nvSpPr>
              <p:cNvPr id="44" name="Rectangle 43"/>
              <p:cNvSpPr/>
              <p:nvPr userDrawn="1"/>
            </p:nvSpPr>
            <p:spPr bwMode="auto">
              <a:xfrm>
                <a:off x="2505456" y="4882895"/>
                <a:ext cx="869930" cy="289766"/>
              </a:xfrm>
              <a:prstGeom prst="rect">
                <a:avLst/>
              </a:prstGeom>
              <a:solidFill>
                <a:srgbClr val="73737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Gray</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115 G:115 B:115</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grpSp>
        <p:grpSp>
          <p:nvGrpSpPr>
            <p:cNvPr id="27" name="Group 26"/>
            <p:cNvGrpSpPr/>
            <p:nvPr userDrawn="1"/>
          </p:nvGrpSpPr>
          <p:grpSpPr>
            <a:xfrm rot="5400000">
              <a:off x="11412325" y="4270556"/>
              <a:ext cx="2703052" cy="289766"/>
              <a:chOff x="4476564" y="4543426"/>
              <a:chExt cx="2703052" cy="289766"/>
            </a:xfrm>
          </p:grpSpPr>
          <p:sp>
            <p:nvSpPr>
              <p:cNvPr id="33" name="Rectangle 32"/>
              <p:cNvSpPr/>
              <p:nvPr userDrawn="1"/>
            </p:nvSpPr>
            <p:spPr bwMode="auto">
              <a:xfrm>
                <a:off x="5395286" y="4543426"/>
                <a:ext cx="869930" cy="289766"/>
              </a:xfrm>
              <a:prstGeom prst="rect">
                <a:avLst/>
              </a:prstGeom>
              <a:solidFill>
                <a:srgbClr val="5C2D9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Purple</a:t>
                </a:r>
              </a:p>
              <a:p>
                <a:pPr marL="0" algn="l" defTabSz="932472" rtl="0" eaLnBrk="1" fontAlgn="base" latinLnBrk="0" hangingPunct="1">
                  <a:lnSpc>
                    <a:spcPct val="100000"/>
                  </a:lnSpc>
                  <a:spcBef>
                    <a:spcPct val="0"/>
                  </a:spcBef>
                  <a:spcAft>
                    <a:spcPct val="0"/>
                  </a:spcAft>
                </a:pPr>
                <a:r>
                  <a:rPr lang="en-US" sz="500" kern="1200" dirty="0" smtClean="0">
                    <a:gradFill>
                      <a:gsLst>
                        <a:gs pos="2092">
                          <a:srgbClr val="F8F8F8"/>
                        </a:gs>
                        <a:gs pos="10042">
                          <a:srgbClr val="F8F8F8"/>
                        </a:gs>
                      </a:gsLst>
                      <a:lin ang="5400000" scaled="0"/>
                    </a:gradFill>
                    <a:latin typeface="+mn-lt"/>
                    <a:ea typeface="Segoe UI" pitchFamily="34" charset="0"/>
                    <a:cs typeface="Segoe UI" pitchFamily="34" charset="0"/>
                  </a:rPr>
                  <a:t>R:92 G:45 B:145</a:t>
                </a:r>
              </a:p>
            </p:txBody>
          </p:sp>
          <p:sp>
            <p:nvSpPr>
              <p:cNvPr id="34" name="Rectangle 33"/>
              <p:cNvSpPr/>
              <p:nvPr userDrawn="1"/>
            </p:nvSpPr>
            <p:spPr bwMode="auto">
              <a:xfrm>
                <a:off x="6309686" y="4543426"/>
                <a:ext cx="869930" cy="289766"/>
              </a:xfrm>
              <a:prstGeom prst="rect">
                <a:avLst/>
              </a:prstGeom>
              <a:solidFill>
                <a:srgbClr val="D83B0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Orange</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216 G:59 B:1</a:t>
                </a:r>
              </a:p>
            </p:txBody>
          </p:sp>
          <p:sp>
            <p:nvSpPr>
              <p:cNvPr id="35" name="Rectangle 34"/>
              <p:cNvSpPr/>
              <p:nvPr userDrawn="1"/>
            </p:nvSpPr>
            <p:spPr bwMode="auto">
              <a:xfrm>
                <a:off x="4476564" y="4543426"/>
                <a:ext cx="869930" cy="289766"/>
              </a:xfrm>
              <a:prstGeom prst="rect">
                <a:avLst/>
              </a:prstGeom>
              <a:solidFill>
                <a:srgbClr val="107C1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Green</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16 G:124 B:16</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grpSp>
        <p:sp>
          <p:nvSpPr>
            <p:cNvPr id="28" name="TextBox 27"/>
            <p:cNvSpPr txBox="1"/>
            <p:nvPr userDrawn="1"/>
          </p:nvSpPr>
          <p:spPr>
            <a:xfrm rot="5400000">
              <a:off x="12988035" y="260168"/>
              <a:ext cx="843501" cy="323165"/>
            </a:xfrm>
            <a:prstGeom prst="rect">
              <a:avLst/>
            </a:prstGeom>
            <a:noFill/>
          </p:spPr>
          <p:txBody>
            <a:bodyPr wrap="none" lIns="0" tIns="91440" rIns="182880" bIns="91440" rtlCol="0">
              <a:spAutoFit/>
            </a:bodyPr>
            <a:lstStyle/>
            <a:p>
              <a:pPr>
                <a:lnSpc>
                  <a:spcPct val="90000"/>
                </a:lnSpc>
                <a:spcAft>
                  <a:spcPts val="600"/>
                </a:spcAft>
              </a:pPr>
              <a:r>
                <a:rPr lang="en-US" sz="1000" dirty="0" smtClean="0">
                  <a:gradFill>
                    <a:gsLst>
                      <a:gs pos="2917">
                        <a:schemeClr val="tx1"/>
                      </a:gs>
                      <a:gs pos="30000">
                        <a:schemeClr val="tx1"/>
                      </a:gs>
                    </a:gsLst>
                    <a:lin ang="5400000" scaled="0"/>
                  </a:gradFill>
                </a:rPr>
                <a:t>Main colors</a:t>
              </a:r>
            </a:p>
          </p:txBody>
        </p:sp>
        <p:sp>
          <p:nvSpPr>
            <p:cNvPr id="32" name="TextBox 31"/>
            <p:cNvSpPr txBox="1"/>
            <p:nvPr userDrawn="1"/>
          </p:nvSpPr>
          <p:spPr>
            <a:xfrm rot="5400000">
              <a:off x="11742070" y="4230580"/>
              <a:ext cx="2656496" cy="323165"/>
            </a:xfrm>
            <a:prstGeom prst="rect">
              <a:avLst/>
            </a:prstGeom>
            <a:noFill/>
          </p:spPr>
          <p:txBody>
            <a:bodyPr wrap="none" lIns="0" tIns="91440" rIns="182880" bIns="91440" rtlCol="0">
              <a:spAutoFit/>
            </a:bodyPr>
            <a:lstStyle/>
            <a:p>
              <a:pPr>
                <a:lnSpc>
                  <a:spcPct val="90000"/>
                </a:lnSpc>
                <a:spcAft>
                  <a:spcPts val="600"/>
                </a:spcAft>
              </a:pPr>
              <a:r>
                <a:rPr lang="en-US" sz="1000" dirty="0" smtClean="0">
                  <a:gradFill>
                    <a:gsLst>
                      <a:gs pos="2917">
                        <a:schemeClr val="tx1"/>
                      </a:gs>
                      <a:gs pos="30000">
                        <a:schemeClr val="tx1"/>
                      </a:gs>
                    </a:gsLst>
                    <a:lin ang="5400000" scaled="0"/>
                  </a:gradFill>
                </a:rPr>
                <a:t>Secondary colors (use only when</a:t>
              </a:r>
              <a:r>
                <a:rPr lang="en-US" sz="1000" baseline="0" dirty="0" smtClean="0">
                  <a:gradFill>
                    <a:gsLst>
                      <a:gs pos="2917">
                        <a:schemeClr val="tx1"/>
                      </a:gs>
                      <a:gs pos="30000">
                        <a:schemeClr val="tx1"/>
                      </a:gs>
                    </a:gsLst>
                    <a:lin ang="5400000" scaled="0"/>
                  </a:gradFill>
                </a:rPr>
                <a:t> necessary)</a:t>
              </a:r>
              <a:endParaRPr lang="en-US" sz="1000" dirty="0" smtClean="0">
                <a:gradFill>
                  <a:gsLst>
                    <a:gs pos="2917">
                      <a:schemeClr val="tx1"/>
                    </a:gs>
                    <a:gs pos="30000">
                      <a:schemeClr val="tx1"/>
                    </a:gs>
                  </a:gsLst>
                  <a:lin ang="5400000" scaled="0"/>
                </a:gradFill>
              </a:endParaRPr>
            </a:p>
          </p:txBody>
        </p:sp>
      </p:grpSp>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269" r:id="rId1"/>
    <p:sldLayoutId id="2147484300" r:id="rId2"/>
    <p:sldLayoutId id="2147484318" r:id="rId3"/>
    <p:sldLayoutId id="2147484295" r:id="rId4"/>
    <p:sldLayoutId id="2147484240" r:id="rId5"/>
    <p:sldLayoutId id="2147484296" r:id="rId6"/>
    <p:sldLayoutId id="2147484241" r:id="rId7"/>
    <p:sldLayoutId id="2147484297" r:id="rId8"/>
    <p:sldLayoutId id="2147484244" r:id="rId9"/>
    <p:sldLayoutId id="2147484298" r:id="rId10"/>
    <p:sldLayoutId id="2147484245" r:id="rId11"/>
    <p:sldLayoutId id="2147484247" r:id="rId12"/>
    <p:sldLayoutId id="2147484337" r:id="rId13"/>
    <p:sldLayoutId id="2147484249" r:id="rId14"/>
    <p:sldLayoutId id="2147484301" r:id="rId15"/>
    <p:sldLayoutId id="2147484252" r:id="rId16"/>
    <p:sldLayoutId id="2147484251" r:id="rId17"/>
    <p:sldLayoutId id="2147484254" r:id="rId18"/>
    <p:sldLayoutId id="2147484257" r:id="rId19"/>
    <p:sldLayoutId id="2147484258" r:id="rId20"/>
    <p:sldLayoutId id="2147484260" r:id="rId21"/>
    <p:sldLayoutId id="2147484299" r:id="rId22"/>
    <p:sldLayoutId id="2147484263" r:id="rId2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lt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marL="342900" marR="0" lvl="0" indent="-342900" algn="l" defTabSz="932742" rtl="0" eaLnBrk="1" fontAlgn="auto" latinLnBrk="0" hangingPunct="1">
              <a:lnSpc>
                <a:spcPct val="90000"/>
              </a:lnSpc>
              <a:spcBef>
                <a:spcPct val="20000"/>
              </a:spcBef>
              <a:spcAft>
                <a:spcPts val="0"/>
              </a:spcAft>
              <a:buClrTx/>
              <a:buSzPct val="90000"/>
              <a:buFont typeface="Arial" pitchFamily="34" charset="0"/>
              <a:buChar char="•"/>
              <a:tabLst/>
            </a:pPr>
            <a:r>
              <a:rPr lang="en-US" dirty="0" smtClean="0"/>
              <a:t>Click to edit Master text styles</a:t>
            </a:r>
          </a:p>
          <a:p>
            <a:pPr marL="584200" marR="0" lvl="1" indent="-241300" algn="l" defTabSz="932742" rtl="0" eaLnBrk="1" fontAlgn="auto" latinLnBrk="0" hangingPunct="1">
              <a:lnSpc>
                <a:spcPct val="90000"/>
              </a:lnSpc>
              <a:spcBef>
                <a:spcPct val="20000"/>
              </a:spcBef>
              <a:spcAft>
                <a:spcPts val="0"/>
              </a:spcAft>
              <a:buClrTx/>
              <a:buSzPct val="90000"/>
              <a:buFont typeface="Arial" pitchFamily="34" charset="0"/>
              <a:buChar char="•"/>
              <a:tabLst/>
            </a:pPr>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42" name="Group 41"/>
          <p:cNvGrpSpPr/>
          <p:nvPr userDrawn="1"/>
        </p:nvGrpSpPr>
        <p:grpSpPr>
          <a:xfrm>
            <a:off x="12618967" y="0"/>
            <a:ext cx="952401" cy="5766965"/>
            <a:chOff x="12618967" y="0"/>
            <a:chExt cx="952401" cy="5766965"/>
          </a:xfrm>
        </p:grpSpPr>
        <p:grpSp>
          <p:nvGrpSpPr>
            <p:cNvPr id="43" name="Group 42"/>
            <p:cNvGrpSpPr/>
            <p:nvPr userDrawn="1"/>
          </p:nvGrpSpPr>
          <p:grpSpPr>
            <a:xfrm rot="5400000">
              <a:off x="11582059" y="1045293"/>
              <a:ext cx="2703052" cy="629236"/>
              <a:chOff x="1586734" y="4543426"/>
              <a:chExt cx="2703052" cy="629236"/>
            </a:xfrm>
          </p:grpSpPr>
          <p:sp>
            <p:nvSpPr>
              <p:cNvPr id="50" name="Rectangle 49"/>
              <p:cNvSpPr/>
              <p:nvPr userDrawn="1"/>
            </p:nvSpPr>
            <p:spPr bwMode="auto">
              <a:xfrm>
                <a:off x="2505456" y="4543427"/>
                <a:ext cx="869930" cy="289766"/>
              </a:xfrm>
              <a:prstGeom prst="rect">
                <a:avLst/>
              </a:pr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Blue</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R:0 G:120 B:215</a:t>
                </a:r>
              </a:p>
            </p:txBody>
          </p:sp>
          <p:sp>
            <p:nvSpPr>
              <p:cNvPr id="51" name="Rectangle 50"/>
              <p:cNvSpPr/>
              <p:nvPr userDrawn="1"/>
            </p:nvSpPr>
            <p:spPr bwMode="auto">
              <a:xfrm>
                <a:off x="1586734" y="4543428"/>
                <a:ext cx="869930" cy="289766"/>
              </a:xfrm>
              <a:prstGeom prst="rect">
                <a:avLst/>
              </a:prstGeom>
              <a:solidFill>
                <a:srgbClr val="00BCF2"/>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28319">
                          <a:srgbClr val="505050"/>
                        </a:gs>
                        <a:gs pos="79000">
                          <a:srgbClr val="505050"/>
                        </a:gs>
                      </a:gsLst>
                      <a:lin ang="5400000" scaled="0"/>
                    </a:gradFill>
                    <a:effectLst/>
                    <a:uLnTx/>
                    <a:uFillTx/>
                    <a:latin typeface="Segoe UI"/>
                    <a:ea typeface="Segoe UI" pitchFamily="34" charset="0"/>
                    <a:cs typeface="Segoe UI" pitchFamily="34" charset="0"/>
                  </a:rPr>
                  <a:t>Cyan</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8319">
                          <a:srgbClr val="505050"/>
                        </a:gs>
                        <a:gs pos="79000">
                          <a:srgbClr val="505050"/>
                        </a:gs>
                      </a:gsLst>
                      <a:lin ang="5400000" scaled="0"/>
                    </a:gradFill>
                    <a:effectLst/>
                    <a:uLnTx/>
                    <a:uFillTx/>
                    <a:latin typeface="Segoe UI"/>
                    <a:ea typeface="Segoe UI" pitchFamily="34" charset="0"/>
                    <a:cs typeface="Segoe UI" pitchFamily="34" charset="0"/>
                  </a:rPr>
                  <a:t>R:0 G:188 B:242</a:t>
                </a:r>
              </a:p>
            </p:txBody>
          </p:sp>
          <p:sp>
            <p:nvSpPr>
              <p:cNvPr id="52" name="Rectangle 51"/>
              <p:cNvSpPr/>
              <p:nvPr userDrawn="1"/>
            </p:nvSpPr>
            <p:spPr bwMode="auto">
              <a:xfrm>
                <a:off x="1586734" y="4882896"/>
                <a:ext cx="869930" cy="289766"/>
              </a:xfrm>
              <a:prstGeom prst="rect">
                <a:avLst/>
              </a:prstGeom>
              <a:solidFill>
                <a:srgbClr val="D2D2D2"/>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92035">
                          <a:srgbClr val="505050"/>
                        </a:gs>
                        <a:gs pos="27000">
                          <a:srgbClr val="505050"/>
                        </a:gs>
                      </a:gsLst>
                      <a:lin ang="5400000" scaled="0"/>
                    </a:gradFill>
                    <a:effectLst/>
                    <a:uLnTx/>
                    <a:uFillTx/>
                    <a:latin typeface="Segoe UI"/>
                    <a:ea typeface="Segoe UI" pitchFamily="34" charset="0"/>
                    <a:cs typeface="Segoe UI" pitchFamily="34" charset="0"/>
                  </a:rPr>
                  <a:t>Light Gray</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92035">
                          <a:srgbClr val="505050"/>
                        </a:gs>
                        <a:gs pos="27000">
                          <a:srgbClr val="505050"/>
                        </a:gs>
                      </a:gsLst>
                      <a:lin ang="5400000" scaled="0"/>
                    </a:gradFill>
                    <a:effectLst/>
                    <a:uLnTx/>
                    <a:uFillTx/>
                    <a:latin typeface="Segoe UI"/>
                    <a:ea typeface="Segoe UI" pitchFamily="34" charset="0"/>
                    <a:cs typeface="Segoe UI" pitchFamily="34" charset="0"/>
                  </a:rPr>
                  <a:t>R:210 G:210 B:210</a:t>
                </a:r>
              </a:p>
            </p:txBody>
          </p:sp>
          <p:sp>
            <p:nvSpPr>
              <p:cNvPr id="53" name="Rectangle 52"/>
              <p:cNvSpPr/>
              <p:nvPr userDrawn="1"/>
            </p:nvSpPr>
            <p:spPr bwMode="auto">
              <a:xfrm>
                <a:off x="3419856" y="4543426"/>
                <a:ext cx="869930" cy="289766"/>
              </a:xfrm>
              <a:prstGeom prst="rect">
                <a:avLst/>
              </a:prstGeom>
              <a:solidFill>
                <a:srgbClr val="002050"/>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Dark Blue</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R:0 G:32 B:80</a:t>
                </a:r>
              </a:p>
            </p:txBody>
          </p:sp>
          <p:sp>
            <p:nvSpPr>
              <p:cNvPr id="54" name="Rectangle 53"/>
              <p:cNvSpPr/>
              <p:nvPr userDrawn="1"/>
            </p:nvSpPr>
            <p:spPr bwMode="auto">
              <a:xfrm>
                <a:off x="3413144" y="4882896"/>
                <a:ext cx="869930" cy="289766"/>
              </a:xfrm>
              <a:prstGeom prst="rect">
                <a:avLst/>
              </a:prstGeom>
              <a:solidFill>
                <a:srgbClr val="323232"/>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Dark Gray</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R:50 G:50 B:50</a:t>
                </a:r>
              </a:p>
            </p:txBody>
          </p:sp>
          <p:sp>
            <p:nvSpPr>
              <p:cNvPr id="55" name="Rectangle 54"/>
              <p:cNvSpPr/>
              <p:nvPr userDrawn="1"/>
            </p:nvSpPr>
            <p:spPr bwMode="auto">
              <a:xfrm>
                <a:off x="2505456" y="4882895"/>
                <a:ext cx="869930" cy="289766"/>
              </a:xfrm>
              <a:prstGeom prst="rect">
                <a:avLst/>
              </a:prstGeom>
              <a:solidFill>
                <a:srgbClr val="737373"/>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Gray</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R:115 G:115 B:115</a:t>
                </a:r>
              </a:p>
            </p:txBody>
          </p:sp>
        </p:grpSp>
        <p:grpSp>
          <p:nvGrpSpPr>
            <p:cNvPr id="44" name="Group 43"/>
            <p:cNvGrpSpPr/>
            <p:nvPr userDrawn="1"/>
          </p:nvGrpSpPr>
          <p:grpSpPr>
            <a:xfrm rot="5400000">
              <a:off x="11412325" y="4270556"/>
              <a:ext cx="2703052" cy="289766"/>
              <a:chOff x="4476564" y="4543426"/>
              <a:chExt cx="2703052" cy="289766"/>
            </a:xfrm>
          </p:grpSpPr>
          <p:sp>
            <p:nvSpPr>
              <p:cNvPr id="47" name="Rectangle 46"/>
              <p:cNvSpPr/>
              <p:nvPr userDrawn="1"/>
            </p:nvSpPr>
            <p:spPr bwMode="auto">
              <a:xfrm>
                <a:off x="5395286" y="4543426"/>
                <a:ext cx="869930" cy="289766"/>
              </a:xfrm>
              <a:prstGeom prst="rect">
                <a:avLst/>
              </a:prstGeom>
              <a:solidFill>
                <a:srgbClr val="5C2D9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lvl="0" defTabSz="932472" fontAlgn="base">
                  <a:lnSpc>
                    <a:spcPct val="100000"/>
                  </a:lnSpc>
                  <a:spcBef>
                    <a:spcPct val="0"/>
                  </a:spcBef>
                  <a:spcAft>
                    <a:spcPct val="0"/>
                  </a:spcAft>
                </a:pPr>
                <a:r>
                  <a:rPr lang="en-US" sz="500" b="1" baseline="0" noProof="0" dirty="0" smtClean="0">
                    <a:gradFill>
                      <a:gsLst>
                        <a:gs pos="0">
                          <a:srgbClr val="FFFFFF"/>
                        </a:gs>
                        <a:gs pos="100000">
                          <a:srgbClr val="FFFFFF"/>
                        </a:gs>
                      </a:gsLst>
                      <a:lin ang="5400000" scaled="0"/>
                    </a:gradFill>
                    <a:ea typeface="Segoe UI" pitchFamily="34" charset="0"/>
                    <a:cs typeface="Segoe UI" pitchFamily="34" charset="0"/>
                  </a:rPr>
                  <a:t>Purple</a:t>
                </a:r>
              </a:p>
              <a:p>
                <a:pPr lvl="0" defTabSz="932472" fontAlgn="base">
                  <a:lnSpc>
                    <a:spcPct val="100000"/>
                  </a:lnSpc>
                  <a:spcBef>
                    <a:spcPct val="0"/>
                  </a:spcBef>
                  <a:spcAft>
                    <a:spcPct val="0"/>
                  </a:spcAft>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R:92 G:45 B:145</a:t>
                </a:r>
              </a:p>
            </p:txBody>
          </p:sp>
          <p:sp>
            <p:nvSpPr>
              <p:cNvPr id="48" name="Rectangle 47"/>
              <p:cNvSpPr/>
              <p:nvPr userDrawn="1"/>
            </p:nvSpPr>
            <p:spPr bwMode="auto">
              <a:xfrm>
                <a:off x="6309686" y="4543426"/>
                <a:ext cx="869930" cy="289766"/>
              </a:xfrm>
              <a:prstGeom prst="rect">
                <a:avLst/>
              </a:prstGeom>
              <a:solidFill>
                <a:srgbClr val="D83B01"/>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Orange</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R:216 G:59 B:1</a:t>
                </a:r>
              </a:p>
            </p:txBody>
          </p:sp>
          <p:sp>
            <p:nvSpPr>
              <p:cNvPr id="49" name="Rectangle 48"/>
              <p:cNvSpPr/>
              <p:nvPr userDrawn="1"/>
            </p:nvSpPr>
            <p:spPr bwMode="auto">
              <a:xfrm>
                <a:off x="4476564" y="4543426"/>
                <a:ext cx="869930" cy="289766"/>
              </a:xfrm>
              <a:prstGeom prst="rect">
                <a:avLst/>
              </a:prstGeom>
              <a:solidFill>
                <a:srgbClr val="107C10"/>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Green</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R:16 G:124 B:16</a:t>
                </a:r>
              </a:p>
            </p:txBody>
          </p:sp>
        </p:grpSp>
        <p:sp>
          <p:nvSpPr>
            <p:cNvPr id="45" name="TextBox 44"/>
            <p:cNvSpPr txBox="1"/>
            <p:nvPr userDrawn="1"/>
          </p:nvSpPr>
          <p:spPr>
            <a:xfrm rot="5400000">
              <a:off x="12988035" y="260168"/>
              <a:ext cx="843501" cy="323165"/>
            </a:xfrm>
            <a:prstGeom prst="rect">
              <a:avLst/>
            </a:prstGeom>
            <a:noFill/>
          </p:spPr>
          <p:txBody>
            <a:bodyPr wrap="none" lIns="0" tIns="91440" rIns="182880" bIns="91440" rtlCol="0">
              <a:spAutoFit/>
            </a:bodyPr>
            <a:lstStyle/>
            <a:p>
              <a:pPr marL="0" marR="0" lvl="0" indent="0" defTabSz="914400" eaLnBrk="1" fontAlgn="auto" latinLnBrk="0" hangingPunct="1">
                <a:lnSpc>
                  <a:spcPct val="90000"/>
                </a:lnSpc>
                <a:spcBef>
                  <a:spcPts val="0"/>
                </a:spcBef>
                <a:spcAft>
                  <a:spcPts val="600"/>
                </a:spcAft>
                <a:buClrTx/>
                <a:buSzTx/>
                <a:buFontTx/>
                <a:buNone/>
                <a:tabLst/>
                <a:defRPr/>
              </a:pPr>
              <a:r>
                <a:rPr kumimoji="0" lang="en-US" sz="1000" b="0" i="0" u="none" strike="noStrike" kern="0" cap="none" spc="0" normalizeH="0" baseline="0" noProof="0" dirty="0" smtClean="0">
                  <a:ln>
                    <a:noFill/>
                  </a:ln>
                  <a:gradFill>
                    <a:gsLst>
                      <a:gs pos="2917">
                        <a:srgbClr val="505050"/>
                      </a:gs>
                      <a:gs pos="30000">
                        <a:srgbClr val="505050"/>
                      </a:gs>
                    </a:gsLst>
                    <a:lin ang="5400000" scaled="0"/>
                  </a:gradFill>
                  <a:effectLst/>
                  <a:uLnTx/>
                  <a:uFillTx/>
                </a:rPr>
                <a:t>Main colors</a:t>
              </a:r>
            </a:p>
          </p:txBody>
        </p:sp>
        <p:sp>
          <p:nvSpPr>
            <p:cNvPr id="46" name="TextBox 45"/>
            <p:cNvSpPr txBox="1"/>
            <p:nvPr userDrawn="1"/>
          </p:nvSpPr>
          <p:spPr>
            <a:xfrm rot="5400000">
              <a:off x="11742070" y="4230580"/>
              <a:ext cx="2656496" cy="323165"/>
            </a:xfrm>
            <a:prstGeom prst="rect">
              <a:avLst/>
            </a:prstGeom>
            <a:noFill/>
          </p:spPr>
          <p:txBody>
            <a:bodyPr wrap="none" lIns="0" tIns="91440" rIns="182880" bIns="91440" rtlCol="0">
              <a:spAutoFit/>
            </a:bodyPr>
            <a:lstStyle/>
            <a:p>
              <a:pPr marL="0" marR="0" lvl="0" indent="0" defTabSz="914400" eaLnBrk="1" fontAlgn="auto" latinLnBrk="0" hangingPunct="1">
                <a:lnSpc>
                  <a:spcPct val="90000"/>
                </a:lnSpc>
                <a:spcBef>
                  <a:spcPts val="0"/>
                </a:spcBef>
                <a:spcAft>
                  <a:spcPts val="600"/>
                </a:spcAft>
                <a:buClrTx/>
                <a:buSzTx/>
                <a:buFontTx/>
                <a:buNone/>
                <a:tabLst/>
                <a:defRPr/>
              </a:pPr>
              <a:r>
                <a:rPr kumimoji="0" lang="en-US" sz="1000" b="0" i="0" u="none" strike="noStrike" kern="0" cap="none" spc="0" normalizeH="0" baseline="0" noProof="0" dirty="0" smtClean="0">
                  <a:ln>
                    <a:noFill/>
                  </a:ln>
                  <a:gradFill>
                    <a:gsLst>
                      <a:gs pos="2917">
                        <a:srgbClr val="505050"/>
                      </a:gs>
                      <a:gs pos="30000">
                        <a:srgbClr val="505050"/>
                      </a:gs>
                    </a:gsLst>
                    <a:lin ang="5400000" scaled="0"/>
                  </a:gradFill>
                  <a:effectLst/>
                  <a:uLnTx/>
                  <a:uFillTx/>
                </a:rPr>
                <a:t>Secondary colors (use only when necessary)</a:t>
              </a:r>
            </a:p>
          </p:txBody>
        </p:sp>
      </p:grpSp>
    </p:spTree>
    <p:extLst>
      <p:ext uri="{BB962C8B-B14F-4D97-AF65-F5344CB8AC3E}">
        <p14:creationId xmlns:p14="http://schemas.microsoft.com/office/powerpoint/2010/main" val="3460120779"/>
      </p:ext>
    </p:extLst>
  </p:cSld>
  <p:clrMap bg1="dk1" tx1="lt1" bg2="dk2" tx2="lt2" accent1="accent1" accent2="accent2" accent3="accent3" accent4="accent4" accent5="accent5" accent6="accent6" hlink="hlink" folHlink="folHlink"/>
  <p:sldLayoutIdLst>
    <p:sldLayoutId id="2147484338" r:id="rId1"/>
    <p:sldLayoutId id="2147484339" r:id="rId2"/>
    <p:sldLayoutId id="2147484340" r:id="rId3"/>
    <p:sldLayoutId id="2147484311" r:id="rId4"/>
    <p:sldLayoutId id="2147484312" r:id="rId5"/>
    <p:sldLayoutId id="2147484313" r:id="rId6"/>
    <p:sldLayoutId id="2147484314" r:id="rId7"/>
    <p:sldLayoutId id="2147484315" r:id="rId8"/>
    <p:sldLayoutId id="2147484316" r:id="rId9"/>
    <p:sldLayoutId id="2147484327" r:id="rId10"/>
    <p:sldLayoutId id="2147484328" r:id="rId11"/>
    <p:sldLayoutId id="2147484329" r:id="rId12"/>
    <p:sldLayoutId id="2147484330" r:id="rId13"/>
    <p:sldLayoutId id="2147484331" r:id="rId14"/>
    <p:sldLayoutId id="2147484317" r:id="rId15"/>
    <p:sldLayoutId id="2147484332" r:id="rId16"/>
    <p:sldLayoutId id="2147484333" r:id="rId17"/>
    <p:sldLayoutId id="2147484334" r:id="rId18"/>
    <p:sldLayoutId id="2147484335" r:id="rId19"/>
    <p:sldLayoutId id="2147484336" r:id="rId20"/>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4000" kern="1200" spc="0" baseline="0" dirty="0" smtClean="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2400" kern="1200" spc="0" baseline="0" dirty="0" smtClean="0">
          <a:gradFill>
            <a:gsLst>
              <a:gs pos="1250">
                <a:schemeClr val="tx1"/>
              </a:gs>
              <a:gs pos="100000">
                <a:schemeClr val="tx1"/>
              </a:gs>
            </a:gsLst>
            <a:lin ang="5400000" scaled="0"/>
          </a:gradFill>
          <a:latin typeface="+mn-lt"/>
          <a:ea typeface="+mn-ea"/>
          <a:cs typeface="Segoe UI" panose="020B0502040204020203" pitchFamily="34" charset="0"/>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Segoe UI" panose="020B0502040204020203" pitchFamily="34" charset="0"/>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8" name="Group 17"/>
          <p:cNvGrpSpPr/>
          <p:nvPr userDrawn="1"/>
        </p:nvGrpSpPr>
        <p:grpSpPr>
          <a:xfrm>
            <a:off x="12618967" y="0"/>
            <a:ext cx="952401" cy="5766965"/>
            <a:chOff x="12618967" y="0"/>
            <a:chExt cx="952401" cy="5766965"/>
          </a:xfrm>
        </p:grpSpPr>
        <p:grpSp>
          <p:nvGrpSpPr>
            <p:cNvPr id="26" name="Group 25"/>
            <p:cNvGrpSpPr/>
            <p:nvPr userDrawn="1"/>
          </p:nvGrpSpPr>
          <p:grpSpPr>
            <a:xfrm rot="5400000">
              <a:off x="11582059" y="1045293"/>
              <a:ext cx="2703052" cy="629236"/>
              <a:chOff x="1586734" y="4543426"/>
              <a:chExt cx="2703052" cy="629236"/>
            </a:xfrm>
          </p:grpSpPr>
          <p:sp>
            <p:nvSpPr>
              <p:cNvPr id="45" name="Rectangle 44"/>
              <p:cNvSpPr/>
              <p:nvPr userDrawn="1"/>
            </p:nvSpPr>
            <p:spPr bwMode="auto">
              <a:xfrm>
                <a:off x="1586734" y="4543427"/>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Blue</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0 G:120 B:215</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sp>
            <p:nvSpPr>
              <p:cNvPr id="37" name="Rectangle 36"/>
              <p:cNvSpPr/>
              <p:nvPr userDrawn="1"/>
            </p:nvSpPr>
            <p:spPr bwMode="auto">
              <a:xfrm>
                <a:off x="3419856" y="4543428"/>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smtClean="0">
                    <a:gradFill>
                      <a:gsLst>
                        <a:gs pos="7965">
                          <a:srgbClr val="000000"/>
                        </a:gs>
                        <a:gs pos="28319">
                          <a:srgbClr val="000000"/>
                        </a:gs>
                      </a:gsLst>
                      <a:lin ang="5400000" scaled="0"/>
                    </a:gradFill>
                    <a:latin typeface="+mn-lt"/>
                    <a:ea typeface="Segoe UI" pitchFamily="34" charset="0"/>
                    <a:cs typeface="Segoe UI" pitchFamily="34" charset="0"/>
                  </a:rPr>
                  <a:t>Cyan</a:t>
                </a:r>
              </a:p>
              <a:p>
                <a:pPr algn="l" defTabSz="932472" fontAlgn="base">
                  <a:lnSpc>
                    <a:spcPct val="100000"/>
                  </a:lnSpc>
                  <a:spcBef>
                    <a:spcPct val="0"/>
                  </a:spcBef>
                  <a:spcAft>
                    <a:spcPct val="0"/>
                  </a:spcAft>
                </a:pPr>
                <a:r>
                  <a:rPr lang="en-US" sz="500" dirty="0" smtClean="0">
                    <a:gradFill>
                      <a:gsLst>
                        <a:gs pos="7965">
                          <a:srgbClr val="000000"/>
                        </a:gs>
                        <a:gs pos="28319">
                          <a:srgbClr val="000000"/>
                        </a:gs>
                      </a:gsLst>
                      <a:lin ang="5400000" scaled="0"/>
                    </a:gradFill>
                    <a:ea typeface="Segoe UI" pitchFamily="34" charset="0"/>
                    <a:cs typeface="Segoe UI" pitchFamily="34" charset="0"/>
                  </a:rPr>
                  <a:t>R:</a:t>
                </a:r>
                <a:r>
                  <a:rPr lang="en-US" sz="500" baseline="0" dirty="0" smtClean="0">
                    <a:gradFill>
                      <a:gsLst>
                        <a:gs pos="7965">
                          <a:srgbClr val="000000"/>
                        </a:gs>
                        <a:gs pos="28319">
                          <a:srgbClr val="000000"/>
                        </a:gs>
                      </a:gsLst>
                      <a:lin ang="5400000" scaled="0"/>
                    </a:gradFill>
                    <a:ea typeface="Segoe UI" pitchFamily="34" charset="0"/>
                    <a:cs typeface="Segoe UI" pitchFamily="34" charset="0"/>
                  </a:rPr>
                  <a:t>0 G:188 B:242</a:t>
                </a:r>
                <a:endParaRPr lang="en-US" sz="500" dirty="0" smtClean="0">
                  <a:gradFill>
                    <a:gsLst>
                      <a:gs pos="7965">
                        <a:srgbClr val="000000"/>
                      </a:gs>
                      <a:gs pos="28319">
                        <a:srgbClr val="000000"/>
                      </a:gs>
                    </a:gsLst>
                    <a:lin ang="5400000" scaled="0"/>
                  </a:gradFill>
                  <a:ea typeface="Segoe UI" pitchFamily="34" charset="0"/>
                  <a:cs typeface="Segoe UI" pitchFamily="34" charset="0"/>
                </a:endParaRPr>
              </a:p>
            </p:txBody>
          </p:sp>
          <p:sp>
            <p:nvSpPr>
              <p:cNvPr id="41" name="Rectangle 40"/>
              <p:cNvSpPr/>
              <p:nvPr userDrawn="1"/>
            </p:nvSpPr>
            <p:spPr bwMode="auto">
              <a:xfrm>
                <a:off x="158673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smtClean="0">
                    <a:gradFill>
                      <a:gsLst>
                        <a:gs pos="92035">
                          <a:srgbClr val="505050"/>
                        </a:gs>
                        <a:gs pos="27000">
                          <a:srgbClr val="505050"/>
                        </a:gs>
                      </a:gsLst>
                      <a:lin ang="5400000" scaled="0"/>
                    </a:gradFill>
                    <a:latin typeface="+mn-lt"/>
                    <a:ea typeface="Segoe UI" pitchFamily="34" charset="0"/>
                    <a:cs typeface="Segoe UI" pitchFamily="34" charset="0"/>
                  </a:rPr>
                  <a:t>Light Gray</a:t>
                </a:r>
              </a:p>
              <a:p>
                <a:pPr algn="l" defTabSz="932472" fontAlgn="base">
                  <a:lnSpc>
                    <a:spcPct val="100000"/>
                  </a:lnSpc>
                  <a:spcBef>
                    <a:spcPct val="0"/>
                  </a:spcBef>
                  <a:spcAft>
                    <a:spcPct val="0"/>
                  </a:spcAft>
                </a:pPr>
                <a:r>
                  <a:rPr lang="en-US" sz="500" dirty="0" smtClean="0">
                    <a:gradFill>
                      <a:gsLst>
                        <a:gs pos="92035">
                          <a:srgbClr val="505050"/>
                        </a:gs>
                        <a:gs pos="27000">
                          <a:srgbClr val="505050"/>
                        </a:gs>
                      </a:gsLst>
                      <a:lin ang="5400000" scaled="0"/>
                    </a:gradFill>
                    <a:ea typeface="Segoe UI" pitchFamily="34" charset="0"/>
                    <a:cs typeface="Segoe UI" pitchFamily="34" charset="0"/>
                  </a:rPr>
                  <a:t>R:</a:t>
                </a:r>
                <a:r>
                  <a:rPr lang="en-US" sz="500" baseline="0" dirty="0" smtClean="0">
                    <a:gradFill>
                      <a:gsLst>
                        <a:gs pos="92035">
                          <a:srgbClr val="505050"/>
                        </a:gs>
                        <a:gs pos="27000">
                          <a:srgbClr val="505050"/>
                        </a:gs>
                      </a:gsLst>
                      <a:lin ang="5400000" scaled="0"/>
                    </a:gradFill>
                    <a:ea typeface="Segoe UI" pitchFamily="34" charset="0"/>
                    <a:cs typeface="Segoe UI" pitchFamily="34" charset="0"/>
                  </a:rPr>
                  <a:t>210 G:210 B:210</a:t>
                </a:r>
                <a:endParaRPr lang="en-US" sz="500" dirty="0" smtClean="0">
                  <a:gradFill>
                    <a:gsLst>
                      <a:gs pos="92035">
                        <a:srgbClr val="505050"/>
                      </a:gs>
                      <a:gs pos="27000">
                        <a:srgbClr val="505050"/>
                      </a:gs>
                    </a:gsLst>
                    <a:lin ang="5400000" scaled="0"/>
                  </a:gradFill>
                  <a:ea typeface="Segoe UI" pitchFamily="34" charset="0"/>
                  <a:cs typeface="Segoe UI" pitchFamily="34" charset="0"/>
                </a:endParaRPr>
              </a:p>
            </p:txBody>
          </p:sp>
          <p:sp>
            <p:nvSpPr>
              <p:cNvPr id="42" name="Rectangle 41"/>
              <p:cNvSpPr/>
              <p:nvPr userDrawn="1"/>
            </p:nvSpPr>
            <p:spPr bwMode="auto">
              <a:xfrm>
                <a:off x="2505456" y="4543426"/>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472" fontAlgn="base">
                  <a:lnSpc>
                    <a:spcPct val="100000"/>
                  </a:lnSpc>
                  <a:spcBef>
                    <a:spcPct val="0"/>
                  </a:spcBef>
                  <a:spcAft>
                    <a:spcPct val="0"/>
                  </a:spcAft>
                </a:pPr>
                <a:r>
                  <a:rPr lang="en-US" sz="500" dirty="0" smtClean="0">
                    <a:gradFill>
                      <a:gsLst>
                        <a:gs pos="0">
                          <a:srgbClr val="FFFFFF"/>
                        </a:gs>
                        <a:gs pos="100000">
                          <a:srgbClr val="FFFFFF"/>
                        </a:gs>
                      </a:gsLst>
                      <a:lin ang="5400000" scaled="0"/>
                    </a:gradFill>
                    <a:ea typeface="Segoe UI" pitchFamily="34" charset="0"/>
                    <a:cs typeface="Segoe UI" pitchFamily="34" charset="0"/>
                  </a:rPr>
                  <a:t>R:</a:t>
                </a:r>
                <a:r>
                  <a:rPr lang="en-US" sz="500" baseline="0" dirty="0" smtClean="0">
                    <a:gradFill>
                      <a:gsLst>
                        <a:gs pos="0">
                          <a:srgbClr val="FFFFFF"/>
                        </a:gs>
                        <a:gs pos="100000">
                          <a:srgbClr val="FFFFFF"/>
                        </a:gs>
                      </a:gsLst>
                      <a:lin ang="5400000" scaled="0"/>
                    </a:gradFill>
                    <a:ea typeface="Segoe UI" pitchFamily="34" charset="0"/>
                    <a:cs typeface="Segoe UI" pitchFamily="34" charset="0"/>
                  </a:rPr>
                  <a:t>0 G:32 B:80</a:t>
                </a:r>
                <a:endParaRPr lang="en-US" sz="5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43" name="Rectangle 42"/>
              <p:cNvSpPr/>
              <p:nvPr userDrawn="1"/>
            </p:nvSpPr>
            <p:spPr bwMode="auto">
              <a:xfrm>
                <a:off x="3413144" y="4882896"/>
                <a:ext cx="869930" cy="28976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Dark Gray</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80 G:80 B:80</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sp>
            <p:nvSpPr>
              <p:cNvPr id="44" name="Rectangle 43"/>
              <p:cNvSpPr/>
              <p:nvPr userDrawn="1"/>
            </p:nvSpPr>
            <p:spPr bwMode="auto">
              <a:xfrm>
                <a:off x="2505456" y="4882895"/>
                <a:ext cx="869930" cy="289766"/>
              </a:xfrm>
              <a:prstGeom prst="rect">
                <a:avLst/>
              </a:prstGeom>
              <a:solidFill>
                <a:srgbClr val="73737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Gray</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115 G:115 B:115</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grpSp>
        <p:grpSp>
          <p:nvGrpSpPr>
            <p:cNvPr id="27" name="Group 26"/>
            <p:cNvGrpSpPr/>
            <p:nvPr userDrawn="1"/>
          </p:nvGrpSpPr>
          <p:grpSpPr>
            <a:xfrm rot="5400000">
              <a:off x="11412325" y="4270556"/>
              <a:ext cx="2703052" cy="289766"/>
              <a:chOff x="4476564" y="4543426"/>
              <a:chExt cx="2703052" cy="289766"/>
            </a:xfrm>
          </p:grpSpPr>
          <p:sp>
            <p:nvSpPr>
              <p:cNvPr id="33" name="Rectangle 32"/>
              <p:cNvSpPr/>
              <p:nvPr userDrawn="1"/>
            </p:nvSpPr>
            <p:spPr bwMode="auto">
              <a:xfrm>
                <a:off x="5395286" y="4543426"/>
                <a:ext cx="869930" cy="289766"/>
              </a:xfrm>
              <a:prstGeom prst="rect">
                <a:avLst/>
              </a:prstGeom>
              <a:solidFill>
                <a:srgbClr val="5C2D9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Purple</a:t>
                </a:r>
              </a:p>
              <a:p>
                <a:pPr marL="0" algn="l" defTabSz="932472" rtl="0" eaLnBrk="1" fontAlgn="base" latinLnBrk="0" hangingPunct="1">
                  <a:lnSpc>
                    <a:spcPct val="100000"/>
                  </a:lnSpc>
                  <a:spcBef>
                    <a:spcPct val="0"/>
                  </a:spcBef>
                  <a:spcAft>
                    <a:spcPct val="0"/>
                  </a:spcAft>
                </a:pPr>
                <a:r>
                  <a:rPr lang="en-US" sz="500" kern="1200" dirty="0" smtClean="0">
                    <a:gradFill>
                      <a:gsLst>
                        <a:gs pos="2092">
                          <a:srgbClr val="F8F8F8"/>
                        </a:gs>
                        <a:gs pos="10042">
                          <a:srgbClr val="F8F8F8"/>
                        </a:gs>
                      </a:gsLst>
                      <a:lin ang="5400000" scaled="0"/>
                    </a:gradFill>
                    <a:latin typeface="+mn-lt"/>
                    <a:ea typeface="Segoe UI" pitchFamily="34" charset="0"/>
                    <a:cs typeface="Segoe UI" pitchFamily="34" charset="0"/>
                  </a:rPr>
                  <a:t>R:92 G:45 B:145</a:t>
                </a:r>
              </a:p>
            </p:txBody>
          </p:sp>
          <p:sp>
            <p:nvSpPr>
              <p:cNvPr id="34" name="Rectangle 33"/>
              <p:cNvSpPr/>
              <p:nvPr userDrawn="1"/>
            </p:nvSpPr>
            <p:spPr bwMode="auto">
              <a:xfrm>
                <a:off x="6309686" y="4543426"/>
                <a:ext cx="869930" cy="289766"/>
              </a:xfrm>
              <a:prstGeom prst="rect">
                <a:avLst/>
              </a:prstGeom>
              <a:solidFill>
                <a:srgbClr val="D83B0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Orange</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216 G:59 B:1</a:t>
                </a:r>
              </a:p>
            </p:txBody>
          </p:sp>
          <p:sp>
            <p:nvSpPr>
              <p:cNvPr id="35" name="Rectangle 34"/>
              <p:cNvSpPr/>
              <p:nvPr userDrawn="1"/>
            </p:nvSpPr>
            <p:spPr bwMode="auto">
              <a:xfrm>
                <a:off x="4476564" y="4543426"/>
                <a:ext cx="869930" cy="289766"/>
              </a:xfrm>
              <a:prstGeom prst="rect">
                <a:avLst/>
              </a:prstGeom>
              <a:solidFill>
                <a:srgbClr val="107C1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Green</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16 G:124 B:16</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grpSp>
        <p:sp>
          <p:nvSpPr>
            <p:cNvPr id="28" name="TextBox 27"/>
            <p:cNvSpPr txBox="1"/>
            <p:nvPr userDrawn="1"/>
          </p:nvSpPr>
          <p:spPr>
            <a:xfrm rot="5400000">
              <a:off x="12988035" y="260168"/>
              <a:ext cx="843501" cy="323165"/>
            </a:xfrm>
            <a:prstGeom prst="rect">
              <a:avLst/>
            </a:prstGeom>
            <a:noFill/>
          </p:spPr>
          <p:txBody>
            <a:bodyPr wrap="none" lIns="0" tIns="91440" rIns="182880" bIns="91440" rtlCol="0">
              <a:spAutoFit/>
            </a:bodyPr>
            <a:lstStyle/>
            <a:p>
              <a:pPr>
                <a:lnSpc>
                  <a:spcPct val="90000"/>
                </a:lnSpc>
                <a:spcAft>
                  <a:spcPts val="600"/>
                </a:spcAft>
              </a:pPr>
              <a:r>
                <a:rPr lang="en-US" sz="1000" dirty="0" smtClean="0">
                  <a:gradFill>
                    <a:gsLst>
                      <a:gs pos="2917">
                        <a:schemeClr val="tx1"/>
                      </a:gs>
                      <a:gs pos="30000">
                        <a:schemeClr val="tx1"/>
                      </a:gs>
                    </a:gsLst>
                    <a:lin ang="5400000" scaled="0"/>
                  </a:gradFill>
                </a:rPr>
                <a:t>Main colors</a:t>
              </a:r>
            </a:p>
          </p:txBody>
        </p:sp>
        <p:sp>
          <p:nvSpPr>
            <p:cNvPr id="32" name="TextBox 31"/>
            <p:cNvSpPr txBox="1"/>
            <p:nvPr userDrawn="1"/>
          </p:nvSpPr>
          <p:spPr>
            <a:xfrm rot="5400000">
              <a:off x="11742070" y="4230580"/>
              <a:ext cx="2656496" cy="323165"/>
            </a:xfrm>
            <a:prstGeom prst="rect">
              <a:avLst/>
            </a:prstGeom>
            <a:noFill/>
          </p:spPr>
          <p:txBody>
            <a:bodyPr wrap="none" lIns="0" tIns="91440" rIns="182880" bIns="91440" rtlCol="0">
              <a:spAutoFit/>
            </a:bodyPr>
            <a:lstStyle/>
            <a:p>
              <a:pPr>
                <a:lnSpc>
                  <a:spcPct val="90000"/>
                </a:lnSpc>
                <a:spcAft>
                  <a:spcPts val="600"/>
                </a:spcAft>
              </a:pPr>
              <a:r>
                <a:rPr lang="en-US" sz="1000" dirty="0" smtClean="0">
                  <a:gradFill>
                    <a:gsLst>
                      <a:gs pos="2917">
                        <a:schemeClr val="tx1"/>
                      </a:gs>
                      <a:gs pos="30000">
                        <a:schemeClr val="tx1"/>
                      </a:gs>
                    </a:gsLst>
                    <a:lin ang="5400000" scaled="0"/>
                  </a:gradFill>
                </a:rPr>
                <a:t>Secondary colors (use only when</a:t>
              </a:r>
              <a:r>
                <a:rPr lang="en-US" sz="1000" baseline="0" dirty="0" smtClean="0">
                  <a:gradFill>
                    <a:gsLst>
                      <a:gs pos="2917">
                        <a:schemeClr val="tx1"/>
                      </a:gs>
                      <a:gs pos="30000">
                        <a:schemeClr val="tx1"/>
                      </a:gs>
                    </a:gsLst>
                    <a:lin ang="5400000" scaled="0"/>
                  </a:gradFill>
                </a:rPr>
                <a:t> necessary)</a:t>
              </a:r>
              <a:endParaRPr lang="en-US" sz="1000" dirty="0" smtClean="0">
                <a:gradFill>
                  <a:gsLst>
                    <a:gs pos="2917">
                      <a:schemeClr val="tx1"/>
                    </a:gs>
                    <a:gs pos="30000">
                      <a:schemeClr val="tx1"/>
                    </a:gs>
                  </a:gsLst>
                  <a:lin ang="5400000" scaled="0"/>
                </a:gradFill>
              </a:endParaRPr>
            </a:p>
          </p:txBody>
        </p:sp>
      </p:grpSp>
    </p:spTree>
    <p:extLst>
      <p:ext uri="{BB962C8B-B14F-4D97-AF65-F5344CB8AC3E}">
        <p14:creationId xmlns:p14="http://schemas.microsoft.com/office/powerpoint/2010/main" val="3271614438"/>
      </p:ext>
    </p:extLst>
  </p:cSld>
  <p:clrMap bg1="lt1" tx1="dk1" bg2="lt2" tx2="dk2" accent1="accent1" accent2="accent2" accent3="accent3" accent4="accent4" accent5="accent5" accent6="accent6" hlink="hlink" folHlink="folHlink"/>
  <p:sldLayoutIdLst>
    <p:sldLayoutId id="2147484342" r:id="rId1"/>
    <p:sldLayoutId id="2147484343" r:id="rId2"/>
    <p:sldLayoutId id="2147484344" r:id="rId3"/>
    <p:sldLayoutId id="2147484345" r:id="rId4"/>
    <p:sldLayoutId id="2147484346" r:id="rId5"/>
    <p:sldLayoutId id="2147484347" r:id="rId6"/>
    <p:sldLayoutId id="2147484348" r:id="rId7"/>
    <p:sldLayoutId id="2147484349" r:id="rId8"/>
    <p:sldLayoutId id="2147484350" r:id="rId9"/>
    <p:sldLayoutId id="2147484351" r:id="rId10"/>
    <p:sldLayoutId id="2147484352" r:id="rId11"/>
    <p:sldLayoutId id="2147484353" r:id="rId12"/>
    <p:sldLayoutId id="2147484354" r:id="rId13"/>
    <p:sldLayoutId id="2147484355" r:id="rId14"/>
    <p:sldLayoutId id="2147484356" r:id="rId15"/>
    <p:sldLayoutId id="2147484357" r:id="rId16"/>
    <p:sldLayoutId id="2147484358" r:id="rId17"/>
    <p:sldLayoutId id="2147484359" r:id="rId18"/>
    <p:sldLayoutId id="2147484360" r:id="rId19"/>
    <p:sldLayoutId id="2147484361" r:id="rId20"/>
    <p:sldLayoutId id="2147484362" r:id="rId21"/>
    <p:sldLayoutId id="2147484363" r:id="rId22"/>
    <p:sldLayoutId id="2147484364" r:id="rId23"/>
    <p:sldLayoutId id="2147484365" r:id="rId24"/>
    <p:sldLayoutId id="2147484366" r:id="rId25"/>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68.xml"/></Relationships>
</file>

<file path=ppt/slides/_rels/slide11.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4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68.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7.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68.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4.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7.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68.xml"/><Relationship Id="rId5" Type="http://schemas.openxmlformats.org/officeDocument/2006/relationships/image" Target="../media/image26.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6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1.xml"/><Relationship Id="rId1" Type="http://schemas.openxmlformats.org/officeDocument/2006/relationships/slideLayout" Target="../slideLayouts/slideLayout61.xml"/><Relationship Id="rId4" Type="http://schemas.openxmlformats.org/officeDocument/2006/relationships/hyperlink" Target="https://www.youtube.com/watch?v=OOgrSvnmhrY"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2.xml"/><Relationship Id="rId1" Type="http://schemas.openxmlformats.org/officeDocument/2006/relationships/slideLayout" Target="../slideLayouts/slideLayout67.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7.jpeg"/></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57.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68.xml"/><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4.xml"/></Relationships>
</file>

<file path=ppt/slides/_rels/slide28.xml.rels><?xml version="1.0" encoding="UTF-8" standalone="yes"?>
<Relationships xmlns="http://schemas.openxmlformats.org/package/2006/relationships"><Relationship Id="rId8" Type="http://schemas.openxmlformats.org/officeDocument/2006/relationships/image" Target="../media/image32.emf"/><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6.xml"/><Relationship Id="rId1" Type="http://schemas.openxmlformats.org/officeDocument/2006/relationships/slideLayout" Target="../slideLayouts/slideLayout50.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33.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50.xml"/><Relationship Id="rId5" Type="http://schemas.openxmlformats.org/officeDocument/2006/relationships/image" Target="../media/image8.emf"/><Relationship Id="rId4" Type="http://schemas.openxmlformats.org/officeDocument/2006/relationships/image" Target="../media/image7.emf"/></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47.xml"/></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47.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4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3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5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8.xml"/></Relationships>
</file>

<file path=ppt/slides/_rels/slide3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7.xml"/><Relationship Id="rId5" Type="http://schemas.openxmlformats.org/officeDocument/2006/relationships/image" Target="../media/image41.png"/><Relationship Id="rId4" Type="http://schemas.openxmlformats.org/officeDocument/2006/relationships/image" Target="../media/image40.png"/></Relationships>
</file>

<file path=ppt/slides/_rels/slide4.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image" Target="../media/image9.emf"/><Relationship Id="rId7" Type="http://schemas.openxmlformats.org/officeDocument/2006/relationships/image" Target="../media/image13.emf"/><Relationship Id="rId2" Type="http://schemas.openxmlformats.org/officeDocument/2006/relationships/notesSlide" Target="../notesSlides/notesSlide4.xml"/><Relationship Id="rId1" Type="http://schemas.openxmlformats.org/officeDocument/2006/relationships/slideLayout" Target="../slideLayouts/slideLayout50.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4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emf"/><Relationship Id="rId1" Type="http://schemas.openxmlformats.org/officeDocument/2006/relationships/slideLayout" Target="../slideLayouts/slideLayout48.xml"/></Relationships>
</file>

<file path=ppt/slides/_rels/slide42.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emf"/><Relationship Id="rId1" Type="http://schemas.openxmlformats.org/officeDocument/2006/relationships/slideLayout" Target="../slideLayouts/slideLayout61.xml"/><Relationship Id="rId5" Type="http://schemas.openxmlformats.org/officeDocument/2006/relationships/image" Target="../media/image47.emf"/><Relationship Id="rId4" Type="http://schemas.openxmlformats.org/officeDocument/2006/relationships/image" Target="../media/image46.emf"/></Relationships>
</file>

<file path=ppt/slides/_rels/slide4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2.xml"/><Relationship Id="rId1" Type="http://schemas.openxmlformats.org/officeDocument/2006/relationships/slideLayout" Target="../slideLayouts/slideLayout61.xml"/><Relationship Id="rId4" Type="http://schemas.openxmlformats.org/officeDocument/2006/relationships/image" Target="../media/image48.emf"/></Relationships>
</file>

<file path=ppt/slides/_rels/slide4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48.xml"/></Relationships>
</file>

<file path=ppt/slides/_rels/slide4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57.xml"/></Relationships>
</file>

<file path=ppt/slides/_rels/slide46.xml.rels><?xml version="1.0" encoding="UTF-8" standalone="yes"?>
<Relationships xmlns="http://schemas.openxmlformats.org/package/2006/relationships"><Relationship Id="rId3" Type="http://schemas.openxmlformats.org/officeDocument/2006/relationships/hyperlink" Target="https://channel9.msdn.com/Events/Build/2016" TargetMode="External"/><Relationship Id="rId2" Type="http://schemas.openxmlformats.org/officeDocument/2006/relationships/notesSlide" Target="../notesSlides/notesSlide23.xml"/><Relationship Id="rId1" Type="http://schemas.openxmlformats.org/officeDocument/2006/relationships/slideLayout" Target="../slideLayouts/slideLayout50.xml"/><Relationship Id="rId5" Type="http://schemas.openxmlformats.org/officeDocument/2006/relationships/hyperlink" Target="https://www.microsoft.com/microsoft-hololens/en-us/developers" TargetMode="External"/><Relationship Id="rId4" Type="http://schemas.openxmlformats.org/officeDocument/2006/relationships/hyperlink" Target="http://microsoftvirtualacademy.com/"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4.xml"/><Relationship Id="rId1" Type="http://schemas.openxmlformats.org/officeDocument/2006/relationships/slideLayout" Target="../slideLayouts/slideLayout55.xml"/><Relationship Id="rId5" Type="http://schemas.openxmlformats.org/officeDocument/2006/relationships/image" Target="../media/image53.png"/><Relationship Id="rId4" Type="http://schemas.openxmlformats.org/officeDocument/2006/relationships/image" Target="../media/image52.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5.xml"/></Relationships>
</file>

<file path=ppt/slides/_rels/slide50.xml.rels><?xml version="1.0" encoding="UTF-8" standalone="yes"?>
<Relationships xmlns="http://schemas.openxmlformats.org/package/2006/relationships"><Relationship Id="rId8" Type="http://schemas.openxmlformats.org/officeDocument/2006/relationships/hyperlink" Target="http://research.microsoft.com/apps/pubs/default.aspx?id=204380" TargetMode="External"/><Relationship Id="rId3" Type="http://schemas.openxmlformats.org/officeDocument/2006/relationships/hyperlink" Target="http://research.microsoft.com/apps/pubs/default.aspx?id=258403" TargetMode="External"/><Relationship Id="rId7" Type="http://schemas.openxmlformats.org/officeDocument/2006/relationships/hyperlink" Target="http://research.microsoft.com/apps/pubs/default.aspx?id=217528" TargetMode="External"/><Relationship Id="rId2" Type="http://schemas.openxmlformats.org/officeDocument/2006/relationships/hyperlink" Target="http://research.microsoft.com/en-us/projects/spatialaudio/" TargetMode="External"/><Relationship Id="rId1" Type="http://schemas.openxmlformats.org/officeDocument/2006/relationships/slideLayout" Target="../slideLayouts/slideLayout50.xml"/><Relationship Id="rId6" Type="http://schemas.openxmlformats.org/officeDocument/2006/relationships/hyperlink" Target="http://research.microsoft.com/apps/pubs/default.aspx?id=217310" TargetMode="External"/><Relationship Id="rId5" Type="http://schemas.openxmlformats.org/officeDocument/2006/relationships/hyperlink" Target="http://research.microsoft.com/apps/pubs/default.aspx?id=217430" TargetMode="External"/><Relationship Id="rId10" Type="http://schemas.openxmlformats.org/officeDocument/2006/relationships/hyperlink" Target="http://research.microsoft.com/apps/pubs/default.aspx?id=179220" TargetMode="External"/><Relationship Id="rId4" Type="http://schemas.openxmlformats.org/officeDocument/2006/relationships/hyperlink" Target="http://research.microsoft.com/apps/pubs/default.aspx?id=244730" TargetMode="External"/><Relationship Id="rId9" Type="http://schemas.openxmlformats.org/officeDocument/2006/relationships/hyperlink" Target="http://research.microsoft.com/apps/pubs/default.aspx?id=204379"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emf"/><Relationship Id="rId1" Type="http://schemas.openxmlformats.org/officeDocument/2006/relationships/slideLayout" Target="../slideLayouts/slideLayout50.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9234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510360" y="368930"/>
            <a:ext cx="11426550" cy="729572"/>
          </a:xfrm>
        </p:spPr>
        <p:txBody>
          <a:bodyPr/>
          <a:lstStyle/>
          <a:p>
            <a:pPr marL="0" indent="0">
              <a:buNone/>
            </a:pPr>
            <a:r>
              <a:rPr lang="en-US" dirty="0" err="1" smtClean="0"/>
              <a:t>AudioGraph</a:t>
            </a:r>
            <a:r>
              <a:rPr lang="en-US" dirty="0" smtClean="0"/>
              <a:t> in Windows 10</a:t>
            </a:r>
            <a:endParaRPr lang="en-US" dirty="0"/>
          </a:p>
        </p:txBody>
      </p:sp>
      <p:grpSp>
        <p:nvGrpSpPr>
          <p:cNvPr id="5" name="Mic_normal"/>
          <p:cNvGrpSpPr/>
          <p:nvPr/>
        </p:nvGrpSpPr>
        <p:grpSpPr>
          <a:xfrm>
            <a:off x="890002" y="1351371"/>
            <a:ext cx="1085755" cy="1101141"/>
            <a:chOff x="2066459" y="2780385"/>
            <a:chExt cx="1085909" cy="1101297"/>
          </a:xfrm>
        </p:grpSpPr>
        <p:sp>
          <p:nvSpPr>
            <p:cNvPr id="2" name="Oval 1"/>
            <p:cNvSpPr/>
            <p:nvPr/>
          </p:nvSpPr>
          <p:spPr bwMode="auto">
            <a:xfrm>
              <a:off x="2066459" y="2780385"/>
              <a:ext cx="1085909" cy="1101297"/>
            </a:xfrm>
            <a:prstGeom prst="ellipse">
              <a:avLst/>
            </a:prstGeom>
            <a:solidFill>
              <a:schemeClr val="accent2">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1" name="Rectangle 40"/>
            <p:cNvSpPr/>
            <p:nvPr/>
          </p:nvSpPr>
          <p:spPr>
            <a:xfrm>
              <a:off x="2179637" y="2925761"/>
              <a:ext cx="816265" cy="847528"/>
            </a:xfrm>
            <a:prstGeom prst="rect">
              <a:avLst/>
            </a:prstGeom>
            <a:ln>
              <a:noFill/>
            </a:ln>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404040"/>
                  </a:solidFill>
                  <a:effectLst/>
                  <a:uLnTx/>
                  <a:uFillTx/>
                  <a:latin typeface="Segoe UI"/>
                  <a:ea typeface="+mn-ea"/>
                  <a:cs typeface="+mn-cs"/>
                </a:rPr>
                <a:t>🎤</a:t>
              </a:r>
            </a:p>
          </p:txBody>
        </p:sp>
      </p:grpSp>
      <p:grpSp>
        <p:nvGrpSpPr>
          <p:cNvPr id="6" name="Speaker"/>
          <p:cNvGrpSpPr/>
          <p:nvPr/>
        </p:nvGrpSpPr>
        <p:grpSpPr>
          <a:xfrm>
            <a:off x="9904299" y="1381812"/>
            <a:ext cx="1085755" cy="1101141"/>
            <a:chOff x="7907808" y="2752511"/>
            <a:chExt cx="1085909" cy="1101297"/>
          </a:xfrm>
        </p:grpSpPr>
        <p:sp>
          <p:nvSpPr>
            <p:cNvPr id="14" name="Oval 13"/>
            <p:cNvSpPr/>
            <p:nvPr/>
          </p:nvSpPr>
          <p:spPr bwMode="auto">
            <a:xfrm>
              <a:off x="7907808" y="2752511"/>
              <a:ext cx="1085909" cy="1101297"/>
            </a:xfrm>
            <a:prstGeom prst="ellipse">
              <a:avLst/>
            </a:prstGeom>
            <a:solidFill>
              <a:schemeClr val="accent4">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7" name="Rectangle 36"/>
            <p:cNvSpPr/>
            <p:nvPr/>
          </p:nvSpPr>
          <p:spPr>
            <a:xfrm>
              <a:off x="8047037" y="2887662"/>
              <a:ext cx="816265" cy="847528"/>
            </a:xfrm>
            <a:prstGeom prst="rect">
              <a:avLst/>
            </a:prstGeom>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404040"/>
                  </a:solidFill>
                  <a:effectLst/>
                  <a:uLnTx/>
                  <a:uFillTx/>
                  <a:latin typeface="Segoe UI"/>
                  <a:ea typeface="+mn-ea"/>
                  <a:cs typeface="+mn-cs"/>
                </a:rPr>
                <a:t>📢</a:t>
              </a:r>
            </a:p>
          </p:txBody>
        </p:sp>
      </p:grpSp>
      <p:grpSp>
        <p:nvGrpSpPr>
          <p:cNvPr id="3" name="File In"/>
          <p:cNvGrpSpPr/>
          <p:nvPr/>
        </p:nvGrpSpPr>
        <p:grpSpPr>
          <a:xfrm>
            <a:off x="927095" y="3403776"/>
            <a:ext cx="1085755" cy="1101141"/>
            <a:chOff x="1960591" y="4212374"/>
            <a:chExt cx="1085909" cy="1101297"/>
          </a:xfrm>
        </p:grpSpPr>
        <p:sp>
          <p:nvSpPr>
            <p:cNvPr id="13" name="Oval 12"/>
            <p:cNvSpPr/>
            <p:nvPr/>
          </p:nvSpPr>
          <p:spPr bwMode="auto">
            <a:xfrm>
              <a:off x="1960591" y="4212374"/>
              <a:ext cx="1085909" cy="1101297"/>
            </a:xfrm>
            <a:prstGeom prst="ellipse">
              <a:avLst/>
            </a:prstGeom>
            <a:solidFill>
              <a:schemeClr val="accent2">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0" name="Rectangle 39"/>
            <p:cNvSpPr/>
            <p:nvPr/>
          </p:nvSpPr>
          <p:spPr>
            <a:xfrm>
              <a:off x="2128284" y="4339258"/>
              <a:ext cx="816265" cy="847528"/>
            </a:xfrm>
            <a:prstGeom prst="rect">
              <a:avLst/>
            </a:prstGeom>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404040"/>
                  </a:solidFill>
                  <a:effectLst/>
                  <a:uLnTx/>
                  <a:uFillTx/>
                  <a:latin typeface="Segoe UI"/>
                  <a:ea typeface="+mn-ea"/>
                  <a:cs typeface="+mn-cs"/>
                </a:rPr>
                <a:t>📄</a:t>
              </a:r>
            </a:p>
          </p:txBody>
        </p:sp>
      </p:grpSp>
      <p:grpSp>
        <p:nvGrpSpPr>
          <p:cNvPr id="7" name="File Out"/>
          <p:cNvGrpSpPr/>
          <p:nvPr/>
        </p:nvGrpSpPr>
        <p:grpSpPr>
          <a:xfrm>
            <a:off x="9952595" y="3196038"/>
            <a:ext cx="1085755" cy="1101141"/>
            <a:chOff x="7894637" y="4275552"/>
            <a:chExt cx="1085909" cy="1101297"/>
          </a:xfrm>
        </p:grpSpPr>
        <p:sp>
          <p:nvSpPr>
            <p:cNvPr id="15" name="Oval 14"/>
            <p:cNvSpPr/>
            <p:nvPr/>
          </p:nvSpPr>
          <p:spPr bwMode="auto">
            <a:xfrm>
              <a:off x="7894637" y="4275552"/>
              <a:ext cx="1085909" cy="1101297"/>
            </a:xfrm>
            <a:prstGeom prst="ellipse">
              <a:avLst/>
            </a:prstGeom>
            <a:solidFill>
              <a:schemeClr val="accent4">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6" name="Rectangle 45"/>
            <p:cNvSpPr/>
            <p:nvPr/>
          </p:nvSpPr>
          <p:spPr>
            <a:xfrm>
              <a:off x="8047036" y="4421926"/>
              <a:ext cx="816265" cy="847528"/>
            </a:xfrm>
            <a:prstGeom prst="rect">
              <a:avLst/>
            </a:prstGeom>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404040"/>
                  </a:solidFill>
                  <a:effectLst/>
                  <a:uLnTx/>
                  <a:uFillTx/>
                  <a:latin typeface="Segoe UI"/>
                  <a:ea typeface="+mn-ea"/>
                  <a:cs typeface="+mn-cs"/>
                </a:rPr>
                <a:t>💾</a:t>
              </a:r>
            </a:p>
          </p:txBody>
        </p:sp>
      </p:grpSp>
      <p:grpSp>
        <p:nvGrpSpPr>
          <p:cNvPr id="19" name="Submix"/>
          <p:cNvGrpSpPr/>
          <p:nvPr/>
        </p:nvGrpSpPr>
        <p:grpSpPr>
          <a:xfrm>
            <a:off x="5356313" y="3364213"/>
            <a:ext cx="1085755" cy="1101141"/>
            <a:chOff x="2066459" y="2780385"/>
            <a:chExt cx="1085909" cy="1101297"/>
          </a:xfrm>
        </p:grpSpPr>
        <p:sp>
          <p:nvSpPr>
            <p:cNvPr id="20" name="Oval 19"/>
            <p:cNvSpPr/>
            <p:nvPr/>
          </p:nvSpPr>
          <p:spPr bwMode="auto">
            <a:xfrm>
              <a:off x="2066459" y="2780385"/>
              <a:ext cx="1085909" cy="1101297"/>
            </a:xfrm>
            <a:prstGeom prst="ellipse">
              <a:avLst/>
            </a:prstGeom>
            <a:solidFill>
              <a:schemeClr val="accent5">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1" name="Rectangle 20"/>
            <p:cNvSpPr/>
            <p:nvPr/>
          </p:nvSpPr>
          <p:spPr>
            <a:xfrm>
              <a:off x="2179637" y="2925761"/>
              <a:ext cx="816265" cy="847528"/>
            </a:xfrm>
            <a:prstGeom prst="rect">
              <a:avLst/>
            </a:prstGeom>
            <a:ln>
              <a:noFill/>
            </a:ln>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404040"/>
                  </a:solidFill>
                  <a:effectLst/>
                  <a:uLnTx/>
                  <a:uFillTx/>
                  <a:latin typeface="Segoe UI"/>
                  <a:ea typeface="+mn-ea"/>
                  <a:cs typeface="+mn-cs"/>
                </a:rPr>
                <a:t>🔀</a:t>
              </a:r>
            </a:p>
          </p:txBody>
        </p:sp>
      </p:grpSp>
      <p:grpSp>
        <p:nvGrpSpPr>
          <p:cNvPr id="38" name="Submix_effect"/>
          <p:cNvGrpSpPr/>
          <p:nvPr/>
        </p:nvGrpSpPr>
        <p:grpSpPr>
          <a:xfrm>
            <a:off x="5364017" y="3364212"/>
            <a:ext cx="1085755" cy="1101141"/>
            <a:chOff x="2066459" y="2780385"/>
            <a:chExt cx="1085909" cy="1101297"/>
          </a:xfrm>
        </p:grpSpPr>
        <p:sp>
          <p:nvSpPr>
            <p:cNvPr id="39" name="Oval 38"/>
            <p:cNvSpPr/>
            <p:nvPr/>
          </p:nvSpPr>
          <p:spPr bwMode="auto">
            <a:xfrm>
              <a:off x="2066459" y="2780385"/>
              <a:ext cx="1085909" cy="1101297"/>
            </a:xfrm>
            <a:prstGeom prst="ellipse">
              <a:avLst/>
            </a:prstGeom>
            <a:solidFill>
              <a:srgbClr val="FF8C00"/>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2" name="Rectangle 41"/>
            <p:cNvSpPr/>
            <p:nvPr/>
          </p:nvSpPr>
          <p:spPr>
            <a:xfrm>
              <a:off x="2240057" y="2925761"/>
              <a:ext cx="816265" cy="847528"/>
            </a:xfrm>
            <a:prstGeom prst="rect">
              <a:avLst/>
            </a:prstGeom>
            <a:ln>
              <a:noFill/>
            </a:ln>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FFFFFF">
                      <a:lumMod val="95000"/>
                    </a:srgbClr>
                  </a:solidFill>
                  <a:effectLst/>
                  <a:uLnTx/>
                  <a:uFillTx/>
                  <a:latin typeface="Segoe UI"/>
                  <a:ea typeface="+mn-ea"/>
                  <a:cs typeface="+mn-cs"/>
                </a:rPr>
                <a:t>🔀</a:t>
              </a:r>
            </a:p>
          </p:txBody>
        </p:sp>
      </p:grpSp>
      <p:sp>
        <p:nvSpPr>
          <p:cNvPr id="91" name="DeviceInput"/>
          <p:cNvSpPr txBox="1"/>
          <p:nvPr/>
        </p:nvSpPr>
        <p:spPr>
          <a:xfrm>
            <a:off x="522372" y="2402117"/>
            <a:ext cx="2020329" cy="516992"/>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DeviceInput</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Node</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sp>
        <p:nvSpPr>
          <p:cNvPr id="93" name="FileInput"/>
          <p:cNvSpPr txBox="1"/>
          <p:nvPr/>
        </p:nvSpPr>
        <p:spPr>
          <a:xfrm>
            <a:off x="534096" y="4410768"/>
            <a:ext cx="1797569" cy="516923"/>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FileInput</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Node</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sp>
        <p:nvSpPr>
          <p:cNvPr id="94" name="FileOutput"/>
          <p:cNvSpPr txBox="1"/>
          <p:nvPr/>
        </p:nvSpPr>
        <p:spPr>
          <a:xfrm>
            <a:off x="9579226" y="4200463"/>
            <a:ext cx="1994740" cy="516992"/>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FileOutput</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Node</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sp>
        <p:nvSpPr>
          <p:cNvPr id="95" name="DeviceOutput"/>
          <p:cNvSpPr txBox="1"/>
          <p:nvPr/>
        </p:nvSpPr>
        <p:spPr>
          <a:xfrm>
            <a:off x="9609457" y="2452512"/>
            <a:ext cx="2212745" cy="516992"/>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DeviceOutput</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Node</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sp>
        <p:nvSpPr>
          <p:cNvPr id="96" name="Submix"/>
          <p:cNvSpPr txBox="1"/>
          <p:nvPr/>
        </p:nvSpPr>
        <p:spPr>
          <a:xfrm>
            <a:off x="5156109" y="4454562"/>
            <a:ext cx="1625055" cy="516992"/>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Submix</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Node</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grpSp>
        <p:nvGrpSpPr>
          <p:cNvPr id="59" name="Group 58"/>
          <p:cNvGrpSpPr/>
          <p:nvPr/>
        </p:nvGrpSpPr>
        <p:grpSpPr>
          <a:xfrm>
            <a:off x="11207224" y="116061"/>
            <a:ext cx="1139550" cy="985844"/>
            <a:chOff x="11207224" y="116061"/>
            <a:chExt cx="1139550" cy="985844"/>
          </a:xfrm>
        </p:grpSpPr>
        <p:sp>
          <p:nvSpPr>
            <p:cNvPr id="61" name="Hexagon 60"/>
            <p:cNvSpPr/>
            <p:nvPr/>
          </p:nvSpPr>
          <p:spPr>
            <a:xfrm>
              <a:off x="11207224" y="116061"/>
              <a:ext cx="1139550" cy="985844"/>
            </a:xfrm>
            <a:prstGeom prst="hexagon">
              <a:avLst>
                <a:gd name="adj" fmla="val 28570"/>
                <a:gd name="vf" fmla="val 115470"/>
              </a:avLst>
            </a:prstGeom>
            <a:solidFill>
              <a:srgbClr val="0070C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62" name="Hexagon 4"/>
            <p:cNvSpPr txBox="1"/>
            <p:nvPr/>
          </p:nvSpPr>
          <p:spPr>
            <a:xfrm>
              <a:off x="11338821" y="279437"/>
              <a:ext cx="914390" cy="6590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839" tIns="16839" rIns="16839" bIns="16839" numCol="1" spcCol="1270" anchor="ctr" anchorCtr="0">
              <a:noAutofit/>
            </a:bodyPr>
            <a:lstStyle/>
            <a:p>
              <a:pPr marL="0" marR="0" lvl="0" indent="0" algn="ctr" defTabSz="589349" rtl="0" eaLnBrk="1" fontAlgn="auto" latinLnBrk="0" hangingPunct="1">
                <a:lnSpc>
                  <a:spcPct val="90000"/>
                </a:lnSpc>
                <a:spcBef>
                  <a:spcPct val="0"/>
                </a:spcBef>
                <a:spcAft>
                  <a:spcPct val="35000"/>
                </a:spcAft>
                <a:buClrTx/>
                <a:buSzTx/>
                <a:buFontTx/>
                <a:buNone/>
                <a:tabLst/>
                <a:defRPr/>
              </a:pPr>
              <a:r>
                <a:rPr kumimoji="0" lang="en-US" sz="1122" b="0" i="0" u="none" strike="noStrike" kern="1200" cap="none" spc="0" normalizeH="0" baseline="0" noProof="0" dirty="0" err="1" smtClean="0">
                  <a:ln>
                    <a:noFill/>
                  </a:ln>
                  <a:solidFill>
                    <a:prstClr val="white"/>
                  </a:solidFill>
                  <a:effectLst/>
                  <a:uLnTx/>
                  <a:uFillTx/>
                  <a:latin typeface="Segoe UI"/>
                  <a:ea typeface="+mn-ea"/>
                  <a:cs typeface="+mn-cs"/>
                </a:rPr>
                <a:t>AudioGraph</a:t>
              </a:r>
              <a:endParaRPr kumimoji="0" lang="en-US" sz="1122" b="0" i="0" u="none" strike="noStrike" kern="1200" cap="none" spc="0" normalizeH="0" baseline="0" noProof="0" dirty="0">
                <a:ln>
                  <a:noFill/>
                </a:ln>
                <a:solidFill>
                  <a:prstClr val="white"/>
                </a:solidFill>
                <a:effectLst/>
                <a:uLnTx/>
                <a:uFillTx/>
                <a:latin typeface="Segoe UI"/>
                <a:ea typeface="+mn-ea"/>
                <a:cs typeface="+mn-cs"/>
              </a:endParaRPr>
            </a:p>
          </p:txBody>
        </p:sp>
      </p:grpSp>
      <p:grpSp>
        <p:nvGrpSpPr>
          <p:cNvPr id="63" name="Group 62"/>
          <p:cNvGrpSpPr/>
          <p:nvPr/>
        </p:nvGrpSpPr>
        <p:grpSpPr>
          <a:xfrm>
            <a:off x="896458" y="5427055"/>
            <a:ext cx="1085755" cy="1101141"/>
            <a:chOff x="1608909" y="2966670"/>
            <a:chExt cx="1085755" cy="1101141"/>
          </a:xfrm>
        </p:grpSpPr>
        <p:sp>
          <p:nvSpPr>
            <p:cNvPr id="64" name="Oval 63"/>
            <p:cNvSpPr/>
            <p:nvPr/>
          </p:nvSpPr>
          <p:spPr bwMode="auto">
            <a:xfrm>
              <a:off x="1608909" y="2966670"/>
              <a:ext cx="1085755" cy="1101141"/>
            </a:xfrm>
            <a:prstGeom prst="ellipse">
              <a:avLst/>
            </a:prstGeom>
            <a:solidFill>
              <a:schemeClr val="accent2">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66" name="Group 65"/>
            <p:cNvGrpSpPr/>
            <p:nvPr/>
          </p:nvGrpSpPr>
          <p:grpSpPr>
            <a:xfrm>
              <a:off x="1854616" y="3164334"/>
              <a:ext cx="594342" cy="674873"/>
              <a:chOff x="1802109" y="3096706"/>
              <a:chExt cx="703117" cy="799840"/>
            </a:xfrm>
          </p:grpSpPr>
          <p:sp>
            <p:nvSpPr>
              <p:cNvPr id="68" name="Rectangle 67"/>
              <p:cNvSpPr/>
              <p:nvPr/>
            </p:nvSpPr>
            <p:spPr bwMode="auto">
              <a:xfrm>
                <a:off x="1802109" y="3096706"/>
                <a:ext cx="548634" cy="676380"/>
              </a:xfrm>
              <a:prstGeom prst="rect">
                <a:avLst/>
              </a:prstGeom>
              <a:solidFill>
                <a:schemeClr val="tx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69" name="Rectangle 68"/>
              <p:cNvSpPr/>
              <p:nvPr/>
            </p:nvSpPr>
            <p:spPr bwMode="auto">
              <a:xfrm>
                <a:off x="1871714" y="3165426"/>
                <a:ext cx="548634" cy="676380"/>
              </a:xfrm>
              <a:prstGeom prst="rect">
                <a:avLst/>
              </a:prstGeom>
              <a:solidFill>
                <a:schemeClr val="tx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70" name="Rectangle 69"/>
              <p:cNvSpPr/>
              <p:nvPr/>
            </p:nvSpPr>
            <p:spPr bwMode="auto">
              <a:xfrm>
                <a:off x="1956592" y="3220166"/>
                <a:ext cx="548634" cy="676380"/>
              </a:xfrm>
              <a:prstGeom prst="rect">
                <a:avLst/>
              </a:prstGeom>
              <a:solidFill>
                <a:schemeClr val="tx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sp>
        <p:nvSpPr>
          <p:cNvPr id="73" name="FileInput"/>
          <p:cNvSpPr txBox="1"/>
          <p:nvPr/>
        </p:nvSpPr>
        <p:spPr>
          <a:xfrm>
            <a:off x="475338" y="6476930"/>
            <a:ext cx="2668249" cy="516894"/>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smtClean="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AudioFrameInput</a:t>
            </a:r>
            <a:r>
              <a:rPr kumimoji="0" lang="en-US" sz="1599" b="0" i="0" u="none" strike="noStrike" kern="1200" cap="none" spc="0" normalizeH="0" baseline="0" noProof="0" dirty="0" err="1" smtClean="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Node</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grpSp>
        <p:nvGrpSpPr>
          <p:cNvPr id="74" name="Group 73"/>
          <p:cNvGrpSpPr/>
          <p:nvPr/>
        </p:nvGrpSpPr>
        <p:grpSpPr>
          <a:xfrm>
            <a:off x="5417134" y="5862484"/>
            <a:ext cx="694561" cy="719791"/>
            <a:chOff x="5228650" y="1741269"/>
            <a:chExt cx="694561" cy="719791"/>
          </a:xfrm>
        </p:grpSpPr>
        <p:sp>
          <p:nvSpPr>
            <p:cNvPr id="76" name="Oval 75"/>
            <p:cNvSpPr/>
            <p:nvPr/>
          </p:nvSpPr>
          <p:spPr bwMode="auto">
            <a:xfrm>
              <a:off x="5228650" y="1741269"/>
              <a:ext cx="694561" cy="719791"/>
            </a:xfrm>
            <a:prstGeom prst="ellipse">
              <a:avLst/>
            </a:prstGeom>
            <a:solidFill>
              <a:schemeClr val="tx1">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80" name="Rectangle 79"/>
            <p:cNvSpPr/>
            <p:nvPr/>
          </p:nvSpPr>
          <p:spPr>
            <a:xfrm>
              <a:off x="5293503" y="1813746"/>
              <a:ext cx="602688" cy="584775"/>
            </a:xfrm>
            <a:prstGeom prst="rect">
              <a:avLst/>
            </a:prstGeom>
            <a:ln>
              <a:noFill/>
            </a:ln>
          </p:spPr>
          <p:txBody>
            <a:bodyPr wrap="squar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404040"/>
                  </a:solidFill>
                  <a:effectLst/>
                  <a:uLnTx/>
                  <a:uFillTx/>
                  <a:latin typeface="Segoe UI"/>
                  <a:ea typeface="+mn-ea"/>
                  <a:cs typeface="+mn-cs"/>
                </a:rPr>
                <a:t>💠</a:t>
              </a:r>
            </a:p>
          </p:txBody>
        </p:sp>
      </p:grpSp>
      <p:grpSp>
        <p:nvGrpSpPr>
          <p:cNvPr id="82" name="Spectrum"/>
          <p:cNvGrpSpPr/>
          <p:nvPr/>
        </p:nvGrpSpPr>
        <p:grpSpPr>
          <a:xfrm>
            <a:off x="6204802" y="5862484"/>
            <a:ext cx="413574" cy="317067"/>
            <a:chOff x="6446837" y="754062"/>
            <a:chExt cx="685800" cy="612488"/>
          </a:xfrm>
        </p:grpSpPr>
        <p:cxnSp>
          <p:nvCxnSpPr>
            <p:cNvPr id="83" name="Straight Connector 82"/>
            <p:cNvCxnSpPr/>
            <p:nvPr/>
          </p:nvCxnSpPr>
          <p:spPr>
            <a:xfrm>
              <a:off x="6446837" y="1287462"/>
              <a:ext cx="0" cy="762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6523037" y="1135062"/>
              <a:ext cx="0" cy="2286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6599237" y="1287462"/>
              <a:ext cx="0" cy="79088"/>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673849" y="1135062"/>
              <a:ext cx="1588" cy="2286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6751637" y="1135062"/>
              <a:ext cx="0" cy="2286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6827837" y="1135062"/>
              <a:ext cx="4214" cy="2286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6980237" y="1250562"/>
              <a:ext cx="0" cy="1131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7056437" y="1135062"/>
              <a:ext cx="0" cy="228599"/>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6904037" y="1135062"/>
              <a:ext cx="0" cy="228599"/>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6673849" y="1058862"/>
              <a:ext cx="0" cy="762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7132637" y="1135062"/>
              <a:ext cx="0" cy="228599"/>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6751637" y="982662"/>
              <a:ext cx="0" cy="1524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6827837" y="1058862"/>
              <a:ext cx="0" cy="762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6904037" y="906462"/>
              <a:ext cx="0" cy="2286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7056437" y="1071174"/>
              <a:ext cx="0" cy="762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6904037" y="830262"/>
              <a:ext cx="0" cy="76200"/>
            </a:xfrm>
            <a:prstGeom prst="line">
              <a:avLst/>
            </a:prstGeom>
            <a:ln w="38100">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7132637" y="906462"/>
              <a:ext cx="0" cy="240912"/>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7132637" y="830262"/>
              <a:ext cx="0" cy="76200"/>
            </a:xfrm>
            <a:prstGeom prst="line">
              <a:avLst/>
            </a:prstGeom>
            <a:ln w="38100">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6523037" y="906462"/>
              <a:ext cx="0" cy="240912"/>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6523037" y="754062"/>
              <a:ext cx="0" cy="152400"/>
            </a:xfrm>
            <a:prstGeom prst="line">
              <a:avLst/>
            </a:prstGeom>
            <a:ln w="38100">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112" name="AudioEffect"/>
          <p:cNvSpPr txBox="1"/>
          <p:nvPr/>
        </p:nvSpPr>
        <p:spPr>
          <a:xfrm>
            <a:off x="5086628" y="6500465"/>
            <a:ext cx="2098628" cy="516992"/>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IBasicAudioEffect</a:t>
            </a:r>
            <a:endParaRPr kumimoji="0" lang="en-US" sz="1599" b="0" i="0" u="none" strike="noStrike" kern="1200" cap="none" spc="0" normalizeH="0" baseline="0" noProof="0" dirty="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endParaRPr>
          </a:p>
        </p:txBody>
      </p:sp>
      <p:grpSp>
        <p:nvGrpSpPr>
          <p:cNvPr id="113" name="Group 112"/>
          <p:cNvGrpSpPr/>
          <p:nvPr/>
        </p:nvGrpSpPr>
        <p:grpSpPr>
          <a:xfrm>
            <a:off x="9904299" y="5301604"/>
            <a:ext cx="1085755" cy="1101141"/>
            <a:chOff x="1608909" y="2966670"/>
            <a:chExt cx="1085755" cy="1101141"/>
          </a:xfrm>
        </p:grpSpPr>
        <p:sp>
          <p:nvSpPr>
            <p:cNvPr id="114" name="Oval 113"/>
            <p:cNvSpPr/>
            <p:nvPr/>
          </p:nvSpPr>
          <p:spPr bwMode="auto">
            <a:xfrm>
              <a:off x="1608909" y="2966670"/>
              <a:ext cx="1085755" cy="1101141"/>
            </a:xfrm>
            <a:prstGeom prst="ellipse">
              <a:avLst/>
            </a:prstGeom>
            <a:solidFill>
              <a:schemeClr val="accent2">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15" name="Group 114"/>
            <p:cNvGrpSpPr/>
            <p:nvPr/>
          </p:nvGrpSpPr>
          <p:grpSpPr>
            <a:xfrm>
              <a:off x="1854616" y="3164334"/>
              <a:ext cx="594342" cy="674873"/>
              <a:chOff x="1802109" y="3096706"/>
              <a:chExt cx="703117" cy="799840"/>
            </a:xfrm>
          </p:grpSpPr>
          <p:sp>
            <p:nvSpPr>
              <p:cNvPr id="116" name="Rectangle 115"/>
              <p:cNvSpPr/>
              <p:nvPr/>
            </p:nvSpPr>
            <p:spPr bwMode="auto">
              <a:xfrm>
                <a:off x="1802109" y="3096706"/>
                <a:ext cx="548634" cy="676380"/>
              </a:xfrm>
              <a:prstGeom prst="rect">
                <a:avLst/>
              </a:prstGeom>
              <a:solidFill>
                <a:schemeClr val="tx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17" name="Rectangle 116"/>
              <p:cNvSpPr/>
              <p:nvPr/>
            </p:nvSpPr>
            <p:spPr bwMode="auto">
              <a:xfrm>
                <a:off x="1871714" y="3165426"/>
                <a:ext cx="548634" cy="676380"/>
              </a:xfrm>
              <a:prstGeom prst="rect">
                <a:avLst/>
              </a:prstGeom>
              <a:solidFill>
                <a:schemeClr val="tx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18" name="Rectangle 117"/>
              <p:cNvSpPr/>
              <p:nvPr/>
            </p:nvSpPr>
            <p:spPr bwMode="auto">
              <a:xfrm>
                <a:off x="1956592" y="3220166"/>
                <a:ext cx="548634" cy="676380"/>
              </a:xfrm>
              <a:prstGeom prst="rect">
                <a:avLst/>
              </a:prstGeom>
              <a:solidFill>
                <a:schemeClr val="tx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sp>
        <p:nvSpPr>
          <p:cNvPr id="119" name="FileInput"/>
          <p:cNvSpPr txBox="1"/>
          <p:nvPr/>
        </p:nvSpPr>
        <p:spPr>
          <a:xfrm>
            <a:off x="9483179" y="6351479"/>
            <a:ext cx="2668249" cy="516894"/>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smtClean="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AudioFrameOutput</a:t>
            </a:r>
            <a:r>
              <a:rPr kumimoji="0" lang="en-US" sz="1599" b="0" i="0" u="none" strike="noStrike" kern="1200" cap="none" spc="0" normalizeH="0" baseline="0" noProof="0" dirty="0" err="1" smtClean="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Node</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grpSp>
        <p:nvGrpSpPr>
          <p:cNvPr id="149" name="Group 148"/>
          <p:cNvGrpSpPr/>
          <p:nvPr/>
        </p:nvGrpSpPr>
        <p:grpSpPr>
          <a:xfrm>
            <a:off x="2050533" y="2136301"/>
            <a:ext cx="2830435" cy="1333178"/>
            <a:chOff x="1656796" y="2113369"/>
            <a:chExt cx="2830435" cy="1333178"/>
          </a:xfrm>
        </p:grpSpPr>
        <p:cxnSp>
          <p:nvCxnSpPr>
            <p:cNvPr id="131" name="Straight Arrow Connector 130"/>
            <p:cNvCxnSpPr/>
            <p:nvPr/>
          </p:nvCxnSpPr>
          <p:spPr>
            <a:xfrm>
              <a:off x="3010085" y="2708000"/>
              <a:ext cx="1477146" cy="738547"/>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p:nvPr/>
          </p:nvCxnSpPr>
          <p:spPr>
            <a:xfrm>
              <a:off x="1656796" y="2113369"/>
              <a:ext cx="953207" cy="437099"/>
            </a:xfrm>
            <a:prstGeom prst="straightConnector1">
              <a:avLst/>
            </a:prstGeom>
            <a:ln w="57150">
              <a:solidFill>
                <a:schemeClr val="tx1">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36" name="Picture 135"/>
            <p:cNvPicPr>
              <a:picLocks noChangeAspect="1"/>
            </p:cNvPicPr>
            <p:nvPr/>
          </p:nvPicPr>
          <p:blipFill>
            <a:blip r:embed="rId3"/>
            <a:stretch>
              <a:fillRect/>
            </a:stretch>
          </p:blipFill>
          <p:spPr>
            <a:xfrm>
              <a:off x="2610003" y="2497496"/>
              <a:ext cx="400082" cy="381160"/>
            </a:xfrm>
            <a:prstGeom prst="rect">
              <a:avLst/>
            </a:prstGeom>
          </p:spPr>
        </p:pic>
      </p:grpSp>
      <p:grpSp>
        <p:nvGrpSpPr>
          <p:cNvPr id="158" name="Group 157"/>
          <p:cNvGrpSpPr/>
          <p:nvPr/>
        </p:nvGrpSpPr>
        <p:grpSpPr>
          <a:xfrm>
            <a:off x="2185268" y="3785406"/>
            <a:ext cx="2796665" cy="381160"/>
            <a:chOff x="1791531" y="3762474"/>
            <a:chExt cx="2796665" cy="381160"/>
          </a:xfrm>
        </p:grpSpPr>
        <p:cxnSp>
          <p:nvCxnSpPr>
            <p:cNvPr id="27" name="Straight Arrow Connector 26"/>
            <p:cNvCxnSpPr/>
            <p:nvPr/>
          </p:nvCxnSpPr>
          <p:spPr>
            <a:xfrm>
              <a:off x="3010085" y="3940458"/>
              <a:ext cx="1578111" cy="27575"/>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p:nvPr/>
          </p:nvCxnSpPr>
          <p:spPr>
            <a:xfrm>
              <a:off x="1791531" y="3934865"/>
              <a:ext cx="780219" cy="8485"/>
            </a:xfrm>
            <a:prstGeom prst="straightConnector1">
              <a:avLst/>
            </a:prstGeom>
            <a:ln w="57150">
              <a:solidFill>
                <a:schemeClr val="tx1">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42" name="Picture 141"/>
            <p:cNvPicPr>
              <a:picLocks noChangeAspect="1"/>
            </p:cNvPicPr>
            <p:nvPr/>
          </p:nvPicPr>
          <p:blipFill>
            <a:blip r:embed="rId3"/>
            <a:stretch>
              <a:fillRect/>
            </a:stretch>
          </p:blipFill>
          <p:spPr>
            <a:xfrm>
              <a:off x="2600194" y="3762474"/>
              <a:ext cx="400082" cy="381160"/>
            </a:xfrm>
            <a:prstGeom prst="rect">
              <a:avLst/>
            </a:prstGeom>
          </p:spPr>
        </p:pic>
      </p:grpSp>
      <p:grpSp>
        <p:nvGrpSpPr>
          <p:cNvPr id="150" name="Group 149"/>
          <p:cNvGrpSpPr/>
          <p:nvPr/>
        </p:nvGrpSpPr>
        <p:grpSpPr>
          <a:xfrm flipV="1">
            <a:off x="2182859" y="4736792"/>
            <a:ext cx="2830435" cy="1333178"/>
            <a:chOff x="1656796" y="2113369"/>
            <a:chExt cx="2830435" cy="1333178"/>
          </a:xfrm>
        </p:grpSpPr>
        <p:cxnSp>
          <p:nvCxnSpPr>
            <p:cNvPr id="151" name="Straight Arrow Connector 150"/>
            <p:cNvCxnSpPr/>
            <p:nvPr/>
          </p:nvCxnSpPr>
          <p:spPr>
            <a:xfrm>
              <a:off x="3010085" y="2708000"/>
              <a:ext cx="1477146" cy="738547"/>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52" name="Straight Arrow Connector 151"/>
            <p:cNvCxnSpPr/>
            <p:nvPr/>
          </p:nvCxnSpPr>
          <p:spPr>
            <a:xfrm>
              <a:off x="1656796" y="2113369"/>
              <a:ext cx="953207" cy="437099"/>
            </a:xfrm>
            <a:prstGeom prst="straightConnector1">
              <a:avLst/>
            </a:prstGeom>
            <a:ln w="57150">
              <a:solidFill>
                <a:schemeClr val="tx1">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53" name="Picture 152"/>
            <p:cNvPicPr>
              <a:picLocks noChangeAspect="1"/>
            </p:cNvPicPr>
            <p:nvPr/>
          </p:nvPicPr>
          <p:blipFill>
            <a:blip r:embed="rId3"/>
            <a:stretch>
              <a:fillRect/>
            </a:stretch>
          </p:blipFill>
          <p:spPr>
            <a:xfrm>
              <a:off x="2610003" y="2497496"/>
              <a:ext cx="400082" cy="381160"/>
            </a:xfrm>
            <a:prstGeom prst="rect">
              <a:avLst/>
            </a:prstGeom>
          </p:spPr>
        </p:pic>
      </p:grpSp>
      <p:grpSp>
        <p:nvGrpSpPr>
          <p:cNvPr id="154" name="Group 153"/>
          <p:cNvGrpSpPr/>
          <p:nvPr/>
        </p:nvGrpSpPr>
        <p:grpSpPr>
          <a:xfrm>
            <a:off x="6775762" y="4727538"/>
            <a:ext cx="2830435" cy="1333178"/>
            <a:chOff x="1656796" y="2113369"/>
            <a:chExt cx="2830435" cy="1333178"/>
          </a:xfrm>
        </p:grpSpPr>
        <p:cxnSp>
          <p:nvCxnSpPr>
            <p:cNvPr id="155" name="Straight Arrow Connector 154"/>
            <p:cNvCxnSpPr/>
            <p:nvPr/>
          </p:nvCxnSpPr>
          <p:spPr>
            <a:xfrm>
              <a:off x="3010085" y="2708000"/>
              <a:ext cx="1477146" cy="738547"/>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p:nvPr/>
          </p:nvCxnSpPr>
          <p:spPr>
            <a:xfrm>
              <a:off x="1656796" y="2113369"/>
              <a:ext cx="953207" cy="437099"/>
            </a:xfrm>
            <a:prstGeom prst="straightConnector1">
              <a:avLst/>
            </a:prstGeom>
            <a:ln w="57150">
              <a:solidFill>
                <a:schemeClr val="tx1">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57" name="Picture 156"/>
            <p:cNvPicPr>
              <a:picLocks noChangeAspect="1"/>
            </p:cNvPicPr>
            <p:nvPr/>
          </p:nvPicPr>
          <p:blipFill>
            <a:blip r:embed="rId3"/>
            <a:stretch>
              <a:fillRect/>
            </a:stretch>
          </p:blipFill>
          <p:spPr>
            <a:xfrm>
              <a:off x="2610003" y="2497496"/>
              <a:ext cx="400082" cy="381160"/>
            </a:xfrm>
            <a:prstGeom prst="rect">
              <a:avLst/>
            </a:prstGeom>
          </p:spPr>
        </p:pic>
      </p:grpSp>
      <p:grpSp>
        <p:nvGrpSpPr>
          <p:cNvPr id="159" name="Group 158"/>
          <p:cNvGrpSpPr/>
          <p:nvPr/>
        </p:nvGrpSpPr>
        <p:grpSpPr>
          <a:xfrm>
            <a:off x="6795147" y="3672736"/>
            <a:ext cx="2796665" cy="381160"/>
            <a:chOff x="1791531" y="3762474"/>
            <a:chExt cx="2796665" cy="381160"/>
          </a:xfrm>
        </p:grpSpPr>
        <p:cxnSp>
          <p:nvCxnSpPr>
            <p:cNvPr id="160" name="Straight Arrow Connector 159"/>
            <p:cNvCxnSpPr/>
            <p:nvPr/>
          </p:nvCxnSpPr>
          <p:spPr>
            <a:xfrm>
              <a:off x="3010085" y="3940458"/>
              <a:ext cx="1578111" cy="27575"/>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p:nvPr/>
          </p:nvCxnSpPr>
          <p:spPr>
            <a:xfrm>
              <a:off x="1791531" y="3934865"/>
              <a:ext cx="780219" cy="8485"/>
            </a:xfrm>
            <a:prstGeom prst="straightConnector1">
              <a:avLst/>
            </a:prstGeom>
            <a:ln w="57150">
              <a:solidFill>
                <a:schemeClr val="tx1">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62" name="Picture 161"/>
            <p:cNvPicPr>
              <a:picLocks noChangeAspect="1"/>
            </p:cNvPicPr>
            <p:nvPr/>
          </p:nvPicPr>
          <p:blipFill>
            <a:blip r:embed="rId3"/>
            <a:stretch>
              <a:fillRect/>
            </a:stretch>
          </p:blipFill>
          <p:spPr>
            <a:xfrm>
              <a:off x="2600194" y="3762474"/>
              <a:ext cx="400082" cy="381160"/>
            </a:xfrm>
            <a:prstGeom prst="rect">
              <a:avLst/>
            </a:prstGeom>
          </p:spPr>
        </p:pic>
      </p:grpSp>
      <p:grpSp>
        <p:nvGrpSpPr>
          <p:cNvPr id="163" name="Group 162"/>
          <p:cNvGrpSpPr/>
          <p:nvPr/>
        </p:nvGrpSpPr>
        <p:grpSpPr>
          <a:xfrm flipV="1">
            <a:off x="6733818" y="1955916"/>
            <a:ext cx="2830435" cy="1333178"/>
            <a:chOff x="1656796" y="2113369"/>
            <a:chExt cx="2830435" cy="1333178"/>
          </a:xfrm>
        </p:grpSpPr>
        <p:cxnSp>
          <p:nvCxnSpPr>
            <p:cNvPr id="164" name="Straight Arrow Connector 163"/>
            <p:cNvCxnSpPr/>
            <p:nvPr/>
          </p:nvCxnSpPr>
          <p:spPr>
            <a:xfrm>
              <a:off x="3010085" y="2708000"/>
              <a:ext cx="1477146" cy="738547"/>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65" name="Straight Arrow Connector 164"/>
            <p:cNvCxnSpPr/>
            <p:nvPr/>
          </p:nvCxnSpPr>
          <p:spPr>
            <a:xfrm>
              <a:off x="1656796" y="2113369"/>
              <a:ext cx="953207" cy="437099"/>
            </a:xfrm>
            <a:prstGeom prst="straightConnector1">
              <a:avLst/>
            </a:prstGeom>
            <a:ln w="57150">
              <a:solidFill>
                <a:schemeClr val="tx1">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66" name="Picture 165"/>
            <p:cNvPicPr>
              <a:picLocks noChangeAspect="1"/>
            </p:cNvPicPr>
            <p:nvPr/>
          </p:nvPicPr>
          <p:blipFill>
            <a:blip r:embed="rId3"/>
            <a:stretch>
              <a:fillRect/>
            </a:stretch>
          </p:blipFill>
          <p:spPr>
            <a:xfrm>
              <a:off x="2610003" y="2497496"/>
              <a:ext cx="400082" cy="381160"/>
            </a:xfrm>
            <a:prstGeom prst="rect">
              <a:avLst/>
            </a:prstGeom>
          </p:spPr>
        </p:pic>
      </p:grpSp>
      <p:grpSp>
        <p:nvGrpSpPr>
          <p:cNvPr id="187" name="Group 186"/>
          <p:cNvGrpSpPr/>
          <p:nvPr/>
        </p:nvGrpSpPr>
        <p:grpSpPr>
          <a:xfrm>
            <a:off x="9904299" y="1377004"/>
            <a:ext cx="1085755" cy="1105949"/>
            <a:chOff x="9510562" y="1354072"/>
            <a:chExt cx="1085755" cy="1105949"/>
          </a:xfrm>
        </p:grpSpPr>
        <p:sp>
          <p:nvSpPr>
            <p:cNvPr id="188" name="Oval 187"/>
            <p:cNvSpPr/>
            <p:nvPr/>
          </p:nvSpPr>
          <p:spPr bwMode="auto">
            <a:xfrm>
              <a:off x="9510562" y="1354072"/>
              <a:ext cx="1085755" cy="1101141"/>
            </a:xfrm>
            <a:prstGeom prst="ellipse">
              <a:avLst/>
            </a:prstGeom>
            <a:solidFill>
              <a:srgbClr val="0078D7"/>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89" name="Speaker"/>
            <p:cNvGrpSpPr/>
            <p:nvPr/>
          </p:nvGrpSpPr>
          <p:grpSpPr>
            <a:xfrm>
              <a:off x="9510562" y="1358880"/>
              <a:ext cx="1085755" cy="1101141"/>
              <a:chOff x="7907808" y="2752511"/>
              <a:chExt cx="1085909" cy="1101297"/>
            </a:xfrm>
            <a:noFill/>
          </p:grpSpPr>
          <p:sp>
            <p:nvSpPr>
              <p:cNvPr id="190" name="Oval 189"/>
              <p:cNvSpPr/>
              <p:nvPr/>
            </p:nvSpPr>
            <p:spPr bwMode="auto">
              <a:xfrm>
                <a:off x="7907808" y="2752511"/>
                <a:ext cx="1085909" cy="1101297"/>
              </a:xfrm>
              <a:prstGeom prst="ellipse">
                <a:avLst/>
              </a:prstGeom>
              <a:grp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91" name="Rectangle 190"/>
              <p:cNvSpPr/>
              <p:nvPr/>
            </p:nvSpPr>
            <p:spPr>
              <a:xfrm>
                <a:off x="8047037" y="2887662"/>
                <a:ext cx="816265" cy="847528"/>
              </a:xfrm>
              <a:prstGeom prst="rect">
                <a:avLst/>
              </a:prstGeom>
              <a:grpFill/>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404040"/>
                    </a:solidFill>
                    <a:effectLst/>
                    <a:uLnTx/>
                    <a:uFillTx/>
                    <a:latin typeface="Segoe UI"/>
                    <a:ea typeface="+mn-ea"/>
                    <a:cs typeface="+mn-cs"/>
                  </a:rPr>
                  <a:t>📢</a:t>
                </a:r>
              </a:p>
            </p:txBody>
          </p:sp>
        </p:grpSp>
      </p:grpSp>
    </p:spTree>
    <p:extLst>
      <p:ext uri="{BB962C8B-B14F-4D97-AF65-F5344CB8AC3E}">
        <p14:creationId xmlns:p14="http://schemas.microsoft.com/office/powerpoint/2010/main" val="34820551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fade">
                                      <p:cBhvr>
                                        <p:cTn id="7" dur="500"/>
                                        <p:tgtEl>
                                          <p:spTgt spid="9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3"/>
                                        </p:tgtEl>
                                        <p:attrNameLst>
                                          <p:attrName>style.visibility</p:attrName>
                                        </p:attrNameLst>
                                      </p:cBhvr>
                                      <p:to>
                                        <p:strVal val="visible"/>
                                      </p:to>
                                    </p:set>
                                    <p:animEffect transition="in" filter="fade">
                                      <p:cBhvr>
                                        <p:cTn id="11" dur="500"/>
                                        <p:tgtEl>
                                          <p:spTgt spid="9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fade">
                                      <p:cBhvr>
                                        <p:cTn id="15" dur="500"/>
                                        <p:tgtEl>
                                          <p:spTgt spid="9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4"/>
                                        </p:tgtEl>
                                        <p:attrNameLst>
                                          <p:attrName>style.visibility</p:attrName>
                                        </p:attrNameLst>
                                      </p:cBhvr>
                                      <p:to>
                                        <p:strVal val="visible"/>
                                      </p:to>
                                    </p:set>
                                    <p:animEffect transition="in" filter="fade">
                                      <p:cBhvr>
                                        <p:cTn id="19" dur="500"/>
                                        <p:tgtEl>
                                          <p:spTgt spid="9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6"/>
                                        </p:tgtEl>
                                        <p:attrNameLst>
                                          <p:attrName>style.visibility</p:attrName>
                                        </p:attrNameLst>
                                      </p:cBhvr>
                                      <p:to>
                                        <p:strVal val="visible"/>
                                      </p:to>
                                    </p:set>
                                    <p:animEffect transition="in" filter="fade">
                                      <p:cBhvr>
                                        <p:cTn id="23" dur="500"/>
                                        <p:tgtEl>
                                          <p:spTgt spid="96"/>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500"/>
                                        <p:tgtEl>
                                          <p:spTgt spid="38"/>
                                        </p:tgtEl>
                                      </p:cBhvr>
                                    </p:animEffect>
                                  </p:childTnLst>
                                </p:cTn>
                              </p:par>
                              <p:par>
                                <p:cTn id="28" presetID="1" presetClass="entr" presetSubtype="0" fill="hold" nodeType="withEffect">
                                  <p:stCondLst>
                                    <p:cond delay="0"/>
                                  </p:stCondLst>
                                  <p:childTnLst>
                                    <p:set>
                                      <p:cBhvr>
                                        <p:cTn id="29" dur="1" fill="hold">
                                          <p:stCondLst>
                                            <p:cond delay="0"/>
                                          </p:stCondLst>
                                        </p:cTn>
                                        <p:tgtEl>
                                          <p:spTgt spid="63"/>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73"/>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113"/>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93" grpId="0"/>
      <p:bldP spid="94" grpId="0"/>
      <p:bldP spid="95" grpId="0"/>
      <p:bldP spid="96" grpId="0"/>
      <p:bldP spid="73" grpId="0"/>
      <p:bldP spid="1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We are adding Emitters and Listeners</a:t>
            </a:r>
            <a:endParaRPr lang="en-US" dirty="0"/>
          </a:p>
        </p:txBody>
      </p:sp>
      <p:graphicFrame>
        <p:nvGraphicFramePr>
          <p:cNvPr id="9" name="Diagram 8"/>
          <p:cNvGraphicFramePr/>
          <p:nvPr>
            <p:extLst/>
          </p:nvPr>
        </p:nvGraphicFramePr>
        <p:xfrm>
          <a:off x="-730141" y="1527859"/>
          <a:ext cx="8576791" cy="48852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0" name="Diagram 9"/>
          <p:cNvGraphicFramePr/>
          <p:nvPr>
            <p:extLst/>
          </p:nvPr>
        </p:nvGraphicFramePr>
        <p:xfrm>
          <a:off x="4755421" y="1527859"/>
          <a:ext cx="8576791" cy="488521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5" name="Group 4"/>
          <p:cNvGrpSpPr/>
          <p:nvPr/>
        </p:nvGrpSpPr>
        <p:grpSpPr>
          <a:xfrm>
            <a:off x="11207224" y="116061"/>
            <a:ext cx="1139550" cy="985844"/>
            <a:chOff x="11207224" y="116061"/>
            <a:chExt cx="1139550" cy="985844"/>
          </a:xfrm>
        </p:grpSpPr>
        <p:sp>
          <p:nvSpPr>
            <p:cNvPr id="6" name="Hexagon 5"/>
            <p:cNvSpPr/>
            <p:nvPr/>
          </p:nvSpPr>
          <p:spPr>
            <a:xfrm>
              <a:off x="11207224" y="116061"/>
              <a:ext cx="1139550" cy="985844"/>
            </a:xfrm>
            <a:prstGeom prst="hexagon">
              <a:avLst>
                <a:gd name="adj" fmla="val 28570"/>
                <a:gd name="vf" fmla="val 115470"/>
              </a:avLst>
            </a:prstGeom>
            <a:solidFill>
              <a:srgbClr val="0070C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8" name="Hexagon 4"/>
            <p:cNvSpPr txBox="1"/>
            <p:nvPr/>
          </p:nvSpPr>
          <p:spPr>
            <a:xfrm>
              <a:off x="11338821" y="279437"/>
              <a:ext cx="914390" cy="6590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839" tIns="16839" rIns="16839" bIns="16839" numCol="1" spcCol="1270" anchor="ctr" anchorCtr="0">
              <a:noAutofit/>
            </a:bodyPr>
            <a:lstStyle/>
            <a:p>
              <a:pPr marL="0" marR="0" lvl="0" indent="0" algn="ctr" defTabSz="589349" rtl="0" eaLnBrk="1" fontAlgn="auto" latinLnBrk="0" hangingPunct="1">
                <a:lnSpc>
                  <a:spcPct val="90000"/>
                </a:lnSpc>
                <a:spcBef>
                  <a:spcPct val="0"/>
                </a:spcBef>
                <a:spcAft>
                  <a:spcPct val="35000"/>
                </a:spcAft>
                <a:buClrTx/>
                <a:buSzTx/>
                <a:buFontTx/>
                <a:buNone/>
                <a:tabLst/>
                <a:defRPr/>
              </a:pPr>
              <a:r>
                <a:rPr kumimoji="0" lang="en-US" sz="1122" b="0" i="0" u="none" strike="noStrike" kern="1200" cap="none" spc="0" normalizeH="0" baseline="0" noProof="0" dirty="0" err="1" smtClean="0">
                  <a:ln>
                    <a:noFill/>
                  </a:ln>
                  <a:solidFill>
                    <a:prstClr val="white"/>
                  </a:solidFill>
                  <a:effectLst/>
                  <a:uLnTx/>
                  <a:uFillTx/>
                  <a:latin typeface="Segoe UI"/>
                  <a:ea typeface="+mn-ea"/>
                  <a:cs typeface="+mn-cs"/>
                </a:rPr>
                <a:t>AudioGraph</a:t>
              </a:r>
              <a:endParaRPr kumimoji="0" lang="en-US" sz="1122" b="0" i="0" u="none" strike="noStrike" kern="1200" cap="none" spc="0" normalizeH="0" baseline="0" noProof="0" dirty="0">
                <a:ln>
                  <a:noFill/>
                </a:ln>
                <a:solidFill>
                  <a:prstClr val="white"/>
                </a:solidFill>
                <a:effectLst/>
                <a:uLnTx/>
                <a:uFillTx/>
                <a:latin typeface="Segoe UI"/>
                <a:ea typeface="+mn-ea"/>
                <a:cs typeface="+mn-cs"/>
              </a:endParaRPr>
            </a:p>
          </p:txBody>
        </p:sp>
      </p:grpSp>
    </p:spTree>
    <p:extLst>
      <p:ext uri="{BB962C8B-B14F-4D97-AF65-F5344CB8AC3E}">
        <p14:creationId xmlns:p14="http://schemas.microsoft.com/office/powerpoint/2010/main" val="30279161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510360" y="368930"/>
            <a:ext cx="11426550" cy="729572"/>
          </a:xfrm>
        </p:spPr>
        <p:txBody>
          <a:bodyPr/>
          <a:lstStyle/>
          <a:p>
            <a:pPr marL="0" indent="0">
              <a:buNone/>
            </a:pPr>
            <a:r>
              <a:rPr lang="en-US" dirty="0" err="1" smtClean="0"/>
              <a:t>AudioGraph</a:t>
            </a:r>
            <a:r>
              <a:rPr lang="en-US" dirty="0" smtClean="0"/>
              <a:t> in Windows 10 RS</a:t>
            </a:r>
            <a:endParaRPr lang="en-US" dirty="0"/>
          </a:p>
        </p:txBody>
      </p:sp>
      <p:grpSp>
        <p:nvGrpSpPr>
          <p:cNvPr id="5" name="Mic_normal"/>
          <p:cNvGrpSpPr/>
          <p:nvPr/>
        </p:nvGrpSpPr>
        <p:grpSpPr>
          <a:xfrm>
            <a:off x="896873" y="1306065"/>
            <a:ext cx="1085755" cy="1101141"/>
            <a:chOff x="2066459" y="2780385"/>
            <a:chExt cx="1085909" cy="1101297"/>
          </a:xfrm>
        </p:grpSpPr>
        <p:sp>
          <p:nvSpPr>
            <p:cNvPr id="2" name="Oval 1"/>
            <p:cNvSpPr/>
            <p:nvPr/>
          </p:nvSpPr>
          <p:spPr bwMode="auto">
            <a:xfrm>
              <a:off x="2066459" y="2780385"/>
              <a:ext cx="1085909" cy="1101297"/>
            </a:xfrm>
            <a:prstGeom prst="ellipse">
              <a:avLst/>
            </a:prstGeom>
            <a:solidFill>
              <a:schemeClr val="accent2">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1" name="Rectangle 40"/>
            <p:cNvSpPr/>
            <p:nvPr/>
          </p:nvSpPr>
          <p:spPr>
            <a:xfrm>
              <a:off x="2179637" y="2925761"/>
              <a:ext cx="816265" cy="847528"/>
            </a:xfrm>
            <a:prstGeom prst="rect">
              <a:avLst/>
            </a:prstGeom>
            <a:ln>
              <a:noFill/>
            </a:ln>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404040"/>
                  </a:solidFill>
                  <a:effectLst/>
                  <a:uLnTx/>
                  <a:uFillTx/>
                  <a:latin typeface="Segoe UI"/>
                  <a:ea typeface="+mn-ea"/>
                  <a:cs typeface="+mn-cs"/>
                </a:rPr>
                <a:t>🎤</a:t>
              </a:r>
            </a:p>
          </p:txBody>
        </p:sp>
      </p:grpSp>
      <p:grpSp>
        <p:nvGrpSpPr>
          <p:cNvPr id="6" name="Speaker"/>
          <p:cNvGrpSpPr/>
          <p:nvPr/>
        </p:nvGrpSpPr>
        <p:grpSpPr>
          <a:xfrm>
            <a:off x="9911170" y="1336506"/>
            <a:ext cx="1085755" cy="1101141"/>
            <a:chOff x="7907808" y="2752511"/>
            <a:chExt cx="1085909" cy="1101297"/>
          </a:xfrm>
        </p:grpSpPr>
        <p:sp>
          <p:nvSpPr>
            <p:cNvPr id="14" name="Oval 13"/>
            <p:cNvSpPr/>
            <p:nvPr/>
          </p:nvSpPr>
          <p:spPr bwMode="auto">
            <a:xfrm>
              <a:off x="7907808" y="2752511"/>
              <a:ext cx="1085909" cy="1101297"/>
            </a:xfrm>
            <a:prstGeom prst="ellipse">
              <a:avLst/>
            </a:prstGeom>
            <a:solidFill>
              <a:schemeClr val="accent4">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7" name="Rectangle 36"/>
            <p:cNvSpPr/>
            <p:nvPr/>
          </p:nvSpPr>
          <p:spPr>
            <a:xfrm>
              <a:off x="8047037" y="2887662"/>
              <a:ext cx="816265" cy="847528"/>
            </a:xfrm>
            <a:prstGeom prst="rect">
              <a:avLst/>
            </a:prstGeom>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404040"/>
                  </a:solidFill>
                  <a:effectLst/>
                  <a:uLnTx/>
                  <a:uFillTx/>
                  <a:latin typeface="Segoe UI"/>
                  <a:ea typeface="+mn-ea"/>
                  <a:cs typeface="+mn-cs"/>
                </a:rPr>
                <a:t>📢</a:t>
              </a:r>
            </a:p>
          </p:txBody>
        </p:sp>
      </p:grpSp>
      <p:grpSp>
        <p:nvGrpSpPr>
          <p:cNvPr id="3" name="File In"/>
          <p:cNvGrpSpPr/>
          <p:nvPr/>
        </p:nvGrpSpPr>
        <p:grpSpPr>
          <a:xfrm>
            <a:off x="933966" y="3358470"/>
            <a:ext cx="1085755" cy="1101141"/>
            <a:chOff x="1960591" y="4212374"/>
            <a:chExt cx="1085909" cy="1101297"/>
          </a:xfrm>
        </p:grpSpPr>
        <p:sp>
          <p:nvSpPr>
            <p:cNvPr id="13" name="Oval 12"/>
            <p:cNvSpPr/>
            <p:nvPr/>
          </p:nvSpPr>
          <p:spPr bwMode="auto">
            <a:xfrm>
              <a:off x="1960591" y="4212374"/>
              <a:ext cx="1085909" cy="1101297"/>
            </a:xfrm>
            <a:prstGeom prst="ellipse">
              <a:avLst/>
            </a:prstGeom>
            <a:solidFill>
              <a:schemeClr val="accent2">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0" name="Rectangle 39"/>
            <p:cNvSpPr/>
            <p:nvPr/>
          </p:nvSpPr>
          <p:spPr>
            <a:xfrm>
              <a:off x="2128284" y="4339258"/>
              <a:ext cx="816265" cy="847528"/>
            </a:xfrm>
            <a:prstGeom prst="rect">
              <a:avLst/>
            </a:prstGeom>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404040"/>
                  </a:solidFill>
                  <a:effectLst/>
                  <a:uLnTx/>
                  <a:uFillTx/>
                  <a:latin typeface="Segoe UI"/>
                  <a:ea typeface="+mn-ea"/>
                  <a:cs typeface="+mn-cs"/>
                </a:rPr>
                <a:t>📄</a:t>
              </a:r>
            </a:p>
          </p:txBody>
        </p:sp>
      </p:grpSp>
      <p:grpSp>
        <p:nvGrpSpPr>
          <p:cNvPr id="7" name="File Out"/>
          <p:cNvGrpSpPr/>
          <p:nvPr/>
        </p:nvGrpSpPr>
        <p:grpSpPr>
          <a:xfrm>
            <a:off x="9959466" y="3150732"/>
            <a:ext cx="1085755" cy="1101141"/>
            <a:chOff x="7894637" y="4275552"/>
            <a:chExt cx="1085909" cy="1101297"/>
          </a:xfrm>
        </p:grpSpPr>
        <p:sp>
          <p:nvSpPr>
            <p:cNvPr id="15" name="Oval 14"/>
            <p:cNvSpPr/>
            <p:nvPr/>
          </p:nvSpPr>
          <p:spPr bwMode="auto">
            <a:xfrm>
              <a:off x="7894637" y="4275552"/>
              <a:ext cx="1085909" cy="1101297"/>
            </a:xfrm>
            <a:prstGeom prst="ellipse">
              <a:avLst/>
            </a:prstGeom>
            <a:solidFill>
              <a:schemeClr val="accent4">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6" name="Rectangle 45"/>
            <p:cNvSpPr/>
            <p:nvPr/>
          </p:nvSpPr>
          <p:spPr>
            <a:xfrm>
              <a:off x="8047036" y="4421926"/>
              <a:ext cx="816265" cy="847528"/>
            </a:xfrm>
            <a:prstGeom prst="rect">
              <a:avLst/>
            </a:prstGeom>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404040"/>
                  </a:solidFill>
                  <a:effectLst/>
                  <a:uLnTx/>
                  <a:uFillTx/>
                  <a:latin typeface="Segoe UI"/>
                  <a:ea typeface="+mn-ea"/>
                  <a:cs typeface="+mn-cs"/>
                </a:rPr>
                <a:t>💾</a:t>
              </a:r>
            </a:p>
          </p:txBody>
        </p:sp>
      </p:grpSp>
      <p:grpSp>
        <p:nvGrpSpPr>
          <p:cNvPr id="19" name="Submix"/>
          <p:cNvGrpSpPr/>
          <p:nvPr/>
        </p:nvGrpSpPr>
        <p:grpSpPr>
          <a:xfrm>
            <a:off x="5363184" y="3318907"/>
            <a:ext cx="1085755" cy="1101141"/>
            <a:chOff x="2066459" y="2780385"/>
            <a:chExt cx="1085909" cy="1101297"/>
          </a:xfrm>
        </p:grpSpPr>
        <p:sp>
          <p:nvSpPr>
            <p:cNvPr id="20" name="Oval 19"/>
            <p:cNvSpPr/>
            <p:nvPr/>
          </p:nvSpPr>
          <p:spPr bwMode="auto">
            <a:xfrm>
              <a:off x="2066459" y="2780385"/>
              <a:ext cx="1085909" cy="1101297"/>
            </a:xfrm>
            <a:prstGeom prst="ellipse">
              <a:avLst/>
            </a:prstGeom>
            <a:solidFill>
              <a:schemeClr val="accent5">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1" name="Rectangle 20"/>
            <p:cNvSpPr/>
            <p:nvPr/>
          </p:nvSpPr>
          <p:spPr>
            <a:xfrm>
              <a:off x="2179637" y="2925761"/>
              <a:ext cx="816265" cy="847528"/>
            </a:xfrm>
            <a:prstGeom prst="rect">
              <a:avLst/>
            </a:prstGeom>
            <a:ln>
              <a:noFill/>
            </a:ln>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404040"/>
                  </a:solidFill>
                  <a:effectLst/>
                  <a:uLnTx/>
                  <a:uFillTx/>
                  <a:latin typeface="Segoe UI"/>
                  <a:ea typeface="+mn-ea"/>
                  <a:cs typeface="+mn-cs"/>
                </a:rPr>
                <a:t>🔀</a:t>
              </a:r>
            </a:p>
          </p:txBody>
        </p:sp>
      </p:grpSp>
      <p:grpSp>
        <p:nvGrpSpPr>
          <p:cNvPr id="38" name="Submix_effect"/>
          <p:cNvGrpSpPr/>
          <p:nvPr/>
        </p:nvGrpSpPr>
        <p:grpSpPr>
          <a:xfrm>
            <a:off x="5370888" y="3318906"/>
            <a:ext cx="1085755" cy="1101141"/>
            <a:chOff x="2066459" y="2780385"/>
            <a:chExt cx="1085909" cy="1101297"/>
          </a:xfrm>
        </p:grpSpPr>
        <p:sp>
          <p:nvSpPr>
            <p:cNvPr id="39" name="Oval 38"/>
            <p:cNvSpPr/>
            <p:nvPr/>
          </p:nvSpPr>
          <p:spPr bwMode="auto">
            <a:xfrm>
              <a:off x="2066459" y="2780385"/>
              <a:ext cx="1085909" cy="1101297"/>
            </a:xfrm>
            <a:prstGeom prst="ellipse">
              <a:avLst/>
            </a:prstGeom>
            <a:solidFill>
              <a:srgbClr val="FF8C00"/>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2" name="Rectangle 41"/>
            <p:cNvSpPr/>
            <p:nvPr/>
          </p:nvSpPr>
          <p:spPr>
            <a:xfrm>
              <a:off x="2240057" y="2925761"/>
              <a:ext cx="816265" cy="847528"/>
            </a:xfrm>
            <a:prstGeom prst="rect">
              <a:avLst/>
            </a:prstGeom>
            <a:ln>
              <a:noFill/>
            </a:ln>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FFFFFF">
                      <a:lumMod val="95000"/>
                    </a:srgbClr>
                  </a:solidFill>
                  <a:effectLst/>
                  <a:uLnTx/>
                  <a:uFillTx/>
                  <a:latin typeface="Segoe UI"/>
                  <a:ea typeface="+mn-ea"/>
                  <a:cs typeface="+mn-cs"/>
                </a:rPr>
                <a:t>🔀</a:t>
              </a:r>
            </a:p>
          </p:txBody>
        </p:sp>
      </p:grpSp>
      <p:sp>
        <p:nvSpPr>
          <p:cNvPr id="91" name="DeviceInput"/>
          <p:cNvSpPr txBox="1"/>
          <p:nvPr/>
        </p:nvSpPr>
        <p:spPr>
          <a:xfrm>
            <a:off x="529243" y="2356811"/>
            <a:ext cx="2020329" cy="516992"/>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DeviceInput</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Node</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sp>
        <p:nvSpPr>
          <p:cNvPr id="93" name="FileInput"/>
          <p:cNvSpPr txBox="1"/>
          <p:nvPr/>
        </p:nvSpPr>
        <p:spPr>
          <a:xfrm>
            <a:off x="540967" y="4365462"/>
            <a:ext cx="1797569" cy="516923"/>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FileInput</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Node</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sp>
        <p:nvSpPr>
          <p:cNvPr id="94" name="FileOutput"/>
          <p:cNvSpPr txBox="1"/>
          <p:nvPr/>
        </p:nvSpPr>
        <p:spPr>
          <a:xfrm>
            <a:off x="9586097" y="4155157"/>
            <a:ext cx="1994740" cy="516992"/>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FileOutput</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Node</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sp>
        <p:nvSpPr>
          <p:cNvPr id="95" name="DeviceOutput"/>
          <p:cNvSpPr txBox="1"/>
          <p:nvPr/>
        </p:nvSpPr>
        <p:spPr>
          <a:xfrm>
            <a:off x="9616328" y="2407206"/>
            <a:ext cx="2212745" cy="516992"/>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DeviceOutput</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Node</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sp>
        <p:nvSpPr>
          <p:cNvPr id="96" name="Submix"/>
          <p:cNvSpPr txBox="1"/>
          <p:nvPr/>
        </p:nvSpPr>
        <p:spPr>
          <a:xfrm>
            <a:off x="5162980" y="4409256"/>
            <a:ext cx="1625055" cy="516992"/>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Submix</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Node</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grpSp>
        <p:nvGrpSpPr>
          <p:cNvPr id="59" name="Group 58"/>
          <p:cNvGrpSpPr/>
          <p:nvPr/>
        </p:nvGrpSpPr>
        <p:grpSpPr>
          <a:xfrm>
            <a:off x="11207224" y="116061"/>
            <a:ext cx="1139550" cy="985844"/>
            <a:chOff x="11207224" y="116061"/>
            <a:chExt cx="1139550" cy="985844"/>
          </a:xfrm>
        </p:grpSpPr>
        <p:sp>
          <p:nvSpPr>
            <p:cNvPr id="61" name="Hexagon 60"/>
            <p:cNvSpPr/>
            <p:nvPr/>
          </p:nvSpPr>
          <p:spPr>
            <a:xfrm>
              <a:off x="11207224" y="116061"/>
              <a:ext cx="1139550" cy="985844"/>
            </a:xfrm>
            <a:prstGeom prst="hexagon">
              <a:avLst>
                <a:gd name="adj" fmla="val 28570"/>
                <a:gd name="vf" fmla="val 115470"/>
              </a:avLst>
            </a:prstGeom>
            <a:solidFill>
              <a:srgbClr val="0070C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62" name="Hexagon 4"/>
            <p:cNvSpPr txBox="1"/>
            <p:nvPr/>
          </p:nvSpPr>
          <p:spPr>
            <a:xfrm>
              <a:off x="11338821" y="279437"/>
              <a:ext cx="914390" cy="6590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839" tIns="16839" rIns="16839" bIns="16839" numCol="1" spcCol="1270" anchor="ctr" anchorCtr="0">
              <a:noAutofit/>
            </a:bodyPr>
            <a:lstStyle/>
            <a:p>
              <a:pPr marL="0" marR="0" lvl="0" indent="0" algn="ctr" defTabSz="589349" rtl="0" eaLnBrk="1" fontAlgn="auto" latinLnBrk="0" hangingPunct="1">
                <a:lnSpc>
                  <a:spcPct val="90000"/>
                </a:lnSpc>
                <a:spcBef>
                  <a:spcPct val="0"/>
                </a:spcBef>
                <a:spcAft>
                  <a:spcPct val="35000"/>
                </a:spcAft>
                <a:buClrTx/>
                <a:buSzTx/>
                <a:buFontTx/>
                <a:buNone/>
                <a:tabLst/>
                <a:defRPr/>
              </a:pPr>
              <a:r>
                <a:rPr kumimoji="0" lang="en-US" sz="1122" b="0" i="0" u="none" strike="noStrike" kern="1200" cap="none" spc="0" normalizeH="0" baseline="0" noProof="0" dirty="0" err="1" smtClean="0">
                  <a:ln>
                    <a:noFill/>
                  </a:ln>
                  <a:solidFill>
                    <a:prstClr val="white"/>
                  </a:solidFill>
                  <a:effectLst/>
                  <a:uLnTx/>
                  <a:uFillTx/>
                  <a:latin typeface="Segoe UI"/>
                  <a:ea typeface="+mn-ea"/>
                  <a:cs typeface="+mn-cs"/>
                </a:rPr>
                <a:t>AudioGraph</a:t>
              </a:r>
              <a:endParaRPr kumimoji="0" lang="en-US" sz="1122" b="0" i="0" u="none" strike="noStrike" kern="1200" cap="none" spc="0" normalizeH="0" baseline="0" noProof="0" dirty="0">
                <a:ln>
                  <a:noFill/>
                </a:ln>
                <a:solidFill>
                  <a:prstClr val="white"/>
                </a:solidFill>
                <a:effectLst/>
                <a:uLnTx/>
                <a:uFillTx/>
                <a:latin typeface="Segoe UI"/>
                <a:ea typeface="+mn-ea"/>
                <a:cs typeface="+mn-cs"/>
              </a:endParaRPr>
            </a:p>
          </p:txBody>
        </p:sp>
      </p:grpSp>
      <p:grpSp>
        <p:nvGrpSpPr>
          <p:cNvPr id="63" name="Group 62"/>
          <p:cNvGrpSpPr/>
          <p:nvPr/>
        </p:nvGrpSpPr>
        <p:grpSpPr>
          <a:xfrm>
            <a:off x="903329" y="5381749"/>
            <a:ext cx="1085755" cy="1101141"/>
            <a:chOff x="1608909" y="2966670"/>
            <a:chExt cx="1085755" cy="1101141"/>
          </a:xfrm>
        </p:grpSpPr>
        <p:sp>
          <p:nvSpPr>
            <p:cNvPr id="64" name="Oval 63"/>
            <p:cNvSpPr/>
            <p:nvPr/>
          </p:nvSpPr>
          <p:spPr bwMode="auto">
            <a:xfrm>
              <a:off x="1608909" y="2966670"/>
              <a:ext cx="1085755" cy="1101141"/>
            </a:xfrm>
            <a:prstGeom prst="ellipse">
              <a:avLst/>
            </a:prstGeom>
            <a:solidFill>
              <a:schemeClr val="accent2">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66" name="Group 65"/>
            <p:cNvGrpSpPr/>
            <p:nvPr/>
          </p:nvGrpSpPr>
          <p:grpSpPr>
            <a:xfrm>
              <a:off x="1854616" y="3164334"/>
              <a:ext cx="594342" cy="674873"/>
              <a:chOff x="1802109" y="3096706"/>
              <a:chExt cx="703117" cy="799840"/>
            </a:xfrm>
          </p:grpSpPr>
          <p:sp>
            <p:nvSpPr>
              <p:cNvPr id="68" name="Rectangle 67"/>
              <p:cNvSpPr/>
              <p:nvPr/>
            </p:nvSpPr>
            <p:spPr bwMode="auto">
              <a:xfrm>
                <a:off x="1802109" y="3096706"/>
                <a:ext cx="548634" cy="676380"/>
              </a:xfrm>
              <a:prstGeom prst="rect">
                <a:avLst/>
              </a:prstGeom>
              <a:solidFill>
                <a:schemeClr val="tx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69" name="Rectangle 68"/>
              <p:cNvSpPr/>
              <p:nvPr/>
            </p:nvSpPr>
            <p:spPr bwMode="auto">
              <a:xfrm>
                <a:off x="1871714" y="3165426"/>
                <a:ext cx="548634" cy="676380"/>
              </a:xfrm>
              <a:prstGeom prst="rect">
                <a:avLst/>
              </a:prstGeom>
              <a:solidFill>
                <a:schemeClr val="tx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70" name="Rectangle 69"/>
              <p:cNvSpPr/>
              <p:nvPr/>
            </p:nvSpPr>
            <p:spPr bwMode="auto">
              <a:xfrm>
                <a:off x="1956592" y="3220166"/>
                <a:ext cx="548634" cy="676380"/>
              </a:xfrm>
              <a:prstGeom prst="rect">
                <a:avLst/>
              </a:prstGeom>
              <a:solidFill>
                <a:schemeClr val="tx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sp>
        <p:nvSpPr>
          <p:cNvPr id="73" name="FileInput"/>
          <p:cNvSpPr txBox="1"/>
          <p:nvPr/>
        </p:nvSpPr>
        <p:spPr>
          <a:xfrm>
            <a:off x="482209" y="6431624"/>
            <a:ext cx="2668249" cy="516894"/>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smtClean="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AudioFrameInput</a:t>
            </a:r>
            <a:r>
              <a:rPr kumimoji="0" lang="en-US" sz="1599" b="0" i="0" u="none" strike="noStrike" kern="1200" cap="none" spc="0" normalizeH="0" baseline="0" noProof="0" dirty="0" err="1" smtClean="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Node</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grpSp>
        <p:nvGrpSpPr>
          <p:cNvPr id="113" name="Group 112"/>
          <p:cNvGrpSpPr/>
          <p:nvPr/>
        </p:nvGrpSpPr>
        <p:grpSpPr>
          <a:xfrm>
            <a:off x="9911170" y="5256298"/>
            <a:ext cx="1085755" cy="1101141"/>
            <a:chOff x="1608909" y="2966670"/>
            <a:chExt cx="1085755" cy="1101141"/>
          </a:xfrm>
        </p:grpSpPr>
        <p:sp>
          <p:nvSpPr>
            <p:cNvPr id="114" name="Oval 113"/>
            <p:cNvSpPr/>
            <p:nvPr/>
          </p:nvSpPr>
          <p:spPr bwMode="auto">
            <a:xfrm>
              <a:off x="1608909" y="2966670"/>
              <a:ext cx="1085755" cy="1101141"/>
            </a:xfrm>
            <a:prstGeom prst="ellipse">
              <a:avLst/>
            </a:prstGeom>
            <a:solidFill>
              <a:schemeClr val="accent2">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15" name="Group 114"/>
            <p:cNvGrpSpPr/>
            <p:nvPr/>
          </p:nvGrpSpPr>
          <p:grpSpPr>
            <a:xfrm>
              <a:off x="1854616" y="3164334"/>
              <a:ext cx="594342" cy="674873"/>
              <a:chOff x="1802109" y="3096706"/>
              <a:chExt cx="703117" cy="799840"/>
            </a:xfrm>
          </p:grpSpPr>
          <p:sp>
            <p:nvSpPr>
              <p:cNvPr id="116" name="Rectangle 115"/>
              <p:cNvSpPr/>
              <p:nvPr/>
            </p:nvSpPr>
            <p:spPr bwMode="auto">
              <a:xfrm>
                <a:off x="1802109" y="3096706"/>
                <a:ext cx="548634" cy="676380"/>
              </a:xfrm>
              <a:prstGeom prst="rect">
                <a:avLst/>
              </a:prstGeom>
              <a:solidFill>
                <a:schemeClr val="tx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17" name="Rectangle 116"/>
              <p:cNvSpPr/>
              <p:nvPr/>
            </p:nvSpPr>
            <p:spPr bwMode="auto">
              <a:xfrm>
                <a:off x="1871714" y="3165426"/>
                <a:ext cx="548634" cy="676380"/>
              </a:xfrm>
              <a:prstGeom prst="rect">
                <a:avLst/>
              </a:prstGeom>
              <a:solidFill>
                <a:schemeClr val="tx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18" name="Rectangle 117"/>
              <p:cNvSpPr/>
              <p:nvPr/>
            </p:nvSpPr>
            <p:spPr bwMode="auto">
              <a:xfrm>
                <a:off x="1956592" y="3220166"/>
                <a:ext cx="548634" cy="676380"/>
              </a:xfrm>
              <a:prstGeom prst="rect">
                <a:avLst/>
              </a:prstGeom>
              <a:solidFill>
                <a:schemeClr val="tx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sp>
        <p:nvSpPr>
          <p:cNvPr id="119" name="FileInput"/>
          <p:cNvSpPr txBox="1"/>
          <p:nvPr/>
        </p:nvSpPr>
        <p:spPr>
          <a:xfrm>
            <a:off x="9490050" y="6306173"/>
            <a:ext cx="2668249" cy="516894"/>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smtClean="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AudioFrameOutput</a:t>
            </a:r>
            <a:r>
              <a:rPr kumimoji="0" lang="en-US" sz="1599" b="0" i="0" u="none" strike="noStrike" kern="1200" cap="none" spc="0" normalizeH="0" baseline="0" noProof="0" dirty="0" err="1" smtClean="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Node</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cxnSp>
        <p:nvCxnSpPr>
          <p:cNvPr id="126" name="Straight Arrow Connector 125"/>
          <p:cNvCxnSpPr/>
          <p:nvPr/>
        </p:nvCxnSpPr>
        <p:spPr>
          <a:xfrm flipH="1" flipV="1">
            <a:off x="9373471" y="1289464"/>
            <a:ext cx="514905" cy="379853"/>
          </a:xfrm>
          <a:prstGeom prst="straightConnector1">
            <a:avLst/>
          </a:prstGeom>
          <a:ln w="57150">
            <a:solidFill>
              <a:schemeClr val="tx1">
                <a:lumMod val="60000"/>
                <a:lumOff val="4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7" name="DeviceInput"/>
          <p:cNvSpPr txBox="1"/>
          <p:nvPr/>
        </p:nvSpPr>
        <p:spPr>
          <a:xfrm>
            <a:off x="9223087" y="884135"/>
            <a:ext cx="2152177" cy="516894"/>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AudioNode</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Listener</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sp>
        <p:nvSpPr>
          <p:cNvPr id="129" name="Oval 128"/>
          <p:cNvSpPr/>
          <p:nvPr/>
        </p:nvSpPr>
        <p:spPr bwMode="auto">
          <a:xfrm>
            <a:off x="8911333" y="381953"/>
            <a:ext cx="725855" cy="710246"/>
          </a:xfrm>
          <a:prstGeom prst="ellipse">
            <a:avLst/>
          </a:prstGeom>
          <a:solidFill>
            <a:schemeClr val="tx1">
              <a:lumMod val="20000"/>
              <a:lumOff val="80000"/>
            </a:schemeClr>
          </a:solidFill>
          <a:ln>
            <a:solidFill>
              <a:srgbClr val="0070C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49" name="Group 148"/>
          <p:cNvGrpSpPr/>
          <p:nvPr/>
        </p:nvGrpSpPr>
        <p:grpSpPr>
          <a:xfrm>
            <a:off x="2057404" y="2090995"/>
            <a:ext cx="2830435" cy="1333178"/>
            <a:chOff x="1656796" y="2113369"/>
            <a:chExt cx="2830435" cy="1333178"/>
          </a:xfrm>
        </p:grpSpPr>
        <p:cxnSp>
          <p:nvCxnSpPr>
            <p:cNvPr id="131" name="Straight Arrow Connector 130"/>
            <p:cNvCxnSpPr/>
            <p:nvPr/>
          </p:nvCxnSpPr>
          <p:spPr>
            <a:xfrm>
              <a:off x="3010085" y="2708000"/>
              <a:ext cx="1477146" cy="738547"/>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p:nvPr/>
          </p:nvCxnSpPr>
          <p:spPr>
            <a:xfrm>
              <a:off x="1656796" y="2113369"/>
              <a:ext cx="953207" cy="437099"/>
            </a:xfrm>
            <a:prstGeom prst="straightConnector1">
              <a:avLst/>
            </a:prstGeom>
            <a:ln w="57150">
              <a:solidFill>
                <a:schemeClr val="tx1">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36" name="Picture 135"/>
            <p:cNvPicPr>
              <a:picLocks noChangeAspect="1"/>
            </p:cNvPicPr>
            <p:nvPr/>
          </p:nvPicPr>
          <p:blipFill>
            <a:blip r:embed="rId3"/>
            <a:stretch>
              <a:fillRect/>
            </a:stretch>
          </p:blipFill>
          <p:spPr>
            <a:xfrm>
              <a:off x="2610003" y="2497496"/>
              <a:ext cx="400082" cy="381160"/>
            </a:xfrm>
            <a:prstGeom prst="rect">
              <a:avLst/>
            </a:prstGeom>
          </p:spPr>
        </p:pic>
      </p:grpSp>
      <p:grpSp>
        <p:nvGrpSpPr>
          <p:cNvPr id="158" name="Group 157"/>
          <p:cNvGrpSpPr/>
          <p:nvPr/>
        </p:nvGrpSpPr>
        <p:grpSpPr>
          <a:xfrm>
            <a:off x="2192139" y="3740100"/>
            <a:ext cx="2796665" cy="381160"/>
            <a:chOff x="1791531" y="3762474"/>
            <a:chExt cx="2796665" cy="381160"/>
          </a:xfrm>
        </p:grpSpPr>
        <p:cxnSp>
          <p:nvCxnSpPr>
            <p:cNvPr id="27" name="Straight Arrow Connector 26"/>
            <p:cNvCxnSpPr/>
            <p:nvPr/>
          </p:nvCxnSpPr>
          <p:spPr>
            <a:xfrm>
              <a:off x="3010085" y="3940458"/>
              <a:ext cx="1578111" cy="27575"/>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p:nvPr/>
          </p:nvCxnSpPr>
          <p:spPr>
            <a:xfrm>
              <a:off x="1791531" y="3934865"/>
              <a:ext cx="780219" cy="8485"/>
            </a:xfrm>
            <a:prstGeom prst="straightConnector1">
              <a:avLst/>
            </a:prstGeom>
            <a:ln w="57150">
              <a:solidFill>
                <a:schemeClr val="tx1">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42" name="Picture 141"/>
            <p:cNvPicPr>
              <a:picLocks noChangeAspect="1"/>
            </p:cNvPicPr>
            <p:nvPr/>
          </p:nvPicPr>
          <p:blipFill>
            <a:blip r:embed="rId3"/>
            <a:stretch>
              <a:fillRect/>
            </a:stretch>
          </p:blipFill>
          <p:spPr>
            <a:xfrm>
              <a:off x="2600194" y="3762474"/>
              <a:ext cx="400082" cy="381160"/>
            </a:xfrm>
            <a:prstGeom prst="rect">
              <a:avLst/>
            </a:prstGeom>
          </p:spPr>
        </p:pic>
      </p:grpSp>
      <p:grpSp>
        <p:nvGrpSpPr>
          <p:cNvPr id="150" name="Group 149"/>
          <p:cNvGrpSpPr/>
          <p:nvPr/>
        </p:nvGrpSpPr>
        <p:grpSpPr>
          <a:xfrm flipV="1">
            <a:off x="2189730" y="4691486"/>
            <a:ext cx="2830435" cy="1333178"/>
            <a:chOff x="1656796" y="2113369"/>
            <a:chExt cx="2830435" cy="1333178"/>
          </a:xfrm>
        </p:grpSpPr>
        <p:cxnSp>
          <p:nvCxnSpPr>
            <p:cNvPr id="151" name="Straight Arrow Connector 150"/>
            <p:cNvCxnSpPr/>
            <p:nvPr/>
          </p:nvCxnSpPr>
          <p:spPr>
            <a:xfrm>
              <a:off x="3010085" y="2708000"/>
              <a:ext cx="1477146" cy="738547"/>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52" name="Straight Arrow Connector 151"/>
            <p:cNvCxnSpPr/>
            <p:nvPr/>
          </p:nvCxnSpPr>
          <p:spPr>
            <a:xfrm>
              <a:off x="1656796" y="2113369"/>
              <a:ext cx="953207" cy="437099"/>
            </a:xfrm>
            <a:prstGeom prst="straightConnector1">
              <a:avLst/>
            </a:prstGeom>
            <a:ln w="57150">
              <a:solidFill>
                <a:schemeClr val="tx1">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53" name="Picture 152"/>
            <p:cNvPicPr>
              <a:picLocks noChangeAspect="1"/>
            </p:cNvPicPr>
            <p:nvPr/>
          </p:nvPicPr>
          <p:blipFill>
            <a:blip r:embed="rId3"/>
            <a:stretch>
              <a:fillRect/>
            </a:stretch>
          </p:blipFill>
          <p:spPr>
            <a:xfrm>
              <a:off x="2610003" y="2497496"/>
              <a:ext cx="400082" cy="381160"/>
            </a:xfrm>
            <a:prstGeom prst="rect">
              <a:avLst/>
            </a:prstGeom>
          </p:spPr>
        </p:pic>
      </p:grpSp>
      <p:grpSp>
        <p:nvGrpSpPr>
          <p:cNvPr id="154" name="Group 153"/>
          <p:cNvGrpSpPr/>
          <p:nvPr/>
        </p:nvGrpSpPr>
        <p:grpSpPr>
          <a:xfrm>
            <a:off x="6782633" y="4682232"/>
            <a:ext cx="2830435" cy="1333178"/>
            <a:chOff x="1656796" y="2113369"/>
            <a:chExt cx="2830435" cy="1333178"/>
          </a:xfrm>
        </p:grpSpPr>
        <p:cxnSp>
          <p:nvCxnSpPr>
            <p:cNvPr id="155" name="Straight Arrow Connector 154"/>
            <p:cNvCxnSpPr/>
            <p:nvPr/>
          </p:nvCxnSpPr>
          <p:spPr>
            <a:xfrm>
              <a:off x="3010085" y="2708000"/>
              <a:ext cx="1477146" cy="738547"/>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p:nvPr/>
          </p:nvCxnSpPr>
          <p:spPr>
            <a:xfrm>
              <a:off x="1656796" y="2113369"/>
              <a:ext cx="953207" cy="437099"/>
            </a:xfrm>
            <a:prstGeom prst="straightConnector1">
              <a:avLst/>
            </a:prstGeom>
            <a:ln w="57150">
              <a:solidFill>
                <a:schemeClr val="tx1">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57" name="Picture 156"/>
            <p:cNvPicPr>
              <a:picLocks noChangeAspect="1"/>
            </p:cNvPicPr>
            <p:nvPr/>
          </p:nvPicPr>
          <p:blipFill>
            <a:blip r:embed="rId3"/>
            <a:stretch>
              <a:fillRect/>
            </a:stretch>
          </p:blipFill>
          <p:spPr>
            <a:xfrm>
              <a:off x="2610003" y="2497496"/>
              <a:ext cx="400082" cy="381160"/>
            </a:xfrm>
            <a:prstGeom prst="rect">
              <a:avLst/>
            </a:prstGeom>
          </p:spPr>
        </p:pic>
      </p:grpSp>
      <p:grpSp>
        <p:nvGrpSpPr>
          <p:cNvPr id="159" name="Group 158"/>
          <p:cNvGrpSpPr/>
          <p:nvPr/>
        </p:nvGrpSpPr>
        <p:grpSpPr>
          <a:xfrm>
            <a:off x="6802018" y="3627430"/>
            <a:ext cx="2796665" cy="381160"/>
            <a:chOff x="1791531" y="3762474"/>
            <a:chExt cx="2796665" cy="381160"/>
          </a:xfrm>
        </p:grpSpPr>
        <p:cxnSp>
          <p:nvCxnSpPr>
            <p:cNvPr id="160" name="Straight Arrow Connector 159"/>
            <p:cNvCxnSpPr/>
            <p:nvPr/>
          </p:nvCxnSpPr>
          <p:spPr>
            <a:xfrm>
              <a:off x="3010085" y="3940458"/>
              <a:ext cx="1578111" cy="27575"/>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p:nvPr/>
          </p:nvCxnSpPr>
          <p:spPr>
            <a:xfrm>
              <a:off x="1791531" y="3934865"/>
              <a:ext cx="780219" cy="8485"/>
            </a:xfrm>
            <a:prstGeom prst="straightConnector1">
              <a:avLst/>
            </a:prstGeom>
            <a:ln w="57150">
              <a:solidFill>
                <a:schemeClr val="tx1">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62" name="Picture 161"/>
            <p:cNvPicPr>
              <a:picLocks noChangeAspect="1"/>
            </p:cNvPicPr>
            <p:nvPr/>
          </p:nvPicPr>
          <p:blipFill>
            <a:blip r:embed="rId3"/>
            <a:stretch>
              <a:fillRect/>
            </a:stretch>
          </p:blipFill>
          <p:spPr>
            <a:xfrm>
              <a:off x="2600194" y="3762474"/>
              <a:ext cx="400082" cy="381160"/>
            </a:xfrm>
            <a:prstGeom prst="rect">
              <a:avLst/>
            </a:prstGeom>
          </p:spPr>
        </p:pic>
      </p:grpSp>
      <p:grpSp>
        <p:nvGrpSpPr>
          <p:cNvPr id="163" name="Group 162"/>
          <p:cNvGrpSpPr/>
          <p:nvPr/>
        </p:nvGrpSpPr>
        <p:grpSpPr>
          <a:xfrm flipV="1">
            <a:off x="6740689" y="1910610"/>
            <a:ext cx="2830435" cy="1333178"/>
            <a:chOff x="1656796" y="2113369"/>
            <a:chExt cx="2830435" cy="1333178"/>
          </a:xfrm>
        </p:grpSpPr>
        <p:cxnSp>
          <p:nvCxnSpPr>
            <p:cNvPr id="164" name="Straight Arrow Connector 163"/>
            <p:cNvCxnSpPr/>
            <p:nvPr/>
          </p:nvCxnSpPr>
          <p:spPr>
            <a:xfrm>
              <a:off x="3010085" y="2708000"/>
              <a:ext cx="1477146" cy="738547"/>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65" name="Straight Arrow Connector 164"/>
            <p:cNvCxnSpPr/>
            <p:nvPr/>
          </p:nvCxnSpPr>
          <p:spPr>
            <a:xfrm>
              <a:off x="1656796" y="2113369"/>
              <a:ext cx="953207" cy="437099"/>
            </a:xfrm>
            <a:prstGeom prst="straightConnector1">
              <a:avLst/>
            </a:prstGeom>
            <a:ln w="57150">
              <a:solidFill>
                <a:schemeClr val="tx1">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66" name="Picture 165"/>
            <p:cNvPicPr>
              <a:picLocks noChangeAspect="1"/>
            </p:cNvPicPr>
            <p:nvPr/>
          </p:nvPicPr>
          <p:blipFill>
            <a:blip r:embed="rId3"/>
            <a:stretch>
              <a:fillRect/>
            </a:stretch>
          </p:blipFill>
          <p:spPr>
            <a:xfrm>
              <a:off x="2610003" y="2497496"/>
              <a:ext cx="400082" cy="381160"/>
            </a:xfrm>
            <a:prstGeom prst="rect">
              <a:avLst/>
            </a:prstGeom>
          </p:spPr>
        </p:pic>
      </p:grpSp>
      <p:cxnSp>
        <p:nvCxnSpPr>
          <p:cNvPr id="167" name="Straight Arrow Connector 166"/>
          <p:cNvCxnSpPr/>
          <p:nvPr/>
        </p:nvCxnSpPr>
        <p:spPr>
          <a:xfrm flipV="1">
            <a:off x="2081486" y="1651405"/>
            <a:ext cx="244835" cy="136000"/>
          </a:xfrm>
          <a:prstGeom prst="straightConnector1">
            <a:avLst/>
          </a:prstGeom>
          <a:ln w="57150">
            <a:solidFill>
              <a:schemeClr val="tx1">
                <a:lumMod val="60000"/>
                <a:lumOff val="4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68" name="Custom_effect"/>
          <p:cNvGrpSpPr/>
          <p:nvPr/>
        </p:nvGrpSpPr>
        <p:grpSpPr>
          <a:xfrm rot="4248655">
            <a:off x="2465166" y="1173452"/>
            <a:ext cx="744448" cy="715171"/>
            <a:chOff x="2201308" y="2870525"/>
            <a:chExt cx="1085909" cy="1101297"/>
          </a:xfrm>
        </p:grpSpPr>
        <p:sp>
          <p:nvSpPr>
            <p:cNvPr id="169" name="Oval 168"/>
            <p:cNvSpPr/>
            <p:nvPr/>
          </p:nvSpPr>
          <p:spPr bwMode="auto">
            <a:xfrm>
              <a:off x="2201308" y="2870525"/>
              <a:ext cx="1085909" cy="1101297"/>
            </a:xfrm>
            <a:prstGeom prst="ellipse">
              <a:avLst/>
            </a:prstGeom>
            <a:solidFill>
              <a:schemeClr val="tx1">
                <a:lumMod val="20000"/>
                <a:lumOff val="80000"/>
              </a:schemeClr>
            </a:solidFill>
            <a:ln>
              <a:solidFill>
                <a:srgbClr val="50505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70" name="Rectangle 169"/>
            <p:cNvSpPr/>
            <p:nvPr/>
          </p:nvSpPr>
          <p:spPr>
            <a:xfrm>
              <a:off x="2292216" y="3033181"/>
              <a:ext cx="681933" cy="805710"/>
            </a:xfrm>
            <a:prstGeom prst="rect">
              <a:avLst/>
            </a:prstGeom>
            <a:ln>
              <a:noFill/>
            </a:ln>
          </p:spPr>
          <p:txBody>
            <a:bodyPr wrap="squar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505050"/>
                  </a:solidFill>
                  <a:effectLst/>
                  <a:uLnTx/>
                  <a:uFillTx/>
                  <a:latin typeface="Segoe UI Symbol" panose="020B0502040204020203" pitchFamily="34" charset="0"/>
                  <a:ea typeface="Segoe UI Symbol" panose="020B0502040204020203" pitchFamily="34" charset="0"/>
                  <a:cs typeface="+mn-cs"/>
                </a:rPr>
                <a:t></a:t>
              </a:r>
              <a:endParaRPr kumimoji="0" lang="en-US" sz="2800" b="0" i="0" u="none" strike="noStrike" kern="1200" cap="none" spc="0" normalizeH="0" baseline="0" noProof="0" dirty="0">
                <a:ln>
                  <a:noFill/>
                </a:ln>
                <a:solidFill>
                  <a:srgbClr val="505050"/>
                </a:solidFill>
                <a:effectLst/>
                <a:uLnTx/>
                <a:uFillTx/>
                <a:latin typeface="Segoe UI"/>
                <a:ea typeface="+mn-ea"/>
                <a:cs typeface="+mn-cs"/>
              </a:endParaRPr>
            </a:p>
          </p:txBody>
        </p:sp>
      </p:grpSp>
      <p:sp>
        <p:nvSpPr>
          <p:cNvPr id="171" name="DeviceInput"/>
          <p:cNvSpPr txBox="1"/>
          <p:nvPr/>
        </p:nvSpPr>
        <p:spPr>
          <a:xfrm>
            <a:off x="3000802" y="1531128"/>
            <a:ext cx="2152177" cy="516923"/>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AudioNode</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Emitter</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cxnSp>
        <p:nvCxnSpPr>
          <p:cNvPr id="179" name="Straight Arrow Connector 178"/>
          <p:cNvCxnSpPr/>
          <p:nvPr/>
        </p:nvCxnSpPr>
        <p:spPr>
          <a:xfrm flipV="1">
            <a:off x="1966315" y="3309948"/>
            <a:ext cx="244835" cy="136000"/>
          </a:xfrm>
          <a:prstGeom prst="straightConnector1">
            <a:avLst/>
          </a:prstGeom>
          <a:ln w="57150">
            <a:solidFill>
              <a:schemeClr val="tx1">
                <a:lumMod val="60000"/>
                <a:lumOff val="4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80" name="Custom_effect"/>
          <p:cNvGrpSpPr/>
          <p:nvPr/>
        </p:nvGrpSpPr>
        <p:grpSpPr>
          <a:xfrm rot="4248655">
            <a:off x="2349995" y="2831995"/>
            <a:ext cx="744448" cy="715171"/>
            <a:chOff x="2201308" y="2870525"/>
            <a:chExt cx="1085909" cy="1101297"/>
          </a:xfrm>
        </p:grpSpPr>
        <p:sp>
          <p:nvSpPr>
            <p:cNvPr id="181" name="Oval 180"/>
            <p:cNvSpPr/>
            <p:nvPr/>
          </p:nvSpPr>
          <p:spPr bwMode="auto">
            <a:xfrm>
              <a:off x="2201308" y="2870525"/>
              <a:ext cx="1085909" cy="1101297"/>
            </a:xfrm>
            <a:prstGeom prst="ellipse">
              <a:avLst/>
            </a:prstGeom>
            <a:solidFill>
              <a:schemeClr val="tx1">
                <a:lumMod val="20000"/>
                <a:lumOff val="80000"/>
              </a:schemeClr>
            </a:solidFill>
            <a:ln>
              <a:solidFill>
                <a:srgbClr val="50505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82" name="Rectangle 181"/>
            <p:cNvSpPr/>
            <p:nvPr/>
          </p:nvSpPr>
          <p:spPr>
            <a:xfrm>
              <a:off x="2292216" y="3033181"/>
              <a:ext cx="681933" cy="805710"/>
            </a:xfrm>
            <a:prstGeom prst="rect">
              <a:avLst/>
            </a:prstGeom>
            <a:ln>
              <a:noFill/>
            </a:ln>
          </p:spPr>
          <p:txBody>
            <a:bodyPr wrap="squar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505050"/>
                  </a:solidFill>
                  <a:effectLst/>
                  <a:uLnTx/>
                  <a:uFillTx/>
                  <a:latin typeface="Segoe UI Symbol" panose="020B0502040204020203" pitchFamily="34" charset="0"/>
                  <a:ea typeface="Segoe UI Symbol" panose="020B0502040204020203" pitchFamily="34" charset="0"/>
                  <a:cs typeface="+mn-cs"/>
                </a:rPr>
                <a:t></a:t>
              </a:r>
              <a:endParaRPr kumimoji="0" lang="en-US" sz="2800" b="0" i="0" u="none" strike="noStrike" kern="1200" cap="none" spc="0" normalizeH="0" baseline="0" noProof="0" dirty="0">
                <a:ln>
                  <a:noFill/>
                </a:ln>
                <a:solidFill>
                  <a:srgbClr val="505050"/>
                </a:solidFill>
                <a:effectLst/>
                <a:uLnTx/>
                <a:uFillTx/>
                <a:latin typeface="Segoe UI"/>
                <a:ea typeface="+mn-ea"/>
                <a:cs typeface="+mn-cs"/>
              </a:endParaRPr>
            </a:p>
          </p:txBody>
        </p:sp>
      </p:grpSp>
      <p:cxnSp>
        <p:nvCxnSpPr>
          <p:cNvPr id="183" name="Straight Arrow Connector 182"/>
          <p:cNvCxnSpPr/>
          <p:nvPr/>
        </p:nvCxnSpPr>
        <p:spPr>
          <a:xfrm flipV="1">
            <a:off x="1853176" y="5308295"/>
            <a:ext cx="244835" cy="136000"/>
          </a:xfrm>
          <a:prstGeom prst="straightConnector1">
            <a:avLst/>
          </a:prstGeom>
          <a:ln w="57150">
            <a:solidFill>
              <a:schemeClr val="tx1">
                <a:lumMod val="60000"/>
                <a:lumOff val="4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84" name="Custom_effect"/>
          <p:cNvGrpSpPr/>
          <p:nvPr/>
        </p:nvGrpSpPr>
        <p:grpSpPr>
          <a:xfrm rot="4248655">
            <a:off x="2236856" y="4830342"/>
            <a:ext cx="744448" cy="715171"/>
            <a:chOff x="2201308" y="2870525"/>
            <a:chExt cx="1085909" cy="1101297"/>
          </a:xfrm>
        </p:grpSpPr>
        <p:sp>
          <p:nvSpPr>
            <p:cNvPr id="185" name="Oval 184"/>
            <p:cNvSpPr/>
            <p:nvPr/>
          </p:nvSpPr>
          <p:spPr bwMode="auto">
            <a:xfrm>
              <a:off x="2201308" y="2870525"/>
              <a:ext cx="1085909" cy="1101297"/>
            </a:xfrm>
            <a:prstGeom prst="ellipse">
              <a:avLst/>
            </a:prstGeom>
            <a:solidFill>
              <a:schemeClr val="tx1">
                <a:lumMod val="20000"/>
                <a:lumOff val="80000"/>
              </a:schemeClr>
            </a:solidFill>
            <a:ln>
              <a:solidFill>
                <a:srgbClr val="50505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86" name="Rectangle 185"/>
            <p:cNvSpPr/>
            <p:nvPr/>
          </p:nvSpPr>
          <p:spPr>
            <a:xfrm>
              <a:off x="2292216" y="3033181"/>
              <a:ext cx="681933" cy="805710"/>
            </a:xfrm>
            <a:prstGeom prst="rect">
              <a:avLst/>
            </a:prstGeom>
            <a:ln>
              <a:noFill/>
            </a:ln>
          </p:spPr>
          <p:txBody>
            <a:bodyPr wrap="squar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505050"/>
                  </a:solidFill>
                  <a:effectLst/>
                  <a:uLnTx/>
                  <a:uFillTx/>
                  <a:latin typeface="Segoe UI Symbol" panose="020B0502040204020203" pitchFamily="34" charset="0"/>
                  <a:ea typeface="Segoe UI Symbol" panose="020B0502040204020203" pitchFamily="34" charset="0"/>
                  <a:cs typeface="+mn-cs"/>
                </a:rPr>
                <a:t></a:t>
              </a:r>
              <a:endParaRPr kumimoji="0" lang="en-US" sz="2800" b="0" i="0" u="none" strike="noStrike" kern="1200" cap="none" spc="0" normalizeH="0" baseline="0" noProof="0" dirty="0">
                <a:ln>
                  <a:noFill/>
                </a:ln>
                <a:solidFill>
                  <a:srgbClr val="505050"/>
                </a:solidFill>
                <a:effectLst/>
                <a:uLnTx/>
                <a:uFillTx/>
                <a:latin typeface="Segoe UI"/>
                <a:ea typeface="+mn-ea"/>
                <a:cs typeface="+mn-cs"/>
              </a:endParaRPr>
            </a:p>
          </p:txBody>
        </p:sp>
      </p:grpSp>
      <p:grpSp>
        <p:nvGrpSpPr>
          <p:cNvPr id="187" name="Group 186"/>
          <p:cNvGrpSpPr/>
          <p:nvPr/>
        </p:nvGrpSpPr>
        <p:grpSpPr>
          <a:xfrm>
            <a:off x="9911170" y="1331698"/>
            <a:ext cx="1085755" cy="1105949"/>
            <a:chOff x="9510562" y="1354072"/>
            <a:chExt cx="1085755" cy="1105949"/>
          </a:xfrm>
        </p:grpSpPr>
        <p:sp>
          <p:nvSpPr>
            <p:cNvPr id="188" name="Oval 187"/>
            <p:cNvSpPr/>
            <p:nvPr/>
          </p:nvSpPr>
          <p:spPr bwMode="auto">
            <a:xfrm>
              <a:off x="9510562" y="1354072"/>
              <a:ext cx="1085755" cy="1101141"/>
            </a:xfrm>
            <a:prstGeom prst="ellipse">
              <a:avLst/>
            </a:prstGeom>
            <a:solidFill>
              <a:srgbClr val="0078D7"/>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89" name="Speaker"/>
            <p:cNvGrpSpPr/>
            <p:nvPr/>
          </p:nvGrpSpPr>
          <p:grpSpPr>
            <a:xfrm>
              <a:off x="9510562" y="1358880"/>
              <a:ext cx="1085755" cy="1101141"/>
              <a:chOff x="7907808" y="2752511"/>
              <a:chExt cx="1085909" cy="1101297"/>
            </a:xfrm>
            <a:noFill/>
          </p:grpSpPr>
          <p:sp>
            <p:nvSpPr>
              <p:cNvPr id="190" name="Oval 189"/>
              <p:cNvSpPr/>
              <p:nvPr/>
            </p:nvSpPr>
            <p:spPr bwMode="auto">
              <a:xfrm>
                <a:off x="7907808" y="2752511"/>
                <a:ext cx="1085909" cy="1101297"/>
              </a:xfrm>
              <a:prstGeom prst="ellipse">
                <a:avLst/>
              </a:prstGeom>
              <a:grp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91" name="Rectangle 190"/>
              <p:cNvSpPr/>
              <p:nvPr/>
            </p:nvSpPr>
            <p:spPr>
              <a:xfrm>
                <a:off x="8047037" y="2887662"/>
                <a:ext cx="816265" cy="847528"/>
              </a:xfrm>
              <a:prstGeom prst="rect">
                <a:avLst/>
              </a:prstGeom>
              <a:grpFill/>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404040"/>
                    </a:solidFill>
                    <a:effectLst/>
                    <a:uLnTx/>
                    <a:uFillTx/>
                    <a:latin typeface="Segoe UI"/>
                    <a:ea typeface="+mn-ea"/>
                    <a:cs typeface="+mn-cs"/>
                  </a:rPr>
                  <a:t>📢</a:t>
                </a:r>
              </a:p>
            </p:txBody>
          </p:sp>
        </p:grpSp>
      </p:grpSp>
      <p:sp>
        <p:nvSpPr>
          <p:cNvPr id="192" name="Rectangle 191"/>
          <p:cNvSpPr/>
          <p:nvPr/>
        </p:nvSpPr>
        <p:spPr>
          <a:xfrm>
            <a:off x="8929093" y="382206"/>
            <a:ext cx="721726" cy="707886"/>
          </a:xfrm>
          <a:prstGeom prst="rect">
            <a:avLst/>
          </a:prstGeom>
          <a:ln>
            <a:noFill/>
          </a:ln>
        </p:spPr>
        <p:txBody>
          <a:bodyPr wrap="square">
            <a:spAutoFit/>
          </a:bodyPr>
          <a:lstStyle/>
          <a:p>
            <a:pPr marL="0" marR="0" lvl="0" indent="0" algn="ctr" defTabSz="932563"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0078D7"/>
                </a:solidFill>
                <a:effectLst/>
                <a:uLnTx/>
                <a:uFillTx/>
                <a:latin typeface="Segoe UI Symbol" panose="020B0502040204020203" pitchFamily="34" charset="0"/>
                <a:ea typeface="Segoe UI Symbol" panose="020B0502040204020203" pitchFamily="34" charset="0"/>
                <a:cs typeface="+mn-cs"/>
              </a:rPr>
              <a:t></a:t>
            </a:r>
            <a:endParaRPr kumimoji="0" lang="en-US" sz="4000" b="0" i="0" u="none" strike="noStrike" kern="1200" cap="none" spc="0" normalizeH="0" baseline="0" noProof="0" dirty="0">
              <a:ln>
                <a:noFill/>
              </a:ln>
              <a:solidFill>
                <a:srgbClr val="0078D7"/>
              </a:solidFill>
              <a:effectLst/>
              <a:uLnTx/>
              <a:uFillTx/>
              <a:latin typeface="Segoe UI"/>
              <a:ea typeface="+mn-ea"/>
              <a:cs typeface="+mn-cs"/>
            </a:endParaRPr>
          </a:p>
        </p:txBody>
      </p:sp>
      <p:cxnSp>
        <p:nvCxnSpPr>
          <p:cNvPr id="120" name="Straight Arrow Connector 119"/>
          <p:cNvCxnSpPr/>
          <p:nvPr/>
        </p:nvCxnSpPr>
        <p:spPr>
          <a:xfrm flipV="1">
            <a:off x="6035758" y="3079375"/>
            <a:ext cx="244835" cy="136000"/>
          </a:xfrm>
          <a:prstGeom prst="straightConnector1">
            <a:avLst/>
          </a:prstGeom>
          <a:ln w="57150">
            <a:solidFill>
              <a:schemeClr val="tx1">
                <a:lumMod val="60000"/>
                <a:lumOff val="4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1" name="Custom_effect"/>
          <p:cNvGrpSpPr/>
          <p:nvPr/>
        </p:nvGrpSpPr>
        <p:grpSpPr>
          <a:xfrm rot="4248655">
            <a:off x="6248228" y="2359880"/>
            <a:ext cx="744448" cy="715171"/>
            <a:chOff x="2201308" y="2870525"/>
            <a:chExt cx="1085909" cy="1101297"/>
          </a:xfrm>
        </p:grpSpPr>
        <p:sp>
          <p:nvSpPr>
            <p:cNvPr id="122" name="Oval 121"/>
            <p:cNvSpPr/>
            <p:nvPr/>
          </p:nvSpPr>
          <p:spPr bwMode="auto">
            <a:xfrm>
              <a:off x="2201308" y="2870525"/>
              <a:ext cx="1085909" cy="1101297"/>
            </a:xfrm>
            <a:prstGeom prst="ellipse">
              <a:avLst/>
            </a:prstGeom>
            <a:solidFill>
              <a:schemeClr val="tx1">
                <a:lumMod val="20000"/>
                <a:lumOff val="80000"/>
              </a:schemeClr>
            </a:solidFill>
            <a:ln>
              <a:solidFill>
                <a:srgbClr val="50505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23" name="Rectangle 122"/>
            <p:cNvSpPr/>
            <p:nvPr/>
          </p:nvSpPr>
          <p:spPr>
            <a:xfrm>
              <a:off x="2292216" y="3033181"/>
              <a:ext cx="681933" cy="805710"/>
            </a:xfrm>
            <a:prstGeom prst="rect">
              <a:avLst/>
            </a:prstGeom>
            <a:ln>
              <a:noFill/>
            </a:ln>
          </p:spPr>
          <p:txBody>
            <a:bodyPr wrap="squar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505050"/>
                  </a:solidFill>
                  <a:effectLst/>
                  <a:uLnTx/>
                  <a:uFillTx/>
                  <a:latin typeface="Segoe UI Symbol" panose="020B0502040204020203" pitchFamily="34" charset="0"/>
                  <a:ea typeface="Segoe UI Symbol" panose="020B0502040204020203" pitchFamily="34" charset="0"/>
                  <a:cs typeface="+mn-cs"/>
                </a:rPr>
                <a:t></a:t>
              </a:r>
              <a:endParaRPr kumimoji="0" lang="en-US" sz="2800" b="0" i="0" u="none" strike="noStrike" kern="1200" cap="none" spc="0" normalizeH="0" baseline="0" noProof="0" dirty="0">
                <a:ln>
                  <a:noFill/>
                </a:ln>
                <a:solidFill>
                  <a:srgbClr val="505050"/>
                </a:solidFill>
                <a:effectLst/>
                <a:uLnTx/>
                <a:uFillTx/>
                <a:latin typeface="Segoe UI"/>
                <a:ea typeface="+mn-ea"/>
                <a:cs typeface="+mn-cs"/>
              </a:endParaRPr>
            </a:p>
          </p:txBody>
        </p:sp>
      </p:grpSp>
      <p:grpSp>
        <p:nvGrpSpPr>
          <p:cNvPr id="124" name="Group 123"/>
          <p:cNvGrpSpPr/>
          <p:nvPr/>
        </p:nvGrpSpPr>
        <p:grpSpPr>
          <a:xfrm>
            <a:off x="5424005" y="5817178"/>
            <a:ext cx="694561" cy="719791"/>
            <a:chOff x="5228650" y="1741269"/>
            <a:chExt cx="694561" cy="719791"/>
          </a:xfrm>
        </p:grpSpPr>
        <p:sp>
          <p:nvSpPr>
            <p:cNvPr id="125" name="Oval 124"/>
            <p:cNvSpPr/>
            <p:nvPr/>
          </p:nvSpPr>
          <p:spPr bwMode="auto">
            <a:xfrm>
              <a:off x="5228650" y="1741269"/>
              <a:ext cx="694561" cy="719791"/>
            </a:xfrm>
            <a:prstGeom prst="ellipse">
              <a:avLst/>
            </a:prstGeom>
            <a:solidFill>
              <a:schemeClr val="tx1">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28" name="Rectangle 127"/>
            <p:cNvSpPr/>
            <p:nvPr/>
          </p:nvSpPr>
          <p:spPr>
            <a:xfrm>
              <a:off x="5293503" y="1813746"/>
              <a:ext cx="602688" cy="584775"/>
            </a:xfrm>
            <a:prstGeom prst="rect">
              <a:avLst/>
            </a:prstGeom>
            <a:ln>
              <a:noFill/>
            </a:ln>
          </p:spPr>
          <p:txBody>
            <a:bodyPr wrap="squar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404040"/>
                  </a:solidFill>
                  <a:effectLst/>
                  <a:uLnTx/>
                  <a:uFillTx/>
                  <a:latin typeface="Segoe UI"/>
                  <a:ea typeface="+mn-ea"/>
                  <a:cs typeface="+mn-cs"/>
                </a:rPr>
                <a:t>💠</a:t>
              </a:r>
            </a:p>
          </p:txBody>
        </p:sp>
      </p:grpSp>
      <p:grpSp>
        <p:nvGrpSpPr>
          <p:cNvPr id="130" name="Spectrum"/>
          <p:cNvGrpSpPr/>
          <p:nvPr/>
        </p:nvGrpSpPr>
        <p:grpSpPr>
          <a:xfrm>
            <a:off x="6211673" y="5817178"/>
            <a:ext cx="413574" cy="317067"/>
            <a:chOff x="6446837" y="754062"/>
            <a:chExt cx="685800" cy="612488"/>
          </a:xfrm>
        </p:grpSpPr>
        <p:cxnSp>
          <p:nvCxnSpPr>
            <p:cNvPr id="133" name="Straight Connector 132"/>
            <p:cNvCxnSpPr/>
            <p:nvPr/>
          </p:nvCxnSpPr>
          <p:spPr>
            <a:xfrm>
              <a:off x="6446837" y="1287462"/>
              <a:ext cx="0" cy="762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6523037" y="1135062"/>
              <a:ext cx="0" cy="2286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a:off x="6599237" y="1287462"/>
              <a:ext cx="0" cy="79088"/>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a:off x="6673849" y="1135062"/>
              <a:ext cx="1588" cy="2286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a:off x="6751637" y="1135062"/>
              <a:ext cx="0" cy="2286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a:off x="6827837" y="1135062"/>
              <a:ext cx="4214" cy="2286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a:off x="6980237" y="1250562"/>
              <a:ext cx="0" cy="1131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a:off x="7056437" y="1135062"/>
              <a:ext cx="0" cy="228599"/>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a:off x="6904037" y="1135062"/>
              <a:ext cx="0" cy="228599"/>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a:off x="6673849" y="1058862"/>
              <a:ext cx="0" cy="762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a:off x="7132637" y="1135062"/>
              <a:ext cx="0" cy="228599"/>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6751637" y="982662"/>
              <a:ext cx="0" cy="1524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6827837" y="1058862"/>
              <a:ext cx="0" cy="762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a:off x="6904037" y="906462"/>
              <a:ext cx="0" cy="2286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7056437" y="1071174"/>
              <a:ext cx="0" cy="762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a:off x="6904037" y="830262"/>
              <a:ext cx="0" cy="76200"/>
            </a:xfrm>
            <a:prstGeom prst="line">
              <a:avLst/>
            </a:prstGeom>
            <a:ln w="38100">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a:off x="7132637" y="906462"/>
              <a:ext cx="0" cy="240912"/>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a:off x="7132637" y="830262"/>
              <a:ext cx="0" cy="76200"/>
            </a:xfrm>
            <a:prstGeom prst="line">
              <a:avLst/>
            </a:prstGeom>
            <a:ln w="38100">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a:off x="6523037" y="906462"/>
              <a:ext cx="0" cy="240912"/>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a:off x="6523037" y="754062"/>
              <a:ext cx="0" cy="152400"/>
            </a:xfrm>
            <a:prstGeom prst="line">
              <a:avLst/>
            </a:prstGeom>
            <a:ln w="38100">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193" name="AudioEffect"/>
          <p:cNvSpPr txBox="1"/>
          <p:nvPr/>
        </p:nvSpPr>
        <p:spPr>
          <a:xfrm>
            <a:off x="5093499" y="6455159"/>
            <a:ext cx="2098628" cy="516992"/>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IBasicAudioEffect</a:t>
            </a:r>
            <a:endParaRPr kumimoji="0" lang="en-US" sz="1599" b="0" i="0" u="none" strike="noStrike" kern="1200" cap="none" spc="0" normalizeH="0" baseline="0" noProof="0" dirty="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endParaRPr>
          </a:p>
        </p:txBody>
      </p:sp>
    </p:spTree>
    <p:extLst>
      <p:ext uri="{BB962C8B-B14F-4D97-AF65-F5344CB8AC3E}">
        <p14:creationId xmlns:p14="http://schemas.microsoft.com/office/powerpoint/2010/main" val="811833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8" y="1209973"/>
            <a:ext cx="10972744" cy="2179058"/>
          </a:xfrm>
        </p:spPr>
        <p:txBody>
          <a:bodyPr/>
          <a:lstStyle/>
          <a:p>
            <a:r>
              <a:rPr lang="en-US" dirty="0" smtClean="0"/>
              <a:t>Demo </a:t>
            </a:r>
            <a:r>
              <a:rPr lang="en-US" dirty="0"/>
              <a:t>– </a:t>
            </a:r>
            <a:r>
              <a:rPr lang="en-US" dirty="0" smtClean="0"/>
              <a:t>Hello Spatial Audio</a:t>
            </a:r>
            <a:br>
              <a:rPr lang="en-US" dirty="0" smtClean="0"/>
            </a:br>
            <a:endParaRPr lang="en-US" dirty="0"/>
          </a:p>
        </p:txBody>
      </p:sp>
      <p:pic>
        <p:nvPicPr>
          <p:cNvPr id="6" name="Picture 5"/>
          <p:cNvPicPr>
            <a:picLocks noChangeAspect="1"/>
          </p:cNvPicPr>
          <p:nvPr/>
        </p:nvPicPr>
        <p:blipFill>
          <a:blip r:embed="rId2"/>
          <a:stretch>
            <a:fillRect/>
          </a:stretch>
        </p:blipFill>
        <p:spPr>
          <a:xfrm>
            <a:off x="6490195" y="3954463"/>
            <a:ext cx="5856883" cy="2958499"/>
          </a:xfrm>
          <a:prstGeom prst="rect">
            <a:avLst/>
          </a:prstGeom>
        </p:spPr>
      </p:pic>
    </p:spTree>
    <p:extLst>
      <p:ext uri="{BB962C8B-B14F-4D97-AF65-F5344CB8AC3E}">
        <p14:creationId xmlns:p14="http://schemas.microsoft.com/office/powerpoint/2010/main" val="150074775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Oval 70"/>
          <p:cNvSpPr/>
          <p:nvPr/>
        </p:nvSpPr>
        <p:spPr bwMode="auto">
          <a:xfrm>
            <a:off x="9352610" y="2966670"/>
            <a:ext cx="1085755" cy="1101141"/>
          </a:xfrm>
          <a:prstGeom prst="ellipse">
            <a:avLst/>
          </a:prstGeom>
          <a:solidFill>
            <a:srgbClr val="0078D7"/>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 name="Text Placeholder 3"/>
          <p:cNvSpPr>
            <a:spLocks noGrp="1"/>
          </p:cNvSpPr>
          <p:nvPr>
            <p:ph type="body" sz="quarter" idx="15"/>
          </p:nvPr>
        </p:nvSpPr>
        <p:spPr>
          <a:xfrm>
            <a:off x="510360" y="368930"/>
            <a:ext cx="11426550" cy="729572"/>
          </a:xfrm>
        </p:spPr>
        <p:txBody>
          <a:bodyPr/>
          <a:lstStyle/>
          <a:p>
            <a:pPr marL="0" indent="0">
              <a:buNone/>
            </a:pPr>
            <a:r>
              <a:rPr lang="en-US" dirty="0"/>
              <a:t>DEMO: </a:t>
            </a:r>
            <a:r>
              <a:rPr lang="en-US" dirty="0" smtClean="0"/>
              <a:t>Hello Spatial Audio</a:t>
            </a:r>
            <a:endParaRPr lang="en-US" dirty="0"/>
          </a:p>
        </p:txBody>
      </p:sp>
      <p:grpSp>
        <p:nvGrpSpPr>
          <p:cNvPr id="6" name="Speaker"/>
          <p:cNvGrpSpPr/>
          <p:nvPr/>
        </p:nvGrpSpPr>
        <p:grpSpPr>
          <a:xfrm>
            <a:off x="9356226" y="2967875"/>
            <a:ext cx="1085755" cy="1101141"/>
            <a:chOff x="7907808" y="2752511"/>
            <a:chExt cx="1085909" cy="1101297"/>
          </a:xfrm>
          <a:noFill/>
        </p:grpSpPr>
        <p:sp>
          <p:nvSpPr>
            <p:cNvPr id="14" name="Oval 13"/>
            <p:cNvSpPr/>
            <p:nvPr/>
          </p:nvSpPr>
          <p:spPr bwMode="auto">
            <a:xfrm>
              <a:off x="7907808" y="2752511"/>
              <a:ext cx="1085909" cy="1101297"/>
            </a:xfrm>
            <a:prstGeom prst="ellipse">
              <a:avLst/>
            </a:prstGeom>
            <a:grp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7" name="Rectangle 36"/>
            <p:cNvSpPr/>
            <p:nvPr/>
          </p:nvSpPr>
          <p:spPr>
            <a:xfrm>
              <a:off x="8047037" y="2887662"/>
              <a:ext cx="816265" cy="847528"/>
            </a:xfrm>
            <a:prstGeom prst="rect">
              <a:avLst/>
            </a:prstGeom>
            <a:grpFill/>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404040"/>
                  </a:solidFill>
                  <a:effectLst/>
                  <a:uLnTx/>
                  <a:uFillTx/>
                  <a:latin typeface="Segoe UI"/>
                  <a:ea typeface="+mn-ea"/>
                  <a:cs typeface="+mn-cs"/>
                </a:rPr>
                <a:t>📢</a:t>
              </a:r>
            </a:p>
          </p:txBody>
        </p:sp>
      </p:grpSp>
      <p:grpSp>
        <p:nvGrpSpPr>
          <p:cNvPr id="3" name="File In"/>
          <p:cNvGrpSpPr/>
          <p:nvPr/>
        </p:nvGrpSpPr>
        <p:grpSpPr>
          <a:xfrm>
            <a:off x="1608909" y="2966670"/>
            <a:ext cx="1085755" cy="1101141"/>
            <a:chOff x="1960591" y="4212374"/>
            <a:chExt cx="1085909" cy="1101297"/>
          </a:xfrm>
        </p:grpSpPr>
        <p:sp>
          <p:nvSpPr>
            <p:cNvPr id="13" name="Oval 12"/>
            <p:cNvSpPr/>
            <p:nvPr/>
          </p:nvSpPr>
          <p:spPr bwMode="auto">
            <a:xfrm>
              <a:off x="1960591" y="4212374"/>
              <a:ext cx="1085909" cy="1101297"/>
            </a:xfrm>
            <a:prstGeom prst="ellipse">
              <a:avLst/>
            </a:prstGeom>
            <a:solidFill>
              <a:schemeClr val="accent2">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0" name="Rectangle 39"/>
            <p:cNvSpPr/>
            <p:nvPr/>
          </p:nvSpPr>
          <p:spPr>
            <a:xfrm>
              <a:off x="2103437" y="4335462"/>
              <a:ext cx="816265" cy="847528"/>
            </a:xfrm>
            <a:prstGeom prst="rect">
              <a:avLst/>
            </a:prstGeom>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404040"/>
                  </a:solidFill>
                  <a:effectLst/>
                  <a:uLnTx/>
                  <a:uFillTx/>
                  <a:latin typeface="Segoe UI"/>
                  <a:ea typeface="+mn-ea"/>
                  <a:cs typeface="+mn-cs"/>
                </a:rPr>
                <a:t>📄</a:t>
              </a:r>
            </a:p>
          </p:txBody>
        </p:sp>
      </p:grpSp>
      <p:grpSp>
        <p:nvGrpSpPr>
          <p:cNvPr id="19" name="Submix"/>
          <p:cNvGrpSpPr/>
          <p:nvPr/>
        </p:nvGrpSpPr>
        <p:grpSpPr>
          <a:xfrm>
            <a:off x="5011546" y="4650463"/>
            <a:ext cx="1085755" cy="1101141"/>
            <a:chOff x="2066459" y="2780385"/>
            <a:chExt cx="1085909" cy="1101297"/>
          </a:xfrm>
        </p:grpSpPr>
        <p:sp>
          <p:nvSpPr>
            <p:cNvPr id="20" name="Oval 19"/>
            <p:cNvSpPr/>
            <p:nvPr/>
          </p:nvSpPr>
          <p:spPr bwMode="auto">
            <a:xfrm>
              <a:off x="2066459" y="2780385"/>
              <a:ext cx="1085909" cy="1101297"/>
            </a:xfrm>
            <a:prstGeom prst="ellipse">
              <a:avLst/>
            </a:prstGeom>
            <a:solidFill>
              <a:schemeClr val="accent5">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1" name="Rectangle 20"/>
            <p:cNvSpPr/>
            <p:nvPr/>
          </p:nvSpPr>
          <p:spPr>
            <a:xfrm>
              <a:off x="2179637" y="2925761"/>
              <a:ext cx="816265" cy="847528"/>
            </a:xfrm>
            <a:prstGeom prst="rect">
              <a:avLst/>
            </a:prstGeom>
            <a:ln>
              <a:noFill/>
            </a:ln>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404040"/>
                  </a:solidFill>
                  <a:effectLst/>
                  <a:uLnTx/>
                  <a:uFillTx/>
                  <a:latin typeface="Segoe UI"/>
                  <a:ea typeface="+mn-ea"/>
                  <a:cs typeface="+mn-cs"/>
                </a:rPr>
                <a:t>🔀</a:t>
              </a:r>
            </a:p>
          </p:txBody>
        </p:sp>
      </p:grpSp>
      <p:cxnSp>
        <p:nvCxnSpPr>
          <p:cNvPr id="27" name="Straight Arrow Connector 26"/>
          <p:cNvCxnSpPr/>
          <p:nvPr/>
        </p:nvCxnSpPr>
        <p:spPr>
          <a:xfrm>
            <a:off x="2834994" y="3495180"/>
            <a:ext cx="6390835" cy="6488"/>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6218237" y="3950415"/>
            <a:ext cx="3134373" cy="1250345"/>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38" name="Submix_effect"/>
          <p:cNvGrpSpPr/>
          <p:nvPr/>
        </p:nvGrpSpPr>
        <p:grpSpPr>
          <a:xfrm>
            <a:off x="5019250" y="4650462"/>
            <a:ext cx="1085755" cy="1101141"/>
            <a:chOff x="2066459" y="2780385"/>
            <a:chExt cx="1085909" cy="1101297"/>
          </a:xfrm>
        </p:grpSpPr>
        <p:sp>
          <p:nvSpPr>
            <p:cNvPr id="39" name="Oval 38"/>
            <p:cNvSpPr/>
            <p:nvPr/>
          </p:nvSpPr>
          <p:spPr bwMode="auto">
            <a:xfrm>
              <a:off x="2066459" y="2780385"/>
              <a:ext cx="1085909" cy="1101297"/>
            </a:xfrm>
            <a:prstGeom prst="ellipse">
              <a:avLst/>
            </a:prstGeom>
            <a:solidFill>
              <a:srgbClr val="FF8C00"/>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2" name="Rectangle 41"/>
            <p:cNvSpPr/>
            <p:nvPr/>
          </p:nvSpPr>
          <p:spPr>
            <a:xfrm>
              <a:off x="2240057" y="2925761"/>
              <a:ext cx="816265" cy="847528"/>
            </a:xfrm>
            <a:prstGeom prst="rect">
              <a:avLst/>
            </a:prstGeom>
            <a:ln>
              <a:noFill/>
            </a:ln>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FFFFFF">
                      <a:lumMod val="95000"/>
                    </a:srgbClr>
                  </a:solidFill>
                  <a:effectLst/>
                  <a:uLnTx/>
                  <a:uFillTx/>
                  <a:latin typeface="Segoe UI"/>
                  <a:ea typeface="+mn-ea"/>
                  <a:cs typeface="+mn-cs"/>
                </a:rPr>
                <a:t>🔀</a:t>
              </a:r>
            </a:p>
          </p:txBody>
        </p:sp>
      </p:grpSp>
      <p:cxnSp>
        <p:nvCxnSpPr>
          <p:cNvPr id="33" name="Straight Arrow Connector 32"/>
          <p:cNvCxnSpPr/>
          <p:nvPr/>
        </p:nvCxnSpPr>
        <p:spPr>
          <a:xfrm>
            <a:off x="6097301" y="5594016"/>
            <a:ext cx="1647250" cy="313987"/>
          </a:xfrm>
          <a:prstGeom prst="straightConnector1">
            <a:avLst/>
          </a:prstGeom>
          <a:ln w="57150">
            <a:solidFill>
              <a:schemeClr val="tx1">
                <a:lumMod val="60000"/>
                <a:lumOff val="4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93" name="FileInput"/>
          <p:cNvSpPr txBox="1"/>
          <p:nvPr/>
        </p:nvSpPr>
        <p:spPr>
          <a:xfrm>
            <a:off x="1384371" y="4036870"/>
            <a:ext cx="2091662" cy="516923"/>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FileInput</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Node</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sp>
        <p:nvSpPr>
          <p:cNvPr id="95" name="DeviceOutput"/>
          <p:cNvSpPr txBox="1"/>
          <p:nvPr/>
        </p:nvSpPr>
        <p:spPr>
          <a:xfrm>
            <a:off x="9106532" y="4033770"/>
            <a:ext cx="2212745" cy="516992"/>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DeviceOutput</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Node</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sp>
        <p:nvSpPr>
          <p:cNvPr id="96" name="Submix"/>
          <p:cNvSpPr txBox="1"/>
          <p:nvPr/>
        </p:nvSpPr>
        <p:spPr>
          <a:xfrm>
            <a:off x="4904905" y="5649507"/>
            <a:ext cx="1625055" cy="516992"/>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Submix</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Node</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cxnSp>
        <p:nvCxnSpPr>
          <p:cNvPr id="76" name="Straight Arrow Connector 75"/>
          <p:cNvCxnSpPr/>
          <p:nvPr/>
        </p:nvCxnSpPr>
        <p:spPr>
          <a:xfrm>
            <a:off x="2672886" y="3950415"/>
            <a:ext cx="2249130" cy="1250345"/>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flipV="1">
            <a:off x="2567884" y="2674311"/>
            <a:ext cx="267110" cy="327687"/>
          </a:xfrm>
          <a:prstGeom prst="straightConnector1">
            <a:avLst/>
          </a:prstGeom>
          <a:ln w="57150">
            <a:solidFill>
              <a:schemeClr val="tx1">
                <a:lumMod val="60000"/>
                <a:lumOff val="40000"/>
              </a:schemeClr>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pic>
        <p:nvPicPr>
          <p:cNvPr id="68" name="Picture 67"/>
          <p:cNvPicPr>
            <a:picLocks noChangeAspect="1"/>
          </p:cNvPicPr>
          <p:nvPr/>
        </p:nvPicPr>
        <p:blipFill>
          <a:blip r:embed="rId3"/>
          <a:stretch>
            <a:fillRect/>
          </a:stretch>
        </p:blipFill>
        <p:spPr>
          <a:xfrm>
            <a:off x="2972531" y="4663243"/>
            <a:ext cx="308003" cy="540628"/>
          </a:xfrm>
          <a:prstGeom prst="rect">
            <a:avLst/>
          </a:prstGeom>
        </p:spPr>
      </p:pic>
      <p:sp>
        <p:nvSpPr>
          <p:cNvPr id="92" name="FileInput"/>
          <p:cNvSpPr txBox="1"/>
          <p:nvPr/>
        </p:nvSpPr>
        <p:spPr>
          <a:xfrm>
            <a:off x="3215204" y="4744490"/>
            <a:ext cx="1328527" cy="493183"/>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428" b="0" i="0" u="none" strike="noStrike" kern="1200" cap="none" spc="0" normalizeH="0" baseline="0" noProof="0" dirty="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Gain: 0.125</a:t>
            </a:r>
            <a:endParaRPr kumimoji="0" lang="en-US" sz="1428"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sp>
        <p:nvSpPr>
          <p:cNvPr id="102" name="FileInput"/>
          <p:cNvSpPr txBox="1"/>
          <p:nvPr/>
        </p:nvSpPr>
        <p:spPr>
          <a:xfrm>
            <a:off x="5924813" y="3001996"/>
            <a:ext cx="1328527" cy="493183"/>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428" b="0" i="0" u="none" strike="noStrike" kern="1200" cap="none" spc="0" normalizeH="0" baseline="0" noProof="0" dirty="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Gain: 1</a:t>
            </a:r>
            <a:endParaRPr kumimoji="0" lang="en-US" sz="1428"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pic>
        <p:nvPicPr>
          <p:cNvPr id="70" name="Picture 69"/>
          <p:cNvPicPr>
            <a:picLocks noChangeAspect="1"/>
          </p:cNvPicPr>
          <p:nvPr/>
        </p:nvPicPr>
        <p:blipFill>
          <a:blip r:embed="rId4"/>
          <a:stretch>
            <a:fillRect/>
          </a:stretch>
        </p:blipFill>
        <p:spPr>
          <a:xfrm>
            <a:off x="5717433" y="2821178"/>
            <a:ext cx="346148" cy="613502"/>
          </a:xfrm>
          <a:prstGeom prst="rect">
            <a:avLst/>
          </a:prstGeom>
        </p:spPr>
      </p:pic>
      <p:cxnSp>
        <p:nvCxnSpPr>
          <p:cNvPr id="63" name="Straight Arrow Connector 62"/>
          <p:cNvCxnSpPr>
            <a:endCxn id="98" idx="1"/>
          </p:cNvCxnSpPr>
          <p:nvPr/>
        </p:nvCxnSpPr>
        <p:spPr>
          <a:xfrm flipV="1">
            <a:off x="9895488" y="2388916"/>
            <a:ext cx="4831" cy="474128"/>
          </a:xfrm>
          <a:prstGeom prst="straightConnector1">
            <a:avLst/>
          </a:prstGeom>
          <a:ln w="57150">
            <a:solidFill>
              <a:schemeClr val="tx1">
                <a:lumMod val="60000"/>
                <a:lumOff val="40000"/>
              </a:schemeClr>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grpSp>
        <p:nvGrpSpPr>
          <p:cNvPr id="62" name="Group 61"/>
          <p:cNvGrpSpPr/>
          <p:nvPr/>
        </p:nvGrpSpPr>
        <p:grpSpPr>
          <a:xfrm>
            <a:off x="11207224" y="116061"/>
            <a:ext cx="1139550" cy="985844"/>
            <a:chOff x="11207224" y="116061"/>
            <a:chExt cx="1139550" cy="985844"/>
          </a:xfrm>
        </p:grpSpPr>
        <p:sp>
          <p:nvSpPr>
            <p:cNvPr id="69" name="Hexagon 68"/>
            <p:cNvSpPr/>
            <p:nvPr/>
          </p:nvSpPr>
          <p:spPr>
            <a:xfrm>
              <a:off x="11207224" y="116061"/>
              <a:ext cx="1139550" cy="985844"/>
            </a:xfrm>
            <a:prstGeom prst="hexagon">
              <a:avLst>
                <a:gd name="adj" fmla="val 28570"/>
                <a:gd name="vf" fmla="val 115470"/>
              </a:avLst>
            </a:prstGeom>
            <a:solidFill>
              <a:srgbClr val="0070C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73" name="Hexagon 4"/>
            <p:cNvSpPr txBox="1"/>
            <p:nvPr/>
          </p:nvSpPr>
          <p:spPr>
            <a:xfrm>
              <a:off x="11338821" y="279437"/>
              <a:ext cx="914390" cy="6590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839" tIns="16839" rIns="16839" bIns="16839" numCol="1" spcCol="1270" anchor="ctr" anchorCtr="0">
              <a:noAutofit/>
            </a:bodyPr>
            <a:lstStyle/>
            <a:p>
              <a:pPr marL="0" marR="0" lvl="0" indent="0" algn="ctr" defTabSz="589349" rtl="0" eaLnBrk="1" fontAlgn="auto" latinLnBrk="0" hangingPunct="1">
                <a:lnSpc>
                  <a:spcPct val="90000"/>
                </a:lnSpc>
                <a:spcBef>
                  <a:spcPct val="0"/>
                </a:spcBef>
                <a:spcAft>
                  <a:spcPct val="35000"/>
                </a:spcAft>
                <a:buClrTx/>
                <a:buSzTx/>
                <a:buFontTx/>
                <a:buNone/>
                <a:tabLst/>
                <a:defRPr/>
              </a:pPr>
              <a:r>
                <a:rPr kumimoji="0" lang="en-US" sz="1122" b="0" i="0" u="none" strike="noStrike" kern="1200" cap="none" spc="0" normalizeH="0" baseline="0" noProof="0" dirty="0" err="1" smtClean="0">
                  <a:ln>
                    <a:noFill/>
                  </a:ln>
                  <a:solidFill>
                    <a:prstClr val="white"/>
                  </a:solidFill>
                  <a:effectLst/>
                  <a:uLnTx/>
                  <a:uFillTx/>
                  <a:latin typeface="Segoe UI"/>
                  <a:ea typeface="+mn-ea"/>
                  <a:cs typeface="+mn-cs"/>
                </a:rPr>
                <a:t>AudioGraph</a:t>
              </a:r>
              <a:endParaRPr kumimoji="0" lang="en-US" sz="1122" b="0" i="0" u="none" strike="noStrike" kern="1200" cap="none" spc="0" normalizeH="0" baseline="0" noProof="0" dirty="0">
                <a:ln>
                  <a:noFill/>
                </a:ln>
                <a:solidFill>
                  <a:prstClr val="white"/>
                </a:solidFill>
                <a:effectLst/>
                <a:uLnTx/>
                <a:uFillTx/>
                <a:latin typeface="Segoe UI"/>
                <a:ea typeface="+mn-ea"/>
                <a:cs typeface="+mn-cs"/>
              </a:endParaRPr>
            </a:p>
          </p:txBody>
        </p:sp>
      </p:grpSp>
      <p:grpSp>
        <p:nvGrpSpPr>
          <p:cNvPr id="80" name="Custom_effect"/>
          <p:cNvGrpSpPr/>
          <p:nvPr/>
        </p:nvGrpSpPr>
        <p:grpSpPr>
          <a:xfrm rot="4248655">
            <a:off x="2782504" y="2001399"/>
            <a:ext cx="744448" cy="715171"/>
            <a:chOff x="2201308" y="2870525"/>
            <a:chExt cx="1085909" cy="1101297"/>
          </a:xfrm>
        </p:grpSpPr>
        <p:sp>
          <p:nvSpPr>
            <p:cNvPr id="90" name="Oval 89"/>
            <p:cNvSpPr/>
            <p:nvPr/>
          </p:nvSpPr>
          <p:spPr bwMode="auto">
            <a:xfrm>
              <a:off x="2201308" y="2870525"/>
              <a:ext cx="1085909" cy="1101297"/>
            </a:xfrm>
            <a:prstGeom prst="ellipse">
              <a:avLst/>
            </a:prstGeom>
            <a:solidFill>
              <a:schemeClr val="tx1">
                <a:lumMod val="20000"/>
                <a:lumOff val="80000"/>
              </a:schemeClr>
            </a:solidFill>
            <a:ln>
              <a:solidFill>
                <a:srgbClr val="50505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1" name="Rectangle 90"/>
            <p:cNvSpPr/>
            <p:nvPr/>
          </p:nvSpPr>
          <p:spPr>
            <a:xfrm>
              <a:off x="2292216" y="3033181"/>
              <a:ext cx="681933" cy="805710"/>
            </a:xfrm>
            <a:prstGeom prst="rect">
              <a:avLst/>
            </a:prstGeom>
            <a:ln>
              <a:noFill/>
            </a:ln>
          </p:spPr>
          <p:txBody>
            <a:bodyPr wrap="squar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505050"/>
                  </a:solidFill>
                  <a:effectLst/>
                  <a:uLnTx/>
                  <a:uFillTx/>
                  <a:latin typeface="Segoe UI Symbol" panose="020B0502040204020203" pitchFamily="34" charset="0"/>
                  <a:ea typeface="Segoe UI Symbol" panose="020B0502040204020203" pitchFamily="34" charset="0"/>
                  <a:cs typeface="+mn-cs"/>
                </a:rPr>
                <a:t></a:t>
              </a:r>
              <a:endParaRPr kumimoji="0" lang="en-US" sz="2800" b="0" i="0" u="none" strike="noStrike" kern="1200" cap="none" spc="0" normalizeH="0" baseline="0" noProof="0" dirty="0">
                <a:ln>
                  <a:noFill/>
                </a:ln>
                <a:solidFill>
                  <a:srgbClr val="505050"/>
                </a:solidFill>
                <a:effectLst/>
                <a:uLnTx/>
                <a:uFillTx/>
                <a:latin typeface="Segoe UI"/>
                <a:ea typeface="+mn-ea"/>
                <a:cs typeface="+mn-cs"/>
              </a:endParaRPr>
            </a:p>
          </p:txBody>
        </p:sp>
      </p:grpSp>
      <p:sp>
        <p:nvSpPr>
          <p:cNvPr id="94" name="DeviceInput"/>
          <p:cNvSpPr txBox="1"/>
          <p:nvPr/>
        </p:nvSpPr>
        <p:spPr>
          <a:xfrm>
            <a:off x="3318140" y="2359075"/>
            <a:ext cx="2152177" cy="516923"/>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AudioNode</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Emitter</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sp>
        <p:nvSpPr>
          <p:cNvPr id="98" name="DeviceInput"/>
          <p:cNvSpPr txBox="1"/>
          <p:nvPr/>
        </p:nvSpPr>
        <p:spPr>
          <a:xfrm>
            <a:off x="9900319" y="2130469"/>
            <a:ext cx="2185399" cy="516894"/>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AudioNode</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Listener</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sp>
        <p:nvSpPr>
          <p:cNvPr id="100" name="Oval 99"/>
          <p:cNvSpPr/>
          <p:nvPr/>
        </p:nvSpPr>
        <p:spPr bwMode="auto">
          <a:xfrm>
            <a:off x="9545587" y="1587883"/>
            <a:ext cx="709464" cy="732575"/>
          </a:xfrm>
          <a:prstGeom prst="ellipse">
            <a:avLst/>
          </a:prstGeom>
          <a:solidFill>
            <a:schemeClr val="tx1">
              <a:lumMod val="20000"/>
              <a:lumOff val="80000"/>
            </a:schemeClr>
          </a:solidFill>
          <a:ln>
            <a:solidFill>
              <a:srgbClr val="0070C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2" name="Group 1"/>
          <p:cNvGrpSpPr/>
          <p:nvPr/>
        </p:nvGrpSpPr>
        <p:grpSpPr>
          <a:xfrm>
            <a:off x="7838446" y="5508922"/>
            <a:ext cx="2416605" cy="1274725"/>
            <a:chOff x="7838446" y="5508922"/>
            <a:chExt cx="2416605" cy="1274725"/>
          </a:xfrm>
        </p:grpSpPr>
        <p:grpSp>
          <p:nvGrpSpPr>
            <p:cNvPr id="122" name="Group 121"/>
            <p:cNvGrpSpPr/>
            <p:nvPr/>
          </p:nvGrpSpPr>
          <p:grpSpPr>
            <a:xfrm>
              <a:off x="7838446" y="5680710"/>
              <a:ext cx="694561" cy="719791"/>
              <a:chOff x="5228650" y="1741269"/>
              <a:chExt cx="694561" cy="719791"/>
            </a:xfrm>
          </p:grpSpPr>
          <p:sp>
            <p:nvSpPr>
              <p:cNvPr id="123" name="Oval 122"/>
              <p:cNvSpPr/>
              <p:nvPr/>
            </p:nvSpPr>
            <p:spPr bwMode="auto">
              <a:xfrm>
                <a:off x="5228650" y="1741269"/>
                <a:ext cx="694561" cy="719791"/>
              </a:xfrm>
              <a:prstGeom prst="ellipse">
                <a:avLst/>
              </a:prstGeom>
              <a:solidFill>
                <a:schemeClr val="tx1">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24" name="Rectangle 123"/>
              <p:cNvSpPr/>
              <p:nvPr/>
            </p:nvSpPr>
            <p:spPr>
              <a:xfrm>
                <a:off x="5282831" y="1834130"/>
                <a:ext cx="602688" cy="584775"/>
              </a:xfrm>
              <a:prstGeom prst="rect">
                <a:avLst/>
              </a:prstGeom>
              <a:ln>
                <a:noFill/>
              </a:ln>
            </p:spPr>
            <p:txBody>
              <a:bodyPr wrap="squar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404040"/>
                    </a:solidFill>
                    <a:effectLst/>
                    <a:uLnTx/>
                    <a:uFillTx/>
                    <a:latin typeface="Segoe UI"/>
                    <a:ea typeface="+mn-ea"/>
                    <a:cs typeface="+mn-cs"/>
                  </a:rPr>
                  <a:t>💠</a:t>
                </a:r>
              </a:p>
            </p:txBody>
          </p:sp>
        </p:grpSp>
        <p:grpSp>
          <p:nvGrpSpPr>
            <p:cNvPr id="125" name="Spectrum"/>
            <p:cNvGrpSpPr/>
            <p:nvPr/>
          </p:nvGrpSpPr>
          <p:grpSpPr>
            <a:xfrm>
              <a:off x="8604013" y="5508922"/>
              <a:ext cx="413574" cy="317067"/>
              <a:chOff x="6446837" y="754062"/>
              <a:chExt cx="685800" cy="612488"/>
            </a:xfrm>
          </p:grpSpPr>
          <p:cxnSp>
            <p:nvCxnSpPr>
              <p:cNvPr id="126" name="Straight Connector 125"/>
              <p:cNvCxnSpPr/>
              <p:nvPr/>
            </p:nvCxnSpPr>
            <p:spPr>
              <a:xfrm>
                <a:off x="6446837" y="1287462"/>
                <a:ext cx="0" cy="762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6523037" y="1135062"/>
                <a:ext cx="0" cy="2286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6599237" y="1287462"/>
                <a:ext cx="0" cy="79088"/>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6673849" y="1135062"/>
                <a:ext cx="1588" cy="2286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6751637" y="1135062"/>
                <a:ext cx="0" cy="2286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6827837" y="1135062"/>
                <a:ext cx="4214" cy="2286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6980237" y="1250562"/>
                <a:ext cx="0" cy="1131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7056437" y="1135062"/>
                <a:ext cx="0" cy="228599"/>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6904037" y="1135062"/>
                <a:ext cx="0" cy="228599"/>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a:off x="6673849" y="1058862"/>
                <a:ext cx="0" cy="762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a:off x="7132637" y="1135062"/>
                <a:ext cx="0" cy="228599"/>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a:off x="6751637" y="982662"/>
                <a:ext cx="0" cy="1524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a:off x="6827837" y="1058862"/>
                <a:ext cx="0" cy="762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a:off x="6904037" y="906462"/>
                <a:ext cx="0" cy="2286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a:off x="7056437" y="1071174"/>
                <a:ext cx="0" cy="762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a:off x="6904037" y="830262"/>
                <a:ext cx="0" cy="76200"/>
              </a:xfrm>
              <a:prstGeom prst="line">
                <a:avLst/>
              </a:prstGeom>
              <a:ln w="38100">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a:off x="7132637" y="906462"/>
                <a:ext cx="0" cy="240912"/>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a:off x="7132637" y="830262"/>
                <a:ext cx="0" cy="76200"/>
              </a:xfrm>
              <a:prstGeom prst="line">
                <a:avLst/>
              </a:prstGeom>
              <a:ln w="38100">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a:off x="6523037" y="906462"/>
                <a:ext cx="0" cy="240912"/>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a:off x="6523037" y="754062"/>
                <a:ext cx="0" cy="152400"/>
              </a:xfrm>
              <a:prstGeom prst="line">
                <a:avLst/>
              </a:prstGeom>
              <a:ln w="38100">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146" name="AudioEffect"/>
            <p:cNvSpPr txBox="1"/>
            <p:nvPr/>
          </p:nvSpPr>
          <p:spPr>
            <a:xfrm>
              <a:off x="8156423" y="6266655"/>
              <a:ext cx="2098628" cy="516992"/>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smtClean="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ReverbAudioEffect</a:t>
              </a:r>
              <a:endParaRPr kumimoji="0" lang="en-US" sz="1599" b="0" i="0" u="none" strike="noStrike" kern="1200" cap="none" spc="0" normalizeH="0" baseline="0" noProof="0" dirty="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endParaRPr>
            </a:p>
          </p:txBody>
        </p:sp>
      </p:grpSp>
      <p:sp>
        <p:nvSpPr>
          <p:cNvPr id="148" name="Rectangle 147"/>
          <p:cNvSpPr/>
          <p:nvPr/>
        </p:nvSpPr>
        <p:spPr>
          <a:xfrm>
            <a:off x="9607536" y="1600227"/>
            <a:ext cx="543514" cy="707886"/>
          </a:xfrm>
          <a:prstGeom prst="rect">
            <a:avLst/>
          </a:prstGeom>
          <a:ln>
            <a:noFill/>
          </a:ln>
        </p:spPr>
        <p:txBody>
          <a:bodyPr wrap="squar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0078D7"/>
                </a:solidFill>
                <a:effectLst/>
                <a:uLnTx/>
                <a:uFillTx/>
                <a:latin typeface="Segoe UI Symbol" panose="020B0502040204020203" pitchFamily="34" charset="0"/>
                <a:ea typeface="Segoe UI Symbol" panose="020B0502040204020203" pitchFamily="34" charset="0"/>
                <a:cs typeface="+mn-cs"/>
              </a:rPr>
              <a:t></a:t>
            </a:r>
            <a:endParaRPr kumimoji="0" lang="en-US" sz="4000" b="0" i="0" u="none" strike="noStrike" kern="1200" cap="none" spc="0" normalizeH="0" baseline="0" noProof="0" dirty="0">
              <a:ln>
                <a:noFill/>
              </a:ln>
              <a:solidFill>
                <a:srgbClr val="0078D7"/>
              </a:solidFill>
              <a:effectLst/>
              <a:uLnTx/>
              <a:uFillTx/>
              <a:latin typeface="Segoe UI"/>
              <a:ea typeface="+mn-ea"/>
              <a:cs typeface="+mn-cs"/>
            </a:endParaRPr>
          </a:p>
        </p:txBody>
      </p:sp>
    </p:spTree>
    <p:extLst>
      <p:ext uri="{BB962C8B-B14F-4D97-AF65-F5344CB8AC3E}">
        <p14:creationId xmlns:p14="http://schemas.microsoft.com/office/powerpoint/2010/main" val="4996627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500"/>
                                        <p:tgtEl>
                                          <p:spTgt spid="9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5"/>
                                        </p:tgtEl>
                                        <p:attrNameLst>
                                          <p:attrName>style.visibility</p:attrName>
                                        </p:attrNameLst>
                                      </p:cBhvr>
                                      <p:to>
                                        <p:strVal val="visible"/>
                                      </p:to>
                                    </p:set>
                                    <p:animEffect transition="in" filter="fade">
                                      <p:cBhvr>
                                        <p:cTn id="11" dur="500"/>
                                        <p:tgtEl>
                                          <p:spTgt spid="9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fade">
                                      <p:cBhvr>
                                        <p:cTn id="15" dur="500"/>
                                        <p:tgtEl>
                                          <p:spTgt spid="9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childTnLst>
                                </p:cTn>
                              </p:par>
                              <p:par>
                                <p:cTn id="20" presetID="1" presetClass="entr" presetSubtype="0"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93" grpId="0"/>
      <p:bldP spid="95" grpId="0"/>
      <p:bldP spid="9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Hello Spatial Audio</a:t>
            </a:r>
            <a:endParaRPr lang="en-US" dirty="0"/>
          </a:p>
        </p:txBody>
      </p:sp>
      <p:sp>
        <p:nvSpPr>
          <p:cNvPr id="6" name="Text Placeholder 5"/>
          <p:cNvSpPr>
            <a:spLocks noGrp="1"/>
          </p:cNvSpPr>
          <p:nvPr>
            <p:ph type="body" sz="quarter" idx="10"/>
          </p:nvPr>
        </p:nvSpPr>
        <p:spPr>
          <a:xfrm>
            <a:off x="274639" y="1221157"/>
            <a:ext cx="12161836" cy="4124206"/>
          </a:xfrm>
          <a:noFill/>
        </p:spPr>
        <p:txBody>
          <a:bodyPr/>
          <a:lstStyle/>
          <a:p>
            <a:r>
              <a:rPr lang="en-US" sz="2000" dirty="0" err="1" smtClean="0">
                <a:solidFill>
                  <a:srgbClr val="2B91AF"/>
                </a:solidFill>
                <a:highlight>
                  <a:srgbClr val="FFFFFF"/>
                </a:highlight>
              </a:rPr>
              <a:t>AudioGraphSettings</a:t>
            </a:r>
            <a:r>
              <a:rPr lang="en-US" sz="2000" dirty="0" smtClean="0">
                <a:solidFill>
                  <a:srgbClr val="000000"/>
                </a:solidFill>
                <a:highlight>
                  <a:srgbClr val="FFFFFF"/>
                </a:highlight>
              </a:rPr>
              <a:t> </a:t>
            </a:r>
            <a:r>
              <a:rPr lang="en-US" sz="2000" dirty="0">
                <a:solidFill>
                  <a:srgbClr val="000000"/>
                </a:solidFill>
                <a:highlight>
                  <a:srgbClr val="FFFFFF"/>
                </a:highlight>
              </a:rPr>
              <a:t>settings = </a:t>
            </a:r>
            <a:r>
              <a:rPr lang="en-US" sz="2000" dirty="0">
                <a:solidFill>
                  <a:srgbClr val="0000FF"/>
                </a:solidFill>
                <a:highlight>
                  <a:srgbClr val="FFFFFF"/>
                </a:highlight>
              </a:rPr>
              <a:t>new</a:t>
            </a:r>
            <a:r>
              <a:rPr lang="en-US" sz="2000" dirty="0">
                <a:solidFill>
                  <a:srgbClr val="000000"/>
                </a:solidFill>
                <a:highlight>
                  <a:srgbClr val="FFFFFF"/>
                </a:highlight>
              </a:rPr>
              <a:t> </a:t>
            </a:r>
            <a:r>
              <a:rPr lang="en-US" sz="2000" dirty="0" err="1" smtClean="0">
                <a:solidFill>
                  <a:srgbClr val="2B91AF"/>
                </a:solidFill>
                <a:highlight>
                  <a:srgbClr val="FFFFFF"/>
                </a:highlight>
              </a:rPr>
              <a:t>AudioGraphSettings</a:t>
            </a:r>
            <a:r>
              <a:rPr lang="en-US" sz="2000" dirty="0" smtClean="0">
                <a:solidFill>
                  <a:srgbClr val="000000"/>
                </a:solidFill>
                <a:highlight>
                  <a:srgbClr val="FFFFFF"/>
                </a:highlight>
              </a:rPr>
              <a:t>(</a:t>
            </a:r>
            <a:r>
              <a:rPr lang="en-US" sz="2000" dirty="0" err="1" smtClean="0">
                <a:solidFill>
                  <a:srgbClr val="2B91AF"/>
                </a:solidFill>
                <a:highlight>
                  <a:srgbClr val="FFFFFF"/>
                </a:highlight>
              </a:rPr>
              <a:t>AudioRenderCategory</a:t>
            </a:r>
            <a:r>
              <a:rPr lang="en-US" sz="2000" dirty="0" err="1" smtClean="0">
                <a:solidFill>
                  <a:srgbClr val="000000"/>
                </a:solidFill>
                <a:highlight>
                  <a:srgbClr val="FFFFFF"/>
                </a:highlight>
              </a:rPr>
              <a:t>.GameEffects</a:t>
            </a:r>
            <a:r>
              <a:rPr lang="en-US" sz="2000" dirty="0" smtClean="0">
                <a:solidFill>
                  <a:srgbClr val="000000"/>
                </a:solidFill>
                <a:highlight>
                  <a:srgbClr val="FFFFFF"/>
                </a:highlight>
              </a:rPr>
              <a:t>);</a:t>
            </a:r>
            <a:endParaRPr lang="en-US" sz="2000" dirty="0">
              <a:solidFill>
                <a:srgbClr val="000000"/>
              </a:solidFill>
              <a:highlight>
                <a:srgbClr val="FFFFFF"/>
              </a:highlight>
            </a:endParaRPr>
          </a:p>
          <a:p>
            <a:r>
              <a:rPr lang="en-US" sz="2000" dirty="0" err="1" smtClean="0">
                <a:solidFill>
                  <a:srgbClr val="000000"/>
                </a:solidFill>
                <a:highlight>
                  <a:srgbClr val="FFFFFF"/>
                </a:highlight>
              </a:rPr>
              <a:t>settings.EncodingProperties</a:t>
            </a:r>
            <a:r>
              <a:rPr lang="en-US" sz="2000" dirty="0" smtClean="0">
                <a:solidFill>
                  <a:srgbClr val="000000"/>
                </a:solidFill>
                <a:highlight>
                  <a:srgbClr val="FFFFFF"/>
                </a:highlight>
              </a:rPr>
              <a:t> </a:t>
            </a:r>
            <a:r>
              <a:rPr lang="en-US" sz="2000" dirty="0">
                <a:solidFill>
                  <a:srgbClr val="000000"/>
                </a:solidFill>
                <a:highlight>
                  <a:srgbClr val="FFFFFF"/>
                </a:highlight>
              </a:rPr>
              <a:t>= </a:t>
            </a:r>
            <a:r>
              <a:rPr lang="en-US" sz="2000" dirty="0" err="1">
                <a:solidFill>
                  <a:srgbClr val="2B91AF"/>
                </a:solidFill>
                <a:highlight>
                  <a:srgbClr val="FFFFFF"/>
                </a:highlight>
              </a:rPr>
              <a:t>AudioEncodingProperties</a:t>
            </a:r>
            <a:r>
              <a:rPr lang="en-US" sz="2000" dirty="0" err="1">
                <a:solidFill>
                  <a:srgbClr val="000000"/>
                </a:solidFill>
                <a:highlight>
                  <a:srgbClr val="FFFFFF"/>
                </a:highlight>
              </a:rPr>
              <a:t>.CreatePcm</a:t>
            </a:r>
            <a:r>
              <a:rPr lang="en-US" sz="2000" dirty="0">
                <a:solidFill>
                  <a:srgbClr val="000000"/>
                </a:solidFill>
                <a:highlight>
                  <a:srgbClr val="FFFFFF"/>
                </a:highlight>
              </a:rPr>
              <a:t>(48000, 2, 16);</a:t>
            </a:r>
          </a:p>
          <a:p>
            <a:r>
              <a:rPr lang="en-US" sz="2000" dirty="0" err="1" smtClean="0">
                <a:solidFill>
                  <a:srgbClr val="000000"/>
                </a:solidFill>
                <a:highlight>
                  <a:srgbClr val="FFFFFF"/>
                </a:highlight>
              </a:rPr>
              <a:t>settings.EncodingProperties.Subtype</a:t>
            </a:r>
            <a:r>
              <a:rPr lang="en-US" sz="2000" dirty="0" smtClean="0">
                <a:solidFill>
                  <a:srgbClr val="000000"/>
                </a:solidFill>
                <a:highlight>
                  <a:srgbClr val="FFFFFF"/>
                </a:highlight>
              </a:rPr>
              <a:t> </a:t>
            </a:r>
            <a:r>
              <a:rPr lang="en-US" sz="2000" dirty="0">
                <a:solidFill>
                  <a:srgbClr val="000000"/>
                </a:solidFill>
                <a:highlight>
                  <a:srgbClr val="FFFFFF"/>
                </a:highlight>
              </a:rPr>
              <a:t>= </a:t>
            </a:r>
            <a:r>
              <a:rPr lang="en-US" sz="2000" dirty="0" err="1">
                <a:solidFill>
                  <a:srgbClr val="2B91AF"/>
                </a:solidFill>
                <a:highlight>
                  <a:srgbClr val="FFFFFF"/>
                </a:highlight>
              </a:rPr>
              <a:t>MediaEncodingSubtypes</a:t>
            </a:r>
            <a:r>
              <a:rPr lang="en-US" sz="2000" dirty="0" err="1">
                <a:solidFill>
                  <a:srgbClr val="000000"/>
                </a:solidFill>
                <a:highlight>
                  <a:srgbClr val="FFFFFF"/>
                </a:highlight>
              </a:rPr>
              <a:t>.Float</a:t>
            </a:r>
            <a:r>
              <a:rPr lang="en-US" sz="2000" dirty="0">
                <a:solidFill>
                  <a:srgbClr val="000000"/>
                </a:solidFill>
                <a:highlight>
                  <a:srgbClr val="FFFFFF"/>
                </a:highlight>
              </a:rPr>
              <a:t>;</a:t>
            </a:r>
          </a:p>
          <a:p>
            <a:endParaRPr lang="en-US" sz="2000" dirty="0">
              <a:solidFill>
                <a:srgbClr val="000000"/>
              </a:solidFill>
              <a:highlight>
                <a:srgbClr val="FFFFFF"/>
              </a:highlight>
            </a:endParaRPr>
          </a:p>
          <a:p>
            <a:r>
              <a:rPr lang="en-US" sz="2000" dirty="0" smtClean="0">
                <a:solidFill>
                  <a:srgbClr val="008000"/>
                </a:solidFill>
                <a:highlight>
                  <a:srgbClr val="FFFFFF"/>
                </a:highlight>
              </a:rPr>
              <a:t>// </a:t>
            </a:r>
            <a:r>
              <a:rPr lang="en-US" sz="2000" dirty="0">
                <a:solidFill>
                  <a:srgbClr val="008000"/>
                </a:solidFill>
                <a:highlight>
                  <a:srgbClr val="FFFFFF"/>
                </a:highlight>
              </a:rPr>
              <a:t>Create the new Graph</a:t>
            </a:r>
            <a:endParaRPr lang="en-US" sz="2000" dirty="0">
              <a:solidFill>
                <a:srgbClr val="000000"/>
              </a:solidFill>
              <a:highlight>
                <a:srgbClr val="FFFFFF"/>
              </a:highlight>
            </a:endParaRPr>
          </a:p>
          <a:p>
            <a:r>
              <a:rPr lang="en-US" sz="2000" dirty="0" err="1" smtClean="0">
                <a:solidFill>
                  <a:srgbClr val="2B91AF"/>
                </a:solidFill>
                <a:highlight>
                  <a:srgbClr val="FFFFFF"/>
                </a:highlight>
              </a:rPr>
              <a:t>CreateAudioGraphResult</a:t>
            </a:r>
            <a:r>
              <a:rPr lang="en-US" sz="2000" dirty="0" smtClean="0">
                <a:solidFill>
                  <a:srgbClr val="000000"/>
                </a:solidFill>
                <a:highlight>
                  <a:srgbClr val="FFFFFF"/>
                </a:highlight>
              </a:rPr>
              <a:t> </a:t>
            </a:r>
            <a:r>
              <a:rPr lang="en-US" sz="2000" dirty="0" err="1">
                <a:solidFill>
                  <a:srgbClr val="000000"/>
                </a:solidFill>
                <a:highlight>
                  <a:srgbClr val="FFFFFF"/>
                </a:highlight>
              </a:rPr>
              <a:t>createResult</a:t>
            </a:r>
            <a:r>
              <a:rPr lang="en-US" sz="2000" dirty="0">
                <a:solidFill>
                  <a:srgbClr val="000000"/>
                </a:solidFill>
                <a:highlight>
                  <a:srgbClr val="FFFFFF"/>
                </a:highlight>
              </a:rPr>
              <a:t> = </a:t>
            </a:r>
            <a:r>
              <a:rPr lang="en-US" sz="2000" dirty="0">
                <a:solidFill>
                  <a:srgbClr val="0000FF"/>
                </a:solidFill>
                <a:highlight>
                  <a:srgbClr val="FFFFFF"/>
                </a:highlight>
              </a:rPr>
              <a:t>await</a:t>
            </a:r>
            <a:r>
              <a:rPr lang="en-US" sz="2000" dirty="0">
                <a:solidFill>
                  <a:srgbClr val="000000"/>
                </a:solidFill>
                <a:highlight>
                  <a:srgbClr val="FFFFFF"/>
                </a:highlight>
              </a:rPr>
              <a:t> </a:t>
            </a:r>
            <a:r>
              <a:rPr lang="en-US" sz="2000" dirty="0" err="1">
                <a:solidFill>
                  <a:srgbClr val="2B91AF"/>
                </a:solidFill>
                <a:highlight>
                  <a:srgbClr val="FFFFFF"/>
                </a:highlight>
              </a:rPr>
              <a:t>AudioGraph</a:t>
            </a:r>
            <a:r>
              <a:rPr lang="en-US" sz="2000" dirty="0" err="1">
                <a:solidFill>
                  <a:srgbClr val="000000"/>
                </a:solidFill>
                <a:highlight>
                  <a:srgbClr val="FFFFFF"/>
                </a:highlight>
              </a:rPr>
              <a:t>.CreateAsync</a:t>
            </a:r>
            <a:r>
              <a:rPr lang="en-US" sz="2000" dirty="0">
                <a:solidFill>
                  <a:srgbClr val="000000"/>
                </a:solidFill>
                <a:highlight>
                  <a:srgbClr val="FFFFFF"/>
                </a:highlight>
              </a:rPr>
              <a:t>(settings);</a:t>
            </a:r>
          </a:p>
          <a:p>
            <a:r>
              <a:rPr lang="en-US" sz="2000" dirty="0" smtClean="0">
                <a:solidFill>
                  <a:srgbClr val="0000FF"/>
                </a:solidFill>
                <a:highlight>
                  <a:srgbClr val="FFFFFF"/>
                </a:highlight>
              </a:rPr>
              <a:t>if</a:t>
            </a:r>
            <a:r>
              <a:rPr lang="en-US" sz="2000" dirty="0" smtClean="0">
                <a:solidFill>
                  <a:srgbClr val="000000"/>
                </a:solidFill>
                <a:highlight>
                  <a:srgbClr val="FFFFFF"/>
                </a:highlight>
              </a:rPr>
              <a:t> </a:t>
            </a:r>
            <a:r>
              <a:rPr lang="en-US" sz="2000" dirty="0">
                <a:solidFill>
                  <a:srgbClr val="000000"/>
                </a:solidFill>
                <a:highlight>
                  <a:srgbClr val="FFFFFF"/>
                </a:highlight>
              </a:rPr>
              <a:t>(</a:t>
            </a:r>
            <a:r>
              <a:rPr lang="en-US" sz="2000" dirty="0" err="1">
                <a:solidFill>
                  <a:srgbClr val="000000"/>
                </a:solidFill>
                <a:highlight>
                  <a:srgbClr val="FFFFFF"/>
                </a:highlight>
              </a:rPr>
              <a:t>createResult.Status</a:t>
            </a:r>
            <a:r>
              <a:rPr lang="en-US" sz="2000" dirty="0">
                <a:solidFill>
                  <a:srgbClr val="000000"/>
                </a:solidFill>
                <a:highlight>
                  <a:srgbClr val="FFFFFF"/>
                </a:highlight>
              </a:rPr>
              <a:t> == </a:t>
            </a:r>
            <a:r>
              <a:rPr lang="en-US" sz="2000" dirty="0" err="1">
                <a:solidFill>
                  <a:srgbClr val="2B91AF"/>
                </a:solidFill>
                <a:highlight>
                  <a:srgbClr val="FFFFFF"/>
                </a:highlight>
              </a:rPr>
              <a:t>AudioGraphCreationStatus</a:t>
            </a:r>
            <a:r>
              <a:rPr lang="en-US" sz="2000" dirty="0" err="1">
                <a:solidFill>
                  <a:srgbClr val="000000"/>
                </a:solidFill>
                <a:highlight>
                  <a:srgbClr val="FFFFFF"/>
                </a:highlight>
              </a:rPr>
              <a:t>.Success</a:t>
            </a:r>
            <a:r>
              <a:rPr lang="en-US" sz="2000" dirty="0">
                <a:solidFill>
                  <a:srgbClr val="000000"/>
                </a:solidFill>
                <a:highlight>
                  <a:srgbClr val="FFFFFF"/>
                </a:highlight>
              </a:rPr>
              <a:t>)</a:t>
            </a:r>
          </a:p>
          <a:p>
            <a:r>
              <a:rPr lang="en-US" sz="2000" dirty="0" smtClean="0">
                <a:solidFill>
                  <a:srgbClr val="000000"/>
                </a:solidFill>
                <a:highlight>
                  <a:srgbClr val="FFFFFF"/>
                </a:highlight>
              </a:rPr>
              <a:t>  </a:t>
            </a:r>
            <a:r>
              <a:rPr lang="en-US" sz="2000" dirty="0" err="1" smtClean="0">
                <a:solidFill>
                  <a:srgbClr val="000000"/>
                </a:solidFill>
                <a:highlight>
                  <a:srgbClr val="FFFFFF"/>
                </a:highlight>
              </a:rPr>
              <a:t>audioGraph</a:t>
            </a:r>
            <a:r>
              <a:rPr lang="en-US" sz="2000" dirty="0" smtClean="0">
                <a:solidFill>
                  <a:srgbClr val="000000"/>
                </a:solidFill>
                <a:highlight>
                  <a:srgbClr val="FFFFFF"/>
                </a:highlight>
              </a:rPr>
              <a:t> </a:t>
            </a:r>
            <a:r>
              <a:rPr lang="en-US" sz="2000" dirty="0">
                <a:solidFill>
                  <a:srgbClr val="000000"/>
                </a:solidFill>
                <a:highlight>
                  <a:srgbClr val="FFFFFF"/>
                </a:highlight>
              </a:rPr>
              <a:t>= </a:t>
            </a:r>
            <a:r>
              <a:rPr lang="en-US" sz="2000" dirty="0" err="1">
                <a:solidFill>
                  <a:srgbClr val="000000"/>
                </a:solidFill>
                <a:highlight>
                  <a:srgbClr val="FFFFFF"/>
                </a:highlight>
              </a:rPr>
              <a:t>createResult.Graph</a:t>
            </a:r>
            <a:r>
              <a:rPr lang="en-US" sz="2000" dirty="0">
                <a:solidFill>
                  <a:srgbClr val="000000"/>
                </a:solidFill>
                <a:highlight>
                  <a:srgbClr val="FFFFFF"/>
                </a:highlight>
              </a:rPr>
              <a:t>;</a:t>
            </a:r>
          </a:p>
          <a:p>
            <a:r>
              <a:rPr lang="en-US" sz="2000" dirty="0" smtClean="0">
                <a:solidFill>
                  <a:srgbClr val="0000FF"/>
                </a:solidFill>
                <a:highlight>
                  <a:srgbClr val="FFFFFF"/>
                </a:highlight>
              </a:rPr>
              <a:t>else</a:t>
            </a:r>
            <a:endParaRPr lang="en-US" sz="2000" dirty="0">
              <a:solidFill>
                <a:srgbClr val="000000"/>
              </a:solidFill>
              <a:highlight>
                <a:srgbClr val="FFFFFF"/>
              </a:highlight>
            </a:endParaRPr>
          </a:p>
          <a:p>
            <a:r>
              <a:rPr lang="en-US" sz="2000" dirty="0" smtClean="0">
                <a:solidFill>
                  <a:srgbClr val="0000FF"/>
                </a:solidFill>
                <a:highlight>
                  <a:srgbClr val="FFFFFF"/>
                </a:highlight>
              </a:rPr>
              <a:t>  throw</a:t>
            </a:r>
            <a:r>
              <a:rPr lang="en-US" sz="2000" dirty="0" smtClean="0">
                <a:solidFill>
                  <a:srgbClr val="000000"/>
                </a:solidFill>
                <a:highlight>
                  <a:srgbClr val="FFFFFF"/>
                </a:highlight>
              </a:rPr>
              <a:t> </a:t>
            </a:r>
            <a:r>
              <a:rPr lang="en-US" sz="2000" dirty="0">
                <a:solidFill>
                  <a:srgbClr val="0000FF"/>
                </a:solidFill>
                <a:highlight>
                  <a:srgbClr val="FFFFFF"/>
                </a:highlight>
              </a:rPr>
              <a:t>new</a:t>
            </a:r>
            <a:r>
              <a:rPr lang="en-US" sz="2000" dirty="0">
                <a:solidFill>
                  <a:srgbClr val="000000"/>
                </a:solidFill>
                <a:highlight>
                  <a:srgbClr val="FFFFFF"/>
                </a:highlight>
              </a:rPr>
              <a:t> </a:t>
            </a:r>
            <a:r>
              <a:rPr lang="en-US" sz="2000" dirty="0">
                <a:solidFill>
                  <a:srgbClr val="2B91AF"/>
                </a:solidFill>
                <a:highlight>
                  <a:srgbClr val="FFFFFF"/>
                </a:highlight>
              </a:rPr>
              <a:t>Exception</a:t>
            </a:r>
            <a:r>
              <a:rPr lang="en-US" sz="2000" dirty="0" smtClean="0">
                <a:solidFill>
                  <a:srgbClr val="000000"/>
                </a:solidFill>
                <a:highlight>
                  <a:srgbClr val="FFFFFF"/>
                </a:highlight>
              </a:rPr>
              <a:t>(</a:t>
            </a:r>
            <a:r>
              <a:rPr lang="en-US" sz="2000" dirty="0" smtClean="0">
                <a:solidFill>
                  <a:srgbClr val="A31515"/>
                </a:solidFill>
                <a:highlight>
                  <a:srgbClr val="FFFFFF"/>
                </a:highlight>
              </a:rPr>
              <a:t>"</a:t>
            </a:r>
            <a:r>
              <a:rPr lang="en-US" sz="2000" dirty="0">
                <a:solidFill>
                  <a:srgbClr val="A31515"/>
                </a:solidFill>
                <a:highlight>
                  <a:srgbClr val="FFFFFF"/>
                </a:highlight>
              </a:rPr>
              <a:t>Failed to successfully create </a:t>
            </a:r>
            <a:r>
              <a:rPr lang="en-US" sz="2000" dirty="0" err="1" smtClean="0">
                <a:solidFill>
                  <a:srgbClr val="A31515"/>
                </a:solidFill>
                <a:highlight>
                  <a:srgbClr val="FFFFFF"/>
                </a:highlight>
              </a:rPr>
              <a:t>AudioGraph</a:t>
            </a:r>
            <a:r>
              <a:rPr lang="en-US" sz="2000" dirty="0" smtClean="0">
                <a:solidFill>
                  <a:srgbClr val="A31515"/>
                </a:solidFill>
                <a:highlight>
                  <a:srgbClr val="FFFFFF"/>
                </a:highlight>
              </a:rPr>
              <a:t>”</a:t>
            </a:r>
            <a:r>
              <a:rPr lang="en-US" sz="2000" dirty="0" smtClean="0">
                <a:solidFill>
                  <a:srgbClr val="000000"/>
                </a:solidFill>
                <a:highlight>
                  <a:srgbClr val="FFFFFF"/>
                </a:highlight>
              </a:rPr>
              <a:t>);</a:t>
            </a:r>
            <a:endParaRPr lang="en-US" sz="2000" dirty="0">
              <a:solidFill>
                <a:srgbClr val="000000"/>
              </a:solidFill>
              <a:highlight>
                <a:srgbClr val="FFFFFF"/>
              </a:highlight>
            </a:endParaRPr>
          </a:p>
          <a:p>
            <a:endParaRPr lang="en-US" sz="2000" dirty="0">
              <a:solidFill>
                <a:srgbClr val="000000"/>
              </a:solidFill>
              <a:highlight>
                <a:srgbClr val="FFFFFF"/>
              </a:highlight>
            </a:endParaRPr>
          </a:p>
        </p:txBody>
      </p:sp>
      <p:grpSp>
        <p:nvGrpSpPr>
          <p:cNvPr id="4" name="Group 3"/>
          <p:cNvGrpSpPr/>
          <p:nvPr/>
        </p:nvGrpSpPr>
        <p:grpSpPr>
          <a:xfrm>
            <a:off x="11207224" y="116061"/>
            <a:ext cx="1139550" cy="985844"/>
            <a:chOff x="11207224" y="116061"/>
            <a:chExt cx="1139550" cy="985844"/>
          </a:xfrm>
        </p:grpSpPr>
        <p:sp>
          <p:nvSpPr>
            <p:cNvPr id="7" name="Hexagon 6"/>
            <p:cNvSpPr/>
            <p:nvPr/>
          </p:nvSpPr>
          <p:spPr>
            <a:xfrm>
              <a:off x="11207224" y="116061"/>
              <a:ext cx="1139550" cy="985844"/>
            </a:xfrm>
            <a:prstGeom prst="hexagon">
              <a:avLst>
                <a:gd name="adj" fmla="val 28570"/>
                <a:gd name="vf" fmla="val 115470"/>
              </a:avLst>
            </a:prstGeom>
            <a:solidFill>
              <a:srgbClr val="0070C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8" name="Hexagon 4"/>
            <p:cNvSpPr txBox="1"/>
            <p:nvPr/>
          </p:nvSpPr>
          <p:spPr>
            <a:xfrm>
              <a:off x="11338821" y="279437"/>
              <a:ext cx="914390" cy="6590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839" tIns="16839" rIns="16839" bIns="16839" numCol="1" spcCol="1270" anchor="ctr" anchorCtr="0">
              <a:noAutofit/>
            </a:bodyPr>
            <a:lstStyle/>
            <a:p>
              <a:pPr marL="0" marR="0" lvl="0" indent="0" algn="ctr" defTabSz="589349" rtl="0" eaLnBrk="1" fontAlgn="auto" latinLnBrk="0" hangingPunct="1">
                <a:lnSpc>
                  <a:spcPct val="90000"/>
                </a:lnSpc>
                <a:spcBef>
                  <a:spcPct val="0"/>
                </a:spcBef>
                <a:spcAft>
                  <a:spcPct val="35000"/>
                </a:spcAft>
                <a:buClrTx/>
                <a:buSzTx/>
                <a:buFontTx/>
                <a:buNone/>
                <a:tabLst/>
                <a:defRPr/>
              </a:pPr>
              <a:r>
                <a:rPr kumimoji="0" lang="en-US" sz="1122" b="0" i="0" u="none" strike="noStrike" kern="1200" cap="none" spc="0" normalizeH="0" baseline="0" noProof="0" dirty="0" err="1" smtClean="0">
                  <a:ln>
                    <a:noFill/>
                  </a:ln>
                  <a:solidFill>
                    <a:prstClr val="white"/>
                  </a:solidFill>
                  <a:effectLst/>
                  <a:uLnTx/>
                  <a:uFillTx/>
                  <a:latin typeface="Segoe UI"/>
                  <a:ea typeface="+mn-ea"/>
                  <a:cs typeface="+mn-cs"/>
                </a:rPr>
                <a:t>AudioGraph</a:t>
              </a:r>
              <a:endParaRPr kumimoji="0" lang="en-US" sz="1122" b="0" i="0" u="none" strike="noStrike" kern="1200" cap="none" spc="0" normalizeH="0" baseline="0" noProof="0" dirty="0">
                <a:ln>
                  <a:noFill/>
                </a:ln>
                <a:solidFill>
                  <a:prstClr val="white"/>
                </a:solidFill>
                <a:effectLst/>
                <a:uLnTx/>
                <a:uFillTx/>
                <a:latin typeface="Segoe UI"/>
                <a:ea typeface="+mn-ea"/>
                <a:cs typeface="+mn-cs"/>
              </a:endParaRPr>
            </a:p>
          </p:txBody>
        </p:sp>
      </p:grpSp>
      <p:sp>
        <p:nvSpPr>
          <p:cNvPr id="9" name="Rectangle 8"/>
          <p:cNvSpPr/>
          <p:nvPr/>
        </p:nvSpPr>
        <p:spPr bwMode="auto">
          <a:xfrm>
            <a:off x="0" y="2857189"/>
            <a:ext cx="12436475" cy="2103097"/>
          </a:xfrm>
          <a:prstGeom prst="rect">
            <a:avLst/>
          </a:prstGeom>
          <a:solidFill>
            <a:srgbClr val="FFD757">
              <a:alpha val="3098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0" name="Rectangle 9"/>
          <p:cNvSpPr/>
          <p:nvPr/>
        </p:nvSpPr>
        <p:spPr bwMode="auto">
          <a:xfrm>
            <a:off x="24353" y="1101905"/>
            <a:ext cx="12436475" cy="1755284"/>
          </a:xfrm>
          <a:prstGeom prst="rect">
            <a:avLst/>
          </a:prstGeom>
          <a:solidFill>
            <a:srgbClr val="FFD757">
              <a:alpha val="3098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25221288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0"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Hello Spatial Audio</a:t>
            </a:r>
            <a:endParaRPr lang="en-US" dirty="0"/>
          </a:p>
        </p:txBody>
      </p:sp>
      <p:sp>
        <p:nvSpPr>
          <p:cNvPr id="6" name="Text Placeholder 5"/>
          <p:cNvSpPr>
            <a:spLocks noGrp="1"/>
          </p:cNvSpPr>
          <p:nvPr>
            <p:ph type="body" sz="quarter" idx="10"/>
          </p:nvPr>
        </p:nvSpPr>
        <p:spPr>
          <a:xfrm>
            <a:off x="274638" y="1028409"/>
            <a:ext cx="12161837" cy="6902277"/>
          </a:xfrm>
          <a:noFill/>
        </p:spPr>
        <p:txBody>
          <a:bodyPr/>
          <a:lstStyle/>
          <a:p>
            <a:r>
              <a:rPr lang="en-US" sz="2000" dirty="0" smtClean="0">
                <a:solidFill>
                  <a:srgbClr val="008000"/>
                </a:solidFill>
                <a:highlight>
                  <a:srgbClr val="FFFFFF"/>
                </a:highlight>
              </a:rPr>
              <a:t>// Create the output node</a:t>
            </a:r>
            <a:endParaRPr lang="en-US" sz="2000" dirty="0" smtClean="0">
              <a:solidFill>
                <a:srgbClr val="000000"/>
              </a:solidFill>
              <a:highlight>
                <a:srgbClr val="FFFFFF"/>
              </a:highlight>
            </a:endParaRPr>
          </a:p>
          <a:p>
            <a:r>
              <a:rPr lang="en-US" sz="2000" dirty="0" err="1" smtClean="0">
                <a:solidFill>
                  <a:srgbClr val="2B91AF"/>
                </a:solidFill>
                <a:highlight>
                  <a:srgbClr val="FFFFFF"/>
                </a:highlight>
              </a:rPr>
              <a:t>CreateAudioDeviceOutputNodeResult</a:t>
            </a:r>
            <a:r>
              <a:rPr lang="en-US" sz="2000" dirty="0" smtClean="0">
                <a:solidFill>
                  <a:srgbClr val="000000"/>
                </a:solidFill>
                <a:highlight>
                  <a:srgbClr val="FFFFFF"/>
                </a:highlight>
              </a:rPr>
              <a:t> </a:t>
            </a:r>
            <a:r>
              <a:rPr lang="en-US" sz="2000" dirty="0" err="1" smtClean="0">
                <a:solidFill>
                  <a:srgbClr val="000000"/>
                </a:solidFill>
                <a:highlight>
                  <a:srgbClr val="FFFFFF"/>
                </a:highlight>
              </a:rPr>
              <a:t>outputNodeResult</a:t>
            </a:r>
            <a:r>
              <a:rPr lang="en-US" sz="2000" dirty="0" smtClean="0">
                <a:solidFill>
                  <a:srgbClr val="000000"/>
                </a:solidFill>
                <a:highlight>
                  <a:srgbClr val="FFFFFF"/>
                </a:highlight>
              </a:rPr>
              <a:t> = </a:t>
            </a:r>
            <a:r>
              <a:rPr lang="en-US" sz="2000" dirty="0" smtClean="0">
                <a:solidFill>
                  <a:srgbClr val="0000FF"/>
                </a:solidFill>
                <a:highlight>
                  <a:srgbClr val="FFFFFF"/>
                </a:highlight>
              </a:rPr>
              <a:t>await</a:t>
            </a:r>
            <a:r>
              <a:rPr lang="en-US" sz="2000" dirty="0" smtClean="0">
                <a:solidFill>
                  <a:srgbClr val="000000"/>
                </a:solidFill>
                <a:highlight>
                  <a:srgbClr val="FFFFFF"/>
                </a:highlight>
              </a:rPr>
              <a:t> </a:t>
            </a:r>
            <a:r>
              <a:rPr lang="en-US" sz="2000" dirty="0" err="1" smtClean="0">
                <a:solidFill>
                  <a:srgbClr val="000000"/>
                </a:solidFill>
                <a:highlight>
                  <a:srgbClr val="FFFFFF"/>
                </a:highlight>
              </a:rPr>
              <a:t>audioGraph.CreateDeviceOutputNodeAsync</a:t>
            </a:r>
            <a:r>
              <a:rPr lang="en-US" sz="2000" dirty="0" smtClean="0">
                <a:solidFill>
                  <a:srgbClr val="000000"/>
                </a:solidFill>
                <a:highlight>
                  <a:srgbClr val="FFFFFF"/>
                </a:highlight>
              </a:rPr>
              <a:t>();</a:t>
            </a:r>
          </a:p>
          <a:p>
            <a:r>
              <a:rPr lang="en-US" sz="2000" dirty="0" smtClean="0">
                <a:solidFill>
                  <a:srgbClr val="0000FF"/>
                </a:solidFill>
                <a:highlight>
                  <a:srgbClr val="FFFFFF"/>
                </a:highlight>
              </a:rPr>
              <a:t>if</a:t>
            </a:r>
            <a:r>
              <a:rPr lang="en-US" sz="2000" dirty="0" smtClean="0">
                <a:solidFill>
                  <a:srgbClr val="000000"/>
                </a:solidFill>
                <a:highlight>
                  <a:srgbClr val="FFFFFF"/>
                </a:highlight>
              </a:rPr>
              <a:t> (</a:t>
            </a:r>
            <a:r>
              <a:rPr lang="en-US" sz="2000" dirty="0" err="1" smtClean="0">
                <a:solidFill>
                  <a:srgbClr val="000000"/>
                </a:solidFill>
                <a:highlight>
                  <a:srgbClr val="FFFFFF"/>
                </a:highlight>
              </a:rPr>
              <a:t>outputNodeResult.Status</a:t>
            </a:r>
            <a:r>
              <a:rPr lang="en-US" sz="2000" dirty="0" smtClean="0">
                <a:solidFill>
                  <a:srgbClr val="000000"/>
                </a:solidFill>
                <a:highlight>
                  <a:srgbClr val="FFFFFF"/>
                </a:highlight>
              </a:rPr>
              <a:t> == </a:t>
            </a:r>
            <a:r>
              <a:rPr lang="en-US" sz="2000" dirty="0" err="1" smtClean="0">
                <a:solidFill>
                  <a:srgbClr val="2B91AF"/>
                </a:solidFill>
                <a:highlight>
                  <a:srgbClr val="FFFFFF"/>
                </a:highlight>
              </a:rPr>
              <a:t>AudioDeviceNodeCreationStatus</a:t>
            </a:r>
            <a:r>
              <a:rPr lang="en-US" sz="2000" dirty="0" err="1" smtClean="0">
                <a:solidFill>
                  <a:srgbClr val="000000"/>
                </a:solidFill>
                <a:highlight>
                  <a:srgbClr val="FFFFFF"/>
                </a:highlight>
              </a:rPr>
              <a:t>.Success</a:t>
            </a:r>
            <a:r>
              <a:rPr lang="en-US" sz="2000" dirty="0" smtClean="0">
                <a:solidFill>
                  <a:srgbClr val="000000"/>
                </a:solidFill>
                <a:highlight>
                  <a:srgbClr val="FFFFFF"/>
                </a:highlight>
              </a:rPr>
              <a:t>)</a:t>
            </a:r>
          </a:p>
          <a:p>
            <a:r>
              <a:rPr lang="en-US" sz="2000" dirty="0" smtClean="0">
                <a:solidFill>
                  <a:srgbClr val="000000"/>
                </a:solidFill>
                <a:highlight>
                  <a:srgbClr val="FFFFFF"/>
                </a:highlight>
              </a:rPr>
              <a:t>  </a:t>
            </a:r>
            <a:r>
              <a:rPr lang="en-US" sz="2000" dirty="0" err="1" smtClean="0">
                <a:solidFill>
                  <a:srgbClr val="000000"/>
                </a:solidFill>
                <a:highlight>
                  <a:srgbClr val="FFFFFF"/>
                </a:highlight>
              </a:rPr>
              <a:t>outputNode</a:t>
            </a:r>
            <a:r>
              <a:rPr lang="en-US" sz="2000" dirty="0" smtClean="0">
                <a:solidFill>
                  <a:srgbClr val="000000"/>
                </a:solidFill>
                <a:highlight>
                  <a:srgbClr val="FFFFFF"/>
                </a:highlight>
              </a:rPr>
              <a:t> = </a:t>
            </a:r>
            <a:r>
              <a:rPr lang="en-US" sz="2000" dirty="0" err="1" smtClean="0">
                <a:solidFill>
                  <a:srgbClr val="000000"/>
                </a:solidFill>
                <a:highlight>
                  <a:srgbClr val="FFFFFF"/>
                </a:highlight>
              </a:rPr>
              <a:t>outputNodeResult.DeviceOutputNode</a:t>
            </a:r>
            <a:r>
              <a:rPr lang="en-US" sz="2000" dirty="0" smtClean="0">
                <a:solidFill>
                  <a:srgbClr val="000000"/>
                </a:solidFill>
                <a:highlight>
                  <a:srgbClr val="FFFFFF"/>
                </a:highlight>
              </a:rPr>
              <a:t>;</a:t>
            </a:r>
          </a:p>
          <a:p>
            <a:r>
              <a:rPr lang="en-US" sz="2000" dirty="0" smtClean="0">
                <a:solidFill>
                  <a:srgbClr val="0000FF"/>
                </a:solidFill>
                <a:highlight>
                  <a:srgbClr val="FFFFFF"/>
                </a:highlight>
              </a:rPr>
              <a:t>else</a:t>
            </a:r>
            <a:endParaRPr lang="en-US" sz="2000" dirty="0" smtClean="0">
              <a:solidFill>
                <a:srgbClr val="000000"/>
              </a:solidFill>
              <a:highlight>
                <a:srgbClr val="FFFFFF"/>
              </a:highlight>
            </a:endParaRPr>
          </a:p>
          <a:p>
            <a:r>
              <a:rPr lang="en-US" sz="2000" dirty="0" smtClean="0">
                <a:solidFill>
                  <a:srgbClr val="0000FF"/>
                </a:solidFill>
                <a:highlight>
                  <a:srgbClr val="FFFFFF"/>
                </a:highlight>
              </a:rPr>
              <a:t>  throw</a:t>
            </a:r>
            <a:r>
              <a:rPr lang="en-US" sz="2000" dirty="0" smtClean="0">
                <a:solidFill>
                  <a:srgbClr val="000000"/>
                </a:solidFill>
                <a:highlight>
                  <a:srgbClr val="FFFFFF"/>
                </a:highlight>
              </a:rPr>
              <a:t> </a:t>
            </a:r>
            <a:r>
              <a:rPr lang="en-US" sz="2000" dirty="0" smtClean="0">
                <a:solidFill>
                  <a:srgbClr val="0000FF"/>
                </a:solidFill>
                <a:highlight>
                  <a:srgbClr val="FFFFFF"/>
                </a:highlight>
              </a:rPr>
              <a:t>new</a:t>
            </a:r>
            <a:r>
              <a:rPr lang="en-US" sz="2000" dirty="0" smtClean="0">
                <a:solidFill>
                  <a:srgbClr val="000000"/>
                </a:solidFill>
                <a:highlight>
                  <a:srgbClr val="FFFFFF"/>
                </a:highlight>
              </a:rPr>
              <a:t> </a:t>
            </a:r>
            <a:r>
              <a:rPr lang="en-US" sz="2000" dirty="0" smtClean="0">
                <a:solidFill>
                  <a:srgbClr val="2B91AF"/>
                </a:solidFill>
                <a:highlight>
                  <a:srgbClr val="FFFFFF"/>
                </a:highlight>
              </a:rPr>
              <a:t>Exception</a:t>
            </a:r>
            <a:r>
              <a:rPr lang="en-US" sz="2000" dirty="0" smtClean="0">
                <a:solidFill>
                  <a:srgbClr val="000000"/>
                </a:solidFill>
                <a:highlight>
                  <a:srgbClr val="FFFFFF"/>
                </a:highlight>
              </a:rPr>
              <a:t>(</a:t>
            </a:r>
            <a:r>
              <a:rPr lang="en-US" sz="2000" dirty="0" smtClean="0">
                <a:solidFill>
                  <a:srgbClr val="A31515"/>
                </a:solidFill>
                <a:highlight>
                  <a:srgbClr val="FFFFFF"/>
                </a:highlight>
              </a:rPr>
              <a:t>"Failed to create </a:t>
            </a:r>
            <a:r>
              <a:rPr lang="en-US" sz="2000" dirty="0" err="1" smtClean="0">
                <a:solidFill>
                  <a:srgbClr val="A31515"/>
                </a:solidFill>
                <a:highlight>
                  <a:srgbClr val="FFFFFF"/>
                </a:highlight>
              </a:rPr>
              <a:t>AudioGraph</a:t>
            </a:r>
            <a:r>
              <a:rPr lang="en-US" sz="2000" dirty="0" smtClean="0">
                <a:solidFill>
                  <a:srgbClr val="A31515"/>
                </a:solidFill>
                <a:highlight>
                  <a:srgbClr val="FFFFFF"/>
                </a:highlight>
              </a:rPr>
              <a:t> Output"</a:t>
            </a:r>
            <a:r>
              <a:rPr lang="en-US" sz="2000" dirty="0" smtClean="0">
                <a:solidFill>
                  <a:srgbClr val="000000"/>
                </a:solidFill>
                <a:highlight>
                  <a:srgbClr val="FFFFFF"/>
                </a:highlight>
              </a:rPr>
              <a:t>);</a:t>
            </a:r>
          </a:p>
          <a:p>
            <a:endParaRPr lang="en-US" sz="2000" dirty="0" smtClean="0">
              <a:solidFill>
                <a:srgbClr val="000000"/>
              </a:solidFill>
              <a:highlight>
                <a:srgbClr val="FFFFFF"/>
              </a:highlight>
            </a:endParaRPr>
          </a:p>
          <a:p>
            <a:r>
              <a:rPr lang="en-US" sz="2000" dirty="0" smtClean="0">
                <a:solidFill>
                  <a:srgbClr val="008000"/>
                </a:solidFill>
                <a:highlight>
                  <a:srgbClr val="FFFFFF"/>
                </a:highlight>
              </a:rPr>
              <a:t>//Create the </a:t>
            </a:r>
            <a:r>
              <a:rPr lang="en-US" sz="2000" dirty="0" err="1" smtClean="0">
                <a:solidFill>
                  <a:srgbClr val="008000"/>
                </a:solidFill>
                <a:highlight>
                  <a:srgbClr val="FFFFFF"/>
                </a:highlight>
              </a:rPr>
              <a:t>submix</a:t>
            </a:r>
            <a:r>
              <a:rPr lang="en-US" sz="2000" dirty="0" smtClean="0">
                <a:solidFill>
                  <a:srgbClr val="008000"/>
                </a:solidFill>
                <a:highlight>
                  <a:srgbClr val="FFFFFF"/>
                </a:highlight>
              </a:rPr>
              <a:t> node for reverb</a:t>
            </a:r>
            <a:endParaRPr lang="en-US" sz="2000" dirty="0" smtClean="0">
              <a:solidFill>
                <a:srgbClr val="000000"/>
              </a:solidFill>
              <a:highlight>
                <a:srgbClr val="FFFFFF"/>
              </a:highlight>
            </a:endParaRPr>
          </a:p>
          <a:p>
            <a:r>
              <a:rPr lang="en-US" sz="2000" dirty="0" err="1" smtClean="0">
                <a:solidFill>
                  <a:srgbClr val="2B91AF"/>
                </a:solidFill>
                <a:highlight>
                  <a:srgbClr val="FFFFFF"/>
                </a:highlight>
              </a:rPr>
              <a:t>AudioSubmixNode</a:t>
            </a:r>
            <a:r>
              <a:rPr lang="en-US" sz="2000" dirty="0" smtClean="0">
                <a:solidFill>
                  <a:srgbClr val="000000"/>
                </a:solidFill>
                <a:highlight>
                  <a:srgbClr val="FFFFFF"/>
                </a:highlight>
              </a:rPr>
              <a:t> </a:t>
            </a:r>
            <a:r>
              <a:rPr lang="en-US" sz="2000" dirty="0" err="1" smtClean="0">
                <a:solidFill>
                  <a:srgbClr val="000000"/>
                </a:solidFill>
                <a:highlight>
                  <a:srgbClr val="FFFFFF"/>
                </a:highlight>
              </a:rPr>
              <a:t>submix</a:t>
            </a:r>
            <a:r>
              <a:rPr lang="en-US" sz="2000" dirty="0" smtClean="0">
                <a:solidFill>
                  <a:srgbClr val="000000"/>
                </a:solidFill>
                <a:highlight>
                  <a:srgbClr val="FFFFFF"/>
                </a:highlight>
              </a:rPr>
              <a:t> = </a:t>
            </a:r>
            <a:r>
              <a:rPr lang="en-US" sz="2000" dirty="0" err="1" smtClean="0">
                <a:solidFill>
                  <a:srgbClr val="000000"/>
                </a:solidFill>
                <a:highlight>
                  <a:srgbClr val="FFFFFF"/>
                </a:highlight>
              </a:rPr>
              <a:t>audioGraph.CreateSubmixNode</a:t>
            </a:r>
            <a:r>
              <a:rPr lang="en-US" sz="2000" dirty="0" smtClean="0">
                <a:solidFill>
                  <a:srgbClr val="000000"/>
                </a:solidFill>
                <a:highlight>
                  <a:srgbClr val="FFFFFF"/>
                </a:highlight>
              </a:rPr>
              <a:t>();</a:t>
            </a:r>
          </a:p>
          <a:p>
            <a:r>
              <a:rPr lang="en-US" sz="2000" dirty="0" err="1" smtClean="0">
                <a:solidFill>
                  <a:srgbClr val="000000"/>
                </a:solidFill>
                <a:highlight>
                  <a:srgbClr val="FFFFFF"/>
                </a:highlight>
              </a:rPr>
              <a:t>submix.AddOutgoingConnection</a:t>
            </a:r>
            <a:r>
              <a:rPr lang="en-US" sz="2000" dirty="0" smtClean="0">
                <a:solidFill>
                  <a:srgbClr val="000000"/>
                </a:solidFill>
                <a:highlight>
                  <a:srgbClr val="FFFFFF"/>
                </a:highlight>
              </a:rPr>
              <a:t>(</a:t>
            </a:r>
            <a:r>
              <a:rPr lang="en-US" sz="2000" dirty="0" err="1" smtClean="0">
                <a:solidFill>
                  <a:srgbClr val="000000"/>
                </a:solidFill>
                <a:highlight>
                  <a:srgbClr val="FFFFFF"/>
                </a:highlight>
              </a:rPr>
              <a:t>outputNode</a:t>
            </a:r>
            <a:r>
              <a:rPr lang="en-US" sz="2000" dirty="0" smtClean="0">
                <a:solidFill>
                  <a:srgbClr val="000000"/>
                </a:solidFill>
                <a:highlight>
                  <a:srgbClr val="FFFFFF"/>
                </a:highlight>
              </a:rPr>
              <a:t>);</a:t>
            </a:r>
          </a:p>
          <a:p>
            <a:r>
              <a:rPr lang="en-US" sz="2000" dirty="0" err="1" smtClean="0">
                <a:solidFill>
                  <a:srgbClr val="000000"/>
                </a:solidFill>
                <a:highlight>
                  <a:srgbClr val="FFFFFF"/>
                </a:highlight>
              </a:rPr>
              <a:t>submix.OutgoingGain</a:t>
            </a:r>
            <a:r>
              <a:rPr lang="en-US" sz="2000" dirty="0" smtClean="0">
                <a:solidFill>
                  <a:srgbClr val="000000"/>
                </a:solidFill>
                <a:highlight>
                  <a:srgbClr val="FFFFFF"/>
                </a:highlight>
              </a:rPr>
              <a:t> = 0.125d;</a:t>
            </a:r>
          </a:p>
          <a:p>
            <a:endParaRPr lang="en-US" sz="2000" dirty="0" smtClean="0">
              <a:solidFill>
                <a:srgbClr val="008000"/>
              </a:solidFill>
              <a:highlight>
                <a:srgbClr val="FFFFFF"/>
              </a:highlight>
            </a:endParaRPr>
          </a:p>
          <a:p>
            <a:r>
              <a:rPr lang="en-US" sz="2000" dirty="0" smtClean="0">
                <a:solidFill>
                  <a:srgbClr val="008000"/>
                </a:solidFill>
                <a:highlight>
                  <a:srgbClr val="FFFFFF"/>
                </a:highlight>
              </a:rPr>
              <a:t>//</a:t>
            </a:r>
            <a:r>
              <a:rPr lang="en-US" sz="2000" dirty="0">
                <a:solidFill>
                  <a:srgbClr val="008000"/>
                </a:solidFill>
                <a:highlight>
                  <a:srgbClr val="FFFFFF"/>
                </a:highlight>
              </a:rPr>
              <a:t>Add Reverb to the </a:t>
            </a:r>
            <a:r>
              <a:rPr lang="en-US" sz="2000" dirty="0" err="1">
                <a:solidFill>
                  <a:srgbClr val="008000"/>
                </a:solidFill>
                <a:highlight>
                  <a:srgbClr val="FFFFFF"/>
                </a:highlight>
              </a:rPr>
              <a:t>Submix</a:t>
            </a:r>
            <a:endParaRPr lang="en-US" sz="2000" dirty="0">
              <a:solidFill>
                <a:srgbClr val="000000"/>
              </a:solidFill>
              <a:highlight>
                <a:srgbClr val="FFFFFF"/>
              </a:highlight>
            </a:endParaRPr>
          </a:p>
          <a:p>
            <a:r>
              <a:rPr lang="en-US" sz="2000" dirty="0" err="1">
                <a:solidFill>
                  <a:srgbClr val="2B91AF"/>
                </a:solidFill>
                <a:highlight>
                  <a:srgbClr val="FFFFFF"/>
                </a:highlight>
              </a:rPr>
              <a:t>ReverbEffectDefinition</a:t>
            </a:r>
            <a:r>
              <a:rPr lang="en-US" sz="2000" dirty="0">
                <a:solidFill>
                  <a:srgbClr val="000000"/>
                </a:solidFill>
                <a:highlight>
                  <a:srgbClr val="FFFFFF"/>
                </a:highlight>
              </a:rPr>
              <a:t> reverb = </a:t>
            </a:r>
            <a:r>
              <a:rPr lang="en-US" sz="2000" dirty="0" err="1">
                <a:solidFill>
                  <a:srgbClr val="2B91AF"/>
                </a:solidFill>
                <a:highlight>
                  <a:srgbClr val="FFFFFF"/>
                </a:highlight>
              </a:rPr>
              <a:t>ReverbEffectDefinitionFactory</a:t>
            </a:r>
            <a:r>
              <a:rPr lang="en-US" sz="2000" dirty="0" err="1">
                <a:solidFill>
                  <a:srgbClr val="000000"/>
                </a:solidFill>
                <a:highlight>
                  <a:srgbClr val="FFFFFF"/>
                </a:highlight>
              </a:rPr>
              <a:t>.GetReverbEffectDefinition</a:t>
            </a:r>
            <a:r>
              <a:rPr lang="en-US" sz="2000" dirty="0">
                <a:solidFill>
                  <a:srgbClr val="000000"/>
                </a:solidFill>
                <a:highlight>
                  <a:srgbClr val="FFFFFF"/>
                </a:highlight>
              </a:rPr>
              <a:t>(</a:t>
            </a:r>
            <a:r>
              <a:rPr lang="en-US" sz="2000" dirty="0" err="1">
                <a:solidFill>
                  <a:srgbClr val="000000"/>
                </a:solidFill>
                <a:highlight>
                  <a:srgbClr val="FFFFFF"/>
                </a:highlight>
              </a:rPr>
              <a:t>audioGraph</a:t>
            </a:r>
            <a:r>
              <a:rPr lang="en-US" sz="2000" dirty="0">
                <a:solidFill>
                  <a:srgbClr val="000000"/>
                </a:solidFill>
                <a:highlight>
                  <a:srgbClr val="FFFFFF"/>
                </a:highlight>
              </a:rPr>
              <a:t>, </a:t>
            </a:r>
            <a:r>
              <a:rPr lang="en-US" sz="2000" dirty="0" err="1" smtClean="0">
                <a:solidFill>
                  <a:srgbClr val="2B91AF"/>
                </a:solidFill>
                <a:highlight>
                  <a:srgbClr val="FFFFFF"/>
                </a:highlight>
              </a:rPr>
              <a:t>ReverbEffectDefinitions</a:t>
            </a:r>
            <a:r>
              <a:rPr lang="en-US" sz="2000" dirty="0" err="1" smtClean="0">
                <a:solidFill>
                  <a:srgbClr val="000000"/>
                </a:solidFill>
                <a:highlight>
                  <a:srgbClr val="FFFFFF"/>
                </a:highlight>
              </a:rPr>
              <a:t>.LargeRoom</a:t>
            </a:r>
            <a:r>
              <a:rPr lang="en-US" sz="2000" dirty="0">
                <a:solidFill>
                  <a:srgbClr val="000000"/>
                </a:solidFill>
                <a:highlight>
                  <a:srgbClr val="FFFFFF"/>
                </a:highlight>
              </a:rPr>
              <a:t>);</a:t>
            </a:r>
          </a:p>
          <a:p>
            <a:r>
              <a:rPr lang="en-US" sz="2000" dirty="0" err="1">
                <a:solidFill>
                  <a:srgbClr val="000000"/>
                </a:solidFill>
                <a:highlight>
                  <a:srgbClr val="FFFFFF"/>
                </a:highlight>
              </a:rPr>
              <a:t>submix.EffectDefinitions.Add</a:t>
            </a:r>
            <a:r>
              <a:rPr lang="en-US" sz="2000" dirty="0">
                <a:solidFill>
                  <a:srgbClr val="000000"/>
                </a:solidFill>
                <a:highlight>
                  <a:srgbClr val="FFFFFF"/>
                </a:highlight>
              </a:rPr>
              <a:t>(reverb);</a:t>
            </a:r>
          </a:p>
          <a:p>
            <a:endParaRPr lang="en-US" sz="2000" dirty="0" smtClean="0">
              <a:solidFill>
                <a:srgbClr val="000000"/>
              </a:solidFill>
              <a:highlight>
                <a:srgbClr val="FFFFFF"/>
              </a:highlight>
            </a:endParaRPr>
          </a:p>
          <a:p>
            <a:endParaRPr lang="en-US" sz="2000" dirty="0" smtClean="0">
              <a:solidFill>
                <a:srgbClr val="000000"/>
              </a:solidFill>
              <a:highlight>
                <a:srgbClr val="FFFFFF"/>
              </a:highlight>
            </a:endParaRPr>
          </a:p>
        </p:txBody>
      </p:sp>
      <p:grpSp>
        <p:nvGrpSpPr>
          <p:cNvPr id="4" name="Group 3"/>
          <p:cNvGrpSpPr/>
          <p:nvPr/>
        </p:nvGrpSpPr>
        <p:grpSpPr>
          <a:xfrm>
            <a:off x="11207224" y="134004"/>
            <a:ext cx="1139550" cy="985844"/>
            <a:chOff x="11207224" y="116061"/>
            <a:chExt cx="1139550" cy="985844"/>
          </a:xfrm>
        </p:grpSpPr>
        <p:sp>
          <p:nvSpPr>
            <p:cNvPr id="7" name="Hexagon 6"/>
            <p:cNvSpPr/>
            <p:nvPr/>
          </p:nvSpPr>
          <p:spPr>
            <a:xfrm>
              <a:off x="11207224" y="116061"/>
              <a:ext cx="1139550" cy="985844"/>
            </a:xfrm>
            <a:prstGeom prst="hexagon">
              <a:avLst>
                <a:gd name="adj" fmla="val 28570"/>
                <a:gd name="vf" fmla="val 115470"/>
              </a:avLst>
            </a:prstGeom>
            <a:solidFill>
              <a:srgbClr val="0070C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8" name="Hexagon 4"/>
            <p:cNvSpPr txBox="1"/>
            <p:nvPr/>
          </p:nvSpPr>
          <p:spPr>
            <a:xfrm>
              <a:off x="11338821" y="279437"/>
              <a:ext cx="914390" cy="6590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839" tIns="16839" rIns="16839" bIns="16839" numCol="1" spcCol="1270" anchor="ctr" anchorCtr="0">
              <a:noAutofit/>
            </a:bodyPr>
            <a:lstStyle/>
            <a:p>
              <a:pPr marL="0" marR="0" lvl="0" indent="0" algn="ctr" defTabSz="589349" rtl="0" eaLnBrk="1" fontAlgn="auto" latinLnBrk="0" hangingPunct="1">
                <a:lnSpc>
                  <a:spcPct val="90000"/>
                </a:lnSpc>
                <a:spcBef>
                  <a:spcPct val="0"/>
                </a:spcBef>
                <a:spcAft>
                  <a:spcPct val="35000"/>
                </a:spcAft>
                <a:buClrTx/>
                <a:buSzTx/>
                <a:buFontTx/>
                <a:buNone/>
                <a:tabLst/>
                <a:defRPr/>
              </a:pPr>
              <a:r>
                <a:rPr kumimoji="0" lang="en-US" sz="1122" b="0" i="0" u="none" strike="noStrike" kern="1200" cap="none" spc="0" normalizeH="0" baseline="0" noProof="0" dirty="0" err="1" smtClean="0">
                  <a:ln>
                    <a:noFill/>
                  </a:ln>
                  <a:solidFill>
                    <a:prstClr val="white"/>
                  </a:solidFill>
                  <a:effectLst/>
                  <a:uLnTx/>
                  <a:uFillTx/>
                  <a:latin typeface="Segoe UI"/>
                  <a:ea typeface="+mn-ea"/>
                  <a:cs typeface="+mn-cs"/>
                </a:rPr>
                <a:t>AudioGraph</a:t>
              </a:r>
              <a:endParaRPr kumimoji="0" lang="en-US" sz="1122" b="0" i="0" u="none" strike="noStrike" kern="1200" cap="none" spc="0" normalizeH="0" baseline="0" noProof="0" dirty="0">
                <a:ln>
                  <a:noFill/>
                </a:ln>
                <a:solidFill>
                  <a:prstClr val="white"/>
                </a:solidFill>
                <a:effectLst/>
                <a:uLnTx/>
                <a:uFillTx/>
                <a:latin typeface="Segoe UI"/>
                <a:ea typeface="+mn-ea"/>
                <a:cs typeface="+mn-cs"/>
              </a:endParaRPr>
            </a:p>
          </p:txBody>
        </p:sp>
      </p:grpSp>
      <p:sp>
        <p:nvSpPr>
          <p:cNvPr id="9" name="Rectangle 8"/>
          <p:cNvSpPr/>
          <p:nvPr/>
        </p:nvSpPr>
        <p:spPr bwMode="auto">
          <a:xfrm>
            <a:off x="24353" y="1101905"/>
            <a:ext cx="12436475" cy="2486796"/>
          </a:xfrm>
          <a:prstGeom prst="rect">
            <a:avLst/>
          </a:prstGeom>
          <a:solidFill>
            <a:srgbClr val="FFD757">
              <a:alpha val="3098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0" name="Rectangle 9"/>
          <p:cNvSpPr/>
          <p:nvPr/>
        </p:nvSpPr>
        <p:spPr bwMode="auto">
          <a:xfrm>
            <a:off x="-386" y="3588701"/>
            <a:ext cx="12436475" cy="1737341"/>
          </a:xfrm>
          <a:prstGeom prst="rect">
            <a:avLst/>
          </a:prstGeom>
          <a:solidFill>
            <a:srgbClr val="FFD757">
              <a:alpha val="3098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1" name="Rectangle 10"/>
          <p:cNvSpPr/>
          <p:nvPr/>
        </p:nvSpPr>
        <p:spPr bwMode="auto">
          <a:xfrm>
            <a:off x="24353" y="5326042"/>
            <a:ext cx="12436475" cy="1645902"/>
          </a:xfrm>
          <a:prstGeom prst="rect">
            <a:avLst/>
          </a:prstGeom>
          <a:solidFill>
            <a:srgbClr val="FFD757">
              <a:alpha val="3098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35498264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9"/>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0"/>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animBg="1"/>
      <p:bldP spid="10" grpId="1" animBg="1"/>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21157"/>
            <a:ext cx="11887199" cy="6032421"/>
          </a:xfrm>
          <a:noFill/>
        </p:spPr>
        <p:txBody>
          <a:bodyPr/>
          <a:lstStyle/>
          <a:p>
            <a:r>
              <a:rPr lang="en-US" sz="2000" dirty="0">
                <a:solidFill>
                  <a:srgbClr val="008000"/>
                </a:solidFill>
                <a:highlight>
                  <a:srgbClr val="FFFFFF"/>
                </a:highlight>
              </a:rPr>
              <a:t>// Create the </a:t>
            </a:r>
            <a:r>
              <a:rPr lang="en-US" sz="2000" dirty="0" smtClean="0">
                <a:solidFill>
                  <a:srgbClr val="008000"/>
                </a:solidFill>
                <a:highlight>
                  <a:srgbClr val="FFFFFF"/>
                </a:highlight>
              </a:rPr>
              <a:t>Emitter</a:t>
            </a:r>
            <a:endParaRPr lang="en-US" sz="2000" dirty="0">
              <a:solidFill>
                <a:srgbClr val="000000"/>
              </a:solidFill>
              <a:highlight>
                <a:srgbClr val="FFFFFF"/>
              </a:highlight>
            </a:endParaRPr>
          </a:p>
          <a:p>
            <a:r>
              <a:rPr lang="en-US" sz="2000" dirty="0" err="1" smtClean="0">
                <a:solidFill>
                  <a:srgbClr val="2B91AF"/>
                </a:solidFill>
                <a:highlight>
                  <a:srgbClr val="FFFFFF"/>
                </a:highlight>
              </a:rPr>
              <a:t>AudioNodeEmitter</a:t>
            </a:r>
            <a:r>
              <a:rPr lang="en-US" sz="2000" dirty="0" smtClean="0">
                <a:solidFill>
                  <a:srgbClr val="000000"/>
                </a:solidFill>
                <a:highlight>
                  <a:srgbClr val="FFFFFF"/>
                </a:highlight>
              </a:rPr>
              <a:t> </a:t>
            </a:r>
            <a:r>
              <a:rPr lang="en-US" sz="2000" dirty="0" err="1" smtClean="0">
                <a:solidFill>
                  <a:srgbClr val="000000"/>
                </a:solidFill>
                <a:highlight>
                  <a:srgbClr val="FFFFFF"/>
                </a:highlight>
              </a:rPr>
              <a:t>audioNodeEmitter</a:t>
            </a:r>
            <a:r>
              <a:rPr lang="en-US" sz="2000" dirty="0" smtClean="0">
                <a:solidFill>
                  <a:srgbClr val="000000"/>
                </a:solidFill>
                <a:highlight>
                  <a:srgbClr val="FFFFFF"/>
                </a:highlight>
              </a:rPr>
              <a:t> = </a:t>
            </a:r>
            <a:r>
              <a:rPr lang="en-US" sz="2000" dirty="0" smtClean="0">
                <a:solidFill>
                  <a:srgbClr val="0000FF"/>
                </a:solidFill>
                <a:highlight>
                  <a:srgbClr val="FFFFFF"/>
                </a:highlight>
              </a:rPr>
              <a:t>new</a:t>
            </a:r>
            <a:r>
              <a:rPr lang="en-US" sz="2000" dirty="0" smtClean="0">
                <a:solidFill>
                  <a:srgbClr val="000000"/>
                </a:solidFill>
                <a:highlight>
                  <a:srgbClr val="FFFFFF"/>
                </a:highlight>
              </a:rPr>
              <a:t> </a:t>
            </a:r>
            <a:r>
              <a:rPr lang="en-US" sz="2000" dirty="0" err="1" smtClean="0">
                <a:solidFill>
                  <a:srgbClr val="2B91AF"/>
                </a:solidFill>
                <a:highlight>
                  <a:srgbClr val="FFFFFF"/>
                </a:highlight>
              </a:rPr>
              <a:t>AudioNodeEmitter</a:t>
            </a:r>
            <a:r>
              <a:rPr lang="en-US" sz="2000" dirty="0" smtClean="0">
                <a:solidFill>
                  <a:srgbClr val="000000"/>
                </a:solidFill>
                <a:highlight>
                  <a:srgbClr val="FFFFFF"/>
                </a:highlight>
              </a:rPr>
              <a:t>(</a:t>
            </a:r>
            <a:r>
              <a:rPr lang="en-US" sz="2000" dirty="0" err="1" smtClean="0">
                <a:solidFill>
                  <a:srgbClr val="2B91AF"/>
                </a:solidFill>
                <a:highlight>
                  <a:srgbClr val="FFFFFF"/>
                </a:highlight>
              </a:rPr>
              <a:t>AudioNodeEmitterShape</a:t>
            </a:r>
            <a:r>
              <a:rPr lang="en-US" sz="2000" dirty="0" err="1" smtClean="0">
                <a:solidFill>
                  <a:srgbClr val="000000"/>
                </a:solidFill>
                <a:highlight>
                  <a:srgbClr val="FFFFFF"/>
                </a:highlight>
              </a:rPr>
              <a:t>.CreateOmnidirectional</a:t>
            </a:r>
            <a:r>
              <a:rPr lang="en-US" sz="2000" dirty="0" smtClean="0">
                <a:solidFill>
                  <a:srgbClr val="000000"/>
                </a:solidFill>
                <a:highlight>
                  <a:srgbClr val="FFFFFF"/>
                </a:highlight>
              </a:rPr>
              <a:t>(), </a:t>
            </a:r>
            <a:r>
              <a:rPr lang="en-US" sz="2000" dirty="0" err="1" smtClean="0">
                <a:solidFill>
                  <a:srgbClr val="2B91AF"/>
                </a:solidFill>
                <a:highlight>
                  <a:srgbClr val="FFFFFF"/>
                </a:highlight>
              </a:rPr>
              <a:t>AudioNodeEmitterDecayModels</a:t>
            </a:r>
            <a:r>
              <a:rPr lang="en-US" sz="2000" dirty="0" err="1" smtClean="0">
                <a:solidFill>
                  <a:srgbClr val="000000"/>
                </a:solidFill>
                <a:highlight>
                  <a:srgbClr val="FFFFFF"/>
                </a:highlight>
              </a:rPr>
              <a:t>.CreateDefault</a:t>
            </a:r>
            <a:r>
              <a:rPr lang="en-US" sz="2000" dirty="0" smtClean="0">
                <a:solidFill>
                  <a:srgbClr val="000000"/>
                </a:solidFill>
                <a:highlight>
                  <a:srgbClr val="FFFFFF"/>
                </a:highlight>
              </a:rPr>
              <a:t>(), </a:t>
            </a:r>
            <a:r>
              <a:rPr lang="en-US" sz="2000" dirty="0" err="1" smtClean="0">
                <a:solidFill>
                  <a:srgbClr val="2B91AF"/>
                </a:solidFill>
                <a:highlight>
                  <a:srgbClr val="FFFFFF"/>
                </a:highlight>
              </a:rPr>
              <a:t>AudioNodeEmitterSettings</a:t>
            </a:r>
            <a:r>
              <a:rPr lang="en-US" sz="2000" dirty="0" err="1" smtClean="0">
                <a:solidFill>
                  <a:srgbClr val="000000"/>
                </a:solidFill>
                <a:highlight>
                  <a:srgbClr val="FFFFFF"/>
                </a:highlight>
              </a:rPr>
              <a:t>.None</a:t>
            </a:r>
            <a:r>
              <a:rPr lang="en-US" sz="2000" dirty="0" smtClean="0">
                <a:solidFill>
                  <a:srgbClr val="000000"/>
                </a:solidFill>
                <a:highlight>
                  <a:srgbClr val="FFFFFF"/>
                </a:highlight>
              </a:rPr>
              <a:t>);</a:t>
            </a:r>
          </a:p>
          <a:p>
            <a:r>
              <a:rPr lang="en-US" sz="2000" dirty="0">
                <a:solidFill>
                  <a:srgbClr val="008000"/>
                </a:solidFill>
                <a:highlight>
                  <a:srgbClr val="FFFFFF"/>
                </a:highlight>
              </a:rPr>
              <a:t>//X</a:t>
            </a:r>
            <a:r>
              <a:rPr lang="en-US" sz="2000" dirty="0" smtClean="0">
                <a:solidFill>
                  <a:srgbClr val="008000"/>
                </a:solidFill>
                <a:highlight>
                  <a:srgbClr val="FFFFFF"/>
                </a:highlight>
              </a:rPr>
              <a:t>(-</a:t>
            </a:r>
            <a:r>
              <a:rPr lang="en-US" sz="2000" dirty="0" err="1" smtClean="0">
                <a:solidFill>
                  <a:srgbClr val="008000"/>
                </a:solidFill>
                <a:highlight>
                  <a:srgbClr val="FFFFFF"/>
                </a:highlight>
              </a:rPr>
              <a:t>Left,+Right</a:t>
            </a:r>
            <a:r>
              <a:rPr lang="en-US" sz="2000" dirty="0">
                <a:solidFill>
                  <a:srgbClr val="008000"/>
                </a:solidFill>
                <a:highlight>
                  <a:srgbClr val="FFFFFF"/>
                </a:highlight>
              </a:rPr>
              <a:t>) Y</a:t>
            </a:r>
            <a:r>
              <a:rPr lang="en-US" sz="2000" dirty="0" smtClean="0">
                <a:solidFill>
                  <a:srgbClr val="008000"/>
                </a:solidFill>
                <a:highlight>
                  <a:srgbClr val="FFFFFF"/>
                </a:highlight>
              </a:rPr>
              <a:t>(+Above,-Below</a:t>
            </a:r>
            <a:r>
              <a:rPr lang="en-US" sz="2000" dirty="0">
                <a:solidFill>
                  <a:srgbClr val="008000"/>
                </a:solidFill>
                <a:highlight>
                  <a:srgbClr val="FFFFFF"/>
                </a:highlight>
              </a:rPr>
              <a:t>), Z(-</a:t>
            </a:r>
            <a:r>
              <a:rPr lang="en-US" sz="2000" dirty="0" err="1">
                <a:solidFill>
                  <a:srgbClr val="008000"/>
                </a:solidFill>
                <a:highlight>
                  <a:srgbClr val="FFFFFF"/>
                </a:highlight>
              </a:rPr>
              <a:t>Front,+Back</a:t>
            </a:r>
            <a:r>
              <a:rPr lang="en-US" sz="2000" dirty="0">
                <a:solidFill>
                  <a:srgbClr val="008000"/>
                </a:solidFill>
                <a:highlight>
                  <a:srgbClr val="FFFFFF"/>
                </a:highlight>
              </a:rPr>
              <a:t>) </a:t>
            </a:r>
          </a:p>
          <a:p>
            <a:r>
              <a:rPr lang="en-US" sz="2000" dirty="0">
                <a:solidFill>
                  <a:srgbClr val="008000"/>
                </a:solidFill>
                <a:highlight>
                  <a:srgbClr val="FFFFFF"/>
                </a:highlight>
              </a:rPr>
              <a:t>//in a right-hand coordinate system</a:t>
            </a:r>
            <a:endParaRPr lang="en-US" sz="2000" dirty="0">
              <a:solidFill>
                <a:srgbClr val="000000"/>
              </a:solidFill>
              <a:highlight>
                <a:srgbClr val="FFFFFF"/>
              </a:highlight>
            </a:endParaRPr>
          </a:p>
          <a:p>
            <a:r>
              <a:rPr lang="en-US" sz="2000" dirty="0" err="1" smtClean="0">
                <a:solidFill>
                  <a:srgbClr val="000000"/>
                </a:solidFill>
                <a:highlight>
                  <a:srgbClr val="FFFFFF"/>
                </a:highlight>
              </a:rPr>
              <a:t>audioNodeEmitter.Position</a:t>
            </a:r>
            <a:r>
              <a:rPr lang="en-US" sz="2000" dirty="0" smtClean="0">
                <a:solidFill>
                  <a:srgbClr val="000000"/>
                </a:solidFill>
                <a:highlight>
                  <a:srgbClr val="FFFFFF"/>
                </a:highlight>
              </a:rPr>
              <a:t> = </a:t>
            </a:r>
            <a:r>
              <a:rPr lang="en-US" sz="2000" dirty="0" smtClean="0">
                <a:solidFill>
                  <a:srgbClr val="0000FF"/>
                </a:solidFill>
                <a:highlight>
                  <a:srgbClr val="FFFFFF"/>
                </a:highlight>
              </a:rPr>
              <a:t>new</a:t>
            </a:r>
            <a:r>
              <a:rPr lang="en-US" sz="2000" dirty="0" smtClean="0">
                <a:solidFill>
                  <a:srgbClr val="000000"/>
                </a:solidFill>
                <a:highlight>
                  <a:srgbClr val="FFFFFF"/>
                </a:highlight>
              </a:rPr>
              <a:t> </a:t>
            </a:r>
            <a:r>
              <a:rPr lang="en-US" sz="2000" dirty="0" smtClean="0">
                <a:solidFill>
                  <a:srgbClr val="2B91AF"/>
                </a:solidFill>
                <a:highlight>
                  <a:srgbClr val="FFFFFF"/>
                </a:highlight>
              </a:rPr>
              <a:t>Vector3</a:t>
            </a:r>
            <a:r>
              <a:rPr lang="en-US" sz="2000" dirty="0" smtClean="0">
                <a:solidFill>
                  <a:srgbClr val="000000"/>
                </a:solidFill>
                <a:highlight>
                  <a:srgbClr val="FFFFFF"/>
                </a:highlight>
              </a:rPr>
              <a:t>(-225f, -0.5f, -225f);</a:t>
            </a:r>
          </a:p>
          <a:p>
            <a:endParaRPr lang="en-US" sz="2000" dirty="0" smtClean="0">
              <a:solidFill>
                <a:srgbClr val="2B91AF"/>
              </a:solidFill>
              <a:highlight>
                <a:srgbClr val="FFFFFF"/>
              </a:highlight>
            </a:endParaRPr>
          </a:p>
          <a:p>
            <a:r>
              <a:rPr lang="en-US" sz="2000" dirty="0">
                <a:solidFill>
                  <a:srgbClr val="008000"/>
                </a:solidFill>
                <a:highlight>
                  <a:srgbClr val="FFFFFF"/>
                </a:highlight>
              </a:rPr>
              <a:t>// Create the input node, </a:t>
            </a:r>
            <a:r>
              <a:rPr lang="en-US" sz="2000" b="1" dirty="0" smtClean="0">
                <a:solidFill>
                  <a:srgbClr val="008000"/>
                </a:solidFill>
                <a:highlight>
                  <a:srgbClr val="FFFFFF"/>
                </a:highlight>
              </a:rPr>
              <a:t>all </a:t>
            </a:r>
            <a:r>
              <a:rPr lang="en-US" sz="2000" b="1" dirty="0" err="1" smtClean="0">
                <a:solidFill>
                  <a:srgbClr val="008000"/>
                </a:solidFill>
                <a:highlight>
                  <a:srgbClr val="FFFFFF"/>
                </a:highlight>
              </a:rPr>
              <a:t>InputNodes</a:t>
            </a:r>
            <a:r>
              <a:rPr lang="en-US" sz="2000" b="1" dirty="0" smtClean="0">
                <a:solidFill>
                  <a:srgbClr val="008000"/>
                </a:solidFill>
                <a:highlight>
                  <a:srgbClr val="FFFFFF"/>
                </a:highlight>
              </a:rPr>
              <a:t> </a:t>
            </a:r>
            <a:r>
              <a:rPr lang="en-US" sz="2000" b="1" dirty="0">
                <a:solidFill>
                  <a:srgbClr val="008000"/>
                </a:solidFill>
                <a:highlight>
                  <a:srgbClr val="FFFFFF"/>
                </a:highlight>
              </a:rPr>
              <a:t>with emitters need to be </a:t>
            </a:r>
            <a:r>
              <a:rPr lang="en-US" sz="2000" b="1" dirty="0" smtClean="0">
                <a:solidFill>
                  <a:srgbClr val="008000"/>
                </a:solidFill>
                <a:highlight>
                  <a:srgbClr val="FFFFFF"/>
                </a:highlight>
              </a:rPr>
              <a:t>Mono</a:t>
            </a:r>
            <a:r>
              <a:rPr lang="en-US" sz="2000" b="1" dirty="0">
                <a:solidFill>
                  <a:srgbClr val="008000"/>
                </a:solidFill>
                <a:highlight>
                  <a:srgbClr val="FFFFFF"/>
                </a:highlight>
              </a:rPr>
              <a:t>, 48KHZ</a:t>
            </a:r>
            <a:endParaRPr lang="en-US" sz="2000" b="1" dirty="0">
              <a:solidFill>
                <a:srgbClr val="000000"/>
              </a:solidFill>
              <a:highlight>
                <a:srgbClr val="FFFFFF"/>
              </a:highlight>
            </a:endParaRPr>
          </a:p>
          <a:p>
            <a:r>
              <a:rPr lang="en-US" sz="2000" dirty="0" err="1">
                <a:solidFill>
                  <a:srgbClr val="2B91AF"/>
                </a:solidFill>
                <a:highlight>
                  <a:srgbClr val="FFFFFF"/>
                </a:highlight>
              </a:rPr>
              <a:t>StorageFile</a:t>
            </a:r>
            <a:r>
              <a:rPr lang="en-US" sz="2000" dirty="0">
                <a:solidFill>
                  <a:srgbClr val="000000"/>
                </a:solidFill>
                <a:highlight>
                  <a:srgbClr val="FFFFFF"/>
                </a:highlight>
              </a:rPr>
              <a:t> file = </a:t>
            </a:r>
            <a:r>
              <a:rPr lang="en-US" sz="2000" dirty="0">
                <a:solidFill>
                  <a:srgbClr val="0000FF"/>
                </a:solidFill>
                <a:highlight>
                  <a:srgbClr val="FFFFFF"/>
                </a:highlight>
              </a:rPr>
              <a:t>await</a:t>
            </a:r>
            <a:r>
              <a:rPr lang="en-US" sz="2000" dirty="0">
                <a:solidFill>
                  <a:srgbClr val="000000"/>
                </a:solidFill>
                <a:highlight>
                  <a:srgbClr val="FFFFFF"/>
                </a:highlight>
              </a:rPr>
              <a:t> </a:t>
            </a:r>
            <a:r>
              <a:rPr lang="en-US" sz="2000" dirty="0" err="1">
                <a:solidFill>
                  <a:srgbClr val="000000"/>
                </a:solidFill>
                <a:highlight>
                  <a:srgbClr val="FFFFFF"/>
                </a:highlight>
              </a:rPr>
              <a:t>GetAudioFile</a:t>
            </a:r>
            <a:r>
              <a:rPr lang="en-US" sz="2000" dirty="0">
                <a:solidFill>
                  <a:srgbClr val="000000"/>
                </a:solidFill>
                <a:highlight>
                  <a:srgbClr val="FFFFFF"/>
                </a:highlight>
              </a:rPr>
              <a:t>();</a:t>
            </a:r>
          </a:p>
          <a:p>
            <a:r>
              <a:rPr lang="en-US" sz="2000" dirty="0" err="1" smtClean="0">
                <a:solidFill>
                  <a:srgbClr val="2B91AF"/>
                </a:solidFill>
                <a:highlight>
                  <a:srgbClr val="FFFFFF"/>
                </a:highlight>
              </a:rPr>
              <a:t>CreateAudioFileInputNodeResult</a:t>
            </a:r>
            <a:r>
              <a:rPr lang="en-US" sz="2000" dirty="0" smtClean="0">
                <a:solidFill>
                  <a:srgbClr val="000000"/>
                </a:solidFill>
                <a:highlight>
                  <a:srgbClr val="FFFFFF"/>
                </a:highlight>
              </a:rPr>
              <a:t> result = </a:t>
            </a:r>
            <a:r>
              <a:rPr lang="en-US" sz="2000" dirty="0" smtClean="0">
                <a:solidFill>
                  <a:srgbClr val="0000FF"/>
                </a:solidFill>
                <a:highlight>
                  <a:srgbClr val="FFFFFF"/>
                </a:highlight>
              </a:rPr>
              <a:t>await</a:t>
            </a:r>
            <a:r>
              <a:rPr lang="en-US" sz="2000" dirty="0" smtClean="0">
                <a:solidFill>
                  <a:srgbClr val="000000"/>
                </a:solidFill>
                <a:highlight>
                  <a:srgbClr val="FFFFFF"/>
                </a:highlight>
              </a:rPr>
              <a:t> </a:t>
            </a:r>
            <a:r>
              <a:rPr lang="en-US" sz="2000" dirty="0" err="1" smtClean="0">
                <a:solidFill>
                  <a:srgbClr val="000000"/>
                </a:solidFill>
                <a:highlight>
                  <a:srgbClr val="FFFFFF"/>
                </a:highlight>
              </a:rPr>
              <a:t>audioGraph.CreateFileInputNodeAsync</a:t>
            </a:r>
            <a:r>
              <a:rPr lang="en-US" sz="2000" dirty="0" smtClean="0">
                <a:solidFill>
                  <a:srgbClr val="000000"/>
                </a:solidFill>
                <a:highlight>
                  <a:srgbClr val="FFFFFF"/>
                </a:highlight>
              </a:rPr>
              <a:t>(file, </a:t>
            </a:r>
            <a:r>
              <a:rPr lang="en-US" sz="2000" dirty="0" err="1" smtClean="0">
                <a:solidFill>
                  <a:srgbClr val="000000"/>
                </a:solidFill>
                <a:highlight>
                  <a:srgbClr val="FFFFFF"/>
                </a:highlight>
              </a:rPr>
              <a:t>audioNodeEmitter</a:t>
            </a:r>
            <a:r>
              <a:rPr lang="en-US" sz="2000" dirty="0" smtClean="0">
                <a:solidFill>
                  <a:srgbClr val="000000"/>
                </a:solidFill>
                <a:highlight>
                  <a:srgbClr val="FFFFFF"/>
                </a:highlight>
              </a:rPr>
              <a:t>);</a:t>
            </a:r>
          </a:p>
          <a:p>
            <a:endParaRPr lang="en-US" sz="2000" dirty="0" smtClean="0">
              <a:solidFill>
                <a:srgbClr val="000000"/>
              </a:solidFill>
              <a:highlight>
                <a:srgbClr val="FFFFFF"/>
              </a:highlight>
            </a:endParaRPr>
          </a:p>
          <a:p>
            <a:r>
              <a:rPr lang="en-US" sz="2000" dirty="0" smtClean="0">
                <a:solidFill>
                  <a:srgbClr val="0000FF"/>
                </a:solidFill>
                <a:highlight>
                  <a:srgbClr val="FFFFFF"/>
                </a:highlight>
              </a:rPr>
              <a:t>if</a:t>
            </a:r>
            <a:r>
              <a:rPr lang="en-US" sz="2000" dirty="0" smtClean="0">
                <a:solidFill>
                  <a:srgbClr val="000000"/>
                </a:solidFill>
                <a:highlight>
                  <a:srgbClr val="FFFFFF"/>
                </a:highlight>
              </a:rPr>
              <a:t> (</a:t>
            </a:r>
            <a:r>
              <a:rPr lang="en-US" sz="2000" dirty="0" err="1" smtClean="0">
                <a:solidFill>
                  <a:srgbClr val="000000"/>
                </a:solidFill>
                <a:highlight>
                  <a:srgbClr val="FFFFFF"/>
                </a:highlight>
              </a:rPr>
              <a:t>result.Status</a:t>
            </a:r>
            <a:r>
              <a:rPr lang="en-US" sz="2000" dirty="0" smtClean="0">
                <a:solidFill>
                  <a:srgbClr val="000000"/>
                </a:solidFill>
                <a:highlight>
                  <a:srgbClr val="FFFFFF"/>
                </a:highlight>
              </a:rPr>
              <a:t> == </a:t>
            </a:r>
            <a:r>
              <a:rPr lang="en-US" sz="2000" dirty="0" err="1" smtClean="0">
                <a:solidFill>
                  <a:srgbClr val="2B91AF"/>
                </a:solidFill>
                <a:highlight>
                  <a:srgbClr val="FFFFFF"/>
                </a:highlight>
              </a:rPr>
              <a:t>AudioFileNodeCreationStatus</a:t>
            </a:r>
            <a:r>
              <a:rPr lang="en-US" sz="2000" dirty="0" err="1" smtClean="0">
                <a:solidFill>
                  <a:srgbClr val="000000"/>
                </a:solidFill>
                <a:highlight>
                  <a:srgbClr val="FFFFFF"/>
                </a:highlight>
              </a:rPr>
              <a:t>.Success</a:t>
            </a:r>
            <a:r>
              <a:rPr lang="en-US" sz="2000" dirty="0" smtClean="0">
                <a:solidFill>
                  <a:srgbClr val="000000"/>
                </a:solidFill>
                <a:highlight>
                  <a:srgbClr val="FFFFFF"/>
                </a:highlight>
              </a:rPr>
              <a:t>) {</a:t>
            </a:r>
          </a:p>
          <a:p>
            <a:r>
              <a:rPr lang="en-US" sz="2000" dirty="0" smtClean="0">
                <a:solidFill>
                  <a:srgbClr val="2B91AF"/>
                </a:solidFill>
                <a:highlight>
                  <a:srgbClr val="FFFFFF"/>
                </a:highlight>
              </a:rPr>
              <a:t>  </a:t>
            </a:r>
            <a:r>
              <a:rPr lang="en-US" sz="2000" dirty="0" err="1" smtClean="0">
                <a:solidFill>
                  <a:srgbClr val="2B91AF"/>
                </a:solidFill>
                <a:highlight>
                  <a:srgbClr val="FFFFFF"/>
                </a:highlight>
              </a:rPr>
              <a:t>AudioFileInputNode</a:t>
            </a:r>
            <a:r>
              <a:rPr lang="en-US" sz="2000" dirty="0" smtClean="0">
                <a:solidFill>
                  <a:srgbClr val="000000"/>
                </a:solidFill>
                <a:highlight>
                  <a:srgbClr val="FFFFFF"/>
                </a:highlight>
              </a:rPr>
              <a:t> </a:t>
            </a:r>
            <a:r>
              <a:rPr lang="en-US" sz="2000" dirty="0" err="1" smtClean="0">
                <a:solidFill>
                  <a:srgbClr val="000000"/>
                </a:solidFill>
                <a:highlight>
                  <a:srgbClr val="FFFFFF"/>
                </a:highlight>
              </a:rPr>
              <a:t>fileInputNode</a:t>
            </a:r>
            <a:r>
              <a:rPr lang="en-US" sz="2000" dirty="0" smtClean="0">
                <a:solidFill>
                  <a:srgbClr val="000000"/>
                </a:solidFill>
                <a:highlight>
                  <a:srgbClr val="FFFFFF"/>
                </a:highlight>
              </a:rPr>
              <a:t> = </a:t>
            </a:r>
            <a:r>
              <a:rPr lang="en-US" sz="2000" dirty="0" err="1" smtClean="0">
                <a:solidFill>
                  <a:srgbClr val="000000"/>
                </a:solidFill>
                <a:highlight>
                  <a:srgbClr val="FFFFFF"/>
                </a:highlight>
              </a:rPr>
              <a:t>result.FileInputNode</a:t>
            </a:r>
            <a:r>
              <a:rPr lang="en-US" sz="2000" dirty="0" smtClean="0">
                <a:solidFill>
                  <a:srgbClr val="000000"/>
                </a:solidFill>
                <a:highlight>
                  <a:srgbClr val="FFFFFF"/>
                </a:highlight>
              </a:rPr>
              <a:t>;</a:t>
            </a:r>
          </a:p>
          <a:p>
            <a:r>
              <a:rPr lang="en-US" sz="2000" dirty="0" smtClean="0">
                <a:solidFill>
                  <a:srgbClr val="000000"/>
                </a:solidFill>
                <a:highlight>
                  <a:srgbClr val="FFFFFF"/>
                </a:highlight>
              </a:rPr>
              <a:t>  </a:t>
            </a:r>
            <a:r>
              <a:rPr lang="en-US" sz="2000" dirty="0" err="1" smtClean="0">
                <a:solidFill>
                  <a:srgbClr val="000000"/>
                </a:solidFill>
                <a:highlight>
                  <a:srgbClr val="FFFFFF"/>
                </a:highlight>
              </a:rPr>
              <a:t>fileInputNode.AddOutgoingConnection</a:t>
            </a:r>
            <a:r>
              <a:rPr lang="en-US" sz="2000" dirty="0" smtClean="0">
                <a:solidFill>
                  <a:srgbClr val="000000"/>
                </a:solidFill>
                <a:highlight>
                  <a:srgbClr val="FFFFFF"/>
                </a:highlight>
              </a:rPr>
              <a:t>(</a:t>
            </a:r>
            <a:r>
              <a:rPr lang="en-US" sz="2000" dirty="0" err="1" smtClean="0">
                <a:solidFill>
                  <a:srgbClr val="000000"/>
                </a:solidFill>
                <a:highlight>
                  <a:srgbClr val="FFFFFF"/>
                </a:highlight>
              </a:rPr>
              <a:t>submix</a:t>
            </a:r>
            <a:r>
              <a:rPr lang="en-US" sz="2000" dirty="0" smtClean="0">
                <a:solidFill>
                  <a:srgbClr val="000000"/>
                </a:solidFill>
                <a:highlight>
                  <a:srgbClr val="FFFFFF"/>
                </a:highlight>
              </a:rPr>
              <a:t>);</a:t>
            </a:r>
          </a:p>
          <a:p>
            <a:r>
              <a:rPr lang="en-US" sz="2000" dirty="0" smtClean="0">
                <a:solidFill>
                  <a:srgbClr val="000000"/>
                </a:solidFill>
                <a:highlight>
                  <a:srgbClr val="FFFFFF"/>
                </a:highlight>
              </a:rPr>
              <a:t>  </a:t>
            </a:r>
            <a:r>
              <a:rPr lang="en-US" sz="2000" dirty="0" err="1" smtClean="0">
                <a:solidFill>
                  <a:srgbClr val="000000"/>
                </a:solidFill>
                <a:highlight>
                  <a:srgbClr val="FFFFFF"/>
                </a:highlight>
              </a:rPr>
              <a:t>fileInputNode.AddOutgoingConnection</a:t>
            </a:r>
            <a:r>
              <a:rPr lang="en-US" sz="2000" dirty="0" smtClean="0">
                <a:solidFill>
                  <a:srgbClr val="000000"/>
                </a:solidFill>
                <a:highlight>
                  <a:srgbClr val="FFFFFF"/>
                </a:highlight>
              </a:rPr>
              <a:t>(</a:t>
            </a:r>
            <a:r>
              <a:rPr lang="en-US" sz="2000" dirty="0" err="1" smtClean="0">
                <a:solidFill>
                  <a:srgbClr val="000000"/>
                </a:solidFill>
                <a:highlight>
                  <a:srgbClr val="FFFFFF"/>
                </a:highlight>
              </a:rPr>
              <a:t>outputNode</a:t>
            </a:r>
            <a:r>
              <a:rPr lang="en-US" sz="2000" dirty="0" smtClean="0">
                <a:solidFill>
                  <a:srgbClr val="000000"/>
                </a:solidFill>
                <a:highlight>
                  <a:srgbClr val="FFFFFF"/>
                </a:highlight>
              </a:rPr>
              <a:t>);</a:t>
            </a:r>
          </a:p>
          <a:p>
            <a:r>
              <a:rPr lang="en-US" sz="2000" dirty="0" smtClean="0">
                <a:solidFill>
                  <a:srgbClr val="000000"/>
                </a:solidFill>
                <a:highlight>
                  <a:srgbClr val="FFFFFF"/>
                </a:highlight>
              </a:rPr>
              <a:t>} </a:t>
            </a:r>
          </a:p>
        </p:txBody>
      </p:sp>
      <p:sp>
        <p:nvSpPr>
          <p:cNvPr id="9" name="Rectangle 8"/>
          <p:cNvSpPr/>
          <p:nvPr/>
        </p:nvSpPr>
        <p:spPr bwMode="auto">
          <a:xfrm>
            <a:off x="0" y="1263773"/>
            <a:ext cx="12436475" cy="2324928"/>
          </a:xfrm>
          <a:prstGeom prst="rect">
            <a:avLst/>
          </a:prstGeom>
          <a:solidFill>
            <a:srgbClr val="FFD757">
              <a:alpha val="3098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5" name="Title 4"/>
          <p:cNvSpPr>
            <a:spLocks noGrp="1"/>
          </p:cNvSpPr>
          <p:nvPr>
            <p:ph type="title"/>
          </p:nvPr>
        </p:nvSpPr>
        <p:spPr/>
        <p:txBody>
          <a:bodyPr/>
          <a:lstStyle/>
          <a:p>
            <a:r>
              <a:rPr lang="en-US" dirty="0" smtClean="0"/>
              <a:t>Hello Spatial Audio</a:t>
            </a:r>
            <a:endParaRPr lang="en-US" dirty="0"/>
          </a:p>
        </p:txBody>
      </p:sp>
      <p:grpSp>
        <p:nvGrpSpPr>
          <p:cNvPr id="4" name="Group 3"/>
          <p:cNvGrpSpPr/>
          <p:nvPr/>
        </p:nvGrpSpPr>
        <p:grpSpPr>
          <a:xfrm>
            <a:off x="11207224" y="116061"/>
            <a:ext cx="1139550" cy="985844"/>
            <a:chOff x="11207224" y="116061"/>
            <a:chExt cx="1139550" cy="985844"/>
          </a:xfrm>
        </p:grpSpPr>
        <p:sp>
          <p:nvSpPr>
            <p:cNvPr id="7" name="Hexagon 6"/>
            <p:cNvSpPr/>
            <p:nvPr/>
          </p:nvSpPr>
          <p:spPr>
            <a:xfrm>
              <a:off x="11207224" y="116061"/>
              <a:ext cx="1139550" cy="985844"/>
            </a:xfrm>
            <a:prstGeom prst="hexagon">
              <a:avLst>
                <a:gd name="adj" fmla="val 28570"/>
                <a:gd name="vf" fmla="val 115470"/>
              </a:avLst>
            </a:prstGeom>
            <a:solidFill>
              <a:srgbClr val="0070C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8" name="Hexagon 4"/>
            <p:cNvSpPr txBox="1"/>
            <p:nvPr/>
          </p:nvSpPr>
          <p:spPr>
            <a:xfrm>
              <a:off x="11338821" y="279437"/>
              <a:ext cx="914390" cy="6590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839" tIns="16839" rIns="16839" bIns="16839" numCol="1" spcCol="1270" anchor="ctr" anchorCtr="0">
              <a:noAutofit/>
            </a:bodyPr>
            <a:lstStyle/>
            <a:p>
              <a:pPr marL="0" marR="0" lvl="0" indent="0" algn="ctr" defTabSz="589349" rtl="0" eaLnBrk="1" fontAlgn="auto" latinLnBrk="0" hangingPunct="1">
                <a:lnSpc>
                  <a:spcPct val="90000"/>
                </a:lnSpc>
                <a:spcBef>
                  <a:spcPct val="0"/>
                </a:spcBef>
                <a:spcAft>
                  <a:spcPct val="35000"/>
                </a:spcAft>
                <a:buClrTx/>
                <a:buSzTx/>
                <a:buFontTx/>
                <a:buNone/>
                <a:tabLst/>
                <a:defRPr/>
              </a:pPr>
              <a:r>
                <a:rPr kumimoji="0" lang="en-US" sz="1122" b="0" i="0" u="none" strike="noStrike" kern="1200" cap="none" spc="0" normalizeH="0" baseline="0" noProof="0" dirty="0" err="1" smtClean="0">
                  <a:ln>
                    <a:noFill/>
                  </a:ln>
                  <a:solidFill>
                    <a:prstClr val="white"/>
                  </a:solidFill>
                  <a:effectLst/>
                  <a:uLnTx/>
                  <a:uFillTx/>
                  <a:latin typeface="Segoe UI"/>
                  <a:ea typeface="+mn-ea"/>
                  <a:cs typeface="+mn-cs"/>
                </a:rPr>
                <a:t>AudioGraph</a:t>
              </a:r>
              <a:endParaRPr kumimoji="0" lang="en-US" sz="1122" b="0" i="0" u="none" strike="noStrike" kern="1200" cap="none" spc="0" normalizeH="0" baseline="0" noProof="0" dirty="0">
                <a:ln>
                  <a:noFill/>
                </a:ln>
                <a:solidFill>
                  <a:prstClr val="white"/>
                </a:solidFill>
                <a:effectLst/>
                <a:uLnTx/>
                <a:uFillTx/>
                <a:latin typeface="Segoe UI"/>
                <a:ea typeface="+mn-ea"/>
                <a:cs typeface="+mn-cs"/>
              </a:endParaRPr>
            </a:p>
          </p:txBody>
        </p:sp>
      </p:grpSp>
      <p:sp>
        <p:nvSpPr>
          <p:cNvPr id="10" name="Rectangle 9"/>
          <p:cNvSpPr/>
          <p:nvPr/>
        </p:nvSpPr>
        <p:spPr bwMode="auto">
          <a:xfrm>
            <a:off x="-1" y="3750569"/>
            <a:ext cx="12436475" cy="1662757"/>
          </a:xfrm>
          <a:prstGeom prst="rect">
            <a:avLst/>
          </a:prstGeom>
          <a:solidFill>
            <a:srgbClr val="FFD757">
              <a:alpha val="3098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1" name="Rectangle 10"/>
          <p:cNvSpPr/>
          <p:nvPr/>
        </p:nvSpPr>
        <p:spPr bwMode="auto">
          <a:xfrm>
            <a:off x="0" y="5417480"/>
            <a:ext cx="12436475" cy="1444443"/>
          </a:xfrm>
          <a:prstGeom prst="rect">
            <a:avLst/>
          </a:prstGeom>
          <a:solidFill>
            <a:srgbClr val="FFD757">
              <a:alpha val="3098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pic>
        <p:nvPicPr>
          <p:cNvPr id="12" name="Picture 11"/>
          <p:cNvPicPr>
            <a:picLocks noChangeAspect="1"/>
          </p:cNvPicPr>
          <p:nvPr/>
        </p:nvPicPr>
        <p:blipFill>
          <a:blip r:embed="rId2"/>
          <a:stretch>
            <a:fillRect/>
          </a:stretch>
        </p:blipFill>
        <p:spPr>
          <a:xfrm>
            <a:off x="10743405" y="2277616"/>
            <a:ext cx="1449190" cy="1298089"/>
          </a:xfrm>
          <a:prstGeom prst="rect">
            <a:avLst/>
          </a:prstGeom>
        </p:spPr>
      </p:pic>
    </p:spTree>
    <p:extLst>
      <p:ext uri="{BB962C8B-B14F-4D97-AF65-F5344CB8AC3E}">
        <p14:creationId xmlns:p14="http://schemas.microsoft.com/office/powerpoint/2010/main" val="109772731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9"/>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0"/>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animBg="1"/>
      <p:bldP spid="10" grpId="1"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8" y="1209973"/>
            <a:ext cx="9144000" cy="3176254"/>
          </a:xfrm>
        </p:spPr>
        <p:txBody>
          <a:bodyPr/>
          <a:lstStyle/>
          <a:p>
            <a:r>
              <a:rPr lang="en-US" dirty="0" smtClean="0"/>
              <a:t>Head Tracking and </a:t>
            </a:r>
            <a:r>
              <a:rPr lang="en-US" dirty="0" err="1" smtClean="0"/>
              <a:t>AudioGraph</a:t>
            </a:r>
            <a:r>
              <a:rPr lang="en-US" dirty="0" smtClean="0"/>
              <a:t> Listener Position</a:t>
            </a:r>
            <a:endParaRPr lang="en-US" dirty="0"/>
          </a:p>
        </p:txBody>
      </p:sp>
      <p:sp>
        <p:nvSpPr>
          <p:cNvPr id="2" name="Rectangle 1"/>
          <p:cNvSpPr/>
          <p:nvPr/>
        </p:nvSpPr>
        <p:spPr>
          <a:xfrm>
            <a:off x="6606285" y="3996279"/>
            <a:ext cx="5829307" cy="2975806"/>
          </a:xfrm>
          <a:prstGeom prst="rect">
            <a:avLst/>
          </a:prstGeom>
        </p:spPr>
        <p:txBody>
          <a:bodyPr wrap="square">
            <a:sp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2040" b="1" i="0" u="none" strike="noStrike" kern="1200" cap="none" spc="0" normalizeH="0" baseline="0" noProof="0" dirty="0">
                <a:ln>
                  <a:noFill/>
                </a:ln>
                <a:solidFill>
                  <a:srgbClr val="505050"/>
                </a:solidFill>
                <a:effectLst/>
                <a:uLnTx/>
                <a:uFillTx/>
                <a:latin typeface="Segoe UI"/>
                <a:ea typeface="+mn-ea"/>
                <a:cs typeface="+mn-cs"/>
              </a:rPr>
              <a:t>   Powered by:</a:t>
            </a:r>
          </a:p>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2040" b="1" i="0" u="none" strike="noStrike" kern="1200" cap="none" spc="0" normalizeH="0" baseline="0" noProof="0" dirty="0">
              <a:ln>
                <a:noFill/>
              </a:ln>
              <a:solidFill>
                <a:srgbClr val="505050"/>
              </a:solidFill>
              <a:effectLst/>
              <a:uLnTx/>
              <a:uFillTx/>
              <a:latin typeface="Segoe UI"/>
              <a:ea typeface="+mn-ea"/>
              <a:cs typeface="+mn-cs"/>
            </a:endParaRPr>
          </a:p>
          <a:p>
            <a:pPr marL="466371" marR="0" lvl="1" indent="0" algn="l" defTabSz="932742" rtl="0" eaLnBrk="1" fontAlgn="auto" latinLnBrk="0" hangingPunct="1">
              <a:lnSpc>
                <a:spcPct val="100000"/>
              </a:lnSpc>
              <a:spcBef>
                <a:spcPts val="0"/>
              </a:spcBef>
              <a:spcAft>
                <a:spcPts val="0"/>
              </a:spcAft>
              <a:buClrTx/>
              <a:buSzTx/>
              <a:buFontTx/>
              <a:buNone/>
              <a:tabLst/>
              <a:defRPr/>
            </a:pPr>
            <a:r>
              <a:rPr kumimoji="0" lang="en-US" sz="2040" b="1" i="0" u="none" strike="noStrike" kern="1200" cap="none" spc="0" normalizeH="0" baseline="0" noProof="0" dirty="0">
                <a:ln>
                  <a:noFill/>
                </a:ln>
                <a:solidFill>
                  <a:srgbClr val="505050"/>
                </a:solidFill>
                <a:effectLst/>
                <a:uLnTx/>
                <a:uFillTx/>
                <a:latin typeface="Segoe UI"/>
                <a:ea typeface="+mn-ea"/>
                <a:cs typeface="+mn-cs"/>
              </a:rPr>
              <a:t>Jabra Intelligent Headset</a:t>
            </a:r>
          </a:p>
          <a:p>
            <a:pPr marL="466371" marR="0" lvl="1" indent="0" algn="l" defTabSz="932742" rtl="0" eaLnBrk="1" fontAlgn="auto" latinLnBrk="0" hangingPunct="1">
              <a:lnSpc>
                <a:spcPct val="100000"/>
              </a:lnSpc>
              <a:spcBef>
                <a:spcPts val="0"/>
              </a:spcBef>
              <a:spcAft>
                <a:spcPts val="0"/>
              </a:spcAft>
              <a:buClrTx/>
              <a:buSzTx/>
              <a:buFontTx/>
              <a:buNone/>
              <a:tabLst/>
              <a:defRPr/>
            </a:pPr>
            <a:endParaRPr kumimoji="0" lang="en-US" sz="2040" b="1" i="0" u="none" strike="noStrike" kern="1200" cap="none" spc="0" normalizeH="0" baseline="0" noProof="0" dirty="0">
              <a:ln>
                <a:noFill/>
              </a:ln>
              <a:solidFill>
                <a:srgbClr val="505050"/>
              </a:solidFill>
              <a:effectLst/>
              <a:uLnTx/>
              <a:uFillTx/>
              <a:latin typeface="Segoe UI"/>
              <a:ea typeface="+mn-ea"/>
              <a:cs typeface="+mn-cs"/>
            </a:endParaRPr>
          </a:p>
          <a:p>
            <a:pPr marL="466371" marR="0" lvl="1" indent="0" algn="l" defTabSz="932742" rtl="0" eaLnBrk="1" fontAlgn="auto" latinLnBrk="0" hangingPunct="1">
              <a:lnSpc>
                <a:spcPct val="100000"/>
              </a:lnSpc>
              <a:spcBef>
                <a:spcPts val="0"/>
              </a:spcBef>
              <a:spcAft>
                <a:spcPts val="0"/>
              </a:spcAft>
              <a:buClrTx/>
              <a:buSzTx/>
              <a:buFontTx/>
              <a:buNone/>
              <a:tabLst/>
              <a:defRPr/>
            </a:pPr>
            <a:r>
              <a:rPr kumimoji="0" lang="en-US" sz="2040" b="0" i="0" u="none" strike="noStrike" kern="1200" cap="none" spc="0" normalizeH="0" baseline="0" noProof="0" dirty="0">
                <a:ln>
                  <a:noFill/>
                </a:ln>
                <a:solidFill>
                  <a:srgbClr val="505050"/>
                </a:solidFill>
                <a:effectLst/>
                <a:uLnTx/>
                <a:uFillTx/>
                <a:latin typeface="Segoe UI"/>
                <a:ea typeface="+mn-ea"/>
                <a:cs typeface="+mn-cs"/>
              </a:rPr>
              <a:t>Advanced sensor pack and dynamic 3D audio - and exciting new apps platform!</a:t>
            </a:r>
          </a:p>
          <a:p>
            <a:pPr marL="466371" marR="0" lvl="1" indent="0" algn="l" defTabSz="932742" rtl="0" eaLnBrk="1" fontAlgn="auto" latinLnBrk="0" hangingPunct="1">
              <a:lnSpc>
                <a:spcPct val="100000"/>
              </a:lnSpc>
              <a:spcBef>
                <a:spcPts val="0"/>
              </a:spcBef>
              <a:spcAft>
                <a:spcPts val="0"/>
              </a:spcAft>
              <a:buClrTx/>
              <a:buSzTx/>
              <a:buFontTx/>
              <a:buNone/>
              <a:tabLst/>
              <a:defRPr/>
            </a:pPr>
            <a:endParaRPr kumimoji="0" lang="en-US" sz="2040" b="1" i="0" u="none" strike="noStrike" kern="1200" cap="none" spc="0" normalizeH="0" baseline="0" noProof="0" dirty="0">
              <a:ln>
                <a:noFill/>
              </a:ln>
              <a:solidFill>
                <a:srgbClr val="505050"/>
              </a:solidFill>
              <a:effectLst/>
              <a:uLnTx/>
              <a:uFillTx/>
              <a:latin typeface="Segoe UI"/>
              <a:ea typeface="+mn-ea"/>
              <a:cs typeface="+mn-cs"/>
            </a:endParaRPr>
          </a:p>
          <a:p>
            <a:pPr marL="466371" marR="0" lvl="1" indent="0" algn="l" defTabSz="932742" rtl="0" eaLnBrk="1" fontAlgn="auto" latinLnBrk="0" hangingPunct="1">
              <a:lnSpc>
                <a:spcPct val="100000"/>
              </a:lnSpc>
              <a:spcBef>
                <a:spcPts val="0"/>
              </a:spcBef>
              <a:spcAft>
                <a:spcPts val="0"/>
              </a:spcAft>
              <a:buClrTx/>
              <a:buSzTx/>
              <a:buFontTx/>
              <a:buNone/>
              <a:tabLst/>
              <a:defRPr/>
            </a:pPr>
            <a:r>
              <a:rPr kumimoji="0" lang="en-US" sz="2040" b="0" i="0" u="none" strike="noStrike" kern="1200" cap="none" spc="0" normalizeH="0" baseline="0" noProof="0" dirty="0">
                <a:ln>
                  <a:noFill/>
                </a:ln>
                <a:solidFill>
                  <a:srgbClr val="505050"/>
                </a:solidFill>
                <a:effectLst/>
                <a:uLnTx/>
                <a:uFillTx/>
                <a:latin typeface="Segoe UI"/>
                <a:ea typeface="+mn-ea"/>
                <a:cs typeface="+mn-cs"/>
              </a:rPr>
              <a:t>https://intelligentheadset.com/</a:t>
            </a:r>
          </a:p>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2040" b="1" i="0" u="none" strike="noStrike" kern="1200" cap="none" spc="0" normalizeH="0" baseline="0" noProof="0" dirty="0">
              <a:ln>
                <a:noFill/>
              </a:ln>
              <a:solidFill>
                <a:srgbClr val="505050"/>
              </a:solidFill>
              <a:effectLst/>
              <a:uLnTx/>
              <a:uFillTx/>
              <a:latin typeface="Segoe UI"/>
              <a:ea typeface="+mn-ea"/>
              <a:cs typeface="+mn-cs"/>
            </a:endParaRPr>
          </a:p>
        </p:txBody>
      </p:sp>
      <p:pic>
        <p:nvPicPr>
          <p:cNvPr id="3" name="Picture 2"/>
          <p:cNvPicPr>
            <a:picLocks noChangeAspect="1"/>
          </p:cNvPicPr>
          <p:nvPr/>
        </p:nvPicPr>
        <p:blipFill>
          <a:blip r:embed="rId2"/>
          <a:stretch>
            <a:fillRect/>
          </a:stretch>
        </p:blipFill>
        <p:spPr>
          <a:xfrm>
            <a:off x="10721387" y="3096659"/>
            <a:ext cx="1418344" cy="2010940"/>
          </a:xfrm>
          <a:prstGeom prst="rect">
            <a:avLst/>
          </a:prstGeom>
        </p:spPr>
      </p:pic>
      <p:sp>
        <p:nvSpPr>
          <p:cNvPr id="5" name="TextBox 4"/>
          <p:cNvSpPr txBox="1"/>
          <p:nvPr/>
        </p:nvSpPr>
        <p:spPr>
          <a:xfrm>
            <a:off x="5280618" y="237122"/>
            <a:ext cx="7274193" cy="647165"/>
          </a:xfrm>
          <a:prstGeom prst="rect">
            <a:avLst/>
          </a:prstGeom>
          <a:noFill/>
        </p:spPr>
        <p:txBody>
          <a:bodyPr wrap="none" lIns="186521" tIns="149217" rIns="186521" bIns="149217" rtlCol="0">
            <a:spAutoFit/>
          </a:bodyPr>
          <a:lstStyle/>
          <a:p>
            <a:pPr marL="0" marR="0" lvl="0" indent="0" algn="l" defTabSz="932742" rtl="0" eaLnBrk="1" fontAlgn="auto" latinLnBrk="0" hangingPunct="1">
              <a:lnSpc>
                <a:spcPct val="90000"/>
              </a:lnSpc>
              <a:spcBef>
                <a:spcPts val="0"/>
              </a:spcBef>
              <a:spcAft>
                <a:spcPts val="612"/>
              </a:spcAft>
              <a:buClrTx/>
              <a:buSzTx/>
              <a:buFontTx/>
              <a:buNone/>
              <a:tabLst/>
              <a:defRPr/>
            </a:pPr>
            <a:r>
              <a:rPr kumimoji="0" lang="en-US" sz="2448" b="0" i="0" u="none" strike="noStrike" kern="1200" cap="none" spc="0" normalizeH="0" baseline="0" noProof="0" dirty="0">
                <a:ln>
                  <a:noFill/>
                </a:ln>
                <a:gradFill>
                  <a:gsLst>
                    <a:gs pos="2917">
                      <a:srgbClr val="505050"/>
                    </a:gs>
                    <a:gs pos="30000">
                      <a:srgbClr val="505050"/>
                    </a:gs>
                  </a:gsLst>
                  <a:lin ang="5400000" scaled="0"/>
                </a:gradFill>
                <a:effectLst/>
                <a:uLnTx/>
                <a:uFillTx/>
                <a:latin typeface="Segoe UI"/>
                <a:ea typeface="+mn-ea"/>
                <a:cs typeface="+mn-cs"/>
              </a:rPr>
              <a:t>{Put on headphones to experience Spatial Audio}</a:t>
            </a:r>
          </a:p>
        </p:txBody>
      </p:sp>
      <p:sp>
        <p:nvSpPr>
          <p:cNvPr id="6" name="Rectangle 5"/>
          <p:cNvSpPr/>
          <p:nvPr/>
        </p:nvSpPr>
        <p:spPr>
          <a:xfrm>
            <a:off x="701899" y="6391745"/>
            <a:ext cx="4212129" cy="382308"/>
          </a:xfrm>
          <a:prstGeom prst="rect">
            <a:avLst/>
          </a:prstGeom>
          <a:noFill/>
        </p:spPr>
        <p:txBody>
          <a:bodyPr wrap="none">
            <a:spAutoFit/>
          </a:bodyPr>
          <a:lstStyle/>
          <a:p>
            <a:pPr marL="0" marR="0" lvl="0" indent="0" algn="ctr" defTabSz="932742" rtl="0" eaLnBrk="1" fontAlgn="auto" latinLnBrk="0" hangingPunct="1">
              <a:lnSpc>
                <a:spcPct val="100000"/>
              </a:lnSpc>
              <a:spcBef>
                <a:spcPts val="0"/>
              </a:spcBef>
              <a:spcAft>
                <a:spcPts val="0"/>
              </a:spcAft>
              <a:buClrTx/>
              <a:buSzTx/>
              <a:buFontTx/>
              <a:buNone/>
              <a:tabLst/>
              <a:defRPr/>
            </a:pPr>
            <a:r>
              <a:rPr kumimoji="0" lang="en-US" sz="1836" b="0" i="0" u="none" strike="noStrike" kern="1200" cap="none" spc="0" normalizeH="0" baseline="0" noProof="0" dirty="0">
                <a:ln>
                  <a:noFill/>
                </a:ln>
                <a:solidFill>
                  <a:srgbClr val="505050"/>
                </a:solidFill>
                <a:effectLst/>
                <a:uLnTx/>
                <a:uFillTx/>
                <a:latin typeface="Segoe UI"/>
                <a:ea typeface="+mn-ea"/>
                <a:cs typeface="+mn-cs"/>
              </a:rPr>
              <a:t>http://aka.ms/spatialspheredemocode</a:t>
            </a:r>
          </a:p>
        </p:txBody>
      </p:sp>
      <p:sp>
        <p:nvSpPr>
          <p:cNvPr id="8" name="Rectangle 7"/>
          <p:cNvSpPr/>
          <p:nvPr/>
        </p:nvSpPr>
        <p:spPr>
          <a:xfrm>
            <a:off x="4846638" y="132104"/>
            <a:ext cx="543514" cy="707886"/>
          </a:xfrm>
          <a:prstGeom prst="rect">
            <a:avLst/>
          </a:prstGeom>
          <a:ln>
            <a:noFill/>
          </a:ln>
        </p:spPr>
        <p:txBody>
          <a:bodyPr wrap="squar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smtClean="0">
                <a:ln>
                  <a:noFill/>
                </a:ln>
                <a:solidFill>
                  <a:srgbClr val="FF0000"/>
                </a:solidFill>
                <a:effectLst/>
                <a:uLnTx/>
                <a:uFillTx/>
                <a:latin typeface="Segoe UI Symbol" panose="020B0502040204020203" pitchFamily="34" charset="0"/>
                <a:ea typeface="Segoe UI Symbol" panose="020B0502040204020203" pitchFamily="34" charset="0"/>
                <a:cs typeface="+mn-cs"/>
              </a:rPr>
              <a:t></a:t>
            </a:r>
            <a:endParaRPr kumimoji="0" lang="en-US" sz="4000" b="0" i="0" u="none" strike="noStrike" kern="1200" cap="none" spc="0" normalizeH="0" baseline="0" noProof="0" dirty="0">
              <a:ln>
                <a:noFill/>
              </a:ln>
              <a:solidFill>
                <a:srgbClr val="FF0000"/>
              </a:solidFill>
              <a:effectLst/>
              <a:uLnTx/>
              <a:uFillTx/>
              <a:latin typeface="Segoe UI"/>
              <a:ea typeface="+mn-ea"/>
              <a:cs typeface="+mn-cs"/>
            </a:endParaRPr>
          </a:p>
        </p:txBody>
      </p:sp>
    </p:spTree>
    <p:extLst>
      <p:ext uri="{BB962C8B-B14F-4D97-AF65-F5344CB8AC3E}">
        <p14:creationId xmlns:p14="http://schemas.microsoft.com/office/powerpoint/2010/main" val="193751924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Oval 66"/>
          <p:cNvSpPr/>
          <p:nvPr/>
        </p:nvSpPr>
        <p:spPr bwMode="auto">
          <a:xfrm>
            <a:off x="9555428" y="1644276"/>
            <a:ext cx="715299" cy="712932"/>
          </a:xfrm>
          <a:prstGeom prst="ellipse">
            <a:avLst/>
          </a:prstGeom>
          <a:solidFill>
            <a:srgbClr val="0078D7"/>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71" name="Oval 70"/>
          <p:cNvSpPr/>
          <p:nvPr/>
        </p:nvSpPr>
        <p:spPr bwMode="auto">
          <a:xfrm>
            <a:off x="9352610" y="2966670"/>
            <a:ext cx="1085755" cy="1101141"/>
          </a:xfrm>
          <a:prstGeom prst="ellipse">
            <a:avLst/>
          </a:prstGeom>
          <a:solidFill>
            <a:schemeClr val="accent6">
              <a:lumMod val="40000"/>
              <a:lumOff val="6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 name="Text Placeholder 3"/>
          <p:cNvSpPr>
            <a:spLocks noGrp="1"/>
          </p:cNvSpPr>
          <p:nvPr>
            <p:ph type="body" sz="quarter" idx="15"/>
          </p:nvPr>
        </p:nvSpPr>
        <p:spPr>
          <a:xfrm>
            <a:off x="510360" y="368930"/>
            <a:ext cx="11426550" cy="729572"/>
          </a:xfrm>
        </p:spPr>
        <p:txBody>
          <a:bodyPr/>
          <a:lstStyle/>
          <a:p>
            <a:pPr marL="0" indent="0">
              <a:buNone/>
            </a:pPr>
            <a:r>
              <a:rPr lang="en-US" dirty="0"/>
              <a:t>DEMO: Spatial Audio </a:t>
            </a:r>
            <a:r>
              <a:rPr lang="en-US" dirty="0" smtClean="0"/>
              <a:t>– </a:t>
            </a:r>
            <a:r>
              <a:rPr lang="en-US" dirty="0" err="1" smtClean="0"/>
              <a:t>AudioGraph</a:t>
            </a:r>
            <a:endParaRPr lang="en-US" dirty="0"/>
          </a:p>
        </p:txBody>
      </p:sp>
      <p:grpSp>
        <p:nvGrpSpPr>
          <p:cNvPr id="6" name="Speaker"/>
          <p:cNvGrpSpPr/>
          <p:nvPr/>
        </p:nvGrpSpPr>
        <p:grpSpPr>
          <a:xfrm>
            <a:off x="9356226" y="2967875"/>
            <a:ext cx="1085755" cy="1101141"/>
            <a:chOff x="7907808" y="2752511"/>
            <a:chExt cx="1085909" cy="1101297"/>
          </a:xfrm>
          <a:noFill/>
        </p:grpSpPr>
        <p:sp>
          <p:nvSpPr>
            <p:cNvPr id="14" name="Oval 13"/>
            <p:cNvSpPr/>
            <p:nvPr/>
          </p:nvSpPr>
          <p:spPr bwMode="auto">
            <a:xfrm>
              <a:off x="7907808" y="2752511"/>
              <a:ext cx="1085909" cy="1101297"/>
            </a:xfrm>
            <a:prstGeom prst="ellipse">
              <a:avLst/>
            </a:prstGeom>
            <a:grp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7" name="Rectangle 36"/>
            <p:cNvSpPr/>
            <p:nvPr/>
          </p:nvSpPr>
          <p:spPr>
            <a:xfrm>
              <a:off x="8047037" y="2887662"/>
              <a:ext cx="816265" cy="847528"/>
            </a:xfrm>
            <a:prstGeom prst="rect">
              <a:avLst/>
            </a:prstGeom>
            <a:grpFill/>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404040"/>
                  </a:solidFill>
                  <a:effectLst/>
                  <a:uLnTx/>
                  <a:uFillTx/>
                  <a:latin typeface="Segoe UI"/>
                  <a:ea typeface="+mn-ea"/>
                  <a:cs typeface="+mn-cs"/>
                </a:rPr>
                <a:t>📢</a:t>
              </a:r>
            </a:p>
          </p:txBody>
        </p:sp>
      </p:grpSp>
      <p:grpSp>
        <p:nvGrpSpPr>
          <p:cNvPr id="3" name="File In"/>
          <p:cNvGrpSpPr/>
          <p:nvPr/>
        </p:nvGrpSpPr>
        <p:grpSpPr>
          <a:xfrm>
            <a:off x="1622458" y="2898816"/>
            <a:ext cx="1085755" cy="1101141"/>
            <a:chOff x="1960591" y="4212374"/>
            <a:chExt cx="1085909" cy="1101297"/>
          </a:xfrm>
        </p:grpSpPr>
        <p:sp>
          <p:nvSpPr>
            <p:cNvPr id="13" name="Oval 12"/>
            <p:cNvSpPr/>
            <p:nvPr/>
          </p:nvSpPr>
          <p:spPr bwMode="auto">
            <a:xfrm>
              <a:off x="1960591" y="4212374"/>
              <a:ext cx="1085909" cy="1101297"/>
            </a:xfrm>
            <a:prstGeom prst="ellipse">
              <a:avLst/>
            </a:prstGeom>
            <a:solidFill>
              <a:schemeClr val="accent2">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0" name="Rectangle 39"/>
            <p:cNvSpPr/>
            <p:nvPr/>
          </p:nvSpPr>
          <p:spPr>
            <a:xfrm>
              <a:off x="2103437" y="4335462"/>
              <a:ext cx="816265" cy="847528"/>
            </a:xfrm>
            <a:prstGeom prst="rect">
              <a:avLst/>
            </a:prstGeom>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404040"/>
                  </a:solidFill>
                  <a:effectLst/>
                  <a:uLnTx/>
                  <a:uFillTx/>
                  <a:latin typeface="Segoe UI"/>
                  <a:ea typeface="+mn-ea"/>
                  <a:cs typeface="+mn-cs"/>
                </a:rPr>
                <a:t>📄</a:t>
              </a:r>
            </a:p>
          </p:txBody>
        </p:sp>
      </p:grpSp>
      <p:grpSp>
        <p:nvGrpSpPr>
          <p:cNvPr id="19" name="Submix"/>
          <p:cNvGrpSpPr/>
          <p:nvPr/>
        </p:nvGrpSpPr>
        <p:grpSpPr>
          <a:xfrm>
            <a:off x="5011546" y="4650463"/>
            <a:ext cx="1085755" cy="1101141"/>
            <a:chOff x="2066459" y="2780385"/>
            <a:chExt cx="1085909" cy="1101297"/>
          </a:xfrm>
        </p:grpSpPr>
        <p:sp>
          <p:nvSpPr>
            <p:cNvPr id="20" name="Oval 19"/>
            <p:cNvSpPr/>
            <p:nvPr/>
          </p:nvSpPr>
          <p:spPr bwMode="auto">
            <a:xfrm>
              <a:off x="2066459" y="2780385"/>
              <a:ext cx="1085909" cy="1101297"/>
            </a:xfrm>
            <a:prstGeom prst="ellipse">
              <a:avLst/>
            </a:prstGeom>
            <a:solidFill>
              <a:schemeClr val="accent5">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1" name="Rectangle 20"/>
            <p:cNvSpPr/>
            <p:nvPr/>
          </p:nvSpPr>
          <p:spPr>
            <a:xfrm>
              <a:off x="2179637" y="2925761"/>
              <a:ext cx="816265" cy="847528"/>
            </a:xfrm>
            <a:prstGeom prst="rect">
              <a:avLst/>
            </a:prstGeom>
            <a:ln>
              <a:noFill/>
            </a:ln>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404040"/>
                  </a:solidFill>
                  <a:effectLst/>
                  <a:uLnTx/>
                  <a:uFillTx/>
                  <a:latin typeface="Segoe UI"/>
                  <a:ea typeface="+mn-ea"/>
                  <a:cs typeface="+mn-cs"/>
                </a:rPr>
                <a:t>🔀</a:t>
              </a:r>
            </a:p>
          </p:txBody>
        </p:sp>
      </p:grpSp>
      <p:cxnSp>
        <p:nvCxnSpPr>
          <p:cNvPr id="27" name="Straight Arrow Connector 26"/>
          <p:cNvCxnSpPr/>
          <p:nvPr/>
        </p:nvCxnSpPr>
        <p:spPr>
          <a:xfrm>
            <a:off x="2834994" y="3434680"/>
            <a:ext cx="6447476" cy="60499"/>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6218237" y="3937149"/>
            <a:ext cx="3216612" cy="1300524"/>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38" name="Submix_effect"/>
          <p:cNvGrpSpPr/>
          <p:nvPr/>
        </p:nvGrpSpPr>
        <p:grpSpPr>
          <a:xfrm>
            <a:off x="5019250" y="4650462"/>
            <a:ext cx="1085755" cy="1101141"/>
            <a:chOff x="2066459" y="2780385"/>
            <a:chExt cx="1085909" cy="1101297"/>
          </a:xfrm>
        </p:grpSpPr>
        <p:sp>
          <p:nvSpPr>
            <p:cNvPr id="39" name="Oval 38"/>
            <p:cNvSpPr/>
            <p:nvPr/>
          </p:nvSpPr>
          <p:spPr bwMode="auto">
            <a:xfrm>
              <a:off x="2066459" y="2780385"/>
              <a:ext cx="1085909" cy="1101297"/>
            </a:xfrm>
            <a:prstGeom prst="ellipse">
              <a:avLst/>
            </a:prstGeom>
            <a:solidFill>
              <a:srgbClr val="FF8C00"/>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2" name="Rectangle 41"/>
            <p:cNvSpPr/>
            <p:nvPr/>
          </p:nvSpPr>
          <p:spPr>
            <a:xfrm>
              <a:off x="2240057" y="2925761"/>
              <a:ext cx="816265" cy="847528"/>
            </a:xfrm>
            <a:prstGeom prst="rect">
              <a:avLst/>
            </a:prstGeom>
            <a:ln>
              <a:noFill/>
            </a:ln>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FFFFFF">
                      <a:lumMod val="95000"/>
                    </a:srgbClr>
                  </a:solidFill>
                  <a:effectLst/>
                  <a:uLnTx/>
                  <a:uFillTx/>
                  <a:latin typeface="Segoe UI"/>
                  <a:ea typeface="+mn-ea"/>
                  <a:cs typeface="+mn-cs"/>
                </a:rPr>
                <a:t>🔀</a:t>
              </a:r>
            </a:p>
          </p:txBody>
        </p:sp>
      </p:grpSp>
      <p:cxnSp>
        <p:nvCxnSpPr>
          <p:cNvPr id="33" name="Straight Arrow Connector 32"/>
          <p:cNvCxnSpPr/>
          <p:nvPr/>
        </p:nvCxnSpPr>
        <p:spPr>
          <a:xfrm>
            <a:off x="6218237" y="5594016"/>
            <a:ext cx="1578623" cy="372099"/>
          </a:xfrm>
          <a:prstGeom prst="straightConnector1">
            <a:avLst/>
          </a:prstGeom>
          <a:ln w="57150">
            <a:solidFill>
              <a:schemeClr val="tx1">
                <a:lumMod val="60000"/>
                <a:lumOff val="4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93" name="FileInput"/>
          <p:cNvSpPr txBox="1"/>
          <p:nvPr/>
        </p:nvSpPr>
        <p:spPr>
          <a:xfrm>
            <a:off x="1384371" y="4036870"/>
            <a:ext cx="2091662" cy="516923"/>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FileInput</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Node</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sp>
        <p:nvSpPr>
          <p:cNvPr id="95" name="DeviceOutput"/>
          <p:cNvSpPr txBox="1"/>
          <p:nvPr/>
        </p:nvSpPr>
        <p:spPr>
          <a:xfrm>
            <a:off x="9106532" y="4033770"/>
            <a:ext cx="2212745" cy="516992"/>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DeviceOutput</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Node</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sp>
        <p:nvSpPr>
          <p:cNvPr id="96" name="Submix"/>
          <p:cNvSpPr txBox="1"/>
          <p:nvPr/>
        </p:nvSpPr>
        <p:spPr>
          <a:xfrm>
            <a:off x="4904905" y="5649507"/>
            <a:ext cx="1625055" cy="516992"/>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Submix</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Node</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cxnSp>
        <p:nvCxnSpPr>
          <p:cNvPr id="76" name="Straight Arrow Connector 75"/>
          <p:cNvCxnSpPr/>
          <p:nvPr/>
        </p:nvCxnSpPr>
        <p:spPr>
          <a:xfrm>
            <a:off x="2694664" y="3950415"/>
            <a:ext cx="2210241" cy="1250345"/>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flipV="1">
            <a:off x="2592081" y="2510767"/>
            <a:ext cx="688453" cy="446820"/>
          </a:xfrm>
          <a:prstGeom prst="straightConnector1">
            <a:avLst/>
          </a:prstGeom>
          <a:ln w="57150">
            <a:solidFill>
              <a:schemeClr val="tx1">
                <a:lumMod val="60000"/>
                <a:lumOff val="40000"/>
              </a:schemeClr>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pic>
        <p:nvPicPr>
          <p:cNvPr id="68" name="Picture 67"/>
          <p:cNvPicPr>
            <a:picLocks noChangeAspect="1"/>
          </p:cNvPicPr>
          <p:nvPr/>
        </p:nvPicPr>
        <p:blipFill>
          <a:blip r:embed="rId3"/>
          <a:stretch>
            <a:fillRect/>
          </a:stretch>
        </p:blipFill>
        <p:spPr>
          <a:xfrm>
            <a:off x="2972531" y="4663243"/>
            <a:ext cx="308003" cy="540628"/>
          </a:xfrm>
          <a:prstGeom prst="rect">
            <a:avLst/>
          </a:prstGeom>
        </p:spPr>
      </p:pic>
      <p:sp>
        <p:nvSpPr>
          <p:cNvPr id="92" name="FileInput"/>
          <p:cNvSpPr txBox="1"/>
          <p:nvPr/>
        </p:nvSpPr>
        <p:spPr>
          <a:xfrm>
            <a:off x="3215204" y="4744490"/>
            <a:ext cx="1328527" cy="493183"/>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428" b="0" i="0" u="none" strike="noStrike" kern="1200" cap="none" spc="0" normalizeH="0" baseline="0" noProof="0" dirty="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Gain: 0.125</a:t>
            </a:r>
            <a:endParaRPr kumimoji="0" lang="en-US" sz="1428"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sp>
        <p:nvSpPr>
          <p:cNvPr id="102" name="FileInput"/>
          <p:cNvSpPr txBox="1"/>
          <p:nvPr/>
        </p:nvSpPr>
        <p:spPr>
          <a:xfrm>
            <a:off x="5924813" y="3001996"/>
            <a:ext cx="1328527" cy="493183"/>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428" b="0" i="0" u="none" strike="noStrike" kern="1200" cap="none" spc="0" normalizeH="0" baseline="0" noProof="0" dirty="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Gain: 1</a:t>
            </a:r>
            <a:endParaRPr kumimoji="0" lang="en-US" sz="1428"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pic>
        <p:nvPicPr>
          <p:cNvPr id="70" name="Picture 69"/>
          <p:cNvPicPr>
            <a:picLocks noChangeAspect="1"/>
          </p:cNvPicPr>
          <p:nvPr/>
        </p:nvPicPr>
        <p:blipFill>
          <a:blip r:embed="rId4"/>
          <a:stretch>
            <a:fillRect/>
          </a:stretch>
        </p:blipFill>
        <p:spPr>
          <a:xfrm>
            <a:off x="5717433" y="2821178"/>
            <a:ext cx="346148" cy="613502"/>
          </a:xfrm>
          <a:prstGeom prst="rect">
            <a:avLst/>
          </a:prstGeom>
        </p:spPr>
      </p:pic>
      <p:cxnSp>
        <p:nvCxnSpPr>
          <p:cNvPr id="63" name="Straight Arrow Connector 62"/>
          <p:cNvCxnSpPr/>
          <p:nvPr/>
        </p:nvCxnSpPr>
        <p:spPr>
          <a:xfrm flipV="1">
            <a:off x="9895488" y="2510766"/>
            <a:ext cx="0" cy="310412"/>
          </a:xfrm>
          <a:prstGeom prst="straightConnector1">
            <a:avLst/>
          </a:prstGeom>
          <a:ln w="57150">
            <a:solidFill>
              <a:schemeClr val="tx1">
                <a:lumMod val="60000"/>
                <a:lumOff val="40000"/>
              </a:schemeClr>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grpSp>
        <p:nvGrpSpPr>
          <p:cNvPr id="62" name="Group 61"/>
          <p:cNvGrpSpPr/>
          <p:nvPr/>
        </p:nvGrpSpPr>
        <p:grpSpPr>
          <a:xfrm>
            <a:off x="11207224" y="116061"/>
            <a:ext cx="1139550" cy="985844"/>
            <a:chOff x="11207224" y="116061"/>
            <a:chExt cx="1139550" cy="985844"/>
          </a:xfrm>
        </p:grpSpPr>
        <p:sp>
          <p:nvSpPr>
            <p:cNvPr id="69" name="Hexagon 68"/>
            <p:cNvSpPr/>
            <p:nvPr/>
          </p:nvSpPr>
          <p:spPr>
            <a:xfrm>
              <a:off x="11207224" y="116061"/>
              <a:ext cx="1139550" cy="985844"/>
            </a:xfrm>
            <a:prstGeom prst="hexagon">
              <a:avLst>
                <a:gd name="adj" fmla="val 28570"/>
                <a:gd name="vf" fmla="val 115470"/>
              </a:avLst>
            </a:prstGeom>
            <a:solidFill>
              <a:srgbClr val="0070C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73" name="Hexagon 4"/>
            <p:cNvSpPr txBox="1"/>
            <p:nvPr/>
          </p:nvSpPr>
          <p:spPr>
            <a:xfrm>
              <a:off x="11338821" y="279437"/>
              <a:ext cx="914390" cy="6590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839" tIns="16839" rIns="16839" bIns="16839" numCol="1" spcCol="1270" anchor="ctr" anchorCtr="0">
              <a:noAutofit/>
            </a:bodyPr>
            <a:lstStyle/>
            <a:p>
              <a:pPr marL="0" marR="0" lvl="0" indent="0" algn="ctr" defTabSz="589349" rtl="0" eaLnBrk="1" fontAlgn="auto" latinLnBrk="0" hangingPunct="1">
                <a:lnSpc>
                  <a:spcPct val="90000"/>
                </a:lnSpc>
                <a:spcBef>
                  <a:spcPct val="0"/>
                </a:spcBef>
                <a:spcAft>
                  <a:spcPct val="35000"/>
                </a:spcAft>
                <a:buClrTx/>
                <a:buSzTx/>
                <a:buFontTx/>
                <a:buNone/>
                <a:tabLst/>
                <a:defRPr/>
              </a:pPr>
              <a:r>
                <a:rPr kumimoji="0" lang="en-US" sz="1122" b="0" i="0" u="none" strike="noStrike" kern="1200" cap="none" spc="0" normalizeH="0" baseline="0" noProof="0" dirty="0" smtClean="0">
                  <a:ln>
                    <a:noFill/>
                  </a:ln>
                  <a:solidFill>
                    <a:prstClr val="white"/>
                  </a:solidFill>
                  <a:effectLst/>
                  <a:uLnTx/>
                  <a:uFillTx/>
                  <a:latin typeface="Segoe UI"/>
                  <a:ea typeface="+mn-ea"/>
                  <a:cs typeface="+mn-cs"/>
                </a:rPr>
                <a:t>Demo – Head Tracking</a:t>
              </a:r>
            </a:p>
          </p:txBody>
        </p:sp>
      </p:grpSp>
      <p:grpSp>
        <p:nvGrpSpPr>
          <p:cNvPr id="80" name="Custom_effect"/>
          <p:cNvGrpSpPr/>
          <p:nvPr/>
        </p:nvGrpSpPr>
        <p:grpSpPr>
          <a:xfrm rot="4248655">
            <a:off x="3248803" y="1845328"/>
            <a:ext cx="744448" cy="715171"/>
            <a:chOff x="2201308" y="2870525"/>
            <a:chExt cx="1085909" cy="1101297"/>
          </a:xfrm>
        </p:grpSpPr>
        <p:sp>
          <p:nvSpPr>
            <p:cNvPr id="90" name="Oval 89"/>
            <p:cNvSpPr/>
            <p:nvPr/>
          </p:nvSpPr>
          <p:spPr bwMode="auto">
            <a:xfrm>
              <a:off x="2201308" y="2870525"/>
              <a:ext cx="1085909" cy="1101297"/>
            </a:xfrm>
            <a:prstGeom prst="ellipse">
              <a:avLst/>
            </a:prstGeom>
            <a:solidFill>
              <a:schemeClr val="tx1">
                <a:lumMod val="20000"/>
                <a:lumOff val="80000"/>
              </a:schemeClr>
            </a:solidFill>
            <a:ln>
              <a:solidFill>
                <a:srgbClr val="50505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1" name="Rectangle 90"/>
            <p:cNvSpPr/>
            <p:nvPr/>
          </p:nvSpPr>
          <p:spPr>
            <a:xfrm>
              <a:off x="2292216" y="3033181"/>
              <a:ext cx="681933" cy="805710"/>
            </a:xfrm>
            <a:prstGeom prst="rect">
              <a:avLst/>
            </a:prstGeom>
            <a:ln>
              <a:noFill/>
            </a:ln>
          </p:spPr>
          <p:txBody>
            <a:bodyPr wrap="squar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505050"/>
                  </a:solidFill>
                  <a:effectLst/>
                  <a:uLnTx/>
                  <a:uFillTx/>
                  <a:latin typeface="Segoe UI Symbol" panose="020B0502040204020203" pitchFamily="34" charset="0"/>
                  <a:ea typeface="Segoe UI Symbol" panose="020B0502040204020203" pitchFamily="34" charset="0"/>
                  <a:cs typeface="+mn-cs"/>
                </a:rPr>
                <a:t></a:t>
              </a:r>
              <a:endParaRPr kumimoji="0" lang="en-US" sz="2800" b="0" i="0" u="none" strike="noStrike" kern="1200" cap="none" spc="0" normalizeH="0" baseline="0" noProof="0" dirty="0">
                <a:ln>
                  <a:noFill/>
                </a:ln>
                <a:solidFill>
                  <a:srgbClr val="505050"/>
                </a:solidFill>
                <a:effectLst/>
                <a:uLnTx/>
                <a:uFillTx/>
                <a:latin typeface="Segoe UI"/>
                <a:ea typeface="+mn-ea"/>
                <a:cs typeface="+mn-cs"/>
              </a:endParaRPr>
            </a:p>
          </p:txBody>
        </p:sp>
      </p:grpSp>
      <p:sp>
        <p:nvSpPr>
          <p:cNvPr id="94" name="DeviceInput"/>
          <p:cNvSpPr txBox="1"/>
          <p:nvPr/>
        </p:nvSpPr>
        <p:spPr>
          <a:xfrm>
            <a:off x="3784439" y="2203004"/>
            <a:ext cx="2152177" cy="516923"/>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AudioNode</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Emitter</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sp>
        <p:nvSpPr>
          <p:cNvPr id="98" name="DeviceInput"/>
          <p:cNvSpPr txBox="1"/>
          <p:nvPr/>
        </p:nvSpPr>
        <p:spPr>
          <a:xfrm>
            <a:off x="10023983" y="2185759"/>
            <a:ext cx="2185399" cy="516894"/>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AudioNode</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Listener</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grpSp>
        <p:nvGrpSpPr>
          <p:cNvPr id="99" name="Group 98"/>
          <p:cNvGrpSpPr/>
          <p:nvPr/>
        </p:nvGrpSpPr>
        <p:grpSpPr>
          <a:xfrm>
            <a:off x="9555429" y="1635106"/>
            <a:ext cx="715298" cy="732575"/>
            <a:chOff x="9875797" y="1279844"/>
            <a:chExt cx="1085755" cy="1101141"/>
          </a:xfrm>
        </p:grpSpPr>
        <p:sp>
          <p:nvSpPr>
            <p:cNvPr id="100" name="Oval 99"/>
            <p:cNvSpPr/>
            <p:nvPr/>
          </p:nvSpPr>
          <p:spPr bwMode="auto">
            <a:xfrm>
              <a:off x="9875797" y="1279844"/>
              <a:ext cx="1085755" cy="1101141"/>
            </a:xfrm>
            <a:prstGeom prst="ellipse">
              <a:avLst/>
            </a:prstGeom>
            <a:noFill/>
            <a:ln>
              <a:solidFill>
                <a:srgbClr val="0070C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pic>
          <p:nvPicPr>
            <p:cNvPr id="101" name="Picture 100"/>
            <p:cNvPicPr>
              <a:picLocks noChangeAspect="1"/>
            </p:cNvPicPr>
            <p:nvPr/>
          </p:nvPicPr>
          <p:blipFill>
            <a:blip r:embed="rId5"/>
            <a:stretch>
              <a:fillRect/>
            </a:stretch>
          </p:blipFill>
          <p:spPr>
            <a:xfrm>
              <a:off x="10110414" y="1449716"/>
              <a:ext cx="571229" cy="809893"/>
            </a:xfrm>
            <a:prstGeom prst="rect">
              <a:avLst/>
            </a:prstGeom>
          </p:spPr>
        </p:pic>
      </p:grpSp>
      <p:grpSp>
        <p:nvGrpSpPr>
          <p:cNvPr id="66" name="Group 65"/>
          <p:cNvGrpSpPr/>
          <p:nvPr/>
        </p:nvGrpSpPr>
        <p:grpSpPr>
          <a:xfrm>
            <a:off x="7838446" y="5508922"/>
            <a:ext cx="2416605" cy="1274725"/>
            <a:chOff x="7838446" y="5508922"/>
            <a:chExt cx="2416605" cy="1274725"/>
          </a:xfrm>
        </p:grpSpPr>
        <p:grpSp>
          <p:nvGrpSpPr>
            <p:cNvPr id="74" name="Group 73"/>
            <p:cNvGrpSpPr/>
            <p:nvPr/>
          </p:nvGrpSpPr>
          <p:grpSpPr>
            <a:xfrm>
              <a:off x="7838446" y="5680710"/>
              <a:ext cx="694561" cy="719791"/>
              <a:chOff x="5228650" y="1741269"/>
              <a:chExt cx="694561" cy="719791"/>
            </a:xfrm>
          </p:grpSpPr>
          <p:sp>
            <p:nvSpPr>
              <p:cNvPr id="121" name="Oval 120"/>
              <p:cNvSpPr/>
              <p:nvPr/>
            </p:nvSpPr>
            <p:spPr bwMode="auto">
              <a:xfrm>
                <a:off x="5228650" y="1741269"/>
                <a:ext cx="694561" cy="719791"/>
              </a:xfrm>
              <a:prstGeom prst="ellipse">
                <a:avLst/>
              </a:prstGeom>
              <a:solidFill>
                <a:schemeClr val="tx1">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22" name="Rectangle 121"/>
              <p:cNvSpPr/>
              <p:nvPr/>
            </p:nvSpPr>
            <p:spPr>
              <a:xfrm>
                <a:off x="5282831" y="1834130"/>
                <a:ext cx="602688" cy="584775"/>
              </a:xfrm>
              <a:prstGeom prst="rect">
                <a:avLst/>
              </a:prstGeom>
              <a:ln>
                <a:noFill/>
              </a:ln>
            </p:spPr>
            <p:txBody>
              <a:bodyPr wrap="squar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404040"/>
                    </a:solidFill>
                    <a:effectLst/>
                    <a:uLnTx/>
                    <a:uFillTx/>
                    <a:latin typeface="Segoe UI"/>
                    <a:ea typeface="+mn-ea"/>
                    <a:cs typeface="+mn-cs"/>
                  </a:rPr>
                  <a:t>💠</a:t>
                </a:r>
              </a:p>
            </p:txBody>
          </p:sp>
        </p:grpSp>
        <p:grpSp>
          <p:nvGrpSpPr>
            <p:cNvPr id="83" name="Spectrum"/>
            <p:cNvGrpSpPr/>
            <p:nvPr/>
          </p:nvGrpSpPr>
          <p:grpSpPr>
            <a:xfrm>
              <a:off x="8604013" y="5508922"/>
              <a:ext cx="413574" cy="317067"/>
              <a:chOff x="6446837" y="754062"/>
              <a:chExt cx="685800" cy="612488"/>
            </a:xfrm>
          </p:grpSpPr>
          <p:cxnSp>
            <p:nvCxnSpPr>
              <p:cNvPr id="86" name="Straight Connector 85"/>
              <p:cNvCxnSpPr/>
              <p:nvPr/>
            </p:nvCxnSpPr>
            <p:spPr>
              <a:xfrm>
                <a:off x="6446837" y="1287462"/>
                <a:ext cx="0" cy="762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523037" y="1135062"/>
                <a:ext cx="0" cy="2286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6599237" y="1287462"/>
                <a:ext cx="0" cy="79088"/>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6673849" y="1135062"/>
                <a:ext cx="1588" cy="2286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6751637" y="1135062"/>
                <a:ext cx="0" cy="2286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6827837" y="1135062"/>
                <a:ext cx="4214" cy="2286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6980237" y="1250562"/>
                <a:ext cx="0" cy="1131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7056437" y="1135062"/>
                <a:ext cx="0" cy="228599"/>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6904037" y="1135062"/>
                <a:ext cx="0" cy="228599"/>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6673849" y="1058862"/>
                <a:ext cx="0" cy="762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7132637" y="1135062"/>
                <a:ext cx="0" cy="228599"/>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6751637" y="982662"/>
                <a:ext cx="0" cy="1524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6827837" y="1058862"/>
                <a:ext cx="0" cy="762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6904037" y="906462"/>
                <a:ext cx="0" cy="2286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7056437" y="1071174"/>
                <a:ext cx="0" cy="762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6904037" y="830262"/>
                <a:ext cx="0" cy="76200"/>
              </a:xfrm>
              <a:prstGeom prst="line">
                <a:avLst/>
              </a:prstGeom>
              <a:ln w="38100">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7132637" y="906462"/>
                <a:ext cx="0" cy="240912"/>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7132637" y="830262"/>
                <a:ext cx="0" cy="76200"/>
              </a:xfrm>
              <a:prstGeom prst="line">
                <a:avLst/>
              </a:prstGeom>
              <a:ln w="38100">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6523037" y="906462"/>
                <a:ext cx="0" cy="240912"/>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6523037" y="754062"/>
                <a:ext cx="0" cy="152400"/>
              </a:xfrm>
              <a:prstGeom prst="line">
                <a:avLst/>
              </a:prstGeom>
              <a:ln w="38100">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85" name="AudioEffect"/>
            <p:cNvSpPr txBox="1"/>
            <p:nvPr/>
          </p:nvSpPr>
          <p:spPr>
            <a:xfrm>
              <a:off x="8156423" y="6266655"/>
              <a:ext cx="2098628" cy="516992"/>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smtClean="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ReverbAudioEffect</a:t>
              </a:r>
              <a:endParaRPr kumimoji="0" lang="en-US" sz="1599" b="0" i="0" u="none" strike="noStrike" kern="1200" cap="none" spc="0" normalizeH="0" baseline="0" noProof="0" dirty="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endParaRPr>
            </a:p>
          </p:txBody>
        </p:sp>
      </p:grpSp>
    </p:spTree>
    <p:extLst>
      <p:ext uri="{BB962C8B-B14F-4D97-AF65-F5344CB8AC3E}">
        <p14:creationId xmlns:p14="http://schemas.microsoft.com/office/powerpoint/2010/main" val="5891177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702" y="2125678"/>
            <a:ext cx="10972736" cy="1828786"/>
          </a:xfrm>
        </p:spPr>
        <p:txBody>
          <a:bodyPr/>
          <a:lstStyle/>
          <a:p>
            <a:r>
              <a:rPr lang="en-US" dirty="0" smtClean="0"/>
              <a:t>Spatial </a:t>
            </a:r>
            <a:r>
              <a:rPr lang="en-US" dirty="0"/>
              <a:t>Audio in UWP apps and games</a:t>
            </a:r>
          </a:p>
        </p:txBody>
      </p:sp>
      <p:sp>
        <p:nvSpPr>
          <p:cNvPr id="5" name="Text Placeholder 4"/>
          <p:cNvSpPr>
            <a:spLocks noGrp="1"/>
          </p:cNvSpPr>
          <p:nvPr>
            <p:ph type="body" sz="quarter" idx="12"/>
          </p:nvPr>
        </p:nvSpPr>
        <p:spPr>
          <a:xfrm>
            <a:off x="5578164" y="4108185"/>
            <a:ext cx="4846268" cy="1828007"/>
          </a:xfrm>
        </p:spPr>
        <p:txBody>
          <a:bodyPr/>
          <a:lstStyle/>
          <a:p>
            <a:r>
              <a:rPr lang="en-US" dirty="0" smtClean="0"/>
              <a:t>Adam Tuliper</a:t>
            </a:r>
          </a:p>
          <a:p>
            <a:r>
              <a:rPr lang="en-US" dirty="0" smtClean="0"/>
              <a:t>Senior Technical Evangelist</a:t>
            </a:r>
          </a:p>
          <a:p>
            <a:r>
              <a:rPr lang="en-US" dirty="0" smtClean="0"/>
              <a:t>DX</a:t>
            </a:r>
            <a:endParaRPr lang="en-US" dirty="0"/>
          </a:p>
        </p:txBody>
      </p:sp>
      <p:sp>
        <p:nvSpPr>
          <p:cNvPr id="6" name="Text Placeholder 5"/>
          <p:cNvSpPr>
            <a:spLocks noGrp="1"/>
          </p:cNvSpPr>
          <p:nvPr>
            <p:ph type="body" sz="quarter" idx="13"/>
          </p:nvPr>
        </p:nvSpPr>
        <p:spPr>
          <a:xfrm>
            <a:off x="8504238" y="307621"/>
            <a:ext cx="3656013" cy="572464"/>
          </a:xfrm>
        </p:spPr>
        <p:txBody>
          <a:bodyPr/>
          <a:lstStyle/>
          <a:p>
            <a:r>
              <a:rPr lang="en-US" dirty="0" smtClean="0"/>
              <a:t>B876</a:t>
            </a:r>
            <a:endParaRPr lang="en-US" dirty="0"/>
          </a:p>
        </p:txBody>
      </p:sp>
      <p:sp>
        <p:nvSpPr>
          <p:cNvPr id="7" name="Text Placeholder 4"/>
          <p:cNvSpPr txBox="1">
            <a:spLocks/>
          </p:cNvSpPr>
          <p:nvPr/>
        </p:nvSpPr>
        <p:spPr>
          <a:xfrm>
            <a:off x="427102" y="4108186"/>
            <a:ext cx="4968184" cy="1828007"/>
          </a:xfrm>
          <a:prstGeom prst="rect">
            <a:avLst/>
          </a:prstGeom>
          <a:noFill/>
        </p:spPr>
        <p:txBody>
          <a:bodyPr vert="horz" wrap="square" lIns="146304" tIns="109728" rIns="146304" bIns="109728" rtlCol="0">
            <a:noAutofit/>
          </a:bodyPr>
          <a:lstStyle>
            <a:lvl1pPr marL="0" marR="0" indent="0" algn="l" defTabSz="932742" rtl="0" eaLnBrk="1" fontAlgn="auto" latinLnBrk="0" hangingPunct="1">
              <a:lnSpc>
                <a:spcPct val="90000"/>
              </a:lnSpc>
              <a:spcBef>
                <a:spcPts val="0"/>
              </a:spcBef>
              <a:spcAft>
                <a:spcPts val="0"/>
              </a:spcAft>
              <a:buClrTx/>
              <a:buSzPct val="90000"/>
              <a:buFont typeface="Arial" pitchFamily="34" charset="0"/>
              <a:buNone/>
              <a:tabLst/>
              <a:defRPr sz="3200" kern="1200" spc="0" baseline="0">
                <a:gradFill>
                  <a:gsLst>
                    <a:gs pos="91000">
                      <a:schemeClr val="tx1"/>
                    </a:gs>
                    <a:gs pos="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defRPr/>
            </a:pPr>
            <a:r>
              <a:rPr kumimoji="0" lang="en-US" sz="3200" b="0" i="0" u="none" strike="noStrike" kern="1200" cap="none" spc="0" normalizeH="0" baseline="0" noProof="0" dirty="0" smtClean="0">
                <a:ln>
                  <a:noFill/>
                </a:ln>
                <a:gradFill>
                  <a:gsLst>
                    <a:gs pos="91000">
                      <a:srgbClr val="FFFFFF"/>
                    </a:gs>
                    <a:gs pos="0">
                      <a:srgbClr val="FFFFFF"/>
                    </a:gs>
                  </a:gsLst>
                  <a:lin ang="5400000" scaled="0"/>
                </a:gradFill>
                <a:effectLst/>
                <a:uLnTx/>
                <a:uFillTx/>
                <a:latin typeface="Segoe UI Light"/>
                <a:ea typeface="+mn-ea"/>
                <a:cs typeface="+mn-cs"/>
              </a:rPr>
              <a:t>Steven Wilssens</a:t>
            </a:r>
          </a:p>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defRPr/>
            </a:pPr>
            <a:r>
              <a:rPr kumimoji="0" lang="en-US" sz="3200" b="0" i="0" u="none" strike="noStrike" kern="1200" cap="none" spc="0" normalizeH="0" baseline="0" noProof="0" dirty="0" smtClean="0">
                <a:ln>
                  <a:noFill/>
                </a:ln>
                <a:gradFill>
                  <a:gsLst>
                    <a:gs pos="91000">
                      <a:srgbClr val="FFFFFF"/>
                    </a:gs>
                    <a:gs pos="0">
                      <a:srgbClr val="FFFFFF"/>
                    </a:gs>
                  </a:gsLst>
                  <a:lin ang="5400000" scaled="0"/>
                </a:gradFill>
                <a:effectLst/>
                <a:uLnTx/>
                <a:uFillTx/>
                <a:latin typeface="Segoe UI Light"/>
                <a:ea typeface="+mn-ea"/>
                <a:cs typeface="+mn-cs"/>
              </a:rPr>
              <a:t>Senior Program Manager</a:t>
            </a:r>
          </a:p>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defRPr/>
            </a:pPr>
            <a:r>
              <a:rPr kumimoji="0" lang="en-US" sz="3200" b="0" i="0" u="none" strike="noStrike" kern="1200" cap="none" spc="0" normalizeH="0" baseline="0" noProof="0" dirty="0" smtClean="0">
                <a:ln>
                  <a:noFill/>
                </a:ln>
                <a:gradFill>
                  <a:gsLst>
                    <a:gs pos="91000">
                      <a:srgbClr val="FFFFFF"/>
                    </a:gs>
                    <a:gs pos="0">
                      <a:srgbClr val="FFFFFF"/>
                    </a:gs>
                  </a:gsLst>
                  <a:lin ang="5400000" scaled="0"/>
                </a:gradFill>
                <a:effectLst/>
                <a:uLnTx/>
                <a:uFillTx/>
                <a:latin typeface="Segoe UI Light"/>
                <a:ea typeface="+mn-ea"/>
                <a:cs typeface="+mn-cs"/>
              </a:rPr>
              <a:t>Silicon Graphics and Media</a:t>
            </a:r>
            <a:endParaRPr kumimoji="0" lang="en-US" sz="3200" b="0" i="0" u="none" strike="noStrike" kern="1200" cap="none" spc="0" normalizeH="0" baseline="0" noProof="0" dirty="0">
              <a:ln>
                <a:noFill/>
              </a:ln>
              <a:gradFill>
                <a:gsLst>
                  <a:gs pos="91000">
                    <a:srgbClr val="FFFFFF"/>
                  </a:gs>
                  <a:gs pos="0">
                    <a:srgbClr val="FFFFFF"/>
                  </a:gs>
                </a:gsLst>
                <a:lin ang="5400000" scaled="0"/>
              </a:gradFill>
              <a:effectLst/>
              <a:uLnTx/>
              <a:uFillTx/>
              <a:latin typeface="Segoe UI Light"/>
              <a:ea typeface="+mn-ea"/>
              <a:cs typeface="+mn-cs"/>
            </a:endParaRPr>
          </a:p>
        </p:txBody>
      </p:sp>
    </p:spTree>
    <p:extLst>
      <p:ext uri="{BB962C8B-B14F-4D97-AF65-F5344CB8AC3E}">
        <p14:creationId xmlns:p14="http://schemas.microsoft.com/office/powerpoint/2010/main" val="249512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Updating Listener Orientation</a:t>
            </a:r>
            <a:endParaRPr lang="en-US" dirty="0"/>
          </a:p>
        </p:txBody>
      </p:sp>
      <p:sp>
        <p:nvSpPr>
          <p:cNvPr id="6" name="Text Placeholder 5"/>
          <p:cNvSpPr>
            <a:spLocks noGrp="1"/>
          </p:cNvSpPr>
          <p:nvPr>
            <p:ph type="body" sz="quarter" idx="10"/>
          </p:nvPr>
        </p:nvSpPr>
        <p:spPr>
          <a:xfrm>
            <a:off x="274638" y="1221157"/>
            <a:ext cx="11887199" cy="5336846"/>
          </a:xfrm>
        </p:spPr>
        <p:txBody>
          <a:bodyPr/>
          <a:lstStyle/>
          <a:p>
            <a:r>
              <a:rPr lang="en-US" sz="1800" dirty="0" smtClean="0">
                <a:solidFill>
                  <a:srgbClr val="008000"/>
                </a:solidFill>
                <a:highlight>
                  <a:srgbClr val="FFFFFF"/>
                </a:highlight>
              </a:rPr>
              <a:t>//</a:t>
            </a:r>
            <a:r>
              <a:rPr lang="en-US" sz="1800" dirty="0">
                <a:solidFill>
                  <a:srgbClr val="008000"/>
                </a:solidFill>
                <a:highlight>
                  <a:srgbClr val="FFFFFF"/>
                </a:highlight>
              </a:rPr>
              <a:t>Get the current listener position from </a:t>
            </a:r>
            <a:r>
              <a:rPr lang="en-US" sz="1800" dirty="0" smtClean="0">
                <a:solidFill>
                  <a:srgbClr val="008000"/>
                </a:solidFill>
                <a:highlight>
                  <a:srgbClr val="FFFFFF"/>
                </a:highlight>
              </a:rPr>
              <a:t>the head phones. </a:t>
            </a:r>
          </a:p>
          <a:p>
            <a:r>
              <a:rPr lang="en-US" sz="1800" dirty="0" smtClean="0">
                <a:solidFill>
                  <a:srgbClr val="008000"/>
                </a:solidFill>
                <a:highlight>
                  <a:srgbClr val="FFFFFF"/>
                </a:highlight>
              </a:rPr>
              <a:t>//X(-</a:t>
            </a:r>
            <a:r>
              <a:rPr lang="en-US" sz="1800" dirty="0" err="1" smtClean="0">
                <a:solidFill>
                  <a:srgbClr val="008000"/>
                </a:solidFill>
                <a:highlight>
                  <a:srgbClr val="FFFFFF"/>
                </a:highlight>
              </a:rPr>
              <a:t>left,+right</a:t>
            </a:r>
            <a:r>
              <a:rPr lang="en-US" sz="1800" dirty="0" smtClean="0">
                <a:solidFill>
                  <a:srgbClr val="008000"/>
                </a:solidFill>
                <a:highlight>
                  <a:srgbClr val="FFFFFF"/>
                </a:highlight>
              </a:rPr>
              <a:t>) Y(+above,-below), Z(-</a:t>
            </a:r>
            <a:r>
              <a:rPr lang="en-US" sz="1800" dirty="0" err="1" smtClean="0">
                <a:solidFill>
                  <a:srgbClr val="008000"/>
                </a:solidFill>
                <a:highlight>
                  <a:srgbClr val="FFFFFF"/>
                </a:highlight>
              </a:rPr>
              <a:t>Front,+Back</a:t>
            </a:r>
            <a:r>
              <a:rPr lang="en-US" sz="1800" dirty="0" smtClean="0">
                <a:solidFill>
                  <a:srgbClr val="008000"/>
                </a:solidFill>
                <a:highlight>
                  <a:srgbClr val="FFFFFF"/>
                </a:highlight>
              </a:rPr>
              <a:t>) </a:t>
            </a:r>
          </a:p>
          <a:p>
            <a:r>
              <a:rPr lang="en-US" sz="1800" dirty="0" smtClean="0">
                <a:solidFill>
                  <a:srgbClr val="008000"/>
                </a:solidFill>
                <a:highlight>
                  <a:srgbClr val="FFFFFF"/>
                </a:highlight>
              </a:rPr>
              <a:t>//in a right-hand coordinate system</a:t>
            </a:r>
            <a:endParaRPr lang="en-US" sz="1800" dirty="0">
              <a:solidFill>
                <a:srgbClr val="000000"/>
              </a:solidFill>
              <a:highlight>
                <a:srgbClr val="FFFFFF"/>
              </a:highlight>
            </a:endParaRPr>
          </a:p>
          <a:p>
            <a:r>
              <a:rPr lang="en-US" sz="1800" dirty="0" smtClean="0">
                <a:solidFill>
                  <a:srgbClr val="2B91AF"/>
                </a:solidFill>
                <a:highlight>
                  <a:srgbClr val="FFFFFF"/>
                </a:highlight>
              </a:rPr>
              <a:t>Vector3</a:t>
            </a:r>
            <a:r>
              <a:rPr lang="en-US" sz="1800" dirty="0" smtClean="0">
                <a:solidFill>
                  <a:srgbClr val="000000"/>
                </a:solidFill>
                <a:highlight>
                  <a:srgbClr val="FFFFFF"/>
                </a:highlight>
              </a:rPr>
              <a:t> </a:t>
            </a:r>
            <a:r>
              <a:rPr lang="en-US" sz="1800" dirty="0" err="1">
                <a:solidFill>
                  <a:srgbClr val="000000"/>
                </a:solidFill>
                <a:highlight>
                  <a:srgbClr val="FFFFFF"/>
                </a:highlight>
              </a:rPr>
              <a:t>listenerOrientation</a:t>
            </a:r>
            <a:r>
              <a:rPr lang="en-US" sz="1800" dirty="0">
                <a:solidFill>
                  <a:srgbClr val="000000"/>
                </a:solidFill>
                <a:highlight>
                  <a:srgbClr val="FFFFFF"/>
                </a:highlight>
              </a:rPr>
              <a:t> = </a:t>
            </a:r>
            <a:r>
              <a:rPr lang="en-US" sz="1800" dirty="0">
                <a:solidFill>
                  <a:srgbClr val="0000FF"/>
                </a:solidFill>
                <a:highlight>
                  <a:srgbClr val="FFFFFF"/>
                </a:highlight>
              </a:rPr>
              <a:t>await</a:t>
            </a:r>
            <a:r>
              <a:rPr lang="en-US" sz="1800" dirty="0">
                <a:solidFill>
                  <a:srgbClr val="000000"/>
                </a:solidFill>
                <a:highlight>
                  <a:srgbClr val="FFFFFF"/>
                </a:highlight>
              </a:rPr>
              <a:t> </a:t>
            </a:r>
            <a:r>
              <a:rPr lang="en-US" sz="1800" dirty="0" err="1">
                <a:solidFill>
                  <a:srgbClr val="000000"/>
                </a:solidFill>
                <a:highlight>
                  <a:srgbClr val="FFFFFF"/>
                </a:highlight>
              </a:rPr>
              <a:t>GetYawPitchRollAsync</a:t>
            </a:r>
            <a:r>
              <a:rPr lang="en-US" sz="1800" dirty="0">
                <a:solidFill>
                  <a:srgbClr val="000000"/>
                </a:solidFill>
                <a:highlight>
                  <a:srgbClr val="FFFFFF"/>
                </a:highlight>
              </a:rPr>
              <a:t>();</a:t>
            </a:r>
          </a:p>
          <a:p>
            <a:endParaRPr lang="en-US" sz="1800" dirty="0">
              <a:solidFill>
                <a:srgbClr val="000000"/>
              </a:solidFill>
              <a:highlight>
                <a:srgbClr val="FFFFFF"/>
              </a:highlight>
            </a:endParaRPr>
          </a:p>
          <a:p>
            <a:r>
              <a:rPr lang="en-US" sz="1800" dirty="0" smtClean="0">
                <a:solidFill>
                  <a:srgbClr val="008000"/>
                </a:solidFill>
                <a:highlight>
                  <a:srgbClr val="FFFFFF"/>
                </a:highlight>
              </a:rPr>
              <a:t>//</a:t>
            </a:r>
            <a:r>
              <a:rPr lang="en-US" sz="1800" dirty="0">
                <a:solidFill>
                  <a:srgbClr val="008000"/>
                </a:solidFill>
                <a:highlight>
                  <a:srgbClr val="FFFFFF"/>
                </a:highlight>
              </a:rPr>
              <a:t>Convert </a:t>
            </a:r>
            <a:r>
              <a:rPr lang="en-US" sz="1800" dirty="0" err="1">
                <a:solidFill>
                  <a:srgbClr val="008000"/>
                </a:solidFill>
                <a:highlight>
                  <a:srgbClr val="FFFFFF"/>
                </a:highlight>
              </a:rPr>
              <a:t>yaw,pitch,roll</a:t>
            </a:r>
            <a:r>
              <a:rPr lang="en-US" sz="1800" dirty="0">
                <a:solidFill>
                  <a:srgbClr val="008000"/>
                </a:solidFill>
                <a:highlight>
                  <a:srgbClr val="FFFFFF"/>
                </a:highlight>
              </a:rPr>
              <a:t> in degrees from the </a:t>
            </a:r>
            <a:r>
              <a:rPr lang="en-US" sz="1800" dirty="0" smtClean="0">
                <a:solidFill>
                  <a:srgbClr val="008000"/>
                </a:solidFill>
                <a:highlight>
                  <a:srgbClr val="FFFFFF"/>
                </a:highlight>
              </a:rPr>
              <a:t>headset </a:t>
            </a:r>
            <a:r>
              <a:rPr lang="en-US" sz="1800" dirty="0">
                <a:solidFill>
                  <a:srgbClr val="008000"/>
                </a:solidFill>
                <a:highlight>
                  <a:srgbClr val="FFFFFF"/>
                </a:highlight>
              </a:rPr>
              <a:t>to radial angles</a:t>
            </a:r>
            <a:endParaRPr lang="en-US" sz="1800" dirty="0">
              <a:solidFill>
                <a:srgbClr val="000000"/>
              </a:solidFill>
              <a:highlight>
                <a:srgbClr val="FFFFFF"/>
              </a:highlight>
            </a:endParaRPr>
          </a:p>
          <a:p>
            <a:r>
              <a:rPr lang="en-US" sz="1800" dirty="0" smtClean="0">
                <a:solidFill>
                  <a:srgbClr val="2B91AF"/>
                </a:solidFill>
                <a:highlight>
                  <a:srgbClr val="FFFFFF"/>
                </a:highlight>
              </a:rPr>
              <a:t>Vector3</a:t>
            </a:r>
            <a:r>
              <a:rPr lang="en-US" sz="1800" dirty="0" smtClean="0">
                <a:solidFill>
                  <a:srgbClr val="000000"/>
                </a:solidFill>
                <a:highlight>
                  <a:srgbClr val="FFFFFF"/>
                </a:highlight>
              </a:rPr>
              <a:t> </a:t>
            </a:r>
            <a:r>
              <a:rPr lang="en-US" sz="1800" dirty="0" err="1">
                <a:solidFill>
                  <a:srgbClr val="000000"/>
                </a:solidFill>
                <a:highlight>
                  <a:srgbClr val="FFFFFF"/>
                </a:highlight>
              </a:rPr>
              <a:t>radialListnerOrientation</a:t>
            </a:r>
            <a:r>
              <a:rPr lang="en-US" sz="1800" dirty="0">
                <a:solidFill>
                  <a:srgbClr val="000000"/>
                </a:solidFill>
                <a:highlight>
                  <a:srgbClr val="FFFFFF"/>
                </a:highlight>
              </a:rPr>
              <a:t> = </a:t>
            </a:r>
            <a:r>
              <a:rPr lang="en-US" sz="1800" dirty="0">
                <a:solidFill>
                  <a:srgbClr val="0000FF"/>
                </a:solidFill>
                <a:highlight>
                  <a:srgbClr val="FFFFFF"/>
                </a:highlight>
              </a:rPr>
              <a:t>new</a:t>
            </a:r>
            <a:r>
              <a:rPr lang="en-US" sz="1800" dirty="0">
                <a:solidFill>
                  <a:srgbClr val="000000"/>
                </a:solidFill>
                <a:highlight>
                  <a:srgbClr val="FFFFFF"/>
                </a:highlight>
              </a:rPr>
              <a:t> </a:t>
            </a:r>
            <a:r>
              <a:rPr lang="en-US" sz="1800" dirty="0">
                <a:solidFill>
                  <a:srgbClr val="2B91AF"/>
                </a:solidFill>
                <a:highlight>
                  <a:srgbClr val="FFFFFF"/>
                </a:highlight>
              </a:rPr>
              <a:t>Vector3</a:t>
            </a:r>
            <a:r>
              <a:rPr lang="en-US" sz="1800" dirty="0">
                <a:solidFill>
                  <a:srgbClr val="000000"/>
                </a:solidFill>
                <a:highlight>
                  <a:srgbClr val="FFFFFF"/>
                </a:highlight>
              </a:rPr>
              <a:t>((</a:t>
            </a:r>
            <a:r>
              <a:rPr lang="en-US" sz="1800" dirty="0">
                <a:solidFill>
                  <a:srgbClr val="0000FF"/>
                </a:solidFill>
                <a:highlight>
                  <a:srgbClr val="FFFFFF"/>
                </a:highlight>
              </a:rPr>
              <a:t>float</a:t>
            </a:r>
            <a:r>
              <a:rPr lang="en-US" sz="1800" dirty="0">
                <a:solidFill>
                  <a:srgbClr val="000000"/>
                </a:solidFill>
                <a:highlight>
                  <a:srgbClr val="FFFFFF"/>
                </a:highlight>
              </a:rPr>
              <a:t>)(</a:t>
            </a:r>
            <a:r>
              <a:rPr lang="en-US" sz="1800" dirty="0" err="1">
                <a:solidFill>
                  <a:srgbClr val="2B91AF"/>
                </a:solidFill>
                <a:highlight>
                  <a:srgbClr val="FFFFFF"/>
                </a:highlight>
              </a:rPr>
              <a:t>Math</a:t>
            </a:r>
            <a:r>
              <a:rPr lang="en-US" sz="1800" dirty="0" err="1">
                <a:solidFill>
                  <a:srgbClr val="000000"/>
                </a:solidFill>
                <a:highlight>
                  <a:srgbClr val="FFFFFF"/>
                </a:highlight>
              </a:rPr>
              <a:t>.PI</a:t>
            </a:r>
            <a:r>
              <a:rPr lang="en-US" sz="1800" dirty="0">
                <a:solidFill>
                  <a:srgbClr val="000000"/>
                </a:solidFill>
                <a:highlight>
                  <a:srgbClr val="FFFFFF"/>
                </a:highlight>
              </a:rPr>
              <a:t> * </a:t>
            </a:r>
            <a:r>
              <a:rPr lang="en-US" sz="1800" dirty="0" err="1">
                <a:solidFill>
                  <a:srgbClr val="000000"/>
                </a:solidFill>
                <a:highlight>
                  <a:srgbClr val="FFFFFF"/>
                </a:highlight>
              </a:rPr>
              <a:t>listenerOrientation.X</a:t>
            </a:r>
            <a:r>
              <a:rPr lang="en-US" sz="1800" dirty="0">
                <a:solidFill>
                  <a:srgbClr val="000000"/>
                </a:solidFill>
                <a:highlight>
                  <a:srgbClr val="FFFFFF"/>
                </a:highlight>
              </a:rPr>
              <a:t> / 180f), (</a:t>
            </a:r>
            <a:r>
              <a:rPr lang="en-US" sz="1800" dirty="0">
                <a:solidFill>
                  <a:srgbClr val="0000FF"/>
                </a:solidFill>
                <a:highlight>
                  <a:srgbClr val="FFFFFF"/>
                </a:highlight>
              </a:rPr>
              <a:t>float</a:t>
            </a:r>
            <a:r>
              <a:rPr lang="en-US" sz="1800" dirty="0">
                <a:solidFill>
                  <a:srgbClr val="000000"/>
                </a:solidFill>
                <a:highlight>
                  <a:srgbClr val="FFFFFF"/>
                </a:highlight>
              </a:rPr>
              <a:t>)(</a:t>
            </a:r>
            <a:r>
              <a:rPr lang="en-US" sz="1800" dirty="0" err="1">
                <a:solidFill>
                  <a:srgbClr val="2B91AF"/>
                </a:solidFill>
                <a:highlight>
                  <a:srgbClr val="FFFFFF"/>
                </a:highlight>
              </a:rPr>
              <a:t>Math</a:t>
            </a:r>
            <a:r>
              <a:rPr lang="en-US" sz="1800" dirty="0" err="1">
                <a:solidFill>
                  <a:srgbClr val="000000"/>
                </a:solidFill>
                <a:highlight>
                  <a:srgbClr val="FFFFFF"/>
                </a:highlight>
              </a:rPr>
              <a:t>.PI</a:t>
            </a:r>
            <a:r>
              <a:rPr lang="en-US" sz="1800" dirty="0">
                <a:solidFill>
                  <a:srgbClr val="000000"/>
                </a:solidFill>
                <a:highlight>
                  <a:srgbClr val="FFFFFF"/>
                </a:highlight>
              </a:rPr>
              <a:t> * </a:t>
            </a:r>
            <a:r>
              <a:rPr lang="en-US" sz="1800" dirty="0" err="1">
                <a:solidFill>
                  <a:srgbClr val="000000"/>
                </a:solidFill>
                <a:highlight>
                  <a:srgbClr val="FFFFFF"/>
                </a:highlight>
              </a:rPr>
              <a:t>listenerOrientation.Y</a:t>
            </a:r>
            <a:r>
              <a:rPr lang="en-US" sz="1800" dirty="0">
                <a:solidFill>
                  <a:srgbClr val="000000"/>
                </a:solidFill>
                <a:highlight>
                  <a:srgbClr val="FFFFFF"/>
                </a:highlight>
              </a:rPr>
              <a:t> / 180f), (</a:t>
            </a:r>
            <a:r>
              <a:rPr lang="en-US" sz="1800" dirty="0">
                <a:solidFill>
                  <a:srgbClr val="0000FF"/>
                </a:solidFill>
                <a:highlight>
                  <a:srgbClr val="FFFFFF"/>
                </a:highlight>
              </a:rPr>
              <a:t>float</a:t>
            </a:r>
            <a:r>
              <a:rPr lang="en-US" sz="1800" dirty="0">
                <a:solidFill>
                  <a:srgbClr val="000000"/>
                </a:solidFill>
                <a:highlight>
                  <a:srgbClr val="FFFFFF"/>
                </a:highlight>
              </a:rPr>
              <a:t>)(</a:t>
            </a:r>
            <a:r>
              <a:rPr lang="en-US" sz="1800" dirty="0" err="1">
                <a:solidFill>
                  <a:srgbClr val="2B91AF"/>
                </a:solidFill>
                <a:highlight>
                  <a:srgbClr val="FFFFFF"/>
                </a:highlight>
              </a:rPr>
              <a:t>Math</a:t>
            </a:r>
            <a:r>
              <a:rPr lang="en-US" sz="1800" dirty="0" err="1">
                <a:solidFill>
                  <a:srgbClr val="000000"/>
                </a:solidFill>
                <a:highlight>
                  <a:srgbClr val="FFFFFF"/>
                </a:highlight>
              </a:rPr>
              <a:t>.PI</a:t>
            </a:r>
            <a:r>
              <a:rPr lang="en-US" sz="1800" dirty="0">
                <a:solidFill>
                  <a:srgbClr val="000000"/>
                </a:solidFill>
                <a:highlight>
                  <a:srgbClr val="FFFFFF"/>
                </a:highlight>
              </a:rPr>
              <a:t> * </a:t>
            </a:r>
            <a:r>
              <a:rPr lang="en-US" sz="1800" dirty="0" err="1">
                <a:solidFill>
                  <a:srgbClr val="000000"/>
                </a:solidFill>
                <a:highlight>
                  <a:srgbClr val="FFFFFF"/>
                </a:highlight>
              </a:rPr>
              <a:t>listenerOrientation.Z</a:t>
            </a:r>
            <a:r>
              <a:rPr lang="en-US" sz="1800" dirty="0">
                <a:solidFill>
                  <a:srgbClr val="000000"/>
                </a:solidFill>
                <a:highlight>
                  <a:srgbClr val="FFFFFF"/>
                </a:highlight>
              </a:rPr>
              <a:t> / 180f</a:t>
            </a:r>
            <a:r>
              <a:rPr lang="en-US" sz="1800" dirty="0" smtClean="0">
                <a:solidFill>
                  <a:srgbClr val="000000"/>
                </a:solidFill>
                <a:highlight>
                  <a:srgbClr val="FFFFFF"/>
                </a:highlight>
              </a:rPr>
              <a:t>));</a:t>
            </a:r>
          </a:p>
          <a:p>
            <a:endParaRPr lang="en-US" sz="1800" dirty="0">
              <a:solidFill>
                <a:srgbClr val="000000"/>
              </a:solidFill>
              <a:highlight>
                <a:srgbClr val="FFFFFF"/>
              </a:highlight>
            </a:endParaRPr>
          </a:p>
          <a:p>
            <a:r>
              <a:rPr lang="en-US" sz="1800" dirty="0" smtClean="0">
                <a:solidFill>
                  <a:srgbClr val="008000"/>
                </a:solidFill>
                <a:highlight>
                  <a:srgbClr val="FFFFFF"/>
                </a:highlight>
              </a:rPr>
              <a:t>//</a:t>
            </a:r>
            <a:r>
              <a:rPr lang="en-US" sz="1800" dirty="0">
                <a:solidFill>
                  <a:srgbClr val="008000"/>
                </a:solidFill>
                <a:highlight>
                  <a:srgbClr val="FFFFFF"/>
                </a:highlight>
              </a:rPr>
              <a:t>Create a Quaternion from the Radial </a:t>
            </a:r>
            <a:r>
              <a:rPr lang="en-US" sz="1800" dirty="0" err="1">
                <a:solidFill>
                  <a:srgbClr val="008000"/>
                </a:solidFill>
                <a:highlight>
                  <a:srgbClr val="FFFFFF"/>
                </a:highlight>
              </a:rPr>
              <a:t>yaw,pitch,roll</a:t>
            </a:r>
            <a:r>
              <a:rPr lang="en-US" sz="1800" dirty="0">
                <a:solidFill>
                  <a:srgbClr val="008000"/>
                </a:solidFill>
                <a:highlight>
                  <a:srgbClr val="FFFFFF"/>
                </a:highlight>
              </a:rPr>
              <a:t> </a:t>
            </a:r>
            <a:r>
              <a:rPr lang="en-US" sz="1800" dirty="0" smtClean="0">
                <a:solidFill>
                  <a:srgbClr val="008000"/>
                </a:solidFill>
                <a:highlight>
                  <a:srgbClr val="FFFFFF"/>
                </a:highlight>
              </a:rPr>
              <a:t>orientation </a:t>
            </a:r>
            <a:endParaRPr lang="en-US" sz="1800" dirty="0">
              <a:solidFill>
                <a:srgbClr val="000000"/>
              </a:solidFill>
              <a:highlight>
                <a:srgbClr val="FFFFFF"/>
              </a:highlight>
            </a:endParaRPr>
          </a:p>
          <a:p>
            <a:r>
              <a:rPr lang="en-US" sz="1800" dirty="0" smtClean="0">
                <a:solidFill>
                  <a:srgbClr val="008000"/>
                </a:solidFill>
                <a:highlight>
                  <a:srgbClr val="FFFFFF"/>
                </a:highlight>
              </a:rPr>
              <a:t>//</a:t>
            </a:r>
            <a:r>
              <a:rPr lang="en-US" sz="1800" dirty="0">
                <a:solidFill>
                  <a:srgbClr val="008000"/>
                </a:solidFill>
                <a:highlight>
                  <a:srgbClr val="FFFFFF"/>
                </a:highlight>
              </a:rPr>
              <a:t>Quaternion  is a four-dimensional vector (</a:t>
            </a:r>
            <a:r>
              <a:rPr lang="en-US" sz="1800" dirty="0" err="1">
                <a:solidFill>
                  <a:srgbClr val="008000"/>
                </a:solidFill>
                <a:highlight>
                  <a:srgbClr val="FFFFFF"/>
                </a:highlight>
              </a:rPr>
              <a:t>x,y,z,w</a:t>
            </a:r>
            <a:r>
              <a:rPr lang="en-US" sz="1800" dirty="0">
                <a:solidFill>
                  <a:srgbClr val="008000"/>
                </a:solidFill>
                <a:highlight>
                  <a:srgbClr val="FFFFFF"/>
                </a:highlight>
              </a:rPr>
              <a:t>), which is used to efficiently rotate an object about the (x, y, z) vector by the angle theta.</a:t>
            </a:r>
            <a:endParaRPr lang="en-US" sz="1800" dirty="0">
              <a:solidFill>
                <a:srgbClr val="000000"/>
              </a:solidFill>
              <a:highlight>
                <a:srgbClr val="FFFFFF"/>
              </a:highlight>
            </a:endParaRPr>
          </a:p>
          <a:p>
            <a:r>
              <a:rPr lang="en-US" sz="1800" dirty="0" smtClean="0">
                <a:solidFill>
                  <a:srgbClr val="2B91AF"/>
                </a:solidFill>
                <a:highlight>
                  <a:srgbClr val="FFFFFF"/>
                </a:highlight>
              </a:rPr>
              <a:t>Quaternion</a:t>
            </a:r>
            <a:r>
              <a:rPr lang="en-US" sz="1800" dirty="0" smtClean="0">
                <a:solidFill>
                  <a:srgbClr val="000000"/>
                </a:solidFill>
                <a:highlight>
                  <a:srgbClr val="FFFFFF"/>
                </a:highlight>
              </a:rPr>
              <a:t> </a:t>
            </a:r>
            <a:r>
              <a:rPr lang="en-US" sz="1800" dirty="0">
                <a:solidFill>
                  <a:srgbClr val="000000"/>
                </a:solidFill>
                <a:highlight>
                  <a:srgbClr val="FFFFFF"/>
                </a:highlight>
              </a:rPr>
              <a:t>q = </a:t>
            </a:r>
            <a:r>
              <a:rPr lang="en-US" sz="1800" dirty="0" err="1">
                <a:solidFill>
                  <a:srgbClr val="2B91AF"/>
                </a:solidFill>
                <a:highlight>
                  <a:srgbClr val="FFFFFF"/>
                </a:highlight>
              </a:rPr>
              <a:t>Quaternion</a:t>
            </a:r>
            <a:r>
              <a:rPr lang="en-US" sz="1800" dirty="0" err="1">
                <a:solidFill>
                  <a:srgbClr val="000000"/>
                </a:solidFill>
                <a:highlight>
                  <a:srgbClr val="FFFFFF"/>
                </a:highlight>
              </a:rPr>
              <a:t>.Normalize</a:t>
            </a:r>
            <a:r>
              <a:rPr lang="en-US" sz="1800" dirty="0">
                <a:solidFill>
                  <a:srgbClr val="000000"/>
                </a:solidFill>
                <a:highlight>
                  <a:srgbClr val="FFFFFF"/>
                </a:highlight>
              </a:rPr>
              <a:t>(</a:t>
            </a:r>
            <a:r>
              <a:rPr lang="en-US" sz="1800" dirty="0" err="1">
                <a:solidFill>
                  <a:srgbClr val="2B91AF"/>
                </a:solidFill>
                <a:highlight>
                  <a:srgbClr val="FFFFFF"/>
                </a:highlight>
              </a:rPr>
              <a:t>Quaternion</a:t>
            </a:r>
            <a:r>
              <a:rPr lang="en-US" sz="1800" dirty="0" err="1">
                <a:solidFill>
                  <a:srgbClr val="000000"/>
                </a:solidFill>
                <a:highlight>
                  <a:srgbClr val="FFFFFF"/>
                </a:highlight>
              </a:rPr>
              <a:t>.CreateFromYawPitchRoll</a:t>
            </a:r>
            <a:r>
              <a:rPr lang="en-US" sz="1800" dirty="0">
                <a:solidFill>
                  <a:srgbClr val="000000"/>
                </a:solidFill>
                <a:highlight>
                  <a:srgbClr val="FFFFFF"/>
                </a:highlight>
              </a:rPr>
              <a:t>((</a:t>
            </a:r>
            <a:r>
              <a:rPr lang="en-US" sz="1800" dirty="0">
                <a:solidFill>
                  <a:srgbClr val="0000FF"/>
                </a:solidFill>
                <a:highlight>
                  <a:srgbClr val="FFFFFF"/>
                </a:highlight>
              </a:rPr>
              <a:t>float</a:t>
            </a:r>
            <a:r>
              <a:rPr lang="en-US" sz="1800" dirty="0">
                <a:solidFill>
                  <a:srgbClr val="000000"/>
                </a:solidFill>
                <a:highlight>
                  <a:srgbClr val="FFFFFF"/>
                </a:highlight>
              </a:rPr>
              <a:t>)</a:t>
            </a:r>
            <a:r>
              <a:rPr lang="en-US" sz="1800" dirty="0" err="1">
                <a:solidFill>
                  <a:srgbClr val="000000"/>
                </a:solidFill>
                <a:highlight>
                  <a:srgbClr val="FFFFFF"/>
                </a:highlight>
              </a:rPr>
              <a:t>radialListnerOrientation.X</a:t>
            </a:r>
            <a:r>
              <a:rPr lang="en-US" sz="1800" dirty="0">
                <a:solidFill>
                  <a:srgbClr val="000000"/>
                </a:solidFill>
                <a:highlight>
                  <a:srgbClr val="FFFFFF"/>
                </a:highlight>
              </a:rPr>
              <a:t>, (</a:t>
            </a:r>
            <a:r>
              <a:rPr lang="en-US" sz="1800" dirty="0">
                <a:solidFill>
                  <a:srgbClr val="0000FF"/>
                </a:solidFill>
                <a:highlight>
                  <a:srgbClr val="FFFFFF"/>
                </a:highlight>
              </a:rPr>
              <a:t>float</a:t>
            </a:r>
            <a:r>
              <a:rPr lang="en-US" sz="1800" dirty="0">
                <a:solidFill>
                  <a:srgbClr val="000000"/>
                </a:solidFill>
                <a:highlight>
                  <a:srgbClr val="FFFFFF"/>
                </a:highlight>
              </a:rPr>
              <a:t>)</a:t>
            </a:r>
            <a:r>
              <a:rPr lang="en-US" sz="1800" dirty="0" err="1">
                <a:solidFill>
                  <a:srgbClr val="000000"/>
                </a:solidFill>
                <a:highlight>
                  <a:srgbClr val="FFFFFF"/>
                </a:highlight>
              </a:rPr>
              <a:t>radialListnerOrientation.Y</a:t>
            </a:r>
            <a:r>
              <a:rPr lang="en-US" sz="1800" dirty="0">
                <a:solidFill>
                  <a:srgbClr val="000000"/>
                </a:solidFill>
                <a:highlight>
                  <a:srgbClr val="FFFFFF"/>
                </a:highlight>
              </a:rPr>
              <a:t>, (</a:t>
            </a:r>
            <a:r>
              <a:rPr lang="en-US" sz="1800" dirty="0">
                <a:solidFill>
                  <a:srgbClr val="0000FF"/>
                </a:solidFill>
                <a:highlight>
                  <a:srgbClr val="FFFFFF"/>
                </a:highlight>
              </a:rPr>
              <a:t>float</a:t>
            </a:r>
            <a:r>
              <a:rPr lang="en-US" sz="1800" dirty="0">
                <a:solidFill>
                  <a:srgbClr val="000000"/>
                </a:solidFill>
                <a:highlight>
                  <a:srgbClr val="FFFFFF"/>
                </a:highlight>
              </a:rPr>
              <a:t>)</a:t>
            </a:r>
            <a:r>
              <a:rPr lang="en-US" sz="1800" dirty="0" err="1">
                <a:solidFill>
                  <a:srgbClr val="000000"/>
                </a:solidFill>
                <a:highlight>
                  <a:srgbClr val="FFFFFF"/>
                </a:highlight>
              </a:rPr>
              <a:t>radialListnerOrientation.Z</a:t>
            </a:r>
            <a:r>
              <a:rPr lang="en-US" sz="1800" dirty="0">
                <a:solidFill>
                  <a:srgbClr val="000000"/>
                </a:solidFill>
                <a:highlight>
                  <a:srgbClr val="FFFFFF"/>
                </a:highlight>
              </a:rPr>
              <a:t>));</a:t>
            </a:r>
          </a:p>
          <a:p>
            <a:endParaRPr lang="en-US" sz="1800" dirty="0" smtClean="0">
              <a:solidFill>
                <a:srgbClr val="000000"/>
              </a:solidFill>
              <a:highlight>
                <a:srgbClr val="FFFFFF"/>
              </a:highlight>
            </a:endParaRPr>
          </a:p>
          <a:p>
            <a:r>
              <a:rPr lang="en-US" sz="1800" dirty="0" smtClean="0">
                <a:solidFill>
                  <a:srgbClr val="000000"/>
                </a:solidFill>
                <a:highlight>
                  <a:srgbClr val="FFFFFF"/>
                </a:highlight>
              </a:rPr>
              <a:t>_</a:t>
            </a:r>
            <a:r>
              <a:rPr lang="en-US" sz="1800" dirty="0" err="1">
                <a:solidFill>
                  <a:srgbClr val="000000"/>
                </a:solidFill>
                <a:highlight>
                  <a:srgbClr val="FFFFFF"/>
                </a:highlight>
              </a:rPr>
              <a:t>deviceOutput.Listener.Orientation</a:t>
            </a:r>
            <a:r>
              <a:rPr lang="en-US" sz="1800" dirty="0">
                <a:solidFill>
                  <a:srgbClr val="000000"/>
                </a:solidFill>
                <a:highlight>
                  <a:srgbClr val="FFFFFF"/>
                </a:highlight>
              </a:rPr>
              <a:t> = q</a:t>
            </a:r>
            <a:r>
              <a:rPr lang="en-US" sz="1800" dirty="0" smtClean="0">
                <a:solidFill>
                  <a:srgbClr val="000000"/>
                </a:solidFill>
                <a:highlight>
                  <a:srgbClr val="FFFFFF"/>
                </a:highlight>
              </a:rPr>
              <a:t>;</a:t>
            </a:r>
            <a:endParaRPr lang="en-US" sz="1800" dirty="0">
              <a:solidFill>
                <a:srgbClr val="000000"/>
              </a:solidFill>
              <a:highlight>
                <a:srgbClr val="FFFFFF"/>
              </a:highlight>
            </a:endParaRPr>
          </a:p>
        </p:txBody>
      </p:sp>
      <p:grpSp>
        <p:nvGrpSpPr>
          <p:cNvPr id="7" name="Group 6"/>
          <p:cNvGrpSpPr/>
          <p:nvPr/>
        </p:nvGrpSpPr>
        <p:grpSpPr>
          <a:xfrm>
            <a:off x="11207224" y="116061"/>
            <a:ext cx="1139550" cy="985844"/>
            <a:chOff x="11207224" y="116061"/>
            <a:chExt cx="1139550" cy="985844"/>
          </a:xfrm>
        </p:grpSpPr>
        <p:sp>
          <p:nvSpPr>
            <p:cNvPr id="8" name="Hexagon 7"/>
            <p:cNvSpPr/>
            <p:nvPr/>
          </p:nvSpPr>
          <p:spPr>
            <a:xfrm>
              <a:off x="11207224" y="116061"/>
              <a:ext cx="1139550" cy="985844"/>
            </a:xfrm>
            <a:prstGeom prst="hexagon">
              <a:avLst>
                <a:gd name="adj" fmla="val 28570"/>
                <a:gd name="vf" fmla="val 115470"/>
              </a:avLst>
            </a:prstGeom>
            <a:solidFill>
              <a:srgbClr val="0070C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9" name="Hexagon 4"/>
            <p:cNvSpPr txBox="1"/>
            <p:nvPr/>
          </p:nvSpPr>
          <p:spPr>
            <a:xfrm>
              <a:off x="11338821" y="279437"/>
              <a:ext cx="914390" cy="6590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839" tIns="16839" rIns="16839" bIns="16839" numCol="1" spcCol="1270" anchor="ctr" anchorCtr="0">
              <a:noAutofit/>
            </a:bodyPr>
            <a:lstStyle/>
            <a:p>
              <a:pPr marL="0" marR="0" lvl="0" indent="0" algn="ctr" defTabSz="589349" rtl="0" eaLnBrk="1" fontAlgn="auto" latinLnBrk="0" hangingPunct="1">
                <a:lnSpc>
                  <a:spcPct val="90000"/>
                </a:lnSpc>
                <a:spcBef>
                  <a:spcPct val="0"/>
                </a:spcBef>
                <a:spcAft>
                  <a:spcPct val="35000"/>
                </a:spcAft>
                <a:buClrTx/>
                <a:buSzTx/>
                <a:buFontTx/>
                <a:buNone/>
                <a:tabLst/>
                <a:defRPr/>
              </a:pPr>
              <a:r>
                <a:rPr kumimoji="0" lang="en-US" sz="1122" b="0" i="0" u="none" strike="noStrike" kern="1200" cap="none" spc="0" normalizeH="0" baseline="0" noProof="0" dirty="0" smtClean="0">
                  <a:ln>
                    <a:noFill/>
                  </a:ln>
                  <a:solidFill>
                    <a:prstClr val="white"/>
                  </a:solidFill>
                  <a:effectLst/>
                  <a:uLnTx/>
                  <a:uFillTx/>
                  <a:latin typeface="Segoe UI"/>
                  <a:ea typeface="+mn-ea"/>
                  <a:cs typeface="+mn-cs"/>
                </a:rPr>
                <a:t>Demo – Head Tracking</a:t>
              </a:r>
            </a:p>
          </p:txBody>
        </p:sp>
      </p:grpSp>
      <p:pic>
        <p:nvPicPr>
          <p:cNvPr id="2" name="Picture 1"/>
          <p:cNvPicPr>
            <a:picLocks noChangeAspect="1"/>
          </p:cNvPicPr>
          <p:nvPr/>
        </p:nvPicPr>
        <p:blipFill>
          <a:blip r:embed="rId3"/>
          <a:stretch>
            <a:fillRect/>
          </a:stretch>
        </p:blipFill>
        <p:spPr>
          <a:xfrm>
            <a:off x="8961407" y="1246432"/>
            <a:ext cx="1449190" cy="1298089"/>
          </a:xfrm>
          <a:prstGeom prst="rect">
            <a:avLst/>
          </a:prstGeom>
        </p:spPr>
      </p:pic>
      <p:sp>
        <p:nvSpPr>
          <p:cNvPr id="10" name="Rectangle 9"/>
          <p:cNvSpPr/>
          <p:nvPr/>
        </p:nvSpPr>
        <p:spPr bwMode="auto">
          <a:xfrm>
            <a:off x="-19490" y="1164388"/>
            <a:ext cx="12436475" cy="1409242"/>
          </a:xfrm>
          <a:prstGeom prst="rect">
            <a:avLst/>
          </a:prstGeom>
          <a:solidFill>
            <a:srgbClr val="FFD757">
              <a:alpha val="3098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1" name="Rectangle 10"/>
          <p:cNvSpPr/>
          <p:nvPr/>
        </p:nvSpPr>
        <p:spPr bwMode="auto">
          <a:xfrm>
            <a:off x="0" y="2653814"/>
            <a:ext cx="12436475" cy="1409242"/>
          </a:xfrm>
          <a:prstGeom prst="rect">
            <a:avLst/>
          </a:prstGeom>
          <a:solidFill>
            <a:srgbClr val="FFD757">
              <a:alpha val="3098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2" name="Rectangle 11"/>
          <p:cNvSpPr/>
          <p:nvPr/>
        </p:nvSpPr>
        <p:spPr bwMode="auto">
          <a:xfrm>
            <a:off x="0" y="4170871"/>
            <a:ext cx="12436475" cy="2382978"/>
          </a:xfrm>
          <a:prstGeom prst="rect">
            <a:avLst/>
          </a:prstGeom>
          <a:solidFill>
            <a:srgbClr val="FFD757">
              <a:alpha val="3098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19761624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0"/>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1"/>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animBg="1"/>
      <p:bldP spid="11" grpId="1" animBg="1"/>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8" y="2125662"/>
            <a:ext cx="11887200" cy="2179058"/>
          </a:xfrm>
        </p:spPr>
        <p:txBody>
          <a:bodyPr/>
          <a:lstStyle/>
          <a:p>
            <a:r>
              <a:rPr lang="en-US" dirty="0"/>
              <a:t>Applications of the Spatial Audio</a:t>
            </a:r>
          </a:p>
        </p:txBody>
      </p:sp>
    </p:spTree>
    <p:extLst>
      <p:ext uri="{BB962C8B-B14F-4D97-AF65-F5344CB8AC3E}">
        <p14:creationId xmlns:p14="http://schemas.microsoft.com/office/powerpoint/2010/main" val="3825355096"/>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0"/>
          </p:nvPr>
        </p:nvSpPr>
        <p:spPr>
          <a:xfrm>
            <a:off x="274638" y="1212850"/>
            <a:ext cx="11887200" cy="4801314"/>
          </a:xfrm>
        </p:spPr>
        <p:txBody>
          <a:bodyPr/>
          <a:lstStyle/>
          <a:p>
            <a:r>
              <a:rPr lang="en-US" dirty="0"/>
              <a:t>Augmented </a:t>
            </a:r>
            <a:r>
              <a:rPr lang="en-US" dirty="0" smtClean="0"/>
              <a:t>and Virtual </a:t>
            </a:r>
            <a:r>
              <a:rPr lang="en-US" dirty="0"/>
              <a:t>Reality</a:t>
            </a:r>
          </a:p>
          <a:p>
            <a:pPr lvl="1"/>
            <a:r>
              <a:rPr lang="en-US" dirty="0"/>
              <a:t>A must to have for realistic perception</a:t>
            </a:r>
          </a:p>
          <a:p>
            <a:r>
              <a:rPr lang="en-US" dirty="0" smtClean="0"/>
              <a:t>Watching </a:t>
            </a:r>
            <a:r>
              <a:rPr lang="en-US" dirty="0"/>
              <a:t>Movies </a:t>
            </a:r>
          </a:p>
          <a:p>
            <a:pPr lvl="1"/>
            <a:r>
              <a:rPr lang="en-US" dirty="0" smtClean="0"/>
              <a:t>Enable surround </a:t>
            </a:r>
            <a:r>
              <a:rPr lang="en-US" dirty="0"/>
              <a:t>sound </a:t>
            </a:r>
            <a:r>
              <a:rPr lang="en-US" dirty="0" smtClean="0"/>
              <a:t>with head phones</a:t>
            </a:r>
            <a:endParaRPr lang="en-US" dirty="0"/>
          </a:p>
          <a:p>
            <a:r>
              <a:rPr lang="en-US" dirty="0" smtClean="0"/>
              <a:t>Listening to Music</a:t>
            </a:r>
          </a:p>
          <a:p>
            <a:pPr lvl="1"/>
            <a:r>
              <a:rPr lang="en-US" dirty="0" smtClean="0"/>
              <a:t>Externalization of the audio scene</a:t>
            </a:r>
          </a:p>
          <a:p>
            <a:pPr lvl="1"/>
            <a:r>
              <a:rPr lang="en-US" dirty="0" smtClean="0"/>
              <a:t>Improves the user experience of listening to music</a:t>
            </a:r>
          </a:p>
          <a:p>
            <a:r>
              <a:rPr lang="en-US" dirty="0" smtClean="0"/>
              <a:t>Gaming</a:t>
            </a:r>
            <a:endParaRPr lang="en-US" dirty="0"/>
          </a:p>
          <a:p>
            <a:pPr lvl="1"/>
            <a:r>
              <a:rPr lang="en-US" dirty="0"/>
              <a:t>We have the 3D positions of the sound sources </a:t>
            </a:r>
            <a:r>
              <a:rPr lang="en-US" dirty="0" smtClean="0"/>
              <a:t>anyway</a:t>
            </a:r>
            <a:endParaRPr lang="en-US" dirty="0"/>
          </a:p>
        </p:txBody>
      </p:sp>
      <p:sp>
        <p:nvSpPr>
          <p:cNvPr id="2" name="Title 1"/>
          <p:cNvSpPr>
            <a:spLocks noGrp="1"/>
          </p:cNvSpPr>
          <p:nvPr>
            <p:ph type="title"/>
          </p:nvPr>
        </p:nvSpPr>
        <p:spPr/>
        <p:txBody>
          <a:bodyPr/>
          <a:lstStyle/>
          <a:p>
            <a:r>
              <a:rPr lang="en-US" dirty="0" smtClean="0"/>
              <a:t>Applications of Spatial Audio</a:t>
            </a:r>
            <a:endParaRPr lang="en-US" dirty="0"/>
          </a:p>
        </p:txBody>
      </p:sp>
      <p:grpSp>
        <p:nvGrpSpPr>
          <p:cNvPr id="5" name="Group 4"/>
          <p:cNvGrpSpPr/>
          <p:nvPr/>
        </p:nvGrpSpPr>
        <p:grpSpPr>
          <a:xfrm>
            <a:off x="11207224" y="116061"/>
            <a:ext cx="1139550" cy="985844"/>
            <a:chOff x="11207224" y="116061"/>
            <a:chExt cx="1139550" cy="985844"/>
          </a:xfrm>
        </p:grpSpPr>
        <p:sp>
          <p:nvSpPr>
            <p:cNvPr id="6" name="Hexagon 5"/>
            <p:cNvSpPr/>
            <p:nvPr/>
          </p:nvSpPr>
          <p:spPr>
            <a:xfrm>
              <a:off x="11207224" y="116061"/>
              <a:ext cx="1139550" cy="985844"/>
            </a:xfrm>
            <a:prstGeom prst="hexagon">
              <a:avLst>
                <a:gd name="adj" fmla="val 28570"/>
                <a:gd name="vf" fmla="val 115470"/>
              </a:avLst>
            </a:prstGeom>
            <a:solidFill>
              <a:srgbClr val="0070C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7" name="Hexagon 4"/>
            <p:cNvSpPr txBox="1"/>
            <p:nvPr/>
          </p:nvSpPr>
          <p:spPr>
            <a:xfrm>
              <a:off x="11338821" y="279437"/>
              <a:ext cx="914390" cy="6590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839" tIns="16839" rIns="16839" bIns="16839" numCol="1" spcCol="1270" anchor="ctr" anchorCtr="0">
              <a:noAutofit/>
            </a:bodyPr>
            <a:lstStyle/>
            <a:p>
              <a:pPr marL="0" marR="0" lvl="0" indent="0" algn="ctr" defTabSz="589349" rtl="0" eaLnBrk="1" fontAlgn="auto" latinLnBrk="0" hangingPunct="1">
                <a:lnSpc>
                  <a:spcPct val="90000"/>
                </a:lnSpc>
                <a:spcBef>
                  <a:spcPct val="0"/>
                </a:spcBef>
                <a:spcAft>
                  <a:spcPct val="35000"/>
                </a:spcAft>
                <a:buClrTx/>
                <a:buSzTx/>
                <a:buFontTx/>
                <a:buNone/>
                <a:tabLst/>
                <a:defRPr/>
              </a:pPr>
              <a:r>
                <a:rPr kumimoji="0" lang="en-US" sz="1122" b="0" i="0" u="none" strike="noStrike" kern="1200" cap="none" spc="0" normalizeH="0" baseline="0" noProof="0" dirty="0" smtClean="0">
                  <a:ln>
                    <a:noFill/>
                  </a:ln>
                  <a:solidFill>
                    <a:prstClr val="white"/>
                  </a:solidFill>
                  <a:effectLst/>
                  <a:uLnTx/>
                  <a:uFillTx/>
                  <a:latin typeface="Segoe UI"/>
                  <a:ea typeface="+mn-ea"/>
                  <a:cs typeface="+mn-cs"/>
                </a:rPr>
                <a:t>Applications </a:t>
              </a:r>
              <a:r>
                <a:rPr kumimoji="0" lang="en-US" sz="1122" b="0" i="0" u="none" strike="noStrike" kern="1200" cap="none" spc="0" normalizeH="0" baseline="0" noProof="0" dirty="0">
                  <a:ln>
                    <a:noFill/>
                  </a:ln>
                  <a:solidFill>
                    <a:prstClr val="white"/>
                  </a:solidFill>
                  <a:effectLst/>
                  <a:uLnTx/>
                  <a:uFillTx/>
                  <a:latin typeface="Segoe UI"/>
                  <a:ea typeface="+mn-ea"/>
                  <a:cs typeface="+mn-cs"/>
                </a:rPr>
                <a:t> </a:t>
              </a:r>
              <a:r>
                <a:rPr kumimoji="0" lang="en-US" sz="1122" b="0" i="0" u="none" strike="noStrike" kern="1200" cap="none" spc="0" normalizeH="0" baseline="0" noProof="0" dirty="0" smtClean="0">
                  <a:ln>
                    <a:noFill/>
                  </a:ln>
                  <a:solidFill>
                    <a:prstClr val="white"/>
                  </a:solidFill>
                  <a:effectLst/>
                  <a:uLnTx/>
                  <a:uFillTx/>
                  <a:latin typeface="Segoe UI"/>
                  <a:ea typeface="+mn-ea"/>
                  <a:cs typeface="+mn-cs"/>
                </a:rPr>
                <a:t>of Spatial Audio</a:t>
              </a:r>
            </a:p>
          </p:txBody>
        </p:sp>
      </p:grpSp>
    </p:spTree>
    <p:extLst>
      <p:ext uri="{BB962C8B-B14F-4D97-AF65-F5344CB8AC3E}">
        <p14:creationId xmlns:p14="http://schemas.microsoft.com/office/powerpoint/2010/main" val="1188180323"/>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9" y="1241426"/>
            <a:ext cx="5486399" cy="2566857"/>
          </a:xfrm>
        </p:spPr>
        <p:txBody>
          <a:bodyPr/>
          <a:lstStyle/>
          <a:p>
            <a:r>
              <a:rPr lang="en-US" dirty="0" smtClean="0"/>
              <a:t>Cities Unlocked</a:t>
            </a:r>
            <a:br>
              <a:rPr lang="en-US" dirty="0" smtClean="0"/>
            </a:br>
            <a:r>
              <a:rPr lang="en-US" dirty="0"/>
              <a:t/>
            </a:r>
            <a:br>
              <a:rPr lang="en-US" dirty="0"/>
            </a:br>
            <a:r>
              <a:rPr lang="en-US" sz="4000" dirty="0" smtClean="0"/>
              <a:t>The Guide Dogs Project</a:t>
            </a:r>
            <a:endParaRPr lang="en-US" dirty="0"/>
          </a:p>
        </p:txBody>
      </p:sp>
      <p:pic>
        <p:nvPicPr>
          <p:cNvPr id="5" name="Picture 6" descr="Gerald James, Cities Unlocked trialist"/>
          <p:cNvPicPr>
            <a:picLocks noGrp="1" noChangeAspect="1" noChangeArrowheads="1"/>
          </p:cNvPicPr>
          <p:nvPr>
            <p:ph type="pic" sz="quarter" idx="10"/>
          </p:nvPr>
        </p:nvPicPr>
        <p:blipFill>
          <a:blip r:embed="rId3" cstate="print">
            <a:extLst>
              <a:ext uri="{28A0092B-C50C-407E-A947-70E740481C1C}">
                <a14:useLocalDpi xmlns:a14="http://schemas.microsoft.com/office/drawing/2010/main" val="0"/>
              </a:ext>
            </a:extLst>
          </a:blip>
          <a:srcRect t="12422" b="12422"/>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p:cNvGrpSpPr/>
          <p:nvPr/>
        </p:nvGrpSpPr>
        <p:grpSpPr>
          <a:xfrm>
            <a:off x="11207224" y="116061"/>
            <a:ext cx="1139550" cy="985844"/>
            <a:chOff x="11207224" y="116061"/>
            <a:chExt cx="1139550" cy="985844"/>
          </a:xfrm>
        </p:grpSpPr>
        <p:sp>
          <p:nvSpPr>
            <p:cNvPr id="6" name="Hexagon 5"/>
            <p:cNvSpPr/>
            <p:nvPr/>
          </p:nvSpPr>
          <p:spPr>
            <a:xfrm>
              <a:off x="11207224" y="116061"/>
              <a:ext cx="1139550" cy="985844"/>
            </a:xfrm>
            <a:prstGeom prst="hexagon">
              <a:avLst>
                <a:gd name="adj" fmla="val 28570"/>
                <a:gd name="vf" fmla="val 115470"/>
              </a:avLst>
            </a:prstGeom>
            <a:solidFill>
              <a:srgbClr val="0070C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7" name="Hexagon 4"/>
            <p:cNvSpPr txBox="1"/>
            <p:nvPr/>
          </p:nvSpPr>
          <p:spPr>
            <a:xfrm>
              <a:off x="11338821" y="279437"/>
              <a:ext cx="914390" cy="6590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839" tIns="16839" rIns="16839" bIns="16839" numCol="1" spcCol="1270" anchor="ctr" anchorCtr="0">
              <a:noAutofit/>
            </a:bodyPr>
            <a:lstStyle/>
            <a:p>
              <a:pPr marL="0" marR="0" lvl="0" indent="0" algn="ctr" defTabSz="589349" rtl="0" eaLnBrk="1" fontAlgn="auto" latinLnBrk="0" hangingPunct="1">
                <a:lnSpc>
                  <a:spcPct val="90000"/>
                </a:lnSpc>
                <a:spcBef>
                  <a:spcPct val="0"/>
                </a:spcBef>
                <a:spcAft>
                  <a:spcPct val="35000"/>
                </a:spcAft>
                <a:buClrTx/>
                <a:buSzTx/>
                <a:buFontTx/>
                <a:buNone/>
                <a:tabLst/>
                <a:defRPr/>
              </a:pPr>
              <a:r>
                <a:rPr kumimoji="0" lang="en-US" sz="1122" b="0" i="0" u="none" strike="noStrike" kern="1200" cap="none" spc="0" normalizeH="0" baseline="0" noProof="0" dirty="0" smtClean="0">
                  <a:ln>
                    <a:noFill/>
                  </a:ln>
                  <a:solidFill>
                    <a:prstClr val="white"/>
                  </a:solidFill>
                  <a:effectLst/>
                  <a:uLnTx/>
                  <a:uFillTx/>
                  <a:latin typeface="Segoe UI"/>
                  <a:ea typeface="+mn-ea"/>
                  <a:cs typeface="+mn-cs"/>
                </a:rPr>
                <a:t>Applications </a:t>
              </a:r>
              <a:r>
                <a:rPr kumimoji="0" lang="en-US" sz="1122" b="0" i="0" u="none" strike="noStrike" kern="1200" cap="none" spc="0" normalizeH="0" baseline="0" noProof="0" dirty="0">
                  <a:ln>
                    <a:noFill/>
                  </a:ln>
                  <a:solidFill>
                    <a:prstClr val="white"/>
                  </a:solidFill>
                  <a:effectLst/>
                  <a:uLnTx/>
                  <a:uFillTx/>
                  <a:latin typeface="Segoe UI"/>
                  <a:ea typeface="+mn-ea"/>
                  <a:cs typeface="+mn-cs"/>
                </a:rPr>
                <a:t> </a:t>
              </a:r>
              <a:r>
                <a:rPr kumimoji="0" lang="en-US" sz="1122" b="0" i="0" u="none" strike="noStrike" kern="1200" cap="none" spc="0" normalizeH="0" baseline="0" noProof="0" dirty="0" smtClean="0">
                  <a:ln>
                    <a:noFill/>
                  </a:ln>
                  <a:solidFill>
                    <a:prstClr val="white"/>
                  </a:solidFill>
                  <a:effectLst/>
                  <a:uLnTx/>
                  <a:uFillTx/>
                  <a:latin typeface="Segoe UI"/>
                  <a:ea typeface="+mn-ea"/>
                  <a:cs typeface="+mn-cs"/>
                </a:rPr>
                <a:t>of Spatial Audio</a:t>
              </a:r>
            </a:p>
          </p:txBody>
        </p:sp>
      </p:grpSp>
      <p:sp>
        <p:nvSpPr>
          <p:cNvPr id="2" name="TextBox 1"/>
          <p:cNvSpPr txBox="1"/>
          <p:nvPr/>
        </p:nvSpPr>
        <p:spPr>
          <a:xfrm>
            <a:off x="2012043" y="5234603"/>
            <a:ext cx="1343958" cy="627864"/>
          </a:xfrm>
          <a:prstGeom prst="rect">
            <a:avLst/>
          </a:prstGeom>
          <a:noFill/>
        </p:spPr>
        <p:txBody>
          <a:bodyPr wrap="non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kumimoji="0" lang="en-US" sz="2400" b="0" i="0" u="none" strike="noStrike" kern="1200" cap="none" spc="0" normalizeH="0" baseline="0" noProof="0" dirty="0" smtClean="0">
                <a:ln>
                  <a:noFill/>
                </a:ln>
                <a:gradFill>
                  <a:gsLst>
                    <a:gs pos="2917">
                      <a:srgbClr val="505050"/>
                    </a:gs>
                    <a:gs pos="30000">
                      <a:srgbClr val="505050"/>
                    </a:gs>
                  </a:gsLst>
                  <a:lin ang="5400000" scaled="0"/>
                </a:gradFill>
                <a:effectLst/>
                <a:uLnTx/>
                <a:uFillTx/>
                <a:latin typeface="Segoe UI"/>
                <a:ea typeface="+mn-ea"/>
                <a:cs typeface="+mn-cs"/>
                <a:hlinkClick r:id="rId4"/>
              </a:rPr>
              <a:t>[</a:t>
            </a:r>
            <a:r>
              <a:rPr kumimoji="0" lang="en-US" sz="2400" b="0" i="0" u="sng" strike="noStrike" kern="1200" cap="none" spc="0" normalizeH="0" baseline="0" noProof="0" dirty="0" smtClean="0">
                <a:ln>
                  <a:noFill/>
                </a:ln>
                <a:gradFill>
                  <a:gsLst>
                    <a:gs pos="2917">
                      <a:srgbClr val="505050"/>
                    </a:gs>
                    <a:gs pos="30000">
                      <a:srgbClr val="505050"/>
                    </a:gs>
                  </a:gsLst>
                  <a:lin ang="5400000" scaled="0"/>
                </a:gradFill>
                <a:effectLst/>
                <a:uLnTx/>
                <a:uFillTx/>
                <a:latin typeface="Segoe UI"/>
                <a:ea typeface="+mn-ea"/>
                <a:cs typeface="+mn-cs"/>
                <a:hlinkClick r:id="rId4"/>
              </a:rPr>
              <a:t>Video</a:t>
            </a:r>
            <a:r>
              <a:rPr kumimoji="0" lang="en-US" sz="2400" b="0" i="0" u="none" strike="noStrike" kern="1200" cap="none" spc="0" normalizeH="0" baseline="0" noProof="0" dirty="0" smtClean="0">
                <a:ln>
                  <a:noFill/>
                </a:ln>
                <a:gradFill>
                  <a:gsLst>
                    <a:gs pos="2917">
                      <a:srgbClr val="505050"/>
                    </a:gs>
                    <a:gs pos="30000">
                      <a:srgbClr val="505050"/>
                    </a:gs>
                  </a:gsLst>
                  <a:lin ang="5400000" scaled="0"/>
                </a:gradFill>
                <a:effectLst/>
                <a:uLnTx/>
                <a:uFillTx/>
                <a:latin typeface="Segoe UI"/>
                <a:ea typeface="+mn-ea"/>
                <a:cs typeface="+mn-cs"/>
                <a:hlinkClick r:id="rId4"/>
              </a:rPr>
              <a:t>]</a:t>
            </a:r>
            <a:endParaRPr kumimoji="0" lang="en-US" sz="2400" b="0" i="0" u="none" strike="noStrike" kern="1200" cap="none" spc="0" normalizeH="0" baseline="0" noProof="0" dirty="0" smtClean="0">
              <a:ln>
                <a:noFill/>
              </a:ln>
              <a:gradFill>
                <a:gsLst>
                  <a:gs pos="2917">
                    <a:srgbClr val="505050"/>
                  </a:gs>
                  <a:gs pos="30000">
                    <a:srgbClr val="505050"/>
                  </a:gs>
                </a:gsLst>
                <a:lin ang="5400000" scaled="0"/>
              </a:gradFill>
              <a:effectLst/>
              <a:uLnTx/>
              <a:uFillTx/>
              <a:latin typeface="Segoe UI"/>
              <a:ea typeface="+mn-ea"/>
              <a:cs typeface="+mn-cs"/>
            </a:endParaRPr>
          </a:p>
        </p:txBody>
      </p:sp>
    </p:spTree>
    <p:extLst>
      <p:ext uri="{BB962C8B-B14F-4D97-AF65-F5344CB8AC3E}">
        <p14:creationId xmlns:p14="http://schemas.microsoft.com/office/powerpoint/2010/main" val="175179187"/>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14925" y="1505235"/>
            <a:ext cx="3526592" cy="1756654"/>
          </a:xfrm>
          <a:prstGeom prst="rect">
            <a:avLst/>
          </a:prstGeom>
        </p:spPr>
        <p:txBody>
          <a:bodyPr anchor="b"/>
          <a:lstStyle>
            <a:defPPr>
              <a:defRPr lang="en-US"/>
            </a:defPPr>
            <a:lvl1pPr defTabSz="1218754">
              <a:spcBef>
                <a:spcPct val="0"/>
              </a:spcBef>
              <a:spcAft>
                <a:spcPts val="1600"/>
              </a:spcAft>
              <a:buNone/>
              <a:defRPr sz="3600">
                <a:solidFill>
                  <a:srgbClr val="FFFFFF"/>
                </a:solidFill>
                <a:latin typeface="+mj-lt"/>
                <a:ea typeface="ＭＳ Ｐゴシック" charset="0"/>
                <a:cs typeface="Segoe UI" pitchFamily="34" charset="0"/>
              </a:defRPr>
            </a:lvl1pPr>
          </a:lstStyle>
          <a:p>
            <a:pPr marL="0" marR="0" lvl="0" indent="0" algn="l" defTabSz="1243007" rtl="0" eaLnBrk="1" fontAlgn="auto" latinLnBrk="0" hangingPunct="1">
              <a:lnSpc>
                <a:spcPct val="100000"/>
              </a:lnSpc>
              <a:spcBef>
                <a:spcPct val="0"/>
              </a:spcBef>
              <a:spcAft>
                <a:spcPts val="1632"/>
              </a:spcAft>
              <a:buClrTx/>
              <a:buSzTx/>
              <a:buFontTx/>
              <a:buNone/>
              <a:tabLst/>
              <a:defRPr/>
            </a:pPr>
            <a:r>
              <a:rPr kumimoji="0" lang="en-GB" sz="3672" b="0" i="0" u="none" strike="noStrike" kern="1200" cap="none" spc="0" normalizeH="0" baseline="0" noProof="0" dirty="0">
                <a:ln>
                  <a:noFill/>
                </a:ln>
                <a:solidFill>
                  <a:srgbClr val="FFFFFF"/>
                </a:solidFill>
                <a:effectLst/>
                <a:uLnTx/>
                <a:uFillTx/>
                <a:latin typeface="Segoe UI Light"/>
                <a:ea typeface="ＭＳ Ｐゴシック" charset="0"/>
                <a:cs typeface="Segoe UI" pitchFamily="34" charset="0"/>
              </a:rPr>
              <a:t>Cities Unlocked</a:t>
            </a:r>
            <a:br>
              <a:rPr kumimoji="0" lang="en-GB" sz="3672" b="0" i="0" u="none" strike="noStrike" kern="1200" cap="none" spc="0" normalizeH="0" baseline="0" noProof="0" dirty="0">
                <a:ln>
                  <a:noFill/>
                </a:ln>
                <a:solidFill>
                  <a:srgbClr val="FFFFFF"/>
                </a:solidFill>
                <a:effectLst/>
                <a:uLnTx/>
                <a:uFillTx/>
                <a:latin typeface="Segoe UI Light"/>
                <a:ea typeface="ＭＳ Ｐゴシック" charset="0"/>
                <a:cs typeface="Segoe UI" pitchFamily="34" charset="0"/>
              </a:rPr>
            </a:br>
            <a:r>
              <a:rPr kumimoji="0" lang="en-GB" sz="3672" b="0" i="0" u="none" strike="noStrike" kern="1200" cap="none" spc="0" normalizeH="0" baseline="0" noProof="0" dirty="0">
                <a:ln>
                  <a:noFill/>
                </a:ln>
                <a:solidFill>
                  <a:srgbClr val="FFFFFF"/>
                </a:solidFill>
                <a:effectLst/>
                <a:uLnTx/>
                <a:uFillTx/>
                <a:latin typeface="Segoe UI Light"/>
                <a:ea typeface="ＭＳ Ｐゴシック" charset="0"/>
                <a:cs typeface="Segoe UI" pitchFamily="34" charset="0"/>
              </a:rPr>
              <a:t/>
            </a:r>
            <a:br>
              <a:rPr kumimoji="0" lang="en-GB" sz="3672" b="0" i="0" u="none" strike="noStrike" kern="1200" cap="none" spc="0" normalizeH="0" baseline="0" noProof="0" dirty="0">
                <a:ln>
                  <a:noFill/>
                </a:ln>
                <a:solidFill>
                  <a:srgbClr val="FFFFFF"/>
                </a:solidFill>
                <a:effectLst/>
                <a:uLnTx/>
                <a:uFillTx/>
                <a:latin typeface="Segoe UI Light"/>
                <a:ea typeface="ＭＳ Ｐゴシック" charset="0"/>
                <a:cs typeface="Segoe UI" pitchFamily="34" charset="0"/>
              </a:rPr>
            </a:br>
            <a:r>
              <a:rPr kumimoji="0" lang="en-GB" sz="2448" b="0" i="1" u="none" strike="noStrike" kern="1200" cap="none" spc="0" normalizeH="0" baseline="0" noProof="0" dirty="0">
                <a:ln>
                  <a:noFill/>
                </a:ln>
                <a:solidFill>
                  <a:srgbClr val="FFFFFF"/>
                </a:solidFill>
                <a:effectLst/>
                <a:uLnTx/>
                <a:uFillTx/>
                <a:latin typeface="Segoe UI Light"/>
                <a:ea typeface="ＭＳ Ｐゴシック" charset="0"/>
                <a:cs typeface="Segoe UI" pitchFamily="34" charset="0"/>
              </a:rPr>
              <a:t>The Guide Dogs Project</a:t>
            </a:r>
          </a:p>
        </p:txBody>
      </p:sp>
      <p:sp>
        <p:nvSpPr>
          <p:cNvPr id="11" name="TextBox 10"/>
          <p:cNvSpPr txBox="1"/>
          <p:nvPr/>
        </p:nvSpPr>
        <p:spPr>
          <a:xfrm>
            <a:off x="4140731" y="75768"/>
            <a:ext cx="8196871" cy="5115503"/>
          </a:xfrm>
          <a:prstGeom prst="rect">
            <a:avLst/>
          </a:prstGeom>
          <a:noFill/>
        </p:spPr>
        <p:txBody>
          <a:bodyPr wrap="square" rtlCol="0">
            <a:spAutoFit/>
          </a:bodyPr>
          <a:lstStyle/>
          <a:p>
            <a:pPr marL="0" marR="0" lvl="0" indent="0" algn="l" defTabSz="932597" rtl="0" eaLnBrk="1" fontAlgn="auto" latinLnBrk="0" hangingPunct="1">
              <a:lnSpc>
                <a:spcPct val="100000"/>
              </a:lnSpc>
              <a:spcBef>
                <a:spcPts val="0"/>
              </a:spcBef>
              <a:spcAft>
                <a:spcPts val="0"/>
              </a:spcAft>
              <a:buClrTx/>
              <a:buSzTx/>
              <a:buFontTx/>
              <a:buNone/>
              <a:tabLst/>
              <a:defRPr/>
            </a:pPr>
            <a:endParaRPr kumimoji="0" lang="en-GB" sz="1632" b="0" i="1" u="none" strike="noStrike" kern="0" cap="none" spc="0" normalizeH="0" baseline="0" noProof="0" dirty="0">
              <a:ln>
                <a:noFill/>
              </a:ln>
              <a:solidFill>
                <a:srgbClr val="000000"/>
              </a:solidFill>
              <a:effectLst/>
              <a:uLnTx/>
              <a:uFillTx/>
              <a:latin typeface="Calibri" panose="020F0502020204030204" pitchFamily="34" charset="0"/>
              <a:ea typeface="+mn-ea"/>
              <a:cs typeface="+mn-cs"/>
            </a:endParaRPr>
          </a:p>
          <a:p>
            <a:pPr marL="0" marR="0" lvl="0" indent="0" algn="l" defTabSz="932597" rtl="0" eaLnBrk="1" fontAlgn="auto" latinLnBrk="0" hangingPunct="1">
              <a:lnSpc>
                <a:spcPct val="100000"/>
              </a:lnSpc>
              <a:spcBef>
                <a:spcPts val="0"/>
              </a:spcBef>
              <a:spcAft>
                <a:spcPts val="0"/>
              </a:spcAft>
              <a:buClrTx/>
              <a:buSzTx/>
              <a:buFontTx/>
              <a:buNone/>
              <a:tabLst/>
              <a:defRPr/>
            </a:pPr>
            <a:r>
              <a:rPr kumimoji="0" lang="en-GB" sz="3264" b="0" i="0" u="none" strike="noStrike" kern="0" cap="none" spc="0" normalizeH="0" baseline="0" noProof="0" dirty="0" smtClean="0">
                <a:ln>
                  <a:noFill/>
                </a:ln>
                <a:solidFill>
                  <a:srgbClr val="000000"/>
                </a:solidFill>
                <a:effectLst/>
                <a:uLnTx/>
                <a:uFillTx/>
                <a:latin typeface="Segoe UI Light" panose="020B0502040204020203" pitchFamily="34" charset="0"/>
                <a:ea typeface="+mn-ea"/>
                <a:cs typeface="Segoe UI Light" panose="020B0502040204020203" pitchFamily="34" charset="0"/>
              </a:rPr>
              <a:t>Lighting </a:t>
            </a:r>
            <a:r>
              <a:rPr kumimoji="0" lang="en-GB" sz="3264" b="0" i="0" u="none" strike="noStrike" kern="0" cap="none" spc="0" normalizeH="0" baseline="0" noProof="0" dirty="0">
                <a:ln>
                  <a:noFill/>
                </a:ln>
                <a:solidFill>
                  <a:srgbClr val="000000"/>
                </a:solidFill>
                <a:effectLst/>
                <a:uLnTx/>
                <a:uFillTx/>
                <a:latin typeface="Segoe UI Light" panose="020B0502040204020203" pitchFamily="34" charset="0"/>
                <a:ea typeface="+mn-ea"/>
                <a:cs typeface="Segoe UI Light" panose="020B0502040204020203" pitchFamily="34" charset="0"/>
              </a:rPr>
              <a:t>up the World through Sound</a:t>
            </a:r>
          </a:p>
          <a:p>
            <a:pPr marL="0" marR="0" lvl="0" indent="0" algn="l" defTabSz="932597" rtl="0" eaLnBrk="1" fontAlgn="auto" latinLnBrk="0" hangingPunct="1">
              <a:lnSpc>
                <a:spcPct val="100000"/>
              </a:lnSpc>
              <a:spcBef>
                <a:spcPts val="0"/>
              </a:spcBef>
              <a:spcAft>
                <a:spcPts val="0"/>
              </a:spcAft>
              <a:buClrTx/>
              <a:buSzTx/>
              <a:buFontTx/>
              <a:buNone/>
              <a:tabLst/>
              <a:defRPr/>
            </a:pPr>
            <a:endParaRPr kumimoji="0" lang="en-GB" sz="1632" b="0" i="1" u="none" strike="noStrike" kern="0" cap="none" spc="0" normalizeH="0" baseline="0" noProof="0" dirty="0">
              <a:ln>
                <a:noFill/>
              </a:ln>
              <a:solidFill>
                <a:srgbClr val="000000"/>
              </a:solidFill>
              <a:effectLst/>
              <a:uLnTx/>
              <a:uFillTx/>
              <a:latin typeface="Segoe UI Light" panose="020B0502040204020203" pitchFamily="34" charset="0"/>
              <a:ea typeface="+mn-ea"/>
              <a:cs typeface="Segoe UI Light" panose="020B0502040204020203" pitchFamily="34" charset="0"/>
            </a:endParaRPr>
          </a:p>
          <a:p>
            <a:pPr marL="0" marR="0" lvl="0" indent="0" algn="l" defTabSz="932597" rtl="0" eaLnBrk="1" fontAlgn="auto" latinLnBrk="0" hangingPunct="1">
              <a:lnSpc>
                <a:spcPct val="100000"/>
              </a:lnSpc>
              <a:spcBef>
                <a:spcPts val="0"/>
              </a:spcBef>
              <a:spcAft>
                <a:spcPts val="0"/>
              </a:spcAft>
              <a:buClrTx/>
              <a:buSzTx/>
              <a:buFontTx/>
              <a:buNone/>
              <a:tabLst/>
              <a:defRPr/>
            </a:pPr>
            <a:r>
              <a:rPr kumimoji="0" lang="en-GB" sz="1632" b="0" i="0" u="none" strike="noStrike" kern="0" cap="none" spc="0" normalizeH="0" baseline="0" noProof="0" dirty="0">
                <a:ln>
                  <a:noFill/>
                </a:ln>
                <a:solidFill>
                  <a:srgbClr val="000000"/>
                </a:solidFill>
                <a:effectLst/>
                <a:uLnTx/>
                <a:uFillTx/>
                <a:latin typeface="Segoe UI Light" panose="020B0502040204020203" pitchFamily="34" charset="0"/>
                <a:ea typeface="+mn-ea"/>
                <a:cs typeface="Segoe UI Light" panose="020B0502040204020203" pitchFamily="34" charset="0"/>
              </a:rPr>
              <a:t>Mission</a:t>
            </a:r>
          </a:p>
          <a:p>
            <a:pPr marL="0" marR="0" lvl="0" indent="0" algn="l" defTabSz="932597" rtl="0" eaLnBrk="1" fontAlgn="auto" latinLnBrk="0" hangingPunct="1">
              <a:lnSpc>
                <a:spcPct val="100000"/>
              </a:lnSpc>
              <a:spcBef>
                <a:spcPts val="0"/>
              </a:spcBef>
              <a:spcAft>
                <a:spcPts val="0"/>
              </a:spcAft>
              <a:buClrTx/>
              <a:buSzTx/>
              <a:buFontTx/>
              <a:buNone/>
              <a:tabLst/>
              <a:defRPr/>
            </a:pPr>
            <a:r>
              <a:rPr kumimoji="0" lang="en-GB" sz="1632" b="1" i="0" u="none" strike="noStrike" kern="0" cap="none" spc="0" normalizeH="0" baseline="0" noProof="0" dirty="0">
                <a:ln>
                  <a:noFill/>
                </a:ln>
                <a:solidFill>
                  <a:srgbClr val="000000"/>
                </a:solidFill>
                <a:effectLst/>
                <a:uLnTx/>
                <a:uFillTx/>
                <a:latin typeface="Segoe UI Light" panose="020B0502040204020203" pitchFamily="34" charset="0"/>
                <a:ea typeface="+mn-ea"/>
                <a:cs typeface="Segoe UI Light" panose="020B0502040204020203" pitchFamily="34" charset="0"/>
              </a:rPr>
              <a:t>Can technology help us be more present, more human?</a:t>
            </a:r>
          </a:p>
          <a:p>
            <a:pPr marL="0" marR="0" lvl="0" indent="0" algn="l" defTabSz="932597" rtl="0" eaLnBrk="1" fontAlgn="auto" latinLnBrk="0" hangingPunct="1">
              <a:lnSpc>
                <a:spcPct val="100000"/>
              </a:lnSpc>
              <a:spcBef>
                <a:spcPts val="0"/>
              </a:spcBef>
              <a:spcAft>
                <a:spcPts val="0"/>
              </a:spcAft>
              <a:buClrTx/>
              <a:buSzTx/>
              <a:buFontTx/>
              <a:buNone/>
              <a:tabLst/>
              <a:defRPr/>
            </a:pPr>
            <a:r>
              <a:rPr kumimoji="0" lang="en-GB" sz="1632" b="0" i="1" u="none" strike="noStrike" kern="0" cap="none" spc="0" normalizeH="0" baseline="0" noProof="0" dirty="0">
                <a:ln>
                  <a:noFill/>
                </a:ln>
                <a:solidFill>
                  <a:srgbClr val="000000"/>
                </a:solidFill>
                <a:effectLst/>
                <a:uLnTx/>
                <a:uFillTx/>
                <a:latin typeface="Segoe UI Light" panose="020B0502040204020203" pitchFamily="34" charset="0"/>
                <a:ea typeface="+mn-ea"/>
                <a:cs typeface="Segoe UI Light" panose="020B0502040204020203" pitchFamily="34" charset="0"/>
              </a:rPr>
              <a:t> </a:t>
            </a:r>
            <a:endParaRPr kumimoji="0" lang="en-GB" sz="1632" b="0" i="0" u="none" strike="noStrike" kern="0" cap="none" spc="0" normalizeH="0" baseline="0" noProof="0" dirty="0">
              <a:ln>
                <a:noFill/>
              </a:ln>
              <a:solidFill>
                <a:srgbClr val="000000"/>
              </a:solidFill>
              <a:effectLst/>
              <a:uLnTx/>
              <a:uFillTx/>
              <a:latin typeface="Segoe UI Light" panose="020B0502040204020203" pitchFamily="34" charset="0"/>
              <a:ea typeface="+mn-ea"/>
              <a:cs typeface="Segoe UI Light" panose="020B0502040204020203" pitchFamily="34" charset="0"/>
            </a:endParaRPr>
          </a:p>
          <a:p>
            <a:pPr marL="0" marR="0" lvl="0" indent="0" algn="l" defTabSz="932597" rtl="0" eaLnBrk="1" fontAlgn="auto" latinLnBrk="0" hangingPunct="1">
              <a:lnSpc>
                <a:spcPct val="100000"/>
              </a:lnSpc>
              <a:spcBef>
                <a:spcPts val="0"/>
              </a:spcBef>
              <a:spcAft>
                <a:spcPts val="0"/>
              </a:spcAft>
              <a:buClrTx/>
              <a:buSzTx/>
              <a:buFontTx/>
              <a:buNone/>
              <a:tabLst/>
              <a:defRPr/>
            </a:pPr>
            <a:r>
              <a:rPr kumimoji="0" lang="en-US" sz="1632" b="0" i="0" u="none" strike="noStrike" kern="0" cap="none" spc="0" normalizeH="0" baseline="0" noProof="0" dirty="0">
                <a:ln>
                  <a:noFill/>
                </a:ln>
                <a:solidFill>
                  <a:srgbClr val="000000"/>
                </a:solidFill>
                <a:effectLst/>
                <a:uLnTx/>
                <a:uFillTx/>
                <a:latin typeface="Segoe UI Light" panose="020B0502040204020203" pitchFamily="34" charset="0"/>
                <a:ea typeface="+mn-ea"/>
                <a:cs typeface="Segoe UI Light" panose="020B0502040204020203" pitchFamily="34" charset="0"/>
              </a:rPr>
              <a:t>Strategy</a:t>
            </a:r>
          </a:p>
          <a:p>
            <a:pPr marL="0" marR="0" lvl="0" indent="0" algn="l" defTabSz="932597" rtl="0" eaLnBrk="1" fontAlgn="auto" latinLnBrk="0" hangingPunct="1">
              <a:lnSpc>
                <a:spcPct val="100000"/>
              </a:lnSpc>
              <a:spcBef>
                <a:spcPts val="0"/>
              </a:spcBef>
              <a:spcAft>
                <a:spcPts val="0"/>
              </a:spcAft>
              <a:buClrTx/>
              <a:buSzTx/>
              <a:buFontTx/>
              <a:buNone/>
              <a:tabLst/>
              <a:defRPr/>
            </a:pPr>
            <a:r>
              <a:rPr kumimoji="0" lang="en-US" sz="1632" b="0" i="0" u="none" strike="noStrike" kern="0" cap="none" spc="0" normalizeH="0" baseline="0" noProof="0" dirty="0">
                <a:ln>
                  <a:noFill/>
                </a:ln>
                <a:solidFill>
                  <a:srgbClr val="000000"/>
                </a:solidFill>
                <a:effectLst/>
                <a:uLnTx/>
                <a:uFillTx/>
                <a:latin typeface="Segoe UI Light" panose="020B0502040204020203" pitchFamily="34" charset="0"/>
                <a:ea typeface="+mn-ea"/>
                <a:cs typeface="Segoe UI Light" panose="020B0502040204020203" pitchFamily="34" charset="0"/>
              </a:rPr>
              <a:t>Use </a:t>
            </a:r>
            <a:r>
              <a:rPr kumimoji="0" lang="en-US" sz="1632" b="0" i="0" u="none" strike="noStrike" kern="0" cap="none" spc="0" normalizeH="0" baseline="0" noProof="0" dirty="0" smtClean="0">
                <a:ln>
                  <a:noFill/>
                </a:ln>
                <a:solidFill>
                  <a:srgbClr val="000000"/>
                </a:solidFill>
                <a:effectLst/>
                <a:uLnTx/>
                <a:uFillTx/>
                <a:latin typeface="Segoe UI Light" panose="020B0502040204020203" pitchFamily="34" charset="0"/>
                <a:ea typeface="+mn-ea"/>
                <a:cs typeface="Segoe UI Light" panose="020B0502040204020203" pitchFamily="34" charset="0"/>
              </a:rPr>
              <a:t>spatial </a:t>
            </a:r>
            <a:r>
              <a:rPr kumimoji="0" lang="en-US" sz="1632" b="0" i="0" u="none" strike="noStrike" kern="0" cap="none" spc="0" normalizeH="0" baseline="0" noProof="0" dirty="0">
                <a:ln>
                  <a:noFill/>
                </a:ln>
                <a:solidFill>
                  <a:srgbClr val="000000"/>
                </a:solidFill>
                <a:effectLst/>
                <a:uLnTx/>
                <a:uFillTx/>
                <a:latin typeface="Segoe UI Light" panose="020B0502040204020203" pitchFamily="34" charset="0"/>
                <a:ea typeface="+mn-ea"/>
                <a:cs typeface="Segoe UI Light" panose="020B0502040204020203" pitchFamily="34" charset="0"/>
              </a:rPr>
              <a:t>Audio to present location information to users who have visual impairments, making it easy for the user to know where they are, what’s around them, and how to get where they want to go.</a:t>
            </a:r>
          </a:p>
          <a:p>
            <a:pPr marL="291436" marR="0" lvl="0" indent="-291436" algn="l" defTabSz="93259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32" b="0" i="0" u="none" strike="noStrike" kern="0" cap="none" spc="0" normalizeH="0" baseline="0" noProof="0" dirty="0">
                <a:ln>
                  <a:noFill/>
                </a:ln>
                <a:solidFill>
                  <a:srgbClr val="000000"/>
                </a:solidFill>
                <a:effectLst/>
                <a:uLnTx/>
                <a:uFillTx/>
                <a:latin typeface="Segoe UI Light" panose="020B0502040204020203" pitchFamily="34" charset="0"/>
                <a:ea typeface="+mn-ea"/>
                <a:cs typeface="Segoe UI Light" panose="020B0502040204020203" pitchFamily="34" charset="0"/>
              </a:rPr>
              <a:t>Increase confidence</a:t>
            </a:r>
          </a:p>
          <a:p>
            <a:pPr marL="291436" marR="0" lvl="0" indent="-291436" algn="l" defTabSz="93259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32" b="0" i="0" u="none" strike="noStrike" kern="0" cap="none" spc="0" normalizeH="0" baseline="0" noProof="0" dirty="0">
                <a:ln>
                  <a:noFill/>
                </a:ln>
                <a:solidFill>
                  <a:srgbClr val="000000"/>
                </a:solidFill>
                <a:effectLst/>
                <a:uLnTx/>
                <a:uFillTx/>
                <a:latin typeface="Segoe UI Light" panose="020B0502040204020203" pitchFamily="34" charset="0"/>
                <a:ea typeface="+mn-ea"/>
                <a:cs typeface="Segoe UI Light" panose="020B0502040204020203" pitchFamily="34" charset="0"/>
              </a:rPr>
              <a:t>Increase enjoyment</a:t>
            </a:r>
          </a:p>
          <a:p>
            <a:pPr marL="291436" marR="0" lvl="0" indent="-291436" algn="l" defTabSz="93259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32" b="0" i="0" u="none" strike="noStrike" kern="0" cap="none" spc="0" normalizeH="0" baseline="0" noProof="0" dirty="0">
              <a:ln>
                <a:noFill/>
              </a:ln>
              <a:solidFill>
                <a:srgbClr val="000000"/>
              </a:solidFill>
              <a:effectLst/>
              <a:uLnTx/>
              <a:uFillTx/>
              <a:latin typeface="Segoe UI Light" panose="020B0502040204020203" pitchFamily="34" charset="0"/>
              <a:ea typeface="+mn-ea"/>
              <a:cs typeface="Segoe UI Light" panose="020B0502040204020203" pitchFamily="34" charset="0"/>
            </a:endParaRPr>
          </a:p>
          <a:p>
            <a:pPr marL="0" marR="0" lvl="0" indent="0" algn="l" defTabSz="932597" rtl="0" eaLnBrk="1" fontAlgn="auto" latinLnBrk="0" hangingPunct="1">
              <a:lnSpc>
                <a:spcPct val="100000"/>
              </a:lnSpc>
              <a:spcBef>
                <a:spcPts val="0"/>
              </a:spcBef>
              <a:spcAft>
                <a:spcPts val="0"/>
              </a:spcAft>
              <a:buClrTx/>
              <a:buSzTx/>
              <a:buFontTx/>
              <a:buNone/>
              <a:tabLst/>
              <a:defRPr/>
            </a:pPr>
            <a:r>
              <a:rPr kumimoji="0" lang="en-US" sz="1632" b="0" i="0" u="none" strike="noStrike" kern="0" cap="none" spc="0" normalizeH="0" baseline="0" noProof="0" dirty="0">
                <a:ln>
                  <a:noFill/>
                </a:ln>
                <a:solidFill>
                  <a:srgbClr val="000000"/>
                </a:solidFill>
                <a:effectLst/>
                <a:uLnTx/>
                <a:uFillTx/>
                <a:latin typeface="Segoe UI Light" panose="020B0502040204020203" pitchFamily="34" charset="0"/>
                <a:ea typeface="+mn-ea"/>
                <a:cs typeface="Segoe UI Light" panose="020B0502040204020203" pitchFamily="34" charset="0"/>
              </a:rPr>
              <a:t>Key Technologies</a:t>
            </a:r>
            <a:endParaRPr kumimoji="0" lang="en-GB" sz="1836" b="1" i="0" u="none" strike="noStrike" kern="0" cap="none" spc="0" normalizeH="0" baseline="0" noProof="0" dirty="0">
              <a:ln>
                <a:noFill/>
              </a:ln>
              <a:solidFill>
                <a:srgbClr val="000000"/>
              </a:solidFill>
              <a:effectLst/>
              <a:uLnTx/>
              <a:uFillTx/>
              <a:latin typeface="Segoe UI Light" panose="020B0502040204020203" pitchFamily="34" charset="0"/>
              <a:ea typeface="+mn-ea"/>
              <a:cs typeface="Segoe UI Light" panose="020B0502040204020203" pitchFamily="34" charset="0"/>
            </a:endParaRPr>
          </a:p>
          <a:p>
            <a:pPr marL="349724" marR="0" lvl="0" indent="-349724" algn="l" defTabSz="93274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32" b="0" i="0" u="none" strike="noStrike" kern="0" cap="none" spc="0" normalizeH="0" baseline="0" noProof="0" dirty="0" smtClean="0">
                <a:ln>
                  <a:noFill/>
                </a:ln>
                <a:solidFill>
                  <a:srgbClr val="000000"/>
                </a:solidFill>
                <a:effectLst/>
                <a:uLnTx/>
                <a:uFillTx/>
                <a:latin typeface="Segoe UI Light" panose="020B0502040204020203" pitchFamily="34" charset="0"/>
                <a:ea typeface="+mn-ea"/>
                <a:cs typeface="Segoe UI Light" panose="020B0502040204020203" pitchFamily="34" charset="0"/>
              </a:rPr>
              <a:t>Spatial Audio </a:t>
            </a:r>
            <a:r>
              <a:rPr kumimoji="0" lang="en-GB" sz="1632" b="0" i="0" u="none" strike="noStrike" kern="0" cap="none" spc="0" normalizeH="0" baseline="0" noProof="0" dirty="0">
                <a:ln>
                  <a:noFill/>
                </a:ln>
                <a:solidFill>
                  <a:srgbClr val="000000"/>
                </a:solidFill>
                <a:effectLst/>
                <a:uLnTx/>
                <a:uFillTx/>
                <a:latin typeface="Segoe UI Light" panose="020B0502040204020203" pitchFamily="34" charset="0"/>
                <a:ea typeface="+mn-ea"/>
                <a:cs typeface="Segoe UI Light" panose="020B0502040204020203" pitchFamily="34" charset="0"/>
              </a:rPr>
              <a:t>– convey distance &amp; direction, minimize cognitive </a:t>
            </a:r>
            <a:r>
              <a:rPr kumimoji="0" lang="en-GB" sz="1632" b="0" i="0" u="none" strike="noStrike" kern="0" cap="none" spc="0" normalizeH="0" baseline="0" noProof="0" dirty="0" smtClean="0">
                <a:ln>
                  <a:noFill/>
                </a:ln>
                <a:solidFill>
                  <a:srgbClr val="000000"/>
                </a:solidFill>
                <a:effectLst/>
                <a:uLnTx/>
                <a:uFillTx/>
                <a:latin typeface="Segoe UI Light" panose="020B0502040204020203" pitchFamily="34" charset="0"/>
                <a:ea typeface="+mn-ea"/>
                <a:cs typeface="Segoe UI Light" panose="020B0502040204020203" pitchFamily="34" charset="0"/>
              </a:rPr>
              <a:t>load</a:t>
            </a:r>
          </a:p>
          <a:p>
            <a:pPr marL="349724" marR="0" lvl="0" indent="-349724" algn="l" defTabSz="93274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32" b="0" i="0" u="none" strike="noStrike" kern="0" cap="none" spc="0" normalizeH="0" baseline="0" noProof="0" dirty="0" smtClean="0">
                <a:ln>
                  <a:noFill/>
                </a:ln>
                <a:solidFill>
                  <a:srgbClr val="000000"/>
                </a:solidFill>
                <a:effectLst/>
                <a:uLnTx/>
                <a:uFillTx/>
                <a:latin typeface="Segoe UI Light" panose="020B0502040204020203" pitchFamily="34" charset="0"/>
                <a:ea typeface="+mn-ea"/>
                <a:cs typeface="Segoe UI Light" panose="020B0502040204020203" pitchFamily="34" charset="0"/>
              </a:rPr>
              <a:t>Background audio</a:t>
            </a:r>
            <a:endParaRPr kumimoji="0" lang="en-GB" sz="1632" b="0" i="0" u="none" strike="noStrike" kern="0" cap="none" spc="0" normalizeH="0" baseline="0" noProof="0" dirty="0">
              <a:ln>
                <a:noFill/>
              </a:ln>
              <a:solidFill>
                <a:srgbClr val="000000"/>
              </a:solidFill>
              <a:effectLst/>
              <a:uLnTx/>
              <a:uFillTx/>
              <a:latin typeface="Segoe UI Light" panose="020B0502040204020203" pitchFamily="34" charset="0"/>
              <a:ea typeface="+mn-ea"/>
              <a:cs typeface="Segoe UI Light" panose="020B0502040204020203" pitchFamily="34" charset="0"/>
            </a:endParaRPr>
          </a:p>
          <a:p>
            <a:pPr marL="349724" marR="0" lvl="0" indent="-349724" algn="l" defTabSz="93274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32" b="0" i="0" u="none" strike="noStrike" kern="0" cap="none" spc="0" normalizeH="0" baseline="0" noProof="0" dirty="0">
                <a:ln>
                  <a:noFill/>
                </a:ln>
                <a:solidFill>
                  <a:srgbClr val="000000"/>
                </a:solidFill>
                <a:effectLst/>
                <a:uLnTx/>
                <a:uFillTx/>
                <a:latin typeface="Segoe UI Light" panose="020B0502040204020203" pitchFamily="34" charset="0"/>
                <a:ea typeface="+mn-ea"/>
                <a:cs typeface="Segoe UI Light" panose="020B0502040204020203" pitchFamily="34" charset="0"/>
              </a:rPr>
              <a:t>Headset and remote – connected to phone via BT and BLE</a:t>
            </a:r>
          </a:p>
          <a:p>
            <a:pPr marL="349724" marR="0" lvl="0" indent="-349724" algn="l" defTabSz="93274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32" b="0" i="0" u="none" strike="noStrike" kern="0" cap="none" spc="0" normalizeH="0" baseline="0" noProof="0" dirty="0">
                <a:ln>
                  <a:noFill/>
                </a:ln>
                <a:solidFill>
                  <a:sysClr val="windowText" lastClr="000000"/>
                </a:solidFill>
                <a:effectLst/>
                <a:uLnTx/>
                <a:uFillTx/>
                <a:latin typeface="Segoe UI Light" panose="020B0502040204020203" pitchFamily="34" charset="0"/>
                <a:ea typeface="Calibri" panose="020F0502020204030204" pitchFamily="34" charset="0"/>
                <a:cs typeface="Segoe UI Light" panose="020B0502040204020203" pitchFamily="34" charset="0"/>
              </a:rPr>
              <a:t>Mapping </a:t>
            </a:r>
            <a:r>
              <a:rPr kumimoji="0" lang="en-GB" sz="1632" b="0" i="0" u="none" strike="noStrike" kern="0" cap="none" spc="0" normalizeH="0" baseline="0" noProof="0" dirty="0" smtClean="0">
                <a:ln>
                  <a:noFill/>
                </a:ln>
                <a:solidFill>
                  <a:sysClr val="windowText" lastClr="000000"/>
                </a:solidFill>
                <a:effectLst/>
                <a:uLnTx/>
                <a:uFillTx/>
                <a:latin typeface="Segoe UI Light" panose="020B0502040204020203" pitchFamily="34" charset="0"/>
                <a:ea typeface="Calibri" panose="020F0502020204030204" pitchFamily="34" charset="0"/>
                <a:cs typeface="Segoe UI Light" panose="020B0502040204020203" pitchFamily="34" charset="0"/>
              </a:rPr>
              <a:t>services</a:t>
            </a:r>
            <a:endParaRPr kumimoji="0" lang="en-GB" sz="1632" b="0" i="0" u="none" strike="noStrike" kern="0" cap="none" spc="0" normalizeH="0" baseline="0" noProof="0" dirty="0">
              <a:ln>
                <a:noFill/>
              </a:ln>
              <a:solidFill>
                <a:sysClr val="windowText" lastClr="000000"/>
              </a:solidFill>
              <a:effectLst/>
              <a:uLnTx/>
              <a:uFillTx/>
              <a:latin typeface="Segoe UI Light" panose="020B0502040204020203" pitchFamily="34" charset="0"/>
              <a:ea typeface="Calibri" panose="020F0502020204030204" pitchFamily="34" charset="0"/>
              <a:cs typeface="Segoe UI Light" panose="020B0502040204020203" pitchFamily="34" charset="0"/>
            </a:endParaRPr>
          </a:p>
          <a:p>
            <a:pPr marL="0" marR="0" lvl="0" indent="0" algn="l" defTabSz="932597" rtl="0" eaLnBrk="1" fontAlgn="auto" latinLnBrk="0" hangingPunct="1">
              <a:lnSpc>
                <a:spcPct val="100000"/>
              </a:lnSpc>
              <a:spcBef>
                <a:spcPts val="0"/>
              </a:spcBef>
              <a:spcAft>
                <a:spcPts val="0"/>
              </a:spcAft>
              <a:buClrTx/>
              <a:buSzTx/>
              <a:buFontTx/>
              <a:buNone/>
              <a:tabLst/>
              <a:defRPr/>
            </a:pPr>
            <a:endParaRPr kumimoji="0" lang="en-US" sz="1632" b="0" i="0" u="none" strike="noStrike" kern="0" cap="none" spc="0" normalizeH="0" baseline="0" noProof="0" dirty="0">
              <a:ln>
                <a:noFill/>
              </a:ln>
              <a:solidFill>
                <a:srgbClr val="000000"/>
              </a:solidFill>
              <a:effectLst/>
              <a:uLnTx/>
              <a:uFillTx/>
              <a:latin typeface="Segoe UI Light" panose="020B0502040204020203" pitchFamily="34" charset="0"/>
              <a:ea typeface="+mn-ea"/>
              <a:cs typeface="Segoe UI Light" panose="020B0502040204020203" pitchFamily="34" charset="0"/>
            </a:endParaRPr>
          </a:p>
        </p:txBody>
      </p:sp>
      <p:pic>
        <p:nvPicPr>
          <p:cNvPr id="1028" name="Picture 4" descr="How Microsoft and Guide Dogs are helping the blind to se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0216" y="5192397"/>
            <a:ext cx="2740273" cy="152237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Gerald James, Cities Unlocked trialis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64679" y="4768223"/>
            <a:ext cx="1296340" cy="194451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Aftershockz bone conducting headse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35179" y="5141634"/>
            <a:ext cx="2362556" cy="15711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ities Unlocked trialist Kate Riddl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322969" y="4768225"/>
            <a:ext cx="1299228" cy="1944511"/>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11207224" y="116061"/>
            <a:ext cx="1139550" cy="985844"/>
            <a:chOff x="11207224" y="116061"/>
            <a:chExt cx="1139550" cy="985844"/>
          </a:xfrm>
        </p:grpSpPr>
        <p:sp>
          <p:nvSpPr>
            <p:cNvPr id="9" name="Hexagon 8"/>
            <p:cNvSpPr/>
            <p:nvPr/>
          </p:nvSpPr>
          <p:spPr>
            <a:xfrm>
              <a:off x="11207224" y="116061"/>
              <a:ext cx="1139550" cy="985844"/>
            </a:xfrm>
            <a:prstGeom prst="hexagon">
              <a:avLst>
                <a:gd name="adj" fmla="val 28570"/>
                <a:gd name="vf" fmla="val 115470"/>
              </a:avLst>
            </a:prstGeom>
            <a:solidFill>
              <a:srgbClr val="0070C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0" name="Hexagon 4"/>
            <p:cNvSpPr txBox="1"/>
            <p:nvPr/>
          </p:nvSpPr>
          <p:spPr>
            <a:xfrm>
              <a:off x="11338821" y="279437"/>
              <a:ext cx="914390" cy="6590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839" tIns="16839" rIns="16839" bIns="16839" numCol="1" spcCol="1270" anchor="ctr" anchorCtr="0">
              <a:noAutofit/>
            </a:bodyPr>
            <a:lstStyle/>
            <a:p>
              <a:pPr marL="0" marR="0" lvl="0" indent="0" algn="ctr" defTabSz="589349" rtl="0" eaLnBrk="1" fontAlgn="auto" latinLnBrk="0" hangingPunct="1">
                <a:lnSpc>
                  <a:spcPct val="90000"/>
                </a:lnSpc>
                <a:spcBef>
                  <a:spcPct val="0"/>
                </a:spcBef>
                <a:spcAft>
                  <a:spcPct val="35000"/>
                </a:spcAft>
                <a:buClrTx/>
                <a:buSzTx/>
                <a:buFontTx/>
                <a:buNone/>
                <a:tabLst/>
                <a:defRPr/>
              </a:pPr>
              <a:r>
                <a:rPr kumimoji="0" lang="en-US" sz="1122" b="0" i="0" u="none" strike="noStrike" kern="1200" cap="none" spc="0" normalizeH="0" baseline="0" noProof="0" dirty="0" smtClean="0">
                  <a:ln>
                    <a:noFill/>
                  </a:ln>
                  <a:solidFill>
                    <a:prstClr val="white"/>
                  </a:solidFill>
                  <a:effectLst/>
                  <a:uLnTx/>
                  <a:uFillTx/>
                  <a:latin typeface="Segoe UI"/>
                  <a:ea typeface="+mn-ea"/>
                  <a:cs typeface="+mn-cs"/>
                </a:rPr>
                <a:t>Applications </a:t>
              </a:r>
              <a:r>
                <a:rPr kumimoji="0" lang="en-US" sz="1122" b="0" i="0" u="none" strike="noStrike" kern="1200" cap="none" spc="0" normalizeH="0" baseline="0" noProof="0" dirty="0">
                  <a:ln>
                    <a:noFill/>
                  </a:ln>
                  <a:solidFill>
                    <a:prstClr val="white"/>
                  </a:solidFill>
                  <a:effectLst/>
                  <a:uLnTx/>
                  <a:uFillTx/>
                  <a:latin typeface="Segoe UI"/>
                  <a:ea typeface="+mn-ea"/>
                  <a:cs typeface="+mn-cs"/>
                </a:rPr>
                <a:t> </a:t>
              </a:r>
              <a:r>
                <a:rPr kumimoji="0" lang="en-US" sz="1122" b="0" i="0" u="none" strike="noStrike" kern="1200" cap="none" spc="0" normalizeH="0" baseline="0" noProof="0" dirty="0" smtClean="0">
                  <a:ln>
                    <a:noFill/>
                  </a:ln>
                  <a:solidFill>
                    <a:prstClr val="white"/>
                  </a:solidFill>
                  <a:effectLst/>
                  <a:uLnTx/>
                  <a:uFillTx/>
                  <a:latin typeface="Segoe UI"/>
                  <a:ea typeface="+mn-ea"/>
                  <a:cs typeface="+mn-cs"/>
                </a:rPr>
                <a:t>of Spatial Audio</a:t>
              </a:r>
            </a:p>
          </p:txBody>
        </p:sp>
      </p:grpSp>
    </p:spTree>
    <p:extLst>
      <p:ext uri="{BB962C8B-B14F-4D97-AF65-F5344CB8AC3E}">
        <p14:creationId xmlns:p14="http://schemas.microsoft.com/office/powerpoint/2010/main" val="399665059"/>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8" y="1209973"/>
            <a:ext cx="10972744" cy="2179058"/>
          </a:xfrm>
        </p:spPr>
        <p:txBody>
          <a:bodyPr/>
          <a:lstStyle/>
          <a:p>
            <a:r>
              <a:rPr lang="en-US" dirty="0" smtClean="0"/>
              <a:t>Virtual Speakers Positions</a:t>
            </a:r>
            <a:br>
              <a:rPr lang="en-US" dirty="0" smtClean="0"/>
            </a:br>
            <a:endParaRPr lang="en-US" dirty="0"/>
          </a:p>
        </p:txBody>
      </p:sp>
      <p:sp>
        <p:nvSpPr>
          <p:cNvPr id="5" name="Text Placeholder 4"/>
          <p:cNvSpPr>
            <a:spLocks noGrp="1"/>
          </p:cNvSpPr>
          <p:nvPr>
            <p:ph type="body" sz="quarter" idx="12"/>
          </p:nvPr>
        </p:nvSpPr>
        <p:spPr/>
        <p:txBody>
          <a:bodyPr/>
          <a:lstStyle/>
          <a:p>
            <a:r>
              <a:rPr lang="en-US" dirty="0" smtClean="0"/>
              <a:t>Steven Wilssens</a:t>
            </a:r>
            <a:endParaRPr lang="en-US" dirty="0"/>
          </a:p>
        </p:txBody>
      </p:sp>
      <p:pic>
        <p:nvPicPr>
          <p:cNvPr id="3" name="Picture 2"/>
          <p:cNvPicPr>
            <a:picLocks noChangeAspect="1"/>
          </p:cNvPicPr>
          <p:nvPr/>
        </p:nvPicPr>
        <p:blipFill>
          <a:blip r:embed="rId3"/>
          <a:stretch>
            <a:fillRect/>
          </a:stretch>
        </p:blipFill>
        <p:spPr>
          <a:xfrm>
            <a:off x="6694107" y="3389031"/>
            <a:ext cx="5449060" cy="2695951"/>
          </a:xfrm>
          <a:prstGeom prst="rect">
            <a:avLst/>
          </a:prstGeom>
        </p:spPr>
      </p:pic>
      <p:sp>
        <p:nvSpPr>
          <p:cNvPr id="6" name="Rectangle 5"/>
          <p:cNvSpPr/>
          <p:nvPr/>
        </p:nvSpPr>
        <p:spPr>
          <a:xfrm>
            <a:off x="8139057" y="6084982"/>
            <a:ext cx="6216650" cy="646331"/>
          </a:xfrm>
          <a:prstGeom prst="rect">
            <a:avLst/>
          </a:prstGeom>
        </p:spPr>
        <p:txBody>
          <a:bodyPr>
            <a:sp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505050"/>
                </a:solidFill>
                <a:effectLst/>
                <a:uLnTx/>
                <a:uFillTx/>
                <a:latin typeface="Segoe UI"/>
                <a:ea typeface="+mn-ea"/>
                <a:cs typeface="+mn-cs"/>
              </a:rPr>
              <a:t>copyright 2008, Blender Foundation / www.bigbuckbunny.org</a:t>
            </a:r>
          </a:p>
        </p:txBody>
      </p:sp>
    </p:spTree>
    <p:extLst>
      <p:ext uri="{BB962C8B-B14F-4D97-AF65-F5344CB8AC3E}">
        <p14:creationId xmlns:p14="http://schemas.microsoft.com/office/powerpoint/2010/main" val="32234704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510360" y="368930"/>
            <a:ext cx="11426550" cy="729572"/>
          </a:xfrm>
        </p:spPr>
        <p:txBody>
          <a:bodyPr/>
          <a:lstStyle/>
          <a:p>
            <a:pPr marL="0" indent="0">
              <a:buNone/>
            </a:pPr>
            <a:r>
              <a:rPr lang="en-US" dirty="0"/>
              <a:t>DEMO: Virtual Speaker Positions</a:t>
            </a:r>
          </a:p>
        </p:txBody>
      </p:sp>
      <p:cxnSp>
        <p:nvCxnSpPr>
          <p:cNvPr id="82" name="Straight Arrow Connector 81"/>
          <p:cNvCxnSpPr/>
          <p:nvPr/>
        </p:nvCxnSpPr>
        <p:spPr>
          <a:xfrm flipV="1">
            <a:off x="5059941" y="1909510"/>
            <a:ext cx="0" cy="618710"/>
          </a:xfrm>
          <a:prstGeom prst="straightConnector1">
            <a:avLst/>
          </a:prstGeom>
          <a:ln w="57150">
            <a:solidFill>
              <a:schemeClr val="tx1">
                <a:lumMod val="60000"/>
                <a:lumOff val="40000"/>
              </a:schemeClr>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grpSp>
        <p:nvGrpSpPr>
          <p:cNvPr id="62" name="Group 61"/>
          <p:cNvGrpSpPr/>
          <p:nvPr/>
        </p:nvGrpSpPr>
        <p:grpSpPr>
          <a:xfrm>
            <a:off x="11207224" y="116061"/>
            <a:ext cx="1139550" cy="985844"/>
            <a:chOff x="11207224" y="116061"/>
            <a:chExt cx="1139550" cy="985844"/>
          </a:xfrm>
        </p:grpSpPr>
        <p:sp>
          <p:nvSpPr>
            <p:cNvPr id="69" name="Hexagon 68"/>
            <p:cNvSpPr/>
            <p:nvPr/>
          </p:nvSpPr>
          <p:spPr>
            <a:xfrm>
              <a:off x="11207224" y="116061"/>
              <a:ext cx="1139550" cy="985844"/>
            </a:xfrm>
            <a:prstGeom prst="hexagon">
              <a:avLst>
                <a:gd name="adj" fmla="val 28570"/>
                <a:gd name="vf" fmla="val 115470"/>
              </a:avLst>
            </a:prstGeom>
            <a:solidFill>
              <a:srgbClr val="0070C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73" name="Hexagon 4"/>
            <p:cNvSpPr txBox="1"/>
            <p:nvPr/>
          </p:nvSpPr>
          <p:spPr>
            <a:xfrm>
              <a:off x="11338821" y="279437"/>
              <a:ext cx="914390" cy="6590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839" tIns="16839" rIns="16839" bIns="16839" numCol="1" spcCol="1270" anchor="ctr" anchorCtr="0">
              <a:noAutofit/>
            </a:bodyPr>
            <a:lstStyle/>
            <a:p>
              <a:pPr marL="0" marR="0" lvl="0" indent="0" algn="ctr" defTabSz="589349" rtl="0" eaLnBrk="1" fontAlgn="auto" latinLnBrk="0" hangingPunct="1">
                <a:lnSpc>
                  <a:spcPct val="90000"/>
                </a:lnSpc>
                <a:spcBef>
                  <a:spcPct val="0"/>
                </a:spcBef>
                <a:spcAft>
                  <a:spcPct val="35000"/>
                </a:spcAft>
                <a:buClrTx/>
                <a:buSzTx/>
                <a:buFontTx/>
                <a:buNone/>
                <a:tabLst/>
                <a:defRPr/>
              </a:pPr>
              <a:r>
                <a:rPr kumimoji="0" lang="en-US" sz="1122" b="0" i="0" u="none" strike="noStrike" kern="1200" cap="none" spc="0" normalizeH="0" baseline="0" noProof="0" dirty="0" smtClean="0">
                  <a:ln>
                    <a:noFill/>
                  </a:ln>
                  <a:solidFill>
                    <a:prstClr val="white"/>
                  </a:solidFill>
                  <a:effectLst/>
                  <a:uLnTx/>
                  <a:uFillTx/>
                  <a:latin typeface="Segoe UI"/>
                  <a:ea typeface="+mn-ea"/>
                  <a:cs typeface="+mn-cs"/>
                </a:rPr>
                <a:t>Virtual Speaker Positions</a:t>
              </a:r>
            </a:p>
          </p:txBody>
        </p:sp>
      </p:grpSp>
      <p:cxnSp>
        <p:nvCxnSpPr>
          <p:cNvPr id="124" name="Straight Arrow Connector 123"/>
          <p:cNvCxnSpPr/>
          <p:nvPr/>
        </p:nvCxnSpPr>
        <p:spPr>
          <a:xfrm>
            <a:off x="3729859" y="3429375"/>
            <a:ext cx="509574" cy="190033"/>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1642133" y="2720465"/>
            <a:ext cx="3181407" cy="1678298"/>
            <a:chOff x="1642133" y="2720465"/>
            <a:chExt cx="3181407" cy="1678298"/>
          </a:xfrm>
        </p:grpSpPr>
        <p:grpSp>
          <p:nvGrpSpPr>
            <p:cNvPr id="50" name="Group 49"/>
            <p:cNvGrpSpPr/>
            <p:nvPr/>
          </p:nvGrpSpPr>
          <p:grpSpPr>
            <a:xfrm>
              <a:off x="2500513" y="2720465"/>
              <a:ext cx="1085755" cy="1101141"/>
              <a:chOff x="2689666" y="3026077"/>
              <a:chExt cx="1085755" cy="1101141"/>
            </a:xfrm>
          </p:grpSpPr>
          <p:sp>
            <p:nvSpPr>
              <p:cNvPr id="101" name="Oval 100"/>
              <p:cNvSpPr/>
              <p:nvPr/>
            </p:nvSpPr>
            <p:spPr bwMode="auto">
              <a:xfrm>
                <a:off x="2689666" y="3026077"/>
                <a:ext cx="1085755" cy="1101141"/>
              </a:xfrm>
              <a:prstGeom prst="ellipse">
                <a:avLst/>
              </a:prstGeom>
              <a:solidFill>
                <a:schemeClr val="accent1">
                  <a:lumMod val="40000"/>
                  <a:lumOff val="60000"/>
                </a:schemeClr>
              </a:solidFill>
              <a:ln>
                <a:solidFill>
                  <a:srgbClr val="FFC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28" name="Group 27"/>
              <p:cNvGrpSpPr/>
              <p:nvPr/>
            </p:nvGrpSpPr>
            <p:grpSpPr>
              <a:xfrm>
                <a:off x="3069031" y="3368924"/>
                <a:ext cx="274638" cy="422275"/>
                <a:chOff x="2438734" y="2900607"/>
                <a:chExt cx="274638" cy="422275"/>
              </a:xfrm>
            </p:grpSpPr>
            <p:sp>
              <p:nvSpPr>
                <p:cNvPr id="90" name="Freeform 29"/>
                <p:cNvSpPr>
                  <a:spLocks noEditPoints="1"/>
                </p:cNvSpPr>
                <p:nvPr/>
              </p:nvSpPr>
              <p:spPr bwMode="auto">
                <a:xfrm>
                  <a:off x="2438734" y="2900607"/>
                  <a:ext cx="274638" cy="361950"/>
                </a:xfrm>
                <a:custGeom>
                  <a:avLst/>
                  <a:gdLst>
                    <a:gd name="T0" fmla="*/ 367 w 367"/>
                    <a:gd name="T1" fmla="*/ 183 h 485"/>
                    <a:gd name="T2" fmla="*/ 183 w 367"/>
                    <a:gd name="T3" fmla="*/ 0 h 485"/>
                    <a:gd name="T4" fmla="*/ 0 w 367"/>
                    <a:gd name="T5" fmla="*/ 183 h 485"/>
                    <a:gd name="T6" fmla="*/ 81 w 367"/>
                    <a:gd name="T7" fmla="*/ 336 h 485"/>
                    <a:gd name="T8" fmla="*/ 121 w 367"/>
                    <a:gd name="T9" fmla="*/ 459 h 485"/>
                    <a:gd name="T10" fmla="*/ 183 w 367"/>
                    <a:gd name="T11" fmla="*/ 485 h 485"/>
                    <a:gd name="T12" fmla="*/ 183 w 367"/>
                    <a:gd name="T13" fmla="*/ 485 h 485"/>
                    <a:gd name="T14" fmla="*/ 183 w 367"/>
                    <a:gd name="T15" fmla="*/ 485 h 485"/>
                    <a:gd name="T16" fmla="*/ 183 w 367"/>
                    <a:gd name="T17" fmla="*/ 485 h 485"/>
                    <a:gd name="T18" fmla="*/ 183 w 367"/>
                    <a:gd name="T19" fmla="*/ 485 h 485"/>
                    <a:gd name="T20" fmla="*/ 246 w 367"/>
                    <a:gd name="T21" fmla="*/ 459 h 485"/>
                    <a:gd name="T22" fmla="*/ 246 w 367"/>
                    <a:gd name="T23" fmla="*/ 459 h 485"/>
                    <a:gd name="T24" fmla="*/ 246 w 367"/>
                    <a:gd name="T25" fmla="*/ 450 h 485"/>
                    <a:gd name="T26" fmla="*/ 285 w 367"/>
                    <a:gd name="T27" fmla="*/ 336 h 485"/>
                    <a:gd name="T28" fmla="*/ 367 w 367"/>
                    <a:gd name="T29" fmla="*/ 183 h 485"/>
                    <a:gd name="T30" fmla="*/ 183 w 367"/>
                    <a:gd name="T31" fmla="*/ 483 h 485"/>
                    <a:gd name="T32" fmla="*/ 183 w 367"/>
                    <a:gd name="T33" fmla="*/ 459 h 485"/>
                    <a:gd name="T34" fmla="*/ 184 w 367"/>
                    <a:gd name="T35" fmla="*/ 459 h 485"/>
                    <a:gd name="T36" fmla="*/ 183 w 367"/>
                    <a:gd name="T37" fmla="*/ 48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7" h="485">
                      <a:moveTo>
                        <a:pt x="367" y="183"/>
                      </a:moveTo>
                      <a:cubicBezTo>
                        <a:pt x="367" y="82"/>
                        <a:pt x="284" y="0"/>
                        <a:pt x="183" y="0"/>
                      </a:cubicBezTo>
                      <a:cubicBezTo>
                        <a:pt x="82" y="0"/>
                        <a:pt x="0" y="82"/>
                        <a:pt x="0" y="183"/>
                      </a:cubicBezTo>
                      <a:cubicBezTo>
                        <a:pt x="0" y="247"/>
                        <a:pt x="32" y="303"/>
                        <a:pt x="81" y="336"/>
                      </a:cubicBezTo>
                      <a:cubicBezTo>
                        <a:pt x="81" y="336"/>
                        <a:pt x="121" y="367"/>
                        <a:pt x="121" y="459"/>
                      </a:cubicBezTo>
                      <a:cubicBezTo>
                        <a:pt x="183" y="485"/>
                        <a:pt x="183" y="485"/>
                        <a:pt x="183" y="485"/>
                      </a:cubicBezTo>
                      <a:cubicBezTo>
                        <a:pt x="183" y="485"/>
                        <a:pt x="183" y="485"/>
                        <a:pt x="183" y="485"/>
                      </a:cubicBezTo>
                      <a:cubicBezTo>
                        <a:pt x="183" y="485"/>
                        <a:pt x="183" y="485"/>
                        <a:pt x="183" y="485"/>
                      </a:cubicBezTo>
                      <a:cubicBezTo>
                        <a:pt x="183" y="485"/>
                        <a:pt x="183" y="485"/>
                        <a:pt x="183" y="485"/>
                      </a:cubicBezTo>
                      <a:cubicBezTo>
                        <a:pt x="183" y="485"/>
                        <a:pt x="183" y="485"/>
                        <a:pt x="183" y="485"/>
                      </a:cubicBezTo>
                      <a:cubicBezTo>
                        <a:pt x="246" y="459"/>
                        <a:pt x="246" y="459"/>
                        <a:pt x="246" y="459"/>
                      </a:cubicBezTo>
                      <a:cubicBezTo>
                        <a:pt x="246" y="459"/>
                        <a:pt x="246" y="459"/>
                        <a:pt x="246" y="459"/>
                      </a:cubicBezTo>
                      <a:cubicBezTo>
                        <a:pt x="246" y="450"/>
                        <a:pt x="246" y="450"/>
                        <a:pt x="246" y="450"/>
                      </a:cubicBezTo>
                      <a:cubicBezTo>
                        <a:pt x="248" y="370"/>
                        <a:pt x="281" y="339"/>
                        <a:pt x="285" y="336"/>
                      </a:cubicBezTo>
                      <a:cubicBezTo>
                        <a:pt x="334" y="303"/>
                        <a:pt x="367" y="247"/>
                        <a:pt x="367" y="183"/>
                      </a:cubicBezTo>
                      <a:close/>
                      <a:moveTo>
                        <a:pt x="183" y="483"/>
                      </a:moveTo>
                      <a:cubicBezTo>
                        <a:pt x="183" y="459"/>
                        <a:pt x="183" y="459"/>
                        <a:pt x="183" y="459"/>
                      </a:cubicBezTo>
                      <a:cubicBezTo>
                        <a:pt x="184" y="459"/>
                        <a:pt x="184" y="459"/>
                        <a:pt x="184" y="459"/>
                      </a:cubicBezTo>
                      <a:lnTo>
                        <a:pt x="183" y="483"/>
                      </a:lnTo>
                      <a:close/>
                    </a:path>
                  </a:pathLst>
                </a:custGeom>
                <a:solidFill>
                  <a:srgbClr val="FFC000"/>
                </a:solidFill>
                <a:ln>
                  <a:noFill/>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91" name="Rectangle 30"/>
                <p:cNvSpPr>
                  <a:spLocks noChangeArrowheads="1"/>
                </p:cNvSpPr>
                <p:nvPr/>
              </p:nvSpPr>
              <p:spPr bwMode="auto">
                <a:xfrm>
                  <a:off x="2530809" y="3243507"/>
                  <a:ext cx="93663" cy="63500"/>
                </a:xfrm>
                <a:prstGeom prst="rect">
                  <a:avLst/>
                </a:prstGeom>
                <a:solidFill>
                  <a:srgbClr val="3F69C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94" name="Freeform 31"/>
                <p:cNvSpPr>
                  <a:spLocks/>
                </p:cNvSpPr>
                <p:nvPr/>
              </p:nvSpPr>
              <p:spPr bwMode="auto">
                <a:xfrm>
                  <a:off x="2530809" y="3254619"/>
                  <a:ext cx="93663" cy="15875"/>
                </a:xfrm>
                <a:custGeom>
                  <a:avLst/>
                  <a:gdLst>
                    <a:gd name="T0" fmla="*/ 0 w 59"/>
                    <a:gd name="T1" fmla="*/ 10 h 10"/>
                    <a:gd name="T2" fmla="*/ 0 w 59"/>
                    <a:gd name="T3" fmla="*/ 9 h 10"/>
                    <a:gd name="T4" fmla="*/ 59 w 59"/>
                    <a:gd name="T5" fmla="*/ 0 h 10"/>
                    <a:gd name="T6" fmla="*/ 59 w 59"/>
                    <a:gd name="T7" fmla="*/ 2 h 10"/>
                    <a:gd name="T8" fmla="*/ 0 w 59"/>
                    <a:gd name="T9" fmla="*/ 10 h 10"/>
                  </a:gdLst>
                  <a:ahLst/>
                  <a:cxnLst>
                    <a:cxn ang="0">
                      <a:pos x="T0" y="T1"/>
                    </a:cxn>
                    <a:cxn ang="0">
                      <a:pos x="T2" y="T3"/>
                    </a:cxn>
                    <a:cxn ang="0">
                      <a:pos x="T4" y="T5"/>
                    </a:cxn>
                    <a:cxn ang="0">
                      <a:pos x="T6" y="T7"/>
                    </a:cxn>
                    <a:cxn ang="0">
                      <a:pos x="T8" y="T9"/>
                    </a:cxn>
                  </a:cxnLst>
                  <a:rect l="0" t="0" r="r" b="b"/>
                  <a:pathLst>
                    <a:path w="59" h="10">
                      <a:moveTo>
                        <a:pt x="0" y="10"/>
                      </a:moveTo>
                      <a:lnTo>
                        <a:pt x="0" y="9"/>
                      </a:lnTo>
                      <a:lnTo>
                        <a:pt x="59" y="0"/>
                      </a:lnTo>
                      <a:lnTo>
                        <a:pt x="59" y="2"/>
                      </a:lnTo>
                      <a:lnTo>
                        <a:pt x="0" y="10"/>
                      </a:lnTo>
                      <a:close/>
                    </a:path>
                  </a:pathLst>
                </a:custGeom>
                <a:solidFill>
                  <a:srgbClr val="0020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98" name="Freeform 32"/>
                <p:cNvSpPr>
                  <a:spLocks/>
                </p:cNvSpPr>
                <p:nvPr/>
              </p:nvSpPr>
              <p:spPr bwMode="auto">
                <a:xfrm>
                  <a:off x="2530809" y="3273669"/>
                  <a:ext cx="93663" cy="17463"/>
                </a:xfrm>
                <a:custGeom>
                  <a:avLst/>
                  <a:gdLst>
                    <a:gd name="T0" fmla="*/ 0 w 59"/>
                    <a:gd name="T1" fmla="*/ 11 h 11"/>
                    <a:gd name="T2" fmla="*/ 0 w 59"/>
                    <a:gd name="T3" fmla="*/ 9 h 11"/>
                    <a:gd name="T4" fmla="*/ 59 w 59"/>
                    <a:gd name="T5" fmla="*/ 0 h 11"/>
                    <a:gd name="T6" fmla="*/ 59 w 59"/>
                    <a:gd name="T7" fmla="*/ 2 h 11"/>
                    <a:gd name="T8" fmla="*/ 0 w 59"/>
                    <a:gd name="T9" fmla="*/ 11 h 11"/>
                  </a:gdLst>
                  <a:ahLst/>
                  <a:cxnLst>
                    <a:cxn ang="0">
                      <a:pos x="T0" y="T1"/>
                    </a:cxn>
                    <a:cxn ang="0">
                      <a:pos x="T2" y="T3"/>
                    </a:cxn>
                    <a:cxn ang="0">
                      <a:pos x="T4" y="T5"/>
                    </a:cxn>
                    <a:cxn ang="0">
                      <a:pos x="T6" y="T7"/>
                    </a:cxn>
                    <a:cxn ang="0">
                      <a:pos x="T8" y="T9"/>
                    </a:cxn>
                  </a:cxnLst>
                  <a:rect l="0" t="0" r="r" b="b"/>
                  <a:pathLst>
                    <a:path w="59" h="11">
                      <a:moveTo>
                        <a:pt x="0" y="11"/>
                      </a:moveTo>
                      <a:lnTo>
                        <a:pt x="0" y="9"/>
                      </a:lnTo>
                      <a:lnTo>
                        <a:pt x="59" y="0"/>
                      </a:lnTo>
                      <a:lnTo>
                        <a:pt x="59" y="2"/>
                      </a:lnTo>
                      <a:lnTo>
                        <a:pt x="0" y="11"/>
                      </a:lnTo>
                      <a:close/>
                    </a:path>
                  </a:pathLst>
                </a:custGeom>
                <a:solidFill>
                  <a:srgbClr val="0020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99" name="Freeform 33"/>
                <p:cNvSpPr>
                  <a:spLocks/>
                </p:cNvSpPr>
                <p:nvPr/>
              </p:nvSpPr>
              <p:spPr bwMode="auto">
                <a:xfrm>
                  <a:off x="2530809" y="3291132"/>
                  <a:ext cx="93663" cy="17463"/>
                </a:xfrm>
                <a:custGeom>
                  <a:avLst/>
                  <a:gdLst>
                    <a:gd name="T0" fmla="*/ 0 w 59"/>
                    <a:gd name="T1" fmla="*/ 11 h 11"/>
                    <a:gd name="T2" fmla="*/ 0 w 59"/>
                    <a:gd name="T3" fmla="*/ 9 h 11"/>
                    <a:gd name="T4" fmla="*/ 59 w 59"/>
                    <a:gd name="T5" fmla="*/ 0 h 11"/>
                    <a:gd name="T6" fmla="*/ 59 w 59"/>
                    <a:gd name="T7" fmla="*/ 2 h 11"/>
                    <a:gd name="T8" fmla="*/ 0 w 59"/>
                    <a:gd name="T9" fmla="*/ 11 h 11"/>
                  </a:gdLst>
                  <a:ahLst/>
                  <a:cxnLst>
                    <a:cxn ang="0">
                      <a:pos x="T0" y="T1"/>
                    </a:cxn>
                    <a:cxn ang="0">
                      <a:pos x="T2" y="T3"/>
                    </a:cxn>
                    <a:cxn ang="0">
                      <a:pos x="T4" y="T5"/>
                    </a:cxn>
                    <a:cxn ang="0">
                      <a:pos x="T6" y="T7"/>
                    </a:cxn>
                    <a:cxn ang="0">
                      <a:pos x="T8" y="T9"/>
                    </a:cxn>
                  </a:cxnLst>
                  <a:rect l="0" t="0" r="r" b="b"/>
                  <a:pathLst>
                    <a:path w="59" h="11">
                      <a:moveTo>
                        <a:pt x="0" y="11"/>
                      </a:moveTo>
                      <a:lnTo>
                        <a:pt x="0" y="9"/>
                      </a:lnTo>
                      <a:lnTo>
                        <a:pt x="59" y="0"/>
                      </a:lnTo>
                      <a:lnTo>
                        <a:pt x="59" y="2"/>
                      </a:lnTo>
                      <a:lnTo>
                        <a:pt x="0" y="11"/>
                      </a:lnTo>
                      <a:close/>
                    </a:path>
                  </a:pathLst>
                </a:custGeom>
                <a:solidFill>
                  <a:srgbClr val="0020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00" name="Freeform 34"/>
                <p:cNvSpPr>
                  <a:spLocks/>
                </p:cNvSpPr>
                <p:nvPr/>
              </p:nvSpPr>
              <p:spPr bwMode="auto">
                <a:xfrm>
                  <a:off x="2553034" y="3307007"/>
                  <a:ext cx="49213" cy="15875"/>
                </a:xfrm>
                <a:custGeom>
                  <a:avLst/>
                  <a:gdLst>
                    <a:gd name="T0" fmla="*/ 0 w 31"/>
                    <a:gd name="T1" fmla="*/ 0 h 10"/>
                    <a:gd name="T2" fmla="*/ 5 w 31"/>
                    <a:gd name="T3" fmla="*/ 10 h 10"/>
                    <a:gd name="T4" fmla="*/ 26 w 31"/>
                    <a:gd name="T5" fmla="*/ 10 h 10"/>
                    <a:gd name="T6" fmla="*/ 31 w 31"/>
                    <a:gd name="T7" fmla="*/ 0 h 10"/>
                    <a:gd name="T8" fmla="*/ 0 w 31"/>
                    <a:gd name="T9" fmla="*/ 0 h 10"/>
                  </a:gdLst>
                  <a:ahLst/>
                  <a:cxnLst>
                    <a:cxn ang="0">
                      <a:pos x="T0" y="T1"/>
                    </a:cxn>
                    <a:cxn ang="0">
                      <a:pos x="T2" y="T3"/>
                    </a:cxn>
                    <a:cxn ang="0">
                      <a:pos x="T4" y="T5"/>
                    </a:cxn>
                    <a:cxn ang="0">
                      <a:pos x="T6" y="T7"/>
                    </a:cxn>
                    <a:cxn ang="0">
                      <a:pos x="T8" y="T9"/>
                    </a:cxn>
                  </a:cxnLst>
                  <a:rect l="0" t="0" r="r" b="b"/>
                  <a:pathLst>
                    <a:path w="31" h="10">
                      <a:moveTo>
                        <a:pt x="0" y="0"/>
                      </a:moveTo>
                      <a:lnTo>
                        <a:pt x="5" y="10"/>
                      </a:lnTo>
                      <a:lnTo>
                        <a:pt x="26" y="10"/>
                      </a:lnTo>
                      <a:lnTo>
                        <a:pt x="31" y="0"/>
                      </a:lnTo>
                      <a:lnTo>
                        <a:pt x="0" y="0"/>
                      </a:lnTo>
                      <a:close/>
                    </a:path>
                  </a:pathLst>
                </a:custGeom>
                <a:solidFill>
                  <a:srgbClr val="0020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grpSp>
        </p:grpSp>
        <p:cxnSp>
          <p:nvCxnSpPr>
            <p:cNvPr id="105" name="Straight Arrow Connector 104"/>
            <p:cNvCxnSpPr/>
            <p:nvPr/>
          </p:nvCxnSpPr>
          <p:spPr>
            <a:xfrm>
              <a:off x="1642133" y="3024001"/>
              <a:ext cx="668392" cy="0"/>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a:off x="3736261" y="3238489"/>
              <a:ext cx="611023" cy="1"/>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6" name="Straight Arrow Connector 125"/>
            <p:cNvCxnSpPr/>
            <p:nvPr/>
          </p:nvCxnSpPr>
          <p:spPr>
            <a:xfrm flipV="1">
              <a:off x="3707614" y="2772303"/>
              <a:ext cx="509889" cy="251698"/>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15" name="FileInput"/>
            <p:cNvSpPr txBox="1"/>
            <p:nvPr/>
          </p:nvSpPr>
          <p:spPr>
            <a:xfrm>
              <a:off x="3495013" y="3533091"/>
              <a:ext cx="1328527" cy="493183"/>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428" b="0" i="0" u="none" strike="noStrike" kern="1200" cap="none" spc="0" normalizeH="0" baseline="0" noProof="0" dirty="0" smtClean="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N-channels</a:t>
              </a:r>
              <a:endParaRPr kumimoji="0" lang="en-US" sz="1428"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sp>
          <p:nvSpPr>
            <p:cNvPr id="142" name="FileInput"/>
            <p:cNvSpPr txBox="1"/>
            <p:nvPr/>
          </p:nvSpPr>
          <p:spPr>
            <a:xfrm>
              <a:off x="2723464" y="3881869"/>
              <a:ext cx="2059844" cy="516894"/>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smtClean="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SpatialAudioEffect</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grpSp>
      <p:grpSp>
        <p:nvGrpSpPr>
          <p:cNvPr id="25" name="Group 24"/>
          <p:cNvGrpSpPr/>
          <p:nvPr/>
        </p:nvGrpSpPr>
        <p:grpSpPr>
          <a:xfrm>
            <a:off x="4517064" y="1197013"/>
            <a:ext cx="7953426" cy="4622166"/>
            <a:chOff x="4517064" y="1197013"/>
            <a:chExt cx="7953426" cy="4622166"/>
          </a:xfrm>
        </p:grpSpPr>
        <p:cxnSp>
          <p:nvCxnSpPr>
            <p:cNvPr id="27" name="Straight Arrow Connector 26"/>
            <p:cNvCxnSpPr/>
            <p:nvPr/>
          </p:nvCxnSpPr>
          <p:spPr>
            <a:xfrm flipV="1">
              <a:off x="5742028" y="3146761"/>
              <a:ext cx="3941989" cy="25453"/>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8637370" y="3281089"/>
              <a:ext cx="1046647" cy="685690"/>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6883686" y="4230111"/>
              <a:ext cx="513312" cy="451759"/>
            </a:xfrm>
            <a:prstGeom prst="straightConnector1">
              <a:avLst/>
            </a:prstGeom>
            <a:ln w="57150">
              <a:solidFill>
                <a:schemeClr val="tx1">
                  <a:lumMod val="60000"/>
                  <a:lumOff val="4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93" name="FileInput"/>
            <p:cNvSpPr txBox="1"/>
            <p:nvPr/>
          </p:nvSpPr>
          <p:spPr>
            <a:xfrm>
              <a:off x="4638710" y="3731618"/>
              <a:ext cx="2668249" cy="516894"/>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smtClean="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AudioFrameInput</a:t>
              </a:r>
              <a:r>
                <a:rPr kumimoji="0" lang="en-US" sz="1599" b="0" i="0" u="none" strike="noStrike" kern="1200" cap="none" spc="0" normalizeH="0" baseline="0" noProof="0" dirty="0" err="1" smtClean="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Node</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grpSp>
          <p:nvGrpSpPr>
            <p:cNvPr id="10" name="Group 9"/>
            <p:cNvGrpSpPr/>
            <p:nvPr/>
          </p:nvGrpSpPr>
          <p:grpSpPr>
            <a:xfrm>
              <a:off x="7298061" y="3521272"/>
              <a:ext cx="1625055" cy="1516037"/>
              <a:chOff x="4904905" y="4650462"/>
              <a:chExt cx="1625055" cy="1516037"/>
            </a:xfrm>
          </p:grpSpPr>
          <p:grpSp>
            <p:nvGrpSpPr>
              <p:cNvPr id="19" name="Submix"/>
              <p:cNvGrpSpPr/>
              <p:nvPr/>
            </p:nvGrpSpPr>
            <p:grpSpPr>
              <a:xfrm>
                <a:off x="5011546" y="4650463"/>
                <a:ext cx="1085755" cy="1101141"/>
                <a:chOff x="2066459" y="2780385"/>
                <a:chExt cx="1085909" cy="1101297"/>
              </a:xfrm>
            </p:grpSpPr>
            <p:sp>
              <p:nvSpPr>
                <p:cNvPr id="20" name="Oval 19"/>
                <p:cNvSpPr/>
                <p:nvPr/>
              </p:nvSpPr>
              <p:spPr bwMode="auto">
                <a:xfrm>
                  <a:off x="2066459" y="2780385"/>
                  <a:ext cx="1085909" cy="1101297"/>
                </a:xfrm>
                <a:prstGeom prst="ellipse">
                  <a:avLst/>
                </a:prstGeom>
                <a:solidFill>
                  <a:schemeClr val="accent5">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1" name="Rectangle 20"/>
                <p:cNvSpPr/>
                <p:nvPr/>
              </p:nvSpPr>
              <p:spPr>
                <a:xfrm>
                  <a:off x="2179637" y="2925761"/>
                  <a:ext cx="816265" cy="847528"/>
                </a:xfrm>
                <a:prstGeom prst="rect">
                  <a:avLst/>
                </a:prstGeom>
                <a:ln>
                  <a:noFill/>
                </a:ln>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404040"/>
                      </a:solidFill>
                      <a:effectLst/>
                      <a:uLnTx/>
                      <a:uFillTx/>
                      <a:latin typeface="Segoe UI"/>
                      <a:ea typeface="+mn-ea"/>
                      <a:cs typeface="+mn-cs"/>
                    </a:rPr>
                    <a:t>🔀</a:t>
                  </a:r>
                </a:p>
              </p:txBody>
            </p:sp>
          </p:grpSp>
          <p:grpSp>
            <p:nvGrpSpPr>
              <p:cNvPr id="38" name="Submix_effect"/>
              <p:cNvGrpSpPr/>
              <p:nvPr/>
            </p:nvGrpSpPr>
            <p:grpSpPr>
              <a:xfrm>
                <a:off x="5019250" y="4650462"/>
                <a:ext cx="1085755" cy="1101141"/>
                <a:chOff x="2066459" y="2780385"/>
                <a:chExt cx="1085909" cy="1101297"/>
              </a:xfrm>
            </p:grpSpPr>
            <p:sp>
              <p:nvSpPr>
                <p:cNvPr id="39" name="Oval 38"/>
                <p:cNvSpPr/>
                <p:nvPr/>
              </p:nvSpPr>
              <p:spPr bwMode="auto">
                <a:xfrm>
                  <a:off x="2066459" y="2780385"/>
                  <a:ext cx="1085909" cy="1101297"/>
                </a:xfrm>
                <a:prstGeom prst="ellipse">
                  <a:avLst/>
                </a:prstGeom>
                <a:solidFill>
                  <a:srgbClr val="FF8C00"/>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2" name="Rectangle 41"/>
                <p:cNvSpPr/>
                <p:nvPr/>
              </p:nvSpPr>
              <p:spPr>
                <a:xfrm>
                  <a:off x="2240057" y="2925761"/>
                  <a:ext cx="816265" cy="847528"/>
                </a:xfrm>
                <a:prstGeom prst="rect">
                  <a:avLst/>
                </a:prstGeom>
                <a:ln>
                  <a:noFill/>
                </a:ln>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FFFFFF">
                          <a:lumMod val="95000"/>
                        </a:srgbClr>
                      </a:solidFill>
                      <a:effectLst/>
                      <a:uLnTx/>
                      <a:uFillTx/>
                      <a:latin typeface="Segoe UI"/>
                      <a:ea typeface="+mn-ea"/>
                      <a:cs typeface="+mn-cs"/>
                    </a:rPr>
                    <a:t>🔀</a:t>
                  </a:r>
                </a:p>
              </p:txBody>
            </p:sp>
          </p:grpSp>
          <p:sp>
            <p:nvSpPr>
              <p:cNvPr id="96" name="Submix"/>
              <p:cNvSpPr txBox="1"/>
              <p:nvPr/>
            </p:nvSpPr>
            <p:spPr>
              <a:xfrm>
                <a:off x="4904905" y="5649507"/>
                <a:ext cx="1625055" cy="516992"/>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Submix</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Node</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grpSp>
        <p:sp>
          <p:nvSpPr>
            <p:cNvPr id="102" name="FileInput"/>
            <p:cNvSpPr txBox="1"/>
            <p:nvPr/>
          </p:nvSpPr>
          <p:spPr>
            <a:xfrm>
              <a:off x="6377451" y="2643966"/>
              <a:ext cx="1328527" cy="493183"/>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428" b="0" i="0" u="none" strike="noStrike" kern="1200" cap="none" spc="0" normalizeH="0" baseline="0" noProof="0" dirty="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Gain: 1</a:t>
              </a:r>
              <a:endParaRPr kumimoji="0" lang="en-US" sz="1428"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pic>
          <p:nvPicPr>
            <p:cNvPr id="70" name="Picture 69"/>
            <p:cNvPicPr>
              <a:picLocks noChangeAspect="1"/>
            </p:cNvPicPr>
            <p:nvPr/>
          </p:nvPicPr>
          <p:blipFill>
            <a:blip r:embed="rId3"/>
            <a:stretch>
              <a:fillRect/>
            </a:stretch>
          </p:blipFill>
          <p:spPr>
            <a:xfrm>
              <a:off x="6280831" y="2659458"/>
              <a:ext cx="235387" cy="417192"/>
            </a:xfrm>
            <a:prstGeom prst="rect">
              <a:avLst/>
            </a:prstGeom>
          </p:spPr>
        </p:pic>
        <p:grpSp>
          <p:nvGrpSpPr>
            <p:cNvPr id="8" name="Group 7"/>
            <p:cNvGrpSpPr/>
            <p:nvPr/>
          </p:nvGrpSpPr>
          <p:grpSpPr>
            <a:xfrm>
              <a:off x="4517064" y="2595412"/>
              <a:ext cx="1085755" cy="1101141"/>
              <a:chOff x="1608909" y="2966670"/>
              <a:chExt cx="1085755" cy="1101141"/>
            </a:xfrm>
          </p:grpSpPr>
          <p:sp>
            <p:nvSpPr>
              <p:cNvPr id="13" name="Oval 12"/>
              <p:cNvSpPr/>
              <p:nvPr/>
            </p:nvSpPr>
            <p:spPr bwMode="auto">
              <a:xfrm>
                <a:off x="1608909" y="2966670"/>
                <a:ext cx="1085755" cy="1101141"/>
              </a:xfrm>
              <a:prstGeom prst="ellipse">
                <a:avLst/>
              </a:prstGeom>
              <a:solidFill>
                <a:schemeClr val="accent2">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7" name="Group 6"/>
              <p:cNvGrpSpPr/>
              <p:nvPr/>
            </p:nvGrpSpPr>
            <p:grpSpPr>
              <a:xfrm>
                <a:off x="1854616" y="3164334"/>
                <a:ext cx="594342" cy="674873"/>
                <a:chOff x="1802109" y="3096706"/>
                <a:chExt cx="703117" cy="799840"/>
              </a:xfrm>
            </p:grpSpPr>
            <p:sp>
              <p:nvSpPr>
                <p:cNvPr id="2" name="Rectangle 1"/>
                <p:cNvSpPr/>
                <p:nvPr/>
              </p:nvSpPr>
              <p:spPr bwMode="auto">
                <a:xfrm>
                  <a:off x="1802109" y="3096706"/>
                  <a:ext cx="548634" cy="676380"/>
                </a:xfrm>
                <a:prstGeom prst="rect">
                  <a:avLst/>
                </a:prstGeom>
                <a:solidFill>
                  <a:schemeClr val="tx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74" name="Rectangle 73"/>
                <p:cNvSpPr/>
                <p:nvPr/>
              </p:nvSpPr>
              <p:spPr bwMode="auto">
                <a:xfrm>
                  <a:off x="1871714" y="3165426"/>
                  <a:ext cx="548634" cy="676380"/>
                </a:xfrm>
                <a:prstGeom prst="rect">
                  <a:avLst/>
                </a:prstGeom>
                <a:solidFill>
                  <a:schemeClr val="tx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80" name="Rectangle 79"/>
                <p:cNvSpPr/>
                <p:nvPr/>
              </p:nvSpPr>
              <p:spPr bwMode="auto">
                <a:xfrm>
                  <a:off x="1956592" y="3220166"/>
                  <a:ext cx="548634" cy="676380"/>
                </a:xfrm>
                <a:prstGeom prst="rect">
                  <a:avLst/>
                </a:prstGeom>
                <a:solidFill>
                  <a:schemeClr val="tx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sp>
          <p:nvSpPr>
            <p:cNvPr id="92" name="FileInput"/>
            <p:cNvSpPr txBox="1"/>
            <p:nvPr/>
          </p:nvSpPr>
          <p:spPr>
            <a:xfrm>
              <a:off x="6515712" y="3381112"/>
              <a:ext cx="1328527" cy="493183"/>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428" b="0" i="0" u="none" strike="noStrike" kern="1200" cap="none" spc="0" normalizeH="0" baseline="0" noProof="0" dirty="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Gain: 0.125</a:t>
              </a:r>
              <a:endParaRPr kumimoji="0" lang="en-US" sz="1428"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cxnSp>
          <p:nvCxnSpPr>
            <p:cNvPr id="76" name="Straight Arrow Connector 75"/>
            <p:cNvCxnSpPr>
              <a:endCxn id="93" idx="3"/>
            </p:cNvCxnSpPr>
            <p:nvPr/>
          </p:nvCxnSpPr>
          <p:spPr>
            <a:xfrm>
              <a:off x="5749732" y="3281089"/>
              <a:ext cx="1557227" cy="708976"/>
            </a:xfrm>
            <a:prstGeom prst="straightConnector1">
              <a:avLst/>
            </a:prstGeom>
            <a:ln w="57150">
              <a:solidFill>
                <a:schemeClr val="tx1">
                  <a:lumMod val="60000"/>
                  <a:lumOff val="40000"/>
                </a:schemeClr>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68" name="Picture 67"/>
            <p:cNvPicPr>
              <a:picLocks noChangeAspect="1"/>
            </p:cNvPicPr>
            <p:nvPr/>
          </p:nvPicPr>
          <p:blipFill>
            <a:blip r:embed="rId4"/>
            <a:stretch>
              <a:fillRect/>
            </a:stretch>
          </p:blipFill>
          <p:spPr>
            <a:xfrm>
              <a:off x="6343693" y="3437403"/>
              <a:ext cx="237349" cy="403089"/>
            </a:xfrm>
            <a:prstGeom prst="rect">
              <a:avLst/>
            </a:prstGeom>
          </p:spPr>
        </p:pic>
        <p:grpSp>
          <p:nvGrpSpPr>
            <p:cNvPr id="135" name="Custom_effect"/>
            <p:cNvGrpSpPr/>
            <p:nvPr/>
          </p:nvGrpSpPr>
          <p:grpSpPr>
            <a:xfrm rot="4248655">
              <a:off x="4925209" y="1211651"/>
              <a:ext cx="744448" cy="715171"/>
              <a:chOff x="2201308" y="2870525"/>
              <a:chExt cx="1085909" cy="1101297"/>
            </a:xfrm>
          </p:grpSpPr>
          <p:sp>
            <p:nvSpPr>
              <p:cNvPr id="136" name="Oval 135"/>
              <p:cNvSpPr/>
              <p:nvPr/>
            </p:nvSpPr>
            <p:spPr bwMode="auto">
              <a:xfrm>
                <a:off x="2201308" y="2870525"/>
                <a:ext cx="1085909" cy="1101297"/>
              </a:xfrm>
              <a:prstGeom prst="ellipse">
                <a:avLst/>
              </a:prstGeom>
              <a:solidFill>
                <a:schemeClr val="tx1">
                  <a:lumMod val="20000"/>
                  <a:lumOff val="80000"/>
                </a:schemeClr>
              </a:solidFill>
              <a:ln>
                <a:solidFill>
                  <a:srgbClr val="50505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37" name="Rectangle 136"/>
              <p:cNvSpPr/>
              <p:nvPr/>
            </p:nvSpPr>
            <p:spPr>
              <a:xfrm>
                <a:off x="2292216" y="3033181"/>
                <a:ext cx="681933" cy="805710"/>
              </a:xfrm>
              <a:prstGeom prst="rect">
                <a:avLst/>
              </a:prstGeom>
              <a:ln>
                <a:noFill/>
              </a:ln>
            </p:spPr>
            <p:txBody>
              <a:bodyPr wrap="squar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505050"/>
                    </a:solidFill>
                    <a:effectLst/>
                    <a:uLnTx/>
                    <a:uFillTx/>
                    <a:latin typeface="Segoe UI Symbol" panose="020B0502040204020203" pitchFamily="34" charset="0"/>
                    <a:ea typeface="Segoe UI Symbol" panose="020B0502040204020203" pitchFamily="34" charset="0"/>
                    <a:cs typeface="+mn-cs"/>
                  </a:rPr>
                  <a:t></a:t>
                </a:r>
                <a:endParaRPr kumimoji="0" lang="en-US" sz="2800" b="0" i="0" u="none" strike="noStrike" kern="1200" cap="none" spc="0" normalizeH="0" baseline="0" noProof="0" dirty="0">
                  <a:ln>
                    <a:noFill/>
                  </a:ln>
                  <a:solidFill>
                    <a:srgbClr val="505050"/>
                  </a:solidFill>
                  <a:effectLst/>
                  <a:uLnTx/>
                  <a:uFillTx/>
                  <a:latin typeface="Segoe UI"/>
                  <a:ea typeface="+mn-ea"/>
                  <a:cs typeface="+mn-cs"/>
                </a:endParaRPr>
              </a:p>
            </p:txBody>
          </p:sp>
        </p:grpSp>
        <p:sp>
          <p:nvSpPr>
            <p:cNvPr id="138" name="DeviceInput"/>
            <p:cNvSpPr txBox="1"/>
            <p:nvPr/>
          </p:nvSpPr>
          <p:spPr>
            <a:xfrm>
              <a:off x="5460845" y="1569327"/>
              <a:ext cx="2152177" cy="516923"/>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AudioNode</a:t>
              </a:r>
              <a:r>
                <a:rPr kumimoji="0" lang="en-US" sz="1599" b="0" i="0" u="none" strike="noStrike" kern="1200" cap="none" spc="0" normalizeH="0" baseline="0" noProof="0" dirty="0" err="1">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Emitter</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grpSp>
          <p:nvGrpSpPr>
            <p:cNvPr id="107" name="Group 106"/>
            <p:cNvGrpSpPr/>
            <p:nvPr/>
          </p:nvGrpSpPr>
          <p:grpSpPr>
            <a:xfrm>
              <a:off x="9696904" y="2632027"/>
              <a:ext cx="1085755" cy="1101141"/>
              <a:chOff x="1608909" y="2966670"/>
              <a:chExt cx="1085755" cy="1101141"/>
            </a:xfrm>
          </p:grpSpPr>
          <p:sp>
            <p:nvSpPr>
              <p:cNvPr id="108" name="Oval 107"/>
              <p:cNvSpPr/>
              <p:nvPr/>
            </p:nvSpPr>
            <p:spPr bwMode="auto">
              <a:xfrm>
                <a:off x="1608909" y="2966670"/>
                <a:ext cx="1085755" cy="1101141"/>
              </a:xfrm>
              <a:prstGeom prst="ellipse">
                <a:avLst/>
              </a:prstGeom>
              <a:solidFill>
                <a:schemeClr val="accent2">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09" name="Group 108"/>
              <p:cNvGrpSpPr/>
              <p:nvPr/>
            </p:nvGrpSpPr>
            <p:grpSpPr>
              <a:xfrm>
                <a:off x="1854616" y="3164334"/>
                <a:ext cx="594342" cy="674873"/>
                <a:chOff x="1802109" y="3096706"/>
                <a:chExt cx="703117" cy="799840"/>
              </a:xfrm>
            </p:grpSpPr>
            <p:sp>
              <p:nvSpPr>
                <p:cNvPr id="110" name="Rectangle 109"/>
                <p:cNvSpPr/>
                <p:nvPr/>
              </p:nvSpPr>
              <p:spPr bwMode="auto">
                <a:xfrm>
                  <a:off x="1802109" y="3096706"/>
                  <a:ext cx="548634" cy="676380"/>
                </a:xfrm>
                <a:prstGeom prst="rect">
                  <a:avLst/>
                </a:prstGeom>
                <a:solidFill>
                  <a:schemeClr val="tx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11" name="Rectangle 110"/>
                <p:cNvSpPr/>
                <p:nvPr/>
              </p:nvSpPr>
              <p:spPr bwMode="auto">
                <a:xfrm>
                  <a:off x="1871714" y="3165426"/>
                  <a:ext cx="548634" cy="676380"/>
                </a:xfrm>
                <a:prstGeom prst="rect">
                  <a:avLst/>
                </a:prstGeom>
                <a:solidFill>
                  <a:schemeClr val="tx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12" name="Rectangle 111"/>
                <p:cNvSpPr/>
                <p:nvPr/>
              </p:nvSpPr>
              <p:spPr bwMode="auto">
                <a:xfrm>
                  <a:off x="1956592" y="3220166"/>
                  <a:ext cx="548634" cy="676380"/>
                </a:xfrm>
                <a:prstGeom prst="rect">
                  <a:avLst/>
                </a:prstGeom>
                <a:solidFill>
                  <a:schemeClr val="tx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sp>
          <p:nvSpPr>
            <p:cNvPr id="113" name="FileInput"/>
            <p:cNvSpPr txBox="1"/>
            <p:nvPr/>
          </p:nvSpPr>
          <p:spPr>
            <a:xfrm>
              <a:off x="9802241" y="3594918"/>
              <a:ext cx="2668249" cy="516894"/>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smtClean="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AudioFrameOutput</a:t>
              </a:r>
              <a:r>
                <a:rPr kumimoji="0" lang="en-US" sz="1599" b="0" i="0" u="none" strike="noStrike" kern="1200" cap="none" spc="0" normalizeH="0" baseline="0" noProof="0" dirty="0" err="1" smtClean="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rPr>
                <a:t>Node</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grpSp>
          <p:nvGrpSpPr>
            <p:cNvPr id="116" name="Group 115"/>
            <p:cNvGrpSpPr/>
            <p:nvPr/>
          </p:nvGrpSpPr>
          <p:grpSpPr>
            <a:xfrm>
              <a:off x="6338154" y="4716242"/>
              <a:ext cx="694561" cy="719791"/>
              <a:chOff x="5228650" y="1741269"/>
              <a:chExt cx="694561" cy="719791"/>
            </a:xfrm>
          </p:grpSpPr>
          <p:sp>
            <p:nvSpPr>
              <p:cNvPr id="152" name="Oval 151"/>
              <p:cNvSpPr/>
              <p:nvPr/>
            </p:nvSpPr>
            <p:spPr bwMode="auto">
              <a:xfrm>
                <a:off x="5228650" y="1741269"/>
                <a:ext cx="694561" cy="719791"/>
              </a:xfrm>
              <a:prstGeom prst="ellipse">
                <a:avLst/>
              </a:prstGeom>
              <a:solidFill>
                <a:schemeClr val="tx1">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53" name="Rectangle 152"/>
              <p:cNvSpPr/>
              <p:nvPr/>
            </p:nvSpPr>
            <p:spPr>
              <a:xfrm>
                <a:off x="5282831" y="1834130"/>
                <a:ext cx="602688" cy="584775"/>
              </a:xfrm>
              <a:prstGeom prst="rect">
                <a:avLst/>
              </a:prstGeom>
              <a:ln>
                <a:noFill/>
              </a:ln>
            </p:spPr>
            <p:txBody>
              <a:bodyPr wrap="squar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404040"/>
                    </a:solidFill>
                    <a:effectLst/>
                    <a:uLnTx/>
                    <a:uFillTx/>
                    <a:latin typeface="Segoe UI"/>
                    <a:ea typeface="+mn-ea"/>
                    <a:cs typeface="+mn-cs"/>
                  </a:rPr>
                  <a:t>💠</a:t>
                </a:r>
              </a:p>
            </p:txBody>
          </p:sp>
        </p:grpSp>
        <p:grpSp>
          <p:nvGrpSpPr>
            <p:cNvPr id="117" name="Spectrum"/>
            <p:cNvGrpSpPr/>
            <p:nvPr/>
          </p:nvGrpSpPr>
          <p:grpSpPr>
            <a:xfrm>
              <a:off x="5827257" y="4599018"/>
              <a:ext cx="413574" cy="317067"/>
              <a:chOff x="6446837" y="754062"/>
              <a:chExt cx="685800" cy="612488"/>
            </a:xfrm>
          </p:grpSpPr>
          <p:cxnSp>
            <p:nvCxnSpPr>
              <p:cNvPr id="123" name="Straight Connector 122"/>
              <p:cNvCxnSpPr/>
              <p:nvPr/>
            </p:nvCxnSpPr>
            <p:spPr>
              <a:xfrm>
                <a:off x="6446837" y="1287462"/>
                <a:ext cx="0" cy="762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6523037" y="1135062"/>
                <a:ext cx="0" cy="2286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6599237" y="1287462"/>
                <a:ext cx="0" cy="79088"/>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6673849" y="1135062"/>
                <a:ext cx="1588" cy="2286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6751637" y="1135062"/>
                <a:ext cx="0" cy="2286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6827837" y="1135062"/>
                <a:ext cx="4214" cy="2286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6980237" y="1250562"/>
                <a:ext cx="0" cy="113100"/>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7056437" y="1135062"/>
                <a:ext cx="0" cy="228599"/>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6904037" y="1135062"/>
                <a:ext cx="0" cy="228599"/>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6673849" y="1058862"/>
                <a:ext cx="0" cy="762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a:off x="7132637" y="1135062"/>
                <a:ext cx="0" cy="228599"/>
              </a:xfrm>
              <a:prstGeom prst="line">
                <a:avLst/>
              </a:prstGeom>
              <a:ln w="38100">
                <a:solidFill>
                  <a:schemeClr val="accent4">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a:off x="6751637" y="982662"/>
                <a:ext cx="0" cy="1524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a:off x="6827837" y="1058862"/>
                <a:ext cx="0" cy="762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a:off x="6904037" y="906462"/>
                <a:ext cx="0" cy="2286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a:off x="7056437" y="1071174"/>
                <a:ext cx="0" cy="76200"/>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6904037" y="830262"/>
                <a:ext cx="0" cy="76200"/>
              </a:xfrm>
              <a:prstGeom prst="line">
                <a:avLst/>
              </a:prstGeom>
              <a:ln w="38100">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7132637" y="906462"/>
                <a:ext cx="0" cy="240912"/>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a:off x="7132637" y="830262"/>
                <a:ext cx="0" cy="76200"/>
              </a:xfrm>
              <a:prstGeom prst="line">
                <a:avLst/>
              </a:prstGeom>
              <a:ln w="38100">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6523037" y="906462"/>
                <a:ext cx="0" cy="240912"/>
              </a:xfrm>
              <a:prstGeom prst="lin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6523037" y="754062"/>
                <a:ext cx="0" cy="152400"/>
              </a:xfrm>
              <a:prstGeom prst="line">
                <a:avLst/>
              </a:prstGeom>
              <a:ln w="38100">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122" name="AudioEffect"/>
            <p:cNvSpPr txBox="1"/>
            <p:nvPr/>
          </p:nvSpPr>
          <p:spPr>
            <a:xfrm>
              <a:off x="6656131" y="5302187"/>
              <a:ext cx="2098628" cy="516992"/>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smtClean="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ReverbAudioEffect</a:t>
              </a:r>
              <a:endParaRPr kumimoji="0" lang="en-US" sz="1599" b="0" i="0" u="none" strike="noStrike" kern="1200" cap="none" spc="0" normalizeH="0" baseline="0" noProof="0" dirty="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endParaRPr>
            </a:p>
          </p:txBody>
        </p:sp>
      </p:grpSp>
      <p:sp>
        <p:nvSpPr>
          <p:cNvPr id="159" name="Oval 158"/>
          <p:cNvSpPr/>
          <p:nvPr/>
        </p:nvSpPr>
        <p:spPr bwMode="auto">
          <a:xfrm>
            <a:off x="344369" y="2533797"/>
            <a:ext cx="1085755" cy="1101141"/>
          </a:xfrm>
          <a:prstGeom prst="ellipse">
            <a:avLst/>
          </a:prstGeom>
          <a:solidFill>
            <a:schemeClr val="accent2">
              <a:lumMod val="20000"/>
              <a:lumOff val="8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26" name="Group 25"/>
          <p:cNvGrpSpPr/>
          <p:nvPr/>
        </p:nvGrpSpPr>
        <p:grpSpPr>
          <a:xfrm>
            <a:off x="243158" y="1160574"/>
            <a:ext cx="2786653" cy="2930925"/>
            <a:chOff x="261764" y="1144690"/>
            <a:chExt cx="2786653" cy="2930925"/>
          </a:xfrm>
        </p:grpSpPr>
        <p:sp>
          <p:nvSpPr>
            <p:cNvPr id="154" name="Rectangle 153"/>
            <p:cNvSpPr/>
            <p:nvPr/>
          </p:nvSpPr>
          <p:spPr>
            <a:xfrm>
              <a:off x="510360" y="1144690"/>
              <a:ext cx="816149" cy="847408"/>
            </a:xfrm>
            <a:prstGeom prst="rect">
              <a:avLst/>
            </a:prstGeom>
          </p:spPr>
          <p:txBody>
            <a:bodyPr wrap="non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4799" b="0" i="0" u="none" strike="noStrike" kern="1200" cap="none" spc="0" normalizeH="0" baseline="0" noProof="0" dirty="0">
                  <a:ln>
                    <a:noFill/>
                  </a:ln>
                  <a:solidFill>
                    <a:srgbClr val="404040"/>
                  </a:solidFill>
                  <a:effectLst/>
                  <a:uLnTx/>
                  <a:uFillTx/>
                  <a:latin typeface="Segoe UI"/>
                  <a:ea typeface="+mn-ea"/>
                  <a:cs typeface="+mn-cs"/>
                </a:rPr>
                <a:t>📄</a:t>
              </a:r>
            </a:p>
          </p:txBody>
        </p:sp>
        <p:sp>
          <p:nvSpPr>
            <p:cNvPr id="155" name="FileInput"/>
            <p:cNvSpPr txBox="1"/>
            <p:nvPr/>
          </p:nvSpPr>
          <p:spPr>
            <a:xfrm>
              <a:off x="856365" y="1684370"/>
              <a:ext cx="2192052" cy="738365"/>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smtClean="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Video + 5.1 Speaker Audio</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cxnSp>
          <p:nvCxnSpPr>
            <p:cNvPr id="156" name="Straight Arrow Connector 155"/>
            <p:cNvCxnSpPr/>
            <p:nvPr/>
          </p:nvCxnSpPr>
          <p:spPr>
            <a:xfrm>
              <a:off x="918435" y="1858706"/>
              <a:ext cx="0" cy="593759"/>
            </a:xfrm>
            <a:prstGeom prst="straightConnector1">
              <a:avLst/>
            </a:prstGeom>
            <a:ln w="57150">
              <a:solidFill>
                <a:schemeClr val="tx1">
                  <a:lumMod val="60000"/>
                  <a:lumOff val="40000"/>
                </a:schemeClr>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61764" y="2479641"/>
              <a:ext cx="1313691" cy="1292662"/>
            </a:xfrm>
            <a:prstGeom prst="rect">
              <a:avLst/>
            </a:prstGeom>
            <a:noFill/>
          </p:spPr>
          <p:txBody>
            <a:bodyPr wrap="squar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kumimoji="0" lang="en-US" sz="7200" b="0" i="0" u="none" strike="noStrike" kern="1200" cap="none" spc="0" normalizeH="0" baseline="0" noProof="0" dirty="0" smtClean="0">
                  <a:ln>
                    <a:noFill/>
                  </a:ln>
                  <a:gradFill>
                    <a:gsLst>
                      <a:gs pos="2917">
                        <a:srgbClr val="505050"/>
                      </a:gs>
                      <a:gs pos="30000">
                        <a:srgbClr val="505050"/>
                      </a:gs>
                    </a:gsLst>
                    <a:lin ang="5400000" scaled="0"/>
                  </a:gradFill>
                  <a:effectLst/>
                  <a:uLnTx/>
                  <a:uFillTx/>
                  <a:latin typeface="Segoe UI"/>
                  <a:ea typeface="+mn-ea"/>
                  <a:cs typeface="+mn-cs"/>
                  <a:sym typeface="Webdings" panose="05030102010509060703" pitchFamily="18" charset="2"/>
                </a:rPr>
                <a:t></a:t>
              </a:r>
              <a:endParaRPr kumimoji="0" lang="en-US" sz="2400" b="0" i="0" u="none" strike="noStrike" kern="1200" cap="none" spc="0" normalizeH="0" baseline="0" noProof="0" dirty="0" smtClean="0">
                <a:ln>
                  <a:noFill/>
                </a:ln>
                <a:gradFill>
                  <a:gsLst>
                    <a:gs pos="2917">
                      <a:srgbClr val="505050"/>
                    </a:gs>
                    <a:gs pos="30000">
                      <a:srgbClr val="505050"/>
                    </a:gs>
                  </a:gsLst>
                  <a:lin ang="5400000" scaled="0"/>
                </a:gradFill>
                <a:effectLst/>
                <a:uLnTx/>
                <a:uFillTx/>
                <a:latin typeface="Segoe UI"/>
                <a:ea typeface="+mn-ea"/>
                <a:cs typeface="+mn-cs"/>
              </a:endParaRPr>
            </a:p>
          </p:txBody>
        </p:sp>
        <p:sp>
          <p:nvSpPr>
            <p:cNvPr id="167" name="FileInput"/>
            <p:cNvSpPr txBox="1"/>
            <p:nvPr/>
          </p:nvSpPr>
          <p:spPr>
            <a:xfrm>
              <a:off x="818702" y="3558721"/>
              <a:ext cx="2192052" cy="516894"/>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smtClean="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MediaClip</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grpSp>
      <p:grpSp>
        <p:nvGrpSpPr>
          <p:cNvPr id="24" name="Group 23"/>
          <p:cNvGrpSpPr/>
          <p:nvPr/>
        </p:nvGrpSpPr>
        <p:grpSpPr>
          <a:xfrm>
            <a:off x="92443" y="3145983"/>
            <a:ext cx="11406708" cy="3796925"/>
            <a:chOff x="92443" y="3145983"/>
            <a:chExt cx="11406708" cy="3796925"/>
          </a:xfrm>
        </p:grpSpPr>
        <p:grpSp>
          <p:nvGrpSpPr>
            <p:cNvPr id="140" name="Group 139"/>
            <p:cNvGrpSpPr/>
            <p:nvPr/>
          </p:nvGrpSpPr>
          <p:grpSpPr>
            <a:xfrm>
              <a:off x="238909" y="4224394"/>
              <a:ext cx="1380239" cy="882726"/>
              <a:chOff x="189959" y="3095076"/>
              <a:chExt cx="1380239" cy="882726"/>
            </a:xfrm>
          </p:grpSpPr>
          <p:sp>
            <p:nvSpPr>
              <p:cNvPr id="103" name="Rectangle 102"/>
              <p:cNvSpPr/>
              <p:nvPr/>
            </p:nvSpPr>
            <p:spPr bwMode="auto">
              <a:xfrm>
                <a:off x="193575" y="3095076"/>
                <a:ext cx="1376623" cy="882726"/>
              </a:xfrm>
              <a:prstGeom prst="rect">
                <a:avLst/>
              </a:prstGeom>
              <a:solidFill>
                <a:schemeClr val="tx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04" name="Rectangle 103"/>
              <p:cNvSpPr/>
              <p:nvPr/>
            </p:nvSpPr>
            <p:spPr bwMode="auto">
              <a:xfrm>
                <a:off x="189959" y="3743482"/>
                <a:ext cx="1376623" cy="226025"/>
              </a:xfrm>
              <a:prstGeom prst="rect">
                <a:avLst/>
              </a:prstGeom>
              <a:solidFill>
                <a:schemeClr val="bg2">
                  <a:lumMod val="75000"/>
                </a:schemeClr>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5" name="Isosceles Triangle 34"/>
              <p:cNvSpPr/>
              <p:nvPr/>
            </p:nvSpPr>
            <p:spPr bwMode="auto">
              <a:xfrm rot="5400000">
                <a:off x="725524" y="3320055"/>
                <a:ext cx="251266" cy="265602"/>
              </a:xfrm>
              <a:prstGeom prst="triangle">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141" name="FileInput"/>
            <p:cNvSpPr txBox="1"/>
            <p:nvPr/>
          </p:nvSpPr>
          <p:spPr>
            <a:xfrm>
              <a:off x="92443" y="4950571"/>
              <a:ext cx="1824618" cy="516894"/>
            </a:xfrm>
            <a:prstGeom prst="rect">
              <a:avLst/>
            </a:prstGeom>
            <a:noFill/>
          </p:spPr>
          <p:txBody>
            <a:bodyPr wrap="square" lIns="182854" tIns="146283" rIns="182854" bIns="146283" rtlCol="0">
              <a:spAutoFit/>
            </a:bodyPr>
            <a:lstStyle/>
            <a:p>
              <a:pPr marL="0" marR="0" lvl="0" indent="0" algn="l" defTabSz="932563" rtl="0" eaLnBrk="1" fontAlgn="auto" latinLnBrk="0" hangingPunct="1">
                <a:lnSpc>
                  <a:spcPct val="90000"/>
                </a:lnSpc>
                <a:spcBef>
                  <a:spcPts val="0"/>
                </a:spcBef>
                <a:spcAft>
                  <a:spcPts val="600"/>
                </a:spcAft>
                <a:buClrTx/>
                <a:buSzTx/>
                <a:buFontTx/>
                <a:buNone/>
                <a:tabLst/>
                <a:defRPr/>
              </a:pPr>
              <a:r>
                <a:rPr kumimoji="0" lang="en-US" sz="1599" b="0" i="0" u="none" strike="noStrike" kern="1200" cap="none" spc="0" normalizeH="0" baseline="0" noProof="0" dirty="0" err="1" smtClean="0">
                  <a:ln>
                    <a:noFill/>
                  </a:ln>
                  <a:gradFill>
                    <a:gsLst>
                      <a:gs pos="2917">
                        <a:srgbClr val="404040"/>
                      </a:gs>
                      <a:gs pos="30000">
                        <a:srgbClr val="404040"/>
                      </a:gs>
                    </a:gsLst>
                    <a:lin ang="5400000" scaled="0"/>
                  </a:gradFill>
                  <a:effectLst/>
                  <a:uLnTx/>
                  <a:uFillTx/>
                  <a:latin typeface="Segoe UI Semibold" panose="020B0702040204020203" pitchFamily="34" charset="0"/>
                  <a:ea typeface="+mn-ea"/>
                  <a:cs typeface="Segoe UI Semibold" panose="020B0702040204020203" pitchFamily="34" charset="0"/>
                </a:rPr>
                <a:t>MediaElement</a:t>
              </a:r>
              <a:endParaRPr kumimoji="0" lang="en-US" sz="1599" b="0" i="0" u="none" strike="noStrike" kern="1200" cap="none" spc="0" normalizeH="0" baseline="0" noProof="0" dirty="0">
                <a:ln>
                  <a:noFill/>
                </a:ln>
                <a:solidFill>
                  <a:srgbClr val="404040">
                    <a:lumMod val="60000"/>
                    <a:lumOff val="40000"/>
                  </a:srgbClr>
                </a:solidFill>
                <a:effectLst/>
                <a:uLnTx/>
                <a:uFillTx/>
                <a:latin typeface="Segoe UI Semibold" panose="020B0702040204020203" pitchFamily="34" charset="0"/>
                <a:ea typeface="+mn-ea"/>
                <a:cs typeface="Segoe UI Semibold" panose="020B0702040204020203" pitchFamily="34" charset="0"/>
              </a:endParaRPr>
            </a:p>
          </p:txBody>
        </p:sp>
        <p:cxnSp>
          <p:nvCxnSpPr>
            <p:cNvPr id="114" name="Straight Arrow Connector 113"/>
            <p:cNvCxnSpPr/>
            <p:nvPr/>
          </p:nvCxnSpPr>
          <p:spPr>
            <a:xfrm flipV="1">
              <a:off x="3017197" y="3821606"/>
              <a:ext cx="0" cy="2501147"/>
            </a:xfrm>
            <a:prstGeom prst="straightConnector1">
              <a:avLst/>
            </a:prstGeom>
            <a:ln w="57150">
              <a:solidFill>
                <a:srgbClr val="0070BF"/>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p:nvPr/>
          </p:nvCxnSpPr>
          <p:spPr>
            <a:xfrm flipH="1" flipV="1">
              <a:off x="11451151" y="3145983"/>
              <a:ext cx="25708" cy="3260318"/>
            </a:xfrm>
            <a:prstGeom prst="straightConnector1">
              <a:avLst/>
            </a:prstGeom>
            <a:ln w="57150">
              <a:solidFill>
                <a:srgbClr val="0070B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9" name="Straight Arrow Connector 118"/>
            <p:cNvCxnSpPr/>
            <p:nvPr/>
          </p:nvCxnSpPr>
          <p:spPr>
            <a:xfrm>
              <a:off x="10795871" y="3145983"/>
              <a:ext cx="680988" cy="0"/>
            </a:xfrm>
            <a:prstGeom prst="straightConnector1">
              <a:avLst/>
            </a:prstGeom>
            <a:ln w="57150">
              <a:solidFill>
                <a:srgbClr val="0070B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p:nvPr/>
          </p:nvCxnSpPr>
          <p:spPr>
            <a:xfrm>
              <a:off x="2994178" y="6345741"/>
              <a:ext cx="8504973" cy="60560"/>
            </a:xfrm>
            <a:prstGeom prst="straightConnector1">
              <a:avLst/>
            </a:prstGeom>
            <a:ln w="57150">
              <a:solidFill>
                <a:srgbClr val="0070B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1" name="Straight Arrow Connector 120"/>
            <p:cNvCxnSpPr/>
            <p:nvPr/>
          </p:nvCxnSpPr>
          <p:spPr>
            <a:xfrm flipH="1">
              <a:off x="1615532" y="3328682"/>
              <a:ext cx="668157" cy="0"/>
            </a:xfrm>
            <a:prstGeom prst="straightConnector1">
              <a:avLst/>
            </a:prstGeom>
            <a:ln w="57150">
              <a:solidFill>
                <a:srgbClr val="0070BF"/>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12" name="Group 11"/>
            <p:cNvGrpSpPr/>
            <p:nvPr/>
          </p:nvGrpSpPr>
          <p:grpSpPr>
            <a:xfrm>
              <a:off x="297786" y="5619469"/>
              <a:ext cx="2116761" cy="1323439"/>
              <a:chOff x="308572" y="5011061"/>
              <a:chExt cx="2116761" cy="1323439"/>
            </a:xfrm>
          </p:grpSpPr>
          <p:sp>
            <p:nvSpPr>
              <p:cNvPr id="158" name="Oval 157"/>
              <p:cNvSpPr/>
              <p:nvPr/>
            </p:nvSpPr>
            <p:spPr bwMode="auto">
              <a:xfrm>
                <a:off x="308572" y="5195912"/>
                <a:ext cx="1074880" cy="1045621"/>
              </a:xfrm>
              <a:prstGeom prst="ellipse">
                <a:avLst/>
              </a:prstGeom>
              <a:solidFill>
                <a:schemeClr val="tx1">
                  <a:lumMod val="20000"/>
                  <a:lumOff val="80000"/>
                </a:schemeClr>
              </a:solidFill>
              <a:ln>
                <a:solidFill>
                  <a:srgbClr val="0070C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lIns="91427" tIns="91427" rIns="34289" bIns="34289" rtlCol="0" anchor="b" anchorCtr="0"/>
              <a:lstStyle/>
              <a:p>
                <a:pPr marL="0" marR="0" lvl="0" indent="0" algn="ctr" defTabSz="932227"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61" name="Rectangle 160"/>
              <p:cNvSpPr/>
              <p:nvPr/>
            </p:nvSpPr>
            <p:spPr>
              <a:xfrm>
                <a:off x="326349" y="5011061"/>
                <a:ext cx="2098984" cy="1323439"/>
              </a:xfrm>
              <a:prstGeom prst="rect">
                <a:avLst/>
              </a:prstGeom>
              <a:ln>
                <a:noFill/>
              </a:ln>
            </p:spPr>
            <p:txBody>
              <a:bodyPr wrap="square">
                <a:spAutoFit/>
              </a:bodyPr>
              <a:lstStyle/>
              <a:p>
                <a:pPr marL="0" marR="0" lvl="0" indent="0" algn="l" defTabSz="932563"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a:noFill/>
                    </a:ln>
                    <a:solidFill>
                      <a:srgbClr val="0078D7"/>
                    </a:solidFill>
                    <a:effectLst/>
                    <a:uLnTx/>
                    <a:uFillTx/>
                    <a:latin typeface="Segoe UI Symbol" panose="020B0502040204020203" pitchFamily="34" charset="0"/>
                    <a:ea typeface="Segoe UI Symbol" panose="020B0502040204020203" pitchFamily="34" charset="0"/>
                    <a:cs typeface="+mn-cs"/>
                  </a:rPr>
                  <a:t></a:t>
                </a:r>
                <a:endParaRPr kumimoji="0" lang="en-US" sz="8000" b="0" i="0" u="none" strike="noStrike" kern="1200" cap="none" spc="0" normalizeH="0" baseline="0" noProof="0" dirty="0">
                  <a:ln>
                    <a:noFill/>
                  </a:ln>
                  <a:solidFill>
                    <a:srgbClr val="0078D7"/>
                  </a:solidFill>
                  <a:effectLst/>
                  <a:uLnTx/>
                  <a:uFillTx/>
                  <a:latin typeface="Segoe UI"/>
                  <a:ea typeface="+mn-ea"/>
                  <a:cs typeface="+mn-cs"/>
                </a:endParaRPr>
              </a:p>
            </p:txBody>
          </p:sp>
        </p:grpSp>
        <p:cxnSp>
          <p:nvCxnSpPr>
            <p:cNvPr id="162" name="Straight Arrow Connector 161"/>
            <p:cNvCxnSpPr/>
            <p:nvPr/>
          </p:nvCxnSpPr>
          <p:spPr>
            <a:xfrm>
              <a:off x="856298" y="5443975"/>
              <a:ext cx="0" cy="350988"/>
            </a:xfrm>
            <a:prstGeom prst="straightConnector1">
              <a:avLst/>
            </a:prstGeom>
            <a:ln w="57150">
              <a:solidFill>
                <a:srgbClr val="0070BF"/>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68" name="Straight Arrow Connector 167"/>
            <p:cNvCxnSpPr/>
            <p:nvPr/>
          </p:nvCxnSpPr>
          <p:spPr>
            <a:xfrm flipH="1">
              <a:off x="856298" y="3763926"/>
              <a:ext cx="4939" cy="376390"/>
            </a:xfrm>
            <a:prstGeom prst="straightConnector1">
              <a:avLst/>
            </a:prstGeom>
            <a:ln w="57150">
              <a:solidFill>
                <a:schemeClr val="tx1">
                  <a:lumMod val="60000"/>
                  <a:lumOff val="40000"/>
                </a:schemeClr>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643242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Demo: Virtual Speaker Positions</a:t>
            </a:r>
            <a:endParaRPr lang="en-US" dirty="0"/>
          </a:p>
        </p:txBody>
      </p:sp>
      <p:sp>
        <p:nvSpPr>
          <p:cNvPr id="6" name="Text Placeholder 5"/>
          <p:cNvSpPr>
            <a:spLocks noGrp="1"/>
          </p:cNvSpPr>
          <p:nvPr>
            <p:ph type="body" sz="quarter" idx="10"/>
          </p:nvPr>
        </p:nvSpPr>
        <p:spPr>
          <a:xfrm>
            <a:off x="274638" y="1221157"/>
            <a:ext cx="12161837" cy="4124206"/>
          </a:xfrm>
        </p:spPr>
        <p:txBody>
          <a:bodyPr/>
          <a:lstStyle/>
          <a:p>
            <a:endParaRPr lang="en-US" sz="2000" dirty="0">
              <a:solidFill>
                <a:srgbClr val="000000"/>
              </a:solidFill>
              <a:highlight>
                <a:srgbClr val="FFFFFF"/>
              </a:highlight>
            </a:endParaRPr>
          </a:p>
          <a:p>
            <a:r>
              <a:rPr lang="en-US" sz="2000" dirty="0" smtClean="0">
                <a:solidFill>
                  <a:srgbClr val="008000"/>
                </a:solidFill>
                <a:highlight>
                  <a:srgbClr val="FFFFFF"/>
                </a:highlight>
              </a:rPr>
              <a:t>// </a:t>
            </a:r>
            <a:r>
              <a:rPr lang="en-US" sz="2000" dirty="0">
                <a:solidFill>
                  <a:srgbClr val="008000"/>
                </a:solidFill>
                <a:highlight>
                  <a:srgbClr val="FFFFFF"/>
                </a:highlight>
              </a:rPr>
              <a:t>Create a </a:t>
            </a:r>
            <a:r>
              <a:rPr lang="en-US" sz="2000" dirty="0" err="1">
                <a:solidFill>
                  <a:srgbClr val="008000"/>
                </a:solidFill>
                <a:highlight>
                  <a:srgbClr val="FFFFFF"/>
                </a:highlight>
              </a:rPr>
              <a:t>MediaClip</a:t>
            </a:r>
            <a:r>
              <a:rPr lang="en-US" sz="2000" dirty="0">
                <a:solidFill>
                  <a:srgbClr val="008000"/>
                </a:solidFill>
                <a:highlight>
                  <a:srgbClr val="FFFFFF"/>
                </a:highlight>
              </a:rPr>
              <a:t> from the video file and apply our </a:t>
            </a:r>
            <a:r>
              <a:rPr lang="en-US" sz="2000" dirty="0" smtClean="0">
                <a:solidFill>
                  <a:srgbClr val="008000"/>
                </a:solidFill>
                <a:highlight>
                  <a:srgbClr val="FFFFFF"/>
                </a:highlight>
              </a:rPr>
              <a:t>spatial audio </a:t>
            </a:r>
            <a:r>
              <a:rPr lang="en-US" sz="2000" dirty="0">
                <a:solidFill>
                  <a:srgbClr val="008000"/>
                </a:solidFill>
                <a:highlight>
                  <a:srgbClr val="FFFFFF"/>
                </a:highlight>
              </a:rPr>
              <a:t>effect</a:t>
            </a:r>
            <a:endParaRPr lang="en-US" sz="2000" dirty="0">
              <a:solidFill>
                <a:srgbClr val="000000"/>
              </a:solidFill>
              <a:highlight>
                <a:srgbClr val="FFFFFF"/>
              </a:highlight>
            </a:endParaRPr>
          </a:p>
          <a:p>
            <a:r>
              <a:rPr lang="en-US" sz="2000" dirty="0" err="1" smtClean="0">
                <a:solidFill>
                  <a:srgbClr val="2B91AF"/>
                </a:solidFill>
                <a:highlight>
                  <a:srgbClr val="FFFFFF"/>
                </a:highlight>
              </a:rPr>
              <a:t>MediaClip</a:t>
            </a:r>
            <a:r>
              <a:rPr lang="en-US" sz="2000" dirty="0" smtClean="0">
                <a:solidFill>
                  <a:srgbClr val="000000"/>
                </a:solidFill>
                <a:highlight>
                  <a:srgbClr val="FFFFFF"/>
                </a:highlight>
              </a:rPr>
              <a:t> </a:t>
            </a:r>
            <a:r>
              <a:rPr lang="en-US" sz="2000" dirty="0">
                <a:solidFill>
                  <a:srgbClr val="000000"/>
                </a:solidFill>
                <a:highlight>
                  <a:srgbClr val="FFFFFF"/>
                </a:highlight>
              </a:rPr>
              <a:t>clip = </a:t>
            </a:r>
            <a:r>
              <a:rPr lang="en-US" sz="2000" dirty="0">
                <a:solidFill>
                  <a:srgbClr val="0000FF"/>
                </a:solidFill>
                <a:highlight>
                  <a:srgbClr val="FFFFFF"/>
                </a:highlight>
              </a:rPr>
              <a:t>await</a:t>
            </a:r>
            <a:r>
              <a:rPr lang="en-US" sz="2000" dirty="0">
                <a:solidFill>
                  <a:srgbClr val="000000"/>
                </a:solidFill>
                <a:highlight>
                  <a:srgbClr val="FFFFFF"/>
                </a:highlight>
              </a:rPr>
              <a:t> </a:t>
            </a:r>
            <a:r>
              <a:rPr lang="en-US" sz="2000" dirty="0" err="1">
                <a:solidFill>
                  <a:srgbClr val="2B91AF"/>
                </a:solidFill>
                <a:highlight>
                  <a:srgbClr val="FFFFFF"/>
                </a:highlight>
              </a:rPr>
              <a:t>MediaClip</a:t>
            </a:r>
            <a:r>
              <a:rPr lang="en-US" sz="2000" dirty="0" err="1">
                <a:solidFill>
                  <a:srgbClr val="000000"/>
                </a:solidFill>
                <a:highlight>
                  <a:srgbClr val="FFFFFF"/>
                </a:highlight>
              </a:rPr>
              <a:t>.CreateFromFileAsync</a:t>
            </a:r>
            <a:r>
              <a:rPr lang="en-US" sz="2000" dirty="0">
                <a:solidFill>
                  <a:srgbClr val="000000"/>
                </a:solidFill>
                <a:highlight>
                  <a:srgbClr val="FFFFFF"/>
                </a:highlight>
              </a:rPr>
              <a:t>(</a:t>
            </a:r>
            <a:r>
              <a:rPr lang="en-US" sz="2000" dirty="0" err="1">
                <a:solidFill>
                  <a:srgbClr val="000000"/>
                </a:solidFill>
                <a:highlight>
                  <a:srgbClr val="FFFFFF"/>
                </a:highlight>
              </a:rPr>
              <a:t>videoFile</a:t>
            </a:r>
            <a:r>
              <a:rPr lang="en-US" sz="2000" dirty="0">
                <a:solidFill>
                  <a:srgbClr val="000000"/>
                </a:solidFill>
                <a:highlight>
                  <a:srgbClr val="FFFFFF"/>
                </a:highlight>
              </a:rPr>
              <a:t>);</a:t>
            </a:r>
          </a:p>
          <a:p>
            <a:r>
              <a:rPr lang="en-US" sz="2000" dirty="0" err="1" smtClean="0">
                <a:solidFill>
                  <a:srgbClr val="000000"/>
                </a:solidFill>
                <a:highlight>
                  <a:srgbClr val="FFFFFF"/>
                </a:highlight>
              </a:rPr>
              <a:t>clip.AudioEffectDefinitions.Add</a:t>
            </a:r>
            <a:r>
              <a:rPr lang="en-US" sz="2000" dirty="0" smtClean="0">
                <a:solidFill>
                  <a:srgbClr val="000000"/>
                </a:solidFill>
                <a:highlight>
                  <a:srgbClr val="FFFFFF"/>
                </a:highlight>
              </a:rPr>
              <a:t>(</a:t>
            </a:r>
            <a:r>
              <a:rPr lang="en-US" sz="2000" dirty="0" smtClean="0">
                <a:solidFill>
                  <a:srgbClr val="0000FF"/>
                </a:solidFill>
                <a:highlight>
                  <a:srgbClr val="FFFFFF"/>
                </a:highlight>
              </a:rPr>
              <a:t>new</a:t>
            </a:r>
            <a:r>
              <a:rPr lang="en-US" sz="2000" dirty="0">
                <a:solidFill>
                  <a:srgbClr val="000000"/>
                </a:solidFill>
                <a:highlight>
                  <a:srgbClr val="FFFFFF"/>
                </a:highlight>
              </a:rPr>
              <a:t> </a:t>
            </a:r>
            <a:r>
              <a:rPr lang="en-US" sz="2000" dirty="0" err="1" smtClean="0">
                <a:solidFill>
                  <a:srgbClr val="2B91AF"/>
                </a:solidFill>
                <a:highlight>
                  <a:srgbClr val="FFFFFF"/>
                </a:highlight>
              </a:rPr>
              <a:t>AudioEffectDefinition</a:t>
            </a:r>
            <a:r>
              <a:rPr lang="en-US" sz="2000" dirty="0" smtClean="0">
                <a:solidFill>
                  <a:srgbClr val="000000"/>
                </a:solidFill>
                <a:highlight>
                  <a:srgbClr val="FFFFFF"/>
                </a:highlight>
              </a:rPr>
              <a:t>(</a:t>
            </a:r>
            <a:r>
              <a:rPr lang="en-US" sz="2000" dirty="0" err="1" smtClean="0">
                <a:solidFill>
                  <a:srgbClr val="0000FF"/>
                </a:solidFill>
                <a:highlight>
                  <a:srgbClr val="FFFFFF"/>
                </a:highlight>
              </a:rPr>
              <a:t>typeof</a:t>
            </a:r>
            <a:r>
              <a:rPr lang="en-US" sz="2000" dirty="0" smtClean="0">
                <a:solidFill>
                  <a:srgbClr val="000000"/>
                </a:solidFill>
                <a:highlight>
                  <a:srgbClr val="FFFFFF"/>
                </a:highlight>
              </a:rPr>
              <a:t>(</a:t>
            </a:r>
            <a:r>
              <a:rPr lang="en-US" sz="2000" dirty="0" err="1" smtClean="0">
                <a:solidFill>
                  <a:srgbClr val="2B91AF"/>
                </a:solidFill>
                <a:highlight>
                  <a:srgbClr val="FFFFFF"/>
                </a:highlight>
              </a:rPr>
              <a:t>SpatialAudioEffect</a:t>
            </a:r>
            <a:r>
              <a:rPr lang="en-US" sz="2000" dirty="0">
                <a:solidFill>
                  <a:srgbClr val="000000"/>
                </a:solidFill>
                <a:highlight>
                  <a:srgbClr val="FFFFFF"/>
                </a:highlight>
              </a:rPr>
              <a:t>).</a:t>
            </a:r>
            <a:r>
              <a:rPr lang="en-US" sz="2000" dirty="0" err="1">
                <a:solidFill>
                  <a:srgbClr val="000000"/>
                </a:solidFill>
                <a:highlight>
                  <a:srgbClr val="FFFFFF"/>
                </a:highlight>
              </a:rPr>
              <a:t>FullName</a:t>
            </a:r>
            <a:r>
              <a:rPr lang="en-US" sz="2000" dirty="0">
                <a:solidFill>
                  <a:srgbClr val="000000"/>
                </a:solidFill>
                <a:highlight>
                  <a:srgbClr val="FFFFFF"/>
                </a:highlight>
              </a:rPr>
              <a:t>));</a:t>
            </a:r>
          </a:p>
          <a:p>
            <a:endParaRPr lang="en-US" sz="2000" dirty="0">
              <a:solidFill>
                <a:srgbClr val="000000"/>
              </a:solidFill>
              <a:highlight>
                <a:srgbClr val="FFFFFF"/>
              </a:highlight>
            </a:endParaRPr>
          </a:p>
          <a:p>
            <a:r>
              <a:rPr lang="en-US" sz="2000" dirty="0" smtClean="0">
                <a:solidFill>
                  <a:srgbClr val="008000"/>
                </a:solidFill>
                <a:highlight>
                  <a:srgbClr val="FFFFFF"/>
                </a:highlight>
              </a:rPr>
              <a:t>// </a:t>
            </a:r>
            <a:r>
              <a:rPr lang="en-US" sz="2000" dirty="0">
                <a:solidFill>
                  <a:srgbClr val="008000"/>
                </a:solidFill>
                <a:highlight>
                  <a:srgbClr val="FFFFFF"/>
                </a:highlight>
              </a:rPr>
              <a:t>Create a </a:t>
            </a:r>
            <a:r>
              <a:rPr lang="en-US" sz="2000" dirty="0" err="1">
                <a:solidFill>
                  <a:srgbClr val="008000"/>
                </a:solidFill>
                <a:highlight>
                  <a:srgbClr val="FFFFFF"/>
                </a:highlight>
              </a:rPr>
              <a:t>MediaComposition</a:t>
            </a:r>
            <a:r>
              <a:rPr lang="en-US" sz="2000" dirty="0">
                <a:solidFill>
                  <a:srgbClr val="008000"/>
                </a:solidFill>
                <a:highlight>
                  <a:srgbClr val="FFFFFF"/>
                </a:highlight>
              </a:rPr>
              <a:t> object that will allow us to generate a stream source</a:t>
            </a:r>
            <a:endParaRPr lang="en-US" sz="2000" dirty="0">
              <a:solidFill>
                <a:srgbClr val="000000"/>
              </a:solidFill>
              <a:highlight>
                <a:srgbClr val="FFFFFF"/>
              </a:highlight>
            </a:endParaRPr>
          </a:p>
          <a:p>
            <a:r>
              <a:rPr lang="en-US" sz="2000" dirty="0" err="1" smtClean="0">
                <a:solidFill>
                  <a:srgbClr val="2B91AF"/>
                </a:solidFill>
                <a:highlight>
                  <a:srgbClr val="FFFFFF"/>
                </a:highlight>
              </a:rPr>
              <a:t>MediaComposition</a:t>
            </a:r>
            <a:r>
              <a:rPr lang="en-US" sz="2000" dirty="0" smtClean="0">
                <a:solidFill>
                  <a:srgbClr val="000000"/>
                </a:solidFill>
                <a:highlight>
                  <a:srgbClr val="FFFFFF"/>
                </a:highlight>
              </a:rPr>
              <a:t> </a:t>
            </a:r>
            <a:r>
              <a:rPr lang="en-US" sz="2000" dirty="0">
                <a:solidFill>
                  <a:srgbClr val="000000"/>
                </a:solidFill>
                <a:highlight>
                  <a:srgbClr val="FFFFFF"/>
                </a:highlight>
              </a:rPr>
              <a:t>compositor = </a:t>
            </a:r>
            <a:r>
              <a:rPr lang="en-US" sz="2000" dirty="0">
                <a:solidFill>
                  <a:srgbClr val="0000FF"/>
                </a:solidFill>
                <a:highlight>
                  <a:srgbClr val="FFFFFF"/>
                </a:highlight>
              </a:rPr>
              <a:t>new</a:t>
            </a:r>
            <a:r>
              <a:rPr lang="en-US" sz="2000" dirty="0">
                <a:solidFill>
                  <a:srgbClr val="000000"/>
                </a:solidFill>
                <a:highlight>
                  <a:srgbClr val="FFFFFF"/>
                </a:highlight>
              </a:rPr>
              <a:t> </a:t>
            </a:r>
            <a:r>
              <a:rPr lang="en-US" sz="2000" dirty="0" err="1">
                <a:solidFill>
                  <a:srgbClr val="2B91AF"/>
                </a:solidFill>
                <a:highlight>
                  <a:srgbClr val="FFFFFF"/>
                </a:highlight>
              </a:rPr>
              <a:t>MediaComposition</a:t>
            </a:r>
            <a:r>
              <a:rPr lang="en-US" sz="2000" dirty="0">
                <a:solidFill>
                  <a:srgbClr val="000000"/>
                </a:solidFill>
                <a:highlight>
                  <a:srgbClr val="FFFFFF"/>
                </a:highlight>
              </a:rPr>
              <a:t>();</a:t>
            </a:r>
          </a:p>
          <a:p>
            <a:r>
              <a:rPr lang="en-US" sz="2000" dirty="0" err="1" smtClean="0">
                <a:solidFill>
                  <a:srgbClr val="000000"/>
                </a:solidFill>
                <a:highlight>
                  <a:srgbClr val="FFFFFF"/>
                </a:highlight>
              </a:rPr>
              <a:t>compositor.Clips.Add</a:t>
            </a:r>
            <a:r>
              <a:rPr lang="en-US" sz="2000" dirty="0" smtClean="0">
                <a:solidFill>
                  <a:srgbClr val="000000"/>
                </a:solidFill>
                <a:highlight>
                  <a:srgbClr val="FFFFFF"/>
                </a:highlight>
              </a:rPr>
              <a:t>(clip</a:t>
            </a:r>
            <a:r>
              <a:rPr lang="en-US" sz="2000" dirty="0">
                <a:solidFill>
                  <a:srgbClr val="000000"/>
                </a:solidFill>
                <a:highlight>
                  <a:srgbClr val="FFFFFF"/>
                </a:highlight>
              </a:rPr>
              <a:t>);</a:t>
            </a:r>
          </a:p>
          <a:p>
            <a:endParaRPr lang="en-US" sz="2000" dirty="0">
              <a:solidFill>
                <a:srgbClr val="000000"/>
              </a:solidFill>
              <a:highlight>
                <a:srgbClr val="FFFFFF"/>
              </a:highlight>
            </a:endParaRPr>
          </a:p>
          <a:p>
            <a:r>
              <a:rPr lang="en-US" sz="2000" dirty="0" smtClean="0">
                <a:solidFill>
                  <a:srgbClr val="008000"/>
                </a:solidFill>
                <a:highlight>
                  <a:srgbClr val="FFFFFF"/>
                </a:highlight>
              </a:rPr>
              <a:t>// </a:t>
            </a:r>
            <a:r>
              <a:rPr lang="en-US" sz="2000" dirty="0">
                <a:solidFill>
                  <a:srgbClr val="008000"/>
                </a:solidFill>
                <a:highlight>
                  <a:srgbClr val="FFFFFF"/>
                </a:highlight>
              </a:rPr>
              <a:t>Set the stream source to the </a:t>
            </a:r>
            <a:r>
              <a:rPr lang="en-US" sz="2000" dirty="0" err="1">
                <a:solidFill>
                  <a:srgbClr val="008000"/>
                </a:solidFill>
                <a:highlight>
                  <a:srgbClr val="FFFFFF"/>
                </a:highlight>
              </a:rPr>
              <a:t>MediaElement</a:t>
            </a:r>
            <a:r>
              <a:rPr lang="en-US" sz="2000" dirty="0">
                <a:solidFill>
                  <a:srgbClr val="008000"/>
                </a:solidFill>
                <a:highlight>
                  <a:srgbClr val="FFFFFF"/>
                </a:highlight>
              </a:rPr>
              <a:t> control</a:t>
            </a:r>
            <a:endParaRPr lang="en-US" sz="2000" dirty="0">
              <a:solidFill>
                <a:srgbClr val="000000"/>
              </a:solidFill>
              <a:highlight>
                <a:srgbClr val="FFFFFF"/>
              </a:highlight>
            </a:endParaRPr>
          </a:p>
          <a:p>
            <a:r>
              <a:rPr lang="en-US" sz="2000" dirty="0" err="1" smtClean="0">
                <a:solidFill>
                  <a:srgbClr val="0000FF"/>
                </a:solidFill>
                <a:highlight>
                  <a:srgbClr val="FFFFFF"/>
                </a:highlight>
              </a:rPr>
              <a:t>this</a:t>
            </a:r>
            <a:r>
              <a:rPr lang="en-US" sz="2000" dirty="0" err="1" smtClean="0">
                <a:solidFill>
                  <a:srgbClr val="000000"/>
                </a:solidFill>
                <a:highlight>
                  <a:srgbClr val="FFFFFF"/>
                </a:highlight>
              </a:rPr>
              <a:t>.Player.SetMediaStreamSource</a:t>
            </a:r>
            <a:r>
              <a:rPr lang="en-US" sz="2000" dirty="0" smtClean="0">
                <a:solidFill>
                  <a:srgbClr val="000000"/>
                </a:solidFill>
                <a:highlight>
                  <a:srgbClr val="FFFFFF"/>
                </a:highlight>
              </a:rPr>
              <a:t>(</a:t>
            </a:r>
            <a:r>
              <a:rPr lang="en-US" sz="2000" dirty="0" err="1" smtClean="0">
                <a:solidFill>
                  <a:srgbClr val="000000"/>
                </a:solidFill>
                <a:highlight>
                  <a:srgbClr val="FFFFFF"/>
                </a:highlight>
              </a:rPr>
              <a:t>compositor.GenerateMediaStreamSource</a:t>
            </a:r>
            <a:r>
              <a:rPr lang="en-US" sz="2000" dirty="0">
                <a:solidFill>
                  <a:srgbClr val="000000"/>
                </a:solidFill>
                <a:highlight>
                  <a:srgbClr val="FFFFFF"/>
                </a:highlight>
              </a:rPr>
              <a:t>());</a:t>
            </a:r>
            <a:endParaRPr lang="en-US" sz="2000" dirty="0"/>
          </a:p>
        </p:txBody>
      </p:sp>
      <p:grpSp>
        <p:nvGrpSpPr>
          <p:cNvPr id="7" name="Group 6"/>
          <p:cNvGrpSpPr/>
          <p:nvPr/>
        </p:nvGrpSpPr>
        <p:grpSpPr>
          <a:xfrm>
            <a:off x="11207224" y="116061"/>
            <a:ext cx="1139550" cy="985844"/>
            <a:chOff x="11207224" y="116061"/>
            <a:chExt cx="1139550" cy="985844"/>
          </a:xfrm>
        </p:grpSpPr>
        <p:sp>
          <p:nvSpPr>
            <p:cNvPr id="8" name="Hexagon 7"/>
            <p:cNvSpPr/>
            <p:nvPr/>
          </p:nvSpPr>
          <p:spPr>
            <a:xfrm>
              <a:off x="11207224" y="116061"/>
              <a:ext cx="1139550" cy="985844"/>
            </a:xfrm>
            <a:prstGeom prst="hexagon">
              <a:avLst>
                <a:gd name="adj" fmla="val 28570"/>
                <a:gd name="vf" fmla="val 115470"/>
              </a:avLst>
            </a:prstGeom>
            <a:solidFill>
              <a:srgbClr val="0070C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9" name="Hexagon 4"/>
            <p:cNvSpPr txBox="1"/>
            <p:nvPr/>
          </p:nvSpPr>
          <p:spPr>
            <a:xfrm>
              <a:off x="11338821" y="279437"/>
              <a:ext cx="914390" cy="6590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839" tIns="16839" rIns="16839" bIns="16839" numCol="1" spcCol="1270" anchor="ctr" anchorCtr="0">
              <a:noAutofit/>
            </a:bodyPr>
            <a:lstStyle/>
            <a:p>
              <a:pPr marL="0" marR="0" lvl="0" indent="0" algn="ctr" defTabSz="589349" rtl="0" eaLnBrk="1" fontAlgn="auto" latinLnBrk="0" hangingPunct="1">
                <a:lnSpc>
                  <a:spcPct val="90000"/>
                </a:lnSpc>
                <a:spcBef>
                  <a:spcPct val="0"/>
                </a:spcBef>
                <a:spcAft>
                  <a:spcPct val="35000"/>
                </a:spcAft>
                <a:buClrTx/>
                <a:buSzTx/>
                <a:buFontTx/>
                <a:buNone/>
                <a:tabLst/>
                <a:defRPr/>
              </a:pPr>
              <a:r>
                <a:rPr kumimoji="0" lang="en-US" sz="1122" b="0" i="0" u="none" strike="noStrike" kern="1200" cap="none" spc="0" normalizeH="0" baseline="0" noProof="0" dirty="0" smtClean="0">
                  <a:ln>
                    <a:noFill/>
                  </a:ln>
                  <a:solidFill>
                    <a:prstClr val="white"/>
                  </a:solidFill>
                  <a:effectLst/>
                  <a:uLnTx/>
                  <a:uFillTx/>
                  <a:latin typeface="Segoe UI"/>
                  <a:ea typeface="+mn-ea"/>
                  <a:cs typeface="+mn-cs"/>
                </a:rPr>
                <a:t>Virtual Speaker Positions</a:t>
              </a:r>
            </a:p>
          </p:txBody>
        </p:sp>
      </p:grpSp>
      <p:sp>
        <p:nvSpPr>
          <p:cNvPr id="10" name="Rectangle 9"/>
          <p:cNvSpPr/>
          <p:nvPr/>
        </p:nvSpPr>
        <p:spPr bwMode="auto">
          <a:xfrm>
            <a:off x="0" y="1367149"/>
            <a:ext cx="12436475" cy="1739445"/>
          </a:xfrm>
          <a:prstGeom prst="rect">
            <a:avLst/>
          </a:prstGeom>
          <a:solidFill>
            <a:srgbClr val="FFD757">
              <a:alpha val="3098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1" name="Rectangle 10"/>
          <p:cNvSpPr/>
          <p:nvPr/>
        </p:nvSpPr>
        <p:spPr bwMode="auto">
          <a:xfrm>
            <a:off x="29197" y="3110749"/>
            <a:ext cx="12436475" cy="1483782"/>
          </a:xfrm>
          <a:prstGeom prst="rect">
            <a:avLst/>
          </a:prstGeom>
          <a:solidFill>
            <a:srgbClr val="FFD757">
              <a:alpha val="3098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2" name="Rectangle 11"/>
          <p:cNvSpPr/>
          <p:nvPr/>
        </p:nvSpPr>
        <p:spPr bwMode="auto">
          <a:xfrm>
            <a:off x="0" y="4594531"/>
            <a:ext cx="12436475" cy="1388686"/>
          </a:xfrm>
          <a:prstGeom prst="rect">
            <a:avLst/>
          </a:prstGeom>
          <a:solidFill>
            <a:srgbClr val="FFD757">
              <a:alpha val="3098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24709063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0"/>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100"/>
                                  </p:stCondLst>
                                  <p:childTnLst>
                                    <p:set>
                                      <p:cBhvr>
                                        <p:cTn id="16" dur="1" fill="hold">
                                          <p:stCondLst>
                                            <p:cond delay="0"/>
                                          </p:stCondLst>
                                        </p:cTn>
                                        <p:tgtEl>
                                          <p:spTgt spid="11"/>
                                        </p:tgtEl>
                                        <p:attrNameLst>
                                          <p:attrName>style.visibility</p:attrName>
                                        </p:attrNameLst>
                                      </p:cBhvr>
                                      <p:to>
                                        <p:strVal val="hidden"/>
                                      </p:to>
                                    </p:set>
                                  </p:childTnLst>
                                </p:cTn>
                              </p:par>
                              <p:par>
                                <p:cTn id="17" presetID="1" presetClass="entr" presetSubtype="0" fill="hold" grpId="0" nodeType="withEffect">
                                  <p:stCondLst>
                                    <p:cond delay="10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animBg="1"/>
      <p:bldP spid="11" grpId="1" animBg="1"/>
      <p:bldP spid="1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Audio is now One Process</a:t>
            </a:r>
            <a:endParaRPr lang="en-US" dirty="0"/>
          </a:p>
        </p:txBody>
      </p:sp>
      <p:graphicFrame>
        <p:nvGraphicFramePr>
          <p:cNvPr id="4" name="Diagram 3"/>
          <p:cNvGraphicFramePr/>
          <p:nvPr>
            <p:extLst/>
          </p:nvPr>
        </p:nvGraphicFramePr>
        <p:xfrm>
          <a:off x="755748" y="894862"/>
          <a:ext cx="8289807" cy="55265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Picture 9"/>
          <p:cNvPicPr>
            <a:picLocks noChangeAspect="1"/>
          </p:cNvPicPr>
          <p:nvPr/>
        </p:nvPicPr>
        <p:blipFill>
          <a:blip r:embed="rId8"/>
          <a:stretch>
            <a:fillRect/>
          </a:stretch>
        </p:blipFill>
        <p:spPr>
          <a:xfrm>
            <a:off x="9763492" y="1600368"/>
            <a:ext cx="1918828" cy="4115531"/>
          </a:xfrm>
          <a:prstGeom prst="rect">
            <a:avLst/>
          </a:prstGeom>
        </p:spPr>
      </p:pic>
      <p:pic>
        <p:nvPicPr>
          <p:cNvPr id="11" name="Picture 10"/>
          <p:cNvPicPr>
            <a:picLocks noChangeAspect="1"/>
          </p:cNvPicPr>
          <p:nvPr/>
        </p:nvPicPr>
        <p:blipFill>
          <a:blip r:embed="rId9"/>
          <a:stretch>
            <a:fillRect/>
          </a:stretch>
        </p:blipFill>
        <p:spPr>
          <a:xfrm>
            <a:off x="10866472" y="5397165"/>
            <a:ext cx="1124830" cy="1203661"/>
          </a:xfrm>
          <a:prstGeom prst="rect">
            <a:avLst/>
          </a:prstGeom>
        </p:spPr>
      </p:pic>
      <p:sp>
        <p:nvSpPr>
          <p:cNvPr id="3" name="Rectangle 2"/>
          <p:cNvSpPr/>
          <p:nvPr/>
        </p:nvSpPr>
        <p:spPr>
          <a:xfrm>
            <a:off x="639271" y="5918306"/>
            <a:ext cx="7436803" cy="734534"/>
          </a:xfrm>
          <a:prstGeom prst="rect">
            <a:avLst/>
          </a:prstGeom>
        </p:spPr>
        <p:txBody>
          <a:bodyPr wrap="square">
            <a:spAutoFit/>
          </a:bodyPr>
          <a:lstStyle/>
          <a:p>
            <a:pPr marL="0" marR="0" lvl="0" indent="0" algn="l" defTabSz="932597" rtl="0" eaLnBrk="1" fontAlgn="auto" latinLnBrk="0" hangingPunct="1">
              <a:lnSpc>
                <a:spcPct val="100000"/>
              </a:lnSpc>
              <a:spcBef>
                <a:spcPts val="0"/>
              </a:spcBef>
              <a:spcAft>
                <a:spcPts val="0"/>
              </a:spcAft>
              <a:buClrTx/>
              <a:buSzTx/>
              <a:buFontTx/>
              <a:buNone/>
              <a:tabLst/>
              <a:defRPr/>
            </a:pPr>
            <a:r>
              <a:rPr kumimoji="0" lang="en-US" sz="2040" b="1" i="0" u="none" strike="noStrike" kern="1200" cap="none" spc="0" normalizeH="0" baseline="0" noProof="0" dirty="0">
                <a:ln>
                  <a:noFill/>
                </a:ln>
                <a:solidFill>
                  <a:prstClr val="black"/>
                </a:solidFill>
                <a:effectLst/>
                <a:uLnTx/>
                <a:uFillTx/>
                <a:latin typeface="Segoe UI"/>
                <a:ea typeface="+mn-ea"/>
                <a:cs typeface="+mn-cs"/>
              </a:rPr>
              <a:t>Playback sponsored execution with a manifest capability</a:t>
            </a:r>
            <a:endParaRPr kumimoji="0" lang="en-US" sz="2040" b="1" i="0" u="none" strike="noStrike" kern="1200" cap="none" spc="0" normalizeH="0" baseline="0" noProof="0" dirty="0">
              <a:ln>
                <a:noFill/>
              </a:ln>
              <a:solidFill>
                <a:srgbClr val="BB7977"/>
              </a:solidFill>
              <a:effectLst/>
              <a:uLnTx/>
              <a:uFillTx/>
              <a:latin typeface="Consolas" panose="020B0609020204030204" pitchFamily="49" charset="0"/>
              <a:ea typeface="Calibri" panose="020F0502020204030204" pitchFamily="34" charset="0"/>
              <a:cs typeface="Times New Roman" panose="02020603050405020304" pitchFamily="18" charset="0"/>
            </a:endParaRPr>
          </a:p>
          <a:p>
            <a:pPr marL="0" marR="0" lvl="0" indent="0" algn="l" defTabSz="932597" rtl="0" eaLnBrk="1" fontAlgn="auto" latinLnBrk="0" hangingPunct="1">
              <a:lnSpc>
                <a:spcPct val="100000"/>
              </a:lnSpc>
              <a:spcBef>
                <a:spcPts val="0"/>
              </a:spcBef>
              <a:spcAft>
                <a:spcPts val="0"/>
              </a:spcAft>
              <a:buClrTx/>
              <a:buSzTx/>
              <a:buFontTx/>
              <a:buNone/>
              <a:tabLst/>
              <a:defRPr/>
            </a:pPr>
            <a:r>
              <a:rPr kumimoji="0" lang="en-US" sz="2040" b="1" i="0" u="none" strike="noStrike" kern="1200" cap="none" spc="0" normalizeH="0" baseline="0" noProof="0" dirty="0">
                <a:ln>
                  <a:noFill/>
                </a:ln>
                <a:solidFill>
                  <a:srgbClr val="BB7977"/>
                </a:solidFill>
                <a:effectLst/>
                <a:uLnTx/>
                <a:uFillTx/>
                <a:latin typeface="Consolas" panose="020B0609020204030204" pitchFamily="49" charset="0"/>
                <a:ea typeface="Calibri" panose="020F0502020204030204" pitchFamily="34" charset="0"/>
                <a:cs typeface="Times New Roman" panose="02020603050405020304" pitchFamily="18" charset="0"/>
              </a:rPr>
              <a:t>  </a:t>
            </a:r>
            <a:r>
              <a:rPr kumimoji="0" lang="en-US" sz="1836" b="1" i="0" u="none" strike="noStrike" kern="1200" cap="none" spc="0" normalizeH="0" baseline="0" noProof="0" dirty="0">
                <a:ln>
                  <a:noFill/>
                </a:ln>
                <a:solidFill>
                  <a:srgbClr val="BB7977"/>
                </a:solidFill>
                <a:effectLst/>
                <a:uLnTx/>
                <a:uFillTx/>
                <a:latin typeface="Consolas" panose="020B0609020204030204" pitchFamily="49" charset="0"/>
                <a:ea typeface="Calibri" panose="020F0502020204030204" pitchFamily="34" charset="0"/>
                <a:cs typeface="Times New Roman" panose="02020603050405020304" pitchFamily="18" charset="0"/>
              </a:rPr>
              <a:t>&lt;</a:t>
            </a:r>
            <a:r>
              <a:rPr kumimoji="0" lang="en-US" sz="1836" b="1" i="0" u="none" strike="noStrike" kern="1200" cap="none" spc="0" normalizeH="0" baseline="0" noProof="0" dirty="0" smtClean="0">
                <a:ln>
                  <a:noFill/>
                </a:ln>
                <a:solidFill>
                  <a:srgbClr val="BB7977"/>
                </a:solidFill>
                <a:effectLst/>
                <a:uLnTx/>
                <a:uFillTx/>
                <a:latin typeface="Consolas" panose="020B0609020204030204" pitchFamily="49" charset="0"/>
                <a:ea typeface="Calibri" panose="020F0502020204030204" pitchFamily="34" charset="0"/>
                <a:cs typeface="Times New Roman" panose="02020603050405020304" pitchFamily="18" charset="0"/>
              </a:rPr>
              <a:t>uap3:Capability</a:t>
            </a:r>
            <a:r>
              <a:rPr kumimoji="0" lang="en-US" sz="1836" b="0" i="0" u="none" strike="noStrike" kern="1200" cap="none" spc="0" normalizeH="0" baseline="0" noProof="0" dirty="0" smtClean="0">
                <a:ln>
                  <a:noFill/>
                </a:ln>
                <a:solidFill>
                  <a:prstClr val="black"/>
                </a:solidFill>
                <a:effectLst/>
                <a:uLnTx/>
                <a:uFillTx/>
                <a:latin typeface="Consolas" panose="020B0609020204030204" pitchFamily="49" charset="0"/>
                <a:ea typeface="Calibri" panose="020F0502020204030204" pitchFamily="34" charset="0"/>
                <a:cs typeface="Times New Roman" panose="02020603050405020304" pitchFamily="18" charset="0"/>
              </a:rPr>
              <a:t> </a:t>
            </a:r>
            <a:r>
              <a:rPr kumimoji="0" lang="en-US" sz="1836" b="1" i="0" u="none" strike="noStrike" kern="1200" cap="none" spc="0" normalizeH="0" baseline="0" noProof="0" dirty="0">
                <a:ln>
                  <a:noFill/>
                </a:ln>
                <a:solidFill>
                  <a:srgbClr val="8080C0"/>
                </a:solidFill>
                <a:effectLst/>
                <a:uLnTx/>
                <a:uFillTx/>
                <a:latin typeface="Consolas" panose="020B0609020204030204" pitchFamily="49" charset="0"/>
                <a:ea typeface="Calibri" panose="020F0502020204030204" pitchFamily="34" charset="0"/>
                <a:cs typeface="Times New Roman" panose="02020603050405020304" pitchFamily="18" charset="0"/>
              </a:rPr>
              <a:t>Name</a:t>
            </a:r>
            <a:r>
              <a:rPr kumimoji="0" lang="en-US" sz="1836" b="0" i="0" u="none" strike="noStrike" kern="1200" cap="none" spc="0" normalizeH="0" baseline="0" noProof="0" dirty="0">
                <a:ln>
                  <a:noFill/>
                </a:ln>
                <a:solidFill>
                  <a:srgbClr val="000000"/>
                </a:solidFill>
                <a:effectLst/>
                <a:uLnTx/>
                <a:uFillTx/>
                <a:latin typeface="Consolas" panose="020B0609020204030204" pitchFamily="49" charset="0"/>
                <a:ea typeface="Calibri" panose="020F0502020204030204" pitchFamily="34" charset="0"/>
                <a:cs typeface="Times New Roman" panose="02020603050405020304" pitchFamily="18" charset="0"/>
              </a:rPr>
              <a:t>=</a:t>
            </a:r>
            <a:r>
              <a:rPr kumimoji="0" lang="en-US" sz="1836" b="0" i="0" u="none" strike="noStrike" kern="1200" cap="none" spc="0" normalizeH="0" baseline="0" noProof="0" dirty="0">
                <a:ln>
                  <a:noFill/>
                </a:ln>
                <a:solidFill>
                  <a:srgbClr val="A68500"/>
                </a:solidFill>
                <a:effectLst/>
                <a:uLnTx/>
                <a:uFillTx/>
                <a:latin typeface="Consolas" panose="020B0609020204030204" pitchFamily="49" charset="0"/>
                <a:ea typeface="Calibri" panose="020F0502020204030204" pitchFamily="34" charset="0"/>
                <a:cs typeface="Times New Roman" panose="02020603050405020304" pitchFamily="18" charset="0"/>
              </a:rPr>
              <a:t>"</a:t>
            </a:r>
            <a:r>
              <a:rPr kumimoji="0" lang="en-US" sz="1836" b="0" i="0" u="none" strike="noStrike" kern="1200" cap="none" spc="0" normalizeH="0" baseline="0" noProof="0" dirty="0" err="1">
                <a:ln>
                  <a:noFill/>
                </a:ln>
                <a:solidFill>
                  <a:srgbClr val="A68500"/>
                </a:solidFill>
                <a:effectLst/>
                <a:uLnTx/>
                <a:uFillTx/>
                <a:latin typeface="Consolas" panose="020B0609020204030204" pitchFamily="49" charset="0"/>
                <a:ea typeface="Calibri" panose="020F0502020204030204" pitchFamily="34" charset="0"/>
                <a:cs typeface="Times New Roman" panose="02020603050405020304" pitchFamily="18" charset="0"/>
              </a:rPr>
              <a:t>backgroundMediaPlayback</a:t>
            </a:r>
            <a:r>
              <a:rPr kumimoji="0" lang="en-US" sz="1836" b="0" i="0" u="none" strike="noStrike" kern="1200" cap="none" spc="0" normalizeH="0" baseline="0" noProof="0" dirty="0">
                <a:ln>
                  <a:noFill/>
                </a:ln>
                <a:solidFill>
                  <a:srgbClr val="A68500"/>
                </a:solidFill>
                <a:effectLst/>
                <a:uLnTx/>
                <a:uFillTx/>
                <a:latin typeface="Consolas" panose="020B0609020204030204" pitchFamily="49" charset="0"/>
                <a:ea typeface="Calibri" panose="020F0502020204030204" pitchFamily="34" charset="0"/>
                <a:cs typeface="Times New Roman" panose="02020603050405020304" pitchFamily="18" charset="0"/>
              </a:rPr>
              <a:t>"</a:t>
            </a:r>
            <a:r>
              <a:rPr kumimoji="0" lang="en-US" sz="1836" b="0" i="0" u="none" strike="noStrike" kern="1200" cap="none" spc="0" normalizeH="0" baseline="0" noProof="0" dirty="0">
                <a:ln>
                  <a:noFill/>
                </a:ln>
                <a:solidFill>
                  <a:prstClr val="black"/>
                </a:solidFill>
                <a:effectLst/>
                <a:uLnTx/>
                <a:uFillTx/>
                <a:latin typeface="Consolas" panose="020B0609020204030204" pitchFamily="49" charset="0"/>
                <a:ea typeface="Calibri" panose="020F0502020204030204" pitchFamily="34" charset="0"/>
                <a:cs typeface="Times New Roman" panose="02020603050405020304" pitchFamily="18" charset="0"/>
              </a:rPr>
              <a:t> </a:t>
            </a:r>
            <a:r>
              <a:rPr kumimoji="0" lang="en-US" sz="1836" b="1" i="0" u="none" strike="noStrike" kern="1200" cap="none" spc="0" normalizeH="0" baseline="0" noProof="0" dirty="0">
                <a:ln>
                  <a:noFill/>
                </a:ln>
                <a:solidFill>
                  <a:srgbClr val="BB7977"/>
                </a:solidFill>
                <a:effectLst/>
                <a:uLnTx/>
                <a:uFillTx/>
                <a:latin typeface="Consolas" panose="020B0609020204030204" pitchFamily="49" charset="0"/>
                <a:ea typeface="Calibri" panose="020F0502020204030204" pitchFamily="34" charset="0"/>
                <a:cs typeface="Times New Roman" panose="02020603050405020304" pitchFamily="18" charset="0"/>
              </a:rPr>
              <a:t>/&gt;</a:t>
            </a:r>
            <a:endParaRPr kumimoji="0" lang="en-US" sz="1836" b="0" i="0" u="none" strike="noStrike" kern="1200" cap="none" spc="0" normalizeH="0" baseline="0" noProof="0" dirty="0">
              <a:ln>
                <a:noFill/>
              </a:ln>
              <a:solidFill>
                <a:prstClr val="black"/>
              </a:solidFill>
              <a:effectLst/>
              <a:uLnTx/>
              <a:uFillTx/>
              <a:latin typeface="Consolas" panose="020B0609020204030204" pitchFamily="49" charset="0"/>
              <a:ea typeface="Calibri" panose="020F0502020204030204" pitchFamily="34" charset="0"/>
              <a:cs typeface="Times New Roman" panose="02020603050405020304" pitchFamily="18" charset="0"/>
            </a:endParaRPr>
          </a:p>
        </p:txBody>
      </p:sp>
      <p:grpSp>
        <p:nvGrpSpPr>
          <p:cNvPr id="22" name="Group 21"/>
          <p:cNvGrpSpPr/>
          <p:nvPr/>
        </p:nvGrpSpPr>
        <p:grpSpPr>
          <a:xfrm>
            <a:off x="11207224" y="116061"/>
            <a:ext cx="1139550" cy="985844"/>
            <a:chOff x="11207224" y="116061"/>
            <a:chExt cx="1139550" cy="985844"/>
          </a:xfrm>
        </p:grpSpPr>
        <p:sp>
          <p:nvSpPr>
            <p:cNvPr id="23" name="Hexagon 22"/>
            <p:cNvSpPr/>
            <p:nvPr/>
          </p:nvSpPr>
          <p:spPr>
            <a:xfrm>
              <a:off x="11207224" y="116061"/>
              <a:ext cx="1139550" cy="985844"/>
            </a:xfrm>
            <a:prstGeom prst="hexagon">
              <a:avLst>
                <a:gd name="adj" fmla="val 28570"/>
                <a:gd name="vf" fmla="val 115470"/>
              </a:avLst>
            </a:prstGeom>
            <a:solidFill>
              <a:srgbClr val="0070C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24" name="Hexagon 4"/>
            <p:cNvSpPr txBox="1"/>
            <p:nvPr/>
          </p:nvSpPr>
          <p:spPr>
            <a:xfrm>
              <a:off x="11338821" y="279437"/>
              <a:ext cx="914390" cy="6590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839" tIns="16839" rIns="16839" bIns="16839" numCol="1" spcCol="1270" anchor="ctr" anchorCtr="0">
              <a:noAutofit/>
            </a:bodyPr>
            <a:lstStyle/>
            <a:p>
              <a:pPr marL="0" marR="0" lvl="0" indent="0" algn="ctr" defTabSz="589349" rtl="0" eaLnBrk="1" fontAlgn="auto" latinLnBrk="0" hangingPunct="1">
                <a:lnSpc>
                  <a:spcPct val="90000"/>
                </a:lnSpc>
                <a:spcBef>
                  <a:spcPct val="0"/>
                </a:spcBef>
                <a:spcAft>
                  <a:spcPct val="35000"/>
                </a:spcAft>
                <a:buClrTx/>
                <a:buSzTx/>
                <a:buFontTx/>
                <a:buNone/>
                <a:tabLst/>
                <a:defRPr/>
              </a:pPr>
              <a:r>
                <a:rPr kumimoji="0" lang="en-US" sz="1122" b="0" i="0" u="none" strike="noStrike" kern="1200" cap="none" spc="0" normalizeH="0" baseline="0" noProof="0" dirty="0" smtClean="0">
                  <a:ln>
                    <a:noFill/>
                  </a:ln>
                  <a:solidFill>
                    <a:prstClr val="white"/>
                  </a:solidFill>
                  <a:effectLst/>
                  <a:uLnTx/>
                  <a:uFillTx/>
                  <a:latin typeface="Segoe UI"/>
                  <a:ea typeface="+mn-ea"/>
                  <a:cs typeface="+mn-cs"/>
                </a:rPr>
                <a:t>Background</a:t>
              </a:r>
            </a:p>
            <a:p>
              <a:pPr marL="0" marR="0" lvl="0" indent="0" algn="ctr" defTabSz="589349" rtl="0" eaLnBrk="1" fontAlgn="auto" latinLnBrk="0" hangingPunct="1">
                <a:lnSpc>
                  <a:spcPct val="90000"/>
                </a:lnSpc>
                <a:spcBef>
                  <a:spcPct val="0"/>
                </a:spcBef>
                <a:spcAft>
                  <a:spcPct val="35000"/>
                </a:spcAft>
                <a:buClrTx/>
                <a:buSzTx/>
                <a:buFontTx/>
                <a:buNone/>
                <a:tabLst/>
                <a:defRPr/>
              </a:pPr>
              <a:r>
                <a:rPr kumimoji="0" lang="en-US" sz="1122" b="0" i="0" u="none" strike="noStrike" kern="1200" cap="none" spc="0" normalizeH="0" baseline="0" noProof="0" dirty="0" smtClean="0">
                  <a:ln>
                    <a:noFill/>
                  </a:ln>
                  <a:solidFill>
                    <a:prstClr val="white"/>
                  </a:solidFill>
                  <a:effectLst/>
                  <a:uLnTx/>
                  <a:uFillTx/>
                  <a:latin typeface="Segoe UI"/>
                  <a:ea typeface="+mn-ea"/>
                  <a:cs typeface="+mn-cs"/>
                </a:rPr>
                <a:t>Audio </a:t>
              </a:r>
              <a:endParaRPr kumimoji="0" lang="en-US" sz="1122" b="0" i="0" u="none" strike="noStrike" kern="1200" cap="none" spc="0" normalizeH="0" baseline="0" noProof="0" dirty="0">
                <a:ln>
                  <a:noFill/>
                </a:ln>
                <a:solidFill>
                  <a:prstClr val="white"/>
                </a:solidFill>
                <a:effectLst/>
                <a:uLnTx/>
                <a:uFillTx/>
                <a:latin typeface="Segoe UI"/>
                <a:ea typeface="+mn-ea"/>
                <a:cs typeface="+mn-cs"/>
              </a:endParaRPr>
            </a:p>
          </p:txBody>
        </p:sp>
      </p:grpSp>
    </p:spTree>
    <p:extLst>
      <p:ext uri="{BB962C8B-B14F-4D97-AF65-F5344CB8AC3E}">
        <p14:creationId xmlns:p14="http://schemas.microsoft.com/office/powerpoint/2010/main" val="1260746036"/>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8" y="2125662"/>
            <a:ext cx="11887200" cy="1181862"/>
          </a:xfrm>
        </p:spPr>
        <p:txBody>
          <a:bodyPr/>
          <a:lstStyle/>
          <a:p>
            <a:r>
              <a:rPr lang="en-US" dirty="0" smtClean="0"/>
              <a:t>Spatial Audio with Unity</a:t>
            </a:r>
            <a:endParaRPr lang="en-US" dirty="0"/>
          </a:p>
        </p:txBody>
      </p:sp>
    </p:spTree>
    <p:extLst>
      <p:ext uri="{BB962C8B-B14F-4D97-AF65-F5344CB8AC3E}">
        <p14:creationId xmlns:p14="http://schemas.microsoft.com/office/powerpoint/2010/main" val="377429561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Freeform 34"/>
          <p:cNvSpPr>
            <a:spLocks/>
          </p:cNvSpPr>
          <p:nvPr/>
        </p:nvSpPr>
        <p:spPr bwMode="auto">
          <a:xfrm>
            <a:off x="10147576" y="1018092"/>
            <a:ext cx="1223294" cy="617343"/>
          </a:xfrm>
          <a:custGeom>
            <a:avLst/>
            <a:gdLst>
              <a:gd name="T0" fmla="*/ 85 w 519"/>
              <a:gd name="T1" fmla="*/ 123 h 293"/>
              <a:gd name="T2" fmla="*/ 94 w 519"/>
              <a:gd name="T3" fmla="*/ 123 h 293"/>
              <a:gd name="T4" fmla="*/ 85 w 519"/>
              <a:gd name="T5" fmla="*/ 85 h 293"/>
              <a:gd name="T6" fmla="*/ 171 w 519"/>
              <a:gd name="T7" fmla="*/ 0 h 293"/>
              <a:gd name="T8" fmla="*/ 255 w 519"/>
              <a:gd name="T9" fmla="*/ 75 h 293"/>
              <a:gd name="T10" fmla="*/ 319 w 519"/>
              <a:gd name="T11" fmla="*/ 47 h 293"/>
              <a:gd name="T12" fmla="*/ 404 w 519"/>
              <a:gd name="T13" fmla="*/ 128 h 293"/>
              <a:gd name="T14" fmla="*/ 434 w 519"/>
              <a:gd name="T15" fmla="*/ 123 h 293"/>
              <a:gd name="T16" fmla="*/ 519 w 519"/>
              <a:gd name="T17" fmla="*/ 208 h 293"/>
              <a:gd name="T18" fmla="*/ 434 w 519"/>
              <a:gd name="T19" fmla="*/ 293 h 293"/>
              <a:gd name="T20" fmla="*/ 85 w 519"/>
              <a:gd name="T21" fmla="*/ 293 h 293"/>
              <a:gd name="T22" fmla="*/ 0 w 519"/>
              <a:gd name="T23" fmla="*/ 208 h 293"/>
              <a:gd name="T24" fmla="*/ 85 w 519"/>
              <a:gd name="T25" fmla="*/ 12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9" h="293">
                <a:moveTo>
                  <a:pt x="85" y="123"/>
                </a:moveTo>
                <a:cubicBezTo>
                  <a:pt x="88" y="123"/>
                  <a:pt x="91" y="123"/>
                  <a:pt x="94" y="123"/>
                </a:cubicBezTo>
                <a:cubicBezTo>
                  <a:pt x="88" y="112"/>
                  <a:pt x="85" y="99"/>
                  <a:pt x="85" y="85"/>
                </a:cubicBezTo>
                <a:cubicBezTo>
                  <a:pt x="85" y="38"/>
                  <a:pt x="123" y="0"/>
                  <a:pt x="171" y="0"/>
                </a:cubicBezTo>
                <a:cubicBezTo>
                  <a:pt x="214" y="0"/>
                  <a:pt x="250" y="33"/>
                  <a:pt x="255" y="75"/>
                </a:cubicBezTo>
                <a:cubicBezTo>
                  <a:pt x="271" y="58"/>
                  <a:pt x="294" y="47"/>
                  <a:pt x="319" y="47"/>
                </a:cubicBezTo>
                <a:cubicBezTo>
                  <a:pt x="365" y="47"/>
                  <a:pt x="402" y="83"/>
                  <a:pt x="404" y="128"/>
                </a:cubicBezTo>
                <a:cubicBezTo>
                  <a:pt x="413" y="124"/>
                  <a:pt x="423" y="123"/>
                  <a:pt x="434" y="123"/>
                </a:cubicBezTo>
                <a:cubicBezTo>
                  <a:pt x="481" y="123"/>
                  <a:pt x="519" y="161"/>
                  <a:pt x="519" y="208"/>
                </a:cubicBezTo>
                <a:cubicBezTo>
                  <a:pt x="519" y="255"/>
                  <a:pt x="481" y="293"/>
                  <a:pt x="434" y="293"/>
                </a:cubicBezTo>
                <a:cubicBezTo>
                  <a:pt x="85" y="293"/>
                  <a:pt x="85" y="293"/>
                  <a:pt x="85" y="293"/>
                </a:cubicBezTo>
                <a:cubicBezTo>
                  <a:pt x="38" y="293"/>
                  <a:pt x="0" y="255"/>
                  <a:pt x="0" y="208"/>
                </a:cubicBezTo>
                <a:cubicBezTo>
                  <a:pt x="0" y="161"/>
                  <a:pt x="38" y="123"/>
                  <a:pt x="85" y="123"/>
                </a:cubicBezTo>
                <a:close/>
              </a:path>
            </a:pathLst>
          </a:custGeom>
          <a:solidFill>
            <a:srgbClr val="FFFFFF"/>
          </a:solidFill>
          <a:ln w="11113" cap="flat">
            <a:solidFill>
              <a:srgbClr val="00BCF2"/>
            </a:solidFill>
            <a:prstDash val="solid"/>
            <a:miter lim="800000"/>
            <a:headEnd/>
            <a:tailEnd/>
          </a:ln>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2" name="Text Placeholder 1"/>
          <p:cNvSpPr>
            <a:spLocks noGrp="1"/>
          </p:cNvSpPr>
          <p:nvPr>
            <p:ph type="body" sz="quarter" idx="10"/>
          </p:nvPr>
        </p:nvSpPr>
        <p:spPr>
          <a:xfrm>
            <a:off x="360576" y="1724837"/>
            <a:ext cx="7976843" cy="6941900"/>
          </a:xfrm>
        </p:spPr>
        <p:txBody>
          <a:bodyPr/>
          <a:lstStyle/>
          <a:p>
            <a:pPr marL="0" indent="0">
              <a:buNone/>
            </a:pPr>
            <a:r>
              <a:rPr lang="en-US" sz="3599" dirty="0" smtClean="0"/>
              <a:t>Traditional audio is flat (5.1, 7.1, etc.)</a:t>
            </a:r>
          </a:p>
          <a:p>
            <a:pPr marL="0" indent="0">
              <a:buNone/>
            </a:pPr>
            <a:endParaRPr lang="en-US" sz="3599" dirty="0" smtClean="0"/>
          </a:p>
          <a:p>
            <a:pPr marL="0" indent="0">
              <a:buNone/>
            </a:pPr>
            <a:r>
              <a:rPr lang="en-US" sz="3599" dirty="0" smtClean="0"/>
              <a:t>Spatial </a:t>
            </a:r>
            <a:r>
              <a:rPr lang="en-US" sz="3599" dirty="0"/>
              <a:t>audio gives the illusion that sounds are coming directly from an object in a 3 dimensional space. </a:t>
            </a:r>
          </a:p>
          <a:p>
            <a:pPr marL="0" indent="0">
              <a:buNone/>
            </a:pPr>
            <a:endParaRPr lang="en-US" sz="3599" dirty="0"/>
          </a:p>
          <a:p>
            <a:pPr marL="0" indent="0">
              <a:buNone/>
            </a:pPr>
            <a:r>
              <a:rPr lang="en-US" sz="3599" dirty="0"/>
              <a:t>When you hear something as if you would in real-life… coming from an application. That’s spatial audio.</a:t>
            </a:r>
          </a:p>
          <a:p>
            <a:pPr marL="0" indent="0">
              <a:buNone/>
            </a:pPr>
            <a:endParaRPr lang="en-US" sz="3599" dirty="0"/>
          </a:p>
          <a:p>
            <a:pPr marL="0" indent="0">
              <a:buNone/>
            </a:pPr>
            <a:endParaRPr lang="en-US" sz="3599" dirty="0"/>
          </a:p>
          <a:p>
            <a:pPr marL="0" indent="0">
              <a:buNone/>
            </a:pPr>
            <a:endParaRPr lang="en-US" sz="3599" dirty="0"/>
          </a:p>
        </p:txBody>
      </p:sp>
      <p:sp>
        <p:nvSpPr>
          <p:cNvPr id="3" name="Title 2"/>
          <p:cNvSpPr>
            <a:spLocks noGrp="1"/>
          </p:cNvSpPr>
          <p:nvPr>
            <p:ph type="title"/>
          </p:nvPr>
        </p:nvSpPr>
        <p:spPr/>
        <p:txBody>
          <a:bodyPr/>
          <a:lstStyle/>
          <a:p>
            <a:r>
              <a:rPr lang="en-US" dirty="0" smtClean="0"/>
              <a:t>What is Spatial Audio?</a:t>
            </a:r>
            <a:endParaRPr lang="en-US" dirty="0"/>
          </a:p>
        </p:txBody>
      </p:sp>
      <p:pic>
        <p:nvPicPr>
          <p:cNvPr id="97" name="Picture 96"/>
          <p:cNvPicPr>
            <a:picLocks noChangeAspect="1"/>
          </p:cNvPicPr>
          <p:nvPr/>
        </p:nvPicPr>
        <p:blipFill>
          <a:blip r:embed="rId3"/>
          <a:stretch>
            <a:fillRect/>
          </a:stretch>
        </p:blipFill>
        <p:spPr>
          <a:xfrm>
            <a:off x="10407843" y="2397758"/>
            <a:ext cx="2021865" cy="885195"/>
          </a:xfrm>
          <a:prstGeom prst="rect">
            <a:avLst/>
          </a:prstGeom>
        </p:spPr>
      </p:pic>
      <p:grpSp>
        <p:nvGrpSpPr>
          <p:cNvPr id="7" name="Group 6"/>
          <p:cNvGrpSpPr/>
          <p:nvPr/>
        </p:nvGrpSpPr>
        <p:grpSpPr>
          <a:xfrm>
            <a:off x="8397326" y="3324887"/>
            <a:ext cx="3766034" cy="5569713"/>
            <a:chOff x="8054828" y="2474890"/>
            <a:chExt cx="3692525" cy="5460999"/>
          </a:xfrm>
        </p:grpSpPr>
        <p:sp>
          <p:nvSpPr>
            <p:cNvPr id="6" name="Oval 5"/>
            <p:cNvSpPr/>
            <p:nvPr/>
          </p:nvSpPr>
          <p:spPr bwMode="auto">
            <a:xfrm>
              <a:off x="8878816" y="4995351"/>
              <a:ext cx="2009624" cy="2207600"/>
            </a:xfrm>
            <a:prstGeom prst="ellipse">
              <a:avLst/>
            </a:prstGeom>
            <a:noFill/>
            <a:ln w="127000">
              <a:solidFill>
                <a:schemeClr val="accent1">
                  <a:alpha val="59000"/>
                </a:schemeClr>
              </a:solidFill>
              <a:headEnd type="none" w="med" len="med"/>
              <a:tailEnd type="none" w="med" len="med"/>
            </a:ln>
            <a:effectLst/>
            <a:scene3d>
              <a:camera prst="orthographicFront">
                <a:rot lat="3900000" lon="0" rev="0"/>
              </a:camera>
              <a:lightRig rig="threePt" dir="t"/>
            </a:scene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marL="0" marR="0" lvl="0" indent="0" algn="ctr" defTabSz="951028" rtl="0" eaLnBrk="1" fontAlgn="base" latinLnBrk="0" hangingPunct="1">
                <a:lnSpc>
                  <a:spcPct val="90000"/>
                </a:lnSpc>
                <a:spcBef>
                  <a:spcPct val="0"/>
                </a:spcBef>
                <a:spcAft>
                  <a:spcPct val="0"/>
                </a:spcAft>
                <a:buClrTx/>
                <a:buSzTx/>
                <a:buFontTx/>
                <a:buNone/>
                <a:tabLst/>
                <a:defRPr/>
              </a:pPr>
              <a:endParaRPr kumimoji="0" lang="en-US" sz="2448"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8" name="Oval 97"/>
            <p:cNvSpPr/>
            <p:nvPr/>
          </p:nvSpPr>
          <p:spPr bwMode="auto">
            <a:xfrm>
              <a:off x="8513605" y="2956504"/>
              <a:ext cx="2717820" cy="2646757"/>
            </a:xfrm>
            <a:prstGeom prst="ellipse">
              <a:avLst/>
            </a:prstGeom>
            <a:noFill/>
            <a:ln w="127000">
              <a:solidFill>
                <a:schemeClr val="accent1">
                  <a:alpha val="38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marL="0" marR="0" lvl="0" indent="0" algn="ctr" defTabSz="951028" rtl="0" eaLnBrk="1" fontAlgn="base" latinLnBrk="0" hangingPunct="1">
                <a:lnSpc>
                  <a:spcPct val="90000"/>
                </a:lnSpc>
                <a:spcBef>
                  <a:spcPct val="0"/>
                </a:spcBef>
                <a:spcAft>
                  <a:spcPct val="0"/>
                </a:spcAft>
                <a:buClrTx/>
                <a:buSzTx/>
                <a:buFontTx/>
                <a:buNone/>
                <a:tabLst/>
                <a:defRPr/>
              </a:pPr>
              <a:endParaRPr kumimoji="0" lang="en-US" sz="2448"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60" name="Group 4"/>
            <p:cNvGrpSpPr>
              <a:grpSpLocks noChangeAspect="1"/>
            </p:cNvGrpSpPr>
            <p:nvPr/>
          </p:nvGrpSpPr>
          <p:grpSpPr bwMode="auto">
            <a:xfrm>
              <a:off x="9135915" y="3098777"/>
              <a:ext cx="1420813" cy="2959100"/>
              <a:chOff x="2452" y="2281"/>
              <a:chExt cx="895" cy="1864"/>
            </a:xfrm>
          </p:grpSpPr>
          <p:sp>
            <p:nvSpPr>
              <p:cNvPr id="61" name="AutoShape 3"/>
              <p:cNvSpPr>
                <a:spLocks noChangeAspect="1" noChangeArrowheads="1" noTextEdit="1"/>
              </p:cNvSpPr>
              <p:nvPr/>
            </p:nvSpPr>
            <p:spPr bwMode="auto">
              <a:xfrm>
                <a:off x="2454" y="2281"/>
                <a:ext cx="886" cy="1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62" name="Rectangle 5"/>
              <p:cNvSpPr>
                <a:spLocks noChangeArrowheads="1"/>
              </p:cNvSpPr>
              <p:nvPr/>
            </p:nvSpPr>
            <p:spPr bwMode="auto">
              <a:xfrm>
                <a:off x="2768" y="2601"/>
                <a:ext cx="255" cy="15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63" name="Rectangle 6"/>
              <p:cNvSpPr>
                <a:spLocks noChangeArrowheads="1"/>
              </p:cNvSpPr>
              <p:nvPr/>
            </p:nvSpPr>
            <p:spPr bwMode="auto">
              <a:xfrm>
                <a:off x="2792" y="2660"/>
                <a:ext cx="207" cy="69"/>
              </a:xfrm>
              <a:prstGeom prst="rect">
                <a:avLst/>
              </a:prstGeom>
              <a:solidFill>
                <a:srgbClr val="B4009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64" name="Freeform 7"/>
              <p:cNvSpPr>
                <a:spLocks/>
              </p:cNvSpPr>
              <p:nvPr/>
            </p:nvSpPr>
            <p:spPr bwMode="auto">
              <a:xfrm>
                <a:off x="2740" y="2454"/>
                <a:ext cx="312" cy="64"/>
              </a:xfrm>
              <a:custGeom>
                <a:avLst/>
                <a:gdLst>
                  <a:gd name="T0" fmla="*/ 0 w 131"/>
                  <a:gd name="T1" fmla="*/ 21 h 27"/>
                  <a:gd name="T2" fmla="*/ 7 w 131"/>
                  <a:gd name="T3" fmla="*/ 27 h 27"/>
                  <a:gd name="T4" fmla="*/ 125 w 131"/>
                  <a:gd name="T5" fmla="*/ 27 h 27"/>
                  <a:gd name="T6" fmla="*/ 131 w 131"/>
                  <a:gd name="T7" fmla="*/ 21 h 27"/>
                  <a:gd name="T8" fmla="*/ 131 w 131"/>
                  <a:gd name="T9" fmla="*/ 6 h 27"/>
                  <a:gd name="T10" fmla="*/ 125 w 131"/>
                  <a:gd name="T11" fmla="*/ 0 h 27"/>
                  <a:gd name="T12" fmla="*/ 7 w 131"/>
                  <a:gd name="T13" fmla="*/ 0 h 27"/>
                  <a:gd name="T14" fmla="*/ 0 w 131"/>
                  <a:gd name="T15" fmla="*/ 6 h 27"/>
                  <a:gd name="T16" fmla="*/ 0 w 131"/>
                  <a:gd name="T17"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 h="27">
                    <a:moveTo>
                      <a:pt x="0" y="21"/>
                    </a:moveTo>
                    <a:cubicBezTo>
                      <a:pt x="0" y="24"/>
                      <a:pt x="3" y="27"/>
                      <a:pt x="7" y="27"/>
                    </a:cubicBezTo>
                    <a:cubicBezTo>
                      <a:pt x="125" y="27"/>
                      <a:pt x="125" y="27"/>
                      <a:pt x="125" y="27"/>
                    </a:cubicBezTo>
                    <a:cubicBezTo>
                      <a:pt x="128" y="27"/>
                      <a:pt x="131" y="24"/>
                      <a:pt x="131" y="21"/>
                    </a:cubicBezTo>
                    <a:cubicBezTo>
                      <a:pt x="131" y="6"/>
                      <a:pt x="131" y="6"/>
                      <a:pt x="131" y="6"/>
                    </a:cubicBezTo>
                    <a:cubicBezTo>
                      <a:pt x="131" y="3"/>
                      <a:pt x="128" y="0"/>
                      <a:pt x="125" y="0"/>
                    </a:cubicBezTo>
                    <a:cubicBezTo>
                      <a:pt x="7" y="0"/>
                      <a:pt x="7" y="0"/>
                      <a:pt x="7" y="0"/>
                    </a:cubicBezTo>
                    <a:cubicBezTo>
                      <a:pt x="3" y="0"/>
                      <a:pt x="0" y="3"/>
                      <a:pt x="0" y="6"/>
                    </a:cubicBezTo>
                    <a:lnTo>
                      <a:pt x="0" y="21"/>
                    </a:lnTo>
                    <a:close/>
                  </a:path>
                </a:pathLst>
              </a:custGeom>
              <a:solidFill>
                <a:srgbClr val="4937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65" name="Rectangle 8"/>
              <p:cNvSpPr>
                <a:spLocks noChangeArrowheads="1"/>
              </p:cNvSpPr>
              <p:nvPr/>
            </p:nvSpPr>
            <p:spPr bwMode="auto">
              <a:xfrm>
                <a:off x="2740" y="2698"/>
                <a:ext cx="317" cy="249"/>
              </a:xfrm>
              <a:prstGeom prst="rect">
                <a:avLst/>
              </a:prstGeom>
              <a:solidFill>
                <a:srgbClr val="6D56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66" name="Rectangle 9"/>
              <p:cNvSpPr>
                <a:spLocks noChangeArrowheads="1"/>
              </p:cNvSpPr>
              <p:nvPr/>
            </p:nvSpPr>
            <p:spPr bwMode="auto">
              <a:xfrm>
                <a:off x="2740" y="2812"/>
                <a:ext cx="317" cy="135"/>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69" name="Freeform 10"/>
              <p:cNvSpPr>
                <a:spLocks/>
              </p:cNvSpPr>
              <p:nvPr/>
            </p:nvSpPr>
            <p:spPr bwMode="auto">
              <a:xfrm>
                <a:off x="2971" y="3310"/>
                <a:ext cx="188" cy="728"/>
              </a:xfrm>
              <a:custGeom>
                <a:avLst/>
                <a:gdLst>
                  <a:gd name="T0" fmla="*/ 0 w 188"/>
                  <a:gd name="T1" fmla="*/ 728 h 728"/>
                  <a:gd name="T2" fmla="*/ 188 w 188"/>
                  <a:gd name="T3" fmla="*/ 728 h 728"/>
                  <a:gd name="T4" fmla="*/ 88 w 188"/>
                  <a:gd name="T5" fmla="*/ 0 h 728"/>
                  <a:gd name="T6" fmla="*/ 0 w 188"/>
                  <a:gd name="T7" fmla="*/ 0 h 728"/>
                  <a:gd name="T8" fmla="*/ 0 w 188"/>
                  <a:gd name="T9" fmla="*/ 728 h 728"/>
                </a:gdLst>
                <a:ahLst/>
                <a:cxnLst>
                  <a:cxn ang="0">
                    <a:pos x="T0" y="T1"/>
                  </a:cxn>
                  <a:cxn ang="0">
                    <a:pos x="T2" y="T3"/>
                  </a:cxn>
                  <a:cxn ang="0">
                    <a:pos x="T4" y="T5"/>
                  </a:cxn>
                  <a:cxn ang="0">
                    <a:pos x="T6" y="T7"/>
                  </a:cxn>
                  <a:cxn ang="0">
                    <a:pos x="T8" y="T9"/>
                  </a:cxn>
                </a:cxnLst>
                <a:rect l="0" t="0" r="r" b="b"/>
                <a:pathLst>
                  <a:path w="188" h="728">
                    <a:moveTo>
                      <a:pt x="0" y="728"/>
                    </a:moveTo>
                    <a:lnTo>
                      <a:pt x="188" y="728"/>
                    </a:lnTo>
                    <a:lnTo>
                      <a:pt x="88" y="0"/>
                    </a:lnTo>
                    <a:lnTo>
                      <a:pt x="0" y="0"/>
                    </a:lnTo>
                    <a:lnTo>
                      <a:pt x="0" y="728"/>
                    </a:lnTo>
                    <a:close/>
                  </a:path>
                </a:pathLst>
              </a:custGeom>
              <a:solidFill>
                <a:srgbClr val="EC00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70" name="Freeform 11"/>
              <p:cNvSpPr>
                <a:spLocks/>
              </p:cNvSpPr>
              <p:nvPr/>
            </p:nvSpPr>
            <p:spPr bwMode="auto">
              <a:xfrm>
                <a:off x="2718" y="3310"/>
                <a:ext cx="189" cy="728"/>
              </a:xfrm>
              <a:custGeom>
                <a:avLst/>
                <a:gdLst>
                  <a:gd name="T0" fmla="*/ 0 w 189"/>
                  <a:gd name="T1" fmla="*/ 728 h 728"/>
                  <a:gd name="T2" fmla="*/ 189 w 189"/>
                  <a:gd name="T3" fmla="*/ 728 h 728"/>
                  <a:gd name="T4" fmla="*/ 88 w 189"/>
                  <a:gd name="T5" fmla="*/ 0 h 728"/>
                  <a:gd name="T6" fmla="*/ 0 w 189"/>
                  <a:gd name="T7" fmla="*/ 0 h 728"/>
                  <a:gd name="T8" fmla="*/ 0 w 189"/>
                  <a:gd name="T9" fmla="*/ 728 h 728"/>
                </a:gdLst>
                <a:ahLst/>
                <a:cxnLst>
                  <a:cxn ang="0">
                    <a:pos x="T0" y="T1"/>
                  </a:cxn>
                  <a:cxn ang="0">
                    <a:pos x="T2" y="T3"/>
                  </a:cxn>
                  <a:cxn ang="0">
                    <a:pos x="T4" y="T5"/>
                  </a:cxn>
                  <a:cxn ang="0">
                    <a:pos x="T6" y="T7"/>
                  </a:cxn>
                  <a:cxn ang="0">
                    <a:pos x="T8" y="T9"/>
                  </a:cxn>
                </a:cxnLst>
                <a:rect l="0" t="0" r="r" b="b"/>
                <a:pathLst>
                  <a:path w="189" h="728">
                    <a:moveTo>
                      <a:pt x="0" y="728"/>
                    </a:moveTo>
                    <a:lnTo>
                      <a:pt x="189" y="728"/>
                    </a:lnTo>
                    <a:lnTo>
                      <a:pt x="88" y="0"/>
                    </a:lnTo>
                    <a:lnTo>
                      <a:pt x="0" y="0"/>
                    </a:lnTo>
                    <a:lnTo>
                      <a:pt x="0" y="728"/>
                    </a:lnTo>
                    <a:close/>
                  </a:path>
                </a:pathLst>
              </a:custGeom>
              <a:solidFill>
                <a:srgbClr val="EC00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71" name="Freeform 12"/>
              <p:cNvSpPr>
                <a:spLocks/>
              </p:cNvSpPr>
              <p:nvPr/>
            </p:nvSpPr>
            <p:spPr bwMode="auto">
              <a:xfrm>
                <a:off x="2971" y="4038"/>
                <a:ext cx="205" cy="107"/>
              </a:xfrm>
              <a:custGeom>
                <a:avLst/>
                <a:gdLst>
                  <a:gd name="T0" fmla="*/ 37 w 86"/>
                  <a:gd name="T1" fmla="*/ 0 h 45"/>
                  <a:gd name="T2" fmla="*/ 86 w 86"/>
                  <a:gd name="T3" fmla="*/ 45 h 45"/>
                  <a:gd name="T4" fmla="*/ 37 w 86"/>
                  <a:gd name="T5" fmla="*/ 45 h 45"/>
                  <a:gd name="T6" fmla="*/ 0 w 86"/>
                  <a:gd name="T7" fmla="*/ 45 h 45"/>
                  <a:gd name="T8" fmla="*/ 0 w 86"/>
                  <a:gd name="T9" fmla="*/ 0 h 45"/>
                  <a:gd name="T10" fmla="*/ 37 w 86"/>
                  <a:gd name="T11" fmla="*/ 0 h 45"/>
                </a:gdLst>
                <a:ahLst/>
                <a:cxnLst>
                  <a:cxn ang="0">
                    <a:pos x="T0" y="T1"/>
                  </a:cxn>
                  <a:cxn ang="0">
                    <a:pos x="T2" y="T3"/>
                  </a:cxn>
                  <a:cxn ang="0">
                    <a:pos x="T4" y="T5"/>
                  </a:cxn>
                  <a:cxn ang="0">
                    <a:pos x="T6" y="T7"/>
                  </a:cxn>
                  <a:cxn ang="0">
                    <a:pos x="T8" y="T9"/>
                  </a:cxn>
                  <a:cxn ang="0">
                    <a:pos x="T10" y="T11"/>
                  </a:cxn>
                </a:cxnLst>
                <a:rect l="0" t="0" r="r" b="b"/>
                <a:pathLst>
                  <a:path w="86" h="45">
                    <a:moveTo>
                      <a:pt x="37" y="0"/>
                    </a:moveTo>
                    <a:cubicBezTo>
                      <a:pt x="63" y="0"/>
                      <a:pt x="84" y="20"/>
                      <a:pt x="86" y="45"/>
                    </a:cubicBezTo>
                    <a:cubicBezTo>
                      <a:pt x="37" y="45"/>
                      <a:pt x="37" y="45"/>
                      <a:pt x="37" y="45"/>
                    </a:cubicBezTo>
                    <a:cubicBezTo>
                      <a:pt x="0" y="45"/>
                      <a:pt x="0" y="45"/>
                      <a:pt x="0" y="45"/>
                    </a:cubicBezTo>
                    <a:cubicBezTo>
                      <a:pt x="0" y="0"/>
                      <a:pt x="0" y="0"/>
                      <a:pt x="0" y="0"/>
                    </a:cubicBezTo>
                    <a:lnTo>
                      <a:pt x="3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72" name="Freeform 13"/>
              <p:cNvSpPr>
                <a:spLocks/>
              </p:cNvSpPr>
              <p:nvPr/>
            </p:nvSpPr>
            <p:spPr bwMode="auto">
              <a:xfrm>
                <a:off x="2842" y="2570"/>
                <a:ext cx="110" cy="178"/>
              </a:xfrm>
              <a:custGeom>
                <a:avLst/>
                <a:gdLst>
                  <a:gd name="T0" fmla="*/ 55 w 110"/>
                  <a:gd name="T1" fmla="*/ 178 h 178"/>
                  <a:gd name="T2" fmla="*/ 110 w 110"/>
                  <a:gd name="T3" fmla="*/ 173 h 178"/>
                  <a:gd name="T4" fmla="*/ 110 w 110"/>
                  <a:gd name="T5" fmla="*/ 0 h 178"/>
                  <a:gd name="T6" fmla="*/ 0 w 110"/>
                  <a:gd name="T7" fmla="*/ 0 h 178"/>
                  <a:gd name="T8" fmla="*/ 0 w 110"/>
                  <a:gd name="T9" fmla="*/ 178 h 178"/>
                  <a:gd name="T10" fmla="*/ 55 w 110"/>
                  <a:gd name="T11" fmla="*/ 178 h 178"/>
                </a:gdLst>
                <a:ahLst/>
                <a:cxnLst>
                  <a:cxn ang="0">
                    <a:pos x="T0" y="T1"/>
                  </a:cxn>
                  <a:cxn ang="0">
                    <a:pos x="T2" y="T3"/>
                  </a:cxn>
                  <a:cxn ang="0">
                    <a:pos x="T4" y="T5"/>
                  </a:cxn>
                  <a:cxn ang="0">
                    <a:pos x="T6" y="T7"/>
                  </a:cxn>
                  <a:cxn ang="0">
                    <a:pos x="T8" y="T9"/>
                  </a:cxn>
                  <a:cxn ang="0">
                    <a:pos x="T10" y="T11"/>
                  </a:cxn>
                </a:cxnLst>
                <a:rect l="0" t="0" r="r" b="b"/>
                <a:pathLst>
                  <a:path w="110" h="178">
                    <a:moveTo>
                      <a:pt x="55" y="178"/>
                    </a:moveTo>
                    <a:lnTo>
                      <a:pt x="110" y="173"/>
                    </a:lnTo>
                    <a:lnTo>
                      <a:pt x="110" y="0"/>
                    </a:lnTo>
                    <a:lnTo>
                      <a:pt x="0" y="0"/>
                    </a:lnTo>
                    <a:lnTo>
                      <a:pt x="0" y="178"/>
                    </a:lnTo>
                    <a:lnTo>
                      <a:pt x="55" y="178"/>
                    </a:lnTo>
                    <a:close/>
                  </a:path>
                </a:pathLst>
              </a:custGeom>
              <a:solidFill>
                <a:srgbClr val="6D56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73" name="Freeform 14"/>
              <p:cNvSpPr>
                <a:spLocks/>
              </p:cNvSpPr>
              <p:nvPr/>
            </p:nvSpPr>
            <p:spPr bwMode="auto">
              <a:xfrm>
                <a:off x="2842" y="2570"/>
                <a:ext cx="110" cy="95"/>
              </a:xfrm>
              <a:custGeom>
                <a:avLst/>
                <a:gdLst>
                  <a:gd name="T0" fmla="*/ 46 w 46"/>
                  <a:gd name="T1" fmla="*/ 37 h 40"/>
                  <a:gd name="T2" fmla="*/ 23 w 46"/>
                  <a:gd name="T3" fmla="*/ 40 h 40"/>
                  <a:gd name="T4" fmla="*/ 0 w 46"/>
                  <a:gd name="T5" fmla="*/ 37 h 40"/>
                  <a:gd name="T6" fmla="*/ 0 w 46"/>
                  <a:gd name="T7" fmla="*/ 0 h 40"/>
                  <a:gd name="T8" fmla="*/ 46 w 46"/>
                  <a:gd name="T9" fmla="*/ 0 h 40"/>
                  <a:gd name="T10" fmla="*/ 46 w 46"/>
                  <a:gd name="T11" fmla="*/ 37 h 40"/>
                </a:gdLst>
                <a:ahLst/>
                <a:cxnLst>
                  <a:cxn ang="0">
                    <a:pos x="T0" y="T1"/>
                  </a:cxn>
                  <a:cxn ang="0">
                    <a:pos x="T2" y="T3"/>
                  </a:cxn>
                  <a:cxn ang="0">
                    <a:pos x="T4" y="T5"/>
                  </a:cxn>
                  <a:cxn ang="0">
                    <a:pos x="T6" y="T7"/>
                  </a:cxn>
                  <a:cxn ang="0">
                    <a:pos x="T8" y="T9"/>
                  </a:cxn>
                  <a:cxn ang="0">
                    <a:pos x="T10" y="T11"/>
                  </a:cxn>
                </a:cxnLst>
                <a:rect l="0" t="0" r="r" b="b"/>
                <a:pathLst>
                  <a:path w="46" h="40">
                    <a:moveTo>
                      <a:pt x="46" y="37"/>
                    </a:moveTo>
                    <a:cubicBezTo>
                      <a:pt x="38" y="39"/>
                      <a:pt x="31" y="40"/>
                      <a:pt x="23" y="40"/>
                    </a:cubicBezTo>
                    <a:cubicBezTo>
                      <a:pt x="15" y="40"/>
                      <a:pt x="7" y="39"/>
                      <a:pt x="0" y="37"/>
                    </a:cubicBezTo>
                    <a:cubicBezTo>
                      <a:pt x="0" y="0"/>
                      <a:pt x="0" y="0"/>
                      <a:pt x="0" y="0"/>
                    </a:cubicBezTo>
                    <a:cubicBezTo>
                      <a:pt x="46" y="0"/>
                      <a:pt x="46" y="0"/>
                      <a:pt x="46" y="0"/>
                    </a:cubicBezTo>
                    <a:lnTo>
                      <a:pt x="46" y="37"/>
                    </a:lnTo>
                    <a:close/>
                  </a:path>
                </a:pathLst>
              </a:custGeom>
              <a:solidFill>
                <a:srgbClr val="4937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74" name="Freeform 15"/>
              <p:cNvSpPr>
                <a:spLocks/>
              </p:cNvSpPr>
              <p:nvPr/>
            </p:nvSpPr>
            <p:spPr bwMode="auto">
              <a:xfrm>
                <a:off x="2768" y="2402"/>
                <a:ext cx="255" cy="242"/>
              </a:xfrm>
              <a:custGeom>
                <a:avLst/>
                <a:gdLst>
                  <a:gd name="T0" fmla="*/ 107 w 107"/>
                  <a:gd name="T1" fmla="*/ 0 h 102"/>
                  <a:gd name="T2" fmla="*/ 107 w 107"/>
                  <a:gd name="T3" fmla="*/ 84 h 102"/>
                  <a:gd name="T4" fmla="*/ 107 w 107"/>
                  <a:gd name="T5" fmla="*/ 84 h 102"/>
                  <a:gd name="T6" fmla="*/ 54 w 107"/>
                  <a:gd name="T7" fmla="*/ 102 h 102"/>
                  <a:gd name="T8" fmla="*/ 0 w 107"/>
                  <a:gd name="T9" fmla="*/ 84 h 102"/>
                  <a:gd name="T10" fmla="*/ 0 w 107"/>
                  <a:gd name="T11" fmla="*/ 0 h 102"/>
                  <a:gd name="T12" fmla="*/ 107 w 10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07" h="102">
                    <a:moveTo>
                      <a:pt x="107" y="0"/>
                    </a:moveTo>
                    <a:cubicBezTo>
                      <a:pt x="107" y="84"/>
                      <a:pt x="107" y="84"/>
                      <a:pt x="107" y="84"/>
                    </a:cubicBezTo>
                    <a:cubicBezTo>
                      <a:pt x="107" y="84"/>
                      <a:pt x="107" y="84"/>
                      <a:pt x="107" y="84"/>
                    </a:cubicBezTo>
                    <a:cubicBezTo>
                      <a:pt x="92" y="95"/>
                      <a:pt x="74" y="102"/>
                      <a:pt x="54" y="102"/>
                    </a:cubicBezTo>
                    <a:cubicBezTo>
                      <a:pt x="34" y="102"/>
                      <a:pt x="15" y="95"/>
                      <a:pt x="0" y="84"/>
                    </a:cubicBezTo>
                    <a:cubicBezTo>
                      <a:pt x="0" y="0"/>
                      <a:pt x="0" y="0"/>
                      <a:pt x="0" y="0"/>
                    </a:cubicBezTo>
                    <a:lnTo>
                      <a:pt x="107" y="0"/>
                    </a:lnTo>
                    <a:close/>
                  </a:path>
                </a:pathLst>
              </a:custGeom>
              <a:solidFill>
                <a:srgbClr val="6D56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75" name="Freeform 16"/>
              <p:cNvSpPr>
                <a:spLocks/>
              </p:cNvSpPr>
              <p:nvPr/>
            </p:nvSpPr>
            <p:spPr bwMode="auto">
              <a:xfrm>
                <a:off x="2842" y="2281"/>
                <a:ext cx="181" cy="192"/>
              </a:xfrm>
              <a:custGeom>
                <a:avLst/>
                <a:gdLst>
                  <a:gd name="T0" fmla="*/ 0 w 76"/>
                  <a:gd name="T1" fmla="*/ 5 h 81"/>
                  <a:gd name="T2" fmla="*/ 22 w 76"/>
                  <a:gd name="T3" fmla="*/ 0 h 81"/>
                  <a:gd name="T4" fmla="*/ 76 w 76"/>
                  <a:gd name="T5" fmla="*/ 54 h 81"/>
                  <a:gd name="T6" fmla="*/ 76 w 76"/>
                  <a:gd name="T7" fmla="*/ 81 h 81"/>
                  <a:gd name="T8" fmla="*/ 0 w 76"/>
                  <a:gd name="T9" fmla="*/ 5 h 81"/>
                </a:gdLst>
                <a:ahLst/>
                <a:cxnLst>
                  <a:cxn ang="0">
                    <a:pos x="T0" y="T1"/>
                  </a:cxn>
                  <a:cxn ang="0">
                    <a:pos x="T2" y="T3"/>
                  </a:cxn>
                  <a:cxn ang="0">
                    <a:pos x="T4" y="T5"/>
                  </a:cxn>
                  <a:cxn ang="0">
                    <a:pos x="T6" y="T7"/>
                  </a:cxn>
                  <a:cxn ang="0">
                    <a:pos x="T8" y="T9"/>
                  </a:cxn>
                </a:cxnLst>
                <a:rect l="0" t="0" r="r" b="b"/>
                <a:pathLst>
                  <a:path w="76" h="81">
                    <a:moveTo>
                      <a:pt x="0" y="5"/>
                    </a:moveTo>
                    <a:cubicBezTo>
                      <a:pt x="7" y="2"/>
                      <a:pt x="14" y="0"/>
                      <a:pt x="22" y="0"/>
                    </a:cubicBezTo>
                    <a:cubicBezTo>
                      <a:pt x="52" y="0"/>
                      <a:pt x="76" y="24"/>
                      <a:pt x="76" y="54"/>
                    </a:cubicBezTo>
                    <a:cubicBezTo>
                      <a:pt x="76" y="81"/>
                      <a:pt x="76" y="81"/>
                      <a:pt x="76" y="81"/>
                    </a:cubicBezTo>
                    <a:cubicBezTo>
                      <a:pt x="37" y="76"/>
                      <a:pt x="5" y="44"/>
                      <a:pt x="0"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76" name="Freeform 17"/>
              <p:cNvSpPr>
                <a:spLocks/>
              </p:cNvSpPr>
              <p:nvPr/>
            </p:nvSpPr>
            <p:spPr bwMode="auto">
              <a:xfrm>
                <a:off x="2768" y="2281"/>
                <a:ext cx="181" cy="192"/>
              </a:xfrm>
              <a:custGeom>
                <a:avLst/>
                <a:gdLst>
                  <a:gd name="T0" fmla="*/ 76 w 76"/>
                  <a:gd name="T1" fmla="*/ 5 h 81"/>
                  <a:gd name="T2" fmla="*/ 54 w 76"/>
                  <a:gd name="T3" fmla="*/ 0 h 81"/>
                  <a:gd name="T4" fmla="*/ 0 w 76"/>
                  <a:gd name="T5" fmla="*/ 54 h 81"/>
                  <a:gd name="T6" fmla="*/ 0 w 76"/>
                  <a:gd name="T7" fmla="*/ 81 h 81"/>
                  <a:gd name="T8" fmla="*/ 76 w 76"/>
                  <a:gd name="T9" fmla="*/ 5 h 81"/>
                </a:gdLst>
                <a:ahLst/>
                <a:cxnLst>
                  <a:cxn ang="0">
                    <a:pos x="T0" y="T1"/>
                  </a:cxn>
                  <a:cxn ang="0">
                    <a:pos x="T2" y="T3"/>
                  </a:cxn>
                  <a:cxn ang="0">
                    <a:pos x="T4" y="T5"/>
                  </a:cxn>
                  <a:cxn ang="0">
                    <a:pos x="T6" y="T7"/>
                  </a:cxn>
                  <a:cxn ang="0">
                    <a:pos x="T8" y="T9"/>
                  </a:cxn>
                </a:cxnLst>
                <a:rect l="0" t="0" r="r" b="b"/>
                <a:pathLst>
                  <a:path w="76" h="81">
                    <a:moveTo>
                      <a:pt x="76" y="5"/>
                    </a:moveTo>
                    <a:cubicBezTo>
                      <a:pt x="69" y="2"/>
                      <a:pt x="62" y="0"/>
                      <a:pt x="54" y="0"/>
                    </a:cubicBezTo>
                    <a:cubicBezTo>
                      <a:pt x="24" y="0"/>
                      <a:pt x="0" y="24"/>
                      <a:pt x="0" y="54"/>
                    </a:cubicBezTo>
                    <a:cubicBezTo>
                      <a:pt x="0" y="81"/>
                      <a:pt x="0" y="81"/>
                      <a:pt x="0" y="81"/>
                    </a:cubicBezTo>
                    <a:cubicBezTo>
                      <a:pt x="40" y="76"/>
                      <a:pt x="71" y="44"/>
                      <a:pt x="76"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77" name="Freeform 18"/>
              <p:cNvSpPr>
                <a:spLocks/>
              </p:cNvSpPr>
              <p:nvPr/>
            </p:nvSpPr>
            <p:spPr bwMode="auto">
              <a:xfrm>
                <a:off x="2971" y="4038"/>
                <a:ext cx="186" cy="55"/>
              </a:xfrm>
              <a:custGeom>
                <a:avLst/>
                <a:gdLst>
                  <a:gd name="T0" fmla="*/ 37 w 78"/>
                  <a:gd name="T1" fmla="*/ 0 h 23"/>
                  <a:gd name="T2" fmla="*/ 78 w 78"/>
                  <a:gd name="T3" fmla="*/ 23 h 23"/>
                  <a:gd name="T4" fmla="*/ 25 w 78"/>
                  <a:gd name="T5" fmla="*/ 23 h 23"/>
                  <a:gd name="T6" fmla="*/ 0 w 78"/>
                  <a:gd name="T7" fmla="*/ 0 h 23"/>
                  <a:gd name="T8" fmla="*/ 37 w 78"/>
                  <a:gd name="T9" fmla="*/ 0 h 23"/>
                </a:gdLst>
                <a:ahLst/>
                <a:cxnLst>
                  <a:cxn ang="0">
                    <a:pos x="T0" y="T1"/>
                  </a:cxn>
                  <a:cxn ang="0">
                    <a:pos x="T2" y="T3"/>
                  </a:cxn>
                  <a:cxn ang="0">
                    <a:pos x="T4" y="T5"/>
                  </a:cxn>
                  <a:cxn ang="0">
                    <a:pos x="T6" y="T7"/>
                  </a:cxn>
                  <a:cxn ang="0">
                    <a:pos x="T8" y="T9"/>
                  </a:cxn>
                </a:cxnLst>
                <a:rect l="0" t="0" r="r" b="b"/>
                <a:pathLst>
                  <a:path w="78" h="23">
                    <a:moveTo>
                      <a:pt x="37" y="0"/>
                    </a:moveTo>
                    <a:cubicBezTo>
                      <a:pt x="54" y="0"/>
                      <a:pt x="69" y="9"/>
                      <a:pt x="78" y="23"/>
                    </a:cubicBezTo>
                    <a:cubicBezTo>
                      <a:pt x="25" y="23"/>
                      <a:pt x="25" y="23"/>
                      <a:pt x="25" y="23"/>
                    </a:cubicBezTo>
                    <a:cubicBezTo>
                      <a:pt x="12" y="23"/>
                      <a:pt x="2" y="13"/>
                      <a:pt x="0" y="0"/>
                    </a:cubicBezTo>
                    <a:lnTo>
                      <a:pt x="37" y="0"/>
                    </a:lnTo>
                    <a:close/>
                  </a:path>
                </a:pathLst>
              </a:custGeom>
              <a:solidFill>
                <a:srgbClr val="6D56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78" name="Freeform 19"/>
              <p:cNvSpPr>
                <a:spLocks/>
              </p:cNvSpPr>
              <p:nvPr/>
            </p:nvSpPr>
            <p:spPr bwMode="auto">
              <a:xfrm>
                <a:off x="2718" y="4038"/>
                <a:ext cx="205" cy="107"/>
              </a:xfrm>
              <a:custGeom>
                <a:avLst/>
                <a:gdLst>
                  <a:gd name="T0" fmla="*/ 37 w 86"/>
                  <a:gd name="T1" fmla="*/ 0 h 45"/>
                  <a:gd name="T2" fmla="*/ 86 w 86"/>
                  <a:gd name="T3" fmla="*/ 45 h 45"/>
                  <a:gd name="T4" fmla="*/ 37 w 86"/>
                  <a:gd name="T5" fmla="*/ 45 h 45"/>
                  <a:gd name="T6" fmla="*/ 0 w 86"/>
                  <a:gd name="T7" fmla="*/ 45 h 45"/>
                  <a:gd name="T8" fmla="*/ 0 w 86"/>
                  <a:gd name="T9" fmla="*/ 0 h 45"/>
                  <a:gd name="T10" fmla="*/ 37 w 86"/>
                  <a:gd name="T11" fmla="*/ 0 h 45"/>
                </a:gdLst>
                <a:ahLst/>
                <a:cxnLst>
                  <a:cxn ang="0">
                    <a:pos x="T0" y="T1"/>
                  </a:cxn>
                  <a:cxn ang="0">
                    <a:pos x="T2" y="T3"/>
                  </a:cxn>
                  <a:cxn ang="0">
                    <a:pos x="T4" y="T5"/>
                  </a:cxn>
                  <a:cxn ang="0">
                    <a:pos x="T6" y="T7"/>
                  </a:cxn>
                  <a:cxn ang="0">
                    <a:pos x="T8" y="T9"/>
                  </a:cxn>
                  <a:cxn ang="0">
                    <a:pos x="T10" y="T11"/>
                  </a:cxn>
                </a:cxnLst>
                <a:rect l="0" t="0" r="r" b="b"/>
                <a:pathLst>
                  <a:path w="86" h="45">
                    <a:moveTo>
                      <a:pt x="37" y="0"/>
                    </a:moveTo>
                    <a:cubicBezTo>
                      <a:pt x="63" y="0"/>
                      <a:pt x="84" y="20"/>
                      <a:pt x="86" y="45"/>
                    </a:cubicBezTo>
                    <a:cubicBezTo>
                      <a:pt x="37" y="45"/>
                      <a:pt x="37" y="45"/>
                      <a:pt x="37" y="45"/>
                    </a:cubicBezTo>
                    <a:cubicBezTo>
                      <a:pt x="0" y="45"/>
                      <a:pt x="0" y="45"/>
                      <a:pt x="0" y="45"/>
                    </a:cubicBezTo>
                    <a:cubicBezTo>
                      <a:pt x="0" y="0"/>
                      <a:pt x="0" y="0"/>
                      <a:pt x="0" y="0"/>
                    </a:cubicBezTo>
                    <a:lnTo>
                      <a:pt x="3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79" name="Freeform 20"/>
              <p:cNvSpPr>
                <a:spLocks/>
              </p:cNvSpPr>
              <p:nvPr/>
            </p:nvSpPr>
            <p:spPr bwMode="auto">
              <a:xfrm>
                <a:off x="2718" y="4038"/>
                <a:ext cx="186" cy="55"/>
              </a:xfrm>
              <a:custGeom>
                <a:avLst/>
                <a:gdLst>
                  <a:gd name="T0" fmla="*/ 37 w 78"/>
                  <a:gd name="T1" fmla="*/ 0 h 23"/>
                  <a:gd name="T2" fmla="*/ 78 w 78"/>
                  <a:gd name="T3" fmla="*/ 23 h 23"/>
                  <a:gd name="T4" fmla="*/ 25 w 78"/>
                  <a:gd name="T5" fmla="*/ 23 h 23"/>
                  <a:gd name="T6" fmla="*/ 0 w 78"/>
                  <a:gd name="T7" fmla="*/ 0 h 23"/>
                  <a:gd name="T8" fmla="*/ 37 w 78"/>
                  <a:gd name="T9" fmla="*/ 0 h 23"/>
                </a:gdLst>
                <a:ahLst/>
                <a:cxnLst>
                  <a:cxn ang="0">
                    <a:pos x="T0" y="T1"/>
                  </a:cxn>
                  <a:cxn ang="0">
                    <a:pos x="T2" y="T3"/>
                  </a:cxn>
                  <a:cxn ang="0">
                    <a:pos x="T4" y="T5"/>
                  </a:cxn>
                  <a:cxn ang="0">
                    <a:pos x="T6" y="T7"/>
                  </a:cxn>
                  <a:cxn ang="0">
                    <a:pos x="T8" y="T9"/>
                  </a:cxn>
                </a:cxnLst>
                <a:rect l="0" t="0" r="r" b="b"/>
                <a:pathLst>
                  <a:path w="78" h="23">
                    <a:moveTo>
                      <a:pt x="37" y="0"/>
                    </a:moveTo>
                    <a:cubicBezTo>
                      <a:pt x="54" y="0"/>
                      <a:pt x="70" y="9"/>
                      <a:pt x="78" y="23"/>
                    </a:cubicBezTo>
                    <a:cubicBezTo>
                      <a:pt x="25" y="23"/>
                      <a:pt x="25" y="23"/>
                      <a:pt x="25" y="23"/>
                    </a:cubicBezTo>
                    <a:cubicBezTo>
                      <a:pt x="12" y="23"/>
                      <a:pt x="2" y="13"/>
                      <a:pt x="0" y="0"/>
                    </a:cubicBezTo>
                    <a:lnTo>
                      <a:pt x="37" y="0"/>
                    </a:lnTo>
                    <a:close/>
                  </a:path>
                </a:pathLst>
              </a:custGeom>
              <a:solidFill>
                <a:srgbClr val="6D56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80" name="Freeform 21"/>
              <p:cNvSpPr>
                <a:spLocks/>
              </p:cNvSpPr>
              <p:nvPr/>
            </p:nvSpPr>
            <p:spPr bwMode="auto">
              <a:xfrm>
                <a:off x="2485" y="2698"/>
                <a:ext cx="819" cy="612"/>
              </a:xfrm>
              <a:custGeom>
                <a:avLst/>
                <a:gdLst>
                  <a:gd name="T0" fmla="*/ 281 w 344"/>
                  <a:gd name="T1" fmla="*/ 15 h 258"/>
                  <a:gd name="T2" fmla="*/ 244 w 344"/>
                  <a:gd name="T3" fmla="*/ 0 h 258"/>
                  <a:gd name="T4" fmla="*/ 212 w 344"/>
                  <a:gd name="T5" fmla="*/ 0 h 258"/>
                  <a:gd name="T6" fmla="*/ 171 w 344"/>
                  <a:gd name="T7" fmla="*/ 93 h 258"/>
                  <a:gd name="T8" fmla="*/ 129 w 344"/>
                  <a:gd name="T9" fmla="*/ 0 h 258"/>
                  <a:gd name="T10" fmla="*/ 100 w 344"/>
                  <a:gd name="T11" fmla="*/ 0 h 258"/>
                  <a:gd name="T12" fmla="*/ 100 w 344"/>
                  <a:gd name="T13" fmla="*/ 0 h 258"/>
                  <a:gd name="T14" fmla="*/ 64 w 344"/>
                  <a:gd name="T15" fmla="*/ 15 h 258"/>
                  <a:gd name="T16" fmla="*/ 0 w 344"/>
                  <a:gd name="T17" fmla="*/ 124 h 258"/>
                  <a:gd name="T18" fmla="*/ 21 w 344"/>
                  <a:gd name="T19" fmla="*/ 127 h 258"/>
                  <a:gd name="T20" fmla="*/ 46 w 344"/>
                  <a:gd name="T21" fmla="*/ 138 h 258"/>
                  <a:gd name="T22" fmla="*/ 100 w 344"/>
                  <a:gd name="T23" fmla="*/ 79 h 258"/>
                  <a:gd name="T24" fmla="*/ 100 w 344"/>
                  <a:gd name="T25" fmla="*/ 258 h 258"/>
                  <a:gd name="T26" fmla="*/ 243 w 344"/>
                  <a:gd name="T27" fmla="*/ 258 h 258"/>
                  <a:gd name="T28" fmla="*/ 244 w 344"/>
                  <a:gd name="T29" fmla="*/ 78 h 258"/>
                  <a:gd name="T30" fmla="*/ 298 w 344"/>
                  <a:gd name="T31" fmla="*/ 138 h 258"/>
                  <a:gd name="T32" fmla="*/ 323 w 344"/>
                  <a:gd name="T33" fmla="*/ 127 h 258"/>
                  <a:gd name="T34" fmla="*/ 344 w 344"/>
                  <a:gd name="T35" fmla="*/ 124 h 258"/>
                  <a:gd name="T36" fmla="*/ 281 w 344"/>
                  <a:gd name="T37" fmla="*/ 15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4" h="258">
                    <a:moveTo>
                      <a:pt x="281" y="15"/>
                    </a:moveTo>
                    <a:cubicBezTo>
                      <a:pt x="271" y="6"/>
                      <a:pt x="258" y="0"/>
                      <a:pt x="244" y="0"/>
                    </a:cubicBezTo>
                    <a:cubicBezTo>
                      <a:pt x="212" y="0"/>
                      <a:pt x="212" y="0"/>
                      <a:pt x="212" y="0"/>
                    </a:cubicBezTo>
                    <a:cubicBezTo>
                      <a:pt x="202" y="26"/>
                      <a:pt x="171" y="93"/>
                      <a:pt x="171" y="93"/>
                    </a:cubicBezTo>
                    <a:cubicBezTo>
                      <a:pt x="129" y="0"/>
                      <a:pt x="129" y="0"/>
                      <a:pt x="129" y="0"/>
                    </a:cubicBezTo>
                    <a:cubicBezTo>
                      <a:pt x="100" y="0"/>
                      <a:pt x="100" y="0"/>
                      <a:pt x="100" y="0"/>
                    </a:cubicBezTo>
                    <a:cubicBezTo>
                      <a:pt x="100" y="0"/>
                      <a:pt x="100" y="0"/>
                      <a:pt x="100" y="0"/>
                    </a:cubicBezTo>
                    <a:cubicBezTo>
                      <a:pt x="86" y="0"/>
                      <a:pt x="73" y="6"/>
                      <a:pt x="64" y="15"/>
                    </a:cubicBezTo>
                    <a:cubicBezTo>
                      <a:pt x="54" y="25"/>
                      <a:pt x="0" y="124"/>
                      <a:pt x="0" y="124"/>
                    </a:cubicBezTo>
                    <a:cubicBezTo>
                      <a:pt x="21" y="127"/>
                      <a:pt x="21" y="127"/>
                      <a:pt x="21" y="127"/>
                    </a:cubicBezTo>
                    <a:cubicBezTo>
                      <a:pt x="46" y="138"/>
                      <a:pt x="46" y="138"/>
                      <a:pt x="46" y="138"/>
                    </a:cubicBezTo>
                    <a:cubicBezTo>
                      <a:pt x="100" y="79"/>
                      <a:pt x="100" y="79"/>
                      <a:pt x="100" y="79"/>
                    </a:cubicBezTo>
                    <a:cubicBezTo>
                      <a:pt x="100" y="258"/>
                      <a:pt x="100" y="258"/>
                      <a:pt x="100" y="258"/>
                    </a:cubicBezTo>
                    <a:cubicBezTo>
                      <a:pt x="243" y="258"/>
                      <a:pt x="243" y="258"/>
                      <a:pt x="243" y="258"/>
                    </a:cubicBezTo>
                    <a:cubicBezTo>
                      <a:pt x="244" y="78"/>
                      <a:pt x="244" y="78"/>
                      <a:pt x="244" y="78"/>
                    </a:cubicBezTo>
                    <a:cubicBezTo>
                      <a:pt x="298" y="138"/>
                      <a:pt x="298" y="138"/>
                      <a:pt x="298" y="138"/>
                    </a:cubicBezTo>
                    <a:cubicBezTo>
                      <a:pt x="323" y="127"/>
                      <a:pt x="323" y="127"/>
                      <a:pt x="323" y="127"/>
                    </a:cubicBezTo>
                    <a:cubicBezTo>
                      <a:pt x="344" y="124"/>
                      <a:pt x="344" y="124"/>
                      <a:pt x="344" y="124"/>
                    </a:cubicBezTo>
                    <a:cubicBezTo>
                      <a:pt x="344" y="124"/>
                      <a:pt x="291" y="25"/>
                      <a:pt x="281" y="15"/>
                    </a:cubicBezTo>
                    <a:close/>
                  </a:path>
                </a:pathLst>
              </a:custGeom>
              <a:solidFill>
                <a:srgbClr val="F472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81" name="Freeform 22"/>
              <p:cNvSpPr>
                <a:spLocks/>
              </p:cNvSpPr>
              <p:nvPr/>
            </p:nvSpPr>
            <p:spPr bwMode="auto">
              <a:xfrm>
                <a:off x="2897" y="2660"/>
                <a:ext cx="198" cy="259"/>
              </a:xfrm>
              <a:custGeom>
                <a:avLst/>
                <a:gdLst>
                  <a:gd name="T0" fmla="*/ 86 w 198"/>
                  <a:gd name="T1" fmla="*/ 95 h 259"/>
                  <a:gd name="T2" fmla="*/ 121 w 198"/>
                  <a:gd name="T3" fmla="*/ 121 h 259"/>
                  <a:gd name="T4" fmla="*/ 0 w 198"/>
                  <a:gd name="T5" fmla="*/ 259 h 259"/>
                  <a:gd name="T6" fmla="*/ 102 w 198"/>
                  <a:gd name="T7" fmla="*/ 0 h 259"/>
                  <a:gd name="T8" fmla="*/ 198 w 198"/>
                  <a:gd name="T9" fmla="*/ 38 h 259"/>
                  <a:gd name="T10" fmla="*/ 145 w 198"/>
                  <a:gd name="T11" fmla="*/ 95 h 259"/>
                  <a:gd name="T12" fmla="*/ 86 w 198"/>
                  <a:gd name="T13" fmla="*/ 95 h 259"/>
                </a:gdLst>
                <a:ahLst/>
                <a:cxnLst>
                  <a:cxn ang="0">
                    <a:pos x="T0" y="T1"/>
                  </a:cxn>
                  <a:cxn ang="0">
                    <a:pos x="T2" y="T3"/>
                  </a:cxn>
                  <a:cxn ang="0">
                    <a:pos x="T4" y="T5"/>
                  </a:cxn>
                  <a:cxn ang="0">
                    <a:pos x="T6" y="T7"/>
                  </a:cxn>
                  <a:cxn ang="0">
                    <a:pos x="T8" y="T9"/>
                  </a:cxn>
                  <a:cxn ang="0">
                    <a:pos x="T10" y="T11"/>
                  </a:cxn>
                  <a:cxn ang="0">
                    <a:pos x="T12" y="T13"/>
                  </a:cxn>
                </a:cxnLst>
                <a:rect l="0" t="0" r="r" b="b"/>
                <a:pathLst>
                  <a:path w="198" h="259">
                    <a:moveTo>
                      <a:pt x="86" y="95"/>
                    </a:moveTo>
                    <a:lnTo>
                      <a:pt x="121" y="121"/>
                    </a:lnTo>
                    <a:lnTo>
                      <a:pt x="0" y="259"/>
                    </a:lnTo>
                    <a:lnTo>
                      <a:pt x="102" y="0"/>
                    </a:lnTo>
                    <a:lnTo>
                      <a:pt x="198" y="38"/>
                    </a:lnTo>
                    <a:lnTo>
                      <a:pt x="145" y="95"/>
                    </a:lnTo>
                    <a:lnTo>
                      <a:pt x="86" y="95"/>
                    </a:lnTo>
                    <a:close/>
                  </a:path>
                </a:pathLst>
              </a:custGeom>
              <a:solidFill>
                <a:srgbClr val="EC00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82" name="Freeform 23"/>
              <p:cNvSpPr>
                <a:spLocks/>
              </p:cNvSpPr>
              <p:nvPr/>
            </p:nvSpPr>
            <p:spPr bwMode="auto">
              <a:xfrm>
                <a:off x="2697" y="2660"/>
                <a:ext cx="200" cy="259"/>
              </a:xfrm>
              <a:custGeom>
                <a:avLst/>
                <a:gdLst>
                  <a:gd name="T0" fmla="*/ 112 w 200"/>
                  <a:gd name="T1" fmla="*/ 95 h 259"/>
                  <a:gd name="T2" fmla="*/ 76 w 200"/>
                  <a:gd name="T3" fmla="*/ 121 h 259"/>
                  <a:gd name="T4" fmla="*/ 200 w 200"/>
                  <a:gd name="T5" fmla="*/ 259 h 259"/>
                  <a:gd name="T6" fmla="*/ 95 w 200"/>
                  <a:gd name="T7" fmla="*/ 0 h 259"/>
                  <a:gd name="T8" fmla="*/ 0 w 200"/>
                  <a:gd name="T9" fmla="*/ 38 h 259"/>
                  <a:gd name="T10" fmla="*/ 52 w 200"/>
                  <a:gd name="T11" fmla="*/ 95 h 259"/>
                  <a:gd name="T12" fmla="*/ 112 w 200"/>
                  <a:gd name="T13" fmla="*/ 95 h 259"/>
                </a:gdLst>
                <a:ahLst/>
                <a:cxnLst>
                  <a:cxn ang="0">
                    <a:pos x="T0" y="T1"/>
                  </a:cxn>
                  <a:cxn ang="0">
                    <a:pos x="T2" y="T3"/>
                  </a:cxn>
                  <a:cxn ang="0">
                    <a:pos x="T4" y="T5"/>
                  </a:cxn>
                  <a:cxn ang="0">
                    <a:pos x="T6" y="T7"/>
                  </a:cxn>
                  <a:cxn ang="0">
                    <a:pos x="T8" y="T9"/>
                  </a:cxn>
                  <a:cxn ang="0">
                    <a:pos x="T10" y="T11"/>
                  </a:cxn>
                  <a:cxn ang="0">
                    <a:pos x="T12" y="T13"/>
                  </a:cxn>
                </a:cxnLst>
                <a:rect l="0" t="0" r="r" b="b"/>
                <a:pathLst>
                  <a:path w="200" h="259">
                    <a:moveTo>
                      <a:pt x="112" y="95"/>
                    </a:moveTo>
                    <a:lnTo>
                      <a:pt x="76" y="121"/>
                    </a:lnTo>
                    <a:lnTo>
                      <a:pt x="200" y="259"/>
                    </a:lnTo>
                    <a:lnTo>
                      <a:pt x="95" y="0"/>
                    </a:lnTo>
                    <a:lnTo>
                      <a:pt x="0" y="38"/>
                    </a:lnTo>
                    <a:lnTo>
                      <a:pt x="52" y="95"/>
                    </a:lnTo>
                    <a:lnTo>
                      <a:pt x="112" y="95"/>
                    </a:lnTo>
                    <a:close/>
                  </a:path>
                </a:pathLst>
              </a:custGeom>
              <a:solidFill>
                <a:srgbClr val="EC00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83" name="Oval 24"/>
              <p:cNvSpPr>
                <a:spLocks noChangeArrowheads="1"/>
              </p:cNvSpPr>
              <p:nvPr/>
            </p:nvSpPr>
            <p:spPr bwMode="auto">
              <a:xfrm>
                <a:off x="3030" y="2547"/>
                <a:ext cx="19" cy="19"/>
              </a:xfrm>
              <a:prstGeom prst="ellipse">
                <a:avLst/>
              </a:prstGeom>
              <a:solidFill>
                <a:srgbClr val="EC00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84" name="Oval 25"/>
              <p:cNvSpPr>
                <a:spLocks noChangeArrowheads="1"/>
              </p:cNvSpPr>
              <p:nvPr/>
            </p:nvSpPr>
            <p:spPr bwMode="auto">
              <a:xfrm>
                <a:off x="2745" y="2547"/>
                <a:ext cx="19" cy="19"/>
              </a:xfrm>
              <a:prstGeom prst="ellipse">
                <a:avLst/>
              </a:prstGeom>
              <a:solidFill>
                <a:srgbClr val="EC00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85" name="Freeform 26"/>
              <p:cNvSpPr>
                <a:spLocks/>
              </p:cNvSpPr>
              <p:nvPr/>
            </p:nvSpPr>
            <p:spPr bwMode="auto">
              <a:xfrm>
                <a:off x="2718" y="3310"/>
                <a:ext cx="358" cy="133"/>
              </a:xfrm>
              <a:custGeom>
                <a:avLst/>
                <a:gdLst>
                  <a:gd name="T0" fmla="*/ 341 w 358"/>
                  <a:gd name="T1" fmla="*/ 0 h 133"/>
                  <a:gd name="T2" fmla="*/ 0 w 358"/>
                  <a:gd name="T3" fmla="*/ 0 h 133"/>
                  <a:gd name="T4" fmla="*/ 0 w 358"/>
                  <a:gd name="T5" fmla="*/ 133 h 133"/>
                  <a:gd name="T6" fmla="*/ 358 w 358"/>
                  <a:gd name="T7" fmla="*/ 133 h 133"/>
                  <a:gd name="T8" fmla="*/ 341 w 358"/>
                  <a:gd name="T9" fmla="*/ 0 h 133"/>
                </a:gdLst>
                <a:ahLst/>
                <a:cxnLst>
                  <a:cxn ang="0">
                    <a:pos x="T0" y="T1"/>
                  </a:cxn>
                  <a:cxn ang="0">
                    <a:pos x="T2" y="T3"/>
                  </a:cxn>
                  <a:cxn ang="0">
                    <a:pos x="T4" y="T5"/>
                  </a:cxn>
                  <a:cxn ang="0">
                    <a:pos x="T6" y="T7"/>
                  </a:cxn>
                  <a:cxn ang="0">
                    <a:pos x="T8" y="T9"/>
                  </a:cxn>
                </a:cxnLst>
                <a:rect l="0" t="0" r="r" b="b"/>
                <a:pathLst>
                  <a:path w="358" h="133">
                    <a:moveTo>
                      <a:pt x="341" y="0"/>
                    </a:moveTo>
                    <a:lnTo>
                      <a:pt x="0" y="0"/>
                    </a:lnTo>
                    <a:lnTo>
                      <a:pt x="0" y="133"/>
                    </a:lnTo>
                    <a:lnTo>
                      <a:pt x="358" y="133"/>
                    </a:lnTo>
                    <a:lnTo>
                      <a:pt x="341" y="0"/>
                    </a:lnTo>
                    <a:close/>
                  </a:path>
                </a:pathLst>
              </a:custGeom>
              <a:solidFill>
                <a:srgbClr val="EC00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86" name="Oval 27"/>
              <p:cNvSpPr>
                <a:spLocks noChangeArrowheads="1"/>
              </p:cNvSpPr>
              <p:nvPr/>
            </p:nvSpPr>
            <p:spPr bwMode="auto">
              <a:xfrm>
                <a:off x="2828" y="2490"/>
                <a:ext cx="17" cy="1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87" name="Oval 28"/>
              <p:cNvSpPr>
                <a:spLocks noChangeArrowheads="1"/>
              </p:cNvSpPr>
              <p:nvPr/>
            </p:nvSpPr>
            <p:spPr bwMode="auto">
              <a:xfrm>
                <a:off x="2949" y="2490"/>
                <a:ext cx="17" cy="1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88" name="Freeform 29"/>
              <p:cNvSpPr>
                <a:spLocks/>
              </p:cNvSpPr>
              <p:nvPr/>
            </p:nvSpPr>
            <p:spPr bwMode="auto">
              <a:xfrm>
                <a:off x="2852" y="2575"/>
                <a:ext cx="93" cy="36"/>
              </a:xfrm>
              <a:custGeom>
                <a:avLst/>
                <a:gdLst>
                  <a:gd name="T0" fmla="*/ 0 w 39"/>
                  <a:gd name="T1" fmla="*/ 0 h 15"/>
                  <a:gd name="T2" fmla="*/ 19 w 39"/>
                  <a:gd name="T3" fmla="*/ 15 h 15"/>
                  <a:gd name="T4" fmla="*/ 39 w 39"/>
                  <a:gd name="T5" fmla="*/ 0 h 15"/>
                  <a:gd name="T6" fmla="*/ 0 w 39"/>
                  <a:gd name="T7" fmla="*/ 0 h 15"/>
                </a:gdLst>
                <a:ahLst/>
                <a:cxnLst>
                  <a:cxn ang="0">
                    <a:pos x="T0" y="T1"/>
                  </a:cxn>
                  <a:cxn ang="0">
                    <a:pos x="T2" y="T3"/>
                  </a:cxn>
                  <a:cxn ang="0">
                    <a:pos x="T4" y="T5"/>
                  </a:cxn>
                  <a:cxn ang="0">
                    <a:pos x="T6" y="T7"/>
                  </a:cxn>
                </a:cxnLst>
                <a:rect l="0" t="0" r="r" b="b"/>
                <a:pathLst>
                  <a:path w="39" h="15">
                    <a:moveTo>
                      <a:pt x="0" y="0"/>
                    </a:moveTo>
                    <a:cubicBezTo>
                      <a:pt x="2" y="9"/>
                      <a:pt x="10" y="15"/>
                      <a:pt x="19" y="15"/>
                    </a:cubicBezTo>
                    <a:cubicBezTo>
                      <a:pt x="29" y="15"/>
                      <a:pt x="37" y="9"/>
                      <a:pt x="39"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89" name="Freeform 30"/>
              <p:cNvSpPr>
                <a:spLocks/>
              </p:cNvSpPr>
              <p:nvPr/>
            </p:nvSpPr>
            <p:spPr bwMode="auto">
              <a:xfrm>
                <a:off x="2878" y="2544"/>
                <a:ext cx="38" cy="15"/>
              </a:xfrm>
              <a:custGeom>
                <a:avLst/>
                <a:gdLst>
                  <a:gd name="T0" fmla="*/ 0 w 16"/>
                  <a:gd name="T1" fmla="*/ 0 h 6"/>
                  <a:gd name="T2" fmla="*/ 8 w 16"/>
                  <a:gd name="T3" fmla="*/ 6 h 6"/>
                  <a:gd name="T4" fmla="*/ 16 w 16"/>
                  <a:gd name="T5" fmla="*/ 0 h 6"/>
                  <a:gd name="T6" fmla="*/ 0 w 16"/>
                  <a:gd name="T7" fmla="*/ 0 h 6"/>
                </a:gdLst>
                <a:ahLst/>
                <a:cxnLst>
                  <a:cxn ang="0">
                    <a:pos x="T0" y="T1"/>
                  </a:cxn>
                  <a:cxn ang="0">
                    <a:pos x="T2" y="T3"/>
                  </a:cxn>
                  <a:cxn ang="0">
                    <a:pos x="T4" y="T5"/>
                  </a:cxn>
                  <a:cxn ang="0">
                    <a:pos x="T6" y="T7"/>
                  </a:cxn>
                </a:cxnLst>
                <a:rect l="0" t="0" r="r" b="b"/>
                <a:pathLst>
                  <a:path w="16" h="6">
                    <a:moveTo>
                      <a:pt x="0" y="0"/>
                    </a:moveTo>
                    <a:cubicBezTo>
                      <a:pt x="1" y="3"/>
                      <a:pt x="5" y="6"/>
                      <a:pt x="8" y="6"/>
                    </a:cubicBezTo>
                    <a:cubicBezTo>
                      <a:pt x="12" y="6"/>
                      <a:pt x="15" y="3"/>
                      <a:pt x="16" y="0"/>
                    </a:cubicBezTo>
                    <a:lnTo>
                      <a:pt x="0" y="0"/>
                    </a:lnTo>
                    <a:close/>
                  </a:path>
                </a:pathLst>
              </a:custGeom>
              <a:solidFill>
                <a:srgbClr val="4937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90" name="Freeform 33"/>
              <p:cNvSpPr>
                <a:spLocks/>
              </p:cNvSpPr>
              <p:nvPr/>
            </p:nvSpPr>
            <p:spPr bwMode="auto">
              <a:xfrm>
                <a:off x="3016" y="2997"/>
                <a:ext cx="331" cy="280"/>
              </a:xfrm>
              <a:custGeom>
                <a:avLst/>
                <a:gdLst>
                  <a:gd name="T0" fmla="*/ 120 w 139"/>
                  <a:gd name="T1" fmla="*/ 37 h 118"/>
                  <a:gd name="T2" fmla="*/ 53 w 139"/>
                  <a:gd name="T3" fmla="*/ 104 h 118"/>
                  <a:gd name="T4" fmla="*/ 0 w 139"/>
                  <a:gd name="T5" fmla="*/ 103 h 118"/>
                  <a:gd name="T6" fmla="*/ 98 w 139"/>
                  <a:gd name="T7" fmla="*/ 4 h 118"/>
                  <a:gd name="T8" fmla="*/ 122 w 139"/>
                  <a:gd name="T9" fmla="*/ 0 h 118"/>
                  <a:gd name="T10" fmla="*/ 120 w 139"/>
                  <a:gd name="T11" fmla="*/ 37 h 118"/>
                </a:gdLst>
                <a:ahLst/>
                <a:cxnLst>
                  <a:cxn ang="0">
                    <a:pos x="T0" y="T1"/>
                  </a:cxn>
                  <a:cxn ang="0">
                    <a:pos x="T2" y="T3"/>
                  </a:cxn>
                  <a:cxn ang="0">
                    <a:pos x="T4" y="T5"/>
                  </a:cxn>
                  <a:cxn ang="0">
                    <a:pos x="T6" y="T7"/>
                  </a:cxn>
                  <a:cxn ang="0">
                    <a:pos x="T8" y="T9"/>
                  </a:cxn>
                  <a:cxn ang="0">
                    <a:pos x="T10" y="T11"/>
                  </a:cxn>
                </a:cxnLst>
                <a:rect l="0" t="0" r="r" b="b"/>
                <a:pathLst>
                  <a:path w="139" h="118">
                    <a:moveTo>
                      <a:pt x="120" y="37"/>
                    </a:moveTo>
                    <a:cubicBezTo>
                      <a:pt x="100" y="57"/>
                      <a:pt x="53" y="104"/>
                      <a:pt x="53" y="104"/>
                    </a:cubicBezTo>
                    <a:cubicBezTo>
                      <a:pt x="38" y="118"/>
                      <a:pt x="14" y="118"/>
                      <a:pt x="0" y="103"/>
                    </a:cubicBezTo>
                    <a:cubicBezTo>
                      <a:pt x="98" y="4"/>
                      <a:pt x="98" y="4"/>
                      <a:pt x="98" y="4"/>
                    </a:cubicBezTo>
                    <a:cubicBezTo>
                      <a:pt x="122" y="0"/>
                      <a:pt x="122" y="0"/>
                      <a:pt x="122" y="0"/>
                    </a:cubicBezTo>
                    <a:cubicBezTo>
                      <a:pt x="122" y="0"/>
                      <a:pt x="139" y="18"/>
                      <a:pt x="120" y="37"/>
                    </a:cubicBezTo>
                    <a:close/>
                  </a:path>
                </a:pathLst>
              </a:custGeom>
              <a:solidFill>
                <a:srgbClr val="6D56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91" name="Freeform 34"/>
              <p:cNvSpPr>
                <a:spLocks/>
              </p:cNvSpPr>
              <p:nvPr/>
            </p:nvSpPr>
            <p:spPr bwMode="auto">
              <a:xfrm>
                <a:off x="2452" y="2973"/>
                <a:ext cx="333" cy="304"/>
              </a:xfrm>
              <a:custGeom>
                <a:avLst/>
                <a:gdLst>
                  <a:gd name="T0" fmla="*/ 20 w 140"/>
                  <a:gd name="T1" fmla="*/ 47 h 128"/>
                  <a:gd name="T2" fmla="*/ 86 w 140"/>
                  <a:gd name="T3" fmla="*/ 114 h 128"/>
                  <a:gd name="T4" fmla="*/ 140 w 140"/>
                  <a:gd name="T5" fmla="*/ 113 h 128"/>
                  <a:gd name="T6" fmla="*/ 27 w 140"/>
                  <a:gd name="T7" fmla="*/ 0 h 128"/>
                  <a:gd name="T8" fmla="*/ 17 w 140"/>
                  <a:gd name="T9" fmla="*/ 10 h 128"/>
                  <a:gd name="T10" fmla="*/ 20 w 140"/>
                  <a:gd name="T11" fmla="*/ 47 h 128"/>
                </a:gdLst>
                <a:ahLst/>
                <a:cxnLst>
                  <a:cxn ang="0">
                    <a:pos x="T0" y="T1"/>
                  </a:cxn>
                  <a:cxn ang="0">
                    <a:pos x="T2" y="T3"/>
                  </a:cxn>
                  <a:cxn ang="0">
                    <a:pos x="T4" y="T5"/>
                  </a:cxn>
                  <a:cxn ang="0">
                    <a:pos x="T6" y="T7"/>
                  </a:cxn>
                  <a:cxn ang="0">
                    <a:pos x="T8" y="T9"/>
                  </a:cxn>
                  <a:cxn ang="0">
                    <a:pos x="T10" y="T11"/>
                  </a:cxn>
                </a:cxnLst>
                <a:rect l="0" t="0" r="r" b="b"/>
                <a:pathLst>
                  <a:path w="140" h="128">
                    <a:moveTo>
                      <a:pt x="20" y="47"/>
                    </a:moveTo>
                    <a:cubicBezTo>
                      <a:pt x="39" y="67"/>
                      <a:pt x="86" y="114"/>
                      <a:pt x="86" y="114"/>
                    </a:cubicBezTo>
                    <a:cubicBezTo>
                      <a:pt x="101" y="128"/>
                      <a:pt x="125" y="128"/>
                      <a:pt x="140" y="113"/>
                    </a:cubicBezTo>
                    <a:cubicBezTo>
                      <a:pt x="27" y="0"/>
                      <a:pt x="27" y="0"/>
                      <a:pt x="27" y="0"/>
                    </a:cubicBezTo>
                    <a:cubicBezTo>
                      <a:pt x="17" y="10"/>
                      <a:pt x="17" y="10"/>
                      <a:pt x="17" y="10"/>
                    </a:cubicBezTo>
                    <a:cubicBezTo>
                      <a:pt x="17" y="10"/>
                      <a:pt x="0" y="28"/>
                      <a:pt x="20" y="47"/>
                    </a:cubicBezTo>
                    <a:close/>
                  </a:path>
                </a:pathLst>
              </a:custGeom>
              <a:solidFill>
                <a:srgbClr val="6D56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92" name="Freeform 35"/>
              <p:cNvSpPr>
                <a:spLocks/>
              </p:cNvSpPr>
              <p:nvPr/>
            </p:nvSpPr>
            <p:spPr bwMode="auto">
              <a:xfrm>
                <a:off x="3190" y="2959"/>
                <a:ext cx="152" cy="81"/>
              </a:xfrm>
              <a:custGeom>
                <a:avLst/>
                <a:gdLst>
                  <a:gd name="T0" fmla="*/ 152 w 152"/>
                  <a:gd name="T1" fmla="*/ 81 h 81"/>
                  <a:gd name="T2" fmla="*/ 0 w 152"/>
                  <a:gd name="T3" fmla="*/ 81 h 81"/>
                  <a:gd name="T4" fmla="*/ 0 w 152"/>
                  <a:gd name="T5" fmla="*/ 0 h 81"/>
                  <a:gd name="T6" fmla="*/ 81 w 152"/>
                  <a:gd name="T7" fmla="*/ 0 h 81"/>
                  <a:gd name="T8" fmla="*/ 109 w 152"/>
                  <a:gd name="T9" fmla="*/ 33 h 81"/>
                  <a:gd name="T10" fmla="*/ 109 w 152"/>
                  <a:gd name="T11" fmla="*/ 0 h 81"/>
                  <a:gd name="T12" fmla="*/ 152 w 152"/>
                  <a:gd name="T13" fmla="*/ 0 h 81"/>
                  <a:gd name="T14" fmla="*/ 152 w 152"/>
                  <a:gd name="T15" fmla="*/ 8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81">
                    <a:moveTo>
                      <a:pt x="152" y="81"/>
                    </a:moveTo>
                    <a:lnTo>
                      <a:pt x="0" y="81"/>
                    </a:lnTo>
                    <a:lnTo>
                      <a:pt x="0" y="0"/>
                    </a:lnTo>
                    <a:lnTo>
                      <a:pt x="81" y="0"/>
                    </a:lnTo>
                    <a:lnTo>
                      <a:pt x="109" y="33"/>
                    </a:lnTo>
                    <a:lnTo>
                      <a:pt x="109" y="0"/>
                    </a:lnTo>
                    <a:lnTo>
                      <a:pt x="152" y="0"/>
                    </a:lnTo>
                    <a:lnTo>
                      <a:pt x="152" y="81"/>
                    </a:lnTo>
                    <a:close/>
                  </a:path>
                </a:pathLst>
              </a:custGeom>
              <a:solidFill>
                <a:srgbClr val="EC00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93" name="Freeform 36"/>
              <p:cNvSpPr>
                <a:spLocks/>
              </p:cNvSpPr>
              <p:nvPr/>
            </p:nvSpPr>
            <p:spPr bwMode="auto">
              <a:xfrm>
                <a:off x="2452" y="2959"/>
                <a:ext cx="154" cy="81"/>
              </a:xfrm>
              <a:custGeom>
                <a:avLst/>
                <a:gdLst>
                  <a:gd name="T0" fmla="*/ 0 w 154"/>
                  <a:gd name="T1" fmla="*/ 81 h 81"/>
                  <a:gd name="T2" fmla="*/ 154 w 154"/>
                  <a:gd name="T3" fmla="*/ 81 h 81"/>
                  <a:gd name="T4" fmla="*/ 154 w 154"/>
                  <a:gd name="T5" fmla="*/ 0 h 81"/>
                  <a:gd name="T6" fmla="*/ 73 w 154"/>
                  <a:gd name="T7" fmla="*/ 0 h 81"/>
                  <a:gd name="T8" fmla="*/ 45 w 154"/>
                  <a:gd name="T9" fmla="*/ 33 h 81"/>
                  <a:gd name="T10" fmla="*/ 45 w 154"/>
                  <a:gd name="T11" fmla="*/ 0 h 81"/>
                  <a:gd name="T12" fmla="*/ 0 w 154"/>
                  <a:gd name="T13" fmla="*/ 0 h 81"/>
                  <a:gd name="T14" fmla="*/ 0 w 154"/>
                  <a:gd name="T15" fmla="*/ 8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81">
                    <a:moveTo>
                      <a:pt x="0" y="81"/>
                    </a:moveTo>
                    <a:lnTo>
                      <a:pt x="154" y="81"/>
                    </a:lnTo>
                    <a:lnTo>
                      <a:pt x="154" y="0"/>
                    </a:lnTo>
                    <a:lnTo>
                      <a:pt x="73" y="0"/>
                    </a:lnTo>
                    <a:lnTo>
                      <a:pt x="45" y="33"/>
                    </a:lnTo>
                    <a:lnTo>
                      <a:pt x="45" y="0"/>
                    </a:lnTo>
                    <a:lnTo>
                      <a:pt x="0" y="0"/>
                    </a:lnTo>
                    <a:lnTo>
                      <a:pt x="0" y="81"/>
                    </a:lnTo>
                    <a:close/>
                  </a:path>
                </a:pathLst>
              </a:custGeom>
              <a:solidFill>
                <a:srgbClr val="EC00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94" name="Freeform 37"/>
              <p:cNvSpPr>
                <a:spLocks/>
              </p:cNvSpPr>
              <p:nvPr/>
            </p:nvSpPr>
            <p:spPr bwMode="auto">
              <a:xfrm>
                <a:off x="2680" y="3137"/>
                <a:ext cx="36" cy="38"/>
              </a:xfrm>
              <a:custGeom>
                <a:avLst/>
                <a:gdLst>
                  <a:gd name="T0" fmla="*/ 2 w 15"/>
                  <a:gd name="T1" fmla="*/ 13 h 16"/>
                  <a:gd name="T2" fmla="*/ 2 w 15"/>
                  <a:gd name="T3" fmla="*/ 3 h 16"/>
                  <a:gd name="T4" fmla="*/ 12 w 15"/>
                  <a:gd name="T5" fmla="*/ 3 h 16"/>
                  <a:gd name="T6" fmla="*/ 12 w 15"/>
                  <a:gd name="T7" fmla="*/ 13 h 16"/>
                  <a:gd name="T8" fmla="*/ 2 w 15"/>
                  <a:gd name="T9" fmla="*/ 13 h 16"/>
                </a:gdLst>
                <a:ahLst/>
                <a:cxnLst>
                  <a:cxn ang="0">
                    <a:pos x="T0" y="T1"/>
                  </a:cxn>
                  <a:cxn ang="0">
                    <a:pos x="T2" y="T3"/>
                  </a:cxn>
                  <a:cxn ang="0">
                    <a:pos x="T4" y="T5"/>
                  </a:cxn>
                  <a:cxn ang="0">
                    <a:pos x="T6" y="T7"/>
                  </a:cxn>
                  <a:cxn ang="0">
                    <a:pos x="T8" y="T9"/>
                  </a:cxn>
                </a:cxnLst>
                <a:rect l="0" t="0" r="r" b="b"/>
                <a:pathLst>
                  <a:path w="15" h="16">
                    <a:moveTo>
                      <a:pt x="2" y="13"/>
                    </a:moveTo>
                    <a:cubicBezTo>
                      <a:pt x="0" y="10"/>
                      <a:pt x="0" y="6"/>
                      <a:pt x="2" y="3"/>
                    </a:cubicBezTo>
                    <a:cubicBezTo>
                      <a:pt x="5" y="0"/>
                      <a:pt x="10" y="0"/>
                      <a:pt x="12" y="3"/>
                    </a:cubicBezTo>
                    <a:cubicBezTo>
                      <a:pt x="15" y="6"/>
                      <a:pt x="15" y="10"/>
                      <a:pt x="12" y="13"/>
                    </a:cubicBezTo>
                    <a:cubicBezTo>
                      <a:pt x="10" y="16"/>
                      <a:pt x="5" y="16"/>
                      <a:pt x="2" y="13"/>
                    </a:cubicBez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95" name="Freeform 38"/>
              <p:cNvSpPr>
                <a:spLocks/>
              </p:cNvSpPr>
              <p:nvPr/>
            </p:nvSpPr>
            <p:spPr bwMode="auto">
              <a:xfrm>
                <a:off x="2649" y="3166"/>
                <a:ext cx="41" cy="38"/>
              </a:xfrm>
              <a:custGeom>
                <a:avLst/>
                <a:gdLst>
                  <a:gd name="T0" fmla="*/ 3 w 17"/>
                  <a:gd name="T1" fmla="*/ 13 h 16"/>
                  <a:gd name="T2" fmla="*/ 3 w 17"/>
                  <a:gd name="T3" fmla="*/ 3 h 16"/>
                  <a:gd name="T4" fmla="*/ 13 w 17"/>
                  <a:gd name="T5" fmla="*/ 3 h 16"/>
                  <a:gd name="T6" fmla="*/ 13 w 17"/>
                  <a:gd name="T7" fmla="*/ 13 h 16"/>
                  <a:gd name="T8" fmla="*/ 3 w 17"/>
                  <a:gd name="T9" fmla="*/ 13 h 16"/>
                </a:gdLst>
                <a:ahLst/>
                <a:cxnLst>
                  <a:cxn ang="0">
                    <a:pos x="T0" y="T1"/>
                  </a:cxn>
                  <a:cxn ang="0">
                    <a:pos x="T2" y="T3"/>
                  </a:cxn>
                  <a:cxn ang="0">
                    <a:pos x="T4" y="T5"/>
                  </a:cxn>
                  <a:cxn ang="0">
                    <a:pos x="T6" y="T7"/>
                  </a:cxn>
                  <a:cxn ang="0">
                    <a:pos x="T8" y="T9"/>
                  </a:cxn>
                </a:cxnLst>
                <a:rect l="0" t="0" r="r" b="b"/>
                <a:pathLst>
                  <a:path w="17" h="16">
                    <a:moveTo>
                      <a:pt x="3" y="13"/>
                    </a:moveTo>
                    <a:cubicBezTo>
                      <a:pt x="0" y="11"/>
                      <a:pt x="0" y="6"/>
                      <a:pt x="3" y="3"/>
                    </a:cubicBezTo>
                    <a:cubicBezTo>
                      <a:pt x="6" y="1"/>
                      <a:pt x="11" y="0"/>
                      <a:pt x="13" y="3"/>
                    </a:cubicBezTo>
                    <a:cubicBezTo>
                      <a:pt x="17" y="8"/>
                      <a:pt x="17" y="13"/>
                      <a:pt x="13" y="13"/>
                    </a:cubicBezTo>
                    <a:cubicBezTo>
                      <a:pt x="9" y="14"/>
                      <a:pt x="6" y="16"/>
                      <a:pt x="3" y="13"/>
                    </a:cubicBez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96" name="Freeform 39"/>
              <p:cNvSpPr>
                <a:spLocks/>
              </p:cNvSpPr>
              <p:nvPr/>
            </p:nvSpPr>
            <p:spPr bwMode="auto">
              <a:xfrm>
                <a:off x="2621" y="3196"/>
                <a:ext cx="38" cy="36"/>
              </a:xfrm>
              <a:custGeom>
                <a:avLst/>
                <a:gdLst>
                  <a:gd name="T0" fmla="*/ 3 w 16"/>
                  <a:gd name="T1" fmla="*/ 13 h 15"/>
                  <a:gd name="T2" fmla="*/ 3 w 16"/>
                  <a:gd name="T3" fmla="*/ 3 h 15"/>
                  <a:gd name="T4" fmla="*/ 13 w 16"/>
                  <a:gd name="T5" fmla="*/ 3 h 15"/>
                  <a:gd name="T6" fmla="*/ 13 w 16"/>
                  <a:gd name="T7" fmla="*/ 13 h 15"/>
                  <a:gd name="T8" fmla="*/ 3 w 16"/>
                  <a:gd name="T9" fmla="*/ 13 h 15"/>
                </a:gdLst>
                <a:ahLst/>
                <a:cxnLst>
                  <a:cxn ang="0">
                    <a:pos x="T0" y="T1"/>
                  </a:cxn>
                  <a:cxn ang="0">
                    <a:pos x="T2" y="T3"/>
                  </a:cxn>
                  <a:cxn ang="0">
                    <a:pos x="T4" y="T5"/>
                  </a:cxn>
                  <a:cxn ang="0">
                    <a:pos x="T6" y="T7"/>
                  </a:cxn>
                  <a:cxn ang="0">
                    <a:pos x="T8" y="T9"/>
                  </a:cxn>
                </a:cxnLst>
                <a:rect l="0" t="0" r="r" b="b"/>
                <a:pathLst>
                  <a:path w="16" h="15">
                    <a:moveTo>
                      <a:pt x="3" y="13"/>
                    </a:moveTo>
                    <a:cubicBezTo>
                      <a:pt x="0" y="10"/>
                      <a:pt x="0" y="5"/>
                      <a:pt x="3" y="3"/>
                    </a:cubicBezTo>
                    <a:cubicBezTo>
                      <a:pt x="6" y="0"/>
                      <a:pt x="10" y="0"/>
                      <a:pt x="13" y="3"/>
                    </a:cubicBezTo>
                    <a:cubicBezTo>
                      <a:pt x="16" y="5"/>
                      <a:pt x="16" y="10"/>
                      <a:pt x="13" y="13"/>
                    </a:cubicBezTo>
                    <a:cubicBezTo>
                      <a:pt x="10" y="15"/>
                      <a:pt x="6" y="15"/>
                      <a:pt x="3" y="13"/>
                    </a:cubicBez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grpSp>
        <p:sp>
          <p:nvSpPr>
            <p:cNvPr id="99" name="Oval 98"/>
            <p:cNvSpPr/>
            <p:nvPr/>
          </p:nvSpPr>
          <p:spPr bwMode="auto">
            <a:xfrm>
              <a:off x="8054828" y="2474890"/>
              <a:ext cx="3657600" cy="3657600"/>
            </a:xfrm>
            <a:prstGeom prst="ellipse">
              <a:avLst/>
            </a:prstGeom>
            <a:noFill/>
            <a:ln w="127000">
              <a:solidFill>
                <a:schemeClr val="accent1">
                  <a:alpha val="16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marL="0" marR="0" lvl="0" indent="0" algn="ctr" defTabSz="951028" rtl="0" eaLnBrk="1" fontAlgn="base" latinLnBrk="0" hangingPunct="1">
                <a:lnSpc>
                  <a:spcPct val="90000"/>
                </a:lnSpc>
                <a:spcBef>
                  <a:spcPct val="0"/>
                </a:spcBef>
                <a:spcAft>
                  <a:spcPct val="0"/>
                </a:spcAft>
                <a:buClrTx/>
                <a:buSzTx/>
                <a:buFontTx/>
                <a:buNone/>
                <a:tabLst/>
                <a:defRPr/>
              </a:pPr>
              <a:endParaRPr kumimoji="0" lang="en-US" sz="2448"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00" name="Oval 99"/>
            <p:cNvSpPr/>
            <p:nvPr/>
          </p:nvSpPr>
          <p:spPr bwMode="auto">
            <a:xfrm>
              <a:off x="8089753" y="4278289"/>
              <a:ext cx="3657600" cy="3657600"/>
            </a:xfrm>
            <a:prstGeom prst="ellipse">
              <a:avLst/>
            </a:prstGeom>
            <a:noFill/>
            <a:ln w="127000">
              <a:solidFill>
                <a:schemeClr val="accent2">
                  <a:lumMod val="75000"/>
                  <a:lumOff val="25000"/>
                  <a:alpha val="35000"/>
                </a:schemeClr>
              </a:solidFill>
              <a:headEnd type="none" w="med" len="med"/>
              <a:tailEnd type="none" w="med" len="med"/>
            </a:ln>
            <a:effectLst/>
            <a:scene3d>
              <a:camera prst="orthographicFront">
                <a:rot lat="17999990" lon="0" rev="0"/>
              </a:camera>
              <a:lightRig rig="threePt" dir="t"/>
            </a:scene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marL="0" marR="0" lvl="0" indent="0" algn="ctr" defTabSz="951028" rtl="0" eaLnBrk="1" fontAlgn="base" latinLnBrk="0" hangingPunct="1">
                <a:lnSpc>
                  <a:spcPct val="90000"/>
                </a:lnSpc>
                <a:spcBef>
                  <a:spcPct val="0"/>
                </a:spcBef>
                <a:spcAft>
                  <a:spcPct val="0"/>
                </a:spcAft>
                <a:buClrTx/>
                <a:buSzTx/>
                <a:buFontTx/>
                <a:buNone/>
                <a:tabLst/>
                <a:defRPr/>
              </a:pPr>
              <a:endParaRPr kumimoji="0" lang="en-US" sz="2448"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101" name="Freeform 34"/>
          <p:cNvSpPr>
            <a:spLocks/>
          </p:cNvSpPr>
          <p:nvPr/>
        </p:nvSpPr>
        <p:spPr bwMode="auto">
          <a:xfrm>
            <a:off x="8131287" y="807262"/>
            <a:ext cx="1283948" cy="723740"/>
          </a:xfrm>
          <a:custGeom>
            <a:avLst/>
            <a:gdLst>
              <a:gd name="T0" fmla="*/ 85 w 519"/>
              <a:gd name="T1" fmla="*/ 123 h 293"/>
              <a:gd name="T2" fmla="*/ 94 w 519"/>
              <a:gd name="T3" fmla="*/ 123 h 293"/>
              <a:gd name="T4" fmla="*/ 85 w 519"/>
              <a:gd name="T5" fmla="*/ 85 h 293"/>
              <a:gd name="T6" fmla="*/ 171 w 519"/>
              <a:gd name="T7" fmla="*/ 0 h 293"/>
              <a:gd name="T8" fmla="*/ 255 w 519"/>
              <a:gd name="T9" fmla="*/ 75 h 293"/>
              <a:gd name="T10" fmla="*/ 319 w 519"/>
              <a:gd name="T11" fmla="*/ 47 h 293"/>
              <a:gd name="T12" fmla="*/ 404 w 519"/>
              <a:gd name="T13" fmla="*/ 128 h 293"/>
              <a:gd name="T14" fmla="*/ 434 w 519"/>
              <a:gd name="T15" fmla="*/ 123 h 293"/>
              <a:gd name="T16" fmla="*/ 519 w 519"/>
              <a:gd name="T17" fmla="*/ 208 h 293"/>
              <a:gd name="T18" fmla="*/ 434 w 519"/>
              <a:gd name="T19" fmla="*/ 293 h 293"/>
              <a:gd name="T20" fmla="*/ 85 w 519"/>
              <a:gd name="T21" fmla="*/ 293 h 293"/>
              <a:gd name="T22" fmla="*/ 0 w 519"/>
              <a:gd name="T23" fmla="*/ 208 h 293"/>
              <a:gd name="T24" fmla="*/ 85 w 519"/>
              <a:gd name="T25" fmla="*/ 12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9" h="293">
                <a:moveTo>
                  <a:pt x="85" y="123"/>
                </a:moveTo>
                <a:cubicBezTo>
                  <a:pt x="88" y="123"/>
                  <a:pt x="91" y="123"/>
                  <a:pt x="94" y="123"/>
                </a:cubicBezTo>
                <a:cubicBezTo>
                  <a:pt x="88" y="112"/>
                  <a:pt x="85" y="99"/>
                  <a:pt x="85" y="85"/>
                </a:cubicBezTo>
                <a:cubicBezTo>
                  <a:pt x="85" y="38"/>
                  <a:pt x="123" y="0"/>
                  <a:pt x="171" y="0"/>
                </a:cubicBezTo>
                <a:cubicBezTo>
                  <a:pt x="214" y="0"/>
                  <a:pt x="250" y="33"/>
                  <a:pt x="255" y="75"/>
                </a:cubicBezTo>
                <a:cubicBezTo>
                  <a:pt x="271" y="58"/>
                  <a:pt x="294" y="47"/>
                  <a:pt x="319" y="47"/>
                </a:cubicBezTo>
                <a:cubicBezTo>
                  <a:pt x="365" y="47"/>
                  <a:pt x="402" y="83"/>
                  <a:pt x="404" y="128"/>
                </a:cubicBezTo>
                <a:cubicBezTo>
                  <a:pt x="413" y="124"/>
                  <a:pt x="423" y="123"/>
                  <a:pt x="434" y="123"/>
                </a:cubicBezTo>
                <a:cubicBezTo>
                  <a:pt x="481" y="123"/>
                  <a:pt x="519" y="161"/>
                  <a:pt x="519" y="208"/>
                </a:cubicBezTo>
                <a:cubicBezTo>
                  <a:pt x="519" y="255"/>
                  <a:pt x="481" y="293"/>
                  <a:pt x="434" y="293"/>
                </a:cubicBezTo>
                <a:cubicBezTo>
                  <a:pt x="85" y="293"/>
                  <a:pt x="85" y="293"/>
                  <a:pt x="85" y="293"/>
                </a:cubicBezTo>
                <a:cubicBezTo>
                  <a:pt x="38" y="293"/>
                  <a:pt x="0" y="255"/>
                  <a:pt x="0" y="208"/>
                </a:cubicBezTo>
                <a:cubicBezTo>
                  <a:pt x="0" y="161"/>
                  <a:pt x="38" y="123"/>
                  <a:pt x="85" y="123"/>
                </a:cubicBezTo>
                <a:close/>
              </a:path>
            </a:pathLst>
          </a:custGeom>
          <a:solidFill>
            <a:srgbClr val="FFFFFF"/>
          </a:solidFill>
          <a:ln w="11113" cap="flat">
            <a:solidFill>
              <a:srgbClr val="00BCF2"/>
            </a:solidFill>
            <a:prstDash val="solid"/>
            <a:miter lim="800000"/>
            <a:headEnd/>
            <a:tailEnd/>
          </a:ln>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sp>
        <p:nvSpPr>
          <p:cNvPr id="102" name="Freeform 34"/>
          <p:cNvSpPr>
            <a:spLocks/>
          </p:cNvSpPr>
          <p:nvPr/>
        </p:nvSpPr>
        <p:spPr bwMode="auto">
          <a:xfrm>
            <a:off x="9140979" y="487340"/>
            <a:ext cx="1526589" cy="906484"/>
          </a:xfrm>
          <a:custGeom>
            <a:avLst/>
            <a:gdLst>
              <a:gd name="T0" fmla="*/ 85 w 519"/>
              <a:gd name="T1" fmla="*/ 123 h 293"/>
              <a:gd name="T2" fmla="*/ 94 w 519"/>
              <a:gd name="T3" fmla="*/ 123 h 293"/>
              <a:gd name="T4" fmla="*/ 85 w 519"/>
              <a:gd name="T5" fmla="*/ 85 h 293"/>
              <a:gd name="T6" fmla="*/ 171 w 519"/>
              <a:gd name="T7" fmla="*/ 0 h 293"/>
              <a:gd name="T8" fmla="*/ 255 w 519"/>
              <a:gd name="T9" fmla="*/ 75 h 293"/>
              <a:gd name="T10" fmla="*/ 319 w 519"/>
              <a:gd name="T11" fmla="*/ 47 h 293"/>
              <a:gd name="T12" fmla="*/ 404 w 519"/>
              <a:gd name="T13" fmla="*/ 128 h 293"/>
              <a:gd name="T14" fmla="*/ 434 w 519"/>
              <a:gd name="T15" fmla="*/ 123 h 293"/>
              <a:gd name="T16" fmla="*/ 519 w 519"/>
              <a:gd name="T17" fmla="*/ 208 h 293"/>
              <a:gd name="T18" fmla="*/ 434 w 519"/>
              <a:gd name="T19" fmla="*/ 293 h 293"/>
              <a:gd name="T20" fmla="*/ 85 w 519"/>
              <a:gd name="T21" fmla="*/ 293 h 293"/>
              <a:gd name="T22" fmla="*/ 0 w 519"/>
              <a:gd name="T23" fmla="*/ 208 h 293"/>
              <a:gd name="T24" fmla="*/ 85 w 519"/>
              <a:gd name="T25" fmla="*/ 12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9" h="293">
                <a:moveTo>
                  <a:pt x="85" y="123"/>
                </a:moveTo>
                <a:cubicBezTo>
                  <a:pt x="88" y="123"/>
                  <a:pt x="91" y="123"/>
                  <a:pt x="94" y="123"/>
                </a:cubicBezTo>
                <a:cubicBezTo>
                  <a:pt x="88" y="112"/>
                  <a:pt x="85" y="99"/>
                  <a:pt x="85" y="85"/>
                </a:cubicBezTo>
                <a:cubicBezTo>
                  <a:pt x="85" y="38"/>
                  <a:pt x="123" y="0"/>
                  <a:pt x="171" y="0"/>
                </a:cubicBezTo>
                <a:cubicBezTo>
                  <a:pt x="214" y="0"/>
                  <a:pt x="250" y="33"/>
                  <a:pt x="255" y="75"/>
                </a:cubicBezTo>
                <a:cubicBezTo>
                  <a:pt x="271" y="58"/>
                  <a:pt x="294" y="47"/>
                  <a:pt x="319" y="47"/>
                </a:cubicBezTo>
                <a:cubicBezTo>
                  <a:pt x="365" y="47"/>
                  <a:pt x="402" y="83"/>
                  <a:pt x="404" y="128"/>
                </a:cubicBezTo>
                <a:cubicBezTo>
                  <a:pt x="413" y="124"/>
                  <a:pt x="423" y="123"/>
                  <a:pt x="434" y="123"/>
                </a:cubicBezTo>
                <a:cubicBezTo>
                  <a:pt x="481" y="123"/>
                  <a:pt x="519" y="161"/>
                  <a:pt x="519" y="208"/>
                </a:cubicBezTo>
                <a:cubicBezTo>
                  <a:pt x="519" y="255"/>
                  <a:pt x="481" y="293"/>
                  <a:pt x="434" y="293"/>
                </a:cubicBezTo>
                <a:cubicBezTo>
                  <a:pt x="85" y="293"/>
                  <a:pt x="85" y="293"/>
                  <a:pt x="85" y="293"/>
                </a:cubicBezTo>
                <a:cubicBezTo>
                  <a:pt x="38" y="293"/>
                  <a:pt x="0" y="255"/>
                  <a:pt x="0" y="208"/>
                </a:cubicBezTo>
                <a:cubicBezTo>
                  <a:pt x="0" y="161"/>
                  <a:pt x="38" y="123"/>
                  <a:pt x="85" y="123"/>
                </a:cubicBezTo>
                <a:close/>
              </a:path>
            </a:pathLst>
          </a:custGeom>
          <a:solidFill>
            <a:srgbClr val="FFFFFF"/>
          </a:solidFill>
          <a:ln w="11113" cap="flat">
            <a:solidFill>
              <a:srgbClr val="00BCF2"/>
            </a:solidFill>
            <a:prstDash val="solid"/>
            <a:miter lim="800000"/>
            <a:headEnd/>
            <a:tailEnd/>
          </a:ln>
        </p:spPr>
        <p:txBody>
          <a:bodyPr vert="horz" wrap="square" lIns="93260" tIns="46630" rIns="93260" bIns="4663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505050"/>
              </a:solidFill>
              <a:effectLst/>
              <a:uLnTx/>
              <a:uFillTx/>
              <a:latin typeface="Segoe UI"/>
              <a:ea typeface="+mn-ea"/>
              <a:cs typeface="+mn-cs"/>
            </a:endParaRPr>
          </a:p>
        </p:txBody>
      </p:sp>
      <p:pic>
        <p:nvPicPr>
          <p:cNvPr id="104" name="Picture 103"/>
          <p:cNvPicPr>
            <a:picLocks noChangeAspect="1"/>
          </p:cNvPicPr>
          <p:nvPr/>
        </p:nvPicPr>
        <p:blipFill>
          <a:blip r:embed="rId4"/>
          <a:stretch>
            <a:fillRect/>
          </a:stretch>
        </p:blipFill>
        <p:spPr>
          <a:xfrm>
            <a:off x="9663260" y="966487"/>
            <a:ext cx="1755516" cy="1319505"/>
          </a:xfrm>
          <a:prstGeom prst="rect">
            <a:avLst/>
          </a:prstGeom>
        </p:spPr>
      </p:pic>
      <p:pic>
        <p:nvPicPr>
          <p:cNvPr id="105" name="Picture 104"/>
          <p:cNvPicPr>
            <a:picLocks noChangeAspect="1"/>
          </p:cNvPicPr>
          <p:nvPr/>
        </p:nvPicPr>
        <p:blipFill>
          <a:blip r:embed="rId5"/>
          <a:stretch>
            <a:fillRect/>
          </a:stretch>
        </p:blipFill>
        <p:spPr>
          <a:xfrm>
            <a:off x="10451157" y="1534552"/>
            <a:ext cx="577105" cy="603338"/>
          </a:xfrm>
          <a:prstGeom prst="rect">
            <a:avLst/>
          </a:prstGeom>
        </p:spPr>
      </p:pic>
    </p:spTree>
    <p:extLst>
      <p:ext uri="{BB962C8B-B14F-4D97-AF65-F5344CB8AC3E}">
        <p14:creationId xmlns:p14="http://schemas.microsoft.com/office/powerpoint/2010/main" val="290994370"/>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7224066" y="0"/>
            <a:ext cx="5212409" cy="7520578"/>
          </a:xfrm>
          <a:prstGeom prst="rect">
            <a:avLst/>
          </a:prstGeom>
          <a:solidFill>
            <a:srgbClr val="00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7" name="Title 16"/>
          <p:cNvSpPr>
            <a:spLocks noGrp="1"/>
          </p:cNvSpPr>
          <p:nvPr>
            <p:ph type="title"/>
          </p:nvPr>
        </p:nvSpPr>
        <p:spPr/>
        <p:txBody>
          <a:bodyPr/>
          <a:lstStyle/>
          <a:p>
            <a:r>
              <a:rPr lang="en-US" dirty="0" smtClean="0"/>
              <a:t>Audio in Unity</a:t>
            </a:r>
            <a:endParaRPr lang="en-US" dirty="0"/>
          </a:p>
        </p:txBody>
      </p:sp>
      <p:sp>
        <p:nvSpPr>
          <p:cNvPr id="6" name="Text Placeholder 5"/>
          <p:cNvSpPr>
            <a:spLocks noGrp="1"/>
          </p:cNvSpPr>
          <p:nvPr>
            <p:ph type="body" sz="quarter" idx="10"/>
          </p:nvPr>
        </p:nvSpPr>
        <p:spPr>
          <a:xfrm>
            <a:off x="274637" y="1212850"/>
            <a:ext cx="6949429" cy="5416868"/>
          </a:xfrm>
        </p:spPr>
        <p:txBody>
          <a:bodyPr/>
          <a:lstStyle/>
          <a:p>
            <a:r>
              <a:rPr lang="en-US" dirty="0" smtClean="0"/>
              <a:t>2D Audio</a:t>
            </a:r>
          </a:p>
          <a:p>
            <a:pPr lvl="1"/>
            <a:r>
              <a:rPr lang="en-US" dirty="0" smtClean="0"/>
              <a:t>Provides non-positional audio</a:t>
            </a:r>
          </a:p>
          <a:p>
            <a:pPr lvl="1"/>
            <a:r>
              <a:rPr lang="en-US" dirty="0" smtClean="0"/>
              <a:t>Good for standard music</a:t>
            </a:r>
          </a:p>
          <a:p>
            <a:pPr lvl="1"/>
            <a:r>
              <a:rPr lang="en-US" dirty="0" smtClean="0"/>
              <a:t>Also used in 3D games</a:t>
            </a:r>
          </a:p>
          <a:p>
            <a:pPr lvl="1"/>
            <a:endParaRPr lang="en-US" dirty="0" smtClean="0"/>
          </a:p>
          <a:p>
            <a:r>
              <a:rPr lang="en-US" dirty="0" smtClean="0"/>
              <a:t>3D Audio</a:t>
            </a:r>
          </a:p>
          <a:p>
            <a:pPr lvl="1"/>
            <a:r>
              <a:rPr lang="en-US" dirty="0" smtClean="0"/>
              <a:t>Provides volume control and panning based on relative position of listener/source</a:t>
            </a:r>
          </a:p>
          <a:p>
            <a:pPr lvl="1"/>
            <a:r>
              <a:rPr lang="en-US" dirty="0" smtClean="0"/>
              <a:t>Closer to sound, louder it is.</a:t>
            </a:r>
          </a:p>
          <a:p>
            <a:pPr lvl="1"/>
            <a:endParaRPr lang="en-US" dirty="0"/>
          </a:p>
          <a:p>
            <a:r>
              <a:rPr lang="en-US" dirty="0" err="1" smtClean="0"/>
              <a:t>Spatialization</a:t>
            </a:r>
            <a:endParaRPr lang="en-US" dirty="0" smtClean="0"/>
          </a:p>
          <a:p>
            <a:pPr lvl="1"/>
            <a:r>
              <a:rPr lang="en-US" dirty="0" smtClean="0"/>
              <a:t>Not just panning or volume control</a:t>
            </a:r>
          </a:p>
          <a:p>
            <a:pPr lvl="1"/>
            <a:r>
              <a:rPr lang="en-US" dirty="0" smtClean="0"/>
              <a:t>Unity contains </a:t>
            </a:r>
            <a:r>
              <a:rPr lang="en-US" dirty="0" err="1" smtClean="0"/>
              <a:t>spatialization</a:t>
            </a:r>
            <a:r>
              <a:rPr lang="en-US" dirty="0" smtClean="0"/>
              <a:t> support via plugins</a:t>
            </a:r>
          </a:p>
        </p:txBody>
      </p:sp>
      <p:pic>
        <p:nvPicPr>
          <p:cNvPr id="2" name="Picture 1"/>
          <p:cNvPicPr>
            <a:picLocks noChangeAspect="1"/>
          </p:cNvPicPr>
          <p:nvPr/>
        </p:nvPicPr>
        <p:blipFill>
          <a:blip r:embed="rId3"/>
          <a:stretch>
            <a:fillRect/>
          </a:stretch>
        </p:blipFill>
        <p:spPr>
          <a:xfrm>
            <a:off x="7610567" y="2308555"/>
            <a:ext cx="4480897" cy="2305916"/>
          </a:xfrm>
          <a:prstGeom prst="rect">
            <a:avLst/>
          </a:prstGeom>
        </p:spPr>
      </p:pic>
    </p:spTree>
    <p:extLst>
      <p:ext uri="{BB962C8B-B14F-4D97-AF65-F5344CB8AC3E}">
        <p14:creationId xmlns:p14="http://schemas.microsoft.com/office/powerpoint/2010/main" val="3758444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fade">
                                      <p:cBhvr>
                                        <p:cTn id="13" dur="500"/>
                                        <p:tgtEl>
                                          <p:spTgt spid="6">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fade">
                                      <p:cBhvr>
                                        <p:cTn id="16" dur="500"/>
                                        <p:tgtEl>
                                          <p:spTgt spid="6">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6">
                                            <p:txEl>
                                              <p:pRg st="5" end="5"/>
                                            </p:txEl>
                                          </p:spTgt>
                                        </p:tgtEl>
                                        <p:attrNameLst>
                                          <p:attrName>style.visibility</p:attrName>
                                        </p:attrNameLst>
                                      </p:cBhvr>
                                      <p:to>
                                        <p:strVal val="visible"/>
                                      </p:to>
                                    </p:set>
                                    <p:animEffect transition="in" filter="fade">
                                      <p:cBhvr>
                                        <p:cTn id="21" dur="500"/>
                                        <p:tgtEl>
                                          <p:spTgt spid="6">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6">
                                            <p:txEl>
                                              <p:pRg st="6" end="6"/>
                                            </p:txEl>
                                          </p:spTgt>
                                        </p:tgtEl>
                                        <p:attrNameLst>
                                          <p:attrName>style.visibility</p:attrName>
                                        </p:attrNameLst>
                                      </p:cBhvr>
                                      <p:to>
                                        <p:strVal val="visible"/>
                                      </p:to>
                                    </p:set>
                                    <p:animEffect transition="in" filter="fade">
                                      <p:cBhvr>
                                        <p:cTn id="24" dur="500"/>
                                        <p:tgtEl>
                                          <p:spTgt spid="6">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animEffect transition="in" filter="fade">
                                      <p:cBhvr>
                                        <p:cTn id="27" dur="500"/>
                                        <p:tgtEl>
                                          <p:spTgt spid="6">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9" end="9"/>
                                            </p:txEl>
                                          </p:spTgt>
                                        </p:tgtEl>
                                        <p:attrNameLst>
                                          <p:attrName>style.visibility</p:attrName>
                                        </p:attrNameLst>
                                      </p:cBhvr>
                                      <p:to>
                                        <p:strVal val="visible"/>
                                      </p:to>
                                    </p:set>
                                    <p:animEffect transition="in" filter="fade">
                                      <p:cBhvr>
                                        <p:cTn id="32" dur="500"/>
                                        <p:tgtEl>
                                          <p:spTgt spid="6">
                                            <p:txEl>
                                              <p:pRg st="9" end="9"/>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6">
                                            <p:txEl>
                                              <p:pRg st="10" end="10"/>
                                            </p:txEl>
                                          </p:spTgt>
                                        </p:tgtEl>
                                        <p:attrNameLst>
                                          <p:attrName>style.visibility</p:attrName>
                                        </p:attrNameLst>
                                      </p:cBhvr>
                                      <p:to>
                                        <p:strVal val="visible"/>
                                      </p:to>
                                    </p:set>
                                    <p:animEffect transition="in" filter="fade">
                                      <p:cBhvr>
                                        <p:cTn id="35" dur="500"/>
                                        <p:tgtEl>
                                          <p:spTgt spid="6">
                                            <p:txEl>
                                              <p:pRg st="10" end="10"/>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6">
                                            <p:txEl>
                                              <p:pRg st="11" end="11"/>
                                            </p:txEl>
                                          </p:spTgt>
                                        </p:tgtEl>
                                        <p:attrNameLst>
                                          <p:attrName>style.visibility</p:attrName>
                                        </p:attrNameLst>
                                      </p:cBhvr>
                                      <p:to>
                                        <p:strVal val="visible"/>
                                      </p:to>
                                    </p:set>
                                    <p:animEffect transition="in" filter="fade">
                                      <p:cBhvr>
                                        <p:cTn id="38" dur="500"/>
                                        <p:tgtEl>
                                          <p:spTgt spid="6">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7224066" y="0"/>
            <a:ext cx="5212409" cy="7520578"/>
          </a:xfrm>
          <a:prstGeom prst="rect">
            <a:avLst/>
          </a:prstGeom>
          <a:solidFill>
            <a:srgbClr val="38383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7" name="Title 16"/>
          <p:cNvSpPr>
            <a:spLocks noGrp="1"/>
          </p:cNvSpPr>
          <p:nvPr>
            <p:ph type="title"/>
          </p:nvPr>
        </p:nvSpPr>
        <p:spPr/>
        <p:txBody>
          <a:bodyPr/>
          <a:lstStyle/>
          <a:p>
            <a:r>
              <a:rPr lang="en-US" dirty="0" smtClean="0"/>
              <a:t>Enabling via Plugin</a:t>
            </a:r>
            <a:endParaRPr lang="en-US" dirty="0"/>
          </a:p>
        </p:txBody>
      </p:sp>
      <p:sp>
        <p:nvSpPr>
          <p:cNvPr id="6" name="Text Placeholder 5"/>
          <p:cNvSpPr>
            <a:spLocks noGrp="1"/>
          </p:cNvSpPr>
          <p:nvPr>
            <p:ph type="body" sz="quarter" idx="10"/>
          </p:nvPr>
        </p:nvSpPr>
        <p:spPr>
          <a:xfrm>
            <a:off x="274638" y="1212850"/>
            <a:ext cx="6989285" cy="5078313"/>
          </a:xfrm>
        </p:spPr>
        <p:txBody>
          <a:bodyPr/>
          <a:lstStyle/>
          <a:p>
            <a:r>
              <a:rPr lang="en-US" dirty="0" err="1" smtClean="0"/>
              <a:t>Spatialization</a:t>
            </a:r>
            <a:endParaRPr lang="en-US" dirty="0" smtClean="0"/>
          </a:p>
          <a:p>
            <a:pPr lvl="1"/>
            <a:r>
              <a:rPr lang="en-US" dirty="0" smtClean="0"/>
              <a:t>Support is implemented via native audio pipeline</a:t>
            </a:r>
          </a:p>
          <a:p>
            <a:pPr lvl="1"/>
            <a:r>
              <a:rPr lang="en-US" dirty="0" smtClean="0"/>
              <a:t>Select in Project Settings/Audio</a:t>
            </a:r>
          </a:p>
          <a:p>
            <a:pPr lvl="1"/>
            <a:r>
              <a:rPr lang="en-US" dirty="0" smtClean="0"/>
              <a:t>Plugin (</a:t>
            </a:r>
            <a:r>
              <a:rPr lang="en-US" dirty="0" err="1" smtClean="0"/>
              <a:t>dll</a:t>
            </a:r>
            <a:r>
              <a:rPr lang="en-US" dirty="0" smtClean="0"/>
              <a:t>) must be included in project (as of now)</a:t>
            </a:r>
          </a:p>
          <a:p>
            <a:pPr lvl="1"/>
            <a:endParaRPr lang="en-US" dirty="0" smtClean="0"/>
          </a:p>
          <a:p>
            <a:r>
              <a:rPr lang="en-US" dirty="0" smtClean="0"/>
              <a:t>HRTF</a:t>
            </a:r>
          </a:p>
          <a:p>
            <a:pPr lvl="1"/>
            <a:r>
              <a:rPr lang="en-US" dirty="0" smtClean="0"/>
              <a:t>Dataset</a:t>
            </a:r>
            <a:r>
              <a:rPr lang="en-US" dirty="0"/>
              <a:t>: 350+ people with HRTFs measured and 96 </a:t>
            </a:r>
            <a:r>
              <a:rPr lang="en-US" dirty="0" smtClean="0"/>
              <a:t>biometrics </a:t>
            </a:r>
            <a:r>
              <a:rPr lang="en-US" dirty="0"/>
              <a:t>collected</a:t>
            </a:r>
          </a:p>
          <a:p>
            <a:pPr lvl="1"/>
            <a:endParaRPr lang="en-US" dirty="0" smtClean="0"/>
          </a:p>
          <a:p>
            <a:pPr lvl="1"/>
            <a:r>
              <a:rPr lang="en-US" dirty="0" smtClean="0"/>
              <a:t>We </a:t>
            </a:r>
            <a:r>
              <a:rPr lang="en-US" dirty="0"/>
              <a:t>can </a:t>
            </a:r>
            <a:r>
              <a:rPr lang="en-US" dirty="0" smtClean="0"/>
              <a:t>now predict </a:t>
            </a:r>
            <a:r>
              <a:rPr lang="en-US" dirty="0"/>
              <a:t>how you </a:t>
            </a:r>
            <a:r>
              <a:rPr lang="en-US" dirty="0" smtClean="0"/>
              <a:t>hear </a:t>
            </a:r>
            <a:r>
              <a:rPr lang="en-US" dirty="0"/>
              <a:t>from the way you look.</a:t>
            </a:r>
          </a:p>
          <a:p>
            <a:pPr lvl="1"/>
            <a:endParaRPr lang="en-US" dirty="0" smtClean="0"/>
          </a:p>
          <a:p>
            <a:pPr lvl="1"/>
            <a:r>
              <a:rPr lang="en-US" dirty="0" smtClean="0"/>
              <a:t>Personalization of your HRTF is being used in HoloLens.</a:t>
            </a:r>
            <a:endParaRPr lang="en-US" dirty="0"/>
          </a:p>
          <a:p>
            <a:pPr lvl="1"/>
            <a:endParaRPr lang="en-US" dirty="0" smtClean="0"/>
          </a:p>
        </p:txBody>
      </p:sp>
      <p:pic>
        <p:nvPicPr>
          <p:cNvPr id="3" name="Picture 2"/>
          <p:cNvPicPr>
            <a:picLocks noChangeAspect="1"/>
          </p:cNvPicPr>
          <p:nvPr/>
        </p:nvPicPr>
        <p:blipFill>
          <a:blip r:embed="rId3"/>
          <a:stretch>
            <a:fillRect/>
          </a:stretch>
        </p:blipFill>
        <p:spPr>
          <a:xfrm>
            <a:off x="7263923" y="754061"/>
            <a:ext cx="5115639" cy="3667637"/>
          </a:xfrm>
          <a:prstGeom prst="rect">
            <a:avLst/>
          </a:prstGeom>
        </p:spPr>
      </p:pic>
    </p:spTree>
    <p:extLst>
      <p:ext uri="{BB962C8B-B14F-4D97-AF65-F5344CB8AC3E}">
        <p14:creationId xmlns:p14="http://schemas.microsoft.com/office/powerpoint/2010/main" val="3229443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5" end="5"/>
                                            </p:txEl>
                                          </p:spTgt>
                                        </p:tgtEl>
                                        <p:attrNameLst>
                                          <p:attrName>style.visibility</p:attrName>
                                        </p:attrNameLst>
                                      </p:cBhvr>
                                      <p:to>
                                        <p:strVal val="visible"/>
                                      </p:to>
                                    </p:set>
                                    <p:animEffect transition="in" filter="fade">
                                      <p:cBhvr>
                                        <p:cTn id="7" dur="500"/>
                                        <p:tgtEl>
                                          <p:spTgt spid="6">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6" end="6"/>
                                            </p:txEl>
                                          </p:spTgt>
                                        </p:tgtEl>
                                        <p:attrNameLst>
                                          <p:attrName>style.visibility</p:attrName>
                                        </p:attrNameLst>
                                      </p:cBhvr>
                                      <p:to>
                                        <p:strVal val="visible"/>
                                      </p:to>
                                    </p:set>
                                    <p:animEffect transition="in" filter="fade">
                                      <p:cBhvr>
                                        <p:cTn id="10" dur="500"/>
                                        <p:tgtEl>
                                          <p:spTgt spid="6">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xEl>
                                              <p:pRg st="8" end="8"/>
                                            </p:txEl>
                                          </p:spTgt>
                                        </p:tgtEl>
                                        <p:attrNameLst>
                                          <p:attrName>style.visibility</p:attrName>
                                        </p:attrNameLst>
                                      </p:cBhvr>
                                      <p:to>
                                        <p:strVal val="visible"/>
                                      </p:to>
                                    </p:set>
                                    <p:animEffect transition="in" filter="fade">
                                      <p:cBhvr>
                                        <p:cTn id="13" dur="500"/>
                                        <p:tgtEl>
                                          <p:spTgt spid="6">
                                            <p:txEl>
                                              <p:pRg st="8" end="8"/>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6">
                                            <p:txEl>
                                              <p:pRg st="10" end="10"/>
                                            </p:txEl>
                                          </p:spTgt>
                                        </p:tgtEl>
                                        <p:attrNameLst>
                                          <p:attrName>style.visibility</p:attrName>
                                        </p:attrNameLst>
                                      </p:cBhvr>
                                      <p:to>
                                        <p:strVal val="visible"/>
                                      </p:to>
                                    </p:set>
                                    <p:animEffect transition="in" filter="fade">
                                      <p:cBhvr>
                                        <p:cTn id="16"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7224066" y="0"/>
            <a:ext cx="5212409" cy="7520578"/>
          </a:xfrm>
          <a:prstGeom prst="rect">
            <a:avLst/>
          </a:prstGeom>
          <a:solidFill>
            <a:srgbClr val="38383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7" name="Title 16"/>
          <p:cNvSpPr>
            <a:spLocks noGrp="1"/>
          </p:cNvSpPr>
          <p:nvPr>
            <p:ph type="title"/>
          </p:nvPr>
        </p:nvSpPr>
        <p:spPr/>
        <p:txBody>
          <a:bodyPr/>
          <a:lstStyle/>
          <a:p>
            <a:r>
              <a:rPr lang="en-US" dirty="0" err="1" smtClean="0"/>
              <a:t>Spatialization</a:t>
            </a:r>
            <a:r>
              <a:rPr lang="en-US" dirty="0" smtClean="0"/>
              <a:t> Options</a:t>
            </a:r>
            <a:endParaRPr lang="en-US" dirty="0"/>
          </a:p>
        </p:txBody>
      </p:sp>
      <p:sp>
        <p:nvSpPr>
          <p:cNvPr id="6" name="Text Placeholder 5"/>
          <p:cNvSpPr>
            <a:spLocks noGrp="1"/>
          </p:cNvSpPr>
          <p:nvPr>
            <p:ph type="body" sz="quarter" idx="10"/>
          </p:nvPr>
        </p:nvSpPr>
        <p:spPr>
          <a:xfrm>
            <a:off x="274638" y="1212850"/>
            <a:ext cx="11887200" cy="3447098"/>
          </a:xfrm>
        </p:spPr>
        <p:txBody>
          <a:bodyPr/>
          <a:lstStyle/>
          <a:p>
            <a:r>
              <a:rPr lang="en-US" dirty="0" smtClean="0"/>
              <a:t>Manual Settings</a:t>
            </a:r>
          </a:p>
          <a:p>
            <a:pPr lvl="1"/>
            <a:r>
              <a:rPr lang="en-US" dirty="0" smtClean="0"/>
              <a:t>Spatialize!</a:t>
            </a:r>
          </a:p>
          <a:p>
            <a:pPr lvl="1"/>
            <a:r>
              <a:rPr lang="en-US" dirty="0" smtClean="0"/>
              <a:t>Choose Spatial Blend</a:t>
            </a:r>
          </a:p>
          <a:p>
            <a:pPr lvl="1"/>
            <a:r>
              <a:rPr lang="en-US" b="1" dirty="0"/>
              <a:t>Plugin must be enabled to support </a:t>
            </a:r>
            <a:r>
              <a:rPr lang="en-US" b="1" dirty="0" err="1"/>
              <a:t>spatialization</a:t>
            </a:r>
            <a:endParaRPr lang="en-US" b="1" dirty="0"/>
          </a:p>
          <a:p>
            <a:pPr lvl="1"/>
            <a:endParaRPr lang="en-US" dirty="0"/>
          </a:p>
          <a:p>
            <a:r>
              <a:rPr lang="en-US" dirty="0" smtClean="0"/>
              <a:t>Auto Configure</a:t>
            </a:r>
          </a:p>
          <a:p>
            <a:pPr lvl="1"/>
            <a:r>
              <a:rPr lang="en-US" dirty="0" smtClean="0"/>
              <a:t>Requires small bit of code to enumerate and set</a:t>
            </a:r>
          </a:p>
          <a:p>
            <a:pPr lvl="1"/>
            <a:endParaRPr lang="en-US" dirty="0" smtClean="0"/>
          </a:p>
        </p:txBody>
      </p:sp>
      <p:pic>
        <p:nvPicPr>
          <p:cNvPr id="4" name="Picture 3"/>
          <p:cNvPicPr>
            <a:picLocks noChangeAspect="1"/>
          </p:cNvPicPr>
          <p:nvPr/>
        </p:nvPicPr>
        <p:blipFill rotWithShape="1">
          <a:blip r:embed="rId3"/>
          <a:srcRect l="1775" r="915"/>
          <a:stretch/>
        </p:blipFill>
        <p:spPr>
          <a:xfrm>
            <a:off x="7498384" y="205458"/>
            <a:ext cx="4754828" cy="5057775"/>
          </a:xfrm>
          <a:prstGeom prst="rect">
            <a:avLst/>
          </a:prstGeom>
        </p:spPr>
      </p:pic>
      <p:sp>
        <p:nvSpPr>
          <p:cNvPr id="3" name="Rectangle 2"/>
          <p:cNvSpPr/>
          <p:nvPr/>
        </p:nvSpPr>
        <p:spPr bwMode="auto">
          <a:xfrm>
            <a:off x="7563415" y="1370964"/>
            <a:ext cx="2103097" cy="274317"/>
          </a:xfrm>
          <a:prstGeom prst="rect">
            <a:avLst/>
          </a:prstGeom>
          <a:solidFill>
            <a:schemeClr val="accent1">
              <a:alpha val="43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7" name="Rectangle 6"/>
          <p:cNvSpPr/>
          <p:nvPr/>
        </p:nvSpPr>
        <p:spPr bwMode="auto">
          <a:xfrm>
            <a:off x="9348061" y="4591089"/>
            <a:ext cx="2103097" cy="274317"/>
          </a:xfrm>
          <a:prstGeom prst="rect">
            <a:avLst/>
          </a:prstGeom>
          <a:solidFill>
            <a:schemeClr val="accent1">
              <a:alpha val="43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2883188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fade">
                                      <p:cBhvr>
                                        <p:cTn id="13" dur="500"/>
                                        <p:tgtEl>
                                          <p:spTgt spid="6">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fade">
                                      <p:cBhvr>
                                        <p:cTn id="16" dur="500"/>
                                        <p:tgtEl>
                                          <p:spTgt spid="6">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Effect transition="in" filter="fade">
                                      <p:cBhvr>
                                        <p:cTn id="31" dur="500"/>
                                        <p:tgtEl>
                                          <p:spTgt spid="6">
                                            <p:txEl>
                                              <p:pRg st="5" end="5"/>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6">
                                            <p:txEl>
                                              <p:pRg st="6" end="6"/>
                                            </p:txEl>
                                          </p:spTgt>
                                        </p:tgtEl>
                                        <p:attrNameLst>
                                          <p:attrName>style.visibility</p:attrName>
                                        </p:attrNameLst>
                                      </p:cBhvr>
                                      <p:to>
                                        <p:strVal val="visible"/>
                                      </p:to>
                                    </p:set>
                                    <p:animEffect transition="in" filter="fade">
                                      <p:cBhvr>
                                        <p:cTn id="34"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Spatialization</a:t>
            </a:r>
            <a:r>
              <a:rPr lang="en-US" dirty="0" smtClean="0"/>
              <a:t> Plugin Parameters</a:t>
            </a:r>
            <a:endParaRPr lang="en-US" dirty="0"/>
          </a:p>
        </p:txBody>
      </p:sp>
      <p:sp>
        <p:nvSpPr>
          <p:cNvPr id="3" name="Text Placeholder 2"/>
          <p:cNvSpPr>
            <a:spLocks noGrp="1"/>
          </p:cNvSpPr>
          <p:nvPr>
            <p:ph type="body" sz="quarter" idx="10"/>
          </p:nvPr>
        </p:nvSpPr>
        <p:spPr>
          <a:xfrm>
            <a:off x="274638" y="1212850"/>
            <a:ext cx="11887200" cy="5478423"/>
          </a:xfrm>
        </p:spPr>
        <p:txBody>
          <a:bodyPr/>
          <a:lstStyle/>
          <a:p>
            <a:r>
              <a:rPr lang="en-US" dirty="0" smtClean="0"/>
              <a:t>Plugins can define custom parameters</a:t>
            </a:r>
          </a:p>
          <a:p>
            <a:pPr lvl="1"/>
            <a:r>
              <a:rPr lang="en-US" dirty="0" smtClean="0"/>
              <a:t>The Microsoft HRTF Plugin defines two parameters</a:t>
            </a:r>
          </a:p>
          <a:p>
            <a:pPr lvl="1"/>
            <a:endParaRPr lang="en-US" dirty="0" smtClean="0"/>
          </a:p>
          <a:p>
            <a:r>
              <a:rPr lang="en-US" dirty="0" smtClean="0"/>
              <a:t>Room Size – </a:t>
            </a:r>
            <a:r>
              <a:rPr lang="en-US" dirty="0" err="1" smtClean="0"/>
              <a:t>SetSpatializer</a:t>
            </a:r>
            <a:r>
              <a:rPr lang="en-US" dirty="0" smtClean="0"/>
              <a:t>(1,x)</a:t>
            </a:r>
            <a:endParaRPr lang="en-US" dirty="0"/>
          </a:p>
          <a:p>
            <a:pPr lvl="1"/>
            <a:r>
              <a:rPr lang="en-US" dirty="0" smtClean="0"/>
              <a:t>Audio changes based on room size, affects reverb</a:t>
            </a:r>
          </a:p>
          <a:p>
            <a:pPr lvl="1"/>
            <a:r>
              <a:rPr lang="en-US" dirty="0" smtClean="0"/>
              <a:t>1 Small Room – Office</a:t>
            </a:r>
          </a:p>
          <a:p>
            <a:pPr lvl="1"/>
            <a:r>
              <a:rPr lang="en-US" dirty="0" smtClean="0"/>
              <a:t>2 Medium Room – Conference Room</a:t>
            </a:r>
          </a:p>
          <a:p>
            <a:pPr lvl="1"/>
            <a:r>
              <a:rPr lang="en-US" dirty="0"/>
              <a:t>3 Large Room - Auditorium </a:t>
            </a:r>
            <a:endParaRPr lang="en-US" dirty="0" smtClean="0"/>
          </a:p>
          <a:p>
            <a:pPr lvl="1"/>
            <a:r>
              <a:rPr lang="en-US" dirty="0" smtClean="0"/>
              <a:t>4 Outdoors</a:t>
            </a:r>
          </a:p>
          <a:p>
            <a:pPr lvl="1"/>
            <a:endParaRPr lang="en-US" dirty="0"/>
          </a:p>
          <a:p>
            <a:r>
              <a:rPr lang="en-US" dirty="0" err="1" smtClean="0"/>
              <a:t>Rolloff</a:t>
            </a:r>
            <a:r>
              <a:rPr lang="en-US" dirty="0" smtClean="0"/>
              <a:t> – </a:t>
            </a:r>
            <a:r>
              <a:rPr lang="en-US" dirty="0" err="1" smtClean="0"/>
              <a:t>SetSpatializer</a:t>
            </a:r>
            <a:r>
              <a:rPr lang="en-US" dirty="0" smtClean="0"/>
              <a:t>(</a:t>
            </a:r>
            <a:r>
              <a:rPr lang="en-US" dirty="0" err="1" smtClean="0"/>
              <a:t>y,value</a:t>
            </a:r>
            <a:r>
              <a:rPr lang="en-US" dirty="0" smtClean="0"/>
              <a:t>)</a:t>
            </a:r>
          </a:p>
          <a:p>
            <a:pPr lvl="1"/>
            <a:r>
              <a:rPr lang="en-US" dirty="0" smtClean="0"/>
              <a:t>Allows fine tuning of volume curve - always logarithmic where y is</a:t>
            </a:r>
          </a:p>
          <a:p>
            <a:pPr lvl="1"/>
            <a:r>
              <a:rPr lang="en-US" dirty="0" smtClean="0"/>
              <a:t>2 – </a:t>
            </a:r>
            <a:r>
              <a:rPr lang="en-US" dirty="0" err="1" smtClean="0"/>
              <a:t>MinGain</a:t>
            </a:r>
            <a:r>
              <a:rPr lang="en-US" dirty="0" smtClean="0"/>
              <a:t>, 3 – </a:t>
            </a:r>
            <a:r>
              <a:rPr lang="en-US" dirty="0" err="1" smtClean="0"/>
              <a:t>MaxGain</a:t>
            </a:r>
            <a:r>
              <a:rPr lang="en-US" dirty="0" smtClean="0"/>
              <a:t>, 4 – Distance to 0 gain</a:t>
            </a:r>
            <a:endParaRPr lang="en-US" dirty="0"/>
          </a:p>
        </p:txBody>
      </p:sp>
    </p:spTree>
    <p:extLst>
      <p:ext uri="{BB962C8B-B14F-4D97-AF65-F5344CB8AC3E}">
        <p14:creationId xmlns:p14="http://schemas.microsoft.com/office/powerpoint/2010/main" val="25750460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fade">
                                      <p:cBhvr>
                                        <p:cTn id="35" dur="500"/>
                                        <p:tgtEl>
                                          <p:spTgt spid="3">
                                            <p:txEl>
                                              <p:pRg st="10" end="10"/>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11" end="11"/>
                                            </p:txEl>
                                          </p:spTgt>
                                        </p:tgtEl>
                                        <p:attrNameLst>
                                          <p:attrName>style.visibility</p:attrName>
                                        </p:attrNameLst>
                                      </p:cBhvr>
                                      <p:to>
                                        <p:strVal val="visible"/>
                                      </p:to>
                                    </p:set>
                                    <p:animEffect transition="in" filter="fade">
                                      <p:cBhvr>
                                        <p:cTn id="38" dur="500"/>
                                        <p:tgtEl>
                                          <p:spTgt spid="3">
                                            <p:txEl>
                                              <p:pRg st="11" end="11"/>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12" end="12"/>
                                            </p:txEl>
                                          </p:spTgt>
                                        </p:tgtEl>
                                        <p:attrNameLst>
                                          <p:attrName>style.visibility</p:attrName>
                                        </p:attrNameLst>
                                      </p:cBhvr>
                                      <p:to>
                                        <p:strVal val="visible"/>
                                      </p:to>
                                    </p:set>
                                    <p:animEffect transition="in" filter="fade">
                                      <p:cBhvr>
                                        <p:cTn id="41"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SetSpatializerFloat</a:t>
            </a:r>
            <a:endParaRPr lang="en-US" dirty="0"/>
          </a:p>
        </p:txBody>
      </p:sp>
      <p:sp>
        <p:nvSpPr>
          <p:cNvPr id="5" name="Text Placeholder 4"/>
          <p:cNvSpPr>
            <a:spLocks noGrp="1"/>
          </p:cNvSpPr>
          <p:nvPr>
            <p:ph type="body" sz="quarter" idx="10"/>
          </p:nvPr>
        </p:nvSpPr>
        <p:spPr>
          <a:xfrm>
            <a:off x="274638" y="1221157"/>
            <a:ext cx="11887199" cy="1957459"/>
          </a:xfrm>
        </p:spPr>
        <p:txBody>
          <a:bodyPr/>
          <a:lstStyle/>
          <a:p>
            <a:r>
              <a:rPr lang="en-US" sz="1800" dirty="0">
                <a:solidFill>
                  <a:srgbClr val="0000FF"/>
                </a:solidFill>
                <a:highlight>
                  <a:srgbClr val="FFFFFF"/>
                </a:highlight>
              </a:rPr>
              <a:t>void</a:t>
            </a:r>
            <a:r>
              <a:rPr lang="en-US" sz="1800" dirty="0">
                <a:solidFill>
                  <a:srgbClr val="000000"/>
                </a:solidFill>
                <a:highlight>
                  <a:srgbClr val="FFFFFF"/>
                </a:highlight>
              </a:rPr>
              <a:t> Awake()</a:t>
            </a:r>
          </a:p>
          <a:p>
            <a:r>
              <a:rPr lang="en-US" sz="1800" dirty="0" smtClean="0">
                <a:solidFill>
                  <a:srgbClr val="000000"/>
                </a:solidFill>
                <a:highlight>
                  <a:srgbClr val="FFFFFF"/>
                </a:highlight>
              </a:rPr>
              <a:t>{</a:t>
            </a:r>
          </a:p>
          <a:p>
            <a:r>
              <a:rPr lang="en-US" sz="1800" dirty="0" smtClean="0">
                <a:solidFill>
                  <a:srgbClr val="008000"/>
                </a:solidFill>
                <a:highlight>
                  <a:srgbClr val="FFFFFF"/>
                </a:highlight>
              </a:rPr>
              <a:t>     // Get the </a:t>
            </a:r>
            <a:r>
              <a:rPr lang="en-US" sz="1800" dirty="0" err="1" smtClean="0">
                <a:solidFill>
                  <a:srgbClr val="008000"/>
                </a:solidFill>
                <a:highlight>
                  <a:srgbClr val="FFFFFF"/>
                </a:highlight>
              </a:rPr>
              <a:t>AudioSource</a:t>
            </a:r>
            <a:r>
              <a:rPr lang="en-US" sz="1800" dirty="0" smtClean="0">
                <a:solidFill>
                  <a:srgbClr val="008000"/>
                </a:solidFill>
                <a:highlight>
                  <a:srgbClr val="FFFFFF"/>
                </a:highlight>
              </a:rPr>
              <a:t> component on the game object and set room size.</a:t>
            </a:r>
          </a:p>
          <a:p>
            <a:r>
              <a:rPr lang="en-US" sz="1800" dirty="0" smtClean="0">
                <a:solidFill>
                  <a:srgbClr val="000000"/>
                </a:solidFill>
                <a:highlight>
                  <a:srgbClr val="FFFFFF"/>
                </a:highlight>
              </a:rPr>
              <a:t>     </a:t>
            </a:r>
            <a:r>
              <a:rPr lang="en-US" sz="1800" dirty="0" err="1" smtClean="0">
                <a:solidFill>
                  <a:srgbClr val="000000"/>
                </a:solidFill>
                <a:highlight>
                  <a:srgbClr val="FFFFFF"/>
                </a:highlight>
              </a:rPr>
              <a:t>audiosource</a:t>
            </a:r>
            <a:r>
              <a:rPr lang="en-US" sz="1800" dirty="0" smtClean="0">
                <a:solidFill>
                  <a:srgbClr val="000000"/>
                </a:solidFill>
                <a:highlight>
                  <a:srgbClr val="FFFFFF"/>
                </a:highlight>
              </a:rPr>
              <a:t> = </a:t>
            </a:r>
            <a:r>
              <a:rPr lang="en-US" sz="1800" dirty="0" err="1" smtClean="0">
                <a:solidFill>
                  <a:srgbClr val="000000"/>
                </a:solidFill>
                <a:highlight>
                  <a:srgbClr val="FFFFFF"/>
                </a:highlight>
              </a:rPr>
              <a:t>gameObject.GetComponent</a:t>
            </a:r>
            <a:r>
              <a:rPr lang="en-US" sz="1800" dirty="0" smtClean="0">
                <a:solidFill>
                  <a:srgbClr val="000000"/>
                </a:solidFill>
                <a:highlight>
                  <a:srgbClr val="FFFFFF"/>
                </a:highlight>
              </a:rPr>
              <a:t>&lt;</a:t>
            </a:r>
            <a:r>
              <a:rPr lang="en-US" sz="1800" dirty="0" err="1" smtClean="0">
                <a:solidFill>
                  <a:srgbClr val="2B91AF"/>
                </a:solidFill>
                <a:highlight>
                  <a:srgbClr val="FFFFFF"/>
                </a:highlight>
              </a:rPr>
              <a:t>AudioSource</a:t>
            </a:r>
            <a:r>
              <a:rPr lang="en-US" sz="1800" dirty="0" smtClean="0">
                <a:solidFill>
                  <a:srgbClr val="000000"/>
                </a:solidFill>
                <a:highlight>
                  <a:srgbClr val="FFFFFF"/>
                </a:highlight>
              </a:rPr>
              <a:t>&gt;();</a:t>
            </a:r>
          </a:p>
          <a:p>
            <a:r>
              <a:rPr lang="en-US" sz="1800" dirty="0" smtClean="0">
                <a:solidFill>
                  <a:srgbClr val="000000"/>
                </a:solidFill>
                <a:highlight>
                  <a:srgbClr val="FFFFFF"/>
                </a:highlight>
              </a:rPr>
              <a:t>     </a:t>
            </a:r>
            <a:r>
              <a:rPr lang="en-US" sz="1800" dirty="0" err="1" smtClean="0">
                <a:solidFill>
                  <a:srgbClr val="000000"/>
                </a:solidFill>
                <a:highlight>
                  <a:srgbClr val="FFFFFF"/>
                </a:highlight>
              </a:rPr>
              <a:t>audiosource.SetSpatializerFloat</a:t>
            </a:r>
            <a:r>
              <a:rPr lang="en-US" sz="1800" dirty="0" smtClean="0">
                <a:solidFill>
                  <a:srgbClr val="000000"/>
                </a:solidFill>
                <a:highlight>
                  <a:srgbClr val="FFFFFF"/>
                </a:highlight>
              </a:rPr>
              <a:t>(1</a:t>
            </a:r>
            <a:r>
              <a:rPr lang="en-US" sz="1800" dirty="0">
                <a:solidFill>
                  <a:srgbClr val="000000"/>
                </a:solidFill>
                <a:highlight>
                  <a:srgbClr val="FFFFFF"/>
                </a:highlight>
              </a:rPr>
              <a:t>, (</a:t>
            </a:r>
            <a:r>
              <a:rPr lang="en-US" sz="1800" dirty="0">
                <a:solidFill>
                  <a:srgbClr val="0000FF"/>
                </a:solidFill>
                <a:highlight>
                  <a:srgbClr val="FFFFFF"/>
                </a:highlight>
              </a:rPr>
              <a:t>float</a:t>
            </a:r>
            <a:r>
              <a:rPr lang="en-US" sz="1800" dirty="0" smtClean="0">
                <a:solidFill>
                  <a:srgbClr val="000000"/>
                </a:solidFill>
                <a:highlight>
                  <a:srgbClr val="FFFFFF"/>
                </a:highlight>
              </a:rPr>
              <a:t>)</a:t>
            </a:r>
            <a:r>
              <a:rPr lang="en-US" sz="1800" dirty="0">
                <a:solidFill>
                  <a:srgbClr val="2B91AF"/>
                </a:solidFill>
                <a:highlight>
                  <a:srgbClr val="FFFFFF"/>
                </a:highlight>
              </a:rPr>
              <a:t> </a:t>
            </a:r>
            <a:r>
              <a:rPr lang="en-US" sz="1800" dirty="0" err="1" smtClean="0">
                <a:solidFill>
                  <a:srgbClr val="2B91AF"/>
                </a:solidFill>
                <a:highlight>
                  <a:srgbClr val="FFFFFF"/>
                </a:highlight>
              </a:rPr>
              <a:t>ROOMSIZE.Small</a:t>
            </a:r>
            <a:r>
              <a:rPr lang="en-US" sz="1800" dirty="0" smtClean="0">
                <a:solidFill>
                  <a:srgbClr val="000000"/>
                </a:solidFill>
                <a:highlight>
                  <a:srgbClr val="FFFFFF"/>
                </a:highlight>
              </a:rPr>
              <a:t>);</a:t>
            </a:r>
            <a:endParaRPr lang="en-US" sz="1800" dirty="0">
              <a:solidFill>
                <a:srgbClr val="000000"/>
              </a:solidFill>
              <a:highlight>
                <a:srgbClr val="FFFFFF"/>
              </a:highlight>
            </a:endParaRPr>
          </a:p>
          <a:p>
            <a:r>
              <a:rPr lang="en-US" sz="1800" dirty="0" smtClean="0">
                <a:solidFill>
                  <a:srgbClr val="000000"/>
                </a:solidFill>
                <a:highlight>
                  <a:srgbClr val="FFFFFF"/>
                </a:highlight>
              </a:rPr>
              <a:t>}</a:t>
            </a:r>
            <a:endParaRPr lang="en-US" sz="1800" dirty="0"/>
          </a:p>
        </p:txBody>
      </p:sp>
    </p:spTree>
    <p:extLst>
      <p:ext uri="{BB962C8B-B14F-4D97-AF65-F5344CB8AC3E}">
        <p14:creationId xmlns:p14="http://schemas.microsoft.com/office/powerpoint/2010/main" val="1313874444"/>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Auto Configure by Tag</a:t>
            </a:r>
            <a:endParaRPr lang="en-US" dirty="0"/>
          </a:p>
        </p:txBody>
      </p:sp>
      <p:sp>
        <p:nvSpPr>
          <p:cNvPr id="5" name="Text Placeholder 4"/>
          <p:cNvSpPr>
            <a:spLocks noGrp="1"/>
          </p:cNvSpPr>
          <p:nvPr>
            <p:ph type="body" sz="quarter" idx="10"/>
          </p:nvPr>
        </p:nvSpPr>
        <p:spPr>
          <a:xfrm>
            <a:off x="274638" y="1221157"/>
            <a:ext cx="11887199" cy="5552289"/>
          </a:xfrm>
        </p:spPr>
        <p:txBody>
          <a:bodyPr/>
          <a:lstStyle/>
          <a:p>
            <a:r>
              <a:rPr lang="en-US" sz="1600" dirty="0">
                <a:solidFill>
                  <a:srgbClr val="0000FF"/>
                </a:solidFill>
                <a:highlight>
                  <a:srgbClr val="FFFFFF"/>
                </a:highlight>
              </a:rPr>
              <a:t> </a:t>
            </a:r>
            <a:r>
              <a:rPr lang="en-US" sz="1600" dirty="0" smtClean="0">
                <a:solidFill>
                  <a:srgbClr val="0000FF"/>
                </a:solidFill>
                <a:highlight>
                  <a:srgbClr val="FFFFFF"/>
                </a:highlight>
              </a:rPr>
              <a:t>   public</a:t>
            </a:r>
            <a:r>
              <a:rPr lang="en-US" sz="1600" dirty="0" smtClean="0">
                <a:solidFill>
                  <a:srgbClr val="000000"/>
                </a:solidFill>
                <a:highlight>
                  <a:srgbClr val="FFFFFF"/>
                </a:highlight>
              </a:rPr>
              <a:t> </a:t>
            </a:r>
            <a:r>
              <a:rPr lang="en-US" sz="1600" dirty="0" err="1">
                <a:solidFill>
                  <a:srgbClr val="2B91AF"/>
                </a:solidFill>
                <a:highlight>
                  <a:srgbClr val="FFFFFF"/>
                </a:highlight>
              </a:rPr>
              <a:t>GameObject</a:t>
            </a:r>
            <a:r>
              <a:rPr lang="en-US" sz="1600" dirty="0">
                <a:solidFill>
                  <a:srgbClr val="000000"/>
                </a:solidFill>
                <a:highlight>
                  <a:srgbClr val="FFFFFF"/>
                </a:highlight>
              </a:rPr>
              <a:t>[] </a:t>
            </a:r>
            <a:r>
              <a:rPr lang="en-US" sz="1600" dirty="0" err="1">
                <a:solidFill>
                  <a:srgbClr val="000000"/>
                </a:solidFill>
                <a:highlight>
                  <a:srgbClr val="FFFFFF"/>
                </a:highlight>
              </a:rPr>
              <a:t>AudioSources</a:t>
            </a:r>
            <a:r>
              <a:rPr lang="en-US" sz="1600" dirty="0">
                <a:solidFill>
                  <a:srgbClr val="000000"/>
                </a:solidFill>
                <a:highlight>
                  <a:srgbClr val="FFFFFF"/>
                </a:highlight>
              </a:rPr>
              <a:t>;</a:t>
            </a:r>
          </a:p>
          <a:p>
            <a:r>
              <a:rPr lang="en-US" sz="1600" dirty="0">
                <a:solidFill>
                  <a:srgbClr val="000000"/>
                </a:solidFill>
                <a:highlight>
                  <a:srgbClr val="FFFFFF"/>
                </a:highlight>
              </a:rPr>
              <a:t>    </a:t>
            </a:r>
            <a:r>
              <a:rPr lang="en-US" sz="1600" dirty="0">
                <a:solidFill>
                  <a:srgbClr val="0000FF"/>
                </a:solidFill>
                <a:highlight>
                  <a:srgbClr val="FFFFFF"/>
                </a:highlight>
              </a:rPr>
              <a:t>void</a:t>
            </a:r>
            <a:r>
              <a:rPr lang="en-US" sz="1600" dirty="0">
                <a:solidFill>
                  <a:srgbClr val="000000"/>
                </a:solidFill>
                <a:highlight>
                  <a:srgbClr val="FFFFFF"/>
                </a:highlight>
              </a:rPr>
              <a:t> Awake()</a:t>
            </a:r>
          </a:p>
          <a:p>
            <a:r>
              <a:rPr lang="en-US" sz="1600" dirty="0">
                <a:solidFill>
                  <a:srgbClr val="000000"/>
                </a:solidFill>
                <a:highlight>
                  <a:srgbClr val="FFFFFF"/>
                </a:highlight>
              </a:rPr>
              <a:t>    </a:t>
            </a:r>
            <a:r>
              <a:rPr lang="en-US" sz="1600" dirty="0" smtClean="0">
                <a:solidFill>
                  <a:srgbClr val="000000"/>
                </a:solidFill>
                <a:highlight>
                  <a:srgbClr val="FFFFFF"/>
                </a:highlight>
              </a:rPr>
              <a:t>{</a:t>
            </a:r>
          </a:p>
          <a:p>
            <a:r>
              <a:rPr lang="en-US" sz="1600" dirty="0" smtClean="0">
                <a:solidFill>
                  <a:srgbClr val="008000"/>
                </a:solidFill>
                <a:highlight>
                  <a:srgbClr val="FFFFFF"/>
                </a:highlight>
              </a:rPr>
              <a:t>	// Find all objects tagged </a:t>
            </a:r>
            <a:r>
              <a:rPr lang="en-US" sz="1600" dirty="0" err="1" smtClean="0">
                <a:solidFill>
                  <a:srgbClr val="008000"/>
                </a:solidFill>
                <a:highlight>
                  <a:srgbClr val="FFFFFF"/>
                </a:highlight>
              </a:rPr>
              <a:t>SpatialEmitters</a:t>
            </a:r>
            <a:endParaRPr lang="en-US" sz="1600" dirty="0">
              <a:solidFill>
                <a:srgbClr val="000000"/>
              </a:solidFill>
              <a:highlight>
                <a:srgbClr val="FFFFFF"/>
              </a:highlight>
            </a:endParaRPr>
          </a:p>
          <a:p>
            <a:r>
              <a:rPr lang="en-US" sz="1600" dirty="0">
                <a:solidFill>
                  <a:srgbClr val="000000"/>
                </a:solidFill>
                <a:highlight>
                  <a:srgbClr val="FFFFFF"/>
                </a:highlight>
              </a:rPr>
              <a:t>        </a:t>
            </a:r>
            <a:r>
              <a:rPr lang="en-US" sz="1600" dirty="0" err="1">
                <a:solidFill>
                  <a:srgbClr val="000000"/>
                </a:solidFill>
                <a:highlight>
                  <a:srgbClr val="FFFFFF"/>
                </a:highlight>
              </a:rPr>
              <a:t>AudioSources</a:t>
            </a:r>
            <a:r>
              <a:rPr lang="en-US" sz="1600" dirty="0">
                <a:solidFill>
                  <a:srgbClr val="000000"/>
                </a:solidFill>
                <a:highlight>
                  <a:srgbClr val="FFFFFF"/>
                </a:highlight>
              </a:rPr>
              <a:t> = </a:t>
            </a:r>
            <a:r>
              <a:rPr lang="en-US" sz="1600" dirty="0" err="1">
                <a:solidFill>
                  <a:srgbClr val="2B91AF"/>
                </a:solidFill>
                <a:highlight>
                  <a:srgbClr val="FFFFFF"/>
                </a:highlight>
              </a:rPr>
              <a:t>GameObject</a:t>
            </a:r>
            <a:r>
              <a:rPr lang="en-US" sz="1600" dirty="0" err="1">
                <a:solidFill>
                  <a:srgbClr val="000000"/>
                </a:solidFill>
                <a:highlight>
                  <a:srgbClr val="FFFFFF"/>
                </a:highlight>
              </a:rPr>
              <a:t>.FindGameObjectsWithTag</a:t>
            </a:r>
            <a:r>
              <a:rPr lang="en-US" sz="1600" dirty="0">
                <a:solidFill>
                  <a:srgbClr val="000000"/>
                </a:solidFill>
                <a:highlight>
                  <a:srgbClr val="FFFFFF"/>
                </a:highlight>
              </a:rPr>
              <a:t>(</a:t>
            </a:r>
            <a:r>
              <a:rPr lang="en-US" sz="1600" dirty="0">
                <a:solidFill>
                  <a:srgbClr val="A31515"/>
                </a:solidFill>
                <a:highlight>
                  <a:srgbClr val="FFFFFF"/>
                </a:highlight>
              </a:rPr>
              <a:t>"</a:t>
            </a:r>
            <a:r>
              <a:rPr lang="en-US" sz="1600" dirty="0" err="1" smtClean="0">
                <a:solidFill>
                  <a:srgbClr val="A31515"/>
                </a:solidFill>
                <a:highlight>
                  <a:srgbClr val="FFFFFF"/>
                </a:highlight>
              </a:rPr>
              <a:t>SpatialEmittersSmall</a:t>
            </a:r>
            <a:r>
              <a:rPr lang="en-US" sz="1600" dirty="0" smtClean="0">
                <a:solidFill>
                  <a:srgbClr val="A31515"/>
                </a:solidFill>
                <a:highlight>
                  <a:srgbClr val="FFFFFF"/>
                </a:highlight>
              </a:rPr>
              <a:t>"</a:t>
            </a:r>
            <a:r>
              <a:rPr lang="en-US" sz="1600" dirty="0" smtClean="0">
                <a:solidFill>
                  <a:srgbClr val="000000"/>
                </a:solidFill>
                <a:highlight>
                  <a:srgbClr val="FFFFFF"/>
                </a:highlight>
              </a:rPr>
              <a:t>);</a:t>
            </a:r>
            <a:endParaRPr lang="en-US" sz="1600" dirty="0">
              <a:solidFill>
                <a:srgbClr val="000000"/>
              </a:solidFill>
              <a:highlight>
                <a:srgbClr val="FFFFFF"/>
              </a:highlight>
            </a:endParaRPr>
          </a:p>
          <a:p>
            <a:endParaRPr lang="en-US" sz="1600" dirty="0">
              <a:solidFill>
                <a:srgbClr val="000000"/>
              </a:solidFill>
              <a:highlight>
                <a:srgbClr val="FFFFFF"/>
              </a:highlight>
            </a:endParaRPr>
          </a:p>
          <a:p>
            <a:r>
              <a:rPr lang="en-US" sz="1600" dirty="0" smtClean="0">
                <a:solidFill>
                  <a:srgbClr val="0000FF"/>
                </a:solidFill>
                <a:highlight>
                  <a:srgbClr val="FFFFFF"/>
                </a:highlight>
              </a:rPr>
              <a:t>	</a:t>
            </a:r>
            <a:r>
              <a:rPr lang="en-US" sz="1600" dirty="0" err="1" smtClean="0">
                <a:solidFill>
                  <a:srgbClr val="0000FF"/>
                </a:solidFill>
                <a:highlight>
                  <a:srgbClr val="FFFFFF"/>
                </a:highlight>
              </a:rPr>
              <a:t>foreach</a:t>
            </a:r>
            <a:r>
              <a:rPr lang="en-US" sz="1600" dirty="0" smtClean="0">
                <a:solidFill>
                  <a:srgbClr val="000000"/>
                </a:solidFill>
                <a:highlight>
                  <a:srgbClr val="FFFFFF"/>
                </a:highlight>
              </a:rPr>
              <a:t> </a:t>
            </a:r>
            <a:r>
              <a:rPr lang="en-US" sz="1600" dirty="0">
                <a:solidFill>
                  <a:srgbClr val="000000"/>
                </a:solidFill>
                <a:highlight>
                  <a:srgbClr val="FFFFFF"/>
                </a:highlight>
              </a:rPr>
              <a:t>(</a:t>
            </a:r>
            <a:r>
              <a:rPr lang="en-US" sz="1600" dirty="0" err="1">
                <a:solidFill>
                  <a:srgbClr val="2B91AF"/>
                </a:solidFill>
                <a:highlight>
                  <a:srgbClr val="FFFFFF"/>
                </a:highlight>
              </a:rPr>
              <a:t>GameObject</a:t>
            </a:r>
            <a:r>
              <a:rPr lang="en-US" sz="1600" dirty="0">
                <a:solidFill>
                  <a:srgbClr val="000000"/>
                </a:solidFill>
                <a:highlight>
                  <a:srgbClr val="FFFFFF"/>
                </a:highlight>
              </a:rPr>
              <a:t> source </a:t>
            </a:r>
            <a:r>
              <a:rPr lang="en-US" sz="1600" dirty="0">
                <a:solidFill>
                  <a:srgbClr val="0000FF"/>
                </a:solidFill>
                <a:highlight>
                  <a:srgbClr val="FFFFFF"/>
                </a:highlight>
              </a:rPr>
              <a:t>in</a:t>
            </a:r>
            <a:r>
              <a:rPr lang="en-US" sz="1600" dirty="0">
                <a:solidFill>
                  <a:srgbClr val="000000"/>
                </a:solidFill>
                <a:highlight>
                  <a:srgbClr val="FFFFFF"/>
                </a:highlight>
              </a:rPr>
              <a:t> </a:t>
            </a:r>
            <a:r>
              <a:rPr lang="en-US" sz="1600" dirty="0" err="1">
                <a:solidFill>
                  <a:srgbClr val="000000"/>
                </a:solidFill>
                <a:highlight>
                  <a:srgbClr val="FFFFFF"/>
                </a:highlight>
              </a:rPr>
              <a:t>AudioSources</a:t>
            </a:r>
            <a:r>
              <a:rPr lang="en-US" sz="1600" dirty="0">
                <a:solidFill>
                  <a:srgbClr val="000000"/>
                </a:solidFill>
                <a:highlight>
                  <a:srgbClr val="FFFFFF"/>
                </a:highlight>
              </a:rPr>
              <a:t>)</a:t>
            </a:r>
          </a:p>
          <a:p>
            <a:r>
              <a:rPr lang="en-US" sz="1600" dirty="0">
                <a:solidFill>
                  <a:srgbClr val="000000"/>
                </a:solidFill>
                <a:highlight>
                  <a:srgbClr val="FFFFFF"/>
                </a:highlight>
              </a:rPr>
              <a:t>        {</a:t>
            </a:r>
          </a:p>
          <a:p>
            <a:r>
              <a:rPr lang="en-US" sz="1600" dirty="0">
                <a:solidFill>
                  <a:srgbClr val="000000"/>
                </a:solidFill>
                <a:highlight>
                  <a:srgbClr val="FFFFFF"/>
                </a:highlight>
              </a:rPr>
              <a:t>            </a:t>
            </a:r>
            <a:r>
              <a:rPr lang="en-US" sz="1600" dirty="0" err="1" smtClean="0">
                <a:solidFill>
                  <a:srgbClr val="2B91AF"/>
                </a:solidFill>
                <a:highlight>
                  <a:srgbClr val="FFFFFF"/>
                </a:highlight>
              </a:rPr>
              <a:t>var</a:t>
            </a:r>
            <a:r>
              <a:rPr lang="en-US" sz="1600" dirty="0" smtClean="0">
                <a:solidFill>
                  <a:srgbClr val="2B91AF"/>
                </a:solidFill>
                <a:highlight>
                  <a:srgbClr val="FFFFFF"/>
                </a:highlight>
              </a:rPr>
              <a:t> </a:t>
            </a:r>
            <a:r>
              <a:rPr lang="en-US" sz="1600" dirty="0" err="1" smtClean="0">
                <a:solidFill>
                  <a:srgbClr val="000000"/>
                </a:solidFill>
                <a:highlight>
                  <a:srgbClr val="FFFFFF"/>
                </a:highlight>
              </a:rPr>
              <a:t>audiosource</a:t>
            </a:r>
            <a:r>
              <a:rPr lang="en-US" sz="1600" dirty="0" smtClean="0">
                <a:solidFill>
                  <a:srgbClr val="000000"/>
                </a:solidFill>
                <a:highlight>
                  <a:srgbClr val="FFFFFF"/>
                </a:highlight>
              </a:rPr>
              <a:t> </a:t>
            </a:r>
            <a:r>
              <a:rPr lang="en-US" sz="1600" dirty="0">
                <a:solidFill>
                  <a:srgbClr val="000000"/>
                </a:solidFill>
                <a:highlight>
                  <a:srgbClr val="FFFFFF"/>
                </a:highlight>
              </a:rPr>
              <a:t>= </a:t>
            </a:r>
            <a:r>
              <a:rPr lang="en-US" sz="1600" dirty="0" err="1">
                <a:solidFill>
                  <a:srgbClr val="000000"/>
                </a:solidFill>
                <a:highlight>
                  <a:srgbClr val="FFFFFF"/>
                </a:highlight>
              </a:rPr>
              <a:t>source.GetComponent</a:t>
            </a:r>
            <a:r>
              <a:rPr lang="en-US" sz="1600" dirty="0">
                <a:solidFill>
                  <a:srgbClr val="000000"/>
                </a:solidFill>
                <a:highlight>
                  <a:srgbClr val="FFFFFF"/>
                </a:highlight>
              </a:rPr>
              <a:t>&lt;</a:t>
            </a:r>
            <a:r>
              <a:rPr lang="en-US" sz="1600" dirty="0" err="1">
                <a:solidFill>
                  <a:srgbClr val="2B91AF"/>
                </a:solidFill>
                <a:highlight>
                  <a:srgbClr val="FFFFFF"/>
                </a:highlight>
              </a:rPr>
              <a:t>AudioSource</a:t>
            </a:r>
            <a:r>
              <a:rPr lang="en-US" sz="1600" dirty="0" smtClean="0">
                <a:solidFill>
                  <a:srgbClr val="000000"/>
                </a:solidFill>
                <a:highlight>
                  <a:srgbClr val="FFFFFF"/>
                </a:highlight>
              </a:rPr>
              <a:t>&gt;();</a:t>
            </a:r>
            <a:endParaRPr lang="en-US" sz="1600" dirty="0">
              <a:solidFill>
                <a:srgbClr val="000000"/>
              </a:solidFill>
              <a:highlight>
                <a:srgbClr val="FFFFFF"/>
              </a:highlight>
            </a:endParaRPr>
          </a:p>
          <a:p>
            <a:r>
              <a:rPr lang="en-US" sz="1600" dirty="0">
                <a:solidFill>
                  <a:srgbClr val="000000"/>
                </a:solidFill>
                <a:highlight>
                  <a:srgbClr val="FFFFFF"/>
                </a:highlight>
              </a:rPr>
              <a:t>            </a:t>
            </a:r>
            <a:r>
              <a:rPr lang="en-US" sz="1600" dirty="0" err="1">
                <a:solidFill>
                  <a:srgbClr val="000000"/>
                </a:solidFill>
                <a:highlight>
                  <a:srgbClr val="FFFFFF"/>
                </a:highlight>
              </a:rPr>
              <a:t>audiosource.spread</a:t>
            </a:r>
            <a:r>
              <a:rPr lang="en-US" sz="1600" dirty="0">
                <a:solidFill>
                  <a:srgbClr val="000000"/>
                </a:solidFill>
                <a:highlight>
                  <a:srgbClr val="FFFFFF"/>
                </a:highlight>
              </a:rPr>
              <a:t> = 0;</a:t>
            </a:r>
          </a:p>
          <a:p>
            <a:r>
              <a:rPr lang="en-US" sz="1600" dirty="0">
                <a:solidFill>
                  <a:srgbClr val="000000"/>
                </a:solidFill>
                <a:highlight>
                  <a:srgbClr val="FFFFFF"/>
                </a:highlight>
              </a:rPr>
              <a:t>            </a:t>
            </a:r>
            <a:r>
              <a:rPr lang="en-US" sz="1600" dirty="0" err="1">
                <a:solidFill>
                  <a:srgbClr val="000000"/>
                </a:solidFill>
                <a:highlight>
                  <a:srgbClr val="FFFFFF"/>
                </a:highlight>
              </a:rPr>
              <a:t>audiosource.spatialBlend</a:t>
            </a:r>
            <a:r>
              <a:rPr lang="en-US" sz="1600" dirty="0">
                <a:solidFill>
                  <a:srgbClr val="000000"/>
                </a:solidFill>
                <a:highlight>
                  <a:srgbClr val="FFFFFF"/>
                </a:highlight>
              </a:rPr>
              <a:t> = 1;</a:t>
            </a:r>
          </a:p>
          <a:p>
            <a:r>
              <a:rPr lang="en-US" sz="1600" dirty="0">
                <a:solidFill>
                  <a:srgbClr val="000000"/>
                </a:solidFill>
                <a:highlight>
                  <a:srgbClr val="FFFFFF"/>
                </a:highlight>
              </a:rPr>
              <a:t>            </a:t>
            </a:r>
            <a:r>
              <a:rPr lang="en-US" sz="1600" dirty="0" err="1">
                <a:solidFill>
                  <a:srgbClr val="000000"/>
                </a:solidFill>
                <a:highlight>
                  <a:srgbClr val="FFFFFF"/>
                </a:highlight>
              </a:rPr>
              <a:t>audiosource.rolloffMode</a:t>
            </a:r>
            <a:r>
              <a:rPr lang="en-US" sz="1600" dirty="0">
                <a:solidFill>
                  <a:srgbClr val="000000"/>
                </a:solidFill>
                <a:highlight>
                  <a:srgbClr val="FFFFFF"/>
                </a:highlight>
              </a:rPr>
              <a:t> = </a:t>
            </a:r>
            <a:r>
              <a:rPr lang="en-US" sz="1600" dirty="0" err="1">
                <a:solidFill>
                  <a:srgbClr val="2B91AF"/>
                </a:solidFill>
                <a:highlight>
                  <a:srgbClr val="FFFFFF"/>
                </a:highlight>
              </a:rPr>
              <a:t>AudioRolloffMode</a:t>
            </a:r>
            <a:r>
              <a:rPr lang="en-US" sz="1600" dirty="0" err="1">
                <a:solidFill>
                  <a:srgbClr val="000000"/>
                </a:solidFill>
                <a:highlight>
                  <a:srgbClr val="FFFFFF"/>
                </a:highlight>
              </a:rPr>
              <a:t>.Custom</a:t>
            </a:r>
            <a:r>
              <a:rPr lang="en-US" sz="1600" dirty="0">
                <a:solidFill>
                  <a:srgbClr val="000000"/>
                </a:solidFill>
                <a:highlight>
                  <a:srgbClr val="FFFFFF"/>
                </a:highlight>
              </a:rPr>
              <a:t>;</a:t>
            </a:r>
          </a:p>
          <a:p>
            <a:endParaRPr lang="en-US" sz="1600" dirty="0">
              <a:solidFill>
                <a:srgbClr val="000000"/>
              </a:solidFill>
              <a:highlight>
                <a:srgbClr val="FFFFFF"/>
              </a:highlight>
            </a:endParaRPr>
          </a:p>
          <a:p>
            <a:r>
              <a:rPr lang="en-US" sz="1600" dirty="0">
                <a:solidFill>
                  <a:srgbClr val="000000"/>
                </a:solidFill>
                <a:highlight>
                  <a:srgbClr val="FFFFFF"/>
                </a:highlight>
              </a:rPr>
              <a:t>            </a:t>
            </a:r>
            <a:r>
              <a:rPr lang="en-US" sz="1600" dirty="0" smtClean="0">
                <a:solidFill>
                  <a:srgbClr val="008000"/>
                </a:solidFill>
                <a:highlight>
                  <a:srgbClr val="FFFFFF"/>
                </a:highlight>
              </a:rPr>
              <a:t>// Plugin: </a:t>
            </a:r>
            <a:r>
              <a:rPr lang="en-US" sz="1600" dirty="0" err="1">
                <a:solidFill>
                  <a:srgbClr val="008000"/>
                </a:solidFill>
                <a:highlight>
                  <a:srgbClr val="FFFFFF"/>
                </a:highlight>
              </a:rPr>
              <a:t>SetSpatializerFloats</a:t>
            </a:r>
            <a:r>
              <a:rPr lang="en-US" sz="1600" dirty="0">
                <a:solidFill>
                  <a:srgbClr val="008000"/>
                </a:solidFill>
                <a:highlight>
                  <a:srgbClr val="FFFFFF"/>
                </a:highlight>
              </a:rPr>
              <a:t> here to avoid a possible pop</a:t>
            </a:r>
            <a:endParaRPr lang="en-US" sz="1600" dirty="0">
              <a:solidFill>
                <a:srgbClr val="000000"/>
              </a:solidFill>
              <a:highlight>
                <a:srgbClr val="FFFFFF"/>
              </a:highlight>
            </a:endParaRPr>
          </a:p>
          <a:p>
            <a:r>
              <a:rPr lang="en-US" sz="1600" dirty="0">
                <a:solidFill>
                  <a:srgbClr val="000000"/>
                </a:solidFill>
                <a:highlight>
                  <a:srgbClr val="FFFFFF"/>
                </a:highlight>
              </a:rPr>
              <a:t>            </a:t>
            </a:r>
            <a:r>
              <a:rPr lang="en-US" sz="1600" dirty="0" err="1">
                <a:solidFill>
                  <a:srgbClr val="000000"/>
                </a:solidFill>
                <a:highlight>
                  <a:srgbClr val="FFFFFF"/>
                </a:highlight>
              </a:rPr>
              <a:t>audiosource.SetSpatializerFloat</a:t>
            </a:r>
            <a:r>
              <a:rPr lang="en-US" sz="1600" dirty="0">
                <a:solidFill>
                  <a:srgbClr val="000000"/>
                </a:solidFill>
                <a:highlight>
                  <a:srgbClr val="FFFFFF"/>
                </a:highlight>
              </a:rPr>
              <a:t>(1, </a:t>
            </a:r>
            <a:r>
              <a:rPr lang="en-US" sz="1600" dirty="0" smtClean="0">
                <a:solidFill>
                  <a:srgbClr val="000000"/>
                </a:solidFill>
                <a:highlight>
                  <a:srgbClr val="FFFFFF"/>
                </a:highlight>
              </a:rPr>
              <a:t>ROOMSIZE.SMALL);       </a:t>
            </a:r>
            <a:r>
              <a:rPr lang="en-US" sz="1600" dirty="0" smtClean="0">
                <a:solidFill>
                  <a:srgbClr val="008000"/>
                </a:solidFill>
                <a:highlight>
                  <a:srgbClr val="FFFFFF"/>
                </a:highlight>
              </a:rPr>
              <a:t>// </a:t>
            </a:r>
            <a:r>
              <a:rPr lang="en-US" sz="1600" dirty="0">
                <a:solidFill>
                  <a:srgbClr val="008000"/>
                </a:solidFill>
                <a:highlight>
                  <a:srgbClr val="FFFFFF"/>
                </a:highlight>
              </a:rPr>
              <a:t>1 is the </a:t>
            </a:r>
            <a:r>
              <a:rPr lang="en-US" sz="1600" dirty="0" err="1" smtClean="0">
                <a:solidFill>
                  <a:srgbClr val="008000"/>
                </a:solidFill>
                <a:highlight>
                  <a:srgbClr val="FFFFFF"/>
                </a:highlight>
              </a:rPr>
              <a:t>roomSize</a:t>
            </a:r>
            <a:r>
              <a:rPr lang="en-US" sz="1600" dirty="0" smtClean="0">
                <a:solidFill>
                  <a:srgbClr val="008000"/>
                </a:solidFill>
                <a:highlight>
                  <a:srgbClr val="FFFFFF"/>
                </a:highlight>
              </a:rPr>
              <a:t> </a:t>
            </a:r>
            <a:r>
              <a:rPr lang="en-US" sz="1600" dirty="0" err="1">
                <a:solidFill>
                  <a:srgbClr val="008000"/>
                </a:solidFill>
                <a:highlight>
                  <a:srgbClr val="FFFFFF"/>
                </a:highlight>
              </a:rPr>
              <a:t>param</a:t>
            </a:r>
            <a:endParaRPr lang="en-US" sz="1600" dirty="0">
              <a:solidFill>
                <a:srgbClr val="000000"/>
              </a:solidFill>
              <a:highlight>
                <a:srgbClr val="FFFFFF"/>
              </a:highlight>
            </a:endParaRPr>
          </a:p>
          <a:p>
            <a:r>
              <a:rPr lang="en-US" sz="1600" dirty="0">
                <a:solidFill>
                  <a:srgbClr val="000000"/>
                </a:solidFill>
                <a:highlight>
                  <a:srgbClr val="FFFFFF"/>
                </a:highlight>
              </a:rPr>
              <a:t>            </a:t>
            </a:r>
            <a:r>
              <a:rPr lang="en-US" sz="1600" dirty="0" err="1">
                <a:solidFill>
                  <a:srgbClr val="000000"/>
                </a:solidFill>
                <a:highlight>
                  <a:srgbClr val="FFFFFF"/>
                </a:highlight>
              </a:rPr>
              <a:t>audiosource.SetSpatializerFloat</a:t>
            </a:r>
            <a:r>
              <a:rPr lang="en-US" sz="1600" dirty="0">
                <a:solidFill>
                  <a:srgbClr val="000000"/>
                </a:solidFill>
                <a:highlight>
                  <a:srgbClr val="FFFFFF"/>
                </a:highlight>
              </a:rPr>
              <a:t>(2, _</a:t>
            </a:r>
            <a:r>
              <a:rPr lang="en-US" sz="1600" dirty="0" err="1" smtClean="0">
                <a:solidFill>
                  <a:srgbClr val="000000"/>
                </a:solidFill>
                <a:highlight>
                  <a:srgbClr val="FFFFFF"/>
                </a:highlight>
              </a:rPr>
              <a:t>minGain</a:t>
            </a:r>
            <a:r>
              <a:rPr lang="en-US" sz="1600" dirty="0">
                <a:solidFill>
                  <a:srgbClr val="000000"/>
                </a:solidFill>
                <a:highlight>
                  <a:srgbClr val="FFFFFF"/>
                </a:highlight>
              </a:rPr>
              <a:t>); </a:t>
            </a:r>
            <a:r>
              <a:rPr lang="en-US" sz="1600" dirty="0" smtClean="0">
                <a:solidFill>
                  <a:srgbClr val="000000"/>
                </a:solidFill>
                <a:highlight>
                  <a:srgbClr val="FFFFFF"/>
                </a:highlight>
              </a:rPr>
              <a:t>          </a:t>
            </a:r>
            <a:r>
              <a:rPr lang="en-US" sz="1600" dirty="0" smtClean="0">
                <a:solidFill>
                  <a:srgbClr val="008000"/>
                </a:solidFill>
                <a:highlight>
                  <a:srgbClr val="FFFFFF"/>
                </a:highlight>
              </a:rPr>
              <a:t>// </a:t>
            </a:r>
            <a:r>
              <a:rPr lang="en-US" sz="1600" dirty="0">
                <a:solidFill>
                  <a:srgbClr val="008000"/>
                </a:solidFill>
                <a:highlight>
                  <a:srgbClr val="FFFFFF"/>
                </a:highlight>
              </a:rPr>
              <a:t>2 is the </a:t>
            </a:r>
            <a:r>
              <a:rPr lang="en-US" sz="1600" dirty="0" err="1" smtClean="0">
                <a:solidFill>
                  <a:srgbClr val="008000"/>
                </a:solidFill>
                <a:highlight>
                  <a:srgbClr val="FFFFFF"/>
                </a:highlight>
              </a:rPr>
              <a:t>minGain</a:t>
            </a:r>
            <a:r>
              <a:rPr lang="en-US" sz="1600" dirty="0" smtClean="0">
                <a:solidFill>
                  <a:srgbClr val="008000"/>
                </a:solidFill>
                <a:highlight>
                  <a:srgbClr val="FFFFFF"/>
                </a:highlight>
              </a:rPr>
              <a:t> </a:t>
            </a:r>
            <a:r>
              <a:rPr lang="en-US" sz="1600" dirty="0" err="1">
                <a:solidFill>
                  <a:srgbClr val="008000"/>
                </a:solidFill>
                <a:highlight>
                  <a:srgbClr val="FFFFFF"/>
                </a:highlight>
              </a:rPr>
              <a:t>param</a:t>
            </a:r>
            <a:endParaRPr lang="en-US" sz="1600" dirty="0">
              <a:solidFill>
                <a:srgbClr val="000000"/>
              </a:solidFill>
              <a:highlight>
                <a:srgbClr val="FFFFFF"/>
              </a:highlight>
            </a:endParaRPr>
          </a:p>
          <a:p>
            <a:r>
              <a:rPr lang="en-US" sz="1600" dirty="0">
                <a:solidFill>
                  <a:srgbClr val="000000"/>
                </a:solidFill>
                <a:highlight>
                  <a:srgbClr val="FFFFFF"/>
                </a:highlight>
              </a:rPr>
              <a:t>            </a:t>
            </a:r>
            <a:r>
              <a:rPr lang="en-US" sz="1600" dirty="0" err="1">
                <a:solidFill>
                  <a:srgbClr val="000000"/>
                </a:solidFill>
                <a:highlight>
                  <a:srgbClr val="FFFFFF"/>
                </a:highlight>
              </a:rPr>
              <a:t>audiosource.SetSpatializerFloat</a:t>
            </a:r>
            <a:r>
              <a:rPr lang="en-US" sz="1600" dirty="0">
                <a:solidFill>
                  <a:srgbClr val="000000"/>
                </a:solidFill>
                <a:highlight>
                  <a:srgbClr val="FFFFFF"/>
                </a:highlight>
              </a:rPr>
              <a:t>(3, </a:t>
            </a:r>
            <a:r>
              <a:rPr lang="en-US" sz="1600" dirty="0" smtClean="0">
                <a:solidFill>
                  <a:srgbClr val="000000"/>
                </a:solidFill>
                <a:highlight>
                  <a:srgbClr val="FFFFFF"/>
                </a:highlight>
              </a:rPr>
              <a:t>_</a:t>
            </a:r>
            <a:r>
              <a:rPr lang="en-US" sz="1600" dirty="0" err="1" smtClean="0">
                <a:solidFill>
                  <a:srgbClr val="000000"/>
                </a:solidFill>
                <a:highlight>
                  <a:srgbClr val="FFFFFF"/>
                </a:highlight>
              </a:rPr>
              <a:t>maxGain</a:t>
            </a:r>
            <a:r>
              <a:rPr lang="en-US" sz="1600" dirty="0">
                <a:solidFill>
                  <a:srgbClr val="000000"/>
                </a:solidFill>
                <a:highlight>
                  <a:srgbClr val="FFFFFF"/>
                </a:highlight>
              </a:rPr>
              <a:t>); </a:t>
            </a:r>
            <a:r>
              <a:rPr lang="en-US" sz="1600" dirty="0" smtClean="0">
                <a:solidFill>
                  <a:srgbClr val="000000"/>
                </a:solidFill>
                <a:highlight>
                  <a:srgbClr val="FFFFFF"/>
                </a:highlight>
              </a:rPr>
              <a:t>          </a:t>
            </a:r>
            <a:r>
              <a:rPr lang="en-US" sz="1600" dirty="0" smtClean="0">
                <a:solidFill>
                  <a:srgbClr val="008000"/>
                </a:solidFill>
                <a:highlight>
                  <a:srgbClr val="FFFFFF"/>
                </a:highlight>
              </a:rPr>
              <a:t>// </a:t>
            </a:r>
            <a:r>
              <a:rPr lang="en-US" sz="1600" dirty="0">
                <a:solidFill>
                  <a:srgbClr val="008000"/>
                </a:solidFill>
                <a:highlight>
                  <a:srgbClr val="FFFFFF"/>
                </a:highlight>
              </a:rPr>
              <a:t>3 is the </a:t>
            </a:r>
            <a:r>
              <a:rPr lang="en-US" sz="1600" dirty="0" err="1" smtClean="0">
                <a:solidFill>
                  <a:srgbClr val="008000"/>
                </a:solidFill>
                <a:highlight>
                  <a:srgbClr val="FFFFFF"/>
                </a:highlight>
              </a:rPr>
              <a:t>maxGain</a:t>
            </a:r>
            <a:r>
              <a:rPr lang="en-US" sz="1600" dirty="0" smtClean="0">
                <a:solidFill>
                  <a:srgbClr val="008000"/>
                </a:solidFill>
                <a:highlight>
                  <a:srgbClr val="FFFFFF"/>
                </a:highlight>
              </a:rPr>
              <a:t> </a:t>
            </a:r>
            <a:r>
              <a:rPr lang="en-US" sz="1600" dirty="0" err="1">
                <a:solidFill>
                  <a:srgbClr val="008000"/>
                </a:solidFill>
                <a:highlight>
                  <a:srgbClr val="FFFFFF"/>
                </a:highlight>
              </a:rPr>
              <a:t>param</a:t>
            </a:r>
            <a:endParaRPr lang="en-US" sz="1600" dirty="0">
              <a:solidFill>
                <a:srgbClr val="000000"/>
              </a:solidFill>
              <a:highlight>
                <a:srgbClr val="FFFFFF"/>
              </a:highlight>
            </a:endParaRPr>
          </a:p>
          <a:p>
            <a:r>
              <a:rPr lang="en-US" sz="1600" dirty="0">
                <a:solidFill>
                  <a:srgbClr val="000000"/>
                </a:solidFill>
                <a:highlight>
                  <a:srgbClr val="FFFFFF"/>
                </a:highlight>
              </a:rPr>
              <a:t>            </a:t>
            </a:r>
            <a:r>
              <a:rPr lang="en-US" sz="1600" dirty="0" err="1">
                <a:solidFill>
                  <a:srgbClr val="000000"/>
                </a:solidFill>
                <a:highlight>
                  <a:srgbClr val="FFFFFF"/>
                </a:highlight>
              </a:rPr>
              <a:t>audiosource.SetSpatializerFloat</a:t>
            </a:r>
            <a:r>
              <a:rPr lang="en-US" sz="1600" dirty="0">
                <a:solidFill>
                  <a:srgbClr val="000000"/>
                </a:solidFill>
                <a:highlight>
                  <a:srgbClr val="FFFFFF"/>
                </a:highlight>
              </a:rPr>
              <a:t>(4, 1</a:t>
            </a:r>
            <a:r>
              <a:rPr lang="en-US" sz="1600" dirty="0" smtClean="0">
                <a:solidFill>
                  <a:srgbClr val="000000"/>
                </a:solidFill>
                <a:highlight>
                  <a:srgbClr val="FFFFFF"/>
                </a:highlight>
              </a:rPr>
              <a:t>); </a:t>
            </a:r>
            <a:r>
              <a:rPr lang="en-US" sz="1600" dirty="0">
                <a:solidFill>
                  <a:srgbClr val="008000"/>
                </a:solidFill>
                <a:highlight>
                  <a:srgbClr val="FFFFFF"/>
                </a:highlight>
              </a:rPr>
              <a:t>// 4 is the </a:t>
            </a:r>
            <a:r>
              <a:rPr lang="en-US" sz="1600" dirty="0" err="1" smtClean="0">
                <a:solidFill>
                  <a:srgbClr val="008000"/>
                </a:solidFill>
                <a:highlight>
                  <a:srgbClr val="FFFFFF"/>
                </a:highlight>
              </a:rPr>
              <a:t>unityGain</a:t>
            </a:r>
            <a:r>
              <a:rPr lang="en-US" sz="1600" dirty="0" smtClean="0">
                <a:solidFill>
                  <a:srgbClr val="008000"/>
                </a:solidFill>
                <a:highlight>
                  <a:srgbClr val="FFFFFF"/>
                </a:highlight>
              </a:rPr>
              <a:t> </a:t>
            </a:r>
            <a:r>
              <a:rPr lang="en-US" sz="1600" dirty="0" err="1" smtClean="0">
                <a:solidFill>
                  <a:srgbClr val="008000"/>
                </a:solidFill>
                <a:highlight>
                  <a:srgbClr val="FFFFFF"/>
                </a:highlight>
              </a:rPr>
              <a:t>param</a:t>
            </a:r>
            <a:r>
              <a:rPr lang="en-US" sz="1600" dirty="0" smtClean="0">
                <a:solidFill>
                  <a:srgbClr val="008000"/>
                </a:solidFill>
                <a:highlight>
                  <a:srgbClr val="FFFFFF"/>
                </a:highlight>
              </a:rPr>
              <a:t> – distance to 0 attn.</a:t>
            </a:r>
            <a:endParaRPr lang="en-US" sz="1600" dirty="0">
              <a:solidFill>
                <a:srgbClr val="000000"/>
              </a:solidFill>
              <a:highlight>
                <a:srgbClr val="FFFFFF"/>
              </a:highlight>
            </a:endParaRPr>
          </a:p>
          <a:p>
            <a:r>
              <a:rPr lang="en-US" sz="1600" dirty="0">
                <a:solidFill>
                  <a:srgbClr val="000000"/>
                </a:solidFill>
                <a:highlight>
                  <a:srgbClr val="FFFFFF"/>
                </a:highlight>
              </a:rPr>
              <a:t>        </a:t>
            </a:r>
            <a:r>
              <a:rPr lang="en-US" sz="1600" dirty="0" smtClean="0">
                <a:solidFill>
                  <a:srgbClr val="000000"/>
                </a:solidFill>
                <a:highlight>
                  <a:srgbClr val="FFFFFF"/>
                </a:highlight>
              </a:rPr>
              <a:t>}</a:t>
            </a:r>
            <a:endParaRPr lang="en-US" sz="1600" dirty="0">
              <a:solidFill>
                <a:srgbClr val="000000"/>
              </a:solidFill>
              <a:highlight>
                <a:srgbClr val="FFFFFF"/>
              </a:highlight>
            </a:endParaRPr>
          </a:p>
          <a:p>
            <a:r>
              <a:rPr lang="en-US" sz="1600" dirty="0">
                <a:solidFill>
                  <a:srgbClr val="000000"/>
                </a:solidFill>
                <a:highlight>
                  <a:srgbClr val="FFFFFF"/>
                </a:highlight>
              </a:rPr>
              <a:t>    }</a:t>
            </a:r>
            <a:endParaRPr lang="en-US" sz="1600" dirty="0"/>
          </a:p>
        </p:txBody>
      </p:sp>
      <p:sp>
        <p:nvSpPr>
          <p:cNvPr id="7" name="Rectangle 6"/>
          <p:cNvSpPr/>
          <p:nvPr/>
        </p:nvSpPr>
        <p:spPr bwMode="auto">
          <a:xfrm>
            <a:off x="0" y="3362249"/>
            <a:ext cx="12436475" cy="1319566"/>
          </a:xfrm>
          <a:prstGeom prst="rect">
            <a:avLst/>
          </a:prstGeom>
          <a:solidFill>
            <a:srgbClr val="FFD757">
              <a:alpha val="3098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8" name="Rectangle 7"/>
          <p:cNvSpPr/>
          <p:nvPr/>
        </p:nvSpPr>
        <p:spPr bwMode="auto">
          <a:xfrm>
            <a:off x="-386" y="4690124"/>
            <a:ext cx="12436475" cy="1458869"/>
          </a:xfrm>
          <a:prstGeom prst="rect">
            <a:avLst/>
          </a:prstGeom>
          <a:solidFill>
            <a:srgbClr val="FFD757">
              <a:alpha val="3098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6" name="Rectangle 5"/>
          <p:cNvSpPr/>
          <p:nvPr/>
        </p:nvSpPr>
        <p:spPr bwMode="auto">
          <a:xfrm>
            <a:off x="-386" y="1809347"/>
            <a:ext cx="12436475" cy="956404"/>
          </a:xfrm>
          <a:prstGeom prst="rect">
            <a:avLst/>
          </a:prstGeom>
          <a:solidFill>
            <a:srgbClr val="FFD757">
              <a:alpha val="3098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31189822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100"/>
                                  </p:stCondLst>
                                  <p:childTnLst>
                                    <p:set>
                                      <p:cBhvr>
                                        <p:cTn id="16" dur="1" fill="hold">
                                          <p:stCondLst>
                                            <p:cond delay="0"/>
                                          </p:stCondLst>
                                        </p:cTn>
                                        <p:tgtEl>
                                          <p:spTgt spid="7"/>
                                        </p:tgtEl>
                                        <p:attrNameLst>
                                          <p:attrName>style.visibility</p:attrName>
                                        </p:attrNameLst>
                                      </p:cBhvr>
                                      <p:to>
                                        <p:strVal val="hidden"/>
                                      </p:to>
                                    </p:set>
                                  </p:childTnLst>
                                </p:cTn>
                              </p:par>
                              <p:par>
                                <p:cTn id="17" presetID="1" presetClass="entr" presetSubtype="0" fill="hold" grpId="0" nodeType="withEffect">
                                  <p:stCondLst>
                                    <p:cond delay="10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6" grpId="0" animBg="1"/>
      <p:bldP spid="6"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8" y="1209973"/>
            <a:ext cx="9144000" cy="1181862"/>
          </a:xfrm>
        </p:spPr>
        <p:txBody>
          <a:bodyPr/>
          <a:lstStyle/>
          <a:p>
            <a:r>
              <a:rPr lang="en-US" dirty="0" smtClean="0"/>
              <a:t>Zombie Demo</a:t>
            </a:r>
            <a:endParaRPr lang="en-US" dirty="0"/>
          </a:p>
        </p:txBody>
      </p:sp>
      <p:sp>
        <p:nvSpPr>
          <p:cNvPr id="5" name="TextBox 4"/>
          <p:cNvSpPr txBox="1"/>
          <p:nvPr/>
        </p:nvSpPr>
        <p:spPr>
          <a:xfrm>
            <a:off x="8291428" y="6360004"/>
            <a:ext cx="4227055" cy="627864"/>
          </a:xfrm>
          <a:prstGeom prst="rect">
            <a:avLst/>
          </a:prstGeom>
          <a:noFill/>
        </p:spPr>
        <p:txBody>
          <a:bodyPr wrap="non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kumimoji="0" lang="en-US" sz="2400" b="0" i="0" u="none" strike="noStrike" kern="1200" cap="none" spc="0" normalizeH="0" baseline="0" noProof="0" dirty="0">
                <a:ln>
                  <a:noFill/>
                </a:ln>
                <a:gradFill>
                  <a:gsLst>
                    <a:gs pos="2917">
                      <a:srgbClr val="505050"/>
                    </a:gs>
                    <a:gs pos="30000">
                      <a:srgbClr val="505050"/>
                    </a:gs>
                  </a:gsLst>
                  <a:lin ang="5400000" scaled="0"/>
                </a:gradFill>
                <a:effectLst/>
                <a:uLnTx/>
                <a:uFillTx/>
                <a:latin typeface="Segoe UI"/>
                <a:ea typeface="+mn-ea"/>
                <a:cs typeface="+mn-cs"/>
              </a:rPr>
              <a:t>http://www.dreamtapp.com/</a:t>
            </a:r>
            <a:endParaRPr kumimoji="0" lang="en-US" sz="2400" b="0" i="0" u="none" strike="noStrike" kern="1200" cap="none" spc="0" normalizeH="0" baseline="0" noProof="0" dirty="0" smtClean="0">
              <a:ln>
                <a:noFill/>
              </a:ln>
              <a:gradFill>
                <a:gsLst>
                  <a:gs pos="2917">
                    <a:srgbClr val="505050"/>
                  </a:gs>
                  <a:gs pos="30000">
                    <a:srgbClr val="505050"/>
                  </a:gs>
                </a:gsLst>
                <a:lin ang="5400000" scaled="0"/>
              </a:gradFill>
              <a:effectLst/>
              <a:uLnTx/>
              <a:uFillTx/>
              <a:latin typeface="Segoe UI"/>
              <a:ea typeface="+mn-ea"/>
              <a:cs typeface="+mn-cs"/>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6475" y="3232919"/>
            <a:ext cx="11430000" cy="2286000"/>
          </a:xfrm>
          <a:prstGeom prst="rect">
            <a:avLst/>
          </a:prstGeom>
        </p:spPr>
      </p:pic>
    </p:spTree>
    <p:extLst>
      <p:ext uri="{BB962C8B-B14F-4D97-AF65-F5344CB8AC3E}">
        <p14:creationId xmlns:p14="http://schemas.microsoft.com/office/powerpoint/2010/main" val="339342135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Spatial Audio Tips</a:t>
            </a:r>
            <a:endParaRPr lang="en-US" dirty="0"/>
          </a:p>
        </p:txBody>
      </p:sp>
    </p:spTree>
    <p:extLst>
      <p:ext uri="{BB962C8B-B14F-4D97-AF65-F5344CB8AC3E}">
        <p14:creationId xmlns:p14="http://schemas.microsoft.com/office/powerpoint/2010/main" val="3771505765"/>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Tip</a:t>
            </a:r>
            <a:endParaRPr lang="en-US" dirty="0"/>
          </a:p>
        </p:txBody>
      </p:sp>
      <p:sp>
        <p:nvSpPr>
          <p:cNvPr id="3" name="Text Placeholder 2"/>
          <p:cNvSpPr>
            <a:spLocks noGrp="1"/>
          </p:cNvSpPr>
          <p:nvPr>
            <p:ph type="body" sz="quarter" idx="10"/>
          </p:nvPr>
        </p:nvSpPr>
        <p:spPr>
          <a:xfrm>
            <a:off x="274638" y="1289050"/>
            <a:ext cx="9156652" cy="3447098"/>
          </a:xfrm>
        </p:spPr>
        <p:txBody>
          <a:bodyPr/>
          <a:lstStyle/>
          <a:p>
            <a:r>
              <a:rPr lang="en-US" dirty="0" smtClean="0"/>
              <a:t>Make all spatialized audio mono</a:t>
            </a:r>
          </a:p>
          <a:p>
            <a:r>
              <a:rPr lang="en-US" dirty="0" smtClean="0"/>
              <a:t>Target 48khz audio</a:t>
            </a:r>
          </a:p>
          <a:p>
            <a:endParaRPr lang="en-US" dirty="0" smtClean="0"/>
          </a:p>
          <a:p>
            <a:r>
              <a:rPr lang="en-US" dirty="0" smtClean="0"/>
              <a:t>Try to design for real world sizes </a:t>
            </a:r>
          </a:p>
          <a:p>
            <a:r>
              <a:rPr lang="en-US" dirty="0" smtClean="0"/>
              <a:t>(1 unit = 1 meter)</a:t>
            </a:r>
          </a:p>
        </p:txBody>
      </p:sp>
      <p:grpSp>
        <p:nvGrpSpPr>
          <p:cNvPr id="4" name="Group 4"/>
          <p:cNvGrpSpPr>
            <a:grpSpLocks noChangeAspect="1"/>
          </p:cNvGrpSpPr>
          <p:nvPr/>
        </p:nvGrpSpPr>
        <p:grpSpPr bwMode="auto">
          <a:xfrm>
            <a:off x="9967236" y="1505495"/>
            <a:ext cx="2469239" cy="3230653"/>
            <a:chOff x="469" y="2496"/>
            <a:chExt cx="1152" cy="1490"/>
          </a:xfrm>
        </p:grpSpPr>
        <p:sp>
          <p:nvSpPr>
            <p:cNvPr id="5" name="AutoShape 3"/>
            <p:cNvSpPr>
              <a:spLocks noChangeAspect="1" noChangeArrowheads="1" noTextEdit="1"/>
            </p:cNvSpPr>
            <p:nvPr/>
          </p:nvSpPr>
          <p:spPr bwMode="auto">
            <a:xfrm>
              <a:off x="469" y="2496"/>
              <a:ext cx="1152" cy="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6" name="Rectangle 5"/>
            <p:cNvSpPr>
              <a:spLocks noChangeArrowheads="1"/>
            </p:cNvSpPr>
            <p:nvPr/>
          </p:nvSpPr>
          <p:spPr bwMode="auto">
            <a:xfrm>
              <a:off x="469" y="2496"/>
              <a:ext cx="1152" cy="1490"/>
            </a:xfrm>
            <a:prstGeom prst="rect">
              <a:avLst/>
            </a:prstGeom>
            <a:solidFill>
              <a:srgbClr val="0078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7" name="Rectangle 6"/>
            <p:cNvSpPr>
              <a:spLocks noChangeArrowheads="1"/>
            </p:cNvSpPr>
            <p:nvPr/>
          </p:nvSpPr>
          <p:spPr bwMode="auto">
            <a:xfrm>
              <a:off x="469" y="2496"/>
              <a:ext cx="1152" cy="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8" name="Freeform 7"/>
            <p:cNvSpPr>
              <a:spLocks/>
            </p:cNvSpPr>
            <p:nvPr/>
          </p:nvSpPr>
          <p:spPr bwMode="auto">
            <a:xfrm>
              <a:off x="718" y="2906"/>
              <a:ext cx="430" cy="709"/>
            </a:xfrm>
            <a:custGeom>
              <a:avLst/>
              <a:gdLst>
                <a:gd name="T0" fmla="*/ 913 w 914"/>
                <a:gd name="T1" fmla="*/ 336 h 1506"/>
                <a:gd name="T2" fmla="*/ 457 w 914"/>
                <a:gd name="T3" fmla="*/ 0 h 1506"/>
                <a:gd name="T4" fmla="*/ 0 w 914"/>
                <a:gd name="T5" fmla="*/ 364 h 1506"/>
                <a:gd name="T6" fmla="*/ 0 w 914"/>
                <a:gd name="T7" fmla="*/ 1506 h 1506"/>
                <a:gd name="T8" fmla="*/ 809 w 914"/>
                <a:gd name="T9" fmla="*/ 1506 h 1506"/>
                <a:gd name="T10" fmla="*/ 799 w 914"/>
                <a:gd name="T11" fmla="*/ 907 h 1506"/>
                <a:gd name="T12" fmla="*/ 914 w 914"/>
                <a:gd name="T13" fmla="*/ 907 h 1506"/>
                <a:gd name="T14" fmla="*/ 914 w 914"/>
                <a:gd name="T15" fmla="*/ 336 h 1506"/>
                <a:gd name="T16" fmla="*/ 913 w 914"/>
                <a:gd name="T17" fmla="*/ 336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4" h="1506">
                  <a:moveTo>
                    <a:pt x="913" y="336"/>
                  </a:moveTo>
                  <a:cubicBezTo>
                    <a:pt x="898" y="97"/>
                    <a:pt x="699" y="0"/>
                    <a:pt x="457" y="0"/>
                  </a:cubicBezTo>
                  <a:cubicBezTo>
                    <a:pt x="205" y="0"/>
                    <a:pt x="0" y="112"/>
                    <a:pt x="0" y="364"/>
                  </a:cubicBezTo>
                  <a:cubicBezTo>
                    <a:pt x="0" y="1506"/>
                    <a:pt x="0" y="1506"/>
                    <a:pt x="0" y="1506"/>
                  </a:cubicBezTo>
                  <a:cubicBezTo>
                    <a:pt x="809" y="1506"/>
                    <a:pt x="809" y="1506"/>
                    <a:pt x="809" y="1506"/>
                  </a:cubicBezTo>
                  <a:cubicBezTo>
                    <a:pt x="799" y="907"/>
                    <a:pt x="799" y="907"/>
                    <a:pt x="799" y="907"/>
                  </a:cubicBezTo>
                  <a:cubicBezTo>
                    <a:pt x="914" y="907"/>
                    <a:pt x="914" y="907"/>
                    <a:pt x="914" y="907"/>
                  </a:cubicBezTo>
                  <a:cubicBezTo>
                    <a:pt x="914" y="336"/>
                    <a:pt x="914" y="336"/>
                    <a:pt x="914" y="336"/>
                  </a:cubicBezTo>
                  <a:cubicBezTo>
                    <a:pt x="913" y="336"/>
                    <a:pt x="913" y="336"/>
                    <a:pt x="913" y="336"/>
                  </a:cubicBezTo>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9" name="Oval 8"/>
            <p:cNvSpPr>
              <a:spLocks noChangeArrowheads="1"/>
            </p:cNvSpPr>
            <p:nvPr/>
          </p:nvSpPr>
          <p:spPr bwMode="auto">
            <a:xfrm>
              <a:off x="1040" y="3198"/>
              <a:ext cx="27" cy="27"/>
            </a:xfrm>
            <a:prstGeom prst="ellipse">
              <a:avLst/>
            </a:pr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0" name="Freeform 9"/>
            <p:cNvSpPr>
              <a:spLocks/>
            </p:cNvSpPr>
            <p:nvPr/>
          </p:nvSpPr>
          <p:spPr bwMode="auto">
            <a:xfrm>
              <a:off x="718" y="2794"/>
              <a:ext cx="501" cy="646"/>
            </a:xfrm>
            <a:custGeom>
              <a:avLst/>
              <a:gdLst>
                <a:gd name="T0" fmla="*/ 944 w 1066"/>
                <a:gd name="T1" fmla="*/ 448 h 1373"/>
                <a:gd name="T2" fmla="*/ 1066 w 1066"/>
                <a:gd name="T3" fmla="*/ 373 h 1373"/>
                <a:gd name="T4" fmla="*/ 710 w 1066"/>
                <a:gd name="T5" fmla="*/ 235 h 1373"/>
                <a:gd name="T6" fmla="*/ 823 w 1066"/>
                <a:gd name="T7" fmla="*/ 76 h 1373"/>
                <a:gd name="T8" fmla="*/ 374 w 1066"/>
                <a:gd name="T9" fmla="*/ 243 h 1373"/>
                <a:gd name="T10" fmla="*/ 455 w 1066"/>
                <a:gd name="T11" fmla="*/ 34 h 1373"/>
                <a:gd name="T12" fmla="*/ 2 w 1066"/>
                <a:gd name="T13" fmla="*/ 437 h 1373"/>
                <a:gd name="T14" fmla="*/ 0 w 1066"/>
                <a:gd name="T15" fmla="*/ 750 h 1373"/>
                <a:gd name="T16" fmla="*/ 0 w 1066"/>
                <a:gd name="T17" fmla="*/ 943 h 1373"/>
                <a:gd name="T18" fmla="*/ 0 w 1066"/>
                <a:gd name="T19" fmla="*/ 1373 h 1373"/>
                <a:gd name="T20" fmla="*/ 0 w 1066"/>
                <a:gd name="T21" fmla="*/ 1373 h 1373"/>
                <a:gd name="T22" fmla="*/ 335 w 1066"/>
                <a:gd name="T23" fmla="*/ 1087 h 1373"/>
                <a:gd name="T24" fmla="*/ 335 w 1066"/>
                <a:gd name="T25" fmla="*/ 886 h 1373"/>
                <a:gd name="T26" fmla="*/ 346 w 1066"/>
                <a:gd name="T27" fmla="*/ 879 h 1373"/>
                <a:gd name="T28" fmla="*/ 457 w 1066"/>
                <a:gd name="T29" fmla="*/ 760 h 1373"/>
                <a:gd name="T30" fmla="*/ 458 w 1066"/>
                <a:gd name="T31" fmla="*/ 829 h 1373"/>
                <a:gd name="T32" fmla="*/ 736 w 1066"/>
                <a:gd name="T33" fmla="*/ 619 h 1373"/>
                <a:gd name="T34" fmla="*/ 710 w 1066"/>
                <a:gd name="T35" fmla="*/ 731 h 1373"/>
                <a:gd name="T36" fmla="*/ 931 w 1066"/>
                <a:gd name="T37" fmla="*/ 567 h 1373"/>
                <a:gd name="T38" fmla="*/ 1016 w 1066"/>
                <a:gd name="T39" fmla="*/ 610 h 1373"/>
                <a:gd name="T40" fmla="*/ 944 w 1066"/>
                <a:gd name="T41" fmla="*/ 448 h 1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66" h="1373">
                  <a:moveTo>
                    <a:pt x="944" y="448"/>
                  </a:moveTo>
                  <a:cubicBezTo>
                    <a:pt x="1066" y="373"/>
                    <a:pt x="1066" y="373"/>
                    <a:pt x="1066" y="373"/>
                  </a:cubicBezTo>
                  <a:cubicBezTo>
                    <a:pt x="937" y="152"/>
                    <a:pt x="710" y="235"/>
                    <a:pt x="710" y="235"/>
                  </a:cubicBezTo>
                  <a:cubicBezTo>
                    <a:pt x="823" y="76"/>
                    <a:pt x="823" y="76"/>
                    <a:pt x="823" y="76"/>
                  </a:cubicBezTo>
                  <a:cubicBezTo>
                    <a:pt x="541" y="0"/>
                    <a:pt x="374" y="243"/>
                    <a:pt x="374" y="243"/>
                  </a:cubicBezTo>
                  <a:cubicBezTo>
                    <a:pt x="455" y="34"/>
                    <a:pt x="455" y="34"/>
                    <a:pt x="455" y="34"/>
                  </a:cubicBezTo>
                  <a:cubicBezTo>
                    <a:pt x="61" y="76"/>
                    <a:pt x="2" y="437"/>
                    <a:pt x="2" y="437"/>
                  </a:cubicBezTo>
                  <a:cubicBezTo>
                    <a:pt x="0" y="750"/>
                    <a:pt x="0" y="750"/>
                    <a:pt x="0" y="750"/>
                  </a:cubicBezTo>
                  <a:cubicBezTo>
                    <a:pt x="0" y="943"/>
                    <a:pt x="0" y="943"/>
                    <a:pt x="0" y="943"/>
                  </a:cubicBezTo>
                  <a:cubicBezTo>
                    <a:pt x="0" y="1373"/>
                    <a:pt x="0" y="1373"/>
                    <a:pt x="0" y="1373"/>
                  </a:cubicBezTo>
                  <a:cubicBezTo>
                    <a:pt x="0" y="1373"/>
                    <a:pt x="0" y="1373"/>
                    <a:pt x="0" y="1373"/>
                  </a:cubicBezTo>
                  <a:cubicBezTo>
                    <a:pt x="314" y="1316"/>
                    <a:pt x="335" y="1087"/>
                    <a:pt x="335" y="1087"/>
                  </a:cubicBezTo>
                  <a:cubicBezTo>
                    <a:pt x="335" y="886"/>
                    <a:pt x="335" y="886"/>
                    <a:pt x="335" y="886"/>
                  </a:cubicBezTo>
                  <a:cubicBezTo>
                    <a:pt x="346" y="879"/>
                    <a:pt x="346" y="879"/>
                    <a:pt x="346" y="879"/>
                  </a:cubicBezTo>
                  <a:cubicBezTo>
                    <a:pt x="346" y="879"/>
                    <a:pt x="409" y="829"/>
                    <a:pt x="457" y="760"/>
                  </a:cubicBezTo>
                  <a:cubicBezTo>
                    <a:pt x="458" y="829"/>
                    <a:pt x="458" y="829"/>
                    <a:pt x="458" y="829"/>
                  </a:cubicBezTo>
                  <a:cubicBezTo>
                    <a:pt x="688" y="757"/>
                    <a:pt x="736" y="619"/>
                    <a:pt x="736" y="619"/>
                  </a:cubicBezTo>
                  <a:cubicBezTo>
                    <a:pt x="710" y="731"/>
                    <a:pt x="710" y="731"/>
                    <a:pt x="710" y="731"/>
                  </a:cubicBezTo>
                  <a:cubicBezTo>
                    <a:pt x="858" y="684"/>
                    <a:pt x="914" y="621"/>
                    <a:pt x="931" y="567"/>
                  </a:cubicBezTo>
                  <a:cubicBezTo>
                    <a:pt x="1016" y="610"/>
                    <a:pt x="1016" y="610"/>
                    <a:pt x="1016" y="610"/>
                  </a:cubicBezTo>
                  <a:cubicBezTo>
                    <a:pt x="1037" y="514"/>
                    <a:pt x="979" y="467"/>
                    <a:pt x="944" y="448"/>
                  </a:cubicBezTo>
                </a:path>
              </a:pathLst>
            </a:custGeom>
            <a:solidFill>
              <a:srgbClr val="FFFC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1" name="Freeform 10"/>
            <p:cNvSpPr>
              <a:spLocks/>
            </p:cNvSpPr>
            <p:nvPr/>
          </p:nvSpPr>
          <p:spPr bwMode="auto">
            <a:xfrm>
              <a:off x="792" y="3211"/>
              <a:ext cx="88" cy="175"/>
            </a:xfrm>
            <a:custGeom>
              <a:avLst/>
              <a:gdLst>
                <a:gd name="T0" fmla="*/ 187 w 187"/>
                <a:gd name="T1" fmla="*/ 0 h 373"/>
                <a:gd name="T2" fmla="*/ 0 w 187"/>
                <a:gd name="T3" fmla="*/ 187 h 373"/>
                <a:gd name="T4" fmla="*/ 187 w 187"/>
                <a:gd name="T5" fmla="*/ 373 h 373"/>
                <a:gd name="T6" fmla="*/ 187 w 187"/>
                <a:gd name="T7" fmla="*/ 0 h 373"/>
              </a:gdLst>
              <a:ahLst/>
              <a:cxnLst>
                <a:cxn ang="0">
                  <a:pos x="T0" y="T1"/>
                </a:cxn>
                <a:cxn ang="0">
                  <a:pos x="T2" y="T3"/>
                </a:cxn>
                <a:cxn ang="0">
                  <a:pos x="T4" y="T5"/>
                </a:cxn>
                <a:cxn ang="0">
                  <a:pos x="T6" y="T7"/>
                </a:cxn>
              </a:cxnLst>
              <a:rect l="0" t="0" r="r" b="b"/>
              <a:pathLst>
                <a:path w="187" h="373">
                  <a:moveTo>
                    <a:pt x="187" y="0"/>
                  </a:moveTo>
                  <a:cubicBezTo>
                    <a:pt x="84" y="0"/>
                    <a:pt x="0" y="83"/>
                    <a:pt x="0" y="187"/>
                  </a:cubicBezTo>
                  <a:cubicBezTo>
                    <a:pt x="0" y="290"/>
                    <a:pt x="84" y="373"/>
                    <a:pt x="187" y="373"/>
                  </a:cubicBezTo>
                  <a:cubicBezTo>
                    <a:pt x="187" y="0"/>
                    <a:pt x="187" y="0"/>
                    <a:pt x="187" y="0"/>
                  </a:cubicBezTo>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2" name="Freeform 11"/>
            <p:cNvSpPr>
              <a:spLocks/>
            </p:cNvSpPr>
            <p:nvPr/>
          </p:nvSpPr>
          <p:spPr bwMode="auto">
            <a:xfrm>
              <a:off x="880" y="3255"/>
              <a:ext cx="0" cy="60"/>
            </a:xfrm>
            <a:custGeom>
              <a:avLst/>
              <a:gdLst>
                <a:gd name="T0" fmla="*/ 0 h 128"/>
                <a:gd name="T1" fmla="*/ 0 h 128"/>
                <a:gd name="T2" fmla="*/ 128 h 128"/>
                <a:gd name="T3" fmla="*/ 128 h 128"/>
                <a:gd name="T4" fmla="*/ 0 h 128"/>
              </a:gdLst>
              <a:ahLst/>
              <a:cxnLst>
                <a:cxn ang="0">
                  <a:pos x="0" y="T0"/>
                </a:cxn>
                <a:cxn ang="0">
                  <a:pos x="0" y="T1"/>
                </a:cxn>
                <a:cxn ang="0">
                  <a:pos x="0" y="T2"/>
                </a:cxn>
                <a:cxn ang="0">
                  <a:pos x="0" y="T3"/>
                </a:cxn>
                <a:cxn ang="0">
                  <a:pos x="0" y="T4"/>
                </a:cxn>
              </a:cxnLst>
              <a:rect l="0" t="0" r="r" b="b"/>
              <a:pathLst>
                <a:path h="128">
                  <a:moveTo>
                    <a:pt x="0" y="0"/>
                  </a:moveTo>
                  <a:cubicBezTo>
                    <a:pt x="0" y="0"/>
                    <a:pt x="0" y="0"/>
                    <a:pt x="0" y="0"/>
                  </a:cubicBezTo>
                  <a:cubicBezTo>
                    <a:pt x="0" y="128"/>
                    <a:pt x="0" y="128"/>
                    <a:pt x="0" y="128"/>
                  </a:cubicBezTo>
                  <a:cubicBezTo>
                    <a:pt x="0" y="128"/>
                    <a:pt x="0" y="128"/>
                    <a:pt x="0" y="128"/>
                  </a:cubicBezTo>
                  <a:cubicBezTo>
                    <a:pt x="0" y="0"/>
                    <a:pt x="0" y="0"/>
                    <a:pt x="0" y="0"/>
                  </a:cubicBezTo>
                </a:path>
              </a:pathLst>
            </a:custGeom>
            <a:solidFill>
              <a:srgbClr val="D99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3" name="Freeform 12"/>
            <p:cNvSpPr>
              <a:spLocks/>
            </p:cNvSpPr>
            <p:nvPr/>
          </p:nvSpPr>
          <p:spPr bwMode="auto">
            <a:xfrm>
              <a:off x="846" y="3255"/>
              <a:ext cx="34" cy="60"/>
            </a:xfrm>
            <a:custGeom>
              <a:avLst/>
              <a:gdLst>
                <a:gd name="T0" fmla="*/ 71 w 71"/>
                <a:gd name="T1" fmla="*/ 0 h 128"/>
                <a:gd name="T2" fmla="*/ 0 w 71"/>
                <a:gd name="T3" fmla="*/ 32 h 128"/>
                <a:gd name="T4" fmla="*/ 71 w 71"/>
                <a:gd name="T5" fmla="*/ 128 h 128"/>
                <a:gd name="T6" fmla="*/ 71 w 71"/>
                <a:gd name="T7" fmla="*/ 0 h 128"/>
              </a:gdLst>
              <a:ahLst/>
              <a:cxnLst>
                <a:cxn ang="0">
                  <a:pos x="T0" y="T1"/>
                </a:cxn>
                <a:cxn ang="0">
                  <a:pos x="T2" y="T3"/>
                </a:cxn>
                <a:cxn ang="0">
                  <a:pos x="T4" y="T5"/>
                </a:cxn>
                <a:cxn ang="0">
                  <a:pos x="T6" y="T7"/>
                </a:cxn>
              </a:cxnLst>
              <a:rect l="0" t="0" r="r" b="b"/>
              <a:pathLst>
                <a:path w="71" h="128">
                  <a:moveTo>
                    <a:pt x="71" y="0"/>
                  </a:moveTo>
                  <a:cubicBezTo>
                    <a:pt x="43" y="0"/>
                    <a:pt x="18" y="12"/>
                    <a:pt x="0" y="32"/>
                  </a:cubicBezTo>
                  <a:cubicBezTo>
                    <a:pt x="71" y="128"/>
                    <a:pt x="71" y="128"/>
                    <a:pt x="71" y="128"/>
                  </a:cubicBezTo>
                  <a:cubicBezTo>
                    <a:pt x="71" y="0"/>
                    <a:pt x="71" y="0"/>
                    <a:pt x="71" y="0"/>
                  </a:cubicBezTo>
                </a:path>
              </a:pathLst>
            </a:custGeom>
            <a:solidFill>
              <a:srgbClr val="D99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4" name="Rectangle 13"/>
            <p:cNvSpPr>
              <a:spLocks noChangeArrowheads="1"/>
            </p:cNvSpPr>
            <p:nvPr/>
          </p:nvSpPr>
          <p:spPr bwMode="auto">
            <a:xfrm>
              <a:off x="718" y="3615"/>
              <a:ext cx="380" cy="1"/>
            </a:xfrm>
            <a:prstGeom prst="rect">
              <a:avLst/>
            </a:prstGeom>
            <a:solidFill>
              <a:srgbClr val="00A08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5" name="Rectangle 14"/>
            <p:cNvSpPr>
              <a:spLocks noChangeArrowheads="1"/>
            </p:cNvSpPr>
            <p:nvPr/>
          </p:nvSpPr>
          <p:spPr bwMode="auto">
            <a:xfrm>
              <a:off x="718" y="3615"/>
              <a:ext cx="380"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6" name="Freeform 15"/>
            <p:cNvSpPr>
              <a:spLocks noEditPoints="1"/>
            </p:cNvSpPr>
            <p:nvPr/>
          </p:nvSpPr>
          <p:spPr bwMode="auto">
            <a:xfrm>
              <a:off x="718" y="3093"/>
              <a:ext cx="380" cy="522"/>
            </a:xfrm>
            <a:custGeom>
              <a:avLst/>
              <a:gdLst>
                <a:gd name="T0" fmla="*/ 345 w 809"/>
                <a:gd name="T1" fmla="*/ 472 h 1109"/>
                <a:gd name="T2" fmla="*/ 345 w 809"/>
                <a:gd name="T3" fmla="*/ 531 h 1109"/>
                <a:gd name="T4" fmla="*/ 345 w 809"/>
                <a:gd name="T5" fmla="*/ 531 h 1109"/>
                <a:gd name="T6" fmla="*/ 345 w 809"/>
                <a:gd name="T7" fmla="*/ 624 h 1109"/>
                <a:gd name="T8" fmla="*/ 261 w 809"/>
                <a:gd name="T9" fmla="*/ 605 h 1109"/>
                <a:gd name="T10" fmla="*/ 0 w 809"/>
                <a:gd name="T11" fmla="*/ 738 h 1109"/>
                <a:gd name="T12" fmla="*/ 0 w 809"/>
                <a:gd name="T13" fmla="*/ 738 h 1109"/>
                <a:gd name="T14" fmla="*/ 0 w 809"/>
                <a:gd name="T15" fmla="*/ 1109 h 1109"/>
                <a:gd name="T16" fmla="*/ 809 w 809"/>
                <a:gd name="T17" fmla="*/ 1109 h 1109"/>
                <a:gd name="T18" fmla="*/ 345 w 809"/>
                <a:gd name="T19" fmla="*/ 472 h 1109"/>
                <a:gd name="T20" fmla="*/ 0 w 809"/>
                <a:gd name="T21" fmla="*/ 0 h 1109"/>
                <a:gd name="T22" fmla="*/ 0 w 809"/>
                <a:gd name="T23" fmla="*/ 115 h 1109"/>
                <a:gd name="T24" fmla="*/ 1 w 809"/>
                <a:gd name="T25" fmla="*/ 1 h 1109"/>
                <a:gd name="T26" fmla="*/ 0 w 809"/>
                <a:gd name="T27" fmla="*/ 0 h 1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09" h="1109">
                  <a:moveTo>
                    <a:pt x="345" y="472"/>
                  </a:moveTo>
                  <a:cubicBezTo>
                    <a:pt x="345" y="531"/>
                    <a:pt x="345" y="531"/>
                    <a:pt x="345" y="531"/>
                  </a:cubicBezTo>
                  <a:cubicBezTo>
                    <a:pt x="345" y="531"/>
                    <a:pt x="345" y="531"/>
                    <a:pt x="345" y="531"/>
                  </a:cubicBezTo>
                  <a:cubicBezTo>
                    <a:pt x="345" y="624"/>
                    <a:pt x="345" y="624"/>
                    <a:pt x="345" y="624"/>
                  </a:cubicBezTo>
                  <a:cubicBezTo>
                    <a:pt x="315" y="624"/>
                    <a:pt x="286" y="617"/>
                    <a:pt x="261" y="605"/>
                  </a:cubicBezTo>
                  <a:cubicBezTo>
                    <a:pt x="213" y="659"/>
                    <a:pt x="132" y="714"/>
                    <a:pt x="0" y="738"/>
                  </a:cubicBezTo>
                  <a:cubicBezTo>
                    <a:pt x="0" y="738"/>
                    <a:pt x="0" y="738"/>
                    <a:pt x="0" y="738"/>
                  </a:cubicBezTo>
                  <a:cubicBezTo>
                    <a:pt x="0" y="1109"/>
                    <a:pt x="0" y="1109"/>
                    <a:pt x="0" y="1109"/>
                  </a:cubicBezTo>
                  <a:cubicBezTo>
                    <a:pt x="809" y="1109"/>
                    <a:pt x="809" y="1109"/>
                    <a:pt x="809" y="1109"/>
                  </a:cubicBezTo>
                  <a:cubicBezTo>
                    <a:pt x="345" y="472"/>
                    <a:pt x="345" y="472"/>
                    <a:pt x="345" y="472"/>
                  </a:cubicBezTo>
                  <a:moveTo>
                    <a:pt x="0" y="0"/>
                  </a:moveTo>
                  <a:cubicBezTo>
                    <a:pt x="0" y="115"/>
                    <a:pt x="0" y="115"/>
                    <a:pt x="0" y="115"/>
                  </a:cubicBezTo>
                  <a:cubicBezTo>
                    <a:pt x="1" y="1"/>
                    <a:pt x="1" y="1"/>
                    <a:pt x="1" y="1"/>
                  </a:cubicBezTo>
                  <a:cubicBezTo>
                    <a:pt x="0" y="0"/>
                    <a:pt x="0" y="0"/>
                    <a:pt x="0" y="0"/>
                  </a:cubicBezTo>
                </a:path>
              </a:pathLst>
            </a:custGeom>
            <a:solidFill>
              <a:srgbClr val="E5A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7" name="Freeform 16"/>
            <p:cNvSpPr>
              <a:spLocks/>
            </p:cNvSpPr>
            <p:nvPr/>
          </p:nvSpPr>
          <p:spPr bwMode="auto">
            <a:xfrm>
              <a:off x="718" y="3093"/>
              <a:ext cx="122" cy="347"/>
            </a:xfrm>
            <a:custGeom>
              <a:avLst/>
              <a:gdLst>
                <a:gd name="T0" fmla="*/ 1 w 261"/>
                <a:gd name="T1" fmla="*/ 0 h 737"/>
                <a:gd name="T2" fmla="*/ 0 w 261"/>
                <a:gd name="T3" fmla="*/ 114 h 737"/>
                <a:gd name="T4" fmla="*/ 0 w 261"/>
                <a:gd name="T5" fmla="*/ 737 h 737"/>
                <a:gd name="T6" fmla="*/ 0 w 261"/>
                <a:gd name="T7" fmla="*/ 737 h 737"/>
                <a:gd name="T8" fmla="*/ 261 w 261"/>
                <a:gd name="T9" fmla="*/ 604 h 737"/>
                <a:gd name="T10" fmla="*/ 158 w 261"/>
                <a:gd name="T11" fmla="*/ 437 h 737"/>
                <a:gd name="T12" fmla="*/ 219 w 261"/>
                <a:gd name="T13" fmla="*/ 299 h 737"/>
                <a:gd name="T14" fmla="*/ 1 w 261"/>
                <a:gd name="T15" fmla="*/ 0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1" h="737">
                  <a:moveTo>
                    <a:pt x="1" y="0"/>
                  </a:moveTo>
                  <a:cubicBezTo>
                    <a:pt x="0" y="114"/>
                    <a:pt x="0" y="114"/>
                    <a:pt x="0" y="114"/>
                  </a:cubicBezTo>
                  <a:cubicBezTo>
                    <a:pt x="0" y="737"/>
                    <a:pt x="0" y="737"/>
                    <a:pt x="0" y="737"/>
                  </a:cubicBezTo>
                  <a:cubicBezTo>
                    <a:pt x="0" y="737"/>
                    <a:pt x="0" y="737"/>
                    <a:pt x="0" y="737"/>
                  </a:cubicBezTo>
                  <a:cubicBezTo>
                    <a:pt x="132" y="713"/>
                    <a:pt x="213" y="658"/>
                    <a:pt x="261" y="604"/>
                  </a:cubicBezTo>
                  <a:cubicBezTo>
                    <a:pt x="200" y="573"/>
                    <a:pt x="158" y="510"/>
                    <a:pt x="158" y="437"/>
                  </a:cubicBezTo>
                  <a:cubicBezTo>
                    <a:pt x="158" y="382"/>
                    <a:pt x="181" y="333"/>
                    <a:pt x="219" y="299"/>
                  </a:cubicBezTo>
                  <a:cubicBezTo>
                    <a:pt x="1" y="0"/>
                    <a:pt x="1" y="0"/>
                    <a:pt x="1" y="0"/>
                  </a:cubicBezTo>
                </a:path>
              </a:pathLst>
            </a:custGeom>
            <a:solidFill>
              <a:srgbClr val="E5E2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8" name="Freeform 17"/>
            <p:cNvSpPr>
              <a:spLocks/>
            </p:cNvSpPr>
            <p:nvPr/>
          </p:nvSpPr>
          <p:spPr bwMode="auto">
            <a:xfrm>
              <a:off x="792" y="3234"/>
              <a:ext cx="88" cy="152"/>
            </a:xfrm>
            <a:custGeom>
              <a:avLst/>
              <a:gdLst>
                <a:gd name="T0" fmla="*/ 61 w 187"/>
                <a:gd name="T1" fmla="*/ 0 h 324"/>
                <a:gd name="T2" fmla="*/ 0 w 187"/>
                <a:gd name="T3" fmla="*/ 138 h 324"/>
                <a:gd name="T4" fmla="*/ 103 w 187"/>
                <a:gd name="T5" fmla="*/ 305 h 324"/>
                <a:gd name="T6" fmla="*/ 187 w 187"/>
                <a:gd name="T7" fmla="*/ 324 h 324"/>
                <a:gd name="T8" fmla="*/ 187 w 187"/>
                <a:gd name="T9" fmla="*/ 231 h 324"/>
                <a:gd name="T10" fmla="*/ 93 w 187"/>
                <a:gd name="T11" fmla="*/ 138 h 324"/>
                <a:gd name="T12" fmla="*/ 116 w 187"/>
                <a:gd name="T13" fmla="*/ 76 h 324"/>
                <a:gd name="T14" fmla="*/ 61 w 187"/>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324">
                  <a:moveTo>
                    <a:pt x="61" y="0"/>
                  </a:moveTo>
                  <a:cubicBezTo>
                    <a:pt x="23" y="34"/>
                    <a:pt x="0" y="83"/>
                    <a:pt x="0" y="138"/>
                  </a:cubicBezTo>
                  <a:cubicBezTo>
                    <a:pt x="0" y="211"/>
                    <a:pt x="42" y="274"/>
                    <a:pt x="103" y="305"/>
                  </a:cubicBezTo>
                  <a:cubicBezTo>
                    <a:pt x="128" y="317"/>
                    <a:pt x="157" y="324"/>
                    <a:pt x="187" y="324"/>
                  </a:cubicBezTo>
                  <a:cubicBezTo>
                    <a:pt x="187" y="231"/>
                    <a:pt x="187" y="231"/>
                    <a:pt x="187" y="231"/>
                  </a:cubicBezTo>
                  <a:cubicBezTo>
                    <a:pt x="135" y="231"/>
                    <a:pt x="93" y="189"/>
                    <a:pt x="93" y="138"/>
                  </a:cubicBezTo>
                  <a:cubicBezTo>
                    <a:pt x="93" y="114"/>
                    <a:pt x="102" y="92"/>
                    <a:pt x="116" y="76"/>
                  </a:cubicBezTo>
                  <a:cubicBezTo>
                    <a:pt x="61" y="0"/>
                    <a:pt x="61" y="0"/>
                    <a:pt x="61" y="0"/>
                  </a:cubicBezTo>
                </a:path>
              </a:pathLst>
            </a:custGeom>
            <a:solidFill>
              <a:srgbClr val="E5A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9" name="Freeform 18"/>
            <p:cNvSpPr>
              <a:spLocks/>
            </p:cNvSpPr>
            <p:nvPr/>
          </p:nvSpPr>
          <p:spPr bwMode="auto">
            <a:xfrm>
              <a:off x="880" y="3315"/>
              <a:ext cx="0" cy="28"/>
            </a:xfrm>
            <a:custGeom>
              <a:avLst/>
              <a:gdLst>
                <a:gd name="T0" fmla="*/ 0 h 59"/>
                <a:gd name="T1" fmla="*/ 59 h 59"/>
                <a:gd name="T2" fmla="*/ 59 h 59"/>
                <a:gd name="T3" fmla="*/ 0 h 59"/>
                <a:gd name="T4" fmla="*/ 0 h 59"/>
              </a:gdLst>
              <a:ahLst/>
              <a:cxnLst>
                <a:cxn ang="0">
                  <a:pos x="0" y="T0"/>
                </a:cxn>
                <a:cxn ang="0">
                  <a:pos x="0" y="T1"/>
                </a:cxn>
                <a:cxn ang="0">
                  <a:pos x="0" y="T2"/>
                </a:cxn>
                <a:cxn ang="0">
                  <a:pos x="0" y="T3"/>
                </a:cxn>
                <a:cxn ang="0">
                  <a:pos x="0" y="T4"/>
                </a:cxn>
              </a:cxnLst>
              <a:rect l="0" t="0" r="r" b="b"/>
              <a:pathLst>
                <a:path h="59">
                  <a:moveTo>
                    <a:pt x="0" y="0"/>
                  </a:moveTo>
                  <a:cubicBezTo>
                    <a:pt x="0" y="59"/>
                    <a:pt x="0" y="59"/>
                    <a:pt x="0" y="59"/>
                  </a:cubicBezTo>
                  <a:cubicBezTo>
                    <a:pt x="0" y="59"/>
                    <a:pt x="0" y="59"/>
                    <a:pt x="0" y="59"/>
                  </a:cubicBezTo>
                  <a:cubicBezTo>
                    <a:pt x="0" y="0"/>
                    <a:pt x="0" y="0"/>
                    <a:pt x="0" y="0"/>
                  </a:cubicBezTo>
                  <a:cubicBezTo>
                    <a:pt x="0" y="0"/>
                    <a:pt x="0" y="0"/>
                    <a:pt x="0" y="0"/>
                  </a:cubicBezTo>
                </a:path>
              </a:pathLst>
            </a:custGeom>
            <a:solidFill>
              <a:srgbClr val="C38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0" name="Freeform 19"/>
            <p:cNvSpPr>
              <a:spLocks/>
            </p:cNvSpPr>
            <p:nvPr/>
          </p:nvSpPr>
          <p:spPr bwMode="auto">
            <a:xfrm>
              <a:off x="836" y="3270"/>
              <a:ext cx="44" cy="73"/>
            </a:xfrm>
            <a:custGeom>
              <a:avLst/>
              <a:gdLst>
                <a:gd name="T0" fmla="*/ 23 w 94"/>
                <a:gd name="T1" fmla="*/ 0 h 155"/>
                <a:gd name="T2" fmla="*/ 0 w 94"/>
                <a:gd name="T3" fmla="*/ 62 h 155"/>
                <a:gd name="T4" fmla="*/ 94 w 94"/>
                <a:gd name="T5" fmla="*/ 155 h 155"/>
                <a:gd name="T6" fmla="*/ 94 w 94"/>
                <a:gd name="T7" fmla="*/ 96 h 155"/>
                <a:gd name="T8" fmla="*/ 23 w 94"/>
                <a:gd name="T9" fmla="*/ 0 h 155"/>
              </a:gdLst>
              <a:ahLst/>
              <a:cxnLst>
                <a:cxn ang="0">
                  <a:pos x="T0" y="T1"/>
                </a:cxn>
                <a:cxn ang="0">
                  <a:pos x="T2" y="T3"/>
                </a:cxn>
                <a:cxn ang="0">
                  <a:pos x="T4" y="T5"/>
                </a:cxn>
                <a:cxn ang="0">
                  <a:pos x="T6" y="T7"/>
                </a:cxn>
                <a:cxn ang="0">
                  <a:pos x="T8" y="T9"/>
                </a:cxn>
              </a:cxnLst>
              <a:rect l="0" t="0" r="r" b="b"/>
              <a:pathLst>
                <a:path w="94" h="155">
                  <a:moveTo>
                    <a:pt x="23" y="0"/>
                  </a:moveTo>
                  <a:cubicBezTo>
                    <a:pt x="9" y="16"/>
                    <a:pt x="0" y="38"/>
                    <a:pt x="0" y="62"/>
                  </a:cubicBezTo>
                  <a:cubicBezTo>
                    <a:pt x="0" y="113"/>
                    <a:pt x="42" y="155"/>
                    <a:pt x="94" y="155"/>
                  </a:cubicBezTo>
                  <a:cubicBezTo>
                    <a:pt x="94" y="96"/>
                    <a:pt x="94" y="96"/>
                    <a:pt x="94" y="96"/>
                  </a:cubicBezTo>
                  <a:cubicBezTo>
                    <a:pt x="23" y="0"/>
                    <a:pt x="23" y="0"/>
                    <a:pt x="23" y="0"/>
                  </a:cubicBezTo>
                </a:path>
              </a:pathLst>
            </a:custGeom>
            <a:solidFill>
              <a:srgbClr val="C38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1" name="Freeform 21"/>
            <p:cNvSpPr>
              <a:spLocks noEditPoints="1"/>
            </p:cNvSpPr>
            <p:nvPr/>
          </p:nvSpPr>
          <p:spPr bwMode="auto">
            <a:xfrm>
              <a:off x="650" y="2947"/>
              <a:ext cx="0" cy="4"/>
            </a:xfrm>
            <a:custGeom>
              <a:avLst/>
              <a:gdLst>
                <a:gd name="T0" fmla="*/ 0 w 1"/>
                <a:gd name="T1" fmla="*/ 10 h 10"/>
                <a:gd name="T2" fmla="*/ 0 w 1"/>
                <a:gd name="T3" fmla="*/ 10 h 10"/>
                <a:gd name="T4" fmla="*/ 0 w 1"/>
                <a:gd name="T5" fmla="*/ 10 h 10"/>
                <a:gd name="T6" fmla="*/ 0 w 1"/>
                <a:gd name="T7" fmla="*/ 10 h 10"/>
                <a:gd name="T8" fmla="*/ 0 w 1"/>
                <a:gd name="T9" fmla="*/ 9 h 10"/>
                <a:gd name="T10" fmla="*/ 0 w 1"/>
                <a:gd name="T11" fmla="*/ 10 h 10"/>
                <a:gd name="T12" fmla="*/ 0 w 1"/>
                <a:gd name="T13" fmla="*/ 9 h 10"/>
                <a:gd name="T14" fmla="*/ 0 w 1"/>
                <a:gd name="T15" fmla="*/ 8 h 10"/>
                <a:gd name="T16" fmla="*/ 0 w 1"/>
                <a:gd name="T17" fmla="*/ 9 h 10"/>
                <a:gd name="T18" fmla="*/ 0 w 1"/>
                <a:gd name="T19" fmla="*/ 8 h 10"/>
                <a:gd name="T20" fmla="*/ 0 w 1"/>
                <a:gd name="T21" fmla="*/ 8 h 10"/>
                <a:gd name="T22" fmla="*/ 0 w 1"/>
                <a:gd name="T23" fmla="*/ 8 h 10"/>
                <a:gd name="T24" fmla="*/ 0 w 1"/>
                <a:gd name="T25" fmla="*/ 8 h 10"/>
                <a:gd name="T26" fmla="*/ 0 w 1"/>
                <a:gd name="T27" fmla="*/ 7 h 10"/>
                <a:gd name="T28" fmla="*/ 0 w 1"/>
                <a:gd name="T29" fmla="*/ 8 h 10"/>
                <a:gd name="T30" fmla="*/ 0 w 1"/>
                <a:gd name="T31" fmla="*/ 7 h 10"/>
                <a:gd name="T32" fmla="*/ 0 w 1"/>
                <a:gd name="T33" fmla="*/ 7 h 10"/>
                <a:gd name="T34" fmla="*/ 0 w 1"/>
                <a:gd name="T35" fmla="*/ 7 h 10"/>
                <a:gd name="T36" fmla="*/ 0 w 1"/>
                <a:gd name="T37" fmla="*/ 7 h 10"/>
                <a:gd name="T38" fmla="*/ 0 w 1"/>
                <a:gd name="T39" fmla="*/ 6 h 10"/>
                <a:gd name="T40" fmla="*/ 0 w 1"/>
                <a:gd name="T41" fmla="*/ 6 h 10"/>
                <a:gd name="T42" fmla="*/ 0 w 1"/>
                <a:gd name="T43" fmla="*/ 6 h 10"/>
                <a:gd name="T44" fmla="*/ 0 w 1"/>
                <a:gd name="T45" fmla="*/ 5 h 10"/>
                <a:gd name="T46" fmla="*/ 0 w 1"/>
                <a:gd name="T47" fmla="*/ 6 h 10"/>
                <a:gd name="T48" fmla="*/ 0 w 1"/>
                <a:gd name="T49" fmla="*/ 5 h 10"/>
                <a:gd name="T50" fmla="*/ 0 w 1"/>
                <a:gd name="T51" fmla="*/ 5 h 10"/>
                <a:gd name="T52" fmla="*/ 0 w 1"/>
                <a:gd name="T53" fmla="*/ 5 h 10"/>
                <a:gd name="T54" fmla="*/ 0 w 1"/>
                <a:gd name="T55" fmla="*/ 5 h 10"/>
                <a:gd name="T56" fmla="*/ 0 w 1"/>
                <a:gd name="T57" fmla="*/ 4 h 10"/>
                <a:gd name="T58" fmla="*/ 0 w 1"/>
                <a:gd name="T59" fmla="*/ 5 h 10"/>
                <a:gd name="T60" fmla="*/ 0 w 1"/>
                <a:gd name="T61" fmla="*/ 4 h 10"/>
                <a:gd name="T62" fmla="*/ 0 w 1"/>
                <a:gd name="T63" fmla="*/ 4 h 10"/>
                <a:gd name="T64" fmla="*/ 0 w 1"/>
                <a:gd name="T65" fmla="*/ 4 h 10"/>
                <a:gd name="T66" fmla="*/ 0 w 1"/>
                <a:gd name="T67" fmla="*/ 4 h 10"/>
                <a:gd name="T68" fmla="*/ 0 w 1"/>
                <a:gd name="T69" fmla="*/ 3 h 10"/>
                <a:gd name="T70" fmla="*/ 0 w 1"/>
                <a:gd name="T71" fmla="*/ 3 h 10"/>
                <a:gd name="T72" fmla="*/ 0 w 1"/>
                <a:gd name="T73" fmla="*/ 3 h 10"/>
                <a:gd name="T74" fmla="*/ 0 w 1"/>
                <a:gd name="T75" fmla="*/ 3 h 10"/>
                <a:gd name="T76" fmla="*/ 0 w 1"/>
                <a:gd name="T77" fmla="*/ 3 h 10"/>
                <a:gd name="T78" fmla="*/ 0 w 1"/>
                <a:gd name="T79" fmla="*/ 3 h 10"/>
                <a:gd name="T80" fmla="*/ 1 w 1"/>
                <a:gd name="T81" fmla="*/ 2 h 10"/>
                <a:gd name="T82" fmla="*/ 0 w 1"/>
                <a:gd name="T83" fmla="*/ 2 h 10"/>
                <a:gd name="T84" fmla="*/ 1 w 1"/>
                <a:gd name="T85" fmla="*/ 2 h 10"/>
                <a:gd name="T86" fmla="*/ 1 w 1"/>
                <a:gd name="T87" fmla="*/ 1 h 10"/>
                <a:gd name="T88" fmla="*/ 1 w 1"/>
                <a:gd name="T89" fmla="*/ 1 h 10"/>
                <a:gd name="T90" fmla="*/ 1 w 1"/>
                <a:gd name="T91" fmla="*/ 1 h 10"/>
                <a:gd name="T92" fmla="*/ 1 w 1"/>
                <a:gd name="T93" fmla="*/ 1 h 10"/>
                <a:gd name="T94" fmla="*/ 1 w 1"/>
                <a:gd name="T95" fmla="*/ 1 h 10"/>
                <a:gd name="T96" fmla="*/ 1 w 1"/>
                <a:gd name="T97" fmla="*/ 1 h 10"/>
                <a:gd name="T98" fmla="*/ 1 w 1"/>
                <a:gd name="T99" fmla="*/ 0 h 10"/>
                <a:gd name="T100" fmla="*/ 1 w 1"/>
                <a:gd name="T101" fmla="*/ 0 h 10"/>
                <a:gd name="T102" fmla="*/ 1 w 1"/>
                <a:gd name="T103" fmla="*/ 0 h 10"/>
                <a:gd name="T104" fmla="*/ 1 w 1"/>
                <a:gd name="T105" fmla="*/ 0 h 10"/>
                <a:gd name="T106" fmla="*/ 1 w 1"/>
                <a:gd name="T107" fmla="*/ 0 h 10"/>
                <a:gd name="T108" fmla="*/ 1 w 1"/>
                <a:gd name="T10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 h="10">
                  <a:moveTo>
                    <a:pt x="0" y="10"/>
                  </a:moveTo>
                  <a:cubicBezTo>
                    <a:pt x="0" y="10"/>
                    <a:pt x="0" y="10"/>
                    <a:pt x="0" y="10"/>
                  </a:cubicBezTo>
                  <a:cubicBezTo>
                    <a:pt x="0" y="10"/>
                    <a:pt x="0" y="10"/>
                    <a:pt x="0" y="10"/>
                  </a:cubicBezTo>
                  <a:cubicBezTo>
                    <a:pt x="0" y="10"/>
                    <a:pt x="0" y="10"/>
                    <a:pt x="0" y="10"/>
                  </a:cubicBezTo>
                  <a:moveTo>
                    <a:pt x="0" y="9"/>
                  </a:moveTo>
                  <a:cubicBezTo>
                    <a:pt x="0" y="9"/>
                    <a:pt x="0" y="9"/>
                    <a:pt x="0" y="10"/>
                  </a:cubicBezTo>
                  <a:cubicBezTo>
                    <a:pt x="0" y="9"/>
                    <a:pt x="0" y="9"/>
                    <a:pt x="0" y="9"/>
                  </a:cubicBezTo>
                  <a:moveTo>
                    <a:pt x="0" y="8"/>
                  </a:moveTo>
                  <a:cubicBezTo>
                    <a:pt x="0" y="9"/>
                    <a:pt x="0" y="9"/>
                    <a:pt x="0" y="9"/>
                  </a:cubicBezTo>
                  <a:cubicBezTo>
                    <a:pt x="0" y="9"/>
                    <a:pt x="0" y="9"/>
                    <a:pt x="0" y="8"/>
                  </a:cubicBezTo>
                  <a:moveTo>
                    <a:pt x="0" y="8"/>
                  </a:moveTo>
                  <a:cubicBezTo>
                    <a:pt x="0" y="8"/>
                    <a:pt x="0" y="8"/>
                    <a:pt x="0" y="8"/>
                  </a:cubicBezTo>
                  <a:cubicBezTo>
                    <a:pt x="0" y="8"/>
                    <a:pt x="0" y="8"/>
                    <a:pt x="0" y="8"/>
                  </a:cubicBezTo>
                  <a:moveTo>
                    <a:pt x="0" y="7"/>
                  </a:moveTo>
                  <a:cubicBezTo>
                    <a:pt x="0" y="7"/>
                    <a:pt x="0" y="8"/>
                    <a:pt x="0" y="8"/>
                  </a:cubicBezTo>
                  <a:cubicBezTo>
                    <a:pt x="0" y="8"/>
                    <a:pt x="0" y="7"/>
                    <a:pt x="0" y="7"/>
                  </a:cubicBezTo>
                  <a:moveTo>
                    <a:pt x="0" y="7"/>
                  </a:moveTo>
                  <a:cubicBezTo>
                    <a:pt x="0" y="7"/>
                    <a:pt x="0" y="7"/>
                    <a:pt x="0" y="7"/>
                  </a:cubicBezTo>
                  <a:cubicBezTo>
                    <a:pt x="0" y="7"/>
                    <a:pt x="0" y="7"/>
                    <a:pt x="0" y="7"/>
                  </a:cubicBezTo>
                  <a:moveTo>
                    <a:pt x="0" y="6"/>
                  </a:moveTo>
                  <a:cubicBezTo>
                    <a:pt x="0" y="6"/>
                    <a:pt x="0" y="6"/>
                    <a:pt x="0" y="6"/>
                  </a:cubicBezTo>
                  <a:cubicBezTo>
                    <a:pt x="0" y="6"/>
                    <a:pt x="0" y="6"/>
                    <a:pt x="0" y="6"/>
                  </a:cubicBezTo>
                  <a:moveTo>
                    <a:pt x="0" y="5"/>
                  </a:moveTo>
                  <a:cubicBezTo>
                    <a:pt x="0" y="6"/>
                    <a:pt x="0" y="6"/>
                    <a:pt x="0" y="6"/>
                  </a:cubicBezTo>
                  <a:cubicBezTo>
                    <a:pt x="0" y="6"/>
                    <a:pt x="0" y="6"/>
                    <a:pt x="0" y="5"/>
                  </a:cubicBezTo>
                  <a:moveTo>
                    <a:pt x="0" y="5"/>
                  </a:moveTo>
                  <a:cubicBezTo>
                    <a:pt x="0" y="5"/>
                    <a:pt x="0" y="5"/>
                    <a:pt x="0" y="5"/>
                  </a:cubicBezTo>
                  <a:cubicBezTo>
                    <a:pt x="0" y="5"/>
                    <a:pt x="0" y="5"/>
                    <a:pt x="0" y="5"/>
                  </a:cubicBezTo>
                  <a:moveTo>
                    <a:pt x="0" y="4"/>
                  </a:moveTo>
                  <a:cubicBezTo>
                    <a:pt x="0" y="4"/>
                    <a:pt x="0" y="5"/>
                    <a:pt x="0" y="5"/>
                  </a:cubicBezTo>
                  <a:cubicBezTo>
                    <a:pt x="0" y="5"/>
                    <a:pt x="0" y="4"/>
                    <a:pt x="0" y="4"/>
                  </a:cubicBezTo>
                  <a:moveTo>
                    <a:pt x="0" y="4"/>
                  </a:moveTo>
                  <a:cubicBezTo>
                    <a:pt x="0" y="4"/>
                    <a:pt x="0" y="4"/>
                    <a:pt x="0" y="4"/>
                  </a:cubicBezTo>
                  <a:cubicBezTo>
                    <a:pt x="0" y="4"/>
                    <a:pt x="0" y="4"/>
                    <a:pt x="0" y="4"/>
                  </a:cubicBezTo>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1" y="2"/>
                  </a:moveTo>
                  <a:cubicBezTo>
                    <a:pt x="0" y="2"/>
                    <a:pt x="0" y="2"/>
                    <a:pt x="0" y="2"/>
                  </a:cubicBezTo>
                  <a:cubicBezTo>
                    <a:pt x="0" y="2"/>
                    <a:pt x="0" y="2"/>
                    <a:pt x="1" y="2"/>
                  </a:cubicBezTo>
                  <a:moveTo>
                    <a:pt x="1" y="1"/>
                  </a:moveTo>
                  <a:cubicBezTo>
                    <a:pt x="1" y="1"/>
                    <a:pt x="1" y="1"/>
                    <a:pt x="1" y="1"/>
                  </a:cubicBezTo>
                  <a:cubicBezTo>
                    <a:pt x="1" y="1"/>
                    <a:pt x="1" y="1"/>
                    <a:pt x="1" y="1"/>
                  </a:cubicBezTo>
                  <a:moveTo>
                    <a:pt x="1" y="1"/>
                  </a:moveTo>
                  <a:cubicBezTo>
                    <a:pt x="1" y="1"/>
                    <a:pt x="1" y="1"/>
                    <a:pt x="1" y="1"/>
                  </a:cubicBezTo>
                  <a:cubicBezTo>
                    <a:pt x="1" y="1"/>
                    <a:pt x="1" y="1"/>
                    <a:pt x="1" y="1"/>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path>
              </a:pathLst>
            </a:custGeom>
            <a:solidFill>
              <a:srgbClr val="00A0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2" name="Freeform 22"/>
            <p:cNvSpPr>
              <a:spLocks noEditPoints="1"/>
            </p:cNvSpPr>
            <p:nvPr/>
          </p:nvSpPr>
          <p:spPr bwMode="auto">
            <a:xfrm>
              <a:off x="739" y="3040"/>
              <a:ext cx="6" cy="0"/>
            </a:xfrm>
            <a:custGeom>
              <a:avLst/>
              <a:gdLst>
                <a:gd name="T0" fmla="*/ 0 w 12"/>
                <a:gd name="T1" fmla="*/ 0 w 12"/>
                <a:gd name="T2" fmla="*/ 0 w 12"/>
                <a:gd name="T3" fmla="*/ 1 w 12"/>
                <a:gd name="T4" fmla="*/ 1 w 12"/>
                <a:gd name="T5" fmla="*/ 1 w 12"/>
                <a:gd name="T6" fmla="*/ 1 w 12"/>
                <a:gd name="T7" fmla="*/ 1 w 12"/>
                <a:gd name="T8" fmla="*/ 1 w 12"/>
                <a:gd name="T9" fmla="*/ 2 w 12"/>
                <a:gd name="T10" fmla="*/ 2 w 12"/>
                <a:gd name="T11" fmla="*/ 2 w 12"/>
                <a:gd name="T12" fmla="*/ 3 w 12"/>
                <a:gd name="T13" fmla="*/ 2 w 12"/>
                <a:gd name="T14" fmla="*/ 3 w 12"/>
                <a:gd name="T15" fmla="*/ 3 w 12"/>
                <a:gd name="T16" fmla="*/ 3 w 12"/>
                <a:gd name="T17" fmla="*/ 3 w 12"/>
                <a:gd name="T18" fmla="*/ 4 w 12"/>
                <a:gd name="T19" fmla="*/ 4 w 12"/>
                <a:gd name="T20" fmla="*/ 4 w 12"/>
                <a:gd name="T21" fmla="*/ 5 w 12"/>
                <a:gd name="T22" fmla="*/ 4 w 12"/>
                <a:gd name="T23" fmla="*/ 5 w 12"/>
                <a:gd name="T24" fmla="*/ 5 w 12"/>
                <a:gd name="T25" fmla="*/ 5 w 12"/>
                <a:gd name="T26" fmla="*/ 5 w 12"/>
                <a:gd name="T27" fmla="*/ 6 w 12"/>
                <a:gd name="T28" fmla="*/ 6 w 12"/>
                <a:gd name="T29" fmla="*/ 6 w 12"/>
                <a:gd name="T30" fmla="*/ 7 w 12"/>
                <a:gd name="T31" fmla="*/ 6 w 12"/>
                <a:gd name="T32" fmla="*/ 7 w 12"/>
                <a:gd name="T33" fmla="*/ 9 w 12"/>
                <a:gd name="T34" fmla="*/ 9 w 12"/>
                <a:gd name="T35" fmla="*/ 9 w 12"/>
                <a:gd name="T36" fmla="*/ 10 w 12"/>
                <a:gd name="T37" fmla="*/ 10 w 12"/>
                <a:gd name="T38" fmla="*/ 10 w 12"/>
                <a:gd name="T39" fmla="*/ 10 w 12"/>
                <a:gd name="T40" fmla="*/ 10 w 12"/>
                <a:gd name="T41" fmla="*/ 10 w 12"/>
                <a:gd name="T42" fmla="*/ 11 w 12"/>
                <a:gd name="T43" fmla="*/ 11 w 12"/>
                <a:gd name="T44" fmla="*/ 11 w 12"/>
                <a:gd name="T45" fmla="*/ 12 w 12"/>
                <a:gd name="T46" fmla="*/ 12 w 12"/>
                <a:gd name="T47" fmla="*/ 12 w 12"/>
                <a:gd name="T48" fmla="*/ 12 w 12"/>
                <a:gd name="T49" fmla="*/ 12 w 12"/>
                <a:gd name="T50" fmla="*/ 12 w 1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12">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2" y="0"/>
                  </a:moveTo>
                  <a:cubicBezTo>
                    <a:pt x="2" y="0"/>
                    <a:pt x="2" y="0"/>
                    <a:pt x="2" y="0"/>
                  </a:cubicBezTo>
                  <a:cubicBezTo>
                    <a:pt x="2" y="0"/>
                    <a:pt x="2" y="0"/>
                    <a:pt x="2" y="0"/>
                  </a:cubicBezTo>
                  <a:moveTo>
                    <a:pt x="3" y="0"/>
                  </a:moveTo>
                  <a:cubicBezTo>
                    <a:pt x="3" y="0"/>
                    <a:pt x="3" y="0"/>
                    <a:pt x="2" y="0"/>
                  </a:cubicBezTo>
                  <a:cubicBezTo>
                    <a:pt x="3" y="0"/>
                    <a:pt x="3" y="0"/>
                    <a:pt x="3" y="0"/>
                  </a:cubicBezTo>
                  <a:moveTo>
                    <a:pt x="3" y="0"/>
                  </a:moveTo>
                  <a:cubicBezTo>
                    <a:pt x="3" y="0"/>
                    <a:pt x="3" y="0"/>
                    <a:pt x="3" y="0"/>
                  </a:cubicBezTo>
                  <a:cubicBezTo>
                    <a:pt x="3" y="0"/>
                    <a:pt x="3" y="0"/>
                    <a:pt x="3" y="0"/>
                  </a:cubicBezTo>
                  <a:moveTo>
                    <a:pt x="4" y="0"/>
                  </a:moveTo>
                  <a:cubicBezTo>
                    <a:pt x="4" y="0"/>
                    <a:pt x="4" y="0"/>
                    <a:pt x="4" y="0"/>
                  </a:cubicBezTo>
                  <a:cubicBezTo>
                    <a:pt x="4" y="0"/>
                    <a:pt x="4" y="0"/>
                    <a:pt x="4" y="0"/>
                  </a:cubicBezTo>
                  <a:moveTo>
                    <a:pt x="5" y="0"/>
                  </a:moveTo>
                  <a:cubicBezTo>
                    <a:pt x="5" y="0"/>
                    <a:pt x="4" y="0"/>
                    <a:pt x="4" y="0"/>
                  </a:cubicBezTo>
                  <a:cubicBezTo>
                    <a:pt x="4" y="0"/>
                    <a:pt x="5" y="0"/>
                    <a:pt x="5" y="0"/>
                  </a:cubicBezTo>
                  <a:moveTo>
                    <a:pt x="5" y="0"/>
                  </a:moveTo>
                  <a:cubicBezTo>
                    <a:pt x="5" y="0"/>
                    <a:pt x="5" y="0"/>
                    <a:pt x="5" y="0"/>
                  </a:cubicBezTo>
                  <a:cubicBezTo>
                    <a:pt x="5" y="0"/>
                    <a:pt x="5" y="0"/>
                    <a:pt x="5" y="0"/>
                  </a:cubicBezTo>
                  <a:moveTo>
                    <a:pt x="6" y="0"/>
                  </a:moveTo>
                  <a:cubicBezTo>
                    <a:pt x="6" y="0"/>
                    <a:pt x="6" y="0"/>
                    <a:pt x="6" y="0"/>
                  </a:cubicBezTo>
                  <a:cubicBezTo>
                    <a:pt x="6" y="0"/>
                    <a:pt x="6" y="0"/>
                    <a:pt x="6" y="0"/>
                  </a:cubicBezTo>
                  <a:moveTo>
                    <a:pt x="7" y="0"/>
                  </a:moveTo>
                  <a:cubicBezTo>
                    <a:pt x="7" y="0"/>
                    <a:pt x="6" y="0"/>
                    <a:pt x="6" y="0"/>
                  </a:cubicBezTo>
                  <a:cubicBezTo>
                    <a:pt x="6" y="0"/>
                    <a:pt x="7" y="0"/>
                    <a:pt x="7" y="0"/>
                  </a:cubicBezTo>
                  <a:moveTo>
                    <a:pt x="9" y="0"/>
                  </a:moveTo>
                  <a:cubicBezTo>
                    <a:pt x="9" y="0"/>
                    <a:pt x="9" y="0"/>
                    <a:pt x="9" y="0"/>
                  </a:cubicBezTo>
                  <a:cubicBezTo>
                    <a:pt x="9" y="0"/>
                    <a:pt x="9" y="0"/>
                    <a:pt x="9" y="0"/>
                  </a:cubicBezTo>
                  <a:moveTo>
                    <a:pt x="10" y="0"/>
                  </a:moveTo>
                  <a:cubicBezTo>
                    <a:pt x="10" y="0"/>
                    <a:pt x="10" y="0"/>
                    <a:pt x="10" y="0"/>
                  </a:cubicBezTo>
                  <a:cubicBezTo>
                    <a:pt x="10" y="0"/>
                    <a:pt x="10" y="0"/>
                    <a:pt x="10" y="0"/>
                  </a:cubicBezTo>
                  <a:moveTo>
                    <a:pt x="10" y="0"/>
                  </a:moveTo>
                  <a:cubicBezTo>
                    <a:pt x="10" y="0"/>
                    <a:pt x="10" y="0"/>
                    <a:pt x="10" y="0"/>
                  </a:cubicBezTo>
                  <a:cubicBezTo>
                    <a:pt x="10" y="0"/>
                    <a:pt x="10" y="0"/>
                    <a:pt x="10" y="0"/>
                  </a:cubicBezTo>
                  <a:moveTo>
                    <a:pt x="11" y="0"/>
                  </a:moveTo>
                  <a:cubicBezTo>
                    <a:pt x="11" y="0"/>
                    <a:pt x="11" y="0"/>
                    <a:pt x="11" y="0"/>
                  </a:cubicBezTo>
                  <a:cubicBezTo>
                    <a:pt x="11" y="0"/>
                    <a:pt x="11" y="0"/>
                    <a:pt x="11" y="0"/>
                  </a:cubicBezTo>
                  <a:moveTo>
                    <a:pt x="12" y="0"/>
                  </a:moveTo>
                  <a:cubicBezTo>
                    <a:pt x="12" y="0"/>
                    <a:pt x="12" y="0"/>
                    <a:pt x="12" y="0"/>
                  </a:cubicBezTo>
                  <a:cubicBezTo>
                    <a:pt x="12" y="0"/>
                    <a:pt x="12" y="0"/>
                    <a:pt x="12" y="0"/>
                  </a:cubicBezTo>
                  <a:moveTo>
                    <a:pt x="12" y="0"/>
                  </a:moveTo>
                  <a:cubicBezTo>
                    <a:pt x="12" y="0"/>
                    <a:pt x="12" y="0"/>
                    <a:pt x="12" y="0"/>
                  </a:cubicBezTo>
                  <a:cubicBezTo>
                    <a:pt x="12" y="0"/>
                    <a:pt x="12" y="0"/>
                    <a:pt x="12" y="0"/>
                  </a:cubicBezTo>
                </a:path>
              </a:pathLst>
            </a:custGeom>
            <a:solidFill>
              <a:srgbClr val="E5E2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3" name="Freeform 25"/>
            <p:cNvSpPr>
              <a:spLocks/>
            </p:cNvSpPr>
            <p:nvPr/>
          </p:nvSpPr>
          <p:spPr bwMode="auto">
            <a:xfrm>
              <a:off x="1248" y="3257"/>
              <a:ext cx="226" cy="360"/>
            </a:xfrm>
            <a:custGeom>
              <a:avLst/>
              <a:gdLst>
                <a:gd name="T0" fmla="*/ 127 w 480"/>
                <a:gd name="T1" fmla="*/ 400 h 767"/>
                <a:gd name="T2" fmla="*/ 127 w 480"/>
                <a:gd name="T3" fmla="*/ 60 h 767"/>
                <a:gd name="T4" fmla="*/ 127 w 480"/>
                <a:gd name="T5" fmla="*/ 60 h 767"/>
                <a:gd name="T6" fmla="*/ 64 w 480"/>
                <a:gd name="T7" fmla="*/ 0 h 767"/>
                <a:gd name="T8" fmla="*/ 0 w 480"/>
                <a:gd name="T9" fmla="*/ 60 h 767"/>
                <a:gd name="T10" fmla="*/ 0 w 480"/>
                <a:gd name="T11" fmla="*/ 60 h 767"/>
                <a:gd name="T12" fmla="*/ 0 w 480"/>
                <a:gd name="T13" fmla="*/ 400 h 767"/>
                <a:gd name="T14" fmla="*/ 0 w 480"/>
                <a:gd name="T15" fmla="*/ 615 h 767"/>
                <a:gd name="T16" fmla="*/ 0 w 480"/>
                <a:gd name="T17" fmla="*/ 767 h 767"/>
                <a:gd name="T18" fmla="*/ 480 w 480"/>
                <a:gd name="T19" fmla="*/ 767 h 767"/>
                <a:gd name="T20" fmla="*/ 480 w 480"/>
                <a:gd name="T21" fmla="*/ 400 h 767"/>
                <a:gd name="T22" fmla="*/ 127 w 480"/>
                <a:gd name="T23" fmla="*/ 400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0" h="767">
                  <a:moveTo>
                    <a:pt x="127" y="400"/>
                  </a:moveTo>
                  <a:cubicBezTo>
                    <a:pt x="127" y="60"/>
                    <a:pt x="127" y="60"/>
                    <a:pt x="127" y="60"/>
                  </a:cubicBezTo>
                  <a:cubicBezTo>
                    <a:pt x="127" y="60"/>
                    <a:pt x="127" y="60"/>
                    <a:pt x="127" y="60"/>
                  </a:cubicBezTo>
                  <a:cubicBezTo>
                    <a:pt x="125" y="26"/>
                    <a:pt x="97" y="0"/>
                    <a:pt x="64" y="0"/>
                  </a:cubicBezTo>
                  <a:cubicBezTo>
                    <a:pt x="30" y="0"/>
                    <a:pt x="2" y="26"/>
                    <a:pt x="0" y="60"/>
                  </a:cubicBezTo>
                  <a:cubicBezTo>
                    <a:pt x="0" y="60"/>
                    <a:pt x="0" y="60"/>
                    <a:pt x="0" y="60"/>
                  </a:cubicBezTo>
                  <a:cubicBezTo>
                    <a:pt x="0" y="400"/>
                    <a:pt x="0" y="400"/>
                    <a:pt x="0" y="400"/>
                  </a:cubicBezTo>
                  <a:cubicBezTo>
                    <a:pt x="0" y="615"/>
                    <a:pt x="0" y="615"/>
                    <a:pt x="0" y="615"/>
                  </a:cubicBezTo>
                  <a:cubicBezTo>
                    <a:pt x="0" y="767"/>
                    <a:pt x="0" y="767"/>
                    <a:pt x="0" y="767"/>
                  </a:cubicBezTo>
                  <a:cubicBezTo>
                    <a:pt x="480" y="767"/>
                    <a:pt x="480" y="767"/>
                    <a:pt x="480" y="767"/>
                  </a:cubicBezTo>
                  <a:cubicBezTo>
                    <a:pt x="480" y="400"/>
                    <a:pt x="480" y="400"/>
                    <a:pt x="480" y="400"/>
                  </a:cubicBezTo>
                  <a:lnTo>
                    <a:pt x="127" y="400"/>
                  </a:lnTo>
                  <a:close/>
                </a:path>
              </a:pathLst>
            </a:custGeom>
            <a:solidFill>
              <a:srgbClr val="FF8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4" name="Freeform 26"/>
            <p:cNvSpPr>
              <a:spLocks/>
            </p:cNvSpPr>
            <p:nvPr/>
          </p:nvSpPr>
          <p:spPr bwMode="auto">
            <a:xfrm>
              <a:off x="1248" y="3358"/>
              <a:ext cx="239" cy="259"/>
            </a:xfrm>
            <a:custGeom>
              <a:avLst/>
              <a:gdLst>
                <a:gd name="T0" fmla="*/ 445 w 508"/>
                <a:gd name="T1" fmla="*/ 81 h 552"/>
                <a:gd name="T2" fmla="*/ 381 w 508"/>
                <a:gd name="T3" fmla="*/ 145 h 552"/>
                <a:gd name="T4" fmla="*/ 381 w 508"/>
                <a:gd name="T5" fmla="*/ 88 h 552"/>
                <a:gd name="T6" fmla="*/ 381 w 508"/>
                <a:gd name="T7" fmla="*/ 88 h 552"/>
                <a:gd name="T8" fmla="*/ 381 w 508"/>
                <a:gd name="T9" fmla="*/ 86 h 552"/>
                <a:gd name="T10" fmla="*/ 318 w 508"/>
                <a:gd name="T11" fmla="*/ 23 h 552"/>
                <a:gd name="T12" fmla="*/ 254 w 508"/>
                <a:gd name="T13" fmla="*/ 86 h 552"/>
                <a:gd name="T14" fmla="*/ 254 w 508"/>
                <a:gd name="T15" fmla="*/ 88 h 552"/>
                <a:gd name="T16" fmla="*/ 254 w 508"/>
                <a:gd name="T17" fmla="*/ 88 h 552"/>
                <a:gd name="T18" fmla="*/ 254 w 508"/>
                <a:gd name="T19" fmla="*/ 86 h 552"/>
                <a:gd name="T20" fmla="*/ 254 w 508"/>
                <a:gd name="T21" fmla="*/ 64 h 552"/>
                <a:gd name="T22" fmla="*/ 191 w 508"/>
                <a:gd name="T23" fmla="*/ 0 h 552"/>
                <a:gd name="T24" fmla="*/ 127 w 508"/>
                <a:gd name="T25" fmla="*/ 64 h 552"/>
                <a:gd name="T26" fmla="*/ 127 w 508"/>
                <a:gd name="T27" fmla="*/ 127 h 552"/>
                <a:gd name="T28" fmla="*/ 127 w 508"/>
                <a:gd name="T29" fmla="*/ 131 h 552"/>
                <a:gd name="T30" fmla="*/ 127 w 508"/>
                <a:gd name="T31" fmla="*/ 131 h 552"/>
                <a:gd name="T32" fmla="*/ 127 w 508"/>
                <a:gd name="T33" fmla="*/ 127 h 552"/>
                <a:gd name="T34" fmla="*/ 64 w 508"/>
                <a:gd name="T35" fmla="*/ 63 h 552"/>
                <a:gd name="T36" fmla="*/ 0 w 508"/>
                <a:gd name="T37" fmla="*/ 127 h 552"/>
                <a:gd name="T38" fmla="*/ 0 w 508"/>
                <a:gd name="T39" fmla="*/ 131 h 552"/>
                <a:gd name="T40" fmla="*/ 0 w 508"/>
                <a:gd name="T41" fmla="*/ 131 h 552"/>
                <a:gd name="T42" fmla="*/ 0 w 508"/>
                <a:gd name="T43" fmla="*/ 552 h 552"/>
                <a:gd name="T44" fmla="*/ 70 w 508"/>
                <a:gd name="T45" fmla="*/ 552 h 552"/>
                <a:gd name="T46" fmla="*/ 127 w 508"/>
                <a:gd name="T47" fmla="*/ 552 h 552"/>
                <a:gd name="T48" fmla="*/ 376 w 508"/>
                <a:gd name="T49" fmla="*/ 552 h 552"/>
                <a:gd name="T50" fmla="*/ 400 w 508"/>
                <a:gd name="T51" fmla="*/ 469 h 552"/>
                <a:gd name="T52" fmla="*/ 223 w 508"/>
                <a:gd name="T53" fmla="*/ 304 h 552"/>
                <a:gd name="T54" fmla="*/ 127 w 508"/>
                <a:gd name="T55" fmla="*/ 330 h 552"/>
                <a:gd name="T56" fmla="*/ 127 w 508"/>
                <a:gd name="T57" fmla="*/ 232 h 552"/>
                <a:gd name="T58" fmla="*/ 127 w 508"/>
                <a:gd name="T59" fmla="*/ 230 h 552"/>
                <a:gd name="T60" fmla="*/ 127 w 508"/>
                <a:gd name="T61" fmla="*/ 230 h 552"/>
                <a:gd name="T62" fmla="*/ 127 w 508"/>
                <a:gd name="T63" fmla="*/ 232 h 552"/>
                <a:gd name="T64" fmla="*/ 191 w 508"/>
                <a:gd name="T65" fmla="*/ 295 h 552"/>
                <a:gd name="T66" fmla="*/ 254 w 508"/>
                <a:gd name="T67" fmla="*/ 232 h 552"/>
                <a:gd name="T68" fmla="*/ 254 w 508"/>
                <a:gd name="T69" fmla="*/ 230 h 552"/>
                <a:gd name="T70" fmla="*/ 254 w 508"/>
                <a:gd name="T71" fmla="*/ 230 h 552"/>
                <a:gd name="T72" fmla="*/ 254 w 508"/>
                <a:gd name="T73" fmla="*/ 232 h 552"/>
                <a:gd name="T74" fmla="*/ 254 w 508"/>
                <a:gd name="T75" fmla="*/ 254 h 552"/>
                <a:gd name="T76" fmla="*/ 254 w 508"/>
                <a:gd name="T77" fmla="*/ 254 h 552"/>
                <a:gd name="T78" fmla="*/ 318 w 508"/>
                <a:gd name="T79" fmla="*/ 313 h 552"/>
                <a:gd name="T80" fmla="*/ 381 w 508"/>
                <a:gd name="T81" fmla="*/ 254 h 552"/>
                <a:gd name="T82" fmla="*/ 381 w 508"/>
                <a:gd name="T83" fmla="*/ 254 h 552"/>
                <a:gd name="T84" fmla="*/ 381 w 508"/>
                <a:gd name="T85" fmla="*/ 306 h 552"/>
                <a:gd name="T86" fmla="*/ 381 w 508"/>
                <a:gd name="T87" fmla="*/ 306 h 552"/>
                <a:gd name="T88" fmla="*/ 445 w 508"/>
                <a:gd name="T89" fmla="*/ 367 h 552"/>
                <a:gd name="T90" fmla="*/ 508 w 508"/>
                <a:gd name="T91" fmla="*/ 306 h 552"/>
                <a:gd name="T92" fmla="*/ 508 w 508"/>
                <a:gd name="T93" fmla="*/ 306 h 552"/>
                <a:gd name="T94" fmla="*/ 508 w 508"/>
                <a:gd name="T95" fmla="*/ 145 h 552"/>
                <a:gd name="T96" fmla="*/ 445 w 508"/>
                <a:gd name="T97" fmla="*/ 81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08" h="552">
                  <a:moveTo>
                    <a:pt x="445" y="81"/>
                  </a:moveTo>
                  <a:cubicBezTo>
                    <a:pt x="410" y="81"/>
                    <a:pt x="381" y="110"/>
                    <a:pt x="381" y="145"/>
                  </a:cubicBezTo>
                  <a:cubicBezTo>
                    <a:pt x="381" y="88"/>
                    <a:pt x="381" y="88"/>
                    <a:pt x="381" y="88"/>
                  </a:cubicBezTo>
                  <a:cubicBezTo>
                    <a:pt x="381" y="88"/>
                    <a:pt x="381" y="88"/>
                    <a:pt x="381" y="88"/>
                  </a:cubicBezTo>
                  <a:cubicBezTo>
                    <a:pt x="381" y="88"/>
                    <a:pt x="381" y="87"/>
                    <a:pt x="381" y="86"/>
                  </a:cubicBezTo>
                  <a:cubicBezTo>
                    <a:pt x="381" y="51"/>
                    <a:pt x="353" y="23"/>
                    <a:pt x="318" y="23"/>
                  </a:cubicBezTo>
                  <a:cubicBezTo>
                    <a:pt x="283" y="23"/>
                    <a:pt x="254" y="51"/>
                    <a:pt x="254" y="86"/>
                  </a:cubicBezTo>
                  <a:cubicBezTo>
                    <a:pt x="254" y="87"/>
                    <a:pt x="254" y="88"/>
                    <a:pt x="254" y="88"/>
                  </a:cubicBezTo>
                  <a:cubicBezTo>
                    <a:pt x="254" y="88"/>
                    <a:pt x="254" y="88"/>
                    <a:pt x="254" y="88"/>
                  </a:cubicBezTo>
                  <a:cubicBezTo>
                    <a:pt x="254" y="86"/>
                    <a:pt x="254" y="86"/>
                    <a:pt x="254" y="86"/>
                  </a:cubicBezTo>
                  <a:cubicBezTo>
                    <a:pt x="254" y="64"/>
                    <a:pt x="254" y="64"/>
                    <a:pt x="254" y="64"/>
                  </a:cubicBezTo>
                  <a:cubicBezTo>
                    <a:pt x="254" y="29"/>
                    <a:pt x="226" y="0"/>
                    <a:pt x="191" y="0"/>
                  </a:cubicBezTo>
                  <a:cubicBezTo>
                    <a:pt x="156" y="0"/>
                    <a:pt x="127" y="29"/>
                    <a:pt x="127" y="64"/>
                  </a:cubicBezTo>
                  <a:cubicBezTo>
                    <a:pt x="127" y="127"/>
                    <a:pt x="127" y="127"/>
                    <a:pt x="127" y="127"/>
                  </a:cubicBezTo>
                  <a:cubicBezTo>
                    <a:pt x="127" y="131"/>
                    <a:pt x="127" y="131"/>
                    <a:pt x="127" y="131"/>
                  </a:cubicBezTo>
                  <a:cubicBezTo>
                    <a:pt x="127" y="131"/>
                    <a:pt x="127" y="131"/>
                    <a:pt x="127" y="131"/>
                  </a:cubicBezTo>
                  <a:cubicBezTo>
                    <a:pt x="127" y="130"/>
                    <a:pt x="127" y="128"/>
                    <a:pt x="127" y="127"/>
                  </a:cubicBezTo>
                  <a:cubicBezTo>
                    <a:pt x="127" y="91"/>
                    <a:pt x="99" y="63"/>
                    <a:pt x="64" y="63"/>
                  </a:cubicBezTo>
                  <a:cubicBezTo>
                    <a:pt x="29" y="63"/>
                    <a:pt x="0" y="91"/>
                    <a:pt x="0" y="127"/>
                  </a:cubicBezTo>
                  <a:cubicBezTo>
                    <a:pt x="0" y="128"/>
                    <a:pt x="0" y="130"/>
                    <a:pt x="0" y="131"/>
                  </a:cubicBezTo>
                  <a:cubicBezTo>
                    <a:pt x="0" y="131"/>
                    <a:pt x="0" y="131"/>
                    <a:pt x="0" y="131"/>
                  </a:cubicBezTo>
                  <a:cubicBezTo>
                    <a:pt x="0" y="552"/>
                    <a:pt x="0" y="552"/>
                    <a:pt x="0" y="552"/>
                  </a:cubicBezTo>
                  <a:cubicBezTo>
                    <a:pt x="70" y="552"/>
                    <a:pt x="70" y="552"/>
                    <a:pt x="70" y="552"/>
                  </a:cubicBezTo>
                  <a:cubicBezTo>
                    <a:pt x="127" y="552"/>
                    <a:pt x="127" y="552"/>
                    <a:pt x="127" y="552"/>
                  </a:cubicBezTo>
                  <a:cubicBezTo>
                    <a:pt x="376" y="552"/>
                    <a:pt x="376" y="552"/>
                    <a:pt x="376" y="552"/>
                  </a:cubicBezTo>
                  <a:cubicBezTo>
                    <a:pt x="391" y="528"/>
                    <a:pt x="400" y="499"/>
                    <a:pt x="400" y="469"/>
                  </a:cubicBezTo>
                  <a:cubicBezTo>
                    <a:pt x="400" y="378"/>
                    <a:pt x="321" y="304"/>
                    <a:pt x="223" y="304"/>
                  </a:cubicBezTo>
                  <a:cubicBezTo>
                    <a:pt x="188" y="304"/>
                    <a:pt x="155" y="313"/>
                    <a:pt x="127" y="330"/>
                  </a:cubicBezTo>
                  <a:cubicBezTo>
                    <a:pt x="127" y="232"/>
                    <a:pt x="127" y="232"/>
                    <a:pt x="127" y="232"/>
                  </a:cubicBezTo>
                  <a:cubicBezTo>
                    <a:pt x="127" y="230"/>
                    <a:pt x="127" y="230"/>
                    <a:pt x="127" y="230"/>
                  </a:cubicBezTo>
                  <a:cubicBezTo>
                    <a:pt x="127" y="230"/>
                    <a:pt x="127" y="230"/>
                    <a:pt x="127" y="230"/>
                  </a:cubicBezTo>
                  <a:cubicBezTo>
                    <a:pt x="127" y="231"/>
                    <a:pt x="127" y="231"/>
                    <a:pt x="127" y="232"/>
                  </a:cubicBezTo>
                  <a:cubicBezTo>
                    <a:pt x="127" y="267"/>
                    <a:pt x="156" y="295"/>
                    <a:pt x="191" y="295"/>
                  </a:cubicBezTo>
                  <a:cubicBezTo>
                    <a:pt x="226" y="295"/>
                    <a:pt x="254" y="267"/>
                    <a:pt x="254" y="232"/>
                  </a:cubicBezTo>
                  <a:cubicBezTo>
                    <a:pt x="254" y="231"/>
                    <a:pt x="254" y="231"/>
                    <a:pt x="254" y="230"/>
                  </a:cubicBezTo>
                  <a:cubicBezTo>
                    <a:pt x="254" y="230"/>
                    <a:pt x="254" y="230"/>
                    <a:pt x="254" y="230"/>
                  </a:cubicBezTo>
                  <a:cubicBezTo>
                    <a:pt x="254" y="232"/>
                    <a:pt x="254" y="232"/>
                    <a:pt x="254" y="232"/>
                  </a:cubicBezTo>
                  <a:cubicBezTo>
                    <a:pt x="254" y="254"/>
                    <a:pt x="254" y="254"/>
                    <a:pt x="254" y="254"/>
                  </a:cubicBezTo>
                  <a:cubicBezTo>
                    <a:pt x="254" y="254"/>
                    <a:pt x="254" y="254"/>
                    <a:pt x="254" y="254"/>
                  </a:cubicBezTo>
                  <a:cubicBezTo>
                    <a:pt x="257" y="287"/>
                    <a:pt x="284" y="313"/>
                    <a:pt x="318" y="313"/>
                  </a:cubicBezTo>
                  <a:cubicBezTo>
                    <a:pt x="351" y="313"/>
                    <a:pt x="379" y="287"/>
                    <a:pt x="381" y="254"/>
                  </a:cubicBezTo>
                  <a:cubicBezTo>
                    <a:pt x="381" y="254"/>
                    <a:pt x="381" y="254"/>
                    <a:pt x="381" y="254"/>
                  </a:cubicBezTo>
                  <a:cubicBezTo>
                    <a:pt x="381" y="306"/>
                    <a:pt x="381" y="306"/>
                    <a:pt x="381" y="306"/>
                  </a:cubicBezTo>
                  <a:cubicBezTo>
                    <a:pt x="381" y="306"/>
                    <a:pt x="381" y="306"/>
                    <a:pt x="381" y="306"/>
                  </a:cubicBezTo>
                  <a:cubicBezTo>
                    <a:pt x="383" y="340"/>
                    <a:pt x="411" y="367"/>
                    <a:pt x="445" y="367"/>
                  </a:cubicBezTo>
                  <a:cubicBezTo>
                    <a:pt x="479" y="367"/>
                    <a:pt x="507" y="340"/>
                    <a:pt x="508" y="306"/>
                  </a:cubicBezTo>
                  <a:cubicBezTo>
                    <a:pt x="508" y="306"/>
                    <a:pt x="508" y="306"/>
                    <a:pt x="508" y="306"/>
                  </a:cubicBezTo>
                  <a:cubicBezTo>
                    <a:pt x="508" y="145"/>
                    <a:pt x="508" y="145"/>
                    <a:pt x="508" y="145"/>
                  </a:cubicBezTo>
                  <a:cubicBezTo>
                    <a:pt x="508" y="110"/>
                    <a:pt x="480" y="81"/>
                    <a:pt x="445" y="81"/>
                  </a:cubicBezTo>
                  <a:close/>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grpSp>
    </p:spTree>
    <p:extLst>
      <p:ext uri="{BB962C8B-B14F-4D97-AF65-F5344CB8AC3E}">
        <p14:creationId xmlns:p14="http://schemas.microsoft.com/office/powerpoint/2010/main" val="2778971170"/>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HRTF Performance</a:t>
            </a:r>
            <a:endParaRPr lang="en-US" dirty="0"/>
          </a:p>
        </p:txBody>
      </p:sp>
      <p:sp>
        <p:nvSpPr>
          <p:cNvPr id="5" name="Text Placeholder 4"/>
          <p:cNvSpPr>
            <a:spLocks noGrp="1"/>
          </p:cNvSpPr>
          <p:nvPr>
            <p:ph type="body" sz="quarter" idx="10"/>
          </p:nvPr>
        </p:nvSpPr>
        <p:spPr>
          <a:xfrm>
            <a:off x="274638" y="1212850"/>
            <a:ext cx="9578009" cy="2837700"/>
          </a:xfrm>
        </p:spPr>
        <p:txBody>
          <a:bodyPr/>
          <a:lstStyle/>
          <a:p>
            <a:r>
              <a:rPr lang="en-US" sz="2800" dirty="0" smtClean="0">
                <a:solidFill>
                  <a:schemeClr val="accent6"/>
                </a:solidFill>
              </a:rPr>
              <a:t>Different devices have a different #of supported spatial voices.</a:t>
            </a:r>
          </a:p>
          <a:p>
            <a:endParaRPr lang="en-US" sz="1600" dirty="0">
              <a:solidFill>
                <a:schemeClr val="accent6"/>
              </a:solidFill>
            </a:endParaRPr>
          </a:p>
          <a:p>
            <a:r>
              <a:rPr lang="en-US" sz="2800" dirty="0">
                <a:solidFill>
                  <a:schemeClr val="accent6"/>
                </a:solidFill>
              </a:rPr>
              <a:t>When </a:t>
            </a:r>
            <a:r>
              <a:rPr lang="en-US" sz="2800" dirty="0" smtClean="0">
                <a:solidFill>
                  <a:schemeClr val="accent6"/>
                </a:solidFill>
              </a:rPr>
              <a:t>Penrose </a:t>
            </a:r>
            <a:r>
              <a:rPr lang="en-US" sz="2800" dirty="0">
                <a:solidFill>
                  <a:schemeClr val="accent6"/>
                </a:solidFill>
              </a:rPr>
              <a:t>is not present, </a:t>
            </a:r>
            <a:r>
              <a:rPr lang="en-US" sz="2800" dirty="0" err="1">
                <a:solidFill>
                  <a:schemeClr val="accent6"/>
                </a:solidFill>
              </a:rPr>
              <a:t>AudioGraph</a:t>
            </a:r>
            <a:r>
              <a:rPr lang="en-US" sz="2800" dirty="0">
                <a:solidFill>
                  <a:schemeClr val="accent6"/>
                </a:solidFill>
              </a:rPr>
              <a:t> uses a speaker panning algorithm that is optimized for headphones</a:t>
            </a:r>
            <a:r>
              <a:rPr lang="en-US" sz="2800" dirty="0" smtClean="0">
                <a:solidFill>
                  <a:schemeClr val="accent6"/>
                </a:solidFill>
              </a:rPr>
              <a:t>.</a:t>
            </a:r>
          </a:p>
          <a:p>
            <a:endParaRPr lang="en-US" sz="1600" dirty="0" smtClean="0">
              <a:solidFill>
                <a:schemeClr val="accent6"/>
              </a:solidFill>
            </a:endParaRPr>
          </a:p>
          <a:p>
            <a:r>
              <a:rPr lang="en-US" sz="2800" dirty="0" smtClean="0">
                <a:solidFill>
                  <a:schemeClr val="accent6"/>
                </a:solidFill>
              </a:rPr>
              <a:t>You are in charge of estimating the #of voices for your app and the devices you target. </a:t>
            </a:r>
          </a:p>
        </p:txBody>
      </p:sp>
      <p:grpSp>
        <p:nvGrpSpPr>
          <p:cNvPr id="35" name="Group 34"/>
          <p:cNvGrpSpPr/>
          <p:nvPr/>
        </p:nvGrpSpPr>
        <p:grpSpPr>
          <a:xfrm>
            <a:off x="962931" y="4321393"/>
            <a:ext cx="1591308" cy="2116058"/>
            <a:chOff x="9634867" y="2479026"/>
            <a:chExt cx="1591308" cy="2116058"/>
          </a:xfrm>
        </p:grpSpPr>
        <p:cxnSp>
          <p:nvCxnSpPr>
            <p:cNvPr id="69" name="Straight Arrow Connector 68"/>
            <p:cNvCxnSpPr/>
            <p:nvPr/>
          </p:nvCxnSpPr>
          <p:spPr>
            <a:xfrm rot="16200000">
              <a:off x="9973002" y="2834419"/>
              <a:ext cx="153767" cy="107783"/>
            </a:xfrm>
            <a:prstGeom prst="straightConnector1">
              <a:avLst/>
            </a:prstGeom>
            <a:ln w="28575">
              <a:solidFill>
                <a:schemeClr val="tx1">
                  <a:lumMod val="60000"/>
                  <a:lumOff val="4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2"/>
            <a:stretch>
              <a:fillRect/>
            </a:stretch>
          </p:blipFill>
          <p:spPr>
            <a:xfrm>
              <a:off x="9634867" y="2908263"/>
              <a:ext cx="563926" cy="559555"/>
            </a:xfrm>
            <a:prstGeom prst="rect">
              <a:avLst/>
            </a:prstGeom>
          </p:spPr>
        </p:pic>
        <p:pic>
          <p:nvPicPr>
            <p:cNvPr id="11" name="Picture 10"/>
            <p:cNvPicPr>
              <a:picLocks noChangeAspect="1"/>
            </p:cNvPicPr>
            <p:nvPr/>
          </p:nvPicPr>
          <p:blipFill>
            <a:blip r:embed="rId3"/>
            <a:stretch>
              <a:fillRect/>
            </a:stretch>
          </p:blipFill>
          <p:spPr>
            <a:xfrm rot="667778">
              <a:off x="9994350" y="2479026"/>
              <a:ext cx="326637" cy="338165"/>
            </a:xfrm>
            <a:prstGeom prst="rect">
              <a:avLst/>
            </a:prstGeom>
          </p:spPr>
        </p:pic>
        <p:pic>
          <p:nvPicPr>
            <p:cNvPr id="15" name="Picture 14"/>
            <p:cNvPicPr>
              <a:picLocks noChangeAspect="1"/>
            </p:cNvPicPr>
            <p:nvPr/>
          </p:nvPicPr>
          <p:blipFill>
            <a:blip r:embed="rId4"/>
            <a:stretch>
              <a:fillRect/>
            </a:stretch>
          </p:blipFill>
          <p:spPr>
            <a:xfrm>
              <a:off x="10683277" y="3327053"/>
              <a:ext cx="542898" cy="518332"/>
            </a:xfrm>
            <a:prstGeom prst="rect">
              <a:avLst/>
            </a:prstGeom>
          </p:spPr>
        </p:pic>
        <p:cxnSp>
          <p:nvCxnSpPr>
            <p:cNvPr id="83" name="Straight Arrow Connector 82"/>
            <p:cNvCxnSpPr>
              <a:stCxn id="86" idx="3"/>
            </p:cNvCxnSpPr>
            <p:nvPr/>
          </p:nvCxnSpPr>
          <p:spPr>
            <a:xfrm flipV="1">
              <a:off x="10198793" y="3597412"/>
              <a:ext cx="485238" cy="212363"/>
            </a:xfrm>
            <a:prstGeom prst="straightConnector1">
              <a:avLst/>
            </a:prstGeom>
            <a:ln w="28575">
              <a:solidFill>
                <a:schemeClr val="tx1">
                  <a:lumMod val="60000"/>
                  <a:lumOff val="40000"/>
                </a:schemeClr>
              </a:solidFill>
              <a:prstDash val="solid"/>
              <a:headEnd type="none"/>
              <a:tailEnd type="triangle"/>
            </a:ln>
          </p:spPr>
          <p:style>
            <a:lnRef idx="1">
              <a:schemeClr val="accent1"/>
            </a:lnRef>
            <a:fillRef idx="0">
              <a:schemeClr val="accent1"/>
            </a:fillRef>
            <a:effectRef idx="0">
              <a:schemeClr val="accent1"/>
            </a:effectRef>
            <a:fontRef idx="minor">
              <a:schemeClr val="tx1"/>
            </a:fontRef>
          </p:style>
        </p:cxnSp>
        <p:pic>
          <p:nvPicPr>
            <p:cNvPr id="86" name="Picture 85"/>
            <p:cNvPicPr>
              <a:picLocks noChangeAspect="1"/>
            </p:cNvPicPr>
            <p:nvPr/>
          </p:nvPicPr>
          <p:blipFill>
            <a:blip r:embed="rId2"/>
            <a:stretch>
              <a:fillRect/>
            </a:stretch>
          </p:blipFill>
          <p:spPr>
            <a:xfrm>
              <a:off x="9634867" y="3529997"/>
              <a:ext cx="563926" cy="559555"/>
            </a:xfrm>
            <a:prstGeom prst="rect">
              <a:avLst/>
            </a:prstGeom>
          </p:spPr>
        </p:pic>
        <p:cxnSp>
          <p:nvCxnSpPr>
            <p:cNvPr id="88" name="Straight Arrow Connector 87"/>
            <p:cNvCxnSpPr/>
            <p:nvPr/>
          </p:nvCxnSpPr>
          <p:spPr>
            <a:xfrm rot="16200000" flipV="1">
              <a:off x="9917623" y="4125828"/>
              <a:ext cx="161526" cy="103001"/>
            </a:xfrm>
            <a:prstGeom prst="straightConnector1">
              <a:avLst/>
            </a:prstGeom>
            <a:ln w="28575">
              <a:solidFill>
                <a:schemeClr val="tx1">
                  <a:lumMod val="60000"/>
                  <a:lumOff val="4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87" name="Picture 86"/>
            <p:cNvPicPr>
              <a:picLocks noChangeAspect="1"/>
            </p:cNvPicPr>
            <p:nvPr/>
          </p:nvPicPr>
          <p:blipFill>
            <a:blip r:embed="rId3"/>
            <a:stretch>
              <a:fillRect/>
            </a:stretch>
          </p:blipFill>
          <p:spPr>
            <a:xfrm rot="21357671">
              <a:off x="9995235" y="4256919"/>
              <a:ext cx="326637" cy="338165"/>
            </a:xfrm>
            <a:prstGeom prst="rect">
              <a:avLst/>
            </a:prstGeom>
          </p:spPr>
        </p:pic>
        <p:cxnSp>
          <p:nvCxnSpPr>
            <p:cNvPr id="89" name="Straight Arrow Connector 88"/>
            <p:cNvCxnSpPr/>
            <p:nvPr/>
          </p:nvCxnSpPr>
          <p:spPr>
            <a:xfrm rot="16200000" flipH="1">
              <a:off x="10307626" y="3084415"/>
              <a:ext cx="253615" cy="499195"/>
            </a:xfrm>
            <a:prstGeom prst="straightConnector1">
              <a:avLst/>
            </a:prstGeom>
            <a:ln w="28575">
              <a:solidFill>
                <a:schemeClr val="tx1">
                  <a:lumMod val="60000"/>
                  <a:lumOff val="40000"/>
                </a:schemeClr>
              </a:solidFill>
              <a:prstDash val="solid"/>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111" name="Group 110"/>
          <p:cNvGrpSpPr/>
          <p:nvPr/>
        </p:nvGrpSpPr>
        <p:grpSpPr>
          <a:xfrm>
            <a:off x="4507556" y="4969334"/>
            <a:ext cx="2493932" cy="1606198"/>
            <a:chOff x="9582691" y="5093255"/>
            <a:chExt cx="2493932" cy="1606198"/>
          </a:xfrm>
        </p:grpSpPr>
        <p:pic>
          <p:nvPicPr>
            <p:cNvPr id="8" name="Picture 7"/>
            <p:cNvPicPr>
              <a:picLocks noChangeAspect="1"/>
            </p:cNvPicPr>
            <p:nvPr/>
          </p:nvPicPr>
          <p:blipFill>
            <a:blip r:embed="rId5"/>
            <a:stretch>
              <a:fillRect/>
            </a:stretch>
          </p:blipFill>
          <p:spPr>
            <a:xfrm>
              <a:off x="10579163" y="5586142"/>
              <a:ext cx="695299" cy="638356"/>
            </a:xfrm>
            <a:prstGeom prst="rect">
              <a:avLst/>
            </a:prstGeom>
          </p:spPr>
        </p:pic>
        <p:pic>
          <p:nvPicPr>
            <p:cNvPr id="100" name="Picture 99"/>
            <p:cNvPicPr>
              <a:picLocks noChangeAspect="1"/>
            </p:cNvPicPr>
            <p:nvPr/>
          </p:nvPicPr>
          <p:blipFill>
            <a:blip r:embed="rId2"/>
            <a:stretch>
              <a:fillRect/>
            </a:stretch>
          </p:blipFill>
          <p:spPr>
            <a:xfrm>
              <a:off x="9582691" y="5093255"/>
              <a:ext cx="563926" cy="559555"/>
            </a:xfrm>
            <a:prstGeom prst="rect">
              <a:avLst/>
            </a:prstGeom>
          </p:spPr>
        </p:pic>
        <p:pic>
          <p:nvPicPr>
            <p:cNvPr id="102" name="Picture 101"/>
            <p:cNvPicPr>
              <a:picLocks noChangeAspect="1"/>
            </p:cNvPicPr>
            <p:nvPr/>
          </p:nvPicPr>
          <p:blipFill>
            <a:blip r:embed="rId4"/>
            <a:stretch>
              <a:fillRect/>
            </a:stretch>
          </p:blipFill>
          <p:spPr>
            <a:xfrm>
              <a:off x="11533725" y="5630324"/>
              <a:ext cx="542898" cy="518332"/>
            </a:xfrm>
            <a:prstGeom prst="rect">
              <a:avLst/>
            </a:prstGeom>
          </p:spPr>
        </p:pic>
        <p:cxnSp>
          <p:nvCxnSpPr>
            <p:cNvPr id="103" name="Straight Arrow Connector 102"/>
            <p:cNvCxnSpPr/>
            <p:nvPr/>
          </p:nvCxnSpPr>
          <p:spPr>
            <a:xfrm flipV="1">
              <a:off x="10157668" y="6095770"/>
              <a:ext cx="496285" cy="251154"/>
            </a:xfrm>
            <a:prstGeom prst="straightConnector1">
              <a:avLst/>
            </a:prstGeom>
            <a:ln w="28575">
              <a:solidFill>
                <a:schemeClr val="tx1">
                  <a:lumMod val="60000"/>
                  <a:lumOff val="40000"/>
                </a:schemeClr>
              </a:solidFill>
              <a:prstDash val="solid"/>
              <a:headEnd type="none"/>
              <a:tailEnd type="triangle"/>
            </a:ln>
          </p:spPr>
          <p:style>
            <a:lnRef idx="1">
              <a:schemeClr val="accent1"/>
            </a:lnRef>
            <a:fillRef idx="0">
              <a:schemeClr val="accent1"/>
            </a:fillRef>
            <a:effectRef idx="0">
              <a:schemeClr val="accent1"/>
            </a:effectRef>
            <a:fontRef idx="minor">
              <a:schemeClr val="tx1"/>
            </a:fontRef>
          </p:style>
        </p:cxnSp>
        <p:pic>
          <p:nvPicPr>
            <p:cNvPr id="104" name="Picture 103"/>
            <p:cNvPicPr>
              <a:picLocks noChangeAspect="1"/>
            </p:cNvPicPr>
            <p:nvPr/>
          </p:nvPicPr>
          <p:blipFill>
            <a:blip r:embed="rId2"/>
            <a:stretch>
              <a:fillRect/>
            </a:stretch>
          </p:blipFill>
          <p:spPr>
            <a:xfrm>
              <a:off x="9582691" y="6139898"/>
              <a:ext cx="563926" cy="559555"/>
            </a:xfrm>
            <a:prstGeom prst="rect">
              <a:avLst/>
            </a:prstGeom>
          </p:spPr>
        </p:pic>
        <p:cxnSp>
          <p:nvCxnSpPr>
            <p:cNvPr id="105" name="Straight Arrow Connector 104"/>
            <p:cNvCxnSpPr/>
            <p:nvPr/>
          </p:nvCxnSpPr>
          <p:spPr>
            <a:xfrm flipH="1" flipV="1">
              <a:off x="11101288" y="6095770"/>
              <a:ext cx="99184" cy="105773"/>
            </a:xfrm>
            <a:prstGeom prst="straightConnector1">
              <a:avLst/>
            </a:prstGeom>
            <a:ln w="28575">
              <a:solidFill>
                <a:schemeClr val="tx1">
                  <a:lumMod val="60000"/>
                  <a:lumOff val="4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06" name="Picture 105"/>
            <p:cNvPicPr>
              <a:picLocks noChangeAspect="1"/>
            </p:cNvPicPr>
            <p:nvPr/>
          </p:nvPicPr>
          <p:blipFill>
            <a:blip r:embed="rId3"/>
            <a:stretch>
              <a:fillRect/>
            </a:stretch>
          </p:blipFill>
          <p:spPr>
            <a:xfrm rot="21357671">
              <a:off x="11170476" y="6228846"/>
              <a:ext cx="326637" cy="338165"/>
            </a:xfrm>
            <a:prstGeom prst="rect">
              <a:avLst/>
            </a:prstGeom>
          </p:spPr>
        </p:pic>
        <p:cxnSp>
          <p:nvCxnSpPr>
            <p:cNvPr id="107" name="Straight Arrow Connector 106"/>
            <p:cNvCxnSpPr>
              <a:stCxn id="100" idx="3"/>
            </p:cNvCxnSpPr>
            <p:nvPr/>
          </p:nvCxnSpPr>
          <p:spPr>
            <a:xfrm>
              <a:off x="10146617" y="5373033"/>
              <a:ext cx="489773" cy="279777"/>
            </a:xfrm>
            <a:prstGeom prst="straightConnector1">
              <a:avLst/>
            </a:prstGeom>
            <a:ln w="28575">
              <a:solidFill>
                <a:schemeClr val="tx1">
                  <a:lumMod val="60000"/>
                  <a:lumOff val="40000"/>
                </a:schemeClr>
              </a:solidFill>
              <a:prstDash val="solid"/>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a:xfrm flipV="1">
              <a:off x="11262166" y="5849192"/>
              <a:ext cx="271559" cy="1"/>
            </a:xfrm>
            <a:prstGeom prst="straightConnector1">
              <a:avLst/>
            </a:prstGeom>
            <a:ln w="28575">
              <a:solidFill>
                <a:schemeClr val="tx1">
                  <a:lumMod val="60000"/>
                  <a:lumOff val="40000"/>
                </a:schemeClr>
              </a:solidFill>
              <a:prstDash val="solid"/>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112" name="Rectangle 111"/>
          <p:cNvSpPr/>
          <p:nvPr/>
        </p:nvSpPr>
        <p:spPr>
          <a:xfrm>
            <a:off x="4303644" y="6500502"/>
            <a:ext cx="2901756" cy="338554"/>
          </a:xfrm>
          <a:prstGeom prst="rect">
            <a:avLst/>
          </a:prstGeom>
        </p:spPr>
        <p:txBody>
          <a:bodyPr wrap="none">
            <a:spAutoFit/>
          </a:bodyPr>
          <a:lstStyle/>
          <a:p>
            <a:pPr marL="228600" marR="0" lvl="2" indent="0" algn="l" defTabSz="932742"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505050"/>
                </a:solidFill>
                <a:effectLst/>
                <a:uLnTx/>
                <a:uFillTx/>
                <a:latin typeface="Segoe UI"/>
                <a:ea typeface="+mn-ea"/>
                <a:cs typeface="+mn-cs"/>
              </a:rPr>
              <a:t>Co-location using </a:t>
            </a:r>
            <a:r>
              <a:rPr kumimoji="0" lang="en-US" sz="1600" b="0" i="0" u="none" strike="noStrike" kern="1200" cap="none" spc="0" normalizeH="0" baseline="0" noProof="0" dirty="0" err="1">
                <a:ln>
                  <a:noFill/>
                </a:ln>
                <a:solidFill>
                  <a:srgbClr val="505050"/>
                </a:solidFill>
                <a:effectLst/>
                <a:uLnTx/>
                <a:uFillTx/>
                <a:latin typeface="Segoe UI"/>
                <a:ea typeface="+mn-ea"/>
                <a:cs typeface="+mn-cs"/>
              </a:rPr>
              <a:t>submixes</a:t>
            </a:r>
            <a:endParaRPr kumimoji="0" lang="en-US" sz="1600" b="0" i="0" u="none" strike="noStrike" kern="1200" cap="none" spc="0" normalizeH="0" baseline="0" noProof="0" dirty="0">
              <a:ln>
                <a:noFill/>
              </a:ln>
              <a:solidFill>
                <a:srgbClr val="505050"/>
              </a:solidFill>
              <a:effectLst/>
              <a:uLnTx/>
              <a:uFillTx/>
              <a:latin typeface="Segoe UI"/>
              <a:ea typeface="+mn-ea"/>
              <a:cs typeface="+mn-cs"/>
            </a:endParaRPr>
          </a:p>
        </p:txBody>
      </p:sp>
      <p:pic>
        <p:nvPicPr>
          <p:cNvPr id="126" name="Picture 125"/>
          <p:cNvPicPr>
            <a:picLocks noChangeAspect="1"/>
          </p:cNvPicPr>
          <p:nvPr/>
        </p:nvPicPr>
        <p:blipFill>
          <a:blip r:embed="rId2"/>
          <a:stretch>
            <a:fillRect/>
          </a:stretch>
        </p:blipFill>
        <p:spPr>
          <a:xfrm>
            <a:off x="9222097" y="4775291"/>
            <a:ext cx="563926" cy="559555"/>
          </a:xfrm>
          <a:prstGeom prst="rect">
            <a:avLst/>
          </a:prstGeom>
        </p:spPr>
      </p:pic>
      <p:pic>
        <p:nvPicPr>
          <p:cNvPr id="128" name="Picture 127"/>
          <p:cNvPicPr>
            <a:picLocks noChangeAspect="1"/>
          </p:cNvPicPr>
          <p:nvPr/>
        </p:nvPicPr>
        <p:blipFill>
          <a:blip r:embed="rId4"/>
          <a:stretch>
            <a:fillRect/>
          </a:stretch>
        </p:blipFill>
        <p:spPr>
          <a:xfrm>
            <a:off x="10270507" y="5194081"/>
            <a:ext cx="542898" cy="518332"/>
          </a:xfrm>
          <a:prstGeom prst="rect">
            <a:avLst/>
          </a:prstGeom>
        </p:spPr>
      </p:pic>
      <p:cxnSp>
        <p:nvCxnSpPr>
          <p:cNvPr id="129" name="Straight Arrow Connector 128"/>
          <p:cNvCxnSpPr>
            <a:stCxn id="130" idx="3"/>
          </p:cNvCxnSpPr>
          <p:nvPr/>
        </p:nvCxnSpPr>
        <p:spPr>
          <a:xfrm flipV="1">
            <a:off x="9786023" y="5464440"/>
            <a:ext cx="485238" cy="212363"/>
          </a:xfrm>
          <a:prstGeom prst="straightConnector1">
            <a:avLst/>
          </a:prstGeom>
          <a:ln w="28575">
            <a:solidFill>
              <a:schemeClr val="tx1">
                <a:lumMod val="60000"/>
                <a:lumOff val="40000"/>
              </a:schemeClr>
            </a:solidFill>
            <a:prstDash val="solid"/>
            <a:headEnd type="none"/>
            <a:tailEnd type="triangle"/>
          </a:ln>
        </p:spPr>
        <p:style>
          <a:lnRef idx="1">
            <a:schemeClr val="accent1"/>
          </a:lnRef>
          <a:fillRef idx="0">
            <a:schemeClr val="accent1"/>
          </a:fillRef>
          <a:effectRef idx="0">
            <a:schemeClr val="accent1"/>
          </a:effectRef>
          <a:fontRef idx="minor">
            <a:schemeClr val="tx1"/>
          </a:fontRef>
        </p:style>
      </p:cxnSp>
      <p:pic>
        <p:nvPicPr>
          <p:cNvPr id="130" name="Picture 129"/>
          <p:cNvPicPr>
            <a:picLocks noChangeAspect="1"/>
          </p:cNvPicPr>
          <p:nvPr/>
        </p:nvPicPr>
        <p:blipFill>
          <a:blip r:embed="rId2"/>
          <a:stretch>
            <a:fillRect/>
          </a:stretch>
        </p:blipFill>
        <p:spPr>
          <a:xfrm>
            <a:off x="9222097" y="5397025"/>
            <a:ext cx="563926" cy="559555"/>
          </a:xfrm>
          <a:prstGeom prst="rect">
            <a:avLst/>
          </a:prstGeom>
        </p:spPr>
      </p:pic>
      <p:cxnSp>
        <p:nvCxnSpPr>
          <p:cNvPr id="131" name="Straight Arrow Connector 130"/>
          <p:cNvCxnSpPr/>
          <p:nvPr/>
        </p:nvCxnSpPr>
        <p:spPr>
          <a:xfrm rot="16200000" flipV="1">
            <a:off x="9504853" y="5992856"/>
            <a:ext cx="161526" cy="103001"/>
          </a:xfrm>
          <a:prstGeom prst="straightConnector1">
            <a:avLst/>
          </a:prstGeom>
          <a:ln w="28575">
            <a:solidFill>
              <a:schemeClr val="tx1">
                <a:lumMod val="60000"/>
                <a:lumOff val="4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32" name="Picture 131"/>
          <p:cNvPicPr>
            <a:picLocks noChangeAspect="1"/>
          </p:cNvPicPr>
          <p:nvPr/>
        </p:nvPicPr>
        <p:blipFill>
          <a:blip r:embed="rId3"/>
          <a:stretch>
            <a:fillRect/>
          </a:stretch>
        </p:blipFill>
        <p:spPr>
          <a:xfrm rot="21357671">
            <a:off x="9582465" y="6123947"/>
            <a:ext cx="326637" cy="338165"/>
          </a:xfrm>
          <a:prstGeom prst="rect">
            <a:avLst/>
          </a:prstGeom>
        </p:spPr>
      </p:pic>
      <p:cxnSp>
        <p:nvCxnSpPr>
          <p:cNvPr id="133" name="Straight Arrow Connector 132"/>
          <p:cNvCxnSpPr/>
          <p:nvPr/>
        </p:nvCxnSpPr>
        <p:spPr>
          <a:xfrm rot="16200000" flipH="1">
            <a:off x="9894856" y="4951443"/>
            <a:ext cx="253615" cy="499195"/>
          </a:xfrm>
          <a:prstGeom prst="straightConnector1">
            <a:avLst/>
          </a:prstGeom>
          <a:ln w="28575">
            <a:solidFill>
              <a:schemeClr val="tx1">
                <a:lumMod val="60000"/>
                <a:lumOff val="40000"/>
              </a:schemeClr>
            </a:solidFill>
            <a:prstDash val="solid"/>
            <a:headEnd type="none"/>
            <a:tailEnd type="triangle"/>
          </a:ln>
        </p:spPr>
        <p:style>
          <a:lnRef idx="1">
            <a:schemeClr val="accent1"/>
          </a:lnRef>
          <a:fillRef idx="0">
            <a:schemeClr val="accent1"/>
          </a:fillRef>
          <a:effectRef idx="0">
            <a:schemeClr val="accent1"/>
          </a:effectRef>
          <a:fontRef idx="minor">
            <a:schemeClr val="tx1"/>
          </a:fontRef>
        </p:style>
      </p:cxnSp>
      <p:sp>
        <p:nvSpPr>
          <p:cNvPr id="134" name="Rectangle 133"/>
          <p:cNvSpPr/>
          <p:nvPr/>
        </p:nvSpPr>
        <p:spPr>
          <a:xfrm>
            <a:off x="457580" y="6474646"/>
            <a:ext cx="3328668" cy="338554"/>
          </a:xfrm>
          <a:prstGeom prst="rect">
            <a:avLst/>
          </a:prstGeom>
        </p:spPr>
        <p:txBody>
          <a:bodyPr wrap="none">
            <a:spAutoFit/>
          </a:bodyPr>
          <a:lstStyle/>
          <a:p>
            <a:pPr marL="228600" marR="0" lvl="2" indent="0" algn="l" defTabSz="932742"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srgbClr val="505050"/>
                </a:solidFill>
                <a:effectLst/>
                <a:uLnTx/>
                <a:uFillTx/>
                <a:latin typeface="Segoe UI"/>
                <a:ea typeface="+mn-ea"/>
                <a:cs typeface="+mn-cs"/>
              </a:rPr>
              <a:t>“Traditional” Spatial </a:t>
            </a:r>
            <a:r>
              <a:rPr kumimoji="0" lang="en-US" sz="1600" b="0" i="0" u="none" strike="noStrike" kern="1200" cap="none" spc="0" normalizeH="0" baseline="0" noProof="0" dirty="0" err="1" smtClean="0">
                <a:ln>
                  <a:noFill/>
                </a:ln>
                <a:solidFill>
                  <a:srgbClr val="505050"/>
                </a:solidFill>
                <a:effectLst/>
                <a:uLnTx/>
                <a:uFillTx/>
                <a:latin typeface="Segoe UI"/>
                <a:ea typeface="+mn-ea"/>
                <a:cs typeface="+mn-cs"/>
              </a:rPr>
              <a:t>AudioGraph</a:t>
            </a:r>
            <a:endParaRPr kumimoji="0" lang="en-US" sz="1600" b="0" i="0" u="none" strike="noStrike" kern="1200" cap="none" spc="0" normalizeH="0" baseline="0" noProof="0" dirty="0">
              <a:ln>
                <a:noFill/>
              </a:ln>
              <a:solidFill>
                <a:srgbClr val="505050"/>
              </a:solidFill>
              <a:effectLst/>
              <a:uLnTx/>
              <a:uFillTx/>
              <a:latin typeface="Segoe UI"/>
              <a:ea typeface="+mn-ea"/>
              <a:cs typeface="+mn-cs"/>
            </a:endParaRPr>
          </a:p>
        </p:txBody>
      </p:sp>
      <p:sp>
        <p:nvSpPr>
          <p:cNvPr id="135" name="Rectangle 134"/>
          <p:cNvSpPr/>
          <p:nvPr/>
        </p:nvSpPr>
        <p:spPr>
          <a:xfrm>
            <a:off x="8882171" y="6500502"/>
            <a:ext cx="1931234" cy="338554"/>
          </a:xfrm>
          <a:prstGeom prst="rect">
            <a:avLst/>
          </a:prstGeom>
        </p:spPr>
        <p:txBody>
          <a:bodyPr wrap="none">
            <a:spAutoFit/>
          </a:bodyPr>
          <a:lstStyle/>
          <a:p>
            <a:pPr marL="228600" marR="0" lvl="2" indent="0" algn="l" defTabSz="932742"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srgbClr val="505050"/>
                </a:solidFill>
                <a:effectLst/>
                <a:uLnTx/>
                <a:uFillTx/>
                <a:latin typeface="Segoe UI"/>
                <a:ea typeface="+mn-ea"/>
                <a:cs typeface="+mn-cs"/>
              </a:rPr>
              <a:t>Remove Emitters</a:t>
            </a:r>
            <a:endParaRPr kumimoji="0" lang="en-US" sz="1600" b="0" i="0" u="none" strike="noStrike" kern="1200" cap="none" spc="0" normalizeH="0" baseline="0" noProof="0" dirty="0">
              <a:ln>
                <a:noFill/>
              </a:ln>
              <a:solidFill>
                <a:srgbClr val="505050"/>
              </a:solidFill>
              <a:effectLst/>
              <a:uLnTx/>
              <a:uFillTx/>
              <a:latin typeface="Segoe UI"/>
              <a:ea typeface="+mn-ea"/>
              <a:cs typeface="+mn-cs"/>
            </a:endParaRPr>
          </a:p>
        </p:txBody>
      </p:sp>
      <p:grpSp>
        <p:nvGrpSpPr>
          <p:cNvPr id="2" name="Group 1"/>
          <p:cNvGrpSpPr/>
          <p:nvPr/>
        </p:nvGrpSpPr>
        <p:grpSpPr>
          <a:xfrm>
            <a:off x="9920605" y="1322331"/>
            <a:ext cx="2227531" cy="1992053"/>
            <a:chOff x="9109661" y="1322331"/>
            <a:chExt cx="3038476" cy="2695183"/>
          </a:xfrm>
        </p:grpSpPr>
        <p:sp>
          <p:nvSpPr>
            <p:cNvPr id="217" name="Rectangle 252"/>
            <p:cNvSpPr>
              <a:spLocks noChangeArrowheads="1"/>
            </p:cNvSpPr>
            <p:nvPr/>
          </p:nvSpPr>
          <p:spPr bwMode="auto">
            <a:xfrm>
              <a:off x="9120776" y="1322333"/>
              <a:ext cx="301625" cy="455613"/>
            </a:xfrm>
            <a:prstGeom prst="rect">
              <a:avLst/>
            </a:prstGeom>
            <a:solidFill>
              <a:srgbClr val="BADB0A"/>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18" name="Rectangle 252"/>
            <p:cNvSpPr>
              <a:spLocks noChangeArrowheads="1"/>
            </p:cNvSpPr>
            <p:nvPr/>
          </p:nvSpPr>
          <p:spPr bwMode="auto">
            <a:xfrm>
              <a:off x="9423988" y="1322333"/>
              <a:ext cx="301625" cy="455613"/>
            </a:xfrm>
            <a:prstGeom prst="rect">
              <a:avLst/>
            </a:prstGeom>
            <a:solidFill>
              <a:srgbClr val="FFB900"/>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19" name="Rectangle 252"/>
            <p:cNvSpPr>
              <a:spLocks noChangeArrowheads="1"/>
            </p:cNvSpPr>
            <p:nvPr/>
          </p:nvSpPr>
          <p:spPr bwMode="auto">
            <a:xfrm>
              <a:off x="9727201" y="1322333"/>
              <a:ext cx="301625" cy="455613"/>
            </a:xfrm>
            <a:prstGeom prst="rect">
              <a:avLst/>
            </a:prstGeom>
            <a:solidFill>
              <a:srgbClr val="00B294"/>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20" name="Rectangle 252"/>
            <p:cNvSpPr>
              <a:spLocks noChangeArrowheads="1"/>
            </p:cNvSpPr>
            <p:nvPr/>
          </p:nvSpPr>
          <p:spPr bwMode="auto">
            <a:xfrm>
              <a:off x="10028826" y="1322333"/>
              <a:ext cx="301625" cy="455613"/>
            </a:xfrm>
            <a:prstGeom prst="rect">
              <a:avLst/>
            </a:prstGeom>
            <a:solidFill>
              <a:srgbClr val="00B294"/>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21" name="Rectangle 252"/>
            <p:cNvSpPr>
              <a:spLocks noChangeArrowheads="1"/>
            </p:cNvSpPr>
            <p:nvPr/>
          </p:nvSpPr>
          <p:spPr bwMode="auto">
            <a:xfrm>
              <a:off x="10330451" y="1322332"/>
              <a:ext cx="301625" cy="455613"/>
            </a:xfrm>
            <a:prstGeom prst="rect">
              <a:avLst/>
            </a:prstGeom>
            <a:solidFill>
              <a:srgbClr val="00BCF2"/>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22" name="Rectangle 252"/>
            <p:cNvSpPr>
              <a:spLocks noChangeArrowheads="1"/>
            </p:cNvSpPr>
            <p:nvPr/>
          </p:nvSpPr>
          <p:spPr bwMode="auto">
            <a:xfrm>
              <a:off x="10632076" y="1322332"/>
              <a:ext cx="301625" cy="455613"/>
            </a:xfrm>
            <a:prstGeom prst="rect">
              <a:avLst/>
            </a:prstGeom>
            <a:solidFill>
              <a:srgbClr val="00BCF2"/>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23" name="Rectangle 252"/>
            <p:cNvSpPr>
              <a:spLocks noChangeArrowheads="1"/>
            </p:cNvSpPr>
            <p:nvPr/>
          </p:nvSpPr>
          <p:spPr bwMode="auto">
            <a:xfrm>
              <a:off x="10935288" y="1322332"/>
              <a:ext cx="301625" cy="455613"/>
            </a:xfrm>
            <a:prstGeom prst="rect">
              <a:avLst/>
            </a:prstGeom>
            <a:solidFill>
              <a:srgbClr val="00BCF2"/>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24" name="Rectangle 252"/>
            <p:cNvSpPr>
              <a:spLocks noChangeArrowheads="1"/>
            </p:cNvSpPr>
            <p:nvPr/>
          </p:nvSpPr>
          <p:spPr bwMode="auto">
            <a:xfrm>
              <a:off x="11238501" y="1322332"/>
              <a:ext cx="301625" cy="455613"/>
            </a:xfrm>
            <a:prstGeom prst="rect">
              <a:avLst/>
            </a:prstGeom>
            <a:solidFill>
              <a:srgbClr val="D83B01"/>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25" name="Rectangle 252"/>
            <p:cNvSpPr>
              <a:spLocks noChangeArrowheads="1"/>
            </p:cNvSpPr>
            <p:nvPr/>
          </p:nvSpPr>
          <p:spPr bwMode="auto">
            <a:xfrm>
              <a:off x="11540126" y="1322332"/>
              <a:ext cx="301625" cy="455613"/>
            </a:xfrm>
            <a:prstGeom prst="rect">
              <a:avLst/>
            </a:prstGeom>
            <a:solidFill>
              <a:srgbClr val="D83B01"/>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26" name="Rectangle 252"/>
            <p:cNvSpPr>
              <a:spLocks noChangeArrowheads="1"/>
            </p:cNvSpPr>
            <p:nvPr/>
          </p:nvSpPr>
          <p:spPr bwMode="auto">
            <a:xfrm>
              <a:off x="11841751" y="1322331"/>
              <a:ext cx="301625" cy="455613"/>
            </a:xfrm>
            <a:prstGeom prst="rect">
              <a:avLst/>
            </a:prstGeom>
            <a:solidFill>
              <a:srgbClr val="D83B01"/>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27" name="Rectangle 252"/>
            <p:cNvSpPr>
              <a:spLocks noChangeArrowheads="1"/>
            </p:cNvSpPr>
            <p:nvPr/>
          </p:nvSpPr>
          <p:spPr bwMode="auto">
            <a:xfrm>
              <a:off x="9125537" y="2240702"/>
              <a:ext cx="301625" cy="455613"/>
            </a:xfrm>
            <a:prstGeom prst="rect">
              <a:avLst/>
            </a:prstGeom>
            <a:solidFill>
              <a:srgbClr val="BADB0A"/>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28" name="Rectangle 252"/>
            <p:cNvSpPr>
              <a:spLocks noChangeArrowheads="1"/>
            </p:cNvSpPr>
            <p:nvPr/>
          </p:nvSpPr>
          <p:spPr bwMode="auto">
            <a:xfrm>
              <a:off x="9428749" y="2240702"/>
              <a:ext cx="301625" cy="455613"/>
            </a:xfrm>
            <a:prstGeom prst="rect">
              <a:avLst/>
            </a:prstGeom>
            <a:solidFill>
              <a:srgbClr val="BADB0A"/>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29" name="Rectangle 252"/>
            <p:cNvSpPr>
              <a:spLocks noChangeArrowheads="1"/>
            </p:cNvSpPr>
            <p:nvPr/>
          </p:nvSpPr>
          <p:spPr bwMode="auto">
            <a:xfrm>
              <a:off x="9731962" y="2240702"/>
              <a:ext cx="301625" cy="455613"/>
            </a:xfrm>
            <a:prstGeom prst="rect">
              <a:avLst/>
            </a:prstGeom>
            <a:solidFill>
              <a:srgbClr val="FFB900"/>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30" name="Rectangle 252"/>
            <p:cNvSpPr>
              <a:spLocks noChangeArrowheads="1"/>
            </p:cNvSpPr>
            <p:nvPr/>
          </p:nvSpPr>
          <p:spPr bwMode="auto">
            <a:xfrm>
              <a:off x="10033587" y="2240702"/>
              <a:ext cx="301625" cy="455613"/>
            </a:xfrm>
            <a:prstGeom prst="rect">
              <a:avLst/>
            </a:prstGeom>
            <a:solidFill>
              <a:srgbClr val="00B294"/>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31" name="Rectangle 252"/>
            <p:cNvSpPr>
              <a:spLocks noChangeArrowheads="1"/>
            </p:cNvSpPr>
            <p:nvPr/>
          </p:nvSpPr>
          <p:spPr bwMode="auto">
            <a:xfrm>
              <a:off x="10335212" y="2240701"/>
              <a:ext cx="301625" cy="455613"/>
            </a:xfrm>
            <a:prstGeom prst="rect">
              <a:avLst/>
            </a:prstGeom>
            <a:solidFill>
              <a:srgbClr val="00B294"/>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32" name="Rectangle 252"/>
            <p:cNvSpPr>
              <a:spLocks noChangeArrowheads="1"/>
            </p:cNvSpPr>
            <p:nvPr/>
          </p:nvSpPr>
          <p:spPr bwMode="auto">
            <a:xfrm>
              <a:off x="10636837" y="2240701"/>
              <a:ext cx="301625" cy="455613"/>
            </a:xfrm>
            <a:prstGeom prst="rect">
              <a:avLst/>
            </a:prstGeom>
            <a:solidFill>
              <a:srgbClr val="00BCF2"/>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33" name="Rectangle 252"/>
            <p:cNvSpPr>
              <a:spLocks noChangeArrowheads="1"/>
            </p:cNvSpPr>
            <p:nvPr/>
          </p:nvSpPr>
          <p:spPr bwMode="auto">
            <a:xfrm>
              <a:off x="10940049" y="2240701"/>
              <a:ext cx="301625" cy="455613"/>
            </a:xfrm>
            <a:prstGeom prst="rect">
              <a:avLst/>
            </a:prstGeom>
            <a:solidFill>
              <a:srgbClr val="00BCF2"/>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34" name="Rectangle 252"/>
            <p:cNvSpPr>
              <a:spLocks noChangeArrowheads="1"/>
            </p:cNvSpPr>
            <p:nvPr/>
          </p:nvSpPr>
          <p:spPr bwMode="auto">
            <a:xfrm>
              <a:off x="11243262" y="2240701"/>
              <a:ext cx="301625" cy="455613"/>
            </a:xfrm>
            <a:prstGeom prst="rect">
              <a:avLst/>
            </a:prstGeom>
            <a:solidFill>
              <a:srgbClr val="00BCF2"/>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35" name="Rectangle 252"/>
            <p:cNvSpPr>
              <a:spLocks noChangeArrowheads="1"/>
            </p:cNvSpPr>
            <p:nvPr/>
          </p:nvSpPr>
          <p:spPr bwMode="auto">
            <a:xfrm>
              <a:off x="11544887" y="2240701"/>
              <a:ext cx="301625" cy="455613"/>
            </a:xfrm>
            <a:prstGeom prst="rect">
              <a:avLst/>
            </a:prstGeom>
            <a:solidFill>
              <a:srgbClr val="D83B01"/>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36" name="Rectangle 252"/>
            <p:cNvSpPr>
              <a:spLocks noChangeArrowheads="1"/>
            </p:cNvSpPr>
            <p:nvPr/>
          </p:nvSpPr>
          <p:spPr bwMode="auto">
            <a:xfrm>
              <a:off x="11846512" y="2240700"/>
              <a:ext cx="301625" cy="455613"/>
            </a:xfrm>
            <a:prstGeom prst="rect">
              <a:avLst/>
            </a:prstGeom>
            <a:solidFill>
              <a:srgbClr val="D83B01"/>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cxnSp>
          <p:nvCxnSpPr>
            <p:cNvPr id="237" name="Straight Arrow Connector 236"/>
            <p:cNvCxnSpPr/>
            <p:nvPr/>
          </p:nvCxnSpPr>
          <p:spPr>
            <a:xfrm>
              <a:off x="9109661" y="2804264"/>
              <a:ext cx="620713"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8" name="Straight Arrow Connector 237"/>
            <p:cNvCxnSpPr/>
            <p:nvPr/>
          </p:nvCxnSpPr>
          <p:spPr>
            <a:xfrm>
              <a:off x="9135858" y="1837476"/>
              <a:ext cx="286543"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39" name="Rectangle 252"/>
            <p:cNvSpPr>
              <a:spLocks noChangeArrowheads="1"/>
            </p:cNvSpPr>
            <p:nvPr/>
          </p:nvSpPr>
          <p:spPr bwMode="auto">
            <a:xfrm>
              <a:off x="9109661" y="3087632"/>
              <a:ext cx="220663" cy="455613"/>
            </a:xfrm>
            <a:prstGeom prst="rect">
              <a:avLst/>
            </a:prstGeom>
            <a:solidFill>
              <a:srgbClr val="BADB0A"/>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40" name="Rectangle 252"/>
            <p:cNvSpPr>
              <a:spLocks noChangeArrowheads="1"/>
            </p:cNvSpPr>
            <p:nvPr/>
          </p:nvSpPr>
          <p:spPr bwMode="auto">
            <a:xfrm>
              <a:off x="9330324" y="3087632"/>
              <a:ext cx="301625" cy="455613"/>
            </a:xfrm>
            <a:prstGeom prst="rect">
              <a:avLst/>
            </a:prstGeom>
            <a:solidFill>
              <a:srgbClr val="FFB900"/>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41" name="Rectangle 252"/>
            <p:cNvSpPr>
              <a:spLocks noChangeArrowheads="1"/>
            </p:cNvSpPr>
            <p:nvPr/>
          </p:nvSpPr>
          <p:spPr bwMode="auto">
            <a:xfrm>
              <a:off x="9633537" y="3087632"/>
              <a:ext cx="301625" cy="455613"/>
            </a:xfrm>
            <a:prstGeom prst="rect">
              <a:avLst/>
            </a:prstGeom>
            <a:solidFill>
              <a:srgbClr val="00B294"/>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42" name="Rectangle 252"/>
            <p:cNvSpPr>
              <a:spLocks noChangeArrowheads="1"/>
            </p:cNvSpPr>
            <p:nvPr/>
          </p:nvSpPr>
          <p:spPr bwMode="auto">
            <a:xfrm>
              <a:off x="9933574" y="3087631"/>
              <a:ext cx="301625" cy="455613"/>
            </a:xfrm>
            <a:prstGeom prst="rect">
              <a:avLst/>
            </a:prstGeom>
            <a:solidFill>
              <a:srgbClr val="00BCF2"/>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43" name="Rectangle 252"/>
            <p:cNvSpPr>
              <a:spLocks noChangeArrowheads="1"/>
            </p:cNvSpPr>
            <p:nvPr/>
          </p:nvSpPr>
          <p:spPr bwMode="auto">
            <a:xfrm>
              <a:off x="10235200" y="3087631"/>
              <a:ext cx="186396" cy="455613"/>
            </a:xfrm>
            <a:prstGeom prst="rect">
              <a:avLst/>
            </a:prstGeom>
            <a:solidFill>
              <a:srgbClr val="D83B01"/>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cxnSp>
          <p:nvCxnSpPr>
            <p:cNvPr id="244" name="Straight Arrow Connector 243"/>
            <p:cNvCxnSpPr/>
            <p:nvPr/>
          </p:nvCxnSpPr>
          <p:spPr>
            <a:xfrm>
              <a:off x="9109661" y="3601978"/>
              <a:ext cx="205581" cy="4"/>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5" name="TextBox 244"/>
            <p:cNvSpPr txBox="1"/>
            <p:nvPr/>
          </p:nvSpPr>
          <p:spPr>
            <a:xfrm>
              <a:off x="9245234" y="1612044"/>
              <a:ext cx="787716" cy="627864"/>
            </a:xfrm>
            <a:prstGeom prst="rect">
              <a:avLst/>
            </a:prstGeom>
            <a:noFill/>
          </p:spPr>
          <p:txBody>
            <a:bodyPr wrap="non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kumimoji="0" lang="en-US" sz="2400" b="0" i="0" u="none" strike="noStrike" kern="1200" cap="none" spc="0" normalizeH="0" baseline="0" noProof="0" dirty="0" smtClean="0">
                  <a:ln>
                    <a:noFill/>
                  </a:ln>
                  <a:gradFill>
                    <a:gsLst>
                      <a:gs pos="2917">
                        <a:srgbClr val="505050"/>
                      </a:gs>
                      <a:gs pos="30000">
                        <a:srgbClr val="505050"/>
                      </a:gs>
                    </a:gsLst>
                    <a:lin ang="5400000" scaled="0"/>
                  </a:gradFill>
                  <a:effectLst/>
                  <a:uLnTx/>
                  <a:uFillTx/>
                  <a:latin typeface="Segoe UI"/>
                  <a:ea typeface="+mn-ea"/>
                  <a:cs typeface="+mn-cs"/>
                </a:rPr>
                <a:t>5%</a:t>
              </a:r>
            </a:p>
          </p:txBody>
        </p:sp>
        <p:sp>
          <p:nvSpPr>
            <p:cNvPr id="246" name="TextBox 245"/>
            <p:cNvSpPr txBox="1"/>
            <p:nvPr/>
          </p:nvSpPr>
          <p:spPr>
            <a:xfrm>
              <a:off x="9599565" y="2555019"/>
              <a:ext cx="954428" cy="627864"/>
            </a:xfrm>
            <a:prstGeom prst="rect">
              <a:avLst/>
            </a:prstGeom>
            <a:noFill/>
          </p:spPr>
          <p:txBody>
            <a:bodyPr wrap="non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kumimoji="0" lang="en-US" sz="2400" b="0" i="0" u="none" strike="noStrike" kern="1200" cap="none" spc="0" normalizeH="0" baseline="0" noProof="0" dirty="0" smtClean="0">
                  <a:ln>
                    <a:noFill/>
                  </a:ln>
                  <a:gradFill>
                    <a:gsLst>
                      <a:gs pos="2917">
                        <a:srgbClr val="505050"/>
                      </a:gs>
                      <a:gs pos="30000">
                        <a:srgbClr val="505050"/>
                      </a:gs>
                    </a:gsLst>
                    <a:lin ang="5400000" scaled="0"/>
                  </a:gradFill>
                  <a:effectLst/>
                  <a:uLnTx/>
                  <a:uFillTx/>
                  <a:latin typeface="Segoe UI"/>
                  <a:ea typeface="+mn-ea"/>
                  <a:cs typeface="+mn-cs"/>
                </a:rPr>
                <a:t>10%</a:t>
              </a:r>
            </a:p>
          </p:txBody>
        </p:sp>
        <p:sp>
          <p:nvSpPr>
            <p:cNvPr id="247" name="TextBox 246"/>
            <p:cNvSpPr txBox="1"/>
            <p:nvPr/>
          </p:nvSpPr>
          <p:spPr>
            <a:xfrm>
              <a:off x="9161878" y="3389650"/>
              <a:ext cx="954428" cy="627864"/>
            </a:xfrm>
            <a:prstGeom prst="rect">
              <a:avLst/>
            </a:prstGeom>
            <a:noFill/>
          </p:spPr>
          <p:txBody>
            <a:bodyPr wrap="non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kumimoji="0" lang="en-US" sz="2400" b="0" i="0" u="none" strike="noStrike" kern="1200" cap="none" spc="0" normalizeH="0" baseline="0" noProof="0" dirty="0" smtClean="0">
                  <a:ln>
                    <a:noFill/>
                  </a:ln>
                  <a:gradFill>
                    <a:gsLst>
                      <a:gs pos="2917">
                        <a:srgbClr val="505050"/>
                      </a:gs>
                      <a:gs pos="30000">
                        <a:srgbClr val="505050"/>
                      </a:gs>
                    </a:gsLst>
                    <a:lin ang="5400000" scaled="0"/>
                  </a:gradFill>
                  <a:effectLst/>
                  <a:uLnTx/>
                  <a:uFillTx/>
                  <a:latin typeface="Segoe UI"/>
                  <a:ea typeface="+mn-ea"/>
                  <a:cs typeface="+mn-cs"/>
                </a:rPr>
                <a:t>10%</a:t>
              </a:r>
            </a:p>
          </p:txBody>
        </p:sp>
      </p:grpSp>
    </p:spTree>
    <p:extLst>
      <p:ext uri="{BB962C8B-B14F-4D97-AF65-F5344CB8AC3E}">
        <p14:creationId xmlns:p14="http://schemas.microsoft.com/office/powerpoint/2010/main" val="370270034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5481" y="1213173"/>
            <a:ext cx="7770124" cy="5559792"/>
          </a:xfrm>
        </p:spPr>
        <p:txBody>
          <a:bodyPr/>
          <a:lstStyle/>
          <a:p>
            <a:pPr marL="0" indent="0">
              <a:buNone/>
            </a:pPr>
            <a:r>
              <a:rPr lang="en-US" sz="3264" dirty="0" smtClean="0"/>
              <a:t>With Penrose, we’ve exposed Microsoft’s HoloLens audio technology to UWP apps and games </a:t>
            </a:r>
            <a:r>
              <a:rPr lang="en-US" sz="3264" dirty="0"/>
              <a:t>on </a:t>
            </a:r>
            <a:r>
              <a:rPr lang="en-US" sz="3264" dirty="0" smtClean="0"/>
              <a:t>HoloLens</a:t>
            </a:r>
            <a:r>
              <a:rPr lang="en-US" sz="3264" dirty="0"/>
              <a:t>, Desktop, Phone, and Xbox </a:t>
            </a:r>
            <a:r>
              <a:rPr lang="en-US" sz="3264" dirty="0" smtClean="0"/>
              <a:t>One.</a:t>
            </a:r>
          </a:p>
          <a:p>
            <a:pPr marL="0" indent="0">
              <a:buNone/>
            </a:pPr>
            <a:endParaRPr lang="en-US" sz="3264" dirty="0" smtClean="0"/>
          </a:p>
          <a:p>
            <a:pPr marL="0" indent="0">
              <a:buNone/>
            </a:pPr>
            <a:r>
              <a:rPr lang="en-US" sz="3264" dirty="0" smtClean="0"/>
              <a:t>This audio technology uses HRTFs and is optimized for </a:t>
            </a:r>
            <a:r>
              <a:rPr lang="en-US" sz="3264" dirty="0"/>
              <a:t>headphones to experience spatial audio</a:t>
            </a:r>
            <a:r>
              <a:rPr lang="en-US" sz="3264" dirty="0" smtClean="0"/>
              <a:t>.</a:t>
            </a:r>
          </a:p>
          <a:p>
            <a:pPr marL="0" indent="0">
              <a:buNone/>
            </a:pPr>
            <a:endParaRPr lang="en-US" sz="3264" dirty="0"/>
          </a:p>
          <a:p>
            <a:pPr marL="0" indent="0">
              <a:buNone/>
            </a:pPr>
            <a:r>
              <a:rPr lang="en-US" sz="3264" dirty="0" smtClean="0"/>
              <a:t>Developers can now enable spatial audio through the </a:t>
            </a:r>
            <a:r>
              <a:rPr lang="en-US" sz="3264" dirty="0" err="1" smtClean="0"/>
              <a:t>AudioGraph</a:t>
            </a:r>
            <a:r>
              <a:rPr lang="en-US" sz="3264" dirty="0" smtClean="0"/>
              <a:t> API or Unity.</a:t>
            </a:r>
            <a:endParaRPr lang="en-US" sz="3264" dirty="0"/>
          </a:p>
        </p:txBody>
      </p:sp>
      <p:sp>
        <p:nvSpPr>
          <p:cNvPr id="3" name="Title 2"/>
          <p:cNvSpPr>
            <a:spLocks noGrp="1"/>
          </p:cNvSpPr>
          <p:nvPr>
            <p:ph type="title"/>
          </p:nvPr>
        </p:nvSpPr>
        <p:spPr/>
        <p:txBody>
          <a:bodyPr/>
          <a:lstStyle/>
          <a:p>
            <a:r>
              <a:rPr lang="en-US" dirty="0" smtClean="0"/>
              <a:t>Project Penrose @ //BUILD 2016</a:t>
            </a:r>
            <a:endParaRPr lang="en-US" dirty="0"/>
          </a:p>
        </p:txBody>
      </p:sp>
      <p:pic>
        <p:nvPicPr>
          <p:cNvPr id="30" name="Picture 29"/>
          <p:cNvPicPr>
            <a:picLocks noChangeAspect="1"/>
          </p:cNvPicPr>
          <p:nvPr/>
        </p:nvPicPr>
        <p:blipFill>
          <a:blip r:embed="rId3"/>
          <a:stretch>
            <a:fillRect/>
          </a:stretch>
        </p:blipFill>
        <p:spPr>
          <a:xfrm>
            <a:off x="10567165" y="1667995"/>
            <a:ext cx="1716576" cy="800872"/>
          </a:xfrm>
          <a:prstGeom prst="rect">
            <a:avLst/>
          </a:prstGeom>
        </p:spPr>
      </p:pic>
      <p:pic>
        <p:nvPicPr>
          <p:cNvPr id="31" name="Picture 30"/>
          <p:cNvPicPr>
            <a:picLocks noChangeAspect="1"/>
          </p:cNvPicPr>
          <p:nvPr/>
        </p:nvPicPr>
        <p:blipFill>
          <a:blip r:embed="rId4"/>
          <a:stretch>
            <a:fillRect/>
          </a:stretch>
        </p:blipFill>
        <p:spPr>
          <a:xfrm>
            <a:off x="7915092" y="1765616"/>
            <a:ext cx="2106496" cy="703252"/>
          </a:xfrm>
          <a:prstGeom prst="rect">
            <a:avLst/>
          </a:prstGeom>
        </p:spPr>
      </p:pic>
      <p:pic>
        <p:nvPicPr>
          <p:cNvPr id="32" name="Picture 31"/>
          <p:cNvPicPr>
            <a:picLocks noChangeAspect="1"/>
          </p:cNvPicPr>
          <p:nvPr/>
        </p:nvPicPr>
        <p:blipFill>
          <a:blip r:embed="rId5"/>
          <a:stretch>
            <a:fillRect/>
          </a:stretch>
        </p:blipFill>
        <p:spPr>
          <a:xfrm>
            <a:off x="10969163" y="5776096"/>
            <a:ext cx="1000499" cy="668515"/>
          </a:xfrm>
          <a:prstGeom prst="rect">
            <a:avLst/>
          </a:prstGeom>
        </p:spPr>
      </p:pic>
      <p:pic>
        <p:nvPicPr>
          <p:cNvPr id="51" name="Picture 50"/>
          <p:cNvPicPr>
            <a:picLocks noChangeAspect="1"/>
          </p:cNvPicPr>
          <p:nvPr/>
        </p:nvPicPr>
        <p:blipFill>
          <a:blip r:embed="rId6"/>
          <a:stretch>
            <a:fillRect/>
          </a:stretch>
        </p:blipFill>
        <p:spPr>
          <a:xfrm>
            <a:off x="8045606" y="5532465"/>
            <a:ext cx="2724745" cy="912146"/>
          </a:xfrm>
          <a:prstGeom prst="rect">
            <a:avLst/>
          </a:prstGeom>
        </p:spPr>
      </p:pic>
      <p:pic>
        <p:nvPicPr>
          <p:cNvPr id="56" name="Picture 55"/>
          <p:cNvPicPr>
            <a:picLocks noChangeAspect="1"/>
          </p:cNvPicPr>
          <p:nvPr/>
        </p:nvPicPr>
        <p:blipFill>
          <a:blip r:embed="rId7"/>
          <a:stretch>
            <a:fillRect/>
          </a:stretch>
        </p:blipFill>
        <p:spPr>
          <a:xfrm>
            <a:off x="11249895" y="3454229"/>
            <a:ext cx="439036" cy="865161"/>
          </a:xfrm>
          <a:prstGeom prst="rect">
            <a:avLst/>
          </a:prstGeom>
        </p:spPr>
      </p:pic>
      <p:pic>
        <p:nvPicPr>
          <p:cNvPr id="58" name="Picture 57"/>
          <p:cNvPicPr>
            <a:picLocks noChangeAspect="1"/>
          </p:cNvPicPr>
          <p:nvPr/>
        </p:nvPicPr>
        <p:blipFill>
          <a:blip r:embed="rId8"/>
          <a:stretch>
            <a:fillRect/>
          </a:stretch>
        </p:blipFill>
        <p:spPr>
          <a:xfrm>
            <a:off x="8232360" y="3454229"/>
            <a:ext cx="2351235" cy="982397"/>
          </a:xfrm>
          <a:prstGeom prst="rect">
            <a:avLst/>
          </a:prstGeom>
        </p:spPr>
      </p:pic>
    </p:spTree>
    <p:extLst>
      <p:ext uri="{BB962C8B-B14F-4D97-AF65-F5344CB8AC3E}">
        <p14:creationId xmlns:p14="http://schemas.microsoft.com/office/powerpoint/2010/main" val="3885805926"/>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Spatial Audio Guidelines</a:t>
            </a:r>
            <a:endParaRPr lang="en-US" dirty="0"/>
          </a:p>
        </p:txBody>
      </p:sp>
      <p:sp>
        <p:nvSpPr>
          <p:cNvPr id="3" name="Text Placeholder 2"/>
          <p:cNvSpPr>
            <a:spLocks noGrp="1"/>
          </p:cNvSpPr>
          <p:nvPr>
            <p:ph type="body" sz="quarter" idx="10"/>
          </p:nvPr>
        </p:nvSpPr>
        <p:spPr>
          <a:xfrm>
            <a:off x="274638" y="1212850"/>
            <a:ext cx="8961086" cy="6549485"/>
          </a:xfrm>
        </p:spPr>
        <p:txBody>
          <a:bodyPr/>
          <a:lstStyle/>
          <a:p>
            <a:r>
              <a:rPr lang="en-US" b="1" dirty="0" smtClean="0"/>
              <a:t>Spatial Audio is a simulation</a:t>
            </a:r>
          </a:p>
          <a:p>
            <a:pPr marL="241300" lvl="1"/>
            <a:r>
              <a:rPr lang="en-US" sz="2800" dirty="0" smtClean="0"/>
              <a:t>The most frequent use of spatial audio is making a sound seem as though it is emitting from a visible (or theoretically visible) object. </a:t>
            </a:r>
          </a:p>
          <a:p>
            <a:pPr marL="241300" lvl="1"/>
            <a:endParaRPr lang="en-US" sz="2800" dirty="0" smtClean="0"/>
          </a:p>
          <a:p>
            <a:pPr marL="241300" lvl="1"/>
            <a:r>
              <a:rPr lang="en-US" sz="2800" dirty="0" smtClean="0"/>
              <a:t>Most spatial audio sounds should be played on the object that is being simulated. </a:t>
            </a:r>
          </a:p>
          <a:p>
            <a:pPr marL="241300" lvl="1"/>
            <a:endParaRPr lang="en-US" sz="2800" dirty="0"/>
          </a:p>
          <a:p>
            <a:pPr marL="241300" lvl="1"/>
            <a:r>
              <a:rPr lang="en-US" sz="2800" dirty="0" smtClean="0"/>
              <a:t>The accuracy of spatial audio means that a sound shouldn’t necessarily emit from the center of an object, as the difference will be noticeable depending on the size of the object and distance from the user.  </a:t>
            </a:r>
          </a:p>
          <a:p>
            <a:pPr marL="241300" lvl="1"/>
            <a:endParaRPr lang="en-US" dirty="0" smtClean="0"/>
          </a:p>
        </p:txBody>
      </p:sp>
      <p:grpSp>
        <p:nvGrpSpPr>
          <p:cNvPr id="78" name="Group 77"/>
          <p:cNvGrpSpPr/>
          <p:nvPr/>
        </p:nvGrpSpPr>
        <p:grpSpPr>
          <a:xfrm>
            <a:off x="9699247" y="1394165"/>
            <a:ext cx="2001433" cy="4571950"/>
            <a:chOff x="9967236" y="1485604"/>
            <a:chExt cx="1269921" cy="2910198"/>
          </a:xfrm>
        </p:grpSpPr>
        <p:sp>
          <p:nvSpPr>
            <p:cNvPr id="9" name="Rectangle 8"/>
            <p:cNvSpPr>
              <a:spLocks noChangeArrowheads="1"/>
            </p:cNvSpPr>
            <p:nvPr/>
          </p:nvSpPr>
          <p:spPr bwMode="auto">
            <a:xfrm>
              <a:off x="10624265" y="3079675"/>
              <a:ext cx="132008" cy="818654"/>
            </a:xfrm>
            <a:prstGeom prst="rect">
              <a:avLst/>
            </a:prstGeom>
            <a:solidFill>
              <a:srgbClr val="0072C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0" name="Rectangle 9"/>
            <p:cNvSpPr>
              <a:spLocks noChangeArrowheads="1"/>
            </p:cNvSpPr>
            <p:nvPr/>
          </p:nvSpPr>
          <p:spPr bwMode="auto">
            <a:xfrm>
              <a:off x="10624265" y="3079675"/>
              <a:ext cx="132008" cy="818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1" name="Freeform 10"/>
            <p:cNvSpPr>
              <a:spLocks/>
            </p:cNvSpPr>
            <p:nvPr/>
          </p:nvSpPr>
          <p:spPr bwMode="auto">
            <a:xfrm>
              <a:off x="10624265" y="3898329"/>
              <a:ext cx="234681" cy="126347"/>
            </a:xfrm>
            <a:custGeom>
              <a:avLst/>
              <a:gdLst>
                <a:gd name="T0" fmla="*/ 128 w 128"/>
                <a:gd name="T1" fmla="*/ 57 h 73"/>
                <a:gd name="T2" fmla="*/ 73 w 128"/>
                <a:gd name="T3" fmla="*/ 0 h 73"/>
                <a:gd name="T4" fmla="*/ 0 w 128"/>
                <a:gd name="T5" fmla="*/ 0 h 73"/>
                <a:gd name="T6" fmla="*/ 0 w 128"/>
                <a:gd name="T7" fmla="*/ 73 h 73"/>
                <a:gd name="T8" fmla="*/ 128 w 128"/>
                <a:gd name="T9" fmla="*/ 73 h 73"/>
                <a:gd name="T10" fmla="*/ 128 w 128"/>
                <a:gd name="T11" fmla="*/ 57 h 73"/>
              </a:gdLst>
              <a:ahLst/>
              <a:cxnLst>
                <a:cxn ang="0">
                  <a:pos x="T0" y="T1"/>
                </a:cxn>
                <a:cxn ang="0">
                  <a:pos x="T2" y="T3"/>
                </a:cxn>
                <a:cxn ang="0">
                  <a:pos x="T4" y="T5"/>
                </a:cxn>
                <a:cxn ang="0">
                  <a:pos x="T6" y="T7"/>
                </a:cxn>
                <a:cxn ang="0">
                  <a:pos x="T8" y="T9"/>
                </a:cxn>
                <a:cxn ang="0">
                  <a:pos x="T10" y="T11"/>
                </a:cxn>
              </a:cxnLst>
              <a:rect l="0" t="0" r="r" b="b"/>
              <a:pathLst>
                <a:path w="128" h="73">
                  <a:moveTo>
                    <a:pt x="128" y="57"/>
                  </a:moveTo>
                  <a:lnTo>
                    <a:pt x="73" y="0"/>
                  </a:lnTo>
                  <a:lnTo>
                    <a:pt x="0" y="0"/>
                  </a:lnTo>
                  <a:lnTo>
                    <a:pt x="0" y="73"/>
                  </a:lnTo>
                  <a:lnTo>
                    <a:pt x="128" y="73"/>
                  </a:lnTo>
                  <a:lnTo>
                    <a:pt x="128" y="57"/>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2" name="Freeform 11"/>
            <p:cNvSpPr>
              <a:spLocks/>
            </p:cNvSpPr>
            <p:nvPr/>
          </p:nvSpPr>
          <p:spPr bwMode="auto">
            <a:xfrm>
              <a:off x="10624265" y="3898329"/>
              <a:ext cx="234681" cy="126347"/>
            </a:xfrm>
            <a:custGeom>
              <a:avLst/>
              <a:gdLst>
                <a:gd name="T0" fmla="*/ 128 w 128"/>
                <a:gd name="T1" fmla="*/ 57 h 73"/>
                <a:gd name="T2" fmla="*/ 73 w 128"/>
                <a:gd name="T3" fmla="*/ 0 h 73"/>
                <a:gd name="T4" fmla="*/ 0 w 128"/>
                <a:gd name="T5" fmla="*/ 0 h 73"/>
                <a:gd name="T6" fmla="*/ 0 w 128"/>
                <a:gd name="T7" fmla="*/ 73 h 73"/>
                <a:gd name="T8" fmla="*/ 128 w 128"/>
                <a:gd name="T9" fmla="*/ 73 h 73"/>
                <a:gd name="T10" fmla="*/ 128 w 128"/>
                <a:gd name="T11" fmla="*/ 57 h 73"/>
              </a:gdLst>
              <a:ahLst/>
              <a:cxnLst>
                <a:cxn ang="0">
                  <a:pos x="T0" y="T1"/>
                </a:cxn>
                <a:cxn ang="0">
                  <a:pos x="T2" y="T3"/>
                </a:cxn>
                <a:cxn ang="0">
                  <a:pos x="T4" y="T5"/>
                </a:cxn>
                <a:cxn ang="0">
                  <a:pos x="T6" y="T7"/>
                </a:cxn>
                <a:cxn ang="0">
                  <a:pos x="T8" y="T9"/>
                </a:cxn>
                <a:cxn ang="0">
                  <a:pos x="T10" y="T11"/>
                </a:cxn>
              </a:cxnLst>
              <a:rect l="0" t="0" r="r" b="b"/>
              <a:pathLst>
                <a:path w="128" h="73">
                  <a:moveTo>
                    <a:pt x="128" y="57"/>
                  </a:moveTo>
                  <a:lnTo>
                    <a:pt x="73" y="0"/>
                  </a:lnTo>
                  <a:lnTo>
                    <a:pt x="0" y="0"/>
                  </a:lnTo>
                  <a:lnTo>
                    <a:pt x="0" y="73"/>
                  </a:lnTo>
                  <a:lnTo>
                    <a:pt x="128" y="73"/>
                  </a:lnTo>
                  <a:lnTo>
                    <a:pt x="128" y="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3" name="Rectangle 12"/>
            <p:cNvSpPr>
              <a:spLocks noChangeArrowheads="1"/>
            </p:cNvSpPr>
            <p:nvPr/>
          </p:nvSpPr>
          <p:spPr bwMode="auto">
            <a:xfrm>
              <a:off x="10624265" y="3116022"/>
              <a:ext cx="62337" cy="782307"/>
            </a:xfrm>
            <a:prstGeom prst="rect">
              <a:avLst/>
            </a:prstGeom>
            <a:solidFill>
              <a:srgbClr val="0061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4" name="Rectangle 13"/>
            <p:cNvSpPr>
              <a:spLocks noChangeArrowheads="1"/>
            </p:cNvSpPr>
            <p:nvPr/>
          </p:nvSpPr>
          <p:spPr bwMode="auto">
            <a:xfrm>
              <a:off x="10624265" y="3116022"/>
              <a:ext cx="62337" cy="782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5" name="Rectangle 14"/>
            <p:cNvSpPr>
              <a:spLocks noChangeArrowheads="1"/>
            </p:cNvSpPr>
            <p:nvPr/>
          </p:nvSpPr>
          <p:spPr bwMode="auto">
            <a:xfrm>
              <a:off x="10624265" y="3898329"/>
              <a:ext cx="62337" cy="126347"/>
            </a:xfrm>
            <a:prstGeom prst="rect">
              <a:avLst/>
            </a:prstGeom>
            <a:solidFill>
              <a:srgbClr val="0014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6" name="Rectangle 15"/>
            <p:cNvSpPr>
              <a:spLocks noChangeArrowheads="1"/>
            </p:cNvSpPr>
            <p:nvPr/>
          </p:nvSpPr>
          <p:spPr bwMode="auto">
            <a:xfrm>
              <a:off x="10624265" y="3898329"/>
              <a:ext cx="62337" cy="126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7" name="Rectangle 8"/>
            <p:cNvSpPr>
              <a:spLocks noChangeArrowheads="1"/>
            </p:cNvSpPr>
            <p:nvPr/>
          </p:nvSpPr>
          <p:spPr bwMode="auto">
            <a:xfrm>
              <a:off x="10380416" y="3090061"/>
              <a:ext cx="132008" cy="818654"/>
            </a:xfrm>
            <a:prstGeom prst="rect">
              <a:avLst/>
            </a:prstGeom>
            <a:solidFill>
              <a:srgbClr val="0072C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8" name="Rectangle 9"/>
            <p:cNvSpPr>
              <a:spLocks noChangeArrowheads="1"/>
            </p:cNvSpPr>
            <p:nvPr/>
          </p:nvSpPr>
          <p:spPr bwMode="auto">
            <a:xfrm>
              <a:off x="10380416" y="3090061"/>
              <a:ext cx="132008" cy="818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9" name="Freeform 10"/>
            <p:cNvSpPr>
              <a:spLocks/>
            </p:cNvSpPr>
            <p:nvPr/>
          </p:nvSpPr>
          <p:spPr bwMode="auto">
            <a:xfrm>
              <a:off x="10380416" y="3908715"/>
              <a:ext cx="234681" cy="126347"/>
            </a:xfrm>
            <a:custGeom>
              <a:avLst/>
              <a:gdLst>
                <a:gd name="T0" fmla="*/ 128 w 128"/>
                <a:gd name="T1" fmla="*/ 57 h 73"/>
                <a:gd name="T2" fmla="*/ 73 w 128"/>
                <a:gd name="T3" fmla="*/ 0 h 73"/>
                <a:gd name="T4" fmla="*/ 0 w 128"/>
                <a:gd name="T5" fmla="*/ 0 h 73"/>
                <a:gd name="T6" fmla="*/ 0 w 128"/>
                <a:gd name="T7" fmla="*/ 73 h 73"/>
                <a:gd name="T8" fmla="*/ 128 w 128"/>
                <a:gd name="T9" fmla="*/ 73 h 73"/>
                <a:gd name="T10" fmla="*/ 128 w 128"/>
                <a:gd name="T11" fmla="*/ 57 h 73"/>
              </a:gdLst>
              <a:ahLst/>
              <a:cxnLst>
                <a:cxn ang="0">
                  <a:pos x="T0" y="T1"/>
                </a:cxn>
                <a:cxn ang="0">
                  <a:pos x="T2" y="T3"/>
                </a:cxn>
                <a:cxn ang="0">
                  <a:pos x="T4" y="T5"/>
                </a:cxn>
                <a:cxn ang="0">
                  <a:pos x="T6" y="T7"/>
                </a:cxn>
                <a:cxn ang="0">
                  <a:pos x="T8" y="T9"/>
                </a:cxn>
                <a:cxn ang="0">
                  <a:pos x="T10" y="T11"/>
                </a:cxn>
              </a:cxnLst>
              <a:rect l="0" t="0" r="r" b="b"/>
              <a:pathLst>
                <a:path w="128" h="73">
                  <a:moveTo>
                    <a:pt x="128" y="57"/>
                  </a:moveTo>
                  <a:lnTo>
                    <a:pt x="73" y="0"/>
                  </a:lnTo>
                  <a:lnTo>
                    <a:pt x="0" y="0"/>
                  </a:lnTo>
                  <a:lnTo>
                    <a:pt x="0" y="73"/>
                  </a:lnTo>
                  <a:lnTo>
                    <a:pt x="128" y="73"/>
                  </a:lnTo>
                  <a:lnTo>
                    <a:pt x="128" y="57"/>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0" name="Freeform 11"/>
            <p:cNvSpPr>
              <a:spLocks/>
            </p:cNvSpPr>
            <p:nvPr/>
          </p:nvSpPr>
          <p:spPr bwMode="auto">
            <a:xfrm>
              <a:off x="10380416" y="3908715"/>
              <a:ext cx="234681" cy="126347"/>
            </a:xfrm>
            <a:custGeom>
              <a:avLst/>
              <a:gdLst>
                <a:gd name="T0" fmla="*/ 128 w 128"/>
                <a:gd name="T1" fmla="*/ 57 h 73"/>
                <a:gd name="T2" fmla="*/ 73 w 128"/>
                <a:gd name="T3" fmla="*/ 0 h 73"/>
                <a:gd name="T4" fmla="*/ 0 w 128"/>
                <a:gd name="T5" fmla="*/ 0 h 73"/>
                <a:gd name="T6" fmla="*/ 0 w 128"/>
                <a:gd name="T7" fmla="*/ 73 h 73"/>
                <a:gd name="T8" fmla="*/ 128 w 128"/>
                <a:gd name="T9" fmla="*/ 73 h 73"/>
                <a:gd name="T10" fmla="*/ 128 w 128"/>
                <a:gd name="T11" fmla="*/ 57 h 73"/>
              </a:gdLst>
              <a:ahLst/>
              <a:cxnLst>
                <a:cxn ang="0">
                  <a:pos x="T0" y="T1"/>
                </a:cxn>
                <a:cxn ang="0">
                  <a:pos x="T2" y="T3"/>
                </a:cxn>
                <a:cxn ang="0">
                  <a:pos x="T4" y="T5"/>
                </a:cxn>
                <a:cxn ang="0">
                  <a:pos x="T6" y="T7"/>
                </a:cxn>
                <a:cxn ang="0">
                  <a:pos x="T8" y="T9"/>
                </a:cxn>
                <a:cxn ang="0">
                  <a:pos x="T10" y="T11"/>
                </a:cxn>
              </a:cxnLst>
              <a:rect l="0" t="0" r="r" b="b"/>
              <a:pathLst>
                <a:path w="128" h="73">
                  <a:moveTo>
                    <a:pt x="128" y="57"/>
                  </a:moveTo>
                  <a:lnTo>
                    <a:pt x="73" y="0"/>
                  </a:lnTo>
                  <a:lnTo>
                    <a:pt x="0" y="0"/>
                  </a:lnTo>
                  <a:lnTo>
                    <a:pt x="0" y="73"/>
                  </a:lnTo>
                  <a:lnTo>
                    <a:pt x="128" y="73"/>
                  </a:lnTo>
                  <a:lnTo>
                    <a:pt x="128" y="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1" name="Rectangle 12"/>
            <p:cNvSpPr>
              <a:spLocks noChangeArrowheads="1"/>
            </p:cNvSpPr>
            <p:nvPr/>
          </p:nvSpPr>
          <p:spPr bwMode="auto">
            <a:xfrm>
              <a:off x="10380416" y="3126408"/>
              <a:ext cx="62337" cy="782307"/>
            </a:xfrm>
            <a:prstGeom prst="rect">
              <a:avLst/>
            </a:prstGeom>
            <a:solidFill>
              <a:srgbClr val="0061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2" name="Rectangle 13"/>
            <p:cNvSpPr>
              <a:spLocks noChangeArrowheads="1"/>
            </p:cNvSpPr>
            <p:nvPr/>
          </p:nvSpPr>
          <p:spPr bwMode="auto">
            <a:xfrm>
              <a:off x="10380416" y="3126408"/>
              <a:ext cx="62337" cy="782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3" name="Rectangle 14"/>
            <p:cNvSpPr>
              <a:spLocks noChangeArrowheads="1"/>
            </p:cNvSpPr>
            <p:nvPr/>
          </p:nvSpPr>
          <p:spPr bwMode="auto">
            <a:xfrm>
              <a:off x="10380416" y="3908715"/>
              <a:ext cx="62337" cy="126347"/>
            </a:xfrm>
            <a:prstGeom prst="rect">
              <a:avLst/>
            </a:prstGeom>
            <a:solidFill>
              <a:srgbClr val="0014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4" name="Rectangle 15"/>
            <p:cNvSpPr>
              <a:spLocks noChangeArrowheads="1"/>
            </p:cNvSpPr>
            <p:nvPr/>
          </p:nvSpPr>
          <p:spPr bwMode="auto">
            <a:xfrm>
              <a:off x="10380416" y="3908715"/>
              <a:ext cx="62337" cy="126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5" name="Freeform 18"/>
            <p:cNvSpPr>
              <a:spLocks/>
            </p:cNvSpPr>
            <p:nvPr/>
          </p:nvSpPr>
          <p:spPr bwMode="auto">
            <a:xfrm>
              <a:off x="10829611" y="3593715"/>
              <a:ext cx="236515" cy="124615"/>
            </a:xfrm>
            <a:custGeom>
              <a:avLst/>
              <a:gdLst>
                <a:gd name="T0" fmla="*/ 129 w 129"/>
                <a:gd name="T1" fmla="*/ 56 h 72"/>
                <a:gd name="T2" fmla="*/ 74 w 129"/>
                <a:gd name="T3" fmla="*/ 0 h 72"/>
                <a:gd name="T4" fmla="*/ 0 w 129"/>
                <a:gd name="T5" fmla="*/ 0 h 72"/>
                <a:gd name="T6" fmla="*/ 0 w 129"/>
                <a:gd name="T7" fmla="*/ 72 h 72"/>
                <a:gd name="T8" fmla="*/ 129 w 129"/>
                <a:gd name="T9" fmla="*/ 72 h 72"/>
                <a:gd name="T10" fmla="*/ 129 w 129"/>
                <a:gd name="T11" fmla="*/ 56 h 72"/>
              </a:gdLst>
              <a:ahLst/>
              <a:cxnLst>
                <a:cxn ang="0">
                  <a:pos x="T0" y="T1"/>
                </a:cxn>
                <a:cxn ang="0">
                  <a:pos x="T2" y="T3"/>
                </a:cxn>
                <a:cxn ang="0">
                  <a:pos x="T4" y="T5"/>
                </a:cxn>
                <a:cxn ang="0">
                  <a:pos x="T6" y="T7"/>
                </a:cxn>
                <a:cxn ang="0">
                  <a:pos x="T8" y="T9"/>
                </a:cxn>
                <a:cxn ang="0">
                  <a:pos x="T10" y="T11"/>
                </a:cxn>
              </a:cxnLst>
              <a:rect l="0" t="0" r="r" b="b"/>
              <a:pathLst>
                <a:path w="129" h="72">
                  <a:moveTo>
                    <a:pt x="129" y="56"/>
                  </a:moveTo>
                  <a:lnTo>
                    <a:pt x="74" y="0"/>
                  </a:lnTo>
                  <a:lnTo>
                    <a:pt x="0" y="0"/>
                  </a:lnTo>
                  <a:lnTo>
                    <a:pt x="0" y="72"/>
                  </a:lnTo>
                  <a:lnTo>
                    <a:pt x="129" y="72"/>
                  </a:lnTo>
                  <a:lnTo>
                    <a:pt x="129" y="5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6" name="Freeform 25"/>
            <p:cNvSpPr>
              <a:spLocks/>
            </p:cNvSpPr>
            <p:nvPr/>
          </p:nvSpPr>
          <p:spPr bwMode="auto">
            <a:xfrm>
              <a:off x="10891948" y="3593715"/>
              <a:ext cx="174178" cy="96923"/>
            </a:xfrm>
            <a:custGeom>
              <a:avLst/>
              <a:gdLst>
                <a:gd name="T0" fmla="*/ 40 w 95"/>
                <a:gd name="T1" fmla="*/ 0 h 56"/>
                <a:gd name="T2" fmla="*/ 39 w 95"/>
                <a:gd name="T3" fmla="*/ 0 h 56"/>
                <a:gd name="T4" fmla="*/ 0 w 95"/>
                <a:gd name="T5" fmla="*/ 0 h 56"/>
                <a:gd name="T6" fmla="*/ 0 w 95"/>
                <a:gd name="T7" fmla="*/ 56 h 56"/>
                <a:gd name="T8" fmla="*/ 95 w 95"/>
                <a:gd name="T9" fmla="*/ 56 h 56"/>
                <a:gd name="T10" fmla="*/ 40 w 95"/>
                <a:gd name="T11" fmla="*/ 0 h 56"/>
              </a:gdLst>
              <a:ahLst/>
              <a:cxnLst>
                <a:cxn ang="0">
                  <a:pos x="T0" y="T1"/>
                </a:cxn>
                <a:cxn ang="0">
                  <a:pos x="T2" y="T3"/>
                </a:cxn>
                <a:cxn ang="0">
                  <a:pos x="T4" y="T5"/>
                </a:cxn>
                <a:cxn ang="0">
                  <a:pos x="T6" y="T7"/>
                </a:cxn>
                <a:cxn ang="0">
                  <a:pos x="T8" y="T9"/>
                </a:cxn>
                <a:cxn ang="0">
                  <a:pos x="T10" y="T11"/>
                </a:cxn>
              </a:cxnLst>
              <a:rect l="0" t="0" r="r" b="b"/>
              <a:pathLst>
                <a:path w="95" h="56">
                  <a:moveTo>
                    <a:pt x="40" y="0"/>
                  </a:moveTo>
                  <a:lnTo>
                    <a:pt x="39" y="0"/>
                  </a:lnTo>
                  <a:lnTo>
                    <a:pt x="0" y="0"/>
                  </a:lnTo>
                  <a:lnTo>
                    <a:pt x="0" y="56"/>
                  </a:lnTo>
                  <a:lnTo>
                    <a:pt x="95" y="56"/>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7" name="Freeform 23"/>
            <p:cNvSpPr>
              <a:spLocks/>
            </p:cNvSpPr>
            <p:nvPr/>
          </p:nvSpPr>
          <p:spPr bwMode="auto">
            <a:xfrm>
              <a:off x="10574762" y="3126408"/>
              <a:ext cx="421693" cy="467308"/>
            </a:xfrm>
            <a:custGeom>
              <a:avLst/>
              <a:gdLst>
                <a:gd name="T0" fmla="*/ 54 w 230"/>
                <a:gd name="T1" fmla="*/ 0 h 270"/>
                <a:gd name="T2" fmla="*/ 0 w 230"/>
                <a:gd name="T3" fmla="*/ 0 h 270"/>
                <a:gd name="T4" fmla="*/ 195 w 230"/>
                <a:gd name="T5" fmla="*/ 125 h 270"/>
                <a:gd name="T6" fmla="*/ 141 w 230"/>
                <a:gd name="T7" fmla="*/ 270 h 270"/>
                <a:gd name="T8" fmla="*/ 141 w 230"/>
                <a:gd name="T9" fmla="*/ 270 h 270"/>
                <a:gd name="T10" fmla="*/ 173 w 230"/>
                <a:gd name="T11" fmla="*/ 270 h 270"/>
                <a:gd name="T12" fmla="*/ 173 w 230"/>
                <a:gd name="T13" fmla="*/ 268 h 270"/>
                <a:gd name="T14" fmla="*/ 230 w 230"/>
                <a:gd name="T15" fmla="*/ 111 h 270"/>
                <a:gd name="T16" fmla="*/ 54 w 230"/>
                <a:gd name="T17"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70">
                  <a:moveTo>
                    <a:pt x="54" y="0"/>
                  </a:moveTo>
                  <a:lnTo>
                    <a:pt x="0" y="0"/>
                  </a:lnTo>
                  <a:lnTo>
                    <a:pt x="195" y="125"/>
                  </a:lnTo>
                  <a:lnTo>
                    <a:pt x="141" y="270"/>
                  </a:lnTo>
                  <a:lnTo>
                    <a:pt x="141" y="270"/>
                  </a:lnTo>
                  <a:lnTo>
                    <a:pt x="173" y="270"/>
                  </a:lnTo>
                  <a:lnTo>
                    <a:pt x="173" y="268"/>
                  </a:lnTo>
                  <a:lnTo>
                    <a:pt x="230" y="111"/>
                  </a:lnTo>
                  <a:lnTo>
                    <a:pt x="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8" name="Freeform 25"/>
            <p:cNvSpPr>
              <a:spLocks/>
            </p:cNvSpPr>
            <p:nvPr/>
          </p:nvSpPr>
          <p:spPr bwMode="auto">
            <a:xfrm>
              <a:off x="10829611" y="3593715"/>
              <a:ext cx="62337" cy="124615"/>
            </a:xfrm>
            <a:custGeom>
              <a:avLst/>
              <a:gdLst>
                <a:gd name="T0" fmla="*/ 34 w 34"/>
                <a:gd name="T1" fmla="*/ 0 h 72"/>
                <a:gd name="T2" fmla="*/ 2 w 34"/>
                <a:gd name="T3" fmla="*/ 0 h 72"/>
                <a:gd name="T4" fmla="*/ 0 w 34"/>
                <a:gd name="T5" fmla="*/ 0 h 72"/>
                <a:gd name="T6" fmla="*/ 0 w 34"/>
                <a:gd name="T7" fmla="*/ 72 h 72"/>
                <a:gd name="T8" fmla="*/ 0 w 34"/>
                <a:gd name="T9" fmla="*/ 56 h 72"/>
                <a:gd name="T10" fmla="*/ 34 w 34"/>
                <a:gd name="T11" fmla="*/ 56 h 72"/>
                <a:gd name="T12" fmla="*/ 34 w 34"/>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34" h="72">
                  <a:moveTo>
                    <a:pt x="34" y="0"/>
                  </a:moveTo>
                  <a:lnTo>
                    <a:pt x="2" y="0"/>
                  </a:lnTo>
                  <a:lnTo>
                    <a:pt x="0" y="0"/>
                  </a:lnTo>
                  <a:lnTo>
                    <a:pt x="0" y="72"/>
                  </a:lnTo>
                  <a:lnTo>
                    <a:pt x="0" y="56"/>
                  </a:lnTo>
                  <a:lnTo>
                    <a:pt x="34" y="56"/>
                  </a:lnTo>
                  <a:lnTo>
                    <a:pt x="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9" name="Freeform 39"/>
            <p:cNvSpPr>
              <a:spLocks/>
            </p:cNvSpPr>
            <p:nvPr/>
          </p:nvSpPr>
          <p:spPr bwMode="auto">
            <a:xfrm>
              <a:off x="10305244" y="2190061"/>
              <a:ext cx="500532" cy="936346"/>
            </a:xfrm>
            <a:custGeom>
              <a:avLst/>
              <a:gdLst>
                <a:gd name="T0" fmla="*/ 261 w 261"/>
                <a:gd name="T1" fmla="*/ 192 h 517"/>
                <a:gd name="T2" fmla="*/ 261 w 261"/>
                <a:gd name="T3" fmla="*/ 0 h 517"/>
                <a:gd name="T4" fmla="*/ 0 w 261"/>
                <a:gd name="T5" fmla="*/ 0 h 517"/>
                <a:gd name="T6" fmla="*/ 0 w 261"/>
                <a:gd name="T7" fmla="*/ 517 h 517"/>
                <a:gd name="T8" fmla="*/ 261 w 261"/>
                <a:gd name="T9" fmla="*/ 517 h 517"/>
                <a:gd name="T10" fmla="*/ 252 w 261"/>
                <a:gd name="T11" fmla="*/ 255 h 517"/>
                <a:gd name="T12" fmla="*/ 261 w 261"/>
                <a:gd name="T13" fmla="*/ 192 h 517"/>
              </a:gdLst>
              <a:ahLst/>
              <a:cxnLst>
                <a:cxn ang="0">
                  <a:pos x="T0" y="T1"/>
                </a:cxn>
                <a:cxn ang="0">
                  <a:pos x="T2" y="T3"/>
                </a:cxn>
                <a:cxn ang="0">
                  <a:pos x="T4" y="T5"/>
                </a:cxn>
                <a:cxn ang="0">
                  <a:pos x="T6" y="T7"/>
                </a:cxn>
                <a:cxn ang="0">
                  <a:pos x="T8" y="T9"/>
                </a:cxn>
                <a:cxn ang="0">
                  <a:pos x="T10" y="T11"/>
                </a:cxn>
                <a:cxn ang="0">
                  <a:pos x="T12" y="T13"/>
                </a:cxn>
              </a:cxnLst>
              <a:rect l="0" t="0" r="r" b="b"/>
              <a:pathLst>
                <a:path w="261" h="517">
                  <a:moveTo>
                    <a:pt x="261" y="192"/>
                  </a:moveTo>
                  <a:cubicBezTo>
                    <a:pt x="261" y="0"/>
                    <a:pt x="261" y="0"/>
                    <a:pt x="261" y="0"/>
                  </a:cubicBezTo>
                  <a:cubicBezTo>
                    <a:pt x="0" y="0"/>
                    <a:pt x="0" y="0"/>
                    <a:pt x="0" y="0"/>
                  </a:cubicBezTo>
                  <a:cubicBezTo>
                    <a:pt x="0" y="517"/>
                    <a:pt x="0" y="517"/>
                    <a:pt x="0" y="517"/>
                  </a:cubicBezTo>
                  <a:cubicBezTo>
                    <a:pt x="261" y="517"/>
                    <a:pt x="261" y="517"/>
                    <a:pt x="261" y="517"/>
                  </a:cubicBezTo>
                  <a:cubicBezTo>
                    <a:pt x="260" y="452"/>
                    <a:pt x="252" y="255"/>
                    <a:pt x="252" y="255"/>
                  </a:cubicBezTo>
                  <a:cubicBezTo>
                    <a:pt x="257" y="243"/>
                    <a:pt x="261" y="192"/>
                    <a:pt x="261" y="192"/>
                  </a:cubicBezTo>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0" name="Freeform 40"/>
            <p:cNvSpPr>
              <a:spLocks/>
            </p:cNvSpPr>
            <p:nvPr/>
          </p:nvSpPr>
          <p:spPr bwMode="auto">
            <a:xfrm>
              <a:off x="10510590" y="2049870"/>
              <a:ext cx="128341" cy="145385"/>
            </a:xfrm>
            <a:custGeom>
              <a:avLst/>
              <a:gdLst>
                <a:gd name="T0" fmla="*/ 67 w 67"/>
                <a:gd name="T1" fmla="*/ 8 h 81"/>
                <a:gd name="T2" fmla="*/ 46 w 67"/>
                <a:gd name="T3" fmla="*/ 0 h 81"/>
                <a:gd name="T4" fmla="*/ 39 w 67"/>
                <a:gd name="T5" fmla="*/ 18 h 81"/>
                <a:gd name="T6" fmla="*/ 0 w 67"/>
                <a:gd name="T7" fmla="*/ 18 h 81"/>
                <a:gd name="T8" fmla="*/ 0 w 67"/>
                <a:gd name="T9" fmla="*/ 81 h 81"/>
                <a:gd name="T10" fmla="*/ 46 w 67"/>
                <a:gd name="T11" fmla="*/ 81 h 81"/>
                <a:gd name="T12" fmla="*/ 46 w 67"/>
                <a:gd name="T13" fmla="*/ 45 h 81"/>
                <a:gd name="T14" fmla="*/ 67 w 67"/>
                <a:gd name="T15" fmla="*/ 8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67" y="8"/>
                  </a:moveTo>
                  <a:cubicBezTo>
                    <a:pt x="46" y="0"/>
                    <a:pt x="46" y="0"/>
                    <a:pt x="46" y="0"/>
                  </a:cubicBezTo>
                  <a:cubicBezTo>
                    <a:pt x="39" y="18"/>
                    <a:pt x="39" y="18"/>
                    <a:pt x="39" y="18"/>
                  </a:cubicBezTo>
                  <a:cubicBezTo>
                    <a:pt x="0" y="18"/>
                    <a:pt x="0" y="18"/>
                    <a:pt x="0" y="18"/>
                  </a:cubicBezTo>
                  <a:cubicBezTo>
                    <a:pt x="0" y="81"/>
                    <a:pt x="0" y="81"/>
                    <a:pt x="0" y="81"/>
                  </a:cubicBezTo>
                  <a:cubicBezTo>
                    <a:pt x="46" y="81"/>
                    <a:pt x="46" y="81"/>
                    <a:pt x="46" y="81"/>
                  </a:cubicBezTo>
                  <a:cubicBezTo>
                    <a:pt x="46" y="45"/>
                    <a:pt x="46" y="45"/>
                    <a:pt x="46" y="45"/>
                  </a:cubicBezTo>
                  <a:cubicBezTo>
                    <a:pt x="47" y="34"/>
                    <a:pt x="50" y="13"/>
                    <a:pt x="67" y="8"/>
                  </a:cubicBezTo>
                  <a:close/>
                </a:path>
              </a:pathLst>
            </a:custGeom>
            <a:solidFill>
              <a:srgbClr val="FFFC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1" name="Freeform 47"/>
            <p:cNvSpPr>
              <a:spLocks/>
            </p:cNvSpPr>
            <p:nvPr/>
          </p:nvSpPr>
          <p:spPr bwMode="auto">
            <a:xfrm>
              <a:off x="10495923" y="2235061"/>
              <a:ext cx="119175" cy="410193"/>
            </a:xfrm>
            <a:custGeom>
              <a:avLst/>
              <a:gdLst>
                <a:gd name="T0" fmla="*/ 65 w 65"/>
                <a:gd name="T1" fmla="*/ 0 h 237"/>
                <a:gd name="T2" fmla="*/ 31 w 65"/>
                <a:gd name="T3" fmla="*/ 237 h 237"/>
                <a:gd name="T4" fmla="*/ 0 w 65"/>
                <a:gd name="T5" fmla="*/ 0 h 237"/>
                <a:gd name="T6" fmla="*/ 65 w 65"/>
                <a:gd name="T7" fmla="*/ 0 h 237"/>
              </a:gdLst>
              <a:ahLst/>
              <a:cxnLst>
                <a:cxn ang="0">
                  <a:pos x="T0" y="T1"/>
                </a:cxn>
                <a:cxn ang="0">
                  <a:pos x="T2" y="T3"/>
                </a:cxn>
                <a:cxn ang="0">
                  <a:pos x="T4" y="T5"/>
                </a:cxn>
                <a:cxn ang="0">
                  <a:pos x="T6" y="T7"/>
                </a:cxn>
              </a:cxnLst>
              <a:rect l="0" t="0" r="r" b="b"/>
              <a:pathLst>
                <a:path w="65" h="237">
                  <a:moveTo>
                    <a:pt x="65" y="0"/>
                  </a:moveTo>
                  <a:lnTo>
                    <a:pt x="31" y="237"/>
                  </a:lnTo>
                  <a:lnTo>
                    <a:pt x="0" y="0"/>
                  </a:lnTo>
                  <a:lnTo>
                    <a:pt x="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2" name="Freeform 48"/>
            <p:cNvSpPr>
              <a:spLocks/>
            </p:cNvSpPr>
            <p:nvPr/>
          </p:nvSpPr>
          <p:spPr bwMode="auto">
            <a:xfrm>
              <a:off x="10495923" y="2235061"/>
              <a:ext cx="119175" cy="410193"/>
            </a:xfrm>
            <a:custGeom>
              <a:avLst/>
              <a:gdLst>
                <a:gd name="T0" fmla="*/ 65 w 65"/>
                <a:gd name="T1" fmla="*/ 0 h 237"/>
                <a:gd name="T2" fmla="*/ 31 w 65"/>
                <a:gd name="T3" fmla="*/ 237 h 237"/>
                <a:gd name="T4" fmla="*/ 0 w 65"/>
                <a:gd name="T5" fmla="*/ 0 h 237"/>
                <a:gd name="T6" fmla="*/ 65 w 65"/>
                <a:gd name="T7" fmla="*/ 0 h 237"/>
              </a:gdLst>
              <a:ahLst/>
              <a:cxnLst>
                <a:cxn ang="0">
                  <a:pos x="T0" y="T1"/>
                </a:cxn>
                <a:cxn ang="0">
                  <a:pos x="T2" y="T3"/>
                </a:cxn>
                <a:cxn ang="0">
                  <a:pos x="T4" y="T5"/>
                </a:cxn>
                <a:cxn ang="0">
                  <a:pos x="T6" y="T7"/>
                </a:cxn>
              </a:cxnLst>
              <a:rect l="0" t="0" r="r" b="b"/>
              <a:pathLst>
                <a:path w="65" h="237">
                  <a:moveTo>
                    <a:pt x="65" y="0"/>
                  </a:moveTo>
                  <a:lnTo>
                    <a:pt x="31" y="237"/>
                  </a:lnTo>
                  <a:lnTo>
                    <a:pt x="0" y="0"/>
                  </a:lnTo>
                  <a:lnTo>
                    <a:pt x="6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3" name="Freeform 49"/>
            <p:cNvSpPr>
              <a:spLocks/>
            </p:cNvSpPr>
            <p:nvPr/>
          </p:nvSpPr>
          <p:spPr bwMode="auto">
            <a:xfrm>
              <a:off x="10495923" y="2235061"/>
              <a:ext cx="119175" cy="174808"/>
            </a:xfrm>
            <a:custGeom>
              <a:avLst/>
              <a:gdLst>
                <a:gd name="T0" fmla="*/ 65 w 65"/>
                <a:gd name="T1" fmla="*/ 0 h 101"/>
                <a:gd name="T2" fmla="*/ 0 w 65"/>
                <a:gd name="T3" fmla="*/ 0 h 101"/>
                <a:gd name="T4" fmla="*/ 13 w 65"/>
                <a:gd name="T5" fmla="*/ 101 h 101"/>
                <a:gd name="T6" fmla="*/ 24 w 65"/>
                <a:gd name="T7" fmla="*/ 45 h 101"/>
                <a:gd name="T8" fmla="*/ 45 w 65"/>
                <a:gd name="T9" fmla="*/ 45 h 101"/>
                <a:gd name="T10" fmla="*/ 52 w 65"/>
                <a:gd name="T11" fmla="*/ 91 h 101"/>
                <a:gd name="T12" fmla="*/ 65 w 65"/>
                <a:gd name="T13" fmla="*/ 0 h 101"/>
              </a:gdLst>
              <a:ahLst/>
              <a:cxnLst>
                <a:cxn ang="0">
                  <a:pos x="T0" y="T1"/>
                </a:cxn>
                <a:cxn ang="0">
                  <a:pos x="T2" y="T3"/>
                </a:cxn>
                <a:cxn ang="0">
                  <a:pos x="T4" y="T5"/>
                </a:cxn>
                <a:cxn ang="0">
                  <a:pos x="T6" y="T7"/>
                </a:cxn>
                <a:cxn ang="0">
                  <a:pos x="T8" y="T9"/>
                </a:cxn>
                <a:cxn ang="0">
                  <a:pos x="T10" y="T11"/>
                </a:cxn>
                <a:cxn ang="0">
                  <a:pos x="T12" y="T13"/>
                </a:cxn>
              </a:cxnLst>
              <a:rect l="0" t="0" r="r" b="b"/>
              <a:pathLst>
                <a:path w="65" h="101">
                  <a:moveTo>
                    <a:pt x="65" y="0"/>
                  </a:moveTo>
                  <a:lnTo>
                    <a:pt x="0" y="0"/>
                  </a:lnTo>
                  <a:lnTo>
                    <a:pt x="13" y="101"/>
                  </a:lnTo>
                  <a:lnTo>
                    <a:pt x="24" y="45"/>
                  </a:lnTo>
                  <a:lnTo>
                    <a:pt x="45" y="45"/>
                  </a:lnTo>
                  <a:lnTo>
                    <a:pt x="52" y="91"/>
                  </a:lnTo>
                  <a:lnTo>
                    <a:pt x="6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4" name="Freeform 50"/>
            <p:cNvSpPr>
              <a:spLocks/>
            </p:cNvSpPr>
            <p:nvPr/>
          </p:nvSpPr>
          <p:spPr bwMode="auto">
            <a:xfrm>
              <a:off x="10495923" y="2235061"/>
              <a:ext cx="119175" cy="174808"/>
            </a:xfrm>
            <a:custGeom>
              <a:avLst/>
              <a:gdLst>
                <a:gd name="T0" fmla="*/ 65 w 65"/>
                <a:gd name="T1" fmla="*/ 0 h 101"/>
                <a:gd name="T2" fmla="*/ 0 w 65"/>
                <a:gd name="T3" fmla="*/ 0 h 101"/>
                <a:gd name="T4" fmla="*/ 13 w 65"/>
                <a:gd name="T5" fmla="*/ 101 h 101"/>
                <a:gd name="T6" fmla="*/ 24 w 65"/>
                <a:gd name="T7" fmla="*/ 45 h 101"/>
                <a:gd name="T8" fmla="*/ 45 w 65"/>
                <a:gd name="T9" fmla="*/ 45 h 101"/>
                <a:gd name="T10" fmla="*/ 52 w 65"/>
                <a:gd name="T11" fmla="*/ 91 h 101"/>
                <a:gd name="T12" fmla="*/ 65 w 65"/>
                <a:gd name="T13" fmla="*/ 0 h 101"/>
              </a:gdLst>
              <a:ahLst/>
              <a:cxnLst>
                <a:cxn ang="0">
                  <a:pos x="T0" y="T1"/>
                </a:cxn>
                <a:cxn ang="0">
                  <a:pos x="T2" y="T3"/>
                </a:cxn>
                <a:cxn ang="0">
                  <a:pos x="T4" y="T5"/>
                </a:cxn>
                <a:cxn ang="0">
                  <a:pos x="T6" y="T7"/>
                </a:cxn>
                <a:cxn ang="0">
                  <a:pos x="T8" y="T9"/>
                </a:cxn>
                <a:cxn ang="0">
                  <a:pos x="T10" y="T11"/>
                </a:cxn>
                <a:cxn ang="0">
                  <a:pos x="T12" y="T13"/>
                </a:cxn>
              </a:cxnLst>
              <a:rect l="0" t="0" r="r" b="b"/>
              <a:pathLst>
                <a:path w="65" h="101">
                  <a:moveTo>
                    <a:pt x="65" y="0"/>
                  </a:moveTo>
                  <a:lnTo>
                    <a:pt x="0" y="0"/>
                  </a:lnTo>
                  <a:lnTo>
                    <a:pt x="13" y="101"/>
                  </a:lnTo>
                  <a:lnTo>
                    <a:pt x="24" y="45"/>
                  </a:lnTo>
                  <a:lnTo>
                    <a:pt x="45" y="45"/>
                  </a:lnTo>
                  <a:lnTo>
                    <a:pt x="52" y="91"/>
                  </a:lnTo>
                  <a:lnTo>
                    <a:pt x="6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5" name="Freeform 51"/>
            <p:cNvSpPr>
              <a:spLocks/>
            </p:cNvSpPr>
            <p:nvPr/>
          </p:nvSpPr>
          <p:spPr bwMode="auto">
            <a:xfrm>
              <a:off x="10525258" y="2235061"/>
              <a:ext cx="60504" cy="77885"/>
            </a:xfrm>
            <a:custGeom>
              <a:avLst/>
              <a:gdLst>
                <a:gd name="T0" fmla="*/ 33 w 33"/>
                <a:gd name="T1" fmla="*/ 28 h 45"/>
                <a:gd name="T2" fmla="*/ 29 w 33"/>
                <a:gd name="T3" fmla="*/ 45 h 45"/>
                <a:gd name="T4" fmla="*/ 8 w 33"/>
                <a:gd name="T5" fmla="*/ 45 h 45"/>
                <a:gd name="T6" fmla="*/ 0 w 33"/>
                <a:gd name="T7" fmla="*/ 21 h 45"/>
                <a:gd name="T8" fmla="*/ 17 w 33"/>
                <a:gd name="T9" fmla="*/ 0 h 45"/>
                <a:gd name="T10" fmla="*/ 33 w 33"/>
                <a:gd name="T11" fmla="*/ 28 h 45"/>
              </a:gdLst>
              <a:ahLst/>
              <a:cxnLst>
                <a:cxn ang="0">
                  <a:pos x="T0" y="T1"/>
                </a:cxn>
                <a:cxn ang="0">
                  <a:pos x="T2" y="T3"/>
                </a:cxn>
                <a:cxn ang="0">
                  <a:pos x="T4" y="T5"/>
                </a:cxn>
                <a:cxn ang="0">
                  <a:pos x="T6" y="T7"/>
                </a:cxn>
                <a:cxn ang="0">
                  <a:pos x="T8" y="T9"/>
                </a:cxn>
                <a:cxn ang="0">
                  <a:pos x="T10" y="T11"/>
                </a:cxn>
              </a:cxnLst>
              <a:rect l="0" t="0" r="r" b="b"/>
              <a:pathLst>
                <a:path w="33" h="45">
                  <a:moveTo>
                    <a:pt x="33" y="28"/>
                  </a:moveTo>
                  <a:lnTo>
                    <a:pt x="29" y="45"/>
                  </a:lnTo>
                  <a:lnTo>
                    <a:pt x="8" y="45"/>
                  </a:lnTo>
                  <a:lnTo>
                    <a:pt x="0" y="21"/>
                  </a:lnTo>
                  <a:lnTo>
                    <a:pt x="17" y="0"/>
                  </a:lnTo>
                  <a:lnTo>
                    <a:pt x="33" y="28"/>
                  </a:lnTo>
                  <a:close/>
                </a:path>
              </a:pathLst>
            </a:custGeom>
            <a:solidFill>
              <a:srgbClr val="E81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6" name="Freeform 52"/>
            <p:cNvSpPr>
              <a:spLocks/>
            </p:cNvSpPr>
            <p:nvPr/>
          </p:nvSpPr>
          <p:spPr bwMode="auto">
            <a:xfrm>
              <a:off x="10519758" y="2312946"/>
              <a:ext cx="71505" cy="339231"/>
            </a:xfrm>
            <a:custGeom>
              <a:avLst/>
              <a:gdLst>
                <a:gd name="T0" fmla="*/ 11 w 39"/>
                <a:gd name="T1" fmla="*/ 0 h 196"/>
                <a:gd name="T2" fmla="*/ 32 w 39"/>
                <a:gd name="T3" fmla="*/ 0 h 196"/>
                <a:gd name="T4" fmla="*/ 39 w 39"/>
                <a:gd name="T5" fmla="*/ 48 h 196"/>
                <a:gd name="T6" fmla="*/ 18 w 39"/>
                <a:gd name="T7" fmla="*/ 196 h 196"/>
                <a:gd name="T8" fmla="*/ 0 w 39"/>
                <a:gd name="T9" fmla="*/ 57 h 196"/>
                <a:gd name="T10" fmla="*/ 11 w 39"/>
                <a:gd name="T11" fmla="*/ 0 h 196"/>
              </a:gdLst>
              <a:ahLst/>
              <a:cxnLst>
                <a:cxn ang="0">
                  <a:pos x="T0" y="T1"/>
                </a:cxn>
                <a:cxn ang="0">
                  <a:pos x="T2" y="T3"/>
                </a:cxn>
                <a:cxn ang="0">
                  <a:pos x="T4" y="T5"/>
                </a:cxn>
                <a:cxn ang="0">
                  <a:pos x="T6" y="T7"/>
                </a:cxn>
                <a:cxn ang="0">
                  <a:pos x="T8" y="T9"/>
                </a:cxn>
                <a:cxn ang="0">
                  <a:pos x="T10" y="T11"/>
                </a:cxn>
              </a:cxnLst>
              <a:rect l="0" t="0" r="r" b="b"/>
              <a:pathLst>
                <a:path w="39" h="196">
                  <a:moveTo>
                    <a:pt x="11" y="0"/>
                  </a:moveTo>
                  <a:lnTo>
                    <a:pt x="32" y="0"/>
                  </a:lnTo>
                  <a:lnTo>
                    <a:pt x="39" y="48"/>
                  </a:lnTo>
                  <a:lnTo>
                    <a:pt x="18" y="196"/>
                  </a:lnTo>
                  <a:lnTo>
                    <a:pt x="0" y="57"/>
                  </a:lnTo>
                  <a:lnTo>
                    <a:pt x="11" y="0"/>
                  </a:lnTo>
                  <a:close/>
                </a:path>
              </a:pathLst>
            </a:custGeom>
            <a:solidFill>
              <a:srgbClr val="E81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7" name="Freeform 53"/>
            <p:cNvSpPr>
              <a:spLocks/>
            </p:cNvSpPr>
            <p:nvPr/>
          </p:nvSpPr>
          <p:spPr bwMode="auto">
            <a:xfrm>
              <a:off x="10519758" y="2312946"/>
              <a:ext cx="71505" cy="339231"/>
            </a:xfrm>
            <a:custGeom>
              <a:avLst/>
              <a:gdLst>
                <a:gd name="T0" fmla="*/ 11 w 39"/>
                <a:gd name="T1" fmla="*/ 0 h 196"/>
                <a:gd name="T2" fmla="*/ 32 w 39"/>
                <a:gd name="T3" fmla="*/ 0 h 196"/>
                <a:gd name="T4" fmla="*/ 39 w 39"/>
                <a:gd name="T5" fmla="*/ 48 h 196"/>
                <a:gd name="T6" fmla="*/ 18 w 39"/>
                <a:gd name="T7" fmla="*/ 196 h 196"/>
                <a:gd name="T8" fmla="*/ 0 w 39"/>
                <a:gd name="T9" fmla="*/ 57 h 196"/>
                <a:gd name="T10" fmla="*/ 11 w 39"/>
                <a:gd name="T11" fmla="*/ 0 h 196"/>
              </a:gdLst>
              <a:ahLst/>
              <a:cxnLst>
                <a:cxn ang="0">
                  <a:pos x="T0" y="T1"/>
                </a:cxn>
                <a:cxn ang="0">
                  <a:pos x="T2" y="T3"/>
                </a:cxn>
                <a:cxn ang="0">
                  <a:pos x="T4" y="T5"/>
                </a:cxn>
                <a:cxn ang="0">
                  <a:pos x="T6" y="T7"/>
                </a:cxn>
                <a:cxn ang="0">
                  <a:pos x="T8" y="T9"/>
                </a:cxn>
                <a:cxn ang="0">
                  <a:pos x="T10" y="T11"/>
                </a:cxn>
              </a:cxnLst>
              <a:rect l="0" t="0" r="r" b="b"/>
              <a:pathLst>
                <a:path w="39" h="196">
                  <a:moveTo>
                    <a:pt x="11" y="0"/>
                  </a:moveTo>
                  <a:lnTo>
                    <a:pt x="32" y="0"/>
                  </a:lnTo>
                  <a:lnTo>
                    <a:pt x="39" y="48"/>
                  </a:lnTo>
                  <a:lnTo>
                    <a:pt x="18" y="196"/>
                  </a:lnTo>
                  <a:lnTo>
                    <a:pt x="0" y="57"/>
                  </a:lnTo>
                  <a:lnTo>
                    <a:pt x="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8" name="Freeform 54"/>
            <p:cNvSpPr>
              <a:spLocks/>
            </p:cNvSpPr>
            <p:nvPr/>
          </p:nvSpPr>
          <p:spPr bwMode="auto">
            <a:xfrm>
              <a:off x="10554593" y="2190061"/>
              <a:ext cx="60504" cy="109039"/>
            </a:xfrm>
            <a:custGeom>
              <a:avLst/>
              <a:gdLst>
                <a:gd name="T0" fmla="*/ 0 w 33"/>
                <a:gd name="T1" fmla="*/ 26 h 63"/>
                <a:gd name="T2" fmla="*/ 22 w 33"/>
                <a:gd name="T3" fmla="*/ 63 h 63"/>
                <a:gd name="T4" fmla="*/ 33 w 33"/>
                <a:gd name="T5" fmla="*/ 26 h 63"/>
                <a:gd name="T6" fmla="*/ 33 w 33"/>
                <a:gd name="T7" fmla="*/ 0 h 63"/>
                <a:gd name="T8" fmla="*/ 0 w 33"/>
                <a:gd name="T9" fmla="*/ 26 h 63"/>
              </a:gdLst>
              <a:ahLst/>
              <a:cxnLst>
                <a:cxn ang="0">
                  <a:pos x="T0" y="T1"/>
                </a:cxn>
                <a:cxn ang="0">
                  <a:pos x="T2" y="T3"/>
                </a:cxn>
                <a:cxn ang="0">
                  <a:pos x="T4" y="T5"/>
                </a:cxn>
                <a:cxn ang="0">
                  <a:pos x="T6" y="T7"/>
                </a:cxn>
                <a:cxn ang="0">
                  <a:pos x="T8" y="T9"/>
                </a:cxn>
              </a:cxnLst>
              <a:rect l="0" t="0" r="r" b="b"/>
              <a:pathLst>
                <a:path w="33" h="63">
                  <a:moveTo>
                    <a:pt x="0" y="26"/>
                  </a:moveTo>
                  <a:lnTo>
                    <a:pt x="22" y="63"/>
                  </a:lnTo>
                  <a:lnTo>
                    <a:pt x="33" y="26"/>
                  </a:lnTo>
                  <a:lnTo>
                    <a:pt x="33" y="0"/>
                  </a:lnTo>
                  <a:lnTo>
                    <a:pt x="0" y="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9" name="Freeform 55"/>
            <p:cNvSpPr>
              <a:spLocks/>
            </p:cNvSpPr>
            <p:nvPr/>
          </p:nvSpPr>
          <p:spPr bwMode="auto">
            <a:xfrm>
              <a:off x="10495923" y="2190061"/>
              <a:ext cx="60504" cy="109039"/>
            </a:xfrm>
            <a:custGeom>
              <a:avLst/>
              <a:gdLst>
                <a:gd name="T0" fmla="*/ 33 w 33"/>
                <a:gd name="T1" fmla="*/ 26 h 63"/>
                <a:gd name="T2" fmla="*/ 11 w 33"/>
                <a:gd name="T3" fmla="*/ 63 h 63"/>
                <a:gd name="T4" fmla="*/ 0 w 33"/>
                <a:gd name="T5" fmla="*/ 26 h 63"/>
                <a:gd name="T6" fmla="*/ 0 w 33"/>
                <a:gd name="T7" fmla="*/ 0 h 63"/>
                <a:gd name="T8" fmla="*/ 33 w 33"/>
                <a:gd name="T9" fmla="*/ 26 h 63"/>
              </a:gdLst>
              <a:ahLst/>
              <a:cxnLst>
                <a:cxn ang="0">
                  <a:pos x="T0" y="T1"/>
                </a:cxn>
                <a:cxn ang="0">
                  <a:pos x="T2" y="T3"/>
                </a:cxn>
                <a:cxn ang="0">
                  <a:pos x="T4" y="T5"/>
                </a:cxn>
                <a:cxn ang="0">
                  <a:pos x="T6" y="T7"/>
                </a:cxn>
                <a:cxn ang="0">
                  <a:pos x="T8" y="T9"/>
                </a:cxn>
              </a:cxnLst>
              <a:rect l="0" t="0" r="r" b="b"/>
              <a:pathLst>
                <a:path w="33" h="63">
                  <a:moveTo>
                    <a:pt x="33" y="26"/>
                  </a:moveTo>
                  <a:lnTo>
                    <a:pt x="11" y="63"/>
                  </a:lnTo>
                  <a:lnTo>
                    <a:pt x="0" y="26"/>
                  </a:lnTo>
                  <a:lnTo>
                    <a:pt x="0" y="0"/>
                  </a:lnTo>
                  <a:lnTo>
                    <a:pt x="33" y="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0" name="Freeform 56"/>
            <p:cNvSpPr>
              <a:spLocks/>
            </p:cNvSpPr>
            <p:nvPr/>
          </p:nvSpPr>
          <p:spPr bwMode="auto">
            <a:xfrm>
              <a:off x="10495923" y="2190061"/>
              <a:ext cx="119175" cy="45000"/>
            </a:xfrm>
            <a:custGeom>
              <a:avLst/>
              <a:gdLst>
                <a:gd name="T0" fmla="*/ 0 w 65"/>
                <a:gd name="T1" fmla="*/ 0 h 26"/>
                <a:gd name="T2" fmla="*/ 33 w 65"/>
                <a:gd name="T3" fmla="*/ 26 h 26"/>
                <a:gd name="T4" fmla="*/ 65 w 65"/>
                <a:gd name="T5" fmla="*/ 0 h 26"/>
                <a:gd name="T6" fmla="*/ 0 w 65"/>
                <a:gd name="T7" fmla="*/ 0 h 26"/>
              </a:gdLst>
              <a:ahLst/>
              <a:cxnLst>
                <a:cxn ang="0">
                  <a:pos x="T0" y="T1"/>
                </a:cxn>
                <a:cxn ang="0">
                  <a:pos x="T2" y="T3"/>
                </a:cxn>
                <a:cxn ang="0">
                  <a:pos x="T4" y="T5"/>
                </a:cxn>
                <a:cxn ang="0">
                  <a:pos x="T6" y="T7"/>
                </a:cxn>
              </a:cxnLst>
              <a:rect l="0" t="0" r="r" b="b"/>
              <a:pathLst>
                <a:path w="65" h="26">
                  <a:moveTo>
                    <a:pt x="0" y="0"/>
                  </a:moveTo>
                  <a:lnTo>
                    <a:pt x="33" y="26"/>
                  </a:lnTo>
                  <a:lnTo>
                    <a:pt x="65" y="0"/>
                  </a:lnTo>
                  <a:lnTo>
                    <a:pt x="0" y="0"/>
                  </a:lnTo>
                  <a:close/>
                </a:path>
              </a:pathLst>
            </a:custGeom>
            <a:solidFill>
              <a:srgbClr val="FFFC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1" name="Freeform 57"/>
            <p:cNvSpPr>
              <a:spLocks/>
            </p:cNvSpPr>
            <p:nvPr/>
          </p:nvSpPr>
          <p:spPr bwMode="auto">
            <a:xfrm>
              <a:off x="10143901" y="2190061"/>
              <a:ext cx="256683" cy="778846"/>
            </a:xfrm>
            <a:custGeom>
              <a:avLst/>
              <a:gdLst>
                <a:gd name="T0" fmla="*/ 0 w 134"/>
                <a:gd name="T1" fmla="*/ 427 h 430"/>
                <a:gd name="T2" fmla="*/ 83 w 134"/>
                <a:gd name="T3" fmla="*/ 0 h 430"/>
                <a:gd name="T4" fmla="*/ 83 w 134"/>
                <a:gd name="T5" fmla="*/ 1 h 430"/>
                <a:gd name="T6" fmla="*/ 134 w 134"/>
                <a:gd name="T7" fmla="*/ 21 h 430"/>
                <a:gd name="T8" fmla="*/ 124 w 134"/>
                <a:gd name="T9" fmla="*/ 49 h 430"/>
                <a:gd name="T10" fmla="*/ 100 w 134"/>
                <a:gd name="T11" fmla="*/ 131 h 430"/>
                <a:gd name="T12" fmla="*/ 55 w 134"/>
                <a:gd name="T13" fmla="*/ 430 h 430"/>
                <a:gd name="T14" fmla="*/ 0 w 134"/>
                <a:gd name="T15" fmla="*/ 427 h 4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430">
                  <a:moveTo>
                    <a:pt x="0" y="427"/>
                  </a:moveTo>
                  <a:cubicBezTo>
                    <a:pt x="14" y="168"/>
                    <a:pt x="83" y="3"/>
                    <a:pt x="83" y="0"/>
                  </a:cubicBezTo>
                  <a:cubicBezTo>
                    <a:pt x="83" y="1"/>
                    <a:pt x="83" y="1"/>
                    <a:pt x="83" y="1"/>
                  </a:cubicBezTo>
                  <a:cubicBezTo>
                    <a:pt x="134" y="21"/>
                    <a:pt x="134" y="21"/>
                    <a:pt x="134" y="21"/>
                  </a:cubicBezTo>
                  <a:cubicBezTo>
                    <a:pt x="134" y="22"/>
                    <a:pt x="130" y="31"/>
                    <a:pt x="124" y="49"/>
                  </a:cubicBezTo>
                  <a:cubicBezTo>
                    <a:pt x="118" y="68"/>
                    <a:pt x="109" y="96"/>
                    <a:pt x="100" y="131"/>
                  </a:cubicBezTo>
                  <a:cubicBezTo>
                    <a:pt x="82" y="202"/>
                    <a:pt x="62" y="305"/>
                    <a:pt x="55" y="430"/>
                  </a:cubicBezTo>
                  <a:cubicBezTo>
                    <a:pt x="0" y="427"/>
                    <a:pt x="0" y="427"/>
                    <a:pt x="0" y="427"/>
                  </a:cubicBezTo>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2" name="Freeform 58"/>
            <p:cNvSpPr>
              <a:spLocks/>
            </p:cNvSpPr>
            <p:nvPr/>
          </p:nvSpPr>
          <p:spPr bwMode="auto">
            <a:xfrm>
              <a:off x="10140234" y="2963715"/>
              <a:ext cx="110007" cy="109039"/>
            </a:xfrm>
            <a:custGeom>
              <a:avLst/>
              <a:gdLst>
                <a:gd name="T0" fmla="*/ 1 w 57"/>
                <a:gd name="T1" fmla="*/ 30 h 60"/>
                <a:gd name="T2" fmla="*/ 27 w 57"/>
                <a:gd name="T3" fmla="*/ 59 h 60"/>
                <a:gd name="T4" fmla="*/ 56 w 57"/>
                <a:gd name="T5" fmla="*/ 33 h 60"/>
                <a:gd name="T6" fmla="*/ 56 w 57"/>
                <a:gd name="T7" fmla="*/ 32 h 60"/>
                <a:gd name="T8" fmla="*/ 57 w 57"/>
                <a:gd name="T9" fmla="*/ 3 h 60"/>
                <a:gd name="T10" fmla="*/ 2 w 57"/>
                <a:gd name="T11" fmla="*/ 0 h 60"/>
                <a:gd name="T12" fmla="*/ 1 w 57"/>
                <a:gd name="T13" fmla="*/ 29 h 60"/>
                <a:gd name="T14" fmla="*/ 1 w 57"/>
                <a:gd name="T15" fmla="*/ 3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60">
                  <a:moveTo>
                    <a:pt x="1" y="30"/>
                  </a:moveTo>
                  <a:cubicBezTo>
                    <a:pt x="0" y="45"/>
                    <a:pt x="12" y="58"/>
                    <a:pt x="27" y="59"/>
                  </a:cubicBezTo>
                  <a:cubicBezTo>
                    <a:pt x="42" y="60"/>
                    <a:pt x="55" y="48"/>
                    <a:pt x="56" y="33"/>
                  </a:cubicBezTo>
                  <a:cubicBezTo>
                    <a:pt x="56" y="32"/>
                    <a:pt x="56" y="32"/>
                    <a:pt x="56" y="32"/>
                  </a:cubicBezTo>
                  <a:cubicBezTo>
                    <a:pt x="57" y="3"/>
                    <a:pt x="57" y="3"/>
                    <a:pt x="57" y="3"/>
                  </a:cubicBezTo>
                  <a:cubicBezTo>
                    <a:pt x="2" y="0"/>
                    <a:pt x="2" y="0"/>
                    <a:pt x="2" y="0"/>
                  </a:cubicBezTo>
                  <a:cubicBezTo>
                    <a:pt x="1" y="29"/>
                    <a:pt x="1" y="29"/>
                    <a:pt x="1" y="29"/>
                  </a:cubicBezTo>
                  <a:cubicBezTo>
                    <a:pt x="1" y="29"/>
                    <a:pt x="1" y="30"/>
                    <a:pt x="1" y="30"/>
                  </a:cubicBezTo>
                  <a:close/>
                </a:path>
              </a:pathLst>
            </a:custGeom>
            <a:solidFill>
              <a:srgbClr val="FFFC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3" name="Freeform 59"/>
            <p:cNvSpPr>
              <a:spLocks/>
            </p:cNvSpPr>
            <p:nvPr/>
          </p:nvSpPr>
          <p:spPr bwMode="auto">
            <a:xfrm>
              <a:off x="10708603" y="2190061"/>
              <a:ext cx="256683" cy="778846"/>
            </a:xfrm>
            <a:custGeom>
              <a:avLst/>
              <a:gdLst>
                <a:gd name="T0" fmla="*/ 134 w 134"/>
                <a:gd name="T1" fmla="*/ 427 h 430"/>
                <a:gd name="T2" fmla="*/ 51 w 134"/>
                <a:gd name="T3" fmla="*/ 0 h 430"/>
                <a:gd name="T4" fmla="*/ 51 w 134"/>
                <a:gd name="T5" fmla="*/ 1 h 430"/>
                <a:gd name="T6" fmla="*/ 0 w 134"/>
                <a:gd name="T7" fmla="*/ 21 h 430"/>
                <a:gd name="T8" fmla="*/ 10 w 134"/>
                <a:gd name="T9" fmla="*/ 49 h 430"/>
                <a:gd name="T10" fmla="*/ 35 w 134"/>
                <a:gd name="T11" fmla="*/ 131 h 430"/>
                <a:gd name="T12" fmla="*/ 79 w 134"/>
                <a:gd name="T13" fmla="*/ 430 h 430"/>
                <a:gd name="T14" fmla="*/ 134 w 134"/>
                <a:gd name="T15" fmla="*/ 427 h 4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430">
                  <a:moveTo>
                    <a:pt x="134" y="427"/>
                  </a:moveTo>
                  <a:cubicBezTo>
                    <a:pt x="120" y="168"/>
                    <a:pt x="52" y="3"/>
                    <a:pt x="51" y="0"/>
                  </a:cubicBezTo>
                  <a:cubicBezTo>
                    <a:pt x="51" y="1"/>
                    <a:pt x="51" y="1"/>
                    <a:pt x="51" y="1"/>
                  </a:cubicBezTo>
                  <a:cubicBezTo>
                    <a:pt x="0" y="21"/>
                    <a:pt x="0" y="21"/>
                    <a:pt x="0" y="21"/>
                  </a:cubicBezTo>
                  <a:cubicBezTo>
                    <a:pt x="0" y="22"/>
                    <a:pt x="4" y="31"/>
                    <a:pt x="10" y="49"/>
                  </a:cubicBezTo>
                  <a:cubicBezTo>
                    <a:pt x="17" y="68"/>
                    <a:pt x="25" y="96"/>
                    <a:pt x="35" y="131"/>
                  </a:cubicBezTo>
                  <a:cubicBezTo>
                    <a:pt x="53" y="202"/>
                    <a:pt x="73" y="305"/>
                    <a:pt x="79" y="430"/>
                  </a:cubicBezTo>
                  <a:lnTo>
                    <a:pt x="134" y="427"/>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4" name="Freeform 60"/>
            <p:cNvSpPr>
              <a:spLocks/>
            </p:cNvSpPr>
            <p:nvPr/>
          </p:nvSpPr>
          <p:spPr bwMode="auto">
            <a:xfrm>
              <a:off x="10858946" y="2963715"/>
              <a:ext cx="111841" cy="109039"/>
            </a:xfrm>
            <a:custGeom>
              <a:avLst/>
              <a:gdLst>
                <a:gd name="T0" fmla="*/ 57 w 58"/>
                <a:gd name="T1" fmla="*/ 30 h 60"/>
                <a:gd name="T2" fmla="*/ 31 w 58"/>
                <a:gd name="T3" fmla="*/ 59 h 60"/>
                <a:gd name="T4" fmla="*/ 2 w 58"/>
                <a:gd name="T5" fmla="*/ 33 h 60"/>
                <a:gd name="T6" fmla="*/ 2 w 58"/>
                <a:gd name="T7" fmla="*/ 32 h 60"/>
                <a:gd name="T8" fmla="*/ 0 w 58"/>
                <a:gd name="T9" fmla="*/ 3 h 60"/>
                <a:gd name="T10" fmla="*/ 55 w 58"/>
                <a:gd name="T11" fmla="*/ 0 h 60"/>
                <a:gd name="T12" fmla="*/ 57 w 58"/>
                <a:gd name="T13" fmla="*/ 29 h 60"/>
                <a:gd name="T14" fmla="*/ 57 w 58"/>
                <a:gd name="T15" fmla="*/ 3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60">
                  <a:moveTo>
                    <a:pt x="57" y="30"/>
                  </a:moveTo>
                  <a:cubicBezTo>
                    <a:pt x="58" y="45"/>
                    <a:pt x="46" y="58"/>
                    <a:pt x="31" y="59"/>
                  </a:cubicBezTo>
                  <a:cubicBezTo>
                    <a:pt x="16" y="60"/>
                    <a:pt x="3" y="48"/>
                    <a:pt x="2" y="33"/>
                  </a:cubicBezTo>
                  <a:cubicBezTo>
                    <a:pt x="2" y="33"/>
                    <a:pt x="2" y="32"/>
                    <a:pt x="2" y="32"/>
                  </a:cubicBezTo>
                  <a:cubicBezTo>
                    <a:pt x="0" y="3"/>
                    <a:pt x="0" y="3"/>
                    <a:pt x="0" y="3"/>
                  </a:cubicBezTo>
                  <a:cubicBezTo>
                    <a:pt x="55" y="0"/>
                    <a:pt x="55" y="0"/>
                    <a:pt x="55" y="0"/>
                  </a:cubicBezTo>
                  <a:cubicBezTo>
                    <a:pt x="57" y="29"/>
                    <a:pt x="57" y="29"/>
                    <a:pt x="57" y="29"/>
                  </a:cubicBezTo>
                  <a:cubicBezTo>
                    <a:pt x="57" y="29"/>
                    <a:pt x="57" y="30"/>
                    <a:pt x="57" y="30"/>
                  </a:cubicBezTo>
                  <a:close/>
                </a:path>
              </a:pathLst>
            </a:custGeom>
            <a:solidFill>
              <a:srgbClr val="FFFC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5" name="Freeform 61"/>
            <p:cNvSpPr>
              <a:spLocks noEditPoints="1"/>
            </p:cNvSpPr>
            <p:nvPr/>
          </p:nvSpPr>
          <p:spPr bwMode="auto">
            <a:xfrm>
              <a:off x="10796608" y="2844292"/>
              <a:ext cx="9168" cy="282116"/>
            </a:xfrm>
            <a:custGeom>
              <a:avLst/>
              <a:gdLst>
                <a:gd name="T0" fmla="*/ 5 w 5"/>
                <a:gd name="T1" fmla="*/ 156 h 156"/>
                <a:gd name="T2" fmla="*/ 5 w 5"/>
                <a:gd name="T3" fmla="*/ 156 h 156"/>
                <a:gd name="T4" fmla="*/ 5 w 5"/>
                <a:gd name="T5" fmla="*/ 156 h 156"/>
                <a:gd name="T6" fmla="*/ 5 w 5"/>
                <a:gd name="T7" fmla="*/ 156 h 156"/>
                <a:gd name="T8" fmla="*/ 5 w 5"/>
                <a:gd name="T9" fmla="*/ 155 h 156"/>
                <a:gd name="T10" fmla="*/ 5 w 5"/>
                <a:gd name="T11" fmla="*/ 155 h 156"/>
                <a:gd name="T12" fmla="*/ 5 w 5"/>
                <a:gd name="T13" fmla="*/ 155 h 156"/>
                <a:gd name="T14" fmla="*/ 0 w 5"/>
                <a:gd name="T15" fmla="*/ 0 h 156"/>
                <a:gd name="T16" fmla="*/ 5 w 5"/>
                <a:gd name="T17" fmla="*/ 141 h 156"/>
                <a:gd name="T18" fmla="*/ 0 w 5"/>
                <a:gd name="T19" fmla="*/ 0 h 156"/>
                <a:gd name="T20" fmla="*/ 0 w 5"/>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156">
                  <a:moveTo>
                    <a:pt x="5" y="156"/>
                  </a:moveTo>
                  <a:cubicBezTo>
                    <a:pt x="5" y="156"/>
                    <a:pt x="5" y="156"/>
                    <a:pt x="5" y="156"/>
                  </a:cubicBezTo>
                  <a:cubicBezTo>
                    <a:pt x="5" y="156"/>
                    <a:pt x="5" y="156"/>
                    <a:pt x="5" y="156"/>
                  </a:cubicBezTo>
                  <a:cubicBezTo>
                    <a:pt x="5" y="156"/>
                    <a:pt x="5" y="156"/>
                    <a:pt x="5" y="156"/>
                  </a:cubicBezTo>
                  <a:moveTo>
                    <a:pt x="5" y="155"/>
                  </a:moveTo>
                  <a:cubicBezTo>
                    <a:pt x="5" y="155"/>
                    <a:pt x="5" y="155"/>
                    <a:pt x="5" y="155"/>
                  </a:cubicBezTo>
                  <a:cubicBezTo>
                    <a:pt x="5" y="155"/>
                    <a:pt x="5" y="155"/>
                    <a:pt x="5" y="155"/>
                  </a:cubicBezTo>
                  <a:moveTo>
                    <a:pt x="0" y="0"/>
                  </a:moveTo>
                  <a:cubicBezTo>
                    <a:pt x="2" y="50"/>
                    <a:pt x="4" y="106"/>
                    <a:pt x="5" y="141"/>
                  </a:cubicBezTo>
                  <a:cubicBezTo>
                    <a:pt x="4" y="106"/>
                    <a:pt x="2" y="50"/>
                    <a:pt x="0" y="0"/>
                  </a:cubicBezTo>
                  <a:cubicBezTo>
                    <a:pt x="0" y="0"/>
                    <a:pt x="0" y="0"/>
                    <a:pt x="0" y="0"/>
                  </a:cubicBezTo>
                </a:path>
              </a:pathLst>
            </a:custGeom>
            <a:solidFill>
              <a:srgbClr val="0096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6" name="Freeform 62"/>
            <p:cNvSpPr>
              <a:spLocks/>
            </p:cNvSpPr>
            <p:nvPr/>
          </p:nvSpPr>
          <p:spPr bwMode="auto">
            <a:xfrm>
              <a:off x="10305244" y="2460061"/>
              <a:ext cx="500532" cy="666347"/>
            </a:xfrm>
            <a:custGeom>
              <a:avLst/>
              <a:gdLst>
                <a:gd name="T0" fmla="*/ 11 w 261"/>
                <a:gd name="T1" fmla="*/ 0 h 368"/>
                <a:gd name="T2" fmla="*/ 0 w 261"/>
                <a:gd name="T3" fmla="*/ 53 h 368"/>
                <a:gd name="T4" fmla="*/ 0 w 261"/>
                <a:gd name="T5" fmla="*/ 368 h 368"/>
                <a:gd name="T6" fmla="*/ 261 w 261"/>
                <a:gd name="T7" fmla="*/ 368 h 368"/>
                <a:gd name="T8" fmla="*/ 261 w 261"/>
                <a:gd name="T9" fmla="*/ 368 h 368"/>
                <a:gd name="T10" fmla="*/ 261 w 261"/>
                <a:gd name="T11" fmla="*/ 367 h 368"/>
                <a:gd name="T12" fmla="*/ 261 w 261"/>
                <a:gd name="T13" fmla="*/ 367 h 368"/>
                <a:gd name="T14" fmla="*/ 261 w 261"/>
                <a:gd name="T15" fmla="*/ 353 h 368"/>
                <a:gd name="T16" fmla="*/ 256 w 261"/>
                <a:gd name="T17" fmla="*/ 212 h 368"/>
                <a:gd name="T18" fmla="*/ 130 w 261"/>
                <a:gd name="T19" fmla="*/ 103 h 368"/>
                <a:gd name="T20" fmla="*/ 129 w 261"/>
                <a:gd name="T21" fmla="*/ 106 h 368"/>
                <a:gd name="T22" fmla="*/ 129 w 261"/>
                <a:gd name="T23" fmla="*/ 102 h 368"/>
                <a:gd name="T24" fmla="*/ 11 w 261"/>
                <a:gd name="T25" fmla="*/ 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1" h="368">
                  <a:moveTo>
                    <a:pt x="11" y="0"/>
                  </a:moveTo>
                  <a:cubicBezTo>
                    <a:pt x="8" y="16"/>
                    <a:pt x="4" y="34"/>
                    <a:pt x="0" y="53"/>
                  </a:cubicBezTo>
                  <a:cubicBezTo>
                    <a:pt x="0" y="368"/>
                    <a:pt x="0" y="368"/>
                    <a:pt x="0" y="368"/>
                  </a:cubicBezTo>
                  <a:cubicBezTo>
                    <a:pt x="261" y="368"/>
                    <a:pt x="261" y="368"/>
                    <a:pt x="261" y="368"/>
                  </a:cubicBezTo>
                  <a:cubicBezTo>
                    <a:pt x="261" y="368"/>
                    <a:pt x="261" y="368"/>
                    <a:pt x="261" y="368"/>
                  </a:cubicBezTo>
                  <a:cubicBezTo>
                    <a:pt x="261" y="368"/>
                    <a:pt x="261" y="367"/>
                    <a:pt x="261" y="367"/>
                  </a:cubicBezTo>
                  <a:cubicBezTo>
                    <a:pt x="261" y="367"/>
                    <a:pt x="261" y="367"/>
                    <a:pt x="261" y="367"/>
                  </a:cubicBezTo>
                  <a:cubicBezTo>
                    <a:pt x="261" y="363"/>
                    <a:pt x="261" y="358"/>
                    <a:pt x="261" y="353"/>
                  </a:cubicBezTo>
                  <a:cubicBezTo>
                    <a:pt x="260" y="318"/>
                    <a:pt x="258" y="262"/>
                    <a:pt x="256" y="212"/>
                  </a:cubicBezTo>
                  <a:cubicBezTo>
                    <a:pt x="130" y="103"/>
                    <a:pt x="130" y="103"/>
                    <a:pt x="130" y="103"/>
                  </a:cubicBezTo>
                  <a:cubicBezTo>
                    <a:pt x="129" y="106"/>
                    <a:pt x="129" y="106"/>
                    <a:pt x="129" y="106"/>
                  </a:cubicBezTo>
                  <a:cubicBezTo>
                    <a:pt x="129" y="102"/>
                    <a:pt x="129" y="102"/>
                    <a:pt x="129" y="102"/>
                  </a:cubicBezTo>
                  <a:cubicBezTo>
                    <a:pt x="11" y="0"/>
                    <a:pt x="11" y="0"/>
                    <a:pt x="11" y="0"/>
                  </a:cubicBezTo>
                </a:path>
              </a:pathLst>
            </a:custGeom>
            <a:solidFill>
              <a:srgbClr val="001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7" name="Freeform 63"/>
            <p:cNvSpPr>
              <a:spLocks/>
            </p:cNvSpPr>
            <p:nvPr/>
          </p:nvSpPr>
          <p:spPr bwMode="auto">
            <a:xfrm>
              <a:off x="10552760" y="2645254"/>
              <a:ext cx="1834" cy="6923"/>
            </a:xfrm>
            <a:custGeom>
              <a:avLst/>
              <a:gdLst>
                <a:gd name="T0" fmla="*/ 0 w 1"/>
                <a:gd name="T1" fmla="*/ 0 h 4"/>
                <a:gd name="T2" fmla="*/ 0 w 1"/>
                <a:gd name="T3" fmla="*/ 4 h 4"/>
                <a:gd name="T4" fmla="*/ 1 w 1"/>
                <a:gd name="T5" fmla="*/ 1 h 4"/>
                <a:gd name="T6" fmla="*/ 0 w 1"/>
                <a:gd name="T7" fmla="*/ 0 h 4"/>
              </a:gdLst>
              <a:ahLst/>
              <a:cxnLst>
                <a:cxn ang="0">
                  <a:pos x="T0" y="T1"/>
                </a:cxn>
                <a:cxn ang="0">
                  <a:pos x="T2" y="T3"/>
                </a:cxn>
                <a:cxn ang="0">
                  <a:pos x="T4" y="T5"/>
                </a:cxn>
                <a:cxn ang="0">
                  <a:pos x="T6" y="T7"/>
                </a:cxn>
              </a:cxnLst>
              <a:rect l="0" t="0" r="r" b="b"/>
              <a:pathLst>
                <a:path w="1" h="4">
                  <a:moveTo>
                    <a:pt x="0" y="0"/>
                  </a:moveTo>
                  <a:lnTo>
                    <a:pt x="0" y="4"/>
                  </a:lnTo>
                  <a:lnTo>
                    <a:pt x="1" y="1"/>
                  </a:lnTo>
                  <a:lnTo>
                    <a:pt x="0" y="0"/>
                  </a:lnTo>
                  <a:close/>
                </a:path>
              </a:pathLst>
            </a:custGeom>
            <a:solidFill>
              <a:srgbClr val="BA0E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8" name="Freeform 64"/>
            <p:cNvSpPr>
              <a:spLocks/>
            </p:cNvSpPr>
            <p:nvPr/>
          </p:nvSpPr>
          <p:spPr bwMode="auto">
            <a:xfrm>
              <a:off x="10552760" y="2645254"/>
              <a:ext cx="1834" cy="6923"/>
            </a:xfrm>
            <a:custGeom>
              <a:avLst/>
              <a:gdLst>
                <a:gd name="T0" fmla="*/ 0 w 1"/>
                <a:gd name="T1" fmla="*/ 0 h 4"/>
                <a:gd name="T2" fmla="*/ 0 w 1"/>
                <a:gd name="T3" fmla="*/ 4 h 4"/>
                <a:gd name="T4" fmla="*/ 1 w 1"/>
                <a:gd name="T5" fmla="*/ 1 h 4"/>
                <a:gd name="T6" fmla="*/ 0 w 1"/>
                <a:gd name="T7" fmla="*/ 0 h 4"/>
              </a:gdLst>
              <a:ahLst/>
              <a:cxnLst>
                <a:cxn ang="0">
                  <a:pos x="T0" y="T1"/>
                </a:cxn>
                <a:cxn ang="0">
                  <a:pos x="T2" y="T3"/>
                </a:cxn>
                <a:cxn ang="0">
                  <a:pos x="T4" y="T5"/>
                </a:cxn>
                <a:cxn ang="0">
                  <a:pos x="T6" y="T7"/>
                </a:cxn>
              </a:cxnLst>
              <a:rect l="0" t="0" r="r" b="b"/>
              <a:pathLst>
                <a:path w="1" h="4">
                  <a:moveTo>
                    <a:pt x="0" y="0"/>
                  </a:moveTo>
                  <a:lnTo>
                    <a:pt x="0" y="4"/>
                  </a:lnTo>
                  <a:lnTo>
                    <a:pt x="1"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9" name="Freeform 65"/>
            <p:cNvSpPr>
              <a:spLocks/>
            </p:cNvSpPr>
            <p:nvPr/>
          </p:nvSpPr>
          <p:spPr bwMode="auto">
            <a:xfrm>
              <a:off x="10305244" y="2442753"/>
              <a:ext cx="20169" cy="114231"/>
            </a:xfrm>
            <a:custGeom>
              <a:avLst/>
              <a:gdLst>
                <a:gd name="T0" fmla="*/ 0 w 11"/>
                <a:gd name="T1" fmla="*/ 0 h 63"/>
                <a:gd name="T2" fmla="*/ 0 w 11"/>
                <a:gd name="T3" fmla="*/ 63 h 63"/>
                <a:gd name="T4" fmla="*/ 11 w 11"/>
                <a:gd name="T5" fmla="*/ 10 h 63"/>
                <a:gd name="T6" fmla="*/ 0 w 11"/>
                <a:gd name="T7" fmla="*/ 0 h 63"/>
              </a:gdLst>
              <a:ahLst/>
              <a:cxnLst>
                <a:cxn ang="0">
                  <a:pos x="T0" y="T1"/>
                </a:cxn>
                <a:cxn ang="0">
                  <a:pos x="T2" y="T3"/>
                </a:cxn>
                <a:cxn ang="0">
                  <a:pos x="T4" y="T5"/>
                </a:cxn>
                <a:cxn ang="0">
                  <a:pos x="T6" y="T7"/>
                </a:cxn>
              </a:cxnLst>
              <a:rect l="0" t="0" r="r" b="b"/>
              <a:pathLst>
                <a:path w="11" h="63">
                  <a:moveTo>
                    <a:pt x="0" y="0"/>
                  </a:moveTo>
                  <a:cubicBezTo>
                    <a:pt x="0" y="63"/>
                    <a:pt x="0" y="63"/>
                    <a:pt x="0" y="63"/>
                  </a:cubicBezTo>
                  <a:cubicBezTo>
                    <a:pt x="4" y="44"/>
                    <a:pt x="8" y="26"/>
                    <a:pt x="11" y="10"/>
                  </a:cubicBezTo>
                  <a:cubicBezTo>
                    <a:pt x="0" y="0"/>
                    <a:pt x="0" y="0"/>
                    <a:pt x="0" y="0"/>
                  </a:cubicBezTo>
                </a:path>
              </a:pathLst>
            </a:custGeom>
            <a:solidFill>
              <a:srgbClr val="001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grpSp>
          <p:nvGrpSpPr>
            <p:cNvPr id="50" name="Group 49"/>
            <p:cNvGrpSpPr/>
            <p:nvPr/>
          </p:nvGrpSpPr>
          <p:grpSpPr>
            <a:xfrm rot="2872071">
              <a:off x="10361567" y="1744084"/>
              <a:ext cx="425769" cy="407026"/>
              <a:chOff x="4805026" y="2925763"/>
              <a:chExt cx="390525" cy="352425"/>
            </a:xfrm>
          </p:grpSpPr>
          <p:sp>
            <p:nvSpPr>
              <p:cNvPr id="51" name="Freeform 41"/>
              <p:cNvSpPr>
                <a:spLocks/>
              </p:cNvSpPr>
              <p:nvPr/>
            </p:nvSpPr>
            <p:spPr bwMode="auto">
              <a:xfrm>
                <a:off x="5052676" y="3017838"/>
                <a:ext cx="103188" cy="101600"/>
              </a:xfrm>
              <a:custGeom>
                <a:avLst/>
                <a:gdLst>
                  <a:gd name="T0" fmla="*/ 0 w 65"/>
                  <a:gd name="T1" fmla="*/ 0 h 64"/>
                  <a:gd name="T2" fmla="*/ 65 w 65"/>
                  <a:gd name="T3" fmla="*/ 36 h 64"/>
                  <a:gd name="T4" fmla="*/ 36 w 65"/>
                  <a:gd name="T5" fmla="*/ 64 h 64"/>
                  <a:gd name="T6" fmla="*/ 0 w 65"/>
                  <a:gd name="T7" fmla="*/ 0 h 64"/>
                </a:gdLst>
                <a:ahLst/>
                <a:cxnLst>
                  <a:cxn ang="0">
                    <a:pos x="T0" y="T1"/>
                  </a:cxn>
                  <a:cxn ang="0">
                    <a:pos x="T2" y="T3"/>
                  </a:cxn>
                  <a:cxn ang="0">
                    <a:pos x="T4" y="T5"/>
                  </a:cxn>
                  <a:cxn ang="0">
                    <a:pos x="T6" y="T7"/>
                  </a:cxn>
                </a:cxnLst>
                <a:rect l="0" t="0" r="r" b="b"/>
                <a:pathLst>
                  <a:path w="65" h="64">
                    <a:moveTo>
                      <a:pt x="0" y="0"/>
                    </a:moveTo>
                    <a:lnTo>
                      <a:pt x="65" y="36"/>
                    </a:lnTo>
                    <a:lnTo>
                      <a:pt x="36" y="64"/>
                    </a:lnTo>
                    <a:lnTo>
                      <a:pt x="0" y="0"/>
                    </a:lnTo>
                    <a:close/>
                  </a:path>
                </a:pathLst>
              </a:custGeom>
              <a:solidFill>
                <a:srgbClr val="9A8D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2" name="Freeform 42"/>
              <p:cNvSpPr>
                <a:spLocks/>
              </p:cNvSpPr>
              <p:nvPr/>
            </p:nvSpPr>
            <p:spPr bwMode="auto">
              <a:xfrm>
                <a:off x="5025688" y="3068638"/>
                <a:ext cx="17463" cy="17463"/>
              </a:xfrm>
              <a:custGeom>
                <a:avLst/>
                <a:gdLst>
                  <a:gd name="T0" fmla="*/ 9 w 11"/>
                  <a:gd name="T1" fmla="*/ 2 h 11"/>
                  <a:gd name="T2" fmla="*/ 9 w 11"/>
                  <a:gd name="T3" fmla="*/ 9 h 11"/>
                  <a:gd name="T4" fmla="*/ 2 w 11"/>
                  <a:gd name="T5" fmla="*/ 9 h 11"/>
                  <a:gd name="T6" fmla="*/ 2 w 11"/>
                  <a:gd name="T7" fmla="*/ 2 h 11"/>
                  <a:gd name="T8" fmla="*/ 9 w 11"/>
                  <a:gd name="T9" fmla="*/ 2 h 11"/>
                </a:gdLst>
                <a:ahLst/>
                <a:cxnLst>
                  <a:cxn ang="0">
                    <a:pos x="T0" y="T1"/>
                  </a:cxn>
                  <a:cxn ang="0">
                    <a:pos x="T2" y="T3"/>
                  </a:cxn>
                  <a:cxn ang="0">
                    <a:pos x="T4" y="T5"/>
                  </a:cxn>
                  <a:cxn ang="0">
                    <a:pos x="T6" y="T7"/>
                  </a:cxn>
                  <a:cxn ang="0">
                    <a:pos x="T8" y="T9"/>
                  </a:cxn>
                </a:cxnLst>
                <a:rect l="0" t="0" r="r" b="b"/>
                <a:pathLst>
                  <a:path w="11" h="11">
                    <a:moveTo>
                      <a:pt x="9" y="2"/>
                    </a:moveTo>
                    <a:cubicBezTo>
                      <a:pt x="11" y="4"/>
                      <a:pt x="11" y="7"/>
                      <a:pt x="9" y="9"/>
                    </a:cubicBezTo>
                    <a:cubicBezTo>
                      <a:pt x="7" y="11"/>
                      <a:pt x="4" y="11"/>
                      <a:pt x="2" y="9"/>
                    </a:cubicBezTo>
                    <a:cubicBezTo>
                      <a:pt x="0" y="7"/>
                      <a:pt x="0" y="4"/>
                      <a:pt x="2" y="2"/>
                    </a:cubicBezTo>
                    <a:cubicBezTo>
                      <a:pt x="4" y="0"/>
                      <a:pt x="7" y="0"/>
                      <a:pt x="9" y="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3" name="Freeform 43"/>
              <p:cNvSpPr>
                <a:spLocks/>
              </p:cNvSpPr>
              <p:nvPr/>
            </p:nvSpPr>
            <p:spPr bwMode="auto">
              <a:xfrm>
                <a:off x="5052676" y="3017838"/>
                <a:ext cx="103188" cy="101600"/>
              </a:xfrm>
              <a:custGeom>
                <a:avLst/>
                <a:gdLst>
                  <a:gd name="T0" fmla="*/ 0 w 65"/>
                  <a:gd name="T1" fmla="*/ 0 h 64"/>
                  <a:gd name="T2" fmla="*/ 65 w 65"/>
                  <a:gd name="T3" fmla="*/ 36 h 64"/>
                  <a:gd name="T4" fmla="*/ 36 w 65"/>
                  <a:gd name="T5" fmla="*/ 64 h 64"/>
                  <a:gd name="T6" fmla="*/ 0 w 65"/>
                  <a:gd name="T7" fmla="*/ 0 h 64"/>
                </a:gdLst>
                <a:ahLst/>
                <a:cxnLst>
                  <a:cxn ang="0">
                    <a:pos x="T0" y="T1"/>
                  </a:cxn>
                  <a:cxn ang="0">
                    <a:pos x="T2" y="T3"/>
                  </a:cxn>
                  <a:cxn ang="0">
                    <a:pos x="T4" y="T5"/>
                  </a:cxn>
                  <a:cxn ang="0">
                    <a:pos x="T6" y="T7"/>
                  </a:cxn>
                </a:cxnLst>
                <a:rect l="0" t="0" r="r" b="b"/>
                <a:pathLst>
                  <a:path w="65" h="64">
                    <a:moveTo>
                      <a:pt x="0" y="0"/>
                    </a:moveTo>
                    <a:lnTo>
                      <a:pt x="65" y="36"/>
                    </a:lnTo>
                    <a:lnTo>
                      <a:pt x="36" y="64"/>
                    </a:lnTo>
                    <a:lnTo>
                      <a:pt x="0" y="0"/>
                    </a:lnTo>
                    <a:close/>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4" name="Freeform 44"/>
              <p:cNvSpPr>
                <a:spLocks/>
              </p:cNvSpPr>
              <p:nvPr/>
            </p:nvSpPr>
            <p:spPr bwMode="auto">
              <a:xfrm>
                <a:off x="4854238" y="2963863"/>
                <a:ext cx="341313" cy="314325"/>
              </a:xfrm>
              <a:custGeom>
                <a:avLst/>
                <a:gdLst>
                  <a:gd name="T0" fmla="*/ 0 w 205"/>
                  <a:gd name="T1" fmla="*/ 86 h 189"/>
                  <a:gd name="T2" fmla="*/ 61 w 205"/>
                  <a:gd name="T3" fmla="*/ 146 h 189"/>
                  <a:gd name="T4" fmla="*/ 61 w 205"/>
                  <a:gd name="T5" fmla="*/ 146 h 189"/>
                  <a:gd name="T6" fmla="*/ 205 w 205"/>
                  <a:gd name="T7" fmla="*/ 120 h 189"/>
                  <a:gd name="T8" fmla="*/ 201 w 205"/>
                  <a:gd name="T9" fmla="*/ 115 h 189"/>
                  <a:gd name="T10" fmla="*/ 167 w 205"/>
                  <a:gd name="T11" fmla="*/ 81 h 189"/>
                  <a:gd name="T12" fmla="*/ 124 w 205"/>
                  <a:gd name="T13" fmla="*/ 38 h 189"/>
                  <a:gd name="T14" fmla="*/ 86 w 205"/>
                  <a:gd name="T15" fmla="*/ 0 h 189"/>
                  <a:gd name="T16" fmla="*/ 0 w 205"/>
                  <a:gd name="T17" fmla="*/ 86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189">
                    <a:moveTo>
                      <a:pt x="0" y="86"/>
                    </a:moveTo>
                    <a:cubicBezTo>
                      <a:pt x="61" y="146"/>
                      <a:pt x="61" y="146"/>
                      <a:pt x="61" y="146"/>
                    </a:cubicBezTo>
                    <a:cubicBezTo>
                      <a:pt x="61" y="146"/>
                      <a:pt x="61" y="146"/>
                      <a:pt x="61" y="146"/>
                    </a:cubicBezTo>
                    <a:cubicBezTo>
                      <a:pt x="109" y="189"/>
                      <a:pt x="160" y="165"/>
                      <a:pt x="205" y="120"/>
                    </a:cubicBezTo>
                    <a:cubicBezTo>
                      <a:pt x="201" y="115"/>
                      <a:pt x="201" y="115"/>
                      <a:pt x="201" y="115"/>
                    </a:cubicBezTo>
                    <a:cubicBezTo>
                      <a:pt x="167" y="81"/>
                      <a:pt x="167" y="81"/>
                      <a:pt x="167" y="81"/>
                    </a:cubicBezTo>
                    <a:cubicBezTo>
                      <a:pt x="124" y="38"/>
                      <a:pt x="124" y="38"/>
                      <a:pt x="124" y="38"/>
                    </a:cubicBezTo>
                    <a:cubicBezTo>
                      <a:pt x="86" y="0"/>
                      <a:pt x="86" y="0"/>
                      <a:pt x="86" y="0"/>
                    </a:cubicBezTo>
                    <a:cubicBezTo>
                      <a:pt x="0" y="86"/>
                      <a:pt x="0" y="86"/>
                      <a:pt x="0" y="86"/>
                    </a:cubicBezTo>
                  </a:path>
                </a:pathLst>
              </a:custGeom>
              <a:solidFill>
                <a:srgbClr val="FFFC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5" name="Freeform 45"/>
              <p:cNvSpPr>
                <a:spLocks/>
              </p:cNvSpPr>
              <p:nvPr/>
            </p:nvSpPr>
            <p:spPr bwMode="auto">
              <a:xfrm>
                <a:off x="5025688" y="3068638"/>
                <a:ext cx="17463" cy="17463"/>
              </a:xfrm>
              <a:custGeom>
                <a:avLst/>
                <a:gdLst>
                  <a:gd name="T0" fmla="*/ 9 w 11"/>
                  <a:gd name="T1" fmla="*/ 2 h 11"/>
                  <a:gd name="T2" fmla="*/ 9 w 11"/>
                  <a:gd name="T3" fmla="*/ 9 h 11"/>
                  <a:gd name="T4" fmla="*/ 2 w 11"/>
                  <a:gd name="T5" fmla="*/ 9 h 11"/>
                  <a:gd name="T6" fmla="*/ 2 w 11"/>
                  <a:gd name="T7" fmla="*/ 2 h 11"/>
                  <a:gd name="T8" fmla="*/ 9 w 11"/>
                  <a:gd name="T9" fmla="*/ 2 h 11"/>
                </a:gdLst>
                <a:ahLst/>
                <a:cxnLst>
                  <a:cxn ang="0">
                    <a:pos x="T0" y="T1"/>
                  </a:cxn>
                  <a:cxn ang="0">
                    <a:pos x="T2" y="T3"/>
                  </a:cxn>
                  <a:cxn ang="0">
                    <a:pos x="T4" y="T5"/>
                  </a:cxn>
                  <a:cxn ang="0">
                    <a:pos x="T6" y="T7"/>
                  </a:cxn>
                  <a:cxn ang="0">
                    <a:pos x="T8" y="T9"/>
                  </a:cxn>
                </a:cxnLst>
                <a:rect l="0" t="0" r="r" b="b"/>
                <a:pathLst>
                  <a:path w="11" h="11">
                    <a:moveTo>
                      <a:pt x="9" y="2"/>
                    </a:moveTo>
                    <a:cubicBezTo>
                      <a:pt x="11" y="4"/>
                      <a:pt x="11" y="7"/>
                      <a:pt x="9" y="9"/>
                    </a:cubicBezTo>
                    <a:cubicBezTo>
                      <a:pt x="7" y="11"/>
                      <a:pt x="4" y="11"/>
                      <a:pt x="2" y="9"/>
                    </a:cubicBezTo>
                    <a:cubicBezTo>
                      <a:pt x="0" y="7"/>
                      <a:pt x="0" y="4"/>
                      <a:pt x="2" y="2"/>
                    </a:cubicBezTo>
                    <a:cubicBezTo>
                      <a:pt x="4" y="0"/>
                      <a:pt x="7" y="0"/>
                      <a:pt x="9" y="2"/>
                    </a:cubicBezTo>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6" name="Freeform 46"/>
              <p:cNvSpPr>
                <a:spLocks/>
              </p:cNvSpPr>
              <p:nvPr/>
            </p:nvSpPr>
            <p:spPr bwMode="auto">
              <a:xfrm>
                <a:off x="4805026" y="2925763"/>
                <a:ext cx="207963" cy="315913"/>
              </a:xfrm>
              <a:custGeom>
                <a:avLst/>
                <a:gdLst>
                  <a:gd name="T0" fmla="*/ 85 w 125"/>
                  <a:gd name="T1" fmla="*/ 113 h 190"/>
                  <a:gd name="T2" fmla="*/ 85 w 125"/>
                  <a:gd name="T3" fmla="*/ 109 h 190"/>
                  <a:gd name="T4" fmla="*/ 102 w 125"/>
                  <a:gd name="T5" fmla="*/ 80 h 190"/>
                  <a:gd name="T6" fmla="*/ 116 w 125"/>
                  <a:gd name="T7" fmla="*/ 24 h 190"/>
                  <a:gd name="T8" fmla="*/ 115 w 125"/>
                  <a:gd name="T9" fmla="*/ 24 h 190"/>
                  <a:gd name="T10" fmla="*/ 116 w 125"/>
                  <a:gd name="T11" fmla="*/ 23 h 190"/>
                  <a:gd name="T12" fmla="*/ 40 w 125"/>
                  <a:gd name="T13" fmla="*/ 41 h 190"/>
                  <a:gd name="T14" fmla="*/ 28 w 125"/>
                  <a:gd name="T15" fmla="*/ 62 h 190"/>
                  <a:gd name="T16" fmla="*/ 17 w 125"/>
                  <a:gd name="T17" fmla="*/ 80 h 190"/>
                  <a:gd name="T18" fmla="*/ 20 w 125"/>
                  <a:gd name="T19" fmla="*/ 95 h 190"/>
                  <a:gd name="T20" fmla="*/ 1 w 125"/>
                  <a:gd name="T21" fmla="*/ 120 h 190"/>
                  <a:gd name="T22" fmla="*/ 33 w 125"/>
                  <a:gd name="T23" fmla="*/ 156 h 190"/>
                  <a:gd name="T24" fmla="*/ 74 w 125"/>
                  <a:gd name="T25" fmla="*/ 167 h 190"/>
                  <a:gd name="T26" fmla="*/ 111 w 125"/>
                  <a:gd name="T27" fmla="*/ 185 h 190"/>
                  <a:gd name="T28" fmla="*/ 113 w 125"/>
                  <a:gd name="T29" fmla="*/ 185 h 190"/>
                  <a:gd name="T30" fmla="*/ 85 w 125"/>
                  <a:gd name="T31" fmla="*/ 11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5" h="190">
                    <a:moveTo>
                      <a:pt x="85" y="113"/>
                    </a:moveTo>
                    <a:cubicBezTo>
                      <a:pt x="85" y="111"/>
                      <a:pt x="85" y="110"/>
                      <a:pt x="85" y="109"/>
                    </a:cubicBezTo>
                    <a:cubicBezTo>
                      <a:pt x="85" y="94"/>
                      <a:pt x="93" y="91"/>
                      <a:pt x="102" y="80"/>
                    </a:cubicBezTo>
                    <a:cubicBezTo>
                      <a:pt x="113" y="68"/>
                      <a:pt x="125" y="40"/>
                      <a:pt x="116" y="24"/>
                    </a:cubicBezTo>
                    <a:cubicBezTo>
                      <a:pt x="115" y="24"/>
                      <a:pt x="115" y="24"/>
                      <a:pt x="115" y="24"/>
                    </a:cubicBezTo>
                    <a:cubicBezTo>
                      <a:pt x="116" y="23"/>
                      <a:pt x="116" y="23"/>
                      <a:pt x="116" y="23"/>
                    </a:cubicBezTo>
                    <a:cubicBezTo>
                      <a:pt x="94" y="0"/>
                      <a:pt x="47" y="13"/>
                      <a:pt x="40" y="41"/>
                    </a:cubicBezTo>
                    <a:cubicBezTo>
                      <a:pt x="37" y="50"/>
                      <a:pt x="34" y="55"/>
                      <a:pt x="28" y="62"/>
                    </a:cubicBezTo>
                    <a:cubicBezTo>
                      <a:pt x="22" y="68"/>
                      <a:pt x="19" y="72"/>
                      <a:pt x="17" y="80"/>
                    </a:cubicBezTo>
                    <a:cubicBezTo>
                      <a:pt x="16" y="84"/>
                      <a:pt x="17" y="89"/>
                      <a:pt x="20" y="95"/>
                    </a:cubicBezTo>
                    <a:cubicBezTo>
                      <a:pt x="10" y="100"/>
                      <a:pt x="2" y="109"/>
                      <a:pt x="1" y="120"/>
                    </a:cubicBezTo>
                    <a:cubicBezTo>
                      <a:pt x="0" y="136"/>
                      <a:pt x="20" y="153"/>
                      <a:pt x="33" y="156"/>
                    </a:cubicBezTo>
                    <a:cubicBezTo>
                      <a:pt x="45" y="159"/>
                      <a:pt x="64" y="160"/>
                      <a:pt x="74" y="167"/>
                    </a:cubicBezTo>
                    <a:cubicBezTo>
                      <a:pt x="86" y="177"/>
                      <a:pt x="93" y="190"/>
                      <a:pt x="111" y="185"/>
                    </a:cubicBezTo>
                    <a:cubicBezTo>
                      <a:pt x="111" y="185"/>
                      <a:pt x="112" y="184"/>
                      <a:pt x="113" y="185"/>
                    </a:cubicBezTo>
                    <a:cubicBezTo>
                      <a:pt x="121" y="148"/>
                      <a:pt x="85" y="113"/>
                      <a:pt x="85" y="113"/>
                    </a:cubicBezTo>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7" name="Freeform 66"/>
              <p:cNvSpPr>
                <a:spLocks/>
              </p:cNvSpPr>
              <p:nvPr/>
            </p:nvSpPr>
            <p:spPr bwMode="auto">
              <a:xfrm>
                <a:off x="4927263" y="3111500"/>
                <a:ext cx="82550" cy="80963"/>
              </a:xfrm>
              <a:custGeom>
                <a:avLst/>
                <a:gdLst>
                  <a:gd name="T0" fmla="*/ 11 w 49"/>
                  <a:gd name="T1" fmla="*/ 0 h 49"/>
                  <a:gd name="T2" fmla="*/ 11 w 49"/>
                  <a:gd name="T3" fmla="*/ 39 h 49"/>
                  <a:gd name="T4" fmla="*/ 49 w 49"/>
                  <a:gd name="T5" fmla="*/ 39 h 49"/>
                  <a:gd name="T6" fmla="*/ 11 w 49"/>
                  <a:gd name="T7" fmla="*/ 0 h 49"/>
                </a:gdLst>
                <a:ahLst/>
                <a:cxnLst>
                  <a:cxn ang="0">
                    <a:pos x="T0" y="T1"/>
                  </a:cxn>
                  <a:cxn ang="0">
                    <a:pos x="T2" y="T3"/>
                  </a:cxn>
                  <a:cxn ang="0">
                    <a:pos x="T4" y="T5"/>
                  </a:cxn>
                  <a:cxn ang="0">
                    <a:pos x="T6" y="T7"/>
                  </a:cxn>
                </a:cxnLst>
                <a:rect l="0" t="0" r="r" b="b"/>
                <a:pathLst>
                  <a:path w="49" h="49">
                    <a:moveTo>
                      <a:pt x="11" y="0"/>
                    </a:moveTo>
                    <a:cubicBezTo>
                      <a:pt x="0" y="11"/>
                      <a:pt x="0" y="28"/>
                      <a:pt x="11" y="39"/>
                    </a:cubicBezTo>
                    <a:cubicBezTo>
                      <a:pt x="22" y="49"/>
                      <a:pt x="39" y="49"/>
                      <a:pt x="49" y="39"/>
                    </a:cubicBezTo>
                    <a:cubicBezTo>
                      <a:pt x="11" y="0"/>
                      <a:pt x="11" y="0"/>
                      <a:pt x="11" y="0"/>
                    </a:cubicBezTo>
                  </a:path>
                </a:pathLst>
              </a:custGeom>
              <a:solidFill>
                <a:srgbClr val="FFFC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8" name="Freeform 67"/>
              <p:cNvSpPr>
                <a:spLocks/>
              </p:cNvSpPr>
              <p:nvPr/>
            </p:nvSpPr>
            <p:spPr bwMode="auto">
              <a:xfrm>
                <a:off x="4962188" y="3128963"/>
                <a:ext cx="31750" cy="30163"/>
              </a:xfrm>
              <a:custGeom>
                <a:avLst/>
                <a:gdLst>
                  <a:gd name="T0" fmla="*/ 0 w 19"/>
                  <a:gd name="T1" fmla="*/ 0 h 19"/>
                  <a:gd name="T2" fmla="*/ 0 w 19"/>
                  <a:gd name="T3" fmla="*/ 0 h 19"/>
                  <a:gd name="T4" fmla="*/ 19 w 19"/>
                  <a:gd name="T5" fmla="*/ 19 h 19"/>
                  <a:gd name="T6" fmla="*/ 19 w 19"/>
                  <a:gd name="T7" fmla="*/ 19 h 19"/>
                  <a:gd name="T8" fmla="*/ 0 w 19"/>
                  <a:gd name="T9" fmla="*/ 0 h 19"/>
                </a:gdLst>
                <a:ahLst/>
                <a:cxnLst>
                  <a:cxn ang="0">
                    <a:pos x="T0" y="T1"/>
                  </a:cxn>
                  <a:cxn ang="0">
                    <a:pos x="T2" y="T3"/>
                  </a:cxn>
                  <a:cxn ang="0">
                    <a:pos x="T4" y="T5"/>
                  </a:cxn>
                  <a:cxn ang="0">
                    <a:pos x="T6" y="T7"/>
                  </a:cxn>
                  <a:cxn ang="0">
                    <a:pos x="T8" y="T9"/>
                  </a:cxn>
                </a:cxnLst>
                <a:rect l="0" t="0" r="r" b="b"/>
                <a:pathLst>
                  <a:path w="19" h="19">
                    <a:moveTo>
                      <a:pt x="0" y="0"/>
                    </a:moveTo>
                    <a:cubicBezTo>
                      <a:pt x="0" y="0"/>
                      <a:pt x="0" y="0"/>
                      <a:pt x="0" y="0"/>
                    </a:cubicBezTo>
                    <a:cubicBezTo>
                      <a:pt x="19" y="19"/>
                      <a:pt x="19" y="19"/>
                      <a:pt x="19" y="19"/>
                    </a:cubicBezTo>
                    <a:cubicBezTo>
                      <a:pt x="19" y="19"/>
                      <a:pt x="19" y="19"/>
                      <a:pt x="19" y="19"/>
                    </a:cubicBezTo>
                    <a:cubicBezTo>
                      <a:pt x="0" y="0"/>
                      <a:pt x="0" y="0"/>
                      <a:pt x="0" y="0"/>
                    </a:cubicBezTo>
                  </a:path>
                </a:pathLst>
              </a:custGeom>
              <a:solidFill>
                <a:srgbClr val="B9B6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9" name="Freeform 68"/>
              <p:cNvSpPr>
                <a:spLocks/>
              </p:cNvSpPr>
              <p:nvPr/>
            </p:nvSpPr>
            <p:spPr bwMode="auto">
              <a:xfrm>
                <a:off x="4952663" y="3128963"/>
                <a:ext cx="41275" cy="38100"/>
              </a:xfrm>
              <a:custGeom>
                <a:avLst/>
                <a:gdLst>
                  <a:gd name="T0" fmla="*/ 6 w 25"/>
                  <a:gd name="T1" fmla="*/ 0 h 23"/>
                  <a:gd name="T2" fmla="*/ 6 w 25"/>
                  <a:gd name="T3" fmla="*/ 19 h 23"/>
                  <a:gd name="T4" fmla="*/ 15 w 25"/>
                  <a:gd name="T5" fmla="*/ 23 h 23"/>
                  <a:gd name="T6" fmla="*/ 25 w 25"/>
                  <a:gd name="T7" fmla="*/ 19 h 23"/>
                  <a:gd name="T8" fmla="*/ 6 w 25"/>
                  <a:gd name="T9" fmla="*/ 0 h 23"/>
                </a:gdLst>
                <a:ahLst/>
                <a:cxnLst>
                  <a:cxn ang="0">
                    <a:pos x="T0" y="T1"/>
                  </a:cxn>
                  <a:cxn ang="0">
                    <a:pos x="T2" y="T3"/>
                  </a:cxn>
                  <a:cxn ang="0">
                    <a:pos x="T4" y="T5"/>
                  </a:cxn>
                  <a:cxn ang="0">
                    <a:pos x="T6" y="T7"/>
                  </a:cxn>
                  <a:cxn ang="0">
                    <a:pos x="T8" y="T9"/>
                  </a:cxn>
                </a:cxnLst>
                <a:rect l="0" t="0" r="r" b="b"/>
                <a:pathLst>
                  <a:path w="25" h="23">
                    <a:moveTo>
                      <a:pt x="6" y="0"/>
                    </a:moveTo>
                    <a:cubicBezTo>
                      <a:pt x="0" y="5"/>
                      <a:pt x="0" y="14"/>
                      <a:pt x="6" y="19"/>
                    </a:cubicBezTo>
                    <a:cubicBezTo>
                      <a:pt x="8" y="22"/>
                      <a:pt x="12" y="23"/>
                      <a:pt x="15" y="23"/>
                    </a:cubicBezTo>
                    <a:cubicBezTo>
                      <a:pt x="19" y="23"/>
                      <a:pt x="22" y="22"/>
                      <a:pt x="25" y="19"/>
                    </a:cubicBezTo>
                    <a:cubicBezTo>
                      <a:pt x="6" y="0"/>
                      <a:pt x="6" y="0"/>
                      <a:pt x="6" y="0"/>
                    </a:cubicBezTo>
                  </a:path>
                </a:pathLst>
              </a:custGeom>
              <a:solidFill>
                <a:srgbClr val="D9D6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grpSp>
        <p:sp>
          <p:nvSpPr>
            <p:cNvPr id="64" name="Freeform 63"/>
            <p:cNvSpPr/>
            <p:nvPr/>
          </p:nvSpPr>
          <p:spPr bwMode="auto">
            <a:xfrm>
              <a:off x="10806767" y="1738943"/>
              <a:ext cx="430390" cy="498456"/>
            </a:xfrm>
            <a:custGeom>
              <a:avLst/>
              <a:gdLst>
                <a:gd name="connsiteX0" fmla="*/ 372655 w 372655"/>
                <a:gd name="connsiteY0" fmla="*/ 0 h 457195"/>
                <a:gd name="connsiteX1" fmla="*/ 372655 w 372655"/>
                <a:gd name="connsiteY1" fmla="*/ 457195 h 457195"/>
                <a:gd name="connsiteX2" fmla="*/ 182530 w 372655"/>
                <a:gd name="connsiteY2" fmla="*/ 365756 h 457195"/>
                <a:gd name="connsiteX3" fmla="*/ 182530 w 372655"/>
                <a:gd name="connsiteY3" fmla="*/ 363299 h 457195"/>
                <a:gd name="connsiteX4" fmla="*/ 44902 w 372655"/>
                <a:gd name="connsiteY4" fmla="*/ 363299 h 457195"/>
                <a:gd name="connsiteX5" fmla="*/ 0 w 372655"/>
                <a:gd name="connsiteY5" fmla="*/ 318397 h 457195"/>
                <a:gd name="connsiteX6" fmla="*/ 0 w 372655"/>
                <a:gd name="connsiteY6" fmla="*/ 138797 h 457195"/>
                <a:gd name="connsiteX7" fmla="*/ 44902 w 372655"/>
                <a:gd name="connsiteY7" fmla="*/ 93895 h 457195"/>
                <a:gd name="connsiteX8" fmla="*/ 182530 w 372655"/>
                <a:gd name="connsiteY8" fmla="*/ 93895 h 457195"/>
                <a:gd name="connsiteX9" fmla="*/ 182530 w 372655"/>
                <a:gd name="connsiteY9" fmla="*/ 91439 h 457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2655" h="457195">
                  <a:moveTo>
                    <a:pt x="372655" y="0"/>
                  </a:moveTo>
                  <a:lnTo>
                    <a:pt x="372655" y="457195"/>
                  </a:lnTo>
                  <a:lnTo>
                    <a:pt x="182530" y="365756"/>
                  </a:lnTo>
                  <a:lnTo>
                    <a:pt x="182530" y="363299"/>
                  </a:lnTo>
                  <a:lnTo>
                    <a:pt x="44902" y="363299"/>
                  </a:lnTo>
                  <a:cubicBezTo>
                    <a:pt x="20103" y="363299"/>
                    <a:pt x="0" y="343196"/>
                    <a:pt x="0" y="318397"/>
                  </a:cubicBezTo>
                  <a:lnTo>
                    <a:pt x="0" y="138797"/>
                  </a:lnTo>
                  <a:cubicBezTo>
                    <a:pt x="0" y="113998"/>
                    <a:pt x="20103" y="93895"/>
                    <a:pt x="44902" y="93895"/>
                  </a:cubicBezTo>
                  <a:lnTo>
                    <a:pt x="182530" y="93895"/>
                  </a:lnTo>
                  <a:lnTo>
                    <a:pt x="182530" y="91439"/>
                  </a:lnTo>
                  <a:close/>
                </a:path>
              </a:pathLst>
            </a:custGeom>
            <a:solidFill>
              <a:srgbClr val="FFC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65" name="Freeform 64"/>
            <p:cNvSpPr/>
            <p:nvPr/>
          </p:nvSpPr>
          <p:spPr bwMode="auto">
            <a:xfrm>
              <a:off x="10796608" y="3623846"/>
              <a:ext cx="430390" cy="498456"/>
            </a:xfrm>
            <a:custGeom>
              <a:avLst/>
              <a:gdLst>
                <a:gd name="connsiteX0" fmla="*/ 372655 w 372655"/>
                <a:gd name="connsiteY0" fmla="*/ 0 h 457195"/>
                <a:gd name="connsiteX1" fmla="*/ 372655 w 372655"/>
                <a:gd name="connsiteY1" fmla="*/ 457195 h 457195"/>
                <a:gd name="connsiteX2" fmla="*/ 182530 w 372655"/>
                <a:gd name="connsiteY2" fmla="*/ 365756 h 457195"/>
                <a:gd name="connsiteX3" fmla="*/ 182530 w 372655"/>
                <a:gd name="connsiteY3" fmla="*/ 363299 h 457195"/>
                <a:gd name="connsiteX4" fmla="*/ 44902 w 372655"/>
                <a:gd name="connsiteY4" fmla="*/ 363299 h 457195"/>
                <a:gd name="connsiteX5" fmla="*/ 0 w 372655"/>
                <a:gd name="connsiteY5" fmla="*/ 318397 h 457195"/>
                <a:gd name="connsiteX6" fmla="*/ 0 w 372655"/>
                <a:gd name="connsiteY6" fmla="*/ 138797 h 457195"/>
                <a:gd name="connsiteX7" fmla="*/ 44902 w 372655"/>
                <a:gd name="connsiteY7" fmla="*/ 93895 h 457195"/>
                <a:gd name="connsiteX8" fmla="*/ 182530 w 372655"/>
                <a:gd name="connsiteY8" fmla="*/ 93895 h 457195"/>
                <a:gd name="connsiteX9" fmla="*/ 182530 w 372655"/>
                <a:gd name="connsiteY9" fmla="*/ 91439 h 457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2655" h="457195">
                  <a:moveTo>
                    <a:pt x="372655" y="0"/>
                  </a:moveTo>
                  <a:lnTo>
                    <a:pt x="372655" y="457195"/>
                  </a:lnTo>
                  <a:lnTo>
                    <a:pt x="182530" y="365756"/>
                  </a:lnTo>
                  <a:lnTo>
                    <a:pt x="182530" y="363299"/>
                  </a:lnTo>
                  <a:lnTo>
                    <a:pt x="44902" y="363299"/>
                  </a:lnTo>
                  <a:cubicBezTo>
                    <a:pt x="20103" y="363299"/>
                    <a:pt x="0" y="343196"/>
                    <a:pt x="0" y="318397"/>
                  </a:cubicBezTo>
                  <a:lnTo>
                    <a:pt x="0" y="138797"/>
                  </a:lnTo>
                  <a:cubicBezTo>
                    <a:pt x="0" y="113998"/>
                    <a:pt x="20103" y="93895"/>
                    <a:pt x="44902" y="93895"/>
                  </a:cubicBezTo>
                  <a:lnTo>
                    <a:pt x="182530" y="93895"/>
                  </a:lnTo>
                  <a:lnTo>
                    <a:pt x="182530" y="91439"/>
                  </a:lnTo>
                  <a:close/>
                </a:path>
              </a:pathLst>
            </a:cu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66" name="Oval 65"/>
            <p:cNvSpPr/>
            <p:nvPr/>
          </p:nvSpPr>
          <p:spPr bwMode="auto">
            <a:xfrm>
              <a:off x="9967236" y="1485604"/>
              <a:ext cx="1158363" cy="1086958"/>
            </a:xfrm>
            <a:prstGeom prst="ellipse">
              <a:avLst/>
            </a:prstGeom>
            <a:noFill/>
            <a:ln w="19050">
              <a:solidFill>
                <a:srgbClr val="FFC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cxnSp>
          <p:nvCxnSpPr>
            <p:cNvPr id="68" name="Straight Connector 67"/>
            <p:cNvCxnSpPr>
              <a:stCxn id="66" idx="2"/>
              <a:endCxn id="66" idx="6"/>
            </p:cNvCxnSpPr>
            <p:nvPr/>
          </p:nvCxnSpPr>
          <p:spPr>
            <a:xfrm>
              <a:off x="9967236" y="2029083"/>
              <a:ext cx="1158363" cy="0"/>
            </a:xfrm>
            <a:prstGeom prst="line">
              <a:avLst/>
            </a:prstGeom>
            <a:ln>
              <a:solidFill>
                <a:srgbClr val="FFC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66" idx="4"/>
              <a:endCxn id="66" idx="0"/>
            </p:cNvCxnSpPr>
            <p:nvPr/>
          </p:nvCxnSpPr>
          <p:spPr>
            <a:xfrm flipV="1">
              <a:off x="10546418" y="1485604"/>
              <a:ext cx="0" cy="1086958"/>
            </a:xfrm>
            <a:prstGeom prst="line">
              <a:avLst/>
            </a:prstGeom>
            <a:ln>
              <a:solidFill>
                <a:srgbClr val="FFC000"/>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74" name="Oval 73"/>
            <p:cNvSpPr/>
            <p:nvPr/>
          </p:nvSpPr>
          <p:spPr bwMode="auto">
            <a:xfrm>
              <a:off x="9994492" y="3308844"/>
              <a:ext cx="1158363" cy="1086958"/>
            </a:xfrm>
            <a:prstGeom prst="ellipse">
              <a:avLst/>
            </a:prstGeom>
            <a:noFill/>
            <a:ln w="19050">
              <a:solidFill>
                <a:srgbClr val="FF0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cxnSp>
          <p:nvCxnSpPr>
            <p:cNvPr id="75" name="Straight Connector 74"/>
            <p:cNvCxnSpPr>
              <a:stCxn id="74" idx="2"/>
              <a:endCxn id="74" idx="6"/>
            </p:cNvCxnSpPr>
            <p:nvPr/>
          </p:nvCxnSpPr>
          <p:spPr>
            <a:xfrm>
              <a:off x="9994492" y="3852323"/>
              <a:ext cx="1158363" cy="0"/>
            </a:xfrm>
            <a:prstGeom prst="line">
              <a:avLst/>
            </a:prstGeom>
            <a:ln>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a:stCxn id="74" idx="4"/>
              <a:endCxn id="74" idx="0"/>
            </p:cNvCxnSpPr>
            <p:nvPr/>
          </p:nvCxnSpPr>
          <p:spPr>
            <a:xfrm flipV="1">
              <a:off x="10573674" y="3308844"/>
              <a:ext cx="0" cy="1086958"/>
            </a:xfrm>
            <a:prstGeom prst="line">
              <a:avLst/>
            </a:prstGeom>
            <a:ln>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430135"/>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Spatial Audio Guidelines</a:t>
            </a:r>
            <a:endParaRPr lang="en-US" dirty="0"/>
          </a:p>
        </p:txBody>
      </p:sp>
      <p:sp>
        <p:nvSpPr>
          <p:cNvPr id="3" name="Text Placeholder 2"/>
          <p:cNvSpPr>
            <a:spLocks noGrp="1"/>
          </p:cNvSpPr>
          <p:nvPr>
            <p:ph type="body" sz="quarter" idx="10"/>
          </p:nvPr>
        </p:nvSpPr>
        <p:spPr>
          <a:xfrm>
            <a:off x="274638" y="1212850"/>
            <a:ext cx="6857989" cy="6297108"/>
          </a:xfrm>
        </p:spPr>
        <p:txBody>
          <a:bodyPr/>
          <a:lstStyle/>
          <a:p>
            <a:r>
              <a:rPr lang="en-US" b="1" dirty="0" smtClean="0"/>
              <a:t>Vertical Location matters</a:t>
            </a:r>
            <a:endParaRPr lang="en-US" b="1" dirty="0"/>
          </a:p>
          <a:p>
            <a:pPr marL="241300" lvl="1"/>
            <a:r>
              <a:rPr lang="en-US" sz="2800" dirty="0" smtClean="0"/>
              <a:t>Since </a:t>
            </a:r>
            <a:r>
              <a:rPr lang="en-US" sz="2800" dirty="0"/>
              <a:t>frequent use of </a:t>
            </a:r>
            <a:r>
              <a:rPr lang="en-US" sz="2800" dirty="0" smtClean="0"/>
              <a:t>spatial sound comes from a </a:t>
            </a:r>
            <a:r>
              <a:rPr lang="en-US" sz="2800" dirty="0"/>
              <a:t>visible object, sounds should be played wherever that object </a:t>
            </a:r>
            <a:r>
              <a:rPr lang="en-US" sz="2800" dirty="0" smtClean="0"/>
              <a:t>is. </a:t>
            </a:r>
          </a:p>
          <a:p>
            <a:pPr marL="241300" lvl="1"/>
            <a:endParaRPr lang="en-US" sz="2800" dirty="0" smtClean="0"/>
          </a:p>
          <a:p>
            <a:pPr marL="241300" lvl="1"/>
            <a:r>
              <a:rPr lang="en-US" sz="2800" dirty="0" smtClean="0"/>
              <a:t>Part </a:t>
            </a:r>
            <a:r>
              <a:rPr lang="en-US" sz="2800" dirty="0"/>
              <a:t>of </a:t>
            </a:r>
            <a:r>
              <a:rPr lang="en-US" sz="2800" dirty="0" smtClean="0"/>
              <a:t>the location is </a:t>
            </a:r>
            <a:r>
              <a:rPr lang="en-US" sz="2800" dirty="0"/>
              <a:t>elevation, and meant to help the user locate the position of objects in any vertical location. </a:t>
            </a:r>
            <a:endParaRPr lang="en-US" sz="2800" dirty="0" smtClean="0"/>
          </a:p>
          <a:p>
            <a:pPr marL="241300" lvl="1"/>
            <a:endParaRPr lang="en-US" sz="2800" dirty="0"/>
          </a:p>
          <a:p>
            <a:pPr marL="241300" lvl="1"/>
            <a:r>
              <a:rPr lang="en-US" sz="2800" dirty="0" smtClean="0"/>
              <a:t>&lt;30 </a:t>
            </a:r>
            <a:r>
              <a:rPr lang="en-US" sz="2800" dirty="0"/>
              <a:t>vertical degrees of eye level will produce the best horizontal accuracy.</a:t>
            </a:r>
            <a:endParaRPr lang="en-US" sz="2800" dirty="0" smtClean="0"/>
          </a:p>
          <a:p>
            <a:pPr marL="241300" lvl="1"/>
            <a:endParaRPr lang="en-US" sz="2800" dirty="0"/>
          </a:p>
        </p:txBody>
      </p:sp>
      <p:sp>
        <p:nvSpPr>
          <p:cNvPr id="4" name="Freeform 7"/>
          <p:cNvSpPr>
            <a:spLocks/>
          </p:cNvSpPr>
          <p:nvPr/>
        </p:nvSpPr>
        <p:spPr bwMode="auto">
          <a:xfrm>
            <a:off x="8543042" y="6549038"/>
            <a:ext cx="1076325" cy="142875"/>
          </a:xfrm>
          <a:custGeom>
            <a:avLst/>
            <a:gdLst>
              <a:gd name="T0" fmla="*/ 424 w 648"/>
              <a:gd name="T1" fmla="*/ 0 h 86"/>
              <a:gd name="T2" fmla="*/ 289 w 648"/>
              <a:gd name="T3" fmla="*/ 0 h 86"/>
              <a:gd name="T4" fmla="*/ 313 w 648"/>
              <a:gd name="T5" fmla="*/ 25 h 86"/>
              <a:gd name="T6" fmla="*/ 313 w 648"/>
              <a:gd name="T7" fmla="*/ 41 h 86"/>
              <a:gd name="T8" fmla="*/ 190 w 648"/>
              <a:gd name="T9" fmla="*/ 41 h 86"/>
              <a:gd name="T10" fmla="*/ 190 w 648"/>
              <a:gd name="T11" fmla="*/ 0 h 86"/>
              <a:gd name="T12" fmla="*/ 43 w 648"/>
              <a:gd name="T13" fmla="*/ 0 h 86"/>
              <a:gd name="T14" fmla="*/ 0 w 648"/>
              <a:gd name="T15" fmla="*/ 43 h 86"/>
              <a:gd name="T16" fmla="*/ 43 w 648"/>
              <a:gd name="T17" fmla="*/ 86 h 86"/>
              <a:gd name="T18" fmla="*/ 604 w 648"/>
              <a:gd name="T19" fmla="*/ 86 h 86"/>
              <a:gd name="T20" fmla="*/ 648 w 648"/>
              <a:gd name="T21" fmla="*/ 43 h 86"/>
              <a:gd name="T22" fmla="*/ 647 w 648"/>
              <a:gd name="T23" fmla="*/ 35 h 86"/>
              <a:gd name="T24" fmla="*/ 424 w 648"/>
              <a:gd name="T25" fmla="*/ 35 h 86"/>
              <a:gd name="T26" fmla="*/ 424 w 648"/>
              <a:gd name="T27"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8" h="86">
                <a:moveTo>
                  <a:pt x="424" y="0"/>
                </a:moveTo>
                <a:cubicBezTo>
                  <a:pt x="289" y="0"/>
                  <a:pt x="289" y="0"/>
                  <a:pt x="289" y="0"/>
                </a:cubicBezTo>
                <a:cubicBezTo>
                  <a:pt x="313" y="25"/>
                  <a:pt x="313" y="25"/>
                  <a:pt x="313" y="25"/>
                </a:cubicBezTo>
                <a:cubicBezTo>
                  <a:pt x="313" y="41"/>
                  <a:pt x="313" y="41"/>
                  <a:pt x="313" y="41"/>
                </a:cubicBezTo>
                <a:cubicBezTo>
                  <a:pt x="190" y="41"/>
                  <a:pt x="190" y="41"/>
                  <a:pt x="190" y="41"/>
                </a:cubicBezTo>
                <a:cubicBezTo>
                  <a:pt x="190" y="0"/>
                  <a:pt x="190" y="0"/>
                  <a:pt x="190" y="0"/>
                </a:cubicBezTo>
                <a:cubicBezTo>
                  <a:pt x="43" y="0"/>
                  <a:pt x="43" y="0"/>
                  <a:pt x="43" y="0"/>
                </a:cubicBezTo>
                <a:cubicBezTo>
                  <a:pt x="19" y="0"/>
                  <a:pt x="0" y="19"/>
                  <a:pt x="0" y="43"/>
                </a:cubicBezTo>
                <a:cubicBezTo>
                  <a:pt x="0" y="67"/>
                  <a:pt x="19" y="86"/>
                  <a:pt x="43" y="86"/>
                </a:cubicBezTo>
                <a:cubicBezTo>
                  <a:pt x="604" y="86"/>
                  <a:pt x="604" y="86"/>
                  <a:pt x="604" y="86"/>
                </a:cubicBezTo>
                <a:cubicBezTo>
                  <a:pt x="628" y="86"/>
                  <a:pt x="648" y="67"/>
                  <a:pt x="648" y="43"/>
                </a:cubicBezTo>
                <a:cubicBezTo>
                  <a:pt x="648" y="40"/>
                  <a:pt x="647" y="38"/>
                  <a:pt x="647" y="35"/>
                </a:cubicBezTo>
                <a:cubicBezTo>
                  <a:pt x="424" y="35"/>
                  <a:pt x="424" y="35"/>
                  <a:pt x="424" y="35"/>
                </a:cubicBezTo>
                <a:cubicBezTo>
                  <a:pt x="424" y="0"/>
                  <a:pt x="424" y="0"/>
                  <a:pt x="424" y="0"/>
                </a:cubicBezTo>
              </a:path>
            </a:pathLst>
          </a:custGeom>
          <a:solidFill>
            <a:srgbClr val="00A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 name="Rectangle 8"/>
          <p:cNvSpPr>
            <a:spLocks noChangeArrowheads="1"/>
          </p:cNvSpPr>
          <p:nvPr/>
        </p:nvSpPr>
        <p:spPr bwMode="auto">
          <a:xfrm>
            <a:off x="9070093" y="5739412"/>
            <a:ext cx="114300" cy="750888"/>
          </a:xfrm>
          <a:prstGeom prst="rect">
            <a:avLst/>
          </a:prstGeom>
          <a:solidFill>
            <a:srgbClr val="0072C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6" name="Rectangle 9"/>
          <p:cNvSpPr>
            <a:spLocks noChangeArrowheads="1"/>
          </p:cNvSpPr>
          <p:nvPr/>
        </p:nvSpPr>
        <p:spPr bwMode="auto">
          <a:xfrm>
            <a:off x="9070093" y="5739412"/>
            <a:ext cx="11430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7" name="Freeform 10"/>
          <p:cNvSpPr>
            <a:spLocks/>
          </p:cNvSpPr>
          <p:nvPr/>
        </p:nvSpPr>
        <p:spPr bwMode="auto">
          <a:xfrm>
            <a:off x="9070093" y="6490300"/>
            <a:ext cx="203200" cy="115888"/>
          </a:xfrm>
          <a:custGeom>
            <a:avLst/>
            <a:gdLst>
              <a:gd name="T0" fmla="*/ 128 w 128"/>
              <a:gd name="T1" fmla="*/ 57 h 73"/>
              <a:gd name="T2" fmla="*/ 73 w 128"/>
              <a:gd name="T3" fmla="*/ 0 h 73"/>
              <a:gd name="T4" fmla="*/ 0 w 128"/>
              <a:gd name="T5" fmla="*/ 0 h 73"/>
              <a:gd name="T6" fmla="*/ 0 w 128"/>
              <a:gd name="T7" fmla="*/ 73 h 73"/>
              <a:gd name="T8" fmla="*/ 128 w 128"/>
              <a:gd name="T9" fmla="*/ 73 h 73"/>
              <a:gd name="T10" fmla="*/ 128 w 128"/>
              <a:gd name="T11" fmla="*/ 57 h 73"/>
            </a:gdLst>
            <a:ahLst/>
            <a:cxnLst>
              <a:cxn ang="0">
                <a:pos x="T0" y="T1"/>
              </a:cxn>
              <a:cxn ang="0">
                <a:pos x="T2" y="T3"/>
              </a:cxn>
              <a:cxn ang="0">
                <a:pos x="T4" y="T5"/>
              </a:cxn>
              <a:cxn ang="0">
                <a:pos x="T6" y="T7"/>
              </a:cxn>
              <a:cxn ang="0">
                <a:pos x="T8" y="T9"/>
              </a:cxn>
              <a:cxn ang="0">
                <a:pos x="T10" y="T11"/>
              </a:cxn>
            </a:cxnLst>
            <a:rect l="0" t="0" r="r" b="b"/>
            <a:pathLst>
              <a:path w="128" h="73">
                <a:moveTo>
                  <a:pt x="128" y="57"/>
                </a:moveTo>
                <a:lnTo>
                  <a:pt x="73" y="0"/>
                </a:lnTo>
                <a:lnTo>
                  <a:pt x="0" y="0"/>
                </a:lnTo>
                <a:lnTo>
                  <a:pt x="0" y="73"/>
                </a:lnTo>
                <a:lnTo>
                  <a:pt x="128" y="73"/>
                </a:lnTo>
                <a:lnTo>
                  <a:pt x="128" y="57"/>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8" name="Freeform 11"/>
          <p:cNvSpPr>
            <a:spLocks/>
          </p:cNvSpPr>
          <p:nvPr/>
        </p:nvSpPr>
        <p:spPr bwMode="auto">
          <a:xfrm>
            <a:off x="9070093" y="6490300"/>
            <a:ext cx="203200" cy="115888"/>
          </a:xfrm>
          <a:custGeom>
            <a:avLst/>
            <a:gdLst>
              <a:gd name="T0" fmla="*/ 128 w 128"/>
              <a:gd name="T1" fmla="*/ 57 h 73"/>
              <a:gd name="T2" fmla="*/ 73 w 128"/>
              <a:gd name="T3" fmla="*/ 0 h 73"/>
              <a:gd name="T4" fmla="*/ 0 w 128"/>
              <a:gd name="T5" fmla="*/ 0 h 73"/>
              <a:gd name="T6" fmla="*/ 0 w 128"/>
              <a:gd name="T7" fmla="*/ 73 h 73"/>
              <a:gd name="T8" fmla="*/ 128 w 128"/>
              <a:gd name="T9" fmla="*/ 73 h 73"/>
              <a:gd name="T10" fmla="*/ 128 w 128"/>
              <a:gd name="T11" fmla="*/ 57 h 73"/>
            </a:gdLst>
            <a:ahLst/>
            <a:cxnLst>
              <a:cxn ang="0">
                <a:pos x="T0" y="T1"/>
              </a:cxn>
              <a:cxn ang="0">
                <a:pos x="T2" y="T3"/>
              </a:cxn>
              <a:cxn ang="0">
                <a:pos x="T4" y="T5"/>
              </a:cxn>
              <a:cxn ang="0">
                <a:pos x="T6" y="T7"/>
              </a:cxn>
              <a:cxn ang="0">
                <a:pos x="T8" y="T9"/>
              </a:cxn>
              <a:cxn ang="0">
                <a:pos x="T10" y="T11"/>
              </a:cxn>
            </a:cxnLst>
            <a:rect l="0" t="0" r="r" b="b"/>
            <a:pathLst>
              <a:path w="128" h="73">
                <a:moveTo>
                  <a:pt x="128" y="57"/>
                </a:moveTo>
                <a:lnTo>
                  <a:pt x="73" y="0"/>
                </a:lnTo>
                <a:lnTo>
                  <a:pt x="0" y="0"/>
                </a:lnTo>
                <a:lnTo>
                  <a:pt x="0" y="73"/>
                </a:lnTo>
                <a:lnTo>
                  <a:pt x="128" y="73"/>
                </a:lnTo>
                <a:lnTo>
                  <a:pt x="128" y="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9" name="Rectangle 12"/>
          <p:cNvSpPr>
            <a:spLocks noChangeArrowheads="1"/>
          </p:cNvSpPr>
          <p:nvPr/>
        </p:nvSpPr>
        <p:spPr bwMode="auto">
          <a:xfrm>
            <a:off x="9070093" y="5772750"/>
            <a:ext cx="53975" cy="717550"/>
          </a:xfrm>
          <a:prstGeom prst="rect">
            <a:avLst/>
          </a:prstGeom>
          <a:solidFill>
            <a:srgbClr val="0061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0" name="Rectangle 13"/>
          <p:cNvSpPr>
            <a:spLocks noChangeArrowheads="1"/>
          </p:cNvSpPr>
          <p:nvPr/>
        </p:nvSpPr>
        <p:spPr bwMode="auto">
          <a:xfrm>
            <a:off x="9070093" y="5772750"/>
            <a:ext cx="53975"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1" name="Rectangle 14"/>
          <p:cNvSpPr>
            <a:spLocks noChangeArrowheads="1"/>
          </p:cNvSpPr>
          <p:nvPr/>
        </p:nvSpPr>
        <p:spPr bwMode="auto">
          <a:xfrm>
            <a:off x="9070093" y="6490300"/>
            <a:ext cx="53975" cy="115888"/>
          </a:xfrm>
          <a:prstGeom prst="rect">
            <a:avLst/>
          </a:prstGeom>
          <a:solidFill>
            <a:srgbClr val="0014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2" name="Rectangle 15"/>
          <p:cNvSpPr>
            <a:spLocks noChangeArrowheads="1"/>
          </p:cNvSpPr>
          <p:nvPr/>
        </p:nvSpPr>
        <p:spPr bwMode="auto">
          <a:xfrm>
            <a:off x="9070093" y="6490300"/>
            <a:ext cx="539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3" name="Rectangle 8"/>
          <p:cNvSpPr>
            <a:spLocks noChangeArrowheads="1"/>
          </p:cNvSpPr>
          <p:nvPr/>
        </p:nvSpPr>
        <p:spPr bwMode="auto">
          <a:xfrm>
            <a:off x="8858955" y="5748938"/>
            <a:ext cx="114300" cy="750888"/>
          </a:xfrm>
          <a:prstGeom prst="rect">
            <a:avLst/>
          </a:prstGeom>
          <a:solidFill>
            <a:srgbClr val="0072C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4" name="Rectangle 9"/>
          <p:cNvSpPr>
            <a:spLocks noChangeArrowheads="1"/>
          </p:cNvSpPr>
          <p:nvPr/>
        </p:nvSpPr>
        <p:spPr bwMode="auto">
          <a:xfrm>
            <a:off x="8858955" y="5748938"/>
            <a:ext cx="11430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5" name="Freeform 10"/>
          <p:cNvSpPr>
            <a:spLocks/>
          </p:cNvSpPr>
          <p:nvPr/>
        </p:nvSpPr>
        <p:spPr bwMode="auto">
          <a:xfrm>
            <a:off x="8858955" y="6499826"/>
            <a:ext cx="203200" cy="115888"/>
          </a:xfrm>
          <a:custGeom>
            <a:avLst/>
            <a:gdLst>
              <a:gd name="T0" fmla="*/ 128 w 128"/>
              <a:gd name="T1" fmla="*/ 57 h 73"/>
              <a:gd name="T2" fmla="*/ 73 w 128"/>
              <a:gd name="T3" fmla="*/ 0 h 73"/>
              <a:gd name="T4" fmla="*/ 0 w 128"/>
              <a:gd name="T5" fmla="*/ 0 h 73"/>
              <a:gd name="T6" fmla="*/ 0 w 128"/>
              <a:gd name="T7" fmla="*/ 73 h 73"/>
              <a:gd name="T8" fmla="*/ 128 w 128"/>
              <a:gd name="T9" fmla="*/ 73 h 73"/>
              <a:gd name="T10" fmla="*/ 128 w 128"/>
              <a:gd name="T11" fmla="*/ 57 h 73"/>
            </a:gdLst>
            <a:ahLst/>
            <a:cxnLst>
              <a:cxn ang="0">
                <a:pos x="T0" y="T1"/>
              </a:cxn>
              <a:cxn ang="0">
                <a:pos x="T2" y="T3"/>
              </a:cxn>
              <a:cxn ang="0">
                <a:pos x="T4" y="T5"/>
              </a:cxn>
              <a:cxn ang="0">
                <a:pos x="T6" y="T7"/>
              </a:cxn>
              <a:cxn ang="0">
                <a:pos x="T8" y="T9"/>
              </a:cxn>
              <a:cxn ang="0">
                <a:pos x="T10" y="T11"/>
              </a:cxn>
            </a:cxnLst>
            <a:rect l="0" t="0" r="r" b="b"/>
            <a:pathLst>
              <a:path w="128" h="73">
                <a:moveTo>
                  <a:pt x="128" y="57"/>
                </a:moveTo>
                <a:lnTo>
                  <a:pt x="73" y="0"/>
                </a:lnTo>
                <a:lnTo>
                  <a:pt x="0" y="0"/>
                </a:lnTo>
                <a:lnTo>
                  <a:pt x="0" y="73"/>
                </a:lnTo>
                <a:lnTo>
                  <a:pt x="128" y="73"/>
                </a:lnTo>
                <a:lnTo>
                  <a:pt x="128" y="57"/>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6" name="Freeform 11"/>
          <p:cNvSpPr>
            <a:spLocks/>
          </p:cNvSpPr>
          <p:nvPr/>
        </p:nvSpPr>
        <p:spPr bwMode="auto">
          <a:xfrm>
            <a:off x="8858955" y="6499826"/>
            <a:ext cx="203200" cy="115888"/>
          </a:xfrm>
          <a:custGeom>
            <a:avLst/>
            <a:gdLst>
              <a:gd name="T0" fmla="*/ 128 w 128"/>
              <a:gd name="T1" fmla="*/ 57 h 73"/>
              <a:gd name="T2" fmla="*/ 73 w 128"/>
              <a:gd name="T3" fmla="*/ 0 h 73"/>
              <a:gd name="T4" fmla="*/ 0 w 128"/>
              <a:gd name="T5" fmla="*/ 0 h 73"/>
              <a:gd name="T6" fmla="*/ 0 w 128"/>
              <a:gd name="T7" fmla="*/ 73 h 73"/>
              <a:gd name="T8" fmla="*/ 128 w 128"/>
              <a:gd name="T9" fmla="*/ 73 h 73"/>
              <a:gd name="T10" fmla="*/ 128 w 128"/>
              <a:gd name="T11" fmla="*/ 57 h 73"/>
            </a:gdLst>
            <a:ahLst/>
            <a:cxnLst>
              <a:cxn ang="0">
                <a:pos x="T0" y="T1"/>
              </a:cxn>
              <a:cxn ang="0">
                <a:pos x="T2" y="T3"/>
              </a:cxn>
              <a:cxn ang="0">
                <a:pos x="T4" y="T5"/>
              </a:cxn>
              <a:cxn ang="0">
                <a:pos x="T6" y="T7"/>
              </a:cxn>
              <a:cxn ang="0">
                <a:pos x="T8" y="T9"/>
              </a:cxn>
              <a:cxn ang="0">
                <a:pos x="T10" y="T11"/>
              </a:cxn>
            </a:cxnLst>
            <a:rect l="0" t="0" r="r" b="b"/>
            <a:pathLst>
              <a:path w="128" h="73">
                <a:moveTo>
                  <a:pt x="128" y="57"/>
                </a:moveTo>
                <a:lnTo>
                  <a:pt x="73" y="0"/>
                </a:lnTo>
                <a:lnTo>
                  <a:pt x="0" y="0"/>
                </a:lnTo>
                <a:lnTo>
                  <a:pt x="0" y="73"/>
                </a:lnTo>
                <a:lnTo>
                  <a:pt x="128" y="73"/>
                </a:lnTo>
                <a:lnTo>
                  <a:pt x="128" y="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7" name="Rectangle 12"/>
          <p:cNvSpPr>
            <a:spLocks noChangeArrowheads="1"/>
          </p:cNvSpPr>
          <p:nvPr/>
        </p:nvSpPr>
        <p:spPr bwMode="auto">
          <a:xfrm>
            <a:off x="8858955" y="5782276"/>
            <a:ext cx="53975" cy="717550"/>
          </a:xfrm>
          <a:prstGeom prst="rect">
            <a:avLst/>
          </a:prstGeom>
          <a:solidFill>
            <a:srgbClr val="0061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8" name="Rectangle 13"/>
          <p:cNvSpPr>
            <a:spLocks noChangeArrowheads="1"/>
          </p:cNvSpPr>
          <p:nvPr/>
        </p:nvSpPr>
        <p:spPr bwMode="auto">
          <a:xfrm>
            <a:off x="8858955" y="5782276"/>
            <a:ext cx="53975"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9" name="Rectangle 14"/>
          <p:cNvSpPr>
            <a:spLocks noChangeArrowheads="1"/>
          </p:cNvSpPr>
          <p:nvPr/>
        </p:nvSpPr>
        <p:spPr bwMode="auto">
          <a:xfrm>
            <a:off x="8858955" y="6499826"/>
            <a:ext cx="53975" cy="115888"/>
          </a:xfrm>
          <a:prstGeom prst="rect">
            <a:avLst/>
          </a:prstGeom>
          <a:solidFill>
            <a:srgbClr val="0014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0" name="Rectangle 15"/>
          <p:cNvSpPr>
            <a:spLocks noChangeArrowheads="1"/>
          </p:cNvSpPr>
          <p:nvPr/>
        </p:nvSpPr>
        <p:spPr bwMode="auto">
          <a:xfrm>
            <a:off x="8858955" y="6499826"/>
            <a:ext cx="539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1" name="Freeform 18"/>
          <p:cNvSpPr>
            <a:spLocks/>
          </p:cNvSpPr>
          <p:nvPr/>
        </p:nvSpPr>
        <p:spPr bwMode="auto">
          <a:xfrm>
            <a:off x="9247892" y="6210901"/>
            <a:ext cx="204788" cy="114300"/>
          </a:xfrm>
          <a:custGeom>
            <a:avLst/>
            <a:gdLst>
              <a:gd name="T0" fmla="*/ 129 w 129"/>
              <a:gd name="T1" fmla="*/ 56 h 72"/>
              <a:gd name="T2" fmla="*/ 74 w 129"/>
              <a:gd name="T3" fmla="*/ 0 h 72"/>
              <a:gd name="T4" fmla="*/ 0 w 129"/>
              <a:gd name="T5" fmla="*/ 0 h 72"/>
              <a:gd name="T6" fmla="*/ 0 w 129"/>
              <a:gd name="T7" fmla="*/ 72 h 72"/>
              <a:gd name="T8" fmla="*/ 129 w 129"/>
              <a:gd name="T9" fmla="*/ 72 h 72"/>
              <a:gd name="T10" fmla="*/ 129 w 129"/>
              <a:gd name="T11" fmla="*/ 56 h 72"/>
            </a:gdLst>
            <a:ahLst/>
            <a:cxnLst>
              <a:cxn ang="0">
                <a:pos x="T0" y="T1"/>
              </a:cxn>
              <a:cxn ang="0">
                <a:pos x="T2" y="T3"/>
              </a:cxn>
              <a:cxn ang="0">
                <a:pos x="T4" y="T5"/>
              </a:cxn>
              <a:cxn ang="0">
                <a:pos x="T6" y="T7"/>
              </a:cxn>
              <a:cxn ang="0">
                <a:pos x="T8" y="T9"/>
              </a:cxn>
              <a:cxn ang="0">
                <a:pos x="T10" y="T11"/>
              </a:cxn>
            </a:cxnLst>
            <a:rect l="0" t="0" r="r" b="b"/>
            <a:pathLst>
              <a:path w="129" h="72">
                <a:moveTo>
                  <a:pt x="129" y="56"/>
                </a:moveTo>
                <a:lnTo>
                  <a:pt x="74" y="0"/>
                </a:lnTo>
                <a:lnTo>
                  <a:pt x="0" y="0"/>
                </a:lnTo>
                <a:lnTo>
                  <a:pt x="0" y="72"/>
                </a:lnTo>
                <a:lnTo>
                  <a:pt x="129" y="72"/>
                </a:lnTo>
                <a:lnTo>
                  <a:pt x="129" y="5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2" name="Freeform 21"/>
          <p:cNvSpPr>
            <a:spLocks/>
          </p:cNvSpPr>
          <p:nvPr/>
        </p:nvSpPr>
        <p:spPr bwMode="auto">
          <a:xfrm>
            <a:off x="9301867" y="6210901"/>
            <a:ext cx="150813" cy="88900"/>
          </a:xfrm>
          <a:custGeom>
            <a:avLst/>
            <a:gdLst>
              <a:gd name="T0" fmla="*/ 40 w 95"/>
              <a:gd name="T1" fmla="*/ 0 h 56"/>
              <a:gd name="T2" fmla="*/ 39 w 95"/>
              <a:gd name="T3" fmla="*/ 0 h 56"/>
              <a:gd name="T4" fmla="*/ 0 w 95"/>
              <a:gd name="T5" fmla="*/ 0 h 56"/>
              <a:gd name="T6" fmla="*/ 0 w 95"/>
              <a:gd name="T7" fmla="*/ 56 h 56"/>
              <a:gd name="T8" fmla="*/ 95 w 95"/>
              <a:gd name="T9" fmla="*/ 56 h 56"/>
              <a:gd name="T10" fmla="*/ 40 w 95"/>
              <a:gd name="T11" fmla="*/ 0 h 56"/>
            </a:gdLst>
            <a:ahLst/>
            <a:cxnLst>
              <a:cxn ang="0">
                <a:pos x="T0" y="T1"/>
              </a:cxn>
              <a:cxn ang="0">
                <a:pos x="T2" y="T3"/>
              </a:cxn>
              <a:cxn ang="0">
                <a:pos x="T4" y="T5"/>
              </a:cxn>
              <a:cxn ang="0">
                <a:pos x="T6" y="T7"/>
              </a:cxn>
              <a:cxn ang="0">
                <a:pos x="T8" y="T9"/>
              </a:cxn>
              <a:cxn ang="0">
                <a:pos x="T10" y="T11"/>
              </a:cxn>
            </a:cxnLst>
            <a:rect l="0" t="0" r="r" b="b"/>
            <a:pathLst>
              <a:path w="95" h="56">
                <a:moveTo>
                  <a:pt x="40" y="0"/>
                </a:moveTo>
                <a:lnTo>
                  <a:pt x="39" y="0"/>
                </a:lnTo>
                <a:lnTo>
                  <a:pt x="0" y="0"/>
                </a:lnTo>
                <a:lnTo>
                  <a:pt x="0" y="56"/>
                </a:lnTo>
                <a:lnTo>
                  <a:pt x="95" y="56"/>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3" name="Freeform 23"/>
          <p:cNvSpPr>
            <a:spLocks/>
          </p:cNvSpPr>
          <p:nvPr/>
        </p:nvSpPr>
        <p:spPr bwMode="auto">
          <a:xfrm>
            <a:off x="9027230" y="5782276"/>
            <a:ext cx="365125" cy="428625"/>
          </a:xfrm>
          <a:custGeom>
            <a:avLst/>
            <a:gdLst>
              <a:gd name="T0" fmla="*/ 54 w 230"/>
              <a:gd name="T1" fmla="*/ 0 h 270"/>
              <a:gd name="T2" fmla="*/ 0 w 230"/>
              <a:gd name="T3" fmla="*/ 0 h 270"/>
              <a:gd name="T4" fmla="*/ 195 w 230"/>
              <a:gd name="T5" fmla="*/ 125 h 270"/>
              <a:gd name="T6" fmla="*/ 141 w 230"/>
              <a:gd name="T7" fmla="*/ 270 h 270"/>
              <a:gd name="T8" fmla="*/ 141 w 230"/>
              <a:gd name="T9" fmla="*/ 270 h 270"/>
              <a:gd name="T10" fmla="*/ 173 w 230"/>
              <a:gd name="T11" fmla="*/ 270 h 270"/>
              <a:gd name="T12" fmla="*/ 173 w 230"/>
              <a:gd name="T13" fmla="*/ 268 h 270"/>
              <a:gd name="T14" fmla="*/ 230 w 230"/>
              <a:gd name="T15" fmla="*/ 111 h 270"/>
              <a:gd name="T16" fmla="*/ 54 w 230"/>
              <a:gd name="T17"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70">
                <a:moveTo>
                  <a:pt x="54" y="0"/>
                </a:moveTo>
                <a:lnTo>
                  <a:pt x="0" y="0"/>
                </a:lnTo>
                <a:lnTo>
                  <a:pt x="195" y="125"/>
                </a:lnTo>
                <a:lnTo>
                  <a:pt x="141" y="270"/>
                </a:lnTo>
                <a:lnTo>
                  <a:pt x="141" y="270"/>
                </a:lnTo>
                <a:lnTo>
                  <a:pt x="173" y="270"/>
                </a:lnTo>
                <a:lnTo>
                  <a:pt x="173" y="268"/>
                </a:lnTo>
                <a:lnTo>
                  <a:pt x="230" y="111"/>
                </a:lnTo>
                <a:lnTo>
                  <a:pt x="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4" name="Freeform 25"/>
          <p:cNvSpPr>
            <a:spLocks/>
          </p:cNvSpPr>
          <p:nvPr/>
        </p:nvSpPr>
        <p:spPr bwMode="auto">
          <a:xfrm>
            <a:off x="9247892" y="6210901"/>
            <a:ext cx="53975" cy="114300"/>
          </a:xfrm>
          <a:custGeom>
            <a:avLst/>
            <a:gdLst>
              <a:gd name="T0" fmla="*/ 34 w 34"/>
              <a:gd name="T1" fmla="*/ 0 h 72"/>
              <a:gd name="T2" fmla="*/ 2 w 34"/>
              <a:gd name="T3" fmla="*/ 0 h 72"/>
              <a:gd name="T4" fmla="*/ 0 w 34"/>
              <a:gd name="T5" fmla="*/ 0 h 72"/>
              <a:gd name="T6" fmla="*/ 0 w 34"/>
              <a:gd name="T7" fmla="*/ 72 h 72"/>
              <a:gd name="T8" fmla="*/ 0 w 34"/>
              <a:gd name="T9" fmla="*/ 56 h 72"/>
              <a:gd name="T10" fmla="*/ 34 w 34"/>
              <a:gd name="T11" fmla="*/ 56 h 72"/>
              <a:gd name="T12" fmla="*/ 34 w 34"/>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34" h="72">
                <a:moveTo>
                  <a:pt x="34" y="0"/>
                </a:moveTo>
                <a:lnTo>
                  <a:pt x="2" y="0"/>
                </a:lnTo>
                <a:lnTo>
                  <a:pt x="0" y="0"/>
                </a:lnTo>
                <a:lnTo>
                  <a:pt x="0" y="72"/>
                </a:lnTo>
                <a:lnTo>
                  <a:pt x="0" y="56"/>
                </a:lnTo>
                <a:lnTo>
                  <a:pt x="34" y="56"/>
                </a:lnTo>
                <a:lnTo>
                  <a:pt x="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5" name="Freeform 30"/>
          <p:cNvSpPr>
            <a:spLocks/>
          </p:cNvSpPr>
          <p:nvPr/>
        </p:nvSpPr>
        <p:spPr bwMode="auto">
          <a:xfrm>
            <a:off x="9247892" y="5093301"/>
            <a:ext cx="2392363" cy="1512888"/>
          </a:xfrm>
          <a:custGeom>
            <a:avLst/>
            <a:gdLst>
              <a:gd name="T0" fmla="*/ 1205 w 1507"/>
              <a:gd name="T1" fmla="*/ 0 h 953"/>
              <a:gd name="T2" fmla="*/ 1205 w 1507"/>
              <a:gd name="T3" fmla="*/ 188 h 953"/>
              <a:gd name="T4" fmla="*/ 904 w 1507"/>
              <a:gd name="T5" fmla="*/ 188 h 953"/>
              <a:gd name="T6" fmla="*/ 904 w 1507"/>
              <a:gd name="T7" fmla="*/ 377 h 953"/>
              <a:gd name="T8" fmla="*/ 602 w 1507"/>
              <a:gd name="T9" fmla="*/ 377 h 953"/>
              <a:gd name="T10" fmla="*/ 602 w 1507"/>
              <a:gd name="T11" fmla="*/ 571 h 953"/>
              <a:gd name="T12" fmla="*/ 605 w 1507"/>
              <a:gd name="T13" fmla="*/ 571 h 953"/>
              <a:gd name="T14" fmla="*/ 602 w 1507"/>
              <a:gd name="T15" fmla="*/ 572 h 953"/>
              <a:gd name="T16" fmla="*/ 602 w 1507"/>
              <a:gd name="T17" fmla="*/ 571 h 953"/>
              <a:gd name="T18" fmla="*/ 301 w 1507"/>
              <a:gd name="T19" fmla="*/ 571 h 953"/>
              <a:gd name="T20" fmla="*/ 301 w 1507"/>
              <a:gd name="T21" fmla="*/ 760 h 953"/>
              <a:gd name="T22" fmla="*/ 0 w 1507"/>
              <a:gd name="T23" fmla="*/ 760 h 953"/>
              <a:gd name="T24" fmla="*/ 0 w 1507"/>
              <a:gd name="T25" fmla="*/ 953 h 953"/>
              <a:gd name="T26" fmla="*/ 301 w 1507"/>
              <a:gd name="T27" fmla="*/ 953 h 953"/>
              <a:gd name="T28" fmla="*/ 1507 w 1507"/>
              <a:gd name="T29" fmla="*/ 953 h 953"/>
              <a:gd name="T30" fmla="*/ 1507 w 1507"/>
              <a:gd name="T31" fmla="*/ 195 h 953"/>
              <a:gd name="T32" fmla="*/ 1507 w 1507"/>
              <a:gd name="T33" fmla="*/ 0 h 953"/>
              <a:gd name="T34" fmla="*/ 1205 w 1507"/>
              <a:gd name="T35" fmla="*/ 0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7" h="953">
                <a:moveTo>
                  <a:pt x="1205" y="0"/>
                </a:moveTo>
                <a:lnTo>
                  <a:pt x="1205" y="188"/>
                </a:lnTo>
                <a:lnTo>
                  <a:pt x="904" y="188"/>
                </a:lnTo>
                <a:lnTo>
                  <a:pt x="904" y="377"/>
                </a:lnTo>
                <a:lnTo>
                  <a:pt x="602" y="377"/>
                </a:lnTo>
                <a:lnTo>
                  <a:pt x="602" y="571"/>
                </a:lnTo>
                <a:lnTo>
                  <a:pt x="605" y="571"/>
                </a:lnTo>
                <a:lnTo>
                  <a:pt x="602" y="572"/>
                </a:lnTo>
                <a:lnTo>
                  <a:pt x="602" y="571"/>
                </a:lnTo>
                <a:lnTo>
                  <a:pt x="301" y="571"/>
                </a:lnTo>
                <a:lnTo>
                  <a:pt x="301" y="760"/>
                </a:lnTo>
                <a:lnTo>
                  <a:pt x="0" y="760"/>
                </a:lnTo>
                <a:lnTo>
                  <a:pt x="0" y="953"/>
                </a:lnTo>
                <a:lnTo>
                  <a:pt x="301" y="953"/>
                </a:lnTo>
                <a:lnTo>
                  <a:pt x="1507" y="953"/>
                </a:lnTo>
                <a:lnTo>
                  <a:pt x="1507" y="195"/>
                </a:lnTo>
                <a:lnTo>
                  <a:pt x="1507" y="0"/>
                </a:lnTo>
                <a:lnTo>
                  <a:pt x="120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6" name="Freeform 38"/>
          <p:cNvSpPr>
            <a:spLocks noEditPoints="1"/>
          </p:cNvSpPr>
          <p:nvPr/>
        </p:nvSpPr>
        <p:spPr bwMode="auto">
          <a:xfrm>
            <a:off x="9247892" y="5691788"/>
            <a:ext cx="2392363" cy="914400"/>
          </a:xfrm>
          <a:custGeom>
            <a:avLst/>
            <a:gdLst>
              <a:gd name="T0" fmla="*/ 602 w 1507"/>
              <a:gd name="T1" fmla="*/ 194 h 576"/>
              <a:gd name="T2" fmla="*/ 605 w 1507"/>
              <a:gd name="T3" fmla="*/ 194 h 576"/>
              <a:gd name="T4" fmla="*/ 602 w 1507"/>
              <a:gd name="T5" fmla="*/ 195 h 576"/>
              <a:gd name="T6" fmla="*/ 602 w 1507"/>
              <a:gd name="T7" fmla="*/ 194 h 576"/>
              <a:gd name="T8" fmla="*/ 602 w 1507"/>
              <a:gd name="T9" fmla="*/ 0 h 576"/>
              <a:gd name="T10" fmla="*/ 602 w 1507"/>
              <a:gd name="T11" fmla="*/ 0 h 576"/>
              <a:gd name="T12" fmla="*/ 602 w 1507"/>
              <a:gd name="T13" fmla="*/ 194 h 576"/>
              <a:gd name="T14" fmla="*/ 301 w 1507"/>
              <a:gd name="T15" fmla="*/ 194 h 576"/>
              <a:gd name="T16" fmla="*/ 301 w 1507"/>
              <a:gd name="T17" fmla="*/ 383 h 576"/>
              <a:gd name="T18" fmla="*/ 34 w 1507"/>
              <a:gd name="T19" fmla="*/ 383 h 576"/>
              <a:gd name="T20" fmla="*/ 0 w 1507"/>
              <a:gd name="T21" fmla="*/ 383 h 576"/>
              <a:gd name="T22" fmla="*/ 0 w 1507"/>
              <a:gd name="T23" fmla="*/ 576 h 576"/>
              <a:gd name="T24" fmla="*/ 301 w 1507"/>
              <a:gd name="T25" fmla="*/ 576 h 576"/>
              <a:gd name="T26" fmla="*/ 1507 w 1507"/>
              <a:gd name="T27" fmla="*/ 576 h 576"/>
              <a:gd name="T28" fmla="*/ 602 w 1507"/>
              <a:gd name="T29" fmla="*/ 0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07" h="576">
                <a:moveTo>
                  <a:pt x="602" y="194"/>
                </a:moveTo>
                <a:lnTo>
                  <a:pt x="605" y="194"/>
                </a:lnTo>
                <a:lnTo>
                  <a:pt x="602" y="195"/>
                </a:lnTo>
                <a:lnTo>
                  <a:pt x="602" y="194"/>
                </a:lnTo>
                <a:moveTo>
                  <a:pt x="602" y="0"/>
                </a:moveTo>
                <a:lnTo>
                  <a:pt x="602" y="0"/>
                </a:lnTo>
                <a:lnTo>
                  <a:pt x="602" y="194"/>
                </a:lnTo>
                <a:lnTo>
                  <a:pt x="301" y="194"/>
                </a:lnTo>
                <a:lnTo>
                  <a:pt x="301" y="383"/>
                </a:lnTo>
                <a:lnTo>
                  <a:pt x="34" y="383"/>
                </a:lnTo>
                <a:lnTo>
                  <a:pt x="0" y="383"/>
                </a:lnTo>
                <a:lnTo>
                  <a:pt x="0" y="576"/>
                </a:lnTo>
                <a:lnTo>
                  <a:pt x="301" y="576"/>
                </a:lnTo>
                <a:lnTo>
                  <a:pt x="1507" y="576"/>
                </a:lnTo>
                <a:lnTo>
                  <a:pt x="6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7" name="Freeform 39"/>
          <p:cNvSpPr>
            <a:spLocks/>
          </p:cNvSpPr>
          <p:nvPr/>
        </p:nvSpPr>
        <p:spPr bwMode="auto">
          <a:xfrm>
            <a:off x="8793867" y="4923438"/>
            <a:ext cx="433388" cy="858838"/>
          </a:xfrm>
          <a:custGeom>
            <a:avLst/>
            <a:gdLst>
              <a:gd name="T0" fmla="*/ 261 w 261"/>
              <a:gd name="T1" fmla="*/ 192 h 517"/>
              <a:gd name="T2" fmla="*/ 261 w 261"/>
              <a:gd name="T3" fmla="*/ 0 h 517"/>
              <a:gd name="T4" fmla="*/ 0 w 261"/>
              <a:gd name="T5" fmla="*/ 0 h 517"/>
              <a:gd name="T6" fmla="*/ 0 w 261"/>
              <a:gd name="T7" fmla="*/ 517 h 517"/>
              <a:gd name="T8" fmla="*/ 261 w 261"/>
              <a:gd name="T9" fmla="*/ 517 h 517"/>
              <a:gd name="T10" fmla="*/ 252 w 261"/>
              <a:gd name="T11" fmla="*/ 255 h 517"/>
              <a:gd name="T12" fmla="*/ 261 w 261"/>
              <a:gd name="T13" fmla="*/ 192 h 517"/>
            </a:gdLst>
            <a:ahLst/>
            <a:cxnLst>
              <a:cxn ang="0">
                <a:pos x="T0" y="T1"/>
              </a:cxn>
              <a:cxn ang="0">
                <a:pos x="T2" y="T3"/>
              </a:cxn>
              <a:cxn ang="0">
                <a:pos x="T4" y="T5"/>
              </a:cxn>
              <a:cxn ang="0">
                <a:pos x="T6" y="T7"/>
              </a:cxn>
              <a:cxn ang="0">
                <a:pos x="T8" y="T9"/>
              </a:cxn>
              <a:cxn ang="0">
                <a:pos x="T10" y="T11"/>
              </a:cxn>
              <a:cxn ang="0">
                <a:pos x="T12" y="T13"/>
              </a:cxn>
            </a:cxnLst>
            <a:rect l="0" t="0" r="r" b="b"/>
            <a:pathLst>
              <a:path w="261" h="517">
                <a:moveTo>
                  <a:pt x="261" y="192"/>
                </a:moveTo>
                <a:cubicBezTo>
                  <a:pt x="261" y="0"/>
                  <a:pt x="261" y="0"/>
                  <a:pt x="261" y="0"/>
                </a:cubicBezTo>
                <a:cubicBezTo>
                  <a:pt x="0" y="0"/>
                  <a:pt x="0" y="0"/>
                  <a:pt x="0" y="0"/>
                </a:cubicBezTo>
                <a:cubicBezTo>
                  <a:pt x="0" y="517"/>
                  <a:pt x="0" y="517"/>
                  <a:pt x="0" y="517"/>
                </a:cubicBezTo>
                <a:cubicBezTo>
                  <a:pt x="261" y="517"/>
                  <a:pt x="261" y="517"/>
                  <a:pt x="261" y="517"/>
                </a:cubicBezTo>
                <a:cubicBezTo>
                  <a:pt x="260" y="452"/>
                  <a:pt x="252" y="255"/>
                  <a:pt x="252" y="255"/>
                </a:cubicBezTo>
                <a:cubicBezTo>
                  <a:pt x="257" y="243"/>
                  <a:pt x="261" y="192"/>
                  <a:pt x="261" y="192"/>
                </a:cubicBezTo>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8" name="Freeform 40"/>
          <p:cNvSpPr>
            <a:spLocks/>
          </p:cNvSpPr>
          <p:nvPr/>
        </p:nvSpPr>
        <p:spPr bwMode="auto">
          <a:xfrm>
            <a:off x="8971667" y="4794851"/>
            <a:ext cx="111125" cy="133350"/>
          </a:xfrm>
          <a:custGeom>
            <a:avLst/>
            <a:gdLst>
              <a:gd name="T0" fmla="*/ 67 w 67"/>
              <a:gd name="T1" fmla="*/ 8 h 81"/>
              <a:gd name="T2" fmla="*/ 46 w 67"/>
              <a:gd name="T3" fmla="*/ 0 h 81"/>
              <a:gd name="T4" fmla="*/ 39 w 67"/>
              <a:gd name="T5" fmla="*/ 18 h 81"/>
              <a:gd name="T6" fmla="*/ 0 w 67"/>
              <a:gd name="T7" fmla="*/ 18 h 81"/>
              <a:gd name="T8" fmla="*/ 0 w 67"/>
              <a:gd name="T9" fmla="*/ 81 h 81"/>
              <a:gd name="T10" fmla="*/ 46 w 67"/>
              <a:gd name="T11" fmla="*/ 81 h 81"/>
              <a:gd name="T12" fmla="*/ 46 w 67"/>
              <a:gd name="T13" fmla="*/ 45 h 81"/>
              <a:gd name="T14" fmla="*/ 67 w 67"/>
              <a:gd name="T15" fmla="*/ 8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67" y="8"/>
                </a:moveTo>
                <a:cubicBezTo>
                  <a:pt x="46" y="0"/>
                  <a:pt x="46" y="0"/>
                  <a:pt x="46" y="0"/>
                </a:cubicBezTo>
                <a:cubicBezTo>
                  <a:pt x="39" y="18"/>
                  <a:pt x="39" y="18"/>
                  <a:pt x="39" y="18"/>
                </a:cubicBezTo>
                <a:cubicBezTo>
                  <a:pt x="0" y="18"/>
                  <a:pt x="0" y="18"/>
                  <a:pt x="0" y="18"/>
                </a:cubicBezTo>
                <a:cubicBezTo>
                  <a:pt x="0" y="81"/>
                  <a:pt x="0" y="81"/>
                  <a:pt x="0" y="81"/>
                </a:cubicBezTo>
                <a:cubicBezTo>
                  <a:pt x="46" y="81"/>
                  <a:pt x="46" y="81"/>
                  <a:pt x="46" y="81"/>
                </a:cubicBezTo>
                <a:cubicBezTo>
                  <a:pt x="46" y="45"/>
                  <a:pt x="46" y="45"/>
                  <a:pt x="46" y="45"/>
                </a:cubicBezTo>
                <a:cubicBezTo>
                  <a:pt x="47" y="34"/>
                  <a:pt x="50" y="13"/>
                  <a:pt x="67" y="8"/>
                </a:cubicBezTo>
                <a:close/>
              </a:path>
            </a:pathLst>
          </a:custGeom>
          <a:solidFill>
            <a:srgbClr val="FFFC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29" name="Freeform 47"/>
          <p:cNvSpPr>
            <a:spLocks/>
          </p:cNvSpPr>
          <p:nvPr/>
        </p:nvSpPr>
        <p:spPr bwMode="auto">
          <a:xfrm>
            <a:off x="8958967" y="4964713"/>
            <a:ext cx="103188" cy="376238"/>
          </a:xfrm>
          <a:custGeom>
            <a:avLst/>
            <a:gdLst>
              <a:gd name="T0" fmla="*/ 65 w 65"/>
              <a:gd name="T1" fmla="*/ 0 h 237"/>
              <a:gd name="T2" fmla="*/ 31 w 65"/>
              <a:gd name="T3" fmla="*/ 237 h 237"/>
              <a:gd name="T4" fmla="*/ 0 w 65"/>
              <a:gd name="T5" fmla="*/ 0 h 237"/>
              <a:gd name="T6" fmla="*/ 65 w 65"/>
              <a:gd name="T7" fmla="*/ 0 h 237"/>
            </a:gdLst>
            <a:ahLst/>
            <a:cxnLst>
              <a:cxn ang="0">
                <a:pos x="T0" y="T1"/>
              </a:cxn>
              <a:cxn ang="0">
                <a:pos x="T2" y="T3"/>
              </a:cxn>
              <a:cxn ang="0">
                <a:pos x="T4" y="T5"/>
              </a:cxn>
              <a:cxn ang="0">
                <a:pos x="T6" y="T7"/>
              </a:cxn>
            </a:cxnLst>
            <a:rect l="0" t="0" r="r" b="b"/>
            <a:pathLst>
              <a:path w="65" h="237">
                <a:moveTo>
                  <a:pt x="65" y="0"/>
                </a:moveTo>
                <a:lnTo>
                  <a:pt x="31" y="237"/>
                </a:lnTo>
                <a:lnTo>
                  <a:pt x="0" y="0"/>
                </a:lnTo>
                <a:lnTo>
                  <a:pt x="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0" name="Freeform 48"/>
          <p:cNvSpPr>
            <a:spLocks/>
          </p:cNvSpPr>
          <p:nvPr/>
        </p:nvSpPr>
        <p:spPr bwMode="auto">
          <a:xfrm>
            <a:off x="8958967" y="4964713"/>
            <a:ext cx="103188" cy="376238"/>
          </a:xfrm>
          <a:custGeom>
            <a:avLst/>
            <a:gdLst>
              <a:gd name="T0" fmla="*/ 65 w 65"/>
              <a:gd name="T1" fmla="*/ 0 h 237"/>
              <a:gd name="T2" fmla="*/ 31 w 65"/>
              <a:gd name="T3" fmla="*/ 237 h 237"/>
              <a:gd name="T4" fmla="*/ 0 w 65"/>
              <a:gd name="T5" fmla="*/ 0 h 237"/>
              <a:gd name="T6" fmla="*/ 65 w 65"/>
              <a:gd name="T7" fmla="*/ 0 h 237"/>
            </a:gdLst>
            <a:ahLst/>
            <a:cxnLst>
              <a:cxn ang="0">
                <a:pos x="T0" y="T1"/>
              </a:cxn>
              <a:cxn ang="0">
                <a:pos x="T2" y="T3"/>
              </a:cxn>
              <a:cxn ang="0">
                <a:pos x="T4" y="T5"/>
              </a:cxn>
              <a:cxn ang="0">
                <a:pos x="T6" y="T7"/>
              </a:cxn>
            </a:cxnLst>
            <a:rect l="0" t="0" r="r" b="b"/>
            <a:pathLst>
              <a:path w="65" h="237">
                <a:moveTo>
                  <a:pt x="65" y="0"/>
                </a:moveTo>
                <a:lnTo>
                  <a:pt x="31" y="237"/>
                </a:lnTo>
                <a:lnTo>
                  <a:pt x="0" y="0"/>
                </a:lnTo>
                <a:lnTo>
                  <a:pt x="6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1" name="Freeform 49"/>
          <p:cNvSpPr>
            <a:spLocks/>
          </p:cNvSpPr>
          <p:nvPr/>
        </p:nvSpPr>
        <p:spPr bwMode="auto">
          <a:xfrm>
            <a:off x="8958967" y="4964713"/>
            <a:ext cx="103188" cy="160338"/>
          </a:xfrm>
          <a:custGeom>
            <a:avLst/>
            <a:gdLst>
              <a:gd name="T0" fmla="*/ 65 w 65"/>
              <a:gd name="T1" fmla="*/ 0 h 101"/>
              <a:gd name="T2" fmla="*/ 0 w 65"/>
              <a:gd name="T3" fmla="*/ 0 h 101"/>
              <a:gd name="T4" fmla="*/ 13 w 65"/>
              <a:gd name="T5" fmla="*/ 101 h 101"/>
              <a:gd name="T6" fmla="*/ 24 w 65"/>
              <a:gd name="T7" fmla="*/ 45 h 101"/>
              <a:gd name="T8" fmla="*/ 45 w 65"/>
              <a:gd name="T9" fmla="*/ 45 h 101"/>
              <a:gd name="T10" fmla="*/ 52 w 65"/>
              <a:gd name="T11" fmla="*/ 91 h 101"/>
              <a:gd name="T12" fmla="*/ 65 w 65"/>
              <a:gd name="T13" fmla="*/ 0 h 101"/>
            </a:gdLst>
            <a:ahLst/>
            <a:cxnLst>
              <a:cxn ang="0">
                <a:pos x="T0" y="T1"/>
              </a:cxn>
              <a:cxn ang="0">
                <a:pos x="T2" y="T3"/>
              </a:cxn>
              <a:cxn ang="0">
                <a:pos x="T4" y="T5"/>
              </a:cxn>
              <a:cxn ang="0">
                <a:pos x="T6" y="T7"/>
              </a:cxn>
              <a:cxn ang="0">
                <a:pos x="T8" y="T9"/>
              </a:cxn>
              <a:cxn ang="0">
                <a:pos x="T10" y="T11"/>
              </a:cxn>
              <a:cxn ang="0">
                <a:pos x="T12" y="T13"/>
              </a:cxn>
            </a:cxnLst>
            <a:rect l="0" t="0" r="r" b="b"/>
            <a:pathLst>
              <a:path w="65" h="101">
                <a:moveTo>
                  <a:pt x="65" y="0"/>
                </a:moveTo>
                <a:lnTo>
                  <a:pt x="0" y="0"/>
                </a:lnTo>
                <a:lnTo>
                  <a:pt x="13" y="101"/>
                </a:lnTo>
                <a:lnTo>
                  <a:pt x="24" y="45"/>
                </a:lnTo>
                <a:lnTo>
                  <a:pt x="45" y="45"/>
                </a:lnTo>
                <a:lnTo>
                  <a:pt x="52" y="91"/>
                </a:lnTo>
                <a:lnTo>
                  <a:pt x="6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2" name="Freeform 50"/>
          <p:cNvSpPr>
            <a:spLocks/>
          </p:cNvSpPr>
          <p:nvPr/>
        </p:nvSpPr>
        <p:spPr bwMode="auto">
          <a:xfrm>
            <a:off x="8958967" y="4964713"/>
            <a:ext cx="103188" cy="160338"/>
          </a:xfrm>
          <a:custGeom>
            <a:avLst/>
            <a:gdLst>
              <a:gd name="T0" fmla="*/ 65 w 65"/>
              <a:gd name="T1" fmla="*/ 0 h 101"/>
              <a:gd name="T2" fmla="*/ 0 w 65"/>
              <a:gd name="T3" fmla="*/ 0 h 101"/>
              <a:gd name="T4" fmla="*/ 13 w 65"/>
              <a:gd name="T5" fmla="*/ 101 h 101"/>
              <a:gd name="T6" fmla="*/ 24 w 65"/>
              <a:gd name="T7" fmla="*/ 45 h 101"/>
              <a:gd name="T8" fmla="*/ 45 w 65"/>
              <a:gd name="T9" fmla="*/ 45 h 101"/>
              <a:gd name="T10" fmla="*/ 52 w 65"/>
              <a:gd name="T11" fmla="*/ 91 h 101"/>
              <a:gd name="T12" fmla="*/ 65 w 65"/>
              <a:gd name="T13" fmla="*/ 0 h 101"/>
            </a:gdLst>
            <a:ahLst/>
            <a:cxnLst>
              <a:cxn ang="0">
                <a:pos x="T0" y="T1"/>
              </a:cxn>
              <a:cxn ang="0">
                <a:pos x="T2" y="T3"/>
              </a:cxn>
              <a:cxn ang="0">
                <a:pos x="T4" y="T5"/>
              </a:cxn>
              <a:cxn ang="0">
                <a:pos x="T6" y="T7"/>
              </a:cxn>
              <a:cxn ang="0">
                <a:pos x="T8" y="T9"/>
              </a:cxn>
              <a:cxn ang="0">
                <a:pos x="T10" y="T11"/>
              </a:cxn>
              <a:cxn ang="0">
                <a:pos x="T12" y="T13"/>
              </a:cxn>
            </a:cxnLst>
            <a:rect l="0" t="0" r="r" b="b"/>
            <a:pathLst>
              <a:path w="65" h="101">
                <a:moveTo>
                  <a:pt x="65" y="0"/>
                </a:moveTo>
                <a:lnTo>
                  <a:pt x="0" y="0"/>
                </a:lnTo>
                <a:lnTo>
                  <a:pt x="13" y="101"/>
                </a:lnTo>
                <a:lnTo>
                  <a:pt x="24" y="45"/>
                </a:lnTo>
                <a:lnTo>
                  <a:pt x="45" y="45"/>
                </a:lnTo>
                <a:lnTo>
                  <a:pt x="52" y="91"/>
                </a:lnTo>
                <a:lnTo>
                  <a:pt x="6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3" name="Freeform 51"/>
          <p:cNvSpPr>
            <a:spLocks/>
          </p:cNvSpPr>
          <p:nvPr/>
        </p:nvSpPr>
        <p:spPr bwMode="auto">
          <a:xfrm>
            <a:off x="8984367" y="4964713"/>
            <a:ext cx="52388" cy="71438"/>
          </a:xfrm>
          <a:custGeom>
            <a:avLst/>
            <a:gdLst>
              <a:gd name="T0" fmla="*/ 33 w 33"/>
              <a:gd name="T1" fmla="*/ 28 h 45"/>
              <a:gd name="T2" fmla="*/ 29 w 33"/>
              <a:gd name="T3" fmla="*/ 45 h 45"/>
              <a:gd name="T4" fmla="*/ 8 w 33"/>
              <a:gd name="T5" fmla="*/ 45 h 45"/>
              <a:gd name="T6" fmla="*/ 0 w 33"/>
              <a:gd name="T7" fmla="*/ 21 h 45"/>
              <a:gd name="T8" fmla="*/ 17 w 33"/>
              <a:gd name="T9" fmla="*/ 0 h 45"/>
              <a:gd name="T10" fmla="*/ 33 w 33"/>
              <a:gd name="T11" fmla="*/ 28 h 45"/>
            </a:gdLst>
            <a:ahLst/>
            <a:cxnLst>
              <a:cxn ang="0">
                <a:pos x="T0" y="T1"/>
              </a:cxn>
              <a:cxn ang="0">
                <a:pos x="T2" y="T3"/>
              </a:cxn>
              <a:cxn ang="0">
                <a:pos x="T4" y="T5"/>
              </a:cxn>
              <a:cxn ang="0">
                <a:pos x="T6" y="T7"/>
              </a:cxn>
              <a:cxn ang="0">
                <a:pos x="T8" y="T9"/>
              </a:cxn>
              <a:cxn ang="0">
                <a:pos x="T10" y="T11"/>
              </a:cxn>
            </a:cxnLst>
            <a:rect l="0" t="0" r="r" b="b"/>
            <a:pathLst>
              <a:path w="33" h="45">
                <a:moveTo>
                  <a:pt x="33" y="28"/>
                </a:moveTo>
                <a:lnTo>
                  <a:pt x="29" y="45"/>
                </a:lnTo>
                <a:lnTo>
                  <a:pt x="8" y="45"/>
                </a:lnTo>
                <a:lnTo>
                  <a:pt x="0" y="21"/>
                </a:lnTo>
                <a:lnTo>
                  <a:pt x="17" y="0"/>
                </a:lnTo>
                <a:lnTo>
                  <a:pt x="33" y="28"/>
                </a:lnTo>
                <a:close/>
              </a:path>
            </a:pathLst>
          </a:custGeom>
          <a:solidFill>
            <a:srgbClr val="E81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4" name="Freeform 52"/>
          <p:cNvSpPr>
            <a:spLocks/>
          </p:cNvSpPr>
          <p:nvPr/>
        </p:nvSpPr>
        <p:spPr bwMode="auto">
          <a:xfrm>
            <a:off x="8979605" y="5036151"/>
            <a:ext cx="61913" cy="311150"/>
          </a:xfrm>
          <a:custGeom>
            <a:avLst/>
            <a:gdLst>
              <a:gd name="T0" fmla="*/ 11 w 39"/>
              <a:gd name="T1" fmla="*/ 0 h 196"/>
              <a:gd name="T2" fmla="*/ 32 w 39"/>
              <a:gd name="T3" fmla="*/ 0 h 196"/>
              <a:gd name="T4" fmla="*/ 39 w 39"/>
              <a:gd name="T5" fmla="*/ 48 h 196"/>
              <a:gd name="T6" fmla="*/ 18 w 39"/>
              <a:gd name="T7" fmla="*/ 196 h 196"/>
              <a:gd name="T8" fmla="*/ 0 w 39"/>
              <a:gd name="T9" fmla="*/ 57 h 196"/>
              <a:gd name="T10" fmla="*/ 11 w 39"/>
              <a:gd name="T11" fmla="*/ 0 h 196"/>
            </a:gdLst>
            <a:ahLst/>
            <a:cxnLst>
              <a:cxn ang="0">
                <a:pos x="T0" y="T1"/>
              </a:cxn>
              <a:cxn ang="0">
                <a:pos x="T2" y="T3"/>
              </a:cxn>
              <a:cxn ang="0">
                <a:pos x="T4" y="T5"/>
              </a:cxn>
              <a:cxn ang="0">
                <a:pos x="T6" y="T7"/>
              </a:cxn>
              <a:cxn ang="0">
                <a:pos x="T8" y="T9"/>
              </a:cxn>
              <a:cxn ang="0">
                <a:pos x="T10" y="T11"/>
              </a:cxn>
            </a:cxnLst>
            <a:rect l="0" t="0" r="r" b="b"/>
            <a:pathLst>
              <a:path w="39" h="196">
                <a:moveTo>
                  <a:pt x="11" y="0"/>
                </a:moveTo>
                <a:lnTo>
                  <a:pt x="32" y="0"/>
                </a:lnTo>
                <a:lnTo>
                  <a:pt x="39" y="48"/>
                </a:lnTo>
                <a:lnTo>
                  <a:pt x="18" y="196"/>
                </a:lnTo>
                <a:lnTo>
                  <a:pt x="0" y="57"/>
                </a:lnTo>
                <a:lnTo>
                  <a:pt x="11" y="0"/>
                </a:lnTo>
                <a:close/>
              </a:path>
            </a:pathLst>
          </a:custGeom>
          <a:solidFill>
            <a:srgbClr val="E81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5" name="Freeform 53"/>
          <p:cNvSpPr>
            <a:spLocks/>
          </p:cNvSpPr>
          <p:nvPr/>
        </p:nvSpPr>
        <p:spPr bwMode="auto">
          <a:xfrm>
            <a:off x="8979605" y="5036151"/>
            <a:ext cx="61913" cy="311150"/>
          </a:xfrm>
          <a:custGeom>
            <a:avLst/>
            <a:gdLst>
              <a:gd name="T0" fmla="*/ 11 w 39"/>
              <a:gd name="T1" fmla="*/ 0 h 196"/>
              <a:gd name="T2" fmla="*/ 32 w 39"/>
              <a:gd name="T3" fmla="*/ 0 h 196"/>
              <a:gd name="T4" fmla="*/ 39 w 39"/>
              <a:gd name="T5" fmla="*/ 48 h 196"/>
              <a:gd name="T6" fmla="*/ 18 w 39"/>
              <a:gd name="T7" fmla="*/ 196 h 196"/>
              <a:gd name="T8" fmla="*/ 0 w 39"/>
              <a:gd name="T9" fmla="*/ 57 h 196"/>
              <a:gd name="T10" fmla="*/ 11 w 39"/>
              <a:gd name="T11" fmla="*/ 0 h 196"/>
            </a:gdLst>
            <a:ahLst/>
            <a:cxnLst>
              <a:cxn ang="0">
                <a:pos x="T0" y="T1"/>
              </a:cxn>
              <a:cxn ang="0">
                <a:pos x="T2" y="T3"/>
              </a:cxn>
              <a:cxn ang="0">
                <a:pos x="T4" y="T5"/>
              </a:cxn>
              <a:cxn ang="0">
                <a:pos x="T6" y="T7"/>
              </a:cxn>
              <a:cxn ang="0">
                <a:pos x="T8" y="T9"/>
              </a:cxn>
              <a:cxn ang="0">
                <a:pos x="T10" y="T11"/>
              </a:cxn>
            </a:cxnLst>
            <a:rect l="0" t="0" r="r" b="b"/>
            <a:pathLst>
              <a:path w="39" h="196">
                <a:moveTo>
                  <a:pt x="11" y="0"/>
                </a:moveTo>
                <a:lnTo>
                  <a:pt x="32" y="0"/>
                </a:lnTo>
                <a:lnTo>
                  <a:pt x="39" y="48"/>
                </a:lnTo>
                <a:lnTo>
                  <a:pt x="18" y="196"/>
                </a:lnTo>
                <a:lnTo>
                  <a:pt x="0" y="57"/>
                </a:lnTo>
                <a:lnTo>
                  <a:pt x="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6" name="Freeform 54"/>
          <p:cNvSpPr>
            <a:spLocks/>
          </p:cNvSpPr>
          <p:nvPr/>
        </p:nvSpPr>
        <p:spPr bwMode="auto">
          <a:xfrm>
            <a:off x="9009767" y="4923438"/>
            <a:ext cx="52388" cy="100013"/>
          </a:xfrm>
          <a:custGeom>
            <a:avLst/>
            <a:gdLst>
              <a:gd name="T0" fmla="*/ 0 w 33"/>
              <a:gd name="T1" fmla="*/ 26 h 63"/>
              <a:gd name="T2" fmla="*/ 22 w 33"/>
              <a:gd name="T3" fmla="*/ 63 h 63"/>
              <a:gd name="T4" fmla="*/ 33 w 33"/>
              <a:gd name="T5" fmla="*/ 26 h 63"/>
              <a:gd name="T6" fmla="*/ 33 w 33"/>
              <a:gd name="T7" fmla="*/ 0 h 63"/>
              <a:gd name="T8" fmla="*/ 0 w 33"/>
              <a:gd name="T9" fmla="*/ 26 h 63"/>
            </a:gdLst>
            <a:ahLst/>
            <a:cxnLst>
              <a:cxn ang="0">
                <a:pos x="T0" y="T1"/>
              </a:cxn>
              <a:cxn ang="0">
                <a:pos x="T2" y="T3"/>
              </a:cxn>
              <a:cxn ang="0">
                <a:pos x="T4" y="T5"/>
              </a:cxn>
              <a:cxn ang="0">
                <a:pos x="T6" y="T7"/>
              </a:cxn>
              <a:cxn ang="0">
                <a:pos x="T8" y="T9"/>
              </a:cxn>
            </a:cxnLst>
            <a:rect l="0" t="0" r="r" b="b"/>
            <a:pathLst>
              <a:path w="33" h="63">
                <a:moveTo>
                  <a:pt x="0" y="26"/>
                </a:moveTo>
                <a:lnTo>
                  <a:pt x="22" y="63"/>
                </a:lnTo>
                <a:lnTo>
                  <a:pt x="33" y="26"/>
                </a:lnTo>
                <a:lnTo>
                  <a:pt x="33" y="0"/>
                </a:lnTo>
                <a:lnTo>
                  <a:pt x="0" y="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7" name="Freeform 55"/>
          <p:cNvSpPr>
            <a:spLocks/>
          </p:cNvSpPr>
          <p:nvPr/>
        </p:nvSpPr>
        <p:spPr bwMode="auto">
          <a:xfrm>
            <a:off x="8958967" y="4923438"/>
            <a:ext cx="52388" cy="100013"/>
          </a:xfrm>
          <a:custGeom>
            <a:avLst/>
            <a:gdLst>
              <a:gd name="T0" fmla="*/ 33 w 33"/>
              <a:gd name="T1" fmla="*/ 26 h 63"/>
              <a:gd name="T2" fmla="*/ 11 w 33"/>
              <a:gd name="T3" fmla="*/ 63 h 63"/>
              <a:gd name="T4" fmla="*/ 0 w 33"/>
              <a:gd name="T5" fmla="*/ 26 h 63"/>
              <a:gd name="T6" fmla="*/ 0 w 33"/>
              <a:gd name="T7" fmla="*/ 0 h 63"/>
              <a:gd name="T8" fmla="*/ 33 w 33"/>
              <a:gd name="T9" fmla="*/ 26 h 63"/>
            </a:gdLst>
            <a:ahLst/>
            <a:cxnLst>
              <a:cxn ang="0">
                <a:pos x="T0" y="T1"/>
              </a:cxn>
              <a:cxn ang="0">
                <a:pos x="T2" y="T3"/>
              </a:cxn>
              <a:cxn ang="0">
                <a:pos x="T4" y="T5"/>
              </a:cxn>
              <a:cxn ang="0">
                <a:pos x="T6" y="T7"/>
              </a:cxn>
              <a:cxn ang="0">
                <a:pos x="T8" y="T9"/>
              </a:cxn>
            </a:cxnLst>
            <a:rect l="0" t="0" r="r" b="b"/>
            <a:pathLst>
              <a:path w="33" h="63">
                <a:moveTo>
                  <a:pt x="33" y="26"/>
                </a:moveTo>
                <a:lnTo>
                  <a:pt x="11" y="63"/>
                </a:lnTo>
                <a:lnTo>
                  <a:pt x="0" y="26"/>
                </a:lnTo>
                <a:lnTo>
                  <a:pt x="0" y="0"/>
                </a:lnTo>
                <a:lnTo>
                  <a:pt x="33" y="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8" name="Freeform 56"/>
          <p:cNvSpPr>
            <a:spLocks/>
          </p:cNvSpPr>
          <p:nvPr/>
        </p:nvSpPr>
        <p:spPr bwMode="auto">
          <a:xfrm>
            <a:off x="8958967" y="4923438"/>
            <a:ext cx="103188" cy="41275"/>
          </a:xfrm>
          <a:custGeom>
            <a:avLst/>
            <a:gdLst>
              <a:gd name="T0" fmla="*/ 0 w 65"/>
              <a:gd name="T1" fmla="*/ 0 h 26"/>
              <a:gd name="T2" fmla="*/ 33 w 65"/>
              <a:gd name="T3" fmla="*/ 26 h 26"/>
              <a:gd name="T4" fmla="*/ 65 w 65"/>
              <a:gd name="T5" fmla="*/ 0 h 26"/>
              <a:gd name="T6" fmla="*/ 0 w 65"/>
              <a:gd name="T7" fmla="*/ 0 h 26"/>
            </a:gdLst>
            <a:ahLst/>
            <a:cxnLst>
              <a:cxn ang="0">
                <a:pos x="T0" y="T1"/>
              </a:cxn>
              <a:cxn ang="0">
                <a:pos x="T2" y="T3"/>
              </a:cxn>
              <a:cxn ang="0">
                <a:pos x="T4" y="T5"/>
              </a:cxn>
              <a:cxn ang="0">
                <a:pos x="T6" y="T7"/>
              </a:cxn>
            </a:cxnLst>
            <a:rect l="0" t="0" r="r" b="b"/>
            <a:pathLst>
              <a:path w="65" h="26">
                <a:moveTo>
                  <a:pt x="0" y="0"/>
                </a:moveTo>
                <a:lnTo>
                  <a:pt x="33" y="26"/>
                </a:lnTo>
                <a:lnTo>
                  <a:pt x="65" y="0"/>
                </a:lnTo>
                <a:lnTo>
                  <a:pt x="0" y="0"/>
                </a:lnTo>
                <a:close/>
              </a:path>
            </a:pathLst>
          </a:custGeom>
          <a:solidFill>
            <a:srgbClr val="FFFC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9" name="Freeform 57"/>
          <p:cNvSpPr>
            <a:spLocks/>
          </p:cNvSpPr>
          <p:nvPr/>
        </p:nvSpPr>
        <p:spPr bwMode="auto">
          <a:xfrm>
            <a:off x="8654167" y="4923438"/>
            <a:ext cx="222250" cy="714375"/>
          </a:xfrm>
          <a:custGeom>
            <a:avLst/>
            <a:gdLst>
              <a:gd name="T0" fmla="*/ 0 w 134"/>
              <a:gd name="T1" fmla="*/ 427 h 430"/>
              <a:gd name="T2" fmla="*/ 83 w 134"/>
              <a:gd name="T3" fmla="*/ 0 h 430"/>
              <a:gd name="T4" fmla="*/ 83 w 134"/>
              <a:gd name="T5" fmla="*/ 1 h 430"/>
              <a:gd name="T6" fmla="*/ 134 w 134"/>
              <a:gd name="T7" fmla="*/ 21 h 430"/>
              <a:gd name="T8" fmla="*/ 124 w 134"/>
              <a:gd name="T9" fmla="*/ 49 h 430"/>
              <a:gd name="T10" fmla="*/ 100 w 134"/>
              <a:gd name="T11" fmla="*/ 131 h 430"/>
              <a:gd name="T12" fmla="*/ 55 w 134"/>
              <a:gd name="T13" fmla="*/ 430 h 430"/>
              <a:gd name="T14" fmla="*/ 0 w 134"/>
              <a:gd name="T15" fmla="*/ 427 h 4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430">
                <a:moveTo>
                  <a:pt x="0" y="427"/>
                </a:moveTo>
                <a:cubicBezTo>
                  <a:pt x="14" y="168"/>
                  <a:pt x="83" y="3"/>
                  <a:pt x="83" y="0"/>
                </a:cubicBezTo>
                <a:cubicBezTo>
                  <a:pt x="83" y="1"/>
                  <a:pt x="83" y="1"/>
                  <a:pt x="83" y="1"/>
                </a:cubicBezTo>
                <a:cubicBezTo>
                  <a:pt x="134" y="21"/>
                  <a:pt x="134" y="21"/>
                  <a:pt x="134" y="21"/>
                </a:cubicBezTo>
                <a:cubicBezTo>
                  <a:pt x="134" y="22"/>
                  <a:pt x="130" y="31"/>
                  <a:pt x="124" y="49"/>
                </a:cubicBezTo>
                <a:cubicBezTo>
                  <a:pt x="118" y="68"/>
                  <a:pt x="109" y="96"/>
                  <a:pt x="100" y="131"/>
                </a:cubicBezTo>
                <a:cubicBezTo>
                  <a:pt x="82" y="202"/>
                  <a:pt x="62" y="305"/>
                  <a:pt x="55" y="430"/>
                </a:cubicBezTo>
                <a:cubicBezTo>
                  <a:pt x="0" y="427"/>
                  <a:pt x="0" y="427"/>
                  <a:pt x="0" y="427"/>
                </a:cubicBezTo>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0" name="Freeform 58"/>
          <p:cNvSpPr>
            <a:spLocks/>
          </p:cNvSpPr>
          <p:nvPr/>
        </p:nvSpPr>
        <p:spPr bwMode="auto">
          <a:xfrm>
            <a:off x="8650992" y="5633051"/>
            <a:ext cx="95250" cy="100013"/>
          </a:xfrm>
          <a:custGeom>
            <a:avLst/>
            <a:gdLst>
              <a:gd name="T0" fmla="*/ 1 w 57"/>
              <a:gd name="T1" fmla="*/ 30 h 60"/>
              <a:gd name="T2" fmla="*/ 27 w 57"/>
              <a:gd name="T3" fmla="*/ 59 h 60"/>
              <a:gd name="T4" fmla="*/ 56 w 57"/>
              <a:gd name="T5" fmla="*/ 33 h 60"/>
              <a:gd name="T6" fmla="*/ 56 w 57"/>
              <a:gd name="T7" fmla="*/ 32 h 60"/>
              <a:gd name="T8" fmla="*/ 57 w 57"/>
              <a:gd name="T9" fmla="*/ 3 h 60"/>
              <a:gd name="T10" fmla="*/ 2 w 57"/>
              <a:gd name="T11" fmla="*/ 0 h 60"/>
              <a:gd name="T12" fmla="*/ 1 w 57"/>
              <a:gd name="T13" fmla="*/ 29 h 60"/>
              <a:gd name="T14" fmla="*/ 1 w 57"/>
              <a:gd name="T15" fmla="*/ 3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60">
                <a:moveTo>
                  <a:pt x="1" y="30"/>
                </a:moveTo>
                <a:cubicBezTo>
                  <a:pt x="0" y="45"/>
                  <a:pt x="12" y="58"/>
                  <a:pt x="27" y="59"/>
                </a:cubicBezTo>
                <a:cubicBezTo>
                  <a:pt x="42" y="60"/>
                  <a:pt x="55" y="48"/>
                  <a:pt x="56" y="33"/>
                </a:cubicBezTo>
                <a:cubicBezTo>
                  <a:pt x="56" y="32"/>
                  <a:pt x="56" y="32"/>
                  <a:pt x="56" y="32"/>
                </a:cubicBezTo>
                <a:cubicBezTo>
                  <a:pt x="57" y="3"/>
                  <a:pt x="57" y="3"/>
                  <a:pt x="57" y="3"/>
                </a:cubicBezTo>
                <a:cubicBezTo>
                  <a:pt x="2" y="0"/>
                  <a:pt x="2" y="0"/>
                  <a:pt x="2" y="0"/>
                </a:cubicBezTo>
                <a:cubicBezTo>
                  <a:pt x="1" y="29"/>
                  <a:pt x="1" y="29"/>
                  <a:pt x="1" y="29"/>
                </a:cubicBezTo>
                <a:cubicBezTo>
                  <a:pt x="1" y="29"/>
                  <a:pt x="1" y="30"/>
                  <a:pt x="1" y="30"/>
                </a:cubicBezTo>
                <a:close/>
              </a:path>
            </a:pathLst>
          </a:custGeom>
          <a:solidFill>
            <a:srgbClr val="FFFC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1" name="Freeform 59"/>
          <p:cNvSpPr>
            <a:spLocks/>
          </p:cNvSpPr>
          <p:nvPr/>
        </p:nvSpPr>
        <p:spPr bwMode="auto">
          <a:xfrm>
            <a:off x="9143117" y="4923438"/>
            <a:ext cx="222250" cy="714375"/>
          </a:xfrm>
          <a:custGeom>
            <a:avLst/>
            <a:gdLst>
              <a:gd name="T0" fmla="*/ 134 w 134"/>
              <a:gd name="T1" fmla="*/ 427 h 430"/>
              <a:gd name="T2" fmla="*/ 51 w 134"/>
              <a:gd name="T3" fmla="*/ 0 h 430"/>
              <a:gd name="T4" fmla="*/ 51 w 134"/>
              <a:gd name="T5" fmla="*/ 1 h 430"/>
              <a:gd name="T6" fmla="*/ 0 w 134"/>
              <a:gd name="T7" fmla="*/ 21 h 430"/>
              <a:gd name="T8" fmla="*/ 10 w 134"/>
              <a:gd name="T9" fmla="*/ 49 h 430"/>
              <a:gd name="T10" fmla="*/ 35 w 134"/>
              <a:gd name="T11" fmla="*/ 131 h 430"/>
              <a:gd name="T12" fmla="*/ 79 w 134"/>
              <a:gd name="T13" fmla="*/ 430 h 430"/>
              <a:gd name="T14" fmla="*/ 134 w 134"/>
              <a:gd name="T15" fmla="*/ 427 h 4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430">
                <a:moveTo>
                  <a:pt x="134" y="427"/>
                </a:moveTo>
                <a:cubicBezTo>
                  <a:pt x="120" y="168"/>
                  <a:pt x="52" y="3"/>
                  <a:pt x="51" y="0"/>
                </a:cubicBezTo>
                <a:cubicBezTo>
                  <a:pt x="51" y="1"/>
                  <a:pt x="51" y="1"/>
                  <a:pt x="51" y="1"/>
                </a:cubicBezTo>
                <a:cubicBezTo>
                  <a:pt x="0" y="21"/>
                  <a:pt x="0" y="21"/>
                  <a:pt x="0" y="21"/>
                </a:cubicBezTo>
                <a:cubicBezTo>
                  <a:pt x="0" y="22"/>
                  <a:pt x="4" y="31"/>
                  <a:pt x="10" y="49"/>
                </a:cubicBezTo>
                <a:cubicBezTo>
                  <a:pt x="17" y="68"/>
                  <a:pt x="25" y="96"/>
                  <a:pt x="35" y="131"/>
                </a:cubicBezTo>
                <a:cubicBezTo>
                  <a:pt x="53" y="202"/>
                  <a:pt x="73" y="305"/>
                  <a:pt x="79" y="430"/>
                </a:cubicBezTo>
                <a:lnTo>
                  <a:pt x="134" y="427"/>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2" name="Freeform 60"/>
          <p:cNvSpPr>
            <a:spLocks/>
          </p:cNvSpPr>
          <p:nvPr/>
        </p:nvSpPr>
        <p:spPr bwMode="auto">
          <a:xfrm>
            <a:off x="9273292" y="5633051"/>
            <a:ext cx="96838" cy="100013"/>
          </a:xfrm>
          <a:custGeom>
            <a:avLst/>
            <a:gdLst>
              <a:gd name="T0" fmla="*/ 57 w 58"/>
              <a:gd name="T1" fmla="*/ 30 h 60"/>
              <a:gd name="T2" fmla="*/ 31 w 58"/>
              <a:gd name="T3" fmla="*/ 59 h 60"/>
              <a:gd name="T4" fmla="*/ 2 w 58"/>
              <a:gd name="T5" fmla="*/ 33 h 60"/>
              <a:gd name="T6" fmla="*/ 2 w 58"/>
              <a:gd name="T7" fmla="*/ 32 h 60"/>
              <a:gd name="T8" fmla="*/ 0 w 58"/>
              <a:gd name="T9" fmla="*/ 3 h 60"/>
              <a:gd name="T10" fmla="*/ 55 w 58"/>
              <a:gd name="T11" fmla="*/ 0 h 60"/>
              <a:gd name="T12" fmla="*/ 57 w 58"/>
              <a:gd name="T13" fmla="*/ 29 h 60"/>
              <a:gd name="T14" fmla="*/ 57 w 58"/>
              <a:gd name="T15" fmla="*/ 3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60">
                <a:moveTo>
                  <a:pt x="57" y="30"/>
                </a:moveTo>
                <a:cubicBezTo>
                  <a:pt x="58" y="45"/>
                  <a:pt x="46" y="58"/>
                  <a:pt x="31" y="59"/>
                </a:cubicBezTo>
                <a:cubicBezTo>
                  <a:pt x="16" y="60"/>
                  <a:pt x="3" y="48"/>
                  <a:pt x="2" y="33"/>
                </a:cubicBezTo>
                <a:cubicBezTo>
                  <a:pt x="2" y="33"/>
                  <a:pt x="2" y="32"/>
                  <a:pt x="2" y="32"/>
                </a:cubicBezTo>
                <a:cubicBezTo>
                  <a:pt x="0" y="3"/>
                  <a:pt x="0" y="3"/>
                  <a:pt x="0" y="3"/>
                </a:cubicBezTo>
                <a:cubicBezTo>
                  <a:pt x="55" y="0"/>
                  <a:pt x="55" y="0"/>
                  <a:pt x="55" y="0"/>
                </a:cubicBezTo>
                <a:cubicBezTo>
                  <a:pt x="57" y="29"/>
                  <a:pt x="57" y="29"/>
                  <a:pt x="57" y="29"/>
                </a:cubicBezTo>
                <a:cubicBezTo>
                  <a:pt x="57" y="29"/>
                  <a:pt x="57" y="30"/>
                  <a:pt x="57" y="30"/>
                </a:cubicBezTo>
                <a:close/>
              </a:path>
            </a:pathLst>
          </a:custGeom>
          <a:solidFill>
            <a:srgbClr val="FFFC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3" name="Freeform 61"/>
          <p:cNvSpPr>
            <a:spLocks noEditPoints="1"/>
          </p:cNvSpPr>
          <p:nvPr/>
        </p:nvSpPr>
        <p:spPr bwMode="auto">
          <a:xfrm>
            <a:off x="9219317" y="5523513"/>
            <a:ext cx="7938" cy="258763"/>
          </a:xfrm>
          <a:custGeom>
            <a:avLst/>
            <a:gdLst>
              <a:gd name="T0" fmla="*/ 5 w 5"/>
              <a:gd name="T1" fmla="*/ 156 h 156"/>
              <a:gd name="T2" fmla="*/ 5 w 5"/>
              <a:gd name="T3" fmla="*/ 156 h 156"/>
              <a:gd name="T4" fmla="*/ 5 w 5"/>
              <a:gd name="T5" fmla="*/ 156 h 156"/>
              <a:gd name="T6" fmla="*/ 5 w 5"/>
              <a:gd name="T7" fmla="*/ 156 h 156"/>
              <a:gd name="T8" fmla="*/ 5 w 5"/>
              <a:gd name="T9" fmla="*/ 155 h 156"/>
              <a:gd name="T10" fmla="*/ 5 w 5"/>
              <a:gd name="T11" fmla="*/ 155 h 156"/>
              <a:gd name="T12" fmla="*/ 5 w 5"/>
              <a:gd name="T13" fmla="*/ 155 h 156"/>
              <a:gd name="T14" fmla="*/ 0 w 5"/>
              <a:gd name="T15" fmla="*/ 0 h 156"/>
              <a:gd name="T16" fmla="*/ 5 w 5"/>
              <a:gd name="T17" fmla="*/ 141 h 156"/>
              <a:gd name="T18" fmla="*/ 0 w 5"/>
              <a:gd name="T19" fmla="*/ 0 h 156"/>
              <a:gd name="T20" fmla="*/ 0 w 5"/>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156">
                <a:moveTo>
                  <a:pt x="5" y="156"/>
                </a:moveTo>
                <a:cubicBezTo>
                  <a:pt x="5" y="156"/>
                  <a:pt x="5" y="156"/>
                  <a:pt x="5" y="156"/>
                </a:cubicBezTo>
                <a:cubicBezTo>
                  <a:pt x="5" y="156"/>
                  <a:pt x="5" y="156"/>
                  <a:pt x="5" y="156"/>
                </a:cubicBezTo>
                <a:cubicBezTo>
                  <a:pt x="5" y="156"/>
                  <a:pt x="5" y="156"/>
                  <a:pt x="5" y="156"/>
                </a:cubicBezTo>
                <a:moveTo>
                  <a:pt x="5" y="155"/>
                </a:moveTo>
                <a:cubicBezTo>
                  <a:pt x="5" y="155"/>
                  <a:pt x="5" y="155"/>
                  <a:pt x="5" y="155"/>
                </a:cubicBezTo>
                <a:cubicBezTo>
                  <a:pt x="5" y="155"/>
                  <a:pt x="5" y="155"/>
                  <a:pt x="5" y="155"/>
                </a:cubicBezTo>
                <a:moveTo>
                  <a:pt x="0" y="0"/>
                </a:moveTo>
                <a:cubicBezTo>
                  <a:pt x="2" y="50"/>
                  <a:pt x="4" y="106"/>
                  <a:pt x="5" y="141"/>
                </a:cubicBezTo>
                <a:cubicBezTo>
                  <a:pt x="4" y="106"/>
                  <a:pt x="2" y="50"/>
                  <a:pt x="0" y="0"/>
                </a:cubicBezTo>
                <a:cubicBezTo>
                  <a:pt x="0" y="0"/>
                  <a:pt x="0" y="0"/>
                  <a:pt x="0" y="0"/>
                </a:cubicBezTo>
              </a:path>
            </a:pathLst>
          </a:custGeom>
          <a:solidFill>
            <a:srgbClr val="0096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4" name="Freeform 62"/>
          <p:cNvSpPr>
            <a:spLocks/>
          </p:cNvSpPr>
          <p:nvPr/>
        </p:nvSpPr>
        <p:spPr bwMode="auto">
          <a:xfrm>
            <a:off x="8793867" y="5171088"/>
            <a:ext cx="433388" cy="611188"/>
          </a:xfrm>
          <a:custGeom>
            <a:avLst/>
            <a:gdLst>
              <a:gd name="T0" fmla="*/ 11 w 261"/>
              <a:gd name="T1" fmla="*/ 0 h 368"/>
              <a:gd name="T2" fmla="*/ 0 w 261"/>
              <a:gd name="T3" fmla="*/ 53 h 368"/>
              <a:gd name="T4" fmla="*/ 0 w 261"/>
              <a:gd name="T5" fmla="*/ 368 h 368"/>
              <a:gd name="T6" fmla="*/ 261 w 261"/>
              <a:gd name="T7" fmla="*/ 368 h 368"/>
              <a:gd name="T8" fmla="*/ 261 w 261"/>
              <a:gd name="T9" fmla="*/ 368 h 368"/>
              <a:gd name="T10" fmla="*/ 261 w 261"/>
              <a:gd name="T11" fmla="*/ 367 h 368"/>
              <a:gd name="T12" fmla="*/ 261 w 261"/>
              <a:gd name="T13" fmla="*/ 367 h 368"/>
              <a:gd name="T14" fmla="*/ 261 w 261"/>
              <a:gd name="T15" fmla="*/ 353 h 368"/>
              <a:gd name="T16" fmla="*/ 256 w 261"/>
              <a:gd name="T17" fmla="*/ 212 h 368"/>
              <a:gd name="T18" fmla="*/ 130 w 261"/>
              <a:gd name="T19" fmla="*/ 103 h 368"/>
              <a:gd name="T20" fmla="*/ 129 w 261"/>
              <a:gd name="T21" fmla="*/ 106 h 368"/>
              <a:gd name="T22" fmla="*/ 129 w 261"/>
              <a:gd name="T23" fmla="*/ 102 h 368"/>
              <a:gd name="T24" fmla="*/ 11 w 261"/>
              <a:gd name="T25" fmla="*/ 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1" h="368">
                <a:moveTo>
                  <a:pt x="11" y="0"/>
                </a:moveTo>
                <a:cubicBezTo>
                  <a:pt x="8" y="16"/>
                  <a:pt x="4" y="34"/>
                  <a:pt x="0" y="53"/>
                </a:cubicBezTo>
                <a:cubicBezTo>
                  <a:pt x="0" y="368"/>
                  <a:pt x="0" y="368"/>
                  <a:pt x="0" y="368"/>
                </a:cubicBezTo>
                <a:cubicBezTo>
                  <a:pt x="261" y="368"/>
                  <a:pt x="261" y="368"/>
                  <a:pt x="261" y="368"/>
                </a:cubicBezTo>
                <a:cubicBezTo>
                  <a:pt x="261" y="368"/>
                  <a:pt x="261" y="368"/>
                  <a:pt x="261" y="368"/>
                </a:cubicBezTo>
                <a:cubicBezTo>
                  <a:pt x="261" y="368"/>
                  <a:pt x="261" y="367"/>
                  <a:pt x="261" y="367"/>
                </a:cubicBezTo>
                <a:cubicBezTo>
                  <a:pt x="261" y="367"/>
                  <a:pt x="261" y="367"/>
                  <a:pt x="261" y="367"/>
                </a:cubicBezTo>
                <a:cubicBezTo>
                  <a:pt x="261" y="363"/>
                  <a:pt x="261" y="358"/>
                  <a:pt x="261" y="353"/>
                </a:cubicBezTo>
                <a:cubicBezTo>
                  <a:pt x="260" y="318"/>
                  <a:pt x="258" y="262"/>
                  <a:pt x="256" y="212"/>
                </a:cubicBezTo>
                <a:cubicBezTo>
                  <a:pt x="130" y="103"/>
                  <a:pt x="130" y="103"/>
                  <a:pt x="130" y="103"/>
                </a:cubicBezTo>
                <a:cubicBezTo>
                  <a:pt x="129" y="106"/>
                  <a:pt x="129" y="106"/>
                  <a:pt x="129" y="106"/>
                </a:cubicBezTo>
                <a:cubicBezTo>
                  <a:pt x="129" y="102"/>
                  <a:pt x="129" y="102"/>
                  <a:pt x="129" y="102"/>
                </a:cubicBezTo>
                <a:cubicBezTo>
                  <a:pt x="11" y="0"/>
                  <a:pt x="11" y="0"/>
                  <a:pt x="11" y="0"/>
                </a:cubicBezTo>
              </a:path>
            </a:pathLst>
          </a:custGeom>
          <a:solidFill>
            <a:srgbClr val="001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5" name="Freeform 63"/>
          <p:cNvSpPr>
            <a:spLocks/>
          </p:cNvSpPr>
          <p:nvPr/>
        </p:nvSpPr>
        <p:spPr bwMode="auto">
          <a:xfrm>
            <a:off x="9008180" y="5340951"/>
            <a:ext cx="1588" cy="6350"/>
          </a:xfrm>
          <a:custGeom>
            <a:avLst/>
            <a:gdLst>
              <a:gd name="T0" fmla="*/ 0 w 1"/>
              <a:gd name="T1" fmla="*/ 0 h 4"/>
              <a:gd name="T2" fmla="*/ 0 w 1"/>
              <a:gd name="T3" fmla="*/ 4 h 4"/>
              <a:gd name="T4" fmla="*/ 1 w 1"/>
              <a:gd name="T5" fmla="*/ 1 h 4"/>
              <a:gd name="T6" fmla="*/ 0 w 1"/>
              <a:gd name="T7" fmla="*/ 0 h 4"/>
            </a:gdLst>
            <a:ahLst/>
            <a:cxnLst>
              <a:cxn ang="0">
                <a:pos x="T0" y="T1"/>
              </a:cxn>
              <a:cxn ang="0">
                <a:pos x="T2" y="T3"/>
              </a:cxn>
              <a:cxn ang="0">
                <a:pos x="T4" y="T5"/>
              </a:cxn>
              <a:cxn ang="0">
                <a:pos x="T6" y="T7"/>
              </a:cxn>
            </a:cxnLst>
            <a:rect l="0" t="0" r="r" b="b"/>
            <a:pathLst>
              <a:path w="1" h="4">
                <a:moveTo>
                  <a:pt x="0" y="0"/>
                </a:moveTo>
                <a:lnTo>
                  <a:pt x="0" y="4"/>
                </a:lnTo>
                <a:lnTo>
                  <a:pt x="1" y="1"/>
                </a:lnTo>
                <a:lnTo>
                  <a:pt x="0" y="0"/>
                </a:lnTo>
                <a:close/>
              </a:path>
            </a:pathLst>
          </a:custGeom>
          <a:solidFill>
            <a:srgbClr val="BA0E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6" name="Freeform 64"/>
          <p:cNvSpPr>
            <a:spLocks/>
          </p:cNvSpPr>
          <p:nvPr/>
        </p:nvSpPr>
        <p:spPr bwMode="auto">
          <a:xfrm>
            <a:off x="9008180" y="5340951"/>
            <a:ext cx="1588" cy="6350"/>
          </a:xfrm>
          <a:custGeom>
            <a:avLst/>
            <a:gdLst>
              <a:gd name="T0" fmla="*/ 0 w 1"/>
              <a:gd name="T1" fmla="*/ 0 h 4"/>
              <a:gd name="T2" fmla="*/ 0 w 1"/>
              <a:gd name="T3" fmla="*/ 4 h 4"/>
              <a:gd name="T4" fmla="*/ 1 w 1"/>
              <a:gd name="T5" fmla="*/ 1 h 4"/>
              <a:gd name="T6" fmla="*/ 0 w 1"/>
              <a:gd name="T7" fmla="*/ 0 h 4"/>
            </a:gdLst>
            <a:ahLst/>
            <a:cxnLst>
              <a:cxn ang="0">
                <a:pos x="T0" y="T1"/>
              </a:cxn>
              <a:cxn ang="0">
                <a:pos x="T2" y="T3"/>
              </a:cxn>
              <a:cxn ang="0">
                <a:pos x="T4" y="T5"/>
              </a:cxn>
              <a:cxn ang="0">
                <a:pos x="T6" y="T7"/>
              </a:cxn>
            </a:cxnLst>
            <a:rect l="0" t="0" r="r" b="b"/>
            <a:pathLst>
              <a:path w="1" h="4">
                <a:moveTo>
                  <a:pt x="0" y="0"/>
                </a:moveTo>
                <a:lnTo>
                  <a:pt x="0" y="4"/>
                </a:lnTo>
                <a:lnTo>
                  <a:pt x="1"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7" name="Freeform 65"/>
          <p:cNvSpPr>
            <a:spLocks/>
          </p:cNvSpPr>
          <p:nvPr/>
        </p:nvSpPr>
        <p:spPr bwMode="auto">
          <a:xfrm>
            <a:off x="8793867" y="5155213"/>
            <a:ext cx="17463" cy="104775"/>
          </a:xfrm>
          <a:custGeom>
            <a:avLst/>
            <a:gdLst>
              <a:gd name="T0" fmla="*/ 0 w 11"/>
              <a:gd name="T1" fmla="*/ 0 h 63"/>
              <a:gd name="T2" fmla="*/ 0 w 11"/>
              <a:gd name="T3" fmla="*/ 63 h 63"/>
              <a:gd name="T4" fmla="*/ 11 w 11"/>
              <a:gd name="T5" fmla="*/ 10 h 63"/>
              <a:gd name="T6" fmla="*/ 0 w 11"/>
              <a:gd name="T7" fmla="*/ 0 h 63"/>
            </a:gdLst>
            <a:ahLst/>
            <a:cxnLst>
              <a:cxn ang="0">
                <a:pos x="T0" y="T1"/>
              </a:cxn>
              <a:cxn ang="0">
                <a:pos x="T2" y="T3"/>
              </a:cxn>
              <a:cxn ang="0">
                <a:pos x="T4" y="T5"/>
              </a:cxn>
              <a:cxn ang="0">
                <a:pos x="T6" y="T7"/>
              </a:cxn>
            </a:cxnLst>
            <a:rect l="0" t="0" r="r" b="b"/>
            <a:pathLst>
              <a:path w="11" h="63">
                <a:moveTo>
                  <a:pt x="0" y="0"/>
                </a:moveTo>
                <a:cubicBezTo>
                  <a:pt x="0" y="63"/>
                  <a:pt x="0" y="63"/>
                  <a:pt x="0" y="63"/>
                </a:cubicBezTo>
                <a:cubicBezTo>
                  <a:pt x="4" y="44"/>
                  <a:pt x="8" y="26"/>
                  <a:pt x="11" y="10"/>
                </a:cubicBezTo>
                <a:cubicBezTo>
                  <a:pt x="0" y="0"/>
                  <a:pt x="0" y="0"/>
                  <a:pt x="0" y="0"/>
                </a:cubicBezTo>
              </a:path>
            </a:pathLst>
          </a:custGeom>
          <a:solidFill>
            <a:srgbClr val="001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grpSp>
        <p:nvGrpSpPr>
          <p:cNvPr id="48" name="Group 47"/>
          <p:cNvGrpSpPr/>
          <p:nvPr/>
        </p:nvGrpSpPr>
        <p:grpSpPr>
          <a:xfrm rot="2872071">
            <a:off x="8831699" y="4524832"/>
            <a:ext cx="390525" cy="352425"/>
            <a:chOff x="4805026" y="2925763"/>
            <a:chExt cx="390525" cy="352425"/>
          </a:xfrm>
        </p:grpSpPr>
        <p:sp>
          <p:nvSpPr>
            <p:cNvPr id="49" name="Freeform 41"/>
            <p:cNvSpPr>
              <a:spLocks/>
            </p:cNvSpPr>
            <p:nvPr/>
          </p:nvSpPr>
          <p:spPr bwMode="auto">
            <a:xfrm>
              <a:off x="5052676" y="3017838"/>
              <a:ext cx="103188" cy="101600"/>
            </a:xfrm>
            <a:custGeom>
              <a:avLst/>
              <a:gdLst>
                <a:gd name="T0" fmla="*/ 0 w 65"/>
                <a:gd name="T1" fmla="*/ 0 h 64"/>
                <a:gd name="T2" fmla="*/ 65 w 65"/>
                <a:gd name="T3" fmla="*/ 36 h 64"/>
                <a:gd name="T4" fmla="*/ 36 w 65"/>
                <a:gd name="T5" fmla="*/ 64 h 64"/>
                <a:gd name="T6" fmla="*/ 0 w 65"/>
                <a:gd name="T7" fmla="*/ 0 h 64"/>
              </a:gdLst>
              <a:ahLst/>
              <a:cxnLst>
                <a:cxn ang="0">
                  <a:pos x="T0" y="T1"/>
                </a:cxn>
                <a:cxn ang="0">
                  <a:pos x="T2" y="T3"/>
                </a:cxn>
                <a:cxn ang="0">
                  <a:pos x="T4" y="T5"/>
                </a:cxn>
                <a:cxn ang="0">
                  <a:pos x="T6" y="T7"/>
                </a:cxn>
              </a:cxnLst>
              <a:rect l="0" t="0" r="r" b="b"/>
              <a:pathLst>
                <a:path w="65" h="64">
                  <a:moveTo>
                    <a:pt x="0" y="0"/>
                  </a:moveTo>
                  <a:lnTo>
                    <a:pt x="65" y="36"/>
                  </a:lnTo>
                  <a:lnTo>
                    <a:pt x="36" y="64"/>
                  </a:lnTo>
                  <a:lnTo>
                    <a:pt x="0" y="0"/>
                  </a:lnTo>
                  <a:close/>
                </a:path>
              </a:pathLst>
            </a:custGeom>
            <a:solidFill>
              <a:srgbClr val="9A8D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0" name="Freeform 42"/>
            <p:cNvSpPr>
              <a:spLocks/>
            </p:cNvSpPr>
            <p:nvPr/>
          </p:nvSpPr>
          <p:spPr bwMode="auto">
            <a:xfrm>
              <a:off x="5025688" y="3068638"/>
              <a:ext cx="17463" cy="17463"/>
            </a:xfrm>
            <a:custGeom>
              <a:avLst/>
              <a:gdLst>
                <a:gd name="T0" fmla="*/ 9 w 11"/>
                <a:gd name="T1" fmla="*/ 2 h 11"/>
                <a:gd name="T2" fmla="*/ 9 w 11"/>
                <a:gd name="T3" fmla="*/ 9 h 11"/>
                <a:gd name="T4" fmla="*/ 2 w 11"/>
                <a:gd name="T5" fmla="*/ 9 h 11"/>
                <a:gd name="T6" fmla="*/ 2 w 11"/>
                <a:gd name="T7" fmla="*/ 2 h 11"/>
                <a:gd name="T8" fmla="*/ 9 w 11"/>
                <a:gd name="T9" fmla="*/ 2 h 11"/>
              </a:gdLst>
              <a:ahLst/>
              <a:cxnLst>
                <a:cxn ang="0">
                  <a:pos x="T0" y="T1"/>
                </a:cxn>
                <a:cxn ang="0">
                  <a:pos x="T2" y="T3"/>
                </a:cxn>
                <a:cxn ang="0">
                  <a:pos x="T4" y="T5"/>
                </a:cxn>
                <a:cxn ang="0">
                  <a:pos x="T6" y="T7"/>
                </a:cxn>
                <a:cxn ang="0">
                  <a:pos x="T8" y="T9"/>
                </a:cxn>
              </a:cxnLst>
              <a:rect l="0" t="0" r="r" b="b"/>
              <a:pathLst>
                <a:path w="11" h="11">
                  <a:moveTo>
                    <a:pt x="9" y="2"/>
                  </a:moveTo>
                  <a:cubicBezTo>
                    <a:pt x="11" y="4"/>
                    <a:pt x="11" y="7"/>
                    <a:pt x="9" y="9"/>
                  </a:cubicBezTo>
                  <a:cubicBezTo>
                    <a:pt x="7" y="11"/>
                    <a:pt x="4" y="11"/>
                    <a:pt x="2" y="9"/>
                  </a:cubicBezTo>
                  <a:cubicBezTo>
                    <a:pt x="0" y="7"/>
                    <a:pt x="0" y="4"/>
                    <a:pt x="2" y="2"/>
                  </a:cubicBezTo>
                  <a:cubicBezTo>
                    <a:pt x="4" y="0"/>
                    <a:pt x="7" y="0"/>
                    <a:pt x="9" y="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1" name="Freeform 43"/>
            <p:cNvSpPr>
              <a:spLocks/>
            </p:cNvSpPr>
            <p:nvPr/>
          </p:nvSpPr>
          <p:spPr bwMode="auto">
            <a:xfrm>
              <a:off x="5052676" y="3017838"/>
              <a:ext cx="103188" cy="101600"/>
            </a:xfrm>
            <a:custGeom>
              <a:avLst/>
              <a:gdLst>
                <a:gd name="T0" fmla="*/ 0 w 65"/>
                <a:gd name="T1" fmla="*/ 0 h 64"/>
                <a:gd name="T2" fmla="*/ 65 w 65"/>
                <a:gd name="T3" fmla="*/ 36 h 64"/>
                <a:gd name="T4" fmla="*/ 36 w 65"/>
                <a:gd name="T5" fmla="*/ 64 h 64"/>
                <a:gd name="T6" fmla="*/ 0 w 65"/>
                <a:gd name="T7" fmla="*/ 0 h 64"/>
              </a:gdLst>
              <a:ahLst/>
              <a:cxnLst>
                <a:cxn ang="0">
                  <a:pos x="T0" y="T1"/>
                </a:cxn>
                <a:cxn ang="0">
                  <a:pos x="T2" y="T3"/>
                </a:cxn>
                <a:cxn ang="0">
                  <a:pos x="T4" y="T5"/>
                </a:cxn>
                <a:cxn ang="0">
                  <a:pos x="T6" y="T7"/>
                </a:cxn>
              </a:cxnLst>
              <a:rect l="0" t="0" r="r" b="b"/>
              <a:pathLst>
                <a:path w="65" h="64">
                  <a:moveTo>
                    <a:pt x="0" y="0"/>
                  </a:moveTo>
                  <a:lnTo>
                    <a:pt x="65" y="36"/>
                  </a:lnTo>
                  <a:lnTo>
                    <a:pt x="36" y="64"/>
                  </a:lnTo>
                  <a:lnTo>
                    <a:pt x="0" y="0"/>
                  </a:lnTo>
                  <a:close/>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2" name="Freeform 44"/>
            <p:cNvSpPr>
              <a:spLocks/>
            </p:cNvSpPr>
            <p:nvPr/>
          </p:nvSpPr>
          <p:spPr bwMode="auto">
            <a:xfrm>
              <a:off x="4854238" y="2963863"/>
              <a:ext cx="341313" cy="314325"/>
            </a:xfrm>
            <a:custGeom>
              <a:avLst/>
              <a:gdLst>
                <a:gd name="T0" fmla="*/ 0 w 205"/>
                <a:gd name="T1" fmla="*/ 86 h 189"/>
                <a:gd name="T2" fmla="*/ 61 w 205"/>
                <a:gd name="T3" fmla="*/ 146 h 189"/>
                <a:gd name="T4" fmla="*/ 61 w 205"/>
                <a:gd name="T5" fmla="*/ 146 h 189"/>
                <a:gd name="T6" fmla="*/ 205 w 205"/>
                <a:gd name="T7" fmla="*/ 120 h 189"/>
                <a:gd name="T8" fmla="*/ 201 w 205"/>
                <a:gd name="T9" fmla="*/ 115 h 189"/>
                <a:gd name="T10" fmla="*/ 167 w 205"/>
                <a:gd name="T11" fmla="*/ 81 h 189"/>
                <a:gd name="T12" fmla="*/ 124 w 205"/>
                <a:gd name="T13" fmla="*/ 38 h 189"/>
                <a:gd name="T14" fmla="*/ 86 w 205"/>
                <a:gd name="T15" fmla="*/ 0 h 189"/>
                <a:gd name="T16" fmla="*/ 0 w 205"/>
                <a:gd name="T17" fmla="*/ 86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189">
                  <a:moveTo>
                    <a:pt x="0" y="86"/>
                  </a:moveTo>
                  <a:cubicBezTo>
                    <a:pt x="61" y="146"/>
                    <a:pt x="61" y="146"/>
                    <a:pt x="61" y="146"/>
                  </a:cubicBezTo>
                  <a:cubicBezTo>
                    <a:pt x="61" y="146"/>
                    <a:pt x="61" y="146"/>
                    <a:pt x="61" y="146"/>
                  </a:cubicBezTo>
                  <a:cubicBezTo>
                    <a:pt x="109" y="189"/>
                    <a:pt x="160" y="165"/>
                    <a:pt x="205" y="120"/>
                  </a:cubicBezTo>
                  <a:cubicBezTo>
                    <a:pt x="201" y="115"/>
                    <a:pt x="201" y="115"/>
                    <a:pt x="201" y="115"/>
                  </a:cubicBezTo>
                  <a:cubicBezTo>
                    <a:pt x="167" y="81"/>
                    <a:pt x="167" y="81"/>
                    <a:pt x="167" y="81"/>
                  </a:cubicBezTo>
                  <a:cubicBezTo>
                    <a:pt x="124" y="38"/>
                    <a:pt x="124" y="38"/>
                    <a:pt x="124" y="38"/>
                  </a:cubicBezTo>
                  <a:cubicBezTo>
                    <a:pt x="86" y="0"/>
                    <a:pt x="86" y="0"/>
                    <a:pt x="86" y="0"/>
                  </a:cubicBezTo>
                  <a:cubicBezTo>
                    <a:pt x="0" y="86"/>
                    <a:pt x="0" y="86"/>
                    <a:pt x="0" y="86"/>
                  </a:cubicBezTo>
                </a:path>
              </a:pathLst>
            </a:custGeom>
            <a:solidFill>
              <a:srgbClr val="FFFC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3" name="Freeform 45"/>
            <p:cNvSpPr>
              <a:spLocks/>
            </p:cNvSpPr>
            <p:nvPr/>
          </p:nvSpPr>
          <p:spPr bwMode="auto">
            <a:xfrm>
              <a:off x="5025688" y="3068638"/>
              <a:ext cx="17463" cy="17463"/>
            </a:xfrm>
            <a:custGeom>
              <a:avLst/>
              <a:gdLst>
                <a:gd name="T0" fmla="*/ 9 w 11"/>
                <a:gd name="T1" fmla="*/ 2 h 11"/>
                <a:gd name="T2" fmla="*/ 9 w 11"/>
                <a:gd name="T3" fmla="*/ 9 h 11"/>
                <a:gd name="T4" fmla="*/ 2 w 11"/>
                <a:gd name="T5" fmla="*/ 9 h 11"/>
                <a:gd name="T6" fmla="*/ 2 w 11"/>
                <a:gd name="T7" fmla="*/ 2 h 11"/>
                <a:gd name="T8" fmla="*/ 9 w 11"/>
                <a:gd name="T9" fmla="*/ 2 h 11"/>
              </a:gdLst>
              <a:ahLst/>
              <a:cxnLst>
                <a:cxn ang="0">
                  <a:pos x="T0" y="T1"/>
                </a:cxn>
                <a:cxn ang="0">
                  <a:pos x="T2" y="T3"/>
                </a:cxn>
                <a:cxn ang="0">
                  <a:pos x="T4" y="T5"/>
                </a:cxn>
                <a:cxn ang="0">
                  <a:pos x="T6" y="T7"/>
                </a:cxn>
                <a:cxn ang="0">
                  <a:pos x="T8" y="T9"/>
                </a:cxn>
              </a:cxnLst>
              <a:rect l="0" t="0" r="r" b="b"/>
              <a:pathLst>
                <a:path w="11" h="11">
                  <a:moveTo>
                    <a:pt x="9" y="2"/>
                  </a:moveTo>
                  <a:cubicBezTo>
                    <a:pt x="11" y="4"/>
                    <a:pt x="11" y="7"/>
                    <a:pt x="9" y="9"/>
                  </a:cubicBezTo>
                  <a:cubicBezTo>
                    <a:pt x="7" y="11"/>
                    <a:pt x="4" y="11"/>
                    <a:pt x="2" y="9"/>
                  </a:cubicBezTo>
                  <a:cubicBezTo>
                    <a:pt x="0" y="7"/>
                    <a:pt x="0" y="4"/>
                    <a:pt x="2" y="2"/>
                  </a:cubicBezTo>
                  <a:cubicBezTo>
                    <a:pt x="4" y="0"/>
                    <a:pt x="7" y="0"/>
                    <a:pt x="9" y="2"/>
                  </a:cubicBezTo>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4" name="Freeform 46"/>
            <p:cNvSpPr>
              <a:spLocks/>
            </p:cNvSpPr>
            <p:nvPr/>
          </p:nvSpPr>
          <p:spPr bwMode="auto">
            <a:xfrm>
              <a:off x="4805026" y="2925763"/>
              <a:ext cx="207963" cy="315913"/>
            </a:xfrm>
            <a:custGeom>
              <a:avLst/>
              <a:gdLst>
                <a:gd name="T0" fmla="*/ 85 w 125"/>
                <a:gd name="T1" fmla="*/ 113 h 190"/>
                <a:gd name="T2" fmla="*/ 85 w 125"/>
                <a:gd name="T3" fmla="*/ 109 h 190"/>
                <a:gd name="T4" fmla="*/ 102 w 125"/>
                <a:gd name="T5" fmla="*/ 80 h 190"/>
                <a:gd name="T6" fmla="*/ 116 w 125"/>
                <a:gd name="T7" fmla="*/ 24 h 190"/>
                <a:gd name="T8" fmla="*/ 115 w 125"/>
                <a:gd name="T9" fmla="*/ 24 h 190"/>
                <a:gd name="T10" fmla="*/ 116 w 125"/>
                <a:gd name="T11" fmla="*/ 23 h 190"/>
                <a:gd name="T12" fmla="*/ 40 w 125"/>
                <a:gd name="T13" fmla="*/ 41 h 190"/>
                <a:gd name="T14" fmla="*/ 28 w 125"/>
                <a:gd name="T15" fmla="*/ 62 h 190"/>
                <a:gd name="T16" fmla="*/ 17 w 125"/>
                <a:gd name="T17" fmla="*/ 80 h 190"/>
                <a:gd name="T18" fmla="*/ 20 w 125"/>
                <a:gd name="T19" fmla="*/ 95 h 190"/>
                <a:gd name="T20" fmla="*/ 1 w 125"/>
                <a:gd name="T21" fmla="*/ 120 h 190"/>
                <a:gd name="T22" fmla="*/ 33 w 125"/>
                <a:gd name="T23" fmla="*/ 156 h 190"/>
                <a:gd name="T24" fmla="*/ 74 w 125"/>
                <a:gd name="T25" fmla="*/ 167 h 190"/>
                <a:gd name="T26" fmla="*/ 111 w 125"/>
                <a:gd name="T27" fmla="*/ 185 h 190"/>
                <a:gd name="T28" fmla="*/ 113 w 125"/>
                <a:gd name="T29" fmla="*/ 185 h 190"/>
                <a:gd name="T30" fmla="*/ 85 w 125"/>
                <a:gd name="T31" fmla="*/ 11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5" h="190">
                  <a:moveTo>
                    <a:pt x="85" y="113"/>
                  </a:moveTo>
                  <a:cubicBezTo>
                    <a:pt x="85" y="111"/>
                    <a:pt x="85" y="110"/>
                    <a:pt x="85" y="109"/>
                  </a:cubicBezTo>
                  <a:cubicBezTo>
                    <a:pt x="85" y="94"/>
                    <a:pt x="93" y="91"/>
                    <a:pt x="102" y="80"/>
                  </a:cubicBezTo>
                  <a:cubicBezTo>
                    <a:pt x="113" y="68"/>
                    <a:pt x="125" y="40"/>
                    <a:pt x="116" y="24"/>
                  </a:cubicBezTo>
                  <a:cubicBezTo>
                    <a:pt x="115" y="24"/>
                    <a:pt x="115" y="24"/>
                    <a:pt x="115" y="24"/>
                  </a:cubicBezTo>
                  <a:cubicBezTo>
                    <a:pt x="116" y="23"/>
                    <a:pt x="116" y="23"/>
                    <a:pt x="116" y="23"/>
                  </a:cubicBezTo>
                  <a:cubicBezTo>
                    <a:pt x="94" y="0"/>
                    <a:pt x="47" y="13"/>
                    <a:pt x="40" y="41"/>
                  </a:cubicBezTo>
                  <a:cubicBezTo>
                    <a:pt x="37" y="50"/>
                    <a:pt x="34" y="55"/>
                    <a:pt x="28" y="62"/>
                  </a:cubicBezTo>
                  <a:cubicBezTo>
                    <a:pt x="22" y="68"/>
                    <a:pt x="19" y="72"/>
                    <a:pt x="17" y="80"/>
                  </a:cubicBezTo>
                  <a:cubicBezTo>
                    <a:pt x="16" y="84"/>
                    <a:pt x="17" y="89"/>
                    <a:pt x="20" y="95"/>
                  </a:cubicBezTo>
                  <a:cubicBezTo>
                    <a:pt x="10" y="100"/>
                    <a:pt x="2" y="109"/>
                    <a:pt x="1" y="120"/>
                  </a:cubicBezTo>
                  <a:cubicBezTo>
                    <a:pt x="0" y="136"/>
                    <a:pt x="20" y="153"/>
                    <a:pt x="33" y="156"/>
                  </a:cubicBezTo>
                  <a:cubicBezTo>
                    <a:pt x="45" y="159"/>
                    <a:pt x="64" y="160"/>
                    <a:pt x="74" y="167"/>
                  </a:cubicBezTo>
                  <a:cubicBezTo>
                    <a:pt x="86" y="177"/>
                    <a:pt x="93" y="190"/>
                    <a:pt x="111" y="185"/>
                  </a:cubicBezTo>
                  <a:cubicBezTo>
                    <a:pt x="111" y="185"/>
                    <a:pt x="112" y="184"/>
                    <a:pt x="113" y="185"/>
                  </a:cubicBezTo>
                  <a:cubicBezTo>
                    <a:pt x="121" y="148"/>
                    <a:pt x="85" y="113"/>
                    <a:pt x="85" y="113"/>
                  </a:cubicBezTo>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5" name="Freeform 66"/>
            <p:cNvSpPr>
              <a:spLocks/>
            </p:cNvSpPr>
            <p:nvPr/>
          </p:nvSpPr>
          <p:spPr bwMode="auto">
            <a:xfrm>
              <a:off x="4927263" y="3111500"/>
              <a:ext cx="82550" cy="80963"/>
            </a:xfrm>
            <a:custGeom>
              <a:avLst/>
              <a:gdLst>
                <a:gd name="T0" fmla="*/ 11 w 49"/>
                <a:gd name="T1" fmla="*/ 0 h 49"/>
                <a:gd name="T2" fmla="*/ 11 w 49"/>
                <a:gd name="T3" fmla="*/ 39 h 49"/>
                <a:gd name="T4" fmla="*/ 49 w 49"/>
                <a:gd name="T5" fmla="*/ 39 h 49"/>
                <a:gd name="T6" fmla="*/ 11 w 49"/>
                <a:gd name="T7" fmla="*/ 0 h 49"/>
              </a:gdLst>
              <a:ahLst/>
              <a:cxnLst>
                <a:cxn ang="0">
                  <a:pos x="T0" y="T1"/>
                </a:cxn>
                <a:cxn ang="0">
                  <a:pos x="T2" y="T3"/>
                </a:cxn>
                <a:cxn ang="0">
                  <a:pos x="T4" y="T5"/>
                </a:cxn>
                <a:cxn ang="0">
                  <a:pos x="T6" y="T7"/>
                </a:cxn>
              </a:cxnLst>
              <a:rect l="0" t="0" r="r" b="b"/>
              <a:pathLst>
                <a:path w="49" h="49">
                  <a:moveTo>
                    <a:pt x="11" y="0"/>
                  </a:moveTo>
                  <a:cubicBezTo>
                    <a:pt x="0" y="11"/>
                    <a:pt x="0" y="28"/>
                    <a:pt x="11" y="39"/>
                  </a:cubicBezTo>
                  <a:cubicBezTo>
                    <a:pt x="22" y="49"/>
                    <a:pt x="39" y="49"/>
                    <a:pt x="49" y="39"/>
                  </a:cubicBezTo>
                  <a:cubicBezTo>
                    <a:pt x="11" y="0"/>
                    <a:pt x="11" y="0"/>
                    <a:pt x="11" y="0"/>
                  </a:cubicBezTo>
                </a:path>
              </a:pathLst>
            </a:custGeom>
            <a:solidFill>
              <a:srgbClr val="FFFC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6" name="Freeform 67"/>
            <p:cNvSpPr>
              <a:spLocks/>
            </p:cNvSpPr>
            <p:nvPr/>
          </p:nvSpPr>
          <p:spPr bwMode="auto">
            <a:xfrm>
              <a:off x="4962188" y="3128963"/>
              <a:ext cx="31750" cy="30163"/>
            </a:xfrm>
            <a:custGeom>
              <a:avLst/>
              <a:gdLst>
                <a:gd name="T0" fmla="*/ 0 w 19"/>
                <a:gd name="T1" fmla="*/ 0 h 19"/>
                <a:gd name="T2" fmla="*/ 0 w 19"/>
                <a:gd name="T3" fmla="*/ 0 h 19"/>
                <a:gd name="T4" fmla="*/ 19 w 19"/>
                <a:gd name="T5" fmla="*/ 19 h 19"/>
                <a:gd name="T6" fmla="*/ 19 w 19"/>
                <a:gd name="T7" fmla="*/ 19 h 19"/>
                <a:gd name="T8" fmla="*/ 0 w 19"/>
                <a:gd name="T9" fmla="*/ 0 h 19"/>
              </a:gdLst>
              <a:ahLst/>
              <a:cxnLst>
                <a:cxn ang="0">
                  <a:pos x="T0" y="T1"/>
                </a:cxn>
                <a:cxn ang="0">
                  <a:pos x="T2" y="T3"/>
                </a:cxn>
                <a:cxn ang="0">
                  <a:pos x="T4" y="T5"/>
                </a:cxn>
                <a:cxn ang="0">
                  <a:pos x="T6" y="T7"/>
                </a:cxn>
                <a:cxn ang="0">
                  <a:pos x="T8" y="T9"/>
                </a:cxn>
              </a:cxnLst>
              <a:rect l="0" t="0" r="r" b="b"/>
              <a:pathLst>
                <a:path w="19" h="19">
                  <a:moveTo>
                    <a:pt x="0" y="0"/>
                  </a:moveTo>
                  <a:cubicBezTo>
                    <a:pt x="0" y="0"/>
                    <a:pt x="0" y="0"/>
                    <a:pt x="0" y="0"/>
                  </a:cubicBezTo>
                  <a:cubicBezTo>
                    <a:pt x="19" y="19"/>
                    <a:pt x="19" y="19"/>
                    <a:pt x="19" y="19"/>
                  </a:cubicBezTo>
                  <a:cubicBezTo>
                    <a:pt x="19" y="19"/>
                    <a:pt x="19" y="19"/>
                    <a:pt x="19" y="19"/>
                  </a:cubicBezTo>
                  <a:cubicBezTo>
                    <a:pt x="0" y="0"/>
                    <a:pt x="0" y="0"/>
                    <a:pt x="0" y="0"/>
                  </a:cubicBezTo>
                </a:path>
              </a:pathLst>
            </a:custGeom>
            <a:solidFill>
              <a:srgbClr val="B9B6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7" name="Freeform 68"/>
            <p:cNvSpPr>
              <a:spLocks/>
            </p:cNvSpPr>
            <p:nvPr/>
          </p:nvSpPr>
          <p:spPr bwMode="auto">
            <a:xfrm>
              <a:off x="4952663" y="3128963"/>
              <a:ext cx="41275" cy="38100"/>
            </a:xfrm>
            <a:custGeom>
              <a:avLst/>
              <a:gdLst>
                <a:gd name="T0" fmla="*/ 6 w 25"/>
                <a:gd name="T1" fmla="*/ 0 h 23"/>
                <a:gd name="T2" fmla="*/ 6 w 25"/>
                <a:gd name="T3" fmla="*/ 19 h 23"/>
                <a:gd name="T4" fmla="*/ 15 w 25"/>
                <a:gd name="T5" fmla="*/ 23 h 23"/>
                <a:gd name="T6" fmla="*/ 25 w 25"/>
                <a:gd name="T7" fmla="*/ 19 h 23"/>
                <a:gd name="T8" fmla="*/ 6 w 25"/>
                <a:gd name="T9" fmla="*/ 0 h 23"/>
              </a:gdLst>
              <a:ahLst/>
              <a:cxnLst>
                <a:cxn ang="0">
                  <a:pos x="T0" y="T1"/>
                </a:cxn>
                <a:cxn ang="0">
                  <a:pos x="T2" y="T3"/>
                </a:cxn>
                <a:cxn ang="0">
                  <a:pos x="T4" y="T5"/>
                </a:cxn>
                <a:cxn ang="0">
                  <a:pos x="T6" y="T7"/>
                </a:cxn>
                <a:cxn ang="0">
                  <a:pos x="T8" y="T9"/>
                </a:cxn>
              </a:cxnLst>
              <a:rect l="0" t="0" r="r" b="b"/>
              <a:pathLst>
                <a:path w="25" h="23">
                  <a:moveTo>
                    <a:pt x="6" y="0"/>
                  </a:moveTo>
                  <a:cubicBezTo>
                    <a:pt x="0" y="5"/>
                    <a:pt x="0" y="14"/>
                    <a:pt x="6" y="19"/>
                  </a:cubicBezTo>
                  <a:cubicBezTo>
                    <a:pt x="8" y="22"/>
                    <a:pt x="12" y="23"/>
                    <a:pt x="15" y="23"/>
                  </a:cubicBezTo>
                  <a:cubicBezTo>
                    <a:pt x="19" y="23"/>
                    <a:pt x="22" y="22"/>
                    <a:pt x="25" y="19"/>
                  </a:cubicBezTo>
                  <a:cubicBezTo>
                    <a:pt x="6" y="0"/>
                    <a:pt x="6" y="0"/>
                    <a:pt x="6" y="0"/>
                  </a:cubicBezTo>
                </a:path>
              </a:pathLst>
            </a:custGeom>
            <a:solidFill>
              <a:srgbClr val="D9D6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grpSp>
      <p:pic>
        <p:nvPicPr>
          <p:cNvPr id="58" name="Picture 57"/>
          <p:cNvPicPr>
            <a:picLocks noChangeAspect="1"/>
          </p:cNvPicPr>
          <p:nvPr/>
        </p:nvPicPr>
        <p:blipFill>
          <a:blip r:embed="rId2"/>
          <a:stretch>
            <a:fillRect/>
          </a:stretch>
        </p:blipFill>
        <p:spPr>
          <a:xfrm>
            <a:off x="10261511" y="1985888"/>
            <a:ext cx="1297946" cy="763498"/>
          </a:xfrm>
          <a:prstGeom prst="rect">
            <a:avLst/>
          </a:prstGeom>
        </p:spPr>
      </p:pic>
      <p:cxnSp>
        <p:nvCxnSpPr>
          <p:cNvPr id="59" name="Straight Connector 58"/>
          <p:cNvCxnSpPr/>
          <p:nvPr/>
        </p:nvCxnSpPr>
        <p:spPr>
          <a:xfrm flipV="1">
            <a:off x="8979264" y="3000583"/>
            <a:ext cx="3211138" cy="1707999"/>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8961842" y="4712937"/>
            <a:ext cx="3179648" cy="1810701"/>
          </a:xfrm>
          <a:prstGeom prst="line">
            <a:avLst/>
          </a:prstGeom>
          <a:ln w="44450"/>
        </p:spPr>
        <p:style>
          <a:lnRef idx="1">
            <a:schemeClr val="accent1"/>
          </a:lnRef>
          <a:fillRef idx="0">
            <a:schemeClr val="accent1"/>
          </a:fillRef>
          <a:effectRef idx="0">
            <a:schemeClr val="accent1"/>
          </a:effectRef>
          <a:fontRef idx="minor">
            <a:schemeClr val="tx1"/>
          </a:fontRef>
        </p:style>
      </p:cxnSp>
      <p:pic>
        <p:nvPicPr>
          <p:cNvPr id="61" name="Picture 78" descr="https://upload.wikimedia.org/wikipedia/commons/thumb/0/0b/30_degree_reference_angles.svg/300px-30_degree_reference_angles.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6573" y="3560495"/>
            <a:ext cx="2857500" cy="2343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1405611"/>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7406944" y="0"/>
            <a:ext cx="5037453" cy="6994525"/>
          </a:xfrm>
          <a:prstGeom prst="rect">
            <a:avLst/>
          </a:prstGeom>
          <a:solidFill>
            <a:srgbClr val="935FC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 name="Title 3"/>
          <p:cNvSpPr>
            <a:spLocks noGrp="1"/>
          </p:cNvSpPr>
          <p:nvPr>
            <p:ph type="title"/>
          </p:nvPr>
        </p:nvSpPr>
        <p:spPr>
          <a:xfrm>
            <a:off x="274639" y="1241426"/>
            <a:ext cx="6126476" cy="3287054"/>
          </a:xfrm>
        </p:spPr>
        <p:txBody>
          <a:bodyPr/>
          <a:lstStyle/>
          <a:p>
            <a:r>
              <a:rPr lang="en-US" sz="2800" b="1" dirty="0"/>
              <a:t>Room models are meant for simulation purposes, not as a special </a:t>
            </a:r>
            <a:r>
              <a:rPr lang="en-US" sz="2800" b="1" dirty="0" smtClean="0"/>
              <a:t>effect.</a:t>
            </a:r>
            <a:br>
              <a:rPr lang="en-US" sz="2800" b="1" dirty="0" smtClean="0"/>
            </a:br>
            <a:r>
              <a:rPr lang="en-US" sz="2800" b="1" dirty="0" smtClean="0"/>
              <a:t> </a:t>
            </a:r>
            <a:br>
              <a:rPr lang="en-US" sz="2800" b="1" dirty="0" smtClean="0"/>
            </a:br>
            <a:r>
              <a:rPr lang="en-US" sz="2800" b="1" dirty="0" smtClean="0"/>
              <a:t>Room </a:t>
            </a:r>
            <a:r>
              <a:rPr lang="en-US" sz="2800" b="1" dirty="0"/>
              <a:t>models should be used to model the room the user is actually in, and any special effect processing should be in the form of a plug-in separate from Spatial Sound</a:t>
            </a:r>
            <a:r>
              <a:rPr lang="en-US" sz="2800" b="1" dirty="0" smtClean="0"/>
              <a:t>.</a:t>
            </a:r>
            <a:endParaRPr lang="en-US" sz="2800" dirty="0"/>
          </a:p>
        </p:txBody>
      </p:sp>
      <p:sp>
        <p:nvSpPr>
          <p:cNvPr id="7" name="Title 1"/>
          <p:cNvSpPr txBox="1">
            <a:spLocks/>
          </p:cNvSpPr>
          <p:nvPr/>
        </p:nvSpPr>
        <p:spPr>
          <a:xfrm>
            <a:off x="274639" y="295274"/>
            <a:ext cx="11889564" cy="738664"/>
          </a:xfrm>
          <a:prstGeom prst="rect">
            <a:avLst/>
          </a:prstGeom>
        </p:spPr>
        <p:txBody>
          <a:bodyPr vert="horz" wrap="square" lIns="146304" tIns="91440" rIns="146304" bIns="91440" rtlCol="0" anchor="t">
            <a:spAutoFit/>
          </a:bodyPr>
          <a:lstStyle>
            <a:lvl1pPr algn="l" defTabSz="932742" rtl="0" eaLnBrk="1" latinLnBrk="0" hangingPunct="1">
              <a:lnSpc>
                <a:spcPct val="90000"/>
              </a:lnSpc>
              <a:spcBef>
                <a:spcPct val="0"/>
              </a:spcBef>
              <a:buNone/>
              <a:defRPr lang="en-US" sz="6600" b="0" kern="1200" cap="none" spc="-102" baseline="0">
                <a:ln w="3175">
                  <a:noFill/>
                </a:ln>
                <a:gradFill>
                  <a:gsLst>
                    <a:gs pos="1250">
                      <a:schemeClr val="tx1"/>
                    </a:gs>
                    <a:gs pos="100000">
                      <a:schemeClr val="tx1"/>
                    </a:gs>
                  </a:gsLst>
                  <a:lin ang="5400000" scaled="0"/>
                </a:gradFill>
                <a:effectLst/>
                <a:latin typeface="+mj-lt"/>
                <a:ea typeface="+mn-ea"/>
                <a:cs typeface="Segoe UI" pitchFamily="34" charset="0"/>
              </a:defRPr>
            </a:lvl1pPr>
          </a:lstStyle>
          <a:p>
            <a:pPr marL="0" marR="0" lvl="0" indent="0" algn="l" defTabSz="932742" rtl="0" eaLnBrk="1" fontAlgn="auto" latinLnBrk="0" hangingPunct="1">
              <a:lnSpc>
                <a:spcPct val="90000"/>
              </a:lnSpc>
              <a:spcBef>
                <a:spcPct val="0"/>
              </a:spcBef>
              <a:spcAft>
                <a:spcPts val="0"/>
              </a:spcAft>
              <a:buClrTx/>
              <a:buSzTx/>
              <a:buFontTx/>
              <a:buNone/>
              <a:tabLst/>
              <a:defRPr/>
            </a:pPr>
            <a:r>
              <a:rPr kumimoji="0" lang="en-US" sz="4000" b="0" i="0" u="none" strike="noStrike" kern="1200" cap="none" spc="-102" normalizeH="0" baseline="0" noProof="0" dirty="0" smtClean="0">
                <a:ln w="3175">
                  <a:noFill/>
                </a:ln>
                <a:gradFill>
                  <a:gsLst>
                    <a:gs pos="1250">
                      <a:srgbClr val="505050"/>
                    </a:gs>
                    <a:gs pos="100000">
                      <a:srgbClr val="505050"/>
                    </a:gs>
                  </a:gsLst>
                  <a:lin ang="5400000" scaled="0"/>
                </a:gradFill>
                <a:effectLst/>
                <a:uLnTx/>
                <a:uFillTx/>
                <a:latin typeface="Segoe UI Light"/>
                <a:ea typeface="+mn-ea"/>
                <a:cs typeface="Segoe UI" pitchFamily="34" charset="0"/>
              </a:rPr>
              <a:t>Creating Spatial  Audio Guidelines</a:t>
            </a:r>
            <a:endParaRPr kumimoji="0" lang="en-US" sz="4000" b="0" i="0" u="none" strike="noStrike" kern="1200" cap="none" spc="-102" normalizeH="0" baseline="0" noProof="0" dirty="0">
              <a:ln w="3175">
                <a:noFill/>
              </a:ln>
              <a:gradFill>
                <a:gsLst>
                  <a:gs pos="1250">
                    <a:srgbClr val="505050"/>
                  </a:gs>
                  <a:gs pos="100000">
                    <a:srgbClr val="505050"/>
                  </a:gs>
                </a:gsLst>
                <a:lin ang="5400000" scaled="0"/>
              </a:gradFill>
              <a:effectLst/>
              <a:uLnTx/>
              <a:uFillTx/>
              <a:latin typeface="Segoe UI Light"/>
              <a:ea typeface="+mn-ea"/>
              <a:cs typeface="Segoe UI" pitchFamily="34" charset="0"/>
            </a:endParaRPr>
          </a:p>
        </p:txBody>
      </p:sp>
      <p:pic>
        <p:nvPicPr>
          <p:cNvPr id="8" name="Picture 7"/>
          <p:cNvPicPr>
            <a:picLocks noChangeAspect="1"/>
          </p:cNvPicPr>
          <p:nvPr/>
        </p:nvPicPr>
        <p:blipFill>
          <a:blip r:embed="rId2"/>
          <a:stretch>
            <a:fillRect/>
          </a:stretch>
        </p:blipFill>
        <p:spPr>
          <a:xfrm>
            <a:off x="9091369" y="673301"/>
            <a:ext cx="2328750" cy="1136250"/>
          </a:xfrm>
          <a:prstGeom prst="rect">
            <a:avLst/>
          </a:prstGeom>
        </p:spPr>
      </p:pic>
      <p:pic>
        <p:nvPicPr>
          <p:cNvPr id="10" name="Picture 9"/>
          <p:cNvPicPr>
            <a:picLocks noChangeAspect="1"/>
          </p:cNvPicPr>
          <p:nvPr/>
        </p:nvPicPr>
        <p:blipFill>
          <a:blip r:embed="rId3"/>
          <a:stretch>
            <a:fillRect/>
          </a:stretch>
        </p:blipFill>
        <p:spPr>
          <a:xfrm>
            <a:off x="9490744" y="1902609"/>
            <a:ext cx="1530000" cy="1721250"/>
          </a:xfrm>
          <a:prstGeom prst="rect">
            <a:avLst/>
          </a:prstGeom>
        </p:spPr>
      </p:pic>
      <p:pic>
        <p:nvPicPr>
          <p:cNvPr id="11" name="Picture 10"/>
          <p:cNvPicPr>
            <a:picLocks noChangeAspect="1"/>
          </p:cNvPicPr>
          <p:nvPr/>
        </p:nvPicPr>
        <p:blipFill>
          <a:blip r:embed="rId4"/>
          <a:stretch>
            <a:fillRect/>
          </a:stretch>
        </p:blipFill>
        <p:spPr>
          <a:xfrm>
            <a:off x="9261867" y="4183793"/>
            <a:ext cx="2081250" cy="933750"/>
          </a:xfrm>
          <a:prstGeom prst="rect">
            <a:avLst/>
          </a:prstGeom>
        </p:spPr>
      </p:pic>
      <p:pic>
        <p:nvPicPr>
          <p:cNvPr id="12" name="Picture 11"/>
          <p:cNvPicPr>
            <a:picLocks noChangeAspect="1"/>
          </p:cNvPicPr>
          <p:nvPr/>
        </p:nvPicPr>
        <p:blipFill>
          <a:blip r:embed="rId5"/>
          <a:stretch>
            <a:fillRect/>
          </a:stretch>
        </p:blipFill>
        <p:spPr>
          <a:xfrm>
            <a:off x="9560082" y="5624090"/>
            <a:ext cx="1391324" cy="748022"/>
          </a:xfrm>
          <a:prstGeom prst="rect">
            <a:avLst/>
          </a:prstGeom>
        </p:spPr>
      </p:pic>
    </p:spTree>
    <p:extLst>
      <p:ext uri="{BB962C8B-B14F-4D97-AF65-F5344CB8AC3E}">
        <p14:creationId xmlns:p14="http://schemas.microsoft.com/office/powerpoint/2010/main" val="4106896534"/>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274639" y="295274"/>
            <a:ext cx="11889564" cy="738664"/>
          </a:xfrm>
          <a:prstGeom prst="rect">
            <a:avLst/>
          </a:prstGeom>
        </p:spPr>
        <p:txBody>
          <a:bodyPr vert="horz" wrap="square" lIns="146304" tIns="91440" rIns="146304" bIns="91440" rtlCol="0" anchor="t">
            <a:spAutoFit/>
          </a:bodyPr>
          <a:lstStyle>
            <a:lvl1pPr algn="l" defTabSz="932742" rtl="0" eaLnBrk="1" latinLnBrk="0" hangingPunct="1">
              <a:lnSpc>
                <a:spcPct val="90000"/>
              </a:lnSpc>
              <a:spcBef>
                <a:spcPct val="0"/>
              </a:spcBef>
              <a:buNone/>
              <a:defRPr lang="en-US" sz="6600" b="0" kern="1200" cap="none" spc="-102" baseline="0">
                <a:ln w="3175">
                  <a:noFill/>
                </a:ln>
                <a:gradFill>
                  <a:gsLst>
                    <a:gs pos="1250">
                      <a:schemeClr val="tx1"/>
                    </a:gs>
                    <a:gs pos="100000">
                      <a:schemeClr val="tx1"/>
                    </a:gs>
                  </a:gsLst>
                  <a:lin ang="5400000" scaled="0"/>
                </a:gradFill>
                <a:effectLst/>
                <a:latin typeface="+mj-lt"/>
                <a:ea typeface="+mn-ea"/>
                <a:cs typeface="Segoe UI" pitchFamily="34" charset="0"/>
              </a:defRPr>
            </a:lvl1pPr>
          </a:lstStyle>
          <a:p>
            <a:pPr marL="0" marR="0" lvl="0" indent="0" algn="l" defTabSz="932742" rtl="0" eaLnBrk="1" fontAlgn="auto" latinLnBrk="0" hangingPunct="1">
              <a:lnSpc>
                <a:spcPct val="90000"/>
              </a:lnSpc>
              <a:spcBef>
                <a:spcPct val="0"/>
              </a:spcBef>
              <a:spcAft>
                <a:spcPts val="0"/>
              </a:spcAft>
              <a:buClrTx/>
              <a:buSzTx/>
              <a:buFontTx/>
              <a:buNone/>
              <a:tabLst/>
              <a:defRPr/>
            </a:pPr>
            <a:r>
              <a:rPr kumimoji="0" lang="en-US" sz="4000" b="0" i="0" u="none" strike="noStrike" kern="1200" cap="none" spc="-102" normalizeH="0" baseline="0" noProof="0" dirty="0" smtClean="0">
                <a:ln w="3175">
                  <a:noFill/>
                </a:ln>
                <a:gradFill>
                  <a:gsLst>
                    <a:gs pos="1250">
                      <a:srgbClr val="505050"/>
                    </a:gs>
                    <a:gs pos="100000">
                      <a:srgbClr val="505050"/>
                    </a:gs>
                  </a:gsLst>
                  <a:lin ang="5400000" scaled="0"/>
                </a:gradFill>
                <a:effectLst/>
                <a:uLnTx/>
                <a:uFillTx/>
                <a:latin typeface="Segoe UI Light"/>
                <a:ea typeface="+mn-ea"/>
                <a:cs typeface="Segoe UI" pitchFamily="34" charset="0"/>
              </a:rPr>
              <a:t>Creating Spatial  Audio Guidelines</a:t>
            </a:r>
            <a:endParaRPr kumimoji="0" lang="en-US" sz="4000" b="0" i="0" u="none" strike="noStrike" kern="1200" cap="none" spc="-102" normalizeH="0" baseline="0" noProof="0" dirty="0">
              <a:ln w="3175">
                <a:noFill/>
              </a:ln>
              <a:gradFill>
                <a:gsLst>
                  <a:gs pos="1250">
                    <a:srgbClr val="505050"/>
                  </a:gs>
                  <a:gs pos="100000">
                    <a:srgbClr val="505050"/>
                  </a:gs>
                </a:gsLst>
                <a:lin ang="5400000" scaled="0"/>
              </a:gradFill>
              <a:effectLst/>
              <a:uLnTx/>
              <a:uFillTx/>
              <a:latin typeface="Segoe UI Light"/>
              <a:ea typeface="+mn-ea"/>
              <a:cs typeface="Segoe UI" pitchFamily="34" charset="0"/>
            </a:endParaRPr>
          </a:p>
        </p:txBody>
      </p:sp>
      <p:sp>
        <p:nvSpPr>
          <p:cNvPr id="4" name="Title 3"/>
          <p:cNvSpPr>
            <a:spLocks noGrp="1"/>
          </p:cNvSpPr>
          <p:nvPr>
            <p:ph type="title"/>
          </p:nvPr>
        </p:nvSpPr>
        <p:spPr>
          <a:xfrm>
            <a:off x="274639" y="1241426"/>
            <a:ext cx="5486399" cy="4062651"/>
          </a:xfrm>
        </p:spPr>
        <p:txBody>
          <a:bodyPr/>
          <a:lstStyle/>
          <a:p>
            <a:r>
              <a:rPr lang="en-US" sz="2800" b="1" dirty="0"/>
              <a:t>Expectation Outweighs Simulation</a:t>
            </a:r>
            <a:br>
              <a:rPr lang="en-US" sz="2800" b="1" dirty="0"/>
            </a:br>
            <a:r>
              <a:rPr lang="en-US" sz="2800" b="1" dirty="0" smtClean="0"/>
              <a:t/>
            </a:r>
            <a:br>
              <a:rPr lang="en-US" sz="2800" b="1" dirty="0" smtClean="0"/>
            </a:br>
            <a:r>
              <a:rPr lang="en-US" sz="2800" dirty="0" smtClean="0"/>
              <a:t>Much </a:t>
            </a:r>
            <a:r>
              <a:rPr lang="en-US" sz="2800" dirty="0"/>
              <a:t>of human perception of sound is based on prior experience, both for the individual and evolutionarily. </a:t>
            </a:r>
            <a:r>
              <a:rPr lang="en-US" sz="2800" dirty="0" smtClean="0"/>
              <a:t/>
            </a:r>
            <a:br>
              <a:rPr lang="en-US" sz="2800" dirty="0" smtClean="0"/>
            </a:br>
            <a:r>
              <a:rPr lang="en-US" sz="2800" dirty="0" smtClean="0"/>
              <a:t/>
            </a:r>
            <a:br>
              <a:rPr lang="en-US" sz="2800" dirty="0" smtClean="0"/>
            </a:br>
            <a:r>
              <a:rPr lang="en-US" sz="2800" b="1" dirty="0"/>
              <a:t>Real World Sounds Are More Effective</a:t>
            </a:r>
            <a:br>
              <a:rPr lang="en-US" sz="2800" b="1" dirty="0"/>
            </a:br>
            <a:r>
              <a:rPr lang="en-US" sz="2800" dirty="0"/>
              <a:t>People are much better at locating sounds that they are already familiar with. </a:t>
            </a:r>
          </a:p>
        </p:txBody>
      </p:sp>
      <p:sp>
        <p:nvSpPr>
          <p:cNvPr id="3" name="Rectangle 2"/>
          <p:cNvSpPr/>
          <p:nvPr/>
        </p:nvSpPr>
        <p:spPr bwMode="auto">
          <a:xfrm>
            <a:off x="7406944" y="0"/>
            <a:ext cx="5037453" cy="6994525"/>
          </a:xfrm>
          <a:prstGeom prst="rect">
            <a:avLst/>
          </a:prstGeom>
          <a:solidFill>
            <a:schemeClr val="tx2">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pic>
        <p:nvPicPr>
          <p:cNvPr id="8" name="Picture 7"/>
          <p:cNvPicPr>
            <a:picLocks noChangeAspect="1"/>
          </p:cNvPicPr>
          <p:nvPr/>
        </p:nvPicPr>
        <p:blipFill>
          <a:blip r:embed="rId3"/>
          <a:stretch>
            <a:fillRect/>
          </a:stretch>
        </p:blipFill>
        <p:spPr>
          <a:xfrm rot="1431388">
            <a:off x="8076756" y="195443"/>
            <a:ext cx="1083142" cy="1097394"/>
          </a:xfrm>
          <a:prstGeom prst="rect">
            <a:avLst/>
          </a:prstGeom>
        </p:spPr>
      </p:pic>
      <p:pic>
        <p:nvPicPr>
          <p:cNvPr id="10" name="Picture 9"/>
          <p:cNvPicPr>
            <a:picLocks noChangeAspect="1"/>
          </p:cNvPicPr>
          <p:nvPr/>
        </p:nvPicPr>
        <p:blipFill>
          <a:blip r:embed="rId4"/>
          <a:stretch>
            <a:fillRect/>
          </a:stretch>
        </p:blipFill>
        <p:spPr>
          <a:xfrm rot="808369">
            <a:off x="10911397" y="1137612"/>
            <a:ext cx="1083142" cy="1097394"/>
          </a:xfrm>
          <a:prstGeom prst="rect">
            <a:avLst/>
          </a:prstGeom>
        </p:spPr>
      </p:pic>
      <p:pic>
        <p:nvPicPr>
          <p:cNvPr id="25" name="Picture 24"/>
          <p:cNvPicPr>
            <a:picLocks noChangeAspect="1"/>
          </p:cNvPicPr>
          <p:nvPr/>
        </p:nvPicPr>
        <p:blipFill>
          <a:blip r:embed="rId4">
            <a:duotone>
              <a:prstClr val="black"/>
              <a:schemeClr val="accent3">
                <a:tint val="45000"/>
                <a:satMod val="400000"/>
              </a:schemeClr>
            </a:duotone>
          </a:blip>
          <a:stretch>
            <a:fillRect/>
          </a:stretch>
        </p:blipFill>
        <p:spPr>
          <a:xfrm rot="787292">
            <a:off x="9612532" y="-150835"/>
            <a:ext cx="1083142" cy="1097394"/>
          </a:xfrm>
          <a:prstGeom prst="rect">
            <a:avLst/>
          </a:prstGeom>
        </p:spPr>
      </p:pic>
      <p:pic>
        <p:nvPicPr>
          <p:cNvPr id="26" name="Picture 25"/>
          <p:cNvPicPr>
            <a:picLocks noChangeAspect="1"/>
          </p:cNvPicPr>
          <p:nvPr/>
        </p:nvPicPr>
        <p:blipFill>
          <a:blip r:embed="rId4">
            <a:duotone>
              <a:prstClr val="black"/>
              <a:schemeClr val="accent6">
                <a:tint val="45000"/>
                <a:satMod val="400000"/>
              </a:schemeClr>
            </a:duotone>
          </a:blip>
          <a:stretch>
            <a:fillRect/>
          </a:stretch>
        </p:blipFill>
        <p:spPr>
          <a:xfrm rot="2149645">
            <a:off x="8019606" y="1865845"/>
            <a:ext cx="1083142" cy="1097394"/>
          </a:xfrm>
          <a:prstGeom prst="rect">
            <a:avLst/>
          </a:prstGeom>
        </p:spPr>
      </p:pic>
      <p:grpSp>
        <p:nvGrpSpPr>
          <p:cNvPr id="28" name="Group 19"/>
          <p:cNvGrpSpPr>
            <a:grpSpLocks noChangeAspect="1"/>
          </p:cNvGrpSpPr>
          <p:nvPr/>
        </p:nvGrpSpPr>
        <p:grpSpPr bwMode="auto">
          <a:xfrm rot="1586163">
            <a:off x="9247647" y="1188500"/>
            <a:ext cx="1082675" cy="1096963"/>
            <a:chOff x="6126" y="1220"/>
            <a:chExt cx="682" cy="691"/>
          </a:xfrm>
        </p:grpSpPr>
        <p:sp>
          <p:nvSpPr>
            <p:cNvPr id="29" name="AutoShape 18"/>
            <p:cNvSpPr>
              <a:spLocks noChangeAspect="1" noChangeArrowheads="1" noTextEdit="1"/>
            </p:cNvSpPr>
            <p:nvPr/>
          </p:nvSpPr>
          <p:spPr bwMode="auto">
            <a:xfrm>
              <a:off x="6126" y="1220"/>
              <a:ext cx="682" cy="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0" name="Freeform 20"/>
            <p:cNvSpPr>
              <a:spLocks/>
            </p:cNvSpPr>
            <p:nvPr/>
          </p:nvSpPr>
          <p:spPr bwMode="auto">
            <a:xfrm>
              <a:off x="6126" y="1541"/>
              <a:ext cx="494" cy="191"/>
            </a:xfrm>
            <a:custGeom>
              <a:avLst/>
              <a:gdLst>
                <a:gd name="T0" fmla="*/ 0 w 163"/>
                <a:gd name="T1" fmla="*/ 0 h 63"/>
                <a:gd name="T2" fmla="*/ 1 w 163"/>
                <a:gd name="T3" fmla="*/ 1 h 63"/>
                <a:gd name="T4" fmla="*/ 39 w 163"/>
                <a:gd name="T5" fmla="*/ 40 h 63"/>
                <a:gd name="T6" fmla="*/ 124 w 163"/>
                <a:gd name="T7" fmla="*/ 40 h 63"/>
                <a:gd name="T8" fmla="*/ 163 w 163"/>
                <a:gd name="T9" fmla="*/ 0 h 63"/>
                <a:gd name="T10" fmla="*/ 0 w 163"/>
                <a:gd name="T11" fmla="*/ 0 h 63"/>
              </a:gdLst>
              <a:ahLst/>
              <a:cxnLst>
                <a:cxn ang="0">
                  <a:pos x="T0" y="T1"/>
                </a:cxn>
                <a:cxn ang="0">
                  <a:pos x="T2" y="T3"/>
                </a:cxn>
                <a:cxn ang="0">
                  <a:pos x="T4" y="T5"/>
                </a:cxn>
                <a:cxn ang="0">
                  <a:pos x="T6" y="T7"/>
                </a:cxn>
                <a:cxn ang="0">
                  <a:pos x="T8" y="T9"/>
                </a:cxn>
                <a:cxn ang="0">
                  <a:pos x="T10" y="T11"/>
                </a:cxn>
              </a:cxnLst>
              <a:rect l="0" t="0" r="r" b="b"/>
              <a:pathLst>
                <a:path w="163" h="63">
                  <a:moveTo>
                    <a:pt x="0" y="0"/>
                  </a:moveTo>
                  <a:cubicBezTo>
                    <a:pt x="1" y="1"/>
                    <a:pt x="1" y="1"/>
                    <a:pt x="1" y="1"/>
                  </a:cubicBezTo>
                  <a:cubicBezTo>
                    <a:pt x="39" y="40"/>
                    <a:pt x="39" y="40"/>
                    <a:pt x="39" y="40"/>
                  </a:cubicBezTo>
                  <a:cubicBezTo>
                    <a:pt x="63" y="63"/>
                    <a:pt x="100" y="63"/>
                    <a:pt x="124" y="40"/>
                  </a:cubicBezTo>
                  <a:cubicBezTo>
                    <a:pt x="163" y="0"/>
                    <a:pt x="163" y="0"/>
                    <a:pt x="163" y="0"/>
                  </a:cubicBezTo>
                  <a:lnTo>
                    <a:pt x="0" y="0"/>
                  </a:lnTo>
                  <a:close/>
                </a:path>
              </a:pathLst>
            </a:custGeom>
            <a:solidFill>
              <a:srgbClr val="5C2D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1" name="Freeform 21"/>
            <p:cNvSpPr>
              <a:spLocks/>
            </p:cNvSpPr>
            <p:nvPr/>
          </p:nvSpPr>
          <p:spPr bwMode="auto">
            <a:xfrm>
              <a:off x="6726" y="1469"/>
              <a:ext cx="79" cy="39"/>
            </a:xfrm>
            <a:custGeom>
              <a:avLst/>
              <a:gdLst>
                <a:gd name="T0" fmla="*/ 0 w 79"/>
                <a:gd name="T1" fmla="*/ 39 h 39"/>
                <a:gd name="T2" fmla="*/ 79 w 79"/>
                <a:gd name="T3" fmla="*/ 39 h 39"/>
                <a:gd name="T4" fmla="*/ 0 w 79"/>
                <a:gd name="T5" fmla="*/ 0 h 39"/>
                <a:gd name="T6" fmla="*/ 0 w 79"/>
                <a:gd name="T7" fmla="*/ 39 h 39"/>
              </a:gdLst>
              <a:ahLst/>
              <a:cxnLst>
                <a:cxn ang="0">
                  <a:pos x="T0" y="T1"/>
                </a:cxn>
                <a:cxn ang="0">
                  <a:pos x="T2" y="T3"/>
                </a:cxn>
                <a:cxn ang="0">
                  <a:pos x="T4" y="T5"/>
                </a:cxn>
                <a:cxn ang="0">
                  <a:pos x="T6" y="T7"/>
                </a:cxn>
              </a:cxnLst>
              <a:rect l="0" t="0" r="r" b="b"/>
              <a:pathLst>
                <a:path w="79" h="39">
                  <a:moveTo>
                    <a:pt x="0" y="39"/>
                  </a:moveTo>
                  <a:lnTo>
                    <a:pt x="79" y="39"/>
                  </a:lnTo>
                  <a:lnTo>
                    <a:pt x="0" y="0"/>
                  </a:lnTo>
                  <a:lnTo>
                    <a:pt x="0" y="39"/>
                  </a:lnTo>
                  <a:close/>
                </a:path>
              </a:pathLst>
            </a:custGeom>
            <a:solidFill>
              <a:srgbClr val="FF8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2" name="Freeform 22"/>
            <p:cNvSpPr>
              <a:spLocks/>
            </p:cNvSpPr>
            <p:nvPr/>
          </p:nvSpPr>
          <p:spPr bwMode="auto">
            <a:xfrm>
              <a:off x="6726" y="1469"/>
              <a:ext cx="79" cy="39"/>
            </a:xfrm>
            <a:custGeom>
              <a:avLst/>
              <a:gdLst>
                <a:gd name="T0" fmla="*/ 0 w 79"/>
                <a:gd name="T1" fmla="*/ 0 h 39"/>
                <a:gd name="T2" fmla="*/ 79 w 79"/>
                <a:gd name="T3" fmla="*/ 0 h 39"/>
                <a:gd name="T4" fmla="*/ 0 w 79"/>
                <a:gd name="T5" fmla="*/ 39 h 39"/>
                <a:gd name="T6" fmla="*/ 0 w 79"/>
                <a:gd name="T7" fmla="*/ 0 h 39"/>
              </a:gdLst>
              <a:ahLst/>
              <a:cxnLst>
                <a:cxn ang="0">
                  <a:pos x="T0" y="T1"/>
                </a:cxn>
                <a:cxn ang="0">
                  <a:pos x="T2" y="T3"/>
                </a:cxn>
                <a:cxn ang="0">
                  <a:pos x="T4" y="T5"/>
                </a:cxn>
                <a:cxn ang="0">
                  <a:pos x="T6" y="T7"/>
                </a:cxn>
              </a:cxnLst>
              <a:rect l="0" t="0" r="r" b="b"/>
              <a:pathLst>
                <a:path w="79" h="39">
                  <a:moveTo>
                    <a:pt x="0" y="0"/>
                  </a:moveTo>
                  <a:lnTo>
                    <a:pt x="79" y="0"/>
                  </a:lnTo>
                  <a:lnTo>
                    <a:pt x="0" y="39"/>
                  </a:lnTo>
                  <a:lnTo>
                    <a:pt x="0" y="0"/>
                  </a:lnTo>
                  <a:close/>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3" name="Freeform 23"/>
            <p:cNvSpPr>
              <a:spLocks/>
            </p:cNvSpPr>
            <p:nvPr/>
          </p:nvSpPr>
          <p:spPr bwMode="auto">
            <a:xfrm>
              <a:off x="6408" y="1499"/>
              <a:ext cx="270" cy="273"/>
            </a:xfrm>
            <a:custGeom>
              <a:avLst/>
              <a:gdLst>
                <a:gd name="T0" fmla="*/ 89 w 89"/>
                <a:gd name="T1" fmla="*/ 37 h 90"/>
                <a:gd name="T2" fmla="*/ 89 w 89"/>
                <a:gd name="T3" fmla="*/ 0 h 90"/>
                <a:gd name="T4" fmla="*/ 68 w 89"/>
                <a:gd name="T5" fmla="*/ 0 h 90"/>
                <a:gd name="T6" fmla="*/ 0 w 89"/>
                <a:gd name="T7" fmla="*/ 90 h 90"/>
                <a:gd name="T8" fmla="*/ 0 w 89"/>
                <a:gd name="T9" fmla="*/ 90 h 90"/>
                <a:gd name="T10" fmla="*/ 43 w 89"/>
                <a:gd name="T11" fmla="*/ 90 h 90"/>
                <a:gd name="T12" fmla="*/ 51 w 89"/>
                <a:gd name="T13" fmla="*/ 89 h 90"/>
                <a:gd name="T14" fmla="*/ 51 w 89"/>
                <a:gd name="T15" fmla="*/ 83 h 90"/>
                <a:gd name="T16" fmla="*/ 89 w 89"/>
                <a:gd name="T17" fmla="*/ 3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90">
                  <a:moveTo>
                    <a:pt x="89" y="37"/>
                  </a:moveTo>
                  <a:cubicBezTo>
                    <a:pt x="89" y="0"/>
                    <a:pt x="89" y="0"/>
                    <a:pt x="89" y="0"/>
                  </a:cubicBezTo>
                  <a:cubicBezTo>
                    <a:pt x="68" y="0"/>
                    <a:pt x="68" y="0"/>
                    <a:pt x="68" y="0"/>
                  </a:cubicBezTo>
                  <a:cubicBezTo>
                    <a:pt x="0" y="90"/>
                    <a:pt x="0" y="90"/>
                    <a:pt x="0" y="90"/>
                  </a:cubicBezTo>
                  <a:cubicBezTo>
                    <a:pt x="0" y="90"/>
                    <a:pt x="0" y="90"/>
                    <a:pt x="0" y="90"/>
                  </a:cubicBezTo>
                  <a:cubicBezTo>
                    <a:pt x="43" y="90"/>
                    <a:pt x="43" y="90"/>
                    <a:pt x="43" y="90"/>
                  </a:cubicBezTo>
                  <a:cubicBezTo>
                    <a:pt x="45" y="90"/>
                    <a:pt x="48" y="89"/>
                    <a:pt x="51" y="89"/>
                  </a:cubicBezTo>
                  <a:cubicBezTo>
                    <a:pt x="51" y="83"/>
                    <a:pt x="51" y="83"/>
                    <a:pt x="51" y="83"/>
                  </a:cubicBezTo>
                  <a:cubicBezTo>
                    <a:pt x="51" y="60"/>
                    <a:pt x="67" y="41"/>
                    <a:pt x="89" y="37"/>
                  </a:cubicBezTo>
                  <a:close/>
                </a:path>
              </a:pathLst>
            </a:custGeom>
            <a:solidFill>
              <a:srgbClr val="935F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4" name="Freeform 24"/>
            <p:cNvSpPr>
              <a:spLocks/>
            </p:cNvSpPr>
            <p:nvPr/>
          </p:nvSpPr>
          <p:spPr bwMode="auto">
            <a:xfrm>
              <a:off x="6562" y="1611"/>
              <a:ext cx="116" cy="158"/>
            </a:xfrm>
            <a:custGeom>
              <a:avLst/>
              <a:gdLst>
                <a:gd name="T0" fmla="*/ 38 w 38"/>
                <a:gd name="T1" fmla="*/ 6 h 52"/>
                <a:gd name="T2" fmla="*/ 38 w 38"/>
                <a:gd name="T3" fmla="*/ 0 h 52"/>
                <a:gd name="T4" fmla="*/ 0 w 38"/>
                <a:gd name="T5" fmla="*/ 46 h 52"/>
                <a:gd name="T6" fmla="*/ 0 w 38"/>
                <a:gd name="T7" fmla="*/ 52 h 52"/>
                <a:gd name="T8" fmla="*/ 38 w 38"/>
                <a:gd name="T9" fmla="*/ 6 h 52"/>
              </a:gdLst>
              <a:ahLst/>
              <a:cxnLst>
                <a:cxn ang="0">
                  <a:pos x="T0" y="T1"/>
                </a:cxn>
                <a:cxn ang="0">
                  <a:pos x="T2" y="T3"/>
                </a:cxn>
                <a:cxn ang="0">
                  <a:pos x="T4" y="T5"/>
                </a:cxn>
                <a:cxn ang="0">
                  <a:pos x="T6" y="T7"/>
                </a:cxn>
                <a:cxn ang="0">
                  <a:pos x="T8" y="T9"/>
                </a:cxn>
              </a:cxnLst>
              <a:rect l="0" t="0" r="r" b="b"/>
              <a:pathLst>
                <a:path w="38" h="52">
                  <a:moveTo>
                    <a:pt x="38" y="6"/>
                  </a:moveTo>
                  <a:cubicBezTo>
                    <a:pt x="38" y="0"/>
                    <a:pt x="38" y="0"/>
                    <a:pt x="38" y="0"/>
                  </a:cubicBezTo>
                  <a:cubicBezTo>
                    <a:pt x="16" y="4"/>
                    <a:pt x="0" y="23"/>
                    <a:pt x="0" y="46"/>
                  </a:cubicBezTo>
                  <a:cubicBezTo>
                    <a:pt x="0" y="52"/>
                    <a:pt x="0" y="52"/>
                    <a:pt x="0" y="52"/>
                  </a:cubicBezTo>
                  <a:cubicBezTo>
                    <a:pt x="22" y="48"/>
                    <a:pt x="38" y="29"/>
                    <a:pt x="38" y="6"/>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5" name="Freeform 25"/>
            <p:cNvSpPr>
              <a:spLocks/>
            </p:cNvSpPr>
            <p:nvPr/>
          </p:nvSpPr>
          <p:spPr bwMode="auto">
            <a:xfrm>
              <a:off x="6265" y="1220"/>
              <a:ext cx="349" cy="349"/>
            </a:xfrm>
            <a:custGeom>
              <a:avLst/>
              <a:gdLst>
                <a:gd name="T0" fmla="*/ 0 w 115"/>
                <a:gd name="T1" fmla="*/ 0 h 115"/>
                <a:gd name="T2" fmla="*/ 0 w 115"/>
                <a:gd name="T3" fmla="*/ 1 h 115"/>
                <a:gd name="T4" fmla="*/ 0 w 115"/>
                <a:gd name="T5" fmla="*/ 55 h 115"/>
                <a:gd name="T6" fmla="*/ 60 w 115"/>
                <a:gd name="T7" fmla="*/ 115 h 115"/>
                <a:gd name="T8" fmla="*/ 115 w 115"/>
                <a:gd name="T9" fmla="*/ 115 h 115"/>
                <a:gd name="T10" fmla="*/ 0 w 115"/>
                <a:gd name="T11" fmla="*/ 0 h 115"/>
              </a:gdLst>
              <a:ahLst/>
              <a:cxnLst>
                <a:cxn ang="0">
                  <a:pos x="T0" y="T1"/>
                </a:cxn>
                <a:cxn ang="0">
                  <a:pos x="T2" y="T3"/>
                </a:cxn>
                <a:cxn ang="0">
                  <a:pos x="T4" y="T5"/>
                </a:cxn>
                <a:cxn ang="0">
                  <a:pos x="T6" y="T7"/>
                </a:cxn>
                <a:cxn ang="0">
                  <a:pos x="T8" y="T9"/>
                </a:cxn>
                <a:cxn ang="0">
                  <a:pos x="T10" y="T11"/>
                </a:cxn>
              </a:cxnLst>
              <a:rect l="0" t="0" r="r" b="b"/>
              <a:pathLst>
                <a:path w="115" h="115">
                  <a:moveTo>
                    <a:pt x="0" y="0"/>
                  </a:moveTo>
                  <a:cubicBezTo>
                    <a:pt x="0" y="1"/>
                    <a:pt x="0" y="1"/>
                    <a:pt x="0" y="1"/>
                  </a:cubicBezTo>
                  <a:cubicBezTo>
                    <a:pt x="0" y="55"/>
                    <a:pt x="0" y="55"/>
                    <a:pt x="0" y="55"/>
                  </a:cubicBezTo>
                  <a:cubicBezTo>
                    <a:pt x="0" y="88"/>
                    <a:pt x="27" y="115"/>
                    <a:pt x="60" y="115"/>
                  </a:cubicBezTo>
                  <a:cubicBezTo>
                    <a:pt x="115" y="115"/>
                    <a:pt x="115" y="115"/>
                    <a:pt x="115" y="115"/>
                  </a:cubicBezTo>
                  <a:lnTo>
                    <a:pt x="0" y="0"/>
                  </a:lnTo>
                  <a:close/>
                </a:path>
              </a:pathLst>
            </a:custGeom>
            <a:solidFill>
              <a:srgbClr val="935F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6" name="Oval 26"/>
            <p:cNvSpPr>
              <a:spLocks noChangeArrowheads="1"/>
            </p:cNvSpPr>
            <p:nvPr/>
          </p:nvSpPr>
          <p:spPr bwMode="auto">
            <a:xfrm>
              <a:off x="6605" y="1399"/>
              <a:ext cx="142" cy="139"/>
            </a:xfrm>
            <a:prstGeom prst="ellipse">
              <a:avLst/>
            </a:prstGeom>
            <a:solidFill>
              <a:srgbClr val="935F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7" name="Oval 27"/>
            <p:cNvSpPr>
              <a:spLocks noChangeArrowheads="1"/>
            </p:cNvSpPr>
            <p:nvPr/>
          </p:nvSpPr>
          <p:spPr bwMode="auto">
            <a:xfrm>
              <a:off x="6696" y="1456"/>
              <a:ext cx="21"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8" name="Rectangle 28"/>
            <p:cNvSpPr>
              <a:spLocks noChangeArrowheads="1"/>
            </p:cNvSpPr>
            <p:nvPr/>
          </p:nvSpPr>
          <p:spPr bwMode="auto">
            <a:xfrm>
              <a:off x="6605" y="1399"/>
              <a:ext cx="73" cy="70"/>
            </a:xfrm>
            <a:prstGeom prst="rect">
              <a:avLst/>
            </a:prstGeom>
            <a:solidFill>
              <a:srgbClr val="935FC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9" name="Freeform 29"/>
            <p:cNvSpPr>
              <a:spLocks/>
            </p:cNvSpPr>
            <p:nvPr/>
          </p:nvSpPr>
          <p:spPr bwMode="auto">
            <a:xfrm>
              <a:off x="6265" y="1772"/>
              <a:ext cx="140" cy="139"/>
            </a:xfrm>
            <a:custGeom>
              <a:avLst/>
              <a:gdLst>
                <a:gd name="T0" fmla="*/ 0 w 46"/>
                <a:gd name="T1" fmla="*/ 46 h 46"/>
                <a:gd name="T2" fmla="*/ 0 w 46"/>
                <a:gd name="T3" fmla="*/ 46 h 46"/>
                <a:gd name="T4" fmla="*/ 22 w 46"/>
                <a:gd name="T5" fmla="*/ 46 h 46"/>
                <a:gd name="T6" fmla="*/ 46 w 46"/>
                <a:gd name="T7" fmla="*/ 22 h 46"/>
                <a:gd name="T8" fmla="*/ 46 w 46"/>
                <a:gd name="T9" fmla="*/ 0 h 46"/>
                <a:gd name="T10" fmla="*/ 0 w 46"/>
                <a:gd name="T11" fmla="*/ 46 h 46"/>
              </a:gdLst>
              <a:ahLst/>
              <a:cxnLst>
                <a:cxn ang="0">
                  <a:pos x="T0" y="T1"/>
                </a:cxn>
                <a:cxn ang="0">
                  <a:pos x="T2" y="T3"/>
                </a:cxn>
                <a:cxn ang="0">
                  <a:pos x="T4" y="T5"/>
                </a:cxn>
                <a:cxn ang="0">
                  <a:pos x="T6" y="T7"/>
                </a:cxn>
                <a:cxn ang="0">
                  <a:pos x="T8" y="T9"/>
                </a:cxn>
                <a:cxn ang="0">
                  <a:pos x="T10" y="T11"/>
                </a:cxn>
              </a:cxnLst>
              <a:rect l="0" t="0" r="r" b="b"/>
              <a:pathLst>
                <a:path w="46" h="46">
                  <a:moveTo>
                    <a:pt x="0" y="46"/>
                  </a:moveTo>
                  <a:cubicBezTo>
                    <a:pt x="0" y="46"/>
                    <a:pt x="0" y="46"/>
                    <a:pt x="0" y="46"/>
                  </a:cubicBezTo>
                  <a:cubicBezTo>
                    <a:pt x="22" y="46"/>
                    <a:pt x="22" y="46"/>
                    <a:pt x="22" y="46"/>
                  </a:cubicBezTo>
                  <a:cubicBezTo>
                    <a:pt x="35" y="46"/>
                    <a:pt x="46" y="35"/>
                    <a:pt x="46" y="22"/>
                  </a:cubicBezTo>
                  <a:cubicBezTo>
                    <a:pt x="46" y="0"/>
                    <a:pt x="46" y="0"/>
                    <a:pt x="46" y="0"/>
                  </a:cubicBezTo>
                  <a:lnTo>
                    <a:pt x="0" y="46"/>
                  </a:lnTo>
                  <a:close/>
                </a:path>
              </a:pathLst>
            </a:custGeom>
            <a:solidFill>
              <a:srgbClr val="935F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0" name="Freeform 30"/>
            <p:cNvSpPr>
              <a:spLocks/>
            </p:cNvSpPr>
            <p:nvPr/>
          </p:nvSpPr>
          <p:spPr bwMode="auto">
            <a:xfrm>
              <a:off x="6629" y="1735"/>
              <a:ext cx="37" cy="40"/>
            </a:xfrm>
            <a:custGeom>
              <a:avLst/>
              <a:gdLst>
                <a:gd name="T0" fmla="*/ 0 w 12"/>
                <a:gd name="T1" fmla="*/ 13 h 13"/>
                <a:gd name="T2" fmla="*/ 0 w 12"/>
                <a:gd name="T3" fmla="*/ 6 h 13"/>
                <a:gd name="T4" fmla="*/ 6 w 12"/>
                <a:gd name="T5" fmla="*/ 0 h 13"/>
                <a:gd name="T6" fmla="*/ 6 w 12"/>
                <a:gd name="T7" fmla="*/ 0 h 13"/>
                <a:gd name="T8" fmla="*/ 12 w 12"/>
                <a:gd name="T9" fmla="*/ 6 h 13"/>
                <a:gd name="T10" fmla="*/ 12 w 12"/>
                <a:gd name="T11" fmla="*/ 13 h 13"/>
              </a:gdLst>
              <a:ahLst/>
              <a:cxnLst>
                <a:cxn ang="0">
                  <a:pos x="T0" y="T1"/>
                </a:cxn>
                <a:cxn ang="0">
                  <a:pos x="T2" y="T3"/>
                </a:cxn>
                <a:cxn ang="0">
                  <a:pos x="T4" y="T5"/>
                </a:cxn>
                <a:cxn ang="0">
                  <a:pos x="T6" y="T7"/>
                </a:cxn>
                <a:cxn ang="0">
                  <a:pos x="T8" y="T9"/>
                </a:cxn>
                <a:cxn ang="0">
                  <a:pos x="T10" y="T11"/>
                </a:cxn>
              </a:cxnLst>
              <a:rect l="0" t="0" r="r" b="b"/>
              <a:pathLst>
                <a:path w="12" h="13">
                  <a:moveTo>
                    <a:pt x="0" y="13"/>
                  </a:moveTo>
                  <a:cubicBezTo>
                    <a:pt x="0" y="6"/>
                    <a:pt x="0" y="6"/>
                    <a:pt x="0" y="6"/>
                  </a:cubicBezTo>
                  <a:cubicBezTo>
                    <a:pt x="0" y="3"/>
                    <a:pt x="3" y="0"/>
                    <a:pt x="6" y="0"/>
                  </a:cubicBezTo>
                  <a:cubicBezTo>
                    <a:pt x="6" y="0"/>
                    <a:pt x="6" y="0"/>
                    <a:pt x="6" y="0"/>
                  </a:cubicBezTo>
                  <a:cubicBezTo>
                    <a:pt x="10" y="0"/>
                    <a:pt x="12" y="3"/>
                    <a:pt x="12" y="6"/>
                  </a:cubicBezTo>
                  <a:cubicBezTo>
                    <a:pt x="12" y="13"/>
                    <a:pt x="12" y="13"/>
                    <a:pt x="12" y="13"/>
                  </a:cubicBezTo>
                </a:path>
              </a:pathLst>
            </a:custGeom>
            <a:noFill/>
            <a:ln w="9525" cap="flat">
              <a:solidFill>
                <a:srgbClr val="73737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1" name="Line 31"/>
            <p:cNvSpPr>
              <a:spLocks noChangeShapeType="1"/>
            </p:cNvSpPr>
            <p:nvPr/>
          </p:nvSpPr>
          <p:spPr bwMode="auto">
            <a:xfrm>
              <a:off x="6647" y="1735"/>
              <a:ext cx="0" cy="40"/>
            </a:xfrm>
            <a:prstGeom prst="line">
              <a:avLst/>
            </a:prstGeom>
            <a:noFill/>
            <a:ln w="9525" cap="flat">
              <a:solidFill>
                <a:srgbClr val="73737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grpSp>
      <p:grpSp>
        <p:nvGrpSpPr>
          <p:cNvPr id="92" name="Group 91"/>
          <p:cNvGrpSpPr/>
          <p:nvPr/>
        </p:nvGrpSpPr>
        <p:grpSpPr>
          <a:xfrm>
            <a:off x="8827344" y="2605794"/>
            <a:ext cx="2452016" cy="4465640"/>
            <a:chOff x="4090987" y="3136901"/>
            <a:chExt cx="817562" cy="1624013"/>
          </a:xfrm>
        </p:grpSpPr>
        <p:sp>
          <p:nvSpPr>
            <p:cNvPr id="93" name="Freeform 7"/>
            <p:cNvSpPr>
              <a:spLocks/>
            </p:cNvSpPr>
            <p:nvPr/>
          </p:nvSpPr>
          <p:spPr bwMode="auto">
            <a:xfrm>
              <a:off x="4090987" y="4651376"/>
              <a:ext cx="817562" cy="109538"/>
            </a:xfrm>
            <a:custGeom>
              <a:avLst/>
              <a:gdLst>
                <a:gd name="T0" fmla="*/ 423 w 648"/>
                <a:gd name="T1" fmla="*/ 0 h 87"/>
                <a:gd name="T2" fmla="*/ 287 w 648"/>
                <a:gd name="T3" fmla="*/ 0 h 87"/>
                <a:gd name="T4" fmla="*/ 312 w 648"/>
                <a:gd name="T5" fmla="*/ 25 h 87"/>
                <a:gd name="T6" fmla="*/ 312 w 648"/>
                <a:gd name="T7" fmla="*/ 41 h 87"/>
                <a:gd name="T8" fmla="*/ 188 w 648"/>
                <a:gd name="T9" fmla="*/ 41 h 87"/>
                <a:gd name="T10" fmla="*/ 188 w 648"/>
                <a:gd name="T11" fmla="*/ 0 h 87"/>
                <a:gd name="T12" fmla="*/ 43 w 648"/>
                <a:gd name="T13" fmla="*/ 0 h 87"/>
                <a:gd name="T14" fmla="*/ 0 w 648"/>
                <a:gd name="T15" fmla="*/ 43 h 87"/>
                <a:gd name="T16" fmla="*/ 43 w 648"/>
                <a:gd name="T17" fmla="*/ 87 h 87"/>
                <a:gd name="T18" fmla="*/ 604 w 648"/>
                <a:gd name="T19" fmla="*/ 87 h 87"/>
                <a:gd name="T20" fmla="*/ 648 w 648"/>
                <a:gd name="T21" fmla="*/ 43 h 87"/>
                <a:gd name="T22" fmla="*/ 647 w 648"/>
                <a:gd name="T23" fmla="*/ 35 h 87"/>
                <a:gd name="T24" fmla="*/ 423 w 648"/>
                <a:gd name="T25" fmla="*/ 35 h 87"/>
                <a:gd name="T26" fmla="*/ 423 w 648"/>
                <a:gd name="T27"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8" h="87">
                  <a:moveTo>
                    <a:pt x="423" y="0"/>
                  </a:moveTo>
                  <a:cubicBezTo>
                    <a:pt x="287" y="0"/>
                    <a:pt x="287" y="0"/>
                    <a:pt x="287" y="0"/>
                  </a:cubicBezTo>
                  <a:cubicBezTo>
                    <a:pt x="312" y="25"/>
                    <a:pt x="312" y="25"/>
                    <a:pt x="312" y="25"/>
                  </a:cubicBezTo>
                  <a:cubicBezTo>
                    <a:pt x="312" y="41"/>
                    <a:pt x="312" y="41"/>
                    <a:pt x="312" y="41"/>
                  </a:cubicBezTo>
                  <a:cubicBezTo>
                    <a:pt x="188" y="41"/>
                    <a:pt x="188" y="41"/>
                    <a:pt x="188" y="41"/>
                  </a:cubicBezTo>
                  <a:cubicBezTo>
                    <a:pt x="188" y="0"/>
                    <a:pt x="188" y="0"/>
                    <a:pt x="188" y="0"/>
                  </a:cubicBezTo>
                  <a:cubicBezTo>
                    <a:pt x="43" y="0"/>
                    <a:pt x="43" y="0"/>
                    <a:pt x="43" y="0"/>
                  </a:cubicBezTo>
                  <a:cubicBezTo>
                    <a:pt x="19" y="0"/>
                    <a:pt x="0" y="20"/>
                    <a:pt x="0" y="43"/>
                  </a:cubicBezTo>
                  <a:cubicBezTo>
                    <a:pt x="0" y="67"/>
                    <a:pt x="19" y="87"/>
                    <a:pt x="43" y="87"/>
                  </a:cubicBezTo>
                  <a:cubicBezTo>
                    <a:pt x="604" y="87"/>
                    <a:pt x="604" y="87"/>
                    <a:pt x="604" y="87"/>
                  </a:cubicBezTo>
                  <a:cubicBezTo>
                    <a:pt x="628" y="87"/>
                    <a:pt x="648" y="67"/>
                    <a:pt x="648" y="43"/>
                  </a:cubicBezTo>
                  <a:cubicBezTo>
                    <a:pt x="648" y="41"/>
                    <a:pt x="647" y="38"/>
                    <a:pt x="647" y="35"/>
                  </a:cubicBezTo>
                  <a:cubicBezTo>
                    <a:pt x="423" y="35"/>
                    <a:pt x="423" y="35"/>
                    <a:pt x="423" y="35"/>
                  </a:cubicBezTo>
                  <a:cubicBezTo>
                    <a:pt x="423" y="0"/>
                    <a:pt x="423" y="0"/>
                    <a:pt x="423" y="0"/>
                  </a:cubicBezTo>
                </a:path>
              </a:pathLst>
            </a:custGeom>
            <a:solidFill>
              <a:srgbClr val="00C2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94" name="Rectangle 9"/>
            <p:cNvSpPr>
              <a:spLocks noChangeArrowheads="1"/>
            </p:cNvSpPr>
            <p:nvPr/>
          </p:nvSpPr>
          <p:spPr bwMode="auto">
            <a:xfrm>
              <a:off x="4327524" y="4044951"/>
              <a:ext cx="88900" cy="569913"/>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95" name="Rectangle 10"/>
            <p:cNvSpPr>
              <a:spLocks noChangeArrowheads="1"/>
            </p:cNvSpPr>
            <p:nvPr/>
          </p:nvSpPr>
          <p:spPr bwMode="auto">
            <a:xfrm>
              <a:off x="4327524" y="4044951"/>
              <a:ext cx="88900"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96" name="Freeform 11"/>
            <p:cNvSpPr>
              <a:spLocks/>
            </p:cNvSpPr>
            <p:nvPr/>
          </p:nvSpPr>
          <p:spPr bwMode="auto">
            <a:xfrm>
              <a:off x="4327524" y="4614863"/>
              <a:ext cx="157162" cy="87313"/>
            </a:xfrm>
            <a:custGeom>
              <a:avLst/>
              <a:gdLst>
                <a:gd name="T0" fmla="*/ 99 w 99"/>
                <a:gd name="T1" fmla="*/ 42 h 55"/>
                <a:gd name="T2" fmla="*/ 57 w 99"/>
                <a:gd name="T3" fmla="*/ 0 h 55"/>
                <a:gd name="T4" fmla="*/ 0 w 99"/>
                <a:gd name="T5" fmla="*/ 0 h 55"/>
                <a:gd name="T6" fmla="*/ 0 w 99"/>
                <a:gd name="T7" fmla="*/ 55 h 55"/>
                <a:gd name="T8" fmla="*/ 99 w 99"/>
                <a:gd name="T9" fmla="*/ 55 h 55"/>
                <a:gd name="T10" fmla="*/ 99 w 99"/>
                <a:gd name="T11" fmla="*/ 42 h 55"/>
              </a:gdLst>
              <a:ahLst/>
              <a:cxnLst>
                <a:cxn ang="0">
                  <a:pos x="T0" y="T1"/>
                </a:cxn>
                <a:cxn ang="0">
                  <a:pos x="T2" y="T3"/>
                </a:cxn>
                <a:cxn ang="0">
                  <a:pos x="T4" y="T5"/>
                </a:cxn>
                <a:cxn ang="0">
                  <a:pos x="T6" y="T7"/>
                </a:cxn>
                <a:cxn ang="0">
                  <a:pos x="T8" y="T9"/>
                </a:cxn>
                <a:cxn ang="0">
                  <a:pos x="T10" y="T11"/>
                </a:cxn>
              </a:cxnLst>
              <a:rect l="0" t="0" r="r" b="b"/>
              <a:pathLst>
                <a:path w="99" h="55">
                  <a:moveTo>
                    <a:pt x="99" y="42"/>
                  </a:moveTo>
                  <a:lnTo>
                    <a:pt x="57" y="0"/>
                  </a:lnTo>
                  <a:lnTo>
                    <a:pt x="0" y="0"/>
                  </a:lnTo>
                  <a:lnTo>
                    <a:pt x="0" y="55"/>
                  </a:lnTo>
                  <a:lnTo>
                    <a:pt x="99" y="55"/>
                  </a:lnTo>
                  <a:lnTo>
                    <a:pt x="99" y="42"/>
                  </a:ln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97" name="Freeform 12"/>
            <p:cNvSpPr>
              <a:spLocks/>
            </p:cNvSpPr>
            <p:nvPr/>
          </p:nvSpPr>
          <p:spPr bwMode="auto">
            <a:xfrm>
              <a:off x="4327524" y="4614863"/>
              <a:ext cx="157162" cy="87313"/>
            </a:xfrm>
            <a:custGeom>
              <a:avLst/>
              <a:gdLst>
                <a:gd name="T0" fmla="*/ 99 w 99"/>
                <a:gd name="T1" fmla="*/ 42 h 55"/>
                <a:gd name="T2" fmla="*/ 57 w 99"/>
                <a:gd name="T3" fmla="*/ 0 h 55"/>
                <a:gd name="T4" fmla="*/ 0 w 99"/>
                <a:gd name="T5" fmla="*/ 0 h 55"/>
                <a:gd name="T6" fmla="*/ 0 w 99"/>
                <a:gd name="T7" fmla="*/ 55 h 55"/>
                <a:gd name="T8" fmla="*/ 99 w 99"/>
                <a:gd name="T9" fmla="*/ 55 h 55"/>
                <a:gd name="T10" fmla="*/ 99 w 99"/>
                <a:gd name="T11" fmla="*/ 42 h 55"/>
              </a:gdLst>
              <a:ahLst/>
              <a:cxnLst>
                <a:cxn ang="0">
                  <a:pos x="T0" y="T1"/>
                </a:cxn>
                <a:cxn ang="0">
                  <a:pos x="T2" y="T3"/>
                </a:cxn>
                <a:cxn ang="0">
                  <a:pos x="T4" y="T5"/>
                </a:cxn>
                <a:cxn ang="0">
                  <a:pos x="T6" y="T7"/>
                </a:cxn>
                <a:cxn ang="0">
                  <a:pos x="T8" y="T9"/>
                </a:cxn>
                <a:cxn ang="0">
                  <a:pos x="T10" y="T11"/>
                </a:cxn>
              </a:cxnLst>
              <a:rect l="0" t="0" r="r" b="b"/>
              <a:pathLst>
                <a:path w="99" h="55">
                  <a:moveTo>
                    <a:pt x="99" y="42"/>
                  </a:moveTo>
                  <a:lnTo>
                    <a:pt x="57" y="0"/>
                  </a:lnTo>
                  <a:lnTo>
                    <a:pt x="0" y="0"/>
                  </a:lnTo>
                  <a:lnTo>
                    <a:pt x="0" y="55"/>
                  </a:lnTo>
                  <a:lnTo>
                    <a:pt x="99" y="55"/>
                  </a:lnTo>
                  <a:lnTo>
                    <a:pt x="99" y="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98" name="Rectangle 13"/>
            <p:cNvSpPr>
              <a:spLocks noChangeArrowheads="1"/>
            </p:cNvSpPr>
            <p:nvPr/>
          </p:nvSpPr>
          <p:spPr bwMode="auto">
            <a:xfrm>
              <a:off x="4327524" y="4070351"/>
              <a:ext cx="42862" cy="544513"/>
            </a:xfrm>
            <a:prstGeom prst="rect">
              <a:avLst/>
            </a:prstGeom>
            <a:solidFill>
              <a:srgbClr val="591C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99" name="Rectangle 14"/>
            <p:cNvSpPr>
              <a:spLocks noChangeArrowheads="1"/>
            </p:cNvSpPr>
            <p:nvPr/>
          </p:nvSpPr>
          <p:spPr bwMode="auto">
            <a:xfrm>
              <a:off x="4327524" y="4070351"/>
              <a:ext cx="42862"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00" name="Rectangle 15"/>
            <p:cNvSpPr>
              <a:spLocks noChangeArrowheads="1"/>
            </p:cNvSpPr>
            <p:nvPr/>
          </p:nvSpPr>
          <p:spPr bwMode="auto">
            <a:xfrm>
              <a:off x="4327524" y="4614863"/>
              <a:ext cx="42862" cy="87313"/>
            </a:xfrm>
            <a:prstGeom prst="rect">
              <a:avLst/>
            </a:prstGeom>
            <a:solidFill>
              <a:srgbClr val="006F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01" name="Rectangle 16"/>
            <p:cNvSpPr>
              <a:spLocks noChangeArrowheads="1"/>
            </p:cNvSpPr>
            <p:nvPr/>
          </p:nvSpPr>
          <p:spPr bwMode="auto">
            <a:xfrm>
              <a:off x="4327524" y="4614863"/>
              <a:ext cx="42862"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02" name="Freeform 19"/>
            <p:cNvSpPr>
              <a:spLocks/>
            </p:cNvSpPr>
            <p:nvPr/>
          </p:nvSpPr>
          <p:spPr bwMode="auto">
            <a:xfrm>
              <a:off x="4624387" y="4394201"/>
              <a:ext cx="157162" cy="88900"/>
            </a:xfrm>
            <a:custGeom>
              <a:avLst/>
              <a:gdLst>
                <a:gd name="T0" fmla="*/ 99 w 99"/>
                <a:gd name="T1" fmla="*/ 42 h 56"/>
                <a:gd name="T2" fmla="*/ 56 w 99"/>
                <a:gd name="T3" fmla="*/ 0 h 56"/>
                <a:gd name="T4" fmla="*/ 0 w 99"/>
                <a:gd name="T5" fmla="*/ 0 h 56"/>
                <a:gd name="T6" fmla="*/ 0 w 99"/>
                <a:gd name="T7" fmla="*/ 56 h 56"/>
                <a:gd name="T8" fmla="*/ 99 w 99"/>
                <a:gd name="T9" fmla="*/ 56 h 56"/>
                <a:gd name="T10" fmla="*/ 99 w 99"/>
                <a:gd name="T11" fmla="*/ 42 h 56"/>
              </a:gdLst>
              <a:ahLst/>
              <a:cxnLst>
                <a:cxn ang="0">
                  <a:pos x="T0" y="T1"/>
                </a:cxn>
                <a:cxn ang="0">
                  <a:pos x="T2" y="T3"/>
                </a:cxn>
                <a:cxn ang="0">
                  <a:pos x="T4" y="T5"/>
                </a:cxn>
                <a:cxn ang="0">
                  <a:pos x="T6" y="T7"/>
                </a:cxn>
                <a:cxn ang="0">
                  <a:pos x="T8" y="T9"/>
                </a:cxn>
                <a:cxn ang="0">
                  <a:pos x="T10" y="T11"/>
                </a:cxn>
              </a:cxnLst>
              <a:rect l="0" t="0" r="r" b="b"/>
              <a:pathLst>
                <a:path w="99" h="56">
                  <a:moveTo>
                    <a:pt x="99" y="42"/>
                  </a:moveTo>
                  <a:lnTo>
                    <a:pt x="56" y="0"/>
                  </a:lnTo>
                  <a:lnTo>
                    <a:pt x="0" y="0"/>
                  </a:lnTo>
                  <a:lnTo>
                    <a:pt x="0" y="56"/>
                  </a:lnTo>
                  <a:lnTo>
                    <a:pt x="99" y="56"/>
                  </a:lnTo>
                  <a:lnTo>
                    <a:pt x="99" y="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03" name="Freeform 21"/>
            <p:cNvSpPr>
              <a:spLocks/>
            </p:cNvSpPr>
            <p:nvPr/>
          </p:nvSpPr>
          <p:spPr bwMode="auto">
            <a:xfrm>
              <a:off x="4456112" y="4070351"/>
              <a:ext cx="277812" cy="323850"/>
            </a:xfrm>
            <a:custGeom>
              <a:avLst/>
              <a:gdLst>
                <a:gd name="T0" fmla="*/ 42 w 175"/>
                <a:gd name="T1" fmla="*/ 0 h 204"/>
                <a:gd name="T2" fmla="*/ 0 w 175"/>
                <a:gd name="T3" fmla="*/ 0 h 204"/>
                <a:gd name="T4" fmla="*/ 149 w 175"/>
                <a:gd name="T5" fmla="*/ 94 h 204"/>
                <a:gd name="T6" fmla="*/ 107 w 175"/>
                <a:gd name="T7" fmla="*/ 204 h 204"/>
                <a:gd name="T8" fmla="*/ 107 w 175"/>
                <a:gd name="T9" fmla="*/ 204 h 204"/>
                <a:gd name="T10" fmla="*/ 132 w 175"/>
                <a:gd name="T11" fmla="*/ 204 h 204"/>
                <a:gd name="T12" fmla="*/ 132 w 175"/>
                <a:gd name="T13" fmla="*/ 203 h 204"/>
                <a:gd name="T14" fmla="*/ 175 w 175"/>
                <a:gd name="T15" fmla="*/ 84 h 204"/>
                <a:gd name="T16" fmla="*/ 42 w 175"/>
                <a:gd name="T17"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204">
                  <a:moveTo>
                    <a:pt x="42" y="0"/>
                  </a:moveTo>
                  <a:lnTo>
                    <a:pt x="0" y="0"/>
                  </a:lnTo>
                  <a:lnTo>
                    <a:pt x="149" y="94"/>
                  </a:lnTo>
                  <a:lnTo>
                    <a:pt x="107" y="204"/>
                  </a:lnTo>
                  <a:lnTo>
                    <a:pt x="107" y="204"/>
                  </a:lnTo>
                  <a:lnTo>
                    <a:pt x="132" y="204"/>
                  </a:lnTo>
                  <a:lnTo>
                    <a:pt x="132" y="203"/>
                  </a:lnTo>
                  <a:lnTo>
                    <a:pt x="175" y="84"/>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04" name="Freeform 23"/>
            <p:cNvSpPr>
              <a:spLocks/>
            </p:cNvSpPr>
            <p:nvPr/>
          </p:nvSpPr>
          <p:spPr bwMode="auto">
            <a:xfrm>
              <a:off x="4624387" y="4394201"/>
              <a:ext cx="41275" cy="88900"/>
            </a:xfrm>
            <a:custGeom>
              <a:avLst/>
              <a:gdLst>
                <a:gd name="T0" fmla="*/ 26 w 26"/>
                <a:gd name="T1" fmla="*/ 0 h 56"/>
                <a:gd name="T2" fmla="*/ 1 w 26"/>
                <a:gd name="T3" fmla="*/ 0 h 56"/>
                <a:gd name="T4" fmla="*/ 0 w 26"/>
                <a:gd name="T5" fmla="*/ 0 h 56"/>
                <a:gd name="T6" fmla="*/ 0 w 26"/>
                <a:gd name="T7" fmla="*/ 56 h 56"/>
                <a:gd name="T8" fmla="*/ 0 w 26"/>
                <a:gd name="T9" fmla="*/ 42 h 56"/>
                <a:gd name="T10" fmla="*/ 26 w 26"/>
                <a:gd name="T11" fmla="*/ 42 h 56"/>
                <a:gd name="T12" fmla="*/ 26 w 26"/>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26" h="56">
                  <a:moveTo>
                    <a:pt x="26" y="0"/>
                  </a:moveTo>
                  <a:lnTo>
                    <a:pt x="1" y="0"/>
                  </a:lnTo>
                  <a:lnTo>
                    <a:pt x="0" y="0"/>
                  </a:lnTo>
                  <a:lnTo>
                    <a:pt x="0" y="56"/>
                  </a:lnTo>
                  <a:lnTo>
                    <a:pt x="0" y="42"/>
                  </a:lnTo>
                  <a:lnTo>
                    <a:pt x="26" y="42"/>
                  </a:lnTo>
                  <a:lnTo>
                    <a:pt x="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05" name="Freeform 37"/>
            <p:cNvSpPr>
              <a:spLocks/>
            </p:cNvSpPr>
            <p:nvPr/>
          </p:nvSpPr>
          <p:spPr bwMode="auto">
            <a:xfrm>
              <a:off x="4278312" y="3419476"/>
              <a:ext cx="331787" cy="650875"/>
            </a:xfrm>
            <a:custGeom>
              <a:avLst/>
              <a:gdLst>
                <a:gd name="T0" fmla="*/ 262 w 262"/>
                <a:gd name="T1" fmla="*/ 192 h 517"/>
                <a:gd name="T2" fmla="*/ 262 w 262"/>
                <a:gd name="T3" fmla="*/ 0 h 517"/>
                <a:gd name="T4" fmla="*/ 0 w 262"/>
                <a:gd name="T5" fmla="*/ 0 h 517"/>
                <a:gd name="T6" fmla="*/ 0 w 262"/>
                <a:gd name="T7" fmla="*/ 517 h 517"/>
                <a:gd name="T8" fmla="*/ 262 w 262"/>
                <a:gd name="T9" fmla="*/ 517 h 517"/>
                <a:gd name="T10" fmla="*/ 253 w 262"/>
                <a:gd name="T11" fmla="*/ 254 h 517"/>
                <a:gd name="T12" fmla="*/ 262 w 262"/>
                <a:gd name="T13" fmla="*/ 192 h 517"/>
              </a:gdLst>
              <a:ahLst/>
              <a:cxnLst>
                <a:cxn ang="0">
                  <a:pos x="T0" y="T1"/>
                </a:cxn>
                <a:cxn ang="0">
                  <a:pos x="T2" y="T3"/>
                </a:cxn>
                <a:cxn ang="0">
                  <a:pos x="T4" y="T5"/>
                </a:cxn>
                <a:cxn ang="0">
                  <a:pos x="T6" y="T7"/>
                </a:cxn>
                <a:cxn ang="0">
                  <a:pos x="T8" y="T9"/>
                </a:cxn>
                <a:cxn ang="0">
                  <a:pos x="T10" y="T11"/>
                </a:cxn>
                <a:cxn ang="0">
                  <a:pos x="T12" y="T13"/>
                </a:cxn>
              </a:cxnLst>
              <a:rect l="0" t="0" r="r" b="b"/>
              <a:pathLst>
                <a:path w="262" h="517">
                  <a:moveTo>
                    <a:pt x="262" y="192"/>
                  </a:moveTo>
                  <a:cubicBezTo>
                    <a:pt x="262" y="0"/>
                    <a:pt x="262" y="0"/>
                    <a:pt x="262" y="0"/>
                  </a:cubicBezTo>
                  <a:cubicBezTo>
                    <a:pt x="0" y="0"/>
                    <a:pt x="0" y="0"/>
                    <a:pt x="0" y="0"/>
                  </a:cubicBezTo>
                  <a:cubicBezTo>
                    <a:pt x="0" y="517"/>
                    <a:pt x="0" y="517"/>
                    <a:pt x="0" y="517"/>
                  </a:cubicBezTo>
                  <a:cubicBezTo>
                    <a:pt x="262" y="517"/>
                    <a:pt x="262" y="517"/>
                    <a:pt x="262" y="517"/>
                  </a:cubicBezTo>
                  <a:cubicBezTo>
                    <a:pt x="260" y="452"/>
                    <a:pt x="253" y="254"/>
                    <a:pt x="253" y="254"/>
                  </a:cubicBezTo>
                  <a:cubicBezTo>
                    <a:pt x="258" y="242"/>
                    <a:pt x="262" y="192"/>
                    <a:pt x="262" y="192"/>
                  </a:cubicBezTo>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06" name="Freeform 38"/>
            <p:cNvSpPr>
              <a:spLocks/>
            </p:cNvSpPr>
            <p:nvPr/>
          </p:nvSpPr>
          <p:spPr bwMode="auto">
            <a:xfrm>
              <a:off x="4414837" y="3321051"/>
              <a:ext cx="85725" cy="101600"/>
            </a:xfrm>
            <a:custGeom>
              <a:avLst/>
              <a:gdLst>
                <a:gd name="T0" fmla="*/ 67 w 67"/>
                <a:gd name="T1" fmla="*/ 8 h 81"/>
                <a:gd name="T2" fmla="*/ 45 w 67"/>
                <a:gd name="T3" fmla="*/ 0 h 81"/>
                <a:gd name="T4" fmla="*/ 38 w 67"/>
                <a:gd name="T5" fmla="*/ 18 h 81"/>
                <a:gd name="T6" fmla="*/ 0 w 67"/>
                <a:gd name="T7" fmla="*/ 18 h 81"/>
                <a:gd name="T8" fmla="*/ 0 w 67"/>
                <a:gd name="T9" fmla="*/ 81 h 81"/>
                <a:gd name="T10" fmla="*/ 46 w 67"/>
                <a:gd name="T11" fmla="*/ 81 h 81"/>
                <a:gd name="T12" fmla="*/ 46 w 67"/>
                <a:gd name="T13" fmla="*/ 45 h 81"/>
                <a:gd name="T14" fmla="*/ 67 w 67"/>
                <a:gd name="T15" fmla="*/ 8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67" y="8"/>
                  </a:moveTo>
                  <a:cubicBezTo>
                    <a:pt x="45" y="0"/>
                    <a:pt x="45" y="0"/>
                    <a:pt x="45" y="0"/>
                  </a:cubicBezTo>
                  <a:cubicBezTo>
                    <a:pt x="38" y="18"/>
                    <a:pt x="38" y="18"/>
                    <a:pt x="38" y="18"/>
                  </a:cubicBezTo>
                  <a:cubicBezTo>
                    <a:pt x="0" y="18"/>
                    <a:pt x="0" y="18"/>
                    <a:pt x="0" y="18"/>
                  </a:cubicBezTo>
                  <a:cubicBezTo>
                    <a:pt x="0" y="81"/>
                    <a:pt x="0" y="81"/>
                    <a:pt x="0" y="81"/>
                  </a:cubicBezTo>
                  <a:cubicBezTo>
                    <a:pt x="46" y="81"/>
                    <a:pt x="46" y="81"/>
                    <a:pt x="46" y="81"/>
                  </a:cubicBezTo>
                  <a:cubicBezTo>
                    <a:pt x="46" y="45"/>
                    <a:pt x="46" y="45"/>
                    <a:pt x="46" y="45"/>
                  </a:cubicBezTo>
                  <a:cubicBezTo>
                    <a:pt x="46" y="33"/>
                    <a:pt x="50" y="13"/>
                    <a:pt x="67" y="8"/>
                  </a:cubicBezTo>
                  <a:close/>
                </a:path>
              </a:pathLst>
            </a:custGeom>
            <a:solidFill>
              <a:srgbClr val="FCD1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07" name="Freeform 39"/>
            <p:cNvSpPr>
              <a:spLocks/>
            </p:cNvSpPr>
            <p:nvPr/>
          </p:nvSpPr>
          <p:spPr bwMode="auto">
            <a:xfrm>
              <a:off x="4464049" y="3208338"/>
              <a:ext cx="77787" cy="76200"/>
            </a:xfrm>
            <a:custGeom>
              <a:avLst/>
              <a:gdLst>
                <a:gd name="T0" fmla="*/ 0 w 49"/>
                <a:gd name="T1" fmla="*/ 0 h 48"/>
                <a:gd name="T2" fmla="*/ 49 w 49"/>
                <a:gd name="T3" fmla="*/ 27 h 48"/>
                <a:gd name="T4" fmla="*/ 28 w 49"/>
                <a:gd name="T5" fmla="*/ 48 h 48"/>
                <a:gd name="T6" fmla="*/ 0 w 49"/>
                <a:gd name="T7" fmla="*/ 0 h 48"/>
              </a:gdLst>
              <a:ahLst/>
              <a:cxnLst>
                <a:cxn ang="0">
                  <a:pos x="T0" y="T1"/>
                </a:cxn>
                <a:cxn ang="0">
                  <a:pos x="T2" y="T3"/>
                </a:cxn>
                <a:cxn ang="0">
                  <a:pos x="T4" y="T5"/>
                </a:cxn>
                <a:cxn ang="0">
                  <a:pos x="T6" y="T7"/>
                </a:cxn>
              </a:cxnLst>
              <a:rect l="0" t="0" r="r" b="b"/>
              <a:pathLst>
                <a:path w="49" h="48">
                  <a:moveTo>
                    <a:pt x="0" y="0"/>
                  </a:moveTo>
                  <a:lnTo>
                    <a:pt x="49" y="27"/>
                  </a:lnTo>
                  <a:lnTo>
                    <a:pt x="28" y="48"/>
                  </a:lnTo>
                  <a:lnTo>
                    <a:pt x="0" y="0"/>
                  </a:lnTo>
                  <a:close/>
                </a:path>
              </a:pathLst>
            </a:custGeom>
            <a:solidFill>
              <a:srgbClr val="9A8D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08" name="Freeform 40"/>
            <p:cNvSpPr>
              <a:spLocks/>
            </p:cNvSpPr>
            <p:nvPr/>
          </p:nvSpPr>
          <p:spPr bwMode="auto">
            <a:xfrm>
              <a:off x="4444999" y="3246438"/>
              <a:ext cx="11112" cy="12700"/>
            </a:xfrm>
            <a:custGeom>
              <a:avLst/>
              <a:gdLst>
                <a:gd name="T0" fmla="*/ 8 w 10"/>
                <a:gd name="T1" fmla="*/ 2 h 10"/>
                <a:gd name="T2" fmla="*/ 8 w 10"/>
                <a:gd name="T3" fmla="*/ 8 h 10"/>
                <a:gd name="T4" fmla="*/ 1 w 10"/>
                <a:gd name="T5" fmla="*/ 8 h 10"/>
                <a:gd name="T6" fmla="*/ 1 w 10"/>
                <a:gd name="T7" fmla="*/ 2 h 10"/>
                <a:gd name="T8" fmla="*/ 8 w 10"/>
                <a:gd name="T9" fmla="*/ 2 h 10"/>
              </a:gdLst>
              <a:ahLst/>
              <a:cxnLst>
                <a:cxn ang="0">
                  <a:pos x="T0" y="T1"/>
                </a:cxn>
                <a:cxn ang="0">
                  <a:pos x="T2" y="T3"/>
                </a:cxn>
                <a:cxn ang="0">
                  <a:pos x="T4" y="T5"/>
                </a:cxn>
                <a:cxn ang="0">
                  <a:pos x="T6" y="T7"/>
                </a:cxn>
                <a:cxn ang="0">
                  <a:pos x="T8" y="T9"/>
                </a:cxn>
              </a:cxnLst>
              <a:rect l="0" t="0" r="r" b="b"/>
              <a:pathLst>
                <a:path w="10" h="10">
                  <a:moveTo>
                    <a:pt x="8" y="2"/>
                  </a:moveTo>
                  <a:cubicBezTo>
                    <a:pt x="10" y="4"/>
                    <a:pt x="10" y="7"/>
                    <a:pt x="8" y="8"/>
                  </a:cubicBezTo>
                  <a:cubicBezTo>
                    <a:pt x="6" y="10"/>
                    <a:pt x="3" y="10"/>
                    <a:pt x="1" y="8"/>
                  </a:cubicBezTo>
                  <a:cubicBezTo>
                    <a:pt x="0" y="7"/>
                    <a:pt x="0" y="3"/>
                    <a:pt x="1" y="2"/>
                  </a:cubicBezTo>
                  <a:cubicBezTo>
                    <a:pt x="3" y="0"/>
                    <a:pt x="6" y="0"/>
                    <a:pt x="8" y="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09" name="Freeform 41"/>
            <p:cNvSpPr>
              <a:spLocks/>
            </p:cNvSpPr>
            <p:nvPr/>
          </p:nvSpPr>
          <p:spPr bwMode="auto">
            <a:xfrm>
              <a:off x="4464049" y="3208338"/>
              <a:ext cx="77787" cy="76200"/>
            </a:xfrm>
            <a:custGeom>
              <a:avLst/>
              <a:gdLst>
                <a:gd name="T0" fmla="*/ 0 w 49"/>
                <a:gd name="T1" fmla="*/ 0 h 48"/>
                <a:gd name="T2" fmla="*/ 49 w 49"/>
                <a:gd name="T3" fmla="*/ 27 h 48"/>
                <a:gd name="T4" fmla="*/ 28 w 49"/>
                <a:gd name="T5" fmla="*/ 48 h 48"/>
                <a:gd name="T6" fmla="*/ 0 w 49"/>
                <a:gd name="T7" fmla="*/ 0 h 48"/>
              </a:gdLst>
              <a:ahLst/>
              <a:cxnLst>
                <a:cxn ang="0">
                  <a:pos x="T0" y="T1"/>
                </a:cxn>
                <a:cxn ang="0">
                  <a:pos x="T2" y="T3"/>
                </a:cxn>
                <a:cxn ang="0">
                  <a:pos x="T4" y="T5"/>
                </a:cxn>
                <a:cxn ang="0">
                  <a:pos x="T6" y="T7"/>
                </a:cxn>
              </a:cxnLst>
              <a:rect l="0" t="0" r="r" b="b"/>
              <a:pathLst>
                <a:path w="49" h="48">
                  <a:moveTo>
                    <a:pt x="0" y="0"/>
                  </a:moveTo>
                  <a:lnTo>
                    <a:pt x="49" y="27"/>
                  </a:lnTo>
                  <a:lnTo>
                    <a:pt x="28" y="48"/>
                  </a:lnTo>
                  <a:lnTo>
                    <a:pt x="0" y="0"/>
                  </a:lnTo>
                  <a:close/>
                </a:path>
              </a:pathLst>
            </a:custGeom>
            <a:solidFill>
              <a:srgbClr val="FCD1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10" name="Freeform 42"/>
            <p:cNvSpPr>
              <a:spLocks/>
            </p:cNvSpPr>
            <p:nvPr/>
          </p:nvSpPr>
          <p:spPr bwMode="auto">
            <a:xfrm>
              <a:off x="4314824" y="3167063"/>
              <a:ext cx="258762" cy="236538"/>
            </a:xfrm>
            <a:custGeom>
              <a:avLst/>
              <a:gdLst>
                <a:gd name="T0" fmla="*/ 0 w 205"/>
                <a:gd name="T1" fmla="*/ 85 h 188"/>
                <a:gd name="T2" fmla="*/ 60 w 205"/>
                <a:gd name="T3" fmla="*/ 146 h 188"/>
                <a:gd name="T4" fmla="*/ 61 w 205"/>
                <a:gd name="T5" fmla="*/ 146 h 188"/>
                <a:gd name="T6" fmla="*/ 205 w 205"/>
                <a:gd name="T7" fmla="*/ 119 h 188"/>
                <a:gd name="T8" fmla="*/ 201 w 205"/>
                <a:gd name="T9" fmla="*/ 115 h 188"/>
                <a:gd name="T10" fmla="*/ 167 w 205"/>
                <a:gd name="T11" fmla="*/ 81 h 188"/>
                <a:gd name="T12" fmla="*/ 123 w 205"/>
                <a:gd name="T13" fmla="*/ 38 h 188"/>
                <a:gd name="T14" fmla="*/ 86 w 205"/>
                <a:gd name="T15" fmla="*/ 0 h 188"/>
                <a:gd name="T16" fmla="*/ 0 w 205"/>
                <a:gd name="T17" fmla="*/ 8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188">
                  <a:moveTo>
                    <a:pt x="0" y="85"/>
                  </a:moveTo>
                  <a:cubicBezTo>
                    <a:pt x="60" y="146"/>
                    <a:pt x="60" y="146"/>
                    <a:pt x="60" y="146"/>
                  </a:cubicBezTo>
                  <a:cubicBezTo>
                    <a:pt x="61" y="146"/>
                    <a:pt x="61" y="146"/>
                    <a:pt x="61" y="146"/>
                  </a:cubicBezTo>
                  <a:cubicBezTo>
                    <a:pt x="108" y="188"/>
                    <a:pt x="159" y="165"/>
                    <a:pt x="205" y="119"/>
                  </a:cubicBezTo>
                  <a:cubicBezTo>
                    <a:pt x="201" y="115"/>
                    <a:pt x="201" y="115"/>
                    <a:pt x="201" y="115"/>
                  </a:cubicBezTo>
                  <a:cubicBezTo>
                    <a:pt x="167" y="81"/>
                    <a:pt x="167" y="81"/>
                    <a:pt x="167" y="81"/>
                  </a:cubicBezTo>
                  <a:cubicBezTo>
                    <a:pt x="123" y="38"/>
                    <a:pt x="123" y="38"/>
                    <a:pt x="123" y="38"/>
                  </a:cubicBezTo>
                  <a:cubicBezTo>
                    <a:pt x="86" y="0"/>
                    <a:pt x="86" y="0"/>
                    <a:pt x="86" y="0"/>
                  </a:cubicBezTo>
                  <a:cubicBezTo>
                    <a:pt x="0" y="85"/>
                    <a:pt x="0" y="85"/>
                    <a:pt x="0" y="85"/>
                  </a:cubicBezTo>
                </a:path>
              </a:pathLst>
            </a:custGeom>
            <a:solidFill>
              <a:srgbClr val="FCD1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11" name="Freeform 43"/>
            <p:cNvSpPr>
              <a:spLocks/>
            </p:cNvSpPr>
            <p:nvPr/>
          </p:nvSpPr>
          <p:spPr bwMode="auto">
            <a:xfrm>
              <a:off x="4444999" y="3246438"/>
              <a:ext cx="11112" cy="12700"/>
            </a:xfrm>
            <a:custGeom>
              <a:avLst/>
              <a:gdLst>
                <a:gd name="T0" fmla="*/ 8 w 10"/>
                <a:gd name="T1" fmla="*/ 2 h 10"/>
                <a:gd name="T2" fmla="*/ 8 w 10"/>
                <a:gd name="T3" fmla="*/ 8 h 10"/>
                <a:gd name="T4" fmla="*/ 1 w 10"/>
                <a:gd name="T5" fmla="*/ 8 h 10"/>
                <a:gd name="T6" fmla="*/ 1 w 10"/>
                <a:gd name="T7" fmla="*/ 2 h 10"/>
                <a:gd name="T8" fmla="*/ 8 w 10"/>
                <a:gd name="T9" fmla="*/ 2 h 10"/>
              </a:gdLst>
              <a:ahLst/>
              <a:cxnLst>
                <a:cxn ang="0">
                  <a:pos x="T0" y="T1"/>
                </a:cxn>
                <a:cxn ang="0">
                  <a:pos x="T2" y="T3"/>
                </a:cxn>
                <a:cxn ang="0">
                  <a:pos x="T4" y="T5"/>
                </a:cxn>
                <a:cxn ang="0">
                  <a:pos x="T6" y="T7"/>
                </a:cxn>
                <a:cxn ang="0">
                  <a:pos x="T8" y="T9"/>
                </a:cxn>
              </a:cxnLst>
              <a:rect l="0" t="0" r="r" b="b"/>
              <a:pathLst>
                <a:path w="10" h="10">
                  <a:moveTo>
                    <a:pt x="8" y="2"/>
                  </a:moveTo>
                  <a:cubicBezTo>
                    <a:pt x="10" y="4"/>
                    <a:pt x="10" y="7"/>
                    <a:pt x="8" y="8"/>
                  </a:cubicBezTo>
                  <a:cubicBezTo>
                    <a:pt x="6" y="10"/>
                    <a:pt x="3" y="10"/>
                    <a:pt x="1" y="8"/>
                  </a:cubicBezTo>
                  <a:cubicBezTo>
                    <a:pt x="0" y="7"/>
                    <a:pt x="0" y="3"/>
                    <a:pt x="1" y="2"/>
                  </a:cubicBezTo>
                  <a:cubicBezTo>
                    <a:pt x="3" y="0"/>
                    <a:pt x="6" y="0"/>
                    <a:pt x="8" y="2"/>
                  </a:cubicBezTo>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12" name="Freeform 44"/>
            <p:cNvSpPr>
              <a:spLocks/>
            </p:cNvSpPr>
            <p:nvPr/>
          </p:nvSpPr>
          <p:spPr bwMode="auto">
            <a:xfrm>
              <a:off x="4275137" y="3136901"/>
              <a:ext cx="158750" cy="241300"/>
            </a:xfrm>
            <a:custGeom>
              <a:avLst/>
              <a:gdLst>
                <a:gd name="T0" fmla="*/ 85 w 126"/>
                <a:gd name="T1" fmla="*/ 113 h 191"/>
                <a:gd name="T2" fmla="*/ 85 w 126"/>
                <a:gd name="T3" fmla="*/ 109 h 191"/>
                <a:gd name="T4" fmla="*/ 102 w 126"/>
                <a:gd name="T5" fmla="*/ 81 h 191"/>
                <a:gd name="T6" fmla="*/ 116 w 126"/>
                <a:gd name="T7" fmla="*/ 24 h 191"/>
                <a:gd name="T8" fmla="*/ 116 w 126"/>
                <a:gd name="T9" fmla="*/ 25 h 191"/>
                <a:gd name="T10" fmla="*/ 116 w 126"/>
                <a:gd name="T11" fmla="*/ 24 h 191"/>
                <a:gd name="T12" fmla="*/ 40 w 126"/>
                <a:gd name="T13" fmla="*/ 42 h 191"/>
                <a:gd name="T14" fmla="*/ 28 w 126"/>
                <a:gd name="T15" fmla="*/ 63 h 191"/>
                <a:gd name="T16" fmla="*/ 17 w 126"/>
                <a:gd name="T17" fmla="*/ 80 h 191"/>
                <a:gd name="T18" fmla="*/ 20 w 126"/>
                <a:gd name="T19" fmla="*/ 95 h 191"/>
                <a:gd name="T20" fmla="*/ 2 w 126"/>
                <a:gd name="T21" fmla="*/ 120 h 191"/>
                <a:gd name="T22" fmla="*/ 34 w 126"/>
                <a:gd name="T23" fmla="*/ 157 h 191"/>
                <a:gd name="T24" fmla="*/ 74 w 126"/>
                <a:gd name="T25" fmla="*/ 168 h 191"/>
                <a:gd name="T26" fmla="*/ 112 w 126"/>
                <a:gd name="T27" fmla="*/ 185 h 191"/>
                <a:gd name="T28" fmla="*/ 113 w 126"/>
                <a:gd name="T29" fmla="*/ 185 h 191"/>
                <a:gd name="T30" fmla="*/ 85 w 126"/>
                <a:gd name="T31" fmla="*/ 11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191">
                  <a:moveTo>
                    <a:pt x="85" y="113"/>
                  </a:moveTo>
                  <a:cubicBezTo>
                    <a:pt x="85" y="112"/>
                    <a:pt x="85" y="110"/>
                    <a:pt x="85" y="109"/>
                  </a:cubicBezTo>
                  <a:cubicBezTo>
                    <a:pt x="86" y="95"/>
                    <a:pt x="93" y="91"/>
                    <a:pt x="102" y="81"/>
                  </a:cubicBezTo>
                  <a:cubicBezTo>
                    <a:pt x="114" y="68"/>
                    <a:pt x="126" y="40"/>
                    <a:pt x="116" y="24"/>
                  </a:cubicBezTo>
                  <a:cubicBezTo>
                    <a:pt x="116" y="25"/>
                    <a:pt x="116" y="25"/>
                    <a:pt x="116" y="25"/>
                  </a:cubicBezTo>
                  <a:cubicBezTo>
                    <a:pt x="116" y="24"/>
                    <a:pt x="116" y="24"/>
                    <a:pt x="116" y="24"/>
                  </a:cubicBezTo>
                  <a:cubicBezTo>
                    <a:pt x="94" y="0"/>
                    <a:pt x="48" y="13"/>
                    <a:pt x="40" y="42"/>
                  </a:cubicBezTo>
                  <a:cubicBezTo>
                    <a:pt x="38" y="51"/>
                    <a:pt x="35" y="56"/>
                    <a:pt x="28" y="63"/>
                  </a:cubicBezTo>
                  <a:cubicBezTo>
                    <a:pt x="23" y="68"/>
                    <a:pt x="19" y="73"/>
                    <a:pt x="17" y="80"/>
                  </a:cubicBezTo>
                  <a:cubicBezTo>
                    <a:pt x="16" y="84"/>
                    <a:pt x="17" y="90"/>
                    <a:pt x="20" y="95"/>
                  </a:cubicBezTo>
                  <a:cubicBezTo>
                    <a:pt x="11" y="100"/>
                    <a:pt x="3" y="109"/>
                    <a:pt x="2" y="120"/>
                  </a:cubicBezTo>
                  <a:cubicBezTo>
                    <a:pt x="0" y="136"/>
                    <a:pt x="20" y="153"/>
                    <a:pt x="34" y="157"/>
                  </a:cubicBezTo>
                  <a:cubicBezTo>
                    <a:pt x="46" y="160"/>
                    <a:pt x="65" y="161"/>
                    <a:pt x="74" y="168"/>
                  </a:cubicBezTo>
                  <a:cubicBezTo>
                    <a:pt x="87" y="177"/>
                    <a:pt x="94" y="191"/>
                    <a:pt x="112" y="185"/>
                  </a:cubicBezTo>
                  <a:cubicBezTo>
                    <a:pt x="112" y="185"/>
                    <a:pt x="113" y="185"/>
                    <a:pt x="113" y="185"/>
                  </a:cubicBezTo>
                  <a:cubicBezTo>
                    <a:pt x="121" y="148"/>
                    <a:pt x="85" y="113"/>
                    <a:pt x="85" y="113"/>
                  </a:cubicBezTo>
                </a:path>
              </a:pathLst>
            </a:custGeom>
            <a:solidFill>
              <a:srgbClr val="DD5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13" name="Freeform 45"/>
            <p:cNvSpPr>
              <a:spLocks/>
            </p:cNvSpPr>
            <p:nvPr/>
          </p:nvSpPr>
          <p:spPr bwMode="auto">
            <a:xfrm>
              <a:off x="4405312" y="3449638"/>
              <a:ext cx="77787" cy="284163"/>
            </a:xfrm>
            <a:custGeom>
              <a:avLst/>
              <a:gdLst>
                <a:gd name="T0" fmla="*/ 49 w 49"/>
                <a:gd name="T1" fmla="*/ 0 h 179"/>
                <a:gd name="T2" fmla="*/ 24 w 49"/>
                <a:gd name="T3" fmla="*/ 179 h 179"/>
                <a:gd name="T4" fmla="*/ 0 w 49"/>
                <a:gd name="T5" fmla="*/ 0 h 179"/>
                <a:gd name="T6" fmla="*/ 49 w 49"/>
                <a:gd name="T7" fmla="*/ 0 h 179"/>
              </a:gdLst>
              <a:ahLst/>
              <a:cxnLst>
                <a:cxn ang="0">
                  <a:pos x="T0" y="T1"/>
                </a:cxn>
                <a:cxn ang="0">
                  <a:pos x="T2" y="T3"/>
                </a:cxn>
                <a:cxn ang="0">
                  <a:pos x="T4" y="T5"/>
                </a:cxn>
                <a:cxn ang="0">
                  <a:pos x="T6" y="T7"/>
                </a:cxn>
              </a:cxnLst>
              <a:rect l="0" t="0" r="r" b="b"/>
              <a:pathLst>
                <a:path w="49" h="179">
                  <a:moveTo>
                    <a:pt x="49" y="0"/>
                  </a:moveTo>
                  <a:lnTo>
                    <a:pt x="24" y="179"/>
                  </a:lnTo>
                  <a:lnTo>
                    <a:pt x="0" y="0"/>
                  </a:lnTo>
                  <a:lnTo>
                    <a:pt x="4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14" name="Freeform 46"/>
            <p:cNvSpPr>
              <a:spLocks/>
            </p:cNvSpPr>
            <p:nvPr/>
          </p:nvSpPr>
          <p:spPr bwMode="auto">
            <a:xfrm>
              <a:off x="4405312" y="3449638"/>
              <a:ext cx="77787" cy="284163"/>
            </a:xfrm>
            <a:custGeom>
              <a:avLst/>
              <a:gdLst>
                <a:gd name="T0" fmla="*/ 49 w 49"/>
                <a:gd name="T1" fmla="*/ 0 h 179"/>
                <a:gd name="T2" fmla="*/ 24 w 49"/>
                <a:gd name="T3" fmla="*/ 179 h 179"/>
                <a:gd name="T4" fmla="*/ 0 w 49"/>
                <a:gd name="T5" fmla="*/ 0 h 179"/>
                <a:gd name="T6" fmla="*/ 49 w 49"/>
                <a:gd name="T7" fmla="*/ 0 h 179"/>
              </a:gdLst>
              <a:ahLst/>
              <a:cxnLst>
                <a:cxn ang="0">
                  <a:pos x="T0" y="T1"/>
                </a:cxn>
                <a:cxn ang="0">
                  <a:pos x="T2" y="T3"/>
                </a:cxn>
                <a:cxn ang="0">
                  <a:pos x="T4" y="T5"/>
                </a:cxn>
                <a:cxn ang="0">
                  <a:pos x="T6" y="T7"/>
                </a:cxn>
              </a:cxnLst>
              <a:rect l="0" t="0" r="r" b="b"/>
              <a:pathLst>
                <a:path w="49" h="179">
                  <a:moveTo>
                    <a:pt x="49" y="0"/>
                  </a:moveTo>
                  <a:lnTo>
                    <a:pt x="24" y="179"/>
                  </a:lnTo>
                  <a:lnTo>
                    <a:pt x="0" y="0"/>
                  </a:ln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15" name="Freeform 47"/>
            <p:cNvSpPr>
              <a:spLocks/>
            </p:cNvSpPr>
            <p:nvPr/>
          </p:nvSpPr>
          <p:spPr bwMode="auto">
            <a:xfrm>
              <a:off x="4405312" y="3449638"/>
              <a:ext cx="77787" cy="120650"/>
            </a:xfrm>
            <a:custGeom>
              <a:avLst/>
              <a:gdLst>
                <a:gd name="T0" fmla="*/ 49 w 49"/>
                <a:gd name="T1" fmla="*/ 0 h 76"/>
                <a:gd name="T2" fmla="*/ 0 w 49"/>
                <a:gd name="T3" fmla="*/ 0 h 76"/>
                <a:gd name="T4" fmla="*/ 10 w 49"/>
                <a:gd name="T5" fmla="*/ 76 h 76"/>
                <a:gd name="T6" fmla="*/ 17 w 49"/>
                <a:gd name="T7" fmla="*/ 34 h 76"/>
                <a:gd name="T8" fmla="*/ 34 w 49"/>
                <a:gd name="T9" fmla="*/ 34 h 76"/>
                <a:gd name="T10" fmla="*/ 40 w 49"/>
                <a:gd name="T11" fmla="*/ 69 h 76"/>
                <a:gd name="T12" fmla="*/ 49 w 49"/>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49" h="76">
                  <a:moveTo>
                    <a:pt x="49" y="0"/>
                  </a:moveTo>
                  <a:lnTo>
                    <a:pt x="0" y="0"/>
                  </a:lnTo>
                  <a:lnTo>
                    <a:pt x="10" y="76"/>
                  </a:lnTo>
                  <a:lnTo>
                    <a:pt x="17" y="34"/>
                  </a:lnTo>
                  <a:lnTo>
                    <a:pt x="34" y="34"/>
                  </a:lnTo>
                  <a:lnTo>
                    <a:pt x="40" y="69"/>
                  </a:lnTo>
                  <a:lnTo>
                    <a:pt x="49"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16" name="Freeform 48"/>
            <p:cNvSpPr>
              <a:spLocks/>
            </p:cNvSpPr>
            <p:nvPr/>
          </p:nvSpPr>
          <p:spPr bwMode="auto">
            <a:xfrm>
              <a:off x="4405312" y="3449638"/>
              <a:ext cx="77787" cy="120650"/>
            </a:xfrm>
            <a:custGeom>
              <a:avLst/>
              <a:gdLst>
                <a:gd name="T0" fmla="*/ 49 w 49"/>
                <a:gd name="T1" fmla="*/ 0 h 76"/>
                <a:gd name="T2" fmla="*/ 0 w 49"/>
                <a:gd name="T3" fmla="*/ 0 h 76"/>
                <a:gd name="T4" fmla="*/ 10 w 49"/>
                <a:gd name="T5" fmla="*/ 76 h 76"/>
                <a:gd name="T6" fmla="*/ 17 w 49"/>
                <a:gd name="T7" fmla="*/ 34 h 76"/>
                <a:gd name="T8" fmla="*/ 34 w 49"/>
                <a:gd name="T9" fmla="*/ 34 h 76"/>
                <a:gd name="T10" fmla="*/ 40 w 49"/>
                <a:gd name="T11" fmla="*/ 69 h 76"/>
                <a:gd name="T12" fmla="*/ 49 w 49"/>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49" h="76">
                  <a:moveTo>
                    <a:pt x="49" y="0"/>
                  </a:moveTo>
                  <a:lnTo>
                    <a:pt x="0" y="0"/>
                  </a:lnTo>
                  <a:lnTo>
                    <a:pt x="10" y="76"/>
                  </a:lnTo>
                  <a:lnTo>
                    <a:pt x="17" y="34"/>
                  </a:lnTo>
                  <a:lnTo>
                    <a:pt x="34" y="34"/>
                  </a:lnTo>
                  <a:lnTo>
                    <a:pt x="40" y="69"/>
                  </a:ln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17" name="Freeform 49"/>
            <p:cNvSpPr>
              <a:spLocks/>
            </p:cNvSpPr>
            <p:nvPr/>
          </p:nvSpPr>
          <p:spPr bwMode="auto">
            <a:xfrm>
              <a:off x="4425949" y="3449638"/>
              <a:ext cx="36512" cy="53975"/>
            </a:xfrm>
            <a:custGeom>
              <a:avLst/>
              <a:gdLst>
                <a:gd name="T0" fmla="*/ 23 w 23"/>
                <a:gd name="T1" fmla="*/ 21 h 34"/>
                <a:gd name="T2" fmla="*/ 20 w 23"/>
                <a:gd name="T3" fmla="*/ 34 h 34"/>
                <a:gd name="T4" fmla="*/ 4 w 23"/>
                <a:gd name="T5" fmla="*/ 34 h 34"/>
                <a:gd name="T6" fmla="*/ 0 w 23"/>
                <a:gd name="T7" fmla="*/ 16 h 34"/>
                <a:gd name="T8" fmla="*/ 12 w 23"/>
                <a:gd name="T9" fmla="*/ 0 h 34"/>
                <a:gd name="T10" fmla="*/ 23 w 23"/>
                <a:gd name="T11" fmla="*/ 21 h 34"/>
              </a:gdLst>
              <a:ahLst/>
              <a:cxnLst>
                <a:cxn ang="0">
                  <a:pos x="T0" y="T1"/>
                </a:cxn>
                <a:cxn ang="0">
                  <a:pos x="T2" y="T3"/>
                </a:cxn>
                <a:cxn ang="0">
                  <a:pos x="T4" y="T5"/>
                </a:cxn>
                <a:cxn ang="0">
                  <a:pos x="T6" y="T7"/>
                </a:cxn>
                <a:cxn ang="0">
                  <a:pos x="T8" y="T9"/>
                </a:cxn>
                <a:cxn ang="0">
                  <a:pos x="T10" y="T11"/>
                </a:cxn>
              </a:cxnLst>
              <a:rect l="0" t="0" r="r" b="b"/>
              <a:pathLst>
                <a:path w="23" h="34">
                  <a:moveTo>
                    <a:pt x="23" y="21"/>
                  </a:moveTo>
                  <a:lnTo>
                    <a:pt x="20" y="34"/>
                  </a:lnTo>
                  <a:lnTo>
                    <a:pt x="4" y="34"/>
                  </a:lnTo>
                  <a:lnTo>
                    <a:pt x="0" y="16"/>
                  </a:lnTo>
                  <a:lnTo>
                    <a:pt x="12" y="0"/>
                  </a:lnTo>
                  <a:lnTo>
                    <a:pt x="23" y="21"/>
                  </a:lnTo>
                  <a:close/>
                </a:path>
              </a:pathLst>
            </a:custGeom>
            <a:solidFill>
              <a:srgbClr val="DD5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18" name="Freeform 50"/>
            <p:cNvSpPr>
              <a:spLocks/>
            </p:cNvSpPr>
            <p:nvPr/>
          </p:nvSpPr>
          <p:spPr bwMode="auto">
            <a:xfrm>
              <a:off x="4419599" y="3503613"/>
              <a:ext cx="49212" cy="234950"/>
            </a:xfrm>
            <a:custGeom>
              <a:avLst/>
              <a:gdLst>
                <a:gd name="T0" fmla="*/ 8 w 31"/>
                <a:gd name="T1" fmla="*/ 0 h 148"/>
                <a:gd name="T2" fmla="*/ 25 w 31"/>
                <a:gd name="T3" fmla="*/ 0 h 148"/>
                <a:gd name="T4" fmla="*/ 31 w 31"/>
                <a:gd name="T5" fmla="*/ 37 h 148"/>
                <a:gd name="T6" fmla="*/ 15 w 31"/>
                <a:gd name="T7" fmla="*/ 148 h 148"/>
                <a:gd name="T8" fmla="*/ 0 w 31"/>
                <a:gd name="T9" fmla="*/ 44 h 148"/>
                <a:gd name="T10" fmla="*/ 8 w 31"/>
                <a:gd name="T11" fmla="*/ 0 h 148"/>
              </a:gdLst>
              <a:ahLst/>
              <a:cxnLst>
                <a:cxn ang="0">
                  <a:pos x="T0" y="T1"/>
                </a:cxn>
                <a:cxn ang="0">
                  <a:pos x="T2" y="T3"/>
                </a:cxn>
                <a:cxn ang="0">
                  <a:pos x="T4" y="T5"/>
                </a:cxn>
                <a:cxn ang="0">
                  <a:pos x="T6" y="T7"/>
                </a:cxn>
                <a:cxn ang="0">
                  <a:pos x="T8" y="T9"/>
                </a:cxn>
                <a:cxn ang="0">
                  <a:pos x="T10" y="T11"/>
                </a:cxn>
              </a:cxnLst>
              <a:rect l="0" t="0" r="r" b="b"/>
              <a:pathLst>
                <a:path w="31" h="148">
                  <a:moveTo>
                    <a:pt x="8" y="0"/>
                  </a:moveTo>
                  <a:lnTo>
                    <a:pt x="25" y="0"/>
                  </a:lnTo>
                  <a:lnTo>
                    <a:pt x="31" y="37"/>
                  </a:lnTo>
                  <a:lnTo>
                    <a:pt x="15" y="148"/>
                  </a:lnTo>
                  <a:lnTo>
                    <a:pt x="0" y="44"/>
                  </a:lnTo>
                  <a:lnTo>
                    <a:pt x="8" y="0"/>
                  </a:lnTo>
                  <a:close/>
                </a:path>
              </a:pathLst>
            </a:custGeom>
            <a:solidFill>
              <a:srgbClr val="DD5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19" name="Freeform 51"/>
            <p:cNvSpPr>
              <a:spLocks/>
            </p:cNvSpPr>
            <p:nvPr/>
          </p:nvSpPr>
          <p:spPr bwMode="auto">
            <a:xfrm>
              <a:off x="4419599" y="3503613"/>
              <a:ext cx="49212" cy="234950"/>
            </a:xfrm>
            <a:custGeom>
              <a:avLst/>
              <a:gdLst>
                <a:gd name="T0" fmla="*/ 8 w 31"/>
                <a:gd name="T1" fmla="*/ 0 h 148"/>
                <a:gd name="T2" fmla="*/ 25 w 31"/>
                <a:gd name="T3" fmla="*/ 0 h 148"/>
                <a:gd name="T4" fmla="*/ 31 w 31"/>
                <a:gd name="T5" fmla="*/ 37 h 148"/>
                <a:gd name="T6" fmla="*/ 15 w 31"/>
                <a:gd name="T7" fmla="*/ 148 h 148"/>
                <a:gd name="T8" fmla="*/ 0 w 31"/>
                <a:gd name="T9" fmla="*/ 44 h 148"/>
                <a:gd name="T10" fmla="*/ 8 w 31"/>
                <a:gd name="T11" fmla="*/ 0 h 148"/>
              </a:gdLst>
              <a:ahLst/>
              <a:cxnLst>
                <a:cxn ang="0">
                  <a:pos x="T0" y="T1"/>
                </a:cxn>
                <a:cxn ang="0">
                  <a:pos x="T2" y="T3"/>
                </a:cxn>
                <a:cxn ang="0">
                  <a:pos x="T4" y="T5"/>
                </a:cxn>
                <a:cxn ang="0">
                  <a:pos x="T6" y="T7"/>
                </a:cxn>
                <a:cxn ang="0">
                  <a:pos x="T8" y="T9"/>
                </a:cxn>
                <a:cxn ang="0">
                  <a:pos x="T10" y="T11"/>
                </a:cxn>
              </a:cxnLst>
              <a:rect l="0" t="0" r="r" b="b"/>
              <a:pathLst>
                <a:path w="31" h="148">
                  <a:moveTo>
                    <a:pt x="8" y="0"/>
                  </a:moveTo>
                  <a:lnTo>
                    <a:pt x="25" y="0"/>
                  </a:lnTo>
                  <a:lnTo>
                    <a:pt x="31" y="37"/>
                  </a:lnTo>
                  <a:lnTo>
                    <a:pt x="15" y="148"/>
                  </a:lnTo>
                  <a:lnTo>
                    <a:pt x="0" y="44"/>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20" name="Freeform 52"/>
            <p:cNvSpPr>
              <a:spLocks/>
            </p:cNvSpPr>
            <p:nvPr/>
          </p:nvSpPr>
          <p:spPr bwMode="auto">
            <a:xfrm>
              <a:off x="4443412" y="3419476"/>
              <a:ext cx="39687" cy="74613"/>
            </a:xfrm>
            <a:custGeom>
              <a:avLst/>
              <a:gdLst>
                <a:gd name="T0" fmla="*/ 0 w 25"/>
                <a:gd name="T1" fmla="*/ 19 h 47"/>
                <a:gd name="T2" fmla="*/ 16 w 25"/>
                <a:gd name="T3" fmla="*/ 47 h 47"/>
                <a:gd name="T4" fmla="*/ 25 w 25"/>
                <a:gd name="T5" fmla="*/ 19 h 47"/>
                <a:gd name="T6" fmla="*/ 25 w 25"/>
                <a:gd name="T7" fmla="*/ 0 h 47"/>
                <a:gd name="T8" fmla="*/ 0 w 25"/>
                <a:gd name="T9" fmla="*/ 19 h 47"/>
              </a:gdLst>
              <a:ahLst/>
              <a:cxnLst>
                <a:cxn ang="0">
                  <a:pos x="T0" y="T1"/>
                </a:cxn>
                <a:cxn ang="0">
                  <a:pos x="T2" y="T3"/>
                </a:cxn>
                <a:cxn ang="0">
                  <a:pos x="T4" y="T5"/>
                </a:cxn>
                <a:cxn ang="0">
                  <a:pos x="T6" y="T7"/>
                </a:cxn>
                <a:cxn ang="0">
                  <a:pos x="T8" y="T9"/>
                </a:cxn>
              </a:cxnLst>
              <a:rect l="0" t="0" r="r" b="b"/>
              <a:pathLst>
                <a:path w="25" h="47">
                  <a:moveTo>
                    <a:pt x="0" y="19"/>
                  </a:moveTo>
                  <a:lnTo>
                    <a:pt x="16" y="47"/>
                  </a:lnTo>
                  <a:lnTo>
                    <a:pt x="25" y="19"/>
                  </a:lnTo>
                  <a:lnTo>
                    <a:pt x="25"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21" name="Freeform 53"/>
            <p:cNvSpPr>
              <a:spLocks/>
            </p:cNvSpPr>
            <p:nvPr/>
          </p:nvSpPr>
          <p:spPr bwMode="auto">
            <a:xfrm>
              <a:off x="4410407" y="3435351"/>
              <a:ext cx="39687" cy="74613"/>
            </a:xfrm>
            <a:custGeom>
              <a:avLst/>
              <a:gdLst>
                <a:gd name="T0" fmla="*/ 25 w 25"/>
                <a:gd name="T1" fmla="*/ 19 h 47"/>
                <a:gd name="T2" fmla="*/ 8 w 25"/>
                <a:gd name="T3" fmla="*/ 47 h 47"/>
                <a:gd name="T4" fmla="*/ 0 w 25"/>
                <a:gd name="T5" fmla="*/ 19 h 47"/>
                <a:gd name="T6" fmla="*/ 0 w 25"/>
                <a:gd name="T7" fmla="*/ 0 h 47"/>
                <a:gd name="T8" fmla="*/ 25 w 25"/>
                <a:gd name="T9" fmla="*/ 19 h 47"/>
              </a:gdLst>
              <a:ahLst/>
              <a:cxnLst>
                <a:cxn ang="0">
                  <a:pos x="T0" y="T1"/>
                </a:cxn>
                <a:cxn ang="0">
                  <a:pos x="T2" y="T3"/>
                </a:cxn>
                <a:cxn ang="0">
                  <a:pos x="T4" y="T5"/>
                </a:cxn>
                <a:cxn ang="0">
                  <a:pos x="T6" y="T7"/>
                </a:cxn>
                <a:cxn ang="0">
                  <a:pos x="T8" y="T9"/>
                </a:cxn>
              </a:cxnLst>
              <a:rect l="0" t="0" r="r" b="b"/>
              <a:pathLst>
                <a:path w="25" h="47">
                  <a:moveTo>
                    <a:pt x="25" y="19"/>
                  </a:moveTo>
                  <a:lnTo>
                    <a:pt x="8" y="47"/>
                  </a:lnTo>
                  <a:lnTo>
                    <a:pt x="0" y="19"/>
                  </a:lnTo>
                  <a:lnTo>
                    <a:pt x="0" y="0"/>
                  </a:lnTo>
                  <a:lnTo>
                    <a:pt x="25"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22" name="Freeform 54"/>
            <p:cNvSpPr>
              <a:spLocks/>
            </p:cNvSpPr>
            <p:nvPr/>
          </p:nvSpPr>
          <p:spPr bwMode="auto">
            <a:xfrm>
              <a:off x="4405312" y="3419476"/>
              <a:ext cx="77787" cy="30163"/>
            </a:xfrm>
            <a:custGeom>
              <a:avLst/>
              <a:gdLst>
                <a:gd name="T0" fmla="*/ 0 w 49"/>
                <a:gd name="T1" fmla="*/ 0 h 19"/>
                <a:gd name="T2" fmla="*/ 25 w 49"/>
                <a:gd name="T3" fmla="*/ 19 h 19"/>
                <a:gd name="T4" fmla="*/ 49 w 49"/>
                <a:gd name="T5" fmla="*/ 0 h 19"/>
                <a:gd name="T6" fmla="*/ 0 w 49"/>
                <a:gd name="T7" fmla="*/ 0 h 19"/>
              </a:gdLst>
              <a:ahLst/>
              <a:cxnLst>
                <a:cxn ang="0">
                  <a:pos x="T0" y="T1"/>
                </a:cxn>
                <a:cxn ang="0">
                  <a:pos x="T2" y="T3"/>
                </a:cxn>
                <a:cxn ang="0">
                  <a:pos x="T4" y="T5"/>
                </a:cxn>
                <a:cxn ang="0">
                  <a:pos x="T6" y="T7"/>
                </a:cxn>
              </a:cxnLst>
              <a:rect l="0" t="0" r="r" b="b"/>
              <a:pathLst>
                <a:path w="49" h="19">
                  <a:moveTo>
                    <a:pt x="0" y="0"/>
                  </a:moveTo>
                  <a:lnTo>
                    <a:pt x="25" y="19"/>
                  </a:lnTo>
                  <a:lnTo>
                    <a:pt x="49" y="0"/>
                  </a:lnTo>
                  <a:lnTo>
                    <a:pt x="0" y="0"/>
                  </a:lnTo>
                  <a:close/>
                </a:path>
              </a:pathLst>
            </a:custGeom>
            <a:solidFill>
              <a:srgbClr val="FCD1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23" name="Freeform 55"/>
            <p:cNvSpPr>
              <a:spLocks/>
            </p:cNvSpPr>
            <p:nvPr/>
          </p:nvSpPr>
          <p:spPr bwMode="auto">
            <a:xfrm>
              <a:off x="4175124" y="3419476"/>
              <a:ext cx="168275" cy="541338"/>
            </a:xfrm>
            <a:custGeom>
              <a:avLst/>
              <a:gdLst>
                <a:gd name="T0" fmla="*/ 0 w 134"/>
                <a:gd name="T1" fmla="*/ 427 h 430"/>
                <a:gd name="T2" fmla="*/ 83 w 134"/>
                <a:gd name="T3" fmla="*/ 0 h 430"/>
                <a:gd name="T4" fmla="*/ 83 w 134"/>
                <a:gd name="T5" fmla="*/ 0 h 430"/>
                <a:gd name="T6" fmla="*/ 134 w 134"/>
                <a:gd name="T7" fmla="*/ 21 h 430"/>
                <a:gd name="T8" fmla="*/ 123 w 134"/>
                <a:gd name="T9" fmla="*/ 49 h 430"/>
                <a:gd name="T10" fmla="*/ 99 w 134"/>
                <a:gd name="T11" fmla="*/ 131 h 430"/>
                <a:gd name="T12" fmla="*/ 55 w 134"/>
                <a:gd name="T13" fmla="*/ 430 h 430"/>
                <a:gd name="T14" fmla="*/ 0 w 134"/>
                <a:gd name="T15" fmla="*/ 427 h 4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430">
                  <a:moveTo>
                    <a:pt x="0" y="427"/>
                  </a:moveTo>
                  <a:cubicBezTo>
                    <a:pt x="14" y="168"/>
                    <a:pt x="82" y="2"/>
                    <a:pt x="83" y="0"/>
                  </a:cubicBezTo>
                  <a:cubicBezTo>
                    <a:pt x="83" y="0"/>
                    <a:pt x="83" y="0"/>
                    <a:pt x="83" y="0"/>
                  </a:cubicBezTo>
                  <a:cubicBezTo>
                    <a:pt x="134" y="21"/>
                    <a:pt x="134" y="21"/>
                    <a:pt x="134" y="21"/>
                  </a:cubicBezTo>
                  <a:cubicBezTo>
                    <a:pt x="134" y="21"/>
                    <a:pt x="130" y="30"/>
                    <a:pt x="123" y="49"/>
                  </a:cubicBezTo>
                  <a:cubicBezTo>
                    <a:pt x="117" y="67"/>
                    <a:pt x="109" y="95"/>
                    <a:pt x="99" y="131"/>
                  </a:cubicBezTo>
                  <a:cubicBezTo>
                    <a:pt x="81" y="202"/>
                    <a:pt x="61" y="304"/>
                    <a:pt x="55" y="430"/>
                  </a:cubicBezTo>
                  <a:cubicBezTo>
                    <a:pt x="0" y="427"/>
                    <a:pt x="0" y="427"/>
                    <a:pt x="0" y="427"/>
                  </a:cubicBezTo>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24" name="Freeform 56"/>
            <p:cNvSpPr>
              <a:spLocks/>
            </p:cNvSpPr>
            <p:nvPr/>
          </p:nvSpPr>
          <p:spPr bwMode="auto">
            <a:xfrm>
              <a:off x="4170362" y="3956051"/>
              <a:ext cx="73025" cy="76200"/>
            </a:xfrm>
            <a:custGeom>
              <a:avLst/>
              <a:gdLst>
                <a:gd name="T0" fmla="*/ 1 w 58"/>
                <a:gd name="T1" fmla="*/ 30 h 60"/>
                <a:gd name="T2" fmla="*/ 27 w 58"/>
                <a:gd name="T3" fmla="*/ 59 h 60"/>
                <a:gd name="T4" fmla="*/ 56 w 58"/>
                <a:gd name="T5" fmla="*/ 33 h 60"/>
                <a:gd name="T6" fmla="*/ 56 w 58"/>
                <a:gd name="T7" fmla="*/ 32 h 60"/>
                <a:gd name="T8" fmla="*/ 58 w 58"/>
                <a:gd name="T9" fmla="*/ 3 h 60"/>
                <a:gd name="T10" fmla="*/ 3 w 58"/>
                <a:gd name="T11" fmla="*/ 0 h 60"/>
                <a:gd name="T12" fmla="*/ 1 w 58"/>
                <a:gd name="T13" fmla="*/ 29 h 60"/>
                <a:gd name="T14" fmla="*/ 1 w 58"/>
                <a:gd name="T15" fmla="*/ 3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60">
                  <a:moveTo>
                    <a:pt x="1" y="30"/>
                  </a:moveTo>
                  <a:cubicBezTo>
                    <a:pt x="0" y="46"/>
                    <a:pt x="12" y="59"/>
                    <a:pt x="27" y="59"/>
                  </a:cubicBezTo>
                  <a:cubicBezTo>
                    <a:pt x="42" y="60"/>
                    <a:pt x="55" y="49"/>
                    <a:pt x="56" y="33"/>
                  </a:cubicBezTo>
                  <a:cubicBezTo>
                    <a:pt x="56" y="33"/>
                    <a:pt x="56" y="32"/>
                    <a:pt x="56" y="32"/>
                  </a:cubicBezTo>
                  <a:cubicBezTo>
                    <a:pt x="58" y="3"/>
                    <a:pt x="58" y="3"/>
                    <a:pt x="58" y="3"/>
                  </a:cubicBezTo>
                  <a:cubicBezTo>
                    <a:pt x="3" y="0"/>
                    <a:pt x="3" y="0"/>
                    <a:pt x="3" y="0"/>
                  </a:cubicBezTo>
                  <a:cubicBezTo>
                    <a:pt x="1" y="29"/>
                    <a:pt x="1" y="29"/>
                    <a:pt x="1" y="29"/>
                  </a:cubicBezTo>
                  <a:cubicBezTo>
                    <a:pt x="1" y="29"/>
                    <a:pt x="1" y="30"/>
                    <a:pt x="1" y="30"/>
                  </a:cubicBezTo>
                  <a:close/>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25" name="Freeform 57"/>
            <p:cNvSpPr>
              <a:spLocks/>
            </p:cNvSpPr>
            <p:nvPr/>
          </p:nvSpPr>
          <p:spPr bwMode="auto">
            <a:xfrm>
              <a:off x="4545012" y="3419476"/>
              <a:ext cx="169862" cy="541338"/>
            </a:xfrm>
            <a:custGeom>
              <a:avLst/>
              <a:gdLst>
                <a:gd name="T0" fmla="*/ 134 w 134"/>
                <a:gd name="T1" fmla="*/ 427 h 430"/>
                <a:gd name="T2" fmla="*/ 51 w 134"/>
                <a:gd name="T3" fmla="*/ 0 h 430"/>
                <a:gd name="T4" fmla="*/ 51 w 134"/>
                <a:gd name="T5" fmla="*/ 0 h 430"/>
                <a:gd name="T6" fmla="*/ 0 w 134"/>
                <a:gd name="T7" fmla="*/ 21 h 430"/>
                <a:gd name="T8" fmla="*/ 10 w 134"/>
                <a:gd name="T9" fmla="*/ 49 h 430"/>
                <a:gd name="T10" fmla="*/ 34 w 134"/>
                <a:gd name="T11" fmla="*/ 131 h 430"/>
                <a:gd name="T12" fmla="*/ 79 w 134"/>
                <a:gd name="T13" fmla="*/ 430 h 430"/>
                <a:gd name="T14" fmla="*/ 134 w 134"/>
                <a:gd name="T15" fmla="*/ 427 h 4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430">
                  <a:moveTo>
                    <a:pt x="134" y="427"/>
                  </a:moveTo>
                  <a:cubicBezTo>
                    <a:pt x="120" y="168"/>
                    <a:pt x="51" y="2"/>
                    <a:pt x="51" y="0"/>
                  </a:cubicBezTo>
                  <a:cubicBezTo>
                    <a:pt x="51" y="0"/>
                    <a:pt x="51" y="0"/>
                    <a:pt x="51" y="0"/>
                  </a:cubicBezTo>
                  <a:cubicBezTo>
                    <a:pt x="0" y="21"/>
                    <a:pt x="0" y="21"/>
                    <a:pt x="0" y="21"/>
                  </a:cubicBezTo>
                  <a:cubicBezTo>
                    <a:pt x="0" y="21"/>
                    <a:pt x="4" y="30"/>
                    <a:pt x="10" y="49"/>
                  </a:cubicBezTo>
                  <a:cubicBezTo>
                    <a:pt x="16" y="67"/>
                    <a:pt x="25" y="95"/>
                    <a:pt x="34" y="131"/>
                  </a:cubicBezTo>
                  <a:cubicBezTo>
                    <a:pt x="52" y="202"/>
                    <a:pt x="72" y="304"/>
                    <a:pt x="79" y="430"/>
                  </a:cubicBezTo>
                  <a:lnTo>
                    <a:pt x="134" y="427"/>
                  </a:ln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26" name="Freeform 58"/>
            <p:cNvSpPr>
              <a:spLocks/>
            </p:cNvSpPr>
            <p:nvPr/>
          </p:nvSpPr>
          <p:spPr bwMode="auto">
            <a:xfrm>
              <a:off x="4645024" y="3957638"/>
              <a:ext cx="71437" cy="74613"/>
            </a:xfrm>
            <a:custGeom>
              <a:avLst/>
              <a:gdLst>
                <a:gd name="T0" fmla="*/ 56 w 57"/>
                <a:gd name="T1" fmla="*/ 29 h 59"/>
                <a:gd name="T2" fmla="*/ 30 w 57"/>
                <a:gd name="T3" fmla="*/ 59 h 59"/>
                <a:gd name="T4" fmla="*/ 1 w 57"/>
                <a:gd name="T5" fmla="*/ 32 h 59"/>
                <a:gd name="T6" fmla="*/ 1 w 57"/>
                <a:gd name="T7" fmla="*/ 31 h 59"/>
                <a:gd name="T8" fmla="*/ 0 w 57"/>
                <a:gd name="T9" fmla="*/ 3 h 59"/>
                <a:gd name="T10" fmla="*/ 55 w 57"/>
                <a:gd name="T11" fmla="*/ 0 h 59"/>
                <a:gd name="T12" fmla="*/ 56 w 57"/>
                <a:gd name="T13" fmla="*/ 28 h 59"/>
                <a:gd name="T14" fmla="*/ 56 w 57"/>
                <a:gd name="T15" fmla="*/ 2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59">
                  <a:moveTo>
                    <a:pt x="56" y="29"/>
                  </a:moveTo>
                  <a:cubicBezTo>
                    <a:pt x="57" y="45"/>
                    <a:pt x="45" y="58"/>
                    <a:pt x="30" y="59"/>
                  </a:cubicBezTo>
                  <a:cubicBezTo>
                    <a:pt x="15" y="59"/>
                    <a:pt x="2" y="48"/>
                    <a:pt x="1" y="32"/>
                  </a:cubicBezTo>
                  <a:cubicBezTo>
                    <a:pt x="1" y="32"/>
                    <a:pt x="1" y="31"/>
                    <a:pt x="1" y="31"/>
                  </a:cubicBezTo>
                  <a:cubicBezTo>
                    <a:pt x="0" y="3"/>
                    <a:pt x="0" y="3"/>
                    <a:pt x="0" y="3"/>
                  </a:cubicBezTo>
                  <a:cubicBezTo>
                    <a:pt x="55" y="0"/>
                    <a:pt x="55" y="0"/>
                    <a:pt x="55" y="0"/>
                  </a:cubicBezTo>
                  <a:cubicBezTo>
                    <a:pt x="56" y="28"/>
                    <a:pt x="56" y="28"/>
                    <a:pt x="56" y="28"/>
                  </a:cubicBezTo>
                  <a:cubicBezTo>
                    <a:pt x="56" y="28"/>
                    <a:pt x="56" y="29"/>
                    <a:pt x="56" y="29"/>
                  </a:cubicBezTo>
                  <a:close/>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27" name="Freeform 59"/>
            <p:cNvSpPr>
              <a:spLocks noEditPoints="1"/>
            </p:cNvSpPr>
            <p:nvPr/>
          </p:nvSpPr>
          <p:spPr bwMode="auto">
            <a:xfrm>
              <a:off x="4605337" y="3941763"/>
              <a:ext cx="4762" cy="128588"/>
            </a:xfrm>
            <a:custGeom>
              <a:avLst/>
              <a:gdLst>
                <a:gd name="T0" fmla="*/ 3 w 3"/>
                <a:gd name="T1" fmla="*/ 101 h 102"/>
                <a:gd name="T2" fmla="*/ 3 w 3"/>
                <a:gd name="T3" fmla="*/ 102 h 102"/>
                <a:gd name="T4" fmla="*/ 3 w 3"/>
                <a:gd name="T5" fmla="*/ 102 h 102"/>
                <a:gd name="T6" fmla="*/ 3 w 3"/>
                <a:gd name="T7" fmla="*/ 101 h 102"/>
                <a:gd name="T8" fmla="*/ 3 w 3"/>
                <a:gd name="T9" fmla="*/ 100 h 102"/>
                <a:gd name="T10" fmla="*/ 3 w 3"/>
                <a:gd name="T11" fmla="*/ 101 h 102"/>
                <a:gd name="T12" fmla="*/ 3 w 3"/>
                <a:gd name="T13" fmla="*/ 100 h 102"/>
                <a:gd name="T14" fmla="*/ 0 w 3"/>
                <a:gd name="T15" fmla="*/ 1 h 102"/>
                <a:gd name="T16" fmla="*/ 2 w 3"/>
                <a:gd name="T17" fmla="*/ 77 h 102"/>
                <a:gd name="T18" fmla="*/ 0 w 3"/>
                <a:gd name="T19" fmla="*/ 1 h 102"/>
                <a:gd name="T20" fmla="*/ 0 w 3"/>
                <a:gd name="T21" fmla="*/ 0 h 102"/>
                <a:gd name="T22" fmla="*/ 0 w 3"/>
                <a:gd name="T23" fmla="*/ 1 h 102"/>
                <a:gd name="T24" fmla="*/ 0 w 3"/>
                <a:gd name="T25"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02">
                  <a:moveTo>
                    <a:pt x="3" y="101"/>
                  </a:moveTo>
                  <a:cubicBezTo>
                    <a:pt x="3" y="101"/>
                    <a:pt x="3" y="101"/>
                    <a:pt x="3" y="102"/>
                  </a:cubicBezTo>
                  <a:cubicBezTo>
                    <a:pt x="3" y="102"/>
                    <a:pt x="3" y="102"/>
                    <a:pt x="3" y="102"/>
                  </a:cubicBezTo>
                  <a:cubicBezTo>
                    <a:pt x="3" y="101"/>
                    <a:pt x="3" y="101"/>
                    <a:pt x="3" y="101"/>
                  </a:cubicBezTo>
                  <a:moveTo>
                    <a:pt x="3" y="100"/>
                  </a:moveTo>
                  <a:cubicBezTo>
                    <a:pt x="3" y="100"/>
                    <a:pt x="3" y="101"/>
                    <a:pt x="3" y="101"/>
                  </a:cubicBezTo>
                  <a:cubicBezTo>
                    <a:pt x="3" y="101"/>
                    <a:pt x="3" y="100"/>
                    <a:pt x="3" y="100"/>
                  </a:cubicBezTo>
                  <a:moveTo>
                    <a:pt x="0" y="1"/>
                  </a:moveTo>
                  <a:cubicBezTo>
                    <a:pt x="1" y="29"/>
                    <a:pt x="1" y="56"/>
                    <a:pt x="2" y="77"/>
                  </a:cubicBezTo>
                  <a:cubicBezTo>
                    <a:pt x="1" y="56"/>
                    <a:pt x="1" y="29"/>
                    <a:pt x="0" y="1"/>
                  </a:cubicBezTo>
                  <a:moveTo>
                    <a:pt x="0" y="0"/>
                  </a:moveTo>
                  <a:cubicBezTo>
                    <a:pt x="0" y="0"/>
                    <a:pt x="0" y="1"/>
                    <a:pt x="0" y="1"/>
                  </a:cubicBezTo>
                  <a:cubicBezTo>
                    <a:pt x="0" y="1"/>
                    <a:pt x="0" y="0"/>
                    <a:pt x="0" y="0"/>
                  </a:cubicBezTo>
                </a:path>
              </a:pathLst>
            </a:custGeom>
            <a:solidFill>
              <a:srgbClr val="00C2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28" name="Freeform 60"/>
            <p:cNvSpPr>
              <a:spLocks/>
            </p:cNvSpPr>
            <p:nvPr/>
          </p:nvSpPr>
          <p:spPr bwMode="auto">
            <a:xfrm>
              <a:off x="4278312" y="3606801"/>
              <a:ext cx="331787" cy="463550"/>
            </a:xfrm>
            <a:custGeom>
              <a:avLst/>
              <a:gdLst>
                <a:gd name="T0" fmla="*/ 12 w 262"/>
                <a:gd name="T1" fmla="*/ 0 h 368"/>
                <a:gd name="T2" fmla="*/ 0 w 262"/>
                <a:gd name="T3" fmla="*/ 52 h 368"/>
                <a:gd name="T4" fmla="*/ 0 w 262"/>
                <a:gd name="T5" fmla="*/ 368 h 368"/>
                <a:gd name="T6" fmla="*/ 262 w 262"/>
                <a:gd name="T7" fmla="*/ 368 h 368"/>
                <a:gd name="T8" fmla="*/ 262 w 262"/>
                <a:gd name="T9" fmla="*/ 367 h 368"/>
                <a:gd name="T10" fmla="*/ 262 w 262"/>
                <a:gd name="T11" fmla="*/ 367 h 368"/>
                <a:gd name="T12" fmla="*/ 262 w 262"/>
                <a:gd name="T13" fmla="*/ 366 h 368"/>
                <a:gd name="T14" fmla="*/ 261 w 262"/>
                <a:gd name="T15" fmla="*/ 343 h 368"/>
                <a:gd name="T16" fmla="*/ 259 w 262"/>
                <a:gd name="T17" fmla="*/ 267 h 368"/>
                <a:gd name="T18" fmla="*/ 259 w 262"/>
                <a:gd name="T19" fmla="*/ 267 h 368"/>
                <a:gd name="T20" fmla="*/ 259 w 262"/>
                <a:gd name="T21" fmla="*/ 266 h 368"/>
                <a:gd name="T22" fmla="*/ 257 w 262"/>
                <a:gd name="T23" fmla="*/ 211 h 368"/>
                <a:gd name="T24" fmla="*/ 130 w 262"/>
                <a:gd name="T25" fmla="*/ 102 h 368"/>
                <a:gd name="T26" fmla="*/ 130 w 262"/>
                <a:gd name="T27" fmla="*/ 105 h 368"/>
                <a:gd name="T28" fmla="*/ 129 w 262"/>
                <a:gd name="T29" fmla="*/ 101 h 368"/>
                <a:gd name="T30" fmla="*/ 12 w 262"/>
                <a:gd name="T31" fmla="*/ 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2" h="368">
                  <a:moveTo>
                    <a:pt x="12" y="0"/>
                  </a:moveTo>
                  <a:cubicBezTo>
                    <a:pt x="8" y="16"/>
                    <a:pt x="4" y="33"/>
                    <a:pt x="0" y="52"/>
                  </a:cubicBezTo>
                  <a:cubicBezTo>
                    <a:pt x="0" y="368"/>
                    <a:pt x="0" y="368"/>
                    <a:pt x="0" y="368"/>
                  </a:cubicBezTo>
                  <a:cubicBezTo>
                    <a:pt x="262" y="368"/>
                    <a:pt x="262" y="368"/>
                    <a:pt x="262" y="368"/>
                  </a:cubicBezTo>
                  <a:cubicBezTo>
                    <a:pt x="262" y="367"/>
                    <a:pt x="262" y="367"/>
                    <a:pt x="262" y="367"/>
                  </a:cubicBezTo>
                  <a:cubicBezTo>
                    <a:pt x="262" y="367"/>
                    <a:pt x="262" y="367"/>
                    <a:pt x="262" y="367"/>
                  </a:cubicBezTo>
                  <a:cubicBezTo>
                    <a:pt x="262" y="367"/>
                    <a:pt x="262" y="366"/>
                    <a:pt x="262" y="366"/>
                  </a:cubicBezTo>
                  <a:cubicBezTo>
                    <a:pt x="261" y="360"/>
                    <a:pt x="261" y="352"/>
                    <a:pt x="261" y="343"/>
                  </a:cubicBezTo>
                  <a:cubicBezTo>
                    <a:pt x="260" y="322"/>
                    <a:pt x="260" y="295"/>
                    <a:pt x="259" y="267"/>
                  </a:cubicBezTo>
                  <a:cubicBezTo>
                    <a:pt x="259" y="267"/>
                    <a:pt x="259" y="267"/>
                    <a:pt x="259" y="267"/>
                  </a:cubicBezTo>
                  <a:cubicBezTo>
                    <a:pt x="259" y="267"/>
                    <a:pt x="259" y="266"/>
                    <a:pt x="259" y="266"/>
                  </a:cubicBezTo>
                  <a:cubicBezTo>
                    <a:pt x="258" y="248"/>
                    <a:pt x="257" y="229"/>
                    <a:pt x="257" y="211"/>
                  </a:cubicBezTo>
                  <a:cubicBezTo>
                    <a:pt x="130" y="102"/>
                    <a:pt x="130" y="102"/>
                    <a:pt x="130" y="102"/>
                  </a:cubicBezTo>
                  <a:cubicBezTo>
                    <a:pt x="130" y="105"/>
                    <a:pt x="130" y="105"/>
                    <a:pt x="130" y="105"/>
                  </a:cubicBezTo>
                  <a:cubicBezTo>
                    <a:pt x="129" y="101"/>
                    <a:pt x="129" y="101"/>
                    <a:pt x="129" y="101"/>
                  </a:cubicBezTo>
                  <a:cubicBezTo>
                    <a:pt x="12" y="0"/>
                    <a:pt x="12" y="0"/>
                    <a:pt x="12" y="0"/>
                  </a:cubicBezTo>
                </a:path>
              </a:pathLst>
            </a:custGeom>
            <a:solidFill>
              <a:srgbClr val="0075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29" name="Freeform 61"/>
            <p:cNvSpPr>
              <a:spLocks/>
            </p:cNvSpPr>
            <p:nvPr/>
          </p:nvSpPr>
          <p:spPr bwMode="auto">
            <a:xfrm>
              <a:off x="4441824" y="3733801"/>
              <a:ext cx="1587" cy="4763"/>
            </a:xfrm>
            <a:custGeom>
              <a:avLst/>
              <a:gdLst>
                <a:gd name="T0" fmla="*/ 0 w 1"/>
                <a:gd name="T1" fmla="*/ 0 h 3"/>
                <a:gd name="T2" fmla="*/ 1 w 1"/>
                <a:gd name="T3" fmla="*/ 3 h 3"/>
                <a:gd name="T4" fmla="*/ 1 w 1"/>
                <a:gd name="T5" fmla="*/ 1 h 3"/>
                <a:gd name="T6" fmla="*/ 0 w 1"/>
                <a:gd name="T7" fmla="*/ 0 h 3"/>
              </a:gdLst>
              <a:ahLst/>
              <a:cxnLst>
                <a:cxn ang="0">
                  <a:pos x="T0" y="T1"/>
                </a:cxn>
                <a:cxn ang="0">
                  <a:pos x="T2" y="T3"/>
                </a:cxn>
                <a:cxn ang="0">
                  <a:pos x="T4" y="T5"/>
                </a:cxn>
                <a:cxn ang="0">
                  <a:pos x="T6" y="T7"/>
                </a:cxn>
              </a:cxnLst>
              <a:rect l="0" t="0" r="r" b="b"/>
              <a:pathLst>
                <a:path w="1" h="3">
                  <a:moveTo>
                    <a:pt x="0" y="0"/>
                  </a:moveTo>
                  <a:lnTo>
                    <a:pt x="1" y="3"/>
                  </a:lnTo>
                  <a:lnTo>
                    <a:pt x="1" y="1"/>
                  </a:lnTo>
                  <a:lnTo>
                    <a:pt x="0" y="0"/>
                  </a:lnTo>
                  <a:close/>
                </a:path>
              </a:pathLst>
            </a:custGeom>
            <a:solidFill>
              <a:srgbClr val="C65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30" name="Freeform 62"/>
            <p:cNvSpPr>
              <a:spLocks/>
            </p:cNvSpPr>
            <p:nvPr/>
          </p:nvSpPr>
          <p:spPr bwMode="auto">
            <a:xfrm>
              <a:off x="4441824" y="3733801"/>
              <a:ext cx="1587" cy="4763"/>
            </a:xfrm>
            <a:custGeom>
              <a:avLst/>
              <a:gdLst>
                <a:gd name="T0" fmla="*/ 0 w 1"/>
                <a:gd name="T1" fmla="*/ 0 h 3"/>
                <a:gd name="T2" fmla="*/ 1 w 1"/>
                <a:gd name="T3" fmla="*/ 3 h 3"/>
                <a:gd name="T4" fmla="*/ 1 w 1"/>
                <a:gd name="T5" fmla="*/ 1 h 3"/>
                <a:gd name="T6" fmla="*/ 0 w 1"/>
                <a:gd name="T7" fmla="*/ 0 h 3"/>
              </a:gdLst>
              <a:ahLst/>
              <a:cxnLst>
                <a:cxn ang="0">
                  <a:pos x="T0" y="T1"/>
                </a:cxn>
                <a:cxn ang="0">
                  <a:pos x="T2" y="T3"/>
                </a:cxn>
                <a:cxn ang="0">
                  <a:pos x="T4" y="T5"/>
                </a:cxn>
                <a:cxn ang="0">
                  <a:pos x="T6" y="T7"/>
                </a:cxn>
              </a:cxnLst>
              <a:rect l="0" t="0" r="r" b="b"/>
              <a:pathLst>
                <a:path w="1" h="3">
                  <a:moveTo>
                    <a:pt x="0" y="0"/>
                  </a:moveTo>
                  <a:lnTo>
                    <a:pt x="1" y="3"/>
                  </a:lnTo>
                  <a:lnTo>
                    <a:pt x="1"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31" name="Freeform 63"/>
            <p:cNvSpPr>
              <a:spLocks/>
            </p:cNvSpPr>
            <p:nvPr/>
          </p:nvSpPr>
          <p:spPr bwMode="auto">
            <a:xfrm>
              <a:off x="4278312" y="3594101"/>
              <a:ext cx="15875" cy="77788"/>
            </a:xfrm>
            <a:custGeom>
              <a:avLst/>
              <a:gdLst>
                <a:gd name="T0" fmla="*/ 0 w 12"/>
                <a:gd name="T1" fmla="*/ 0 h 62"/>
                <a:gd name="T2" fmla="*/ 0 w 12"/>
                <a:gd name="T3" fmla="*/ 62 h 62"/>
                <a:gd name="T4" fmla="*/ 12 w 12"/>
                <a:gd name="T5" fmla="*/ 10 h 62"/>
                <a:gd name="T6" fmla="*/ 0 w 12"/>
                <a:gd name="T7" fmla="*/ 0 h 62"/>
              </a:gdLst>
              <a:ahLst/>
              <a:cxnLst>
                <a:cxn ang="0">
                  <a:pos x="T0" y="T1"/>
                </a:cxn>
                <a:cxn ang="0">
                  <a:pos x="T2" y="T3"/>
                </a:cxn>
                <a:cxn ang="0">
                  <a:pos x="T4" y="T5"/>
                </a:cxn>
                <a:cxn ang="0">
                  <a:pos x="T6" y="T7"/>
                </a:cxn>
              </a:cxnLst>
              <a:rect l="0" t="0" r="r" b="b"/>
              <a:pathLst>
                <a:path w="12" h="62">
                  <a:moveTo>
                    <a:pt x="0" y="0"/>
                  </a:moveTo>
                  <a:cubicBezTo>
                    <a:pt x="0" y="62"/>
                    <a:pt x="0" y="62"/>
                    <a:pt x="0" y="62"/>
                  </a:cubicBezTo>
                  <a:cubicBezTo>
                    <a:pt x="4" y="43"/>
                    <a:pt x="8" y="26"/>
                    <a:pt x="12" y="10"/>
                  </a:cubicBezTo>
                  <a:cubicBezTo>
                    <a:pt x="0" y="0"/>
                    <a:pt x="0" y="0"/>
                    <a:pt x="0" y="0"/>
                  </a:cubicBezTo>
                </a:path>
              </a:pathLst>
            </a:custGeom>
            <a:solidFill>
              <a:srgbClr val="0075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32" name="Freeform 64"/>
            <p:cNvSpPr>
              <a:spLocks/>
            </p:cNvSpPr>
            <p:nvPr/>
          </p:nvSpPr>
          <p:spPr bwMode="auto">
            <a:xfrm>
              <a:off x="4370387" y="3279776"/>
              <a:ext cx="61912" cy="61913"/>
            </a:xfrm>
            <a:custGeom>
              <a:avLst/>
              <a:gdLst>
                <a:gd name="T0" fmla="*/ 10 w 49"/>
                <a:gd name="T1" fmla="*/ 0 h 49"/>
                <a:gd name="T2" fmla="*/ 10 w 49"/>
                <a:gd name="T3" fmla="*/ 38 h 49"/>
                <a:gd name="T4" fmla="*/ 49 w 49"/>
                <a:gd name="T5" fmla="*/ 38 h 49"/>
                <a:gd name="T6" fmla="*/ 10 w 49"/>
                <a:gd name="T7" fmla="*/ 0 h 49"/>
              </a:gdLst>
              <a:ahLst/>
              <a:cxnLst>
                <a:cxn ang="0">
                  <a:pos x="T0" y="T1"/>
                </a:cxn>
                <a:cxn ang="0">
                  <a:pos x="T2" y="T3"/>
                </a:cxn>
                <a:cxn ang="0">
                  <a:pos x="T4" y="T5"/>
                </a:cxn>
                <a:cxn ang="0">
                  <a:pos x="T6" y="T7"/>
                </a:cxn>
              </a:cxnLst>
              <a:rect l="0" t="0" r="r" b="b"/>
              <a:pathLst>
                <a:path w="49" h="49">
                  <a:moveTo>
                    <a:pt x="10" y="0"/>
                  </a:moveTo>
                  <a:cubicBezTo>
                    <a:pt x="0" y="10"/>
                    <a:pt x="0" y="27"/>
                    <a:pt x="10" y="38"/>
                  </a:cubicBezTo>
                  <a:cubicBezTo>
                    <a:pt x="21" y="49"/>
                    <a:pt x="38" y="49"/>
                    <a:pt x="49" y="38"/>
                  </a:cubicBezTo>
                  <a:cubicBezTo>
                    <a:pt x="10" y="0"/>
                    <a:pt x="10" y="0"/>
                    <a:pt x="10" y="0"/>
                  </a:cubicBezTo>
                </a:path>
              </a:pathLst>
            </a:custGeom>
            <a:solidFill>
              <a:srgbClr val="FCD1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33" name="Freeform 65"/>
            <p:cNvSpPr>
              <a:spLocks/>
            </p:cNvSpPr>
            <p:nvPr/>
          </p:nvSpPr>
          <p:spPr bwMode="auto">
            <a:xfrm>
              <a:off x="4395787" y="3290888"/>
              <a:ext cx="23812" cy="23813"/>
            </a:xfrm>
            <a:custGeom>
              <a:avLst/>
              <a:gdLst>
                <a:gd name="T0" fmla="*/ 0 w 19"/>
                <a:gd name="T1" fmla="*/ 0 h 19"/>
                <a:gd name="T2" fmla="*/ 0 w 19"/>
                <a:gd name="T3" fmla="*/ 0 h 19"/>
                <a:gd name="T4" fmla="*/ 19 w 19"/>
                <a:gd name="T5" fmla="*/ 19 h 19"/>
                <a:gd name="T6" fmla="*/ 19 w 19"/>
                <a:gd name="T7" fmla="*/ 19 h 19"/>
                <a:gd name="T8" fmla="*/ 0 w 19"/>
                <a:gd name="T9" fmla="*/ 0 h 19"/>
              </a:gdLst>
              <a:ahLst/>
              <a:cxnLst>
                <a:cxn ang="0">
                  <a:pos x="T0" y="T1"/>
                </a:cxn>
                <a:cxn ang="0">
                  <a:pos x="T2" y="T3"/>
                </a:cxn>
                <a:cxn ang="0">
                  <a:pos x="T4" y="T5"/>
                </a:cxn>
                <a:cxn ang="0">
                  <a:pos x="T6" y="T7"/>
                </a:cxn>
                <a:cxn ang="0">
                  <a:pos x="T8" y="T9"/>
                </a:cxn>
              </a:cxnLst>
              <a:rect l="0" t="0" r="r" b="b"/>
              <a:pathLst>
                <a:path w="19" h="19">
                  <a:moveTo>
                    <a:pt x="0" y="0"/>
                  </a:moveTo>
                  <a:cubicBezTo>
                    <a:pt x="0" y="0"/>
                    <a:pt x="0" y="0"/>
                    <a:pt x="0" y="0"/>
                  </a:cubicBezTo>
                  <a:cubicBezTo>
                    <a:pt x="19" y="19"/>
                    <a:pt x="19" y="19"/>
                    <a:pt x="19" y="19"/>
                  </a:cubicBezTo>
                  <a:cubicBezTo>
                    <a:pt x="19" y="19"/>
                    <a:pt x="19" y="19"/>
                    <a:pt x="19" y="19"/>
                  </a:cubicBezTo>
                  <a:cubicBezTo>
                    <a:pt x="0" y="0"/>
                    <a:pt x="0" y="0"/>
                    <a:pt x="0" y="0"/>
                  </a:cubicBezTo>
                </a:path>
              </a:pathLst>
            </a:custGeom>
            <a:solidFill>
              <a:srgbClr val="B69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34" name="Freeform 66"/>
            <p:cNvSpPr>
              <a:spLocks/>
            </p:cNvSpPr>
            <p:nvPr/>
          </p:nvSpPr>
          <p:spPr bwMode="auto">
            <a:xfrm>
              <a:off x="4389437" y="3290888"/>
              <a:ext cx="30162" cy="28575"/>
            </a:xfrm>
            <a:custGeom>
              <a:avLst/>
              <a:gdLst>
                <a:gd name="T0" fmla="*/ 5 w 24"/>
                <a:gd name="T1" fmla="*/ 0 h 23"/>
                <a:gd name="T2" fmla="*/ 5 w 24"/>
                <a:gd name="T3" fmla="*/ 19 h 23"/>
                <a:gd name="T4" fmla="*/ 15 w 24"/>
                <a:gd name="T5" fmla="*/ 23 h 23"/>
                <a:gd name="T6" fmla="*/ 24 w 24"/>
                <a:gd name="T7" fmla="*/ 19 h 23"/>
                <a:gd name="T8" fmla="*/ 5 w 24"/>
                <a:gd name="T9" fmla="*/ 0 h 23"/>
              </a:gdLst>
              <a:ahLst/>
              <a:cxnLst>
                <a:cxn ang="0">
                  <a:pos x="T0" y="T1"/>
                </a:cxn>
                <a:cxn ang="0">
                  <a:pos x="T2" y="T3"/>
                </a:cxn>
                <a:cxn ang="0">
                  <a:pos x="T4" y="T5"/>
                </a:cxn>
                <a:cxn ang="0">
                  <a:pos x="T6" y="T7"/>
                </a:cxn>
                <a:cxn ang="0">
                  <a:pos x="T8" y="T9"/>
                </a:cxn>
              </a:cxnLst>
              <a:rect l="0" t="0" r="r" b="b"/>
              <a:pathLst>
                <a:path w="24" h="23">
                  <a:moveTo>
                    <a:pt x="5" y="0"/>
                  </a:moveTo>
                  <a:cubicBezTo>
                    <a:pt x="0" y="6"/>
                    <a:pt x="0" y="14"/>
                    <a:pt x="5" y="19"/>
                  </a:cubicBezTo>
                  <a:cubicBezTo>
                    <a:pt x="8" y="22"/>
                    <a:pt x="11" y="23"/>
                    <a:pt x="15" y="23"/>
                  </a:cubicBezTo>
                  <a:cubicBezTo>
                    <a:pt x="18" y="23"/>
                    <a:pt x="22" y="22"/>
                    <a:pt x="24" y="19"/>
                  </a:cubicBezTo>
                  <a:cubicBezTo>
                    <a:pt x="5" y="0"/>
                    <a:pt x="5" y="0"/>
                    <a:pt x="5" y="0"/>
                  </a:cubicBezTo>
                </a:path>
              </a:pathLst>
            </a:custGeom>
            <a:solidFill>
              <a:srgbClr val="D6B2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35" name="Rectangle 9"/>
            <p:cNvSpPr>
              <a:spLocks noChangeArrowheads="1"/>
            </p:cNvSpPr>
            <p:nvPr/>
          </p:nvSpPr>
          <p:spPr bwMode="auto">
            <a:xfrm>
              <a:off x="4487069" y="4071312"/>
              <a:ext cx="88900" cy="569913"/>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36" name="Rectangle 10"/>
            <p:cNvSpPr>
              <a:spLocks noChangeArrowheads="1"/>
            </p:cNvSpPr>
            <p:nvPr/>
          </p:nvSpPr>
          <p:spPr bwMode="auto">
            <a:xfrm>
              <a:off x="4487069" y="4071312"/>
              <a:ext cx="88900"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37" name="Freeform 11"/>
            <p:cNvSpPr>
              <a:spLocks/>
            </p:cNvSpPr>
            <p:nvPr/>
          </p:nvSpPr>
          <p:spPr bwMode="auto">
            <a:xfrm>
              <a:off x="4487069" y="4641224"/>
              <a:ext cx="157162" cy="87313"/>
            </a:xfrm>
            <a:custGeom>
              <a:avLst/>
              <a:gdLst>
                <a:gd name="T0" fmla="*/ 99 w 99"/>
                <a:gd name="T1" fmla="*/ 42 h 55"/>
                <a:gd name="T2" fmla="*/ 57 w 99"/>
                <a:gd name="T3" fmla="*/ 0 h 55"/>
                <a:gd name="T4" fmla="*/ 0 w 99"/>
                <a:gd name="T5" fmla="*/ 0 h 55"/>
                <a:gd name="T6" fmla="*/ 0 w 99"/>
                <a:gd name="T7" fmla="*/ 55 h 55"/>
                <a:gd name="T8" fmla="*/ 99 w 99"/>
                <a:gd name="T9" fmla="*/ 55 h 55"/>
                <a:gd name="T10" fmla="*/ 99 w 99"/>
                <a:gd name="T11" fmla="*/ 42 h 55"/>
              </a:gdLst>
              <a:ahLst/>
              <a:cxnLst>
                <a:cxn ang="0">
                  <a:pos x="T0" y="T1"/>
                </a:cxn>
                <a:cxn ang="0">
                  <a:pos x="T2" y="T3"/>
                </a:cxn>
                <a:cxn ang="0">
                  <a:pos x="T4" y="T5"/>
                </a:cxn>
                <a:cxn ang="0">
                  <a:pos x="T6" y="T7"/>
                </a:cxn>
                <a:cxn ang="0">
                  <a:pos x="T8" y="T9"/>
                </a:cxn>
                <a:cxn ang="0">
                  <a:pos x="T10" y="T11"/>
                </a:cxn>
              </a:cxnLst>
              <a:rect l="0" t="0" r="r" b="b"/>
              <a:pathLst>
                <a:path w="99" h="55">
                  <a:moveTo>
                    <a:pt x="99" y="42"/>
                  </a:moveTo>
                  <a:lnTo>
                    <a:pt x="57" y="0"/>
                  </a:lnTo>
                  <a:lnTo>
                    <a:pt x="0" y="0"/>
                  </a:lnTo>
                  <a:lnTo>
                    <a:pt x="0" y="55"/>
                  </a:lnTo>
                  <a:lnTo>
                    <a:pt x="99" y="55"/>
                  </a:lnTo>
                  <a:lnTo>
                    <a:pt x="99" y="42"/>
                  </a:ln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38" name="Freeform 12"/>
            <p:cNvSpPr>
              <a:spLocks/>
            </p:cNvSpPr>
            <p:nvPr/>
          </p:nvSpPr>
          <p:spPr bwMode="auto">
            <a:xfrm>
              <a:off x="4487069" y="4641224"/>
              <a:ext cx="157162" cy="87313"/>
            </a:xfrm>
            <a:custGeom>
              <a:avLst/>
              <a:gdLst>
                <a:gd name="T0" fmla="*/ 99 w 99"/>
                <a:gd name="T1" fmla="*/ 42 h 55"/>
                <a:gd name="T2" fmla="*/ 57 w 99"/>
                <a:gd name="T3" fmla="*/ 0 h 55"/>
                <a:gd name="T4" fmla="*/ 0 w 99"/>
                <a:gd name="T5" fmla="*/ 0 h 55"/>
                <a:gd name="T6" fmla="*/ 0 w 99"/>
                <a:gd name="T7" fmla="*/ 55 h 55"/>
                <a:gd name="T8" fmla="*/ 99 w 99"/>
                <a:gd name="T9" fmla="*/ 55 h 55"/>
                <a:gd name="T10" fmla="*/ 99 w 99"/>
                <a:gd name="T11" fmla="*/ 42 h 55"/>
              </a:gdLst>
              <a:ahLst/>
              <a:cxnLst>
                <a:cxn ang="0">
                  <a:pos x="T0" y="T1"/>
                </a:cxn>
                <a:cxn ang="0">
                  <a:pos x="T2" y="T3"/>
                </a:cxn>
                <a:cxn ang="0">
                  <a:pos x="T4" y="T5"/>
                </a:cxn>
                <a:cxn ang="0">
                  <a:pos x="T6" y="T7"/>
                </a:cxn>
                <a:cxn ang="0">
                  <a:pos x="T8" y="T9"/>
                </a:cxn>
                <a:cxn ang="0">
                  <a:pos x="T10" y="T11"/>
                </a:cxn>
              </a:cxnLst>
              <a:rect l="0" t="0" r="r" b="b"/>
              <a:pathLst>
                <a:path w="99" h="55">
                  <a:moveTo>
                    <a:pt x="99" y="42"/>
                  </a:moveTo>
                  <a:lnTo>
                    <a:pt x="57" y="0"/>
                  </a:lnTo>
                  <a:lnTo>
                    <a:pt x="0" y="0"/>
                  </a:lnTo>
                  <a:lnTo>
                    <a:pt x="0" y="55"/>
                  </a:lnTo>
                  <a:lnTo>
                    <a:pt x="99" y="55"/>
                  </a:lnTo>
                  <a:lnTo>
                    <a:pt x="99" y="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39" name="Rectangle 13"/>
            <p:cNvSpPr>
              <a:spLocks noChangeArrowheads="1"/>
            </p:cNvSpPr>
            <p:nvPr/>
          </p:nvSpPr>
          <p:spPr bwMode="auto">
            <a:xfrm>
              <a:off x="4487069" y="4096712"/>
              <a:ext cx="42862" cy="544513"/>
            </a:xfrm>
            <a:prstGeom prst="rect">
              <a:avLst/>
            </a:prstGeom>
            <a:solidFill>
              <a:srgbClr val="591C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40" name="Rectangle 14"/>
            <p:cNvSpPr>
              <a:spLocks noChangeArrowheads="1"/>
            </p:cNvSpPr>
            <p:nvPr/>
          </p:nvSpPr>
          <p:spPr bwMode="auto">
            <a:xfrm>
              <a:off x="4487069" y="4096712"/>
              <a:ext cx="42862"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41" name="Rectangle 15"/>
            <p:cNvSpPr>
              <a:spLocks noChangeArrowheads="1"/>
            </p:cNvSpPr>
            <p:nvPr/>
          </p:nvSpPr>
          <p:spPr bwMode="auto">
            <a:xfrm>
              <a:off x="4487069" y="4641224"/>
              <a:ext cx="42862" cy="87313"/>
            </a:xfrm>
            <a:prstGeom prst="rect">
              <a:avLst/>
            </a:prstGeom>
            <a:solidFill>
              <a:srgbClr val="006F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142" name="Rectangle 16"/>
            <p:cNvSpPr>
              <a:spLocks noChangeArrowheads="1"/>
            </p:cNvSpPr>
            <p:nvPr/>
          </p:nvSpPr>
          <p:spPr bwMode="auto">
            <a:xfrm>
              <a:off x="4487069" y="4641224"/>
              <a:ext cx="42862"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grpSp>
    </p:spTree>
    <p:extLst>
      <p:ext uri="{BB962C8B-B14F-4D97-AF65-F5344CB8AC3E}">
        <p14:creationId xmlns:p14="http://schemas.microsoft.com/office/powerpoint/2010/main" val="3172819970"/>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Spatial Audio Guidelines</a:t>
            </a:r>
            <a:endParaRPr lang="en-US" dirty="0"/>
          </a:p>
        </p:txBody>
      </p:sp>
      <p:sp>
        <p:nvSpPr>
          <p:cNvPr id="3" name="Text Placeholder 2"/>
          <p:cNvSpPr>
            <a:spLocks noGrp="1"/>
          </p:cNvSpPr>
          <p:nvPr>
            <p:ph type="body" sz="quarter" idx="10"/>
          </p:nvPr>
        </p:nvSpPr>
        <p:spPr>
          <a:xfrm>
            <a:off x="274638" y="1212850"/>
            <a:ext cx="8138135" cy="3323987"/>
          </a:xfrm>
        </p:spPr>
        <p:txBody>
          <a:bodyPr/>
          <a:lstStyle/>
          <a:p>
            <a:r>
              <a:rPr lang="en-US" sz="3200" b="1" dirty="0"/>
              <a:t>Normalize all sounds</a:t>
            </a:r>
          </a:p>
          <a:p>
            <a:pPr marL="241300" lvl="1"/>
            <a:r>
              <a:rPr lang="en-US" sz="2400" dirty="0" smtClean="0"/>
              <a:t>Sound should be normalized as if it occurred at 1m.</a:t>
            </a:r>
            <a:endParaRPr lang="en-US" sz="2400" dirty="0"/>
          </a:p>
          <a:p>
            <a:pPr marL="241300" lvl="1"/>
            <a:endParaRPr lang="en-US" sz="2400" dirty="0" smtClean="0"/>
          </a:p>
          <a:p>
            <a:pPr marL="241300" lvl="1"/>
            <a:r>
              <a:rPr lang="en-US" sz="2400" dirty="0" smtClean="0"/>
              <a:t>Attenuation is auto applied for </a:t>
            </a:r>
            <a:r>
              <a:rPr lang="en-US" sz="2400" dirty="0"/>
              <a:t>a sound to “feel” like it’s at a certain </a:t>
            </a:r>
            <a:r>
              <a:rPr lang="en-US" sz="2400" dirty="0" smtClean="0"/>
              <a:t>distance.</a:t>
            </a:r>
          </a:p>
          <a:p>
            <a:pPr marL="241300" lvl="1"/>
            <a:endParaRPr lang="en-US" sz="2400" dirty="0" smtClean="0"/>
          </a:p>
          <a:p>
            <a:pPr marL="241300" lvl="1"/>
            <a:r>
              <a:rPr lang="en-US" sz="2400" dirty="0" smtClean="0"/>
              <a:t>Add dynamic compression when needed for important sounds.</a:t>
            </a:r>
          </a:p>
        </p:txBody>
      </p:sp>
      <p:pic>
        <p:nvPicPr>
          <p:cNvPr id="31" name="Picture 30"/>
          <p:cNvPicPr>
            <a:picLocks noChangeAspect="1"/>
          </p:cNvPicPr>
          <p:nvPr/>
        </p:nvPicPr>
        <p:blipFill>
          <a:blip r:embed="rId2"/>
          <a:stretch>
            <a:fillRect/>
          </a:stretch>
        </p:blipFill>
        <p:spPr>
          <a:xfrm>
            <a:off x="8412773" y="1645054"/>
            <a:ext cx="4044434" cy="1739843"/>
          </a:xfrm>
          <a:prstGeom prst="rect">
            <a:avLst/>
          </a:prstGeom>
        </p:spPr>
      </p:pic>
    </p:spTree>
    <p:extLst>
      <p:ext uri="{BB962C8B-B14F-4D97-AF65-F5344CB8AC3E}">
        <p14:creationId xmlns:p14="http://schemas.microsoft.com/office/powerpoint/2010/main" val="2819261077"/>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8" y="1209973"/>
            <a:ext cx="9144000" cy="1181862"/>
          </a:xfrm>
        </p:spPr>
        <p:txBody>
          <a:bodyPr/>
          <a:lstStyle/>
          <a:p>
            <a:r>
              <a:rPr lang="en-US" dirty="0" smtClean="0"/>
              <a:t>Dungeon Crash</a:t>
            </a:r>
            <a:endParaRPr lang="en-US" dirty="0"/>
          </a:p>
        </p:txBody>
      </p:sp>
      <p:pic>
        <p:nvPicPr>
          <p:cNvPr id="3" name="Picture 2"/>
          <p:cNvPicPr>
            <a:picLocks noChangeAspect="1"/>
          </p:cNvPicPr>
          <p:nvPr/>
        </p:nvPicPr>
        <p:blipFill>
          <a:blip r:embed="rId2"/>
          <a:stretch>
            <a:fillRect/>
          </a:stretch>
        </p:blipFill>
        <p:spPr>
          <a:xfrm>
            <a:off x="4480896" y="1230785"/>
            <a:ext cx="7621064" cy="2810267"/>
          </a:xfrm>
          <a:prstGeom prst="rect">
            <a:avLst/>
          </a:prstGeom>
        </p:spPr>
      </p:pic>
      <p:sp>
        <p:nvSpPr>
          <p:cNvPr id="6" name="Rectangle 5"/>
          <p:cNvSpPr/>
          <p:nvPr/>
        </p:nvSpPr>
        <p:spPr>
          <a:xfrm>
            <a:off x="4298016" y="3794571"/>
            <a:ext cx="2401811" cy="830997"/>
          </a:xfrm>
          <a:prstGeom prst="rect">
            <a:avLst/>
          </a:prstGeom>
        </p:spPr>
        <p:txBody>
          <a:bodyPr wrap="none">
            <a:spAutoFit/>
          </a:bodyPr>
          <a:lstStyle/>
          <a:p>
            <a:pPr marL="0" marR="0" lvl="0" indent="0" algn="ctr" defTabSz="932742"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577C"/>
                </a:solidFill>
                <a:effectLst/>
                <a:uLnTx/>
                <a:uFillTx/>
                <a:latin typeface="Segoe UI"/>
                <a:ea typeface="+mn-ea"/>
                <a:cs typeface="+mn-cs"/>
              </a:rPr>
              <a:t>MEDIA </a:t>
            </a:r>
          </a:p>
          <a:p>
            <a:pPr marL="0" marR="0" lvl="0" indent="0" algn="ctr" defTabSz="932742"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smtClean="0">
                <a:ln>
                  <a:noFill/>
                </a:ln>
                <a:solidFill>
                  <a:srgbClr val="FFFFFF"/>
                </a:solidFill>
                <a:effectLst/>
                <a:uLnTx/>
                <a:uFillTx/>
                <a:latin typeface="Segoe UI"/>
                <a:ea typeface="+mn-ea"/>
                <a:cs typeface="+mn-cs"/>
              </a:rPr>
              <a:t>DEVELOPMENT</a:t>
            </a:r>
            <a:endParaRPr kumimoji="0" lang="en-US" sz="2400" b="0" i="0" u="none" strike="noStrike" kern="1200" cap="none" spc="0" normalizeH="0" baseline="0" noProof="0" dirty="0">
              <a:ln>
                <a:noFill/>
              </a:ln>
              <a:solidFill>
                <a:srgbClr val="505050"/>
              </a:solidFill>
              <a:effectLst/>
              <a:uLnTx/>
              <a:uFillTx/>
              <a:latin typeface="Segoe UI"/>
              <a:ea typeface="+mn-ea"/>
              <a:cs typeface="+mn-cs"/>
            </a:endParaRPr>
          </a:p>
        </p:txBody>
      </p:sp>
      <p:sp>
        <p:nvSpPr>
          <p:cNvPr id="7" name="Rectangle 6"/>
          <p:cNvSpPr/>
          <p:nvPr/>
        </p:nvSpPr>
        <p:spPr>
          <a:xfrm>
            <a:off x="9176514" y="3739278"/>
            <a:ext cx="2925446" cy="830997"/>
          </a:xfrm>
          <a:prstGeom prst="rect">
            <a:avLst/>
          </a:prstGeom>
        </p:spPr>
        <p:txBody>
          <a:bodyPr wrap="square">
            <a:spAutoFit/>
          </a:bodyPr>
          <a:lstStyle/>
          <a:p>
            <a:pPr marL="0" marR="0" lvl="0" indent="0" algn="ctr" defTabSz="932742"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577C"/>
                </a:solidFill>
                <a:effectLst/>
                <a:uLnTx/>
                <a:uFillTx/>
                <a:latin typeface="Segoe UI"/>
                <a:ea typeface="+mn-ea"/>
                <a:cs typeface="+mn-cs"/>
              </a:rPr>
              <a:t>VR / </a:t>
            </a:r>
            <a:r>
              <a:rPr kumimoji="0" lang="en-US" sz="2400" b="1" i="0" u="none" strike="noStrike" kern="1200" cap="none" spc="0" normalizeH="0" baseline="0" noProof="0" dirty="0" smtClean="0">
                <a:ln>
                  <a:noFill/>
                </a:ln>
                <a:solidFill>
                  <a:srgbClr val="00577C"/>
                </a:solidFill>
                <a:effectLst/>
                <a:uLnTx/>
                <a:uFillTx/>
                <a:latin typeface="Segoe UI"/>
                <a:ea typeface="+mn-ea"/>
                <a:cs typeface="+mn-cs"/>
              </a:rPr>
              <a:t>AR </a:t>
            </a:r>
            <a:r>
              <a:rPr kumimoji="0" lang="en-US" sz="2400" b="1" i="0" u="none" strike="noStrike" kern="1200" cap="none" spc="0" normalizeH="0" baseline="0" noProof="0" dirty="0" smtClean="0">
                <a:ln>
                  <a:noFill/>
                </a:ln>
                <a:solidFill>
                  <a:srgbClr val="FFFFFF"/>
                </a:solidFill>
                <a:effectLst/>
                <a:uLnTx/>
                <a:uFillTx/>
                <a:latin typeface="Segoe UI"/>
                <a:ea typeface="+mn-ea"/>
                <a:cs typeface="+mn-cs"/>
              </a:rPr>
              <a:t>DEVELOPMENT</a:t>
            </a:r>
            <a:endParaRPr kumimoji="0" lang="en-US" sz="2400" b="0" i="0" u="none" strike="noStrike" kern="1200" cap="none" spc="0" normalizeH="0" baseline="0" noProof="0" dirty="0">
              <a:ln>
                <a:noFill/>
              </a:ln>
              <a:solidFill>
                <a:srgbClr val="505050"/>
              </a:solidFill>
              <a:effectLst/>
              <a:uLnTx/>
              <a:uFillTx/>
              <a:latin typeface="Segoe UI"/>
              <a:ea typeface="+mn-ea"/>
              <a:cs typeface="+mn-cs"/>
            </a:endParaRPr>
          </a:p>
        </p:txBody>
      </p:sp>
      <p:sp>
        <p:nvSpPr>
          <p:cNvPr id="11" name="Rectangle 3"/>
          <p:cNvSpPr>
            <a:spLocks noChangeArrowheads="1"/>
          </p:cNvSpPr>
          <p:nvPr/>
        </p:nvSpPr>
        <p:spPr bwMode="auto">
          <a:xfrm>
            <a:off x="8704556" y="3206459"/>
            <a:ext cx="3731919" cy="3184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2056752" rIns="0" bIns="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smtClean="0">
                <a:ln>
                  <a:noFill/>
                </a:ln>
                <a:solidFill>
                  <a:srgbClr val="505050"/>
                </a:solidFill>
                <a:effectLst/>
                <a:uLnTx/>
                <a:uFillTx/>
                <a:latin typeface="Arial" panose="020B0604020202020204" pitchFamily="34" charset="0"/>
                <a:ea typeface="+mn-ea"/>
                <a:cs typeface="+mn-cs"/>
              </a:rPr>
              <a:t>VIRTUAL &amp; AUGMENTED REALITY</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smtClean="0">
                <a:ln>
                  <a:noFill/>
                </a:ln>
                <a:solidFill>
                  <a:srgbClr val="505050"/>
                </a:solidFill>
                <a:effectLst/>
                <a:uLnTx/>
                <a:uFillTx/>
                <a:latin typeface="Arial" panose="020B0604020202020204" pitchFamily="34" charset="0"/>
                <a:ea typeface="+mn-ea"/>
                <a:cs typeface="+mn-cs"/>
              </a:rPr>
              <a:t> PRODUCTION </a:t>
            </a:r>
            <a:r>
              <a:rPr kumimoji="0" lang="en-US" altLang="en-US" sz="1800" b="1" i="1" u="none" strike="noStrike" kern="1200" cap="none" spc="0" normalizeH="0" baseline="0" noProof="0" dirty="0" smtClean="0">
                <a:ln>
                  <a:noFill/>
                </a:ln>
                <a:solidFill>
                  <a:srgbClr val="00577C"/>
                </a:solidFill>
                <a:effectLst/>
                <a:uLnTx/>
                <a:uFillTx/>
                <a:latin typeface="Open Sans"/>
                <a:ea typeface="+mn-ea"/>
                <a:cs typeface="+mn-cs"/>
              </a:rPr>
              <a:t>//</a:t>
            </a:r>
            <a:r>
              <a:rPr kumimoji="0" lang="en-US" altLang="en-US" sz="1800" b="0" i="0" u="none" strike="noStrike" kern="1200" cap="none" spc="0" normalizeH="0" baseline="0" noProof="0" dirty="0" smtClean="0">
                <a:ln>
                  <a:noFill/>
                </a:ln>
                <a:solidFill>
                  <a:srgbClr val="505050"/>
                </a:solidFill>
                <a:effectLst/>
                <a:uLnTx/>
                <a:uFillTx/>
                <a:latin typeface="Segoe UI"/>
                <a:ea typeface="+mn-ea"/>
                <a:cs typeface="+mn-cs"/>
              </a:rPr>
              <a:t/>
            </a:r>
            <a:br>
              <a:rPr kumimoji="0" lang="en-US" altLang="en-US" sz="1800" b="0" i="0" u="none" strike="noStrike" kern="1200" cap="none" spc="0" normalizeH="0" baseline="0" noProof="0" dirty="0" smtClean="0">
                <a:ln>
                  <a:noFill/>
                </a:ln>
                <a:solidFill>
                  <a:srgbClr val="505050"/>
                </a:solidFill>
                <a:effectLst/>
                <a:uLnTx/>
                <a:uFillTx/>
                <a:latin typeface="Segoe UI"/>
                <a:ea typeface="+mn-ea"/>
                <a:cs typeface="+mn-cs"/>
              </a:rPr>
            </a:br>
            <a:r>
              <a:rPr kumimoji="0" lang="en-US" altLang="en-US" sz="1800" b="0" i="0" u="none" strike="noStrike" kern="1200" cap="none" spc="0" normalizeH="0" baseline="0" noProof="0" dirty="0" smtClean="0">
                <a:ln>
                  <a:noFill/>
                </a:ln>
                <a:solidFill>
                  <a:srgbClr val="505050"/>
                </a:solidFill>
                <a:effectLst/>
                <a:uLnTx/>
                <a:uFillTx/>
                <a:latin typeface="Segoe UI"/>
                <a:ea typeface="+mn-ea"/>
                <a:cs typeface="+mn-cs"/>
              </a:rPr>
              <a:t>360 VIDEO PRODUCTION</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dirty="0" smtClean="0">
              <a:ln>
                <a:noFill/>
              </a:ln>
              <a:solidFill>
                <a:srgbClr val="505050"/>
              </a:solidFill>
              <a:effectLst/>
              <a:uLnTx/>
              <a:uFillTx/>
              <a:latin typeface="Arial" panose="020B0604020202020204" pitchFamily="34" charset="0"/>
              <a:ea typeface="+mn-ea"/>
              <a:cs typeface="+mn-cs"/>
            </a:endParaRPr>
          </a:p>
        </p:txBody>
      </p:sp>
      <p:sp>
        <p:nvSpPr>
          <p:cNvPr id="12" name="Rectangle 4"/>
          <p:cNvSpPr>
            <a:spLocks noChangeArrowheads="1"/>
          </p:cNvSpPr>
          <p:nvPr/>
        </p:nvSpPr>
        <p:spPr bwMode="auto">
          <a:xfrm>
            <a:off x="-719315" y="3206459"/>
            <a:ext cx="13155790" cy="3184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056752" rIns="0" bIns="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smtClean="0">
                <a:ln>
                  <a:noFill/>
                </a:ln>
                <a:solidFill>
                  <a:srgbClr val="505050"/>
                </a:solidFill>
                <a:effectLst/>
                <a:uLnTx/>
                <a:uFillTx/>
                <a:latin typeface="Arial" panose="020B0604020202020204" pitchFamily="34" charset="0"/>
                <a:ea typeface="+mn-ea"/>
                <a:cs typeface="+mn-cs"/>
              </a:rPr>
              <a:t>INTERACTIVE</a:t>
            </a:r>
            <a:r>
              <a:rPr kumimoji="0" lang="en-US" altLang="en-US" sz="1800" b="1" i="1" u="none" strike="noStrike" kern="1200" cap="none" spc="0" normalizeH="0" baseline="0" noProof="0" dirty="0" smtClean="0">
                <a:ln>
                  <a:noFill/>
                </a:ln>
                <a:solidFill>
                  <a:srgbClr val="00CCFF"/>
                </a:solidFill>
                <a:effectLst/>
                <a:uLnTx/>
                <a:uFillTx/>
                <a:latin typeface="Open Sans"/>
                <a:ea typeface="+mn-ea"/>
                <a:cs typeface="+mn-cs"/>
              </a:rPr>
              <a:t> </a:t>
            </a:r>
            <a:r>
              <a:rPr kumimoji="0" lang="en-US" altLang="en-US" sz="1800" b="1" i="1" u="none" strike="noStrike" kern="1200" cap="none" spc="0" normalizeH="0" baseline="0" noProof="0" dirty="0" smtClean="0">
                <a:ln>
                  <a:noFill/>
                </a:ln>
                <a:solidFill>
                  <a:srgbClr val="00577C"/>
                </a:solidFill>
                <a:effectLst/>
                <a:uLnTx/>
                <a:uFillTx/>
                <a:latin typeface="Open Sans"/>
                <a:ea typeface="+mn-ea"/>
                <a:cs typeface="+mn-cs"/>
              </a:rPr>
              <a:t>//</a:t>
            </a:r>
            <a:r>
              <a:rPr kumimoji="0" lang="en-US" altLang="en-US" sz="1800" b="1" i="1" u="none" strike="noStrike" kern="1200" cap="none" spc="0" normalizeH="0" baseline="0" noProof="0" dirty="0" smtClean="0">
                <a:ln>
                  <a:noFill/>
                </a:ln>
                <a:solidFill>
                  <a:srgbClr val="00CCFF"/>
                </a:solidFill>
                <a:effectLst/>
                <a:uLnTx/>
                <a:uFillTx/>
                <a:latin typeface="Open Sans"/>
                <a:ea typeface="+mn-ea"/>
                <a:cs typeface="+mn-cs"/>
              </a:rPr>
              <a:t/>
            </a:r>
            <a:br>
              <a:rPr kumimoji="0" lang="en-US" altLang="en-US" sz="1800" b="1" i="1" u="none" strike="noStrike" kern="1200" cap="none" spc="0" normalizeH="0" baseline="0" noProof="0" dirty="0" smtClean="0">
                <a:ln>
                  <a:noFill/>
                </a:ln>
                <a:solidFill>
                  <a:srgbClr val="00CCFF"/>
                </a:solidFill>
                <a:effectLst/>
                <a:uLnTx/>
                <a:uFillTx/>
                <a:latin typeface="Open Sans"/>
                <a:ea typeface="+mn-ea"/>
                <a:cs typeface="+mn-cs"/>
              </a:rPr>
            </a:br>
            <a:r>
              <a:rPr kumimoji="0" lang="en-US" altLang="en-US" sz="1800" b="0" i="0" u="none" strike="noStrike" kern="1200" cap="none" spc="0" normalizeH="0" baseline="0" noProof="0" dirty="0" smtClean="0">
                <a:ln>
                  <a:noFill/>
                </a:ln>
                <a:solidFill>
                  <a:srgbClr val="505050"/>
                </a:solidFill>
                <a:effectLst/>
                <a:uLnTx/>
                <a:uFillTx/>
                <a:latin typeface="Segoe UI"/>
                <a:ea typeface="+mn-ea"/>
                <a:cs typeface="+mn-cs"/>
              </a:rPr>
              <a:t>VISUAL FX</a:t>
            </a:r>
            <a:r>
              <a:rPr kumimoji="0" lang="en-US" altLang="en-US" sz="1800" b="1" i="1" u="none" strike="noStrike" kern="1200" cap="none" spc="0" normalizeH="0" baseline="0" noProof="0" dirty="0" smtClean="0">
                <a:ln>
                  <a:noFill/>
                </a:ln>
                <a:solidFill>
                  <a:srgbClr val="00CCFF"/>
                </a:solidFill>
                <a:effectLst/>
                <a:uLnTx/>
                <a:uFillTx/>
                <a:latin typeface="Open Sans"/>
                <a:ea typeface="+mn-ea"/>
                <a:cs typeface="+mn-cs"/>
              </a:rPr>
              <a:t> </a:t>
            </a:r>
            <a:r>
              <a:rPr kumimoji="0" lang="en-US" altLang="en-US" sz="1800" b="1" i="1" u="none" strike="noStrike" kern="1200" cap="none" spc="0" normalizeH="0" baseline="0" noProof="0" dirty="0" smtClean="0">
                <a:ln>
                  <a:noFill/>
                </a:ln>
                <a:solidFill>
                  <a:srgbClr val="00577C"/>
                </a:solidFill>
                <a:effectLst/>
                <a:uLnTx/>
                <a:uFillTx/>
                <a:latin typeface="Open Sans"/>
                <a:ea typeface="+mn-ea"/>
                <a:cs typeface="+mn-cs"/>
              </a:rPr>
              <a:t>//</a:t>
            </a:r>
            <a:r>
              <a:rPr kumimoji="0" lang="en-US" altLang="en-US" sz="1800" b="0" i="0" u="none" strike="noStrike" kern="1200" cap="none" spc="0" normalizeH="0" baseline="0" noProof="0" dirty="0" smtClean="0">
                <a:ln>
                  <a:noFill/>
                </a:ln>
                <a:solidFill>
                  <a:srgbClr val="505050"/>
                </a:solidFill>
                <a:effectLst/>
                <a:uLnTx/>
                <a:uFillTx/>
                <a:latin typeface="Segoe UI"/>
                <a:ea typeface="+mn-ea"/>
                <a:cs typeface="+mn-cs"/>
              </a:rPr>
              <a:t/>
            </a:r>
            <a:br>
              <a:rPr kumimoji="0" lang="en-US" altLang="en-US" sz="1800" b="0" i="0" u="none" strike="noStrike" kern="1200" cap="none" spc="0" normalizeH="0" baseline="0" noProof="0" dirty="0" smtClean="0">
                <a:ln>
                  <a:noFill/>
                </a:ln>
                <a:solidFill>
                  <a:srgbClr val="505050"/>
                </a:solidFill>
                <a:effectLst/>
                <a:uLnTx/>
                <a:uFillTx/>
                <a:latin typeface="Segoe UI"/>
                <a:ea typeface="+mn-ea"/>
                <a:cs typeface="+mn-cs"/>
              </a:rPr>
            </a:br>
            <a:r>
              <a:rPr kumimoji="0" lang="en-US" altLang="en-US" sz="1800" b="0" i="0" u="none" strike="noStrike" kern="1200" cap="none" spc="0" normalizeH="0" baseline="0" noProof="0" dirty="0" smtClean="0">
                <a:ln>
                  <a:noFill/>
                </a:ln>
                <a:solidFill>
                  <a:srgbClr val="505050"/>
                </a:solidFill>
                <a:effectLst/>
                <a:uLnTx/>
                <a:uFillTx/>
                <a:latin typeface="Segoe UI"/>
                <a:ea typeface="+mn-ea"/>
                <a:cs typeface="+mn-cs"/>
              </a:rPr>
              <a:t>3D PROJECTION MAPPING </a:t>
            </a:r>
            <a:r>
              <a:rPr kumimoji="0" lang="en-US" altLang="en-US" sz="1800" b="1" i="1" u="none" strike="noStrike" kern="1200" cap="none" spc="0" normalizeH="0" baseline="0" noProof="0" dirty="0">
                <a:ln>
                  <a:noFill/>
                </a:ln>
                <a:solidFill>
                  <a:srgbClr val="00577C"/>
                </a:solidFill>
                <a:effectLst/>
                <a:uLnTx/>
                <a:uFillTx/>
                <a:latin typeface="Open Sans"/>
                <a:ea typeface="+mn-ea"/>
                <a:cs typeface="+mn-cs"/>
              </a:rPr>
              <a:t>//</a:t>
            </a:r>
            <a:r>
              <a:rPr kumimoji="0" lang="en-US" altLang="en-US" sz="1800" b="0" i="0" u="none" strike="noStrike" kern="1200" cap="none" spc="0" normalizeH="0" baseline="0" noProof="0" dirty="0" smtClean="0">
                <a:ln>
                  <a:noFill/>
                </a:ln>
                <a:solidFill>
                  <a:srgbClr val="505050"/>
                </a:solidFill>
                <a:effectLst/>
                <a:uLnTx/>
                <a:uFillTx/>
                <a:latin typeface="Segoe UI"/>
                <a:ea typeface="+mn-ea"/>
                <a:cs typeface="+mn-cs"/>
              </a:rPr>
              <a:t> EVENTS</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dirty="0" smtClean="0">
              <a:ln>
                <a:noFill/>
              </a:ln>
              <a:solidFill>
                <a:srgbClr val="505050"/>
              </a:solidFill>
              <a:effectLst/>
              <a:uLnTx/>
              <a:uFillTx/>
              <a:latin typeface="Arial" panose="020B0604020202020204" pitchFamily="34" charset="0"/>
              <a:ea typeface="+mn-ea"/>
              <a:cs typeface="+mn-cs"/>
            </a:endParaRPr>
          </a:p>
        </p:txBody>
      </p:sp>
      <p:sp>
        <p:nvSpPr>
          <p:cNvPr id="2" name="TextBox 1"/>
          <p:cNvSpPr txBox="1"/>
          <p:nvPr/>
        </p:nvSpPr>
        <p:spPr>
          <a:xfrm>
            <a:off x="8291428" y="6360004"/>
            <a:ext cx="4227055" cy="627864"/>
          </a:xfrm>
          <a:prstGeom prst="rect">
            <a:avLst/>
          </a:prstGeom>
          <a:noFill/>
        </p:spPr>
        <p:txBody>
          <a:bodyPr wrap="non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kumimoji="0" lang="en-US" sz="2400" b="0" i="0" u="none" strike="noStrike" kern="1200" cap="none" spc="0" normalizeH="0" baseline="0" noProof="0" dirty="0">
                <a:ln>
                  <a:noFill/>
                </a:ln>
                <a:gradFill>
                  <a:gsLst>
                    <a:gs pos="2917">
                      <a:srgbClr val="505050"/>
                    </a:gs>
                    <a:gs pos="30000">
                      <a:srgbClr val="505050"/>
                    </a:gs>
                  </a:gsLst>
                  <a:lin ang="5400000" scaled="0"/>
                </a:gradFill>
                <a:effectLst/>
                <a:uLnTx/>
                <a:uFillTx/>
                <a:latin typeface="Segoe UI"/>
                <a:ea typeface="+mn-ea"/>
                <a:cs typeface="+mn-cs"/>
              </a:rPr>
              <a:t>http://www.siliconstorm.net/</a:t>
            </a:r>
            <a:endParaRPr kumimoji="0" lang="en-US" sz="2400" b="0" i="0" u="none" strike="noStrike" kern="1200" cap="none" spc="0" normalizeH="0" baseline="0" noProof="0" dirty="0" smtClean="0">
              <a:ln>
                <a:noFill/>
              </a:ln>
              <a:gradFill>
                <a:gsLst>
                  <a:gs pos="2917">
                    <a:srgbClr val="505050"/>
                  </a:gs>
                  <a:gs pos="30000">
                    <a:srgbClr val="505050"/>
                  </a:gs>
                </a:gsLst>
                <a:lin ang="5400000" scaled="0"/>
              </a:gradFill>
              <a:effectLst/>
              <a:uLnTx/>
              <a:uFillTx/>
              <a:latin typeface="Segoe UI"/>
              <a:ea typeface="+mn-ea"/>
              <a:cs typeface="+mn-cs"/>
            </a:endParaRPr>
          </a:p>
        </p:txBody>
      </p:sp>
    </p:spTree>
    <p:extLst>
      <p:ext uri="{BB962C8B-B14F-4D97-AF65-F5344CB8AC3E}">
        <p14:creationId xmlns:p14="http://schemas.microsoft.com/office/powerpoint/2010/main" val="286088907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5336846"/>
          </a:xfrm>
        </p:spPr>
        <p:txBody>
          <a:bodyPr/>
          <a:lstStyle/>
          <a:p>
            <a:r>
              <a:rPr lang="en-US" sz="3600" dirty="0"/>
              <a:t>Create Spatial Audio experiences with Windows 10.</a:t>
            </a:r>
          </a:p>
          <a:p>
            <a:endParaRPr lang="en-US" sz="3600" dirty="0" smtClean="0"/>
          </a:p>
          <a:p>
            <a:r>
              <a:rPr lang="en-US" sz="3600" dirty="0" smtClean="0"/>
              <a:t>Watch presentation on the spatial sphere on Channel 9</a:t>
            </a:r>
          </a:p>
          <a:p>
            <a:r>
              <a:rPr lang="en-US" sz="3600" dirty="0" smtClean="0"/>
              <a:t>Download code samples or binaries from </a:t>
            </a:r>
            <a:r>
              <a:rPr lang="en-US" sz="3600" dirty="0" err="1" smtClean="0"/>
              <a:t>github</a:t>
            </a:r>
            <a:r>
              <a:rPr lang="en-US" sz="3600" dirty="0" smtClean="0"/>
              <a:t>. The link will be on our Channel 9 video page.</a:t>
            </a:r>
            <a:endParaRPr lang="en-US" sz="3600" dirty="0"/>
          </a:p>
          <a:p>
            <a:pPr marL="0" lvl="0" indent="0">
              <a:buNone/>
            </a:pPr>
            <a:endParaRPr lang="en-US" sz="3600" dirty="0" smtClean="0"/>
          </a:p>
          <a:p>
            <a:pPr lvl="0"/>
            <a:r>
              <a:rPr lang="en-US" sz="3600" dirty="0" smtClean="0"/>
              <a:t>Re-visit </a:t>
            </a:r>
            <a:r>
              <a:rPr lang="en-US" sz="3600" dirty="0"/>
              <a:t>Build on </a:t>
            </a:r>
            <a:r>
              <a:rPr lang="en-US" sz="3600" u="sng" dirty="0">
                <a:hlinkClick r:id="rId3"/>
              </a:rPr>
              <a:t>Channel 9</a:t>
            </a:r>
            <a:r>
              <a:rPr lang="en-US" sz="3600" dirty="0"/>
              <a:t>.</a:t>
            </a:r>
          </a:p>
          <a:p>
            <a:pPr lvl="0"/>
            <a:r>
              <a:rPr lang="en-US" sz="3600" dirty="0" smtClean="0"/>
              <a:t>Continue your education at</a:t>
            </a:r>
            <a:br>
              <a:rPr lang="en-US" sz="3600" dirty="0" smtClean="0"/>
            </a:br>
            <a:r>
              <a:rPr lang="en-US" sz="3600" u="sng" dirty="0" smtClean="0">
                <a:hlinkClick r:id="rId4"/>
              </a:rPr>
              <a:t>Microsoft Virtual Academy</a:t>
            </a:r>
            <a:r>
              <a:rPr lang="en-US" sz="3600" dirty="0" smtClean="0"/>
              <a:t> and </a:t>
            </a:r>
            <a:r>
              <a:rPr lang="en-US" sz="3600" dirty="0" smtClean="0">
                <a:hlinkClick r:id="rId5"/>
              </a:rPr>
              <a:t>HoloLens</a:t>
            </a:r>
            <a:r>
              <a:rPr lang="en-US" sz="3600" dirty="0" smtClean="0"/>
              <a:t> online.</a:t>
            </a:r>
            <a:endParaRPr lang="en-US" sz="3600" dirty="0"/>
          </a:p>
        </p:txBody>
      </p:sp>
      <p:sp>
        <p:nvSpPr>
          <p:cNvPr id="2" name="Title 1"/>
          <p:cNvSpPr>
            <a:spLocks noGrp="1"/>
          </p:cNvSpPr>
          <p:nvPr>
            <p:ph type="title"/>
          </p:nvPr>
        </p:nvSpPr>
        <p:spPr/>
        <p:txBody>
          <a:bodyPr/>
          <a:lstStyle/>
          <a:p>
            <a:r>
              <a:rPr lang="en-US" dirty="0" smtClean="0"/>
              <a:t>Call to Action</a:t>
            </a:r>
            <a:endParaRPr lang="en-US" dirty="0"/>
          </a:p>
        </p:txBody>
      </p:sp>
    </p:spTree>
    <p:extLst>
      <p:ext uri="{BB962C8B-B14F-4D97-AF65-F5344CB8AC3E}">
        <p14:creationId xmlns:p14="http://schemas.microsoft.com/office/powerpoint/2010/main" val="3705219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7020" y="2675446"/>
            <a:ext cx="3463268" cy="3463268"/>
          </a:xfrm>
          <a:prstGeom prst="rect">
            <a:avLst/>
          </a:prstGeom>
        </p:spPr>
      </p:pic>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15965" b="25517"/>
          <a:stretch/>
        </p:blipFill>
        <p:spPr>
          <a:xfrm>
            <a:off x="-1" y="2112657"/>
            <a:ext cx="6219421" cy="4881868"/>
          </a:xfrm>
          <a:prstGeom prst="rect">
            <a:avLst/>
          </a:prstGeom>
        </p:spPr>
      </p:pic>
      <p:sp>
        <p:nvSpPr>
          <p:cNvPr id="2" name="Title 1"/>
          <p:cNvSpPr>
            <a:spLocks noGrp="1"/>
          </p:cNvSpPr>
          <p:nvPr>
            <p:ph type="title"/>
          </p:nvPr>
        </p:nvSpPr>
        <p:spPr/>
        <p:txBody>
          <a:bodyPr/>
          <a:lstStyle/>
          <a:p>
            <a:r>
              <a:rPr lang="en-US" dirty="0"/>
              <a:t>Please Complete An Evaluation Form</a:t>
            </a:r>
            <a:br>
              <a:rPr lang="en-US" dirty="0"/>
            </a:br>
            <a:r>
              <a:rPr lang="en-US" sz="4400" dirty="0"/>
              <a:t>Your input is important</a:t>
            </a:r>
            <a:r>
              <a:rPr lang="en-US" sz="4400" dirty="0" smtClean="0"/>
              <a:t>!</a:t>
            </a:r>
            <a:endParaRPr lang="en-US" dirty="0"/>
          </a:p>
        </p:txBody>
      </p:sp>
      <p:sp>
        <p:nvSpPr>
          <p:cNvPr id="18" name="Text Placeholder 2"/>
          <p:cNvSpPr txBox="1">
            <a:spLocks/>
          </p:cNvSpPr>
          <p:nvPr/>
        </p:nvSpPr>
        <p:spPr>
          <a:xfrm>
            <a:off x="5174256" y="4092592"/>
            <a:ext cx="3150539" cy="628973"/>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5"/>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5"/>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5"/>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5"/>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5"/>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01600" marR="0" lvl="0" indent="0" algn="ctr" defTabSz="932742" rtl="0" eaLnBrk="1" fontAlgn="auto" latinLnBrk="0" hangingPunct="1">
              <a:lnSpc>
                <a:spcPct val="90000"/>
              </a:lnSpc>
              <a:spcBef>
                <a:spcPct val="20000"/>
              </a:spcBef>
              <a:spcAft>
                <a:spcPts val="600"/>
              </a:spcAft>
              <a:buClr>
                <a:srgbClr val="505050"/>
              </a:buClr>
              <a:buSzPct val="100000"/>
              <a:buFontTx/>
              <a:buNone/>
              <a:tabLst/>
              <a:defRPr/>
            </a:pPr>
            <a:r>
              <a:rPr kumimoji="0" lang="en-US" sz="2800" b="0" i="0" u="sng" strike="noStrike" kern="1200" cap="none" spc="0" normalizeH="0" baseline="0" noProof="0" dirty="0" smtClean="0">
                <a:ln>
                  <a:noFill/>
                </a:ln>
                <a:gradFill>
                  <a:gsLst>
                    <a:gs pos="1250">
                      <a:srgbClr val="505050"/>
                    </a:gs>
                    <a:gs pos="100000">
                      <a:srgbClr val="505050"/>
                    </a:gs>
                  </a:gsLst>
                  <a:lin ang="5400000" scaled="0"/>
                </a:gradFill>
                <a:effectLst/>
                <a:uLnTx/>
                <a:uFillTx/>
                <a:latin typeface="Segoe UI"/>
                <a:ea typeface="+mn-ea"/>
                <a:cs typeface="+mn-cs"/>
              </a:rPr>
              <a:t>or</a:t>
            </a:r>
          </a:p>
        </p:txBody>
      </p:sp>
    </p:spTree>
    <p:extLst>
      <p:ext uri="{BB962C8B-B14F-4D97-AF65-F5344CB8AC3E}">
        <p14:creationId xmlns:p14="http://schemas.microsoft.com/office/powerpoint/2010/main" val="4148934672"/>
      </p:ext>
    </p:extLst>
  </p:cSld>
  <p:clrMapOvr>
    <a:masterClrMapping/>
  </p:clrMapOvr>
  <p:transition spd="slow">
    <p:push/>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6074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702" y="1577043"/>
            <a:ext cx="11887200" cy="4173450"/>
          </a:xfrm>
        </p:spPr>
        <p:txBody>
          <a:bodyPr/>
          <a:lstStyle/>
          <a:p>
            <a:pPr algn="ctr"/>
            <a:r>
              <a:rPr lang="en-US" dirty="0" smtClean="0"/>
              <a:t>Appendix </a:t>
            </a:r>
            <a:br>
              <a:rPr lang="en-US" dirty="0" smtClean="0"/>
            </a:br>
            <a:r>
              <a:rPr lang="en-US" dirty="0" smtClean="0"/>
              <a:t/>
            </a:r>
            <a:br>
              <a:rPr lang="en-US" dirty="0" smtClean="0"/>
            </a:br>
            <a:r>
              <a:rPr lang="en-US" dirty="0" smtClean="0"/>
              <a:t>Microsoft Research - Spatial Audio Resources</a:t>
            </a:r>
            <a:endParaRPr lang="en-US" dirty="0"/>
          </a:p>
        </p:txBody>
      </p:sp>
    </p:spTree>
    <p:extLst>
      <p:ext uri="{BB962C8B-B14F-4D97-AF65-F5344CB8AC3E}">
        <p14:creationId xmlns:p14="http://schemas.microsoft.com/office/powerpoint/2010/main" val="123474992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4294967295"/>
          </p:nvPr>
        </p:nvSpPr>
        <p:spPr>
          <a:xfrm>
            <a:off x="35672" y="845531"/>
            <a:ext cx="1468527" cy="1571349"/>
          </a:xfrm>
        </p:spPr>
        <p:txBody>
          <a:bodyPr/>
          <a:lstStyle/>
          <a:p>
            <a:pPr marL="0" indent="0">
              <a:buNone/>
            </a:pPr>
            <a:r>
              <a:rPr lang="en-US" sz="9791" dirty="0">
                <a:solidFill>
                  <a:srgbClr val="FF0000"/>
                </a:solidFill>
                <a:latin typeface="Segoe UI Symbol" panose="020B0502040204020203" pitchFamily="34" charset="0"/>
                <a:ea typeface="Segoe UI Symbol" panose="020B0502040204020203" pitchFamily="34" charset="0"/>
                <a:sym typeface="Webdings" panose="05030102010509060703" pitchFamily="18" charset="2"/>
              </a:rPr>
              <a:t>⚠</a:t>
            </a:r>
            <a:endParaRPr lang="en-US" sz="9791" dirty="0">
              <a:solidFill>
                <a:srgbClr val="FF0000"/>
              </a:solidFill>
            </a:endParaRPr>
          </a:p>
        </p:txBody>
      </p:sp>
      <p:grpSp>
        <p:nvGrpSpPr>
          <p:cNvPr id="3" name="Group 2"/>
          <p:cNvGrpSpPr/>
          <p:nvPr/>
        </p:nvGrpSpPr>
        <p:grpSpPr>
          <a:xfrm>
            <a:off x="4268253" y="3927603"/>
            <a:ext cx="683963" cy="998966"/>
            <a:chOff x="2458543" y="2902953"/>
            <a:chExt cx="864586" cy="1471612"/>
          </a:xfrm>
        </p:grpSpPr>
        <p:sp>
          <p:nvSpPr>
            <p:cNvPr id="4" name="Rounded Rectangle 3"/>
            <p:cNvSpPr/>
            <p:nvPr/>
          </p:nvSpPr>
          <p:spPr>
            <a:xfrm>
              <a:off x="2458543" y="2902953"/>
              <a:ext cx="864586" cy="147161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5" name="Oval 4"/>
            <p:cNvSpPr/>
            <p:nvPr/>
          </p:nvSpPr>
          <p:spPr>
            <a:xfrm>
              <a:off x="3070618" y="3001239"/>
              <a:ext cx="147337" cy="143435"/>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6" name="Oval 5"/>
            <p:cNvSpPr/>
            <p:nvPr/>
          </p:nvSpPr>
          <p:spPr>
            <a:xfrm>
              <a:off x="2580399" y="3009678"/>
              <a:ext cx="53788" cy="4958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7" name="Oval 6"/>
            <p:cNvSpPr/>
            <p:nvPr/>
          </p:nvSpPr>
          <p:spPr>
            <a:xfrm>
              <a:off x="3153568" y="4193802"/>
              <a:ext cx="53788" cy="4958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9" name="Oval 8"/>
            <p:cNvSpPr/>
            <p:nvPr/>
          </p:nvSpPr>
          <p:spPr>
            <a:xfrm>
              <a:off x="2711051" y="3460374"/>
              <a:ext cx="359568" cy="356767"/>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10" name="Rounded Rectangle 9"/>
            <p:cNvSpPr/>
            <p:nvPr/>
          </p:nvSpPr>
          <p:spPr>
            <a:xfrm>
              <a:off x="2509835" y="2942243"/>
              <a:ext cx="762001" cy="1393031"/>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11" name="Oval 10"/>
            <p:cNvSpPr/>
            <p:nvPr/>
          </p:nvSpPr>
          <p:spPr>
            <a:xfrm>
              <a:off x="2634187" y="3375602"/>
              <a:ext cx="502417" cy="526309"/>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12" name="Oval 11"/>
            <p:cNvSpPr/>
            <p:nvPr/>
          </p:nvSpPr>
          <p:spPr>
            <a:xfrm>
              <a:off x="2749003" y="3501156"/>
              <a:ext cx="272783" cy="2752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grpSp>
      <p:grpSp>
        <p:nvGrpSpPr>
          <p:cNvPr id="121" name="Group 120"/>
          <p:cNvGrpSpPr/>
          <p:nvPr/>
        </p:nvGrpSpPr>
        <p:grpSpPr>
          <a:xfrm>
            <a:off x="1737726" y="2972468"/>
            <a:ext cx="2293745" cy="3616366"/>
            <a:chOff x="1737726" y="2972468"/>
            <a:chExt cx="2293745" cy="3616366"/>
          </a:xfrm>
        </p:grpSpPr>
        <p:cxnSp>
          <p:nvCxnSpPr>
            <p:cNvPr id="75" name="Straight Connector 74"/>
            <p:cNvCxnSpPr/>
            <p:nvPr/>
          </p:nvCxnSpPr>
          <p:spPr>
            <a:xfrm>
              <a:off x="1737726" y="316280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77" name="Straight Connector 76"/>
            <p:cNvCxnSpPr/>
            <p:nvPr/>
          </p:nvCxnSpPr>
          <p:spPr>
            <a:xfrm>
              <a:off x="1737726" y="354347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78" name="Straight Connector 77"/>
            <p:cNvCxnSpPr/>
            <p:nvPr/>
          </p:nvCxnSpPr>
          <p:spPr>
            <a:xfrm>
              <a:off x="1737726" y="297246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79" name="Straight Connector 78"/>
            <p:cNvCxnSpPr/>
            <p:nvPr/>
          </p:nvCxnSpPr>
          <p:spPr>
            <a:xfrm>
              <a:off x="1737726" y="392414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80" name="Straight Connector 79"/>
            <p:cNvCxnSpPr/>
            <p:nvPr/>
          </p:nvCxnSpPr>
          <p:spPr>
            <a:xfrm>
              <a:off x="1737726" y="335313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81" name="Straight Connector 80"/>
            <p:cNvCxnSpPr/>
            <p:nvPr/>
          </p:nvCxnSpPr>
          <p:spPr>
            <a:xfrm>
              <a:off x="1737726" y="430481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82" name="Straight Connector 81"/>
            <p:cNvCxnSpPr/>
            <p:nvPr/>
          </p:nvCxnSpPr>
          <p:spPr>
            <a:xfrm>
              <a:off x="1737726" y="373380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83" name="Straight Connector 82"/>
            <p:cNvCxnSpPr/>
            <p:nvPr/>
          </p:nvCxnSpPr>
          <p:spPr>
            <a:xfrm>
              <a:off x="1737726" y="468548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84" name="Straight Connector 83"/>
            <p:cNvCxnSpPr/>
            <p:nvPr/>
          </p:nvCxnSpPr>
          <p:spPr>
            <a:xfrm>
              <a:off x="1737726" y="411447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85" name="Straight Connector 84"/>
            <p:cNvCxnSpPr/>
            <p:nvPr/>
          </p:nvCxnSpPr>
          <p:spPr>
            <a:xfrm>
              <a:off x="1737726" y="506615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86" name="Straight Connector 85"/>
            <p:cNvCxnSpPr/>
            <p:nvPr/>
          </p:nvCxnSpPr>
          <p:spPr>
            <a:xfrm>
              <a:off x="1737726" y="449514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87" name="Straight Connector 86"/>
            <p:cNvCxnSpPr/>
            <p:nvPr/>
          </p:nvCxnSpPr>
          <p:spPr>
            <a:xfrm>
              <a:off x="1737726" y="544682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88" name="Straight Connector 87"/>
            <p:cNvCxnSpPr/>
            <p:nvPr/>
          </p:nvCxnSpPr>
          <p:spPr>
            <a:xfrm>
              <a:off x="1737726" y="487581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89" name="Straight Connector 88"/>
            <p:cNvCxnSpPr/>
            <p:nvPr/>
          </p:nvCxnSpPr>
          <p:spPr>
            <a:xfrm>
              <a:off x="1737726" y="582749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90" name="Straight Connector 89"/>
            <p:cNvCxnSpPr/>
            <p:nvPr/>
          </p:nvCxnSpPr>
          <p:spPr>
            <a:xfrm>
              <a:off x="1737726" y="525648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91" name="Straight Connector 90"/>
            <p:cNvCxnSpPr/>
            <p:nvPr/>
          </p:nvCxnSpPr>
          <p:spPr>
            <a:xfrm>
              <a:off x="1737726" y="620816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92" name="Straight Connector 91"/>
            <p:cNvCxnSpPr/>
            <p:nvPr/>
          </p:nvCxnSpPr>
          <p:spPr>
            <a:xfrm>
              <a:off x="1737726" y="563715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93" name="Straight Connector 92"/>
            <p:cNvCxnSpPr/>
            <p:nvPr/>
          </p:nvCxnSpPr>
          <p:spPr>
            <a:xfrm>
              <a:off x="1737726" y="639849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94" name="Straight Connector 93"/>
            <p:cNvCxnSpPr/>
            <p:nvPr/>
          </p:nvCxnSpPr>
          <p:spPr>
            <a:xfrm>
              <a:off x="1737726" y="601782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95" name="Straight Connector 94"/>
            <p:cNvCxnSpPr/>
            <p:nvPr/>
          </p:nvCxnSpPr>
          <p:spPr>
            <a:xfrm>
              <a:off x="1737726" y="6588834"/>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grpSp>
      <p:grpSp>
        <p:nvGrpSpPr>
          <p:cNvPr id="122" name="Group 121"/>
          <p:cNvGrpSpPr/>
          <p:nvPr/>
        </p:nvGrpSpPr>
        <p:grpSpPr>
          <a:xfrm>
            <a:off x="5153880" y="2972468"/>
            <a:ext cx="2293745" cy="3616366"/>
            <a:chOff x="1737726" y="2972468"/>
            <a:chExt cx="2293745" cy="3616366"/>
          </a:xfrm>
        </p:grpSpPr>
        <p:cxnSp>
          <p:nvCxnSpPr>
            <p:cNvPr id="123" name="Straight Connector 122"/>
            <p:cNvCxnSpPr/>
            <p:nvPr/>
          </p:nvCxnSpPr>
          <p:spPr>
            <a:xfrm>
              <a:off x="1737726" y="316280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24" name="Straight Connector 123"/>
            <p:cNvCxnSpPr/>
            <p:nvPr/>
          </p:nvCxnSpPr>
          <p:spPr>
            <a:xfrm>
              <a:off x="1737726" y="354347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25" name="Straight Connector 124"/>
            <p:cNvCxnSpPr/>
            <p:nvPr/>
          </p:nvCxnSpPr>
          <p:spPr>
            <a:xfrm>
              <a:off x="1737726" y="297246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26" name="Straight Connector 125"/>
            <p:cNvCxnSpPr/>
            <p:nvPr/>
          </p:nvCxnSpPr>
          <p:spPr>
            <a:xfrm>
              <a:off x="1737726" y="392414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27" name="Straight Connector 126"/>
            <p:cNvCxnSpPr/>
            <p:nvPr/>
          </p:nvCxnSpPr>
          <p:spPr>
            <a:xfrm>
              <a:off x="1737726" y="335313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28" name="Straight Connector 127"/>
            <p:cNvCxnSpPr/>
            <p:nvPr/>
          </p:nvCxnSpPr>
          <p:spPr>
            <a:xfrm>
              <a:off x="1737726" y="430481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29" name="Straight Connector 128"/>
            <p:cNvCxnSpPr/>
            <p:nvPr/>
          </p:nvCxnSpPr>
          <p:spPr>
            <a:xfrm>
              <a:off x="1737726" y="373380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30" name="Straight Connector 129"/>
            <p:cNvCxnSpPr/>
            <p:nvPr/>
          </p:nvCxnSpPr>
          <p:spPr>
            <a:xfrm>
              <a:off x="1737726" y="468548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31" name="Straight Connector 130"/>
            <p:cNvCxnSpPr/>
            <p:nvPr/>
          </p:nvCxnSpPr>
          <p:spPr>
            <a:xfrm>
              <a:off x="1737726" y="411447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32" name="Straight Connector 131"/>
            <p:cNvCxnSpPr/>
            <p:nvPr/>
          </p:nvCxnSpPr>
          <p:spPr>
            <a:xfrm>
              <a:off x="1737726" y="506615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33" name="Straight Connector 132"/>
            <p:cNvCxnSpPr/>
            <p:nvPr/>
          </p:nvCxnSpPr>
          <p:spPr>
            <a:xfrm>
              <a:off x="1737726" y="449514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34" name="Straight Connector 133"/>
            <p:cNvCxnSpPr/>
            <p:nvPr/>
          </p:nvCxnSpPr>
          <p:spPr>
            <a:xfrm>
              <a:off x="1737726" y="544682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35" name="Straight Connector 134"/>
            <p:cNvCxnSpPr/>
            <p:nvPr/>
          </p:nvCxnSpPr>
          <p:spPr>
            <a:xfrm>
              <a:off x="1737726" y="487581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36" name="Straight Connector 135"/>
            <p:cNvCxnSpPr/>
            <p:nvPr/>
          </p:nvCxnSpPr>
          <p:spPr>
            <a:xfrm>
              <a:off x="1737726" y="582749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37" name="Straight Connector 136"/>
            <p:cNvCxnSpPr/>
            <p:nvPr/>
          </p:nvCxnSpPr>
          <p:spPr>
            <a:xfrm>
              <a:off x="1737726" y="525648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38" name="Straight Connector 137"/>
            <p:cNvCxnSpPr/>
            <p:nvPr/>
          </p:nvCxnSpPr>
          <p:spPr>
            <a:xfrm>
              <a:off x="1737726" y="620816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39" name="Straight Connector 138"/>
            <p:cNvCxnSpPr/>
            <p:nvPr/>
          </p:nvCxnSpPr>
          <p:spPr>
            <a:xfrm>
              <a:off x="1737726" y="563715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40" name="Straight Connector 139"/>
            <p:cNvCxnSpPr/>
            <p:nvPr/>
          </p:nvCxnSpPr>
          <p:spPr>
            <a:xfrm>
              <a:off x="1737726" y="639849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41" name="Straight Connector 140"/>
            <p:cNvCxnSpPr/>
            <p:nvPr/>
          </p:nvCxnSpPr>
          <p:spPr>
            <a:xfrm>
              <a:off x="1737726" y="601782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42" name="Straight Connector 141"/>
            <p:cNvCxnSpPr/>
            <p:nvPr/>
          </p:nvCxnSpPr>
          <p:spPr>
            <a:xfrm>
              <a:off x="1737726" y="6588834"/>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grpSp>
      <p:grpSp>
        <p:nvGrpSpPr>
          <p:cNvPr id="143" name="Group 142"/>
          <p:cNvGrpSpPr/>
          <p:nvPr/>
        </p:nvGrpSpPr>
        <p:grpSpPr>
          <a:xfrm>
            <a:off x="7619525" y="3924143"/>
            <a:ext cx="683963" cy="998966"/>
            <a:chOff x="2458543" y="2902953"/>
            <a:chExt cx="864586" cy="1471612"/>
          </a:xfrm>
        </p:grpSpPr>
        <p:sp>
          <p:nvSpPr>
            <p:cNvPr id="144" name="Rounded Rectangle 143"/>
            <p:cNvSpPr/>
            <p:nvPr/>
          </p:nvSpPr>
          <p:spPr>
            <a:xfrm>
              <a:off x="2458543" y="2902953"/>
              <a:ext cx="864586" cy="147161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145" name="Oval 144"/>
            <p:cNvSpPr/>
            <p:nvPr/>
          </p:nvSpPr>
          <p:spPr>
            <a:xfrm>
              <a:off x="3070618" y="3001239"/>
              <a:ext cx="147337" cy="143435"/>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146" name="Oval 145"/>
            <p:cNvSpPr/>
            <p:nvPr/>
          </p:nvSpPr>
          <p:spPr>
            <a:xfrm>
              <a:off x="2580399" y="3009678"/>
              <a:ext cx="53788" cy="4958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147" name="Oval 146"/>
            <p:cNvSpPr/>
            <p:nvPr/>
          </p:nvSpPr>
          <p:spPr>
            <a:xfrm>
              <a:off x="3153568" y="4193802"/>
              <a:ext cx="53788" cy="4958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148" name="Oval 147"/>
            <p:cNvSpPr/>
            <p:nvPr/>
          </p:nvSpPr>
          <p:spPr>
            <a:xfrm>
              <a:off x="2711051" y="3460374"/>
              <a:ext cx="359568" cy="356767"/>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149" name="Rounded Rectangle 148"/>
            <p:cNvSpPr/>
            <p:nvPr/>
          </p:nvSpPr>
          <p:spPr>
            <a:xfrm>
              <a:off x="2509835" y="2942243"/>
              <a:ext cx="762001" cy="1393031"/>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150" name="Oval 149"/>
            <p:cNvSpPr/>
            <p:nvPr/>
          </p:nvSpPr>
          <p:spPr>
            <a:xfrm>
              <a:off x="2634187" y="3375602"/>
              <a:ext cx="502417" cy="526309"/>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sp>
          <p:nvSpPr>
            <p:cNvPr id="151" name="Oval 150"/>
            <p:cNvSpPr/>
            <p:nvPr/>
          </p:nvSpPr>
          <p:spPr>
            <a:xfrm>
              <a:off x="2749003" y="3501156"/>
              <a:ext cx="272783" cy="2752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mn-ea"/>
                <a:cs typeface="+mn-cs"/>
              </a:endParaRPr>
            </a:p>
          </p:txBody>
        </p:sp>
      </p:grpSp>
      <p:grpSp>
        <p:nvGrpSpPr>
          <p:cNvPr id="152" name="Group 151"/>
          <p:cNvGrpSpPr/>
          <p:nvPr/>
        </p:nvGrpSpPr>
        <p:grpSpPr>
          <a:xfrm>
            <a:off x="8486832" y="2959676"/>
            <a:ext cx="2293745" cy="3616366"/>
            <a:chOff x="1737726" y="2972468"/>
            <a:chExt cx="2293745" cy="3616366"/>
          </a:xfrm>
        </p:grpSpPr>
        <p:cxnSp>
          <p:nvCxnSpPr>
            <p:cNvPr id="153" name="Straight Connector 152"/>
            <p:cNvCxnSpPr/>
            <p:nvPr/>
          </p:nvCxnSpPr>
          <p:spPr>
            <a:xfrm>
              <a:off x="1737726" y="316280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54" name="Straight Connector 153"/>
            <p:cNvCxnSpPr/>
            <p:nvPr/>
          </p:nvCxnSpPr>
          <p:spPr>
            <a:xfrm>
              <a:off x="1737726" y="354347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55" name="Straight Connector 154"/>
            <p:cNvCxnSpPr/>
            <p:nvPr/>
          </p:nvCxnSpPr>
          <p:spPr>
            <a:xfrm>
              <a:off x="1737726" y="297246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56" name="Straight Connector 155"/>
            <p:cNvCxnSpPr/>
            <p:nvPr/>
          </p:nvCxnSpPr>
          <p:spPr>
            <a:xfrm>
              <a:off x="1737726" y="392414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57" name="Straight Connector 156"/>
            <p:cNvCxnSpPr/>
            <p:nvPr/>
          </p:nvCxnSpPr>
          <p:spPr>
            <a:xfrm>
              <a:off x="1737726" y="335313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58" name="Straight Connector 157"/>
            <p:cNvCxnSpPr/>
            <p:nvPr/>
          </p:nvCxnSpPr>
          <p:spPr>
            <a:xfrm>
              <a:off x="1737726" y="430481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59" name="Straight Connector 158"/>
            <p:cNvCxnSpPr/>
            <p:nvPr/>
          </p:nvCxnSpPr>
          <p:spPr>
            <a:xfrm>
              <a:off x="1737726" y="373380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60" name="Straight Connector 159"/>
            <p:cNvCxnSpPr/>
            <p:nvPr/>
          </p:nvCxnSpPr>
          <p:spPr>
            <a:xfrm>
              <a:off x="1737726" y="468548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61" name="Straight Connector 160"/>
            <p:cNvCxnSpPr/>
            <p:nvPr/>
          </p:nvCxnSpPr>
          <p:spPr>
            <a:xfrm>
              <a:off x="1737726" y="411447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62" name="Straight Connector 161"/>
            <p:cNvCxnSpPr/>
            <p:nvPr/>
          </p:nvCxnSpPr>
          <p:spPr>
            <a:xfrm>
              <a:off x="1737726" y="506615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63" name="Straight Connector 162"/>
            <p:cNvCxnSpPr/>
            <p:nvPr/>
          </p:nvCxnSpPr>
          <p:spPr>
            <a:xfrm>
              <a:off x="1737726" y="449514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64" name="Straight Connector 163"/>
            <p:cNvCxnSpPr/>
            <p:nvPr/>
          </p:nvCxnSpPr>
          <p:spPr>
            <a:xfrm>
              <a:off x="1737726" y="544682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65" name="Straight Connector 164"/>
            <p:cNvCxnSpPr/>
            <p:nvPr/>
          </p:nvCxnSpPr>
          <p:spPr>
            <a:xfrm>
              <a:off x="1737726" y="487581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66" name="Straight Connector 165"/>
            <p:cNvCxnSpPr/>
            <p:nvPr/>
          </p:nvCxnSpPr>
          <p:spPr>
            <a:xfrm>
              <a:off x="1737726" y="582749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67" name="Straight Connector 166"/>
            <p:cNvCxnSpPr/>
            <p:nvPr/>
          </p:nvCxnSpPr>
          <p:spPr>
            <a:xfrm>
              <a:off x="1737726" y="525648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68" name="Straight Connector 167"/>
            <p:cNvCxnSpPr/>
            <p:nvPr/>
          </p:nvCxnSpPr>
          <p:spPr>
            <a:xfrm>
              <a:off x="1737726" y="6208163"/>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69" name="Straight Connector 168"/>
            <p:cNvCxnSpPr/>
            <p:nvPr/>
          </p:nvCxnSpPr>
          <p:spPr>
            <a:xfrm>
              <a:off x="1737726" y="563715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70" name="Straight Connector 169"/>
            <p:cNvCxnSpPr/>
            <p:nvPr/>
          </p:nvCxnSpPr>
          <p:spPr>
            <a:xfrm>
              <a:off x="1737726" y="639849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71" name="Straight Connector 170"/>
            <p:cNvCxnSpPr/>
            <p:nvPr/>
          </p:nvCxnSpPr>
          <p:spPr>
            <a:xfrm>
              <a:off x="1737726" y="6017828"/>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cxnSp>
          <p:nvCxnSpPr>
            <p:cNvPr id="172" name="Straight Connector 171"/>
            <p:cNvCxnSpPr/>
            <p:nvPr/>
          </p:nvCxnSpPr>
          <p:spPr>
            <a:xfrm>
              <a:off x="1737726" y="6588834"/>
              <a:ext cx="2293745" cy="0"/>
            </a:xfrm>
            <a:prstGeom prst="line">
              <a:avLst/>
            </a:prstGeom>
            <a:ln w="76200">
              <a:headEnd type="none"/>
              <a:tailEnd type="none"/>
            </a:ln>
          </p:spPr>
          <p:style>
            <a:lnRef idx="2">
              <a:schemeClr val="dk1"/>
            </a:lnRef>
            <a:fillRef idx="0">
              <a:schemeClr val="dk1"/>
            </a:fillRef>
            <a:effectRef idx="1">
              <a:schemeClr val="dk1"/>
            </a:effectRef>
            <a:fontRef idx="minor">
              <a:schemeClr val="tx1"/>
            </a:fontRef>
          </p:style>
        </p:cxnSp>
      </p:grpSp>
      <p:sp>
        <p:nvSpPr>
          <p:cNvPr id="173" name="TextBox 172"/>
          <p:cNvSpPr txBox="1"/>
          <p:nvPr/>
        </p:nvSpPr>
        <p:spPr>
          <a:xfrm>
            <a:off x="1633637" y="718732"/>
            <a:ext cx="10698749" cy="2188291"/>
          </a:xfrm>
          <a:prstGeom prst="rect">
            <a:avLst/>
          </a:prstGeom>
          <a:noFill/>
        </p:spPr>
        <p:txBody>
          <a:bodyPr wrap="squar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kumimoji="0" lang="en-US" sz="2400" b="0" i="0" u="none" strike="noStrike" kern="1200" cap="none" spc="0" normalizeH="0" baseline="0" noProof="0" dirty="0" smtClean="0">
                <a:ln>
                  <a:noFill/>
                </a:ln>
                <a:gradFill>
                  <a:gsLst>
                    <a:gs pos="2917">
                      <a:srgbClr val="505050"/>
                    </a:gs>
                    <a:gs pos="30000">
                      <a:srgbClr val="505050"/>
                    </a:gs>
                  </a:gsLst>
                  <a:lin ang="5400000" scaled="0"/>
                </a:gradFill>
                <a:effectLst/>
                <a:uLnTx/>
                <a:uFillTx/>
                <a:latin typeface="Segoe UI"/>
                <a:ea typeface="+mn-ea"/>
                <a:cs typeface="+mn-cs"/>
              </a:rPr>
              <a:t>To experience spatial audio with Penrose you need headphones.</a:t>
            </a:r>
          </a:p>
          <a:p>
            <a:pPr marL="0" marR="0" lvl="0" indent="0" algn="l" defTabSz="932742" rtl="0" eaLnBrk="1" fontAlgn="auto" latinLnBrk="0" hangingPunct="1">
              <a:lnSpc>
                <a:spcPct val="90000"/>
              </a:lnSpc>
              <a:spcBef>
                <a:spcPts val="0"/>
              </a:spcBef>
              <a:spcAft>
                <a:spcPts val="600"/>
              </a:spcAft>
              <a:buClrTx/>
              <a:buSzTx/>
              <a:buFontTx/>
              <a:buNone/>
              <a:tabLst/>
              <a:defRPr/>
            </a:pPr>
            <a:r>
              <a:rPr kumimoji="0" lang="en-US" sz="2400" b="0" i="0" u="none" strike="noStrike" kern="1200" cap="none" spc="0" normalizeH="0" baseline="0" noProof="0" dirty="0" smtClean="0">
                <a:ln>
                  <a:noFill/>
                </a:ln>
                <a:gradFill>
                  <a:gsLst>
                    <a:gs pos="2917">
                      <a:srgbClr val="505050"/>
                    </a:gs>
                    <a:gs pos="30000">
                      <a:srgbClr val="505050"/>
                    </a:gs>
                  </a:gsLst>
                  <a:lin ang="5400000" scaled="0"/>
                </a:gradFill>
                <a:effectLst/>
                <a:uLnTx/>
                <a:uFillTx/>
                <a:latin typeface="Segoe UI"/>
                <a:ea typeface="+mn-ea"/>
                <a:cs typeface="+mn-cs"/>
              </a:rPr>
              <a:t>The speakers in this room only give a hint at spatial audio.</a:t>
            </a:r>
          </a:p>
          <a:p>
            <a:pPr marL="0" marR="0" lvl="0" indent="0" algn="l" defTabSz="932742" rtl="0" eaLnBrk="1" fontAlgn="auto" latinLnBrk="0" hangingPunct="1">
              <a:lnSpc>
                <a:spcPct val="90000"/>
              </a:lnSpc>
              <a:spcBef>
                <a:spcPts val="0"/>
              </a:spcBef>
              <a:spcAft>
                <a:spcPts val="600"/>
              </a:spcAft>
              <a:buClrTx/>
              <a:buSzTx/>
              <a:buFontTx/>
              <a:buNone/>
              <a:tabLst/>
              <a:defRPr/>
            </a:pPr>
            <a:r>
              <a:rPr kumimoji="0" lang="en-US" sz="2400" b="0" i="0" u="none" strike="noStrike" kern="1200" cap="none" spc="0" normalizeH="0" baseline="0" noProof="0" dirty="0" smtClean="0">
                <a:ln>
                  <a:noFill/>
                </a:ln>
                <a:gradFill>
                  <a:gsLst>
                    <a:gs pos="2917">
                      <a:srgbClr val="505050"/>
                    </a:gs>
                    <a:gs pos="30000">
                      <a:srgbClr val="505050"/>
                    </a:gs>
                  </a:gsLst>
                  <a:lin ang="5400000" scaled="0"/>
                </a:gradFill>
                <a:effectLst/>
                <a:uLnTx/>
                <a:uFillTx/>
                <a:latin typeface="Segoe UI"/>
                <a:ea typeface="+mn-ea"/>
                <a:cs typeface="+mn-cs"/>
              </a:rPr>
              <a:t>Try the HoloLens academy, download the code and games, or come and find us for demos.</a:t>
            </a:r>
          </a:p>
          <a:p>
            <a:pPr marL="0" marR="0" lvl="0" indent="0" algn="l" defTabSz="932742" rtl="0" eaLnBrk="1" fontAlgn="auto" latinLnBrk="0" hangingPunct="1">
              <a:lnSpc>
                <a:spcPct val="90000"/>
              </a:lnSpc>
              <a:spcBef>
                <a:spcPts val="0"/>
              </a:spcBef>
              <a:spcAft>
                <a:spcPts val="600"/>
              </a:spcAft>
              <a:buClrTx/>
              <a:buSzTx/>
              <a:buFontTx/>
              <a:buNone/>
              <a:tabLst/>
              <a:defRPr/>
            </a:pPr>
            <a:endParaRPr kumimoji="0" lang="en-US" sz="2400" b="0" i="0" u="none" strike="noStrike" kern="1200" cap="none" spc="0" normalizeH="0" baseline="0" noProof="0" dirty="0" smtClean="0">
              <a:ln>
                <a:noFill/>
              </a:ln>
              <a:gradFill>
                <a:gsLst>
                  <a:gs pos="2917">
                    <a:srgbClr val="505050"/>
                  </a:gs>
                  <a:gs pos="30000">
                    <a:srgbClr val="505050"/>
                  </a:gs>
                </a:gsLst>
                <a:lin ang="5400000" scaled="0"/>
              </a:gradFill>
              <a:effectLst/>
              <a:uLnTx/>
              <a:uFillTx/>
              <a:latin typeface="Segoe UI"/>
              <a:ea typeface="+mn-ea"/>
              <a:cs typeface="+mn-cs"/>
            </a:endParaRPr>
          </a:p>
        </p:txBody>
      </p:sp>
      <p:pic>
        <p:nvPicPr>
          <p:cNvPr id="201" name="Picture 200"/>
          <p:cNvPicPr>
            <a:picLocks noChangeAspect="1"/>
          </p:cNvPicPr>
          <p:nvPr/>
        </p:nvPicPr>
        <p:blipFill>
          <a:blip r:embed="rId2">
            <a:duotone>
              <a:schemeClr val="accent1">
                <a:shade val="45000"/>
                <a:satMod val="135000"/>
              </a:schemeClr>
              <a:prstClr val="white"/>
            </a:duotone>
          </a:blip>
          <a:stretch>
            <a:fillRect/>
          </a:stretch>
        </p:blipFill>
        <p:spPr>
          <a:xfrm>
            <a:off x="5434514" y="4055394"/>
            <a:ext cx="442428" cy="442428"/>
          </a:xfrm>
          <a:prstGeom prst="rect">
            <a:avLst/>
          </a:prstGeom>
        </p:spPr>
      </p:pic>
      <p:pic>
        <p:nvPicPr>
          <p:cNvPr id="202" name="Picture 201"/>
          <p:cNvPicPr>
            <a:picLocks noChangeAspect="1"/>
          </p:cNvPicPr>
          <p:nvPr/>
        </p:nvPicPr>
        <p:blipFill>
          <a:blip r:embed="rId2">
            <a:duotone>
              <a:schemeClr val="accent1">
                <a:shade val="45000"/>
                <a:satMod val="135000"/>
              </a:schemeClr>
              <a:prstClr val="white"/>
            </a:duotone>
          </a:blip>
          <a:stretch>
            <a:fillRect/>
          </a:stretch>
        </p:blipFill>
        <p:spPr>
          <a:xfrm>
            <a:off x="5434514" y="3612966"/>
            <a:ext cx="442428" cy="442428"/>
          </a:xfrm>
          <a:prstGeom prst="rect">
            <a:avLst/>
          </a:prstGeom>
        </p:spPr>
      </p:pic>
      <p:pic>
        <p:nvPicPr>
          <p:cNvPr id="203" name="Picture 202"/>
          <p:cNvPicPr>
            <a:picLocks noChangeAspect="1"/>
          </p:cNvPicPr>
          <p:nvPr/>
        </p:nvPicPr>
        <p:blipFill>
          <a:blip r:embed="rId2">
            <a:duotone>
              <a:schemeClr val="accent1">
                <a:shade val="45000"/>
                <a:satMod val="135000"/>
              </a:schemeClr>
              <a:prstClr val="white"/>
            </a:duotone>
          </a:blip>
          <a:stretch>
            <a:fillRect/>
          </a:stretch>
        </p:blipFill>
        <p:spPr>
          <a:xfrm>
            <a:off x="5434514" y="4484141"/>
            <a:ext cx="442428" cy="442428"/>
          </a:xfrm>
          <a:prstGeom prst="rect">
            <a:avLst/>
          </a:prstGeom>
        </p:spPr>
      </p:pic>
      <p:pic>
        <p:nvPicPr>
          <p:cNvPr id="204" name="Picture 203"/>
          <p:cNvPicPr>
            <a:picLocks noChangeAspect="1"/>
          </p:cNvPicPr>
          <p:nvPr/>
        </p:nvPicPr>
        <p:blipFill>
          <a:blip r:embed="rId2">
            <a:duotone>
              <a:schemeClr val="accent1">
                <a:shade val="45000"/>
                <a:satMod val="135000"/>
              </a:schemeClr>
              <a:prstClr val="white"/>
            </a:duotone>
          </a:blip>
          <a:stretch>
            <a:fillRect/>
          </a:stretch>
        </p:blipFill>
        <p:spPr>
          <a:xfrm>
            <a:off x="5434514" y="4912888"/>
            <a:ext cx="442428" cy="442428"/>
          </a:xfrm>
          <a:prstGeom prst="rect">
            <a:avLst/>
          </a:prstGeom>
        </p:spPr>
      </p:pic>
      <p:pic>
        <p:nvPicPr>
          <p:cNvPr id="205" name="Picture 204"/>
          <p:cNvPicPr>
            <a:picLocks noChangeAspect="1"/>
          </p:cNvPicPr>
          <p:nvPr/>
        </p:nvPicPr>
        <p:blipFill>
          <a:blip r:embed="rId2">
            <a:duotone>
              <a:schemeClr val="accent1">
                <a:shade val="45000"/>
                <a:satMod val="135000"/>
              </a:schemeClr>
              <a:prstClr val="white"/>
            </a:duotone>
          </a:blip>
          <a:stretch>
            <a:fillRect/>
          </a:stretch>
        </p:blipFill>
        <p:spPr>
          <a:xfrm>
            <a:off x="5876942" y="4049510"/>
            <a:ext cx="442428" cy="442428"/>
          </a:xfrm>
          <a:prstGeom prst="rect">
            <a:avLst/>
          </a:prstGeom>
        </p:spPr>
      </p:pic>
      <p:pic>
        <p:nvPicPr>
          <p:cNvPr id="206" name="Picture 205"/>
          <p:cNvPicPr>
            <a:picLocks noChangeAspect="1"/>
          </p:cNvPicPr>
          <p:nvPr/>
        </p:nvPicPr>
        <p:blipFill>
          <a:blip r:embed="rId2">
            <a:duotone>
              <a:schemeClr val="accent1">
                <a:shade val="45000"/>
                <a:satMod val="135000"/>
              </a:schemeClr>
              <a:prstClr val="white"/>
            </a:duotone>
          </a:blip>
          <a:stretch>
            <a:fillRect/>
          </a:stretch>
        </p:blipFill>
        <p:spPr>
          <a:xfrm>
            <a:off x="5876942" y="3607082"/>
            <a:ext cx="442428" cy="442428"/>
          </a:xfrm>
          <a:prstGeom prst="rect">
            <a:avLst/>
          </a:prstGeom>
        </p:spPr>
      </p:pic>
      <p:pic>
        <p:nvPicPr>
          <p:cNvPr id="207" name="Picture 206"/>
          <p:cNvPicPr>
            <a:picLocks noChangeAspect="1"/>
          </p:cNvPicPr>
          <p:nvPr/>
        </p:nvPicPr>
        <p:blipFill>
          <a:blip r:embed="rId2">
            <a:duotone>
              <a:schemeClr val="accent1">
                <a:shade val="45000"/>
                <a:satMod val="135000"/>
              </a:schemeClr>
              <a:prstClr val="white"/>
            </a:duotone>
          </a:blip>
          <a:stretch>
            <a:fillRect/>
          </a:stretch>
        </p:blipFill>
        <p:spPr>
          <a:xfrm>
            <a:off x="5876942" y="4478257"/>
            <a:ext cx="442428" cy="442428"/>
          </a:xfrm>
          <a:prstGeom prst="rect">
            <a:avLst/>
          </a:prstGeom>
        </p:spPr>
      </p:pic>
      <p:pic>
        <p:nvPicPr>
          <p:cNvPr id="208" name="Picture 207"/>
          <p:cNvPicPr>
            <a:picLocks noChangeAspect="1"/>
          </p:cNvPicPr>
          <p:nvPr/>
        </p:nvPicPr>
        <p:blipFill>
          <a:blip r:embed="rId2">
            <a:duotone>
              <a:schemeClr val="accent1">
                <a:shade val="45000"/>
                <a:satMod val="135000"/>
              </a:schemeClr>
              <a:prstClr val="white"/>
            </a:duotone>
          </a:blip>
          <a:stretch>
            <a:fillRect/>
          </a:stretch>
        </p:blipFill>
        <p:spPr>
          <a:xfrm>
            <a:off x="5876942" y="4907004"/>
            <a:ext cx="442428" cy="442428"/>
          </a:xfrm>
          <a:prstGeom prst="rect">
            <a:avLst/>
          </a:prstGeom>
        </p:spPr>
      </p:pic>
      <p:pic>
        <p:nvPicPr>
          <p:cNvPr id="209" name="Picture 208"/>
          <p:cNvPicPr>
            <a:picLocks noChangeAspect="1"/>
          </p:cNvPicPr>
          <p:nvPr/>
        </p:nvPicPr>
        <p:blipFill>
          <a:blip r:embed="rId2">
            <a:duotone>
              <a:schemeClr val="accent1">
                <a:shade val="45000"/>
                <a:satMod val="135000"/>
              </a:schemeClr>
              <a:prstClr val="white"/>
            </a:duotone>
          </a:blip>
          <a:stretch>
            <a:fillRect/>
          </a:stretch>
        </p:blipFill>
        <p:spPr>
          <a:xfrm>
            <a:off x="6319370" y="4059668"/>
            <a:ext cx="442428" cy="442428"/>
          </a:xfrm>
          <a:prstGeom prst="rect">
            <a:avLst/>
          </a:prstGeom>
        </p:spPr>
      </p:pic>
      <p:pic>
        <p:nvPicPr>
          <p:cNvPr id="210" name="Picture 209"/>
          <p:cNvPicPr>
            <a:picLocks noChangeAspect="1"/>
          </p:cNvPicPr>
          <p:nvPr/>
        </p:nvPicPr>
        <p:blipFill>
          <a:blip r:embed="rId2">
            <a:duotone>
              <a:schemeClr val="accent1">
                <a:shade val="45000"/>
                <a:satMod val="135000"/>
              </a:schemeClr>
              <a:prstClr val="white"/>
            </a:duotone>
          </a:blip>
          <a:stretch>
            <a:fillRect/>
          </a:stretch>
        </p:blipFill>
        <p:spPr>
          <a:xfrm>
            <a:off x="6319370" y="3617240"/>
            <a:ext cx="442428" cy="442428"/>
          </a:xfrm>
          <a:prstGeom prst="rect">
            <a:avLst/>
          </a:prstGeom>
        </p:spPr>
      </p:pic>
      <p:pic>
        <p:nvPicPr>
          <p:cNvPr id="211" name="Picture 210"/>
          <p:cNvPicPr>
            <a:picLocks noChangeAspect="1"/>
          </p:cNvPicPr>
          <p:nvPr/>
        </p:nvPicPr>
        <p:blipFill>
          <a:blip r:embed="rId2">
            <a:duotone>
              <a:schemeClr val="accent1">
                <a:shade val="45000"/>
                <a:satMod val="135000"/>
              </a:schemeClr>
              <a:prstClr val="white"/>
            </a:duotone>
          </a:blip>
          <a:stretch>
            <a:fillRect/>
          </a:stretch>
        </p:blipFill>
        <p:spPr>
          <a:xfrm>
            <a:off x="6319370" y="4488415"/>
            <a:ext cx="442428" cy="442428"/>
          </a:xfrm>
          <a:prstGeom prst="rect">
            <a:avLst/>
          </a:prstGeom>
        </p:spPr>
      </p:pic>
      <p:pic>
        <p:nvPicPr>
          <p:cNvPr id="212" name="Picture 211"/>
          <p:cNvPicPr>
            <a:picLocks noChangeAspect="1"/>
          </p:cNvPicPr>
          <p:nvPr/>
        </p:nvPicPr>
        <p:blipFill>
          <a:blip r:embed="rId2">
            <a:duotone>
              <a:schemeClr val="accent1">
                <a:shade val="45000"/>
                <a:satMod val="135000"/>
              </a:schemeClr>
              <a:prstClr val="white"/>
            </a:duotone>
          </a:blip>
          <a:stretch>
            <a:fillRect/>
          </a:stretch>
        </p:blipFill>
        <p:spPr>
          <a:xfrm>
            <a:off x="6319370" y="4917162"/>
            <a:ext cx="442428" cy="442428"/>
          </a:xfrm>
          <a:prstGeom prst="rect">
            <a:avLst/>
          </a:prstGeom>
        </p:spPr>
      </p:pic>
      <p:pic>
        <p:nvPicPr>
          <p:cNvPr id="213" name="Picture 212"/>
          <p:cNvPicPr>
            <a:picLocks noChangeAspect="1"/>
          </p:cNvPicPr>
          <p:nvPr/>
        </p:nvPicPr>
        <p:blipFill>
          <a:blip r:embed="rId2">
            <a:duotone>
              <a:schemeClr val="accent1">
                <a:shade val="45000"/>
                <a:satMod val="135000"/>
              </a:schemeClr>
              <a:prstClr val="white"/>
            </a:duotone>
          </a:blip>
          <a:stretch>
            <a:fillRect/>
          </a:stretch>
        </p:blipFill>
        <p:spPr>
          <a:xfrm>
            <a:off x="6761798" y="4069075"/>
            <a:ext cx="442428" cy="442428"/>
          </a:xfrm>
          <a:prstGeom prst="rect">
            <a:avLst/>
          </a:prstGeom>
        </p:spPr>
      </p:pic>
      <p:pic>
        <p:nvPicPr>
          <p:cNvPr id="214" name="Picture 213"/>
          <p:cNvPicPr>
            <a:picLocks noChangeAspect="1"/>
          </p:cNvPicPr>
          <p:nvPr/>
        </p:nvPicPr>
        <p:blipFill>
          <a:blip r:embed="rId2">
            <a:duotone>
              <a:schemeClr val="accent1">
                <a:shade val="45000"/>
                <a:satMod val="135000"/>
              </a:schemeClr>
              <a:prstClr val="white"/>
            </a:duotone>
          </a:blip>
          <a:stretch>
            <a:fillRect/>
          </a:stretch>
        </p:blipFill>
        <p:spPr>
          <a:xfrm>
            <a:off x="6761798" y="3626647"/>
            <a:ext cx="442428" cy="442428"/>
          </a:xfrm>
          <a:prstGeom prst="rect">
            <a:avLst/>
          </a:prstGeom>
        </p:spPr>
      </p:pic>
      <p:pic>
        <p:nvPicPr>
          <p:cNvPr id="215" name="Picture 214"/>
          <p:cNvPicPr>
            <a:picLocks noChangeAspect="1"/>
          </p:cNvPicPr>
          <p:nvPr/>
        </p:nvPicPr>
        <p:blipFill>
          <a:blip r:embed="rId2">
            <a:duotone>
              <a:schemeClr val="accent1">
                <a:shade val="45000"/>
                <a:satMod val="135000"/>
              </a:schemeClr>
              <a:prstClr val="white"/>
            </a:duotone>
          </a:blip>
          <a:stretch>
            <a:fillRect/>
          </a:stretch>
        </p:blipFill>
        <p:spPr>
          <a:xfrm>
            <a:off x="6761798" y="4497822"/>
            <a:ext cx="442428" cy="442428"/>
          </a:xfrm>
          <a:prstGeom prst="rect">
            <a:avLst/>
          </a:prstGeom>
        </p:spPr>
      </p:pic>
      <p:pic>
        <p:nvPicPr>
          <p:cNvPr id="216" name="Picture 215"/>
          <p:cNvPicPr>
            <a:picLocks noChangeAspect="1"/>
          </p:cNvPicPr>
          <p:nvPr/>
        </p:nvPicPr>
        <p:blipFill>
          <a:blip r:embed="rId2">
            <a:duotone>
              <a:schemeClr val="accent1">
                <a:shade val="45000"/>
                <a:satMod val="135000"/>
              </a:schemeClr>
              <a:prstClr val="white"/>
            </a:duotone>
          </a:blip>
          <a:stretch>
            <a:fillRect/>
          </a:stretch>
        </p:blipFill>
        <p:spPr>
          <a:xfrm>
            <a:off x="6761798" y="4926569"/>
            <a:ext cx="442428" cy="442428"/>
          </a:xfrm>
          <a:prstGeom prst="rect">
            <a:avLst/>
          </a:prstGeom>
        </p:spPr>
      </p:pic>
      <p:pic>
        <p:nvPicPr>
          <p:cNvPr id="101" name="Picture 100"/>
          <p:cNvPicPr>
            <a:picLocks noChangeAspect="1"/>
          </p:cNvPicPr>
          <p:nvPr/>
        </p:nvPicPr>
        <p:blipFill>
          <a:blip r:embed="rId2">
            <a:duotone>
              <a:schemeClr val="accent1">
                <a:shade val="45000"/>
                <a:satMod val="135000"/>
              </a:schemeClr>
              <a:prstClr val="white"/>
            </a:duotone>
          </a:blip>
          <a:stretch>
            <a:fillRect/>
          </a:stretch>
        </p:blipFill>
        <p:spPr>
          <a:xfrm>
            <a:off x="7713503" y="120900"/>
            <a:ext cx="442428" cy="442428"/>
          </a:xfrm>
          <a:prstGeom prst="rect">
            <a:avLst/>
          </a:prstGeom>
        </p:spPr>
      </p:pic>
      <p:sp>
        <p:nvSpPr>
          <p:cNvPr id="2" name="Rectangle 1"/>
          <p:cNvSpPr/>
          <p:nvPr/>
        </p:nvSpPr>
        <p:spPr>
          <a:xfrm>
            <a:off x="8155931" y="136542"/>
            <a:ext cx="3446777" cy="369332"/>
          </a:xfrm>
          <a:prstGeom prst="rect">
            <a:avLst/>
          </a:prstGeom>
        </p:spPr>
        <p:txBody>
          <a:bodyPr wrap="none">
            <a:sp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gradFill>
                  <a:gsLst>
                    <a:gs pos="2917">
                      <a:srgbClr val="505050"/>
                    </a:gs>
                    <a:gs pos="30000">
                      <a:srgbClr val="505050"/>
                    </a:gs>
                  </a:gsLst>
                  <a:lin ang="5400000" scaled="0"/>
                </a:gradFill>
                <a:effectLst/>
                <a:uLnTx/>
                <a:uFillTx/>
                <a:latin typeface="Segoe UI"/>
                <a:ea typeface="+mn-ea"/>
                <a:cs typeface="+mn-cs"/>
              </a:rPr>
              <a:t>Someone sitting in a good spot </a:t>
            </a:r>
            <a:endParaRPr kumimoji="0" lang="en-US" sz="1800" b="0" i="0" u="none" strike="noStrike" kern="1200" cap="none" spc="0" normalizeH="0" baseline="0" noProof="0" dirty="0">
              <a:ln>
                <a:noFill/>
              </a:ln>
              <a:solidFill>
                <a:srgbClr val="505050"/>
              </a:solidFill>
              <a:effectLst/>
              <a:uLnTx/>
              <a:uFillTx/>
              <a:latin typeface="Segoe UI"/>
              <a:ea typeface="+mn-ea"/>
              <a:cs typeface="+mn-cs"/>
            </a:endParaRPr>
          </a:p>
        </p:txBody>
      </p:sp>
    </p:spTree>
    <p:extLst>
      <p:ext uri="{BB962C8B-B14F-4D97-AF65-F5344CB8AC3E}">
        <p14:creationId xmlns:p14="http://schemas.microsoft.com/office/powerpoint/2010/main" val="4235911774"/>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059847"/>
          </a:xfrm>
        </p:spPr>
        <p:txBody>
          <a:bodyPr/>
          <a:lstStyle/>
          <a:p>
            <a:pPr marL="0" indent="0">
              <a:buNone/>
            </a:pPr>
            <a:r>
              <a:rPr lang="en-US" sz="1600" dirty="0"/>
              <a:t>Hannes Gamper, David Johnston , and Ivan J. </a:t>
            </a:r>
            <a:r>
              <a:rPr lang="en-US" sz="1600" dirty="0" smtClean="0"/>
              <a:t>Tashev: </a:t>
            </a:r>
            <a:r>
              <a:rPr lang="en-US" sz="1600" dirty="0" smtClean="0">
                <a:hlinkClick r:id="rId2"/>
              </a:rPr>
              <a:t>Spatial Audio</a:t>
            </a:r>
            <a:r>
              <a:rPr lang="en-US" sz="1600" dirty="0" smtClean="0"/>
              <a:t>	</a:t>
            </a:r>
          </a:p>
          <a:p>
            <a:r>
              <a:rPr lang="en-US" sz="1600" dirty="0" smtClean="0"/>
              <a:t>Hannes </a:t>
            </a:r>
            <a:r>
              <a:rPr lang="en-US" sz="1600" dirty="0"/>
              <a:t>Gamper, Mark R. P. Thomas, and Ivan J. Tashev, </a:t>
            </a:r>
            <a:r>
              <a:rPr lang="en-US" sz="1600" dirty="0">
                <a:hlinkClick r:id="rId3"/>
              </a:rPr>
              <a:t>Anthropometric </a:t>
            </a:r>
            <a:r>
              <a:rPr lang="en-US" sz="1600" dirty="0" err="1">
                <a:hlinkClick r:id="rId3"/>
              </a:rPr>
              <a:t>Parameterisation</a:t>
            </a:r>
            <a:r>
              <a:rPr lang="en-US" sz="1600" dirty="0">
                <a:hlinkClick r:id="rId3"/>
              </a:rPr>
              <a:t> of a Spherical </a:t>
            </a:r>
            <a:r>
              <a:rPr lang="en-US" sz="1600" dirty="0" err="1">
                <a:hlinkClick r:id="rId3"/>
              </a:rPr>
              <a:t>Scatterer</a:t>
            </a:r>
            <a:r>
              <a:rPr lang="en-US" sz="1600" dirty="0">
                <a:hlinkClick r:id="rId3"/>
              </a:rPr>
              <a:t> ITD Model with Arbitrary Ear Angles</a:t>
            </a:r>
            <a:r>
              <a:rPr lang="en-US" sz="1600" dirty="0"/>
              <a:t>, in </a:t>
            </a:r>
            <a:r>
              <a:rPr lang="en-US" sz="1600" i="1" dirty="0"/>
              <a:t>Proc. IEEE Workshop on Applications of Signal Processing to Audio and Acoustics (WASPAA)</a:t>
            </a:r>
            <a:r>
              <a:rPr lang="en-US" sz="1600" dirty="0"/>
              <a:t>, IEEE – Institute of Electrical and Electronics Engineers, 18 October 2015.</a:t>
            </a:r>
          </a:p>
          <a:p>
            <a:r>
              <a:rPr lang="en-US" sz="1600" dirty="0"/>
              <a:t>Hannes Gamper, Mark R. P. Thomas, and Ivan J. Tashev, </a:t>
            </a:r>
            <a:r>
              <a:rPr lang="en-US" sz="1600" dirty="0">
                <a:hlinkClick r:id="rId4"/>
              </a:rPr>
              <a:t>Estimation of Multipath Propagation Delays and </a:t>
            </a:r>
            <a:r>
              <a:rPr lang="en-US" sz="1600" dirty="0" err="1">
                <a:hlinkClick r:id="rId4"/>
              </a:rPr>
              <a:t>Interaural</a:t>
            </a:r>
            <a:r>
              <a:rPr lang="en-US" sz="1600" dirty="0">
                <a:hlinkClick r:id="rId4"/>
              </a:rPr>
              <a:t> Time Differences from 3-D Head Scans</a:t>
            </a:r>
            <a:r>
              <a:rPr lang="en-US" sz="1600" dirty="0"/>
              <a:t>, IEEE Intl. Conf. on Acoustics, Speech and Signal Processing (ICASSP), 22 April 2015.</a:t>
            </a:r>
          </a:p>
          <a:p>
            <a:r>
              <a:rPr lang="en-US" sz="1600" dirty="0"/>
              <a:t>P. </a:t>
            </a:r>
            <a:r>
              <a:rPr lang="en-US" sz="1600" dirty="0" err="1"/>
              <a:t>Bilinski</a:t>
            </a:r>
            <a:r>
              <a:rPr lang="en-US" sz="1600" dirty="0"/>
              <a:t>, J. Ahrens, M. R. P. Thomas, I. J. Tashev, and J. C. Platt, </a:t>
            </a:r>
            <a:r>
              <a:rPr lang="en-US" sz="1600" dirty="0">
                <a:hlinkClick r:id="rId5"/>
              </a:rPr>
              <a:t>HRTF Magnitude Synthesis via Sparse Representation of Anthropometric Features</a:t>
            </a:r>
            <a:r>
              <a:rPr lang="en-US" sz="1600" dirty="0"/>
              <a:t>, IEEE International Conference on Acoustics, Speech, and Signal Processing (ICASSP), 4 May 2014.</a:t>
            </a:r>
          </a:p>
          <a:p>
            <a:r>
              <a:rPr lang="en-US" sz="1600" dirty="0"/>
              <a:t>M. R. P. Thomas, J. Ahrens, and I. J. Tashev, </a:t>
            </a:r>
            <a:r>
              <a:rPr lang="en-US" sz="1600" dirty="0">
                <a:hlinkClick r:id="rId6"/>
              </a:rPr>
              <a:t>A Method for Converting Between Cylindrical and Spherical Harmonic Representations of Sound Fields</a:t>
            </a:r>
            <a:r>
              <a:rPr lang="en-US" sz="1600" dirty="0"/>
              <a:t>, IEEE International Conference on Acoustics, Speech, and Signal Processing (ICASSP), 4 May 2014.</a:t>
            </a:r>
          </a:p>
          <a:p>
            <a:r>
              <a:rPr lang="en-US" sz="1600" dirty="0"/>
              <a:t>Ivan Tashev, </a:t>
            </a:r>
            <a:r>
              <a:rPr lang="en-US" sz="1600" dirty="0">
                <a:hlinkClick r:id="rId7"/>
              </a:rPr>
              <a:t>HRTF Phase Synthesis via Sparse Representation of Anthropometric Features</a:t>
            </a:r>
            <a:r>
              <a:rPr lang="en-US" sz="1600" dirty="0"/>
              <a:t>, in </a:t>
            </a:r>
            <a:r>
              <a:rPr lang="en-US" sz="1600" i="1" dirty="0"/>
              <a:t>Information Theory and Applications Workshop</a:t>
            </a:r>
            <a:r>
              <a:rPr lang="en-US" sz="1600" dirty="0"/>
              <a:t>, University of California - San Diego, 13 February 2014.</a:t>
            </a:r>
          </a:p>
          <a:p>
            <a:r>
              <a:rPr lang="en-US" sz="1600" dirty="0"/>
              <a:t>J. Ahrens, M. R. P. Thomas, and I. J. Tashev, </a:t>
            </a:r>
            <a:r>
              <a:rPr lang="en-US" sz="1600" dirty="0">
                <a:hlinkClick r:id="rId8"/>
              </a:rPr>
              <a:t>Efficient Implementation of the Spectral Division Method for Arbitrary Virtual Sound Fields</a:t>
            </a:r>
            <a:r>
              <a:rPr lang="en-US" sz="1600" dirty="0"/>
              <a:t>, in </a:t>
            </a:r>
            <a:r>
              <a:rPr lang="en-US" sz="1600" i="1" dirty="0"/>
              <a:t>Proc. IEEE Workshop on Applications of Signal Processing to Audio and Acoustics</a:t>
            </a:r>
            <a:r>
              <a:rPr lang="en-US" sz="1600" dirty="0"/>
              <a:t>, New </a:t>
            </a:r>
            <a:r>
              <a:rPr lang="en-US" sz="1600" dirty="0" err="1"/>
              <a:t>Paltz</a:t>
            </a:r>
            <a:r>
              <a:rPr lang="en-US" sz="1600" dirty="0"/>
              <a:t>, New York, October 2013.</a:t>
            </a:r>
          </a:p>
          <a:p>
            <a:r>
              <a:rPr lang="en-US" sz="1600" dirty="0"/>
              <a:t>J. Ahrens, M. R. P. Thomas, and I. J. Tashev, </a:t>
            </a:r>
            <a:r>
              <a:rPr lang="en-US" sz="1600" dirty="0">
                <a:hlinkClick r:id="rId9"/>
              </a:rPr>
              <a:t>Gentle Acoustic Crosstalk Cancelation Using the Spectral Division Method and </a:t>
            </a:r>
            <a:r>
              <a:rPr lang="en-US" sz="1600" dirty="0" err="1">
                <a:hlinkClick r:id="rId9"/>
              </a:rPr>
              <a:t>Ambiophonics</a:t>
            </a:r>
            <a:r>
              <a:rPr lang="en-US" sz="1600" dirty="0"/>
              <a:t>, in </a:t>
            </a:r>
            <a:r>
              <a:rPr lang="en-US" sz="1600" i="1" dirty="0"/>
              <a:t>Proc. IEEE Workshop on Applications of Signal Processing to Audio and Acoustics</a:t>
            </a:r>
            <a:r>
              <a:rPr lang="en-US" sz="1600" dirty="0"/>
              <a:t>, New </a:t>
            </a:r>
            <a:r>
              <a:rPr lang="en-US" sz="1600" dirty="0" err="1"/>
              <a:t>Paltz</a:t>
            </a:r>
            <a:r>
              <a:rPr lang="en-US" sz="1600" dirty="0"/>
              <a:t>, New York, October 2013.</a:t>
            </a:r>
          </a:p>
          <a:p>
            <a:r>
              <a:rPr lang="en-US" sz="1600" dirty="0"/>
              <a:t>Jens Ahrens, Mark R.P. Thomas, and Ivan Tashev, </a:t>
            </a:r>
            <a:r>
              <a:rPr lang="en-US" sz="1600" dirty="0">
                <a:hlinkClick r:id="rId10"/>
              </a:rPr>
              <a:t>HRTF Magnitude Modeling Using a Non-Regularized Least-Squares Fit of Spherical Harmonics Coefficients on Incomplete Data</a:t>
            </a:r>
            <a:r>
              <a:rPr lang="en-US" sz="1600" dirty="0"/>
              <a:t>, in </a:t>
            </a:r>
            <a:r>
              <a:rPr lang="en-US" sz="1600" i="1" dirty="0"/>
              <a:t>APSIPA Annual Summit and Conference</a:t>
            </a:r>
            <a:r>
              <a:rPr lang="en-US" sz="1600" dirty="0"/>
              <a:t>, Hollywood, CA, USA, 4 December 2012.</a:t>
            </a:r>
          </a:p>
          <a:p>
            <a:endParaRPr lang="en-US" sz="1600" dirty="0"/>
          </a:p>
        </p:txBody>
      </p:sp>
      <p:sp>
        <p:nvSpPr>
          <p:cNvPr id="3" name="Title 2"/>
          <p:cNvSpPr>
            <a:spLocks noGrp="1"/>
          </p:cNvSpPr>
          <p:nvPr>
            <p:ph type="title"/>
          </p:nvPr>
        </p:nvSpPr>
        <p:spPr/>
        <p:txBody>
          <a:bodyPr/>
          <a:lstStyle/>
          <a:p>
            <a:r>
              <a:rPr lang="en-US" dirty="0" smtClean="0"/>
              <a:t>Microsoft Research – Spatial Audio Resources</a:t>
            </a:r>
            <a:endParaRPr lang="en-US" dirty="0"/>
          </a:p>
        </p:txBody>
      </p:sp>
    </p:spTree>
    <p:extLst>
      <p:ext uri="{BB962C8B-B14F-4D97-AF65-F5344CB8AC3E}">
        <p14:creationId xmlns:p14="http://schemas.microsoft.com/office/powerpoint/2010/main" val="343220372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HRTF’s?</a:t>
            </a:r>
            <a:endParaRPr lang="en-US" dirty="0"/>
          </a:p>
        </p:txBody>
      </p:sp>
    </p:spTree>
    <p:extLst>
      <p:ext uri="{BB962C8B-B14F-4D97-AF65-F5344CB8AC3E}">
        <p14:creationId xmlns:p14="http://schemas.microsoft.com/office/powerpoint/2010/main" val="3122882133"/>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5481" y="1213175"/>
            <a:ext cx="9143121" cy="3729482"/>
          </a:xfrm>
        </p:spPr>
        <p:txBody>
          <a:bodyPr/>
          <a:lstStyle/>
          <a:p>
            <a:pPr marL="0" indent="0">
              <a:buNone/>
            </a:pPr>
            <a:r>
              <a:rPr lang="en-US" sz="3599" dirty="0" smtClean="0"/>
              <a:t>With 2 ears, we locate sounds in 3 dimensions</a:t>
            </a:r>
          </a:p>
          <a:p>
            <a:r>
              <a:rPr lang="en-US" sz="3599" dirty="0" smtClean="0"/>
              <a:t>Direction (left/right, front/back)</a:t>
            </a:r>
          </a:p>
          <a:p>
            <a:r>
              <a:rPr lang="en-US" sz="3599" dirty="0"/>
              <a:t>Elevation (above/below)</a:t>
            </a:r>
          </a:p>
          <a:p>
            <a:r>
              <a:rPr lang="en-US" sz="3599" dirty="0"/>
              <a:t>Distance</a:t>
            </a:r>
          </a:p>
          <a:p>
            <a:endParaRPr lang="en-US" sz="3599" dirty="0" smtClean="0"/>
          </a:p>
          <a:p>
            <a:pPr marL="0" indent="0">
              <a:buNone/>
            </a:pPr>
            <a:endParaRPr lang="en-US" sz="3599" dirty="0"/>
          </a:p>
        </p:txBody>
      </p:sp>
      <p:sp>
        <p:nvSpPr>
          <p:cNvPr id="3" name="Title 2"/>
          <p:cNvSpPr>
            <a:spLocks noGrp="1"/>
          </p:cNvSpPr>
          <p:nvPr>
            <p:ph type="title"/>
          </p:nvPr>
        </p:nvSpPr>
        <p:spPr/>
        <p:txBody>
          <a:bodyPr/>
          <a:lstStyle/>
          <a:p>
            <a:r>
              <a:rPr lang="en-US" b="1" dirty="0" smtClean="0"/>
              <a:t>HRTF</a:t>
            </a:r>
            <a:r>
              <a:rPr lang="en-US" dirty="0" smtClean="0"/>
              <a:t> </a:t>
            </a:r>
            <a:r>
              <a:rPr lang="en-US" b="1" dirty="0" smtClean="0"/>
              <a:t>(</a:t>
            </a:r>
            <a:r>
              <a:rPr lang="en-US" b="1" dirty="0"/>
              <a:t>Head-related transfer </a:t>
            </a:r>
            <a:r>
              <a:rPr lang="en-US" b="1" dirty="0" smtClean="0"/>
              <a:t>function)</a:t>
            </a:r>
            <a:endParaRPr lang="en-US" dirty="0"/>
          </a:p>
        </p:txBody>
      </p:sp>
      <p:grpSp>
        <p:nvGrpSpPr>
          <p:cNvPr id="68" name="Group 67"/>
          <p:cNvGrpSpPr/>
          <p:nvPr/>
        </p:nvGrpSpPr>
        <p:grpSpPr>
          <a:xfrm>
            <a:off x="8217321" y="1485891"/>
            <a:ext cx="4263585" cy="2750967"/>
            <a:chOff x="8071689" y="2875813"/>
            <a:chExt cx="4264190" cy="2751357"/>
          </a:xfrm>
        </p:grpSpPr>
        <p:grpSp>
          <p:nvGrpSpPr>
            <p:cNvPr id="57" name="Group 56"/>
            <p:cNvGrpSpPr/>
            <p:nvPr/>
          </p:nvGrpSpPr>
          <p:grpSpPr>
            <a:xfrm>
              <a:off x="10716910" y="2908313"/>
              <a:ext cx="896228" cy="2718857"/>
              <a:chOff x="8778529" y="4269408"/>
              <a:chExt cx="723900" cy="2279651"/>
            </a:xfrm>
          </p:grpSpPr>
          <p:sp>
            <p:nvSpPr>
              <p:cNvPr id="33" name="Rectangle 696"/>
              <p:cNvSpPr>
                <a:spLocks noChangeArrowheads="1"/>
              </p:cNvSpPr>
              <p:nvPr/>
            </p:nvSpPr>
            <p:spPr bwMode="auto">
              <a:xfrm>
                <a:off x="8986491" y="4664696"/>
                <a:ext cx="312738" cy="1873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4" name="Freeform 697"/>
              <p:cNvSpPr>
                <a:spLocks/>
              </p:cNvSpPr>
              <p:nvPr/>
            </p:nvSpPr>
            <p:spPr bwMode="auto">
              <a:xfrm>
                <a:off x="8951566" y="4480546"/>
                <a:ext cx="379413" cy="82550"/>
              </a:xfrm>
              <a:custGeom>
                <a:avLst/>
                <a:gdLst>
                  <a:gd name="T0" fmla="*/ 97 w 97"/>
                  <a:gd name="T1" fmla="*/ 16 h 21"/>
                  <a:gd name="T2" fmla="*/ 92 w 97"/>
                  <a:gd name="T3" fmla="*/ 21 h 21"/>
                  <a:gd name="T4" fmla="*/ 5 w 97"/>
                  <a:gd name="T5" fmla="*/ 21 h 21"/>
                  <a:gd name="T6" fmla="*/ 0 w 97"/>
                  <a:gd name="T7" fmla="*/ 16 h 21"/>
                  <a:gd name="T8" fmla="*/ 0 w 97"/>
                  <a:gd name="T9" fmla="*/ 5 h 21"/>
                  <a:gd name="T10" fmla="*/ 5 w 97"/>
                  <a:gd name="T11" fmla="*/ 0 h 21"/>
                  <a:gd name="T12" fmla="*/ 92 w 97"/>
                  <a:gd name="T13" fmla="*/ 0 h 21"/>
                  <a:gd name="T14" fmla="*/ 97 w 97"/>
                  <a:gd name="T15" fmla="*/ 5 h 21"/>
                  <a:gd name="T16" fmla="*/ 97 w 97"/>
                  <a:gd name="T17" fmla="*/ 1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21">
                    <a:moveTo>
                      <a:pt x="97" y="16"/>
                    </a:moveTo>
                    <a:cubicBezTo>
                      <a:pt x="97" y="18"/>
                      <a:pt x="95" y="21"/>
                      <a:pt x="92" y="21"/>
                    </a:cubicBezTo>
                    <a:cubicBezTo>
                      <a:pt x="5" y="21"/>
                      <a:pt x="5" y="21"/>
                      <a:pt x="5" y="21"/>
                    </a:cubicBezTo>
                    <a:cubicBezTo>
                      <a:pt x="2" y="21"/>
                      <a:pt x="0" y="18"/>
                      <a:pt x="0" y="16"/>
                    </a:cubicBezTo>
                    <a:cubicBezTo>
                      <a:pt x="0" y="5"/>
                      <a:pt x="0" y="5"/>
                      <a:pt x="0" y="5"/>
                    </a:cubicBezTo>
                    <a:cubicBezTo>
                      <a:pt x="0" y="2"/>
                      <a:pt x="2" y="0"/>
                      <a:pt x="5" y="0"/>
                    </a:cubicBezTo>
                    <a:cubicBezTo>
                      <a:pt x="92" y="0"/>
                      <a:pt x="92" y="0"/>
                      <a:pt x="92" y="0"/>
                    </a:cubicBezTo>
                    <a:cubicBezTo>
                      <a:pt x="95" y="0"/>
                      <a:pt x="97" y="2"/>
                      <a:pt x="97" y="5"/>
                    </a:cubicBezTo>
                    <a:lnTo>
                      <a:pt x="97" y="16"/>
                    </a:lnTo>
                    <a:close/>
                  </a:path>
                </a:pathLst>
              </a:custGeom>
              <a:solidFill>
                <a:srgbClr val="C69B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5" name="Rectangle 698"/>
              <p:cNvSpPr>
                <a:spLocks noChangeArrowheads="1"/>
              </p:cNvSpPr>
              <p:nvPr/>
            </p:nvSpPr>
            <p:spPr bwMode="auto">
              <a:xfrm>
                <a:off x="8946804" y="4777408"/>
                <a:ext cx="384175" cy="168275"/>
              </a:xfrm>
              <a:prstGeom prst="rect">
                <a:avLst/>
              </a:prstGeom>
              <a:solidFill>
                <a:srgbClr val="E2BE9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6" name="Rectangle 699"/>
              <p:cNvSpPr>
                <a:spLocks noChangeArrowheads="1"/>
              </p:cNvSpPr>
              <p:nvPr/>
            </p:nvSpPr>
            <p:spPr bwMode="auto">
              <a:xfrm>
                <a:off x="8930929" y="5528296"/>
                <a:ext cx="419100" cy="138113"/>
              </a:xfrm>
              <a:prstGeom prst="rect">
                <a:avLst/>
              </a:prstGeom>
              <a:solidFill>
                <a:srgbClr val="213C4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7" name="Rectangle 700"/>
              <p:cNvSpPr>
                <a:spLocks noChangeArrowheads="1"/>
              </p:cNvSpPr>
              <p:nvPr/>
            </p:nvSpPr>
            <p:spPr bwMode="auto">
              <a:xfrm>
                <a:off x="8930929" y="5528296"/>
                <a:ext cx="109538" cy="904875"/>
              </a:xfrm>
              <a:prstGeom prst="rect">
                <a:avLst/>
              </a:prstGeom>
              <a:solidFill>
                <a:srgbClr val="213C4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8" name="Freeform 701"/>
              <p:cNvSpPr>
                <a:spLocks/>
              </p:cNvSpPr>
              <p:nvPr/>
            </p:nvSpPr>
            <p:spPr bwMode="auto">
              <a:xfrm>
                <a:off x="8791229" y="6420471"/>
                <a:ext cx="249238" cy="128588"/>
              </a:xfrm>
              <a:custGeom>
                <a:avLst/>
                <a:gdLst>
                  <a:gd name="T0" fmla="*/ 36 w 64"/>
                  <a:gd name="T1" fmla="*/ 0 h 33"/>
                  <a:gd name="T2" fmla="*/ 0 w 64"/>
                  <a:gd name="T3" fmla="*/ 33 h 33"/>
                  <a:gd name="T4" fmla="*/ 36 w 64"/>
                  <a:gd name="T5" fmla="*/ 33 h 33"/>
                  <a:gd name="T6" fmla="*/ 64 w 64"/>
                  <a:gd name="T7" fmla="*/ 33 h 33"/>
                  <a:gd name="T8" fmla="*/ 64 w 64"/>
                  <a:gd name="T9" fmla="*/ 0 h 33"/>
                  <a:gd name="T10" fmla="*/ 36 w 64"/>
                  <a:gd name="T11" fmla="*/ 0 h 33"/>
                </a:gdLst>
                <a:ahLst/>
                <a:cxnLst>
                  <a:cxn ang="0">
                    <a:pos x="T0" y="T1"/>
                  </a:cxn>
                  <a:cxn ang="0">
                    <a:pos x="T2" y="T3"/>
                  </a:cxn>
                  <a:cxn ang="0">
                    <a:pos x="T4" y="T5"/>
                  </a:cxn>
                  <a:cxn ang="0">
                    <a:pos x="T6" y="T7"/>
                  </a:cxn>
                  <a:cxn ang="0">
                    <a:pos x="T8" y="T9"/>
                  </a:cxn>
                  <a:cxn ang="0">
                    <a:pos x="T10" y="T11"/>
                  </a:cxn>
                </a:cxnLst>
                <a:rect l="0" t="0" r="r" b="b"/>
                <a:pathLst>
                  <a:path w="64" h="33">
                    <a:moveTo>
                      <a:pt x="36" y="0"/>
                    </a:moveTo>
                    <a:cubicBezTo>
                      <a:pt x="17" y="0"/>
                      <a:pt x="1" y="14"/>
                      <a:pt x="0" y="33"/>
                    </a:cubicBezTo>
                    <a:cubicBezTo>
                      <a:pt x="36" y="33"/>
                      <a:pt x="36" y="33"/>
                      <a:pt x="36" y="33"/>
                    </a:cubicBezTo>
                    <a:cubicBezTo>
                      <a:pt x="64" y="33"/>
                      <a:pt x="64" y="33"/>
                      <a:pt x="64" y="33"/>
                    </a:cubicBezTo>
                    <a:cubicBezTo>
                      <a:pt x="64" y="0"/>
                      <a:pt x="64" y="0"/>
                      <a:pt x="64" y="0"/>
                    </a:cubicBezTo>
                    <a:lnTo>
                      <a:pt x="36" y="0"/>
                    </a:lnTo>
                    <a:close/>
                  </a:path>
                </a:pathLst>
              </a:custGeom>
              <a:solidFill>
                <a:srgbClr val="262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39" name="Rectangle 702"/>
              <p:cNvSpPr>
                <a:spLocks noChangeArrowheads="1"/>
              </p:cNvSpPr>
              <p:nvPr/>
            </p:nvSpPr>
            <p:spPr bwMode="auto">
              <a:xfrm>
                <a:off x="9240491" y="5528296"/>
                <a:ext cx="109538" cy="904875"/>
              </a:xfrm>
              <a:prstGeom prst="rect">
                <a:avLst/>
              </a:prstGeom>
              <a:solidFill>
                <a:srgbClr val="213C4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0" name="Freeform 703"/>
              <p:cNvSpPr>
                <a:spLocks/>
              </p:cNvSpPr>
              <p:nvPr/>
            </p:nvSpPr>
            <p:spPr bwMode="auto">
              <a:xfrm>
                <a:off x="9099204" y="6420471"/>
                <a:ext cx="250825" cy="128588"/>
              </a:xfrm>
              <a:custGeom>
                <a:avLst/>
                <a:gdLst>
                  <a:gd name="T0" fmla="*/ 36 w 64"/>
                  <a:gd name="T1" fmla="*/ 0 h 33"/>
                  <a:gd name="T2" fmla="*/ 0 w 64"/>
                  <a:gd name="T3" fmla="*/ 33 h 33"/>
                  <a:gd name="T4" fmla="*/ 36 w 64"/>
                  <a:gd name="T5" fmla="*/ 33 h 33"/>
                  <a:gd name="T6" fmla="*/ 64 w 64"/>
                  <a:gd name="T7" fmla="*/ 33 h 33"/>
                  <a:gd name="T8" fmla="*/ 64 w 64"/>
                  <a:gd name="T9" fmla="*/ 0 h 33"/>
                  <a:gd name="T10" fmla="*/ 36 w 64"/>
                  <a:gd name="T11" fmla="*/ 0 h 33"/>
                </a:gdLst>
                <a:ahLst/>
                <a:cxnLst>
                  <a:cxn ang="0">
                    <a:pos x="T0" y="T1"/>
                  </a:cxn>
                  <a:cxn ang="0">
                    <a:pos x="T2" y="T3"/>
                  </a:cxn>
                  <a:cxn ang="0">
                    <a:pos x="T4" y="T5"/>
                  </a:cxn>
                  <a:cxn ang="0">
                    <a:pos x="T6" y="T7"/>
                  </a:cxn>
                  <a:cxn ang="0">
                    <a:pos x="T8" y="T9"/>
                  </a:cxn>
                  <a:cxn ang="0">
                    <a:pos x="T10" y="T11"/>
                  </a:cxn>
                </a:cxnLst>
                <a:rect l="0" t="0" r="r" b="b"/>
                <a:pathLst>
                  <a:path w="64" h="33">
                    <a:moveTo>
                      <a:pt x="36" y="0"/>
                    </a:moveTo>
                    <a:cubicBezTo>
                      <a:pt x="17" y="0"/>
                      <a:pt x="2" y="14"/>
                      <a:pt x="0" y="33"/>
                    </a:cubicBezTo>
                    <a:cubicBezTo>
                      <a:pt x="36" y="33"/>
                      <a:pt x="36" y="33"/>
                      <a:pt x="36" y="33"/>
                    </a:cubicBezTo>
                    <a:cubicBezTo>
                      <a:pt x="64" y="33"/>
                      <a:pt x="64" y="33"/>
                      <a:pt x="64" y="33"/>
                    </a:cubicBezTo>
                    <a:cubicBezTo>
                      <a:pt x="64" y="0"/>
                      <a:pt x="64" y="0"/>
                      <a:pt x="64" y="0"/>
                    </a:cubicBezTo>
                    <a:lnTo>
                      <a:pt x="36" y="0"/>
                    </a:lnTo>
                    <a:close/>
                  </a:path>
                </a:pathLst>
              </a:custGeom>
              <a:solidFill>
                <a:srgbClr val="262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1" name="Rectangle 704"/>
              <p:cNvSpPr>
                <a:spLocks noChangeArrowheads="1"/>
              </p:cNvSpPr>
              <p:nvPr/>
            </p:nvSpPr>
            <p:spPr bwMode="auto">
              <a:xfrm>
                <a:off x="9369079" y="5059983"/>
                <a:ext cx="114300" cy="668338"/>
              </a:xfrm>
              <a:prstGeom prst="rect">
                <a:avLst/>
              </a:prstGeom>
              <a:solidFill>
                <a:srgbClr val="E2BE9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2" name="Freeform 705"/>
              <p:cNvSpPr>
                <a:spLocks/>
              </p:cNvSpPr>
              <p:nvPr/>
            </p:nvSpPr>
            <p:spPr bwMode="auto">
              <a:xfrm>
                <a:off x="9369079" y="5615608"/>
                <a:ext cx="114300" cy="225425"/>
              </a:xfrm>
              <a:custGeom>
                <a:avLst/>
                <a:gdLst>
                  <a:gd name="T0" fmla="*/ 0 w 29"/>
                  <a:gd name="T1" fmla="*/ 0 h 58"/>
                  <a:gd name="T2" fmla="*/ 0 w 29"/>
                  <a:gd name="T3" fmla="*/ 58 h 58"/>
                  <a:gd name="T4" fmla="*/ 29 w 29"/>
                  <a:gd name="T5" fmla="*/ 29 h 58"/>
                  <a:gd name="T6" fmla="*/ 0 w 29"/>
                  <a:gd name="T7" fmla="*/ 0 h 58"/>
                </a:gdLst>
                <a:ahLst/>
                <a:cxnLst>
                  <a:cxn ang="0">
                    <a:pos x="T0" y="T1"/>
                  </a:cxn>
                  <a:cxn ang="0">
                    <a:pos x="T2" y="T3"/>
                  </a:cxn>
                  <a:cxn ang="0">
                    <a:pos x="T4" y="T5"/>
                  </a:cxn>
                  <a:cxn ang="0">
                    <a:pos x="T6" y="T7"/>
                  </a:cxn>
                </a:cxnLst>
                <a:rect l="0" t="0" r="r" b="b"/>
                <a:pathLst>
                  <a:path w="29" h="58">
                    <a:moveTo>
                      <a:pt x="0" y="0"/>
                    </a:moveTo>
                    <a:cubicBezTo>
                      <a:pt x="0" y="58"/>
                      <a:pt x="0" y="58"/>
                      <a:pt x="0" y="58"/>
                    </a:cubicBezTo>
                    <a:cubicBezTo>
                      <a:pt x="16" y="58"/>
                      <a:pt x="29" y="45"/>
                      <a:pt x="29" y="29"/>
                    </a:cubicBezTo>
                    <a:cubicBezTo>
                      <a:pt x="29" y="13"/>
                      <a:pt x="16" y="0"/>
                      <a:pt x="0" y="0"/>
                    </a:cubicBezTo>
                    <a:close/>
                  </a:path>
                </a:pathLst>
              </a:custGeom>
              <a:solidFill>
                <a:srgbClr val="E2BE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3" name="Rectangle 706"/>
              <p:cNvSpPr>
                <a:spLocks noChangeArrowheads="1"/>
              </p:cNvSpPr>
              <p:nvPr/>
            </p:nvSpPr>
            <p:spPr bwMode="auto">
              <a:xfrm>
                <a:off x="8797579" y="5059983"/>
                <a:ext cx="114300" cy="668338"/>
              </a:xfrm>
              <a:prstGeom prst="rect">
                <a:avLst/>
              </a:prstGeom>
              <a:solidFill>
                <a:srgbClr val="E2BE9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4" name="Freeform 707"/>
              <p:cNvSpPr>
                <a:spLocks/>
              </p:cNvSpPr>
              <p:nvPr/>
            </p:nvSpPr>
            <p:spPr bwMode="auto">
              <a:xfrm>
                <a:off x="8797579" y="5615608"/>
                <a:ext cx="114300" cy="225425"/>
              </a:xfrm>
              <a:custGeom>
                <a:avLst/>
                <a:gdLst>
                  <a:gd name="T0" fmla="*/ 29 w 29"/>
                  <a:gd name="T1" fmla="*/ 0 h 58"/>
                  <a:gd name="T2" fmla="*/ 29 w 29"/>
                  <a:gd name="T3" fmla="*/ 58 h 58"/>
                  <a:gd name="T4" fmla="*/ 0 w 29"/>
                  <a:gd name="T5" fmla="*/ 29 h 58"/>
                  <a:gd name="T6" fmla="*/ 29 w 29"/>
                  <a:gd name="T7" fmla="*/ 0 h 58"/>
                </a:gdLst>
                <a:ahLst/>
                <a:cxnLst>
                  <a:cxn ang="0">
                    <a:pos x="T0" y="T1"/>
                  </a:cxn>
                  <a:cxn ang="0">
                    <a:pos x="T2" y="T3"/>
                  </a:cxn>
                  <a:cxn ang="0">
                    <a:pos x="T4" y="T5"/>
                  </a:cxn>
                  <a:cxn ang="0">
                    <a:pos x="T6" y="T7"/>
                  </a:cxn>
                </a:cxnLst>
                <a:rect l="0" t="0" r="r" b="b"/>
                <a:pathLst>
                  <a:path w="29" h="58">
                    <a:moveTo>
                      <a:pt x="29" y="0"/>
                    </a:moveTo>
                    <a:cubicBezTo>
                      <a:pt x="29" y="58"/>
                      <a:pt x="29" y="58"/>
                      <a:pt x="29" y="58"/>
                    </a:cubicBezTo>
                    <a:cubicBezTo>
                      <a:pt x="13" y="58"/>
                      <a:pt x="0" y="45"/>
                      <a:pt x="0" y="29"/>
                    </a:cubicBezTo>
                    <a:cubicBezTo>
                      <a:pt x="0" y="13"/>
                      <a:pt x="13" y="0"/>
                      <a:pt x="29" y="0"/>
                    </a:cubicBezTo>
                    <a:close/>
                  </a:path>
                </a:pathLst>
              </a:custGeom>
              <a:solidFill>
                <a:srgbClr val="E2BE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5" name="Freeform 708"/>
              <p:cNvSpPr>
                <a:spLocks/>
              </p:cNvSpPr>
              <p:nvPr/>
            </p:nvSpPr>
            <p:spPr bwMode="auto">
              <a:xfrm>
                <a:off x="9072216" y="4625008"/>
                <a:ext cx="133350" cy="219075"/>
              </a:xfrm>
              <a:custGeom>
                <a:avLst/>
                <a:gdLst>
                  <a:gd name="T0" fmla="*/ 42 w 84"/>
                  <a:gd name="T1" fmla="*/ 138 h 138"/>
                  <a:gd name="T2" fmla="*/ 0 w 84"/>
                  <a:gd name="T3" fmla="*/ 96 h 138"/>
                  <a:gd name="T4" fmla="*/ 0 w 84"/>
                  <a:gd name="T5" fmla="*/ 0 h 138"/>
                  <a:gd name="T6" fmla="*/ 84 w 84"/>
                  <a:gd name="T7" fmla="*/ 0 h 138"/>
                  <a:gd name="T8" fmla="*/ 84 w 84"/>
                  <a:gd name="T9" fmla="*/ 96 h 138"/>
                  <a:gd name="T10" fmla="*/ 42 w 84"/>
                  <a:gd name="T11" fmla="*/ 138 h 138"/>
                </a:gdLst>
                <a:ahLst/>
                <a:cxnLst>
                  <a:cxn ang="0">
                    <a:pos x="T0" y="T1"/>
                  </a:cxn>
                  <a:cxn ang="0">
                    <a:pos x="T2" y="T3"/>
                  </a:cxn>
                  <a:cxn ang="0">
                    <a:pos x="T4" y="T5"/>
                  </a:cxn>
                  <a:cxn ang="0">
                    <a:pos x="T6" y="T7"/>
                  </a:cxn>
                  <a:cxn ang="0">
                    <a:pos x="T8" y="T9"/>
                  </a:cxn>
                  <a:cxn ang="0">
                    <a:pos x="T10" y="T11"/>
                  </a:cxn>
                </a:cxnLst>
                <a:rect l="0" t="0" r="r" b="b"/>
                <a:pathLst>
                  <a:path w="84" h="138">
                    <a:moveTo>
                      <a:pt x="42" y="138"/>
                    </a:moveTo>
                    <a:lnTo>
                      <a:pt x="0" y="96"/>
                    </a:lnTo>
                    <a:lnTo>
                      <a:pt x="0" y="0"/>
                    </a:lnTo>
                    <a:lnTo>
                      <a:pt x="84" y="0"/>
                    </a:lnTo>
                    <a:lnTo>
                      <a:pt x="84" y="96"/>
                    </a:lnTo>
                    <a:lnTo>
                      <a:pt x="42" y="138"/>
                    </a:lnTo>
                    <a:close/>
                  </a:path>
                </a:pathLst>
              </a:custGeom>
              <a:solidFill>
                <a:srgbClr val="E2BE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6" name="Freeform 709"/>
              <p:cNvSpPr>
                <a:spLocks/>
              </p:cNvSpPr>
              <p:nvPr/>
            </p:nvSpPr>
            <p:spPr bwMode="auto">
              <a:xfrm>
                <a:off x="9072216" y="4625008"/>
                <a:ext cx="133350" cy="114300"/>
              </a:xfrm>
              <a:custGeom>
                <a:avLst/>
                <a:gdLst>
                  <a:gd name="T0" fmla="*/ 0 w 34"/>
                  <a:gd name="T1" fmla="*/ 27 h 29"/>
                  <a:gd name="T2" fmla="*/ 17 w 34"/>
                  <a:gd name="T3" fmla="*/ 29 h 29"/>
                  <a:gd name="T4" fmla="*/ 34 w 34"/>
                  <a:gd name="T5" fmla="*/ 27 h 29"/>
                  <a:gd name="T6" fmla="*/ 34 w 34"/>
                  <a:gd name="T7" fmla="*/ 0 h 29"/>
                  <a:gd name="T8" fmla="*/ 0 w 34"/>
                  <a:gd name="T9" fmla="*/ 0 h 29"/>
                  <a:gd name="T10" fmla="*/ 0 w 34"/>
                  <a:gd name="T11" fmla="*/ 27 h 29"/>
                </a:gdLst>
                <a:ahLst/>
                <a:cxnLst>
                  <a:cxn ang="0">
                    <a:pos x="T0" y="T1"/>
                  </a:cxn>
                  <a:cxn ang="0">
                    <a:pos x="T2" y="T3"/>
                  </a:cxn>
                  <a:cxn ang="0">
                    <a:pos x="T4" y="T5"/>
                  </a:cxn>
                  <a:cxn ang="0">
                    <a:pos x="T6" y="T7"/>
                  </a:cxn>
                  <a:cxn ang="0">
                    <a:pos x="T8" y="T9"/>
                  </a:cxn>
                  <a:cxn ang="0">
                    <a:pos x="T10" y="T11"/>
                  </a:cxn>
                </a:cxnLst>
                <a:rect l="0" t="0" r="r" b="b"/>
                <a:pathLst>
                  <a:path w="34" h="29">
                    <a:moveTo>
                      <a:pt x="0" y="27"/>
                    </a:moveTo>
                    <a:cubicBezTo>
                      <a:pt x="6" y="28"/>
                      <a:pt x="11" y="29"/>
                      <a:pt x="17" y="29"/>
                    </a:cubicBezTo>
                    <a:cubicBezTo>
                      <a:pt x="23" y="29"/>
                      <a:pt x="29" y="28"/>
                      <a:pt x="34" y="27"/>
                    </a:cubicBezTo>
                    <a:cubicBezTo>
                      <a:pt x="34" y="0"/>
                      <a:pt x="34" y="0"/>
                      <a:pt x="34" y="0"/>
                    </a:cubicBezTo>
                    <a:cubicBezTo>
                      <a:pt x="0" y="0"/>
                      <a:pt x="0" y="0"/>
                      <a:pt x="0" y="0"/>
                    </a:cubicBezTo>
                    <a:lnTo>
                      <a:pt x="0" y="27"/>
                    </a:lnTo>
                    <a:close/>
                  </a:path>
                </a:pathLst>
              </a:custGeom>
              <a:solidFill>
                <a:srgbClr val="C69B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7" name="Freeform 710"/>
              <p:cNvSpPr>
                <a:spLocks/>
              </p:cNvSpPr>
              <p:nvPr/>
            </p:nvSpPr>
            <p:spPr bwMode="auto">
              <a:xfrm>
                <a:off x="8981729" y="4269408"/>
                <a:ext cx="317500" cy="214313"/>
              </a:xfrm>
              <a:custGeom>
                <a:avLst/>
                <a:gdLst>
                  <a:gd name="T0" fmla="*/ 40 w 81"/>
                  <a:gd name="T1" fmla="*/ 0 h 55"/>
                  <a:gd name="T2" fmla="*/ 0 w 81"/>
                  <a:gd name="T3" fmla="*/ 40 h 55"/>
                  <a:gd name="T4" fmla="*/ 0 w 81"/>
                  <a:gd name="T5" fmla="*/ 55 h 55"/>
                  <a:gd name="T6" fmla="*/ 81 w 81"/>
                  <a:gd name="T7" fmla="*/ 55 h 55"/>
                  <a:gd name="T8" fmla="*/ 81 w 81"/>
                  <a:gd name="T9" fmla="*/ 40 h 55"/>
                  <a:gd name="T10" fmla="*/ 40 w 81"/>
                  <a:gd name="T11" fmla="*/ 0 h 55"/>
                </a:gdLst>
                <a:ahLst/>
                <a:cxnLst>
                  <a:cxn ang="0">
                    <a:pos x="T0" y="T1"/>
                  </a:cxn>
                  <a:cxn ang="0">
                    <a:pos x="T2" y="T3"/>
                  </a:cxn>
                  <a:cxn ang="0">
                    <a:pos x="T4" y="T5"/>
                  </a:cxn>
                  <a:cxn ang="0">
                    <a:pos x="T6" y="T7"/>
                  </a:cxn>
                  <a:cxn ang="0">
                    <a:pos x="T8" y="T9"/>
                  </a:cxn>
                  <a:cxn ang="0">
                    <a:pos x="T10" y="T11"/>
                  </a:cxn>
                </a:cxnLst>
                <a:rect l="0" t="0" r="r" b="b"/>
                <a:pathLst>
                  <a:path w="81" h="55">
                    <a:moveTo>
                      <a:pt x="40" y="0"/>
                    </a:moveTo>
                    <a:cubicBezTo>
                      <a:pt x="18" y="0"/>
                      <a:pt x="0" y="18"/>
                      <a:pt x="0" y="40"/>
                    </a:cubicBezTo>
                    <a:cubicBezTo>
                      <a:pt x="0" y="55"/>
                      <a:pt x="0" y="55"/>
                      <a:pt x="0" y="55"/>
                    </a:cubicBezTo>
                    <a:cubicBezTo>
                      <a:pt x="81" y="55"/>
                      <a:pt x="81" y="55"/>
                      <a:pt x="81" y="55"/>
                    </a:cubicBezTo>
                    <a:cubicBezTo>
                      <a:pt x="81" y="40"/>
                      <a:pt x="81" y="40"/>
                      <a:pt x="81" y="40"/>
                    </a:cubicBezTo>
                    <a:cubicBezTo>
                      <a:pt x="81" y="18"/>
                      <a:pt x="63" y="0"/>
                      <a:pt x="4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8" name="Freeform 711"/>
              <p:cNvSpPr>
                <a:spLocks/>
              </p:cNvSpPr>
              <p:nvPr/>
            </p:nvSpPr>
            <p:spPr bwMode="auto">
              <a:xfrm>
                <a:off x="8986491" y="4418633"/>
                <a:ext cx="312738" cy="296863"/>
              </a:xfrm>
              <a:custGeom>
                <a:avLst/>
                <a:gdLst>
                  <a:gd name="T0" fmla="*/ 0 w 80"/>
                  <a:gd name="T1" fmla="*/ 0 h 76"/>
                  <a:gd name="T2" fmla="*/ 0 w 80"/>
                  <a:gd name="T3" fmla="*/ 63 h 76"/>
                  <a:gd name="T4" fmla="*/ 0 w 80"/>
                  <a:gd name="T5" fmla="*/ 63 h 76"/>
                  <a:gd name="T6" fmla="*/ 39 w 80"/>
                  <a:gd name="T7" fmla="*/ 76 h 76"/>
                  <a:gd name="T8" fmla="*/ 79 w 80"/>
                  <a:gd name="T9" fmla="*/ 63 h 76"/>
                  <a:gd name="T10" fmla="*/ 80 w 80"/>
                  <a:gd name="T11" fmla="*/ 63 h 76"/>
                  <a:gd name="T12" fmla="*/ 80 w 80"/>
                  <a:gd name="T13" fmla="*/ 0 h 76"/>
                  <a:gd name="T14" fmla="*/ 0 w 80"/>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76">
                    <a:moveTo>
                      <a:pt x="0" y="0"/>
                    </a:moveTo>
                    <a:cubicBezTo>
                      <a:pt x="0" y="63"/>
                      <a:pt x="0" y="63"/>
                      <a:pt x="0" y="63"/>
                    </a:cubicBezTo>
                    <a:cubicBezTo>
                      <a:pt x="0" y="63"/>
                      <a:pt x="0" y="63"/>
                      <a:pt x="0" y="63"/>
                    </a:cubicBezTo>
                    <a:cubicBezTo>
                      <a:pt x="11" y="71"/>
                      <a:pt x="24" y="76"/>
                      <a:pt x="39" y="76"/>
                    </a:cubicBezTo>
                    <a:cubicBezTo>
                      <a:pt x="54" y="76"/>
                      <a:pt x="68" y="71"/>
                      <a:pt x="79" y="63"/>
                    </a:cubicBezTo>
                    <a:cubicBezTo>
                      <a:pt x="80" y="63"/>
                      <a:pt x="80" y="63"/>
                      <a:pt x="80" y="63"/>
                    </a:cubicBezTo>
                    <a:cubicBezTo>
                      <a:pt x="80" y="0"/>
                      <a:pt x="80" y="0"/>
                      <a:pt x="80" y="0"/>
                    </a:cubicBezTo>
                    <a:lnTo>
                      <a:pt x="0" y="0"/>
                    </a:lnTo>
                    <a:close/>
                  </a:path>
                </a:pathLst>
              </a:custGeom>
              <a:solidFill>
                <a:srgbClr val="E2BE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49" name="Freeform 712"/>
              <p:cNvSpPr>
                <a:spLocks/>
              </p:cNvSpPr>
              <p:nvPr/>
            </p:nvSpPr>
            <p:spPr bwMode="auto">
              <a:xfrm>
                <a:off x="8986491" y="4269408"/>
                <a:ext cx="219075" cy="234950"/>
              </a:xfrm>
              <a:custGeom>
                <a:avLst/>
                <a:gdLst>
                  <a:gd name="T0" fmla="*/ 56 w 56"/>
                  <a:gd name="T1" fmla="*/ 4 h 60"/>
                  <a:gd name="T2" fmla="*/ 40 w 56"/>
                  <a:gd name="T3" fmla="*/ 0 h 60"/>
                  <a:gd name="T4" fmla="*/ 0 w 56"/>
                  <a:gd name="T5" fmla="*/ 40 h 60"/>
                  <a:gd name="T6" fmla="*/ 0 w 56"/>
                  <a:gd name="T7" fmla="*/ 60 h 60"/>
                  <a:gd name="T8" fmla="*/ 56 w 56"/>
                  <a:gd name="T9" fmla="*/ 4 h 60"/>
                </a:gdLst>
                <a:ahLst/>
                <a:cxnLst>
                  <a:cxn ang="0">
                    <a:pos x="T0" y="T1"/>
                  </a:cxn>
                  <a:cxn ang="0">
                    <a:pos x="T2" y="T3"/>
                  </a:cxn>
                  <a:cxn ang="0">
                    <a:pos x="T4" y="T5"/>
                  </a:cxn>
                  <a:cxn ang="0">
                    <a:pos x="T6" y="T7"/>
                  </a:cxn>
                  <a:cxn ang="0">
                    <a:pos x="T8" y="T9"/>
                  </a:cxn>
                </a:cxnLst>
                <a:rect l="0" t="0" r="r" b="b"/>
                <a:pathLst>
                  <a:path w="56" h="60">
                    <a:moveTo>
                      <a:pt x="56" y="4"/>
                    </a:moveTo>
                    <a:cubicBezTo>
                      <a:pt x="51" y="2"/>
                      <a:pt x="46" y="0"/>
                      <a:pt x="40" y="0"/>
                    </a:cubicBezTo>
                    <a:cubicBezTo>
                      <a:pt x="18" y="0"/>
                      <a:pt x="0" y="18"/>
                      <a:pt x="0" y="40"/>
                    </a:cubicBezTo>
                    <a:cubicBezTo>
                      <a:pt x="0" y="60"/>
                      <a:pt x="0" y="60"/>
                      <a:pt x="0" y="60"/>
                    </a:cubicBezTo>
                    <a:cubicBezTo>
                      <a:pt x="29" y="57"/>
                      <a:pt x="53" y="33"/>
                      <a:pt x="56"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0" name="Freeform 713"/>
              <p:cNvSpPr>
                <a:spLocks/>
              </p:cNvSpPr>
              <p:nvPr/>
            </p:nvSpPr>
            <p:spPr bwMode="auto">
              <a:xfrm>
                <a:off x="8778529" y="4777408"/>
                <a:ext cx="723900" cy="838200"/>
              </a:xfrm>
              <a:custGeom>
                <a:avLst/>
                <a:gdLst>
                  <a:gd name="T0" fmla="*/ 185 w 185"/>
                  <a:gd name="T1" fmla="*/ 72 h 214"/>
                  <a:gd name="T2" fmla="*/ 185 w 185"/>
                  <a:gd name="T3" fmla="*/ 39 h 214"/>
                  <a:gd name="T4" fmla="*/ 146 w 185"/>
                  <a:gd name="T5" fmla="*/ 0 h 214"/>
                  <a:gd name="T6" fmla="*/ 142 w 185"/>
                  <a:gd name="T7" fmla="*/ 0 h 214"/>
                  <a:gd name="T8" fmla="*/ 92 w 185"/>
                  <a:gd name="T9" fmla="*/ 34 h 214"/>
                  <a:gd name="T10" fmla="*/ 43 w 185"/>
                  <a:gd name="T11" fmla="*/ 0 h 214"/>
                  <a:gd name="T12" fmla="*/ 39 w 185"/>
                  <a:gd name="T13" fmla="*/ 0 h 214"/>
                  <a:gd name="T14" fmla="*/ 0 w 185"/>
                  <a:gd name="T15" fmla="*/ 39 h 214"/>
                  <a:gd name="T16" fmla="*/ 0 w 185"/>
                  <a:gd name="T17" fmla="*/ 72 h 214"/>
                  <a:gd name="T18" fmla="*/ 0 w 185"/>
                  <a:gd name="T19" fmla="*/ 214 h 214"/>
                  <a:gd name="T20" fmla="*/ 34 w 185"/>
                  <a:gd name="T21" fmla="*/ 214 h 214"/>
                  <a:gd name="T22" fmla="*/ 34 w 185"/>
                  <a:gd name="T23" fmla="*/ 72 h 214"/>
                  <a:gd name="T24" fmla="*/ 39 w 185"/>
                  <a:gd name="T25" fmla="*/ 72 h 214"/>
                  <a:gd name="T26" fmla="*/ 39 w 185"/>
                  <a:gd name="T27" fmla="*/ 192 h 214"/>
                  <a:gd name="T28" fmla="*/ 146 w 185"/>
                  <a:gd name="T29" fmla="*/ 192 h 214"/>
                  <a:gd name="T30" fmla="*/ 146 w 185"/>
                  <a:gd name="T31" fmla="*/ 72 h 214"/>
                  <a:gd name="T32" fmla="*/ 151 w 185"/>
                  <a:gd name="T33" fmla="*/ 72 h 214"/>
                  <a:gd name="T34" fmla="*/ 151 w 185"/>
                  <a:gd name="T35" fmla="*/ 214 h 214"/>
                  <a:gd name="T36" fmla="*/ 185 w 185"/>
                  <a:gd name="T37" fmla="*/ 214 h 214"/>
                  <a:gd name="T38" fmla="*/ 185 w 185"/>
                  <a:gd name="T39" fmla="*/ 72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5" h="214">
                    <a:moveTo>
                      <a:pt x="185" y="72"/>
                    </a:moveTo>
                    <a:cubicBezTo>
                      <a:pt x="185" y="39"/>
                      <a:pt x="185" y="39"/>
                      <a:pt x="185" y="39"/>
                    </a:cubicBezTo>
                    <a:cubicBezTo>
                      <a:pt x="185" y="18"/>
                      <a:pt x="167" y="0"/>
                      <a:pt x="146" y="0"/>
                    </a:cubicBezTo>
                    <a:cubicBezTo>
                      <a:pt x="142" y="0"/>
                      <a:pt x="142" y="0"/>
                      <a:pt x="142" y="0"/>
                    </a:cubicBezTo>
                    <a:cubicBezTo>
                      <a:pt x="134" y="20"/>
                      <a:pt x="115" y="34"/>
                      <a:pt x="92" y="34"/>
                    </a:cubicBezTo>
                    <a:cubicBezTo>
                      <a:pt x="70" y="34"/>
                      <a:pt x="51" y="20"/>
                      <a:pt x="43" y="0"/>
                    </a:cubicBezTo>
                    <a:cubicBezTo>
                      <a:pt x="39" y="0"/>
                      <a:pt x="39" y="0"/>
                      <a:pt x="39" y="0"/>
                    </a:cubicBezTo>
                    <a:cubicBezTo>
                      <a:pt x="17" y="0"/>
                      <a:pt x="0" y="18"/>
                      <a:pt x="0" y="39"/>
                    </a:cubicBezTo>
                    <a:cubicBezTo>
                      <a:pt x="0" y="72"/>
                      <a:pt x="0" y="72"/>
                      <a:pt x="0" y="72"/>
                    </a:cubicBezTo>
                    <a:cubicBezTo>
                      <a:pt x="0" y="214"/>
                      <a:pt x="0" y="214"/>
                      <a:pt x="0" y="214"/>
                    </a:cubicBezTo>
                    <a:cubicBezTo>
                      <a:pt x="34" y="214"/>
                      <a:pt x="34" y="214"/>
                      <a:pt x="34" y="214"/>
                    </a:cubicBezTo>
                    <a:cubicBezTo>
                      <a:pt x="34" y="72"/>
                      <a:pt x="34" y="72"/>
                      <a:pt x="34" y="72"/>
                    </a:cubicBezTo>
                    <a:cubicBezTo>
                      <a:pt x="39" y="72"/>
                      <a:pt x="39" y="72"/>
                      <a:pt x="39" y="72"/>
                    </a:cubicBezTo>
                    <a:cubicBezTo>
                      <a:pt x="39" y="192"/>
                      <a:pt x="39" y="192"/>
                      <a:pt x="39" y="192"/>
                    </a:cubicBezTo>
                    <a:cubicBezTo>
                      <a:pt x="146" y="192"/>
                      <a:pt x="146" y="192"/>
                      <a:pt x="146" y="192"/>
                    </a:cubicBezTo>
                    <a:cubicBezTo>
                      <a:pt x="146" y="72"/>
                      <a:pt x="146" y="72"/>
                      <a:pt x="146" y="72"/>
                    </a:cubicBezTo>
                    <a:cubicBezTo>
                      <a:pt x="151" y="72"/>
                      <a:pt x="151" y="72"/>
                      <a:pt x="151" y="72"/>
                    </a:cubicBezTo>
                    <a:cubicBezTo>
                      <a:pt x="151" y="214"/>
                      <a:pt x="151" y="214"/>
                      <a:pt x="151" y="214"/>
                    </a:cubicBezTo>
                    <a:cubicBezTo>
                      <a:pt x="185" y="214"/>
                      <a:pt x="185" y="214"/>
                      <a:pt x="185" y="214"/>
                    </a:cubicBezTo>
                    <a:cubicBezTo>
                      <a:pt x="185" y="72"/>
                      <a:pt x="185" y="72"/>
                      <a:pt x="185" y="72"/>
                    </a:cubicBezTo>
                    <a:close/>
                  </a:path>
                </a:pathLst>
              </a:cu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2" name="Oval 727"/>
              <p:cNvSpPr>
                <a:spLocks noChangeArrowheads="1"/>
              </p:cNvSpPr>
              <p:nvPr/>
            </p:nvSpPr>
            <p:spPr bwMode="auto">
              <a:xfrm>
                <a:off x="9024591" y="4523408"/>
                <a:ext cx="28575" cy="269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3" name="Oval 728"/>
              <p:cNvSpPr>
                <a:spLocks noChangeArrowheads="1"/>
              </p:cNvSpPr>
              <p:nvPr/>
            </p:nvSpPr>
            <p:spPr bwMode="auto">
              <a:xfrm>
                <a:off x="9227791" y="4523408"/>
                <a:ext cx="28575" cy="269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4" name="Freeform 729"/>
              <p:cNvSpPr>
                <a:spLocks/>
              </p:cNvSpPr>
              <p:nvPr/>
            </p:nvSpPr>
            <p:spPr bwMode="auto">
              <a:xfrm>
                <a:off x="9115079" y="4590083"/>
                <a:ext cx="47625" cy="15875"/>
              </a:xfrm>
              <a:custGeom>
                <a:avLst/>
                <a:gdLst>
                  <a:gd name="T0" fmla="*/ 0 w 12"/>
                  <a:gd name="T1" fmla="*/ 0 h 4"/>
                  <a:gd name="T2" fmla="*/ 6 w 12"/>
                  <a:gd name="T3" fmla="*/ 4 h 4"/>
                  <a:gd name="T4" fmla="*/ 12 w 12"/>
                  <a:gd name="T5" fmla="*/ 0 h 4"/>
                  <a:gd name="T6" fmla="*/ 0 w 12"/>
                  <a:gd name="T7" fmla="*/ 0 h 4"/>
                </a:gdLst>
                <a:ahLst/>
                <a:cxnLst>
                  <a:cxn ang="0">
                    <a:pos x="T0" y="T1"/>
                  </a:cxn>
                  <a:cxn ang="0">
                    <a:pos x="T2" y="T3"/>
                  </a:cxn>
                  <a:cxn ang="0">
                    <a:pos x="T4" y="T5"/>
                  </a:cxn>
                  <a:cxn ang="0">
                    <a:pos x="T6" y="T7"/>
                  </a:cxn>
                </a:cxnLst>
                <a:rect l="0" t="0" r="r" b="b"/>
                <a:pathLst>
                  <a:path w="12" h="4">
                    <a:moveTo>
                      <a:pt x="0" y="0"/>
                    </a:moveTo>
                    <a:cubicBezTo>
                      <a:pt x="1" y="3"/>
                      <a:pt x="3" y="4"/>
                      <a:pt x="6" y="4"/>
                    </a:cubicBezTo>
                    <a:cubicBezTo>
                      <a:pt x="9" y="4"/>
                      <a:pt x="11" y="3"/>
                      <a:pt x="12" y="0"/>
                    </a:cubicBezTo>
                    <a:lnTo>
                      <a:pt x="0" y="0"/>
                    </a:lnTo>
                    <a:close/>
                  </a:path>
                </a:pathLst>
              </a:custGeom>
              <a:solidFill>
                <a:srgbClr val="C69B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55" name="Freeform 730"/>
              <p:cNvSpPr>
                <a:spLocks/>
              </p:cNvSpPr>
              <p:nvPr/>
            </p:nvSpPr>
            <p:spPr bwMode="auto">
              <a:xfrm>
                <a:off x="9091266" y="4632946"/>
                <a:ext cx="93663" cy="19050"/>
              </a:xfrm>
              <a:custGeom>
                <a:avLst/>
                <a:gdLst>
                  <a:gd name="T0" fmla="*/ 0 w 24"/>
                  <a:gd name="T1" fmla="*/ 0 h 5"/>
                  <a:gd name="T2" fmla="*/ 12 w 24"/>
                  <a:gd name="T3" fmla="*/ 5 h 5"/>
                  <a:gd name="T4" fmla="*/ 24 w 24"/>
                  <a:gd name="T5" fmla="*/ 0 h 5"/>
                </a:gdLst>
                <a:ahLst/>
                <a:cxnLst>
                  <a:cxn ang="0">
                    <a:pos x="T0" y="T1"/>
                  </a:cxn>
                  <a:cxn ang="0">
                    <a:pos x="T2" y="T3"/>
                  </a:cxn>
                  <a:cxn ang="0">
                    <a:pos x="T4" y="T5"/>
                  </a:cxn>
                </a:cxnLst>
                <a:rect l="0" t="0" r="r" b="b"/>
                <a:pathLst>
                  <a:path w="24" h="5">
                    <a:moveTo>
                      <a:pt x="0" y="0"/>
                    </a:moveTo>
                    <a:cubicBezTo>
                      <a:pt x="3" y="3"/>
                      <a:pt x="7" y="5"/>
                      <a:pt x="12" y="5"/>
                    </a:cubicBezTo>
                    <a:cubicBezTo>
                      <a:pt x="17" y="5"/>
                      <a:pt x="21" y="3"/>
                      <a:pt x="24" y="0"/>
                    </a:cubicBezTo>
                  </a:path>
                </a:pathLst>
              </a:custGeom>
              <a:noFill/>
              <a:ln w="14288" cap="rnd">
                <a:solidFill>
                  <a:srgbClr val="DD59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7" tIns="45713" rIns="91427" bIns="45713"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grpSp>
        <p:pic>
          <p:nvPicPr>
            <p:cNvPr id="59" name="Picture 58"/>
            <p:cNvPicPr>
              <a:picLocks noChangeAspect="1"/>
            </p:cNvPicPr>
            <p:nvPr/>
          </p:nvPicPr>
          <p:blipFill>
            <a:blip r:embed="rId2"/>
            <a:stretch>
              <a:fillRect/>
            </a:stretch>
          </p:blipFill>
          <p:spPr>
            <a:xfrm>
              <a:off x="8071689" y="4871444"/>
              <a:ext cx="566031" cy="573478"/>
            </a:xfrm>
            <a:prstGeom prst="rect">
              <a:avLst/>
            </a:prstGeom>
          </p:spPr>
        </p:pic>
        <p:pic>
          <p:nvPicPr>
            <p:cNvPr id="67" name="Picture 66"/>
            <p:cNvPicPr>
              <a:picLocks noChangeAspect="1"/>
            </p:cNvPicPr>
            <p:nvPr/>
          </p:nvPicPr>
          <p:blipFill>
            <a:blip r:embed="rId3">
              <a:duotone>
                <a:prstClr val="black"/>
                <a:srgbClr val="D9C3A5">
                  <a:tint val="50000"/>
                  <a:satMod val="180000"/>
                </a:srgbClr>
              </a:duotone>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rot="240386">
              <a:off x="8259168" y="2875813"/>
              <a:ext cx="4076711" cy="2478457"/>
            </a:xfrm>
            <a:prstGeom prst="rect">
              <a:avLst/>
            </a:prstGeom>
          </p:spPr>
        </p:pic>
      </p:grpSp>
      <p:sp>
        <p:nvSpPr>
          <p:cNvPr id="4" name="Rectangle 3"/>
          <p:cNvSpPr/>
          <p:nvPr/>
        </p:nvSpPr>
        <p:spPr>
          <a:xfrm>
            <a:off x="352587" y="3837107"/>
            <a:ext cx="10533162" cy="1200072"/>
          </a:xfrm>
          <a:prstGeom prst="rect">
            <a:avLst/>
          </a:prstGeom>
        </p:spPr>
        <p:txBody>
          <a:bodyPr wrap="square">
            <a:sp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3599" b="0" i="0" u="none" strike="noStrike" kern="1200" cap="none" spc="0" normalizeH="0" baseline="0" noProof="0" dirty="0" smtClean="0">
                <a:ln>
                  <a:noFill/>
                </a:ln>
                <a:gradFill>
                  <a:gsLst>
                    <a:gs pos="1250">
                      <a:srgbClr val="505050"/>
                    </a:gs>
                    <a:gs pos="100000">
                      <a:srgbClr val="505050"/>
                    </a:gs>
                  </a:gsLst>
                  <a:lin ang="5400000" scaled="0"/>
                </a:gradFill>
                <a:effectLst/>
                <a:uLnTx/>
                <a:uFillTx/>
                <a:latin typeface="Segoe UI Light"/>
                <a:ea typeface="+mn-ea"/>
                <a:cs typeface="+mn-cs"/>
              </a:rPr>
              <a:t>The head shape, external ears, inner ears, and the brain work together so that we can perceive location.</a:t>
            </a:r>
            <a:endParaRPr kumimoji="0" lang="en-US" sz="3599"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Light"/>
              <a:ea typeface="+mn-ea"/>
              <a:cs typeface="+mn-cs"/>
            </a:endParaRPr>
          </a:p>
        </p:txBody>
      </p:sp>
      <p:grpSp>
        <p:nvGrpSpPr>
          <p:cNvPr id="31" name="Group 30"/>
          <p:cNvGrpSpPr/>
          <p:nvPr/>
        </p:nvGrpSpPr>
        <p:grpSpPr>
          <a:xfrm>
            <a:off x="11207224" y="116061"/>
            <a:ext cx="1139550" cy="985844"/>
            <a:chOff x="11207224" y="116061"/>
            <a:chExt cx="1139550" cy="985844"/>
          </a:xfrm>
        </p:grpSpPr>
        <p:sp>
          <p:nvSpPr>
            <p:cNvPr id="32" name="Hexagon 31"/>
            <p:cNvSpPr/>
            <p:nvPr/>
          </p:nvSpPr>
          <p:spPr>
            <a:xfrm>
              <a:off x="11207224" y="116061"/>
              <a:ext cx="1139550" cy="985844"/>
            </a:xfrm>
            <a:prstGeom prst="hexagon">
              <a:avLst>
                <a:gd name="adj" fmla="val 28570"/>
                <a:gd name="vf" fmla="val 115470"/>
              </a:avLst>
            </a:prstGeom>
            <a:solidFill>
              <a:srgbClr val="0070C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51" name="Hexagon 4"/>
            <p:cNvSpPr txBox="1"/>
            <p:nvPr/>
          </p:nvSpPr>
          <p:spPr>
            <a:xfrm>
              <a:off x="11338821" y="279437"/>
              <a:ext cx="914390" cy="6590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839" tIns="16839" rIns="16839" bIns="16839" numCol="1" spcCol="1270" anchor="ctr" anchorCtr="0">
              <a:noAutofit/>
            </a:bodyPr>
            <a:lstStyle/>
            <a:p>
              <a:pPr marL="0" marR="0" lvl="0" indent="0" algn="ctr" defTabSz="589349" rtl="0" eaLnBrk="1" fontAlgn="auto" latinLnBrk="0" hangingPunct="1">
                <a:lnSpc>
                  <a:spcPct val="90000"/>
                </a:lnSpc>
                <a:spcBef>
                  <a:spcPct val="0"/>
                </a:spcBef>
                <a:spcAft>
                  <a:spcPct val="35000"/>
                </a:spcAft>
                <a:buClrTx/>
                <a:buSzTx/>
                <a:buFontTx/>
                <a:buNone/>
                <a:tabLst/>
                <a:defRPr/>
              </a:pPr>
              <a:r>
                <a:rPr kumimoji="0" lang="en-US" sz="1122" b="0" i="0" u="none" strike="noStrike" kern="1200" cap="none" spc="0" normalizeH="0" baseline="0" noProof="0" dirty="0" smtClean="0">
                  <a:ln>
                    <a:noFill/>
                  </a:ln>
                  <a:solidFill>
                    <a:prstClr val="white"/>
                  </a:solidFill>
                  <a:effectLst/>
                  <a:uLnTx/>
                  <a:uFillTx/>
                  <a:latin typeface="Segoe UI"/>
                  <a:ea typeface="+mn-ea"/>
                  <a:cs typeface="+mn-cs"/>
                </a:rPr>
                <a:t>HRTF</a:t>
              </a:r>
              <a:endParaRPr kumimoji="0" lang="en-US" sz="1122" b="0" i="0" u="none" strike="noStrike" kern="1200" cap="none" spc="0" normalizeH="0" baseline="0" noProof="0" dirty="0">
                <a:ln>
                  <a:noFill/>
                </a:ln>
                <a:solidFill>
                  <a:prstClr val="white"/>
                </a:solidFill>
                <a:effectLst/>
                <a:uLnTx/>
                <a:uFillTx/>
                <a:latin typeface="Segoe UI"/>
                <a:ea typeface="+mn-ea"/>
                <a:cs typeface="+mn-cs"/>
              </a:endParaRPr>
            </a:p>
          </p:txBody>
        </p:sp>
      </p:grpSp>
      <p:sp>
        <p:nvSpPr>
          <p:cNvPr id="56" name="Text Placeholder 1"/>
          <p:cNvSpPr txBox="1">
            <a:spLocks/>
          </p:cNvSpPr>
          <p:nvPr/>
        </p:nvSpPr>
        <p:spPr>
          <a:xfrm>
            <a:off x="300908" y="5452366"/>
            <a:ext cx="11880329" cy="1185281"/>
          </a:xfrm>
          <a:prstGeom prst="rect">
            <a:avLst/>
          </a:prstGeom>
        </p:spPr>
        <p:txBody>
          <a:bodyPr vert="horz" wrap="square" lIns="149217" tIns="93260" rIns="149217" bIns="93260" rtlCol="0">
            <a:spAutoFit/>
          </a:bodyPr>
          <a:lst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0" marR="0" lvl="0" indent="0" algn="l" defTabSz="914367" rtl="0" eaLnBrk="1" fontAlgn="auto" latinLnBrk="0" hangingPunct="1">
              <a:lnSpc>
                <a:spcPct val="90000"/>
              </a:lnSpc>
              <a:spcBef>
                <a:spcPct val="20000"/>
              </a:spcBef>
              <a:spcAft>
                <a:spcPts val="0"/>
              </a:spcAft>
              <a:buClrTx/>
              <a:buSzPct val="90000"/>
              <a:buFont typeface="Arial" pitchFamily="34" charset="0"/>
              <a:buNone/>
              <a:tabLst/>
              <a:defRPr/>
            </a:pPr>
            <a:r>
              <a:rPr kumimoji="0" lang="en-US" sz="3599" b="1" i="0" u="none" strike="noStrike" kern="1200" cap="none" spc="0" normalizeH="0" baseline="0" noProof="0" dirty="0" smtClean="0">
                <a:ln>
                  <a:noFill/>
                </a:ln>
                <a:gradFill>
                  <a:gsLst>
                    <a:gs pos="1250">
                      <a:srgbClr val="505050"/>
                    </a:gs>
                    <a:gs pos="100000">
                      <a:srgbClr val="505050"/>
                    </a:gs>
                  </a:gsLst>
                  <a:lin ang="5400000" scaled="0"/>
                </a:gradFill>
                <a:effectLst/>
                <a:uLnTx/>
                <a:uFillTx/>
                <a:latin typeface="Segoe UI Light"/>
                <a:ea typeface="+mn-ea"/>
                <a:cs typeface="+mn-cs"/>
              </a:rPr>
              <a:t>HRTFs describe how the sound would reach the left and the right ear when coming from a location in </a:t>
            </a:r>
            <a:r>
              <a:rPr kumimoji="0" lang="en-US" sz="3599" b="1"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Light"/>
                <a:ea typeface="+mn-ea"/>
                <a:cs typeface="+mn-cs"/>
              </a:rPr>
              <a:t>space.</a:t>
            </a:r>
          </a:p>
        </p:txBody>
      </p:sp>
    </p:spTree>
    <p:extLst>
      <p:ext uri="{BB962C8B-B14F-4D97-AF65-F5344CB8AC3E}">
        <p14:creationId xmlns:p14="http://schemas.microsoft.com/office/powerpoint/2010/main" val="2243898733"/>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0"/>
          </p:nvPr>
        </p:nvSpPr>
        <p:spPr>
          <a:xfrm>
            <a:off x="274638" y="1212850"/>
            <a:ext cx="8503891" cy="4881336"/>
          </a:xfrm>
        </p:spPr>
        <p:txBody>
          <a:bodyPr/>
          <a:lstStyle/>
          <a:p>
            <a:pPr marL="0" indent="0">
              <a:buNone/>
            </a:pPr>
            <a:r>
              <a:rPr lang="en-US" sz="2800" dirty="0" smtClean="0"/>
              <a:t>Accuracy of sound localization is improved when listeners head movement is tracked and listener orientation is updated. </a:t>
            </a:r>
          </a:p>
          <a:p>
            <a:r>
              <a:rPr lang="en-US" sz="2400" dirty="0" smtClean="0"/>
              <a:t>Reduces front-back confusion</a:t>
            </a:r>
          </a:p>
          <a:p>
            <a:r>
              <a:rPr lang="en-US" sz="2400" dirty="0" smtClean="0"/>
              <a:t>Improves elevation perception</a:t>
            </a:r>
          </a:p>
          <a:p>
            <a:endParaRPr lang="en-US" sz="1600" dirty="0" smtClean="0"/>
          </a:p>
          <a:p>
            <a:pPr marL="0" indent="0">
              <a:buNone/>
            </a:pPr>
            <a:r>
              <a:rPr lang="en-US" sz="2800" dirty="0" smtClean="0"/>
              <a:t>Subconscious head movements ensure </a:t>
            </a:r>
            <a:r>
              <a:rPr lang="en-US" sz="2800" dirty="0"/>
              <a:t>that spatial information is conveyed with high accuracy.</a:t>
            </a:r>
          </a:p>
          <a:p>
            <a:pPr marL="0" indent="0">
              <a:buNone/>
            </a:pPr>
            <a:endParaRPr lang="en-US" sz="2000" dirty="0" smtClean="0"/>
          </a:p>
          <a:p>
            <a:pPr marL="0" indent="0">
              <a:buNone/>
            </a:pPr>
            <a:r>
              <a:rPr lang="en-US" sz="2800" dirty="0" smtClean="0"/>
              <a:t>HRTF-based audio rendering with headphones greatly improves when headphones can track head orientation.</a:t>
            </a:r>
            <a:endParaRPr lang="en-US" sz="1600" dirty="0"/>
          </a:p>
        </p:txBody>
      </p:sp>
      <p:sp>
        <p:nvSpPr>
          <p:cNvPr id="11" name="Slide Number Placeholder 10"/>
          <p:cNvSpPr>
            <a:spLocks noGrp="1"/>
          </p:cNvSpPr>
          <p:nvPr>
            <p:ph type="sldNum" sz="quarter" idx="4294967295"/>
          </p:nvPr>
        </p:nvSpPr>
        <p:spPr>
          <a:xfrm>
            <a:off x="9639300" y="6483350"/>
            <a:ext cx="2797175" cy="371475"/>
          </a:xfrm>
          <a:prstGeom prst="rect">
            <a:avLst/>
          </a:prstGeo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fld id="{75405F3C-E1F1-4016-982B-CA91284A1E2D}" type="slidenum">
              <a:rPr kumimoji="0" lang="en-US" sz="1800" b="0" i="0" u="none" strike="noStrike" kern="1200" cap="none" spc="0" normalizeH="0" baseline="0" noProof="0" smtClean="0">
                <a:ln>
                  <a:noFill/>
                </a:ln>
                <a:solidFill>
                  <a:srgbClr val="505050"/>
                </a:solidFill>
                <a:effectLst/>
                <a:uLnTx/>
                <a:uFillTx/>
                <a:latin typeface="Segoe UI"/>
                <a:ea typeface="+mn-ea"/>
                <a:cs typeface="+mn-cs"/>
              </a:rPr>
              <a:pPr marL="0" marR="0" lvl="0" indent="0" algn="l" defTabSz="932742" rtl="0" eaLnBrk="1" fontAlgn="auto" latinLnBrk="0" hangingPunct="1">
                <a:lnSpc>
                  <a:spcPct val="100000"/>
                </a:lnSpc>
                <a:spcBef>
                  <a:spcPts val="0"/>
                </a:spcBef>
                <a:spcAft>
                  <a:spcPts val="0"/>
                </a:spcAft>
                <a:buClrTx/>
                <a:buSzTx/>
                <a:buFontTx/>
                <a:buNone/>
                <a:tabLst/>
                <a:defRPr/>
              </a:pPr>
              <a:t>8</a:t>
            </a:fld>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77447" y="0"/>
            <a:ext cx="3934420" cy="6994525"/>
          </a:xfrm>
          <a:prstGeom prst="rect">
            <a:avLst/>
          </a:prstGeom>
        </p:spPr>
      </p:pic>
      <p:sp>
        <p:nvSpPr>
          <p:cNvPr id="2" name="Title 1"/>
          <p:cNvSpPr>
            <a:spLocks noGrp="1"/>
          </p:cNvSpPr>
          <p:nvPr>
            <p:ph type="title"/>
          </p:nvPr>
        </p:nvSpPr>
        <p:spPr/>
        <p:txBody>
          <a:bodyPr/>
          <a:lstStyle/>
          <a:p>
            <a:r>
              <a:rPr lang="en-US" dirty="0" smtClean="0"/>
              <a:t>HRTFs and Head Orientation Tracking</a:t>
            </a:r>
            <a:endParaRPr lang="en-US" dirty="0"/>
          </a:p>
        </p:txBody>
      </p:sp>
      <p:grpSp>
        <p:nvGrpSpPr>
          <p:cNvPr id="6" name="Group 5"/>
          <p:cNvGrpSpPr/>
          <p:nvPr/>
        </p:nvGrpSpPr>
        <p:grpSpPr>
          <a:xfrm>
            <a:off x="11207224" y="116061"/>
            <a:ext cx="1139550" cy="985844"/>
            <a:chOff x="11207224" y="116061"/>
            <a:chExt cx="1139550" cy="985844"/>
          </a:xfrm>
        </p:grpSpPr>
        <p:sp>
          <p:nvSpPr>
            <p:cNvPr id="7" name="Hexagon 6"/>
            <p:cNvSpPr/>
            <p:nvPr/>
          </p:nvSpPr>
          <p:spPr>
            <a:xfrm>
              <a:off x="11207224" y="116061"/>
              <a:ext cx="1139550" cy="985844"/>
            </a:xfrm>
            <a:prstGeom prst="hexagon">
              <a:avLst>
                <a:gd name="adj" fmla="val 28570"/>
                <a:gd name="vf" fmla="val 115470"/>
              </a:avLst>
            </a:prstGeom>
            <a:solidFill>
              <a:srgbClr val="0070C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9" name="Hexagon 4"/>
            <p:cNvSpPr txBox="1"/>
            <p:nvPr/>
          </p:nvSpPr>
          <p:spPr>
            <a:xfrm>
              <a:off x="11338821" y="279437"/>
              <a:ext cx="914390" cy="6590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839" tIns="16839" rIns="16839" bIns="16839" numCol="1" spcCol="1270" anchor="ctr" anchorCtr="0">
              <a:noAutofit/>
            </a:bodyPr>
            <a:lstStyle/>
            <a:p>
              <a:pPr marL="0" marR="0" lvl="0" indent="0" algn="ctr" defTabSz="589349" rtl="0" eaLnBrk="1" fontAlgn="auto" latinLnBrk="0" hangingPunct="1">
                <a:lnSpc>
                  <a:spcPct val="90000"/>
                </a:lnSpc>
                <a:spcBef>
                  <a:spcPct val="0"/>
                </a:spcBef>
                <a:spcAft>
                  <a:spcPct val="35000"/>
                </a:spcAft>
                <a:buClrTx/>
                <a:buSzTx/>
                <a:buFontTx/>
                <a:buNone/>
                <a:tabLst/>
                <a:defRPr/>
              </a:pPr>
              <a:r>
                <a:rPr kumimoji="0" lang="en-US" sz="1122" b="0" i="0" u="none" strike="noStrike" kern="1200" cap="none" spc="0" normalizeH="0" baseline="0" noProof="0" dirty="0" smtClean="0">
                  <a:ln>
                    <a:noFill/>
                  </a:ln>
                  <a:solidFill>
                    <a:prstClr val="white"/>
                  </a:solidFill>
                  <a:effectLst/>
                  <a:uLnTx/>
                  <a:uFillTx/>
                  <a:latin typeface="Segoe UI"/>
                  <a:ea typeface="+mn-ea"/>
                  <a:cs typeface="+mn-cs"/>
                </a:rPr>
                <a:t>HRTF</a:t>
              </a:r>
              <a:endParaRPr kumimoji="0" lang="en-US" sz="1122" b="0" i="0" u="none" strike="noStrike" kern="1200" cap="none" spc="0" normalizeH="0" baseline="0" noProof="0" dirty="0">
                <a:ln>
                  <a:noFill/>
                </a:ln>
                <a:solidFill>
                  <a:prstClr val="white"/>
                </a:solidFill>
                <a:effectLst/>
                <a:uLnTx/>
                <a:uFillTx/>
                <a:latin typeface="Segoe UI"/>
                <a:ea typeface="+mn-ea"/>
                <a:cs typeface="+mn-cs"/>
              </a:endParaRPr>
            </a:p>
          </p:txBody>
        </p:sp>
      </p:grpSp>
    </p:spTree>
    <p:extLst>
      <p:ext uri="{BB962C8B-B14F-4D97-AF65-F5344CB8AC3E}">
        <p14:creationId xmlns:p14="http://schemas.microsoft.com/office/powerpoint/2010/main" val="1441546104"/>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a:t>
            </a:r>
            <a:r>
              <a:rPr lang="en-US" dirty="0" err="1" smtClean="0"/>
              <a:t>AudioGraph</a:t>
            </a:r>
            <a:r>
              <a:rPr lang="en-US" dirty="0" smtClean="0"/>
              <a:t> API</a:t>
            </a:r>
            <a:endParaRPr lang="en-US" dirty="0"/>
          </a:p>
        </p:txBody>
      </p:sp>
    </p:spTree>
    <p:extLst>
      <p:ext uri="{BB962C8B-B14F-4D97-AF65-F5344CB8AC3E}">
        <p14:creationId xmlns:p14="http://schemas.microsoft.com/office/powerpoint/2010/main" val="623576281"/>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721_Build_2016_Template_Light">
  <a:themeElements>
    <a:clrScheme name="Build 2016">
      <a:dk1>
        <a:srgbClr val="505050"/>
      </a:dk1>
      <a:lt1>
        <a:srgbClr val="FFFFFF"/>
      </a:lt1>
      <a:dk2>
        <a:srgbClr val="0078D7"/>
      </a:dk2>
      <a:lt2>
        <a:srgbClr val="F8F8F8"/>
      </a:lt2>
      <a:accent1>
        <a:srgbClr val="0078D7"/>
      </a:accent1>
      <a:accent2>
        <a:srgbClr val="002050"/>
      </a:accent2>
      <a:accent3>
        <a:srgbClr val="00BCF2"/>
      </a:accent3>
      <a:accent4>
        <a:srgbClr val="D2D2D2"/>
      </a:accent4>
      <a:accent5>
        <a:srgbClr val="737373"/>
      </a:accent5>
      <a:accent6>
        <a:srgbClr val="505050"/>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Build_2016_16x9_Template.potx" id="{2D9F1654-7A66-4699-829C-201E10216A69}" vid="{2DD1E4E3-0871-45BE-BEDE-345B55444DCB}"/>
    </a:ext>
  </a:extLst>
</a:theme>
</file>

<file path=ppt/theme/theme2.xml><?xml version="1.0" encoding="utf-8"?>
<a:theme xmlns:a="http://schemas.openxmlformats.org/drawingml/2006/main" name="5-30721_Build_2016_Template_Dark">
  <a:themeElements>
    <a:clrScheme name="Build 2016 Dark">
      <a:dk1>
        <a:srgbClr val="505050"/>
      </a:dk1>
      <a:lt1>
        <a:srgbClr val="FFFFFF"/>
      </a:lt1>
      <a:dk2>
        <a:srgbClr val="0078D7"/>
      </a:dk2>
      <a:lt2>
        <a:srgbClr val="F8F8F8"/>
      </a:lt2>
      <a:accent1>
        <a:srgbClr val="00BCF2"/>
      </a:accent1>
      <a:accent2>
        <a:srgbClr val="0078D7"/>
      </a:accent2>
      <a:accent3>
        <a:srgbClr val="002050"/>
      </a:accent3>
      <a:accent4>
        <a:srgbClr val="D2D2D2"/>
      </a:accent4>
      <a:accent5>
        <a:srgbClr val="737373"/>
      </a:accent5>
      <a:accent6>
        <a:srgbClr val="323232"/>
      </a:accent6>
      <a:hlink>
        <a:srgbClr val="5DDCFF"/>
      </a:hlink>
      <a:folHlink>
        <a:srgbClr val="5DDCFF"/>
      </a:folHlink>
    </a:clrScheme>
    <a:fontScheme name="Custom 2">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Build_2016_16x9_Template.potx" id="{2D9F1654-7A66-4699-829C-201E10216A69}" vid="{EE767E89-5D4D-44CA-8070-C9EE1D87F83B}"/>
    </a:ext>
  </a:extLst>
</a:theme>
</file>

<file path=ppt/theme/theme3.xml><?xml version="1.0" encoding="utf-8"?>
<a:theme xmlns:a="http://schemas.openxmlformats.org/drawingml/2006/main" name="1_5-30721_Build_2016_Template_Light">
  <a:themeElements>
    <a:clrScheme name="Build 2016">
      <a:dk1>
        <a:srgbClr val="505050"/>
      </a:dk1>
      <a:lt1>
        <a:srgbClr val="FFFFFF"/>
      </a:lt1>
      <a:dk2>
        <a:srgbClr val="0078D7"/>
      </a:dk2>
      <a:lt2>
        <a:srgbClr val="F8F8F8"/>
      </a:lt2>
      <a:accent1>
        <a:srgbClr val="0078D7"/>
      </a:accent1>
      <a:accent2>
        <a:srgbClr val="002050"/>
      </a:accent2>
      <a:accent3>
        <a:srgbClr val="00BCF2"/>
      </a:accent3>
      <a:accent4>
        <a:srgbClr val="D2D2D2"/>
      </a:accent4>
      <a:accent5>
        <a:srgbClr val="737373"/>
      </a:accent5>
      <a:accent6>
        <a:srgbClr val="505050"/>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patial Audio with UWP.potx" id="{A037B65A-62C9-4BA8-81C3-90F42B57AF41}" vid="{84E2826F-01B9-4ADA-8D40-7EBBA1294623}"/>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31DCF4CA090F824DB1E4CCBB6B9D64EA00101E8AAD132F8F4D96340D6376C8BB3E" ma:contentTypeVersion="21" ma:contentTypeDescription="" ma:contentTypeScope="" ma:versionID="264624295c8b52c397a103286eb3d87c">
  <xsd:schema xmlns:xsd="http://www.w3.org/2001/XMLSchema" xmlns:xs="http://www.w3.org/2001/XMLSchema" xmlns:p="http://schemas.microsoft.com/office/2006/metadata/properties" xmlns:ns1="http://schemas.microsoft.com/sharepoint/v3" xmlns:ns2="01c77077-aee4-4b5f-bd4e-9cd40a6fff29" xmlns:ns3="230e9df3-be65-4c73-a93b-d1236ebd677e" xmlns:ns5="8ff673fc-3231-4e3a-893b-6d7f7cd32766" targetNamespace="http://schemas.microsoft.com/office/2006/metadata/properties" ma:root="true" ma:fieldsID="795b20f19f95dfa6d1f4d708b4ec8d36" ns1:_="" ns2:_="" ns3:_="" ns5:_="">
    <xsd:import namespace="http://schemas.microsoft.com/sharepoint/v3"/>
    <xsd:import namespace="01c77077-aee4-4b5f-bd4e-9cd40a6fff29"/>
    <xsd:import namespace="230e9df3-be65-4c73-a93b-d1236ebd677e"/>
    <xsd:import namespace="8ff673fc-3231-4e3a-893b-6d7f7cd32766"/>
    <xsd:element name="properties">
      <xsd:complexType>
        <xsd:sequence>
          <xsd:element name="documentManagement">
            <xsd:complexType>
              <xsd:all>
                <xsd:element ref="ns2:mb2e01f7e2d8413988e28e59aa226eec" minOccurs="0"/>
                <xsd:element ref="ns3:TaxCatchAll" minOccurs="0"/>
                <xsd:element ref="ns3:TaxCatchAllLabel" minOccurs="0"/>
                <xsd:element ref="ns2:iaa5f83406f94009a0f6a3e890699ff7" minOccurs="0"/>
                <xsd:element ref="ns2:d12e2661e9634d9aa98bbb375f31aced" minOccurs="0"/>
                <xsd:element ref="ns2:Event_x0020_Start_x0020_Date" minOccurs="0"/>
                <xsd:element ref="ns2:Event_x0020_End_x0020_Date" minOccurs="0"/>
                <xsd:element ref="ns2:Presentation_x0020_Date" minOccurs="0"/>
                <xsd:element ref="ns2:MS_x0020_Speaker" minOccurs="0"/>
                <xsd:element ref="ns2:External_x0020_Speaker" minOccurs="0"/>
                <xsd:element ref="ns2:o1010385baed4da9b5076a6aa651d1e5" minOccurs="0"/>
                <xsd:element ref="ns2:kc6d1bd9a46e4e5fbbbf99ca3de7a092" minOccurs="0"/>
                <xsd:element ref="ns2:Session_x0020_Code" minOccurs="0"/>
                <xsd:element ref="ns2:MS_x0020_Content_x0020_Owner" minOccurs="0"/>
                <xsd:element ref="ns2:m6878b9dd7994da4ba144f95347d99c6" minOccurs="0"/>
                <xsd:element ref="ns2:fc15c16204564de583b4c942b10d19ec" minOccurs="0"/>
                <xsd:element ref="ns1:AverageRating" minOccurs="0"/>
                <xsd:element ref="ns1:RatingCount" minOccurs="0"/>
                <xsd:element ref="ns1:LikesCount" minOccurs="0"/>
                <xsd:element ref="ns3:TaxKeywordTaxHTField" minOccurs="0"/>
                <xsd:element ref="ns5:Target_x0020_Audiences"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1" nillable="true" ma:displayName="Rating (0-5)" ma:decimals="2" ma:description="Average value of all the ratings that have been submitted" ma:internalName="AverageRating" ma:readOnly="true">
      <xsd:simpleType>
        <xsd:restriction base="dms:Number"/>
      </xsd:simpleType>
    </xsd:element>
    <xsd:element name="RatingCount" ma:index="32" nillable="true" ma:displayName="Number of Ratings" ma:decimals="0" ma:description="Number of ratings submitted" ma:internalName="RatingCount" ma:readOnly="true">
      <xsd:simpleType>
        <xsd:restriction base="dms:Number"/>
      </xsd:simpleType>
    </xsd:element>
    <xsd:element name="LikesCount" ma:index="33" nillable="true" ma:displayName="Number of Likes" ma:internalName="LikesCount">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01c77077-aee4-4b5f-bd4e-9cd40a6fff29" elementFormDefault="qualified">
    <xsd:import namespace="http://schemas.microsoft.com/office/2006/documentManagement/types"/>
    <xsd:import namespace="http://schemas.microsoft.com/office/infopath/2007/PartnerControls"/>
    <xsd:element name="mb2e01f7e2d8413988e28e59aa226eec" ma:index="8" nillable="true" ma:taxonomy="true" ma:internalName="mb2e01f7e2d8413988e28e59aa226eec" ma:taxonomyFieldName="Event_x0020_Name" ma:displayName="Event Name" ma:default="" ma:fieldId="{6b2e01f7-e2d8-4139-88e2-8e59aa226eec}" ma:sspId="e385fb40-52d4-4fae-9c5b-3e8ff8a5878e" ma:termSetId="32cfb7b5-aebe-4989-95ed-0d5619f5d6c0" ma:anchorId="eaa4d92a-3824-4a49-92be-7ef169e4e325" ma:open="false" ma:isKeyword="false">
      <xsd:complexType>
        <xsd:sequence>
          <xsd:element ref="pc:Terms" minOccurs="0" maxOccurs="1"/>
        </xsd:sequence>
      </xsd:complexType>
    </xsd:element>
    <xsd:element name="iaa5f83406f94009a0f6a3e890699ff7" ma:index="12" nillable="true" ma:taxonomy="true" ma:internalName="iaa5f83406f94009a0f6a3e890699ff7" ma:taxonomyFieldName="Event_x0020_Location" ma:displayName="Event Location" ma:default="" ma:fieldId="{2aa5f834-06f9-4009-a0f6-a3e890699ff7}" ma:sspId="e385fb40-52d4-4fae-9c5b-3e8ff8a5878e" ma:termSetId="ff02addd-433e-4baa-a831-22be402789db" ma:anchorId="00000000-0000-0000-0000-000000000000" ma:open="false" ma:isKeyword="false">
      <xsd:complexType>
        <xsd:sequence>
          <xsd:element ref="pc:Terms" minOccurs="0" maxOccurs="1"/>
        </xsd:sequence>
      </xsd:complexType>
    </xsd:element>
    <xsd:element name="d12e2661e9634d9aa98bbb375f31aced" ma:index="14" nillable="true" ma:taxonomy="true" ma:internalName="d12e2661e9634d9aa98bbb375f31aced" ma:taxonomyFieldName="Event_x0020_Venue" ma:displayName="Event Venue" ma:default="" ma:fieldId="{d12e2661-e963-4d9a-a98b-bb375f31aced}" ma:sspId="e385fb40-52d4-4fae-9c5b-3e8ff8a5878e" ma:termSetId="ff02addd-433e-4baa-a831-22be402789db" ma:anchorId="d989be80-0593-11e1-be50-0800200c9a66" ma:open="false" ma:isKeyword="false">
      <xsd:complexType>
        <xsd:sequence>
          <xsd:element ref="pc:Terms" minOccurs="0" maxOccurs="1"/>
        </xsd:sequence>
      </xsd:complexType>
    </xsd:element>
    <xsd:element name="Event_x0020_Start_x0020_Date" ma:index="16" nillable="true" ma:displayName="Event Start Date" ma:format="DateOnly" ma:internalName="Event_x0020_Start_x0020_Date">
      <xsd:simpleType>
        <xsd:restriction base="dms:DateTime"/>
      </xsd:simpleType>
    </xsd:element>
    <xsd:element name="Event_x0020_End_x0020_Date" ma:index="17" nillable="true" ma:displayName="Event End Date" ma:format="DateOnly" ma:internalName="Event_x0020_End_x0020_Date">
      <xsd:simpleType>
        <xsd:restriction base="dms:DateTime"/>
      </xsd:simpleType>
    </xsd:element>
    <xsd:element name="Presentation_x0020_Date" ma:index="18" nillable="true" ma:displayName="Presentation Date" ma:format="DateOnly" ma:internalName="Presentation_x0020_Date">
      <xsd:simpleType>
        <xsd:restriction base="dms:DateTime"/>
      </xsd:simpleType>
    </xsd:element>
    <xsd:element name="MS_x0020_Speaker" ma:index="19" nillable="true" ma:displayName="MS Speaker" ma:list="UserInfo" ma:SharePointGroup="0" ma:internalName="MS_x0020_Speaker"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20" nillable="true" ma:displayName="External Speaker" ma:internalName="External_x0020_Speaker">
      <xsd:simpleType>
        <xsd:restriction base="dms:Text">
          <xsd:maxLength value="255"/>
        </xsd:restriction>
      </xsd:simpleType>
    </xsd:element>
    <xsd:element name="o1010385baed4da9b5076a6aa651d1e5" ma:index="21" nillable="true" ma:taxonomy="true" ma:internalName="o1010385baed4da9b5076a6aa651d1e5" ma:taxonomyFieldName="Product" ma:displayName="Product" ma:default="" ma:fieldId="{81010385-baed-4da9-b507-6a6aa651d1e5}" ma:taxonomyMulti="true" ma:sspId="e385fb40-52d4-4fae-9c5b-3e8ff8a5878e" ma:termSetId="e8298524-23d5-441d-8e61-21bed1c2c470" ma:anchorId="00000000-0000-0000-0000-000000000000" ma:open="false" ma:isKeyword="false">
      <xsd:complexType>
        <xsd:sequence>
          <xsd:element ref="pc:Terms" minOccurs="0" maxOccurs="1"/>
        </xsd:sequence>
      </xsd:complexType>
    </xsd:element>
    <xsd:element name="kc6d1bd9a46e4e5fbbbf99ca3de7a092" ma:index="23" nillable="true" ma:taxonomy="true" ma:internalName="kc6d1bd9a46e4e5fbbbf99ca3de7a092" ma:taxonomyFieldName="Campaign" ma:displayName="Campaign" ma:default="" ma:fieldId="{4c6d1bd9-a46e-4e5f-bbbf-99ca3de7a092}" ma:taxonomyMulti="true" ma:sspId="e385fb40-52d4-4fae-9c5b-3e8ff8a5878e" ma:termSetId="eb6054b1-3a98-4c79-97b4-d20150dd266e" ma:anchorId="a7bf803d-fc4f-4bb4-903c-88e76437cc17" ma:open="false" ma:isKeyword="false">
      <xsd:complexType>
        <xsd:sequence>
          <xsd:element ref="pc:Terms" minOccurs="0" maxOccurs="1"/>
        </xsd:sequence>
      </xsd:complexType>
    </xsd:element>
    <xsd:element name="Session_x0020_Code" ma:index="25" nillable="true" ma:displayName="Session Code" ma:internalName="Session_x0020_Code">
      <xsd:simpleType>
        <xsd:restriction base="dms:Text">
          <xsd:maxLength value="255"/>
        </xsd:restriction>
      </xsd:simpleType>
    </xsd:element>
    <xsd:element name="MS_x0020_Content_x0020_Owner" ma:index="26"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6878b9dd7994da4ba144f95347d99c6" ma:index="27" nillable="true" ma:taxonomy="true" ma:internalName="m6878b9dd7994da4ba144f95347d99c6" ma:taxonomyFieldName="Track" ma:displayName="Track" ma:readOnly="false" ma:default="" ma:fieldId="{66878b9d-d799-4da4-ba14-4f95347d99c6}" ma:sspId="e385fb40-52d4-4fae-9c5b-3e8ff8a5878e" ma:termSetId="8113a965-58e2-4a85-99b9-55376be5482e" ma:anchorId="00000000-0000-0000-0000-000000000000" ma:open="true" ma:isKeyword="false">
      <xsd:complexType>
        <xsd:sequence>
          <xsd:element ref="pc:Terms" minOccurs="0" maxOccurs="1"/>
        </xsd:sequence>
      </xsd:complexType>
    </xsd:element>
    <xsd:element name="fc15c16204564de583b4c942b10d19ec" ma:index="29" nillable="true" ma:taxonomy="true" ma:internalName="fc15c16204564de583b4c942b10d19ec" ma:taxonomyFieldName="Audience1" ma:displayName="Audience" ma:default="" ma:fieldId="{fc15c162-0456-4de5-83b4-c942b10d19ec}" ma:taxonomyMulti="true" ma:sspId="e385fb40-52d4-4fae-9c5b-3e8ff8a5878e" ma:termSetId="02c0b350-7782-44ed-b079-a5ef0c1b9fe9" ma:anchorId="00000000-0000-0000-0000-000000000000" ma:open="false" ma:isKeyword="false">
      <xsd:complexType>
        <xsd:sequence>
          <xsd:element ref="pc:Terms" minOccurs="0" maxOccurs="1"/>
        </xsd:sequence>
      </xsd:complexType>
    </xsd:element>
    <xsd:element name="SharedWithUsers" ma:index="3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9" nillable="true" ma:displayName="Taxonomy Catch All Column" ma:description="" ma:hidden="true" ma:list="{0d8ba32e-6f24-4e39-985b-e3fd5ec6bdb7}" ma:internalName="TaxCatchAll" ma:showField="CatchAllData" ma:web="01c77077-aee4-4b5f-bd4e-9cd40a6fff29">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description="" ma:hidden="true" ma:list="{0d8ba32e-6f24-4e39-985b-e3fd5ec6bdb7}" ma:internalName="TaxCatchAllLabel" ma:readOnly="true" ma:showField="CatchAllDataLabel" ma:web="01c77077-aee4-4b5f-bd4e-9cd40a6fff29">
      <xsd:complexType>
        <xsd:complexContent>
          <xsd:extension base="dms:MultiChoiceLookup">
            <xsd:sequence>
              <xsd:element name="Value" type="dms:Lookup" maxOccurs="unbounded" minOccurs="0" nillable="true"/>
            </xsd:sequence>
          </xsd:extension>
        </xsd:complexContent>
      </xsd:complexType>
    </xsd:element>
    <xsd:element name="TaxKeywordTaxHTField" ma:index="35"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ff673fc-3231-4e3a-893b-6d7f7cd32766" elementFormDefault="qualified">
    <xsd:import namespace="http://schemas.microsoft.com/office/2006/documentManagement/types"/>
    <xsd:import namespace="http://schemas.microsoft.com/office/infopath/2007/PartnerControls"/>
    <xsd:element name="Target_x0020_Audiences" ma:index="37" nillable="true" ma:displayName="Target Audiences" ma:internalName="Target_x0020_Audiences">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34"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ikesCount xmlns="http://schemas.microsoft.com/sharepoint/v3" xsi:nil="true"/>
    <d12e2661e9634d9aa98bbb375f31aced xmlns="01c77077-aee4-4b5f-bd4e-9cd40a6fff29">
      <Terms xmlns="http://schemas.microsoft.com/office/infopath/2007/PartnerControls">
        <TermInfo xmlns="http://schemas.microsoft.com/office/infopath/2007/PartnerControls">
          <TermName xmlns="http://schemas.microsoft.com/office/infopath/2007/PartnerControls">Moscone Center</TermName>
          <TermId xmlns="http://schemas.microsoft.com/office/infopath/2007/PartnerControls">d4f36a2e-dd0d-4424-990f-7c93b4e9f063</TermId>
        </TermInfo>
      </Terms>
    </d12e2661e9634d9aa98bbb375f31aced>
    <Event_x0020_Start_x0020_Date xmlns="01c77077-aee4-4b5f-bd4e-9cd40a6fff29">2016-03-30T07:00:00+00:00</Event_x0020_Start_x0020_Date>
    <Target_x0020_Audiences xmlns="8ff673fc-3231-4e3a-893b-6d7f7cd32766" xsi:nil="true"/>
    <iaa5f83406f94009a0f6a3e890699ff7 xmlns="01c77077-aee4-4b5f-bd4e-9cd40a6fff29">
      <Terms xmlns="http://schemas.microsoft.com/office/infopath/2007/PartnerControls">
        <TermInfo xmlns="http://schemas.microsoft.com/office/infopath/2007/PartnerControls">
          <TermName xmlns="http://schemas.microsoft.com/office/infopath/2007/PartnerControls">San Francisco</TermName>
          <TermId xmlns="http://schemas.microsoft.com/office/infopath/2007/PartnerControls">84dfcb53-432b-499d-8965-93d483d36b4a</TermId>
        </TermInfo>
      </Terms>
    </iaa5f83406f94009a0f6a3e890699ff7>
    <External_x0020_Speaker xmlns="01c77077-aee4-4b5f-bd4e-9cd40a6fff29">Adam Tuliper;Steven Wilssens</External_x0020_Speaker>
    <m6878b9dd7994da4ba144f95347d99c6 xmlns="01c77077-aee4-4b5f-bd4e-9cd40a6fff29">
      <Terms xmlns="http://schemas.microsoft.com/office/infopath/2007/PartnerControls"/>
    </m6878b9dd7994da4ba144f95347d99c6>
    <Presentation_x0020_Date xmlns="01c77077-aee4-4b5f-bd4e-9cd40a6fff29">2016-03-31T07:00:00+00:00</Presentation_x0020_Date>
    <fc15c16204564de583b4c942b10d19ec xmlns="01c77077-aee4-4b5f-bd4e-9cd40a6fff29">
      <Terms xmlns="http://schemas.microsoft.com/office/infopath/2007/PartnerControls"/>
    </fc15c16204564de583b4c942b10d19ec>
    <mb2e01f7e2d8413988e28e59aa226eec xmlns="01c77077-aee4-4b5f-bd4e-9cd40a6fff29">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mb2e01f7e2d8413988e28e59aa226eec>
    <MS_x0020_Content_x0020_Owner xmlns="01c77077-aee4-4b5f-bd4e-9cd40a6fff29">
      <UserInfo>
        <DisplayName/>
        <AccountId xsi:nil="true"/>
        <AccountType/>
      </UserInfo>
    </MS_x0020_Content_x0020_Owner>
    <Session_x0020_Code xmlns="01c77077-aee4-4b5f-bd4e-9cd40a6fff29">B876</Session_x0020_Code>
    <Event_x0020_End_x0020_Date xmlns="01c77077-aee4-4b5f-bd4e-9cd40a6fff29">2016-04-01T07:00:00+00:00</Event_x0020_End_x0020_Date>
    <o1010385baed4da9b5076a6aa651d1e5 xmlns="01c77077-aee4-4b5f-bd4e-9cd40a6fff29">
      <Terms xmlns="http://schemas.microsoft.com/office/infopath/2007/PartnerControls"/>
    </o1010385baed4da9b5076a6aa651d1e5>
    <kc6d1bd9a46e4e5fbbbf99ca3de7a092 xmlns="01c77077-aee4-4b5f-bd4e-9cd40a6fff29">
      <Terms xmlns="http://schemas.microsoft.com/office/infopath/2007/PartnerControls"/>
    </kc6d1bd9a46e4e5fbbbf99ca3de7a092>
    <MS_x0020_Speaker xmlns="01c77077-aee4-4b5f-bd4e-9cd40a6fff29">
      <UserInfo>
        <DisplayName/>
        <AccountId xsi:nil="true"/>
        <AccountType/>
      </UserInfo>
    </MS_x0020_Speaker>
    <TaxKeywordTaxHTField xmlns="230e9df3-be65-4c73-a93b-d1236ebd677e">
      <Terms xmlns="http://schemas.microsoft.com/office/infopath/2007/PartnerControls">
        <TermInfo xmlns="http://schemas.microsoft.com/office/infopath/2007/PartnerControls">
          <TermName xmlns="http://schemas.microsoft.com/office/infopath/2007/PartnerControls">Microsoft Build 2016</TermName>
          <TermId xmlns="http://schemas.microsoft.com/office/infopath/2007/PartnerControls">da8a10b5-9bc3-4217-80aa-6b60d6ec1cee</TermId>
        </TermInfo>
      </Terms>
    </TaxKeywordTaxHTField>
    <TaxCatchAll xmlns="230e9df3-be65-4c73-a93b-d1236ebd677e">
      <Value>48</Value>
      <Value>47</Value>
      <Value>46</Value>
      <Value>49</Value>
    </TaxCatchAll>
  </documentManagement>
</p:properties>
</file>

<file path=customXml/itemProps1.xml><?xml version="1.0" encoding="utf-8"?>
<ds:datastoreItem xmlns:ds="http://schemas.openxmlformats.org/officeDocument/2006/customXml" ds:itemID="{BAA4D29B-0199-4083-B6CB-53559E57A3C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01c77077-aee4-4b5f-bd4e-9cd40a6fff29"/>
    <ds:schemaRef ds:uri="230e9df3-be65-4c73-a93b-d1236ebd677e"/>
    <ds:schemaRef ds:uri="8ff673fc-3231-4e3a-893b-6d7f7cd327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F990F116-B58F-4255-B05B-DA3808E0E5C6}">
  <ds:schemaRefs>
    <ds:schemaRef ds:uri="http://schemas.microsoft.com/sharepoint/v3"/>
    <ds:schemaRef ds:uri="230e9df3-be65-4c73-a93b-d1236ebd677e"/>
    <ds:schemaRef ds:uri="http://purl.org/dc/terms/"/>
    <ds:schemaRef ds:uri="01c77077-aee4-4b5f-bd4e-9cd40a6fff29"/>
    <ds:schemaRef ds:uri="8ff673fc-3231-4e3a-893b-6d7f7cd32766"/>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Microsoft_Build_2016_16x9_Template</Template>
  <TotalTime>5</TotalTime>
  <Words>2561</Words>
  <Application>Microsoft Office PowerPoint</Application>
  <PresentationFormat>Custom</PresentationFormat>
  <Paragraphs>520</Paragraphs>
  <Slides>50</Slides>
  <Notes>25</Notes>
  <HiddenSlides>0</HiddenSlides>
  <MMClips>0</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50</vt:i4>
      </vt:variant>
    </vt:vector>
  </HeadingPairs>
  <TitlesOfParts>
    <vt:vector size="65" baseType="lpstr">
      <vt:lpstr>ＭＳ Ｐゴシック</vt:lpstr>
      <vt:lpstr>Arial</vt:lpstr>
      <vt:lpstr>Calibri</vt:lpstr>
      <vt:lpstr>Consolas</vt:lpstr>
      <vt:lpstr>Open Sans</vt:lpstr>
      <vt:lpstr>Segoe UI</vt:lpstr>
      <vt:lpstr>Segoe UI Light</vt:lpstr>
      <vt:lpstr>Segoe UI Semibold</vt:lpstr>
      <vt:lpstr>Segoe UI Symbol</vt:lpstr>
      <vt:lpstr>Times New Roman</vt:lpstr>
      <vt:lpstr>Webdings</vt:lpstr>
      <vt:lpstr>Wingdings</vt:lpstr>
      <vt:lpstr>5-30721_Build_2016_Template_Light</vt:lpstr>
      <vt:lpstr>5-30721_Build_2016_Template_Dark</vt:lpstr>
      <vt:lpstr>1_5-30721_Build_2016_Template_Light</vt:lpstr>
      <vt:lpstr>PowerPoint Presentation</vt:lpstr>
      <vt:lpstr>Spatial Audio in UWP apps and games</vt:lpstr>
      <vt:lpstr>What is Spatial Audio?</vt:lpstr>
      <vt:lpstr>Project Penrose @ //BUILD 2016</vt:lpstr>
      <vt:lpstr>PowerPoint Presentation</vt:lpstr>
      <vt:lpstr>What are HRTF’s?</vt:lpstr>
      <vt:lpstr>HRTF (Head-related transfer function)</vt:lpstr>
      <vt:lpstr>HRTFs and Head Orientation Tracking</vt:lpstr>
      <vt:lpstr>The AudioGraph API</vt:lpstr>
      <vt:lpstr>PowerPoint Presentation</vt:lpstr>
      <vt:lpstr>We are adding Emitters and Listeners</vt:lpstr>
      <vt:lpstr>PowerPoint Presentation</vt:lpstr>
      <vt:lpstr>Demo – Hello Spatial Audio </vt:lpstr>
      <vt:lpstr>PowerPoint Presentation</vt:lpstr>
      <vt:lpstr>Hello Spatial Audio</vt:lpstr>
      <vt:lpstr>Hello Spatial Audio</vt:lpstr>
      <vt:lpstr>Hello Spatial Audio</vt:lpstr>
      <vt:lpstr>Head Tracking and AudioGraph Listener Position</vt:lpstr>
      <vt:lpstr>PowerPoint Presentation</vt:lpstr>
      <vt:lpstr>Updating Listener Orientation</vt:lpstr>
      <vt:lpstr>Applications of the Spatial Audio</vt:lpstr>
      <vt:lpstr>Applications of Spatial Audio</vt:lpstr>
      <vt:lpstr>Cities Unlocked  The Guide Dogs Project</vt:lpstr>
      <vt:lpstr>PowerPoint Presentation</vt:lpstr>
      <vt:lpstr>Virtual Speakers Positions </vt:lpstr>
      <vt:lpstr>PowerPoint Presentation</vt:lpstr>
      <vt:lpstr>Demo: Virtual Speaker Positions</vt:lpstr>
      <vt:lpstr>Background Audio is now One Process</vt:lpstr>
      <vt:lpstr>Spatial Audio with Unity</vt:lpstr>
      <vt:lpstr>Audio in Unity</vt:lpstr>
      <vt:lpstr>Enabling via Plugin</vt:lpstr>
      <vt:lpstr>Spatialization Options</vt:lpstr>
      <vt:lpstr>Spatialization Plugin Parameters</vt:lpstr>
      <vt:lpstr>SetSpatializerFloat</vt:lpstr>
      <vt:lpstr>Auto Configure by Tag</vt:lpstr>
      <vt:lpstr>Zombie Demo</vt:lpstr>
      <vt:lpstr>Spatial Audio Tips</vt:lpstr>
      <vt:lpstr>Quick Tip</vt:lpstr>
      <vt:lpstr>HRTF Performance</vt:lpstr>
      <vt:lpstr>Creating Spatial Audio Guidelines</vt:lpstr>
      <vt:lpstr>Creating Spatial Audio Guidelines</vt:lpstr>
      <vt:lpstr>Room models are meant for simulation purposes, not as a special effect.   Room models should be used to model the room the user is actually in, and any special effect processing should be in the form of a plug-in separate from Spatial Sound.</vt:lpstr>
      <vt:lpstr>Expectation Outweighs Simulation  Much of human perception of sound is based on prior experience, both for the individual and evolutionarily.   Real World Sounds Are More Effective People are much better at locating sounds that they are already familiar with. </vt:lpstr>
      <vt:lpstr>Creating Spatial Audio Guidelines</vt:lpstr>
      <vt:lpstr>Dungeon Crash</vt:lpstr>
      <vt:lpstr>Call to Action</vt:lpstr>
      <vt:lpstr>Please Complete An Evaluation Form Your input is important!</vt:lpstr>
      <vt:lpstr>PowerPoint Presentation</vt:lpstr>
      <vt:lpstr>Appendix   Microsoft Research - Spatial Audio Resources</vt:lpstr>
      <vt:lpstr>Microsoft Research – Spatial Audio Resources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Spatial Audio in UWP Apps and Games</dc:title>
  <dc:subject>&lt;Speech title here&gt;</dc:subject>
  <dc:creator>Shows</dc:creator>
  <cp:keywords>Microsoft Build 2016</cp:keywords>
  <dc:description>Template: Mitchell Derrey, Silver Fox Productions
Formatting: 
Audience Type:</dc:description>
  <cp:lastModifiedBy> </cp:lastModifiedBy>
  <cp:revision>5</cp:revision>
  <dcterms:created xsi:type="dcterms:W3CDTF">2016-03-31T21:54:16Z</dcterms:created>
  <dcterms:modified xsi:type="dcterms:W3CDTF">2016-03-31T23:17:18Z</dcterms:modified>
  <cp:category>Microsoft Build 2016</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0x01010031DCF4CA090F824DB1E4CCBB6B9D64EA00101E8AAD132F8F4D96340D6376C8BB3E</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49;#Moscone Center|d4f36a2e-dd0d-4424-990f-7c93b4e9f063</vt:lpwstr>
  </property>
  <property fmtid="{D5CDD505-2E9C-101B-9397-08002B2CF9AE}" pid="7" name="Track">
    <vt:lpwstr/>
  </property>
  <property fmtid="{D5CDD505-2E9C-101B-9397-08002B2CF9AE}" pid="8" name="Event Location">
    <vt:lpwstr>48;#San Francisco|84dfcb53-432b-499d-8965-93d483d36b4a</vt:lpwstr>
  </property>
  <property fmtid="{D5CDD505-2E9C-101B-9397-08002B2CF9AE}" pid="9" name="Campaign">
    <vt:lpwstr/>
  </property>
  <property fmtid="{D5CDD505-2E9C-101B-9397-08002B2CF9AE}" pid="10" name="IsMyDocuments">
    <vt:bool>true</vt:bool>
  </property>
  <property fmtid="{D5CDD505-2E9C-101B-9397-08002B2CF9AE}" pid="11" name="TaxKeyword">
    <vt:lpwstr>46;#Microsoft Build 2016|da8a10b5-9bc3-4217-80aa-6b60d6ec1cee</vt:lpwstr>
  </property>
  <property fmtid="{D5CDD505-2E9C-101B-9397-08002B2CF9AE}" pid="12" name="Audience1">
    <vt:lpwstr/>
  </property>
  <property fmtid="{D5CDD505-2E9C-101B-9397-08002B2CF9AE}" pid="13" name="Event Name">
    <vt:lpwstr>47;#Build|58542b36-5bf5-46a6-a53f-a41fb7a73785</vt:lpwstr>
  </property>
</Properties>
</file>