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Lst>
  <p:notesMasterIdLst>
    <p:notesMasterId r:id="rId46"/>
  </p:notesMasterIdLst>
  <p:handoutMasterIdLst>
    <p:handoutMasterId r:id="rId47"/>
  </p:handout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5" r:id="rId4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107C10"/>
    <a:srgbClr val="000000"/>
    <a:srgbClr val="323232"/>
    <a:srgbClr val="5C2D91"/>
    <a:srgbClr val="32145A"/>
    <a:srgbClr val="00BCF2"/>
    <a:srgbClr val="002050"/>
    <a:srgbClr val="D63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001" autoAdjust="0"/>
  </p:normalViewPr>
  <p:slideViewPr>
    <p:cSldViewPr>
      <p:cViewPr varScale="1">
        <p:scale>
          <a:sx n="108" d="100"/>
          <a:sy n="108" d="100"/>
        </p:scale>
        <p:origin x="408" y="114"/>
      </p:cViewPr>
      <p:guideLst/>
    </p:cSldViewPr>
  </p:slideViewPr>
  <p:outlineViewPr>
    <p:cViewPr>
      <p:scale>
        <a:sx n="33" d="100"/>
        <a:sy n="33" d="100"/>
      </p:scale>
      <p:origin x="0" y="-14442"/>
    </p:cViewPr>
  </p:outlineViewPr>
  <p:notesTextViewPr>
    <p:cViewPr>
      <p:scale>
        <a:sx n="100" d="100"/>
        <a:sy n="100" d="100"/>
      </p:scale>
      <p:origin x="0" y="0"/>
    </p:cViewPr>
  </p:notesTextViewPr>
  <p:sorterViewPr>
    <p:cViewPr>
      <p:scale>
        <a:sx n="33" d="100"/>
        <a:sy n="33"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Apurva\OSG\Store%20Search%20Summary%20-%20201603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5A-45CC-832D-F9814FC0C0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5A-45CC-832D-F9814FC0C0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5A-45CC-832D-F9814FC0C0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5A-45CC-832D-F9814FC0C0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5A-45CC-832D-F9814FC0C0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D5A-45CC-832D-F9814FC0C06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D5A-45CC-832D-F9814FC0C06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D5A-45CC-832D-F9814FC0C06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D5A-45CC-832D-F9814FC0C06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D5A-45CC-832D-F9814FC0C06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D5A-45CC-832D-F9814FC0C06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D5A-45CC-832D-F9814FC0C06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D5A-45CC-832D-F9814FC0C06C}"/>
              </c:ext>
            </c:extLst>
          </c:dPt>
          <c:dLbls>
            <c:dLbl>
              <c:idx val="0"/>
              <c:layout>
                <c:manualLayout>
                  <c:x val="0.11610370028106169"/>
                  <c:y val="-0.11839838043063378"/>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D5A-45CC-832D-F9814FC0C06C}"/>
                </c:ext>
              </c:extLst>
            </c:dLbl>
            <c:dLbl>
              <c:idx val="1"/>
              <c:layout>
                <c:manualLayout>
                  <c:x val="8.2466179638884946E-2"/>
                  <c:y val="-1.5938243519508392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D5A-45CC-832D-F9814FC0C06C}"/>
                </c:ext>
              </c:extLst>
            </c:dLbl>
            <c:dLbl>
              <c:idx val="2"/>
              <c:layout>
                <c:manualLayout>
                  <c:x val="9.765731799341637E-2"/>
                  <c:y val="9.5629461117050271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D5A-45CC-832D-F9814FC0C06C}"/>
                </c:ext>
              </c:extLst>
            </c:dLbl>
            <c:dLbl>
              <c:idx val="3"/>
              <c:layout>
                <c:manualLayout>
                  <c:x val="6.4019797351239541E-2"/>
                  <c:y val="0.12978284008742547"/>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D5A-45CC-832D-F9814FC0C06C}"/>
                </c:ext>
              </c:extLst>
            </c:dLbl>
            <c:dLbl>
              <c:idx val="4"/>
              <c:layout>
                <c:manualLayout>
                  <c:x val="-6.5104878662277585E-3"/>
                  <c:y val="0.1525517594010089"/>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D5A-45CC-832D-F9814FC0C06C}"/>
                </c:ext>
              </c:extLst>
            </c:dLbl>
            <c:dLbl>
              <c:idx val="5"/>
              <c:layout>
                <c:manualLayout>
                  <c:x val="-5.3168984240860029E-2"/>
                  <c:y val="0.1252290562247086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D5A-45CC-832D-F9814FC0C06C}"/>
                </c:ext>
              </c:extLst>
            </c:dLbl>
            <c:dLbl>
              <c:idx val="6"/>
              <c:layout>
                <c:manualLayout>
                  <c:x val="-0.11393353765898577"/>
                  <c:y val="0.10246013691112538"/>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D5A-45CC-832D-F9814FC0C06C}"/>
                </c:ext>
              </c:extLst>
            </c:dLbl>
            <c:dLbl>
              <c:idx val="7"/>
              <c:layout>
                <c:manualLayout>
                  <c:x val="-0.1236992694583274"/>
                  <c:y val="5.0091622489883435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D5A-45CC-832D-F9814FC0C06C}"/>
                </c:ext>
              </c:extLst>
            </c:dLbl>
            <c:dLbl>
              <c:idx val="8"/>
              <c:layout>
                <c:manualLayout>
                  <c:x val="-0.12261418814728947"/>
                  <c:y val="9.1075677254333666E-3"/>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D5A-45CC-832D-F9814FC0C06C}"/>
                </c:ext>
              </c:extLst>
            </c:dLbl>
            <c:dLbl>
              <c:idx val="9"/>
              <c:layout>
                <c:manualLayout>
                  <c:x val="-0.11067829372587193"/>
                  <c:y val="-3.8707162833091807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D5A-45CC-832D-F9814FC0C06C}"/>
                </c:ext>
              </c:extLst>
            </c:dLbl>
            <c:dLbl>
              <c:idx val="10"/>
              <c:layout>
                <c:manualLayout>
                  <c:x val="-9.4402074060302543E-2"/>
                  <c:y val="-6.3752974078033611E-2"/>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D5A-45CC-832D-F9814FC0C06C}"/>
                </c:ext>
              </c:extLst>
            </c:dLbl>
            <c:dLbl>
              <c:idx val="11"/>
              <c:layout>
                <c:manualLayout>
                  <c:x val="-0.11176337503690985"/>
                  <c:y val="-0.10473702884248375"/>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BD5A-45CC-832D-F9814FC0C06C}"/>
                </c:ext>
              </c:extLst>
            </c:dLbl>
            <c:dLbl>
              <c:idx val="12"/>
              <c:layout>
                <c:manualLayout>
                  <c:x val="-2.9297195398024913E-2"/>
                  <c:y val="-0.1366135158815005"/>
                </c:manualLayout>
              </c:layou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D5A-45CC-832D-F9814FC0C06C}"/>
                </c:ext>
              </c:extLst>
            </c:dLbl>
            <c:spPr>
              <a:noFill/>
              <a:ln>
                <a:noFill/>
              </a:ln>
              <a:effectLst/>
            </c:spPr>
            <c:txPr>
              <a:bodyPr rot="0" spcFirstLastPara="1" vertOverflow="ellipsis" vert="horz" wrap="square" anchor="ctr" anchorCtr="1"/>
              <a:lstStyle/>
              <a:p>
                <a:pPr>
                  <a:defRPr sz="1600" b="0" i="0" u="none" strike="noStrike" kern="1200" baseline="0">
                    <a:solidFill>
                      <a:schemeClr val="accent6"/>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val>
            <c:numRef>
              <c:f>'Doughnut Chart'!$B$2:$B$14</c:f>
              <c:numCache>
                <c:formatCode>General</c:formatCode>
                <c:ptCount val="13"/>
                <c:pt idx="0">
                  <c:v>77</c:v>
                </c:pt>
                <c:pt idx="1">
                  <c:v>62</c:v>
                </c:pt>
                <c:pt idx="2">
                  <c:v>49</c:v>
                </c:pt>
                <c:pt idx="3">
                  <c:v>39</c:v>
                </c:pt>
                <c:pt idx="4">
                  <c:v>34</c:v>
                </c:pt>
                <c:pt idx="5">
                  <c:v>30</c:v>
                </c:pt>
                <c:pt idx="6">
                  <c:v>29</c:v>
                </c:pt>
                <c:pt idx="7">
                  <c:v>25</c:v>
                </c:pt>
                <c:pt idx="8">
                  <c:v>21</c:v>
                </c:pt>
                <c:pt idx="9">
                  <c:v>20</c:v>
                </c:pt>
                <c:pt idx="10">
                  <c:v>19</c:v>
                </c:pt>
                <c:pt idx="11">
                  <c:v>15</c:v>
                </c:pt>
                <c:pt idx="12">
                  <c:v>57</c:v>
                </c:pt>
              </c:numCache>
            </c:numRef>
          </c:val>
          <c:extLst>
            <c:ext xmlns:c15="http://schemas.microsoft.com/office/drawing/2012/chart" uri="{02D57815-91ED-43cb-92C2-25804820EDAC}">
              <c15:filteredSeriesTitle>
                <c15:tx>
                  <c:strRef>
                    <c:extLst>
                      <c:ext uri="{02D57815-91ED-43cb-92C2-25804820EDAC}">
                        <c15:formulaRef>
                          <c15:sqref>'Doughnut Chart'!$B$1</c15:sqref>
                        </c15:formulaRef>
                      </c:ext>
                    </c:extLst>
                    <c:strCache>
                      <c:ptCount val="1"/>
                      <c:pt idx="0">
                        <c:v>App Count</c:v>
                      </c:pt>
                    </c:strCache>
                  </c:strRef>
                </c15:tx>
              </c15:filteredSeriesTitle>
            </c:ext>
            <c:ext xmlns:c15="http://schemas.microsoft.com/office/drawing/2012/chart" uri="{02D57815-91ED-43cb-92C2-25804820EDAC}">
              <c15:filteredCategoryTitle>
                <c15:cat>
                  <c:strRef>
                    <c:extLst>
                      <c:ext uri="{02D57815-91ED-43cb-92C2-25804820EDAC}">
                        <c15:formulaRef>
                          <c15:sqref>'Doughnut Chart'!$A$2:$A$14</c15:sqref>
                        </c15:formulaRef>
                      </c:ext>
                    </c:extLst>
                    <c:strCache>
                      <c:ptCount val="13"/>
                      <c:pt idx="0">
                        <c:v>Navigation &amp; maps</c:v>
                      </c:pt>
                      <c:pt idx="1">
                        <c:v>Travel</c:v>
                      </c:pt>
                      <c:pt idx="2">
                        <c:v>Productivity</c:v>
                      </c:pt>
                      <c:pt idx="3">
                        <c:v>Business</c:v>
                      </c:pt>
                      <c:pt idx="4">
                        <c:v>News &amp; Weather</c:v>
                      </c:pt>
                      <c:pt idx="5">
                        <c:v>Social</c:v>
                      </c:pt>
                      <c:pt idx="6">
                        <c:v>Utilities &amp; tools</c:v>
                      </c:pt>
                      <c:pt idx="7">
                        <c:v>Health &amp; Fitness</c:v>
                      </c:pt>
                      <c:pt idx="8">
                        <c:v>Entertainment</c:v>
                      </c:pt>
                      <c:pt idx="9">
                        <c:v>Photo &amp; video</c:v>
                      </c:pt>
                      <c:pt idx="10">
                        <c:v>Lifestyle</c:v>
                      </c:pt>
                      <c:pt idx="11">
                        <c:v>Food &amp; Dining</c:v>
                      </c:pt>
                      <c:pt idx="12">
                        <c:v>Other</c:v>
                      </c:pt>
                    </c:strCache>
                  </c:strRef>
                </c15:cat>
              </c15:filteredCategoryTitle>
            </c:ext>
            <c:ext xmlns:c16="http://schemas.microsoft.com/office/drawing/2014/chart" uri="{C3380CC4-5D6E-409C-BE32-E72D297353CC}">
              <c16:uniqueId val="{0000001A-BD5A-45CC-832D-F9814FC0C06C}"/>
            </c:ext>
          </c:extLst>
        </c:ser>
        <c:dLbls>
          <c:showLegendKey val="0"/>
          <c:showVal val="0"/>
          <c:showCatName val="1"/>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sz="1600">
          <a:solidFill>
            <a:schemeClr val="accent6"/>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7.6829410359609662E-2"/>
          <c:y val="6.3353934406142509E-2"/>
          <c:w val="0.58501467396844697"/>
          <c:h val="0.88213438509245801"/>
        </c:manualLayout>
      </c:layout>
      <c:doughnutChart>
        <c:varyColors val="1"/>
        <c:ser>
          <c:idx val="0"/>
          <c:order val="0"/>
          <c:dPt>
            <c:idx val="0"/>
            <c:bubble3D val="0"/>
            <c:spPr>
              <a:solidFill>
                <a:schemeClr val="accent6"/>
              </a:solidFill>
              <a:ln>
                <a:noFill/>
              </a:ln>
              <a:effectLst/>
            </c:spPr>
            <c:extLst>
              <c:ext xmlns:c16="http://schemas.microsoft.com/office/drawing/2014/chart" uri="{C3380CC4-5D6E-409C-BE32-E72D297353CC}">
                <c16:uniqueId val="{00000001-EBDA-4305-B62D-385A71EE2116}"/>
              </c:ext>
            </c:extLst>
          </c:dPt>
          <c:dPt>
            <c:idx val="1"/>
            <c:bubble3D val="0"/>
            <c:spPr>
              <a:solidFill>
                <a:schemeClr val="accent1"/>
              </a:solidFill>
              <a:ln>
                <a:noFill/>
              </a:ln>
              <a:effectLst/>
            </c:spPr>
            <c:extLst>
              <c:ext xmlns:c16="http://schemas.microsoft.com/office/drawing/2014/chart" uri="{C3380CC4-5D6E-409C-BE32-E72D297353CC}">
                <c16:uniqueId val="{00000003-EBDA-4305-B62D-385A71EE2116}"/>
              </c:ext>
            </c:extLst>
          </c:dPt>
          <c:dPt>
            <c:idx val="2"/>
            <c:bubble3D val="0"/>
            <c:spPr>
              <a:solidFill>
                <a:schemeClr val="accent4"/>
              </a:solidFill>
              <a:ln>
                <a:noFill/>
              </a:ln>
              <a:effectLst/>
            </c:spPr>
            <c:extLst>
              <c:ext xmlns:c16="http://schemas.microsoft.com/office/drawing/2014/chart" uri="{C3380CC4-5D6E-409C-BE32-E72D297353CC}">
                <c16:uniqueId val="{00000005-EBDA-4305-B62D-385A71EE2116}"/>
              </c:ext>
            </c:extLst>
          </c:dPt>
          <c:dPt>
            <c:idx val="3"/>
            <c:bubble3D val="0"/>
            <c:spPr>
              <a:solidFill>
                <a:schemeClr val="accent2"/>
              </a:solidFill>
              <a:ln>
                <a:noFill/>
              </a:ln>
              <a:effectLst/>
            </c:spPr>
            <c:extLst>
              <c:ext xmlns:c16="http://schemas.microsoft.com/office/drawing/2014/chart" uri="{C3380CC4-5D6E-409C-BE32-E72D297353CC}">
                <c16:uniqueId val="{00000007-EBDA-4305-B62D-385A71EE2116}"/>
              </c:ext>
            </c:extLst>
          </c:dPt>
          <c:dPt>
            <c:idx val="4"/>
            <c:bubble3D val="0"/>
            <c:spPr>
              <a:solidFill>
                <a:schemeClr val="accent3">
                  <a:tint val="70000"/>
                </a:schemeClr>
              </a:solidFill>
              <a:ln>
                <a:noFill/>
              </a:ln>
              <a:effectLst/>
            </c:spPr>
            <c:extLst>
              <c:ext xmlns:c16="http://schemas.microsoft.com/office/drawing/2014/chart" uri="{C3380CC4-5D6E-409C-BE32-E72D297353CC}">
                <c16:uniqueId val="{0000000A-EBDA-4305-B62D-385A71EE2116}"/>
              </c:ext>
            </c:extLst>
          </c:dPt>
          <c:dPt>
            <c:idx val="5"/>
            <c:bubble3D val="0"/>
            <c:spPr>
              <a:solidFill>
                <a:schemeClr val="accent3">
                  <a:tint val="50000"/>
                </a:schemeClr>
              </a:solidFill>
              <a:ln>
                <a:noFill/>
              </a:ln>
              <a:effectLst/>
            </c:spPr>
            <c:extLst>
              <c:ext xmlns:c16="http://schemas.microsoft.com/office/drawing/2014/chart" uri="{C3380CC4-5D6E-409C-BE32-E72D297353CC}">
                <c16:uniqueId val="{00000009-EBDA-4305-B62D-385A71EE2116}"/>
              </c:ext>
            </c:extLst>
          </c:dPt>
          <c:dLbls>
            <c:dLbl>
              <c:idx val="0"/>
              <c:layout>
                <c:manualLayout>
                  <c:x val="5.8322798670229881E-2"/>
                  <c:y val="-0.30716384805215297"/>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BDA-4305-B62D-385A71EE2116}"/>
                </c:ext>
              </c:extLst>
            </c:dLbl>
            <c:dLbl>
              <c:idx val="1"/>
              <c:layout>
                <c:manualLayout>
                  <c:x val="-0.10030864197530864"/>
                  <c:y val="0.13198262183232135"/>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BDA-4305-B62D-385A71EE2116}"/>
                </c:ext>
              </c:extLst>
            </c:dLbl>
            <c:dLbl>
              <c:idx val="2"/>
              <c:layout>
                <c:manualLayout>
                  <c:x val="-0.11027778670789963"/>
                  <c:y val="-7.5253916350166358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BDA-4305-B62D-385A71EE2116}"/>
                </c:ext>
              </c:extLst>
            </c:dLbl>
            <c:dLbl>
              <c:idx val="3"/>
              <c:layout>
                <c:manualLayout>
                  <c:x val="-5.7843856070403009E-2"/>
                  <c:y val="-0.13603504153878876"/>
                </c:manualLayout>
              </c:layout>
              <c:showLegendKey val="0"/>
              <c:showVal val="0"/>
              <c:showCatName val="0"/>
              <c:showSerName val="0"/>
              <c:showPercent val="1"/>
              <c:showBubbleSize val="0"/>
              <c:extLst>
                <c:ext xmlns:c15="http://schemas.microsoft.com/office/drawing/2012/chart" uri="{CE6537A1-D6FC-4f65-9D91-7224C49458BB}">
                  <c15:layout>
                    <c:manualLayout>
                      <c:w val="6.6807393864349487E-2"/>
                      <c:h val="7.9210161519523092E-2"/>
                    </c:manualLayout>
                  </c15:layout>
                </c:ext>
                <c:ext xmlns:c16="http://schemas.microsoft.com/office/drawing/2014/chart" uri="{C3380CC4-5D6E-409C-BE32-E72D297353CC}">
                  <c16:uniqueId val="{00000007-EBDA-4305-B62D-385A71EE2116}"/>
                </c:ext>
              </c:extLst>
            </c:dLbl>
            <c:dLbl>
              <c:idx val="4"/>
              <c:layout>
                <c:manualLayout>
                  <c:x val="-2.4145897219713146E-2"/>
                  <c:y val="-0.1387913119731209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A-EBDA-4305-B62D-385A71EE2116}"/>
                </c:ext>
              </c:extLst>
            </c:dLbl>
            <c:dLbl>
              <c:idx val="5"/>
              <c:layout>
                <c:manualLayout>
                  <c:x val="1.9755734088856169E-2"/>
                  <c:y val="-0.1339039230123528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EBDA-4305-B62D-385A71EE2116}"/>
                </c:ext>
              </c:extLst>
            </c:dLbl>
            <c:spPr>
              <a:noFill/>
              <a:ln>
                <a:noFill/>
              </a:ln>
              <a:effectLst/>
            </c:spPr>
            <c:txPr>
              <a:bodyPr rot="0" spcFirstLastPara="1" vertOverflow="ellipsis" vert="horz" wrap="square" anchor="ctr" anchorCtr="1"/>
              <a:lstStyle/>
              <a:p>
                <a:pPr>
                  <a:defRPr sz="1800" b="0" i="0" u="none" strike="noStrike" kern="1200" baseline="0">
                    <a:gradFill>
                      <a:gsLst>
                        <a:gs pos="21239">
                          <a:schemeClr val="tx1"/>
                        </a:gs>
                        <a:gs pos="72000">
                          <a:schemeClr val="tx1"/>
                        </a:gs>
                      </a:gsLst>
                      <a:lin ang="5400000" scaled="0"/>
                    </a:gra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val>
            <c:numRef>
              <c:f>Sheet1!$B$2:$B$7</c:f>
              <c:numCache>
                <c:formatCode>0%</c:formatCode>
                <c:ptCount val="6"/>
                <c:pt idx="0">
                  <c:v>0.54</c:v>
                </c:pt>
                <c:pt idx="1">
                  <c:v>0.22</c:v>
                </c:pt>
                <c:pt idx="2">
                  <c:v>0.14000000000000001</c:v>
                </c:pt>
                <c:pt idx="3">
                  <c:v>0.08</c:v>
                </c:pt>
                <c:pt idx="4">
                  <c:v>0.02</c:v>
                </c:pt>
                <c:pt idx="5">
                  <c:v>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OS</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Windows</c:v>
                      </c:pt>
                      <c:pt idx="1">
                        <c:v>iOS</c:v>
                      </c:pt>
                      <c:pt idx="2">
                        <c:v>Android</c:v>
                      </c:pt>
                      <c:pt idx="3">
                        <c:v>Mac OS/X</c:v>
                      </c:pt>
                      <c:pt idx="4">
                        <c:v>Linux</c:v>
                      </c:pt>
                      <c:pt idx="5">
                        <c:v>Other</c:v>
                      </c:pt>
                    </c:strCache>
                  </c:strRef>
                </c15:cat>
              </c15:filteredCategoryTitle>
            </c:ext>
            <c:ext xmlns:c16="http://schemas.microsoft.com/office/drawing/2014/chart" uri="{C3380CC4-5D6E-409C-BE32-E72D297353CC}">
              <c16:uniqueId val="{00000008-EBDA-4305-B62D-385A71EE2116}"/>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overlay val="0"/>
      <c:spPr>
        <a:noFill/>
        <a:ln>
          <a:noFill/>
        </a:ln>
        <a:effectLst/>
      </c:spPr>
      <c:txPr>
        <a:bodyPr rot="0" spcFirstLastPara="1" vertOverflow="ellipsis" vert="horz" wrap="square" anchor="ctr" anchorCtr="1"/>
        <a:lstStyle/>
        <a:p>
          <a:pPr rtl="0">
            <a:defRPr sz="1800" b="0" i="0" u="none" strike="noStrike" kern="1200" baseline="0">
              <a:gradFill>
                <a:gsLst>
                  <a:gs pos="21239">
                    <a:schemeClr val="tx1"/>
                  </a:gs>
                  <a:gs pos="72000">
                    <a:schemeClr val="tx1"/>
                  </a:gs>
                </a:gsLst>
                <a:lin ang="5400000" scaled="0"/>
              </a:gradFill>
              <a:latin typeface="+mn-lt"/>
              <a:ea typeface="+mn-ea"/>
              <a:cs typeface="+mn-cs"/>
            </a:defRPr>
          </a:pPr>
          <a:endParaRPr lang="en-US"/>
        </a:p>
      </c:txPr>
    </c:legend>
    <c:plotVisOnly val="1"/>
    <c:dispBlanksAs val="zero"/>
    <c:showDLblsOverMax val="0"/>
  </c:chart>
  <c:spPr>
    <a:noFill/>
    <a:ln w="9525" cap="flat" cmpd="sng" algn="ctr">
      <a:noFill/>
      <a:prstDash val="solid"/>
    </a:ln>
    <a:effectLst/>
  </c:spPr>
  <c:txPr>
    <a:bodyPr/>
    <a:lstStyle/>
    <a:p>
      <a:pPr>
        <a:defRPr sz="1800">
          <a:gradFill>
            <a:gsLst>
              <a:gs pos="21239">
                <a:schemeClr val="tx1"/>
              </a:gs>
              <a:gs pos="72000">
                <a:schemeClr val="tx1"/>
              </a:gs>
            </a:gsLst>
            <a:lin ang="5400000" scaled="0"/>
          </a:gra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57509-5BC1-4E4A-96D8-803B7A4F2E6B}" type="doc">
      <dgm:prSet loTypeId="urn:microsoft.com/office/officeart/2005/8/layout/chart3" loCatId="cycle" qsTypeId="urn:microsoft.com/office/officeart/2005/8/quickstyle/simple1" qsCatId="simple" csTypeId="urn:microsoft.com/office/officeart/2005/8/colors/accent2_2" csCatId="accent2" phldr="1"/>
      <dgm:spPr/>
    </dgm:pt>
    <dgm:pt modelId="{31450FA7-78DF-4C10-8DDC-FC7AE70E22B7}">
      <dgm:prSet phldrT="[Text]"/>
      <dgm:spPr/>
      <dgm:t>
        <a:bodyPr/>
        <a:lstStyle/>
        <a:p>
          <a:endParaRPr lang="en-US" dirty="0"/>
        </a:p>
      </dgm:t>
    </dgm:pt>
    <dgm:pt modelId="{4031678B-DAA3-4014-BEDE-93CC4A4DE557}" type="parTrans" cxnId="{868FD789-A30F-4D17-ABF3-31D3F5B44788}">
      <dgm:prSet/>
      <dgm:spPr/>
      <dgm:t>
        <a:bodyPr/>
        <a:lstStyle/>
        <a:p>
          <a:endParaRPr lang="en-US"/>
        </a:p>
      </dgm:t>
    </dgm:pt>
    <dgm:pt modelId="{E41D74DC-4F96-4946-AF96-A1005EAEDD42}" type="sibTrans" cxnId="{868FD789-A30F-4D17-ABF3-31D3F5B44788}">
      <dgm:prSet/>
      <dgm:spPr/>
      <dgm:t>
        <a:bodyPr/>
        <a:lstStyle/>
        <a:p>
          <a:endParaRPr lang="en-US"/>
        </a:p>
      </dgm:t>
    </dgm:pt>
    <dgm:pt modelId="{CBC0E0F5-938D-46D3-A268-FB6EAAA84864}">
      <dgm:prSet phldrT="[Text]"/>
      <dgm:spPr/>
      <dgm:t>
        <a:bodyPr/>
        <a:lstStyle/>
        <a:p>
          <a:endParaRPr lang="en-US" dirty="0"/>
        </a:p>
      </dgm:t>
    </dgm:pt>
    <dgm:pt modelId="{3D03719B-8DDC-4540-9522-2850CEFF7DA7}" type="parTrans" cxnId="{10318B33-7CA2-4136-9187-2A9E9FDA398A}">
      <dgm:prSet/>
      <dgm:spPr/>
      <dgm:t>
        <a:bodyPr/>
        <a:lstStyle/>
        <a:p>
          <a:endParaRPr lang="en-US"/>
        </a:p>
      </dgm:t>
    </dgm:pt>
    <dgm:pt modelId="{212EE44B-5235-4DC7-83BA-40D9D357BF9F}" type="sibTrans" cxnId="{10318B33-7CA2-4136-9187-2A9E9FDA398A}">
      <dgm:prSet/>
      <dgm:spPr/>
      <dgm:t>
        <a:bodyPr/>
        <a:lstStyle/>
        <a:p>
          <a:endParaRPr lang="en-US"/>
        </a:p>
      </dgm:t>
    </dgm:pt>
    <dgm:pt modelId="{1332526E-A2A5-4ABF-83EE-856915AEA525}">
      <dgm:prSet phldrT="[Text]"/>
      <dgm:spPr/>
      <dgm:t>
        <a:bodyPr/>
        <a:lstStyle/>
        <a:p>
          <a:endParaRPr lang="en-US" dirty="0"/>
        </a:p>
      </dgm:t>
    </dgm:pt>
    <dgm:pt modelId="{4AAA8F84-E9F1-4E01-97B2-76A38B74138F}" type="parTrans" cxnId="{464CBD54-EE1D-4AF5-B8DB-F77DD1DA7556}">
      <dgm:prSet/>
      <dgm:spPr/>
      <dgm:t>
        <a:bodyPr/>
        <a:lstStyle/>
        <a:p>
          <a:endParaRPr lang="en-US"/>
        </a:p>
      </dgm:t>
    </dgm:pt>
    <dgm:pt modelId="{FE60DA7A-36AA-4BB5-A04F-B191BEF7CBDF}" type="sibTrans" cxnId="{464CBD54-EE1D-4AF5-B8DB-F77DD1DA7556}">
      <dgm:prSet/>
      <dgm:spPr/>
      <dgm:t>
        <a:bodyPr/>
        <a:lstStyle/>
        <a:p>
          <a:endParaRPr lang="en-US"/>
        </a:p>
      </dgm:t>
    </dgm:pt>
    <dgm:pt modelId="{82C3D154-9931-40BB-8E1F-08234A5BCF9B}">
      <dgm:prSet phldrT="[Text]"/>
      <dgm:spPr/>
      <dgm:t>
        <a:bodyPr/>
        <a:lstStyle/>
        <a:p>
          <a:endParaRPr lang="en-US" dirty="0"/>
        </a:p>
      </dgm:t>
    </dgm:pt>
    <dgm:pt modelId="{479B62D7-019F-4819-B79C-6E271D0C033A}" type="parTrans" cxnId="{2CAC23AC-DD2D-4900-ACFF-9C9DDDC8FB5B}">
      <dgm:prSet/>
      <dgm:spPr/>
      <dgm:t>
        <a:bodyPr/>
        <a:lstStyle/>
        <a:p>
          <a:endParaRPr lang="en-US"/>
        </a:p>
      </dgm:t>
    </dgm:pt>
    <dgm:pt modelId="{EB2B8946-3A69-403A-AB74-0D6C8E913E9F}" type="sibTrans" cxnId="{2CAC23AC-DD2D-4900-ACFF-9C9DDDC8FB5B}">
      <dgm:prSet/>
      <dgm:spPr/>
      <dgm:t>
        <a:bodyPr/>
        <a:lstStyle/>
        <a:p>
          <a:endParaRPr lang="en-US"/>
        </a:p>
      </dgm:t>
    </dgm:pt>
    <dgm:pt modelId="{4ED783A4-12AC-4EA1-9ADA-2D6ED031B3CF}">
      <dgm:prSet phldrT="[Text]"/>
      <dgm:spPr/>
      <dgm:t>
        <a:bodyPr/>
        <a:lstStyle/>
        <a:p>
          <a:endParaRPr lang="en-US" dirty="0"/>
        </a:p>
      </dgm:t>
    </dgm:pt>
    <dgm:pt modelId="{A4A83A6A-14CC-48F8-BA5D-279C69F1E9CC}" type="sibTrans" cxnId="{979E32BF-EB08-4356-854D-C8577B099361}">
      <dgm:prSet/>
      <dgm:spPr/>
      <dgm:t>
        <a:bodyPr/>
        <a:lstStyle/>
        <a:p>
          <a:endParaRPr lang="en-US"/>
        </a:p>
      </dgm:t>
    </dgm:pt>
    <dgm:pt modelId="{086B14AC-3730-4660-B625-4B9B13144D45}" type="parTrans" cxnId="{979E32BF-EB08-4356-854D-C8577B099361}">
      <dgm:prSet/>
      <dgm:spPr/>
      <dgm:t>
        <a:bodyPr/>
        <a:lstStyle/>
        <a:p>
          <a:endParaRPr lang="en-US"/>
        </a:p>
      </dgm:t>
    </dgm:pt>
    <dgm:pt modelId="{A8793DB5-CD17-44B6-B3EE-C361D941EE5B}">
      <dgm:prSet phldrT="[Text]"/>
      <dgm:spPr/>
      <dgm:t>
        <a:bodyPr/>
        <a:lstStyle/>
        <a:p>
          <a:endParaRPr lang="en-US" dirty="0"/>
        </a:p>
      </dgm:t>
    </dgm:pt>
    <dgm:pt modelId="{24860D9B-F414-49A9-86C5-3BB66A69F189}" type="parTrans" cxnId="{1892EF5C-EA38-4A23-985D-D26F3CEA4555}">
      <dgm:prSet/>
      <dgm:spPr/>
      <dgm:t>
        <a:bodyPr/>
        <a:lstStyle/>
        <a:p>
          <a:endParaRPr lang="en-US"/>
        </a:p>
      </dgm:t>
    </dgm:pt>
    <dgm:pt modelId="{018DEB59-33E7-4431-988C-AC072FFAA1DE}" type="sibTrans" cxnId="{1892EF5C-EA38-4A23-985D-D26F3CEA4555}">
      <dgm:prSet/>
      <dgm:spPr/>
      <dgm:t>
        <a:bodyPr/>
        <a:lstStyle/>
        <a:p>
          <a:endParaRPr lang="en-US"/>
        </a:p>
      </dgm:t>
    </dgm:pt>
    <dgm:pt modelId="{E8D7E571-1B69-4553-931B-9C71F837AFF1}" type="pres">
      <dgm:prSet presAssocID="{F9557509-5BC1-4E4A-96D8-803B7A4F2E6B}" presName="compositeShape" presStyleCnt="0">
        <dgm:presLayoutVars>
          <dgm:chMax val="7"/>
          <dgm:dir/>
          <dgm:resizeHandles val="exact"/>
        </dgm:presLayoutVars>
      </dgm:prSet>
      <dgm:spPr/>
    </dgm:pt>
    <dgm:pt modelId="{A6D4CCA4-C53C-4F05-BA39-AB62D4D49967}" type="pres">
      <dgm:prSet presAssocID="{F9557509-5BC1-4E4A-96D8-803B7A4F2E6B}" presName="wedge1" presStyleLbl="node1" presStyleIdx="0" presStyleCnt="6" custLinFactNeighborX="-3391" custLinFactNeighborY="4860"/>
      <dgm:spPr/>
      <dgm:t>
        <a:bodyPr/>
        <a:lstStyle/>
        <a:p>
          <a:endParaRPr lang="en-US"/>
        </a:p>
      </dgm:t>
    </dgm:pt>
    <dgm:pt modelId="{177E0B9A-BEDE-45F4-B3C0-2AFA2B06C85E}" type="pres">
      <dgm:prSet presAssocID="{F9557509-5BC1-4E4A-96D8-803B7A4F2E6B}" presName="wedge1Tx" presStyleLbl="node1" presStyleIdx="0" presStyleCnt="6">
        <dgm:presLayoutVars>
          <dgm:chMax val="0"/>
          <dgm:chPref val="0"/>
          <dgm:bulletEnabled val="1"/>
        </dgm:presLayoutVars>
      </dgm:prSet>
      <dgm:spPr/>
      <dgm:t>
        <a:bodyPr/>
        <a:lstStyle/>
        <a:p>
          <a:endParaRPr lang="en-US"/>
        </a:p>
      </dgm:t>
    </dgm:pt>
    <dgm:pt modelId="{D8A27DA7-C8B5-4804-8A27-23E18449662B}" type="pres">
      <dgm:prSet presAssocID="{F9557509-5BC1-4E4A-96D8-803B7A4F2E6B}" presName="wedge2" presStyleLbl="node1" presStyleIdx="1" presStyleCnt="6"/>
      <dgm:spPr/>
      <dgm:t>
        <a:bodyPr/>
        <a:lstStyle/>
        <a:p>
          <a:endParaRPr lang="en-US"/>
        </a:p>
      </dgm:t>
    </dgm:pt>
    <dgm:pt modelId="{A1C5005E-0DC7-47FF-A7F7-38A46AED8C08}" type="pres">
      <dgm:prSet presAssocID="{F9557509-5BC1-4E4A-96D8-803B7A4F2E6B}" presName="wedge2Tx" presStyleLbl="node1" presStyleIdx="1" presStyleCnt="6">
        <dgm:presLayoutVars>
          <dgm:chMax val="0"/>
          <dgm:chPref val="0"/>
          <dgm:bulletEnabled val="1"/>
        </dgm:presLayoutVars>
      </dgm:prSet>
      <dgm:spPr/>
      <dgm:t>
        <a:bodyPr/>
        <a:lstStyle/>
        <a:p>
          <a:endParaRPr lang="en-US"/>
        </a:p>
      </dgm:t>
    </dgm:pt>
    <dgm:pt modelId="{BE544001-B459-4917-9771-2E188FEA5DF6}" type="pres">
      <dgm:prSet presAssocID="{F9557509-5BC1-4E4A-96D8-803B7A4F2E6B}" presName="wedge3" presStyleLbl="node1" presStyleIdx="2" presStyleCnt="6"/>
      <dgm:spPr/>
      <dgm:t>
        <a:bodyPr/>
        <a:lstStyle/>
        <a:p>
          <a:endParaRPr lang="en-US"/>
        </a:p>
      </dgm:t>
    </dgm:pt>
    <dgm:pt modelId="{0E3B1684-5843-48CC-8EE5-1003A7CD23A2}" type="pres">
      <dgm:prSet presAssocID="{F9557509-5BC1-4E4A-96D8-803B7A4F2E6B}" presName="wedge3Tx" presStyleLbl="node1" presStyleIdx="2" presStyleCnt="6">
        <dgm:presLayoutVars>
          <dgm:chMax val="0"/>
          <dgm:chPref val="0"/>
          <dgm:bulletEnabled val="1"/>
        </dgm:presLayoutVars>
      </dgm:prSet>
      <dgm:spPr/>
      <dgm:t>
        <a:bodyPr/>
        <a:lstStyle/>
        <a:p>
          <a:endParaRPr lang="en-US"/>
        </a:p>
      </dgm:t>
    </dgm:pt>
    <dgm:pt modelId="{96A2ABAB-D0C6-4681-AE89-C571B45A61E2}" type="pres">
      <dgm:prSet presAssocID="{F9557509-5BC1-4E4A-96D8-803B7A4F2E6B}" presName="wedge4" presStyleLbl="node1" presStyleIdx="3" presStyleCnt="6"/>
      <dgm:spPr/>
      <dgm:t>
        <a:bodyPr/>
        <a:lstStyle/>
        <a:p>
          <a:endParaRPr lang="en-US"/>
        </a:p>
      </dgm:t>
    </dgm:pt>
    <dgm:pt modelId="{CB464710-BD87-4006-A435-1F1F4FD3DAA8}" type="pres">
      <dgm:prSet presAssocID="{F9557509-5BC1-4E4A-96D8-803B7A4F2E6B}" presName="wedge4Tx" presStyleLbl="node1" presStyleIdx="3" presStyleCnt="6">
        <dgm:presLayoutVars>
          <dgm:chMax val="0"/>
          <dgm:chPref val="0"/>
          <dgm:bulletEnabled val="1"/>
        </dgm:presLayoutVars>
      </dgm:prSet>
      <dgm:spPr/>
      <dgm:t>
        <a:bodyPr/>
        <a:lstStyle/>
        <a:p>
          <a:endParaRPr lang="en-US"/>
        </a:p>
      </dgm:t>
    </dgm:pt>
    <dgm:pt modelId="{70FF1515-2BB5-4F57-AF7D-2FB03F0C9FEE}" type="pres">
      <dgm:prSet presAssocID="{F9557509-5BC1-4E4A-96D8-803B7A4F2E6B}" presName="wedge5" presStyleLbl="node1" presStyleIdx="4" presStyleCnt="6"/>
      <dgm:spPr/>
      <dgm:t>
        <a:bodyPr/>
        <a:lstStyle/>
        <a:p>
          <a:endParaRPr lang="en-US"/>
        </a:p>
      </dgm:t>
    </dgm:pt>
    <dgm:pt modelId="{1924E8FF-9FB7-4724-8466-EB40D4973D25}" type="pres">
      <dgm:prSet presAssocID="{F9557509-5BC1-4E4A-96D8-803B7A4F2E6B}" presName="wedge5Tx" presStyleLbl="node1" presStyleIdx="4" presStyleCnt="6">
        <dgm:presLayoutVars>
          <dgm:chMax val="0"/>
          <dgm:chPref val="0"/>
          <dgm:bulletEnabled val="1"/>
        </dgm:presLayoutVars>
      </dgm:prSet>
      <dgm:spPr/>
      <dgm:t>
        <a:bodyPr/>
        <a:lstStyle/>
        <a:p>
          <a:endParaRPr lang="en-US"/>
        </a:p>
      </dgm:t>
    </dgm:pt>
    <dgm:pt modelId="{407EF6B5-974D-4F77-A2C4-293FD72EBE79}" type="pres">
      <dgm:prSet presAssocID="{F9557509-5BC1-4E4A-96D8-803B7A4F2E6B}" presName="wedge6" presStyleLbl="node1" presStyleIdx="5" presStyleCnt="6"/>
      <dgm:spPr/>
      <dgm:t>
        <a:bodyPr/>
        <a:lstStyle/>
        <a:p>
          <a:endParaRPr lang="en-US"/>
        </a:p>
      </dgm:t>
    </dgm:pt>
    <dgm:pt modelId="{52D7CA66-9C3E-496F-9AD1-90177EB6AA2F}" type="pres">
      <dgm:prSet presAssocID="{F9557509-5BC1-4E4A-96D8-803B7A4F2E6B}" presName="wedge6Tx" presStyleLbl="node1" presStyleIdx="5" presStyleCnt="6">
        <dgm:presLayoutVars>
          <dgm:chMax val="0"/>
          <dgm:chPref val="0"/>
          <dgm:bulletEnabled val="1"/>
        </dgm:presLayoutVars>
      </dgm:prSet>
      <dgm:spPr/>
      <dgm:t>
        <a:bodyPr/>
        <a:lstStyle/>
        <a:p>
          <a:endParaRPr lang="en-US"/>
        </a:p>
      </dgm:t>
    </dgm:pt>
  </dgm:ptLst>
  <dgm:cxnLst>
    <dgm:cxn modelId="{BE30F15F-1EF2-489C-83CF-351FF15C5D05}" type="presOf" srcId="{A8793DB5-CD17-44B6-B3EE-C361D941EE5B}" destId="{1924E8FF-9FB7-4724-8466-EB40D4973D25}" srcOrd="1" destOrd="0" presId="urn:microsoft.com/office/officeart/2005/8/layout/chart3"/>
    <dgm:cxn modelId="{1892EF5C-EA38-4A23-985D-D26F3CEA4555}" srcId="{F9557509-5BC1-4E4A-96D8-803B7A4F2E6B}" destId="{A8793DB5-CD17-44B6-B3EE-C361D941EE5B}" srcOrd="4" destOrd="0" parTransId="{24860D9B-F414-49A9-86C5-3BB66A69F189}" sibTransId="{018DEB59-33E7-4431-988C-AC072FFAA1DE}"/>
    <dgm:cxn modelId="{0026A813-113B-49B5-B171-69A71312B7EB}" type="presOf" srcId="{F9557509-5BC1-4E4A-96D8-803B7A4F2E6B}" destId="{E8D7E571-1B69-4553-931B-9C71F837AFF1}" srcOrd="0" destOrd="0" presId="urn:microsoft.com/office/officeart/2005/8/layout/chart3"/>
    <dgm:cxn modelId="{2CAC23AC-DD2D-4900-ACFF-9C9DDDC8FB5B}" srcId="{F9557509-5BC1-4E4A-96D8-803B7A4F2E6B}" destId="{82C3D154-9931-40BB-8E1F-08234A5BCF9B}" srcOrd="5" destOrd="0" parTransId="{479B62D7-019F-4819-B79C-6E271D0C033A}" sibTransId="{EB2B8946-3A69-403A-AB74-0D6C8E913E9F}"/>
    <dgm:cxn modelId="{464CBD54-EE1D-4AF5-B8DB-F77DD1DA7556}" srcId="{F9557509-5BC1-4E4A-96D8-803B7A4F2E6B}" destId="{1332526E-A2A5-4ABF-83EE-856915AEA525}" srcOrd="2" destOrd="0" parTransId="{4AAA8F84-E9F1-4E01-97B2-76A38B74138F}" sibTransId="{FE60DA7A-36AA-4BB5-A04F-B191BEF7CBDF}"/>
    <dgm:cxn modelId="{10318B33-7CA2-4136-9187-2A9E9FDA398A}" srcId="{F9557509-5BC1-4E4A-96D8-803B7A4F2E6B}" destId="{CBC0E0F5-938D-46D3-A268-FB6EAAA84864}" srcOrd="1" destOrd="0" parTransId="{3D03719B-8DDC-4540-9522-2850CEFF7DA7}" sibTransId="{212EE44B-5235-4DC7-83BA-40D9D357BF9F}"/>
    <dgm:cxn modelId="{CF1DB6C5-5D5C-4797-819E-4F980661BB39}" type="presOf" srcId="{31450FA7-78DF-4C10-8DDC-FC7AE70E22B7}" destId="{A6D4CCA4-C53C-4F05-BA39-AB62D4D49967}" srcOrd="0" destOrd="0" presId="urn:microsoft.com/office/officeart/2005/8/layout/chart3"/>
    <dgm:cxn modelId="{C3370E5C-471E-421A-986F-73A05BF527E1}" type="presOf" srcId="{31450FA7-78DF-4C10-8DDC-FC7AE70E22B7}" destId="{177E0B9A-BEDE-45F4-B3C0-2AFA2B06C85E}" srcOrd="1" destOrd="0" presId="urn:microsoft.com/office/officeart/2005/8/layout/chart3"/>
    <dgm:cxn modelId="{F5D63318-12F3-492A-B86F-C108C47A49D9}" type="presOf" srcId="{1332526E-A2A5-4ABF-83EE-856915AEA525}" destId="{BE544001-B459-4917-9771-2E188FEA5DF6}" srcOrd="0" destOrd="0" presId="urn:microsoft.com/office/officeart/2005/8/layout/chart3"/>
    <dgm:cxn modelId="{868FD789-A30F-4D17-ABF3-31D3F5B44788}" srcId="{F9557509-5BC1-4E4A-96D8-803B7A4F2E6B}" destId="{31450FA7-78DF-4C10-8DDC-FC7AE70E22B7}" srcOrd="0" destOrd="0" parTransId="{4031678B-DAA3-4014-BEDE-93CC4A4DE557}" sibTransId="{E41D74DC-4F96-4946-AF96-A1005EAEDD42}"/>
    <dgm:cxn modelId="{CC4F272A-B4EE-48E1-8CF7-974791A7BE04}" type="presOf" srcId="{A8793DB5-CD17-44B6-B3EE-C361D941EE5B}" destId="{70FF1515-2BB5-4F57-AF7D-2FB03F0C9FEE}" srcOrd="0" destOrd="0" presId="urn:microsoft.com/office/officeart/2005/8/layout/chart3"/>
    <dgm:cxn modelId="{7F9A58D6-ECFA-4E5C-AA10-12DF913A14B4}" type="presOf" srcId="{4ED783A4-12AC-4EA1-9ADA-2D6ED031B3CF}" destId="{96A2ABAB-D0C6-4681-AE89-C571B45A61E2}" srcOrd="0" destOrd="0" presId="urn:microsoft.com/office/officeart/2005/8/layout/chart3"/>
    <dgm:cxn modelId="{6F03AB00-F313-4BFC-9E3C-3611F763DF71}" type="presOf" srcId="{CBC0E0F5-938D-46D3-A268-FB6EAAA84864}" destId="{A1C5005E-0DC7-47FF-A7F7-38A46AED8C08}" srcOrd="1" destOrd="0" presId="urn:microsoft.com/office/officeart/2005/8/layout/chart3"/>
    <dgm:cxn modelId="{E91CCF03-B4C5-4CFB-AA2A-2D6AE87C90C8}" type="presOf" srcId="{82C3D154-9931-40BB-8E1F-08234A5BCF9B}" destId="{407EF6B5-974D-4F77-A2C4-293FD72EBE79}" srcOrd="0" destOrd="0" presId="urn:microsoft.com/office/officeart/2005/8/layout/chart3"/>
    <dgm:cxn modelId="{979E32BF-EB08-4356-854D-C8577B099361}" srcId="{F9557509-5BC1-4E4A-96D8-803B7A4F2E6B}" destId="{4ED783A4-12AC-4EA1-9ADA-2D6ED031B3CF}" srcOrd="3" destOrd="0" parTransId="{086B14AC-3730-4660-B625-4B9B13144D45}" sibTransId="{A4A83A6A-14CC-48F8-BA5D-279C69F1E9CC}"/>
    <dgm:cxn modelId="{452EA72F-D762-43EE-8BB6-7E4AEDA47E82}" type="presOf" srcId="{1332526E-A2A5-4ABF-83EE-856915AEA525}" destId="{0E3B1684-5843-48CC-8EE5-1003A7CD23A2}" srcOrd="1" destOrd="0" presId="urn:microsoft.com/office/officeart/2005/8/layout/chart3"/>
    <dgm:cxn modelId="{A8532A37-7C2C-45B8-A95C-D1E5DA5E5557}" type="presOf" srcId="{CBC0E0F5-938D-46D3-A268-FB6EAAA84864}" destId="{D8A27DA7-C8B5-4804-8A27-23E18449662B}" srcOrd="0" destOrd="0" presId="urn:microsoft.com/office/officeart/2005/8/layout/chart3"/>
    <dgm:cxn modelId="{D794942C-CB40-424B-88E1-8B8AB2D211A3}" type="presOf" srcId="{82C3D154-9931-40BB-8E1F-08234A5BCF9B}" destId="{52D7CA66-9C3E-496F-9AD1-90177EB6AA2F}" srcOrd="1" destOrd="0" presId="urn:microsoft.com/office/officeart/2005/8/layout/chart3"/>
    <dgm:cxn modelId="{FE2B7E02-0140-453F-97E8-631A4CD66594}" type="presOf" srcId="{4ED783A4-12AC-4EA1-9ADA-2D6ED031B3CF}" destId="{CB464710-BD87-4006-A435-1F1F4FD3DAA8}" srcOrd="1" destOrd="0" presId="urn:microsoft.com/office/officeart/2005/8/layout/chart3"/>
    <dgm:cxn modelId="{39078A52-B234-4E4D-845F-A58EC7BB3BFD}" type="presParOf" srcId="{E8D7E571-1B69-4553-931B-9C71F837AFF1}" destId="{A6D4CCA4-C53C-4F05-BA39-AB62D4D49967}" srcOrd="0" destOrd="0" presId="urn:microsoft.com/office/officeart/2005/8/layout/chart3"/>
    <dgm:cxn modelId="{208D8774-77A4-428F-B201-FEBD0DB39FE6}" type="presParOf" srcId="{E8D7E571-1B69-4553-931B-9C71F837AFF1}" destId="{177E0B9A-BEDE-45F4-B3C0-2AFA2B06C85E}" srcOrd="1" destOrd="0" presId="urn:microsoft.com/office/officeart/2005/8/layout/chart3"/>
    <dgm:cxn modelId="{67DCBC25-4232-4923-BD74-C493EED7887B}" type="presParOf" srcId="{E8D7E571-1B69-4553-931B-9C71F837AFF1}" destId="{D8A27DA7-C8B5-4804-8A27-23E18449662B}" srcOrd="2" destOrd="0" presId="urn:microsoft.com/office/officeart/2005/8/layout/chart3"/>
    <dgm:cxn modelId="{385034A8-BA05-433D-AA14-178A53FF795C}" type="presParOf" srcId="{E8D7E571-1B69-4553-931B-9C71F837AFF1}" destId="{A1C5005E-0DC7-47FF-A7F7-38A46AED8C08}" srcOrd="3" destOrd="0" presId="urn:microsoft.com/office/officeart/2005/8/layout/chart3"/>
    <dgm:cxn modelId="{2857B077-6014-4192-9353-607649F2C50C}" type="presParOf" srcId="{E8D7E571-1B69-4553-931B-9C71F837AFF1}" destId="{BE544001-B459-4917-9771-2E188FEA5DF6}" srcOrd="4" destOrd="0" presId="urn:microsoft.com/office/officeart/2005/8/layout/chart3"/>
    <dgm:cxn modelId="{556530AC-520B-4579-BF63-EDBA61D80409}" type="presParOf" srcId="{E8D7E571-1B69-4553-931B-9C71F837AFF1}" destId="{0E3B1684-5843-48CC-8EE5-1003A7CD23A2}" srcOrd="5" destOrd="0" presId="urn:microsoft.com/office/officeart/2005/8/layout/chart3"/>
    <dgm:cxn modelId="{A6838EC0-0F87-4D03-B20A-8A9100690DA4}" type="presParOf" srcId="{E8D7E571-1B69-4553-931B-9C71F837AFF1}" destId="{96A2ABAB-D0C6-4681-AE89-C571B45A61E2}" srcOrd="6" destOrd="0" presId="urn:microsoft.com/office/officeart/2005/8/layout/chart3"/>
    <dgm:cxn modelId="{16F90695-085D-4358-85D2-7ADE484867F4}" type="presParOf" srcId="{E8D7E571-1B69-4553-931B-9C71F837AFF1}" destId="{CB464710-BD87-4006-A435-1F1F4FD3DAA8}" srcOrd="7" destOrd="0" presId="urn:microsoft.com/office/officeart/2005/8/layout/chart3"/>
    <dgm:cxn modelId="{90557121-A3A2-4961-B90E-68321CF459B6}" type="presParOf" srcId="{E8D7E571-1B69-4553-931B-9C71F837AFF1}" destId="{70FF1515-2BB5-4F57-AF7D-2FB03F0C9FEE}" srcOrd="8" destOrd="0" presId="urn:microsoft.com/office/officeart/2005/8/layout/chart3"/>
    <dgm:cxn modelId="{D50D4EDE-B787-432E-B05B-00D5003FD3D5}" type="presParOf" srcId="{E8D7E571-1B69-4553-931B-9C71F837AFF1}" destId="{1924E8FF-9FB7-4724-8466-EB40D4973D25}" srcOrd="9" destOrd="0" presId="urn:microsoft.com/office/officeart/2005/8/layout/chart3"/>
    <dgm:cxn modelId="{3E706387-0D12-4FD5-ADDC-84361DE3C3A1}" type="presParOf" srcId="{E8D7E571-1B69-4553-931B-9C71F837AFF1}" destId="{407EF6B5-974D-4F77-A2C4-293FD72EBE79}" srcOrd="10" destOrd="0" presId="urn:microsoft.com/office/officeart/2005/8/layout/chart3"/>
    <dgm:cxn modelId="{EC34BAD6-206B-41CD-939A-8668A9A7AA5F}" type="presParOf" srcId="{E8D7E571-1B69-4553-931B-9C71F837AFF1}" destId="{52D7CA66-9C3E-496F-9AD1-90177EB6AA2F}"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3B851-0FD2-4A1E-AC5D-80AB2CD74A1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08006CB-C883-49A1-BEA4-A92E02644277}">
      <dgm:prSet phldrT="[Text]" custT="1"/>
      <dgm:spPr/>
      <dgm:t>
        <a:bodyPr/>
        <a:lstStyle/>
        <a:p>
          <a:r>
            <a:rPr lang="en-US" sz="2000" dirty="0"/>
            <a:t>New Features</a:t>
          </a:r>
        </a:p>
      </dgm:t>
    </dgm:pt>
    <dgm:pt modelId="{D9CE3A20-5C8F-4F19-A71E-92ABBCEE0EE7}" type="parTrans" cxnId="{2AADCF22-3669-4AAB-8FD4-4EE5275603DA}">
      <dgm:prSet/>
      <dgm:spPr/>
      <dgm:t>
        <a:bodyPr/>
        <a:lstStyle/>
        <a:p>
          <a:endParaRPr lang="en-US" sz="2000"/>
        </a:p>
      </dgm:t>
    </dgm:pt>
    <dgm:pt modelId="{A96BA0E5-73CB-499D-A5C8-F0C2482A9601}" type="sibTrans" cxnId="{2AADCF22-3669-4AAB-8FD4-4EE5275603DA}">
      <dgm:prSet/>
      <dgm:spPr/>
      <dgm:t>
        <a:bodyPr/>
        <a:lstStyle/>
        <a:p>
          <a:endParaRPr lang="en-US" sz="2000"/>
        </a:p>
      </dgm:t>
    </dgm:pt>
    <dgm:pt modelId="{6AAC2D5C-FD81-495F-92A5-ABD56DD9EC0C}">
      <dgm:prSet phldrT="[Text]" custT="1"/>
      <dgm:spPr/>
      <dgm:t>
        <a:bodyPr/>
        <a:lstStyle/>
        <a:p>
          <a:r>
            <a:rPr lang="en-US" sz="1600" dirty="0"/>
            <a:t>Automatically </a:t>
          </a:r>
          <a:r>
            <a:rPr lang="en-US" sz="1600" dirty="0" err="1"/>
            <a:t>reprojects</a:t>
          </a:r>
          <a:r>
            <a:rPr lang="en-US" sz="1600" dirty="0"/>
            <a:t> Shapefiles to WGS84</a:t>
          </a:r>
        </a:p>
      </dgm:t>
    </dgm:pt>
    <dgm:pt modelId="{BEC536E5-5297-47DA-8C65-8E93DC6281A6}" type="parTrans" cxnId="{F6D668C3-B4CE-49AB-ACD1-B99E460EA5E3}">
      <dgm:prSet/>
      <dgm:spPr/>
      <dgm:t>
        <a:bodyPr/>
        <a:lstStyle/>
        <a:p>
          <a:endParaRPr lang="en-US" sz="2000"/>
        </a:p>
      </dgm:t>
    </dgm:pt>
    <dgm:pt modelId="{ED1456BA-E477-4FB1-920A-5EBDDC5B8246}" type="sibTrans" cxnId="{F6D668C3-B4CE-49AB-ACD1-B99E460EA5E3}">
      <dgm:prSet/>
      <dgm:spPr/>
      <dgm:t>
        <a:bodyPr/>
        <a:lstStyle/>
        <a:p>
          <a:endParaRPr lang="en-US" sz="2000"/>
        </a:p>
      </dgm:t>
    </dgm:pt>
    <dgm:pt modelId="{233FB3DB-A59E-4984-915E-61A91A592285}">
      <dgm:prSet phldrT="[Text]" custT="1"/>
      <dgm:spPr/>
      <dgm:t>
        <a:bodyPr/>
        <a:lstStyle/>
        <a:p>
          <a:r>
            <a:rPr lang="en-US" sz="2000" dirty="0"/>
            <a:t>Roadmap</a:t>
          </a:r>
        </a:p>
      </dgm:t>
    </dgm:pt>
    <dgm:pt modelId="{27CF8651-54A7-4432-93B9-927C06702522}" type="parTrans" cxnId="{EFB9CB89-07A5-4E2E-8729-503B3327E7E7}">
      <dgm:prSet/>
      <dgm:spPr/>
      <dgm:t>
        <a:bodyPr/>
        <a:lstStyle/>
        <a:p>
          <a:endParaRPr lang="en-US" sz="2000"/>
        </a:p>
      </dgm:t>
    </dgm:pt>
    <dgm:pt modelId="{EC9AB588-3C72-4F60-AB26-7A14567B1758}" type="sibTrans" cxnId="{EFB9CB89-07A5-4E2E-8729-503B3327E7E7}">
      <dgm:prSet/>
      <dgm:spPr/>
      <dgm:t>
        <a:bodyPr/>
        <a:lstStyle/>
        <a:p>
          <a:endParaRPr lang="en-US" sz="2000"/>
        </a:p>
      </dgm:t>
    </dgm:pt>
    <dgm:pt modelId="{0E313050-25BD-46C9-BC4C-D5B420A54061}">
      <dgm:prSet phldrT="[Text]" custT="1"/>
      <dgm:spPr/>
      <dgm:t>
        <a:bodyPr/>
        <a:lstStyle/>
        <a:p>
          <a:r>
            <a:rPr lang="en-US" sz="1600" dirty="0"/>
            <a:t>Bing Places integration</a:t>
          </a:r>
        </a:p>
      </dgm:t>
    </dgm:pt>
    <dgm:pt modelId="{1481FDBE-F353-450C-BC50-AD8DBCEF11CB}" type="parTrans" cxnId="{AE5F6332-AC57-418F-9F87-4C2FB016A19A}">
      <dgm:prSet/>
      <dgm:spPr/>
      <dgm:t>
        <a:bodyPr/>
        <a:lstStyle/>
        <a:p>
          <a:endParaRPr lang="en-US" sz="2000"/>
        </a:p>
      </dgm:t>
    </dgm:pt>
    <dgm:pt modelId="{3E758353-8238-4881-BE77-29DAA09BE518}" type="sibTrans" cxnId="{AE5F6332-AC57-418F-9F87-4C2FB016A19A}">
      <dgm:prSet/>
      <dgm:spPr/>
      <dgm:t>
        <a:bodyPr/>
        <a:lstStyle/>
        <a:p>
          <a:endParaRPr lang="en-US" sz="2000"/>
        </a:p>
      </dgm:t>
    </dgm:pt>
    <dgm:pt modelId="{42546BA2-4EA1-42B3-93DB-D4218467BC47}">
      <dgm:prSet custT="1"/>
      <dgm:spPr/>
      <dgm:t>
        <a:bodyPr/>
        <a:lstStyle/>
        <a:p>
          <a:r>
            <a:rPr lang="en-US" sz="1600" dirty="0" err="1"/>
            <a:t>GeoData</a:t>
          </a:r>
          <a:r>
            <a:rPr lang="en-US" sz="1600" dirty="0"/>
            <a:t> Directory</a:t>
          </a:r>
        </a:p>
      </dgm:t>
    </dgm:pt>
    <dgm:pt modelId="{9BB5CE44-81F6-40C5-A36C-E4705F9168C2}" type="parTrans" cxnId="{2B5953D2-A7AA-46E6-AF73-C194006AB115}">
      <dgm:prSet/>
      <dgm:spPr/>
      <dgm:t>
        <a:bodyPr/>
        <a:lstStyle/>
        <a:p>
          <a:endParaRPr lang="en-US" sz="2000"/>
        </a:p>
      </dgm:t>
    </dgm:pt>
    <dgm:pt modelId="{37B43BCA-537D-43CB-B5A5-D659838D7D7F}" type="sibTrans" cxnId="{2B5953D2-A7AA-46E6-AF73-C194006AB115}">
      <dgm:prSet/>
      <dgm:spPr/>
      <dgm:t>
        <a:bodyPr/>
        <a:lstStyle/>
        <a:p>
          <a:endParaRPr lang="en-US" sz="2000"/>
        </a:p>
      </dgm:t>
    </dgm:pt>
    <dgm:pt modelId="{CF7C67BC-E5B2-4006-8E20-0AAE4A8337DC}">
      <dgm:prSet phldrT="[Text]" custT="1"/>
      <dgm:spPr/>
      <dgm:t>
        <a:bodyPr/>
        <a:lstStyle/>
        <a:p>
          <a:r>
            <a:rPr lang="en-US" sz="2000" dirty="0"/>
            <a:t>Current Features</a:t>
          </a:r>
        </a:p>
      </dgm:t>
    </dgm:pt>
    <dgm:pt modelId="{FC0EAE8F-9D59-4D31-BAE2-96981454A196}" type="parTrans" cxnId="{913E4A41-D8F1-4C37-9129-3D851EB32CEF}">
      <dgm:prSet/>
      <dgm:spPr/>
      <dgm:t>
        <a:bodyPr/>
        <a:lstStyle/>
        <a:p>
          <a:endParaRPr lang="en-US" sz="2000"/>
        </a:p>
      </dgm:t>
    </dgm:pt>
    <dgm:pt modelId="{C086A60F-43F0-4076-B26C-8B2D1B6BBDDD}" type="sibTrans" cxnId="{913E4A41-D8F1-4C37-9129-3D851EB32CEF}">
      <dgm:prSet/>
      <dgm:spPr/>
      <dgm:t>
        <a:bodyPr/>
        <a:lstStyle/>
        <a:p>
          <a:endParaRPr lang="en-US" sz="2000"/>
        </a:p>
      </dgm:t>
    </dgm:pt>
    <dgm:pt modelId="{DB057C0E-AE46-4301-B176-E15E67559F74}">
      <dgm:prSet phldrT="[Text]" custT="1"/>
      <dgm:spPr/>
      <dgm:t>
        <a:bodyPr/>
        <a:lstStyle/>
        <a:p>
          <a:r>
            <a:rPr lang="en-US" sz="1600" dirty="0"/>
            <a:t>Upload and host data. Expose as a spatial REST service</a:t>
          </a:r>
        </a:p>
      </dgm:t>
    </dgm:pt>
    <dgm:pt modelId="{6AFA4424-DB9B-423D-A972-3A8874052ED3}" type="parTrans" cxnId="{1D509E43-BD0E-45F9-A372-96F4FD0E982D}">
      <dgm:prSet/>
      <dgm:spPr/>
      <dgm:t>
        <a:bodyPr/>
        <a:lstStyle/>
        <a:p>
          <a:endParaRPr lang="en-US" sz="2000"/>
        </a:p>
      </dgm:t>
    </dgm:pt>
    <dgm:pt modelId="{6BE9D538-D592-4188-BBDE-DB8FA947D266}" type="sibTrans" cxnId="{1D509E43-BD0E-45F9-A372-96F4FD0E982D}">
      <dgm:prSet/>
      <dgm:spPr/>
      <dgm:t>
        <a:bodyPr/>
        <a:lstStyle/>
        <a:p>
          <a:endParaRPr lang="en-US" sz="2000"/>
        </a:p>
      </dgm:t>
    </dgm:pt>
    <dgm:pt modelId="{9AF4209E-1CEC-4D8E-B59A-815ACE172E73}">
      <dgm:prSet phldrT="[Text]" custT="1"/>
      <dgm:spPr/>
      <dgm:t>
        <a:bodyPr/>
        <a:lstStyle/>
        <a:p>
          <a:r>
            <a:rPr lang="en-US" sz="1600" dirty="0"/>
            <a:t>Access administrative boundaries from Bing Maps</a:t>
          </a:r>
        </a:p>
      </dgm:t>
    </dgm:pt>
    <dgm:pt modelId="{0DD1BE00-2027-4DB8-9939-706B1BDEC178}" type="parTrans" cxnId="{BCED581A-D053-45A4-BB90-5B661C3D6431}">
      <dgm:prSet/>
      <dgm:spPr/>
      <dgm:t>
        <a:bodyPr/>
        <a:lstStyle/>
        <a:p>
          <a:endParaRPr lang="en-US" sz="2000"/>
        </a:p>
      </dgm:t>
    </dgm:pt>
    <dgm:pt modelId="{D5C16136-FF1F-4282-8117-5A45B6A71140}" type="sibTrans" cxnId="{BCED581A-D053-45A4-BB90-5B661C3D6431}">
      <dgm:prSet/>
      <dgm:spPr/>
      <dgm:t>
        <a:bodyPr/>
        <a:lstStyle/>
        <a:p>
          <a:endParaRPr lang="en-US" sz="2000"/>
        </a:p>
      </dgm:t>
    </dgm:pt>
    <dgm:pt modelId="{771C5D02-3C92-4AB3-84BB-2CBB8420383B}">
      <dgm:prSet phldrT="[Text]" custT="1"/>
      <dgm:spPr/>
      <dgm:t>
        <a:bodyPr/>
        <a:lstStyle/>
        <a:p>
          <a:r>
            <a:rPr lang="en-US" sz="1600" dirty="0"/>
            <a:t>Batch geocoding &amp; reverse geocoding</a:t>
          </a:r>
        </a:p>
      </dgm:t>
    </dgm:pt>
    <dgm:pt modelId="{30FD411E-BBFA-4691-926F-A11A1D694600}" type="parTrans" cxnId="{29D802AA-FE49-46EA-9F00-0EF1FF115098}">
      <dgm:prSet/>
      <dgm:spPr/>
      <dgm:t>
        <a:bodyPr/>
        <a:lstStyle/>
        <a:p>
          <a:endParaRPr lang="en-US" sz="2000"/>
        </a:p>
      </dgm:t>
    </dgm:pt>
    <dgm:pt modelId="{E3D681C8-4AA1-43D7-8ABA-66C49E96E6CA}" type="sibTrans" cxnId="{29D802AA-FE49-46EA-9F00-0EF1FF115098}">
      <dgm:prSet/>
      <dgm:spPr/>
      <dgm:t>
        <a:bodyPr/>
        <a:lstStyle/>
        <a:p>
          <a:endParaRPr lang="en-US" sz="2000"/>
        </a:p>
      </dgm:t>
    </dgm:pt>
    <dgm:pt modelId="{FF66FA1D-0590-432A-BE3F-C39E456ACE62}">
      <dgm:prSet phldrT="[Text]" custT="1"/>
      <dgm:spPr/>
      <dgm:t>
        <a:bodyPr/>
        <a:lstStyle/>
        <a:p>
          <a:r>
            <a:rPr lang="en-US" sz="1600" dirty="0"/>
            <a:t>Upload KML and Shapefiles as data sources</a:t>
          </a:r>
        </a:p>
      </dgm:t>
    </dgm:pt>
    <dgm:pt modelId="{15911488-4437-4023-AFC5-01A6EE78D92F}" type="sibTrans" cxnId="{67104051-7B62-4B4E-A921-A7CD3DD9C953}">
      <dgm:prSet/>
      <dgm:spPr/>
      <dgm:t>
        <a:bodyPr/>
        <a:lstStyle/>
        <a:p>
          <a:endParaRPr lang="en-US" sz="2000"/>
        </a:p>
      </dgm:t>
    </dgm:pt>
    <dgm:pt modelId="{5C0DB5CB-E603-4B35-861D-878089F66E93}" type="parTrans" cxnId="{67104051-7B62-4B4E-A921-A7CD3DD9C953}">
      <dgm:prSet/>
      <dgm:spPr/>
      <dgm:t>
        <a:bodyPr/>
        <a:lstStyle/>
        <a:p>
          <a:endParaRPr lang="en-US" sz="2000"/>
        </a:p>
      </dgm:t>
    </dgm:pt>
    <dgm:pt modelId="{6D11C54C-F38A-4E2A-8039-E5F43913EC4E}" type="pres">
      <dgm:prSet presAssocID="{5EA3B851-0FD2-4A1E-AC5D-80AB2CD74A13}" presName="Name0" presStyleCnt="0">
        <dgm:presLayoutVars>
          <dgm:chMax val="7"/>
          <dgm:chPref val="7"/>
          <dgm:dir/>
        </dgm:presLayoutVars>
      </dgm:prSet>
      <dgm:spPr/>
      <dgm:t>
        <a:bodyPr/>
        <a:lstStyle/>
        <a:p>
          <a:endParaRPr lang="en-US"/>
        </a:p>
      </dgm:t>
    </dgm:pt>
    <dgm:pt modelId="{19AFBDAA-4947-4085-97DA-78539D81B97F}" type="pres">
      <dgm:prSet presAssocID="{5EA3B851-0FD2-4A1E-AC5D-80AB2CD74A13}" presName="Name1" presStyleCnt="0"/>
      <dgm:spPr/>
    </dgm:pt>
    <dgm:pt modelId="{2D056066-B5C8-4F0D-BA6E-3D100F5E5070}" type="pres">
      <dgm:prSet presAssocID="{5EA3B851-0FD2-4A1E-AC5D-80AB2CD74A13}" presName="cycle" presStyleCnt="0"/>
      <dgm:spPr/>
    </dgm:pt>
    <dgm:pt modelId="{B5695514-1933-44F1-8ED6-33C84D4FBB9C}" type="pres">
      <dgm:prSet presAssocID="{5EA3B851-0FD2-4A1E-AC5D-80AB2CD74A13}" presName="srcNode" presStyleLbl="node1" presStyleIdx="0" presStyleCnt="3"/>
      <dgm:spPr/>
    </dgm:pt>
    <dgm:pt modelId="{F94417FB-19A0-4AE4-9A9C-D99C428240BD}" type="pres">
      <dgm:prSet presAssocID="{5EA3B851-0FD2-4A1E-AC5D-80AB2CD74A13}" presName="conn" presStyleLbl="parChTrans1D2" presStyleIdx="0" presStyleCnt="1"/>
      <dgm:spPr/>
      <dgm:t>
        <a:bodyPr/>
        <a:lstStyle/>
        <a:p>
          <a:endParaRPr lang="en-US"/>
        </a:p>
      </dgm:t>
    </dgm:pt>
    <dgm:pt modelId="{59C60B75-C15B-4AAB-A84C-BFB484ED27D8}" type="pres">
      <dgm:prSet presAssocID="{5EA3B851-0FD2-4A1E-AC5D-80AB2CD74A13}" presName="extraNode" presStyleLbl="node1" presStyleIdx="0" presStyleCnt="3"/>
      <dgm:spPr/>
    </dgm:pt>
    <dgm:pt modelId="{323D3D91-F5D7-4163-8458-A86A3C324062}" type="pres">
      <dgm:prSet presAssocID="{5EA3B851-0FD2-4A1E-AC5D-80AB2CD74A13}" presName="dstNode" presStyleLbl="node1" presStyleIdx="0" presStyleCnt="3"/>
      <dgm:spPr/>
    </dgm:pt>
    <dgm:pt modelId="{85847DA9-687F-4C46-BCCE-0D88857E78EE}" type="pres">
      <dgm:prSet presAssocID="{CF7C67BC-E5B2-4006-8E20-0AAE4A8337DC}" presName="text_1" presStyleLbl="node1" presStyleIdx="0" presStyleCnt="3" custScaleY="116527">
        <dgm:presLayoutVars>
          <dgm:bulletEnabled val="1"/>
        </dgm:presLayoutVars>
      </dgm:prSet>
      <dgm:spPr/>
      <dgm:t>
        <a:bodyPr/>
        <a:lstStyle/>
        <a:p>
          <a:endParaRPr lang="en-US"/>
        </a:p>
      </dgm:t>
    </dgm:pt>
    <dgm:pt modelId="{0460F0BC-BB22-489B-A603-8A984F0042A4}" type="pres">
      <dgm:prSet presAssocID="{CF7C67BC-E5B2-4006-8E20-0AAE4A8337DC}" presName="accent_1" presStyleCnt="0"/>
      <dgm:spPr/>
    </dgm:pt>
    <dgm:pt modelId="{BBB80CF5-36D4-47FC-9823-1FC6265A8330}" type="pres">
      <dgm:prSet presAssocID="{CF7C67BC-E5B2-4006-8E20-0AAE4A8337DC}" presName="accentRepeatNode" presStyleLbl="solidFgAcc1" presStyleIdx="0" presStyleCnt="3"/>
      <dgm:spPr/>
    </dgm:pt>
    <dgm:pt modelId="{AA0E26ED-BCBC-4DC8-AED4-C359D106AEA4}" type="pres">
      <dgm:prSet presAssocID="{C08006CB-C883-49A1-BEA4-A92E02644277}" presName="text_2" presStyleLbl="node1" presStyleIdx="1" presStyleCnt="3" custScaleY="116527">
        <dgm:presLayoutVars>
          <dgm:bulletEnabled val="1"/>
        </dgm:presLayoutVars>
      </dgm:prSet>
      <dgm:spPr/>
      <dgm:t>
        <a:bodyPr/>
        <a:lstStyle/>
        <a:p>
          <a:endParaRPr lang="en-US"/>
        </a:p>
      </dgm:t>
    </dgm:pt>
    <dgm:pt modelId="{92D527A0-7D20-4ECD-AF2E-ED2941FB5185}" type="pres">
      <dgm:prSet presAssocID="{C08006CB-C883-49A1-BEA4-A92E02644277}" presName="accent_2" presStyleCnt="0"/>
      <dgm:spPr/>
    </dgm:pt>
    <dgm:pt modelId="{842F5B42-187F-40E9-B040-5434F41BA346}" type="pres">
      <dgm:prSet presAssocID="{C08006CB-C883-49A1-BEA4-A92E02644277}" presName="accentRepeatNode" presStyleLbl="solidFgAcc1" presStyleIdx="1" presStyleCnt="3"/>
      <dgm:spPr/>
    </dgm:pt>
    <dgm:pt modelId="{54250477-9EA9-4F60-8965-0595C66B4F73}" type="pres">
      <dgm:prSet presAssocID="{233FB3DB-A59E-4984-915E-61A91A592285}" presName="text_3" presStyleLbl="node1" presStyleIdx="2" presStyleCnt="3" custScaleY="116527">
        <dgm:presLayoutVars>
          <dgm:bulletEnabled val="1"/>
        </dgm:presLayoutVars>
      </dgm:prSet>
      <dgm:spPr/>
      <dgm:t>
        <a:bodyPr/>
        <a:lstStyle/>
        <a:p>
          <a:endParaRPr lang="en-US"/>
        </a:p>
      </dgm:t>
    </dgm:pt>
    <dgm:pt modelId="{294DA512-E5F7-406F-878C-EED3D1A1170A}" type="pres">
      <dgm:prSet presAssocID="{233FB3DB-A59E-4984-915E-61A91A592285}" presName="accent_3" presStyleCnt="0"/>
      <dgm:spPr/>
    </dgm:pt>
    <dgm:pt modelId="{DA7EB50A-7C45-4551-8D4F-B1446AEF79F4}" type="pres">
      <dgm:prSet presAssocID="{233FB3DB-A59E-4984-915E-61A91A592285}" presName="accentRepeatNode" presStyleLbl="solidFgAcc1" presStyleIdx="2" presStyleCnt="3"/>
      <dgm:spPr/>
    </dgm:pt>
  </dgm:ptLst>
  <dgm:cxnLst>
    <dgm:cxn modelId="{AE5F6332-AC57-418F-9F87-4C2FB016A19A}" srcId="{233FB3DB-A59E-4984-915E-61A91A592285}" destId="{0E313050-25BD-46C9-BC4C-D5B420A54061}" srcOrd="0" destOrd="0" parTransId="{1481FDBE-F353-450C-BC50-AD8DBCEF11CB}" sibTransId="{3E758353-8238-4881-BE77-29DAA09BE518}"/>
    <dgm:cxn modelId="{A7115541-2D15-43F6-90B4-5149E05D034D}" type="presOf" srcId="{233FB3DB-A59E-4984-915E-61A91A592285}" destId="{54250477-9EA9-4F60-8965-0595C66B4F73}" srcOrd="0" destOrd="0" presId="urn:microsoft.com/office/officeart/2008/layout/VerticalCurvedList"/>
    <dgm:cxn modelId="{4D6A439F-F652-4F25-A9E0-1EB744F00E1B}" type="presOf" srcId="{42546BA2-4EA1-42B3-93DB-D4218467BC47}" destId="{AA0E26ED-BCBC-4DC8-AED4-C359D106AEA4}" srcOrd="0" destOrd="3" presId="urn:microsoft.com/office/officeart/2008/layout/VerticalCurvedList"/>
    <dgm:cxn modelId="{DC363038-F572-45DA-9725-0FAF4AE790E4}" type="presOf" srcId="{C08006CB-C883-49A1-BEA4-A92E02644277}" destId="{AA0E26ED-BCBC-4DC8-AED4-C359D106AEA4}" srcOrd="0" destOrd="0" presId="urn:microsoft.com/office/officeart/2008/layout/VerticalCurvedList"/>
    <dgm:cxn modelId="{420359BB-0B49-44D4-BD95-13946178392A}" type="presOf" srcId="{CF7C67BC-E5B2-4006-8E20-0AAE4A8337DC}" destId="{85847DA9-687F-4C46-BCCE-0D88857E78EE}" srcOrd="0" destOrd="0" presId="urn:microsoft.com/office/officeart/2008/layout/VerticalCurvedList"/>
    <dgm:cxn modelId="{67104051-7B62-4B4E-A921-A7CD3DD9C953}" srcId="{C08006CB-C883-49A1-BEA4-A92E02644277}" destId="{FF66FA1D-0590-432A-BE3F-C39E456ACE62}" srcOrd="0" destOrd="0" parTransId="{5C0DB5CB-E603-4B35-861D-878089F66E93}" sibTransId="{15911488-4437-4023-AFC5-01A6EE78D92F}"/>
    <dgm:cxn modelId="{1D509E43-BD0E-45F9-A372-96F4FD0E982D}" srcId="{CF7C67BC-E5B2-4006-8E20-0AAE4A8337DC}" destId="{DB057C0E-AE46-4301-B176-E15E67559F74}" srcOrd="0" destOrd="0" parTransId="{6AFA4424-DB9B-423D-A972-3A8874052ED3}" sibTransId="{6BE9D538-D592-4188-BBDE-DB8FA947D266}"/>
    <dgm:cxn modelId="{DFB96A15-5252-4F8F-BB1C-D0E4618ADC7B}" type="presOf" srcId="{FF66FA1D-0590-432A-BE3F-C39E456ACE62}" destId="{AA0E26ED-BCBC-4DC8-AED4-C359D106AEA4}" srcOrd="0" destOrd="1" presId="urn:microsoft.com/office/officeart/2008/layout/VerticalCurvedList"/>
    <dgm:cxn modelId="{58945275-21EE-4305-9AC3-EA058CCFE6F0}" type="presOf" srcId="{6AAC2D5C-FD81-495F-92A5-ABD56DD9EC0C}" destId="{AA0E26ED-BCBC-4DC8-AED4-C359D106AEA4}" srcOrd="0" destOrd="2" presId="urn:microsoft.com/office/officeart/2008/layout/VerticalCurvedList"/>
    <dgm:cxn modelId="{2D77113C-C8CE-41B0-8AD4-B9F83EDDB7CD}" type="presOf" srcId="{0E313050-25BD-46C9-BC4C-D5B420A54061}" destId="{54250477-9EA9-4F60-8965-0595C66B4F73}" srcOrd="0" destOrd="1" presId="urn:microsoft.com/office/officeart/2008/layout/VerticalCurvedList"/>
    <dgm:cxn modelId="{3D52F5E9-7A90-4752-908E-4B1E1845A6B6}" type="presOf" srcId="{6BE9D538-D592-4188-BBDE-DB8FA947D266}" destId="{F94417FB-19A0-4AE4-9A9C-D99C428240BD}" srcOrd="0" destOrd="0" presId="urn:microsoft.com/office/officeart/2008/layout/VerticalCurvedList"/>
    <dgm:cxn modelId="{2B5953D2-A7AA-46E6-AF73-C194006AB115}" srcId="{C08006CB-C883-49A1-BEA4-A92E02644277}" destId="{42546BA2-4EA1-42B3-93DB-D4218467BC47}" srcOrd="2" destOrd="0" parTransId="{9BB5CE44-81F6-40C5-A36C-E4705F9168C2}" sibTransId="{37B43BCA-537D-43CB-B5A5-D659838D7D7F}"/>
    <dgm:cxn modelId="{29D802AA-FE49-46EA-9F00-0EF1FF115098}" srcId="{CF7C67BC-E5B2-4006-8E20-0AAE4A8337DC}" destId="{771C5D02-3C92-4AB3-84BB-2CBB8420383B}" srcOrd="2" destOrd="0" parTransId="{30FD411E-BBFA-4691-926F-A11A1D694600}" sibTransId="{E3D681C8-4AA1-43D7-8ABA-66C49E96E6CA}"/>
    <dgm:cxn modelId="{2AADCF22-3669-4AAB-8FD4-4EE5275603DA}" srcId="{5EA3B851-0FD2-4A1E-AC5D-80AB2CD74A13}" destId="{C08006CB-C883-49A1-BEA4-A92E02644277}" srcOrd="1" destOrd="0" parTransId="{D9CE3A20-5C8F-4F19-A71E-92ABBCEE0EE7}" sibTransId="{A96BA0E5-73CB-499D-A5C8-F0C2482A9601}"/>
    <dgm:cxn modelId="{EFB9CB89-07A5-4E2E-8729-503B3327E7E7}" srcId="{5EA3B851-0FD2-4A1E-AC5D-80AB2CD74A13}" destId="{233FB3DB-A59E-4984-915E-61A91A592285}" srcOrd="2" destOrd="0" parTransId="{27CF8651-54A7-4432-93B9-927C06702522}" sibTransId="{EC9AB588-3C72-4F60-AB26-7A14567B1758}"/>
    <dgm:cxn modelId="{D742CB7A-2515-4CEC-9C02-C28D77AB7445}" type="presOf" srcId="{DB057C0E-AE46-4301-B176-E15E67559F74}" destId="{85847DA9-687F-4C46-BCCE-0D88857E78EE}" srcOrd="0" destOrd="1" presId="urn:microsoft.com/office/officeart/2008/layout/VerticalCurvedList"/>
    <dgm:cxn modelId="{BCED581A-D053-45A4-BB90-5B661C3D6431}" srcId="{CF7C67BC-E5B2-4006-8E20-0AAE4A8337DC}" destId="{9AF4209E-1CEC-4D8E-B59A-815ACE172E73}" srcOrd="1" destOrd="0" parTransId="{0DD1BE00-2027-4DB8-9939-706B1BDEC178}" sibTransId="{D5C16136-FF1F-4282-8117-5A45B6A71140}"/>
    <dgm:cxn modelId="{5421C30B-C1C1-4827-9E4D-3FA91006F8CA}" type="presOf" srcId="{771C5D02-3C92-4AB3-84BB-2CBB8420383B}" destId="{85847DA9-687F-4C46-BCCE-0D88857E78EE}" srcOrd="0" destOrd="3" presId="urn:microsoft.com/office/officeart/2008/layout/VerticalCurvedList"/>
    <dgm:cxn modelId="{4A264D98-7E21-48BA-B452-0E6F11A42AF3}" type="presOf" srcId="{5EA3B851-0FD2-4A1E-AC5D-80AB2CD74A13}" destId="{6D11C54C-F38A-4E2A-8039-E5F43913EC4E}" srcOrd="0" destOrd="0" presId="urn:microsoft.com/office/officeart/2008/layout/VerticalCurvedList"/>
    <dgm:cxn modelId="{EE78226D-14EA-4F26-9AE7-0D3E12EB8C55}" type="presOf" srcId="{9AF4209E-1CEC-4D8E-B59A-815ACE172E73}" destId="{85847DA9-687F-4C46-BCCE-0D88857E78EE}" srcOrd="0" destOrd="2" presId="urn:microsoft.com/office/officeart/2008/layout/VerticalCurvedList"/>
    <dgm:cxn modelId="{F6D668C3-B4CE-49AB-ACD1-B99E460EA5E3}" srcId="{C08006CB-C883-49A1-BEA4-A92E02644277}" destId="{6AAC2D5C-FD81-495F-92A5-ABD56DD9EC0C}" srcOrd="1" destOrd="0" parTransId="{BEC536E5-5297-47DA-8C65-8E93DC6281A6}" sibTransId="{ED1456BA-E477-4FB1-920A-5EBDDC5B8246}"/>
    <dgm:cxn modelId="{913E4A41-D8F1-4C37-9129-3D851EB32CEF}" srcId="{5EA3B851-0FD2-4A1E-AC5D-80AB2CD74A13}" destId="{CF7C67BC-E5B2-4006-8E20-0AAE4A8337DC}" srcOrd="0" destOrd="0" parTransId="{FC0EAE8F-9D59-4D31-BAE2-96981454A196}" sibTransId="{C086A60F-43F0-4076-B26C-8B2D1B6BBDDD}"/>
    <dgm:cxn modelId="{44E8D03B-1E2F-43E2-930C-7A57358CCB50}" type="presParOf" srcId="{6D11C54C-F38A-4E2A-8039-E5F43913EC4E}" destId="{19AFBDAA-4947-4085-97DA-78539D81B97F}" srcOrd="0" destOrd="0" presId="urn:microsoft.com/office/officeart/2008/layout/VerticalCurvedList"/>
    <dgm:cxn modelId="{5D9F8BD3-71B0-4A79-8805-18A2C8419433}" type="presParOf" srcId="{19AFBDAA-4947-4085-97DA-78539D81B97F}" destId="{2D056066-B5C8-4F0D-BA6E-3D100F5E5070}" srcOrd="0" destOrd="0" presId="urn:microsoft.com/office/officeart/2008/layout/VerticalCurvedList"/>
    <dgm:cxn modelId="{1625E129-3F7B-46C1-B967-CAE479C6E9BE}" type="presParOf" srcId="{2D056066-B5C8-4F0D-BA6E-3D100F5E5070}" destId="{B5695514-1933-44F1-8ED6-33C84D4FBB9C}" srcOrd="0" destOrd="0" presId="urn:microsoft.com/office/officeart/2008/layout/VerticalCurvedList"/>
    <dgm:cxn modelId="{B95FE440-C346-4B4E-A8A8-53AC3644A97A}" type="presParOf" srcId="{2D056066-B5C8-4F0D-BA6E-3D100F5E5070}" destId="{F94417FB-19A0-4AE4-9A9C-D99C428240BD}" srcOrd="1" destOrd="0" presId="urn:microsoft.com/office/officeart/2008/layout/VerticalCurvedList"/>
    <dgm:cxn modelId="{91B3D102-5244-4C99-89CF-23242C9014D2}" type="presParOf" srcId="{2D056066-B5C8-4F0D-BA6E-3D100F5E5070}" destId="{59C60B75-C15B-4AAB-A84C-BFB484ED27D8}" srcOrd="2" destOrd="0" presId="urn:microsoft.com/office/officeart/2008/layout/VerticalCurvedList"/>
    <dgm:cxn modelId="{85C4FD9D-7D8A-4787-A629-84961895E2E8}" type="presParOf" srcId="{2D056066-B5C8-4F0D-BA6E-3D100F5E5070}" destId="{323D3D91-F5D7-4163-8458-A86A3C324062}" srcOrd="3" destOrd="0" presId="urn:microsoft.com/office/officeart/2008/layout/VerticalCurvedList"/>
    <dgm:cxn modelId="{6D4571B1-F849-4DC4-8BA9-82B8941C208F}" type="presParOf" srcId="{19AFBDAA-4947-4085-97DA-78539D81B97F}" destId="{85847DA9-687F-4C46-BCCE-0D88857E78EE}" srcOrd="1" destOrd="0" presId="urn:microsoft.com/office/officeart/2008/layout/VerticalCurvedList"/>
    <dgm:cxn modelId="{70B3A82C-4F91-4EB4-B269-548D215226A1}" type="presParOf" srcId="{19AFBDAA-4947-4085-97DA-78539D81B97F}" destId="{0460F0BC-BB22-489B-A603-8A984F0042A4}" srcOrd="2" destOrd="0" presId="urn:microsoft.com/office/officeart/2008/layout/VerticalCurvedList"/>
    <dgm:cxn modelId="{2D6ABAC5-681A-490D-9572-9B481B66FCCF}" type="presParOf" srcId="{0460F0BC-BB22-489B-A603-8A984F0042A4}" destId="{BBB80CF5-36D4-47FC-9823-1FC6265A8330}" srcOrd="0" destOrd="0" presId="urn:microsoft.com/office/officeart/2008/layout/VerticalCurvedList"/>
    <dgm:cxn modelId="{701637B3-EACF-429A-885C-EBAC64AE8ADD}" type="presParOf" srcId="{19AFBDAA-4947-4085-97DA-78539D81B97F}" destId="{AA0E26ED-BCBC-4DC8-AED4-C359D106AEA4}" srcOrd="3" destOrd="0" presId="urn:microsoft.com/office/officeart/2008/layout/VerticalCurvedList"/>
    <dgm:cxn modelId="{BF7E90F5-BA40-4EC0-9236-B54AA66D897C}" type="presParOf" srcId="{19AFBDAA-4947-4085-97DA-78539D81B97F}" destId="{92D527A0-7D20-4ECD-AF2E-ED2941FB5185}" srcOrd="4" destOrd="0" presId="urn:microsoft.com/office/officeart/2008/layout/VerticalCurvedList"/>
    <dgm:cxn modelId="{B1692A70-D225-4EA5-83E2-A18B93425D4F}" type="presParOf" srcId="{92D527A0-7D20-4ECD-AF2E-ED2941FB5185}" destId="{842F5B42-187F-40E9-B040-5434F41BA346}" srcOrd="0" destOrd="0" presId="urn:microsoft.com/office/officeart/2008/layout/VerticalCurvedList"/>
    <dgm:cxn modelId="{047AFBCE-8B74-450F-9CCD-92BDB773FB2D}" type="presParOf" srcId="{19AFBDAA-4947-4085-97DA-78539D81B97F}" destId="{54250477-9EA9-4F60-8965-0595C66B4F73}" srcOrd="5" destOrd="0" presId="urn:microsoft.com/office/officeart/2008/layout/VerticalCurvedList"/>
    <dgm:cxn modelId="{3B8BAEEE-86D1-4BEF-A63C-BFC7B8662ED5}" type="presParOf" srcId="{19AFBDAA-4947-4085-97DA-78539D81B97F}" destId="{294DA512-E5F7-406F-878C-EED3D1A1170A}" srcOrd="6" destOrd="0" presId="urn:microsoft.com/office/officeart/2008/layout/VerticalCurvedList"/>
    <dgm:cxn modelId="{365BC134-7463-4738-A608-38C33DBCA6BD}" type="presParOf" srcId="{294DA512-E5F7-406F-878C-EED3D1A1170A}" destId="{DA7EB50A-7C45-4551-8D4F-B1446AEF79F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621B99-F4A5-41EE-947D-9A97966E0E8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DEC8485C-A060-4A99-8AEC-C7E2103AA67F}">
      <dgm:prSet phldrT="[Text]"/>
      <dgm:spPr/>
      <dgm:t>
        <a:bodyPr/>
        <a:lstStyle/>
        <a:p>
          <a:r>
            <a:rPr lang="en-US" dirty="0"/>
            <a:t>High Performance</a:t>
          </a:r>
        </a:p>
      </dgm:t>
    </dgm:pt>
    <dgm:pt modelId="{7028608F-D974-4F8A-A021-FCBE45C95103}" type="parTrans" cxnId="{CC4ACA85-9658-4758-AD12-21FAFDF8711C}">
      <dgm:prSet/>
      <dgm:spPr/>
      <dgm:t>
        <a:bodyPr/>
        <a:lstStyle/>
        <a:p>
          <a:endParaRPr lang="en-US"/>
        </a:p>
      </dgm:t>
    </dgm:pt>
    <dgm:pt modelId="{1ABEFE77-5017-4A5D-9758-A10A4C762FCB}" type="sibTrans" cxnId="{CC4ACA85-9658-4758-AD12-21FAFDF8711C}">
      <dgm:prSet/>
      <dgm:spPr/>
      <dgm:t>
        <a:bodyPr/>
        <a:lstStyle/>
        <a:p>
          <a:endParaRPr lang="en-US"/>
        </a:p>
      </dgm:t>
    </dgm:pt>
    <dgm:pt modelId="{1BDE6F54-2461-48D8-869F-D2B02022BECF}">
      <dgm:prSet phldrT="[Text]"/>
      <dgm:spPr/>
      <dgm:t>
        <a:bodyPr/>
        <a:lstStyle/>
        <a:p>
          <a:r>
            <a:rPr lang="en-US" dirty="0"/>
            <a:t> Uses HTML5 Canvas</a:t>
          </a:r>
        </a:p>
      </dgm:t>
    </dgm:pt>
    <dgm:pt modelId="{309F9F6C-F725-4207-A373-5F8065A9F359}" type="parTrans" cxnId="{764D469A-5A58-47F1-A35E-A924653C2B8E}">
      <dgm:prSet/>
      <dgm:spPr/>
      <dgm:t>
        <a:bodyPr/>
        <a:lstStyle/>
        <a:p>
          <a:endParaRPr lang="en-US"/>
        </a:p>
      </dgm:t>
    </dgm:pt>
    <dgm:pt modelId="{0B543627-6E43-4D15-9E69-305C43ADA1D6}" type="sibTrans" cxnId="{764D469A-5A58-47F1-A35E-A924653C2B8E}">
      <dgm:prSet/>
      <dgm:spPr/>
      <dgm:t>
        <a:bodyPr/>
        <a:lstStyle/>
        <a:p>
          <a:endParaRPr lang="en-US"/>
        </a:p>
      </dgm:t>
    </dgm:pt>
    <dgm:pt modelId="{9A0FD4AC-930C-49AB-9805-145050AFFE2C}">
      <dgm:prSet phldrT="[Text]"/>
      <dgm:spPr/>
      <dgm:t>
        <a:bodyPr/>
        <a:lstStyle/>
        <a:p>
          <a:r>
            <a:rPr lang="en-US" dirty="0"/>
            <a:t>Feature Rich</a:t>
          </a:r>
        </a:p>
      </dgm:t>
    </dgm:pt>
    <dgm:pt modelId="{4382B40A-092A-4BA8-96EC-BBB6D876D970}" type="parTrans" cxnId="{56622145-10F7-4484-B3C0-DD6A706D0DF9}">
      <dgm:prSet/>
      <dgm:spPr/>
      <dgm:t>
        <a:bodyPr/>
        <a:lstStyle/>
        <a:p>
          <a:endParaRPr lang="en-US"/>
        </a:p>
      </dgm:t>
    </dgm:pt>
    <dgm:pt modelId="{7982BE5F-0F13-48AA-9125-21E07B1554BB}" type="sibTrans" cxnId="{56622145-10F7-4484-B3C0-DD6A706D0DF9}">
      <dgm:prSet/>
      <dgm:spPr/>
      <dgm:t>
        <a:bodyPr/>
        <a:lstStyle/>
        <a:p>
          <a:endParaRPr lang="en-US"/>
        </a:p>
      </dgm:t>
    </dgm:pt>
    <dgm:pt modelId="{15DB3E06-3961-447B-828C-AA41CEE2DDF7}">
      <dgm:prSet phldrT="[Text]"/>
      <dgm:spPr/>
      <dgm:t>
        <a:bodyPr/>
        <a:lstStyle/>
        <a:p>
          <a:r>
            <a:rPr lang="en-US" dirty="0"/>
            <a:t>Developer Friendly</a:t>
          </a:r>
        </a:p>
      </dgm:t>
    </dgm:pt>
    <dgm:pt modelId="{F163DFA2-EE33-4A5F-80BE-E21AC43AFFA8}" type="parTrans" cxnId="{51FA0A03-79BA-4A36-A56C-F2D734E3D14D}">
      <dgm:prSet/>
      <dgm:spPr/>
      <dgm:t>
        <a:bodyPr/>
        <a:lstStyle/>
        <a:p>
          <a:endParaRPr lang="en-US"/>
        </a:p>
      </dgm:t>
    </dgm:pt>
    <dgm:pt modelId="{4492C2C4-29B2-49B7-AFBA-7E64DCC9757D}" type="sibTrans" cxnId="{51FA0A03-79BA-4A36-A56C-F2D734E3D14D}">
      <dgm:prSet/>
      <dgm:spPr/>
      <dgm:t>
        <a:bodyPr/>
        <a:lstStyle/>
        <a:p>
          <a:endParaRPr lang="en-US"/>
        </a:p>
      </dgm:t>
    </dgm:pt>
    <dgm:pt modelId="{E0D5C32C-996B-4B32-8E85-8B48008E39FE}">
      <dgm:prSet phldrT="[Text]"/>
      <dgm:spPr/>
      <dgm:t>
        <a:bodyPr/>
        <a:lstStyle/>
        <a:p>
          <a:r>
            <a:rPr lang="en-US" dirty="0"/>
            <a:t> Supports thousands of shapes</a:t>
          </a:r>
        </a:p>
      </dgm:t>
    </dgm:pt>
    <dgm:pt modelId="{8A757926-BB23-4787-828E-8AC887DE6B48}" type="parTrans" cxnId="{CF5D4077-C9AB-4F50-81F3-0A72B05E678C}">
      <dgm:prSet/>
      <dgm:spPr/>
      <dgm:t>
        <a:bodyPr/>
        <a:lstStyle/>
        <a:p>
          <a:endParaRPr lang="en-US"/>
        </a:p>
      </dgm:t>
    </dgm:pt>
    <dgm:pt modelId="{664EC22D-9297-4C30-8150-018639F59073}" type="sibTrans" cxnId="{CF5D4077-C9AB-4F50-81F3-0A72B05E678C}">
      <dgm:prSet/>
      <dgm:spPr/>
      <dgm:t>
        <a:bodyPr/>
        <a:lstStyle/>
        <a:p>
          <a:endParaRPr lang="en-US"/>
        </a:p>
      </dgm:t>
    </dgm:pt>
    <dgm:pt modelId="{3ABE4F0A-D6C2-4E9D-97AD-B91682002345}">
      <dgm:prSet phldrT="[Text]"/>
      <dgm:spPr/>
      <dgm:t>
        <a:bodyPr/>
        <a:lstStyle/>
        <a:p>
          <a:r>
            <a:rPr lang="en-US" dirty="0"/>
            <a:t> Vector map labels</a:t>
          </a:r>
        </a:p>
      </dgm:t>
    </dgm:pt>
    <dgm:pt modelId="{4155891B-E248-4DD9-B14E-4902C3EEDB45}" type="parTrans" cxnId="{D1634220-8DAE-4DC9-8441-FDFB917A9CBC}">
      <dgm:prSet/>
      <dgm:spPr/>
      <dgm:t>
        <a:bodyPr/>
        <a:lstStyle/>
        <a:p>
          <a:endParaRPr lang="en-US"/>
        </a:p>
      </dgm:t>
    </dgm:pt>
    <dgm:pt modelId="{D54D7760-95EA-454A-BAC9-ADA5BC2B8FAC}" type="sibTrans" cxnId="{D1634220-8DAE-4DC9-8441-FDFB917A9CBC}">
      <dgm:prSet/>
      <dgm:spPr/>
      <dgm:t>
        <a:bodyPr/>
        <a:lstStyle/>
        <a:p>
          <a:endParaRPr lang="en-US"/>
        </a:p>
      </dgm:t>
    </dgm:pt>
    <dgm:pt modelId="{2BE7C3A1-5A65-494B-AC72-1C04E3E8C2E0}">
      <dgm:prSet phldrT="[Text]"/>
      <dgm:spPr/>
      <dgm:t>
        <a:bodyPr/>
        <a:lstStyle/>
        <a:p>
          <a:r>
            <a:rPr lang="en-US" dirty="0"/>
            <a:t> Less code, more power</a:t>
          </a:r>
        </a:p>
      </dgm:t>
    </dgm:pt>
    <dgm:pt modelId="{FF57922D-6A9E-4E04-9157-89F3F67CD7D2}" type="sibTrans" cxnId="{B815659C-F95C-4668-9343-C0FF29A7D699}">
      <dgm:prSet/>
      <dgm:spPr/>
      <dgm:t>
        <a:bodyPr/>
        <a:lstStyle/>
        <a:p>
          <a:endParaRPr lang="en-US"/>
        </a:p>
      </dgm:t>
    </dgm:pt>
    <dgm:pt modelId="{92512909-29B9-4D05-BE63-19A3AAA15B80}" type="parTrans" cxnId="{B815659C-F95C-4668-9343-C0FF29A7D699}">
      <dgm:prSet/>
      <dgm:spPr/>
      <dgm:t>
        <a:bodyPr/>
        <a:lstStyle/>
        <a:p>
          <a:endParaRPr lang="en-US"/>
        </a:p>
      </dgm:t>
    </dgm:pt>
    <dgm:pt modelId="{8C0C3F3F-FE37-47E5-83B1-F70A3AA44CD9}">
      <dgm:prSet phldrT="[Text]"/>
      <dgm:spPr/>
      <dgm:t>
        <a:bodyPr/>
        <a:lstStyle/>
        <a:p>
          <a:r>
            <a:rPr lang="en-US" dirty="0"/>
            <a:t> Improved Interactive SDK</a:t>
          </a:r>
        </a:p>
      </dgm:t>
    </dgm:pt>
    <dgm:pt modelId="{A23D69DD-8FDE-4EAA-B55A-276ABCB5C3F0}" type="parTrans" cxnId="{E83E0B71-5686-4CBA-B6C2-441B77AB2177}">
      <dgm:prSet/>
      <dgm:spPr/>
      <dgm:t>
        <a:bodyPr/>
        <a:lstStyle/>
        <a:p>
          <a:endParaRPr lang="en-US"/>
        </a:p>
      </dgm:t>
    </dgm:pt>
    <dgm:pt modelId="{06A8B023-2968-4DE1-8A68-F9279753C4D5}" type="sibTrans" cxnId="{E83E0B71-5686-4CBA-B6C2-441B77AB2177}">
      <dgm:prSet/>
      <dgm:spPr/>
      <dgm:t>
        <a:bodyPr/>
        <a:lstStyle/>
        <a:p>
          <a:endParaRPr lang="en-US"/>
        </a:p>
      </dgm:t>
    </dgm:pt>
    <dgm:pt modelId="{D035A2F0-15D1-4B9A-A674-09C7416A0F3E}">
      <dgm:prSet phldrT="[Text]"/>
      <dgm:spPr/>
      <dgm:t>
        <a:bodyPr/>
        <a:lstStyle/>
        <a:p>
          <a:r>
            <a:rPr lang="en-US" dirty="0"/>
            <a:t> 8 new modules and lots of new features</a:t>
          </a:r>
        </a:p>
      </dgm:t>
    </dgm:pt>
    <dgm:pt modelId="{4ED72A2E-8E61-4BD2-AD36-F31FA8671006}" type="parTrans" cxnId="{E43F607B-0787-453F-B01D-466A3B48CA9B}">
      <dgm:prSet/>
      <dgm:spPr/>
      <dgm:t>
        <a:bodyPr/>
        <a:lstStyle/>
        <a:p>
          <a:endParaRPr lang="en-US"/>
        </a:p>
      </dgm:t>
    </dgm:pt>
    <dgm:pt modelId="{10CBF478-4FF5-498E-A2E0-4AFE5D9F4A48}" type="sibTrans" cxnId="{E43F607B-0787-453F-B01D-466A3B48CA9B}">
      <dgm:prSet/>
      <dgm:spPr/>
      <dgm:t>
        <a:bodyPr/>
        <a:lstStyle/>
        <a:p>
          <a:endParaRPr lang="en-US"/>
        </a:p>
      </dgm:t>
    </dgm:pt>
    <dgm:pt modelId="{30AD3C8F-13F9-4BD4-9463-BAD2F7A32ABD}">
      <dgm:prSet phldrT="[Text]"/>
      <dgm:spPr/>
      <dgm:t>
        <a:bodyPr/>
        <a:lstStyle/>
        <a:p>
          <a:r>
            <a:rPr lang="en-US" dirty="0"/>
            <a:t> Many more features planned</a:t>
          </a:r>
        </a:p>
      </dgm:t>
    </dgm:pt>
    <dgm:pt modelId="{E8979C74-8AAD-4CB4-97E3-32B5968362DD}" type="parTrans" cxnId="{2754D7CC-7AC2-4E3C-AADE-FDEA0955A326}">
      <dgm:prSet/>
      <dgm:spPr/>
      <dgm:t>
        <a:bodyPr/>
        <a:lstStyle/>
        <a:p>
          <a:endParaRPr lang="en-US"/>
        </a:p>
      </dgm:t>
    </dgm:pt>
    <dgm:pt modelId="{C6114113-D8C2-4B62-8C6A-39C831CBA012}" type="sibTrans" cxnId="{2754D7CC-7AC2-4E3C-AADE-FDEA0955A326}">
      <dgm:prSet/>
      <dgm:spPr/>
      <dgm:t>
        <a:bodyPr/>
        <a:lstStyle/>
        <a:p>
          <a:endParaRPr lang="en-US"/>
        </a:p>
      </dgm:t>
    </dgm:pt>
    <dgm:pt modelId="{838EA3D8-1838-483D-A69C-71076165CAC4}">
      <dgm:prSet/>
      <dgm:spPr/>
      <dgm:t>
        <a:bodyPr/>
        <a:lstStyle/>
        <a:p>
          <a:r>
            <a:rPr lang="en-US" dirty="0"/>
            <a:t>Scenario Driven Design</a:t>
          </a:r>
        </a:p>
      </dgm:t>
    </dgm:pt>
    <dgm:pt modelId="{BDCD2741-1C0B-4521-AA10-A51F28F69E95}" type="parTrans" cxnId="{4CAE1224-F573-442C-86D6-5A371A370306}">
      <dgm:prSet/>
      <dgm:spPr/>
      <dgm:t>
        <a:bodyPr/>
        <a:lstStyle/>
        <a:p>
          <a:endParaRPr lang="en-US"/>
        </a:p>
      </dgm:t>
    </dgm:pt>
    <dgm:pt modelId="{1C7A7332-5339-4BBD-9553-5A69C89385A7}" type="sibTrans" cxnId="{4CAE1224-F573-442C-86D6-5A371A370306}">
      <dgm:prSet/>
      <dgm:spPr/>
      <dgm:t>
        <a:bodyPr/>
        <a:lstStyle/>
        <a:p>
          <a:endParaRPr lang="en-US"/>
        </a:p>
      </dgm:t>
    </dgm:pt>
    <dgm:pt modelId="{BEDFA9A5-D549-432D-A4A0-1A8E24A4F8B0}">
      <dgm:prSet/>
      <dgm:spPr/>
      <dgm:t>
        <a:bodyPr/>
        <a:lstStyle/>
        <a:p>
          <a:r>
            <a:rPr lang="en-US" dirty="0"/>
            <a:t> 5 years of customer feedback used</a:t>
          </a:r>
        </a:p>
      </dgm:t>
    </dgm:pt>
    <dgm:pt modelId="{8472B9C2-FC34-4E64-ADAC-73B05B3AF895}" type="parTrans" cxnId="{8C85B87E-E788-4C97-B81B-F02C94DDF33C}">
      <dgm:prSet/>
      <dgm:spPr/>
      <dgm:t>
        <a:bodyPr/>
        <a:lstStyle/>
        <a:p>
          <a:endParaRPr lang="en-US"/>
        </a:p>
      </dgm:t>
    </dgm:pt>
    <dgm:pt modelId="{3C659853-65DB-405E-8D0E-98000E076072}" type="sibTrans" cxnId="{8C85B87E-E788-4C97-B81B-F02C94DDF33C}">
      <dgm:prSet/>
      <dgm:spPr/>
      <dgm:t>
        <a:bodyPr/>
        <a:lstStyle/>
        <a:p>
          <a:endParaRPr lang="en-US"/>
        </a:p>
      </dgm:t>
    </dgm:pt>
    <dgm:pt modelId="{81126F3A-ADA8-4DB5-8D31-00717C8D4513}">
      <dgm:prSet/>
      <dgm:spPr/>
      <dgm:t>
        <a:bodyPr/>
        <a:lstStyle/>
        <a:p>
          <a:r>
            <a:rPr lang="en-US" dirty="0"/>
            <a:t> Better aligns with the type of apps developers are trying to build with Bing Maps</a:t>
          </a:r>
        </a:p>
      </dgm:t>
    </dgm:pt>
    <dgm:pt modelId="{C8B14EB5-2059-4E12-9948-8AFB941F27DC}" type="parTrans" cxnId="{67C3F343-4835-45DB-B163-2004B8187367}">
      <dgm:prSet/>
      <dgm:spPr/>
      <dgm:t>
        <a:bodyPr/>
        <a:lstStyle/>
        <a:p>
          <a:endParaRPr lang="en-US"/>
        </a:p>
      </dgm:t>
    </dgm:pt>
    <dgm:pt modelId="{A865DF8A-A6C4-4BF4-B825-A82A71393F8C}" type="sibTrans" cxnId="{67C3F343-4835-45DB-B163-2004B8187367}">
      <dgm:prSet/>
      <dgm:spPr/>
      <dgm:t>
        <a:bodyPr/>
        <a:lstStyle/>
        <a:p>
          <a:endParaRPr lang="en-US"/>
        </a:p>
      </dgm:t>
    </dgm:pt>
    <dgm:pt modelId="{AD153541-8855-4CFE-A819-F674C369730B}">
      <dgm:prSet phldrT="[Text]"/>
      <dgm:spPr/>
      <dgm:t>
        <a:bodyPr/>
        <a:lstStyle/>
        <a:p>
          <a:r>
            <a:rPr lang="en-US" dirty="0"/>
            <a:t> New ‘lite’ mode available</a:t>
          </a:r>
        </a:p>
      </dgm:t>
    </dgm:pt>
    <dgm:pt modelId="{20D1F84E-EAB2-427D-A673-1711A84920CD}" type="parTrans" cxnId="{83400BED-C8C7-4433-AD16-6F7EE2BABC41}">
      <dgm:prSet/>
      <dgm:spPr/>
      <dgm:t>
        <a:bodyPr/>
        <a:lstStyle/>
        <a:p>
          <a:endParaRPr lang="en-US"/>
        </a:p>
      </dgm:t>
    </dgm:pt>
    <dgm:pt modelId="{B3155E3A-5069-4C89-B046-DE0574C7E191}" type="sibTrans" cxnId="{83400BED-C8C7-4433-AD16-6F7EE2BABC41}">
      <dgm:prSet/>
      <dgm:spPr/>
      <dgm:t>
        <a:bodyPr/>
        <a:lstStyle/>
        <a:p>
          <a:endParaRPr lang="en-US"/>
        </a:p>
      </dgm:t>
    </dgm:pt>
    <dgm:pt modelId="{EA8BCF9F-8FC4-474F-91B3-FD39350D64B0}">
      <dgm:prSet phldrT="[Text]"/>
      <dgm:spPr/>
      <dgm:t>
        <a:bodyPr/>
        <a:lstStyle/>
        <a:p>
          <a:r>
            <a:rPr lang="en-US" dirty="0"/>
            <a:t> Release Branches</a:t>
          </a:r>
        </a:p>
      </dgm:t>
    </dgm:pt>
    <dgm:pt modelId="{5BE690DD-6EA7-4621-B2C7-E86AF3FC91E3}" type="parTrans" cxnId="{EA55C9B3-4EFD-4B16-8032-43400934BC7B}">
      <dgm:prSet/>
      <dgm:spPr/>
      <dgm:t>
        <a:bodyPr/>
        <a:lstStyle/>
        <a:p>
          <a:endParaRPr lang="en-US"/>
        </a:p>
      </dgm:t>
    </dgm:pt>
    <dgm:pt modelId="{00FE529D-AF49-464D-823F-0A935E90D4C9}" type="sibTrans" cxnId="{EA55C9B3-4EFD-4B16-8032-43400934BC7B}">
      <dgm:prSet/>
      <dgm:spPr/>
      <dgm:t>
        <a:bodyPr/>
        <a:lstStyle/>
        <a:p>
          <a:endParaRPr lang="en-US"/>
        </a:p>
      </dgm:t>
    </dgm:pt>
    <dgm:pt modelId="{705EC56C-BF81-45AC-94D5-DEBF6E909E7E}">
      <dgm:prSet phldrT="[Text]"/>
      <dgm:spPr/>
      <dgm:t>
        <a:bodyPr/>
        <a:lstStyle/>
        <a:p>
          <a:r>
            <a:rPr lang="en-US" dirty="0"/>
            <a:t> V7 backwards compatibility</a:t>
          </a:r>
        </a:p>
      </dgm:t>
    </dgm:pt>
    <dgm:pt modelId="{9ECFEE8B-EE90-4AD3-8D93-A959512896A5}" type="parTrans" cxnId="{7BC1F533-D873-4408-AADD-465ACD372388}">
      <dgm:prSet/>
      <dgm:spPr/>
      <dgm:t>
        <a:bodyPr/>
        <a:lstStyle/>
        <a:p>
          <a:endParaRPr lang="en-US"/>
        </a:p>
      </dgm:t>
    </dgm:pt>
    <dgm:pt modelId="{1A2ACD78-488E-4E5F-93D9-899A692DE0B3}" type="sibTrans" cxnId="{7BC1F533-D873-4408-AADD-465ACD372388}">
      <dgm:prSet/>
      <dgm:spPr/>
      <dgm:t>
        <a:bodyPr/>
        <a:lstStyle/>
        <a:p>
          <a:endParaRPr lang="en-US"/>
        </a:p>
      </dgm:t>
    </dgm:pt>
    <dgm:pt modelId="{EEF0EAAA-5C92-4E07-AF66-FF838EBDF3D7}" type="pres">
      <dgm:prSet presAssocID="{B2621B99-F4A5-41EE-947D-9A97966E0E80}" presName="Name0" presStyleCnt="0">
        <dgm:presLayoutVars>
          <dgm:dir/>
          <dgm:resizeHandles val="exact"/>
        </dgm:presLayoutVars>
      </dgm:prSet>
      <dgm:spPr/>
      <dgm:t>
        <a:bodyPr/>
        <a:lstStyle/>
        <a:p>
          <a:endParaRPr lang="en-US"/>
        </a:p>
      </dgm:t>
    </dgm:pt>
    <dgm:pt modelId="{8C67E319-F22F-49BC-9D36-8CE88DADD5EA}" type="pres">
      <dgm:prSet presAssocID="{DEC8485C-A060-4A99-8AEC-C7E2103AA67F}" presName="compNode" presStyleCnt="0"/>
      <dgm:spPr/>
    </dgm:pt>
    <dgm:pt modelId="{BE0C941D-F2EE-46CD-8B59-015D10FA2F7F}" type="pres">
      <dgm:prSet presAssocID="{DEC8485C-A060-4A99-8AEC-C7E2103AA67F}" presName="pictRect" presStyleLbl="node1" presStyleIdx="0" presStyleCnt="4" custScaleY="79977"/>
      <dgm:spPr>
        <a:blipFill rotWithShape="1">
          <a:blip xmlns:r="http://schemas.openxmlformats.org/officeDocument/2006/relationships" r:embed="rId1"/>
          <a:stretch>
            <a:fillRect/>
          </a:stretch>
        </a:blipFill>
      </dgm:spPr>
    </dgm:pt>
    <dgm:pt modelId="{6A8B5178-E78F-473E-900F-91156616B09B}" type="pres">
      <dgm:prSet presAssocID="{DEC8485C-A060-4A99-8AEC-C7E2103AA67F}" presName="textRect" presStyleLbl="revTx" presStyleIdx="0" presStyleCnt="4" custScaleY="145254" custLinFactNeighborX="840" custLinFactNeighborY="9564">
        <dgm:presLayoutVars>
          <dgm:bulletEnabled val="1"/>
        </dgm:presLayoutVars>
      </dgm:prSet>
      <dgm:spPr/>
      <dgm:t>
        <a:bodyPr/>
        <a:lstStyle/>
        <a:p>
          <a:endParaRPr lang="en-US"/>
        </a:p>
      </dgm:t>
    </dgm:pt>
    <dgm:pt modelId="{CA22BFE4-E6F9-4FE9-AEC0-C97ADB3CB0D7}" type="pres">
      <dgm:prSet presAssocID="{1ABEFE77-5017-4A5D-9758-A10A4C762FCB}" presName="sibTrans" presStyleLbl="sibTrans2D1" presStyleIdx="0" presStyleCnt="0"/>
      <dgm:spPr/>
      <dgm:t>
        <a:bodyPr/>
        <a:lstStyle/>
        <a:p>
          <a:endParaRPr lang="en-US"/>
        </a:p>
      </dgm:t>
    </dgm:pt>
    <dgm:pt modelId="{5EDC3109-AAF3-4C69-866E-3CEB809CADEA}" type="pres">
      <dgm:prSet presAssocID="{9A0FD4AC-930C-49AB-9805-145050AFFE2C}" presName="compNode" presStyleCnt="0"/>
      <dgm:spPr/>
    </dgm:pt>
    <dgm:pt modelId="{9A9C8573-D8C7-4555-B5C9-20C6A0C14271}" type="pres">
      <dgm:prSet presAssocID="{9A0FD4AC-930C-49AB-9805-145050AFFE2C}" presName="pictRect" presStyleLbl="node1" presStyleIdx="1" presStyleCnt="4" custScaleY="79977"/>
      <dgm:spPr>
        <a:blipFill rotWithShape="1">
          <a:blip xmlns:r="http://schemas.openxmlformats.org/officeDocument/2006/relationships" r:embed="rId2"/>
          <a:stretch>
            <a:fillRect/>
          </a:stretch>
        </a:blipFill>
      </dgm:spPr>
    </dgm:pt>
    <dgm:pt modelId="{D5A90EAC-88AC-4A38-831E-66598451EA86}" type="pres">
      <dgm:prSet presAssocID="{9A0FD4AC-930C-49AB-9805-145050AFFE2C}" presName="textRect" presStyleLbl="revTx" presStyleIdx="1" presStyleCnt="4" custScaleY="145254" custLinFactNeighborX="840" custLinFactNeighborY="9564">
        <dgm:presLayoutVars>
          <dgm:bulletEnabled val="1"/>
        </dgm:presLayoutVars>
      </dgm:prSet>
      <dgm:spPr/>
      <dgm:t>
        <a:bodyPr/>
        <a:lstStyle/>
        <a:p>
          <a:endParaRPr lang="en-US"/>
        </a:p>
      </dgm:t>
    </dgm:pt>
    <dgm:pt modelId="{05479234-27B2-4956-9F35-C60C77E7C98D}" type="pres">
      <dgm:prSet presAssocID="{7982BE5F-0F13-48AA-9125-21E07B1554BB}" presName="sibTrans" presStyleLbl="sibTrans2D1" presStyleIdx="0" presStyleCnt="0"/>
      <dgm:spPr/>
      <dgm:t>
        <a:bodyPr/>
        <a:lstStyle/>
        <a:p>
          <a:endParaRPr lang="en-US"/>
        </a:p>
      </dgm:t>
    </dgm:pt>
    <dgm:pt modelId="{76CB53E6-B3D5-4385-83F2-4B3453A0093A}" type="pres">
      <dgm:prSet presAssocID="{15DB3E06-3961-447B-828C-AA41CEE2DDF7}" presName="compNode" presStyleCnt="0"/>
      <dgm:spPr/>
    </dgm:pt>
    <dgm:pt modelId="{7213CBBD-3790-445D-8B47-6EC5BC639A67}" type="pres">
      <dgm:prSet presAssocID="{15DB3E06-3961-447B-828C-AA41CEE2DDF7}" presName="pictRect" presStyleLbl="node1" presStyleIdx="2" presStyleCnt="4" custScaleY="79977"/>
      <dgm:spPr>
        <a:blipFill rotWithShape="1">
          <a:blip xmlns:r="http://schemas.openxmlformats.org/officeDocument/2006/relationships" r:embed="rId3"/>
          <a:stretch>
            <a:fillRect/>
          </a:stretch>
        </a:blipFill>
      </dgm:spPr>
    </dgm:pt>
    <dgm:pt modelId="{638BBC55-73BF-4798-B0B1-C0CAE8E21F5B}" type="pres">
      <dgm:prSet presAssocID="{15DB3E06-3961-447B-828C-AA41CEE2DDF7}" presName="textRect" presStyleLbl="revTx" presStyleIdx="2" presStyleCnt="4" custScaleY="145254" custLinFactNeighborX="840" custLinFactNeighborY="9564">
        <dgm:presLayoutVars>
          <dgm:bulletEnabled val="1"/>
        </dgm:presLayoutVars>
      </dgm:prSet>
      <dgm:spPr/>
      <dgm:t>
        <a:bodyPr/>
        <a:lstStyle/>
        <a:p>
          <a:endParaRPr lang="en-US"/>
        </a:p>
      </dgm:t>
    </dgm:pt>
    <dgm:pt modelId="{18AE3B46-39F0-4A3D-B528-966724CF4368}" type="pres">
      <dgm:prSet presAssocID="{4492C2C4-29B2-49B7-AFBA-7E64DCC9757D}" presName="sibTrans" presStyleLbl="sibTrans2D1" presStyleIdx="0" presStyleCnt="0"/>
      <dgm:spPr/>
      <dgm:t>
        <a:bodyPr/>
        <a:lstStyle/>
        <a:p>
          <a:endParaRPr lang="en-US"/>
        </a:p>
      </dgm:t>
    </dgm:pt>
    <dgm:pt modelId="{CBE2F15D-A421-48CA-8236-FAAE3F5817A2}" type="pres">
      <dgm:prSet presAssocID="{838EA3D8-1838-483D-A69C-71076165CAC4}" presName="compNode" presStyleCnt="0"/>
      <dgm:spPr/>
    </dgm:pt>
    <dgm:pt modelId="{75336C63-D083-4F80-B174-E42FFFEA48F4}" type="pres">
      <dgm:prSet presAssocID="{838EA3D8-1838-483D-A69C-71076165CAC4}" presName="pictRect" presStyleLbl="node1" presStyleIdx="3" presStyleCnt="4" custScaleY="79977"/>
      <dgm:spPr>
        <a:blipFill rotWithShape="1">
          <a:blip xmlns:r="http://schemas.openxmlformats.org/officeDocument/2006/relationships" r:embed="rId4"/>
          <a:stretch>
            <a:fillRect/>
          </a:stretch>
        </a:blipFill>
      </dgm:spPr>
    </dgm:pt>
    <dgm:pt modelId="{3D6D1BFD-9A34-417C-8437-1D09AA9DBB29}" type="pres">
      <dgm:prSet presAssocID="{838EA3D8-1838-483D-A69C-71076165CAC4}" presName="textRect" presStyleLbl="revTx" presStyleIdx="3" presStyleCnt="4" custScaleY="145254" custLinFactNeighborX="840" custLinFactNeighborY="9564">
        <dgm:presLayoutVars>
          <dgm:bulletEnabled val="1"/>
        </dgm:presLayoutVars>
      </dgm:prSet>
      <dgm:spPr/>
      <dgm:t>
        <a:bodyPr/>
        <a:lstStyle/>
        <a:p>
          <a:endParaRPr lang="en-US"/>
        </a:p>
      </dgm:t>
    </dgm:pt>
  </dgm:ptLst>
  <dgm:cxnLst>
    <dgm:cxn modelId="{EA55C9B3-4EFD-4B16-8032-43400934BC7B}" srcId="{9A0FD4AC-930C-49AB-9805-145050AFFE2C}" destId="{EA8BCF9F-8FC4-474F-91B3-FD39350D64B0}" srcOrd="1" destOrd="0" parTransId="{5BE690DD-6EA7-4621-B2C7-E86AF3FC91E3}" sibTransId="{00FE529D-AF49-464D-823F-0A935E90D4C9}"/>
    <dgm:cxn modelId="{36DD2171-7868-48F8-BE94-E68AAF1CEA0E}" type="presOf" srcId="{4492C2C4-29B2-49B7-AFBA-7E64DCC9757D}" destId="{18AE3B46-39F0-4A3D-B528-966724CF4368}" srcOrd="0" destOrd="0" presId="urn:microsoft.com/office/officeart/2005/8/layout/pList1"/>
    <dgm:cxn modelId="{484310C1-595D-43C5-8A8D-C88D6D37B967}" type="presOf" srcId="{838EA3D8-1838-483D-A69C-71076165CAC4}" destId="{3D6D1BFD-9A34-417C-8437-1D09AA9DBB29}" srcOrd="0" destOrd="0" presId="urn:microsoft.com/office/officeart/2005/8/layout/pList1"/>
    <dgm:cxn modelId="{5A049A95-0E76-42EC-B334-0E4420A7D918}" type="presOf" srcId="{8C0C3F3F-FE37-47E5-83B1-F70A3AA44CD9}" destId="{638BBC55-73BF-4798-B0B1-C0CAE8E21F5B}" srcOrd="0" destOrd="3" presId="urn:microsoft.com/office/officeart/2005/8/layout/pList1"/>
    <dgm:cxn modelId="{A7E78517-422F-4A3C-BEFC-5CF00EC9E9CE}" type="presOf" srcId="{B2621B99-F4A5-41EE-947D-9A97966E0E80}" destId="{EEF0EAAA-5C92-4E07-AF66-FF838EBDF3D7}" srcOrd="0" destOrd="0" presId="urn:microsoft.com/office/officeart/2005/8/layout/pList1"/>
    <dgm:cxn modelId="{2AC60FA4-0D8B-4712-ADA8-98C3D1C58DA3}" type="presOf" srcId="{1BDE6F54-2461-48D8-869F-D2B02022BECF}" destId="{6A8B5178-E78F-473E-900F-91156616B09B}" srcOrd="0" destOrd="1" presId="urn:microsoft.com/office/officeart/2005/8/layout/pList1"/>
    <dgm:cxn modelId="{4DD3E6D5-FE0B-408C-8E90-B2783126CB2E}" type="presOf" srcId="{9A0FD4AC-930C-49AB-9805-145050AFFE2C}" destId="{D5A90EAC-88AC-4A38-831E-66598451EA86}" srcOrd="0" destOrd="0" presId="urn:microsoft.com/office/officeart/2005/8/layout/pList1"/>
    <dgm:cxn modelId="{F5E0C0A0-3B02-4459-AA2A-A6E029B8468B}" type="presOf" srcId="{30AD3C8F-13F9-4BD4-9463-BAD2F7A32ABD}" destId="{D5A90EAC-88AC-4A38-831E-66598451EA86}" srcOrd="0" destOrd="4" presId="urn:microsoft.com/office/officeart/2005/8/layout/pList1"/>
    <dgm:cxn modelId="{980AA078-0C87-4B09-BA58-D97A1A4AD493}" type="presOf" srcId="{1ABEFE77-5017-4A5D-9758-A10A4C762FCB}" destId="{CA22BFE4-E6F9-4FE9-AEC0-C97ADB3CB0D7}" srcOrd="0" destOrd="0" presId="urn:microsoft.com/office/officeart/2005/8/layout/pList1"/>
    <dgm:cxn modelId="{315AE576-05F0-41BA-B70E-4EEE6530DDEC}" type="presOf" srcId="{DEC8485C-A060-4A99-8AEC-C7E2103AA67F}" destId="{6A8B5178-E78F-473E-900F-91156616B09B}" srcOrd="0" destOrd="0" presId="urn:microsoft.com/office/officeart/2005/8/layout/pList1"/>
    <dgm:cxn modelId="{8C85B87E-E788-4C97-B81B-F02C94DDF33C}" srcId="{838EA3D8-1838-483D-A69C-71076165CAC4}" destId="{BEDFA9A5-D549-432D-A4A0-1A8E24A4F8B0}" srcOrd="0" destOrd="0" parTransId="{8472B9C2-FC34-4E64-ADAC-73B05B3AF895}" sibTransId="{3C659853-65DB-405E-8D0E-98000E076072}"/>
    <dgm:cxn modelId="{764D469A-5A58-47F1-A35E-A924653C2B8E}" srcId="{DEC8485C-A060-4A99-8AEC-C7E2103AA67F}" destId="{1BDE6F54-2461-48D8-869F-D2B02022BECF}" srcOrd="0" destOrd="0" parTransId="{309F9F6C-F725-4207-A373-5F8065A9F359}" sibTransId="{0B543627-6E43-4D15-9E69-305C43ADA1D6}"/>
    <dgm:cxn modelId="{CB9FEE29-D819-4EB7-8AAA-632187A69238}" type="presOf" srcId="{EA8BCF9F-8FC4-474F-91B3-FD39350D64B0}" destId="{D5A90EAC-88AC-4A38-831E-66598451EA86}" srcOrd="0" destOrd="2" presId="urn:microsoft.com/office/officeart/2005/8/layout/pList1"/>
    <dgm:cxn modelId="{6A825DCC-8F03-4A03-8BB6-272F209C2C85}" type="presOf" srcId="{BEDFA9A5-D549-432D-A4A0-1A8E24A4F8B0}" destId="{3D6D1BFD-9A34-417C-8437-1D09AA9DBB29}" srcOrd="0" destOrd="1" presId="urn:microsoft.com/office/officeart/2005/8/layout/pList1"/>
    <dgm:cxn modelId="{D1634220-8DAE-4DC9-8441-FDFB917A9CBC}" srcId="{9A0FD4AC-930C-49AB-9805-145050AFFE2C}" destId="{3ABE4F0A-D6C2-4E9D-97AD-B91682002345}" srcOrd="0" destOrd="0" parTransId="{4155891B-E248-4DD9-B14E-4902C3EEDB45}" sibTransId="{D54D7760-95EA-454A-BAC9-ADA5BC2B8FAC}"/>
    <dgm:cxn modelId="{D328DF10-9C18-4191-BCD8-CF2755FF6C97}" type="presOf" srcId="{3ABE4F0A-D6C2-4E9D-97AD-B91682002345}" destId="{D5A90EAC-88AC-4A38-831E-66598451EA86}" srcOrd="0" destOrd="1" presId="urn:microsoft.com/office/officeart/2005/8/layout/pList1"/>
    <dgm:cxn modelId="{56622145-10F7-4484-B3C0-DD6A706D0DF9}" srcId="{B2621B99-F4A5-41EE-947D-9A97966E0E80}" destId="{9A0FD4AC-930C-49AB-9805-145050AFFE2C}" srcOrd="1" destOrd="0" parTransId="{4382B40A-092A-4BA8-96EC-BBB6D876D970}" sibTransId="{7982BE5F-0F13-48AA-9125-21E07B1554BB}"/>
    <dgm:cxn modelId="{9A2ACAAD-2CFE-4290-AAF2-024E9292A955}" type="presOf" srcId="{7982BE5F-0F13-48AA-9125-21E07B1554BB}" destId="{05479234-27B2-4956-9F35-C60C77E7C98D}" srcOrd="0" destOrd="0" presId="urn:microsoft.com/office/officeart/2005/8/layout/pList1"/>
    <dgm:cxn modelId="{E83E0B71-5686-4CBA-B6C2-441B77AB2177}" srcId="{15DB3E06-3961-447B-828C-AA41CEE2DDF7}" destId="{8C0C3F3F-FE37-47E5-83B1-F70A3AA44CD9}" srcOrd="2" destOrd="0" parTransId="{A23D69DD-8FDE-4EAA-B55A-276ABCB5C3F0}" sibTransId="{06A8B023-2968-4DE1-8A68-F9279753C4D5}"/>
    <dgm:cxn modelId="{CF5D4077-C9AB-4F50-81F3-0A72B05E678C}" srcId="{DEC8485C-A060-4A99-8AEC-C7E2103AA67F}" destId="{E0D5C32C-996B-4B32-8E85-8B48008E39FE}" srcOrd="1" destOrd="0" parTransId="{8A757926-BB23-4787-828E-8AC887DE6B48}" sibTransId="{664EC22D-9297-4C30-8150-018639F59073}"/>
    <dgm:cxn modelId="{67C3F343-4835-45DB-B163-2004B8187367}" srcId="{838EA3D8-1838-483D-A69C-71076165CAC4}" destId="{81126F3A-ADA8-4DB5-8D31-00717C8D4513}" srcOrd="1" destOrd="0" parTransId="{C8B14EB5-2059-4E12-9948-8AFB941F27DC}" sibTransId="{A865DF8A-A6C4-4BF4-B825-A82A71393F8C}"/>
    <dgm:cxn modelId="{2754D7CC-7AC2-4E3C-AADE-FDEA0955A326}" srcId="{9A0FD4AC-930C-49AB-9805-145050AFFE2C}" destId="{30AD3C8F-13F9-4BD4-9463-BAD2F7A32ABD}" srcOrd="3" destOrd="0" parTransId="{E8979C74-8AAD-4CB4-97E3-32B5968362DD}" sibTransId="{C6114113-D8C2-4B62-8C6A-39C831CBA012}"/>
    <dgm:cxn modelId="{0097D936-BC5B-41EC-86A2-6104DBE65760}" type="presOf" srcId="{81126F3A-ADA8-4DB5-8D31-00717C8D4513}" destId="{3D6D1BFD-9A34-417C-8437-1D09AA9DBB29}" srcOrd="0" destOrd="2" presId="urn:microsoft.com/office/officeart/2005/8/layout/pList1"/>
    <dgm:cxn modelId="{B815659C-F95C-4668-9343-C0FF29A7D699}" srcId="{15DB3E06-3961-447B-828C-AA41CEE2DDF7}" destId="{2BE7C3A1-5A65-494B-AC72-1C04E3E8C2E0}" srcOrd="0" destOrd="0" parTransId="{92512909-29B9-4D05-BE63-19A3AAA15B80}" sibTransId="{FF57922D-6A9E-4E04-9157-89F3F67CD7D2}"/>
    <dgm:cxn modelId="{DE5C1EE1-5C64-46A0-984D-F5EAA3022136}" type="presOf" srcId="{D035A2F0-15D1-4B9A-A674-09C7416A0F3E}" destId="{D5A90EAC-88AC-4A38-831E-66598451EA86}" srcOrd="0" destOrd="3" presId="urn:microsoft.com/office/officeart/2005/8/layout/pList1"/>
    <dgm:cxn modelId="{C42D469E-1769-4F69-83E1-B87D2D2C53D5}" type="presOf" srcId="{15DB3E06-3961-447B-828C-AA41CEE2DDF7}" destId="{638BBC55-73BF-4798-B0B1-C0CAE8E21F5B}" srcOrd="0" destOrd="0" presId="urn:microsoft.com/office/officeart/2005/8/layout/pList1"/>
    <dgm:cxn modelId="{81D44998-6520-4587-8AEA-407E64FF5817}" type="presOf" srcId="{2BE7C3A1-5A65-494B-AC72-1C04E3E8C2E0}" destId="{638BBC55-73BF-4798-B0B1-C0CAE8E21F5B}" srcOrd="0" destOrd="1" presId="urn:microsoft.com/office/officeart/2005/8/layout/pList1"/>
    <dgm:cxn modelId="{83400BED-C8C7-4433-AD16-6F7EE2BABC41}" srcId="{DEC8485C-A060-4A99-8AEC-C7E2103AA67F}" destId="{AD153541-8855-4CFE-A819-F674C369730B}" srcOrd="2" destOrd="0" parTransId="{20D1F84E-EAB2-427D-A673-1711A84920CD}" sibTransId="{B3155E3A-5069-4C89-B046-DE0574C7E191}"/>
    <dgm:cxn modelId="{7BC1F533-D873-4408-AADD-465ACD372388}" srcId="{15DB3E06-3961-447B-828C-AA41CEE2DDF7}" destId="{705EC56C-BF81-45AC-94D5-DEBF6E909E7E}" srcOrd="1" destOrd="0" parTransId="{9ECFEE8B-EE90-4AD3-8D93-A959512896A5}" sibTransId="{1A2ACD78-488E-4E5F-93D9-899A692DE0B3}"/>
    <dgm:cxn modelId="{9E788DE6-38D7-4FF9-8E20-9673C3C5B0B2}" type="presOf" srcId="{E0D5C32C-996B-4B32-8E85-8B48008E39FE}" destId="{6A8B5178-E78F-473E-900F-91156616B09B}" srcOrd="0" destOrd="2" presId="urn:microsoft.com/office/officeart/2005/8/layout/pList1"/>
    <dgm:cxn modelId="{E43F607B-0787-453F-B01D-466A3B48CA9B}" srcId="{9A0FD4AC-930C-49AB-9805-145050AFFE2C}" destId="{D035A2F0-15D1-4B9A-A674-09C7416A0F3E}" srcOrd="2" destOrd="0" parTransId="{4ED72A2E-8E61-4BD2-AD36-F31FA8671006}" sibTransId="{10CBF478-4FF5-498E-A2E0-4AFE5D9F4A48}"/>
    <dgm:cxn modelId="{51FA0A03-79BA-4A36-A56C-F2D734E3D14D}" srcId="{B2621B99-F4A5-41EE-947D-9A97966E0E80}" destId="{15DB3E06-3961-447B-828C-AA41CEE2DDF7}" srcOrd="2" destOrd="0" parTransId="{F163DFA2-EE33-4A5F-80BE-E21AC43AFFA8}" sibTransId="{4492C2C4-29B2-49B7-AFBA-7E64DCC9757D}"/>
    <dgm:cxn modelId="{4CAE1224-F573-442C-86D6-5A371A370306}" srcId="{B2621B99-F4A5-41EE-947D-9A97966E0E80}" destId="{838EA3D8-1838-483D-A69C-71076165CAC4}" srcOrd="3" destOrd="0" parTransId="{BDCD2741-1C0B-4521-AA10-A51F28F69E95}" sibTransId="{1C7A7332-5339-4BBD-9553-5A69C89385A7}"/>
    <dgm:cxn modelId="{A58252CE-8968-43F9-82FA-D65D012ECD79}" type="presOf" srcId="{AD153541-8855-4CFE-A819-F674C369730B}" destId="{6A8B5178-E78F-473E-900F-91156616B09B}" srcOrd="0" destOrd="3" presId="urn:microsoft.com/office/officeart/2005/8/layout/pList1"/>
    <dgm:cxn modelId="{179C3A65-A1CF-4D19-BC05-0AAB176496E6}" type="presOf" srcId="{705EC56C-BF81-45AC-94D5-DEBF6E909E7E}" destId="{638BBC55-73BF-4798-B0B1-C0CAE8E21F5B}" srcOrd="0" destOrd="2" presId="urn:microsoft.com/office/officeart/2005/8/layout/pList1"/>
    <dgm:cxn modelId="{CC4ACA85-9658-4758-AD12-21FAFDF8711C}" srcId="{B2621B99-F4A5-41EE-947D-9A97966E0E80}" destId="{DEC8485C-A060-4A99-8AEC-C7E2103AA67F}" srcOrd="0" destOrd="0" parTransId="{7028608F-D974-4F8A-A021-FCBE45C95103}" sibTransId="{1ABEFE77-5017-4A5D-9758-A10A4C762FCB}"/>
    <dgm:cxn modelId="{004997C5-8922-4370-87FC-16A5667E0270}" type="presParOf" srcId="{EEF0EAAA-5C92-4E07-AF66-FF838EBDF3D7}" destId="{8C67E319-F22F-49BC-9D36-8CE88DADD5EA}" srcOrd="0" destOrd="0" presId="urn:microsoft.com/office/officeart/2005/8/layout/pList1"/>
    <dgm:cxn modelId="{DC0F201F-6CCD-4E8A-A548-03E644EA0E93}" type="presParOf" srcId="{8C67E319-F22F-49BC-9D36-8CE88DADD5EA}" destId="{BE0C941D-F2EE-46CD-8B59-015D10FA2F7F}" srcOrd="0" destOrd="0" presId="urn:microsoft.com/office/officeart/2005/8/layout/pList1"/>
    <dgm:cxn modelId="{EB570D64-896D-4E94-A115-F2AA700A1E6B}" type="presParOf" srcId="{8C67E319-F22F-49BC-9D36-8CE88DADD5EA}" destId="{6A8B5178-E78F-473E-900F-91156616B09B}" srcOrd="1" destOrd="0" presId="urn:microsoft.com/office/officeart/2005/8/layout/pList1"/>
    <dgm:cxn modelId="{4E2D93CB-0DF5-46AD-9467-0CB701EFAC91}" type="presParOf" srcId="{EEF0EAAA-5C92-4E07-AF66-FF838EBDF3D7}" destId="{CA22BFE4-E6F9-4FE9-AEC0-C97ADB3CB0D7}" srcOrd="1" destOrd="0" presId="urn:microsoft.com/office/officeart/2005/8/layout/pList1"/>
    <dgm:cxn modelId="{CC85CE61-4307-4F9B-B8F8-E635B5A43EEE}" type="presParOf" srcId="{EEF0EAAA-5C92-4E07-AF66-FF838EBDF3D7}" destId="{5EDC3109-AAF3-4C69-866E-3CEB809CADEA}" srcOrd="2" destOrd="0" presId="urn:microsoft.com/office/officeart/2005/8/layout/pList1"/>
    <dgm:cxn modelId="{815DDFB1-4ED6-4E62-A051-406B9DE3FC0C}" type="presParOf" srcId="{5EDC3109-AAF3-4C69-866E-3CEB809CADEA}" destId="{9A9C8573-D8C7-4555-B5C9-20C6A0C14271}" srcOrd="0" destOrd="0" presId="urn:microsoft.com/office/officeart/2005/8/layout/pList1"/>
    <dgm:cxn modelId="{6E206A74-E29F-46F1-8D35-43D8D9A9A079}" type="presParOf" srcId="{5EDC3109-AAF3-4C69-866E-3CEB809CADEA}" destId="{D5A90EAC-88AC-4A38-831E-66598451EA86}" srcOrd="1" destOrd="0" presId="urn:microsoft.com/office/officeart/2005/8/layout/pList1"/>
    <dgm:cxn modelId="{68D9FBEC-963C-439E-92C5-6B103798410C}" type="presParOf" srcId="{EEF0EAAA-5C92-4E07-AF66-FF838EBDF3D7}" destId="{05479234-27B2-4956-9F35-C60C77E7C98D}" srcOrd="3" destOrd="0" presId="urn:microsoft.com/office/officeart/2005/8/layout/pList1"/>
    <dgm:cxn modelId="{FD1DF282-12BF-42B8-98F4-14441C462700}" type="presParOf" srcId="{EEF0EAAA-5C92-4E07-AF66-FF838EBDF3D7}" destId="{76CB53E6-B3D5-4385-83F2-4B3453A0093A}" srcOrd="4" destOrd="0" presId="urn:microsoft.com/office/officeart/2005/8/layout/pList1"/>
    <dgm:cxn modelId="{21E473A2-88F0-4540-B91E-D7B2257DBC6E}" type="presParOf" srcId="{76CB53E6-B3D5-4385-83F2-4B3453A0093A}" destId="{7213CBBD-3790-445D-8B47-6EC5BC639A67}" srcOrd="0" destOrd="0" presId="urn:microsoft.com/office/officeart/2005/8/layout/pList1"/>
    <dgm:cxn modelId="{5B14830C-698D-4C6C-96FE-82F29609726F}" type="presParOf" srcId="{76CB53E6-B3D5-4385-83F2-4B3453A0093A}" destId="{638BBC55-73BF-4798-B0B1-C0CAE8E21F5B}" srcOrd="1" destOrd="0" presId="urn:microsoft.com/office/officeart/2005/8/layout/pList1"/>
    <dgm:cxn modelId="{B1762510-34BF-4B75-8F25-D1BDF614E146}" type="presParOf" srcId="{EEF0EAAA-5C92-4E07-AF66-FF838EBDF3D7}" destId="{18AE3B46-39F0-4A3D-B528-966724CF4368}" srcOrd="5" destOrd="0" presId="urn:microsoft.com/office/officeart/2005/8/layout/pList1"/>
    <dgm:cxn modelId="{084085CD-33A0-46E6-9C2D-AEC04C491A2E}" type="presParOf" srcId="{EEF0EAAA-5C92-4E07-AF66-FF838EBDF3D7}" destId="{CBE2F15D-A421-48CA-8236-FAAE3F5817A2}" srcOrd="6" destOrd="0" presId="urn:microsoft.com/office/officeart/2005/8/layout/pList1"/>
    <dgm:cxn modelId="{32A2FC05-07DE-4F7F-BA9A-CC6CE686E278}" type="presParOf" srcId="{CBE2F15D-A421-48CA-8236-FAAE3F5817A2}" destId="{75336C63-D083-4F80-B174-E42FFFEA48F4}" srcOrd="0" destOrd="0" presId="urn:microsoft.com/office/officeart/2005/8/layout/pList1"/>
    <dgm:cxn modelId="{1B030D47-8BCB-428A-ABDE-EC24E7583E7C}" type="presParOf" srcId="{CBE2F15D-A421-48CA-8236-FAAE3F5817A2}" destId="{3D6D1BFD-9A34-417C-8437-1D09AA9DBB2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3DB443-C568-457E-BFF7-FB268CCA51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FE2E60-ABC8-4596-A916-1355CC5DD568}">
      <dgm:prSet phldrT="[Text]"/>
      <dgm:spPr/>
      <dgm:t>
        <a:bodyPr/>
        <a:lstStyle/>
        <a:p>
          <a:r>
            <a:rPr lang="en-US" dirty="0"/>
            <a:t>Experimental</a:t>
          </a:r>
        </a:p>
      </dgm:t>
    </dgm:pt>
    <dgm:pt modelId="{131B7392-56D0-4CB8-B827-86C3EA440731}" type="parTrans" cxnId="{D5FEDBA6-6494-45FB-B6AF-638A6D423C04}">
      <dgm:prSet/>
      <dgm:spPr/>
      <dgm:t>
        <a:bodyPr/>
        <a:lstStyle/>
        <a:p>
          <a:endParaRPr lang="en-US"/>
        </a:p>
      </dgm:t>
    </dgm:pt>
    <dgm:pt modelId="{0A18634B-E449-4A13-BBD4-924D1E3F3E6E}" type="sibTrans" cxnId="{D5FEDBA6-6494-45FB-B6AF-638A6D423C04}">
      <dgm:prSet/>
      <dgm:spPr/>
      <dgm:t>
        <a:bodyPr/>
        <a:lstStyle/>
        <a:p>
          <a:endParaRPr lang="en-US"/>
        </a:p>
      </dgm:t>
    </dgm:pt>
    <dgm:pt modelId="{839A47C4-260F-4F44-8E34-FBA04DC28D54}">
      <dgm:prSet phldrT="[Text]"/>
      <dgm:spPr/>
      <dgm:t>
        <a:bodyPr/>
        <a:lstStyle/>
        <a:p>
          <a:r>
            <a:rPr lang="en-US" dirty="0"/>
            <a:t>Release</a:t>
          </a:r>
        </a:p>
      </dgm:t>
    </dgm:pt>
    <dgm:pt modelId="{DDC17EE0-32FD-447C-821B-1B6E4013078C}" type="parTrans" cxnId="{40206028-FD01-44D4-A064-AE3A788C26A6}">
      <dgm:prSet/>
      <dgm:spPr/>
      <dgm:t>
        <a:bodyPr/>
        <a:lstStyle/>
        <a:p>
          <a:endParaRPr lang="en-US"/>
        </a:p>
      </dgm:t>
    </dgm:pt>
    <dgm:pt modelId="{E01F6314-44FA-42EA-8C42-E1169FAD1B23}" type="sibTrans" cxnId="{40206028-FD01-44D4-A064-AE3A788C26A6}">
      <dgm:prSet/>
      <dgm:spPr/>
      <dgm:t>
        <a:bodyPr/>
        <a:lstStyle/>
        <a:p>
          <a:endParaRPr lang="en-US"/>
        </a:p>
      </dgm:t>
    </dgm:pt>
    <dgm:pt modelId="{E69F7405-32C2-49E1-AB60-58251B95968C}">
      <dgm:prSet phldrT="[Text]"/>
      <dgm:spPr/>
      <dgm:t>
        <a:bodyPr/>
        <a:lstStyle/>
        <a:p>
          <a:r>
            <a:rPr lang="en-US" dirty="0"/>
            <a:t>Frozen</a:t>
          </a:r>
        </a:p>
      </dgm:t>
    </dgm:pt>
    <dgm:pt modelId="{3ABA3EA5-DB9C-48C5-A0BE-8AE0DA741891}" type="parTrans" cxnId="{FEBEB356-1B26-4789-A53B-B99ABC56CE40}">
      <dgm:prSet/>
      <dgm:spPr/>
      <dgm:t>
        <a:bodyPr/>
        <a:lstStyle/>
        <a:p>
          <a:endParaRPr lang="en-US"/>
        </a:p>
      </dgm:t>
    </dgm:pt>
    <dgm:pt modelId="{2EBC184C-D839-42F6-B8A2-438D153CB414}" type="sibTrans" cxnId="{FEBEB356-1B26-4789-A53B-B99ABC56CE40}">
      <dgm:prSet/>
      <dgm:spPr/>
      <dgm:t>
        <a:bodyPr/>
        <a:lstStyle/>
        <a:p>
          <a:endParaRPr lang="en-US"/>
        </a:p>
      </dgm:t>
    </dgm:pt>
    <dgm:pt modelId="{60D5851A-56CD-4F3E-9DB1-A19804B79F72}">
      <dgm:prSet/>
      <dgm:spPr/>
      <dgm:t>
        <a:bodyPr/>
        <a:lstStyle/>
        <a:p>
          <a:r>
            <a:rPr lang="en-US" dirty="0"/>
            <a:t>New features have been fully tested and initial bugs have been fixed</a:t>
          </a:r>
        </a:p>
      </dgm:t>
    </dgm:pt>
    <dgm:pt modelId="{F282B50E-EC04-48BA-B125-6398D3D743AA}" type="parTrans" cxnId="{8EE502C0-4C1D-4D79-9DA7-B5A6BA9FE911}">
      <dgm:prSet/>
      <dgm:spPr/>
      <dgm:t>
        <a:bodyPr/>
        <a:lstStyle/>
        <a:p>
          <a:endParaRPr lang="en-US"/>
        </a:p>
      </dgm:t>
    </dgm:pt>
    <dgm:pt modelId="{31663988-4583-4A36-BDEF-FC8A615169BA}" type="sibTrans" cxnId="{8EE502C0-4C1D-4D79-9DA7-B5A6BA9FE911}">
      <dgm:prSet/>
      <dgm:spPr/>
      <dgm:t>
        <a:bodyPr/>
        <a:lstStyle/>
        <a:p>
          <a:endParaRPr lang="en-US"/>
        </a:p>
      </dgm:t>
    </dgm:pt>
    <dgm:pt modelId="{7AFF815A-B1F9-4C7D-A96A-84AFED45F883}">
      <dgm:prSet/>
      <dgm:spPr/>
      <dgm:t>
        <a:bodyPr/>
        <a:lstStyle/>
        <a:p>
          <a:r>
            <a:rPr lang="en-US" dirty="0"/>
            <a:t>New features available right away</a:t>
          </a:r>
        </a:p>
      </dgm:t>
    </dgm:pt>
    <dgm:pt modelId="{9236E352-007E-4352-8550-63769A2B1CBE}" type="parTrans" cxnId="{6185D319-9A0B-4B39-AC35-E2B99B71F029}">
      <dgm:prSet/>
      <dgm:spPr/>
      <dgm:t>
        <a:bodyPr/>
        <a:lstStyle/>
        <a:p>
          <a:endParaRPr lang="en-US"/>
        </a:p>
      </dgm:t>
    </dgm:pt>
    <dgm:pt modelId="{26656337-C03A-449E-97CA-94FE02B51D22}" type="sibTrans" cxnId="{6185D319-9A0B-4B39-AC35-E2B99B71F029}">
      <dgm:prSet/>
      <dgm:spPr/>
      <dgm:t>
        <a:bodyPr/>
        <a:lstStyle/>
        <a:p>
          <a:endParaRPr lang="en-US"/>
        </a:p>
      </dgm:t>
    </dgm:pt>
    <dgm:pt modelId="{BCC9026D-B662-42A9-A8A9-ABC9666F73E1}">
      <dgm:prSet/>
      <dgm:spPr/>
      <dgm:t>
        <a:bodyPr/>
        <a:lstStyle/>
        <a:p>
          <a:r>
            <a:rPr lang="en-US" dirty="0"/>
            <a:t>New features added only after they have been in the release branch for while and all bugs have been fixed</a:t>
          </a:r>
        </a:p>
      </dgm:t>
    </dgm:pt>
    <dgm:pt modelId="{71E01764-F1EB-41E6-8994-7585385C913E}" type="parTrans" cxnId="{91428427-D7AC-4557-A744-58F1B973D9CF}">
      <dgm:prSet/>
      <dgm:spPr/>
      <dgm:t>
        <a:bodyPr/>
        <a:lstStyle/>
        <a:p>
          <a:endParaRPr lang="en-US"/>
        </a:p>
      </dgm:t>
    </dgm:pt>
    <dgm:pt modelId="{2720FB1E-0245-49EF-B9BD-7B75938BE94A}" type="sibTrans" cxnId="{91428427-D7AC-4557-A744-58F1B973D9CF}">
      <dgm:prSet/>
      <dgm:spPr/>
      <dgm:t>
        <a:bodyPr/>
        <a:lstStyle/>
        <a:p>
          <a:endParaRPr lang="en-US"/>
        </a:p>
      </dgm:t>
    </dgm:pt>
    <dgm:pt modelId="{D9E5F287-F7CA-4BFA-8AD5-F6370F1EFE20}">
      <dgm:prSet/>
      <dgm:spPr/>
      <dgm:t>
        <a:bodyPr/>
        <a:lstStyle/>
        <a:p>
          <a:r>
            <a:rPr lang="en-US" dirty="0"/>
            <a:t>Features still being tested and may have bugs</a:t>
          </a:r>
        </a:p>
      </dgm:t>
    </dgm:pt>
    <dgm:pt modelId="{3B343AB0-1A23-4FE3-83C8-76C2F3BC3A1C}" type="parTrans" cxnId="{BABD5C99-4561-4FE3-A0F9-9A2557FB1AB0}">
      <dgm:prSet/>
      <dgm:spPr/>
      <dgm:t>
        <a:bodyPr/>
        <a:lstStyle/>
        <a:p>
          <a:endParaRPr lang="en-US"/>
        </a:p>
      </dgm:t>
    </dgm:pt>
    <dgm:pt modelId="{CC41DA73-2165-4C62-B247-4C70C790E2A6}" type="sibTrans" cxnId="{BABD5C99-4561-4FE3-A0F9-9A2557FB1AB0}">
      <dgm:prSet/>
      <dgm:spPr/>
      <dgm:t>
        <a:bodyPr/>
        <a:lstStyle/>
        <a:p>
          <a:endParaRPr lang="en-US"/>
        </a:p>
      </dgm:t>
    </dgm:pt>
    <dgm:pt modelId="{D56DDE85-F69D-473F-8207-6834B3F6A787}">
      <dgm:prSet/>
      <dgm:spPr/>
      <dgm:t>
        <a:bodyPr/>
        <a:lstStyle/>
        <a:p>
          <a:r>
            <a:rPr lang="en-US" dirty="0"/>
            <a:t>Not recommended for production apps</a:t>
          </a:r>
        </a:p>
      </dgm:t>
    </dgm:pt>
    <dgm:pt modelId="{29AF12D8-5989-4A09-A011-2E58F47C8DF7}" type="parTrans" cxnId="{056BBB72-D6B9-4F63-92D1-2448C0965B11}">
      <dgm:prSet/>
      <dgm:spPr/>
      <dgm:t>
        <a:bodyPr/>
        <a:lstStyle/>
        <a:p>
          <a:endParaRPr lang="en-US"/>
        </a:p>
      </dgm:t>
    </dgm:pt>
    <dgm:pt modelId="{916ED596-F96B-4E6D-9366-638D0C8FCE45}" type="sibTrans" cxnId="{056BBB72-D6B9-4F63-92D1-2448C0965B11}">
      <dgm:prSet/>
      <dgm:spPr/>
      <dgm:t>
        <a:bodyPr/>
        <a:lstStyle/>
        <a:p>
          <a:endParaRPr lang="en-US"/>
        </a:p>
      </dgm:t>
    </dgm:pt>
    <dgm:pt modelId="{587E9E19-DD0C-4BBB-8359-461CEC83AAFC}">
      <dgm:prSet/>
      <dgm:spPr/>
      <dgm:t>
        <a:bodyPr/>
        <a:lstStyle/>
        <a:p>
          <a:r>
            <a:rPr lang="en-US" dirty="0"/>
            <a:t>Equivalent to past release standards of Bing Maps</a:t>
          </a:r>
        </a:p>
      </dgm:t>
    </dgm:pt>
    <dgm:pt modelId="{8F1E1166-AA3C-4F10-8CDC-9A54807A3071}" type="parTrans" cxnId="{ACBE5E70-0DE8-4AFD-BC90-11BF7AAF3A0B}">
      <dgm:prSet/>
      <dgm:spPr/>
      <dgm:t>
        <a:bodyPr/>
        <a:lstStyle/>
        <a:p>
          <a:endParaRPr lang="en-US"/>
        </a:p>
      </dgm:t>
    </dgm:pt>
    <dgm:pt modelId="{CF610C89-CC84-4239-BAC2-1FEB3EC4E4A4}" type="sibTrans" cxnId="{ACBE5E70-0DE8-4AFD-BC90-11BF7AAF3A0B}">
      <dgm:prSet/>
      <dgm:spPr/>
      <dgm:t>
        <a:bodyPr/>
        <a:lstStyle/>
        <a:p>
          <a:endParaRPr lang="en-US"/>
        </a:p>
      </dgm:t>
    </dgm:pt>
    <dgm:pt modelId="{87F05E61-3D7F-4DA7-9FB4-C81A78015F37}">
      <dgm:prSet/>
      <dgm:spPr/>
      <dgm:t>
        <a:bodyPr/>
        <a:lstStyle/>
        <a:p>
          <a:r>
            <a:rPr lang="en-US" dirty="0"/>
            <a:t>Recommended for production apps</a:t>
          </a:r>
        </a:p>
      </dgm:t>
    </dgm:pt>
    <dgm:pt modelId="{39339BCC-BB00-4F45-8072-44576703AB13}" type="parTrans" cxnId="{1793D318-69C5-4477-9689-51B704E96285}">
      <dgm:prSet/>
      <dgm:spPr/>
      <dgm:t>
        <a:bodyPr/>
        <a:lstStyle/>
        <a:p>
          <a:endParaRPr lang="en-US"/>
        </a:p>
      </dgm:t>
    </dgm:pt>
    <dgm:pt modelId="{B0C83FC1-1910-4DCE-B0FF-F421D3E005CD}" type="sibTrans" cxnId="{1793D318-69C5-4477-9689-51B704E96285}">
      <dgm:prSet/>
      <dgm:spPr/>
      <dgm:t>
        <a:bodyPr/>
        <a:lstStyle/>
        <a:p>
          <a:endParaRPr lang="en-US"/>
        </a:p>
      </dgm:t>
    </dgm:pt>
    <dgm:pt modelId="{CC61E0F7-72B8-4D3A-B6D6-F9738EFC9937}">
      <dgm:prSet/>
      <dgm:spPr/>
      <dgm:t>
        <a:bodyPr/>
        <a:lstStyle/>
        <a:p>
          <a:r>
            <a:rPr lang="en-US" dirty="0"/>
            <a:t>Recommended for mission critical apps that don’t need new features right away</a:t>
          </a:r>
        </a:p>
      </dgm:t>
    </dgm:pt>
    <dgm:pt modelId="{FD00B6C0-BF65-4936-92B5-22443A265DEE}" type="parTrans" cxnId="{8D4F0B42-89DA-44A5-963A-875E47C2A85C}">
      <dgm:prSet/>
      <dgm:spPr/>
      <dgm:t>
        <a:bodyPr/>
        <a:lstStyle/>
        <a:p>
          <a:endParaRPr lang="en-US"/>
        </a:p>
      </dgm:t>
    </dgm:pt>
    <dgm:pt modelId="{1C472F64-1467-478F-BA8D-A36B80049DBB}" type="sibTrans" cxnId="{8D4F0B42-89DA-44A5-963A-875E47C2A85C}">
      <dgm:prSet/>
      <dgm:spPr/>
      <dgm:t>
        <a:bodyPr/>
        <a:lstStyle/>
        <a:p>
          <a:endParaRPr lang="en-US"/>
        </a:p>
      </dgm:t>
    </dgm:pt>
    <dgm:pt modelId="{933FD16B-077A-4A60-B40D-610E73A47BDF}" type="pres">
      <dgm:prSet presAssocID="{903DB443-C568-457E-BFF7-FB268CCA51B9}" presName="linear" presStyleCnt="0">
        <dgm:presLayoutVars>
          <dgm:animLvl val="lvl"/>
          <dgm:resizeHandles val="exact"/>
        </dgm:presLayoutVars>
      </dgm:prSet>
      <dgm:spPr/>
      <dgm:t>
        <a:bodyPr/>
        <a:lstStyle/>
        <a:p>
          <a:endParaRPr lang="en-US"/>
        </a:p>
      </dgm:t>
    </dgm:pt>
    <dgm:pt modelId="{5B3F1AAF-9A51-4D93-9273-CB46978BC220}" type="pres">
      <dgm:prSet presAssocID="{08FE2E60-ABC8-4596-A916-1355CC5DD568}" presName="parentText" presStyleLbl="node1" presStyleIdx="0" presStyleCnt="3">
        <dgm:presLayoutVars>
          <dgm:chMax val="0"/>
          <dgm:bulletEnabled val="1"/>
        </dgm:presLayoutVars>
      </dgm:prSet>
      <dgm:spPr/>
      <dgm:t>
        <a:bodyPr/>
        <a:lstStyle/>
        <a:p>
          <a:endParaRPr lang="en-US"/>
        </a:p>
      </dgm:t>
    </dgm:pt>
    <dgm:pt modelId="{73ABF8CF-820A-4E60-AE85-6920FD69C4FE}" type="pres">
      <dgm:prSet presAssocID="{08FE2E60-ABC8-4596-A916-1355CC5DD568}" presName="childText" presStyleLbl="revTx" presStyleIdx="0" presStyleCnt="3">
        <dgm:presLayoutVars>
          <dgm:bulletEnabled val="1"/>
        </dgm:presLayoutVars>
      </dgm:prSet>
      <dgm:spPr/>
      <dgm:t>
        <a:bodyPr/>
        <a:lstStyle/>
        <a:p>
          <a:endParaRPr lang="en-US"/>
        </a:p>
      </dgm:t>
    </dgm:pt>
    <dgm:pt modelId="{8BF96B75-804A-4D9A-B1D7-79049C4879A2}" type="pres">
      <dgm:prSet presAssocID="{839A47C4-260F-4F44-8E34-FBA04DC28D54}" presName="parentText" presStyleLbl="node1" presStyleIdx="1" presStyleCnt="3">
        <dgm:presLayoutVars>
          <dgm:chMax val="0"/>
          <dgm:bulletEnabled val="1"/>
        </dgm:presLayoutVars>
      </dgm:prSet>
      <dgm:spPr/>
      <dgm:t>
        <a:bodyPr/>
        <a:lstStyle/>
        <a:p>
          <a:endParaRPr lang="en-US"/>
        </a:p>
      </dgm:t>
    </dgm:pt>
    <dgm:pt modelId="{573DA894-8EBC-4043-B9D1-F3BD8599F593}" type="pres">
      <dgm:prSet presAssocID="{839A47C4-260F-4F44-8E34-FBA04DC28D54}" presName="childText" presStyleLbl="revTx" presStyleIdx="1" presStyleCnt="3">
        <dgm:presLayoutVars>
          <dgm:bulletEnabled val="1"/>
        </dgm:presLayoutVars>
      </dgm:prSet>
      <dgm:spPr/>
      <dgm:t>
        <a:bodyPr/>
        <a:lstStyle/>
        <a:p>
          <a:endParaRPr lang="en-US"/>
        </a:p>
      </dgm:t>
    </dgm:pt>
    <dgm:pt modelId="{FB1CC226-01D2-4EC4-A5BA-787AA4F125DF}" type="pres">
      <dgm:prSet presAssocID="{E69F7405-32C2-49E1-AB60-58251B95968C}" presName="parentText" presStyleLbl="node1" presStyleIdx="2" presStyleCnt="3">
        <dgm:presLayoutVars>
          <dgm:chMax val="0"/>
          <dgm:bulletEnabled val="1"/>
        </dgm:presLayoutVars>
      </dgm:prSet>
      <dgm:spPr/>
      <dgm:t>
        <a:bodyPr/>
        <a:lstStyle/>
        <a:p>
          <a:endParaRPr lang="en-US"/>
        </a:p>
      </dgm:t>
    </dgm:pt>
    <dgm:pt modelId="{E39248BD-847E-4EF9-A029-2A410E22BCC4}" type="pres">
      <dgm:prSet presAssocID="{E69F7405-32C2-49E1-AB60-58251B95968C}" presName="childText" presStyleLbl="revTx" presStyleIdx="2" presStyleCnt="3">
        <dgm:presLayoutVars>
          <dgm:bulletEnabled val="1"/>
        </dgm:presLayoutVars>
      </dgm:prSet>
      <dgm:spPr/>
      <dgm:t>
        <a:bodyPr/>
        <a:lstStyle/>
        <a:p>
          <a:endParaRPr lang="en-US"/>
        </a:p>
      </dgm:t>
    </dgm:pt>
  </dgm:ptLst>
  <dgm:cxnLst>
    <dgm:cxn modelId="{40206028-FD01-44D4-A064-AE3A788C26A6}" srcId="{903DB443-C568-457E-BFF7-FB268CCA51B9}" destId="{839A47C4-260F-4F44-8E34-FBA04DC28D54}" srcOrd="1" destOrd="0" parTransId="{DDC17EE0-32FD-447C-821B-1B6E4013078C}" sibTransId="{E01F6314-44FA-42EA-8C42-E1169FAD1B23}"/>
    <dgm:cxn modelId="{8EE502C0-4C1D-4D79-9DA7-B5A6BA9FE911}" srcId="{839A47C4-260F-4F44-8E34-FBA04DC28D54}" destId="{60D5851A-56CD-4F3E-9DB1-A19804B79F72}" srcOrd="0" destOrd="0" parTransId="{F282B50E-EC04-48BA-B125-6398D3D743AA}" sibTransId="{31663988-4583-4A36-BDEF-FC8A615169BA}"/>
    <dgm:cxn modelId="{AC6054EE-7F77-4B4D-A047-3FB8087A703A}" type="presOf" srcId="{BCC9026D-B662-42A9-A8A9-ABC9666F73E1}" destId="{E39248BD-847E-4EF9-A029-2A410E22BCC4}" srcOrd="0" destOrd="0" presId="urn:microsoft.com/office/officeart/2005/8/layout/vList2"/>
    <dgm:cxn modelId="{ED3F0E70-504C-4649-8826-61AE5E93F8D4}" type="presOf" srcId="{7AFF815A-B1F9-4C7D-A96A-84AFED45F883}" destId="{73ABF8CF-820A-4E60-AE85-6920FD69C4FE}" srcOrd="0" destOrd="0" presId="urn:microsoft.com/office/officeart/2005/8/layout/vList2"/>
    <dgm:cxn modelId="{056BBB72-D6B9-4F63-92D1-2448C0965B11}" srcId="{08FE2E60-ABC8-4596-A916-1355CC5DD568}" destId="{D56DDE85-F69D-473F-8207-6834B3F6A787}" srcOrd="2" destOrd="0" parTransId="{29AF12D8-5989-4A09-A011-2E58F47C8DF7}" sibTransId="{916ED596-F96B-4E6D-9366-638D0C8FCE45}"/>
    <dgm:cxn modelId="{D5FEDBA6-6494-45FB-B6AF-638A6D423C04}" srcId="{903DB443-C568-457E-BFF7-FB268CCA51B9}" destId="{08FE2E60-ABC8-4596-A916-1355CC5DD568}" srcOrd="0" destOrd="0" parTransId="{131B7392-56D0-4CB8-B827-86C3EA440731}" sibTransId="{0A18634B-E449-4A13-BBD4-924D1E3F3E6E}"/>
    <dgm:cxn modelId="{F051FDC7-41C3-4D14-8F47-63F2565DE3DF}" type="presOf" srcId="{903DB443-C568-457E-BFF7-FB268CCA51B9}" destId="{933FD16B-077A-4A60-B40D-610E73A47BDF}" srcOrd="0" destOrd="0" presId="urn:microsoft.com/office/officeart/2005/8/layout/vList2"/>
    <dgm:cxn modelId="{E90AB09B-5AC6-4FF3-9758-E9AD1A2E36B3}" type="presOf" srcId="{60D5851A-56CD-4F3E-9DB1-A19804B79F72}" destId="{573DA894-8EBC-4043-B9D1-F3BD8599F593}" srcOrd="0" destOrd="0" presId="urn:microsoft.com/office/officeart/2005/8/layout/vList2"/>
    <dgm:cxn modelId="{5CB4F970-DDCD-4CD4-A937-AA998F632142}" type="presOf" srcId="{839A47C4-260F-4F44-8E34-FBA04DC28D54}" destId="{8BF96B75-804A-4D9A-B1D7-79049C4879A2}" srcOrd="0" destOrd="0" presId="urn:microsoft.com/office/officeart/2005/8/layout/vList2"/>
    <dgm:cxn modelId="{8130A0C3-6E50-4D2A-85C8-746D6520FF34}" type="presOf" srcId="{87F05E61-3D7F-4DA7-9FB4-C81A78015F37}" destId="{573DA894-8EBC-4043-B9D1-F3BD8599F593}" srcOrd="0" destOrd="2" presId="urn:microsoft.com/office/officeart/2005/8/layout/vList2"/>
    <dgm:cxn modelId="{CF44B7CF-407B-4169-946B-096C0D645B33}" type="presOf" srcId="{08FE2E60-ABC8-4596-A916-1355CC5DD568}" destId="{5B3F1AAF-9A51-4D93-9273-CB46978BC220}" srcOrd="0" destOrd="0" presId="urn:microsoft.com/office/officeart/2005/8/layout/vList2"/>
    <dgm:cxn modelId="{1D151817-015D-408C-846E-5C469A0EA67E}" type="presOf" srcId="{E69F7405-32C2-49E1-AB60-58251B95968C}" destId="{FB1CC226-01D2-4EC4-A5BA-787AA4F125DF}" srcOrd="0" destOrd="0" presId="urn:microsoft.com/office/officeart/2005/8/layout/vList2"/>
    <dgm:cxn modelId="{DED4F4F3-5D88-44DB-9A00-38D828F1BB54}" type="presOf" srcId="{587E9E19-DD0C-4BBB-8359-461CEC83AAFC}" destId="{573DA894-8EBC-4043-B9D1-F3BD8599F593}" srcOrd="0" destOrd="1" presId="urn:microsoft.com/office/officeart/2005/8/layout/vList2"/>
    <dgm:cxn modelId="{6185D319-9A0B-4B39-AC35-E2B99B71F029}" srcId="{08FE2E60-ABC8-4596-A916-1355CC5DD568}" destId="{7AFF815A-B1F9-4C7D-A96A-84AFED45F883}" srcOrd="0" destOrd="0" parTransId="{9236E352-007E-4352-8550-63769A2B1CBE}" sibTransId="{26656337-C03A-449E-97CA-94FE02B51D22}"/>
    <dgm:cxn modelId="{8D4F0B42-89DA-44A5-963A-875E47C2A85C}" srcId="{E69F7405-32C2-49E1-AB60-58251B95968C}" destId="{CC61E0F7-72B8-4D3A-B6D6-F9738EFC9937}" srcOrd="1" destOrd="0" parTransId="{FD00B6C0-BF65-4936-92B5-22443A265DEE}" sibTransId="{1C472F64-1467-478F-BA8D-A36B80049DBB}"/>
    <dgm:cxn modelId="{27F5B6BF-2094-462C-A72B-CEFE4AF7C12F}" type="presOf" srcId="{D56DDE85-F69D-473F-8207-6834B3F6A787}" destId="{73ABF8CF-820A-4E60-AE85-6920FD69C4FE}" srcOrd="0" destOrd="2" presId="urn:microsoft.com/office/officeart/2005/8/layout/vList2"/>
    <dgm:cxn modelId="{ACBE5E70-0DE8-4AFD-BC90-11BF7AAF3A0B}" srcId="{839A47C4-260F-4F44-8E34-FBA04DC28D54}" destId="{587E9E19-DD0C-4BBB-8359-461CEC83AAFC}" srcOrd="1" destOrd="0" parTransId="{8F1E1166-AA3C-4F10-8CDC-9A54807A3071}" sibTransId="{CF610C89-CC84-4239-BAC2-1FEB3EC4E4A4}"/>
    <dgm:cxn modelId="{BABD5C99-4561-4FE3-A0F9-9A2557FB1AB0}" srcId="{08FE2E60-ABC8-4596-A916-1355CC5DD568}" destId="{D9E5F287-F7CA-4BFA-8AD5-F6370F1EFE20}" srcOrd="1" destOrd="0" parTransId="{3B343AB0-1A23-4FE3-83C8-76C2F3BC3A1C}" sibTransId="{CC41DA73-2165-4C62-B247-4C70C790E2A6}"/>
    <dgm:cxn modelId="{91428427-D7AC-4557-A744-58F1B973D9CF}" srcId="{E69F7405-32C2-49E1-AB60-58251B95968C}" destId="{BCC9026D-B662-42A9-A8A9-ABC9666F73E1}" srcOrd="0" destOrd="0" parTransId="{71E01764-F1EB-41E6-8994-7585385C913E}" sibTransId="{2720FB1E-0245-49EF-B9BD-7B75938BE94A}"/>
    <dgm:cxn modelId="{69019F1F-95AE-4CDE-9A66-AB7A9215CAED}" type="presOf" srcId="{D9E5F287-F7CA-4BFA-8AD5-F6370F1EFE20}" destId="{73ABF8CF-820A-4E60-AE85-6920FD69C4FE}" srcOrd="0" destOrd="1" presId="urn:microsoft.com/office/officeart/2005/8/layout/vList2"/>
    <dgm:cxn modelId="{FEBEB356-1B26-4789-A53B-B99ABC56CE40}" srcId="{903DB443-C568-457E-BFF7-FB268CCA51B9}" destId="{E69F7405-32C2-49E1-AB60-58251B95968C}" srcOrd="2" destOrd="0" parTransId="{3ABA3EA5-DB9C-48C5-A0BE-8AE0DA741891}" sibTransId="{2EBC184C-D839-42F6-B8A2-438D153CB414}"/>
    <dgm:cxn modelId="{1793D318-69C5-4477-9689-51B704E96285}" srcId="{839A47C4-260F-4F44-8E34-FBA04DC28D54}" destId="{87F05E61-3D7F-4DA7-9FB4-C81A78015F37}" srcOrd="2" destOrd="0" parTransId="{39339BCC-BB00-4F45-8072-44576703AB13}" sibTransId="{B0C83FC1-1910-4DCE-B0FF-F421D3E005CD}"/>
    <dgm:cxn modelId="{0CA56324-5E25-4359-B2EC-5C2A66EA0E14}" type="presOf" srcId="{CC61E0F7-72B8-4D3A-B6D6-F9738EFC9937}" destId="{E39248BD-847E-4EF9-A029-2A410E22BCC4}" srcOrd="0" destOrd="1" presId="urn:microsoft.com/office/officeart/2005/8/layout/vList2"/>
    <dgm:cxn modelId="{4410C8DF-9B9E-4E45-AA88-97FBA9ED0680}" type="presParOf" srcId="{933FD16B-077A-4A60-B40D-610E73A47BDF}" destId="{5B3F1AAF-9A51-4D93-9273-CB46978BC220}" srcOrd="0" destOrd="0" presId="urn:microsoft.com/office/officeart/2005/8/layout/vList2"/>
    <dgm:cxn modelId="{51BA6EE0-7F08-42A6-B541-AF9D801F76DE}" type="presParOf" srcId="{933FD16B-077A-4A60-B40D-610E73A47BDF}" destId="{73ABF8CF-820A-4E60-AE85-6920FD69C4FE}" srcOrd="1" destOrd="0" presId="urn:microsoft.com/office/officeart/2005/8/layout/vList2"/>
    <dgm:cxn modelId="{C4ABDA27-4014-44CA-8542-CAA67944400A}" type="presParOf" srcId="{933FD16B-077A-4A60-B40D-610E73A47BDF}" destId="{8BF96B75-804A-4D9A-B1D7-79049C4879A2}" srcOrd="2" destOrd="0" presId="urn:microsoft.com/office/officeart/2005/8/layout/vList2"/>
    <dgm:cxn modelId="{531E7108-3E99-4F10-9863-A1C0F4544CAB}" type="presParOf" srcId="{933FD16B-077A-4A60-B40D-610E73A47BDF}" destId="{573DA894-8EBC-4043-B9D1-F3BD8599F593}" srcOrd="3" destOrd="0" presId="urn:microsoft.com/office/officeart/2005/8/layout/vList2"/>
    <dgm:cxn modelId="{8F4291D1-0849-4529-A017-0C9D544B970C}" type="presParOf" srcId="{933FD16B-077A-4A60-B40D-610E73A47BDF}" destId="{FB1CC226-01D2-4EC4-A5BA-787AA4F125DF}" srcOrd="4" destOrd="0" presId="urn:microsoft.com/office/officeart/2005/8/layout/vList2"/>
    <dgm:cxn modelId="{0BC52A01-940E-43BE-AA6C-03FA6CEB4B3A}" type="presParOf" srcId="{933FD16B-077A-4A60-B40D-610E73A47BDF}" destId="{E39248BD-847E-4EF9-A029-2A410E22BCC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95CD6-8032-4170-A0C4-3811036134F8}"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14AF19C3-D242-411A-8872-F84BB9DED702}">
      <dgm:prSet phldrT="[Text]"/>
      <dgm:spPr/>
      <dgm:t>
        <a:bodyPr/>
        <a:lstStyle/>
        <a:p>
          <a:r>
            <a:rPr lang="en-US" dirty="0"/>
            <a:t>Mobile Support</a:t>
          </a:r>
        </a:p>
      </dgm:t>
    </dgm:pt>
    <dgm:pt modelId="{397EC40B-07D3-4824-B511-D73F89BB818A}" type="parTrans" cxnId="{80816612-329D-44A6-8B6F-8FFE9EB354CC}">
      <dgm:prSet/>
      <dgm:spPr/>
      <dgm:t>
        <a:bodyPr/>
        <a:lstStyle/>
        <a:p>
          <a:endParaRPr lang="en-US"/>
        </a:p>
      </dgm:t>
    </dgm:pt>
    <dgm:pt modelId="{6116E359-3B30-4097-8F33-F515EE08F40D}" type="sibTrans" cxnId="{80816612-329D-44A6-8B6F-8FFE9EB354CC}">
      <dgm:prSet/>
      <dgm:spPr/>
      <dgm:t>
        <a:bodyPr/>
        <a:lstStyle/>
        <a:p>
          <a:endParaRPr lang="en-US"/>
        </a:p>
      </dgm:t>
    </dgm:pt>
    <dgm:pt modelId="{1C4A9176-F1E8-4FFF-B9B2-C33B146D95CE}">
      <dgm:prSet phldrT="[Text]"/>
      <dgm:spPr/>
      <dgm:t>
        <a:bodyPr/>
        <a:lstStyle/>
        <a:p>
          <a:r>
            <a:rPr lang="en-US" dirty="0" err="1"/>
            <a:t>TypeScript</a:t>
          </a:r>
          <a:r>
            <a:rPr lang="en-US" dirty="0"/>
            <a:t> Definitions</a:t>
          </a:r>
        </a:p>
      </dgm:t>
    </dgm:pt>
    <dgm:pt modelId="{B77AFCAB-F936-4CDA-94B8-B437435E71D9}" type="parTrans" cxnId="{BE065CBD-3C73-47AE-9CD9-EE974EE4AC00}">
      <dgm:prSet/>
      <dgm:spPr/>
      <dgm:t>
        <a:bodyPr/>
        <a:lstStyle/>
        <a:p>
          <a:endParaRPr lang="en-US"/>
        </a:p>
      </dgm:t>
    </dgm:pt>
    <dgm:pt modelId="{7191E8A9-CF06-454D-BC20-81D3120E9334}" type="sibTrans" cxnId="{BE065CBD-3C73-47AE-9CD9-EE974EE4AC00}">
      <dgm:prSet/>
      <dgm:spPr/>
      <dgm:t>
        <a:bodyPr/>
        <a:lstStyle/>
        <a:p>
          <a:endParaRPr lang="en-US"/>
        </a:p>
      </dgm:t>
    </dgm:pt>
    <dgm:pt modelId="{8A2A22BB-2F7F-4D3D-AC58-D491C41C8B92}">
      <dgm:prSet phldrT="[Text]"/>
      <dgm:spPr/>
      <dgm:t>
        <a:bodyPr/>
        <a:lstStyle/>
        <a:p>
          <a:r>
            <a:rPr lang="en-US" dirty="0"/>
            <a:t>Extended</a:t>
          </a:r>
        </a:p>
        <a:p>
          <a:r>
            <a:rPr lang="en-US" dirty="0"/>
            <a:t>Localization</a:t>
          </a:r>
        </a:p>
      </dgm:t>
    </dgm:pt>
    <dgm:pt modelId="{A60E8788-113D-4111-9FC0-12981836A09E}" type="parTrans" cxnId="{1A327C20-B4E1-4831-A063-E63D36B12232}">
      <dgm:prSet/>
      <dgm:spPr/>
      <dgm:t>
        <a:bodyPr/>
        <a:lstStyle/>
        <a:p>
          <a:endParaRPr lang="en-US"/>
        </a:p>
      </dgm:t>
    </dgm:pt>
    <dgm:pt modelId="{AF5D14CD-8BAC-40E8-AD02-A6180352EA1F}" type="sibTrans" cxnId="{1A327C20-B4E1-4831-A063-E63D36B12232}">
      <dgm:prSet/>
      <dgm:spPr/>
      <dgm:t>
        <a:bodyPr/>
        <a:lstStyle/>
        <a:p>
          <a:endParaRPr lang="en-US"/>
        </a:p>
      </dgm:t>
    </dgm:pt>
    <dgm:pt modelId="{1B5C9FBC-61A2-4E2C-AD95-2E89A807E4C4}">
      <dgm:prSet phldrT="[Text]"/>
      <dgm:spPr/>
      <dgm:t>
        <a:bodyPr/>
        <a:lstStyle/>
        <a:p>
          <a:r>
            <a:rPr lang="en-US" dirty="0"/>
            <a:t>Export Map as Image</a:t>
          </a:r>
        </a:p>
      </dgm:t>
    </dgm:pt>
    <dgm:pt modelId="{032381A9-1E09-4CE0-BAEA-22A8A72BD37A}" type="parTrans" cxnId="{63242BA9-D9BB-4F31-96FB-0FAB7E7567A5}">
      <dgm:prSet/>
      <dgm:spPr/>
      <dgm:t>
        <a:bodyPr/>
        <a:lstStyle/>
        <a:p>
          <a:endParaRPr lang="en-US"/>
        </a:p>
      </dgm:t>
    </dgm:pt>
    <dgm:pt modelId="{F294E19C-C497-48CC-979C-7E11FCFAF781}" type="sibTrans" cxnId="{63242BA9-D9BB-4F31-96FB-0FAB7E7567A5}">
      <dgm:prSet/>
      <dgm:spPr/>
      <dgm:t>
        <a:bodyPr/>
        <a:lstStyle/>
        <a:p>
          <a:endParaRPr lang="en-US"/>
        </a:p>
      </dgm:t>
    </dgm:pt>
    <dgm:pt modelId="{8CB43C02-412F-4B3D-9DE2-3C1B12609FE0}">
      <dgm:prSet/>
      <dgm:spPr/>
      <dgm:t>
        <a:bodyPr/>
        <a:lstStyle/>
        <a:p>
          <a:r>
            <a:rPr lang="en-US" dirty="0"/>
            <a:t>Embedded Map API</a:t>
          </a:r>
        </a:p>
      </dgm:t>
    </dgm:pt>
    <dgm:pt modelId="{8AF519F1-A3BF-42C4-B0FB-141EA3F79D5B}" type="parTrans" cxnId="{13B09073-6FFD-44DA-BCFE-7DB87AC33722}">
      <dgm:prSet/>
      <dgm:spPr/>
      <dgm:t>
        <a:bodyPr/>
        <a:lstStyle/>
        <a:p>
          <a:endParaRPr lang="en-US"/>
        </a:p>
      </dgm:t>
    </dgm:pt>
    <dgm:pt modelId="{4104A0A6-09C4-4DA9-BFDF-8E2ACC6EB31F}" type="sibTrans" cxnId="{13B09073-6FFD-44DA-BCFE-7DB87AC33722}">
      <dgm:prSet/>
      <dgm:spPr/>
      <dgm:t>
        <a:bodyPr/>
        <a:lstStyle/>
        <a:p>
          <a:endParaRPr lang="en-US"/>
        </a:p>
      </dgm:t>
    </dgm:pt>
    <dgm:pt modelId="{B9095406-1CC9-4FA9-9F65-AE78FDCA2255}">
      <dgm:prSet/>
      <dgm:spPr/>
      <dgm:t>
        <a:bodyPr/>
        <a:lstStyle/>
        <a:p>
          <a:r>
            <a:rPr lang="en-US" dirty="0"/>
            <a:t>Configuration Driven Maps</a:t>
          </a:r>
        </a:p>
      </dgm:t>
    </dgm:pt>
    <dgm:pt modelId="{4B44B527-60B7-4EBB-9079-7644873B2E0A}" type="parTrans" cxnId="{96E06CE6-A88E-496B-8DB9-38771C0B78C2}">
      <dgm:prSet/>
      <dgm:spPr/>
      <dgm:t>
        <a:bodyPr/>
        <a:lstStyle/>
        <a:p>
          <a:endParaRPr lang="en-US"/>
        </a:p>
      </dgm:t>
    </dgm:pt>
    <dgm:pt modelId="{0B85483F-743E-4720-900F-27FB069A2D94}" type="sibTrans" cxnId="{96E06CE6-A88E-496B-8DB9-38771C0B78C2}">
      <dgm:prSet/>
      <dgm:spPr/>
      <dgm:t>
        <a:bodyPr/>
        <a:lstStyle/>
        <a:p>
          <a:endParaRPr lang="en-US"/>
        </a:p>
      </dgm:t>
    </dgm:pt>
    <dgm:pt modelId="{1AFB2632-E29F-425A-9EF8-476A11F000C3}" type="pres">
      <dgm:prSet presAssocID="{85A95CD6-8032-4170-A0C4-3811036134F8}" presName="Name0" presStyleCnt="0">
        <dgm:presLayoutVars>
          <dgm:dir/>
          <dgm:resizeHandles val="exact"/>
        </dgm:presLayoutVars>
      </dgm:prSet>
      <dgm:spPr/>
      <dgm:t>
        <a:bodyPr/>
        <a:lstStyle/>
        <a:p>
          <a:endParaRPr lang="en-US"/>
        </a:p>
      </dgm:t>
    </dgm:pt>
    <dgm:pt modelId="{18152695-2D17-4A36-97F2-B279165D5699}" type="pres">
      <dgm:prSet presAssocID="{14AF19C3-D242-411A-8872-F84BB9DED702}" presName="compNode" presStyleCnt="0"/>
      <dgm:spPr/>
    </dgm:pt>
    <dgm:pt modelId="{62C7F206-939D-47EB-AF4D-83B6849B6342}" type="pres">
      <dgm:prSet presAssocID="{14AF19C3-D242-411A-8872-F84BB9DED702}" presName="pictRect" presStyleLbl="node1" presStyleIdx="0" presStyleCnt="6"/>
      <dgm:spPr>
        <a:blipFill rotWithShape="1">
          <a:blip xmlns:r="http://schemas.openxmlformats.org/officeDocument/2006/relationships" r:embed="rId1"/>
          <a:stretch>
            <a:fillRect/>
          </a:stretch>
        </a:blipFill>
      </dgm:spPr>
    </dgm:pt>
    <dgm:pt modelId="{D284E4B3-592A-49B7-832F-3074397E898F}" type="pres">
      <dgm:prSet presAssocID="{14AF19C3-D242-411A-8872-F84BB9DED702}" presName="textRect" presStyleLbl="revTx" presStyleIdx="0" presStyleCnt="6">
        <dgm:presLayoutVars>
          <dgm:bulletEnabled val="1"/>
        </dgm:presLayoutVars>
      </dgm:prSet>
      <dgm:spPr/>
      <dgm:t>
        <a:bodyPr/>
        <a:lstStyle/>
        <a:p>
          <a:endParaRPr lang="en-US"/>
        </a:p>
      </dgm:t>
    </dgm:pt>
    <dgm:pt modelId="{A85C4961-8F5D-4084-8C77-88B68FFBA472}" type="pres">
      <dgm:prSet presAssocID="{6116E359-3B30-4097-8F33-F515EE08F40D}" presName="sibTrans" presStyleLbl="sibTrans2D1" presStyleIdx="0" presStyleCnt="0"/>
      <dgm:spPr/>
      <dgm:t>
        <a:bodyPr/>
        <a:lstStyle/>
        <a:p>
          <a:endParaRPr lang="en-US"/>
        </a:p>
      </dgm:t>
    </dgm:pt>
    <dgm:pt modelId="{5A60B1B7-4714-41E7-B48D-E6E00C15B5CA}" type="pres">
      <dgm:prSet presAssocID="{1C4A9176-F1E8-4FFF-B9B2-C33B146D95CE}" presName="compNode" presStyleCnt="0"/>
      <dgm:spPr/>
    </dgm:pt>
    <dgm:pt modelId="{522BDC87-7911-48F5-AB12-ECDDE24A31C5}" type="pres">
      <dgm:prSet presAssocID="{1C4A9176-F1E8-4FFF-B9B2-C33B146D95CE}" presName="pictRect" presStyleLbl="node1" presStyleIdx="1" presStyleCnt="6"/>
      <dgm:spPr>
        <a:blipFill rotWithShape="1">
          <a:blip xmlns:r="http://schemas.openxmlformats.org/officeDocument/2006/relationships" r:embed="rId2"/>
          <a:stretch>
            <a:fillRect/>
          </a:stretch>
        </a:blipFill>
      </dgm:spPr>
    </dgm:pt>
    <dgm:pt modelId="{E19B9FDB-FCBA-4814-859C-6C7EE649F9B1}" type="pres">
      <dgm:prSet presAssocID="{1C4A9176-F1E8-4FFF-B9B2-C33B146D95CE}" presName="textRect" presStyleLbl="revTx" presStyleIdx="1" presStyleCnt="6">
        <dgm:presLayoutVars>
          <dgm:bulletEnabled val="1"/>
        </dgm:presLayoutVars>
      </dgm:prSet>
      <dgm:spPr/>
      <dgm:t>
        <a:bodyPr/>
        <a:lstStyle/>
        <a:p>
          <a:endParaRPr lang="en-US"/>
        </a:p>
      </dgm:t>
    </dgm:pt>
    <dgm:pt modelId="{6EDF5FE4-D0C7-430F-B980-370AB630B8AF}" type="pres">
      <dgm:prSet presAssocID="{7191E8A9-CF06-454D-BC20-81D3120E9334}" presName="sibTrans" presStyleLbl="sibTrans2D1" presStyleIdx="0" presStyleCnt="0"/>
      <dgm:spPr/>
      <dgm:t>
        <a:bodyPr/>
        <a:lstStyle/>
        <a:p>
          <a:endParaRPr lang="en-US"/>
        </a:p>
      </dgm:t>
    </dgm:pt>
    <dgm:pt modelId="{63BD486E-90A0-4420-AEF6-05DDC18EB444}" type="pres">
      <dgm:prSet presAssocID="{8A2A22BB-2F7F-4D3D-AC58-D491C41C8B92}" presName="compNode" presStyleCnt="0"/>
      <dgm:spPr/>
    </dgm:pt>
    <dgm:pt modelId="{AE903D18-7655-4BED-BBF0-16E9A8793819}" type="pres">
      <dgm:prSet presAssocID="{8A2A22BB-2F7F-4D3D-AC58-D491C41C8B92}" presName="pictRect" presStyleLbl="node1" presStyleIdx="2" presStyleCnt="6"/>
      <dgm:spPr>
        <a:blipFill rotWithShape="1">
          <a:blip xmlns:r="http://schemas.openxmlformats.org/officeDocument/2006/relationships" r:embed="rId3"/>
          <a:stretch>
            <a:fillRect/>
          </a:stretch>
        </a:blipFill>
      </dgm:spPr>
    </dgm:pt>
    <dgm:pt modelId="{084D71A5-6F89-427F-89AD-E203AD8E96AF}" type="pres">
      <dgm:prSet presAssocID="{8A2A22BB-2F7F-4D3D-AC58-D491C41C8B92}" presName="textRect" presStyleLbl="revTx" presStyleIdx="2" presStyleCnt="6">
        <dgm:presLayoutVars>
          <dgm:bulletEnabled val="1"/>
        </dgm:presLayoutVars>
      </dgm:prSet>
      <dgm:spPr/>
      <dgm:t>
        <a:bodyPr/>
        <a:lstStyle/>
        <a:p>
          <a:endParaRPr lang="en-US"/>
        </a:p>
      </dgm:t>
    </dgm:pt>
    <dgm:pt modelId="{6A9F4E85-20DC-4602-B727-CE167CB8BE78}" type="pres">
      <dgm:prSet presAssocID="{AF5D14CD-8BAC-40E8-AD02-A6180352EA1F}" presName="sibTrans" presStyleLbl="sibTrans2D1" presStyleIdx="0" presStyleCnt="0"/>
      <dgm:spPr/>
      <dgm:t>
        <a:bodyPr/>
        <a:lstStyle/>
        <a:p>
          <a:endParaRPr lang="en-US"/>
        </a:p>
      </dgm:t>
    </dgm:pt>
    <dgm:pt modelId="{0836A33B-ABC1-4911-BF03-795881F9F5D7}" type="pres">
      <dgm:prSet presAssocID="{1B5C9FBC-61A2-4E2C-AD95-2E89A807E4C4}" presName="compNode" presStyleCnt="0"/>
      <dgm:spPr/>
    </dgm:pt>
    <dgm:pt modelId="{F27A7C19-C806-4AD6-B5CC-35001B8EC94E}" type="pres">
      <dgm:prSet presAssocID="{1B5C9FBC-61A2-4E2C-AD95-2E89A807E4C4}" presName="pictRect" presStyleLbl="node1" presStyleIdx="3" presStyleCnt="6"/>
      <dgm:spPr>
        <a:blipFill rotWithShape="1">
          <a:blip xmlns:r="http://schemas.openxmlformats.org/officeDocument/2006/relationships" r:embed="rId4"/>
          <a:stretch>
            <a:fillRect/>
          </a:stretch>
        </a:blipFill>
      </dgm:spPr>
    </dgm:pt>
    <dgm:pt modelId="{A2871B16-C3C0-485C-9D28-5F78182DCDCB}" type="pres">
      <dgm:prSet presAssocID="{1B5C9FBC-61A2-4E2C-AD95-2E89A807E4C4}" presName="textRect" presStyleLbl="revTx" presStyleIdx="3" presStyleCnt="6">
        <dgm:presLayoutVars>
          <dgm:bulletEnabled val="1"/>
        </dgm:presLayoutVars>
      </dgm:prSet>
      <dgm:spPr/>
      <dgm:t>
        <a:bodyPr/>
        <a:lstStyle/>
        <a:p>
          <a:endParaRPr lang="en-US"/>
        </a:p>
      </dgm:t>
    </dgm:pt>
    <dgm:pt modelId="{333B3F38-61F7-4B1B-9B85-F23978F32EDA}" type="pres">
      <dgm:prSet presAssocID="{F294E19C-C497-48CC-979C-7E11FCFAF781}" presName="sibTrans" presStyleLbl="sibTrans2D1" presStyleIdx="0" presStyleCnt="0"/>
      <dgm:spPr/>
      <dgm:t>
        <a:bodyPr/>
        <a:lstStyle/>
        <a:p>
          <a:endParaRPr lang="en-US"/>
        </a:p>
      </dgm:t>
    </dgm:pt>
    <dgm:pt modelId="{36249B96-684B-4EA5-88AA-5C2BE8EA083E}" type="pres">
      <dgm:prSet presAssocID="{8CB43C02-412F-4B3D-9DE2-3C1B12609FE0}" presName="compNode" presStyleCnt="0"/>
      <dgm:spPr/>
    </dgm:pt>
    <dgm:pt modelId="{D806FCA6-B318-45C1-AB7D-0F73F3A9BB57}" type="pres">
      <dgm:prSet presAssocID="{8CB43C02-412F-4B3D-9DE2-3C1B12609FE0}" presName="pictRect" presStyleLbl="node1" presStyleIdx="4" presStyleCnt="6"/>
      <dgm:spPr>
        <a:blipFill rotWithShape="1">
          <a:blip xmlns:r="http://schemas.openxmlformats.org/officeDocument/2006/relationships" r:embed="rId5"/>
          <a:stretch>
            <a:fillRect/>
          </a:stretch>
        </a:blipFill>
      </dgm:spPr>
    </dgm:pt>
    <dgm:pt modelId="{56B51261-7E02-4E89-8F19-AD3AF8BA1801}" type="pres">
      <dgm:prSet presAssocID="{8CB43C02-412F-4B3D-9DE2-3C1B12609FE0}" presName="textRect" presStyleLbl="revTx" presStyleIdx="4" presStyleCnt="6">
        <dgm:presLayoutVars>
          <dgm:bulletEnabled val="1"/>
        </dgm:presLayoutVars>
      </dgm:prSet>
      <dgm:spPr/>
      <dgm:t>
        <a:bodyPr/>
        <a:lstStyle/>
        <a:p>
          <a:endParaRPr lang="en-US"/>
        </a:p>
      </dgm:t>
    </dgm:pt>
    <dgm:pt modelId="{C5CCD820-E3F3-4123-85E7-6B93BFB655BD}" type="pres">
      <dgm:prSet presAssocID="{4104A0A6-09C4-4DA9-BFDF-8E2ACC6EB31F}" presName="sibTrans" presStyleLbl="sibTrans2D1" presStyleIdx="0" presStyleCnt="0"/>
      <dgm:spPr/>
      <dgm:t>
        <a:bodyPr/>
        <a:lstStyle/>
        <a:p>
          <a:endParaRPr lang="en-US"/>
        </a:p>
      </dgm:t>
    </dgm:pt>
    <dgm:pt modelId="{DC670A11-F1CA-484F-ACDD-3D3189E3223F}" type="pres">
      <dgm:prSet presAssocID="{B9095406-1CC9-4FA9-9F65-AE78FDCA2255}" presName="compNode" presStyleCnt="0"/>
      <dgm:spPr/>
    </dgm:pt>
    <dgm:pt modelId="{5D7018E9-14D9-44FB-8248-814F1E3AA2E4}" type="pres">
      <dgm:prSet presAssocID="{B9095406-1CC9-4FA9-9F65-AE78FDCA2255}" presName="pictRect" presStyleLbl="node1" presStyleIdx="5" presStyleCnt="6"/>
      <dgm:spPr>
        <a:blipFill rotWithShape="1">
          <a:blip xmlns:r="http://schemas.openxmlformats.org/officeDocument/2006/relationships" r:embed="rId6"/>
          <a:stretch>
            <a:fillRect/>
          </a:stretch>
        </a:blipFill>
      </dgm:spPr>
    </dgm:pt>
    <dgm:pt modelId="{FB9145F3-8710-4E8B-910F-E2372D7FBDFF}" type="pres">
      <dgm:prSet presAssocID="{B9095406-1CC9-4FA9-9F65-AE78FDCA2255}" presName="textRect" presStyleLbl="revTx" presStyleIdx="5" presStyleCnt="6">
        <dgm:presLayoutVars>
          <dgm:bulletEnabled val="1"/>
        </dgm:presLayoutVars>
      </dgm:prSet>
      <dgm:spPr/>
      <dgm:t>
        <a:bodyPr/>
        <a:lstStyle/>
        <a:p>
          <a:endParaRPr lang="en-US"/>
        </a:p>
      </dgm:t>
    </dgm:pt>
  </dgm:ptLst>
  <dgm:cxnLst>
    <dgm:cxn modelId="{EE39422E-A657-4B38-A517-5C4C1863A5B8}" type="presOf" srcId="{8CB43C02-412F-4B3D-9DE2-3C1B12609FE0}" destId="{56B51261-7E02-4E89-8F19-AD3AF8BA1801}" srcOrd="0" destOrd="0" presId="urn:microsoft.com/office/officeart/2005/8/layout/pList1"/>
    <dgm:cxn modelId="{4FDA1D4E-3F2A-4057-A4AB-64DBBE2F8044}" type="presOf" srcId="{7191E8A9-CF06-454D-BC20-81D3120E9334}" destId="{6EDF5FE4-D0C7-430F-B980-370AB630B8AF}" srcOrd="0" destOrd="0" presId="urn:microsoft.com/office/officeart/2005/8/layout/pList1"/>
    <dgm:cxn modelId="{8CE50FF3-4ECA-4F82-96A6-670358B79EBC}" type="presOf" srcId="{4104A0A6-09C4-4DA9-BFDF-8E2ACC6EB31F}" destId="{C5CCD820-E3F3-4123-85E7-6B93BFB655BD}" srcOrd="0" destOrd="0" presId="urn:microsoft.com/office/officeart/2005/8/layout/pList1"/>
    <dgm:cxn modelId="{96E06CE6-A88E-496B-8DB9-38771C0B78C2}" srcId="{85A95CD6-8032-4170-A0C4-3811036134F8}" destId="{B9095406-1CC9-4FA9-9F65-AE78FDCA2255}" srcOrd="5" destOrd="0" parTransId="{4B44B527-60B7-4EBB-9079-7644873B2E0A}" sibTransId="{0B85483F-743E-4720-900F-27FB069A2D94}"/>
    <dgm:cxn modelId="{669BFFF7-0020-4831-8C4E-E302E0135596}" type="presOf" srcId="{B9095406-1CC9-4FA9-9F65-AE78FDCA2255}" destId="{FB9145F3-8710-4E8B-910F-E2372D7FBDFF}" srcOrd="0" destOrd="0" presId="urn:microsoft.com/office/officeart/2005/8/layout/pList1"/>
    <dgm:cxn modelId="{BE065CBD-3C73-47AE-9CD9-EE974EE4AC00}" srcId="{85A95CD6-8032-4170-A0C4-3811036134F8}" destId="{1C4A9176-F1E8-4FFF-B9B2-C33B146D95CE}" srcOrd="1" destOrd="0" parTransId="{B77AFCAB-F936-4CDA-94B8-B437435E71D9}" sibTransId="{7191E8A9-CF06-454D-BC20-81D3120E9334}"/>
    <dgm:cxn modelId="{81C59BB9-5C94-44DA-A42C-235E05C57D4F}" type="presOf" srcId="{F294E19C-C497-48CC-979C-7E11FCFAF781}" destId="{333B3F38-61F7-4B1B-9B85-F23978F32EDA}" srcOrd="0" destOrd="0" presId="urn:microsoft.com/office/officeart/2005/8/layout/pList1"/>
    <dgm:cxn modelId="{9D8F41BC-DE21-4D72-9B8F-97B8EA74CEDC}" type="presOf" srcId="{8A2A22BB-2F7F-4D3D-AC58-D491C41C8B92}" destId="{084D71A5-6F89-427F-89AD-E203AD8E96AF}" srcOrd="0" destOrd="0" presId="urn:microsoft.com/office/officeart/2005/8/layout/pList1"/>
    <dgm:cxn modelId="{5AF77346-8D95-41C6-BE21-DB0F28DF3400}" type="presOf" srcId="{85A95CD6-8032-4170-A0C4-3811036134F8}" destId="{1AFB2632-E29F-425A-9EF8-476A11F000C3}" srcOrd="0" destOrd="0" presId="urn:microsoft.com/office/officeart/2005/8/layout/pList1"/>
    <dgm:cxn modelId="{43B296BF-1D36-48AF-8AF1-A8B1761D3622}" type="presOf" srcId="{AF5D14CD-8BAC-40E8-AD02-A6180352EA1F}" destId="{6A9F4E85-20DC-4602-B727-CE167CB8BE78}" srcOrd="0" destOrd="0" presId="urn:microsoft.com/office/officeart/2005/8/layout/pList1"/>
    <dgm:cxn modelId="{C2182334-A23A-4E76-9EBB-4542C9BB9C7D}" type="presOf" srcId="{1B5C9FBC-61A2-4E2C-AD95-2E89A807E4C4}" destId="{A2871B16-C3C0-485C-9D28-5F78182DCDCB}" srcOrd="0" destOrd="0" presId="urn:microsoft.com/office/officeart/2005/8/layout/pList1"/>
    <dgm:cxn modelId="{1A327C20-B4E1-4831-A063-E63D36B12232}" srcId="{85A95CD6-8032-4170-A0C4-3811036134F8}" destId="{8A2A22BB-2F7F-4D3D-AC58-D491C41C8B92}" srcOrd="2" destOrd="0" parTransId="{A60E8788-113D-4111-9FC0-12981836A09E}" sibTransId="{AF5D14CD-8BAC-40E8-AD02-A6180352EA1F}"/>
    <dgm:cxn modelId="{13B09073-6FFD-44DA-BCFE-7DB87AC33722}" srcId="{85A95CD6-8032-4170-A0C4-3811036134F8}" destId="{8CB43C02-412F-4B3D-9DE2-3C1B12609FE0}" srcOrd="4" destOrd="0" parTransId="{8AF519F1-A3BF-42C4-B0FB-141EA3F79D5B}" sibTransId="{4104A0A6-09C4-4DA9-BFDF-8E2ACC6EB31F}"/>
    <dgm:cxn modelId="{80816612-329D-44A6-8B6F-8FFE9EB354CC}" srcId="{85A95CD6-8032-4170-A0C4-3811036134F8}" destId="{14AF19C3-D242-411A-8872-F84BB9DED702}" srcOrd="0" destOrd="0" parTransId="{397EC40B-07D3-4824-B511-D73F89BB818A}" sibTransId="{6116E359-3B30-4097-8F33-F515EE08F40D}"/>
    <dgm:cxn modelId="{63242BA9-D9BB-4F31-96FB-0FAB7E7567A5}" srcId="{85A95CD6-8032-4170-A0C4-3811036134F8}" destId="{1B5C9FBC-61A2-4E2C-AD95-2E89A807E4C4}" srcOrd="3" destOrd="0" parTransId="{032381A9-1E09-4CE0-BAEA-22A8A72BD37A}" sibTransId="{F294E19C-C497-48CC-979C-7E11FCFAF781}"/>
    <dgm:cxn modelId="{46CB221B-73DB-45AF-88F9-6DE488FCB5C5}" type="presOf" srcId="{14AF19C3-D242-411A-8872-F84BB9DED702}" destId="{D284E4B3-592A-49B7-832F-3074397E898F}" srcOrd="0" destOrd="0" presId="urn:microsoft.com/office/officeart/2005/8/layout/pList1"/>
    <dgm:cxn modelId="{B83DE0FE-4552-429B-872B-1DCE7C2ACA20}" type="presOf" srcId="{6116E359-3B30-4097-8F33-F515EE08F40D}" destId="{A85C4961-8F5D-4084-8C77-88B68FFBA472}" srcOrd="0" destOrd="0" presId="urn:microsoft.com/office/officeart/2005/8/layout/pList1"/>
    <dgm:cxn modelId="{C761A067-0C09-43B6-AFEC-99343AFF9FDD}" type="presOf" srcId="{1C4A9176-F1E8-4FFF-B9B2-C33B146D95CE}" destId="{E19B9FDB-FCBA-4814-859C-6C7EE649F9B1}" srcOrd="0" destOrd="0" presId="urn:microsoft.com/office/officeart/2005/8/layout/pList1"/>
    <dgm:cxn modelId="{B29CA527-8D81-4D8E-B689-88BBA5FA7933}" type="presParOf" srcId="{1AFB2632-E29F-425A-9EF8-476A11F000C3}" destId="{18152695-2D17-4A36-97F2-B279165D5699}" srcOrd="0" destOrd="0" presId="urn:microsoft.com/office/officeart/2005/8/layout/pList1"/>
    <dgm:cxn modelId="{79068A39-E89F-47A3-B205-B8E88B220E81}" type="presParOf" srcId="{18152695-2D17-4A36-97F2-B279165D5699}" destId="{62C7F206-939D-47EB-AF4D-83B6849B6342}" srcOrd="0" destOrd="0" presId="urn:microsoft.com/office/officeart/2005/8/layout/pList1"/>
    <dgm:cxn modelId="{73BAD666-4101-4C73-934D-B7747C6E740D}" type="presParOf" srcId="{18152695-2D17-4A36-97F2-B279165D5699}" destId="{D284E4B3-592A-49B7-832F-3074397E898F}" srcOrd="1" destOrd="0" presId="urn:microsoft.com/office/officeart/2005/8/layout/pList1"/>
    <dgm:cxn modelId="{26FDB8B6-5F2B-43DC-972B-6BD0F8EEF799}" type="presParOf" srcId="{1AFB2632-E29F-425A-9EF8-476A11F000C3}" destId="{A85C4961-8F5D-4084-8C77-88B68FFBA472}" srcOrd="1" destOrd="0" presId="urn:microsoft.com/office/officeart/2005/8/layout/pList1"/>
    <dgm:cxn modelId="{E02998FD-B8D1-4077-9835-0CBFD5775728}" type="presParOf" srcId="{1AFB2632-E29F-425A-9EF8-476A11F000C3}" destId="{5A60B1B7-4714-41E7-B48D-E6E00C15B5CA}" srcOrd="2" destOrd="0" presId="urn:microsoft.com/office/officeart/2005/8/layout/pList1"/>
    <dgm:cxn modelId="{EEC80397-A1F5-48C3-A1AE-BB6E75735A3D}" type="presParOf" srcId="{5A60B1B7-4714-41E7-B48D-E6E00C15B5CA}" destId="{522BDC87-7911-48F5-AB12-ECDDE24A31C5}" srcOrd="0" destOrd="0" presId="urn:microsoft.com/office/officeart/2005/8/layout/pList1"/>
    <dgm:cxn modelId="{8B7EA568-E872-427A-87DE-DA9606C5A2CF}" type="presParOf" srcId="{5A60B1B7-4714-41E7-B48D-E6E00C15B5CA}" destId="{E19B9FDB-FCBA-4814-859C-6C7EE649F9B1}" srcOrd="1" destOrd="0" presId="urn:microsoft.com/office/officeart/2005/8/layout/pList1"/>
    <dgm:cxn modelId="{6A4AC485-F3B5-42AC-A310-5C35D8F5DC3C}" type="presParOf" srcId="{1AFB2632-E29F-425A-9EF8-476A11F000C3}" destId="{6EDF5FE4-D0C7-430F-B980-370AB630B8AF}" srcOrd="3" destOrd="0" presId="urn:microsoft.com/office/officeart/2005/8/layout/pList1"/>
    <dgm:cxn modelId="{CC873E71-1F46-4646-82DD-3DE8167D8807}" type="presParOf" srcId="{1AFB2632-E29F-425A-9EF8-476A11F000C3}" destId="{63BD486E-90A0-4420-AEF6-05DDC18EB444}" srcOrd="4" destOrd="0" presId="urn:microsoft.com/office/officeart/2005/8/layout/pList1"/>
    <dgm:cxn modelId="{F893167B-9FD7-448E-A779-BE2F0EAAFB6F}" type="presParOf" srcId="{63BD486E-90A0-4420-AEF6-05DDC18EB444}" destId="{AE903D18-7655-4BED-BBF0-16E9A8793819}" srcOrd="0" destOrd="0" presId="urn:microsoft.com/office/officeart/2005/8/layout/pList1"/>
    <dgm:cxn modelId="{03297296-CC5B-4DDD-BB80-5E9F50086E46}" type="presParOf" srcId="{63BD486E-90A0-4420-AEF6-05DDC18EB444}" destId="{084D71A5-6F89-427F-89AD-E203AD8E96AF}" srcOrd="1" destOrd="0" presId="urn:microsoft.com/office/officeart/2005/8/layout/pList1"/>
    <dgm:cxn modelId="{57359651-20C9-4D52-91D7-1ED55C316372}" type="presParOf" srcId="{1AFB2632-E29F-425A-9EF8-476A11F000C3}" destId="{6A9F4E85-20DC-4602-B727-CE167CB8BE78}" srcOrd="5" destOrd="0" presId="urn:microsoft.com/office/officeart/2005/8/layout/pList1"/>
    <dgm:cxn modelId="{F30FC2B7-750A-4CC1-877D-98A820B1DD30}" type="presParOf" srcId="{1AFB2632-E29F-425A-9EF8-476A11F000C3}" destId="{0836A33B-ABC1-4911-BF03-795881F9F5D7}" srcOrd="6" destOrd="0" presId="urn:microsoft.com/office/officeart/2005/8/layout/pList1"/>
    <dgm:cxn modelId="{F9DD001B-090A-4C91-80FD-C69A055989FA}" type="presParOf" srcId="{0836A33B-ABC1-4911-BF03-795881F9F5D7}" destId="{F27A7C19-C806-4AD6-B5CC-35001B8EC94E}" srcOrd="0" destOrd="0" presId="urn:microsoft.com/office/officeart/2005/8/layout/pList1"/>
    <dgm:cxn modelId="{27C3BC64-F05C-4054-A01C-05B5355F8ECA}" type="presParOf" srcId="{0836A33B-ABC1-4911-BF03-795881F9F5D7}" destId="{A2871B16-C3C0-485C-9D28-5F78182DCDCB}" srcOrd="1" destOrd="0" presId="urn:microsoft.com/office/officeart/2005/8/layout/pList1"/>
    <dgm:cxn modelId="{4FE565F8-5D5C-4E60-8D63-FCF523477423}" type="presParOf" srcId="{1AFB2632-E29F-425A-9EF8-476A11F000C3}" destId="{333B3F38-61F7-4B1B-9B85-F23978F32EDA}" srcOrd="7" destOrd="0" presId="urn:microsoft.com/office/officeart/2005/8/layout/pList1"/>
    <dgm:cxn modelId="{88B9CB4C-B5F1-42A8-AAF1-E13C46ED6057}" type="presParOf" srcId="{1AFB2632-E29F-425A-9EF8-476A11F000C3}" destId="{36249B96-684B-4EA5-88AA-5C2BE8EA083E}" srcOrd="8" destOrd="0" presId="urn:microsoft.com/office/officeart/2005/8/layout/pList1"/>
    <dgm:cxn modelId="{67F280F6-3091-4CE6-B759-C032B9CB4089}" type="presParOf" srcId="{36249B96-684B-4EA5-88AA-5C2BE8EA083E}" destId="{D806FCA6-B318-45C1-AB7D-0F73F3A9BB57}" srcOrd="0" destOrd="0" presId="urn:microsoft.com/office/officeart/2005/8/layout/pList1"/>
    <dgm:cxn modelId="{70B5673C-9BCD-47F1-A633-8D47375D14BD}" type="presParOf" srcId="{36249B96-684B-4EA5-88AA-5C2BE8EA083E}" destId="{56B51261-7E02-4E89-8F19-AD3AF8BA1801}" srcOrd="1" destOrd="0" presId="urn:microsoft.com/office/officeart/2005/8/layout/pList1"/>
    <dgm:cxn modelId="{32E35E71-6BE7-4E13-B6CF-015A45DB5E12}" type="presParOf" srcId="{1AFB2632-E29F-425A-9EF8-476A11F000C3}" destId="{C5CCD820-E3F3-4123-85E7-6B93BFB655BD}" srcOrd="9" destOrd="0" presId="urn:microsoft.com/office/officeart/2005/8/layout/pList1"/>
    <dgm:cxn modelId="{187DB1EA-4E59-4A0D-937F-110760D1C070}" type="presParOf" srcId="{1AFB2632-E29F-425A-9EF8-476A11F000C3}" destId="{DC670A11-F1CA-484F-ACDD-3D3189E3223F}" srcOrd="10" destOrd="0" presId="urn:microsoft.com/office/officeart/2005/8/layout/pList1"/>
    <dgm:cxn modelId="{8BE48E8B-D534-4994-90AA-D53301530989}" type="presParOf" srcId="{DC670A11-F1CA-484F-ACDD-3D3189E3223F}" destId="{5D7018E9-14D9-44FB-8248-814F1E3AA2E4}" srcOrd="0" destOrd="0" presId="urn:microsoft.com/office/officeart/2005/8/layout/pList1"/>
    <dgm:cxn modelId="{1CC37EB3-430D-4DDA-9A27-D85C215F13FE}" type="presParOf" srcId="{DC670A11-F1CA-484F-ACDD-3D3189E3223F}" destId="{FB9145F3-8710-4E8B-910F-E2372D7FBDF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4CCA4-C53C-4F05-BA39-AB62D4D49967}">
      <dsp:nvSpPr>
        <dsp:cNvPr id="0" name=""/>
        <dsp:cNvSpPr/>
      </dsp:nvSpPr>
      <dsp:spPr>
        <a:xfrm>
          <a:off x="799252" y="460369"/>
          <a:ext cx="3899315" cy="3899315"/>
        </a:xfrm>
        <a:prstGeom prst="pie">
          <a:avLst>
            <a:gd name="adj1" fmla="val 16200000"/>
            <a:gd name="adj2" fmla="val 198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2790688" y="878153"/>
        <a:ext cx="1137300" cy="835567"/>
      </dsp:txXfrm>
    </dsp:sp>
    <dsp:sp modelId="{D8A27DA7-C8B5-4804-8A27-23E18449662B}">
      <dsp:nvSpPr>
        <dsp:cNvPr id="0" name=""/>
        <dsp:cNvSpPr/>
      </dsp:nvSpPr>
      <dsp:spPr>
        <a:xfrm>
          <a:off x="815427" y="471863"/>
          <a:ext cx="3899315" cy="3899315"/>
        </a:xfrm>
        <a:prstGeom prst="pie">
          <a:avLst>
            <a:gd name="adj1" fmla="val 19800000"/>
            <a:gd name="adj2" fmla="val 18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n-US" sz="4400" kern="1200" dirty="0"/>
        </a:p>
      </dsp:txBody>
      <dsp:txXfrm>
        <a:off x="3484601" y="2026947"/>
        <a:ext cx="1179078" cy="789147"/>
      </dsp:txXfrm>
    </dsp:sp>
    <dsp:sp modelId="{BE544001-B459-4917-9771-2E188FEA5DF6}">
      <dsp:nvSpPr>
        <dsp:cNvPr id="0" name=""/>
        <dsp:cNvSpPr/>
      </dsp:nvSpPr>
      <dsp:spPr>
        <a:xfrm>
          <a:off x="815427" y="471863"/>
          <a:ext cx="3899315" cy="3899315"/>
        </a:xfrm>
        <a:prstGeom prst="pie">
          <a:avLst>
            <a:gd name="adj1" fmla="val 1800000"/>
            <a:gd name="adj2" fmla="val 54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2806863" y="3117827"/>
        <a:ext cx="1137300" cy="835567"/>
      </dsp:txXfrm>
    </dsp:sp>
    <dsp:sp modelId="{96A2ABAB-D0C6-4681-AE89-C571B45A61E2}">
      <dsp:nvSpPr>
        <dsp:cNvPr id="0" name=""/>
        <dsp:cNvSpPr/>
      </dsp:nvSpPr>
      <dsp:spPr>
        <a:xfrm>
          <a:off x="815427" y="471863"/>
          <a:ext cx="3899315" cy="3899315"/>
        </a:xfrm>
        <a:prstGeom prst="pie">
          <a:avLst>
            <a:gd name="adj1" fmla="val 5400000"/>
            <a:gd name="adj2" fmla="val 90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1586006" y="3117827"/>
        <a:ext cx="1137300" cy="835567"/>
      </dsp:txXfrm>
    </dsp:sp>
    <dsp:sp modelId="{70FF1515-2BB5-4F57-AF7D-2FB03F0C9FEE}">
      <dsp:nvSpPr>
        <dsp:cNvPr id="0" name=""/>
        <dsp:cNvSpPr/>
      </dsp:nvSpPr>
      <dsp:spPr>
        <a:xfrm>
          <a:off x="815427" y="471863"/>
          <a:ext cx="3899315" cy="3899315"/>
        </a:xfrm>
        <a:prstGeom prst="pie">
          <a:avLst>
            <a:gd name="adj1" fmla="val 9000000"/>
            <a:gd name="adj2" fmla="val 126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n-US" sz="4400" kern="1200" dirty="0"/>
        </a:p>
      </dsp:txBody>
      <dsp:txXfrm>
        <a:off x="875773" y="2026947"/>
        <a:ext cx="1179078" cy="789147"/>
      </dsp:txXfrm>
    </dsp:sp>
    <dsp:sp modelId="{407EF6B5-974D-4F77-A2C4-293FD72EBE79}">
      <dsp:nvSpPr>
        <dsp:cNvPr id="0" name=""/>
        <dsp:cNvSpPr/>
      </dsp:nvSpPr>
      <dsp:spPr>
        <a:xfrm>
          <a:off x="815427" y="471863"/>
          <a:ext cx="3899315" cy="3899315"/>
        </a:xfrm>
        <a:prstGeom prst="pie">
          <a:avLst>
            <a:gd name="adj1" fmla="val 12600000"/>
            <a:gd name="adj2" fmla="val 1620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endParaRPr lang="en-US" sz="4700" kern="1200" dirty="0"/>
        </a:p>
      </dsp:txBody>
      <dsp:txXfrm>
        <a:off x="1586006" y="889647"/>
        <a:ext cx="1137300" cy="835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417FB-19A0-4AE4-9A9C-D99C428240BD}">
      <dsp:nvSpPr>
        <dsp:cNvPr id="0" name=""/>
        <dsp:cNvSpPr/>
      </dsp:nvSpPr>
      <dsp:spPr>
        <a:xfrm>
          <a:off x="-6535154" y="-999848"/>
          <a:ext cx="7781372" cy="7781372"/>
        </a:xfrm>
        <a:prstGeom prst="blockArc">
          <a:avLst>
            <a:gd name="adj1" fmla="val 18900000"/>
            <a:gd name="adj2" fmla="val 2700000"/>
            <a:gd name="adj3" fmla="val 278"/>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847DA9-687F-4C46-BCCE-0D88857E78EE}">
      <dsp:nvSpPr>
        <dsp:cNvPr id="0" name=""/>
        <dsp:cNvSpPr/>
      </dsp:nvSpPr>
      <dsp:spPr>
        <a:xfrm>
          <a:off x="802496" y="482613"/>
          <a:ext cx="6249957" cy="134744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841" tIns="50800" rIns="50800" bIns="50800" numCol="1" spcCol="1270" anchor="t" anchorCtr="0">
          <a:noAutofit/>
        </a:bodyPr>
        <a:lstStyle/>
        <a:p>
          <a:pPr lvl="0" algn="l" defTabSz="889000">
            <a:lnSpc>
              <a:spcPct val="90000"/>
            </a:lnSpc>
            <a:spcBef>
              <a:spcPct val="0"/>
            </a:spcBef>
            <a:spcAft>
              <a:spcPct val="35000"/>
            </a:spcAft>
          </a:pPr>
          <a:r>
            <a:rPr lang="en-US" sz="2000" kern="1200" dirty="0"/>
            <a:t>Current Features</a:t>
          </a:r>
        </a:p>
        <a:p>
          <a:pPr marL="171450" lvl="1" indent="-171450" algn="l" defTabSz="711200">
            <a:lnSpc>
              <a:spcPct val="90000"/>
            </a:lnSpc>
            <a:spcBef>
              <a:spcPct val="0"/>
            </a:spcBef>
            <a:spcAft>
              <a:spcPct val="15000"/>
            </a:spcAft>
            <a:buChar char="••"/>
          </a:pPr>
          <a:r>
            <a:rPr lang="en-US" sz="1600" kern="1200" dirty="0"/>
            <a:t>Upload and host data. Expose as a spatial REST service</a:t>
          </a:r>
        </a:p>
        <a:p>
          <a:pPr marL="171450" lvl="1" indent="-171450" algn="l" defTabSz="711200">
            <a:lnSpc>
              <a:spcPct val="90000"/>
            </a:lnSpc>
            <a:spcBef>
              <a:spcPct val="0"/>
            </a:spcBef>
            <a:spcAft>
              <a:spcPct val="15000"/>
            </a:spcAft>
            <a:buChar char="••"/>
          </a:pPr>
          <a:r>
            <a:rPr lang="en-US" sz="1600" kern="1200" dirty="0"/>
            <a:t>Access administrative boundaries from Bing Maps</a:t>
          </a:r>
        </a:p>
        <a:p>
          <a:pPr marL="171450" lvl="1" indent="-171450" algn="l" defTabSz="711200">
            <a:lnSpc>
              <a:spcPct val="90000"/>
            </a:lnSpc>
            <a:spcBef>
              <a:spcPct val="0"/>
            </a:spcBef>
            <a:spcAft>
              <a:spcPct val="15000"/>
            </a:spcAft>
            <a:buChar char="••"/>
          </a:pPr>
          <a:r>
            <a:rPr lang="en-US" sz="1600" kern="1200" dirty="0"/>
            <a:t>Batch geocoding &amp; reverse geocoding</a:t>
          </a:r>
        </a:p>
      </dsp:txBody>
      <dsp:txXfrm>
        <a:off x="802496" y="482613"/>
        <a:ext cx="6249957" cy="1347442"/>
      </dsp:txXfrm>
    </dsp:sp>
    <dsp:sp modelId="{BBB80CF5-36D4-47FC-9823-1FC6265A8330}">
      <dsp:nvSpPr>
        <dsp:cNvPr id="0" name=""/>
        <dsp:cNvSpPr/>
      </dsp:nvSpPr>
      <dsp:spPr>
        <a:xfrm>
          <a:off x="79787" y="433625"/>
          <a:ext cx="1445418" cy="1445418"/>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E26ED-BCBC-4DC8-AED4-C359D106AEA4}">
      <dsp:nvSpPr>
        <dsp:cNvPr id="0" name=""/>
        <dsp:cNvSpPr/>
      </dsp:nvSpPr>
      <dsp:spPr>
        <a:xfrm>
          <a:off x="1222824" y="2217116"/>
          <a:ext cx="5829629" cy="134744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841" tIns="50800" rIns="50800" bIns="50800" numCol="1" spcCol="1270" anchor="t" anchorCtr="0">
          <a:noAutofit/>
        </a:bodyPr>
        <a:lstStyle/>
        <a:p>
          <a:pPr lvl="0" algn="l" defTabSz="889000">
            <a:lnSpc>
              <a:spcPct val="90000"/>
            </a:lnSpc>
            <a:spcBef>
              <a:spcPct val="0"/>
            </a:spcBef>
            <a:spcAft>
              <a:spcPct val="35000"/>
            </a:spcAft>
          </a:pPr>
          <a:r>
            <a:rPr lang="en-US" sz="2000" kern="1200" dirty="0"/>
            <a:t>New Features</a:t>
          </a:r>
        </a:p>
        <a:p>
          <a:pPr marL="171450" lvl="1" indent="-171450" algn="l" defTabSz="711200">
            <a:lnSpc>
              <a:spcPct val="90000"/>
            </a:lnSpc>
            <a:spcBef>
              <a:spcPct val="0"/>
            </a:spcBef>
            <a:spcAft>
              <a:spcPct val="15000"/>
            </a:spcAft>
            <a:buChar char="••"/>
          </a:pPr>
          <a:r>
            <a:rPr lang="en-US" sz="1600" kern="1200" dirty="0"/>
            <a:t>Upload KML and Shapefiles as data sources</a:t>
          </a:r>
        </a:p>
        <a:p>
          <a:pPr marL="171450" lvl="1" indent="-171450" algn="l" defTabSz="711200">
            <a:lnSpc>
              <a:spcPct val="90000"/>
            </a:lnSpc>
            <a:spcBef>
              <a:spcPct val="0"/>
            </a:spcBef>
            <a:spcAft>
              <a:spcPct val="15000"/>
            </a:spcAft>
            <a:buChar char="••"/>
          </a:pPr>
          <a:r>
            <a:rPr lang="en-US" sz="1600" kern="1200" dirty="0"/>
            <a:t>Automatically </a:t>
          </a:r>
          <a:r>
            <a:rPr lang="en-US" sz="1600" kern="1200" dirty="0" err="1"/>
            <a:t>reprojects</a:t>
          </a:r>
          <a:r>
            <a:rPr lang="en-US" sz="1600" kern="1200" dirty="0"/>
            <a:t> Shapefiles to WGS84</a:t>
          </a:r>
        </a:p>
        <a:p>
          <a:pPr marL="171450" lvl="1" indent="-171450" algn="l" defTabSz="711200">
            <a:lnSpc>
              <a:spcPct val="90000"/>
            </a:lnSpc>
            <a:spcBef>
              <a:spcPct val="0"/>
            </a:spcBef>
            <a:spcAft>
              <a:spcPct val="15000"/>
            </a:spcAft>
            <a:buChar char="••"/>
          </a:pPr>
          <a:r>
            <a:rPr lang="en-US" sz="1600" kern="1200" dirty="0" err="1"/>
            <a:t>GeoData</a:t>
          </a:r>
          <a:r>
            <a:rPr lang="en-US" sz="1600" kern="1200" dirty="0"/>
            <a:t> Directory</a:t>
          </a:r>
        </a:p>
      </dsp:txBody>
      <dsp:txXfrm>
        <a:off x="1222824" y="2217116"/>
        <a:ext cx="5829629" cy="1347442"/>
      </dsp:txXfrm>
    </dsp:sp>
    <dsp:sp modelId="{842F5B42-187F-40E9-B040-5434F41BA346}">
      <dsp:nvSpPr>
        <dsp:cNvPr id="0" name=""/>
        <dsp:cNvSpPr/>
      </dsp:nvSpPr>
      <dsp:spPr>
        <a:xfrm>
          <a:off x="500114" y="2168128"/>
          <a:ext cx="1445418" cy="1445418"/>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250477-9EA9-4F60-8965-0595C66B4F73}">
      <dsp:nvSpPr>
        <dsp:cNvPr id="0" name=""/>
        <dsp:cNvSpPr/>
      </dsp:nvSpPr>
      <dsp:spPr>
        <a:xfrm>
          <a:off x="802496" y="3951619"/>
          <a:ext cx="6249957" cy="134744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7841" tIns="50800" rIns="50800" bIns="50800" numCol="1" spcCol="1270" anchor="t" anchorCtr="0">
          <a:noAutofit/>
        </a:bodyPr>
        <a:lstStyle/>
        <a:p>
          <a:pPr lvl="0" algn="l" defTabSz="889000">
            <a:lnSpc>
              <a:spcPct val="90000"/>
            </a:lnSpc>
            <a:spcBef>
              <a:spcPct val="0"/>
            </a:spcBef>
            <a:spcAft>
              <a:spcPct val="35000"/>
            </a:spcAft>
          </a:pPr>
          <a:r>
            <a:rPr lang="en-US" sz="2000" kern="1200" dirty="0"/>
            <a:t>Roadmap</a:t>
          </a:r>
        </a:p>
        <a:p>
          <a:pPr marL="171450" lvl="1" indent="-171450" algn="l" defTabSz="711200">
            <a:lnSpc>
              <a:spcPct val="90000"/>
            </a:lnSpc>
            <a:spcBef>
              <a:spcPct val="0"/>
            </a:spcBef>
            <a:spcAft>
              <a:spcPct val="15000"/>
            </a:spcAft>
            <a:buChar char="••"/>
          </a:pPr>
          <a:r>
            <a:rPr lang="en-US" sz="1600" kern="1200" dirty="0"/>
            <a:t>Bing Places integration</a:t>
          </a:r>
        </a:p>
      </dsp:txBody>
      <dsp:txXfrm>
        <a:off x="802496" y="3951619"/>
        <a:ext cx="6249957" cy="1347442"/>
      </dsp:txXfrm>
    </dsp:sp>
    <dsp:sp modelId="{DA7EB50A-7C45-4551-8D4F-B1446AEF79F4}">
      <dsp:nvSpPr>
        <dsp:cNvPr id="0" name=""/>
        <dsp:cNvSpPr/>
      </dsp:nvSpPr>
      <dsp:spPr>
        <a:xfrm>
          <a:off x="79787" y="3902631"/>
          <a:ext cx="1445418" cy="1445418"/>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C941D-F2EE-46CD-8B59-015D10FA2F7F}">
      <dsp:nvSpPr>
        <dsp:cNvPr id="0" name=""/>
        <dsp:cNvSpPr/>
      </dsp:nvSpPr>
      <dsp:spPr>
        <a:xfrm>
          <a:off x="5639" y="294910"/>
          <a:ext cx="2683673" cy="1478815"/>
        </a:xfrm>
        <a:prstGeom prst="round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B5178-E78F-473E-900F-91156616B09B}">
      <dsp:nvSpPr>
        <dsp:cNvPr id="0" name=""/>
        <dsp:cNvSpPr/>
      </dsp:nvSpPr>
      <dsp:spPr>
        <a:xfrm>
          <a:off x="28182" y="1828782"/>
          <a:ext cx="2683673" cy="1446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l" defTabSz="666750">
            <a:lnSpc>
              <a:spcPct val="90000"/>
            </a:lnSpc>
            <a:spcBef>
              <a:spcPct val="0"/>
            </a:spcBef>
            <a:spcAft>
              <a:spcPct val="35000"/>
            </a:spcAft>
          </a:pPr>
          <a:r>
            <a:rPr lang="en-US" sz="1500" kern="1200" dirty="0"/>
            <a:t>High Performance</a:t>
          </a:r>
        </a:p>
        <a:p>
          <a:pPr marL="114300" lvl="1" indent="-114300" algn="l" defTabSz="533400">
            <a:lnSpc>
              <a:spcPct val="90000"/>
            </a:lnSpc>
            <a:spcBef>
              <a:spcPct val="0"/>
            </a:spcBef>
            <a:spcAft>
              <a:spcPct val="15000"/>
            </a:spcAft>
            <a:buChar char="••"/>
          </a:pPr>
          <a:r>
            <a:rPr lang="en-US" sz="1200" kern="1200" dirty="0"/>
            <a:t> Uses HTML5 Canvas</a:t>
          </a:r>
        </a:p>
        <a:p>
          <a:pPr marL="114300" lvl="1" indent="-114300" algn="l" defTabSz="533400">
            <a:lnSpc>
              <a:spcPct val="90000"/>
            </a:lnSpc>
            <a:spcBef>
              <a:spcPct val="0"/>
            </a:spcBef>
            <a:spcAft>
              <a:spcPct val="15000"/>
            </a:spcAft>
            <a:buChar char="••"/>
          </a:pPr>
          <a:r>
            <a:rPr lang="en-US" sz="1200" kern="1200" dirty="0"/>
            <a:t> Supports thousands of shapes</a:t>
          </a:r>
        </a:p>
        <a:p>
          <a:pPr marL="114300" lvl="1" indent="-114300" algn="l" defTabSz="533400">
            <a:lnSpc>
              <a:spcPct val="90000"/>
            </a:lnSpc>
            <a:spcBef>
              <a:spcPct val="0"/>
            </a:spcBef>
            <a:spcAft>
              <a:spcPct val="15000"/>
            </a:spcAft>
            <a:buChar char="••"/>
          </a:pPr>
          <a:r>
            <a:rPr lang="en-US" sz="1200" kern="1200" dirty="0"/>
            <a:t> New ‘lite’ mode available</a:t>
          </a:r>
        </a:p>
      </dsp:txBody>
      <dsp:txXfrm>
        <a:off x="28182" y="1828782"/>
        <a:ext cx="2683673" cy="1446211"/>
      </dsp:txXfrm>
    </dsp:sp>
    <dsp:sp modelId="{9A9C8573-D8C7-4555-B5C9-20C6A0C14271}">
      <dsp:nvSpPr>
        <dsp:cNvPr id="0" name=""/>
        <dsp:cNvSpPr/>
      </dsp:nvSpPr>
      <dsp:spPr>
        <a:xfrm>
          <a:off x="2957793" y="294910"/>
          <a:ext cx="2683673" cy="1478815"/>
        </a:xfrm>
        <a:prstGeom prst="roundRect">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90EAC-88AC-4A38-831E-66598451EA86}">
      <dsp:nvSpPr>
        <dsp:cNvPr id="0" name=""/>
        <dsp:cNvSpPr/>
      </dsp:nvSpPr>
      <dsp:spPr>
        <a:xfrm>
          <a:off x="2980336" y="1828782"/>
          <a:ext cx="2683673" cy="1446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l" defTabSz="666750">
            <a:lnSpc>
              <a:spcPct val="90000"/>
            </a:lnSpc>
            <a:spcBef>
              <a:spcPct val="0"/>
            </a:spcBef>
            <a:spcAft>
              <a:spcPct val="35000"/>
            </a:spcAft>
          </a:pPr>
          <a:r>
            <a:rPr lang="en-US" sz="1500" kern="1200" dirty="0"/>
            <a:t>Feature Rich</a:t>
          </a:r>
        </a:p>
        <a:p>
          <a:pPr marL="114300" lvl="1" indent="-114300" algn="l" defTabSz="533400">
            <a:lnSpc>
              <a:spcPct val="90000"/>
            </a:lnSpc>
            <a:spcBef>
              <a:spcPct val="0"/>
            </a:spcBef>
            <a:spcAft>
              <a:spcPct val="15000"/>
            </a:spcAft>
            <a:buChar char="••"/>
          </a:pPr>
          <a:r>
            <a:rPr lang="en-US" sz="1200" kern="1200" dirty="0"/>
            <a:t> Vector map labels</a:t>
          </a:r>
        </a:p>
        <a:p>
          <a:pPr marL="114300" lvl="1" indent="-114300" algn="l" defTabSz="533400">
            <a:lnSpc>
              <a:spcPct val="90000"/>
            </a:lnSpc>
            <a:spcBef>
              <a:spcPct val="0"/>
            </a:spcBef>
            <a:spcAft>
              <a:spcPct val="15000"/>
            </a:spcAft>
            <a:buChar char="••"/>
          </a:pPr>
          <a:r>
            <a:rPr lang="en-US" sz="1200" kern="1200" dirty="0"/>
            <a:t> Release Branches</a:t>
          </a:r>
        </a:p>
        <a:p>
          <a:pPr marL="114300" lvl="1" indent="-114300" algn="l" defTabSz="533400">
            <a:lnSpc>
              <a:spcPct val="90000"/>
            </a:lnSpc>
            <a:spcBef>
              <a:spcPct val="0"/>
            </a:spcBef>
            <a:spcAft>
              <a:spcPct val="15000"/>
            </a:spcAft>
            <a:buChar char="••"/>
          </a:pPr>
          <a:r>
            <a:rPr lang="en-US" sz="1200" kern="1200" dirty="0"/>
            <a:t> 8 new modules and lots of new features</a:t>
          </a:r>
        </a:p>
        <a:p>
          <a:pPr marL="114300" lvl="1" indent="-114300" algn="l" defTabSz="533400">
            <a:lnSpc>
              <a:spcPct val="90000"/>
            </a:lnSpc>
            <a:spcBef>
              <a:spcPct val="0"/>
            </a:spcBef>
            <a:spcAft>
              <a:spcPct val="15000"/>
            </a:spcAft>
            <a:buChar char="••"/>
          </a:pPr>
          <a:r>
            <a:rPr lang="en-US" sz="1200" kern="1200" dirty="0"/>
            <a:t> Many more features planned</a:t>
          </a:r>
        </a:p>
      </dsp:txBody>
      <dsp:txXfrm>
        <a:off x="2980336" y="1828782"/>
        <a:ext cx="2683673" cy="1446211"/>
      </dsp:txXfrm>
    </dsp:sp>
    <dsp:sp modelId="{7213CBBD-3790-445D-8B47-6EC5BC639A67}">
      <dsp:nvSpPr>
        <dsp:cNvPr id="0" name=""/>
        <dsp:cNvSpPr/>
      </dsp:nvSpPr>
      <dsp:spPr>
        <a:xfrm>
          <a:off x="5909947" y="294910"/>
          <a:ext cx="2683673" cy="1478815"/>
        </a:xfrm>
        <a:prstGeom prst="roundRect">
          <a:avLst/>
        </a:prstGeom>
        <a:blipFill rotWithShape="1">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BBC55-73BF-4798-B0B1-C0CAE8E21F5B}">
      <dsp:nvSpPr>
        <dsp:cNvPr id="0" name=""/>
        <dsp:cNvSpPr/>
      </dsp:nvSpPr>
      <dsp:spPr>
        <a:xfrm>
          <a:off x="5932490" y="1828782"/>
          <a:ext cx="2683673" cy="1446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l" defTabSz="666750">
            <a:lnSpc>
              <a:spcPct val="90000"/>
            </a:lnSpc>
            <a:spcBef>
              <a:spcPct val="0"/>
            </a:spcBef>
            <a:spcAft>
              <a:spcPct val="35000"/>
            </a:spcAft>
          </a:pPr>
          <a:r>
            <a:rPr lang="en-US" sz="1500" kern="1200" dirty="0"/>
            <a:t>Developer Friendly</a:t>
          </a:r>
        </a:p>
        <a:p>
          <a:pPr marL="114300" lvl="1" indent="-114300" algn="l" defTabSz="533400">
            <a:lnSpc>
              <a:spcPct val="90000"/>
            </a:lnSpc>
            <a:spcBef>
              <a:spcPct val="0"/>
            </a:spcBef>
            <a:spcAft>
              <a:spcPct val="15000"/>
            </a:spcAft>
            <a:buChar char="••"/>
          </a:pPr>
          <a:r>
            <a:rPr lang="en-US" sz="1200" kern="1200" dirty="0"/>
            <a:t> Less code, more power</a:t>
          </a:r>
        </a:p>
        <a:p>
          <a:pPr marL="114300" lvl="1" indent="-114300" algn="l" defTabSz="533400">
            <a:lnSpc>
              <a:spcPct val="90000"/>
            </a:lnSpc>
            <a:spcBef>
              <a:spcPct val="0"/>
            </a:spcBef>
            <a:spcAft>
              <a:spcPct val="15000"/>
            </a:spcAft>
            <a:buChar char="••"/>
          </a:pPr>
          <a:r>
            <a:rPr lang="en-US" sz="1200" kern="1200" dirty="0"/>
            <a:t> V7 backwards compatibility</a:t>
          </a:r>
        </a:p>
        <a:p>
          <a:pPr marL="114300" lvl="1" indent="-114300" algn="l" defTabSz="533400">
            <a:lnSpc>
              <a:spcPct val="90000"/>
            </a:lnSpc>
            <a:spcBef>
              <a:spcPct val="0"/>
            </a:spcBef>
            <a:spcAft>
              <a:spcPct val="15000"/>
            </a:spcAft>
            <a:buChar char="••"/>
          </a:pPr>
          <a:r>
            <a:rPr lang="en-US" sz="1200" kern="1200" dirty="0"/>
            <a:t> Improved Interactive SDK</a:t>
          </a:r>
        </a:p>
      </dsp:txBody>
      <dsp:txXfrm>
        <a:off x="5932490" y="1828782"/>
        <a:ext cx="2683673" cy="1446211"/>
      </dsp:txXfrm>
    </dsp:sp>
    <dsp:sp modelId="{75336C63-D083-4F80-B174-E42FFFEA48F4}">
      <dsp:nvSpPr>
        <dsp:cNvPr id="0" name=""/>
        <dsp:cNvSpPr/>
      </dsp:nvSpPr>
      <dsp:spPr>
        <a:xfrm>
          <a:off x="8862101" y="294910"/>
          <a:ext cx="2683673" cy="1478815"/>
        </a:xfrm>
        <a:prstGeom prst="roundRect">
          <a:avLst/>
        </a:prstGeom>
        <a:blipFill rotWithShape="1">
          <a:blip xmlns:r="http://schemas.openxmlformats.org/officeDocument/2006/relationships" r:embed="rId4"/>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6D1BFD-9A34-417C-8437-1D09AA9DBB29}">
      <dsp:nvSpPr>
        <dsp:cNvPr id="0" name=""/>
        <dsp:cNvSpPr/>
      </dsp:nvSpPr>
      <dsp:spPr>
        <a:xfrm>
          <a:off x="8867741" y="1828782"/>
          <a:ext cx="2683673" cy="1446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l" defTabSz="666750">
            <a:lnSpc>
              <a:spcPct val="90000"/>
            </a:lnSpc>
            <a:spcBef>
              <a:spcPct val="0"/>
            </a:spcBef>
            <a:spcAft>
              <a:spcPct val="35000"/>
            </a:spcAft>
          </a:pPr>
          <a:r>
            <a:rPr lang="en-US" sz="1500" kern="1200" dirty="0"/>
            <a:t>Scenario Driven Design</a:t>
          </a:r>
        </a:p>
        <a:p>
          <a:pPr marL="114300" lvl="1" indent="-114300" algn="l" defTabSz="533400">
            <a:lnSpc>
              <a:spcPct val="90000"/>
            </a:lnSpc>
            <a:spcBef>
              <a:spcPct val="0"/>
            </a:spcBef>
            <a:spcAft>
              <a:spcPct val="15000"/>
            </a:spcAft>
            <a:buChar char="••"/>
          </a:pPr>
          <a:r>
            <a:rPr lang="en-US" sz="1200" kern="1200" dirty="0"/>
            <a:t> 5 years of customer feedback used</a:t>
          </a:r>
        </a:p>
        <a:p>
          <a:pPr marL="114300" lvl="1" indent="-114300" algn="l" defTabSz="533400">
            <a:lnSpc>
              <a:spcPct val="90000"/>
            </a:lnSpc>
            <a:spcBef>
              <a:spcPct val="0"/>
            </a:spcBef>
            <a:spcAft>
              <a:spcPct val="15000"/>
            </a:spcAft>
            <a:buChar char="••"/>
          </a:pPr>
          <a:r>
            <a:rPr lang="en-US" sz="1200" kern="1200" dirty="0"/>
            <a:t> Better aligns with the type of apps developers are trying to build with Bing Maps</a:t>
          </a:r>
        </a:p>
      </dsp:txBody>
      <dsp:txXfrm>
        <a:off x="8867741" y="1828782"/>
        <a:ext cx="2683673" cy="14462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F1AAF-9A51-4D93-9273-CB46978BC220}">
      <dsp:nvSpPr>
        <dsp:cNvPr id="0" name=""/>
        <dsp:cNvSpPr/>
      </dsp:nvSpPr>
      <dsp:spPr>
        <a:xfrm>
          <a:off x="0" y="41619"/>
          <a:ext cx="7497998" cy="5920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Experimental</a:t>
          </a:r>
        </a:p>
      </dsp:txBody>
      <dsp:txXfrm>
        <a:off x="28900" y="70519"/>
        <a:ext cx="7440198" cy="534220"/>
      </dsp:txXfrm>
    </dsp:sp>
    <dsp:sp modelId="{73ABF8CF-820A-4E60-AE85-6920FD69C4FE}">
      <dsp:nvSpPr>
        <dsp:cNvPr id="0" name=""/>
        <dsp:cNvSpPr/>
      </dsp:nvSpPr>
      <dsp:spPr>
        <a:xfrm>
          <a:off x="0" y="633639"/>
          <a:ext cx="7497998" cy="102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New features available right away</a:t>
          </a:r>
        </a:p>
        <a:p>
          <a:pPr marL="171450" lvl="1" indent="-171450" algn="l" defTabSz="800100">
            <a:lnSpc>
              <a:spcPct val="90000"/>
            </a:lnSpc>
            <a:spcBef>
              <a:spcPct val="0"/>
            </a:spcBef>
            <a:spcAft>
              <a:spcPct val="20000"/>
            </a:spcAft>
            <a:buChar char="••"/>
          </a:pPr>
          <a:r>
            <a:rPr lang="en-US" sz="1800" kern="1200" dirty="0"/>
            <a:t>Features still being tested and may have bugs</a:t>
          </a:r>
        </a:p>
        <a:p>
          <a:pPr marL="171450" lvl="1" indent="-171450" algn="l" defTabSz="800100">
            <a:lnSpc>
              <a:spcPct val="90000"/>
            </a:lnSpc>
            <a:spcBef>
              <a:spcPct val="0"/>
            </a:spcBef>
            <a:spcAft>
              <a:spcPct val="20000"/>
            </a:spcAft>
            <a:buChar char="••"/>
          </a:pPr>
          <a:r>
            <a:rPr lang="en-US" sz="1800" kern="1200" dirty="0"/>
            <a:t>Not recommended for production apps</a:t>
          </a:r>
        </a:p>
      </dsp:txBody>
      <dsp:txXfrm>
        <a:off x="0" y="633639"/>
        <a:ext cx="7497998" cy="1023615"/>
      </dsp:txXfrm>
    </dsp:sp>
    <dsp:sp modelId="{8BF96B75-804A-4D9A-B1D7-79049C4879A2}">
      <dsp:nvSpPr>
        <dsp:cNvPr id="0" name=""/>
        <dsp:cNvSpPr/>
      </dsp:nvSpPr>
      <dsp:spPr>
        <a:xfrm>
          <a:off x="0" y="1657254"/>
          <a:ext cx="7497998" cy="5920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Release</a:t>
          </a:r>
        </a:p>
      </dsp:txBody>
      <dsp:txXfrm>
        <a:off x="28900" y="1686154"/>
        <a:ext cx="7440198" cy="534220"/>
      </dsp:txXfrm>
    </dsp:sp>
    <dsp:sp modelId="{573DA894-8EBC-4043-B9D1-F3BD8599F593}">
      <dsp:nvSpPr>
        <dsp:cNvPr id="0" name=""/>
        <dsp:cNvSpPr/>
      </dsp:nvSpPr>
      <dsp:spPr>
        <a:xfrm>
          <a:off x="0" y="2249274"/>
          <a:ext cx="7497998" cy="102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New features have been fully tested and initial bugs have been fixed</a:t>
          </a:r>
        </a:p>
        <a:p>
          <a:pPr marL="171450" lvl="1" indent="-171450" algn="l" defTabSz="800100">
            <a:lnSpc>
              <a:spcPct val="90000"/>
            </a:lnSpc>
            <a:spcBef>
              <a:spcPct val="0"/>
            </a:spcBef>
            <a:spcAft>
              <a:spcPct val="20000"/>
            </a:spcAft>
            <a:buChar char="••"/>
          </a:pPr>
          <a:r>
            <a:rPr lang="en-US" sz="1800" kern="1200" dirty="0"/>
            <a:t>Equivalent to past release standards of Bing Maps</a:t>
          </a:r>
        </a:p>
        <a:p>
          <a:pPr marL="171450" lvl="1" indent="-171450" algn="l" defTabSz="800100">
            <a:lnSpc>
              <a:spcPct val="90000"/>
            </a:lnSpc>
            <a:spcBef>
              <a:spcPct val="0"/>
            </a:spcBef>
            <a:spcAft>
              <a:spcPct val="20000"/>
            </a:spcAft>
            <a:buChar char="••"/>
          </a:pPr>
          <a:r>
            <a:rPr lang="en-US" sz="1800" kern="1200" dirty="0"/>
            <a:t>Recommended for production apps</a:t>
          </a:r>
        </a:p>
      </dsp:txBody>
      <dsp:txXfrm>
        <a:off x="0" y="2249274"/>
        <a:ext cx="7497998" cy="1023615"/>
      </dsp:txXfrm>
    </dsp:sp>
    <dsp:sp modelId="{FB1CC226-01D2-4EC4-A5BA-787AA4F125DF}">
      <dsp:nvSpPr>
        <dsp:cNvPr id="0" name=""/>
        <dsp:cNvSpPr/>
      </dsp:nvSpPr>
      <dsp:spPr>
        <a:xfrm>
          <a:off x="0" y="3272889"/>
          <a:ext cx="7497998" cy="5920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Frozen</a:t>
          </a:r>
        </a:p>
      </dsp:txBody>
      <dsp:txXfrm>
        <a:off x="28900" y="3301789"/>
        <a:ext cx="7440198" cy="534220"/>
      </dsp:txXfrm>
    </dsp:sp>
    <dsp:sp modelId="{E39248BD-847E-4EF9-A029-2A410E22BCC4}">
      <dsp:nvSpPr>
        <dsp:cNvPr id="0" name=""/>
        <dsp:cNvSpPr/>
      </dsp:nvSpPr>
      <dsp:spPr>
        <a:xfrm>
          <a:off x="0" y="3864909"/>
          <a:ext cx="7497998" cy="1214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06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New features added only after they have been in the release branch for while and all bugs have been fixed</a:t>
          </a:r>
        </a:p>
        <a:p>
          <a:pPr marL="171450" lvl="1" indent="-171450" algn="l" defTabSz="800100">
            <a:lnSpc>
              <a:spcPct val="90000"/>
            </a:lnSpc>
            <a:spcBef>
              <a:spcPct val="0"/>
            </a:spcBef>
            <a:spcAft>
              <a:spcPct val="20000"/>
            </a:spcAft>
            <a:buChar char="••"/>
          </a:pPr>
          <a:r>
            <a:rPr lang="en-US" sz="1800" kern="1200" dirty="0"/>
            <a:t>Recommended for mission critical apps that don’t need new features right away</a:t>
          </a:r>
        </a:p>
      </dsp:txBody>
      <dsp:txXfrm>
        <a:off x="0" y="3864909"/>
        <a:ext cx="7497998" cy="1214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7F206-939D-47EB-AF4D-83B6849B6342}">
      <dsp:nvSpPr>
        <dsp:cNvPr id="0" name=""/>
        <dsp:cNvSpPr/>
      </dsp:nvSpPr>
      <dsp:spPr>
        <a:xfrm>
          <a:off x="1014303" y="1684"/>
          <a:ext cx="2179695" cy="1501810"/>
        </a:xfrm>
        <a:prstGeom prst="round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84E4B3-592A-49B7-832F-3074397E898F}">
      <dsp:nvSpPr>
        <dsp:cNvPr id="0" name=""/>
        <dsp:cNvSpPr/>
      </dsp:nvSpPr>
      <dsp:spPr>
        <a:xfrm>
          <a:off x="1014303" y="1503495"/>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a:t>Mobile Support</a:t>
          </a:r>
        </a:p>
      </dsp:txBody>
      <dsp:txXfrm>
        <a:off x="1014303" y="1503495"/>
        <a:ext cx="2179695" cy="808667"/>
      </dsp:txXfrm>
    </dsp:sp>
    <dsp:sp modelId="{522BDC87-7911-48F5-AB12-ECDDE24A31C5}">
      <dsp:nvSpPr>
        <dsp:cNvPr id="0" name=""/>
        <dsp:cNvSpPr/>
      </dsp:nvSpPr>
      <dsp:spPr>
        <a:xfrm>
          <a:off x="3412060" y="1684"/>
          <a:ext cx="2179695" cy="1501810"/>
        </a:xfrm>
        <a:prstGeom prst="roundRect">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B9FDB-FCBA-4814-859C-6C7EE649F9B1}">
      <dsp:nvSpPr>
        <dsp:cNvPr id="0" name=""/>
        <dsp:cNvSpPr/>
      </dsp:nvSpPr>
      <dsp:spPr>
        <a:xfrm>
          <a:off x="3412060" y="1503495"/>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a:t>TypeScript</a:t>
          </a:r>
          <a:r>
            <a:rPr lang="en-US" sz="1800" kern="1200" dirty="0"/>
            <a:t> Definitions</a:t>
          </a:r>
        </a:p>
      </dsp:txBody>
      <dsp:txXfrm>
        <a:off x="3412060" y="1503495"/>
        <a:ext cx="2179695" cy="808667"/>
      </dsp:txXfrm>
    </dsp:sp>
    <dsp:sp modelId="{AE903D18-7655-4BED-BBF0-16E9A8793819}">
      <dsp:nvSpPr>
        <dsp:cNvPr id="0" name=""/>
        <dsp:cNvSpPr/>
      </dsp:nvSpPr>
      <dsp:spPr>
        <a:xfrm>
          <a:off x="5809817" y="1684"/>
          <a:ext cx="2179695" cy="1501810"/>
        </a:xfrm>
        <a:prstGeom prst="roundRect">
          <a:avLst/>
        </a:prstGeom>
        <a:blipFill rotWithShape="1">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D71A5-6F89-427F-89AD-E203AD8E96AF}">
      <dsp:nvSpPr>
        <dsp:cNvPr id="0" name=""/>
        <dsp:cNvSpPr/>
      </dsp:nvSpPr>
      <dsp:spPr>
        <a:xfrm>
          <a:off x="5809817" y="1503495"/>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a:t>Extended</a:t>
          </a:r>
        </a:p>
        <a:p>
          <a:pPr lvl="0" algn="ctr" defTabSz="800100">
            <a:lnSpc>
              <a:spcPct val="90000"/>
            </a:lnSpc>
            <a:spcBef>
              <a:spcPct val="0"/>
            </a:spcBef>
            <a:spcAft>
              <a:spcPct val="35000"/>
            </a:spcAft>
          </a:pPr>
          <a:r>
            <a:rPr lang="en-US" sz="1800" kern="1200" dirty="0"/>
            <a:t>Localization</a:t>
          </a:r>
        </a:p>
      </dsp:txBody>
      <dsp:txXfrm>
        <a:off x="5809817" y="1503495"/>
        <a:ext cx="2179695" cy="808667"/>
      </dsp:txXfrm>
    </dsp:sp>
    <dsp:sp modelId="{F27A7C19-C806-4AD6-B5CC-35001B8EC94E}">
      <dsp:nvSpPr>
        <dsp:cNvPr id="0" name=""/>
        <dsp:cNvSpPr/>
      </dsp:nvSpPr>
      <dsp:spPr>
        <a:xfrm>
          <a:off x="1014303" y="2530131"/>
          <a:ext cx="2179695" cy="1501810"/>
        </a:xfrm>
        <a:prstGeom prst="roundRect">
          <a:avLst/>
        </a:prstGeom>
        <a:blipFill rotWithShape="1">
          <a:blip xmlns:r="http://schemas.openxmlformats.org/officeDocument/2006/relationships" r:embed="rId4"/>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871B16-C3C0-485C-9D28-5F78182DCDCB}">
      <dsp:nvSpPr>
        <dsp:cNvPr id="0" name=""/>
        <dsp:cNvSpPr/>
      </dsp:nvSpPr>
      <dsp:spPr>
        <a:xfrm>
          <a:off x="1014303" y="4031942"/>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a:t>Export Map as Image</a:t>
          </a:r>
        </a:p>
      </dsp:txBody>
      <dsp:txXfrm>
        <a:off x="1014303" y="4031942"/>
        <a:ext cx="2179695" cy="808667"/>
      </dsp:txXfrm>
    </dsp:sp>
    <dsp:sp modelId="{D806FCA6-B318-45C1-AB7D-0F73F3A9BB57}">
      <dsp:nvSpPr>
        <dsp:cNvPr id="0" name=""/>
        <dsp:cNvSpPr/>
      </dsp:nvSpPr>
      <dsp:spPr>
        <a:xfrm>
          <a:off x="3412060" y="2530131"/>
          <a:ext cx="2179695" cy="1501810"/>
        </a:xfrm>
        <a:prstGeom prst="roundRect">
          <a:avLst/>
        </a:prstGeom>
        <a:blipFill rotWithShape="1">
          <a:blip xmlns:r="http://schemas.openxmlformats.org/officeDocument/2006/relationships" r:embed="rId5"/>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51261-7E02-4E89-8F19-AD3AF8BA1801}">
      <dsp:nvSpPr>
        <dsp:cNvPr id="0" name=""/>
        <dsp:cNvSpPr/>
      </dsp:nvSpPr>
      <dsp:spPr>
        <a:xfrm>
          <a:off x="3412060" y="4031942"/>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a:t>Embedded Map API</a:t>
          </a:r>
        </a:p>
      </dsp:txBody>
      <dsp:txXfrm>
        <a:off x="3412060" y="4031942"/>
        <a:ext cx="2179695" cy="808667"/>
      </dsp:txXfrm>
    </dsp:sp>
    <dsp:sp modelId="{5D7018E9-14D9-44FB-8248-814F1E3AA2E4}">
      <dsp:nvSpPr>
        <dsp:cNvPr id="0" name=""/>
        <dsp:cNvSpPr/>
      </dsp:nvSpPr>
      <dsp:spPr>
        <a:xfrm>
          <a:off x="5809817" y="2530131"/>
          <a:ext cx="2179695" cy="1501810"/>
        </a:xfrm>
        <a:prstGeom prst="roundRect">
          <a:avLst/>
        </a:prstGeom>
        <a:blipFill rotWithShape="1">
          <a:blip xmlns:r="http://schemas.openxmlformats.org/officeDocument/2006/relationships" r:embed="rId6"/>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145F3-8710-4E8B-910F-E2372D7FBDFF}">
      <dsp:nvSpPr>
        <dsp:cNvPr id="0" name=""/>
        <dsp:cNvSpPr/>
      </dsp:nvSpPr>
      <dsp:spPr>
        <a:xfrm>
          <a:off x="5809817" y="4031942"/>
          <a:ext cx="2179695" cy="80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a:t>Configuration Driven Maps</a:t>
          </a:r>
        </a:p>
      </dsp:txBody>
      <dsp:txXfrm>
        <a:off x="5809817" y="4031942"/>
        <a:ext cx="2179695" cy="80866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Build 2016</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4/1/2016 10:36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Build 2016</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4/1/2016 10:36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9436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17D118-1690-458F-B4D2-F9DA5D6F50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5444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978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715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2951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150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2918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762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 10:36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808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927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977451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067622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254255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317480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6529360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66392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39437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2892538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414395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1025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8731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4445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42220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8302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94271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02245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95805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364112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63178855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4798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219709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32096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38316450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104256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4638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0627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237339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859514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85685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0 G:120 B:215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smtClean="0">
                    <a:gradFill>
                      <a:gsLst>
                        <a:gs pos="7965">
                          <a:srgbClr val="000000"/>
                        </a:gs>
                        <a:gs pos="28319">
                          <a:srgbClr val="000000"/>
                        </a:gs>
                      </a:gsLst>
                      <a:lin ang="5400000" scaled="0"/>
                    </a:gradFill>
                    <a:ea typeface="Segoe UI" pitchFamily="34" charset="0"/>
                    <a:cs typeface="Segoe UI" pitchFamily="34" charset="0"/>
                  </a:rPr>
                  <a:t>R:</a:t>
                </a:r>
                <a:r>
                  <a:rPr lang="en-US" sz="500" baseline="0" dirty="0" smtClean="0">
                    <a:gradFill>
                      <a:gsLst>
                        <a:gs pos="7965">
                          <a:srgbClr val="000000"/>
                        </a:gs>
                        <a:gs pos="28319">
                          <a:srgbClr val="000000"/>
                        </a:gs>
                      </a:gsLst>
                      <a:lin ang="5400000" scaled="0"/>
                    </a:gradFill>
                    <a:ea typeface="Segoe UI" pitchFamily="34" charset="0"/>
                    <a:cs typeface="Segoe UI" pitchFamily="34" charset="0"/>
                  </a:rPr>
                  <a:t>0 G:188 B:242</a:t>
                </a:r>
                <a:endParaRPr lang="en-US" sz="500" dirty="0" smtClean="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smtClean="0">
                    <a:gradFill>
                      <a:gsLst>
                        <a:gs pos="92035">
                          <a:srgbClr val="505050"/>
                        </a:gs>
                        <a:gs pos="27000">
                          <a:srgbClr val="505050"/>
                        </a:gs>
                      </a:gsLst>
                      <a:lin ang="5400000" scaled="0"/>
                    </a:gradFill>
                    <a:ea typeface="Segoe UI" pitchFamily="34" charset="0"/>
                    <a:cs typeface="Segoe UI" pitchFamily="34" charset="0"/>
                  </a:rPr>
                  <a:t>R:</a:t>
                </a:r>
                <a:r>
                  <a:rPr lang="en-US" sz="500" baseline="0" dirty="0" smtClean="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smtClean="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smtClean="0">
                    <a:gradFill>
                      <a:gsLst>
                        <a:gs pos="0">
                          <a:srgbClr val="FFFFFF"/>
                        </a:gs>
                        <a:gs pos="100000">
                          <a:srgbClr val="FFFFFF"/>
                        </a:gs>
                      </a:gsLst>
                      <a:lin ang="5400000" scaled="0"/>
                    </a:gradFill>
                    <a:ea typeface="Segoe UI" pitchFamily="34" charset="0"/>
                    <a:cs typeface="Segoe UI" pitchFamily="34" charset="0"/>
                  </a:rPr>
                  <a:t>R:</a:t>
                </a:r>
                <a:r>
                  <a:rPr lang="en-US" sz="500" baseline="0" dirty="0" smtClean="0">
                    <a:gradFill>
                      <a:gsLst>
                        <a:gs pos="0">
                          <a:srgbClr val="FFFFFF"/>
                        </a:gs>
                        <a:gs pos="100000">
                          <a:srgbClr val="FFFFFF"/>
                        </a:gs>
                      </a:gsLst>
                      <a:lin ang="5400000" scaled="0"/>
                    </a:gradFill>
                    <a:ea typeface="Segoe UI" pitchFamily="34" charset="0"/>
                    <a:cs typeface="Segoe UI" pitchFamily="34" charset="0"/>
                  </a:rPr>
                  <a:t>0 G:32 B:80</a:t>
                </a:r>
                <a:endParaRPr lang="en-US" sz="5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80 G:80 B:80</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115 G:115 B:115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smtClean="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16 G:124 B:16</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Secondary colors (use only when</a:t>
              </a:r>
              <a:r>
                <a:rPr lang="en-US" sz="1000" baseline="0" dirty="0" smtClean="0">
                  <a:gradFill>
                    <a:gsLst>
                      <a:gs pos="2917">
                        <a:schemeClr val="tx1"/>
                      </a:gs>
                      <a:gs pos="30000">
                        <a:schemeClr val="tx1"/>
                      </a:gs>
                    </a:gsLst>
                    <a:lin ang="5400000" scaled="0"/>
                  </a:gradFill>
                </a:rPr>
                <a:t> necessary)</a:t>
              </a:r>
              <a:endParaRPr lang="en-US" sz="1000" dirty="0"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smtClean="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2967052885"/>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diagramData" Target="../diagrams/data1.xml"/><Relationship Id="rId16" Type="http://schemas.openxmlformats.org/officeDocument/2006/relationships/image" Target="../media/image30.png"/><Relationship Id="rId1" Type="http://schemas.openxmlformats.org/officeDocument/2006/relationships/slideLayout" Target="../slideLayouts/slideLayout55.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image" Target="../media/image35.png"/><Relationship Id="rId1" Type="http://schemas.openxmlformats.org/officeDocument/2006/relationships/slideLayout" Target="../slideLayouts/slideLayout5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hyperlink" Target="http://aka.ms/MapsAtBuild" TargetMode="Externa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3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 y="2491433"/>
            <a:ext cx="5206098" cy="2011658"/>
          </a:xfrm>
        </p:spPr>
        <p:txBody>
          <a:bodyPr/>
          <a:lstStyle/>
          <a:p>
            <a:r>
              <a:rPr lang="en-US"/>
              <a:t>Native Map Control</a:t>
            </a:r>
            <a:r>
              <a:rPr lang="en-US" dirty="0"/>
              <a:t> </a:t>
            </a:r>
            <a:r>
              <a:rPr lang="en-US"/>
              <a:t>(</a:t>
            </a:r>
            <a:r>
              <a:rPr lang="en-US" dirty="0"/>
              <a:t>UWP</a:t>
            </a:r>
            <a:r>
              <a:rPr lang="en-US"/>
              <a:t>)</a:t>
            </a:r>
            <a:endParaRPr lang="en-US" dirty="0"/>
          </a:p>
        </p:txBody>
      </p:sp>
      <p:pic>
        <p:nvPicPr>
          <p:cNvPr id="26" name="Picture 25"/>
          <p:cNvPicPr>
            <a:picLocks noChangeAspect="1"/>
          </p:cNvPicPr>
          <p:nvPr/>
        </p:nvPicPr>
        <p:blipFill>
          <a:blip r:embed="rId2"/>
          <a:stretch>
            <a:fillRect/>
          </a:stretch>
        </p:blipFill>
        <p:spPr>
          <a:xfrm>
            <a:off x="5206098" y="0"/>
            <a:ext cx="7230378" cy="6994525"/>
          </a:xfrm>
          <a:prstGeom prst="rect">
            <a:avLst/>
          </a:prstGeom>
        </p:spPr>
      </p:pic>
    </p:spTree>
    <p:extLst>
      <p:ext uri="{BB962C8B-B14F-4D97-AF65-F5344CB8AC3E}">
        <p14:creationId xmlns:p14="http://schemas.microsoft.com/office/powerpoint/2010/main" val="29118101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Windows Devices</a:t>
            </a:r>
          </a:p>
        </p:txBody>
      </p:sp>
      <p:grpSp>
        <p:nvGrpSpPr>
          <p:cNvPr id="18" name="Group 17"/>
          <p:cNvGrpSpPr/>
          <p:nvPr/>
        </p:nvGrpSpPr>
        <p:grpSpPr>
          <a:xfrm>
            <a:off x="3396310" y="1598390"/>
            <a:ext cx="5646221" cy="4642042"/>
            <a:chOff x="3395127" y="1942025"/>
            <a:chExt cx="5646221" cy="4642042"/>
          </a:xfrm>
        </p:grpSpPr>
        <p:grpSp>
          <p:nvGrpSpPr>
            <p:cNvPr id="4" name="UWP with Device Families"/>
            <p:cNvGrpSpPr/>
            <p:nvPr/>
          </p:nvGrpSpPr>
          <p:grpSpPr>
            <a:xfrm>
              <a:off x="3395127" y="1942025"/>
              <a:ext cx="5646221" cy="4642042"/>
              <a:chOff x="3476817" y="1632154"/>
              <a:chExt cx="5646221" cy="4642042"/>
            </a:xfrm>
          </p:grpSpPr>
          <p:grpSp>
            <p:nvGrpSpPr>
              <p:cNvPr id="5" name="Group 4"/>
              <p:cNvGrpSpPr/>
              <p:nvPr/>
            </p:nvGrpSpPr>
            <p:grpSpPr>
              <a:xfrm>
                <a:off x="3476817" y="1632154"/>
                <a:ext cx="5646221" cy="4642042"/>
                <a:chOff x="3111336" y="1235347"/>
                <a:chExt cx="5646221" cy="4642042"/>
              </a:xfrm>
            </p:grpSpPr>
            <p:graphicFrame>
              <p:nvGraphicFramePr>
                <p:cNvPr id="9" name="Diagram 8"/>
                <p:cNvGraphicFramePr/>
                <p:nvPr>
                  <p:extLst/>
                </p:nvPr>
              </p:nvGraphicFramePr>
              <p:xfrm>
                <a:off x="3111336" y="1235347"/>
                <a:ext cx="5646221" cy="4642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27"/>
                <p:cNvSpPr txBox="1"/>
                <p:nvPr/>
              </p:nvSpPr>
              <p:spPr>
                <a:xfrm rot="1705757">
                  <a:off x="5728465" y="2113184"/>
                  <a:ext cx="1980245" cy="307777"/>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Desktop</a:t>
                  </a:r>
                </a:p>
              </p:txBody>
            </p:sp>
            <p:sp>
              <p:nvSpPr>
                <p:cNvPr id="11" name="TextBox 28"/>
                <p:cNvSpPr txBox="1"/>
                <p:nvPr/>
              </p:nvSpPr>
              <p:spPr>
                <a:xfrm rot="19603187">
                  <a:off x="4229284" y="2146347"/>
                  <a:ext cx="1621508" cy="307777"/>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Mobile</a:t>
                  </a:r>
                </a:p>
              </p:txBody>
            </p:sp>
            <p:sp>
              <p:nvSpPr>
                <p:cNvPr id="12" name="TextBox 29"/>
                <p:cNvSpPr txBox="1"/>
                <p:nvPr/>
              </p:nvSpPr>
              <p:spPr>
                <a:xfrm>
                  <a:off x="7103658" y="3551923"/>
                  <a:ext cx="930032" cy="523220"/>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XBox One</a:t>
                  </a:r>
                </a:p>
              </p:txBody>
            </p:sp>
            <p:sp>
              <p:nvSpPr>
                <p:cNvPr id="13" name="TextBox 30"/>
                <p:cNvSpPr txBox="1"/>
                <p:nvPr/>
              </p:nvSpPr>
              <p:spPr>
                <a:xfrm>
                  <a:off x="3791115" y="3555492"/>
                  <a:ext cx="930032" cy="307777"/>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IoT</a:t>
                  </a:r>
                </a:p>
              </p:txBody>
            </p:sp>
            <p:sp>
              <p:nvSpPr>
                <p:cNvPr id="14" name="TextBox 31"/>
                <p:cNvSpPr txBox="1"/>
                <p:nvPr/>
              </p:nvSpPr>
              <p:spPr>
                <a:xfrm rot="1818755">
                  <a:off x="4115526" y="4883253"/>
                  <a:ext cx="1951439" cy="307777"/>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Holographic</a:t>
                  </a:r>
                </a:p>
              </p:txBody>
            </p:sp>
            <p:sp>
              <p:nvSpPr>
                <p:cNvPr id="15" name="TextBox 32"/>
                <p:cNvSpPr txBox="1"/>
                <p:nvPr/>
              </p:nvSpPr>
              <p:spPr>
                <a:xfrm rot="19849316">
                  <a:off x="5864330" y="4927222"/>
                  <a:ext cx="1677461" cy="307777"/>
                </a:xfrm>
                <a:prstGeom prst="rect">
                  <a:avLst/>
                </a:prstGeom>
                <a:noFill/>
              </p:spPr>
              <p:txBody>
                <a:bodyPr wrap="square"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Surface Hub</a:t>
                  </a:r>
                </a:p>
              </p:txBody>
            </p:sp>
          </p:grpSp>
          <p:grpSp>
            <p:nvGrpSpPr>
              <p:cNvPr id="6" name="Group 5"/>
              <p:cNvGrpSpPr/>
              <p:nvPr/>
            </p:nvGrpSpPr>
            <p:grpSpPr>
              <a:xfrm>
                <a:off x="4913729" y="2712495"/>
                <a:ext cx="2743200" cy="2743200"/>
                <a:chOff x="4548248" y="2315688"/>
                <a:chExt cx="2743200" cy="2743200"/>
              </a:xfrm>
            </p:grpSpPr>
            <p:sp>
              <p:nvSpPr>
                <p:cNvPr id="7" name="Oval 6"/>
                <p:cNvSpPr/>
                <p:nvPr/>
              </p:nvSpPr>
              <p:spPr>
                <a:xfrm>
                  <a:off x="4548248" y="2315688"/>
                  <a:ext cx="2743200" cy="2743200"/>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w="38100">
                      <a:noFill/>
                    </a:ln>
                    <a:solidFill>
                      <a:srgbClr val="FFFFFF"/>
                    </a:solidFill>
                    <a:effectLst/>
                    <a:uLnTx/>
                    <a:uFillTx/>
                    <a:latin typeface="Segoe UI"/>
                    <a:ea typeface="+mn-ea"/>
                    <a:cs typeface="+mn-cs"/>
                  </a:endParaRPr>
                </a:p>
              </p:txBody>
            </p:sp>
            <p:sp>
              <p:nvSpPr>
                <p:cNvPr id="8" name="TextBox 43"/>
                <p:cNvSpPr txBox="1"/>
                <p:nvPr/>
              </p:nvSpPr>
              <p:spPr>
                <a:xfrm>
                  <a:off x="4548248" y="3452794"/>
                  <a:ext cx="2743200" cy="498598"/>
                </a:xfrm>
                <a:prstGeom prst="rect">
                  <a:avLst/>
                </a:prstGeom>
                <a:noFill/>
              </p:spPr>
              <p:txBody>
                <a:bodyPr wrap="square" lIns="137160" tIns="109728" rIns="137160" bIns="109728" rtlCol="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ts val="600"/>
                    </a:spcBef>
                    <a:spcAft>
                      <a:spcPts val="12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Light"/>
                    <a:ea typeface="+mn-ea"/>
                    <a:cs typeface="+mn-cs"/>
                  </a:endParaRPr>
                </a:p>
              </p:txBody>
            </p:sp>
          </p:grpSp>
        </p:grpSp>
        <p:pic>
          <p:nvPicPr>
            <p:cNvPr id="16" name="Picture 15"/>
            <p:cNvPicPr>
              <a:picLocks noChangeAspect="1"/>
            </p:cNvPicPr>
            <p:nvPr/>
          </p:nvPicPr>
          <p:blipFill>
            <a:blip r:embed="rId7"/>
            <a:stretch>
              <a:fillRect/>
            </a:stretch>
          </p:blipFill>
          <p:spPr>
            <a:xfrm>
              <a:off x="4800769" y="2973750"/>
              <a:ext cx="2829690" cy="2854032"/>
            </a:xfrm>
            <a:prstGeom prst="ellipse">
              <a:avLst/>
            </a:prstGeom>
            <a:ln>
              <a:noFill/>
            </a:ln>
            <a:effectLst>
              <a:softEdge rad="112500"/>
            </a:effectLst>
          </p:spPr>
        </p:pic>
      </p:grpSp>
      <p:pic>
        <p:nvPicPr>
          <p:cNvPr id="29" name="Picture 28"/>
          <p:cNvPicPr>
            <a:picLocks noChangeAspect="1"/>
          </p:cNvPicPr>
          <p:nvPr/>
        </p:nvPicPr>
        <p:blipFill>
          <a:blip r:embed="rId8"/>
          <a:stretch>
            <a:fillRect/>
          </a:stretch>
        </p:blipFill>
        <p:spPr>
          <a:xfrm>
            <a:off x="2560677" y="5718897"/>
            <a:ext cx="2396948" cy="108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a:blip r:embed="rId9"/>
          <a:stretch>
            <a:fillRect/>
          </a:stretch>
        </p:blipFill>
        <p:spPr>
          <a:xfrm>
            <a:off x="1887917" y="3278886"/>
            <a:ext cx="2024653" cy="1164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 16"/>
          <p:cNvGrpSpPr/>
          <p:nvPr/>
        </p:nvGrpSpPr>
        <p:grpSpPr>
          <a:xfrm>
            <a:off x="7344872" y="1143065"/>
            <a:ext cx="2031006" cy="1348368"/>
            <a:chOff x="7344872" y="990934"/>
            <a:chExt cx="2031006" cy="1348368"/>
          </a:xfrm>
        </p:grpSpPr>
        <p:pic>
          <p:nvPicPr>
            <p:cNvPr id="19" name="Picture 18"/>
            <p:cNvPicPr>
              <a:picLocks noChangeAspect="1"/>
            </p:cNvPicPr>
            <p:nvPr/>
          </p:nvPicPr>
          <p:blipFill>
            <a:blip r:embed="rId10"/>
            <a:stretch>
              <a:fillRect/>
            </a:stretch>
          </p:blipFill>
          <p:spPr>
            <a:xfrm>
              <a:off x="7344872" y="990934"/>
              <a:ext cx="2031006" cy="1348368"/>
            </a:xfrm>
            <a:prstGeom prst="rect">
              <a:avLst/>
            </a:prstGeom>
          </p:spPr>
        </p:pic>
        <p:pic>
          <p:nvPicPr>
            <p:cNvPr id="2" name="Picture 1"/>
            <p:cNvPicPr>
              <a:picLocks noChangeAspect="1"/>
            </p:cNvPicPr>
            <p:nvPr/>
          </p:nvPicPr>
          <p:blipFill>
            <a:blip r:embed="rId11"/>
            <a:stretch>
              <a:fillRect/>
            </a:stretch>
          </p:blipFill>
          <p:spPr>
            <a:xfrm>
              <a:off x="7481978" y="1078904"/>
              <a:ext cx="1713766" cy="1033272"/>
            </a:xfrm>
            <a:prstGeom prst="rect">
              <a:avLst/>
            </a:prstGeom>
          </p:spPr>
        </p:pic>
      </p:grpSp>
      <p:grpSp>
        <p:nvGrpSpPr>
          <p:cNvPr id="20" name="Group 19"/>
          <p:cNvGrpSpPr/>
          <p:nvPr/>
        </p:nvGrpSpPr>
        <p:grpSpPr>
          <a:xfrm>
            <a:off x="8332576" y="2799231"/>
            <a:ext cx="1876425" cy="1907587"/>
            <a:chOff x="8332576" y="2799231"/>
            <a:chExt cx="1876425" cy="1907587"/>
          </a:xfrm>
        </p:grpSpPr>
        <p:pic>
          <p:nvPicPr>
            <p:cNvPr id="32" name="Picture 31"/>
            <p:cNvPicPr>
              <a:picLocks noChangeAspect="1"/>
            </p:cNvPicPr>
            <p:nvPr/>
          </p:nvPicPr>
          <p:blipFill>
            <a:blip r:embed="rId12"/>
            <a:stretch>
              <a:fillRect/>
            </a:stretch>
          </p:blipFill>
          <p:spPr>
            <a:xfrm flipH="1">
              <a:off x="8660830" y="4044408"/>
              <a:ext cx="1192338" cy="662410"/>
            </a:xfrm>
            <a:prstGeom prst="rect">
              <a:avLst/>
            </a:prstGeom>
          </p:spPr>
        </p:pic>
        <p:pic>
          <p:nvPicPr>
            <p:cNvPr id="33" name="Picture 32"/>
            <p:cNvPicPr>
              <a:picLocks noChangeAspect="1"/>
            </p:cNvPicPr>
            <p:nvPr/>
          </p:nvPicPr>
          <p:blipFill>
            <a:blip r:embed="rId13"/>
            <a:stretch>
              <a:fillRect/>
            </a:stretch>
          </p:blipFill>
          <p:spPr>
            <a:xfrm>
              <a:off x="8332576" y="2799231"/>
              <a:ext cx="1876425" cy="1228725"/>
            </a:xfrm>
            <a:prstGeom prst="rect">
              <a:avLst/>
            </a:prstGeom>
          </p:spPr>
        </p:pic>
        <p:pic>
          <p:nvPicPr>
            <p:cNvPr id="30" name="Picture 29"/>
            <p:cNvPicPr>
              <a:picLocks noChangeAspect="1"/>
            </p:cNvPicPr>
            <p:nvPr/>
          </p:nvPicPr>
          <p:blipFill>
            <a:blip r:embed="rId11"/>
            <a:stretch>
              <a:fillRect/>
            </a:stretch>
          </p:blipFill>
          <p:spPr>
            <a:xfrm>
              <a:off x="8422619" y="2866616"/>
              <a:ext cx="1673487" cy="1078414"/>
            </a:xfrm>
            <a:prstGeom prst="rect">
              <a:avLst/>
            </a:prstGeom>
          </p:spPr>
        </p:pic>
      </p:grpSp>
      <p:grpSp>
        <p:nvGrpSpPr>
          <p:cNvPr id="21" name="Group 20"/>
          <p:cNvGrpSpPr/>
          <p:nvPr/>
        </p:nvGrpSpPr>
        <p:grpSpPr>
          <a:xfrm>
            <a:off x="7764665" y="5234603"/>
            <a:ext cx="3116961" cy="1644197"/>
            <a:chOff x="7697054" y="5112808"/>
            <a:chExt cx="3116961" cy="1644197"/>
          </a:xfrm>
        </p:grpSpPr>
        <p:pic>
          <p:nvPicPr>
            <p:cNvPr id="27" name="Picture 26"/>
            <p:cNvPicPr>
              <a:picLocks noChangeAspect="1"/>
            </p:cNvPicPr>
            <p:nvPr/>
          </p:nvPicPr>
          <p:blipFill>
            <a:blip r:embed="rId14"/>
            <a:stretch>
              <a:fillRect/>
            </a:stretch>
          </p:blipFill>
          <p:spPr>
            <a:xfrm>
              <a:off x="7697054" y="5112808"/>
              <a:ext cx="3116961" cy="1644197"/>
            </a:xfrm>
            <a:prstGeom prst="rect">
              <a:avLst/>
            </a:prstGeom>
          </p:spPr>
        </p:pic>
        <p:pic>
          <p:nvPicPr>
            <p:cNvPr id="36" name="Picture 35"/>
            <p:cNvPicPr>
              <a:picLocks noChangeAspect="1"/>
            </p:cNvPicPr>
            <p:nvPr/>
          </p:nvPicPr>
          <p:blipFill>
            <a:blip r:embed="rId11"/>
            <a:stretch>
              <a:fillRect/>
            </a:stretch>
          </p:blipFill>
          <p:spPr>
            <a:xfrm>
              <a:off x="7893376" y="5163894"/>
              <a:ext cx="2724316" cy="1542023"/>
            </a:xfrm>
            <a:prstGeom prst="rect">
              <a:avLst/>
            </a:prstGeom>
          </p:spPr>
        </p:pic>
      </p:grpSp>
      <p:grpSp>
        <p:nvGrpSpPr>
          <p:cNvPr id="24" name="Group 23"/>
          <p:cNvGrpSpPr/>
          <p:nvPr/>
        </p:nvGrpSpPr>
        <p:grpSpPr>
          <a:xfrm>
            <a:off x="4128972" y="1108701"/>
            <a:ext cx="716397" cy="1364461"/>
            <a:chOff x="4128972" y="956570"/>
            <a:chExt cx="716397" cy="1364461"/>
          </a:xfrm>
        </p:grpSpPr>
        <p:pic>
          <p:nvPicPr>
            <p:cNvPr id="35" name="Picture 34"/>
            <p:cNvPicPr>
              <a:picLocks noChangeAspect="1"/>
            </p:cNvPicPr>
            <p:nvPr/>
          </p:nvPicPr>
          <p:blipFill>
            <a:blip r:embed="rId15"/>
            <a:stretch>
              <a:fillRect/>
            </a:stretch>
          </p:blipFill>
          <p:spPr>
            <a:xfrm>
              <a:off x="4128972" y="956570"/>
              <a:ext cx="716397" cy="1364461"/>
            </a:xfrm>
            <a:prstGeom prst="rect">
              <a:avLst/>
            </a:prstGeom>
          </p:spPr>
        </p:pic>
        <p:pic>
          <p:nvPicPr>
            <p:cNvPr id="23" name="Picture 22"/>
            <p:cNvPicPr>
              <a:picLocks noChangeAspect="1"/>
            </p:cNvPicPr>
            <p:nvPr/>
          </p:nvPicPr>
          <p:blipFill>
            <a:blip r:embed="rId16"/>
            <a:stretch>
              <a:fillRect/>
            </a:stretch>
          </p:blipFill>
          <p:spPr>
            <a:xfrm>
              <a:off x="4155394" y="1078904"/>
              <a:ext cx="658368" cy="1140191"/>
            </a:xfrm>
            <a:prstGeom prst="rect">
              <a:avLst/>
            </a:prstGeom>
          </p:spPr>
        </p:pic>
      </p:grpSp>
      <p:sp>
        <p:nvSpPr>
          <p:cNvPr id="22" name="TextBox 21"/>
          <p:cNvSpPr txBox="1"/>
          <p:nvPr/>
        </p:nvSpPr>
        <p:spPr>
          <a:xfrm>
            <a:off x="10295983" y="3035617"/>
            <a:ext cx="1129059" cy="683264"/>
          </a:xfrm>
          <a:prstGeom prst="rect">
            <a:avLst/>
          </a:prstGeom>
          <a:noFill/>
          <a:ln w="28575">
            <a:solidFill>
              <a:schemeClr val="accent5"/>
            </a:solidFill>
            <a:prstDash val="dash"/>
          </a:ln>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Arriving soon</a:t>
            </a:r>
          </a:p>
        </p:txBody>
      </p:sp>
    </p:spTree>
    <p:extLst>
      <p:ext uri="{BB962C8B-B14F-4D97-AF65-F5344CB8AC3E}">
        <p14:creationId xmlns:p14="http://schemas.microsoft.com/office/powerpoint/2010/main" val="4212465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Verticals</a:t>
            </a:r>
          </a:p>
        </p:txBody>
      </p:sp>
      <p:graphicFrame>
        <p:nvGraphicFramePr>
          <p:cNvPr id="4" name="Chart 3"/>
          <p:cNvGraphicFramePr>
            <a:graphicFrameLocks/>
          </p:cNvGraphicFramePr>
          <p:nvPr>
            <p:extLst/>
          </p:nvPr>
        </p:nvGraphicFramePr>
        <p:xfrm>
          <a:off x="367325" y="1119848"/>
          <a:ext cx="11704192" cy="55777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17245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63" y="2906331"/>
            <a:ext cx="11887200" cy="1181862"/>
          </a:xfrm>
        </p:spPr>
        <p:txBody>
          <a:bodyPr/>
          <a:lstStyle/>
          <a:p>
            <a:r>
              <a:rPr lang="en-US" dirty="0">
                <a:solidFill>
                  <a:schemeClr val="bg1"/>
                </a:solidFill>
              </a:rPr>
              <a:t>Code Snippets</a:t>
            </a:r>
          </a:p>
        </p:txBody>
      </p:sp>
    </p:spTree>
    <p:extLst>
      <p:ext uri="{BB962C8B-B14F-4D97-AF65-F5344CB8AC3E}">
        <p14:creationId xmlns:p14="http://schemas.microsoft.com/office/powerpoint/2010/main" val="7798660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Polygon with holes</a:t>
            </a:r>
          </a:p>
        </p:txBody>
      </p:sp>
      <p:sp>
        <p:nvSpPr>
          <p:cNvPr id="3" name="Text Placeholder 2"/>
          <p:cNvSpPr>
            <a:spLocks noGrp="1"/>
          </p:cNvSpPr>
          <p:nvPr>
            <p:ph type="body" sz="quarter" idx="10"/>
          </p:nvPr>
        </p:nvSpPr>
        <p:spPr>
          <a:xfrm>
            <a:off x="274638" y="1221158"/>
            <a:ext cx="11887199" cy="4194995"/>
          </a:xfrm>
        </p:spPr>
        <p:txBody>
          <a:bodyPr/>
          <a:lstStyle/>
          <a:p>
            <a:pPr>
              <a:lnSpc>
                <a:spcPct val="100000"/>
              </a:lnSpc>
              <a:spcBef>
                <a:spcPts val="0"/>
              </a:spcBef>
            </a:pPr>
            <a:r>
              <a:rPr lang="en-US" sz="2000" dirty="0">
                <a:solidFill>
                  <a:srgbClr val="2B91AF"/>
                </a:solidFill>
                <a:highlight>
                  <a:srgbClr val="FFFFFF"/>
                </a:highlight>
                <a:ea typeface="Calibri" panose="020F0502020204030204" pitchFamily="34" charset="0"/>
              </a:rPr>
              <a:t>List</a:t>
            </a:r>
            <a:r>
              <a:rPr lang="en-US" sz="2000" dirty="0">
                <a:solidFill>
                  <a:srgbClr val="000000"/>
                </a:solidFill>
                <a:highlight>
                  <a:srgbClr val="FFFFFF"/>
                </a:highlight>
                <a:ea typeface="Calibri" panose="020F0502020204030204" pitchFamily="34" charset="0"/>
              </a:rPr>
              <a:t>&lt;</a:t>
            </a:r>
            <a:r>
              <a:rPr lang="en-US" sz="2000" dirty="0">
                <a:solidFill>
                  <a:srgbClr val="2B91AF"/>
                </a:solidFill>
                <a:highlight>
                  <a:srgbClr val="FFFFFF"/>
                </a:highlight>
                <a:ea typeface="Calibri" panose="020F0502020204030204" pitchFamily="34" charset="0"/>
              </a:rPr>
              <a:t>BasicGeoposition</a:t>
            </a:r>
            <a:r>
              <a:rPr lang="en-US" sz="2000" dirty="0">
                <a:solidFill>
                  <a:srgbClr val="000000"/>
                </a:solidFill>
                <a:highlight>
                  <a:srgbClr val="FFFFFF"/>
                </a:highlight>
                <a:ea typeface="Calibri" panose="020F0502020204030204" pitchFamily="34" charset="0"/>
              </a:rPr>
              <a:t>&gt; innerPositions, outerPositions;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outerPositions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List</a:t>
            </a:r>
            <a:r>
              <a:rPr lang="en-US" sz="2000" dirty="0">
                <a:solidFill>
                  <a:srgbClr val="000000"/>
                </a:solidFill>
                <a:highlight>
                  <a:srgbClr val="FFFFFF"/>
                </a:highlight>
                <a:ea typeface="Calibri" panose="020F0502020204030204" pitchFamily="34" charset="0"/>
              </a:rPr>
              <a:t>&lt;</a:t>
            </a:r>
            <a:r>
              <a:rPr lang="en-US" sz="2000" dirty="0">
                <a:solidFill>
                  <a:srgbClr val="2B91AF"/>
                </a:solidFill>
                <a:highlight>
                  <a:srgbClr val="FFFFFF"/>
                </a:highlight>
                <a:ea typeface="Calibri" panose="020F0502020204030204" pitchFamily="34" charset="0"/>
              </a:rPr>
              <a:t>BasicGeoposition</a:t>
            </a:r>
            <a:r>
              <a:rPr lang="en-US" sz="2000" dirty="0">
                <a:solidFill>
                  <a:srgbClr val="000000"/>
                </a:solidFill>
                <a:highlight>
                  <a:srgbClr val="FFFFFF"/>
                </a:highlight>
                <a:ea typeface="Calibri" panose="020F0502020204030204" pitchFamily="34" charset="0"/>
              </a:rPr>
              <a:t>&gt;(){ </a:t>
            </a:r>
            <a:r>
              <a:rPr lang="en-US" sz="2000" dirty="0">
                <a:solidFill>
                  <a:srgbClr val="008000"/>
                </a:solidFill>
                <a:highlight>
                  <a:srgbClr val="FFFFFF"/>
                </a:highlight>
                <a:ea typeface="Calibri" panose="020F0502020204030204" pitchFamily="34" charset="0"/>
              </a:rPr>
              <a:t>/* List Outer Positions */</a:t>
            </a:r>
            <a:r>
              <a:rPr lang="en-US" sz="28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0000"/>
                </a:solidFill>
                <a:highlight>
                  <a:srgbClr val="FFFFFF"/>
                </a:highlight>
                <a:ea typeface="Calibri" panose="020F0502020204030204" pitchFamily="34"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innerPositions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List</a:t>
            </a:r>
            <a:r>
              <a:rPr lang="en-US" sz="2000" dirty="0">
                <a:solidFill>
                  <a:srgbClr val="000000"/>
                </a:solidFill>
                <a:highlight>
                  <a:srgbClr val="FFFFFF"/>
                </a:highlight>
                <a:ea typeface="Calibri" panose="020F0502020204030204" pitchFamily="34" charset="0"/>
              </a:rPr>
              <a:t>&lt;</a:t>
            </a:r>
            <a:r>
              <a:rPr lang="en-US" sz="2000" dirty="0">
                <a:solidFill>
                  <a:srgbClr val="2B91AF"/>
                </a:solidFill>
                <a:highlight>
                  <a:srgbClr val="FFFFFF"/>
                </a:highlight>
                <a:ea typeface="Calibri" panose="020F0502020204030204" pitchFamily="34" charset="0"/>
              </a:rPr>
              <a:t>BasicGeoposition</a:t>
            </a:r>
            <a:r>
              <a:rPr lang="en-US" sz="2000" dirty="0">
                <a:solidFill>
                  <a:srgbClr val="000000"/>
                </a:solidFill>
                <a:highlight>
                  <a:srgbClr val="FFFFFF"/>
                </a:highlight>
                <a:ea typeface="Calibri" panose="020F0502020204030204" pitchFamily="34" charset="0"/>
              </a:rPr>
              <a:t>&gt;(){ </a:t>
            </a:r>
            <a:r>
              <a:rPr lang="en-US" sz="2000" dirty="0">
                <a:solidFill>
                  <a:srgbClr val="008000"/>
                </a:solidFill>
                <a:highlight>
                  <a:srgbClr val="FFFFFF"/>
                </a:highlight>
                <a:ea typeface="Calibri" panose="020F0502020204030204" pitchFamily="34" charset="0"/>
              </a:rPr>
              <a:t>/* List Inner Positions */ </a:t>
            </a:r>
            <a:r>
              <a:rPr lang="en-US" sz="2000" dirty="0">
                <a:solidFill>
                  <a:srgbClr val="000000"/>
                </a:solidFill>
                <a:highlight>
                  <a:srgbClr val="FFFFFF"/>
                </a:highlight>
                <a:ea typeface="Calibri" panose="020F0502020204030204" pitchFamily="34"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2B91AF"/>
                </a:solidFill>
                <a:highlight>
                  <a:srgbClr val="FFFFFF"/>
                </a:highlight>
                <a:ea typeface="Calibri" panose="020F0502020204030204" pitchFamily="34" charset="0"/>
              </a:rPr>
              <a:t>Geopath</a:t>
            </a:r>
            <a:r>
              <a:rPr lang="en-US" sz="2000" dirty="0">
                <a:solidFill>
                  <a:srgbClr val="000000"/>
                </a:solidFill>
                <a:highlight>
                  <a:srgbClr val="FFFFFF"/>
                </a:highlight>
                <a:ea typeface="Calibri" panose="020F0502020204030204" pitchFamily="34" charset="0"/>
              </a:rPr>
              <a:t> outerRing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Geopath</a:t>
            </a:r>
            <a:r>
              <a:rPr lang="en-US" sz="2000" dirty="0">
                <a:solidFill>
                  <a:srgbClr val="000000"/>
                </a:solidFill>
                <a:highlight>
                  <a:srgbClr val="FFFFFF"/>
                </a:highlight>
                <a:ea typeface="Calibri" panose="020F0502020204030204" pitchFamily="34" charset="0"/>
              </a:rPr>
              <a:t>(outerPositions);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2B91AF"/>
                </a:solidFill>
                <a:highlight>
                  <a:srgbClr val="FFFFFF"/>
                </a:highlight>
                <a:ea typeface="Calibri" panose="020F0502020204030204" pitchFamily="34" charset="0"/>
              </a:rPr>
              <a:t>Geopath</a:t>
            </a:r>
            <a:r>
              <a:rPr lang="en-US" sz="2000" dirty="0">
                <a:solidFill>
                  <a:srgbClr val="000000"/>
                </a:solidFill>
                <a:highlight>
                  <a:srgbClr val="FFFFFF"/>
                </a:highlight>
                <a:ea typeface="Calibri" panose="020F0502020204030204" pitchFamily="34" charset="0"/>
              </a:rPr>
              <a:t> innerRing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Geopath</a:t>
            </a:r>
            <a:r>
              <a:rPr lang="en-US" sz="2000" dirty="0">
                <a:solidFill>
                  <a:srgbClr val="000000"/>
                </a:solidFill>
                <a:highlight>
                  <a:srgbClr val="FFFFFF"/>
                </a:highlight>
                <a:ea typeface="Calibri" panose="020F0502020204030204" pitchFamily="34" charset="0"/>
              </a:rPr>
              <a:t>(innerPositions);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2B91AF"/>
                </a:solidFill>
                <a:highlight>
                  <a:srgbClr val="FFFFFF"/>
                </a:highlight>
                <a:ea typeface="Calibri" panose="020F0502020204030204" pitchFamily="34" charset="0"/>
              </a:rPr>
              <a:t>MapPolygon</a:t>
            </a:r>
            <a:r>
              <a:rPr lang="en-US" sz="2000" dirty="0">
                <a:solidFill>
                  <a:srgbClr val="000000"/>
                </a:solidFill>
                <a:highlight>
                  <a:srgbClr val="FFFFFF"/>
                </a:highlight>
                <a:ea typeface="Calibri" panose="020F0502020204030204" pitchFamily="34" charset="0"/>
              </a:rPr>
              <a:t> polygon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MapPolygon</a:t>
            </a:r>
            <a:r>
              <a:rPr lang="en-US" sz="2000" dirty="0">
                <a:solidFill>
                  <a:srgbClr val="000000"/>
                </a:solidFill>
                <a:highlight>
                  <a:srgbClr val="FFFFFF"/>
                </a:highlight>
                <a:ea typeface="Calibri" panose="020F0502020204030204" pitchFamily="34"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polygon.Paths.Add(outerRing);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polygon.Paths.Add(innerRing);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polygon.FillColor = </a:t>
            </a:r>
            <a:r>
              <a:rPr lang="en-US" sz="2000" dirty="0">
                <a:solidFill>
                  <a:srgbClr val="2B91AF"/>
                </a:solidFill>
                <a:highlight>
                  <a:srgbClr val="FFFFFF"/>
                </a:highlight>
                <a:ea typeface="Calibri" panose="020F0502020204030204" pitchFamily="34" charset="0"/>
              </a:rPr>
              <a:t>Color</a:t>
            </a:r>
            <a:r>
              <a:rPr lang="en-US" sz="2000" dirty="0">
                <a:solidFill>
                  <a:srgbClr val="000000"/>
                </a:solidFill>
                <a:highlight>
                  <a:srgbClr val="FFFFFF"/>
                </a:highlight>
                <a:ea typeface="Calibri" panose="020F0502020204030204" pitchFamily="34" charset="0"/>
              </a:rPr>
              <a:t>.FromArgb(150, 150, 255, 255);</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map.MapElements.Add(polygon);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400" dirty="0"/>
          </a:p>
        </p:txBody>
      </p:sp>
      <p:grpSp>
        <p:nvGrpSpPr>
          <p:cNvPr id="9" name="Group 8"/>
          <p:cNvGrpSpPr/>
          <p:nvPr/>
        </p:nvGrpSpPr>
        <p:grpSpPr>
          <a:xfrm>
            <a:off x="4023701" y="1874481"/>
            <a:ext cx="4671709" cy="3566121"/>
            <a:chOff x="2552357" y="1302726"/>
            <a:chExt cx="7331759" cy="5579401"/>
          </a:xfrm>
        </p:grpSpPr>
        <p:sp>
          <p:nvSpPr>
            <p:cNvPr id="6" name="Rectangle 5"/>
            <p:cNvSpPr/>
            <p:nvPr/>
          </p:nvSpPr>
          <p:spPr bwMode="auto">
            <a:xfrm>
              <a:off x="2552357" y="1302726"/>
              <a:ext cx="7331759" cy="55794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Polygon with holes</a:t>
              </a:r>
            </a:p>
          </p:txBody>
        </p:sp>
        <p:pic>
          <p:nvPicPr>
            <p:cNvPr id="7" name="Picture 6"/>
            <p:cNvPicPr>
              <a:picLocks noChangeAspect="1"/>
            </p:cNvPicPr>
            <p:nvPr/>
          </p:nvPicPr>
          <p:blipFill>
            <a:blip r:embed="rId2"/>
            <a:stretch>
              <a:fillRect/>
            </a:stretch>
          </p:blipFill>
          <p:spPr>
            <a:xfrm>
              <a:off x="2751874" y="2095423"/>
              <a:ext cx="6943724" cy="4587104"/>
            </a:xfrm>
            <a:prstGeom prst="rect">
              <a:avLst/>
            </a:prstGeom>
          </p:spPr>
        </p:pic>
      </p:grpSp>
    </p:spTree>
    <p:extLst>
      <p:ext uri="{BB962C8B-B14F-4D97-AF65-F5344CB8AC3E}">
        <p14:creationId xmlns:p14="http://schemas.microsoft.com/office/powerpoint/2010/main" val="1335061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a:t>
            </a:r>
            <a:r>
              <a:rPr lang="en-US"/>
              <a:t>“Near” Visible </a:t>
            </a:r>
            <a:r>
              <a:rPr lang="en-US" dirty="0"/>
              <a:t>Region</a:t>
            </a:r>
          </a:p>
        </p:txBody>
      </p:sp>
      <p:sp>
        <p:nvSpPr>
          <p:cNvPr id="3" name="Text Placeholder 2"/>
          <p:cNvSpPr>
            <a:spLocks noGrp="1"/>
          </p:cNvSpPr>
          <p:nvPr>
            <p:ph type="body" sz="quarter" idx="10"/>
          </p:nvPr>
        </p:nvSpPr>
        <p:spPr>
          <a:xfrm>
            <a:off x="274638" y="1221157"/>
            <a:ext cx="11887199" cy="4524315"/>
          </a:xfrm>
        </p:spPr>
        <p:txBody>
          <a:bodyPr/>
          <a:lstStyle/>
          <a:p>
            <a:pPr>
              <a:lnSpc>
                <a:spcPct val="100000"/>
              </a:lnSpc>
              <a:spcBef>
                <a:spcPts val="0"/>
              </a:spcBef>
            </a:pPr>
            <a:r>
              <a:rPr lang="en-US" sz="2000">
                <a:solidFill>
                  <a:srgbClr val="2B91AF"/>
                </a:solidFill>
                <a:highlight>
                  <a:srgbClr val="FFFFFF"/>
                </a:highlight>
                <a:ea typeface="Calibri" panose="020F0502020204030204" pitchFamily="34" charset="0"/>
              </a:rPr>
              <a:t>MapPolygon</a:t>
            </a:r>
            <a:r>
              <a:rPr lang="en-US" sz="2000">
                <a:solidFill>
                  <a:srgbClr val="000000"/>
                </a:solidFill>
                <a:highlight>
                  <a:srgbClr val="FFFFFF"/>
                </a:highlight>
                <a:ea typeface="Calibri" panose="020F0502020204030204" pitchFamily="34" charset="0"/>
              </a:rPr>
              <a:t> visibleRegion;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8000"/>
                </a:solidFill>
                <a:highlight>
                  <a:srgbClr val="FFFFFF"/>
                </a:highlight>
                <a:ea typeface="Calibri" panose="020F0502020204030204" pitchFamily="34" charset="0"/>
              </a:rPr>
              <a:t>// Get "Near" Visible Region.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2B91AF"/>
                </a:solidFill>
                <a:highlight>
                  <a:srgbClr val="FFFFFF"/>
                </a:highlight>
                <a:ea typeface="Calibri" panose="020F0502020204030204" pitchFamily="34" charset="0"/>
              </a:rPr>
              <a:t>Geopath</a:t>
            </a:r>
            <a:r>
              <a:rPr lang="en-US" sz="2000">
                <a:solidFill>
                  <a:srgbClr val="000000"/>
                </a:solidFill>
                <a:highlight>
                  <a:srgbClr val="FFFFFF"/>
                </a:highlight>
                <a:ea typeface="Calibri" panose="020F0502020204030204" pitchFamily="34" charset="0"/>
              </a:rPr>
              <a:t> visibleRegionPath = </a:t>
            </a:r>
            <a:r>
              <a:rPr lang="en-US" sz="2000" dirty="0">
                <a:solidFill>
                  <a:srgbClr val="000000"/>
                </a:solidFill>
                <a:highlight>
                  <a:srgbClr val="FFFFFF"/>
                </a:highlight>
                <a:ea typeface="Calibri" panose="020F0502020204030204" pitchFamily="34" charset="0"/>
              </a:rPr>
              <a:t>map.GetVisibleRegion(</a:t>
            </a:r>
            <a:r>
              <a:rPr lang="en-US" sz="2000" dirty="0">
                <a:solidFill>
                  <a:srgbClr val="2B91AF"/>
                </a:solidFill>
                <a:highlight>
                  <a:srgbClr val="FFFFFF"/>
                </a:highlight>
                <a:ea typeface="Calibri" panose="020F0502020204030204" pitchFamily="34" charset="0"/>
              </a:rPr>
              <a:t>MapVisibleRegionKind</a:t>
            </a:r>
            <a:r>
              <a:rPr lang="en-US" sz="2000" dirty="0">
                <a:solidFill>
                  <a:srgbClr val="000000"/>
                </a:solidFill>
                <a:highlight>
                  <a:srgbClr val="FFFFFF"/>
                </a:highlight>
                <a:ea typeface="Calibri" panose="020F0502020204030204" pitchFamily="34" charset="0"/>
              </a:rPr>
              <a:t>.Near);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0000"/>
                </a:solidFill>
                <a:highlight>
                  <a:srgbClr val="FFFFFF"/>
                </a:highlight>
                <a:ea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dirty="0">
                <a:solidFill>
                  <a:srgbClr val="008000"/>
                </a:solidFill>
                <a:highlight>
                  <a:srgbClr val="FFFFFF"/>
                </a:highlight>
                <a:ea typeface="Calibri" panose="020F0502020204030204" pitchFamily="34" charset="0"/>
              </a:rPr>
              <a:t>// Draw Polygon depicting "Near" Visible Region.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 = </a:t>
            </a:r>
            <a:r>
              <a:rPr lang="en-US" sz="2000" dirty="0">
                <a:solidFill>
                  <a:srgbClr val="0000FF"/>
                </a:solidFill>
                <a:highlight>
                  <a:srgbClr val="FFFFFF"/>
                </a:highlight>
                <a:ea typeface="Calibri" panose="020F0502020204030204" pitchFamily="34" charset="0"/>
              </a:rPr>
              <a:t>new</a:t>
            </a:r>
            <a:r>
              <a:rPr lang="en-US" sz="2000" dirty="0">
                <a:solidFill>
                  <a:srgbClr val="000000"/>
                </a:solidFill>
                <a:highlight>
                  <a:srgbClr val="FFFFFF"/>
                </a:highlight>
                <a:ea typeface="Calibri" panose="020F0502020204030204" pitchFamily="34" charset="0"/>
              </a:rPr>
              <a:t> </a:t>
            </a:r>
            <a:r>
              <a:rPr lang="en-US" sz="2000" dirty="0">
                <a:solidFill>
                  <a:srgbClr val="2B91AF"/>
                </a:solidFill>
                <a:highlight>
                  <a:srgbClr val="FFFFFF"/>
                </a:highlight>
                <a:ea typeface="Calibri" panose="020F0502020204030204" pitchFamily="34" charset="0"/>
              </a:rPr>
              <a:t>MapPolygon</a:t>
            </a:r>
            <a:r>
              <a:rPr lang="en-US" sz="2000" dirty="0">
                <a:solidFill>
                  <a:srgbClr val="000000"/>
                </a:solidFill>
                <a:highlight>
                  <a:srgbClr val="FFFFFF"/>
                </a:highlight>
                <a:ea typeface="Calibri" panose="020F0502020204030204" pitchFamily="34"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visibleRegion.Paths.Add(visibleRegionPath);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visibleRegion.FillColor = </a:t>
            </a:r>
            <a:r>
              <a:rPr lang="en-US" sz="2000" dirty="0">
                <a:solidFill>
                  <a:srgbClr val="2B91AF"/>
                </a:solidFill>
                <a:highlight>
                  <a:srgbClr val="FFFFFF"/>
                </a:highlight>
                <a:ea typeface="Calibri" panose="020F0502020204030204" pitchFamily="34" charset="0"/>
              </a:rPr>
              <a:t>Color</a:t>
            </a:r>
            <a:r>
              <a:rPr lang="en-US" sz="2000" dirty="0">
                <a:solidFill>
                  <a:srgbClr val="000000"/>
                </a:solidFill>
                <a:highlight>
                  <a:srgbClr val="FFFFFF"/>
                </a:highlight>
                <a:ea typeface="Calibri" panose="020F0502020204030204" pitchFamily="34" charset="0"/>
              </a:rPr>
              <a:t>.FromArgb(1, 255, 255, 255);</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visibleRegion.StrokeThickness = </a:t>
            </a:r>
            <a:r>
              <a:rPr lang="en-US" sz="2000" dirty="0">
                <a:solidFill>
                  <a:srgbClr val="000000"/>
                </a:solidFill>
                <a:highlight>
                  <a:srgbClr val="FFFFFF"/>
                </a:highlight>
                <a:ea typeface="Calibri" panose="020F0502020204030204" pitchFamily="34" charset="0"/>
              </a:rPr>
              <a:t>4;</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visibleRegion.StrokeDashed = </a:t>
            </a:r>
            <a:r>
              <a:rPr lang="en-US" sz="2000" dirty="0">
                <a:solidFill>
                  <a:srgbClr val="0000FF"/>
                </a:solidFill>
                <a:highlight>
                  <a:srgbClr val="FFFFFF"/>
                </a:highlight>
                <a:ea typeface="Calibri" panose="020F0502020204030204" pitchFamily="34" charset="0"/>
              </a:rPr>
              <a:t>true</a:t>
            </a:r>
            <a:r>
              <a:rPr lang="en-US" sz="2000" dirty="0">
                <a:solidFill>
                  <a:srgbClr val="000000"/>
                </a:solidFill>
                <a:highlight>
                  <a:srgbClr val="FFFFFF"/>
                </a:highlight>
                <a:ea typeface="Calibri" panose="020F0502020204030204" pitchFamily="34"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visibleRegion.StrokeColor = </a:t>
            </a:r>
            <a:r>
              <a:rPr lang="en-US" sz="2000" dirty="0">
                <a:solidFill>
                  <a:srgbClr val="2B91AF"/>
                </a:solidFill>
                <a:highlight>
                  <a:srgbClr val="FFFFFF"/>
                </a:highlight>
                <a:ea typeface="Calibri" panose="020F0502020204030204" pitchFamily="34" charset="0"/>
              </a:rPr>
              <a:t>Color</a:t>
            </a:r>
            <a:r>
              <a:rPr lang="en-US" sz="2000" dirty="0">
                <a:solidFill>
                  <a:srgbClr val="000000"/>
                </a:solidFill>
                <a:highlight>
                  <a:srgbClr val="FFFFFF"/>
                </a:highlight>
                <a:ea typeface="Calibri" panose="020F0502020204030204" pitchFamily="34" charset="0"/>
              </a:rPr>
              <a:t>.FromArgb(255, 25, 255, 255);</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000">
                <a:solidFill>
                  <a:srgbClr val="000000"/>
                </a:solidFill>
                <a:highlight>
                  <a:srgbClr val="FFFFFF"/>
                </a:highlight>
                <a:ea typeface="Calibri" panose="020F0502020204030204" pitchFamily="34" charset="0"/>
              </a:rPr>
              <a:t>map.MapElements.Add(visibleRegion);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grpSp>
        <p:nvGrpSpPr>
          <p:cNvPr id="13" name="Group 12"/>
          <p:cNvGrpSpPr/>
          <p:nvPr/>
        </p:nvGrpSpPr>
        <p:grpSpPr>
          <a:xfrm>
            <a:off x="914775" y="2578825"/>
            <a:ext cx="5296989" cy="3005755"/>
            <a:chOff x="914775" y="2578825"/>
            <a:chExt cx="5296989" cy="3005755"/>
          </a:xfrm>
        </p:grpSpPr>
        <p:sp>
          <p:nvSpPr>
            <p:cNvPr id="10" name="Rectangle 9"/>
            <p:cNvSpPr/>
            <p:nvPr/>
          </p:nvSpPr>
          <p:spPr bwMode="auto">
            <a:xfrm>
              <a:off x="914775" y="2578825"/>
              <a:ext cx="5296989" cy="30057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Get “Near” Visible Region – Flat View:</a:t>
              </a:r>
            </a:p>
          </p:txBody>
        </p:sp>
        <p:pic>
          <p:nvPicPr>
            <p:cNvPr id="7" name="Picture 6"/>
            <p:cNvPicPr>
              <a:picLocks noChangeAspect="1"/>
            </p:cNvPicPr>
            <p:nvPr/>
          </p:nvPicPr>
          <p:blipFill>
            <a:blip r:embed="rId2"/>
            <a:stretch>
              <a:fillRect/>
            </a:stretch>
          </p:blipFill>
          <p:spPr>
            <a:xfrm>
              <a:off x="1006214" y="2990729"/>
              <a:ext cx="5120584" cy="2518410"/>
            </a:xfrm>
            <a:prstGeom prst="rect">
              <a:avLst/>
            </a:prstGeom>
          </p:spPr>
        </p:pic>
      </p:grpSp>
      <p:grpSp>
        <p:nvGrpSpPr>
          <p:cNvPr id="14" name="Group 13"/>
          <p:cNvGrpSpPr/>
          <p:nvPr/>
        </p:nvGrpSpPr>
        <p:grpSpPr>
          <a:xfrm>
            <a:off x="6299938" y="2578825"/>
            <a:ext cx="5294376" cy="3005755"/>
            <a:chOff x="6299938" y="2578825"/>
            <a:chExt cx="5294376" cy="3005755"/>
          </a:xfrm>
        </p:grpSpPr>
        <p:sp>
          <p:nvSpPr>
            <p:cNvPr id="6" name="Rectangle 5"/>
            <p:cNvSpPr/>
            <p:nvPr/>
          </p:nvSpPr>
          <p:spPr bwMode="auto">
            <a:xfrm>
              <a:off x="6299938" y="2578825"/>
              <a:ext cx="5294376" cy="30057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Get “Near” Visible Region – Zoomed Out &amp; Tilted:</a:t>
              </a:r>
            </a:p>
          </p:txBody>
        </p:sp>
        <p:pic>
          <p:nvPicPr>
            <p:cNvPr id="12" name="Picture 11"/>
            <p:cNvPicPr>
              <a:picLocks noChangeAspect="1"/>
            </p:cNvPicPr>
            <p:nvPr/>
          </p:nvPicPr>
          <p:blipFill>
            <a:blip r:embed="rId3"/>
            <a:stretch>
              <a:fillRect/>
            </a:stretch>
          </p:blipFill>
          <p:spPr>
            <a:xfrm>
              <a:off x="6382260" y="2990729"/>
              <a:ext cx="5120640" cy="2510790"/>
            </a:xfrm>
            <a:prstGeom prst="rect">
              <a:avLst/>
            </a:prstGeom>
          </p:spPr>
        </p:pic>
      </p:grpSp>
    </p:spTree>
    <p:extLst>
      <p:ext uri="{BB962C8B-B14F-4D97-AF65-F5344CB8AC3E}">
        <p14:creationId xmlns:p14="http://schemas.microsoft.com/office/powerpoint/2010/main" val="61609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1209973"/>
            <a:ext cx="11978573" cy="2378728"/>
          </a:xfrm>
        </p:spPr>
        <p:txBody>
          <a:bodyPr/>
          <a:lstStyle/>
          <a:p>
            <a:r>
              <a:rPr lang="en-US" dirty="0">
                <a:solidFill>
                  <a:schemeClr val="bg1"/>
                </a:solidFill>
              </a:rPr>
              <a:t>Demo: Using Native Map Control (UWP) &amp; REST Services</a:t>
            </a:r>
          </a:p>
        </p:txBody>
      </p:sp>
      <p:sp>
        <p:nvSpPr>
          <p:cNvPr id="6" name="Text Placeholder 5"/>
          <p:cNvSpPr>
            <a:spLocks noGrp="1"/>
          </p:cNvSpPr>
          <p:nvPr>
            <p:ph type="body" sz="quarter" idx="12"/>
          </p:nvPr>
        </p:nvSpPr>
        <p:spPr/>
        <p:txBody>
          <a:bodyPr/>
          <a:lstStyle/>
          <a:p>
            <a:r>
              <a:rPr lang="en-US" dirty="0">
                <a:solidFill>
                  <a:schemeClr val="bg1"/>
                </a:solidFill>
              </a:rPr>
              <a:t>Apurva Thanky</a:t>
            </a:r>
          </a:p>
        </p:txBody>
      </p:sp>
    </p:spTree>
    <p:extLst>
      <p:ext uri="{BB962C8B-B14F-4D97-AF65-F5344CB8AC3E}">
        <p14:creationId xmlns:p14="http://schemas.microsoft.com/office/powerpoint/2010/main" val="3788900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926955"/>
          </a:xfrm>
        </p:spPr>
        <p:txBody>
          <a:bodyPr/>
          <a:lstStyle/>
          <a:p>
            <a:r>
              <a:rPr lang="en-US" dirty="0"/>
              <a:t>Bing Spatial Data Service Updates</a:t>
            </a:r>
          </a:p>
        </p:txBody>
      </p:sp>
      <p:pic>
        <p:nvPicPr>
          <p:cNvPr id="7" name="Picture Placeholder 4"/>
          <p:cNvPicPr>
            <a:picLocks noGrp="1" noChangeAspect="1"/>
          </p:cNvPicPr>
          <p:nvPr>
            <p:ph type="pic" sz="quarter" idx="10"/>
          </p:nvPr>
        </p:nvPicPr>
        <p:blipFill>
          <a:blip r:embed="rId2"/>
          <a:srcRect t="8957" b="8957"/>
          <a:stretch>
            <a:fillRect/>
          </a:stretch>
        </p:blipFill>
        <p:spPr bwMode="ltGray">
          <a:prstGeom prst="rect">
            <a:avLst/>
          </a:prstGeom>
          <a:blipFill dpi="0" rotWithShape="1">
            <a:blip r:embed="rId3"/>
            <a:srcRect/>
            <a:stretch>
              <a:fillRect/>
            </a:stretch>
          </a:blipFill>
        </p:spPr>
      </p:pic>
    </p:spTree>
    <p:extLst>
      <p:ext uri="{BB962C8B-B14F-4D97-AF65-F5344CB8AC3E}">
        <p14:creationId xmlns:p14="http://schemas.microsoft.com/office/powerpoint/2010/main" val="22346653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17661" y="3771579"/>
            <a:ext cx="4629068" cy="3116540"/>
          </a:xfrm>
          <a:prstGeom prst="rect">
            <a:avLst/>
          </a:prstGeom>
        </p:spPr>
      </p:pic>
      <p:pic>
        <p:nvPicPr>
          <p:cNvPr id="24" name="Picture 23"/>
          <p:cNvPicPr>
            <a:picLocks noChangeAspect="1"/>
          </p:cNvPicPr>
          <p:nvPr/>
        </p:nvPicPr>
        <p:blipFill rotWithShape="1">
          <a:blip r:embed="rId3"/>
          <a:srcRect l="1068"/>
          <a:stretch/>
        </p:blipFill>
        <p:spPr>
          <a:xfrm>
            <a:off x="7817661" y="205458"/>
            <a:ext cx="4610035" cy="3486157"/>
          </a:xfrm>
          <a:prstGeom prst="rect">
            <a:avLst/>
          </a:prstGeom>
        </p:spPr>
      </p:pic>
      <p:sp>
        <p:nvSpPr>
          <p:cNvPr id="4" name="Title 3"/>
          <p:cNvSpPr>
            <a:spLocks noGrp="1"/>
          </p:cNvSpPr>
          <p:nvPr>
            <p:ph type="title"/>
          </p:nvPr>
        </p:nvSpPr>
        <p:spPr/>
        <p:txBody>
          <a:bodyPr/>
          <a:lstStyle/>
          <a:p>
            <a:r>
              <a:rPr lang="en-US" dirty="0"/>
              <a:t>Bing Spatial Data Services</a:t>
            </a:r>
          </a:p>
        </p:txBody>
      </p:sp>
      <p:graphicFrame>
        <p:nvGraphicFramePr>
          <p:cNvPr id="8" name="Diagram 7"/>
          <p:cNvGraphicFramePr/>
          <p:nvPr>
            <p:extLst/>
          </p:nvPr>
        </p:nvGraphicFramePr>
        <p:xfrm>
          <a:off x="457581" y="1212849"/>
          <a:ext cx="7132241" cy="5781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reeform 8"/>
          <p:cNvSpPr>
            <a:spLocks noEditPoints="1"/>
          </p:cNvSpPr>
          <p:nvPr/>
        </p:nvSpPr>
        <p:spPr bwMode="black">
          <a:xfrm>
            <a:off x="914775" y="5508920"/>
            <a:ext cx="640073" cy="640073"/>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accent1"/>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6" name="Freeform 81"/>
          <p:cNvSpPr>
            <a:spLocks noEditPoints="1"/>
          </p:cNvSpPr>
          <p:nvPr/>
        </p:nvSpPr>
        <p:spPr bwMode="black">
          <a:xfrm>
            <a:off x="1189092" y="3771579"/>
            <a:ext cx="1097268" cy="640073"/>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chemeClr val="accent1"/>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nvGrpSpPr>
          <p:cNvPr id="7" name="Group 6"/>
          <p:cNvGrpSpPr/>
          <p:nvPr/>
        </p:nvGrpSpPr>
        <p:grpSpPr bwMode="black">
          <a:xfrm>
            <a:off x="913428" y="2087558"/>
            <a:ext cx="721231" cy="586753"/>
            <a:chOff x="5184775" y="225425"/>
            <a:chExt cx="1500188" cy="1220788"/>
          </a:xfrm>
          <a:solidFill>
            <a:schemeClr val="accent1"/>
          </a:solidFill>
        </p:grpSpPr>
        <p:sp>
          <p:nvSpPr>
            <p:cNvPr id="9"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0"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1"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9918096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4588949"/>
          </a:xfrm>
        </p:spPr>
        <p:txBody>
          <a:bodyPr/>
          <a:lstStyle/>
          <a:p>
            <a:r>
              <a:rPr lang="en-US" sz="6000" dirty="0"/>
              <a:t>Release</a:t>
            </a:r>
            <a:br>
              <a:rPr lang="en-US" sz="6000" dirty="0"/>
            </a:br>
            <a:r>
              <a:rPr lang="en-US" sz="6000" dirty="0"/>
              <a:t>Announcement:</a:t>
            </a:r>
            <a:r>
              <a:rPr lang="en-US" dirty="0"/>
              <a:t/>
            </a:r>
            <a:br>
              <a:rPr lang="en-US" dirty="0"/>
            </a:br>
            <a:r>
              <a:rPr lang="en-US" dirty="0"/>
              <a:t/>
            </a:r>
            <a:br>
              <a:rPr lang="en-US" dirty="0"/>
            </a:br>
            <a:r>
              <a:rPr lang="en-US" dirty="0"/>
              <a:t>Bing Maps V8 SDK Preview</a:t>
            </a:r>
          </a:p>
        </p:txBody>
      </p:sp>
      <p:pic>
        <p:nvPicPr>
          <p:cNvPr id="5" name="Picture 4"/>
          <p:cNvPicPr>
            <a:picLocks noChangeAspect="1"/>
          </p:cNvPicPr>
          <p:nvPr/>
        </p:nvPicPr>
        <p:blipFill>
          <a:blip r:embed="rId2"/>
          <a:stretch>
            <a:fillRect/>
          </a:stretch>
        </p:blipFill>
        <p:spPr>
          <a:xfrm>
            <a:off x="7199368" y="0"/>
            <a:ext cx="5237107" cy="6994525"/>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7199368" y="-1"/>
            <a:ext cx="5237107" cy="6994525"/>
          </a:xfrm>
          <a:prstGeom prst="rect">
            <a:avLst/>
          </a:prstGeom>
        </p:spPr>
      </p:pic>
      <p:sp>
        <p:nvSpPr>
          <p:cNvPr id="3" name="32-Point Star 2"/>
          <p:cNvSpPr/>
          <p:nvPr/>
        </p:nvSpPr>
        <p:spPr bwMode="auto">
          <a:xfrm>
            <a:off x="7544102" y="571214"/>
            <a:ext cx="1188707" cy="1097268"/>
          </a:xfrm>
          <a:prstGeom prst="star32">
            <a:avLst>
              <a:gd name="adj" fmla="val 7964"/>
            </a:avLst>
          </a:prstGeom>
          <a:gradFill flip="none" rotWithShape="1">
            <a:gsLst>
              <a:gs pos="0">
                <a:srgbClr val="FFFF00"/>
              </a:gs>
              <a:gs pos="24000">
                <a:srgbClr val="FFC000"/>
              </a:gs>
              <a:gs pos="100000">
                <a:srgbClr val="FF0000"/>
              </a:gs>
            </a:gsLst>
            <a:path path="circle">
              <a:fillToRect l="50000" t="50000" r="50000" b="50000"/>
            </a:path>
            <a:tileRect/>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Arc 10"/>
          <p:cNvSpPr/>
          <p:nvPr/>
        </p:nvSpPr>
        <p:spPr>
          <a:xfrm>
            <a:off x="7772700" y="1119848"/>
            <a:ext cx="731512" cy="1645902"/>
          </a:xfrm>
          <a:prstGeom prst="arc">
            <a:avLst>
              <a:gd name="adj1" fmla="val 16900196"/>
              <a:gd name="adj2" fmla="val 4137046"/>
            </a:avLst>
          </a:prstGeom>
          <a:ln w="19050">
            <a:gradFill>
              <a:gsLst>
                <a:gs pos="0">
                  <a:srgbClr val="FF0000"/>
                </a:gs>
                <a:gs pos="70000">
                  <a:srgbClr val="FFFF00"/>
                </a:gs>
                <a:gs pos="100000">
                  <a:schemeClr val="bg2">
                    <a:lumMod val="1000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 name="32-Point Star 11"/>
          <p:cNvSpPr/>
          <p:nvPr/>
        </p:nvSpPr>
        <p:spPr bwMode="auto">
          <a:xfrm>
            <a:off x="11042589" y="1668482"/>
            <a:ext cx="1188707" cy="1097268"/>
          </a:xfrm>
          <a:prstGeom prst="star32">
            <a:avLst>
              <a:gd name="adj" fmla="val 7964"/>
            </a:avLst>
          </a:prstGeom>
          <a:gradFill flip="none" rotWithShape="1">
            <a:gsLst>
              <a:gs pos="0">
                <a:srgbClr val="2FFF39"/>
              </a:gs>
              <a:gs pos="41000">
                <a:srgbClr val="92D050"/>
              </a:gs>
              <a:gs pos="100000">
                <a:srgbClr val="00B050"/>
              </a:gs>
            </a:gsLst>
            <a:path path="circle">
              <a:fillToRect l="50000" t="50000" r="50000" b="50000"/>
            </a:path>
            <a:tileRect/>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Arc 12"/>
          <p:cNvSpPr/>
          <p:nvPr/>
        </p:nvSpPr>
        <p:spPr>
          <a:xfrm flipH="1">
            <a:off x="11271187" y="2217116"/>
            <a:ext cx="731512" cy="1645902"/>
          </a:xfrm>
          <a:prstGeom prst="arc">
            <a:avLst>
              <a:gd name="adj1" fmla="val 16900196"/>
              <a:gd name="adj2" fmla="val 4127932"/>
            </a:avLst>
          </a:prstGeom>
          <a:ln w="19050">
            <a:gradFill>
              <a:gsLst>
                <a:gs pos="0">
                  <a:srgbClr val="FF0000"/>
                </a:gs>
                <a:gs pos="70000">
                  <a:srgbClr val="FFFF00"/>
                </a:gs>
                <a:gs pos="100000">
                  <a:schemeClr val="bg2">
                    <a:lumMod val="1000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32-Point Star 17"/>
          <p:cNvSpPr/>
          <p:nvPr/>
        </p:nvSpPr>
        <p:spPr bwMode="auto">
          <a:xfrm>
            <a:off x="9443296" y="2491433"/>
            <a:ext cx="1188707" cy="1097268"/>
          </a:xfrm>
          <a:prstGeom prst="star32">
            <a:avLst>
              <a:gd name="adj" fmla="val 7964"/>
            </a:avLst>
          </a:prstGeom>
          <a:gradFill flip="none" rotWithShape="1">
            <a:gsLst>
              <a:gs pos="0">
                <a:schemeClr val="tx2"/>
              </a:gs>
              <a:gs pos="47000">
                <a:schemeClr val="accent3">
                  <a:lumMod val="60000"/>
                  <a:lumOff val="40000"/>
                </a:schemeClr>
              </a:gs>
              <a:gs pos="100000">
                <a:schemeClr val="accent1"/>
              </a:gs>
            </a:gsLst>
            <a:path path="circle">
              <a:fillToRect l="50000" t="50000" r="50000" b="50000"/>
            </a:path>
            <a:tileRect/>
          </a:gra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Arc 18"/>
          <p:cNvSpPr/>
          <p:nvPr/>
        </p:nvSpPr>
        <p:spPr>
          <a:xfrm>
            <a:off x="9671894" y="3040067"/>
            <a:ext cx="731512" cy="1645902"/>
          </a:xfrm>
          <a:prstGeom prst="arc">
            <a:avLst>
              <a:gd name="adj1" fmla="val 16900196"/>
              <a:gd name="adj2" fmla="val 4137046"/>
            </a:avLst>
          </a:prstGeom>
          <a:ln w="19050">
            <a:gradFill>
              <a:gsLst>
                <a:gs pos="0">
                  <a:srgbClr val="FF0000"/>
                </a:gs>
                <a:gs pos="70000">
                  <a:srgbClr val="FFFF00"/>
                </a:gs>
                <a:gs pos="100000">
                  <a:schemeClr val="bg2">
                    <a:lumMod val="10000"/>
                  </a:schemeClr>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69994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22" presetClass="entr" presetSubtype="4"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250"/>
                                        <p:tgtEl>
                                          <p:spTgt spid="11"/>
                                        </p:tgtEl>
                                      </p:cBhvr>
                                    </p:animEffect>
                                  </p:childTnLst>
                                </p:cTn>
                              </p:par>
                            </p:childTnLst>
                          </p:cTn>
                        </p:par>
                        <p:par>
                          <p:cTn id="12" fill="hold">
                            <p:stCondLst>
                              <p:cond delay="2250"/>
                            </p:stCondLst>
                            <p:childTnLst>
                              <p:par>
                                <p:cTn id="13" presetID="22" presetClass="exit" presetSubtype="4" fill="hold" grpId="1" nodeType="afterEffect">
                                  <p:stCondLst>
                                    <p:cond delay="0"/>
                                  </p:stCondLst>
                                  <p:childTnLst>
                                    <p:animEffect transition="out" filter="wipe(down)">
                                      <p:cBhvr>
                                        <p:cTn id="14" dur="250"/>
                                        <p:tgtEl>
                                          <p:spTgt spid="11"/>
                                        </p:tgtEl>
                                      </p:cBhvr>
                                    </p:animEffect>
                                    <p:set>
                                      <p:cBhvr>
                                        <p:cTn id="15" dur="1" fill="hold">
                                          <p:stCondLst>
                                            <p:cond delay="249"/>
                                          </p:stCondLst>
                                        </p:cTn>
                                        <p:tgtEl>
                                          <p:spTgt spid="1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50" fill="hold"/>
                                        <p:tgtEl>
                                          <p:spTgt spid="3"/>
                                        </p:tgtEl>
                                        <p:attrNameLst>
                                          <p:attrName>ppt_w</p:attrName>
                                        </p:attrNameLst>
                                      </p:cBhvr>
                                      <p:tavLst>
                                        <p:tav tm="0">
                                          <p:val>
                                            <p:fltVal val="0"/>
                                          </p:val>
                                        </p:tav>
                                        <p:tav tm="100000">
                                          <p:val>
                                            <p:strVal val="#ppt_w"/>
                                          </p:val>
                                        </p:tav>
                                      </p:tavLst>
                                    </p:anim>
                                    <p:anim calcmode="lin" valueType="num">
                                      <p:cBhvr>
                                        <p:cTn id="20" dur="250" fill="hold"/>
                                        <p:tgtEl>
                                          <p:spTgt spid="3"/>
                                        </p:tgtEl>
                                        <p:attrNameLst>
                                          <p:attrName>ppt_h</p:attrName>
                                        </p:attrNameLst>
                                      </p:cBhvr>
                                      <p:tavLst>
                                        <p:tav tm="0">
                                          <p:val>
                                            <p:fltVal val="0"/>
                                          </p:val>
                                        </p:tav>
                                        <p:tav tm="100000">
                                          <p:val>
                                            <p:strVal val="#ppt_h"/>
                                          </p:val>
                                        </p:tav>
                                      </p:tavLst>
                                    </p:anim>
                                    <p:animEffect transition="in" filter="fade">
                                      <p:cBhvr>
                                        <p:cTn id="21" dur="250"/>
                                        <p:tgtEl>
                                          <p:spTgt spid="3"/>
                                        </p:tgtEl>
                                      </p:cBhvr>
                                    </p:animEffect>
                                  </p:childTnLst>
                                </p:cTn>
                              </p:par>
                            </p:childTnLst>
                          </p:cTn>
                        </p:par>
                        <p:par>
                          <p:cTn id="22" fill="hold">
                            <p:stCondLst>
                              <p:cond delay="2750"/>
                            </p:stCondLst>
                            <p:childTnLst>
                              <p:par>
                                <p:cTn id="23" presetID="6" presetClass="emph" presetSubtype="0" fill="hold" grpId="1" nodeType="afterEffect">
                                  <p:stCondLst>
                                    <p:cond delay="0"/>
                                  </p:stCondLst>
                                  <p:childTnLst>
                                    <p:animScale>
                                      <p:cBhvr>
                                        <p:cTn id="24" dur="250" fill="hold"/>
                                        <p:tgtEl>
                                          <p:spTgt spid="3"/>
                                        </p:tgtEl>
                                      </p:cBhvr>
                                      <p:by x="150000" y="150000"/>
                                    </p:animScale>
                                  </p:childTnLst>
                                </p:cTn>
                              </p:par>
                            </p:childTnLst>
                          </p:cTn>
                        </p:par>
                        <p:par>
                          <p:cTn id="25" fill="hold">
                            <p:stCondLst>
                              <p:cond delay="3000"/>
                            </p:stCondLst>
                            <p:childTnLst>
                              <p:par>
                                <p:cTn id="26" presetID="9" presetClass="exit" presetSubtype="0" fill="hold" grpId="2" nodeType="after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p:stCondLst>
                              <p:cond delay="3500"/>
                            </p:stCondLst>
                            <p:childTnLst>
                              <p:par>
                                <p:cTn id="30" presetID="22" presetClass="entr" presetSubtype="4" fill="hold" grpId="0" nodeType="after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250"/>
                                        <p:tgtEl>
                                          <p:spTgt spid="13"/>
                                        </p:tgtEl>
                                      </p:cBhvr>
                                    </p:animEffect>
                                  </p:childTnLst>
                                </p:cTn>
                              </p:par>
                            </p:childTnLst>
                          </p:cTn>
                        </p:par>
                        <p:par>
                          <p:cTn id="33" fill="hold">
                            <p:stCondLst>
                              <p:cond delay="4250"/>
                            </p:stCondLst>
                            <p:childTnLst>
                              <p:par>
                                <p:cTn id="34" presetID="22" presetClass="exit" presetSubtype="4" fill="hold" grpId="1" nodeType="afterEffect">
                                  <p:stCondLst>
                                    <p:cond delay="0"/>
                                  </p:stCondLst>
                                  <p:childTnLst>
                                    <p:animEffect transition="out" filter="wipe(down)">
                                      <p:cBhvr>
                                        <p:cTn id="35" dur="250"/>
                                        <p:tgtEl>
                                          <p:spTgt spid="13"/>
                                        </p:tgtEl>
                                      </p:cBhvr>
                                    </p:animEffect>
                                    <p:set>
                                      <p:cBhvr>
                                        <p:cTn id="36" dur="1" fill="hold">
                                          <p:stCondLst>
                                            <p:cond delay="249"/>
                                          </p:stCondLst>
                                        </p:cTn>
                                        <p:tgtEl>
                                          <p:spTgt spid="13"/>
                                        </p:tgtEl>
                                        <p:attrNameLst>
                                          <p:attrName>style.visibility</p:attrName>
                                        </p:attrNameLst>
                                      </p:cBhvr>
                                      <p:to>
                                        <p:strVal val="hidden"/>
                                      </p:to>
                                    </p:set>
                                  </p:childTnLst>
                                </p:cTn>
                              </p:par>
                            </p:childTnLst>
                          </p:cTn>
                        </p:par>
                        <p:par>
                          <p:cTn id="37" fill="hold">
                            <p:stCondLst>
                              <p:cond delay="45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fltVal val="0"/>
                                          </p:val>
                                        </p:tav>
                                        <p:tav tm="100000">
                                          <p:val>
                                            <p:strVal val="#ppt_w"/>
                                          </p:val>
                                        </p:tav>
                                      </p:tavLst>
                                    </p:anim>
                                    <p:anim calcmode="lin" valueType="num">
                                      <p:cBhvr>
                                        <p:cTn id="41" dur="250" fill="hold"/>
                                        <p:tgtEl>
                                          <p:spTgt spid="12"/>
                                        </p:tgtEl>
                                        <p:attrNameLst>
                                          <p:attrName>ppt_h</p:attrName>
                                        </p:attrNameLst>
                                      </p:cBhvr>
                                      <p:tavLst>
                                        <p:tav tm="0">
                                          <p:val>
                                            <p:fltVal val="0"/>
                                          </p:val>
                                        </p:tav>
                                        <p:tav tm="100000">
                                          <p:val>
                                            <p:strVal val="#ppt_h"/>
                                          </p:val>
                                        </p:tav>
                                      </p:tavLst>
                                    </p:anim>
                                    <p:animEffect transition="in" filter="fade">
                                      <p:cBhvr>
                                        <p:cTn id="42" dur="250"/>
                                        <p:tgtEl>
                                          <p:spTgt spid="12"/>
                                        </p:tgtEl>
                                      </p:cBhvr>
                                    </p:animEffect>
                                  </p:childTnLst>
                                </p:cTn>
                              </p:par>
                            </p:childTnLst>
                          </p:cTn>
                        </p:par>
                        <p:par>
                          <p:cTn id="43" fill="hold">
                            <p:stCondLst>
                              <p:cond delay="4750"/>
                            </p:stCondLst>
                            <p:childTnLst>
                              <p:par>
                                <p:cTn id="44" presetID="6" presetClass="emph" presetSubtype="0" fill="hold" grpId="1" nodeType="afterEffect">
                                  <p:stCondLst>
                                    <p:cond delay="0"/>
                                  </p:stCondLst>
                                  <p:childTnLst>
                                    <p:animScale>
                                      <p:cBhvr>
                                        <p:cTn id="45" dur="250" fill="hold"/>
                                        <p:tgtEl>
                                          <p:spTgt spid="12"/>
                                        </p:tgtEl>
                                      </p:cBhvr>
                                      <p:by x="150000" y="150000"/>
                                    </p:animScale>
                                  </p:childTnLst>
                                </p:cTn>
                              </p:par>
                            </p:childTnLst>
                          </p:cTn>
                        </p:par>
                        <p:par>
                          <p:cTn id="46" fill="hold">
                            <p:stCondLst>
                              <p:cond delay="5000"/>
                            </p:stCondLst>
                            <p:childTnLst>
                              <p:par>
                                <p:cTn id="47" presetID="9" presetClass="exit" presetSubtype="0" fill="hold" grpId="2" nodeType="afterEffect">
                                  <p:stCondLst>
                                    <p:cond delay="0"/>
                                  </p:stCondLst>
                                  <p:childTnLst>
                                    <p:animEffect transition="out" filter="dissolv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par>
                          <p:cTn id="50" fill="hold">
                            <p:stCondLst>
                              <p:cond delay="5500"/>
                            </p:stCondLst>
                            <p:childTnLst>
                              <p:par>
                                <p:cTn id="51" presetID="22" presetClass="entr" presetSubtype="4" fill="hold" grpId="0" nodeType="afterEffect">
                                  <p:stCondLst>
                                    <p:cond delay="50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250"/>
                                        <p:tgtEl>
                                          <p:spTgt spid="19"/>
                                        </p:tgtEl>
                                      </p:cBhvr>
                                    </p:animEffect>
                                  </p:childTnLst>
                                </p:cTn>
                              </p:par>
                            </p:childTnLst>
                          </p:cTn>
                        </p:par>
                        <p:par>
                          <p:cTn id="54" fill="hold">
                            <p:stCondLst>
                              <p:cond delay="6250"/>
                            </p:stCondLst>
                            <p:childTnLst>
                              <p:par>
                                <p:cTn id="55" presetID="22" presetClass="exit" presetSubtype="4" fill="hold" grpId="1" nodeType="afterEffect">
                                  <p:stCondLst>
                                    <p:cond delay="0"/>
                                  </p:stCondLst>
                                  <p:childTnLst>
                                    <p:animEffect transition="out" filter="wipe(down)">
                                      <p:cBhvr>
                                        <p:cTn id="56" dur="250"/>
                                        <p:tgtEl>
                                          <p:spTgt spid="19"/>
                                        </p:tgtEl>
                                      </p:cBhvr>
                                    </p:animEffect>
                                    <p:set>
                                      <p:cBhvr>
                                        <p:cTn id="57" dur="1" fill="hold">
                                          <p:stCondLst>
                                            <p:cond delay="249"/>
                                          </p:stCondLst>
                                        </p:cTn>
                                        <p:tgtEl>
                                          <p:spTgt spid="19"/>
                                        </p:tgtEl>
                                        <p:attrNameLst>
                                          <p:attrName>style.visibility</p:attrName>
                                        </p:attrNameLst>
                                      </p:cBhvr>
                                      <p:to>
                                        <p:strVal val="hidden"/>
                                      </p:to>
                                    </p:set>
                                  </p:childTnLst>
                                </p:cTn>
                              </p:par>
                            </p:childTnLst>
                          </p:cTn>
                        </p:par>
                        <p:par>
                          <p:cTn id="58" fill="hold">
                            <p:stCondLst>
                              <p:cond delay="6500"/>
                            </p:stCondLst>
                            <p:childTnLst>
                              <p:par>
                                <p:cTn id="59" presetID="53" presetClass="entr" presetSubtype="16"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250" fill="hold"/>
                                        <p:tgtEl>
                                          <p:spTgt spid="18"/>
                                        </p:tgtEl>
                                        <p:attrNameLst>
                                          <p:attrName>ppt_w</p:attrName>
                                        </p:attrNameLst>
                                      </p:cBhvr>
                                      <p:tavLst>
                                        <p:tav tm="0">
                                          <p:val>
                                            <p:fltVal val="0"/>
                                          </p:val>
                                        </p:tav>
                                        <p:tav tm="100000">
                                          <p:val>
                                            <p:strVal val="#ppt_w"/>
                                          </p:val>
                                        </p:tav>
                                      </p:tavLst>
                                    </p:anim>
                                    <p:anim calcmode="lin" valueType="num">
                                      <p:cBhvr>
                                        <p:cTn id="62" dur="250" fill="hold"/>
                                        <p:tgtEl>
                                          <p:spTgt spid="18"/>
                                        </p:tgtEl>
                                        <p:attrNameLst>
                                          <p:attrName>ppt_h</p:attrName>
                                        </p:attrNameLst>
                                      </p:cBhvr>
                                      <p:tavLst>
                                        <p:tav tm="0">
                                          <p:val>
                                            <p:fltVal val="0"/>
                                          </p:val>
                                        </p:tav>
                                        <p:tav tm="100000">
                                          <p:val>
                                            <p:strVal val="#ppt_h"/>
                                          </p:val>
                                        </p:tav>
                                      </p:tavLst>
                                    </p:anim>
                                    <p:animEffect transition="in" filter="fade">
                                      <p:cBhvr>
                                        <p:cTn id="63" dur="250"/>
                                        <p:tgtEl>
                                          <p:spTgt spid="18"/>
                                        </p:tgtEl>
                                      </p:cBhvr>
                                    </p:animEffect>
                                  </p:childTnLst>
                                </p:cTn>
                              </p:par>
                            </p:childTnLst>
                          </p:cTn>
                        </p:par>
                        <p:par>
                          <p:cTn id="64" fill="hold">
                            <p:stCondLst>
                              <p:cond delay="6750"/>
                            </p:stCondLst>
                            <p:childTnLst>
                              <p:par>
                                <p:cTn id="65" presetID="6" presetClass="emph" presetSubtype="0" fill="hold" grpId="1" nodeType="afterEffect">
                                  <p:stCondLst>
                                    <p:cond delay="0"/>
                                  </p:stCondLst>
                                  <p:childTnLst>
                                    <p:animScale>
                                      <p:cBhvr>
                                        <p:cTn id="66" dur="250" fill="hold"/>
                                        <p:tgtEl>
                                          <p:spTgt spid="18"/>
                                        </p:tgtEl>
                                      </p:cBhvr>
                                      <p:by x="150000" y="150000"/>
                                    </p:animScale>
                                  </p:childTnLst>
                                </p:cTn>
                              </p:par>
                            </p:childTnLst>
                          </p:cTn>
                        </p:par>
                        <p:par>
                          <p:cTn id="67" fill="hold">
                            <p:stCondLst>
                              <p:cond delay="7000"/>
                            </p:stCondLst>
                            <p:childTnLst>
                              <p:par>
                                <p:cTn id="68" presetID="9" presetClass="exit" presetSubtype="0" fill="hold" grpId="2" nodeType="afterEffect">
                                  <p:stCondLst>
                                    <p:cond delay="0"/>
                                  </p:stCondLst>
                                  <p:childTnLst>
                                    <p:animEffect transition="out" filter="dissolv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1" grpId="0" animBg="1"/>
      <p:bldP spid="11" grpId="1" animBg="1"/>
      <p:bldP spid="12" grpId="0" animBg="1"/>
      <p:bldP spid="12" grpId="1" animBg="1"/>
      <p:bldP spid="12" grpId="2" animBg="1"/>
      <p:bldP spid="13" grpId="0" animBg="1"/>
      <p:bldP spid="13" grpId="1" animBg="1"/>
      <p:bldP spid="18" grpId="0" animBg="1"/>
      <p:bldP spid="18" grpId="1" animBg="1"/>
      <p:bldP spid="18" grpId="2"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Microsoft’s new &amp; improved modern mapping platform</a:t>
            </a:r>
          </a:p>
        </p:txBody>
      </p:sp>
      <p:sp>
        <p:nvSpPr>
          <p:cNvPr id="5" name="Text Placeholder 4"/>
          <p:cNvSpPr>
            <a:spLocks noGrp="1"/>
          </p:cNvSpPr>
          <p:nvPr>
            <p:ph type="body" sz="quarter" idx="12"/>
          </p:nvPr>
        </p:nvSpPr>
        <p:spPr/>
        <p:txBody>
          <a:bodyPr/>
          <a:lstStyle/>
          <a:p>
            <a:r>
              <a:rPr lang="en-US" sz="2800" dirty="0"/>
              <a:t>Apurva Thanky</a:t>
            </a:r>
          </a:p>
          <a:p>
            <a:r>
              <a:rPr lang="en-US" sz="2800" dirty="0"/>
              <a:t>Senior Program Manager</a:t>
            </a:r>
          </a:p>
          <a:p>
            <a:endParaRPr lang="en-US" sz="2800" dirty="0"/>
          </a:p>
          <a:p>
            <a:r>
              <a:rPr lang="en-US" sz="2800" dirty="0"/>
              <a:t>Ricky Brundritt</a:t>
            </a:r>
          </a:p>
          <a:p>
            <a:r>
              <a:rPr lang="en-US" sz="2800" dirty="0"/>
              <a:t>Senior Program Manager</a:t>
            </a:r>
          </a:p>
          <a:p>
            <a:endParaRPr lang="en-US" dirty="0"/>
          </a:p>
        </p:txBody>
      </p:sp>
      <p:sp>
        <p:nvSpPr>
          <p:cNvPr id="6" name="Text Placeholder 5"/>
          <p:cNvSpPr>
            <a:spLocks noGrp="1"/>
          </p:cNvSpPr>
          <p:nvPr>
            <p:ph type="body" sz="quarter" idx="13"/>
          </p:nvPr>
        </p:nvSpPr>
        <p:spPr/>
        <p:txBody>
          <a:bodyPr/>
          <a:lstStyle/>
          <a:p>
            <a:r>
              <a:rPr lang="en-US" dirty="0"/>
              <a:t>B867</a:t>
            </a:r>
          </a:p>
        </p:txBody>
      </p:sp>
    </p:spTree>
    <p:extLst>
      <p:ext uri="{BB962C8B-B14F-4D97-AF65-F5344CB8AC3E}">
        <p14:creationId xmlns:p14="http://schemas.microsoft.com/office/powerpoint/2010/main" val="295814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Platforms</a:t>
            </a:r>
          </a:p>
        </p:txBody>
      </p:sp>
      <p:grpSp>
        <p:nvGrpSpPr>
          <p:cNvPr id="2" name="Group 1"/>
          <p:cNvGrpSpPr/>
          <p:nvPr/>
        </p:nvGrpSpPr>
        <p:grpSpPr>
          <a:xfrm>
            <a:off x="5486725" y="1485604"/>
            <a:ext cx="6372514" cy="5073136"/>
            <a:chOff x="3364519" y="1441613"/>
            <a:chExt cx="6372514" cy="5073136"/>
          </a:xfrm>
        </p:grpSpPr>
        <p:graphicFrame>
          <p:nvGraphicFramePr>
            <p:cNvPr id="47" name="Chart 46"/>
            <p:cNvGraphicFramePr/>
            <p:nvPr>
              <p:extLst/>
            </p:nvPr>
          </p:nvGraphicFramePr>
          <p:xfrm>
            <a:off x="3657945" y="2034238"/>
            <a:ext cx="5785662" cy="4480511"/>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47"/>
            <p:cNvSpPr/>
            <p:nvPr/>
          </p:nvSpPr>
          <p:spPr>
            <a:xfrm>
              <a:off x="3364519" y="1441613"/>
              <a:ext cx="6372514" cy="400110"/>
            </a:xfrm>
            <a:prstGeom prst="rect">
              <a:avLst/>
            </a:prstGeom>
          </p:spPr>
          <p:txBody>
            <a:bodyPr wrap="non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sz="2200" b="1" i="0" u="none" strike="noStrike" kern="1200" baseline="0">
                  <a:solidFill>
                    <a:srgbClr val="505050">
                      <a:lumMod val="75000"/>
                      <a:lumOff val="25000"/>
                    </a:srgbClr>
                  </a:solidFill>
                  <a:latin typeface="+mn-lt"/>
                  <a:ea typeface="+mn-ea"/>
                  <a:cs typeface="+mn-cs"/>
                </a:defRPr>
              </a:pPr>
              <a:r>
                <a:rPr kumimoji="0" lang="en-US" sz="2000" b="1" i="0" u="none" strike="noStrike" kern="1200" cap="none" spc="0" normalizeH="0" baseline="0" noProof="0" dirty="0">
                  <a:ln>
                    <a:noFill/>
                  </a:ln>
                  <a:solidFill>
                    <a:srgbClr val="505050">
                      <a:lumMod val="75000"/>
                      <a:lumOff val="25000"/>
                    </a:srgbClr>
                  </a:solidFill>
                  <a:effectLst/>
                  <a:uLnTx/>
                  <a:uFillTx/>
                  <a:latin typeface="Segoe UI"/>
                  <a:ea typeface="+mn-ea"/>
                  <a:cs typeface="+mn-cs"/>
                </a:rPr>
                <a:t>Percent of JavaScript Sessions by Operating System</a:t>
              </a:r>
            </a:p>
          </p:txBody>
        </p:sp>
      </p:grpSp>
      <p:sp>
        <p:nvSpPr>
          <p:cNvPr id="6" name="Text Placeholder 2"/>
          <p:cNvSpPr txBox="1">
            <a:spLocks/>
          </p:cNvSpPr>
          <p:nvPr/>
        </p:nvSpPr>
        <p:spPr>
          <a:xfrm>
            <a:off x="549019" y="2078229"/>
            <a:ext cx="3931877" cy="18287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9115">
                      <a:srgbClr val="505050"/>
                    </a:gs>
                    <a:gs pos="68000">
                      <a:srgbClr val="505050"/>
                    </a:gs>
                  </a:gsLst>
                  <a:lin ang="5400000" scaled="0"/>
                </a:gradFill>
                <a:effectLst/>
                <a:uLnTx/>
                <a:uFillTx/>
                <a:latin typeface="Segoe UI"/>
                <a:ea typeface="+mn-ea"/>
                <a:cs typeface="+mn-cs"/>
              </a:rPr>
              <a:t>Approximately 70% of Bing Maps apps use it for Business Intelligence </a:t>
            </a:r>
            <a:r>
              <a:rPr kumimoji="0" lang="en-US" sz="1600" b="0" i="0" u="none" strike="noStrike" kern="1200" cap="none" spc="0" normalizeH="0" baseline="0" noProof="0" dirty="0">
                <a:ln>
                  <a:noFill/>
                </a:ln>
                <a:gradFill>
                  <a:gsLst>
                    <a:gs pos="99115">
                      <a:srgbClr val="505050"/>
                    </a:gs>
                    <a:gs pos="68000">
                      <a:srgbClr val="505050"/>
                    </a:gs>
                  </a:gsLst>
                  <a:lin ang="5400000" scaled="0"/>
                </a:gradFill>
                <a:effectLst/>
                <a:uLnTx/>
                <a:uFillTx/>
                <a:latin typeface="Segoe UI"/>
                <a:ea typeface="+mn-ea"/>
                <a:cs typeface="+mn-cs"/>
              </a:rPr>
              <a:t>(including Asset Tracking)</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99115">
                      <a:srgbClr val="505050"/>
                    </a:gs>
                    <a:gs pos="68000">
                      <a:srgbClr val="505050"/>
                    </a:gs>
                  </a:gsLst>
                  <a:lin ang="5400000" scaled="0"/>
                </a:gradFill>
                <a:effectLst/>
                <a:uLnTx/>
                <a:uFillTx/>
                <a:latin typeface="Segoe UI"/>
                <a:ea typeface="+mn-ea"/>
                <a:cs typeface="+mn-cs"/>
              </a:rPr>
              <a:t/>
            </a:r>
            <a:br>
              <a:rPr kumimoji="0" lang="en-US" sz="2400" b="0" i="0" u="none" strike="noStrike" kern="1200" cap="none" spc="0" normalizeH="0" baseline="0" noProof="0" dirty="0">
                <a:ln>
                  <a:noFill/>
                </a:ln>
                <a:gradFill>
                  <a:gsLst>
                    <a:gs pos="99115">
                      <a:srgbClr val="505050"/>
                    </a:gs>
                    <a:gs pos="68000">
                      <a:srgbClr val="505050"/>
                    </a:gs>
                  </a:gsLst>
                  <a:lin ang="5400000" scaled="0"/>
                </a:gradFill>
                <a:effectLst/>
                <a:uLnTx/>
                <a:uFillTx/>
                <a:latin typeface="Segoe UI"/>
                <a:ea typeface="+mn-ea"/>
                <a:cs typeface="+mn-cs"/>
              </a:rPr>
            </a:br>
            <a:endParaRPr kumimoji="0" lang="en-US" sz="2400" b="0" i="0" u="none" strike="noStrike" kern="1200" cap="none" spc="0" normalizeH="0" baseline="0" noProof="0" dirty="0">
              <a:ln>
                <a:noFill/>
              </a:ln>
              <a:gradFill>
                <a:gsLst>
                  <a:gs pos="99115">
                    <a:srgbClr val="505050"/>
                  </a:gs>
                  <a:gs pos="68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071145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Bing Maps V8 SDK – Preview release</a:t>
            </a:r>
          </a:p>
        </p:txBody>
      </p:sp>
      <p:sp>
        <p:nvSpPr>
          <p:cNvPr id="5" name="Text Placeholder 4"/>
          <p:cNvSpPr>
            <a:spLocks noGrp="1"/>
          </p:cNvSpPr>
          <p:nvPr>
            <p:ph type="body" sz="quarter" idx="10"/>
          </p:nvPr>
        </p:nvSpPr>
        <p:spPr>
          <a:xfrm>
            <a:off x="274638" y="1212850"/>
            <a:ext cx="11887200" cy="572464"/>
          </a:xfrm>
        </p:spPr>
        <p:txBody>
          <a:bodyPr/>
          <a:lstStyle/>
          <a:p>
            <a:r>
              <a:rPr lang="en-US" sz="2800" dirty="0"/>
              <a:t>Microsoft’s modern web mapping SDK</a:t>
            </a:r>
          </a:p>
        </p:txBody>
      </p:sp>
      <p:graphicFrame>
        <p:nvGraphicFramePr>
          <p:cNvPr id="4" name="Diagram 3"/>
          <p:cNvGraphicFramePr/>
          <p:nvPr>
            <p:extLst/>
          </p:nvPr>
        </p:nvGraphicFramePr>
        <p:xfrm>
          <a:off x="442530" y="2125677"/>
          <a:ext cx="11551415" cy="3474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14233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V7 Key Features</a:t>
            </a:r>
          </a:p>
        </p:txBody>
      </p:sp>
      <p:sp>
        <p:nvSpPr>
          <p:cNvPr id="3" name="Rectangle 2"/>
          <p:cNvSpPr/>
          <p:nvPr/>
        </p:nvSpPr>
        <p:spPr bwMode="auto">
          <a:xfrm>
            <a:off x="274639" y="2002903"/>
            <a:ext cx="11862815" cy="2317309"/>
          </a:xfrm>
          <a:prstGeom prst="rect">
            <a:avLst/>
          </a:prstGeom>
          <a:noFill/>
          <a:ln>
            <a:solidFill>
              <a:srgbClr val="32323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5" name="Rectangle 4"/>
          <p:cNvSpPr/>
          <p:nvPr/>
        </p:nvSpPr>
        <p:spPr>
          <a:xfrm>
            <a:off x="274639" y="4320213"/>
            <a:ext cx="11862815" cy="2293271"/>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7" name="Rectangle 6"/>
          <p:cNvSpPr/>
          <p:nvPr/>
        </p:nvSpPr>
        <p:spPr>
          <a:xfrm>
            <a:off x="274639" y="1334022"/>
            <a:ext cx="11862815" cy="668882"/>
          </a:xfrm>
          <a:prstGeom prst="rect">
            <a:avLst/>
          </a:prstGeom>
          <a:solidFill>
            <a:srgbClr val="323232"/>
          </a:solidFill>
          <a:ln>
            <a:solidFill>
              <a:srgbClr val="323232"/>
            </a:solid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Bing Maps V7 SDK</a:t>
            </a:r>
          </a:p>
        </p:txBody>
      </p:sp>
      <p:sp>
        <p:nvSpPr>
          <p:cNvPr id="13" name="Rectangle 12"/>
          <p:cNvSpPr/>
          <p:nvPr/>
        </p:nvSpPr>
        <p:spPr>
          <a:xfrm>
            <a:off x="2792719" y="4683255"/>
            <a:ext cx="2057400"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Directions</a:t>
            </a:r>
          </a:p>
        </p:txBody>
      </p:sp>
      <p:sp>
        <p:nvSpPr>
          <p:cNvPr id="17" name="Rectangle 16"/>
          <p:cNvSpPr/>
          <p:nvPr/>
        </p:nvSpPr>
        <p:spPr>
          <a:xfrm>
            <a:off x="4921337" y="4683255"/>
            <a:ext cx="2063046"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Search</a:t>
            </a:r>
          </a:p>
        </p:txBody>
      </p:sp>
      <p:sp>
        <p:nvSpPr>
          <p:cNvPr id="19" name="Rectangle 18"/>
          <p:cNvSpPr/>
          <p:nvPr/>
        </p:nvSpPr>
        <p:spPr>
          <a:xfrm>
            <a:off x="7074428" y="4683255"/>
            <a:ext cx="2057400"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Traffic</a:t>
            </a:r>
          </a:p>
        </p:txBody>
      </p:sp>
      <p:sp>
        <p:nvSpPr>
          <p:cNvPr id="23" name="Rectangle 22"/>
          <p:cNvSpPr/>
          <p:nvPr/>
        </p:nvSpPr>
        <p:spPr>
          <a:xfrm>
            <a:off x="9195511"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Infobox</a:t>
            </a:r>
          </a:p>
        </p:txBody>
      </p:sp>
      <p:sp>
        <p:nvSpPr>
          <p:cNvPr id="29" name="Rectangle 28"/>
          <p:cNvSpPr/>
          <p:nvPr/>
        </p:nvSpPr>
        <p:spPr>
          <a:xfrm>
            <a:off x="658455" y="2399994"/>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Map</a:t>
            </a:r>
          </a:p>
        </p:txBody>
      </p:sp>
      <p:sp>
        <p:nvSpPr>
          <p:cNvPr id="30" name="Rectangle 29"/>
          <p:cNvSpPr/>
          <p:nvPr/>
        </p:nvSpPr>
        <p:spPr>
          <a:xfrm>
            <a:off x="2792719"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Pushpins, Polylines, Polygons</a:t>
            </a:r>
          </a:p>
        </p:txBody>
      </p:sp>
      <p:sp>
        <p:nvSpPr>
          <p:cNvPr id="31" name="Rectangle 30"/>
          <p:cNvSpPr/>
          <p:nvPr/>
        </p:nvSpPr>
        <p:spPr>
          <a:xfrm>
            <a:off x="7061247"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Tile layers</a:t>
            </a:r>
          </a:p>
        </p:txBody>
      </p:sp>
      <p:sp>
        <p:nvSpPr>
          <p:cNvPr id="32" name="Rectangle 31"/>
          <p:cNvSpPr/>
          <p:nvPr/>
        </p:nvSpPr>
        <p:spPr>
          <a:xfrm>
            <a:off x="4926983"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Location, </a:t>
            </a:r>
            <a:r>
              <a:rPr kumimoji="0" lang="en-US" sz="16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LocationRect</a:t>
            </a: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Point</a:t>
            </a:r>
          </a:p>
        </p:txBody>
      </p:sp>
      <p:sp>
        <p:nvSpPr>
          <p:cNvPr id="8" name="Rectangle 7"/>
          <p:cNvSpPr/>
          <p:nvPr/>
        </p:nvSpPr>
        <p:spPr>
          <a:xfrm>
            <a:off x="460616" y="1987037"/>
            <a:ext cx="2676117" cy="369332"/>
          </a:xfrm>
          <a:prstGeom prst="rect">
            <a:avLst/>
          </a:prstGeom>
        </p:spPr>
        <p:txBody>
          <a:bodyPr wrap="non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Core Classes &amp; Features</a:t>
            </a:r>
          </a:p>
        </p:txBody>
      </p:sp>
      <p:sp>
        <p:nvSpPr>
          <p:cNvPr id="34" name="Rectangle 33"/>
          <p:cNvSpPr/>
          <p:nvPr/>
        </p:nvSpPr>
        <p:spPr>
          <a:xfrm>
            <a:off x="658455" y="4685969"/>
            <a:ext cx="2057400" cy="553825"/>
          </a:xfrm>
          <a:prstGeom prst="rect">
            <a:avLst/>
          </a:prstGeom>
          <a:solidFill>
            <a:schemeClr val="tx2"/>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Advance Shapes</a:t>
            </a:r>
          </a:p>
        </p:txBody>
      </p:sp>
      <p:sp>
        <p:nvSpPr>
          <p:cNvPr id="45" name="Rectangle 44"/>
          <p:cNvSpPr/>
          <p:nvPr/>
        </p:nvSpPr>
        <p:spPr>
          <a:xfrm>
            <a:off x="460616" y="4315046"/>
            <a:ext cx="1066318" cy="369332"/>
          </a:xfrm>
          <a:prstGeom prst="rect">
            <a:avLst/>
          </a:prstGeom>
        </p:spPr>
        <p:txBody>
          <a:bodyPr wrap="non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Modules</a:t>
            </a:r>
          </a:p>
        </p:txBody>
      </p:sp>
    </p:spTree>
    <p:extLst>
      <p:ext uri="{BB962C8B-B14F-4D97-AF65-F5344CB8AC3E}">
        <p14:creationId xmlns:p14="http://schemas.microsoft.com/office/powerpoint/2010/main" val="258233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V8 Key Features</a:t>
            </a:r>
          </a:p>
        </p:txBody>
      </p:sp>
      <p:sp>
        <p:nvSpPr>
          <p:cNvPr id="3" name="Rectangle 2"/>
          <p:cNvSpPr/>
          <p:nvPr/>
        </p:nvSpPr>
        <p:spPr bwMode="auto">
          <a:xfrm>
            <a:off x="274639" y="2002903"/>
            <a:ext cx="11862815" cy="2317309"/>
          </a:xfrm>
          <a:prstGeom prst="rect">
            <a:avLst/>
          </a:prstGeom>
          <a:noFill/>
          <a:ln>
            <a:solidFill>
              <a:srgbClr val="32323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5" name="Rectangle 4"/>
          <p:cNvSpPr/>
          <p:nvPr/>
        </p:nvSpPr>
        <p:spPr>
          <a:xfrm>
            <a:off x="274639" y="4320213"/>
            <a:ext cx="11862815" cy="2293271"/>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
        <p:nvSpPr>
          <p:cNvPr id="7" name="Rectangle 6"/>
          <p:cNvSpPr/>
          <p:nvPr/>
        </p:nvSpPr>
        <p:spPr>
          <a:xfrm>
            <a:off x="274639" y="1334022"/>
            <a:ext cx="11862815" cy="668882"/>
          </a:xfrm>
          <a:prstGeom prst="rect">
            <a:avLst/>
          </a:prstGeom>
          <a:solidFill>
            <a:srgbClr val="323232"/>
          </a:solidFill>
          <a:ln>
            <a:solidFill>
              <a:srgbClr val="323232"/>
            </a:solid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Bing Maps V8 SDK</a:t>
            </a:r>
          </a:p>
        </p:txBody>
      </p:sp>
      <p:sp>
        <p:nvSpPr>
          <p:cNvPr id="11" name="Rectangle 10"/>
          <p:cNvSpPr/>
          <p:nvPr/>
        </p:nvSpPr>
        <p:spPr>
          <a:xfrm>
            <a:off x="659386" y="5325697"/>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Autosuggest</a:t>
            </a:r>
          </a:p>
        </p:txBody>
      </p:sp>
      <p:sp>
        <p:nvSpPr>
          <p:cNvPr id="12" name="Rectangle 11"/>
          <p:cNvSpPr/>
          <p:nvPr/>
        </p:nvSpPr>
        <p:spPr>
          <a:xfrm>
            <a:off x="2792719" y="5320617"/>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Clustering</a:t>
            </a:r>
          </a:p>
        </p:txBody>
      </p:sp>
      <p:sp>
        <p:nvSpPr>
          <p:cNvPr id="13" name="Rectangle 12"/>
          <p:cNvSpPr/>
          <p:nvPr/>
        </p:nvSpPr>
        <p:spPr>
          <a:xfrm>
            <a:off x="2792719" y="4683255"/>
            <a:ext cx="2057400"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Directions</a:t>
            </a:r>
          </a:p>
        </p:txBody>
      </p:sp>
      <p:sp>
        <p:nvSpPr>
          <p:cNvPr id="14" name="Rectangle 13"/>
          <p:cNvSpPr/>
          <p:nvPr/>
        </p:nvSpPr>
        <p:spPr>
          <a:xfrm>
            <a:off x="9195507" y="5320617"/>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GeoJSON</a:t>
            </a:r>
          </a:p>
        </p:txBody>
      </p:sp>
      <p:sp>
        <p:nvSpPr>
          <p:cNvPr id="15" name="Rectangle 14"/>
          <p:cNvSpPr/>
          <p:nvPr/>
        </p:nvSpPr>
        <p:spPr>
          <a:xfrm>
            <a:off x="4924160" y="5327107"/>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Drawing Tools</a:t>
            </a:r>
          </a:p>
        </p:txBody>
      </p:sp>
      <p:sp>
        <p:nvSpPr>
          <p:cNvPr id="16" name="Rectangle 15"/>
          <p:cNvSpPr/>
          <p:nvPr/>
        </p:nvSpPr>
        <p:spPr>
          <a:xfrm>
            <a:off x="7058453" y="5327107"/>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Heatmap</a:t>
            </a:r>
          </a:p>
        </p:txBody>
      </p:sp>
      <p:sp>
        <p:nvSpPr>
          <p:cNvPr id="17" name="Rectangle 16"/>
          <p:cNvSpPr/>
          <p:nvPr/>
        </p:nvSpPr>
        <p:spPr>
          <a:xfrm>
            <a:off x="4921337" y="4683255"/>
            <a:ext cx="2063046"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Search</a:t>
            </a:r>
          </a:p>
        </p:txBody>
      </p:sp>
      <p:sp>
        <p:nvSpPr>
          <p:cNvPr id="18" name="Rectangle 17"/>
          <p:cNvSpPr/>
          <p:nvPr/>
        </p:nvSpPr>
        <p:spPr>
          <a:xfrm>
            <a:off x="658455" y="5968698"/>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Spatial Data Services</a:t>
            </a:r>
          </a:p>
        </p:txBody>
      </p:sp>
      <p:sp>
        <p:nvSpPr>
          <p:cNvPr id="19" name="Rectangle 18"/>
          <p:cNvSpPr/>
          <p:nvPr/>
        </p:nvSpPr>
        <p:spPr>
          <a:xfrm>
            <a:off x="7074428" y="4683255"/>
            <a:ext cx="2057400" cy="548640"/>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Traffic</a:t>
            </a:r>
          </a:p>
        </p:txBody>
      </p:sp>
      <p:sp>
        <p:nvSpPr>
          <p:cNvPr id="20" name="Rectangle 19"/>
          <p:cNvSpPr/>
          <p:nvPr/>
        </p:nvSpPr>
        <p:spPr>
          <a:xfrm>
            <a:off x="2792719" y="5970959"/>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Spatial Math</a:t>
            </a:r>
          </a:p>
        </p:txBody>
      </p:sp>
      <p:sp>
        <p:nvSpPr>
          <p:cNvPr id="23" name="Rectangle 22"/>
          <p:cNvSpPr/>
          <p:nvPr/>
        </p:nvSpPr>
        <p:spPr>
          <a:xfrm>
            <a:off x="9195511"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Infobox</a:t>
            </a:r>
          </a:p>
        </p:txBody>
      </p:sp>
      <p:sp>
        <p:nvSpPr>
          <p:cNvPr id="26" name="Rectangle 25"/>
          <p:cNvSpPr/>
          <p:nvPr/>
        </p:nvSpPr>
        <p:spPr>
          <a:xfrm>
            <a:off x="658455" y="3257429"/>
            <a:ext cx="2057400" cy="771532"/>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Additional Map Styles</a:t>
            </a:r>
          </a:p>
        </p:txBody>
      </p:sp>
      <p:sp>
        <p:nvSpPr>
          <p:cNvPr id="27" name="Rectangle 26"/>
          <p:cNvSpPr/>
          <p:nvPr/>
        </p:nvSpPr>
        <p:spPr>
          <a:xfrm>
            <a:off x="7074428" y="3250286"/>
            <a:ext cx="2057400" cy="771532"/>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Test Data Generator</a:t>
            </a:r>
          </a:p>
        </p:txBody>
      </p:sp>
      <p:sp>
        <p:nvSpPr>
          <p:cNvPr id="28" name="Rectangle 27"/>
          <p:cNvSpPr/>
          <p:nvPr/>
        </p:nvSpPr>
        <p:spPr>
          <a:xfrm>
            <a:off x="2792719" y="3250286"/>
            <a:ext cx="2057400" cy="771532"/>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Streetside</a:t>
            </a: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imagery</a:t>
            </a:r>
          </a:p>
        </p:txBody>
      </p:sp>
      <p:sp>
        <p:nvSpPr>
          <p:cNvPr id="29" name="Rectangle 28"/>
          <p:cNvSpPr/>
          <p:nvPr/>
        </p:nvSpPr>
        <p:spPr>
          <a:xfrm>
            <a:off x="658455" y="2399994"/>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Map</a:t>
            </a:r>
          </a:p>
        </p:txBody>
      </p:sp>
      <p:sp>
        <p:nvSpPr>
          <p:cNvPr id="30" name="Rectangle 29"/>
          <p:cNvSpPr/>
          <p:nvPr/>
        </p:nvSpPr>
        <p:spPr>
          <a:xfrm>
            <a:off x="2792719"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Pushpins, Polylines, Polygons</a:t>
            </a:r>
          </a:p>
        </p:txBody>
      </p:sp>
      <p:sp>
        <p:nvSpPr>
          <p:cNvPr id="31" name="Rectangle 30"/>
          <p:cNvSpPr/>
          <p:nvPr/>
        </p:nvSpPr>
        <p:spPr>
          <a:xfrm>
            <a:off x="7061247"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Tile layers</a:t>
            </a:r>
          </a:p>
        </p:txBody>
      </p:sp>
      <p:sp>
        <p:nvSpPr>
          <p:cNvPr id="32" name="Rectangle 31"/>
          <p:cNvSpPr/>
          <p:nvPr/>
        </p:nvSpPr>
        <p:spPr>
          <a:xfrm>
            <a:off x="4926983" y="2397961"/>
            <a:ext cx="2057400" cy="771532"/>
          </a:xfrm>
          <a:prstGeom prst="rect">
            <a:avLst/>
          </a:prstGeom>
          <a:solidFill>
            <a:schemeClr val="accent1"/>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Location, </a:t>
            </a:r>
            <a:r>
              <a:rPr kumimoji="0" lang="en-US" sz="16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LocationRect</a:t>
            </a: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Point</a:t>
            </a:r>
          </a:p>
        </p:txBody>
      </p:sp>
      <p:sp>
        <p:nvSpPr>
          <p:cNvPr id="33" name="Rectangle 32"/>
          <p:cNvSpPr/>
          <p:nvPr/>
        </p:nvSpPr>
        <p:spPr>
          <a:xfrm>
            <a:off x="4926983" y="5968698"/>
            <a:ext cx="2057400" cy="548640"/>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78761">
                      <a:srgbClr val="FFFFFF"/>
                    </a:gs>
                    <a:gs pos="35000">
                      <a:srgbClr val="FFFFFF"/>
                    </a:gs>
                  </a:gsLst>
                  <a:lin ang="5400000" scaled="0"/>
                </a:gradFill>
                <a:effectLst/>
                <a:uLnTx/>
                <a:uFillTx/>
                <a:latin typeface="Segoe UI"/>
                <a:ea typeface="+mn-ea"/>
                <a:cs typeface="+mn-cs"/>
              </a:rPr>
              <a:t>Well Known Text </a:t>
            </a:r>
          </a:p>
        </p:txBody>
      </p:sp>
      <p:sp>
        <p:nvSpPr>
          <p:cNvPr id="8" name="Rectangle 7"/>
          <p:cNvSpPr/>
          <p:nvPr/>
        </p:nvSpPr>
        <p:spPr>
          <a:xfrm>
            <a:off x="460616" y="1987037"/>
            <a:ext cx="2676117" cy="369332"/>
          </a:xfrm>
          <a:prstGeom prst="rect">
            <a:avLst/>
          </a:prstGeom>
        </p:spPr>
        <p:txBody>
          <a:bodyPr wrap="non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 Core Classes &amp; Features</a:t>
            </a:r>
          </a:p>
        </p:txBody>
      </p:sp>
      <p:sp>
        <p:nvSpPr>
          <p:cNvPr id="34" name="Rectangle 33"/>
          <p:cNvSpPr/>
          <p:nvPr/>
        </p:nvSpPr>
        <p:spPr>
          <a:xfrm>
            <a:off x="658455" y="4685969"/>
            <a:ext cx="2057400" cy="553825"/>
          </a:xfrm>
          <a:prstGeom prst="rect">
            <a:avLst/>
          </a:prstGeom>
          <a:solidFill>
            <a:schemeClr val="tx2"/>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Advance Shapes</a:t>
            </a:r>
          </a:p>
        </p:txBody>
      </p:sp>
      <p:sp>
        <p:nvSpPr>
          <p:cNvPr id="42" name="Rectangle 41"/>
          <p:cNvSpPr/>
          <p:nvPr/>
        </p:nvSpPr>
        <p:spPr>
          <a:xfrm>
            <a:off x="4927535" y="3250286"/>
            <a:ext cx="2057400" cy="771532"/>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Vector Map Labels</a:t>
            </a:r>
          </a:p>
        </p:txBody>
      </p:sp>
      <p:sp>
        <p:nvSpPr>
          <p:cNvPr id="45" name="Rectangle 44"/>
          <p:cNvSpPr/>
          <p:nvPr/>
        </p:nvSpPr>
        <p:spPr>
          <a:xfrm>
            <a:off x="460616" y="4315046"/>
            <a:ext cx="1066318" cy="369332"/>
          </a:xfrm>
          <a:prstGeom prst="rect">
            <a:avLst/>
          </a:prstGeom>
        </p:spPr>
        <p:txBody>
          <a:bodyPr wrap="non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Modules</a:t>
            </a:r>
          </a:p>
        </p:txBody>
      </p:sp>
      <p:sp>
        <p:nvSpPr>
          <p:cNvPr id="35" name="Rectangle 34"/>
          <p:cNvSpPr/>
          <p:nvPr/>
        </p:nvSpPr>
        <p:spPr>
          <a:xfrm>
            <a:off x="9221321" y="3250286"/>
            <a:ext cx="2057400" cy="771532"/>
          </a:xfrm>
          <a:prstGeom prst="rect">
            <a:avLst/>
          </a:prstGeom>
          <a:solidFill>
            <a:srgbClr val="00B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Point Compression</a:t>
            </a:r>
          </a:p>
        </p:txBody>
      </p:sp>
    </p:spTree>
    <p:extLst>
      <p:ext uri="{BB962C8B-B14F-4D97-AF65-F5344CB8AC3E}">
        <p14:creationId xmlns:p14="http://schemas.microsoft.com/office/powerpoint/2010/main" val="273191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Release Branches</a:t>
            </a:r>
          </a:p>
        </p:txBody>
      </p:sp>
      <p:sp>
        <p:nvSpPr>
          <p:cNvPr id="2" name="Text Placeholder 1"/>
          <p:cNvSpPr>
            <a:spLocks noGrp="1"/>
          </p:cNvSpPr>
          <p:nvPr>
            <p:ph type="body" sz="quarter" idx="10"/>
          </p:nvPr>
        </p:nvSpPr>
        <p:spPr>
          <a:xfrm>
            <a:off x="274638" y="1004579"/>
            <a:ext cx="11887200" cy="572464"/>
          </a:xfrm>
        </p:spPr>
        <p:txBody>
          <a:bodyPr/>
          <a:lstStyle/>
          <a:p>
            <a:r>
              <a:rPr lang="en-US" sz="2800" dirty="0"/>
              <a:t>Access the latest and greatest features at your own pace</a:t>
            </a:r>
          </a:p>
        </p:txBody>
      </p:sp>
      <p:graphicFrame>
        <p:nvGraphicFramePr>
          <p:cNvPr id="5" name="Diagram 4"/>
          <p:cNvGraphicFramePr/>
          <p:nvPr>
            <p:extLst/>
          </p:nvPr>
        </p:nvGraphicFramePr>
        <p:xfrm>
          <a:off x="2470422" y="1759921"/>
          <a:ext cx="7497998" cy="5120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9327163" y="4960286"/>
            <a:ext cx="639919" cy="707886"/>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Segoe UI Symbol" panose="020B0502040204020203" pitchFamily="34" charset="0"/>
                <a:ea typeface="+mn-ea"/>
                <a:cs typeface="+mn-cs"/>
              </a:rPr>
              <a:t>❆</a:t>
            </a:r>
            <a:endParaRPr kumimoji="0" lang="en-US" sz="4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Freeform 62"/>
          <p:cNvSpPr>
            <a:spLocks noEditPoints="1"/>
          </p:cNvSpPr>
          <p:nvPr/>
        </p:nvSpPr>
        <p:spPr bwMode="black">
          <a:xfrm>
            <a:off x="9441385" y="3497262"/>
            <a:ext cx="411473" cy="389386"/>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nvGrpSpPr>
          <p:cNvPr id="9" name="Group 8"/>
          <p:cNvGrpSpPr/>
          <p:nvPr/>
        </p:nvGrpSpPr>
        <p:grpSpPr>
          <a:xfrm>
            <a:off x="9384064" y="1853882"/>
            <a:ext cx="468794" cy="431047"/>
            <a:chOff x="3069614" y="5606582"/>
            <a:chExt cx="663113" cy="658654"/>
          </a:xfrm>
        </p:grpSpPr>
        <p:sp>
          <p:nvSpPr>
            <p:cNvPr id="10" name="Freeform 49"/>
            <p:cNvSpPr>
              <a:spLocks noEditPoints="1"/>
            </p:cNvSpPr>
            <p:nvPr/>
          </p:nvSpPr>
          <p:spPr bwMode="black">
            <a:xfrm>
              <a:off x="3069614" y="5606582"/>
              <a:ext cx="663113" cy="658654"/>
            </a:xfrm>
            <a:custGeom>
              <a:avLst/>
              <a:gdLst>
                <a:gd name="T0" fmla="*/ 162 w 196"/>
                <a:gd name="T1" fmla="*/ 195 h 195"/>
                <a:gd name="T2" fmla="*/ 186 w 196"/>
                <a:gd name="T3" fmla="*/ 185 h 195"/>
                <a:gd name="T4" fmla="*/ 196 w 196"/>
                <a:gd name="T5" fmla="*/ 161 h 195"/>
                <a:gd name="T6" fmla="*/ 186 w 196"/>
                <a:gd name="T7" fmla="*/ 138 h 195"/>
                <a:gd name="T8" fmla="*/ 80 w 196"/>
                <a:gd name="T9" fmla="*/ 32 h 195"/>
                <a:gd name="T10" fmla="*/ 72 w 196"/>
                <a:gd name="T11" fmla="*/ 0 h 195"/>
                <a:gd name="T12" fmla="*/ 66 w 196"/>
                <a:gd name="T13" fmla="*/ 6 h 195"/>
                <a:gd name="T14" fmla="*/ 48 w 196"/>
                <a:gd name="T15" fmla="*/ 24 h 195"/>
                <a:gd name="T16" fmla="*/ 38 w 196"/>
                <a:gd name="T17" fmla="*/ 15 h 195"/>
                <a:gd name="T18" fmla="*/ 15 w 196"/>
                <a:gd name="T19" fmla="*/ 38 h 195"/>
                <a:gd name="T20" fmla="*/ 25 w 196"/>
                <a:gd name="T21" fmla="*/ 47 h 195"/>
                <a:gd name="T22" fmla="*/ 0 w 196"/>
                <a:gd name="T23" fmla="*/ 72 h 195"/>
                <a:gd name="T24" fmla="*/ 33 w 196"/>
                <a:gd name="T25" fmla="*/ 80 h 195"/>
                <a:gd name="T26" fmla="*/ 138 w 196"/>
                <a:gd name="T27" fmla="*/ 185 h 195"/>
                <a:gd name="T28" fmla="*/ 162 w 196"/>
                <a:gd name="T29" fmla="*/ 195 h 195"/>
                <a:gd name="T30" fmla="*/ 20 w 196"/>
                <a:gd name="T31" fmla="*/ 66 h 195"/>
                <a:gd name="T32" fmla="*/ 67 w 196"/>
                <a:gd name="T33" fmla="*/ 19 h 195"/>
                <a:gd name="T34" fmla="*/ 71 w 196"/>
                <a:gd name="T35" fmla="*/ 37 h 195"/>
                <a:gd name="T36" fmla="*/ 179 w 196"/>
                <a:gd name="T37" fmla="*/ 145 h 195"/>
                <a:gd name="T38" fmla="*/ 186 w 196"/>
                <a:gd name="T39" fmla="*/ 161 h 195"/>
                <a:gd name="T40" fmla="*/ 179 w 196"/>
                <a:gd name="T41" fmla="*/ 178 h 195"/>
                <a:gd name="T42" fmla="*/ 162 w 196"/>
                <a:gd name="T43" fmla="*/ 185 h 195"/>
                <a:gd name="T44" fmla="*/ 145 w 196"/>
                <a:gd name="T45" fmla="*/ 178 h 195"/>
                <a:gd name="T46" fmla="*/ 38 w 196"/>
                <a:gd name="T47" fmla="*/ 71 h 195"/>
                <a:gd name="T48" fmla="*/ 20 w 196"/>
                <a:gd name="T49" fmla="*/ 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6" h="195">
                  <a:moveTo>
                    <a:pt x="162" y="195"/>
                  </a:moveTo>
                  <a:cubicBezTo>
                    <a:pt x="171" y="195"/>
                    <a:pt x="179" y="192"/>
                    <a:pt x="186" y="185"/>
                  </a:cubicBezTo>
                  <a:cubicBezTo>
                    <a:pt x="192" y="179"/>
                    <a:pt x="196" y="170"/>
                    <a:pt x="196" y="161"/>
                  </a:cubicBezTo>
                  <a:cubicBezTo>
                    <a:pt x="196" y="153"/>
                    <a:pt x="192" y="144"/>
                    <a:pt x="186" y="138"/>
                  </a:cubicBezTo>
                  <a:cubicBezTo>
                    <a:pt x="80" y="32"/>
                    <a:pt x="80" y="32"/>
                    <a:pt x="80" y="32"/>
                  </a:cubicBezTo>
                  <a:cubicBezTo>
                    <a:pt x="72" y="0"/>
                    <a:pt x="72" y="0"/>
                    <a:pt x="72" y="0"/>
                  </a:cubicBezTo>
                  <a:cubicBezTo>
                    <a:pt x="66" y="6"/>
                    <a:pt x="66" y="6"/>
                    <a:pt x="66" y="6"/>
                  </a:cubicBezTo>
                  <a:cubicBezTo>
                    <a:pt x="48" y="24"/>
                    <a:pt x="48" y="24"/>
                    <a:pt x="48" y="24"/>
                  </a:cubicBezTo>
                  <a:cubicBezTo>
                    <a:pt x="38" y="15"/>
                    <a:pt x="38" y="15"/>
                    <a:pt x="38" y="15"/>
                  </a:cubicBezTo>
                  <a:cubicBezTo>
                    <a:pt x="15" y="38"/>
                    <a:pt x="15" y="38"/>
                    <a:pt x="15" y="38"/>
                  </a:cubicBezTo>
                  <a:cubicBezTo>
                    <a:pt x="25" y="47"/>
                    <a:pt x="25" y="47"/>
                    <a:pt x="25" y="47"/>
                  </a:cubicBezTo>
                  <a:cubicBezTo>
                    <a:pt x="0" y="72"/>
                    <a:pt x="0" y="72"/>
                    <a:pt x="0" y="72"/>
                  </a:cubicBezTo>
                  <a:cubicBezTo>
                    <a:pt x="33" y="80"/>
                    <a:pt x="33" y="80"/>
                    <a:pt x="33" y="80"/>
                  </a:cubicBezTo>
                  <a:cubicBezTo>
                    <a:pt x="138" y="185"/>
                    <a:pt x="138" y="185"/>
                    <a:pt x="138" y="185"/>
                  </a:cubicBezTo>
                  <a:cubicBezTo>
                    <a:pt x="145" y="192"/>
                    <a:pt x="153" y="195"/>
                    <a:pt x="162" y="195"/>
                  </a:cubicBezTo>
                  <a:close/>
                  <a:moveTo>
                    <a:pt x="20" y="66"/>
                  </a:moveTo>
                  <a:cubicBezTo>
                    <a:pt x="67" y="19"/>
                    <a:pt x="67" y="19"/>
                    <a:pt x="67" y="19"/>
                  </a:cubicBezTo>
                  <a:cubicBezTo>
                    <a:pt x="71" y="37"/>
                    <a:pt x="71" y="37"/>
                    <a:pt x="71" y="37"/>
                  </a:cubicBezTo>
                  <a:cubicBezTo>
                    <a:pt x="179" y="145"/>
                    <a:pt x="179" y="145"/>
                    <a:pt x="179" y="145"/>
                  </a:cubicBezTo>
                  <a:cubicBezTo>
                    <a:pt x="183" y="149"/>
                    <a:pt x="186" y="155"/>
                    <a:pt x="186" y="161"/>
                  </a:cubicBezTo>
                  <a:cubicBezTo>
                    <a:pt x="186" y="168"/>
                    <a:pt x="183" y="174"/>
                    <a:pt x="179" y="178"/>
                  </a:cubicBezTo>
                  <a:cubicBezTo>
                    <a:pt x="174" y="183"/>
                    <a:pt x="168" y="185"/>
                    <a:pt x="162" y="185"/>
                  </a:cubicBezTo>
                  <a:cubicBezTo>
                    <a:pt x="156" y="185"/>
                    <a:pt x="150" y="183"/>
                    <a:pt x="145" y="178"/>
                  </a:cubicBezTo>
                  <a:cubicBezTo>
                    <a:pt x="38" y="71"/>
                    <a:pt x="38" y="71"/>
                    <a:pt x="38" y="71"/>
                  </a:cubicBezTo>
                  <a:lnTo>
                    <a:pt x="20" y="66"/>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11" name="Freeform 50"/>
            <p:cNvSpPr>
              <a:spLocks noEditPoints="1"/>
            </p:cNvSpPr>
            <p:nvPr/>
          </p:nvSpPr>
          <p:spPr bwMode="black">
            <a:xfrm>
              <a:off x="3282556" y="5893761"/>
              <a:ext cx="391579" cy="314325"/>
            </a:xfrm>
            <a:custGeom>
              <a:avLst/>
              <a:gdLst>
                <a:gd name="T0" fmla="*/ 110 w 116"/>
                <a:gd name="T1" fmla="*/ 87 h 93"/>
                <a:gd name="T2" fmla="*/ 110 w 116"/>
                <a:gd name="T3" fmla="*/ 65 h 93"/>
                <a:gd name="T4" fmla="*/ 44 w 116"/>
                <a:gd name="T5" fmla="*/ 0 h 93"/>
                <a:gd name="T6" fmla="*/ 0 w 116"/>
                <a:gd name="T7" fmla="*/ 0 h 93"/>
                <a:gd name="T8" fmla="*/ 88 w 116"/>
                <a:gd name="T9" fmla="*/ 87 h 93"/>
                <a:gd name="T10" fmla="*/ 110 w 116"/>
                <a:gd name="T11" fmla="*/ 87 h 93"/>
                <a:gd name="T12" fmla="*/ 33 w 116"/>
                <a:gd name="T13" fmla="*/ 20 h 93"/>
                <a:gd name="T14" fmla="*/ 27 w 116"/>
                <a:gd name="T15" fmla="*/ 20 h 93"/>
                <a:gd name="T16" fmla="*/ 27 w 116"/>
                <a:gd name="T17" fmla="*/ 14 h 93"/>
                <a:gd name="T18" fmla="*/ 33 w 116"/>
                <a:gd name="T19" fmla="*/ 14 h 93"/>
                <a:gd name="T20" fmla="*/ 33 w 116"/>
                <a:gd name="T21" fmla="*/ 20 h 93"/>
                <a:gd name="T22" fmla="*/ 58 w 116"/>
                <a:gd name="T23" fmla="*/ 39 h 93"/>
                <a:gd name="T24" fmla="*/ 54 w 116"/>
                <a:gd name="T25" fmla="*/ 39 h 93"/>
                <a:gd name="T26" fmla="*/ 54 w 116"/>
                <a:gd name="T27" fmla="*/ 35 h 93"/>
                <a:gd name="T28" fmla="*/ 58 w 116"/>
                <a:gd name="T29" fmla="*/ 35 h 93"/>
                <a:gd name="T30" fmla="*/ 58 w 116"/>
                <a:gd name="T31" fmla="*/ 39 h 93"/>
                <a:gd name="T32" fmla="*/ 76 w 116"/>
                <a:gd name="T33" fmla="*/ 44 h 93"/>
                <a:gd name="T34" fmla="*/ 82 w 116"/>
                <a:gd name="T35" fmla="*/ 44 h 93"/>
                <a:gd name="T36" fmla="*/ 82 w 116"/>
                <a:gd name="T37" fmla="*/ 50 h 93"/>
                <a:gd name="T38" fmla="*/ 76 w 116"/>
                <a:gd name="T39" fmla="*/ 50 h 93"/>
                <a:gd name="T40" fmla="*/ 76 w 116"/>
                <a:gd name="T41" fmla="*/ 44 h 93"/>
                <a:gd name="T42" fmla="*/ 84 w 116"/>
                <a:gd name="T43" fmla="*/ 63 h 93"/>
                <a:gd name="T44" fmla="*/ 80 w 116"/>
                <a:gd name="T45" fmla="*/ 63 h 93"/>
                <a:gd name="T46" fmla="*/ 80 w 116"/>
                <a:gd name="T47" fmla="*/ 59 h 93"/>
                <a:gd name="T48" fmla="*/ 84 w 116"/>
                <a:gd name="T49" fmla="*/ 59 h 93"/>
                <a:gd name="T50" fmla="*/ 84 w 116"/>
                <a:gd name="T51"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 h="93">
                  <a:moveTo>
                    <a:pt x="110" y="87"/>
                  </a:moveTo>
                  <a:cubicBezTo>
                    <a:pt x="116" y="81"/>
                    <a:pt x="116" y="71"/>
                    <a:pt x="110" y="65"/>
                  </a:cubicBezTo>
                  <a:cubicBezTo>
                    <a:pt x="44" y="0"/>
                    <a:pt x="44" y="0"/>
                    <a:pt x="44" y="0"/>
                  </a:cubicBezTo>
                  <a:cubicBezTo>
                    <a:pt x="0" y="0"/>
                    <a:pt x="0" y="0"/>
                    <a:pt x="0" y="0"/>
                  </a:cubicBezTo>
                  <a:cubicBezTo>
                    <a:pt x="88" y="87"/>
                    <a:pt x="88" y="87"/>
                    <a:pt x="88" y="87"/>
                  </a:cubicBezTo>
                  <a:cubicBezTo>
                    <a:pt x="94" y="93"/>
                    <a:pt x="104" y="93"/>
                    <a:pt x="110" y="87"/>
                  </a:cubicBezTo>
                  <a:close/>
                  <a:moveTo>
                    <a:pt x="33" y="20"/>
                  </a:moveTo>
                  <a:cubicBezTo>
                    <a:pt x="31" y="22"/>
                    <a:pt x="28" y="22"/>
                    <a:pt x="27" y="20"/>
                  </a:cubicBezTo>
                  <a:cubicBezTo>
                    <a:pt x="25" y="18"/>
                    <a:pt x="25" y="16"/>
                    <a:pt x="27" y="14"/>
                  </a:cubicBezTo>
                  <a:cubicBezTo>
                    <a:pt x="28" y="12"/>
                    <a:pt x="31" y="12"/>
                    <a:pt x="33" y="14"/>
                  </a:cubicBezTo>
                  <a:cubicBezTo>
                    <a:pt x="34" y="16"/>
                    <a:pt x="34" y="18"/>
                    <a:pt x="33" y="20"/>
                  </a:cubicBezTo>
                  <a:close/>
                  <a:moveTo>
                    <a:pt x="58" y="39"/>
                  </a:moveTo>
                  <a:cubicBezTo>
                    <a:pt x="57" y="41"/>
                    <a:pt x="55" y="41"/>
                    <a:pt x="54" y="39"/>
                  </a:cubicBezTo>
                  <a:cubicBezTo>
                    <a:pt x="53" y="38"/>
                    <a:pt x="53" y="36"/>
                    <a:pt x="54" y="35"/>
                  </a:cubicBezTo>
                  <a:cubicBezTo>
                    <a:pt x="55" y="34"/>
                    <a:pt x="57" y="34"/>
                    <a:pt x="58" y="35"/>
                  </a:cubicBezTo>
                  <a:cubicBezTo>
                    <a:pt x="60" y="36"/>
                    <a:pt x="60" y="38"/>
                    <a:pt x="58" y="39"/>
                  </a:cubicBezTo>
                  <a:close/>
                  <a:moveTo>
                    <a:pt x="76" y="44"/>
                  </a:moveTo>
                  <a:cubicBezTo>
                    <a:pt x="78" y="43"/>
                    <a:pt x="80" y="43"/>
                    <a:pt x="82" y="44"/>
                  </a:cubicBezTo>
                  <a:cubicBezTo>
                    <a:pt x="84" y="46"/>
                    <a:pt x="84" y="49"/>
                    <a:pt x="82" y="50"/>
                  </a:cubicBezTo>
                  <a:cubicBezTo>
                    <a:pt x="80" y="52"/>
                    <a:pt x="78" y="52"/>
                    <a:pt x="76" y="50"/>
                  </a:cubicBezTo>
                  <a:cubicBezTo>
                    <a:pt x="74" y="49"/>
                    <a:pt x="74" y="46"/>
                    <a:pt x="76" y="44"/>
                  </a:cubicBezTo>
                  <a:close/>
                  <a:moveTo>
                    <a:pt x="84" y="63"/>
                  </a:moveTo>
                  <a:cubicBezTo>
                    <a:pt x="83" y="64"/>
                    <a:pt x="81" y="64"/>
                    <a:pt x="80" y="63"/>
                  </a:cubicBezTo>
                  <a:cubicBezTo>
                    <a:pt x="79" y="62"/>
                    <a:pt x="79" y="60"/>
                    <a:pt x="80" y="59"/>
                  </a:cubicBezTo>
                  <a:cubicBezTo>
                    <a:pt x="81" y="57"/>
                    <a:pt x="83" y="57"/>
                    <a:pt x="84" y="59"/>
                  </a:cubicBezTo>
                  <a:cubicBezTo>
                    <a:pt x="85" y="60"/>
                    <a:pt x="85" y="62"/>
                    <a:pt x="84" y="63"/>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55462836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1209973"/>
            <a:ext cx="9144000" cy="2179058"/>
          </a:xfrm>
        </p:spPr>
        <p:txBody>
          <a:bodyPr/>
          <a:lstStyle/>
          <a:p>
            <a:r>
              <a:rPr lang="en-US" dirty="0">
                <a:solidFill>
                  <a:schemeClr val="bg1"/>
                </a:solidFill>
              </a:rPr>
              <a:t>Demo: Bing Maps V8 Interactive SDK</a:t>
            </a:r>
          </a:p>
        </p:txBody>
      </p:sp>
      <p:sp>
        <p:nvSpPr>
          <p:cNvPr id="6" name="Text Placeholder 5"/>
          <p:cNvSpPr>
            <a:spLocks noGrp="1"/>
          </p:cNvSpPr>
          <p:nvPr>
            <p:ph type="body" sz="quarter" idx="12"/>
          </p:nvPr>
        </p:nvSpPr>
        <p:spPr/>
        <p:txBody>
          <a:bodyPr/>
          <a:lstStyle/>
          <a:p>
            <a:r>
              <a:rPr lang="en-US" dirty="0">
                <a:solidFill>
                  <a:schemeClr val="bg1"/>
                </a:solidFill>
              </a:rPr>
              <a:t>Ricky Brundritt</a:t>
            </a:r>
          </a:p>
        </p:txBody>
      </p:sp>
    </p:spTree>
    <p:extLst>
      <p:ext uri="{BB962C8B-B14F-4D97-AF65-F5344CB8AC3E}">
        <p14:creationId xmlns:p14="http://schemas.microsoft.com/office/powerpoint/2010/main" val="2106361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66141" y="1513409"/>
            <a:ext cx="11795697" cy="47593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p:cNvSpPr/>
          <p:nvPr/>
        </p:nvSpPr>
        <p:spPr bwMode="auto">
          <a:xfrm>
            <a:off x="366141" y="5490181"/>
            <a:ext cx="11795697" cy="47593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p:cNvSpPr/>
          <p:nvPr/>
        </p:nvSpPr>
        <p:spPr bwMode="auto">
          <a:xfrm>
            <a:off x="366141" y="3314384"/>
            <a:ext cx="11795697" cy="109726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12850"/>
            <a:ext cx="11887200" cy="5443798"/>
          </a:xfrm>
        </p:spPr>
        <p:txBody>
          <a:bodyPr/>
          <a:lstStyle/>
          <a:p>
            <a:endParaRPr lang="en-US" sz="2000" dirty="0">
              <a:latin typeface="Consolas" panose="020B0609020204030204" pitchFamily="49" charset="0"/>
            </a:endParaRPr>
          </a:p>
          <a:p>
            <a:r>
              <a:rPr lang="en-US" sz="2000" dirty="0" err="1">
                <a:solidFill>
                  <a:srgbClr val="0000FF"/>
                </a:solidFill>
                <a:highlight>
                  <a:srgbClr val="FFFFFF"/>
                </a:highlight>
                <a:latin typeface="Consolas" panose="020B0609020204030204" pitchFamily="49" charset="0"/>
              </a:rPr>
              <a:t>var</a:t>
            </a:r>
            <a:r>
              <a:rPr lang="en-US" sz="2000" dirty="0">
                <a:solidFill>
                  <a:srgbClr val="000000"/>
                </a:solidFill>
                <a:highlight>
                  <a:srgbClr val="FFFFFF"/>
                </a:highlight>
                <a:latin typeface="Consolas" panose="020B0609020204030204" pitchFamily="49" charset="0"/>
              </a:rPr>
              <a:t> polygon = </a:t>
            </a:r>
            <a:r>
              <a:rPr lang="en-US" sz="2000" dirty="0">
                <a:solidFill>
                  <a:srgbClr val="0000FF"/>
                </a:solidFill>
                <a:highlight>
                  <a:srgbClr val="FFFFFF"/>
                </a:highlight>
                <a:latin typeface="Consolas" panose="020B0609020204030204" pitchFamily="49" charset="0"/>
              </a:rPr>
              <a:t>new</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Microsoft.Maps.Polygon</a:t>
            </a:r>
            <a:r>
              <a:rPr lang="en-US" sz="2000" dirty="0">
                <a:solidFill>
                  <a:srgbClr val="000000"/>
                </a:solidFill>
                <a:highlight>
                  <a:srgbClr val="FFFFFF"/>
                </a:highlight>
                <a:latin typeface="Consolas" panose="020B0609020204030204" pitchFamily="49" charset="0"/>
              </a:rPr>
              <a:t>(</a:t>
            </a:r>
            <a:r>
              <a:rPr lang="en-US" sz="2000" dirty="0">
                <a:solidFill>
                  <a:srgbClr val="008000"/>
                </a:solidFill>
                <a:highlight>
                  <a:srgbClr val="FFFFFF"/>
                </a:highlight>
                <a:latin typeface="Consolas" panose="020B0609020204030204" pitchFamily="49" charset="0"/>
              </a:rPr>
              <a:t>/*ring data*/</a:t>
            </a:r>
            <a:r>
              <a:rPr lang="en-US" sz="2000" dirty="0">
                <a:solidFill>
                  <a:srgbClr val="000000"/>
                </a:solidFill>
                <a:highlight>
                  <a:srgbClr val="FFFFFF"/>
                </a:highlight>
                <a:latin typeface="Consolas" panose="020B0609020204030204" pitchFamily="49" charset="0"/>
              </a:rPr>
              <a:t>);</a:t>
            </a:r>
            <a:endParaRPr lang="en-US" sz="2000" dirty="0">
              <a:latin typeface="Consolas" panose="020B0609020204030204" pitchFamily="49" charset="0"/>
            </a:endParaRPr>
          </a:p>
          <a:p>
            <a:endParaRPr lang="en-US" dirty="0"/>
          </a:p>
          <a:p>
            <a:r>
              <a:rPr lang="en-US" sz="2800" dirty="0">
                <a:latin typeface="+mn-lt"/>
              </a:rPr>
              <a:t>Bing Maps V7 – 107 characters</a:t>
            </a:r>
          </a:p>
          <a:p>
            <a:endParaRPr lang="en-US" sz="1000" dirty="0"/>
          </a:p>
          <a:p>
            <a:endParaRPr lang="en-US" sz="1050" dirty="0"/>
          </a:p>
          <a:p>
            <a:pPr>
              <a:lnSpc>
                <a:spcPct val="106000"/>
              </a:lnSpc>
              <a:spcBef>
                <a:spcPts val="0"/>
              </a:spcBef>
            </a:pPr>
            <a:r>
              <a:rPr lang="en-US" sz="2000" dirty="0" err="1">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Microsoft.Maps.loadModule</a:t>
            </a: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a:t>
            </a:r>
            <a:r>
              <a:rPr lang="en-US" sz="2000" dirty="0">
                <a:solidFill>
                  <a:srgbClr val="A31515"/>
                </a:solidFill>
                <a:highlight>
                  <a:srgbClr val="FFFFFF"/>
                </a:highlight>
                <a:latin typeface="Consolas" panose="020B0609020204030204" pitchFamily="49" charset="0"/>
                <a:ea typeface="Calibri" panose="020F0502020204030204" pitchFamily="34" charset="0"/>
                <a:cs typeface="Consolas" panose="020B0609020204030204" pitchFamily="49" charset="0"/>
              </a:rPr>
              <a:t>'</a:t>
            </a:r>
            <a:r>
              <a:rPr lang="en-US" sz="2000" dirty="0" err="1">
                <a:solidFill>
                  <a:srgbClr val="A31515"/>
                </a:solidFill>
                <a:highlight>
                  <a:srgbClr val="FFFFFF"/>
                </a:highlight>
                <a:latin typeface="Consolas" panose="020B0609020204030204" pitchFamily="49" charset="0"/>
                <a:ea typeface="Calibri" panose="020F0502020204030204" pitchFamily="34" charset="0"/>
                <a:cs typeface="Consolas" panose="020B0609020204030204" pitchFamily="49" charset="0"/>
              </a:rPr>
              <a:t>Microsoft.Maps.AdvancedShapes</a:t>
            </a:r>
            <a:r>
              <a:rPr lang="en-US" sz="2000" dirty="0">
                <a:solidFill>
                  <a:srgbClr val="A31515"/>
                </a:solidFill>
                <a:highlight>
                  <a:srgbClr val="FFFFFF"/>
                </a:highlight>
                <a:latin typeface="Consolas" panose="020B0609020204030204" pitchFamily="49" charset="0"/>
                <a:ea typeface="Calibri" panose="020F0502020204030204" pitchFamily="34" charset="0"/>
                <a:cs typeface="Consolas" panose="020B0609020204030204" pitchFamily="49" charset="0"/>
              </a:rPr>
              <a:t>'</a:t>
            </a: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 </a:t>
            </a:r>
            <a:r>
              <a:rPr lang="en-US" sz="2000" dirty="0">
                <a:solidFill>
                  <a:srgbClr val="0000FF"/>
                </a:solidFill>
                <a:highlight>
                  <a:srgbClr val="FFFFFF"/>
                </a:highlight>
                <a:latin typeface="Consolas" panose="020B0609020204030204" pitchFamily="49" charset="0"/>
                <a:ea typeface="Calibri" panose="020F0502020204030204" pitchFamily="34" charset="0"/>
                <a:cs typeface="Consolas" panose="020B0609020204030204" pitchFamily="49" charset="0"/>
              </a:rPr>
              <a:t>function</a:t>
            </a: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 ()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pP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    </a:t>
            </a:r>
            <a:r>
              <a:rPr lang="en-US" sz="2000" dirty="0" err="1">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map.entities.push</a:t>
            </a: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(polygon);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pPr>
            <a:r>
              <a:rPr lang="en-US" sz="2000" dirty="0">
                <a:solidFill>
                  <a:srgbClr val="000000"/>
                </a:solidFill>
                <a:highlight>
                  <a:srgbClr val="FFFFFF"/>
                </a:highlight>
                <a:latin typeface="Consolas" panose="020B0609020204030204" pitchFamily="49" charset="0"/>
                <a:ea typeface="Calibri" panose="020F0502020204030204" pitchFamily="34" charset="0"/>
                <a:cs typeface="Consolas" panose="020B0609020204030204" pitchFamily="49"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latin typeface="Consolas" panose="020B0609020204030204" pitchFamily="49" charset="0"/>
            </a:endParaRPr>
          </a:p>
          <a:p>
            <a:r>
              <a:rPr lang="en-US" sz="2800" dirty="0">
                <a:latin typeface="+mn-lt"/>
              </a:rPr>
              <a:t>Bing Maps V8 – 28 characters, 74% savings</a:t>
            </a:r>
          </a:p>
          <a:p>
            <a:endParaRPr lang="en-US" sz="2000" dirty="0"/>
          </a:p>
          <a:p>
            <a:r>
              <a:rPr lang="en-US" sz="2000" dirty="0" err="1">
                <a:solidFill>
                  <a:srgbClr val="000000"/>
                </a:solidFill>
                <a:highlight>
                  <a:srgbClr val="FFFFFF"/>
                </a:highlight>
                <a:latin typeface="Consolas" panose="020B0609020204030204" pitchFamily="49" charset="0"/>
              </a:rPr>
              <a:t>map.entities.push</a:t>
            </a:r>
            <a:r>
              <a:rPr lang="en-US" sz="2000" dirty="0">
                <a:solidFill>
                  <a:srgbClr val="000000"/>
                </a:solidFill>
                <a:highlight>
                  <a:srgbClr val="FFFFFF"/>
                </a:highlight>
                <a:latin typeface="Consolas" panose="020B0609020204030204" pitchFamily="49" charset="0"/>
              </a:rPr>
              <a:t>(polygon);</a:t>
            </a:r>
            <a:endParaRPr lang="en-US" sz="2000" dirty="0">
              <a:latin typeface="Consolas" panose="020B0609020204030204" pitchFamily="49" charset="0"/>
            </a:endParaRPr>
          </a:p>
          <a:p>
            <a:endParaRPr lang="en-US" dirty="0"/>
          </a:p>
        </p:txBody>
      </p:sp>
      <p:sp>
        <p:nvSpPr>
          <p:cNvPr id="4" name="Title 3"/>
          <p:cNvSpPr>
            <a:spLocks noGrp="1"/>
          </p:cNvSpPr>
          <p:nvPr>
            <p:ph type="title"/>
          </p:nvPr>
        </p:nvSpPr>
        <p:spPr/>
        <p:txBody>
          <a:bodyPr/>
          <a:lstStyle/>
          <a:p>
            <a:r>
              <a:rPr lang="en-US" dirty="0"/>
              <a:t>Add  polygon with a hole to the map</a:t>
            </a:r>
            <a:br>
              <a:rPr lang="en-US" dirty="0"/>
            </a:br>
            <a:endParaRPr lang="en-US" dirty="0"/>
          </a:p>
        </p:txBody>
      </p:sp>
      <p:grpSp>
        <p:nvGrpSpPr>
          <p:cNvPr id="3" name="Group 2"/>
          <p:cNvGrpSpPr/>
          <p:nvPr/>
        </p:nvGrpSpPr>
        <p:grpSpPr>
          <a:xfrm>
            <a:off x="1463409" y="2399994"/>
            <a:ext cx="9418217" cy="3107363"/>
            <a:chOff x="1463409" y="2399994"/>
            <a:chExt cx="9418217" cy="3107363"/>
          </a:xfrm>
        </p:grpSpPr>
        <p:sp>
          <p:nvSpPr>
            <p:cNvPr id="7" name="Rectangle 6"/>
            <p:cNvSpPr/>
            <p:nvPr/>
          </p:nvSpPr>
          <p:spPr bwMode="auto">
            <a:xfrm>
              <a:off x="1463409" y="2399994"/>
              <a:ext cx="9418217" cy="31073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V8 doesn’t require a module to support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polygons with holes, it supports them by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default</a:t>
              </a:r>
            </a:p>
          </p:txBody>
        </p:sp>
        <p:pic>
          <p:nvPicPr>
            <p:cNvPr id="2" name="Picture 1"/>
            <p:cNvPicPr>
              <a:picLocks noChangeAspect="1"/>
            </p:cNvPicPr>
            <p:nvPr/>
          </p:nvPicPr>
          <p:blipFill>
            <a:blip r:embed="rId2"/>
            <a:stretch>
              <a:fillRect/>
            </a:stretch>
          </p:blipFill>
          <p:spPr>
            <a:xfrm>
              <a:off x="6857656" y="2672750"/>
              <a:ext cx="3749653" cy="2528024"/>
            </a:xfrm>
            <a:prstGeom prst="rect">
              <a:avLst/>
            </a:prstGeom>
          </p:spPr>
        </p:pic>
      </p:grpSp>
    </p:spTree>
    <p:extLst>
      <p:ext uri="{BB962C8B-B14F-4D97-AF65-F5344CB8AC3E}">
        <p14:creationId xmlns:p14="http://schemas.microsoft.com/office/powerpoint/2010/main" val="2679099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2275" y="2347405"/>
            <a:ext cx="11889564" cy="178993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272273" y="5481099"/>
            <a:ext cx="11889565" cy="121652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12849"/>
            <a:ext cx="11887199" cy="6541021"/>
          </a:xfrm>
        </p:spPr>
        <p:txBody>
          <a:bodyPr/>
          <a:lstStyle/>
          <a:p>
            <a:r>
              <a:rPr lang="en-US" sz="2800" dirty="0">
                <a:latin typeface="+mn-lt"/>
              </a:rPr>
              <a:t>Bing Maps V7 – 144 characters</a:t>
            </a:r>
          </a:p>
          <a:p>
            <a:endParaRPr lang="en-US" sz="1000" dirty="0"/>
          </a:p>
          <a:p>
            <a:endParaRPr lang="en-US" sz="1050" dirty="0"/>
          </a:p>
          <a:p>
            <a:r>
              <a:rPr lang="en-US" sz="2000" dirty="0" err="1">
                <a:solidFill>
                  <a:srgbClr val="000000"/>
                </a:solidFill>
                <a:highlight>
                  <a:srgbClr val="FFFFFF"/>
                </a:highlight>
                <a:latin typeface="Consolas" panose="020B0609020204030204" pitchFamily="49" charset="0"/>
              </a:rPr>
              <a:t>Microsoft.Maps.loadModule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Microsoft.Maps.GeoJson</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function</a:t>
            </a:r>
            <a:r>
              <a:rPr lang="en-US" sz="2000" dirty="0">
                <a:solidFill>
                  <a:srgbClr val="000000"/>
                </a:solidFill>
                <a:highlight>
                  <a:srgbClr val="FFFFFF"/>
                </a:highlight>
                <a:latin typeface="Consolas" panose="020B0609020204030204" pitchFamily="49" charset="0"/>
              </a:rPr>
              <a:t> () {</a:t>
            </a:r>
          </a:p>
          <a:p>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Microsoft.Maps.loadModule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Microsoft.Maps.HeatMap</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function</a:t>
            </a:r>
            <a:r>
              <a:rPr lang="en-US" sz="2000" dirty="0">
                <a:solidFill>
                  <a:srgbClr val="000000"/>
                </a:solidFill>
                <a:highlight>
                  <a:srgbClr val="FFFFFF"/>
                </a:highlight>
                <a:latin typeface="Consolas" panose="020B0609020204030204" pitchFamily="49" charset="0"/>
              </a:rPr>
              <a:t> () {</a:t>
            </a:r>
          </a:p>
          <a:p>
            <a:r>
              <a:rPr lang="en-US" sz="2000" dirty="0">
                <a:solidFill>
                  <a:srgbClr val="000000"/>
                </a:solidFill>
                <a:highlight>
                  <a:srgbClr val="FFFFFF"/>
                </a:highlight>
                <a:latin typeface="Consolas" panose="020B0609020204030204" pitchFamily="49" charset="0"/>
              </a:rPr>
              <a:t>    });</a:t>
            </a:r>
          </a:p>
          <a:p>
            <a:r>
              <a:rPr lang="en-US" sz="2000" dirty="0">
                <a:solidFill>
                  <a:srgbClr val="000000"/>
                </a:solidFill>
                <a:highlight>
                  <a:srgbClr val="FFFFFF"/>
                </a:highlight>
                <a:latin typeface="Consolas" panose="020B0609020204030204" pitchFamily="49" charset="0"/>
              </a:rPr>
              <a:t>});</a:t>
            </a:r>
          </a:p>
          <a:p>
            <a:endParaRPr lang="en-US" sz="2800" dirty="0">
              <a:latin typeface="+mn-lt"/>
            </a:endParaRPr>
          </a:p>
          <a:p>
            <a:r>
              <a:rPr lang="en-US" sz="2800" dirty="0">
                <a:latin typeface="+mn-lt"/>
              </a:rPr>
              <a:t>Bing Maps V8 – 98 characters, 32% savings</a:t>
            </a:r>
          </a:p>
          <a:p>
            <a:endParaRPr lang="en-US" sz="2000" dirty="0"/>
          </a:p>
          <a:p>
            <a:r>
              <a:rPr lang="en-US" sz="2000" dirty="0" err="1">
                <a:solidFill>
                  <a:srgbClr val="000000"/>
                </a:solidFill>
                <a:highlight>
                  <a:srgbClr val="FFFFFF"/>
                </a:highlight>
                <a:latin typeface="Consolas" panose="020B0609020204030204" pitchFamily="49" charset="0"/>
              </a:rPr>
              <a:t>Microsoft.Maps.loadModule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Microsoft.Maps.GeoJson</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 </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Microsoft.Maps.HeatMap</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function</a:t>
            </a:r>
            <a:r>
              <a:rPr lang="en-US" sz="2000" dirty="0">
                <a:solidFill>
                  <a:srgbClr val="000000"/>
                </a:solidFill>
                <a:highlight>
                  <a:srgbClr val="FFFFFF"/>
                </a:highlight>
                <a:latin typeface="Consolas" panose="020B0609020204030204" pitchFamily="49" charset="0"/>
              </a:rPr>
              <a:t> () {</a:t>
            </a:r>
          </a:p>
          <a:p>
            <a:r>
              <a:rPr lang="en-US" sz="2000" dirty="0">
                <a:solidFill>
                  <a:srgbClr val="000000"/>
                </a:solidFill>
                <a:highlight>
                  <a:srgbClr val="FFFFFF"/>
                </a:highlight>
                <a:latin typeface="Consolas" panose="020B0609020204030204" pitchFamily="49" charset="0"/>
              </a:rPr>
              <a:t>});</a:t>
            </a:r>
          </a:p>
          <a:p>
            <a:endParaRPr lang="en-US" sz="1800" dirty="0">
              <a:latin typeface="Consolas" panose="020B0609020204030204" pitchFamily="49" charset="0"/>
            </a:endParaRPr>
          </a:p>
          <a:p>
            <a:endParaRPr lang="en-US" dirty="0"/>
          </a:p>
        </p:txBody>
      </p:sp>
      <p:sp>
        <p:nvSpPr>
          <p:cNvPr id="4" name="Title 3"/>
          <p:cNvSpPr>
            <a:spLocks noGrp="1"/>
          </p:cNvSpPr>
          <p:nvPr>
            <p:ph type="title"/>
          </p:nvPr>
        </p:nvSpPr>
        <p:spPr/>
        <p:txBody>
          <a:bodyPr/>
          <a:lstStyle/>
          <a:p>
            <a:r>
              <a:rPr lang="en-US" dirty="0"/>
              <a:t>Load two modules at the same time</a:t>
            </a:r>
          </a:p>
        </p:txBody>
      </p:sp>
      <p:grpSp>
        <p:nvGrpSpPr>
          <p:cNvPr id="3" name="Group 2"/>
          <p:cNvGrpSpPr/>
          <p:nvPr/>
        </p:nvGrpSpPr>
        <p:grpSpPr>
          <a:xfrm>
            <a:off x="1463409" y="2399994"/>
            <a:ext cx="9418217" cy="3107363"/>
            <a:chOff x="1463409" y="2399994"/>
            <a:chExt cx="9418217" cy="3107363"/>
          </a:xfrm>
        </p:grpSpPr>
        <p:sp>
          <p:nvSpPr>
            <p:cNvPr id="7" name="Rectangle 6"/>
            <p:cNvSpPr/>
            <p:nvPr/>
          </p:nvSpPr>
          <p:spPr bwMode="auto">
            <a:xfrm>
              <a:off x="1463409" y="2399994"/>
              <a:ext cx="9418217" cy="31073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With V8 you can load multiple modules at the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same time!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Modules loaded in parallel rather than </a:t>
              </a:r>
              <a:br>
                <a:rPr kumimoji="0" lang="en-US" sz="1800" b="0" i="0" u="none" strike="noStrike" kern="1200" cap="none" spc="0" normalizeH="0" baseline="0" noProof="0" dirty="0">
                  <a:ln>
                    <a:noFill/>
                  </a:ln>
                  <a:solidFill>
                    <a:srgbClr val="FFFFFF"/>
                  </a:solidFill>
                  <a:effectLst/>
                  <a:uLnTx/>
                  <a:uFillTx/>
                  <a:latin typeface="Segoe UI"/>
                  <a:ea typeface="+mn-ea"/>
                  <a:cs typeface="+mn-cs"/>
                </a:rPr>
              </a:br>
              <a:r>
                <a:rPr kumimoji="0" lang="en-US" sz="1800" b="0" i="0" u="none" strike="noStrike" kern="1200" cap="none" spc="0" normalizeH="0" baseline="0" noProof="0" dirty="0">
                  <a:ln>
                    <a:noFill/>
                  </a:ln>
                  <a:solidFill>
                    <a:srgbClr val="FFFFFF"/>
                  </a:solidFill>
                  <a:effectLst/>
                  <a:uLnTx/>
                  <a:uFillTx/>
                  <a:latin typeface="Segoe UI"/>
                  <a:ea typeface="+mn-ea"/>
                  <a:cs typeface="+mn-cs"/>
                </a:rPr>
                <a:t>synchronously</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The more modules you use, the more this </a:t>
              </a:r>
              <a:br>
                <a:rPr kumimoji="0" lang="en-US" sz="1800" b="0" i="0" u="none" strike="noStrike" kern="1200" cap="none" spc="0" normalizeH="0" baseline="0" noProof="0" dirty="0">
                  <a:ln>
                    <a:noFill/>
                  </a:ln>
                  <a:solidFill>
                    <a:srgbClr val="FFFFFF"/>
                  </a:solidFill>
                  <a:effectLst/>
                  <a:uLnTx/>
                  <a:uFillTx/>
                  <a:latin typeface="Segoe UI"/>
                  <a:ea typeface="+mn-ea"/>
                  <a:cs typeface="+mn-cs"/>
                </a:rPr>
              </a:br>
              <a:r>
                <a:rPr kumimoji="0" lang="en-US" sz="1800" b="0" i="0" u="none" strike="noStrike" kern="1200" cap="none" spc="0" normalizeH="0" baseline="0" noProof="0" dirty="0">
                  <a:ln>
                    <a:noFill/>
                  </a:ln>
                  <a:solidFill>
                    <a:srgbClr val="FFFFFF"/>
                  </a:solidFill>
                  <a:effectLst/>
                  <a:uLnTx/>
                  <a:uFillTx/>
                  <a:latin typeface="Segoe UI"/>
                  <a:ea typeface="+mn-ea"/>
                  <a:cs typeface="+mn-cs"/>
                </a:rPr>
                <a:t>optimization will benefit you</a:t>
              </a:r>
            </a:p>
          </p:txBody>
        </p:sp>
        <p:pic>
          <p:nvPicPr>
            <p:cNvPr id="2" name="Picture 1"/>
            <p:cNvPicPr>
              <a:picLocks noChangeAspect="1"/>
            </p:cNvPicPr>
            <p:nvPr/>
          </p:nvPicPr>
          <p:blipFill>
            <a:blip r:embed="rId2"/>
            <a:stretch>
              <a:fillRect/>
            </a:stretch>
          </p:blipFill>
          <p:spPr>
            <a:xfrm>
              <a:off x="6869060" y="2672749"/>
              <a:ext cx="3738249" cy="2535595"/>
            </a:xfrm>
            <a:prstGeom prst="rect">
              <a:avLst/>
            </a:prstGeom>
          </p:spPr>
        </p:pic>
      </p:grpSp>
    </p:spTree>
    <p:extLst>
      <p:ext uri="{BB962C8B-B14F-4D97-AF65-F5344CB8AC3E}">
        <p14:creationId xmlns:p14="http://schemas.microsoft.com/office/powerpoint/2010/main" val="2009563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274639" y="2399992"/>
            <a:ext cx="11887200" cy="43890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p:cNvSpPr>
            <a:spLocks noGrp="1"/>
          </p:cNvSpPr>
          <p:nvPr>
            <p:ph type="title"/>
          </p:nvPr>
        </p:nvSpPr>
        <p:spPr/>
        <p:txBody>
          <a:bodyPr/>
          <a:lstStyle/>
          <a:p>
            <a:r>
              <a:rPr lang="en-US" dirty="0"/>
              <a:t>Display boundary of 5 zip codes</a:t>
            </a:r>
          </a:p>
        </p:txBody>
      </p:sp>
      <p:sp>
        <p:nvSpPr>
          <p:cNvPr id="6" name="Text Placeholder 5"/>
          <p:cNvSpPr>
            <a:spLocks noGrp="1"/>
          </p:cNvSpPr>
          <p:nvPr>
            <p:ph type="body" sz="quarter" idx="10"/>
          </p:nvPr>
        </p:nvSpPr>
        <p:spPr>
          <a:xfrm>
            <a:off x="274638" y="1212850"/>
            <a:ext cx="11887200" cy="5921621"/>
          </a:xfrm>
        </p:spPr>
        <p:txBody>
          <a:bodyPr/>
          <a:lstStyle/>
          <a:p>
            <a:r>
              <a:rPr lang="de-DE" sz="2800" dirty="0">
                <a:latin typeface="+mn-lt"/>
              </a:rPr>
              <a:t>Bing Maps V7 – 2,444 characters</a:t>
            </a:r>
          </a:p>
          <a:p>
            <a:r>
              <a:rPr lang="de-DE" sz="2800" dirty="0">
                <a:latin typeface="+mn-lt"/>
              </a:rPr>
              <a:t>Bing Maps V8 – 466 characters, 81% savings</a:t>
            </a:r>
          </a:p>
          <a:p>
            <a:endParaRPr lang="de-DE" sz="1800" dirty="0">
              <a:latin typeface="Consolas" panose="020B0609020204030204" pitchFamily="49" charset="0"/>
            </a:endParaRPr>
          </a:p>
          <a:p>
            <a:r>
              <a:rPr lang="de-DE" sz="1800" dirty="0">
                <a:solidFill>
                  <a:srgbClr val="0000FF"/>
                </a:solidFill>
                <a:highlight>
                  <a:srgbClr val="FFFFFF"/>
                </a:highlight>
                <a:latin typeface="Consolas" panose="020B0609020204030204" pitchFamily="49" charset="0"/>
              </a:rPr>
              <a:t>var</a:t>
            </a:r>
            <a:r>
              <a:rPr lang="de-DE" sz="1800" dirty="0">
                <a:solidFill>
                  <a:srgbClr val="000000"/>
                </a:solidFill>
                <a:highlight>
                  <a:srgbClr val="FFFFFF"/>
                </a:highlight>
                <a:latin typeface="Consolas" panose="020B0609020204030204" pitchFamily="49" charset="0"/>
              </a:rPr>
              <a:t> zipCodes = [</a:t>
            </a:r>
            <a:r>
              <a:rPr lang="de-DE" sz="1800" dirty="0">
                <a:solidFill>
                  <a:srgbClr val="A31515"/>
                </a:solidFill>
                <a:highlight>
                  <a:srgbClr val="FFFFFF"/>
                </a:highlight>
                <a:latin typeface="Consolas" panose="020B0609020204030204" pitchFamily="49" charset="0"/>
              </a:rPr>
              <a:t>'98004'</a:t>
            </a:r>
            <a:r>
              <a:rPr lang="de-DE" sz="1800" dirty="0">
                <a:solidFill>
                  <a:srgbClr val="000000"/>
                </a:solidFill>
                <a:highlight>
                  <a:srgbClr val="FFFFFF"/>
                </a:highlight>
                <a:latin typeface="Consolas" panose="020B0609020204030204" pitchFamily="49" charset="0"/>
              </a:rPr>
              <a:t>, </a:t>
            </a:r>
            <a:r>
              <a:rPr lang="de-DE" sz="1800" dirty="0">
                <a:solidFill>
                  <a:srgbClr val="A31515"/>
                </a:solidFill>
                <a:highlight>
                  <a:srgbClr val="FFFFFF"/>
                </a:highlight>
                <a:latin typeface="Consolas" panose="020B0609020204030204" pitchFamily="49" charset="0"/>
              </a:rPr>
              <a:t>'98005'</a:t>
            </a:r>
            <a:r>
              <a:rPr lang="de-DE" sz="1800" dirty="0">
                <a:solidFill>
                  <a:srgbClr val="000000"/>
                </a:solidFill>
                <a:highlight>
                  <a:srgbClr val="FFFFFF"/>
                </a:highlight>
                <a:latin typeface="Consolas" panose="020B0609020204030204" pitchFamily="49" charset="0"/>
              </a:rPr>
              <a:t>, </a:t>
            </a:r>
            <a:r>
              <a:rPr lang="de-DE" sz="1800" dirty="0">
                <a:solidFill>
                  <a:srgbClr val="A31515"/>
                </a:solidFill>
                <a:highlight>
                  <a:srgbClr val="FFFFFF"/>
                </a:highlight>
                <a:latin typeface="Consolas" panose="020B0609020204030204" pitchFamily="49" charset="0"/>
              </a:rPr>
              <a:t>'98007'</a:t>
            </a:r>
            <a:r>
              <a:rPr lang="de-DE" sz="1800" dirty="0">
                <a:solidFill>
                  <a:srgbClr val="000000"/>
                </a:solidFill>
                <a:highlight>
                  <a:srgbClr val="FFFFFF"/>
                </a:highlight>
                <a:latin typeface="Consolas" panose="020B0609020204030204" pitchFamily="49" charset="0"/>
              </a:rPr>
              <a:t>, </a:t>
            </a:r>
            <a:r>
              <a:rPr lang="de-DE" sz="1800" dirty="0">
                <a:solidFill>
                  <a:srgbClr val="A31515"/>
                </a:solidFill>
                <a:highlight>
                  <a:srgbClr val="FFFFFF"/>
                </a:highlight>
                <a:latin typeface="Consolas" panose="020B0609020204030204" pitchFamily="49" charset="0"/>
              </a:rPr>
              <a:t>'98008'</a:t>
            </a:r>
            <a:r>
              <a:rPr lang="de-DE" sz="1800" dirty="0">
                <a:solidFill>
                  <a:srgbClr val="000000"/>
                </a:solidFill>
                <a:highlight>
                  <a:srgbClr val="FFFFFF"/>
                </a:highlight>
                <a:latin typeface="Consolas" panose="020B0609020204030204" pitchFamily="49" charset="0"/>
              </a:rPr>
              <a:t>, </a:t>
            </a:r>
            <a:r>
              <a:rPr lang="de-DE" sz="1800" dirty="0">
                <a:solidFill>
                  <a:srgbClr val="A31515"/>
                </a:solidFill>
                <a:highlight>
                  <a:srgbClr val="FFFFFF"/>
                </a:highlight>
                <a:latin typeface="Consolas" panose="020B0609020204030204" pitchFamily="49" charset="0"/>
              </a:rPr>
              <a:t>'98039'</a:t>
            </a:r>
            <a:r>
              <a:rPr lang="de-DE" sz="1800" dirty="0">
                <a:solidFill>
                  <a:srgbClr val="000000"/>
                </a:solidFill>
                <a:highlight>
                  <a:srgbClr val="FFFFFF"/>
                </a:highlight>
                <a:latin typeface="Consolas" panose="020B0609020204030204" pitchFamily="49" charset="0"/>
              </a:rPr>
              <a:t>];</a:t>
            </a:r>
          </a:p>
          <a:p>
            <a:endParaRPr lang="en-US" sz="1800" dirty="0">
              <a:solidFill>
                <a:srgbClr val="000000"/>
              </a:solidFill>
              <a:highlight>
                <a:srgbClr val="FFFFFF"/>
              </a:highlight>
              <a:latin typeface="Consolas" panose="020B0609020204030204" pitchFamily="49" charset="0"/>
            </a:endParaRPr>
          </a:p>
          <a:p>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options = {</a:t>
            </a:r>
          </a:p>
          <a:p>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entityType</a:t>
            </a:r>
            <a:r>
              <a:rPr lang="en-US" sz="1800" dirty="0">
                <a:solidFill>
                  <a:srgbClr val="000000"/>
                </a:solidFill>
                <a:highlight>
                  <a:srgbClr val="FFFFFF"/>
                </a:highlight>
                <a:latin typeface="Consolas" panose="020B0609020204030204" pitchFamily="49" charset="0"/>
              </a:rPr>
              <a:t>: </a:t>
            </a:r>
            <a:r>
              <a:rPr lang="en-US" sz="1800" dirty="0">
                <a:solidFill>
                  <a:srgbClr val="A31515"/>
                </a:solidFill>
                <a:highlight>
                  <a:srgbClr val="FFFFFF"/>
                </a:highlight>
                <a:latin typeface="Consolas" panose="020B0609020204030204" pitchFamily="49" charset="0"/>
              </a:rPr>
              <a:t>'Postcode1'</a:t>
            </a:r>
            <a:endParaRPr lang="en-US" sz="1800" dirty="0">
              <a:solidFill>
                <a:srgbClr val="000000"/>
              </a:solidFill>
              <a:highlight>
                <a:srgbClr val="FFFFFF"/>
              </a:highlight>
              <a:latin typeface="Consolas" panose="020B0609020204030204" pitchFamily="49" charset="0"/>
            </a:endParaRPr>
          </a:p>
          <a:p>
            <a:r>
              <a:rPr lang="en-US" sz="1800" dirty="0">
                <a:solidFill>
                  <a:srgbClr val="000000"/>
                </a:solidFill>
                <a:highlight>
                  <a:srgbClr val="FFFFFF"/>
                </a:highlight>
                <a:latin typeface="Consolas" panose="020B0609020204030204" pitchFamily="49" charset="0"/>
              </a:rPr>
              <a:t>};</a:t>
            </a:r>
          </a:p>
          <a:p>
            <a:endParaRPr lang="en-US" sz="1800" dirty="0">
              <a:solidFill>
                <a:srgbClr val="000000"/>
              </a:solidFill>
              <a:highlight>
                <a:srgbClr val="FFFFFF"/>
              </a:highlight>
              <a:latin typeface="Consolas" panose="020B0609020204030204" pitchFamily="49" charset="0"/>
            </a:endParaRPr>
          </a:p>
          <a:p>
            <a:r>
              <a:rPr lang="en-US" sz="1800" dirty="0" err="1">
                <a:solidFill>
                  <a:srgbClr val="000000"/>
                </a:solidFill>
                <a:highlight>
                  <a:srgbClr val="FFFFFF"/>
                </a:highlight>
                <a:latin typeface="Consolas" panose="020B0609020204030204" pitchFamily="49" charset="0"/>
              </a:rPr>
              <a:t>Microsoft.Maps.loadModule</a:t>
            </a:r>
            <a:r>
              <a:rPr lang="en-US" sz="1800" dirty="0">
                <a:solidFill>
                  <a:srgbClr val="000000"/>
                </a:solidFill>
                <a:highlight>
                  <a:srgbClr val="FFFFFF"/>
                </a:highlight>
                <a:latin typeface="Consolas" panose="020B0609020204030204" pitchFamily="49" charset="0"/>
              </a:rPr>
              <a:t>(</a:t>
            </a:r>
            <a:r>
              <a:rPr lang="en-US" sz="1800" dirty="0">
                <a:solidFill>
                  <a:srgbClr val="A31515"/>
                </a:solidFill>
                <a:highlight>
                  <a:srgbClr val="FFFFFF"/>
                </a:highlight>
                <a:latin typeface="Consolas" panose="020B0609020204030204" pitchFamily="49" charset="0"/>
              </a:rPr>
              <a:t>'</a:t>
            </a:r>
            <a:r>
              <a:rPr lang="en-US" sz="1800" dirty="0" err="1">
                <a:solidFill>
                  <a:srgbClr val="A31515"/>
                </a:solidFill>
                <a:highlight>
                  <a:srgbClr val="FFFFFF"/>
                </a:highlight>
                <a:latin typeface="Consolas" panose="020B0609020204030204" pitchFamily="49" charset="0"/>
              </a:rPr>
              <a:t>Microsoft.Maps.SpatialDataService</a:t>
            </a:r>
            <a:r>
              <a:rPr lang="en-US" sz="1800" dirty="0">
                <a:solidFill>
                  <a:srgbClr val="A31515"/>
                </a:solidFill>
                <a:highlight>
                  <a:srgbClr val="FFFFFF"/>
                </a:highlight>
                <a:latin typeface="Consolas" panose="020B0609020204030204" pitchFamily="49" charset="0"/>
              </a:rPr>
              <a:t>'</a:t>
            </a:r>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function</a:t>
            </a:r>
            <a:r>
              <a:rPr lang="en-US" sz="1800" dirty="0">
                <a:solidFill>
                  <a:srgbClr val="000000"/>
                </a:solidFill>
                <a:highlight>
                  <a:srgbClr val="FFFFFF"/>
                </a:highlight>
                <a:latin typeface="Consolas" panose="020B0609020204030204" pitchFamily="49" charset="0"/>
              </a:rPr>
              <a:t> () {</a:t>
            </a:r>
          </a:p>
          <a:p>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Microsoft.Maps.SpatialDataService.GeoDataAPIManager.getBoundary</a:t>
            </a:r>
            <a:r>
              <a:rPr lang="en-US" sz="1800" dirty="0">
                <a:solidFill>
                  <a:srgbClr val="000000"/>
                </a:solidFill>
                <a:highlight>
                  <a:srgbClr val="FFFFFF"/>
                </a:highlight>
                <a:latin typeface="Consolas" panose="020B0609020204030204" pitchFamily="49" charset="0"/>
              </a:rPr>
              <a:t>(</a:t>
            </a:r>
            <a:r>
              <a:rPr lang="en-US" sz="1800" dirty="0" err="1">
                <a:solidFill>
                  <a:srgbClr val="000000"/>
                </a:solidFill>
                <a:highlight>
                  <a:srgbClr val="FFFFFF"/>
                </a:highlight>
                <a:latin typeface="Consolas" panose="020B0609020204030204" pitchFamily="49" charset="0"/>
              </a:rPr>
              <a:t>zipCodes</a:t>
            </a:r>
            <a:r>
              <a:rPr lang="en-US" sz="1800" dirty="0">
                <a:solidFill>
                  <a:srgbClr val="000000"/>
                </a:solidFill>
                <a:highlight>
                  <a:srgbClr val="FFFFFF"/>
                </a:highlight>
                <a:latin typeface="Consolas" panose="020B0609020204030204" pitchFamily="49" charset="0"/>
              </a:rPr>
              <a:t>, options, map,</a:t>
            </a:r>
          </a:p>
          <a:p>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function</a:t>
            </a:r>
            <a:r>
              <a:rPr lang="en-US" sz="1800" dirty="0">
                <a:solidFill>
                  <a:srgbClr val="000000"/>
                </a:solidFill>
                <a:highlight>
                  <a:srgbClr val="FFFFFF"/>
                </a:highlight>
                <a:latin typeface="Consolas" panose="020B0609020204030204" pitchFamily="49" charset="0"/>
              </a:rPr>
              <a:t> (data) {</a:t>
            </a:r>
          </a:p>
          <a:p>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if</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data.results</a:t>
            </a:r>
            <a:r>
              <a:rPr lang="en-US" sz="1800" dirty="0">
                <a:solidFill>
                  <a:srgbClr val="000000"/>
                </a:solidFill>
                <a:highlight>
                  <a:srgbClr val="FFFFFF"/>
                </a:highlight>
                <a:latin typeface="Consolas" panose="020B0609020204030204" pitchFamily="49" charset="0"/>
              </a:rPr>
              <a:t> &amp;&amp; </a:t>
            </a:r>
            <a:r>
              <a:rPr lang="en-US" sz="1800" dirty="0" err="1">
                <a:solidFill>
                  <a:srgbClr val="000000"/>
                </a:solidFill>
                <a:highlight>
                  <a:srgbClr val="FFFFFF"/>
                </a:highlight>
                <a:latin typeface="Consolas" panose="020B0609020204030204" pitchFamily="49" charset="0"/>
              </a:rPr>
              <a:t>data.results.length</a:t>
            </a:r>
            <a:r>
              <a:rPr lang="en-US" sz="1800" dirty="0">
                <a:solidFill>
                  <a:srgbClr val="000000"/>
                </a:solidFill>
                <a:highlight>
                  <a:srgbClr val="FFFFFF"/>
                </a:highlight>
                <a:latin typeface="Consolas" panose="020B0609020204030204" pitchFamily="49" charset="0"/>
              </a:rPr>
              <a:t> &gt; 0) {</a:t>
            </a:r>
          </a:p>
          <a:p>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map.entities.push</a:t>
            </a:r>
            <a:r>
              <a:rPr lang="en-US" sz="1800" dirty="0">
                <a:solidFill>
                  <a:srgbClr val="000000"/>
                </a:solidFill>
                <a:highlight>
                  <a:srgbClr val="FFFFFF"/>
                </a:highlight>
                <a:latin typeface="Consolas" panose="020B0609020204030204" pitchFamily="49" charset="0"/>
              </a:rPr>
              <a:t>(</a:t>
            </a:r>
            <a:r>
              <a:rPr lang="en-US" sz="1800" dirty="0" err="1">
                <a:solidFill>
                  <a:srgbClr val="000000"/>
                </a:solidFill>
                <a:highlight>
                  <a:srgbClr val="FFFFFF"/>
                </a:highlight>
                <a:latin typeface="Consolas" panose="020B0609020204030204" pitchFamily="49" charset="0"/>
              </a:rPr>
              <a:t>data.results</a:t>
            </a:r>
            <a:r>
              <a:rPr lang="en-US" sz="1800" dirty="0">
                <a:solidFill>
                  <a:srgbClr val="000000"/>
                </a:solidFill>
                <a:highlight>
                  <a:srgbClr val="FFFFFF"/>
                </a:highlight>
                <a:latin typeface="Consolas" panose="020B0609020204030204" pitchFamily="49" charset="0"/>
              </a:rPr>
              <a:t>[0].Polygons);</a:t>
            </a:r>
          </a:p>
          <a:p>
            <a:r>
              <a:rPr lang="en-US" sz="1800" dirty="0">
                <a:solidFill>
                  <a:srgbClr val="000000"/>
                </a:solidFill>
                <a:highlight>
                  <a:srgbClr val="FFFFFF"/>
                </a:highlight>
                <a:latin typeface="Consolas" panose="020B0609020204030204" pitchFamily="49" charset="0"/>
              </a:rPr>
              <a:t>            }</a:t>
            </a:r>
          </a:p>
          <a:p>
            <a:r>
              <a:rPr lang="en-US" sz="1800" dirty="0">
                <a:solidFill>
                  <a:srgbClr val="000000"/>
                </a:solidFill>
                <a:highlight>
                  <a:srgbClr val="FFFFFF"/>
                </a:highlight>
                <a:latin typeface="Consolas" panose="020B0609020204030204" pitchFamily="49" charset="0"/>
              </a:rPr>
              <a:t>        });</a:t>
            </a:r>
          </a:p>
          <a:p>
            <a:r>
              <a:rPr lang="en-US" sz="1800" dirty="0">
                <a:solidFill>
                  <a:srgbClr val="000000"/>
                </a:solidFill>
                <a:highlight>
                  <a:srgbClr val="FFFFFF"/>
                </a:highlight>
                <a:latin typeface="Consolas" panose="020B0609020204030204" pitchFamily="49" charset="0"/>
              </a:rPr>
              <a:t>});</a:t>
            </a:r>
          </a:p>
          <a:p>
            <a:endParaRPr lang="de-DE" sz="1800" dirty="0">
              <a:latin typeface="Consolas" panose="020B0609020204030204" pitchFamily="49" charset="0"/>
            </a:endParaRPr>
          </a:p>
        </p:txBody>
      </p:sp>
      <p:grpSp>
        <p:nvGrpSpPr>
          <p:cNvPr id="11" name="Group 10"/>
          <p:cNvGrpSpPr/>
          <p:nvPr/>
        </p:nvGrpSpPr>
        <p:grpSpPr>
          <a:xfrm>
            <a:off x="1463409" y="2399994"/>
            <a:ext cx="9418217" cy="3107363"/>
            <a:chOff x="1463409" y="2399994"/>
            <a:chExt cx="9418217" cy="3107363"/>
          </a:xfrm>
        </p:grpSpPr>
        <p:sp>
          <p:nvSpPr>
            <p:cNvPr id="8" name="Rectangle 7"/>
            <p:cNvSpPr/>
            <p:nvPr/>
          </p:nvSpPr>
          <p:spPr bwMode="auto">
            <a:xfrm>
              <a:off x="1463409" y="2399994"/>
              <a:ext cx="9418217" cy="31073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V8 seamlessly integrates with Bing Maps services</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Added Benefits</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Automatic culture and region detection</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Automatically uses a sessions key</a:t>
              </a:r>
            </a:p>
            <a:p>
              <a:pPr marL="285750" marR="0" lvl="0" indent="-2857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Seamless integration with Bing Maps services</a:t>
              </a:r>
            </a:p>
          </p:txBody>
        </p:sp>
        <p:pic>
          <p:nvPicPr>
            <p:cNvPr id="10" name="Picture 9"/>
            <p:cNvPicPr>
              <a:picLocks noChangeAspect="1"/>
            </p:cNvPicPr>
            <p:nvPr/>
          </p:nvPicPr>
          <p:blipFill>
            <a:blip r:embed="rId2"/>
            <a:stretch>
              <a:fillRect/>
            </a:stretch>
          </p:blipFill>
          <p:spPr>
            <a:xfrm>
              <a:off x="6857656" y="2672749"/>
              <a:ext cx="3749653" cy="2508013"/>
            </a:xfrm>
            <a:prstGeom prst="rect">
              <a:avLst/>
            </a:prstGeom>
          </p:spPr>
        </p:pic>
      </p:grpSp>
    </p:spTree>
    <p:extLst>
      <p:ext uri="{BB962C8B-B14F-4D97-AF65-F5344CB8AC3E}">
        <p14:creationId xmlns:p14="http://schemas.microsoft.com/office/powerpoint/2010/main" val="1644110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1209973"/>
            <a:ext cx="9144000" cy="2179058"/>
          </a:xfrm>
        </p:spPr>
        <p:txBody>
          <a:bodyPr/>
          <a:lstStyle/>
          <a:p>
            <a:r>
              <a:rPr lang="en-US" dirty="0">
                <a:solidFill>
                  <a:schemeClr val="bg1"/>
                </a:solidFill>
              </a:rPr>
              <a:t>Demo: Real World example</a:t>
            </a:r>
          </a:p>
        </p:txBody>
      </p:sp>
      <p:sp>
        <p:nvSpPr>
          <p:cNvPr id="6" name="Text Placeholder 5"/>
          <p:cNvSpPr>
            <a:spLocks noGrp="1"/>
          </p:cNvSpPr>
          <p:nvPr>
            <p:ph type="body" sz="quarter" idx="12"/>
          </p:nvPr>
        </p:nvSpPr>
        <p:spPr/>
        <p:txBody>
          <a:bodyPr/>
          <a:lstStyle/>
          <a:p>
            <a:r>
              <a:rPr lang="en-US" dirty="0">
                <a:solidFill>
                  <a:schemeClr val="bg1"/>
                </a:solidFill>
              </a:rPr>
              <a:t>Ricky Brundritt</a:t>
            </a:r>
          </a:p>
        </p:txBody>
      </p:sp>
    </p:spTree>
    <p:extLst>
      <p:ext uri="{BB962C8B-B14F-4D97-AF65-F5344CB8AC3E}">
        <p14:creationId xmlns:p14="http://schemas.microsoft.com/office/powerpoint/2010/main" val="3768562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Picture 574"/>
          <p:cNvPicPr>
            <a:picLocks noChangeAspect="1"/>
          </p:cNvPicPr>
          <p:nvPr/>
        </p:nvPicPr>
        <p:blipFill>
          <a:blip r:embed="rId3"/>
          <a:stretch>
            <a:fillRect/>
          </a:stretch>
        </p:blipFill>
        <p:spPr>
          <a:xfrm>
            <a:off x="7224066" y="388336"/>
            <a:ext cx="5663693" cy="5663693"/>
          </a:xfrm>
          <a:prstGeom prst="rect">
            <a:avLst/>
          </a:prstGeom>
        </p:spPr>
      </p:pic>
      <p:sp>
        <p:nvSpPr>
          <p:cNvPr id="6" name="Text Placeholder 5"/>
          <p:cNvSpPr>
            <a:spLocks noGrp="1"/>
          </p:cNvSpPr>
          <p:nvPr>
            <p:ph type="body" sz="quarter" idx="10"/>
          </p:nvPr>
        </p:nvSpPr>
        <p:spPr>
          <a:xfrm>
            <a:off x="183263" y="1851360"/>
            <a:ext cx="9509720" cy="3176254"/>
          </a:xfrm>
        </p:spPr>
        <p:txBody>
          <a:bodyPr/>
          <a:lstStyle/>
          <a:p>
            <a:r>
              <a:rPr lang="en-US" dirty="0"/>
              <a:t>Maps Platform Overview</a:t>
            </a:r>
          </a:p>
          <a:p>
            <a:r>
              <a:rPr lang="en-US" dirty="0"/>
              <a:t>Native Map Control (UWP)</a:t>
            </a:r>
          </a:p>
          <a:p>
            <a:r>
              <a:rPr lang="en-US" dirty="0"/>
              <a:t>Bing Spatial Data Service Updates</a:t>
            </a:r>
          </a:p>
          <a:p>
            <a:r>
              <a:rPr lang="en-US" dirty="0"/>
              <a:t>Web Map Control Announcement</a:t>
            </a:r>
          </a:p>
          <a:p>
            <a:pPr lvl="1"/>
            <a:endParaRPr lang="en-US" dirty="0"/>
          </a:p>
        </p:txBody>
      </p:sp>
      <p:sp>
        <p:nvSpPr>
          <p:cNvPr id="17" name="Title 16"/>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312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012859"/>
          </a:xfrm>
        </p:spPr>
        <p:txBody>
          <a:bodyPr/>
          <a:lstStyle/>
          <a:p>
            <a:r>
              <a:rPr lang="en-US" dirty="0"/>
              <a:t>Bing Maps V8 What’s Next</a:t>
            </a:r>
          </a:p>
        </p:txBody>
      </p:sp>
      <p:pic>
        <p:nvPicPr>
          <p:cNvPr id="7" name="Picture Placeholder 3"/>
          <p:cNvPicPr>
            <a:picLocks noGrp="1" noChangeAspect="1"/>
          </p:cNvPicPr>
          <p:nvPr>
            <p:ph type="pic" sz="quarter" idx="10"/>
          </p:nvPr>
        </p:nvPicPr>
        <p:blipFill>
          <a:blip r:embed="rId2"/>
          <a:srcRect t="12533" b="12533"/>
          <a:stretch>
            <a:fillRect/>
          </a:stretch>
        </p:blipFill>
        <p:spPr/>
      </p:pic>
    </p:spTree>
    <p:extLst>
      <p:ext uri="{BB962C8B-B14F-4D97-AF65-F5344CB8AC3E}">
        <p14:creationId xmlns:p14="http://schemas.microsoft.com/office/powerpoint/2010/main" val="36027027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V8: What’s Next</a:t>
            </a:r>
          </a:p>
        </p:txBody>
      </p:sp>
      <p:graphicFrame>
        <p:nvGraphicFramePr>
          <p:cNvPr id="8" name="Diagram 7"/>
          <p:cNvGraphicFramePr/>
          <p:nvPr>
            <p:extLst/>
          </p:nvPr>
        </p:nvGraphicFramePr>
        <p:xfrm>
          <a:off x="1646287" y="1577043"/>
          <a:ext cx="9003816" cy="4842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6465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V8: What’s Next – Map Styles</a:t>
            </a:r>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701" y="1577043"/>
            <a:ext cx="7705563" cy="477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txBox="1">
            <a:spLocks/>
          </p:cNvSpPr>
          <p:nvPr/>
        </p:nvSpPr>
        <p:spPr>
          <a:xfrm>
            <a:off x="457580" y="1668482"/>
            <a:ext cx="3191919" cy="502920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87611">
                      <a:srgbClr val="505050"/>
                    </a:gs>
                    <a:gs pos="58000">
                      <a:srgbClr val="505050"/>
                    </a:gs>
                  </a:gsLst>
                  <a:lin ang="5400000" scaled="0"/>
                </a:gradFill>
                <a:effectLst/>
                <a:uLnTx/>
                <a:uFillTx/>
                <a:latin typeface="Segoe UI"/>
                <a:ea typeface="+mn-ea"/>
                <a:cs typeface="+mn-cs"/>
              </a:rPr>
              <a:t>Dark and Greyscale road map styles which are better suited for Business Intelligence apps</a:t>
            </a:r>
          </a:p>
        </p:txBody>
      </p:sp>
    </p:spTree>
    <p:extLst>
      <p:ext uri="{BB962C8B-B14F-4D97-AF65-F5344CB8AC3E}">
        <p14:creationId xmlns:p14="http://schemas.microsoft.com/office/powerpoint/2010/main" val="323060220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V8: What’s Next – Image Filters</a:t>
            </a:r>
          </a:p>
        </p:txBody>
      </p:sp>
      <p:sp>
        <p:nvSpPr>
          <p:cNvPr id="5" name="Text Placeholder 2"/>
          <p:cNvSpPr txBox="1">
            <a:spLocks/>
          </p:cNvSpPr>
          <p:nvPr/>
        </p:nvSpPr>
        <p:spPr>
          <a:xfrm>
            <a:off x="731897" y="1851360"/>
            <a:ext cx="3466236" cy="502920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87611">
                      <a:srgbClr val="505050"/>
                    </a:gs>
                    <a:gs pos="58000">
                      <a:srgbClr val="505050"/>
                    </a:gs>
                  </a:gsLst>
                  <a:lin ang="5400000" scaled="0"/>
                </a:gradFill>
                <a:effectLst/>
                <a:uLnTx/>
                <a:uFillTx/>
                <a:latin typeface="Segoe UI"/>
                <a:ea typeface="+mn-ea"/>
                <a:cs typeface="+mn-cs"/>
              </a:rPr>
              <a:t>Apply an image filter to the base map tiles to create a custom map style</a:t>
            </a:r>
          </a:p>
        </p:txBody>
      </p:sp>
      <p:pic>
        <p:nvPicPr>
          <p:cNvPr id="2" name="Picture 1"/>
          <p:cNvPicPr>
            <a:picLocks noChangeAspect="1"/>
          </p:cNvPicPr>
          <p:nvPr/>
        </p:nvPicPr>
        <p:blipFill>
          <a:blip r:embed="rId2"/>
          <a:stretch>
            <a:fillRect/>
          </a:stretch>
        </p:blipFill>
        <p:spPr>
          <a:xfrm>
            <a:off x="5212408" y="1851360"/>
            <a:ext cx="6114277" cy="4074857"/>
          </a:xfrm>
          <a:prstGeom prst="rect">
            <a:avLst/>
          </a:prstGeom>
        </p:spPr>
      </p:pic>
      <p:pic>
        <p:nvPicPr>
          <p:cNvPr id="6" name="Picture 5"/>
          <p:cNvPicPr>
            <a:picLocks noChangeAspect="1"/>
          </p:cNvPicPr>
          <p:nvPr/>
        </p:nvPicPr>
        <p:blipFill>
          <a:blip r:embed="rId3"/>
          <a:stretch>
            <a:fillRect/>
          </a:stretch>
        </p:blipFill>
        <p:spPr>
          <a:xfrm>
            <a:off x="5212407" y="1851360"/>
            <a:ext cx="6114277" cy="4069542"/>
          </a:xfrm>
          <a:prstGeom prst="rect">
            <a:avLst/>
          </a:prstGeom>
        </p:spPr>
      </p:pic>
      <p:pic>
        <p:nvPicPr>
          <p:cNvPr id="7" name="Picture 6"/>
          <p:cNvPicPr>
            <a:picLocks noChangeAspect="1"/>
          </p:cNvPicPr>
          <p:nvPr/>
        </p:nvPicPr>
        <p:blipFill>
          <a:blip r:embed="rId4"/>
          <a:stretch>
            <a:fillRect/>
          </a:stretch>
        </p:blipFill>
        <p:spPr>
          <a:xfrm>
            <a:off x="5216334" y="1851360"/>
            <a:ext cx="6118260" cy="4074857"/>
          </a:xfrm>
          <a:prstGeom prst="rect">
            <a:avLst/>
          </a:prstGeom>
        </p:spPr>
      </p:pic>
      <p:pic>
        <p:nvPicPr>
          <p:cNvPr id="8" name="Picture 7"/>
          <p:cNvPicPr>
            <a:picLocks noChangeAspect="1"/>
          </p:cNvPicPr>
          <p:nvPr/>
        </p:nvPicPr>
        <p:blipFill>
          <a:blip r:embed="rId5"/>
          <a:stretch>
            <a:fillRect/>
          </a:stretch>
        </p:blipFill>
        <p:spPr>
          <a:xfrm>
            <a:off x="5199997" y="1867215"/>
            <a:ext cx="6118260" cy="4070889"/>
          </a:xfrm>
          <a:prstGeom prst="rect">
            <a:avLst/>
          </a:prstGeom>
        </p:spPr>
      </p:pic>
      <p:pic>
        <p:nvPicPr>
          <p:cNvPr id="9" name="Picture 8"/>
          <p:cNvPicPr>
            <a:picLocks noChangeAspect="1"/>
          </p:cNvPicPr>
          <p:nvPr/>
        </p:nvPicPr>
        <p:blipFill>
          <a:blip r:embed="rId6"/>
          <a:stretch>
            <a:fillRect/>
          </a:stretch>
        </p:blipFill>
        <p:spPr>
          <a:xfrm>
            <a:off x="5208166" y="1867871"/>
            <a:ext cx="6118260" cy="4069576"/>
          </a:xfrm>
          <a:prstGeom prst="rect">
            <a:avLst/>
          </a:prstGeom>
        </p:spPr>
      </p:pic>
      <p:pic>
        <p:nvPicPr>
          <p:cNvPr id="10" name="Picture 9"/>
          <p:cNvPicPr>
            <a:picLocks noChangeAspect="1"/>
          </p:cNvPicPr>
          <p:nvPr/>
        </p:nvPicPr>
        <p:blipFill>
          <a:blip r:embed="rId7"/>
          <a:stretch>
            <a:fillRect/>
          </a:stretch>
        </p:blipFill>
        <p:spPr>
          <a:xfrm>
            <a:off x="5207097" y="1861936"/>
            <a:ext cx="6113759" cy="4075839"/>
          </a:xfrm>
          <a:prstGeom prst="rect">
            <a:avLst/>
          </a:prstGeom>
        </p:spPr>
      </p:pic>
    </p:spTree>
    <p:extLst>
      <p:ext uri="{BB962C8B-B14F-4D97-AF65-F5344CB8AC3E}">
        <p14:creationId xmlns:p14="http://schemas.microsoft.com/office/powerpoint/2010/main" val="30606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750"/>
                            </p:stCondLst>
                            <p:childTnLst>
                              <p:par>
                                <p:cTn id="9" presetID="10" presetClass="entr" presetSubtype="0" fill="hold"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500"/>
                            </p:stCondLst>
                            <p:childTnLst>
                              <p:par>
                                <p:cTn id="13" presetID="10" presetClass="entr" presetSubtype="0" fill="hold" nodeType="after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5250"/>
                            </p:stCondLst>
                            <p:childTnLst>
                              <p:par>
                                <p:cTn id="17" presetID="10" presetClass="entr" presetSubtype="0" fill="hold"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7000"/>
                            </p:stCondLst>
                            <p:childTnLst>
                              <p:par>
                                <p:cTn id="21" presetID="10" presetClass="entr" presetSubtype="0" fill="hold" nodeType="after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8750"/>
                            </p:stCondLst>
                            <p:childTnLst>
                              <p:par>
                                <p:cTn id="25" presetID="10" presetClass="exit" presetSubtype="0" fill="hold" nodeType="afterEffect">
                                  <p:stCondLst>
                                    <p:cond delay="75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par>
                          <p:cTn id="28" fill="hold">
                            <p:stCondLst>
                              <p:cond delay="10500"/>
                            </p:stCondLst>
                            <p:childTnLst>
                              <p:par>
                                <p:cTn id="29" presetID="10" presetClass="exit" presetSubtype="0" fill="hold" nodeType="afterEffect">
                                  <p:stCondLst>
                                    <p:cond delay="750"/>
                                  </p:stCondLst>
                                  <p:childTnLst>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2250"/>
                            </p:stCondLst>
                            <p:childTnLst>
                              <p:par>
                                <p:cTn id="33" presetID="10" presetClass="exit" presetSubtype="0" fill="hold" nodeType="afterEffect">
                                  <p:stCondLst>
                                    <p:cond delay="75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childTnLst>
                          </p:cTn>
                        </p:par>
                        <p:par>
                          <p:cTn id="36" fill="hold">
                            <p:stCondLst>
                              <p:cond delay="14000"/>
                            </p:stCondLst>
                            <p:childTnLst>
                              <p:par>
                                <p:cTn id="37" presetID="10" presetClass="exit" presetSubtype="0" fill="hold" nodeType="afterEffect">
                                  <p:stCondLst>
                                    <p:cond delay="75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par>
                          <p:cTn id="40" fill="hold">
                            <p:stCondLst>
                              <p:cond delay="15750"/>
                            </p:stCondLst>
                            <p:childTnLst>
                              <p:par>
                                <p:cTn id="41" presetID="10" presetClass="exit" presetSubtype="0" fill="hold" nodeType="afterEffect">
                                  <p:stCondLst>
                                    <p:cond delay="750"/>
                                  </p:stCondLst>
                                  <p:childTnLst>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761042" y="1759921"/>
            <a:ext cx="6217852" cy="4389072"/>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V8: What’s Next - Geometry Calculations</a:t>
            </a:r>
          </a:p>
        </p:txBody>
      </p:sp>
      <p:sp>
        <p:nvSpPr>
          <p:cNvPr id="8" name="Text Placeholder 7"/>
          <p:cNvSpPr>
            <a:spLocks noGrp="1"/>
          </p:cNvSpPr>
          <p:nvPr>
            <p:ph type="body" sz="quarter" idx="10"/>
          </p:nvPr>
        </p:nvSpPr>
        <p:spPr>
          <a:xfrm>
            <a:off x="274639" y="1212849"/>
            <a:ext cx="5486399" cy="5275290"/>
          </a:xfrm>
        </p:spPr>
        <p:txBody>
          <a:bodyPr/>
          <a:lstStyle/>
          <a:p>
            <a:r>
              <a:rPr lang="en-US" sz="2000" dirty="0"/>
              <a:t>Synchronous and Asynchronous Calculations</a:t>
            </a:r>
          </a:p>
          <a:p>
            <a:r>
              <a:rPr lang="en-US" sz="2000" dirty="0"/>
              <a:t>Types of Calculations</a:t>
            </a:r>
          </a:p>
          <a:p>
            <a:pPr lvl="1"/>
            <a:r>
              <a:rPr lang="en-US" sz="1600" dirty="0"/>
              <a:t>Area, Distance, Length </a:t>
            </a:r>
          </a:p>
          <a:p>
            <a:pPr lvl="1"/>
            <a:r>
              <a:rPr lang="en-US" sz="1600" dirty="0"/>
              <a:t>Binary Operations</a:t>
            </a:r>
          </a:p>
          <a:p>
            <a:pPr lvl="1"/>
            <a:r>
              <a:rPr lang="en-US" sz="1600" dirty="0"/>
              <a:t>Buffer</a:t>
            </a:r>
          </a:p>
          <a:p>
            <a:pPr lvl="1"/>
            <a:r>
              <a:rPr lang="en-US" sz="1600" dirty="0"/>
              <a:t>Concave &amp; Convex Hulls</a:t>
            </a:r>
          </a:p>
          <a:p>
            <a:pPr lvl="1"/>
            <a:r>
              <a:rPr lang="en-US" sz="1600" dirty="0"/>
              <a:t>Delaunay Triangles</a:t>
            </a:r>
          </a:p>
          <a:p>
            <a:pPr lvl="1"/>
            <a:r>
              <a:rPr lang="en-US" sz="1600" dirty="0"/>
              <a:t>Intersects</a:t>
            </a:r>
          </a:p>
          <a:p>
            <a:pPr lvl="1"/>
            <a:r>
              <a:rPr lang="en-US" sz="1600" dirty="0" err="1"/>
              <a:t>IsValid</a:t>
            </a:r>
            <a:r>
              <a:rPr lang="en-US" sz="1600" dirty="0"/>
              <a:t>, </a:t>
            </a:r>
            <a:r>
              <a:rPr lang="en-US" sz="1600" dirty="0" err="1"/>
              <a:t>MakeValid</a:t>
            </a:r>
            <a:endParaRPr lang="en-US" sz="1600" dirty="0"/>
          </a:p>
          <a:p>
            <a:pPr lvl="1"/>
            <a:r>
              <a:rPr lang="en-US" sz="1600" dirty="0"/>
              <a:t>Center &amp; Bounds</a:t>
            </a:r>
          </a:p>
          <a:p>
            <a:pPr lvl="1"/>
            <a:r>
              <a:rPr lang="en-US" sz="1600" dirty="0"/>
              <a:t>Nearest Locations, Shortest Line between shapes</a:t>
            </a:r>
          </a:p>
          <a:p>
            <a:pPr lvl="1"/>
            <a:r>
              <a:rPr lang="en-US" sz="1600" dirty="0"/>
              <a:t>Reduce</a:t>
            </a:r>
          </a:p>
          <a:p>
            <a:pPr lvl="1"/>
            <a:r>
              <a:rPr lang="en-US" sz="1600" dirty="0"/>
              <a:t>Rotate</a:t>
            </a:r>
          </a:p>
          <a:p>
            <a:pPr lvl="1"/>
            <a:r>
              <a:rPr lang="en-US" sz="1600" dirty="0"/>
              <a:t>Snapping</a:t>
            </a:r>
          </a:p>
          <a:p>
            <a:pPr lvl="1"/>
            <a:r>
              <a:rPr lang="en-US" sz="1600" dirty="0"/>
              <a:t>Voronoi Diagrams</a:t>
            </a:r>
          </a:p>
          <a:p>
            <a:endParaRPr lang="en-US" sz="2000" dirty="0"/>
          </a:p>
          <a:p>
            <a:endParaRPr lang="en-US" sz="2000" dirty="0"/>
          </a:p>
        </p:txBody>
      </p:sp>
      <p:grpSp>
        <p:nvGrpSpPr>
          <p:cNvPr id="58" name="Group 57"/>
          <p:cNvGrpSpPr/>
          <p:nvPr/>
        </p:nvGrpSpPr>
        <p:grpSpPr>
          <a:xfrm>
            <a:off x="5852481" y="1851360"/>
            <a:ext cx="5906449" cy="4209443"/>
            <a:chOff x="5697415" y="1204923"/>
            <a:chExt cx="6505490" cy="4955532"/>
          </a:xfrm>
        </p:grpSpPr>
        <p:sp>
          <p:nvSpPr>
            <p:cNvPr id="39" name="Rectangle 38"/>
            <p:cNvSpPr/>
            <p:nvPr/>
          </p:nvSpPr>
          <p:spPr>
            <a:xfrm>
              <a:off x="10393983" y="1900662"/>
              <a:ext cx="1152939" cy="1073426"/>
            </a:xfrm>
            <a:prstGeom prst="rect">
              <a:avLst/>
            </a:prstGeom>
            <a:noFill/>
            <a:ln w="381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A</a:t>
              </a:r>
            </a:p>
          </p:txBody>
        </p:sp>
        <p:sp>
          <p:nvSpPr>
            <p:cNvPr id="40" name="Oval 39"/>
            <p:cNvSpPr/>
            <p:nvPr/>
          </p:nvSpPr>
          <p:spPr>
            <a:xfrm>
              <a:off x="10890939" y="1204923"/>
              <a:ext cx="1311965" cy="1232452"/>
            </a:xfrm>
            <a:prstGeom prst="ellipse">
              <a:avLst/>
            </a:prstGeom>
            <a:noFill/>
            <a:ln w="38100">
              <a:solidFill>
                <a:schemeClr val="bg1">
                  <a:lumMod val="8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B</a:t>
              </a:r>
            </a:p>
          </p:txBody>
        </p:sp>
        <p:sp>
          <p:nvSpPr>
            <p:cNvPr id="41" name="Rectangle 40"/>
            <p:cNvSpPr/>
            <p:nvPr/>
          </p:nvSpPr>
          <p:spPr>
            <a:xfrm>
              <a:off x="8086808" y="1900662"/>
              <a:ext cx="1152939" cy="1073426"/>
            </a:xfrm>
            <a:prstGeom prst="rect">
              <a:avLst/>
            </a:prstGeom>
            <a:noFill/>
            <a:ln w="381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A</a:t>
              </a:r>
            </a:p>
          </p:txBody>
        </p:sp>
        <p:sp>
          <p:nvSpPr>
            <p:cNvPr id="42" name="Oval 41"/>
            <p:cNvSpPr/>
            <p:nvPr/>
          </p:nvSpPr>
          <p:spPr>
            <a:xfrm>
              <a:off x="8583764" y="1204923"/>
              <a:ext cx="1311965" cy="1232452"/>
            </a:xfrm>
            <a:prstGeom prst="ellipse">
              <a:avLst/>
            </a:prstGeom>
            <a:noFill/>
            <a:ln w="38100">
              <a:solidFill>
                <a:schemeClr val="bg1">
                  <a:lumMod val="8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B</a:t>
              </a:r>
            </a:p>
          </p:txBody>
        </p:sp>
        <p:sp>
          <p:nvSpPr>
            <p:cNvPr id="43" name="Rectangle 42"/>
            <p:cNvSpPr/>
            <p:nvPr/>
          </p:nvSpPr>
          <p:spPr>
            <a:xfrm>
              <a:off x="5872340" y="4621334"/>
              <a:ext cx="1152939" cy="1073426"/>
            </a:xfrm>
            <a:prstGeom prst="rect">
              <a:avLst/>
            </a:prstGeom>
            <a:noFill/>
            <a:ln w="381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A</a:t>
              </a:r>
            </a:p>
          </p:txBody>
        </p:sp>
        <p:sp>
          <p:nvSpPr>
            <p:cNvPr id="44" name="Oval 43"/>
            <p:cNvSpPr/>
            <p:nvPr/>
          </p:nvSpPr>
          <p:spPr>
            <a:xfrm>
              <a:off x="6369296" y="3925595"/>
              <a:ext cx="1311965" cy="1232452"/>
            </a:xfrm>
            <a:prstGeom prst="ellipse">
              <a:avLst/>
            </a:prstGeom>
            <a:noFill/>
            <a:ln w="38100">
              <a:solidFill>
                <a:schemeClr val="bg1">
                  <a:lumMod val="85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B</a:t>
              </a:r>
            </a:p>
          </p:txBody>
        </p:sp>
        <p:sp>
          <p:nvSpPr>
            <p:cNvPr id="45" name="Rectangle 44"/>
            <p:cNvSpPr/>
            <p:nvPr/>
          </p:nvSpPr>
          <p:spPr>
            <a:xfrm>
              <a:off x="5872340" y="1900662"/>
              <a:ext cx="1152939" cy="1073426"/>
            </a:xfrm>
            <a:prstGeom prst="rect">
              <a:avLst/>
            </a:prstGeom>
            <a:solidFill>
              <a:srgbClr val="00B0F0">
                <a:alpha val="80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A</a:t>
              </a:r>
            </a:p>
          </p:txBody>
        </p:sp>
        <p:sp>
          <p:nvSpPr>
            <p:cNvPr id="46" name="Oval 45"/>
            <p:cNvSpPr/>
            <p:nvPr/>
          </p:nvSpPr>
          <p:spPr>
            <a:xfrm>
              <a:off x="6369296" y="1204923"/>
              <a:ext cx="1311965" cy="1232452"/>
            </a:xfrm>
            <a:prstGeom prst="ellipse">
              <a:avLst/>
            </a:prstGeom>
            <a:solidFill>
              <a:srgbClr val="FFD966">
                <a:alpha val="80000"/>
              </a:srgbClr>
            </a:solidFill>
            <a:ln w="38100">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B</a:t>
              </a:r>
            </a:p>
          </p:txBody>
        </p:sp>
        <p:sp>
          <p:nvSpPr>
            <p:cNvPr id="47" name="TextBox 46"/>
            <p:cNvSpPr txBox="1"/>
            <p:nvPr/>
          </p:nvSpPr>
          <p:spPr>
            <a:xfrm>
              <a:off x="5872340" y="3077455"/>
              <a:ext cx="1152939" cy="523220"/>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Two Shapes A and B</a:t>
              </a:r>
            </a:p>
          </p:txBody>
        </p:sp>
        <p:sp>
          <p:nvSpPr>
            <p:cNvPr id="48" name="Freeform 47"/>
            <p:cNvSpPr/>
            <p:nvPr/>
          </p:nvSpPr>
          <p:spPr>
            <a:xfrm>
              <a:off x="10890939" y="1204923"/>
              <a:ext cx="1311966" cy="1232452"/>
            </a:xfrm>
            <a:custGeom>
              <a:avLst/>
              <a:gdLst>
                <a:gd name="connsiteX0" fmla="*/ 655983 w 1311966"/>
                <a:gd name="connsiteY0" fmla="*/ 0 h 1232452"/>
                <a:gd name="connsiteX1" fmla="*/ 1311966 w 1311966"/>
                <a:gd name="connsiteY1" fmla="*/ 616226 h 1232452"/>
                <a:gd name="connsiteX2" fmla="*/ 655983 w 1311966"/>
                <a:gd name="connsiteY2" fmla="*/ 1232452 h 1232452"/>
                <a:gd name="connsiteX3" fmla="*/ 655983 w 1311966"/>
                <a:gd name="connsiteY3" fmla="*/ 695739 h 1232452"/>
                <a:gd name="connsiteX4" fmla="*/ 8533 w 1311966"/>
                <a:gd name="connsiteY4" fmla="*/ 695739 h 1232452"/>
                <a:gd name="connsiteX5" fmla="*/ 0 w 1311966"/>
                <a:gd name="connsiteY5" fmla="*/ 616226 h 1232452"/>
                <a:gd name="connsiteX6" fmla="*/ 655983 w 1311966"/>
                <a:gd name="connsiteY6" fmla="*/ 0 h 12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966" h="1232452">
                  <a:moveTo>
                    <a:pt x="655983" y="0"/>
                  </a:moveTo>
                  <a:cubicBezTo>
                    <a:pt x="1018272" y="0"/>
                    <a:pt x="1311966" y="275894"/>
                    <a:pt x="1311966" y="616226"/>
                  </a:cubicBezTo>
                  <a:cubicBezTo>
                    <a:pt x="1311966" y="956558"/>
                    <a:pt x="1018272" y="1232452"/>
                    <a:pt x="655983" y="1232452"/>
                  </a:cubicBezTo>
                  <a:lnTo>
                    <a:pt x="655983" y="695739"/>
                  </a:lnTo>
                  <a:lnTo>
                    <a:pt x="8533" y="695739"/>
                  </a:lnTo>
                  <a:lnTo>
                    <a:pt x="0" y="616226"/>
                  </a:lnTo>
                  <a:cubicBezTo>
                    <a:pt x="0" y="275894"/>
                    <a:pt x="293694" y="0"/>
                    <a:pt x="655983" y="0"/>
                  </a:cubicBezTo>
                  <a:close/>
                </a:path>
              </a:pathLst>
            </a:custGeom>
            <a:solidFill>
              <a:srgbClr val="FFD966">
                <a:alpha val="80000"/>
              </a:srgbClr>
            </a:solidFill>
            <a:ln w="38100">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B</a:t>
              </a:r>
            </a:p>
          </p:txBody>
        </p:sp>
        <p:sp>
          <p:nvSpPr>
            <p:cNvPr id="49" name="TextBox 48"/>
            <p:cNvSpPr txBox="1"/>
            <p:nvPr/>
          </p:nvSpPr>
          <p:spPr>
            <a:xfrm>
              <a:off x="10128782" y="3077455"/>
              <a:ext cx="1575794" cy="36232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difference(B, A)</a:t>
              </a:r>
            </a:p>
          </p:txBody>
        </p:sp>
        <p:sp>
          <p:nvSpPr>
            <p:cNvPr id="50" name="Freeform 49"/>
            <p:cNvSpPr/>
            <p:nvPr/>
          </p:nvSpPr>
          <p:spPr>
            <a:xfrm>
              <a:off x="8086807" y="3925595"/>
              <a:ext cx="1808922" cy="1769165"/>
            </a:xfrm>
            <a:custGeom>
              <a:avLst/>
              <a:gdLst>
                <a:gd name="connsiteX0" fmla="*/ 0 w 1808922"/>
                <a:gd name="connsiteY0" fmla="*/ 695739 h 1769165"/>
                <a:gd name="connsiteX1" fmla="*/ 505489 w 1808922"/>
                <a:gd name="connsiteY1" fmla="*/ 695739 h 1769165"/>
                <a:gd name="connsiteX2" fmla="*/ 510284 w 1808922"/>
                <a:gd name="connsiteY2" fmla="*/ 740417 h 1769165"/>
                <a:gd name="connsiteX3" fmla="*/ 1152939 w 1808922"/>
                <a:gd name="connsiteY3" fmla="*/ 1232452 h 1769165"/>
                <a:gd name="connsiteX4" fmla="*/ 1152939 w 1808922"/>
                <a:gd name="connsiteY4" fmla="*/ 1769165 h 1769165"/>
                <a:gd name="connsiteX5" fmla="*/ 0 w 1808922"/>
                <a:gd name="connsiteY5" fmla="*/ 1769165 h 1769165"/>
                <a:gd name="connsiteX6" fmla="*/ 1152939 w 1808922"/>
                <a:gd name="connsiteY6" fmla="*/ 0 h 1769165"/>
                <a:gd name="connsiteX7" fmla="*/ 1808922 w 1808922"/>
                <a:gd name="connsiteY7" fmla="*/ 616226 h 1769165"/>
                <a:gd name="connsiteX8" fmla="*/ 1152939 w 1808922"/>
                <a:gd name="connsiteY8" fmla="*/ 1232452 h 1769165"/>
                <a:gd name="connsiteX9" fmla="*/ 1152939 w 1808922"/>
                <a:gd name="connsiteY9" fmla="*/ 695739 h 1769165"/>
                <a:gd name="connsiteX10" fmla="*/ 505489 w 1808922"/>
                <a:gd name="connsiteY10" fmla="*/ 695739 h 1769165"/>
                <a:gd name="connsiteX11" fmla="*/ 496956 w 1808922"/>
                <a:gd name="connsiteY11" fmla="*/ 616226 h 1769165"/>
                <a:gd name="connsiteX12" fmla="*/ 1152939 w 1808922"/>
                <a:gd name="connsiteY12" fmla="*/ 0 h 17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8922" h="1769165">
                  <a:moveTo>
                    <a:pt x="0" y="695739"/>
                  </a:moveTo>
                  <a:lnTo>
                    <a:pt x="505489" y="695739"/>
                  </a:lnTo>
                  <a:lnTo>
                    <a:pt x="510284" y="740417"/>
                  </a:lnTo>
                  <a:cubicBezTo>
                    <a:pt x="571452" y="1021221"/>
                    <a:pt x="835936" y="1232452"/>
                    <a:pt x="1152939" y="1232452"/>
                  </a:cubicBezTo>
                  <a:lnTo>
                    <a:pt x="1152939" y="1769165"/>
                  </a:lnTo>
                  <a:lnTo>
                    <a:pt x="0" y="1769165"/>
                  </a:lnTo>
                  <a:close/>
                  <a:moveTo>
                    <a:pt x="1152939" y="0"/>
                  </a:moveTo>
                  <a:cubicBezTo>
                    <a:pt x="1515228" y="0"/>
                    <a:pt x="1808922" y="275894"/>
                    <a:pt x="1808922" y="616226"/>
                  </a:cubicBezTo>
                  <a:cubicBezTo>
                    <a:pt x="1808922" y="956558"/>
                    <a:pt x="1515228" y="1232452"/>
                    <a:pt x="1152939" y="1232452"/>
                  </a:cubicBezTo>
                  <a:lnTo>
                    <a:pt x="1152939" y="695739"/>
                  </a:lnTo>
                  <a:lnTo>
                    <a:pt x="505489" y="695739"/>
                  </a:lnTo>
                  <a:lnTo>
                    <a:pt x="496956" y="616226"/>
                  </a:lnTo>
                  <a:cubicBezTo>
                    <a:pt x="496956" y="275894"/>
                    <a:pt x="790650" y="0"/>
                    <a:pt x="1152939" y="0"/>
                  </a:cubicBezTo>
                  <a:close/>
                </a:path>
              </a:pathLst>
            </a:custGeom>
            <a:solidFill>
              <a:srgbClr val="00B0F0">
                <a:alpha val="80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1" name="TextBox 50"/>
            <p:cNvSpPr txBox="1"/>
            <p:nvPr/>
          </p:nvSpPr>
          <p:spPr>
            <a:xfrm>
              <a:off x="7840975" y="5798127"/>
              <a:ext cx="1943383" cy="36232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505050"/>
                  </a:solidFill>
                  <a:effectLst/>
                  <a:uLnTx/>
                  <a:uFillTx/>
                  <a:latin typeface="Segoe UI"/>
                  <a:ea typeface="+mn-ea"/>
                  <a:cs typeface="+mn-cs"/>
                </a:rPr>
                <a:t>symDifference</a:t>
              </a:r>
              <a:r>
                <a:rPr kumimoji="0" lang="en-US" sz="1400" b="0" i="0" u="none" strike="noStrike" kern="1200" cap="none" spc="0" normalizeH="0" baseline="0" noProof="0" dirty="0">
                  <a:ln>
                    <a:noFill/>
                  </a:ln>
                  <a:solidFill>
                    <a:srgbClr val="505050"/>
                  </a:solidFill>
                  <a:effectLst/>
                  <a:uLnTx/>
                  <a:uFillTx/>
                  <a:latin typeface="Segoe UI"/>
                  <a:ea typeface="+mn-ea"/>
                  <a:cs typeface="+mn-cs"/>
                </a:rPr>
                <a:t>(A, B)</a:t>
              </a:r>
            </a:p>
          </p:txBody>
        </p:sp>
        <p:sp>
          <p:nvSpPr>
            <p:cNvPr id="52" name="Freeform 51"/>
            <p:cNvSpPr/>
            <p:nvPr/>
          </p:nvSpPr>
          <p:spPr>
            <a:xfrm>
              <a:off x="10322422" y="3925595"/>
              <a:ext cx="1808922" cy="1769165"/>
            </a:xfrm>
            <a:custGeom>
              <a:avLst/>
              <a:gdLst>
                <a:gd name="connsiteX0" fmla="*/ 1152939 w 1808922"/>
                <a:gd name="connsiteY0" fmla="*/ 0 h 1769165"/>
                <a:gd name="connsiteX1" fmla="*/ 1808922 w 1808922"/>
                <a:gd name="connsiteY1" fmla="*/ 616226 h 1769165"/>
                <a:gd name="connsiteX2" fmla="*/ 1152939 w 1808922"/>
                <a:gd name="connsiteY2" fmla="*/ 1232452 h 1769165"/>
                <a:gd name="connsiteX3" fmla="*/ 1152939 w 1808922"/>
                <a:gd name="connsiteY3" fmla="*/ 1769165 h 1769165"/>
                <a:gd name="connsiteX4" fmla="*/ 0 w 1808922"/>
                <a:gd name="connsiteY4" fmla="*/ 1769165 h 1769165"/>
                <a:gd name="connsiteX5" fmla="*/ 0 w 1808922"/>
                <a:gd name="connsiteY5" fmla="*/ 695739 h 1769165"/>
                <a:gd name="connsiteX6" fmla="*/ 505489 w 1808922"/>
                <a:gd name="connsiteY6" fmla="*/ 695739 h 1769165"/>
                <a:gd name="connsiteX7" fmla="*/ 496956 w 1808922"/>
                <a:gd name="connsiteY7" fmla="*/ 616226 h 1769165"/>
                <a:gd name="connsiteX8" fmla="*/ 1152939 w 1808922"/>
                <a:gd name="connsiteY8" fmla="*/ 0 h 17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22" h="1769165">
                  <a:moveTo>
                    <a:pt x="1152939" y="0"/>
                  </a:moveTo>
                  <a:cubicBezTo>
                    <a:pt x="1515228" y="0"/>
                    <a:pt x="1808922" y="275894"/>
                    <a:pt x="1808922" y="616226"/>
                  </a:cubicBezTo>
                  <a:cubicBezTo>
                    <a:pt x="1808922" y="956558"/>
                    <a:pt x="1515228" y="1232452"/>
                    <a:pt x="1152939" y="1232452"/>
                  </a:cubicBezTo>
                  <a:lnTo>
                    <a:pt x="1152939" y="1769165"/>
                  </a:lnTo>
                  <a:lnTo>
                    <a:pt x="0" y="1769165"/>
                  </a:lnTo>
                  <a:lnTo>
                    <a:pt x="0" y="695739"/>
                  </a:lnTo>
                  <a:lnTo>
                    <a:pt x="505489" y="695739"/>
                  </a:lnTo>
                  <a:lnTo>
                    <a:pt x="496956" y="616226"/>
                  </a:lnTo>
                  <a:cubicBezTo>
                    <a:pt x="496956" y="275894"/>
                    <a:pt x="790650" y="0"/>
                    <a:pt x="1152939" y="0"/>
                  </a:cubicBezTo>
                  <a:close/>
                </a:path>
              </a:pathLst>
            </a:custGeom>
            <a:solidFill>
              <a:srgbClr val="00B0F0">
                <a:alpha val="80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3" name="TextBox 52"/>
            <p:cNvSpPr txBox="1"/>
            <p:nvPr/>
          </p:nvSpPr>
          <p:spPr>
            <a:xfrm>
              <a:off x="10218390" y="5798127"/>
              <a:ext cx="1256972" cy="36232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union(A, B)</a:t>
              </a:r>
            </a:p>
          </p:txBody>
        </p:sp>
        <p:sp>
          <p:nvSpPr>
            <p:cNvPr id="54" name="Freeform 53"/>
            <p:cNvSpPr/>
            <p:nvPr/>
          </p:nvSpPr>
          <p:spPr>
            <a:xfrm>
              <a:off x="8086808" y="1900662"/>
              <a:ext cx="1152939" cy="1073426"/>
            </a:xfrm>
            <a:custGeom>
              <a:avLst/>
              <a:gdLst>
                <a:gd name="connsiteX0" fmla="*/ 0 w 1152939"/>
                <a:gd name="connsiteY0" fmla="*/ 0 h 1073426"/>
                <a:gd name="connsiteX1" fmla="*/ 505489 w 1152939"/>
                <a:gd name="connsiteY1" fmla="*/ 0 h 1073426"/>
                <a:gd name="connsiteX2" fmla="*/ 510284 w 1152939"/>
                <a:gd name="connsiteY2" fmla="*/ 44678 h 1073426"/>
                <a:gd name="connsiteX3" fmla="*/ 1152939 w 1152939"/>
                <a:gd name="connsiteY3" fmla="*/ 536713 h 1073426"/>
                <a:gd name="connsiteX4" fmla="*/ 1152939 w 1152939"/>
                <a:gd name="connsiteY4" fmla="*/ 1073426 h 1073426"/>
                <a:gd name="connsiteX5" fmla="*/ 0 w 1152939"/>
                <a:gd name="connsiteY5" fmla="*/ 1073426 h 107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939" h="1073426">
                  <a:moveTo>
                    <a:pt x="0" y="0"/>
                  </a:moveTo>
                  <a:lnTo>
                    <a:pt x="505489" y="0"/>
                  </a:lnTo>
                  <a:lnTo>
                    <a:pt x="510284" y="44678"/>
                  </a:lnTo>
                  <a:cubicBezTo>
                    <a:pt x="571452" y="325482"/>
                    <a:pt x="835936" y="536713"/>
                    <a:pt x="1152939" y="536713"/>
                  </a:cubicBezTo>
                  <a:lnTo>
                    <a:pt x="1152939" y="1073426"/>
                  </a:lnTo>
                  <a:lnTo>
                    <a:pt x="0" y="1073426"/>
                  </a:lnTo>
                  <a:close/>
                </a:path>
              </a:pathLst>
            </a:custGeom>
            <a:solidFill>
              <a:srgbClr val="00B0F0">
                <a:alpha val="80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A</a:t>
              </a:r>
            </a:p>
          </p:txBody>
        </p:sp>
        <p:sp>
          <p:nvSpPr>
            <p:cNvPr id="55" name="TextBox 54"/>
            <p:cNvSpPr txBox="1"/>
            <p:nvPr/>
          </p:nvSpPr>
          <p:spPr>
            <a:xfrm>
              <a:off x="7840975" y="3077455"/>
              <a:ext cx="1577627" cy="36232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difference(A, B)</a:t>
              </a:r>
            </a:p>
          </p:txBody>
        </p:sp>
        <p:sp>
          <p:nvSpPr>
            <p:cNvPr id="56" name="Freeform 55"/>
            <p:cNvSpPr/>
            <p:nvPr/>
          </p:nvSpPr>
          <p:spPr>
            <a:xfrm>
              <a:off x="6377829" y="4621335"/>
              <a:ext cx="647450" cy="536713"/>
            </a:xfrm>
            <a:custGeom>
              <a:avLst/>
              <a:gdLst>
                <a:gd name="connsiteX0" fmla="*/ 0 w 647450"/>
                <a:gd name="connsiteY0" fmla="*/ 0 h 536713"/>
                <a:gd name="connsiteX1" fmla="*/ 647450 w 647450"/>
                <a:gd name="connsiteY1" fmla="*/ 0 h 536713"/>
                <a:gd name="connsiteX2" fmla="*/ 647450 w 647450"/>
                <a:gd name="connsiteY2" fmla="*/ 536713 h 536713"/>
                <a:gd name="connsiteX3" fmla="*/ 4795 w 647450"/>
                <a:gd name="connsiteY3" fmla="*/ 44678 h 536713"/>
              </a:gdLst>
              <a:ahLst/>
              <a:cxnLst>
                <a:cxn ang="0">
                  <a:pos x="connsiteX0" y="connsiteY0"/>
                </a:cxn>
                <a:cxn ang="0">
                  <a:pos x="connsiteX1" y="connsiteY1"/>
                </a:cxn>
                <a:cxn ang="0">
                  <a:pos x="connsiteX2" y="connsiteY2"/>
                </a:cxn>
                <a:cxn ang="0">
                  <a:pos x="connsiteX3" y="connsiteY3"/>
                </a:cxn>
              </a:cxnLst>
              <a:rect l="l" t="t" r="r" b="b"/>
              <a:pathLst>
                <a:path w="647450" h="536713">
                  <a:moveTo>
                    <a:pt x="0" y="0"/>
                  </a:moveTo>
                  <a:lnTo>
                    <a:pt x="647450" y="0"/>
                  </a:lnTo>
                  <a:lnTo>
                    <a:pt x="647450" y="536713"/>
                  </a:lnTo>
                  <a:cubicBezTo>
                    <a:pt x="330447" y="536713"/>
                    <a:pt x="65963" y="325482"/>
                    <a:pt x="4795" y="44678"/>
                  </a:cubicBezTo>
                  <a:close/>
                </a:path>
              </a:pathLst>
            </a:custGeom>
            <a:solidFill>
              <a:srgbClr val="00B0F0">
                <a:alpha val="80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7" name="TextBox 56"/>
            <p:cNvSpPr txBox="1"/>
            <p:nvPr/>
          </p:nvSpPr>
          <p:spPr>
            <a:xfrm>
              <a:off x="5697415" y="5798127"/>
              <a:ext cx="1709528" cy="362328"/>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intersection(A, B)</a:t>
              </a:r>
            </a:p>
          </p:txBody>
        </p:sp>
      </p:grpSp>
      <p:sp>
        <p:nvSpPr>
          <p:cNvPr id="3" name="TextBox 2"/>
          <p:cNvSpPr txBox="1"/>
          <p:nvPr/>
        </p:nvSpPr>
        <p:spPr>
          <a:xfrm>
            <a:off x="6219421" y="1086733"/>
            <a:ext cx="5212023" cy="6278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Binary Operations</a:t>
            </a:r>
          </a:p>
        </p:txBody>
      </p:sp>
    </p:spTree>
    <p:extLst>
      <p:ext uri="{BB962C8B-B14F-4D97-AF65-F5344CB8AC3E}">
        <p14:creationId xmlns:p14="http://schemas.microsoft.com/office/powerpoint/2010/main" val="24697693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1209973"/>
            <a:ext cx="9144000" cy="2179058"/>
          </a:xfrm>
        </p:spPr>
        <p:txBody>
          <a:bodyPr/>
          <a:lstStyle/>
          <a:p>
            <a:r>
              <a:rPr lang="en-US" dirty="0">
                <a:solidFill>
                  <a:schemeClr val="bg1"/>
                </a:solidFill>
              </a:rPr>
              <a:t>Demo: Bing Maps V8 Spatial Math</a:t>
            </a:r>
          </a:p>
        </p:txBody>
      </p:sp>
      <p:sp>
        <p:nvSpPr>
          <p:cNvPr id="6" name="Text Placeholder 5"/>
          <p:cNvSpPr>
            <a:spLocks noGrp="1"/>
          </p:cNvSpPr>
          <p:nvPr>
            <p:ph type="body" sz="quarter" idx="12"/>
          </p:nvPr>
        </p:nvSpPr>
        <p:spPr/>
        <p:txBody>
          <a:bodyPr/>
          <a:lstStyle/>
          <a:p>
            <a:r>
              <a:rPr lang="en-US" dirty="0">
                <a:solidFill>
                  <a:schemeClr val="bg1"/>
                </a:solidFill>
              </a:rPr>
              <a:t>Ricky Brundritt</a:t>
            </a:r>
          </a:p>
        </p:txBody>
      </p:sp>
    </p:spTree>
    <p:extLst>
      <p:ext uri="{BB962C8B-B14F-4D97-AF65-F5344CB8AC3E}">
        <p14:creationId xmlns:p14="http://schemas.microsoft.com/office/powerpoint/2010/main" val="3227113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199" cy="5579989"/>
          </a:xfrm>
        </p:spPr>
        <p:txBody>
          <a:bodyPr/>
          <a:lstStyle/>
          <a:p>
            <a:pPr marL="0" indent="0" algn="ctr">
              <a:buNone/>
            </a:pPr>
            <a:endParaRPr lang="en-US" dirty="0">
              <a:hlinkClick r:id="rId2"/>
            </a:endParaRPr>
          </a:p>
          <a:p>
            <a:pPr marL="0" indent="0" algn="ctr">
              <a:buNone/>
            </a:pPr>
            <a:r>
              <a:rPr lang="en-US" dirty="0">
                <a:hlinkClick r:id="rId2"/>
              </a:rPr>
              <a:t>http://aka.ms/MapsAtBuild</a:t>
            </a:r>
            <a:endParaRPr lang="en-US" dirty="0"/>
          </a:p>
          <a:p>
            <a:endParaRPr lang="en-US" sz="1800" dirty="0"/>
          </a:p>
          <a:p>
            <a:endParaRPr lang="en-US" sz="1800" dirty="0"/>
          </a:p>
          <a:p>
            <a:pPr marL="0" indent="0">
              <a:buNone/>
            </a:pPr>
            <a:endParaRPr lang="en-US" sz="1800" dirty="0"/>
          </a:p>
          <a:p>
            <a:pPr lvl="1" algn="ctr"/>
            <a:r>
              <a:rPr lang="en-US" dirty="0"/>
              <a:t>How to get access to the Native Map Control (UWP) and V8 SDK</a:t>
            </a:r>
          </a:p>
          <a:p>
            <a:pPr lvl="1" algn="ctr"/>
            <a:r>
              <a:rPr lang="en-US" dirty="0"/>
              <a:t>Recap of all map sessions at Build</a:t>
            </a:r>
          </a:p>
          <a:p>
            <a:pPr lvl="1" algn="ctr"/>
            <a:r>
              <a:rPr lang="en-US" dirty="0"/>
              <a:t>Links to documentation &amp; code samples</a:t>
            </a:r>
          </a:p>
          <a:p>
            <a:pPr lvl="1" algn="ctr"/>
            <a:r>
              <a:rPr lang="en-US" dirty="0"/>
              <a:t>How to provide feedback</a:t>
            </a:r>
          </a:p>
          <a:p>
            <a:pPr lvl="1"/>
            <a:endParaRPr lang="en-US" dirty="0"/>
          </a:p>
          <a:p>
            <a:pPr marL="342900" lvl="1" indent="0">
              <a:buNone/>
            </a:pPr>
            <a:endParaRPr lang="en-US" dirty="0"/>
          </a:p>
          <a:p>
            <a:pPr lvl="1"/>
            <a:endParaRPr lang="en-US" dirty="0"/>
          </a:p>
          <a:p>
            <a:pPr lvl="1"/>
            <a:endParaRPr lang="en-US" dirty="0"/>
          </a:p>
        </p:txBody>
      </p:sp>
      <p:sp>
        <p:nvSpPr>
          <p:cNvPr id="2" name="Title 1"/>
          <p:cNvSpPr>
            <a:spLocks noGrp="1"/>
          </p:cNvSpPr>
          <p:nvPr>
            <p:ph type="title"/>
          </p:nvPr>
        </p:nvSpPr>
        <p:spPr/>
        <p:txBody>
          <a:bodyPr/>
          <a:lstStyle/>
          <a:p>
            <a:r>
              <a:rPr lang="en-US" dirty="0"/>
              <a:t>Call to Action</a:t>
            </a:r>
          </a:p>
        </p:txBody>
      </p:sp>
    </p:spTree>
    <p:extLst>
      <p:ext uri="{BB962C8B-B14F-4D97-AF65-F5344CB8AC3E}">
        <p14:creationId xmlns:p14="http://schemas.microsoft.com/office/powerpoint/2010/main" val="135246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Q&amp;A</a:t>
            </a:r>
          </a:p>
        </p:txBody>
      </p:sp>
      <p:sp>
        <p:nvSpPr>
          <p:cNvPr id="2" name="TextBox 1"/>
          <p:cNvSpPr txBox="1"/>
          <p:nvPr/>
        </p:nvSpPr>
        <p:spPr>
          <a:xfrm>
            <a:off x="3657945" y="1302726"/>
            <a:ext cx="7406559" cy="3096232"/>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Apurva Thanky</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apthanky@microsoft.com</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Ricky Brundritt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egoe UI"/>
                <a:ea typeface="+mn-ea"/>
                <a:cs typeface="+mn-cs"/>
              </a:rPr>
              <a:t>richbrun@microsoft.com </a:t>
            </a:r>
          </a:p>
        </p:txBody>
      </p:sp>
    </p:spTree>
    <p:extLst>
      <p:ext uri="{BB962C8B-B14F-4D97-AF65-F5344CB8AC3E}">
        <p14:creationId xmlns:p14="http://schemas.microsoft.com/office/powerpoint/2010/main" val="288676016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b="25517"/>
          <a:stretch/>
        </p:blipFill>
        <p:spPr>
          <a:xfrm>
            <a:off x="-1" y="2112657"/>
            <a:ext cx="6219421" cy="4881868"/>
          </a:xfrm>
          <a:prstGeom prst="rect">
            <a:avLst/>
          </a:prstGeom>
        </p:spPr>
      </p:pic>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endParaRPr lang="en-US" dirty="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7018" y="2675446"/>
            <a:ext cx="3463268" cy="34632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txBox="1">
            <a:spLocks/>
          </p:cNvSpPr>
          <p:nvPr/>
        </p:nvSpPr>
        <p:spPr>
          <a:xfrm>
            <a:off x="517425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marR="0" lvl="0" indent="0" algn="ctr" defTabSz="932742" rtl="0" eaLnBrk="1" fontAlgn="auto" latinLnBrk="0" hangingPunct="1">
              <a:lnSpc>
                <a:spcPct val="90000"/>
              </a:lnSpc>
              <a:spcBef>
                <a:spcPct val="20000"/>
              </a:spcBef>
              <a:spcAft>
                <a:spcPts val="600"/>
              </a:spcAft>
              <a:buClr>
                <a:srgbClr val="505050"/>
              </a:buClr>
              <a:buSzPct val="100000"/>
              <a:buFontTx/>
              <a:buNone/>
              <a:tabLst/>
              <a:defRPr/>
            </a:pPr>
            <a:r>
              <a:rPr kumimoji="0" lang="en-US" sz="2800" b="0" i="0" u="sng"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or</a:t>
            </a:r>
          </a:p>
        </p:txBody>
      </p:sp>
    </p:spTree>
    <p:extLst>
      <p:ext uri="{BB962C8B-B14F-4D97-AF65-F5344CB8AC3E}">
        <p14:creationId xmlns:p14="http://schemas.microsoft.com/office/powerpoint/2010/main" val="2016668529"/>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11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Maps Platform Overview</a:t>
            </a:r>
          </a:p>
        </p:txBody>
      </p:sp>
      <p:grpSp>
        <p:nvGrpSpPr>
          <p:cNvPr id="3" name="Group 2"/>
          <p:cNvGrpSpPr/>
          <p:nvPr/>
        </p:nvGrpSpPr>
        <p:grpSpPr>
          <a:xfrm>
            <a:off x="5423041" y="2997001"/>
            <a:ext cx="1590393" cy="1640923"/>
            <a:chOff x="7591185" y="1414866"/>
            <a:chExt cx="2499906" cy="2549970"/>
          </a:xfrm>
        </p:grpSpPr>
        <p:sp>
          <p:nvSpPr>
            <p:cNvPr id="4" name="Rectangle 3"/>
            <p:cNvSpPr/>
            <p:nvPr/>
          </p:nvSpPr>
          <p:spPr bwMode="auto">
            <a:xfrm>
              <a:off x="7591185" y="1414866"/>
              <a:ext cx="2499906" cy="254997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REST Services</a:t>
              </a:r>
            </a:p>
          </p:txBody>
        </p:sp>
        <p:sp>
          <p:nvSpPr>
            <p:cNvPr id="5" name="Freeform 81"/>
            <p:cNvSpPr>
              <a:spLocks noEditPoints="1"/>
            </p:cNvSpPr>
            <p:nvPr/>
          </p:nvSpPr>
          <p:spPr bwMode="black">
            <a:xfrm>
              <a:off x="8081129" y="2111612"/>
              <a:ext cx="1675369" cy="910169"/>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101" name="Group 100"/>
          <p:cNvGrpSpPr/>
          <p:nvPr/>
        </p:nvGrpSpPr>
        <p:grpSpPr>
          <a:xfrm>
            <a:off x="4600211" y="1302726"/>
            <a:ext cx="3236053" cy="1641703"/>
            <a:chOff x="4600211" y="3179551"/>
            <a:chExt cx="3236053" cy="1641703"/>
          </a:xfrm>
        </p:grpSpPr>
        <p:grpSp>
          <p:nvGrpSpPr>
            <p:cNvPr id="43" name="Group 42"/>
            <p:cNvGrpSpPr/>
            <p:nvPr/>
          </p:nvGrpSpPr>
          <p:grpSpPr>
            <a:xfrm>
              <a:off x="4600211" y="3179551"/>
              <a:ext cx="1586527" cy="1641703"/>
              <a:chOff x="5342441" y="1577044"/>
              <a:chExt cx="2499907" cy="2549970"/>
            </a:xfrm>
          </p:grpSpPr>
          <p:sp>
            <p:nvSpPr>
              <p:cNvPr id="44" name="Rectangle 43"/>
              <p:cNvSpPr/>
              <p:nvPr/>
            </p:nvSpPr>
            <p:spPr bwMode="auto">
              <a:xfrm>
                <a:off x="5342441" y="1577044"/>
                <a:ext cx="2499907" cy="254997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Native Control (UWP)</a:t>
                </a:r>
              </a:p>
            </p:txBody>
          </p:sp>
          <p:pic>
            <p:nvPicPr>
              <p:cNvPr id="45" name="Picture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459" y="2122912"/>
                <a:ext cx="935364" cy="936101"/>
              </a:xfrm>
              <a:prstGeom prst="rect">
                <a:avLst/>
              </a:prstGeom>
            </p:spPr>
          </p:pic>
        </p:grpSp>
        <p:grpSp>
          <p:nvGrpSpPr>
            <p:cNvPr id="46" name="Group 45"/>
            <p:cNvGrpSpPr/>
            <p:nvPr/>
          </p:nvGrpSpPr>
          <p:grpSpPr>
            <a:xfrm>
              <a:off x="6245871" y="3179551"/>
              <a:ext cx="1590393" cy="1641703"/>
              <a:chOff x="2743555" y="1577043"/>
              <a:chExt cx="2499907" cy="2549970"/>
            </a:xfrm>
          </p:grpSpPr>
          <p:sp>
            <p:nvSpPr>
              <p:cNvPr id="47" name="Rectangle 46"/>
              <p:cNvSpPr/>
              <p:nvPr/>
            </p:nvSpPr>
            <p:spPr bwMode="auto">
              <a:xfrm>
                <a:off x="2743555" y="1577043"/>
                <a:ext cx="2499907" cy="254997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Web Control</a:t>
                </a:r>
              </a:p>
            </p:txBody>
          </p:sp>
          <p:sp>
            <p:nvSpPr>
              <p:cNvPr id="48" name="Freeform 73"/>
              <p:cNvSpPr>
                <a:spLocks noEditPoints="1"/>
              </p:cNvSpPr>
              <p:nvPr/>
            </p:nvSpPr>
            <p:spPr bwMode="black">
              <a:xfrm>
                <a:off x="3449029" y="2089978"/>
                <a:ext cx="1221437" cy="1141787"/>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grpSp>
      </p:grpSp>
      <p:grpSp>
        <p:nvGrpSpPr>
          <p:cNvPr id="49" name="Group 48"/>
          <p:cNvGrpSpPr/>
          <p:nvPr/>
        </p:nvGrpSpPr>
        <p:grpSpPr>
          <a:xfrm>
            <a:off x="7073081" y="3195761"/>
            <a:ext cx="5077261" cy="1243403"/>
            <a:chOff x="7073081" y="5072586"/>
            <a:chExt cx="5077261" cy="1243403"/>
          </a:xfrm>
        </p:grpSpPr>
        <p:grpSp>
          <p:nvGrpSpPr>
            <p:cNvPr id="15" name="Group 14"/>
            <p:cNvGrpSpPr/>
            <p:nvPr/>
          </p:nvGrpSpPr>
          <p:grpSpPr>
            <a:xfrm>
              <a:off x="7073081" y="5072586"/>
              <a:ext cx="1243822" cy="1243403"/>
              <a:chOff x="6358216" y="1331595"/>
              <a:chExt cx="2539492" cy="2485079"/>
            </a:xfrm>
          </p:grpSpPr>
          <p:sp>
            <p:nvSpPr>
              <p:cNvPr id="16" name="Rectangle 15"/>
              <p:cNvSpPr/>
              <p:nvPr/>
            </p:nvSpPr>
            <p:spPr bwMode="auto">
              <a:xfrm>
                <a:off x="6358216" y="1331595"/>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Routing</a:t>
                </a:r>
              </a:p>
            </p:txBody>
          </p:sp>
          <p:grpSp>
            <p:nvGrpSpPr>
              <p:cNvPr id="17" name="Group 16"/>
              <p:cNvGrpSpPr/>
              <p:nvPr/>
            </p:nvGrpSpPr>
            <p:grpSpPr bwMode="black">
              <a:xfrm>
                <a:off x="6918066" y="1700975"/>
                <a:ext cx="1404536" cy="1325323"/>
                <a:chOff x="446088" y="3778250"/>
                <a:chExt cx="920750" cy="920750"/>
              </a:xfrm>
              <a:solidFill>
                <a:srgbClr val="FFFFFF"/>
              </a:solidFill>
            </p:grpSpPr>
            <p:sp>
              <p:nvSpPr>
                <p:cNvPr id="18" name="Freeform 29"/>
                <p:cNvSpPr>
                  <a:spLocks noEditPoints="1"/>
                </p:cNvSpPr>
                <p:nvPr/>
              </p:nvSpPr>
              <p:spPr bwMode="black">
                <a:xfrm>
                  <a:off x="446088" y="3778250"/>
                  <a:ext cx="920750" cy="920750"/>
                </a:xfrm>
                <a:custGeom>
                  <a:avLst/>
                  <a:gdLst>
                    <a:gd name="T0" fmla="*/ 494 w 518"/>
                    <a:gd name="T1" fmla="*/ 216 h 518"/>
                    <a:gd name="T2" fmla="*/ 302 w 518"/>
                    <a:gd name="T3" fmla="*/ 24 h 518"/>
                    <a:gd name="T4" fmla="*/ 216 w 518"/>
                    <a:gd name="T5" fmla="*/ 24 h 518"/>
                    <a:gd name="T6" fmla="*/ 24 w 518"/>
                    <a:gd name="T7" fmla="*/ 216 h 518"/>
                    <a:gd name="T8" fmla="*/ 24 w 518"/>
                    <a:gd name="T9" fmla="*/ 302 h 518"/>
                    <a:gd name="T10" fmla="*/ 216 w 518"/>
                    <a:gd name="T11" fmla="*/ 494 h 518"/>
                    <a:gd name="T12" fmla="*/ 302 w 518"/>
                    <a:gd name="T13" fmla="*/ 494 h 518"/>
                    <a:gd name="T14" fmla="*/ 494 w 518"/>
                    <a:gd name="T15" fmla="*/ 302 h 518"/>
                    <a:gd name="T16" fmla="*/ 494 w 518"/>
                    <a:gd name="T17" fmla="*/ 216 h 518"/>
                    <a:gd name="T18" fmla="*/ 482 w 518"/>
                    <a:gd name="T19" fmla="*/ 289 h 518"/>
                    <a:gd name="T20" fmla="*/ 289 w 518"/>
                    <a:gd name="T21" fmla="*/ 482 h 518"/>
                    <a:gd name="T22" fmla="*/ 228 w 518"/>
                    <a:gd name="T23" fmla="*/ 482 h 518"/>
                    <a:gd name="T24" fmla="*/ 36 w 518"/>
                    <a:gd name="T25" fmla="*/ 289 h 518"/>
                    <a:gd name="T26" fmla="*/ 36 w 518"/>
                    <a:gd name="T27" fmla="*/ 228 h 518"/>
                    <a:gd name="T28" fmla="*/ 228 w 518"/>
                    <a:gd name="T29" fmla="*/ 36 h 518"/>
                    <a:gd name="T30" fmla="*/ 290 w 518"/>
                    <a:gd name="T31" fmla="*/ 36 h 518"/>
                    <a:gd name="T32" fmla="*/ 482 w 518"/>
                    <a:gd name="T33" fmla="*/ 228 h 518"/>
                    <a:gd name="T34" fmla="*/ 482 w 518"/>
                    <a:gd name="T35" fmla="*/ 28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518">
                      <a:moveTo>
                        <a:pt x="494" y="216"/>
                      </a:moveTo>
                      <a:cubicBezTo>
                        <a:pt x="302" y="24"/>
                        <a:pt x="302" y="24"/>
                        <a:pt x="302" y="24"/>
                      </a:cubicBezTo>
                      <a:cubicBezTo>
                        <a:pt x="278" y="0"/>
                        <a:pt x="240" y="0"/>
                        <a:pt x="216" y="24"/>
                      </a:cubicBezTo>
                      <a:cubicBezTo>
                        <a:pt x="24" y="216"/>
                        <a:pt x="24" y="216"/>
                        <a:pt x="24" y="216"/>
                      </a:cubicBezTo>
                      <a:cubicBezTo>
                        <a:pt x="0" y="240"/>
                        <a:pt x="0" y="278"/>
                        <a:pt x="24" y="302"/>
                      </a:cubicBezTo>
                      <a:cubicBezTo>
                        <a:pt x="216" y="494"/>
                        <a:pt x="216" y="494"/>
                        <a:pt x="216" y="494"/>
                      </a:cubicBezTo>
                      <a:cubicBezTo>
                        <a:pt x="240" y="518"/>
                        <a:pt x="278" y="518"/>
                        <a:pt x="302" y="494"/>
                      </a:cubicBezTo>
                      <a:cubicBezTo>
                        <a:pt x="494" y="302"/>
                        <a:pt x="494" y="302"/>
                        <a:pt x="494" y="302"/>
                      </a:cubicBezTo>
                      <a:cubicBezTo>
                        <a:pt x="518" y="278"/>
                        <a:pt x="518" y="240"/>
                        <a:pt x="494" y="216"/>
                      </a:cubicBezTo>
                      <a:close/>
                      <a:moveTo>
                        <a:pt x="482" y="289"/>
                      </a:moveTo>
                      <a:cubicBezTo>
                        <a:pt x="289" y="482"/>
                        <a:pt x="289" y="482"/>
                        <a:pt x="289" y="482"/>
                      </a:cubicBezTo>
                      <a:cubicBezTo>
                        <a:pt x="273" y="499"/>
                        <a:pt x="245" y="499"/>
                        <a:pt x="228" y="482"/>
                      </a:cubicBezTo>
                      <a:cubicBezTo>
                        <a:pt x="36" y="289"/>
                        <a:pt x="36" y="289"/>
                        <a:pt x="36" y="289"/>
                      </a:cubicBezTo>
                      <a:cubicBezTo>
                        <a:pt x="19" y="273"/>
                        <a:pt x="19" y="245"/>
                        <a:pt x="36" y="228"/>
                      </a:cubicBezTo>
                      <a:cubicBezTo>
                        <a:pt x="228" y="36"/>
                        <a:pt x="228" y="36"/>
                        <a:pt x="228" y="36"/>
                      </a:cubicBezTo>
                      <a:cubicBezTo>
                        <a:pt x="245" y="19"/>
                        <a:pt x="273" y="19"/>
                        <a:pt x="290" y="36"/>
                      </a:cubicBezTo>
                      <a:cubicBezTo>
                        <a:pt x="482" y="228"/>
                        <a:pt x="482" y="228"/>
                        <a:pt x="482" y="228"/>
                      </a:cubicBezTo>
                      <a:cubicBezTo>
                        <a:pt x="499" y="245"/>
                        <a:pt x="499" y="273"/>
                        <a:pt x="482" y="289"/>
                      </a:cubicBez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9" name="Freeform 30"/>
                <p:cNvSpPr>
                  <a:spLocks noEditPoints="1"/>
                </p:cNvSpPr>
                <p:nvPr/>
              </p:nvSpPr>
              <p:spPr bwMode="black">
                <a:xfrm>
                  <a:off x="514350" y="3844925"/>
                  <a:ext cx="785813" cy="785813"/>
                </a:xfrm>
                <a:custGeom>
                  <a:avLst/>
                  <a:gdLst>
                    <a:gd name="T0" fmla="*/ 432 w 442"/>
                    <a:gd name="T1" fmla="*/ 203 h 442"/>
                    <a:gd name="T2" fmla="*/ 239 w 442"/>
                    <a:gd name="T3" fmla="*/ 10 h 442"/>
                    <a:gd name="T4" fmla="*/ 203 w 442"/>
                    <a:gd name="T5" fmla="*/ 10 h 442"/>
                    <a:gd name="T6" fmla="*/ 10 w 442"/>
                    <a:gd name="T7" fmla="*/ 203 h 442"/>
                    <a:gd name="T8" fmla="*/ 10 w 442"/>
                    <a:gd name="T9" fmla="*/ 239 h 442"/>
                    <a:gd name="T10" fmla="*/ 203 w 442"/>
                    <a:gd name="T11" fmla="*/ 432 h 442"/>
                    <a:gd name="T12" fmla="*/ 239 w 442"/>
                    <a:gd name="T13" fmla="*/ 432 h 442"/>
                    <a:gd name="T14" fmla="*/ 432 w 442"/>
                    <a:gd name="T15" fmla="*/ 239 h 442"/>
                    <a:gd name="T16" fmla="*/ 432 w 442"/>
                    <a:gd name="T17" fmla="*/ 203 h 442"/>
                    <a:gd name="T18" fmla="*/ 279 w 442"/>
                    <a:gd name="T19" fmla="*/ 255 h 442"/>
                    <a:gd name="T20" fmla="*/ 207 w 442"/>
                    <a:gd name="T21" fmla="*/ 277 h 442"/>
                    <a:gd name="T22" fmla="*/ 184 w 442"/>
                    <a:gd name="T23" fmla="*/ 294 h 442"/>
                    <a:gd name="T24" fmla="*/ 199 w 442"/>
                    <a:gd name="T25" fmla="*/ 311 h 442"/>
                    <a:gd name="T26" fmla="*/ 221 w 442"/>
                    <a:gd name="T27" fmla="*/ 325 h 442"/>
                    <a:gd name="T28" fmla="*/ 241 w 442"/>
                    <a:gd name="T29" fmla="*/ 367 h 442"/>
                    <a:gd name="T30" fmla="*/ 241 w 442"/>
                    <a:gd name="T31" fmla="*/ 371 h 442"/>
                    <a:gd name="T32" fmla="*/ 241 w 442"/>
                    <a:gd name="T33" fmla="*/ 381 h 442"/>
                    <a:gd name="T34" fmla="*/ 199 w 442"/>
                    <a:gd name="T35" fmla="*/ 381 h 442"/>
                    <a:gd name="T36" fmla="*/ 199 w 442"/>
                    <a:gd name="T37" fmla="*/ 369 h 442"/>
                    <a:gd name="T38" fmla="*/ 199 w 442"/>
                    <a:gd name="T39" fmla="*/ 367 h 442"/>
                    <a:gd name="T40" fmla="*/ 200 w 442"/>
                    <a:gd name="T41" fmla="*/ 367 h 442"/>
                    <a:gd name="T42" fmla="*/ 194 w 442"/>
                    <a:gd name="T43" fmla="*/ 358 h 442"/>
                    <a:gd name="T44" fmla="*/ 184 w 442"/>
                    <a:gd name="T45" fmla="*/ 351 h 442"/>
                    <a:gd name="T46" fmla="*/ 156 w 442"/>
                    <a:gd name="T47" fmla="*/ 333 h 442"/>
                    <a:gd name="T48" fmla="*/ 140 w 442"/>
                    <a:gd name="T49" fmla="*/ 296 h 442"/>
                    <a:gd name="T50" fmla="*/ 140 w 442"/>
                    <a:gd name="T51" fmla="*/ 292 h 442"/>
                    <a:gd name="T52" fmla="*/ 156 w 442"/>
                    <a:gd name="T53" fmla="*/ 258 h 442"/>
                    <a:gd name="T54" fmla="*/ 186 w 442"/>
                    <a:gd name="T55" fmla="*/ 242 h 442"/>
                    <a:gd name="T56" fmla="*/ 188 w 442"/>
                    <a:gd name="T57" fmla="*/ 241 h 442"/>
                    <a:gd name="T58" fmla="*/ 231 w 442"/>
                    <a:gd name="T59" fmla="*/ 233 h 442"/>
                    <a:gd name="T60" fmla="*/ 249 w 442"/>
                    <a:gd name="T61" fmla="*/ 221 h 442"/>
                    <a:gd name="T62" fmla="*/ 218 w 442"/>
                    <a:gd name="T63" fmla="*/ 194 h 442"/>
                    <a:gd name="T64" fmla="*/ 198 w 442"/>
                    <a:gd name="T65" fmla="*/ 152 h 442"/>
                    <a:gd name="T66" fmla="*/ 199 w 442"/>
                    <a:gd name="T67" fmla="*/ 145 h 442"/>
                    <a:gd name="T68" fmla="*/ 160 w 442"/>
                    <a:gd name="T69" fmla="*/ 145 h 442"/>
                    <a:gd name="T70" fmla="*/ 160 w 442"/>
                    <a:gd name="T71" fmla="*/ 145 h 442"/>
                    <a:gd name="T72" fmla="*/ 152 w 442"/>
                    <a:gd name="T73" fmla="*/ 138 h 442"/>
                    <a:gd name="T74" fmla="*/ 153 w 442"/>
                    <a:gd name="T75" fmla="*/ 134 h 442"/>
                    <a:gd name="T76" fmla="*/ 221 w 442"/>
                    <a:gd name="T77" fmla="*/ 42 h 442"/>
                    <a:gd name="T78" fmla="*/ 292 w 442"/>
                    <a:gd name="T79" fmla="*/ 133 h 442"/>
                    <a:gd name="T80" fmla="*/ 292 w 442"/>
                    <a:gd name="T81" fmla="*/ 133 h 442"/>
                    <a:gd name="T82" fmla="*/ 294 w 442"/>
                    <a:gd name="T83" fmla="*/ 138 h 442"/>
                    <a:gd name="T84" fmla="*/ 286 w 442"/>
                    <a:gd name="T85" fmla="*/ 145 h 442"/>
                    <a:gd name="T86" fmla="*/ 286 w 442"/>
                    <a:gd name="T87" fmla="*/ 145 h 442"/>
                    <a:gd name="T88" fmla="*/ 241 w 442"/>
                    <a:gd name="T89" fmla="*/ 145 h 442"/>
                    <a:gd name="T90" fmla="*/ 240 w 442"/>
                    <a:gd name="T91" fmla="*/ 152 h 442"/>
                    <a:gd name="T92" fmla="*/ 243 w 442"/>
                    <a:gd name="T93" fmla="*/ 160 h 442"/>
                    <a:gd name="T94" fmla="*/ 248 w 442"/>
                    <a:gd name="T95" fmla="*/ 163 h 442"/>
                    <a:gd name="T96" fmla="*/ 249 w 442"/>
                    <a:gd name="T97" fmla="*/ 163 h 442"/>
                    <a:gd name="T98" fmla="*/ 251 w 442"/>
                    <a:gd name="T99" fmla="*/ 164 h 442"/>
                    <a:gd name="T100" fmla="*/ 278 w 442"/>
                    <a:gd name="T101" fmla="*/ 179 h 442"/>
                    <a:gd name="T102" fmla="*/ 295 w 442"/>
                    <a:gd name="T103" fmla="*/ 211 h 442"/>
                    <a:gd name="T104" fmla="*/ 296 w 442"/>
                    <a:gd name="T105" fmla="*/ 220 h 442"/>
                    <a:gd name="T106" fmla="*/ 279 w 442"/>
                    <a:gd name="T107" fmla="*/ 25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2" h="442">
                      <a:moveTo>
                        <a:pt x="432" y="203"/>
                      </a:moveTo>
                      <a:cubicBezTo>
                        <a:pt x="239" y="10"/>
                        <a:pt x="239" y="10"/>
                        <a:pt x="239" y="10"/>
                      </a:cubicBezTo>
                      <a:cubicBezTo>
                        <a:pt x="229" y="0"/>
                        <a:pt x="213" y="0"/>
                        <a:pt x="203" y="10"/>
                      </a:cubicBezTo>
                      <a:cubicBezTo>
                        <a:pt x="10" y="203"/>
                        <a:pt x="10" y="203"/>
                        <a:pt x="10" y="203"/>
                      </a:cubicBezTo>
                      <a:cubicBezTo>
                        <a:pt x="0" y="213"/>
                        <a:pt x="0" y="229"/>
                        <a:pt x="10" y="239"/>
                      </a:cubicBezTo>
                      <a:cubicBezTo>
                        <a:pt x="203" y="432"/>
                        <a:pt x="203" y="432"/>
                        <a:pt x="203" y="432"/>
                      </a:cubicBezTo>
                      <a:cubicBezTo>
                        <a:pt x="213" y="442"/>
                        <a:pt x="229" y="442"/>
                        <a:pt x="239" y="432"/>
                      </a:cubicBezTo>
                      <a:cubicBezTo>
                        <a:pt x="432" y="239"/>
                        <a:pt x="432" y="239"/>
                        <a:pt x="432" y="239"/>
                      </a:cubicBezTo>
                      <a:cubicBezTo>
                        <a:pt x="442" y="229"/>
                        <a:pt x="442" y="213"/>
                        <a:pt x="432" y="203"/>
                      </a:cubicBezTo>
                      <a:close/>
                      <a:moveTo>
                        <a:pt x="279" y="255"/>
                      </a:moveTo>
                      <a:cubicBezTo>
                        <a:pt x="257" y="276"/>
                        <a:pt x="207" y="277"/>
                        <a:pt x="207" y="277"/>
                      </a:cubicBezTo>
                      <a:cubicBezTo>
                        <a:pt x="207" y="277"/>
                        <a:pt x="185" y="277"/>
                        <a:pt x="184" y="294"/>
                      </a:cubicBezTo>
                      <a:cubicBezTo>
                        <a:pt x="183" y="303"/>
                        <a:pt x="193" y="308"/>
                        <a:pt x="199" y="311"/>
                      </a:cubicBezTo>
                      <a:cubicBezTo>
                        <a:pt x="199" y="311"/>
                        <a:pt x="212" y="317"/>
                        <a:pt x="221" y="325"/>
                      </a:cubicBezTo>
                      <a:cubicBezTo>
                        <a:pt x="229" y="333"/>
                        <a:pt x="241" y="346"/>
                        <a:pt x="241" y="367"/>
                      </a:cubicBezTo>
                      <a:cubicBezTo>
                        <a:pt x="241" y="368"/>
                        <a:pt x="241" y="370"/>
                        <a:pt x="241" y="371"/>
                      </a:cubicBezTo>
                      <a:cubicBezTo>
                        <a:pt x="241" y="381"/>
                        <a:pt x="241" y="381"/>
                        <a:pt x="241" y="381"/>
                      </a:cubicBezTo>
                      <a:cubicBezTo>
                        <a:pt x="199" y="381"/>
                        <a:pt x="199" y="381"/>
                        <a:pt x="199" y="381"/>
                      </a:cubicBezTo>
                      <a:cubicBezTo>
                        <a:pt x="199" y="369"/>
                        <a:pt x="199" y="369"/>
                        <a:pt x="199" y="369"/>
                      </a:cubicBezTo>
                      <a:cubicBezTo>
                        <a:pt x="199" y="367"/>
                        <a:pt x="199" y="367"/>
                        <a:pt x="199" y="367"/>
                      </a:cubicBezTo>
                      <a:cubicBezTo>
                        <a:pt x="199" y="367"/>
                        <a:pt x="200" y="367"/>
                        <a:pt x="200" y="367"/>
                      </a:cubicBezTo>
                      <a:cubicBezTo>
                        <a:pt x="200" y="366"/>
                        <a:pt x="198" y="362"/>
                        <a:pt x="194" y="358"/>
                      </a:cubicBezTo>
                      <a:cubicBezTo>
                        <a:pt x="190" y="354"/>
                        <a:pt x="186" y="352"/>
                        <a:pt x="184" y="351"/>
                      </a:cubicBezTo>
                      <a:cubicBezTo>
                        <a:pt x="174" y="347"/>
                        <a:pt x="165" y="341"/>
                        <a:pt x="156" y="333"/>
                      </a:cubicBezTo>
                      <a:cubicBezTo>
                        <a:pt x="147" y="324"/>
                        <a:pt x="140" y="311"/>
                        <a:pt x="140" y="296"/>
                      </a:cubicBezTo>
                      <a:cubicBezTo>
                        <a:pt x="140" y="294"/>
                        <a:pt x="140" y="293"/>
                        <a:pt x="140" y="292"/>
                      </a:cubicBezTo>
                      <a:cubicBezTo>
                        <a:pt x="141" y="279"/>
                        <a:pt x="147" y="266"/>
                        <a:pt x="156" y="258"/>
                      </a:cubicBezTo>
                      <a:cubicBezTo>
                        <a:pt x="165" y="250"/>
                        <a:pt x="176" y="245"/>
                        <a:pt x="186" y="242"/>
                      </a:cubicBezTo>
                      <a:cubicBezTo>
                        <a:pt x="188" y="241"/>
                        <a:pt x="188" y="241"/>
                        <a:pt x="188" y="241"/>
                      </a:cubicBezTo>
                      <a:cubicBezTo>
                        <a:pt x="231" y="233"/>
                        <a:pt x="231" y="233"/>
                        <a:pt x="231" y="233"/>
                      </a:cubicBezTo>
                      <a:cubicBezTo>
                        <a:pt x="231" y="233"/>
                        <a:pt x="245" y="231"/>
                        <a:pt x="249" y="221"/>
                      </a:cubicBezTo>
                      <a:cubicBezTo>
                        <a:pt x="254" y="206"/>
                        <a:pt x="225" y="200"/>
                        <a:pt x="218" y="194"/>
                      </a:cubicBezTo>
                      <a:cubicBezTo>
                        <a:pt x="208" y="187"/>
                        <a:pt x="198" y="171"/>
                        <a:pt x="198" y="152"/>
                      </a:cubicBezTo>
                      <a:cubicBezTo>
                        <a:pt x="198" y="150"/>
                        <a:pt x="198" y="147"/>
                        <a:pt x="199" y="145"/>
                      </a:cubicBezTo>
                      <a:cubicBezTo>
                        <a:pt x="160" y="145"/>
                        <a:pt x="160" y="145"/>
                        <a:pt x="160" y="145"/>
                      </a:cubicBezTo>
                      <a:cubicBezTo>
                        <a:pt x="160" y="145"/>
                        <a:pt x="160" y="145"/>
                        <a:pt x="160" y="145"/>
                      </a:cubicBezTo>
                      <a:cubicBezTo>
                        <a:pt x="156" y="145"/>
                        <a:pt x="152" y="142"/>
                        <a:pt x="152" y="138"/>
                      </a:cubicBezTo>
                      <a:cubicBezTo>
                        <a:pt x="152" y="136"/>
                        <a:pt x="153" y="135"/>
                        <a:pt x="153" y="134"/>
                      </a:cubicBezTo>
                      <a:cubicBezTo>
                        <a:pt x="221" y="42"/>
                        <a:pt x="221" y="42"/>
                        <a:pt x="221" y="42"/>
                      </a:cubicBezTo>
                      <a:cubicBezTo>
                        <a:pt x="292" y="133"/>
                        <a:pt x="292" y="133"/>
                        <a:pt x="292" y="133"/>
                      </a:cubicBezTo>
                      <a:cubicBezTo>
                        <a:pt x="292" y="133"/>
                        <a:pt x="292" y="133"/>
                        <a:pt x="292" y="133"/>
                      </a:cubicBezTo>
                      <a:cubicBezTo>
                        <a:pt x="293" y="134"/>
                        <a:pt x="294" y="136"/>
                        <a:pt x="294" y="138"/>
                      </a:cubicBezTo>
                      <a:cubicBezTo>
                        <a:pt x="294" y="142"/>
                        <a:pt x="290" y="145"/>
                        <a:pt x="286" y="145"/>
                      </a:cubicBezTo>
                      <a:cubicBezTo>
                        <a:pt x="286" y="145"/>
                        <a:pt x="286" y="145"/>
                        <a:pt x="286" y="145"/>
                      </a:cubicBezTo>
                      <a:cubicBezTo>
                        <a:pt x="241" y="145"/>
                        <a:pt x="241" y="145"/>
                        <a:pt x="241" y="145"/>
                      </a:cubicBezTo>
                      <a:cubicBezTo>
                        <a:pt x="240" y="148"/>
                        <a:pt x="240" y="150"/>
                        <a:pt x="240" y="152"/>
                      </a:cubicBezTo>
                      <a:cubicBezTo>
                        <a:pt x="240" y="158"/>
                        <a:pt x="242" y="159"/>
                        <a:pt x="243" y="160"/>
                      </a:cubicBezTo>
                      <a:cubicBezTo>
                        <a:pt x="245" y="162"/>
                        <a:pt x="247" y="163"/>
                        <a:pt x="248" y="163"/>
                      </a:cubicBezTo>
                      <a:cubicBezTo>
                        <a:pt x="249" y="163"/>
                        <a:pt x="249" y="163"/>
                        <a:pt x="249" y="163"/>
                      </a:cubicBezTo>
                      <a:cubicBezTo>
                        <a:pt x="251" y="164"/>
                        <a:pt x="251" y="164"/>
                        <a:pt x="251" y="164"/>
                      </a:cubicBezTo>
                      <a:cubicBezTo>
                        <a:pt x="260" y="168"/>
                        <a:pt x="269" y="171"/>
                        <a:pt x="278" y="179"/>
                      </a:cubicBezTo>
                      <a:cubicBezTo>
                        <a:pt x="286" y="187"/>
                        <a:pt x="293" y="198"/>
                        <a:pt x="295" y="211"/>
                      </a:cubicBezTo>
                      <a:cubicBezTo>
                        <a:pt x="296" y="214"/>
                        <a:pt x="296" y="217"/>
                        <a:pt x="296" y="220"/>
                      </a:cubicBezTo>
                      <a:cubicBezTo>
                        <a:pt x="296" y="236"/>
                        <a:pt x="288" y="247"/>
                        <a:pt x="279" y="255"/>
                      </a:cubicBez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grpSp>
        </p:grpSp>
        <p:grpSp>
          <p:nvGrpSpPr>
            <p:cNvPr id="20" name="Group 19"/>
            <p:cNvGrpSpPr/>
            <p:nvPr/>
          </p:nvGrpSpPr>
          <p:grpSpPr>
            <a:xfrm>
              <a:off x="8350894" y="5072586"/>
              <a:ext cx="1243822" cy="1243402"/>
              <a:chOff x="3687631" y="3941998"/>
              <a:chExt cx="2539492" cy="2485079"/>
            </a:xfrm>
          </p:grpSpPr>
          <p:sp>
            <p:nvSpPr>
              <p:cNvPr id="21" name="Rectangle 20"/>
              <p:cNvSpPr/>
              <p:nvPr/>
            </p:nvSpPr>
            <p:spPr bwMode="auto">
              <a:xfrm>
                <a:off x="3687631" y="3941998"/>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Traffic Incidents</a:t>
                </a:r>
              </a:p>
            </p:txBody>
          </p:sp>
          <p:grpSp>
            <p:nvGrpSpPr>
              <p:cNvPr id="22" name="Group 21"/>
              <p:cNvGrpSpPr/>
              <p:nvPr/>
            </p:nvGrpSpPr>
            <p:grpSpPr bwMode="black">
              <a:xfrm>
                <a:off x="4432089" y="4201334"/>
                <a:ext cx="1121039" cy="1125362"/>
                <a:chOff x="763365" y="3985853"/>
                <a:chExt cx="700088" cy="698500"/>
              </a:xfrm>
              <a:solidFill>
                <a:srgbClr val="FFFFFF"/>
              </a:solidFill>
            </p:grpSpPr>
            <p:sp>
              <p:nvSpPr>
                <p:cNvPr id="23" name="Freeform 34"/>
                <p:cNvSpPr>
                  <a:spLocks noEditPoints="1"/>
                </p:cNvSpPr>
                <p:nvPr/>
              </p:nvSpPr>
              <p:spPr bwMode="black">
                <a:xfrm>
                  <a:off x="763365" y="3985853"/>
                  <a:ext cx="700088" cy="698500"/>
                </a:xfrm>
                <a:custGeom>
                  <a:avLst/>
                  <a:gdLst>
                    <a:gd name="T0" fmla="*/ 333 w 394"/>
                    <a:gd name="T1" fmla="*/ 0 h 393"/>
                    <a:gd name="T2" fmla="*/ 61 w 394"/>
                    <a:gd name="T3" fmla="*/ 0 h 393"/>
                    <a:gd name="T4" fmla="*/ 0 w 394"/>
                    <a:gd name="T5" fmla="*/ 60 h 393"/>
                    <a:gd name="T6" fmla="*/ 0 w 394"/>
                    <a:gd name="T7" fmla="*/ 333 h 393"/>
                    <a:gd name="T8" fmla="*/ 61 w 394"/>
                    <a:gd name="T9" fmla="*/ 393 h 393"/>
                    <a:gd name="T10" fmla="*/ 333 w 394"/>
                    <a:gd name="T11" fmla="*/ 393 h 393"/>
                    <a:gd name="T12" fmla="*/ 394 w 394"/>
                    <a:gd name="T13" fmla="*/ 333 h 393"/>
                    <a:gd name="T14" fmla="*/ 394 w 394"/>
                    <a:gd name="T15" fmla="*/ 60 h 393"/>
                    <a:gd name="T16" fmla="*/ 333 w 394"/>
                    <a:gd name="T17" fmla="*/ 0 h 393"/>
                    <a:gd name="T18" fmla="*/ 376 w 394"/>
                    <a:gd name="T19" fmla="*/ 333 h 393"/>
                    <a:gd name="T20" fmla="*/ 333 w 394"/>
                    <a:gd name="T21" fmla="*/ 376 h 393"/>
                    <a:gd name="T22" fmla="*/ 61 w 394"/>
                    <a:gd name="T23" fmla="*/ 376 h 393"/>
                    <a:gd name="T24" fmla="*/ 18 w 394"/>
                    <a:gd name="T25" fmla="*/ 333 h 393"/>
                    <a:gd name="T26" fmla="*/ 18 w 394"/>
                    <a:gd name="T27" fmla="*/ 60 h 393"/>
                    <a:gd name="T28" fmla="*/ 61 w 394"/>
                    <a:gd name="T29" fmla="*/ 17 h 393"/>
                    <a:gd name="T30" fmla="*/ 333 w 394"/>
                    <a:gd name="T31" fmla="*/ 17 h 393"/>
                    <a:gd name="T32" fmla="*/ 376 w 394"/>
                    <a:gd name="T33" fmla="*/ 60 h 393"/>
                    <a:gd name="T34" fmla="*/ 376 w 394"/>
                    <a:gd name="T35" fmla="*/ 33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3">
                      <a:moveTo>
                        <a:pt x="333" y="0"/>
                      </a:moveTo>
                      <a:cubicBezTo>
                        <a:pt x="61" y="0"/>
                        <a:pt x="61" y="0"/>
                        <a:pt x="61" y="0"/>
                      </a:cubicBezTo>
                      <a:cubicBezTo>
                        <a:pt x="28" y="0"/>
                        <a:pt x="0" y="27"/>
                        <a:pt x="0" y="60"/>
                      </a:cubicBezTo>
                      <a:cubicBezTo>
                        <a:pt x="0" y="333"/>
                        <a:pt x="0" y="333"/>
                        <a:pt x="0" y="333"/>
                      </a:cubicBezTo>
                      <a:cubicBezTo>
                        <a:pt x="0" y="366"/>
                        <a:pt x="28" y="393"/>
                        <a:pt x="61" y="393"/>
                      </a:cubicBezTo>
                      <a:cubicBezTo>
                        <a:pt x="333" y="393"/>
                        <a:pt x="333" y="393"/>
                        <a:pt x="333" y="393"/>
                      </a:cubicBezTo>
                      <a:cubicBezTo>
                        <a:pt x="366" y="393"/>
                        <a:pt x="394" y="366"/>
                        <a:pt x="394" y="333"/>
                      </a:cubicBezTo>
                      <a:cubicBezTo>
                        <a:pt x="394" y="60"/>
                        <a:pt x="394" y="60"/>
                        <a:pt x="394" y="60"/>
                      </a:cubicBezTo>
                      <a:cubicBezTo>
                        <a:pt x="394" y="27"/>
                        <a:pt x="366" y="0"/>
                        <a:pt x="333" y="0"/>
                      </a:cubicBezTo>
                      <a:close/>
                      <a:moveTo>
                        <a:pt x="376" y="333"/>
                      </a:moveTo>
                      <a:cubicBezTo>
                        <a:pt x="376" y="356"/>
                        <a:pt x="357" y="376"/>
                        <a:pt x="333" y="376"/>
                      </a:cubicBezTo>
                      <a:cubicBezTo>
                        <a:pt x="61" y="376"/>
                        <a:pt x="61" y="376"/>
                        <a:pt x="61" y="376"/>
                      </a:cubicBezTo>
                      <a:cubicBezTo>
                        <a:pt x="37" y="376"/>
                        <a:pt x="18" y="356"/>
                        <a:pt x="18" y="333"/>
                      </a:cubicBezTo>
                      <a:cubicBezTo>
                        <a:pt x="18" y="60"/>
                        <a:pt x="18" y="60"/>
                        <a:pt x="18" y="60"/>
                      </a:cubicBezTo>
                      <a:cubicBezTo>
                        <a:pt x="18" y="37"/>
                        <a:pt x="37" y="17"/>
                        <a:pt x="61" y="17"/>
                      </a:cubicBezTo>
                      <a:cubicBezTo>
                        <a:pt x="333" y="17"/>
                        <a:pt x="333" y="17"/>
                        <a:pt x="333" y="17"/>
                      </a:cubicBezTo>
                      <a:cubicBezTo>
                        <a:pt x="357" y="17"/>
                        <a:pt x="376" y="37"/>
                        <a:pt x="376" y="60"/>
                      </a:cubicBezTo>
                      <a:lnTo>
                        <a:pt x="376" y="333"/>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 name="Freeform 35"/>
                <p:cNvSpPr>
                  <a:spLocks noEditPoints="1"/>
                </p:cNvSpPr>
                <p:nvPr/>
              </p:nvSpPr>
              <p:spPr bwMode="black">
                <a:xfrm>
                  <a:off x="825276" y="4046178"/>
                  <a:ext cx="576264" cy="576263"/>
                </a:xfrm>
                <a:custGeom>
                  <a:avLst/>
                  <a:gdLst>
                    <a:gd name="T0" fmla="*/ 298 w 324"/>
                    <a:gd name="T1" fmla="*/ 0 h 324"/>
                    <a:gd name="T2" fmla="*/ 26 w 324"/>
                    <a:gd name="T3" fmla="*/ 0 h 324"/>
                    <a:gd name="T4" fmla="*/ 0 w 324"/>
                    <a:gd name="T5" fmla="*/ 26 h 324"/>
                    <a:gd name="T6" fmla="*/ 0 w 324"/>
                    <a:gd name="T7" fmla="*/ 299 h 324"/>
                    <a:gd name="T8" fmla="*/ 26 w 324"/>
                    <a:gd name="T9" fmla="*/ 324 h 324"/>
                    <a:gd name="T10" fmla="*/ 298 w 324"/>
                    <a:gd name="T11" fmla="*/ 324 h 324"/>
                    <a:gd name="T12" fmla="*/ 324 w 324"/>
                    <a:gd name="T13" fmla="*/ 299 h 324"/>
                    <a:gd name="T14" fmla="*/ 324 w 324"/>
                    <a:gd name="T15" fmla="*/ 26 h 324"/>
                    <a:gd name="T16" fmla="*/ 298 w 324"/>
                    <a:gd name="T17" fmla="*/ 0 h 324"/>
                    <a:gd name="T18" fmla="*/ 233 w 324"/>
                    <a:gd name="T19" fmla="*/ 125 h 324"/>
                    <a:gd name="T20" fmla="*/ 229 w 324"/>
                    <a:gd name="T21" fmla="*/ 161 h 324"/>
                    <a:gd name="T22" fmla="*/ 209 w 324"/>
                    <a:gd name="T23" fmla="*/ 201 h 324"/>
                    <a:gd name="T24" fmla="*/ 201 w 324"/>
                    <a:gd name="T25" fmla="*/ 201 h 324"/>
                    <a:gd name="T26" fmla="*/ 201 w 324"/>
                    <a:gd name="T27" fmla="*/ 208 h 324"/>
                    <a:gd name="T28" fmla="*/ 233 w 324"/>
                    <a:gd name="T29" fmla="*/ 208 h 324"/>
                    <a:gd name="T30" fmla="*/ 229 w 324"/>
                    <a:gd name="T31" fmla="*/ 244 h 324"/>
                    <a:gd name="T32" fmla="*/ 209 w 324"/>
                    <a:gd name="T33" fmla="*/ 284 h 324"/>
                    <a:gd name="T34" fmla="*/ 201 w 324"/>
                    <a:gd name="T35" fmla="*/ 284 h 324"/>
                    <a:gd name="T36" fmla="*/ 201 w 324"/>
                    <a:gd name="T37" fmla="*/ 287 h 324"/>
                    <a:gd name="T38" fmla="*/ 182 w 324"/>
                    <a:gd name="T39" fmla="*/ 296 h 324"/>
                    <a:gd name="T40" fmla="*/ 137 w 324"/>
                    <a:gd name="T41" fmla="*/ 296 h 324"/>
                    <a:gd name="T42" fmla="*/ 118 w 324"/>
                    <a:gd name="T43" fmla="*/ 287 h 324"/>
                    <a:gd name="T44" fmla="*/ 118 w 324"/>
                    <a:gd name="T45" fmla="*/ 284 h 324"/>
                    <a:gd name="T46" fmla="*/ 110 w 324"/>
                    <a:gd name="T47" fmla="*/ 284 h 324"/>
                    <a:gd name="T48" fmla="*/ 91 w 324"/>
                    <a:gd name="T49" fmla="*/ 244 h 324"/>
                    <a:gd name="T50" fmla="*/ 86 w 324"/>
                    <a:gd name="T51" fmla="*/ 208 h 324"/>
                    <a:gd name="T52" fmla="*/ 118 w 324"/>
                    <a:gd name="T53" fmla="*/ 208 h 324"/>
                    <a:gd name="T54" fmla="*/ 118 w 324"/>
                    <a:gd name="T55" fmla="*/ 201 h 324"/>
                    <a:gd name="T56" fmla="*/ 110 w 324"/>
                    <a:gd name="T57" fmla="*/ 201 h 324"/>
                    <a:gd name="T58" fmla="*/ 91 w 324"/>
                    <a:gd name="T59" fmla="*/ 161 h 324"/>
                    <a:gd name="T60" fmla="*/ 86 w 324"/>
                    <a:gd name="T61" fmla="*/ 125 h 324"/>
                    <a:gd name="T62" fmla="*/ 118 w 324"/>
                    <a:gd name="T63" fmla="*/ 125 h 324"/>
                    <a:gd name="T64" fmla="*/ 118 w 324"/>
                    <a:gd name="T65" fmla="*/ 119 h 324"/>
                    <a:gd name="T66" fmla="*/ 110 w 324"/>
                    <a:gd name="T67" fmla="*/ 119 h 324"/>
                    <a:gd name="T68" fmla="*/ 91 w 324"/>
                    <a:gd name="T69" fmla="*/ 78 h 324"/>
                    <a:gd name="T70" fmla="*/ 86 w 324"/>
                    <a:gd name="T71" fmla="*/ 42 h 324"/>
                    <a:gd name="T72" fmla="*/ 118 w 324"/>
                    <a:gd name="T73" fmla="*/ 42 h 324"/>
                    <a:gd name="T74" fmla="*/ 118 w 324"/>
                    <a:gd name="T75" fmla="*/ 39 h 324"/>
                    <a:gd name="T76" fmla="*/ 137 w 324"/>
                    <a:gd name="T77" fmla="*/ 19 h 324"/>
                    <a:gd name="T78" fmla="*/ 182 w 324"/>
                    <a:gd name="T79" fmla="*/ 19 h 324"/>
                    <a:gd name="T80" fmla="*/ 201 w 324"/>
                    <a:gd name="T81" fmla="*/ 39 h 324"/>
                    <a:gd name="T82" fmla="*/ 201 w 324"/>
                    <a:gd name="T83" fmla="*/ 42 h 324"/>
                    <a:gd name="T84" fmla="*/ 233 w 324"/>
                    <a:gd name="T85" fmla="*/ 42 h 324"/>
                    <a:gd name="T86" fmla="*/ 229 w 324"/>
                    <a:gd name="T87" fmla="*/ 78 h 324"/>
                    <a:gd name="T88" fmla="*/ 209 w 324"/>
                    <a:gd name="T89" fmla="*/ 119 h 324"/>
                    <a:gd name="T90" fmla="*/ 201 w 324"/>
                    <a:gd name="T91" fmla="*/ 119 h 324"/>
                    <a:gd name="T92" fmla="*/ 201 w 324"/>
                    <a:gd name="T93" fmla="*/ 125 h 324"/>
                    <a:gd name="T94" fmla="*/ 233 w 324"/>
                    <a:gd name="T95" fmla="*/ 12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4" h="324">
                      <a:moveTo>
                        <a:pt x="298" y="0"/>
                      </a:moveTo>
                      <a:cubicBezTo>
                        <a:pt x="26" y="0"/>
                        <a:pt x="26" y="0"/>
                        <a:pt x="26" y="0"/>
                      </a:cubicBezTo>
                      <a:cubicBezTo>
                        <a:pt x="12" y="0"/>
                        <a:pt x="0" y="12"/>
                        <a:pt x="0" y="26"/>
                      </a:cubicBezTo>
                      <a:cubicBezTo>
                        <a:pt x="0" y="299"/>
                        <a:pt x="0" y="299"/>
                        <a:pt x="0" y="299"/>
                      </a:cubicBezTo>
                      <a:cubicBezTo>
                        <a:pt x="0" y="313"/>
                        <a:pt x="12" y="324"/>
                        <a:pt x="26" y="324"/>
                      </a:cubicBezTo>
                      <a:cubicBezTo>
                        <a:pt x="298" y="324"/>
                        <a:pt x="298" y="324"/>
                        <a:pt x="298" y="324"/>
                      </a:cubicBezTo>
                      <a:cubicBezTo>
                        <a:pt x="312" y="324"/>
                        <a:pt x="324" y="313"/>
                        <a:pt x="324" y="299"/>
                      </a:cubicBezTo>
                      <a:cubicBezTo>
                        <a:pt x="324" y="26"/>
                        <a:pt x="324" y="26"/>
                        <a:pt x="324" y="26"/>
                      </a:cubicBezTo>
                      <a:cubicBezTo>
                        <a:pt x="324" y="12"/>
                        <a:pt x="312" y="0"/>
                        <a:pt x="298" y="0"/>
                      </a:cubicBezTo>
                      <a:close/>
                      <a:moveTo>
                        <a:pt x="233" y="125"/>
                      </a:moveTo>
                      <a:cubicBezTo>
                        <a:pt x="239" y="125"/>
                        <a:pt x="237" y="131"/>
                        <a:pt x="229" y="161"/>
                      </a:cubicBezTo>
                      <a:cubicBezTo>
                        <a:pt x="221" y="190"/>
                        <a:pt x="209" y="201"/>
                        <a:pt x="209" y="201"/>
                      </a:cubicBezTo>
                      <a:cubicBezTo>
                        <a:pt x="201" y="201"/>
                        <a:pt x="201" y="201"/>
                        <a:pt x="201" y="201"/>
                      </a:cubicBezTo>
                      <a:cubicBezTo>
                        <a:pt x="201" y="208"/>
                        <a:pt x="201" y="208"/>
                        <a:pt x="201" y="208"/>
                      </a:cubicBezTo>
                      <a:cubicBezTo>
                        <a:pt x="233" y="208"/>
                        <a:pt x="233" y="208"/>
                        <a:pt x="233" y="208"/>
                      </a:cubicBezTo>
                      <a:cubicBezTo>
                        <a:pt x="239" y="208"/>
                        <a:pt x="237" y="214"/>
                        <a:pt x="229" y="244"/>
                      </a:cubicBezTo>
                      <a:cubicBezTo>
                        <a:pt x="221" y="273"/>
                        <a:pt x="209" y="284"/>
                        <a:pt x="209" y="284"/>
                      </a:cubicBezTo>
                      <a:cubicBezTo>
                        <a:pt x="201" y="284"/>
                        <a:pt x="201" y="284"/>
                        <a:pt x="201" y="284"/>
                      </a:cubicBezTo>
                      <a:cubicBezTo>
                        <a:pt x="201" y="287"/>
                        <a:pt x="201" y="287"/>
                        <a:pt x="201" y="287"/>
                      </a:cubicBezTo>
                      <a:cubicBezTo>
                        <a:pt x="182" y="296"/>
                        <a:pt x="182" y="296"/>
                        <a:pt x="182" y="296"/>
                      </a:cubicBezTo>
                      <a:cubicBezTo>
                        <a:pt x="137" y="296"/>
                        <a:pt x="137" y="296"/>
                        <a:pt x="137" y="296"/>
                      </a:cubicBezTo>
                      <a:cubicBezTo>
                        <a:pt x="118" y="287"/>
                        <a:pt x="118" y="287"/>
                        <a:pt x="118" y="287"/>
                      </a:cubicBezTo>
                      <a:cubicBezTo>
                        <a:pt x="118" y="284"/>
                        <a:pt x="118" y="284"/>
                        <a:pt x="118" y="284"/>
                      </a:cubicBezTo>
                      <a:cubicBezTo>
                        <a:pt x="110" y="284"/>
                        <a:pt x="110" y="284"/>
                        <a:pt x="110" y="284"/>
                      </a:cubicBezTo>
                      <a:cubicBezTo>
                        <a:pt x="110" y="284"/>
                        <a:pt x="99" y="273"/>
                        <a:pt x="91" y="244"/>
                      </a:cubicBezTo>
                      <a:cubicBezTo>
                        <a:pt x="83" y="214"/>
                        <a:pt x="80" y="208"/>
                        <a:pt x="86" y="208"/>
                      </a:cubicBezTo>
                      <a:cubicBezTo>
                        <a:pt x="118" y="208"/>
                        <a:pt x="118" y="208"/>
                        <a:pt x="118" y="208"/>
                      </a:cubicBezTo>
                      <a:cubicBezTo>
                        <a:pt x="118" y="201"/>
                        <a:pt x="118" y="201"/>
                        <a:pt x="118" y="201"/>
                      </a:cubicBezTo>
                      <a:cubicBezTo>
                        <a:pt x="110" y="201"/>
                        <a:pt x="110" y="201"/>
                        <a:pt x="110" y="201"/>
                      </a:cubicBezTo>
                      <a:cubicBezTo>
                        <a:pt x="110" y="201"/>
                        <a:pt x="99" y="190"/>
                        <a:pt x="91" y="161"/>
                      </a:cubicBezTo>
                      <a:cubicBezTo>
                        <a:pt x="83" y="131"/>
                        <a:pt x="80" y="125"/>
                        <a:pt x="86" y="125"/>
                      </a:cubicBezTo>
                      <a:cubicBezTo>
                        <a:pt x="118" y="125"/>
                        <a:pt x="118" y="125"/>
                        <a:pt x="118" y="125"/>
                      </a:cubicBezTo>
                      <a:cubicBezTo>
                        <a:pt x="118" y="119"/>
                        <a:pt x="118" y="119"/>
                        <a:pt x="118" y="119"/>
                      </a:cubicBezTo>
                      <a:cubicBezTo>
                        <a:pt x="110" y="119"/>
                        <a:pt x="110" y="119"/>
                        <a:pt x="110" y="119"/>
                      </a:cubicBezTo>
                      <a:cubicBezTo>
                        <a:pt x="110" y="119"/>
                        <a:pt x="99" y="108"/>
                        <a:pt x="91" y="78"/>
                      </a:cubicBezTo>
                      <a:cubicBezTo>
                        <a:pt x="83" y="49"/>
                        <a:pt x="80" y="42"/>
                        <a:pt x="86" y="42"/>
                      </a:cubicBezTo>
                      <a:cubicBezTo>
                        <a:pt x="118" y="42"/>
                        <a:pt x="118" y="42"/>
                        <a:pt x="118" y="42"/>
                      </a:cubicBezTo>
                      <a:cubicBezTo>
                        <a:pt x="118" y="39"/>
                        <a:pt x="118" y="39"/>
                        <a:pt x="118" y="39"/>
                      </a:cubicBezTo>
                      <a:cubicBezTo>
                        <a:pt x="137" y="19"/>
                        <a:pt x="137" y="19"/>
                        <a:pt x="137" y="19"/>
                      </a:cubicBezTo>
                      <a:cubicBezTo>
                        <a:pt x="182" y="19"/>
                        <a:pt x="182" y="19"/>
                        <a:pt x="182" y="19"/>
                      </a:cubicBezTo>
                      <a:cubicBezTo>
                        <a:pt x="201" y="39"/>
                        <a:pt x="201" y="39"/>
                        <a:pt x="201" y="39"/>
                      </a:cubicBezTo>
                      <a:cubicBezTo>
                        <a:pt x="201" y="42"/>
                        <a:pt x="201" y="42"/>
                        <a:pt x="201" y="42"/>
                      </a:cubicBezTo>
                      <a:cubicBezTo>
                        <a:pt x="233" y="42"/>
                        <a:pt x="233" y="42"/>
                        <a:pt x="233" y="42"/>
                      </a:cubicBezTo>
                      <a:cubicBezTo>
                        <a:pt x="239" y="42"/>
                        <a:pt x="237" y="49"/>
                        <a:pt x="229" y="78"/>
                      </a:cubicBezTo>
                      <a:cubicBezTo>
                        <a:pt x="221" y="108"/>
                        <a:pt x="209" y="119"/>
                        <a:pt x="209" y="119"/>
                      </a:cubicBezTo>
                      <a:cubicBezTo>
                        <a:pt x="201" y="119"/>
                        <a:pt x="201" y="119"/>
                        <a:pt x="201" y="119"/>
                      </a:cubicBezTo>
                      <a:cubicBezTo>
                        <a:pt x="201" y="125"/>
                        <a:pt x="201" y="125"/>
                        <a:pt x="201" y="125"/>
                      </a:cubicBezTo>
                      <a:lnTo>
                        <a:pt x="233" y="125"/>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5" name="Oval 36"/>
                <p:cNvSpPr>
                  <a:spLocks noChangeArrowheads="1"/>
                </p:cNvSpPr>
                <p:nvPr/>
              </p:nvSpPr>
              <p:spPr bwMode="black">
                <a:xfrm>
                  <a:off x="1044320" y="4118160"/>
                  <a:ext cx="119064" cy="117474"/>
                </a:xfrm>
                <a:prstGeom prst="ellipse">
                  <a:avLst/>
                </a:pr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6" name="Oval 37"/>
                <p:cNvSpPr>
                  <a:spLocks noChangeArrowheads="1"/>
                </p:cNvSpPr>
                <p:nvPr/>
              </p:nvSpPr>
              <p:spPr bwMode="black">
                <a:xfrm>
                  <a:off x="1046796" y="4265797"/>
                  <a:ext cx="119064" cy="119064"/>
                </a:xfrm>
                <a:prstGeom prst="ellipse">
                  <a:avLst/>
                </a:pr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7" name="Oval 38"/>
                <p:cNvSpPr>
                  <a:spLocks noChangeArrowheads="1"/>
                </p:cNvSpPr>
                <p:nvPr/>
              </p:nvSpPr>
              <p:spPr bwMode="black">
                <a:xfrm>
                  <a:off x="1046796" y="4411846"/>
                  <a:ext cx="119064" cy="119064"/>
                </a:xfrm>
                <a:prstGeom prst="ellipse">
                  <a:avLst/>
                </a:prstGeom>
                <a:grp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grpSp>
        </p:grpSp>
        <p:grpSp>
          <p:nvGrpSpPr>
            <p:cNvPr id="31" name="Group 30"/>
            <p:cNvGrpSpPr/>
            <p:nvPr/>
          </p:nvGrpSpPr>
          <p:grpSpPr>
            <a:xfrm>
              <a:off x="9628707" y="5072586"/>
              <a:ext cx="1243822" cy="1243403"/>
              <a:chOff x="9048781" y="1331594"/>
              <a:chExt cx="2539492" cy="2485079"/>
            </a:xfrm>
          </p:grpSpPr>
          <p:sp>
            <p:nvSpPr>
              <p:cNvPr id="32" name="Rectangle 31"/>
              <p:cNvSpPr/>
              <p:nvPr/>
            </p:nvSpPr>
            <p:spPr bwMode="auto">
              <a:xfrm>
                <a:off x="9048781" y="1331594"/>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Static Imagery</a:t>
                </a:r>
              </a:p>
            </p:txBody>
          </p:sp>
          <p:grpSp>
            <p:nvGrpSpPr>
              <p:cNvPr id="33" name="Group 32"/>
              <p:cNvGrpSpPr/>
              <p:nvPr/>
            </p:nvGrpSpPr>
            <p:grpSpPr bwMode="black">
              <a:xfrm>
                <a:off x="9797359" y="1775450"/>
                <a:ext cx="1231220" cy="1048763"/>
                <a:chOff x="3358790" y="376388"/>
                <a:chExt cx="1516063" cy="1195388"/>
              </a:xfrm>
              <a:solidFill>
                <a:schemeClr val="tx1"/>
              </a:solidFill>
            </p:grpSpPr>
            <p:sp>
              <p:nvSpPr>
                <p:cNvPr id="34" name="Freeform 26"/>
                <p:cNvSpPr>
                  <a:spLocks/>
                </p:cNvSpPr>
                <p:nvPr/>
              </p:nvSpPr>
              <p:spPr bwMode="black">
                <a:xfrm>
                  <a:off x="3703278" y="376388"/>
                  <a:ext cx="1171575" cy="1128713"/>
                </a:xfrm>
                <a:custGeom>
                  <a:avLst/>
                  <a:gdLst>
                    <a:gd name="T0" fmla="*/ 36 w 312"/>
                    <a:gd name="T1" fmla="*/ 0 h 301"/>
                    <a:gd name="T2" fmla="*/ 0 w 312"/>
                    <a:gd name="T3" fmla="*/ 94 h 301"/>
                    <a:gd name="T4" fmla="*/ 32 w 312"/>
                    <a:gd name="T5" fmla="*/ 94 h 301"/>
                    <a:gd name="T6" fmla="*/ 54 w 312"/>
                    <a:gd name="T7" fmla="*/ 39 h 301"/>
                    <a:gd name="T8" fmla="*/ 272 w 312"/>
                    <a:gd name="T9" fmla="*/ 124 h 301"/>
                    <a:gd name="T10" fmla="*/ 219 w 312"/>
                    <a:gd name="T11" fmla="*/ 262 h 301"/>
                    <a:gd name="T12" fmla="*/ 219 w 312"/>
                    <a:gd name="T13" fmla="*/ 295 h 301"/>
                    <a:gd name="T14" fmla="*/ 237 w 312"/>
                    <a:gd name="T15" fmla="*/ 301 h 301"/>
                    <a:gd name="T16" fmla="*/ 312 w 312"/>
                    <a:gd name="T17" fmla="*/ 106 h 301"/>
                    <a:gd name="T18" fmla="*/ 36 w 312"/>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301">
                      <a:moveTo>
                        <a:pt x="36" y="0"/>
                      </a:moveTo>
                      <a:cubicBezTo>
                        <a:pt x="0" y="94"/>
                        <a:pt x="0" y="94"/>
                        <a:pt x="0" y="94"/>
                      </a:cubicBezTo>
                      <a:cubicBezTo>
                        <a:pt x="32" y="94"/>
                        <a:pt x="32" y="94"/>
                        <a:pt x="32" y="94"/>
                      </a:cubicBezTo>
                      <a:cubicBezTo>
                        <a:pt x="41" y="73"/>
                        <a:pt x="54" y="39"/>
                        <a:pt x="54" y="39"/>
                      </a:cubicBezTo>
                      <a:cubicBezTo>
                        <a:pt x="272" y="124"/>
                        <a:pt x="272" y="124"/>
                        <a:pt x="272" y="124"/>
                      </a:cubicBezTo>
                      <a:cubicBezTo>
                        <a:pt x="219" y="262"/>
                        <a:pt x="219" y="262"/>
                        <a:pt x="219" y="262"/>
                      </a:cubicBezTo>
                      <a:cubicBezTo>
                        <a:pt x="219" y="295"/>
                        <a:pt x="219" y="295"/>
                        <a:pt x="219" y="295"/>
                      </a:cubicBezTo>
                      <a:cubicBezTo>
                        <a:pt x="237" y="301"/>
                        <a:pt x="237" y="301"/>
                        <a:pt x="237" y="301"/>
                      </a:cubicBezTo>
                      <a:cubicBezTo>
                        <a:pt x="312" y="106"/>
                        <a:pt x="312" y="106"/>
                        <a:pt x="312" y="106"/>
                      </a:cubicBezTo>
                      <a:lnTo>
                        <a:pt x="36" y="0"/>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sp>
              <p:nvSpPr>
                <p:cNvPr id="35" name="Freeform 27"/>
                <p:cNvSpPr>
                  <a:spLocks noEditPoints="1"/>
                </p:cNvSpPr>
                <p:nvPr/>
              </p:nvSpPr>
              <p:spPr bwMode="black">
                <a:xfrm>
                  <a:off x="3358790" y="789138"/>
                  <a:ext cx="1106488" cy="782638"/>
                </a:xfrm>
                <a:custGeom>
                  <a:avLst/>
                  <a:gdLst>
                    <a:gd name="T0" fmla="*/ 0 w 697"/>
                    <a:gd name="T1" fmla="*/ 0 h 493"/>
                    <a:gd name="T2" fmla="*/ 0 w 697"/>
                    <a:gd name="T3" fmla="*/ 493 h 493"/>
                    <a:gd name="T4" fmla="*/ 697 w 697"/>
                    <a:gd name="T5" fmla="*/ 493 h 493"/>
                    <a:gd name="T6" fmla="*/ 697 w 697"/>
                    <a:gd name="T7" fmla="*/ 0 h 493"/>
                    <a:gd name="T8" fmla="*/ 0 w 697"/>
                    <a:gd name="T9" fmla="*/ 0 h 493"/>
                    <a:gd name="T10" fmla="*/ 626 w 697"/>
                    <a:gd name="T11" fmla="*/ 422 h 493"/>
                    <a:gd name="T12" fmla="*/ 71 w 697"/>
                    <a:gd name="T13" fmla="*/ 422 h 493"/>
                    <a:gd name="T14" fmla="*/ 71 w 697"/>
                    <a:gd name="T15" fmla="*/ 73 h 493"/>
                    <a:gd name="T16" fmla="*/ 626 w 697"/>
                    <a:gd name="T17" fmla="*/ 73 h 493"/>
                    <a:gd name="T18" fmla="*/ 626 w 697"/>
                    <a:gd name="T19" fmla="*/ 4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7" h="493">
                      <a:moveTo>
                        <a:pt x="0" y="0"/>
                      </a:moveTo>
                      <a:lnTo>
                        <a:pt x="0" y="493"/>
                      </a:lnTo>
                      <a:lnTo>
                        <a:pt x="697" y="493"/>
                      </a:lnTo>
                      <a:lnTo>
                        <a:pt x="697" y="0"/>
                      </a:lnTo>
                      <a:lnTo>
                        <a:pt x="0" y="0"/>
                      </a:lnTo>
                      <a:close/>
                      <a:moveTo>
                        <a:pt x="626" y="422"/>
                      </a:moveTo>
                      <a:lnTo>
                        <a:pt x="71" y="422"/>
                      </a:lnTo>
                      <a:lnTo>
                        <a:pt x="71" y="73"/>
                      </a:lnTo>
                      <a:lnTo>
                        <a:pt x="626" y="73"/>
                      </a:lnTo>
                      <a:lnTo>
                        <a:pt x="626" y="422"/>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sp>
              <p:nvSpPr>
                <p:cNvPr id="36" name="Freeform 28"/>
                <p:cNvSpPr>
                  <a:spLocks/>
                </p:cNvSpPr>
                <p:nvPr/>
              </p:nvSpPr>
              <p:spPr bwMode="black">
                <a:xfrm>
                  <a:off x="3565165" y="1189188"/>
                  <a:ext cx="401638" cy="338138"/>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sp>
              <p:nvSpPr>
                <p:cNvPr id="37" name="Freeform 29"/>
                <p:cNvSpPr>
                  <a:spLocks/>
                </p:cNvSpPr>
                <p:nvPr/>
              </p:nvSpPr>
              <p:spPr bwMode="black">
                <a:xfrm>
                  <a:off x="3958865" y="1230463"/>
                  <a:ext cx="225425" cy="244475"/>
                </a:xfrm>
                <a:custGeom>
                  <a:avLst/>
                  <a:gdLst>
                    <a:gd name="T0" fmla="*/ 0 w 60"/>
                    <a:gd name="T1" fmla="*/ 4 h 65"/>
                    <a:gd name="T2" fmla="*/ 14 w 60"/>
                    <a:gd name="T3" fmla="*/ 65 h 65"/>
                    <a:gd name="T4" fmla="*/ 60 w 60"/>
                    <a:gd name="T5" fmla="*/ 65 h 65"/>
                    <a:gd name="T6" fmla="*/ 18 w 60"/>
                    <a:gd name="T7" fmla="*/ 0 h 65"/>
                    <a:gd name="T8" fmla="*/ 0 w 60"/>
                    <a:gd name="T9" fmla="*/ 4 h 65"/>
                  </a:gdLst>
                  <a:ahLst/>
                  <a:cxnLst>
                    <a:cxn ang="0">
                      <a:pos x="T0" y="T1"/>
                    </a:cxn>
                    <a:cxn ang="0">
                      <a:pos x="T2" y="T3"/>
                    </a:cxn>
                    <a:cxn ang="0">
                      <a:pos x="T4" y="T5"/>
                    </a:cxn>
                    <a:cxn ang="0">
                      <a:pos x="T6" y="T7"/>
                    </a:cxn>
                    <a:cxn ang="0">
                      <a:pos x="T8" y="T9"/>
                    </a:cxn>
                  </a:cxnLst>
                  <a:rect l="0" t="0" r="r" b="b"/>
                  <a:pathLst>
                    <a:path w="60" h="65">
                      <a:moveTo>
                        <a:pt x="0" y="4"/>
                      </a:moveTo>
                      <a:cubicBezTo>
                        <a:pt x="11" y="22"/>
                        <a:pt x="14" y="46"/>
                        <a:pt x="14" y="65"/>
                      </a:cubicBezTo>
                      <a:cubicBezTo>
                        <a:pt x="20" y="65"/>
                        <a:pt x="53" y="65"/>
                        <a:pt x="60" y="65"/>
                      </a:cubicBezTo>
                      <a:cubicBezTo>
                        <a:pt x="59" y="19"/>
                        <a:pt x="46" y="0"/>
                        <a:pt x="18" y="0"/>
                      </a:cubicBezTo>
                      <a:cubicBezTo>
                        <a:pt x="11" y="0"/>
                        <a:pt x="5" y="1"/>
                        <a:pt x="0" y="4"/>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sp>
              <p:nvSpPr>
                <p:cNvPr id="38" name="Oval 30"/>
                <p:cNvSpPr>
                  <a:spLocks noChangeArrowheads="1"/>
                </p:cNvSpPr>
                <p:nvPr/>
              </p:nvSpPr>
              <p:spPr bwMode="black">
                <a:xfrm>
                  <a:off x="3647715" y="930426"/>
                  <a:ext cx="239713" cy="239713"/>
                </a:xfrm>
                <a:prstGeom prst="ellipse">
                  <a:avLst/>
                </a:pr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sp>
              <p:nvSpPr>
                <p:cNvPr id="39" name="Oval 31"/>
                <p:cNvSpPr>
                  <a:spLocks noChangeArrowheads="1"/>
                </p:cNvSpPr>
                <p:nvPr/>
              </p:nvSpPr>
              <p:spPr bwMode="black">
                <a:xfrm>
                  <a:off x="3933465" y="1020913"/>
                  <a:ext cx="182563" cy="179388"/>
                </a:xfrm>
                <a:prstGeom prst="ellipse">
                  <a:avLst/>
                </a:pr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grpSp>
        </p:grpSp>
        <p:grpSp>
          <p:nvGrpSpPr>
            <p:cNvPr id="96" name="Group 95"/>
            <p:cNvGrpSpPr/>
            <p:nvPr/>
          </p:nvGrpSpPr>
          <p:grpSpPr>
            <a:xfrm>
              <a:off x="10906520" y="5072586"/>
              <a:ext cx="1243822" cy="1243402"/>
              <a:chOff x="1010840" y="3950602"/>
              <a:chExt cx="2539492" cy="2485079"/>
            </a:xfrm>
          </p:grpSpPr>
          <p:sp>
            <p:nvSpPr>
              <p:cNvPr id="97" name="Rectangle 96"/>
              <p:cNvSpPr/>
              <p:nvPr/>
            </p:nvSpPr>
            <p:spPr bwMode="auto">
              <a:xfrm>
                <a:off x="1010840" y="3950602"/>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Elevations</a:t>
                </a:r>
              </a:p>
            </p:txBody>
          </p:sp>
          <p:pic>
            <p:nvPicPr>
              <p:cNvPr id="98" name="Picture 97"/>
              <p:cNvPicPr>
                <a:picLocks noChangeAspect="1"/>
              </p:cNvPicPr>
              <p:nvPr/>
            </p:nvPicPr>
            <p:blipFill>
              <a:blip r:embed="rId4"/>
              <a:stretch>
                <a:fillRect/>
              </a:stretch>
            </p:blipFill>
            <p:spPr>
              <a:xfrm>
                <a:off x="1667206" y="4351596"/>
                <a:ext cx="1286919" cy="1259344"/>
              </a:xfrm>
              <a:prstGeom prst="rect">
                <a:avLst/>
              </a:prstGeom>
            </p:spPr>
          </p:pic>
        </p:grpSp>
      </p:grpSp>
      <p:grpSp>
        <p:nvGrpSpPr>
          <p:cNvPr id="40" name="Group 39"/>
          <p:cNvGrpSpPr/>
          <p:nvPr/>
        </p:nvGrpSpPr>
        <p:grpSpPr>
          <a:xfrm>
            <a:off x="267982" y="3195761"/>
            <a:ext cx="5093013" cy="1243402"/>
            <a:chOff x="267982" y="5072586"/>
            <a:chExt cx="5093013" cy="1243402"/>
          </a:xfrm>
        </p:grpSpPr>
        <p:grpSp>
          <p:nvGrpSpPr>
            <p:cNvPr id="7" name="Group 6"/>
            <p:cNvGrpSpPr/>
            <p:nvPr/>
          </p:nvGrpSpPr>
          <p:grpSpPr>
            <a:xfrm>
              <a:off x="4117173" y="5072586"/>
              <a:ext cx="1243822" cy="1243402"/>
              <a:chOff x="1010840" y="1331594"/>
              <a:chExt cx="2539492" cy="2485079"/>
            </a:xfrm>
          </p:grpSpPr>
          <p:sp>
            <p:nvSpPr>
              <p:cNvPr id="8" name="Rectangle 7"/>
              <p:cNvSpPr/>
              <p:nvPr/>
            </p:nvSpPr>
            <p:spPr bwMode="auto">
              <a:xfrm>
                <a:off x="1010840" y="1331594"/>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Geocoding</a:t>
                </a:r>
              </a:p>
            </p:txBody>
          </p:sp>
          <p:grpSp>
            <p:nvGrpSpPr>
              <p:cNvPr id="9" name="Group 8"/>
              <p:cNvGrpSpPr/>
              <p:nvPr/>
            </p:nvGrpSpPr>
            <p:grpSpPr bwMode="black">
              <a:xfrm>
                <a:off x="1866089" y="1873038"/>
                <a:ext cx="948800" cy="1027600"/>
                <a:chOff x="11769473" y="2939274"/>
                <a:chExt cx="838704" cy="1031508"/>
              </a:xfrm>
            </p:grpSpPr>
            <p:sp>
              <p:nvSpPr>
                <p:cNvPr id="10" name="Trapezoid 9"/>
                <p:cNvSpPr/>
                <p:nvPr/>
              </p:nvSpPr>
              <p:spPr bwMode="black">
                <a:xfrm>
                  <a:off x="11769473" y="3780720"/>
                  <a:ext cx="838704" cy="190062"/>
                </a:xfrm>
                <a:prstGeom prst="trapezoid">
                  <a:avLst/>
                </a:prstGeom>
                <a:noFill/>
                <a:ln w="25400" cap="sq" cmpd="sng" algn="ctr">
                  <a:solidFill>
                    <a:srgbClr val="FFFFFF"/>
                  </a:solidFill>
                  <a:prstDash val="solid"/>
                  <a:miter lim="800000"/>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marL="0" marR="0" lvl="0" indent="0" algn="ctr" defTabSz="839154"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138" normalizeH="0" baseline="0" noProof="0" dirty="0">
                    <a:ln>
                      <a:noFill/>
                    </a:ln>
                    <a:gradFill>
                      <a:gsLst>
                        <a:gs pos="0">
                          <a:srgbClr val="FFFFFF"/>
                        </a:gs>
                        <a:gs pos="100000">
                          <a:srgbClr val="FFFFFF"/>
                        </a:gs>
                      </a:gsLst>
                      <a:lin ang="5400000" scaled="0"/>
                    </a:gradFill>
                    <a:effectLst/>
                    <a:uLnTx/>
                    <a:uFillTx/>
                    <a:latin typeface="Segoe Light" pitchFamily="34" charset="0"/>
                    <a:ea typeface="+mn-ea"/>
                    <a:cs typeface="+mn-cs"/>
                  </a:endParaRPr>
                </a:p>
              </p:txBody>
            </p:sp>
            <p:sp>
              <p:nvSpPr>
                <p:cNvPr id="11" name="Freeform 6"/>
                <p:cNvSpPr>
                  <a:spLocks/>
                </p:cNvSpPr>
                <p:nvPr/>
              </p:nvSpPr>
              <p:spPr bwMode="black">
                <a:xfrm>
                  <a:off x="11934735" y="2939274"/>
                  <a:ext cx="504048" cy="961272"/>
                </a:xfrm>
                <a:custGeom>
                  <a:avLst/>
                  <a:gdLst/>
                  <a:ahLst/>
                  <a:cxnLst/>
                  <a:rect l="l" t="t" r="r" b="b"/>
                  <a:pathLst>
                    <a:path w="504048" h="961272">
                      <a:moveTo>
                        <a:pt x="252787" y="143227"/>
                      </a:moveTo>
                      <a:cubicBezTo>
                        <a:pt x="208292" y="143227"/>
                        <a:pt x="172221" y="179298"/>
                        <a:pt x="172221" y="223793"/>
                      </a:cubicBezTo>
                      <a:cubicBezTo>
                        <a:pt x="172221" y="268288"/>
                        <a:pt x="208292" y="304359"/>
                        <a:pt x="252787" y="304359"/>
                      </a:cubicBezTo>
                      <a:cubicBezTo>
                        <a:pt x="297282" y="304359"/>
                        <a:pt x="333353" y="268288"/>
                        <a:pt x="333353" y="223793"/>
                      </a:cubicBezTo>
                      <a:cubicBezTo>
                        <a:pt x="333353" y="179298"/>
                        <a:pt x="297282" y="143227"/>
                        <a:pt x="252787" y="143227"/>
                      </a:cubicBezTo>
                      <a:close/>
                      <a:moveTo>
                        <a:pt x="251531" y="0"/>
                      </a:moveTo>
                      <a:cubicBezTo>
                        <a:pt x="390613" y="0"/>
                        <a:pt x="504048" y="112858"/>
                        <a:pt x="504048" y="252445"/>
                      </a:cubicBezTo>
                      <a:cubicBezTo>
                        <a:pt x="504048" y="255415"/>
                        <a:pt x="504048" y="258385"/>
                        <a:pt x="504048" y="261355"/>
                      </a:cubicBezTo>
                      <a:cubicBezTo>
                        <a:pt x="504048" y="278185"/>
                        <a:pt x="502075" y="296005"/>
                        <a:pt x="498130" y="314814"/>
                      </a:cubicBezTo>
                      <a:cubicBezTo>
                        <a:pt x="498130" y="314814"/>
                        <a:pt x="498130" y="314814"/>
                        <a:pt x="250544" y="961272"/>
                      </a:cubicBezTo>
                      <a:cubicBezTo>
                        <a:pt x="250544" y="961272"/>
                        <a:pt x="250544" y="961272"/>
                        <a:pt x="4932" y="314814"/>
                      </a:cubicBezTo>
                      <a:cubicBezTo>
                        <a:pt x="1973" y="299965"/>
                        <a:pt x="0" y="285115"/>
                        <a:pt x="0" y="271255"/>
                      </a:cubicBezTo>
                      <a:cubicBezTo>
                        <a:pt x="0" y="265315"/>
                        <a:pt x="0" y="259375"/>
                        <a:pt x="0" y="252445"/>
                      </a:cubicBezTo>
                      <a:cubicBezTo>
                        <a:pt x="0" y="112858"/>
                        <a:pt x="112449" y="0"/>
                        <a:pt x="251531" y="0"/>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l" defTabSz="75548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24" normalizeH="0" baseline="0" noProof="0" dirty="0">
                    <a:ln>
                      <a:noFill/>
                    </a:ln>
                    <a:solidFill>
                      <a:srgbClr val="505050">
                        <a:lumMod val="50000"/>
                      </a:srgbClr>
                    </a:solidFill>
                    <a:effectLst/>
                    <a:uLnTx/>
                    <a:uFillTx/>
                    <a:latin typeface="Segoe Light" pitchFamily="34" charset="0"/>
                    <a:ea typeface="+mn-ea"/>
                    <a:cs typeface="+mn-cs"/>
                  </a:endParaRPr>
                </a:p>
              </p:txBody>
            </p:sp>
          </p:grpSp>
        </p:grpSp>
        <p:grpSp>
          <p:nvGrpSpPr>
            <p:cNvPr id="12" name="Group 11"/>
            <p:cNvGrpSpPr/>
            <p:nvPr/>
          </p:nvGrpSpPr>
          <p:grpSpPr>
            <a:xfrm>
              <a:off x="2834110" y="5072586"/>
              <a:ext cx="1243822" cy="1243402"/>
              <a:chOff x="3701404" y="1335044"/>
              <a:chExt cx="2539492" cy="2485079"/>
            </a:xfrm>
          </p:grpSpPr>
          <p:sp>
            <p:nvSpPr>
              <p:cNvPr id="13" name="Rectangle 12"/>
              <p:cNvSpPr/>
              <p:nvPr/>
            </p:nvSpPr>
            <p:spPr bwMode="auto">
              <a:xfrm>
                <a:off x="3701404" y="1335044"/>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Reverse Geocoding</a:t>
                </a:r>
              </a:p>
            </p:txBody>
          </p:sp>
          <p:sp>
            <p:nvSpPr>
              <p:cNvPr id="14" name="Freeform 8"/>
              <p:cNvSpPr>
                <a:spLocks noEditPoints="1"/>
              </p:cNvSpPr>
              <p:nvPr/>
            </p:nvSpPr>
            <p:spPr bwMode="black">
              <a:xfrm>
                <a:off x="4456382" y="1900234"/>
                <a:ext cx="1029535" cy="924408"/>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28" name="Group 27"/>
            <p:cNvGrpSpPr/>
            <p:nvPr/>
          </p:nvGrpSpPr>
          <p:grpSpPr>
            <a:xfrm>
              <a:off x="1551046" y="5072586"/>
              <a:ext cx="1243822" cy="1243402"/>
              <a:chOff x="6358216" y="3950602"/>
              <a:chExt cx="2539492" cy="2485079"/>
            </a:xfrm>
          </p:grpSpPr>
          <p:sp>
            <p:nvSpPr>
              <p:cNvPr id="29" name="Rectangle 28"/>
              <p:cNvSpPr/>
              <p:nvPr/>
            </p:nvSpPr>
            <p:spPr bwMode="auto">
              <a:xfrm>
                <a:off x="6358216" y="3950602"/>
                <a:ext cx="2539492" cy="248507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Boundary Data</a:t>
                </a:r>
              </a:p>
            </p:txBody>
          </p:sp>
          <p:pic>
            <p:nvPicPr>
              <p:cNvPr id="30" name="Picture 29"/>
              <p:cNvPicPr>
                <a:picLocks noChangeAspect="1"/>
              </p:cNvPicPr>
              <p:nvPr/>
            </p:nvPicPr>
            <p:blipFill>
              <a:blip r:embed="rId5"/>
              <a:stretch>
                <a:fillRect/>
              </a:stretch>
            </p:blipFill>
            <p:spPr>
              <a:xfrm>
                <a:off x="6999749" y="4233305"/>
                <a:ext cx="1279010" cy="1405423"/>
              </a:xfrm>
              <a:prstGeom prst="rect">
                <a:avLst/>
              </a:prstGeom>
            </p:spPr>
          </p:pic>
        </p:grpSp>
        <p:grpSp>
          <p:nvGrpSpPr>
            <p:cNvPr id="100" name="Group 99"/>
            <p:cNvGrpSpPr/>
            <p:nvPr/>
          </p:nvGrpSpPr>
          <p:grpSpPr>
            <a:xfrm>
              <a:off x="267982" y="5072586"/>
              <a:ext cx="1243822" cy="1243402"/>
              <a:chOff x="293503" y="4741853"/>
              <a:chExt cx="1243822" cy="1243402"/>
            </a:xfrm>
          </p:grpSpPr>
          <p:sp>
            <p:nvSpPr>
              <p:cNvPr id="41" name="Rectangle 40"/>
              <p:cNvSpPr/>
              <p:nvPr/>
            </p:nvSpPr>
            <p:spPr bwMode="auto">
              <a:xfrm>
                <a:off x="293503" y="4741853"/>
                <a:ext cx="1243822" cy="124340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Spatial Data Services</a:t>
                </a:r>
              </a:p>
            </p:txBody>
          </p:sp>
          <p:sp>
            <p:nvSpPr>
              <p:cNvPr id="6" name="Rectangle 5"/>
              <p:cNvSpPr/>
              <p:nvPr/>
            </p:nvSpPr>
            <p:spPr>
              <a:xfrm>
                <a:off x="905062" y="4818702"/>
                <a:ext cx="444841" cy="461665"/>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Symbol" panose="020B0502040204020203" pitchFamily="34" charset="0"/>
                    <a:ea typeface="+mn-ea"/>
                    <a:cs typeface="+mn-cs"/>
                  </a:rPr>
                  <a:t></a:t>
                </a: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9" name="Rectangle 98"/>
              <p:cNvSpPr/>
              <p:nvPr/>
            </p:nvSpPr>
            <p:spPr>
              <a:xfrm>
                <a:off x="606957" y="4869833"/>
                <a:ext cx="688009" cy="58477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egoe UI Symbol" panose="020B0502040204020203" pitchFamily="34" charset="0"/>
                    <a:ea typeface="+mn-ea"/>
                    <a:cs typeface="+mn-cs"/>
                  </a:rPr>
                  <a:t></a:t>
                </a:r>
                <a:endParaRPr kumimoji="0" lang="en-US" sz="3200" b="0" i="0" u="none" strike="noStrike" kern="1200" cap="none" spc="0" normalizeH="0" baseline="0" noProof="0" dirty="0">
                  <a:ln>
                    <a:noFill/>
                  </a:ln>
                  <a:solidFill>
                    <a:srgbClr val="FFFFFF"/>
                  </a:solidFill>
                  <a:effectLst/>
                  <a:uLnTx/>
                  <a:uFillTx/>
                  <a:latin typeface="Segoe UI"/>
                  <a:ea typeface="+mn-ea"/>
                  <a:cs typeface="+mn-cs"/>
                </a:endParaRPr>
              </a:p>
            </p:txBody>
          </p:sp>
        </p:grpSp>
      </p:grpSp>
      <p:grpSp>
        <p:nvGrpSpPr>
          <p:cNvPr id="103" name="Group 102"/>
          <p:cNvGrpSpPr/>
          <p:nvPr/>
        </p:nvGrpSpPr>
        <p:grpSpPr>
          <a:xfrm>
            <a:off x="2260755" y="4684869"/>
            <a:ext cx="7914963" cy="1482403"/>
            <a:chOff x="2260755" y="1634918"/>
            <a:chExt cx="7914963" cy="1482403"/>
          </a:xfrm>
        </p:grpSpPr>
        <p:sp>
          <p:nvSpPr>
            <p:cNvPr id="104" name="Rectangle 103"/>
            <p:cNvSpPr/>
            <p:nvPr/>
          </p:nvSpPr>
          <p:spPr bwMode="auto">
            <a:xfrm>
              <a:off x="6249915" y="1634918"/>
              <a:ext cx="1931310" cy="1471525"/>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Cloud-Based Services</a:t>
              </a:r>
            </a:p>
          </p:txBody>
        </p:sp>
        <p:grpSp>
          <p:nvGrpSpPr>
            <p:cNvPr id="105" name="Group 104"/>
            <p:cNvGrpSpPr/>
            <p:nvPr/>
          </p:nvGrpSpPr>
          <p:grpSpPr bwMode="black">
            <a:xfrm>
              <a:off x="6763858" y="1782860"/>
              <a:ext cx="971686" cy="690749"/>
              <a:chOff x="2462213" y="1598608"/>
              <a:chExt cx="4222750" cy="3667130"/>
            </a:xfrm>
          </p:grpSpPr>
          <p:sp>
            <p:nvSpPr>
              <p:cNvPr id="124" name="Rectangle 6"/>
              <p:cNvSpPr>
                <a:spLocks noChangeArrowheads="1"/>
              </p:cNvSpPr>
              <p:nvPr/>
            </p:nvSpPr>
            <p:spPr bwMode="black">
              <a:xfrm>
                <a:off x="5564188"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5" name="Rectangle 7"/>
              <p:cNvSpPr>
                <a:spLocks noChangeArrowheads="1"/>
              </p:cNvSpPr>
              <p:nvPr/>
            </p:nvSpPr>
            <p:spPr bwMode="black">
              <a:xfrm>
                <a:off x="5795963" y="3346451"/>
                <a:ext cx="112713"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6" name="Rectangle 8"/>
              <p:cNvSpPr>
                <a:spLocks noChangeArrowheads="1"/>
              </p:cNvSpPr>
              <p:nvPr/>
            </p:nvSpPr>
            <p:spPr bwMode="black">
              <a:xfrm>
                <a:off x="3092451"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7" name="Rectangle 9"/>
              <p:cNvSpPr>
                <a:spLocks noChangeArrowheads="1"/>
              </p:cNvSpPr>
              <p:nvPr/>
            </p:nvSpPr>
            <p:spPr bwMode="black">
              <a:xfrm>
                <a:off x="3324226" y="3346451"/>
                <a:ext cx="117475"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8"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9"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0"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1"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2"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3"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4"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5"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6" name="Freeform 18"/>
              <p:cNvSpPr>
                <a:spLocks/>
              </p:cNvSpPr>
              <p:nvPr/>
            </p:nvSpPr>
            <p:spPr bwMode="black">
              <a:xfrm>
                <a:off x="3579815" y="2892419"/>
                <a:ext cx="1833563" cy="1068387"/>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7" name="Freeform 19"/>
              <p:cNvSpPr>
                <a:spLocks noEditPoints="1"/>
              </p:cNvSpPr>
              <p:nvPr/>
            </p:nvSpPr>
            <p:spPr bwMode="black">
              <a:xfrm>
                <a:off x="3321051" y="1598608"/>
                <a:ext cx="750889" cy="522286"/>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8"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9"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0"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1"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2" name="Freeform 24"/>
              <p:cNvSpPr>
                <a:spLocks noEditPoints="1"/>
              </p:cNvSpPr>
              <p:nvPr/>
            </p:nvSpPr>
            <p:spPr bwMode="black">
              <a:xfrm>
                <a:off x="2462213" y="3032120"/>
                <a:ext cx="525463" cy="804864"/>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3" name="Freeform 25"/>
              <p:cNvSpPr>
                <a:spLocks noEditPoints="1"/>
              </p:cNvSpPr>
              <p:nvPr/>
            </p:nvSpPr>
            <p:spPr bwMode="black">
              <a:xfrm>
                <a:off x="5049837" y="4411660"/>
                <a:ext cx="739774" cy="854073"/>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4"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5" name="Oval 27"/>
              <p:cNvSpPr>
                <a:spLocks noChangeArrowheads="1"/>
              </p:cNvSpPr>
              <p:nvPr/>
            </p:nvSpPr>
            <p:spPr bwMode="black">
              <a:xfrm>
                <a:off x="62245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6" name="Oval 28"/>
              <p:cNvSpPr>
                <a:spLocks noChangeArrowheads="1"/>
              </p:cNvSpPr>
              <p:nvPr/>
            </p:nvSpPr>
            <p:spPr bwMode="black">
              <a:xfrm>
                <a:off x="64531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7" name="Oval 29"/>
              <p:cNvSpPr>
                <a:spLocks noChangeArrowheads="1"/>
              </p:cNvSpPr>
              <p:nvPr/>
            </p:nvSpPr>
            <p:spPr bwMode="black">
              <a:xfrm>
                <a:off x="6340476"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8"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9"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106" name="Group 105"/>
            <p:cNvGrpSpPr/>
            <p:nvPr/>
          </p:nvGrpSpPr>
          <p:grpSpPr>
            <a:xfrm>
              <a:off x="8246334" y="1635852"/>
              <a:ext cx="1929384" cy="1470590"/>
              <a:chOff x="2743555" y="4205438"/>
              <a:chExt cx="2414378" cy="2549970"/>
            </a:xfrm>
          </p:grpSpPr>
          <p:sp>
            <p:nvSpPr>
              <p:cNvPr id="117" name="Rectangle 116"/>
              <p:cNvSpPr/>
              <p:nvPr/>
            </p:nvSpPr>
            <p:spPr bwMode="auto">
              <a:xfrm>
                <a:off x="2743555" y="4205438"/>
                <a:ext cx="2414378" cy="2549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Enterprise Friendly</a:t>
                </a:r>
              </a:p>
            </p:txBody>
          </p:sp>
          <p:grpSp>
            <p:nvGrpSpPr>
              <p:cNvPr id="118" name="Group 117"/>
              <p:cNvGrpSpPr/>
              <p:nvPr/>
            </p:nvGrpSpPr>
            <p:grpSpPr bwMode="black">
              <a:xfrm>
                <a:off x="3411296" y="4949906"/>
                <a:ext cx="1192791" cy="717776"/>
                <a:chOff x="10387012" y="4179358"/>
                <a:chExt cx="974726" cy="593723"/>
              </a:xfrm>
              <a:solidFill>
                <a:srgbClr val="FFFFFF"/>
              </a:solidFill>
            </p:grpSpPr>
            <p:sp>
              <p:nvSpPr>
                <p:cNvPr id="119" name="Freeform 26"/>
                <p:cNvSpPr>
                  <a:spLocks/>
                </p:cNvSpPr>
                <p:nvPr/>
              </p:nvSpPr>
              <p:spPr bwMode="black">
                <a:xfrm>
                  <a:off x="10506075" y="4258731"/>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0"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1"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2"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23"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05050"/>
                    </a:solidFill>
                    <a:effectLst/>
                    <a:uLnTx/>
                    <a:uFillTx/>
                    <a:latin typeface="Segoe UI"/>
                    <a:ea typeface="+mn-ea"/>
                    <a:cs typeface="+mn-cs"/>
                  </a:endParaRPr>
                </a:p>
              </p:txBody>
            </p:sp>
          </p:grpSp>
        </p:grpSp>
        <p:grpSp>
          <p:nvGrpSpPr>
            <p:cNvPr id="107" name="Group 106"/>
            <p:cNvGrpSpPr/>
            <p:nvPr/>
          </p:nvGrpSpPr>
          <p:grpSpPr>
            <a:xfrm>
              <a:off x="2260755" y="1645796"/>
              <a:ext cx="1930762" cy="1471525"/>
              <a:chOff x="5342441" y="4208671"/>
              <a:chExt cx="2499907" cy="2549970"/>
            </a:xfrm>
          </p:grpSpPr>
          <p:sp>
            <p:nvSpPr>
              <p:cNvPr id="111" name="Rectangle 110"/>
              <p:cNvSpPr/>
              <p:nvPr/>
            </p:nvSpPr>
            <p:spPr bwMode="auto">
              <a:xfrm>
                <a:off x="5342441" y="4208671"/>
                <a:ext cx="2499907" cy="2549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Availability Across Devices</a:t>
                </a:r>
              </a:p>
            </p:txBody>
          </p:sp>
          <p:grpSp>
            <p:nvGrpSpPr>
              <p:cNvPr id="112" name="Group 111"/>
              <p:cNvGrpSpPr/>
              <p:nvPr/>
            </p:nvGrpSpPr>
            <p:grpSpPr bwMode="black">
              <a:xfrm>
                <a:off x="5670496" y="5054947"/>
                <a:ext cx="709673" cy="396346"/>
                <a:chOff x="2916435" y="3914152"/>
                <a:chExt cx="930763" cy="918513"/>
              </a:xfrm>
            </p:grpSpPr>
            <p:pic>
              <p:nvPicPr>
                <p:cNvPr id="115" name="Picture 1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16"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Segoe UI"/>
                    <a:ea typeface="+mn-ea"/>
                    <a:cs typeface="+mn-cs"/>
                  </a:endParaRPr>
                </a:p>
              </p:txBody>
            </p:sp>
          </p:grpSp>
          <p:sp>
            <p:nvSpPr>
              <p:cNvPr id="113" name="Freeform 20"/>
              <p:cNvSpPr>
                <a:spLocks noEditPoints="1"/>
              </p:cNvSpPr>
              <p:nvPr/>
            </p:nvSpPr>
            <p:spPr bwMode="black">
              <a:xfrm>
                <a:off x="6445160" y="5054947"/>
                <a:ext cx="586614" cy="34837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14" name="Picture 1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black">
              <a:xfrm>
                <a:off x="7123755" y="4853339"/>
                <a:ext cx="286109" cy="549982"/>
              </a:xfrm>
              <a:prstGeom prst="rect">
                <a:avLst/>
              </a:prstGeom>
            </p:spPr>
          </p:pic>
        </p:grpSp>
        <p:grpSp>
          <p:nvGrpSpPr>
            <p:cNvPr id="108" name="Group 107"/>
            <p:cNvGrpSpPr/>
            <p:nvPr/>
          </p:nvGrpSpPr>
          <p:grpSpPr>
            <a:xfrm>
              <a:off x="4256626" y="1640006"/>
              <a:ext cx="1928179" cy="1471525"/>
              <a:chOff x="9028801" y="3940631"/>
              <a:chExt cx="2539492" cy="2485081"/>
            </a:xfrm>
          </p:grpSpPr>
          <p:sp>
            <p:nvSpPr>
              <p:cNvPr id="109" name="Rectangle 108"/>
              <p:cNvSpPr/>
              <p:nvPr/>
            </p:nvSpPr>
            <p:spPr bwMode="auto">
              <a:xfrm>
                <a:off x="9028801" y="3940631"/>
                <a:ext cx="2539492" cy="2485081"/>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r>
                  <a:rPr kumimoji="0" lang="en-US" sz="1836" b="0" i="0" u="none" strike="noStrike" kern="1200" cap="none" spc="-51"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Multiple Culture Support</a:t>
                </a:r>
              </a:p>
            </p:txBody>
          </p:sp>
          <p:sp>
            <p:nvSpPr>
              <p:cNvPr id="110" name="Freeform 62"/>
              <p:cNvSpPr>
                <a:spLocks noEditPoints="1"/>
              </p:cNvSpPr>
              <p:nvPr/>
            </p:nvSpPr>
            <p:spPr bwMode="black">
              <a:xfrm>
                <a:off x="9834528" y="4181880"/>
                <a:ext cx="961094" cy="1086012"/>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111205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right)">
                                      <p:cBhvr>
                                        <p:cTn id="18" dur="500"/>
                                        <p:tgtEl>
                                          <p:spTgt spid="40"/>
                                        </p:tgtEl>
                                      </p:cBhvr>
                                    </p:animEffect>
                                  </p:childTnLst>
                                </p:cTn>
                              </p:par>
                              <p:par>
                                <p:cTn id="19" presetID="22" presetClass="entr" presetSubtype="8"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Microsoft Products</a:t>
            </a:r>
          </a:p>
        </p:txBody>
      </p:sp>
      <p:pic>
        <p:nvPicPr>
          <p:cNvPr id="2" name="Picture 1"/>
          <p:cNvPicPr>
            <a:picLocks noChangeAspect="1"/>
          </p:cNvPicPr>
          <p:nvPr/>
        </p:nvPicPr>
        <p:blipFill>
          <a:blip r:embed="rId2"/>
          <a:stretch>
            <a:fillRect/>
          </a:stretch>
        </p:blipFill>
        <p:spPr>
          <a:xfrm>
            <a:off x="4646262" y="1212849"/>
            <a:ext cx="3182388" cy="565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8103432" y="1212849"/>
            <a:ext cx="3182388" cy="565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1189092" y="1212849"/>
            <a:ext cx="3182388" cy="565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8455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Microsoft Products</a:t>
            </a:r>
          </a:p>
        </p:txBody>
      </p:sp>
      <p:pic>
        <p:nvPicPr>
          <p:cNvPr id="40" name="Picture 39"/>
          <p:cNvPicPr>
            <a:picLocks noChangeAspect="1"/>
          </p:cNvPicPr>
          <p:nvPr/>
        </p:nvPicPr>
        <p:blipFill>
          <a:blip r:embed="rId2"/>
          <a:stretch>
            <a:fillRect/>
          </a:stretch>
        </p:blipFill>
        <p:spPr>
          <a:xfrm>
            <a:off x="887207" y="1119848"/>
            <a:ext cx="10664428" cy="570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89042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Maps across Microsoft Products</a:t>
            </a:r>
          </a:p>
        </p:txBody>
      </p:sp>
      <p:pic>
        <p:nvPicPr>
          <p:cNvPr id="3" name="Picture 2"/>
          <p:cNvPicPr>
            <a:picLocks noChangeAspect="1"/>
          </p:cNvPicPr>
          <p:nvPr/>
        </p:nvPicPr>
        <p:blipFill>
          <a:blip r:embed="rId2"/>
          <a:stretch>
            <a:fillRect/>
          </a:stretch>
        </p:blipFill>
        <p:spPr>
          <a:xfrm>
            <a:off x="2056593" y="1124712"/>
            <a:ext cx="8325655" cy="5643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1231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Maps across Microsoft Products</a:t>
            </a:r>
          </a:p>
        </p:txBody>
      </p:sp>
      <p:pic>
        <p:nvPicPr>
          <p:cNvPr id="9" name="Picture 8"/>
          <p:cNvPicPr>
            <a:picLocks noChangeAspect="1"/>
          </p:cNvPicPr>
          <p:nvPr/>
        </p:nvPicPr>
        <p:blipFill>
          <a:blip r:embed="rId2"/>
          <a:stretch>
            <a:fillRect/>
          </a:stretch>
        </p:blipFill>
        <p:spPr>
          <a:xfrm>
            <a:off x="7934119" y="1144301"/>
            <a:ext cx="3584074" cy="5660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019033" y="1144301"/>
            <a:ext cx="3182388" cy="565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472452" y="1144301"/>
            <a:ext cx="3190635" cy="5657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4683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Maps across Microsoft Products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041" y="1119848"/>
            <a:ext cx="10652760" cy="5687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9121192"/>
      </p:ext>
    </p:extLst>
  </p:cSld>
  <p:clrMapOvr>
    <a:masterClrMapping/>
  </p:clrMapOvr>
  <p:transition>
    <p:fade/>
  </p:transition>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EE767E89-5D4D-44CA-8070-C9EE1D87F83B}"/>
    </a:ext>
  </a:extLst>
</a:theme>
</file>

<file path=ppt/theme/theme3.xml><?xml version="1.0" encoding="utf-8"?>
<a:theme xmlns:a="http://schemas.openxmlformats.org/drawingml/2006/main" name="1_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6A317D6C-AC1D-473A-B658-7EF5688F9FB4}" vid="{9DC8BEF1-0C52-498F-8A52-3BA75F0AC2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1" ma:contentTypeDescription="" ma:contentTypeScope="" ma:versionID="264624295c8b52c397a103286eb3d87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795b20f19f95dfa6d1f4d708b4ec8d36"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d12e2661e9634d9aa98bbb375f31aced>
    <Event_x0020_Start_x0020_Date xmlns="01c77077-aee4-4b5f-bd4e-9cd40a6fff29">2016-03-30T07:00:00+00:00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iaa5f83406f94009a0f6a3e890699ff7>
    <External_x0020_Speaker xmlns="01c77077-aee4-4b5f-bd4e-9cd40a6fff29">Apurva Thanky;Ricky Brundritt</External_x0020_Speaker>
    <m6878b9dd7994da4ba144f95347d99c6 xmlns="01c77077-aee4-4b5f-bd4e-9cd40a6fff29">
      <Terms xmlns="http://schemas.microsoft.com/office/infopath/2007/PartnerControls"/>
    </m6878b9dd7994da4ba144f95347d99c6>
    <Presentation_x0020_Date xmlns="01c77077-aee4-4b5f-bd4e-9cd40a6fff29">2016-04-01T07:00:00+00:00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Session_x0020_Code xmlns="01c77077-aee4-4b5f-bd4e-9cd40a6fff29">B867</Session_x0020_Code>
    <Event_x0020_End_x0020_Date xmlns="01c77077-aee4-4b5f-bd4e-9cd40a6fff29">2016-04-01T07:00:00+00:00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2016</TermName>
          <TermId xmlns="http://schemas.microsoft.com/office/infopath/2007/PartnerControls">da8a10b5-9bc3-4217-80aa-6b60d6ec1cee</TermId>
        </TermInfo>
      </Terms>
    </TaxKeywordTaxHTField>
    <TaxCatchAll xmlns="230e9df3-be65-4c73-a93b-d1236ebd677e">
      <Value>48</Value>
      <Value>47</Value>
      <Value>46</Value>
      <Value>49</Value>
    </TaxCatchAll>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BAA4D29B-0199-4083-B6CB-53559E57A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230e9df3-be65-4c73-a93b-d1236ebd677e"/>
    <ds:schemaRef ds:uri="http://purl.org/dc/terms/"/>
    <ds:schemaRef ds:uri="01c77077-aee4-4b5f-bd4e-9cd40a6fff29"/>
    <ds:schemaRef ds:uri="8ff673fc-3231-4e3a-893b-6d7f7cd32766"/>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Microsoft_Build_2016_16x9_Template</Template>
  <TotalTime>12</TotalTime>
  <Words>1455</Words>
  <Application>Microsoft Office PowerPoint</Application>
  <PresentationFormat>Custom</PresentationFormat>
  <Paragraphs>353</Paragraphs>
  <Slides>39</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Consolas</vt:lpstr>
      <vt:lpstr>Segoe Light</vt:lpstr>
      <vt:lpstr>Segoe UI</vt:lpstr>
      <vt:lpstr>Segoe UI Light</vt:lpstr>
      <vt:lpstr>Segoe UI Symbol</vt:lpstr>
      <vt:lpstr>Times New Roman</vt:lpstr>
      <vt:lpstr>Wingdings</vt:lpstr>
      <vt:lpstr>5-30721_Build_2016_Template_Light</vt:lpstr>
      <vt:lpstr>5-30721_Build_2016_Template_Dark</vt:lpstr>
      <vt:lpstr>1_5-30721_Build_2016_Template_Light</vt:lpstr>
      <vt:lpstr>PowerPoint Presentation</vt:lpstr>
      <vt:lpstr>Microsoft’s new &amp; improved modern mapping platform</vt:lpstr>
      <vt:lpstr>Agenda</vt:lpstr>
      <vt:lpstr>Maps Platform Overview</vt:lpstr>
      <vt:lpstr>Maps across Microsoft Products</vt:lpstr>
      <vt:lpstr>Maps across Microsoft Products</vt:lpstr>
      <vt:lpstr>Maps across Microsoft Products</vt:lpstr>
      <vt:lpstr>Maps across Microsoft Products</vt:lpstr>
      <vt:lpstr>Maps across Microsoft Products</vt:lpstr>
      <vt:lpstr>Native Map Control (UWP)</vt:lpstr>
      <vt:lpstr>Maps across Windows Devices</vt:lpstr>
      <vt:lpstr>Maps across Verticals</vt:lpstr>
      <vt:lpstr>Code Snippets</vt:lpstr>
      <vt:lpstr>Polygon with holes</vt:lpstr>
      <vt:lpstr>Get “Near” Visible Region</vt:lpstr>
      <vt:lpstr>Demo: Using Native Map Control (UWP) &amp; REST Services</vt:lpstr>
      <vt:lpstr>Bing Spatial Data Service Updates</vt:lpstr>
      <vt:lpstr>Bing Spatial Data Services</vt:lpstr>
      <vt:lpstr>Release Announcement:  Bing Maps V8 SDK Preview</vt:lpstr>
      <vt:lpstr>Maps Across Platforms</vt:lpstr>
      <vt:lpstr>Bing Maps V8 SDK – Preview release</vt:lpstr>
      <vt:lpstr>V7 Key Features</vt:lpstr>
      <vt:lpstr>V8 Key Features</vt:lpstr>
      <vt:lpstr>Release Branches</vt:lpstr>
      <vt:lpstr>Demo: Bing Maps V8 Interactive SDK</vt:lpstr>
      <vt:lpstr>Add  polygon with a hole to the map </vt:lpstr>
      <vt:lpstr>Load two modules at the same time</vt:lpstr>
      <vt:lpstr>Display boundary of 5 zip codes</vt:lpstr>
      <vt:lpstr>Demo: Real World example</vt:lpstr>
      <vt:lpstr>Bing Maps V8 What’s Next</vt:lpstr>
      <vt:lpstr>V8: What’s Next</vt:lpstr>
      <vt:lpstr>V8: What’s Next – Map Styles</vt:lpstr>
      <vt:lpstr>V8: What’s Next – Image Filters</vt:lpstr>
      <vt:lpstr>V8: What’s Next - Geometry Calculations</vt:lpstr>
      <vt:lpstr>Demo: Bing Maps V8 Spatial Math</vt:lpstr>
      <vt:lpstr>Call to Action</vt:lpstr>
      <vt:lpstr>Q&amp;A</vt:lpstr>
      <vt:lpstr>Please Complete An Evaluation Form Your input is important!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Microsoft’s Modern Mapping Platform</dc:title>
  <dc:subject>&lt;Speech title here&gt;</dc:subject>
  <dc:creator>Shows</dc:creator>
  <cp:keywords>Microsoft Build 2016</cp:keywords>
  <dc:description>Template: Mitchell Derrey, Silver Fox Productions
Formatting: 
Audience Type:</dc:description>
  <cp:lastModifiedBy> </cp:lastModifiedBy>
  <cp:revision>5</cp:revision>
  <dcterms:created xsi:type="dcterms:W3CDTF">2016-03-29T22:48:51Z</dcterms:created>
  <dcterms:modified xsi:type="dcterms:W3CDTF">2016-04-01T17:46:37Z</dcterms:modified>
  <cp:category>Microsoft Build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49;#Moscone Center|d4f36a2e-dd0d-4424-990f-7c93b4e9f063</vt:lpwstr>
  </property>
  <property fmtid="{D5CDD505-2E9C-101B-9397-08002B2CF9AE}" pid="7" name="Track">
    <vt:lpwstr/>
  </property>
  <property fmtid="{D5CDD505-2E9C-101B-9397-08002B2CF9AE}" pid="8" name="Event Location">
    <vt:lpwstr>48;#San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TaxKeyword">
    <vt:lpwstr>46;#Microsoft Build 2016|da8a10b5-9bc3-4217-80aa-6b60d6ec1cee</vt:lpwstr>
  </property>
  <property fmtid="{D5CDD505-2E9C-101B-9397-08002B2CF9AE}" pid="12" name="Audience1">
    <vt:lpwstr/>
  </property>
  <property fmtid="{D5CDD505-2E9C-101B-9397-08002B2CF9AE}" pid="13" name="Event Name">
    <vt:lpwstr>47;#Build|58542b36-5bf5-46a6-a53f-a41fb7a73785</vt:lpwstr>
  </property>
</Properties>
</file>