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310" r:id="rId5"/>
    <p:sldMasterId id="2147484341" r:id="rId6"/>
    <p:sldMasterId id="2147484370" r:id="rId7"/>
  </p:sldMasterIdLst>
  <p:notesMasterIdLst>
    <p:notesMasterId r:id="rId55"/>
  </p:notesMasterIdLst>
  <p:handoutMasterIdLst>
    <p:handoutMasterId r:id="rId56"/>
  </p:handout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3" r:id="rId54"/>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05050"/>
    <a:srgbClr val="107C10"/>
    <a:srgbClr val="000000"/>
    <a:srgbClr val="323232"/>
    <a:srgbClr val="5C2D91"/>
    <a:srgbClr val="32145A"/>
    <a:srgbClr val="00BCF2"/>
    <a:srgbClr val="002050"/>
    <a:srgbClr val="D63F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6" autoAdjust="0"/>
    <p:restoredTop sz="93001" autoAdjust="0"/>
  </p:normalViewPr>
  <p:slideViewPr>
    <p:cSldViewPr>
      <p:cViewPr varScale="1">
        <p:scale>
          <a:sx n="108" d="100"/>
          <a:sy n="108" d="100"/>
        </p:scale>
        <p:origin x="408" y="114"/>
      </p:cViewPr>
      <p:guideLst/>
    </p:cSldViewPr>
  </p:slideViewPr>
  <p:outlineViewPr>
    <p:cViewPr>
      <p:scale>
        <a:sx n="33" d="100"/>
        <a:sy n="33" d="100"/>
      </p:scale>
      <p:origin x="0" y="-14442"/>
    </p:cViewPr>
  </p:outlineViewPr>
  <p:notesTextViewPr>
    <p:cViewPr>
      <p:scale>
        <a:sx n="100" d="100"/>
        <a:sy n="100" d="100"/>
      </p:scale>
      <p:origin x="0" y="0"/>
    </p:cViewPr>
  </p:notesTextViewPr>
  <p:sorterViewPr>
    <p:cViewPr>
      <p:scale>
        <a:sx n="33" d="100"/>
        <a:sy n="33" d="100"/>
      </p:scale>
      <p:origin x="0" y="0"/>
    </p:cViewPr>
  </p:sorterViewPr>
  <p:notesViewPr>
    <p:cSldViewPr showGuides="1">
      <p:cViewPr>
        <p:scale>
          <a:sx n="100" d="100"/>
          <a:sy n="100" d="100"/>
        </p:scale>
        <p:origin x="261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handoutMaster" Target="handoutMasters/handoutMaster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morris\Work%20Folders\TODO\Crash%20Free%20Session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Sheet1!$B$17</c:f>
              <c:strCache>
                <c:ptCount val="1"/>
                <c:pt idx="0">
                  <c:v>Chrome</c:v>
                </c:pt>
              </c:strCache>
            </c:strRef>
          </c:tx>
          <c:spPr>
            <a:ln w="28575" cap="rnd">
              <a:solidFill>
                <a:srgbClr val="00B050"/>
              </a:solidFill>
              <a:round/>
            </a:ln>
            <a:effectLst/>
          </c:spPr>
          <c:marker>
            <c:symbol val="none"/>
          </c:marker>
          <c:cat>
            <c:strRef>
              <c:f>Sheet1!$E$16:$K$16</c:f>
              <c:strCache>
                <c:ptCount val="7"/>
                <c:pt idx="0">
                  <c:v>Month 1</c:v>
                </c:pt>
                <c:pt idx="1">
                  <c:v>Month 2</c:v>
                </c:pt>
                <c:pt idx="2">
                  <c:v>Month 3</c:v>
                </c:pt>
                <c:pt idx="3">
                  <c:v>Month 4</c:v>
                </c:pt>
                <c:pt idx="4">
                  <c:v>Month 5</c:v>
                </c:pt>
                <c:pt idx="5">
                  <c:v>Month 6</c:v>
                </c:pt>
                <c:pt idx="6">
                  <c:v>Month 7</c:v>
                </c:pt>
              </c:strCache>
            </c:strRef>
          </c:cat>
          <c:val>
            <c:numRef>
              <c:f>Sheet1!$E$17:$K$17</c:f>
              <c:numCache>
                <c:formatCode>0.00%</c:formatCode>
                <c:ptCount val="7"/>
                <c:pt idx="0">
                  <c:v>1.03E-2</c:v>
                </c:pt>
                <c:pt idx="1">
                  <c:v>1.0200000000000001E-2</c:v>
                </c:pt>
                <c:pt idx="2">
                  <c:v>9.2999999999999992E-3</c:v>
                </c:pt>
                <c:pt idx="3">
                  <c:v>1.21E-2</c:v>
                </c:pt>
                <c:pt idx="4">
                  <c:v>1.38E-2</c:v>
                </c:pt>
                <c:pt idx="5">
                  <c:v>1.52E-2</c:v>
                </c:pt>
                <c:pt idx="6">
                  <c:v>1.7299999999999999E-2</c:v>
                </c:pt>
              </c:numCache>
            </c:numRef>
          </c:val>
          <c:smooth val="0"/>
          <c:extLst>
            <c:ext xmlns:c16="http://schemas.microsoft.com/office/drawing/2014/chart" uri="{C3380CC4-5D6E-409C-BE32-E72D297353CC}">
              <c16:uniqueId val="{00000000-E24C-4284-9730-41CB0BC2E573}"/>
            </c:ext>
          </c:extLst>
        </c:ser>
        <c:ser>
          <c:idx val="1"/>
          <c:order val="1"/>
          <c:tx>
            <c:strRef>
              <c:f>Sheet1!$B$18</c:f>
              <c:strCache>
                <c:ptCount val="1"/>
                <c:pt idx="0">
                  <c:v>MS Edge</c:v>
                </c:pt>
              </c:strCache>
            </c:strRef>
          </c:tx>
          <c:spPr>
            <a:ln w="28575" cap="rnd">
              <a:solidFill>
                <a:srgbClr val="00B0F0"/>
              </a:solidFill>
              <a:round/>
            </a:ln>
            <a:effectLst/>
          </c:spPr>
          <c:marker>
            <c:symbol val="none"/>
          </c:marker>
          <c:cat>
            <c:strRef>
              <c:f>Sheet1!$E$16:$K$16</c:f>
              <c:strCache>
                <c:ptCount val="7"/>
                <c:pt idx="0">
                  <c:v>Month 1</c:v>
                </c:pt>
                <c:pt idx="1">
                  <c:v>Month 2</c:v>
                </c:pt>
                <c:pt idx="2">
                  <c:v>Month 3</c:v>
                </c:pt>
                <c:pt idx="3">
                  <c:v>Month 4</c:v>
                </c:pt>
                <c:pt idx="4">
                  <c:v>Month 5</c:v>
                </c:pt>
                <c:pt idx="5">
                  <c:v>Month 6</c:v>
                </c:pt>
                <c:pt idx="6">
                  <c:v>Month 7</c:v>
                </c:pt>
              </c:strCache>
            </c:strRef>
          </c:cat>
          <c:val>
            <c:numRef>
              <c:f>Sheet1!$E$18:$K$18</c:f>
              <c:numCache>
                <c:formatCode>0.00%</c:formatCode>
                <c:ptCount val="7"/>
                <c:pt idx="0">
                  <c:v>8.2000000000000007E-3</c:v>
                </c:pt>
                <c:pt idx="1">
                  <c:v>1.06E-2</c:v>
                </c:pt>
                <c:pt idx="2">
                  <c:v>1.2E-2</c:v>
                </c:pt>
                <c:pt idx="3">
                  <c:v>1.3100000000000001E-2</c:v>
                </c:pt>
                <c:pt idx="4">
                  <c:v>1.5800000000000002E-2</c:v>
                </c:pt>
                <c:pt idx="5">
                  <c:v>1.8200000000000001E-2</c:v>
                </c:pt>
                <c:pt idx="6">
                  <c:v>1.9699999999999999E-2</c:v>
                </c:pt>
              </c:numCache>
            </c:numRef>
          </c:val>
          <c:smooth val="0"/>
          <c:extLst>
            <c:ext xmlns:c16="http://schemas.microsoft.com/office/drawing/2014/chart" uri="{C3380CC4-5D6E-409C-BE32-E72D297353CC}">
              <c16:uniqueId val="{00000001-E24C-4284-9730-41CB0BC2E573}"/>
            </c:ext>
          </c:extLst>
        </c:ser>
        <c:dLbls>
          <c:showLegendKey val="0"/>
          <c:showVal val="0"/>
          <c:showCatName val="0"/>
          <c:showSerName val="0"/>
          <c:showPercent val="0"/>
          <c:showBubbleSize val="0"/>
        </c:dLbls>
        <c:smooth val="0"/>
        <c:axId val="-1645381072"/>
        <c:axId val="-1645385968"/>
      </c:lineChart>
      <c:catAx>
        <c:axId val="-1645381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645385968"/>
        <c:crosses val="autoZero"/>
        <c:auto val="1"/>
        <c:lblAlgn val="ctr"/>
        <c:lblOffset val="100"/>
        <c:noMultiLvlLbl val="0"/>
      </c:catAx>
      <c:valAx>
        <c:axId val="-1645385968"/>
        <c:scaling>
          <c:orientation val="minMax"/>
          <c:min val="7.0000000000000019E-3"/>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dirty="0"/>
                  <a:t>% Desktop Usage Share</a:t>
                </a:r>
              </a:p>
            </c:rich>
          </c:tx>
          <c:layout>
            <c:manualLayout>
              <c:xMode val="edge"/>
              <c:yMode val="edge"/>
              <c:x val="4.3859649122807015E-3"/>
              <c:y val="0.24041142883455358"/>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crossAx val="-16453810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Crash-Free Sessions</c:v>
                </c:pt>
              </c:strCache>
            </c:strRef>
          </c:tx>
          <c:spPr>
            <a:ln w="19050" cap="rnd">
              <a:noFill/>
              <a:round/>
            </a:ln>
            <a:effectLst/>
          </c:spPr>
          <c:marker>
            <c:symbol val="circle"/>
            <c:size val="5"/>
            <c:spPr>
              <a:solidFill>
                <a:schemeClr val="accent1"/>
              </a:solidFill>
              <a:ln w="50800">
                <a:solidFill>
                  <a:schemeClr val="accent1"/>
                </a:solidFill>
              </a:ln>
              <a:effectLst/>
            </c:spPr>
          </c:marker>
          <c:trendline>
            <c:spPr>
              <a:ln w="19050" cap="rnd">
                <a:solidFill>
                  <a:schemeClr val="accent1"/>
                </a:solidFill>
                <a:prstDash val="sysDot"/>
              </a:ln>
              <a:effectLst/>
            </c:spPr>
            <c:trendlineType val="power"/>
            <c:dispRSqr val="0"/>
            <c:dispEq val="0"/>
          </c:trendline>
          <c:xVal>
            <c:numRef>
              <c:f>Sheet1!$A$2:$A$8</c:f>
              <c:numCache>
                <c:formatCode>m/d/yy;@</c:formatCode>
                <c:ptCount val="7"/>
                <c:pt idx="0">
                  <c:v>42261</c:v>
                </c:pt>
                <c:pt idx="1">
                  <c:v>42320</c:v>
                </c:pt>
                <c:pt idx="2">
                  <c:v>42352</c:v>
                </c:pt>
                <c:pt idx="3">
                  <c:v>42381</c:v>
                </c:pt>
                <c:pt idx="4">
                  <c:v>42396</c:v>
                </c:pt>
                <c:pt idx="5">
                  <c:v>42409</c:v>
                </c:pt>
                <c:pt idx="6">
                  <c:v>42437</c:v>
                </c:pt>
              </c:numCache>
            </c:numRef>
          </c:xVal>
          <c:yVal>
            <c:numRef>
              <c:f>Sheet1!$B$2:$B$8</c:f>
              <c:numCache>
                <c:formatCode>0.00%</c:formatCode>
                <c:ptCount val="7"/>
                <c:pt idx="0">
                  <c:v>0.9919</c:v>
                </c:pt>
                <c:pt idx="1">
                  <c:v>0.99009999999999998</c:v>
                </c:pt>
                <c:pt idx="2">
                  <c:v>0.99229999999999996</c:v>
                </c:pt>
                <c:pt idx="3">
                  <c:v>0.99209999999999998</c:v>
                </c:pt>
                <c:pt idx="4">
                  <c:v>0.99260000000000004</c:v>
                </c:pt>
                <c:pt idx="5">
                  <c:v>0.99360000000000004</c:v>
                </c:pt>
                <c:pt idx="6">
                  <c:v>0.99439999999999995</c:v>
                </c:pt>
              </c:numCache>
            </c:numRef>
          </c:yVal>
          <c:smooth val="0"/>
          <c:extLst>
            <c:ext xmlns:c16="http://schemas.microsoft.com/office/drawing/2014/chart" uri="{C3380CC4-5D6E-409C-BE32-E72D297353CC}">
              <c16:uniqueId val="{00000000-28D2-490E-BD69-4619B6A9E8B7}"/>
            </c:ext>
          </c:extLst>
        </c:ser>
        <c:dLbls>
          <c:showLegendKey val="0"/>
          <c:showVal val="0"/>
          <c:showCatName val="0"/>
          <c:showSerName val="0"/>
          <c:showPercent val="0"/>
          <c:showBubbleSize val="0"/>
        </c:dLbls>
        <c:axId val="202749296"/>
        <c:axId val="318011056"/>
      </c:scatterChart>
      <c:valAx>
        <c:axId val="202749296"/>
        <c:scaling>
          <c:orientation val="minMax"/>
          <c:max val="42461"/>
          <c:min val="42248"/>
        </c:scaling>
        <c:delete val="0"/>
        <c:axPos val="b"/>
        <c:majorGridlines>
          <c:spPr>
            <a:ln w="9525" cap="flat" cmpd="sng" algn="ctr">
              <a:solidFill>
                <a:schemeClr val="tx1">
                  <a:lumMod val="15000"/>
                  <a:lumOff val="85000"/>
                </a:schemeClr>
              </a:solidFill>
              <a:round/>
            </a:ln>
            <a:effectLst/>
          </c:spPr>
        </c:majorGridlines>
        <c:numFmt formatCode="m/d/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318011056"/>
        <c:crosses val="autoZero"/>
        <c:crossBetween val="midCat"/>
        <c:majorUnit val="30"/>
      </c:valAx>
      <c:valAx>
        <c:axId val="318011056"/>
        <c:scaling>
          <c:orientation val="minMax"/>
          <c:min val="0.99"/>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sz="1050" dirty="0"/>
                  <a:t>Crash-Free</a:t>
                </a:r>
                <a:r>
                  <a:rPr lang="en-US" sz="1050" baseline="0" dirty="0"/>
                  <a:t> Sessions %</a:t>
                </a:r>
                <a:endParaRPr lang="en-US" sz="1050" dirty="0"/>
              </a:p>
            </c:rich>
          </c:tx>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274929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Microsoft Build 2016</a:t>
            </a:r>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3/30/2016 4:45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Microsoft Build 2016</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3/30/2016 4:45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Microsoft Build 2016</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E012A7A-F74A-48EB-9431-002BB49860D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4:45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3165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4:45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9970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26905E1-57AB-4946-AAEB-A2DA06AC24CF}"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4:45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23353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4:45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63729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A839C13-934A-4FC5-A812-FA901657FCAC}"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4:45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14227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A839C13-934A-4FC5-A812-FA901657FCAC}"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4:45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68687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A839C13-934A-4FC5-A812-FA901657FCAC}"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4:45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63446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A839C13-934A-4FC5-A812-FA901657FCAC}"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4:45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32490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244E4F3D-B0AF-4F35-ACAE-42A7F492D69F}"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4:45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63884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4:45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00705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4:45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5636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589A07EF-B2F3-4408-A9F6-37D9D83F57A7}"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4:45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3"/>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81032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4:45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573929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7D10C09F-FCA1-48C8-B40D-42E1045D109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4:45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573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7D10C09F-FCA1-48C8-B40D-42E1045D109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4:45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71569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4:45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78271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A839C13-934A-4FC5-A812-FA901657FCAC}"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4:45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813435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3/30/2016 4:45 PM</a:t>
            </a:fld>
            <a:endParaRPr kumimoji="0" lang="en-US" sz="1800" b="0" i="0" u="none" strike="noStrike" kern="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157437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t>Microsoft Build 2016</a:t>
            </a:r>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3/30/2016 4:45 PM</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16992729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A839C13-934A-4FC5-A812-FA901657FCAC}"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4:45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130622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A839C13-934A-4FC5-A812-FA901657FCAC}"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4:45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690934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A839C13-934A-4FC5-A812-FA901657FCAC}"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4:45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04128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A839C13-934A-4FC5-A812-FA901657FCAC}"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4:45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124788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7D10C09F-FCA1-48C8-B40D-42E1045D109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4:45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261466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A839C13-934A-4FC5-A812-FA901657FCAC}"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4:45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504296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A839C13-934A-4FC5-A812-FA901657FCAC}"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4:45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505987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A839C13-934A-4FC5-A812-FA901657FCAC}"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4:45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834003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A839C13-934A-4FC5-A812-FA901657FCAC}"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4:45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22990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7D10C09F-FCA1-48C8-B40D-42E1045D109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4:45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188766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A839C13-934A-4FC5-A812-FA901657FCAC}"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4:45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065104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A839C13-934A-4FC5-A812-FA901657FCAC}"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4:45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172345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A839C13-934A-4FC5-A812-FA901657FCAC}"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4:45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357217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7D10C09F-FCA1-48C8-B40D-42E1045D109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4:45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7811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Build 2015</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4:45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921446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589A07EF-B2F3-4408-A9F6-37D9D83F57A7}"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4:45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3"/>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610933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26F44718-8D05-46FA-B6B6-542123CCFDE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4:45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839283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5C82E15-04E2-4C55-BE81-9F68CB2FA3D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4:45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C87E0CF-87F6-4B58-B8B8-DCAB2DAAF3CA}"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54850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6DAC288-28CF-40C3-A408-271E9A37F250}"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63785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Build 2015</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4:45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15342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A839C13-934A-4FC5-A812-FA901657FCAC}"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4:45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98223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A839C13-934A-4FC5-A812-FA901657FCAC}"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4:45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93944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A839C13-934A-4FC5-A812-FA901657FCAC}"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4:45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706937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230" y="6240963"/>
            <a:ext cx="1278510" cy="274137"/>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64013" y="490736"/>
            <a:ext cx="1436313" cy="306604"/>
          </a:xfrm>
          <a:prstGeom prst="rect">
            <a:avLst/>
          </a:prstGeom>
        </p:spPr>
      </p:pic>
      <p:sp>
        <p:nvSpPr>
          <p:cNvPr id="12" name="Freeform 1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00BCF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5596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6056847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7994670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18933552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Title 4"/>
          <p:cNvSpPr>
            <a:spLocks noGrp="1"/>
          </p:cNvSpPr>
          <p:nvPr>
            <p:ph type="title"/>
          </p:nvPr>
        </p:nvSpPr>
        <p:spPr>
          <a:xfrm>
            <a:off x="1101436" y="2963862"/>
            <a:ext cx="10235966" cy="917575"/>
          </a:xfrm>
        </p:spPr>
        <p:txBody>
          <a:bodyPr anchor="ctr" anchorCtr="0"/>
          <a:lstStyle>
            <a:lvl1pPr algn="l">
              <a:defRPr>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3437131397"/>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9144000" cy="1181862"/>
          </a:xfrm>
          <a:noFill/>
        </p:spPr>
        <p:txBody>
          <a:bodyPr wrap="square" tIns="91440" bIns="91440" anchor="t" anchorCtr="0">
            <a:spAutoFit/>
          </a:bodyPr>
          <a:lstStyle>
            <a:lvl1pPr>
              <a:defRPr sz="7200" spc="-100" baseline="0">
                <a:gradFill>
                  <a:gsLst>
                    <a:gs pos="24779">
                      <a:srgbClr val="000000"/>
                    </a:gs>
                    <a:gs pos="70000">
                      <a:srgbClr val="000000"/>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9143999" cy="738664"/>
          </a:xfrm>
          <a:noFill/>
        </p:spPr>
        <p:txBody>
          <a:bodyPr wrap="square" lIns="182880" tIns="146304" rIns="182880" bIns="146304">
            <a:spAutoFit/>
          </a:bodyPr>
          <a:lstStyle>
            <a:lvl1pPr marL="0" indent="0">
              <a:spcBef>
                <a:spcPts val="0"/>
              </a:spcBef>
              <a:buNone/>
              <a:defRPr sz="3200" spc="0" baseline="0">
                <a:gradFill>
                  <a:gsLst>
                    <a:gs pos="24779">
                      <a:srgbClr val="000000"/>
                    </a:gs>
                    <a:gs pos="70000">
                      <a:srgbClr val="000000"/>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89760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9143999" cy="1181862"/>
          </a:xfrm>
          <a:noFill/>
        </p:spPr>
        <p:txBody>
          <a:bodyPr wrap="square"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784147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92035">
                      <a:srgbClr val="000000"/>
                    </a:gs>
                    <a:gs pos="75000">
                      <a:srgbClr val="000000"/>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893455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0"/>
            <a:ext cx="6216650" cy="6992587"/>
          </a:xfrm>
          <a:blipFill dpi="0" rotWithShape="1">
            <a:blip r:embed="rId2"/>
            <a:srcRect/>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236697455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Microsoft">
    <p:bg>
      <p:bgRef idx="1001">
        <a:schemeClr val="bg2"/>
      </p:bgRef>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18" name="Title 1"/>
          <p:cNvSpPr>
            <a:spLocks noGrp="1"/>
          </p:cNvSpPr>
          <p:nvPr>
            <p:ph type="title" hasCustomPrompt="1"/>
          </p:nvPr>
        </p:nvSpPr>
        <p:spPr>
          <a:xfrm>
            <a:off x="274702" y="2125678"/>
            <a:ext cx="100583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smtClean="0"/>
              <a:t>Presentation title</a:t>
            </a:r>
            <a:endParaRPr lang="en-US" dirty="0"/>
          </a:p>
        </p:txBody>
      </p:sp>
      <p:sp>
        <p:nvSpPr>
          <p:cNvPr id="19" name="Text Placeholder 4"/>
          <p:cNvSpPr>
            <a:spLocks noGrp="1"/>
          </p:cNvSpPr>
          <p:nvPr>
            <p:ph type="body" sz="quarter" idx="12" hasCustomPrompt="1"/>
          </p:nvPr>
        </p:nvSpPr>
        <p:spPr>
          <a:xfrm>
            <a:off x="274701" y="3955786"/>
            <a:ext cx="100583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smtClean="0"/>
              <a:t>Speaker Name</a:t>
            </a:r>
          </a:p>
        </p:txBody>
      </p:sp>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57200" y="490736"/>
            <a:ext cx="1449939" cy="306604"/>
          </a:xfrm>
          <a:prstGeom prst="rect">
            <a:avLst/>
          </a:prstGeom>
        </p:spPr>
      </p:pic>
      <p:sp>
        <p:nvSpPr>
          <p:cNvPr id="7" name="Text Placeholder 2"/>
          <p:cNvSpPr>
            <a:spLocks noGrp="1"/>
          </p:cNvSpPr>
          <p:nvPr>
            <p:ph type="body" sz="quarter" idx="13" hasCustomPrompt="1"/>
          </p:nvPr>
        </p:nvSpPr>
        <p:spPr>
          <a:xfrm>
            <a:off x="8504238" y="307621"/>
            <a:ext cx="3656013" cy="572464"/>
          </a:xfrm>
        </p:spPr>
        <p:txBody>
          <a:bodyPr lIns="182880" tIns="146304" rIns="182880" bIns="146304"/>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
        <p:nvSpPr>
          <p:cNvPr id="2" name="TextBox 1"/>
          <p:cNvSpPr txBox="1"/>
          <p:nvPr userDrawn="1"/>
        </p:nvSpPr>
        <p:spPr>
          <a:xfrm>
            <a:off x="288989" y="6072577"/>
            <a:ext cx="1900200"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#Build2016</a:t>
            </a:r>
          </a:p>
        </p:txBody>
      </p:sp>
    </p:spTree>
    <p:extLst>
      <p:ext uri="{BB962C8B-B14F-4D97-AF65-F5344CB8AC3E}">
        <p14:creationId xmlns:p14="http://schemas.microsoft.com/office/powerpoint/2010/main" val="16850104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a:t>
            </a:r>
            <a:r>
              <a:rPr lang="en-US" sz="700" dirty="0" smtClean="0">
                <a:gradFill>
                  <a:gsLst>
                    <a:gs pos="0">
                      <a:schemeClr val="tx1"/>
                    </a:gs>
                    <a:gs pos="100000">
                      <a:schemeClr val="tx1"/>
                    </a:gs>
                  </a:gsLst>
                  <a:lin ang="5400000" scaled="0"/>
                </a:gradFill>
                <a:cs typeface="Segoe UI" pitchFamily="34" charset="0"/>
              </a:rPr>
              <a:t>2016 </a:t>
            </a:r>
            <a:r>
              <a:rPr lang="en-US" sz="700" dirty="0">
                <a:gradFill>
                  <a:gsLst>
                    <a:gs pos="0">
                      <a:schemeClr val="tx1"/>
                    </a:gs>
                    <a:gs pos="100000">
                      <a:schemeClr val="tx1"/>
                    </a:gs>
                  </a:gsLst>
                  <a:lin ang="5400000" scaled="0"/>
                </a:gradFill>
                <a:cs typeface="Segoe UI" pitchFamily="34" charset="0"/>
              </a:rPr>
              <a:t>Microsoft Corporation. All rights reserved. </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92506913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230" y="6240963"/>
            <a:ext cx="1278510" cy="274137"/>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64013" y="490736"/>
            <a:ext cx="1436313" cy="306604"/>
          </a:xfrm>
          <a:prstGeom prst="rect">
            <a:avLst/>
          </a:prstGeom>
        </p:spPr>
      </p:pic>
      <p:sp>
        <p:nvSpPr>
          <p:cNvPr id="12" name="Freeform 1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00BCF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2533843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 Microsoft">
    <p:bg>
      <p:bgRef idx="1001">
        <a:schemeClr val="bg2"/>
      </p:bgRef>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18" name="Title 1"/>
          <p:cNvSpPr>
            <a:spLocks noGrp="1"/>
          </p:cNvSpPr>
          <p:nvPr>
            <p:ph type="title" hasCustomPrompt="1"/>
          </p:nvPr>
        </p:nvSpPr>
        <p:spPr>
          <a:xfrm>
            <a:off x="274702" y="2125678"/>
            <a:ext cx="100583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smtClean="0"/>
              <a:t>Presentation title</a:t>
            </a:r>
            <a:endParaRPr lang="en-US" dirty="0"/>
          </a:p>
        </p:txBody>
      </p:sp>
      <p:sp>
        <p:nvSpPr>
          <p:cNvPr id="19" name="Text Placeholder 4"/>
          <p:cNvSpPr>
            <a:spLocks noGrp="1"/>
          </p:cNvSpPr>
          <p:nvPr>
            <p:ph type="body" sz="quarter" idx="12" hasCustomPrompt="1"/>
          </p:nvPr>
        </p:nvSpPr>
        <p:spPr>
          <a:xfrm>
            <a:off x="274701" y="3955786"/>
            <a:ext cx="100583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smtClean="0"/>
              <a:t>Speaker Name</a:t>
            </a:r>
          </a:p>
        </p:txBody>
      </p:sp>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57200" y="490736"/>
            <a:ext cx="1449939" cy="306604"/>
          </a:xfrm>
          <a:prstGeom prst="rect">
            <a:avLst/>
          </a:prstGeom>
        </p:spPr>
      </p:pic>
      <p:sp>
        <p:nvSpPr>
          <p:cNvPr id="7" name="Text Placeholder 2"/>
          <p:cNvSpPr>
            <a:spLocks noGrp="1"/>
          </p:cNvSpPr>
          <p:nvPr>
            <p:ph type="body" sz="quarter" idx="13" hasCustomPrompt="1"/>
          </p:nvPr>
        </p:nvSpPr>
        <p:spPr>
          <a:xfrm>
            <a:off x="8504238" y="307621"/>
            <a:ext cx="3656013" cy="572464"/>
          </a:xfrm>
        </p:spPr>
        <p:txBody>
          <a:bodyPr lIns="182880" tIns="146304" rIns="182880" bIns="146304"/>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
        <p:nvSpPr>
          <p:cNvPr id="8" name="TextBox 7"/>
          <p:cNvSpPr txBox="1"/>
          <p:nvPr userDrawn="1"/>
        </p:nvSpPr>
        <p:spPr>
          <a:xfrm>
            <a:off x="288989" y="6072577"/>
            <a:ext cx="1900200"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#Build2016</a:t>
            </a:r>
          </a:p>
        </p:txBody>
      </p:sp>
    </p:spTree>
    <p:extLst>
      <p:ext uri="{BB962C8B-B14F-4D97-AF65-F5344CB8AC3E}">
        <p14:creationId xmlns:p14="http://schemas.microsoft.com/office/powerpoint/2010/main" val="12433159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 Build">
    <p:bg>
      <p:bgRef idx="1001">
        <a:schemeClr val="bg2"/>
      </p:bgRef>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18" name="Title 1"/>
          <p:cNvSpPr>
            <a:spLocks noGrp="1"/>
          </p:cNvSpPr>
          <p:nvPr>
            <p:ph type="title" hasCustomPrompt="1"/>
          </p:nvPr>
        </p:nvSpPr>
        <p:spPr>
          <a:xfrm>
            <a:off x="274702" y="2125678"/>
            <a:ext cx="100583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smtClean="0"/>
              <a:t>Presentation title</a:t>
            </a:r>
            <a:endParaRPr lang="en-US" dirty="0"/>
          </a:p>
        </p:txBody>
      </p:sp>
      <p:sp>
        <p:nvSpPr>
          <p:cNvPr id="19" name="Text Placeholder 4"/>
          <p:cNvSpPr>
            <a:spLocks noGrp="1"/>
          </p:cNvSpPr>
          <p:nvPr>
            <p:ph type="body" sz="quarter" idx="12" hasCustomPrompt="1"/>
          </p:nvPr>
        </p:nvSpPr>
        <p:spPr>
          <a:xfrm>
            <a:off x="274701" y="3955786"/>
            <a:ext cx="100583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smtClean="0"/>
              <a:t>Speaker Name</a:t>
            </a:r>
          </a:p>
        </p:txBody>
      </p:sp>
      <p:sp>
        <p:nvSpPr>
          <p:cNvPr id="7" name="Text Placeholder 2"/>
          <p:cNvSpPr>
            <a:spLocks noGrp="1"/>
          </p:cNvSpPr>
          <p:nvPr>
            <p:ph type="body" sz="quarter" idx="13" hasCustomPrompt="1"/>
          </p:nvPr>
        </p:nvSpPr>
        <p:spPr>
          <a:xfrm>
            <a:off x="8504238" y="307621"/>
            <a:ext cx="3656013" cy="572464"/>
          </a:xfrm>
        </p:spPr>
        <p:txBody>
          <a:bodyPr lIns="182880" tIns="146304" rIns="182880" bIns="146304"/>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
        <p:nvSpPr>
          <p:cNvPr id="8" name="Freeform 7"/>
          <p:cNvSpPr>
            <a:spLocks noChangeAspect="1" noEditPoints="1"/>
          </p:cNvSpPr>
          <p:nvPr userDrawn="1"/>
        </p:nvSpPr>
        <p:spPr bwMode="black">
          <a:xfrm>
            <a:off x="457200" y="490736"/>
            <a:ext cx="1239006" cy="310896"/>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9" name="TextBox 8"/>
          <p:cNvSpPr txBox="1"/>
          <p:nvPr userDrawn="1"/>
        </p:nvSpPr>
        <p:spPr>
          <a:xfrm>
            <a:off x="288989" y="6072577"/>
            <a:ext cx="1900200"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#Build2016</a:t>
            </a:r>
          </a:p>
        </p:txBody>
      </p:sp>
    </p:spTree>
    <p:extLst>
      <p:ext uri="{BB962C8B-B14F-4D97-AF65-F5344CB8AC3E}">
        <p14:creationId xmlns:p14="http://schemas.microsoft.com/office/powerpoint/2010/main" val="3250026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74638" y="1212850"/>
            <a:ext cx="11887200" cy="206518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600" indent="0">
              <a:buNone/>
              <a:defRPr/>
            </a:lvl3pPr>
            <a:lvl4pPr marL="457200" indent="0">
              <a:buNone/>
              <a:defRPr/>
            </a:lvl4pPr>
            <a:lvl5pPr marL="68580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39774513"/>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10676225"/>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2746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42542555"/>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Build">
    <p:bg>
      <p:bgRef idx="1001">
        <a:schemeClr val="bg2"/>
      </p:bgRef>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18" name="Title 1"/>
          <p:cNvSpPr>
            <a:spLocks noGrp="1"/>
          </p:cNvSpPr>
          <p:nvPr>
            <p:ph type="title" hasCustomPrompt="1"/>
          </p:nvPr>
        </p:nvSpPr>
        <p:spPr>
          <a:xfrm>
            <a:off x="274702" y="2125678"/>
            <a:ext cx="100583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smtClean="0"/>
              <a:t>Presentation title</a:t>
            </a:r>
            <a:endParaRPr lang="en-US" dirty="0"/>
          </a:p>
        </p:txBody>
      </p:sp>
      <p:sp>
        <p:nvSpPr>
          <p:cNvPr id="19" name="Text Placeholder 4"/>
          <p:cNvSpPr>
            <a:spLocks noGrp="1"/>
          </p:cNvSpPr>
          <p:nvPr>
            <p:ph type="body" sz="quarter" idx="12" hasCustomPrompt="1"/>
          </p:nvPr>
        </p:nvSpPr>
        <p:spPr>
          <a:xfrm>
            <a:off x="274701" y="3955786"/>
            <a:ext cx="100583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smtClean="0"/>
              <a:t>Speaker Name</a:t>
            </a:r>
          </a:p>
        </p:txBody>
      </p:sp>
      <p:sp>
        <p:nvSpPr>
          <p:cNvPr id="7" name="Text Placeholder 2"/>
          <p:cNvSpPr>
            <a:spLocks noGrp="1"/>
          </p:cNvSpPr>
          <p:nvPr>
            <p:ph type="body" sz="quarter" idx="13" hasCustomPrompt="1"/>
          </p:nvPr>
        </p:nvSpPr>
        <p:spPr>
          <a:xfrm>
            <a:off x="8504238" y="307621"/>
            <a:ext cx="3656013" cy="572464"/>
          </a:xfrm>
        </p:spPr>
        <p:txBody>
          <a:bodyPr lIns="182880" tIns="146304" rIns="182880" bIns="146304"/>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
        <p:nvSpPr>
          <p:cNvPr id="8" name="Freeform 7"/>
          <p:cNvSpPr>
            <a:spLocks noChangeAspect="1" noEditPoints="1"/>
          </p:cNvSpPr>
          <p:nvPr userDrawn="1"/>
        </p:nvSpPr>
        <p:spPr bwMode="black">
          <a:xfrm>
            <a:off x="457200" y="490736"/>
            <a:ext cx="1239006" cy="310896"/>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9" name="TextBox 8"/>
          <p:cNvSpPr txBox="1"/>
          <p:nvPr userDrawn="1"/>
        </p:nvSpPr>
        <p:spPr>
          <a:xfrm>
            <a:off x="288989" y="6072577"/>
            <a:ext cx="1900200"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#Build2016</a:t>
            </a:r>
          </a:p>
        </p:txBody>
      </p:sp>
    </p:spTree>
    <p:extLst>
      <p:ext uri="{BB962C8B-B14F-4D97-AF65-F5344CB8AC3E}">
        <p14:creationId xmlns:p14="http://schemas.microsoft.com/office/powerpoint/2010/main" val="36289604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03174803"/>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165293602"/>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Title 4"/>
          <p:cNvSpPr>
            <a:spLocks noGrp="1"/>
          </p:cNvSpPr>
          <p:nvPr>
            <p:ph type="title"/>
          </p:nvPr>
        </p:nvSpPr>
        <p:spPr>
          <a:xfrm>
            <a:off x="1101436" y="2963862"/>
            <a:ext cx="10235966" cy="917575"/>
          </a:xfrm>
        </p:spPr>
        <p:txBody>
          <a:bodyPr anchor="ctr" anchorCtr="0"/>
          <a:lstStyle>
            <a:lvl1pPr algn="l">
              <a:defRPr>
                <a:gradFill>
                  <a:gsLst>
                    <a:gs pos="1250">
                      <a:schemeClr val="tx1"/>
                    </a:gs>
                    <a:gs pos="100000">
                      <a:schemeClr val="tx1"/>
                    </a:gs>
                  </a:gsLst>
                  <a:lin ang="5400000" scaled="0"/>
                </a:gra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3663928"/>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9144000" cy="1181862"/>
          </a:xfrm>
          <a:noFill/>
        </p:spPr>
        <p:txBody>
          <a:bodyPr wrap="square" tIns="91440" bIns="91440" anchor="t" anchorCtr="0">
            <a:spAutoFit/>
          </a:bodyPr>
          <a:lstStyle>
            <a:lvl1pPr>
              <a:defRPr sz="7200" spc="-100" baseline="0">
                <a:gradFill>
                  <a:gsLst>
                    <a:gs pos="6195">
                      <a:schemeClr val="tx1"/>
                    </a:gs>
                    <a:gs pos="24779">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9143999" cy="738664"/>
          </a:xfrm>
          <a:noFill/>
        </p:spPr>
        <p:txBody>
          <a:bodyPr wrap="square" lIns="182880" tIns="146304" rIns="182880" bIns="146304">
            <a:spAutoFit/>
          </a:bodyPr>
          <a:lstStyle>
            <a:lvl1pPr marL="0" indent="0">
              <a:spcBef>
                <a:spcPts val="0"/>
              </a:spcBef>
              <a:buNone/>
              <a:defRPr sz="3200" spc="0" baseline="0">
                <a:gradFill>
                  <a:gsLst>
                    <a:gs pos="6195">
                      <a:schemeClr val="tx1"/>
                    </a:gs>
                    <a:gs pos="24779">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1637289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9143999" cy="1181862"/>
          </a:xfrm>
          <a:noFill/>
        </p:spPr>
        <p:txBody>
          <a:bodyPr wrap="square"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8150593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53720505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21239">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12421464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0"/>
            <a:ext cx="6216650" cy="6992587"/>
          </a:xfrm>
          <a:blipFill dpi="0" rotWithShape="1">
            <a:blip r:embed="rId2"/>
            <a:srcRect/>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smtClean="0"/>
              <a:t>Click icon to add picture</a:t>
            </a:r>
            <a:endParaRPr lang="en-US" dirty="0"/>
          </a:p>
        </p:txBody>
      </p:sp>
    </p:spTree>
    <p:extLst>
      <p:ext uri="{BB962C8B-B14F-4D97-AF65-F5344CB8AC3E}">
        <p14:creationId xmlns:p14="http://schemas.microsoft.com/office/powerpoint/2010/main" val="184611358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 Dark Gray">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8687537"/>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730541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6105625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Accent Color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08034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87052569"/>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rgbClr val="505050"/>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a:t>
            </a:r>
            <a:r>
              <a:rPr lang="en-US" sz="700" dirty="0" smtClean="0">
                <a:gradFill>
                  <a:gsLst>
                    <a:gs pos="0">
                      <a:schemeClr val="tx1"/>
                    </a:gs>
                    <a:gs pos="100000">
                      <a:schemeClr val="tx1"/>
                    </a:gs>
                  </a:gsLst>
                  <a:lin ang="5400000" scaled="0"/>
                </a:gradFill>
                <a:cs typeface="Segoe UI" pitchFamily="34" charset="0"/>
              </a:rPr>
              <a:t>2016 </a:t>
            </a:r>
            <a:r>
              <a:rPr lang="en-US" sz="700" dirty="0">
                <a:gradFill>
                  <a:gsLst>
                    <a:gs pos="0">
                      <a:schemeClr val="tx1"/>
                    </a:gs>
                    <a:gs pos="100000">
                      <a:schemeClr val="tx1"/>
                    </a:gs>
                  </a:gsLst>
                  <a:lin ang="5400000" scaled="0"/>
                </a:gradFill>
                <a:cs typeface="Segoe UI" pitchFamily="34" charset="0"/>
              </a:rPr>
              <a:t>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425578344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23650355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230" y="6240963"/>
            <a:ext cx="1278510" cy="274137"/>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64013" y="490736"/>
            <a:ext cx="1436313" cy="306604"/>
          </a:xfrm>
          <a:prstGeom prst="rect">
            <a:avLst/>
          </a:prstGeom>
        </p:spPr>
      </p:pic>
      <p:sp>
        <p:nvSpPr>
          <p:cNvPr id="12" name="Freeform 1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00BCF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9921355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 Microsoft">
    <p:bg>
      <p:bgRef idx="1001">
        <a:schemeClr val="bg2"/>
      </p:bgRef>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18" name="Title 1"/>
          <p:cNvSpPr>
            <a:spLocks noGrp="1"/>
          </p:cNvSpPr>
          <p:nvPr>
            <p:ph type="title" hasCustomPrompt="1"/>
          </p:nvPr>
        </p:nvSpPr>
        <p:spPr>
          <a:xfrm>
            <a:off x="274702" y="2125678"/>
            <a:ext cx="100583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19" name="Text Placeholder 4"/>
          <p:cNvSpPr>
            <a:spLocks noGrp="1"/>
          </p:cNvSpPr>
          <p:nvPr>
            <p:ph type="body" sz="quarter" idx="12" hasCustomPrompt="1"/>
          </p:nvPr>
        </p:nvSpPr>
        <p:spPr>
          <a:xfrm>
            <a:off x="274701" y="3955786"/>
            <a:ext cx="100583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57200" y="490736"/>
            <a:ext cx="1449939" cy="306604"/>
          </a:xfrm>
          <a:prstGeom prst="rect">
            <a:avLst/>
          </a:prstGeom>
        </p:spPr>
      </p:pic>
      <p:sp>
        <p:nvSpPr>
          <p:cNvPr id="7" name="Text Placeholder 2"/>
          <p:cNvSpPr>
            <a:spLocks noGrp="1"/>
          </p:cNvSpPr>
          <p:nvPr>
            <p:ph type="body" sz="quarter" idx="13" hasCustomPrompt="1"/>
          </p:nvPr>
        </p:nvSpPr>
        <p:spPr>
          <a:xfrm>
            <a:off x="8504238" y="307621"/>
            <a:ext cx="3656013" cy="572464"/>
          </a:xfrm>
        </p:spPr>
        <p:txBody>
          <a:bodyPr lIns="182880" tIns="146304" rIns="182880" bIns="146304"/>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Session Code Here</a:t>
            </a:r>
          </a:p>
        </p:txBody>
      </p:sp>
      <p:sp>
        <p:nvSpPr>
          <p:cNvPr id="2" name="TextBox 1"/>
          <p:cNvSpPr txBox="1"/>
          <p:nvPr userDrawn="1"/>
        </p:nvSpPr>
        <p:spPr>
          <a:xfrm>
            <a:off x="288989" y="6072577"/>
            <a:ext cx="1900200"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#Build2016</a:t>
            </a:r>
          </a:p>
        </p:txBody>
      </p:sp>
    </p:spTree>
    <p:extLst>
      <p:ext uri="{BB962C8B-B14F-4D97-AF65-F5344CB8AC3E}">
        <p14:creationId xmlns:p14="http://schemas.microsoft.com/office/powerpoint/2010/main" val="7795712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 Build">
    <p:bg>
      <p:bgRef idx="1001">
        <a:schemeClr val="bg2"/>
      </p:bgRef>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18" name="Title 1"/>
          <p:cNvSpPr>
            <a:spLocks noGrp="1"/>
          </p:cNvSpPr>
          <p:nvPr>
            <p:ph type="title" hasCustomPrompt="1"/>
          </p:nvPr>
        </p:nvSpPr>
        <p:spPr>
          <a:xfrm>
            <a:off x="274702" y="2125678"/>
            <a:ext cx="100583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19" name="Text Placeholder 4"/>
          <p:cNvSpPr>
            <a:spLocks noGrp="1"/>
          </p:cNvSpPr>
          <p:nvPr>
            <p:ph type="body" sz="quarter" idx="12" hasCustomPrompt="1"/>
          </p:nvPr>
        </p:nvSpPr>
        <p:spPr>
          <a:xfrm>
            <a:off x="274701" y="3955786"/>
            <a:ext cx="100583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7" name="Text Placeholder 2"/>
          <p:cNvSpPr>
            <a:spLocks noGrp="1"/>
          </p:cNvSpPr>
          <p:nvPr>
            <p:ph type="body" sz="quarter" idx="13" hasCustomPrompt="1"/>
          </p:nvPr>
        </p:nvSpPr>
        <p:spPr>
          <a:xfrm>
            <a:off x="8504238" y="307621"/>
            <a:ext cx="3656013" cy="572464"/>
          </a:xfrm>
        </p:spPr>
        <p:txBody>
          <a:bodyPr lIns="182880" tIns="146304" rIns="182880" bIns="146304"/>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Session Code Here</a:t>
            </a:r>
          </a:p>
        </p:txBody>
      </p:sp>
      <p:sp>
        <p:nvSpPr>
          <p:cNvPr id="8" name="Freeform 7"/>
          <p:cNvSpPr>
            <a:spLocks noChangeAspect="1" noEditPoints="1"/>
          </p:cNvSpPr>
          <p:nvPr userDrawn="1"/>
        </p:nvSpPr>
        <p:spPr bwMode="black">
          <a:xfrm>
            <a:off x="457200" y="490736"/>
            <a:ext cx="1239006" cy="310896"/>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9" name="TextBox 8"/>
          <p:cNvSpPr txBox="1"/>
          <p:nvPr userDrawn="1"/>
        </p:nvSpPr>
        <p:spPr>
          <a:xfrm>
            <a:off x="288989" y="6072577"/>
            <a:ext cx="1900200"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#Build2016</a:t>
            </a:r>
          </a:p>
        </p:txBody>
      </p:sp>
    </p:spTree>
    <p:extLst>
      <p:ext uri="{BB962C8B-B14F-4D97-AF65-F5344CB8AC3E}">
        <p14:creationId xmlns:p14="http://schemas.microsoft.com/office/powerpoint/2010/main" val="32985983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913896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0840589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162345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3133736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892619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01171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778818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6249061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4242374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328779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Title 4"/>
          <p:cNvSpPr>
            <a:spLocks noGrp="1"/>
          </p:cNvSpPr>
          <p:nvPr>
            <p:ph type="title"/>
          </p:nvPr>
        </p:nvSpPr>
        <p:spPr>
          <a:xfrm>
            <a:off x="1101436" y="2963862"/>
            <a:ext cx="10235966" cy="917575"/>
          </a:xfrm>
        </p:spPr>
        <p:txBody>
          <a:bodyPr anchor="ctr" anchorCtr="0"/>
          <a:lstStyle>
            <a:lvl1pPr algn="l">
              <a:defRPr>
                <a:gradFill>
                  <a:gsLst>
                    <a:gs pos="1250">
                      <a:schemeClr val="tx1"/>
                    </a:gs>
                    <a:gs pos="10000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1270268025"/>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9144000" cy="1181862"/>
          </a:xfrm>
          <a:noFill/>
        </p:spPr>
        <p:txBody>
          <a:bodyPr wrap="square" tIns="91440" bIns="91440" anchor="t" anchorCtr="0">
            <a:spAutoFit/>
          </a:bodyPr>
          <a:lstStyle>
            <a:lvl1pPr>
              <a:defRPr sz="7200" spc="-100" baseline="0">
                <a:gradFill>
                  <a:gsLst>
                    <a:gs pos="24779">
                      <a:srgbClr val="000000"/>
                    </a:gs>
                    <a:gs pos="70000">
                      <a:srgbClr val="000000"/>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9143999" cy="738664"/>
          </a:xfrm>
          <a:noFill/>
        </p:spPr>
        <p:txBody>
          <a:bodyPr wrap="square" lIns="182880" tIns="146304" rIns="182880" bIns="146304">
            <a:spAutoFit/>
          </a:bodyPr>
          <a:lstStyle>
            <a:lvl1pPr marL="0" indent="0">
              <a:spcBef>
                <a:spcPts val="0"/>
              </a:spcBef>
              <a:buNone/>
              <a:defRPr sz="3200" spc="0" baseline="0">
                <a:gradFill>
                  <a:gsLst>
                    <a:gs pos="24779">
                      <a:srgbClr val="000000"/>
                    </a:gs>
                    <a:gs pos="70000">
                      <a:srgbClr val="000000"/>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9330392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9143999" cy="1181862"/>
          </a:xfrm>
          <a:noFill/>
        </p:spPr>
        <p:txBody>
          <a:bodyPr wrap="square"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4632157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1366578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3240436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92035">
                      <a:srgbClr val="000000"/>
                    </a:gs>
                    <a:gs pos="75000">
                      <a:srgbClr val="000000"/>
                    </a:gs>
                  </a:gsLst>
                  <a:lin ang="5400000" scaled="0"/>
                </a:gradFill>
              </a:defRPr>
            </a:lvl1pPr>
          </a:lstStyle>
          <a:p>
            <a:r>
              <a:rPr lang="en-US" dirty="0"/>
              <a:t>Section title</a:t>
            </a:r>
          </a:p>
        </p:txBody>
      </p:sp>
    </p:spTree>
    <p:extLst>
      <p:ext uri="{BB962C8B-B14F-4D97-AF65-F5344CB8AC3E}">
        <p14:creationId xmlns:p14="http://schemas.microsoft.com/office/powerpoint/2010/main" val="192000936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dpi="0" rotWithShape="1">
            <a:blip r:embed="rId2"/>
            <a:srcRect/>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7168662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26123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76327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27233540"/>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5402072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2908327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560" y="1144706"/>
            <a:ext cx="9327356" cy="2435131"/>
          </a:xfrm>
        </p:spPr>
        <p:txBody>
          <a:bodyPr anchor="b"/>
          <a:lstStyle>
            <a:lvl1pPr algn="ctr">
              <a:defRPr sz="6119"/>
            </a:lvl1pPr>
          </a:lstStyle>
          <a:p>
            <a:r>
              <a:rPr lang="en-US"/>
              <a:t>Click to edit Master title style</a:t>
            </a:r>
          </a:p>
        </p:txBody>
      </p:sp>
      <p:sp>
        <p:nvSpPr>
          <p:cNvPr id="3" name="Subtitle 2"/>
          <p:cNvSpPr>
            <a:spLocks noGrp="1"/>
          </p:cNvSpPr>
          <p:nvPr>
            <p:ph type="subTitle" idx="1"/>
          </p:nvPr>
        </p:nvSpPr>
        <p:spPr>
          <a:xfrm>
            <a:off x="1554560" y="3673745"/>
            <a:ext cx="9327356" cy="523733"/>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p>
        </p:txBody>
      </p:sp>
      <p:sp>
        <p:nvSpPr>
          <p:cNvPr id="4" name="Date Placeholder 3"/>
          <p:cNvSpPr>
            <a:spLocks noGrp="1"/>
          </p:cNvSpPr>
          <p:nvPr>
            <p:ph type="dt" sz="half" idx="10"/>
          </p:nvPr>
        </p:nvSpPr>
        <p:spPr/>
        <p:txBody>
          <a:bodyPr/>
          <a:lstStyle/>
          <a:p>
            <a:fld id="{CC411DFA-6BF1-4779-8CE0-E8FC4F0EB8D0}" type="datetimeFigureOut">
              <a:rPr lang="en-US" smtClean="0"/>
              <a:t>3/30/2016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C48537-0A01-446B-99C0-84CD8056A656}" type="slidenum">
              <a:rPr lang="en-US" smtClean="0"/>
              <a:t>‹#›</a:t>
            </a:fld>
            <a:endParaRPr lang="en-US"/>
          </a:p>
        </p:txBody>
      </p:sp>
    </p:spTree>
    <p:extLst>
      <p:ext uri="{BB962C8B-B14F-4D97-AF65-F5344CB8AC3E}">
        <p14:creationId xmlns:p14="http://schemas.microsoft.com/office/powerpoint/2010/main" val="37501952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6994007"/>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17192" y="78676"/>
            <a:ext cx="11808371" cy="910293"/>
          </a:xfrm>
        </p:spPr>
        <p:txBody>
          <a:bodyPr/>
          <a:lstStyle>
            <a:lvl1pPr>
              <a:defRPr sz="3264" b="0" spc="0">
                <a:solidFill>
                  <a:schemeClr val="accent2"/>
                </a:solidFill>
                <a:latin typeface="+mj-lt"/>
              </a:defRPr>
            </a:lvl1pPr>
          </a:lstStyle>
          <a:p>
            <a:r>
              <a:rPr lang="en-US" dirty="0"/>
              <a:t>Click to edit Master title style</a:t>
            </a:r>
          </a:p>
        </p:txBody>
      </p:sp>
      <p:sp>
        <p:nvSpPr>
          <p:cNvPr id="9" name="Text Placeholder 8"/>
          <p:cNvSpPr>
            <a:spLocks noGrp="1"/>
          </p:cNvSpPr>
          <p:nvPr>
            <p:ph type="body" sz="quarter" idx="12"/>
          </p:nvPr>
        </p:nvSpPr>
        <p:spPr>
          <a:xfrm>
            <a:off x="317389" y="1091370"/>
            <a:ext cx="11808174" cy="1681807"/>
          </a:xfrm>
          <a:prstGeom prst="rect">
            <a:avLst/>
          </a:prstGeom>
        </p:spPr>
        <p:txBody>
          <a:bodyPr/>
          <a:lstStyle>
            <a:lvl1pPr marL="229911" indent="-229911">
              <a:defRPr sz="1836" spc="0">
                <a:solidFill>
                  <a:schemeClr val="tx1"/>
                </a:solidFill>
                <a:latin typeface="+mn-lt"/>
                <a:cs typeface="Segoe UI" panose="020B0502040204020203" pitchFamily="34" charset="0"/>
              </a:defRPr>
            </a:lvl1pPr>
            <a:lvl2pPr marL="472775" indent="-242864">
              <a:buFont typeface="Wingdings" panose="05000000000000000000" pitchFamily="2" charset="2"/>
              <a:buChar char="ü"/>
              <a:defRPr sz="1836" spc="0">
                <a:solidFill>
                  <a:schemeClr val="tx1"/>
                </a:solidFill>
                <a:latin typeface="+mn-lt"/>
                <a:cs typeface="Segoe UI" panose="020B0502040204020203" pitchFamily="34" charset="0"/>
              </a:defRPr>
            </a:lvl2pPr>
            <a:lvl3pPr marL="702686" indent="-229911">
              <a:buFont typeface="Courier New" panose="02070309020205020404" pitchFamily="49" charset="0"/>
              <a:buChar char="o"/>
              <a:defRPr sz="1836" spc="0">
                <a:solidFill>
                  <a:schemeClr val="tx1"/>
                </a:solidFill>
                <a:latin typeface="+mn-lt"/>
                <a:cs typeface="Segoe UI" panose="020B0502040204020203" pitchFamily="34" charset="0"/>
              </a:defRPr>
            </a:lvl3pPr>
            <a:lvl4pPr marL="932597" indent="-229911">
              <a:buFont typeface="Wingdings" panose="05000000000000000000" pitchFamily="2" charset="2"/>
              <a:buChar char="Ø"/>
              <a:defRPr sz="1836" spc="0">
                <a:solidFill>
                  <a:schemeClr val="tx1"/>
                </a:solidFill>
                <a:latin typeface="+mn-lt"/>
                <a:cs typeface="Segoe UI" panose="020B0502040204020203" pitchFamily="34" charset="0"/>
              </a:defRPr>
            </a:lvl4pPr>
            <a:lvl5pPr marL="1162508" indent="-229911">
              <a:buFont typeface="Wingdings" panose="05000000000000000000" pitchFamily="2" charset="2"/>
              <a:buChar char="v"/>
              <a:tabLst/>
              <a:defRPr sz="1836" spc="0">
                <a:solidFill>
                  <a:schemeClr val="tx1"/>
                </a:solidFill>
                <a:latin typeface="+mn-lt"/>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56150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0326847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ext Only_Large">
    <p:spTree>
      <p:nvGrpSpPr>
        <p:cNvPr id="1" name=""/>
        <p:cNvGrpSpPr/>
        <p:nvPr/>
      </p:nvGrpSpPr>
      <p:grpSpPr>
        <a:xfrm>
          <a:off x="0" y="0"/>
          <a:ext cx="0" cy="0"/>
          <a:chOff x="0" y="0"/>
          <a:chExt cx="0" cy="0"/>
        </a:xfrm>
      </p:grpSpPr>
      <p:sp>
        <p:nvSpPr>
          <p:cNvPr id="5" name="Content Placeholder 4"/>
          <p:cNvSpPr>
            <a:spLocks noGrp="1"/>
          </p:cNvSpPr>
          <p:nvPr>
            <p:ph sz="quarter" idx="14"/>
          </p:nvPr>
        </p:nvSpPr>
        <p:spPr>
          <a:xfrm>
            <a:off x="494437" y="1746475"/>
            <a:ext cx="9101609" cy="481319"/>
          </a:xfrm>
        </p:spPr>
        <p:txBody>
          <a:bodyPr/>
          <a:lstStyle>
            <a:lvl1pPr>
              <a:spcAft>
                <a:spcPts val="1632"/>
              </a:spcAft>
              <a:defRPr/>
            </a:lvl1pPr>
          </a:lstStyle>
          <a:p>
            <a:pPr lvl="0"/>
            <a:r>
              <a:rPr lang="en-US" dirty="0"/>
              <a:t>Click to edit Master text styles</a:t>
            </a:r>
          </a:p>
        </p:txBody>
      </p:sp>
    </p:spTree>
    <p:extLst>
      <p:ext uri="{BB962C8B-B14F-4D97-AF65-F5344CB8AC3E}">
        <p14:creationId xmlns:p14="http://schemas.microsoft.com/office/powerpoint/2010/main" val="20240541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dirty="0"/>
              <a:t>Click to edit Master title style</a:t>
            </a:r>
          </a:p>
        </p:txBody>
      </p:sp>
    </p:spTree>
    <p:extLst>
      <p:ext uri="{BB962C8B-B14F-4D97-AF65-F5344CB8AC3E}">
        <p14:creationId xmlns:p14="http://schemas.microsoft.com/office/powerpoint/2010/main" val="3709047605"/>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Blank_blue">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bwMode="black">
          <a:xfrm>
            <a:off x="10561638" y="6267914"/>
            <a:ext cx="1382812" cy="296502"/>
          </a:xfrm>
          <a:prstGeom prst="rect">
            <a:avLst/>
          </a:prstGeom>
        </p:spPr>
      </p:pic>
      <p:sp>
        <p:nvSpPr>
          <p:cNvPr id="3" name="Freeform 2"/>
          <p:cNvSpPr>
            <a:spLocks noEditPoints="1"/>
          </p:cNvSpPr>
          <p:nvPr userDrawn="1"/>
        </p:nvSpPr>
        <p:spPr bwMode="black">
          <a:xfrm>
            <a:off x="2137569" y="2473326"/>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27" tIns="45713" rIns="91427" bIns="45713" numCol="1" anchor="t" anchorCtr="0" compatLnSpc="1">
            <a:prstTxWarp prst="textNoShape">
              <a:avLst/>
            </a:prstTxWarp>
          </a:bodyPr>
          <a:lstStyle/>
          <a:p>
            <a:pPr defTabSz="932563"/>
            <a:endParaRPr lang="en-US" sz="1800">
              <a:solidFill>
                <a:srgbClr val="FFFFFF"/>
              </a:solidFill>
            </a:endParaRPr>
          </a:p>
        </p:txBody>
      </p:sp>
    </p:spTree>
    <p:extLst>
      <p:ext uri="{BB962C8B-B14F-4D97-AF65-F5344CB8AC3E}">
        <p14:creationId xmlns:p14="http://schemas.microsoft.com/office/powerpoint/2010/main" val="2568707818"/>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9" spc="-100" baseline="0">
                <a:gradFill>
                  <a:gsLst>
                    <a:gs pos="91000">
                      <a:schemeClr val="tx1"/>
                    </a:gs>
                    <a:gs pos="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2" y="3955786"/>
            <a:ext cx="7315137" cy="1828007"/>
          </a:xfrm>
          <a:noFill/>
        </p:spPr>
        <p:txBody>
          <a:bodyPr lIns="146304" tIns="109728" rIns="146304" bIns="109728">
            <a:noAutofit/>
          </a:bodyPr>
          <a:lstStyle>
            <a:lvl1pPr marL="0" indent="0">
              <a:spcBef>
                <a:spcPts val="0"/>
              </a:spcBef>
              <a:buNone/>
              <a:defRPr sz="3199"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57584" y="6240429"/>
            <a:ext cx="1280587" cy="274320"/>
          </a:xfrm>
          <a:prstGeom prst="rect">
            <a:avLst/>
          </a:prstGeom>
        </p:spPr>
      </p:pic>
    </p:spTree>
    <p:extLst>
      <p:ext uri="{BB962C8B-B14F-4D97-AF65-F5344CB8AC3E}">
        <p14:creationId xmlns:p14="http://schemas.microsoft.com/office/powerpoint/2010/main" val="4101089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68870977"/>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8350489"/>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76252868"/>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2271715"/>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94735069"/>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ly -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2584188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7397787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2440" y="2284962"/>
            <a:ext cx="10056812" cy="1015663"/>
          </a:xfrm>
          <a:noFill/>
        </p:spPr>
        <p:txBody>
          <a:bodyPr tIns="91440" bIns="91440" anchor="b" anchorCtr="0">
            <a:spAutoFit/>
          </a:bodyPr>
          <a:lstStyle>
            <a:lvl1pPr>
              <a:defRPr sz="5999"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853078" y="3768007"/>
            <a:ext cx="10058401" cy="683264"/>
          </a:xfrm>
          <a:noFill/>
        </p:spPr>
        <p:txBody>
          <a:bodyPr lIns="182880" tIns="146304" rIns="182880" bIns="146304">
            <a:spAutoFit/>
          </a:bodyPr>
          <a:lstStyle>
            <a:lvl1pPr marL="0" indent="0">
              <a:spcBef>
                <a:spcPts val="0"/>
              </a:spcBef>
              <a:buNone/>
              <a:defRPr sz="2800" spc="0" baseline="0">
                <a:gradFill>
                  <a:gsLst>
                    <a:gs pos="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dirty="0"/>
              <a:t>Speaker Name</a:t>
            </a:r>
          </a:p>
        </p:txBody>
      </p:sp>
      <p:cxnSp>
        <p:nvCxnSpPr>
          <p:cNvPr id="10" name="Straight Connector 9"/>
          <p:cNvCxnSpPr/>
          <p:nvPr userDrawn="1"/>
        </p:nvCxnSpPr>
        <p:spPr>
          <a:xfrm>
            <a:off x="1030877" y="3497263"/>
            <a:ext cx="7312820" cy="0"/>
          </a:xfrm>
          <a:prstGeom prst="line">
            <a:avLst/>
          </a:prstGeom>
          <a:ln w="127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4"/>
          <p:cNvSpPr>
            <a:spLocks noGrp="1"/>
          </p:cNvSpPr>
          <p:nvPr>
            <p:ph type="body" sz="quarter" idx="13" hasCustomPrompt="1"/>
          </p:nvPr>
        </p:nvSpPr>
        <p:spPr>
          <a:xfrm>
            <a:off x="853078" y="4290791"/>
            <a:ext cx="10058401" cy="627864"/>
          </a:xfrm>
          <a:noFill/>
        </p:spPr>
        <p:txBody>
          <a:bodyPr lIns="182880" tIns="146304" rIns="182880" bIns="146304">
            <a:spAutoFit/>
          </a:bodyPr>
          <a:lstStyle>
            <a:lvl1pPr marL="0" indent="0">
              <a:spcBef>
                <a:spcPts val="0"/>
              </a:spcBef>
              <a:buNone/>
              <a:defRPr sz="2400" spc="0" baseline="0">
                <a:gradFill>
                  <a:gsLst>
                    <a:gs pos="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dirty="0"/>
              <a:t>Optional Title Role, Company</a:t>
            </a:r>
          </a:p>
        </p:txBody>
      </p:sp>
    </p:spTree>
    <p:extLst>
      <p:ext uri="{BB962C8B-B14F-4D97-AF65-F5344CB8AC3E}">
        <p14:creationId xmlns:p14="http://schemas.microsoft.com/office/powerpoint/2010/main" val="41808006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42" presetClass="path" presetSubtype="0" decel="100000" fill="hold" grpId="1" nodeType="withEffect">
                                  <p:stCondLst>
                                    <p:cond delay="500"/>
                                  </p:stCondLst>
                                  <p:childTnLst>
                                    <p:animMotion origin="layout" path="M -0.03944 -0.00046 L 1.52668E-6 2.19246E-6 " pathEditMode="relative" rAng="0" ptsTypes="AA">
                                      <p:cBhvr>
                                        <p:cTn id="15" dur="600" fill="hold"/>
                                        <p:tgtEl>
                                          <p:spTgt spid="5"/>
                                        </p:tgtEl>
                                        <p:attrNameLst>
                                          <p:attrName>ppt_x</p:attrName>
                                          <p:attrName>ppt_y</p:attrName>
                                        </p:attrNameLst>
                                      </p:cBhvr>
                                      <p:rCtr x="1966" y="23"/>
                                    </p:animMotion>
                                  </p:childTnLst>
                                </p:cTn>
                              </p:par>
                            </p:childTnLst>
                          </p:cTn>
                        </p:par>
                        <p:par>
                          <p:cTn id="16" fill="hold">
                            <p:stCondLst>
                              <p:cond delay="11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42" presetClass="path" presetSubtype="0" decel="100000" fill="hold" grpId="1" nodeType="withEffect">
                                  <p:stCondLst>
                                    <p:cond delay="0"/>
                                  </p:stCondLst>
                                  <p:childTnLst>
                                    <p:animMotion origin="layout" path="M -0.03944 -0.00045 L 1.52668E-6 -3.37267E-6 " pathEditMode="relative" rAng="0" ptsTypes="AA">
                                      <p:cBhvr>
                                        <p:cTn id="21" dur="600" fill="hold"/>
                                        <p:tgtEl>
                                          <p:spTgt spid="11"/>
                                        </p:tgtEl>
                                        <p:attrNameLst>
                                          <p:attrName>ppt_x</p:attrName>
                                          <p:attrName>ppt_y</p:attrName>
                                        </p:attrNameLst>
                                      </p:cBhvr>
                                      <p:rCtr x="1966"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tmplLst>
          <p:tmpl>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tmplLst>
          <p:tmpl>
            <p:tnLst>
              <p:par>
                <p:cTn presetID="42" presetClass="path" presetSubtype="0" decel="100000" fill="hold" nodeType="withEffect">
                  <p:stCondLst>
                    <p:cond delay="500"/>
                  </p:stCondLst>
                  <p:childTnLst>
                    <p:animMotion origin="layout" path="M -0.03944 -0.00046 L 1.52668E-6 2.19246E-6 " pathEditMode="relative" rAng="0" ptsTypes="AA">
                      <p:cBhvr>
                        <p:cTn dur="600" fill="hold"/>
                        <p:tgtEl>
                          <p:spTgt spid="5"/>
                        </p:tgtEl>
                        <p:attrNameLst>
                          <p:attrName>ppt_x</p:attrName>
                          <p:attrName>ppt_y</p:attrName>
                        </p:attrNameLst>
                      </p:cBhvr>
                      <p:rCtr x="1966" y="23"/>
                    </p:animMotion>
                  </p:childTnLst>
                </p:cTn>
              </p:par>
            </p:tnLst>
          </p:tmpl>
        </p:tmplLst>
      </p:bldP>
      <p:bldP spid="11" grpId="0">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1" grpId="1">
        <p:tmplLst>
          <p:tmpl>
            <p:tnLst>
              <p:par>
                <p:cTn presetID="42" presetClass="path" presetSubtype="0" decel="100000" fill="hold" nodeType="withEffect">
                  <p:stCondLst>
                    <p:cond delay="0"/>
                  </p:stCondLst>
                  <p:childTnLst>
                    <p:animMotion origin="layout" path="M -0.03944 -0.00045 L 1.52668E-6 -3.37267E-6 " pathEditMode="relative" rAng="0" ptsTypes="AA">
                      <p:cBhvr>
                        <p:cTn dur="600" fill="hold"/>
                        <p:tgtEl>
                          <p:spTgt spid="11"/>
                        </p:tgtEl>
                        <p:attrNameLst>
                          <p:attrName>ppt_x</p:attrName>
                          <p:attrName>ppt_y</p:attrName>
                        </p:attrNameLst>
                      </p:cBhvr>
                      <p:rCtr x="1966" y="23"/>
                    </p:animMotion>
                  </p:childTnLst>
                </p:cTn>
              </p:par>
            </p:tnLst>
          </p:tmpl>
        </p:tmplLst>
      </p:bldP>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Announcing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75399" y="2284962"/>
            <a:ext cx="7086439" cy="1015663"/>
          </a:xfrm>
          <a:noFill/>
        </p:spPr>
        <p:txBody>
          <a:bodyPr wrap="square" tIns="91440" bIns="91440" anchor="b" anchorCtr="0">
            <a:spAutoFit/>
          </a:bodyPr>
          <a:lstStyle>
            <a:lvl1pPr>
              <a:defRPr sz="5999" spc="-100" baseline="0">
                <a:gradFill>
                  <a:gsLst>
                    <a:gs pos="0">
                      <a:schemeClr val="tx1"/>
                    </a:gs>
                    <a:gs pos="100000">
                      <a:schemeClr val="tx1"/>
                    </a:gs>
                  </a:gsLst>
                  <a:lin ang="5400000" scaled="0"/>
                </a:gradFill>
              </a:defRPr>
            </a:lvl1pPr>
          </a:lstStyle>
          <a:p>
            <a:r>
              <a:rPr lang="en-US" dirty="0"/>
              <a:t>Announcing title</a:t>
            </a:r>
          </a:p>
        </p:txBody>
      </p:sp>
      <p:sp>
        <p:nvSpPr>
          <p:cNvPr id="5" name="Text Placeholder 4"/>
          <p:cNvSpPr>
            <a:spLocks noGrp="1"/>
          </p:cNvSpPr>
          <p:nvPr>
            <p:ph type="body" sz="quarter" idx="12" hasCustomPrompt="1"/>
          </p:nvPr>
        </p:nvSpPr>
        <p:spPr>
          <a:xfrm>
            <a:off x="5096036" y="3768007"/>
            <a:ext cx="7087559" cy="683264"/>
          </a:xfrm>
          <a:noFill/>
        </p:spPr>
        <p:txBody>
          <a:bodyPr wrap="square" lIns="182880" tIns="146304" rIns="182880" bIns="146304">
            <a:spAutoFit/>
          </a:bodyPr>
          <a:lstStyle>
            <a:lvl1pPr marL="0" indent="0">
              <a:spcBef>
                <a:spcPts val="0"/>
              </a:spcBef>
              <a:buNone/>
              <a:defRPr sz="2800" spc="0" baseline="0">
                <a:gradFill>
                  <a:gsLst>
                    <a:gs pos="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dirty="0"/>
              <a:t>Content placeholder</a:t>
            </a:r>
          </a:p>
        </p:txBody>
      </p:sp>
      <p:cxnSp>
        <p:nvCxnSpPr>
          <p:cNvPr id="10" name="Straight Connector 9"/>
          <p:cNvCxnSpPr/>
          <p:nvPr userDrawn="1"/>
        </p:nvCxnSpPr>
        <p:spPr>
          <a:xfrm>
            <a:off x="5273836" y="3497263"/>
            <a:ext cx="6328660" cy="0"/>
          </a:xfrm>
          <a:prstGeom prst="line">
            <a:avLst/>
          </a:prstGeom>
          <a:ln w="127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98256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42" presetClass="path" presetSubtype="0" decel="100000" fill="hold" grpId="1" nodeType="withEffect">
                                  <p:stCondLst>
                                    <p:cond delay="500"/>
                                  </p:stCondLst>
                                  <p:childTnLst>
                                    <p:animMotion origin="layout" path="M -0.03944 -0.00046 L -4.28389E-6 2.19246E-6 " pathEditMode="relative" rAng="0" ptsTypes="AA">
                                      <p:cBhvr>
                                        <p:cTn id="15" dur="600" fill="hold"/>
                                        <p:tgtEl>
                                          <p:spTgt spid="5"/>
                                        </p:tgtEl>
                                        <p:attrNameLst>
                                          <p:attrName>ppt_x</p:attrName>
                                          <p:attrName>ppt_y</p:attrName>
                                        </p:attrNameLst>
                                      </p:cBhvr>
                                      <p:rCtr x="1966"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tmplLst>
          <p:tmpl>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tmplLst>
          <p:tmpl>
            <p:tnLst>
              <p:par>
                <p:cTn presetID="42" presetClass="path" presetSubtype="0" decel="100000" fill="hold" nodeType="withEffect">
                  <p:stCondLst>
                    <p:cond delay="500"/>
                  </p:stCondLst>
                  <p:childTnLst>
                    <p:animMotion origin="layout" path="M -0.03944 -0.00046 L -4.28389E-6 2.19246E-6 " pathEditMode="relative" rAng="0" ptsTypes="AA">
                      <p:cBhvr>
                        <p:cTn dur="600" fill="hold"/>
                        <p:tgtEl>
                          <p:spTgt spid="5"/>
                        </p:tgtEl>
                        <p:attrNameLst>
                          <p:attrName>ppt_x</p:attrName>
                          <p:attrName>ppt_y</p:attrName>
                        </p:attrNameLst>
                      </p:cBhvr>
                      <p:rCtr x="1966" y="23"/>
                    </p:animMotion>
                  </p:childTnLst>
                </p:cTn>
              </p:par>
            </p:tnLst>
          </p:tmpl>
        </p:tmplLst>
      </p:bldP>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2440" y="2283442"/>
            <a:ext cx="11329398" cy="1015663"/>
          </a:xfrm>
          <a:noFill/>
        </p:spPr>
        <p:txBody>
          <a:bodyPr wrap="square" tIns="91440" bIns="91440" anchor="t" anchorCtr="0">
            <a:spAutoFit/>
          </a:bodyPr>
          <a:lstStyle>
            <a:lvl1pPr>
              <a:defRPr sz="5999" spc="-100" baseline="0">
                <a:gradFill>
                  <a:gsLst>
                    <a:gs pos="100000">
                      <a:schemeClr val="tx1"/>
                    </a:gs>
                    <a:gs pos="0">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927085511"/>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2440" y="2283442"/>
            <a:ext cx="11329398" cy="1015663"/>
          </a:xfrm>
          <a:noFill/>
        </p:spPr>
        <p:txBody>
          <a:bodyPr wrap="square" tIns="91440" bIns="91440" anchor="t" anchorCtr="0">
            <a:spAutoFit/>
          </a:bodyPr>
          <a:lstStyle>
            <a:lvl1pPr>
              <a:defRPr sz="5999"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284897792"/>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2440" y="2283442"/>
            <a:ext cx="11329398" cy="1015663"/>
          </a:xfrm>
          <a:noFill/>
        </p:spPr>
        <p:txBody>
          <a:bodyPr wrap="square" tIns="91440" bIns="91440" anchor="t" anchorCtr="0">
            <a:spAutoFit/>
          </a:bodyPr>
          <a:lstStyle>
            <a:lvl1pPr>
              <a:defRPr sz="5999"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195017005"/>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2440" y="2283442"/>
            <a:ext cx="11329398" cy="1015663"/>
          </a:xfrm>
          <a:noFill/>
        </p:spPr>
        <p:txBody>
          <a:bodyPr wrap="square" tIns="91440" bIns="91440" anchor="t" anchorCtr="0">
            <a:spAutoFit/>
          </a:bodyPr>
          <a:lstStyle>
            <a:lvl1pPr>
              <a:defRPr sz="5999"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773387467"/>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2440" y="2283442"/>
            <a:ext cx="11329398" cy="1015663"/>
          </a:xfrm>
          <a:noFill/>
        </p:spPr>
        <p:txBody>
          <a:bodyPr wrap="square" tIns="91440" bIns="91440" anchor="t" anchorCtr="0">
            <a:spAutoFit/>
          </a:bodyPr>
          <a:lstStyle>
            <a:lvl1pPr>
              <a:defRPr sz="5999"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74801619"/>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_charcoal_BUILD LOGO">
    <p:bg>
      <p:bgPr>
        <a:solidFill>
          <a:schemeClr val="bg1"/>
        </a:solidFill>
        <a:effectLst/>
      </p:bgPr>
    </p:bg>
    <p:spTree>
      <p:nvGrpSpPr>
        <p:cNvPr id="1" name=""/>
        <p:cNvGrpSpPr/>
        <p:nvPr/>
      </p:nvGrpSpPr>
      <p:grpSpPr>
        <a:xfrm>
          <a:off x="0" y="0"/>
          <a:ext cx="0" cy="0"/>
          <a:chOff x="0" y="0"/>
          <a:chExt cx="0" cy="0"/>
        </a:xfrm>
      </p:grpSpPr>
      <p:sp>
        <p:nvSpPr>
          <p:cNvPr id="4" name="Freeform 3"/>
          <p:cNvSpPr>
            <a:spLocks noEditPoints="1"/>
          </p:cNvSpPr>
          <p:nvPr userDrawn="1"/>
        </p:nvSpPr>
        <p:spPr bwMode="black">
          <a:xfrm>
            <a:off x="10744288" y="6344303"/>
            <a:ext cx="1408241" cy="353361"/>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27" tIns="45713" rIns="91427" bIns="45713" numCol="1" anchor="t" anchorCtr="0" compatLnSpc="1">
            <a:prstTxWarp prst="textNoShape">
              <a:avLst/>
            </a:prstTxWarp>
          </a:bodyPr>
          <a:lstStyle/>
          <a:p>
            <a:pPr defTabSz="932563"/>
            <a:endParaRPr lang="en-US" sz="1800">
              <a:solidFill>
                <a:srgbClr val="FFFFFF"/>
              </a:solidFill>
            </a:endParaRPr>
          </a:p>
        </p:txBody>
      </p:sp>
    </p:spTree>
    <p:extLst>
      <p:ext uri="{BB962C8B-B14F-4D97-AF65-F5344CB8AC3E}">
        <p14:creationId xmlns:p14="http://schemas.microsoft.com/office/powerpoint/2010/main" val="3152625717"/>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nk_blue_BUILD LOGO">
    <p:bg>
      <p:bgPr>
        <a:solidFill>
          <a:schemeClr val="accent1"/>
        </a:solidFill>
        <a:effectLst/>
      </p:bgPr>
    </p:bg>
    <p:spTree>
      <p:nvGrpSpPr>
        <p:cNvPr id="1" name=""/>
        <p:cNvGrpSpPr/>
        <p:nvPr/>
      </p:nvGrpSpPr>
      <p:grpSpPr>
        <a:xfrm>
          <a:off x="0" y="0"/>
          <a:ext cx="0" cy="0"/>
          <a:chOff x="0" y="0"/>
          <a:chExt cx="0" cy="0"/>
        </a:xfrm>
      </p:grpSpPr>
      <p:sp>
        <p:nvSpPr>
          <p:cNvPr id="3" name="Freeform 2"/>
          <p:cNvSpPr>
            <a:spLocks noEditPoints="1"/>
          </p:cNvSpPr>
          <p:nvPr userDrawn="1"/>
        </p:nvSpPr>
        <p:spPr bwMode="black">
          <a:xfrm>
            <a:off x="10744288" y="6344303"/>
            <a:ext cx="1408241" cy="353361"/>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27" tIns="45713" rIns="91427" bIns="45713" numCol="1" anchor="t" anchorCtr="0" compatLnSpc="1">
            <a:prstTxWarp prst="textNoShape">
              <a:avLst/>
            </a:prstTxWarp>
          </a:bodyPr>
          <a:lstStyle/>
          <a:p>
            <a:pPr defTabSz="932563"/>
            <a:endParaRPr lang="en-US" sz="1800">
              <a:solidFill>
                <a:srgbClr val="FFFFFF"/>
              </a:solidFill>
            </a:endParaRPr>
          </a:p>
        </p:txBody>
      </p:sp>
    </p:spTree>
    <p:extLst>
      <p:ext uri="{BB962C8B-B14F-4D97-AF65-F5344CB8AC3E}">
        <p14:creationId xmlns:p14="http://schemas.microsoft.com/office/powerpoint/2010/main" val="3011366594"/>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nk_gray_BUILD LOGO">
    <p:bg>
      <p:bgPr>
        <a:solidFill>
          <a:schemeClr val="accent2"/>
        </a:solidFill>
        <a:effectLst/>
      </p:bgPr>
    </p:bg>
    <p:spTree>
      <p:nvGrpSpPr>
        <p:cNvPr id="1" name=""/>
        <p:cNvGrpSpPr/>
        <p:nvPr/>
      </p:nvGrpSpPr>
      <p:grpSpPr>
        <a:xfrm>
          <a:off x="0" y="0"/>
          <a:ext cx="0" cy="0"/>
          <a:chOff x="0" y="0"/>
          <a:chExt cx="0" cy="0"/>
        </a:xfrm>
      </p:grpSpPr>
      <p:sp>
        <p:nvSpPr>
          <p:cNvPr id="3" name="Freeform 2"/>
          <p:cNvSpPr>
            <a:spLocks noEditPoints="1"/>
          </p:cNvSpPr>
          <p:nvPr userDrawn="1"/>
        </p:nvSpPr>
        <p:spPr bwMode="black">
          <a:xfrm>
            <a:off x="10744288" y="6344303"/>
            <a:ext cx="1408241" cy="353361"/>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27" tIns="45713" rIns="91427" bIns="45713" numCol="1" anchor="t" anchorCtr="0" compatLnSpc="1">
            <a:prstTxWarp prst="textNoShape">
              <a:avLst/>
            </a:prstTxWarp>
          </a:bodyPr>
          <a:lstStyle/>
          <a:p>
            <a:pPr defTabSz="932563"/>
            <a:endParaRPr lang="en-US" sz="1800">
              <a:solidFill>
                <a:srgbClr val="FFFFFF"/>
              </a:solidFill>
            </a:endParaRPr>
          </a:p>
        </p:txBody>
      </p:sp>
    </p:spTree>
    <p:extLst>
      <p:ext uri="{BB962C8B-B14F-4D97-AF65-F5344CB8AC3E}">
        <p14:creationId xmlns:p14="http://schemas.microsoft.com/office/powerpoint/2010/main" val="63391331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95992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_silver_BUILD LOGO">
    <p:bg>
      <p:bgPr>
        <a:solidFill>
          <a:schemeClr val="bg2"/>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black">
          <a:xfrm>
            <a:off x="10744288" y="6344303"/>
            <a:ext cx="1408241" cy="353361"/>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27" tIns="45713" rIns="91427" bIns="45713" numCol="1" anchor="t" anchorCtr="0" compatLnSpc="1">
            <a:prstTxWarp prst="textNoShape">
              <a:avLst/>
            </a:prstTxWarp>
          </a:bodyPr>
          <a:lstStyle/>
          <a:p>
            <a:pPr defTabSz="932563"/>
            <a:endParaRPr lang="en-US" sz="1800">
              <a:solidFill>
                <a:srgbClr val="333333"/>
              </a:solidFill>
            </a:endParaRPr>
          </a:p>
        </p:txBody>
      </p:sp>
    </p:spTree>
    <p:extLst>
      <p:ext uri="{BB962C8B-B14F-4D97-AF65-F5344CB8AC3E}">
        <p14:creationId xmlns:p14="http://schemas.microsoft.com/office/powerpoint/2010/main" val="383877231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_charcoal">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1668132"/>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_gray">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586553"/>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_blu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681049"/>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_silver">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7690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_cyan">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39398"/>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7"/>
            <a:ext cx="11887199"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dirty="0">
                <a:gradFill>
                  <a:gsLst>
                    <a:gs pos="0">
                      <a:srgbClr val="FFFFFF"/>
                    </a:gs>
                    <a:gs pos="100000">
                      <a:srgbClr val="FFFFFF"/>
                    </a:gs>
                  </a:gsLst>
                  <a:lin ang="5400000" scaled="0"/>
                </a:gradFill>
                <a:cs typeface="Segoe UI" pitchFamily="34" charset="0"/>
              </a:rPr>
              <a:t>© 2014 Microsoft Corporation. All rights reserved. </a:t>
            </a:r>
          </a:p>
        </p:txBody>
      </p:sp>
      <p:pic>
        <p:nvPicPr>
          <p:cNvPr id="4" name="Picture 3"/>
          <p:cNvPicPr>
            <a:picLocks noChangeAspect="1"/>
          </p:cNvPicPr>
          <p:nvPr userDrawn="1"/>
        </p:nvPicPr>
        <p:blipFill>
          <a:blip r:embed="rId2"/>
          <a:stretch>
            <a:fillRect/>
          </a:stretch>
        </p:blipFill>
        <p:spPr bwMode="black">
          <a:xfrm>
            <a:off x="459233" y="3145040"/>
            <a:ext cx="3291840" cy="705836"/>
          </a:xfrm>
          <a:prstGeom prst="rect">
            <a:avLst/>
          </a:prstGeom>
        </p:spPr>
      </p:pic>
    </p:spTree>
    <p:extLst>
      <p:ext uri="{BB962C8B-B14F-4D97-AF65-F5344CB8AC3E}">
        <p14:creationId xmlns:p14="http://schemas.microsoft.com/office/powerpoint/2010/main" val="4160758984"/>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176837425"/>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55009" y="6482890"/>
            <a:ext cx="2798207" cy="372394"/>
          </a:xfrm>
          <a:prstGeom prst="rect">
            <a:avLst/>
          </a:prstGeom>
        </p:spPr>
        <p:txBody>
          <a:bodyPr/>
          <a:lstStyle/>
          <a:p>
            <a:pPr defTabSz="932563"/>
            <a:fld id="{9AAD0FE5-47C4-46FC-B421-E2D3ED8258F4}" type="datetimeFigureOut">
              <a:rPr lang="en-US" smtClean="0">
                <a:solidFill>
                  <a:srgbClr val="FFFFFF"/>
                </a:solidFill>
              </a:rPr>
              <a:pPr defTabSz="932563"/>
              <a:t>3/30/2016</a:t>
            </a:fld>
            <a:endParaRPr lang="en-US">
              <a:solidFill>
                <a:srgbClr val="FFFFFF"/>
              </a:solidFill>
            </a:endParaRPr>
          </a:p>
        </p:txBody>
      </p:sp>
      <p:sp>
        <p:nvSpPr>
          <p:cNvPr id="3" name="Footer Placeholder 2"/>
          <p:cNvSpPr>
            <a:spLocks noGrp="1"/>
          </p:cNvSpPr>
          <p:nvPr>
            <p:ph type="ftr" sz="quarter" idx="11"/>
          </p:nvPr>
        </p:nvSpPr>
        <p:spPr>
          <a:xfrm>
            <a:off x="4119583" y="6482890"/>
            <a:ext cx="4197310" cy="372394"/>
          </a:xfrm>
          <a:prstGeom prst="rect">
            <a:avLst/>
          </a:prstGeom>
        </p:spPr>
        <p:txBody>
          <a:bodyPr/>
          <a:lstStyle/>
          <a:p>
            <a:pPr defTabSz="932563"/>
            <a:endParaRPr lang="en-US">
              <a:solidFill>
                <a:srgbClr val="FFFFFF"/>
              </a:solidFill>
            </a:endParaRPr>
          </a:p>
        </p:txBody>
      </p:sp>
      <p:sp>
        <p:nvSpPr>
          <p:cNvPr id="4" name="Slide Number Placeholder 3"/>
          <p:cNvSpPr>
            <a:spLocks noGrp="1"/>
          </p:cNvSpPr>
          <p:nvPr>
            <p:ph type="sldNum" sz="quarter" idx="12"/>
          </p:nvPr>
        </p:nvSpPr>
        <p:spPr>
          <a:xfrm>
            <a:off x="8783260" y="6482890"/>
            <a:ext cx="2798207" cy="372394"/>
          </a:xfrm>
          <a:prstGeom prst="rect">
            <a:avLst/>
          </a:prstGeom>
        </p:spPr>
        <p:txBody>
          <a:bodyPr/>
          <a:lstStyle/>
          <a:p>
            <a:pPr defTabSz="932563"/>
            <a:fld id="{7F4BE8D0-8C10-430C-83AF-D2FA413D68AB}" type="slidenum">
              <a:rPr lang="en-US" smtClean="0">
                <a:solidFill>
                  <a:srgbClr val="FFFFFF"/>
                </a:solidFill>
              </a:rPr>
              <a:pPr defTabSz="932563"/>
              <a:t>‹#›</a:t>
            </a:fld>
            <a:endParaRPr lang="en-US">
              <a:solidFill>
                <a:srgbClr val="FFFFFF"/>
              </a:solidFill>
            </a:endParaRPr>
          </a:p>
        </p:txBody>
      </p:sp>
    </p:spTree>
    <p:extLst>
      <p:ext uri="{BB962C8B-B14F-4D97-AF65-F5344CB8AC3E}">
        <p14:creationId xmlns:p14="http://schemas.microsoft.com/office/powerpoint/2010/main" val="2447751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theme" Target="../theme/theme2.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theme" Target="../theme/theme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slideLayout" Target="../slideLayouts/slideLayout97.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29" Type="http://schemas.openxmlformats.org/officeDocument/2006/relationships/image" Target="../media/image5.png"/><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28" Type="http://schemas.openxmlformats.org/officeDocument/2006/relationships/theme" Target="../theme/theme4.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8" name="Group 17"/>
          <p:cNvGrpSpPr/>
          <p:nvPr userDrawn="1"/>
        </p:nvGrpSpPr>
        <p:grpSpPr>
          <a:xfrm>
            <a:off x="12618967" y="0"/>
            <a:ext cx="952401" cy="5766965"/>
            <a:chOff x="12618967" y="0"/>
            <a:chExt cx="952401" cy="5766965"/>
          </a:xfrm>
        </p:grpSpPr>
        <p:grpSp>
          <p:nvGrpSpPr>
            <p:cNvPr id="26" name="Group 25"/>
            <p:cNvGrpSpPr/>
            <p:nvPr userDrawn="1"/>
          </p:nvGrpSpPr>
          <p:grpSpPr>
            <a:xfrm rot="5400000">
              <a:off x="11582059" y="1045293"/>
              <a:ext cx="2703052" cy="629236"/>
              <a:chOff x="1586734" y="4543426"/>
              <a:chExt cx="2703052" cy="629236"/>
            </a:xfrm>
          </p:grpSpPr>
          <p:sp>
            <p:nvSpPr>
              <p:cNvPr id="45" name="Rectangle 44"/>
              <p:cNvSpPr/>
              <p:nvPr userDrawn="1"/>
            </p:nvSpPr>
            <p:spPr bwMode="auto">
              <a:xfrm>
                <a:off x="1586734" y="4543427"/>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smtClean="0">
                    <a:gradFill>
                      <a:gsLst>
                        <a:gs pos="0">
                          <a:srgbClr val="FFFFFF"/>
                        </a:gs>
                        <a:gs pos="100000">
                          <a:srgbClr val="FFFFFF"/>
                        </a:gs>
                      </a:gsLst>
                      <a:lin ang="5400000" scaled="0"/>
                    </a:gradFill>
                    <a:latin typeface="+mn-lt"/>
                    <a:ea typeface="Segoe UI" pitchFamily="34" charset="0"/>
                    <a:cs typeface="Segoe UI" pitchFamily="34" charset="0"/>
                  </a:rPr>
                  <a:t>Blue</a:t>
                </a:r>
              </a:p>
              <a:p>
                <a:pPr algn="l" defTabSz="932472" fontAlgn="base">
                  <a:lnSpc>
                    <a:spcPct val="100000"/>
                  </a:lnSpc>
                  <a:spcBef>
                    <a:spcPct val="0"/>
                  </a:spcBef>
                  <a:spcAft>
                    <a:spcPct val="0"/>
                  </a:spcAft>
                </a:pPr>
                <a:r>
                  <a:rPr lang="en-US" sz="500" dirty="0" smtClean="0">
                    <a:gradFill>
                      <a:gsLst>
                        <a:gs pos="2092">
                          <a:srgbClr val="F8F8F8"/>
                        </a:gs>
                        <a:gs pos="10042">
                          <a:srgbClr val="F8F8F8"/>
                        </a:gs>
                      </a:gsLst>
                      <a:lin ang="5400000" scaled="0"/>
                    </a:gradFill>
                    <a:ea typeface="Segoe UI" pitchFamily="34" charset="0"/>
                    <a:cs typeface="Segoe UI" pitchFamily="34" charset="0"/>
                  </a:rPr>
                  <a:t>R:</a:t>
                </a:r>
                <a:r>
                  <a:rPr lang="en-US" sz="500" baseline="0" dirty="0" smtClean="0">
                    <a:gradFill>
                      <a:gsLst>
                        <a:gs pos="2092">
                          <a:srgbClr val="F8F8F8"/>
                        </a:gs>
                        <a:gs pos="10042">
                          <a:srgbClr val="F8F8F8"/>
                        </a:gs>
                      </a:gsLst>
                      <a:lin ang="5400000" scaled="0"/>
                    </a:gradFill>
                    <a:ea typeface="Segoe UI" pitchFamily="34" charset="0"/>
                    <a:cs typeface="Segoe UI" pitchFamily="34" charset="0"/>
                  </a:rPr>
                  <a:t>0 G:120 B:215</a:t>
                </a:r>
                <a:endParaRPr lang="en-US" sz="500" dirty="0" smtClean="0">
                  <a:gradFill>
                    <a:gsLst>
                      <a:gs pos="2092">
                        <a:srgbClr val="F8F8F8"/>
                      </a:gs>
                      <a:gs pos="10042">
                        <a:srgbClr val="F8F8F8"/>
                      </a:gs>
                    </a:gsLst>
                    <a:lin ang="5400000" scaled="0"/>
                  </a:gradFill>
                  <a:ea typeface="Segoe UI" pitchFamily="34" charset="0"/>
                  <a:cs typeface="Segoe UI" pitchFamily="34" charset="0"/>
                </a:endParaRPr>
              </a:p>
            </p:txBody>
          </p:sp>
          <p:sp>
            <p:nvSpPr>
              <p:cNvPr id="37" name="Rectangle 36"/>
              <p:cNvSpPr/>
              <p:nvPr userDrawn="1"/>
            </p:nvSpPr>
            <p:spPr bwMode="auto">
              <a:xfrm>
                <a:off x="3419856" y="4543428"/>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smtClean="0">
                    <a:gradFill>
                      <a:gsLst>
                        <a:gs pos="7965">
                          <a:srgbClr val="000000"/>
                        </a:gs>
                        <a:gs pos="28319">
                          <a:srgbClr val="000000"/>
                        </a:gs>
                      </a:gsLst>
                      <a:lin ang="5400000" scaled="0"/>
                    </a:gradFill>
                    <a:latin typeface="+mn-lt"/>
                    <a:ea typeface="Segoe UI" pitchFamily="34" charset="0"/>
                    <a:cs typeface="Segoe UI" pitchFamily="34" charset="0"/>
                  </a:rPr>
                  <a:t>Cyan</a:t>
                </a:r>
              </a:p>
              <a:p>
                <a:pPr algn="l" defTabSz="932472" fontAlgn="base">
                  <a:lnSpc>
                    <a:spcPct val="100000"/>
                  </a:lnSpc>
                  <a:spcBef>
                    <a:spcPct val="0"/>
                  </a:spcBef>
                  <a:spcAft>
                    <a:spcPct val="0"/>
                  </a:spcAft>
                </a:pPr>
                <a:r>
                  <a:rPr lang="en-US" sz="500" dirty="0" smtClean="0">
                    <a:gradFill>
                      <a:gsLst>
                        <a:gs pos="7965">
                          <a:srgbClr val="000000"/>
                        </a:gs>
                        <a:gs pos="28319">
                          <a:srgbClr val="000000"/>
                        </a:gs>
                      </a:gsLst>
                      <a:lin ang="5400000" scaled="0"/>
                    </a:gradFill>
                    <a:ea typeface="Segoe UI" pitchFamily="34" charset="0"/>
                    <a:cs typeface="Segoe UI" pitchFamily="34" charset="0"/>
                  </a:rPr>
                  <a:t>R:</a:t>
                </a:r>
                <a:r>
                  <a:rPr lang="en-US" sz="500" baseline="0" dirty="0" smtClean="0">
                    <a:gradFill>
                      <a:gsLst>
                        <a:gs pos="7965">
                          <a:srgbClr val="000000"/>
                        </a:gs>
                        <a:gs pos="28319">
                          <a:srgbClr val="000000"/>
                        </a:gs>
                      </a:gsLst>
                      <a:lin ang="5400000" scaled="0"/>
                    </a:gradFill>
                    <a:ea typeface="Segoe UI" pitchFamily="34" charset="0"/>
                    <a:cs typeface="Segoe UI" pitchFamily="34" charset="0"/>
                  </a:rPr>
                  <a:t>0 G:188 B:242</a:t>
                </a:r>
                <a:endParaRPr lang="en-US" sz="500" dirty="0" smtClean="0">
                  <a:gradFill>
                    <a:gsLst>
                      <a:gs pos="7965">
                        <a:srgbClr val="000000"/>
                      </a:gs>
                      <a:gs pos="28319">
                        <a:srgbClr val="000000"/>
                      </a:gs>
                    </a:gsLst>
                    <a:lin ang="5400000" scaled="0"/>
                  </a:gradFill>
                  <a:ea typeface="Segoe UI" pitchFamily="34" charset="0"/>
                  <a:cs typeface="Segoe UI" pitchFamily="34" charset="0"/>
                </a:endParaRPr>
              </a:p>
            </p:txBody>
          </p:sp>
          <p:sp>
            <p:nvSpPr>
              <p:cNvPr id="41" name="Rectangle 40"/>
              <p:cNvSpPr/>
              <p:nvPr userDrawn="1"/>
            </p:nvSpPr>
            <p:spPr bwMode="auto">
              <a:xfrm>
                <a:off x="158673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smtClean="0">
                    <a:gradFill>
                      <a:gsLst>
                        <a:gs pos="92035">
                          <a:srgbClr val="505050"/>
                        </a:gs>
                        <a:gs pos="27000">
                          <a:srgbClr val="505050"/>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smtClean="0">
                    <a:gradFill>
                      <a:gsLst>
                        <a:gs pos="92035">
                          <a:srgbClr val="505050"/>
                        </a:gs>
                        <a:gs pos="27000">
                          <a:srgbClr val="505050"/>
                        </a:gs>
                      </a:gsLst>
                      <a:lin ang="5400000" scaled="0"/>
                    </a:gradFill>
                    <a:ea typeface="Segoe UI" pitchFamily="34" charset="0"/>
                    <a:cs typeface="Segoe UI" pitchFamily="34" charset="0"/>
                  </a:rPr>
                  <a:t>R:</a:t>
                </a:r>
                <a:r>
                  <a:rPr lang="en-US" sz="500" baseline="0" dirty="0" smtClean="0">
                    <a:gradFill>
                      <a:gsLst>
                        <a:gs pos="92035">
                          <a:srgbClr val="505050"/>
                        </a:gs>
                        <a:gs pos="27000">
                          <a:srgbClr val="505050"/>
                        </a:gs>
                      </a:gsLst>
                      <a:lin ang="5400000" scaled="0"/>
                    </a:gradFill>
                    <a:ea typeface="Segoe UI" pitchFamily="34" charset="0"/>
                    <a:cs typeface="Segoe UI" pitchFamily="34" charset="0"/>
                  </a:rPr>
                  <a:t>210 G:210 B:210</a:t>
                </a:r>
                <a:endParaRPr lang="en-US" sz="500" dirty="0" smtClean="0">
                  <a:gradFill>
                    <a:gsLst>
                      <a:gs pos="92035">
                        <a:srgbClr val="505050"/>
                      </a:gs>
                      <a:gs pos="27000">
                        <a:srgbClr val="505050"/>
                      </a:gs>
                    </a:gsLst>
                    <a:lin ang="5400000" scaled="0"/>
                  </a:gradFill>
                  <a:ea typeface="Segoe UI" pitchFamily="34" charset="0"/>
                  <a:cs typeface="Segoe UI" pitchFamily="34" charset="0"/>
                </a:endParaRPr>
              </a:p>
            </p:txBody>
          </p:sp>
          <p:sp>
            <p:nvSpPr>
              <p:cNvPr id="42" name="Rectangle 41"/>
              <p:cNvSpPr/>
              <p:nvPr userDrawn="1"/>
            </p:nvSpPr>
            <p:spPr bwMode="auto">
              <a:xfrm>
                <a:off x="2505456" y="4543426"/>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smtClean="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smtClean="0">
                    <a:gradFill>
                      <a:gsLst>
                        <a:gs pos="0">
                          <a:srgbClr val="FFFFFF"/>
                        </a:gs>
                        <a:gs pos="100000">
                          <a:srgbClr val="FFFFFF"/>
                        </a:gs>
                      </a:gsLst>
                      <a:lin ang="5400000" scaled="0"/>
                    </a:gradFill>
                    <a:ea typeface="Segoe UI" pitchFamily="34" charset="0"/>
                    <a:cs typeface="Segoe UI" pitchFamily="34" charset="0"/>
                  </a:rPr>
                  <a:t>R:</a:t>
                </a:r>
                <a:r>
                  <a:rPr lang="en-US" sz="500" baseline="0" dirty="0" smtClean="0">
                    <a:gradFill>
                      <a:gsLst>
                        <a:gs pos="0">
                          <a:srgbClr val="FFFFFF"/>
                        </a:gs>
                        <a:gs pos="100000">
                          <a:srgbClr val="FFFFFF"/>
                        </a:gs>
                      </a:gsLst>
                      <a:lin ang="5400000" scaled="0"/>
                    </a:gradFill>
                    <a:ea typeface="Segoe UI" pitchFamily="34" charset="0"/>
                    <a:cs typeface="Segoe UI" pitchFamily="34" charset="0"/>
                  </a:rPr>
                  <a:t>0 G:32 B:80</a:t>
                </a:r>
                <a:endParaRPr lang="en-US" sz="5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3" name="Rectangle 42"/>
              <p:cNvSpPr/>
              <p:nvPr userDrawn="1"/>
            </p:nvSpPr>
            <p:spPr bwMode="auto">
              <a:xfrm>
                <a:off x="3413144" y="4882896"/>
                <a:ext cx="869930" cy="289766"/>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smtClean="0">
                    <a:gradFill>
                      <a:gsLst>
                        <a:gs pos="0">
                          <a:srgbClr val="FFFFFF"/>
                        </a:gs>
                        <a:gs pos="100000">
                          <a:srgbClr val="FFFFFF"/>
                        </a:gs>
                      </a:gsLst>
                      <a:lin ang="5400000" scaled="0"/>
                    </a:gradFill>
                    <a:latin typeface="+mn-lt"/>
                    <a:ea typeface="Segoe UI" pitchFamily="34" charset="0"/>
                    <a:cs typeface="Segoe UI" pitchFamily="34" charset="0"/>
                  </a:rPr>
                  <a:t>Dark Gray</a:t>
                </a:r>
              </a:p>
              <a:p>
                <a:pPr algn="l" defTabSz="932472" fontAlgn="base">
                  <a:lnSpc>
                    <a:spcPct val="100000"/>
                  </a:lnSpc>
                  <a:spcBef>
                    <a:spcPct val="0"/>
                  </a:spcBef>
                  <a:spcAft>
                    <a:spcPct val="0"/>
                  </a:spcAft>
                </a:pPr>
                <a:r>
                  <a:rPr lang="en-US" sz="500" dirty="0" smtClean="0">
                    <a:gradFill>
                      <a:gsLst>
                        <a:gs pos="2092">
                          <a:srgbClr val="F8F8F8"/>
                        </a:gs>
                        <a:gs pos="10042">
                          <a:srgbClr val="F8F8F8"/>
                        </a:gs>
                      </a:gsLst>
                      <a:lin ang="5400000" scaled="0"/>
                    </a:gradFill>
                    <a:ea typeface="Segoe UI" pitchFamily="34" charset="0"/>
                    <a:cs typeface="Segoe UI" pitchFamily="34" charset="0"/>
                  </a:rPr>
                  <a:t>R:</a:t>
                </a:r>
                <a:r>
                  <a:rPr lang="en-US" sz="500" baseline="0" dirty="0" smtClean="0">
                    <a:gradFill>
                      <a:gsLst>
                        <a:gs pos="2092">
                          <a:srgbClr val="F8F8F8"/>
                        </a:gs>
                        <a:gs pos="10042">
                          <a:srgbClr val="F8F8F8"/>
                        </a:gs>
                      </a:gsLst>
                      <a:lin ang="5400000" scaled="0"/>
                    </a:gradFill>
                    <a:ea typeface="Segoe UI" pitchFamily="34" charset="0"/>
                    <a:cs typeface="Segoe UI" pitchFamily="34" charset="0"/>
                  </a:rPr>
                  <a:t>80 G:80 B:80</a:t>
                </a:r>
                <a:endParaRPr lang="en-US" sz="500" dirty="0" smtClean="0">
                  <a:gradFill>
                    <a:gsLst>
                      <a:gs pos="2092">
                        <a:srgbClr val="F8F8F8"/>
                      </a:gs>
                      <a:gs pos="10042">
                        <a:srgbClr val="F8F8F8"/>
                      </a:gs>
                    </a:gsLst>
                    <a:lin ang="5400000" scaled="0"/>
                  </a:gradFill>
                  <a:ea typeface="Segoe UI" pitchFamily="34" charset="0"/>
                  <a:cs typeface="Segoe UI" pitchFamily="34" charset="0"/>
                </a:endParaRPr>
              </a:p>
            </p:txBody>
          </p:sp>
          <p:sp>
            <p:nvSpPr>
              <p:cNvPr id="44" name="Rectangle 43"/>
              <p:cNvSpPr/>
              <p:nvPr userDrawn="1"/>
            </p:nvSpPr>
            <p:spPr bwMode="auto">
              <a:xfrm>
                <a:off x="2505456" y="4882895"/>
                <a:ext cx="869930" cy="289766"/>
              </a:xfrm>
              <a:prstGeom prst="rect">
                <a:avLst/>
              </a:prstGeom>
              <a:solidFill>
                <a:srgbClr val="7373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smtClean="0">
                    <a:gradFill>
                      <a:gsLst>
                        <a:gs pos="0">
                          <a:srgbClr val="FFFFFF"/>
                        </a:gs>
                        <a:gs pos="100000">
                          <a:srgbClr val="FFFFFF"/>
                        </a:gs>
                      </a:gsLst>
                      <a:lin ang="5400000" scaled="0"/>
                    </a:gradFill>
                    <a:latin typeface="+mn-lt"/>
                    <a:ea typeface="Segoe UI" pitchFamily="34" charset="0"/>
                    <a:cs typeface="Segoe UI" pitchFamily="34" charset="0"/>
                  </a:rPr>
                  <a:t>Gray</a:t>
                </a:r>
              </a:p>
              <a:p>
                <a:pPr algn="l" defTabSz="932472" fontAlgn="base">
                  <a:lnSpc>
                    <a:spcPct val="100000"/>
                  </a:lnSpc>
                  <a:spcBef>
                    <a:spcPct val="0"/>
                  </a:spcBef>
                  <a:spcAft>
                    <a:spcPct val="0"/>
                  </a:spcAft>
                </a:pPr>
                <a:r>
                  <a:rPr lang="en-US" sz="500" dirty="0" smtClean="0">
                    <a:gradFill>
                      <a:gsLst>
                        <a:gs pos="2092">
                          <a:srgbClr val="F8F8F8"/>
                        </a:gs>
                        <a:gs pos="10042">
                          <a:srgbClr val="F8F8F8"/>
                        </a:gs>
                      </a:gsLst>
                      <a:lin ang="5400000" scaled="0"/>
                    </a:gradFill>
                    <a:ea typeface="Segoe UI" pitchFamily="34" charset="0"/>
                    <a:cs typeface="Segoe UI" pitchFamily="34" charset="0"/>
                  </a:rPr>
                  <a:t>R:</a:t>
                </a:r>
                <a:r>
                  <a:rPr lang="en-US" sz="500" baseline="0" dirty="0" smtClean="0">
                    <a:gradFill>
                      <a:gsLst>
                        <a:gs pos="2092">
                          <a:srgbClr val="F8F8F8"/>
                        </a:gs>
                        <a:gs pos="10042">
                          <a:srgbClr val="F8F8F8"/>
                        </a:gs>
                      </a:gsLst>
                      <a:lin ang="5400000" scaled="0"/>
                    </a:gradFill>
                    <a:ea typeface="Segoe UI" pitchFamily="34" charset="0"/>
                    <a:cs typeface="Segoe UI" pitchFamily="34" charset="0"/>
                  </a:rPr>
                  <a:t>115 G:115 B:115</a:t>
                </a:r>
                <a:endParaRPr lang="en-US" sz="500" dirty="0" smtClean="0">
                  <a:gradFill>
                    <a:gsLst>
                      <a:gs pos="2092">
                        <a:srgbClr val="F8F8F8"/>
                      </a:gs>
                      <a:gs pos="10042">
                        <a:srgbClr val="F8F8F8"/>
                      </a:gs>
                    </a:gsLst>
                    <a:lin ang="5400000" scaled="0"/>
                  </a:gradFill>
                  <a:ea typeface="Segoe UI" pitchFamily="34" charset="0"/>
                  <a:cs typeface="Segoe UI" pitchFamily="34" charset="0"/>
                </a:endParaRPr>
              </a:p>
            </p:txBody>
          </p:sp>
        </p:grpSp>
        <p:grpSp>
          <p:nvGrpSpPr>
            <p:cNvPr id="27" name="Group 26"/>
            <p:cNvGrpSpPr/>
            <p:nvPr userDrawn="1"/>
          </p:nvGrpSpPr>
          <p:grpSpPr>
            <a:xfrm rot="5400000">
              <a:off x="11412325" y="4270556"/>
              <a:ext cx="2703052" cy="289766"/>
              <a:chOff x="4476564" y="4543426"/>
              <a:chExt cx="2703052" cy="289766"/>
            </a:xfrm>
          </p:grpSpPr>
          <p:sp>
            <p:nvSpPr>
              <p:cNvPr id="33" name="Rectangle 32"/>
              <p:cNvSpPr/>
              <p:nvPr userDrawn="1"/>
            </p:nvSpPr>
            <p:spPr bwMode="auto">
              <a:xfrm>
                <a:off x="5395286" y="4543426"/>
                <a:ext cx="869930" cy="289766"/>
              </a:xfrm>
              <a:prstGeom prst="rect">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smtClean="0">
                    <a:gradFill>
                      <a:gsLst>
                        <a:gs pos="0">
                          <a:srgbClr val="FFFFFF"/>
                        </a:gs>
                        <a:gs pos="100000">
                          <a:srgbClr val="FFFFFF"/>
                        </a:gs>
                      </a:gsLst>
                      <a:lin ang="5400000" scaled="0"/>
                    </a:gradFill>
                    <a:latin typeface="+mn-lt"/>
                    <a:ea typeface="Segoe UI" pitchFamily="34" charset="0"/>
                    <a:cs typeface="Segoe UI" pitchFamily="34" charset="0"/>
                  </a:rPr>
                  <a:t>Purple</a:t>
                </a:r>
              </a:p>
              <a:p>
                <a:pPr marL="0" algn="l" defTabSz="932472" rtl="0" eaLnBrk="1" fontAlgn="base" latinLnBrk="0" hangingPunct="1">
                  <a:lnSpc>
                    <a:spcPct val="100000"/>
                  </a:lnSpc>
                  <a:spcBef>
                    <a:spcPct val="0"/>
                  </a:spcBef>
                  <a:spcAft>
                    <a:spcPct val="0"/>
                  </a:spcAft>
                </a:pPr>
                <a:r>
                  <a:rPr lang="en-US" sz="500" kern="1200" dirty="0" smtClean="0">
                    <a:gradFill>
                      <a:gsLst>
                        <a:gs pos="2092">
                          <a:srgbClr val="F8F8F8"/>
                        </a:gs>
                        <a:gs pos="10042">
                          <a:srgbClr val="F8F8F8"/>
                        </a:gs>
                      </a:gsLst>
                      <a:lin ang="5400000" scaled="0"/>
                    </a:gradFill>
                    <a:latin typeface="+mn-lt"/>
                    <a:ea typeface="Segoe UI" pitchFamily="34" charset="0"/>
                    <a:cs typeface="Segoe UI" pitchFamily="34" charset="0"/>
                  </a:rPr>
                  <a:t>R:92 G:45 B:145</a:t>
                </a:r>
              </a:p>
            </p:txBody>
          </p:sp>
          <p:sp>
            <p:nvSpPr>
              <p:cNvPr id="34" name="Rectangle 33"/>
              <p:cNvSpPr/>
              <p:nvPr userDrawn="1"/>
            </p:nvSpPr>
            <p:spPr bwMode="auto">
              <a:xfrm>
                <a:off x="6309686" y="4543426"/>
                <a:ext cx="869930" cy="289766"/>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smtClean="0">
                    <a:gradFill>
                      <a:gsLst>
                        <a:gs pos="0">
                          <a:srgbClr val="FFFFFF"/>
                        </a:gs>
                        <a:gs pos="100000">
                          <a:srgbClr val="FFFFFF"/>
                        </a:gs>
                      </a:gsLst>
                      <a:lin ang="5400000" scaled="0"/>
                    </a:gradFill>
                    <a:latin typeface="+mn-lt"/>
                    <a:ea typeface="Segoe UI" pitchFamily="34" charset="0"/>
                    <a:cs typeface="Segoe UI" pitchFamily="34" charset="0"/>
                  </a:rPr>
                  <a:t>Orange</a:t>
                </a:r>
              </a:p>
              <a:p>
                <a:pPr algn="l" defTabSz="932472" fontAlgn="base">
                  <a:lnSpc>
                    <a:spcPct val="100000"/>
                  </a:lnSpc>
                  <a:spcBef>
                    <a:spcPct val="0"/>
                  </a:spcBef>
                  <a:spcAft>
                    <a:spcPct val="0"/>
                  </a:spcAft>
                </a:pPr>
                <a:r>
                  <a:rPr lang="en-US" sz="500" dirty="0" smtClean="0">
                    <a:gradFill>
                      <a:gsLst>
                        <a:gs pos="2092">
                          <a:srgbClr val="F8F8F8"/>
                        </a:gs>
                        <a:gs pos="10042">
                          <a:srgbClr val="F8F8F8"/>
                        </a:gs>
                      </a:gsLst>
                      <a:lin ang="5400000" scaled="0"/>
                    </a:gradFill>
                    <a:ea typeface="Segoe UI" pitchFamily="34" charset="0"/>
                    <a:cs typeface="Segoe UI" pitchFamily="34" charset="0"/>
                  </a:rPr>
                  <a:t>R:</a:t>
                </a:r>
                <a:r>
                  <a:rPr lang="en-US" sz="500" baseline="0" dirty="0" smtClean="0">
                    <a:gradFill>
                      <a:gsLst>
                        <a:gs pos="2092">
                          <a:srgbClr val="F8F8F8"/>
                        </a:gs>
                        <a:gs pos="10042">
                          <a:srgbClr val="F8F8F8"/>
                        </a:gs>
                      </a:gsLst>
                      <a:lin ang="5400000" scaled="0"/>
                    </a:gradFill>
                    <a:ea typeface="Segoe UI" pitchFamily="34" charset="0"/>
                    <a:cs typeface="Segoe UI" pitchFamily="34" charset="0"/>
                  </a:rPr>
                  <a:t>216 G:59 B:1</a:t>
                </a:r>
              </a:p>
            </p:txBody>
          </p:sp>
          <p:sp>
            <p:nvSpPr>
              <p:cNvPr id="35" name="Rectangle 34"/>
              <p:cNvSpPr/>
              <p:nvPr userDrawn="1"/>
            </p:nvSpPr>
            <p:spPr bwMode="auto">
              <a:xfrm>
                <a:off x="4476564" y="4543426"/>
                <a:ext cx="869930" cy="289766"/>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smtClean="0">
                    <a:gradFill>
                      <a:gsLst>
                        <a:gs pos="0">
                          <a:srgbClr val="FFFFFF"/>
                        </a:gs>
                        <a:gs pos="100000">
                          <a:srgbClr val="FFFFFF"/>
                        </a:gs>
                      </a:gsLst>
                      <a:lin ang="5400000" scaled="0"/>
                    </a:gradFill>
                    <a:latin typeface="+mn-lt"/>
                    <a:ea typeface="Segoe UI" pitchFamily="34" charset="0"/>
                    <a:cs typeface="Segoe UI" pitchFamily="34" charset="0"/>
                  </a:rPr>
                  <a:t>Green</a:t>
                </a:r>
              </a:p>
              <a:p>
                <a:pPr algn="l" defTabSz="932472" fontAlgn="base">
                  <a:lnSpc>
                    <a:spcPct val="100000"/>
                  </a:lnSpc>
                  <a:spcBef>
                    <a:spcPct val="0"/>
                  </a:spcBef>
                  <a:spcAft>
                    <a:spcPct val="0"/>
                  </a:spcAft>
                </a:pPr>
                <a:r>
                  <a:rPr lang="en-US" sz="500" dirty="0" smtClean="0">
                    <a:gradFill>
                      <a:gsLst>
                        <a:gs pos="2092">
                          <a:srgbClr val="F8F8F8"/>
                        </a:gs>
                        <a:gs pos="10042">
                          <a:srgbClr val="F8F8F8"/>
                        </a:gs>
                      </a:gsLst>
                      <a:lin ang="5400000" scaled="0"/>
                    </a:gradFill>
                    <a:ea typeface="Segoe UI" pitchFamily="34" charset="0"/>
                    <a:cs typeface="Segoe UI" pitchFamily="34" charset="0"/>
                  </a:rPr>
                  <a:t>R:</a:t>
                </a:r>
                <a:r>
                  <a:rPr lang="en-US" sz="500" baseline="0" dirty="0" smtClean="0">
                    <a:gradFill>
                      <a:gsLst>
                        <a:gs pos="2092">
                          <a:srgbClr val="F8F8F8"/>
                        </a:gs>
                        <a:gs pos="10042">
                          <a:srgbClr val="F8F8F8"/>
                        </a:gs>
                      </a:gsLst>
                      <a:lin ang="5400000" scaled="0"/>
                    </a:gradFill>
                    <a:ea typeface="Segoe UI" pitchFamily="34" charset="0"/>
                    <a:cs typeface="Segoe UI" pitchFamily="34" charset="0"/>
                  </a:rPr>
                  <a:t>16 G:124 B:16</a:t>
                </a:r>
                <a:endParaRPr lang="en-US" sz="500" dirty="0" smtClean="0">
                  <a:gradFill>
                    <a:gsLst>
                      <a:gs pos="2092">
                        <a:srgbClr val="F8F8F8"/>
                      </a:gs>
                      <a:gs pos="10042">
                        <a:srgbClr val="F8F8F8"/>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a:lnSpc>
                  <a:spcPct val="90000"/>
                </a:lnSpc>
                <a:spcAft>
                  <a:spcPts val="600"/>
                </a:spcAft>
              </a:pPr>
              <a:r>
                <a:rPr lang="en-US" sz="1000" dirty="0" smtClean="0">
                  <a:gradFill>
                    <a:gsLst>
                      <a:gs pos="2917">
                        <a:schemeClr val="tx1"/>
                      </a:gs>
                      <a:gs pos="30000">
                        <a:schemeClr val="tx1"/>
                      </a:gs>
                    </a:gsLst>
                    <a:lin ang="5400000" scaled="0"/>
                  </a:gradFill>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a:lnSpc>
                  <a:spcPct val="90000"/>
                </a:lnSpc>
                <a:spcAft>
                  <a:spcPts val="600"/>
                </a:spcAft>
              </a:pPr>
              <a:r>
                <a:rPr lang="en-US" sz="1000" dirty="0" smtClean="0">
                  <a:gradFill>
                    <a:gsLst>
                      <a:gs pos="2917">
                        <a:schemeClr val="tx1"/>
                      </a:gs>
                      <a:gs pos="30000">
                        <a:schemeClr val="tx1"/>
                      </a:gs>
                    </a:gsLst>
                    <a:lin ang="5400000" scaled="0"/>
                  </a:gradFill>
                </a:rPr>
                <a:t>Secondary colors (use only when</a:t>
              </a:r>
              <a:r>
                <a:rPr lang="en-US" sz="1000" baseline="0" dirty="0" smtClean="0">
                  <a:gradFill>
                    <a:gsLst>
                      <a:gs pos="2917">
                        <a:schemeClr val="tx1"/>
                      </a:gs>
                      <a:gs pos="30000">
                        <a:schemeClr val="tx1"/>
                      </a:gs>
                    </a:gsLst>
                    <a:lin ang="5400000" scaled="0"/>
                  </a:gradFill>
                </a:rPr>
                <a:t> necessary)</a:t>
              </a:r>
              <a:endParaRPr lang="en-US" sz="1000" dirty="0" smtClean="0">
                <a:gradFill>
                  <a:gsLst>
                    <a:gs pos="2917">
                      <a:schemeClr val="tx1"/>
                    </a:gs>
                    <a:gs pos="30000">
                      <a:schemeClr val="tx1"/>
                    </a:gs>
                  </a:gsLst>
                  <a:lin ang="5400000" scaled="0"/>
                </a:gradFill>
              </a:endParaRPr>
            </a:p>
          </p:txBody>
        </p:sp>
      </p:gr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269" r:id="rId1"/>
    <p:sldLayoutId id="2147484300" r:id="rId2"/>
    <p:sldLayoutId id="2147484318" r:id="rId3"/>
    <p:sldLayoutId id="2147484295" r:id="rId4"/>
    <p:sldLayoutId id="2147484240" r:id="rId5"/>
    <p:sldLayoutId id="2147484296" r:id="rId6"/>
    <p:sldLayoutId id="2147484241" r:id="rId7"/>
    <p:sldLayoutId id="2147484297" r:id="rId8"/>
    <p:sldLayoutId id="2147484244" r:id="rId9"/>
    <p:sldLayoutId id="2147484298" r:id="rId10"/>
    <p:sldLayoutId id="2147484245" r:id="rId11"/>
    <p:sldLayoutId id="2147484247" r:id="rId12"/>
    <p:sldLayoutId id="2147484337" r:id="rId13"/>
    <p:sldLayoutId id="2147484249" r:id="rId14"/>
    <p:sldLayoutId id="2147484301" r:id="rId15"/>
    <p:sldLayoutId id="2147484252" r:id="rId16"/>
    <p:sldLayoutId id="2147484251" r:id="rId17"/>
    <p:sldLayoutId id="2147484254" r:id="rId18"/>
    <p:sldLayoutId id="2147484257" r:id="rId19"/>
    <p:sldLayoutId id="2147484258" r:id="rId20"/>
    <p:sldLayoutId id="2147484260" r:id="rId21"/>
    <p:sldLayoutId id="2147484299" r:id="rId22"/>
    <p:sldLayoutId id="2147484263" r:id="rId2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smtClean="0"/>
              <a:t>Click to edit Master text styles</a:t>
            </a:r>
          </a:p>
          <a:p>
            <a:pPr marL="584200" marR="0" lvl="1" indent="-2413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42" name="Group 41"/>
          <p:cNvGrpSpPr/>
          <p:nvPr userDrawn="1"/>
        </p:nvGrpSpPr>
        <p:grpSpPr>
          <a:xfrm>
            <a:off x="12618967" y="0"/>
            <a:ext cx="952401" cy="5766965"/>
            <a:chOff x="12618967" y="0"/>
            <a:chExt cx="952401" cy="5766965"/>
          </a:xfrm>
        </p:grpSpPr>
        <p:grpSp>
          <p:nvGrpSpPr>
            <p:cNvPr id="43" name="Group 42"/>
            <p:cNvGrpSpPr/>
            <p:nvPr userDrawn="1"/>
          </p:nvGrpSpPr>
          <p:grpSpPr>
            <a:xfrm rot="5400000">
              <a:off x="11582059" y="1045293"/>
              <a:ext cx="2703052" cy="629236"/>
              <a:chOff x="1586734" y="4543426"/>
              <a:chExt cx="2703052" cy="629236"/>
            </a:xfrm>
          </p:grpSpPr>
          <p:sp>
            <p:nvSpPr>
              <p:cNvPr id="50" name="Rectangle 49"/>
              <p:cNvSpPr/>
              <p:nvPr userDrawn="1"/>
            </p:nvSpPr>
            <p:spPr bwMode="auto">
              <a:xfrm>
                <a:off x="2505456" y="4543427"/>
                <a:ext cx="869930" cy="289766"/>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Blue</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smtClean="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R:0 G:120 B:215</a:t>
                </a:r>
              </a:p>
            </p:txBody>
          </p:sp>
          <p:sp>
            <p:nvSpPr>
              <p:cNvPr id="51" name="Rectangle 50"/>
              <p:cNvSpPr/>
              <p:nvPr userDrawn="1"/>
            </p:nvSpPr>
            <p:spPr bwMode="auto">
              <a:xfrm>
                <a:off x="1586734" y="4543428"/>
                <a:ext cx="869930" cy="289766"/>
              </a:xfrm>
              <a:prstGeom prst="rect">
                <a:avLst/>
              </a:prstGeom>
              <a:solidFill>
                <a:srgbClr val="00BCF2"/>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smtClean="0">
                    <a:ln>
                      <a:noFill/>
                    </a:ln>
                    <a:gradFill>
                      <a:gsLst>
                        <a:gs pos="28319">
                          <a:srgbClr val="505050"/>
                        </a:gs>
                        <a:gs pos="79000">
                          <a:srgbClr val="505050"/>
                        </a:gs>
                      </a:gsLst>
                      <a:lin ang="5400000" scaled="0"/>
                    </a:gradFill>
                    <a:effectLst/>
                    <a:uLnTx/>
                    <a:uFillTx/>
                    <a:latin typeface="Segoe UI"/>
                    <a:ea typeface="Segoe UI" pitchFamily="34" charset="0"/>
                    <a:cs typeface="Segoe UI" pitchFamily="34" charset="0"/>
                  </a:rPr>
                  <a:t>Cyan</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smtClean="0">
                    <a:ln>
                      <a:noFill/>
                    </a:ln>
                    <a:gradFill>
                      <a:gsLst>
                        <a:gs pos="28319">
                          <a:srgbClr val="505050"/>
                        </a:gs>
                        <a:gs pos="79000">
                          <a:srgbClr val="505050"/>
                        </a:gs>
                      </a:gsLst>
                      <a:lin ang="5400000" scaled="0"/>
                    </a:gradFill>
                    <a:effectLst/>
                    <a:uLnTx/>
                    <a:uFillTx/>
                    <a:latin typeface="Segoe UI"/>
                    <a:ea typeface="Segoe UI" pitchFamily="34" charset="0"/>
                    <a:cs typeface="Segoe UI" pitchFamily="34" charset="0"/>
                  </a:rPr>
                  <a:t>R:0 G:188 B:242</a:t>
                </a:r>
              </a:p>
            </p:txBody>
          </p:sp>
          <p:sp>
            <p:nvSpPr>
              <p:cNvPr id="52" name="Rectangle 51"/>
              <p:cNvSpPr/>
              <p:nvPr userDrawn="1"/>
            </p:nvSpPr>
            <p:spPr bwMode="auto">
              <a:xfrm>
                <a:off x="1586734" y="4882896"/>
                <a:ext cx="869930" cy="289766"/>
              </a:xfrm>
              <a:prstGeom prst="rect">
                <a:avLst/>
              </a:prstGeom>
              <a:solidFill>
                <a:srgbClr val="D2D2D2"/>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smtClean="0">
                    <a:ln>
                      <a:noFill/>
                    </a:ln>
                    <a:gradFill>
                      <a:gsLst>
                        <a:gs pos="92035">
                          <a:srgbClr val="505050"/>
                        </a:gs>
                        <a:gs pos="27000">
                          <a:srgbClr val="505050"/>
                        </a:gs>
                      </a:gsLst>
                      <a:lin ang="5400000" scaled="0"/>
                    </a:gradFill>
                    <a:effectLst/>
                    <a:uLnTx/>
                    <a:uFillTx/>
                    <a:latin typeface="Segoe UI"/>
                    <a:ea typeface="Segoe UI" pitchFamily="34" charset="0"/>
                    <a:cs typeface="Segoe UI" pitchFamily="34" charset="0"/>
                  </a:rPr>
                  <a:t>Light Gray</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smtClean="0">
                    <a:ln>
                      <a:noFill/>
                    </a:ln>
                    <a:gradFill>
                      <a:gsLst>
                        <a:gs pos="92035">
                          <a:srgbClr val="505050"/>
                        </a:gs>
                        <a:gs pos="27000">
                          <a:srgbClr val="505050"/>
                        </a:gs>
                      </a:gsLst>
                      <a:lin ang="5400000" scaled="0"/>
                    </a:gradFill>
                    <a:effectLst/>
                    <a:uLnTx/>
                    <a:uFillTx/>
                    <a:latin typeface="Segoe UI"/>
                    <a:ea typeface="Segoe UI" pitchFamily="34" charset="0"/>
                    <a:cs typeface="Segoe UI" pitchFamily="34" charset="0"/>
                  </a:rPr>
                  <a:t>R:210 G:210 B:210</a:t>
                </a:r>
              </a:p>
            </p:txBody>
          </p:sp>
          <p:sp>
            <p:nvSpPr>
              <p:cNvPr id="53" name="Rectangle 52"/>
              <p:cNvSpPr/>
              <p:nvPr userDrawn="1"/>
            </p:nvSpPr>
            <p:spPr bwMode="auto">
              <a:xfrm>
                <a:off x="3419856" y="4543426"/>
                <a:ext cx="869930" cy="289766"/>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Dark Blue</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R:0 G:32 B:80</a:t>
                </a:r>
              </a:p>
            </p:txBody>
          </p:sp>
          <p:sp>
            <p:nvSpPr>
              <p:cNvPr id="54" name="Rectangle 53"/>
              <p:cNvSpPr/>
              <p:nvPr userDrawn="1"/>
            </p:nvSpPr>
            <p:spPr bwMode="auto">
              <a:xfrm>
                <a:off x="3413144" y="4882896"/>
                <a:ext cx="869930" cy="289766"/>
              </a:xfrm>
              <a:prstGeom prst="rect">
                <a:avLst/>
              </a:prstGeom>
              <a:solidFill>
                <a:srgbClr val="323232"/>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Dark Gray</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smtClean="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R:50 G:50 B:50</a:t>
                </a:r>
              </a:p>
            </p:txBody>
          </p:sp>
          <p:sp>
            <p:nvSpPr>
              <p:cNvPr id="55" name="Rectangle 54"/>
              <p:cNvSpPr/>
              <p:nvPr userDrawn="1"/>
            </p:nvSpPr>
            <p:spPr bwMode="auto">
              <a:xfrm>
                <a:off x="2505456" y="4882895"/>
                <a:ext cx="869930" cy="289766"/>
              </a:xfrm>
              <a:prstGeom prst="rect">
                <a:avLst/>
              </a:prstGeom>
              <a:solidFill>
                <a:srgbClr val="737373"/>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Gray</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smtClean="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R:115 G:115 B:115</a:t>
                </a:r>
              </a:p>
            </p:txBody>
          </p:sp>
        </p:grpSp>
        <p:grpSp>
          <p:nvGrpSpPr>
            <p:cNvPr id="44" name="Group 43"/>
            <p:cNvGrpSpPr/>
            <p:nvPr userDrawn="1"/>
          </p:nvGrpSpPr>
          <p:grpSpPr>
            <a:xfrm rot="5400000">
              <a:off x="11412325" y="4270556"/>
              <a:ext cx="2703052" cy="289766"/>
              <a:chOff x="4476564" y="4543426"/>
              <a:chExt cx="2703052" cy="289766"/>
            </a:xfrm>
          </p:grpSpPr>
          <p:sp>
            <p:nvSpPr>
              <p:cNvPr id="47" name="Rectangle 46"/>
              <p:cNvSpPr/>
              <p:nvPr userDrawn="1"/>
            </p:nvSpPr>
            <p:spPr bwMode="auto">
              <a:xfrm>
                <a:off x="5395286" y="4543426"/>
                <a:ext cx="869930" cy="289766"/>
              </a:xfrm>
              <a:prstGeom prst="rect">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lvl="0" defTabSz="932472" fontAlgn="base">
                  <a:lnSpc>
                    <a:spcPct val="100000"/>
                  </a:lnSpc>
                  <a:spcBef>
                    <a:spcPct val="0"/>
                  </a:spcBef>
                  <a:spcAft>
                    <a:spcPct val="0"/>
                  </a:spcAft>
                </a:pPr>
                <a:r>
                  <a:rPr lang="en-US" sz="500" b="1" baseline="0" noProof="0" dirty="0" smtClean="0">
                    <a:gradFill>
                      <a:gsLst>
                        <a:gs pos="0">
                          <a:srgbClr val="FFFFFF"/>
                        </a:gs>
                        <a:gs pos="100000">
                          <a:srgbClr val="FFFFFF"/>
                        </a:gs>
                      </a:gsLst>
                      <a:lin ang="5400000" scaled="0"/>
                    </a:gradFill>
                    <a:ea typeface="Segoe UI" pitchFamily="34" charset="0"/>
                    <a:cs typeface="Segoe UI" pitchFamily="34" charset="0"/>
                  </a:rPr>
                  <a:t>Purple</a:t>
                </a:r>
              </a:p>
              <a:p>
                <a:pPr lvl="0" defTabSz="932472" fontAlgn="base">
                  <a:lnSpc>
                    <a:spcPct val="100000"/>
                  </a:lnSpc>
                  <a:spcBef>
                    <a:spcPct val="0"/>
                  </a:spcBef>
                  <a:spcAft>
                    <a:spcPct val="0"/>
                  </a:spcAft>
                </a:pPr>
                <a:r>
                  <a:rPr kumimoji="0" lang="en-US" sz="500" b="0" i="0" u="none" strike="noStrike" kern="0" cap="none" spc="0" normalizeH="0" baseline="0" noProof="0" dirty="0" smtClean="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R:92 G:45 B:145</a:t>
                </a:r>
              </a:p>
            </p:txBody>
          </p:sp>
          <p:sp>
            <p:nvSpPr>
              <p:cNvPr id="48" name="Rectangle 47"/>
              <p:cNvSpPr/>
              <p:nvPr userDrawn="1"/>
            </p:nvSpPr>
            <p:spPr bwMode="auto">
              <a:xfrm>
                <a:off x="6309686" y="4543426"/>
                <a:ext cx="869930" cy="289766"/>
              </a:xfrm>
              <a:prstGeom prst="rect">
                <a:avLst/>
              </a:prstGeom>
              <a:solidFill>
                <a:srgbClr val="D83B01"/>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Orange</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smtClean="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R:216 G:59 B:1</a:t>
                </a:r>
              </a:p>
            </p:txBody>
          </p:sp>
          <p:sp>
            <p:nvSpPr>
              <p:cNvPr id="49" name="Rectangle 48"/>
              <p:cNvSpPr/>
              <p:nvPr userDrawn="1"/>
            </p:nvSpPr>
            <p:spPr bwMode="auto">
              <a:xfrm>
                <a:off x="4476564" y="4543426"/>
                <a:ext cx="869930" cy="289766"/>
              </a:xfrm>
              <a:prstGeom prst="rect">
                <a:avLst/>
              </a:prstGeom>
              <a:solidFill>
                <a:srgbClr val="107C10"/>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Green</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smtClean="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R:16 G:124 B:16</a:t>
                </a:r>
              </a:p>
            </p:txBody>
          </p:sp>
        </p:grpSp>
        <p:sp>
          <p:nvSpPr>
            <p:cNvPr id="45" name="TextBox 44"/>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000" b="0" i="0" u="none" strike="noStrike" kern="0" cap="none" spc="0" normalizeH="0" baseline="0" noProof="0" dirty="0" smtClean="0">
                  <a:ln>
                    <a:noFill/>
                  </a:ln>
                  <a:gradFill>
                    <a:gsLst>
                      <a:gs pos="2917">
                        <a:srgbClr val="505050"/>
                      </a:gs>
                      <a:gs pos="30000">
                        <a:srgbClr val="505050"/>
                      </a:gs>
                    </a:gsLst>
                    <a:lin ang="5400000" scaled="0"/>
                  </a:gradFill>
                  <a:effectLst/>
                  <a:uLnTx/>
                  <a:uFillTx/>
                </a:rPr>
                <a:t>Main colors</a:t>
              </a:r>
            </a:p>
          </p:txBody>
        </p:sp>
        <p:sp>
          <p:nvSpPr>
            <p:cNvPr id="46" name="TextBox 45"/>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000" b="0" i="0" u="none" strike="noStrike" kern="0" cap="none" spc="0" normalizeH="0" baseline="0" noProof="0" dirty="0" smtClean="0">
                  <a:ln>
                    <a:noFill/>
                  </a:ln>
                  <a:gradFill>
                    <a:gsLst>
                      <a:gs pos="2917">
                        <a:srgbClr val="505050"/>
                      </a:gs>
                      <a:gs pos="30000">
                        <a:srgbClr val="505050"/>
                      </a:gs>
                    </a:gsLst>
                    <a:lin ang="5400000" scaled="0"/>
                  </a:gradFill>
                  <a:effectLst/>
                  <a:uLnTx/>
                  <a:uFillTx/>
                </a:rPr>
                <a:t>Secondary colors (use only when necessary)</a:t>
              </a:r>
            </a:p>
          </p:txBody>
        </p:sp>
      </p:grpSp>
    </p:spTree>
    <p:extLst>
      <p:ext uri="{BB962C8B-B14F-4D97-AF65-F5344CB8AC3E}">
        <p14:creationId xmlns:p14="http://schemas.microsoft.com/office/powerpoint/2010/main" val="3460120779"/>
      </p:ext>
    </p:extLst>
  </p:cSld>
  <p:clrMap bg1="dk1" tx1="lt1" bg2="dk2" tx2="lt2" accent1="accent1" accent2="accent2" accent3="accent3" accent4="accent4" accent5="accent5" accent6="accent6" hlink="hlink" folHlink="folHlink"/>
  <p:sldLayoutIdLst>
    <p:sldLayoutId id="2147484338" r:id="rId1"/>
    <p:sldLayoutId id="2147484339" r:id="rId2"/>
    <p:sldLayoutId id="2147484340" r:id="rId3"/>
    <p:sldLayoutId id="2147484311" r:id="rId4"/>
    <p:sldLayoutId id="2147484312" r:id="rId5"/>
    <p:sldLayoutId id="2147484313" r:id="rId6"/>
    <p:sldLayoutId id="2147484314" r:id="rId7"/>
    <p:sldLayoutId id="2147484315" r:id="rId8"/>
    <p:sldLayoutId id="2147484316" r:id="rId9"/>
    <p:sldLayoutId id="2147484327" r:id="rId10"/>
    <p:sldLayoutId id="2147484328" r:id="rId11"/>
    <p:sldLayoutId id="2147484329" r:id="rId12"/>
    <p:sldLayoutId id="2147484330" r:id="rId13"/>
    <p:sldLayoutId id="2147484331" r:id="rId14"/>
    <p:sldLayoutId id="2147484317" r:id="rId15"/>
    <p:sldLayoutId id="2147484332" r:id="rId16"/>
    <p:sldLayoutId id="2147484333" r:id="rId17"/>
    <p:sldLayoutId id="2147484334" r:id="rId18"/>
    <p:sldLayoutId id="2147484335" r:id="rId19"/>
    <p:sldLayoutId id="2147484336" r:id="rId20"/>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8" name="Group 17"/>
          <p:cNvGrpSpPr/>
          <p:nvPr userDrawn="1"/>
        </p:nvGrpSpPr>
        <p:grpSpPr>
          <a:xfrm>
            <a:off x="12618967" y="0"/>
            <a:ext cx="952401" cy="5766965"/>
            <a:chOff x="12618967" y="0"/>
            <a:chExt cx="952401" cy="5766965"/>
          </a:xfrm>
        </p:grpSpPr>
        <p:grpSp>
          <p:nvGrpSpPr>
            <p:cNvPr id="26" name="Group 25"/>
            <p:cNvGrpSpPr/>
            <p:nvPr userDrawn="1"/>
          </p:nvGrpSpPr>
          <p:grpSpPr>
            <a:xfrm rot="5400000">
              <a:off x="11582059" y="1045293"/>
              <a:ext cx="2703052" cy="629236"/>
              <a:chOff x="1586734" y="4543426"/>
              <a:chExt cx="2703052" cy="629236"/>
            </a:xfrm>
          </p:grpSpPr>
          <p:sp>
            <p:nvSpPr>
              <p:cNvPr id="45" name="Rectangle 44"/>
              <p:cNvSpPr/>
              <p:nvPr userDrawn="1"/>
            </p:nvSpPr>
            <p:spPr bwMode="auto">
              <a:xfrm>
                <a:off x="1586734" y="4543427"/>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0 G:120 B:215</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7" name="Rectangle 36"/>
              <p:cNvSpPr/>
              <p:nvPr userDrawn="1"/>
            </p:nvSpPr>
            <p:spPr bwMode="auto">
              <a:xfrm>
                <a:off x="3419856" y="4543428"/>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7965">
                          <a:srgbClr val="000000"/>
                        </a:gs>
                        <a:gs pos="28319">
                          <a:srgbClr val="000000"/>
                        </a:gs>
                      </a:gsLst>
                      <a:lin ang="5400000" scaled="0"/>
                    </a:gradFill>
                    <a:latin typeface="+mn-lt"/>
                    <a:ea typeface="Segoe UI" pitchFamily="34" charset="0"/>
                    <a:cs typeface="Segoe UI" pitchFamily="34" charset="0"/>
                  </a:rPr>
                  <a:t>Cyan</a:t>
                </a:r>
              </a:p>
              <a:p>
                <a:pPr algn="l" defTabSz="932472" fontAlgn="base">
                  <a:lnSpc>
                    <a:spcPct val="100000"/>
                  </a:lnSpc>
                  <a:spcBef>
                    <a:spcPct val="0"/>
                  </a:spcBef>
                  <a:spcAft>
                    <a:spcPct val="0"/>
                  </a:spcAft>
                </a:pPr>
                <a:r>
                  <a:rPr lang="en-US" sz="500" dirty="0">
                    <a:gradFill>
                      <a:gsLst>
                        <a:gs pos="7965">
                          <a:srgbClr val="000000"/>
                        </a:gs>
                        <a:gs pos="28319">
                          <a:srgbClr val="000000"/>
                        </a:gs>
                      </a:gsLst>
                      <a:lin ang="5400000" scaled="0"/>
                    </a:gradFill>
                    <a:ea typeface="Segoe UI" pitchFamily="34" charset="0"/>
                    <a:cs typeface="Segoe UI" pitchFamily="34" charset="0"/>
                  </a:rPr>
                  <a:t>R:</a:t>
                </a:r>
                <a:r>
                  <a:rPr lang="en-US" sz="500" baseline="0" dirty="0">
                    <a:gradFill>
                      <a:gsLst>
                        <a:gs pos="7965">
                          <a:srgbClr val="000000"/>
                        </a:gs>
                        <a:gs pos="28319">
                          <a:srgbClr val="000000"/>
                        </a:gs>
                      </a:gsLst>
                      <a:lin ang="5400000" scaled="0"/>
                    </a:gradFill>
                    <a:ea typeface="Segoe UI" pitchFamily="34" charset="0"/>
                    <a:cs typeface="Segoe UI" pitchFamily="34" charset="0"/>
                  </a:rPr>
                  <a:t>0 G:188 B:242</a:t>
                </a:r>
                <a:endParaRPr lang="en-US" sz="500" dirty="0">
                  <a:gradFill>
                    <a:gsLst>
                      <a:gs pos="7965">
                        <a:srgbClr val="000000"/>
                      </a:gs>
                      <a:gs pos="28319">
                        <a:srgbClr val="000000"/>
                      </a:gs>
                    </a:gsLst>
                    <a:lin ang="5400000" scaled="0"/>
                  </a:gradFill>
                  <a:ea typeface="Segoe UI" pitchFamily="34" charset="0"/>
                  <a:cs typeface="Segoe UI" pitchFamily="34" charset="0"/>
                </a:endParaRPr>
              </a:p>
            </p:txBody>
          </p:sp>
          <p:sp>
            <p:nvSpPr>
              <p:cNvPr id="41" name="Rectangle 40"/>
              <p:cNvSpPr/>
              <p:nvPr userDrawn="1"/>
            </p:nvSpPr>
            <p:spPr bwMode="auto">
              <a:xfrm>
                <a:off x="158673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92035">
                          <a:srgbClr val="505050"/>
                        </a:gs>
                        <a:gs pos="27000">
                          <a:srgbClr val="505050"/>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92035">
                          <a:srgbClr val="505050"/>
                        </a:gs>
                        <a:gs pos="27000">
                          <a:srgbClr val="505050"/>
                        </a:gs>
                      </a:gsLst>
                      <a:lin ang="5400000" scaled="0"/>
                    </a:gradFill>
                    <a:ea typeface="Segoe UI" pitchFamily="34" charset="0"/>
                    <a:cs typeface="Segoe UI" pitchFamily="34" charset="0"/>
                  </a:rPr>
                  <a:t>R:</a:t>
                </a:r>
                <a:r>
                  <a:rPr lang="en-US" sz="500" baseline="0" dirty="0">
                    <a:gradFill>
                      <a:gsLst>
                        <a:gs pos="92035">
                          <a:srgbClr val="505050"/>
                        </a:gs>
                        <a:gs pos="27000">
                          <a:srgbClr val="505050"/>
                        </a:gs>
                      </a:gsLst>
                      <a:lin ang="5400000" scaled="0"/>
                    </a:gradFill>
                    <a:ea typeface="Segoe UI" pitchFamily="34" charset="0"/>
                    <a:cs typeface="Segoe UI" pitchFamily="34" charset="0"/>
                  </a:rPr>
                  <a:t>210 G:210 B:210</a:t>
                </a:r>
                <a:endParaRPr lang="en-US" sz="500" dirty="0">
                  <a:gradFill>
                    <a:gsLst>
                      <a:gs pos="92035">
                        <a:srgbClr val="505050"/>
                      </a:gs>
                      <a:gs pos="27000">
                        <a:srgbClr val="505050"/>
                      </a:gs>
                    </a:gsLst>
                    <a:lin ang="5400000" scaled="0"/>
                  </a:gradFill>
                  <a:ea typeface="Segoe UI" pitchFamily="34" charset="0"/>
                  <a:cs typeface="Segoe UI" pitchFamily="34" charset="0"/>
                </a:endParaRPr>
              </a:p>
            </p:txBody>
          </p:sp>
          <p:sp>
            <p:nvSpPr>
              <p:cNvPr id="42" name="Rectangle 41"/>
              <p:cNvSpPr/>
              <p:nvPr userDrawn="1"/>
            </p:nvSpPr>
            <p:spPr bwMode="auto">
              <a:xfrm>
                <a:off x="2505456" y="4543426"/>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0 G:32 B:80</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3" name="Rectangle 42"/>
              <p:cNvSpPr/>
              <p:nvPr userDrawn="1"/>
            </p:nvSpPr>
            <p:spPr bwMode="auto">
              <a:xfrm>
                <a:off x="3413144" y="4882896"/>
                <a:ext cx="869930" cy="289766"/>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80 G:80 B:80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44" name="Rectangle 43"/>
              <p:cNvSpPr/>
              <p:nvPr userDrawn="1"/>
            </p:nvSpPr>
            <p:spPr bwMode="auto">
              <a:xfrm>
                <a:off x="2505456" y="4882895"/>
                <a:ext cx="869930" cy="289766"/>
              </a:xfrm>
              <a:prstGeom prst="rect">
                <a:avLst/>
              </a:prstGeom>
              <a:solidFill>
                <a:srgbClr val="7373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Gray</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115 G:115 B:115</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grpSp>
        <p:grpSp>
          <p:nvGrpSpPr>
            <p:cNvPr id="27" name="Group 26"/>
            <p:cNvGrpSpPr/>
            <p:nvPr userDrawn="1"/>
          </p:nvGrpSpPr>
          <p:grpSpPr>
            <a:xfrm rot="5400000">
              <a:off x="11412325" y="4270556"/>
              <a:ext cx="2703052" cy="289766"/>
              <a:chOff x="4476564" y="4543426"/>
              <a:chExt cx="2703052" cy="289766"/>
            </a:xfrm>
          </p:grpSpPr>
          <p:sp>
            <p:nvSpPr>
              <p:cNvPr id="33" name="Rectangle 32"/>
              <p:cNvSpPr/>
              <p:nvPr userDrawn="1"/>
            </p:nvSpPr>
            <p:spPr bwMode="auto">
              <a:xfrm>
                <a:off x="5395286" y="4543426"/>
                <a:ext cx="869930" cy="289766"/>
              </a:xfrm>
              <a:prstGeom prst="rect">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Purple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R:92 G:45 B:145</a:t>
                </a:r>
              </a:p>
            </p:txBody>
          </p:sp>
          <p:sp>
            <p:nvSpPr>
              <p:cNvPr id="34" name="Rectangle 33"/>
              <p:cNvSpPr/>
              <p:nvPr userDrawn="1"/>
            </p:nvSpPr>
            <p:spPr bwMode="auto">
              <a:xfrm>
                <a:off x="6309686" y="4543426"/>
                <a:ext cx="869930" cy="289766"/>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Orange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216 G:59 B:1</a:t>
                </a:r>
              </a:p>
            </p:txBody>
          </p:sp>
          <p:sp>
            <p:nvSpPr>
              <p:cNvPr id="35" name="Rectangle 34"/>
              <p:cNvSpPr/>
              <p:nvPr userDrawn="1"/>
            </p:nvSpPr>
            <p:spPr bwMode="auto">
              <a:xfrm>
                <a:off x="4476564" y="4543426"/>
                <a:ext cx="869930" cy="289766"/>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Green</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a:lnSpc>
                  <a:spcPct val="90000"/>
                </a:lnSpc>
                <a:spcAft>
                  <a:spcPts val="600"/>
                </a:spcAft>
              </a:pPr>
              <a:r>
                <a:rPr lang="en-US" sz="1000" dirty="0">
                  <a:gradFill>
                    <a:gsLst>
                      <a:gs pos="2917">
                        <a:schemeClr val="tx1"/>
                      </a:gs>
                      <a:gs pos="30000">
                        <a:schemeClr val="tx1"/>
                      </a:gs>
                    </a:gsLst>
                    <a:lin ang="5400000" scaled="0"/>
                  </a:gradFill>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a:lnSpc>
                  <a:spcPct val="90000"/>
                </a:lnSpc>
                <a:spcAft>
                  <a:spcPts val="600"/>
                </a:spcAft>
              </a:pPr>
              <a:r>
                <a:rPr lang="en-US" sz="1000" dirty="0">
                  <a:gradFill>
                    <a:gsLst>
                      <a:gs pos="2917">
                        <a:schemeClr val="tx1"/>
                      </a:gs>
                      <a:gs pos="30000">
                        <a:schemeClr val="tx1"/>
                      </a:gs>
                    </a:gsLst>
                    <a:lin ang="5400000" scaled="0"/>
                  </a:gradFill>
                </a:rPr>
                <a:t>Secondary colors (use only when</a:t>
              </a:r>
              <a:r>
                <a:rPr lang="en-US" sz="1000" baseline="0" dirty="0">
                  <a:gradFill>
                    <a:gsLst>
                      <a:gs pos="2917">
                        <a:schemeClr val="tx1"/>
                      </a:gs>
                      <a:gs pos="30000">
                        <a:schemeClr val="tx1"/>
                      </a:gs>
                    </a:gsLst>
                    <a:lin ang="5400000" scaled="0"/>
                  </a:gradFill>
                </a:rPr>
                <a:t> necessary)</a:t>
              </a:r>
              <a:endParaRPr lang="en-US" sz="1000" dirty="0">
                <a:gradFill>
                  <a:gsLst>
                    <a:gs pos="2917">
                      <a:schemeClr val="tx1"/>
                    </a:gs>
                    <a:gs pos="30000">
                      <a:schemeClr val="tx1"/>
                    </a:gs>
                  </a:gsLst>
                  <a:lin ang="5400000" scaled="0"/>
                </a:gradFill>
              </a:endParaRPr>
            </a:p>
          </p:txBody>
        </p:sp>
      </p:grpSp>
    </p:spTree>
    <p:extLst>
      <p:ext uri="{BB962C8B-B14F-4D97-AF65-F5344CB8AC3E}">
        <p14:creationId xmlns:p14="http://schemas.microsoft.com/office/powerpoint/2010/main" val="841112031"/>
      </p:ext>
    </p:extLst>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7" r:id="rId6"/>
    <p:sldLayoutId id="2147484348" r:id="rId7"/>
    <p:sldLayoutId id="2147484349" r:id="rId8"/>
    <p:sldLayoutId id="2147484350" r:id="rId9"/>
    <p:sldLayoutId id="2147484351" r:id="rId10"/>
    <p:sldLayoutId id="2147484352" r:id="rId11"/>
    <p:sldLayoutId id="2147484353" r:id="rId12"/>
    <p:sldLayoutId id="2147484354" r:id="rId13"/>
    <p:sldLayoutId id="2147484355" r:id="rId14"/>
    <p:sldLayoutId id="2147484356" r:id="rId15"/>
    <p:sldLayoutId id="2147484357" r:id="rId16"/>
    <p:sldLayoutId id="2147484358" r:id="rId17"/>
    <p:sldLayoutId id="2147484359" r:id="rId18"/>
    <p:sldLayoutId id="2147484360" r:id="rId19"/>
    <p:sldLayoutId id="2147484361" r:id="rId20"/>
    <p:sldLayoutId id="2147484362" r:id="rId21"/>
    <p:sldLayoutId id="2147484363" r:id="rId22"/>
    <p:sldLayoutId id="2147484364" r:id="rId23"/>
    <p:sldLayoutId id="2147484365" r:id="rId24"/>
    <p:sldLayoutId id="2147484366" r:id="rId25"/>
    <p:sldLayoutId id="2147484367" r:id="rId26"/>
    <p:sldLayoutId id="2147484368" r:id="rId27"/>
    <p:sldLayoutId id="2147484369" r:id="rId28"/>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9"/>
          <a:stretch>
            <a:fillRect/>
          </a:stretch>
        </p:blipFill>
        <p:spPr>
          <a:xfrm rot="5400000">
            <a:off x="9393899" y="3050514"/>
            <a:ext cx="6995160" cy="894134"/>
          </a:xfrm>
          <a:prstGeom prst="rect">
            <a:avLst/>
          </a:prstGeom>
        </p:spPr>
      </p:pic>
    </p:spTree>
    <p:extLst>
      <p:ext uri="{BB962C8B-B14F-4D97-AF65-F5344CB8AC3E}">
        <p14:creationId xmlns:p14="http://schemas.microsoft.com/office/powerpoint/2010/main" val="2656078739"/>
      </p:ext>
    </p:extLst>
  </p:cSld>
  <p:clrMap bg1="dk1" tx1="lt1" bg2="dk2" tx2="lt2" accent1="accent1" accent2="accent2" accent3="accent3" accent4="accent4" accent5="accent5" accent6="accent6" hlink="hlink" folHlink="folHlink"/>
  <p:sldLayoutIdLst>
    <p:sldLayoutId id="2147484371" r:id="rId1"/>
    <p:sldLayoutId id="2147484372" r:id="rId2"/>
    <p:sldLayoutId id="2147484373" r:id="rId3"/>
    <p:sldLayoutId id="2147484374" r:id="rId4"/>
    <p:sldLayoutId id="2147484375" r:id="rId5"/>
    <p:sldLayoutId id="2147484376" r:id="rId6"/>
    <p:sldLayoutId id="2147484377" r:id="rId7"/>
    <p:sldLayoutId id="2147484378" r:id="rId8"/>
    <p:sldLayoutId id="2147484379" r:id="rId9"/>
    <p:sldLayoutId id="2147484380" r:id="rId10"/>
    <p:sldLayoutId id="2147484381" r:id="rId11"/>
    <p:sldLayoutId id="2147484382" r:id="rId12"/>
    <p:sldLayoutId id="2147484383" r:id="rId13"/>
    <p:sldLayoutId id="2147484384" r:id="rId14"/>
    <p:sldLayoutId id="2147484385" r:id="rId15"/>
    <p:sldLayoutId id="2147484386" r:id="rId16"/>
    <p:sldLayoutId id="2147484387" r:id="rId17"/>
    <p:sldLayoutId id="2147484388" r:id="rId18"/>
    <p:sldLayoutId id="2147484389" r:id="rId19"/>
    <p:sldLayoutId id="2147484390" r:id="rId20"/>
    <p:sldLayoutId id="2147484391" r:id="rId21"/>
    <p:sldLayoutId id="2147484392" r:id="rId22"/>
    <p:sldLayoutId id="2147484393" r:id="rId23"/>
    <p:sldLayoutId id="2147484394" r:id="rId24"/>
    <p:sldLayoutId id="2147484395" r:id="rId25"/>
    <p:sldLayoutId id="2147484396" r:id="rId26"/>
    <p:sldLayoutId id="2147484397" r:id="rId27"/>
  </p:sldLayoutIdLst>
  <p:transition>
    <p:fade/>
  </p:transition>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7.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9.xml"/><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55.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9.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6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aka.ms/extension-request" TargetMode="External"/><Relationship Id="rId1" Type="http://schemas.openxmlformats.org/officeDocument/2006/relationships/slideLayout" Target="../slideLayouts/slideLayout50.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4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3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55.xml"/><Relationship Id="rId5" Type="http://schemas.openxmlformats.org/officeDocument/2006/relationships/image" Target="../media/image44.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55.xml"/><Relationship Id="rId5" Type="http://schemas.openxmlformats.org/officeDocument/2006/relationships/image" Target="../media/image44.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hyperlink" Target="http://technet.com/browser" TargetMode="External"/><Relationship Id="rId2" Type="http://schemas.openxmlformats.org/officeDocument/2006/relationships/notesSlide" Target="../notesSlides/notesSlide33.xml"/><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8.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7.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47.xml"/><Relationship Id="rId6" Type="http://schemas.openxmlformats.org/officeDocument/2006/relationships/hyperlink" Target="http://aka.ms/webappsdocs" TargetMode="External"/><Relationship Id="rId5" Type="http://schemas.openxmlformats.org/officeDocument/2006/relationships/image" Target="../media/image46.emf"/><Relationship Id="rId4" Type="http://schemas.openxmlformats.org/officeDocument/2006/relationships/hyperlink" Target="http://mysite.com/"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6.png"/><Relationship Id="rId18" Type="http://schemas.openxmlformats.org/officeDocument/2006/relationships/image" Target="../media/image59.png"/><Relationship Id="rId3" Type="http://schemas.openxmlformats.org/officeDocument/2006/relationships/image" Target="../media/image47.png"/><Relationship Id="rId21" Type="http://schemas.openxmlformats.org/officeDocument/2006/relationships/image" Target="../media/image62.png"/><Relationship Id="rId7" Type="http://schemas.openxmlformats.org/officeDocument/2006/relationships/image" Target="../media/image51.png"/><Relationship Id="rId12" Type="http://schemas.openxmlformats.org/officeDocument/2006/relationships/image" Target="cid:image003.png@01D13987.D59F7360" TargetMode="External"/><Relationship Id="rId17" Type="http://schemas.openxmlformats.org/officeDocument/2006/relationships/image" Target="../media/image58.png"/><Relationship Id="rId2" Type="http://schemas.openxmlformats.org/officeDocument/2006/relationships/notesSlide" Target="../notesSlides/notesSlide37.xml"/><Relationship Id="rId16" Type="http://schemas.openxmlformats.org/officeDocument/2006/relationships/image" Target="cid:image012.png@01D13987.D59F7360" TargetMode="External"/><Relationship Id="rId20" Type="http://schemas.openxmlformats.org/officeDocument/2006/relationships/image" Target="../media/image61.png"/><Relationship Id="rId1" Type="http://schemas.openxmlformats.org/officeDocument/2006/relationships/slideLayout" Target="../slideLayouts/slideLayout47.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7.png"/><Relationship Id="rId10" Type="http://schemas.openxmlformats.org/officeDocument/2006/relationships/image" Target="../media/image54.png"/><Relationship Id="rId19" Type="http://schemas.openxmlformats.org/officeDocument/2006/relationships/image" Target="../media/image60.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cid:image005.png@01D13987.D59F7360" TargetMode="External"/><Relationship Id="rId22"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49.xml"/><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5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0.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9.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55.xml"/><Relationship Id="rId5" Type="http://schemas.openxmlformats.org/officeDocument/2006/relationships/image" Target="../media/image69.png"/><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515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881446" y="470385"/>
            <a:ext cx="2124756" cy="2057401"/>
          </a:xfrm>
          <a:prstGeom prst="rect">
            <a:avLst/>
          </a:prstGeom>
        </p:spPr>
      </p:pic>
      <p:pic>
        <p:nvPicPr>
          <p:cNvPr id="6" name="Picture 5"/>
          <p:cNvPicPr>
            <a:picLocks noChangeAspect="1"/>
          </p:cNvPicPr>
          <p:nvPr/>
        </p:nvPicPr>
        <p:blipFill rotWithShape="1">
          <a:blip r:embed="rId4"/>
          <a:srcRect l="1046" r="-1"/>
          <a:stretch/>
        </p:blipFill>
        <p:spPr>
          <a:xfrm>
            <a:off x="6170955" y="470385"/>
            <a:ext cx="2204971" cy="2055455"/>
          </a:xfrm>
          <a:prstGeom prst="rect">
            <a:avLst/>
          </a:prstGeom>
        </p:spPr>
      </p:pic>
      <p:pic>
        <p:nvPicPr>
          <p:cNvPr id="7" name="Picture 6"/>
          <p:cNvPicPr>
            <a:picLocks noChangeAspect="1"/>
          </p:cNvPicPr>
          <p:nvPr/>
        </p:nvPicPr>
        <p:blipFill>
          <a:blip r:embed="rId5"/>
          <a:stretch>
            <a:fillRect/>
          </a:stretch>
        </p:blipFill>
        <p:spPr>
          <a:xfrm>
            <a:off x="8548877" y="458787"/>
            <a:ext cx="2184850" cy="2057400"/>
          </a:xfrm>
          <a:prstGeom prst="rect">
            <a:avLst/>
          </a:prstGeom>
        </p:spPr>
      </p:pic>
      <p:pic>
        <p:nvPicPr>
          <p:cNvPr id="8" name="Picture 7"/>
          <p:cNvPicPr>
            <a:picLocks noChangeAspect="1"/>
          </p:cNvPicPr>
          <p:nvPr/>
        </p:nvPicPr>
        <p:blipFill>
          <a:blip r:embed="rId6"/>
          <a:stretch>
            <a:fillRect/>
          </a:stretch>
        </p:blipFill>
        <p:spPr>
          <a:xfrm>
            <a:off x="1428564" y="2886169"/>
            <a:ext cx="2205574" cy="2027408"/>
          </a:xfrm>
          <a:prstGeom prst="rect">
            <a:avLst/>
          </a:prstGeom>
        </p:spPr>
      </p:pic>
      <p:pic>
        <p:nvPicPr>
          <p:cNvPr id="9" name="Picture 8"/>
          <p:cNvPicPr>
            <a:picLocks noChangeAspect="1"/>
          </p:cNvPicPr>
          <p:nvPr/>
        </p:nvPicPr>
        <p:blipFill>
          <a:blip r:embed="rId7"/>
          <a:stretch>
            <a:fillRect/>
          </a:stretch>
        </p:blipFill>
        <p:spPr>
          <a:xfrm>
            <a:off x="3857180" y="2898560"/>
            <a:ext cx="2185987" cy="2015017"/>
          </a:xfrm>
          <a:prstGeom prst="rect">
            <a:avLst/>
          </a:prstGeom>
        </p:spPr>
      </p:pic>
      <p:pic>
        <p:nvPicPr>
          <p:cNvPr id="10" name="Picture 9"/>
          <p:cNvPicPr>
            <a:picLocks noChangeAspect="1"/>
          </p:cNvPicPr>
          <p:nvPr/>
        </p:nvPicPr>
        <p:blipFill>
          <a:blip r:embed="rId8"/>
          <a:stretch>
            <a:fillRect/>
          </a:stretch>
        </p:blipFill>
        <p:spPr>
          <a:xfrm>
            <a:off x="6216117" y="2898560"/>
            <a:ext cx="2159809" cy="2015017"/>
          </a:xfrm>
          <a:prstGeom prst="rect">
            <a:avLst/>
          </a:prstGeom>
        </p:spPr>
      </p:pic>
      <p:pic>
        <p:nvPicPr>
          <p:cNvPr id="15" name="Picture 14"/>
          <p:cNvPicPr>
            <a:picLocks noChangeAspect="1"/>
          </p:cNvPicPr>
          <p:nvPr/>
        </p:nvPicPr>
        <p:blipFill>
          <a:blip r:embed="rId9"/>
          <a:stretch>
            <a:fillRect/>
          </a:stretch>
        </p:blipFill>
        <p:spPr>
          <a:xfrm>
            <a:off x="1428564" y="466725"/>
            <a:ext cx="2197816" cy="2057400"/>
          </a:xfrm>
          <a:prstGeom prst="rect">
            <a:avLst/>
          </a:prstGeom>
        </p:spPr>
      </p:pic>
      <p:sp>
        <p:nvSpPr>
          <p:cNvPr id="16" name="Title 3"/>
          <p:cNvSpPr txBox="1">
            <a:spLocks/>
          </p:cNvSpPr>
          <p:nvPr/>
        </p:nvSpPr>
        <p:spPr>
          <a:xfrm>
            <a:off x="274637" y="5323074"/>
            <a:ext cx="11889564" cy="917575"/>
          </a:xfrm>
          <a:prstGeom prst="rect">
            <a:avLst/>
          </a:prstGeom>
        </p:spPr>
        <p:txBody>
          <a:bodyPr vert="horz" wrap="square" lIns="146304" tIns="91440" rIns="146304" bIns="91440" rtlCol="0" anchor="b">
            <a:noAutofit/>
          </a:bodyPr>
          <a:lstStyle>
            <a:lvl1pPr algn="ctr" defTabSz="932742" rtl="0" eaLnBrk="1" latinLnBrk="0" hangingPunct="1">
              <a:lnSpc>
                <a:spcPct val="90000"/>
              </a:lnSpc>
              <a:spcBef>
                <a:spcPct val="0"/>
              </a:spcBef>
              <a:buNone/>
              <a:defRPr lang="en-US" sz="6119" b="0" kern="1200" cap="none" spc="-102"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6119" b="0" i="0" u="none" strike="noStrike" kern="1200" cap="none" spc="-102" normalizeH="0" baseline="0" noProof="0" dirty="0">
                <a:ln w="3175">
                  <a:noFill/>
                </a:ln>
                <a:solidFill>
                  <a:srgbClr val="0078D7"/>
                </a:solidFill>
                <a:effectLst/>
                <a:uLnTx/>
                <a:uFillTx/>
                <a:latin typeface="Segoe UI Light"/>
                <a:ea typeface="+mn-ea"/>
                <a:cs typeface="Segoe UI" pitchFamily="34" charset="0"/>
              </a:rPr>
              <a:t>8 months since launch</a:t>
            </a:r>
          </a:p>
        </p:txBody>
      </p:sp>
      <p:pic>
        <p:nvPicPr>
          <p:cNvPr id="3" name="Picture 2"/>
          <p:cNvPicPr>
            <a:picLocks noChangeAspect="1"/>
          </p:cNvPicPr>
          <p:nvPr/>
        </p:nvPicPr>
        <p:blipFill>
          <a:blip r:embed="rId10"/>
          <a:stretch>
            <a:fillRect/>
          </a:stretch>
        </p:blipFill>
        <p:spPr>
          <a:xfrm>
            <a:off x="8547288" y="2898560"/>
            <a:ext cx="2186439" cy="2009775"/>
          </a:xfrm>
          <a:prstGeom prst="rect">
            <a:avLst/>
          </a:prstGeom>
        </p:spPr>
      </p:pic>
    </p:spTree>
    <p:extLst>
      <p:ext uri="{BB962C8B-B14F-4D97-AF65-F5344CB8AC3E}">
        <p14:creationId xmlns:p14="http://schemas.microsoft.com/office/powerpoint/2010/main" val="383591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25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5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75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1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125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150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7" y="5021262"/>
            <a:ext cx="11889564" cy="917575"/>
          </a:xfrm>
        </p:spPr>
        <p:txBody>
          <a:bodyPr/>
          <a:lstStyle/>
          <a:p>
            <a:pPr algn="ctr"/>
            <a:r>
              <a:rPr lang="en-US" dirty="0">
                <a:solidFill>
                  <a:schemeClr val="tx2"/>
                </a:solidFill>
              </a:rPr>
              <a:t>Monthly Active Devices</a:t>
            </a:r>
          </a:p>
        </p:txBody>
      </p:sp>
    </p:spTree>
    <p:extLst>
      <p:ext uri="{BB962C8B-B14F-4D97-AF65-F5344CB8AC3E}">
        <p14:creationId xmlns:p14="http://schemas.microsoft.com/office/powerpoint/2010/main" val="202033311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7" y="5021262"/>
            <a:ext cx="11889564" cy="917575"/>
          </a:xfrm>
        </p:spPr>
        <p:txBody>
          <a:bodyPr/>
          <a:lstStyle/>
          <a:p>
            <a:pPr algn="ctr"/>
            <a:r>
              <a:rPr lang="en-US" dirty="0">
                <a:solidFill>
                  <a:schemeClr val="tx2"/>
                </a:solidFill>
              </a:rPr>
              <a:t>Monthly Active Devices</a:t>
            </a:r>
          </a:p>
        </p:txBody>
      </p:sp>
      <p:pic>
        <p:nvPicPr>
          <p:cNvPr id="3" name="Picture 2"/>
          <p:cNvPicPr>
            <a:picLocks noChangeAspect="1"/>
          </p:cNvPicPr>
          <p:nvPr/>
        </p:nvPicPr>
        <p:blipFill>
          <a:blip r:embed="rId3"/>
          <a:stretch>
            <a:fillRect/>
          </a:stretch>
        </p:blipFill>
        <p:spPr>
          <a:xfrm>
            <a:off x="1189037" y="1707807"/>
            <a:ext cx="10058400" cy="2894558"/>
          </a:xfrm>
          <a:prstGeom prst="rect">
            <a:avLst/>
          </a:prstGeom>
        </p:spPr>
      </p:pic>
    </p:spTree>
    <p:extLst>
      <p:ext uri="{BB962C8B-B14F-4D97-AF65-F5344CB8AC3E}">
        <p14:creationId xmlns:p14="http://schemas.microsoft.com/office/powerpoint/2010/main" val="399315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274637" y="4941887"/>
            <a:ext cx="11889564" cy="917575"/>
          </a:xfrm>
        </p:spPr>
        <p:txBody>
          <a:bodyPr/>
          <a:lstStyle/>
          <a:p>
            <a:pPr algn="ctr"/>
            <a:r>
              <a:rPr lang="en-US" sz="4400" dirty="0">
                <a:solidFill>
                  <a:schemeClr val="tx2"/>
                </a:solidFill>
              </a:rPr>
              <a:t>Browsing share increase Jan to Feb 2016</a:t>
            </a:r>
          </a:p>
        </p:txBody>
      </p:sp>
      <p:sp>
        <p:nvSpPr>
          <p:cNvPr id="7" name="TextBox 6"/>
          <p:cNvSpPr txBox="1"/>
          <p:nvPr/>
        </p:nvSpPr>
        <p:spPr>
          <a:xfrm>
            <a:off x="4237037" y="1661227"/>
            <a:ext cx="2286000" cy="3065455"/>
          </a:xfrm>
          <a:prstGeom prst="rect">
            <a:avLst/>
          </a:prstGeom>
          <a:noFill/>
        </p:spPr>
        <p:txBody>
          <a:bodyPr wrap="square" lIns="182880" tIns="146304" rIns="182880" bIns="146304" rtlCol="0">
            <a:spAutoFit/>
          </a:bodyPr>
          <a:lstStyle/>
          <a:p>
            <a:pPr marL="0" marR="0" lvl="0" indent="0" algn="ctr" defTabSz="932742" rtl="0" eaLnBrk="1" fontAlgn="auto" latinLnBrk="0" hangingPunct="1">
              <a:lnSpc>
                <a:spcPct val="90000"/>
              </a:lnSpc>
              <a:spcBef>
                <a:spcPts val="0"/>
              </a:spcBef>
              <a:spcAft>
                <a:spcPts val="600"/>
              </a:spcAft>
              <a:buClrTx/>
              <a:buSzTx/>
              <a:buFontTx/>
              <a:buNone/>
              <a:tabLst/>
              <a:defRPr/>
            </a:pPr>
            <a:r>
              <a:rPr kumimoji="0" lang="en-US" sz="20000" b="0" i="0" u="none" strike="noStrike" kern="1200" cap="none" spc="-1000" normalizeH="0" baseline="0" noProof="0" dirty="0">
                <a:ln>
                  <a:noFill/>
                </a:ln>
                <a:solidFill>
                  <a:srgbClr val="0078D7"/>
                </a:solidFill>
                <a:effectLst/>
                <a:uLnTx/>
                <a:uFillTx/>
                <a:latin typeface="Segoe UI"/>
                <a:ea typeface="+mn-ea"/>
                <a:cs typeface="+mn-cs"/>
              </a:rPr>
              <a:t>2</a:t>
            </a:r>
          </a:p>
        </p:txBody>
      </p:sp>
      <p:sp>
        <p:nvSpPr>
          <p:cNvPr id="8" name="TextBox 7"/>
          <p:cNvSpPr txBox="1"/>
          <p:nvPr/>
        </p:nvSpPr>
        <p:spPr>
          <a:xfrm>
            <a:off x="5303837" y="2728027"/>
            <a:ext cx="2209800" cy="1680460"/>
          </a:xfrm>
          <a:prstGeom prst="rect">
            <a:avLst/>
          </a:prstGeom>
          <a:noFill/>
        </p:spPr>
        <p:txBody>
          <a:bodyPr wrap="square" lIns="182880" tIns="146304" rIns="182880" bIns="146304" rtlCol="0">
            <a:spAutoFit/>
          </a:bodyPr>
          <a:lstStyle/>
          <a:p>
            <a:pPr marL="0" marR="0" lvl="0" indent="0" algn="ctr" defTabSz="932742" rtl="0" eaLnBrk="1" fontAlgn="auto" latinLnBrk="0" hangingPunct="1">
              <a:lnSpc>
                <a:spcPct val="90000"/>
              </a:lnSpc>
              <a:spcBef>
                <a:spcPts val="0"/>
              </a:spcBef>
              <a:spcAft>
                <a:spcPts val="600"/>
              </a:spcAft>
              <a:buClrTx/>
              <a:buSzTx/>
              <a:buFontTx/>
              <a:buNone/>
              <a:tabLst/>
              <a:defRPr/>
            </a:pPr>
            <a:r>
              <a:rPr kumimoji="0" lang="en-US" sz="100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X</a:t>
            </a:r>
          </a:p>
        </p:txBody>
      </p:sp>
      <p:sp>
        <p:nvSpPr>
          <p:cNvPr id="9" name="TextBox 8"/>
          <p:cNvSpPr txBox="1"/>
          <p:nvPr/>
        </p:nvSpPr>
        <p:spPr>
          <a:xfrm>
            <a:off x="6523037" y="6392862"/>
            <a:ext cx="5867400" cy="572464"/>
          </a:xfrm>
          <a:prstGeom prst="rect">
            <a:avLst/>
          </a:prstGeom>
          <a:noFill/>
        </p:spPr>
        <p:txBody>
          <a:bodyPr wrap="square" lIns="182880" tIns="146304" rIns="182880" bIns="146304" rtlCol="0">
            <a:spAutoFit/>
          </a:bodyPr>
          <a:lstStyle/>
          <a:p>
            <a:pPr marL="0" marR="0" lvl="0" indent="0" algn="r" defTabSz="932742" rtl="0" eaLnBrk="1" fontAlgn="auto" latinLnBrk="0" hangingPunct="1">
              <a:lnSpc>
                <a:spcPct val="90000"/>
              </a:lnSpc>
              <a:spcBef>
                <a:spcPts val="0"/>
              </a:spcBef>
              <a:spcAft>
                <a:spcPts val="600"/>
              </a:spcAft>
              <a:buClrTx/>
              <a:buSzTx/>
              <a:buFontTx/>
              <a:buNone/>
              <a:tabLst/>
              <a:defRPr/>
            </a:pPr>
            <a:r>
              <a:rPr kumimoji="0" lang="en-US" sz="2000" b="0" i="1"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Source: Net Applications</a:t>
            </a:r>
          </a:p>
        </p:txBody>
      </p:sp>
    </p:spTree>
    <p:extLst>
      <p:ext uri="{BB962C8B-B14F-4D97-AF65-F5344CB8AC3E}">
        <p14:creationId xmlns:p14="http://schemas.microsoft.com/office/powerpoint/2010/main" val="237434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274637" y="4945062"/>
            <a:ext cx="11889564" cy="917575"/>
          </a:xfrm>
        </p:spPr>
        <p:txBody>
          <a:bodyPr/>
          <a:lstStyle/>
          <a:p>
            <a:pPr algn="ctr"/>
            <a:r>
              <a:rPr lang="en-US" sz="4400" dirty="0">
                <a:solidFill>
                  <a:schemeClr val="tx2"/>
                </a:solidFill>
              </a:rPr>
              <a:t>New browser usage share </a:t>
            </a:r>
            <a:br>
              <a:rPr lang="en-US" sz="4400" dirty="0">
                <a:solidFill>
                  <a:schemeClr val="tx2"/>
                </a:solidFill>
              </a:rPr>
            </a:br>
            <a:r>
              <a:rPr lang="en-US" sz="4400" dirty="0">
                <a:solidFill>
                  <a:schemeClr val="tx2"/>
                </a:solidFill>
              </a:rPr>
              <a:t>growth since launch</a:t>
            </a:r>
          </a:p>
        </p:txBody>
      </p:sp>
      <p:sp>
        <p:nvSpPr>
          <p:cNvPr id="9" name="TextBox 8"/>
          <p:cNvSpPr txBox="1"/>
          <p:nvPr/>
        </p:nvSpPr>
        <p:spPr>
          <a:xfrm>
            <a:off x="6523037" y="6392862"/>
            <a:ext cx="5867400" cy="572464"/>
          </a:xfrm>
          <a:prstGeom prst="rect">
            <a:avLst/>
          </a:prstGeom>
          <a:noFill/>
        </p:spPr>
        <p:txBody>
          <a:bodyPr wrap="square" lIns="182880" tIns="146304" rIns="182880" bIns="146304" rtlCol="0">
            <a:spAutoFit/>
          </a:bodyPr>
          <a:lstStyle/>
          <a:p>
            <a:pPr marL="0" marR="0" lvl="0" indent="0" algn="r" defTabSz="932742" rtl="0" eaLnBrk="1" fontAlgn="auto" latinLnBrk="0" hangingPunct="1">
              <a:lnSpc>
                <a:spcPct val="90000"/>
              </a:lnSpc>
              <a:spcBef>
                <a:spcPts val="0"/>
              </a:spcBef>
              <a:spcAft>
                <a:spcPts val="600"/>
              </a:spcAft>
              <a:buClrTx/>
              <a:buSzTx/>
              <a:buFontTx/>
              <a:buNone/>
              <a:tabLst/>
              <a:defRPr/>
            </a:pPr>
            <a:r>
              <a:rPr kumimoji="0" lang="en-US" sz="2000" b="0" i="1"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Source: </a:t>
            </a:r>
            <a:r>
              <a:rPr kumimoji="0" lang="en-US" sz="2000" b="0" i="1" u="none" strike="noStrike" kern="1200" cap="none" spc="0" normalizeH="0" baseline="0" noProof="0" dirty="0" err="1">
                <a:ln>
                  <a:noFill/>
                </a:ln>
                <a:gradFill>
                  <a:gsLst>
                    <a:gs pos="2917">
                      <a:srgbClr val="505050"/>
                    </a:gs>
                    <a:gs pos="30000">
                      <a:srgbClr val="505050"/>
                    </a:gs>
                  </a:gsLst>
                  <a:lin ang="5400000" scaled="0"/>
                </a:gradFill>
                <a:effectLst/>
                <a:uLnTx/>
                <a:uFillTx/>
                <a:latin typeface="Segoe UI"/>
                <a:ea typeface="+mn-ea"/>
                <a:cs typeface="+mn-cs"/>
              </a:rPr>
              <a:t>Statcounter</a:t>
            </a:r>
            <a:endParaRPr kumimoji="0" lang="en-US" sz="2000" b="0" i="1"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endParaRPr>
          </a:p>
        </p:txBody>
      </p:sp>
      <p:graphicFrame>
        <p:nvGraphicFramePr>
          <p:cNvPr id="6" name="Chart 5"/>
          <p:cNvGraphicFramePr/>
          <p:nvPr>
            <p:extLst/>
          </p:nvPr>
        </p:nvGraphicFramePr>
        <p:xfrm>
          <a:off x="1876019" y="449262"/>
          <a:ext cx="8686800" cy="3886200"/>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p:cNvPicPr>
            <a:picLocks noChangeAspect="1"/>
          </p:cNvPicPr>
          <p:nvPr/>
        </p:nvPicPr>
        <p:blipFill rotWithShape="1">
          <a:blip r:embed="rId4"/>
          <a:srcRect l="50174"/>
          <a:stretch/>
        </p:blipFill>
        <p:spPr>
          <a:xfrm>
            <a:off x="6142037" y="4449762"/>
            <a:ext cx="1362075" cy="381000"/>
          </a:xfrm>
          <a:prstGeom prst="rect">
            <a:avLst/>
          </a:prstGeom>
        </p:spPr>
      </p:pic>
      <p:pic>
        <p:nvPicPr>
          <p:cNvPr id="8" name="Picture 7"/>
          <p:cNvPicPr>
            <a:picLocks noChangeAspect="1"/>
          </p:cNvPicPr>
          <p:nvPr/>
        </p:nvPicPr>
        <p:blipFill rotWithShape="1">
          <a:blip r:embed="rId4"/>
          <a:srcRect r="52831"/>
          <a:stretch/>
        </p:blipFill>
        <p:spPr>
          <a:xfrm>
            <a:off x="4852582" y="4449762"/>
            <a:ext cx="1289456" cy="381000"/>
          </a:xfrm>
          <a:prstGeom prst="rect">
            <a:avLst/>
          </a:prstGeom>
        </p:spPr>
      </p:pic>
    </p:spTree>
    <p:extLst>
      <p:ext uri="{BB962C8B-B14F-4D97-AF65-F5344CB8AC3E}">
        <p14:creationId xmlns:p14="http://schemas.microsoft.com/office/powerpoint/2010/main" val="171266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fade">
                                      <p:cBhvr>
                                        <p:cTn id="7" dur="500"/>
                                        <p:tgtEl>
                                          <p:spTgt spid="6">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fade">
                                      <p:cBhvr>
                                        <p:cTn id="12" dur="500"/>
                                        <p:tgtEl>
                                          <p:spTgt spid="6">
                                            <p:graphicEl>
                                              <a:chart seriesIdx="0" categoryIdx="-4" bldStep="series"/>
                                            </p:graphic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fade">
                                      <p:cBhvr>
                                        <p:cTn id="20" dur="500"/>
                                        <p:tgtEl>
                                          <p:spTgt spid="6">
                                            <p:graphicEl>
                                              <a:chart seriesIdx="1" categoryIdx="-4" bldStep="series"/>
                                            </p:graphic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0837" y="3784456"/>
            <a:ext cx="6096000" cy="2608406"/>
          </a:xfrm>
          <a:prstGeom prst="rect">
            <a:avLst/>
          </a:prstGeom>
          <a:noFill/>
        </p:spPr>
        <p:txBody>
          <a:bodyPr wrap="square" lIns="182880" tIns="146304" rIns="182880" bIns="146304" rtlCol="0">
            <a:spAutoFit/>
          </a:bodyPr>
          <a:lstStyle/>
          <a:p>
            <a:pPr marL="0" marR="0" lvl="0" indent="0" algn="ctr" defTabSz="932742" rtl="0" eaLnBrk="1" fontAlgn="auto" latinLnBrk="0" hangingPunct="1">
              <a:lnSpc>
                <a:spcPct val="90000"/>
              </a:lnSpc>
              <a:spcBef>
                <a:spcPts val="0"/>
              </a:spcBef>
              <a:spcAft>
                <a:spcPts val="600"/>
              </a:spcAft>
              <a:buClrTx/>
              <a:buSzTx/>
              <a:buFontTx/>
              <a:buNone/>
              <a:tabLst/>
              <a:defRPr/>
            </a:pPr>
            <a:r>
              <a:rPr kumimoji="0" lang="en-US" sz="16700" b="0" i="0" u="none" strike="noStrike" kern="1200" cap="none" spc="-600" normalizeH="0" baseline="0" noProof="0" dirty="0">
                <a:ln>
                  <a:noFill/>
                </a:ln>
                <a:solidFill>
                  <a:srgbClr val="0078D7"/>
                </a:solidFill>
                <a:effectLst/>
                <a:uLnTx/>
                <a:uFillTx/>
                <a:latin typeface="Segoe UI"/>
                <a:ea typeface="+mn-ea"/>
                <a:cs typeface="+mn-cs"/>
              </a:rPr>
              <a:t>128</a:t>
            </a:r>
          </a:p>
        </p:txBody>
      </p:sp>
      <p:sp>
        <p:nvSpPr>
          <p:cNvPr id="4" name="Title 3"/>
          <p:cNvSpPr>
            <a:spLocks noGrp="1"/>
          </p:cNvSpPr>
          <p:nvPr>
            <p:ph type="title"/>
          </p:nvPr>
        </p:nvSpPr>
        <p:spPr>
          <a:xfrm>
            <a:off x="388937" y="5835225"/>
            <a:ext cx="6019800" cy="917575"/>
          </a:xfrm>
        </p:spPr>
        <p:txBody>
          <a:bodyPr/>
          <a:lstStyle/>
          <a:p>
            <a:pPr algn="ctr"/>
            <a:r>
              <a:rPr lang="en-US" sz="2800" dirty="0">
                <a:solidFill>
                  <a:schemeClr val="tx2"/>
                </a:solidFill>
              </a:rPr>
              <a:t>New features and substantial changes</a:t>
            </a:r>
          </a:p>
        </p:txBody>
      </p:sp>
      <p:sp>
        <p:nvSpPr>
          <p:cNvPr id="5" name="TextBox 4"/>
          <p:cNvSpPr txBox="1"/>
          <p:nvPr/>
        </p:nvSpPr>
        <p:spPr>
          <a:xfrm>
            <a:off x="3247619" y="812656"/>
            <a:ext cx="6096000" cy="2608406"/>
          </a:xfrm>
          <a:prstGeom prst="rect">
            <a:avLst/>
          </a:prstGeom>
          <a:noFill/>
        </p:spPr>
        <p:txBody>
          <a:bodyPr wrap="square" lIns="182880" tIns="146304" rIns="182880" bIns="146304" rtlCol="0">
            <a:spAutoFit/>
          </a:bodyPr>
          <a:lstStyle/>
          <a:p>
            <a:pPr marL="0" marR="0" lvl="0" indent="0" algn="ctr" defTabSz="932742" rtl="0" eaLnBrk="1" fontAlgn="auto" latinLnBrk="0" hangingPunct="1">
              <a:lnSpc>
                <a:spcPct val="90000"/>
              </a:lnSpc>
              <a:spcBef>
                <a:spcPts val="0"/>
              </a:spcBef>
              <a:spcAft>
                <a:spcPts val="600"/>
              </a:spcAft>
              <a:buClrTx/>
              <a:buSzTx/>
              <a:buFontTx/>
              <a:buNone/>
              <a:tabLst/>
              <a:defRPr/>
            </a:pPr>
            <a:r>
              <a:rPr kumimoji="0" lang="en-US" sz="16700" b="0" i="0" u="none" strike="noStrike" kern="1200" cap="none" spc="-1000" normalizeH="0" baseline="0" noProof="0" dirty="0">
                <a:ln>
                  <a:noFill/>
                </a:ln>
                <a:solidFill>
                  <a:srgbClr val="0078D7"/>
                </a:solidFill>
                <a:effectLst/>
                <a:uLnTx/>
                <a:uFillTx/>
                <a:latin typeface="Segoe UI"/>
                <a:ea typeface="+mn-ea"/>
                <a:cs typeface="+mn-cs"/>
              </a:rPr>
              <a:t>12</a:t>
            </a:r>
          </a:p>
        </p:txBody>
      </p:sp>
      <p:sp>
        <p:nvSpPr>
          <p:cNvPr id="6" name="Title 3"/>
          <p:cNvSpPr txBox="1">
            <a:spLocks/>
          </p:cNvSpPr>
          <p:nvPr/>
        </p:nvSpPr>
        <p:spPr>
          <a:xfrm>
            <a:off x="350837" y="2884487"/>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102" normalizeH="0" baseline="0" noProof="0" dirty="0">
                <a:ln w="3175">
                  <a:noFill/>
                </a:ln>
                <a:solidFill>
                  <a:srgbClr val="0078D7"/>
                </a:solidFill>
                <a:effectLst/>
                <a:uLnTx/>
                <a:uFillTx/>
                <a:latin typeface="Segoe UI Light"/>
                <a:ea typeface="+mn-ea"/>
                <a:cs typeface="Segoe UI" pitchFamily="34" charset="0"/>
              </a:rPr>
              <a:t>Update releases</a:t>
            </a:r>
          </a:p>
        </p:txBody>
      </p:sp>
      <p:sp>
        <p:nvSpPr>
          <p:cNvPr id="7" name="Title 1"/>
          <p:cNvSpPr txBox="1">
            <a:spLocks/>
          </p:cNvSpPr>
          <p:nvPr/>
        </p:nvSpPr>
        <p:spPr>
          <a:xfrm>
            <a:off x="274639" y="295274"/>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102"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Since August…</a:t>
            </a:r>
          </a:p>
        </p:txBody>
      </p:sp>
      <p:sp>
        <p:nvSpPr>
          <p:cNvPr id="8" name="TextBox 7"/>
          <p:cNvSpPr txBox="1"/>
          <p:nvPr/>
        </p:nvSpPr>
        <p:spPr>
          <a:xfrm>
            <a:off x="5913437" y="3732493"/>
            <a:ext cx="6096000" cy="2608406"/>
          </a:xfrm>
          <a:prstGeom prst="rect">
            <a:avLst/>
          </a:prstGeom>
          <a:noFill/>
        </p:spPr>
        <p:txBody>
          <a:bodyPr wrap="square" lIns="182880" tIns="146304" rIns="182880" bIns="146304" rtlCol="0">
            <a:spAutoFit/>
          </a:bodyPr>
          <a:lstStyle/>
          <a:p>
            <a:pPr marL="0" marR="0" lvl="0" indent="0" algn="ctr" defTabSz="932742" rtl="0" eaLnBrk="1" fontAlgn="auto" latinLnBrk="0" hangingPunct="1">
              <a:lnSpc>
                <a:spcPct val="90000"/>
              </a:lnSpc>
              <a:spcBef>
                <a:spcPts val="0"/>
              </a:spcBef>
              <a:spcAft>
                <a:spcPts val="600"/>
              </a:spcAft>
              <a:buClrTx/>
              <a:buSzTx/>
              <a:buFontTx/>
              <a:buNone/>
              <a:tabLst/>
              <a:defRPr/>
            </a:pPr>
            <a:r>
              <a:rPr kumimoji="0" lang="en-US" sz="16700" b="0" i="0" u="none" strike="noStrike" kern="1200" cap="none" spc="-600" normalizeH="0" baseline="0" noProof="0" dirty="0">
                <a:ln>
                  <a:noFill/>
                </a:ln>
                <a:solidFill>
                  <a:srgbClr val="0078D7"/>
                </a:solidFill>
                <a:effectLst/>
                <a:uLnTx/>
                <a:uFillTx/>
                <a:latin typeface="Segoe UI"/>
                <a:ea typeface="+mn-ea"/>
                <a:cs typeface="+mn-cs"/>
              </a:rPr>
              <a:t>6,527</a:t>
            </a:r>
          </a:p>
        </p:txBody>
      </p:sp>
      <p:sp>
        <p:nvSpPr>
          <p:cNvPr id="9" name="Title 3"/>
          <p:cNvSpPr txBox="1">
            <a:spLocks/>
          </p:cNvSpPr>
          <p:nvPr/>
        </p:nvSpPr>
        <p:spPr>
          <a:xfrm>
            <a:off x="5951537" y="5783262"/>
            <a:ext cx="6019800"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02" normalizeH="0" baseline="0" noProof="0" dirty="0">
                <a:ln w="3175">
                  <a:noFill/>
                </a:ln>
                <a:solidFill>
                  <a:srgbClr val="0078D7"/>
                </a:solidFill>
                <a:effectLst/>
                <a:uLnTx/>
                <a:uFillTx/>
                <a:latin typeface="Segoe UI Light"/>
                <a:ea typeface="+mn-ea"/>
                <a:cs typeface="Segoe UI" pitchFamily="34" charset="0"/>
              </a:rPr>
              <a:t>Bug fixes</a:t>
            </a:r>
          </a:p>
        </p:txBody>
      </p:sp>
    </p:spTree>
    <p:extLst>
      <p:ext uri="{BB962C8B-B14F-4D97-AF65-F5344CB8AC3E}">
        <p14:creationId xmlns:p14="http://schemas.microsoft.com/office/powerpoint/2010/main" val="2342448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Reliability improvements</a:t>
            </a:r>
          </a:p>
        </p:txBody>
      </p:sp>
      <p:sp>
        <p:nvSpPr>
          <p:cNvPr id="3" name="Title 3"/>
          <p:cNvSpPr txBox="1">
            <a:spLocks/>
          </p:cNvSpPr>
          <p:nvPr/>
        </p:nvSpPr>
        <p:spPr>
          <a:xfrm>
            <a:off x="350837" y="5859462"/>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102" normalizeH="0" baseline="0" noProof="0" dirty="0">
                <a:ln w="3175">
                  <a:noFill/>
                </a:ln>
                <a:solidFill>
                  <a:srgbClr val="0078D7"/>
                </a:solidFill>
                <a:effectLst/>
                <a:uLnTx/>
                <a:uFillTx/>
                <a:latin typeface="Segoe UI Light"/>
                <a:ea typeface="+mn-ea"/>
                <a:cs typeface="Segoe UI" pitchFamily="34" charset="0"/>
              </a:rPr>
              <a:t>Crash Free Sessions</a:t>
            </a:r>
          </a:p>
        </p:txBody>
      </p:sp>
      <p:graphicFrame>
        <p:nvGraphicFramePr>
          <p:cNvPr id="5" name="Chart 4"/>
          <p:cNvGraphicFramePr>
            <a:graphicFrameLocks/>
          </p:cNvGraphicFramePr>
          <p:nvPr>
            <p:extLst/>
          </p:nvPr>
        </p:nvGraphicFramePr>
        <p:xfrm>
          <a:off x="1228319" y="1212849"/>
          <a:ext cx="10134600" cy="46112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7174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 calcmode="lin" valueType="num">
                                      <p:cBhvr additive="base">
                                        <p:cTn id="7" dur="500" fill="hold"/>
                                        <p:tgtEl>
                                          <p:spTgt spid="5">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chart seriesIdx="-3" categoryIdx="-3" bldStep="gridLegend"/>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graphicEl>
                                              <a:chart seriesIdx="-4" categoryIdx="0" bldStep="category"/>
                                            </p:graphicEl>
                                          </p:spTgt>
                                        </p:tgtEl>
                                        <p:attrNameLst>
                                          <p:attrName>style.visibility</p:attrName>
                                        </p:attrNameLst>
                                      </p:cBhvr>
                                      <p:to>
                                        <p:strVal val="visible"/>
                                      </p:to>
                                    </p:set>
                                    <p:anim calcmode="lin" valueType="num">
                                      <p:cBhvr additive="base">
                                        <p:cTn id="13" dur="500" fill="hold"/>
                                        <p:tgtEl>
                                          <p:spTgt spid="5">
                                            <p:graphicEl>
                                              <a:chart seriesIdx="-4" categoryIdx="0" bldStep="category"/>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graphicEl>
                                              <a:chart seriesIdx="-4" categoryIdx="0" bldStep="category"/>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graphicEl>
                                              <a:chart seriesIdx="-4" categoryIdx="1" bldStep="category"/>
                                            </p:graphicEl>
                                          </p:spTgt>
                                        </p:tgtEl>
                                        <p:attrNameLst>
                                          <p:attrName>style.visibility</p:attrName>
                                        </p:attrNameLst>
                                      </p:cBhvr>
                                      <p:to>
                                        <p:strVal val="visible"/>
                                      </p:to>
                                    </p:set>
                                    <p:anim calcmode="lin" valueType="num">
                                      <p:cBhvr additive="base">
                                        <p:cTn id="19" dur="500" fill="hold"/>
                                        <p:tgtEl>
                                          <p:spTgt spid="5">
                                            <p:graphicEl>
                                              <a:chart seriesIdx="-4" categoryIdx="1" bldStep="category"/>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graphicEl>
                                              <a:chart seriesIdx="-4" categoryIdx="1" bldStep="category"/>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graphicEl>
                                              <a:chart seriesIdx="-4" categoryIdx="2" bldStep="category"/>
                                            </p:graphicEl>
                                          </p:spTgt>
                                        </p:tgtEl>
                                        <p:attrNameLst>
                                          <p:attrName>style.visibility</p:attrName>
                                        </p:attrNameLst>
                                      </p:cBhvr>
                                      <p:to>
                                        <p:strVal val="visible"/>
                                      </p:to>
                                    </p:set>
                                    <p:anim calcmode="lin" valueType="num">
                                      <p:cBhvr additive="base">
                                        <p:cTn id="25" dur="500" fill="hold"/>
                                        <p:tgtEl>
                                          <p:spTgt spid="5">
                                            <p:graphicEl>
                                              <a:chart seriesIdx="-4" categoryIdx="2" bldStep="category"/>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graphicEl>
                                              <a:chart seriesIdx="-4" categoryIdx="2" bldStep="category"/>
                                            </p:graphicEl>
                                          </p:spTgt>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 presetClass="entr" presetSubtype="4" fill="hold" grpId="0" nodeType="afterEffect">
                                  <p:stCondLst>
                                    <p:cond delay="0"/>
                                  </p:stCondLst>
                                  <p:childTnLst>
                                    <p:set>
                                      <p:cBhvr>
                                        <p:cTn id="29" dur="1" fill="hold">
                                          <p:stCondLst>
                                            <p:cond delay="0"/>
                                          </p:stCondLst>
                                        </p:cTn>
                                        <p:tgtEl>
                                          <p:spTgt spid="5">
                                            <p:graphicEl>
                                              <a:chart seriesIdx="-4" categoryIdx="3" bldStep="category"/>
                                            </p:graphicEl>
                                          </p:spTgt>
                                        </p:tgtEl>
                                        <p:attrNameLst>
                                          <p:attrName>style.visibility</p:attrName>
                                        </p:attrNameLst>
                                      </p:cBhvr>
                                      <p:to>
                                        <p:strVal val="visible"/>
                                      </p:to>
                                    </p:set>
                                    <p:anim calcmode="lin" valueType="num">
                                      <p:cBhvr additive="base">
                                        <p:cTn id="30" dur="500" fill="hold"/>
                                        <p:tgtEl>
                                          <p:spTgt spid="5">
                                            <p:graphicEl>
                                              <a:chart seriesIdx="-4" categoryIdx="3" bldStep="category"/>
                                            </p:graphic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graphicEl>
                                              <a:chart seriesIdx="-4" categoryIdx="3" bldStep="category"/>
                                            </p:graphicEl>
                                          </p:spTgt>
                                        </p:tgtEl>
                                        <p:attrNameLst>
                                          <p:attrName>ppt_y</p:attrName>
                                        </p:attrNameLst>
                                      </p:cBhvr>
                                      <p:tavLst>
                                        <p:tav tm="0">
                                          <p:val>
                                            <p:strVal val="1+#ppt_h/2"/>
                                          </p:val>
                                        </p:tav>
                                        <p:tav tm="100000">
                                          <p:val>
                                            <p:strVal val="#ppt_y"/>
                                          </p:val>
                                        </p:tav>
                                      </p:tavLst>
                                    </p:anim>
                                  </p:childTnLst>
                                </p:cTn>
                              </p:par>
                            </p:childTnLst>
                          </p:cTn>
                        </p:par>
                        <p:par>
                          <p:cTn id="32" fill="hold">
                            <p:stCondLst>
                              <p:cond delay="1000"/>
                            </p:stCondLst>
                            <p:childTnLst>
                              <p:par>
                                <p:cTn id="33" presetID="2" presetClass="entr" presetSubtype="4" fill="hold" grpId="0" nodeType="afterEffect">
                                  <p:stCondLst>
                                    <p:cond delay="0"/>
                                  </p:stCondLst>
                                  <p:childTnLst>
                                    <p:set>
                                      <p:cBhvr>
                                        <p:cTn id="34" dur="1" fill="hold">
                                          <p:stCondLst>
                                            <p:cond delay="0"/>
                                          </p:stCondLst>
                                        </p:cTn>
                                        <p:tgtEl>
                                          <p:spTgt spid="5">
                                            <p:graphicEl>
                                              <a:chart seriesIdx="-4" categoryIdx="4" bldStep="category"/>
                                            </p:graphicEl>
                                          </p:spTgt>
                                        </p:tgtEl>
                                        <p:attrNameLst>
                                          <p:attrName>style.visibility</p:attrName>
                                        </p:attrNameLst>
                                      </p:cBhvr>
                                      <p:to>
                                        <p:strVal val="visible"/>
                                      </p:to>
                                    </p:set>
                                    <p:anim calcmode="lin" valueType="num">
                                      <p:cBhvr additive="base">
                                        <p:cTn id="35" dur="500" fill="hold"/>
                                        <p:tgtEl>
                                          <p:spTgt spid="5">
                                            <p:graphicEl>
                                              <a:chart seriesIdx="-4" categoryIdx="4" bldStep="category"/>
                                            </p:graphic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graphicEl>
                                              <a:chart seriesIdx="-4" categoryIdx="4" bldStep="category"/>
                                            </p:graphicEl>
                                          </p:spTgt>
                                        </p:tgtEl>
                                        <p:attrNameLst>
                                          <p:attrName>ppt_y</p:attrName>
                                        </p:attrNameLst>
                                      </p:cBhvr>
                                      <p:tavLst>
                                        <p:tav tm="0">
                                          <p:val>
                                            <p:strVal val="1+#ppt_h/2"/>
                                          </p:val>
                                        </p:tav>
                                        <p:tav tm="100000">
                                          <p:val>
                                            <p:strVal val="#ppt_y"/>
                                          </p:val>
                                        </p:tav>
                                      </p:tavLst>
                                    </p:anim>
                                  </p:childTnLst>
                                </p:cTn>
                              </p:par>
                            </p:childTnLst>
                          </p:cTn>
                        </p:par>
                        <p:par>
                          <p:cTn id="37" fill="hold">
                            <p:stCondLst>
                              <p:cond delay="1500"/>
                            </p:stCondLst>
                            <p:childTnLst>
                              <p:par>
                                <p:cTn id="38" presetID="2" presetClass="entr" presetSubtype="4" fill="hold" grpId="0" nodeType="afterEffect">
                                  <p:stCondLst>
                                    <p:cond delay="0"/>
                                  </p:stCondLst>
                                  <p:childTnLst>
                                    <p:set>
                                      <p:cBhvr>
                                        <p:cTn id="39" dur="1" fill="hold">
                                          <p:stCondLst>
                                            <p:cond delay="0"/>
                                          </p:stCondLst>
                                        </p:cTn>
                                        <p:tgtEl>
                                          <p:spTgt spid="5">
                                            <p:graphicEl>
                                              <a:chart seriesIdx="-4" categoryIdx="5" bldStep="category"/>
                                            </p:graphicEl>
                                          </p:spTgt>
                                        </p:tgtEl>
                                        <p:attrNameLst>
                                          <p:attrName>style.visibility</p:attrName>
                                        </p:attrNameLst>
                                      </p:cBhvr>
                                      <p:to>
                                        <p:strVal val="visible"/>
                                      </p:to>
                                    </p:set>
                                    <p:anim calcmode="lin" valueType="num">
                                      <p:cBhvr additive="base">
                                        <p:cTn id="40" dur="500" fill="hold"/>
                                        <p:tgtEl>
                                          <p:spTgt spid="5">
                                            <p:graphicEl>
                                              <a:chart seriesIdx="-4" categoryIdx="5" bldStep="category"/>
                                            </p:graphicEl>
                                          </p:spTgt>
                                        </p:tgtEl>
                                        <p:attrNameLst>
                                          <p:attrName>ppt_x</p:attrName>
                                        </p:attrNameLst>
                                      </p:cBhvr>
                                      <p:tavLst>
                                        <p:tav tm="0">
                                          <p:val>
                                            <p:strVal val="#ppt_x"/>
                                          </p:val>
                                        </p:tav>
                                        <p:tav tm="100000">
                                          <p:val>
                                            <p:strVal val="#ppt_x"/>
                                          </p:val>
                                        </p:tav>
                                      </p:tavLst>
                                    </p:anim>
                                    <p:anim calcmode="lin" valueType="num">
                                      <p:cBhvr additive="base">
                                        <p:cTn id="41" dur="500" fill="hold"/>
                                        <p:tgtEl>
                                          <p:spTgt spid="5">
                                            <p:graphicEl>
                                              <a:chart seriesIdx="-4" categoryIdx="5" bldStep="category"/>
                                            </p:graphicEl>
                                          </p:spTgt>
                                        </p:tgtEl>
                                        <p:attrNameLst>
                                          <p:attrName>ppt_y</p:attrName>
                                        </p:attrNameLst>
                                      </p:cBhvr>
                                      <p:tavLst>
                                        <p:tav tm="0">
                                          <p:val>
                                            <p:strVal val="1+#ppt_h/2"/>
                                          </p:val>
                                        </p:tav>
                                        <p:tav tm="100000">
                                          <p:val>
                                            <p:strVal val="#ppt_y"/>
                                          </p:val>
                                        </p:tav>
                                      </p:tavLst>
                                    </p:anim>
                                  </p:childTnLst>
                                </p:cTn>
                              </p:par>
                            </p:childTnLst>
                          </p:cTn>
                        </p:par>
                        <p:par>
                          <p:cTn id="42" fill="hold">
                            <p:stCondLst>
                              <p:cond delay="2000"/>
                            </p:stCondLst>
                            <p:childTnLst>
                              <p:par>
                                <p:cTn id="43" presetID="2" presetClass="entr" presetSubtype="4" fill="hold" grpId="0" nodeType="afterEffect">
                                  <p:stCondLst>
                                    <p:cond delay="0"/>
                                  </p:stCondLst>
                                  <p:childTnLst>
                                    <p:set>
                                      <p:cBhvr>
                                        <p:cTn id="44" dur="1" fill="hold">
                                          <p:stCondLst>
                                            <p:cond delay="0"/>
                                          </p:stCondLst>
                                        </p:cTn>
                                        <p:tgtEl>
                                          <p:spTgt spid="5">
                                            <p:graphicEl>
                                              <a:chart seriesIdx="-4" categoryIdx="6" bldStep="category"/>
                                            </p:graphicEl>
                                          </p:spTgt>
                                        </p:tgtEl>
                                        <p:attrNameLst>
                                          <p:attrName>style.visibility</p:attrName>
                                        </p:attrNameLst>
                                      </p:cBhvr>
                                      <p:to>
                                        <p:strVal val="visible"/>
                                      </p:to>
                                    </p:set>
                                    <p:anim calcmode="lin" valueType="num">
                                      <p:cBhvr additive="base">
                                        <p:cTn id="45" dur="500" fill="hold"/>
                                        <p:tgtEl>
                                          <p:spTgt spid="5">
                                            <p:graphicEl>
                                              <a:chart seriesIdx="-4" categoryIdx="6" bldStep="category"/>
                                            </p:graphicEl>
                                          </p:spTgt>
                                        </p:tgtEl>
                                        <p:attrNameLst>
                                          <p:attrName>ppt_x</p:attrName>
                                        </p:attrNameLst>
                                      </p:cBhvr>
                                      <p:tavLst>
                                        <p:tav tm="0">
                                          <p:val>
                                            <p:strVal val="#ppt_x"/>
                                          </p:val>
                                        </p:tav>
                                        <p:tav tm="100000">
                                          <p:val>
                                            <p:strVal val="#ppt_x"/>
                                          </p:val>
                                        </p:tav>
                                      </p:tavLst>
                                    </p:anim>
                                    <p:anim calcmode="lin" valueType="num">
                                      <p:cBhvr additive="base">
                                        <p:cTn id="46" dur="500" fill="hold"/>
                                        <p:tgtEl>
                                          <p:spTgt spid="5">
                                            <p:graphicEl>
                                              <a:chart seriesIdx="-4" categoryIdx="6" bldStep="category"/>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category"/>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192" y="224769"/>
            <a:ext cx="11808371" cy="910293"/>
          </a:xfrm>
        </p:spPr>
        <p:txBody>
          <a:bodyPr/>
          <a:lstStyle/>
          <a:p>
            <a:r>
              <a:rPr lang="en-US" sz="4800" dirty="0">
                <a:solidFill>
                  <a:schemeClr val="tx1"/>
                </a:solidFill>
              </a:rPr>
              <a:t>Microsoft Edge </a:t>
            </a:r>
            <a:r>
              <a:rPr lang="en-US" sz="4800">
                <a:solidFill>
                  <a:schemeClr val="tx1"/>
                </a:solidFill>
              </a:rPr>
              <a:t>– November </a:t>
            </a:r>
            <a:r>
              <a:rPr lang="en-US" sz="4800" dirty="0">
                <a:solidFill>
                  <a:schemeClr val="tx1"/>
                </a:solidFill>
              </a:rPr>
              <a:t>Update</a:t>
            </a:r>
          </a:p>
        </p:txBody>
      </p:sp>
      <p:sp>
        <p:nvSpPr>
          <p:cNvPr id="18" name="Content Placeholder 1"/>
          <p:cNvSpPr txBox="1">
            <a:spLocks/>
          </p:cNvSpPr>
          <p:nvPr/>
        </p:nvSpPr>
        <p:spPr>
          <a:xfrm>
            <a:off x="7823446" y="1236015"/>
            <a:ext cx="4224975" cy="4973884"/>
          </a:xfrm>
          <a:prstGeom prst="rect">
            <a:avLst/>
          </a:prstGeom>
        </p:spPr>
        <p:txBody>
          <a:bodyPr>
            <a:noAutofit/>
          </a:bodyPr>
          <a:lstStyle>
            <a:lvl1pPr marL="457189" indent="-457189" algn="l" defTabSz="1219170" rtl="0" eaLnBrk="1" latinLnBrk="0" hangingPunct="1">
              <a:lnSpc>
                <a:spcPct val="85000"/>
              </a:lnSpc>
              <a:spcBef>
                <a:spcPts val="3200"/>
              </a:spcBef>
              <a:spcAft>
                <a:spcPts val="0"/>
              </a:spcAft>
              <a:buClr>
                <a:schemeClr val="tx2">
                  <a:lumMod val="60000"/>
                  <a:lumOff val="40000"/>
                </a:schemeClr>
              </a:buClr>
              <a:buSzPct val="100000"/>
              <a:buFont typeface="Wingdings" pitchFamily="2" charset="2"/>
              <a:buChar char="§"/>
              <a:defRPr sz="2667" kern="1200" spc="-93" baseline="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a:lvl2pPr marL="990575" indent="-380990" algn="l" defTabSz="1219170" rtl="0" eaLnBrk="1" latinLnBrk="0" hangingPunct="1">
              <a:lnSpc>
                <a:spcPct val="85000"/>
              </a:lnSpc>
              <a:spcBef>
                <a:spcPts val="800"/>
              </a:spcBef>
              <a:spcAft>
                <a:spcPts val="0"/>
              </a:spcAft>
              <a:buClr>
                <a:schemeClr val="tx2">
                  <a:lumMod val="60000"/>
                  <a:lumOff val="40000"/>
                </a:schemeClr>
              </a:buClr>
              <a:buSzPct val="100000"/>
              <a:buFont typeface="Wingdings" pitchFamily="2" charset="2"/>
              <a:buChar char="§"/>
              <a:defRPr sz="2667" kern="1200" spc="-93" baseline="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2pPr>
            <a:lvl3pPr marL="1523962" indent="-304792" algn="l" defTabSz="1219170" rtl="0" eaLnBrk="1" latinLnBrk="0" hangingPunct="1">
              <a:lnSpc>
                <a:spcPct val="85000"/>
              </a:lnSpc>
              <a:spcBef>
                <a:spcPts val="800"/>
              </a:spcBef>
              <a:spcAft>
                <a:spcPts val="0"/>
              </a:spcAft>
              <a:buClr>
                <a:schemeClr val="tx2">
                  <a:lumMod val="60000"/>
                  <a:lumOff val="40000"/>
                </a:schemeClr>
              </a:buClr>
              <a:buFont typeface="Wingdings" pitchFamily="2" charset="2"/>
              <a:buChar char="§"/>
              <a:defRPr sz="2400" kern="1200" spc="-93" baseline="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3pPr>
            <a:lvl4pPr marL="2133547" indent="-304792" algn="l" defTabSz="1219170" rtl="0" eaLnBrk="1" latinLnBrk="0" hangingPunct="1">
              <a:lnSpc>
                <a:spcPct val="85000"/>
              </a:lnSpc>
              <a:spcBef>
                <a:spcPts val="800"/>
              </a:spcBef>
              <a:spcAft>
                <a:spcPts val="0"/>
              </a:spcAft>
              <a:buClr>
                <a:schemeClr val="tx2">
                  <a:lumMod val="60000"/>
                  <a:lumOff val="40000"/>
                </a:schemeClr>
              </a:buClr>
              <a:buFont typeface="Wingdings" pitchFamily="2" charset="2"/>
              <a:buChar char="§"/>
              <a:defRPr sz="2400" kern="1200" spc="-93" baseline="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4pPr>
            <a:lvl5pPr marL="2743131" indent="-304792" algn="l" defTabSz="1219170" rtl="0" eaLnBrk="1" latinLnBrk="0" hangingPunct="1">
              <a:lnSpc>
                <a:spcPct val="85000"/>
              </a:lnSpc>
              <a:spcBef>
                <a:spcPts val="800"/>
              </a:spcBef>
              <a:spcAft>
                <a:spcPts val="0"/>
              </a:spcAft>
              <a:buClr>
                <a:schemeClr val="tx2">
                  <a:lumMod val="60000"/>
                  <a:lumOff val="40000"/>
                </a:schemeClr>
              </a:buClr>
              <a:buFont typeface="Wingdings" pitchFamily="2" charset="2"/>
              <a:buChar char="§"/>
              <a:defRPr sz="2400" kern="1200" spc="-93" baseline="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189" marR="0" lvl="0" indent="-279779" algn="l" defTabSz="1219170" rtl="0" eaLnBrk="1" fontAlgn="auto" latinLnBrk="0" hangingPunct="1">
              <a:lnSpc>
                <a:spcPct val="85000"/>
              </a:lnSpc>
              <a:spcBef>
                <a:spcPts val="816"/>
              </a:spcBef>
              <a:spcAft>
                <a:spcPts val="0"/>
              </a:spcAft>
              <a:buClr>
                <a:srgbClr val="0078D7">
                  <a:lumMod val="60000"/>
                  <a:lumOff val="40000"/>
                </a:srgbClr>
              </a:buClr>
              <a:buSzPct val="100000"/>
              <a:buFont typeface="Symbol" panose="05050102010706020507" pitchFamily="18" charset="2"/>
              <a:buChar char=""/>
              <a:tabLst/>
              <a:defRPr/>
            </a:pPr>
            <a:r>
              <a:rPr kumimoji="0" lang="en-US" sz="1632" b="0" i="0" u="none" strike="noStrike" kern="1200" cap="none" spc="-93" normalizeH="0" baseline="0" noProof="0" dirty="0">
                <a:ln>
                  <a:noFill/>
                </a:ln>
                <a:solidFill>
                  <a:srgbClr val="505050"/>
                </a:solidFill>
                <a:effectLst/>
                <a:uLnTx/>
                <a:uFillTx/>
                <a:latin typeface="Segoe UI Light" panose="020B0502040204020203" pitchFamily="34" charset="0"/>
                <a:ea typeface="Segoe UI" panose="020B0502040204020203" pitchFamily="34" charset="0"/>
                <a:cs typeface="Segoe UI Light" panose="020B0502040204020203" pitchFamily="34" charset="0"/>
              </a:rPr>
              <a:t>Ask Cortana support with content in PDFs</a:t>
            </a:r>
          </a:p>
          <a:p>
            <a:pPr marL="457189" marR="0" lvl="0" indent="-279779" algn="l" defTabSz="1219170" rtl="0" eaLnBrk="1" fontAlgn="auto" latinLnBrk="0" hangingPunct="1">
              <a:lnSpc>
                <a:spcPct val="85000"/>
              </a:lnSpc>
              <a:spcBef>
                <a:spcPts val="816"/>
              </a:spcBef>
              <a:spcAft>
                <a:spcPts val="0"/>
              </a:spcAft>
              <a:buClr>
                <a:srgbClr val="0078D7">
                  <a:lumMod val="60000"/>
                  <a:lumOff val="40000"/>
                </a:srgbClr>
              </a:buClr>
              <a:buSzPct val="100000"/>
              <a:buFont typeface="Symbol" panose="05050102010706020507" pitchFamily="18" charset="2"/>
              <a:buChar char=""/>
              <a:tabLst/>
              <a:defRPr/>
            </a:pPr>
            <a:r>
              <a:rPr kumimoji="0" lang="en-US" sz="1632" b="0" i="0" u="none" strike="noStrike" kern="1200" cap="none" spc="-93" normalizeH="0" baseline="0" noProof="0" dirty="0">
                <a:ln>
                  <a:noFill/>
                </a:ln>
                <a:solidFill>
                  <a:srgbClr val="505050"/>
                </a:solidFill>
                <a:effectLst/>
                <a:uLnTx/>
                <a:uFillTx/>
                <a:latin typeface="Segoe UI Light" panose="020B0502040204020203" pitchFamily="34" charset="0"/>
                <a:ea typeface="Segoe UI" panose="020B0502040204020203" pitchFamily="34" charset="0"/>
                <a:cs typeface="Segoe UI Light" panose="020B0502040204020203" pitchFamily="34" charset="0"/>
              </a:rPr>
              <a:t>Hardening to prevent websites from spamming alert() dialog boxes that cause DOS</a:t>
            </a:r>
          </a:p>
          <a:p>
            <a:pPr marL="457189" marR="0" lvl="0" indent="-279779" algn="l" defTabSz="1219170" rtl="0" eaLnBrk="1" fontAlgn="auto" latinLnBrk="0" hangingPunct="1">
              <a:lnSpc>
                <a:spcPct val="85000"/>
              </a:lnSpc>
              <a:spcBef>
                <a:spcPts val="816"/>
              </a:spcBef>
              <a:spcAft>
                <a:spcPts val="0"/>
              </a:spcAft>
              <a:buClr>
                <a:srgbClr val="0078D7">
                  <a:lumMod val="60000"/>
                  <a:lumOff val="40000"/>
                </a:srgbClr>
              </a:buClr>
              <a:buSzPct val="100000"/>
              <a:buFont typeface="Symbol" panose="05050102010706020507" pitchFamily="18" charset="2"/>
              <a:buChar char=""/>
              <a:tabLst/>
              <a:defRPr/>
            </a:pPr>
            <a:r>
              <a:rPr kumimoji="0" lang="en-US" sz="1632" b="0" i="0" u="none" strike="noStrike" kern="1200" cap="none" spc="-93" normalizeH="0" baseline="0" noProof="0" dirty="0">
                <a:ln>
                  <a:noFill/>
                </a:ln>
                <a:solidFill>
                  <a:srgbClr val="505050"/>
                </a:solidFill>
                <a:effectLst/>
                <a:uLnTx/>
                <a:uFillTx/>
                <a:latin typeface="Segoe UI Light" panose="020B0502040204020203" pitchFamily="34" charset="0"/>
                <a:ea typeface="Segoe UI" panose="020B0502040204020203" pitchFamily="34" charset="0"/>
                <a:cs typeface="Segoe UI Light" panose="020B0502040204020203" pitchFamily="34" charset="0"/>
              </a:rPr>
              <a:t>HTML5 video and audio control context menus</a:t>
            </a:r>
          </a:p>
          <a:p>
            <a:pPr marL="457189" marR="0" lvl="0" indent="-279779" algn="l" defTabSz="1219170" rtl="0" eaLnBrk="1" fontAlgn="auto" latinLnBrk="0" hangingPunct="1">
              <a:lnSpc>
                <a:spcPct val="85000"/>
              </a:lnSpc>
              <a:spcBef>
                <a:spcPts val="816"/>
              </a:spcBef>
              <a:spcAft>
                <a:spcPts val="0"/>
              </a:spcAft>
              <a:buClr>
                <a:srgbClr val="0078D7">
                  <a:lumMod val="60000"/>
                  <a:lumOff val="40000"/>
                </a:srgbClr>
              </a:buClr>
              <a:buSzPct val="100000"/>
              <a:buFont typeface="Symbol" panose="05050102010706020507" pitchFamily="18" charset="2"/>
              <a:buChar char=""/>
              <a:tabLst/>
              <a:defRPr/>
            </a:pPr>
            <a:r>
              <a:rPr kumimoji="0" lang="en-US" sz="1632" b="0" i="0" u="none" strike="noStrike" kern="1200" cap="none" spc="-93" normalizeH="0" baseline="0" noProof="0" dirty="0">
                <a:ln>
                  <a:noFill/>
                </a:ln>
                <a:solidFill>
                  <a:srgbClr val="505050"/>
                </a:solidFill>
                <a:effectLst/>
                <a:uLnTx/>
                <a:uFillTx/>
                <a:latin typeface="Segoe UI Light" panose="020B0502040204020203" pitchFamily="34" charset="0"/>
                <a:ea typeface="Segoe UI" panose="020B0502040204020203" pitchFamily="34" charset="0"/>
                <a:cs typeface="Segoe UI Light" panose="020B0502040204020203" pitchFamily="34" charset="0"/>
              </a:rPr>
              <a:t>Support for more file types like .</a:t>
            </a:r>
            <a:r>
              <a:rPr kumimoji="0" lang="en-US" sz="1632" b="0" i="0" u="none" strike="noStrike" kern="1200" cap="none" spc="-93" normalizeH="0" baseline="0" noProof="0" dirty="0" err="1">
                <a:ln>
                  <a:noFill/>
                </a:ln>
                <a:solidFill>
                  <a:srgbClr val="505050"/>
                </a:solidFill>
                <a:effectLst/>
                <a:uLnTx/>
                <a:uFillTx/>
                <a:latin typeface="Segoe UI Light" panose="020B0502040204020203" pitchFamily="34" charset="0"/>
                <a:ea typeface="Segoe UI" panose="020B0502040204020203" pitchFamily="34" charset="0"/>
                <a:cs typeface="Segoe UI Light" panose="020B0502040204020203" pitchFamily="34" charset="0"/>
              </a:rPr>
              <a:t>svg</a:t>
            </a:r>
            <a:r>
              <a:rPr kumimoji="0" lang="en-US" sz="1632" b="0" i="0" u="none" strike="noStrike" kern="1200" cap="none" spc="-93" normalizeH="0" baseline="0" noProof="0" dirty="0">
                <a:ln>
                  <a:noFill/>
                </a:ln>
                <a:solidFill>
                  <a:srgbClr val="505050"/>
                </a:solidFill>
                <a:effectLst/>
                <a:uLnTx/>
                <a:uFillTx/>
                <a:latin typeface="Segoe UI Light" panose="020B0502040204020203" pitchFamily="34" charset="0"/>
                <a:ea typeface="Segoe UI" panose="020B0502040204020203" pitchFamily="34" charset="0"/>
                <a:cs typeface="Segoe UI Light" panose="020B0502040204020203" pitchFamily="34" charset="0"/>
              </a:rPr>
              <a:t> and .xml</a:t>
            </a:r>
          </a:p>
          <a:p>
            <a:pPr marL="457189" marR="0" lvl="0" indent="-279779" algn="l" defTabSz="1219170" rtl="0" eaLnBrk="1" fontAlgn="auto" latinLnBrk="0" hangingPunct="1">
              <a:lnSpc>
                <a:spcPct val="85000"/>
              </a:lnSpc>
              <a:spcBef>
                <a:spcPts val="816"/>
              </a:spcBef>
              <a:spcAft>
                <a:spcPts val="0"/>
              </a:spcAft>
              <a:buClr>
                <a:srgbClr val="0078D7">
                  <a:lumMod val="60000"/>
                  <a:lumOff val="40000"/>
                </a:srgbClr>
              </a:buClr>
              <a:buSzPct val="100000"/>
              <a:buFont typeface="Symbol" panose="05050102010706020507" pitchFamily="18" charset="2"/>
              <a:buChar char=""/>
              <a:tabLst/>
              <a:defRPr/>
            </a:pPr>
            <a:r>
              <a:rPr kumimoji="0" lang="en-US" sz="1632" b="0" i="0" u="none" strike="noStrike" kern="1200" cap="none" spc="-93" normalizeH="0" baseline="0" noProof="0" dirty="0">
                <a:ln>
                  <a:noFill/>
                </a:ln>
                <a:solidFill>
                  <a:srgbClr val="505050"/>
                </a:solidFill>
                <a:effectLst/>
                <a:uLnTx/>
                <a:uFillTx/>
                <a:latin typeface="Segoe UI Light" panose="020B0502040204020203" pitchFamily="34" charset="0"/>
                <a:ea typeface="Segoe UI" panose="020B0502040204020203" pitchFamily="34" charset="0"/>
                <a:cs typeface="Segoe UI Light" panose="020B0502040204020203" pitchFamily="34" charset="0"/>
              </a:rPr>
              <a:t>Casting audio, video, and image content to Miracast/DLNA</a:t>
            </a:r>
          </a:p>
          <a:p>
            <a:pPr marL="457189" marR="0" lvl="0" indent="-279779" algn="l" defTabSz="1219170" rtl="0" eaLnBrk="1" fontAlgn="auto" latinLnBrk="0" hangingPunct="1">
              <a:lnSpc>
                <a:spcPct val="85000"/>
              </a:lnSpc>
              <a:spcBef>
                <a:spcPts val="816"/>
              </a:spcBef>
              <a:spcAft>
                <a:spcPts val="0"/>
              </a:spcAft>
              <a:buClr>
                <a:srgbClr val="0078D7">
                  <a:lumMod val="60000"/>
                  <a:lumOff val="40000"/>
                </a:srgbClr>
              </a:buClr>
              <a:buSzPct val="100000"/>
              <a:buFont typeface="Symbol" panose="05050102010706020507" pitchFamily="18" charset="2"/>
              <a:buChar char=""/>
              <a:tabLst/>
              <a:defRPr/>
            </a:pPr>
            <a:r>
              <a:rPr kumimoji="0" lang="en-US" sz="1632" b="0" i="0" u="none" strike="noStrike" kern="1200" cap="none" spc="-93" normalizeH="0" baseline="0" noProof="0" dirty="0">
                <a:ln>
                  <a:noFill/>
                </a:ln>
                <a:solidFill>
                  <a:srgbClr val="505050"/>
                </a:solidFill>
                <a:effectLst/>
                <a:uLnTx/>
                <a:uFillTx/>
                <a:latin typeface="Segoe UI Light" panose="020B0502040204020203" pitchFamily="34" charset="0"/>
                <a:ea typeface="Segoe UI" panose="020B0502040204020203" pitchFamily="34" charset="0"/>
                <a:cs typeface="Segoe UI Light" panose="020B0502040204020203" pitchFamily="34" charset="0"/>
              </a:rPr>
              <a:t>Improvements to notifications and address bar info (badges)</a:t>
            </a:r>
          </a:p>
          <a:p>
            <a:pPr marL="457189" marR="0" lvl="0" indent="-279779" algn="l" defTabSz="1219170" rtl="0" eaLnBrk="1" fontAlgn="auto" latinLnBrk="0" hangingPunct="1">
              <a:lnSpc>
                <a:spcPct val="85000"/>
              </a:lnSpc>
              <a:spcBef>
                <a:spcPts val="816"/>
              </a:spcBef>
              <a:spcAft>
                <a:spcPts val="0"/>
              </a:spcAft>
              <a:buClr>
                <a:srgbClr val="0078D7">
                  <a:lumMod val="60000"/>
                  <a:lumOff val="40000"/>
                </a:srgbClr>
              </a:buClr>
              <a:buSzPct val="100000"/>
              <a:buFont typeface="Symbol" panose="05050102010706020507" pitchFamily="18" charset="2"/>
              <a:buChar char=""/>
              <a:tabLst/>
              <a:defRPr/>
            </a:pPr>
            <a:r>
              <a:rPr kumimoji="0" lang="en-US" sz="1632" b="0" i="0" u="none" strike="noStrike" kern="1200" cap="none" spc="-93" normalizeH="0" baseline="0" noProof="0" dirty="0">
                <a:ln>
                  <a:noFill/>
                </a:ln>
                <a:solidFill>
                  <a:srgbClr val="505050"/>
                </a:solidFill>
                <a:effectLst/>
                <a:uLnTx/>
                <a:uFillTx/>
                <a:latin typeface="Segoe UI Light" panose="020B0502040204020203" pitchFamily="34" charset="0"/>
                <a:ea typeface="Segoe UI" panose="020B0502040204020203" pitchFamily="34" charset="0"/>
                <a:cs typeface="Segoe UI Light" panose="020B0502040204020203" pitchFamily="34" charset="0"/>
              </a:rPr>
              <a:t>Integration of ‘Send Feedback’ with Windows Feedback tool to allow for +1 and improved tracking of issues </a:t>
            </a:r>
            <a:r>
              <a:rPr kumimoji="0" lang="en-US" sz="1632" b="0" i="0" u="none" strike="noStrike" kern="1200" cap="none" spc="-93" normalizeH="0" baseline="0" noProof="0">
                <a:ln>
                  <a:noFill/>
                </a:ln>
                <a:solidFill>
                  <a:srgbClr val="505050"/>
                </a:solidFill>
                <a:effectLst/>
                <a:uLnTx/>
                <a:uFillTx/>
                <a:latin typeface="Segoe UI Light" panose="020B0502040204020203" pitchFamily="34" charset="0"/>
                <a:ea typeface="Segoe UI" panose="020B0502040204020203" pitchFamily="34" charset="0"/>
                <a:cs typeface="Segoe UI Light" panose="020B0502040204020203" pitchFamily="34" charset="0"/>
              </a:rPr>
              <a:t>you report</a:t>
            </a:r>
            <a:endParaRPr kumimoji="0" lang="en-US" sz="1632" b="0" i="0" u="none" strike="noStrike" kern="1200" cap="none" spc="-93" normalizeH="0" baseline="0" noProof="0" dirty="0">
              <a:ln>
                <a:noFill/>
              </a:ln>
              <a:solidFill>
                <a:srgbClr val="505050"/>
              </a:solidFill>
              <a:effectLst/>
              <a:uLnTx/>
              <a:uFillTx/>
              <a:latin typeface="Segoe UI Light" panose="020B0502040204020203" pitchFamily="34" charset="0"/>
              <a:ea typeface="Segoe UI" panose="020B0502040204020203" pitchFamily="34" charset="0"/>
              <a:cs typeface="Segoe UI Light" panose="020B0502040204020203" pitchFamily="34" charset="0"/>
            </a:endParaRPr>
          </a:p>
        </p:txBody>
      </p:sp>
      <p:sp>
        <p:nvSpPr>
          <p:cNvPr id="19" name="Content Placeholder 2"/>
          <p:cNvSpPr txBox="1">
            <a:spLocks/>
          </p:cNvSpPr>
          <p:nvPr/>
        </p:nvSpPr>
        <p:spPr>
          <a:xfrm>
            <a:off x="161968" y="1261870"/>
            <a:ext cx="4035629" cy="4973884"/>
          </a:xfrm>
          <a:prstGeom prst="rect">
            <a:avLst/>
          </a:prstGeom>
        </p:spPr>
        <p:txBody>
          <a:bodyPr>
            <a:noAutofit/>
          </a:bodyPr>
          <a:lstStyle>
            <a:lvl1pPr marL="457189" indent="-457189" algn="l" defTabSz="1219170" rtl="0" eaLnBrk="1" latinLnBrk="0" hangingPunct="1">
              <a:lnSpc>
                <a:spcPct val="85000"/>
              </a:lnSpc>
              <a:spcBef>
                <a:spcPts val="3200"/>
              </a:spcBef>
              <a:spcAft>
                <a:spcPts val="0"/>
              </a:spcAft>
              <a:buClr>
                <a:schemeClr val="tx2">
                  <a:lumMod val="60000"/>
                  <a:lumOff val="40000"/>
                </a:schemeClr>
              </a:buClr>
              <a:buSzPct val="100000"/>
              <a:buFont typeface="Wingdings" pitchFamily="2" charset="2"/>
              <a:buChar char="§"/>
              <a:defRPr sz="2667" kern="1200" spc="-93" baseline="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a:lvl2pPr marL="990575" indent="-380990" algn="l" defTabSz="1219170" rtl="0" eaLnBrk="1" latinLnBrk="0" hangingPunct="1">
              <a:lnSpc>
                <a:spcPct val="85000"/>
              </a:lnSpc>
              <a:spcBef>
                <a:spcPts val="800"/>
              </a:spcBef>
              <a:spcAft>
                <a:spcPts val="0"/>
              </a:spcAft>
              <a:buClr>
                <a:schemeClr val="tx2">
                  <a:lumMod val="60000"/>
                  <a:lumOff val="40000"/>
                </a:schemeClr>
              </a:buClr>
              <a:buSzPct val="100000"/>
              <a:buFont typeface="Wingdings" pitchFamily="2" charset="2"/>
              <a:buChar char="§"/>
              <a:defRPr sz="2667" kern="1200" spc="-93" baseline="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2pPr>
            <a:lvl3pPr marL="1523962" indent="-304792" algn="l" defTabSz="1219170" rtl="0" eaLnBrk="1" latinLnBrk="0" hangingPunct="1">
              <a:lnSpc>
                <a:spcPct val="85000"/>
              </a:lnSpc>
              <a:spcBef>
                <a:spcPts val="800"/>
              </a:spcBef>
              <a:spcAft>
                <a:spcPts val="0"/>
              </a:spcAft>
              <a:buClr>
                <a:schemeClr val="tx2">
                  <a:lumMod val="60000"/>
                  <a:lumOff val="40000"/>
                </a:schemeClr>
              </a:buClr>
              <a:buFont typeface="Wingdings" pitchFamily="2" charset="2"/>
              <a:buChar char="§"/>
              <a:defRPr sz="2400" kern="1200" spc="-93" baseline="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3pPr>
            <a:lvl4pPr marL="2133547" indent="-304792" algn="l" defTabSz="1219170" rtl="0" eaLnBrk="1" latinLnBrk="0" hangingPunct="1">
              <a:lnSpc>
                <a:spcPct val="85000"/>
              </a:lnSpc>
              <a:spcBef>
                <a:spcPts val="800"/>
              </a:spcBef>
              <a:spcAft>
                <a:spcPts val="0"/>
              </a:spcAft>
              <a:buClr>
                <a:schemeClr val="tx2">
                  <a:lumMod val="60000"/>
                  <a:lumOff val="40000"/>
                </a:schemeClr>
              </a:buClr>
              <a:buFont typeface="Wingdings" pitchFamily="2" charset="2"/>
              <a:buChar char="§"/>
              <a:defRPr sz="2400" kern="1200" spc="-93" baseline="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4pPr>
            <a:lvl5pPr marL="2743131" indent="-304792" algn="l" defTabSz="1219170" rtl="0" eaLnBrk="1" latinLnBrk="0" hangingPunct="1">
              <a:lnSpc>
                <a:spcPct val="85000"/>
              </a:lnSpc>
              <a:spcBef>
                <a:spcPts val="800"/>
              </a:spcBef>
              <a:spcAft>
                <a:spcPts val="0"/>
              </a:spcAft>
              <a:buClr>
                <a:schemeClr val="tx2">
                  <a:lumMod val="60000"/>
                  <a:lumOff val="40000"/>
                </a:schemeClr>
              </a:buClr>
              <a:buFont typeface="Wingdings" pitchFamily="2" charset="2"/>
              <a:buChar char="§"/>
              <a:defRPr sz="2400" kern="1200" spc="-93" baseline="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189" marR="0" lvl="0" indent="-279779" algn="l" defTabSz="1219170" rtl="0" eaLnBrk="1" fontAlgn="auto" latinLnBrk="0" hangingPunct="1">
              <a:lnSpc>
                <a:spcPct val="85000"/>
              </a:lnSpc>
              <a:spcBef>
                <a:spcPts val="816"/>
              </a:spcBef>
              <a:spcAft>
                <a:spcPts val="0"/>
              </a:spcAft>
              <a:buClr>
                <a:srgbClr val="0078D7">
                  <a:lumMod val="60000"/>
                  <a:lumOff val="40000"/>
                </a:srgbClr>
              </a:buClr>
              <a:buSzPct val="100000"/>
              <a:buFont typeface="Symbol" panose="05050102010706020507" pitchFamily="18" charset="2"/>
              <a:buChar char=""/>
              <a:tabLst/>
              <a:defRPr/>
            </a:pPr>
            <a:r>
              <a:rPr kumimoji="0" lang="en-US" sz="1632" b="0" i="0" u="none" strike="noStrike" kern="1200" cap="none" spc="-82" normalizeH="0" baseline="0" noProof="0" dirty="0">
                <a:ln>
                  <a:noFill/>
                </a:ln>
                <a:solidFill>
                  <a:srgbClr val="505050"/>
                </a:solidFill>
                <a:effectLst/>
                <a:uLnTx/>
                <a:uFillTx/>
                <a:latin typeface="Segoe UI Light" panose="020B0502040204020203" pitchFamily="34" charset="0"/>
                <a:ea typeface="Segoe UI" panose="020B0502040204020203" pitchFamily="34" charset="0"/>
                <a:cs typeface="Segoe UI Light" panose="020B0502040204020203" pitchFamily="34" charset="0"/>
              </a:rPr>
              <a:t>Accessibility, Reliability, Security improvements and performance tuning</a:t>
            </a:r>
          </a:p>
          <a:p>
            <a:pPr marL="457189" marR="0" lvl="0" indent="-279779" algn="l" defTabSz="1219170" rtl="0" eaLnBrk="1" fontAlgn="auto" latinLnBrk="0" hangingPunct="1">
              <a:lnSpc>
                <a:spcPct val="85000"/>
              </a:lnSpc>
              <a:spcBef>
                <a:spcPts val="816"/>
              </a:spcBef>
              <a:spcAft>
                <a:spcPts val="0"/>
              </a:spcAft>
              <a:buClr>
                <a:srgbClr val="0078D7">
                  <a:lumMod val="60000"/>
                  <a:lumOff val="40000"/>
                </a:srgbClr>
              </a:buClr>
              <a:buSzPct val="100000"/>
              <a:buFont typeface="Symbol" panose="05050102010706020507" pitchFamily="18" charset="2"/>
              <a:buChar char=""/>
              <a:tabLst/>
              <a:defRPr/>
            </a:pPr>
            <a:r>
              <a:rPr kumimoji="0" lang="en-US" sz="1632" b="0" i="0" u="none" strike="noStrike" kern="1200" cap="none" spc="-82" normalizeH="0" baseline="0" noProof="0" dirty="0">
                <a:ln>
                  <a:noFill/>
                </a:ln>
                <a:solidFill>
                  <a:srgbClr val="505050"/>
                </a:solidFill>
                <a:effectLst/>
                <a:uLnTx/>
                <a:uFillTx/>
                <a:latin typeface="Segoe UI Light" panose="020B0502040204020203" pitchFamily="34" charset="0"/>
                <a:ea typeface="Segoe UI" panose="020B0502040204020203" pitchFamily="34" charset="0"/>
                <a:cs typeface="Segoe UI Light" panose="020B0502040204020203" pitchFamily="34" charset="0"/>
              </a:rPr>
              <a:t>Improved first-run experience for setting up Edge on 1st launch post upgrade</a:t>
            </a:r>
          </a:p>
          <a:p>
            <a:pPr marL="457189" marR="0" lvl="0" indent="-279779" algn="l" defTabSz="1219170" rtl="0" eaLnBrk="1" fontAlgn="auto" latinLnBrk="0" hangingPunct="1">
              <a:lnSpc>
                <a:spcPct val="85000"/>
              </a:lnSpc>
              <a:spcBef>
                <a:spcPts val="816"/>
              </a:spcBef>
              <a:spcAft>
                <a:spcPts val="0"/>
              </a:spcAft>
              <a:buClr>
                <a:srgbClr val="0078D7">
                  <a:lumMod val="60000"/>
                  <a:lumOff val="40000"/>
                </a:srgbClr>
              </a:buClr>
              <a:buSzPct val="100000"/>
              <a:buFont typeface="Symbol" panose="05050102010706020507" pitchFamily="18" charset="2"/>
              <a:buChar char=""/>
              <a:tabLst/>
              <a:defRPr/>
            </a:pPr>
            <a:r>
              <a:rPr kumimoji="0" lang="en-US" sz="1632" b="0" i="0" u="none" strike="noStrike" kern="1200" cap="none" spc="-82" normalizeH="0" baseline="0" noProof="0" dirty="0">
                <a:ln>
                  <a:noFill/>
                </a:ln>
                <a:solidFill>
                  <a:srgbClr val="505050"/>
                </a:solidFill>
                <a:effectLst/>
                <a:uLnTx/>
                <a:uFillTx/>
                <a:latin typeface="Segoe UI Light" panose="020B0502040204020203" pitchFamily="34" charset="0"/>
                <a:ea typeface="Segoe UI" panose="020B0502040204020203" pitchFamily="34" charset="0"/>
                <a:cs typeface="Segoe UI Light" panose="020B0502040204020203" pitchFamily="34" charset="0"/>
              </a:rPr>
              <a:t>Importing favorites is easier to find</a:t>
            </a:r>
          </a:p>
          <a:p>
            <a:pPr marL="457189" marR="0" lvl="0" indent="-279779" algn="l" defTabSz="1219170" rtl="0" eaLnBrk="1" fontAlgn="auto" latinLnBrk="0" hangingPunct="1">
              <a:lnSpc>
                <a:spcPct val="85000"/>
              </a:lnSpc>
              <a:spcBef>
                <a:spcPts val="816"/>
              </a:spcBef>
              <a:spcAft>
                <a:spcPts val="0"/>
              </a:spcAft>
              <a:buClr>
                <a:srgbClr val="0078D7">
                  <a:lumMod val="60000"/>
                  <a:lumOff val="40000"/>
                </a:srgbClr>
              </a:buClr>
              <a:buSzPct val="100000"/>
              <a:buFont typeface="Symbol" panose="05050102010706020507" pitchFamily="18" charset="2"/>
              <a:buChar char=""/>
              <a:tabLst/>
              <a:defRPr/>
            </a:pPr>
            <a:r>
              <a:rPr kumimoji="0" lang="en-US" sz="1632" b="0" i="0" u="none" strike="noStrike" kern="1200" cap="none" spc="-82" normalizeH="0" baseline="0" noProof="0" dirty="0">
                <a:ln>
                  <a:noFill/>
                </a:ln>
                <a:solidFill>
                  <a:srgbClr val="505050"/>
                </a:solidFill>
                <a:effectLst/>
                <a:uLnTx/>
                <a:uFillTx/>
                <a:latin typeface="Segoe UI Light" panose="020B0502040204020203" pitchFamily="34" charset="0"/>
                <a:ea typeface="Segoe UI" panose="020B0502040204020203" pitchFamily="34" charset="0"/>
                <a:cs typeface="Segoe UI Light" panose="020B0502040204020203" pitchFamily="34" charset="0"/>
              </a:rPr>
              <a:t>Favorites order is now preserved when you import from IE11 or Chrome</a:t>
            </a:r>
          </a:p>
          <a:p>
            <a:pPr marL="457189" marR="0" lvl="0" indent="-279779" algn="l" defTabSz="1219170" rtl="0" eaLnBrk="1" fontAlgn="auto" latinLnBrk="0" hangingPunct="1">
              <a:lnSpc>
                <a:spcPct val="85000"/>
              </a:lnSpc>
              <a:spcBef>
                <a:spcPts val="816"/>
              </a:spcBef>
              <a:spcAft>
                <a:spcPts val="0"/>
              </a:spcAft>
              <a:buClr>
                <a:srgbClr val="0078D7">
                  <a:lumMod val="60000"/>
                  <a:lumOff val="40000"/>
                </a:srgbClr>
              </a:buClr>
              <a:buSzPct val="100000"/>
              <a:buFont typeface="Symbol" panose="05050102010706020507" pitchFamily="18" charset="2"/>
              <a:buChar char=""/>
              <a:tabLst/>
              <a:defRPr/>
            </a:pPr>
            <a:r>
              <a:rPr kumimoji="0" lang="en-US" sz="1632" b="0" i="0" u="none" strike="noStrike" kern="1200" cap="none" spc="-82" normalizeH="0" baseline="0" noProof="0" dirty="0">
                <a:ln>
                  <a:noFill/>
                </a:ln>
                <a:solidFill>
                  <a:srgbClr val="505050"/>
                </a:solidFill>
                <a:effectLst/>
                <a:uLnTx/>
                <a:uFillTx/>
                <a:latin typeface="Segoe UI Light" panose="020B0502040204020203" pitchFamily="34" charset="0"/>
                <a:ea typeface="Segoe UI" panose="020B0502040204020203" pitchFamily="34" charset="0"/>
                <a:cs typeface="Segoe UI Light" panose="020B0502040204020203" pitchFamily="34" charset="0"/>
              </a:rPr>
              <a:t>Better handling of really long favorite URLs/names</a:t>
            </a:r>
          </a:p>
          <a:p>
            <a:pPr marL="457189" marR="0" lvl="0" indent="-279779" algn="l" defTabSz="1219170" rtl="0" eaLnBrk="1" fontAlgn="auto" latinLnBrk="0" hangingPunct="1">
              <a:lnSpc>
                <a:spcPct val="85000"/>
              </a:lnSpc>
              <a:spcBef>
                <a:spcPts val="816"/>
              </a:spcBef>
              <a:spcAft>
                <a:spcPts val="0"/>
              </a:spcAft>
              <a:buClr>
                <a:srgbClr val="0078D7">
                  <a:lumMod val="60000"/>
                  <a:lumOff val="40000"/>
                </a:srgbClr>
              </a:buClr>
              <a:buSzPct val="100000"/>
              <a:buFont typeface="Symbol" panose="05050102010706020507" pitchFamily="18" charset="2"/>
              <a:buChar char=""/>
              <a:tabLst/>
              <a:defRPr/>
            </a:pPr>
            <a:r>
              <a:rPr kumimoji="0" lang="en-US" sz="1632" b="0" i="0" u="none" strike="noStrike" kern="1200" cap="none" spc="-82" normalizeH="0" baseline="0" noProof="0" dirty="0">
                <a:ln>
                  <a:noFill/>
                </a:ln>
                <a:solidFill>
                  <a:srgbClr val="505050"/>
                </a:solidFill>
                <a:effectLst/>
                <a:uLnTx/>
                <a:uFillTx/>
                <a:latin typeface="Segoe UI Light" panose="020B0502040204020203" pitchFamily="34" charset="0"/>
                <a:ea typeface="Segoe UI" panose="020B0502040204020203" pitchFamily="34" charset="0"/>
                <a:cs typeface="Segoe UI Light" panose="020B0502040204020203" pitchFamily="34" charset="0"/>
              </a:rPr>
              <a:t>Tab Preview – hover to see a tab thumbnail without switching to it</a:t>
            </a:r>
          </a:p>
          <a:p>
            <a:pPr marL="457189" marR="0" lvl="0" indent="-279779" algn="l" defTabSz="1219170" rtl="0" eaLnBrk="1" fontAlgn="auto" latinLnBrk="0" hangingPunct="1">
              <a:lnSpc>
                <a:spcPct val="85000"/>
              </a:lnSpc>
              <a:spcBef>
                <a:spcPts val="816"/>
              </a:spcBef>
              <a:spcAft>
                <a:spcPts val="0"/>
              </a:spcAft>
              <a:buClr>
                <a:srgbClr val="0078D7">
                  <a:lumMod val="60000"/>
                  <a:lumOff val="40000"/>
                </a:srgbClr>
              </a:buClr>
              <a:buSzPct val="100000"/>
              <a:buFont typeface="Symbol" panose="05050102010706020507" pitchFamily="18" charset="2"/>
              <a:buChar char=""/>
              <a:tabLst/>
              <a:defRPr/>
            </a:pPr>
            <a:r>
              <a:rPr kumimoji="0" lang="en-US" sz="1632" b="0" i="0" u="none" strike="noStrike" kern="1200" cap="none" spc="-82" normalizeH="0" baseline="0" noProof="0" dirty="0">
                <a:ln>
                  <a:noFill/>
                </a:ln>
                <a:solidFill>
                  <a:srgbClr val="505050"/>
                </a:solidFill>
                <a:effectLst/>
                <a:uLnTx/>
                <a:uFillTx/>
                <a:latin typeface="Segoe UI Light" panose="020B0502040204020203" pitchFamily="34" charset="0"/>
                <a:ea typeface="Segoe UI" panose="020B0502040204020203" pitchFamily="34" charset="0"/>
                <a:cs typeface="Segoe UI Light" panose="020B0502040204020203" pitchFamily="34" charset="0"/>
              </a:rPr>
              <a:t>Dragging a tab to create a new window where you dropped it</a:t>
            </a:r>
          </a:p>
          <a:p>
            <a:pPr marL="457189" marR="0" lvl="0" indent="-279779" algn="l" defTabSz="1219170" rtl="0" eaLnBrk="1" fontAlgn="auto" latinLnBrk="0" hangingPunct="1">
              <a:lnSpc>
                <a:spcPct val="85000"/>
              </a:lnSpc>
              <a:spcBef>
                <a:spcPts val="816"/>
              </a:spcBef>
              <a:spcAft>
                <a:spcPts val="0"/>
              </a:spcAft>
              <a:buClr>
                <a:srgbClr val="0078D7">
                  <a:lumMod val="60000"/>
                  <a:lumOff val="40000"/>
                </a:srgbClr>
              </a:buClr>
              <a:buSzPct val="100000"/>
              <a:buFont typeface="Symbol" panose="05050102010706020507" pitchFamily="18" charset="2"/>
              <a:buChar char=""/>
              <a:tabLst/>
              <a:defRPr/>
            </a:pPr>
            <a:r>
              <a:rPr kumimoji="0" lang="en-US" sz="1632" b="0" i="0" u="none" strike="noStrike" kern="1200" cap="none" spc="-82" normalizeH="0" baseline="0" noProof="0" dirty="0">
                <a:ln>
                  <a:noFill/>
                </a:ln>
                <a:solidFill>
                  <a:srgbClr val="505050"/>
                </a:solidFill>
                <a:effectLst/>
                <a:uLnTx/>
                <a:uFillTx/>
                <a:latin typeface="Segoe UI Light" panose="020B0502040204020203" pitchFamily="34" charset="0"/>
                <a:ea typeface="Segoe UI" panose="020B0502040204020203" pitchFamily="34" charset="0"/>
                <a:cs typeface="Segoe UI Light" panose="020B0502040204020203" pitchFamily="34" charset="0"/>
              </a:rPr>
              <a:t>Roaming Favorites, Reading list and passwords</a:t>
            </a:r>
          </a:p>
          <a:p>
            <a:pPr marL="457189" marR="0" lvl="0" indent="-279779" algn="l" defTabSz="1219170" rtl="0" eaLnBrk="1" fontAlgn="auto" latinLnBrk="0" hangingPunct="1">
              <a:lnSpc>
                <a:spcPct val="85000"/>
              </a:lnSpc>
              <a:spcBef>
                <a:spcPts val="816"/>
              </a:spcBef>
              <a:spcAft>
                <a:spcPts val="0"/>
              </a:spcAft>
              <a:buClr>
                <a:srgbClr val="0078D7">
                  <a:lumMod val="60000"/>
                  <a:lumOff val="40000"/>
                </a:srgbClr>
              </a:buClr>
              <a:buSzPct val="100000"/>
              <a:buFont typeface="Symbol" panose="05050102010706020507" pitchFamily="18" charset="2"/>
              <a:buChar char=""/>
              <a:tabLst/>
              <a:defRPr/>
            </a:pPr>
            <a:r>
              <a:rPr kumimoji="0" lang="en-US" sz="1632" b="0" i="0" u="none" strike="noStrike" kern="1200" cap="none" spc="-82" normalizeH="0" baseline="0" noProof="0" dirty="0">
                <a:ln>
                  <a:noFill/>
                </a:ln>
                <a:solidFill>
                  <a:srgbClr val="505050"/>
                </a:solidFill>
                <a:effectLst/>
                <a:uLnTx/>
                <a:uFillTx/>
                <a:latin typeface="Segoe UI Light" panose="020B0502040204020203" pitchFamily="34" charset="0"/>
                <a:ea typeface="Segoe UI" panose="020B0502040204020203" pitchFamily="34" charset="0"/>
                <a:cs typeface="Segoe UI Light" panose="020B0502040204020203" pitchFamily="34" charset="0"/>
              </a:rPr>
              <a:t>‘Save target as’ context menu to easily download/save files without navigating </a:t>
            </a:r>
          </a:p>
          <a:p>
            <a:pPr marL="457189" marR="0" lvl="0" indent="-279779" algn="l" defTabSz="1219170" rtl="0" eaLnBrk="1" fontAlgn="auto" latinLnBrk="0" hangingPunct="1">
              <a:lnSpc>
                <a:spcPct val="85000"/>
              </a:lnSpc>
              <a:spcBef>
                <a:spcPts val="816"/>
              </a:spcBef>
              <a:spcAft>
                <a:spcPts val="0"/>
              </a:spcAft>
              <a:buClr>
                <a:srgbClr val="0078D7">
                  <a:lumMod val="60000"/>
                  <a:lumOff val="40000"/>
                </a:srgbClr>
              </a:buClr>
              <a:buSzPct val="100000"/>
              <a:buFont typeface="Wingdings" pitchFamily="2" charset="2"/>
              <a:buChar char="§"/>
              <a:tabLst/>
              <a:defRPr/>
            </a:pPr>
            <a:endParaRPr kumimoji="0" lang="en-US" sz="1632" b="0" i="0" u="none" strike="noStrike" kern="1200" cap="none" spc="-82" normalizeH="0" baseline="0" noProof="0" dirty="0">
              <a:ln>
                <a:noFill/>
              </a:ln>
              <a:solidFill>
                <a:srgbClr val="505050"/>
              </a:solidFill>
              <a:effectLst/>
              <a:uLnTx/>
              <a:uFillTx/>
              <a:latin typeface="Segoe UI Light" panose="020B0502040204020203" pitchFamily="34" charset="0"/>
              <a:cs typeface="Segoe UI Light" panose="020B0502040204020203" pitchFamily="34" charset="0"/>
            </a:endParaRPr>
          </a:p>
        </p:txBody>
      </p:sp>
      <p:sp>
        <p:nvSpPr>
          <p:cNvPr id="20" name="Content Placeholder 2"/>
          <p:cNvSpPr txBox="1">
            <a:spLocks/>
          </p:cNvSpPr>
          <p:nvPr/>
        </p:nvSpPr>
        <p:spPr>
          <a:xfrm>
            <a:off x="3809012" y="1106415"/>
            <a:ext cx="4113346" cy="5344091"/>
          </a:xfrm>
          <a:prstGeom prst="rect">
            <a:avLst/>
          </a:prstGeom>
        </p:spPr>
        <p:txBody>
          <a:bodyPr vert="horz" lIns="186521" tIns="186521" rIns="186521" bIns="186521" rtlCol="0">
            <a:noAutofit/>
          </a:bodyPr>
          <a:lstStyle>
            <a:lvl1pPr marL="0" indent="0" algn="l" defTabSz="914400" rtl="0" eaLnBrk="1" latinLnBrk="0" hangingPunct="1">
              <a:lnSpc>
                <a:spcPct val="90000"/>
              </a:lnSpc>
              <a:spcBef>
                <a:spcPts val="1333"/>
              </a:spcBef>
              <a:buFont typeface="Arial"/>
              <a:buNone/>
              <a:defRPr sz="3200" kern="1200" baseline="0">
                <a:solidFill>
                  <a:schemeClr val="tx1"/>
                </a:solidFill>
                <a:latin typeface="Segoe UI Light"/>
                <a:ea typeface="+mn-ea"/>
                <a:cs typeface="Segoe UI Light"/>
              </a:defRPr>
            </a:lvl1pPr>
            <a:lvl2pPr marL="883898" indent="-457189" algn="l" defTabSz="914400" rtl="0" eaLnBrk="1" latinLnBrk="0" hangingPunct="1">
              <a:lnSpc>
                <a:spcPct val="90000"/>
              </a:lnSpc>
              <a:spcBef>
                <a:spcPts val="1333"/>
              </a:spcBef>
              <a:buFont typeface="Arial" panose="020B0604020202020204" pitchFamily="34" charset="0"/>
              <a:buChar char="•"/>
              <a:defRPr sz="3200" kern="1200">
                <a:solidFill>
                  <a:schemeClr val="bg2"/>
                </a:solidFill>
                <a:latin typeface="Segoe UI Light"/>
                <a:ea typeface="+mn-ea"/>
                <a:cs typeface="Segoe UI Light"/>
              </a:defRPr>
            </a:lvl2pPr>
            <a:lvl3pPr marL="1219170" indent="-228600" algn="l" defTabSz="914400" rtl="0" eaLnBrk="1" latinLnBrk="0" hangingPunct="1">
              <a:lnSpc>
                <a:spcPct val="90000"/>
              </a:lnSpc>
              <a:spcBef>
                <a:spcPts val="1333"/>
              </a:spcBef>
              <a:buFont typeface="Arial"/>
              <a:buChar char="•"/>
              <a:defRPr sz="2933" kern="1200">
                <a:solidFill>
                  <a:schemeClr val="bg2"/>
                </a:solidFill>
                <a:latin typeface="Segoe UI Light"/>
                <a:ea typeface="+mn-ea"/>
                <a:cs typeface="Segoe UI Light"/>
              </a:defRPr>
            </a:lvl3pPr>
            <a:lvl4pPr marL="1706837" indent="-228600" algn="l" defTabSz="914400" rtl="0" eaLnBrk="1" latinLnBrk="0" hangingPunct="1">
              <a:lnSpc>
                <a:spcPct val="90000"/>
              </a:lnSpc>
              <a:spcBef>
                <a:spcPts val="1333"/>
              </a:spcBef>
              <a:buFont typeface="Arial"/>
              <a:buChar char="•"/>
              <a:defRPr sz="2667" kern="1200" baseline="0">
                <a:solidFill>
                  <a:schemeClr val="bg2"/>
                </a:solidFill>
                <a:latin typeface="Segoe UI Light"/>
                <a:ea typeface="+mn-ea"/>
                <a:cs typeface="Segoe UI Light"/>
              </a:defRPr>
            </a:lvl4pPr>
            <a:lvl5pPr marL="1950671" indent="243834" algn="l" defTabSz="914400" rtl="0" eaLnBrk="1" latinLnBrk="0" hangingPunct="1">
              <a:lnSpc>
                <a:spcPct val="90000"/>
              </a:lnSpc>
              <a:spcBef>
                <a:spcPts val="1333"/>
              </a:spcBef>
              <a:buFont typeface="Arial"/>
              <a:buChar char="•"/>
              <a:tabLst>
                <a:tab pos="2135664" algn="l"/>
              </a:tabLst>
              <a:defRPr sz="2400" kern="1200" baseline="0">
                <a:solidFill>
                  <a:schemeClr val="bg2"/>
                </a:solidFill>
                <a:latin typeface="Segoe UI Light"/>
                <a:ea typeface="+mn-ea"/>
                <a:cs typeface="Segoe UI Ligh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6287" marR="0" lvl="0" indent="-279779" algn="l" defTabSz="914400" rtl="0" eaLnBrk="1" fontAlgn="auto" latinLnBrk="0" hangingPunct="1">
              <a:lnSpc>
                <a:spcPct val="90000"/>
              </a:lnSpc>
              <a:spcBef>
                <a:spcPts val="816"/>
              </a:spcBef>
              <a:spcAft>
                <a:spcPts val="0"/>
              </a:spcAft>
              <a:buClr>
                <a:srgbClr val="0072C6"/>
              </a:buClr>
              <a:buSzTx/>
              <a:buFont typeface="Symbol" panose="05050102010706020507" pitchFamily="18" charset="2"/>
              <a:buChar char=""/>
              <a:tabLst/>
              <a:defRPr/>
            </a:pPr>
            <a:r>
              <a:rPr kumimoji="0" lang="en-US" sz="1632" b="0" i="0" u="none" strike="noStrike" kern="1200" cap="none" spc="-82" normalizeH="0" baseline="0" noProof="0" dirty="0">
                <a:ln>
                  <a:noFill/>
                </a:ln>
                <a:solidFill>
                  <a:srgbClr val="505050"/>
                </a:solidFill>
                <a:effectLst/>
                <a:uLnTx/>
                <a:uFillTx/>
                <a:latin typeface="Segoe UI Light" panose="020B0502040204020203" pitchFamily="34" charset="0"/>
                <a:ea typeface="Segoe UI" panose="020B0502040204020203" pitchFamily="34" charset="0"/>
                <a:cs typeface="Segoe UI Light" panose="020B0502040204020203" pitchFamily="34" charset="0"/>
              </a:rPr>
              <a:t>Open downloads folder directly from download notification</a:t>
            </a:r>
          </a:p>
          <a:p>
            <a:pPr marL="466287" marR="0" lvl="0" indent="-279779" algn="l" defTabSz="914400" rtl="0" eaLnBrk="1" fontAlgn="auto" latinLnBrk="0" hangingPunct="1">
              <a:lnSpc>
                <a:spcPct val="90000"/>
              </a:lnSpc>
              <a:spcBef>
                <a:spcPts val="816"/>
              </a:spcBef>
              <a:spcAft>
                <a:spcPts val="0"/>
              </a:spcAft>
              <a:buClr>
                <a:srgbClr val="0072C6"/>
              </a:buClr>
              <a:buSzTx/>
              <a:buFont typeface="Symbol" panose="05050102010706020507" pitchFamily="18" charset="2"/>
              <a:buChar char=""/>
              <a:tabLst/>
              <a:defRPr/>
            </a:pPr>
            <a:r>
              <a:rPr kumimoji="0" lang="en-US" sz="1632" b="0" i="0" u="none" strike="noStrike" kern="1200" cap="none" spc="-82" normalizeH="0" baseline="0" noProof="0" dirty="0">
                <a:ln>
                  <a:noFill/>
                </a:ln>
                <a:solidFill>
                  <a:srgbClr val="505050"/>
                </a:solidFill>
                <a:effectLst/>
                <a:uLnTx/>
                <a:uFillTx/>
                <a:latin typeface="Segoe UI Light" panose="020B0502040204020203" pitchFamily="34" charset="0"/>
                <a:ea typeface="Segoe UI" panose="020B0502040204020203" pitchFamily="34" charset="0"/>
                <a:cs typeface="Segoe UI Light" panose="020B0502040204020203" pitchFamily="34" charset="0"/>
              </a:rPr>
              <a:t>Scroll wheel responsiveness while page is loading</a:t>
            </a:r>
          </a:p>
          <a:p>
            <a:pPr marL="466287" marR="0" lvl="0" indent="-279779" algn="l" defTabSz="914400" rtl="0" eaLnBrk="1" fontAlgn="auto" latinLnBrk="0" hangingPunct="1">
              <a:lnSpc>
                <a:spcPct val="90000"/>
              </a:lnSpc>
              <a:spcBef>
                <a:spcPts val="816"/>
              </a:spcBef>
              <a:spcAft>
                <a:spcPts val="0"/>
              </a:spcAft>
              <a:buClr>
                <a:srgbClr val="0072C6"/>
              </a:buClr>
              <a:buSzTx/>
              <a:buFont typeface="Symbol" panose="05050102010706020507" pitchFamily="18" charset="2"/>
              <a:buChar char=""/>
              <a:tabLst/>
              <a:defRPr/>
            </a:pPr>
            <a:r>
              <a:rPr kumimoji="0" lang="en-US" sz="1632" b="0" i="0" u="none" strike="noStrike" kern="1200" cap="none" spc="-82" normalizeH="0" baseline="0" noProof="0" dirty="0">
                <a:ln>
                  <a:noFill/>
                </a:ln>
                <a:solidFill>
                  <a:srgbClr val="505050"/>
                </a:solidFill>
                <a:effectLst/>
                <a:uLnTx/>
                <a:uFillTx/>
                <a:latin typeface="Segoe UI Light" panose="020B0502040204020203" pitchFamily="34" charset="0"/>
                <a:ea typeface="Segoe UI" panose="020B0502040204020203" pitchFamily="34" charset="0"/>
                <a:cs typeface="Segoe UI Light" panose="020B0502040204020203" pitchFamily="34" charset="0"/>
              </a:rPr>
              <a:t>Drag and drop support for sites like OneDrive and Dropbox</a:t>
            </a:r>
          </a:p>
          <a:p>
            <a:pPr marL="466287" marR="0" lvl="0" indent="-279779" algn="l" defTabSz="914400" rtl="0" eaLnBrk="1" fontAlgn="auto" latinLnBrk="0" hangingPunct="1">
              <a:lnSpc>
                <a:spcPct val="90000"/>
              </a:lnSpc>
              <a:spcBef>
                <a:spcPts val="816"/>
              </a:spcBef>
              <a:spcAft>
                <a:spcPts val="0"/>
              </a:spcAft>
              <a:buClr>
                <a:srgbClr val="0072C6"/>
              </a:buClr>
              <a:buSzTx/>
              <a:buFont typeface="Symbol" panose="05050102010706020507" pitchFamily="18" charset="2"/>
              <a:buChar char=""/>
              <a:tabLst/>
              <a:defRPr/>
            </a:pPr>
            <a:r>
              <a:rPr kumimoji="0" lang="en-US" sz="1632" b="0" i="0" u="none" strike="noStrike" kern="1200" cap="none" spc="-82" normalizeH="0" baseline="0" noProof="0" dirty="0">
                <a:ln>
                  <a:noFill/>
                </a:ln>
                <a:solidFill>
                  <a:srgbClr val="505050"/>
                </a:solidFill>
                <a:effectLst/>
                <a:uLnTx/>
                <a:uFillTx/>
                <a:latin typeface="Segoe UI Light" panose="020B0502040204020203" pitchFamily="34" charset="0"/>
                <a:ea typeface="Segoe UI" panose="020B0502040204020203" pitchFamily="34" charset="0"/>
                <a:cs typeface="Segoe UI Light" panose="020B0502040204020203" pitchFamily="34" charset="0"/>
              </a:rPr>
              <a:t>Pause/resume downloads</a:t>
            </a:r>
          </a:p>
          <a:p>
            <a:pPr marL="466287" marR="0" lvl="0" indent="-279779" algn="l" defTabSz="914400" rtl="0" eaLnBrk="1" fontAlgn="auto" latinLnBrk="0" hangingPunct="1">
              <a:lnSpc>
                <a:spcPct val="90000"/>
              </a:lnSpc>
              <a:spcBef>
                <a:spcPts val="816"/>
              </a:spcBef>
              <a:spcAft>
                <a:spcPts val="0"/>
              </a:spcAft>
              <a:buClr>
                <a:srgbClr val="0072C6"/>
              </a:buClr>
              <a:buSzTx/>
              <a:buFont typeface="Symbol" panose="05050102010706020507" pitchFamily="18" charset="2"/>
              <a:buChar char=""/>
              <a:tabLst/>
              <a:defRPr/>
            </a:pPr>
            <a:r>
              <a:rPr kumimoji="0" lang="en-US" sz="1632" b="0" i="0" u="none" strike="noStrike" kern="1200" cap="none" spc="-82" normalizeH="0" baseline="0" noProof="0" dirty="0">
                <a:ln>
                  <a:noFill/>
                </a:ln>
                <a:solidFill>
                  <a:srgbClr val="505050"/>
                </a:solidFill>
                <a:effectLst/>
                <a:uLnTx/>
                <a:uFillTx/>
                <a:latin typeface="Segoe UI Light" panose="020B0502040204020203" pitchFamily="34" charset="0"/>
                <a:ea typeface="Segoe UI" panose="020B0502040204020203" pitchFamily="34" charset="0"/>
                <a:cs typeface="Segoe UI Light" panose="020B0502040204020203" pitchFamily="34" charset="0"/>
              </a:rPr>
              <a:t>F12 docking</a:t>
            </a:r>
          </a:p>
          <a:p>
            <a:pPr marL="466287" marR="0" lvl="0" indent="-279779" algn="l" defTabSz="914400" rtl="0" eaLnBrk="1" fontAlgn="auto" latinLnBrk="0" hangingPunct="1">
              <a:lnSpc>
                <a:spcPct val="90000"/>
              </a:lnSpc>
              <a:spcBef>
                <a:spcPts val="816"/>
              </a:spcBef>
              <a:spcAft>
                <a:spcPts val="0"/>
              </a:spcAft>
              <a:buClr>
                <a:srgbClr val="0072C6"/>
              </a:buClr>
              <a:buSzTx/>
              <a:buFont typeface="Symbol" panose="05050102010706020507" pitchFamily="18" charset="2"/>
              <a:buChar char=""/>
              <a:tabLst/>
              <a:defRPr/>
            </a:pPr>
            <a:r>
              <a:rPr kumimoji="0" lang="en-US" sz="1632" b="0" i="0" u="none" strike="noStrike" kern="1200" cap="none" spc="-82" normalizeH="0" baseline="0" noProof="0" dirty="0">
                <a:ln>
                  <a:noFill/>
                </a:ln>
                <a:solidFill>
                  <a:srgbClr val="505050"/>
                </a:solidFill>
                <a:effectLst/>
                <a:uLnTx/>
                <a:uFillTx/>
                <a:latin typeface="Segoe UI Light" panose="020B0502040204020203" pitchFamily="34" charset="0"/>
                <a:ea typeface="Segoe UI" panose="020B0502040204020203" pitchFamily="34" charset="0"/>
                <a:cs typeface="Segoe UI Light" panose="020B0502040204020203" pitchFamily="34" charset="0"/>
              </a:rPr>
              <a:t>Launch a second Microsoft Edge window from various shell </a:t>
            </a:r>
            <a:r>
              <a:rPr kumimoji="0" lang="en-US" sz="1632" b="0" i="0" u="none" strike="noStrike" kern="1200" cap="none" spc="-82" normalizeH="0" baseline="0" noProof="0" dirty="0" err="1">
                <a:ln>
                  <a:noFill/>
                </a:ln>
                <a:solidFill>
                  <a:srgbClr val="505050"/>
                </a:solidFill>
                <a:effectLst/>
                <a:uLnTx/>
                <a:uFillTx/>
                <a:latin typeface="Segoe UI Light" panose="020B0502040204020203" pitchFamily="34" charset="0"/>
                <a:ea typeface="Segoe UI" panose="020B0502040204020203" pitchFamily="34" charset="0"/>
                <a:cs typeface="Segoe UI Light" panose="020B0502040204020203" pitchFamily="34" charset="0"/>
              </a:rPr>
              <a:t>entrypoints</a:t>
            </a:r>
            <a:r>
              <a:rPr kumimoji="0" lang="en-US" sz="1632" b="0" i="0" u="none" strike="noStrike" kern="1200" cap="none" spc="-82" normalizeH="0" baseline="0" noProof="0" dirty="0">
                <a:ln>
                  <a:noFill/>
                </a:ln>
                <a:solidFill>
                  <a:srgbClr val="505050"/>
                </a:solidFill>
                <a:effectLst/>
                <a:uLnTx/>
                <a:uFillTx/>
                <a:latin typeface="Segoe UI Light" panose="020B0502040204020203" pitchFamily="34" charset="0"/>
                <a:ea typeface="Segoe UI" panose="020B0502040204020203" pitchFamily="34" charset="0"/>
                <a:cs typeface="Segoe UI Light" panose="020B0502040204020203" pitchFamily="34" charset="0"/>
              </a:rPr>
              <a:t> (e.g., middle-click Edge on taskbar)</a:t>
            </a:r>
          </a:p>
          <a:p>
            <a:pPr marL="466287" marR="0" lvl="0" indent="-279779" algn="l" defTabSz="914400" rtl="0" eaLnBrk="1" fontAlgn="auto" latinLnBrk="0" hangingPunct="1">
              <a:lnSpc>
                <a:spcPct val="90000"/>
              </a:lnSpc>
              <a:spcBef>
                <a:spcPts val="816"/>
              </a:spcBef>
              <a:spcAft>
                <a:spcPts val="0"/>
              </a:spcAft>
              <a:buClr>
                <a:srgbClr val="0072C6"/>
              </a:buClr>
              <a:buSzTx/>
              <a:buFont typeface="Symbol" panose="05050102010706020507" pitchFamily="18" charset="2"/>
              <a:buChar char=""/>
              <a:tabLst/>
              <a:defRPr/>
            </a:pPr>
            <a:r>
              <a:rPr kumimoji="0" lang="en-US" sz="1632" b="0" i="0" u="none" strike="noStrike" kern="1200" cap="none" spc="-82" normalizeH="0" baseline="0" noProof="0" dirty="0">
                <a:ln>
                  <a:noFill/>
                </a:ln>
                <a:solidFill>
                  <a:srgbClr val="505050"/>
                </a:solidFill>
                <a:effectLst/>
                <a:uLnTx/>
                <a:uFillTx/>
                <a:latin typeface="Segoe UI Light" panose="020B0502040204020203" pitchFamily="34" charset="0"/>
                <a:ea typeface="Segoe UI" panose="020B0502040204020203" pitchFamily="34" charset="0"/>
                <a:cs typeface="Segoe UI Light" panose="020B0502040204020203" pitchFamily="34" charset="0"/>
              </a:rPr>
              <a:t>Reading Bar in PDF for easier navigation (fit, go to, save, print, zoom) along with significant other improvements to PDF viewing experience in Edge</a:t>
            </a:r>
            <a:endParaRPr kumimoji="0" lang="en-US" sz="1632" b="0" i="0" u="none" strike="noStrike" kern="1200" cap="none" spc="-82" normalizeH="0" baseline="0" noProof="0" dirty="0">
              <a:ln>
                <a:noFill/>
              </a:ln>
              <a:solidFill>
                <a:srgbClr val="505050"/>
              </a:solidFill>
              <a:effectLst/>
              <a:uLnTx/>
              <a:uFillTx/>
              <a:latin typeface="Segoe UI Light" panose="020B0502040204020203" pitchFamily="34" charset="0"/>
              <a:ea typeface="+mn-ea"/>
              <a:cs typeface="Segoe UI Light" panose="020B0502040204020203" pitchFamily="34" charset="0"/>
            </a:endParaRPr>
          </a:p>
          <a:p>
            <a:pPr marL="466287" marR="0" lvl="0" indent="-279779" algn="l" defTabSz="914400" rtl="0" eaLnBrk="1" fontAlgn="auto" latinLnBrk="0" hangingPunct="1">
              <a:lnSpc>
                <a:spcPct val="90000"/>
              </a:lnSpc>
              <a:spcBef>
                <a:spcPts val="816"/>
              </a:spcBef>
              <a:spcAft>
                <a:spcPts val="0"/>
              </a:spcAft>
              <a:buClr>
                <a:srgbClr val="0072C6"/>
              </a:buClr>
              <a:buSzTx/>
              <a:buFont typeface="Symbol" panose="05050102010706020507" pitchFamily="18" charset="2"/>
              <a:buChar char=""/>
              <a:tabLst/>
              <a:defRPr/>
            </a:pPr>
            <a:r>
              <a:rPr kumimoji="0" lang="en-US" sz="1632" b="0" i="0" u="none" strike="noStrike" kern="1200" cap="none" spc="-82" normalizeH="0" baseline="0" noProof="0" dirty="0">
                <a:ln>
                  <a:noFill/>
                </a:ln>
                <a:solidFill>
                  <a:srgbClr val="505050"/>
                </a:solidFill>
                <a:effectLst/>
                <a:uLnTx/>
                <a:uFillTx/>
                <a:latin typeface="Segoe UI Light" panose="020B0502040204020203" pitchFamily="34" charset="0"/>
                <a:ea typeface="Segoe UI" panose="020B0502040204020203" pitchFamily="34" charset="0"/>
                <a:cs typeface="Segoe UI Light" panose="020B0502040204020203" pitchFamily="34" charset="0"/>
              </a:rPr>
              <a:t>PDF interaction improvements like double tap to zoom and context menu within PDFs</a:t>
            </a:r>
          </a:p>
        </p:txBody>
      </p:sp>
    </p:spTree>
    <p:extLst>
      <p:ext uri="{BB962C8B-B14F-4D97-AF65-F5344CB8AC3E}">
        <p14:creationId xmlns:p14="http://schemas.microsoft.com/office/powerpoint/2010/main" val="2488370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192" y="266150"/>
            <a:ext cx="11808371" cy="910293"/>
          </a:xfrm>
        </p:spPr>
        <p:txBody>
          <a:bodyPr/>
          <a:lstStyle/>
          <a:p>
            <a:r>
              <a:rPr lang="en-US" sz="4400" dirty="0">
                <a:solidFill>
                  <a:schemeClr val="tx1"/>
                </a:solidFill>
              </a:rPr>
              <a:t>Microsoft EdgeHTML – November Update</a:t>
            </a:r>
          </a:p>
        </p:txBody>
      </p:sp>
      <p:sp>
        <p:nvSpPr>
          <p:cNvPr id="8" name="TextBox 7"/>
          <p:cNvSpPr txBox="1"/>
          <p:nvPr/>
        </p:nvSpPr>
        <p:spPr>
          <a:xfrm>
            <a:off x="7194957" y="1325187"/>
            <a:ext cx="4928272" cy="3480953"/>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Consolas" panose="020B0609020204030204" pitchFamily="49" charset="0"/>
                <a:ea typeface="+mn-ea"/>
                <a:cs typeface="+mn-cs"/>
              </a:rPr>
              <a:t>&lt;</a:t>
            </a:r>
            <a:r>
              <a:rPr kumimoji="0" lang="en-US" sz="1800" b="0" i="0" u="none" strike="noStrike" kern="1200" cap="none" spc="0" normalizeH="0" baseline="0" noProof="0" dirty="0">
                <a:ln>
                  <a:noFill/>
                </a:ln>
                <a:solidFill>
                  <a:srgbClr val="00BCF2"/>
                </a:solidFill>
                <a:effectLst/>
                <a:uLnTx/>
                <a:uFillTx/>
                <a:latin typeface="Consolas" panose="020B0609020204030204" pitchFamily="49" charset="0"/>
                <a:ea typeface="+mn-ea"/>
                <a:cs typeface="+mn-cs"/>
              </a:rPr>
              <a:t>template</a:t>
            </a: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Consolas" panose="020B0609020204030204" pitchFamily="49" charset="0"/>
                <a:ea typeface="+mn-ea"/>
                <a:cs typeface="+mn-cs"/>
              </a:rPr>
              <a:t>&gt;</a:t>
            </a: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Consolas" panose="020B0609020204030204" pitchFamily="49" charset="0"/>
                <a:ea typeface="+mn-ea"/>
                <a:cs typeface="+mn-cs"/>
              </a:rPr>
              <a:t>&lt;</a:t>
            </a:r>
            <a:r>
              <a:rPr kumimoji="0" lang="en-US" sz="1800" b="0" i="0" u="none" strike="noStrike" kern="1200" cap="none" spc="0" normalizeH="0" baseline="0" noProof="0" dirty="0">
                <a:ln>
                  <a:noFill/>
                </a:ln>
                <a:solidFill>
                  <a:srgbClr val="00BCF2"/>
                </a:solidFill>
                <a:effectLst/>
                <a:uLnTx/>
                <a:uFillTx/>
                <a:latin typeface="Consolas" panose="020B0609020204030204" pitchFamily="49" charset="0"/>
                <a:ea typeface="+mn-ea"/>
                <a:cs typeface="+mn-cs"/>
              </a:rPr>
              <a:t>picture</a:t>
            </a: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Consolas" panose="020B0609020204030204" pitchFamily="49" charset="0"/>
                <a:ea typeface="+mn-ea"/>
                <a:cs typeface="+mn-cs"/>
              </a:rPr>
              <a:t>&gt;</a:t>
            </a: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Consolas" panose="020B0609020204030204" pitchFamily="49" charset="0"/>
                <a:ea typeface="+mn-ea"/>
                <a:cs typeface="+mn-cs"/>
              </a:rPr>
              <a:t>&lt;</a:t>
            </a:r>
            <a:r>
              <a:rPr kumimoji="0" lang="en-US" sz="1800" b="0" i="0" u="none" strike="noStrike" kern="1200" cap="none" spc="0" normalizeH="0" baseline="0" noProof="0" dirty="0" err="1">
                <a:ln>
                  <a:noFill/>
                </a:ln>
                <a:gradFill>
                  <a:gsLst>
                    <a:gs pos="2917">
                      <a:srgbClr val="505050"/>
                    </a:gs>
                    <a:gs pos="30000">
                      <a:srgbClr val="505050"/>
                    </a:gs>
                  </a:gsLst>
                  <a:lin ang="5400000" scaled="0"/>
                </a:gradFill>
                <a:effectLst/>
                <a:uLnTx/>
                <a:uFillTx/>
                <a:latin typeface="Consolas" panose="020B0609020204030204" pitchFamily="49" charset="0"/>
                <a:ea typeface="+mn-ea"/>
                <a:cs typeface="+mn-cs"/>
              </a:rPr>
              <a:t>img</a:t>
            </a: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Consolas" panose="020B0609020204030204" pitchFamily="49" charset="0"/>
                <a:ea typeface="+mn-ea"/>
                <a:cs typeface="+mn-cs"/>
              </a:rPr>
              <a:t> </a:t>
            </a:r>
            <a:r>
              <a:rPr kumimoji="0" lang="en-US" sz="1800" b="0" i="0" u="none" strike="noStrike" kern="1200" cap="none" spc="0" normalizeH="0" baseline="0" noProof="0" dirty="0" err="1">
                <a:ln>
                  <a:noFill/>
                </a:ln>
                <a:gradFill>
                  <a:gsLst>
                    <a:gs pos="2917">
                      <a:srgbClr val="505050"/>
                    </a:gs>
                    <a:gs pos="30000">
                      <a:srgbClr val="505050"/>
                    </a:gs>
                  </a:gsLst>
                  <a:lin ang="5400000" scaled="0"/>
                </a:gradFill>
                <a:effectLst/>
                <a:uLnTx/>
                <a:uFillTx/>
                <a:latin typeface="Consolas" panose="020B0609020204030204" pitchFamily="49" charset="0"/>
                <a:ea typeface="+mn-ea"/>
                <a:cs typeface="+mn-cs"/>
              </a:rPr>
              <a:t>srcset</a:t>
            </a: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Consolas" panose="020B0609020204030204" pitchFamily="49" charset="0"/>
                <a:ea typeface="+mn-ea"/>
                <a:cs typeface="+mn-cs"/>
              </a:rPr>
              <a:t> </a:t>
            </a:r>
            <a:r>
              <a:rPr kumimoji="0" lang="en-US" sz="1800" b="0" i="0" u="none" strike="noStrike" kern="1200" cap="none" spc="0" normalizeH="0" baseline="0" noProof="0" dirty="0">
                <a:ln>
                  <a:noFill/>
                </a:ln>
                <a:solidFill>
                  <a:srgbClr val="00BCF2"/>
                </a:solidFill>
                <a:effectLst/>
                <a:uLnTx/>
                <a:uFillTx/>
                <a:latin typeface="Consolas" panose="020B0609020204030204" pitchFamily="49" charset="0"/>
                <a:ea typeface="+mn-ea"/>
                <a:cs typeface="+mn-cs"/>
              </a:rPr>
              <a:t>sizes</a:t>
            </a: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Consolas" panose="020B0609020204030204" pitchFamily="49" charset="0"/>
                <a:ea typeface="+mn-ea"/>
                <a:cs typeface="+mn-cs"/>
              </a:rPr>
              <a:t>&gt;</a:t>
            </a: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Consolas" panose="020B0609020204030204" pitchFamily="49" charset="0"/>
                <a:ea typeface="+mn-ea"/>
                <a:cs typeface="+mn-cs"/>
              </a:rPr>
              <a:t>&lt;</a:t>
            </a:r>
            <a:r>
              <a:rPr kumimoji="0" lang="en-US" sz="1800" b="0" i="0" u="none" strike="noStrike" kern="1200" cap="none" spc="0" normalizeH="0" baseline="0" noProof="0" dirty="0">
                <a:ln>
                  <a:noFill/>
                </a:ln>
                <a:solidFill>
                  <a:srgbClr val="00BCF2"/>
                </a:solidFill>
                <a:effectLst/>
                <a:uLnTx/>
                <a:uFillTx/>
                <a:latin typeface="Consolas" panose="020B0609020204030204" pitchFamily="49" charset="0"/>
                <a:ea typeface="+mn-ea"/>
                <a:cs typeface="+mn-cs"/>
              </a:rPr>
              <a:t>meter</a:t>
            </a: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Consolas" panose="020B0609020204030204" pitchFamily="49" charset="0"/>
                <a:ea typeface="+mn-ea"/>
                <a:cs typeface="+mn-cs"/>
              </a:rPr>
              <a:t>&gt;</a:t>
            </a: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Consolas" panose="020B0609020204030204" pitchFamily="49" charset="0"/>
                <a:ea typeface="+mn-ea"/>
                <a:cs typeface="+mn-cs"/>
              </a:rPr>
              <a:t>&lt;a </a:t>
            </a:r>
            <a:r>
              <a:rPr kumimoji="0" lang="en-US" sz="1800" b="0" i="0" u="none" strike="noStrike" kern="1200" cap="none" spc="0" normalizeH="0" baseline="0" noProof="0" dirty="0">
                <a:ln>
                  <a:noFill/>
                </a:ln>
                <a:solidFill>
                  <a:srgbClr val="00BCF2"/>
                </a:solidFill>
                <a:effectLst/>
                <a:uLnTx/>
                <a:uFillTx/>
                <a:latin typeface="Consolas" panose="020B0609020204030204" pitchFamily="49" charset="0"/>
                <a:ea typeface="+mn-ea"/>
                <a:cs typeface="+mn-cs"/>
              </a:rPr>
              <a:t>download</a:t>
            </a: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Consolas" panose="020B0609020204030204" pitchFamily="49" charset="0"/>
                <a:ea typeface="+mn-ea"/>
                <a:cs typeface="+mn-cs"/>
              </a:rPr>
              <a:t>&gt;</a:t>
            </a: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Consolas" panose="020B0609020204030204" pitchFamily="49" charset="0"/>
                <a:ea typeface="+mn-ea"/>
                <a:cs typeface="+mn-cs"/>
              </a:rPr>
              <a:t>&lt;input type=text </a:t>
            </a:r>
            <a:r>
              <a:rPr kumimoji="0" lang="en-US" sz="1800" b="0" i="0" u="none" strike="noStrike" kern="1200" cap="none" spc="0" normalizeH="0" baseline="0" noProof="0" dirty="0" err="1">
                <a:ln>
                  <a:noFill/>
                </a:ln>
                <a:solidFill>
                  <a:srgbClr val="00BCF2"/>
                </a:solidFill>
                <a:effectLst/>
                <a:uLnTx/>
                <a:uFillTx/>
                <a:latin typeface="Consolas" panose="020B0609020204030204" pitchFamily="49" charset="0"/>
                <a:ea typeface="+mn-ea"/>
                <a:cs typeface="+mn-cs"/>
              </a:rPr>
              <a:t>selectionDirection</a:t>
            </a: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Consolas" panose="020B0609020204030204" pitchFamily="49" charset="0"/>
                <a:ea typeface="+mn-ea"/>
                <a:cs typeface="+mn-cs"/>
              </a:rPr>
              <a:t>&gt;</a:t>
            </a: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Consolas" panose="020B0609020204030204" pitchFamily="49" charset="0"/>
                <a:ea typeface="+mn-ea"/>
                <a:cs typeface="+mn-cs"/>
              </a:rPr>
              <a:t>&lt;input type=</a:t>
            </a:r>
            <a:r>
              <a:rPr kumimoji="0" lang="en-US" sz="1800" b="0" i="0" u="none" strike="noStrike" kern="1200" cap="none" spc="0" normalizeH="0" baseline="0" noProof="0" dirty="0" err="1">
                <a:ln>
                  <a:noFill/>
                </a:ln>
                <a:solidFill>
                  <a:srgbClr val="00BCF2"/>
                </a:solidFill>
                <a:effectLst/>
                <a:uLnTx/>
                <a:uFillTx/>
                <a:latin typeface="Consolas" panose="020B0609020204030204" pitchFamily="49" charset="0"/>
                <a:ea typeface="+mn-ea"/>
                <a:cs typeface="+mn-cs"/>
              </a:rPr>
              <a:t>datetime</a:t>
            </a:r>
            <a:r>
              <a:rPr kumimoji="0" lang="en-US" sz="1800" b="0" i="0" u="none" strike="noStrike" kern="1200" cap="none" spc="0" normalizeH="0" baseline="0" noProof="0" dirty="0">
                <a:ln>
                  <a:noFill/>
                </a:ln>
                <a:solidFill>
                  <a:srgbClr val="00BCF2"/>
                </a:solidFill>
                <a:effectLst/>
                <a:uLnTx/>
                <a:uFillTx/>
                <a:latin typeface="Consolas" panose="020B0609020204030204" pitchFamily="49" charset="0"/>
                <a:ea typeface="+mn-ea"/>
                <a:cs typeface="+mn-cs"/>
              </a:rPr>
              <a:t>-local</a:t>
            </a: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Consolas" panose="020B0609020204030204" pitchFamily="49" charset="0"/>
                <a:ea typeface="+mn-ea"/>
                <a:cs typeface="+mn-cs"/>
              </a:rPr>
              <a:t>&gt;</a:t>
            </a: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Consolas" panose="020B0609020204030204" pitchFamily="49" charset="0"/>
                <a:ea typeface="+mn-ea"/>
                <a:cs typeface="+mn-cs"/>
              </a:rPr>
              <a:t>&lt;input type=</a:t>
            </a:r>
            <a:r>
              <a:rPr kumimoji="0" lang="en-US" sz="1800" b="0" i="0" u="none" strike="noStrike" kern="1200" cap="none" spc="0" normalizeH="0" baseline="0" noProof="0" dirty="0">
                <a:ln>
                  <a:noFill/>
                </a:ln>
                <a:solidFill>
                  <a:srgbClr val="00BCF2"/>
                </a:solidFill>
                <a:effectLst/>
                <a:uLnTx/>
                <a:uFillTx/>
                <a:latin typeface="Consolas" panose="020B0609020204030204" pitchFamily="49" charset="0"/>
                <a:ea typeface="+mn-ea"/>
                <a:cs typeface="+mn-cs"/>
              </a:rPr>
              <a:t>time</a:t>
            </a: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Consolas" panose="020B0609020204030204" pitchFamily="49" charset="0"/>
                <a:ea typeface="+mn-ea"/>
                <a:cs typeface="+mn-cs"/>
              </a:rPr>
              <a:t>&gt;</a:t>
            </a: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SVG </a:t>
            </a: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Consolas" panose="020B0609020204030204" pitchFamily="49" charset="0"/>
                <a:ea typeface="+mn-ea"/>
                <a:cs typeface="+mn-cs"/>
              </a:rPr>
              <a:t>&lt;</a:t>
            </a:r>
            <a:r>
              <a:rPr kumimoji="0" lang="en-US" sz="1800" b="0" i="0" u="none" strike="noStrike" kern="1200" cap="none" spc="0" normalizeH="0" baseline="0" noProof="0" dirty="0" err="1">
                <a:ln>
                  <a:noFill/>
                </a:ln>
                <a:solidFill>
                  <a:srgbClr val="00BCF2"/>
                </a:solidFill>
                <a:effectLst/>
                <a:uLnTx/>
                <a:uFillTx/>
                <a:latin typeface="Consolas" panose="020B0609020204030204" pitchFamily="49" charset="0"/>
                <a:ea typeface="+mn-ea"/>
                <a:cs typeface="+mn-cs"/>
              </a:rPr>
              <a:t>foreignobject</a:t>
            </a: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Consolas" panose="020B0609020204030204" pitchFamily="49" charset="0"/>
                <a:ea typeface="+mn-ea"/>
                <a:cs typeface="+mn-cs"/>
              </a:rPr>
              <a:t>&gt;</a:t>
            </a: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err="1">
                <a:ln>
                  <a:noFill/>
                </a:ln>
                <a:solidFill>
                  <a:srgbClr val="00BCF2"/>
                </a:solidFill>
                <a:effectLst/>
                <a:uLnTx/>
                <a:uFillTx/>
                <a:latin typeface="Consolas" panose="020B0609020204030204" pitchFamily="49" charset="0"/>
                <a:ea typeface="+mn-ea"/>
                <a:cs typeface="+mn-cs"/>
              </a:rPr>
              <a:t>oninvalid</a:t>
            </a: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 event</a:t>
            </a:r>
          </a:p>
        </p:txBody>
      </p:sp>
      <p:sp>
        <p:nvSpPr>
          <p:cNvPr id="10" name="TextBox 9"/>
          <p:cNvSpPr txBox="1"/>
          <p:nvPr/>
        </p:nvSpPr>
        <p:spPr>
          <a:xfrm>
            <a:off x="1360134" y="1325187"/>
            <a:ext cx="5078954" cy="2751522"/>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asm.js</a:t>
            </a: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ES2015: </a:t>
            </a:r>
            <a:b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b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     Classes,</a:t>
            </a: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     </a:t>
            </a:r>
            <a:r>
              <a:rPr kumimoji="0" lang="en-US" sz="1800" b="0" i="0" u="none" strike="noStrike" kern="1200" cap="none" spc="0" normalizeH="0" baseline="0" noProof="0" dirty="0" err="1">
                <a:ln>
                  <a:noFill/>
                </a:ln>
                <a:gradFill>
                  <a:gsLst>
                    <a:gs pos="2917">
                      <a:srgbClr val="505050"/>
                    </a:gs>
                    <a:gs pos="30000">
                      <a:srgbClr val="505050"/>
                    </a:gs>
                  </a:gsLst>
                  <a:lin ang="5400000" scaled="0"/>
                </a:gradFill>
                <a:effectLst/>
                <a:uLnTx/>
                <a:uFillTx/>
                <a:latin typeface="Segoe UI"/>
                <a:ea typeface="+mn-ea"/>
                <a:cs typeface="+mn-cs"/>
              </a:rPr>
              <a:t>Destructuring</a:t>
            </a: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 </a:t>
            </a:r>
            <a:r>
              <a:rPr kumimoji="0" lang="en-US" sz="14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(behind flag)</a:t>
            </a: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a:t>
            </a: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     Conformance updates</a:t>
            </a: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ES2016: </a:t>
            </a: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     </a:t>
            </a:r>
            <a:r>
              <a:rPr kumimoji="0" lang="en-US" sz="1800" b="0" i="0" u="none" strike="noStrike" kern="1200" cap="none" spc="0" normalizeH="0" baseline="0" noProof="0" dirty="0" err="1">
                <a:ln>
                  <a:noFill/>
                </a:ln>
                <a:gradFill>
                  <a:gsLst>
                    <a:gs pos="2917">
                      <a:srgbClr val="505050"/>
                    </a:gs>
                    <a:gs pos="30000">
                      <a:srgbClr val="505050"/>
                    </a:gs>
                  </a:gsLst>
                  <a:lin ang="5400000" scaled="0"/>
                </a:gradFill>
                <a:effectLst/>
                <a:uLnTx/>
                <a:uFillTx/>
                <a:latin typeface="Segoe UI"/>
                <a:ea typeface="+mn-ea"/>
                <a:cs typeface="+mn-cs"/>
              </a:rPr>
              <a:t>Async</a:t>
            </a: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/Await </a:t>
            </a:r>
            <a:r>
              <a:rPr kumimoji="0" lang="en-US" sz="14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(behind flag)</a:t>
            </a: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a:t>
            </a: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     Exponentiation operator </a:t>
            </a:r>
            <a:r>
              <a:rPr kumimoji="0" lang="en-US" sz="14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(behind flag)</a:t>
            </a: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	</a:t>
            </a:r>
          </a:p>
        </p:txBody>
      </p:sp>
      <p:sp>
        <p:nvSpPr>
          <p:cNvPr id="11" name="TextBox 10"/>
          <p:cNvSpPr txBox="1"/>
          <p:nvPr/>
        </p:nvSpPr>
        <p:spPr>
          <a:xfrm>
            <a:off x="1360134" y="4411662"/>
            <a:ext cx="3445495" cy="2828467"/>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CSS filters </a:t>
            </a:r>
            <a:r>
              <a:rPr kumimoji="0" lang="en-US" sz="14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(removed flag)</a:t>
            </a:r>
            <a:endPar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endParaRP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CSS </a:t>
            </a:r>
            <a:r>
              <a:rPr kumimoji="0" lang="en-US" sz="1800" b="0" i="0" u="none" strike="noStrike" kern="1200" cap="none" spc="0" normalizeH="0" baseline="0" noProof="0" dirty="0">
                <a:ln>
                  <a:noFill/>
                </a:ln>
                <a:solidFill>
                  <a:srgbClr val="00BCF2"/>
                </a:solidFill>
                <a:effectLst/>
                <a:uLnTx/>
                <a:uFillTx/>
                <a:latin typeface="Consolas" panose="020B0609020204030204" pitchFamily="49" charset="0"/>
                <a:ea typeface="+mn-ea"/>
                <a:cs typeface="+mn-cs"/>
              </a:rPr>
              <a:t>initial</a:t>
            </a: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 </a:t>
            </a:r>
            <a:r>
              <a:rPr kumimoji="0" lang="en-US" sz="1800" b="0" i="0" u="none" strike="noStrike" kern="1200" cap="none" spc="0" normalizeH="0" baseline="0" noProof="0" dirty="0">
                <a:ln>
                  <a:noFill/>
                </a:ln>
                <a:solidFill>
                  <a:srgbClr val="00BCF2"/>
                </a:solidFill>
                <a:effectLst/>
                <a:uLnTx/>
                <a:uFillTx/>
                <a:latin typeface="Consolas" panose="020B0609020204030204" pitchFamily="49" charset="0"/>
                <a:ea typeface="+mn-ea"/>
                <a:cs typeface="+mn-cs"/>
              </a:rPr>
              <a:t>unset</a:t>
            </a: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CSS mutability pseudo-classes</a:t>
            </a: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CSS range pseudo-classes</a:t>
            </a: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Canvas ellipse</a:t>
            </a: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Canvas blending modes</a:t>
            </a:r>
          </a:p>
          <a:p>
            <a:pPr marL="0" marR="0" lvl="0" indent="0" algn="l" defTabSz="932742"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endParaRPr>
          </a:p>
          <a:p>
            <a:pPr marL="0" marR="0" lvl="0" indent="0" algn="l" defTabSz="932742"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dirty="0" err="1">
              <a:ln>
                <a:noFill/>
              </a:ln>
              <a:gradFill>
                <a:gsLst>
                  <a:gs pos="2917">
                    <a:srgbClr val="505050"/>
                  </a:gs>
                  <a:gs pos="30000">
                    <a:srgbClr val="505050"/>
                  </a:gs>
                </a:gsLst>
                <a:lin ang="5400000" scaled="0"/>
              </a:gradFill>
              <a:effectLst/>
              <a:uLnTx/>
              <a:uFillTx/>
              <a:latin typeface="Segoe UI"/>
              <a:ea typeface="+mn-ea"/>
              <a:cs typeface="+mn-cs"/>
            </a:endParaRPr>
          </a:p>
        </p:txBody>
      </p:sp>
      <p:sp>
        <p:nvSpPr>
          <p:cNvPr id="12" name="TextBox 11"/>
          <p:cNvSpPr txBox="1"/>
          <p:nvPr/>
        </p:nvSpPr>
        <p:spPr>
          <a:xfrm>
            <a:off x="7194957" y="4912254"/>
            <a:ext cx="2984087" cy="871008"/>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Pointer Lock</a:t>
            </a: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err="1">
                <a:ln>
                  <a:noFill/>
                </a:ln>
                <a:gradFill>
                  <a:gsLst>
                    <a:gs pos="2917">
                      <a:srgbClr val="505050"/>
                    </a:gs>
                    <a:gs pos="30000">
                      <a:srgbClr val="505050"/>
                    </a:gs>
                  </a:gsLst>
                  <a:lin ang="5400000" scaled="0"/>
                </a:gradFill>
                <a:effectLst/>
                <a:uLnTx/>
                <a:uFillTx/>
                <a:latin typeface="Segoe UI"/>
                <a:ea typeface="+mn-ea"/>
                <a:cs typeface="+mn-cs"/>
              </a:rPr>
              <a:t>WebRTC</a:t>
            </a: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 – Object RTC API</a:t>
            </a:r>
          </a:p>
        </p:txBody>
      </p:sp>
      <p:pic>
        <p:nvPicPr>
          <p:cNvPr id="13" name="Picture 12"/>
          <p:cNvPicPr>
            <a:picLocks noChangeAspect="1"/>
          </p:cNvPicPr>
          <p:nvPr/>
        </p:nvPicPr>
        <p:blipFill>
          <a:blip r:embed="rId3"/>
          <a:stretch>
            <a:fillRect/>
          </a:stretch>
        </p:blipFill>
        <p:spPr>
          <a:xfrm>
            <a:off x="426263" y="1379728"/>
            <a:ext cx="800366" cy="761821"/>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37" y="4106862"/>
            <a:ext cx="1682642" cy="1609483"/>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4829" y="4554779"/>
            <a:ext cx="1682642" cy="1609483"/>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9159" y="979475"/>
            <a:ext cx="1682642" cy="1603387"/>
          </a:xfrm>
          <a:prstGeom prst="rect">
            <a:avLst/>
          </a:prstGeom>
        </p:spPr>
      </p:pic>
    </p:spTree>
    <p:extLst>
      <p:ext uri="{BB962C8B-B14F-4D97-AF65-F5344CB8AC3E}">
        <p14:creationId xmlns:p14="http://schemas.microsoft.com/office/powerpoint/2010/main" val="2450933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503237" y="1820862"/>
            <a:ext cx="11383963" cy="2179637"/>
          </a:xfrm>
        </p:spPr>
        <p:txBody>
          <a:bodyPr/>
          <a:lstStyle/>
          <a:p>
            <a:pPr>
              <a:spcAft>
                <a:spcPts val="1200"/>
              </a:spcAft>
            </a:pPr>
            <a:r>
              <a:rPr lang="en-US" sz="7200" spc="-100" dirty="0">
                <a:solidFill>
                  <a:srgbClr val="0078D7"/>
                </a:solidFill>
              </a:rPr>
              <a:t>Demo</a:t>
            </a:r>
            <a:br>
              <a:rPr lang="en-US" sz="7200" spc="-100" dirty="0">
                <a:solidFill>
                  <a:srgbClr val="0078D7"/>
                </a:solidFill>
              </a:rPr>
            </a:br>
            <a:r>
              <a:rPr lang="en-US" sz="7200" spc="-100" dirty="0">
                <a:solidFill>
                  <a:schemeClr val="bg1"/>
                </a:solidFill>
              </a:rPr>
              <a:t/>
            </a:r>
            <a:br>
              <a:rPr lang="en-US" sz="7200" spc="-100" dirty="0">
                <a:solidFill>
                  <a:schemeClr val="bg1"/>
                </a:solidFill>
              </a:rPr>
            </a:br>
            <a:r>
              <a:rPr lang="en-US" sz="6000" spc="-100" dirty="0">
                <a:solidFill>
                  <a:srgbClr val="0078D7"/>
                </a:solidFill>
              </a:rPr>
              <a:t>&lt;picture&gt; element</a:t>
            </a:r>
            <a:endParaRPr lang="en-US" sz="7200" spc="-100" dirty="0">
              <a:solidFill>
                <a:srgbClr val="0078D7"/>
              </a:solidFill>
            </a:endParaRPr>
          </a:p>
        </p:txBody>
      </p:sp>
    </p:spTree>
    <p:extLst>
      <p:ext uri="{BB962C8B-B14F-4D97-AF65-F5344CB8AC3E}">
        <p14:creationId xmlns:p14="http://schemas.microsoft.com/office/powerpoint/2010/main" val="13158788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What’s next for Microsoft Edge</a:t>
            </a:r>
          </a:p>
        </p:txBody>
      </p:sp>
      <p:sp>
        <p:nvSpPr>
          <p:cNvPr id="5" name="Text Placeholder 4"/>
          <p:cNvSpPr>
            <a:spLocks noGrp="1"/>
          </p:cNvSpPr>
          <p:nvPr>
            <p:ph type="body" sz="quarter" idx="12"/>
          </p:nvPr>
        </p:nvSpPr>
        <p:spPr/>
        <p:txBody>
          <a:bodyPr/>
          <a:lstStyle/>
          <a:p>
            <a:r>
              <a:rPr lang="en-US" dirty="0"/>
              <a:t>Charles Morris &amp; Sean Lyndersay</a:t>
            </a:r>
          </a:p>
          <a:p>
            <a:r>
              <a:rPr lang="en-US" dirty="0"/>
              <a:t>Microsoft Edge</a:t>
            </a:r>
          </a:p>
        </p:txBody>
      </p:sp>
      <p:sp>
        <p:nvSpPr>
          <p:cNvPr id="6" name="Text Placeholder 5"/>
          <p:cNvSpPr>
            <a:spLocks noGrp="1"/>
          </p:cNvSpPr>
          <p:nvPr>
            <p:ph type="body" sz="quarter" idx="13"/>
          </p:nvPr>
        </p:nvSpPr>
        <p:spPr/>
        <p:txBody>
          <a:bodyPr/>
          <a:lstStyle/>
          <a:p>
            <a:r>
              <a:rPr lang="en-US" dirty="0"/>
              <a:t>Session 864</a:t>
            </a:r>
          </a:p>
        </p:txBody>
      </p:sp>
    </p:spTree>
    <p:extLst>
      <p:ext uri="{BB962C8B-B14F-4D97-AF65-F5344CB8AC3E}">
        <p14:creationId xmlns:p14="http://schemas.microsoft.com/office/powerpoint/2010/main" val="322967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00"/>
          </a:solidFill>
        </p:spPr>
        <p:txBody>
          <a:bodyPr/>
          <a:lstStyle/>
          <a:p>
            <a:r>
              <a:rPr lang="en-US">
                <a:solidFill>
                  <a:srgbClr val="0078D7"/>
                </a:solidFill>
              </a:rPr>
              <a:t>Looking forward</a:t>
            </a:r>
            <a:endParaRPr lang="en-US" dirty="0">
              <a:solidFill>
                <a:srgbClr val="0078D7"/>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05" t="-2802" r="-1" b="2301"/>
          <a:stretch/>
        </p:blipFill>
        <p:spPr>
          <a:xfrm>
            <a:off x="9682984" y="3926663"/>
            <a:ext cx="3226699" cy="3502800"/>
          </a:xfrm>
          <a:prstGeom prst="rect">
            <a:avLst/>
          </a:prstGeom>
        </p:spPr>
      </p:pic>
    </p:spTree>
    <p:extLst>
      <p:ext uri="{BB962C8B-B14F-4D97-AF65-F5344CB8AC3E}">
        <p14:creationId xmlns:p14="http://schemas.microsoft.com/office/powerpoint/2010/main" val="179636325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We are listening and learning</a:t>
            </a:r>
          </a:p>
        </p:txBody>
      </p:sp>
      <p:grpSp>
        <p:nvGrpSpPr>
          <p:cNvPr id="11" name="Group 10"/>
          <p:cNvGrpSpPr/>
          <p:nvPr/>
        </p:nvGrpSpPr>
        <p:grpSpPr>
          <a:xfrm>
            <a:off x="953856" y="3040062"/>
            <a:ext cx="10531130" cy="855201"/>
            <a:chOff x="1959314" y="3159127"/>
            <a:chExt cx="7982218" cy="855201"/>
          </a:xfrm>
        </p:grpSpPr>
        <p:sp>
          <p:nvSpPr>
            <p:cNvPr id="7" name="Rectangle 6"/>
            <p:cNvSpPr/>
            <p:nvPr/>
          </p:nvSpPr>
          <p:spPr>
            <a:xfrm>
              <a:off x="4639167" y="3174098"/>
              <a:ext cx="2938625" cy="840230"/>
            </a:xfrm>
            <a:prstGeom prst="rect">
              <a:avLst/>
            </a:prstGeom>
          </p:spPr>
          <p:txBody>
            <a:bodyPr wrap="none">
              <a:spAutoFit/>
            </a:bodyPr>
            <a:lstStyle/>
            <a:p>
              <a:pPr marL="0" marR="0" lvl="0" indent="0" algn="l" defTabSz="932742" rtl="0" eaLnBrk="1" fontAlgn="auto" latinLnBrk="0" hangingPunct="1">
                <a:lnSpc>
                  <a:spcPct val="90000"/>
                </a:lnSpc>
                <a:spcBef>
                  <a:spcPct val="20000"/>
                </a:spcBef>
                <a:spcAft>
                  <a:spcPts val="0"/>
                </a:spcAft>
                <a:buClrTx/>
                <a:buSzPct val="90000"/>
                <a:buFontTx/>
                <a:buNone/>
                <a:tabLst/>
                <a:defRPr/>
              </a:pPr>
              <a:r>
                <a:rPr kumimoji="0" lang="en-US" sz="5400" b="0" i="0" u="none" strike="noStrike" kern="1200" cap="none" spc="0" normalizeH="0" baseline="0" noProof="0" dirty="0">
                  <a:ln>
                    <a:noFill/>
                  </a:ln>
                  <a:gradFill>
                    <a:gsLst>
                      <a:gs pos="1250">
                        <a:srgbClr val="0078D7"/>
                      </a:gs>
                      <a:gs pos="99000">
                        <a:srgbClr val="0078D7"/>
                      </a:gs>
                    </a:gsLst>
                    <a:lin ang="5400000" scaled="0"/>
                  </a:gradFill>
                  <a:effectLst/>
                  <a:uLnTx/>
                  <a:uFillTx/>
                  <a:latin typeface="Segoe UI Light"/>
                  <a:ea typeface="+mn-ea"/>
                  <a:cs typeface="+mn-cs"/>
                </a:rPr>
                <a:t>Feedback</a:t>
              </a:r>
            </a:p>
          </p:txBody>
        </p:sp>
        <p:sp>
          <p:nvSpPr>
            <p:cNvPr id="8" name="Rectangle 7"/>
            <p:cNvSpPr/>
            <p:nvPr/>
          </p:nvSpPr>
          <p:spPr>
            <a:xfrm>
              <a:off x="7285036" y="3174098"/>
              <a:ext cx="2656496" cy="840230"/>
            </a:xfrm>
            <a:prstGeom prst="rect">
              <a:avLst/>
            </a:prstGeom>
          </p:spPr>
          <p:txBody>
            <a:bodyPr wrap="none">
              <a:spAutoFit/>
            </a:bodyPr>
            <a:lstStyle/>
            <a:p>
              <a:pPr marL="0" marR="0" lvl="0" indent="0" algn="l" defTabSz="932742" rtl="0" eaLnBrk="1" fontAlgn="auto" latinLnBrk="0" hangingPunct="1">
                <a:lnSpc>
                  <a:spcPct val="90000"/>
                </a:lnSpc>
                <a:spcBef>
                  <a:spcPct val="20000"/>
                </a:spcBef>
                <a:spcAft>
                  <a:spcPts val="0"/>
                </a:spcAft>
                <a:buClrTx/>
                <a:buSzPct val="90000"/>
                <a:buFontTx/>
                <a:buNone/>
                <a:tabLst/>
                <a:defRPr/>
              </a:pPr>
              <a:r>
                <a:rPr kumimoji="0" lang="en-US" sz="5400" b="0" i="0" u="none" strike="noStrike" kern="1200" cap="none" spc="0" normalizeH="0" baseline="0" noProof="0" dirty="0">
                  <a:ln>
                    <a:noFill/>
                  </a:ln>
                  <a:gradFill>
                    <a:gsLst>
                      <a:gs pos="1250">
                        <a:srgbClr val="0078D7"/>
                      </a:gs>
                      <a:gs pos="99000">
                        <a:srgbClr val="0078D7"/>
                      </a:gs>
                    </a:gsLst>
                    <a:lin ang="5400000" scaled="0"/>
                  </a:gradFill>
                  <a:effectLst/>
                  <a:uLnTx/>
                  <a:uFillTx/>
                  <a:latin typeface="Segoe UI Light"/>
                  <a:ea typeface="+mn-ea"/>
                  <a:cs typeface="+mn-cs"/>
                </a:rPr>
                <a:t>Flighting</a:t>
              </a:r>
            </a:p>
          </p:txBody>
        </p:sp>
        <p:sp>
          <p:nvSpPr>
            <p:cNvPr id="10" name="Rectangle 9"/>
            <p:cNvSpPr/>
            <p:nvPr/>
          </p:nvSpPr>
          <p:spPr>
            <a:xfrm>
              <a:off x="1959314" y="3159127"/>
              <a:ext cx="2981009" cy="840230"/>
            </a:xfrm>
            <a:prstGeom prst="rect">
              <a:avLst/>
            </a:prstGeom>
          </p:spPr>
          <p:txBody>
            <a:bodyPr wrap="none">
              <a:spAutoFit/>
            </a:bodyPr>
            <a:lstStyle/>
            <a:p>
              <a:pPr marL="0" marR="0" lvl="0" indent="0" algn="l" defTabSz="932742" rtl="0" eaLnBrk="1" fontAlgn="auto" latinLnBrk="0" hangingPunct="1">
                <a:lnSpc>
                  <a:spcPct val="90000"/>
                </a:lnSpc>
                <a:spcBef>
                  <a:spcPct val="20000"/>
                </a:spcBef>
                <a:spcAft>
                  <a:spcPts val="0"/>
                </a:spcAft>
                <a:buClrTx/>
                <a:buSzPct val="90000"/>
                <a:buFontTx/>
                <a:buNone/>
                <a:tabLst/>
                <a:defRPr/>
              </a:pPr>
              <a:r>
                <a:rPr kumimoji="0" lang="en-US" sz="5400" b="0" i="0" u="none" strike="noStrike" kern="1200" cap="none" spc="0" normalizeH="0" baseline="0" noProof="0" dirty="0">
                  <a:ln>
                    <a:noFill/>
                  </a:ln>
                  <a:gradFill>
                    <a:gsLst>
                      <a:gs pos="1250">
                        <a:srgbClr val="0078D7"/>
                      </a:gs>
                      <a:gs pos="99000">
                        <a:srgbClr val="0078D7"/>
                      </a:gs>
                    </a:gsLst>
                    <a:lin ang="5400000" scaled="0"/>
                  </a:gradFill>
                  <a:effectLst/>
                  <a:uLnTx/>
                  <a:uFillTx/>
                  <a:latin typeface="Segoe UI Light"/>
                  <a:ea typeface="+mn-ea"/>
                  <a:cs typeface="+mn-cs"/>
                </a:rPr>
                <a:t>Telemetry</a:t>
              </a:r>
            </a:p>
          </p:txBody>
        </p:sp>
      </p:grpSp>
    </p:spTree>
    <p:extLst>
      <p:ext uri="{BB962C8B-B14F-4D97-AF65-F5344CB8AC3E}">
        <p14:creationId xmlns:p14="http://schemas.microsoft.com/office/powerpoint/2010/main" val="298356270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482" y="19228"/>
            <a:ext cx="11887878" cy="917444"/>
          </a:xfrm>
        </p:spPr>
        <p:txBody>
          <a:bodyPr/>
          <a:lstStyle/>
          <a:p>
            <a:r>
              <a:rPr lang="en-US" sz="3599" dirty="0"/>
              <a:t>Organized</a:t>
            </a:r>
            <a:r>
              <a:rPr lang="en-US" sz="3599"/>
              <a:t> around listening</a:t>
            </a:r>
            <a:endParaRPr lang="en-US" sz="3599" dirty="0"/>
          </a:p>
        </p:txBody>
      </p:sp>
      <p:graphicFrame>
        <p:nvGraphicFramePr>
          <p:cNvPr id="5" name="Table 8"/>
          <p:cNvGraphicFramePr>
            <a:graphicFrameLocks noGrp="1"/>
          </p:cNvGraphicFramePr>
          <p:nvPr>
            <p:extLst/>
          </p:nvPr>
        </p:nvGraphicFramePr>
        <p:xfrm>
          <a:off x="808037" y="1211262"/>
          <a:ext cx="10468928" cy="4713920"/>
        </p:xfrm>
        <a:graphic>
          <a:graphicData uri="http://schemas.openxmlformats.org/drawingml/2006/table">
            <a:tbl>
              <a:tblPr firstRow="1" bandRow="1">
                <a:tableStyleId>{5C22544A-7EE6-4342-B048-85BDC9FD1C3A}</a:tableStyleId>
              </a:tblPr>
              <a:tblGrid>
                <a:gridCol w="777190">
                  <a:extLst>
                    <a:ext uri="{9D8B030D-6E8A-4147-A177-3AD203B41FA5}">
                      <a16:colId xmlns:a16="http://schemas.microsoft.com/office/drawing/2014/main" val="2016851329"/>
                    </a:ext>
                  </a:extLst>
                </a:gridCol>
                <a:gridCol w="4910983">
                  <a:extLst>
                    <a:ext uri="{9D8B030D-6E8A-4147-A177-3AD203B41FA5}">
                      <a16:colId xmlns:a16="http://schemas.microsoft.com/office/drawing/2014/main" val="1198615316"/>
                    </a:ext>
                  </a:extLst>
                </a:gridCol>
                <a:gridCol w="2163525">
                  <a:extLst>
                    <a:ext uri="{9D8B030D-6E8A-4147-A177-3AD203B41FA5}">
                      <a16:colId xmlns:a16="http://schemas.microsoft.com/office/drawing/2014/main" val="2620131328"/>
                    </a:ext>
                  </a:extLst>
                </a:gridCol>
                <a:gridCol w="2617230">
                  <a:extLst>
                    <a:ext uri="{9D8B030D-6E8A-4147-A177-3AD203B41FA5}">
                      <a16:colId xmlns:a16="http://schemas.microsoft.com/office/drawing/2014/main" val="1848039438"/>
                    </a:ext>
                  </a:extLst>
                </a:gridCol>
              </a:tblGrid>
              <a:tr h="218324">
                <a:tc>
                  <a:txBody>
                    <a:bodyPr/>
                    <a:lstStyle/>
                    <a:p>
                      <a:pPr algn="ctr"/>
                      <a:r>
                        <a:rPr lang="en-US" sz="1400" dirty="0">
                          <a:effectLst/>
                        </a:rPr>
                        <a:t>Rank</a:t>
                      </a:r>
                      <a:endParaRPr lang="en-US" sz="1400" b="0" dirty="0">
                        <a:effectLst/>
                        <a:latin typeface="Segoe UI" panose="020B0502040204020203" pitchFamily="34" charset="0"/>
                      </a:endParaRPr>
                    </a:p>
                  </a:txBody>
                  <a:tcPr marL="13241" marR="13241" marT="6620" marB="6620" anchor="ctr"/>
                </a:tc>
                <a:tc>
                  <a:txBody>
                    <a:bodyPr/>
                    <a:lstStyle/>
                    <a:p>
                      <a:pPr algn="ctr"/>
                      <a:r>
                        <a:rPr lang="en-US" sz="1400" dirty="0">
                          <a:effectLst/>
                        </a:rPr>
                        <a:t>Title</a:t>
                      </a:r>
                      <a:endParaRPr lang="en-US" sz="1400" b="0" dirty="0">
                        <a:effectLst/>
                        <a:latin typeface="Segoe UI" panose="020B0502040204020203" pitchFamily="34" charset="0"/>
                      </a:endParaRPr>
                    </a:p>
                  </a:txBody>
                  <a:tcPr marL="13241" marR="13241" marT="6620" marB="6620" anchor="ctr"/>
                </a:tc>
                <a:tc>
                  <a:txBody>
                    <a:bodyPr/>
                    <a:lstStyle/>
                    <a:p>
                      <a:pPr algn="ctr"/>
                      <a:r>
                        <a:rPr lang="en-US" sz="1400" dirty="0">
                          <a:effectLst/>
                        </a:rPr>
                        <a:t>Feedback Type</a:t>
                      </a:r>
                      <a:endParaRPr lang="en-US" sz="1400" b="0" dirty="0">
                        <a:effectLst/>
                        <a:latin typeface="Segoe UI" panose="020B0502040204020203" pitchFamily="34" charset="0"/>
                      </a:endParaRPr>
                    </a:p>
                  </a:txBody>
                  <a:tcPr marL="13241" marR="13241" marT="6620" marB="6620" anchor="ctr"/>
                </a:tc>
                <a:tc>
                  <a:txBody>
                    <a:bodyPr/>
                    <a:lstStyle/>
                    <a:p>
                      <a:pPr algn="ctr"/>
                      <a:r>
                        <a:rPr lang="en-US" sz="1400" dirty="0">
                          <a:effectLst/>
                        </a:rPr>
                        <a:t>Status</a:t>
                      </a:r>
                      <a:endParaRPr lang="en-US" sz="1400" b="0" dirty="0">
                        <a:effectLst/>
                        <a:latin typeface="Segoe UI" panose="020B0502040204020203" pitchFamily="34" charset="0"/>
                      </a:endParaRPr>
                    </a:p>
                  </a:txBody>
                  <a:tcPr marL="13241" marR="13241" marT="6620" marB="6620" anchor="ctr"/>
                </a:tc>
                <a:extLst>
                  <a:ext uri="{0D108BD9-81ED-4DB2-BD59-A6C34878D82A}">
                    <a16:rowId xmlns:a16="http://schemas.microsoft.com/office/drawing/2014/main" val="1063406011"/>
                  </a:ext>
                </a:extLst>
              </a:tr>
              <a:tr h="465183">
                <a:tc>
                  <a:txBody>
                    <a:bodyPr/>
                    <a:lstStyle/>
                    <a:p>
                      <a:pPr algn="ctr"/>
                      <a:r>
                        <a:rPr lang="en-US" sz="1200" b="0" dirty="0">
                          <a:effectLst/>
                          <a:latin typeface="Segoe UI" panose="020B0502040204020203" pitchFamily="34" charset="0"/>
                        </a:rPr>
                        <a:t>1</a:t>
                      </a:r>
                    </a:p>
                  </a:txBody>
                  <a:tcPr marL="13241" marR="13241" marT="6620" marB="6620" anchor="ctr"/>
                </a:tc>
                <a:tc>
                  <a:txBody>
                    <a:bodyPr/>
                    <a:lstStyle/>
                    <a:p>
                      <a:pPr algn="l"/>
                      <a:r>
                        <a:rPr lang="en-US" sz="1200" dirty="0">
                          <a:effectLst/>
                        </a:rPr>
                        <a:t>Provide a modern extension/plugin model and extension/plugin store for Edge</a:t>
                      </a:r>
                      <a:endParaRPr lang="en-US" sz="1200" b="0" dirty="0">
                        <a:effectLst/>
                        <a:latin typeface="Segoe UI" panose="020B0502040204020203" pitchFamily="34" charset="0"/>
                      </a:endParaRPr>
                    </a:p>
                  </a:txBody>
                  <a:tcPr marL="13241" marR="13241" marT="6620" marB="6620" anchor="ctr"/>
                </a:tc>
                <a:tc>
                  <a:txBody>
                    <a:bodyPr/>
                    <a:lstStyle/>
                    <a:p>
                      <a:pPr algn="l"/>
                      <a:r>
                        <a:rPr lang="en-US" sz="1200" dirty="0">
                          <a:effectLst/>
                        </a:rPr>
                        <a:t>Feature Request</a:t>
                      </a:r>
                      <a:endParaRPr lang="en-US" sz="1200" b="0" dirty="0">
                        <a:effectLst/>
                        <a:latin typeface="Segoe UI" panose="020B0502040204020203" pitchFamily="34" charset="0"/>
                      </a:endParaRPr>
                    </a:p>
                  </a:txBody>
                  <a:tcPr marL="13241" marR="13241" marT="6620" marB="6620" anchor="ctr"/>
                </a:tc>
                <a:tc>
                  <a:txBody>
                    <a:bodyPr/>
                    <a:lstStyle/>
                    <a:p>
                      <a:pPr algn="l"/>
                      <a:r>
                        <a:rPr lang="en-US" sz="1200">
                          <a:effectLst/>
                        </a:rPr>
                        <a:t>Targeted for next</a:t>
                      </a:r>
                      <a:r>
                        <a:rPr lang="en-US" sz="1200" baseline="0">
                          <a:effectLst/>
                        </a:rPr>
                        <a:t> version.</a:t>
                      </a:r>
                      <a:r>
                        <a:rPr lang="en-US" sz="1200">
                          <a:effectLst/>
                        </a:rPr>
                        <a:t/>
                      </a:r>
                      <a:br>
                        <a:rPr lang="en-US" sz="1200">
                          <a:effectLst/>
                        </a:rPr>
                      </a:br>
                      <a:r>
                        <a:rPr lang="en-US" sz="1200">
                          <a:effectLst/>
                        </a:rPr>
                        <a:t>Scenario 165079</a:t>
                      </a:r>
                      <a:endParaRPr lang="en-US" sz="1200" b="0" dirty="0">
                        <a:effectLst/>
                        <a:latin typeface="Segoe UI" panose="020B0502040204020203" pitchFamily="34" charset="0"/>
                      </a:endParaRPr>
                    </a:p>
                  </a:txBody>
                  <a:tcPr marL="13241" marR="13241" marT="6620" marB="6620" anchor="ctr">
                    <a:solidFill>
                      <a:srgbClr val="92D050"/>
                    </a:solidFill>
                  </a:tcPr>
                </a:tc>
                <a:extLst>
                  <a:ext uri="{0D108BD9-81ED-4DB2-BD59-A6C34878D82A}">
                    <a16:rowId xmlns:a16="http://schemas.microsoft.com/office/drawing/2014/main" val="3689964974"/>
                  </a:ext>
                </a:extLst>
              </a:tr>
              <a:tr h="377241">
                <a:tc>
                  <a:txBody>
                    <a:bodyPr/>
                    <a:lstStyle/>
                    <a:p>
                      <a:pPr algn="ctr"/>
                      <a:r>
                        <a:rPr lang="en-US" sz="1200" b="0" dirty="0">
                          <a:effectLst/>
                          <a:latin typeface="Segoe UI" panose="020B0502040204020203" pitchFamily="34" charset="0"/>
                        </a:rPr>
                        <a:t>2</a:t>
                      </a:r>
                    </a:p>
                  </a:txBody>
                  <a:tcPr marL="13241" marR="13241" marT="6620" marB="6620" anchor="ctr"/>
                </a:tc>
                <a:tc>
                  <a:txBody>
                    <a:bodyPr/>
                    <a:lstStyle/>
                    <a:p>
                      <a:pPr algn="l"/>
                      <a:r>
                        <a:rPr lang="en-US" sz="1200" dirty="0">
                          <a:effectLst/>
                        </a:rPr>
                        <a:t>Bring back download prompt and option to save as on PC</a:t>
                      </a:r>
                      <a:endParaRPr lang="en-US" sz="1200" b="0" dirty="0">
                        <a:effectLst/>
                        <a:latin typeface="Segoe UI" panose="020B0502040204020203" pitchFamily="34" charset="0"/>
                      </a:endParaRPr>
                    </a:p>
                  </a:txBody>
                  <a:tcPr marL="13241" marR="13241" marT="6620" marB="6620" anchor="ctr"/>
                </a:tc>
                <a:tc>
                  <a:txBody>
                    <a:bodyPr/>
                    <a:lstStyle/>
                    <a:p>
                      <a:pPr algn="l"/>
                      <a:r>
                        <a:rPr lang="en-US" sz="1200" dirty="0">
                          <a:effectLst/>
                        </a:rPr>
                        <a:t>Feature Takeback</a:t>
                      </a:r>
                      <a:endParaRPr lang="en-US" sz="1200" b="0" dirty="0">
                        <a:effectLst/>
                        <a:latin typeface="Segoe UI" panose="020B0502040204020203" pitchFamily="34" charset="0"/>
                      </a:endParaRPr>
                    </a:p>
                  </a:txBody>
                  <a:tcPr marL="13241" marR="13241" marT="6620" marB="6620" anchor="ctr"/>
                </a:tc>
                <a:tc>
                  <a:txBody>
                    <a:bodyPr/>
                    <a:lstStyle/>
                    <a:p>
                      <a:pPr algn="l"/>
                      <a:r>
                        <a:rPr lang="en-US" sz="1200">
                          <a:effectLst/>
                        </a:rPr>
                        <a:t>Completed for next version.</a:t>
                      </a:r>
                      <a:br>
                        <a:rPr lang="en-US" sz="1200">
                          <a:effectLst/>
                        </a:rPr>
                      </a:br>
                      <a:r>
                        <a:rPr lang="en-US" sz="1200">
                          <a:effectLst/>
                        </a:rPr>
                        <a:t>Deliverable 3597679</a:t>
                      </a:r>
                      <a:endParaRPr lang="en-US" sz="1200" b="0" dirty="0">
                        <a:effectLst/>
                        <a:latin typeface="Segoe UI" panose="020B0502040204020203" pitchFamily="34" charset="0"/>
                      </a:endParaRPr>
                    </a:p>
                  </a:txBody>
                  <a:tcPr marL="13241" marR="13241" marT="6620" marB="6620" anchor="ctr">
                    <a:solidFill>
                      <a:srgbClr val="92D050"/>
                    </a:solidFill>
                  </a:tcPr>
                </a:tc>
                <a:extLst>
                  <a:ext uri="{0D108BD9-81ED-4DB2-BD59-A6C34878D82A}">
                    <a16:rowId xmlns:a16="http://schemas.microsoft.com/office/drawing/2014/main" val="2360201967"/>
                  </a:ext>
                </a:extLst>
              </a:tr>
              <a:tr h="377241">
                <a:tc>
                  <a:txBody>
                    <a:bodyPr/>
                    <a:lstStyle/>
                    <a:p>
                      <a:pPr algn="ctr"/>
                      <a:r>
                        <a:rPr lang="en-US" sz="1200" b="0" dirty="0">
                          <a:effectLst/>
                          <a:latin typeface="Segoe UI" panose="020B0502040204020203" pitchFamily="34" charset="0"/>
                        </a:rPr>
                        <a:t>3</a:t>
                      </a:r>
                    </a:p>
                  </a:txBody>
                  <a:tcPr marL="13241" marR="13241" marT="6620" marB="6620" anchor="ctr"/>
                </a:tc>
                <a:tc>
                  <a:txBody>
                    <a:bodyPr/>
                    <a:lstStyle/>
                    <a:p>
                      <a:pPr algn="l"/>
                      <a:r>
                        <a:rPr lang="en-US" sz="1200">
                          <a:effectLst/>
                        </a:rPr>
                        <a:t>Users report that Edge crashes or hangs frequently on desktop</a:t>
                      </a:r>
                      <a:endParaRPr lang="en-US" sz="1200" b="0">
                        <a:effectLst/>
                        <a:latin typeface="Segoe UI" panose="020B0502040204020203" pitchFamily="34" charset="0"/>
                      </a:endParaRPr>
                    </a:p>
                  </a:txBody>
                  <a:tcPr marL="13241" marR="13241" marT="6620" marB="6620" anchor="ctr"/>
                </a:tc>
                <a:tc>
                  <a:txBody>
                    <a:bodyPr/>
                    <a:lstStyle/>
                    <a:p>
                      <a:pPr algn="l"/>
                      <a:r>
                        <a:rPr lang="en-US" sz="1200" dirty="0">
                          <a:effectLst/>
                        </a:rPr>
                        <a:t>Feedback</a:t>
                      </a:r>
                      <a:endParaRPr lang="en-US" sz="1200" b="0" dirty="0">
                        <a:effectLst/>
                        <a:latin typeface="Segoe UI" panose="020B0502040204020203" pitchFamily="34" charset="0"/>
                      </a:endParaRPr>
                    </a:p>
                  </a:txBody>
                  <a:tcPr marL="13241" marR="13241" marT="6620" marB="6620" anchor="ctr"/>
                </a:tc>
                <a:tc>
                  <a:txBody>
                    <a:bodyPr/>
                    <a:lstStyle/>
                    <a:p>
                      <a:pPr algn="l"/>
                      <a:r>
                        <a:rPr lang="en-US" sz="1200">
                          <a:effectLst/>
                        </a:rPr>
                        <a:t>Work is ongoing in current and next version. </a:t>
                      </a:r>
                      <a:endParaRPr lang="en-US" sz="1200" b="0" dirty="0">
                        <a:effectLst/>
                        <a:latin typeface="Segoe UI" panose="020B0502040204020203" pitchFamily="34" charset="0"/>
                      </a:endParaRPr>
                    </a:p>
                  </a:txBody>
                  <a:tcPr marL="13241" marR="13241" marT="6620" marB="6620" anchor="ctr">
                    <a:solidFill>
                      <a:srgbClr val="92D050"/>
                    </a:solidFill>
                  </a:tcPr>
                </a:tc>
                <a:extLst>
                  <a:ext uri="{0D108BD9-81ED-4DB2-BD59-A6C34878D82A}">
                    <a16:rowId xmlns:a16="http://schemas.microsoft.com/office/drawing/2014/main" val="3226584184"/>
                  </a:ext>
                </a:extLst>
              </a:tr>
              <a:tr h="355802">
                <a:tc>
                  <a:txBody>
                    <a:bodyPr/>
                    <a:lstStyle/>
                    <a:p>
                      <a:pPr algn="ctr"/>
                      <a:r>
                        <a:rPr lang="en-US" sz="1200" b="0" dirty="0">
                          <a:effectLst/>
                          <a:latin typeface="Segoe UI" panose="020B0502040204020203" pitchFamily="34" charset="0"/>
                        </a:rPr>
                        <a:t>4</a:t>
                      </a:r>
                    </a:p>
                  </a:txBody>
                  <a:tcPr marL="13241" marR="13241" marT="6620" marB="6620" anchor="ctr"/>
                </a:tc>
                <a:tc>
                  <a:txBody>
                    <a:bodyPr/>
                    <a:lstStyle/>
                    <a:p>
                      <a:pPr algn="l"/>
                      <a:r>
                        <a:rPr lang="en-US" sz="1200" dirty="0">
                          <a:effectLst/>
                        </a:rPr>
                        <a:t>Build ad blocking features into the browser</a:t>
                      </a:r>
                      <a:endParaRPr lang="en-US" sz="1200" b="0" dirty="0">
                        <a:effectLst/>
                        <a:latin typeface="Segoe UI" panose="020B0502040204020203" pitchFamily="34" charset="0"/>
                      </a:endParaRPr>
                    </a:p>
                  </a:txBody>
                  <a:tcPr marL="13241" marR="13241" marT="6620" marB="6620" anchor="ctr"/>
                </a:tc>
                <a:tc>
                  <a:txBody>
                    <a:bodyPr/>
                    <a:lstStyle/>
                    <a:p>
                      <a:pPr algn="l"/>
                      <a:r>
                        <a:rPr lang="en-US" sz="1200" dirty="0">
                          <a:effectLst/>
                        </a:rPr>
                        <a:t>Feature Request</a:t>
                      </a:r>
                      <a:endParaRPr lang="en-US" sz="1200" b="0" dirty="0">
                        <a:effectLst/>
                        <a:latin typeface="Segoe UI" panose="020B0502040204020203" pitchFamily="34" charset="0"/>
                      </a:endParaRPr>
                    </a:p>
                  </a:txBody>
                  <a:tcPr marL="13241" marR="13241" marT="6620" marB="6620" anchor="ctr"/>
                </a:tc>
                <a:tc>
                  <a:txBody>
                    <a:bodyPr/>
                    <a:lstStyle/>
                    <a:p>
                      <a:pPr algn="l"/>
                      <a:r>
                        <a:rPr lang="en-US" sz="1200">
                          <a:effectLst/>
                        </a:rPr>
                        <a:t>Targeted for next version.</a:t>
                      </a:r>
                      <a:br>
                        <a:rPr lang="en-US" sz="1200">
                          <a:effectLst/>
                        </a:rPr>
                      </a:br>
                      <a:r>
                        <a:rPr lang="en-US" sz="1200">
                          <a:effectLst/>
                        </a:rPr>
                        <a:t>Deliverable 4682811</a:t>
                      </a:r>
                      <a:endParaRPr lang="en-US" sz="1200" b="0" dirty="0">
                        <a:effectLst/>
                        <a:latin typeface="Segoe UI" panose="020B0502040204020203" pitchFamily="34" charset="0"/>
                      </a:endParaRPr>
                    </a:p>
                  </a:txBody>
                  <a:tcPr marL="13241" marR="13241" marT="6620" marB="6620" anchor="ctr">
                    <a:solidFill>
                      <a:srgbClr val="92D050"/>
                    </a:solidFill>
                  </a:tcPr>
                </a:tc>
                <a:extLst>
                  <a:ext uri="{0D108BD9-81ED-4DB2-BD59-A6C34878D82A}">
                    <a16:rowId xmlns:a16="http://schemas.microsoft.com/office/drawing/2014/main" val="98566951"/>
                  </a:ext>
                </a:extLst>
              </a:tr>
              <a:tr h="527071">
                <a:tc>
                  <a:txBody>
                    <a:bodyPr/>
                    <a:lstStyle/>
                    <a:p>
                      <a:pPr algn="ctr"/>
                      <a:r>
                        <a:rPr lang="en-US" sz="1200" b="0" dirty="0">
                          <a:effectLst/>
                          <a:latin typeface="Segoe UI" panose="020B0502040204020203" pitchFamily="34" charset="0"/>
                        </a:rPr>
                        <a:t>5</a:t>
                      </a:r>
                    </a:p>
                  </a:txBody>
                  <a:tcPr marL="13241" marR="13241" marT="6620" marB="6620" anchor="ctr"/>
                </a:tc>
                <a:tc>
                  <a:txBody>
                    <a:bodyPr/>
                    <a:lstStyle/>
                    <a:p>
                      <a:pPr algn="l"/>
                      <a:r>
                        <a:rPr lang="en-US" sz="1200">
                          <a:effectLst/>
                        </a:rPr>
                        <a:t>Integrate Bing translator into the browser</a:t>
                      </a:r>
                      <a:endParaRPr lang="en-US" sz="1200" b="0">
                        <a:effectLst/>
                        <a:latin typeface="Segoe UI" panose="020B0502040204020203" pitchFamily="34" charset="0"/>
                      </a:endParaRPr>
                    </a:p>
                  </a:txBody>
                  <a:tcPr marL="13241" marR="13241" marT="6620" marB="6620" anchor="ctr"/>
                </a:tc>
                <a:tc>
                  <a:txBody>
                    <a:bodyPr/>
                    <a:lstStyle/>
                    <a:p>
                      <a:pPr algn="l"/>
                      <a:r>
                        <a:rPr lang="en-US" sz="1200" dirty="0">
                          <a:effectLst/>
                        </a:rPr>
                        <a:t>Feature Request</a:t>
                      </a:r>
                      <a:endParaRPr lang="en-US" sz="1200" b="0" dirty="0">
                        <a:effectLst/>
                        <a:latin typeface="Segoe UI" panose="020B0502040204020203" pitchFamily="34" charset="0"/>
                      </a:endParaRPr>
                    </a:p>
                  </a:txBody>
                  <a:tcPr marL="13241" marR="13241" marT="6620" marB="6620" anchor="ctr"/>
                </a:tc>
                <a:tc>
                  <a:txBody>
                    <a:bodyPr/>
                    <a:lstStyle/>
                    <a:p>
                      <a:pPr algn="l"/>
                      <a:r>
                        <a:rPr lang="en-US" sz="1200">
                          <a:effectLst/>
                        </a:rPr>
                        <a:t>Targeted for next version.</a:t>
                      </a:r>
                      <a:endParaRPr lang="en-US" sz="1200" b="0" dirty="0">
                        <a:effectLst/>
                        <a:latin typeface="Segoe UI" panose="020B0502040204020203" pitchFamily="34" charset="0"/>
                      </a:endParaRPr>
                    </a:p>
                  </a:txBody>
                  <a:tcPr marL="13241" marR="13241" marT="6620" marB="6620" anchor="ctr">
                    <a:solidFill>
                      <a:srgbClr val="92D050"/>
                    </a:solidFill>
                  </a:tcPr>
                </a:tc>
                <a:extLst>
                  <a:ext uri="{0D108BD9-81ED-4DB2-BD59-A6C34878D82A}">
                    <a16:rowId xmlns:a16="http://schemas.microsoft.com/office/drawing/2014/main" val="2460203468"/>
                  </a:ext>
                </a:extLst>
              </a:tr>
              <a:tr h="553126">
                <a:tc>
                  <a:txBody>
                    <a:bodyPr/>
                    <a:lstStyle/>
                    <a:p>
                      <a:pPr algn="ctr"/>
                      <a:r>
                        <a:rPr lang="en-US" sz="1200" b="0" dirty="0">
                          <a:effectLst/>
                          <a:latin typeface="Segoe UI" panose="020B0502040204020203" pitchFamily="34" charset="0"/>
                        </a:rPr>
                        <a:t>6</a:t>
                      </a:r>
                    </a:p>
                  </a:txBody>
                  <a:tcPr marL="13241" marR="13241" marT="6620" marB="6620" anchor="ctr"/>
                </a:tc>
                <a:tc>
                  <a:txBody>
                    <a:bodyPr/>
                    <a:lstStyle/>
                    <a:p>
                      <a:pPr algn="l"/>
                      <a:r>
                        <a:rPr lang="en-US" sz="1200">
                          <a:effectLst/>
                        </a:rPr>
                        <a:t>Users report problems with websites that don't look right or don't work properly in Edge</a:t>
                      </a:r>
                      <a:endParaRPr lang="en-US" sz="1200" b="0">
                        <a:effectLst/>
                        <a:latin typeface="Segoe UI" panose="020B0502040204020203" pitchFamily="34" charset="0"/>
                      </a:endParaRPr>
                    </a:p>
                  </a:txBody>
                  <a:tcPr marL="13241" marR="13241" marT="6620" marB="6620" anchor="ctr"/>
                </a:tc>
                <a:tc>
                  <a:txBody>
                    <a:bodyPr/>
                    <a:lstStyle/>
                    <a:p>
                      <a:pPr algn="l"/>
                      <a:r>
                        <a:rPr lang="en-US" sz="1200" dirty="0">
                          <a:effectLst/>
                        </a:rPr>
                        <a:t>Feedback</a:t>
                      </a:r>
                      <a:endParaRPr lang="en-US" sz="1200" b="0" dirty="0">
                        <a:effectLst/>
                        <a:latin typeface="Segoe UI" panose="020B0502040204020203" pitchFamily="34" charset="0"/>
                      </a:endParaRPr>
                    </a:p>
                  </a:txBody>
                  <a:tcPr marL="13241" marR="13241" marT="6620" marB="6620" anchor="ctr"/>
                </a:tc>
                <a:tc>
                  <a:txBody>
                    <a:bodyPr/>
                    <a:lstStyle/>
                    <a:p>
                      <a:pPr algn="l"/>
                      <a:r>
                        <a:rPr lang="en-US" sz="1200">
                          <a:effectLst/>
                        </a:rPr>
                        <a:t>Work is ongoing in next version.</a:t>
                      </a:r>
                      <a:endParaRPr lang="en-US" sz="1200" b="0" dirty="0">
                        <a:effectLst/>
                        <a:latin typeface="Segoe UI" panose="020B0502040204020203" pitchFamily="34" charset="0"/>
                      </a:endParaRPr>
                    </a:p>
                  </a:txBody>
                  <a:tcPr marL="13241" marR="13241" marT="6620" marB="6620" anchor="ctr">
                    <a:solidFill>
                      <a:srgbClr val="92D050"/>
                    </a:solidFill>
                  </a:tcPr>
                </a:tc>
                <a:extLst>
                  <a:ext uri="{0D108BD9-81ED-4DB2-BD59-A6C34878D82A}">
                    <a16:rowId xmlns:a16="http://schemas.microsoft.com/office/drawing/2014/main" val="134819431"/>
                  </a:ext>
                </a:extLst>
              </a:tr>
              <a:tr h="377241">
                <a:tc>
                  <a:txBody>
                    <a:bodyPr/>
                    <a:lstStyle/>
                    <a:p>
                      <a:pPr algn="ctr"/>
                      <a:r>
                        <a:rPr lang="en-US" sz="1200" b="0" dirty="0">
                          <a:effectLst/>
                          <a:latin typeface="Segoe UI" panose="020B0502040204020203" pitchFamily="34" charset="0"/>
                        </a:rPr>
                        <a:t>7</a:t>
                      </a:r>
                    </a:p>
                  </a:txBody>
                  <a:tcPr marL="13241" marR="13241" marT="6620" marB="6620" anchor="ctr"/>
                </a:tc>
                <a:tc>
                  <a:txBody>
                    <a:bodyPr/>
                    <a:lstStyle/>
                    <a:p>
                      <a:pPr algn="l"/>
                      <a:r>
                        <a:rPr lang="en-US" sz="1200">
                          <a:effectLst/>
                        </a:rPr>
                        <a:t>Add the ability to swipe to navigate back and forward in Edge</a:t>
                      </a:r>
                      <a:endParaRPr lang="en-US" sz="1200" b="0">
                        <a:effectLst/>
                        <a:latin typeface="Segoe UI" panose="020B0502040204020203" pitchFamily="34" charset="0"/>
                      </a:endParaRPr>
                    </a:p>
                  </a:txBody>
                  <a:tcPr marL="13241" marR="13241" marT="6620" marB="6620" anchor="ctr"/>
                </a:tc>
                <a:tc>
                  <a:txBody>
                    <a:bodyPr/>
                    <a:lstStyle/>
                    <a:p>
                      <a:pPr algn="l"/>
                      <a:r>
                        <a:rPr lang="en-US" sz="1200" dirty="0">
                          <a:effectLst/>
                        </a:rPr>
                        <a:t>Feature Takeback</a:t>
                      </a:r>
                      <a:endParaRPr lang="en-US" sz="1200" b="0" dirty="0">
                        <a:effectLst/>
                        <a:latin typeface="Segoe UI" panose="020B0502040204020203" pitchFamily="34" charset="0"/>
                      </a:endParaRPr>
                    </a:p>
                  </a:txBody>
                  <a:tcPr marL="13241" marR="13241" marT="6620" marB="6620" anchor="ctr"/>
                </a:tc>
                <a:tc>
                  <a:txBody>
                    <a:bodyPr/>
                    <a:lstStyle/>
                    <a:p>
                      <a:pPr algn="l"/>
                      <a:r>
                        <a:rPr lang="en-US" sz="1200">
                          <a:effectLst/>
                        </a:rPr>
                        <a:t>Targeted for next version.</a:t>
                      </a:r>
                      <a:br>
                        <a:rPr lang="en-US" sz="1200">
                          <a:effectLst/>
                        </a:rPr>
                      </a:br>
                      <a:r>
                        <a:rPr lang="en-US" sz="1200">
                          <a:effectLst/>
                        </a:rPr>
                        <a:t>Deliverable 262131</a:t>
                      </a:r>
                      <a:endParaRPr lang="en-US" sz="1200" b="0" dirty="0">
                        <a:effectLst/>
                        <a:latin typeface="Segoe UI" panose="020B0502040204020203" pitchFamily="34" charset="0"/>
                      </a:endParaRPr>
                    </a:p>
                  </a:txBody>
                  <a:tcPr marL="13241" marR="13241" marT="6620" marB="6620" anchor="ctr">
                    <a:solidFill>
                      <a:srgbClr val="92D050"/>
                    </a:solidFill>
                  </a:tcPr>
                </a:tc>
                <a:extLst>
                  <a:ext uri="{0D108BD9-81ED-4DB2-BD59-A6C34878D82A}">
                    <a16:rowId xmlns:a16="http://schemas.microsoft.com/office/drawing/2014/main" val="3014872555"/>
                  </a:ext>
                </a:extLst>
              </a:tr>
              <a:tr h="465183">
                <a:tc>
                  <a:txBody>
                    <a:bodyPr/>
                    <a:lstStyle/>
                    <a:p>
                      <a:pPr algn="ctr"/>
                      <a:r>
                        <a:rPr lang="en-US" sz="1200" b="0" dirty="0">
                          <a:effectLst/>
                          <a:latin typeface="Segoe UI" panose="020B0502040204020203" pitchFamily="34" charset="0"/>
                        </a:rPr>
                        <a:t>8</a:t>
                      </a:r>
                    </a:p>
                  </a:txBody>
                  <a:tcPr marL="13241" marR="13241" marT="6620" marB="6620" anchor="ctr"/>
                </a:tc>
                <a:tc>
                  <a:txBody>
                    <a:bodyPr/>
                    <a:lstStyle/>
                    <a:p>
                      <a:pPr algn="l"/>
                      <a:r>
                        <a:rPr lang="en-US" sz="1200">
                          <a:effectLst/>
                        </a:rPr>
                        <a:t>Enterprise Feature Request: Provide a mechanism for deployment of favorites</a:t>
                      </a:r>
                      <a:endParaRPr lang="en-US" sz="1200" b="0">
                        <a:effectLst/>
                        <a:latin typeface="Segoe UI" panose="020B0502040204020203" pitchFamily="34" charset="0"/>
                      </a:endParaRPr>
                    </a:p>
                  </a:txBody>
                  <a:tcPr marL="13241" marR="13241" marT="6620" marB="6620" anchor="ctr"/>
                </a:tc>
                <a:tc>
                  <a:txBody>
                    <a:bodyPr/>
                    <a:lstStyle/>
                    <a:p>
                      <a:pPr algn="l"/>
                      <a:r>
                        <a:rPr lang="en-US" sz="1200" dirty="0">
                          <a:effectLst/>
                        </a:rPr>
                        <a:t>Feature Request</a:t>
                      </a:r>
                      <a:endParaRPr lang="en-US" sz="1200" b="0" dirty="0">
                        <a:effectLst/>
                        <a:latin typeface="Segoe UI" panose="020B0502040204020203" pitchFamily="34" charset="0"/>
                      </a:endParaRPr>
                    </a:p>
                  </a:txBody>
                  <a:tcPr marL="13241" marR="13241" marT="6620" marB="6620" anchor="ctr"/>
                </a:tc>
                <a:tc>
                  <a:txBody>
                    <a:bodyPr/>
                    <a:lstStyle/>
                    <a:p>
                      <a:pPr algn="l"/>
                      <a:r>
                        <a:rPr lang="en-US" sz="1200">
                          <a:effectLst/>
                        </a:rPr>
                        <a:t>Targeted for after the next version.</a:t>
                      </a:r>
                      <a:br>
                        <a:rPr lang="en-US" sz="1200">
                          <a:effectLst/>
                        </a:rPr>
                      </a:br>
                      <a:r>
                        <a:rPr lang="en-US" sz="1200">
                          <a:effectLst/>
                        </a:rPr>
                        <a:t>Deliverable 6099728</a:t>
                      </a:r>
                      <a:endParaRPr lang="en-US" sz="1200" b="0" dirty="0">
                        <a:effectLst/>
                        <a:latin typeface="Segoe UI" panose="020B0502040204020203" pitchFamily="34" charset="0"/>
                      </a:endParaRPr>
                    </a:p>
                  </a:txBody>
                  <a:tcPr marL="13241" marR="13241" marT="6620" marB="6620" anchor="ctr">
                    <a:solidFill>
                      <a:srgbClr val="FFC000"/>
                    </a:solidFill>
                  </a:tcPr>
                </a:tc>
                <a:extLst>
                  <a:ext uri="{0D108BD9-81ED-4DB2-BD59-A6C34878D82A}">
                    <a16:rowId xmlns:a16="http://schemas.microsoft.com/office/drawing/2014/main" val="1879130264"/>
                  </a:ext>
                </a:extLst>
              </a:tr>
              <a:tr h="583516">
                <a:tc>
                  <a:txBody>
                    <a:bodyPr/>
                    <a:lstStyle/>
                    <a:p>
                      <a:pPr algn="ctr"/>
                      <a:r>
                        <a:rPr lang="en-US" sz="1200" b="0" dirty="0">
                          <a:effectLst/>
                          <a:latin typeface="Segoe UI" panose="020B0502040204020203" pitchFamily="34" charset="0"/>
                        </a:rPr>
                        <a:t>9</a:t>
                      </a:r>
                    </a:p>
                  </a:txBody>
                  <a:tcPr marL="13241" marR="13241" marT="6620" marB="6620" anchor="ctr"/>
                </a:tc>
                <a:tc>
                  <a:txBody>
                    <a:bodyPr/>
                    <a:lstStyle/>
                    <a:p>
                      <a:pPr algn="l"/>
                      <a:r>
                        <a:rPr lang="en-US" sz="1200">
                          <a:effectLst/>
                        </a:rPr>
                        <a:t>Edge should show a menu when you right click on the back button, allowing you to skip back several pages (a.k.a travel log)</a:t>
                      </a:r>
                      <a:endParaRPr lang="en-US" sz="1200" b="0">
                        <a:effectLst/>
                        <a:latin typeface="Segoe UI" panose="020B0502040204020203" pitchFamily="34" charset="0"/>
                      </a:endParaRPr>
                    </a:p>
                  </a:txBody>
                  <a:tcPr marL="13241" marR="13241" marT="6620" marB="6620" anchor="ctr"/>
                </a:tc>
                <a:tc>
                  <a:txBody>
                    <a:bodyPr/>
                    <a:lstStyle/>
                    <a:p>
                      <a:pPr algn="l"/>
                      <a:r>
                        <a:rPr lang="en-US" sz="1200" dirty="0">
                          <a:effectLst/>
                        </a:rPr>
                        <a:t>Feature Takeback</a:t>
                      </a:r>
                      <a:endParaRPr lang="en-US" sz="1200" b="0" dirty="0">
                        <a:effectLst/>
                        <a:latin typeface="Segoe UI" panose="020B0502040204020203" pitchFamily="34" charset="0"/>
                      </a:endParaRPr>
                    </a:p>
                  </a:txBody>
                  <a:tcPr marL="13241" marR="13241" marT="6620" marB="6620" anchor="ctr"/>
                </a:tc>
                <a:tc>
                  <a:txBody>
                    <a:bodyPr/>
                    <a:lstStyle/>
                    <a:p>
                      <a:pPr algn="l"/>
                      <a:r>
                        <a:rPr lang="en-US" sz="1200">
                          <a:effectLst/>
                        </a:rPr>
                        <a:t>Completed for next version.</a:t>
                      </a:r>
                      <a:br>
                        <a:rPr lang="en-US" sz="1200">
                          <a:effectLst/>
                        </a:rPr>
                      </a:br>
                      <a:r>
                        <a:rPr lang="en-US" sz="1200">
                          <a:effectLst/>
                        </a:rPr>
                        <a:t>Deliverable 764700</a:t>
                      </a:r>
                      <a:endParaRPr lang="en-US" sz="1200" b="0" dirty="0">
                        <a:effectLst/>
                        <a:latin typeface="Segoe UI" panose="020B0502040204020203" pitchFamily="34" charset="0"/>
                      </a:endParaRPr>
                    </a:p>
                  </a:txBody>
                  <a:tcPr marL="13241" marR="13241" marT="6620" marB="6620" anchor="ctr">
                    <a:solidFill>
                      <a:srgbClr val="92D050"/>
                    </a:solidFill>
                  </a:tcPr>
                </a:tc>
                <a:extLst>
                  <a:ext uri="{0D108BD9-81ED-4DB2-BD59-A6C34878D82A}">
                    <a16:rowId xmlns:a16="http://schemas.microsoft.com/office/drawing/2014/main" val="3905368263"/>
                  </a:ext>
                </a:extLst>
              </a:tr>
              <a:tr h="377241">
                <a:tc>
                  <a:txBody>
                    <a:bodyPr/>
                    <a:lstStyle/>
                    <a:p>
                      <a:pPr algn="ctr"/>
                      <a:r>
                        <a:rPr lang="en-US" sz="1200" b="0" dirty="0">
                          <a:effectLst/>
                          <a:latin typeface="Segoe UI" panose="020B0502040204020203" pitchFamily="34" charset="0"/>
                        </a:rPr>
                        <a:t>10</a:t>
                      </a:r>
                    </a:p>
                  </a:txBody>
                  <a:tcPr marL="13241" marR="13241" marT="6620" marB="6620" anchor="ctr"/>
                </a:tc>
                <a:tc>
                  <a:txBody>
                    <a:bodyPr/>
                    <a:lstStyle/>
                    <a:p>
                      <a:pPr algn="l"/>
                      <a:r>
                        <a:rPr lang="en-US" sz="1200" dirty="0">
                          <a:effectLst/>
                        </a:rPr>
                        <a:t>In general, favorites are hard to manage and organize in Edge</a:t>
                      </a:r>
                      <a:endParaRPr lang="en-US" sz="1200" b="0" dirty="0">
                        <a:effectLst/>
                        <a:latin typeface="Segoe UI" panose="020B0502040204020203" pitchFamily="34" charset="0"/>
                      </a:endParaRPr>
                    </a:p>
                  </a:txBody>
                  <a:tcPr marL="13241" marR="13241" marT="6620" marB="6620" anchor="ctr"/>
                </a:tc>
                <a:tc>
                  <a:txBody>
                    <a:bodyPr/>
                    <a:lstStyle/>
                    <a:p>
                      <a:pPr algn="l"/>
                      <a:r>
                        <a:rPr lang="en-US" sz="1200" dirty="0">
                          <a:effectLst/>
                        </a:rPr>
                        <a:t>Feedback</a:t>
                      </a:r>
                      <a:endParaRPr lang="en-US" sz="1200" b="0" dirty="0">
                        <a:effectLst/>
                        <a:latin typeface="Segoe UI" panose="020B0502040204020203" pitchFamily="34" charset="0"/>
                      </a:endParaRPr>
                    </a:p>
                  </a:txBody>
                  <a:tcPr marL="13241" marR="13241" marT="6620" marB="6620" anchor="ctr"/>
                </a:tc>
                <a:tc>
                  <a:txBody>
                    <a:bodyPr/>
                    <a:lstStyle/>
                    <a:p>
                      <a:pPr algn="l"/>
                      <a:r>
                        <a:rPr lang="en-US" sz="1200">
                          <a:effectLst/>
                        </a:rPr>
                        <a:t>Work is ongoing in next version.</a:t>
                      </a:r>
                      <a:endParaRPr lang="en-US" sz="1200" b="0" dirty="0">
                        <a:effectLst/>
                        <a:latin typeface="Segoe UI" panose="020B0502040204020203" pitchFamily="34" charset="0"/>
                      </a:endParaRPr>
                    </a:p>
                  </a:txBody>
                  <a:tcPr marL="13241" marR="13241" marT="6620" marB="6620" anchor="ctr">
                    <a:solidFill>
                      <a:srgbClr val="92D050"/>
                    </a:solidFill>
                  </a:tcPr>
                </a:tc>
                <a:extLst>
                  <a:ext uri="{0D108BD9-81ED-4DB2-BD59-A6C34878D82A}">
                    <a16:rowId xmlns:a16="http://schemas.microsoft.com/office/drawing/2014/main" val="2976727645"/>
                  </a:ext>
                </a:extLst>
              </a:tr>
            </a:tbl>
          </a:graphicData>
        </a:graphic>
      </p:graphicFrame>
    </p:spTree>
    <p:extLst>
      <p:ext uri="{BB962C8B-B14F-4D97-AF65-F5344CB8AC3E}">
        <p14:creationId xmlns:p14="http://schemas.microsoft.com/office/powerpoint/2010/main" val="281541247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28238" y="6469062"/>
            <a:ext cx="7828874" cy="627864"/>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Anonymous, sampled data from our Insider population</a:t>
            </a:r>
          </a:p>
        </p:txBody>
      </p:sp>
      <p:pic>
        <p:nvPicPr>
          <p:cNvPr id="6" name="Picture 5"/>
          <p:cNvPicPr>
            <a:picLocks noChangeAspect="1"/>
          </p:cNvPicPr>
          <p:nvPr/>
        </p:nvPicPr>
        <p:blipFill>
          <a:blip r:embed="rId3"/>
          <a:stretch>
            <a:fillRect/>
          </a:stretch>
        </p:blipFill>
        <p:spPr>
          <a:xfrm>
            <a:off x="2228533" y="754062"/>
            <a:ext cx="7986712" cy="5582944"/>
          </a:xfrm>
          <a:prstGeom prst="rect">
            <a:avLst/>
          </a:prstGeom>
        </p:spPr>
      </p:pic>
      <p:sp>
        <p:nvSpPr>
          <p:cNvPr id="7" name="Rectangle 6"/>
          <p:cNvSpPr/>
          <p:nvPr/>
        </p:nvSpPr>
        <p:spPr bwMode="auto">
          <a:xfrm>
            <a:off x="2027237" y="3421062"/>
            <a:ext cx="2514600" cy="3048000"/>
          </a:xfrm>
          <a:prstGeom prst="rect">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Rectangle 3"/>
          <p:cNvSpPr/>
          <p:nvPr/>
        </p:nvSpPr>
        <p:spPr bwMode="auto">
          <a:xfrm>
            <a:off x="5696328" y="1545567"/>
            <a:ext cx="315913" cy="152400"/>
          </a:xfrm>
          <a:prstGeom prst="rect">
            <a:avLst/>
          </a:prstGeom>
          <a:solidFill>
            <a:srgbClr val="0B88E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44447"/>
                </a:solidFill>
                <a:effectLst/>
                <a:uLnTx/>
                <a:uFillTx/>
                <a:latin typeface="Segoe UI"/>
                <a:ea typeface="Segoe UI" pitchFamily="34" charset="0"/>
                <a:cs typeface="Segoe UI" pitchFamily="34" charset="0"/>
              </a:rPr>
              <a:t>X%</a:t>
            </a:r>
          </a:p>
        </p:txBody>
      </p:sp>
      <p:sp>
        <p:nvSpPr>
          <p:cNvPr id="9" name="Rectangle 8"/>
          <p:cNvSpPr/>
          <p:nvPr/>
        </p:nvSpPr>
        <p:spPr bwMode="auto">
          <a:xfrm>
            <a:off x="7694061" y="1555092"/>
            <a:ext cx="315913" cy="152400"/>
          </a:xfrm>
          <a:prstGeom prst="rect">
            <a:avLst/>
          </a:prstGeom>
          <a:solidFill>
            <a:srgbClr val="2393E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2101A"/>
                </a:solidFill>
                <a:effectLst/>
                <a:uLnTx/>
                <a:uFillTx/>
                <a:latin typeface="Segoe UI"/>
                <a:ea typeface="Segoe UI" pitchFamily="34" charset="0"/>
                <a:cs typeface="Segoe UI" pitchFamily="34" charset="0"/>
              </a:rPr>
              <a:t>X% </a:t>
            </a:r>
          </a:p>
        </p:txBody>
      </p:sp>
      <p:sp>
        <p:nvSpPr>
          <p:cNvPr id="10" name="Rectangle 9"/>
          <p:cNvSpPr/>
          <p:nvPr/>
        </p:nvSpPr>
        <p:spPr bwMode="auto">
          <a:xfrm>
            <a:off x="4631568" y="1980972"/>
            <a:ext cx="297620" cy="112713"/>
          </a:xfrm>
          <a:prstGeom prst="rect">
            <a:avLst/>
          </a:prstGeom>
          <a:solidFill>
            <a:srgbClr val="1F91E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2101A"/>
                </a:solidFill>
                <a:effectLst/>
                <a:uLnTx/>
                <a:uFillTx/>
                <a:latin typeface="Segoe UI"/>
                <a:ea typeface="Segoe UI" pitchFamily="34" charset="0"/>
                <a:cs typeface="Segoe UI" pitchFamily="34" charset="0"/>
              </a:rPr>
              <a:t>X%</a:t>
            </a:r>
          </a:p>
        </p:txBody>
      </p:sp>
      <p:sp>
        <p:nvSpPr>
          <p:cNvPr id="11" name="Rectangle 10"/>
          <p:cNvSpPr/>
          <p:nvPr/>
        </p:nvSpPr>
        <p:spPr bwMode="auto">
          <a:xfrm>
            <a:off x="4995744" y="1988343"/>
            <a:ext cx="273963" cy="124275"/>
          </a:xfrm>
          <a:prstGeom prst="rect">
            <a:avLst/>
          </a:prstGeom>
          <a:solidFill>
            <a:srgbClr val="77BAEC"/>
          </a:solidFill>
          <a:ln>
            <a:solidFill>
              <a:srgbClr val="77BAE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2101A"/>
                </a:solidFill>
                <a:effectLst/>
                <a:uLnTx/>
                <a:uFillTx/>
                <a:latin typeface="Segoe UI"/>
                <a:ea typeface="Segoe UI" pitchFamily="34" charset="0"/>
                <a:cs typeface="Segoe UI" pitchFamily="34" charset="0"/>
              </a:rPr>
              <a:t>X%</a:t>
            </a:r>
          </a:p>
        </p:txBody>
      </p:sp>
      <p:sp>
        <p:nvSpPr>
          <p:cNvPr id="13" name="Rectangle 12"/>
          <p:cNvSpPr/>
          <p:nvPr/>
        </p:nvSpPr>
        <p:spPr bwMode="auto">
          <a:xfrm>
            <a:off x="5696328" y="4844833"/>
            <a:ext cx="369509" cy="155676"/>
          </a:xfrm>
          <a:prstGeom prst="rect">
            <a:avLst/>
          </a:prstGeom>
          <a:solidFill>
            <a:srgbClr val="8FC5E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44447"/>
                </a:solidFill>
                <a:effectLst/>
                <a:uLnTx/>
                <a:uFillTx/>
                <a:latin typeface="Segoe UI"/>
                <a:ea typeface="Segoe UI" pitchFamily="34" charset="0"/>
                <a:cs typeface="Segoe UI" pitchFamily="34" charset="0"/>
              </a:rPr>
              <a:t>X%</a:t>
            </a:r>
          </a:p>
        </p:txBody>
      </p:sp>
      <p:sp>
        <p:nvSpPr>
          <p:cNvPr id="14" name="Rectangle 13"/>
          <p:cNvSpPr/>
          <p:nvPr/>
        </p:nvSpPr>
        <p:spPr bwMode="auto">
          <a:xfrm>
            <a:off x="5266758" y="4616965"/>
            <a:ext cx="431913" cy="159142"/>
          </a:xfrm>
          <a:prstGeom prst="rect">
            <a:avLst/>
          </a:prstGeom>
          <a:solidFill>
            <a:srgbClr val="60AF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44447"/>
                </a:solidFill>
                <a:effectLst/>
                <a:uLnTx/>
                <a:uFillTx/>
                <a:latin typeface="Segoe UI"/>
                <a:ea typeface="Segoe UI" pitchFamily="34" charset="0"/>
                <a:cs typeface="Segoe UI" pitchFamily="34" charset="0"/>
              </a:rPr>
              <a:t>X%</a:t>
            </a:r>
          </a:p>
        </p:txBody>
      </p:sp>
      <p:sp>
        <p:nvSpPr>
          <p:cNvPr id="15" name="Rectangle 14"/>
          <p:cNvSpPr/>
          <p:nvPr/>
        </p:nvSpPr>
        <p:spPr bwMode="auto">
          <a:xfrm>
            <a:off x="5803501" y="4390231"/>
            <a:ext cx="523820" cy="149112"/>
          </a:xfrm>
          <a:prstGeom prst="rect">
            <a:avLst/>
          </a:prstGeom>
          <a:solidFill>
            <a:srgbClr val="0083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44447"/>
                </a:solidFill>
                <a:effectLst/>
                <a:uLnTx/>
                <a:uFillTx/>
                <a:latin typeface="Segoe UI"/>
                <a:ea typeface="Segoe UI" pitchFamily="34" charset="0"/>
                <a:cs typeface="Segoe UI" pitchFamily="34" charset="0"/>
              </a:rPr>
              <a:t>X%</a:t>
            </a:r>
          </a:p>
        </p:txBody>
      </p:sp>
      <p:sp>
        <p:nvSpPr>
          <p:cNvPr id="16" name="Rectangle 15"/>
          <p:cNvSpPr/>
          <p:nvPr/>
        </p:nvSpPr>
        <p:spPr bwMode="auto">
          <a:xfrm>
            <a:off x="5611357" y="5094688"/>
            <a:ext cx="454480" cy="107391"/>
          </a:xfrm>
          <a:prstGeom prst="rect">
            <a:avLst/>
          </a:prstGeom>
          <a:solidFill>
            <a:srgbClr val="2092E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44447"/>
                </a:solidFill>
                <a:effectLst/>
                <a:uLnTx/>
                <a:uFillTx/>
                <a:latin typeface="Segoe UI"/>
                <a:ea typeface="Segoe UI" pitchFamily="34" charset="0"/>
                <a:cs typeface="Segoe UI" pitchFamily="34" charset="0"/>
              </a:rPr>
              <a:t>X%</a:t>
            </a:r>
          </a:p>
        </p:txBody>
      </p:sp>
      <p:sp>
        <p:nvSpPr>
          <p:cNvPr id="17" name="Rectangle 16"/>
          <p:cNvSpPr/>
          <p:nvPr/>
        </p:nvSpPr>
        <p:spPr bwMode="auto">
          <a:xfrm>
            <a:off x="5575827" y="5334135"/>
            <a:ext cx="436414" cy="124263"/>
          </a:xfrm>
          <a:prstGeom prst="rect">
            <a:avLst/>
          </a:prstGeom>
          <a:solidFill>
            <a:srgbClr val="349BE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44447"/>
                </a:solidFill>
                <a:effectLst/>
                <a:uLnTx/>
                <a:uFillTx/>
                <a:latin typeface="Segoe UI"/>
                <a:ea typeface="Segoe UI" pitchFamily="34" charset="0"/>
                <a:cs typeface="Segoe UI" pitchFamily="34" charset="0"/>
              </a:rPr>
              <a:t>X%</a:t>
            </a:r>
          </a:p>
        </p:txBody>
      </p:sp>
      <p:sp>
        <p:nvSpPr>
          <p:cNvPr id="18" name="Rectangle 17"/>
          <p:cNvSpPr/>
          <p:nvPr/>
        </p:nvSpPr>
        <p:spPr bwMode="auto">
          <a:xfrm>
            <a:off x="5555417" y="5525893"/>
            <a:ext cx="421677" cy="181169"/>
          </a:xfrm>
          <a:prstGeom prst="rect">
            <a:avLst/>
          </a:prstGeom>
          <a:solidFill>
            <a:srgbClr val="2996E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44447"/>
                </a:solidFill>
                <a:effectLst/>
                <a:uLnTx/>
                <a:uFillTx/>
                <a:latin typeface="Segoe UI"/>
                <a:ea typeface="Segoe UI" pitchFamily="34" charset="0"/>
                <a:cs typeface="Segoe UI" pitchFamily="34" charset="0"/>
              </a:rPr>
              <a:t>X%</a:t>
            </a:r>
          </a:p>
        </p:txBody>
      </p:sp>
      <p:sp>
        <p:nvSpPr>
          <p:cNvPr id="19" name="Rectangle 18"/>
          <p:cNvSpPr/>
          <p:nvPr/>
        </p:nvSpPr>
        <p:spPr bwMode="auto">
          <a:xfrm>
            <a:off x="8796542" y="3388726"/>
            <a:ext cx="360951" cy="152400"/>
          </a:xfrm>
          <a:prstGeom prst="rect">
            <a:avLst/>
          </a:prstGeom>
          <a:solidFill>
            <a:srgbClr val="B2D5E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2101A"/>
                </a:solidFill>
                <a:effectLst/>
                <a:uLnTx/>
                <a:uFillTx/>
                <a:latin typeface="Segoe UI"/>
                <a:ea typeface="Segoe UI" pitchFamily="34" charset="0"/>
                <a:cs typeface="Segoe UI" pitchFamily="34" charset="0"/>
              </a:rPr>
              <a:t>X%</a:t>
            </a:r>
          </a:p>
        </p:txBody>
      </p:sp>
      <p:sp>
        <p:nvSpPr>
          <p:cNvPr id="20" name="Rectangle 19"/>
          <p:cNvSpPr/>
          <p:nvPr/>
        </p:nvSpPr>
        <p:spPr bwMode="auto">
          <a:xfrm>
            <a:off x="8406739" y="3700287"/>
            <a:ext cx="372930" cy="152400"/>
          </a:xfrm>
          <a:prstGeom prst="rect">
            <a:avLst/>
          </a:prstGeom>
          <a:solidFill>
            <a:srgbClr val="B8D7E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2101A"/>
                </a:solidFill>
                <a:effectLst/>
                <a:uLnTx/>
                <a:uFillTx/>
                <a:latin typeface="Segoe UI"/>
                <a:ea typeface="Segoe UI" pitchFamily="34" charset="0"/>
                <a:cs typeface="Segoe UI" pitchFamily="34" charset="0"/>
              </a:rPr>
              <a:t>X% </a:t>
            </a:r>
          </a:p>
        </p:txBody>
      </p:sp>
      <p:sp>
        <p:nvSpPr>
          <p:cNvPr id="21" name="Rectangle 20"/>
          <p:cNvSpPr/>
          <p:nvPr/>
        </p:nvSpPr>
        <p:spPr bwMode="auto">
          <a:xfrm>
            <a:off x="7997031" y="4011690"/>
            <a:ext cx="375444" cy="152400"/>
          </a:xfrm>
          <a:prstGeom prst="rect">
            <a:avLst/>
          </a:prstGeom>
          <a:solidFill>
            <a:srgbClr val="ABD1E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2101A"/>
                </a:solidFill>
                <a:effectLst/>
                <a:uLnTx/>
                <a:uFillTx/>
                <a:latin typeface="Segoe UI"/>
                <a:ea typeface="Segoe UI" pitchFamily="34" charset="0"/>
                <a:cs typeface="Segoe UI" pitchFamily="34" charset="0"/>
              </a:rPr>
              <a:t>X%                        </a:t>
            </a:r>
          </a:p>
        </p:txBody>
      </p:sp>
      <p:sp>
        <p:nvSpPr>
          <p:cNvPr id="22" name="Rectangle 21"/>
          <p:cNvSpPr/>
          <p:nvPr/>
        </p:nvSpPr>
        <p:spPr bwMode="auto">
          <a:xfrm>
            <a:off x="8799034" y="4314031"/>
            <a:ext cx="390209" cy="152400"/>
          </a:xfrm>
          <a:prstGeom prst="rect">
            <a:avLst/>
          </a:prstGeom>
          <a:solidFill>
            <a:srgbClr val="BAD8E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44447"/>
                </a:solidFill>
                <a:effectLst/>
                <a:uLnTx/>
                <a:uFillTx/>
                <a:latin typeface="Segoe UI"/>
                <a:ea typeface="Segoe UI" pitchFamily="34" charset="0"/>
                <a:cs typeface="Segoe UI" pitchFamily="34" charset="0"/>
              </a:rPr>
              <a:t>X%</a:t>
            </a:r>
          </a:p>
        </p:txBody>
      </p:sp>
      <p:sp>
        <p:nvSpPr>
          <p:cNvPr id="23" name="Rectangle 22"/>
          <p:cNvSpPr/>
          <p:nvPr/>
        </p:nvSpPr>
        <p:spPr bwMode="auto">
          <a:xfrm>
            <a:off x="8754308" y="4609145"/>
            <a:ext cx="354658" cy="148538"/>
          </a:xfrm>
          <a:prstGeom prst="rect">
            <a:avLst/>
          </a:prstGeom>
          <a:solidFill>
            <a:srgbClr val="B2D5E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44447"/>
                </a:solidFill>
                <a:effectLst/>
                <a:uLnTx/>
                <a:uFillTx/>
                <a:latin typeface="Segoe UI"/>
                <a:ea typeface="Segoe UI" pitchFamily="34" charset="0"/>
                <a:cs typeface="Segoe UI" pitchFamily="34" charset="0"/>
              </a:rPr>
              <a:t>X%</a:t>
            </a:r>
          </a:p>
        </p:txBody>
      </p:sp>
      <p:sp>
        <p:nvSpPr>
          <p:cNvPr id="24" name="Rectangle 23"/>
          <p:cNvSpPr/>
          <p:nvPr/>
        </p:nvSpPr>
        <p:spPr bwMode="auto">
          <a:xfrm>
            <a:off x="9152026" y="4939759"/>
            <a:ext cx="328305" cy="136738"/>
          </a:xfrm>
          <a:prstGeom prst="rect">
            <a:avLst/>
          </a:prstGeom>
          <a:solidFill>
            <a:srgbClr val="95C7E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44447"/>
                </a:solidFill>
                <a:effectLst/>
                <a:uLnTx/>
                <a:uFillTx/>
                <a:latin typeface="Segoe UI"/>
                <a:ea typeface="Segoe UI" pitchFamily="34" charset="0"/>
                <a:cs typeface="Segoe UI" pitchFamily="34" charset="0"/>
              </a:rPr>
              <a:t>X%</a:t>
            </a:r>
          </a:p>
        </p:txBody>
      </p:sp>
      <p:sp>
        <p:nvSpPr>
          <p:cNvPr id="25" name="Rectangle 24"/>
          <p:cNvSpPr/>
          <p:nvPr/>
        </p:nvSpPr>
        <p:spPr bwMode="auto">
          <a:xfrm>
            <a:off x="8508664" y="5243293"/>
            <a:ext cx="315913" cy="152400"/>
          </a:xfrm>
          <a:prstGeom prst="rect">
            <a:avLst/>
          </a:prstGeom>
          <a:solidFill>
            <a:srgbClr val="B9D8E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44447"/>
                </a:solidFill>
                <a:effectLst/>
                <a:uLnTx/>
                <a:uFillTx/>
                <a:latin typeface="Segoe UI"/>
                <a:ea typeface="Segoe UI" pitchFamily="34" charset="0"/>
                <a:cs typeface="Segoe UI" pitchFamily="34" charset="0"/>
              </a:rPr>
              <a:t>X%</a:t>
            </a:r>
          </a:p>
        </p:txBody>
      </p:sp>
      <p:sp>
        <p:nvSpPr>
          <p:cNvPr id="26" name="Rectangle 25"/>
          <p:cNvSpPr/>
          <p:nvPr/>
        </p:nvSpPr>
        <p:spPr bwMode="auto">
          <a:xfrm>
            <a:off x="8177589" y="5553149"/>
            <a:ext cx="335790" cy="167982"/>
          </a:xfrm>
          <a:prstGeom prst="rect">
            <a:avLst/>
          </a:prstGeom>
          <a:solidFill>
            <a:srgbClr val="71B7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44447"/>
                </a:solidFill>
                <a:effectLst/>
                <a:uLnTx/>
                <a:uFillTx/>
                <a:latin typeface="Segoe UI"/>
                <a:ea typeface="Segoe UI" pitchFamily="34" charset="0"/>
                <a:cs typeface="Segoe UI" pitchFamily="34" charset="0"/>
              </a:rPr>
              <a:t>X%</a:t>
            </a:r>
          </a:p>
        </p:txBody>
      </p:sp>
      <p:sp>
        <p:nvSpPr>
          <p:cNvPr id="27" name="Rectangle 26"/>
          <p:cNvSpPr/>
          <p:nvPr/>
        </p:nvSpPr>
        <p:spPr bwMode="auto">
          <a:xfrm>
            <a:off x="8855868" y="2575340"/>
            <a:ext cx="361157" cy="152400"/>
          </a:xfrm>
          <a:prstGeom prst="rect">
            <a:avLst/>
          </a:prstGeom>
          <a:solidFill>
            <a:srgbClr val="82BF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2101A"/>
                </a:solidFill>
                <a:effectLst/>
                <a:uLnTx/>
                <a:uFillTx/>
                <a:latin typeface="Segoe UI"/>
                <a:ea typeface="Segoe UI" pitchFamily="34" charset="0"/>
                <a:cs typeface="Segoe UI" pitchFamily="34" charset="0"/>
              </a:rPr>
              <a:t>X%</a:t>
            </a:r>
          </a:p>
        </p:txBody>
      </p:sp>
      <p:sp>
        <p:nvSpPr>
          <p:cNvPr id="28" name="Rectangle 27"/>
          <p:cNvSpPr/>
          <p:nvPr/>
        </p:nvSpPr>
        <p:spPr bwMode="auto">
          <a:xfrm>
            <a:off x="8407279" y="2254037"/>
            <a:ext cx="385884" cy="152400"/>
          </a:xfrm>
          <a:prstGeom prst="rect">
            <a:avLst/>
          </a:prstGeom>
          <a:solidFill>
            <a:srgbClr val="B2D5E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2101A"/>
                </a:solidFill>
                <a:effectLst/>
                <a:uLnTx/>
                <a:uFillTx/>
                <a:latin typeface="Segoe UI"/>
                <a:ea typeface="Segoe UI" pitchFamily="34" charset="0"/>
                <a:cs typeface="Segoe UI" pitchFamily="34" charset="0"/>
              </a:rPr>
              <a:t>X%</a:t>
            </a:r>
          </a:p>
        </p:txBody>
      </p:sp>
      <p:sp>
        <p:nvSpPr>
          <p:cNvPr id="29" name="Rectangle 28"/>
          <p:cNvSpPr/>
          <p:nvPr/>
        </p:nvSpPr>
        <p:spPr bwMode="auto">
          <a:xfrm>
            <a:off x="7432913" y="1835669"/>
            <a:ext cx="441522" cy="152400"/>
          </a:xfrm>
          <a:prstGeom prst="rect">
            <a:avLst/>
          </a:prstGeom>
          <a:solidFill>
            <a:srgbClr val="138CE7"/>
          </a:solidFill>
          <a:ln>
            <a:solidFill>
              <a:srgbClr val="138CE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2101A"/>
                </a:solidFill>
                <a:effectLst/>
                <a:uLnTx/>
                <a:uFillTx/>
                <a:latin typeface="Segoe UI"/>
                <a:ea typeface="Segoe UI" pitchFamily="34" charset="0"/>
                <a:cs typeface="Segoe UI" pitchFamily="34" charset="0"/>
              </a:rPr>
              <a:t>X%</a:t>
            </a:r>
          </a:p>
        </p:txBody>
      </p:sp>
      <p:sp>
        <p:nvSpPr>
          <p:cNvPr id="30" name="Rectangle 29"/>
          <p:cNvSpPr/>
          <p:nvPr/>
        </p:nvSpPr>
        <p:spPr bwMode="auto">
          <a:xfrm>
            <a:off x="8167379" y="1985832"/>
            <a:ext cx="269177" cy="97975"/>
          </a:xfrm>
          <a:prstGeom prst="rect">
            <a:avLst/>
          </a:prstGeom>
          <a:solidFill>
            <a:srgbClr val="A5CFE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44447"/>
                </a:solidFill>
                <a:effectLst/>
                <a:uLnTx/>
                <a:uFillTx/>
                <a:latin typeface="Segoe UI"/>
                <a:ea typeface="Segoe UI" pitchFamily="34" charset="0"/>
                <a:cs typeface="Segoe UI" pitchFamily="34" charset="0"/>
              </a:rPr>
              <a:t>X%</a:t>
            </a:r>
          </a:p>
        </p:txBody>
      </p:sp>
      <p:sp>
        <p:nvSpPr>
          <p:cNvPr id="31" name="Rectangle 30"/>
          <p:cNvSpPr/>
          <p:nvPr/>
        </p:nvSpPr>
        <p:spPr bwMode="auto">
          <a:xfrm>
            <a:off x="8490176" y="1980972"/>
            <a:ext cx="254794" cy="104766"/>
          </a:xfrm>
          <a:prstGeom prst="rect">
            <a:avLst/>
          </a:prstGeom>
          <a:solidFill>
            <a:srgbClr val="78BA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44447"/>
                </a:solidFill>
                <a:effectLst/>
                <a:uLnTx/>
                <a:uFillTx/>
                <a:latin typeface="Segoe UI"/>
                <a:ea typeface="Segoe UI" pitchFamily="34" charset="0"/>
                <a:cs typeface="Segoe UI" pitchFamily="34" charset="0"/>
              </a:rPr>
              <a:t>X%</a:t>
            </a:r>
          </a:p>
        </p:txBody>
      </p:sp>
      <p:sp>
        <p:nvSpPr>
          <p:cNvPr id="33" name="Rectangle 32"/>
          <p:cNvSpPr/>
          <p:nvPr/>
        </p:nvSpPr>
        <p:spPr bwMode="auto">
          <a:xfrm>
            <a:off x="8954568" y="1980972"/>
            <a:ext cx="294064" cy="94685"/>
          </a:xfrm>
          <a:prstGeom prst="rect">
            <a:avLst/>
          </a:prstGeom>
          <a:solidFill>
            <a:srgbClr val="4CA6E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44447"/>
                </a:solidFill>
                <a:effectLst/>
                <a:uLnTx/>
                <a:uFillTx/>
                <a:latin typeface="Segoe UI"/>
                <a:ea typeface="Segoe UI" pitchFamily="34" charset="0"/>
                <a:cs typeface="Segoe UI" pitchFamily="34" charset="0"/>
              </a:rPr>
              <a:t>X%</a:t>
            </a:r>
          </a:p>
        </p:txBody>
      </p:sp>
      <p:sp>
        <p:nvSpPr>
          <p:cNvPr id="34" name="Rectangle 33"/>
          <p:cNvSpPr/>
          <p:nvPr/>
        </p:nvSpPr>
        <p:spPr bwMode="auto">
          <a:xfrm>
            <a:off x="9261924" y="1980972"/>
            <a:ext cx="271462" cy="95241"/>
          </a:xfrm>
          <a:prstGeom prst="rect">
            <a:avLst/>
          </a:prstGeom>
          <a:solidFill>
            <a:srgbClr val="A8D0E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44447"/>
                </a:solidFill>
                <a:effectLst/>
                <a:uLnTx/>
                <a:uFillTx/>
                <a:latin typeface="Segoe UI"/>
                <a:ea typeface="Segoe UI" pitchFamily="34" charset="0"/>
                <a:cs typeface="Segoe UI" pitchFamily="34" charset="0"/>
              </a:rPr>
              <a:t>X%</a:t>
            </a:r>
          </a:p>
        </p:txBody>
      </p:sp>
      <p:sp>
        <p:nvSpPr>
          <p:cNvPr id="35" name="Rectangle 34"/>
          <p:cNvSpPr/>
          <p:nvPr/>
        </p:nvSpPr>
        <p:spPr bwMode="auto">
          <a:xfrm>
            <a:off x="9576249" y="1973262"/>
            <a:ext cx="276225" cy="102395"/>
          </a:xfrm>
          <a:prstGeom prst="rect">
            <a:avLst/>
          </a:prstGeom>
          <a:solidFill>
            <a:srgbClr val="9ACAE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44447"/>
                </a:solidFill>
                <a:effectLst/>
                <a:uLnTx/>
                <a:uFillTx/>
                <a:latin typeface="Segoe UI"/>
                <a:ea typeface="Segoe UI" pitchFamily="34" charset="0"/>
                <a:cs typeface="Segoe UI" pitchFamily="34" charset="0"/>
              </a:rPr>
              <a:t>X%</a:t>
            </a:r>
          </a:p>
        </p:txBody>
      </p:sp>
      <p:sp>
        <p:nvSpPr>
          <p:cNvPr id="36" name="Rectangle 35"/>
          <p:cNvSpPr/>
          <p:nvPr/>
        </p:nvSpPr>
        <p:spPr bwMode="auto">
          <a:xfrm>
            <a:off x="9884663" y="1974270"/>
            <a:ext cx="278607" cy="105225"/>
          </a:xfrm>
          <a:prstGeom prst="rect">
            <a:avLst/>
          </a:prstGeom>
          <a:solidFill>
            <a:srgbClr val="81BE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44447"/>
                </a:solidFill>
                <a:effectLst/>
                <a:uLnTx/>
                <a:uFillTx/>
                <a:latin typeface="Segoe UI"/>
                <a:ea typeface="Segoe UI" pitchFamily="34" charset="0"/>
                <a:cs typeface="Segoe UI" pitchFamily="34" charset="0"/>
              </a:rPr>
              <a:t>X%</a:t>
            </a:r>
          </a:p>
        </p:txBody>
      </p:sp>
      <p:sp>
        <p:nvSpPr>
          <p:cNvPr id="37" name="Rectangle 36"/>
          <p:cNvSpPr/>
          <p:nvPr/>
        </p:nvSpPr>
        <p:spPr bwMode="auto">
          <a:xfrm>
            <a:off x="5326856" y="1985962"/>
            <a:ext cx="292893" cy="111685"/>
          </a:xfrm>
          <a:prstGeom prst="rect">
            <a:avLst/>
          </a:prstGeom>
          <a:solidFill>
            <a:srgbClr val="45A2E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2101A"/>
                </a:solidFill>
                <a:effectLst/>
                <a:uLnTx/>
                <a:uFillTx/>
                <a:latin typeface="Segoe UI"/>
                <a:ea typeface="Segoe UI" pitchFamily="34" charset="0"/>
                <a:cs typeface="Segoe UI" pitchFamily="34" charset="0"/>
              </a:rPr>
              <a:t>X%</a:t>
            </a:r>
          </a:p>
        </p:txBody>
      </p:sp>
    </p:spTree>
    <p:extLst>
      <p:ext uri="{BB962C8B-B14F-4D97-AF65-F5344CB8AC3E}">
        <p14:creationId xmlns:p14="http://schemas.microsoft.com/office/powerpoint/2010/main" val="1823323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00"/>
          </a:solidFill>
        </p:spPr>
        <p:txBody>
          <a:bodyPr/>
          <a:lstStyle/>
          <a:p>
            <a:r>
              <a:rPr lang="en-US" sz="7200" dirty="0">
                <a:solidFill>
                  <a:srgbClr val="0078D7"/>
                </a:solidFill>
              </a:rPr>
              <a:t>What’s coming for end-users?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05" t="-2802" r="-1" b="2301"/>
          <a:stretch/>
        </p:blipFill>
        <p:spPr>
          <a:xfrm>
            <a:off x="9682984" y="3926663"/>
            <a:ext cx="3226699" cy="3502800"/>
          </a:xfrm>
          <a:prstGeom prst="rect">
            <a:avLst/>
          </a:prstGeom>
        </p:spPr>
      </p:pic>
      <p:sp>
        <p:nvSpPr>
          <p:cNvPr id="5" name="Title 1"/>
          <p:cNvSpPr txBox="1">
            <a:spLocks/>
          </p:cNvSpPr>
          <p:nvPr/>
        </p:nvSpPr>
        <p:spPr>
          <a:xfrm>
            <a:off x="4389437" y="3725862"/>
            <a:ext cx="4114799" cy="1015663"/>
          </a:xfrm>
          <a:prstGeom prst="rect">
            <a:avLst/>
          </a:prstGeom>
          <a:solidFill>
            <a:srgbClr val="000000"/>
          </a:solidFill>
        </p:spPr>
        <p:txBody>
          <a:bodyPr vert="horz" wrap="square" lIns="146304" tIns="91440" rIns="146304" bIns="91440" rtlCol="0" anchor="t" anchorCtr="0">
            <a:spAutoFit/>
          </a:bodyPr>
          <a:lstStyle>
            <a:lvl1pPr algn="l" defTabSz="932742" rtl="0" eaLnBrk="1" latinLnBrk="0" hangingPunct="1">
              <a:lnSpc>
                <a:spcPct val="90000"/>
              </a:lnSpc>
              <a:spcBef>
                <a:spcPct val="0"/>
              </a:spcBef>
              <a:buNone/>
              <a:defRPr lang="en-US" sz="7200" b="0" kern="1200" cap="none" spc="-100" baseline="0">
                <a:ln w="3175">
                  <a:noFill/>
                </a:ln>
                <a:gradFill>
                  <a:gsLst>
                    <a:gs pos="100000">
                      <a:schemeClr val="tx1"/>
                    </a:gs>
                    <a:gs pos="0">
                      <a:schemeClr val="tx1"/>
                    </a:gs>
                  </a:gsLst>
                  <a:lin ang="5400000" scaled="0"/>
                </a:gradFill>
                <a:effectLst/>
                <a:latin typeface="+mj-lt"/>
                <a:ea typeface="+mn-ea"/>
                <a:cs typeface="Segoe UI" pitchFamily="34" charset="0"/>
              </a:defRPr>
            </a:lvl1pPr>
          </a:lstStyle>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100" normalizeH="0" baseline="0" noProof="0" dirty="0">
                <a:ln w="3175">
                  <a:noFill/>
                </a:ln>
                <a:solidFill>
                  <a:srgbClr val="0078D7"/>
                </a:solidFill>
                <a:effectLst/>
                <a:uLnTx/>
                <a:uFillTx/>
                <a:latin typeface="Segoe UI Light"/>
                <a:ea typeface="+mn-ea"/>
                <a:cs typeface="Segoe UI" pitchFamily="34" charset="0"/>
              </a:rPr>
              <a:t>(Demos)</a:t>
            </a:r>
          </a:p>
        </p:txBody>
      </p:sp>
    </p:spTree>
    <p:extLst>
      <p:ext uri="{BB962C8B-B14F-4D97-AF65-F5344CB8AC3E}">
        <p14:creationId xmlns:p14="http://schemas.microsoft.com/office/powerpoint/2010/main" val="416887048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5355312"/>
          </a:xfrm>
        </p:spPr>
        <p:txBody>
          <a:bodyPr/>
          <a:lstStyle/>
          <a:p>
            <a:r>
              <a:rPr lang="en-US" dirty="0"/>
              <a:t>We are working closely with a core set of partners to prove out the platform </a:t>
            </a:r>
          </a:p>
          <a:p>
            <a:endParaRPr lang="en-US" dirty="0"/>
          </a:p>
          <a:p>
            <a:endParaRPr lang="en-US" dirty="0"/>
          </a:p>
          <a:p>
            <a:r>
              <a:rPr lang="en-US" dirty="0"/>
              <a:t>Small set available today, more released over time.</a:t>
            </a:r>
          </a:p>
          <a:p>
            <a:endParaRPr lang="en-US" dirty="0"/>
          </a:p>
          <a:p>
            <a:r>
              <a:rPr lang="en-US" dirty="0"/>
              <a:t>Interested developers please go </a:t>
            </a:r>
            <a:r>
              <a:rPr lang="en-US"/>
              <a:t>here:</a:t>
            </a:r>
            <a:br>
              <a:rPr lang="en-US"/>
            </a:br>
            <a:r>
              <a:rPr lang="en-US"/>
              <a:t>     </a:t>
            </a:r>
            <a:r>
              <a:rPr lang="en-US">
                <a:hlinkClick r:id="rId2"/>
              </a:rPr>
              <a:t>http://aka.ms/extension-request</a:t>
            </a:r>
            <a:r>
              <a:rPr lang="en-US"/>
              <a:t>  </a:t>
            </a:r>
            <a:endParaRPr lang="en-US" dirty="0"/>
          </a:p>
        </p:txBody>
      </p:sp>
      <p:sp>
        <p:nvSpPr>
          <p:cNvPr id="3" name="Title 2"/>
          <p:cNvSpPr>
            <a:spLocks noGrp="1"/>
          </p:cNvSpPr>
          <p:nvPr>
            <p:ph type="title"/>
          </p:nvPr>
        </p:nvSpPr>
        <p:spPr/>
        <p:txBody>
          <a:bodyPr/>
          <a:lstStyle/>
          <a:p>
            <a:r>
              <a:rPr lang="en-US" dirty="0"/>
              <a:t>Extensions</a:t>
            </a:r>
          </a:p>
        </p:txBody>
      </p:sp>
      <p:pic>
        <p:nvPicPr>
          <p:cNvPr id="2" name="Picture 1"/>
          <p:cNvPicPr>
            <a:picLocks noChangeAspect="1"/>
          </p:cNvPicPr>
          <p:nvPr/>
        </p:nvPicPr>
        <p:blipFill rotWithShape="1">
          <a:blip r:embed="rId3"/>
          <a:srcRect b="7692"/>
          <a:stretch/>
        </p:blipFill>
        <p:spPr>
          <a:xfrm>
            <a:off x="1189037" y="2506662"/>
            <a:ext cx="7810500" cy="1143000"/>
          </a:xfrm>
          <a:prstGeom prst="rect">
            <a:avLst/>
          </a:prstGeom>
        </p:spPr>
      </p:pic>
      <p:pic>
        <p:nvPicPr>
          <p:cNvPr id="5" name="Picture 4"/>
          <p:cNvPicPr>
            <a:picLocks noChangeAspect="1"/>
          </p:cNvPicPr>
          <p:nvPr/>
        </p:nvPicPr>
        <p:blipFill>
          <a:blip r:embed="rId4"/>
          <a:stretch>
            <a:fillRect/>
          </a:stretch>
        </p:blipFill>
        <p:spPr>
          <a:xfrm>
            <a:off x="8999537" y="2506661"/>
            <a:ext cx="1009651" cy="1143001"/>
          </a:xfrm>
          <a:prstGeom prst="rect">
            <a:avLst/>
          </a:prstGeom>
        </p:spPr>
      </p:pic>
    </p:spTree>
    <p:extLst>
      <p:ext uri="{BB962C8B-B14F-4D97-AF65-F5344CB8AC3E}">
        <p14:creationId xmlns:p14="http://schemas.microsoft.com/office/powerpoint/2010/main" val="354698938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2179058"/>
          </a:xfrm>
          <a:solidFill>
            <a:srgbClr val="000000"/>
          </a:solidFill>
        </p:spPr>
        <p:txBody>
          <a:bodyPr/>
          <a:lstStyle/>
          <a:p>
            <a:r>
              <a:rPr lang="en-US" sz="7200" dirty="0">
                <a:solidFill>
                  <a:srgbClr val="0078D7"/>
                </a:solidFill>
              </a:rPr>
              <a:t>What’s coming for web developers?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05" t="-2802" r="-1" b="2301"/>
          <a:stretch/>
        </p:blipFill>
        <p:spPr>
          <a:xfrm>
            <a:off x="9682984" y="3926663"/>
            <a:ext cx="3226699" cy="3502800"/>
          </a:xfrm>
          <a:prstGeom prst="rect">
            <a:avLst/>
          </a:prstGeom>
        </p:spPr>
      </p:pic>
    </p:spTree>
    <p:extLst>
      <p:ext uri="{BB962C8B-B14F-4D97-AF65-F5344CB8AC3E}">
        <p14:creationId xmlns:p14="http://schemas.microsoft.com/office/powerpoint/2010/main" val="219510573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2016 Edge Platform Priorities</a:t>
            </a:r>
          </a:p>
        </p:txBody>
      </p:sp>
      <p:sp>
        <p:nvSpPr>
          <p:cNvPr id="6" name="Text Placeholder 5"/>
          <p:cNvSpPr>
            <a:spLocks noGrp="1"/>
          </p:cNvSpPr>
          <p:nvPr>
            <p:ph type="body" sz="quarter" idx="10"/>
          </p:nvPr>
        </p:nvSpPr>
        <p:spPr>
          <a:xfrm>
            <a:off x="274638" y="1212850"/>
            <a:ext cx="11887200" cy="5139869"/>
          </a:xfrm>
        </p:spPr>
        <p:txBody>
          <a:bodyPr/>
          <a:lstStyle/>
          <a:p>
            <a:r>
              <a:rPr lang="en-US" dirty="0"/>
              <a:t>Extensions</a:t>
            </a:r>
          </a:p>
          <a:p>
            <a:pPr lvl="1"/>
            <a:r>
              <a:rPr lang="en-US" dirty="0"/>
              <a:t>Deliver a modern extension platform powered by web technologies and the Windows Store</a:t>
            </a:r>
          </a:p>
          <a:p>
            <a:pPr lvl="1"/>
            <a:r>
              <a:rPr lang="en-US" sz="4000" dirty="0">
                <a:gradFill>
                  <a:gsLst>
                    <a:gs pos="1250">
                      <a:schemeClr val="tx2"/>
                    </a:gs>
                    <a:gs pos="99000">
                      <a:schemeClr val="tx2"/>
                    </a:gs>
                  </a:gsLst>
                  <a:lin ang="5400000" scaled="0"/>
                </a:gradFill>
                <a:latin typeface="+mj-lt"/>
              </a:rPr>
              <a:t>Accessibility</a:t>
            </a:r>
          </a:p>
          <a:p>
            <a:pPr lvl="1"/>
            <a:r>
              <a:rPr lang="en-US" dirty="0"/>
              <a:t>Empower all Microsoft Edge customers through accessibility and inclusive design</a:t>
            </a:r>
          </a:p>
          <a:p>
            <a:r>
              <a:rPr lang="en-US" dirty="0"/>
              <a:t>Fundamentals</a:t>
            </a:r>
          </a:p>
          <a:p>
            <a:pPr lvl="1"/>
            <a:r>
              <a:rPr lang="en-US" dirty="0"/>
              <a:t>Continue to reinforce Microsoft Edge fundamentals; security, performance and efficiency</a:t>
            </a:r>
          </a:p>
          <a:p>
            <a:r>
              <a:rPr lang="en-US" dirty="0"/>
              <a:t>New web standards</a:t>
            </a:r>
          </a:p>
          <a:p>
            <a:pPr lvl="1"/>
            <a:r>
              <a:rPr lang="en-US" dirty="0"/>
              <a:t>Build thoughtfully for the future of the web</a:t>
            </a:r>
          </a:p>
          <a:p>
            <a:r>
              <a:rPr lang="en-US" dirty="0"/>
              <a:t>Openness &amp; community</a:t>
            </a:r>
          </a:p>
          <a:p>
            <a:pPr lvl="1"/>
            <a:r>
              <a:rPr lang="en-US" dirty="0"/>
              <a:t>Embrace more channels for community participation share what we plan &amp; learn</a:t>
            </a:r>
          </a:p>
        </p:txBody>
      </p:sp>
    </p:spTree>
    <p:extLst>
      <p:ext uri="{BB962C8B-B14F-4D97-AF65-F5344CB8AC3E}">
        <p14:creationId xmlns:p14="http://schemas.microsoft.com/office/powerpoint/2010/main" val="695721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 calcmode="lin" valueType="num">
                                      <p:cBhvr additive="base">
                                        <p:cTn id="16"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 calcmode="lin" valueType="num">
                                      <p:cBhvr additive="base">
                                        <p:cTn id="20"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4" fill="hold" grpId="0" nodeType="after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 calcmode="lin" valueType="num">
                                      <p:cBhvr additive="base">
                                        <p:cTn id="2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2" presetClass="entr" presetSubtype="4" fill="hold" grpId="0" nodeType="afterEffect">
                                  <p:stCondLst>
                                    <p:cond delay="0"/>
                                  </p:stCondLst>
                                  <p:childTnLst>
                                    <p:set>
                                      <p:cBhvr>
                                        <p:cTn id="33" dur="1" fill="hold">
                                          <p:stCondLst>
                                            <p:cond delay="0"/>
                                          </p:stCondLst>
                                        </p:cTn>
                                        <p:tgtEl>
                                          <p:spTgt spid="6">
                                            <p:txEl>
                                              <p:pRg st="6" end="6"/>
                                            </p:txEl>
                                          </p:spTgt>
                                        </p:tgtEl>
                                        <p:attrNameLst>
                                          <p:attrName>style.visibility</p:attrName>
                                        </p:attrNameLst>
                                      </p:cBhvr>
                                      <p:to>
                                        <p:strVal val="visible"/>
                                      </p:to>
                                    </p:set>
                                    <p:anim calcmode="lin" valueType="num">
                                      <p:cBhvr additive="base">
                                        <p:cTn id="34"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6">
                                            <p:txEl>
                                              <p:pRg st="6" end="6"/>
                                            </p:txEl>
                                          </p:spTgt>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6">
                                            <p:txEl>
                                              <p:pRg st="7" end="7"/>
                                            </p:txEl>
                                          </p:spTgt>
                                        </p:tgtEl>
                                        <p:attrNameLst>
                                          <p:attrName>style.visibility</p:attrName>
                                        </p:attrNameLst>
                                      </p:cBhvr>
                                      <p:to>
                                        <p:strVal val="visible"/>
                                      </p:to>
                                    </p:set>
                                    <p:anim calcmode="lin" valueType="num">
                                      <p:cBhvr additive="base">
                                        <p:cTn id="38"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par>
                          <p:cTn id="40" fill="hold">
                            <p:stCondLst>
                              <p:cond delay="2000"/>
                            </p:stCondLst>
                            <p:childTnLst>
                              <p:par>
                                <p:cTn id="41" presetID="2" presetClass="entr" presetSubtype="4" fill="hold" grpId="0" nodeType="afterEffect">
                                  <p:stCondLst>
                                    <p:cond delay="0"/>
                                  </p:stCondLst>
                                  <p:childTnLst>
                                    <p:set>
                                      <p:cBhvr>
                                        <p:cTn id="42" dur="1" fill="hold">
                                          <p:stCondLst>
                                            <p:cond delay="0"/>
                                          </p:stCondLst>
                                        </p:cTn>
                                        <p:tgtEl>
                                          <p:spTgt spid="6">
                                            <p:txEl>
                                              <p:pRg st="8" end="8"/>
                                            </p:txEl>
                                          </p:spTgt>
                                        </p:tgtEl>
                                        <p:attrNameLst>
                                          <p:attrName>style.visibility</p:attrName>
                                        </p:attrNameLst>
                                      </p:cBhvr>
                                      <p:to>
                                        <p:strVal val="visible"/>
                                      </p:to>
                                    </p:set>
                                    <p:anim calcmode="lin" valueType="num">
                                      <p:cBhvr additive="base">
                                        <p:cTn id="43"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 calcmode="lin" valueType="num">
                                      <p:cBhvr additive="base">
                                        <p:cTn id="47"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log picture"/>
          <p:cNvPicPr>
            <a:picLocks noChangeAspect="1"/>
          </p:cNvPicPr>
          <p:nvPr/>
        </p:nvPicPr>
        <p:blipFill>
          <a:blip r:embed="rId3"/>
          <a:stretch>
            <a:fillRect/>
          </a:stretch>
        </p:blipFill>
        <p:spPr>
          <a:xfrm>
            <a:off x="2103437" y="1516062"/>
            <a:ext cx="7955280" cy="6987834"/>
          </a:xfrm>
          <a:prstGeom prst="rect">
            <a:avLst/>
          </a:prstGeom>
        </p:spPr>
      </p:pic>
      <p:sp>
        <p:nvSpPr>
          <p:cNvPr id="5" name="Rectangle 4"/>
          <p:cNvSpPr/>
          <p:nvPr/>
        </p:nvSpPr>
        <p:spPr bwMode="auto">
          <a:xfrm>
            <a:off x="1951037" y="0"/>
            <a:ext cx="8382000" cy="1516062"/>
          </a:xfrm>
          <a:prstGeom prst="rect">
            <a:avLst/>
          </a:prstGeom>
          <a:solidFill>
            <a:schemeClr val="bg2"/>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p:nvPr>
        </p:nvSpPr>
        <p:spPr/>
        <p:txBody>
          <a:bodyPr/>
          <a:lstStyle/>
          <a:p>
            <a:r>
              <a:rPr lang="en-US" dirty="0"/>
              <a:t>Openness &amp; community</a:t>
            </a:r>
          </a:p>
        </p:txBody>
      </p:sp>
      <p:pic>
        <p:nvPicPr>
          <p:cNvPr id="6" name="ChakraCore"/>
          <p:cNvPicPr>
            <a:picLocks noChangeAspect="1"/>
          </p:cNvPicPr>
          <p:nvPr/>
        </p:nvPicPr>
        <p:blipFill>
          <a:blip r:embed="rId4"/>
          <a:stretch>
            <a:fillRect/>
          </a:stretch>
        </p:blipFill>
        <p:spPr>
          <a:xfrm>
            <a:off x="2101910" y="1516062"/>
            <a:ext cx="7964424" cy="5287802"/>
          </a:xfrm>
          <a:prstGeom prst="rect">
            <a:avLst/>
          </a:prstGeom>
        </p:spPr>
      </p:pic>
      <p:pic>
        <p:nvPicPr>
          <p:cNvPr id="7" name="Picture 6"/>
          <p:cNvPicPr>
            <a:picLocks noChangeAspect="1"/>
          </p:cNvPicPr>
          <p:nvPr/>
        </p:nvPicPr>
        <p:blipFill>
          <a:blip r:embed="rId5"/>
          <a:stretch>
            <a:fillRect/>
          </a:stretch>
        </p:blipFill>
        <p:spPr>
          <a:xfrm>
            <a:off x="2101910" y="1516063"/>
            <a:ext cx="7964424" cy="5287801"/>
          </a:xfrm>
          <a:prstGeom prst="rect">
            <a:avLst/>
          </a:prstGeom>
        </p:spPr>
      </p:pic>
      <p:pic>
        <p:nvPicPr>
          <p:cNvPr id="8" name="Picture 7"/>
          <p:cNvPicPr>
            <a:picLocks noChangeAspect="1"/>
          </p:cNvPicPr>
          <p:nvPr/>
        </p:nvPicPr>
        <p:blipFill>
          <a:blip r:embed="rId6"/>
          <a:stretch>
            <a:fillRect/>
          </a:stretch>
        </p:blipFill>
        <p:spPr>
          <a:xfrm>
            <a:off x="2101909" y="1532509"/>
            <a:ext cx="7955280" cy="5428623"/>
          </a:xfrm>
          <a:prstGeom prst="rect">
            <a:avLst/>
          </a:prstGeom>
        </p:spPr>
      </p:pic>
    </p:spTree>
    <p:extLst>
      <p:ext uri="{BB962C8B-B14F-4D97-AF65-F5344CB8AC3E}">
        <p14:creationId xmlns:p14="http://schemas.microsoft.com/office/powerpoint/2010/main" val="27050973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039 0.00045 L -0.00115 -0.24898 " pathEditMode="fixed" rAng="0" ptsTypes="AA">
                                      <p:cBhvr>
                                        <p:cTn id="6" dur="1000" fill="hold"/>
                                        <p:tgtEl>
                                          <p:spTgt spid="4"/>
                                        </p:tgtEl>
                                        <p:attrNameLst>
                                          <p:attrName>ppt_x</p:attrName>
                                          <p:attrName>ppt_y</p:attrName>
                                        </p:attrNameLst>
                                      </p:cBhvr>
                                      <p:rCtr x="-77" y="-12483"/>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Edge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1806" y="2941910"/>
            <a:ext cx="1972865" cy="1972865"/>
          </a:xfrm>
          <a:prstGeom prst="rect">
            <a:avLst/>
          </a:prstGeom>
        </p:spPr>
      </p:pic>
      <p:sp>
        <p:nvSpPr>
          <p:cNvPr id="7" name="Web Audio API"/>
          <p:cNvSpPr txBox="1"/>
          <p:nvPr/>
        </p:nvSpPr>
        <p:spPr>
          <a:xfrm>
            <a:off x="895357" y="2494551"/>
            <a:ext cx="3396498" cy="704779"/>
          </a:xfrm>
          <a:prstGeom prst="rect">
            <a:avLst/>
          </a:prstGeom>
          <a:noFill/>
        </p:spPr>
        <p:txBody>
          <a:bodyPr wrap="square" lIns="186521" tIns="149217" rIns="186521" bIns="149217" rtlCol="0">
            <a:spAutoFit/>
          </a:bodyPr>
          <a:lstStyle/>
          <a:p>
            <a:pPr marL="0" marR="0" lvl="0" indent="0" algn="ctr" defTabSz="932597" rtl="0" eaLnBrk="1" fontAlgn="auto" latinLnBrk="0" hangingPunct="1">
              <a:lnSpc>
                <a:spcPct val="90000"/>
              </a:lnSpc>
              <a:spcBef>
                <a:spcPts val="0"/>
              </a:spcBef>
              <a:spcAft>
                <a:spcPts val="612"/>
              </a:spcAft>
              <a:buClrTx/>
              <a:buSzTx/>
              <a:buFontTx/>
              <a:buNone/>
              <a:tabLst/>
              <a:defRPr/>
            </a:pPr>
            <a:r>
              <a:rPr kumimoji="0" lang="en-US" sz="2856"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Light"/>
                <a:ea typeface="+mn-ea"/>
                <a:cs typeface="+mn-cs"/>
              </a:rPr>
              <a:t>Fetch API</a:t>
            </a:r>
          </a:p>
        </p:txBody>
      </p:sp>
      <p:sp>
        <p:nvSpPr>
          <p:cNvPr id="8" name="HTTP/2"/>
          <p:cNvSpPr txBox="1"/>
          <p:nvPr/>
        </p:nvSpPr>
        <p:spPr>
          <a:xfrm>
            <a:off x="6438660" y="6029815"/>
            <a:ext cx="4990143" cy="696906"/>
          </a:xfrm>
          <a:prstGeom prst="rect">
            <a:avLst/>
          </a:prstGeom>
          <a:noFill/>
        </p:spPr>
        <p:txBody>
          <a:bodyPr wrap="square" lIns="186521" tIns="149217" rIns="186521" bIns="149217" rtlCol="0">
            <a:spAutoFit/>
          </a:bodyPr>
          <a:lstStyle/>
          <a:p>
            <a:pPr marL="0" marR="0" lvl="0" indent="0" algn="ctr" defTabSz="932597" rtl="0" eaLnBrk="1" fontAlgn="auto" latinLnBrk="0" hangingPunct="1">
              <a:lnSpc>
                <a:spcPct val="90000"/>
              </a:lnSpc>
              <a:spcBef>
                <a:spcPts val="0"/>
              </a:spcBef>
              <a:spcAft>
                <a:spcPts val="612"/>
              </a:spcAft>
              <a:buClrTx/>
              <a:buSzTx/>
              <a:buFontTx/>
              <a:buNone/>
              <a:tabLst/>
              <a:defRPr/>
            </a:pPr>
            <a:r>
              <a:rPr kumimoji="0" lang="en-US" sz="2856"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Light"/>
                <a:ea typeface="+mn-ea"/>
                <a:cs typeface="+mn-cs"/>
              </a:rPr>
              <a:t>High Contrast improvements</a:t>
            </a:r>
          </a:p>
        </p:txBody>
      </p:sp>
      <p:sp>
        <p:nvSpPr>
          <p:cNvPr id="9" name="&lt;img srcset&gt;"/>
          <p:cNvSpPr txBox="1"/>
          <p:nvPr/>
        </p:nvSpPr>
        <p:spPr>
          <a:xfrm>
            <a:off x="7888683" y="2401984"/>
            <a:ext cx="3552378" cy="696906"/>
          </a:xfrm>
          <a:prstGeom prst="rect">
            <a:avLst/>
          </a:prstGeom>
          <a:noFill/>
        </p:spPr>
        <p:txBody>
          <a:bodyPr wrap="square" lIns="186521" tIns="149217" rIns="186521" bIns="149217" rtlCol="0">
            <a:spAutoFit/>
          </a:bodyPr>
          <a:lstStyle/>
          <a:p>
            <a:pPr marL="0" marR="0" lvl="0" indent="0" algn="ctr" defTabSz="932597" rtl="0" eaLnBrk="1" fontAlgn="auto" latinLnBrk="0" hangingPunct="1">
              <a:lnSpc>
                <a:spcPct val="90000"/>
              </a:lnSpc>
              <a:spcBef>
                <a:spcPts val="0"/>
              </a:spcBef>
              <a:spcAft>
                <a:spcPts val="612"/>
              </a:spcAft>
              <a:buClrTx/>
              <a:buSzTx/>
              <a:buFontTx/>
              <a:buNone/>
              <a:tabLst/>
              <a:defRPr/>
            </a:pPr>
            <a:r>
              <a:rPr kumimoji="0" lang="en-US" sz="2856"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Light"/>
                <a:ea typeface="+mn-ea"/>
                <a:cs typeface="+mn-cs"/>
              </a:rPr>
              <a:t>Web Notifications</a:t>
            </a:r>
          </a:p>
        </p:txBody>
      </p:sp>
      <p:sp>
        <p:nvSpPr>
          <p:cNvPr id="10" name="getUserMedia"/>
          <p:cNvSpPr txBox="1"/>
          <p:nvPr/>
        </p:nvSpPr>
        <p:spPr>
          <a:xfrm>
            <a:off x="2284534" y="4472832"/>
            <a:ext cx="3089433" cy="696906"/>
          </a:xfrm>
          <a:prstGeom prst="rect">
            <a:avLst/>
          </a:prstGeom>
          <a:noFill/>
        </p:spPr>
        <p:txBody>
          <a:bodyPr wrap="square" lIns="186521" tIns="149217" rIns="186521" bIns="149217" rtlCol="0">
            <a:spAutoFit/>
          </a:bodyPr>
          <a:lstStyle/>
          <a:p>
            <a:pPr marL="0" marR="0" lvl="0" indent="0" algn="ctr" defTabSz="932597" rtl="0" eaLnBrk="1" fontAlgn="auto" latinLnBrk="0" hangingPunct="1">
              <a:lnSpc>
                <a:spcPct val="90000"/>
              </a:lnSpc>
              <a:spcBef>
                <a:spcPts val="0"/>
              </a:spcBef>
              <a:spcAft>
                <a:spcPts val="612"/>
              </a:spcAft>
              <a:buClrTx/>
              <a:buSzTx/>
              <a:buFontTx/>
              <a:buNone/>
              <a:tabLst/>
              <a:defRPr/>
            </a:pPr>
            <a:r>
              <a:rPr kumimoji="0" lang="en-US" sz="2856"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Light"/>
                <a:ea typeface="+mn-ea"/>
                <a:cs typeface="+mn-cs"/>
              </a:rPr>
              <a:t>Speech Synthesis</a:t>
            </a:r>
          </a:p>
        </p:txBody>
      </p:sp>
      <p:sp>
        <p:nvSpPr>
          <p:cNvPr id="12" name="&lt;img srcset&gt;"/>
          <p:cNvSpPr txBox="1"/>
          <p:nvPr/>
        </p:nvSpPr>
        <p:spPr>
          <a:xfrm>
            <a:off x="542705" y="3192231"/>
            <a:ext cx="4005089" cy="640416"/>
          </a:xfrm>
          <a:prstGeom prst="rect">
            <a:avLst/>
          </a:prstGeom>
          <a:noFill/>
        </p:spPr>
        <p:txBody>
          <a:bodyPr wrap="square" lIns="186521" tIns="149217" rIns="186521" bIns="149217" rtlCol="0">
            <a:spAutoFit/>
          </a:bodyPr>
          <a:lstStyle/>
          <a:p>
            <a:pPr marL="0" marR="0" lvl="0" indent="0" algn="ctr" defTabSz="932597" rtl="0" eaLnBrk="1" fontAlgn="auto" latinLnBrk="0" hangingPunct="1">
              <a:lnSpc>
                <a:spcPct val="90000"/>
              </a:lnSpc>
              <a:spcBef>
                <a:spcPts val="0"/>
              </a:spcBef>
              <a:spcAft>
                <a:spcPts val="612"/>
              </a:spcAft>
              <a:buClrTx/>
              <a:buSzTx/>
              <a:buFontTx/>
              <a:buNone/>
              <a:tabLst/>
              <a:defRPr/>
            </a:pPr>
            <a:r>
              <a:rPr kumimoji="0" lang="en-US" sz="2448" b="0" i="0" u="none" strike="noStrike" kern="0" cap="none" spc="0" normalizeH="0" baseline="0" noProof="0" dirty="0">
                <a:ln>
                  <a:noFill/>
                </a:ln>
                <a:solidFill>
                  <a:srgbClr val="ECECEC"/>
                </a:solidFill>
                <a:effectLst/>
                <a:uLnTx/>
                <a:uFillTx/>
                <a:latin typeface="Segoe UI Light"/>
                <a:ea typeface="+mn-ea"/>
                <a:cs typeface="+mn-cs"/>
              </a:rPr>
              <a:t>F12 Accessibility Inspection</a:t>
            </a:r>
          </a:p>
        </p:txBody>
      </p:sp>
      <p:sp>
        <p:nvSpPr>
          <p:cNvPr id="13" name="preserve3d"/>
          <p:cNvSpPr txBox="1"/>
          <p:nvPr/>
        </p:nvSpPr>
        <p:spPr>
          <a:xfrm>
            <a:off x="5231806" y="4805820"/>
            <a:ext cx="3667888" cy="640416"/>
          </a:xfrm>
          <a:prstGeom prst="rect">
            <a:avLst/>
          </a:prstGeom>
          <a:noFill/>
        </p:spPr>
        <p:txBody>
          <a:bodyPr wrap="square" lIns="186521" tIns="149217" rIns="186521" bIns="149217" rtlCol="0">
            <a:spAutoFit/>
          </a:bodyPr>
          <a:lstStyle/>
          <a:p>
            <a:pPr marL="0" marR="0" lvl="0" indent="0" algn="ctr" defTabSz="932597" rtl="0" eaLnBrk="1" fontAlgn="auto" latinLnBrk="0" hangingPunct="1">
              <a:lnSpc>
                <a:spcPct val="90000"/>
              </a:lnSpc>
              <a:spcBef>
                <a:spcPts val="0"/>
              </a:spcBef>
              <a:spcAft>
                <a:spcPts val="612"/>
              </a:spcAft>
              <a:buClrTx/>
              <a:buSzTx/>
              <a:buFontTx/>
              <a:buNone/>
              <a:tabLst/>
              <a:defRPr/>
            </a:pPr>
            <a:r>
              <a:rPr kumimoji="0" lang="en-US" sz="2448" b="0" i="0" u="none" strike="noStrike" kern="0" cap="none" spc="0" normalizeH="0" baseline="0" noProof="0" dirty="0">
                <a:ln>
                  <a:noFill/>
                </a:ln>
                <a:solidFill>
                  <a:srgbClr val="ECECEC"/>
                </a:solidFill>
                <a:effectLst/>
                <a:uLnTx/>
                <a:uFillTx/>
                <a:latin typeface="Segoe UI Light"/>
                <a:ea typeface="+mn-ea"/>
                <a:cs typeface="+mn-cs"/>
              </a:rPr>
              <a:t>High Resolution Time L2</a:t>
            </a:r>
          </a:p>
        </p:txBody>
      </p:sp>
      <p:sp>
        <p:nvSpPr>
          <p:cNvPr id="14" name="Touch Events"/>
          <p:cNvSpPr txBox="1"/>
          <p:nvPr/>
        </p:nvSpPr>
        <p:spPr>
          <a:xfrm>
            <a:off x="7735439" y="3841791"/>
            <a:ext cx="3858866" cy="696906"/>
          </a:xfrm>
          <a:prstGeom prst="rect">
            <a:avLst/>
          </a:prstGeom>
          <a:noFill/>
        </p:spPr>
        <p:txBody>
          <a:bodyPr wrap="square" lIns="186521" tIns="149217" rIns="186521" bIns="149217" rtlCol="0">
            <a:spAutoFit/>
          </a:bodyPr>
          <a:lstStyle/>
          <a:p>
            <a:pPr marL="0" marR="0" lvl="0" indent="0" algn="ctr" defTabSz="932597" rtl="0" eaLnBrk="1" fontAlgn="auto" latinLnBrk="0" hangingPunct="1">
              <a:lnSpc>
                <a:spcPct val="90000"/>
              </a:lnSpc>
              <a:spcBef>
                <a:spcPts val="0"/>
              </a:spcBef>
              <a:spcAft>
                <a:spcPts val="612"/>
              </a:spcAft>
              <a:buClrTx/>
              <a:buSzTx/>
              <a:buFontTx/>
              <a:buNone/>
              <a:tabLst/>
              <a:defRPr/>
            </a:pPr>
            <a:r>
              <a:rPr kumimoji="0" lang="en-US" sz="2856"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Light"/>
                <a:ea typeface="+mn-ea"/>
                <a:cs typeface="+mn-cs"/>
              </a:rPr>
              <a:t>Flash out-of-process</a:t>
            </a:r>
          </a:p>
        </p:txBody>
      </p:sp>
      <p:sp>
        <p:nvSpPr>
          <p:cNvPr id="15" name="HLS"/>
          <p:cNvSpPr txBox="1"/>
          <p:nvPr/>
        </p:nvSpPr>
        <p:spPr>
          <a:xfrm>
            <a:off x="633320" y="5813580"/>
            <a:ext cx="3215073" cy="647165"/>
          </a:xfrm>
          <a:prstGeom prst="rect">
            <a:avLst/>
          </a:prstGeom>
          <a:noFill/>
        </p:spPr>
        <p:txBody>
          <a:bodyPr wrap="square" lIns="186521" tIns="149217" rIns="186521" bIns="149217" rtlCol="0">
            <a:spAutoFit/>
          </a:bodyPr>
          <a:lstStyle/>
          <a:p>
            <a:pPr marL="0" marR="0" lvl="0" indent="0" algn="ctr" defTabSz="932597" rtl="0" eaLnBrk="1" fontAlgn="auto" latinLnBrk="0" hangingPunct="1">
              <a:lnSpc>
                <a:spcPct val="90000"/>
              </a:lnSpc>
              <a:spcBef>
                <a:spcPts val="0"/>
              </a:spcBef>
              <a:spcAft>
                <a:spcPts val="612"/>
              </a:spcAft>
              <a:buClrTx/>
              <a:buSzTx/>
              <a:buFontTx/>
              <a:buNone/>
              <a:tabLst/>
              <a:defRPr/>
            </a:pPr>
            <a:r>
              <a:rPr kumimoji="0" lang="en-US" sz="2448" b="0" i="0" u="none" strike="noStrike" kern="0" cap="none" spc="0" normalizeH="0" baseline="0" noProof="0" dirty="0">
                <a:ln>
                  <a:noFill/>
                </a:ln>
                <a:solidFill>
                  <a:srgbClr val="ECECEC"/>
                </a:solidFill>
                <a:effectLst/>
                <a:uLnTx/>
                <a:uFillTx/>
                <a:latin typeface="Segoe UI Light"/>
                <a:ea typeface="+mn-ea"/>
                <a:cs typeface="+mn-cs"/>
              </a:rPr>
              <a:t>F12: DOM profiling</a:t>
            </a:r>
          </a:p>
        </p:txBody>
      </p:sp>
      <p:sp>
        <p:nvSpPr>
          <p:cNvPr id="16" name="asm.js"/>
          <p:cNvSpPr txBox="1"/>
          <p:nvPr/>
        </p:nvSpPr>
        <p:spPr>
          <a:xfrm>
            <a:off x="1232427" y="1027657"/>
            <a:ext cx="1937416" cy="647165"/>
          </a:xfrm>
          <a:prstGeom prst="rect">
            <a:avLst/>
          </a:prstGeom>
          <a:noFill/>
        </p:spPr>
        <p:txBody>
          <a:bodyPr wrap="square" lIns="186521" tIns="149217" rIns="186521" bIns="149217" rtlCol="0">
            <a:spAutoFit/>
          </a:bodyPr>
          <a:lstStyle/>
          <a:p>
            <a:pPr marL="0" marR="0" lvl="0" indent="0" algn="ctr" defTabSz="932597" rtl="0" eaLnBrk="1" fontAlgn="auto" latinLnBrk="0" hangingPunct="1">
              <a:lnSpc>
                <a:spcPct val="90000"/>
              </a:lnSpc>
              <a:spcBef>
                <a:spcPts val="0"/>
              </a:spcBef>
              <a:spcAft>
                <a:spcPts val="612"/>
              </a:spcAft>
              <a:buClrTx/>
              <a:buSzTx/>
              <a:buFontTx/>
              <a:buNone/>
              <a:tabLst/>
              <a:defRPr/>
            </a:pPr>
            <a:r>
              <a:rPr kumimoji="0" lang="en-US" sz="2448" b="0" i="0" u="none" strike="noStrike" kern="0" cap="none" spc="0" normalizeH="0" baseline="0" noProof="0" dirty="0">
                <a:ln>
                  <a:noFill/>
                </a:ln>
                <a:solidFill>
                  <a:srgbClr val="ECECEC"/>
                </a:solidFill>
                <a:effectLst/>
                <a:uLnTx/>
                <a:uFillTx/>
                <a:latin typeface="Segoe UI Light"/>
                <a:ea typeface="+mn-ea"/>
                <a:cs typeface="+mn-cs"/>
              </a:rPr>
              <a:t>Beacon API</a:t>
            </a:r>
          </a:p>
        </p:txBody>
      </p:sp>
      <p:sp>
        <p:nvSpPr>
          <p:cNvPr id="20" name="asm.js"/>
          <p:cNvSpPr txBox="1"/>
          <p:nvPr/>
        </p:nvSpPr>
        <p:spPr>
          <a:xfrm>
            <a:off x="512872" y="1907527"/>
            <a:ext cx="2479098" cy="583860"/>
          </a:xfrm>
          <a:prstGeom prst="rect">
            <a:avLst/>
          </a:prstGeom>
          <a:noFill/>
        </p:spPr>
        <p:txBody>
          <a:bodyPr wrap="square" lIns="186521" tIns="149217" rIns="186521" bIns="149217" rtlCol="0">
            <a:spAutoFit/>
          </a:bodyPr>
          <a:lstStyle/>
          <a:p>
            <a:pPr marL="0" marR="0" lvl="0" indent="0" algn="ctr" defTabSz="932597" rtl="0" eaLnBrk="1" fontAlgn="auto" latinLnBrk="0" hangingPunct="1">
              <a:lnSpc>
                <a:spcPct val="90000"/>
              </a:lnSpc>
              <a:spcBef>
                <a:spcPts val="0"/>
              </a:spcBef>
              <a:spcAft>
                <a:spcPts val="612"/>
              </a:spcAft>
              <a:buClrTx/>
              <a:buSzTx/>
              <a:buFontTx/>
              <a:buNone/>
              <a:tabLst/>
              <a:defRPr/>
            </a:pPr>
            <a:r>
              <a:rPr kumimoji="0" lang="en-US" sz="2040" b="0" i="0" u="none" strike="noStrike" kern="0" cap="none" spc="0" normalizeH="0" baseline="0" noProof="0" dirty="0">
                <a:ln>
                  <a:noFill/>
                </a:ln>
                <a:solidFill>
                  <a:srgbClr val="ECECEC"/>
                </a:solidFill>
                <a:effectLst/>
                <a:uLnTx/>
                <a:uFillTx/>
                <a:latin typeface="Segoe UI Light"/>
                <a:ea typeface="+mn-ea"/>
                <a:cs typeface="+mn-cs"/>
              </a:rPr>
              <a:t>&lt;output&gt; element</a:t>
            </a:r>
          </a:p>
        </p:txBody>
      </p:sp>
      <p:sp>
        <p:nvSpPr>
          <p:cNvPr id="21" name="ES6 Classes"/>
          <p:cNvSpPr txBox="1"/>
          <p:nvPr/>
        </p:nvSpPr>
        <p:spPr>
          <a:xfrm>
            <a:off x="3076591" y="1777128"/>
            <a:ext cx="2684457" cy="583862"/>
          </a:xfrm>
          <a:prstGeom prst="rect">
            <a:avLst/>
          </a:prstGeom>
          <a:noFill/>
        </p:spPr>
        <p:txBody>
          <a:bodyPr wrap="square" lIns="186521" tIns="149217" rIns="186521" bIns="149217" rtlCol="0">
            <a:spAutoFit/>
          </a:bodyPr>
          <a:lstStyle/>
          <a:p>
            <a:pPr marL="0" marR="0" lvl="0" indent="0" algn="ctr" defTabSz="932597" rtl="0" eaLnBrk="1" fontAlgn="auto" latinLnBrk="0" hangingPunct="1">
              <a:lnSpc>
                <a:spcPct val="90000"/>
              </a:lnSpc>
              <a:spcBef>
                <a:spcPts val="0"/>
              </a:spcBef>
              <a:spcAft>
                <a:spcPts val="612"/>
              </a:spcAft>
              <a:buClrTx/>
              <a:buSzTx/>
              <a:buFontTx/>
              <a:buNone/>
              <a:tabLst/>
              <a:defRPr/>
            </a:pPr>
            <a:r>
              <a:rPr kumimoji="0" lang="en-US" sz="2040" b="0" i="0" u="none" strike="noStrike" kern="0" cap="none" spc="0" normalizeH="0" baseline="0" noProof="0" dirty="0">
                <a:ln>
                  <a:noFill/>
                </a:ln>
                <a:solidFill>
                  <a:srgbClr val="ECECEC"/>
                </a:solidFill>
                <a:effectLst/>
                <a:uLnTx/>
                <a:uFillTx/>
                <a:latin typeface="Segoe UI Light"/>
                <a:ea typeface="+mn-ea"/>
                <a:cs typeface="+mn-cs"/>
              </a:rPr>
              <a:t>VP9 codec support</a:t>
            </a:r>
          </a:p>
        </p:txBody>
      </p:sp>
      <p:sp>
        <p:nvSpPr>
          <p:cNvPr id="22" name="asm.js"/>
          <p:cNvSpPr txBox="1"/>
          <p:nvPr/>
        </p:nvSpPr>
        <p:spPr>
          <a:xfrm>
            <a:off x="3907415" y="2585208"/>
            <a:ext cx="2767148" cy="583860"/>
          </a:xfrm>
          <a:prstGeom prst="rect">
            <a:avLst/>
          </a:prstGeom>
          <a:noFill/>
        </p:spPr>
        <p:txBody>
          <a:bodyPr wrap="square" lIns="186521" tIns="149217" rIns="186521" bIns="149217" rtlCol="0">
            <a:spAutoFit/>
          </a:bodyPr>
          <a:lstStyle/>
          <a:p>
            <a:pPr marL="0" marR="0" lvl="0" indent="0" algn="ctr" defTabSz="932597" rtl="0" eaLnBrk="1" fontAlgn="auto" latinLnBrk="0" hangingPunct="1">
              <a:lnSpc>
                <a:spcPct val="90000"/>
              </a:lnSpc>
              <a:spcBef>
                <a:spcPts val="0"/>
              </a:spcBef>
              <a:spcAft>
                <a:spcPts val="612"/>
              </a:spcAft>
              <a:buClrTx/>
              <a:buSzTx/>
              <a:buFontTx/>
              <a:buNone/>
              <a:tabLst/>
              <a:defRPr/>
            </a:pPr>
            <a:r>
              <a:rPr kumimoji="0" lang="en-US" sz="2040" b="0" i="0" u="none" strike="noStrike" kern="0" cap="none" spc="0" normalizeH="0" baseline="0" noProof="0" dirty="0">
                <a:ln>
                  <a:noFill/>
                </a:ln>
                <a:solidFill>
                  <a:srgbClr val="ECECEC"/>
                </a:solidFill>
                <a:effectLst/>
                <a:uLnTx/>
                <a:uFillTx/>
                <a:latin typeface="Segoe UI Light"/>
                <a:ea typeface="+mn-ea"/>
                <a:cs typeface="+mn-cs"/>
              </a:rPr>
              <a:t>ES2017: </a:t>
            </a:r>
            <a:r>
              <a:rPr kumimoji="0" lang="en-US" sz="2040" b="0" i="0" u="none" strike="noStrike" kern="0" cap="none" spc="0" normalizeH="0" baseline="0" noProof="0" dirty="0" err="1">
                <a:ln>
                  <a:noFill/>
                </a:ln>
                <a:solidFill>
                  <a:srgbClr val="ECECEC"/>
                </a:solidFill>
                <a:effectLst/>
                <a:uLnTx/>
                <a:uFillTx/>
                <a:latin typeface="Segoe UI Light"/>
                <a:ea typeface="+mn-ea"/>
                <a:cs typeface="+mn-cs"/>
              </a:rPr>
              <a:t>async</a:t>
            </a:r>
            <a:r>
              <a:rPr kumimoji="0" lang="en-US" sz="2040" b="0" i="0" u="none" strike="noStrike" kern="0" cap="none" spc="0" normalizeH="0" baseline="0" noProof="0" dirty="0">
                <a:ln>
                  <a:noFill/>
                </a:ln>
                <a:solidFill>
                  <a:srgbClr val="ECECEC"/>
                </a:solidFill>
                <a:effectLst/>
                <a:uLnTx/>
                <a:uFillTx/>
                <a:latin typeface="Segoe UI Light"/>
                <a:ea typeface="+mn-ea"/>
                <a:cs typeface="+mn-cs"/>
              </a:rPr>
              <a:t>/await</a:t>
            </a:r>
          </a:p>
        </p:txBody>
      </p:sp>
      <p:sp>
        <p:nvSpPr>
          <p:cNvPr id="23" name="GamePad API"/>
          <p:cNvSpPr txBox="1"/>
          <p:nvPr/>
        </p:nvSpPr>
        <p:spPr>
          <a:xfrm>
            <a:off x="8751020" y="1059220"/>
            <a:ext cx="3263199" cy="640416"/>
          </a:xfrm>
          <a:prstGeom prst="rect">
            <a:avLst/>
          </a:prstGeom>
          <a:noFill/>
        </p:spPr>
        <p:txBody>
          <a:bodyPr wrap="square" lIns="186521" tIns="149217" rIns="186521" bIns="149217" rtlCol="0">
            <a:spAutoFit/>
          </a:bodyPr>
          <a:lstStyle/>
          <a:p>
            <a:pPr marL="0" marR="0" lvl="0" indent="0" algn="ctr" defTabSz="932597" rtl="0" eaLnBrk="1" fontAlgn="auto" latinLnBrk="0" hangingPunct="1">
              <a:lnSpc>
                <a:spcPct val="90000"/>
              </a:lnSpc>
              <a:spcBef>
                <a:spcPts val="0"/>
              </a:spcBef>
              <a:spcAft>
                <a:spcPts val="612"/>
              </a:spcAft>
              <a:buClrTx/>
              <a:buSzTx/>
              <a:buFontTx/>
              <a:buNone/>
              <a:tabLst/>
              <a:defRPr/>
            </a:pPr>
            <a:r>
              <a:rPr kumimoji="0" lang="en-US" sz="2448" b="0" i="0" u="none" strike="noStrike" kern="0" cap="none" spc="0" normalizeH="0" baseline="0" noProof="0" dirty="0">
                <a:ln>
                  <a:noFill/>
                </a:ln>
                <a:solidFill>
                  <a:srgbClr val="ECECEC"/>
                </a:solidFill>
                <a:effectLst/>
                <a:uLnTx/>
                <a:uFillTx/>
                <a:latin typeface="Segoe UI Light"/>
                <a:ea typeface="+mn-ea"/>
                <a:cs typeface="+mn-cs"/>
              </a:rPr>
              <a:t>&lt;input type="color"&gt;</a:t>
            </a:r>
          </a:p>
        </p:txBody>
      </p:sp>
      <p:sp>
        <p:nvSpPr>
          <p:cNvPr id="24" name="asm.js"/>
          <p:cNvSpPr txBox="1"/>
          <p:nvPr/>
        </p:nvSpPr>
        <p:spPr>
          <a:xfrm>
            <a:off x="9158353" y="3364539"/>
            <a:ext cx="3005298" cy="583862"/>
          </a:xfrm>
          <a:prstGeom prst="rect">
            <a:avLst/>
          </a:prstGeom>
          <a:noFill/>
        </p:spPr>
        <p:txBody>
          <a:bodyPr wrap="square" lIns="186521" tIns="149217" rIns="186521" bIns="149217" rtlCol="0">
            <a:spAutoFit/>
          </a:bodyPr>
          <a:lstStyle/>
          <a:p>
            <a:pPr marL="0" marR="0" lvl="0" indent="0" algn="ctr" defTabSz="932597" rtl="0" eaLnBrk="1" fontAlgn="auto" latinLnBrk="0" hangingPunct="1">
              <a:lnSpc>
                <a:spcPct val="90000"/>
              </a:lnSpc>
              <a:spcBef>
                <a:spcPts val="0"/>
              </a:spcBef>
              <a:spcAft>
                <a:spcPts val="612"/>
              </a:spcAft>
              <a:buClrTx/>
              <a:buSzTx/>
              <a:buFontTx/>
              <a:buNone/>
              <a:tabLst/>
              <a:defRPr/>
            </a:pPr>
            <a:r>
              <a:rPr kumimoji="0" lang="en-US" sz="2040" b="0" i="0" u="none" strike="noStrike" kern="0" cap="none" spc="0" normalizeH="0" baseline="0" noProof="0" dirty="0">
                <a:ln>
                  <a:noFill/>
                </a:ln>
                <a:solidFill>
                  <a:srgbClr val="ECECEC"/>
                </a:solidFill>
                <a:effectLst/>
                <a:uLnTx/>
                <a:uFillTx/>
                <a:latin typeface="Segoe UI Light"/>
                <a:ea typeface="+mn-ea"/>
                <a:cs typeface="+mn-cs"/>
              </a:rPr>
              <a:t>Drag &amp; drop directories</a:t>
            </a:r>
          </a:p>
        </p:txBody>
      </p:sp>
      <p:sp>
        <p:nvSpPr>
          <p:cNvPr id="26" name="asm.js"/>
          <p:cNvSpPr txBox="1"/>
          <p:nvPr/>
        </p:nvSpPr>
        <p:spPr>
          <a:xfrm>
            <a:off x="1371849" y="3832647"/>
            <a:ext cx="4389199" cy="583862"/>
          </a:xfrm>
          <a:prstGeom prst="rect">
            <a:avLst/>
          </a:prstGeom>
          <a:noFill/>
        </p:spPr>
        <p:txBody>
          <a:bodyPr wrap="square" lIns="186521" tIns="149217" rIns="186521" bIns="149217" rtlCol="0">
            <a:spAutoFit/>
          </a:bodyPr>
          <a:lstStyle/>
          <a:p>
            <a:pPr marL="0" marR="0" lvl="0" indent="0" algn="ctr" defTabSz="932597" rtl="0" eaLnBrk="1" fontAlgn="auto" latinLnBrk="0" hangingPunct="1">
              <a:lnSpc>
                <a:spcPct val="90000"/>
              </a:lnSpc>
              <a:spcBef>
                <a:spcPts val="0"/>
              </a:spcBef>
              <a:spcAft>
                <a:spcPts val="612"/>
              </a:spcAft>
              <a:buClrTx/>
              <a:buSzTx/>
              <a:buFontTx/>
              <a:buNone/>
              <a:tabLst/>
              <a:defRPr/>
            </a:pPr>
            <a:r>
              <a:rPr kumimoji="0" lang="en-US" sz="2040" b="0" i="0" u="none" strike="noStrike" kern="0" cap="none" spc="0" normalizeH="0" baseline="0" noProof="0" dirty="0">
                <a:ln>
                  <a:noFill/>
                </a:ln>
                <a:solidFill>
                  <a:srgbClr val="ECECEC"/>
                </a:solidFill>
                <a:effectLst/>
                <a:uLnTx/>
                <a:uFillTx/>
                <a:latin typeface="Segoe UI Light"/>
                <a:ea typeface="+mn-ea"/>
                <a:cs typeface="+mn-cs"/>
              </a:rPr>
              <a:t>&lt;time&gt; element</a:t>
            </a:r>
          </a:p>
        </p:txBody>
      </p:sp>
      <p:sp>
        <p:nvSpPr>
          <p:cNvPr id="28" name="asm.js"/>
          <p:cNvSpPr txBox="1"/>
          <p:nvPr/>
        </p:nvSpPr>
        <p:spPr>
          <a:xfrm>
            <a:off x="5145339" y="5445953"/>
            <a:ext cx="5757130" cy="583862"/>
          </a:xfrm>
          <a:prstGeom prst="rect">
            <a:avLst/>
          </a:prstGeom>
          <a:noFill/>
        </p:spPr>
        <p:txBody>
          <a:bodyPr wrap="square" lIns="186521" tIns="149217" rIns="186521" bIns="149217" rtlCol="0">
            <a:spAutoFit/>
          </a:bodyPr>
          <a:lstStyle/>
          <a:p>
            <a:pPr marL="0" marR="0" lvl="0" indent="0" algn="ctr" defTabSz="932597" rtl="0" eaLnBrk="1" fontAlgn="auto" latinLnBrk="0" hangingPunct="1">
              <a:lnSpc>
                <a:spcPct val="90000"/>
              </a:lnSpc>
              <a:spcBef>
                <a:spcPts val="0"/>
              </a:spcBef>
              <a:spcAft>
                <a:spcPts val="612"/>
              </a:spcAft>
              <a:buClrTx/>
              <a:buSzTx/>
              <a:buFontTx/>
              <a:buNone/>
              <a:tabLst/>
              <a:defRPr/>
            </a:pPr>
            <a:r>
              <a:rPr kumimoji="0" lang="en-US" sz="2040" b="0" i="0" u="none" strike="noStrike" kern="0" cap="none" spc="0" normalizeH="0" baseline="0" noProof="0" dirty="0">
                <a:ln>
                  <a:noFill/>
                </a:ln>
                <a:solidFill>
                  <a:srgbClr val="ECECEC"/>
                </a:solidFill>
                <a:effectLst/>
                <a:uLnTx/>
                <a:uFillTx/>
                <a:latin typeface="Segoe UI Light"/>
                <a:ea typeface="+mn-ea"/>
                <a:cs typeface="+mn-cs"/>
              </a:rPr>
              <a:t>Accessibility Name and Description API mappings</a:t>
            </a:r>
          </a:p>
        </p:txBody>
      </p:sp>
      <p:sp>
        <p:nvSpPr>
          <p:cNvPr id="29" name="asm.js"/>
          <p:cNvSpPr txBox="1"/>
          <p:nvPr/>
        </p:nvSpPr>
        <p:spPr>
          <a:xfrm>
            <a:off x="5819869" y="1286946"/>
            <a:ext cx="2931151" cy="583860"/>
          </a:xfrm>
          <a:prstGeom prst="rect">
            <a:avLst/>
          </a:prstGeom>
          <a:noFill/>
        </p:spPr>
        <p:txBody>
          <a:bodyPr wrap="square" lIns="186521" tIns="149217" rIns="186521" bIns="149217" rtlCol="0">
            <a:spAutoFit/>
          </a:bodyPr>
          <a:lstStyle/>
          <a:p>
            <a:pPr marL="0" marR="0" lvl="0" indent="0" algn="ctr" defTabSz="932597" rtl="0" eaLnBrk="1" fontAlgn="auto" latinLnBrk="0" hangingPunct="1">
              <a:lnSpc>
                <a:spcPct val="90000"/>
              </a:lnSpc>
              <a:spcBef>
                <a:spcPts val="0"/>
              </a:spcBef>
              <a:spcAft>
                <a:spcPts val="612"/>
              </a:spcAft>
              <a:buClrTx/>
              <a:buSzTx/>
              <a:buFontTx/>
              <a:buNone/>
              <a:tabLst/>
              <a:defRPr/>
            </a:pPr>
            <a:r>
              <a:rPr kumimoji="0" lang="en-US" sz="2040" b="0" i="0" u="none" strike="noStrike" kern="0" cap="none" spc="0" normalizeH="0" baseline="0" noProof="0" dirty="0">
                <a:ln>
                  <a:noFill/>
                </a:ln>
                <a:solidFill>
                  <a:srgbClr val="ECECEC"/>
                </a:solidFill>
                <a:effectLst/>
                <a:uLnTx/>
                <a:uFillTx/>
                <a:latin typeface="Segoe UI Light"/>
                <a:ea typeface="+mn-ea"/>
                <a:cs typeface="+mn-cs"/>
              </a:rPr>
              <a:t>WOFF 2.0</a:t>
            </a:r>
          </a:p>
        </p:txBody>
      </p:sp>
      <p:sp>
        <p:nvSpPr>
          <p:cNvPr id="32" name="asm.js"/>
          <p:cNvSpPr txBox="1"/>
          <p:nvPr/>
        </p:nvSpPr>
        <p:spPr>
          <a:xfrm>
            <a:off x="124662" y="5251725"/>
            <a:ext cx="5017170" cy="583862"/>
          </a:xfrm>
          <a:prstGeom prst="rect">
            <a:avLst/>
          </a:prstGeom>
          <a:noFill/>
        </p:spPr>
        <p:txBody>
          <a:bodyPr wrap="square" lIns="186521" tIns="149217" rIns="186521" bIns="149217" rtlCol="0">
            <a:spAutoFit/>
          </a:bodyPr>
          <a:lstStyle/>
          <a:p>
            <a:pPr marL="0" marR="0" lvl="0" indent="0" algn="ctr" defTabSz="932597" rtl="0" eaLnBrk="1" fontAlgn="auto" latinLnBrk="0" hangingPunct="1">
              <a:lnSpc>
                <a:spcPct val="90000"/>
              </a:lnSpc>
              <a:spcBef>
                <a:spcPts val="0"/>
              </a:spcBef>
              <a:spcAft>
                <a:spcPts val="612"/>
              </a:spcAft>
              <a:buClrTx/>
              <a:buSzTx/>
              <a:buFontTx/>
              <a:buNone/>
              <a:tabLst/>
              <a:defRPr/>
            </a:pPr>
            <a:r>
              <a:rPr kumimoji="0" lang="en-US" sz="2040" b="0" i="0" u="none" strike="noStrike" kern="0" cap="none" spc="0" normalizeH="0" baseline="0" noProof="0" dirty="0">
                <a:ln>
                  <a:noFill/>
                </a:ln>
                <a:solidFill>
                  <a:srgbClr val="ECECEC"/>
                </a:solidFill>
                <a:effectLst/>
                <a:uLnTx/>
                <a:uFillTx/>
                <a:latin typeface="Segoe UI Light"/>
                <a:ea typeface="+mn-ea"/>
                <a:cs typeface="+mn-cs"/>
              </a:rPr>
              <a:t>HTML/Core Accessibility API mappings</a:t>
            </a:r>
          </a:p>
        </p:txBody>
      </p:sp>
      <p:sp>
        <p:nvSpPr>
          <p:cNvPr id="36" name="asm.js"/>
          <p:cNvSpPr txBox="1"/>
          <p:nvPr/>
        </p:nvSpPr>
        <p:spPr>
          <a:xfrm>
            <a:off x="6700028" y="3056174"/>
            <a:ext cx="2931151" cy="583860"/>
          </a:xfrm>
          <a:prstGeom prst="rect">
            <a:avLst/>
          </a:prstGeom>
          <a:noFill/>
        </p:spPr>
        <p:txBody>
          <a:bodyPr wrap="square" lIns="186521" tIns="149217" rIns="186521" bIns="149217" rtlCol="0">
            <a:spAutoFit/>
          </a:bodyPr>
          <a:lstStyle/>
          <a:p>
            <a:pPr marL="0" marR="0" lvl="0" indent="0" algn="ctr" defTabSz="932597" rtl="0" eaLnBrk="1" fontAlgn="auto" latinLnBrk="0" hangingPunct="1">
              <a:lnSpc>
                <a:spcPct val="90000"/>
              </a:lnSpc>
              <a:spcBef>
                <a:spcPts val="0"/>
              </a:spcBef>
              <a:spcAft>
                <a:spcPts val="612"/>
              </a:spcAft>
              <a:buClrTx/>
              <a:buSzTx/>
              <a:buFontTx/>
              <a:buNone/>
              <a:tabLst/>
              <a:defRPr/>
            </a:pPr>
            <a:r>
              <a:rPr kumimoji="0" lang="en-US" sz="2040" b="0" i="0" u="none" strike="noStrike" kern="0" cap="none" spc="0" normalizeH="0" baseline="0" noProof="0" dirty="0">
                <a:ln>
                  <a:noFill/>
                </a:ln>
                <a:solidFill>
                  <a:srgbClr val="ECECEC"/>
                </a:solidFill>
                <a:effectLst/>
                <a:uLnTx/>
                <a:uFillTx/>
                <a:latin typeface="Segoe UI Light"/>
                <a:ea typeface="+mn-ea"/>
                <a:cs typeface="+mn-cs"/>
              </a:rPr>
              <a:t>OPUS codec support</a:t>
            </a:r>
          </a:p>
        </p:txBody>
      </p:sp>
      <p:sp>
        <p:nvSpPr>
          <p:cNvPr id="41" name="asm.js"/>
          <p:cNvSpPr txBox="1"/>
          <p:nvPr/>
        </p:nvSpPr>
        <p:spPr>
          <a:xfrm>
            <a:off x="9368132" y="4622844"/>
            <a:ext cx="2585739" cy="583862"/>
          </a:xfrm>
          <a:prstGeom prst="rect">
            <a:avLst/>
          </a:prstGeom>
          <a:noFill/>
        </p:spPr>
        <p:txBody>
          <a:bodyPr wrap="square" lIns="186521" tIns="149217" rIns="186521" bIns="149217" rtlCol="0">
            <a:spAutoFit/>
          </a:bodyPr>
          <a:lstStyle/>
          <a:p>
            <a:pPr marL="0" marR="0" lvl="0" indent="0" algn="ctr" defTabSz="932597" rtl="0" eaLnBrk="1" fontAlgn="auto" latinLnBrk="0" hangingPunct="1">
              <a:lnSpc>
                <a:spcPct val="90000"/>
              </a:lnSpc>
              <a:spcBef>
                <a:spcPts val="0"/>
              </a:spcBef>
              <a:spcAft>
                <a:spcPts val="612"/>
              </a:spcAft>
              <a:buClrTx/>
              <a:buSzTx/>
              <a:buFontTx/>
              <a:buNone/>
              <a:tabLst/>
              <a:defRPr/>
            </a:pPr>
            <a:r>
              <a:rPr kumimoji="0" lang="en-US" sz="2040" b="0" i="0" u="none" strike="noStrike" kern="0" cap="none" spc="0" normalizeH="0" baseline="0" noProof="0" dirty="0">
                <a:ln>
                  <a:noFill/>
                </a:ln>
                <a:solidFill>
                  <a:srgbClr val="ECECEC"/>
                </a:solidFill>
                <a:effectLst/>
                <a:uLnTx/>
                <a:uFillTx/>
                <a:latin typeface="Segoe UI Light"/>
                <a:ea typeface="+mn-ea"/>
                <a:cs typeface="+mn-cs"/>
              </a:rPr>
              <a:t>F12: Device Profiles</a:t>
            </a:r>
          </a:p>
        </p:txBody>
      </p:sp>
      <p:sp>
        <p:nvSpPr>
          <p:cNvPr id="47" name="Text Placeholder 5"/>
          <p:cNvSpPr txBox="1">
            <a:spLocks/>
          </p:cNvSpPr>
          <p:nvPr/>
        </p:nvSpPr>
        <p:spPr>
          <a:xfrm>
            <a:off x="626539" y="226452"/>
            <a:ext cx="11197367" cy="738664"/>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4000" b="0" i="0" u="none" strike="noStrike" kern="1200" cap="none" spc="0" normalizeH="0" baseline="0" noProof="0" dirty="0">
                <a:ln>
                  <a:noFill/>
                </a:ln>
                <a:solidFill>
                  <a:srgbClr val="FFFFFF"/>
                </a:solidFill>
                <a:effectLst/>
                <a:uLnTx/>
                <a:uFillTx/>
                <a:latin typeface="Segoe UI Light"/>
                <a:ea typeface="+mn-ea"/>
                <a:cs typeface="+mn-cs"/>
              </a:rPr>
              <a:t>New EdgeHTML features coming soon</a:t>
            </a:r>
          </a:p>
        </p:txBody>
      </p:sp>
      <p:sp>
        <p:nvSpPr>
          <p:cNvPr id="43" name="asm.js"/>
          <p:cNvSpPr txBox="1"/>
          <p:nvPr/>
        </p:nvSpPr>
        <p:spPr>
          <a:xfrm>
            <a:off x="-822751" y="4098914"/>
            <a:ext cx="4389199" cy="583862"/>
          </a:xfrm>
          <a:prstGeom prst="rect">
            <a:avLst/>
          </a:prstGeom>
          <a:noFill/>
        </p:spPr>
        <p:txBody>
          <a:bodyPr wrap="square" lIns="186521" tIns="149217" rIns="186521" bIns="149217" rtlCol="0">
            <a:spAutoFit/>
          </a:bodyPr>
          <a:lstStyle/>
          <a:p>
            <a:pPr marL="0" marR="0" lvl="0" indent="0" algn="ctr" defTabSz="932597" rtl="0" eaLnBrk="1" fontAlgn="auto" latinLnBrk="0" hangingPunct="1">
              <a:lnSpc>
                <a:spcPct val="90000"/>
              </a:lnSpc>
              <a:spcBef>
                <a:spcPts val="0"/>
              </a:spcBef>
              <a:spcAft>
                <a:spcPts val="612"/>
              </a:spcAft>
              <a:buClrTx/>
              <a:buSzTx/>
              <a:buFontTx/>
              <a:buNone/>
              <a:tabLst/>
              <a:defRPr/>
            </a:pPr>
            <a:r>
              <a:rPr kumimoji="0" lang="en-US" sz="2040" b="0" i="0" u="none" strike="noStrike" kern="0" cap="none" spc="0" normalizeH="0" baseline="0" noProof="0" dirty="0">
                <a:ln>
                  <a:noFill/>
                </a:ln>
                <a:solidFill>
                  <a:srgbClr val="ECECEC"/>
                </a:solidFill>
                <a:effectLst/>
                <a:uLnTx/>
                <a:uFillTx/>
                <a:latin typeface="Segoe UI Light"/>
                <a:ea typeface="+mn-ea"/>
                <a:cs typeface="+mn-cs"/>
              </a:rPr>
              <a:t>ES2016: </a:t>
            </a:r>
            <a:r>
              <a:rPr kumimoji="0" lang="en-US" sz="2040" b="0" i="0" u="none" strike="noStrike" kern="0" cap="none" spc="0" normalizeH="0" baseline="0" noProof="0" dirty="0" err="1">
                <a:ln>
                  <a:noFill/>
                </a:ln>
                <a:solidFill>
                  <a:srgbClr val="ECECEC"/>
                </a:solidFill>
                <a:effectLst/>
                <a:uLnTx/>
                <a:uFillTx/>
                <a:latin typeface="Segoe UI Light"/>
                <a:ea typeface="+mn-ea"/>
                <a:cs typeface="+mn-cs"/>
              </a:rPr>
              <a:t>destructuring</a:t>
            </a:r>
            <a:endParaRPr kumimoji="0" lang="en-US" sz="2040" b="0" i="0" u="none" strike="noStrike" kern="0" cap="none" spc="0" normalizeH="0" baseline="0" noProof="0" dirty="0">
              <a:ln>
                <a:noFill/>
              </a:ln>
              <a:solidFill>
                <a:srgbClr val="ECECEC"/>
              </a:solidFill>
              <a:effectLst/>
              <a:uLnTx/>
              <a:uFillTx/>
              <a:latin typeface="Segoe UI Light"/>
              <a:ea typeface="+mn-ea"/>
              <a:cs typeface="+mn-cs"/>
            </a:endParaRPr>
          </a:p>
        </p:txBody>
      </p:sp>
      <p:sp>
        <p:nvSpPr>
          <p:cNvPr id="25" name="asm.js"/>
          <p:cNvSpPr txBox="1"/>
          <p:nvPr/>
        </p:nvSpPr>
        <p:spPr>
          <a:xfrm>
            <a:off x="2713037" y="6168814"/>
            <a:ext cx="4389199" cy="583862"/>
          </a:xfrm>
          <a:prstGeom prst="rect">
            <a:avLst/>
          </a:prstGeom>
          <a:noFill/>
        </p:spPr>
        <p:txBody>
          <a:bodyPr wrap="square" lIns="186521" tIns="149217" rIns="186521" bIns="149217" rtlCol="0">
            <a:spAutoFit/>
          </a:bodyPr>
          <a:lstStyle/>
          <a:p>
            <a:pPr marL="0" marR="0" lvl="0" indent="0" algn="ctr" defTabSz="932597" rtl="0" eaLnBrk="1" fontAlgn="auto" latinLnBrk="0" hangingPunct="1">
              <a:lnSpc>
                <a:spcPct val="90000"/>
              </a:lnSpc>
              <a:spcBef>
                <a:spcPts val="0"/>
              </a:spcBef>
              <a:spcAft>
                <a:spcPts val="612"/>
              </a:spcAft>
              <a:buClrTx/>
              <a:buSzTx/>
              <a:buFontTx/>
              <a:buNone/>
              <a:tabLst/>
              <a:defRPr/>
            </a:pPr>
            <a:r>
              <a:rPr kumimoji="0" lang="en-US" sz="2040" b="0" i="0" u="none" strike="noStrike" kern="0" cap="none" spc="0" normalizeH="0" baseline="0" noProof="0" dirty="0">
                <a:ln>
                  <a:noFill/>
                </a:ln>
                <a:solidFill>
                  <a:srgbClr val="ECECEC"/>
                </a:solidFill>
                <a:effectLst/>
                <a:uLnTx/>
                <a:uFillTx/>
                <a:latin typeface="Segoe UI Light"/>
                <a:ea typeface="+mn-ea"/>
                <a:cs typeface="+mn-cs"/>
              </a:rPr>
              <a:t>ES2016: </a:t>
            </a:r>
            <a:r>
              <a:rPr kumimoji="0" lang="en-US" sz="2040" b="0" i="0" u="none" strike="noStrike" kern="0" cap="none" spc="0" normalizeH="0" baseline="0" noProof="0" dirty="0" err="1">
                <a:ln>
                  <a:noFill/>
                </a:ln>
                <a:solidFill>
                  <a:srgbClr val="ECECEC"/>
                </a:solidFill>
                <a:effectLst/>
                <a:uLnTx/>
                <a:uFillTx/>
                <a:latin typeface="Segoe UI Light"/>
                <a:ea typeface="+mn-ea"/>
                <a:cs typeface="+mn-cs"/>
              </a:rPr>
              <a:t>Array.includes</a:t>
            </a:r>
            <a:endParaRPr kumimoji="0" lang="en-US" sz="2040" b="0" i="0" u="none" strike="noStrike" kern="0" cap="none" spc="0" normalizeH="0" baseline="0" noProof="0" dirty="0">
              <a:ln>
                <a:noFill/>
              </a:ln>
              <a:solidFill>
                <a:srgbClr val="ECECEC"/>
              </a:solidFill>
              <a:effectLst/>
              <a:uLnTx/>
              <a:uFillTx/>
              <a:latin typeface="Segoe UI Light"/>
              <a:ea typeface="+mn-ea"/>
              <a:cs typeface="+mn-cs"/>
            </a:endParaRPr>
          </a:p>
        </p:txBody>
      </p:sp>
      <p:sp>
        <p:nvSpPr>
          <p:cNvPr id="27" name="asm.js"/>
          <p:cNvSpPr txBox="1"/>
          <p:nvPr/>
        </p:nvSpPr>
        <p:spPr>
          <a:xfrm>
            <a:off x="7913455" y="1727990"/>
            <a:ext cx="3268817" cy="583862"/>
          </a:xfrm>
          <a:prstGeom prst="rect">
            <a:avLst/>
          </a:prstGeom>
          <a:noFill/>
        </p:spPr>
        <p:txBody>
          <a:bodyPr wrap="square" lIns="186521" tIns="149217" rIns="186521" bIns="149217" rtlCol="0">
            <a:spAutoFit/>
          </a:bodyPr>
          <a:lstStyle/>
          <a:p>
            <a:pPr marL="0" marR="0" lvl="0" indent="0" algn="ctr" defTabSz="932597" rtl="0" eaLnBrk="1" fontAlgn="auto" latinLnBrk="0" hangingPunct="1">
              <a:lnSpc>
                <a:spcPct val="90000"/>
              </a:lnSpc>
              <a:spcBef>
                <a:spcPts val="0"/>
              </a:spcBef>
              <a:spcAft>
                <a:spcPts val="612"/>
              </a:spcAft>
              <a:buClrTx/>
              <a:buSzTx/>
              <a:buFontTx/>
              <a:buNone/>
              <a:tabLst/>
              <a:defRPr/>
            </a:pPr>
            <a:r>
              <a:rPr kumimoji="0" lang="en-US" sz="2040" b="0" i="0" u="none" strike="noStrike" kern="0" cap="none" spc="0" normalizeH="0" baseline="0" noProof="0" dirty="0">
                <a:ln>
                  <a:noFill/>
                </a:ln>
                <a:solidFill>
                  <a:srgbClr val="ECECEC"/>
                </a:solidFill>
                <a:effectLst/>
                <a:uLnTx/>
                <a:uFillTx/>
                <a:latin typeface="Segoe UI Light"/>
                <a:ea typeface="+mn-ea"/>
                <a:cs typeface="+mn-cs"/>
              </a:rPr>
              <a:t>ES2016: exponentiation</a:t>
            </a:r>
          </a:p>
        </p:txBody>
      </p:sp>
      <p:sp>
        <p:nvSpPr>
          <p:cNvPr id="30" name="asm.js"/>
          <p:cNvSpPr txBox="1"/>
          <p:nvPr/>
        </p:nvSpPr>
        <p:spPr>
          <a:xfrm>
            <a:off x="3214117" y="1200526"/>
            <a:ext cx="3268817" cy="550647"/>
          </a:xfrm>
          <a:prstGeom prst="rect">
            <a:avLst/>
          </a:prstGeom>
          <a:noFill/>
        </p:spPr>
        <p:txBody>
          <a:bodyPr wrap="square" lIns="186521" tIns="149217" rIns="186521" bIns="149217" rtlCol="0">
            <a:spAutoFit/>
          </a:bodyPr>
          <a:lstStyle/>
          <a:p>
            <a:pPr marL="0" marR="0" lvl="0" indent="0" algn="ctr" defTabSz="932597" rtl="0" eaLnBrk="1" fontAlgn="auto" latinLnBrk="0" hangingPunct="1">
              <a:lnSpc>
                <a:spcPct val="90000"/>
              </a:lnSpc>
              <a:spcBef>
                <a:spcPts val="0"/>
              </a:spcBef>
              <a:spcAft>
                <a:spcPts val="612"/>
              </a:spcAft>
              <a:buClrTx/>
              <a:buSzTx/>
              <a:buFontTx/>
              <a:buNone/>
              <a:tabLst/>
              <a:defRPr/>
            </a:pPr>
            <a:r>
              <a:rPr kumimoji="0" lang="en-US" sz="1800" b="0" i="0" u="none" strike="noStrike" kern="0" cap="none" spc="0" normalizeH="0" baseline="0" noProof="0" dirty="0">
                <a:ln>
                  <a:noFill/>
                </a:ln>
                <a:solidFill>
                  <a:srgbClr val="ECECEC"/>
                </a:solidFill>
                <a:effectLst/>
                <a:uLnTx/>
                <a:uFillTx/>
                <a:latin typeface="Segoe UI Light"/>
                <a:ea typeface="+mn-ea"/>
                <a:cs typeface="+mn-cs"/>
              </a:rPr>
              <a:t>ES2017: </a:t>
            </a:r>
            <a:r>
              <a:rPr kumimoji="0" lang="en-US" sz="1800" b="0" i="0" u="none" strike="noStrike" kern="0" cap="none" spc="0" normalizeH="0" baseline="0" noProof="0" dirty="0" err="1">
                <a:ln>
                  <a:noFill/>
                </a:ln>
                <a:solidFill>
                  <a:srgbClr val="ECECEC"/>
                </a:solidFill>
                <a:effectLst/>
                <a:uLnTx/>
                <a:uFillTx/>
                <a:latin typeface="Segoe UI Light"/>
                <a:ea typeface="+mn-ea"/>
                <a:cs typeface="+mn-cs"/>
              </a:rPr>
              <a:t>Object.entries</a:t>
            </a:r>
            <a:r>
              <a:rPr kumimoji="0" lang="en-US" sz="1800" b="0" i="0" u="none" strike="noStrike" kern="0" cap="none" spc="0" normalizeH="0" baseline="0" noProof="0" dirty="0">
                <a:ln>
                  <a:noFill/>
                </a:ln>
                <a:solidFill>
                  <a:srgbClr val="ECECEC"/>
                </a:solidFill>
                <a:effectLst/>
                <a:uLnTx/>
                <a:uFillTx/>
                <a:latin typeface="Segoe UI Light"/>
                <a:ea typeface="+mn-ea"/>
                <a:cs typeface="+mn-cs"/>
              </a:rPr>
              <a:t>/values</a:t>
            </a:r>
          </a:p>
        </p:txBody>
      </p:sp>
      <p:sp>
        <p:nvSpPr>
          <p:cNvPr id="31" name="ES6 Classes"/>
          <p:cNvSpPr txBox="1"/>
          <p:nvPr/>
        </p:nvSpPr>
        <p:spPr>
          <a:xfrm>
            <a:off x="5373967" y="2111257"/>
            <a:ext cx="2940396" cy="633747"/>
          </a:xfrm>
          <a:prstGeom prst="rect">
            <a:avLst/>
          </a:prstGeom>
          <a:noFill/>
        </p:spPr>
        <p:txBody>
          <a:bodyPr wrap="square" lIns="186521" tIns="149217" rIns="186521" bIns="149217" rtlCol="0">
            <a:spAutoFit/>
          </a:bodyPr>
          <a:lstStyle/>
          <a:p>
            <a:pPr marL="0" marR="0" lvl="0" indent="0" algn="ctr" defTabSz="932597" rtl="0" eaLnBrk="1" fontAlgn="auto" latinLnBrk="0" hangingPunct="1">
              <a:lnSpc>
                <a:spcPct val="90000"/>
              </a:lnSpc>
              <a:spcBef>
                <a:spcPts val="0"/>
              </a:spcBef>
              <a:spcAft>
                <a:spcPts val="612"/>
              </a:spcAft>
              <a:buClrTx/>
              <a:buSzTx/>
              <a:buFontTx/>
              <a:buNone/>
              <a:tabLst/>
              <a:defRPr/>
            </a:pPr>
            <a:r>
              <a:rPr kumimoji="0" lang="en-US" sz="2400" b="0" i="0" u="none" strike="noStrike" kern="0" cap="none" spc="0" normalizeH="0" baseline="0" noProof="0" dirty="0">
                <a:ln>
                  <a:noFill/>
                </a:ln>
                <a:solidFill>
                  <a:srgbClr val="ECECEC"/>
                </a:solidFill>
                <a:effectLst/>
                <a:uLnTx/>
                <a:uFillTx/>
                <a:latin typeface="Segoe UI Light"/>
                <a:ea typeface="+mn-ea"/>
                <a:cs typeface="+mn-cs"/>
              </a:rPr>
              <a:t>FIDO 2.0 Web APIs</a:t>
            </a:r>
          </a:p>
        </p:txBody>
      </p:sp>
    </p:spTree>
    <p:extLst>
      <p:ext uri="{BB962C8B-B14F-4D97-AF65-F5344CB8AC3E}">
        <p14:creationId xmlns:p14="http://schemas.microsoft.com/office/powerpoint/2010/main" val="2114951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par>
                          <p:cTn id="61" fill="hold">
                            <p:stCondLst>
                              <p:cond delay="1500"/>
                            </p:stCondLst>
                            <p:childTnLst>
                              <p:par>
                                <p:cTn id="62" presetID="10" presetClass="entr" presetSubtype="0" fill="hold" grpId="0" nodeType="after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500"/>
                                        <p:tgtEl>
                                          <p:spTgt spid="3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fade">
                                      <p:cBhvr>
                                        <p:cTn id="67" dur="500"/>
                                        <p:tgtEl>
                                          <p:spTgt spid="4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3"/>
                                        </p:tgtEl>
                                        <p:attrNameLst>
                                          <p:attrName>style.visibility</p:attrName>
                                        </p:attrNameLst>
                                      </p:cBhvr>
                                      <p:to>
                                        <p:strVal val="visible"/>
                                      </p:to>
                                    </p:set>
                                    <p:animEffect transition="in" filter="fade">
                                      <p:cBhvr>
                                        <p:cTn id="70" dur="500"/>
                                        <p:tgtEl>
                                          <p:spTgt spid="4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500"/>
                                        <p:tgtEl>
                                          <p:spTgt spid="25"/>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500"/>
                                        <p:tgtEl>
                                          <p:spTgt spid="2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500"/>
                                        <p:tgtEl>
                                          <p:spTgt spid="30"/>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P spid="14" grpId="0"/>
      <p:bldP spid="15" grpId="0"/>
      <p:bldP spid="16" grpId="0"/>
      <p:bldP spid="20" grpId="0"/>
      <p:bldP spid="21" grpId="0"/>
      <p:bldP spid="22" grpId="0"/>
      <p:bldP spid="23" grpId="0"/>
      <p:bldP spid="24" grpId="0"/>
      <p:bldP spid="26" grpId="0"/>
      <p:bldP spid="28" grpId="0"/>
      <p:bldP spid="29" grpId="0"/>
      <p:bldP spid="32" grpId="0"/>
      <p:bldP spid="36" grpId="0"/>
      <p:bldP spid="41" grpId="0"/>
      <p:bldP spid="43" grpId="0"/>
      <p:bldP spid="25" grpId="0"/>
      <p:bldP spid="27" grpId="0"/>
      <p:bldP spid="30"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8" y="1395892"/>
            <a:ext cx="11887200" cy="3120854"/>
          </a:xfrm>
        </p:spPr>
        <p:txBody>
          <a:bodyPr/>
          <a:lstStyle/>
          <a:p>
            <a:r>
              <a:rPr lang="en-US" sz="3600" dirty="0"/>
              <a:t>Microsoft Edge: Year One</a:t>
            </a:r>
          </a:p>
          <a:p>
            <a:r>
              <a:rPr lang="en-US" sz="3600" dirty="0"/>
              <a:t>What’s</a:t>
            </a:r>
            <a:r>
              <a:rPr lang="en-US" sz="3600"/>
              <a:t> </a:t>
            </a:r>
            <a:r>
              <a:rPr lang="en-US" sz="3600" dirty="0"/>
              <a:t>new </a:t>
            </a:r>
            <a:r>
              <a:rPr lang="en-US" sz="3600"/>
              <a:t>for end-users</a:t>
            </a:r>
            <a:endParaRPr lang="en-US" sz="3600" dirty="0"/>
          </a:p>
          <a:p>
            <a:pPr lvl="0"/>
            <a:r>
              <a:rPr lang="en-US" sz="3600" dirty="0"/>
              <a:t>What’s new for web developers</a:t>
            </a:r>
          </a:p>
          <a:p>
            <a:pPr lvl="0"/>
            <a:r>
              <a:rPr lang="en-US" sz="3600" dirty="0"/>
              <a:t>Ready for Enterprise</a:t>
            </a:r>
          </a:p>
          <a:p>
            <a:pPr lvl="0"/>
            <a:r>
              <a:rPr lang="en-US" sz="3600" dirty="0"/>
              <a:t>Web apps made simple</a:t>
            </a:r>
          </a:p>
        </p:txBody>
      </p:sp>
      <p:sp>
        <p:nvSpPr>
          <p:cNvPr id="2" name="Title 1"/>
          <p:cNvSpPr>
            <a:spLocks noGrp="1"/>
          </p:cNvSpPr>
          <p:nvPr>
            <p:ph type="title"/>
          </p:nvPr>
        </p:nvSpPr>
        <p:spPr/>
        <p:txBody>
          <a:bodyPr/>
          <a:lstStyle/>
          <a:p>
            <a:r>
              <a:rPr lang="en-US" dirty="0"/>
              <a:t>What we’ll cover</a:t>
            </a:r>
            <a:endParaRPr lang="en-US" sz="4000" dirty="0">
              <a:gradFill>
                <a:gsLst>
                  <a:gs pos="0">
                    <a:schemeClr val="tx2"/>
                  </a:gs>
                  <a:gs pos="100000">
                    <a:schemeClr val="tx2"/>
                  </a:gs>
                </a:gsLst>
                <a:lin ang="5400000" scaled="0"/>
              </a:gradFill>
            </a:endParaRPr>
          </a:p>
        </p:txBody>
      </p:sp>
    </p:spTree>
    <p:extLst>
      <p:ext uri="{BB962C8B-B14F-4D97-AF65-F5344CB8AC3E}">
        <p14:creationId xmlns:p14="http://schemas.microsoft.com/office/powerpoint/2010/main" val="218006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HTML5Test Scores</a:t>
            </a:r>
          </a:p>
        </p:txBody>
      </p:sp>
      <p:grpSp>
        <p:nvGrpSpPr>
          <p:cNvPr id="26" name="Group 25"/>
          <p:cNvGrpSpPr/>
          <p:nvPr/>
        </p:nvGrpSpPr>
        <p:grpSpPr>
          <a:xfrm>
            <a:off x="6114588" y="2960835"/>
            <a:ext cx="3505729" cy="858171"/>
            <a:chOff x="6114588" y="2960835"/>
            <a:chExt cx="3505729" cy="858171"/>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6114588" y="3025937"/>
              <a:ext cx="647756" cy="702507"/>
            </a:xfrm>
            <a:prstGeom prst="rect">
              <a:avLst/>
            </a:prstGeom>
          </p:spPr>
        </p:pic>
        <p:sp>
          <p:nvSpPr>
            <p:cNvPr id="8" name="TextBox 7"/>
            <p:cNvSpPr txBox="1"/>
            <p:nvPr/>
          </p:nvSpPr>
          <p:spPr>
            <a:xfrm>
              <a:off x="7108620" y="2960835"/>
              <a:ext cx="1227693" cy="832691"/>
            </a:xfrm>
            <a:prstGeom prst="rect">
              <a:avLst/>
            </a:prstGeom>
            <a:noFill/>
          </p:spPr>
          <p:txBody>
            <a:bodyPr wrap="none" lIns="179285" tIns="143428" rIns="179285" bIns="143428" rtlCol="0">
              <a:spAutoFit/>
            </a:bodyPr>
            <a:lstStyle/>
            <a:p>
              <a:pPr marL="0" marR="0" lvl="0" indent="0" algn="l" defTabSz="1219170" rtl="0" eaLnBrk="1" fontAlgn="auto" latinLnBrk="0" hangingPunct="1">
                <a:lnSpc>
                  <a:spcPct val="90000"/>
                </a:lnSpc>
                <a:spcBef>
                  <a:spcPts val="0"/>
                </a:spcBef>
                <a:spcAft>
                  <a:spcPts val="588"/>
                </a:spcAft>
                <a:buClrTx/>
                <a:buSzTx/>
                <a:buFontTx/>
                <a:buNone/>
                <a:tabLst/>
                <a:defRPr/>
              </a:pPr>
              <a:r>
                <a:rPr kumimoji="0" lang="en-US" sz="3921" b="1" i="0" u="none" strike="noStrike" kern="0" cap="none" spc="0" normalizeH="0" baseline="0" noProof="0" dirty="0">
                  <a:ln>
                    <a:noFill/>
                  </a:ln>
                  <a:solidFill>
                    <a:srgbClr val="737373"/>
                  </a:solidFill>
                  <a:effectLst/>
                  <a:uLnTx/>
                  <a:uFillTx/>
                  <a:latin typeface="Segoe UI"/>
                  <a:ea typeface="+mn-ea"/>
                  <a:cs typeface="+mn-cs"/>
                </a:rPr>
                <a:t>458</a:t>
              </a:r>
            </a:p>
          </p:txBody>
        </p:sp>
        <p:sp>
          <p:nvSpPr>
            <p:cNvPr id="15" name="TextBox 14"/>
            <p:cNvSpPr txBox="1"/>
            <p:nvPr/>
          </p:nvSpPr>
          <p:spPr>
            <a:xfrm>
              <a:off x="6706910" y="3511229"/>
              <a:ext cx="2913407" cy="30777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lumMod val="50000"/>
                    </a:srgbClr>
                  </a:solidFill>
                  <a:effectLst/>
                  <a:uLnTx/>
                  <a:uFillTx/>
                  <a:latin typeface="Segoe UI"/>
                  <a:ea typeface="+mn-ea"/>
                  <a:cs typeface="+mn-cs"/>
                </a:rPr>
                <a:t>13</a:t>
              </a:r>
            </a:p>
          </p:txBody>
        </p:sp>
      </p:grpSp>
      <p:grpSp>
        <p:nvGrpSpPr>
          <p:cNvPr id="11" name="Group 10"/>
          <p:cNvGrpSpPr/>
          <p:nvPr/>
        </p:nvGrpSpPr>
        <p:grpSpPr>
          <a:xfrm>
            <a:off x="3226109" y="2960835"/>
            <a:ext cx="3595107" cy="854483"/>
            <a:chOff x="3226109" y="2960835"/>
            <a:chExt cx="3595107" cy="854483"/>
          </a:xfrm>
        </p:grpSpPr>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3226109" y="3025925"/>
              <a:ext cx="647756" cy="702507"/>
            </a:xfrm>
            <a:prstGeom prst="rect">
              <a:avLst/>
            </a:prstGeom>
          </p:spPr>
        </p:pic>
        <p:sp>
          <p:nvSpPr>
            <p:cNvPr id="10" name="TextBox 9"/>
            <p:cNvSpPr txBox="1"/>
            <p:nvPr/>
          </p:nvSpPr>
          <p:spPr>
            <a:xfrm>
              <a:off x="4195213" y="2960835"/>
              <a:ext cx="1227693" cy="832691"/>
            </a:xfrm>
            <a:prstGeom prst="rect">
              <a:avLst/>
            </a:prstGeom>
            <a:noFill/>
          </p:spPr>
          <p:txBody>
            <a:bodyPr wrap="none" lIns="179285" tIns="143428" rIns="179285" bIns="143428" rtlCol="0">
              <a:spAutoFit/>
            </a:bodyPr>
            <a:lstStyle/>
            <a:p>
              <a:pPr marL="0" marR="0" lvl="0" indent="0" algn="l" defTabSz="1219170" rtl="0" eaLnBrk="1" fontAlgn="auto" latinLnBrk="0" hangingPunct="1">
                <a:lnSpc>
                  <a:spcPct val="90000"/>
                </a:lnSpc>
                <a:spcBef>
                  <a:spcPts val="0"/>
                </a:spcBef>
                <a:spcAft>
                  <a:spcPts val="588"/>
                </a:spcAft>
                <a:buClrTx/>
                <a:buSzTx/>
                <a:buFontTx/>
                <a:buNone/>
                <a:tabLst/>
                <a:defRPr/>
              </a:pPr>
              <a:r>
                <a:rPr kumimoji="0" lang="en-US" sz="3921" b="1" i="0" u="none" strike="noStrike" kern="0" cap="none" spc="0" normalizeH="0" baseline="0" noProof="0" dirty="0">
                  <a:ln>
                    <a:noFill/>
                  </a:ln>
                  <a:solidFill>
                    <a:srgbClr val="777777"/>
                  </a:solidFill>
                  <a:effectLst/>
                  <a:uLnTx/>
                  <a:uFillTx/>
                  <a:latin typeface="Segoe UI"/>
                  <a:ea typeface="+mn-ea"/>
                  <a:cs typeface="+mn-cs"/>
                </a:rPr>
                <a:t>402</a:t>
              </a:r>
            </a:p>
          </p:txBody>
        </p:sp>
        <p:sp>
          <p:nvSpPr>
            <p:cNvPr id="17" name="TextBox 16"/>
            <p:cNvSpPr txBox="1"/>
            <p:nvPr/>
          </p:nvSpPr>
          <p:spPr>
            <a:xfrm>
              <a:off x="3907809" y="3507541"/>
              <a:ext cx="2913407" cy="30777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lumMod val="50000"/>
                    </a:srgbClr>
                  </a:solidFill>
                  <a:effectLst/>
                  <a:uLnTx/>
                  <a:uFillTx/>
                  <a:latin typeface="Segoe UI"/>
                  <a:ea typeface="+mn-ea"/>
                  <a:cs typeface="+mn-cs"/>
                </a:rPr>
                <a:t>12</a:t>
              </a:r>
            </a:p>
          </p:txBody>
        </p:sp>
      </p:grpSp>
      <p:grpSp>
        <p:nvGrpSpPr>
          <p:cNvPr id="29" name="Group 28"/>
          <p:cNvGrpSpPr/>
          <p:nvPr/>
        </p:nvGrpSpPr>
        <p:grpSpPr>
          <a:xfrm>
            <a:off x="9072853" y="2960835"/>
            <a:ext cx="3615759" cy="840477"/>
            <a:chOff x="9072853" y="2960835"/>
            <a:chExt cx="3615759" cy="840477"/>
          </a:xfrm>
        </p:grpSpPr>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2853" y="3041028"/>
              <a:ext cx="647756" cy="702507"/>
            </a:xfrm>
            <a:prstGeom prst="rect">
              <a:avLst/>
            </a:prstGeom>
          </p:spPr>
        </p:pic>
        <p:sp>
          <p:nvSpPr>
            <p:cNvPr id="21" name="TextBox 20"/>
            <p:cNvSpPr txBox="1"/>
            <p:nvPr/>
          </p:nvSpPr>
          <p:spPr>
            <a:xfrm>
              <a:off x="10384842" y="2960835"/>
              <a:ext cx="1227693" cy="832691"/>
            </a:xfrm>
            <a:prstGeom prst="rect">
              <a:avLst/>
            </a:prstGeom>
            <a:noFill/>
          </p:spPr>
          <p:txBody>
            <a:bodyPr wrap="none" lIns="179285" tIns="143428" rIns="179285" bIns="143428" rtlCol="0">
              <a:spAutoFit/>
            </a:bodyPr>
            <a:lstStyle/>
            <a:p>
              <a:pPr marL="0" marR="0" lvl="0" indent="0" algn="l" defTabSz="1219170" rtl="0" eaLnBrk="1" fontAlgn="auto" latinLnBrk="0" hangingPunct="1">
                <a:lnSpc>
                  <a:spcPct val="90000"/>
                </a:lnSpc>
                <a:spcBef>
                  <a:spcPts val="0"/>
                </a:spcBef>
                <a:spcAft>
                  <a:spcPts val="588"/>
                </a:spcAft>
                <a:buClrTx/>
                <a:buSzTx/>
                <a:buFontTx/>
                <a:buNone/>
                <a:tabLst/>
                <a:defRPr/>
              </a:pPr>
              <a:r>
                <a:rPr kumimoji="0" lang="en-US" sz="3921" b="1" i="0" u="none" strike="noStrike" kern="0" cap="none" spc="0" normalizeH="0" baseline="0" noProof="0" dirty="0">
                  <a:ln>
                    <a:noFill/>
                  </a:ln>
                  <a:solidFill>
                    <a:srgbClr val="3276BC"/>
                  </a:solidFill>
                  <a:effectLst/>
                  <a:uLnTx/>
                  <a:uFillTx/>
                  <a:latin typeface="Segoe UI"/>
                  <a:ea typeface="+mn-ea"/>
                  <a:cs typeface="+mn-cs"/>
                </a:rPr>
                <a:t>486</a:t>
              </a:r>
            </a:p>
          </p:txBody>
        </p:sp>
        <p:sp>
          <p:nvSpPr>
            <p:cNvPr id="23" name="TextBox 22"/>
            <p:cNvSpPr txBox="1"/>
            <p:nvPr/>
          </p:nvSpPr>
          <p:spPr>
            <a:xfrm>
              <a:off x="9775205" y="3493535"/>
              <a:ext cx="2913407" cy="30777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lumMod val="50000"/>
                    </a:srgbClr>
                  </a:solidFill>
                  <a:effectLst/>
                  <a:uLnTx/>
                  <a:uFillTx/>
                  <a:latin typeface="Segoe UI"/>
                  <a:ea typeface="+mn-ea"/>
                  <a:cs typeface="+mn-cs"/>
                </a:rPr>
                <a:t>14</a:t>
              </a:r>
            </a:p>
          </p:txBody>
        </p:sp>
      </p:grpSp>
      <p:grpSp>
        <p:nvGrpSpPr>
          <p:cNvPr id="3" name="Group 2"/>
          <p:cNvGrpSpPr/>
          <p:nvPr/>
        </p:nvGrpSpPr>
        <p:grpSpPr>
          <a:xfrm>
            <a:off x="94527" y="2963862"/>
            <a:ext cx="3467178" cy="841167"/>
            <a:chOff x="94527" y="2963862"/>
            <a:chExt cx="3467178" cy="841167"/>
          </a:xfrm>
        </p:grpSpPr>
        <p:sp>
          <p:nvSpPr>
            <p:cNvPr id="24" name="TextBox 23"/>
            <p:cNvSpPr txBox="1"/>
            <p:nvPr/>
          </p:nvSpPr>
          <p:spPr>
            <a:xfrm>
              <a:off x="94527" y="2963862"/>
              <a:ext cx="2072476" cy="832691"/>
            </a:xfrm>
            <a:prstGeom prst="rect">
              <a:avLst/>
            </a:prstGeom>
            <a:noFill/>
          </p:spPr>
          <p:txBody>
            <a:bodyPr wrap="none" lIns="179285" tIns="143428" rIns="179285" bIns="143428" rtlCol="0">
              <a:spAutoFit/>
            </a:bodyPr>
            <a:lstStyle/>
            <a:p>
              <a:pPr marL="0" marR="0" lvl="0" indent="0" algn="l" defTabSz="1219170" rtl="0" eaLnBrk="1" fontAlgn="auto" latinLnBrk="0" hangingPunct="1">
                <a:lnSpc>
                  <a:spcPct val="90000"/>
                </a:lnSpc>
                <a:spcBef>
                  <a:spcPts val="0"/>
                </a:spcBef>
                <a:spcAft>
                  <a:spcPts val="588"/>
                </a:spcAft>
                <a:buClrTx/>
                <a:buSzTx/>
                <a:buFontTx/>
                <a:buNone/>
                <a:tabLst/>
                <a:defRPr/>
              </a:pPr>
              <a:r>
                <a:rPr kumimoji="0" lang="en-US" sz="3921" b="1" i="0" u="none" strike="noStrike" kern="0" cap="none" spc="0" normalizeH="0" baseline="0" noProof="0" dirty="0">
                  <a:ln>
                    <a:noFill/>
                  </a:ln>
                  <a:solidFill>
                    <a:srgbClr val="777777"/>
                  </a:solidFill>
                  <a:effectLst/>
                  <a:uLnTx/>
                  <a:uFillTx/>
                  <a:latin typeface="Segoe UI"/>
                  <a:ea typeface="+mn-ea"/>
                  <a:cs typeface="+mn-cs"/>
                </a:rPr>
                <a:t>IE   336</a:t>
              </a:r>
            </a:p>
          </p:txBody>
        </p:sp>
        <p:sp>
          <p:nvSpPr>
            <p:cNvPr id="22" name="TextBox 21"/>
            <p:cNvSpPr txBox="1"/>
            <p:nvPr/>
          </p:nvSpPr>
          <p:spPr>
            <a:xfrm>
              <a:off x="648298" y="3497252"/>
              <a:ext cx="2913407" cy="30777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lumMod val="50000"/>
                    </a:srgbClr>
                  </a:solidFill>
                  <a:effectLst/>
                  <a:uLnTx/>
                  <a:uFillTx/>
                  <a:latin typeface="Segoe UI"/>
                  <a:ea typeface="+mn-ea"/>
                  <a:cs typeface="+mn-cs"/>
                </a:rPr>
                <a:t>11</a:t>
              </a:r>
            </a:p>
          </p:txBody>
        </p:sp>
      </p:grpSp>
      <p:cxnSp>
        <p:nvCxnSpPr>
          <p:cNvPr id="19" name="Straight Arrow Connector 18"/>
          <p:cNvCxnSpPr/>
          <p:nvPr/>
        </p:nvCxnSpPr>
        <p:spPr>
          <a:xfrm>
            <a:off x="94527" y="3925528"/>
            <a:ext cx="8948378"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9072853" y="1940663"/>
            <a:ext cx="3581948" cy="832691"/>
            <a:chOff x="9072853" y="1940663"/>
            <a:chExt cx="3581948" cy="832691"/>
          </a:xfrm>
        </p:grpSpPr>
        <p:sp>
          <p:nvSpPr>
            <p:cNvPr id="6" name="TextBox 5"/>
            <p:cNvSpPr txBox="1"/>
            <p:nvPr/>
          </p:nvSpPr>
          <p:spPr>
            <a:xfrm>
              <a:off x="10384842" y="1940663"/>
              <a:ext cx="1227693" cy="832691"/>
            </a:xfrm>
            <a:prstGeom prst="rect">
              <a:avLst/>
            </a:prstGeom>
            <a:noFill/>
          </p:spPr>
          <p:txBody>
            <a:bodyPr wrap="none" lIns="179285" tIns="143428" rIns="179285" bIns="143428" rtlCol="0">
              <a:spAutoFit/>
            </a:bodyPr>
            <a:lstStyle/>
            <a:p>
              <a:pPr marL="0" marR="0" lvl="0" indent="0" algn="l" defTabSz="1219170" rtl="0" eaLnBrk="1" fontAlgn="auto" latinLnBrk="0" hangingPunct="1">
                <a:lnSpc>
                  <a:spcPct val="90000"/>
                </a:lnSpc>
                <a:spcBef>
                  <a:spcPts val="0"/>
                </a:spcBef>
                <a:spcAft>
                  <a:spcPts val="588"/>
                </a:spcAft>
                <a:buClrTx/>
                <a:buSzTx/>
                <a:buFontTx/>
                <a:buNone/>
                <a:tabLst/>
                <a:defRPr/>
              </a:pPr>
              <a:r>
                <a:rPr kumimoji="0" lang="en-US" sz="3921" b="1" i="0" u="none" strike="noStrike" kern="0" cap="none" spc="0" normalizeH="0" baseline="0" noProof="0" dirty="0">
                  <a:ln>
                    <a:noFill/>
                  </a:ln>
                  <a:solidFill>
                    <a:sysClr val="windowText" lastClr="000000"/>
                  </a:solidFill>
                  <a:effectLst/>
                  <a:uLnTx/>
                  <a:uFillTx/>
                  <a:latin typeface="Segoe UI"/>
                  <a:ea typeface="+mn-ea"/>
                  <a:cs typeface="+mn-cs"/>
                </a:rPr>
                <a:t>525</a:t>
              </a:r>
            </a:p>
          </p:txBody>
        </p:sp>
        <p:sp>
          <p:nvSpPr>
            <p:cNvPr id="13" name="TextBox 12"/>
            <p:cNvSpPr txBox="1"/>
            <p:nvPr/>
          </p:nvSpPr>
          <p:spPr>
            <a:xfrm>
              <a:off x="9741394" y="2452083"/>
              <a:ext cx="2913407" cy="30777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lumMod val="50000"/>
                    </a:srgbClr>
                  </a:solidFill>
                  <a:effectLst/>
                  <a:uLnTx/>
                  <a:uFillTx/>
                  <a:latin typeface="Segoe UI"/>
                  <a:ea typeface="+mn-ea"/>
                  <a:cs typeface="+mn-cs"/>
                </a:rPr>
                <a:t>51</a:t>
              </a:r>
            </a:p>
          </p:txBody>
        </p:sp>
        <p:pic>
          <p:nvPicPr>
            <p:cNvPr id="18" name="Picture 17"/>
            <p:cNvPicPr>
              <a:picLocks noChangeAspect="1"/>
            </p:cNvPicPr>
            <p:nvPr/>
          </p:nvPicPr>
          <p:blipFill>
            <a:blip r:embed="rId6"/>
            <a:stretch>
              <a:fillRect/>
            </a:stretch>
          </p:blipFill>
          <p:spPr>
            <a:xfrm>
              <a:off x="9072853" y="1953778"/>
              <a:ext cx="702353" cy="702353"/>
            </a:xfrm>
            <a:prstGeom prst="rect">
              <a:avLst/>
            </a:prstGeom>
          </p:spPr>
        </p:pic>
      </p:grpSp>
      <p:grpSp>
        <p:nvGrpSpPr>
          <p:cNvPr id="28" name="Group 27"/>
          <p:cNvGrpSpPr/>
          <p:nvPr/>
        </p:nvGrpSpPr>
        <p:grpSpPr>
          <a:xfrm>
            <a:off x="9027478" y="4028805"/>
            <a:ext cx="3661134" cy="847115"/>
            <a:chOff x="9027478" y="4028805"/>
            <a:chExt cx="3661134" cy="847115"/>
          </a:xfrm>
        </p:grpSpPr>
        <p:sp>
          <p:nvSpPr>
            <p:cNvPr id="7" name="TextBox 6"/>
            <p:cNvSpPr txBox="1"/>
            <p:nvPr/>
          </p:nvSpPr>
          <p:spPr>
            <a:xfrm>
              <a:off x="10400334" y="4028805"/>
              <a:ext cx="1227693" cy="832691"/>
            </a:xfrm>
            <a:prstGeom prst="rect">
              <a:avLst/>
            </a:prstGeom>
            <a:noFill/>
          </p:spPr>
          <p:txBody>
            <a:bodyPr wrap="none" lIns="179285" tIns="143428" rIns="179285" bIns="143428" rtlCol="0">
              <a:spAutoFit/>
            </a:bodyPr>
            <a:lstStyle/>
            <a:p>
              <a:pPr marL="0" marR="0" lvl="0" indent="0" algn="l" defTabSz="1219170" rtl="0" eaLnBrk="1" fontAlgn="auto" latinLnBrk="0" hangingPunct="1">
                <a:lnSpc>
                  <a:spcPct val="90000"/>
                </a:lnSpc>
                <a:spcBef>
                  <a:spcPts val="0"/>
                </a:spcBef>
                <a:spcAft>
                  <a:spcPts val="588"/>
                </a:spcAft>
                <a:buClrTx/>
                <a:buSzTx/>
                <a:buFontTx/>
                <a:buNone/>
                <a:tabLst/>
                <a:defRPr/>
              </a:pPr>
              <a:r>
                <a:rPr kumimoji="0" lang="en-US" sz="3921" b="1" i="0" u="none" strike="noStrike" kern="0" cap="none" spc="0" normalizeH="0" baseline="0" noProof="0" dirty="0">
                  <a:ln>
                    <a:noFill/>
                  </a:ln>
                  <a:solidFill>
                    <a:sysClr val="windowText" lastClr="000000"/>
                  </a:solidFill>
                  <a:effectLst/>
                  <a:uLnTx/>
                  <a:uFillTx/>
                  <a:latin typeface="Segoe UI"/>
                  <a:ea typeface="+mn-ea"/>
                  <a:cs typeface="+mn-cs"/>
                </a:rPr>
                <a:t>484</a:t>
              </a:r>
            </a:p>
          </p:txBody>
        </p:sp>
        <p:sp>
          <p:nvSpPr>
            <p:cNvPr id="14" name="TextBox 13"/>
            <p:cNvSpPr txBox="1"/>
            <p:nvPr/>
          </p:nvSpPr>
          <p:spPr>
            <a:xfrm>
              <a:off x="9775205" y="4568143"/>
              <a:ext cx="2913407" cy="30777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lumMod val="50000"/>
                    </a:srgbClr>
                  </a:solidFill>
                  <a:effectLst/>
                  <a:uLnTx/>
                  <a:uFillTx/>
                  <a:latin typeface="Segoe UI"/>
                  <a:ea typeface="+mn-ea"/>
                  <a:cs typeface="+mn-cs"/>
                </a:rPr>
                <a:t>48</a:t>
              </a:r>
            </a:p>
          </p:txBody>
        </p:sp>
        <p:pic>
          <p:nvPicPr>
            <p:cNvPr id="4" name="Picture 3"/>
            <p:cNvPicPr>
              <a:picLocks noChangeAspect="1"/>
            </p:cNvPicPr>
            <p:nvPr/>
          </p:nvPicPr>
          <p:blipFill>
            <a:blip r:embed="rId7"/>
            <a:stretch>
              <a:fillRect/>
            </a:stretch>
          </p:blipFill>
          <p:spPr>
            <a:xfrm>
              <a:off x="9027478" y="4071287"/>
              <a:ext cx="747728" cy="747728"/>
            </a:xfrm>
            <a:prstGeom prst="rect">
              <a:avLst/>
            </a:prstGeom>
          </p:spPr>
        </p:pic>
      </p:grpSp>
      <p:grpSp>
        <p:nvGrpSpPr>
          <p:cNvPr id="27" name="Group 26"/>
          <p:cNvGrpSpPr/>
          <p:nvPr/>
        </p:nvGrpSpPr>
        <p:grpSpPr>
          <a:xfrm>
            <a:off x="9066171" y="5084937"/>
            <a:ext cx="3622441" cy="838415"/>
            <a:chOff x="9066171" y="5084937"/>
            <a:chExt cx="3622441" cy="838415"/>
          </a:xfrm>
        </p:grpSpPr>
        <p:sp>
          <p:nvSpPr>
            <p:cNvPr id="12" name="TextBox 11"/>
            <p:cNvSpPr txBox="1"/>
            <p:nvPr/>
          </p:nvSpPr>
          <p:spPr>
            <a:xfrm>
              <a:off x="10400334" y="5084937"/>
              <a:ext cx="1227693" cy="832691"/>
            </a:xfrm>
            <a:prstGeom prst="rect">
              <a:avLst/>
            </a:prstGeom>
            <a:noFill/>
          </p:spPr>
          <p:txBody>
            <a:bodyPr wrap="none" lIns="179285" tIns="143428" rIns="179285" bIns="143428" rtlCol="0">
              <a:spAutoFit/>
            </a:bodyPr>
            <a:lstStyle/>
            <a:p>
              <a:pPr marL="0" marR="0" lvl="0" indent="0" algn="l" defTabSz="1219170" rtl="0" eaLnBrk="1" fontAlgn="auto" latinLnBrk="0" hangingPunct="1">
                <a:lnSpc>
                  <a:spcPct val="90000"/>
                </a:lnSpc>
                <a:spcBef>
                  <a:spcPts val="0"/>
                </a:spcBef>
                <a:spcAft>
                  <a:spcPts val="588"/>
                </a:spcAft>
                <a:buClrTx/>
                <a:buSzTx/>
                <a:buFontTx/>
                <a:buNone/>
                <a:tabLst/>
                <a:defRPr/>
              </a:pPr>
              <a:r>
                <a:rPr kumimoji="0" lang="en-US" sz="3921" b="1" i="0" u="none" strike="noStrike" kern="0" cap="none" spc="0" normalizeH="0" baseline="0" noProof="0" dirty="0">
                  <a:ln>
                    <a:noFill/>
                  </a:ln>
                  <a:solidFill>
                    <a:sysClr val="windowText" lastClr="000000"/>
                  </a:solidFill>
                  <a:effectLst/>
                  <a:uLnTx/>
                  <a:uFillTx/>
                  <a:latin typeface="Segoe UI"/>
                  <a:ea typeface="+mn-ea"/>
                  <a:cs typeface="+mn-cs"/>
                </a:rPr>
                <a:t>414</a:t>
              </a:r>
            </a:p>
          </p:txBody>
        </p:sp>
        <p:sp>
          <p:nvSpPr>
            <p:cNvPr id="16" name="TextBox 15"/>
            <p:cNvSpPr txBox="1"/>
            <p:nvPr/>
          </p:nvSpPr>
          <p:spPr>
            <a:xfrm>
              <a:off x="9775205" y="5615575"/>
              <a:ext cx="2913407" cy="30777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lumMod val="50000"/>
                    </a:srgbClr>
                  </a:solidFill>
                  <a:effectLst/>
                  <a:uLnTx/>
                  <a:uFillTx/>
                  <a:latin typeface="Segoe UI"/>
                  <a:ea typeface="+mn-ea"/>
                  <a:cs typeface="+mn-cs"/>
                </a:rPr>
                <a:t>9.3</a:t>
              </a:r>
            </a:p>
          </p:txBody>
        </p:sp>
        <p:pic>
          <p:nvPicPr>
            <p:cNvPr id="25" name="Picture 24"/>
            <p:cNvPicPr>
              <a:picLocks noChangeAspect="1"/>
            </p:cNvPicPr>
            <p:nvPr/>
          </p:nvPicPr>
          <p:blipFill>
            <a:blip r:embed="rId8"/>
            <a:stretch>
              <a:fillRect/>
            </a:stretch>
          </p:blipFill>
          <p:spPr>
            <a:xfrm>
              <a:off x="9066171" y="5146766"/>
              <a:ext cx="709035" cy="709035"/>
            </a:xfrm>
            <a:prstGeom prst="rect">
              <a:avLst/>
            </a:prstGeom>
          </p:spPr>
        </p:pic>
      </p:grpSp>
    </p:spTree>
    <p:extLst>
      <p:ext uri="{BB962C8B-B14F-4D97-AF65-F5344CB8AC3E}">
        <p14:creationId xmlns:p14="http://schemas.microsoft.com/office/powerpoint/2010/main" val="2059545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503237" y="1820862"/>
            <a:ext cx="11383963" cy="2179637"/>
          </a:xfrm>
        </p:spPr>
        <p:txBody>
          <a:bodyPr/>
          <a:lstStyle/>
          <a:p>
            <a:pPr>
              <a:spcAft>
                <a:spcPts val="1200"/>
              </a:spcAft>
            </a:pPr>
            <a:r>
              <a:rPr lang="en-US" sz="7200" spc="-100" dirty="0">
                <a:solidFill>
                  <a:schemeClr val="bg1"/>
                </a:solidFill>
              </a:rPr>
              <a:t>Demo</a:t>
            </a:r>
            <a:br>
              <a:rPr lang="en-US" sz="7200" spc="-100" dirty="0">
                <a:solidFill>
                  <a:schemeClr val="bg1"/>
                </a:solidFill>
              </a:rPr>
            </a:br>
            <a:r>
              <a:rPr lang="en-US" sz="7200" spc="-100" dirty="0">
                <a:solidFill>
                  <a:schemeClr val="bg1"/>
                </a:solidFill>
              </a:rPr>
              <a:t/>
            </a:r>
            <a:br>
              <a:rPr lang="en-US" sz="7200" spc="-100" dirty="0">
                <a:solidFill>
                  <a:schemeClr val="bg1"/>
                </a:solidFill>
              </a:rPr>
            </a:br>
            <a:r>
              <a:rPr lang="en-US" sz="5400" spc="-100" smtClean="0">
                <a:solidFill>
                  <a:schemeClr val="bg1"/>
                </a:solidFill>
              </a:rPr>
              <a:t>Biometric login – FIDO 2.0</a:t>
            </a:r>
            <a:r>
              <a:rPr lang="en-US" sz="7200" spc="-100" dirty="0" smtClean="0">
                <a:solidFill>
                  <a:schemeClr val="bg1"/>
                </a:solidFill>
              </a:rPr>
              <a:t/>
            </a:r>
            <a:br>
              <a:rPr lang="en-US" sz="7200" spc="-100" dirty="0" smtClean="0">
                <a:solidFill>
                  <a:schemeClr val="bg1"/>
                </a:solidFill>
              </a:rPr>
            </a:br>
            <a:r>
              <a:rPr lang="en-US" spc="-100" dirty="0" smtClean="0">
                <a:solidFill>
                  <a:schemeClr val="bg1"/>
                </a:solidFill>
              </a:rPr>
              <a:t>Skype </a:t>
            </a:r>
            <a:r>
              <a:rPr lang="en-US" spc="-100" dirty="0">
                <a:solidFill>
                  <a:schemeClr val="bg1"/>
                </a:solidFill>
              </a:rPr>
              <a:t>for </a:t>
            </a:r>
            <a:r>
              <a:rPr lang="en-US" spc="-100">
                <a:solidFill>
                  <a:schemeClr val="bg1"/>
                </a:solidFill>
              </a:rPr>
              <a:t>Web </a:t>
            </a:r>
            <a:r>
              <a:rPr lang="en-US" spc="-100" smtClean="0">
                <a:solidFill>
                  <a:schemeClr val="bg1"/>
                </a:solidFill>
              </a:rPr>
              <a:t>– ORTC &amp; </a:t>
            </a:r>
            <a:r>
              <a:rPr lang="en-US" spc="-100" dirty="0">
                <a:solidFill>
                  <a:schemeClr val="bg1"/>
                </a:solidFill>
              </a:rPr>
              <a:t>Web Notifications</a:t>
            </a:r>
            <a:endParaRPr lang="en-US" sz="7200" spc="-100" dirty="0">
              <a:solidFill>
                <a:schemeClr val="bg1"/>
              </a:solidFill>
            </a:endParaRPr>
          </a:p>
        </p:txBody>
      </p:sp>
    </p:spTree>
    <p:extLst>
      <p:ext uri="{BB962C8B-B14F-4D97-AF65-F5344CB8AC3E}">
        <p14:creationId xmlns:p14="http://schemas.microsoft.com/office/powerpoint/2010/main" val="382911773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 more</a:t>
            </a:r>
          </a:p>
        </p:txBody>
      </p:sp>
      <p:graphicFrame>
        <p:nvGraphicFramePr>
          <p:cNvPr id="6" name="Table 5"/>
          <p:cNvGraphicFramePr>
            <a:graphicFrameLocks noGrp="1"/>
          </p:cNvGraphicFramePr>
          <p:nvPr>
            <p:extLst/>
          </p:nvPr>
        </p:nvGraphicFramePr>
        <p:xfrm>
          <a:off x="503237" y="1516062"/>
          <a:ext cx="11353799" cy="4990610"/>
        </p:xfrm>
        <a:graphic>
          <a:graphicData uri="http://schemas.openxmlformats.org/drawingml/2006/table">
            <a:tbl>
              <a:tblPr firstRow="1" bandRow="1">
                <a:tableStyleId>{B301B821-A1FF-4177-AEE7-76D212191A09}</a:tableStyleId>
              </a:tblPr>
              <a:tblGrid>
                <a:gridCol w="1600200">
                  <a:extLst>
                    <a:ext uri="{9D8B030D-6E8A-4147-A177-3AD203B41FA5}">
                      <a16:colId xmlns:a16="http://schemas.microsoft.com/office/drawing/2014/main" val="20000"/>
                    </a:ext>
                  </a:extLst>
                </a:gridCol>
                <a:gridCol w="64008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1219199">
                  <a:extLst>
                    <a:ext uri="{9D8B030D-6E8A-4147-A177-3AD203B41FA5}">
                      <a16:colId xmlns:a16="http://schemas.microsoft.com/office/drawing/2014/main" val="20003"/>
                    </a:ext>
                  </a:extLst>
                </a:gridCol>
              </a:tblGrid>
              <a:tr h="875810">
                <a:tc>
                  <a:txBody>
                    <a:bodyPr/>
                    <a:lstStyle/>
                    <a:p>
                      <a:r>
                        <a:rPr lang="en-US" sz="1800" dirty="0"/>
                        <a:t>Time</a:t>
                      </a:r>
                      <a:r>
                        <a:rPr lang="en-US" sz="1800" baseline="0" dirty="0"/>
                        <a:t> &amp; Location</a:t>
                      </a:r>
                      <a:endParaRPr lang="en-US" sz="1800" b="1" dirty="0">
                        <a:gradFill>
                          <a:gsLst>
                            <a:gs pos="5310">
                              <a:srgbClr val="FFFFFF"/>
                            </a:gs>
                            <a:gs pos="21239">
                              <a:srgbClr val="FFFFFF"/>
                            </a:gs>
                          </a:gsLst>
                          <a:lin ang="5400000" scaled="0"/>
                        </a:gradFill>
                        <a:latin typeface="+mn-lt"/>
                      </a:endParaRPr>
                    </a:p>
                  </a:txBody>
                  <a:tcPr marL="137160" marR="137160" marT="137160" marB="137160" anchor="ctr"/>
                </a:tc>
                <a:tc>
                  <a:txBody>
                    <a:bodyPr/>
                    <a:lstStyle/>
                    <a:p>
                      <a:r>
                        <a:rPr lang="en-US" sz="1800" dirty="0"/>
                        <a:t>Title</a:t>
                      </a:r>
                      <a:endParaRPr lang="en-US" sz="1800" b="1" dirty="0">
                        <a:gradFill>
                          <a:gsLst>
                            <a:gs pos="5310">
                              <a:srgbClr val="FFFFFF"/>
                            </a:gs>
                            <a:gs pos="21239">
                              <a:srgbClr val="FFFFFF"/>
                            </a:gs>
                          </a:gsLst>
                          <a:lin ang="5400000" scaled="0"/>
                        </a:gradFill>
                        <a:latin typeface="+mn-lt"/>
                      </a:endParaRPr>
                    </a:p>
                  </a:txBody>
                  <a:tcPr marL="137160" marR="137160" marT="137160" marB="137160" anchor="ctr"/>
                </a:tc>
                <a:tc>
                  <a:txBody>
                    <a:bodyPr/>
                    <a:lstStyle/>
                    <a:p>
                      <a:r>
                        <a:rPr lang="en-US" sz="1800" dirty="0"/>
                        <a:t>Speakers</a:t>
                      </a:r>
                      <a:endParaRPr lang="en-US" sz="1800" b="0" dirty="0">
                        <a:gradFill>
                          <a:gsLst>
                            <a:gs pos="5310">
                              <a:srgbClr val="FFFFFF"/>
                            </a:gs>
                            <a:gs pos="21239">
                              <a:srgbClr val="FFFFFF"/>
                            </a:gs>
                          </a:gsLst>
                          <a:lin ang="5400000" scaled="0"/>
                        </a:gradFill>
                        <a:latin typeface="+mn-lt"/>
                      </a:endParaRPr>
                    </a:p>
                  </a:txBody>
                  <a:tcPr marL="137160" marR="137160" marT="137160" marB="137160" anchor="ctr"/>
                </a:tc>
                <a:tc>
                  <a:txBody>
                    <a:bodyPr/>
                    <a:lstStyle/>
                    <a:p>
                      <a:r>
                        <a:rPr lang="en-US" sz="1800" dirty="0"/>
                        <a:t>Session Code</a:t>
                      </a:r>
                      <a:endParaRPr lang="en-US" sz="1800" b="0" dirty="0">
                        <a:gradFill>
                          <a:gsLst>
                            <a:gs pos="5310">
                              <a:srgbClr val="FFFFFF"/>
                            </a:gs>
                            <a:gs pos="21239">
                              <a:srgbClr val="FFFFFF"/>
                            </a:gs>
                          </a:gsLst>
                          <a:lin ang="5400000" scaled="0"/>
                        </a:gradFill>
                        <a:latin typeface="+mn-lt"/>
                      </a:endParaRPr>
                    </a:p>
                  </a:txBody>
                  <a:tcPr marL="137160" marR="137160" marT="137160" marB="137160" anchor="ctr"/>
                </a:tc>
                <a:extLst>
                  <a:ext uri="{0D108BD9-81ED-4DB2-BD59-A6C34878D82A}">
                    <a16:rowId xmlns:a16="http://schemas.microsoft.com/office/drawing/2014/main" val="10000"/>
                  </a:ext>
                </a:extLst>
              </a:tr>
              <a:tr h="538025">
                <a:tc>
                  <a:txBody>
                    <a:bodyPr/>
                    <a:lstStyle/>
                    <a:p>
                      <a:r>
                        <a:rPr lang="en-US" sz="1800" dirty="0"/>
                        <a:t>Friday 12:30PM</a:t>
                      </a:r>
                      <a:endParaRPr lang="en-US" sz="1800" b="0" dirty="0">
                        <a:gradFill>
                          <a:gsLst>
                            <a:gs pos="66981">
                              <a:schemeClr val="tx1">
                                <a:lumMod val="75000"/>
                                <a:lumOff val="25000"/>
                              </a:schemeClr>
                            </a:gs>
                            <a:gs pos="0">
                              <a:schemeClr val="tx1">
                                <a:lumMod val="75000"/>
                                <a:lumOff val="25000"/>
                              </a:schemeClr>
                            </a:gs>
                          </a:gsLst>
                          <a:lin ang="5400000" scaled="0"/>
                        </a:gradFill>
                      </a:endParaRPr>
                    </a:p>
                  </a:txBody>
                  <a:tcPr marL="137160" marR="137160" marT="137160" marB="137160" anchor="ctr"/>
                </a:tc>
                <a:tc>
                  <a:txBody>
                    <a:bodyPr/>
                    <a:lstStyle/>
                    <a:p>
                      <a:r>
                        <a:rPr lang="en-US" sz="1800" dirty="0"/>
                        <a:t>Web Platform: an inside look at what’s new for Microsoft EdgeHTML, </a:t>
                      </a:r>
                      <a:r>
                        <a:rPr lang="en-US" sz="1800" dirty="0" err="1"/>
                        <a:t>ChakraCore</a:t>
                      </a:r>
                      <a:r>
                        <a:rPr lang="en-US" sz="1800" dirty="0"/>
                        <a:t>, F12 Tools, and extensions</a:t>
                      </a:r>
                      <a:endParaRPr lang="en-US" sz="1800" b="1" dirty="0">
                        <a:gradFill>
                          <a:gsLst>
                            <a:gs pos="66981">
                              <a:schemeClr val="tx1">
                                <a:lumMod val="75000"/>
                                <a:lumOff val="25000"/>
                              </a:schemeClr>
                            </a:gs>
                            <a:gs pos="0">
                              <a:schemeClr val="tx1">
                                <a:lumMod val="75000"/>
                                <a:lumOff val="25000"/>
                              </a:schemeClr>
                            </a:gs>
                          </a:gsLst>
                          <a:lin ang="5400000" scaled="0"/>
                        </a:gradFill>
                      </a:endParaRPr>
                    </a:p>
                  </a:txBody>
                  <a:tcPr marL="137160" marR="137160" marT="137160" marB="137160" anchor="ctr"/>
                </a:tc>
                <a:tc>
                  <a:txBody>
                    <a:bodyPr/>
                    <a:lstStyle/>
                    <a:p>
                      <a:r>
                        <a:rPr lang="en-US" sz="1800" dirty="0"/>
                        <a:t>Jacob Rossi</a:t>
                      </a:r>
                    </a:p>
                    <a:p>
                      <a:r>
                        <a:rPr lang="en-US" sz="1800" dirty="0"/>
                        <a:t>David Catuhe</a:t>
                      </a:r>
                      <a:endParaRPr lang="en-US" sz="1800" dirty="0">
                        <a:gradFill>
                          <a:gsLst>
                            <a:gs pos="66981">
                              <a:schemeClr val="tx1">
                                <a:lumMod val="75000"/>
                                <a:lumOff val="25000"/>
                              </a:schemeClr>
                            </a:gs>
                            <a:gs pos="0">
                              <a:schemeClr val="tx1">
                                <a:lumMod val="75000"/>
                                <a:lumOff val="25000"/>
                              </a:schemeClr>
                            </a:gs>
                          </a:gsLst>
                          <a:lin ang="5400000" scaled="0"/>
                        </a:gradFill>
                      </a:endParaRPr>
                    </a:p>
                  </a:txBody>
                  <a:tcPr marL="137160" marR="137160" marT="137160" marB="137160" anchor="ctr"/>
                </a:tc>
                <a:tc>
                  <a:txBody>
                    <a:bodyPr/>
                    <a:lstStyle/>
                    <a:p>
                      <a:r>
                        <a:rPr lang="en-US" sz="1800" dirty="0"/>
                        <a:t>B847</a:t>
                      </a:r>
                      <a:endParaRPr lang="en-US" sz="1800" dirty="0">
                        <a:gradFill>
                          <a:gsLst>
                            <a:gs pos="66981">
                              <a:schemeClr val="tx1">
                                <a:lumMod val="75000"/>
                                <a:lumOff val="25000"/>
                              </a:schemeClr>
                            </a:gs>
                            <a:gs pos="0">
                              <a:schemeClr val="tx1">
                                <a:lumMod val="75000"/>
                                <a:lumOff val="25000"/>
                              </a:schemeClr>
                            </a:gs>
                          </a:gsLst>
                          <a:lin ang="5400000" scaled="0"/>
                        </a:gradFill>
                      </a:endParaRPr>
                    </a:p>
                  </a:txBody>
                  <a:tcPr marL="137160" marR="137160" marT="137160" marB="137160" anchor="ctr"/>
                </a:tc>
                <a:extLst>
                  <a:ext uri="{0D108BD9-81ED-4DB2-BD59-A6C34878D82A}">
                    <a16:rowId xmlns:a16="http://schemas.microsoft.com/office/drawing/2014/main" val="10001"/>
                  </a:ext>
                </a:extLst>
              </a:tr>
              <a:tr h="538025">
                <a:tc>
                  <a:txBody>
                    <a:bodyPr/>
                    <a:lstStyle/>
                    <a:p>
                      <a:r>
                        <a:rPr lang="en-US" sz="1800" dirty="0"/>
                        <a:t>Mini Theater</a:t>
                      </a:r>
                      <a:endParaRPr lang="en-US" sz="1800" b="0" dirty="0">
                        <a:gradFill>
                          <a:gsLst>
                            <a:gs pos="66981">
                              <a:schemeClr val="tx1">
                                <a:lumMod val="75000"/>
                                <a:lumOff val="25000"/>
                              </a:schemeClr>
                            </a:gs>
                            <a:gs pos="0">
                              <a:schemeClr val="tx1">
                                <a:lumMod val="75000"/>
                                <a:lumOff val="25000"/>
                              </a:schemeClr>
                            </a:gs>
                          </a:gsLst>
                          <a:lin ang="5400000" scaled="0"/>
                        </a:gradFill>
                      </a:endParaRPr>
                    </a:p>
                  </a:txBody>
                  <a:tcPr marL="137160" marR="137160" marT="137160" marB="137160" anchor="ctr"/>
                </a:tc>
                <a:tc>
                  <a:txBody>
                    <a:bodyPr/>
                    <a:lstStyle/>
                    <a:p>
                      <a:r>
                        <a:rPr lang="en-US" sz="1800" dirty="0"/>
                        <a:t>5 Things</a:t>
                      </a:r>
                      <a:r>
                        <a:rPr lang="en-US" sz="1800" baseline="0" dirty="0"/>
                        <a:t> You Didn’t Know You Can Build with Microsoft Edge</a:t>
                      </a:r>
                      <a:endParaRPr lang="en-US" sz="1800" b="0" dirty="0">
                        <a:gradFill>
                          <a:gsLst>
                            <a:gs pos="66981">
                              <a:schemeClr val="tx1">
                                <a:lumMod val="75000"/>
                                <a:lumOff val="25000"/>
                              </a:schemeClr>
                            </a:gs>
                            <a:gs pos="0">
                              <a:schemeClr val="tx1">
                                <a:lumMod val="75000"/>
                                <a:lumOff val="25000"/>
                              </a:schemeClr>
                            </a:gs>
                          </a:gsLst>
                          <a:lin ang="5400000" scaled="0"/>
                        </a:gradFill>
                      </a:endParaRPr>
                    </a:p>
                  </a:txBody>
                  <a:tcPr marL="137160" marR="137160" marT="137160" marB="137160" anchor="ctr"/>
                </a:tc>
                <a:tc>
                  <a:txBody>
                    <a:bodyPr/>
                    <a:lstStyle/>
                    <a:p>
                      <a:r>
                        <a:rPr lang="en-US" sz="1800" dirty="0"/>
                        <a:t>Charles Morris Jason McConnell</a:t>
                      </a:r>
                    </a:p>
                  </a:txBody>
                  <a:tcPr marL="137160" marR="137160" marT="137160" marB="137160" anchor="ctr"/>
                </a:tc>
                <a:tc>
                  <a:txBody>
                    <a:bodyPr/>
                    <a:lstStyle/>
                    <a:p>
                      <a:r>
                        <a:rPr lang="en-US" sz="1800" dirty="0"/>
                        <a:t>T645</a:t>
                      </a:r>
                      <a:endParaRPr lang="en-US" sz="1800" dirty="0">
                        <a:gradFill>
                          <a:gsLst>
                            <a:gs pos="66981">
                              <a:schemeClr val="tx1">
                                <a:lumMod val="75000"/>
                                <a:lumOff val="25000"/>
                              </a:schemeClr>
                            </a:gs>
                            <a:gs pos="0">
                              <a:schemeClr val="tx1">
                                <a:lumMod val="75000"/>
                                <a:lumOff val="25000"/>
                              </a:schemeClr>
                            </a:gs>
                          </a:gsLst>
                          <a:lin ang="5400000" scaled="0"/>
                        </a:gradFill>
                      </a:endParaRPr>
                    </a:p>
                  </a:txBody>
                  <a:tcPr marL="137160" marR="137160" marT="137160" marB="137160" anchor="ctr"/>
                </a:tc>
                <a:extLst>
                  <a:ext uri="{0D108BD9-81ED-4DB2-BD59-A6C34878D82A}">
                    <a16:rowId xmlns:a16="http://schemas.microsoft.com/office/drawing/2014/main" val="1869670653"/>
                  </a:ext>
                </a:extLst>
              </a:tr>
              <a:tr h="538025">
                <a:tc>
                  <a:txBody>
                    <a:bodyPr/>
                    <a:lstStyle/>
                    <a:p>
                      <a:r>
                        <a:rPr lang="en-US" sz="1800" dirty="0"/>
                        <a:t>Online</a:t>
                      </a:r>
                      <a:endParaRPr lang="en-US" sz="1800" b="0" dirty="0">
                        <a:gradFill>
                          <a:gsLst>
                            <a:gs pos="66981">
                              <a:schemeClr val="tx1">
                                <a:lumMod val="75000"/>
                                <a:lumOff val="25000"/>
                              </a:schemeClr>
                            </a:gs>
                            <a:gs pos="0">
                              <a:schemeClr val="tx1">
                                <a:lumMod val="75000"/>
                                <a:lumOff val="25000"/>
                              </a:schemeClr>
                            </a:gs>
                          </a:gsLst>
                          <a:lin ang="5400000" scaled="0"/>
                        </a:gradFill>
                      </a:endParaRPr>
                    </a:p>
                  </a:txBody>
                  <a:tcPr marL="137160" marR="137160" marT="137160" marB="137160" anchor="ctr"/>
                </a:tc>
                <a:tc>
                  <a:txBody>
                    <a:bodyPr/>
                    <a:lstStyle/>
                    <a:p>
                      <a:r>
                        <a:rPr lang="en-US" sz="1800" dirty="0"/>
                        <a:t>JavaScript’s Language Advancements in </a:t>
                      </a:r>
                      <a:r>
                        <a:rPr lang="en-US" sz="1800" dirty="0" err="1"/>
                        <a:t>ChakraCore</a:t>
                      </a:r>
                      <a:r>
                        <a:rPr lang="en-US" sz="1800" dirty="0"/>
                        <a:t> – ECMAScript’s Bleeding Edge</a:t>
                      </a:r>
                      <a:endParaRPr lang="en-US" sz="1800" b="1" dirty="0">
                        <a:gradFill>
                          <a:gsLst>
                            <a:gs pos="66981">
                              <a:schemeClr val="tx1">
                                <a:lumMod val="75000"/>
                                <a:lumOff val="25000"/>
                              </a:schemeClr>
                            </a:gs>
                            <a:gs pos="0">
                              <a:schemeClr val="tx1">
                                <a:lumMod val="75000"/>
                                <a:lumOff val="25000"/>
                              </a:schemeClr>
                            </a:gs>
                          </a:gsLst>
                          <a:lin ang="5400000" scaled="0"/>
                        </a:gradFill>
                      </a:endParaRPr>
                    </a:p>
                  </a:txBody>
                  <a:tcPr marL="137160" marR="137160" marT="137160" marB="137160" anchor="ctr"/>
                </a:tc>
                <a:tc>
                  <a:txBody>
                    <a:bodyPr/>
                    <a:lstStyle/>
                    <a:p>
                      <a:r>
                        <a:rPr lang="en-US" sz="1800" dirty="0"/>
                        <a:t>Brian Terlson</a:t>
                      </a:r>
                      <a:endParaRPr lang="en-US" sz="1800" dirty="0">
                        <a:gradFill>
                          <a:gsLst>
                            <a:gs pos="66981">
                              <a:schemeClr val="tx1">
                                <a:lumMod val="75000"/>
                                <a:lumOff val="25000"/>
                              </a:schemeClr>
                            </a:gs>
                            <a:gs pos="0">
                              <a:schemeClr val="tx1">
                                <a:lumMod val="75000"/>
                                <a:lumOff val="25000"/>
                              </a:schemeClr>
                            </a:gs>
                          </a:gsLst>
                          <a:lin ang="5400000" scaled="0"/>
                        </a:gradFill>
                      </a:endParaRPr>
                    </a:p>
                  </a:txBody>
                  <a:tcPr marL="137160" marR="137160" marT="137160" marB="137160" anchor="ctr"/>
                </a:tc>
                <a:tc>
                  <a:txBody>
                    <a:bodyPr/>
                    <a:lstStyle/>
                    <a:p>
                      <a:r>
                        <a:rPr lang="en-US" sz="1800" dirty="0"/>
                        <a:t>P461</a:t>
                      </a:r>
                      <a:endParaRPr lang="en-US" sz="1800" dirty="0">
                        <a:gradFill>
                          <a:gsLst>
                            <a:gs pos="66981">
                              <a:schemeClr val="tx1">
                                <a:lumMod val="75000"/>
                                <a:lumOff val="25000"/>
                              </a:schemeClr>
                            </a:gs>
                            <a:gs pos="0">
                              <a:schemeClr val="tx1">
                                <a:lumMod val="75000"/>
                                <a:lumOff val="25000"/>
                              </a:schemeClr>
                            </a:gs>
                          </a:gsLst>
                          <a:lin ang="5400000" scaled="0"/>
                        </a:gradFill>
                      </a:endParaRPr>
                    </a:p>
                  </a:txBody>
                  <a:tcPr marL="137160" marR="137160" marT="137160" marB="137160" anchor="ctr"/>
                </a:tc>
                <a:extLst>
                  <a:ext uri="{0D108BD9-81ED-4DB2-BD59-A6C34878D82A}">
                    <a16:rowId xmlns:a16="http://schemas.microsoft.com/office/drawing/2014/main" val="10002"/>
                  </a:ext>
                </a:extLst>
              </a:tr>
              <a:tr h="538025">
                <a:tc>
                  <a:txBody>
                    <a:bodyPr/>
                    <a:lstStyle/>
                    <a:p>
                      <a:r>
                        <a:rPr lang="en-US" sz="1800" dirty="0"/>
                        <a:t>Online / Mini Theater</a:t>
                      </a:r>
                      <a:endParaRPr lang="en-US" sz="1800" b="0" dirty="0">
                        <a:gradFill>
                          <a:gsLst>
                            <a:gs pos="66981">
                              <a:schemeClr val="tx1">
                                <a:lumMod val="75000"/>
                                <a:lumOff val="25000"/>
                              </a:schemeClr>
                            </a:gs>
                            <a:gs pos="0">
                              <a:schemeClr val="tx1">
                                <a:lumMod val="75000"/>
                                <a:lumOff val="25000"/>
                              </a:schemeClr>
                            </a:gs>
                          </a:gsLst>
                          <a:lin ang="5400000" scaled="0"/>
                        </a:gradFill>
                      </a:endParaRPr>
                    </a:p>
                  </a:txBody>
                  <a:tcPr marL="137160" marR="137160" marT="137160" marB="137160" anchor="ctr"/>
                </a:tc>
                <a:tc>
                  <a:txBody>
                    <a:bodyPr/>
                    <a:lstStyle/>
                    <a:p>
                      <a:r>
                        <a:rPr lang="en-US" sz="1800" dirty="0"/>
                        <a:t>A lap around </a:t>
                      </a:r>
                      <a:r>
                        <a:rPr lang="en-US" sz="1800" dirty="0" err="1"/>
                        <a:t>ChakraCore</a:t>
                      </a:r>
                      <a:r>
                        <a:rPr lang="en-US" sz="1800" dirty="0"/>
                        <a:t> – Microsoft’s Open</a:t>
                      </a:r>
                      <a:r>
                        <a:rPr lang="en-US" sz="1800" baseline="0" dirty="0"/>
                        <a:t> Source JavaScript engine</a:t>
                      </a:r>
                      <a:endParaRPr lang="en-US" sz="1800" b="1" dirty="0">
                        <a:gradFill>
                          <a:gsLst>
                            <a:gs pos="66981">
                              <a:schemeClr val="tx1">
                                <a:lumMod val="75000"/>
                                <a:lumOff val="25000"/>
                              </a:schemeClr>
                            </a:gs>
                            <a:gs pos="0">
                              <a:schemeClr val="tx1">
                                <a:lumMod val="75000"/>
                                <a:lumOff val="25000"/>
                              </a:schemeClr>
                            </a:gs>
                          </a:gsLst>
                          <a:lin ang="5400000" scaled="0"/>
                        </a:gradFill>
                      </a:endParaRPr>
                    </a:p>
                  </a:txBody>
                  <a:tcPr marL="137160" marR="137160" marT="137160" marB="137160" anchor="ctr"/>
                </a:tc>
                <a:tc>
                  <a:txBody>
                    <a:bodyPr/>
                    <a:lstStyle/>
                    <a:p>
                      <a:r>
                        <a:rPr lang="en-US" sz="1800" dirty="0"/>
                        <a:t>Brian Terlson</a:t>
                      </a:r>
                      <a:endParaRPr lang="en-US" sz="1800" dirty="0">
                        <a:gradFill>
                          <a:gsLst>
                            <a:gs pos="66981">
                              <a:schemeClr val="tx1">
                                <a:lumMod val="75000"/>
                                <a:lumOff val="25000"/>
                              </a:schemeClr>
                            </a:gs>
                            <a:gs pos="0">
                              <a:schemeClr val="tx1">
                                <a:lumMod val="75000"/>
                                <a:lumOff val="25000"/>
                              </a:schemeClr>
                            </a:gs>
                          </a:gsLst>
                          <a:lin ang="5400000" scaled="0"/>
                        </a:gradFill>
                      </a:endParaRPr>
                    </a:p>
                  </a:txBody>
                  <a:tcPr marL="137160" marR="137160" marT="137160" marB="137160" anchor="ctr"/>
                </a:tc>
                <a:tc>
                  <a:txBody>
                    <a:bodyPr/>
                    <a:lstStyle/>
                    <a:p>
                      <a:r>
                        <a:rPr lang="en-US" sz="1800" dirty="0"/>
                        <a:t>P403</a:t>
                      </a:r>
                      <a:endParaRPr lang="en-US" sz="1800" dirty="0">
                        <a:gradFill>
                          <a:gsLst>
                            <a:gs pos="66981">
                              <a:schemeClr val="tx1">
                                <a:lumMod val="75000"/>
                                <a:lumOff val="25000"/>
                              </a:schemeClr>
                            </a:gs>
                            <a:gs pos="0">
                              <a:schemeClr val="tx1">
                                <a:lumMod val="75000"/>
                                <a:lumOff val="25000"/>
                              </a:schemeClr>
                            </a:gs>
                          </a:gsLst>
                          <a:lin ang="5400000" scaled="0"/>
                        </a:gradFill>
                      </a:endParaRPr>
                    </a:p>
                  </a:txBody>
                  <a:tcPr marL="137160" marR="137160" marT="137160" marB="137160" anchor="ctr"/>
                </a:tc>
                <a:extLst>
                  <a:ext uri="{0D108BD9-81ED-4DB2-BD59-A6C34878D82A}">
                    <a16:rowId xmlns:a16="http://schemas.microsoft.com/office/drawing/2014/main" val="10003"/>
                  </a:ext>
                </a:extLst>
              </a:tr>
              <a:tr h="538025">
                <a:tc>
                  <a:txBody>
                    <a:bodyPr/>
                    <a:lstStyle/>
                    <a:p>
                      <a:r>
                        <a:rPr lang="en-US" sz="1800" dirty="0"/>
                        <a:t>Online / Mini Theater</a:t>
                      </a:r>
                    </a:p>
                  </a:txBody>
                  <a:tcPr marL="137160" marR="137160" marT="137160" marB="137160" anchor="ctr"/>
                </a:tc>
                <a:tc>
                  <a:txBody>
                    <a:bodyPr/>
                    <a:lstStyle/>
                    <a:p>
                      <a:r>
                        <a:rPr lang="en-US" sz="1800" dirty="0"/>
                        <a:t>What’s next for the F12 Web Developer tools</a:t>
                      </a:r>
                      <a:endParaRPr lang="en-US" sz="1800" b="1" dirty="0">
                        <a:gradFill>
                          <a:gsLst>
                            <a:gs pos="66981">
                              <a:schemeClr val="tx1">
                                <a:lumMod val="75000"/>
                                <a:lumOff val="25000"/>
                              </a:schemeClr>
                            </a:gs>
                            <a:gs pos="0">
                              <a:schemeClr val="tx1">
                                <a:lumMod val="75000"/>
                                <a:lumOff val="25000"/>
                              </a:schemeClr>
                            </a:gs>
                          </a:gsLst>
                          <a:lin ang="5400000" scaled="0"/>
                        </a:gradFill>
                      </a:endParaRPr>
                    </a:p>
                  </a:txBody>
                  <a:tcPr marL="137160" marR="137160" marT="137160" marB="137160" anchor="ctr"/>
                </a:tc>
                <a:tc>
                  <a:txBody>
                    <a:bodyPr/>
                    <a:lstStyle/>
                    <a:p>
                      <a:r>
                        <a:rPr lang="en-US" sz="1800" dirty="0"/>
                        <a:t>Andy Sterland</a:t>
                      </a:r>
                      <a:endParaRPr lang="en-US" sz="1800" dirty="0">
                        <a:gradFill>
                          <a:gsLst>
                            <a:gs pos="66981">
                              <a:schemeClr val="tx1">
                                <a:lumMod val="75000"/>
                                <a:lumOff val="25000"/>
                              </a:schemeClr>
                            </a:gs>
                            <a:gs pos="0">
                              <a:schemeClr val="tx1">
                                <a:lumMod val="75000"/>
                                <a:lumOff val="25000"/>
                              </a:schemeClr>
                            </a:gs>
                          </a:gsLst>
                          <a:lin ang="5400000" scaled="0"/>
                        </a:gradFill>
                      </a:endParaRPr>
                    </a:p>
                  </a:txBody>
                  <a:tcPr marL="137160" marR="137160" marT="137160" marB="137160" anchor="ctr"/>
                </a:tc>
                <a:tc>
                  <a:txBody>
                    <a:bodyPr/>
                    <a:lstStyle/>
                    <a:p>
                      <a:r>
                        <a:rPr lang="en-US" sz="1800" dirty="0"/>
                        <a:t>P510</a:t>
                      </a:r>
                      <a:endParaRPr lang="en-US" sz="1800" dirty="0">
                        <a:gradFill>
                          <a:gsLst>
                            <a:gs pos="66981">
                              <a:schemeClr val="tx1">
                                <a:lumMod val="75000"/>
                                <a:lumOff val="25000"/>
                              </a:schemeClr>
                            </a:gs>
                            <a:gs pos="0">
                              <a:schemeClr val="tx1">
                                <a:lumMod val="75000"/>
                                <a:lumOff val="25000"/>
                              </a:schemeClr>
                            </a:gs>
                          </a:gsLst>
                          <a:lin ang="5400000" scaled="0"/>
                        </a:gradFill>
                      </a:endParaRPr>
                    </a:p>
                  </a:txBody>
                  <a:tcPr marL="137160" marR="137160" marT="137160" marB="13716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81649159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Microsoft Edge Web Summit</a:t>
            </a:r>
          </a:p>
        </p:txBody>
      </p:sp>
      <p:pic>
        <p:nvPicPr>
          <p:cNvPr id="4" name="Picture 3"/>
          <p:cNvPicPr>
            <a:picLocks noChangeAspect="1"/>
          </p:cNvPicPr>
          <p:nvPr/>
        </p:nvPicPr>
        <p:blipFill>
          <a:blip r:embed="rId3"/>
          <a:stretch>
            <a:fillRect/>
          </a:stretch>
        </p:blipFill>
        <p:spPr>
          <a:xfrm>
            <a:off x="2560637" y="1212849"/>
            <a:ext cx="7315200" cy="4856764"/>
          </a:xfrm>
          <a:prstGeom prst="rect">
            <a:avLst/>
          </a:prstGeom>
        </p:spPr>
      </p:pic>
      <p:sp>
        <p:nvSpPr>
          <p:cNvPr id="5" name="Rectangle 4"/>
          <p:cNvSpPr/>
          <p:nvPr/>
        </p:nvSpPr>
        <p:spPr>
          <a:xfrm>
            <a:off x="2390875" y="6164262"/>
            <a:ext cx="7654724" cy="523220"/>
          </a:xfrm>
          <a:prstGeom prst="rect">
            <a:avLst/>
          </a:prstGeom>
        </p:spPr>
        <p:txBody>
          <a:bodyPr wrap="non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8D7"/>
                </a:solidFill>
                <a:effectLst/>
                <a:uLnTx/>
                <a:uFillTx/>
                <a:latin typeface="Segoe UI"/>
                <a:ea typeface="+mn-ea"/>
                <a:cs typeface="+mn-cs"/>
              </a:rPr>
              <a:t>http://lanyrd.com/2016/edgesummit/schedule/</a:t>
            </a:r>
          </a:p>
        </p:txBody>
      </p:sp>
    </p:spTree>
    <p:extLst>
      <p:ext uri="{BB962C8B-B14F-4D97-AF65-F5344CB8AC3E}">
        <p14:creationId xmlns:p14="http://schemas.microsoft.com/office/powerpoint/2010/main" val="21665172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1181862"/>
          </a:xfrm>
          <a:solidFill>
            <a:srgbClr val="000000"/>
          </a:solidFill>
        </p:spPr>
        <p:txBody>
          <a:bodyPr/>
          <a:lstStyle/>
          <a:p>
            <a:r>
              <a:rPr lang="en-US" sz="7200" dirty="0">
                <a:solidFill>
                  <a:srgbClr val="0078D7"/>
                </a:solidFill>
              </a:rPr>
              <a:t>Ready for enterprise</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05" t="-2802" r="-1" b="2301"/>
          <a:stretch/>
        </p:blipFill>
        <p:spPr>
          <a:xfrm>
            <a:off x="9682984" y="3926663"/>
            <a:ext cx="3226699" cy="3502800"/>
          </a:xfrm>
          <a:prstGeom prst="rect">
            <a:avLst/>
          </a:prstGeom>
        </p:spPr>
      </p:pic>
    </p:spTree>
    <p:extLst>
      <p:ext uri="{BB962C8B-B14F-4D97-AF65-F5344CB8AC3E}">
        <p14:creationId xmlns:p14="http://schemas.microsoft.com/office/powerpoint/2010/main" val="52158837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69482" y="1261298"/>
            <a:ext cx="10423214" cy="1940191"/>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tIns="82289" rtlCol="0" anchor="t"/>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3240" b="1" i="0" u="none" strike="noStrike" kern="1200" cap="none" spc="-90" normalizeH="0" baseline="0" noProof="0" dirty="0">
                <a:ln>
                  <a:noFill/>
                </a:ln>
                <a:solidFill>
                  <a:srgbClr val="FFFFFF"/>
                </a:solidFill>
                <a:effectLst/>
                <a:uLnTx/>
                <a:uFillTx/>
                <a:latin typeface="Segoe UI Light" pitchFamily="34" charset="0"/>
                <a:ea typeface="+mn-ea"/>
                <a:cs typeface="+mn-cs"/>
              </a:rPr>
              <a:t>Enterprise Web Needs</a:t>
            </a:r>
          </a:p>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3240" b="1" i="0" u="none" strike="noStrike" kern="1200" cap="none" spc="-90" normalizeH="0" baseline="0" noProof="0" dirty="0">
              <a:ln>
                <a:noFill/>
              </a:ln>
              <a:solidFill>
                <a:srgbClr val="FFFFFF"/>
              </a:solidFill>
              <a:effectLst/>
              <a:uLnTx/>
              <a:uFillTx/>
              <a:latin typeface="Segoe UI Light" pitchFamily="34" charset="0"/>
              <a:ea typeface="+mn-ea"/>
              <a:cs typeface="+mn-cs"/>
            </a:endParaRPr>
          </a:p>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3240" b="1" i="0" u="none" strike="noStrike" kern="1200" cap="none" spc="-90" normalizeH="0" baseline="0" noProof="0" dirty="0">
              <a:ln>
                <a:noFill/>
              </a:ln>
              <a:solidFill>
                <a:srgbClr val="FFFFFF"/>
              </a:solidFill>
              <a:effectLst/>
              <a:uLnTx/>
              <a:uFillTx/>
              <a:latin typeface="Segoe UI Light" pitchFamily="34" charset="0"/>
              <a:ea typeface="+mn-ea"/>
              <a:cs typeface="+mn-cs"/>
            </a:endParaRPr>
          </a:p>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90" normalizeH="0" baseline="0" noProof="0" dirty="0">
              <a:ln>
                <a:noFill/>
              </a:ln>
              <a:solidFill>
                <a:srgbClr val="FFFFFF"/>
              </a:solidFill>
              <a:effectLst/>
              <a:uLnTx/>
              <a:uFillTx/>
              <a:latin typeface="Segoe UI Light" pitchFamily="34" charset="0"/>
              <a:ea typeface="+mn-ea"/>
              <a:cs typeface="+mn-cs"/>
            </a:endParaRPr>
          </a:p>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90" normalizeH="0" baseline="0" noProof="0" dirty="0">
              <a:ln>
                <a:noFill/>
              </a:ln>
              <a:solidFill>
                <a:srgbClr val="FFFFFF"/>
              </a:solidFill>
              <a:effectLst/>
              <a:uLnTx/>
              <a:uFillTx/>
              <a:latin typeface="Segoe UI Light" pitchFamily="34" charset="0"/>
              <a:ea typeface="+mn-ea"/>
              <a:cs typeface="+mn-cs"/>
            </a:endParaRPr>
          </a:p>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90" normalizeH="0" baseline="0" noProof="0" dirty="0">
              <a:ln>
                <a:noFill/>
              </a:ln>
              <a:solidFill>
                <a:srgbClr val="FFFFFF"/>
              </a:solidFill>
              <a:effectLst/>
              <a:uLnTx/>
              <a:uFillTx/>
              <a:latin typeface="Segoe UI Light" pitchFamily="34" charset="0"/>
              <a:ea typeface="+mn-ea"/>
              <a:cs typeface="+mn-cs"/>
            </a:endParaRPr>
          </a:p>
        </p:txBody>
      </p:sp>
      <p:sp>
        <p:nvSpPr>
          <p:cNvPr id="2" name="Title 1"/>
          <p:cNvSpPr>
            <a:spLocks noGrp="1"/>
          </p:cNvSpPr>
          <p:nvPr>
            <p:ph type="title"/>
          </p:nvPr>
        </p:nvSpPr>
        <p:spPr/>
        <p:txBody>
          <a:bodyPr/>
          <a:lstStyle/>
          <a:p>
            <a:r>
              <a:rPr lang="en-US" dirty="0"/>
              <a:t>Enterprise Strategy</a:t>
            </a:r>
          </a:p>
        </p:txBody>
      </p:sp>
      <p:sp>
        <p:nvSpPr>
          <p:cNvPr id="6" name="Rectangle 4"/>
          <p:cNvSpPr/>
          <p:nvPr/>
        </p:nvSpPr>
        <p:spPr>
          <a:xfrm>
            <a:off x="1139341" y="1458376"/>
            <a:ext cx="9883498" cy="1448692"/>
          </a:xfrm>
          <a:custGeom>
            <a:avLst/>
            <a:gdLst/>
            <a:ahLst/>
            <a:cxnLst/>
            <a:rect l="l" t="t" r="r" b="b"/>
            <a:pathLst>
              <a:path w="11382338" h="2568737">
                <a:moveTo>
                  <a:pt x="1196576" y="0"/>
                </a:moveTo>
                <a:cubicBezTo>
                  <a:pt x="1196576" y="0"/>
                  <a:pt x="1196576" y="0"/>
                  <a:pt x="1125260" y="577002"/>
                </a:cubicBezTo>
                <a:cubicBezTo>
                  <a:pt x="2331697" y="739623"/>
                  <a:pt x="3933512" y="838492"/>
                  <a:pt x="5691170" y="838492"/>
                </a:cubicBezTo>
                <a:cubicBezTo>
                  <a:pt x="7448828" y="838492"/>
                  <a:pt x="9050642" y="739623"/>
                  <a:pt x="10257078" y="577002"/>
                </a:cubicBezTo>
                <a:cubicBezTo>
                  <a:pt x="10246787" y="493740"/>
                  <a:pt x="10226350" y="328386"/>
                  <a:pt x="10185762" y="0"/>
                </a:cubicBezTo>
                <a:cubicBezTo>
                  <a:pt x="10185762" y="0"/>
                  <a:pt x="10185762" y="0"/>
                  <a:pt x="11382338" y="1284369"/>
                </a:cubicBezTo>
                <a:cubicBezTo>
                  <a:pt x="11382338" y="1284369"/>
                  <a:pt x="11382338" y="1284369"/>
                  <a:pt x="10185762" y="2568737"/>
                </a:cubicBezTo>
                <a:cubicBezTo>
                  <a:pt x="10185762" y="2568737"/>
                  <a:pt x="10185762" y="2568737"/>
                  <a:pt x="10256292" y="1992560"/>
                </a:cubicBezTo>
                <a:cubicBezTo>
                  <a:pt x="9049945" y="1830006"/>
                  <a:pt x="7448446" y="1731179"/>
                  <a:pt x="5691170" y="1731179"/>
                </a:cubicBezTo>
                <a:cubicBezTo>
                  <a:pt x="3933894" y="1731179"/>
                  <a:pt x="2332393" y="1830006"/>
                  <a:pt x="1126047" y="1992560"/>
                </a:cubicBezTo>
                <a:cubicBezTo>
                  <a:pt x="1136580" y="2078609"/>
                  <a:pt x="1156998" y="2245408"/>
                  <a:pt x="1196576" y="2568737"/>
                </a:cubicBezTo>
                <a:cubicBezTo>
                  <a:pt x="1196576" y="2568737"/>
                  <a:pt x="1196576" y="2568737"/>
                  <a:pt x="0" y="1284369"/>
                </a:cubicBezTo>
                <a:cubicBezTo>
                  <a:pt x="0" y="1284369"/>
                  <a:pt x="0" y="1284369"/>
                  <a:pt x="1196576" y="0"/>
                </a:cubicBezTo>
                <a:close/>
              </a:path>
            </a:pathLst>
          </a:cu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dirty="0" err="1">
              <a:ln>
                <a:noFill/>
              </a:ln>
              <a:solidFill>
                <a:srgbClr val="FFFFFF"/>
              </a:solidFill>
              <a:effectLst/>
              <a:uLnTx/>
              <a:uFillTx/>
              <a:latin typeface="Segoe UI"/>
              <a:ea typeface="+mn-ea"/>
              <a:cs typeface="+mn-cs"/>
            </a:endParaRPr>
          </a:p>
        </p:txBody>
      </p:sp>
      <p:sp>
        <p:nvSpPr>
          <p:cNvPr id="7" name="Rectangle 6"/>
          <p:cNvSpPr/>
          <p:nvPr/>
        </p:nvSpPr>
        <p:spPr bwMode="auto">
          <a:xfrm>
            <a:off x="2103811" y="1835844"/>
            <a:ext cx="3908705" cy="69375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2292" tIns="82292" rIns="82292" bIns="82292" numCol="1" spcCol="0" rtlCol="0" fromWordArt="0" anchor="ctr" anchorCtr="0" forceAA="0" compatLnSpc="1">
            <a:prstTxWarp prst="textNoShape">
              <a:avLst/>
            </a:prstTxWarp>
            <a:noAutofit/>
          </a:bodyPr>
          <a:lstStyle/>
          <a:p>
            <a:pPr marL="0" marR="0" lvl="0" indent="0" algn="l" defTabSz="822687" rtl="0" eaLnBrk="1" fontAlgn="base" latinLnBrk="0" hangingPunct="1">
              <a:lnSpc>
                <a:spcPct val="100000"/>
              </a:lnSpc>
              <a:spcBef>
                <a:spcPct val="0"/>
              </a:spcBef>
              <a:spcAft>
                <a:spcPct val="0"/>
              </a:spcAft>
              <a:buClrTx/>
              <a:buSzTx/>
              <a:buFontTx/>
              <a:buNone/>
              <a:tabLst/>
              <a:defRPr/>
            </a:pPr>
            <a:r>
              <a:rPr kumimoji="0" lang="en-US" sz="2520" b="1"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rPr>
              <a:t>Legacy Compatibility</a:t>
            </a:r>
            <a:endParaRPr kumimoji="0" lang="en-US" sz="252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8" name="Rectangle 7"/>
          <p:cNvSpPr/>
          <p:nvPr/>
        </p:nvSpPr>
        <p:spPr bwMode="auto">
          <a:xfrm>
            <a:off x="5880643" y="1835844"/>
            <a:ext cx="4177725" cy="69375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2292" tIns="82292" rIns="82292" bIns="82292" numCol="1" spcCol="0" rtlCol="0" fromWordArt="0" anchor="ctr" anchorCtr="0" forceAA="0" compatLnSpc="1">
            <a:prstTxWarp prst="textNoShape">
              <a:avLst/>
            </a:prstTxWarp>
            <a:noAutofit/>
          </a:bodyPr>
          <a:lstStyle/>
          <a:p>
            <a:pPr marL="0" marR="0" lvl="0" indent="0" algn="r" defTabSz="822687" rtl="0" eaLnBrk="1" fontAlgn="base" latinLnBrk="0" hangingPunct="1">
              <a:lnSpc>
                <a:spcPct val="100000"/>
              </a:lnSpc>
              <a:spcBef>
                <a:spcPct val="0"/>
              </a:spcBef>
              <a:spcAft>
                <a:spcPct val="0"/>
              </a:spcAft>
              <a:buClrTx/>
              <a:buSzTx/>
              <a:buFontTx/>
              <a:buNone/>
              <a:tabLst/>
              <a:defRPr/>
            </a:pPr>
            <a:r>
              <a:rPr kumimoji="0" lang="en-US" sz="2520" b="1"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rPr>
              <a:t>Modern Compatibility</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566" y="3745144"/>
            <a:ext cx="3552257" cy="593063"/>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483" y="3402275"/>
            <a:ext cx="5157602" cy="1197478"/>
          </a:xfrm>
          <a:prstGeom prst="rect">
            <a:avLst/>
          </a:prstGeom>
        </p:spPr>
      </p:pic>
      <p:sp>
        <p:nvSpPr>
          <p:cNvPr id="15" name="TextBox 14"/>
          <p:cNvSpPr txBox="1"/>
          <p:nvPr/>
        </p:nvSpPr>
        <p:spPr>
          <a:xfrm>
            <a:off x="960437" y="4362308"/>
            <a:ext cx="5257800" cy="1578969"/>
          </a:xfrm>
          <a:prstGeom prst="rect">
            <a:avLst/>
          </a:prstGeom>
        </p:spPr>
        <p:txBody>
          <a:bodyPr wrap="square" lIns="164577" tIns="41122" rIns="164577" bIns="41122" rtlCol="0">
            <a:spAutoFit/>
          </a:bodyPr>
          <a:lstStyle/>
          <a:p>
            <a:pPr marL="308576" marR="0" lvl="0" indent="-308576" algn="l" defTabSz="1096883"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160" b="0" i="0" u="none" strike="noStrike" kern="1200" cap="none" spc="-90" normalizeH="0" baseline="0" noProof="0" dirty="0">
                <a:ln>
                  <a:noFill/>
                </a:ln>
                <a:solidFill>
                  <a:srgbClr val="505050"/>
                </a:solidFill>
                <a:effectLst/>
                <a:uLnTx/>
                <a:uFillTx/>
                <a:latin typeface="Segoe UI Light" pitchFamily="34" charset="0"/>
                <a:ea typeface="+mn-ea"/>
                <a:cs typeface="+mn-cs"/>
              </a:rPr>
              <a:t>Minimal changes = low risk</a:t>
            </a:r>
          </a:p>
          <a:p>
            <a:pPr marL="308576" marR="0" lvl="0" indent="-308576" algn="l" defTabSz="1096883"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160" b="0" i="0" u="none" strike="noStrike" kern="1200" cap="none" spc="-90" normalizeH="0" baseline="0" noProof="0" dirty="0">
                <a:ln>
                  <a:noFill/>
                </a:ln>
                <a:solidFill>
                  <a:srgbClr val="505050"/>
                </a:solidFill>
                <a:effectLst/>
                <a:uLnTx/>
                <a:uFillTx/>
                <a:latin typeface="Segoe UI Light" pitchFamily="34" charset="0"/>
                <a:ea typeface="+mn-ea"/>
                <a:cs typeface="+mn-cs"/>
              </a:rPr>
              <a:t>Reduces testing &amp; upgrade costs across Windows 7, Windows 8.1, and Windows 10</a:t>
            </a:r>
          </a:p>
          <a:p>
            <a:pPr marL="308576" marR="0" lvl="0" indent="-308576" algn="l" defTabSz="1096883"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160" b="0" i="0" u="none" strike="noStrike" kern="1200" cap="none" spc="-90" normalizeH="0" baseline="0" noProof="0" dirty="0">
                <a:ln>
                  <a:noFill/>
                </a:ln>
                <a:solidFill>
                  <a:srgbClr val="505050"/>
                </a:solidFill>
                <a:effectLst/>
                <a:uLnTx/>
                <a:uFillTx/>
                <a:latin typeface="Segoe UI Light" pitchFamily="34" charset="0"/>
                <a:ea typeface="+mn-ea"/>
                <a:cs typeface="+mn-cs"/>
              </a:rPr>
              <a:t>Extends app investments with great backwards compatibility via Enterprise Mode</a:t>
            </a:r>
          </a:p>
        </p:txBody>
      </p:sp>
      <p:sp>
        <p:nvSpPr>
          <p:cNvPr id="16" name="TextBox 15"/>
          <p:cNvSpPr txBox="1"/>
          <p:nvPr/>
        </p:nvSpPr>
        <p:spPr>
          <a:xfrm>
            <a:off x="6698255" y="4362308"/>
            <a:ext cx="4625382" cy="1279785"/>
          </a:xfrm>
          <a:prstGeom prst="rect">
            <a:avLst/>
          </a:prstGeom>
        </p:spPr>
        <p:txBody>
          <a:bodyPr wrap="square" lIns="164577" tIns="41122" rIns="164577" bIns="41122" rtlCol="0">
            <a:spAutoFit/>
          </a:bodyPr>
          <a:lstStyle/>
          <a:p>
            <a:pPr marL="308576" marR="0" lvl="0" indent="-308576" algn="l" defTabSz="1096883"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160" b="0" i="0" u="none" strike="noStrike" kern="1200" cap="none" spc="-90" normalizeH="0" baseline="0" noProof="0" dirty="0">
                <a:ln>
                  <a:noFill/>
                </a:ln>
                <a:solidFill>
                  <a:srgbClr val="505050"/>
                </a:solidFill>
                <a:effectLst/>
                <a:uLnTx/>
                <a:uFillTx/>
                <a:latin typeface="Segoe UI Light" pitchFamily="34" charset="0"/>
                <a:ea typeface="+mn-ea"/>
                <a:cs typeface="+mn-cs"/>
              </a:rPr>
              <a:t>Better interoperability with modern web, with frequent updates</a:t>
            </a:r>
          </a:p>
          <a:p>
            <a:pPr marL="308576" marR="0" lvl="0" indent="-308576" algn="l" defTabSz="1096883"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160" b="0" i="0" u="none" strike="noStrike" kern="1200" cap="none" spc="-90" normalizeH="0" baseline="0" noProof="0" dirty="0">
                <a:ln>
                  <a:noFill/>
                </a:ln>
                <a:solidFill>
                  <a:srgbClr val="505050"/>
                </a:solidFill>
                <a:effectLst/>
                <a:uLnTx/>
                <a:uFillTx/>
                <a:latin typeface="Segoe UI Light" pitchFamily="34" charset="0"/>
                <a:ea typeface="+mn-ea"/>
                <a:cs typeface="+mn-cs"/>
              </a:rPr>
              <a:t>Faster, more secure web browsing</a:t>
            </a:r>
          </a:p>
          <a:p>
            <a:pPr marL="308576" marR="0" lvl="0" indent="-308576" algn="l" defTabSz="1096883"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160" b="0" i="0" u="none" strike="noStrike" kern="1200" cap="none" spc="-90" normalizeH="0" baseline="0" noProof="0" dirty="0">
                <a:ln>
                  <a:noFill/>
                </a:ln>
                <a:solidFill>
                  <a:srgbClr val="505050"/>
                </a:solidFill>
                <a:effectLst/>
                <a:uLnTx/>
                <a:uFillTx/>
                <a:latin typeface="Segoe UI Light" pitchFamily="34" charset="0"/>
                <a:ea typeface="+mn-ea"/>
                <a:cs typeface="+mn-cs"/>
              </a:rPr>
              <a:t>New end-user innovation</a:t>
            </a: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8254" y="3676570"/>
            <a:ext cx="548590" cy="594958"/>
          </a:xfrm>
          <a:prstGeom prst="rect">
            <a:avLst/>
          </a:prstGeom>
        </p:spPr>
      </p:pic>
    </p:spTree>
    <p:extLst>
      <p:ext uri="{BB962C8B-B14F-4D97-AF65-F5344CB8AC3E}">
        <p14:creationId xmlns:p14="http://schemas.microsoft.com/office/powerpoint/2010/main" val="3512150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69482" y="1261298"/>
            <a:ext cx="10423214" cy="1940191"/>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tIns="82289" rtlCol="0" anchor="t"/>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3240" b="1" i="0" u="none" strike="noStrike" kern="1200" cap="none" spc="-90" normalizeH="0" baseline="0" noProof="0" dirty="0">
                <a:ln>
                  <a:noFill/>
                </a:ln>
                <a:solidFill>
                  <a:srgbClr val="FFFFFF"/>
                </a:solidFill>
                <a:effectLst/>
                <a:uLnTx/>
                <a:uFillTx/>
                <a:latin typeface="Segoe UI Light" pitchFamily="34" charset="0"/>
                <a:ea typeface="+mn-ea"/>
                <a:cs typeface="+mn-cs"/>
              </a:rPr>
              <a:t>Enterprise Web Needs</a:t>
            </a:r>
          </a:p>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3240" b="1" i="0" u="none" strike="noStrike" kern="1200" cap="none" spc="-90" normalizeH="0" baseline="0" noProof="0" dirty="0">
              <a:ln>
                <a:noFill/>
              </a:ln>
              <a:solidFill>
                <a:srgbClr val="FFFFFF"/>
              </a:solidFill>
              <a:effectLst/>
              <a:uLnTx/>
              <a:uFillTx/>
              <a:latin typeface="Segoe UI Light" pitchFamily="34" charset="0"/>
              <a:ea typeface="+mn-ea"/>
              <a:cs typeface="+mn-cs"/>
            </a:endParaRPr>
          </a:p>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3240" b="1" i="0" u="none" strike="noStrike" kern="1200" cap="none" spc="-90" normalizeH="0" baseline="0" noProof="0" dirty="0">
              <a:ln>
                <a:noFill/>
              </a:ln>
              <a:solidFill>
                <a:srgbClr val="FFFFFF"/>
              </a:solidFill>
              <a:effectLst/>
              <a:uLnTx/>
              <a:uFillTx/>
              <a:latin typeface="Segoe UI Light" pitchFamily="34" charset="0"/>
              <a:ea typeface="+mn-ea"/>
              <a:cs typeface="+mn-cs"/>
            </a:endParaRPr>
          </a:p>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90" normalizeH="0" baseline="0" noProof="0" dirty="0">
              <a:ln>
                <a:noFill/>
              </a:ln>
              <a:solidFill>
                <a:srgbClr val="FFFFFF"/>
              </a:solidFill>
              <a:effectLst/>
              <a:uLnTx/>
              <a:uFillTx/>
              <a:latin typeface="Segoe UI Light" pitchFamily="34" charset="0"/>
              <a:ea typeface="+mn-ea"/>
              <a:cs typeface="+mn-cs"/>
            </a:endParaRPr>
          </a:p>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90" normalizeH="0" baseline="0" noProof="0" dirty="0">
              <a:ln>
                <a:noFill/>
              </a:ln>
              <a:solidFill>
                <a:srgbClr val="FFFFFF"/>
              </a:solidFill>
              <a:effectLst/>
              <a:uLnTx/>
              <a:uFillTx/>
              <a:latin typeface="Segoe UI Light" pitchFamily="34" charset="0"/>
              <a:ea typeface="+mn-ea"/>
              <a:cs typeface="+mn-cs"/>
            </a:endParaRPr>
          </a:p>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90" normalizeH="0" baseline="0" noProof="0" dirty="0">
              <a:ln>
                <a:noFill/>
              </a:ln>
              <a:solidFill>
                <a:srgbClr val="FFFFFF"/>
              </a:solidFill>
              <a:effectLst/>
              <a:uLnTx/>
              <a:uFillTx/>
              <a:latin typeface="Segoe UI Light" pitchFamily="34" charset="0"/>
              <a:ea typeface="+mn-ea"/>
              <a:cs typeface="+mn-cs"/>
            </a:endParaRPr>
          </a:p>
        </p:txBody>
      </p:sp>
      <p:sp>
        <p:nvSpPr>
          <p:cNvPr id="2" name="Title 1"/>
          <p:cNvSpPr>
            <a:spLocks noGrp="1"/>
          </p:cNvSpPr>
          <p:nvPr>
            <p:ph type="title"/>
          </p:nvPr>
        </p:nvSpPr>
        <p:spPr/>
        <p:txBody>
          <a:bodyPr/>
          <a:lstStyle/>
          <a:p>
            <a:r>
              <a:rPr lang="en-US" dirty="0"/>
              <a:t>Enterprise Momentum</a:t>
            </a:r>
          </a:p>
        </p:txBody>
      </p:sp>
      <p:sp>
        <p:nvSpPr>
          <p:cNvPr id="6" name="Rectangle 4"/>
          <p:cNvSpPr/>
          <p:nvPr/>
        </p:nvSpPr>
        <p:spPr>
          <a:xfrm>
            <a:off x="1139341" y="1458376"/>
            <a:ext cx="9883498" cy="1448692"/>
          </a:xfrm>
          <a:custGeom>
            <a:avLst/>
            <a:gdLst/>
            <a:ahLst/>
            <a:cxnLst/>
            <a:rect l="l" t="t" r="r" b="b"/>
            <a:pathLst>
              <a:path w="11382338" h="2568737">
                <a:moveTo>
                  <a:pt x="1196576" y="0"/>
                </a:moveTo>
                <a:cubicBezTo>
                  <a:pt x="1196576" y="0"/>
                  <a:pt x="1196576" y="0"/>
                  <a:pt x="1125260" y="577002"/>
                </a:cubicBezTo>
                <a:cubicBezTo>
                  <a:pt x="2331697" y="739623"/>
                  <a:pt x="3933512" y="838492"/>
                  <a:pt x="5691170" y="838492"/>
                </a:cubicBezTo>
                <a:cubicBezTo>
                  <a:pt x="7448828" y="838492"/>
                  <a:pt x="9050642" y="739623"/>
                  <a:pt x="10257078" y="577002"/>
                </a:cubicBezTo>
                <a:cubicBezTo>
                  <a:pt x="10246787" y="493740"/>
                  <a:pt x="10226350" y="328386"/>
                  <a:pt x="10185762" y="0"/>
                </a:cubicBezTo>
                <a:cubicBezTo>
                  <a:pt x="10185762" y="0"/>
                  <a:pt x="10185762" y="0"/>
                  <a:pt x="11382338" y="1284369"/>
                </a:cubicBezTo>
                <a:cubicBezTo>
                  <a:pt x="11382338" y="1284369"/>
                  <a:pt x="11382338" y="1284369"/>
                  <a:pt x="10185762" y="2568737"/>
                </a:cubicBezTo>
                <a:cubicBezTo>
                  <a:pt x="10185762" y="2568737"/>
                  <a:pt x="10185762" y="2568737"/>
                  <a:pt x="10256292" y="1992560"/>
                </a:cubicBezTo>
                <a:cubicBezTo>
                  <a:pt x="9049945" y="1830006"/>
                  <a:pt x="7448446" y="1731179"/>
                  <a:pt x="5691170" y="1731179"/>
                </a:cubicBezTo>
                <a:cubicBezTo>
                  <a:pt x="3933894" y="1731179"/>
                  <a:pt x="2332393" y="1830006"/>
                  <a:pt x="1126047" y="1992560"/>
                </a:cubicBezTo>
                <a:cubicBezTo>
                  <a:pt x="1136580" y="2078609"/>
                  <a:pt x="1156998" y="2245408"/>
                  <a:pt x="1196576" y="2568737"/>
                </a:cubicBezTo>
                <a:cubicBezTo>
                  <a:pt x="1196576" y="2568737"/>
                  <a:pt x="1196576" y="2568737"/>
                  <a:pt x="0" y="1284369"/>
                </a:cubicBezTo>
                <a:cubicBezTo>
                  <a:pt x="0" y="1284369"/>
                  <a:pt x="0" y="1284369"/>
                  <a:pt x="1196576" y="0"/>
                </a:cubicBezTo>
                <a:close/>
              </a:path>
            </a:pathLst>
          </a:cu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dirty="0" err="1">
              <a:ln>
                <a:noFill/>
              </a:ln>
              <a:solidFill>
                <a:srgbClr val="FFFFFF"/>
              </a:solidFill>
              <a:effectLst/>
              <a:uLnTx/>
              <a:uFillTx/>
              <a:latin typeface="Segoe UI"/>
              <a:ea typeface="+mn-ea"/>
              <a:cs typeface="+mn-cs"/>
            </a:endParaRPr>
          </a:p>
        </p:txBody>
      </p:sp>
      <p:sp>
        <p:nvSpPr>
          <p:cNvPr id="7" name="Rectangle 6"/>
          <p:cNvSpPr/>
          <p:nvPr/>
        </p:nvSpPr>
        <p:spPr bwMode="auto">
          <a:xfrm>
            <a:off x="2103811" y="1835844"/>
            <a:ext cx="3908705" cy="69375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2292" tIns="82292" rIns="82292" bIns="82292" numCol="1" spcCol="0" rtlCol="0" fromWordArt="0" anchor="ctr" anchorCtr="0" forceAA="0" compatLnSpc="1">
            <a:prstTxWarp prst="textNoShape">
              <a:avLst/>
            </a:prstTxWarp>
            <a:noAutofit/>
          </a:bodyPr>
          <a:lstStyle/>
          <a:p>
            <a:pPr marL="0" marR="0" lvl="0" indent="0" algn="l" defTabSz="822687" rtl="0" eaLnBrk="1" fontAlgn="base" latinLnBrk="0" hangingPunct="1">
              <a:lnSpc>
                <a:spcPct val="100000"/>
              </a:lnSpc>
              <a:spcBef>
                <a:spcPct val="0"/>
              </a:spcBef>
              <a:spcAft>
                <a:spcPct val="0"/>
              </a:spcAft>
              <a:buClrTx/>
              <a:buSzTx/>
              <a:buFontTx/>
              <a:buNone/>
              <a:tabLst/>
              <a:defRPr/>
            </a:pPr>
            <a:r>
              <a:rPr kumimoji="0" lang="en-US" sz="2520" b="1"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rPr>
              <a:t>Legacy Compatibility</a:t>
            </a:r>
            <a:endParaRPr kumimoji="0" lang="en-US" sz="252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8" name="Rectangle 7"/>
          <p:cNvSpPr/>
          <p:nvPr/>
        </p:nvSpPr>
        <p:spPr bwMode="auto">
          <a:xfrm>
            <a:off x="5880643" y="1835844"/>
            <a:ext cx="4177725" cy="69375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2292" tIns="82292" rIns="82292" bIns="82292" numCol="1" spcCol="0" rtlCol="0" fromWordArt="0" anchor="ctr" anchorCtr="0" forceAA="0" compatLnSpc="1">
            <a:prstTxWarp prst="textNoShape">
              <a:avLst/>
            </a:prstTxWarp>
            <a:noAutofit/>
          </a:bodyPr>
          <a:lstStyle/>
          <a:p>
            <a:pPr marL="0" marR="0" lvl="0" indent="0" algn="r" defTabSz="822687" rtl="0" eaLnBrk="1" fontAlgn="base" latinLnBrk="0" hangingPunct="1">
              <a:lnSpc>
                <a:spcPct val="100000"/>
              </a:lnSpc>
              <a:spcBef>
                <a:spcPct val="0"/>
              </a:spcBef>
              <a:spcAft>
                <a:spcPct val="0"/>
              </a:spcAft>
              <a:buClrTx/>
              <a:buSzTx/>
              <a:buFontTx/>
              <a:buNone/>
              <a:tabLst/>
              <a:defRPr/>
            </a:pPr>
            <a:r>
              <a:rPr kumimoji="0" lang="en-US" sz="2520" b="1"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rPr>
              <a:t>Modern Compatibility</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566" y="3745144"/>
            <a:ext cx="3552257" cy="593063"/>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483" y="3402275"/>
            <a:ext cx="5157602" cy="1197478"/>
          </a:xfrm>
          <a:prstGeom prst="rect">
            <a:avLst/>
          </a:prstGeom>
        </p:spPr>
      </p:pic>
      <p:sp>
        <p:nvSpPr>
          <p:cNvPr id="15" name="TextBox 14"/>
          <p:cNvSpPr txBox="1"/>
          <p:nvPr/>
        </p:nvSpPr>
        <p:spPr>
          <a:xfrm>
            <a:off x="884237" y="4628590"/>
            <a:ext cx="5257800" cy="830944"/>
          </a:xfrm>
          <a:prstGeom prst="rect">
            <a:avLst/>
          </a:prstGeom>
        </p:spPr>
        <p:txBody>
          <a:bodyPr wrap="square" lIns="164577" tIns="41122" rIns="164577" bIns="41122" rtlCol="0">
            <a:spAutoFit/>
          </a:bodyPr>
          <a:lstStyle/>
          <a:p>
            <a:pPr marL="0" marR="0" lvl="0" indent="0" algn="ctr" defTabSz="1096883" rtl="0" eaLnBrk="1" fontAlgn="auto" latinLnBrk="0" hangingPunct="1">
              <a:lnSpc>
                <a:spcPct val="90000"/>
              </a:lnSpc>
              <a:spcBef>
                <a:spcPts val="0"/>
              </a:spcBef>
              <a:spcAft>
                <a:spcPts val="0"/>
              </a:spcAft>
              <a:buClrTx/>
              <a:buSzTx/>
              <a:buFontTx/>
              <a:buNone/>
              <a:tabLst/>
              <a:defRPr/>
            </a:pPr>
            <a:r>
              <a:rPr kumimoji="0" lang="en-US" sz="5400" b="0" i="0" u="none" strike="noStrike" kern="1200" cap="none" spc="-90" normalizeH="0" baseline="0" noProof="0" dirty="0">
                <a:ln>
                  <a:noFill/>
                </a:ln>
                <a:solidFill>
                  <a:srgbClr val="00BCF2"/>
                </a:solidFill>
                <a:effectLst/>
                <a:uLnTx/>
                <a:uFillTx/>
                <a:latin typeface="Segoe UI Light" pitchFamily="34" charset="0"/>
                <a:ea typeface="+mn-ea"/>
                <a:cs typeface="+mn-cs"/>
              </a:rPr>
              <a:t>70+%</a:t>
            </a:r>
          </a:p>
        </p:txBody>
      </p:sp>
      <p:sp>
        <p:nvSpPr>
          <p:cNvPr id="16" name="TextBox 15"/>
          <p:cNvSpPr txBox="1"/>
          <p:nvPr/>
        </p:nvSpPr>
        <p:spPr>
          <a:xfrm>
            <a:off x="1132731" y="5459534"/>
            <a:ext cx="4625382" cy="382232"/>
          </a:xfrm>
          <a:prstGeom prst="rect">
            <a:avLst/>
          </a:prstGeom>
        </p:spPr>
        <p:txBody>
          <a:bodyPr wrap="square" lIns="164577" tIns="41122" rIns="164577" bIns="41122" rtlCol="0">
            <a:spAutoFit/>
          </a:bodyPr>
          <a:lstStyle/>
          <a:p>
            <a:pPr marL="0" marR="0" lvl="0" indent="0" algn="ctr" defTabSz="1096883" rtl="0" eaLnBrk="1" fontAlgn="auto" latinLnBrk="0" hangingPunct="1">
              <a:lnSpc>
                <a:spcPct val="90000"/>
              </a:lnSpc>
              <a:spcBef>
                <a:spcPts val="0"/>
              </a:spcBef>
              <a:spcAft>
                <a:spcPts val="0"/>
              </a:spcAft>
              <a:buClrTx/>
              <a:buSzTx/>
              <a:buFontTx/>
              <a:buNone/>
              <a:tabLst/>
              <a:defRPr/>
            </a:pPr>
            <a:r>
              <a:rPr kumimoji="0" lang="en-US" sz="2160" b="0" i="0" u="none" strike="noStrike" kern="1200" cap="none" spc="-90" normalizeH="0" baseline="0" noProof="0" dirty="0">
                <a:ln>
                  <a:noFill/>
                </a:ln>
                <a:solidFill>
                  <a:srgbClr val="505050"/>
                </a:solidFill>
                <a:effectLst/>
                <a:uLnTx/>
                <a:uFillTx/>
                <a:latin typeface="Segoe UI Light" pitchFamily="34" charset="0"/>
                <a:ea typeface="+mn-ea"/>
                <a:cs typeface="+mn-cs"/>
              </a:rPr>
              <a:t>Enterprises on IE11 by January 12</a:t>
            </a:r>
            <a:r>
              <a:rPr kumimoji="0" lang="en-US" sz="2160" b="0" i="0" u="none" strike="noStrike" kern="1200" cap="none" spc="-90" normalizeH="0" baseline="30000" noProof="0" dirty="0">
                <a:ln>
                  <a:noFill/>
                </a:ln>
                <a:solidFill>
                  <a:srgbClr val="505050"/>
                </a:solidFill>
                <a:effectLst/>
                <a:uLnTx/>
                <a:uFillTx/>
                <a:latin typeface="Segoe UI Light" pitchFamily="34" charset="0"/>
                <a:ea typeface="+mn-ea"/>
                <a:cs typeface="+mn-cs"/>
              </a:rPr>
              <a:t>th</a:t>
            </a:r>
            <a:r>
              <a:rPr kumimoji="0" lang="en-US" sz="2160" b="0" i="0" u="none" strike="noStrike" kern="1200" cap="none" spc="-90" normalizeH="0" baseline="0" noProof="0" dirty="0">
                <a:ln>
                  <a:noFill/>
                </a:ln>
                <a:solidFill>
                  <a:srgbClr val="505050"/>
                </a:solidFill>
                <a:effectLst/>
                <a:uLnTx/>
                <a:uFillTx/>
                <a:latin typeface="Segoe UI Light" pitchFamily="34" charset="0"/>
                <a:ea typeface="+mn-ea"/>
                <a:cs typeface="+mn-cs"/>
              </a:rPr>
              <a:t>, 2016</a:t>
            </a: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8254" y="3676570"/>
            <a:ext cx="548590" cy="594958"/>
          </a:xfrm>
          <a:prstGeom prst="rect">
            <a:avLst/>
          </a:prstGeom>
        </p:spPr>
      </p:pic>
      <p:sp>
        <p:nvSpPr>
          <p:cNvPr id="12" name="TextBox 11"/>
          <p:cNvSpPr txBox="1"/>
          <p:nvPr/>
        </p:nvSpPr>
        <p:spPr>
          <a:xfrm>
            <a:off x="6416392" y="4628590"/>
            <a:ext cx="5257800" cy="830944"/>
          </a:xfrm>
          <a:prstGeom prst="rect">
            <a:avLst/>
          </a:prstGeom>
        </p:spPr>
        <p:txBody>
          <a:bodyPr wrap="square" lIns="164577" tIns="41122" rIns="164577" bIns="41122" rtlCol="0">
            <a:spAutoFit/>
          </a:bodyPr>
          <a:lstStyle/>
          <a:p>
            <a:pPr marL="0" marR="0" lvl="0" indent="0" algn="ctr" defTabSz="1096883" rtl="0" eaLnBrk="1" fontAlgn="auto" latinLnBrk="0" hangingPunct="1">
              <a:lnSpc>
                <a:spcPct val="90000"/>
              </a:lnSpc>
              <a:spcBef>
                <a:spcPts val="0"/>
              </a:spcBef>
              <a:spcAft>
                <a:spcPts val="0"/>
              </a:spcAft>
              <a:buClrTx/>
              <a:buSzTx/>
              <a:buFontTx/>
              <a:buNone/>
              <a:tabLst/>
              <a:defRPr/>
            </a:pPr>
            <a:r>
              <a:rPr kumimoji="0" lang="en-US" sz="5400" b="0" i="0" u="none" strike="noStrike" kern="1200" cap="none" spc="-90" normalizeH="0" baseline="0" noProof="0" dirty="0">
                <a:ln>
                  <a:noFill/>
                </a:ln>
                <a:solidFill>
                  <a:srgbClr val="0078D7"/>
                </a:solidFill>
                <a:effectLst/>
                <a:uLnTx/>
                <a:uFillTx/>
                <a:latin typeface="Segoe UI Light" pitchFamily="34" charset="0"/>
                <a:ea typeface="+mn-ea"/>
                <a:cs typeface="+mn-cs"/>
              </a:rPr>
              <a:t>58%</a:t>
            </a:r>
          </a:p>
        </p:txBody>
      </p:sp>
      <p:sp>
        <p:nvSpPr>
          <p:cNvPr id="18" name="TextBox 17"/>
          <p:cNvSpPr txBox="1"/>
          <p:nvPr/>
        </p:nvSpPr>
        <p:spPr>
          <a:xfrm>
            <a:off x="6390531" y="5459534"/>
            <a:ext cx="5296591" cy="382232"/>
          </a:xfrm>
          <a:prstGeom prst="rect">
            <a:avLst/>
          </a:prstGeom>
        </p:spPr>
        <p:txBody>
          <a:bodyPr wrap="square" lIns="164577" tIns="41122" rIns="164577" bIns="41122" rtlCol="0">
            <a:spAutoFit/>
          </a:bodyPr>
          <a:lstStyle/>
          <a:p>
            <a:pPr marL="0" marR="0" lvl="0" indent="0" algn="ctr" defTabSz="1096883" rtl="0" eaLnBrk="1" fontAlgn="auto" latinLnBrk="0" hangingPunct="1">
              <a:lnSpc>
                <a:spcPct val="90000"/>
              </a:lnSpc>
              <a:spcBef>
                <a:spcPts val="0"/>
              </a:spcBef>
              <a:spcAft>
                <a:spcPts val="0"/>
              </a:spcAft>
              <a:buClrTx/>
              <a:buSzTx/>
              <a:buFontTx/>
              <a:buNone/>
              <a:tabLst/>
              <a:defRPr/>
            </a:pPr>
            <a:r>
              <a:rPr kumimoji="0" lang="en-US" sz="2160" b="0" i="0" u="none" strike="noStrike" kern="1200" cap="none" spc="-90" normalizeH="0" baseline="0" noProof="0" dirty="0">
                <a:ln>
                  <a:noFill/>
                </a:ln>
                <a:solidFill>
                  <a:srgbClr val="505050"/>
                </a:solidFill>
                <a:effectLst/>
                <a:uLnTx/>
                <a:uFillTx/>
                <a:latin typeface="Segoe UI Light" pitchFamily="34" charset="0"/>
                <a:ea typeface="+mn-ea"/>
                <a:cs typeface="+mn-cs"/>
              </a:rPr>
              <a:t>Enterprises planning to test/deploy Edge in 2016</a:t>
            </a:r>
          </a:p>
        </p:txBody>
      </p:sp>
      <p:sp>
        <p:nvSpPr>
          <p:cNvPr id="19" name="TextBox 18"/>
          <p:cNvSpPr txBox="1"/>
          <p:nvPr/>
        </p:nvSpPr>
        <p:spPr>
          <a:xfrm>
            <a:off x="3627437" y="6392862"/>
            <a:ext cx="8763000" cy="489365"/>
          </a:xfrm>
          <a:prstGeom prst="rect">
            <a:avLst/>
          </a:prstGeom>
          <a:noFill/>
        </p:spPr>
        <p:txBody>
          <a:bodyPr wrap="square" lIns="182880" tIns="146304" rIns="182880" bIns="146304" rtlCol="0">
            <a:spAutoFit/>
          </a:bodyPr>
          <a:lstStyle/>
          <a:p>
            <a:pPr marL="0" marR="0" lvl="0" indent="0" algn="r" defTabSz="932742" rtl="0" eaLnBrk="1" fontAlgn="auto" latinLnBrk="0" hangingPunct="1">
              <a:lnSpc>
                <a:spcPct val="90000"/>
              </a:lnSpc>
              <a:spcBef>
                <a:spcPts val="0"/>
              </a:spcBef>
              <a:spcAft>
                <a:spcPts val="600"/>
              </a:spcAft>
              <a:buClrTx/>
              <a:buSzTx/>
              <a:buFontTx/>
              <a:buNone/>
              <a:tabLst/>
              <a:defRPr/>
            </a:pPr>
            <a:r>
              <a:rPr kumimoji="0" lang="en-US" sz="1400" b="0" i="1"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Sources: Microsoft internal account tracking / Enterprise customer survey (Dec 2015)</a:t>
            </a:r>
          </a:p>
        </p:txBody>
      </p:sp>
    </p:spTree>
    <p:extLst>
      <p:ext uri="{BB962C8B-B14F-4D97-AF65-F5344CB8AC3E}">
        <p14:creationId xmlns:p14="http://schemas.microsoft.com/office/powerpoint/2010/main" val="2301416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2" grpId="0"/>
      <p:bldP spid="18" grpId="0"/>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Enterprise features</a:t>
            </a:r>
          </a:p>
        </p:txBody>
      </p:sp>
      <p:sp>
        <p:nvSpPr>
          <p:cNvPr id="8" name="Text Placeholder 5"/>
          <p:cNvSpPr>
            <a:spLocks noGrp="1"/>
          </p:cNvSpPr>
          <p:nvPr>
            <p:ph type="body" sz="quarter" idx="10"/>
          </p:nvPr>
        </p:nvSpPr>
        <p:spPr>
          <a:xfrm>
            <a:off x="274639" y="2515918"/>
            <a:ext cx="6019798" cy="1304973"/>
          </a:xfrm>
        </p:spPr>
        <p:txBody>
          <a:bodyPr/>
          <a:lstStyle/>
          <a:p>
            <a:pPr marL="0" indent="0" algn="ctr">
              <a:buNone/>
            </a:pPr>
            <a:r>
              <a:rPr lang="en-US" sz="3200" dirty="0"/>
              <a:t>Enterprise Mode</a:t>
            </a:r>
          </a:p>
          <a:p>
            <a:pPr marL="0" indent="0" algn="ctr">
              <a:buNone/>
            </a:pPr>
            <a:r>
              <a:rPr lang="en-US" sz="2000" dirty="0">
                <a:solidFill>
                  <a:schemeClr val="tx1"/>
                </a:solidFill>
              </a:rPr>
              <a:t>Higher fidelity IE8/IE7 emulation in IE11</a:t>
            </a:r>
          </a:p>
          <a:p>
            <a:pPr marL="0" indent="0" algn="ctr">
              <a:buNone/>
            </a:pPr>
            <a:r>
              <a:rPr lang="en-US" sz="2000" dirty="0">
                <a:solidFill>
                  <a:schemeClr val="tx1"/>
                </a:solidFill>
              </a:rPr>
              <a:t>(New!) Simplified Enterprise site list XML schema</a:t>
            </a:r>
          </a:p>
        </p:txBody>
      </p:sp>
      <p:sp>
        <p:nvSpPr>
          <p:cNvPr id="11" name="Text Placeholder 5"/>
          <p:cNvSpPr txBox="1">
            <a:spLocks/>
          </p:cNvSpPr>
          <p:nvPr/>
        </p:nvSpPr>
        <p:spPr>
          <a:xfrm>
            <a:off x="632778" y="5401308"/>
            <a:ext cx="5257801" cy="1304973"/>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2"/>
                    </a:gs>
                    <a:gs pos="99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3200" b="0" i="0" u="none" strike="noStrike" kern="1200" cap="none" spc="0" normalizeH="0" baseline="0" noProof="0" dirty="0">
                <a:ln>
                  <a:noFill/>
                </a:ln>
                <a:gradFill>
                  <a:gsLst>
                    <a:gs pos="1250">
                      <a:srgbClr val="0078D7"/>
                    </a:gs>
                    <a:gs pos="99000">
                      <a:srgbClr val="0078D7"/>
                    </a:gs>
                  </a:gsLst>
                  <a:lin ang="5400000" scaled="0"/>
                </a:gradFill>
                <a:effectLst/>
                <a:uLnTx/>
                <a:uFillTx/>
                <a:latin typeface="Segoe UI Light"/>
                <a:ea typeface="+mn-ea"/>
                <a:cs typeface="+mn-cs"/>
              </a:rPr>
              <a:t>Enterprise Site Discovery</a:t>
            </a:r>
          </a:p>
          <a:p>
            <a:pPr marL="0" marR="0" lvl="0" indent="0" algn="ctr"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2000" b="0" i="0" u="none" strike="noStrike" kern="1200" cap="none" spc="0" normalizeH="0" baseline="0" noProof="0" dirty="0">
                <a:ln>
                  <a:noFill/>
                </a:ln>
                <a:solidFill>
                  <a:srgbClr val="505050"/>
                </a:solidFill>
                <a:effectLst/>
                <a:uLnTx/>
                <a:uFillTx/>
                <a:latin typeface="Segoe UI Light"/>
                <a:ea typeface="+mn-ea"/>
                <a:cs typeface="+mn-cs"/>
              </a:rPr>
              <a:t>Discover which LOB sites are being used</a:t>
            </a:r>
          </a:p>
          <a:p>
            <a:pPr marL="0" marR="0" lvl="0" indent="0" algn="ctr"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2000" b="0" i="0" u="none" strike="noStrike" kern="1200" cap="none" spc="0" normalizeH="0" baseline="0" noProof="0" dirty="0">
                <a:ln>
                  <a:noFill/>
                </a:ln>
                <a:solidFill>
                  <a:srgbClr val="505050"/>
                </a:solidFill>
                <a:effectLst/>
                <a:uLnTx/>
                <a:uFillTx/>
                <a:latin typeface="Segoe UI Light"/>
                <a:ea typeface="+mn-ea"/>
                <a:cs typeface="+mn-cs"/>
              </a:rPr>
              <a:t>Inventory ActiveX, legacy document modes</a:t>
            </a:r>
          </a:p>
        </p:txBody>
      </p:sp>
      <p:sp>
        <p:nvSpPr>
          <p:cNvPr id="13" name="Freeform 119"/>
          <p:cNvSpPr>
            <a:spLocks noChangeAspect="1" noEditPoints="1"/>
          </p:cNvSpPr>
          <p:nvPr/>
        </p:nvSpPr>
        <p:spPr bwMode="auto">
          <a:xfrm>
            <a:off x="2709380" y="4231880"/>
            <a:ext cx="1100938" cy="1097280"/>
          </a:xfrm>
          <a:custGeom>
            <a:avLst/>
            <a:gdLst>
              <a:gd name="T0" fmla="*/ 87 w 127"/>
              <a:gd name="T1" fmla="*/ 0 h 127"/>
              <a:gd name="T2" fmla="*/ 47 w 127"/>
              <a:gd name="T3" fmla="*/ 40 h 127"/>
              <a:gd name="T4" fmla="*/ 56 w 127"/>
              <a:gd name="T5" fmla="*/ 65 h 127"/>
              <a:gd name="T6" fmla="*/ 0 w 127"/>
              <a:gd name="T7" fmla="*/ 121 h 127"/>
              <a:gd name="T8" fmla="*/ 6 w 127"/>
              <a:gd name="T9" fmla="*/ 127 h 127"/>
              <a:gd name="T10" fmla="*/ 62 w 127"/>
              <a:gd name="T11" fmla="*/ 71 h 127"/>
              <a:gd name="T12" fmla="*/ 87 w 127"/>
              <a:gd name="T13" fmla="*/ 80 h 127"/>
              <a:gd name="T14" fmla="*/ 127 w 127"/>
              <a:gd name="T15" fmla="*/ 40 h 127"/>
              <a:gd name="T16" fmla="*/ 87 w 127"/>
              <a:gd name="T17" fmla="*/ 0 h 127"/>
              <a:gd name="T18" fmla="*/ 87 w 127"/>
              <a:gd name="T19" fmla="*/ 72 h 127"/>
              <a:gd name="T20" fmla="*/ 55 w 127"/>
              <a:gd name="T21" fmla="*/ 40 h 127"/>
              <a:gd name="T22" fmla="*/ 87 w 127"/>
              <a:gd name="T23" fmla="*/ 8 h 127"/>
              <a:gd name="T24" fmla="*/ 119 w 127"/>
              <a:gd name="T25" fmla="*/ 40 h 127"/>
              <a:gd name="T26" fmla="*/ 87 w 127"/>
              <a:gd name="T27" fmla="*/ 72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127">
                <a:moveTo>
                  <a:pt x="87" y="0"/>
                </a:moveTo>
                <a:cubicBezTo>
                  <a:pt x="65" y="0"/>
                  <a:pt x="47" y="18"/>
                  <a:pt x="47" y="40"/>
                </a:cubicBezTo>
                <a:cubicBezTo>
                  <a:pt x="47" y="50"/>
                  <a:pt x="50" y="58"/>
                  <a:pt x="56" y="65"/>
                </a:cubicBezTo>
                <a:cubicBezTo>
                  <a:pt x="0" y="121"/>
                  <a:pt x="0" y="121"/>
                  <a:pt x="0" y="121"/>
                </a:cubicBezTo>
                <a:cubicBezTo>
                  <a:pt x="6" y="127"/>
                  <a:pt x="6" y="127"/>
                  <a:pt x="6" y="127"/>
                </a:cubicBezTo>
                <a:cubicBezTo>
                  <a:pt x="62" y="71"/>
                  <a:pt x="62" y="71"/>
                  <a:pt x="62" y="71"/>
                </a:cubicBezTo>
                <a:cubicBezTo>
                  <a:pt x="69" y="77"/>
                  <a:pt x="77" y="80"/>
                  <a:pt x="87" y="80"/>
                </a:cubicBezTo>
                <a:cubicBezTo>
                  <a:pt x="109" y="80"/>
                  <a:pt x="127" y="62"/>
                  <a:pt x="127" y="40"/>
                </a:cubicBezTo>
                <a:cubicBezTo>
                  <a:pt x="127" y="18"/>
                  <a:pt x="109" y="0"/>
                  <a:pt x="87" y="0"/>
                </a:cubicBezTo>
                <a:moveTo>
                  <a:pt x="87" y="72"/>
                </a:moveTo>
                <a:cubicBezTo>
                  <a:pt x="69" y="72"/>
                  <a:pt x="55" y="58"/>
                  <a:pt x="55" y="40"/>
                </a:cubicBezTo>
                <a:cubicBezTo>
                  <a:pt x="55" y="22"/>
                  <a:pt x="69" y="8"/>
                  <a:pt x="87" y="8"/>
                </a:cubicBezTo>
                <a:cubicBezTo>
                  <a:pt x="105" y="8"/>
                  <a:pt x="119" y="22"/>
                  <a:pt x="119" y="40"/>
                </a:cubicBezTo>
                <a:cubicBezTo>
                  <a:pt x="119" y="58"/>
                  <a:pt x="105" y="72"/>
                  <a:pt x="87" y="72"/>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6" name="Freeform 15"/>
          <p:cNvSpPr>
            <a:spLocks noChangeAspect="1" noEditPoints="1"/>
          </p:cNvSpPr>
          <p:nvPr/>
        </p:nvSpPr>
        <p:spPr bwMode="auto">
          <a:xfrm>
            <a:off x="2646863" y="1371759"/>
            <a:ext cx="1275349" cy="1097280"/>
          </a:xfrm>
          <a:custGeom>
            <a:avLst/>
            <a:gdLst>
              <a:gd name="T0" fmla="*/ 0 w 112"/>
              <a:gd name="T1" fmla="*/ 96 h 96"/>
              <a:gd name="T2" fmla="*/ 112 w 112"/>
              <a:gd name="T3" fmla="*/ 96 h 96"/>
              <a:gd name="T4" fmla="*/ 112 w 112"/>
              <a:gd name="T5" fmla="*/ 0 h 96"/>
              <a:gd name="T6" fmla="*/ 0 w 112"/>
              <a:gd name="T7" fmla="*/ 0 h 96"/>
              <a:gd name="T8" fmla="*/ 0 w 112"/>
              <a:gd name="T9" fmla="*/ 96 h 96"/>
              <a:gd name="T10" fmla="*/ 8 w 112"/>
              <a:gd name="T11" fmla="*/ 8 h 96"/>
              <a:gd name="T12" fmla="*/ 104 w 112"/>
              <a:gd name="T13" fmla="*/ 8 h 96"/>
              <a:gd name="T14" fmla="*/ 104 w 112"/>
              <a:gd name="T15" fmla="*/ 24 h 96"/>
              <a:gd name="T16" fmla="*/ 8 w 112"/>
              <a:gd name="T17" fmla="*/ 24 h 96"/>
              <a:gd name="T18" fmla="*/ 8 w 112"/>
              <a:gd name="T19" fmla="*/ 8 h 96"/>
              <a:gd name="T20" fmla="*/ 8 w 112"/>
              <a:gd name="T21" fmla="*/ 32 h 96"/>
              <a:gd name="T22" fmla="*/ 104 w 112"/>
              <a:gd name="T23" fmla="*/ 32 h 96"/>
              <a:gd name="T24" fmla="*/ 104 w 112"/>
              <a:gd name="T25" fmla="*/ 88 h 96"/>
              <a:gd name="T26" fmla="*/ 8 w 112"/>
              <a:gd name="T27" fmla="*/ 88 h 96"/>
              <a:gd name="T28" fmla="*/ 8 w 112"/>
              <a:gd name="T29" fmla="*/ 32 h 96"/>
              <a:gd name="T30" fmla="*/ 72 w 112"/>
              <a:gd name="T31" fmla="*/ 16 h 96"/>
              <a:gd name="T32" fmla="*/ 68 w 112"/>
              <a:gd name="T33" fmla="*/ 20 h 96"/>
              <a:gd name="T34" fmla="*/ 64 w 112"/>
              <a:gd name="T35" fmla="*/ 16 h 96"/>
              <a:gd name="T36" fmla="*/ 68 w 112"/>
              <a:gd name="T37" fmla="*/ 12 h 96"/>
              <a:gd name="T38" fmla="*/ 72 w 112"/>
              <a:gd name="T39" fmla="*/ 16 h 96"/>
              <a:gd name="T40" fmla="*/ 84 w 112"/>
              <a:gd name="T41" fmla="*/ 16 h 96"/>
              <a:gd name="T42" fmla="*/ 80 w 112"/>
              <a:gd name="T43" fmla="*/ 20 h 96"/>
              <a:gd name="T44" fmla="*/ 76 w 112"/>
              <a:gd name="T45" fmla="*/ 16 h 96"/>
              <a:gd name="T46" fmla="*/ 80 w 112"/>
              <a:gd name="T47" fmla="*/ 12 h 96"/>
              <a:gd name="T48" fmla="*/ 84 w 112"/>
              <a:gd name="T49" fmla="*/ 16 h 96"/>
              <a:gd name="T50" fmla="*/ 96 w 112"/>
              <a:gd name="T51" fmla="*/ 16 h 96"/>
              <a:gd name="T52" fmla="*/ 92 w 112"/>
              <a:gd name="T53" fmla="*/ 20 h 96"/>
              <a:gd name="T54" fmla="*/ 88 w 112"/>
              <a:gd name="T55" fmla="*/ 16 h 96"/>
              <a:gd name="T56" fmla="*/ 92 w 112"/>
              <a:gd name="T57" fmla="*/ 12 h 96"/>
              <a:gd name="T58" fmla="*/ 96 w 112"/>
              <a:gd name="T59" fmla="*/ 16 h 96"/>
              <a:gd name="T60" fmla="*/ 32 w 112"/>
              <a:gd name="T61" fmla="*/ 60 h 96"/>
              <a:gd name="T62" fmla="*/ 32 w 112"/>
              <a:gd name="T63" fmla="*/ 80 h 96"/>
              <a:gd name="T64" fmla="*/ 72 w 112"/>
              <a:gd name="T65" fmla="*/ 80 h 96"/>
              <a:gd name="T66" fmla="*/ 72 w 112"/>
              <a:gd name="T67" fmla="*/ 60 h 96"/>
              <a:gd name="T68" fmla="*/ 52 w 112"/>
              <a:gd name="T69" fmla="*/ 40 h 96"/>
              <a:gd name="T70" fmla="*/ 32 w 112"/>
              <a:gd name="T71" fmla="*/ 60 h 96"/>
              <a:gd name="T72" fmla="*/ 64 w 112"/>
              <a:gd name="T73" fmla="*/ 72 h 96"/>
              <a:gd name="T74" fmla="*/ 56 w 112"/>
              <a:gd name="T75" fmla="*/ 72 h 96"/>
              <a:gd name="T76" fmla="*/ 56 w 112"/>
              <a:gd name="T77" fmla="*/ 64 h 96"/>
              <a:gd name="T78" fmla="*/ 48 w 112"/>
              <a:gd name="T79" fmla="*/ 64 h 96"/>
              <a:gd name="T80" fmla="*/ 48 w 112"/>
              <a:gd name="T81" fmla="*/ 72 h 96"/>
              <a:gd name="T82" fmla="*/ 40 w 112"/>
              <a:gd name="T83" fmla="*/ 72 h 96"/>
              <a:gd name="T84" fmla="*/ 40 w 112"/>
              <a:gd name="T85" fmla="*/ 64 h 96"/>
              <a:gd name="T86" fmla="*/ 52 w 112"/>
              <a:gd name="T87" fmla="*/ 52 h 96"/>
              <a:gd name="T88" fmla="*/ 64 w 112"/>
              <a:gd name="T89" fmla="*/ 64 h 96"/>
              <a:gd name="T90" fmla="*/ 64 w 112"/>
              <a:gd name="T91" fmla="*/ 7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2" h="96">
                <a:moveTo>
                  <a:pt x="0" y="96"/>
                </a:moveTo>
                <a:cubicBezTo>
                  <a:pt x="112" y="96"/>
                  <a:pt x="112" y="96"/>
                  <a:pt x="112" y="96"/>
                </a:cubicBezTo>
                <a:cubicBezTo>
                  <a:pt x="112" y="0"/>
                  <a:pt x="112" y="0"/>
                  <a:pt x="112" y="0"/>
                </a:cubicBezTo>
                <a:cubicBezTo>
                  <a:pt x="0" y="0"/>
                  <a:pt x="0" y="0"/>
                  <a:pt x="0" y="0"/>
                </a:cubicBezTo>
                <a:lnTo>
                  <a:pt x="0" y="96"/>
                </a:lnTo>
                <a:close/>
                <a:moveTo>
                  <a:pt x="8" y="8"/>
                </a:moveTo>
                <a:cubicBezTo>
                  <a:pt x="104" y="8"/>
                  <a:pt x="104" y="8"/>
                  <a:pt x="104" y="8"/>
                </a:cubicBezTo>
                <a:cubicBezTo>
                  <a:pt x="104" y="24"/>
                  <a:pt x="104" y="24"/>
                  <a:pt x="104" y="24"/>
                </a:cubicBezTo>
                <a:cubicBezTo>
                  <a:pt x="8" y="24"/>
                  <a:pt x="8" y="24"/>
                  <a:pt x="8" y="24"/>
                </a:cubicBezTo>
                <a:lnTo>
                  <a:pt x="8" y="8"/>
                </a:lnTo>
                <a:close/>
                <a:moveTo>
                  <a:pt x="8" y="32"/>
                </a:moveTo>
                <a:cubicBezTo>
                  <a:pt x="104" y="32"/>
                  <a:pt x="104" y="32"/>
                  <a:pt x="104" y="32"/>
                </a:cubicBezTo>
                <a:cubicBezTo>
                  <a:pt x="104" y="88"/>
                  <a:pt x="104" y="88"/>
                  <a:pt x="104" y="88"/>
                </a:cubicBezTo>
                <a:cubicBezTo>
                  <a:pt x="8" y="88"/>
                  <a:pt x="8" y="88"/>
                  <a:pt x="8" y="88"/>
                </a:cubicBezTo>
                <a:lnTo>
                  <a:pt x="8" y="32"/>
                </a:lnTo>
                <a:close/>
                <a:moveTo>
                  <a:pt x="72" y="16"/>
                </a:moveTo>
                <a:cubicBezTo>
                  <a:pt x="72" y="18"/>
                  <a:pt x="70" y="20"/>
                  <a:pt x="68" y="20"/>
                </a:cubicBezTo>
                <a:cubicBezTo>
                  <a:pt x="66" y="20"/>
                  <a:pt x="64" y="18"/>
                  <a:pt x="64" y="16"/>
                </a:cubicBezTo>
                <a:cubicBezTo>
                  <a:pt x="64" y="14"/>
                  <a:pt x="66" y="12"/>
                  <a:pt x="68" y="12"/>
                </a:cubicBezTo>
                <a:cubicBezTo>
                  <a:pt x="70" y="12"/>
                  <a:pt x="72" y="14"/>
                  <a:pt x="72" y="16"/>
                </a:cubicBezTo>
                <a:close/>
                <a:moveTo>
                  <a:pt x="84" y="16"/>
                </a:moveTo>
                <a:cubicBezTo>
                  <a:pt x="84" y="18"/>
                  <a:pt x="82" y="20"/>
                  <a:pt x="80" y="20"/>
                </a:cubicBezTo>
                <a:cubicBezTo>
                  <a:pt x="78" y="20"/>
                  <a:pt x="76" y="18"/>
                  <a:pt x="76" y="16"/>
                </a:cubicBezTo>
                <a:cubicBezTo>
                  <a:pt x="76" y="14"/>
                  <a:pt x="78" y="12"/>
                  <a:pt x="80" y="12"/>
                </a:cubicBezTo>
                <a:cubicBezTo>
                  <a:pt x="82" y="12"/>
                  <a:pt x="84" y="14"/>
                  <a:pt x="84" y="16"/>
                </a:cubicBezTo>
                <a:close/>
                <a:moveTo>
                  <a:pt x="96" y="16"/>
                </a:moveTo>
                <a:cubicBezTo>
                  <a:pt x="96" y="18"/>
                  <a:pt x="94" y="20"/>
                  <a:pt x="92" y="20"/>
                </a:cubicBezTo>
                <a:cubicBezTo>
                  <a:pt x="90" y="20"/>
                  <a:pt x="88" y="18"/>
                  <a:pt x="88" y="16"/>
                </a:cubicBezTo>
                <a:cubicBezTo>
                  <a:pt x="88" y="14"/>
                  <a:pt x="90" y="12"/>
                  <a:pt x="92" y="12"/>
                </a:cubicBezTo>
                <a:cubicBezTo>
                  <a:pt x="94" y="12"/>
                  <a:pt x="96" y="14"/>
                  <a:pt x="96" y="16"/>
                </a:cubicBezTo>
                <a:close/>
                <a:moveTo>
                  <a:pt x="32" y="60"/>
                </a:moveTo>
                <a:cubicBezTo>
                  <a:pt x="32" y="80"/>
                  <a:pt x="32" y="80"/>
                  <a:pt x="32" y="80"/>
                </a:cubicBezTo>
                <a:cubicBezTo>
                  <a:pt x="72" y="80"/>
                  <a:pt x="72" y="80"/>
                  <a:pt x="72" y="80"/>
                </a:cubicBezTo>
                <a:cubicBezTo>
                  <a:pt x="72" y="60"/>
                  <a:pt x="72" y="60"/>
                  <a:pt x="72" y="60"/>
                </a:cubicBezTo>
                <a:cubicBezTo>
                  <a:pt x="52" y="40"/>
                  <a:pt x="52" y="40"/>
                  <a:pt x="52" y="40"/>
                </a:cubicBezTo>
                <a:lnTo>
                  <a:pt x="32" y="60"/>
                </a:lnTo>
                <a:close/>
                <a:moveTo>
                  <a:pt x="64" y="72"/>
                </a:moveTo>
                <a:cubicBezTo>
                  <a:pt x="56" y="72"/>
                  <a:pt x="56" y="72"/>
                  <a:pt x="56" y="72"/>
                </a:cubicBezTo>
                <a:cubicBezTo>
                  <a:pt x="56" y="64"/>
                  <a:pt x="56" y="64"/>
                  <a:pt x="56" y="64"/>
                </a:cubicBezTo>
                <a:cubicBezTo>
                  <a:pt x="48" y="64"/>
                  <a:pt x="48" y="64"/>
                  <a:pt x="48" y="64"/>
                </a:cubicBezTo>
                <a:cubicBezTo>
                  <a:pt x="48" y="72"/>
                  <a:pt x="48" y="72"/>
                  <a:pt x="48" y="72"/>
                </a:cubicBezTo>
                <a:cubicBezTo>
                  <a:pt x="40" y="72"/>
                  <a:pt x="40" y="72"/>
                  <a:pt x="40" y="72"/>
                </a:cubicBezTo>
                <a:cubicBezTo>
                  <a:pt x="40" y="64"/>
                  <a:pt x="40" y="64"/>
                  <a:pt x="40" y="64"/>
                </a:cubicBezTo>
                <a:cubicBezTo>
                  <a:pt x="52" y="52"/>
                  <a:pt x="52" y="52"/>
                  <a:pt x="52" y="52"/>
                </a:cubicBezTo>
                <a:cubicBezTo>
                  <a:pt x="64" y="64"/>
                  <a:pt x="64" y="64"/>
                  <a:pt x="64" y="64"/>
                </a:cubicBezTo>
                <a:lnTo>
                  <a:pt x="64" y="72"/>
                </a:lnTo>
                <a:close/>
              </a:path>
            </a:pathLst>
          </a:custGeom>
          <a:solidFill>
            <a:schemeClr val="tx2"/>
          </a:solidFill>
          <a:ln>
            <a:solidFill>
              <a:schemeClr val="accent1"/>
            </a:solid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2" name="TextBox 11"/>
          <p:cNvSpPr txBox="1"/>
          <p:nvPr/>
        </p:nvSpPr>
        <p:spPr>
          <a:xfrm>
            <a:off x="5684837" y="291971"/>
            <a:ext cx="6320972" cy="794064"/>
          </a:xfrm>
          <a:prstGeom prst="rect">
            <a:avLst/>
          </a:prstGeom>
          <a:noFill/>
        </p:spPr>
        <p:txBody>
          <a:bodyPr wrap="square" lIns="182880" tIns="146304" rIns="182880" bIns="146304" rtlCol="0">
            <a:spAutoFit/>
          </a:bodyPr>
          <a:lstStyle/>
          <a:p>
            <a:pPr marL="0" marR="0" lvl="0" indent="0" algn="ctr" defTabSz="932742" rtl="0" eaLnBrk="1" fontAlgn="auto" latinLnBrk="0" hangingPunct="1">
              <a:lnSpc>
                <a:spcPct val="90000"/>
              </a:lnSpc>
              <a:spcBef>
                <a:spcPts val="0"/>
              </a:spcBef>
              <a:spcAft>
                <a:spcPts val="600"/>
              </a:spcAft>
              <a:buClrTx/>
              <a:buSzTx/>
              <a:buFontTx/>
              <a:buNone/>
              <a:tabLst/>
              <a:defRPr/>
            </a:pPr>
            <a:r>
              <a:rPr kumimoji="0" lang="en-US" sz="3600" b="0" i="0" u="sng" strike="noStrike" kern="1200" cap="none" spc="0" normalizeH="0" baseline="0" noProof="0" dirty="0">
                <a:ln>
                  <a:noFill/>
                </a:ln>
                <a:solidFill>
                  <a:srgbClr val="505050"/>
                </a:solidFill>
                <a:effectLst/>
                <a:uLnTx/>
                <a:uFillTx/>
                <a:latin typeface="Segoe UI"/>
                <a:ea typeface="+mn-ea"/>
                <a:cs typeface="+mn-cs"/>
                <a:hlinkClick r:id="rId3"/>
              </a:rPr>
              <a:t>http://technet.com/browser</a:t>
            </a:r>
            <a:r>
              <a:rPr kumimoji="0" lang="en-US" sz="3600" b="0" i="0" u="sng" strike="noStrike" kern="1200" cap="none" spc="0" normalizeH="0" baseline="0" noProof="0" dirty="0">
                <a:ln>
                  <a:noFill/>
                </a:ln>
                <a:solidFill>
                  <a:srgbClr val="505050"/>
                </a:solidFill>
                <a:effectLst/>
                <a:uLnTx/>
                <a:uFillTx/>
                <a:latin typeface="Segoe UI"/>
                <a:ea typeface="+mn-ea"/>
                <a:cs typeface="+mn-cs"/>
              </a:rPr>
              <a:t> </a:t>
            </a:r>
            <a:endParaRPr kumimoji="0" lang="en-US" sz="44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endParaRPr>
          </a:p>
        </p:txBody>
      </p:sp>
      <p:sp>
        <p:nvSpPr>
          <p:cNvPr id="19" name="Text Placeholder 5"/>
          <p:cNvSpPr txBox="1">
            <a:spLocks/>
          </p:cNvSpPr>
          <p:nvPr/>
        </p:nvSpPr>
        <p:spPr>
          <a:xfrm>
            <a:off x="5890579" y="5401308"/>
            <a:ext cx="6019798" cy="1304973"/>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2"/>
                    </a:gs>
                    <a:gs pos="99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3200" b="0" i="0" u="none" strike="noStrike" kern="1200" cap="none" spc="0" normalizeH="0" baseline="0" noProof="0" dirty="0" err="1">
                <a:ln>
                  <a:noFill/>
                </a:ln>
                <a:gradFill>
                  <a:gsLst>
                    <a:gs pos="1250">
                      <a:srgbClr val="0078D7"/>
                    </a:gs>
                    <a:gs pos="99000">
                      <a:srgbClr val="0078D7"/>
                    </a:gs>
                  </a:gsLst>
                  <a:lin ang="5400000" scaled="0"/>
                </a:gradFill>
                <a:effectLst/>
                <a:uLnTx/>
                <a:uFillTx/>
                <a:latin typeface="Segoe UI Light"/>
                <a:ea typeface="+mn-ea"/>
                <a:cs typeface="+mn-cs"/>
              </a:rPr>
              <a:t>about:compat</a:t>
            </a:r>
            <a:endParaRPr kumimoji="0" lang="en-US" sz="3200" b="0" i="0" u="none" strike="noStrike" kern="1200" cap="none" spc="0" normalizeH="0" baseline="0" noProof="0" dirty="0">
              <a:ln>
                <a:noFill/>
              </a:ln>
              <a:gradFill>
                <a:gsLst>
                  <a:gs pos="1250">
                    <a:srgbClr val="0078D7"/>
                  </a:gs>
                  <a:gs pos="99000">
                    <a:srgbClr val="0078D7"/>
                  </a:gs>
                </a:gsLst>
                <a:lin ang="5400000" scaled="0"/>
              </a:gradFill>
              <a:effectLst/>
              <a:uLnTx/>
              <a:uFillTx/>
              <a:latin typeface="Segoe UI Light"/>
              <a:ea typeface="+mn-ea"/>
              <a:cs typeface="+mn-cs"/>
            </a:endParaRPr>
          </a:p>
          <a:p>
            <a:pPr marL="0" marR="0" lvl="0" indent="0" algn="ctr"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2000" b="0" i="0" u="none" strike="noStrike" kern="1200" cap="none" spc="0" normalizeH="0" baseline="0" noProof="0" dirty="0">
                <a:ln>
                  <a:noFill/>
                </a:ln>
                <a:solidFill>
                  <a:srgbClr val="505050"/>
                </a:solidFill>
                <a:effectLst/>
                <a:uLnTx/>
                <a:uFillTx/>
                <a:latin typeface="Segoe UI Light"/>
                <a:ea typeface="+mn-ea"/>
                <a:cs typeface="+mn-cs"/>
              </a:rPr>
              <a:t>(New!) See compatibility lists and features</a:t>
            </a:r>
          </a:p>
          <a:p>
            <a:pPr marL="0" marR="0" lvl="0" indent="0" algn="ctr"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2000" b="0" i="0" u="none" strike="noStrike" kern="1200" cap="none" spc="0" normalizeH="0" baseline="0" noProof="0" dirty="0">
                <a:ln>
                  <a:noFill/>
                </a:ln>
                <a:solidFill>
                  <a:srgbClr val="505050"/>
                </a:solidFill>
                <a:effectLst/>
                <a:uLnTx/>
                <a:uFillTx/>
                <a:latin typeface="Segoe UI Light"/>
                <a:ea typeface="+mn-ea"/>
                <a:cs typeface="+mn-cs"/>
              </a:rPr>
              <a:t>applied on current machine</a:t>
            </a:r>
          </a:p>
        </p:txBody>
      </p:sp>
      <p:sp>
        <p:nvSpPr>
          <p:cNvPr id="20" name="Freeform 28"/>
          <p:cNvSpPr>
            <a:spLocks noChangeAspect="1" noEditPoints="1"/>
          </p:cNvSpPr>
          <p:nvPr/>
        </p:nvSpPr>
        <p:spPr bwMode="auto">
          <a:xfrm>
            <a:off x="8351837" y="4094917"/>
            <a:ext cx="1097280" cy="1280965"/>
          </a:xfrm>
          <a:custGeom>
            <a:avLst/>
            <a:gdLst>
              <a:gd name="T0" fmla="*/ 76 w 96"/>
              <a:gd name="T1" fmla="*/ 112 h 112"/>
              <a:gd name="T2" fmla="*/ 20 w 96"/>
              <a:gd name="T3" fmla="*/ 112 h 112"/>
              <a:gd name="T4" fmla="*/ 0 w 96"/>
              <a:gd name="T5" fmla="*/ 92 h 112"/>
              <a:gd name="T6" fmla="*/ 0 w 96"/>
              <a:gd name="T7" fmla="*/ 0 h 112"/>
              <a:gd name="T8" fmla="*/ 88 w 96"/>
              <a:gd name="T9" fmla="*/ 0 h 112"/>
              <a:gd name="T10" fmla="*/ 88 w 96"/>
              <a:gd name="T11" fmla="*/ 88 h 112"/>
              <a:gd name="T12" fmla="*/ 80 w 96"/>
              <a:gd name="T13" fmla="*/ 88 h 112"/>
              <a:gd name="T14" fmla="*/ 80 w 96"/>
              <a:gd name="T15" fmla="*/ 8 h 112"/>
              <a:gd name="T16" fmla="*/ 8 w 96"/>
              <a:gd name="T17" fmla="*/ 8 h 112"/>
              <a:gd name="T18" fmla="*/ 8 w 96"/>
              <a:gd name="T19" fmla="*/ 92 h 112"/>
              <a:gd name="T20" fmla="*/ 20 w 96"/>
              <a:gd name="T21" fmla="*/ 104 h 112"/>
              <a:gd name="T22" fmla="*/ 32 w 96"/>
              <a:gd name="T23" fmla="*/ 92 h 112"/>
              <a:gd name="T24" fmla="*/ 32 w 96"/>
              <a:gd name="T25" fmla="*/ 88 h 112"/>
              <a:gd name="T26" fmla="*/ 96 w 96"/>
              <a:gd name="T27" fmla="*/ 88 h 112"/>
              <a:gd name="T28" fmla="*/ 96 w 96"/>
              <a:gd name="T29" fmla="*/ 92 h 112"/>
              <a:gd name="T30" fmla="*/ 76 w 96"/>
              <a:gd name="T31" fmla="*/ 112 h 112"/>
              <a:gd name="T32" fmla="*/ 36 w 96"/>
              <a:gd name="T33" fmla="*/ 104 h 112"/>
              <a:gd name="T34" fmla="*/ 76 w 96"/>
              <a:gd name="T35" fmla="*/ 104 h 112"/>
              <a:gd name="T36" fmla="*/ 87 w 96"/>
              <a:gd name="T37" fmla="*/ 96 h 112"/>
              <a:gd name="T38" fmla="*/ 39 w 96"/>
              <a:gd name="T39" fmla="*/ 96 h 112"/>
              <a:gd name="T40" fmla="*/ 36 w 96"/>
              <a:gd name="T41" fmla="*/ 104 h 112"/>
              <a:gd name="T42" fmla="*/ 24 w 96"/>
              <a:gd name="T43" fmla="*/ 72 h 112"/>
              <a:gd name="T44" fmla="*/ 16 w 96"/>
              <a:gd name="T45" fmla="*/ 72 h 112"/>
              <a:gd name="T46" fmla="*/ 16 w 96"/>
              <a:gd name="T47" fmla="*/ 80 h 112"/>
              <a:gd name="T48" fmla="*/ 24 w 96"/>
              <a:gd name="T49" fmla="*/ 80 h 112"/>
              <a:gd name="T50" fmla="*/ 24 w 96"/>
              <a:gd name="T51" fmla="*/ 72 h 112"/>
              <a:gd name="T52" fmla="*/ 72 w 96"/>
              <a:gd name="T53" fmla="*/ 72 h 112"/>
              <a:gd name="T54" fmla="*/ 32 w 96"/>
              <a:gd name="T55" fmla="*/ 72 h 112"/>
              <a:gd name="T56" fmla="*/ 32 w 96"/>
              <a:gd name="T57" fmla="*/ 80 h 112"/>
              <a:gd name="T58" fmla="*/ 72 w 96"/>
              <a:gd name="T59" fmla="*/ 80 h 112"/>
              <a:gd name="T60" fmla="*/ 72 w 96"/>
              <a:gd name="T61" fmla="*/ 72 h 112"/>
              <a:gd name="T62" fmla="*/ 24 w 96"/>
              <a:gd name="T63" fmla="*/ 48 h 112"/>
              <a:gd name="T64" fmla="*/ 16 w 96"/>
              <a:gd name="T65" fmla="*/ 48 h 112"/>
              <a:gd name="T66" fmla="*/ 16 w 96"/>
              <a:gd name="T67" fmla="*/ 56 h 112"/>
              <a:gd name="T68" fmla="*/ 24 w 96"/>
              <a:gd name="T69" fmla="*/ 56 h 112"/>
              <a:gd name="T70" fmla="*/ 24 w 96"/>
              <a:gd name="T71" fmla="*/ 48 h 112"/>
              <a:gd name="T72" fmla="*/ 72 w 96"/>
              <a:gd name="T73" fmla="*/ 48 h 112"/>
              <a:gd name="T74" fmla="*/ 32 w 96"/>
              <a:gd name="T75" fmla="*/ 48 h 112"/>
              <a:gd name="T76" fmla="*/ 32 w 96"/>
              <a:gd name="T77" fmla="*/ 56 h 112"/>
              <a:gd name="T78" fmla="*/ 72 w 96"/>
              <a:gd name="T79" fmla="*/ 56 h 112"/>
              <a:gd name="T80" fmla="*/ 72 w 96"/>
              <a:gd name="T81" fmla="*/ 48 h 112"/>
              <a:gd name="T82" fmla="*/ 24 w 96"/>
              <a:gd name="T83" fmla="*/ 24 h 112"/>
              <a:gd name="T84" fmla="*/ 16 w 96"/>
              <a:gd name="T85" fmla="*/ 24 h 112"/>
              <a:gd name="T86" fmla="*/ 16 w 96"/>
              <a:gd name="T87" fmla="*/ 32 h 112"/>
              <a:gd name="T88" fmla="*/ 24 w 96"/>
              <a:gd name="T89" fmla="*/ 32 h 112"/>
              <a:gd name="T90" fmla="*/ 24 w 96"/>
              <a:gd name="T91" fmla="*/ 24 h 112"/>
              <a:gd name="T92" fmla="*/ 72 w 96"/>
              <a:gd name="T93" fmla="*/ 24 h 112"/>
              <a:gd name="T94" fmla="*/ 32 w 96"/>
              <a:gd name="T95" fmla="*/ 24 h 112"/>
              <a:gd name="T96" fmla="*/ 32 w 96"/>
              <a:gd name="T97" fmla="*/ 32 h 112"/>
              <a:gd name="T98" fmla="*/ 72 w 96"/>
              <a:gd name="T99" fmla="*/ 32 h 112"/>
              <a:gd name="T100" fmla="*/ 72 w 96"/>
              <a:gd name="T101" fmla="*/ 2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6" h="112">
                <a:moveTo>
                  <a:pt x="76" y="112"/>
                </a:moveTo>
                <a:cubicBezTo>
                  <a:pt x="20" y="112"/>
                  <a:pt x="20" y="112"/>
                  <a:pt x="20" y="112"/>
                </a:cubicBezTo>
                <a:cubicBezTo>
                  <a:pt x="9" y="112"/>
                  <a:pt x="0" y="103"/>
                  <a:pt x="0" y="92"/>
                </a:cubicBezTo>
                <a:cubicBezTo>
                  <a:pt x="0" y="0"/>
                  <a:pt x="0" y="0"/>
                  <a:pt x="0" y="0"/>
                </a:cubicBezTo>
                <a:cubicBezTo>
                  <a:pt x="88" y="0"/>
                  <a:pt x="88" y="0"/>
                  <a:pt x="88" y="0"/>
                </a:cubicBezTo>
                <a:cubicBezTo>
                  <a:pt x="88" y="88"/>
                  <a:pt x="88" y="88"/>
                  <a:pt x="88" y="88"/>
                </a:cubicBezTo>
                <a:cubicBezTo>
                  <a:pt x="80" y="88"/>
                  <a:pt x="80" y="88"/>
                  <a:pt x="80" y="88"/>
                </a:cubicBezTo>
                <a:cubicBezTo>
                  <a:pt x="80" y="8"/>
                  <a:pt x="80" y="8"/>
                  <a:pt x="80" y="8"/>
                </a:cubicBezTo>
                <a:cubicBezTo>
                  <a:pt x="8" y="8"/>
                  <a:pt x="8" y="8"/>
                  <a:pt x="8" y="8"/>
                </a:cubicBezTo>
                <a:cubicBezTo>
                  <a:pt x="8" y="92"/>
                  <a:pt x="8" y="92"/>
                  <a:pt x="8" y="92"/>
                </a:cubicBezTo>
                <a:cubicBezTo>
                  <a:pt x="8" y="99"/>
                  <a:pt x="13" y="104"/>
                  <a:pt x="20" y="104"/>
                </a:cubicBezTo>
                <a:cubicBezTo>
                  <a:pt x="26" y="104"/>
                  <a:pt x="32" y="99"/>
                  <a:pt x="32" y="92"/>
                </a:cubicBezTo>
                <a:cubicBezTo>
                  <a:pt x="32" y="88"/>
                  <a:pt x="32" y="88"/>
                  <a:pt x="32" y="88"/>
                </a:cubicBezTo>
                <a:cubicBezTo>
                  <a:pt x="96" y="88"/>
                  <a:pt x="96" y="88"/>
                  <a:pt x="96" y="88"/>
                </a:cubicBezTo>
                <a:cubicBezTo>
                  <a:pt x="96" y="92"/>
                  <a:pt x="96" y="92"/>
                  <a:pt x="96" y="92"/>
                </a:cubicBezTo>
                <a:cubicBezTo>
                  <a:pt x="96" y="103"/>
                  <a:pt x="87" y="112"/>
                  <a:pt x="76" y="112"/>
                </a:cubicBezTo>
                <a:close/>
                <a:moveTo>
                  <a:pt x="36" y="104"/>
                </a:moveTo>
                <a:cubicBezTo>
                  <a:pt x="76" y="104"/>
                  <a:pt x="76" y="104"/>
                  <a:pt x="76" y="104"/>
                </a:cubicBezTo>
                <a:cubicBezTo>
                  <a:pt x="81" y="104"/>
                  <a:pt x="85" y="101"/>
                  <a:pt x="87" y="96"/>
                </a:cubicBezTo>
                <a:cubicBezTo>
                  <a:pt x="39" y="96"/>
                  <a:pt x="39" y="96"/>
                  <a:pt x="39" y="96"/>
                </a:cubicBezTo>
                <a:cubicBezTo>
                  <a:pt x="39" y="99"/>
                  <a:pt x="37" y="102"/>
                  <a:pt x="36" y="104"/>
                </a:cubicBezTo>
                <a:close/>
                <a:moveTo>
                  <a:pt x="24" y="72"/>
                </a:moveTo>
                <a:cubicBezTo>
                  <a:pt x="16" y="72"/>
                  <a:pt x="16" y="72"/>
                  <a:pt x="16" y="72"/>
                </a:cubicBezTo>
                <a:cubicBezTo>
                  <a:pt x="16" y="80"/>
                  <a:pt x="16" y="80"/>
                  <a:pt x="16" y="80"/>
                </a:cubicBezTo>
                <a:cubicBezTo>
                  <a:pt x="24" y="80"/>
                  <a:pt x="24" y="80"/>
                  <a:pt x="24" y="80"/>
                </a:cubicBezTo>
                <a:lnTo>
                  <a:pt x="24" y="72"/>
                </a:lnTo>
                <a:close/>
                <a:moveTo>
                  <a:pt x="72" y="72"/>
                </a:moveTo>
                <a:cubicBezTo>
                  <a:pt x="32" y="72"/>
                  <a:pt x="32" y="72"/>
                  <a:pt x="32" y="72"/>
                </a:cubicBezTo>
                <a:cubicBezTo>
                  <a:pt x="32" y="80"/>
                  <a:pt x="32" y="80"/>
                  <a:pt x="32" y="80"/>
                </a:cubicBezTo>
                <a:cubicBezTo>
                  <a:pt x="72" y="80"/>
                  <a:pt x="72" y="80"/>
                  <a:pt x="72" y="80"/>
                </a:cubicBezTo>
                <a:lnTo>
                  <a:pt x="72" y="72"/>
                </a:lnTo>
                <a:close/>
                <a:moveTo>
                  <a:pt x="24" y="48"/>
                </a:moveTo>
                <a:cubicBezTo>
                  <a:pt x="16" y="48"/>
                  <a:pt x="16" y="48"/>
                  <a:pt x="16" y="48"/>
                </a:cubicBezTo>
                <a:cubicBezTo>
                  <a:pt x="16" y="56"/>
                  <a:pt x="16" y="56"/>
                  <a:pt x="16" y="56"/>
                </a:cubicBezTo>
                <a:cubicBezTo>
                  <a:pt x="24" y="56"/>
                  <a:pt x="24" y="56"/>
                  <a:pt x="24" y="56"/>
                </a:cubicBezTo>
                <a:lnTo>
                  <a:pt x="24" y="48"/>
                </a:lnTo>
                <a:close/>
                <a:moveTo>
                  <a:pt x="72" y="48"/>
                </a:moveTo>
                <a:cubicBezTo>
                  <a:pt x="32" y="48"/>
                  <a:pt x="32" y="48"/>
                  <a:pt x="32" y="48"/>
                </a:cubicBezTo>
                <a:cubicBezTo>
                  <a:pt x="32" y="56"/>
                  <a:pt x="32" y="56"/>
                  <a:pt x="32" y="56"/>
                </a:cubicBezTo>
                <a:cubicBezTo>
                  <a:pt x="72" y="56"/>
                  <a:pt x="72" y="56"/>
                  <a:pt x="72" y="56"/>
                </a:cubicBezTo>
                <a:lnTo>
                  <a:pt x="72" y="48"/>
                </a:lnTo>
                <a:close/>
                <a:moveTo>
                  <a:pt x="24" y="24"/>
                </a:moveTo>
                <a:cubicBezTo>
                  <a:pt x="16" y="24"/>
                  <a:pt x="16" y="24"/>
                  <a:pt x="16" y="24"/>
                </a:cubicBezTo>
                <a:cubicBezTo>
                  <a:pt x="16" y="32"/>
                  <a:pt x="16" y="32"/>
                  <a:pt x="16" y="32"/>
                </a:cubicBezTo>
                <a:cubicBezTo>
                  <a:pt x="24" y="32"/>
                  <a:pt x="24" y="32"/>
                  <a:pt x="24" y="32"/>
                </a:cubicBezTo>
                <a:lnTo>
                  <a:pt x="24" y="24"/>
                </a:lnTo>
                <a:close/>
                <a:moveTo>
                  <a:pt x="72" y="24"/>
                </a:moveTo>
                <a:cubicBezTo>
                  <a:pt x="32" y="24"/>
                  <a:pt x="32" y="24"/>
                  <a:pt x="32" y="24"/>
                </a:cubicBezTo>
                <a:cubicBezTo>
                  <a:pt x="32" y="32"/>
                  <a:pt x="32" y="32"/>
                  <a:pt x="32" y="32"/>
                </a:cubicBezTo>
                <a:cubicBezTo>
                  <a:pt x="72" y="32"/>
                  <a:pt x="72" y="32"/>
                  <a:pt x="72" y="32"/>
                </a:cubicBezTo>
                <a:lnTo>
                  <a:pt x="72" y="24"/>
                </a:lnTo>
                <a:close/>
              </a:path>
            </a:pathLst>
          </a:custGeom>
          <a:solidFill>
            <a:schemeClr val="tx2"/>
          </a:solidFill>
          <a:ln>
            <a:solidFill>
              <a:schemeClr val="accent1"/>
            </a:solid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22" name="Freeform 33"/>
          <p:cNvSpPr>
            <a:spLocks noChangeAspect="1" noEditPoints="1"/>
          </p:cNvSpPr>
          <p:nvPr/>
        </p:nvSpPr>
        <p:spPr bwMode="auto">
          <a:xfrm>
            <a:off x="8260397" y="1516571"/>
            <a:ext cx="1280160" cy="807655"/>
          </a:xfrm>
          <a:custGeom>
            <a:avLst/>
            <a:gdLst>
              <a:gd name="T0" fmla="*/ 90 w 197"/>
              <a:gd name="T1" fmla="*/ 10 h 124"/>
              <a:gd name="T2" fmla="*/ 33 w 197"/>
              <a:gd name="T3" fmla="*/ 4 h 124"/>
              <a:gd name="T4" fmla="*/ 34 w 197"/>
              <a:gd name="T5" fmla="*/ 90 h 124"/>
              <a:gd name="T6" fmla="*/ 50 w 197"/>
              <a:gd name="T7" fmla="*/ 100 h 124"/>
              <a:gd name="T8" fmla="*/ 60 w 197"/>
              <a:gd name="T9" fmla="*/ 108 h 124"/>
              <a:gd name="T10" fmla="*/ 75 w 197"/>
              <a:gd name="T11" fmla="*/ 116 h 124"/>
              <a:gd name="T12" fmla="*/ 94 w 197"/>
              <a:gd name="T13" fmla="*/ 121 h 124"/>
              <a:gd name="T14" fmla="*/ 100 w 197"/>
              <a:gd name="T15" fmla="*/ 115 h 124"/>
              <a:gd name="T16" fmla="*/ 119 w 197"/>
              <a:gd name="T17" fmla="*/ 117 h 124"/>
              <a:gd name="T18" fmla="*/ 132 w 197"/>
              <a:gd name="T19" fmla="*/ 109 h 124"/>
              <a:gd name="T20" fmla="*/ 144 w 197"/>
              <a:gd name="T21" fmla="*/ 100 h 124"/>
              <a:gd name="T22" fmla="*/ 159 w 197"/>
              <a:gd name="T23" fmla="*/ 94 h 124"/>
              <a:gd name="T24" fmla="*/ 176 w 197"/>
              <a:gd name="T25" fmla="*/ 9 h 124"/>
              <a:gd name="T26" fmla="*/ 53 w 197"/>
              <a:gd name="T27" fmla="*/ 87 h 124"/>
              <a:gd name="T28" fmla="*/ 43 w 197"/>
              <a:gd name="T29" fmla="*/ 92 h 124"/>
              <a:gd name="T30" fmla="*/ 55 w 197"/>
              <a:gd name="T31" fmla="*/ 76 h 124"/>
              <a:gd name="T32" fmla="*/ 59 w 197"/>
              <a:gd name="T33" fmla="*/ 81 h 124"/>
              <a:gd name="T34" fmla="*/ 63 w 197"/>
              <a:gd name="T35" fmla="*/ 99 h 124"/>
              <a:gd name="T36" fmla="*/ 58 w 197"/>
              <a:gd name="T37" fmla="*/ 99 h 124"/>
              <a:gd name="T38" fmla="*/ 71 w 197"/>
              <a:gd name="T39" fmla="*/ 83 h 124"/>
              <a:gd name="T40" fmla="*/ 64 w 197"/>
              <a:gd name="T41" fmla="*/ 97 h 124"/>
              <a:gd name="T42" fmla="*/ 77 w 197"/>
              <a:gd name="T43" fmla="*/ 105 h 124"/>
              <a:gd name="T44" fmla="*/ 70 w 197"/>
              <a:gd name="T45" fmla="*/ 103 h 124"/>
              <a:gd name="T46" fmla="*/ 80 w 197"/>
              <a:gd name="T47" fmla="*/ 93 h 124"/>
              <a:gd name="T48" fmla="*/ 85 w 197"/>
              <a:gd name="T49" fmla="*/ 97 h 124"/>
              <a:gd name="T50" fmla="*/ 88 w 197"/>
              <a:gd name="T51" fmla="*/ 115 h 124"/>
              <a:gd name="T52" fmla="*/ 83 w 197"/>
              <a:gd name="T53" fmla="*/ 111 h 124"/>
              <a:gd name="T54" fmla="*/ 90 w 197"/>
              <a:gd name="T55" fmla="*/ 104 h 124"/>
              <a:gd name="T56" fmla="*/ 96 w 197"/>
              <a:gd name="T57" fmla="*/ 103 h 124"/>
              <a:gd name="T58" fmla="*/ 153 w 197"/>
              <a:gd name="T59" fmla="*/ 88 h 124"/>
              <a:gd name="T60" fmla="*/ 127 w 197"/>
              <a:gd name="T61" fmla="*/ 67 h 124"/>
              <a:gd name="T62" fmla="*/ 137 w 197"/>
              <a:gd name="T63" fmla="*/ 89 h 124"/>
              <a:gd name="T64" fmla="*/ 134 w 197"/>
              <a:gd name="T65" fmla="*/ 95 h 124"/>
              <a:gd name="T66" fmla="*/ 117 w 197"/>
              <a:gd name="T67" fmla="*/ 78 h 124"/>
              <a:gd name="T68" fmla="*/ 125 w 197"/>
              <a:gd name="T69" fmla="*/ 98 h 124"/>
              <a:gd name="T70" fmla="*/ 126 w 197"/>
              <a:gd name="T71" fmla="*/ 104 h 124"/>
              <a:gd name="T72" fmla="*/ 119 w 197"/>
              <a:gd name="T73" fmla="*/ 101 h 124"/>
              <a:gd name="T74" fmla="*/ 101 w 197"/>
              <a:gd name="T75" fmla="*/ 94 h 124"/>
              <a:gd name="T76" fmla="*/ 108 w 197"/>
              <a:gd name="T77" fmla="*/ 111 h 124"/>
              <a:gd name="T78" fmla="*/ 102 w 197"/>
              <a:gd name="T79" fmla="*/ 97 h 124"/>
              <a:gd name="T80" fmla="*/ 82 w 197"/>
              <a:gd name="T81" fmla="*/ 84 h 124"/>
              <a:gd name="T82" fmla="*/ 68 w 197"/>
              <a:gd name="T83" fmla="*/ 75 h 124"/>
              <a:gd name="T84" fmla="*/ 43 w 197"/>
              <a:gd name="T85" fmla="*/ 76 h 124"/>
              <a:gd name="T86" fmla="*/ 57 w 197"/>
              <a:gd name="T87" fmla="*/ 27 h 124"/>
              <a:gd name="T88" fmla="*/ 77 w 197"/>
              <a:gd name="T89" fmla="*/ 23 h 124"/>
              <a:gd name="T90" fmla="*/ 94 w 197"/>
              <a:gd name="T91" fmla="*/ 39 h 124"/>
              <a:gd name="T92" fmla="*/ 110 w 197"/>
              <a:gd name="T93" fmla="*/ 52 h 124"/>
              <a:gd name="T94" fmla="*/ 154 w 197"/>
              <a:gd name="T95" fmla="*/ 86 h 124"/>
              <a:gd name="T96" fmla="*/ 135 w 197"/>
              <a:gd name="T97" fmla="*/ 54 h 124"/>
              <a:gd name="T98" fmla="*/ 112 w 197"/>
              <a:gd name="T99" fmla="*/ 30 h 124"/>
              <a:gd name="T100" fmla="*/ 88 w 197"/>
              <a:gd name="T101" fmla="*/ 34 h 124"/>
              <a:gd name="T102" fmla="*/ 83 w 197"/>
              <a:gd name="T103" fmla="*/ 28 h 124"/>
              <a:gd name="T104" fmla="*/ 141 w 197"/>
              <a:gd name="T105" fmla="*/ 32 h 124"/>
              <a:gd name="T106" fmla="*/ 158 w 197"/>
              <a:gd name="T107" fmla="*/ 7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7" h="124">
                <a:moveTo>
                  <a:pt x="141" y="23"/>
                </a:moveTo>
                <a:cubicBezTo>
                  <a:pt x="114" y="9"/>
                  <a:pt x="114" y="9"/>
                  <a:pt x="114" y="9"/>
                </a:cubicBezTo>
                <a:cubicBezTo>
                  <a:pt x="113" y="9"/>
                  <a:pt x="99" y="0"/>
                  <a:pt x="90" y="10"/>
                </a:cubicBezTo>
                <a:cubicBezTo>
                  <a:pt x="87" y="12"/>
                  <a:pt x="87" y="12"/>
                  <a:pt x="87" y="12"/>
                </a:cubicBezTo>
                <a:cubicBezTo>
                  <a:pt x="80" y="9"/>
                  <a:pt x="68" y="7"/>
                  <a:pt x="56" y="17"/>
                </a:cubicBezTo>
                <a:cubicBezTo>
                  <a:pt x="33" y="4"/>
                  <a:pt x="33" y="4"/>
                  <a:pt x="33" y="4"/>
                </a:cubicBezTo>
                <a:cubicBezTo>
                  <a:pt x="0" y="55"/>
                  <a:pt x="0" y="55"/>
                  <a:pt x="0" y="55"/>
                </a:cubicBezTo>
                <a:cubicBezTo>
                  <a:pt x="37" y="82"/>
                  <a:pt x="37" y="82"/>
                  <a:pt x="37" y="82"/>
                </a:cubicBezTo>
                <a:cubicBezTo>
                  <a:pt x="35" y="84"/>
                  <a:pt x="34" y="87"/>
                  <a:pt x="34" y="90"/>
                </a:cubicBezTo>
                <a:cubicBezTo>
                  <a:pt x="34" y="93"/>
                  <a:pt x="36" y="95"/>
                  <a:pt x="38" y="98"/>
                </a:cubicBezTo>
                <a:cubicBezTo>
                  <a:pt x="40" y="100"/>
                  <a:pt x="43" y="101"/>
                  <a:pt x="46" y="101"/>
                </a:cubicBezTo>
                <a:cubicBezTo>
                  <a:pt x="47" y="101"/>
                  <a:pt x="49" y="101"/>
                  <a:pt x="50" y="100"/>
                </a:cubicBezTo>
                <a:cubicBezTo>
                  <a:pt x="50" y="102"/>
                  <a:pt x="51" y="103"/>
                  <a:pt x="52" y="104"/>
                </a:cubicBezTo>
                <a:cubicBezTo>
                  <a:pt x="54" y="106"/>
                  <a:pt x="57" y="108"/>
                  <a:pt x="60" y="108"/>
                </a:cubicBezTo>
                <a:cubicBezTo>
                  <a:pt x="60" y="108"/>
                  <a:pt x="60" y="108"/>
                  <a:pt x="60" y="108"/>
                </a:cubicBezTo>
                <a:cubicBezTo>
                  <a:pt x="61" y="108"/>
                  <a:pt x="61" y="108"/>
                  <a:pt x="61" y="108"/>
                </a:cubicBezTo>
                <a:cubicBezTo>
                  <a:pt x="62" y="110"/>
                  <a:pt x="63" y="112"/>
                  <a:pt x="64" y="113"/>
                </a:cubicBezTo>
                <a:cubicBezTo>
                  <a:pt x="67" y="116"/>
                  <a:pt x="71" y="117"/>
                  <a:pt x="75" y="116"/>
                </a:cubicBezTo>
                <a:cubicBezTo>
                  <a:pt x="75" y="118"/>
                  <a:pt x="76" y="120"/>
                  <a:pt x="78" y="121"/>
                </a:cubicBezTo>
                <a:cubicBezTo>
                  <a:pt x="80" y="123"/>
                  <a:pt x="83" y="124"/>
                  <a:pt x="86" y="124"/>
                </a:cubicBezTo>
                <a:cubicBezTo>
                  <a:pt x="89" y="124"/>
                  <a:pt x="92" y="123"/>
                  <a:pt x="94" y="121"/>
                </a:cubicBezTo>
                <a:cubicBezTo>
                  <a:pt x="97" y="118"/>
                  <a:pt x="97" y="118"/>
                  <a:pt x="97" y="118"/>
                </a:cubicBezTo>
                <a:cubicBezTo>
                  <a:pt x="97" y="118"/>
                  <a:pt x="97" y="118"/>
                  <a:pt x="97" y="118"/>
                </a:cubicBezTo>
                <a:cubicBezTo>
                  <a:pt x="100" y="115"/>
                  <a:pt x="100" y="115"/>
                  <a:pt x="100" y="115"/>
                </a:cubicBezTo>
                <a:cubicBezTo>
                  <a:pt x="103" y="117"/>
                  <a:pt x="103" y="117"/>
                  <a:pt x="103" y="117"/>
                </a:cubicBezTo>
                <a:cubicBezTo>
                  <a:pt x="105" y="119"/>
                  <a:pt x="108" y="120"/>
                  <a:pt x="111" y="120"/>
                </a:cubicBezTo>
                <a:cubicBezTo>
                  <a:pt x="114" y="120"/>
                  <a:pt x="117" y="119"/>
                  <a:pt x="119" y="117"/>
                </a:cubicBezTo>
                <a:cubicBezTo>
                  <a:pt x="120" y="116"/>
                  <a:pt x="121" y="114"/>
                  <a:pt x="122" y="113"/>
                </a:cubicBezTo>
                <a:cubicBezTo>
                  <a:pt x="122" y="113"/>
                  <a:pt x="123" y="113"/>
                  <a:pt x="124" y="113"/>
                </a:cubicBezTo>
                <a:cubicBezTo>
                  <a:pt x="127" y="113"/>
                  <a:pt x="130" y="112"/>
                  <a:pt x="132" y="109"/>
                </a:cubicBezTo>
                <a:cubicBezTo>
                  <a:pt x="134" y="108"/>
                  <a:pt x="135" y="106"/>
                  <a:pt x="135" y="104"/>
                </a:cubicBezTo>
                <a:cubicBezTo>
                  <a:pt x="135" y="104"/>
                  <a:pt x="136" y="104"/>
                  <a:pt x="136" y="104"/>
                </a:cubicBezTo>
                <a:cubicBezTo>
                  <a:pt x="139" y="104"/>
                  <a:pt x="142" y="103"/>
                  <a:pt x="144" y="100"/>
                </a:cubicBezTo>
                <a:cubicBezTo>
                  <a:pt x="145" y="99"/>
                  <a:pt x="146" y="98"/>
                  <a:pt x="146" y="96"/>
                </a:cubicBezTo>
                <a:cubicBezTo>
                  <a:pt x="148" y="97"/>
                  <a:pt x="149" y="97"/>
                  <a:pt x="151" y="97"/>
                </a:cubicBezTo>
                <a:cubicBezTo>
                  <a:pt x="154" y="97"/>
                  <a:pt x="156" y="96"/>
                  <a:pt x="159" y="94"/>
                </a:cubicBezTo>
                <a:cubicBezTo>
                  <a:pt x="161" y="91"/>
                  <a:pt x="162" y="87"/>
                  <a:pt x="162" y="84"/>
                </a:cubicBezTo>
                <a:cubicBezTo>
                  <a:pt x="197" y="66"/>
                  <a:pt x="197" y="66"/>
                  <a:pt x="197" y="66"/>
                </a:cubicBezTo>
                <a:cubicBezTo>
                  <a:pt x="176" y="9"/>
                  <a:pt x="176" y="9"/>
                  <a:pt x="176" y="9"/>
                </a:cubicBezTo>
                <a:lnTo>
                  <a:pt x="141" y="23"/>
                </a:lnTo>
                <a:close/>
                <a:moveTo>
                  <a:pt x="53" y="87"/>
                </a:moveTo>
                <a:cubicBezTo>
                  <a:pt x="53" y="87"/>
                  <a:pt x="53" y="87"/>
                  <a:pt x="53" y="87"/>
                </a:cubicBezTo>
                <a:cubicBezTo>
                  <a:pt x="53" y="87"/>
                  <a:pt x="53" y="87"/>
                  <a:pt x="53" y="87"/>
                </a:cubicBezTo>
                <a:cubicBezTo>
                  <a:pt x="48" y="92"/>
                  <a:pt x="48" y="92"/>
                  <a:pt x="48" y="92"/>
                </a:cubicBezTo>
                <a:cubicBezTo>
                  <a:pt x="47" y="93"/>
                  <a:pt x="45" y="93"/>
                  <a:pt x="43" y="92"/>
                </a:cubicBezTo>
                <a:cubicBezTo>
                  <a:pt x="43" y="91"/>
                  <a:pt x="42" y="90"/>
                  <a:pt x="42" y="90"/>
                </a:cubicBezTo>
                <a:cubicBezTo>
                  <a:pt x="42" y="89"/>
                  <a:pt x="43" y="88"/>
                  <a:pt x="43" y="87"/>
                </a:cubicBezTo>
                <a:cubicBezTo>
                  <a:pt x="55" y="76"/>
                  <a:pt x="55" y="76"/>
                  <a:pt x="55" y="76"/>
                </a:cubicBezTo>
                <a:cubicBezTo>
                  <a:pt x="56" y="75"/>
                  <a:pt x="58" y="75"/>
                  <a:pt x="59" y="76"/>
                </a:cubicBezTo>
                <a:cubicBezTo>
                  <a:pt x="61" y="77"/>
                  <a:pt x="61" y="79"/>
                  <a:pt x="59" y="81"/>
                </a:cubicBezTo>
                <a:cubicBezTo>
                  <a:pt x="59" y="81"/>
                  <a:pt x="59" y="81"/>
                  <a:pt x="59" y="81"/>
                </a:cubicBezTo>
                <a:cubicBezTo>
                  <a:pt x="53" y="87"/>
                  <a:pt x="53" y="87"/>
                  <a:pt x="53" y="87"/>
                </a:cubicBezTo>
                <a:close/>
                <a:moveTo>
                  <a:pt x="64" y="97"/>
                </a:moveTo>
                <a:cubicBezTo>
                  <a:pt x="63" y="99"/>
                  <a:pt x="63" y="99"/>
                  <a:pt x="63" y="99"/>
                </a:cubicBezTo>
                <a:cubicBezTo>
                  <a:pt x="62" y="99"/>
                  <a:pt x="61" y="100"/>
                  <a:pt x="60" y="100"/>
                </a:cubicBezTo>
                <a:cubicBezTo>
                  <a:pt x="60" y="100"/>
                  <a:pt x="60" y="100"/>
                  <a:pt x="60" y="100"/>
                </a:cubicBezTo>
                <a:cubicBezTo>
                  <a:pt x="59" y="100"/>
                  <a:pt x="59" y="99"/>
                  <a:pt x="58" y="99"/>
                </a:cubicBezTo>
                <a:cubicBezTo>
                  <a:pt x="57" y="98"/>
                  <a:pt x="57" y="94"/>
                  <a:pt x="59" y="93"/>
                </a:cubicBezTo>
                <a:cubicBezTo>
                  <a:pt x="67" y="85"/>
                  <a:pt x="67" y="85"/>
                  <a:pt x="67" y="85"/>
                </a:cubicBezTo>
                <a:cubicBezTo>
                  <a:pt x="68" y="84"/>
                  <a:pt x="69" y="83"/>
                  <a:pt x="71" y="83"/>
                </a:cubicBezTo>
                <a:cubicBezTo>
                  <a:pt x="72" y="83"/>
                  <a:pt x="73" y="83"/>
                  <a:pt x="73" y="83"/>
                </a:cubicBezTo>
                <a:cubicBezTo>
                  <a:pt x="74" y="85"/>
                  <a:pt x="74" y="87"/>
                  <a:pt x="73" y="88"/>
                </a:cubicBezTo>
                <a:cubicBezTo>
                  <a:pt x="64" y="97"/>
                  <a:pt x="64" y="97"/>
                  <a:pt x="64" y="97"/>
                </a:cubicBezTo>
                <a:cubicBezTo>
                  <a:pt x="64" y="97"/>
                  <a:pt x="64" y="97"/>
                  <a:pt x="64" y="97"/>
                </a:cubicBezTo>
                <a:close/>
                <a:moveTo>
                  <a:pt x="78" y="105"/>
                </a:moveTo>
                <a:cubicBezTo>
                  <a:pt x="78" y="105"/>
                  <a:pt x="77" y="105"/>
                  <a:pt x="77" y="105"/>
                </a:cubicBezTo>
                <a:cubicBezTo>
                  <a:pt x="75" y="108"/>
                  <a:pt x="75" y="108"/>
                  <a:pt x="75" y="108"/>
                </a:cubicBezTo>
                <a:cubicBezTo>
                  <a:pt x="74" y="109"/>
                  <a:pt x="71" y="109"/>
                  <a:pt x="70" y="108"/>
                </a:cubicBezTo>
                <a:cubicBezTo>
                  <a:pt x="69" y="106"/>
                  <a:pt x="69" y="104"/>
                  <a:pt x="70" y="103"/>
                </a:cubicBezTo>
                <a:cubicBezTo>
                  <a:pt x="79" y="94"/>
                  <a:pt x="79" y="94"/>
                  <a:pt x="79" y="94"/>
                </a:cubicBezTo>
                <a:cubicBezTo>
                  <a:pt x="79" y="94"/>
                  <a:pt x="79" y="94"/>
                  <a:pt x="79" y="94"/>
                </a:cubicBezTo>
                <a:cubicBezTo>
                  <a:pt x="80" y="93"/>
                  <a:pt x="80" y="93"/>
                  <a:pt x="80" y="93"/>
                </a:cubicBezTo>
                <a:cubicBezTo>
                  <a:pt x="80" y="92"/>
                  <a:pt x="81" y="92"/>
                  <a:pt x="82" y="92"/>
                </a:cubicBezTo>
                <a:cubicBezTo>
                  <a:pt x="83" y="92"/>
                  <a:pt x="84" y="92"/>
                  <a:pt x="85" y="93"/>
                </a:cubicBezTo>
                <a:cubicBezTo>
                  <a:pt x="86" y="94"/>
                  <a:pt x="86" y="96"/>
                  <a:pt x="85" y="97"/>
                </a:cubicBezTo>
                <a:cubicBezTo>
                  <a:pt x="78" y="105"/>
                  <a:pt x="78" y="105"/>
                  <a:pt x="78" y="105"/>
                </a:cubicBezTo>
                <a:close/>
                <a:moveTo>
                  <a:pt x="96" y="107"/>
                </a:moveTo>
                <a:cubicBezTo>
                  <a:pt x="88" y="115"/>
                  <a:pt x="88" y="115"/>
                  <a:pt x="88" y="115"/>
                </a:cubicBezTo>
                <a:cubicBezTo>
                  <a:pt x="87" y="117"/>
                  <a:pt x="85" y="117"/>
                  <a:pt x="83" y="115"/>
                </a:cubicBezTo>
                <a:cubicBezTo>
                  <a:pt x="83" y="115"/>
                  <a:pt x="82" y="114"/>
                  <a:pt x="82" y="113"/>
                </a:cubicBezTo>
                <a:cubicBezTo>
                  <a:pt x="82" y="112"/>
                  <a:pt x="83" y="111"/>
                  <a:pt x="83" y="111"/>
                </a:cubicBezTo>
                <a:cubicBezTo>
                  <a:pt x="86" y="108"/>
                  <a:pt x="86" y="108"/>
                  <a:pt x="86" y="108"/>
                </a:cubicBezTo>
                <a:cubicBezTo>
                  <a:pt x="86" y="108"/>
                  <a:pt x="86" y="108"/>
                  <a:pt x="86" y="108"/>
                </a:cubicBezTo>
                <a:cubicBezTo>
                  <a:pt x="90" y="104"/>
                  <a:pt x="90" y="104"/>
                  <a:pt x="90" y="104"/>
                </a:cubicBezTo>
                <a:cubicBezTo>
                  <a:pt x="91" y="103"/>
                  <a:pt x="91" y="103"/>
                  <a:pt x="91" y="103"/>
                </a:cubicBezTo>
                <a:cubicBezTo>
                  <a:pt x="91" y="103"/>
                  <a:pt x="91" y="103"/>
                  <a:pt x="91" y="103"/>
                </a:cubicBezTo>
                <a:cubicBezTo>
                  <a:pt x="92" y="101"/>
                  <a:pt x="95" y="101"/>
                  <a:pt x="96" y="103"/>
                </a:cubicBezTo>
                <a:cubicBezTo>
                  <a:pt x="97" y="103"/>
                  <a:pt x="97" y="104"/>
                  <a:pt x="97" y="105"/>
                </a:cubicBezTo>
                <a:cubicBezTo>
                  <a:pt x="97" y="106"/>
                  <a:pt x="97" y="107"/>
                  <a:pt x="96" y="107"/>
                </a:cubicBezTo>
                <a:close/>
                <a:moveTo>
                  <a:pt x="153" y="88"/>
                </a:moveTo>
                <a:cubicBezTo>
                  <a:pt x="152" y="89"/>
                  <a:pt x="149" y="89"/>
                  <a:pt x="148" y="88"/>
                </a:cubicBezTo>
                <a:cubicBezTo>
                  <a:pt x="127" y="67"/>
                  <a:pt x="127" y="67"/>
                  <a:pt x="127" y="67"/>
                </a:cubicBezTo>
                <a:cubicBezTo>
                  <a:pt x="127" y="67"/>
                  <a:pt x="127" y="67"/>
                  <a:pt x="127" y="67"/>
                </a:cubicBezTo>
                <a:cubicBezTo>
                  <a:pt x="127" y="67"/>
                  <a:pt x="127" y="67"/>
                  <a:pt x="127" y="67"/>
                </a:cubicBezTo>
                <a:cubicBezTo>
                  <a:pt x="122" y="73"/>
                  <a:pt x="122" y="73"/>
                  <a:pt x="122" y="73"/>
                </a:cubicBezTo>
                <a:cubicBezTo>
                  <a:pt x="137" y="89"/>
                  <a:pt x="137" y="89"/>
                  <a:pt x="137" y="89"/>
                </a:cubicBezTo>
                <a:cubicBezTo>
                  <a:pt x="138" y="90"/>
                  <a:pt x="139" y="91"/>
                  <a:pt x="139" y="93"/>
                </a:cubicBezTo>
                <a:cubicBezTo>
                  <a:pt x="139" y="94"/>
                  <a:pt x="139" y="94"/>
                  <a:pt x="138" y="95"/>
                </a:cubicBezTo>
                <a:cubicBezTo>
                  <a:pt x="137" y="96"/>
                  <a:pt x="135" y="96"/>
                  <a:pt x="134" y="95"/>
                </a:cubicBezTo>
                <a:cubicBezTo>
                  <a:pt x="132" y="93"/>
                  <a:pt x="132" y="93"/>
                  <a:pt x="132" y="93"/>
                </a:cubicBezTo>
                <a:cubicBezTo>
                  <a:pt x="132" y="93"/>
                  <a:pt x="132" y="93"/>
                  <a:pt x="132" y="93"/>
                </a:cubicBezTo>
                <a:cubicBezTo>
                  <a:pt x="117" y="78"/>
                  <a:pt x="117" y="78"/>
                  <a:pt x="117" y="78"/>
                </a:cubicBezTo>
                <a:cubicBezTo>
                  <a:pt x="111" y="84"/>
                  <a:pt x="111" y="84"/>
                  <a:pt x="111" y="84"/>
                </a:cubicBezTo>
                <a:cubicBezTo>
                  <a:pt x="125" y="98"/>
                  <a:pt x="125" y="98"/>
                  <a:pt x="125" y="98"/>
                </a:cubicBezTo>
                <a:cubicBezTo>
                  <a:pt x="125" y="98"/>
                  <a:pt x="125" y="98"/>
                  <a:pt x="125" y="98"/>
                </a:cubicBezTo>
                <a:cubicBezTo>
                  <a:pt x="126" y="99"/>
                  <a:pt x="126" y="99"/>
                  <a:pt x="126" y="99"/>
                </a:cubicBezTo>
                <a:cubicBezTo>
                  <a:pt x="127" y="100"/>
                  <a:pt x="127" y="100"/>
                  <a:pt x="127" y="101"/>
                </a:cubicBezTo>
                <a:cubicBezTo>
                  <a:pt x="127" y="102"/>
                  <a:pt x="127" y="103"/>
                  <a:pt x="126" y="104"/>
                </a:cubicBezTo>
                <a:cubicBezTo>
                  <a:pt x="125" y="105"/>
                  <a:pt x="123" y="105"/>
                  <a:pt x="122" y="104"/>
                </a:cubicBezTo>
                <a:cubicBezTo>
                  <a:pt x="119" y="101"/>
                  <a:pt x="119" y="101"/>
                  <a:pt x="119" y="101"/>
                </a:cubicBezTo>
                <a:cubicBezTo>
                  <a:pt x="119" y="101"/>
                  <a:pt x="119" y="101"/>
                  <a:pt x="119" y="101"/>
                </a:cubicBezTo>
                <a:cubicBezTo>
                  <a:pt x="119" y="101"/>
                  <a:pt x="119" y="101"/>
                  <a:pt x="119" y="101"/>
                </a:cubicBezTo>
                <a:cubicBezTo>
                  <a:pt x="106" y="89"/>
                  <a:pt x="106" y="89"/>
                  <a:pt x="106" y="89"/>
                </a:cubicBezTo>
                <a:cubicBezTo>
                  <a:pt x="101" y="94"/>
                  <a:pt x="101" y="94"/>
                  <a:pt x="101" y="94"/>
                </a:cubicBezTo>
                <a:cubicBezTo>
                  <a:pt x="113" y="107"/>
                  <a:pt x="113" y="107"/>
                  <a:pt x="113" y="107"/>
                </a:cubicBezTo>
                <a:cubicBezTo>
                  <a:pt x="114" y="108"/>
                  <a:pt x="114" y="110"/>
                  <a:pt x="113" y="111"/>
                </a:cubicBezTo>
                <a:cubicBezTo>
                  <a:pt x="112" y="113"/>
                  <a:pt x="110" y="113"/>
                  <a:pt x="108" y="111"/>
                </a:cubicBezTo>
                <a:cubicBezTo>
                  <a:pt x="105" y="108"/>
                  <a:pt x="105" y="108"/>
                  <a:pt x="105" y="108"/>
                </a:cubicBezTo>
                <a:cubicBezTo>
                  <a:pt x="105" y="107"/>
                  <a:pt x="105" y="106"/>
                  <a:pt x="105" y="105"/>
                </a:cubicBezTo>
                <a:cubicBezTo>
                  <a:pt x="105" y="102"/>
                  <a:pt x="104" y="99"/>
                  <a:pt x="102" y="97"/>
                </a:cubicBezTo>
                <a:cubicBezTo>
                  <a:pt x="99" y="95"/>
                  <a:pt x="97" y="94"/>
                  <a:pt x="93" y="94"/>
                </a:cubicBezTo>
                <a:cubicBezTo>
                  <a:pt x="93" y="91"/>
                  <a:pt x="92" y="89"/>
                  <a:pt x="90" y="87"/>
                </a:cubicBezTo>
                <a:cubicBezTo>
                  <a:pt x="88" y="85"/>
                  <a:pt x="85" y="84"/>
                  <a:pt x="82" y="84"/>
                </a:cubicBezTo>
                <a:cubicBezTo>
                  <a:pt x="82" y="82"/>
                  <a:pt x="80" y="80"/>
                  <a:pt x="79" y="78"/>
                </a:cubicBezTo>
                <a:cubicBezTo>
                  <a:pt x="77" y="76"/>
                  <a:pt x="73" y="75"/>
                  <a:pt x="70" y="75"/>
                </a:cubicBezTo>
                <a:cubicBezTo>
                  <a:pt x="69" y="75"/>
                  <a:pt x="69" y="75"/>
                  <a:pt x="68" y="75"/>
                </a:cubicBezTo>
                <a:cubicBezTo>
                  <a:pt x="67" y="73"/>
                  <a:pt x="67" y="72"/>
                  <a:pt x="65" y="70"/>
                </a:cubicBezTo>
                <a:cubicBezTo>
                  <a:pt x="61" y="66"/>
                  <a:pt x="53" y="66"/>
                  <a:pt x="49" y="70"/>
                </a:cubicBezTo>
                <a:cubicBezTo>
                  <a:pt x="43" y="76"/>
                  <a:pt x="43" y="76"/>
                  <a:pt x="43" y="76"/>
                </a:cubicBezTo>
                <a:cubicBezTo>
                  <a:pt x="11" y="53"/>
                  <a:pt x="11" y="53"/>
                  <a:pt x="11" y="53"/>
                </a:cubicBezTo>
                <a:cubicBezTo>
                  <a:pt x="36" y="14"/>
                  <a:pt x="36" y="14"/>
                  <a:pt x="36" y="14"/>
                </a:cubicBezTo>
                <a:cubicBezTo>
                  <a:pt x="57" y="27"/>
                  <a:pt x="57" y="27"/>
                  <a:pt x="57" y="27"/>
                </a:cubicBezTo>
                <a:cubicBezTo>
                  <a:pt x="59" y="25"/>
                  <a:pt x="59" y="25"/>
                  <a:pt x="59" y="25"/>
                </a:cubicBezTo>
                <a:cubicBezTo>
                  <a:pt x="67" y="17"/>
                  <a:pt x="76" y="17"/>
                  <a:pt x="81" y="18"/>
                </a:cubicBezTo>
                <a:cubicBezTo>
                  <a:pt x="77" y="23"/>
                  <a:pt x="77" y="23"/>
                  <a:pt x="77" y="23"/>
                </a:cubicBezTo>
                <a:cubicBezTo>
                  <a:pt x="75" y="25"/>
                  <a:pt x="73" y="28"/>
                  <a:pt x="73" y="31"/>
                </a:cubicBezTo>
                <a:cubicBezTo>
                  <a:pt x="73" y="34"/>
                  <a:pt x="75" y="37"/>
                  <a:pt x="77" y="39"/>
                </a:cubicBezTo>
                <a:cubicBezTo>
                  <a:pt x="81" y="44"/>
                  <a:pt x="89" y="44"/>
                  <a:pt x="94" y="39"/>
                </a:cubicBezTo>
                <a:cubicBezTo>
                  <a:pt x="100" y="33"/>
                  <a:pt x="100" y="33"/>
                  <a:pt x="100" y="33"/>
                </a:cubicBezTo>
                <a:cubicBezTo>
                  <a:pt x="104" y="33"/>
                  <a:pt x="104" y="33"/>
                  <a:pt x="104" y="33"/>
                </a:cubicBezTo>
                <a:cubicBezTo>
                  <a:pt x="104" y="38"/>
                  <a:pt x="105" y="46"/>
                  <a:pt x="110" y="52"/>
                </a:cubicBezTo>
                <a:cubicBezTo>
                  <a:pt x="115" y="58"/>
                  <a:pt x="122" y="61"/>
                  <a:pt x="132" y="62"/>
                </a:cubicBezTo>
                <a:cubicBezTo>
                  <a:pt x="153" y="83"/>
                  <a:pt x="153" y="83"/>
                  <a:pt x="153" y="83"/>
                </a:cubicBezTo>
                <a:cubicBezTo>
                  <a:pt x="154" y="84"/>
                  <a:pt x="154" y="85"/>
                  <a:pt x="154" y="86"/>
                </a:cubicBezTo>
                <a:cubicBezTo>
                  <a:pt x="154" y="87"/>
                  <a:pt x="154" y="87"/>
                  <a:pt x="153" y="88"/>
                </a:cubicBezTo>
                <a:close/>
                <a:moveTo>
                  <a:pt x="158" y="77"/>
                </a:moveTo>
                <a:cubicBezTo>
                  <a:pt x="135" y="54"/>
                  <a:pt x="135" y="54"/>
                  <a:pt x="135" y="54"/>
                </a:cubicBezTo>
                <a:cubicBezTo>
                  <a:pt x="133" y="54"/>
                  <a:pt x="133" y="54"/>
                  <a:pt x="133" y="54"/>
                </a:cubicBezTo>
                <a:cubicBezTo>
                  <a:pt x="125" y="54"/>
                  <a:pt x="119" y="52"/>
                  <a:pt x="116" y="47"/>
                </a:cubicBezTo>
                <a:cubicBezTo>
                  <a:pt x="110" y="41"/>
                  <a:pt x="112" y="30"/>
                  <a:pt x="112" y="30"/>
                </a:cubicBezTo>
                <a:cubicBezTo>
                  <a:pt x="113" y="25"/>
                  <a:pt x="113" y="25"/>
                  <a:pt x="113" y="25"/>
                </a:cubicBezTo>
                <a:cubicBezTo>
                  <a:pt x="96" y="25"/>
                  <a:pt x="96" y="25"/>
                  <a:pt x="96" y="25"/>
                </a:cubicBezTo>
                <a:cubicBezTo>
                  <a:pt x="88" y="34"/>
                  <a:pt x="88" y="34"/>
                  <a:pt x="88" y="34"/>
                </a:cubicBezTo>
                <a:cubicBezTo>
                  <a:pt x="87" y="35"/>
                  <a:pt x="84" y="35"/>
                  <a:pt x="83" y="34"/>
                </a:cubicBezTo>
                <a:cubicBezTo>
                  <a:pt x="82" y="33"/>
                  <a:pt x="81" y="32"/>
                  <a:pt x="81" y="31"/>
                </a:cubicBezTo>
                <a:cubicBezTo>
                  <a:pt x="81" y="30"/>
                  <a:pt x="82" y="29"/>
                  <a:pt x="83" y="28"/>
                </a:cubicBezTo>
                <a:cubicBezTo>
                  <a:pt x="95" y="15"/>
                  <a:pt x="95" y="15"/>
                  <a:pt x="95" y="15"/>
                </a:cubicBezTo>
                <a:cubicBezTo>
                  <a:pt x="100" y="10"/>
                  <a:pt x="109" y="16"/>
                  <a:pt x="110" y="16"/>
                </a:cubicBezTo>
                <a:cubicBezTo>
                  <a:pt x="141" y="32"/>
                  <a:pt x="141" y="32"/>
                  <a:pt x="141" y="32"/>
                </a:cubicBezTo>
                <a:cubicBezTo>
                  <a:pt x="171" y="19"/>
                  <a:pt x="171" y="19"/>
                  <a:pt x="171" y="19"/>
                </a:cubicBezTo>
                <a:cubicBezTo>
                  <a:pt x="187" y="62"/>
                  <a:pt x="187" y="62"/>
                  <a:pt x="187" y="62"/>
                </a:cubicBezTo>
                <a:lnTo>
                  <a:pt x="158" y="77"/>
                </a:lnTo>
                <a:close/>
              </a:path>
            </a:pathLst>
          </a:custGeom>
          <a:solidFill>
            <a:schemeClr val="tx2"/>
          </a:solidFill>
          <a:ln>
            <a:solidFill>
              <a:schemeClr val="tx2"/>
            </a:solid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23" name="Text Placeholder 5"/>
          <p:cNvSpPr txBox="1">
            <a:spLocks/>
          </p:cNvSpPr>
          <p:nvPr/>
        </p:nvSpPr>
        <p:spPr>
          <a:xfrm>
            <a:off x="5890578" y="2515918"/>
            <a:ext cx="6019798" cy="1304973"/>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2"/>
                    </a:gs>
                    <a:gs pos="99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3200" b="0" i="0" u="none" strike="noStrike" kern="1200" cap="none" spc="0" normalizeH="0" baseline="0" noProof="0" dirty="0">
                <a:ln>
                  <a:noFill/>
                </a:ln>
                <a:gradFill>
                  <a:gsLst>
                    <a:gs pos="1250">
                      <a:srgbClr val="0078D7"/>
                    </a:gs>
                    <a:gs pos="99000">
                      <a:srgbClr val="0078D7"/>
                    </a:gs>
                  </a:gsLst>
                  <a:lin ang="5400000" scaled="0"/>
                </a:gradFill>
                <a:effectLst/>
                <a:uLnTx/>
                <a:uFillTx/>
                <a:latin typeface="Segoe UI Light"/>
                <a:ea typeface="+mn-ea"/>
                <a:cs typeface="+mn-cs"/>
              </a:rPr>
              <a:t>Edge + IE</a:t>
            </a:r>
          </a:p>
          <a:p>
            <a:pPr marL="0" marR="0" lvl="0" indent="0" algn="ctr"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2000" b="0" i="0" u="none" strike="noStrike" kern="1200" cap="none" spc="0" normalizeH="0" baseline="0" noProof="0" dirty="0">
                <a:ln>
                  <a:noFill/>
                </a:ln>
                <a:solidFill>
                  <a:srgbClr val="505050"/>
                </a:solidFill>
                <a:effectLst/>
                <a:uLnTx/>
                <a:uFillTx/>
                <a:latin typeface="Segoe UI Light"/>
                <a:ea typeface="+mn-ea"/>
                <a:cs typeface="+mn-cs"/>
              </a:rPr>
              <a:t>Configure Edge to open LOB sites in IE</a:t>
            </a:r>
          </a:p>
          <a:p>
            <a:pPr marL="0" marR="0" lvl="0" indent="0" algn="ctr"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2000" b="0" i="0" u="none" strike="noStrike" kern="1200" cap="none" spc="0" normalizeH="0" baseline="0" noProof="0" dirty="0">
                <a:ln>
                  <a:noFill/>
                </a:ln>
                <a:solidFill>
                  <a:srgbClr val="505050"/>
                </a:solidFill>
                <a:effectLst/>
                <a:uLnTx/>
                <a:uFillTx/>
                <a:latin typeface="Segoe UI Light"/>
                <a:ea typeface="+mn-ea"/>
                <a:cs typeface="+mn-cs"/>
              </a:rPr>
              <a:t>(New!) Configure IE to open Internet sites in Edge</a:t>
            </a:r>
          </a:p>
        </p:txBody>
      </p:sp>
    </p:spTree>
    <p:extLst>
      <p:ext uri="{BB962C8B-B14F-4D97-AF65-F5344CB8AC3E}">
        <p14:creationId xmlns:p14="http://schemas.microsoft.com/office/powerpoint/2010/main" val="271771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 calcmode="lin" valueType="num">
                                      <p:cBhvr additive="base">
                                        <p:cTn id="15"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3">
                                            <p:txEl>
                                              <p:pRg st="0" end="0"/>
                                            </p:txEl>
                                          </p:spTgt>
                                        </p:tgtEl>
                                        <p:attrNameLst>
                                          <p:attrName>style.visibility</p:attrName>
                                        </p:attrNameLst>
                                      </p:cBhvr>
                                      <p:to>
                                        <p:strVal val="visible"/>
                                      </p:to>
                                    </p:set>
                                    <p:anim calcmode="lin" valueType="num">
                                      <p:cBhvr additive="base">
                                        <p:cTn id="29"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3">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 calcmode="lin" valueType="num">
                                      <p:cBhvr additive="base">
                                        <p:cTn id="33"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3">
                                            <p:txEl>
                                              <p:pRg st="1" end="1"/>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3">
                                            <p:txEl>
                                              <p:pRg st="2" end="2"/>
                                            </p:txEl>
                                          </p:spTgt>
                                        </p:tgtEl>
                                        <p:attrNameLst>
                                          <p:attrName>style.visibility</p:attrName>
                                        </p:attrNameLst>
                                      </p:cBhvr>
                                      <p:to>
                                        <p:strVal val="visible"/>
                                      </p:to>
                                    </p:set>
                                    <p:anim calcmode="lin" valueType="num">
                                      <p:cBhvr additive="base">
                                        <p:cTn id="37" dur="5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ppt_x"/>
                                          </p:val>
                                        </p:tav>
                                        <p:tav tm="100000">
                                          <p:val>
                                            <p:strVal val="#ppt_x"/>
                                          </p:val>
                                        </p:tav>
                                      </p:tavLst>
                                    </p:anim>
                                    <p:anim calcmode="lin" valueType="num">
                                      <p:cBhvr additive="base">
                                        <p:cTn id="54" dur="500" fill="hold"/>
                                        <p:tgtEl>
                                          <p:spTgt spid="20"/>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ppt_x"/>
                                          </p:val>
                                        </p:tav>
                                        <p:tav tm="100000">
                                          <p:val>
                                            <p:strVal val="#ppt_x"/>
                                          </p:val>
                                        </p:tav>
                                      </p:tavLst>
                                    </p:anim>
                                    <p:anim calcmode="lin" valueType="num">
                                      <p:cBhvr additive="base">
                                        <p:cTn id="5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additive="base">
                                        <p:cTn id="63" dur="500" fill="hold"/>
                                        <p:tgtEl>
                                          <p:spTgt spid="12"/>
                                        </p:tgtEl>
                                        <p:attrNameLst>
                                          <p:attrName>ppt_x</p:attrName>
                                        </p:attrNameLst>
                                      </p:cBhvr>
                                      <p:tavLst>
                                        <p:tav tm="0">
                                          <p:val>
                                            <p:strVal val="#ppt_x"/>
                                          </p:val>
                                        </p:tav>
                                        <p:tav tm="100000">
                                          <p:val>
                                            <p:strVal val="#ppt_x"/>
                                          </p:val>
                                        </p:tav>
                                      </p:tavLst>
                                    </p:anim>
                                    <p:anim calcmode="lin" valueType="num">
                                      <p:cBhvr additive="base">
                                        <p:cTn id="6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1" grpId="0"/>
      <p:bldP spid="13" grpId="0" animBg="1"/>
      <p:bldP spid="16" grpId="0" animBg="1"/>
      <p:bldP spid="12" grpId="0"/>
      <p:bldP spid="19" grpId="0"/>
      <p:bldP spid="20" grpId="0" animBg="1"/>
      <p:bldP spid="22" grpId="0" animBg="1"/>
      <p:bldP spid="2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74638" y="1209973"/>
            <a:ext cx="11658599" cy="3176254"/>
          </a:xfrm>
        </p:spPr>
        <p:txBody>
          <a:bodyPr/>
          <a:lstStyle/>
          <a:p>
            <a:r>
              <a:rPr lang="en-US" dirty="0"/>
              <a:t>Demo</a:t>
            </a:r>
            <a:br>
              <a:rPr lang="en-US" dirty="0"/>
            </a:br>
            <a:r>
              <a:rPr lang="en-US" dirty="0"/>
              <a:t/>
            </a:r>
            <a:br>
              <a:rPr lang="en-US" dirty="0"/>
            </a:br>
            <a:r>
              <a:rPr lang="en-US" dirty="0"/>
              <a:t>Edge</a:t>
            </a:r>
            <a:r>
              <a:rPr lang="en-US" dirty="0">
                <a:latin typeface="Segoe UI Light" panose="020B0502040204020203" pitchFamily="34" charset="0"/>
                <a:cs typeface="Segoe UI Light" panose="020B0502040204020203" pitchFamily="34" charset="0"/>
              </a:rPr>
              <a:t> +</a:t>
            </a:r>
            <a:r>
              <a:rPr lang="en-US" dirty="0"/>
              <a:t> IE in the Enterprise</a:t>
            </a:r>
          </a:p>
        </p:txBody>
      </p:sp>
    </p:spTree>
    <p:extLst>
      <p:ext uri="{BB962C8B-B14F-4D97-AF65-F5344CB8AC3E}">
        <p14:creationId xmlns:p14="http://schemas.microsoft.com/office/powerpoint/2010/main" val="3472410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1181862"/>
          </a:xfrm>
          <a:solidFill>
            <a:srgbClr val="000000"/>
          </a:solidFill>
        </p:spPr>
        <p:txBody>
          <a:bodyPr/>
          <a:lstStyle/>
          <a:p>
            <a:r>
              <a:rPr lang="en-US" sz="7200" dirty="0">
                <a:solidFill>
                  <a:srgbClr val="0078D7"/>
                </a:solidFill>
              </a:rPr>
              <a:t>Web apps made simple</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05" t="-2802" r="-1" b="2301"/>
          <a:stretch/>
        </p:blipFill>
        <p:spPr>
          <a:xfrm>
            <a:off x="9682984" y="3926663"/>
            <a:ext cx="3226699" cy="3502800"/>
          </a:xfrm>
          <a:prstGeom prst="rect">
            <a:avLst/>
          </a:prstGeom>
        </p:spPr>
      </p:pic>
    </p:spTree>
    <p:extLst>
      <p:ext uri="{BB962C8B-B14F-4D97-AF65-F5344CB8AC3E}">
        <p14:creationId xmlns:p14="http://schemas.microsoft.com/office/powerpoint/2010/main" val="31761250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9220" t="15168" b="21647"/>
          <a:stretch/>
        </p:blipFill>
        <p:spPr>
          <a:xfrm>
            <a:off x="0" y="0"/>
            <a:ext cx="8236917" cy="6994525"/>
          </a:xfrm>
          <a:prstGeom prst="rect">
            <a:avLst/>
          </a:prstGeom>
        </p:spPr>
      </p:pic>
      <p:sp>
        <p:nvSpPr>
          <p:cNvPr id="5" name="TextBox 4"/>
          <p:cNvSpPr txBox="1"/>
          <p:nvPr/>
        </p:nvSpPr>
        <p:spPr>
          <a:xfrm>
            <a:off x="-13182182" y="-2674938"/>
            <a:ext cx="43022419" cy="11295400"/>
          </a:xfrm>
          <a:prstGeom prst="rect">
            <a:avLst/>
          </a:prstGeom>
          <a:noFill/>
        </p:spPr>
        <p:txBody>
          <a:bodyPr wrap="none"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72800" b="0" i="0" u="none" strike="noStrike" kern="1200" cap="none" spc="0" normalizeH="0" baseline="0" noProof="0" dirty="0">
                <a:ln>
                  <a:noFill/>
                </a:ln>
                <a:solidFill>
                  <a:srgbClr val="000000"/>
                </a:solidFill>
                <a:effectLst/>
                <a:uLnTx/>
                <a:uFillTx/>
                <a:latin typeface="Segoe UI"/>
                <a:ea typeface="+mn-ea"/>
                <a:cs typeface="+mn-cs"/>
              </a:rPr>
              <a:t>YEAR</a:t>
            </a:r>
            <a:r>
              <a:rPr kumimoji="0" lang="en-US" sz="72800" b="0" i="0" u="none" strike="noStrike" kern="1200" cap="none" spc="0" normalizeH="0" baseline="0" noProof="0" dirty="0">
                <a:ln>
                  <a:noFill/>
                </a:ln>
                <a:solidFill>
                  <a:srgbClr val="505050"/>
                </a:solidFill>
                <a:effectLst/>
                <a:uLnTx/>
                <a:uFillTx/>
                <a:latin typeface="Segoe UI"/>
                <a:ea typeface="+mn-ea"/>
                <a:cs typeface="+mn-cs"/>
              </a:rPr>
              <a:t> </a:t>
            </a:r>
            <a:r>
              <a:rPr kumimoji="0" lang="en-US" sz="72800" b="0" i="0" u="none" strike="noStrike" kern="1200" cap="none" spc="0" normalizeH="0" baseline="0" noProof="0" dirty="0">
                <a:ln>
                  <a:noFill/>
                </a:ln>
                <a:solidFill>
                  <a:srgbClr val="3177BC"/>
                </a:solidFill>
                <a:effectLst/>
                <a:uLnTx/>
                <a:uFillTx/>
                <a:latin typeface="Segoe UI"/>
                <a:ea typeface="+mn-ea"/>
                <a:cs typeface="+mn-cs"/>
              </a:rPr>
              <a:t>ONE</a:t>
            </a:r>
          </a:p>
        </p:txBody>
      </p:sp>
    </p:spTree>
    <p:extLst>
      <p:ext uri="{BB962C8B-B14F-4D97-AF65-F5344CB8AC3E}">
        <p14:creationId xmlns:p14="http://schemas.microsoft.com/office/powerpoint/2010/main" val="323599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6" presetClass="emph" presetSubtype="0" fill="hold" grpId="0" nodeType="afterEffect">
                                  <p:stCondLst>
                                    <p:cond delay="0"/>
                                  </p:stCondLst>
                                  <p:childTnLst>
                                    <p:animScale>
                                      <p:cBhvr>
                                        <p:cTn id="9" dur="200" fill="hold"/>
                                        <p:tgtEl>
                                          <p:spTgt spid="5"/>
                                        </p:tgtEl>
                                      </p:cBhvr>
                                      <p:by x="13000" y="13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Hosted web apps</a:t>
            </a:r>
          </a:p>
        </p:txBody>
      </p:sp>
      <p:sp>
        <p:nvSpPr>
          <p:cNvPr id="20" name="Down Arrow 19"/>
          <p:cNvSpPr/>
          <p:nvPr/>
        </p:nvSpPr>
        <p:spPr bwMode="auto">
          <a:xfrm rot="16200000">
            <a:off x="8690679" y="2772534"/>
            <a:ext cx="654067" cy="1259048"/>
          </a:xfrm>
          <a:prstGeom prst="downArrow">
            <a:avLst/>
          </a:prstGeom>
          <a:solidFill>
            <a:srgbClr val="0078D7"/>
          </a:solidFill>
          <a:ln w="10795" cap="flat" cmpd="sng" algn="ctr">
            <a:noFill/>
            <a:prstDash val="solid"/>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647" rtl="0" eaLnBrk="1" fontAlgn="base" latinLnBrk="0" hangingPunct="1">
              <a:lnSpc>
                <a:spcPct val="90000"/>
              </a:lnSpc>
              <a:spcBef>
                <a:spcPct val="0"/>
              </a:spcBef>
              <a:spcAft>
                <a:spcPct val="0"/>
              </a:spcAft>
              <a:buClrTx/>
              <a:buSzTx/>
              <a:buFontTx/>
              <a:buNone/>
              <a:tabLst/>
              <a:defRPr/>
            </a:pPr>
            <a:endParaRPr kumimoji="0" lang="en-US" sz="1765"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2" name="Group 21"/>
          <p:cNvGrpSpPr/>
          <p:nvPr/>
        </p:nvGrpSpPr>
        <p:grpSpPr>
          <a:xfrm>
            <a:off x="4616764" y="2612230"/>
            <a:ext cx="2553821" cy="2039840"/>
            <a:chOff x="2912968" y="1799074"/>
            <a:chExt cx="2553821" cy="2039840"/>
          </a:xfrm>
        </p:grpSpPr>
        <p:sp>
          <p:nvSpPr>
            <p:cNvPr id="23" name="Cloud 22"/>
            <p:cNvSpPr/>
            <p:nvPr/>
          </p:nvSpPr>
          <p:spPr bwMode="auto">
            <a:xfrm>
              <a:off x="2912968" y="1799074"/>
              <a:ext cx="2553821" cy="1663265"/>
            </a:xfrm>
            <a:prstGeom prst="cloud">
              <a:avLst/>
            </a:prstGeom>
            <a:noFill/>
            <a:ln w="31750" cap="flat" cmpd="sng" algn="ctr">
              <a:solidFill>
                <a:srgbClr val="0078D7"/>
              </a:solidFill>
              <a:prstDash val="solid"/>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647" rtl="0" eaLnBrk="1" fontAlgn="base" latinLnBrk="0" hangingPunct="1">
                <a:lnSpc>
                  <a:spcPct val="90000"/>
                </a:lnSpc>
                <a:spcBef>
                  <a:spcPct val="0"/>
                </a:spcBef>
                <a:spcAft>
                  <a:spcPct val="0"/>
                </a:spcAft>
                <a:buClrTx/>
                <a:buSzTx/>
                <a:buFontTx/>
                <a:buNone/>
                <a:tabLst/>
                <a:defRPr/>
              </a:pPr>
              <a:endParaRPr kumimoji="0" lang="en-US" sz="1765"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 name="Folded Corner 23"/>
            <p:cNvSpPr/>
            <p:nvPr/>
          </p:nvSpPr>
          <p:spPr>
            <a:xfrm rot="10800000" flipH="1">
              <a:off x="3633952" y="2238712"/>
              <a:ext cx="1150882" cy="1600202"/>
            </a:xfrm>
            <a:prstGeom prst="foldedCorner">
              <a:avLst/>
            </a:prstGeom>
            <a:solidFill>
              <a:srgbClr val="FFFFFF"/>
            </a:solidFill>
            <a:ln w="38100" cap="flat" cmpd="sng" algn="ctr">
              <a:solidFill>
                <a:srgbClr val="0078D7"/>
              </a:solidFill>
              <a:prstDash val="solid"/>
            </a:ln>
            <a:effectLst/>
          </p:spPr>
          <p:txBody>
            <a:bodyPr rtlCol="0" anchor="ctr"/>
            <a:lstStyle/>
            <a:p>
              <a:pPr marL="0" marR="0" lvl="0" indent="0" algn="ctr" defTabSz="685845" rtl="0" eaLnBrk="1" fontAlgn="auto" latinLnBrk="0" hangingPunct="1">
                <a:lnSpc>
                  <a:spcPct val="100000"/>
                </a:lnSpc>
                <a:spcBef>
                  <a:spcPts val="0"/>
                </a:spcBef>
                <a:spcAft>
                  <a:spcPts val="0"/>
                </a:spcAft>
                <a:buClrTx/>
                <a:buSzTx/>
                <a:buFontTx/>
                <a:buNone/>
                <a:tabLst/>
                <a:defRPr/>
              </a:pPr>
              <a:endParaRPr kumimoji="0" lang="en-US" sz="1324" b="0" i="0" u="none" strike="noStrike" kern="0" cap="none" spc="0" normalizeH="0" baseline="0" noProof="0" dirty="0">
                <a:ln>
                  <a:noFill/>
                </a:ln>
                <a:solidFill>
                  <a:srgbClr val="333333"/>
                </a:solidFill>
                <a:effectLst/>
                <a:uLnTx/>
                <a:uFillTx/>
                <a:latin typeface="Segoe UI"/>
                <a:ea typeface="+mn-ea"/>
                <a:cs typeface="+mn-cs"/>
              </a:endParaRPr>
            </a:p>
          </p:txBody>
        </p:sp>
      </p:grpSp>
      <p:sp>
        <p:nvSpPr>
          <p:cNvPr id="25" name="Rectangle 24"/>
          <p:cNvSpPr/>
          <p:nvPr/>
        </p:nvSpPr>
        <p:spPr bwMode="auto">
          <a:xfrm>
            <a:off x="5456984" y="3431496"/>
            <a:ext cx="936445" cy="862256"/>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34464" tIns="107571" rIns="134464" bIns="107571" numCol="1" spcCol="0" rtlCol="0" fromWordArt="0" anchor="ctr" anchorCtr="0" forceAA="0" compatLnSpc="1">
            <a:prstTxWarp prst="textNoShape">
              <a:avLst/>
            </a:prstTxWarp>
            <a:noAutofit/>
          </a:bodyPr>
          <a:lstStyle/>
          <a:p>
            <a:pPr marL="0" marR="0" lvl="0" indent="0" algn="ctr" defTabSz="685845" rtl="0" eaLnBrk="1" fontAlgn="auto" latinLnBrk="0" hangingPunct="1">
              <a:lnSpc>
                <a:spcPct val="100000"/>
              </a:lnSpc>
              <a:spcBef>
                <a:spcPts val="0"/>
              </a:spcBef>
              <a:spcAft>
                <a:spcPts val="0"/>
              </a:spcAft>
              <a:buClrTx/>
              <a:buSzTx/>
              <a:buFontTx/>
              <a:buNone/>
              <a:tabLst/>
              <a:defRPr/>
            </a:pPr>
            <a:r>
              <a:rPr kumimoji="0" lang="en-US" sz="2059" b="0" i="0" u="none" strike="noStrike" kern="0" cap="none" spc="0" normalizeH="0" baseline="0" noProof="0" dirty="0">
                <a:ln>
                  <a:noFill/>
                </a:ln>
                <a:solidFill>
                  <a:srgbClr val="0078D7"/>
                </a:solidFill>
                <a:effectLst/>
                <a:uLnTx/>
                <a:uFillTx/>
                <a:latin typeface="Consolas" panose="020B0609020204030204" pitchFamily="49" charset="0"/>
                <a:ea typeface="+mn-ea"/>
                <a:cs typeface="Consolas" panose="020B0609020204030204" pitchFamily="49" charset="0"/>
              </a:rPr>
              <a:t>HTML</a:t>
            </a:r>
          </a:p>
          <a:p>
            <a:pPr marL="0" marR="0" lvl="0" indent="0" algn="ctr" defTabSz="685845" rtl="0" eaLnBrk="1" fontAlgn="auto" latinLnBrk="0" hangingPunct="1">
              <a:lnSpc>
                <a:spcPct val="100000"/>
              </a:lnSpc>
              <a:spcBef>
                <a:spcPts val="0"/>
              </a:spcBef>
              <a:spcAft>
                <a:spcPts val="0"/>
              </a:spcAft>
              <a:buClrTx/>
              <a:buSzTx/>
              <a:buFontTx/>
              <a:buNone/>
              <a:tabLst/>
              <a:defRPr/>
            </a:pPr>
            <a:r>
              <a:rPr kumimoji="0" lang="en-US" sz="2059" b="0" i="0" u="none" strike="noStrike" kern="0" cap="none" spc="0" normalizeH="0" baseline="0" noProof="0" dirty="0">
                <a:ln>
                  <a:noFill/>
                </a:ln>
                <a:solidFill>
                  <a:srgbClr val="0078D7"/>
                </a:solidFill>
                <a:effectLst/>
                <a:uLnTx/>
                <a:uFillTx/>
                <a:latin typeface="Consolas" panose="020B0609020204030204" pitchFamily="49" charset="0"/>
                <a:ea typeface="+mn-ea"/>
                <a:cs typeface="Consolas" panose="020B0609020204030204" pitchFamily="49" charset="0"/>
              </a:rPr>
              <a:t>CSS</a:t>
            </a:r>
          </a:p>
          <a:p>
            <a:pPr marL="0" marR="0" lvl="0" indent="0" algn="ctr" defTabSz="685845" rtl="0" eaLnBrk="1" fontAlgn="auto" latinLnBrk="0" hangingPunct="1">
              <a:lnSpc>
                <a:spcPct val="100000"/>
              </a:lnSpc>
              <a:spcBef>
                <a:spcPts val="0"/>
              </a:spcBef>
              <a:spcAft>
                <a:spcPts val="0"/>
              </a:spcAft>
              <a:buClrTx/>
              <a:buSzTx/>
              <a:buFontTx/>
              <a:buNone/>
              <a:tabLst/>
              <a:defRPr/>
            </a:pPr>
            <a:r>
              <a:rPr kumimoji="0" lang="en-US" sz="2059" b="0" i="0" u="none" strike="noStrike" kern="0" cap="none" spc="0" normalizeH="0" baseline="0" noProof="0" dirty="0">
                <a:ln>
                  <a:noFill/>
                </a:ln>
                <a:solidFill>
                  <a:srgbClr val="0078D7"/>
                </a:solidFill>
                <a:effectLst/>
                <a:uLnTx/>
                <a:uFillTx/>
                <a:latin typeface="Consolas" panose="020B0609020204030204" pitchFamily="49" charset="0"/>
                <a:ea typeface="+mn-ea"/>
                <a:cs typeface="Consolas" panose="020B0609020204030204" pitchFamily="49" charset="0"/>
              </a:rPr>
              <a:t>JS</a:t>
            </a:r>
          </a:p>
        </p:txBody>
      </p:sp>
      <p:grpSp>
        <p:nvGrpSpPr>
          <p:cNvPr id="26" name="Group 25"/>
          <p:cNvGrpSpPr/>
          <p:nvPr/>
        </p:nvGrpSpPr>
        <p:grpSpPr>
          <a:xfrm>
            <a:off x="3713897" y="1212849"/>
            <a:ext cx="4390274" cy="3715119"/>
            <a:chOff x="2010101" y="929165"/>
            <a:chExt cx="4390274" cy="3185647"/>
          </a:xfrm>
        </p:grpSpPr>
        <p:sp>
          <p:nvSpPr>
            <p:cNvPr id="27" name="Rectangle 26"/>
            <p:cNvSpPr/>
            <p:nvPr/>
          </p:nvSpPr>
          <p:spPr bwMode="auto">
            <a:xfrm>
              <a:off x="2010103" y="1492345"/>
              <a:ext cx="4359553" cy="2622467"/>
            </a:xfrm>
            <a:prstGeom prst="rect">
              <a:avLst/>
            </a:prstGeom>
            <a:noFill/>
            <a:ln w="28575" cap="flat" cmpd="sng" algn="ctr">
              <a:solidFill>
                <a:srgbClr val="0078D7"/>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8" name="Group 27"/>
            <p:cNvGrpSpPr/>
            <p:nvPr/>
          </p:nvGrpSpPr>
          <p:grpSpPr>
            <a:xfrm>
              <a:off x="2010101" y="929165"/>
              <a:ext cx="4390274" cy="738664"/>
              <a:chOff x="2010101" y="755745"/>
              <a:chExt cx="4390274" cy="738664"/>
            </a:xfrm>
          </p:grpSpPr>
          <p:sp>
            <p:nvSpPr>
              <p:cNvPr id="29" name="Rectangle 28"/>
              <p:cNvSpPr/>
              <p:nvPr/>
            </p:nvSpPr>
            <p:spPr bwMode="auto">
              <a:xfrm>
                <a:off x="2010101" y="877883"/>
                <a:ext cx="4359553" cy="438550"/>
              </a:xfrm>
              <a:prstGeom prst="rect">
                <a:avLst/>
              </a:prstGeom>
              <a:noFill/>
              <a:ln w="28575" cap="flat" cmpd="sng" algn="ctr">
                <a:solidFill>
                  <a:srgbClr val="0078D7"/>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 name="TextBox 29"/>
              <p:cNvSpPr txBox="1"/>
              <p:nvPr/>
            </p:nvSpPr>
            <p:spPr>
              <a:xfrm>
                <a:off x="3468607" y="838783"/>
                <a:ext cx="1441744" cy="572464"/>
              </a:xfrm>
              <a:prstGeom prst="rect">
                <a:avLst/>
              </a:prstGeom>
              <a:noFill/>
            </p:spPr>
            <p:txBody>
              <a:bodyPr wrap="square" lIns="182880" tIns="146304" rIns="182880" bIns="146304" rtlCol="0">
                <a:spAutoFit/>
              </a:bodyPr>
              <a:lstStyle/>
              <a:p>
                <a:pPr marL="0" marR="0" lvl="0" indent="0" algn="ctr" defTabSz="914342" rtl="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solidFill>
                      <a:srgbClr val="0078D7"/>
                    </a:solidFill>
                    <a:effectLst/>
                    <a:uLnTx/>
                    <a:uFillTx/>
                    <a:latin typeface="Segoe UI"/>
                    <a:ea typeface="+mn-ea"/>
                    <a:cs typeface="+mn-cs"/>
                  </a:rPr>
                  <a:t>.</a:t>
                </a:r>
                <a:r>
                  <a:rPr kumimoji="0" lang="en-US" sz="2000" b="0" i="0" u="none" strike="noStrike" kern="0" cap="none" spc="0" normalizeH="0" baseline="0" noProof="0" dirty="0" err="1">
                    <a:ln>
                      <a:noFill/>
                    </a:ln>
                    <a:solidFill>
                      <a:srgbClr val="0078D7"/>
                    </a:solidFill>
                    <a:effectLst/>
                    <a:uLnTx/>
                    <a:uFillTx/>
                    <a:latin typeface="Segoe UI"/>
                    <a:ea typeface="+mn-ea"/>
                    <a:cs typeface="+mn-cs"/>
                  </a:rPr>
                  <a:t>appx</a:t>
                </a:r>
                <a:endParaRPr kumimoji="0" lang="en-US" sz="3200" b="0" i="0" u="none" strike="noStrike" kern="0" cap="none" spc="0" normalizeH="0" baseline="0" noProof="0" dirty="0">
                  <a:ln>
                    <a:noFill/>
                  </a:ln>
                  <a:solidFill>
                    <a:srgbClr val="0078D7"/>
                  </a:solidFill>
                  <a:effectLst/>
                  <a:uLnTx/>
                  <a:uFillTx/>
                  <a:latin typeface="Segoe UI"/>
                  <a:ea typeface="+mn-ea"/>
                  <a:cs typeface="+mn-cs"/>
                </a:endParaRPr>
              </a:p>
            </p:txBody>
          </p:sp>
          <p:sp>
            <p:nvSpPr>
              <p:cNvPr id="31" name="TextBox 30"/>
              <p:cNvSpPr txBox="1"/>
              <p:nvPr/>
            </p:nvSpPr>
            <p:spPr>
              <a:xfrm>
                <a:off x="5512880" y="810926"/>
                <a:ext cx="596268" cy="572464"/>
              </a:xfrm>
              <a:prstGeom prst="rect">
                <a:avLst/>
              </a:prstGeom>
              <a:noFill/>
            </p:spPr>
            <p:txBody>
              <a:bodyPr wrap="square" lIns="182880" tIns="146304" rIns="182880" bIns="146304" rtlCol="0">
                <a:spAutoFit/>
              </a:bodyPr>
              <a:lstStyle/>
              <a:p>
                <a:pPr marL="0" marR="0" lvl="0" indent="0" algn="ctr" defTabSz="914342" rtl="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solidFill>
                      <a:srgbClr val="0078D7"/>
                    </a:solidFill>
                    <a:effectLst/>
                    <a:uLnTx/>
                    <a:uFillTx/>
                    <a:latin typeface="Segoe UI"/>
                    <a:ea typeface="+mn-ea"/>
                    <a:cs typeface="+mn-cs"/>
                  </a:rPr>
                  <a:t>__</a:t>
                </a:r>
                <a:endParaRPr kumimoji="0" lang="en-US" sz="3200" b="0" i="0" u="none" strike="noStrike" kern="0" cap="none" spc="0" normalizeH="0" baseline="0" noProof="0" dirty="0">
                  <a:ln>
                    <a:noFill/>
                  </a:ln>
                  <a:solidFill>
                    <a:srgbClr val="0078D7"/>
                  </a:solidFill>
                  <a:effectLst/>
                  <a:uLnTx/>
                  <a:uFillTx/>
                  <a:latin typeface="Segoe UI"/>
                  <a:ea typeface="+mn-ea"/>
                  <a:cs typeface="+mn-cs"/>
                </a:endParaRPr>
              </a:p>
            </p:txBody>
          </p:sp>
          <p:sp>
            <p:nvSpPr>
              <p:cNvPr id="32" name="TextBox 31"/>
              <p:cNvSpPr txBox="1"/>
              <p:nvPr/>
            </p:nvSpPr>
            <p:spPr>
              <a:xfrm>
                <a:off x="5804107" y="755745"/>
                <a:ext cx="596268" cy="738664"/>
              </a:xfrm>
              <a:prstGeom prst="rect">
                <a:avLst/>
              </a:prstGeom>
              <a:noFill/>
            </p:spPr>
            <p:txBody>
              <a:bodyPr wrap="square" lIns="182880" tIns="146304" rIns="182880" bIns="146304" rtlCol="0">
                <a:spAutoFit/>
              </a:bodyPr>
              <a:lstStyle/>
              <a:p>
                <a:pPr marL="0" marR="0" lvl="0" indent="0" algn="ctr" defTabSz="914342" rtl="0" eaLnBrk="1" fontAlgn="auto" latinLnBrk="0" hangingPunct="1">
                  <a:lnSpc>
                    <a:spcPct val="90000"/>
                  </a:lnSpc>
                  <a:spcBef>
                    <a:spcPts val="0"/>
                  </a:spcBef>
                  <a:spcAft>
                    <a:spcPts val="600"/>
                  </a:spcAft>
                  <a:buClrTx/>
                  <a:buSzTx/>
                  <a:buFontTx/>
                  <a:buNone/>
                  <a:tabLst/>
                  <a:defRPr/>
                </a:pPr>
                <a:r>
                  <a:rPr kumimoji="0" lang="en-US" sz="3200" b="0" i="0" u="none" strike="noStrike" kern="0" cap="none" spc="0" normalizeH="0" baseline="0" noProof="0" dirty="0">
                    <a:ln>
                      <a:noFill/>
                    </a:ln>
                    <a:solidFill>
                      <a:srgbClr val="0078D7"/>
                    </a:solidFill>
                    <a:effectLst/>
                    <a:uLnTx/>
                    <a:uFillTx/>
                    <a:latin typeface="Segoe UI"/>
                    <a:ea typeface="+mn-ea"/>
                    <a:cs typeface="+mn-cs"/>
                  </a:rPr>
                  <a:t>×</a:t>
                </a:r>
              </a:p>
            </p:txBody>
          </p:sp>
        </p:grpSp>
      </p:grpSp>
      <p:sp>
        <p:nvSpPr>
          <p:cNvPr id="33" name="Up-Down Arrow 32"/>
          <p:cNvSpPr/>
          <p:nvPr/>
        </p:nvSpPr>
        <p:spPr bwMode="auto">
          <a:xfrm>
            <a:off x="5757323" y="4652072"/>
            <a:ext cx="292229" cy="715534"/>
          </a:xfrm>
          <a:prstGeom prst="upDownArrow">
            <a:avLst/>
          </a:prstGeom>
          <a:solidFill>
            <a:srgbClr val="0078D7"/>
          </a:solidFill>
          <a:ln w="10795" cap="flat" cmpd="sng" algn="ctr">
            <a:noFill/>
            <a:prstDash val="solid"/>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647" rtl="0" eaLnBrk="1" fontAlgn="base" latinLnBrk="0" hangingPunct="1">
              <a:lnSpc>
                <a:spcPct val="90000"/>
              </a:lnSpc>
              <a:spcBef>
                <a:spcPct val="0"/>
              </a:spcBef>
              <a:spcAft>
                <a:spcPct val="0"/>
              </a:spcAft>
              <a:buClrTx/>
              <a:buSzTx/>
              <a:buFontTx/>
              <a:buNone/>
              <a:tabLst/>
              <a:defRPr/>
            </a:pPr>
            <a:endParaRPr kumimoji="0" lang="en-US" sz="1765"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4" name="TextBox 33"/>
          <p:cNvSpPr txBox="1"/>
          <p:nvPr/>
        </p:nvSpPr>
        <p:spPr>
          <a:xfrm>
            <a:off x="3470125" y="5328598"/>
            <a:ext cx="4841864" cy="683264"/>
          </a:xfrm>
          <a:prstGeom prst="rect">
            <a:avLst/>
          </a:prstGeom>
          <a:noFill/>
        </p:spPr>
        <p:txBody>
          <a:bodyPr wrap="square" lIns="182880" tIns="146304" rIns="182880" bIns="146304" rtlCol="0">
            <a:spAutoFit/>
          </a:bodyPr>
          <a:lstStyle/>
          <a:p>
            <a:pPr marL="0" marR="0" lvl="0" indent="0" algn="ctr" defTabSz="914342" rtl="0" eaLnBrk="1" fontAlgn="auto" latinLnBrk="0" hangingPunct="1">
              <a:lnSpc>
                <a:spcPct val="90000"/>
              </a:lnSpc>
              <a:spcBef>
                <a:spcPts val="0"/>
              </a:spcBef>
              <a:spcAft>
                <a:spcPts val="600"/>
              </a:spcAft>
              <a:buClrTx/>
              <a:buSzTx/>
              <a:buFontTx/>
              <a:buNone/>
              <a:tabLst/>
              <a:defRPr/>
            </a:pPr>
            <a:r>
              <a:rPr kumimoji="0" lang="en-US" sz="2800" b="0" i="0" u="none" strike="noStrike" kern="0" cap="none" spc="0" normalizeH="0" baseline="0" noProof="0" dirty="0">
                <a:ln>
                  <a:noFill/>
                </a:ln>
                <a:solidFill>
                  <a:srgbClr val="0078D7"/>
                </a:solidFill>
                <a:effectLst/>
                <a:uLnTx/>
                <a:uFillTx/>
                <a:latin typeface="Segoe UI"/>
                <a:ea typeface="+mn-ea"/>
                <a:cs typeface="+mn-cs"/>
              </a:rPr>
              <a:t>Universal Windows Platform</a:t>
            </a:r>
          </a:p>
        </p:txBody>
      </p:sp>
      <p:pic>
        <p:nvPicPr>
          <p:cNvPr id="4" name="Picture 3"/>
          <p:cNvPicPr>
            <a:picLocks noChangeAspect="1"/>
          </p:cNvPicPr>
          <p:nvPr/>
        </p:nvPicPr>
        <p:blipFill>
          <a:blip r:embed="rId3"/>
          <a:stretch>
            <a:fillRect/>
          </a:stretch>
        </p:blipFill>
        <p:spPr>
          <a:xfrm>
            <a:off x="8778875" y="2236426"/>
            <a:ext cx="3657600" cy="2324745"/>
          </a:xfrm>
          <a:prstGeom prst="rect">
            <a:avLst/>
          </a:prstGeom>
        </p:spPr>
      </p:pic>
      <p:sp>
        <p:nvSpPr>
          <p:cNvPr id="18" name="TextBox 17"/>
          <p:cNvSpPr txBox="1"/>
          <p:nvPr/>
        </p:nvSpPr>
        <p:spPr>
          <a:xfrm>
            <a:off x="4498799" y="1973353"/>
            <a:ext cx="2743200" cy="572464"/>
          </a:xfrm>
          <a:prstGeom prst="rect">
            <a:avLst/>
          </a:prstGeom>
          <a:noFill/>
        </p:spPr>
        <p:txBody>
          <a:bodyPr wrap="square" lIns="182880" tIns="146304" rIns="182880" bIns="146304" rtlCol="0">
            <a:spAutoFit/>
          </a:bodyPr>
          <a:lstStyle/>
          <a:p>
            <a:pPr marL="0" marR="0" lvl="0" indent="0" algn="ctr" defTabSz="914342" rtl="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solidFill>
                  <a:srgbClr val="0078D7"/>
                </a:solidFill>
                <a:effectLst/>
                <a:uLnTx/>
                <a:uFillTx/>
                <a:latin typeface="Segoe UI"/>
                <a:ea typeface="+mn-ea"/>
                <a:cs typeface="+mn-cs"/>
                <a:hlinkClick r:id="rId4"/>
              </a:rPr>
              <a:t>http://mysite.com</a:t>
            </a:r>
            <a:r>
              <a:rPr kumimoji="0" lang="en-US" sz="2000" b="0" i="0" u="none" strike="noStrike" kern="0" cap="none" spc="0" normalizeH="0" baseline="0" noProof="0" dirty="0">
                <a:ln>
                  <a:noFill/>
                </a:ln>
                <a:solidFill>
                  <a:srgbClr val="0078D7"/>
                </a:solidFill>
                <a:effectLst/>
                <a:uLnTx/>
                <a:uFillTx/>
                <a:latin typeface="Segoe UI"/>
                <a:ea typeface="+mn-ea"/>
                <a:cs typeface="+mn-cs"/>
              </a:rPr>
              <a:t> </a:t>
            </a:r>
            <a:endParaRPr kumimoji="0" lang="en-US" sz="3200" b="0" i="0" u="none" strike="noStrike" kern="0" cap="none" spc="0" normalizeH="0" baseline="0" noProof="0" dirty="0">
              <a:ln>
                <a:noFill/>
              </a:ln>
              <a:solidFill>
                <a:srgbClr val="0078D7"/>
              </a:solidFill>
              <a:effectLst/>
              <a:uLnTx/>
              <a:uFillTx/>
              <a:latin typeface="Segoe UI"/>
              <a:ea typeface="+mn-ea"/>
              <a:cs typeface="+mn-cs"/>
            </a:endParaRPr>
          </a:p>
        </p:txBody>
      </p:sp>
      <p:pic>
        <p:nvPicPr>
          <p:cNvPr id="19" name="Picture 18"/>
          <p:cNvPicPr>
            <a:picLocks noChangeAspect="1"/>
          </p:cNvPicPr>
          <p:nvPr/>
        </p:nvPicPr>
        <p:blipFill>
          <a:blip r:embed="rId5"/>
          <a:stretch>
            <a:fillRect/>
          </a:stretch>
        </p:blipFill>
        <p:spPr>
          <a:xfrm>
            <a:off x="1619598" y="2186562"/>
            <a:ext cx="1322039" cy="2514600"/>
          </a:xfrm>
          <a:prstGeom prst="rect">
            <a:avLst/>
          </a:prstGeom>
        </p:spPr>
      </p:pic>
      <p:sp>
        <p:nvSpPr>
          <p:cNvPr id="21" name="Down Arrow 20"/>
          <p:cNvSpPr/>
          <p:nvPr/>
        </p:nvSpPr>
        <p:spPr bwMode="auto">
          <a:xfrm rot="16200000">
            <a:off x="3432879" y="2769275"/>
            <a:ext cx="654067" cy="1259048"/>
          </a:xfrm>
          <a:prstGeom prst="downArrow">
            <a:avLst/>
          </a:prstGeom>
          <a:solidFill>
            <a:srgbClr val="0078D7"/>
          </a:solidFill>
          <a:ln w="10795" cap="flat" cmpd="sng" algn="ctr">
            <a:noFill/>
            <a:prstDash val="solid"/>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647" rtl="0" eaLnBrk="1" fontAlgn="base" latinLnBrk="0" hangingPunct="1">
              <a:lnSpc>
                <a:spcPct val="90000"/>
              </a:lnSpc>
              <a:spcBef>
                <a:spcPct val="0"/>
              </a:spcBef>
              <a:spcAft>
                <a:spcPct val="0"/>
              </a:spcAft>
              <a:buClrTx/>
              <a:buSzTx/>
              <a:buFontTx/>
              <a:buNone/>
              <a:tabLst/>
              <a:defRPr/>
            </a:pPr>
            <a:endParaRPr kumimoji="0" lang="en-US" sz="1765"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extBox 1"/>
          <p:cNvSpPr txBox="1"/>
          <p:nvPr/>
        </p:nvSpPr>
        <p:spPr>
          <a:xfrm>
            <a:off x="3528030" y="6032108"/>
            <a:ext cx="4750813" cy="683264"/>
          </a:xfrm>
          <a:prstGeom prst="rect">
            <a:avLst/>
          </a:prstGeom>
          <a:noFill/>
        </p:spPr>
        <p:txBody>
          <a:bodyPr wrap="square" lIns="182880" tIns="146304" rIns="182880" bIns="146304" rtlCol="0">
            <a:spAutoFit/>
          </a:bodyPr>
          <a:lstStyle/>
          <a:p>
            <a:pPr marL="0" marR="0" lvl="0" indent="0" algn="ctr" defTabSz="932742" rtl="0" eaLnBrk="1" fontAlgn="auto" latinLnBrk="0" hangingPunct="1">
              <a:lnSpc>
                <a:spcPct val="90000"/>
              </a:lnSpc>
              <a:spcBef>
                <a:spcPts val="0"/>
              </a:spcBef>
              <a:spcAft>
                <a:spcPts val="600"/>
              </a:spcAft>
              <a:buClrTx/>
              <a:buSzTx/>
              <a:buFontTx/>
              <a:buNone/>
              <a:tabLst/>
              <a:defRPr/>
            </a:pPr>
            <a:r>
              <a:rPr kumimoji="0" lang="en-US" sz="2800" b="0" i="0" u="sng" strike="noStrike" kern="1200" cap="none" spc="0" normalizeH="0" baseline="0" noProof="0" dirty="0">
                <a:ln>
                  <a:noFill/>
                </a:ln>
                <a:solidFill>
                  <a:srgbClr val="505050"/>
                </a:solidFill>
                <a:effectLst/>
                <a:uLnTx/>
                <a:uFillTx/>
                <a:latin typeface="Segoe UI"/>
                <a:ea typeface="+mn-ea"/>
                <a:cs typeface="+mn-cs"/>
                <a:hlinkClick r:id="rId6"/>
              </a:rPr>
              <a:t>http://aka.ms/webappsdocs</a:t>
            </a:r>
            <a:endParaRPr kumimoji="0" lang="en-US" sz="3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23372113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9" presetClass="emph" presetSubtype="0" nodeType="withEffect">
                                  <p:stCondLst>
                                    <p:cond delay="0"/>
                                  </p:stCondLst>
                                  <p:childTnLst>
                                    <p:set>
                                      <p:cBhvr rctx="PPT">
                                        <p:cTn id="20" dur="indefinite"/>
                                        <p:tgtEl>
                                          <p:spTgt spid="22"/>
                                        </p:tgtEl>
                                        <p:attrNameLst>
                                          <p:attrName>style.opacity</p:attrName>
                                        </p:attrNameLst>
                                      </p:cBhvr>
                                      <p:to>
                                        <p:strVal val="0.5"/>
                                      </p:to>
                                    </p:set>
                                    <p:animEffect filter="image" prLst="opacity: 0.5">
                                      <p:cBhvr rctx="IE">
                                        <p:cTn id="21" dur="indefinite"/>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par>
                                <p:cTn id="30" presetID="9" presetClass="emph" presetSubtype="0" nodeType="withEffect">
                                  <p:stCondLst>
                                    <p:cond delay="0"/>
                                  </p:stCondLst>
                                  <p:childTnLst>
                                    <p:set>
                                      <p:cBhvr rctx="PPT">
                                        <p:cTn id="31" dur="indefinite"/>
                                        <p:tgtEl>
                                          <p:spTgt spid="22"/>
                                        </p:tgtEl>
                                        <p:attrNameLst>
                                          <p:attrName>style.opacity</p:attrName>
                                        </p:attrNameLst>
                                      </p:cBhvr>
                                      <p:to>
                                        <p:strVal val="1"/>
                                      </p:to>
                                    </p:set>
                                    <p:animEffect filter="image" prLst="opacity: 1">
                                      <p:cBhvr rctx="IE">
                                        <p:cTn id="32" dur="indefinite"/>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10"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500" fill="hold"/>
                                        <p:tgtEl>
                                          <p:spTgt spid="2"/>
                                        </p:tgtEl>
                                        <p:attrNameLst>
                                          <p:attrName>ppt_x</p:attrName>
                                        </p:attrNameLst>
                                      </p:cBhvr>
                                      <p:tavLst>
                                        <p:tav tm="0">
                                          <p:val>
                                            <p:strVal val="#ppt_x"/>
                                          </p:val>
                                        </p:tav>
                                        <p:tav tm="100000">
                                          <p:val>
                                            <p:strVal val="#ppt_x"/>
                                          </p:val>
                                        </p:tav>
                                      </p:tavLst>
                                    </p:anim>
                                    <p:anim calcmode="lin" valueType="num">
                                      <p:cBhvr additive="base">
                                        <p:cTn id="5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p:bldP spid="33" grpId="0" animBg="1"/>
      <p:bldP spid="34" grpId="0"/>
      <p:bldP spid="18" grpId="0"/>
      <p:bldP spid="21" grpId="0" animBg="1"/>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Hosted web apps momentum</a:t>
            </a:r>
          </a:p>
        </p:txBody>
      </p:sp>
      <p:pic>
        <p:nvPicPr>
          <p:cNvPr id="4" name="Picture 3"/>
          <p:cNvPicPr>
            <a:picLocks noChangeAspect="1"/>
          </p:cNvPicPr>
          <p:nvPr/>
        </p:nvPicPr>
        <p:blipFill>
          <a:blip r:embed="rId3"/>
          <a:stretch>
            <a:fillRect/>
          </a:stretch>
        </p:blipFill>
        <p:spPr>
          <a:xfrm>
            <a:off x="6272727" y="2997046"/>
            <a:ext cx="1504908" cy="1509207"/>
          </a:xfrm>
          <a:prstGeom prst="rect">
            <a:avLst/>
          </a:prstGeom>
        </p:spPr>
      </p:pic>
      <p:pic>
        <p:nvPicPr>
          <p:cNvPr id="5" name="Picture 4"/>
          <p:cNvPicPr>
            <a:picLocks noChangeAspect="1"/>
          </p:cNvPicPr>
          <p:nvPr/>
        </p:nvPicPr>
        <p:blipFill>
          <a:blip r:embed="rId4"/>
          <a:stretch>
            <a:fillRect/>
          </a:stretch>
        </p:blipFill>
        <p:spPr>
          <a:xfrm>
            <a:off x="4627263" y="3160643"/>
            <a:ext cx="960457" cy="968395"/>
          </a:xfrm>
          <a:prstGeom prst="rect">
            <a:avLst/>
          </a:prstGeom>
        </p:spPr>
      </p:pic>
      <p:pic>
        <p:nvPicPr>
          <p:cNvPr id="6" name="Picture 5"/>
          <p:cNvPicPr>
            <a:picLocks noChangeAspect="1"/>
          </p:cNvPicPr>
          <p:nvPr/>
        </p:nvPicPr>
        <p:blipFill>
          <a:blip r:embed="rId5"/>
          <a:stretch>
            <a:fillRect/>
          </a:stretch>
        </p:blipFill>
        <p:spPr>
          <a:xfrm>
            <a:off x="2669171" y="3019571"/>
            <a:ext cx="1264566" cy="1278695"/>
          </a:xfrm>
          <a:prstGeom prst="rect">
            <a:avLst/>
          </a:prstGeom>
        </p:spPr>
      </p:pic>
      <p:pic>
        <p:nvPicPr>
          <p:cNvPr id="7" name="Picture 6"/>
          <p:cNvPicPr>
            <a:picLocks noChangeAspect="1"/>
          </p:cNvPicPr>
          <p:nvPr/>
        </p:nvPicPr>
        <p:blipFill>
          <a:blip r:embed="rId6"/>
          <a:stretch>
            <a:fillRect/>
          </a:stretch>
        </p:blipFill>
        <p:spPr>
          <a:xfrm>
            <a:off x="8379223" y="3774712"/>
            <a:ext cx="1106516" cy="1147616"/>
          </a:xfrm>
          <a:prstGeom prst="rect">
            <a:avLst/>
          </a:prstGeom>
        </p:spPr>
      </p:pic>
      <p:pic>
        <p:nvPicPr>
          <p:cNvPr id="8" name="Picture 7"/>
          <p:cNvPicPr>
            <a:picLocks noChangeAspect="1"/>
          </p:cNvPicPr>
          <p:nvPr/>
        </p:nvPicPr>
        <p:blipFill>
          <a:blip r:embed="rId7"/>
          <a:stretch>
            <a:fillRect/>
          </a:stretch>
        </p:blipFill>
        <p:spPr>
          <a:xfrm>
            <a:off x="10488326" y="2866313"/>
            <a:ext cx="1444911" cy="1428811"/>
          </a:xfrm>
          <a:prstGeom prst="rect">
            <a:avLst/>
          </a:prstGeom>
        </p:spPr>
      </p:pic>
      <p:pic>
        <p:nvPicPr>
          <p:cNvPr id="9" name="Picture 8"/>
          <p:cNvPicPr>
            <a:picLocks noChangeAspect="1"/>
          </p:cNvPicPr>
          <p:nvPr/>
        </p:nvPicPr>
        <p:blipFill>
          <a:blip r:embed="rId8"/>
          <a:stretch>
            <a:fillRect/>
          </a:stretch>
        </p:blipFill>
        <p:spPr>
          <a:xfrm>
            <a:off x="2118046" y="4975567"/>
            <a:ext cx="1456982" cy="1421827"/>
          </a:xfrm>
          <a:prstGeom prst="rect">
            <a:avLst/>
          </a:prstGeom>
        </p:spPr>
      </p:pic>
      <p:pic>
        <p:nvPicPr>
          <p:cNvPr id="10" name="Picture 9"/>
          <p:cNvPicPr>
            <a:picLocks noChangeAspect="1"/>
          </p:cNvPicPr>
          <p:nvPr/>
        </p:nvPicPr>
        <p:blipFill>
          <a:blip r:embed="rId9"/>
          <a:stretch>
            <a:fillRect/>
          </a:stretch>
        </p:blipFill>
        <p:spPr>
          <a:xfrm>
            <a:off x="7197535" y="5349397"/>
            <a:ext cx="1113358" cy="1083725"/>
          </a:xfrm>
          <a:prstGeom prst="rect">
            <a:avLst/>
          </a:prstGeom>
        </p:spPr>
      </p:pic>
      <p:pic>
        <p:nvPicPr>
          <p:cNvPr id="11" name="Picture 10"/>
          <p:cNvPicPr>
            <a:picLocks noChangeAspect="1"/>
          </p:cNvPicPr>
          <p:nvPr/>
        </p:nvPicPr>
        <p:blipFill>
          <a:blip r:embed="rId10"/>
          <a:stretch>
            <a:fillRect/>
          </a:stretch>
        </p:blipFill>
        <p:spPr>
          <a:xfrm>
            <a:off x="3705441" y="4561326"/>
            <a:ext cx="942350" cy="879279"/>
          </a:xfrm>
          <a:prstGeom prst="rect">
            <a:avLst/>
          </a:prstGeom>
        </p:spPr>
      </p:pic>
      <p:pic>
        <p:nvPicPr>
          <p:cNvPr id="12" name="Picture 1" descr="https://store-images.s-microsoft.com/image/apps.13812.13510798886885503.eb70a144-e6b3-4bdb-8109-09ea7f4f4777.f0a87a72-50df-4682-bafe-bcc78b53a07a?w=191&amp;h=191"/>
          <p:cNvPicPr>
            <a:picLocks noChangeAspect="1" noChangeArrowheads="1"/>
          </p:cNvPicPr>
          <p:nvPr/>
        </p:nvPicPr>
        <p:blipFill>
          <a:blip r:embed="rId11" r:link="rId12" cstate="screen">
            <a:extLst>
              <a:ext uri="{28A0092B-C50C-407E-A947-70E740481C1C}">
                <a14:useLocalDpi xmlns:a14="http://schemas.microsoft.com/office/drawing/2010/main"/>
              </a:ext>
            </a:extLst>
          </a:blip>
          <a:srcRect/>
          <a:stretch>
            <a:fillRect/>
          </a:stretch>
        </p:blipFill>
        <p:spPr bwMode="auto">
          <a:xfrm>
            <a:off x="1068365" y="1421963"/>
            <a:ext cx="959288" cy="9592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2" descr="https://store-images.s-microsoft.com/image/apps.70.13510798882854138.cebd81e7-eebe-4d6f-91fa-7d2d7c83dea4.d545c00c-b69f-4cc6-a761-dcfc92602bae?w=191&amp;h=191"/>
          <p:cNvPicPr>
            <a:picLocks noChangeAspect="1" noChangeArrowheads="1"/>
          </p:cNvPicPr>
          <p:nvPr/>
        </p:nvPicPr>
        <p:blipFill>
          <a:blip r:embed="rId13" r:link="rId14" cstate="screen">
            <a:extLst>
              <a:ext uri="{28A0092B-C50C-407E-A947-70E740481C1C}">
                <a14:useLocalDpi xmlns:a14="http://schemas.microsoft.com/office/drawing/2010/main"/>
              </a:ext>
            </a:extLst>
          </a:blip>
          <a:srcRect/>
          <a:stretch>
            <a:fillRect/>
          </a:stretch>
        </p:blipFill>
        <p:spPr bwMode="auto">
          <a:xfrm>
            <a:off x="5694204" y="1258866"/>
            <a:ext cx="1469486" cy="14694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s://store-images.s-microsoft.com/image/apps.40938.9007199266247777.52c87c62-42be-43d6-af41-3f5384e87166.5c44d275-bd08-40bc-a17f-3eb8b4f0b1d6?w=191&amp;h=191"/>
          <p:cNvPicPr>
            <a:picLocks noChangeAspect="1" noChangeArrowheads="1"/>
          </p:cNvPicPr>
          <p:nvPr/>
        </p:nvPicPr>
        <p:blipFill>
          <a:blip r:embed="rId15" r:link="rId16" cstate="screen">
            <a:extLst>
              <a:ext uri="{28A0092B-C50C-407E-A947-70E740481C1C}">
                <a14:useLocalDpi xmlns:a14="http://schemas.microsoft.com/office/drawing/2010/main"/>
              </a:ext>
            </a:extLst>
          </a:blip>
          <a:srcRect/>
          <a:stretch>
            <a:fillRect/>
          </a:stretch>
        </p:blipFill>
        <p:spPr bwMode="auto">
          <a:xfrm>
            <a:off x="3069685" y="1369814"/>
            <a:ext cx="1358538" cy="13585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p:cNvPicPr>
            <a:picLocks noChangeAspect="1" noChangeArrowheads="1"/>
          </p:cNvPicPr>
          <p:nvPr/>
        </p:nvPicPr>
        <p:blipFill>
          <a:blip r:embed="rId17"/>
          <a:stretch>
            <a:fillRect/>
          </a:stretch>
        </p:blipFill>
        <p:spPr bwMode="auto">
          <a:xfrm>
            <a:off x="579437" y="4933203"/>
            <a:ext cx="1078659" cy="1078659"/>
          </a:xfrm>
          <a:prstGeom prst="rect">
            <a:avLst/>
          </a:prstGeom>
          <a:solidFill>
            <a:schemeClr val="bg1"/>
          </a:solidFill>
          <a:ln>
            <a:solidFill>
              <a:schemeClr val="tx1"/>
            </a:solidFill>
          </a:ln>
          <a:extLst/>
        </p:spPr>
      </p:pic>
      <p:pic>
        <p:nvPicPr>
          <p:cNvPr id="16" name="Picture 15"/>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9983765" y="1011191"/>
            <a:ext cx="1544335" cy="1544335"/>
          </a:xfrm>
          <a:prstGeom prst="rect">
            <a:avLst/>
          </a:prstGeom>
        </p:spPr>
      </p:pic>
      <p:pic>
        <p:nvPicPr>
          <p:cNvPr id="17" name="Picture 16"/>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8078765" y="1830862"/>
            <a:ext cx="1544335" cy="1544335"/>
          </a:xfrm>
          <a:prstGeom prst="rect">
            <a:avLst/>
          </a:prstGeom>
          <a:ln>
            <a:solidFill>
              <a:srgbClr val="FF2B06"/>
            </a:solidFill>
          </a:ln>
        </p:spPr>
      </p:pic>
      <p:pic>
        <p:nvPicPr>
          <p:cNvPr id="18" name="Picture 17"/>
          <p:cNvPicPr>
            <a:picLocks noChangeAspect="1"/>
          </p:cNvPicPr>
          <p:nvPr/>
        </p:nvPicPr>
        <p:blipFill>
          <a:blip r:embed="rId20"/>
          <a:stretch>
            <a:fillRect/>
          </a:stretch>
        </p:blipFill>
        <p:spPr>
          <a:xfrm>
            <a:off x="9450365" y="5132790"/>
            <a:ext cx="1451936" cy="1457553"/>
          </a:xfrm>
          <a:prstGeom prst="rect">
            <a:avLst/>
          </a:prstGeom>
        </p:spPr>
      </p:pic>
      <p:pic>
        <p:nvPicPr>
          <p:cNvPr id="19" name="Picture 18"/>
          <p:cNvPicPr>
            <a:picLocks noChangeAspect="1"/>
          </p:cNvPicPr>
          <p:nvPr/>
        </p:nvPicPr>
        <p:blipFill>
          <a:blip r:embed="rId21"/>
          <a:stretch>
            <a:fillRect/>
          </a:stretch>
        </p:blipFill>
        <p:spPr>
          <a:xfrm>
            <a:off x="4965426" y="4975567"/>
            <a:ext cx="1457555" cy="1457555"/>
          </a:xfrm>
          <a:prstGeom prst="rect">
            <a:avLst/>
          </a:prstGeom>
        </p:spPr>
      </p:pic>
      <p:pic>
        <p:nvPicPr>
          <p:cNvPr id="20" name="Picture 19"/>
          <p:cNvPicPr>
            <a:picLocks noChangeAspect="1"/>
          </p:cNvPicPr>
          <p:nvPr/>
        </p:nvPicPr>
        <p:blipFill>
          <a:blip r:embed="rId22"/>
          <a:stretch>
            <a:fillRect/>
          </a:stretch>
        </p:blipFill>
        <p:spPr>
          <a:xfrm>
            <a:off x="543517" y="2809609"/>
            <a:ext cx="1592701" cy="1588420"/>
          </a:xfrm>
          <a:prstGeom prst="rect">
            <a:avLst/>
          </a:prstGeom>
        </p:spPr>
      </p:pic>
    </p:spTree>
    <p:extLst>
      <p:ext uri="{BB962C8B-B14F-4D97-AF65-F5344CB8AC3E}">
        <p14:creationId xmlns:p14="http://schemas.microsoft.com/office/powerpoint/2010/main" val="4047292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10"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par>
                                <p:cTn id="43" presetID="10"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par>
                          <p:cTn id="46" fill="hold">
                            <p:stCondLst>
                              <p:cond delay="1500"/>
                            </p:stCondLst>
                            <p:childTnLst>
                              <p:par>
                                <p:cTn id="47" presetID="10" presetClass="entr" presetSubtype="0"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par>
                                <p:cTn id="50" presetID="10" presetClass="entr" presetSubtype="0" fill="hold"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par>
                                <p:cTn id="53" presetID="10"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par>
                                <p:cTn id="56" presetID="10" presetClass="entr" presetSubtype="0"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What’s next for </a:t>
            </a:r>
            <a:r>
              <a:rPr lang="en-US" dirty="0"/>
              <a:t>web apps</a:t>
            </a:r>
          </a:p>
        </p:txBody>
      </p:sp>
      <p:pic>
        <p:nvPicPr>
          <p:cNvPr id="6" name="Picture 5"/>
          <p:cNvPicPr>
            <a:picLocks noChangeAspect="1"/>
          </p:cNvPicPr>
          <p:nvPr/>
        </p:nvPicPr>
        <p:blipFill>
          <a:blip r:embed="rId3"/>
          <a:stretch>
            <a:fillRect/>
          </a:stretch>
        </p:blipFill>
        <p:spPr>
          <a:xfrm>
            <a:off x="6942137" y="1140066"/>
            <a:ext cx="3657600" cy="232474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4718" y="1439862"/>
            <a:ext cx="2099640" cy="1725155"/>
          </a:xfrm>
          <a:prstGeom prst="rect">
            <a:avLst/>
          </a:prstGeom>
        </p:spPr>
      </p:pic>
      <p:sp>
        <p:nvSpPr>
          <p:cNvPr id="8" name="Text Placeholder 5"/>
          <p:cNvSpPr>
            <a:spLocks noGrp="1"/>
          </p:cNvSpPr>
          <p:nvPr>
            <p:ph type="body" sz="quarter" idx="10"/>
          </p:nvPr>
        </p:nvSpPr>
        <p:spPr>
          <a:xfrm>
            <a:off x="655637" y="3165017"/>
            <a:ext cx="5257801" cy="1421928"/>
          </a:xfrm>
        </p:spPr>
        <p:txBody>
          <a:bodyPr/>
          <a:lstStyle/>
          <a:p>
            <a:pPr marL="0" indent="0" algn="ctr">
              <a:buNone/>
            </a:pPr>
            <a:r>
              <a:rPr lang="en-US" sz="3600" dirty="0"/>
              <a:t>Xbox One support</a:t>
            </a:r>
          </a:p>
          <a:p>
            <a:pPr marL="0" indent="0" algn="ctr">
              <a:buNone/>
            </a:pPr>
            <a:r>
              <a:rPr lang="en-US" sz="2400" dirty="0">
                <a:solidFill>
                  <a:schemeClr val="tx1"/>
                </a:solidFill>
              </a:rPr>
              <a:t>Support for W3C Gamepad API, directional navigation or mouse mode</a:t>
            </a:r>
          </a:p>
        </p:txBody>
      </p:sp>
      <p:sp>
        <p:nvSpPr>
          <p:cNvPr id="11" name="Text Placeholder 5"/>
          <p:cNvSpPr txBox="1">
            <a:spLocks/>
          </p:cNvSpPr>
          <p:nvPr/>
        </p:nvSpPr>
        <p:spPr>
          <a:xfrm>
            <a:off x="6142036" y="3165017"/>
            <a:ext cx="5257801" cy="1421928"/>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2"/>
                    </a:gs>
                    <a:gs pos="99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3600" b="0" i="0" u="none" strike="noStrike" kern="1200" cap="none" spc="0" normalizeH="0" baseline="0" noProof="0" dirty="0">
                <a:ln>
                  <a:noFill/>
                </a:ln>
                <a:gradFill>
                  <a:gsLst>
                    <a:gs pos="1250">
                      <a:srgbClr val="0078D7"/>
                    </a:gs>
                    <a:gs pos="99000">
                      <a:srgbClr val="0078D7"/>
                    </a:gs>
                  </a:gsLst>
                  <a:lin ang="5400000" scaled="0"/>
                </a:gradFill>
                <a:effectLst/>
                <a:uLnTx/>
                <a:uFillTx/>
                <a:latin typeface="Segoe UI Light"/>
                <a:ea typeface="+mn-ea"/>
                <a:cs typeface="+mn-cs"/>
              </a:rPr>
              <a:t>Streamlined publishing</a:t>
            </a:r>
          </a:p>
          <a:p>
            <a:pPr marL="0" marR="0" lvl="0" indent="0" algn="ctr"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2400" b="0" i="0" u="none" strike="noStrike" kern="1200" cap="none" spc="0" normalizeH="0" baseline="0" noProof="0" dirty="0">
                <a:ln>
                  <a:noFill/>
                </a:ln>
                <a:solidFill>
                  <a:srgbClr val="505050"/>
                </a:solidFill>
                <a:effectLst/>
                <a:uLnTx/>
                <a:uFillTx/>
                <a:latin typeface="Segoe UI Light"/>
                <a:ea typeface="+mn-ea"/>
                <a:cs typeface="+mn-cs"/>
              </a:rPr>
              <a:t>Just upload zip of W3C Manifest file </a:t>
            </a:r>
            <a:r>
              <a:rPr kumimoji="0" lang="en-US" sz="2400" b="0" i="0" u="none" strike="noStrike" kern="1200" cap="none" spc="0" normalizeH="0" baseline="0" noProof="0">
                <a:ln>
                  <a:noFill/>
                </a:ln>
                <a:solidFill>
                  <a:srgbClr val="505050"/>
                </a:solidFill>
                <a:effectLst/>
                <a:uLnTx/>
                <a:uFillTx/>
                <a:latin typeface="Segoe UI Light"/>
                <a:ea typeface="+mn-ea"/>
                <a:cs typeface="+mn-cs"/>
              </a:rPr>
              <a:t>&amp; images to </a:t>
            </a:r>
            <a:r>
              <a:rPr kumimoji="0" lang="en-US" sz="2400" b="0" i="0" u="none" strike="noStrike" kern="1200" cap="none" spc="0" normalizeH="0" baseline="0" noProof="0" dirty="0">
                <a:ln>
                  <a:noFill/>
                </a:ln>
                <a:solidFill>
                  <a:srgbClr val="505050"/>
                </a:solidFill>
                <a:effectLst/>
                <a:uLnTx/>
                <a:uFillTx/>
                <a:latin typeface="Segoe UI Light"/>
                <a:ea typeface="+mn-ea"/>
                <a:cs typeface="+mn-cs"/>
              </a:rPr>
              <a:t>the Windows Store</a:t>
            </a:r>
          </a:p>
        </p:txBody>
      </p:sp>
      <p:sp>
        <p:nvSpPr>
          <p:cNvPr id="12" name="Text Placeholder 5"/>
          <p:cNvSpPr txBox="1">
            <a:spLocks/>
          </p:cNvSpPr>
          <p:nvPr/>
        </p:nvSpPr>
        <p:spPr>
          <a:xfrm>
            <a:off x="655637" y="4736381"/>
            <a:ext cx="11353800" cy="2037481"/>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2"/>
                    </a:gs>
                    <a:gs pos="99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3600" b="0" i="0" u="none" strike="noStrike" kern="1200" cap="none" spc="0" normalizeH="0" baseline="0" noProof="0" dirty="0">
                <a:ln>
                  <a:noFill/>
                </a:ln>
                <a:gradFill>
                  <a:gsLst>
                    <a:gs pos="1250">
                      <a:srgbClr val="0078D7"/>
                    </a:gs>
                    <a:gs pos="99000">
                      <a:srgbClr val="0078D7"/>
                    </a:gs>
                  </a:gsLst>
                  <a:lin ang="5400000" scaled="0"/>
                </a:gradFill>
                <a:effectLst/>
                <a:uLnTx/>
                <a:uFillTx/>
                <a:latin typeface="Segoe UI Light"/>
                <a:ea typeface="+mn-ea"/>
                <a:cs typeface="+mn-cs"/>
              </a:rPr>
              <a:t>Learn more</a:t>
            </a:r>
          </a:p>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a:pPr>
            <a:r>
              <a:rPr kumimoji="0" lang="en-US" sz="2000" b="1" i="0" u="none" strike="noStrike" kern="1200" cap="none" spc="0" normalizeH="0" baseline="0" noProof="0" dirty="0">
                <a:ln>
                  <a:noFill/>
                </a:ln>
                <a:solidFill>
                  <a:srgbClr val="505050"/>
                </a:solidFill>
                <a:effectLst/>
                <a:uLnTx/>
                <a:uFillTx/>
                <a:latin typeface="Segoe UI Light"/>
                <a:ea typeface="+mn-ea"/>
                <a:cs typeface="+mn-cs"/>
              </a:rPr>
              <a:t>Thursday 3:30pm – Web Apps across Windows Devices (Jeff Burtoft, Kiril Seksenov)</a:t>
            </a:r>
          </a:p>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a:pPr>
            <a:r>
              <a:rPr kumimoji="0" lang="en-US" sz="2000" b="0" i="0" u="none" strike="noStrike" kern="1200" cap="none" spc="0" normalizeH="0" baseline="0" noProof="0" dirty="0">
                <a:ln>
                  <a:noFill/>
                </a:ln>
                <a:solidFill>
                  <a:srgbClr val="505050"/>
                </a:solidFill>
                <a:effectLst/>
                <a:uLnTx/>
                <a:uFillTx/>
                <a:latin typeface="Segoe UI Light"/>
                <a:ea typeface="+mn-ea"/>
                <a:cs typeface="+mn-cs"/>
              </a:rPr>
              <a:t>Mini Theater - Magic Mirror: Powered by a Web App, Windows 10 on Raspberry Pi (Kiril Seksenov)</a:t>
            </a:r>
          </a:p>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a:pPr>
            <a:r>
              <a:rPr kumimoji="0" lang="en-US" sz="2000" b="0" i="0" u="none" strike="noStrike" kern="1200" cap="none" spc="0" normalizeH="0" baseline="0" noProof="0" dirty="0">
                <a:ln>
                  <a:noFill/>
                </a:ln>
                <a:solidFill>
                  <a:srgbClr val="505050"/>
                </a:solidFill>
                <a:effectLst/>
                <a:uLnTx/>
                <a:uFillTx/>
                <a:latin typeface="Segoe UI Light"/>
                <a:ea typeface="+mn-ea"/>
                <a:cs typeface="+mn-cs"/>
              </a:rPr>
              <a:t>Online – Hosted Web Apps: Myth Busters (Jeff Burtoft, Kiril Seksenov)</a:t>
            </a:r>
          </a:p>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a:pPr>
            <a:r>
              <a:rPr kumimoji="0" lang="en-US" sz="2000" b="0" i="0" u="none" strike="noStrike" kern="1200" cap="none" spc="0" normalizeH="0" baseline="0" noProof="0" dirty="0">
                <a:ln>
                  <a:noFill/>
                </a:ln>
                <a:solidFill>
                  <a:srgbClr val="505050"/>
                </a:solidFill>
                <a:effectLst/>
                <a:uLnTx/>
                <a:uFillTx/>
                <a:latin typeface="Segoe UI Light"/>
                <a:ea typeface="+mn-ea"/>
                <a:cs typeface="+mn-cs"/>
              </a:rPr>
              <a:t>Online -  Web Frameworks (John-David Dalton)</a:t>
            </a:r>
          </a:p>
        </p:txBody>
      </p:sp>
    </p:spTree>
    <p:extLst>
      <p:ext uri="{BB962C8B-B14F-4D97-AF65-F5344CB8AC3E}">
        <p14:creationId xmlns:p14="http://schemas.microsoft.com/office/powerpoint/2010/main" val="3591314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500"/>
                                        <p:tgtEl>
                                          <p:spTgt spid="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1"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1181862"/>
          </a:xfrm>
          <a:solidFill>
            <a:srgbClr val="000000"/>
          </a:solidFill>
        </p:spPr>
        <p:txBody>
          <a:bodyPr/>
          <a:lstStyle/>
          <a:p>
            <a:r>
              <a:rPr lang="en-US" sz="7200" dirty="0">
                <a:solidFill>
                  <a:srgbClr val="0078D7"/>
                </a:solidFill>
              </a:rPr>
              <a:t>In closing…</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05" t="-2802" r="-1" b="2301"/>
          <a:stretch/>
        </p:blipFill>
        <p:spPr>
          <a:xfrm>
            <a:off x="9682984" y="3926663"/>
            <a:ext cx="3226699" cy="3502800"/>
          </a:xfrm>
          <a:prstGeom prst="rect">
            <a:avLst/>
          </a:prstGeom>
        </p:spPr>
      </p:pic>
    </p:spTree>
    <p:extLst>
      <p:ext uri="{BB962C8B-B14F-4D97-AF65-F5344CB8AC3E}">
        <p14:creationId xmlns:p14="http://schemas.microsoft.com/office/powerpoint/2010/main" val="97051995"/>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8" y="1395892"/>
            <a:ext cx="11887200" cy="3948773"/>
          </a:xfrm>
        </p:spPr>
        <p:txBody>
          <a:bodyPr/>
          <a:lstStyle/>
          <a:p>
            <a:pPr marL="742950" indent="-742950">
              <a:spcAft>
                <a:spcPts val="1800"/>
              </a:spcAft>
              <a:buFont typeface="+mj-lt"/>
              <a:buAutoNum type="arabicPeriod"/>
            </a:pPr>
            <a:r>
              <a:rPr lang="en-US" dirty="0"/>
              <a:t>Microsoft Edge has had a great first year</a:t>
            </a:r>
          </a:p>
          <a:p>
            <a:pPr marL="742950" indent="-742950">
              <a:spcAft>
                <a:spcPts val="1800"/>
              </a:spcAft>
              <a:buFont typeface="+mj-lt"/>
              <a:buAutoNum type="arabicPeriod"/>
            </a:pPr>
            <a:r>
              <a:rPr lang="en-US" dirty="0"/>
              <a:t>We’re listening and improving continuously</a:t>
            </a:r>
          </a:p>
          <a:p>
            <a:pPr marL="742950" indent="-742950">
              <a:spcAft>
                <a:spcPts val="1800"/>
              </a:spcAft>
              <a:buFont typeface="+mj-lt"/>
              <a:buAutoNum type="arabicPeriod"/>
            </a:pPr>
            <a:r>
              <a:rPr lang="en-US" dirty="0"/>
              <a:t>Lots of big improvements coming in the next feature update</a:t>
            </a:r>
          </a:p>
          <a:p>
            <a:pPr marL="742950" indent="-742950">
              <a:buFont typeface="+mj-lt"/>
              <a:buAutoNum type="arabicPeriod"/>
            </a:pPr>
            <a:endParaRPr lang="en-US" sz="3600" dirty="0"/>
          </a:p>
        </p:txBody>
      </p:sp>
      <p:sp>
        <p:nvSpPr>
          <p:cNvPr id="2" name="Title 1"/>
          <p:cNvSpPr>
            <a:spLocks noGrp="1"/>
          </p:cNvSpPr>
          <p:nvPr>
            <p:ph type="title"/>
          </p:nvPr>
        </p:nvSpPr>
        <p:spPr/>
        <p:txBody>
          <a:bodyPr/>
          <a:lstStyle/>
          <a:p>
            <a:r>
              <a:rPr lang="en-US" dirty="0"/>
              <a:t>Recap</a:t>
            </a:r>
            <a:endParaRPr lang="en-US" sz="4000" dirty="0">
              <a:gradFill>
                <a:gsLst>
                  <a:gs pos="0">
                    <a:schemeClr val="tx2"/>
                  </a:gs>
                  <a:gs pos="100000">
                    <a:schemeClr val="tx2"/>
                  </a:gs>
                </a:gsLst>
                <a:lin ang="5400000" scaled="0"/>
              </a:gradFill>
            </a:endParaRPr>
          </a:p>
        </p:txBody>
      </p:sp>
    </p:spTree>
    <p:extLst>
      <p:ext uri="{BB962C8B-B14F-4D97-AF65-F5344CB8AC3E}">
        <p14:creationId xmlns:p14="http://schemas.microsoft.com/office/powerpoint/2010/main" val="1218275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437" y="368404"/>
            <a:ext cx="11808371" cy="910293"/>
          </a:xfrm>
        </p:spPr>
        <p:txBody>
          <a:bodyPr/>
          <a:lstStyle/>
          <a:p>
            <a:r>
              <a:rPr lang="en-US" sz="4000" dirty="0">
                <a:solidFill>
                  <a:schemeClr val="tx1"/>
                </a:solidFill>
              </a:rPr>
              <a:t>Connecting with the team</a:t>
            </a:r>
          </a:p>
        </p:txBody>
      </p:sp>
      <p:sp>
        <p:nvSpPr>
          <p:cNvPr id="6" name="Content Placeholder 4"/>
          <p:cNvSpPr txBox="1">
            <a:spLocks/>
          </p:cNvSpPr>
          <p:nvPr/>
        </p:nvSpPr>
        <p:spPr>
          <a:xfrm>
            <a:off x="881" y="1284304"/>
            <a:ext cx="4663017" cy="3730413"/>
          </a:xfrm>
          <a:prstGeom prst="rect">
            <a:avLst/>
          </a:prstGeom>
        </p:spPr>
        <p:txBody>
          <a:bodyPr lIns="186521" tIns="186521" rIns="186521" bIns="186521"/>
          <a:lstStyle>
            <a:lvl1pPr marL="0" indent="0" algn="l" defTabSz="457200" rtl="0" eaLnBrk="1" latinLnBrk="0" hangingPunct="1">
              <a:spcBef>
                <a:spcPts val="1000"/>
              </a:spcBef>
              <a:buFont typeface="Arial"/>
              <a:buNone/>
              <a:defRPr sz="2400" kern="1200" baseline="0">
                <a:solidFill>
                  <a:schemeClr val="tx1"/>
                </a:solidFill>
                <a:latin typeface="Segoe UI Light"/>
                <a:ea typeface="+mn-ea"/>
                <a:cs typeface="Segoe UI Light"/>
              </a:defRPr>
            </a:lvl1pPr>
            <a:lvl2pPr marL="662940" indent="-342900" algn="l" defTabSz="457200" rtl="0" eaLnBrk="1" latinLnBrk="0" hangingPunct="1">
              <a:spcBef>
                <a:spcPts val="1000"/>
              </a:spcBef>
              <a:buFont typeface="Arial" panose="020B0604020202020204" pitchFamily="34" charset="0"/>
              <a:buChar char="•"/>
              <a:defRPr sz="2400" kern="1200">
                <a:solidFill>
                  <a:schemeClr val="bg2"/>
                </a:solidFill>
                <a:latin typeface="Segoe UI Light"/>
                <a:ea typeface="+mn-ea"/>
                <a:cs typeface="Segoe UI Light"/>
              </a:defRPr>
            </a:lvl2pPr>
            <a:lvl3pPr marL="914400" indent="-228600" algn="l" defTabSz="457200" rtl="0" eaLnBrk="1" latinLnBrk="0" hangingPunct="1">
              <a:spcBef>
                <a:spcPts val="1000"/>
              </a:spcBef>
              <a:buFont typeface="Arial"/>
              <a:buChar char="•"/>
              <a:defRPr sz="2200" kern="1200">
                <a:solidFill>
                  <a:schemeClr val="bg2"/>
                </a:solidFill>
                <a:latin typeface="Segoe UI Light"/>
                <a:ea typeface="+mn-ea"/>
                <a:cs typeface="Segoe UI Light"/>
              </a:defRPr>
            </a:lvl3pPr>
            <a:lvl4pPr marL="1280160" indent="-228600" algn="l" defTabSz="457200" rtl="0" eaLnBrk="1" latinLnBrk="0" hangingPunct="1">
              <a:spcBef>
                <a:spcPts val="1000"/>
              </a:spcBef>
              <a:buFont typeface="Arial"/>
              <a:buChar char="•"/>
              <a:defRPr sz="2000" kern="1200" baseline="0">
                <a:solidFill>
                  <a:schemeClr val="bg2"/>
                </a:solidFill>
                <a:latin typeface="Segoe UI Light"/>
                <a:ea typeface="+mn-ea"/>
                <a:cs typeface="Segoe UI Light"/>
              </a:defRPr>
            </a:lvl4pPr>
            <a:lvl5pPr marL="1463040" indent="182880" algn="l" defTabSz="457200" rtl="0" eaLnBrk="1" latinLnBrk="0" hangingPunct="1">
              <a:spcBef>
                <a:spcPts val="1000"/>
              </a:spcBef>
              <a:buFont typeface="Arial"/>
              <a:buChar char="•"/>
              <a:tabLst>
                <a:tab pos="1601788" algn="l"/>
              </a:tabLst>
              <a:defRPr sz="1800" kern="1200" baseline="0">
                <a:solidFill>
                  <a:schemeClr val="bg2"/>
                </a:solidFill>
                <a:latin typeface="Segoe UI Light"/>
                <a:ea typeface="+mn-ea"/>
                <a:cs typeface="Segoe U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66298" rtl="0" eaLnBrk="1" fontAlgn="auto" latinLnBrk="0" hangingPunct="1">
              <a:lnSpc>
                <a:spcPct val="100000"/>
              </a:lnSpc>
              <a:spcBef>
                <a:spcPts val="1020"/>
              </a:spcBef>
              <a:spcAft>
                <a:spcPts val="0"/>
              </a:spcAft>
              <a:buClrTx/>
              <a:buSzTx/>
              <a:buFont typeface="Arial"/>
              <a:buNone/>
              <a:tabLst/>
              <a:defRPr/>
            </a:pPr>
            <a:endParaRPr kumimoji="0" lang="en-US" sz="4080" b="1" i="0" u="none" strike="noStrike" kern="1200" cap="none" spc="0" normalizeH="0" baseline="0" noProof="0" dirty="0">
              <a:ln>
                <a:noFill/>
              </a:ln>
              <a:solidFill>
                <a:srgbClr val="000000"/>
              </a:solidFill>
              <a:effectLst/>
              <a:uLnTx/>
              <a:uFillTx/>
              <a:latin typeface="Segoe UI Light"/>
              <a:ea typeface="+mn-ea"/>
              <a:cs typeface="Segoe UI Light"/>
            </a:endParaRPr>
          </a:p>
          <a:p>
            <a:pPr marL="0" marR="0" lvl="0" indent="0" algn="r" defTabSz="466298" rtl="0" eaLnBrk="1" fontAlgn="auto" latinLnBrk="0" hangingPunct="1">
              <a:lnSpc>
                <a:spcPct val="100000"/>
              </a:lnSpc>
              <a:spcBef>
                <a:spcPts val="1020"/>
              </a:spcBef>
              <a:spcAft>
                <a:spcPts val="0"/>
              </a:spcAft>
              <a:buClrTx/>
              <a:buSzTx/>
              <a:buFont typeface="Arial"/>
              <a:buNone/>
              <a:tabLst/>
              <a:defRPr/>
            </a:pPr>
            <a:r>
              <a:rPr kumimoji="0" lang="en-US" sz="4080" b="1" i="0" u="none" strike="noStrike" kern="1200" cap="none" spc="0" normalizeH="0" baseline="0" noProof="0" dirty="0">
                <a:ln>
                  <a:noFill/>
                </a:ln>
                <a:solidFill>
                  <a:srgbClr val="000000"/>
                </a:solidFill>
                <a:effectLst/>
                <a:uLnTx/>
                <a:uFillTx/>
                <a:latin typeface="Segoe UI Light"/>
                <a:ea typeface="+mn-ea"/>
                <a:cs typeface="Segoe UI Light"/>
              </a:rPr>
              <a:t>dev.</a:t>
            </a:r>
          </a:p>
          <a:p>
            <a:pPr marL="0" marR="0" lvl="0" indent="0" algn="r" defTabSz="466298" rtl="0" eaLnBrk="1" fontAlgn="auto" latinLnBrk="0" hangingPunct="1">
              <a:lnSpc>
                <a:spcPct val="100000"/>
              </a:lnSpc>
              <a:spcBef>
                <a:spcPts val="1020"/>
              </a:spcBef>
              <a:spcAft>
                <a:spcPts val="0"/>
              </a:spcAft>
              <a:buClrTx/>
              <a:buSzTx/>
              <a:buFont typeface="Arial"/>
              <a:buNone/>
              <a:tabLst/>
              <a:defRPr/>
            </a:pPr>
            <a:r>
              <a:rPr kumimoji="0" lang="en-US" sz="4080" b="1" i="0" u="none" strike="noStrike" kern="1200" cap="none" spc="0" normalizeH="0" baseline="0" noProof="0" dirty="0">
                <a:ln>
                  <a:noFill/>
                </a:ln>
                <a:solidFill>
                  <a:srgbClr val="000000"/>
                </a:solidFill>
                <a:effectLst/>
                <a:uLnTx/>
                <a:uFillTx/>
                <a:latin typeface="Segoe UI Light"/>
                <a:ea typeface="+mn-ea"/>
                <a:cs typeface="Segoe UI Light"/>
              </a:rPr>
              <a:t>blog.</a:t>
            </a:r>
          </a:p>
          <a:p>
            <a:pPr marL="0" marR="0" lvl="0" indent="0" algn="r" defTabSz="466298" rtl="0" eaLnBrk="1" fontAlgn="auto" latinLnBrk="0" hangingPunct="1">
              <a:lnSpc>
                <a:spcPct val="100000"/>
              </a:lnSpc>
              <a:spcBef>
                <a:spcPts val="1020"/>
              </a:spcBef>
              <a:spcAft>
                <a:spcPts val="0"/>
              </a:spcAft>
              <a:buClrTx/>
              <a:buSzTx/>
              <a:buFont typeface="Arial"/>
              <a:buNone/>
              <a:tabLst/>
              <a:defRPr/>
            </a:pPr>
            <a:r>
              <a:rPr kumimoji="0" lang="en-US" sz="4080" b="1" i="0" u="none" strike="noStrike" kern="1200" cap="none" spc="0" normalizeH="0" baseline="0" noProof="0" dirty="0" err="1">
                <a:ln>
                  <a:noFill/>
                </a:ln>
                <a:solidFill>
                  <a:srgbClr val="000000"/>
                </a:solidFill>
                <a:effectLst/>
                <a:uLnTx/>
                <a:uFillTx/>
                <a:latin typeface="Segoe UI Light"/>
                <a:ea typeface="+mn-ea"/>
                <a:cs typeface="Segoe UI Light"/>
              </a:rPr>
              <a:t>uservoice</a:t>
            </a:r>
            <a:r>
              <a:rPr kumimoji="0" lang="en-US" sz="4080" b="1" i="0" u="none" strike="noStrike" kern="1200" cap="none" spc="0" normalizeH="0" baseline="0" noProof="0" dirty="0">
                <a:ln>
                  <a:noFill/>
                </a:ln>
                <a:solidFill>
                  <a:srgbClr val="000000"/>
                </a:solidFill>
                <a:effectLst/>
                <a:uLnTx/>
                <a:uFillTx/>
                <a:latin typeface="Segoe UI Light"/>
                <a:ea typeface="+mn-ea"/>
                <a:cs typeface="Segoe UI Light"/>
              </a:rPr>
              <a:t>.</a:t>
            </a:r>
          </a:p>
          <a:p>
            <a:pPr marL="0" marR="0" lvl="0" indent="0" algn="r" defTabSz="466298" rtl="0" eaLnBrk="1" fontAlgn="auto" latinLnBrk="0" hangingPunct="1">
              <a:lnSpc>
                <a:spcPct val="100000"/>
              </a:lnSpc>
              <a:spcBef>
                <a:spcPts val="1020"/>
              </a:spcBef>
              <a:spcAft>
                <a:spcPts val="0"/>
              </a:spcAft>
              <a:buClrTx/>
              <a:buSzTx/>
              <a:buFont typeface="Arial"/>
              <a:buNone/>
              <a:tabLst/>
              <a:defRPr/>
            </a:pPr>
            <a:r>
              <a:rPr kumimoji="0" lang="en-US" sz="4080" b="1" i="0" u="none" strike="noStrike" kern="1200" cap="none" spc="0" normalizeH="0" baseline="0" noProof="0" dirty="0">
                <a:ln>
                  <a:noFill/>
                </a:ln>
                <a:solidFill>
                  <a:srgbClr val="000000"/>
                </a:solidFill>
                <a:effectLst/>
                <a:uLnTx/>
                <a:uFillTx/>
                <a:latin typeface="Segoe UI Light"/>
                <a:ea typeface="+mn-ea"/>
                <a:cs typeface="Segoe UI Light"/>
              </a:rPr>
              <a:t>status.</a:t>
            </a:r>
          </a:p>
        </p:txBody>
      </p:sp>
      <p:sp>
        <p:nvSpPr>
          <p:cNvPr id="7" name="Content Placeholder 5"/>
          <p:cNvSpPr txBox="1">
            <a:spLocks/>
          </p:cNvSpPr>
          <p:nvPr/>
        </p:nvSpPr>
        <p:spPr>
          <a:xfrm>
            <a:off x="4317063" y="1278697"/>
            <a:ext cx="4663017" cy="3730413"/>
          </a:xfrm>
          <a:prstGeom prst="rect">
            <a:avLst/>
          </a:prstGeom>
        </p:spPr>
        <p:txBody>
          <a:bodyPr lIns="186521" tIns="186521" rIns="186521" bIns="186521"/>
          <a:lstStyle>
            <a:lvl1pPr marL="0" indent="0" algn="l" defTabSz="457200" rtl="0" eaLnBrk="1" latinLnBrk="0" hangingPunct="1">
              <a:spcBef>
                <a:spcPts val="1000"/>
              </a:spcBef>
              <a:buFont typeface="Arial"/>
              <a:buNone/>
              <a:defRPr sz="2400" kern="1200" baseline="0">
                <a:solidFill>
                  <a:schemeClr val="tx1"/>
                </a:solidFill>
                <a:latin typeface="Segoe UI Light"/>
                <a:ea typeface="+mn-ea"/>
                <a:cs typeface="Segoe UI Light"/>
              </a:defRPr>
            </a:lvl1pPr>
            <a:lvl2pPr marL="662940" indent="-342900" algn="l" defTabSz="457200" rtl="0" eaLnBrk="1" latinLnBrk="0" hangingPunct="1">
              <a:spcBef>
                <a:spcPts val="1000"/>
              </a:spcBef>
              <a:buFont typeface="Arial" panose="020B0604020202020204" pitchFamily="34" charset="0"/>
              <a:buChar char="•"/>
              <a:defRPr sz="2400" kern="1200">
                <a:solidFill>
                  <a:schemeClr val="bg2"/>
                </a:solidFill>
                <a:latin typeface="Segoe UI Light"/>
                <a:ea typeface="+mn-ea"/>
                <a:cs typeface="Segoe UI Light"/>
              </a:defRPr>
            </a:lvl2pPr>
            <a:lvl3pPr marL="914400" indent="-228600" algn="l" defTabSz="457200" rtl="0" eaLnBrk="1" latinLnBrk="0" hangingPunct="1">
              <a:spcBef>
                <a:spcPts val="1000"/>
              </a:spcBef>
              <a:buFont typeface="Arial"/>
              <a:buChar char="•"/>
              <a:defRPr sz="2200" kern="1200">
                <a:solidFill>
                  <a:schemeClr val="bg2"/>
                </a:solidFill>
                <a:latin typeface="Segoe UI Light"/>
                <a:ea typeface="+mn-ea"/>
                <a:cs typeface="Segoe UI Light"/>
              </a:defRPr>
            </a:lvl3pPr>
            <a:lvl4pPr marL="1280160" indent="-228600" algn="l" defTabSz="457200" rtl="0" eaLnBrk="1" latinLnBrk="0" hangingPunct="1">
              <a:spcBef>
                <a:spcPts val="1000"/>
              </a:spcBef>
              <a:buFont typeface="Arial"/>
              <a:buChar char="•"/>
              <a:defRPr sz="2000" kern="1200" baseline="0">
                <a:solidFill>
                  <a:schemeClr val="bg2"/>
                </a:solidFill>
                <a:latin typeface="Segoe UI Light"/>
                <a:ea typeface="+mn-ea"/>
                <a:cs typeface="Segoe UI Light"/>
              </a:defRPr>
            </a:lvl4pPr>
            <a:lvl5pPr marL="1463040" indent="182880" algn="l" defTabSz="457200" rtl="0" eaLnBrk="1" latinLnBrk="0" hangingPunct="1">
              <a:spcBef>
                <a:spcPts val="1000"/>
              </a:spcBef>
              <a:buFont typeface="Arial"/>
              <a:buChar char="•"/>
              <a:tabLst>
                <a:tab pos="1601788" algn="l"/>
              </a:tabLst>
              <a:defRPr sz="1800" kern="1200" baseline="0">
                <a:solidFill>
                  <a:schemeClr val="bg2"/>
                </a:solidFill>
                <a:latin typeface="Segoe UI Light"/>
                <a:ea typeface="+mn-ea"/>
                <a:cs typeface="Segoe U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66298" rtl="0" eaLnBrk="1" fontAlgn="auto" latinLnBrk="0" hangingPunct="1">
              <a:lnSpc>
                <a:spcPct val="100000"/>
              </a:lnSpc>
              <a:spcBef>
                <a:spcPts val="1020"/>
              </a:spcBef>
              <a:spcAft>
                <a:spcPts val="0"/>
              </a:spcAft>
              <a:buClrTx/>
              <a:buSzTx/>
              <a:buFont typeface="Arial"/>
              <a:buNone/>
              <a:tabLst/>
              <a:defRPr/>
            </a:pPr>
            <a:r>
              <a:rPr kumimoji="0" lang="en-US" sz="4080" b="0" i="0" u="none" strike="noStrike" kern="1200" cap="none" spc="0" normalizeH="0" baseline="0" noProof="0" dirty="0">
                <a:ln>
                  <a:noFill/>
                </a:ln>
                <a:solidFill>
                  <a:srgbClr val="0072C6"/>
                </a:solidFill>
                <a:effectLst/>
                <a:uLnTx/>
                <a:uFillTx/>
                <a:latin typeface="Segoe UI Light"/>
                <a:ea typeface="+mn-ea"/>
                <a:cs typeface="Segoe UI Light"/>
              </a:rPr>
              <a:t>microsoftedge.com</a:t>
            </a:r>
          </a:p>
          <a:p>
            <a:pPr marL="0" marR="0" lvl="0" indent="0" algn="l" defTabSz="466298" rtl="0" eaLnBrk="1" fontAlgn="auto" latinLnBrk="0" hangingPunct="1">
              <a:lnSpc>
                <a:spcPct val="100000"/>
              </a:lnSpc>
              <a:spcBef>
                <a:spcPts val="1020"/>
              </a:spcBef>
              <a:spcAft>
                <a:spcPts val="0"/>
              </a:spcAft>
              <a:buClrTx/>
              <a:buSzTx/>
              <a:buFont typeface="Arial"/>
              <a:buNone/>
              <a:tabLst/>
              <a:defRPr/>
            </a:pPr>
            <a:r>
              <a:rPr kumimoji="0" lang="en-US" sz="4080" b="0" i="0" u="none" strike="noStrike" kern="1200" cap="none" spc="0" normalizeH="0" baseline="0" noProof="0">
                <a:ln>
                  <a:noFill/>
                </a:ln>
                <a:solidFill>
                  <a:srgbClr val="0072C6"/>
                </a:solidFill>
                <a:effectLst/>
                <a:uLnTx/>
                <a:uFillTx/>
                <a:latin typeface="Segoe UI Light"/>
                <a:ea typeface="+mn-ea"/>
                <a:cs typeface="Segoe UI Light"/>
              </a:rPr>
              <a:t>microsoftedge.com</a:t>
            </a:r>
            <a:endParaRPr kumimoji="0" lang="en-US" sz="4080" b="0" i="0" u="none" strike="noStrike" kern="1200" cap="none" spc="0" normalizeH="0" baseline="0" noProof="0" dirty="0">
              <a:ln>
                <a:noFill/>
              </a:ln>
              <a:solidFill>
                <a:srgbClr val="0072C6"/>
              </a:solidFill>
              <a:effectLst/>
              <a:uLnTx/>
              <a:uFillTx/>
              <a:latin typeface="Segoe UI Light"/>
              <a:ea typeface="+mn-ea"/>
              <a:cs typeface="Segoe UI Light"/>
            </a:endParaRPr>
          </a:p>
          <a:p>
            <a:pPr marL="0" marR="0" lvl="0" indent="0" algn="l" defTabSz="466298" rtl="0" eaLnBrk="1" fontAlgn="auto" latinLnBrk="0" hangingPunct="1">
              <a:lnSpc>
                <a:spcPct val="100000"/>
              </a:lnSpc>
              <a:spcBef>
                <a:spcPts val="1020"/>
              </a:spcBef>
              <a:spcAft>
                <a:spcPts val="0"/>
              </a:spcAft>
              <a:buClrTx/>
              <a:buSzTx/>
              <a:buFont typeface="Arial"/>
              <a:buNone/>
              <a:tabLst/>
              <a:defRPr/>
            </a:pPr>
            <a:r>
              <a:rPr kumimoji="0" lang="en-US" sz="4080" b="0" i="0" u="none" strike="noStrike" kern="1200" cap="none" spc="0" normalizeH="0" baseline="0" noProof="0" dirty="0">
                <a:ln>
                  <a:noFill/>
                </a:ln>
                <a:solidFill>
                  <a:srgbClr val="0072C6"/>
                </a:solidFill>
                <a:effectLst/>
                <a:uLnTx/>
                <a:uFillTx/>
                <a:latin typeface="Segoe UI Light"/>
                <a:ea typeface="+mn-ea"/>
                <a:cs typeface="Segoe UI Light"/>
              </a:rPr>
              <a:t>microsoftedge.com</a:t>
            </a:r>
          </a:p>
          <a:p>
            <a:pPr marL="0" marR="0" lvl="0" indent="0" algn="l" defTabSz="466298" rtl="0" eaLnBrk="1" fontAlgn="auto" latinLnBrk="0" hangingPunct="1">
              <a:lnSpc>
                <a:spcPct val="100000"/>
              </a:lnSpc>
              <a:spcBef>
                <a:spcPts val="1020"/>
              </a:spcBef>
              <a:spcAft>
                <a:spcPts val="0"/>
              </a:spcAft>
              <a:buClrTx/>
              <a:buSzTx/>
              <a:buFont typeface="Arial"/>
              <a:buNone/>
              <a:tabLst/>
              <a:defRPr/>
            </a:pPr>
            <a:r>
              <a:rPr kumimoji="0" lang="en-US" sz="4080" b="0" i="0" u="none" strike="noStrike" kern="1200" cap="none" spc="0" normalizeH="0" baseline="0" noProof="0" dirty="0">
                <a:ln>
                  <a:noFill/>
                </a:ln>
                <a:solidFill>
                  <a:srgbClr val="0072C6"/>
                </a:solidFill>
                <a:effectLst/>
                <a:uLnTx/>
                <a:uFillTx/>
                <a:latin typeface="Segoe UI Light"/>
                <a:ea typeface="+mn-ea"/>
                <a:cs typeface="Segoe UI Light"/>
              </a:rPr>
              <a:t>microsoftedge.com</a:t>
            </a:r>
          </a:p>
          <a:p>
            <a:pPr marL="0" marR="0" lvl="0" indent="0" algn="l" defTabSz="466298" rtl="0" eaLnBrk="1" fontAlgn="auto" latinLnBrk="0" hangingPunct="1">
              <a:lnSpc>
                <a:spcPct val="100000"/>
              </a:lnSpc>
              <a:spcBef>
                <a:spcPts val="1020"/>
              </a:spcBef>
              <a:spcAft>
                <a:spcPts val="0"/>
              </a:spcAft>
              <a:buClrTx/>
              <a:buSzTx/>
              <a:buFont typeface="Arial"/>
              <a:buNone/>
              <a:tabLst/>
              <a:defRPr/>
            </a:pPr>
            <a:r>
              <a:rPr kumimoji="0" lang="en-US" sz="4080" b="0" i="0" u="none" strike="noStrike" kern="1200" cap="none" spc="0" normalizeH="0" baseline="0" noProof="0" dirty="0">
                <a:ln>
                  <a:noFill/>
                </a:ln>
                <a:solidFill>
                  <a:srgbClr val="0072C6"/>
                </a:solidFill>
                <a:effectLst/>
                <a:uLnTx/>
                <a:uFillTx/>
                <a:latin typeface="Segoe UI Light"/>
                <a:ea typeface="+mn-ea"/>
                <a:cs typeface="Segoe UI Light"/>
              </a:rPr>
              <a:t>microsoftedge.com</a:t>
            </a:r>
          </a:p>
          <a:p>
            <a:pPr marL="0" marR="0" lvl="0" indent="0" algn="l" defTabSz="466298" rtl="0" eaLnBrk="1" fontAlgn="auto" latinLnBrk="0" hangingPunct="1">
              <a:lnSpc>
                <a:spcPct val="100000"/>
              </a:lnSpc>
              <a:spcBef>
                <a:spcPts val="1020"/>
              </a:spcBef>
              <a:spcAft>
                <a:spcPts val="0"/>
              </a:spcAft>
              <a:buClrTx/>
              <a:buSzTx/>
              <a:buFont typeface="Arial"/>
              <a:buNone/>
              <a:tabLst/>
              <a:defRPr/>
            </a:pPr>
            <a:endParaRPr kumimoji="0" lang="en-US" sz="4080" b="0" i="0" u="none" strike="noStrike" kern="1200" cap="none" spc="0" normalizeH="0" baseline="0" noProof="0" dirty="0">
              <a:ln>
                <a:noFill/>
              </a:ln>
              <a:solidFill>
                <a:srgbClr val="0072C6"/>
              </a:solidFill>
              <a:effectLst/>
              <a:uLnTx/>
              <a:uFillTx/>
              <a:latin typeface="Segoe UI Light"/>
              <a:ea typeface="+mn-ea"/>
              <a:cs typeface="Segoe UI Light"/>
            </a:endParaRPr>
          </a:p>
        </p:txBody>
      </p:sp>
      <p:sp>
        <p:nvSpPr>
          <p:cNvPr id="3" name="TextBox 2"/>
          <p:cNvSpPr txBox="1"/>
          <p:nvPr/>
        </p:nvSpPr>
        <p:spPr>
          <a:xfrm>
            <a:off x="8732837" y="5247494"/>
            <a:ext cx="3963564" cy="670512"/>
          </a:xfrm>
          <a:prstGeom prst="rect">
            <a:avLst/>
          </a:prstGeom>
          <a:noFill/>
        </p:spPr>
        <p:txBody>
          <a:bodyPr wrap="square"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3672" b="0" i="0" u="none" strike="noStrike" kern="1200" cap="none" spc="0" normalizeH="0" baseline="0" noProof="0">
                <a:ln>
                  <a:noFill/>
                </a:ln>
                <a:solidFill>
                  <a:srgbClr val="002050"/>
                </a:solidFill>
                <a:effectLst/>
                <a:uLnTx/>
                <a:uFillTx/>
                <a:latin typeface="Segoe UI Light" panose="020B0502040204020203" pitchFamily="34" charset="0"/>
                <a:ea typeface="+mn-ea"/>
                <a:cs typeface="Segoe UI Light" panose="020B0502040204020203" pitchFamily="34" charset="0"/>
              </a:rPr>
              <a:t>@MicrosoftEdge</a:t>
            </a:r>
            <a:endParaRPr kumimoji="0" lang="en-US" sz="3672" b="0" i="0" u="none" strike="noStrike" kern="1200" cap="none" spc="0" normalizeH="0" baseline="0" noProof="0" dirty="0">
              <a:ln>
                <a:noFill/>
              </a:ln>
              <a:solidFill>
                <a:srgbClr val="002050"/>
              </a:solidFill>
              <a:effectLst/>
              <a:uLnTx/>
              <a:uFillTx/>
              <a:latin typeface="Segoe UI Light" panose="020B0502040204020203" pitchFamily="34" charset="0"/>
              <a:ea typeface="+mn-ea"/>
              <a:cs typeface="Segoe UI Light" panose="020B0502040204020203"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7538" y="5582750"/>
            <a:ext cx="801826" cy="651879"/>
          </a:xfrm>
          <a:prstGeom prst="rect">
            <a:avLst/>
          </a:prstGeom>
        </p:spPr>
      </p:pic>
      <p:sp>
        <p:nvSpPr>
          <p:cNvPr id="8" name="TextBox 7"/>
          <p:cNvSpPr txBox="1"/>
          <p:nvPr/>
        </p:nvSpPr>
        <p:spPr>
          <a:xfrm>
            <a:off x="8732837" y="5867577"/>
            <a:ext cx="3963564" cy="670512"/>
          </a:xfrm>
          <a:prstGeom prst="rect">
            <a:avLst/>
          </a:prstGeom>
          <a:noFill/>
        </p:spPr>
        <p:txBody>
          <a:bodyPr wrap="square"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3672" b="0" i="0" u="none" strike="noStrike" kern="1200" cap="none" spc="0" normalizeH="0" baseline="0" noProof="0" dirty="0">
                <a:ln>
                  <a:noFill/>
                </a:ln>
                <a:solidFill>
                  <a:srgbClr val="002050"/>
                </a:solidFill>
                <a:effectLst/>
                <a:uLnTx/>
                <a:uFillTx/>
                <a:latin typeface="Segoe UI Light" panose="020B0502040204020203" pitchFamily="34" charset="0"/>
                <a:ea typeface="+mn-ea"/>
                <a:cs typeface="Segoe UI Light" panose="020B0502040204020203" pitchFamily="34" charset="0"/>
              </a:rPr>
              <a:t>@</a:t>
            </a:r>
            <a:r>
              <a:rPr kumimoji="0" lang="en-US" sz="3672" b="0" i="0" u="none" strike="noStrike" kern="1200" cap="none" spc="0" normalizeH="0" baseline="0" noProof="0" dirty="0" err="1">
                <a:ln>
                  <a:noFill/>
                </a:ln>
                <a:solidFill>
                  <a:srgbClr val="002050"/>
                </a:solidFill>
                <a:effectLst/>
                <a:uLnTx/>
                <a:uFillTx/>
                <a:latin typeface="Segoe UI Light" panose="020B0502040204020203" pitchFamily="34" charset="0"/>
                <a:ea typeface="+mn-ea"/>
                <a:cs typeface="Segoe UI Light" panose="020B0502040204020203" pitchFamily="34" charset="0"/>
              </a:rPr>
              <a:t>MSEdgeDev</a:t>
            </a:r>
            <a:endParaRPr kumimoji="0" lang="en-US" sz="3672" b="0" i="0" u="none" strike="noStrike" kern="1200" cap="none" spc="0" normalizeH="0" baseline="0" noProof="0" dirty="0">
              <a:ln>
                <a:noFill/>
              </a:ln>
              <a:solidFill>
                <a:srgbClr val="002050"/>
              </a:solidFill>
              <a:effectLst/>
              <a:uLnTx/>
              <a:uFillTx/>
              <a:latin typeface="Segoe UI Light" panose="020B0502040204020203" pitchFamily="34" charset="0"/>
              <a:ea typeface="+mn-ea"/>
              <a:cs typeface="Segoe UI Light" panose="020B0502040204020203" pitchFamily="34" charset="0"/>
            </a:endParaRPr>
          </a:p>
        </p:txBody>
      </p:sp>
      <p:pic>
        <p:nvPicPr>
          <p:cNvPr id="5" name="Picture 4"/>
          <p:cNvPicPr>
            <a:picLocks noChangeAspect="1"/>
          </p:cNvPicPr>
          <p:nvPr/>
        </p:nvPicPr>
        <p:blipFill>
          <a:blip r:embed="rId3"/>
          <a:stretch>
            <a:fillRect/>
          </a:stretch>
        </p:blipFill>
        <p:spPr>
          <a:xfrm>
            <a:off x="1493837" y="5436993"/>
            <a:ext cx="962025" cy="962025"/>
          </a:xfrm>
          <a:prstGeom prst="rect">
            <a:avLst/>
          </a:prstGeom>
        </p:spPr>
      </p:pic>
      <p:sp>
        <p:nvSpPr>
          <p:cNvPr id="9" name="TextBox 8"/>
          <p:cNvSpPr txBox="1"/>
          <p:nvPr/>
        </p:nvSpPr>
        <p:spPr>
          <a:xfrm>
            <a:off x="2589172" y="5573433"/>
            <a:ext cx="3963564" cy="670512"/>
          </a:xfrm>
          <a:prstGeom prst="rect">
            <a:avLst/>
          </a:prstGeom>
          <a:noFill/>
        </p:spPr>
        <p:txBody>
          <a:bodyPr wrap="square"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3672" b="0" i="0" u="none" strike="noStrike" kern="1200" cap="none" spc="0" normalizeH="0" baseline="0" noProof="0" dirty="0">
                <a:ln>
                  <a:noFill/>
                </a:ln>
                <a:solidFill>
                  <a:srgbClr val="002050"/>
                </a:solidFill>
                <a:effectLst/>
                <a:uLnTx/>
                <a:uFillTx/>
                <a:latin typeface="Segoe UI Light" panose="020B0502040204020203" pitchFamily="34" charset="0"/>
                <a:ea typeface="+mn-ea"/>
                <a:cs typeface="Segoe UI Light" panose="020B0502040204020203" pitchFamily="34" charset="0"/>
              </a:rPr>
              <a:t>Feedback Hub</a:t>
            </a:r>
          </a:p>
        </p:txBody>
      </p:sp>
    </p:spTree>
    <p:extLst>
      <p:ext uri="{BB962C8B-B14F-4D97-AF65-F5344CB8AC3E}">
        <p14:creationId xmlns:p14="http://schemas.microsoft.com/office/powerpoint/2010/main" val="2796362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5965" b="25517"/>
          <a:stretch/>
        </p:blipFill>
        <p:spPr>
          <a:xfrm>
            <a:off x="-1" y="2112657"/>
            <a:ext cx="6219421" cy="4881868"/>
          </a:xfrm>
          <a:prstGeom prst="rect">
            <a:avLst/>
          </a:prstGeom>
        </p:spPr>
      </p:pic>
      <p:sp>
        <p:nvSpPr>
          <p:cNvPr id="2" name="Title 1"/>
          <p:cNvSpPr>
            <a:spLocks noGrp="1"/>
          </p:cNvSpPr>
          <p:nvPr>
            <p:ph type="title"/>
          </p:nvPr>
        </p:nvSpPr>
        <p:spPr/>
        <p:txBody>
          <a:bodyPr/>
          <a:lstStyle/>
          <a:p>
            <a:r>
              <a:rPr lang="en-US" dirty="0"/>
              <a:t>Please Complete An Evaluation Form</a:t>
            </a:r>
            <a:br>
              <a:rPr lang="en-US" dirty="0"/>
            </a:br>
            <a:r>
              <a:rPr lang="en-US" sz="4400" dirty="0"/>
              <a:t>Your input is important!</a:t>
            </a:r>
            <a:endParaRPr lang="en-US" dirty="0"/>
          </a:p>
        </p:txBody>
      </p:sp>
      <p:sp>
        <p:nvSpPr>
          <p:cNvPr id="18" name="Text Placeholder 2"/>
          <p:cNvSpPr txBox="1">
            <a:spLocks/>
          </p:cNvSpPr>
          <p:nvPr/>
        </p:nvSpPr>
        <p:spPr>
          <a:xfrm>
            <a:off x="5174256" y="4092592"/>
            <a:ext cx="3150539" cy="628973"/>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marR="0" lvl="0" indent="0" algn="ctr" defTabSz="932742" rtl="0" eaLnBrk="1" fontAlgn="auto" latinLnBrk="0" hangingPunct="1">
              <a:lnSpc>
                <a:spcPct val="90000"/>
              </a:lnSpc>
              <a:spcBef>
                <a:spcPct val="20000"/>
              </a:spcBef>
              <a:spcAft>
                <a:spcPts val="600"/>
              </a:spcAft>
              <a:buClr>
                <a:srgbClr val="505050"/>
              </a:buClr>
              <a:buSzPct val="100000"/>
              <a:buFontTx/>
              <a:buNone/>
              <a:tabLst/>
              <a:defRPr/>
            </a:pPr>
            <a:r>
              <a:rPr kumimoji="0" lang="en-US" sz="2800" b="0" i="0" u="sng"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or</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4858" y="2675446"/>
            <a:ext cx="3467167" cy="3467167"/>
          </a:xfrm>
          <a:prstGeom prst="rect">
            <a:avLst/>
          </a:prstGeom>
        </p:spPr>
      </p:pic>
    </p:spTree>
    <p:extLst>
      <p:ext uri="{BB962C8B-B14F-4D97-AF65-F5344CB8AC3E}">
        <p14:creationId xmlns:p14="http://schemas.microsoft.com/office/powerpoint/2010/main" val="2276778966"/>
      </p:ext>
    </p:extLst>
  </p:cSld>
  <p:clrMapOvr>
    <a:masterClrMapping/>
  </p:clrMapOvr>
  <p:transition spd="slow">
    <p:push/>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840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01674" y="1721416"/>
            <a:ext cx="10972799" cy="2707564"/>
            <a:chOff x="2103438" y="2049462"/>
            <a:chExt cx="8641065" cy="2132203"/>
          </a:xfrm>
        </p:grpSpPr>
        <p:pic>
          <p:nvPicPr>
            <p:cNvPr id="7" name="Picture 6"/>
            <p:cNvPicPr>
              <a:picLocks noChangeAspect="1"/>
            </p:cNvPicPr>
            <p:nvPr/>
          </p:nvPicPr>
          <p:blipFill>
            <a:blip r:embed="rId3"/>
            <a:stretch>
              <a:fillRect/>
            </a:stretch>
          </p:blipFill>
          <p:spPr>
            <a:xfrm>
              <a:off x="2103438" y="2049462"/>
              <a:ext cx="3196706" cy="2132203"/>
            </a:xfrm>
            <a:prstGeom prst="rect">
              <a:avLst/>
            </a:prstGeom>
          </p:spPr>
        </p:pic>
        <p:pic>
          <p:nvPicPr>
            <p:cNvPr id="10" name="Picture 9"/>
            <p:cNvPicPr>
              <a:picLocks noChangeAspect="1"/>
            </p:cNvPicPr>
            <p:nvPr/>
          </p:nvPicPr>
          <p:blipFill>
            <a:blip r:embed="rId4"/>
            <a:stretch>
              <a:fillRect/>
            </a:stretch>
          </p:blipFill>
          <p:spPr>
            <a:xfrm>
              <a:off x="5303836" y="2049462"/>
              <a:ext cx="5440667" cy="2132203"/>
            </a:xfrm>
            <a:prstGeom prst="rect">
              <a:avLst/>
            </a:prstGeom>
          </p:spPr>
        </p:pic>
      </p:grpSp>
      <p:grpSp>
        <p:nvGrpSpPr>
          <p:cNvPr id="17" name="Group 16"/>
          <p:cNvGrpSpPr/>
          <p:nvPr/>
        </p:nvGrpSpPr>
        <p:grpSpPr>
          <a:xfrm>
            <a:off x="-6027" y="0"/>
            <a:ext cx="12442502" cy="1109539"/>
            <a:chOff x="0" y="-3438"/>
            <a:chExt cx="12442502" cy="1109539"/>
          </a:xfrm>
        </p:grpSpPr>
        <p:pic>
          <p:nvPicPr>
            <p:cNvPr id="11" name="Picture 10"/>
            <p:cNvPicPr>
              <a:picLocks noChangeAspect="1"/>
            </p:cNvPicPr>
            <p:nvPr/>
          </p:nvPicPr>
          <p:blipFill rotWithShape="1">
            <a:blip r:embed="rId5"/>
            <a:srcRect r="52861"/>
            <a:stretch/>
          </p:blipFill>
          <p:spPr>
            <a:xfrm>
              <a:off x="0" y="-2929"/>
              <a:ext cx="2007484" cy="1109030"/>
            </a:xfrm>
            <a:prstGeom prst="rect">
              <a:avLst/>
            </a:prstGeom>
          </p:spPr>
        </p:pic>
        <p:pic>
          <p:nvPicPr>
            <p:cNvPr id="13" name="Picture 12"/>
            <p:cNvPicPr>
              <a:picLocks noChangeAspect="1"/>
            </p:cNvPicPr>
            <p:nvPr/>
          </p:nvPicPr>
          <p:blipFill rotWithShape="1">
            <a:blip r:embed="rId5"/>
            <a:srcRect l="44872"/>
            <a:stretch/>
          </p:blipFill>
          <p:spPr>
            <a:xfrm>
              <a:off x="10094784" y="-3438"/>
              <a:ext cx="2347718" cy="1109030"/>
            </a:xfrm>
            <a:prstGeom prst="rect">
              <a:avLst/>
            </a:prstGeom>
          </p:spPr>
        </p:pic>
        <p:pic>
          <p:nvPicPr>
            <p:cNvPr id="15" name="Picture 14"/>
            <p:cNvPicPr>
              <a:picLocks noChangeAspect="1"/>
            </p:cNvPicPr>
            <p:nvPr/>
          </p:nvPicPr>
          <p:blipFill rotWithShape="1">
            <a:blip r:embed="rId5"/>
            <a:srcRect r="94857"/>
            <a:stretch/>
          </p:blipFill>
          <p:spPr>
            <a:xfrm>
              <a:off x="1954864" y="0"/>
              <a:ext cx="8139919" cy="1106101"/>
            </a:xfrm>
            <a:prstGeom prst="rect">
              <a:avLst/>
            </a:prstGeom>
          </p:spPr>
        </p:pic>
        <p:sp>
          <p:nvSpPr>
            <p:cNvPr id="16" name="TextBox 15"/>
            <p:cNvSpPr txBox="1"/>
            <p:nvPr/>
          </p:nvSpPr>
          <p:spPr>
            <a:xfrm>
              <a:off x="1766897" y="238994"/>
              <a:ext cx="1828800" cy="794064"/>
            </a:xfrm>
            <a:prstGeom prst="rect">
              <a:avLst/>
            </a:prstGeom>
            <a:noFill/>
          </p:spPr>
          <p:txBody>
            <a:bodyPr wrap="squar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Segoe UI"/>
                  <a:ea typeface="+mn-ea"/>
                  <a:cs typeface="+mn-cs"/>
                </a:rPr>
                <a:t>2015</a:t>
              </a:r>
            </a:p>
          </p:txBody>
        </p:sp>
      </p:grpSp>
      <p:pic>
        <p:nvPicPr>
          <p:cNvPr id="12" name="Picture 11"/>
          <p:cNvPicPr>
            <a:picLocks noChangeAspect="1"/>
          </p:cNvPicPr>
          <p:nvPr/>
        </p:nvPicPr>
        <p:blipFill>
          <a:blip r:embed="rId6">
            <a:clrChange>
              <a:clrFrom>
                <a:srgbClr val="FFFFFF"/>
              </a:clrFrom>
              <a:clrTo>
                <a:srgbClr val="FFFFFF">
                  <a:alpha val="0"/>
                </a:srgbClr>
              </a:clrTo>
            </a:clrChange>
          </a:blip>
          <a:stretch>
            <a:fillRect/>
          </a:stretch>
        </p:blipFill>
        <p:spPr>
          <a:xfrm>
            <a:off x="9378948" y="5029397"/>
            <a:ext cx="2295525" cy="1924190"/>
          </a:xfrm>
          <a:prstGeom prst="rect">
            <a:avLst/>
          </a:prstGeom>
        </p:spPr>
      </p:pic>
      <p:pic>
        <p:nvPicPr>
          <p:cNvPr id="3" name="Picture 2"/>
          <p:cNvPicPr>
            <a:picLocks noChangeAspect="1"/>
          </p:cNvPicPr>
          <p:nvPr/>
        </p:nvPicPr>
        <p:blipFill>
          <a:blip r:embed="rId7"/>
          <a:stretch>
            <a:fillRect/>
          </a:stretch>
        </p:blipFill>
        <p:spPr>
          <a:xfrm>
            <a:off x="5075237" y="5018838"/>
            <a:ext cx="2590800" cy="1912465"/>
          </a:xfrm>
          <a:prstGeom prst="rect">
            <a:avLst/>
          </a:prstGeom>
        </p:spPr>
      </p:pic>
      <p:pic>
        <p:nvPicPr>
          <p:cNvPr id="4" name="Picture 3"/>
          <p:cNvPicPr>
            <a:picLocks noChangeAspect="1"/>
          </p:cNvPicPr>
          <p:nvPr/>
        </p:nvPicPr>
        <p:blipFill>
          <a:blip r:embed="rId8"/>
          <a:stretch>
            <a:fillRect/>
          </a:stretch>
        </p:blipFill>
        <p:spPr>
          <a:xfrm>
            <a:off x="579437" y="4993106"/>
            <a:ext cx="3540698" cy="1854929"/>
          </a:xfrm>
          <a:prstGeom prst="rect">
            <a:avLst/>
          </a:prstGeom>
        </p:spPr>
      </p:pic>
    </p:spTree>
    <p:extLst>
      <p:ext uri="{BB962C8B-B14F-4D97-AF65-F5344CB8AC3E}">
        <p14:creationId xmlns:p14="http://schemas.microsoft.com/office/powerpoint/2010/main" val="350806651"/>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874837" y="1061851"/>
            <a:ext cx="8686799" cy="1828800"/>
          </a:xfrm>
        </p:spPr>
        <p:txBody>
          <a:bodyPr/>
          <a:lstStyle/>
          <a:p>
            <a:r>
              <a:rPr lang="en-US" dirty="0"/>
              <a:t>Why did you build a new browser?</a:t>
            </a:r>
          </a:p>
        </p:txBody>
      </p:sp>
    </p:spTree>
    <p:extLst>
      <p:ext uri="{BB962C8B-B14F-4D97-AF65-F5344CB8AC3E}">
        <p14:creationId xmlns:p14="http://schemas.microsoft.com/office/powerpoint/2010/main" val="2000869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3107" y="830262"/>
            <a:ext cx="3113225" cy="849463"/>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40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Two reasons:</a:t>
            </a:r>
          </a:p>
        </p:txBody>
      </p:sp>
      <p:sp>
        <p:nvSpPr>
          <p:cNvPr id="5" name="TextBox 4"/>
          <p:cNvSpPr txBox="1"/>
          <p:nvPr/>
        </p:nvSpPr>
        <p:spPr>
          <a:xfrm>
            <a:off x="1692307" y="2201862"/>
            <a:ext cx="4559903" cy="849463"/>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40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Break from the past</a:t>
            </a:r>
          </a:p>
        </p:txBody>
      </p:sp>
      <p:sp>
        <p:nvSpPr>
          <p:cNvPr id="7" name="TextBox 6"/>
          <p:cNvSpPr txBox="1"/>
          <p:nvPr/>
        </p:nvSpPr>
        <p:spPr>
          <a:xfrm>
            <a:off x="1646237" y="3268662"/>
            <a:ext cx="4656724" cy="849463"/>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4000" b="0" i="0" u="none" strike="noStrike" kern="1200" cap="none" spc="0" normalizeH="0" baseline="0" noProof="0">
                <a:ln>
                  <a:noFill/>
                </a:ln>
                <a:gradFill>
                  <a:gsLst>
                    <a:gs pos="2917">
                      <a:srgbClr val="505050"/>
                    </a:gs>
                    <a:gs pos="30000">
                      <a:srgbClr val="505050"/>
                    </a:gs>
                  </a:gsLst>
                  <a:lin ang="5400000" scaled="0"/>
                </a:gradFill>
                <a:effectLst/>
                <a:uLnTx/>
                <a:uFillTx/>
                <a:latin typeface="Segoe UI Light"/>
                <a:ea typeface="+mn-ea"/>
                <a:cs typeface="+mn-cs"/>
              </a:rPr>
              <a:t>Ready for </a:t>
            </a:r>
            <a:r>
              <a:rPr kumimoji="0" lang="en-US" sz="40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the future</a:t>
            </a:r>
          </a:p>
        </p:txBody>
      </p:sp>
    </p:spTree>
    <p:extLst>
      <p:ext uri="{BB962C8B-B14F-4D97-AF65-F5344CB8AC3E}">
        <p14:creationId xmlns:p14="http://schemas.microsoft.com/office/powerpoint/2010/main" val="2112273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1935018" y="556913"/>
            <a:ext cx="9144000" cy="5365563"/>
            <a:chOff x="1935018" y="556913"/>
            <a:chExt cx="9144000" cy="5365563"/>
          </a:xfrm>
        </p:grpSpPr>
        <p:grpSp>
          <p:nvGrpSpPr>
            <p:cNvPr id="59" name="Group 58"/>
            <p:cNvGrpSpPr/>
            <p:nvPr/>
          </p:nvGrpSpPr>
          <p:grpSpPr>
            <a:xfrm>
              <a:off x="1935018" y="1167596"/>
              <a:ext cx="9144000" cy="4754880"/>
              <a:chOff x="1570037" y="1052602"/>
              <a:chExt cx="9144000" cy="4754880"/>
            </a:xfrm>
          </p:grpSpPr>
          <p:sp>
            <p:nvSpPr>
              <p:cNvPr id="2" name="Rectangle 1"/>
              <p:cNvSpPr/>
              <p:nvPr/>
            </p:nvSpPr>
            <p:spPr>
              <a:xfrm>
                <a:off x="1570037" y="1052602"/>
                <a:ext cx="9144000" cy="4754880"/>
              </a:xfrm>
              <a:prstGeom prst="rect">
                <a:avLst/>
              </a:prstGeom>
              <a:solidFill>
                <a:srgbClr val="00BCF2"/>
              </a:solidFill>
              <a:ln>
                <a:solidFill>
                  <a:srgbClr val="00BC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l" defTabSz="932742" rtl="0" eaLnBrk="1" fontAlgn="auto" latinLnBrk="0" hangingPunct="1">
                  <a:lnSpc>
                    <a:spcPct val="90000"/>
                  </a:lnSpc>
                  <a:spcBef>
                    <a:spcPts val="816"/>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Segoe UI"/>
                    <a:ea typeface="+mn-ea"/>
                    <a:cs typeface="+mn-cs"/>
                  </a:rPr>
                  <a:t>Internet Explorer: MSHTML</a:t>
                </a:r>
              </a:p>
            </p:txBody>
          </p:sp>
          <p:sp>
            <p:nvSpPr>
              <p:cNvPr id="5" name="TextBox 4"/>
              <p:cNvSpPr txBox="1"/>
              <p:nvPr/>
            </p:nvSpPr>
            <p:spPr>
              <a:xfrm>
                <a:off x="2134176" y="2050064"/>
                <a:ext cx="8042635" cy="640416"/>
              </a:xfrm>
              <a:prstGeom prst="rect">
                <a:avLst/>
              </a:prstGeom>
              <a:solidFill>
                <a:schemeClr val="bg1"/>
              </a:solidFill>
              <a:ln>
                <a:solidFill>
                  <a:schemeClr val="bg1"/>
                </a:solidFill>
              </a:ln>
            </p:spPr>
            <p:txBody>
              <a:bodyPr wrap="square" lIns="186521" tIns="149217" rIns="186521" bIns="149217" rtlCol="0">
                <a:spAutoFit/>
              </a:bodyPr>
              <a:lstStyle/>
              <a:p>
                <a:pPr marL="0" marR="0" lvl="0" indent="0" algn="l" defTabSz="932742" rtl="0" eaLnBrk="1" fontAlgn="auto" latinLnBrk="0" hangingPunct="1">
                  <a:lnSpc>
                    <a:spcPct val="90000"/>
                  </a:lnSpc>
                  <a:spcBef>
                    <a:spcPts val="816"/>
                  </a:spcBef>
                  <a:spcAft>
                    <a:spcPts val="0"/>
                  </a:spcAft>
                  <a:buClrTx/>
                  <a:buSzTx/>
                  <a:buFontTx/>
                  <a:buNone/>
                  <a:tabLst/>
                  <a:defRPr/>
                </a:pPr>
                <a:r>
                  <a:rPr kumimoji="0" lang="en-US" sz="2448" b="0" i="0" u="none" strike="noStrike" kern="1200" cap="none" spc="0" normalizeH="0" baseline="0" noProof="0" dirty="0">
                    <a:ln>
                      <a:noFill/>
                    </a:ln>
                    <a:solidFill>
                      <a:srgbClr val="505050"/>
                    </a:solidFill>
                    <a:effectLst/>
                    <a:uLnTx/>
                    <a:uFillTx/>
                    <a:latin typeface="Segoe UI Light"/>
                    <a:ea typeface="+mn-ea"/>
                    <a:cs typeface="+mn-cs"/>
                  </a:rPr>
                  <a:t>Interoperability </a:t>
                </a:r>
                <a:r>
                  <a:rPr kumimoji="0" lang="en-US" sz="2448" b="1" i="0" u="none" strike="noStrike" kern="1200" cap="none" spc="0" normalizeH="0" baseline="0" noProof="0" dirty="0">
                    <a:ln>
                      <a:noFill/>
                    </a:ln>
                    <a:solidFill>
                      <a:srgbClr val="505050"/>
                    </a:solidFill>
                    <a:effectLst/>
                    <a:uLnTx/>
                    <a:uFillTx/>
                    <a:latin typeface="Segoe UI Light"/>
                    <a:ea typeface="+mn-ea"/>
                    <a:cs typeface="+mn-cs"/>
                  </a:rPr>
                  <a:t>&amp;</a:t>
                </a:r>
                <a:r>
                  <a:rPr kumimoji="0" lang="en-US" sz="2448" b="0" i="0" u="none" strike="noStrike" kern="1200" cap="none" spc="0" normalizeH="0" baseline="0" noProof="0" dirty="0">
                    <a:ln>
                      <a:noFill/>
                    </a:ln>
                    <a:solidFill>
                      <a:srgbClr val="505050"/>
                    </a:solidFill>
                    <a:effectLst/>
                    <a:uLnTx/>
                    <a:uFillTx/>
                    <a:latin typeface="Segoe UI Light"/>
                    <a:ea typeface="+mn-ea"/>
                    <a:cs typeface="+mn-cs"/>
                  </a:rPr>
                  <a:t> compatibility</a:t>
                </a:r>
              </a:p>
            </p:txBody>
          </p:sp>
          <p:sp>
            <p:nvSpPr>
              <p:cNvPr id="29" name="TextBox 28"/>
              <p:cNvSpPr txBox="1"/>
              <p:nvPr/>
            </p:nvSpPr>
            <p:spPr>
              <a:xfrm>
                <a:off x="2134176" y="2937527"/>
                <a:ext cx="8042635" cy="1195119"/>
              </a:xfrm>
              <a:prstGeom prst="rect">
                <a:avLst/>
              </a:prstGeom>
              <a:solidFill>
                <a:schemeClr val="bg1"/>
              </a:solidFill>
              <a:ln>
                <a:solidFill>
                  <a:schemeClr val="bg1"/>
                </a:solidFill>
              </a:ln>
            </p:spPr>
            <p:txBody>
              <a:bodyPr wrap="square" lIns="186521" tIns="149217" rIns="186521" bIns="149217" rtlCol="0">
                <a:spAutoFit/>
              </a:bodyPr>
              <a:lstStyle/>
              <a:p>
                <a:pPr marL="0" marR="0" lvl="0" indent="0" algn="l" defTabSz="932742" rtl="0" eaLnBrk="1" fontAlgn="auto" latinLnBrk="0" hangingPunct="1">
                  <a:lnSpc>
                    <a:spcPct val="90000"/>
                  </a:lnSpc>
                  <a:spcBef>
                    <a:spcPts val="816"/>
                  </a:spcBef>
                  <a:spcAft>
                    <a:spcPts val="0"/>
                  </a:spcAft>
                  <a:buClrTx/>
                  <a:buSzTx/>
                  <a:buFontTx/>
                  <a:buNone/>
                  <a:tabLst/>
                  <a:defRPr/>
                </a:pPr>
                <a:r>
                  <a:rPr kumimoji="0" lang="en-US" sz="2448" b="0" i="0" u="none" strike="noStrike" kern="1200" cap="none" spc="0" normalizeH="0" baseline="0" noProof="0" dirty="0">
                    <a:ln>
                      <a:noFill/>
                    </a:ln>
                    <a:solidFill>
                      <a:srgbClr val="505050"/>
                    </a:solidFill>
                    <a:effectLst/>
                    <a:uLnTx/>
                    <a:uFillTx/>
                    <a:latin typeface="Segoe UI Light"/>
                    <a:ea typeface="+mn-ea"/>
                    <a:cs typeface="+mn-cs"/>
                  </a:rPr>
                  <a:t>Versioned “document modes”</a:t>
                </a:r>
              </a:p>
              <a:p>
                <a:pPr marL="0" marR="0" lvl="0" indent="0" algn="l" defTabSz="932742" rtl="0" eaLnBrk="1" fontAlgn="auto" latinLnBrk="0" hangingPunct="1">
                  <a:lnSpc>
                    <a:spcPct val="90000"/>
                  </a:lnSpc>
                  <a:spcBef>
                    <a:spcPts val="816"/>
                  </a:spcBef>
                  <a:spcAft>
                    <a:spcPts val="0"/>
                  </a:spcAft>
                  <a:buClrTx/>
                  <a:buSzTx/>
                  <a:buFontTx/>
                  <a:buNone/>
                  <a:tabLst/>
                  <a:defRPr/>
                </a:pPr>
                <a:endParaRPr kumimoji="0" lang="en-US" sz="3264" b="0" i="0" u="none" strike="noStrike" kern="1200" cap="none" spc="0" normalizeH="0" baseline="0" noProof="0" dirty="0">
                  <a:ln>
                    <a:noFill/>
                  </a:ln>
                  <a:solidFill>
                    <a:srgbClr val="0078D7"/>
                  </a:solidFill>
                  <a:effectLst/>
                  <a:uLnTx/>
                  <a:uFillTx/>
                  <a:latin typeface="Segoe UI Light"/>
                  <a:ea typeface="+mn-ea"/>
                  <a:cs typeface="+mn-cs"/>
                </a:endParaRPr>
              </a:p>
            </p:txBody>
          </p:sp>
          <p:sp>
            <p:nvSpPr>
              <p:cNvPr id="30" name="TextBox 29"/>
              <p:cNvSpPr txBox="1"/>
              <p:nvPr/>
            </p:nvSpPr>
            <p:spPr>
              <a:xfrm>
                <a:off x="2134176" y="5072883"/>
                <a:ext cx="8042635" cy="640416"/>
              </a:xfrm>
              <a:prstGeom prst="rect">
                <a:avLst/>
              </a:prstGeom>
              <a:solidFill>
                <a:schemeClr val="bg1"/>
              </a:solidFill>
              <a:ln>
                <a:solidFill>
                  <a:schemeClr val="bg1"/>
                </a:solidFill>
              </a:ln>
            </p:spPr>
            <p:txBody>
              <a:bodyPr wrap="square" lIns="186521" tIns="149217" rIns="186521" bIns="149217" rtlCol="0">
                <a:spAutoFit/>
              </a:bodyPr>
              <a:lstStyle/>
              <a:p>
                <a:pPr marL="0" marR="0" lvl="0" indent="0" algn="l" defTabSz="932742" rtl="0" eaLnBrk="1" fontAlgn="auto" latinLnBrk="0" hangingPunct="1">
                  <a:lnSpc>
                    <a:spcPct val="90000"/>
                  </a:lnSpc>
                  <a:spcBef>
                    <a:spcPts val="816"/>
                  </a:spcBef>
                  <a:spcAft>
                    <a:spcPts val="0"/>
                  </a:spcAft>
                  <a:buClrTx/>
                  <a:buSzTx/>
                  <a:buFontTx/>
                  <a:buNone/>
                  <a:tabLst/>
                  <a:defRPr/>
                </a:pPr>
                <a:r>
                  <a:rPr kumimoji="0" lang="en-US" sz="2448" b="0" i="0" u="none" strike="noStrike" kern="1200" cap="none" spc="0" normalizeH="0" baseline="0" noProof="0" dirty="0">
                    <a:ln>
                      <a:noFill/>
                    </a:ln>
                    <a:solidFill>
                      <a:srgbClr val="505050"/>
                    </a:solidFill>
                    <a:effectLst/>
                    <a:uLnTx/>
                    <a:uFillTx/>
                    <a:latin typeface="Segoe UI Light"/>
                    <a:ea typeface="+mn-ea"/>
                    <a:cs typeface="+mn-cs"/>
                  </a:rPr>
                  <a:t>For modern HTML websites, intranet &amp; Enterprise Mode</a:t>
                </a:r>
              </a:p>
            </p:txBody>
          </p:sp>
          <p:grpSp>
            <p:nvGrpSpPr>
              <p:cNvPr id="56" name="Group 55"/>
              <p:cNvGrpSpPr/>
              <p:nvPr/>
            </p:nvGrpSpPr>
            <p:grpSpPr>
              <a:xfrm>
                <a:off x="2363229" y="3545036"/>
                <a:ext cx="4016431" cy="395906"/>
                <a:chOff x="2363229" y="3883900"/>
                <a:chExt cx="4016431" cy="395906"/>
              </a:xfrm>
            </p:grpSpPr>
            <p:sp>
              <p:nvSpPr>
                <p:cNvPr id="50" name="TextBox 49"/>
                <p:cNvSpPr txBox="1"/>
                <p:nvPr/>
              </p:nvSpPr>
              <p:spPr>
                <a:xfrm>
                  <a:off x="2363229" y="3883900"/>
                  <a:ext cx="679700" cy="395906"/>
                </a:xfrm>
                <a:prstGeom prst="rect">
                  <a:avLst/>
                </a:prstGeom>
                <a:solidFill>
                  <a:srgbClr val="777777"/>
                </a:solidFill>
              </p:spPr>
              <p:txBody>
                <a:bodyPr wrap="none" lIns="0" tIns="0" rIns="0" bIns="0" rtlCol="0" anchor="ctr" anchorCtr="1">
                  <a:no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IE11</a:t>
                  </a:r>
                </a:p>
              </p:txBody>
            </p:sp>
            <p:sp>
              <p:nvSpPr>
                <p:cNvPr id="51" name="TextBox 50"/>
                <p:cNvSpPr txBox="1"/>
                <p:nvPr/>
              </p:nvSpPr>
              <p:spPr>
                <a:xfrm>
                  <a:off x="3028821" y="3883900"/>
                  <a:ext cx="679700" cy="395906"/>
                </a:xfrm>
                <a:prstGeom prst="rect">
                  <a:avLst/>
                </a:prstGeom>
                <a:solidFill>
                  <a:srgbClr val="919191"/>
                </a:solidFill>
              </p:spPr>
              <p:txBody>
                <a:bodyPr wrap="none" lIns="0" tIns="0" rIns="0" bIns="0" rtlCol="0" anchor="ctr" anchorCtr="1">
                  <a:no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IE10</a:t>
                  </a:r>
                </a:p>
              </p:txBody>
            </p:sp>
            <p:sp>
              <p:nvSpPr>
                <p:cNvPr id="52" name="TextBox 51"/>
                <p:cNvSpPr txBox="1"/>
                <p:nvPr/>
              </p:nvSpPr>
              <p:spPr>
                <a:xfrm>
                  <a:off x="3694413" y="3883900"/>
                  <a:ext cx="679700" cy="395906"/>
                </a:xfrm>
                <a:prstGeom prst="rect">
                  <a:avLst/>
                </a:prstGeom>
                <a:solidFill>
                  <a:srgbClr val="ADADAD"/>
                </a:solidFill>
              </p:spPr>
              <p:txBody>
                <a:bodyPr wrap="none" lIns="0" tIns="0" rIns="0" bIns="0" rtlCol="0" anchor="ctr" anchorCtr="1">
                  <a:no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IE9</a:t>
                  </a:r>
                </a:p>
              </p:txBody>
            </p:sp>
            <p:sp>
              <p:nvSpPr>
                <p:cNvPr id="53" name="TextBox 52"/>
                <p:cNvSpPr txBox="1"/>
                <p:nvPr/>
              </p:nvSpPr>
              <p:spPr>
                <a:xfrm>
                  <a:off x="4350558" y="3883900"/>
                  <a:ext cx="679700" cy="395906"/>
                </a:xfrm>
                <a:prstGeom prst="rect">
                  <a:avLst/>
                </a:prstGeom>
                <a:solidFill>
                  <a:srgbClr val="C9C9C9"/>
                </a:solidFill>
              </p:spPr>
              <p:txBody>
                <a:bodyPr wrap="none" lIns="0" tIns="0" rIns="0" bIns="0" rtlCol="0" anchor="ctr" anchorCtr="1">
                  <a:no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505050">
                          <a:lumMod val="75000"/>
                        </a:srgbClr>
                      </a:solidFill>
                      <a:effectLst/>
                      <a:uLnTx/>
                      <a:uFillTx/>
                      <a:latin typeface="Segoe UI"/>
                      <a:ea typeface="+mn-ea"/>
                      <a:cs typeface="+mn-cs"/>
                    </a:rPr>
                    <a:t>IE8</a:t>
                  </a:r>
                </a:p>
              </p:txBody>
            </p:sp>
            <p:sp>
              <p:nvSpPr>
                <p:cNvPr id="54" name="TextBox 53"/>
                <p:cNvSpPr txBox="1"/>
                <p:nvPr/>
              </p:nvSpPr>
              <p:spPr>
                <a:xfrm>
                  <a:off x="5029504" y="3883900"/>
                  <a:ext cx="679700" cy="395906"/>
                </a:xfrm>
                <a:prstGeom prst="rect">
                  <a:avLst/>
                </a:prstGeom>
                <a:solidFill>
                  <a:srgbClr val="E4E4E4"/>
                </a:solidFill>
              </p:spPr>
              <p:txBody>
                <a:bodyPr wrap="none" lIns="0" tIns="0" rIns="0" bIns="0" rtlCol="0" anchor="ctr" anchorCtr="1">
                  <a:no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505050"/>
                      </a:solidFill>
                      <a:effectLst/>
                      <a:uLnTx/>
                      <a:uFillTx/>
                      <a:latin typeface="Segoe UI"/>
                      <a:ea typeface="+mn-ea"/>
                      <a:cs typeface="+mn-cs"/>
                    </a:rPr>
                    <a:t>IE7</a:t>
                  </a:r>
                </a:p>
              </p:txBody>
            </p:sp>
            <p:sp>
              <p:nvSpPr>
                <p:cNvPr id="55" name="TextBox 54"/>
                <p:cNvSpPr txBox="1"/>
                <p:nvPr/>
              </p:nvSpPr>
              <p:spPr>
                <a:xfrm>
                  <a:off x="5699960" y="3883900"/>
                  <a:ext cx="679700" cy="395906"/>
                </a:xfrm>
                <a:prstGeom prst="rect">
                  <a:avLst/>
                </a:prstGeom>
                <a:solidFill>
                  <a:schemeClr val="bg1">
                    <a:lumMod val="95000"/>
                  </a:schemeClr>
                </a:solidFill>
              </p:spPr>
              <p:txBody>
                <a:bodyPr wrap="none" lIns="0" tIns="0" rIns="0" bIns="0" rtlCol="0" anchor="ctr" anchorCtr="1">
                  <a:no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919192"/>
                      </a:solidFill>
                      <a:effectLst/>
                      <a:uLnTx/>
                      <a:uFillTx/>
                      <a:latin typeface="Segoe UI"/>
                      <a:ea typeface="+mn-ea"/>
                      <a:cs typeface="+mn-cs"/>
                    </a:rPr>
                    <a:t>IE5.5</a:t>
                  </a:r>
                </a:p>
              </p:txBody>
            </p:sp>
          </p:grpSp>
          <p:sp>
            <p:nvSpPr>
              <p:cNvPr id="57" name="Rectangle 56"/>
              <p:cNvSpPr/>
              <p:nvPr/>
            </p:nvSpPr>
            <p:spPr bwMode="auto">
              <a:xfrm>
                <a:off x="2137630" y="4236855"/>
                <a:ext cx="8039181" cy="689167"/>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2448" b="0" i="0" u="none" strike="noStrike" kern="1200" cap="none" spc="0" normalizeH="0" baseline="0" noProof="0" dirty="0">
                    <a:ln>
                      <a:noFill/>
                    </a:ln>
                    <a:solidFill>
                      <a:srgbClr val="505050"/>
                    </a:solidFill>
                    <a:effectLst/>
                    <a:uLnTx/>
                    <a:uFillTx/>
                    <a:latin typeface="Segoe UI Light"/>
                    <a:ea typeface="+mn-ea"/>
                    <a:cs typeface="+mn-cs"/>
                  </a:rPr>
                  <a:t>ActiveX, BHOs, Toolbars</a:t>
                </a:r>
              </a:p>
            </p:txBody>
          </p:sp>
        </p:grpSp>
        <p:sp>
          <p:nvSpPr>
            <p:cNvPr id="61" name="TextBox 60"/>
            <p:cNvSpPr txBox="1"/>
            <p:nvPr/>
          </p:nvSpPr>
          <p:spPr>
            <a:xfrm>
              <a:off x="1935018" y="556913"/>
              <a:ext cx="2599879" cy="627864"/>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Pre-Windows 10</a:t>
              </a:r>
            </a:p>
          </p:txBody>
        </p:sp>
      </p:grpSp>
      <p:grpSp>
        <p:nvGrpSpPr>
          <p:cNvPr id="13" name="Group 12"/>
          <p:cNvGrpSpPr/>
          <p:nvPr/>
        </p:nvGrpSpPr>
        <p:grpSpPr>
          <a:xfrm>
            <a:off x="557705" y="1167596"/>
            <a:ext cx="5506846" cy="4786699"/>
            <a:chOff x="6669593" y="1740763"/>
            <a:chExt cx="5506846" cy="4786699"/>
          </a:xfrm>
        </p:grpSpPr>
        <p:sp>
          <p:nvSpPr>
            <p:cNvPr id="4" name="Rectangle 3"/>
            <p:cNvSpPr/>
            <p:nvPr/>
          </p:nvSpPr>
          <p:spPr bwMode="auto">
            <a:xfrm>
              <a:off x="6669593" y="1740763"/>
              <a:ext cx="5506846" cy="4786699"/>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Microsoft Edge: EdgeHTML</a:t>
              </a: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2" name="Group 11"/>
            <p:cNvGrpSpPr/>
            <p:nvPr/>
          </p:nvGrpSpPr>
          <p:grpSpPr>
            <a:xfrm>
              <a:off x="6985888" y="2702937"/>
              <a:ext cx="4871149" cy="762000"/>
              <a:chOff x="6985888" y="2702937"/>
              <a:chExt cx="4871149" cy="762000"/>
            </a:xfrm>
          </p:grpSpPr>
          <p:sp>
            <p:nvSpPr>
              <p:cNvPr id="6" name="Rectangle 5"/>
              <p:cNvSpPr/>
              <p:nvPr/>
            </p:nvSpPr>
            <p:spPr bwMode="auto">
              <a:xfrm>
                <a:off x="6985888" y="2702937"/>
                <a:ext cx="4871149" cy="762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505050"/>
                    </a:solidFill>
                    <a:effectLst/>
                    <a:uLnTx/>
                    <a:uFillTx/>
                    <a:latin typeface="Segoe UI"/>
                    <a:ea typeface="Segoe UI" pitchFamily="34" charset="0"/>
                    <a:cs typeface="Segoe UI" pitchFamily="34" charset="0"/>
                  </a:rPr>
                  <a:t>      Interoperability</a:t>
                </a:r>
              </a:p>
            </p:txBody>
          </p:sp>
          <p:sp>
            <p:nvSpPr>
              <p:cNvPr id="9" name="Oval 8"/>
              <p:cNvSpPr/>
              <p:nvPr/>
            </p:nvSpPr>
            <p:spPr bwMode="auto">
              <a:xfrm>
                <a:off x="7208837" y="2893957"/>
                <a:ext cx="381000" cy="3810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ebdings" panose="05030102010509060703" pitchFamily="18" charset="2"/>
                  </a:rPr>
                  <a:t></a:t>
                </a:r>
                <a:endParaRPr kumimoji="0" lang="en-US" sz="32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21" name="Group 20"/>
            <p:cNvGrpSpPr/>
            <p:nvPr/>
          </p:nvGrpSpPr>
          <p:grpSpPr>
            <a:xfrm>
              <a:off x="6985888" y="3569146"/>
              <a:ext cx="4871149" cy="762000"/>
              <a:chOff x="6985888" y="2671776"/>
              <a:chExt cx="4871149" cy="762000"/>
            </a:xfrm>
          </p:grpSpPr>
          <p:sp>
            <p:nvSpPr>
              <p:cNvPr id="22" name="Rectangle 21"/>
              <p:cNvSpPr/>
              <p:nvPr/>
            </p:nvSpPr>
            <p:spPr bwMode="auto">
              <a:xfrm>
                <a:off x="6985888" y="2671776"/>
                <a:ext cx="4871149" cy="762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505050"/>
                    </a:solidFill>
                    <a:effectLst/>
                    <a:uLnTx/>
                    <a:uFillTx/>
                    <a:latin typeface="Segoe UI"/>
                    <a:ea typeface="Segoe UI" pitchFamily="34" charset="0"/>
                    <a:cs typeface="Segoe UI" pitchFamily="34" charset="0"/>
                  </a:rPr>
                  <a:t>      Default Browser</a:t>
                </a:r>
              </a:p>
            </p:txBody>
          </p:sp>
          <p:sp>
            <p:nvSpPr>
              <p:cNvPr id="23" name="Oval 22"/>
              <p:cNvSpPr/>
              <p:nvPr/>
            </p:nvSpPr>
            <p:spPr bwMode="auto">
              <a:xfrm>
                <a:off x="7208837" y="2832106"/>
                <a:ext cx="381000" cy="3810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ebdings" panose="05030102010509060703" pitchFamily="18" charset="2"/>
                  </a:rPr>
                  <a:t></a:t>
                </a:r>
                <a:endParaRPr kumimoji="0" lang="en-US" sz="32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24" name="Group 23"/>
            <p:cNvGrpSpPr/>
            <p:nvPr/>
          </p:nvGrpSpPr>
          <p:grpSpPr>
            <a:xfrm>
              <a:off x="6985888" y="4747772"/>
              <a:ext cx="4871149" cy="1651845"/>
              <a:chOff x="6985888" y="2957974"/>
              <a:chExt cx="4871149" cy="1651845"/>
            </a:xfrm>
          </p:grpSpPr>
          <p:sp>
            <p:nvSpPr>
              <p:cNvPr id="25" name="Rectangle 24"/>
              <p:cNvSpPr/>
              <p:nvPr/>
            </p:nvSpPr>
            <p:spPr bwMode="auto">
              <a:xfrm>
                <a:off x="6985888" y="2957974"/>
                <a:ext cx="4871149" cy="762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505050"/>
                    </a:solidFill>
                    <a:effectLst/>
                    <a:uLnTx/>
                    <a:uFillTx/>
                    <a:latin typeface="Segoe UI"/>
                    <a:ea typeface="Segoe UI" pitchFamily="34" charset="0"/>
                    <a:cs typeface="Segoe UI" pitchFamily="34" charset="0"/>
                  </a:rPr>
                  <a:t>      New JS-based extensions</a:t>
                </a:r>
              </a:p>
            </p:txBody>
          </p:sp>
          <p:sp>
            <p:nvSpPr>
              <p:cNvPr id="26" name="Oval 25"/>
              <p:cNvSpPr/>
              <p:nvPr/>
            </p:nvSpPr>
            <p:spPr bwMode="auto">
              <a:xfrm>
                <a:off x="7208837" y="3138515"/>
                <a:ext cx="381000" cy="3810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ebdings" panose="05030102010509060703" pitchFamily="18" charset="2"/>
                  </a:rPr>
                  <a:t></a:t>
                </a:r>
                <a:endParaRPr kumimoji="0" lang="en-US" sz="32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7" name="Rectangle 46"/>
              <p:cNvSpPr/>
              <p:nvPr/>
            </p:nvSpPr>
            <p:spPr bwMode="auto">
              <a:xfrm>
                <a:off x="6985888" y="3847819"/>
                <a:ext cx="4871149" cy="762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505050"/>
                    </a:solidFill>
                    <a:effectLst/>
                    <a:uLnTx/>
                    <a:uFillTx/>
                    <a:latin typeface="Segoe UI"/>
                    <a:ea typeface="Segoe UI" pitchFamily="34" charset="0"/>
                    <a:cs typeface="Segoe UI" pitchFamily="34" charset="0"/>
                  </a:rPr>
                  <a:t>      For modern HTML websites</a:t>
                </a:r>
              </a:p>
            </p:txBody>
          </p:sp>
          <p:sp>
            <p:nvSpPr>
              <p:cNvPr id="48" name="Oval 47"/>
              <p:cNvSpPr/>
              <p:nvPr/>
            </p:nvSpPr>
            <p:spPr bwMode="auto">
              <a:xfrm>
                <a:off x="7208837" y="4015356"/>
                <a:ext cx="381000" cy="3810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ebdings" panose="05030102010509060703" pitchFamily="18" charset="2"/>
                  </a:rPr>
                  <a:t></a:t>
                </a:r>
                <a:endParaRPr kumimoji="0" lang="en-US" sz="32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49" name="Group 48"/>
          <p:cNvGrpSpPr/>
          <p:nvPr/>
        </p:nvGrpSpPr>
        <p:grpSpPr>
          <a:xfrm>
            <a:off x="6050630" y="1167595"/>
            <a:ext cx="5506846" cy="4786699"/>
            <a:chOff x="6659672" y="1090816"/>
            <a:chExt cx="5506846" cy="4786699"/>
          </a:xfrm>
        </p:grpSpPr>
        <p:grpSp>
          <p:nvGrpSpPr>
            <p:cNvPr id="28" name="Group 27"/>
            <p:cNvGrpSpPr/>
            <p:nvPr/>
          </p:nvGrpSpPr>
          <p:grpSpPr>
            <a:xfrm>
              <a:off x="6659672" y="1090816"/>
              <a:ext cx="5506846" cy="4786699"/>
              <a:chOff x="6669593" y="1740763"/>
              <a:chExt cx="5506846" cy="4786699"/>
            </a:xfrm>
          </p:grpSpPr>
          <p:sp>
            <p:nvSpPr>
              <p:cNvPr id="31" name="Rectangle 30"/>
              <p:cNvSpPr/>
              <p:nvPr/>
            </p:nvSpPr>
            <p:spPr bwMode="auto">
              <a:xfrm>
                <a:off x="6669593" y="1740763"/>
                <a:ext cx="5506846" cy="4786699"/>
              </a:xfrm>
              <a:prstGeom prst="rect">
                <a:avLst/>
              </a:prstGeom>
              <a:solidFill>
                <a:srgbClr val="E4E4E4"/>
              </a:solidFill>
              <a:ln>
                <a:solidFill>
                  <a:srgbClr val="E4E4E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444447"/>
                    </a:solidFill>
                    <a:effectLst/>
                    <a:uLnTx/>
                    <a:uFillTx/>
                    <a:latin typeface="Segoe UI"/>
                    <a:ea typeface="Segoe UI" pitchFamily="34" charset="0"/>
                    <a:cs typeface="Segoe UI" pitchFamily="34" charset="0"/>
                  </a:rPr>
                  <a:t>Internet Explorer: MSHTML</a:t>
                </a:r>
                <a:endParaRPr kumimoji="0" lang="en-US" sz="2400" b="0" i="0" u="none" strike="noStrike" kern="1200" cap="none" spc="0" normalizeH="0" baseline="0" noProof="0" dirty="0">
                  <a:ln>
                    <a:noFill/>
                  </a:ln>
                  <a:solidFill>
                    <a:srgbClr val="444447"/>
                  </a:solidFill>
                  <a:effectLst/>
                  <a:uLnTx/>
                  <a:uFillTx/>
                  <a:latin typeface="Segoe UI"/>
                  <a:ea typeface="Segoe UI" pitchFamily="34" charset="0"/>
                  <a:cs typeface="Segoe UI" pitchFamily="34" charset="0"/>
                </a:endParaRPr>
              </a:p>
            </p:txBody>
          </p:sp>
          <p:sp>
            <p:nvSpPr>
              <p:cNvPr id="39" name="Rectangle 38"/>
              <p:cNvSpPr/>
              <p:nvPr/>
            </p:nvSpPr>
            <p:spPr bwMode="auto">
              <a:xfrm>
                <a:off x="6985888" y="2702937"/>
                <a:ext cx="4871149" cy="762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505050"/>
                    </a:solidFill>
                    <a:effectLst/>
                    <a:uLnTx/>
                    <a:uFillTx/>
                    <a:latin typeface="Segoe UI"/>
                    <a:ea typeface="Segoe UI" pitchFamily="34" charset="0"/>
                    <a:cs typeface="Segoe UI" pitchFamily="34" charset="0"/>
                  </a:rPr>
                  <a:t>Compatibility</a:t>
                </a:r>
              </a:p>
            </p:txBody>
          </p:sp>
          <p:sp>
            <p:nvSpPr>
              <p:cNvPr id="37" name="Rectangle 36"/>
              <p:cNvSpPr/>
              <p:nvPr/>
            </p:nvSpPr>
            <p:spPr bwMode="auto">
              <a:xfrm>
                <a:off x="6985888" y="3562093"/>
                <a:ext cx="4871149" cy="1083448"/>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505050"/>
                    </a:solidFill>
                    <a:effectLst/>
                    <a:uLnTx/>
                    <a:uFillTx/>
                    <a:latin typeface="Segoe UI"/>
                    <a:ea typeface="Segoe UI" pitchFamily="34" charset="0"/>
                    <a:cs typeface="Segoe UI" pitchFamily="34" charset="0"/>
                  </a:rPr>
                  <a:t>Legacy Support</a:t>
                </a:r>
              </a:p>
            </p:txBody>
          </p:sp>
          <p:sp>
            <p:nvSpPr>
              <p:cNvPr id="35" name="Rectangle 34"/>
              <p:cNvSpPr/>
              <p:nvPr/>
            </p:nvSpPr>
            <p:spPr bwMode="auto">
              <a:xfrm>
                <a:off x="6985888" y="5650868"/>
                <a:ext cx="4871149" cy="762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505050"/>
                    </a:solidFill>
                    <a:effectLst/>
                    <a:uLnTx/>
                    <a:uFillTx/>
                    <a:latin typeface="Segoe UI"/>
                    <a:ea typeface="Segoe UI" pitchFamily="34" charset="0"/>
                    <a:cs typeface="Segoe UI" pitchFamily="34" charset="0"/>
                  </a:rPr>
                  <a:t>For intranet or Enterprise Mode sites primarily</a:t>
                </a:r>
              </a:p>
            </p:txBody>
          </p:sp>
          <p:sp>
            <p:nvSpPr>
              <p:cNvPr id="46" name="Rectangle 45"/>
              <p:cNvSpPr/>
              <p:nvPr/>
            </p:nvSpPr>
            <p:spPr bwMode="auto">
              <a:xfrm>
                <a:off x="6985888" y="4742007"/>
                <a:ext cx="4871149" cy="762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505050"/>
                    </a:solidFill>
                    <a:effectLst/>
                    <a:uLnTx/>
                    <a:uFillTx/>
                    <a:latin typeface="Segoe UI"/>
                    <a:ea typeface="Segoe UI" pitchFamily="34" charset="0"/>
                    <a:cs typeface="Segoe UI" pitchFamily="34" charset="0"/>
                  </a:rPr>
                  <a:t>ActiveX, BHOs, Toolbars</a:t>
                </a:r>
              </a:p>
            </p:txBody>
          </p:sp>
        </p:grpSp>
        <p:grpSp>
          <p:nvGrpSpPr>
            <p:cNvPr id="27" name="Group 26"/>
            <p:cNvGrpSpPr/>
            <p:nvPr/>
          </p:nvGrpSpPr>
          <p:grpSpPr>
            <a:xfrm>
              <a:off x="7132637" y="3447842"/>
              <a:ext cx="4016431" cy="395906"/>
              <a:chOff x="7186156" y="3470496"/>
              <a:chExt cx="4016431" cy="395906"/>
            </a:xfrm>
          </p:grpSpPr>
          <p:sp>
            <p:nvSpPr>
              <p:cNvPr id="14" name="TextBox 13"/>
              <p:cNvSpPr txBox="1"/>
              <p:nvPr/>
            </p:nvSpPr>
            <p:spPr>
              <a:xfrm>
                <a:off x="7186156" y="3470496"/>
                <a:ext cx="679700" cy="395906"/>
              </a:xfrm>
              <a:prstGeom prst="rect">
                <a:avLst/>
              </a:prstGeom>
              <a:solidFill>
                <a:srgbClr val="777777"/>
              </a:solidFill>
            </p:spPr>
            <p:txBody>
              <a:bodyPr wrap="none" lIns="0" tIns="0" rIns="0" bIns="0" rtlCol="0" anchor="ctr" anchorCtr="1">
                <a:no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IE11</a:t>
                </a:r>
              </a:p>
            </p:txBody>
          </p:sp>
          <p:sp>
            <p:nvSpPr>
              <p:cNvPr id="41" name="TextBox 40"/>
              <p:cNvSpPr txBox="1"/>
              <p:nvPr/>
            </p:nvSpPr>
            <p:spPr>
              <a:xfrm>
                <a:off x="7851748" y="3470496"/>
                <a:ext cx="679700" cy="395906"/>
              </a:xfrm>
              <a:prstGeom prst="rect">
                <a:avLst/>
              </a:prstGeom>
              <a:solidFill>
                <a:srgbClr val="919191"/>
              </a:solidFill>
            </p:spPr>
            <p:txBody>
              <a:bodyPr wrap="none" lIns="0" tIns="0" rIns="0" bIns="0" rtlCol="0" anchor="ctr" anchorCtr="1">
                <a:no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IE10</a:t>
                </a:r>
              </a:p>
            </p:txBody>
          </p:sp>
          <p:sp>
            <p:nvSpPr>
              <p:cNvPr id="42" name="TextBox 41"/>
              <p:cNvSpPr txBox="1"/>
              <p:nvPr/>
            </p:nvSpPr>
            <p:spPr>
              <a:xfrm>
                <a:off x="8517340" y="3470496"/>
                <a:ext cx="679700" cy="395906"/>
              </a:xfrm>
              <a:prstGeom prst="rect">
                <a:avLst/>
              </a:prstGeom>
              <a:solidFill>
                <a:srgbClr val="ADADAD"/>
              </a:solidFill>
            </p:spPr>
            <p:txBody>
              <a:bodyPr wrap="none" lIns="0" tIns="0" rIns="0" bIns="0" rtlCol="0" anchor="ctr" anchorCtr="1">
                <a:no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IE9</a:t>
                </a:r>
              </a:p>
            </p:txBody>
          </p:sp>
          <p:sp>
            <p:nvSpPr>
              <p:cNvPr id="43" name="TextBox 42"/>
              <p:cNvSpPr txBox="1"/>
              <p:nvPr/>
            </p:nvSpPr>
            <p:spPr>
              <a:xfrm>
                <a:off x="9173485" y="3470496"/>
                <a:ext cx="679700" cy="395906"/>
              </a:xfrm>
              <a:prstGeom prst="rect">
                <a:avLst/>
              </a:prstGeom>
              <a:solidFill>
                <a:srgbClr val="C9C9C9"/>
              </a:solidFill>
            </p:spPr>
            <p:txBody>
              <a:bodyPr wrap="none" lIns="0" tIns="0" rIns="0" bIns="0" rtlCol="0" anchor="ctr" anchorCtr="1">
                <a:no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505050">
                        <a:lumMod val="75000"/>
                      </a:srgbClr>
                    </a:solidFill>
                    <a:effectLst/>
                    <a:uLnTx/>
                    <a:uFillTx/>
                    <a:latin typeface="Segoe UI"/>
                    <a:ea typeface="+mn-ea"/>
                    <a:cs typeface="+mn-cs"/>
                  </a:rPr>
                  <a:t>IE8</a:t>
                </a:r>
              </a:p>
            </p:txBody>
          </p:sp>
          <p:sp>
            <p:nvSpPr>
              <p:cNvPr id="44" name="TextBox 43"/>
              <p:cNvSpPr txBox="1"/>
              <p:nvPr/>
            </p:nvSpPr>
            <p:spPr>
              <a:xfrm>
                <a:off x="9852431" y="3470496"/>
                <a:ext cx="679700" cy="395906"/>
              </a:xfrm>
              <a:prstGeom prst="rect">
                <a:avLst/>
              </a:prstGeom>
              <a:solidFill>
                <a:srgbClr val="E4E4E4"/>
              </a:solidFill>
            </p:spPr>
            <p:txBody>
              <a:bodyPr wrap="none" lIns="0" tIns="0" rIns="0" bIns="0" rtlCol="0" anchor="ctr" anchorCtr="1">
                <a:no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505050"/>
                    </a:solidFill>
                    <a:effectLst/>
                    <a:uLnTx/>
                    <a:uFillTx/>
                    <a:latin typeface="Segoe UI"/>
                    <a:ea typeface="+mn-ea"/>
                    <a:cs typeface="+mn-cs"/>
                  </a:rPr>
                  <a:t>IE7</a:t>
                </a:r>
              </a:p>
            </p:txBody>
          </p:sp>
          <p:sp>
            <p:nvSpPr>
              <p:cNvPr id="45" name="TextBox 44"/>
              <p:cNvSpPr txBox="1"/>
              <p:nvPr/>
            </p:nvSpPr>
            <p:spPr>
              <a:xfrm>
                <a:off x="10522887" y="3470496"/>
                <a:ext cx="679700" cy="395906"/>
              </a:xfrm>
              <a:prstGeom prst="rect">
                <a:avLst/>
              </a:prstGeom>
              <a:solidFill>
                <a:schemeClr val="bg1">
                  <a:lumMod val="95000"/>
                </a:schemeClr>
              </a:solidFill>
            </p:spPr>
            <p:txBody>
              <a:bodyPr wrap="none" lIns="0" tIns="0" rIns="0" bIns="0" rtlCol="0" anchor="ctr" anchorCtr="1">
                <a:no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919192"/>
                    </a:solidFill>
                    <a:effectLst/>
                    <a:uLnTx/>
                    <a:uFillTx/>
                    <a:latin typeface="Segoe UI"/>
                    <a:ea typeface="+mn-ea"/>
                    <a:cs typeface="+mn-cs"/>
                  </a:rPr>
                  <a:t>IE5.5</a:t>
                </a:r>
              </a:p>
            </p:txBody>
          </p:sp>
        </p:grpSp>
      </p:grpSp>
      <p:sp>
        <p:nvSpPr>
          <p:cNvPr id="63" name="TextBox 62"/>
          <p:cNvSpPr txBox="1"/>
          <p:nvPr/>
        </p:nvSpPr>
        <p:spPr>
          <a:xfrm>
            <a:off x="4746145" y="539731"/>
            <a:ext cx="2039661" cy="627864"/>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Windows 10</a:t>
            </a:r>
          </a:p>
        </p:txBody>
      </p:sp>
    </p:spTree>
    <p:extLst>
      <p:ext uri="{BB962C8B-B14F-4D97-AF65-F5344CB8AC3E}">
        <p14:creationId xmlns:p14="http://schemas.microsoft.com/office/powerpoint/2010/main" val="29317137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2"/>
                                        </p:tgtEl>
                                      </p:cBhvr>
                                    </p:animEffect>
                                    <p:set>
                                      <p:cBhvr>
                                        <p:cTn id="7" dur="1" fill="hold">
                                          <p:stCondLst>
                                            <p:cond delay="499"/>
                                          </p:stCondLst>
                                        </p:cTn>
                                        <p:tgtEl>
                                          <p:spTgt spid="62"/>
                                        </p:tgtEl>
                                        <p:attrNameLst>
                                          <p:attrName>style.visibility</p:attrName>
                                        </p:attrNameLst>
                                      </p:cBhvr>
                                      <p:to>
                                        <p:strVal val="hidden"/>
                                      </p:to>
                                    </p:se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500"/>
                                        <p:tgtEl>
                                          <p:spTgt spid="49"/>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core design tenets</a:t>
            </a:r>
          </a:p>
        </p:txBody>
      </p:sp>
      <p:sp>
        <p:nvSpPr>
          <p:cNvPr id="3" name="Rectangle 2"/>
          <p:cNvSpPr/>
          <p:nvPr/>
        </p:nvSpPr>
        <p:spPr>
          <a:xfrm>
            <a:off x="885421" y="1439862"/>
            <a:ext cx="10668000" cy="4154984"/>
          </a:xfrm>
          <a:prstGeom prst="rect">
            <a:avLst/>
          </a:prstGeom>
        </p:spPr>
        <p:txBody>
          <a:bodyPr wrap="squar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505050"/>
                </a:solidFill>
                <a:effectLst/>
                <a:uLnTx/>
                <a:uFillTx/>
                <a:latin typeface="Segoe UI Light"/>
                <a:ea typeface="+mn-ea"/>
                <a:cs typeface="+mn-cs"/>
              </a:rPr>
              <a:t>First, build an amazing browser</a:t>
            </a:r>
          </a:p>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505050"/>
              </a:solidFill>
              <a:effectLst/>
              <a:uLnTx/>
              <a:uFillTx/>
              <a:latin typeface="Segoe UI Light"/>
              <a:ea typeface="+mn-ea"/>
              <a:cs typeface="+mn-cs"/>
            </a:endParaRPr>
          </a:p>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505050"/>
                </a:solidFill>
                <a:effectLst/>
                <a:uLnTx/>
                <a:uFillTx/>
                <a:latin typeface="Segoe UI Light"/>
                <a:ea typeface="+mn-ea"/>
                <a:cs typeface="+mn-cs"/>
              </a:rPr>
              <a:t>Be bold and forward-looking</a:t>
            </a:r>
          </a:p>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505050"/>
              </a:solidFill>
              <a:effectLst/>
              <a:uLnTx/>
              <a:uFillTx/>
              <a:latin typeface="Segoe UI Light"/>
              <a:ea typeface="+mn-ea"/>
              <a:cs typeface="+mn-cs"/>
            </a:endParaRPr>
          </a:p>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505050"/>
                </a:solidFill>
                <a:effectLst/>
                <a:uLnTx/>
                <a:uFillTx/>
                <a:latin typeface="Segoe UI Light"/>
                <a:ea typeface="+mn-ea"/>
                <a:cs typeface="+mn-cs"/>
              </a:rPr>
              <a:t>Ship fast, try new things, learn and always get better</a:t>
            </a:r>
          </a:p>
        </p:txBody>
      </p:sp>
    </p:spTree>
    <p:extLst>
      <p:ext uri="{BB962C8B-B14F-4D97-AF65-F5344CB8AC3E}">
        <p14:creationId xmlns:p14="http://schemas.microsoft.com/office/powerpoint/2010/main" val="2587689555"/>
      </p:ext>
    </p:extLst>
  </p:cSld>
  <p:clrMapOvr>
    <a:masterClrMapping/>
  </p:clrMapOvr>
  <p:transition>
    <p:fade/>
  </p:transition>
</p:sld>
</file>

<file path=ppt/theme/theme1.xml><?xml version="1.0" encoding="utf-8"?>
<a:theme xmlns:a="http://schemas.openxmlformats.org/drawingml/2006/main" name="5-30721_Build_2016_Template_Light">
  <a:themeElements>
    <a:clrScheme name="Build 2016">
      <a:dk1>
        <a:srgbClr val="505050"/>
      </a:dk1>
      <a:lt1>
        <a:srgbClr val="FFFFFF"/>
      </a:lt1>
      <a:dk2>
        <a:srgbClr val="0078D7"/>
      </a:dk2>
      <a:lt2>
        <a:srgbClr val="F8F8F8"/>
      </a:lt2>
      <a:accent1>
        <a:srgbClr val="0078D7"/>
      </a:accent1>
      <a:accent2>
        <a:srgbClr val="002050"/>
      </a:accent2>
      <a:accent3>
        <a:srgbClr val="00BCF2"/>
      </a:accent3>
      <a:accent4>
        <a:srgbClr val="D2D2D2"/>
      </a:accent4>
      <a:accent5>
        <a:srgbClr val="737373"/>
      </a:accent5>
      <a:accent6>
        <a:srgbClr val="50505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Build_2016_16x9_Template.potx" id="{2D9F1654-7A66-4699-829C-201E10216A69}" vid="{2DD1E4E3-0871-45BE-BEDE-345B55444DCB}"/>
    </a:ext>
  </a:extLst>
</a:theme>
</file>

<file path=ppt/theme/theme2.xml><?xml version="1.0" encoding="utf-8"?>
<a:theme xmlns:a="http://schemas.openxmlformats.org/drawingml/2006/main" name="5-30721_Build_2016_Template_Dark">
  <a:themeElements>
    <a:clrScheme name="Build 2016 Dark">
      <a:dk1>
        <a:srgbClr val="505050"/>
      </a:dk1>
      <a:lt1>
        <a:srgbClr val="FFFFFF"/>
      </a:lt1>
      <a:dk2>
        <a:srgbClr val="0078D7"/>
      </a:dk2>
      <a:lt2>
        <a:srgbClr val="F8F8F8"/>
      </a:lt2>
      <a:accent1>
        <a:srgbClr val="00BCF2"/>
      </a:accent1>
      <a:accent2>
        <a:srgbClr val="0078D7"/>
      </a:accent2>
      <a:accent3>
        <a:srgbClr val="002050"/>
      </a:accent3>
      <a:accent4>
        <a:srgbClr val="D2D2D2"/>
      </a:accent4>
      <a:accent5>
        <a:srgbClr val="737373"/>
      </a:accent5>
      <a:accent6>
        <a:srgbClr val="323232"/>
      </a:accent6>
      <a:hlink>
        <a:srgbClr val="5DDCFF"/>
      </a:hlink>
      <a:folHlink>
        <a:srgbClr val="5DDCFF"/>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Build_2016_16x9_Template.potx" id="{2D9F1654-7A66-4699-829C-201E10216A69}" vid="{EE767E89-5D4D-44CA-8070-C9EE1D87F83B}"/>
    </a:ext>
  </a:extLst>
</a:theme>
</file>

<file path=ppt/theme/theme3.xml><?xml version="1.0" encoding="utf-8"?>
<a:theme xmlns:a="http://schemas.openxmlformats.org/drawingml/2006/main" name="1_5-30721_Build_2016_Template_Light">
  <a:themeElements>
    <a:clrScheme name="Build 2016">
      <a:dk1>
        <a:srgbClr val="505050"/>
      </a:dk1>
      <a:lt1>
        <a:srgbClr val="FFFFFF"/>
      </a:lt1>
      <a:dk2>
        <a:srgbClr val="0078D7"/>
      </a:dk2>
      <a:lt2>
        <a:srgbClr val="F8F8F8"/>
      </a:lt2>
      <a:accent1>
        <a:srgbClr val="0078D7"/>
      </a:accent1>
      <a:accent2>
        <a:srgbClr val="002050"/>
      </a:accent2>
      <a:accent3>
        <a:srgbClr val="00BCF2"/>
      </a:accent3>
      <a:accent4>
        <a:srgbClr val="D2D2D2"/>
      </a:accent4>
      <a:accent5>
        <a:srgbClr val="737373"/>
      </a:accent5>
      <a:accent6>
        <a:srgbClr val="50505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Build_2016_16x9_Template.potx" id="{6A317D6C-AC1D-473A-B658-7EF5688F9FB4}" vid="{9DC8BEF1-0C52-498F-8A52-3BA75F0AC2CD}"/>
    </a:ext>
  </a:extLst>
</a:theme>
</file>

<file path=ppt/theme/theme4.xml><?xml version="1.0" encoding="utf-8"?>
<a:theme xmlns:a="http://schemas.openxmlformats.org/drawingml/2006/main" name="1_BUILD CHARCOAL BACKGROUND">
  <a:themeElements>
    <a:clrScheme name="build 2015 colors">
      <a:dk1>
        <a:srgbClr val="333333"/>
      </a:dk1>
      <a:lt1>
        <a:srgbClr val="FFFFFF"/>
      </a:lt1>
      <a:dk2>
        <a:srgbClr val="0078D7"/>
      </a:dk2>
      <a:lt2>
        <a:srgbClr val="ECECEC"/>
      </a:lt2>
      <a:accent1>
        <a:srgbClr val="0078D7"/>
      </a:accent1>
      <a:accent2>
        <a:srgbClr val="6E6D71"/>
      </a:accent2>
      <a:accent3>
        <a:srgbClr val="00BCF2"/>
      </a:accent3>
      <a:accent4>
        <a:srgbClr val="6BB700"/>
      </a:accent4>
      <a:accent5>
        <a:srgbClr val="ABC4C1"/>
      </a:accent5>
      <a:accent6>
        <a:srgbClr val="FF4343"/>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2015_Keynote-Template_v3" id="{16D16FD6-82B1-4517-AB6B-BD72623FF067}" vid="{059D507E-C456-4974-83A1-394505850BF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31DCF4CA090F824DB1E4CCBB6B9D64EA00101E8AAD132F8F4D96340D6376C8BB3E" ma:contentTypeVersion="21" ma:contentTypeDescription="" ma:contentTypeScope="" ma:versionID="264624295c8b52c397a103286eb3d87c">
  <xsd:schema xmlns:xsd="http://www.w3.org/2001/XMLSchema" xmlns:xs="http://www.w3.org/2001/XMLSchema" xmlns:p="http://schemas.microsoft.com/office/2006/metadata/properties" xmlns:ns1="http://schemas.microsoft.com/sharepoint/v3" xmlns:ns2="01c77077-aee4-4b5f-bd4e-9cd40a6fff29" xmlns:ns3="230e9df3-be65-4c73-a93b-d1236ebd677e" xmlns:ns5="8ff673fc-3231-4e3a-893b-6d7f7cd32766" targetNamespace="http://schemas.microsoft.com/office/2006/metadata/properties" ma:root="true" ma:fieldsID="795b20f19f95dfa6d1f4d708b4ec8d36" ns1:_="" ns2:_="" ns3:_="" ns5:_="">
    <xsd:import namespace="http://schemas.microsoft.com/sharepoint/v3"/>
    <xsd:import namespace="01c77077-aee4-4b5f-bd4e-9cd40a6fff29"/>
    <xsd:import namespace="230e9df3-be65-4c73-a93b-d1236ebd677e"/>
    <xsd:import namespace="8ff673fc-3231-4e3a-893b-6d7f7cd32766"/>
    <xsd:element name="properties">
      <xsd:complexType>
        <xsd:sequence>
          <xsd:element name="documentManagement">
            <xsd:complexType>
              <xsd:all>
                <xsd:element ref="ns2:mb2e01f7e2d8413988e28e59aa226eec" minOccurs="0"/>
                <xsd:element ref="ns3:TaxCatchAll" minOccurs="0"/>
                <xsd:element ref="ns3:TaxCatchAllLabel" minOccurs="0"/>
                <xsd:element ref="ns2:iaa5f83406f94009a0f6a3e890699ff7" minOccurs="0"/>
                <xsd:element ref="ns2:d12e2661e9634d9aa98bbb375f31aced"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1010385baed4da9b5076a6aa651d1e5" minOccurs="0"/>
                <xsd:element ref="ns2:kc6d1bd9a46e4e5fbbbf99ca3de7a092" minOccurs="0"/>
                <xsd:element ref="ns2:Session_x0020_Code" minOccurs="0"/>
                <xsd:element ref="ns2:MS_x0020_Content_x0020_Owner" minOccurs="0"/>
                <xsd:element ref="ns2:m6878b9dd7994da4ba144f95347d99c6" minOccurs="0"/>
                <xsd:element ref="ns2:fc15c16204564de583b4c942b10d19ec" minOccurs="0"/>
                <xsd:element ref="ns1:AverageRating" minOccurs="0"/>
                <xsd:element ref="ns1:RatingCount" minOccurs="0"/>
                <xsd:element ref="ns1:LikesCount" minOccurs="0"/>
                <xsd:element ref="ns3:TaxKeywordTaxHTField" minOccurs="0"/>
                <xsd:element ref="ns5:Target_x0020_Audiences"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1" nillable="true" ma:displayName="Rating (0-5)" ma:decimals="2" ma:description="Average value of all the ratings that have been submitted" ma:internalName="AverageRating" ma:readOnly="true">
      <xsd:simpleType>
        <xsd:restriction base="dms:Number"/>
      </xsd:simpleType>
    </xsd:element>
    <xsd:element name="RatingCount" ma:index="32" nillable="true" ma:displayName="Number of Ratings" ma:decimals="0" ma:description="Number of ratings submitted" ma:internalName="RatingCount" ma:readOnly="true">
      <xsd:simpleType>
        <xsd:restriction base="dms:Number"/>
      </xsd:simpleType>
    </xsd:element>
    <xsd:element name="LikesCount" ma:index="33"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1c77077-aee4-4b5f-bd4e-9cd40a6fff29" elementFormDefault="qualified">
    <xsd:import namespace="http://schemas.microsoft.com/office/2006/documentManagement/types"/>
    <xsd:import namespace="http://schemas.microsoft.com/office/infopath/2007/PartnerControls"/>
    <xsd:element name="mb2e01f7e2d8413988e28e59aa226eec" ma:index="8" nillable="true" ma:taxonomy="true" ma:internalName="mb2e01f7e2d8413988e28e59aa226eec" ma:taxonomyFieldName="Event_x0020_Name" ma:displayName="Event Name" ma:default="" ma:fieldId="{6b2e01f7-e2d8-4139-88e2-8e59aa226eec}"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iaa5f83406f94009a0f6a3e890699ff7" ma:index="12" nillable="true" ma:taxonomy="true" ma:internalName="iaa5f83406f94009a0f6a3e890699ff7" ma:taxonomyFieldName="Event_x0020_Location" ma:displayName="Event Location" ma:default="" ma:fieldId="{2aa5f834-06f9-4009-a0f6-a3e890699ff7}"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d12e2661e9634d9aa98bbb375f31aced" ma:index="14" nillable="true" ma:taxonomy="true" ma:internalName="d12e2661e9634d9aa98bbb375f31aced" ma:taxonomyFieldName="Event_x0020_Venue" ma:displayName="Event Venue" ma:default="" ma:fieldId="{d12e2661-e963-4d9a-a98b-bb375f31aced}"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1010385baed4da9b5076a6aa651d1e5" ma:index="21" nillable="true" ma:taxonomy="true" ma:internalName="o1010385baed4da9b5076a6aa651d1e5" ma:taxonomyFieldName="Product" ma:displayName="Product" ma:default="" ma:fieldId="{81010385-baed-4da9-b507-6a6aa651d1e5}"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kc6d1bd9a46e4e5fbbbf99ca3de7a092" ma:index="23" nillable="true" ma:taxonomy="true" ma:internalName="kc6d1bd9a46e4e5fbbbf99ca3de7a092" ma:taxonomyFieldName="Campaign" ma:displayName="Campaign" ma:default="" ma:fieldId="{4c6d1bd9-a46e-4e5f-bbbf-99ca3de7a092}" ma:taxonomyMulti="true"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6878b9dd7994da4ba144f95347d99c6" ma:index="27" nillable="true" ma:taxonomy="true" ma:internalName="m6878b9dd7994da4ba144f95347d99c6" ma:taxonomyFieldName="Track" ma:displayName="Track" ma:readOnly="false" ma:default="" ma:fieldId="{66878b9d-d799-4da4-ba14-4f95347d99c6}" ma:sspId="e385fb40-52d4-4fae-9c5b-3e8ff8a5878e" ma:termSetId="8113a965-58e2-4a85-99b9-55376be5482e" ma:anchorId="00000000-0000-0000-0000-000000000000" ma:open="true" ma:isKeyword="false">
      <xsd:complexType>
        <xsd:sequence>
          <xsd:element ref="pc:Terms" minOccurs="0" maxOccurs="1"/>
        </xsd:sequence>
      </xsd:complexType>
    </xsd:element>
    <xsd:element name="fc15c16204564de583b4c942b10d19ec" ma:index="29" nillable="true" ma:taxonomy="true" ma:internalName="fc15c16204564de583b4c942b10d19ec" ma:taxonomyFieldName="Audience1" ma:displayName="Audience" ma:default="" ma:fieldId="{fc15c162-0456-4de5-83b4-c942b10d19ec}"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0d8ba32e-6f24-4e39-985b-e3fd5ec6bdb7}" ma:internalName="TaxCatchAll" ma:showField="CatchAllData"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0d8ba32e-6f24-4e39-985b-e3fd5ec6bdb7}" ma:internalName="TaxCatchAllLabel" ma:readOnly="true" ma:showField="CatchAllDataLabel"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KeywordTaxHTField" ma:index="35"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ff673fc-3231-4e3a-893b-6d7f7cd32766" elementFormDefault="qualified">
    <xsd:import namespace="http://schemas.microsoft.com/office/2006/documentManagement/types"/>
    <xsd:import namespace="http://schemas.microsoft.com/office/infopath/2007/PartnerControls"/>
    <xsd:element name="Target_x0020_Audiences" ma:index="37" nillable="true" ma:displayName="Target Audiences" ma:internalName="Target_x0020_Audiences">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d12e2661e9634d9aa98bbb375f31aced xmlns="01c77077-aee4-4b5f-bd4e-9cd40a6fff29">
      <Terms xmlns="http://schemas.microsoft.com/office/infopath/2007/PartnerControls">
        <TermInfo xmlns="http://schemas.microsoft.com/office/infopath/2007/PartnerControls">
          <TermName xmlns="http://schemas.microsoft.com/office/infopath/2007/PartnerControls">Moscone Center</TermName>
          <TermId xmlns="http://schemas.microsoft.com/office/infopath/2007/PartnerControls">d4f36a2e-dd0d-4424-990f-7c93b4e9f063</TermId>
        </TermInfo>
      </Terms>
    </d12e2661e9634d9aa98bbb375f31aced>
    <Event_x0020_Start_x0020_Date xmlns="01c77077-aee4-4b5f-bd4e-9cd40a6fff29">2016-03-30T07:00:00+00:00</Event_x0020_Start_x0020_Date>
    <Target_x0020_Audiences xmlns="8ff673fc-3231-4e3a-893b-6d7f7cd32766" xsi:nil="true"/>
    <iaa5f83406f94009a0f6a3e890699ff7 xmlns="01c77077-aee4-4b5f-bd4e-9cd40a6fff29">
      <Terms xmlns="http://schemas.microsoft.com/office/infopath/2007/PartnerControls">
        <TermInfo xmlns="http://schemas.microsoft.com/office/infopath/2007/PartnerControls">
          <TermName xmlns="http://schemas.microsoft.com/office/infopath/2007/PartnerControls">San Francisco</TermName>
          <TermId xmlns="http://schemas.microsoft.com/office/infopath/2007/PartnerControls">84dfcb53-432b-499d-8965-93d483d36b4a</TermId>
        </TermInfo>
      </Terms>
    </iaa5f83406f94009a0f6a3e890699ff7>
    <External_x0020_Speaker xmlns="01c77077-aee4-4b5f-bd4e-9cd40a6fff29">Charles Morris; Sean Lyndersay</External_x0020_Speaker>
    <m6878b9dd7994da4ba144f95347d99c6 xmlns="01c77077-aee4-4b5f-bd4e-9cd40a6fff29">
      <Terms xmlns="http://schemas.microsoft.com/office/infopath/2007/PartnerControls"/>
    </m6878b9dd7994da4ba144f95347d99c6>
    <Presentation_x0020_Date xmlns="01c77077-aee4-4b5f-bd4e-9cd40a6fff29">2016-03-30T07:00:00+00:00</Presentation_x0020_Date>
    <fc15c16204564de583b4c942b10d19ec xmlns="01c77077-aee4-4b5f-bd4e-9cd40a6fff29">
      <Terms xmlns="http://schemas.microsoft.com/office/infopath/2007/PartnerControls"/>
    </fc15c16204564de583b4c942b10d19ec>
    <mb2e01f7e2d8413988e28e59aa226eec xmlns="01c77077-aee4-4b5f-bd4e-9cd40a6fff29">
      <Terms xmlns="http://schemas.microsoft.com/office/infopath/2007/PartnerControls">
        <TermInfo xmlns="http://schemas.microsoft.com/office/infopath/2007/PartnerControls">
          <TermName xmlns="http://schemas.microsoft.com/office/infopath/2007/PartnerControls">Build</TermName>
          <TermId xmlns="http://schemas.microsoft.com/office/infopath/2007/PartnerControls">58542b36-5bf5-46a6-a53f-a41fb7a73785</TermId>
        </TermInfo>
      </Terms>
    </mb2e01f7e2d8413988e28e59aa226eec>
    <MS_x0020_Content_x0020_Owner xmlns="01c77077-aee4-4b5f-bd4e-9cd40a6fff29">
      <UserInfo>
        <DisplayName/>
        <AccountId xsi:nil="true"/>
        <AccountType/>
      </UserInfo>
    </MS_x0020_Content_x0020_Owner>
    <Session_x0020_Code xmlns="01c77077-aee4-4b5f-bd4e-9cd40a6fff29">B864</Session_x0020_Code>
    <Event_x0020_End_x0020_Date xmlns="01c77077-aee4-4b5f-bd4e-9cd40a6fff29">2016-04-01T07:00:00+00:00</Event_x0020_End_x0020_Date>
    <o1010385baed4da9b5076a6aa651d1e5 xmlns="01c77077-aee4-4b5f-bd4e-9cd40a6fff29">
      <Terms xmlns="http://schemas.microsoft.com/office/infopath/2007/PartnerControls"/>
    </o1010385baed4da9b5076a6aa651d1e5>
    <kc6d1bd9a46e4e5fbbbf99ca3de7a092 xmlns="01c77077-aee4-4b5f-bd4e-9cd40a6fff29">
      <Terms xmlns="http://schemas.microsoft.com/office/infopath/2007/PartnerControls"/>
    </kc6d1bd9a46e4e5fbbbf99ca3de7a092>
    <MS_x0020_Speaker xmlns="01c77077-aee4-4b5f-bd4e-9cd40a6fff29">
      <UserInfo>
        <DisplayName/>
        <AccountId xsi:nil="true"/>
        <AccountType/>
      </UserInfo>
    </MS_x0020_Speaker>
    <TaxKeywordTaxHTField xmlns="230e9df3-be65-4c73-a93b-d1236ebd677e">
      <Terms xmlns="http://schemas.microsoft.com/office/infopath/2007/PartnerControls">
        <TermInfo xmlns="http://schemas.microsoft.com/office/infopath/2007/PartnerControls">
          <TermName xmlns="http://schemas.microsoft.com/office/infopath/2007/PartnerControls">Microsoft Build 2016</TermName>
          <TermId xmlns="http://schemas.microsoft.com/office/infopath/2007/PartnerControls">da8a10b5-9bc3-4217-80aa-6b60d6ec1cee</TermId>
        </TermInfo>
      </Terms>
    </TaxKeywordTaxHTField>
    <TaxCatchAll xmlns="230e9df3-be65-4c73-a93b-d1236ebd677e">
      <Value>48</Value>
      <Value>47</Value>
      <Value>46</Value>
      <Value>49</Value>
    </TaxCatchAl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A4D29B-0199-4083-B6CB-53559E57A3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1c77077-aee4-4b5f-bd4e-9cd40a6fff29"/>
    <ds:schemaRef ds:uri="230e9df3-be65-4c73-a93b-d1236ebd677e"/>
    <ds:schemaRef ds:uri="8ff673fc-3231-4e3a-893b-6d7f7cd327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90F116-B58F-4255-B05B-DA3808E0E5C6}">
  <ds:schemaRefs>
    <ds:schemaRef ds:uri="http://purl.org/dc/terms/"/>
    <ds:schemaRef ds:uri="01c77077-aee4-4b5f-bd4e-9cd40a6fff29"/>
    <ds:schemaRef ds:uri="8ff673fc-3231-4e3a-893b-6d7f7cd32766"/>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microsoft.com/sharepoint/v3"/>
    <ds:schemaRef ds:uri="230e9df3-be65-4c73-a93b-d1236ebd677e"/>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Microsoft_Build_2016_16x9_Template</Template>
  <TotalTime>6</TotalTime>
  <Words>2943</Words>
  <Application>Microsoft Office PowerPoint</Application>
  <PresentationFormat>Custom</PresentationFormat>
  <Paragraphs>535</Paragraphs>
  <Slides>47</Slides>
  <Notes>42</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47</vt:i4>
      </vt:variant>
    </vt:vector>
  </HeadingPairs>
  <TitlesOfParts>
    <vt:vector size="60" baseType="lpstr">
      <vt:lpstr>Arial</vt:lpstr>
      <vt:lpstr>Consolas</vt:lpstr>
      <vt:lpstr>Courier New</vt:lpstr>
      <vt:lpstr>Segoe UI</vt:lpstr>
      <vt:lpstr>Segoe UI Light</vt:lpstr>
      <vt:lpstr>Segoe UI Semilight</vt:lpstr>
      <vt:lpstr>Symbol</vt:lpstr>
      <vt:lpstr>Webdings</vt:lpstr>
      <vt:lpstr>Wingdings</vt:lpstr>
      <vt:lpstr>5-30721_Build_2016_Template_Light</vt:lpstr>
      <vt:lpstr>5-30721_Build_2016_Template_Dark</vt:lpstr>
      <vt:lpstr>1_5-30721_Build_2016_Template_Light</vt:lpstr>
      <vt:lpstr>1_BUILD CHARCOAL BACKGROUND</vt:lpstr>
      <vt:lpstr>PowerPoint Presentation</vt:lpstr>
      <vt:lpstr>What’s next for Microsoft Edge</vt:lpstr>
      <vt:lpstr>What we’ll cover</vt:lpstr>
      <vt:lpstr>PowerPoint Presentation</vt:lpstr>
      <vt:lpstr>PowerPoint Presentation</vt:lpstr>
      <vt:lpstr>Why did you build a new browser?</vt:lpstr>
      <vt:lpstr>PowerPoint Presentation</vt:lpstr>
      <vt:lpstr>PowerPoint Presentation</vt:lpstr>
      <vt:lpstr>Our core design tenets</vt:lpstr>
      <vt:lpstr>PowerPoint Presentation</vt:lpstr>
      <vt:lpstr>Monthly Active Devices</vt:lpstr>
      <vt:lpstr>Monthly Active Devices</vt:lpstr>
      <vt:lpstr>Browsing share increase Jan to Feb 2016</vt:lpstr>
      <vt:lpstr>New browser usage share  growth since launch</vt:lpstr>
      <vt:lpstr>New features and substantial changes</vt:lpstr>
      <vt:lpstr>Reliability improvements</vt:lpstr>
      <vt:lpstr>Microsoft Edge – November Update</vt:lpstr>
      <vt:lpstr>Microsoft EdgeHTML – November Update</vt:lpstr>
      <vt:lpstr>Demo  &lt;picture&gt; element</vt:lpstr>
      <vt:lpstr>Looking forward</vt:lpstr>
      <vt:lpstr>We are listening and learning</vt:lpstr>
      <vt:lpstr>Organized around listening</vt:lpstr>
      <vt:lpstr>PowerPoint Presentation</vt:lpstr>
      <vt:lpstr>What’s coming for end-users?</vt:lpstr>
      <vt:lpstr>Extensions</vt:lpstr>
      <vt:lpstr>What’s coming for web developers?</vt:lpstr>
      <vt:lpstr>2016 Edge Platform Priorities</vt:lpstr>
      <vt:lpstr>Openness &amp; community</vt:lpstr>
      <vt:lpstr>PowerPoint Presentation</vt:lpstr>
      <vt:lpstr>HTML5Test Scores</vt:lpstr>
      <vt:lpstr>Demo  Biometric login – FIDO 2.0 Skype for Web – ORTC &amp; Web Notifications</vt:lpstr>
      <vt:lpstr>Learn more</vt:lpstr>
      <vt:lpstr>Microsoft Edge Web Summit</vt:lpstr>
      <vt:lpstr>Ready for enterprise</vt:lpstr>
      <vt:lpstr>Enterprise Strategy</vt:lpstr>
      <vt:lpstr>Enterprise Momentum</vt:lpstr>
      <vt:lpstr>Enterprise features</vt:lpstr>
      <vt:lpstr>Demo  Edge + IE in the Enterprise</vt:lpstr>
      <vt:lpstr>Web apps made simple</vt:lpstr>
      <vt:lpstr>Hosted web apps</vt:lpstr>
      <vt:lpstr>Hosted web apps momentum</vt:lpstr>
      <vt:lpstr>What’s next for web apps</vt:lpstr>
      <vt:lpstr>In closing…</vt:lpstr>
      <vt:lpstr>Recap</vt:lpstr>
      <vt:lpstr>Connecting with the team</vt:lpstr>
      <vt:lpstr>Please Complete An Evaluation Form Your input is important!</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Edge: What's Next for Microsoft's New Browser and Web PlatformPresentation</dc:title>
  <dc:subject>&lt;Speech title here&gt;</dc:subject>
  <dc:creator>Shows</dc:creator>
  <cp:keywords>Microsoft Build 2016</cp:keywords>
  <dc:description>Template: Mitchell Derrey, Silver Fox Productions
Formatting: 
Audience Type:</dc:description>
  <cp:lastModifiedBy>Shows</cp:lastModifiedBy>
  <cp:revision>5</cp:revision>
  <dcterms:created xsi:type="dcterms:W3CDTF">2016-03-30T18:21:48Z</dcterms:created>
  <dcterms:modified xsi:type="dcterms:W3CDTF">2016-03-30T23:48:58Z</dcterms:modified>
  <cp:category>Microsoft Build 2016</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0x01010031DCF4CA090F824DB1E4CCBB6B9D64EA00101E8AAD132F8F4D96340D6376C8BB3E</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49;#Moscone Center|d4f36a2e-dd0d-4424-990f-7c93b4e9f063</vt:lpwstr>
  </property>
  <property fmtid="{D5CDD505-2E9C-101B-9397-08002B2CF9AE}" pid="7" name="Track">
    <vt:lpwstr/>
  </property>
  <property fmtid="{D5CDD505-2E9C-101B-9397-08002B2CF9AE}" pid="8" name="Event Location">
    <vt:lpwstr>48;#San Francisco|84dfcb53-432b-499d-8965-93d483d36b4a</vt:lpwstr>
  </property>
  <property fmtid="{D5CDD505-2E9C-101B-9397-08002B2CF9AE}" pid="9" name="Campaign">
    <vt:lpwstr/>
  </property>
  <property fmtid="{D5CDD505-2E9C-101B-9397-08002B2CF9AE}" pid="10" name="IsMyDocuments">
    <vt:bool>true</vt:bool>
  </property>
  <property fmtid="{D5CDD505-2E9C-101B-9397-08002B2CF9AE}" pid="11" name="TaxKeyword">
    <vt:lpwstr>46;#Microsoft Build 2016|da8a10b5-9bc3-4217-80aa-6b60d6ec1cee</vt:lpwstr>
  </property>
  <property fmtid="{D5CDD505-2E9C-101B-9397-08002B2CF9AE}" pid="12" name="Audience1">
    <vt:lpwstr/>
  </property>
  <property fmtid="{D5CDD505-2E9C-101B-9397-08002B2CF9AE}" pid="13" name="Event Name">
    <vt:lpwstr>47;#Build|58542b36-5bf5-46a6-a53f-a41fb7a73785</vt:lpwstr>
  </property>
</Properties>
</file>