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Lst>
  <p:notesMasterIdLst>
    <p:notesMasterId r:id="rId60"/>
  </p:notesMasterIdLst>
  <p:handoutMasterIdLst>
    <p:handoutMasterId r:id="rId61"/>
  </p:handoutMasterIdLst>
  <p:sldIdLst>
    <p:sldId id="1368" r:id="rId6"/>
    <p:sldId id="1450" r:id="rId7"/>
    <p:sldId id="1451" r:id="rId8"/>
    <p:sldId id="1452" r:id="rId9"/>
    <p:sldId id="1453" r:id="rId10"/>
    <p:sldId id="1454" r:id="rId11"/>
    <p:sldId id="1455" r:id="rId12"/>
    <p:sldId id="1456" r:id="rId13"/>
    <p:sldId id="1457" r:id="rId14"/>
    <p:sldId id="1458" r:id="rId15"/>
    <p:sldId id="1459" r:id="rId16"/>
    <p:sldId id="1460" r:id="rId17"/>
    <p:sldId id="1461" r:id="rId18"/>
    <p:sldId id="1462" r:id="rId19"/>
    <p:sldId id="1463" r:id="rId20"/>
    <p:sldId id="1464" r:id="rId21"/>
    <p:sldId id="1465" r:id="rId22"/>
    <p:sldId id="1466" r:id="rId23"/>
    <p:sldId id="1467" r:id="rId24"/>
    <p:sldId id="1468" r:id="rId25"/>
    <p:sldId id="1469" r:id="rId26"/>
    <p:sldId id="1470" r:id="rId27"/>
    <p:sldId id="1471" r:id="rId28"/>
    <p:sldId id="1472" r:id="rId29"/>
    <p:sldId id="1473" r:id="rId30"/>
    <p:sldId id="1474" r:id="rId31"/>
    <p:sldId id="1475" r:id="rId32"/>
    <p:sldId id="1476" r:id="rId33"/>
    <p:sldId id="1477" r:id="rId34"/>
    <p:sldId id="1478" r:id="rId35"/>
    <p:sldId id="1479" r:id="rId36"/>
    <p:sldId id="1480" r:id="rId37"/>
    <p:sldId id="1481" r:id="rId38"/>
    <p:sldId id="1482" r:id="rId39"/>
    <p:sldId id="1483" r:id="rId40"/>
    <p:sldId id="1484" r:id="rId41"/>
    <p:sldId id="1485" r:id="rId42"/>
    <p:sldId id="1486" r:id="rId43"/>
    <p:sldId id="1487" r:id="rId44"/>
    <p:sldId id="1488" r:id="rId45"/>
    <p:sldId id="1489" r:id="rId46"/>
    <p:sldId id="1490" r:id="rId47"/>
    <p:sldId id="1491" r:id="rId48"/>
    <p:sldId id="1492" r:id="rId49"/>
    <p:sldId id="1493" r:id="rId50"/>
    <p:sldId id="1494" r:id="rId51"/>
    <p:sldId id="1495" r:id="rId52"/>
    <p:sldId id="1496" r:id="rId53"/>
    <p:sldId id="1497" r:id="rId54"/>
    <p:sldId id="1498" r:id="rId55"/>
    <p:sldId id="1499" r:id="rId56"/>
    <p:sldId id="1500" r:id="rId57"/>
    <p:sldId id="1501" r:id="rId58"/>
    <p:sldId id="1503" r:id="rId5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oT Overview" id="{4800C02C-F9A5-49D6-A098-754168CF5DCF}">
          <p14:sldIdLst>
            <p14:sldId id="1368"/>
            <p14:sldId id="1450"/>
            <p14:sldId id="1451"/>
          </p14:sldIdLst>
        </p14:section>
        <p14:section name="IoT Market" id="{90EC1F03-3481-4BC0-88F2-0EB43FAFA5D1}">
          <p14:sldIdLst>
            <p14:sldId id="1452"/>
            <p14:sldId id="1453"/>
            <p14:sldId id="1454"/>
            <p14:sldId id="1455"/>
            <p14:sldId id="1456"/>
            <p14:sldId id="1457"/>
            <p14:sldId id="1458"/>
            <p14:sldId id="1459"/>
          </p14:sldIdLst>
        </p14:section>
        <p14:section name="Windows IoT Overview" id="{2581808A-C777-4257-AF7B-D26E49F25501}">
          <p14:sldIdLst>
            <p14:sldId id="1460"/>
            <p14:sldId id="1461"/>
            <p14:sldId id="1462"/>
            <p14:sldId id="1463"/>
            <p14:sldId id="1464"/>
            <p14:sldId id="1465"/>
            <p14:sldId id="1466"/>
            <p14:sldId id="1467"/>
            <p14:sldId id="1468"/>
            <p14:sldId id="1469"/>
            <p14:sldId id="1470"/>
            <p14:sldId id="1471"/>
            <p14:sldId id="1472"/>
            <p14:sldId id="1473"/>
            <p14:sldId id="1474"/>
          </p14:sldIdLst>
        </p14:section>
        <p14:section name="Azure IoT Overview" id="{38D1BD7B-6591-4BD7-BE83-4BBAF4F0FFBA}">
          <p14:sldIdLst>
            <p14:sldId id="1475"/>
            <p14:sldId id="1476"/>
            <p14:sldId id="1477"/>
            <p14:sldId id="1478"/>
            <p14:sldId id="1479"/>
            <p14:sldId id="1480"/>
            <p14:sldId id="1481"/>
            <p14:sldId id="1482"/>
            <p14:sldId id="1483"/>
            <p14:sldId id="1484"/>
            <p14:sldId id="1485"/>
            <p14:sldId id="1486"/>
            <p14:sldId id="1487"/>
            <p14:sldId id="1488"/>
            <p14:sldId id="1489"/>
            <p14:sldId id="1490"/>
            <p14:sldId id="1491"/>
            <p14:sldId id="1492"/>
            <p14:sldId id="1493"/>
            <p14:sldId id="1494"/>
            <p14:sldId id="1495"/>
            <p14:sldId id="1496"/>
          </p14:sldIdLst>
        </p14:section>
        <p14:section name="Call to Action" id="{146A2601-6B29-42BA-8795-A182D205E553}">
          <p14:sldIdLst>
            <p14:sldId id="1497"/>
            <p14:sldId id="1498"/>
            <p14:sldId id="1499"/>
            <p14:sldId id="1500"/>
            <p14:sldId id="1501"/>
            <p14:sldId id="150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107C10"/>
    <a:srgbClr val="000000"/>
    <a:srgbClr val="323232"/>
    <a:srgbClr val="5C2D91"/>
    <a:srgbClr val="32145A"/>
    <a:srgbClr val="00BCF2"/>
    <a:srgbClr val="002050"/>
    <a:srgbClr val="D63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001" autoAdjust="0"/>
  </p:normalViewPr>
  <p:slideViewPr>
    <p:cSldViewPr>
      <p:cViewPr varScale="1">
        <p:scale>
          <a:sx n="108" d="100"/>
          <a:sy n="108" d="100"/>
        </p:scale>
        <p:origin x="408" y="114"/>
      </p:cViewPr>
      <p:guideLst/>
    </p:cSldViewPr>
  </p:slideViewPr>
  <p:outlineViewPr>
    <p:cViewPr>
      <p:scale>
        <a:sx n="33" d="100"/>
        <a:sy n="33" d="100"/>
      </p:scale>
      <p:origin x="0" y="-14442"/>
    </p:cViewPr>
  </p:outlineViewPr>
  <p:notesTextViewPr>
    <p:cViewPr>
      <p:scale>
        <a:sx n="100" d="100"/>
        <a:sy n="100" d="100"/>
      </p:scale>
      <p:origin x="0" y="0"/>
    </p:cViewPr>
  </p:notesTextViewPr>
  <p:sorterViewPr>
    <p:cViewPr>
      <p:scale>
        <a:sx n="25" d="100"/>
        <a:sy n="25" d="100"/>
      </p:scale>
      <p:origin x="0" y="0"/>
    </p:cViewPr>
  </p:sorterViewPr>
  <p:notesViewPr>
    <p:cSldViewPr showGuides="1">
      <p:cViewPr>
        <p:scale>
          <a:sx n="100" d="100"/>
          <a:sy n="100"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D408E-BCA2-487D-B0CE-4577A11117B1}" type="doc">
      <dgm:prSet loTypeId="urn:microsoft.com/office/officeart/2005/8/layout/hChevron3" loCatId="process" qsTypeId="urn:microsoft.com/office/officeart/2005/8/quickstyle/simple1" qsCatId="simple" csTypeId="urn:microsoft.com/office/officeart/2005/8/colors/accent1_2" csCatId="accent1" phldr="1"/>
      <dgm:spPr/>
    </dgm:pt>
    <dgm:pt modelId="{40EF7148-71E7-4AE3-966E-D11565BC6D72}">
      <dgm:prSet phldrT="[Text]" custT="1"/>
      <dgm:spPr>
        <a:solidFill>
          <a:schemeClr val="accent1">
            <a:lumMod val="60000"/>
            <a:lumOff val="40000"/>
          </a:schemeClr>
        </a:solidFill>
      </dgm:spPr>
      <dgm:t>
        <a:bodyPr/>
        <a:lstStyle/>
        <a:p>
          <a:r>
            <a:rPr lang="en-US" sz="1600" dirty="0"/>
            <a:t>Native UEFI</a:t>
          </a:r>
        </a:p>
      </dgm:t>
    </dgm:pt>
    <dgm:pt modelId="{B8211563-36B2-48F8-95BA-0059F1511F15}" type="parTrans" cxnId="{CA560769-5768-45C8-8B05-B3C440770F3D}">
      <dgm:prSet/>
      <dgm:spPr/>
      <dgm:t>
        <a:bodyPr/>
        <a:lstStyle/>
        <a:p>
          <a:endParaRPr lang="en-US" sz="1600"/>
        </a:p>
      </dgm:t>
    </dgm:pt>
    <dgm:pt modelId="{22359716-4241-4764-884C-2AAA439A3174}" type="sibTrans" cxnId="{CA560769-5768-45C8-8B05-B3C440770F3D}">
      <dgm:prSet/>
      <dgm:spPr/>
      <dgm:t>
        <a:bodyPr/>
        <a:lstStyle/>
        <a:p>
          <a:endParaRPr lang="en-US" sz="1600"/>
        </a:p>
      </dgm:t>
    </dgm:pt>
    <dgm:pt modelId="{3CD4F5FD-E1B2-40FB-8C32-F73BC62ABC12}">
      <dgm:prSet phldrT="[Text]" custT="1"/>
      <dgm:spPr>
        <a:solidFill>
          <a:schemeClr val="accent1">
            <a:lumMod val="75000"/>
          </a:schemeClr>
        </a:solidFill>
      </dgm:spPr>
      <dgm:t>
        <a:bodyPr/>
        <a:lstStyle/>
        <a:p>
          <a:r>
            <a:rPr lang="en-US" sz="1600" dirty="0"/>
            <a:t>User Login</a:t>
          </a:r>
        </a:p>
      </dgm:t>
    </dgm:pt>
    <dgm:pt modelId="{9349FFEA-A46F-496A-B386-14136B63B62F}" type="sibTrans" cxnId="{23B8D6B0-79F5-4209-8865-B73C68F8A415}">
      <dgm:prSet/>
      <dgm:spPr/>
      <dgm:t>
        <a:bodyPr/>
        <a:lstStyle/>
        <a:p>
          <a:endParaRPr lang="en-US"/>
        </a:p>
      </dgm:t>
    </dgm:pt>
    <dgm:pt modelId="{43C5AEBC-997B-4EAF-9064-5A8795EB1BD4}" type="parTrans" cxnId="{23B8D6B0-79F5-4209-8865-B73C68F8A415}">
      <dgm:prSet/>
      <dgm:spPr/>
      <dgm:t>
        <a:bodyPr/>
        <a:lstStyle/>
        <a:p>
          <a:endParaRPr lang="en-US"/>
        </a:p>
      </dgm:t>
    </dgm:pt>
    <dgm:pt modelId="{0079A3C3-7D13-4860-901E-AFF2D2BF2103}">
      <dgm:prSet phldrT="[Text]" custT="1"/>
      <dgm:spPr>
        <a:solidFill>
          <a:schemeClr val="accent1">
            <a:lumMod val="75000"/>
          </a:schemeClr>
        </a:solidFill>
      </dgm:spPr>
      <dgm:t>
        <a:bodyPr/>
        <a:lstStyle/>
        <a:p>
          <a:r>
            <a:rPr lang="en-US" sz="1600" dirty="0"/>
            <a:t>3</a:t>
          </a:r>
          <a:r>
            <a:rPr lang="en-US" sz="1600" baseline="30000" dirty="0"/>
            <a:t>rd</a:t>
          </a:r>
          <a:r>
            <a:rPr lang="en-US" sz="1600" dirty="0"/>
            <a:t> Party Drivers</a:t>
          </a:r>
        </a:p>
      </dgm:t>
    </dgm:pt>
    <dgm:pt modelId="{BBDFF499-2809-4F3D-9237-B99374F8456F}" type="sibTrans" cxnId="{35AE1823-E2B6-4B64-B3A0-F013417FE39F}">
      <dgm:prSet/>
      <dgm:spPr/>
      <dgm:t>
        <a:bodyPr/>
        <a:lstStyle/>
        <a:p>
          <a:endParaRPr lang="en-US"/>
        </a:p>
      </dgm:t>
    </dgm:pt>
    <dgm:pt modelId="{B4344004-72ED-4AFF-BD20-7D4A6AE0AE05}" type="parTrans" cxnId="{35AE1823-E2B6-4B64-B3A0-F013417FE39F}">
      <dgm:prSet/>
      <dgm:spPr/>
      <dgm:t>
        <a:bodyPr/>
        <a:lstStyle/>
        <a:p>
          <a:endParaRPr lang="en-US"/>
        </a:p>
      </dgm:t>
    </dgm:pt>
    <dgm:pt modelId="{1B948BCE-BEF2-4830-A475-559145126D2F}">
      <dgm:prSet phldrT="[Text]" custT="1"/>
      <dgm:spPr>
        <a:solidFill>
          <a:schemeClr val="accent1"/>
        </a:solidFill>
      </dgm:spPr>
      <dgm:t>
        <a:bodyPr/>
        <a:lstStyle/>
        <a:p>
          <a:r>
            <a:rPr lang="en-US" sz="1600" dirty="0"/>
            <a:t>System Drivers</a:t>
          </a:r>
        </a:p>
      </dgm:t>
    </dgm:pt>
    <dgm:pt modelId="{37DD23DF-B91D-407E-9E9A-1713B85BDBBF}" type="sibTrans" cxnId="{E2178F74-94FF-43E4-BC40-8826B44110D6}">
      <dgm:prSet/>
      <dgm:spPr/>
      <dgm:t>
        <a:bodyPr/>
        <a:lstStyle/>
        <a:p>
          <a:endParaRPr lang="en-US"/>
        </a:p>
      </dgm:t>
    </dgm:pt>
    <dgm:pt modelId="{F58E8265-A1AF-4E13-AED8-9BFFC7373C67}" type="parTrans" cxnId="{E2178F74-94FF-43E4-BC40-8826B44110D6}">
      <dgm:prSet/>
      <dgm:spPr/>
      <dgm:t>
        <a:bodyPr/>
        <a:lstStyle/>
        <a:p>
          <a:endParaRPr lang="en-US"/>
        </a:p>
      </dgm:t>
    </dgm:pt>
    <dgm:pt modelId="{E115BBD1-1686-4231-8C8D-C4B05C696E44}">
      <dgm:prSet phldrT="[Text]" custT="1"/>
      <dgm:spPr>
        <a:solidFill>
          <a:schemeClr val="accent1"/>
        </a:solidFill>
      </dgm:spPr>
      <dgm:t>
        <a:bodyPr/>
        <a:lstStyle/>
        <a:p>
          <a:r>
            <a:rPr lang="en-US" sz="1600" dirty="0"/>
            <a:t>Kernel Drivers</a:t>
          </a:r>
        </a:p>
      </dgm:t>
    </dgm:pt>
    <dgm:pt modelId="{70B58B90-5703-4554-A50D-68BDDFB6D7C9}" type="sibTrans" cxnId="{1A4E893C-6327-40BE-BF56-904CE4FC0E09}">
      <dgm:prSet/>
      <dgm:spPr/>
      <dgm:t>
        <a:bodyPr/>
        <a:lstStyle/>
        <a:p>
          <a:endParaRPr lang="en-US" sz="1600"/>
        </a:p>
      </dgm:t>
    </dgm:pt>
    <dgm:pt modelId="{351F6D95-873F-43A8-AD23-4BBA9F7BE519}" type="parTrans" cxnId="{1A4E893C-6327-40BE-BF56-904CE4FC0E09}">
      <dgm:prSet/>
      <dgm:spPr/>
      <dgm:t>
        <a:bodyPr/>
        <a:lstStyle/>
        <a:p>
          <a:endParaRPr lang="en-US" sz="1600"/>
        </a:p>
      </dgm:t>
    </dgm:pt>
    <dgm:pt modelId="{C336D112-3EDF-4320-9307-376CEF4496A2}">
      <dgm:prSet phldrT="[Text]" custT="1"/>
      <dgm:spPr>
        <a:solidFill>
          <a:schemeClr val="accent1"/>
        </a:solidFill>
      </dgm:spPr>
      <dgm:t>
        <a:bodyPr/>
        <a:lstStyle/>
        <a:p>
          <a:r>
            <a:rPr lang="en-US" sz="1600" dirty="0"/>
            <a:t>Verified OS Loader</a:t>
          </a:r>
        </a:p>
      </dgm:t>
    </dgm:pt>
    <dgm:pt modelId="{686B4529-ED2B-4C93-9963-0E0F245F8CD9}" type="sibTrans" cxnId="{6CD286F9-9598-4AD1-BB60-AFBF7657B157}">
      <dgm:prSet/>
      <dgm:spPr/>
      <dgm:t>
        <a:bodyPr/>
        <a:lstStyle/>
        <a:p>
          <a:endParaRPr lang="en-US" sz="1600"/>
        </a:p>
      </dgm:t>
    </dgm:pt>
    <dgm:pt modelId="{4C34DF20-424C-408C-8C97-E8ED0C9975AC}" type="parTrans" cxnId="{6CD286F9-9598-4AD1-BB60-AFBF7657B157}">
      <dgm:prSet/>
      <dgm:spPr/>
      <dgm:t>
        <a:bodyPr/>
        <a:lstStyle/>
        <a:p>
          <a:endParaRPr lang="en-US" sz="1600"/>
        </a:p>
      </dgm:t>
    </dgm:pt>
    <dgm:pt modelId="{B4FB71CB-3C9D-4DA3-923F-214C499CFCF8}">
      <dgm:prSet phldrT="[Text]" custT="1"/>
      <dgm:spPr>
        <a:solidFill>
          <a:schemeClr val="accent1">
            <a:lumMod val="75000"/>
          </a:schemeClr>
        </a:solidFill>
      </dgm:spPr>
      <dgm:t>
        <a:bodyPr/>
        <a:lstStyle/>
        <a:p>
          <a:r>
            <a:rPr lang="en-US" sz="1600" dirty="0"/>
            <a:t>Apps</a:t>
          </a:r>
        </a:p>
      </dgm:t>
    </dgm:pt>
    <dgm:pt modelId="{CF1B43CB-E026-4E01-8FAF-B4DEB50F282B}" type="parTrans" cxnId="{33722735-287E-438D-A03B-CCD4A2E1E43C}">
      <dgm:prSet/>
      <dgm:spPr/>
      <dgm:t>
        <a:bodyPr/>
        <a:lstStyle/>
        <a:p>
          <a:endParaRPr lang="en-US"/>
        </a:p>
      </dgm:t>
    </dgm:pt>
    <dgm:pt modelId="{95889451-13F5-483E-BF4F-A660A4A7AE14}" type="sibTrans" cxnId="{33722735-287E-438D-A03B-CCD4A2E1E43C}">
      <dgm:prSet/>
      <dgm:spPr/>
      <dgm:t>
        <a:bodyPr/>
        <a:lstStyle/>
        <a:p>
          <a:endParaRPr lang="en-US"/>
        </a:p>
      </dgm:t>
    </dgm:pt>
    <dgm:pt modelId="{3AB14E97-33BC-4439-BBA3-D09E2E685C99}" type="pres">
      <dgm:prSet presAssocID="{BDAD408E-BCA2-487D-B0CE-4577A11117B1}" presName="Name0" presStyleCnt="0">
        <dgm:presLayoutVars>
          <dgm:dir/>
          <dgm:resizeHandles val="exact"/>
        </dgm:presLayoutVars>
      </dgm:prSet>
      <dgm:spPr/>
    </dgm:pt>
    <dgm:pt modelId="{6E8599E2-6349-4DA5-9E5B-5973F7D07F10}" type="pres">
      <dgm:prSet presAssocID="{40EF7148-71E7-4AE3-966E-D11565BC6D72}" presName="parTxOnly" presStyleLbl="node1" presStyleIdx="0" presStyleCnt="7">
        <dgm:presLayoutVars>
          <dgm:bulletEnabled val="1"/>
        </dgm:presLayoutVars>
      </dgm:prSet>
      <dgm:spPr/>
      <dgm:t>
        <a:bodyPr/>
        <a:lstStyle/>
        <a:p>
          <a:endParaRPr lang="en-US"/>
        </a:p>
      </dgm:t>
    </dgm:pt>
    <dgm:pt modelId="{045D6125-1457-4C9A-8D3D-060C89920DBE}" type="pres">
      <dgm:prSet presAssocID="{22359716-4241-4764-884C-2AAA439A3174}" presName="parSpace" presStyleCnt="0"/>
      <dgm:spPr/>
    </dgm:pt>
    <dgm:pt modelId="{759CB2EB-D1DD-4FDB-96D7-278B0FD1390C}" type="pres">
      <dgm:prSet presAssocID="{C336D112-3EDF-4320-9307-376CEF4496A2}" presName="parTxOnly" presStyleLbl="node1" presStyleIdx="1" presStyleCnt="7">
        <dgm:presLayoutVars>
          <dgm:bulletEnabled val="1"/>
        </dgm:presLayoutVars>
      </dgm:prSet>
      <dgm:spPr/>
      <dgm:t>
        <a:bodyPr/>
        <a:lstStyle/>
        <a:p>
          <a:endParaRPr lang="en-US"/>
        </a:p>
      </dgm:t>
    </dgm:pt>
    <dgm:pt modelId="{320D6B05-FEEB-4391-A630-EFC5DBA3D59E}" type="pres">
      <dgm:prSet presAssocID="{686B4529-ED2B-4C93-9963-0E0F245F8CD9}" presName="parSpace" presStyleCnt="0"/>
      <dgm:spPr/>
    </dgm:pt>
    <dgm:pt modelId="{85CC1329-634E-4993-AA03-1B0BEF793F1C}" type="pres">
      <dgm:prSet presAssocID="{E115BBD1-1686-4231-8C8D-C4B05C696E44}" presName="parTxOnly" presStyleLbl="node1" presStyleIdx="2" presStyleCnt="7">
        <dgm:presLayoutVars>
          <dgm:bulletEnabled val="1"/>
        </dgm:presLayoutVars>
      </dgm:prSet>
      <dgm:spPr/>
      <dgm:t>
        <a:bodyPr/>
        <a:lstStyle/>
        <a:p>
          <a:endParaRPr lang="en-US"/>
        </a:p>
      </dgm:t>
    </dgm:pt>
    <dgm:pt modelId="{2A19FD92-8F44-4B6C-9003-924B6AAABA75}" type="pres">
      <dgm:prSet presAssocID="{70B58B90-5703-4554-A50D-68BDDFB6D7C9}" presName="parSpace" presStyleCnt="0"/>
      <dgm:spPr/>
    </dgm:pt>
    <dgm:pt modelId="{1DCD4DF2-C1ED-451C-A550-4477A1E21FF4}" type="pres">
      <dgm:prSet presAssocID="{1B948BCE-BEF2-4830-A475-559145126D2F}" presName="parTxOnly" presStyleLbl="node1" presStyleIdx="3" presStyleCnt="7">
        <dgm:presLayoutVars>
          <dgm:bulletEnabled val="1"/>
        </dgm:presLayoutVars>
      </dgm:prSet>
      <dgm:spPr/>
      <dgm:t>
        <a:bodyPr/>
        <a:lstStyle/>
        <a:p>
          <a:endParaRPr lang="en-US"/>
        </a:p>
      </dgm:t>
    </dgm:pt>
    <dgm:pt modelId="{4C784A04-B9D2-4E61-B533-0211A34CA4E6}" type="pres">
      <dgm:prSet presAssocID="{37DD23DF-B91D-407E-9E9A-1713B85BDBBF}" presName="parSpace" presStyleCnt="0"/>
      <dgm:spPr/>
    </dgm:pt>
    <dgm:pt modelId="{CEFD18D2-2511-44A4-B4C2-E781BC2F0830}" type="pres">
      <dgm:prSet presAssocID="{0079A3C3-7D13-4860-901E-AFF2D2BF2103}" presName="parTxOnly" presStyleLbl="node1" presStyleIdx="4" presStyleCnt="7">
        <dgm:presLayoutVars>
          <dgm:bulletEnabled val="1"/>
        </dgm:presLayoutVars>
      </dgm:prSet>
      <dgm:spPr/>
      <dgm:t>
        <a:bodyPr/>
        <a:lstStyle/>
        <a:p>
          <a:endParaRPr lang="en-US"/>
        </a:p>
      </dgm:t>
    </dgm:pt>
    <dgm:pt modelId="{92B575B2-4BA1-453A-B5F7-D054D524A392}" type="pres">
      <dgm:prSet presAssocID="{BBDFF499-2809-4F3D-9237-B99374F8456F}" presName="parSpace" presStyleCnt="0"/>
      <dgm:spPr/>
    </dgm:pt>
    <dgm:pt modelId="{EACC97F0-C145-4B92-B692-B19498500F34}" type="pres">
      <dgm:prSet presAssocID="{3CD4F5FD-E1B2-40FB-8C32-F73BC62ABC12}" presName="parTxOnly" presStyleLbl="node1" presStyleIdx="5" presStyleCnt="7">
        <dgm:presLayoutVars>
          <dgm:bulletEnabled val="1"/>
        </dgm:presLayoutVars>
      </dgm:prSet>
      <dgm:spPr/>
      <dgm:t>
        <a:bodyPr/>
        <a:lstStyle/>
        <a:p>
          <a:endParaRPr lang="en-US"/>
        </a:p>
      </dgm:t>
    </dgm:pt>
    <dgm:pt modelId="{F475505B-5B46-4EA8-AEAA-9B78ECD0FB8F}" type="pres">
      <dgm:prSet presAssocID="{9349FFEA-A46F-496A-B386-14136B63B62F}" presName="parSpace" presStyleCnt="0"/>
      <dgm:spPr/>
    </dgm:pt>
    <dgm:pt modelId="{94118004-6541-48AB-B18F-B424D08246CF}" type="pres">
      <dgm:prSet presAssocID="{B4FB71CB-3C9D-4DA3-923F-214C499CFCF8}" presName="parTxOnly" presStyleLbl="node1" presStyleIdx="6" presStyleCnt="7">
        <dgm:presLayoutVars>
          <dgm:bulletEnabled val="1"/>
        </dgm:presLayoutVars>
      </dgm:prSet>
      <dgm:spPr/>
      <dgm:t>
        <a:bodyPr/>
        <a:lstStyle/>
        <a:p>
          <a:endParaRPr lang="en-US"/>
        </a:p>
      </dgm:t>
    </dgm:pt>
  </dgm:ptLst>
  <dgm:cxnLst>
    <dgm:cxn modelId="{6CD286F9-9598-4AD1-BB60-AFBF7657B157}" srcId="{BDAD408E-BCA2-487D-B0CE-4577A11117B1}" destId="{C336D112-3EDF-4320-9307-376CEF4496A2}" srcOrd="1" destOrd="0" parTransId="{4C34DF20-424C-408C-8C97-E8ED0C9975AC}" sibTransId="{686B4529-ED2B-4C93-9963-0E0F245F8CD9}"/>
    <dgm:cxn modelId="{35AE1823-E2B6-4B64-B3A0-F013417FE39F}" srcId="{BDAD408E-BCA2-487D-B0CE-4577A11117B1}" destId="{0079A3C3-7D13-4860-901E-AFF2D2BF2103}" srcOrd="4" destOrd="0" parTransId="{B4344004-72ED-4AFF-BD20-7D4A6AE0AE05}" sibTransId="{BBDFF499-2809-4F3D-9237-B99374F8456F}"/>
    <dgm:cxn modelId="{EE381357-8B8B-41F6-9C97-FAE23432AB30}" type="presOf" srcId="{C336D112-3EDF-4320-9307-376CEF4496A2}" destId="{759CB2EB-D1DD-4FDB-96D7-278B0FD1390C}" srcOrd="0" destOrd="0" presId="urn:microsoft.com/office/officeart/2005/8/layout/hChevron3"/>
    <dgm:cxn modelId="{E2178F74-94FF-43E4-BC40-8826B44110D6}" srcId="{BDAD408E-BCA2-487D-B0CE-4577A11117B1}" destId="{1B948BCE-BEF2-4830-A475-559145126D2F}" srcOrd="3" destOrd="0" parTransId="{F58E8265-A1AF-4E13-AED8-9BFFC7373C67}" sibTransId="{37DD23DF-B91D-407E-9E9A-1713B85BDBBF}"/>
    <dgm:cxn modelId="{1BB2727F-ED7C-4D10-805C-76FEA770BB5E}" type="presOf" srcId="{E115BBD1-1686-4231-8C8D-C4B05C696E44}" destId="{85CC1329-634E-4993-AA03-1B0BEF793F1C}" srcOrd="0" destOrd="0" presId="urn:microsoft.com/office/officeart/2005/8/layout/hChevron3"/>
    <dgm:cxn modelId="{48EF331F-4990-4C13-806D-779F49403730}" type="presOf" srcId="{0079A3C3-7D13-4860-901E-AFF2D2BF2103}" destId="{CEFD18D2-2511-44A4-B4C2-E781BC2F0830}" srcOrd="0" destOrd="0" presId="urn:microsoft.com/office/officeart/2005/8/layout/hChevron3"/>
    <dgm:cxn modelId="{1A4E893C-6327-40BE-BF56-904CE4FC0E09}" srcId="{BDAD408E-BCA2-487D-B0CE-4577A11117B1}" destId="{E115BBD1-1686-4231-8C8D-C4B05C696E44}" srcOrd="2" destOrd="0" parTransId="{351F6D95-873F-43A8-AD23-4BBA9F7BE519}" sibTransId="{70B58B90-5703-4554-A50D-68BDDFB6D7C9}"/>
    <dgm:cxn modelId="{33722735-287E-438D-A03B-CCD4A2E1E43C}" srcId="{BDAD408E-BCA2-487D-B0CE-4577A11117B1}" destId="{B4FB71CB-3C9D-4DA3-923F-214C499CFCF8}" srcOrd="6" destOrd="0" parTransId="{CF1B43CB-E026-4E01-8FAF-B4DEB50F282B}" sibTransId="{95889451-13F5-483E-BF4F-A660A4A7AE14}"/>
    <dgm:cxn modelId="{CA560769-5768-45C8-8B05-B3C440770F3D}" srcId="{BDAD408E-BCA2-487D-B0CE-4577A11117B1}" destId="{40EF7148-71E7-4AE3-966E-D11565BC6D72}" srcOrd="0" destOrd="0" parTransId="{B8211563-36B2-48F8-95BA-0059F1511F15}" sibTransId="{22359716-4241-4764-884C-2AAA439A3174}"/>
    <dgm:cxn modelId="{DD4C1BD1-AA57-4BA5-9518-3CD98F8682B5}" type="presOf" srcId="{1B948BCE-BEF2-4830-A475-559145126D2F}" destId="{1DCD4DF2-C1ED-451C-A550-4477A1E21FF4}" srcOrd="0" destOrd="0" presId="urn:microsoft.com/office/officeart/2005/8/layout/hChevron3"/>
    <dgm:cxn modelId="{D009CF2F-292D-4B12-B0D5-216AEBE43D99}" type="presOf" srcId="{BDAD408E-BCA2-487D-B0CE-4577A11117B1}" destId="{3AB14E97-33BC-4439-BBA3-D09E2E685C99}" srcOrd="0" destOrd="0" presId="urn:microsoft.com/office/officeart/2005/8/layout/hChevron3"/>
    <dgm:cxn modelId="{DD5C6453-1142-4413-BF7E-CA66456B292A}" type="presOf" srcId="{3CD4F5FD-E1B2-40FB-8C32-F73BC62ABC12}" destId="{EACC97F0-C145-4B92-B692-B19498500F34}" srcOrd="0" destOrd="0" presId="urn:microsoft.com/office/officeart/2005/8/layout/hChevron3"/>
    <dgm:cxn modelId="{23B8D6B0-79F5-4209-8865-B73C68F8A415}" srcId="{BDAD408E-BCA2-487D-B0CE-4577A11117B1}" destId="{3CD4F5FD-E1B2-40FB-8C32-F73BC62ABC12}" srcOrd="5" destOrd="0" parTransId="{43C5AEBC-997B-4EAF-9064-5A8795EB1BD4}" sibTransId="{9349FFEA-A46F-496A-B386-14136B63B62F}"/>
    <dgm:cxn modelId="{150DD235-D5B8-4340-B041-0D3A97EFAB46}" type="presOf" srcId="{B4FB71CB-3C9D-4DA3-923F-214C499CFCF8}" destId="{94118004-6541-48AB-B18F-B424D08246CF}" srcOrd="0" destOrd="0" presId="urn:microsoft.com/office/officeart/2005/8/layout/hChevron3"/>
    <dgm:cxn modelId="{80914413-0FAE-4DED-8EE3-3F3B848491EA}" type="presOf" srcId="{40EF7148-71E7-4AE3-966E-D11565BC6D72}" destId="{6E8599E2-6349-4DA5-9E5B-5973F7D07F10}" srcOrd="0" destOrd="0" presId="urn:microsoft.com/office/officeart/2005/8/layout/hChevron3"/>
    <dgm:cxn modelId="{2E73375A-B56C-499D-9696-375E5E27CC90}" type="presParOf" srcId="{3AB14E97-33BC-4439-BBA3-D09E2E685C99}" destId="{6E8599E2-6349-4DA5-9E5B-5973F7D07F10}" srcOrd="0" destOrd="0" presId="urn:microsoft.com/office/officeart/2005/8/layout/hChevron3"/>
    <dgm:cxn modelId="{FED2870D-16F5-4CB6-95B9-66B34DD700E5}" type="presParOf" srcId="{3AB14E97-33BC-4439-BBA3-D09E2E685C99}" destId="{045D6125-1457-4C9A-8D3D-060C89920DBE}" srcOrd="1" destOrd="0" presId="urn:microsoft.com/office/officeart/2005/8/layout/hChevron3"/>
    <dgm:cxn modelId="{2F483A19-C004-4C1D-8CCA-C81694D4A52C}" type="presParOf" srcId="{3AB14E97-33BC-4439-BBA3-D09E2E685C99}" destId="{759CB2EB-D1DD-4FDB-96D7-278B0FD1390C}" srcOrd="2" destOrd="0" presId="urn:microsoft.com/office/officeart/2005/8/layout/hChevron3"/>
    <dgm:cxn modelId="{F1EA070C-BBB3-4588-BA8E-03D440BE6D7F}" type="presParOf" srcId="{3AB14E97-33BC-4439-BBA3-D09E2E685C99}" destId="{320D6B05-FEEB-4391-A630-EFC5DBA3D59E}" srcOrd="3" destOrd="0" presId="urn:microsoft.com/office/officeart/2005/8/layout/hChevron3"/>
    <dgm:cxn modelId="{759215F9-38C6-4AE6-BDC8-CA98AB83DC04}" type="presParOf" srcId="{3AB14E97-33BC-4439-BBA3-D09E2E685C99}" destId="{85CC1329-634E-4993-AA03-1B0BEF793F1C}" srcOrd="4" destOrd="0" presId="urn:microsoft.com/office/officeart/2005/8/layout/hChevron3"/>
    <dgm:cxn modelId="{7AB61AFC-E682-4D1B-B8F5-81C9173E92DC}" type="presParOf" srcId="{3AB14E97-33BC-4439-BBA3-D09E2E685C99}" destId="{2A19FD92-8F44-4B6C-9003-924B6AAABA75}" srcOrd="5" destOrd="0" presId="urn:microsoft.com/office/officeart/2005/8/layout/hChevron3"/>
    <dgm:cxn modelId="{C917EB57-799D-493C-8DF5-3E7D3FBE603C}" type="presParOf" srcId="{3AB14E97-33BC-4439-BBA3-D09E2E685C99}" destId="{1DCD4DF2-C1ED-451C-A550-4477A1E21FF4}" srcOrd="6" destOrd="0" presId="urn:microsoft.com/office/officeart/2005/8/layout/hChevron3"/>
    <dgm:cxn modelId="{CC03B43F-75B6-4F89-90E1-20D780F2CD53}" type="presParOf" srcId="{3AB14E97-33BC-4439-BBA3-D09E2E685C99}" destId="{4C784A04-B9D2-4E61-B533-0211A34CA4E6}" srcOrd="7" destOrd="0" presId="urn:microsoft.com/office/officeart/2005/8/layout/hChevron3"/>
    <dgm:cxn modelId="{87EAB2A4-2182-4006-8A74-D6258BB4D086}" type="presParOf" srcId="{3AB14E97-33BC-4439-BBA3-D09E2E685C99}" destId="{CEFD18D2-2511-44A4-B4C2-E781BC2F0830}" srcOrd="8" destOrd="0" presId="urn:microsoft.com/office/officeart/2005/8/layout/hChevron3"/>
    <dgm:cxn modelId="{42A7779F-9209-46ED-B771-486B75CB3AFF}" type="presParOf" srcId="{3AB14E97-33BC-4439-BBA3-D09E2E685C99}" destId="{92B575B2-4BA1-453A-B5F7-D054D524A392}" srcOrd="9" destOrd="0" presId="urn:microsoft.com/office/officeart/2005/8/layout/hChevron3"/>
    <dgm:cxn modelId="{AC84D167-0D84-4356-B0FF-6B78DF0CBCF6}" type="presParOf" srcId="{3AB14E97-33BC-4439-BBA3-D09E2E685C99}" destId="{EACC97F0-C145-4B92-B692-B19498500F34}" srcOrd="10" destOrd="0" presId="urn:microsoft.com/office/officeart/2005/8/layout/hChevron3"/>
    <dgm:cxn modelId="{6C0DD2C2-8FE3-428A-962B-F8BAA7CFD1E4}" type="presParOf" srcId="{3AB14E97-33BC-4439-BBA3-D09E2E685C99}" destId="{F475505B-5B46-4EA8-AEAA-9B78ECD0FB8F}" srcOrd="11" destOrd="0" presId="urn:microsoft.com/office/officeart/2005/8/layout/hChevron3"/>
    <dgm:cxn modelId="{AB8D23CE-B391-499B-A7D3-03D1D0907E64}" type="presParOf" srcId="{3AB14E97-33BC-4439-BBA3-D09E2E685C99}" destId="{94118004-6541-48AB-B18F-B424D08246CF}"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599E2-6349-4DA5-9E5B-5973F7D07F10}">
      <dsp:nvSpPr>
        <dsp:cNvPr id="0" name=""/>
        <dsp:cNvSpPr/>
      </dsp:nvSpPr>
      <dsp:spPr>
        <a:xfrm>
          <a:off x="1709" y="161937"/>
          <a:ext cx="2012025" cy="804810"/>
        </a:xfrm>
        <a:prstGeom prst="homePlate">
          <a:avLst/>
        </a:prstGeom>
        <a:solidFill>
          <a:schemeClr val="accent1">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kern="1200" dirty="0"/>
            <a:t>Native UEFI</a:t>
          </a:r>
        </a:p>
      </dsp:txBody>
      <dsp:txXfrm>
        <a:off x="1709" y="161937"/>
        <a:ext cx="1810823" cy="804810"/>
      </dsp:txXfrm>
    </dsp:sp>
    <dsp:sp modelId="{759CB2EB-D1DD-4FDB-96D7-278B0FD1390C}">
      <dsp:nvSpPr>
        <dsp:cNvPr id="0" name=""/>
        <dsp:cNvSpPr/>
      </dsp:nvSpPr>
      <dsp:spPr>
        <a:xfrm>
          <a:off x="1611330" y="161937"/>
          <a:ext cx="2012025" cy="804810"/>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a:t>Verified OS Loader</a:t>
          </a:r>
        </a:p>
      </dsp:txBody>
      <dsp:txXfrm>
        <a:off x="2013735" y="161937"/>
        <a:ext cx="1207215" cy="804810"/>
      </dsp:txXfrm>
    </dsp:sp>
    <dsp:sp modelId="{85CC1329-634E-4993-AA03-1B0BEF793F1C}">
      <dsp:nvSpPr>
        <dsp:cNvPr id="0" name=""/>
        <dsp:cNvSpPr/>
      </dsp:nvSpPr>
      <dsp:spPr>
        <a:xfrm>
          <a:off x="3220950" y="161937"/>
          <a:ext cx="2012025" cy="804810"/>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a:t>Kernel Drivers</a:t>
          </a:r>
        </a:p>
      </dsp:txBody>
      <dsp:txXfrm>
        <a:off x="3623355" y="161937"/>
        <a:ext cx="1207215" cy="804810"/>
      </dsp:txXfrm>
    </dsp:sp>
    <dsp:sp modelId="{1DCD4DF2-C1ED-451C-A550-4477A1E21FF4}">
      <dsp:nvSpPr>
        <dsp:cNvPr id="0" name=""/>
        <dsp:cNvSpPr/>
      </dsp:nvSpPr>
      <dsp:spPr>
        <a:xfrm>
          <a:off x="4830571" y="161937"/>
          <a:ext cx="2012025" cy="804810"/>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a:t>System Drivers</a:t>
          </a:r>
        </a:p>
      </dsp:txBody>
      <dsp:txXfrm>
        <a:off x="5232976" y="161937"/>
        <a:ext cx="1207215" cy="804810"/>
      </dsp:txXfrm>
    </dsp:sp>
    <dsp:sp modelId="{CEFD18D2-2511-44A4-B4C2-E781BC2F0830}">
      <dsp:nvSpPr>
        <dsp:cNvPr id="0" name=""/>
        <dsp:cNvSpPr/>
      </dsp:nvSpPr>
      <dsp:spPr>
        <a:xfrm>
          <a:off x="6440191" y="161937"/>
          <a:ext cx="2012025" cy="804810"/>
        </a:xfrm>
        <a:prstGeom prst="chevron">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a:t>3</a:t>
          </a:r>
          <a:r>
            <a:rPr lang="en-US" sz="1600" kern="1200" baseline="30000" dirty="0"/>
            <a:t>rd</a:t>
          </a:r>
          <a:r>
            <a:rPr lang="en-US" sz="1600" kern="1200" dirty="0"/>
            <a:t> Party Drivers</a:t>
          </a:r>
        </a:p>
      </dsp:txBody>
      <dsp:txXfrm>
        <a:off x="6842596" y="161937"/>
        <a:ext cx="1207215" cy="804810"/>
      </dsp:txXfrm>
    </dsp:sp>
    <dsp:sp modelId="{EACC97F0-C145-4B92-B692-B19498500F34}">
      <dsp:nvSpPr>
        <dsp:cNvPr id="0" name=""/>
        <dsp:cNvSpPr/>
      </dsp:nvSpPr>
      <dsp:spPr>
        <a:xfrm>
          <a:off x="8049812" y="161937"/>
          <a:ext cx="2012025" cy="804810"/>
        </a:xfrm>
        <a:prstGeom prst="chevron">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a:t>User Login</a:t>
          </a:r>
        </a:p>
      </dsp:txBody>
      <dsp:txXfrm>
        <a:off x="8452217" y="161937"/>
        <a:ext cx="1207215" cy="804810"/>
      </dsp:txXfrm>
    </dsp:sp>
    <dsp:sp modelId="{94118004-6541-48AB-B18F-B424D08246CF}">
      <dsp:nvSpPr>
        <dsp:cNvPr id="0" name=""/>
        <dsp:cNvSpPr/>
      </dsp:nvSpPr>
      <dsp:spPr>
        <a:xfrm>
          <a:off x="9659432" y="161937"/>
          <a:ext cx="2012025" cy="804810"/>
        </a:xfrm>
        <a:prstGeom prst="chevron">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kern="1200" dirty="0"/>
            <a:t>Apps</a:t>
          </a:r>
        </a:p>
      </dsp:txBody>
      <dsp:txXfrm>
        <a:off x="10061837" y="161937"/>
        <a:ext cx="1207215" cy="80481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Build 2016</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3/31/2016 1:49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Build 2016</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3/31/2016 1:46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Microsoft Build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3/31/2016 1:46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61987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800" b="0" i="0" u="none" strike="noStrike" kern="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0716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800" b="0" i="0" u="none" strike="noStrike" kern="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8092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5345">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800" b="0" i="0" u="none" strike="noStrike" kern="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1688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145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800" b="0" i="0" u="none" strike="noStrike" kern="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4728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6709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618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5287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5801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5801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EAECD-809C-4D5D-8ACF-DC091A12B3E9}" type="datetime1">
              <a:rPr kumimoji="0" lang="en-US" sz="1800" b="0" i="0" u="none" strike="noStrike" kern="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3/31/2016</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9763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571500" marR="0" lvl="0" indent="0" algn="l" defTabSz="95801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5801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3CEAECD-809C-4D5D-8ACF-DC091A12B3E9}" type="datetime1">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339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24631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59325" rtl="0" eaLnBrk="1" fontAlgn="auto" latinLnBrk="0" hangingPunct="1">
              <a:lnSpc>
                <a:spcPct val="90000"/>
              </a:lnSpc>
              <a:spcBef>
                <a:spcPts val="0"/>
              </a:spcBef>
              <a:spcAft>
                <a:spcPts val="35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5801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5801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EAECD-809C-4D5D-8ACF-DC091A12B3E9}"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3/31/2016</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023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6006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16708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04120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7495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5001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5976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8878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5456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482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65273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943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4798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1021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2594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1911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5262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976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1713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1360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408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1:46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5280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08601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5904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132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49781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17D118-1690-458F-B4D2-F9DA5D6F50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20516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828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C1E1D8D-1204-4C11-9A99-DC3CBA832A7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7585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5F27D4-9122-47BC-9AC6-5C9D2E3822B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47596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2630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D10C09F-FCA1-48C8-B40D-42E1045D10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3/31/2016 1:49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1925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3713139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8" y="1058862"/>
            <a:ext cx="11887200" cy="572464"/>
          </a:xfrm>
        </p:spPr>
        <p:txBody>
          <a:bodyPr/>
          <a:lstStyle>
            <a:lvl1pPr marL="0" indent="0">
              <a:buNone/>
              <a:defRPr sz="2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57508549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9646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3384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TextBox 7"/>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24331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500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977451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628960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067622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254255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317480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6529360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66392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6195">
                      <a:schemeClr val="tx1"/>
                    </a:gs>
                    <a:gs pos="24779">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6195">
                      <a:schemeClr val="tx1"/>
                    </a:gs>
                    <a:gs pos="24779">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63728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815059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72050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21239">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242146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18461135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8753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3054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03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05256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2016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2557834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6503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0 G:120 B:215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smtClean="0">
                    <a:gradFill>
                      <a:gsLst>
                        <a:gs pos="7965">
                          <a:srgbClr val="000000"/>
                        </a:gs>
                        <a:gs pos="28319">
                          <a:srgbClr val="000000"/>
                        </a:gs>
                      </a:gsLst>
                      <a:lin ang="5400000" scaled="0"/>
                    </a:gradFill>
                    <a:ea typeface="Segoe UI" pitchFamily="34" charset="0"/>
                    <a:cs typeface="Segoe UI" pitchFamily="34" charset="0"/>
                  </a:rPr>
                  <a:t>R:</a:t>
                </a:r>
                <a:r>
                  <a:rPr lang="en-US" sz="500" baseline="0" dirty="0" smtClean="0">
                    <a:gradFill>
                      <a:gsLst>
                        <a:gs pos="7965">
                          <a:srgbClr val="000000"/>
                        </a:gs>
                        <a:gs pos="28319">
                          <a:srgbClr val="000000"/>
                        </a:gs>
                      </a:gsLst>
                      <a:lin ang="5400000" scaled="0"/>
                    </a:gradFill>
                    <a:ea typeface="Segoe UI" pitchFamily="34" charset="0"/>
                    <a:cs typeface="Segoe UI" pitchFamily="34" charset="0"/>
                  </a:rPr>
                  <a:t>0 G:188 B:242</a:t>
                </a:r>
                <a:endParaRPr lang="en-US" sz="500" dirty="0" smtClean="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smtClean="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smtClean="0">
                    <a:gradFill>
                      <a:gsLst>
                        <a:gs pos="92035">
                          <a:srgbClr val="505050"/>
                        </a:gs>
                        <a:gs pos="27000">
                          <a:srgbClr val="505050"/>
                        </a:gs>
                      </a:gsLst>
                      <a:lin ang="5400000" scaled="0"/>
                    </a:gradFill>
                    <a:ea typeface="Segoe UI" pitchFamily="34" charset="0"/>
                    <a:cs typeface="Segoe UI" pitchFamily="34" charset="0"/>
                  </a:rPr>
                  <a:t>R:</a:t>
                </a:r>
                <a:r>
                  <a:rPr lang="en-US" sz="500" baseline="0" dirty="0" smtClean="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smtClean="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smtClean="0">
                    <a:gradFill>
                      <a:gsLst>
                        <a:gs pos="0">
                          <a:srgbClr val="FFFFFF"/>
                        </a:gs>
                        <a:gs pos="100000">
                          <a:srgbClr val="FFFFFF"/>
                        </a:gs>
                      </a:gsLst>
                      <a:lin ang="5400000" scaled="0"/>
                    </a:gradFill>
                    <a:ea typeface="Segoe UI" pitchFamily="34" charset="0"/>
                    <a:cs typeface="Segoe UI" pitchFamily="34" charset="0"/>
                  </a:rPr>
                  <a:t>R:</a:t>
                </a:r>
                <a:r>
                  <a:rPr lang="en-US" sz="500" baseline="0" dirty="0" smtClean="0">
                    <a:gradFill>
                      <a:gsLst>
                        <a:gs pos="0">
                          <a:srgbClr val="FFFFFF"/>
                        </a:gs>
                        <a:gs pos="100000">
                          <a:srgbClr val="FFFFFF"/>
                        </a:gs>
                      </a:gsLst>
                      <a:lin ang="5400000" scaled="0"/>
                    </a:gradFill>
                    <a:ea typeface="Segoe UI" pitchFamily="34" charset="0"/>
                    <a:cs typeface="Segoe UI" pitchFamily="34" charset="0"/>
                  </a:rPr>
                  <a:t>0 G:32 B:80</a:t>
                </a:r>
                <a:endParaRPr lang="en-US" sz="5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80 G:80 B:80</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115 G:115 B:115</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smtClean="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smtClean="0">
                    <a:gradFill>
                      <a:gsLst>
                        <a:gs pos="2092">
                          <a:srgbClr val="F8F8F8"/>
                        </a:gs>
                        <a:gs pos="10042">
                          <a:srgbClr val="F8F8F8"/>
                        </a:gs>
                      </a:gsLst>
                      <a:lin ang="5400000" scaled="0"/>
                    </a:gradFill>
                    <a:ea typeface="Segoe UI" pitchFamily="34" charset="0"/>
                    <a:cs typeface="Segoe UI" pitchFamily="34" charset="0"/>
                  </a:rPr>
                  <a:t>R:</a:t>
                </a:r>
                <a:r>
                  <a:rPr lang="en-US" sz="500" baseline="0" dirty="0" smtClean="0">
                    <a:gradFill>
                      <a:gsLst>
                        <a:gs pos="2092">
                          <a:srgbClr val="F8F8F8"/>
                        </a:gs>
                        <a:gs pos="10042">
                          <a:srgbClr val="F8F8F8"/>
                        </a:gs>
                      </a:gsLst>
                      <a:lin ang="5400000" scaled="0"/>
                    </a:gradFill>
                    <a:ea typeface="Segoe UI" pitchFamily="34" charset="0"/>
                    <a:cs typeface="Segoe UI" pitchFamily="34" charset="0"/>
                  </a:rPr>
                  <a:t>16 G:124 B:16</a:t>
                </a:r>
                <a:endParaRPr lang="en-US" sz="500" dirty="0" smtClean="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smtClean="0">
                  <a:gradFill>
                    <a:gsLst>
                      <a:gs pos="2917">
                        <a:schemeClr val="tx1"/>
                      </a:gs>
                      <a:gs pos="30000">
                        <a:schemeClr val="tx1"/>
                      </a:gs>
                    </a:gsLst>
                    <a:lin ang="5400000" scaled="0"/>
                  </a:gradFill>
                </a:rPr>
                <a:t>Secondary colors (use only when</a:t>
              </a:r>
              <a:r>
                <a:rPr lang="en-US" sz="1000" baseline="0" dirty="0" smtClean="0">
                  <a:gradFill>
                    <a:gsLst>
                      <a:gs pos="2917">
                        <a:schemeClr val="tx1"/>
                      </a:gs>
                      <a:gs pos="30000">
                        <a:schemeClr val="tx1"/>
                      </a:gs>
                    </a:gsLst>
                    <a:lin ang="5400000" scaled="0"/>
                  </a:gradFill>
                </a:rPr>
                <a:t> necessary)</a:t>
              </a:r>
              <a:endParaRPr lang="en-US" sz="1000" dirty="0" smtClean="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00" r:id="rId2"/>
    <p:sldLayoutId id="2147484318"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337" r:id="rId13"/>
    <p:sldLayoutId id="2147484249" r:id="rId14"/>
    <p:sldLayoutId id="2147484301" r:id="rId15"/>
    <p:sldLayoutId id="2147484252" r:id="rId16"/>
    <p:sldLayoutId id="2147484251" r:id="rId17"/>
    <p:sldLayoutId id="2147484254" r:id="rId18"/>
    <p:sldLayoutId id="2147484257" r:id="rId19"/>
    <p:sldLayoutId id="2147484258" r:id="rId20"/>
    <p:sldLayoutId id="2147484260" r:id="rId21"/>
    <p:sldLayoutId id="2147484299" r:id="rId22"/>
    <p:sldLayoutId id="2147484263" r:id="rId23"/>
    <p:sldLayoutId id="2147484341" r:id="rId24"/>
    <p:sldLayoutId id="2147484342"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2" name="Group 41"/>
          <p:cNvGrpSpPr/>
          <p:nvPr userDrawn="1"/>
        </p:nvGrpSpPr>
        <p:grpSpPr>
          <a:xfrm>
            <a:off x="12618967" y="0"/>
            <a:ext cx="952401" cy="5766965"/>
            <a:chOff x="12618967" y="0"/>
            <a:chExt cx="952401" cy="5766965"/>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noProof="0" dirty="0" smtClean="0">
                    <a:gradFill>
                      <a:gsLst>
                        <a:gs pos="0">
                          <a:srgbClr val="FFFFFF"/>
                        </a:gs>
                        <a:gs pos="100000">
                          <a:srgbClr val="FFFFFF"/>
                        </a:gs>
                      </a:gsLst>
                      <a:lin ang="5400000" scaled="0"/>
                    </a:gradFill>
                    <a:ea typeface="Segoe UI" pitchFamily="34" charset="0"/>
                    <a:cs typeface="Segoe UI" pitchFamily="34" charset="0"/>
                  </a:rPr>
                  <a:t>Purple</a:t>
                </a:r>
              </a:p>
              <a:p>
                <a:pPr lvl="0" defTabSz="932472" fontAlgn="base">
                  <a:lnSpc>
                    <a:spcPct val="100000"/>
                  </a:lnSpc>
                  <a:spcBef>
                    <a:spcPct val="0"/>
                  </a:spcBef>
                  <a:spcAft>
                    <a:spcPct val="0"/>
                  </a:spcAft>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smtClean="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3460120779"/>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11" r:id="rId4"/>
    <p:sldLayoutId id="2147484312" r:id="rId5"/>
    <p:sldLayoutId id="2147484313" r:id="rId6"/>
    <p:sldLayoutId id="2147484314" r:id="rId7"/>
    <p:sldLayoutId id="2147484315" r:id="rId8"/>
    <p:sldLayoutId id="2147484316" r:id="rId9"/>
    <p:sldLayoutId id="2147484327" r:id="rId10"/>
    <p:sldLayoutId id="2147484328" r:id="rId11"/>
    <p:sldLayoutId id="2147484329" r:id="rId12"/>
    <p:sldLayoutId id="2147484330" r:id="rId13"/>
    <p:sldLayoutId id="2147484331" r:id="rId14"/>
    <p:sldLayoutId id="2147484317" r:id="rId15"/>
    <p:sldLayoutId id="2147484332" r:id="rId16"/>
    <p:sldLayoutId id="2147484333" r:id="rId17"/>
    <p:sldLayoutId id="2147484334" r:id="rId18"/>
    <p:sldLayoutId id="2147484335" r:id="rId19"/>
    <p:sldLayoutId id="2147484336" r:id="rId2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7.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1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139.png"/><Relationship Id="rId26" Type="http://schemas.openxmlformats.org/officeDocument/2006/relationships/image" Target="../media/image147.png"/><Relationship Id="rId39" Type="http://schemas.openxmlformats.org/officeDocument/2006/relationships/image" Target="../media/image160.png"/><Relationship Id="rId21" Type="http://schemas.openxmlformats.org/officeDocument/2006/relationships/image" Target="../media/image142.png"/><Relationship Id="rId34" Type="http://schemas.openxmlformats.org/officeDocument/2006/relationships/image" Target="../media/image155.png"/><Relationship Id="rId42" Type="http://schemas.openxmlformats.org/officeDocument/2006/relationships/image" Target="../media/image163.png"/><Relationship Id="rId47" Type="http://schemas.openxmlformats.org/officeDocument/2006/relationships/image" Target="../media/image168.png"/><Relationship Id="rId50" Type="http://schemas.openxmlformats.org/officeDocument/2006/relationships/image" Target="../media/image171.png"/><Relationship Id="rId55" Type="http://schemas.openxmlformats.org/officeDocument/2006/relationships/image" Target="../media/image176.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54.png"/><Relationship Id="rId38" Type="http://schemas.openxmlformats.org/officeDocument/2006/relationships/image" Target="../media/image159.png"/><Relationship Id="rId46" Type="http://schemas.openxmlformats.org/officeDocument/2006/relationships/image" Target="../media/image167.png"/><Relationship Id="rId2" Type="http://schemas.openxmlformats.org/officeDocument/2006/relationships/notesSlide" Target="../notesSlides/notesSlide35.xml"/><Relationship Id="rId16" Type="http://schemas.openxmlformats.org/officeDocument/2006/relationships/image" Target="../media/image137.png"/><Relationship Id="rId20" Type="http://schemas.openxmlformats.org/officeDocument/2006/relationships/image" Target="../media/image141.png"/><Relationship Id="rId29" Type="http://schemas.openxmlformats.org/officeDocument/2006/relationships/image" Target="../media/image150.png"/><Relationship Id="rId41" Type="http://schemas.openxmlformats.org/officeDocument/2006/relationships/image" Target="../media/image162.png"/><Relationship Id="rId54"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5.png"/><Relationship Id="rId32" Type="http://schemas.openxmlformats.org/officeDocument/2006/relationships/image" Target="../media/image153.png"/><Relationship Id="rId37" Type="http://schemas.openxmlformats.org/officeDocument/2006/relationships/image" Target="../media/image158.png"/><Relationship Id="rId40" Type="http://schemas.openxmlformats.org/officeDocument/2006/relationships/image" Target="../media/image161.png"/><Relationship Id="rId45" Type="http://schemas.openxmlformats.org/officeDocument/2006/relationships/image" Target="../media/image166.png"/><Relationship Id="rId53" Type="http://schemas.openxmlformats.org/officeDocument/2006/relationships/image" Target="../media/image174.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57.png"/><Relationship Id="rId49" Type="http://schemas.openxmlformats.org/officeDocument/2006/relationships/image" Target="../media/image170.png"/><Relationship Id="rId57" Type="http://schemas.openxmlformats.org/officeDocument/2006/relationships/image" Target="../media/image178.png"/><Relationship Id="rId10" Type="http://schemas.openxmlformats.org/officeDocument/2006/relationships/image" Target="../media/image131.png"/><Relationship Id="rId19" Type="http://schemas.openxmlformats.org/officeDocument/2006/relationships/image" Target="../media/image140.png"/><Relationship Id="rId31" Type="http://schemas.openxmlformats.org/officeDocument/2006/relationships/image" Target="../media/image152.png"/><Relationship Id="rId44" Type="http://schemas.openxmlformats.org/officeDocument/2006/relationships/image" Target="../media/image165.png"/><Relationship Id="rId52" Type="http://schemas.openxmlformats.org/officeDocument/2006/relationships/image" Target="../media/image173.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 Id="rId35" Type="http://schemas.openxmlformats.org/officeDocument/2006/relationships/image" Target="../media/image156.png"/><Relationship Id="rId43" Type="http://schemas.openxmlformats.org/officeDocument/2006/relationships/image" Target="../media/image164.png"/><Relationship Id="rId48" Type="http://schemas.openxmlformats.org/officeDocument/2006/relationships/image" Target="../media/image169.png"/><Relationship Id="rId56" Type="http://schemas.openxmlformats.org/officeDocument/2006/relationships/image" Target="../media/image177.png"/><Relationship Id="rId8" Type="http://schemas.openxmlformats.org/officeDocument/2006/relationships/image" Target="../media/image129.png"/><Relationship Id="rId51" Type="http://schemas.openxmlformats.org/officeDocument/2006/relationships/image" Target="../media/image172.png"/><Relationship Id="rId3" Type="http://schemas.openxmlformats.org/officeDocument/2006/relationships/image" Target="../media/image1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85.jpg"/><Relationship Id="rId3" Type="http://schemas.microsoft.com/office/2007/relationships/hdphoto" Target="../media/hdphoto7.wdp"/><Relationship Id="rId7" Type="http://schemas.openxmlformats.org/officeDocument/2006/relationships/image" Target="../media/image184.jpg"/><Relationship Id="rId2" Type="http://schemas.openxmlformats.org/officeDocument/2006/relationships/image" Target="../media/image181.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hyperlink" Target="http://azure.com/iotstarterkit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channel9.msdn.com/Events/Build/2016" TargetMode="External"/><Relationship Id="rId3" Type="http://schemas.openxmlformats.org/officeDocument/2006/relationships/hyperlink" Target="http://windowsondevices.com/" TargetMode="External"/><Relationship Id="rId7" Type="http://schemas.openxmlformats.org/officeDocument/2006/relationships/hyperlink" Target="http://azure.com/iotstarterkits" TargetMode="External"/><Relationship Id="rId2" Type="http://schemas.openxmlformats.org/officeDocument/2006/relationships/hyperlink" Target="https://microsoft.com/en-us/WindowsForBusiness/windows-iot" TargetMode="External"/><Relationship Id="rId1" Type="http://schemas.openxmlformats.org/officeDocument/2006/relationships/slideLayout" Target="../slideLayouts/slideLayout7.xml"/><Relationship Id="rId6" Type="http://schemas.openxmlformats.org/officeDocument/2006/relationships/hyperlink" Target="https://blogs.microsoft.com/iot/" TargetMode="External"/><Relationship Id="rId5" Type="http://schemas.openxmlformats.org/officeDocument/2006/relationships/hyperlink" Target="http://aka.ms/azureiotdev" TargetMode="External"/><Relationship Id="rId4" Type="http://schemas.openxmlformats.org/officeDocument/2006/relationships/hyperlink" Target="http://www.internetofyourthings.com/" TargetMode="External"/><Relationship Id="rId9" Type="http://schemas.openxmlformats.org/officeDocument/2006/relationships/hyperlink" Target="http://microsoftvirtualacademy.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88.png"/><Relationship Id="rId4" Type="http://schemas.openxmlformats.org/officeDocument/2006/relationships/image" Target="../media/image18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jpeg"/><Relationship Id="rId42" Type="http://schemas.openxmlformats.org/officeDocument/2006/relationships/image" Target="../media/image43.jpeg"/><Relationship Id="rId47" Type="http://schemas.openxmlformats.org/officeDocument/2006/relationships/image" Target="../media/image48.jpeg"/><Relationship Id="rId63" Type="http://schemas.openxmlformats.org/officeDocument/2006/relationships/image" Target="../media/image63.png"/><Relationship Id="rId68" Type="http://schemas.openxmlformats.org/officeDocument/2006/relationships/image" Target="../media/image68.jpeg"/><Relationship Id="rId84" Type="http://schemas.openxmlformats.org/officeDocument/2006/relationships/image" Target="../media/image83.png"/><Relationship Id="rId89" Type="http://schemas.openxmlformats.org/officeDocument/2006/relationships/image" Target="../media/image88.png"/><Relationship Id="rId2" Type="http://schemas.openxmlformats.org/officeDocument/2006/relationships/notesSlide" Target="../notesSlides/notesSlide4.xml"/><Relationship Id="rId16" Type="http://schemas.openxmlformats.org/officeDocument/2006/relationships/image" Target="../media/image18.png"/><Relationship Id="rId29" Type="http://schemas.openxmlformats.org/officeDocument/2006/relationships/image" Target="../media/image31.png"/><Relationship Id="rId107" Type="http://schemas.openxmlformats.org/officeDocument/2006/relationships/image" Target="../media/image104.png"/><Relationship Id="rId11" Type="http://schemas.openxmlformats.org/officeDocument/2006/relationships/image" Target="../media/image13.jpeg"/><Relationship Id="rId24" Type="http://schemas.openxmlformats.org/officeDocument/2006/relationships/image" Target="../media/image26.png"/><Relationship Id="rId32" Type="http://schemas.openxmlformats.org/officeDocument/2006/relationships/image" Target="../media/image34.jpeg"/><Relationship Id="rId37" Type="http://schemas.openxmlformats.org/officeDocument/2006/relationships/image" Target="../media/image38.png"/><Relationship Id="rId40" Type="http://schemas.openxmlformats.org/officeDocument/2006/relationships/image" Target="../media/image41.png"/><Relationship Id="rId45" Type="http://schemas.openxmlformats.org/officeDocument/2006/relationships/image" Target="../media/image46.jpeg"/><Relationship Id="rId53" Type="http://schemas.openxmlformats.org/officeDocument/2006/relationships/image" Target="../media/image54.jpeg"/><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jpeg"/><Relationship Id="rId79" Type="http://schemas.openxmlformats.org/officeDocument/2006/relationships/image" Target="../media/image78.png"/><Relationship Id="rId87" Type="http://schemas.openxmlformats.org/officeDocument/2006/relationships/image" Target="../media/image86.png"/><Relationship Id="rId102" Type="http://schemas.openxmlformats.org/officeDocument/2006/relationships/image" Target="../media/image99.png"/><Relationship Id="rId110" Type="http://schemas.openxmlformats.org/officeDocument/2006/relationships/image" Target="../media/image107.jpeg"/><Relationship Id="rId5" Type="http://schemas.openxmlformats.org/officeDocument/2006/relationships/image" Target="../media/image7.jpeg"/><Relationship Id="rId61" Type="http://schemas.openxmlformats.org/officeDocument/2006/relationships/image" Target="../media/image61.png"/><Relationship Id="rId82" Type="http://schemas.openxmlformats.org/officeDocument/2006/relationships/image" Target="../media/image81.jpeg"/><Relationship Id="rId90" Type="http://schemas.openxmlformats.org/officeDocument/2006/relationships/image" Target="../media/image89.png"/><Relationship Id="rId95" Type="http://schemas.openxmlformats.org/officeDocument/2006/relationships/image" Target="../media/image93.jpeg"/><Relationship Id="rId19" Type="http://schemas.openxmlformats.org/officeDocument/2006/relationships/image" Target="../media/image21.jpeg"/><Relationship Id="rId14" Type="http://schemas.openxmlformats.org/officeDocument/2006/relationships/image" Target="../media/image16.png"/><Relationship Id="rId22" Type="http://schemas.openxmlformats.org/officeDocument/2006/relationships/image" Target="../media/image24.jpeg"/><Relationship Id="rId27" Type="http://schemas.openxmlformats.org/officeDocument/2006/relationships/image" Target="../media/image29.png"/><Relationship Id="rId30" Type="http://schemas.openxmlformats.org/officeDocument/2006/relationships/image" Target="../media/image32.jpeg"/><Relationship Id="rId35" Type="http://schemas.openxmlformats.org/officeDocument/2006/relationships/image" Target="../media/image36.png"/><Relationship Id="rId43" Type="http://schemas.openxmlformats.org/officeDocument/2006/relationships/image" Target="../media/image44.png"/><Relationship Id="rId48" Type="http://schemas.openxmlformats.org/officeDocument/2006/relationships/image" Target="../media/image49.png"/><Relationship Id="rId56" Type="http://schemas.openxmlformats.org/officeDocument/2006/relationships/image" Target="../media/image57.png"/><Relationship Id="rId64" Type="http://schemas.openxmlformats.org/officeDocument/2006/relationships/image" Target="../media/image64.png"/><Relationship Id="rId69" Type="http://schemas.openxmlformats.org/officeDocument/2006/relationships/image" Target="../media/image69.png"/><Relationship Id="rId77" Type="http://schemas.openxmlformats.org/officeDocument/2006/relationships/image" Target="../media/image77.png"/><Relationship Id="rId100" Type="http://schemas.openxmlformats.org/officeDocument/2006/relationships/image" Target="../media/image97.jpeg"/><Relationship Id="rId105" Type="http://schemas.openxmlformats.org/officeDocument/2006/relationships/image" Target="../media/image102.jpeg"/><Relationship Id="rId8" Type="http://schemas.openxmlformats.org/officeDocument/2006/relationships/image" Target="../media/image10.png"/><Relationship Id="rId51" Type="http://schemas.openxmlformats.org/officeDocument/2006/relationships/image" Target="../media/image52.jpeg"/><Relationship Id="rId72" Type="http://schemas.openxmlformats.org/officeDocument/2006/relationships/image" Target="../media/image72.png"/><Relationship Id="rId80" Type="http://schemas.openxmlformats.org/officeDocument/2006/relationships/image" Target="../media/image79.png"/><Relationship Id="rId85" Type="http://schemas.openxmlformats.org/officeDocument/2006/relationships/image" Target="../media/image84.jpeg"/><Relationship Id="rId93" Type="http://schemas.microsoft.com/office/2007/relationships/hdphoto" Target="../media/hdphoto4.wdp"/><Relationship Id="rId98" Type="http://schemas.openxmlformats.org/officeDocument/2006/relationships/image" Target="../media/image96.png"/><Relationship Id="rId3" Type="http://schemas.openxmlformats.org/officeDocument/2006/relationships/image" Target="../media/image5.jpeg"/><Relationship Id="rId12" Type="http://schemas.openxmlformats.org/officeDocument/2006/relationships/image" Target="../media/image14.jpg"/><Relationship Id="rId17" Type="http://schemas.openxmlformats.org/officeDocument/2006/relationships/image" Target="../media/image19.jpe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39.png"/><Relationship Id="rId46" Type="http://schemas.openxmlformats.org/officeDocument/2006/relationships/image" Target="../media/image47.png"/><Relationship Id="rId59" Type="http://schemas.openxmlformats.org/officeDocument/2006/relationships/image" Target="../media/image59.png"/><Relationship Id="rId67" Type="http://schemas.openxmlformats.org/officeDocument/2006/relationships/image" Target="../media/image67.jpeg"/><Relationship Id="rId103" Type="http://schemas.openxmlformats.org/officeDocument/2006/relationships/image" Target="../media/image100.jpeg"/><Relationship Id="rId108" Type="http://schemas.openxmlformats.org/officeDocument/2006/relationships/image" Target="../media/image105.jpeg"/><Relationship Id="rId20" Type="http://schemas.openxmlformats.org/officeDocument/2006/relationships/image" Target="../media/image22.jpeg"/><Relationship Id="rId41" Type="http://schemas.openxmlformats.org/officeDocument/2006/relationships/image" Target="../media/image42.png"/><Relationship Id="rId54" Type="http://schemas.openxmlformats.org/officeDocument/2006/relationships/image" Target="../media/image55.jpeg"/><Relationship Id="rId62" Type="http://schemas.openxmlformats.org/officeDocument/2006/relationships/image" Target="../media/image62.png"/><Relationship Id="rId70" Type="http://schemas.openxmlformats.org/officeDocument/2006/relationships/image" Target="../media/image70.jpg"/><Relationship Id="rId75" Type="http://schemas.openxmlformats.org/officeDocument/2006/relationships/image" Target="../media/image75.png"/><Relationship Id="rId83" Type="http://schemas.openxmlformats.org/officeDocument/2006/relationships/image" Target="../media/image82.png"/><Relationship Id="rId88" Type="http://schemas.openxmlformats.org/officeDocument/2006/relationships/image" Target="../media/image87.jpeg"/><Relationship Id="rId91" Type="http://schemas.openxmlformats.org/officeDocument/2006/relationships/image" Target="../media/image90.png"/><Relationship Id="rId96"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png"/><Relationship Id="rId28" Type="http://schemas.openxmlformats.org/officeDocument/2006/relationships/image" Target="../media/image30.jpeg"/><Relationship Id="rId36" Type="http://schemas.openxmlformats.org/officeDocument/2006/relationships/image" Target="../media/image37.png"/><Relationship Id="rId49" Type="http://schemas.openxmlformats.org/officeDocument/2006/relationships/image" Target="../media/image50.png"/><Relationship Id="rId57" Type="http://schemas.microsoft.com/office/2007/relationships/hdphoto" Target="../media/hdphoto2.wdp"/><Relationship Id="rId106" Type="http://schemas.openxmlformats.org/officeDocument/2006/relationships/image" Target="../media/image103.jpeg"/><Relationship Id="rId10" Type="http://schemas.openxmlformats.org/officeDocument/2006/relationships/image" Target="../media/image12.png"/><Relationship Id="rId31" Type="http://schemas.openxmlformats.org/officeDocument/2006/relationships/image" Target="../media/image33.jpeg"/><Relationship Id="rId44" Type="http://schemas.openxmlformats.org/officeDocument/2006/relationships/image" Target="../media/image45.jpeg"/><Relationship Id="rId52" Type="http://schemas.openxmlformats.org/officeDocument/2006/relationships/image" Target="../media/image53.png"/><Relationship Id="rId60" Type="http://schemas.openxmlformats.org/officeDocument/2006/relationships/image" Target="../media/image60.jpeg"/><Relationship Id="rId65" Type="http://schemas.openxmlformats.org/officeDocument/2006/relationships/image" Target="../media/image65.jpeg"/><Relationship Id="rId73" Type="http://schemas.openxmlformats.org/officeDocument/2006/relationships/image" Target="../media/image73.png"/><Relationship Id="rId78" Type="http://schemas.microsoft.com/office/2007/relationships/hdphoto" Target="../media/hdphoto3.wdp"/><Relationship Id="rId81" Type="http://schemas.openxmlformats.org/officeDocument/2006/relationships/image" Target="../media/image80.jpeg"/><Relationship Id="rId86" Type="http://schemas.openxmlformats.org/officeDocument/2006/relationships/image" Target="../media/image85.jpeg"/><Relationship Id="rId94" Type="http://schemas.openxmlformats.org/officeDocument/2006/relationships/image" Target="../media/image92.jpeg"/><Relationship Id="rId99" Type="http://schemas.microsoft.com/office/2007/relationships/hdphoto" Target="../media/hdphoto5.wdp"/><Relationship Id="rId101" Type="http://schemas.openxmlformats.org/officeDocument/2006/relationships/image" Target="../media/image98.png"/><Relationship Id="rId4" Type="http://schemas.openxmlformats.org/officeDocument/2006/relationships/image" Target="../media/image6.jpeg"/><Relationship Id="rId9" Type="http://schemas.openxmlformats.org/officeDocument/2006/relationships/image" Target="../media/image11.png"/><Relationship Id="rId13" Type="http://schemas.openxmlformats.org/officeDocument/2006/relationships/image" Target="../media/image15.jpeg"/><Relationship Id="rId18" Type="http://schemas.openxmlformats.org/officeDocument/2006/relationships/image" Target="../media/image20.jpeg"/><Relationship Id="rId39" Type="http://schemas.openxmlformats.org/officeDocument/2006/relationships/image" Target="../media/image40.jpeg"/><Relationship Id="rId109" Type="http://schemas.openxmlformats.org/officeDocument/2006/relationships/image" Target="../media/image106.jpeg"/><Relationship Id="rId34" Type="http://schemas.microsoft.com/office/2007/relationships/hdphoto" Target="../media/hdphoto1.wdp"/><Relationship Id="rId50" Type="http://schemas.openxmlformats.org/officeDocument/2006/relationships/image" Target="../media/image51.png"/><Relationship Id="rId55" Type="http://schemas.openxmlformats.org/officeDocument/2006/relationships/image" Target="../media/image56.jpeg"/><Relationship Id="rId76" Type="http://schemas.openxmlformats.org/officeDocument/2006/relationships/image" Target="../media/image76.jpeg"/><Relationship Id="rId97" Type="http://schemas.openxmlformats.org/officeDocument/2006/relationships/image" Target="../media/image95.png"/><Relationship Id="rId104" Type="http://schemas.openxmlformats.org/officeDocument/2006/relationships/image" Target="../media/image101.png"/><Relationship Id="rId7" Type="http://schemas.openxmlformats.org/officeDocument/2006/relationships/image" Target="../media/image9.jpeg"/><Relationship Id="rId71" Type="http://schemas.openxmlformats.org/officeDocument/2006/relationships/image" Target="../media/image71.jpeg"/><Relationship Id="rId92"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10.emf"/><Relationship Id="rId7"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3.emf"/><Relationship Id="rId5" Type="http://schemas.openxmlformats.org/officeDocument/2006/relationships/image" Target="../media/image112.emf"/><Relationship Id="rId4" Type="http://schemas.openxmlformats.org/officeDocument/2006/relationships/image" Target="../media/image11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Microsoft </a:t>
            </a:r>
            <a:r>
              <a:rPr lang="en-US" dirty="0" err="1"/>
              <a:t>IoT</a:t>
            </a:r>
            <a:endParaRPr lang="en-US" dirty="0"/>
          </a:p>
        </p:txBody>
      </p:sp>
      <p:sp>
        <p:nvSpPr>
          <p:cNvPr id="4" name="Text Placeholder 3"/>
          <p:cNvSpPr>
            <a:spLocks noGrp="1"/>
          </p:cNvSpPr>
          <p:nvPr>
            <p:ph type="body" sz="quarter" idx="10"/>
          </p:nvPr>
        </p:nvSpPr>
        <p:spPr/>
        <p:txBody>
          <a:bodyPr/>
          <a:lstStyle/>
          <a:p>
            <a:r>
              <a:rPr lang="en-US" dirty="0"/>
              <a:t>Comprehensive solutions from device to cloud</a:t>
            </a:r>
          </a:p>
        </p:txBody>
      </p:sp>
      <p:graphicFrame>
        <p:nvGraphicFramePr>
          <p:cNvPr id="8" name="Table 7"/>
          <p:cNvGraphicFramePr>
            <a:graphicFrameLocks noGrp="1"/>
          </p:cNvGraphicFramePr>
          <p:nvPr>
            <p:extLst/>
          </p:nvPr>
        </p:nvGraphicFramePr>
        <p:xfrm>
          <a:off x="451100" y="2442494"/>
          <a:ext cx="5212291" cy="4324840"/>
        </p:xfrm>
        <a:graphic>
          <a:graphicData uri="http://schemas.openxmlformats.org/drawingml/2006/table">
            <a:tbl>
              <a:tblPr firstRow="1" bandRow="1">
                <a:tableStyleId>{5C22544A-7EE6-4342-B048-85BDC9FD1C3A}</a:tableStyleId>
              </a:tblPr>
              <a:tblGrid>
                <a:gridCol w="5212291">
                  <a:extLst>
                    <a:ext uri="{9D8B030D-6E8A-4147-A177-3AD203B41FA5}">
                      <a16:colId xmlns:a16="http://schemas.microsoft.com/office/drawing/2014/main" val="20000"/>
                    </a:ext>
                  </a:extLst>
                </a:gridCol>
              </a:tblGrid>
              <a:tr h="914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800" b="0" dirty="0">
                        <a:latin typeface="+mj-lt"/>
                      </a:endParaRPr>
                    </a:p>
                  </a:txBody>
                  <a:tcPr marL="0" marR="0" marT="0" marB="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0080">
                <a:tc>
                  <a:txBody>
                    <a:bodyPr/>
                    <a:lstStyle/>
                    <a:p>
                      <a:endParaRPr lang="en-US"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4552">
                <a:tc>
                  <a:txBody>
                    <a:bodyPr/>
                    <a:lstStyle/>
                    <a:p>
                      <a:r>
                        <a:rPr lang="en-US" b="1" dirty="0"/>
                        <a:t>IoT Editions Power </a:t>
                      </a:r>
                      <a:r>
                        <a:rPr lang="en-US" b="1" baseline="0" dirty="0"/>
                        <a:t>a Broad Range of Devices</a:t>
                      </a:r>
                      <a:endParaRPr lang="en-US" b="1"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84552">
                <a:tc>
                  <a:txBody>
                    <a:bodyPr/>
                    <a:lstStyle/>
                    <a:p>
                      <a:r>
                        <a:rPr lang="en-US" sz="1800" dirty="0"/>
                        <a:t>25 years of history in embedded devices</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84552">
                <a:tc>
                  <a:txBody>
                    <a:bodyPr/>
                    <a:lstStyle/>
                    <a:p>
                      <a:r>
                        <a:rPr lang="en-US" sz="1800" dirty="0"/>
                        <a:t>One</a:t>
                      </a:r>
                      <a:r>
                        <a:rPr lang="en-US" sz="1800" baseline="0" dirty="0"/>
                        <a:t> Windows platform for all devices</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84552">
                <a:tc>
                  <a:txBody>
                    <a:bodyPr/>
                    <a:lstStyle/>
                    <a:p>
                      <a:r>
                        <a:rPr lang="en-US" sz="1800" dirty="0"/>
                        <a:t>Enterprise</a:t>
                      </a:r>
                      <a:r>
                        <a:rPr lang="en-US" sz="1800" baseline="0" dirty="0"/>
                        <a:t>-ready, OEM-ready, Maker-friendly</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584552">
                <a:tc>
                  <a:txBody>
                    <a:bodyPr/>
                    <a:lstStyle/>
                    <a:p>
                      <a:r>
                        <a:rPr lang="en-US" sz="1800" dirty="0"/>
                        <a:t>Designed</a:t>
                      </a:r>
                      <a:r>
                        <a:rPr lang="en-US" sz="1800" baseline="0" dirty="0"/>
                        <a:t> for today’s IoT environments</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84552">
                <a:tc>
                  <a:txBody>
                    <a:bodyPr/>
                    <a:lstStyle/>
                    <a:p>
                      <a:r>
                        <a:rPr lang="en-US" sz="1800" dirty="0"/>
                        <a:t>Scalable solutions</a:t>
                      </a:r>
                      <a:r>
                        <a:rPr lang="en-US" sz="1800" baseline="0" dirty="0"/>
                        <a:t> from f</a:t>
                      </a:r>
                      <a:r>
                        <a:rPr lang="en-US" sz="1800" dirty="0"/>
                        <a:t>ree Windows IoT Core </a:t>
                      </a:r>
                      <a:r>
                        <a:rPr lang="en-US" sz="1800" baseline="0" dirty="0"/>
                        <a:t>to Windows IoT Enterprise on PC-Like Devices</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9" name="Table 8"/>
          <p:cNvGraphicFramePr>
            <a:graphicFrameLocks noGrp="1"/>
          </p:cNvGraphicFramePr>
          <p:nvPr>
            <p:extLst/>
          </p:nvPr>
        </p:nvGraphicFramePr>
        <p:xfrm>
          <a:off x="6349190" y="2442494"/>
          <a:ext cx="5355447" cy="4229598"/>
        </p:xfrm>
        <a:graphic>
          <a:graphicData uri="http://schemas.openxmlformats.org/drawingml/2006/table">
            <a:tbl>
              <a:tblPr firstRow="1" bandRow="1">
                <a:tableStyleId>{5C22544A-7EE6-4342-B048-85BDC9FD1C3A}</a:tableStyleId>
              </a:tblPr>
              <a:tblGrid>
                <a:gridCol w="5355447">
                  <a:extLst>
                    <a:ext uri="{9D8B030D-6E8A-4147-A177-3AD203B41FA5}">
                      <a16:colId xmlns:a16="http://schemas.microsoft.com/office/drawing/2014/main" val="20000"/>
                    </a:ext>
                  </a:extLst>
                </a:gridCol>
              </a:tblGrid>
              <a:tr h="914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800" b="0" dirty="0">
                        <a:latin typeface="+mj-lt"/>
                      </a:endParaRPr>
                    </a:p>
                  </a:txBody>
                  <a:tcPr marL="0" marR="0" marT="0" marB="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EB6DA"/>
                    </a:solidFill>
                  </a:tcPr>
                </a:tc>
                <a:extLst>
                  <a:ext uri="{0D108BD9-81ED-4DB2-BD59-A6C34878D82A}">
                    <a16:rowId xmlns:a16="http://schemas.microsoft.com/office/drawing/2014/main" val="10000"/>
                  </a:ext>
                </a:extLst>
              </a:tr>
              <a:tr h="640080">
                <a:tc>
                  <a:txBody>
                    <a:bodyPr/>
                    <a:lstStyle/>
                    <a:p>
                      <a:endParaRPr lang="en-US"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7933">
                <a:tc>
                  <a:txBody>
                    <a:bodyPr/>
                    <a:lstStyle/>
                    <a:p>
                      <a:r>
                        <a:rPr lang="en-US" b="1" dirty="0"/>
                        <a:t>Cloud</a:t>
                      </a:r>
                      <a:r>
                        <a:rPr lang="en-US" b="1" baseline="0" dirty="0"/>
                        <a:t>-Based IoT Services &amp; Solutions</a:t>
                      </a:r>
                      <a:endParaRPr lang="en-US" b="1"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Easy to provision, use and manage</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Pay as you go, scale as you need</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Global reach, hyper scale</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End-to-end security &amp; privacy</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Windows,</a:t>
                      </a:r>
                      <a:r>
                        <a:rPr lang="en-US" sz="1800" baseline="0" dirty="0"/>
                        <a:t> </a:t>
                      </a:r>
                      <a:r>
                        <a:rPr lang="en-US" sz="1800" baseline="0" dirty="0" err="1"/>
                        <a:t>Mbed</a:t>
                      </a:r>
                      <a:r>
                        <a:rPr lang="en-US" sz="1800" baseline="0" dirty="0"/>
                        <a:t>, Linux, iOS, Android, RTOS support</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grpSp>
        <p:nvGrpSpPr>
          <p:cNvPr id="21" name="Group 20"/>
          <p:cNvGrpSpPr/>
          <p:nvPr/>
        </p:nvGrpSpPr>
        <p:grpSpPr>
          <a:xfrm>
            <a:off x="5913437" y="1516062"/>
            <a:ext cx="2285999" cy="1534886"/>
            <a:chOff x="5913437" y="1818520"/>
            <a:chExt cx="2285999" cy="1534886"/>
          </a:xfrm>
        </p:grpSpPr>
        <p:sp>
          <p:nvSpPr>
            <p:cNvPr id="14" name="Freeform 13"/>
            <p:cNvSpPr/>
            <p:nvPr/>
          </p:nvSpPr>
          <p:spPr>
            <a:xfrm>
              <a:off x="5940605" y="1818520"/>
              <a:ext cx="2258831" cy="1534886"/>
            </a:xfrm>
            <a:custGeom>
              <a:avLst/>
              <a:gdLst>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75466 w 827623"/>
                <a:gd name="connsiteY11" fmla="*/ 546384 h 549160"/>
                <a:gd name="connsiteX12" fmla="*/ 161716 w 827623"/>
                <a:gd name="connsiteY12" fmla="*/ 549160 h 549160"/>
                <a:gd name="connsiteX13" fmla="*/ 0 w 827623"/>
                <a:gd name="connsiteY13" fmla="*/ 387444 h 549160"/>
                <a:gd name="connsiteX14" fmla="*/ 98769 w 827623"/>
                <a:gd name="connsiteY14" fmla="*/ 238437 h 549160"/>
                <a:gd name="connsiteX15" fmla="*/ 140073 w 827623"/>
                <a:gd name="connsiteY15" fmla="*/ 230098 h 549160"/>
                <a:gd name="connsiteX16" fmla="*/ 137808 w 827623"/>
                <a:gd name="connsiteY16" fmla="*/ 218878 h 549160"/>
                <a:gd name="connsiteX17" fmla="*/ 356686 w 827623"/>
                <a:gd name="connsiteY17"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61716 w 827623"/>
                <a:gd name="connsiteY11" fmla="*/ 549160 h 549160"/>
                <a:gd name="connsiteX12" fmla="*/ 0 w 827623"/>
                <a:gd name="connsiteY12" fmla="*/ 387444 h 549160"/>
                <a:gd name="connsiteX13" fmla="*/ 98769 w 827623"/>
                <a:gd name="connsiteY13" fmla="*/ 238437 h 549160"/>
                <a:gd name="connsiteX14" fmla="*/ 140073 w 827623"/>
                <a:gd name="connsiteY14" fmla="*/ 230098 h 549160"/>
                <a:gd name="connsiteX15" fmla="*/ 137808 w 827623"/>
                <a:gd name="connsiteY15" fmla="*/ 218878 h 549160"/>
                <a:gd name="connsiteX16" fmla="*/ 356686 w 827623"/>
                <a:gd name="connsiteY16"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161716 w 827623"/>
                <a:gd name="connsiteY10" fmla="*/ 549160 h 549160"/>
                <a:gd name="connsiteX11" fmla="*/ 0 w 827623"/>
                <a:gd name="connsiteY11" fmla="*/ 387444 h 549160"/>
                <a:gd name="connsiteX12" fmla="*/ 98769 w 827623"/>
                <a:gd name="connsiteY12" fmla="*/ 238437 h 549160"/>
                <a:gd name="connsiteX13" fmla="*/ 140073 w 827623"/>
                <a:gd name="connsiteY13" fmla="*/ 230098 h 549160"/>
                <a:gd name="connsiteX14" fmla="*/ 137808 w 827623"/>
                <a:gd name="connsiteY14" fmla="*/ 218878 h 549160"/>
                <a:gd name="connsiteX15" fmla="*/ 356686 w 827623"/>
                <a:gd name="connsiteY15" fmla="*/ 0 h 54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623" h="549160">
                  <a:moveTo>
                    <a:pt x="356686" y="0"/>
                  </a:moveTo>
                  <a:cubicBezTo>
                    <a:pt x="417127" y="0"/>
                    <a:pt x="471847" y="24499"/>
                    <a:pt x="511456" y="64108"/>
                  </a:cubicBezTo>
                  <a:lnTo>
                    <a:pt x="550831" y="122508"/>
                  </a:lnTo>
                  <a:lnTo>
                    <a:pt x="581433" y="101570"/>
                  </a:lnTo>
                  <a:cubicBezTo>
                    <a:pt x="595611" y="95485"/>
                    <a:pt x="611198" y="92120"/>
                    <a:pt x="627560" y="92120"/>
                  </a:cubicBezTo>
                  <a:cubicBezTo>
                    <a:pt x="693008" y="92120"/>
                    <a:pt x="746064" y="145960"/>
                    <a:pt x="746064" y="212376"/>
                  </a:cubicBezTo>
                  <a:lnTo>
                    <a:pt x="742437" y="230608"/>
                  </a:lnTo>
                  <a:lnTo>
                    <a:pt x="778805" y="255490"/>
                  </a:lnTo>
                  <a:cubicBezTo>
                    <a:pt x="808967" y="286099"/>
                    <a:pt x="827623" y="328384"/>
                    <a:pt x="827623" y="375091"/>
                  </a:cubicBezTo>
                  <a:cubicBezTo>
                    <a:pt x="827623" y="468505"/>
                    <a:pt x="753000" y="544232"/>
                    <a:pt x="660947" y="544232"/>
                  </a:cubicBezTo>
                  <a:lnTo>
                    <a:pt x="161716" y="549160"/>
                  </a:lnTo>
                  <a:cubicBezTo>
                    <a:pt x="72403" y="549160"/>
                    <a:pt x="0" y="476757"/>
                    <a:pt x="0" y="387444"/>
                  </a:cubicBezTo>
                  <a:cubicBezTo>
                    <a:pt x="0" y="320459"/>
                    <a:pt x="40727" y="262986"/>
                    <a:pt x="98769" y="238437"/>
                  </a:cubicBezTo>
                  <a:lnTo>
                    <a:pt x="140073" y="230098"/>
                  </a:lnTo>
                  <a:lnTo>
                    <a:pt x="137808" y="218878"/>
                  </a:lnTo>
                  <a:cubicBezTo>
                    <a:pt x="137808" y="97995"/>
                    <a:pt x="235803" y="0"/>
                    <a:pt x="3566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822960" rtlCol="0" anchor="ctr"/>
            <a:lstStyle/>
            <a:p>
              <a:pPr marL="0" marR="0" lvl="0" indent="0" algn="ctr" defTabSz="932742"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mn-cs"/>
              </a:endParaRPr>
            </a:p>
          </p:txBody>
        </p:sp>
        <p:sp>
          <p:nvSpPr>
            <p:cNvPr id="12" name="Freeform 11"/>
            <p:cNvSpPr/>
            <p:nvPr/>
          </p:nvSpPr>
          <p:spPr>
            <a:xfrm>
              <a:off x="5913437" y="1843376"/>
              <a:ext cx="2238266" cy="1485174"/>
            </a:xfrm>
            <a:custGeom>
              <a:avLst/>
              <a:gdLst>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75466 w 827623"/>
                <a:gd name="connsiteY11" fmla="*/ 546384 h 549160"/>
                <a:gd name="connsiteX12" fmla="*/ 161716 w 827623"/>
                <a:gd name="connsiteY12" fmla="*/ 549160 h 549160"/>
                <a:gd name="connsiteX13" fmla="*/ 0 w 827623"/>
                <a:gd name="connsiteY13" fmla="*/ 387444 h 549160"/>
                <a:gd name="connsiteX14" fmla="*/ 98769 w 827623"/>
                <a:gd name="connsiteY14" fmla="*/ 238437 h 549160"/>
                <a:gd name="connsiteX15" fmla="*/ 140073 w 827623"/>
                <a:gd name="connsiteY15" fmla="*/ 230098 h 549160"/>
                <a:gd name="connsiteX16" fmla="*/ 137808 w 827623"/>
                <a:gd name="connsiteY16" fmla="*/ 218878 h 549160"/>
                <a:gd name="connsiteX17" fmla="*/ 356686 w 827623"/>
                <a:gd name="connsiteY17"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61716 w 827623"/>
                <a:gd name="connsiteY11" fmla="*/ 549160 h 549160"/>
                <a:gd name="connsiteX12" fmla="*/ 0 w 827623"/>
                <a:gd name="connsiteY12" fmla="*/ 387444 h 549160"/>
                <a:gd name="connsiteX13" fmla="*/ 98769 w 827623"/>
                <a:gd name="connsiteY13" fmla="*/ 238437 h 549160"/>
                <a:gd name="connsiteX14" fmla="*/ 140073 w 827623"/>
                <a:gd name="connsiteY14" fmla="*/ 230098 h 549160"/>
                <a:gd name="connsiteX15" fmla="*/ 137808 w 827623"/>
                <a:gd name="connsiteY15" fmla="*/ 218878 h 549160"/>
                <a:gd name="connsiteX16" fmla="*/ 356686 w 827623"/>
                <a:gd name="connsiteY16"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161716 w 827623"/>
                <a:gd name="connsiteY10" fmla="*/ 549160 h 549160"/>
                <a:gd name="connsiteX11" fmla="*/ 0 w 827623"/>
                <a:gd name="connsiteY11" fmla="*/ 387444 h 549160"/>
                <a:gd name="connsiteX12" fmla="*/ 98769 w 827623"/>
                <a:gd name="connsiteY12" fmla="*/ 238437 h 549160"/>
                <a:gd name="connsiteX13" fmla="*/ 140073 w 827623"/>
                <a:gd name="connsiteY13" fmla="*/ 230098 h 549160"/>
                <a:gd name="connsiteX14" fmla="*/ 137808 w 827623"/>
                <a:gd name="connsiteY14" fmla="*/ 218878 h 549160"/>
                <a:gd name="connsiteX15" fmla="*/ 356686 w 827623"/>
                <a:gd name="connsiteY15" fmla="*/ 0 h 54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623" h="549160">
                  <a:moveTo>
                    <a:pt x="356686" y="0"/>
                  </a:moveTo>
                  <a:cubicBezTo>
                    <a:pt x="417127" y="0"/>
                    <a:pt x="471847" y="24499"/>
                    <a:pt x="511456" y="64108"/>
                  </a:cubicBezTo>
                  <a:lnTo>
                    <a:pt x="550831" y="122508"/>
                  </a:lnTo>
                  <a:lnTo>
                    <a:pt x="581433" y="101570"/>
                  </a:lnTo>
                  <a:cubicBezTo>
                    <a:pt x="595611" y="95485"/>
                    <a:pt x="611198" y="92120"/>
                    <a:pt x="627560" y="92120"/>
                  </a:cubicBezTo>
                  <a:cubicBezTo>
                    <a:pt x="693008" y="92120"/>
                    <a:pt x="746064" y="145960"/>
                    <a:pt x="746064" y="212376"/>
                  </a:cubicBezTo>
                  <a:lnTo>
                    <a:pt x="742437" y="230608"/>
                  </a:lnTo>
                  <a:lnTo>
                    <a:pt x="778805" y="255490"/>
                  </a:lnTo>
                  <a:cubicBezTo>
                    <a:pt x="808967" y="286099"/>
                    <a:pt x="827623" y="328384"/>
                    <a:pt x="827623" y="375091"/>
                  </a:cubicBezTo>
                  <a:cubicBezTo>
                    <a:pt x="827623" y="468505"/>
                    <a:pt x="753000" y="544232"/>
                    <a:pt x="660947" y="544232"/>
                  </a:cubicBezTo>
                  <a:lnTo>
                    <a:pt x="161716" y="549160"/>
                  </a:lnTo>
                  <a:cubicBezTo>
                    <a:pt x="72403" y="549160"/>
                    <a:pt x="0" y="476757"/>
                    <a:pt x="0" y="387444"/>
                  </a:cubicBezTo>
                  <a:cubicBezTo>
                    <a:pt x="0" y="320459"/>
                    <a:pt x="40727" y="262986"/>
                    <a:pt x="98769" y="238437"/>
                  </a:cubicBezTo>
                  <a:lnTo>
                    <a:pt x="140073" y="230098"/>
                  </a:lnTo>
                  <a:lnTo>
                    <a:pt x="137808" y="218878"/>
                  </a:lnTo>
                  <a:cubicBezTo>
                    <a:pt x="137808" y="97995"/>
                    <a:pt x="235803" y="0"/>
                    <a:pt x="356686" y="0"/>
                  </a:cubicBezTo>
                  <a:close/>
                </a:path>
              </a:pathLst>
            </a:custGeom>
            <a:gradFill>
              <a:gsLst>
                <a:gs pos="50000">
                  <a:srgbClr val="5EB6DA"/>
                </a:gs>
                <a:gs pos="50000">
                  <a:srgbClr val="3999C6"/>
                </a:gs>
              </a:gsLst>
              <a:lin ang="81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tIns="822960" rtlCol="0" anchor="ct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50" normalizeH="0" baseline="0" noProof="0" dirty="0">
                  <a:ln>
                    <a:noFill/>
                  </a:ln>
                  <a:solidFill>
                    <a:srgbClr val="FFFFFF"/>
                  </a:solidFill>
                  <a:effectLst/>
                  <a:uLnTx/>
                  <a:uFillTx/>
                  <a:latin typeface="Segoe UI Light"/>
                  <a:ea typeface="+mn-ea"/>
                  <a:cs typeface="+mn-cs"/>
                </a:rPr>
                <a:t>Azure </a:t>
              </a:r>
              <a:r>
                <a:rPr kumimoji="0" lang="en-US" sz="3600" b="0" i="0" u="none" strike="noStrike" kern="1200" cap="none" spc="-150" normalizeH="0" baseline="0" noProof="0" dirty="0" err="1">
                  <a:ln>
                    <a:noFill/>
                  </a:ln>
                  <a:solidFill>
                    <a:srgbClr val="FFFFFF"/>
                  </a:solidFill>
                  <a:effectLst/>
                  <a:uLnTx/>
                  <a:uFillTx/>
                  <a:latin typeface="Segoe UI Light"/>
                  <a:ea typeface="+mn-ea"/>
                  <a:cs typeface="+mn-cs"/>
                </a:rPr>
                <a:t>IoT</a:t>
              </a:r>
              <a:endParaRPr kumimoji="0" lang="en-US" sz="3600" b="0" i="0" u="none" strike="noStrike" kern="1200" cap="none" spc="-150" normalizeH="0" baseline="0" noProof="0" dirty="0">
                <a:ln>
                  <a:noFill/>
                </a:ln>
                <a:solidFill>
                  <a:srgbClr val="FFFFFF"/>
                </a:solidFill>
                <a:effectLst/>
                <a:uLnTx/>
                <a:uFillTx/>
                <a:latin typeface="Segoe UI Light"/>
                <a:ea typeface="+mn-ea"/>
                <a:cs typeface="+mn-cs"/>
              </a:endParaRPr>
            </a:p>
          </p:txBody>
        </p:sp>
      </p:grpSp>
      <p:sp>
        <p:nvSpPr>
          <p:cNvPr id="2" name="Rectangle 1"/>
          <p:cNvSpPr/>
          <p:nvPr/>
        </p:nvSpPr>
        <p:spPr bwMode="auto">
          <a:xfrm>
            <a:off x="313316" y="2051805"/>
            <a:ext cx="3847522" cy="762000"/>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Freeform 10"/>
          <p:cNvSpPr>
            <a:spLocks noChangeAspect="1" noEditPoints="1"/>
          </p:cNvSpPr>
          <p:nvPr/>
        </p:nvSpPr>
        <p:spPr bwMode="black">
          <a:xfrm>
            <a:off x="457200" y="2006085"/>
            <a:ext cx="3620760" cy="807720"/>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00188F"/>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Segoe UI"/>
              <a:ea typeface="+mn-ea"/>
              <a:cs typeface="+mn-cs"/>
            </a:endParaRPr>
          </a:p>
        </p:txBody>
      </p:sp>
    </p:spTree>
    <p:extLst>
      <p:ext uri="{BB962C8B-B14F-4D97-AF65-F5344CB8AC3E}">
        <p14:creationId xmlns:p14="http://schemas.microsoft.com/office/powerpoint/2010/main" val="10058880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 Since //build 2015</a:t>
            </a:r>
          </a:p>
        </p:txBody>
      </p:sp>
      <p:sp>
        <p:nvSpPr>
          <p:cNvPr id="3" name="Text Placeholder 2"/>
          <p:cNvSpPr>
            <a:spLocks noGrp="1"/>
          </p:cNvSpPr>
          <p:nvPr>
            <p:ph type="body" sz="quarter" idx="10"/>
          </p:nvPr>
        </p:nvSpPr>
        <p:spPr>
          <a:xfrm>
            <a:off x="304799" y="1212849"/>
            <a:ext cx="5761037" cy="4936736"/>
          </a:xfrm>
        </p:spPr>
        <p:txBody>
          <a:bodyPr/>
          <a:lstStyle/>
          <a:p>
            <a:r>
              <a:rPr lang="en-US" sz="3200" dirty="0"/>
              <a:t>Windows 10 Released</a:t>
            </a:r>
          </a:p>
          <a:p>
            <a:pPr lvl="1"/>
            <a:r>
              <a:rPr lang="en-US" sz="1600" dirty="0"/>
              <a:t>Windows 10 IoT Enterprise, Windows 10 IoT Core for Makers – July 2015</a:t>
            </a:r>
          </a:p>
          <a:p>
            <a:pPr lvl="1"/>
            <a:r>
              <a:rPr lang="en-US" sz="1600" dirty="0"/>
              <a:t>Windows 10 IoT Mobile Enterprise, Windows 10 IoT Core – December 2015</a:t>
            </a:r>
          </a:p>
          <a:p>
            <a:r>
              <a:rPr lang="en-US" sz="3200" dirty="0"/>
              <a:t>Dragonboard Launch</a:t>
            </a:r>
          </a:p>
          <a:p>
            <a:pPr lvl="1"/>
            <a:r>
              <a:rPr lang="en-US" sz="1600" dirty="0"/>
              <a:t>Qualcomm QC8016 based reference board supporting Windows 10 IoT Core</a:t>
            </a:r>
          </a:p>
          <a:p>
            <a:r>
              <a:rPr lang="en-US" sz="3200" dirty="0"/>
              <a:t>Raspberry Pi 3 Launch</a:t>
            </a:r>
          </a:p>
          <a:p>
            <a:pPr lvl="1"/>
            <a:r>
              <a:rPr lang="en-US" sz="1600" dirty="0"/>
              <a:t>NOOBs support with Windows 10 IoT Core Insider Flights</a:t>
            </a:r>
          </a:p>
          <a:p>
            <a:r>
              <a:rPr lang="en-US" sz="3200" dirty="0"/>
              <a:t>Open Connectivity Foundation Creation</a:t>
            </a:r>
          </a:p>
          <a:p>
            <a:pPr lvl="1"/>
            <a:r>
              <a:rPr lang="en-US" sz="1600" dirty="0"/>
              <a:t>New standards body for IoT device connectivity with broad industry support</a:t>
            </a:r>
          </a:p>
        </p:txBody>
      </p:sp>
      <p:sp>
        <p:nvSpPr>
          <p:cNvPr id="4" name="Text Placeholder 2"/>
          <p:cNvSpPr txBox="1">
            <a:spLocks/>
          </p:cNvSpPr>
          <p:nvPr/>
        </p:nvSpPr>
        <p:spPr>
          <a:xfrm>
            <a:off x="6164203" y="1212849"/>
            <a:ext cx="6454834" cy="4050340"/>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IoT Hub Available</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Already one of the fastest growing services on Azure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IoT Suite Available</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Get started quickly, customize to meet your needs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IoT Device SDK Live on GitHub</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Open source, cross platform, multi language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Certified for IoT Launched</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50 partners and growing</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40241210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Windows 10 IoT Overview</a:t>
            </a:r>
          </a:p>
        </p:txBody>
      </p:sp>
    </p:spTree>
    <p:extLst>
      <p:ext uri="{BB962C8B-B14F-4D97-AF65-F5344CB8AC3E}">
        <p14:creationId xmlns:p14="http://schemas.microsoft.com/office/powerpoint/2010/main" val="65289223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6461" y="1576149"/>
            <a:ext cx="10581772" cy="5247775"/>
            <a:chOff x="-810547" y="110524"/>
            <a:chExt cx="13324490" cy="6607962"/>
          </a:xfrm>
        </p:grpSpPr>
        <p:grpSp>
          <p:nvGrpSpPr>
            <p:cNvPr id="10" name="Group 9"/>
            <p:cNvGrpSpPr/>
            <p:nvPr/>
          </p:nvGrpSpPr>
          <p:grpSpPr>
            <a:xfrm>
              <a:off x="2827224" y="151301"/>
              <a:ext cx="6567185" cy="6567185"/>
              <a:chOff x="2120417" y="113475"/>
              <a:chExt cx="4925389" cy="4925389"/>
            </a:xfrm>
          </p:grpSpPr>
          <p:sp>
            <p:nvSpPr>
              <p:cNvPr id="24" name="Oval 23"/>
              <p:cNvSpPr>
                <a:spLocks noChangeAspect="1"/>
              </p:cNvSpPr>
              <p:nvPr/>
            </p:nvSpPr>
            <p:spPr>
              <a:xfrm>
                <a:off x="2120417" y="113475"/>
                <a:ext cx="4925389" cy="4925389"/>
              </a:xfrm>
              <a:prstGeom prst="ellipse">
                <a:avLst/>
              </a:prstGeom>
              <a:solidFill>
                <a:srgbClr val="DC3C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sp>
            <p:nvSpPr>
              <p:cNvPr id="29" name="Freeform 28"/>
              <p:cNvSpPr>
                <a:spLocks noChangeAspect="1"/>
              </p:cNvSpPr>
              <p:nvPr/>
            </p:nvSpPr>
            <p:spPr bwMode="black">
              <a:xfrm>
                <a:off x="4270797" y="3857392"/>
                <a:ext cx="630584" cy="716028"/>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49" tIns="103239" rIns="129049" bIns="103239" numCol="1" spcCol="0" rtlCol="0" fromWordArt="0" anchor="t" anchorCtr="0" forceAA="0" compatLnSpc="1">
                <a:prstTxWarp prst="textNoShape">
                  <a:avLst/>
                </a:prstTxWarp>
                <a:noAutofit/>
              </a:bodyPr>
              <a:lstStyle/>
              <a:p>
                <a:pPr marL="0" marR="0" lvl="0" indent="0" algn="ctr" defTabSz="657929" rtl="0" eaLnBrk="1" fontAlgn="base" latinLnBrk="0" hangingPunct="1">
                  <a:lnSpc>
                    <a:spcPct val="90000"/>
                  </a:lnSpc>
                  <a:spcBef>
                    <a:spcPct val="0"/>
                  </a:spcBef>
                  <a:spcAft>
                    <a:spcPct val="0"/>
                  </a:spcAft>
                  <a:buClrTx/>
                  <a:buSzTx/>
                  <a:buFontTx/>
                  <a:buNone/>
                  <a:tabLst/>
                  <a:defRPr/>
                </a:pPr>
                <a:endParaRPr kumimoji="0" lang="en-US" sz="169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 name="Group 5"/>
            <p:cNvGrpSpPr/>
            <p:nvPr/>
          </p:nvGrpSpPr>
          <p:grpSpPr>
            <a:xfrm>
              <a:off x="2831194" y="110524"/>
              <a:ext cx="6567185" cy="6567184"/>
              <a:chOff x="2123395" y="82893"/>
              <a:chExt cx="4925389" cy="4925388"/>
            </a:xfrm>
          </p:grpSpPr>
          <p:sp>
            <p:nvSpPr>
              <p:cNvPr id="25" name="Pie 24"/>
              <p:cNvSpPr/>
              <p:nvPr/>
            </p:nvSpPr>
            <p:spPr>
              <a:xfrm>
                <a:off x="2123395" y="82893"/>
                <a:ext cx="4925389" cy="4925388"/>
              </a:xfrm>
              <a:prstGeom prst="pie">
                <a:avLst>
                  <a:gd name="adj1" fmla="val 9404657"/>
                  <a:gd name="adj2" fmla="val 16139269"/>
                </a:avLst>
              </a:prstGeom>
              <a:solidFill>
                <a:srgbClr val="0072C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black"/>
                  </a:solidFill>
                  <a:effectLst/>
                  <a:uLnTx/>
                  <a:uFillTx/>
                  <a:latin typeface="Segoe UI"/>
                  <a:ea typeface="+mn-ea"/>
                  <a:cs typeface="+mn-cs"/>
                </a:endParaRP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r="79051"/>
              <a:stretch/>
            </p:blipFill>
            <p:spPr>
              <a:xfrm>
                <a:off x="2658314" y="1321767"/>
                <a:ext cx="797423" cy="716028"/>
              </a:xfrm>
              <a:prstGeom prst="rect">
                <a:avLst/>
              </a:prstGeom>
            </p:spPr>
          </p:pic>
        </p:grpSp>
        <p:grpSp>
          <p:nvGrpSpPr>
            <p:cNvPr id="8" name="Group 7"/>
            <p:cNvGrpSpPr/>
            <p:nvPr/>
          </p:nvGrpSpPr>
          <p:grpSpPr>
            <a:xfrm>
              <a:off x="2793622" y="110525"/>
              <a:ext cx="6567185" cy="6567184"/>
              <a:chOff x="2095216" y="82894"/>
              <a:chExt cx="4925389" cy="4925388"/>
            </a:xfrm>
          </p:grpSpPr>
          <p:sp>
            <p:nvSpPr>
              <p:cNvPr id="27" name="Pie 26"/>
              <p:cNvSpPr/>
              <p:nvPr/>
            </p:nvSpPr>
            <p:spPr>
              <a:xfrm rot="6723956">
                <a:off x="2095217" y="82893"/>
                <a:ext cx="4925388" cy="4925389"/>
              </a:xfrm>
              <a:prstGeom prst="pie">
                <a:avLst>
                  <a:gd name="adj1" fmla="val 9404657"/>
                  <a:gd name="adj2" fmla="val 16139269"/>
                </a:avLst>
              </a:prstGeom>
              <a:solidFill>
                <a:srgbClr val="5B2D9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black"/>
                  </a:solidFill>
                  <a:effectLst/>
                  <a:uLnTx/>
                  <a:uFillTx/>
                  <a:latin typeface="Segoe UI"/>
                  <a:ea typeface="+mn-ea"/>
                  <a:cs typeface="+mn-cs"/>
                </a:endParaRPr>
              </a:p>
            </p:txBody>
          </p:sp>
          <p:sp>
            <p:nvSpPr>
              <p:cNvPr id="28" name="Freeform 41"/>
              <p:cNvSpPr>
                <a:spLocks noChangeAspect="1"/>
              </p:cNvSpPr>
              <p:nvPr/>
            </p:nvSpPr>
            <p:spPr bwMode="black">
              <a:xfrm>
                <a:off x="5521479" y="1250006"/>
                <a:ext cx="691202" cy="716028"/>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bg1"/>
              </a:solidFill>
              <a:ln>
                <a:noFill/>
              </a:ln>
            </p:spPr>
            <p:txBody>
              <a:bodyPr vert="horz" wrap="square" lIns="124330" tIns="62165" rIns="124330" bIns="62165" numCol="1" anchor="t" anchorCtr="0" compatLnSpc="1">
                <a:prstTxWarp prst="textNoShape">
                  <a:avLst/>
                </a:prstTxWarp>
              </a:bodyPr>
              <a:lstStyle/>
              <a:p>
                <a:pPr marL="0" marR="0" lvl="0" indent="0" algn="l"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dirty="0">
                  <a:ln>
                    <a:noFill/>
                  </a:ln>
                  <a:solidFill>
                    <a:prstClr val="black"/>
                  </a:solidFill>
                  <a:effectLst/>
                  <a:uLnTx/>
                  <a:uFillTx/>
                  <a:latin typeface="Segoe UI"/>
                  <a:ea typeface="+mn-ea"/>
                  <a:cs typeface="+mn-cs"/>
                </a:endParaRPr>
              </a:p>
            </p:txBody>
          </p:sp>
        </p:grpSp>
        <p:grpSp>
          <p:nvGrpSpPr>
            <p:cNvPr id="4" name="Group 3"/>
            <p:cNvGrpSpPr/>
            <p:nvPr/>
          </p:nvGrpSpPr>
          <p:grpSpPr>
            <a:xfrm>
              <a:off x="4660452" y="2019665"/>
              <a:ext cx="2833528" cy="2816136"/>
              <a:chOff x="1760282" y="1940234"/>
              <a:chExt cx="1736901" cy="1726240"/>
            </a:xfrm>
          </p:grpSpPr>
          <p:sp>
            <p:nvSpPr>
              <p:cNvPr id="7" name="Oval 6"/>
              <p:cNvSpPr/>
              <p:nvPr/>
            </p:nvSpPr>
            <p:spPr>
              <a:xfrm>
                <a:off x="1760282" y="1940234"/>
                <a:ext cx="1736901" cy="1726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sp>
            <p:nvSpPr>
              <p:cNvPr id="12" name="TextBox 11"/>
              <p:cNvSpPr txBox="1"/>
              <p:nvPr/>
            </p:nvSpPr>
            <p:spPr>
              <a:xfrm>
                <a:off x="1848179" y="2636825"/>
                <a:ext cx="1561104" cy="332585"/>
              </a:xfrm>
              <a:prstGeom prst="rect">
                <a:avLst/>
              </a:prstGeom>
              <a:noFill/>
            </p:spPr>
            <p:txBody>
              <a:bodyPr wrap="square" rtlCol="0">
                <a:spAutoFit/>
              </a:bodyPr>
              <a:lstStyle/>
              <a:p>
                <a:pPr marL="0" marR="0" lvl="0" indent="0" algn="ctr" defTabSz="932394"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E7E6E6">
                        <a:lumMod val="50000"/>
                      </a:srgbClr>
                    </a:solidFill>
                    <a:effectLst/>
                    <a:uLnTx/>
                    <a:uFillTx/>
                    <a:latin typeface="Segoe UI Semibold" panose="020B0702040204020203" pitchFamily="34" charset="0"/>
                    <a:ea typeface="+mn-ea"/>
                    <a:cs typeface="Segoe UI Semibold" panose="020B0702040204020203" pitchFamily="34" charset="0"/>
                  </a:rPr>
                  <a:t>Windows</a:t>
                </a:r>
                <a:r>
                  <a:rPr kumimoji="0" lang="en-US" sz="2200" b="0" i="0" u="none" strike="noStrike" kern="0" cap="none" spc="0" normalizeH="0" baseline="0" noProof="0" dirty="0">
                    <a:ln>
                      <a:noFill/>
                    </a:ln>
                    <a:solidFill>
                      <a:srgbClr val="E7E6E6">
                        <a:lumMod val="50000"/>
                      </a:srgbClr>
                    </a:solidFill>
                    <a:effectLst/>
                    <a:uLnTx/>
                    <a:uFillTx/>
                    <a:latin typeface="Segoe UI Semibold" panose="020B0702040204020203" pitchFamily="34" charset="0"/>
                    <a:ea typeface="+mn-ea"/>
                    <a:cs typeface="Segoe UI Semibold" panose="020B0702040204020203" pitchFamily="34" charset="0"/>
                  </a:rPr>
                  <a:t> 10 IoT</a:t>
                </a:r>
              </a:p>
            </p:txBody>
          </p:sp>
        </p:grpSp>
        <p:sp>
          <p:nvSpPr>
            <p:cNvPr id="30" name="TextBox 29"/>
            <p:cNvSpPr txBox="1"/>
            <p:nvPr/>
          </p:nvSpPr>
          <p:spPr>
            <a:xfrm>
              <a:off x="-810547" y="769314"/>
              <a:ext cx="4562172" cy="1223044"/>
            </a:xfrm>
            <a:prstGeom prst="rect">
              <a:avLst/>
            </a:prstGeom>
            <a:noFill/>
          </p:spPr>
          <p:txBody>
            <a:bodyPr wrap="square" rtlCol="0">
              <a:spAutoFit/>
            </a:bodyPr>
            <a:lstStyle/>
            <a:p>
              <a:pPr marL="0" marR="0" lvl="0" indent="0" algn="ctr" defTabSz="932394" rtl="0"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rgbClr val="0072C6"/>
                  </a:solidFill>
                  <a:effectLst/>
                  <a:uLnTx/>
                  <a:uFillTx/>
                  <a:latin typeface="Segoe UI" panose="020B0502040204020203" pitchFamily="34" charset="0"/>
                  <a:ea typeface="+mn-ea"/>
                  <a:cs typeface="Segoe UI" panose="020B0502040204020203" pitchFamily="34" charset="0"/>
                </a:rPr>
                <a:t>Universal Windows Platform</a:t>
              </a:r>
            </a:p>
          </p:txBody>
        </p:sp>
        <p:sp>
          <p:nvSpPr>
            <p:cNvPr id="31" name="TextBox 30"/>
            <p:cNvSpPr txBox="1"/>
            <p:nvPr/>
          </p:nvSpPr>
          <p:spPr>
            <a:xfrm>
              <a:off x="7951772" y="1093719"/>
              <a:ext cx="4562171" cy="682888"/>
            </a:xfrm>
            <a:prstGeom prst="rect">
              <a:avLst/>
            </a:prstGeom>
            <a:noFill/>
          </p:spPr>
          <p:txBody>
            <a:bodyPr wrap="square" rtlCol="0">
              <a:spAutoFit/>
            </a:bodyPr>
            <a:lstStyle/>
            <a:p>
              <a:pPr marL="0" marR="0" lvl="0" indent="0" algn="ctr" defTabSz="932394" rtl="0"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rgbClr val="5B2D90"/>
                  </a:solidFill>
                  <a:effectLst/>
                  <a:uLnTx/>
                  <a:uFillTx/>
                  <a:latin typeface="Segoe UI" panose="020B0502040204020203" pitchFamily="34" charset="0"/>
                  <a:ea typeface="+mn-ea"/>
                  <a:cs typeface="Segoe UI" panose="020B0502040204020203" pitchFamily="34" charset="0"/>
                </a:rPr>
                <a:t>Connected</a:t>
              </a:r>
            </a:p>
          </p:txBody>
        </p:sp>
        <p:sp>
          <p:nvSpPr>
            <p:cNvPr id="32" name="TextBox 31"/>
            <p:cNvSpPr txBox="1"/>
            <p:nvPr/>
          </p:nvSpPr>
          <p:spPr>
            <a:xfrm>
              <a:off x="7148364" y="5620504"/>
              <a:ext cx="4562171" cy="682888"/>
            </a:xfrm>
            <a:prstGeom prst="rect">
              <a:avLst/>
            </a:prstGeom>
            <a:noFill/>
          </p:spPr>
          <p:txBody>
            <a:bodyPr wrap="square" rtlCol="0">
              <a:spAutoFit/>
            </a:bodyPr>
            <a:lstStyle/>
            <a:p>
              <a:pPr marL="0" marR="0" lvl="0" indent="0" algn="ctr" defTabSz="932394" rtl="0"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a:noFill/>
                  </a:ln>
                  <a:solidFill>
                    <a:srgbClr val="DC3C00"/>
                  </a:solidFill>
                  <a:effectLst/>
                  <a:uLnTx/>
                  <a:uFillTx/>
                  <a:latin typeface="Segoe UI" panose="020B0502040204020203" pitchFamily="34" charset="0"/>
                  <a:ea typeface="+mn-ea"/>
                  <a:cs typeface="Segoe UI" panose="020B0502040204020203" pitchFamily="34" charset="0"/>
                </a:rPr>
                <a:t>Secure</a:t>
              </a:r>
            </a:p>
          </p:txBody>
        </p:sp>
      </p:grpSp>
      <p:sp>
        <p:nvSpPr>
          <p:cNvPr id="21" name="Rectangle 20"/>
          <p:cNvSpPr/>
          <p:nvPr/>
        </p:nvSpPr>
        <p:spPr bwMode="auto">
          <a:xfrm>
            <a:off x="285750" y="950169"/>
            <a:ext cx="9289282" cy="572464"/>
          </a:xfrm>
          <a:prstGeom prst="rect">
            <a:avLst/>
          </a:prstGeom>
        </p:spPr>
        <p:txBody>
          <a:bodyPr vert="horz" wrap="square" lIns="146304" tIns="91440" rIns="146304" bIns="91440" rtlCol="0">
            <a:spAutoFit/>
          </a:body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solidFill>
                  <a:srgbClr val="0078D7"/>
                </a:solidFill>
                <a:effectLst/>
                <a:uLnTx/>
                <a:uFillTx/>
                <a:latin typeface="Segoe UI Light"/>
                <a:ea typeface="+mn-ea"/>
                <a:cs typeface="+mn-cs"/>
              </a:rPr>
              <a:t>Powering the Next Generation of Intelligent Devices</a:t>
            </a:r>
          </a:p>
        </p:txBody>
      </p:sp>
      <p:sp>
        <p:nvSpPr>
          <p:cNvPr id="13" name="Title 12"/>
          <p:cNvSpPr>
            <a:spLocks noGrp="1"/>
          </p:cNvSpPr>
          <p:nvPr>
            <p:ph type="title"/>
          </p:nvPr>
        </p:nvSpPr>
        <p:spPr>
          <a:xfrm>
            <a:off x="285750" y="279857"/>
            <a:ext cx="11190287" cy="733575"/>
          </a:xfrm>
        </p:spPr>
        <p:txBody>
          <a:bodyPr vert="horz" wrap="square" lIns="146304" tIns="91440" rIns="146304" bIns="91440" rtlCol="0" anchor="t">
            <a:noAutofit/>
          </a:bodyPr>
          <a:lstStyle/>
          <a:p>
            <a:r>
              <a:rPr lang="en-US" sz="4800" dirty="0">
                <a:gradFill>
                  <a:gsLst>
                    <a:gs pos="1250">
                      <a:schemeClr val="tx1"/>
                    </a:gs>
                    <a:gs pos="100000">
                      <a:schemeClr val="tx1"/>
                    </a:gs>
                  </a:gsLst>
                  <a:lin ang="5400000" scaled="0"/>
                </a:gradFill>
                <a:latin typeface="+mj-lt"/>
              </a:rPr>
              <a:t>Windows 10 IoT</a:t>
            </a:r>
          </a:p>
        </p:txBody>
      </p:sp>
    </p:spTree>
    <p:extLst>
      <p:ext uri="{BB962C8B-B14F-4D97-AF65-F5344CB8AC3E}">
        <p14:creationId xmlns:p14="http://schemas.microsoft.com/office/powerpoint/2010/main" val="3475928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5966" y="187143"/>
            <a:ext cx="7113277" cy="1508259"/>
            <a:chOff x="-1" y="836369"/>
            <a:chExt cx="5231567" cy="1109272"/>
          </a:xfrm>
        </p:grpSpPr>
        <p:grpSp>
          <p:nvGrpSpPr>
            <p:cNvPr id="43" name="Group 42"/>
            <p:cNvGrpSpPr/>
            <p:nvPr/>
          </p:nvGrpSpPr>
          <p:grpSpPr>
            <a:xfrm>
              <a:off x="-1" y="836369"/>
              <a:ext cx="5231567" cy="1109272"/>
              <a:chOff x="0" y="4212230"/>
              <a:chExt cx="4721902" cy="1109272"/>
            </a:xfrm>
          </p:grpSpPr>
          <p:grpSp>
            <p:nvGrpSpPr>
              <p:cNvPr id="45" name="Group 44"/>
              <p:cNvGrpSpPr/>
              <p:nvPr/>
            </p:nvGrpSpPr>
            <p:grpSpPr>
              <a:xfrm>
                <a:off x="2" y="4212230"/>
                <a:ext cx="4721900" cy="1109272"/>
                <a:chOff x="7497" y="3297836"/>
                <a:chExt cx="4721900" cy="1109272"/>
              </a:xfrm>
            </p:grpSpPr>
            <p:sp>
              <p:nvSpPr>
                <p:cNvPr id="47" name="Rectangle 46"/>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48" name="Chevron 47"/>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46" name="Rectangle 45"/>
              <p:cNvSpPr/>
              <p:nvPr/>
            </p:nvSpPr>
            <p:spPr>
              <a:xfrm>
                <a:off x="0" y="4212230"/>
                <a:ext cx="247338" cy="1109272"/>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44" name="TextBox 43"/>
            <p:cNvSpPr txBox="1"/>
            <p:nvPr/>
          </p:nvSpPr>
          <p:spPr>
            <a:xfrm>
              <a:off x="276459" y="1129395"/>
              <a:ext cx="4897265" cy="498650"/>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0072C6"/>
                  </a:solidFill>
                  <a:effectLst/>
                  <a:uLnTx/>
                  <a:uFillTx/>
                  <a:latin typeface="Segoe UI"/>
                  <a:ea typeface="+mn-ea"/>
                  <a:cs typeface="Segoe UI" panose="020B0502040204020203" pitchFamily="34" charset="0"/>
                </a:rPr>
                <a:t>UWP apps</a:t>
              </a:r>
            </a:p>
          </p:txBody>
        </p:sp>
      </p:grpSp>
      <p:grpSp>
        <p:nvGrpSpPr>
          <p:cNvPr id="24" name="Group 23"/>
          <p:cNvGrpSpPr/>
          <p:nvPr/>
        </p:nvGrpSpPr>
        <p:grpSpPr>
          <a:xfrm>
            <a:off x="5503895" y="2034995"/>
            <a:ext cx="7113277" cy="1508260"/>
            <a:chOff x="0" y="3275345"/>
            <a:chExt cx="4721902" cy="1109272"/>
          </a:xfrm>
        </p:grpSpPr>
        <p:grpSp>
          <p:nvGrpSpPr>
            <p:cNvPr id="25" name="Group 24"/>
            <p:cNvGrpSpPr/>
            <p:nvPr/>
          </p:nvGrpSpPr>
          <p:grpSpPr>
            <a:xfrm>
              <a:off x="0" y="3275345"/>
              <a:ext cx="4721902" cy="1109272"/>
              <a:chOff x="0" y="4212230"/>
              <a:chExt cx="4721902" cy="1109272"/>
            </a:xfrm>
          </p:grpSpPr>
          <p:grpSp>
            <p:nvGrpSpPr>
              <p:cNvPr id="27" name="Group 26"/>
              <p:cNvGrpSpPr/>
              <p:nvPr/>
            </p:nvGrpSpPr>
            <p:grpSpPr>
              <a:xfrm>
                <a:off x="2" y="4212230"/>
                <a:ext cx="4721900" cy="1109272"/>
                <a:chOff x="7497" y="3297836"/>
                <a:chExt cx="4721900" cy="1109272"/>
              </a:xfrm>
            </p:grpSpPr>
            <p:sp>
              <p:nvSpPr>
                <p:cNvPr id="29" name="Rectangle 28"/>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33" name="Chevron 32"/>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28" name="Rectangle 27"/>
              <p:cNvSpPr/>
              <p:nvPr/>
            </p:nvSpPr>
            <p:spPr>
              <a:xfrm>
                <a:off x="0" y="4212230"/>
                <a:ext cx="247338" cy="1109272"/>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26" name="TextBox 25"/>
            <p:cNvSpPr txBox="1"/>
            <p:nvPr/>
          </p:nvSpPr>
          <p:spPr>
            <a:xfrm>
              <a:off x="247849" y="3577418"/>
              <a:ext cx="4420168" cy="498650"/>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0072C6"/>
                  </a:solidFill>
                  <a:effectLst/>
                  <a:uLnTx/>
                  <a:uFillTx/>
                  <a:latin typeface="Segoe UI"/>
                  <a:ea typeface="+mn-ea"/>
                  <a:cs typeface="Segoe UI" panose="020B0502040204020203" pitchFamily="34" charset="0"/>
                </a:rPr>
                <a:t>Natural &amp; rich user experience</a:t>
              </a:r>
            </a:p>
          </p:txBody>
        </p:sp>
      </p:grpSp>
      <p:grpSp>
        <p:nvGrpSpPr>
          <p:cNvPr id="35" name="Group 34"/>
          <p:cNvGrpSpPr/>
          <p:nvPr/>
        </p:nvGrpSpPr>
        <p:grpSpPr>
          <a:xfrm>
            <a:off x="5535966" y="3882851"/>
            <a:ext cx="7113277" cy="1508260"/>
            <a:chOff x="0" y="3275345"/>
            <a:chExt cx="4721902" cy="1109272"/>
          </a:xfrm>
        </p:grpSpPr>
        <p:grpSp>
          <p:nvGrpSpPr>
            <p:cNvPr id="36" name="Group 35"/>
            <p:cNvGrpSpPr/>
            <p:nvPr/>
          </p:nvGrpSpPr>
          <p:grpSpPr>
            <a:xfrm>
              <a:off x="0" y="3275345"/>
              <a:ext cx="4721902" cy="1109272"/>
              <a:chOff x="0" y="4212230"/>
              <a:chExt cx="4721902" cy="1109272"/>
            </a:xfrm>
          </p:grpSpPr>
          <p:grpSp>
            <p:nvGrpSpPr>
              <p:cNvPr id="38" name="Group 37"/>
              <p:cNvGrpSpPr/>
              <p:nvPr/>
            </p:nvGrpSpPr>
            <p:grpSpPr>
              <a:xfrm>
                <a:off x="2" y="4212230"/>
                <a:ext cx="4721900" cy="1109272"/>
                <a:chOff x="7497" y="3297836"/>
                <a:chExt cx="4721900" cy="1109272"/>
              </a:xfrm>
            </p:grpSpPr>
            <p:sp>
              <p:nvSpPr>
                <p:cNvPr id="40" name="Rectangle 39"/>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41" name="Chevron 40"/>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39" name="Rectangle 38"/>
              <p:cNvSpPr/>
              <p:nvPr/>
            </p:nvSpPr>
            <p:spPr>
              <a:xfrm>
                <a:off x="0" y="4212230"/>
                <a:ext cx="247338" cy="1109272"/>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37" name="TextBox 36"/>
            <p:cNvSpPr txBox="1"/>
            <p:nvPr/>
          </p:nvSpPr>
          <p:spPr>
            <a:xfrm>
              <a:off x="247849" y="3352745"/>
              <a:ext cx="4420168" cy="948048"/>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0072C6"/>
                  </a:solidFill>
                  <a:effectLst/>
                  <a:uLnTx/>
                  <a:uFillTx/>
                  <a:latin typeface="Segoe UI"/>
                  <a:ea typeface="+mn-ea"/>
                  <a:cs typeface="Segoe UI" panose="020B0502040204020203" pitchFamily="34" charset="0"/>
                </a:rPr>
                <a:t>One management &amp; servicing approach</a:t>
              </a:r>
            </a:p>
          </p:txBody>
        </p:sp>
      </p:grpSp>
      <p:grpSp>
        <p:nvGrpSpPr>
          <p:cNvPr id="30" name="Group 29"/>
          <p:cNvGrpSpPr/>
          <p:nvPr/>
        </p:nvGrpSpPr>
        <p:grpSpPr>
          <a:xfrm>
            <a:off x="1765" y="991"/>
            <a:ext cx="5684586" cy="6993038"/>
            <a:chOff x="5073788" y="0"/>
            <a:chExt cx="4180815" cy="5143136"/>
          </a:xfrm>
        </p:grpSpPr>
        <p:sp>
          <p:nvSpPr>
            <p:cNvPr id="31" name="Rectangle 30"/>
            <p:cNvSpPr/>
            <p:nvPr/>
          </p:nvSpPr>
          <p:spPr>
            <a:xfrm>
              <a:off x="5073788" y="0"/>
              <a:ext cx="4070212" cy="5143136"/>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dirty="0">
                <a:ln>
                  <a:noFill/>
                </a:ln>
                <a:solidFill>
                  <a:prstClr val="white"/>
                </a:solidFill>
                <a:effectLst/>
                <a:uLnTx/>
                <a:uFillTx/>
                <a:latin typeface="Segoe UI"/>
                <a:ea typeface="+mn-ea"/>
                <a:cs typeface="+mn-cs"/>
              </a:endParaRPr>
            </a:p>
          </p:txBody>
        </p:sp>
        <p:pic>
          <p:nvPicPr>
            <p:cNvPr id="32" name="Picture 31"/>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r="79051"/>
            <a:stretch/>
          </p:blipFill>
          <p:spPr>
            <a:xfrm>
              <a:off x="6787622" y="2325027"/>
              <a:ext cx="898494" cy="806783"/>
            </a:xfrm>
            <a:prstGeom prst="rect">
              <a:avLst/>
            </a:prstGeom>
          </p:spPr>
        </p:pic>
        <p:sp>
          <p:nvSpPr>
            <p:cNvPr id="34" name="TextBox 33"/>
            <p:cNvSpPr txBox="1">
              <a:spLocks noChangeAspect="1"/>
            </p:cNvSpPr>
            <p:nvPr/>
          </p:nvSpPr>
          <p:spPr>
            <a:xfrm>
              <a:off x="5120962" y="778027"/>
              <a:ext cx="4133641" cy="1599042"/>
            </a:xfrm>
            <a:prstGeom prst="rect">
              <a:avLst/>
            </a:prstGeom>
            <a:noFill/>
          </p:spPr>
          <p:txBody>
            <a:bodyPr wrap="square" lIns="186494" tIns="149196" rIns="186494" bIns="149196" rtlCol="0">
              <a:sp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r>
                <a:rPr kumimoji="0" lang="en-US" sz="4351" b="0" i="0" u="none" strike="noStrike" kern="0" cap="none" spc="-52"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Universal Windows Platform</a:t>
              </a:r>
            </a:p>
            <a:p>
              <a:pPr marL="0" marR="0" lvl="0" indent="0" algn="l" defTabSz="932394" rtl="0" eaLnBrk="1" fontAlgn="auto" latinLnBrk="0" hangingPunct="1">
                <a:lnSpc>
                  <a:spcPct val="90000"/>
                </a:lnSpc>
                <a:spcBef>
                  <a:spcPts val="816"/>
                </a:spcBef>
                <a:spcAft>
                  <a:spcPts val="0"/>
                </a:spcAft>
                <a:buClrTx/>
                <a:buSzTx/>
                <a:buFontTx/>
                <a:buNone/>
                <a:tabLst/>
                <a:defRPr/>
              </a:pPr>
              <a:endParaRPr kumimoji="0" lang="en-US" sz="4080" b="0" i="0" u="none" strike="noStrike" kern="0" cap="none" spc="0" normalizeH="0" baseline="0" noProof="0" dirty="0" err="1">
                <a:ln>
                  <a:noFill/>
                </a:ln>
                <a:solidFill>
                  <a:srgbClr val="737373"/>
                </a:solidFill>
                <a:effectLst/>
                <a:uLnTx/>
                <a:uFillTx/>
                <a:latin typeface="Segoe UI"/>
                <a:ea typeface="+mn-ea"/>
                <a:cs typeface="+mn-cs"/>
              </a:endParaRPr>
            </a:p>
          </p:txBody>
        </p:sp>
      </p:grpSp>
      <p:sp>
        <p:nvSpPr>
          <p:cNvPr id="3" name="Rectangle 2"/>
          <p:cNvSpPr/>
          <p:nvPr/>
        </p:nvSpPr>
        <p:spPr bwMode="auto">
          <a:xfrm>
            <a:off x="-1" y="5676525"/>
            <a:ext cx="12436475" cy="131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p:cNvGrpSpPr/>
          <p:nvPr/>
        </p:nvGrpSpPr>
        <p:grpSpPr>
          <a:xfrm>
            <a:off x="708716" y="5807366"/>
            <a:ext cx="10335559" cy="1042696"/>
            <a:chOff x="10686575" y="4606864"/>
            <a:chExt cx="10337025" cy="1042844"/>
          </a:xfrm>
        </p:grpSpPr>
        <p:sp>
          <p:nvSpPr>
            <p:cNvPr id="49" name="Rounded Rectangle 89"/>
            <p:cNvSpPr>
              <a:spLocks noChangeAspect="1"/>
            </p:cNvSpPr>
            <p:nvPr/>
          </p:nvSpPr>
          <p:spPr bwMode="auto">
            <a:xfrm rot="16200000">
              <a:off x="16084443" y="4528042"/>
              <a:ext cx="875588" cy="1242019"/>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Rounded Rectangle 4"/>
            <p:cNvSpPr>
              <a:spLocks noChangeAspect="1"/>
            </p:cNvSpPr>
            <p:nvPr/>
          </p:nvSpPr>
          <p:spPr bwMode="auto">
            <a:xfrm>
              <a:off x="17693548" y="4690491"/>
              <a:ext cx="463090" cy="875590"/>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Freeform 50"/>
            <p:cNvSpPr>
              <a:spLocks noChangeAspect="1"/>
            </p:cNvSpPr>
            <p:nvPr/>
          </p:nvSpPr>
          <p:spPr bwMode="auto">
            <a:xfrm>
              <a:off x="12381806" y="4975629"/>
              <a:ext cx="379946" cy="571888"/>
            </a:xfrm>
            <a:custGeom>
              <a:avLst/>
              <a:gdLst/>
              <a:ahLst/>
              <a:cxnLst/>
              <a:rect l="l" t="t" r="r" b="b"/>
              <a:pathLst>
                <a:path w="739747" h="1113745">
                  <a:moveTo>
                    <a:pt x="580449" y="183754"/>
                  </a:moveTo>
                  <a:lnTo>
                    <a:pt x="608377" y="183754"/>
                  </a:lnTo>
                  <a:cubicBezTo>
                    <a:pt x="612233" y="183754"/>
                    <a:pt x="615359" y="186880"/>
                    <a:pt x="615359" y="190736"/>
                  </a:cubicBezTo>
                  <a:lnTo>
                    <a:pt x="615359" y="243798"/>
                  </a:lnTo>
                  <a:cubicBezTo>
                    <a:pt x="615359" y="247654"/>
                    <a:pt x="612233" y="250780"/>
                    <a:pt x="608377" y="250780"/>
                  </a:cubicBezTo>
                  <a:lnTo>
                    <a:pt x="580449" y="250780"/>
                  </a:lnTo>
                  <a:cubicBezTo>
                    <a:pt x="576593" y="250780"/>
                    <a:pt x="573467" y="247654"/>
                    <a:pt x="573467" y="243798"/>
                  </a:cubicBezTo>
                  <a:lnTo>
                    <a:pt x="573467" y="190736"/>
                  </a:lnTo>
                  <a:cubicBezTo>
                    <a:pt x="573467" y="186880"/>
                    <a:pt x="576593" y="183754"/>
                    <a:pt x="580449" y="183754"/>
                  </a:cubicBezTo>
                  <a:close/>
                  <a:moveTo>
                    <a:pt x="425201" y="49190"/>
                  </a:moveTo>
                  <a:lnTo>
                    <a:pt x="413467" y="958610"/>
                  </a:lnTo>
                  <a:lnTo>
                    <a:pt x="51654" y="872558"/>
                  </a:lnTo>
                  <a:lnTo>
                    <a:pt x="55565" y="51146"/>
                  </a:lnTo>
                  <a:close/>
                  <a:moveTo>
                    <a:pt x="565200" y="20779"/>
                  </a:moveTo>
                  <a:lnTo>
                    <a:pt x="565200" y="995333"/>
                  </a:lnTo>
                  <a:lnTo>
                    <a:pt x="621304" y="987021"/>
                  </a:lnTo>
                  <a:lnTo>
                    <a:pt x="625460" y="20779"/>
                  </a:lnTo>
                  <a:close/>
                  <a:moveTo>
                    <a:pt x="681565" y="0"/>
                  </a:moveTo>
                  <a:lnTo>
                    <a:pt x="677409" y="1005723"/>
                  </a:lnTo>
                  <a:lnTo>
                    <a:pt x="627538" y="1011957"/>
                  </a:lnTo>
                  <a:lnTo>
                    <a:pt x="627538" y="1022346"/>
                  </a:lnTo>
                  <a:lnTo>
                    <a:pt x="739747" y="1061827"/>
                  </a:lnTo>
                  <a:lnTo>
                    <a:pt x="669097" y="1070139"/>
                  </a:lnTo>
                  <a:cubicBezTo>
                    <a:pt x="592617" y="1050415"/>
                    <a:pt x="552151" y="1057209"/>
                    <a:pt x="515329" y="1090918"/>
                  </a:cubicBezTo>
                  <a:lnTo>
                    <a:pt x="422658" y="1113745"/>
                  </a:lnTo>
                  <a:lnTo>
                    <a:pt x="409354" y="1068061"/>
                  </a:lnTo>
                  <a:cubicBezTo>
                    <a:pt x="306312" y="1018127"/>
                    <a:pt x="187349" y="984387"/>
                    <a:pt x="81040" y="978710"/>
                  </a:cubicBezTo>
                  <a:lnTo>
                    <a:pt x="0" y="984943"/>
                  </a:lnTo>
                  <a:lnTo>
                    <a:pt x="72728" y="945463"/>
                  </a:lnTo>
                  <a:lnTo>
                    <a:pt x="108053" y="937151"/>
                  </a:lnTo>
                  <a:lnTo>
                    <a:pt x="108053" y="922605"/>
                  </a:lnTo>
                  <a:lnTo>
                    <a:pt x="64416" y="912216"/>
                  </a:lnTo>
                  <a:lnTo>
                    <a:pt x="64483" y="897455"/>
                  </a:lnTo>
                  <a:lnTo>
                    <a:pt x="441070" y="987021"/>
                  </a:lnTo>
                  <a:lnTo>
                    <a:pt x="453538" y="20779"/>
                  </a:lnTo>
                  <a:lnTo>
                    <a:pt x="68477" y="22817"/>
                  </a:lnTo>
                  <a:lnTo>
                    <a:pt x="68572" y="2078"/>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ectangle 35"/>
            <p:cNvSpPr>
              <a:spLocks noChangeAspect="1"/>
            </p:cNvSpPr>
            <p:nvPr/>
          </p:nvSpPr>
          <p:spPr bwMode="auto">
            <a:xfrm>
              <a:off x="20031359" y="4927756"/>
              <a:ext cx="992241" cy="616094"/>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Oval 1233"/>
            <p:cNvSpPr>
              <a:spLocks noChangeAspect="1"/>
            </p:cNvSpPr>
            <p:nvPr/>
          </p:nvSpPr>
          <p:spPr bwMode="auto">
            <a:xfrm>
              <a:off x="14515024" y="4606864"/>
              <a:ext cx="784161" cy="1042844"/>
            </a:xfrm>
            <a:custGeom>
              <a:avLst/>
              <a:gdLst/>
              <a:ahLst/>
              <a:cxnLst/>
              <a:rect l="l" t="t" r="r" b="b"/>
              <a:pathLst>
                <a:path w="2680859" h="3566160">
                  <a:moveTo>
                    <a:pt x="1957649" y="860371"/>
                  </a:moveTo>
                  <a:lnTo>
                    <a:pt x="1957649" y="1895309"/>
                  </a:lnTo>
                  <a:lnTo>
                    <a:pt x="2581106" y="1895309"/>
                  </a:lnTo>
                  <a:lnTo>
                    <a:pt x="2581106" y="860371"/>
                  </a:lnTo>
                  <a:close/>
                  <a:moveTo>
                    <a:pt x="99753" y="860371"/>
                  </a:moveTo>
                  <a:lnTo>
                    <a:pt x="99753" y="1895309"/>
                  </a:lnTo>
                  <a:lnTo>
                    <a:pt x="685798" y="1895309"/>
                  </a:lnTo>
                  <a:lnTo>
                    <a:pt x="685798" y="860371"/>
                  </a:lnTo>
                  <a:close/>
                  <a:moveTo>
                    <a:pt x="810490" y="760618"/>
                  </a:moveTo>
                  <a:lnTo>
                    <a:pt x="810490" y="2057403"/>
                  </a:lnTo>
                  <a:lnTo>
                    <a:pt x="1832959" y="2057403"/>
                  </a:lnTo>
                  <a:lnTo>
                    <a:pt x="1832959" y="760618"/>
                  </a:lnTo>
                  <a:close/>
                  <a:moveTo>
                    <a:pt x="453879" y="381745"/>
                  </a:moveTo>
                  <a:lnTo>
                    <a:pt x="481311" y="381745"/>
                  </a:lnTo>
                  <a:lnTo>
                    <a:pt x="481311" y="519818"/>
                  </a:lnTo>
                  <a:lnTo>
                    <a:pt x="453879" y="519818"/>
                  </a:lnTo>
                  <a:close/>
                  <a:moveTo>
                    <a:pt x="2115864" y="366658"/>
                  </a:moveTo>
                  <a:lnTo>
                    <a:pt x="2148572" y="366658"/>
                  </a:lnTo>
                  <a:lnTo>
                    <a:pt x="2148572" y="512147"/>
                  </a:lnTo>
                  <a:lnTo>
                    <a:pt x="2115864" y="512147"/>
                  </a:lnTo>
                  <a:close/>
                  <a:moveTo>
                    <a:pt x="467594" y="328088"/>
                  </a:moveTo>
                  <a:cubicBezTo>
                    <a:pt x="475169" y="328088"/>
                    <a:pt x="481310" y="334229"/>
                    <a:pt x="481310" y="341804"/>
                  </a:cubicBezTo>
                  <a:cubicBezTo>
                    <a:pt x="481310" y="349379"/>
                    <a:pt x="475169" y="355520"/>
                    <a:pt x="467594" y="355520"/>
                  </a:cubicBezTo>
                  <a:cubicBezTo>
                    <a:pt x="460019" y="355520"/>
                    <a:pt x="453878" y="349379"/>
                    <a:pt x="453878" y="341804"/>
                  </a:cubicBezTo>
                  <a:cubicBezTo>
                    <a:pt x="453878" y="334229"/>
                    <a:pt x="460019" y="328088"/>
                    <a:pt x="467594" y="328088"/>
                  </a:cubicBezTo>
                  <a:close/>
                  <a:moveTo>
                    <a:pt x="2132217" y="302683"/>
                  </a:moveTo>
                  <a:cubicBezTo>
                    <a:pt x="2141249" y="302683"/>
                    <a:pt x="2148571" y="310005"/>
                    <a:pt x="2148571" y="319037"/>
                  </a:cubicBezTo>
                  <a:cubicBezTo>
                    <a:pt x="2148571" y="328068"/>
                    <a:pt x="2141249" y="335390"/>
                    <a:pt x="2132217" y="335390"/>
                  </a:cubicBezTo>
                  <a:cubicBezTo>
                    <a:pt x="2123185" y="335390"/>
                    <a:pt x="2115863" y="328068"/>
                    <a:pt x="2115863" y="319037"/>
                  </a:cubicBezTo>
                  <a:cubicBezTo>
                    <a:pt x="2115863" y="310005"/>
                    <a:pt x="2123185" y="302683"/>
                    <a:pt x="2132217" y="302683"/>
                  </a:cubicBezTo>
                  <a:close/>
                  <a:moveTo>
                    <a:pt x="2007526" y="267982"/>
                  </a:moveTo>
                  <a:lnTo>
                    <a:pt x="2007526" y="592178"/>
                  </a:lnTo>
                  <a:lnTo>
                    <a:pt x="2256909" y="592178"/>
                  </a:lnTo>
                  <a:lnTo>
                    <a:pt x="2256909" y="267982"/>
                  </a:lnTo>
                  <a:close/>
                  <a:moveTo>
                    <a:pt x="349136" y="261855"/>
                  </a:moveTo>
                  <a:lnTo>
                    <a:pt x="349136" y="586051"/>
                  </a:lnTo>
                  <a:lnTo>
                    <a:pt x="586053" y="586051"/>
                  </a:lnTo>
                  <a:lnTo>
                    <a:pt x="586053" y="261855"/>
                  </a:lnTo>
                  <a:close/>
                  <a:moveTo>
                    <a:pt x="1253132" y="178857"/>
                  </a:moveTo>
                  <a:lnTo>
                    <a:pt x="1303044" y="178857"/>
                  </a:lnTo>
                  <a:lnTo>
                    <a:pt x="1303044" y="349143"/>
                  </a:lnTo>
                  <a:lnTo>
                    <a:pt x="1253132" y="349143"/>
                  </a:lnTo>
                  <a:close/>
                  <a:moveTo>
                    <a:pt x="1278086" y="81229"/>
                  </a:moveTo>
                  <a:cubicBezTo>
                    <a:pt x="1291869" y="81229"/>
                    <a:pt x="1303042" y="92403"/>
                    <a:pt x="1303042" y="106185"/>
                  </a:cubicBezTo>
                  <a:cubicBezTo>
                    <a:pt x="1303042" y="119968"/>
                    <a:pt x="1291869" y="131141"/>
                    <a:pt x="1278086" y="131141"/>
                  </a:cubicBezTo>
                  <a:cubicBezTo>
                    <a:pt x="1264304" y="131141"/>
                    <a:pt x="1253130" y="119968"/>
                    <a:pt x="1253130" y="106185"/>
                  </a:cubicBezTo>
                  <a:cubicBezTo>
                    <a:pt x="1253130" y="92403"/>
                    <a:pt x="1264304" y="81229"/>
                    <a:pt x="1278086" y="81229"/>
                  </a:cubicBezTo>
                  <a:close/>
                  <a:moveTo>
                    <a:pt x="1134687" y="37411"/>
                  </a:moveTo>
                  <a:lnTo>
                    <a:pt x="1134687" y="436422"/>
                  </a:lnTo>
                  <a:lnTo>
                    <a:pt x="1421481" y="436422"/>
                  </a:lnTo>
                  <a:lnTo>
                    <a:pt x="1421481" y="37411"/>
                  </a:lnTo>
                  <a:close/>
                  <a:moveTo>
                    <a:pt x="1097283" y="0"/>
                  </a:moveTo>
                  <a:lnTo>
                    <a:pt x="1458892" y="0"/>
                  </a:lnTo>
                  <a:lnTo>
                    <a:pt x="1458892" y="473825"/>
                  </a:lnTo>
                  <a:lnTo>
                    <a:pt x="1346666" y="473825"/>
                  </a:lnTo>
                  <a:lnTo>
                    <a:pt x="1346666" y="610989"/>
                  </a:lnTo>
                  <a:lnTo>
                    <a:pt x="1957649" y="610989"/>
                  </a:lnTo>
                  <a:lnTo>
                    <a:pt x="1957649" y="723207"/>
                  </a:lnTo>
                  <a:lnTo>
                    <a:pt x="2057403" y="723207"/>
                  </a:lnTo>
                  <a:lnTo>
                    <a:pt x="2057403" y="617117"/>
                  </a:lnTo>
                  <a:lnTo>
                    <a:pt x="1982588" y="617117"/>
                  </a:lnTo>
                  <a:lnTo>
                    <a:pt x="1982588" y="243044"/>
                  </a:lnTo>
                  <a:lnTo>
                    <a:pt x="2281847" y="243044"/>
                  </a:lnTo>
                  <a:lnTo>
                    <a:pt x="2281847" y="617117"/>
                  </a:lnTo>
                  <a:lnTo>
                    <a:pt x="2207033" y="617117"/>
                  </a:lnTo>
                  <a:lnTo>
                    <a:pt x="2207033" y="723207"/>
                  </a:lnTo>
                  <a:lnTo>
                    <a:pt x="2680859" y="723207"/>
                  </a:lnTo>
                  <a:lnTo>
                    <a:pt x="2680859" y="2032465"/>
                  </a:lnTo>
                  <a:lnTo>
                    <a:pt x="2244444" y="2032465"/>
                  </a:lnTo>
                  <a:lnTo>
                    <a:pt x="2244444" y="3054931"/>
                  </a:lnTo>
                  <a:lnTo>
                    <a:pt x="2231975" y="3086104"/>
                  </a:lnTo>
                  <a:lnTo>
                    <a:pt x="2219506" y="3111043"/>
                  </a:lnTo>
                  <a:lnTo>
                    <a:pt x="2200802" y="3117277"/>
                  </a:lnTo>
                  <a:lnTo>
                    <a:pt x="2169629" y="3129746"/>
                  </a:lnTo>
                  <a:lnTo>
                    <a:pt x="2144691" y="3117277"/>
                  </a:lnTo>
                  <a:lnTo>
                    <a:pt x="2119752" y="3111043"/>
                  </a:lnTo>
                  <a:lnTo>
                    <a:pt x="2101049" y="3086104"/>
                  </a:lnTo>
                  <a:lnTo>
                    <a:pt x="2094814" y="3054931"/>
                  </a:lnTo>
                  <a:lnTo>
                    <a:pt x="2094814" y="2032465"/>
                  </a:lnTo>
                  <a:lnTo>
                    <a:pt x="1957649" y="2032465"/>
                  </a:lnTo>
                  <a:lnTo>
                    <a:pt x="1957649" y="2219506"/>
                  </a:lnTo>
                  <a:lnTo>
                    <a:pt x="1396542" y="2219506"/>
                  </a:lnTo>
                  <a:lnTo>
                    <a:pt x="1396542" y="3491346"/>
                  </a:lnTo>
                  <a:lnTo>
                    <a:pt x="1390578" y="3516284"/>
                  </a:lnTo>
                  <a:lnTo>
                    <a:pt x="1372688" y="3541222"/>
                  </a:lnTo>
                  <a:lnTo>
                    <a:pt x="1354797" y="3559926"/>
                  </a:lnTo>
                  <a:lnTo>
                    <a:pt x="1324978" y="3566160"/>
                  </a:lnTo>
                  <a:lnTo>
                    <a:pt x="1301124" y="3559926"/>
                  </a:lnTo>
                  <a:lnTo>
                    <a:pt x="1277269" y="3541222"/>
                  </a:lnTo>
                  <a:lnTo>
                    <a:pt x="1259378" y="3516284"/>
                  </a:lnTo>
                  <a:lnTo>
                    <a:pt x="1259378" y="3491346"/>
                  </a:lnTo>
                  <a:lnTo>
                    <a:pt x="1259378" y="2219506"/>
                  </a:lnTo>
                  <a:lnTo>
                    <a:pt x="685798" y="2219506"/>
                  </a:lnTo>
                  <a:lnTo>
                    <a:pt x="685798" y="2032465"/>
                  </a:lnTo>
                  <a:lnTo>
                    <a:pt x="573580" y="2032465"/>
                  </a:lnTo>
                  <a:lnTo>
                    <a:pt x="573580" y="3054931"/>
                  </a:lnTo>
                  <a:lnTo>
                    <a:pt x="567345" y="3086104"/>
                  </a:lnTo>
                  <a:lnTo>
                    <a:pt x="561111" y="3111043"/>
                  </a:lnTo>
                  <a:lnTo>
                    <a:pt x="536172" y="3117277"/>
                  </a:lnTo>
                  <a:lnTo>
                    <a:pt x="498763" y="3129746"/>
                  </a:lnTo>
                  <a:lnTo>
                    <a:pt x="473824" y="3117277"/>
                  </a:lnTo>
                  <a:lnTo>
                    <a:pt x="448886" y="3111043"/>
                  </a:lnTo>
                  <a:lnTo>
                    <a:pt x="436416" y="3086104"/>
                  </a:lnTo>
                  <a:lnTo>
                    <a:pt x="436416" y="3054931"/>
                  </a:lnTo>
                  <a:lnTo>
                    <a:pt x="436416" y="2032465"/>
                  </a:lnTo>
                  <a:lnTo>
                    <a:pt x="0" y="2032465"/>
                  </a:lnTo>
                  <a:lnTo>
                    <a:pt x="0" y="723207"/>
                  </a:lnTo>
                  <a:lnTo>
                    <a:pt x="399012" y="723207"/>
                  </a:lnTo>
                  <a:lnTo>
                    <a:pt x="399012" y="610990"/>
                  </a:lnTo>
                  <a:lnTo>
                    <a:pt x="324197" y="610990"/>
                  </a:lnTo>
                  <a:lnTo>
                    <a:pt x="324197" y="236917"/>
                  </a:lnTo>
                  <a:lnTo>
                    <a:pt x="610991" y="236917"/>
                  </a:lnTo>
                  <a:lnTo>
                    <a:pt x="610991" y="610990"/>
                  </a:lnTo>
                  <a:lnTo>
                    <a:pt x="536176" y="610990"/>
                  </a:lnTo>
                  <a:lnTo>
                    <a:pt x="536176" y="723207"/>
                  </a:lnTo>
                  <a:lnTo>
                    <a:pt x="685798" y="723207"/>
                  </a:lnTo>
                  <a:lnTo>
                    <a:pt x="685798" y="610989"/>
                  </a:lnTo>
                  <a:lnTo>
                    <a:pt x="1209502" y="610989"/>
                  </a:lnTo>
                  <a:lnTo>
                    <a:pt x="1209502" y="473825"/>
                  </a:lnTo>
                  <a:lnTo>
                    <a:pt x="1097283" y="473825"/>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Freeform 53"/>
            <p:cNvSpPr/>
            <p:nvPr/>
          </p:nvSpPr>
          <p:spPr bwMode="auto">
            <a:xfrm>
              <a:off x="10686575" y="5013875"/>
              <a:ext cx="579904" cy="451600"/>
            </a:xfrm>
            <a:custGeom>
              <a:avLst/>
              <a:gdLst/>
              <a:ahLst/>
              <a:cxnLst/>
              <a:rect l="l" t="t" r="r" b="b"/>
              <a:pathLst>
                <a:path w="2408902" h="2448051">
                  <a:moveTo>
                    <a:pt x="859738" y="1809776"/>
                  </a:moveTo>
                  <a:cubicBezTo>
                    <a:pt x="777845" y="1809776"/>
                    <a:pt x="711457" y="1876164"/>
                    <a:pt x="711457" y="1958057"/>
                  </a:cubicBezTo>
                  <a:cubicBezTo>
                    <a:pt x="711457" y="2039950"/>
                    <a:pt x="777845" y="2106338"/>
                    <a:pt x="859738" y="2106338"/>
                  </a:cubicBezTo>
                  <a:cubicBezTo>
                    <a:pt x="941631" y="2106338"/>
                    <a:pt x="1008019" y="2039950"/>
                    <a:pt x="1008019" y="1958057"/>
                  </a:cubicBezTo>
                  <a:cubicBezTo>
                    <a:pt x="1008019" y="1876164"/>
                    <a:pt x="941631" y="1809776"/>
                    <a:pt x="859738" y="1809776"/>
                  </a:cubicBezTo>
                  <a:close/>
                  <a:moveTo>
                    <a:pt x="365468" y="1809776"/>
                  </a:moveTo>
                  <a:cubicBezTo>
                    <a:pt x="283575" y="1809776"/>
                    <a:pt x="217187" y="1876164"/>
                    <a:pt x="217187" y="1958057"/>
                  </a:cubicBezTo>
                  <a:cubicBezTo>
                    <a:pt x="217187" y="2039950"/>
                    <a:pt x="283575" y="2106338"/>
                    <a:pt x="365468" y="2106338"/>
                  </a:cubicBezTo>
                  <a:cubicBezTo>
                    <a:pt x="447361" y="2106338"/>
                    <a:pt x="513749" y="2039950"/>
                    <a:pt x="513749" y="1958057"/>
                  </a:cubicBezTo>
                  <a:cubicBezTo>
                    <a:pt x="513749" y="1876164"/>
                    <a:pt x="447361" y="1809776"/>
                    <a:pt x="365468" y="1809776"/>
                  </a:cubicBezTo>
                  <a:close/>
                  <a:moveTo>
                    <a:pt x="1475237" y="834168"/>
                  </a:moveTo>
                  <a:cubicBezTo>
                    <a:pt x="1549015" y="834168"/>
                    <a:pt x="1608823" y="893976"/>
                    <a:pt x="1608823" y="967754"/>
                  </a:cubicBezTo>
                  <a:lnTo>
                    <a:pt x="1608823" y="1514572"/>
                  </a:lnTo>
                  <a:lnTo>
                    <a:pt x="2248750" y="1514572"/>
                  </a:lnTo>
                  <a:cubicBezTo>
                    <a:pt x="2334676" y="1514572"/>
                    <a:pt x="2404333" y="1584229"/>
                    <a:pt x="2404333" y="1670155"/>
                  </a:cubicBezTo>
                  <a:lnTo>
                    <a:pt x="2404333" y="2292468"/>
                  </a:lnTo>
                  <a:cubicBezTo>
                    <a:pt x="2404333" y="2378394"/>
                    <a:pt x="2334676" y="2448051"/>
                    <a:pt x="2248750" y="2448051"/>
                  </a:cubicBezTo>
                  <a:lnTo>
                    <a:pt x="155583" y="2448051"/>
                  </a:lnTo>
                  <a:cubicBezTo>
                    <a:pt x="69657" y="2448051"/>
                    <a:pt x="0" y="2378394"/>
                    <a:pt x="0" y="2292468"/>
                  </a:cubicBezTo>
                  <a:lnTo>
                    <a:pt x="0" y="1670155"/>
                  </a:lnTo>
                  <a:cubicBezTo>
                    <a:pt x="0" y="1584229"/>
                    <a:pt x="69657" y="1514572"/>
                    <a:pt x="155583" y="1514572"/>
                  </a:cubicBezTo>
                  <a:lnTo>
                    <a:pt x="1341651" y="1514572"/>
                  </a:lnTo>
                  <a:lnTo>
                    <a:pt x="1341651" y="967754"/>
                  </a:lnTo>
                  <a:cubicBezTo>
                    <a:pt x="1341651" y="893976"/>
                    <a:pt x="1401459" y="834168"/>
                    <a:pt x="1475237" y="834168"/>
                  </a:cubicBezTo>
                  <a:close/>
                  <a:moveTo>
                    <a:pt x="1484400" y="450810"/>
                  </a:moveTo>
                  <a:cubicBezTo>
                    <a:pt x="1746981" y="450929"/>
                    <a:pt x="2023571" y="682183"/>
                    <a:pt x="2022798" y="1014296"/>
                  </a:cubicBezTo>
                  <a:cubicBezTo>
                    <a:pt x="2021524" y="1143172"/>
                    <a:pt x="1866161" y="1175391"/>
                    <a:pt x="1867690" y="1014296"/>
                  </a:cubicBezTo>
                  <a:cubicBezTo>
                    <a:pt x="1868649" y="780885"/>
                    <a:pt x="1695970" y="609009"/>
                    <a:pt x="1489544" y="608237"/>
                  </a:cubicBezTo>
                  <a:cubicBezTo>
                    <a:pt x="1283118" y="607464"/>
                    <a:pt x="1077033" y="757717"/>
                    <a:pt x="1074597" y="1018066"/>
                  </a:cubicBezTo>
                  <a:cubicBezTo>
                    <a:pt x="1073324" y="1154879"/>
                    <a:pt x="920761" y="1156254"/>
                    <a:pt x="919487" y="1016665"/>
                  </a:cubicBezTo>
                  <a:cubicBezTo>
                    <a:pt x="923817" y="613721"/>
                    <a:pt x="1221818" y="450690"/>
                    <a:pt x="1484400" y="450810"/>
                  </a:cubicBezTo>
                  <a:close/>
                  <a:moveTo>
                    <a:pt x="1493678" y="1"/>
                  </a:moveTo>
                  <a:cubicBezTo>
                    <a:pt x="1940039" y="204"/>
                    <a:pt x="2410214" y="393311"/>
                    <a:pt x="2408900" y="957870"/>
                  </a:cubicBezTo>
                  <a:cubicBezTo>
                    <a:pt x="2406735" y="1176945"/>
                    <a:pt x="2142634" y="1231714"/>
                    <a:pt x="2145232" y="957870"/>
                  </a:cubicBezTo>
                  <a:cubicBezTo>
                    <a:pt x="2146862" y="561095"/>
                    <a:pt x="1853326" y="268924"/>
                    <a:pt x="1502423" y="267611"/>
                  </a:cubicBezTo>
                  <a:cubicBezTo>
                    <a:pt x="1151520" y="266298"/>
                    <a:pt x="801197" y="521712"/>
                    <a:pt x="797055" y="964278"/>
                  </a:cubicBezTo>
                  <a:cubicBezTo>
                    <a:pt x="794891" y="1196847"/>
                    <a:pt x="535550" y="1199184"/>
                    <a:pt x="533385" y="961896"/>
                  </a:cubicBezTo>
                  <a:cubicBezTo>
                    <a:pt x="540745" y="276933"/>
                    <a:pt x="1047317" y="-202"/>
                    <a:pt x="1493678" y="1"/>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Freeform 54"/>
            <p:cNvSpPr>
              <a:spLocks noChangeAspect="1"/>
            </p:cNvSpPr>
            <p:nvPr/>
          </p:nvSpPr>
          <p:spPr bwMode="auto">
            <a:xfrm>
              <a:off x="13196259" y="5006295"/>
              <a:ext cx="931616" cy="541123"/>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34"/>
            <p:cNvSpPr>
              <a:spLocks noChangeAspect="1"/>
            </p:cNvSpPr>
            <p:nvPr/>
          </p:nvSpPr>
          <p:spPr bwMode="auto">
            <a:xfrm>
              <a:off x="11715947" y="4975075"/>
              <a:ext cx="297152" cy="499043"/>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2" tIns="45700" rIns="45700" bIns="91402"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7" name="Group 56"/>
            <p:cNvGrpSpPr/>
            <p:nvPr/>
          </p:nvGrpSpPr>
          <p:grpSpPr>
            <a:xfrm>
              <a:off x="18733079" y="4825904"/>
              <a:ext cx="796785" cy="742476"/>
              <a:chOff x="-3435350" y="5073650"/>
              <a:chExt cx="3192462" cy="2536826"/>
            </a:xfrm>
            <a:solidFill>
              <a:srgbClr val="0078D7"/>
            </a:solidFill>
          </p:grpSpPr>
          <p:sp>
            <p:nvSpPr>
              <p:cNvPr id="58" name="Freeform 5"/>
              <p:cNvSpPr>
                <a:spLocks noEditPoints="1"/>
              </p:cNvSpPr>
              <p:nvPr/>
            </p:nvSpPr>
            <p:spPr bwMode="auto">
              <a:xfrm>
                <a:off x="-1771650" y="5205413"/>
                <a:ext cx="573087" cy="573088"/>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Oval 6"/>
              <p:cNvSpPr>
                <a:spLocks noChangeArrowheads="1"/>
              </p:cNvSpPr>
              <p:nvPr/>
            </p:nvSpPr>
            <p:spPr bwMode="auto">
              <a:xfrm>
                <a:off x="-1571625" y="5405438"/>
                <a:ext cx="168275" cy="169863"/>
              </a:xfrm>
              <a:prstGeom prst="ellipse">
                <a:avLst/>
              </a:pr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Freeform 7"/>
              <p:cNvSpPr>
                <a:spLocks noEditPoints="1"/>
              </p:cNvSpPr>
              <p:nvPr/>
            </p:nvSpPr>
            <p:spPr bwMode="auto">
              <a:xfrm>
                <a:off x="-3435350" y="5073650"/>
                <a:ext cx="782637" cy="784225"/>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Oval 8"/>
              <p:cNvSpPr>
                <a:spLocks noChangeArrowheads="1"/>
              </p:cNvSpPr>
              <p:nvPr/>
            </p:nvSpPr>
            <p:spPr bwMode="auto">
              <a:xfrm>
                <a:off x="-3160713" y="5349875"/>
                <a:ext cx="230187" cy="233363"/>
              </a:xfrm>
              <a:prstGeom prst="ellipse">
                <a:avLst/>
              </a:pr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Freeform 9"/>
              <p:cNvSpPr>
                <a:spLocks/>
              </p:cNvSpPr>
              <p:nvPr/>
            </p:nvSpPr>
            <p:spPr bwMode="auto">
              <a:xfrm>
                <a:off x="-792163" y="6540500"/>
                <a:ext cx="458787" cy="733425"/>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10"/>
              <p:cNvSpPr>
                <a:spLocks/>
              </p:cNvSpPr>
              <p:nvPr/>
            </p:nvSpPr>
            <p:spPr bwMode="auto">
              <a:xfrm>
                <a:off x="-3235325" y="6938963"/>
                <a:ext cx="2992437" cy="671513"/>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Freeform 11"/>
              <p:cNvSpPr>
                <a:spLocks/>
              </p:cNvSpPr>
              <p:nvPr/>
            </p:nvSpPr>
            <p:spPr bwMode="auto">
              <a:xfrm>
                <a:off x="-3100388" y="5813425"/>
                <a:ext cx="1009650" cy="1004888"/>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Freeform 12"/>
              <p:cNvSpPr>
                <a:spLocks/>
              </p:cNvSpPr>
              <p:nvPr/>
            </p:nvSpPr>
            <p:spPr bwMode="auto">
              <a:xfrm>
                <a:off x="-2562225" y="5251450"/>
                <a:ext cx="719137" cy="493713"/>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Freeform 13"/>
              <p:cNvSpPr>
                <a:spLocks/>
              </p:cNvSpPr>
              <p:nvPr/>
            </p:nvSpPr>
            <p:spPr bwMode="auto">
              <a:xfrm>
                <a:off x="-1447800" y="5699125"/>
                <a:ext cx="877887" cy="957263"/>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66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4063428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Universal </a:t>
            </a:r>
            <a:r>
              <a:rPr lang="en-US" dirty="0"/>
              <a:t>Windows Platform</a:t>
            </a:r>
          </a:p>
        </p:txBody>
      </p:sp>
      <p:sp>
        <p:nvSpPr>
          <p:cNvPr id="3" name="Text Placeholder 2"/>
          <p:cNvSpPr>
            <a:spLocks noGrp="1"/>
          </p:cNvSpPr>
          <p:nvPr>
            <p:ph type="body" sz="quarter" idx="10"/>
          </p:nvPr>
        </p:nvSpPr>
        <p:spPr>
          <a:xfrm>
            <a:off x="274638" y="1058862"/>
            <a:ext cx="11887200" cy="572464"/>
          </a:xfrm>
        </p:spPr>
        <p:txBody>
          <a:bodyPr/>
          <a:lstStyle/>
          <a:p>
            <a:pPr lvl="1"/>
            <a:r>
              <a:rPr lang="en-US" sz="2800" dirty="0">
                <a:solidFill>
                  <a:schemeClr val="tx2"/>
                </a:solidFill>
                <a:latin typeface="+mj-lt"/>
              </a:rPr>
              <a:t>Pandora Web App on Windows 10 IoT Core running on Raspberry Pi</a:t>
            </a:r>
          </a:p>
        </p:txBody>
      </p:sp>
      <p:grpSp>
        <p:nvGrpSpPr>
          <p:cNvPr id="5" name="Group 4"/>
          <p:cNvGrpSpPr/>
          <p:nvPr/>
        </p:nvGrpSpPr>
        <p:grpSpPr>
          <a:xfrm>
            <a:off x="846669" y="2811462"/>
            <a:ext cx="11238968" cy="1593392"/>
            <a:chOff x="846669" y="3207781"/>
            <a:chExt cx="11238968" cy="1593392"/>
          </a:xfrm>
        </p:grpSpPr>
        <p:pic>
          <p:nvPicPr>
            <p:cNvPr id="6" name="Picture 5"/>
            <p:cNvPicPr>
              <a:picLocks noChangeAspect="1"/>
            </p:cNvPicPr>
            <p:nvPr/>
          </p:nvPicPr>
          <p:blipFill>
            <a:blip r:embed="rId2"/>
            <a:stretch>
              <a:fillRect/>
            </a:stretch>
          </p:blipFill>
          <p:spPr>
            <a:xfrm>
              <a:off x="3703637" y="3313493"/>
              <a:ext cx="1227735" cy="1447800"/>
            </a:xfrm>
            <a:prstGeom prst="rect">
              <a:avLst/>
            </a:prstGeom>
          </p:spPr>
        </p:pic>
        <p:pic>
          <p:nvPicPr>
            <p:cNvPr id="7" name="Picture 6"/>
            <p:cNvPicPr preferRelativeResize="0">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r="79051"/>
            <a:stretch/>
          </p:blipFill>
          <p:spPr>
            <a:xfrm>
              <a:off x="846669" y="3207781"/>
              <a:ext cx="1774521" cy="1593392"/>
            </a:xfrm>
            <a:prstGeom prst="rect">
              <a:avLst/>
            </a:prstGeom>
          </p:spPr>
        </p:pic>
        <p:sp>
          <p:nvSpPr>
            <p:cNvPr id="8" name="Rectangle 7"/>
            <p:cNvSpPr/>
            <p:nvPr/>
          </p:nvSpPr>
          <p:spPr>
            <a:xfrm>
              <a:off x="2734082" y="3497262"/>
              <a:ext cx="659155" cy="923330"/>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05050"/>
                  </a:solidFill>
                  <a:effectLst/>
                  <a:uLnTx/>
                  <a:uFillTx/>
                  <a:latin typeface="Segoe UI"/>
                  <a:ea typeface="+mn-ea"/>
                  <a:cs typeface="+mn-cs"/>
                </a:rPr>
                <a:t>+</a:t>
              </a:r>
            </a:p>
          </p:txBody>
        </p:sp>
        <p:sp>
          <p:nvSpPr>
            <p:cNvPr id="9" name="Rectangle 8"/>
            <p:cNvSpPr/>
            <p:nvPr/>
          </p:nvSpPr>
          <p:spPr>
            <a:xfrm>
              <a:off x="5194598" y="3497262"/>
              <a:ext cx="659155" cy="923330"/>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05050"/>
                  </a:solidFill>
                  <a:effectLst/>
                  <a:uLnTx/>
                  <a:uFillTx/>
                  <a:latin typeface="Segoe UI"/>
                  <a:ea typeface="+mn-ea"/>
                  <a:cs typeface="+mn-cs"/>
                </a:rPr>
                <a:t>+</a:t>
              </a:r>
            </a:p>
          </p:txBody>
        </p:sp>
        <p:grpSp>
          <p:nvGrpSpPr>
            <p:cNvPr id="11" name="Group 10"/>
            <p:cNvGrpSpPr/>
            <p:nvPr/>
          </p:nvGrpSpPr>
          <p:grpSpPr>
            <a:xfrm>
              <a:off x="5799669" y="3316949"/>
              <a:ext cx="6285968" cy="1375056"/>
              <a:chOff x="5761037" y="3316949"/>
              <a:chExt cx="6285968" cy="1375056"/>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5905" b="95238" l="1750" r="98875">
                            <a14:foregroundMark x1="7750" y1="33333" x2="7750" y2="33333"/>
                            <a14:foregroundMark x1="21292" y1="27429" x2="21292" y2="27429"/>
                            <a14:foregroundMark x1="44833" y1="39810" x2="44833" y2="39810"/>
                            <a14:foregroundMark x1="63792" y1="27429" x2="63792" y2="27429"/>
                            <a14:foregroundMark x1="79000" y1="40952" x2="79000" y2="40952"/>
                            <a14:foregroundMark x1="85583" y1="46857" x2="85583" y2="46857"/>
                          </a14:backgroundRemoval>
                        </a14:imgEffect>
                      </a14:imgLayer>
                    </a14:imgProps>
                  </a:ext>
                </a:extLst>
              </a:blip>
              <a:stretch>
                <a:fillRect/>
              </a:stretch>
            </p:blipFill>
            <p:spPr>
              <a:xfrm>
                <a:off x="5761037" y="3316949"/>
                <a:ext cx="6285968" cy="1375056"/>
              </a:xfrm>
              <a:prstGeom prst="rect">
                <a:avLst/>
              </a:prstGeom>
            </p:spPr>
          </p:pic>
          <p:sp>
            <p:nvSpPr>
              <p:cNvPr id="10" name="Rectangle 9"/>
              <p:cNvSpPr/>
              <p:nvPr/>
            </p:nvSpPr>
            <p:spPr>
              <a:xfrm>
                <a:off x="11399837" y="3497262"/>
                <a:ext cx="458780" cy="46166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84"/>
                    </a:solidFill>
                    <a:effectLst/>
                    <a:uLnTx/>
                    <a:uFillTx/>
                    <a:latin typeface="Segoe UI"/>
                    <a:ea typeface="+mn-ea"/>
                    <a:cs typeface="+mn-cs"/>
                  </a:rPr>
                  <a:t>®</a:t>
                </a:r>
              </a:p>
            </p:txBody>
          </p:sp>
        </p:grpSp>
      </p:grpSp>
      <p:sp>
        <p:nvSpPr>
          <p:cNvPr id="12" name="Rectangle 11"/>
          <p:cNvSpPr/>
          <p:nvPr/>
        </p:nvSpPr>
        <p:spPr>
          <a:xfrm>
            <a:off x="808038" y="5402262"/>
            <a:ext cx="10820400" cy="1200329"/>
          </a:xfrm>
          <a:prstGeom prst="rect">
            <a:avLst/>
          </a:prstGeom>
        </p:spPr>
        <p:txBody>
          <a:bodyPr wrap="square">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05050"/>
                </a:solidFill>
                <a:effectLst/>
                <a:uLnTx/>
                <a:uFillTx/>
                <a:latin typeface="Segoe UI"/>
                <a:ea typeface="+mn-ea"/>
                <a:cs typeface="+mn-cs"/>
              </a:rPr>
              <a:t>B888: Web Apps Across Windows Devices</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Thursday, March 31, 3:30pm – </a:t>
            </a:r>
            <a:r>
              <a:rPr kumimoji="0" lang="en-US" sz="2000" b="0" i="0" u="none" strike="noStrike" kern="1200" cap="none" spc="0" normalizeH="0" baseline="0" noProof="0" dirty="0" err="1">
                <a:ln>
                  <a:noFill/>
                </a:ln>
                <a:solidFill>
                  <a:srgbClr val="505050"/>
                </a:solidFill>
                <a:effectLst/>
                <a:uLnTx/>
                <a:uFillTx/>
                <a:latin typeface="Segoe UI"/>
                <a:ea typeface="+mn-ea"/>
                <a:cs typeface="+mn-cs"/>
              </a:rPr>
              <a:t>Moscone</a:t>
            </a:r>
            <a:r>
              <a:rPr kumimoji="0" lang="en-US" sz="2000" b="0" i="0" u="none" strike="noStrike" kern="1200" cap="none" spc="0" normalizeH="0" baseline="0" noProof="0" dirty="0">
                <a:ln>
                  <a:noFill/>
                </a:ln>
                <a:solidFill>
                  <a:srgbClr val="505050"/>
                </a:solidFill>
                <a:effectLst/>
                <a:uLnTx/>
                <a:uFillTx/>
                <a:latin typeface="Segoe UI"/>
                <a:ea typeface="+mn-ea"/>
                <a:cs typeface="+mn-cs"/>
              </a:rPr>
              <a:t> 2005</a:t>
            </a:r>
            <a:endParaRPr kumimoji="0" lang="en-US" sz="2000" b="0" i="1" u="none" strike="noStrike" kern="1200" cap="none" spc="0" normalizeH="0" baseline="0" noProof="0" dirty="0">
              <a:ln>
                <a:noFill/>
              </a:ln>
              <a:solidFill>
                <a:srgbClr val="FF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Jeff Burtoft; Kiril Seksenov</a:t>
            </a:r>
          </a:p>
        </p:txBody>
      </p:sp>
    </p:spTree>
    <p:extLst>
      <p:ext uri="{BB962C8B-B14F-4D97-AF65-F5344CB8AC3E}">
        <p14:creationId xmlns:p14="http://schemas.microsoft.com/office/powerpoint/2010/main" val="226032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5965" y="749509"/>
            <a:ext cx="7113277" cy="1508259"/>
            <a:chOff x="-1" y="836369"/>
            <a:chExt cx="5231567" cy="1109272"/>
          </a:xfrm>
        </p:grpSpPr>
        <p:grpSp>
          <p:nvGrpSpPr>
            <p:cNvPr id="43" name="Group 42"/>
            <p:cNvGrpSpPr/>
            <p:nvPr/>
          </p:nvGrpSpPr>
          <p:grpSpPr>
            <a:xfrm>
              <a:off x="-1" y="836369"/>
              <a:ext cx="5231567" cy="1109272"/>
              <a:chOff x="0" y="4212230"/>
              <a:chExt cx="4721902" cy="1109272"/>
            </a:xfrm>
          </p:grpSpPr>
          <p:grpSp>
            <p:nvGrpSpPr>
              <p:cNvPr id="45" name="Group 44"/>
              <p:cNvGrpSpPr/>
              <p:nvPr/>
            </p:nvGrpSpPr>
            <p:grpSpPr>
              <a:xfrm>
                <a:off x="2" y="4212230"/>
                <a:ext cx="4721900" cy="1109272"/>
                <a:chOff x="7497" y="3297836"/>
                <a:chExt cx="4721900" cy="1109272"/>
              </a:xfrm>
            </p:grpSpPr>
            <p:sp>
              <p:nvSpPr>
                <p:cNvPr id="47" name="Rectangle 46"/>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48" name="Chevron 47"/>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46" name="Rectangle 45"/>
              <p:cNvSpPr/>
              <p:nvPr/>
            </p:nvSpPr>
            <p:spPr>
              <a:xfrm>
                <a:off x="0" y="4212230"/>
                <a:ext cx="247338" cy="1109272"/>
              </a:xfrm>
              <a:prstGeom prst="rect">
                <a:avLst/>
              </a:prstGeom>
              <a:solidFill>
                <a:srgbClr val="DC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44" name="TextBox 43"/>
            <p:cNvSpPr txBox="1"/>
            <p:nvPr/>
          </p:nvSpPr>
          <p:spPr>
            <a:xfrm>
              <a:off x="304871" y="1129395"/>
              <a:ext cx="4897265" cy="508649"/>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DC3C00"/>
                  </a:solidFill>
                  <a:effectLst/>
                  <a:uLnTx/>
                  <a:uFillTx/>
                  <a:latin typeface="Segoe UI"/>
                  <a:ea typeface="+mn-ea"/>
                  <a:cs typeface="Segoe UI" panose="020B0502040204020203" pitchFamily="34" charset="0"/>
                </a:rPr>
                <a:t>Protect devices</a:t>
              </a:r>
            </a:p>
          </p:txBody>
        </p:sp>
      </p:grpSp>
      <p:grpSp>
        <p:nvGrpSpPr>
          <p:cNvPr id="24" name="Group 23"/>
          <p:cNvGrpSpPr/>
          <p:nvPr/>
        </p:nvGrpSpPr>
        <p:grpSpPr>
          <a:xfrm>
            <a:off x="5495950" y="2743134"/>
            <a:ext cx="7113277" cy="1508259"/>
            <a:chOff x="0" y="3275345"/>
            <a:chExt cx="4721902" cy="1109272"/>
          </a:xfrm>
        </p:grpSpPr>
        <p:grpSp>
          <p:nvGrpSpPr>
            <p:cNvPr id="25" name="Group 24"/>
            <p:cNvGrpSpPr/>
            <p:nvPr/>
          </p:nvGrpSpPr>
          <p:grpSpPr>
            <a:xfrm>
              <a:off x="0" y="3275345"/>
              <a:ext cx="4721902" cy="1109272"/>
              <a:chOff x="0" y="4212230"/>
              <a:chExt cx="4721902" cy="1109272"/>
            </a:xfrm>
          </p:grpSpPr>
          <p:grpSp>
            <p:nvGrpSpPr>
              <p:cNvPr id="27" name="Group 26"/>
              <p:cNvGrpSpPr/>
              <p:nvPr/>
            </p:nvGrpSpPr>
            <p:grpSpPr>
              <a:xfrm>
                <a:off x="2" y="4212230"/>
                <a:ext cx="4721900" cy="1109272"/>
                <a:chOff x="7497" y="3297836"/>
                <a:chExt cx="4721900" cy="1109272"/>
              </a:xfrm>
            </p:grpSpPr>
            <p:sp>
              <p:nvSpPr>
                <p:cNvPr id="29" name="Rectangle 28"/>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33" name="Chevron 32"/>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28" name="Rectangle 27"/>
              <p:cNvSpPr/>
              <p:nvPr/>
            </p:nvSpPr>
            <p:spPr>
              <a:xfrm>
                <a:off x="0" y="4212230"/>
                <a:ext cx="247338" cy="1109272"/>
              </a:xfrm>
              <a:prstGeom prst="rect">
                <a:avLst/>
              </a:prstGeom>
              <a:solidFill>
                <a:srgbClr val="DC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26" name="TextBox 25"/>
            <p:cNvSpPr txBox="1"/>
            <p:nvPr/>
          </p:nvSpPr>
          <p:spPr>
            <a:xfrm>
              <a:off x="273493" y="3518999"/>
              <a:ext cx="4420168" cy="508649"/>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DC3C00"/>
                  </a:solidFill>
                  <a:effectLst/>
                  <a:uLnTx/>
                  <a:uFillTx/>
                  <a:latin typeface="Segoe UI"/>
                  <a:ea typeface="+mn-ea"/>
                  <a:cs typeface="Segoe UI" panose="020B0502040204020203" pitchFamily="34" charset="0"/>
                </a:rPr>
                <a:t>Protect data</a:t>
              </a:r>
            </a:p>
          </p:txBody>
        </p:sp>
      </p:grpSp>
      <p:grpSp>
        <p:nvGrpSpPr>
          <p:cNvPr id="3" name="Group 2"/>
          <p:cNvGrpSpPr/>
          <p:nvPr/>
        </p:nvGrpSpPr>
        <p:grpSpPr>
          <a:xfrm>
            <a:off x="1765" y="-22035"/>
            <a:ext cx="5684586" cy="6993038"/>
            <a:chOff x="1" y="-22094"/>
            <a:chExt cx="5574420" cy="6857515"/>
          </a:xfrm>
        </p:grpSpPr>
        <p:grpSp>
          <p:nvGrpSpPr>
            <p:cNvPr id="4" name="Group 3"/>
            <p:cNvGrpSpPr/>
            <p:nvPr/>
          </p:nvGrpSpPr>
          <p:grpSpPr>
            <a:xfrm>
              <a:off x="1" y="-22094"/>
              <a:ext cx="5574420" cy="6857515"/>
              <a:chOff x="0" y="364"/>
              <a:chExt cx="4180815" cy="5143136"/>
            </a:xfrm>
          </p:grpSpPr>
          <p:sp>
            <p:nvSpPr>
              <p:cNvPr id="31" name="Rectangle 30"/>
              <p:cNvSpPr/>
              <p:nvPr/>
            </p:nvSpPr>
            <p:spPr>
              <a:xfrm>
                <a:off x="0" y="364"/>
                <a:ext cx="4070212" cy="5143136"/>
              </a:xfrm>
              <a:prstGeom prst="rect">
                <a:avLst/>
              </a:prstGeom>
              <a:solidFill>
                <a:srgbClr val="DC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sp>
            <p:nvSpPr>
              <p:cNvPr id="34" name="TextBox 33"/>
              <p:cNvSpPr txBox="1">
                <a:spLocks noChangeAspect="1"/>
              </p:cNvSpPr>
              <p:nvPr/>
            </p:nvSpPr>
            <p:spPr>
              <a:xfrm>
                <a:off x="47174" y="1506095"/>
                <a:ext cx="4133641" cy="1174456"/>
              </a:xfrm>
              <a:prstGeom prst="rect">
                <a:avLst/>
              </a:prstGeom>
              <a:noFill/>
            </p:spPr>
            <p:txBody>
              <a:bodyPr wrap="square" lIns="186494" tIns="149196" rIns="186494" bIns="149196" rtlCol="0">
                <a:sp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r>
                  <a:rPr kumimoji="0" lang="en-US" sz="4351" b="0" i="0" u="none" strike="noStrike" kern="0" cap="none" spc="-52"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Secure</a:t>
                </a:r>
              </a:p>
              <a:p>
                <a:pPr marL="0" marR="0" lvl="0" indent="0" algn="l" defTabSz="932394" rtl="0" eaLnBrk="1" fontAlgn="auto" latinLnBrk="0" hangingPunct="1">
                  <a:lnSpc>
                    <a:spcPct val="90000"/>
                  </a:lnSpc>
                  <a:spcBef>
                    <a:spcPts val="816"/>
                  </a:spcBef>
                  <a:spcAft>
                    <a:spcPts val="0"/>
                  </a:spcAft>
                  <a:buClrTx/>
                  <a:buSzTx/>
                  <a:buFontTx/>
                  <a:buNone/>
                  <a:tabLst/>
                  <a:defRPr/>
                </a:pPr>
                <a:endParaRPr kumimoji="0" lang="en-US" sz="4080" b="0" i="0" u="none" strike="noStrike" kern="0" cap="none" spc="0" normalizeH="0" baseline="0" noProof="0" dirty="0" err="1">
                  <a:ln>
                    <a:noFill/>
                  </a:ln>
                  <a:solidFill>
                    <a:srgbClr val="737373"/>
                  </a:solidFill>
                  <a:effectLst/>
                  <a:uLnTx/>
                  <a:uFillTx/>
                  <a:latin typeface="Segoe UI"/>
                  <a:ea typeface="+mn-ea"/>
                  <a:cs typeface="+mn-cs"/>
                </a:endParaRPr>
              </a:p>
            </p:txBody>
          </p:sp>
        </p:grpSp>
        <p:sp>
          <p:nvSpPr>
            <p:cNvPr id="30" name="Freeform 29"/>
            <p:cNvSpPr>
              <a:spLocks noChangeAspect="1"/>
            </p:cNvSpPr>
            <p:nvPr/>
          </p:nvSpPr>
          <p:spPr bwMode="black">
            <a:xfrm>
              <a:off x="2429897" y="3712227"/>
              <a:ext cx="687176" cy="780288"/>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9049" tIns="103239" rIns="129049" bIns="103239" numCol="1" spcCol="0" rtlCol="0" fromWordArt="0" anchor="t" anchorCtr="0" forceAA="0" compatLnSpc="1">
              <a:prstTxWarp prst="textNoShape">
                <a:avLst/>
              </a:prstTxWarp>
              <a:noAutofit/>
            </a:bodyPr>
            <a:lstStyle/>
            <a:p>
              <a:pPr marL="0" marR="0" lvl="0" indent="0" algn="ctr" defTabSz="657929" rtl="0" eaLnBrk="1" fontAlgn="base" latinLnBrk="0" hangingPunct="1">
                <a:lnSpc>
                  <a:spcPct val="90000"/>
                </a:lnSpc>
                <a:spcBef>
                  <a:spcPct val="0"/>
                </a:spcBef>
                <a:spcAft>
                  <a:spcPct val="0"/>
                </a:spcAft>
                <a:buClrTx/>
                <a:buSzTx/>
                <a:buFontTx/>
                <a:buNone/>
                <a:tabLst/>
                <a:defRPr/>
              </a:pPr>
              <a:endParaRPr kumimoji="0" lang="en-US" sz="169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2" name="Group 31"/>
          <p:cNvGrpSpPr/>
          <p:nvPr/>
        </p:nvGrpSpPr>
        <p:grpSpPr>
          <a:xfrm>
            <a:off x="5535965" y="4736758"/>
            <a:ext cx="7113277" cy="1508259"/>
            <a:chOff x="-1" y="836369"/>
            <a:chExt cx="5231567" cy="1109272"/>
          </a:xfrm>
        </p:grpSpPr>
        <p:grpSp>
          <p:nvGrpSpPr>
            <p:cNvPr id="42" name="Group 41"/>
            <p:cNvGrpSpPr/>
            <p:nvPr/>
          </p:nvGrpSpPr>
          <p:grpSpPr>
            <a:xfrm>
              <a:off x="-1" y="836369"/>
              <a:ext cx="5231567" cy="1109272"/>
              <a:chOff x="0" y="4212230"/>
              <a:chExt cx="4721902" cy="1109272"/>
            </a:xfrm>
          </p:grpSpPr>
          <p:grpSp>
            <p:nvGrpSpPr>
              <p:cNvPr id="50" name="Group 49"/>
              <p:cNvGrpSpPr/>
              <p:nvPr/>
            </p:nvGrpSpPr>
            <p:grpSpPr>
              <a:xfrm>
                <a:off x="2" y="4212230"/>
                <a:ext cx="4721900" cy="1109272"/>
                <a:chOff x="7497" y="3297836"/>
                <a:chExt cx="4721900" cy="1109272"/>
              </a:xfrm>
            </p:grpSpPr>
            <p:sp>
              <p:nvSpPr>
                <p:cNvPr id="52" name="Rectangle 51"/>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53" name="Chevron 52"/>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51" name="Rectangle 50"/>
              <p:cNvSpPr/>
              <p:nvPr/>
            </p:nvSpPr>
            <p:spPr>
              <a:xfrm>
                <a:off x="0" y="4212230"/>
                <a:ext cx="247338" cy="1109272"/>
              </a:xfrm>
              <a:prstGeom prst="rect">
                <a:avLst/>
              </a:prstGeom>
              <a:solidFill>
                <a:srgbClr val="DC3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49" name="TextBox 48"/>
            <p:cNvSpPr txBox="1"/>
            <p:nvPr/>
          </p:nvSpPr>
          <p:spPr>
            <a:xfrm>
              <a:off x="304871" y="1129395"/>
              <a:ext cx="4897265" cy="508649"/>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DC3C00"/>
                  </a:solidFill>
                  <a:effectLst/>
                  <a:uLnTx/>
                  <a:uFillTx/>
                  <a:latin typeface="Segoe UI"/>
                  <a:ea typeface="+mn-ea"/>
                  <a:cs typeface="Segoe UI" panose="020B0502040204020203" pitchFamily="34" charset="0"/>
                </a:rPr>
                <a:t>Protect identities</a:t>
              </a:r>
            </a:p>
          </p:txBody>
        </p:sp>
      </p:grpSp>
    </p:spTree>
    <p:extLst>
      <p:ext uri="{BB962C8B-B14F-4D97-AF65-F5344CB8AC3E}">
        <p14:creationId xmlns:p14="http://schemas.microsoft.com/office/powerpoint/2010/main" val="276419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Securing Windows IoT Devices</a:t>
            </a:r>
          </a:p>
        </p:txBody>
      </p:sp>
      <p:graphicFrame>
        <p:nvGraphicFramePr>
          <p:cNvPr id="5" name="Diagram 4"/>
          <p:cNvGraphicFramePr/>
          <p:nvPr>
            <p:extLst/>
          </p:nvPr>
        </p:nvGraphicFramePr>
        <p:xfrm>
          <a:off x="488669" y="1682777"/>
          <a:ext cx="11673168" cy="1128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Brace 5"/>
          <p:cNvSpPr/>
          <p:nvPr/>
        </p:nvSpPr>
        <p:spPr>
          <a:xfrm rot="5400000">
            <a:off x="1133938" y="852474"/>
            <a:ext cx="239752" cy="1496356"/>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 name="Left Brace 6"/>
          <p:cNvSpPr/>
          <p:nvPr/>
        </p:nvSpPr>
        <p:spPr>
          <a:xfrm rot="5400000">
            <a:off x="3634289" y="-1446519"/>
            <a:ext cx="138085" cy="6396676"/>
          </a:xfrm>
          <a:prstGeom prst="leftBrace">
            <a:avLst>
              <a:gd name="adj1" fmla="val 8333"/>
              <a:gd name="adj2" fmla="val 5018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 name="TextBox 7"/>
          <p:cNvSpPr txBox="1"/>
          <p:nvPr/>
        </p:nvSpPr>
        <p:spPr>
          <a:xfrm>
            <a:off x="274639" y="1188889"/>
            <a:ext cx="2175063" cy="338554"/>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Signature Verification</a:t>
            </a:r>
          </a:p>
        </p:txBody>
      </p:sp>
      <p:sp>
        <p:nvSpPr>
          <p:cNvPr id="9" name="TextBox 8"/>
          <p:cNvSpPr txBox="1"/>
          <p:nvPr/>
        </p:nvSpPr>
        <p:spPr>
          <a:xfrm>
            <a:off x="2680699" y="1337870"/>
            <a:ext cx="2050176" cy="338554"/>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Boot Measurements</a:t>
            </a:r>
          </a:p>
        </p:txBody>
      </p:sp>
      <p:sp>
        <p:nvSpPr>
          <p:cNvPr id="13" name="Text Placeholder 2"/>
          <p:cNvSpPr>
            <a:spLocks noGrp="1"/>
          </p:cNvSpPr>
          <p:nvPr>
            <p:ph type="body" sz="quarter" idx="10"/>
          </p:nvPr>
        </p:nvSpPr>
        <p:spPr>
          <a:xfrm>
            <a:off x="320021" y="2833633"/>
            <a:ext cx="11918016" cy="4019562"/>
          </a:xfrm>
        </p:spPr>
        <p:txBody>
          <a:bodyPr/>
          <a:lstStyle/>
          <a:p>
            <a:pPr lvl="1"/>
            <a:r>
              <a:rPr lang="en-US" sz="3000" dirty="0">
                <a:gradFill>
                  <a:gsLst>
                    <a:gs pos="1250">
                      <a:schemeClr val="tx2"/>
                    </a:gs>
                    <a:gs pos="99000">
                      <a:schemeClr val="tx2"/>
                    </a:gs>
                  </a:gsLst>
                  <a:lin ang="5400000" scaled="0"/>
                </a:gradFill>
                <a:latin typeface="+mj-lt"/>
              </a:rPr>
              <a:t>Boot malware resistance with UEFI Secure Boot</a:t>
            </a:r>
          </a:p>
          <a:p>
            <a:pPr lvl="1"/>
            <a:r>
              <a:rPr lang="en-US" sz="1600" dirty="0"/>
              <a:t>Firmware enforces policy and only starts signed OS loader</a:t>
            </a:r>
          </a:p>
          <a:p>
            <a:pPr lvl="1"/>
            <a:endParaRPr lang="en-US" sz="1600" dirty="0">
              <a:gradFill>
                <a:gsLst>
                  <a:gs pos="1250">
                    <a:schemeClr val="tx2"/>
                  </a:gs>
                  <a:gs pos="99000">
                    <a:schemeClr val="tx2"/>
                  </a:gs>
                </a:gsLst>
                <a:lin ang="5400000" scaled="0"/>
              </a:gradFill>
              <a:latin typeface="+mj-lt"/>
            </a:endParaRPr>
          </a:p>
          <a:p>
            <a:pPr lvl="1"/>
            <a:r>
              <a:rPr lang="en-US" sz="3000" dirty="0">
                <a:gradFill>
                  <a:gsLst>
                    <a:gs pos="1250">
                      <a:schemeClr val="tx2"/>
                    </a:gs>
                    <a:gs pos="99000">
                      <a:schemeClr val="tx2"/>
                    </a:gs>
                  </a:gsLst>
                  <a:lin ang="5400000" scaled="0"/>
                </a:gradFill>
                <a:latin typeface="+mj-lt"/>
              </a:rPr>
              <a:t>Secure device identity and health attestation</a:t>
            </a:r>
          </a:p>
          <a:p>
            <a:pPr lvl="1"/>
            <a:r>
              <a:rPr lang="en-US" sz="1600" dirty="0"/>
              <a:t>TPM support across all IoT SKUs brings strong device identity, secure key management and health attestation</a:t>
            </a:r>
          </a:p>
          <a:p>
            <a:pPr lvl="1"/>
            <a:endParaRPr lang="en-US" sz="1600" dirty="0"/>
          </a:p>
          <a:p>
            <a:pPr lvl="1"/>
            <a:r>
              <a:rPr lang="en-US" sz="3000" dirty="0">
                <a:gradFill>
                  <a:gsLst>
                    <a:gs pos="1250">
                      <a:schemeClr val="tx2"/>
                    </a:gs>
                    <a:gs pos="99000">
                      <a:schemeClr val="tx2"/>
                    </a:gs>
                  </a:gsLst>
                  <a:lin ang="5400000" scaled="0"/>
                </a:gradFill>
                <a:latin typeface="+mj-lt"/>
              </a:rPr>
              <a:t>Identity protection and access control </a:t>
            </a:r>
          </a:p>
          <a:p>
            <a:pPr lvl="1"/>
            <a:r>
              <a:rPr lang="en-US" sz="1600" dirty="0"/>
              <a:t>Supported by features like Microsoft Passport (2FA), Windows Hello, Credential Guard (virtualization-based security)</a:t>
            </a:r>
          </a:p>
          <a:p>
            <a:pPr lvl="1"/>
            <a:endParaRPr lang="en-US" sz="1600" dirty="0"/>
          </a:p>
          <a:p>
            <a:pPr lvl="1"/>
            <a:r>
              <a:rPr lang="en-US" sz="3000" dirty="0">
                <a:gradFill>
                  <a:gsLst>
                    <a:gs pos="1250">
                      <a:schemeClr val="tx2"/>
                    </a:gs>
                    <a:gs pos="99000">
                      <a:schemeClr val="tx2"/>
                    </a:gs>
                  </a:gsLst>
                  <a:lin ang="5400000" scaled="0"/>
                </a:gradFill>
                <a:latin typeface="+mj-lt"/>
              </a:rPr>
              <a:t>Advanced lock-down capabilities </a:t>
            </a:r>
          </a:p>
          <a:p>
            <a:pPr lvl="1"/>
            <a:r>
              <a:rPr lang="en-US" sz="1600" dirty="0"/>
              <a:t>Supported in Windows 10 with AppLocker &amp; Device Guard along with Enterprise Data Protection &amp; BitLocker </a:t>
            </a:r>
            <a:endParaRPr lang="en-US" dirty="0"/>
          </a:p>
        </p:txBody>
      </p:sp>
      <p:sp>
        <p:nvSpPr>
          <p:cNvPr id="12" name="Left Brace 11"/>
          <p:cNvSpPr/>
          <p:nvPr/>
        </p:nvSpPr>
        <p:spPr>
          <a:xfrm rot="5400000">
            <a:off x="9255666" y="878457"/>
            <a:ext cx="239752" cy="1496356"/>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 name="TextBox 13"/>
          <p:cNvSpPr txBox="1"/>
          <p:nvPr/>
        </p:nvSpPr>
        <p:spPr>
          <a:xfrm>
            <a:off x="8638779" y="1164929"/>
            <a:ext cx="1616280" cy="338554"/>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Access Control</a:t>
            </a:r>
          </a:p>
        </p:txBody>
      </p:sp>
      <p:sp>
        <p:nvSpPr>
          <p:cNvPr id="15" name="Left Brace 14"/>
          <p:cNvSpPr/>
          <p:nvPr/>
        </p:nvSpPr>
        <p:spPr>
          <a:xfrm rot="5400000">
            <a:off x="10826760" y="875181"/>
            <a:ext cx="239752" cy="1496356"/>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 name="TextBox 15"/>
          <p:cNvSpPr txBox="1"/>
          <p:nvPr/>
        </p:nvSpPr>
        <p:spPr>
          <a:xfrm>
            <a:off x="10400215" y="1136858"/>
            <a:ext cx="1092841" cy="338554"/>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Lockdown</a:t>
            </a:r>
          </a:p>
        </p:txBody>
      </p:sp>
      <p:sp>
        <p:nvSpPr>
          <p:cNvPr id="17" name="Left Brace 16"/>
          <p:cNvSpPr/>
          <p:nvPr/>
        </p:nvSpPr>
        <p:spPr>
          <a:xfrm rot="5400000">
            <a:off x="7583360" y="878457"/>
            <a:ext cx="239752" cy="1496356"/>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 name="TextBox 17"/>
          <p:cNvSpPr txBox="1"/>
          <p:nvPr/>
        </p:nvSpPr>
        <p:spPr>
          <a:xfrm>
            <a:off x="6966473" y="1164929"/>
            <a:ext cx="1616280" cy="338554"/>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Code Integrity</a:t>
            </a:r>
          </a:p>
        </p:txBody>
      </p:sp>
    </p:spTree>
    <p:extLst>
      <p:ext uri="{BB962C8B-B14F-4D97-AF65-F5344CB8AC3E}">
        <p14:creationId xmlns:p14="http://schemas.microsoft.com/office/powerpoint/2010/main" val="2463787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E8599E2-6349-4DA5-9E5B-5973F7D07F10}"/>
                                            </p:graphicEl>
                                          </p:spTgt>
                                        </p:tgtEl>
                                        <p:attrNameLst>
                                          <p:attrName>style.visibility</p:attrName>
                                        </p:attrNameLst>
                                      </p:cBhvr>
                                      <p:to>
                                        <p:strVal val="visible"/>
                                      </p:to>
                                    </p:set>
                                    <p:animEffect transition="in" filter="fade">
                                      <p:cBhvr>
                                        <p:cTn id="7" dur="500"/>
                                        <p:tgtEl>
                                          <p:spTgt spid="5">
                                            <p:graphicEl>
                                              <a:dgm id="{6E8599E2-6349-4DA5-9E5B-5973F7D07F10}"/>
                                            </p:graphic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759CB2EB-D1DD-4FDB-96D7-278B0FD1390C}"/>
                                            </p:graphicEl>
                                          </p:spTgt>
                                        </p:tgtEl>
                                        <p:attrNameLst>
                                          <p:attrName>style.visibility</p:attrName>
                                        </p:attrNameLst>
                                      </p:cBhvr>
                                      <p:to>
                                        <p:strVal val="visible"/>
                                      </p:to>
                                    </p:set>
                                    <p:animEffect transition="in" filter="fade">
                                      <p:cBhvr>
                                        <p:cTn id="23" dur="500"/>
                                        <p:tgtEl>
                                          <p:spTgt spid="5">
                                            <p:graphicEl>
                                              <a:dgm id="{759CB2EB-D1DD-4FDB-96D7-278B0FD1390C}"/>
                                            </p:graphic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
                                            <p:graphicEl>
                                              <a:dgm id="{85CC1329-634E-4993-AA03-1B0BEF793F1C}"/>
                                            </p:graphicEl>
                                          </p:spTgt>
                                        </p:tgtEl>
                                        <p:attrNameLst>
                                          <p:attrName>style.visibility</p:attrName>
                                        </p:attrNameLst>
                                      </p:cBhvr>
                                      <p:to>
                                        <p:strVal val="visible"/>
                                      </p:to>
                                    </p:set>
                                    <p:animEffect transition="in" filter="fade">
                                      <p:cBhvr>
                                        <p:cTn id="27" dur="500"/>
                                        <p:tgtEl>
                                          <p:spTgt spid="5">
                                            <p:graphicEl>
                                              <a:dgm id="{85CC1329-634E-4993-AA03-1B0BEF793F1C}"/>
                                            </p:graphicEl>
                                          </p:spTgt>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5">
                                            <p:graphicEl>
                                              <a:dgm id="{1DCD4DF2-C1ED-451C-A550-4477A1E21FF4}"/>
                                            </p:graphicEl>
                                          </p:spTgt>
                                        </p:tgtEl>
                                        <p:attrNameLst>
                                          <p:attrName>style.visibility</p:attrName>
                                        </p:attrNameLst>
                                      </p:cBhvr>
                                      <p:to>
                                        <p:strVal val="visible"/>
                                      </p:to>
                                    </p:set>
                                    <p:animEffect transition="in" filter="fade">
                                      <p:cBhvr>
                                        <p:cTn id="31" dur="500"/>
                                        <p:tgtEl>
                                          <p:spTgt spid="5">
                                            <p:graphicEl>
                                              <a:dgm id="{1DCD4DF2-C1ED-451C-A550-4477A1E21FF4}"/>
                                            </p:graphicEl>
                                          </p:spTgt>
                                        </p:tgtEl>
                                      </p:cBhvr>
                                    </p:animEffect>
                                  </p:childTnLst>
                                </p:cTn>
                              </p:par>
                            </p:childTnLst>
                          </p:cTn>
                        </p:par>
                        <p:par>
                          <p:cTn id="32" fill="hold">
                            <p:stCondLst>
                              <p:cond delay="1500"/>
                            </p:stCondLst>
                            <p:childTnLst>
                              <p:par>
                                <p:cTn id="33" presetID="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
                                            <p:graphicEl>
                                              <a:dgm id="{CEFD18D2-2511-44A4-B4C2-E781BC2F0830}"/>
                                            </p:graphicEl>
                                          </p:spTgt>
                                        </p:tgtEl>
                                        <p:attrNameLst>
                                          <p:attrName>style.visibility</p:attrName>
                                        </p:attrNameLst>
                                      </p:cBhvr>
                                      <p:to>
                                        <p:strVal val="visible"/>
                                      </p:to>
                                    </p:set>
                                    <p:animEffect transition="in" filter="fade">
                                      <p:cBhvr>
                                        <p:cTn id="40" dur="500"/>
                                        <p:tgtEl>
                                          <p:spTgt spid="5">
                                            <p:graphicEl>
                                              <a:dgm id="{CEFD18D2-2511-44A4-B4C2-E781BC2F0830}"/>
                                            </p:graphicEl>
                                          </p:spTgt>
                                        </p:tgtEl>
                                      </p:cBhvr>
                                    </p:animEffec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animEffect transition="in" filter="fade">
                                      <p:cBhvr>
                                        <p:cTn id="49" dur="500"/>
                                        <p:tgtEl>
                                          <p:spTgt spid="13">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xEl>
                                              <p:pRg st="4" end="4"/>
                                            </p:txEl>
                                          </p:spTgt>
                                        </p:tgtEl>
                                        <p:attrNameLst>
                                          <p:attrName>style.visibility</p:attrName>
                                        </p:attrNameLst>
                                      </p:cBhvr>
                                      <p:to>
                                        <p:strVal val="visible"/>
                                      </p:to>
                                    </p:set>
                                    <p:animEffect transition="in" filter="fade">
                                      <p:cBhvr>
                                        <p:cTn id="52" dur="500"/>
                                        <p:tgtEl>
                                          <p:spTgt spid="1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graphicEl>
                                              <a:dgm id="{EACC97F0-C145-4B92-B692-B19498500F34}"/>
                                            </p:graphicEl>
                                          </p:spTgt>
                                        </p:tgtEl>
                                        <p:attrNameLst>
                                          <p:attrName>style.visibility</p:attrName>
                                        </p:attrNameLst>
                                      </p:cBhvr>
                                      <p:to>
                                        <p:strVal val="visible"/>
                                      </p:to>
                                    </p:set>
                                    <p:animEffect transition="in" filter="fade">
                                      <p:cBhvr>
                                        <p:cTn id="57" dur="500"/>
                                        <p:tgtEl>
                                          <p:spTgt spid="5">
                                            <p:graphicEl>
                                              <a:dgm id="{EACC97F0-C145-4B92-B692-B19498500F34}"/>
                                            </p:graphicEl>
                                          </p:spTgt>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13">
                                            <p:txEl>
                                              <p:pRg st="6" end="6"/>
                                            </p:txEl>
                                          </p:spTgt>
                                        </p:tgtEl>
                                        <p:attrNameLst>
                                          <p:attrName>style.visibility</p:attrName>
                                        </p:attrNameLst>
                                      </p:cBhvr>
                                      <p:to>
                                        <p:strVal val="visible"/>
                                      </p:to>
                                    </p:set>
                                    <p:animEffect transition="in" filter="fade">
                                      <p:cBhvr>
                                        <p:cTn id="65" dur="500"/>
                                        <p:tgtEl>
                                          <p:spTgt spid="13">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3">
                                            <p:txEl>
                                              <p:pRg st="7" end="7"/>
                                            </p:txEl>
                                          </p:spTgt>
                                        </p:tgtEl>
                                        <p:attrNameLst>
                                          <p:attrName>style.visibility</p:attrName>
                                        </p:attrNameLst>
                                      </p:cBhvr>
                                      <p:to>
                                        <p:strVal val="visible"/>
                                      </p:to>
                                    </p:set>
                                    <p:animEffect transition="in" filter="fade">
                                      <p:cBhvr>
                                        <p:cTn id="68" dur="500"/>
                                        <p:tgtEl>
                                          <p:spTgt spid="13">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graphicEl>
                                              <a:dgm id="{94118004-6541-48AB-B18F-B424D08246CF}"/>
                                            </p:graphicEl>
                                          </p:spTgt>
                                        </p:tgtEl>
                                        <p:attrNameLst>
                                          <p:attrName>style.visibility</p:attrName>
                                        </p:attrNameLst>
                                      </p:cBhvr>
                                      <p:to>
                                        <p:strVal val="visible"/>
                                      </p:to>
                                    </p:set>
                                    <p:animEffect transition="in" filter="fade">
                                      <p:cBhvr>
                                        <p:cTn id="73" dur="500"/>
                                        <p:tgtEl>
                                          <p:spTgt spid="5">
                                            <p:graphicEl>
                                              <a:dgm id="{94118004-6541-48AB-B18F-B424D08246CF}"/>
                                            </p:graphicEl>
                                          </p:spTgt>
                                        </p:tgtEl>
                                      </p:cBhvr>
                                    </p:animEffect>
                                  </p:childTnLst>
                                </p:cTn>
                              </p:par>
                            </p:childTnLst>
                          </p:cTn>
                        </p:par>
                        <p:par>
                          <p:cTn id="74" fill="hold">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0" presetClass="entr" presetSubtype="0" fill="hold" nodeType="withEffect">
                                  <p:stCondLst>
                                    <p:cond delay="0"/>
                                  </p:stCondLst>
                                  <p:childTnLst>
                                    <p:set>
                                      <p:cBhvr>
                                        <p:cTn id="80" dur="1" fill="hold">
                                          <p:stCondLst>
                                            <p:cond delay="0"/>
                                          </p:stCondLst>
                                        </p:cTn>
                                        <p:tgtEl>
                                          <p:spTgt spid="13">
                                            <p:txEl>
                                              <p:pRg st="9" end="9"/>
                                            </p:txEl>
                                          </p:spTgt>
                                        </p:tgtEl>
                                        <p:attrNameLst>
                                          <p:attrName>style.visibility</p:attrName>
                                        </p:attrNameLst>
                                      </p:cBhvr>
                                      <p:to>
                                        <p:strVal val="visible"/>
                                      </p:to>
                                    </p:set>
                                    <p:animEffect transition="in" filter="fade">
                                      <p:cBhvr>
                                        <p:cTn id="81" dur="500"/>
                                        <p:tgtEl>
                                          <p:spTgt spid="13">
                                            <p:txEl>
                                              <p:pRg st="9" end="9"/>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xEl>
                                              <p:pRg st="10" end="10"/>
                                            </p:txEl>
                                          </p:spTgt>
                                        </p:tgtEl>
                                        <p:attrNameLst>
                                          <p:attrName>style.visibility</p:attrName>
                                        </p:attrNameLst>
                                      </p:cBhvr>
                                      <p:to>
                                        <p:strVal val="visible"/>
                                      </p:to>
                                    </p:set>
                                    <p:animEffect transition="in" filter="fade">
                                      <p:cBhvr>
                                        <p:cTn id="84"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6" grpId="0" uiExpand="1" animBg="1"/>
      <p:bldP spid="7" grpId="0" uiExpand="1" animBg="1"/>
      <p:bldP spid="8" grpId="0" uiExpand="1"/>
      <p:bldP spid="9" grpId="0" uiExpand="1"/>
      <p:bldP spid="12" grpId="0" uiExpand="1" animBg="1"/>
      <p:bldP spid="14" grpId="0" uiExpand="1"/>
      <p:bldP spid="15" grpId="0" animBg="1"/>
      <p:bldP spid="16" grpId="0"/>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5966" y="876185"/>
            <a:ext cx="7113277" cy="1508259"/>
            <a:chOff x="-1" y="836369"/>
            <a:chExt cx="5231567" cy="1109272"/>
          </a:xfrm>
        </p:grpSpPr>
        <p:grpSp>
          <p:nvGrpSpPr>
            <p:cNvPr id="43" name="Group 42"/>
            <p:cNvGrpSpPr/>
            <p:nvPr/>
          </p:nvGrpSpPr>
          <p:grpSpPr>
            <a:xfrm>
              <a:off x="-1" y="836369"/>
              <a:ext cx="5231567" cy="1109272"/>
              <a:chOff x="0" y="4212230"/>
              <a:chExt cx="4721902" cy="1109272"/>
            </a:xfrm>
          </p:grpSpPr>
          <p:grpSp>
            <p:nvGrpSpPr>
              <p:cNvPr id="45" name="Group 44"/>
              <p:cNvGrpSpPr/>
              <p:nvPr/>
            </p:nvGrpSpPr>
            <p:grpSpPr>
              <a:xfrm>
                <a:off x="2" y="4212230"/>
                <a:ext cx="4721900" cy="1109272"/>
                <a:chOff x="7497" y="3297836"/>
                <a:chExt cx="4721900" cy="1109272"/>
              </a:xfrm>
            </p:grpSpPr>
            <p:sp>
              <p:nvSpPr>
                <p:cNvPr id="47" name="Rectangle 46"/>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48" name="Chevron 47"/>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46" name="Rectangle 45"/>
              <p:cNvSpPr/>
              <p:nvPr/>
            </p:nvSpPr>
            <p:spPr>
              <a:xfrm>
                <a:off x="0" y="4212230"/>
                <a:ext cx="247338" cy="1109272"/>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44" name="TextBox 43"/>
            <p:cNvSpPr txBox="1"/>
            <p:nvPr/>
          </p:nvSpPr>
          <p:spPr>
            <a:xfrm>
              <a:off x="303012" y="926233"/>
              <a:ext cx="4897265" cy="929392"/>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5B2D90"/>
                  </a:solidFill>
                  <a:effectLst/>
                  <a:uLnTx/>
                  <a:uFillTx/>
                  <a:latin typeface="Segoe UI"/>
                  <a:ea typeface="+mn-ea"/>
                  <a:cs typeface="Segoe UI" panose="020B0502040204020203" pitchFamily="34" charset="0"/>
                </a:rPr>
                <a:t>Seamless connectivity to Microsoft Azure</a:t>
              </a:r>
            </a:p>
          </p:txBody>
        </p:sp>
      </p:grpSp>
      <p:grpSp>
        <p:nvGrpSpPr>
          <p:cNvPr id="35" name="Group 34"/>
          <p:cNvGrpSpPr/>
          <p:nvPr/>
        </p:nvGrpSpPr>
        <p:grpSpPr>
          <a:xfrm>
            <a:off x="5525144" y="2743133"/>
            <a:ext cx="7113277" cy="1508260"/>
            <a:chOff x="0" y="3275345"/>
            <a:chExt cx="4721902" cy="1109272"/>
          </a:xfrm>
        </p:grpSpPr>
        <p:grpSp>
          <p:nvGrpSpPr>
            <p:cNvPr id="36" name="Group 35"/>
            <p:cNvGrpSpPr/>
            <p:nvPr/>
          </p:nvGrpSpPr>
          <p:grpSpPr>
            <a:xfrm>
              <a:off x="0" y="3275345"/>
              <a:ext cx="4721902" cy="1109272"/>
              <a:chOff x="0" y="4212230"/>
              <a:chExt cx="4721902" cy="1109272"/>
            </a:xfrm>
          </p:grpSpPr>
          <p:grpSp>
            <p:nvGrpSpPr>
              <p:cNvPr id="38" name="Group 37"/>
              <p:cNvGrpSpPr/>
              <p:nvPr/>
            </p:nvGrpSpPr>
            <p:grpSpPr>
              <a:xfrm>
                <a:off x="2" y="4212230"/>
                <a:ext cx="4721900" cy="1109272"/>
                <a:chOff x="7497" y="3297836"/>
                <a:chExt cx="4721900" cy="1109272"/>
              </a:xfrm>
            </p:grpSpPr>
            <p:sp>
              <p:nvSpPr>
                <p:cNvPr id="40" name="Rectangle 39"/>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41" name="Chevron 40"/>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39" name="Rectangle 38"/>
              <p:cNvSpPr/>
              <p:nvPr/>
            </p:nvSpPr>
            <p:spPr>
              <a:xfrm>
                <a:off x="0" y="4212230"/>
                <a:ext cx="247338" cy="1109272"/>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37" name="TextBox 36"/>
            <p:cNvSpPr txBox="1"/>
            <p:nvPr/>
          </p:nvSpPr>
          <p:spPr>
            <a:xfrm>
              <a:off x="273493" y="3352745"/>
              <a:ext cx="4420168" cy="929391"/>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5B2D90"/>
                  </a:solidFill>
                  <a:effectLst/>
                  <a:uLnTx/>
                  <a:uFillTx/>
                  <a:latin typeface="Segoe UI"/>
                  <a:ea typeface="+mn-ea"/>
                  <a:cs typeface="Segoe UI" panose="020B0502040204020203" pitchFamily="34" charset="0"/>
                </a:rPr>
                <a:t>Interoperability across connected devices</a:t>
              </a:r>
            </a:p>
          </p:txBody>
        </p:sp>
      </p:grpSp>
      <p:grpSp>
        <p:nvGrpSpPr>
          <p:cNvPr id="4" name="Group 3"/>
          <p:cNvGrpSpPr/>
          <p:nvPr/>
        </p:nvGrpSpPr>
        <p:grpSpPr>
          <a:xfrm>
            <a:off x="1765" y="991"/>
            <a:ext cx="5684586" cy="6993038"/>
            <a:chOff x="0" y="364"/>
            <a:chExt cx="4180815" cy="5143136"/>
          </a:xfrm>
        </p:grpSpPr>
        <p:sp>
          <p:nvSpPr>
            <p:cNvPr id="31" name="Rectangle 30"/>
            <p:cNvSpPr/>
            <p:nvPr/>
          </p:nvSpPr>
          <p:spPr>
            <a:xfrm>
              <a:off x="0" y="364"/>
              <a:ext cx="4070212" cy="5143136"/>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sp>
          <p:nvSpPr>
            <p:cNvPr id="34" name="TextBox 33"/>
            <p:cNvSpPr txBox="1">
              <a:spLocks noChangeAspect="1"/>
            </p:cNvSpPr>
            <p:nvPr/>
          </p:nvSpPr>
          <p:spPr>
            <a:xfrm>
              <a:off x="47174" y="1506095"/>
              <a:ext cx="4133641" cy="1174456"/>
            </a:xfrm>
            <a:prstGeom prst="rect">
              <a:avLst/>
            </a:prstGeom>
            <a:noFill/>
          </p:spPr>
          <p:txBody>
            <a:bodyPr wrap="square" lIns="186494" tIns="149196" rIns="186494" bIns="149196" rtlCol="0">
              <a:sp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r>
                <a:rPr kumimoji="0" lang="en-US" sz="4351" b="0" i="0" u="none" strike="noStrike" kern="0" cap="none" spc="-52"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Connected</a:t>
              </a:r>
            </a:p>
            <a:p>
              <a:pPr marL="0" marR="0" lvl="0" indent="0" algn="l" defTabSz="932394" rtl="0" eaLnBrk="1" fontAlgn="auto" latinLnBrk="0" hangingPunct="1">
                <a:lnSpc>
                  <a:spcPct val="90000"/>
                </a:lnSpc>
                <a:spcBef>
                  <a:spcPts val="816"/>
                </a:spcBef>
                <a:spcAft>
                  <a:spcPts val="0"/>
                </a:spcAft>
                <a:buClrTx/>
                <a:buSzTx/>
                <a:buFontTx/>
                <a:buNone/>
                <a:tabLst/>
                <a:defRPr/>
              </a:pPr>
              <a:endParaRPr kumimoji="0" lang="en-US" sz="4080" b="0" i="0" u="none" strike="noStrike" kern="0" cap="none" spc="0" normalizeH="0" baseline="0" noProof="0" dirty="0" err="1">
                <a:ln>
                  <a:noFill/>
                </a:ln>
                <a:solidFill>
                  <a:srgbClr val="737373"/>
                </a:solidFill>
                <a:effectLst/>
                <a:uLnTx/>
                <a:uFillTx/>
                <a:latin typeface="Segoe UI"/>
                <a:ea typeface="+mn-ea"/>
                <a:cs typeface="+mn-cs"/>
              </a:endParaRPr>
            </a:p>
          </p:txBody>
        </p:sp>
        <p:sp>
          <p:nvSpPr>
            <p:cNvPr id="42" name="Freeform 41"/>
            <p:cNvSpPr>
              <a:spLocks noChangeAspect="1"/>
            </p:cNvSpPr>
            <p:nvPr/>
          </p:nvSpPr>
          <p:spPr bwMode="black">
            <a:xfrm>
              <a:off x="1618829" y="2554998"/>
              <a:ext cx="953368" cy="987609"/>
            </a:xfrm>
            <a:custGeom>
              <a:avLst/>
              <a:gdLst>
                <a:gd name="T0" fmla="*/ 539 w 669"/>
                <a:gd name="T1" fmla="*/ 5 h 693"/>
                <a:gd name="T2" fmla="*/ 640 w 669"/>
                <a:gd name="T3" fmla="*/ 55 h 693"/>
                <a:gd name="T4" fmla="*/ 603 w 669"/>
                <a:gd name="T5" fmla="*/ 195 h 693"/>
                <a:gd name="T6" fmla="*/ 490 w 669"/>
                <a:gd name="T7" fmla="*/ 188 h 693"/>
                <a:gd name="T8" fmla="*/ 479 w 669"/>
                <a:gd name="T9" fmla="*/ 176 h 693"/>
                <a:gd name="T10" fmla="*/ 213 w 669"/>
                <a:gd name="T11" fmla="*/ 330 h 693"/>
                <a:gd name="T12" fmla="*/ 218 w 669"/>
                <a:gd name="T13" fmla="*/ 345 h 693"/>
                <a:gd name="T14" fmla="*/ 218 w 669"/>
                <a:gd name="T15" fmla="*/ 375 h 693"/>
                <a:gd name="T16" fmla="*/ 209 w 669"/>
                <a:gd name="T17" fmla="*/ 402 h 693"/>
                <a:gd name="T18" fmla="*/ 369 w 669"/>
                <a:gd name="T19" fmla="*/ 503 h 693"/>
                <a:gd name="T20" fmla="*/ 373 w 669"/>
                <a:gd name="T21" fmla="*/ 498 h 693"/>
                <a:gd name="T22" fmla="*/ 456 w 669"/>
                <a:gd name="T23" fmla="*/ 475 h 693"/>
                <a:gd name="T24" fmla="*/ 494 w 669"/>
                <a:gd name="T25" fmla="*/ 489 h 693"/>
                <a:gd name="T26" fmla="*/ 527 w 669"/>
                <a:gd name="T27" fmla="*/ 630 h 693"/>
                <a:gd name="T28" fmla="*/ 386 w 669"/>
                <a:gd name="T29" fmla="*/ 663 h 693"/>
                <a:gd name="T30" fmla="*/ 339 w 669"/>
                <a:gd name="T31" fmla="*/ 560 h 693"/>
                <a:gd name="T32" fmla="*/ 345 w 669"/>
                <a:gd name="T33" fmla="*/ 544 h 693"/>
                <a:gd name="T34" fmla="*/ 177 w 669"/>
                <a:gd name="T35" fmla="*/ 439 h 693"/>
                <a:gd name="T36" fmla="*/ 168 w 669"/>
                <a:gd name="T37" fmla="*/ 446 h 693"/>
                <a:gd name="T38" fmla="*/ 28 w 669"/>
                <a:gd name="T39" fmla="*/ 409 h 693"/>
                <a:gd name="T40" fmla="*/ 65 w 669"/>
                <a:gd name="T41" fmla="*/ 269 h 693"/>
                <a:gd name="T42" fmla="*/ 178 w 669"/>
                <a:gd name="T43" fmla="*/ 276 h 693"/>
                <a:gd name="T44" fmla="*/ 189 w 669"/>
                <a:gd name="T45" fmla="*/ 288 h 693"/>
                <a:gd name="T46" fmla="*/ 455 w 669"/>
                <a:gd name="T47" fmla="*/ 134 h 693"/>
                <a:gd name="T48" fmla="*/ 450 w 669"/>
                <a:gd name="T49" fmla="*/ 119 h 693"/>
                <a:gd name="T50" fmla="*/ 501 w 669"/>
                <a:gd name="T51" fmla="*/ 18 h 693"/>
                <a:gd name="T52" fmla="*/ 539 w 669"/>
                <a:gd name="T53" fmla="*/ 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9" h="693">
                  <a:moveTo>
                    <a:pt x="539" y="5"/>
                  </a:moveTo>
                  <a:cubicBezTo>
                    <a:pt x="579" y="0"/>
                    <a:pt x="619" y="19"/>
                    <a:pt x="640" y="55"/>
                  </a:cubicBezTo>
                  <a:cubicBezTo>
                    <a:pt x="669" y="104"/>
                    <a:pt x="652" y="167"/>
                    <a:pt x="603" y="195"/>
                  </a:cubicBezTo>
                  <a:cubicBezTo>
                    <a:pt x="566" y="216"/>
                    <a:pt x="522" y="212"/>
                    <a:pt x="490" y="188"/>
                  </a:cubicBezTo>
                  <a:cubicBezTo>
                    <a:pt x="479" y="176"/>
                    <a:pt x="479" y="176"/>
                    <a:pt x="479" y="176"/>
                  </a:cubicBezTo>
                  <a:cubicBezTo>
                    <a:pt x="213" y="330"/>
                    <a:pt x="213" y="330"/>
                    <a:pt x="213" y="330"/>
                  </a:cubicBezTo>
                  <a:cubicBezTo>
                    <a:pt x="218" y="345"/>
                    <a:pt x="218" y="345"/>
                    <a:pt x="218" y="345"/>
                  </a:cubicBezTo>
                  <a:cubicBezTo>
                    <a:pt x="219" y="355"/>
                    <a:pt x="219" y="365"/>
                    <a:pt x="218" y="375"/>
                  </a:cubicBezTo>
                  <a:cubicBezTo>
                    <a:pt x="209" y="402"/>
                    <a:pt x="209" y="402"/>
                    <a:pt x="209" y="402"/>
                  </a:cubicBezTo>
                  <a:cubicBezTo>
                    <a:pt x="369" y="503"/>
                    <a:pt x="369" y="503"/>
                    <a:pt x="369" y="503"/>
                  </a:cubicBezTo>
                  <a:cubicBezTo>
                    <a:pt x="373" y="498"/>
                    <a:pt x="373" y="498"/>
                    <a:pt x="373" y="498"/>
                  </a:cubicBezTo>
                  <a:cubicBezTo>
                    <a:pt x="396" y="479"/>
                    <a:pt x="427" y="470"/>
                    <a:pt x="456" y="475"/>
                  </a:cubicBezTo>
                  <a:cubicBezTo>
                    <a:pt x="470" y="477"/>
                    <a:pt x="482" y="482"/>
                    <a:pt x="494" y="489"/>
                  </a:cubicBezTo>
                  <a:cubicBezTo>
                    <a:pt x="542" y="519"/>
                    <a:pt x="557" y="583"/>
                    <a:pt x="527" y="630"/>
                  </a:cubicBezTo>
                  <a:cubicBezTo>
                    <a:pt x="497" y="678"/>
                    <a:pt x="433" y="693"/>
                    <a:pt x="386" y="663"/>
                  </a:cubicBezTo>
                  <a:cubicBezTo>
                    <a:pt x="350" y="640"/>
                    <a:pt x="333" y="599"/>
                    <a:pt x="339" y="560"/>
                  </a:cubicBezTo>
                  <a:cubicBezTo>
                    <a:pt x="345" y="544"/>
                    <a:pt x="345" y="544"/>
                    <a:pt x="345" y="544"/>
                  </a:cubicBezTo>
                  <a:cubicBezTo>
                    <a:pt x="177" y="439"/>
                    <a:pt x="177" y="439"/>
                    <a:pt x="177" y="439"/>
                  </a:cubicBezTo>
                  <a:cubicBezTo>
                    <a:pt x="168" y="446"/>
                    <a:pt x="168" y="446"/>
                    <a:pt x="168" y="446"/>
                  </a:cubicBezTo>
                  <a:cubicBezTo>
                    <a:pt x="119" y="475"/>
                    <a:pt x="56" y="458"/>
                    <a:pt x="28" y="409"/>
                  </a:cubicBezTo>
                  <a:cubicBezTo>
                    <a:pt x="0" y="360"/>
                    <a:pt x="16" y="297"/>
                    <a:pt x="65" y="269"/>
                  </a:cubicBezTo>
                  <a:cubicBezTo>
                    <a:pt x="102" y="248"/>
                    <a:pt x="147" y="252"/>
                    <a:pt x="178" y="276"/>
                  </a:cubicBezTo>
                  <a:cubicBezTo>
                    <a:pt x="189" y="288"/>
                    <a:pt x="189" y="288"/>
                    <a:pt x="189" y="288"/>
                  </a:cubicBezTo>
                  <a:cubicBezTo>
                    <a:pt x="455" y="134"/>
                    <a:pt x="455" y="134"/>
                    <a:pt x="455" y="134"/>
                  </a:cubicBezTo>
                  <a:cubicBezTo>
                    <a:pt x="450" y="119"/>
                    <a:pt x="450" y="119"/>
                    <a:pt x="450" y="119"/>
                  </a:cubicBezTo>
                  <a:cubicBezTo>
                    <a:pt x="445" y="80"/>
                    <a:pt x="464" y="39"/>
                    <a:pt x="501" y="18"/>
                  </a:cubicBezTo>
                  <a:cubicBezTo>
                    <a:pt x="513" y="11"/>
                    <a:pt x="526" y="6"/>
                    <a:pt x="539" y="5"/>
                  </a:cubicBezTo>
                  <a:close/>
                </a:path>
              </a:pathLst>
            </a:custGeom>
            <a:solidFill>
              <a:schemeClr val="bg1"/>
            </a:solidFill>
            <a:ln>
              <a:noFill/>
            </a:ln>
          </p:spPr>
          <p:txBody>
            <a:bodyPr vert="horz" wrap="square" lIns="124330" tIns="62165" rIns="124330" bIns="62165" numCol="1" anchor="t" anchorCtr="0" compatLnSpc="1">
              <a:prstTxWarp prst="textNoShape">
                <a:avLst/>
              </a:prstTxWarp>
            </a:bodyPr>
            <a:lstStyle/>
            <a:p>
              <a:pPr marL="0" marR="0" lvl="0" indent="0" algn="l"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dirty="0">
                <a:ln>
                  <a:noFill/>
                </a:ln>
                <a:solidFill>
                  <a:prstClr val="black"/>
                </a:solidFill>
                <a:effectLst/>
                <a:uLnTx/>
                <a:uFillTx/>
                <a:latin typeface="Segoe UI"/>
                <a:ea typeface="+mn-ea"/>
                <a:cs typeface="+mn-cs"/>
              </a:endParaRPr>
            </a:p>
          </p:txBody>
        </p:sp>
      </p:grpSp>
      <p:grpSp>
        <p:nvGrpSpPr>
          <p:cNvPr id="20" name="Group 19"/>
          <p:cNvGrpSpPr/>
          <p:nvPr/>
        </p:nvGrpSpPr>
        <p:grpSpPr>
          <a:xfrm>
            <a:off x="5535966" y="4610081"/>
            <a:ext cx="7113277" cy="1508260"/>
            <a:chOff x="0" y="3275345"/>
            <a:chExt cx="4721902" cy="1109272"/>
          </a:xfrm>
        </p:grpSpPr>
        <p:grpSp>
          <p:nvGrpSpPr>
            <p:cNvPr id="21" name="Group 20"/>
            <p:cNvGrpSpPr/>
            <p:nvPr/>
          </p:nvGrpSpPr>
          <p:grpSpPr>
            <a:xfrm>
              <a:off x="0" y="3275345"/>
              <a:ext cx="4721902" cy="1109272"/>
              <a:chOff x="0" y="4212230"/>
              <a:chExt cx="4721902" cy="1109272"/>
            </a:xfrm>
          </p:grpSpPr>
          <p:grpSp>
            <p:nvGrpSpPr>
              <p:cNvPr id="23" name="Group 22"/>
              <p:cNvGrpSpPr/>
              <p:nvPr/>
            </p:nvGrpSpPr>
            <p:grpSpPr>
              <a:xfrm>
                <a:off x="2" y="4212230"/>
                <a:ext cx="4721900" cy="1109272"/>
                <a:chOff x="7497" y="3297836"/>
                <a:chExt cx="4721900" cy="1109272"/>
              </a:xfrm>
            </p:grpSpPr>
            <p:sp>
              <p:nvSpPr>
                <p:cNvPr id="25" name="Rectangle 24"/>
                <p:cNvSpPr/>
                <p:nvPr/>
              </p:nvSpPr>
              <p:spPr>
                <a:xfrm>
                  <a:off x="7497" y="3297836"/>
                  <a:ext cx="4579493" cy="110927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32394" rtl="0" eaLnBrk="1" fontAlgn="auto" latinLnBrk="0" hangingPunct="1">
                    <a:lnSpc>
                      <a:spcPct val="90000"/>
                    </a:lnSpc>
                    <a:spcBef>
                      <a:spcPts val="816"/>
                    </a:spcBef>
                    <a:spcAft>
                      <a:spcPts val="0"/>
                    </a:spcAft>
                    <a:buClrTx/>
                    <a:buSzTx/>
                    <a:buFontTx/>
                    <a:buNone/>
                    <a:tabLst/>
                    <a:defRPr/>
                  </a:pPr>
                  <a:endParaRPr kumimoji="0" lang="en-US" sz="2719" b="0" i="0" u="none" strike="noStrike" kern="0" cap="none" spc="0" normalizeH="0" baseline="0" noProof="0" dirty="0" err="1">
                    <a:ln>
                      <a:noFill/>
                    </a:ln>
                    <a:solidFill>
                      <a:prstClr val="white"/>
                    </a:solidFill>
                    <a:effectLst/>
                    <a:uLnTx/>
                    <a:uFillTx/>
                    <a:latin typeface="Segoe UI"/>
                    <a:ea typeface="+mn-ea"/>
                    <a:cs typeface="+mn-cs"/>
                  </a:endParaRPr>
                </a:p>
              </p:txBody>
            </p:sp>
            <p:sp>
              <p:nvSpPr>
                <p:cNvPr id="26" name="Chevron 25"/>
                <p:cNvSpPr/>
                <p:nvPr/>
              </p:nvSpPr>
              <p:spPr>
                <a:xfrm>
                  <a:off x="4437089" y="3297836"/>
                  <a:ext cx="292308" cy="1109272"/>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srgbClr val="737373"/>
                    </a:solidFill>
                    <a:effectLst/>
                    <a:uLnTx/>
                    <a:uFillTx/>
                    <a:latin typeface="Segoe UI"/>
                    <a:ea typeface="+mn-ea"/>
                    <a:cs typeface="+mn-cs"/>
                  </a:endParaRPr>
                </a:p>
              </p:txBody>
            </p:sp>
          </p:grpSp>
          <p:sp>
            <p:nvSpPr>
              <p:cNvPr id="24" name="Rectangle 23"/>
              <p:cNvSpPr/>
              <p:nvPr/>
            </p:nvSpPr>
            <p:spPr>
              <a:xfrm>
                <a:off x="0" y="4212230"/>
                <a:ext cx="247338" cy="1109272"/>
              </a:xfrm>
              <a:prstGeom prst="rect">
                <a:avLst/>
              </a:prstGeom>
              <a:solidFill>
                <a:srgbClr val="5B2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94" rtl="0" eaLnBrk="1" fontAlgn="auto" latinLnBrk="0" hangingPunct="1">
                  <a:lnSpc>
                    <a:spcPct val="100000"/>
                  </a:lnSpc>
                  <a:spcBef>
                    <a:spcPts val="0"/>
                  </a:spcBef>
                  <a:spcAft>
                    <a:spcPts val="0"/>
                  </a:spcAft>
                  <a:buClrTx/>
                  <a:buSzTx/>
                  <a:buFontTx/>
                  <a:buNone/>
                  <a:tabLst/>
                  <a:defRPr/>
                </a:pPr>
                <a:endParaRPr kumimoji="0" lang="en-US" sz="1903" b="0" i="0" u="none" strike="noStrike" kern="0" cap="none" spc="0" normalizeH="0" baseline="0" noProof="0">
                  <a:ln>
                    <a:noFill/>
                  </a:ln>
                  <a:solidFill>
                    <a:prstClr val="white"/>
                  </a:solidFill>
                  <a:effectLst/>
                  <a:uLnTx/>
                  <a:uFillTx/>
                  <a:latin typeface="Segoe UI"/>
                  <a:ea typeface="+mn-ea"/>
                  <a:cs typeface="+mn-cs"/>
                </a:endParaRPr>
              </a:p>
            </p:txBody>
          </p:sp>
        </p:grpSp>
        <p:sp>
          <p:nvSpPr>
            <p:cNvPr id="22" name="TextBox 21"/>
            <p:cNvSpPr txBox="1"/>
            <p:nvPr/>
          </p:nvSpPr>
          <p:spPr>
            <a:xfrm>
              <a:off x="273493" y="3352745"/>
              <a:ext cx="4420168" cy="948048"/>
            </a:xfrm>
            <a:prstGeom prst="rect">
              <a:avLst/>
            </a:prstGeom>
            <a:noFill/>
          </p:spPr>
          <p:txBody>
            <a:bodyPr wrap="square" rtlCol="0">
              <a:spAutoFit/>
            </a:bodyPr>
            <a:lstStyle/>
            <a:p>
              <a:pPr marL="0" marR="0" lvl="0" indent="0" algn="l" defTabSz="932394" rtl="0" eaLnBrk="1" fontAlgn="auto" latinLnBrk="0" hangingPunct="1">
                <a:lnSpc>
                  <a:spcPct val="100000"/>
                </a:lnSpc>
                <a:spcBef>
                  <a:spcPts val="0"/>
                </a:spcBef>
                <a:spcAft>
                  <a:spcPts val="0"/>
                </a:spcAft>
                <a:buClrTx/>
                <a:buSzTx/>
                <a:buFontTx/>
                <a:buNone/>
                <a:tabLst/>
                <a:defRPr/>
              </a:pPr>
              <a:r>
                <a:rPr kumimoji="0" lang="en-US" sz="3806" b="0" i="0" u="none" strike="noStrike" kern="0" cap="none" spc="0" normalizeH="0" baseline="0" noProof="0" dirty="0">
                  <a:ln>
                    <a:noFill/>
                  </a:ln>
                  <a:solidFill>
                    <a:srgbClr val="5B2D90"/>
                  </a:solidFill>
                  <a:effectLst/>
                  <a:uLnTx/>
                  <a:uFillTx/>
                  <a:latin typeface="Segoe UI"/>
                  <a:ea typeface="+mn-ea"/>
                  <a:cs typeface="Segoe UI" panose="020B0502040204020203" pitchFamily="34" charset="0"/>
                </a:rPr>
                <a:t>Easy incorporation of sensors and peripherals</a:t>
              </a:r>
            </a:p>
          </p:txBody>
        </p:sp>
      </p:grpSp>
    </p:spTree>
    <p:extLst>
      <p:ext uri="{BB962C8B-B14F-4D97-AF65-F5344CB8AC3E}">
        <p14:creationId xmlns:p14="http://schemas.microsoft.com/office/powerpoint/2010/main" val="788034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IoT Core Connection to Azure IoT</a:t>
            </a:r>
          </a:p>
        </p:txBody>
      </p:sp>
      <p:sp>
        <p:nvSpPr>
          <p:cNvPr id="3" name="Content Placeholder 2"/>
          <p:cNvSpPr>
            <a:spLocks noGrp="1"/>
          </p:cNvSpPr>
          <p:nvPr>
            <p:ph idx="4294967295"/>
          </p:nvPr>
        </p:nvSpPr>
        <p:spPr>
          <a:xfrm>
            <a:off x="275852" y="1240770"/>
            <a:ext cx="10843665" cy="5027398"/>
          </a:xfrm>
        </p:spPr>
        <p:txBody>
          <a:bodyPr>
            <a:noAutofit/>
          </a:bodyPr>
          <a:lstStyle/>
          <a:p>
            <a:pPr marL="0" indent="0">
              <a:lnSpc>
                <a:spcPct val="110000"/>
              </a:lnSpc>
              <a:buNone/>
            </a:pPr>
            <a:r>
              <a:rPr lang="en-US" dirty="0">
                <a:gradFill>
                  <a:gsLst>
                    <a:gs pos="1250">
                      <a:schemeClr val="tx2"/>
                    </a:gs>
                    <a:gs pos="99000">
                      <a:schemeClr val="tx2"/>
                    </a:gs>
                  </a:gsLst>
                  <a:lin ang="5400000" scaled="0"/>
                </a:gradFill>
              </a:rPr>
              <a:t>End-to-end Azure Connection Setup and Sample for Maker Images</a:t>
            </a:r>
          </a:p>
        </p:txBody>
      </p:sp>
      <p:pic>
        <p:nvPicPr>
          <p:cNvPr id="9" name="Picture 8"/>
          <p:cNvPicPr>
            <a:picLocks noChangeAspect="1"/>
          </p:cNvPicPr>
          <p:nvPr/>
        </p:nvPicPr>
        <p:blipFill>
          <a:blip r:embed="rId3"/>
          <a:stretch>
            <a:fillRect/>
          </a:stretch>
        </p:blipFill>
        <p:spPr>
          <a:xfrm>
            <a:off x="427037" y="2735262"/>
            <a:ext cx="6664960" cy="3749040"/>
          </a:xfrm>
          <a:prstGeom prst="rect">
            <a:avLst/>
          </a:prstGeom>
          <a:ln w="3175">
            <a:solidFill>
              <a:schemeClr val="tx1"/>
            </a:solidFill>
          </a:ln>
        </p:spPr>
      </p:pic>
      <p:pic>
        <p:nvPicPr>
          <p:cNvPr id="5" name="Picture 4"/>
          <p:cNvPicPr>
            <a:picLocks noChangeAspect="1"/>
          </p:cNvPicPr>
          <p:nvPr/>
        </p:nvPicPr>
        <p:blipFill>
          <a:blip r:embed="rId4"/>
          <a:stretch>
            <a:fillRect/>
          </a:stretch>
        </p:blipFill>
        <p:spPr>
          <a:xfrm>
            <a:off x="5499244" y="3040062"/>
            <a:ext cx="6664959" cy="3749040"/>
          </a:xfrm>
          <a:prstGeom prst="rect">
            <a:avLst/>
          </a:prstGeom>
          <a:ln w="3175">
            <a:solidFill>
              <a:schemeClr val="tx1"/>
            </a:solidFill>
          </a:ln>
        </p:spPr>
      </p:pic>
    </p:spTree>
    <p:extLst>
      <p:ext uri="{BB962C8B-B14F-4D97-AF65-F5344CB8AC3E}">
        <p14:creationId xmlns:p14="http://schemas.microsoft.com/office/powerpoint/2010/main" val="17511295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Microsoft Vision </a:t>
            </a:r>
            <a:r>
              <a:rPr lang="en-US" dirty="0"/>
              <a:t>for</a:t>
            </a:r>
            <a:r>
              <a:rPr lang="en-US"/>
              <a:t> </a:t>
            </a:r>
            <a:r>
              <a:rPr lang="en-US" dirty="0"/>
              <a:t>IoT:</a:t>
            </a:r>
            <a:br>
              <a:rPr lang="en-US" dirty="0"/>
            </a:br>
            <a:r>
              <a:rPr lang="en-US" dirty="0"/>
              <a:t>From Windows Devices </a:t>
            </a:r>
            <a:r>
              <a:rPr lang="en-US"/>
              <a:t>to Azure</a:t>
            </a:r>
            <a:endParaRPr lang="en-US" dirty="0"/>
          </a:p>
        </p:txBody>
      </p:sp>
      <p:sp>
        <p:nvSpPr>
          <p:cNvPr id="5" name="Text Placeholder 4"/>
          <p:cNvSpPr>
            <a:spLocks noGrp="1"/>
          </p:cNvSpPr>
          <p:nvPr>
            <p:ph type="body" sz="quarter" idx="12"/>
          </p:nvPr>
        </p:nvSpPr>
        <p:spPr>
          <a:xfrm>
            <a:off x="274701" y="3955786"/>
            <a:ext cx="11885550" cy="1828007"/>
          </a:xfrm>
        </p:spPr>
        <p:txBody>
          <a:bodyPr/>
          <a:lstStyle/>
          <a:p>
            <a:pPr>
              <a:tabLst>
                <a:tab pos="5486400" algn="l"/>
              </a:tabLst>
            </a:pPr>
            <a:r>
              <a:rPr lang="en-US" dirty="0"/>
              <a:t>Brett Bentsen	</a:t>
            </a:r>
            <a:r>
              <a:rPr lang="en-US" dirty="0" smtClean="0"/>
              <a:t>James Osborne</a:t>
            </a:r>
            <a:endParaRPr lang="en-US" dirty="0"/>
          </a:p>
          <a:p>
            <a:pPr>
              <a:tabLst>
                <a:tab pos="5486400" algn="l"/>
              </a:tabLst>
            </a:pPr>
            <a:r>
              <a:rPr lang="en-US" sz="2400" dirty="0"/>
              <a:t>Partner Group Program Manager</a:t>
            </a:r>
            <a:r>
              <a:rPr lang="en-US" sz="2800" dirty="0"/>
              <a:t>	</a:t>
            </a:r>
            <a:r>
              <a:rPr lang="en-US" sz="2400" dirty="0" smtClean="0"/>
              <a:t>Principal Program Manager</a:t>
            </a:r>
            <a:endParaRPr lang="en-US" sz="2400" dirty="0"/>
          </a:p>
          <a:p>
            <a:pPr>
              <a:tabLst>
                <a:tab pos="5486400" algn="l"/>
              </a:tabLst>
            </a:pPr>
            <a:r>
              <a:rPr lang="en-US" sz="2400" dirty="0"/>
              <a:t>Windows 10 IoT	Azure IoT</a:t>
            </a:r>
          </a:p>
        </p:txBody>
      </p:sp>
      <p:sp>
        <p:nvSpPr>
          <p:cNvPr id="6" name="Text Placeholder 5"/>
          <p:cNvSpPr>
            <a:spLocks noGrp="1"/>
          </p:cNvSpPr>
          <p:nvPr>
            <p:ph type="body" sz="quarter" idx="13"/>
          </p:nvPr>
        </p:nvSpPr>
        <p:spPr/>
        <p:txBody>
          <a:bodyPr/>
          <a:lstStyle/>
          <a:p>
            <a:r>
              <a:rPr lang="en-US" dirty="0"/>
              <a:t>B861</a:t>
            </a:r>
          </a:p>
        </p:txBody>
      </p:sp>
    </p:spTree>
    <p:extLst>
      <p:ext uri="{BB962C8B-B14F-4D97-AF65-F5344CB8AC3E}">
        <p14:creationId xmlns:p14="http://schemas.microsoft.com/office/powerpoint/2010/main" val="223380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IoT Core Connection to Azure IoT</a:t>
            </a:r>
          </a:p>
        </p:txBody>
      </p:sp>
      <p:sp>
        <p:nvSpPr>
          <p:cNvPr id="3" name="Content Placeholder 2"/>
          <p:cNvSpPr>
            <a:spLocks noGrp="1"/>
          </p:cNvSpPr>
          <p:nvPr>
            <p:ph idx="4294967295"/>
          </p:nvPr>
        </p:nvSpPr>
        <p:spPr>
          <a:xfrm>
            <a:off x="274639" y="1287462"/>
            <a:ext cx="11963398" cy="1598398"/>
          </a:xfrm>
        </p:spPr>
        <p:txBody>
          <a:bodyPr>
            <a:noAutofit/>
          </a:bodyPr>
          <a:lstStyle/>
          <a:p>
            <a:pPr marL="0" indent="0">
              <a:lnSpc>
                <a:spcPct val="110000"/>
              </a:lnSpc>
              <a:buNone/>
            </a:pPr>
            <a:r>
              <a:rPr lang="en-US" dirty="0">
                <a:gradFill>
                  <a:gsLst>
                    <a:gs pos="1250">
                      <a:schemeClr val="tx2"/>
                    </a:gs>
                    <a:gs pos="99000">
                      <a:schemeClr val="tx2"/>
                    </a:gs>
                  </a:gsLst>
                  <a:lin ang="5400000" scaled="0"/>
                </a:gradFill>
              </a:rPr>
              <a:t>Platform Supported Secure Azure Device Key Storage</a:t>
            </a:r>
          </a:p>
        </p:txBody>
      </p:sp>
      <p:grpSp>
        <p:nvGrpSpPr>
          <p:cNvPr id="12" name="Group 11"/>
          <p:cNvGrpSpPr/>
          <p:nvPr/>
        </p:nvGrpSpPr>
        <p:grpSpPr>
          <a:xfrm>
            <a:off x="2218921" y="2278062"/>
            <a:ext cx="8001000" cy="4438649"/>
            <a:chOff x="2218921" y="2278062"/>
            <a:chExt cx="8001000" cy="4438649"/>
          </a:xfrm>
        </p:grpSpPr>
        <p:pic>
          <p:nvPicPr>
            <p:cNvPr id="5" name="Picture 4"/>
            <p:cNvPicPr>
              <a:picLocks noChangeAspect="1"/>
            </p:cNvPicPr>
            <p:nvPr/>
          </p:nvPicPr>
          <p:blipFill>
            <a:blip r:embed="rId3"/>
            <a:stretch>
              <a:fillRect/>
            </a:stretch>
          </p:blipFill>
          <p:spPr>
            <a:xfrm>
              <a:off x="2218921" y="2278062"/>
              <a:ext cx="8001000" cy="4438649"/>
            </a:xfrm>
            <a:prstGeom prst="rect">
              <a:avLst/>
            </a:prstGeom>
          </p:spPr>
        </p:pic>
        <p:pic>
          <p:nvPicPr>
            <p:cNvPr id="11" name="Picture 10"/>
            <p:cNvPicPr>
              <a:picLocks noChangeAspect="1"/>
            </p:cNvPicPr>
            <p:nvPr/>
          </p:nvPicPr>
          <p:blipFill rotWithShape="1">
            <a:blip r:embed="rId4"/>
            <a:srcRect t="17497" b="33165"/>
            <a:stretch/>
          </p:blipFill>
          <p:spPr>
            <a:xfrm>
              <a:off x="3285980" y="2287027"/>
              <a:ext cx="2999492" cy="228600"/>
            </a:xfrm>
            <a:prstGeom prst="rect">
              <a:avLst/>
            </a:prstGeom>
          </p:spPr>
        </p:pic>
      </p:grpSp>
    </p:spTree>
    <p:extLst>
      <p:ext uri="{BB962C8B-B14F-4D97-AF65-F5344CB8AC3E}">
        <p14:creationId xmlns:p14="http://schemas.microsoft.com/office/powerpoint/2010/main" val="24257166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IoT Core Connection to Azure IoT</a:t>
            </a:r>
          </a:p>
        </p:txBody>
      </p:sp>
      <p:sp>
        <p:nvSpPr>
          <p:cNvPr id="3" name="Content Placeholder 2"/>
          <p:cNvSpPr>
            <a:spLocks noGrp="1"/>
          </p:cNvSpPr>
          <p:nvPr>
            <p:ph idx="4294967295"/>
          </p:nvPr>
        </p:nvSpPr>
        <p:spPr>
          <a:xfrm>
            <a:off x="274639" y="1287462"/>
            <a:ext cx="11453265" cy="1445880"/>
          </a:xfrm>
        </p:spPr>
        <p:txBody>
          <a:bodyPr>
            <a:noAutofit/>
          </a:bodyPr>
          <a:lstStyle/>
          <a:p>
            <a:pPr marL="0" indent="0">
              <a:lnSpc>
                <a:spcPct val="110000"/>
              </a:lnSpc>
              <a:buNone/>
            </a:pPr>
            <a:r>
              <a:rPr lang="en-US" dirty="0">
                <a:gradFill>
                  <a:gsLst>
                    <a:gs pos="1250">
                      <a:schemeClr val="tx2"/>
                    </a:gs>
                    <a:gs pos="99000">
                      <a:schemeClr val="tx2"/>
                    </a:gs>
                  </a:gsLst>
                  <a:lin ang="5400000" scaled="0"/>
                </a:gradFill>
              </a:rPr>
              <a:t>Visual Studio Extension for Azure IoT Hub Client </a:t>
            </a:r>
          </a:p>
          <a:p>
            <a:pPr marL="0" lvl="1" indent="0">
              <a:lnSpc>
                <a:spcPct val="110000"/>
              </a:lnSpc>
              <a:buNone/>
            </a:pPr>
            <a:endParaRPr lang="en-US" sz="4000" dirty="0"/>
          </a:p>
        </p:txBody>
      </p:sp>
      <p:grpSp>
        <p:nvGrpSpPr>
          <p:cNvPr id="12" name="Group 11"/>
          <p:cNvGrpSpPr/>
          <p:nvPr/>
        </p:nvGrpSpPr>
        <p:grpSpPr>
          <a:xfrm>
            <a:off x="2937765" y="2354262"/>
            <a:ext cx="6127011" cy="4206605"/>
            <a:chOff x="2937765" y="2354262"/>
            <a:chExt cx="6127011" cy="4206605"/>
          </a:xfrm>
        </p:grpSpPr>
        <p:grpSp>
          <p:nvGrpSpPr>
            <p:cNvPr id="10" name="Group 9"/>
            <p:cNvGrpSpPr/>
            <p:nvPr/>
          </p:nvGrpSpPr>
          <p:grpSpPr>
            <a:xfrm>
              <a:off x="2937765" y="2354262"/>
              <a:ext cx="6127011" cy="4206605"/>
              <a:chOff x="2937765" y="2354262"/>
              <a:chExt cx="6127011" cy="4206605"/>
            </a:xfrm>
          </p:grpSpPr>
          <p:pic>
            <p:nvPicPr>
              <p:cNvPr id="5" name="Picture 4"/>
              <p:cNvPicPr>
                <a:picLocks noChangeAspect="1"/>
              </p:cNvPicPr>
              <p:nvPr/>
            </p:nvPicPr>
            <p:blipFill>
              <a:blip r:embed="rId3"/>
              <a:stretch>
                <a:fillRect/>
              </a:stretch>
            </p:blipFill>
            <p:spPr>
              <a:xfrm>
                <a:off x="2937765" y="2354262"/>
                <a:ext cx="6127011" cy="4206605"/>
              </a:xfrm>
              <a:prstGeom prst="rect">
                <a:avLst/>
              </a:prstGeom>
            </p:spPr>
          </p:pic>
          <p:sp>
            <p:nvSpPr>
              <p:cNvPr id="9" name="Rectangle 8"/>
              <p:cNvSpPr/>
              <p:nvPr/>
            </p:nvSpPr>
            <p:spPr bwMode="auto">
              <a:xfrm>
                <a:off x="7742237" y="2876300"/>
                <a:ext cx="457200" cy="8756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1" name="Rectangle 10"/>
            <p:cNvSpPr/>
            <p:nvPr/>
          </p:nvSpPr>
          <p:spPr bwMode="auto">
            <a:xfrm>
              <a:off x="3398837" y="3712580"/>
              <a:ext cx="457200" cy="87562"/>
            </a:xfrm>
            <a:prstGeom prst="rect">
              <a:avLst/>
            </a:prstGeom>
            <a:solidFill>
              <a:srgbClr val="3399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39796956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IoT Editions</a:t>
            </a:r>
          </a:p>
        </p:txBody>
      </p:sp>
      <p:sp>
        <p:nvSpPr>
          <p:cNvPr id="5" name="Rectangle 4"/>
          <p:cNvSpPr/>
          <p:nvPr/>
        </p:nvSpPr>
        <p:spPr bwMode="auto">
          <a:xfrm>
            <a:off x="2091805" y="1071886"/>
            <a:ext cx="8410014" cy="549835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41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sp>
        <p:nvSpPr>
          <p:cNvPr id="6" name="Rectangle 5"/>
          <p:cNvSpPr/>
          <p:nvPr/>
        </p:nvSpPr>
        <p:spPr bwMode="auto">
          <a:xfrm>
            <a:off x="2089999" y="2175530"/>
            <a:ext cx="5977452" cy="4391240"/>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41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sp>
        <p:nvSpPr>
          <p:cNvPr id="7" name="Rectangle 6"/>
          <p:cNvSpPr/>
          <p:nvPr/>
        </p:nvSpPr>
        <p:spPr bwMode="auto">
          <a:xfrm>
            <a:off x="2083067" y="3383003"/>
            <a:ext cx="3941058" cy="3185662"/>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41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sp>
        <p:nvSpPr>
          <p:cNvPr id="8" name="Rectangle 7"/>
          <p:cNvSpPr/>
          <p:nvPr/>
        </p:nvSpPr>
        <p:spPr>
          <a:xfrm>
            <a:off x="2599955" y="1194880"/>
            <a:ext cx="4606070" cy="88472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Segoe UI Light"/>
                <a:ea typeface="+mn-ea"/>
                <a:cs typeface="+mn-cs"/>
              </a:rPr>
              <a:t>Windows 10 IoT Enterprise </a:t>
            </a:r>
            <a:r>
              <a:rPr kumimoji="0" lang="en-US" sz="800" b="0" i="0" u="none" strike="noStrike" kern="0" cap="none" spc="0" normalizeH="0" baseline="0" noProof="0" dirty="0">
                <a:ln>
                  <a:noFill/>
                </a:ln>
                <a:solidFill>
                  <a:prstClr val="black"/>
                </a:solidFill>
                <a:effectLst/>
                <a:uLnTx/>
                <a:uFillTx/>
                <a:latin typeface="Segoe UI Light"/>
                <a:ea typeface="+mn-ea"/>
                <a:cs typeface="+mn-cs"/>
              </a:rPr>
              <a:t>[same as Windows 10 Enterprise LTSB]</a:t>
            </a:r>
            <a:endParaRPr kumimoji="0" lang="en-US" sz="1599" b="0" i="0" u="none" strike="noStrike" kern="0" cap="none" spc="0" normalizeH="0" baseline="0" noProof="0" dirty="0">
              <a:ln>
                <a:noFill/>
              </a:ln>
              <a:solidFill>
                <a:prstClr val="black"/>
              </a:solidFill>
              <a:effectLst/>
              <a:uLnTx/>
              <a:uFillTx/>
              <a:latin typeface="Segoe UI Light"/>
              <a:ea typeface="+mn-ea"/>
              <a:cs typeface="+mn-cs"/>
            </a:endParaRP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Desktop Shell, Win32 apps, Universal Windows Apps and Drivers</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2 GB RAM, 16 GB Storage</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X86</a:t>
            </a:r>
          </a:p>
        </p:txBody>
      </p:sp>
      <p:sp>
        <p:nvSpPr>
          <p:cNvPr id="9" name="Rectangle 8"/>
          <p:cNvSpPr/>
          <p:nvPr/>
        </p:nvSpPr>
        <p:spPr>
          <a:xfrm>
            <a:off x="2598311" y="2317718"/>
            <a:ext cx="5064515" cy="88472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Segoe UI Light"/>
                <a:ea typeface="+mn-ea"/>
                <a:cs typeface="+mn-cs"/>
              </a:rPr>
              <a:t>Windows 10 IoT Mobile Enterprise </a:t>
            </a:r>
            <a:r>
              <a:rPr kumimoji="0" lang="en-US" sz="800" b="0" i="0" u="none" strike="noStrike" kern="0" cap="none" spc="0" normalizeH="0" baseline="0" noProof="0" dirty="0">
                <a:ln>
                  <a:noFill/>
                </a:ln>
                <a:solidFill>
                  <a:prstClr val="black"/>
                </a:solidFill>
                <a:effectLst/>
                <a:uLnTx/>
                <a:uFillTx/>
                <a:latin typeface="Segoe UI Light"/>
                <a:ea typeface="+mn-ea"/>
                <a:cs typeface="+mn-cs"/>
              </a:rPr>
              <a:t>[same as Windows 10 Mobile Enterprise]</a:t>
            </a:r>
            <a:endParaRPr kumimoji="0" lang="en-US" sz="1599" b="0" i="0" u="none" strike="noStrike" kern="0" cap="none" spc="0" normalizeH="0" baseline="0" noProof="0" dirty="0">
              <a:ln>
                <a:noFill/>
              </a:ln>
              <a:solidFill>
                <a:prstClr val="black"/>
              </a:solidFill>
              <a:effectLst/>
              <a:uLnTx/>
              <a:uFillTx/>
              <a:latin typeface="Segoe UI Light"/>
              <a:ea typeface="+mn-ea"/>
              <a:cs typeface="+mn-cs"/>
            </a:endParaRP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Modern Shell, Universal Windows Apps and Drivers</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1 GB RAM, 8 GB storage</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ARM</a:t>
            </a:r>
          </a:p>
        </p:txBody>
      </p:sp>
      <p:sp>
        <p:nvSpPr>
          <p:cNvPr id="10" name="Rectangle 9"/>
          <p:cNvSpPr/>
          <p:nvPr/>
        </p:nvSpPr>
        <p:spPr>
          <a:xfrm>
            <a:off x="2563718" y="3544808"/>
            <a:ext cx="2869161" cy="107773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Segoe UI Light"/>
                <a:ea typeface="+mn-ea"/>
                <a:cs typeface="+mn-cs"/>
              </a:rPr>
              <a:t>Windows 10 IoT Core</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No Shell, Universal Windows Apps and Drivers</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256MB RAM, 2GB storage</a:t>
            </a:r>
          </a:p>
          <a:p>
            <a:pPr marL="0" marR="0" lvl="0" indent="0" algn="l" defTabSz="932475" rtl="0" eaLnBrk="1" fontAlgn="auto" latinLnBrk="0" hangingPunct="1">
              <a:lnSpc>
                <a:spcPct val="100000"/>
              </a:lnSpc>
              <a:spcBef>
                <a:spcPts val="0"/>
              </a:spcBef>
              <a:spcAft>
                <a:spcPts val="408"/>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Light"/>
                <a:ea typeface="+mn-ea"/>
                <a:cs typeface="+mn-cs"/>
              </a:rPr>
              <a:t>X86 or ARM</a:t>
            </a:r>
          </a:p>
          <a:p>
            <a:pPr marL="0" marR="0" lvl="0" indent="0" algn="l" defTabSz="932475" rtl="0" eaLnBrk="1" fontAlgn="auto" latinLnBrk="0" hangingPunct="1">
              <a:lnSpc>
                <a:spcPct val="100000"/>
              </a:lnSpc>
              <a:spcBef>
                <a:spcPts val="0"/>
              </a:spcBef>
              <a:spcAft>
                <a:spcPts val="408"/>
              </a:spcAft>
              <a:buClrTx/>
              <a:buSzTx/>
              <a:buFontTx/>
              <a:buNone/>
              <a:tabLst/>
              <a:defRPr/>
            </a:pPr>
            <a:endParaRPr kumimoji="0" lang="en-US" sz="1020" b="0" i="0" u="none" strike="noStrike" kern="0" cap="none" spc="0" normalizeH="0" baseline="0" noProof="0" dirty="0">
              <a:ln>
                <a:noFill/>
              </a:ln>
              <a:solidFill>
                <a:prstClr val="black"/>
              </a:solidFill>
              <a:effectLst/>
              <a:uLnTx/>
              <a:uFillTx/>
              <a:latin typeface="Segoe UI Light"/>
              <a:ea typeface="+mn-ea"/>
              <a:cs typeface="+mn-cs"/>
            </a:endParaRPr>
          </a:p>
        </p:txBody>
      </p:sp>
      <p:sp>
        <p:nvSpPr>
          <p:cNvPr id="11" name="Rectangle 25"/>
          <p:cNvSpPr>
            <a:spLocks noChangeAspect="1"/>
          </p:cNvSpPr>
          <p:nvPr/>
        </p:nvSpPr>
        <p:spPr bwMode="auto">
          <a:xfrm>
            <a:off x="6985120" y="4869212"/>
            <a:ext cx="540834" cy="374566"/>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8285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50" normalizeH="0" baseline="0" noProof="0" dirty="0">
              <a:ln>
                <a:noFill/>
              </a:ln>
              <a:solidFill>
                <a:srgbClr val="5C2D91"/>
              </a:solidFill>
              <a:effectLst/>
              <a:uLnTx/>
              <a:uFillTx/>
              <a:latin typeface="Calibri Light" panose="020F0302020204030204"/>
              <a:ea typeface="Segoe UI" pitchFamily="34" charset="0"/>
              <a:cs typeface="Segoe UI" pitchFamily="34" charset="0"/>
            </a:endParaRPr>
          </a:p>
        </p:txBody>
      </p:sp>
      <p:sp>
        <p:nvSpPr>
          <p:cNvPr id="12" name="Rectangle 35"/>
          <p:cNvSpPr>
            <a:spLocks noChangeAspect="1"/>
          </p:cNvSpPr>
          <p:nvPr/>
        </p:nvSpPr>
        <p:spPr bwMode="auto">
          <a:xfrm>
            <a:off x="9331743" y="1498332"/>
            <a:ext cx="871331" cy="541019"/>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13" name="Rounded Rectangle 4"/>
          <p:cNvSpPr>
            <a:spLocks noChangeAspect="1"/>
          </p:cNvSpPr>
          <p:nvPr/>
        </p:nvSpPr>
        <p:spPr bwMode="auto">
          <a:xfrm>
            <a:off x="9603368" y="2349035"/>
            <a:ext cx="375093" cy="709210"/>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14" name="Rectangle 19"/>
          <p:cNvSpPr>
            <a:spLocks noChangeAspect="1"/>
          </p:cNvSpPr>
          <p:nvPr/>
        </p:nvSpPr>
        <p:spPr bwMode="auto">
          <a:xfrm>
            <a:off x="9699219" y="3379823"/>
            <a:ext cx="629435" cy="618188"/>
          </a:xfrm>
          <a:custGeom>
            <a:avLst/>
            <a:gdLst/>
            <a:ahLst/>
            <a:cxnLst/>
            <a:rect l="l" t="t" r="r" b="b"/>
            <a:pathLst>
              <a:path w="4318246" h="4242185">
                <a:moveTo>
                  <a:pt x="341993" y="2164765"/>
                </a:moveTo>
                <a:lnTo>
                  <a:pt x="797381" y="2439279"/>
                </a:lnTo>
                <a:lnTo>
                  <a:pt x="798646" y="2164765"/>
                </a:lnTo>
                <a:close/>
                <a:moveTo>
                  <a:pt x="801460" y="1554075"/>
                </a:moveTo>
                <a:lnTo>
                  <a:pt x="1884317" y="1708652"/>
                </a:lnTo>
                <a:cubicBezTo>
                  <a:pt x="1880053" y="2439084"/>
                  <a:pt x="1872524" y="3185843"/>
                  <a:pt x="1868260" y="3916275"/>
                </a:cubicBezTo>
                <a:lnTo>
                  <a:pt x="791935" y="3621000"/>
                </a:lnTo>
                <a:lnTo>
                  <a:pt x="796859" y="2552606"/>
                </a:lnTo>
                <a:lnTo>
                  <a:pt x="153476" y="2164765"/>
                </a:lnTo>
                <a:lnTo>
                  <a:pt x="0" y="2164765"/>
                </a:lnTo>
                <a:lnTo>
                  <a:pt x="0" y="1994948"/>
                </a:lnTo>
                <a:lnTo>
                  <a:pt x="799428" y="1994948"/>
                </a:lnTo>
                <a:close/>
                <a:moveTo>
                  <a:pt x="2601684" y="1506451"/>
                </a:moveTo>
                <a:lnTo>
                  <a:pt x="2630259" y="2708363"/>
                </a:lnTo>
                <a:lnTo>
                  <a:pt x="1923394" y="3008076"/>
                </a:lnTo>
                <a:cubicBezTo>
                  <a:pt x="1921398" y="2576713"/>
                  <a:pt x="1922729" y="2145351"/>
                  <a:pt x="1920733" y="1713988"/>
                </a:cubicBezTo>
                <a:close/>
                <a:moveTo>
                  <a:pt x="1673900" y="1376706"/>
                </a:moveTo>
                <a:lnTo>
                  <a:pt x="2580211" y="1489805"/>
                </a:lnTo>
                <a:cubicBezTo>
                  <a:pt x="2260996" y="1610712"/>
                  <a:pt x="2161818" y="1605197"/>
                  <a:pt x="1929100" y="1695212"/>
                </a:cubicBezTo>
                <a:lnTo>
                  <a:pt x="814183" y="1540776"/>
                </a:lnTo>
                <a:close/>
                <a:moveTo>
                  <a:pt x="1778588" y="878064"/>
                </a:moveTo>
                <a:lnTo>
                  <a:pt x="2354849" y="942701"/>
                </a:lnTo>
                <a:cubicBezTo>
                  <a:pt x="2357649" y="1096870"/>
                  <a:pt x="2347148" y="1237740"/>
                  <a:pt x="2349948" y="1391909"/>
                </a:cubicBezTo>
                <a:lnTo>
                  <a:pt x="2353906" y="1424677"/>
                </a:lnTo>
                <a:lnTo>
                  <a:pt x="1778588" y="1338180"/>
                </a:lnTo>
                <a:close/>
                <a:moveTo>
                  <a:pt x="2951461" y="527541"/>
                </a:moveTo>
                <a:cubicBezTo>
                  <a:pt x="2907654" y="520554"/>
                  <a:pt x="2866480" y="550402"/>
                  <a:pt x="2859493" y="594208"/>
                </a:cubicBezTo>
                <a:lnTo>
                  <a:pt x="2808895" y="911472"/>
                </a:lnTo>
                <a:cubicBezTo>
                  <a:pt x="2801908" y="955278"/>
                  <a:pt x="2831756" y="996453"/>
                  <a:pt x="2875562" y="1003440"/>
                </a:cubicBezTo>
                <a:lnTo>
                  <a:pt x="3318707" y="1074114"/>
                </a:lnTo>
                <a:cubicBezTo>
                  <a:pt x="3362513" y="1081101"/>
                  <a:pt x="3403688" y="1051253"/>
                  <a:pt x="3410674" y="1007447"/>
                </a:cubicBezTo>
                <a:lnTo>
                  <a:pt x="3461273" y="690183"/>
                </a:lnTo>
                <a:cubicBezTo>
                  <a:pt x="3468260" y="646377"/>
                  <a:pt x="3438412" y="605202"/>
                  <a:pt x="3394605" y="598216"/>
                </a:cubicBezTo>
                <a:close/>
                <a:moveTo>
                  <a:pt x="4318246" y="368343"/>
                </a:moveTo>
                <a:lnTo>
                  <a:pt x="4261872" y="3327785"/>
                </a:lnTo>
                <a:lnTo>
                  <a:pt x="3222088" y="4242185"/>
                </a:lnTo>
                <a:lnTo>
                  <a:pt x="1919228" y="3914731"/>
                </a:lnTo>
                <a:lnTo>
                  <a:pt x="1919473" y="3320806"/>
                </a:lnTo>
                <a:lnTo>
                  <a:pt x="3334836" y="3630526"/>
                </a:lnTo>
                <a:lnTo>
                  <a:pt x="4067695" y="3130077"/>
                </a:lnTo>
                <a:lnTo>
                  <a:pt x="4067695" y="423948"/>
                </a:lnTo>
                <a:close/>
                <a:moveTo>
                  <a:pt x="2736579" y="368342"/>
                </a:moveTo>
                <a:lnTo>
                  <a:pt x="3990789" y="417769"/>
                </a:lnTo>
                <a:lnTo>
                  <a:pt x="3990789" y="3074472"/>
                </a:lnTo>
                <a:lnTo>
                  <a:pt x="3317346" y="3562564"/>
                </a:lnTo>
                <a:lnTo>
                  <a:pt x="1919793" y="3260416"/>
                </a:lnTo>
                <a:cubicBezTo>
                  <a:pt x="1920799" y="3194323"/>
                  <a:pt x="1918481" y="3121579"/>
                  <a:pt x="1919487" y="3055486"/>
                </a:cubicBezTo>
                <a:cubicBezTo>
                  <a:pt x="2158384" y="2933978"/>
                  <a:pt x="2491503" y="2806742"/>
                  <a:pt x="2730400" y="2685234"/>
                </a:cubicBezTo>
                <a:cubicBezTo>
                  <a:pt x="2732460" y="1912937"/>
                  <a:pt x="2734519" y="1140639"/>
                  <a:pt x="2736579" y="368342"/>
                </a:cubicBezTo>
                <a:close/>
                <a:moveTo>
                  <a:pt x="1768680" y="108305"/>
                </a:moveTo>
                <a:lnTo>
                  <a:pt x="1682767" y="646920"/>
                </a:lnTo>
                <a:lnTo>
                  <a:pt x="2457966" y="770570"/>
                </a:lnTo>
                <a:lnTo>
                  <a:pt x="2543879" y="231954"/>
                </a:lnTo>
                <a:close/>
                <a:moveTo>
                  <a:pt x="1739342" y="1062"/>
                </a:moveTo>
                <a:lnTo>
                  <a:pt x="2617052" y="132810"/>
                </a:lnTo>
                <a:cubicBezTo>
                  <a:pt x="2668797" y="140577"/>
                  <a:pt x="2704448" y="188821"/>
                  <a:pt x="2696681" y="240566"/>
                </a:cubicBezTo>
                <a:lnTo>
                  <a:pt x="2607416" y="835252"/>
                </a:lnTo>
                <a:cubicBezTo>
                  <a:pt x="2599648" y="886997"/>
                  <a:pt x="2551405" y="922648"/>
                  <a:pt x="2499659" y="914880"/>
                </a:cubicBezTo>
                <a:lnTo>
                  <a:pt x="1621950" y="783132"/>
                </a:lnTo>
                <a:cubicBezTo>
                  <a:pt x="1570205" y="775365"/>
                  <a:pt x="1534554" y="727121"/>
                  <a:pt x="1542321" y="675376"/>
                </a:cubicBezTo>
                <a:lnTo>
                  <a:pt x="1631586" y="80690"/>
                </a:lnTo>
                <a:cubicBezTo>
                  <a:pt x="1639354" y="28945"/>
                  <a:pt x="1687597" y="-6706"/>
                  <a:pt x="1739342" y="1062"/>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15" name="Rectangle 34"/>
          <p:cNvSpPr>
            <a:spLocks noChangeAspect="1"/>
          </p:cNvSpPr>
          <p:nvPr/>
        </p:nvSpPr>
        <p:spPr bwMode="auto">
          <a:xfrm>
            <a:off x="6411635" y="4128419"/>
            <a:ext cx="348963" cy="613784"/>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solidFill>
                <a:srgbClr val="5C2D91"/>
              </a:solidFill>
              <a:effectLst/>
              <a:uLnTx/>
              <a:uFillTx/>
              <a:latin typeface="Calibri Light" panose="020F0302020204030204"/>
              <a:ea typeface="Segoe UI" pitchFamily="34" charset="0"/>
              <a:cs typeface="Segoe UI" pitchFamily="34" charset="0"/>
            </a:endParaRPr>
          </a:p>
        </p:txBody>
      </p:sp>
      <p:sp>
        <p:nvSpPr>
          <p:cNvPr id="16" name="Rectangle 12"/>
          <p:cNvSpPr>
            <a:spLocks noChangeArrowheads="1"/>
          </p:cNvSpPr>
          <p:nvPr/>
        </p:nvSpPr>
        <p:spPr bwMode="auto">
          <a:xfrm>
            <a:off x="8448765" y="5702930"/>
            <a:ext cx="531660" cy="709476"/>
          </a:xfrm>
          <a:custGeom>
            <a:avLst/>
            <a:gdLst/>
            <a:ahLst/>
            <a:cxnLst/>
            <a:rect l="l" t="t" r="r" b="b"/>
            <a:pathLst>
              <a:path w="2212183" h="3558139">
                <a:moveTo>
                  <a:pt x="173247" y="1026133"/>
                </a:moveTo>
                <a:lnTo>
                  <a:pt x="173247" y="1812392"/>
                </a:lnTo>
                <a:lnTo>
                  <a:pt x="439774" y="1812392"/>
                </a:lnTo>
                <a:lnTo>
                  <a:pt x="866217" y="1812392"/>
                </a:lnTo>
                <a:lnTo>
                  <a:pt x="1159397" y="1812392"/>
                </a:lnTo>
                <a:lnTo>
                  <a:pt x="1159397" y="1453786"/>
                </a:lnTo>
                <a:lnTo>
                  <a:pt x="1159397" y="1451499"/>
                </a:lnTo>
                <a:lnTo>
                  <a:pt x="1159397" y="1026133"/>
                </a:lnTo>
                <a:lnTo>
                  <a:pt x="613012" y="1026133"/>
                </a:lnTo>
                <a:lnTo>
                  <a:pt x="439774" y="1026133"/>
                </a:lnTo>
                <a:close/>
                <a:moveTo>
                  <a:pt x="0" y="772928"/>
                </a:moveTo>
                <a:lnTo>
                  <a:pt x="1332635" y="772928"/>
                </a:lnTo>
                <a:lnTo>
                  <a:pt x="1332635" y="3558139"/>
                </a:lnTo>
                <a:lnTo>
                  <a:pt x="0" y="3558139"/>
                </a:lnTo>
                <a:close/>
                <a:moveTo>
                  <a:pt x="439774" y="398713"/>
                </a:moveTo>
                <a:lnTo>
                  <a:pt x="1772409" y="398713"/>
                </a:lnTo>
                <a:lnTo>
                  <a:pt x="1772409" y="3197246"/>
                </a:lnTo>
                <a:lnTo>
                  <a:pt x="1399271" y="3197246"/>
                </a:lnTo>
                <a:lnTo>
                  <a:pt x="1399271" y="1451499"/>
                </a:lnTo>
                <a:lnTo>
                  <a:pt x="1612493" y="1451499"/>
                </a:lnTo>
                <a:lnTo>
                  <a:pt x="1612493" y="651918"/>
                </a:lnTo>
                <a:lnTo>
                  <a:pt x="613012" y="651918"/>
                </a:lnTo>
                <a:lnTo>
                  <a:pt x="613012" y="731876"/>
                </a:lnTo>
                <a:lnTo>
                  <a:pt x="439774" y="731876"/>
                </a:lnTo>
                <a:close/>
                <a:moveTo>
                  <a:pt x="866217" y="0"/>
                </a:moveTo>
                <a:lnTo>
                  <a:pt x="2212183" y="0"/>
                </a:lnTo>
                <a:lnTo>
                  <a:pt x="2212183" y="2798533"/>
                </a:lnTo>
                <a:lnTo>
                  <a:pt x="1852367" y="2798533"/>
                </a:lnTo>
                <a:lnTo>
                  <a:pt x="1852367" y="1052785"/>
                </a:lnTo>
                <a:lnTo>
                  <a:pt x="2038936" y="1052785"/>
                </a:lnTo>
                <a:lnTo>
                  <a:pt x="2038936" y="253204"/>
                </a:lnTo>
                <a:lnTo>
                  <a:pt x="1052786" y="253204"/>
                </a:lnTo>
                <a:lnTo>
                  <a:pt x="1052786" y="306510"/>
                </a:lnTo>
                <a:lnTo>
                  <a:pt x="866217" y="306510"/>
                </a:lnTo>
                <a:close/>
              </a:path>
            </a:pathLst>
          </a:custGeom>
          <a:solidFill>
            <a:schemeClr val="bg1"/>
          </a:solidFill>
          <a:ln>
            <a:noFill/>
          </a:ln>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505050"/>
              </a:solidFill>
              <a:effectLst/>
              <a:uLnTx/>
              <a:uFillTx/>
              <a:latin typeface="Calibri Light" panose="020F0302020204030204"/>
              <a:ea typeface="+mn-ea"/>
              <a:cs typeface="+mn-cs"/>
            </a:endParaRPr>
          </a:p>
        </p:txBody>
      </p:sp>
      <p:sp>
        <p:nvSpPr>
          <p:cNvPr id="17" name="Freeform 16"/>
          <p:cNvSpPr>
            <a:spLocks noChangeAspect="1"/>
          </p:cNvSpPr>
          <p:nvPr/>
        </p:nvSpPr>
        <p:spPr bwMode="auto">
          <a:xfrm>
            <a:off x="8468257" y="2892640"/>
            <a:ext cx="645434" cy="374896"/>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190" rtl="0" eaLnBrk="1" fontAlgn="base" latinLnBrk="0" hangingPunct="1">
              <a:lnSpc>
                <a:spcPct val="100000"/>
              </a:lnSpc>
              <a:spcBef>
                <a:spcPct val="0"/>
              </a:spcBef>
              <a:spcAft>
                <a:spcPct val="0"/>
              </a:spcAft>
              <a:buClrTx/>
              <a:buSzTx/>
              <a:buFontTx/>
              <a:buNone/>
              <a:tabLst/>
              <a:defRPr/>
            </a:pPr>
            <a:endParaRPr kumimoji="0" lang="en-US" sz="1428" b="0" i="0" u="none" strike="noStrike" kern="1200" cap="none" spc="-52" normalizeH="0" baseline="0" noProof="0" dirty="0">
              <a:ln>
                <a:noFill/>
              </a:ln>
              <a:solidFill>
                <a:srgbClr val="FFFFFF"/>
              </a:solidFill>
              <a:effectLst/>
              <a:uLnTx/>
              <a:uFillTx/>
              <a:latin typeface="Calibri Light" panose="020F0302020204030204"/>
              <a:ea typeface="Segoe UI" pitchFamily="34" charset="0"/>
              <a:cs typeface="Segoe UI" pitchFamily="34" charset="0"/>
            </a:endParaRPr>
          </a:p>
        </p:txBody>
      </p:sp>
      <p:grpSp>
        <p:nvGrpSpPr>
          <p:cNvPr id="18" name="Group 17"/>
          <p:cNvGrpSpPr/>
          <p:nvPr/>
        </p:nvGrpSpPr>
        <p:grpSpPr>
          <a:xfrm>
            <a:off x="7361091" y="1519265"/>
            <a:ext cx="652239" cy="498996"/>
            <a:chOff x="-3648455" y="2506228"/>
            <a:chExt cx="3192462" cy="2536826"/>
          </a:xfrm>
          <a:solidFill>
            <a:schemeClr val="bg1"/>
          </a:solidFill>
        </p:grpSpPr>
        <p:sp>
          <p:nvSpPr>
            <p:cNvPr id="19" name="Freeform 5"/>
            <p:cNvSpPr>
              <a:spLocks noEditPoints="1"/>
            </p:cNvSpPr>
            <p:nvPr/>
          </p:nvSpPr>
          <p:spPr bwMode="auto">
            <a:xfrm>
              <a:off x="-1984754" y="2637993"/>
              <a:ext cx="573089" cy="573088"/>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0" name="Oval 6"/>
            <p:cNvSpPr>
              <a:spLocks noChangeArrowheads="1"/>
            </p:cNvSpPr>
            <p:nvPr/>
          </p:nvSpPr>
          <p:spPr bwMode="auto">
            <a:xfrm>
              <a:off x="-1784729" y="2838015"/>
              <a:ext cx="168273" cy="169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1" name="Freeform 7"/>
            <p:cNvSpPr>
              <a:spLocks noEditPoints="1"/>
            </p:cNvSpPr>
            <p:nvPr/>
          </p:nvSpPr>
          <p:spPr bwMode="auto">
            <a:xfrm>
              <a:off x="-3648455" y="2506228"/>
              <a:ext cx="782637" cy="784226"/>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2" name="Oval 8"/>
            <p:cNvSpPr>
              <a:spLocks noChangeArrowheads="1"/>
            </p:cNvSpPr>
            <p:nvPr/>
          </p:nvSpPr>
          <p:spPr bwMode="auto">
            <a:xfrm>
              <a:off x="-3373817" y="2782451"/>
              <a:ext cx="230186" cy="2333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Freeform 9"/>
            <p:cNvSpPr>
              <a:spLocks/>
            </p:cNvSpPr>
            <p:nvPr/>
          </p:nvSpPr>
          <p:spPr bwMode="auto">
            <a:xfrm>
              <a:off x="-1005268" y="3973079"/>
              <a:ext cx="458786" cy="733426"/>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4" name="Freeform 10"/>
            <p:cNvSpPr>
              <a:spLocks/>
            </p:cNvSpPr>
            <p:nvPr/>
          </p:nvSpPr>
          <p:spPr bwMode="auto">
            <a:xfrm>
              <a:off x="-3448430" y="4371541"/>
              <a:ext cx="2992437" cy="671513"/>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5" name="Freeform 11"/>
            <p:cNvSpPr>
              <a:spLocks/>
            </p:cNvSpPr>
            <p:nvPr/>
          </p:nvSpPr>
          <p:spPr bwMode="auto">
            <a:xfrm>
              <a:off x="-3313495" y="3246002"/>
              <a:ext cx="1009652" cy="1004890"/>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6" name="Freeform 12"/>
            <p:cNvSpPr>
              <a:spLocks/>
            </p:cNvSpPr>
            <p:nvPr/>
          </p:nvSpPr>
          <p:spPr bwMode="auto">
            <a:xfrm>
              <a:off x="-2775329" y="2684026"/>
              <a:ext cx="719138" cy="493715"/>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7" name="Freeform 13"/>
            <p:cNvSpPr>
              <a:spLocks/>
            </p:cNvSpPr>
            <p:nvPr/>
          </p:nvSpPr>
          <p:spPr bwMode="auto">
            <a:xfrm>
              <a:off x="-1660903" y="3131703"/>
              <a:ext cx="877888" cy="95726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28" name="Rectangle 400"/>
          <p:cNvSpPr/>
          <p:nvPr/>
        </p:nvSpPr>
        <p:spPr bwMode="auto">
          <a:xfrm>
            <a:off x="6372010" y="5691508"/>
            <a:ext cx="531995" cy="474041"/>
          </a:xfrm>
          <a:custGeom>
            <a:avLst/>
            <a:gdLst/>
            <a:ahLst/>
            <a:cxnLst/>
            <a:rect l="l" t="t" r="r" b="b"/>
            <a:pathLst>
              <a:path w="2427557" h="2157628">
                <a:moveTo>
                  <a:pt x="1137152" y="1713146"/>
                </a:moveTo>
                <a:cubicBezTo>
                  <a:pt x="1060812" y="1713146"/>
                  <a:pt x="998926" y="1773764"/>
                  <a:pt x="998926" y="1848540"/>
                </a:cubicBezTo>
                <a:cubicBezTo>
                  <a:pt x="998926" y="1923316"/>
                  <a:pt x="1060812" y="1983934"/>
                  <a:pt x="1137152" y="1983934"/>
                </a:cubicBezTo>
                <a:cubicBezTo>
                  <a:pt x="1213492" y="1983934"/>
                  <a:pt x="1275378" y="1923316"/>
                  <a:pt x="1275378" y="1848540"/>
                </a:cubicBezTo>
                <a:cubicBezTo>
                  <a:pt x="1275378" y="1773764"/>
                  <a:pt x="1213492" y="1713146"/>
                  <a:pt x="1137152" y="1713146"/>
                </a:cubicBezTo>
                <a:close/>
                <a:moveTo>
                  <a:pt x="740920" y="1713146"/>
                </a:moveTo>
                <a:cubicBezTo>
                  <a:pt x="664580" y="1713146"/>
                  <a:pt x="602694" y="1773764"/>
                  <a:pt x="602694" y="1848540"/>
                </a:cubicBezTo>
                <a:cubicBezTo>
                  <a:pt x="602694" y="1923316"/>
                  <a:pt x="664580" y="1983934"/>
                  <a:pt x="740920" y="1983934"/>
                </a:cubicBezTo>
                <a:cubicBezTo>
                  <a:pt x="817260" y="1983934"/>
                  <a:pt x="879146" y="1923316"/>
                  <a:pt x="879146" y="1848540"/>
                </a:cubicBezTo>
                <a:cubicBezTo>
                  <a:pt x="879146" y="1773764"/>
                  <a:pt x="817260" y="1713146"/>
                  <a:pt x="740920" y="1713146"/>
                </a:cubicBezTo>
                <a:close/>
                <a:moveTo>
                  <a:pt x="344688" y="1713146"/>
                </a:moveTo>
                <a:cubicBezTo>
                  <a:pt x="268348" y="1713146"/>
                  <a:pt x="206462" y="1773764"/>
                  <a:pt x="206462" y="1848540"/>
                </a:cubicBezTo>
                <a:cubicBezTo>
                  <a:pt x="206462" y="1923316"/>
                  <a:pt x="268348" y="1983934"/>
                  <a:pt x="344688" y="1983934"/>
                </a:cubicBezTo>
                <a:cubicBezTo>
                  <a:pt x="421028" y="1983934"/>
                  <a:pt x="482914" y="1923316"/>
                  <a:pt x="482914" y="1848540"/>
                </a:cubicBezTo>
                <a:cubicBezTo>
                  <a:pt x="482914" y="1773764"/>
                  <a:pt x="421028" y="1713146"/>
                  <a:pt x="344688" y="1713146"/>
                </a:cubicBezTo>
                <a:close/>
                <a:moveTo>
                  <a:pt x="1137152" y="1302659"/>
                </a:moveTo>
                <a:cubicBezTo>
                  <a:pt x="1060812" y="1302659"/>
                  <a:pt x="998926" y="1363277"/>
                  <a:pt x="998926" y="1438053"/>
                </a:cubicBezTo>
                <a:cubicBezTo>
                  <a:pt x="998926" y="1512829"/>
                  <a:pt x="1060812" y="1573447"/>
                  <a:pt x="1137152" y="1573447"/>
                </a:cubicBezTo>
                <a:cubicBezTo>
                  <a:pt x="1213492" y="1573447"/>
                  <a:pt x="1275378" y="1512829"/>
                  <a:pt x="1275378" y="1438053"/>
                </a:cubicBezTo>
                <a:cubicBezTo>
                  <a:pt x="1275378" y="1363277"/>
                  <a:pt x="1213492" y="1302659"/>
                  <a:pt x="1137152" y="1302659"/>
                </a:cubicBezTo>
                <a:close/>
                <a:moveTo>
                  <a:pt x="740920" y="1302659"/>
                </a:moveTo>
                <a:cubicBezTo>
                  <a:pt x="664580" y="1302659"/>
                  <a:pt x="602694" y="1363277"/>
                  <a:pt x="602694" y="1438053"/>
                </a:cubicBezTo>
                <a:cubicBezTo>
                  <a:pt x="602694" y="1512829"/>
                  <a:pt x="664580" y="1573447"/>
                  <a:pt x="740920" y="1573447"/>
                </a:cubicBezTo>
                <a:cubicBezTo>
                  <a:pt x="817260" y="1573447"/>
                  <a:pt x="879146" y="1512829"/>
                  <a:pt x="879146" y="1438053"/>
                </a:cubicBezTo>
                <a:cubicBezTo>
                  <a:pt x="879146" y="1363277"/>
                  <a:pt x="817260" y="1302659"/>
                  <a:pt x="740920" y="1302659"/>
                </a:cubicBezTo>
                <a:close/>
                <a:moveTo>
                  <a:pt x="344688" y="1302659"/>
                </a:moveTo>
                <a:cubicBezTo>
                  <a:pt x="268348" y="1302659"/>
                  <a:pt x="206462" y="1363277"/>
                  <a:pt x="206462" y="1438053"/>
                </a:cubicBezTo>
                <a:cubicBezTo>
                  <a:pt x="206462" y="1512829"/>
                  <a:pt x="268348" y="1573447"/>
                  <a:pt x="344688" y="1573447"/>
                </a:cubicBezTo>
                <a:cubicBezTo>
                  <a:pt x="421028" y="1573447"/>
                  <a:pt x="482914" y="1512829"/>
                  <a:pt x="482914" y="1438053"/>
                </a:cubicBezTo>
                <a:cubicBezTo>
                  <a:pt x="482914" y="1363277"/>
                  <a:pt x="421028" y="1302659"/>
                  <a:pt x="344688" y="1302659"/>
                </a:cubicBezTo>
                <a:close/>
                <a:moveTo>
                  <a:pt x="1678851" y="1191552"/>
                </a:moveTo>
                <a:lnTo>
                  <a:pt x="1678851" y="1290962"/>
                </a:lnTo>
                <a:cubicBezTo>
                  <a:pt x="1716650" y="1276927"/>
                  <a:pt x="1753565" y="1220563"/>
                  <a:pt x="1678851" y="1191552"/>
                </a:cubicBezTo>
                <a:close/>
                <a:moveTo>
                  <a:pt x="1664260" y="1053673"/>
                </a:moveTo>
                <a:cubicBezTo>
                  <a:pt x="1640223" y="1060115"/>
                  <a:pt x="1611859" y="1077582"/>
                  <a:pt x="1626486" y="1118449"/>
                </a:cubicBezTo>
                <a:cubicBezTo>
                  <a:pt x="1635590" y="1132658"/>
                  <a:pt x="1651289" y="1139910"/>
                  <a:pt x="1664260" y="1144474"/>
                </a:cubicBezTo>
                <a:close/>
                <a:moveTo>
                  <a:pt x="1670193" y="992446"/>
                </a:moveTo>
                <a:lnTo>
                  <a:pt x="1672917" y="992446"/>
                </a:lnTo>
                <a:cubicBezTo>
                  <a:pt x="1676194" y="992446"/>
                  <a:pt x="1678851" y="995512"/>
                  <a:pt x="1678851" y="999293"/>
                </a:cubicBezTo>
                <a:lnTo>
                  <a:pt x="1678851" y="1039377"/>
                </a:lnTo>
                <a:cubicBezTo>
                  <a:pt x="1700671" y="1041600"/>
                  <a:pt x="1717287" y="1045587"/>
                  <a:pt x="1733006" y="1054746"/>
                </a:cubicBezTo>
                <a:cubicBezTo>
                  <a:pt x="1745328" y="1065784"/>
                  <a:pt x="1747922" y="1074577"/>
                  <a:pt x="1744680" y="1083932"/>
                </a:cubicBezTo>
                <a:cubicBezTo>
                  <a:pt x="1733979" y="1093660"/>
                  <a:pt x="1709173" y="1079254"/>
                  <a:pt x="1702364" y="1055869"/>
                </a:cubicBezTo>
                <a:cubicBezTo>
                  <a:pt x="1694483" y="1054264"/>
                  <a:pt x="1687485" y="1050110"/>
                  <a:pt x="1678851" y="1050833"/>
                </a:cubicBezTo>
                <a:lnTo>
                  <a:pt x="1678851" y="1149514"/>
                </a:lnTo>
                <a:cubicBezTo>
                  <a:pt x="1825718" y="1195737"/>
                  <a:pt x="1743341" y="1298826"/>
                  <a:pt x="1678851" y="1304854"/>
                </a:cubicBezTo>
                <a:lnTo>
                  <a:pt x="1678851" y="1337509"/>
                </a:lnTo>
                <a:cubicBezTo>
                  <a:pt x="1678851" y="1341290"/>
                  <a:pt x="1676194" y="1344356"/>
                  <a:pt x="1672917" y="1344356"/>
                </a:cubicBezTo>
                <a:lnTo>
                  <a:pt x="1670193" y="1344356"/>
                </a:lnTo>
                <a:cubicBezTo>
                  <a:pt x="1666916" y="1344356"/>
                  <a:pt x="1664260" y="1341290"/>
                  <a:pt x="1664260" y="1337509"/>
                </a:cubicBezTo>
                <a:lnTo>
                  <a:pt x="1664260" y="1305880"/>
                </a:lnTo>
                <a:cubicBezTo>
                  <a:pt x="1653490" y="1306996"/>
                  <a:pt x="1643429" y="1305777"/>
                  <a:pt x="1630863" y="1302823"/>
                </a:cubicBezTo>
                <a:cubicBezTo>
                  <a:pt x="1610111" y="1296649"/>
                  <a:pt x="1573307" y="1274199"/>
                  <a:pt x="1591952" y="1255677"/>
                </a:cubicBezTo>
                <a:cubicBezTo>
                  <a:pt x="1605733" y="1246135"/>
                  <a:pt x="1627783" y="1268025"/>
                  <a:pt x="1633295" y="1289353"/>
                </a:cubicBezTo>
                <a:cubicBezTo>
                  <a:pt x="1644040" y="1293168"/>
                  <a:pt x="1653237" y="1295792"/>
                  <a:pt x="1664260" y="1294525"/>
                </a:cubicBezTo>
                <a:lnTo>
                  <a:pt x="1664260" y="1186587"/>
                </a:lnTo>
                <a:cubicBezTo>
                  <a:pt x="1630347" y="1175068"/>
                  <a:pt x="1586458" y="1153777"/>
                  <a:pt x="1586602" y="1108627"/>
                </a:cubicBezTo>
                <a:cubicBezTo>
                  <a:pt x="1586747" y="1063064"/>
                  <a:pt x="1629330" y="1043148"/>
                  <a:pt x="1664260" y="1039737"/>
                </a:cubicBezTo>
                <a:lnTo>
                  <a:pt x="1664260" y="999293"/>
                </a:lnTo>
                <a:cubicBezTo>
                  <a:pt x="1664260" y="995512"/>
                  <a:pt x="1666916" y="992446"/>
                  <a:pt x="1670193" y="992446"/>
                </a:cubicBezTo>
                <a:close/>
                <a:moveTo>
                  <a:pt x="1724371" y="450966"/>
                </a:moveTo>
                <a:lnTo>
                  <a:pt x="1770091" y="450966"/>
                </a:lnTo>
                <a:lnTo>
                  <a:pt x="1770091" y="899314"/>
                </a:lnTo>
                <a:lnTo>
                  <a:pt x="1724371" y="899314"/>
                </a:lnTo>
                <a:close/>
                <a:moveTo>
                  <a:pt x="1621706" y="450966"/>
                </a:moveTo>
                <a:lnTo>
                  <a:pt x="1667426" y="450966"/>
                </a:lnTo>
                <a:lnTo>
                  <a:pt x="1667426" y="899314"/>
                </a:lnTo>
                <a:lnTo>
                  <a:pt x="1621706" y="899314"/>
                </a:lnTo>
                <a:close/>
                <a:moveTo>
                  <a:pt x="1519041" y="450966"/>
                </a:moveTo>
                <a:lnTo>
                  <a:pt x="1564761" y="450966"/>
                </a:lnTo>
                <a:lnTo>
                  <a:pt x="1564761" y="899314"/>
                </a:lnTo>
                <a:lnTo>
                  <a:pt x="1519041" y="899314"/>
                </a:lnTo>
                <a:close/>
                <a:moveTo>
                  <a:pt x="2053281" y="400716"/>
                </a:moveTo>
                <a:lnTo>
                  <a:pt x="2053281" y="1453952"/>
                </a:lnTo>
                <a:lnTo>
                  <a:pt x="2287566" y="1453952"/>
                </a:lnTo>
                <a:cubicBezTo>
                  <a:pt x="2330192" y="1453952"/>
                  <a:pt x="2364748" y="1419396"/>
                  <a:pt x="2364748" y="1376770"/>
                </a:cubicBezTo>
                <a:lnTo>
                  <a:pt x="2364748" y="477899"/>
                </a:lnTo>
                <a:cubicBezTo>
                  <a:pt x="2364748" y="435272"/>
                  <a:pt x="2330192" y="400716"/>
                  <a:pt x="2287566" y="400716"/>
                </a:cubicBezTo>
                <a:close/>
                <a:moveTo>
                  <a:pt x="1462980" y="400716"/>
                </a:moveTo>
                <a:lnTo>
                  <a:pt x="1462980" y="1453952"/>
                </a:lnTo>
                <a:lnTo>
                  <a:pt x="1880260" y="1453952"/>
                </a:lnTo>
                <a:lnTo>
                  <a:pt x="1880260" y="400716"/>
                </a:lnTo>
                <a:close/>
                <a:moveTo>
                  <a:pt x="250026" y="208196"/>
                </a:moveTo>
                <a:cubicBezTo>
                  <a:pt x="218585" y="208196"/>
                  <a:pt x="193097" y="233684"/>
                  <a:pt x="193097" y="265125"/>
                </a:cubicBezTo>
                <a:lnTo>
                  <a:pt x="193097" y="1124405"/>
                </a:lnTo>
                <a:cubicBezTo>
                  <a:pt x="193097" y="1155846"/>
                  <a:pt x="218585" y="1181334"/>
                  <a:pt x="250026" y="1181334"/>
                </a:cubicBezTo>
                <a:lnTo>
                  <a:pt x="1210374" y="1181334"/>
                </a:lnTo>
                <a:cubicBezTo>
                  <a:pt x="1241815" y="1181334"/>
                  <a:pt x="1267303" y="1155846"/>
                  <a:pt x="1267303" y="1124405"/>
                </a:cubicBezTo>
                <a:lnTo>
                  <a:pt x="1267303" y="265125"/>
                </a:lnTo>
                <a:cubicBezTo>
                  <a:pt x="1267303" y="233684"/>
                  <a:pt x="1241815" y="208196"/>
                  <a:pt x="1210374" y="208196"/>
                </a:cubicBezTo>
                <a:close/>
                <a:moveTo>
                  <a:pt x="243835" y="0"/>
                </a:moveTo>
                <a:lnTo>
                  <a:pt x="1219145" y="0"/>
                </a:lnTo>
                <a:cubicBezTo>
                  <a:pt x="1353811" y="0"/>
                  <a:pt x="1462980" y="109169"/>
                  <a:pt x="1462980" y="243835"/>
                </a:cubicBezTo>
                <a:lnTo>
                  <a:pt x="1462980" y="325122"/>
                </a:lnTo>
                <a:lnTo>
                  <a:pt x="2314448" y="325122"/>
                </a:lnTo>
                <a:cubicBezTo>
                  <a:pt x="2376916" y="325122"/>
                  <a:pt x="2427557" y="375763"/>
                  <a:pt x="2427557" y="438231"/>
                </a:cubicBezTo>
                <a:lnTo>
                  <a:pt x="2427557" y="1416436"/>
                </a:lnTo>
                <a:cubicBezTo>
                  <a:pt x="2427557" y="1478904"/>
                  <a:pt x="2376916" y="1529545"/>
                  <a:pt x="2314448" y="1529545"/>
                </a:cubicBezTo>
                <a:lnTo>
                  <a:pt x="1462980" y="1529545"/>
                </a:lnTo>
                <a:lnTo>
                  <a:pt x="1462980" y="1913793"/>
                </a:lnTo>
                <a:cubicBezTo>
                  <a:pt x="1462980" y="2048459"/>
                  <a:pt x="1353811" y="2157628"/>
                  <a:pt x="1219145" y="2157628"/>
                </a:cubicBezTo>
                <a:lnTo>
                  <a:pt x="243835" y="2157628"/>
                </a:lnTo>
                <a:cubicBezTo>
                  <a:pt x="109169" y="2157628"/>
                  <a:pt x="0" y="2048459"/>
                  <a:pt x="0" y="1913793"/>
                </a:cubicBezTo>
                <a:lnTo>
                  <a:pt x="0" y="243835"/>
                </a:lnTo>
                <a:cubicBezTo>
                  <a:pt x="0" y="109169"/>
                  <a:pt x="109169" y="0"/>
                  <a:pt x="243835"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61" tIns="34280" rIns="34280" bIns="68561" numCol="1" spcCol="0" rtlCol="0" fromWordArt="0" anchor="b" anchorCtr="0" forceAA="0" compatLnSpc="1">
            <a:prstTxWarp prst="textNoShape">
              <a:avLst/>
            </a:prstTxWarp>
            <a:noAutofit/>
          </a:bodyPr>
          <a:lstStyle/>
          <a:p>
            <a:pPr marL="0" marR="0" lvl="0" indent="0" algn="ctr" defTabSz="685483"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38"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grpSp>
        <p:nvGrpSpPr>
          <p:cNvPr id="29" name="Group 28"/>
          <p:cNvGrpSpPr/>
          <p:nvPr/>
        </p:nvGrpSpPr>
        <p:grpSpPr>
          <a:xfrm>
            <a:off x="8455893" y="3688454"/>
            <a:ext cx="642932" cy="753614"/>
            <a:chOff x="12849225" y="227013"/>
            <a:chExt cx="3357563" cy="5561012"/>
          </a:xfrm>
          <a:solidFill>
            <a:schemeClr val="bg1"/>
          </a:solidFill>
        </p:grpSpPr>
        <p:sp>
          <p:nvSpPr>
            <p:cNvPr id="30" name="Freeform 13"/>
            <p:cNvSpPr>
              <a:spLocks noEditPoints="1"/>
            </p:cNvSpPr>
            <p:nvPr/>
          </p:nvSpPr>
          <p:spPr bwMode="auto">
            <a:xfrm>
              <a:off x="12849225" y="227013"/>
              <a:ext cx="2830513" cy="1908175"/>
            </a:xfrm>
            <a:custGeom>
              <a:avLst/>
              <a:gdLst>
                <a:gd name="T0" fmla="*/ 0 w 1783"/>
                <a:gd name="T1" fmla="*/ 1202 h 1202"/>
                <a:gd name="T2" fmla="*/ 1783 w 1783"/>
                <a:gd name="T3" fmla="*/ 1202 h 1202"/>
                <a:gd name="T4" fmla="*/ 1783 w 1783"/>
                <a:gd name="T5" fmla="*/ 0 h 1202"/>
                <a:gd name="T6" fmla="*/ 0 w 1783"/>
                <a:gd name="T7" fmla="*/ 0 h 1202"/>
                <a:gd name="T8" fmla="*/ 0 w 1783"/>
                <a:gd name="T9" fmla="*/ 1202 h 1202"/>
                <a:gd name="T10" fmla="*/ 152 w 1783"/>
                <a:gd name="T11" fmla="*/ 154 h 1202"/>
                <a:gd name="T12" fmla="*/ 1631 w 1783"/>
                <a:gd name="T13" fmla="*/ 154 h 1202"/>
                <a:gd name="T14" fmla="*/ 1631 w 1783"/>
                <a:gd name="T15" fmla="*/ 1048 h 1202"/>
                <a:gd name="T16" fmla="*/ 152 w 1783"/>
                <a:gd name="T17" fmla="*/ 1048 h 1202"/>
                <a:gd name="T18" fmla="*/ 152 w 1783"/>
                <a:gd name="T19" fmla="*/ 15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3" h="1202">
                  <a:moveTo>
                    <a:pt x="0" y="1202"/>
                  </a:moveTo>
                  <a:lnTo>
                    <a:pt x="1783" y="1202"/>
                  </a:lnTo>
                  <a:lnTo>
                    <a:pt x="1783" y="0"/>
                  </a:lnTo>
                  <a:lnTo>
                    <a:pt x="0" y="0"/>
                  </a:lnTo>
                  <a:lnTo>
                    <a:pt x="0" y="1202"/>
                  </a:lnTo>
                  <a:close/>
                  <a:moveTo>
                    <a:pt x="152" y="154"/>
                  </a:moveTo>
                  <a:lnTo>
                    <a:pt x="1631" y="154"/>
                  </a:lnTo>
                  <a:lnTo>
                    <a:pt x="1631" y="1048"/>
                  </a:lnTo>
                  <a:lnTo>
                    <a:pt x="152" y="1048"/>
                  </a:lnTo>
                  <a:lnTo>
                    <a:pt x="15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31" name="Group 30"/>
            <p:cNvGrpSpPr/>
            <p:nvPr/>
          </p:nvGrpSpPr>
          <p:grpSpPr>
            <a:xfrm>
              <a:off x="12849225" y="647700"/>
              <a:ext cx="3357563" cy="5140325"/>
              <a:chOff x="12849225" y="647700"/>
              <a:chExt cx="3357563" cy="5140325"/>
            </a:xfrm>
            <a:grpFill/>
          </p:grpSpPr>
          <p:sp>
            <p:nvSpPr>
              <p:cNvPr id="32" name="Rectangle 14"/>
              <p:cNvSpPr>
                <a:spLocks noChangeArrowheads="1"/>
              </p:cNvSpPr>
              <p:nvPr/>
            </p:nvSpPr>
            <p:spPr bwMode="auto">
              <a:xfrm>
                <a:off x="15830550" y="647700"/>
                <a:ext cx="376238" cy="1082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3" name="Freeform 15"/>
              <p:cNvSpPr>
                <a:spLocks/>
              </p:cNvSpPr>
              <p:nvPr/>
            </p:nvSpPr>
            <p:spPr bwMode="auto">
              <a:xfrm>
                <a:off x="12849225" y="2293938"/>
                <a:ext cx="2830513" cy="3494087"/>
              </a:xfrm>
              <a:custGeom>
                <a:avLst/>
                <a:gdLst>
                  <a:gd name="T0" fmla="*/ 1311 w 1783"/>
                  <a:gd name="T1" fmla="*/ 0 h 2201"/>
                  <a:gd name="T2" fmla="*/ 550 w 1783"/>
                  <a:gd name="T3" fmla="*/ 0 h 2201"/>
                  <a:gd name="T4" fmla="*/ 550 w 1783"/>
                  <a:gd name="T5" fmla="*/ 2069 h 2201"/>
                  <a:gd name="T6" fmla="*/ 0 w 1783"/>
                  <a:gd name="T7" fmla="*/ 2069 h 2201"/>
                  <a:gd name="T8" fmla="*/ 0 w 1783"/>
                  <a:gd name="T9" fmla="*/ 2201 h 2201"/>
                  <a:gd name="T10" fmla="*/ 1783 w 1783"/>
                  <a:gd name="T11" fmla="*/ 2201 h 2201"/>
                  <a:gd name="T12" fmla="*/ 1783 w 1783"/>
                  <a:gd name="T13" fmla="*/ 2069 h 2201"/>
                  <a:gd name="T14" fmla="*/ 1311 w 1783"/>
                  <a:gd name="T15" fmla="*/ 2069 h 2201"/>
                  <a:gd name="T16" fmla="*/ 1311 w 1783"/>
                  <a:gd name="T17"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3" h="2201">
                    <a:moveTo>
                      <a:pt x="1311" y="0"/>
                    </a:moveTo>
                    <a:lnTo>
                      <a:pt x="550" y="0"/>
                    </a:lnTo>
                    <a:lnTo>
                      <a:pt x="550" y="2069"/>
                    </a:lnTo>
                    <a:lnTo>
                      <a:pt x="0" y="2069"/>
                    </a:lnTo>
                    <a:lnTo>
                      <a:pt x="0" y="2201"/>
                    </a:lnTo>
                    <a:lnTo>
                      <a:pt x="1783" y="2201"/>
                    </a:lnTo>
                    <a:lnTo>
                      <a:pt x="1783" y="2069"/>
                    </a:lnTo>
                    <a:lnTo>
                      <a:pt x="1311" y="2069"/>
                    </a:lnTo>
                    <a:lnTo>
                      <a:pt x="13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grpSp>
        <p:nvGrpSpPr>
          <p:cNvPr id="34" name="Group 33"/>
          <p:cNvGrpSpPr/>
          <p:nvPr/>
        </p:nvGrpSpPr>
        <p:grpSpPr>
          <a:xfrm>
            <a:off x="8489813" y="1664779"/>
            <a:ext cx="595190" cy="408257"/>
            <a:chOff x="7871810" y="3175673"/>
            <a:chExt cx="772691" cy="448812"/>
          </a:xfrm>
          <a:solidFill>
            <a:schemeClr val="bg1"/>
          </a:solidFill>
        </p:grpSpPr>
        <p:sp>
          <p:nvSpPr>
            <p:cNvPr id="35" name="Freeform 14"/>
            <p:cNvSpPr>
              <a:spLocks noEditPoints="1"/>
            </p:cNvSpPr>
            <p:nvPr/>
          </p:nvSpPr>
          <p:spPr bwMode="auto">
            <a:xfrm>
              <a:off x="8016574" y="3281845"/>
              <a:ext cx="311927" cy="223511"/>
            </a:xfrm>
            <a:custGeom>
              <a:avLst/>
              <a:gdLst>
                <a:gd name="T0" fmla="*/ 195 w 300"/>
                <a:gd name="T1" fmla="*/ 217 h 266"/>
                <a:gd name="T2" fmla="*/ 196 w 300"/>
                <a:gd name="T3" fmla="*/ 227 h 266"/>
                <a:gd name="T4" fmla="*/ 149 w 300"/>
                <a:gd name="T5" fmla="*/ 266 h 266"/>
                <a:gd name="T6" fmla="*/ 8 w 300"/>
                <a:gd name="T7" fmla="*/ 116 h 266"/>
                <a:gd name="T8" fmla="*/ 0 w 300"/>
                <a:gd name="T9" fmla="*/ 78 h 266"/>
                <a:gd name="T10" fmla="*/ 78 w 300"/>
                <a:gd name="T11" fmla="*/ 0 h 266"/>
                <a:gd name="T12" fmla="*/ 150 w 300"/>
                <a:gd name="T13" fmla="*/ 48 h 266"/>
                <a:gd name="T14" fmla="*/ 222 w 300"/>
                <a:gd name="T15" fmla="*/ 0 h 266"/>
                <a:gd name="T16" fmla="*/ 300 w 300"/>
                <a:gd name="T17" fmla="*/ 78 h 266"/>
                <a:gd name="T18" fmla="*/ 292 w 300"/>
                <a:gd name="T19" fmla="*/ 116 h 266"/>
                <a:gd name="T20" fmla="*/ 262 w 300"/>
                <a:gd name="T21" fmla="*/ 162 h 266"/>
                <a:gd name="T22" fmla="*/ 251 w 300"/>
                <a:gd name="T23" fmla="*/ 161 h 266"/>
                <a:gd name="T24" fmla="*/ 195 w 300"/>
                <a:gd name="T25" fmla="*/ 217 h 266"/>
                <a:gd name="T26" fmla="*/ 257 w 300"/>
                <a:gd name="T27" fmla="*/ 211 h 266"/>
                <a:gd name="T28" fmla="*/ 275 w 300"/>
                <a:gd name="T29" fmla="*/ 211 h 266"/>
                <a:gd name="T30" fmla="*/ 275 w 300"/>
                <a:gd name="T31" fmla="*/ 223 h 266"/>
                <a:gd name="T32" fmla="*/ 257 w 300"/>
                <a:gd name="T33" fmla="*/ 223 h 266"/>
                <a:gd name="T34" fmla="*/ 257 w 300"/>
                <a:gd name="T35" fmla="*/ 241 h 266"/>
                <a:gd name="T36" fmla="*/ 245 w 300"/>
                <a:gd name="T37" fmla="*/ 241 h 266"/>
                <a:gd name="T38" fmla="*/ 245 w 300"/>
                <a:gd name="T39" fmla="*/ 223 h 266"/>
                <a:gd name="T40" fmla="*/ 227 w 300"/>
                <a:gd name="T41" fmla="*/ 223 h 266"/>
                <a:gd name="T42" fmla="*/ 227 w 300"/>
                <a:gd name="T43" fmla="*/ 211 h 266"/>
                <a:gd name="T44" fmla="*/ 245 w 300"/>
                <a:gd name="T45" fmla="*/ 211 h 266"/>
                <a:gd name="T46" fmla="*/ 245 w 300"/>
                <a:gd name="T47" fmla="*/ 193 h 266"/>
                <a:gd name="T48" fmla="*/ 257 w 300"/>
                <a:gd name="T49" fmla="*/ 193 h 266"/>
                <a:gd name="T50" fmla="*/ 257 w 300"/>
                <a:gd name="T51" fmla="*/ 211 h 266"/>
                <a:gd name="T52" fmla="*/ 251 w 300"/>
                <a:gd name="T53" fmla="*/ 258 h 266"/>
                <a:gd name="T54" fmla="*/ 210 w 300"/>
                <a:gd name="T55" fmla="*/ 217 h 266"/>
                <a:gd name="T56" fmla="*/ 251 w 300"/>
                <a:gd name="T57" fmla="*/ 176 h 266"/>
                <a:gd name="T58" fmla="*/ 293 w 300"/>
                <a:gd name="T59" fmla="*/ 217 h 266"/>
                <a:gd name="T60" fmla="*/ 251 w 300"/>
                <a:gd name="T61" fmla="*/ 258 h 266"/>
                <a:gd name="T62" fmla="*/ 251 w 300"/>
                <a:gd name="T63" fmla="*/ 168 h 266"/>
                <a:gd name="T64" fmla="*/ 203 w 300"/>
                <a:gd name="T65" fmla="*/ 217 h 266"/>
                <a:gd name="T66" fmla="*/ 251 w 300"/>
                <a:gd name="T67" fmla="*/ 266 h 266"/>
                <a:gd name="T68" fmla="*/ 300 w 300"/>
                <a:gd name="T69" fmla="*/ 217 h 266"/>
                <a:gd name="T70" fmla="*/ 251 w 300"/>
                <a:gd name="T71"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grpFill/>
            <a:ln>
              <a:noFill/>
            </a:ln>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sp>
          <p:nvSpPr>
            <p:cNvPr id="36" name="Freeform 35"/>
            <p:cNvSpPr>
              <a:spLocks noChangeAspect="1"/>
            </p:cNvSpPr>
            <p:nvPr/>
          </p:nvSpPr>
          <p:spPr bwMode="auto">
            <a:xfrm>
              <a:off x="7871810" y="3175673"/>
              <a:ext cx="772691" cy="448812"/>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190" rtl="0" eaLnBrk="1" fontAlgn="base" latinLnBrk="0" hangingPunct="1">
                <a:lnSpc>
                  <a:spcPct val="100000"/>
                </a:lnSpc>
                <a:spcBef>
                  <a:spcPct val="0"/>
                </a:spcBef>
                <a:spcAft>
                  <a:spcPct val="0"/>
                </a:spcAft>
                <a:buClrTx/>
                <a:buSzTx/>
                <a:buFontTx/>
                <a:buNone/>
                <a:tabLst/>
                <a:defRPr/>
              </a:pPr>
              <a:endParaRPr kumimoji="0" lang="en-US" sz="1428" b="0" i="0" u="none" strike="noStrike" kern="1200" cap="none" spc="-52" normalizeH="0" baseline="0" noProof="0" dirty="0">
                <a:ln>
                  <a:noFill/>
                </a:ln>
                <a:solidFill>
                  <a:srgbClr val="FFFFFF"/>
                </a:solidFill>
                <a:effectLst/>
                <a:uLnTx/>
                <a:uFillTx/>
                <a:latin typeface="Calibri Light" panose="020F0302020204030204"/>
                <a:ea typeface="Segoe UI" pitchFamily="34" charset="0"/>
                <a:cs typeface="Segoe UI" pitchFamily="34" charset="0"/>
              </a:endParaRPr>
            </a:p>
          </p:txBody>
        </p:sp>
      </p:grpSp>
      <p:sp>
        <p:nvSpPr>
          <p:cNvPr id="37" name="Rounded Rectangle 89"/>
          <p:cNvSpPr>
            <a:spLocks noChangeAspect="1"/>
          </p:cNvSpPr>
          <p:nvPr/>
        </p:nvSpPr>
        <p:spPr bwMode="auto">
          <a:xfrm rot="16200000">
            <a:off x="9470668" y="4118341"/>
            <a:ext cx="577561" cy="818844"/>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chemeClr val="bg1"/>
          </a:solidFill>
          <a:ln w="9525" cap="flat" cmpd="sng" algn="ctr">
            <a:noFill/>
            <a:prstDash val="solid"/>
            <a:headEnd type="none" w="med" len="med"/>
            <a:tailEnd type="none" w="med" len="med"/>
          </a:ln>
          <a:effectLst/>
        </p:spPr>
        <p:txBody>
          <a:bodyPr rot="0" spcFirstLastPara="0" vert="horz" wrap="square" lIns="93173" tIns="46585" rIns="46585" bIns="93173" numCol="1" spcCol="0" rtlCol="0" fromWordArt="0" anchor="b" anchorCtr="0" forceAA="0" compatLnSpc="1">
            <a:prstTxWarp prst="textNoShape">
              <a:avLst/>
            </a:prstTxWarp>
            <a:noAutofit/>
          </a:bodyPr>
          <a:lstStyle>
            <a:defPPr>
              <a:defRPr lang="en-US"/>
            </a:defPPr>
            <a:lvl1pPr marL="0" algn="l" defTabSz="686047" rtl="0" eaLnBrk="1" latinLnBrk="0" hangingPunct="1">
              <a:defRPr sz="1400" kern="1200">
                <a:solidFill>
                  <a:schemeClr val="lt1"/>
                </a:solidFill>
                <a:latin typeface="+mn-lt"/>
                <a:ea typeface="+mn-ea"/>
                <a:cs typeface="+mn-cs"/>
              </a:defRPr>
            </a:lvl1pPr>
            <a:lvl2pPr marL="343024" algn="l" defTabSz="686047" rtl="0" eaLnBrk="1" latinLnBrk="0" hangingPunct="1">
              <a:defRPr sz="1400" kern="1200">
                <a:solidFill>
                  <a:schemeClr val="lt1"/>
                </a:solidFill>
                <a:latin typeface="+mn-lt"/>
                <a:ea typeface="+mn-ea"/>
                <a:cs typeface="+mn-cs"/>
              </a:defRPr>
            </a:lvl2pPr>
            <a:lvl3pPr marL="686047" algn="l" defTabSz="686047" rtl="0" eaLnBrk="1" latinLnBrk="0" hangingPunct="1">
              <a:defRPr sz="1400" kern="1200">
                <a:solidFill>
                  <a:schemeClr val="lt1"/>
                </a:solidFill>
                <a:latin typeface="+mn-lt"/>
                <a:ea typeface="+mn-ea"/>
                <a:cs typeface="+mn-cs"/>
              </a:defRPr>
            </a:lvl3pPr>
            <a:lvl4pPr marL="1029070" algn="l" defTabSz="686047" rtl="0" eaLnBrk="1" latinLnBrk="0" hangingPunct="1">
              <a:defRPr sz="1400" kern="1200">
                <a:solidFill>
                  <a:schemeClr val="lt1"/>
                </a:solidFill>
                <a:latin typeface="+mn-lt"/>
                <a:ea typeface="+mn-ea"/>
                <a:cs typeface="+mn-cs"/>
              </a:defRPr>
            </a:lvl4pPr>
            <a:lvl5pPr marL="1372094" algn="l" defTabSz="686047" rtl="0" eaLnBrk="1" latinLnBrk="0" hangingPunct="1">
              <a:defRPr sz="1400" kern="1200">
                <a:solidFill>
                  <a:schemeClr val="lt1"/>
                </a:solidFill>
                <a:latin typeface="+mn-lt"/>
                <a:ea typeface="+mn-ea"/>
                <a:cs typeface="+mn-cs"/>
              </a:defRPr>
            </a:lvl5pPr>
            <a:lvl6pPr marL="1715118" algn="l" defTabSz="686047" rtl="0" eaLnBrk="1" latinLnBrk="0" hangingPunct="1">
              <a:defRPr sz="1400" kern="1200">
                <a:solidFill>
                  <a:schemeClr val="lt1"/>
                </a:solidFill>
                <a:latin typeface="+mn-lt"/>
                <a:ea typeface="+mn-ea"/>
                <a:cs typeface="+mn-cs"/>
              </a:defRPr>
            </a:lvl6pPr>
            <a:lvl7pPr marL="2058140" algn="l" defTabSz="686047" rtl="0" eaLnBrk="1" latinLnBrk="0" hangingPunct="1">
              <a:defRPr sz="1400" kern="1200">
                <a:solidFill>
                  <a:schemeClr val="lt1"/>
                </a:solidFill>
                <a:latin typeface="+mn-lt"/>
                <a:ea typeface="+mn-ea"/>
                <a:cs typeface="+mn-cs"/>
              </a:defRPr>
            </a:lvl7pPr>
            <a:lvl8pPr marL="2401164" algn="l" defTabSz="686047" rtl="0" eaLnBrk="1" latinLnBrk="0" hangingPunct="1">
              <a:defRPr sz="1400" kern="1200">
                <a:solidFill>
                  <a:schemeClr val="lt1"/>
                </a:solidFill>
                <a:latin typeface="+mn-lt"/>
                <a:ea typeface="+mn-ea"/>
                <a:cs typeface="+mn-cs"/>
              </a:defRPr>
            </a:lvl8pPr>
            <a:lvl9pPr marL="2744188" algn="l" defTabSz="686047" rtl="0" eaLnBrk="1" latinLnBrk="0" hangingPunct="1">
              <a:defRPr sz="1400" kern="1200">
                <a:solidFill>
                  <a:schemeClr val="lt1"/>
                </a:solidFill>
                <a:latin typeface="+mn-lt"/>
                <a:ea typeface="+mn-ea"/>
                <a:cs typeface="+mn-cs"/>
              </a:defRPr>
            </a:lvl9pPr>
          </a:lstStyle>
          <a:p>
            <a:pPr marL="0" marR="0" lvl="0" indent="0" algn="ctr" defTabSz="698524" rtl="0" eaLnBrk="1" fontAlgn="base" latinLnBrk="0" hangingPunct="1">
              <a:lnSpc>
                <a:spcPct val="100000"/>
              </a:lnSpc>
              <a:spcBef>
                <a:spcPct val="0"/>
              </a:spcBef>
              <a:spcAft>
                <a:spcPct val="0"/>
              </a:spcAft>
              <a:buClrTx/>
              <a:buSzTx/>
              <a:buFontTx/>
              <a:buNone/>
              <a:tabLst/>
              <a:defRPr/>
            </a:pPr>
            <a:endParaRPr kumimoji="0" lang="en-US" sz="102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38" name="Freeform 37"/>
          <p:cNvSpPr>
            <a:spLocks noChangeAspect="1"/>
          </p:cNvSpPr>
          <p:nvPr/>
        </p:nvSpPr>
        <p:spPr bwMode="auto">
          <a:xfrm flipH="1">
            <a:off x="8533409" y="4814606"/>
            <a:ext cx="351682" cy="529346"/>
          </a:xfrm>
          <a:custGeom>
            <a:avLst/>
            <a:gdLst/>
            <a:ahLst/>
            <a:cxnLst/>
            <a:rect l="l" t="t" r="r" b="b"/>
            <a:pathLst>
              <a:path w="739747" h="1113745">
                <a:moveTo>
                  <a:pt x="580449" y="183754"/>
                </a:moveTo>
                <a:lnTo>
                  <a:pt x="608377" y="183754"/>
                </a:lnTo>
                <a:cubicBezTo>
                  <a:pt x="612233" y="183754"/>
                  <a:pt x="615359" y="186880"/>
                  <a:pt x="615359" y="190736"/>
                </a:cubicBezTo>
                <a:lnTo>
                  <a:pt x="615359" y="243798"/>
                </a:lnTo>
                <a:cubicBezTo>
                  <a:pt x="615359" y="247654"/>
                  <a:pt x="612233" y="250780"/>
                  <a:pt x="608377" y="250780"/>
                </a:cubicBezTo>
                <a:lnTo>
                  <a:pt x="580449" y="250780"/>
                </a:lnTo>
                <a:cubicBezTo>
                  <a:pt x="576593" y="250780"/>
                  <a:pt x="573467" y="247654"/>
                  <a:pt x="573467" y="243798"/>
                </a:cubicBezTo>
                <a:lnTo>
                  <a:pt x="573467" y="190736"/>
                </a:lnTo>
                <a:cubicBezTo>
                  <a:pt x="573467" y="186880"/>
                  <a:pt x="576593" y="183754"/>
                  <a:pt x="580449" y="183754"/>
                </a:cubicBezTo>
                <a:close/>
                <a:moveTo>
                  <a:pt x="425201" y="49190"/>
                </a:moveTo>
                <a:lnTo>
                  <a:pt x="413467" y="958610"/>
                </a:lnTo>
                <a:lnTo>
                  <a:pt x="51654" y="872558"/>
                </a:lnTo>
                <a:lnTo>
                  <a:pt x="55565" y="51146"/>
                </a:lnTo>
                <a:close/>
                <a:moveTo>
                  <a:pt x="565200" y="20779"/>
                </a:moveTo>
                <a:lnTo>
                  <a:pt x="565200" y="995333"/>
                </a:lnTo>
                <a:lnTo>
                  <a:pt x="621304" y="987021"/>
                </a:lnTo>
                <a:lnTo>
                  <a:pt x="625460" y="20779"/>
                </a:lnTo>
                <a:close/>
                <a:moveTo>
                  <a:pt x="681565" y="0"/>
                </a:moveTo>
                <a:lnTo>
                  <a:pt x="677409" y="1005723"/>
                </a:lnTo>
                <a:lnTo>
                  <a:pt x="627538" y="1011957"/>
                </a:lnTo>
                <a:lnTo>
                  <a:pt x="627538" y="1022346"/>
                </a:lnTo>
                <a:lnTo>
                  <a:pt x="739747" y="1061827"/>
                </a:lnTo>
                <a:lnTo>
                  <a:pt x="669097" y="1070139"/>
                </a:lnTo>
                <a:cubicBezTo>
                  <a:pt x="592617" y="1050415"/>
                  <a:pt x="552151" y="1057209"/>
                  <a:pt x="515329" y="1090918"/>
                </a:cubicBezTo>
                <a:lnTo>
                  <a:pt x="422658" y="1113745"/>
                </a:lnTo>
                <a:lnTo>
                  <a:pt x="409354" y="1068061"/>
                </a:lnTo>
                <a:cubicBezTo>
                  <a:pt x="306312" y="1018127"/>
                  <a:pt x="187349" y="984387"/>
                  <a:pt x="81040" y="978710"/>
                </a:cubicBezTo>
                <a:lnTo>
                  <a:pt x="0" y="984943"/>
                </a:lnTo>
                <a:lnTo>
                  <a:pt x="72728" y="945463"/>
                </a:lnTo>
                <a:lnTo>
                  <a:pt x="108053" y="937151"/>
                </a:lnTo>
                <a:lnTo>
                  <a:pt x="108053" y="922605"/>
                </a:lnTo>
                <a:lnTo>
                  <a:pt x="64416" y="912216"/>
                </a:lnTo>
                <a:lnTo>
                  <a:pt x="64483" y="897455"/>
                </a:lnTo>
                <a:lnTo>
                  <a:pt x="441070" y="987021"/>
                </a:lnTo>
                <a:lnTo>
                  <a:pt x="453538" y="20779"/>
                </a:lnTo>
                <a:lnTo>
                  <a:pt x="68477" y="22817"/>
                </a:lnTo>
                <a:lnTo>
                  <a:pt x="68572" y="2078"/>
                </a:lnTo>
                <a:close/>
              </a:path>
            </a:pathLst>
          </a:cu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91423" tIns="45711" rIns="91423" bIns="45711" numCol="1" rtlCol="0" anchor="ctr" anchorCtr="0" compatLnSpc="1">
            <a:prstTxWarp prst="textNoShape">
              <a:avLst/>
            </a:prstTxWarp>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39" name="Freeform 38"/>
          <p:cNvSpPr/>
          <p:nvPr/>
        </p:nvSpPr>
        <p:spPr bwMode="auto">
          <a:xfrm>
            <a:off x="3769192" y="4869739"/>
            <a:ext cx="418482" cy="342794"/>
          </a:xfrm>
          <a:custGeom>
            <a:avLst/>
            <a:gdLst/>
            <a:ahLst/>
            <a:cxnLst/>
            <a:rect l="l" t="t" r="r" b="b"/>
            <a:pathLst>
              <a:path w="2408902" h="2448051">
                <a:moveTo>
                  <a:pt x="859738" y="1809776"/>
                </a:moveTo>
                <a:cubicBezTo>
                  <a:pt x="777845" y="1809776"/>
                  <a:pt x="711457" y="1876164"/>
                  <a:pt x="711457" y="1958057"/>
                </a:cubicBezTo>
                <a:cubicBezTo>
                  <a:pt x="711457" y="2039950"/>
                  <a:pt x="777845" y="2106338"/>
                  <a:pt x="859738" y="2106338"/>
                </a:cubicBezTo>
                <a:cubicBezTo>
                  <a:pt x="941631" y="2106338"/>
                  <a:pt x="1008019" y="2039950"/>
                  <a:pt x="1008019" y="1958057"/>
                </a:cubicBezTo>
                <a:cubicBezTo>
                  <a:pt x="1008019" y="1876164"/>
                  <a:pt x="941631" y="1809776"/>
                  <a:pt x="859738" y="1809776"/>
                </a:cubicBezTo>
                <a:close/>
                <a:moveTo>
                  <a:pt x="365468" y="1809776"/>
                </a:moveTo>
                <a:cubicBezTo>
                  <a:pt x="283575" y="1809776"/>
                  <a:pt x="217187" y="1876164"/>
                  <a:pt x="217187" y="1958057"/>
                </a:cubicBezTo>
                <a:cubicBezTo>
                  <a:pt x="217187" y="2039950"/>
                  <a:pt x="283575" y="2106338"/>
                  <a:pt x="365468" y="2106338"/>
                </a:cubicBezTo>
                <a:cubicBezTo>
                  <a:pt x="447361" y="2106338"/>
                  <a:pt x="513749" y="2039950"/>
                  <a:pt x="513749" y="1958057"/>
                </a:cubicBezTo>
                <a:cubicBezTo>
                  <a:pt x="513749" y="1876164"/>
                  <a:pt x="447361" y="1809776"/>
                  <a:pt x="365468" y="1809776"/>
                </a:cubicBezTo>
                <a:close/>
                <a:moveTo>
                  <a:pt x="1475237" y="834168"/>
                </a:moveTo>
                <a:cubicBezTo>
                  <a:pt x="1549015" y="834168"/>
                  <a:pt x="1608823" y="893976"/>
                  <a:pt x="1608823" y="967754"/>
                </a:cubicBezTo>
                <a:lnTo>
                  <a:pt x="1608823" y="1514572"/>
                </a:lnTo>
                <a:lnTo>
                  <a:pt x="2248750" y="1514572"/>
                </a:lnTo>
                <a:cubicBezTo>
                  <a:pt x="2334676" y="1514572"/>
                  <a:pt x="2404333" y="1584229"/>
                  <a:pt x="2404333" y="1670155"/>
                </a:cubicBezTo>
                <a:lnTo>
                  <a:pt x="2404333" y="2292468"/>
                </a:lnTo>
                <a:cubicBezTo>
                  <a:pt x="2404333" y="2378394"/>
                  <a:pt x="2334676" y="2448051"/>
                  <a:pt x="2248750" y="2448051"/>
                </a:cubicBezTo>
                <a:lnTo>
                  <a:pt x="155583" y="2448051"/>
                </a:lnTo>
                <a:cubicBezTo>
                  <a:pt x="69657" y="2448051"/>
                  <a:pt x="0" y="2378394"/>
                  <a:pt x="0" y="2292468"/>
                </a:cubicBezTo>
                <a:lnTo>
                  <a:pt x="0" y="1670155"/>
                </a:lnTo>
                <a:cubicBezTo>
                  <a:pt x="0" y="1584229"/>
                  <a:pt x="69657" y="1514572"/>
                  <a:pt x="155583" y="1514572"/>
                </a:cubicBezTo>
                <a:lnTo>
                  <a:pt x="1341651" y="1514572"/>
                </a:lnTo>
                <a:lnTo>
                  <a:pt x="1341651" y="967754"/>
                </a:lnTo>
                <a:cubicBezTo>
                  <a:pt x="1341651" y="893976"/>
                  <a:pt x="1401459" y="834168"/>
                  <a:pt x="1475237" y="834168"/>
                </a:cubicBezTo>
                <a:close/>
                <a:moveTo>
                  <a:pt x="1484400" y="450810"/>
                </a:moveTo>
                <a:cubicBezTo>
                  <a:pt x="1746981" y="450929"/>
                  <a:pt x="2023571" y="682183"/>
                  <a:pt x="2022798" y="1014296"/>
                </a:cubicBezTo>
                <a:cubicBezTo>
                  <a:pt x="2021524" y="1143172"/>
                  <a:pt x="1866161" y="1175391"/>
                  <a:pt x="1867690" y="1014296"/>
                </a:cubicBezTo>
                <a:cubicBezTo>
                  <a:pt x="1868649" y="780885"/>
                  <a:pt x="1695970" y="609009"/>
                  <a:pt x="1489544" y="608237"/>
                </a:cubicBezTo>
                <a:cubicBezTo>
                  <a:pt x="1283118" y="607464"/>
                  <a:pt x="1077033" y="757717"/>
                  <a:pt x="1074597" y="1018066"/>
                </a:cubicBezTo>
                <a:cubicBezTo>
                  <a:pt x="1073324" y="1154879"/>
                  <a:pt x="920761" y="1156254"/>
                  <a:pt x="919487" y="1016665"/>
                </a:cubicBezTo>
                <a:cubicBezTo>
                  <a:pt x="923817" y="613721"/>
                  <a:pt x="1221818" y="450690"/>
                  <a:pt x="1484400" y="450810"/>
                </a:cubicBezTo>
                <a:close/>
                <a:moveTo>
                  <a:pt x="1493678" y="1"/>
                </a:moveTo>
                <a:cubicBezTo>
                  <a:pt x="1940039" y="204"/>
                  <a:pt x="2410214" y="393311"/>
                  <a:pt x="2408900" y="957870"/>
                </a:cubicBezTo>
                <a:cubicBezTo>
                  <a:pt x="2406735" y="1176945"/>
                  <a:pt x="2142634" y="1231714"/>
                  <a:pt x="2145232" y="957870"/>
                </a:cubicBezTo>
                <a:cubicBezTo>
                  <a:pt x="2146862" y="561095"/>
                  <a:pt x="1853326" y="268924"/>
                  <a:pt x="1502423" y="267611"/>
                </a:cubicBezTo>
                <a:cubicBezTo>
                  <a:pt x="1151520" y="266298"/>
                  <a:pt x="801197" y="521712"/>
                  <a:pt x="797055" y="964278"/>
                </a:cubicBezTo>
                <a:cubicBezTo>
                  <a:pt x="794891" y="1196847"/>
                  <a:pt x="535550" y="1199184"/>
                  <a:pt x="533385" y="961896"/>
                </a:cubicBezTo>
                <a:cubicBezTo>
                  <a:pt x="540745" y="276933"/>
                  <a:pt x="1047317" y="-202"/>
                  <a:pt x="1493678" y="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40" name="Rectangle 2048"/>
          <p:cNvSpPr/>
          <p:nvPr/>
        </p:nvSpPr>
        <p:spPr bwMode="auto">
          <a:xfrm flipV="1">
            <a:off x="5272810" y="3958263"/>
            <a:ext cx="446125" cy="941137"/>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41" name="Rounded Rectangle 94"/>
          <p:cNvSpPr>
            <a:spLocks noChangeAspect="1"/>
          </p:cNvSpPr>
          <p:nvPr/>
        </p:nvSpPr>
        <p:spPr bwMode="auto">
          <a:xfrm>
            <a:off x="4456687" y="4256273"/>
            <a:ext cx="469522" cy="537676"/>
          </a:xfrm>
          <a:custGeom>
            <a:avLst/>
            <a:gdLst/>
            <a:ahLst/>
            <a:cxnLst/>
            <a:rect l="l" t="t" r="r" b="b"/>
            <a:pathLst>
              <a:path w="3843338" h="4402366">
                <a:moveTo>
                  <a:pt x="2974980" y="3679979"/>
                </a:moveTo>
                <a:cubicBezTo>
                  <a:pt x="2936403" y="3679979"/>
                  <a:pt x="2905130" y="3714726"/>
                  <a:pt x="2905130" y="3757589"/>
                </a:cubicBezTo>
                <a:cubicBezTo>
                  <a:pt x="2905130" y="3800452"/>
                  <a:pt x="2936403" y="3835199"/>
                  <a:pt x="2974980" y="3835199"/>
                </a:cubicBezTo>
                <a:lnTo>
                  <a:pt x="2987428" y="3835200"/>
                </a:lnTo>
                <a:cubicBezTo>
                  <a:pt x="3026005" y="3835200"/>
                  <a:pt x="3057278" y="3800453"/>
                  <a:pt x="3057278" y="3757589"/>
                </a:cubicBezTo>
                <a:lnTo>
                  <a:pt x="3057279" y="3757589"/>
                </a:lnTo>
                <a:cubicBezTo>
                  <a:pt x="3057279" y="3714726"/>
                  <a:pt x="3026006" y="3679979"/>
                  <a:pt x="2987429" y="3679979"/>
                </a:cubicBezTo>
                <a:close/>
                <a:moveTo>
                  <a:pt x="2766049" y="3679979"/>
                </a:moveTo>
                <a:cubicBezTo>
                  <a:pt x="2727472" y="3679979"/>
                  <a:pt x="2696199" y="3714726"/>
                  <a:pt x="2696199" y="3757589"/>
                </a:cubicBezTo>
                <a:cubicBezTo>
                  <a:pt x="2696199" y="3800452"/>
                  <a:pt x="2727472" y="3835199"/>
                  <a:pt x="2766049" y="3835199"/>
                </a:cubicBezTo>
                <a:lnTo>
                  <a:pt x="2779639" y="3835200"/>
                </a:lnTo>
                <a:cubicBezTo>
                  <a:pt x="2818216" y="3835200"/>
                  <a:pt x="2849489" y="3800453"/>
                  <a:pt x="2849489" y="3757589"/>
                </a:cubicBezTo>
                <a:lnTo>
                  <a:pt x="2849490" y="3757589"/>
                </a:lnTo>
                <a:cubicBezTo>
                  <a:pt x="2849490" y="3714726"/>
                  <a:pt x="2818217" y="3679979"/>
                  <a:pt x="2779640" y="3679979"/>
                </a:cubicBezTo>
                <a:close/>
                <a:moveTo>
                  <a:pt x="2239716" y="3679979"/>
                </a:moveTo>
                <a:cubicBezTo>
                  <a:pt x="2201139" y="3679979"/>
                  <a:pt x="2169866" y="3714726"/>
                  <a:pt x="2169866" y="3757589"/>
                </a:cubicBezTo>
                <a:cubicBezTo>
                  <a:pt x="2169866" y="3800452"/>
                  <a:pt x="2201139" y="3835199"/>
                  <a:pt x="2239716" y="3835199"/>
                </a:cubicBezTo>
                <a:lnTo>
                  <a:pt x="2570709" y="3835200"/>
                </a:lnTo>
                <a:cubicBezTo>
                  <a:pt x="2609286" y="3835200"/>
                  <a:pt x="2640559" y="3800453"/>
                  <a:pt x="2640559" y="3757589"/>
                </a:cubicBezTo>
                <a:lnTo>
                  <a:pt x="2640560" y="3757589"/>
                </a:lnTo>
                <a:cubicBezTo>
                  <a:pt x="2640560" y="3714726"/>
                  <a:pt x="2609287" y="3679979"/>
                  <a:pt x="2570710" y="3679979"/>
                </a:cubicBezTo>
                <a:close/>
                <a:moveTo>
                  <a:pt x="588168" y="332699"/>
                </a:moveTo>
                <a:lnTo>
                  <a:pt x="588168" y="3490051"/>
                </a:lnTo>
                <a:lnTo>
                  <a:pt x="3255168" y="3490051"/>
                </a:lnTo>
                <a:lnTo>
                  <a:pt x="3255168" y="332699"/>
                </a:lnTo>
                <a:close/>
                <a:moveTo>
                  <a:pt x="423466" y="0"/>
                </a:moveTo>
                <a:lnTo>
                  <a:pt x="3419873" y="0"/>
                </a:lnTo>
                <a:cubicBezTo>
                  <a:pt x="3494314" y="0"/>
                  <a:pt x="3554660" y="67051"/>
                  <a:pt x="3554660" y="149763"/>
                </a:cubicBezTo>
                <a:lnTo>
                  <a:pt x="3554660" y="3910698"/>
                </a:lnTo>
                <a:cubicBezTo>
                  <a:pt x="3554660" y="3993410"/>
                  <a:pt x="3494314" y="4060461"/>
                  <a:pt x="3419873" y="4060461"/>
                </a:cubicBezTo>
                <a:lnTo>
                  <a:pt x="2251861" y="4060461"/>
                </a:lnTo>
                <a:lnTo>
                  <a:pt x="2251861" y="4206670"/>
                </a:lnTo>
                <a:lnTo>
                  <a:pt x="3553070" y="4206670"/>
                </a:lnTo>
                <a:cubicBezTo>
                  <a:pt x="3610378" y="4206670"/>
                  <a:pt x="3656836" y="4171150"/>
                  <a:pt x="3656836" y="4127335"/>
                </a:cubicBezTo>
                <a:lnTo>
                  <a:pt x="3656836" y="3926364"/>
                </a:lnTo>
                <a:lnTo>
                  <a:pt x="3739572" y="3926364"/>
                </a:lnTo>
                <a:cubicBezTo>
                  <a:pt x="3796880" y="3926364"/>
                  <a:pt x="3843338" y="3961884"/>
                  <a:pt x="3843338" y="4005699"/>
                </a:cubicBezTo>
                <a:lnTo>
                  <a:pt x="3843338" y="4323031"/>
                </a:lnTo>
                <a:cubicBezTo>
                  <a:pt x="3843338" y="4366846"/>
                  <a:pt x="3796880" y="4402366"/>
                  <a:pt x="3739572" y="4402366"/>
                </a:cubicBezTo>
                <a:lnTo>
                  <a:pt x="103766" y="4402366"/>
                </a:lnTo>
                <a:cubicBezTo>
                  <a:pt x="46458" y="4402366"/>
                  <a:pt x="0" y="4366846"/>
                  <a:pt x="0" y="4323031"/>
                </a:cubicBezTo>
                <a:lnTo>
                  <a:pt x="0" y="4005699"/>
                </a:lnTo>
                <a:cubicBezTo>
                  <a:pt x="0" y="3961884"/>
                  <a:pt x="46458" y="3926364"/>
                  <a:pt x="103766" y="3926364"/>
                </a:cubicBezTo>
                <a:lnTo>
                  <a:pt x="186502" y="3926364"/>
                </a:lnTo>
                <a:lnTo>
                  <a:pt x="186502" y="4127335"/>
                </a:lnTo>
                <a:cubicBezTo>
                  <a:pt x="186502" y="4171150"/>
                  <a:pt x="232960" y="4206670"/>
                  <a:pt x="290268" y="4206670"/>
                </a:cubicBezTo>
                <a:lnTo>
                  <a:pt x="1591477" y="4206670"/>
                </a:lnTo>
                <a:lnTo>
                  <a:pt x="1591477" y="4060461"/>
                </a:lnTo>
                <a:lnTo>
                  <a:pt x="423466" y="4060461"/>
                </a:lnTo>
                <a:cubicBezTo>
                  <a:pt x="349025" y="4060461"/>
                  <a:pt x="288679" y="3993410"/>
                  <a:pt x="288679" y="3910698"/>
                </a:cubicBezTo>
                <a:lnTo>
                  <a:pt x="288679" y="149763"/>
                </a:lnTo>
                <a:cubicBezTo>
                  <a:pt x="288679" y="67051"/>
                  <a:pt x="349025" y="0"/>
                  <a:pt x="42346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42" name="Oval 16"/>
          <p:cNvSpPr/>
          <p:nvPr/>
        </p:nvSpPr>
        <p:spPr bwMode="auto">
          <a:xfrm>
            <a:off x="4362219" y="5231102"/>
            <a:ext cx="333423" cy="355053"/>
          </a:xfrm>
          <a:custGeom>
            <a:avLst/>
            <a:gdLst/>
            <a:ahLst/>
            <a:cxnLst/>
            <a:rect l="l" t="t" r="r" b="b"/>
            <a:pathLst>
              <a:path w="2396359" h="2310016">
                <a:moveTo>
                  <a:pt x="1165378" y="1670960"/>
                </a:moveTo>
                <a:cubicBezTo>
                  <a:pt x="1273504" y="1670960"/>
                  <a:pt x="1361157" y="1758613"/>
                  <a:pt x="1361157" y="1866739"/>
                </a:cubicBezTo>
                <a:cubicBezTo>
                  <a:pt x="1361157" y="1974865"/>
                  <a:pt x="1273504" y="2062518"/>
                  <a:pt x="1165378" y="2062518"/>
                </a:cubicBezTo>
                <a:cubicBezTo>
                  <a:pt x="1057252" y="2062518"/>
                  <a:pt x="969599" y="1974865"/>
                  <a:pt x="969599" y="1866739"/>
                </a:cubicBezTo>
                <a:cubicBezTo>
                  <a:pt x="969599" y="1758613"/>
                  <a:pt x="1057252" y="1670960"/>
                  <a:pt x="1165378" y="1670960"/>
                </a:cubicBezTo>
                <a:close/>
                <a:moveTo>
                  <a:pt x="1165378" y="1364076"/>
                </a:moveTo>
                <a:cubicBezTo>
                  <a:pt x="972314" y="1364076"/>
                  <a:pt x="815805" y="1520585"/>
                  <a:pt x="815805" y="1713649"/>
                </a:cubicBezTo>
                <a:lnTo>
                  <a:pt x="815805" y="2138530"/>
                </a:lnTo>
                <a:lnTo>
                  <a:pt x="1514951" y="2138530"/>
                </a:lnTo>
                <a:lnTo>
                  <a:pt x="1514951" y="1713649"/>
                </a:lnTo>
                <a:cubicBezTo>
                  <a:pt x="1514951" y="1520585"/>
                  <a:pt x="1358442" y="1364076"/>
                  <a:pt x="1165378" y="1364076"/>
                </a:cubicBezTo>
                <a:close/>
                <a:moveTo>
                  <a:pt x="1102410" y="885807"/>
                </a:moveTo>
                <a:cubicBezTo>
                  <a:pt x="1698054" y="885807"/>
                  <a:pt x="2243980" y="1028981"/>
                  <a:pt x="2243980" y="1314132"/>
                </a:cubicBezTo>
                <a:cubicBezTo>
                  <a:pt x="2243980" y="1864144"/>
                  <a:pt x="1761116" y="2310016"/>
                  <a:pt x="1165472" y="2310016"/>
                </a:cubicBezTo>
                <a:cubicBezTo>
                  <a:pt x="569828" y="2310016"/>
                  <a:pt x="97474" y="1551500"/>
                  <a:pt x="86964" y="1314132"/>
                </a:cubicBezTo>
                <a:cubicBezTo>
                  <a:pt x="76454" y="1076764"/>
                  <a:pt x="506766" y="885807"/>
                  <a:pt x="1102410" y="885807"/>
                </a:cubicBezTo>
                <a:close/>
                <a:moveTo>
                  <a:pt x="1167542" y="481"/>
                </a:moveTo>
                <a:cubicBezTo>
                  <a:pt x="1587408" y="-7473"/>
                  <a:pt x="2041373" y="82194"/>
                  <a:pt x="2396359" y="336018"/>
                </a:cubicBezTo>
                <a:lnTo>
                  <a:pt x="2396359" y="1092763"/>
                </a:lnTo>
                <a:cubicBezTo>
                  <a:pt x="1824596" y="853127"/>
                  <a:pt x="1025810" y="575654"/>
                  <a:pt x="0" y="1092763"/>
                </a:cubicBezTo>
                <a:lnTo>
                  <a:pt x="0" y="373856"/>
                </a:lnTo>
                <a:cubicBezTo>
                  <a:pt x="144255" y="182304"/>
                  <a:pt x="627714" y="10707"/>
                  <a:pt x="1167542" y="48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grpSp>
        <p:nvGrpSpPr>
          <p:cNvPr id="43" name="Group 42"/>
          <p:cNvGrpSpPr/>
          <p:nvPr/>
        </p:nvGrpSpPr>
        <p:grpSpPr>
          <a:xfrm>
            <a:off x="3499114" y="6020109"/>
            <a:ext cx="456349" cy="409577"/>
            <a:chOff x="8861592" y="550178"/>
            <a:chExt cx="604141" cy="594107"/>
          </a:xfrm>
          <a:solidFill>
            <a:schemeClr val="bg1"/>
          </a:solidFill>
        </p:grpSpPr>
        <p:sp>
          <p:nvSpPr>
            <p:cNvPr id="44" name="Freeform 139"/>
            <p:cNvSpPr>
              <a:spLocks noEditPoints="1"/>
            </p:cNvSpPr>
            <p:nvPr/>
          </p:nvSpPr>
          <p:spPr bwMode="auto">
            <a:xfrm>
              <a:off x="8861592" y="717875"/>
              <a:ext cx="604141" cy="285945"/>
            </a:xfrm>
            <a:custGeom>
              <a:avLst/>
              <a:gdLst>
                <a:gd name="T0" fmla="*/ 332 w 357"/>
                <a:gd name="T1" fmla="*/ 0 h 169"/>
                <a:gd name="T2" fmla="*/ 26 w 357"/>
                <a:gd name="T3" fmla="*/ 0 h 169"/>
                <a:gd name="T4" fmla="*/ 0 w 357"/>
                <a:gd name="T5" fmla="*/ 25 h 169"/>
                <a:gd name="T6" fmla="*/ 0 w 357"/>
                <a:gd name="T7" fmla="*/ 144 h 169"/>
                <a:gd name="T8" fmla="*/ 26 w 357"/>
                <a:gd name="T9" fmla="*/ 169 h 169"/>
                <a:gd name="T10" fmla="*/ 70 w 357"/>
                <a:gd name="T11" fmla="*/ 169 h 169"/>
                <a:gd name="T12" fmla="*/ 70 w 357"/>
                <a:gd name="T13" fmla="*/ 90 h 169"/>
                <a:gd name="T14" fmla="*/ 288 w 357"/>
                <a:gd name="T15" fmla="*/ 90 h 169"/>
                <a:gd name="T16" fmla="*/ 288 w 357"/>
                <a:gd name="T17" fmla="*/ 169 h 169"/>
                <a:gd name="T18" fmla="*/ 332 w 357"/>
                <a:gd name="T19" fmla="*/ 169 h 169"/>
                <a:gd name="T20" fmla="*/ 357 w 357"/>
                <a:gd name="T21" fmla="*/ 144 h 169"/>
                <a:gd name="T22" fmla="*/ 357 w 357"/>
                <a:gd name="T23" fmla="*/ 25 h 169"/>
                <a:gd name="T24" fmla="*/ 332 w 357"/>
                <a:gd name="T25" fmla="*/ 0 h 169"/>
                <a:gd name="T26" fmla="*/ 319 w 357"/>
                <a:gd name="T27" fmla="*/ 56 h 169"/>
                <a:gd name="T28" fmla="*/ 308 w 357"/>
                <a:gd name="T29" fmla="*/ 45 h 169"/>
                <a:gd name="T30" fmla="*/ 319 w 357"/>
                <a:gd name="T31" fmla="*/ 34 h 169"/>
                <a:gd name="T32" fmla="*/ 330 w 357"/>
                <a:gd name="T33" fmla="*/ 45 h 169"/>
                <a:gd name="T34" fmla="*/ 319 w 357"/>
                <a:gd name="T35" fmla="*/ 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7" h="169">
                  <a:moveTo>
                    <a:pt x="332" y="0"/>
                  </a:moveTo>
                  <a:cubicBezTo>
                    <a:pt x="26" y="0"/>
                    <a:pt x="26" y="0"/>
                    <a:pt x="26" y="0"/>
                  </a:cubicBezTo>
                  <a:cubicBezTo>
                    <a:pt x="12" y="0"/>
                    <a:pt x="0" y="11"/>
                    <a:pt x="0" y="25"/>
                  </a:cubicBezTo>
                  <a:cubicBezTo>
                    <a:pt x="0" y="144"/>
                    <a:pt x="0" y="144"/>
                    <a:pt x="0" y="144"/>
                  </a:cubicBezTo>
                  <a:cubicBezTo>
                    <a:pt x="0" y="158"/>
                    <a:pt x="12" y="169"/>
                    <a:pt x="26" y="169"/>
                  </a:cubicBezTo>
                  <a:cubicBezTo>
                    <a:pt x="70" y="169"/>
                    <a:pt x="70" y="169"/>
                    <a:pt x="70" y="169"/>
                  </a:cubicBezTo>
                  <a:cubicBezTo>
                    <a:pt x="70" y="90"/>
                    <a:pt x="70" y="90"/>
                    <a:pt x="70" y="90"/>
                  </a:cubicBezTo>
                  <a:cubicBezTo>
                    <a:pt x="288" y="90"/>
                    <a:pt x="288" y="90"/>
                    <a:pt x="288" y="90"/>
                  </a:cubicBezTo>
                  <a:cubicBezTo>
                    <a:pt x="288" y="169"/>
                    <a:pt x="288" y="169"/>
                    <a:pt x="288" y="169"/>
                  </a:cubicBezTo>
                  <a:cubicBezTo>
                    <a:pt x="332" y="169"/>
                    <a:pt x="332" y="169"/>
                    <a:pt x="332" y="169"/>
                  </a:cubicBezTo>
                  <a:cubicBezTo>
                    <a:pt x="346" y="169"/>
                    <a:pt x="357" y="158"/>
                    <a:pt x="357" y="144"/>
                  </a:cubicBezTo>
                  <a:cubicBezTo>
                    <a:pt x="357" y="25"/>
                    <a:pt x="357" y="25"/>
                    <a:pt x="357" y="25"/>
                  </a:cubicBezTo>
                  <a:cubicBezTo>
                    <a:pt x="357" y="11"/>
                    <a:pt x="346" y="0"/>
                    <a:pt x="332" y="0"/>
                  </a:cubicBezTo>
                  <a:close/>
                  <a:moveTo>
                    <a:pt x="319" y="56"/>
                  </a:moveTo>
                  <a:cubicBezTo>
                    <a:pt x="313" y="56"/>
                    <a:pt x="308" y="51"/>
                    <a:pt x="308" y="45"/>
                  </a:cubicBezTo>
                  <a:cubicBezTo>
                    <a:pt x="308" y="39"/>
                    <a:pt x="313" y="34"/>
                    <a:pt x="319" y="34"/>
                  </a:cubicBezTo>
                  <a:cubicBezTo>
                    <a:pt x="325" y="34"/>
                    <a:pt x="330" y="39"/>
                    <a:pt x="330" y="45"/>
                  </a:cubicBezTo>
                  <a:cubicBezTo>
                    <a:pt x="330" y="51"/>
                    <a:pt x="325" y="56"/>
                    <a:pt x="319" y="56"/>
                  </a:cubicBezTo>
                  <a:close/>
                </a:path>
              </a:pathLst>
            </a:custGeom>
            <a:grpFill/>
            <a:ln>
              <a:noFill/>
            </a:ln>
            <a:extLst/>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sp>
          <p:nvSpPr>
            <p:cNvPr id="45" name="Freeform 140"/>
            <p:cNvSpPr>
              <a:spLocks noEditPoints="1"/>
            </p:cNvSpPr>
            <p:nvPr/>
          </p:nvSpPr>
          <p:spPr bwMode="auto">
            <a:xfrm>
              <a:off x="9007073" y="863356"/>
              <a:ext cx="313179" cy="280929"/>
            </a:xfrm>
            <a:custGeom>
              <a:avLst/>
              <a:gdLst>
                <a:gd name="T0" fmla="*/ 0 w 185"/>
                <a:gd name="T1" fmla="*/ 0 h 166"/>
                <a:gd name="T2" fmla="*/ 0 w 185"/>
                <a:gd name="T3" fmla="*/ 126 h 166"/>
                <a:gd name="T4" fmla="*/ 41 w 185"/>
                <a:gd name="T5" fmla="*/ 166 h 166"/>
                <a:gd name="T6" fmla="*/ 185 w 185"/>
                <a:gd name="T7" fmla="*/ 166 h 166"/>
                <a:gd name="T8" fmla="*/ 185 w 185"/>
                <a:gd name="T9" fmla="*/ 0 h 166"/>
                <a:gd name="T10" fmla="*/ 0 w 185"/>
                <a:gd name="T11" fmla="*/ 0 h 166"/>
                <a:gd name="T12" fmla="*/ 162 w 185"/>
                <a:gd name="T13" fmla="*/ 144 h 166"/>
                <a:gd name="T14" fmla="*/ 69 w 185"/>
                <a:gd name="T15" fmla="*/ 144 h 166"/>
                <a:gd name="T16" fmla="*/ 69 w 185"/>
                <a:gd name="T17" fmla="*/ 116 h 166"/>
                <a:gd name="T18" fmla="*/ 51 w 185"/>
                <a:gd name="T19" fmla="*/ 98 h 166"/>
                <a:gd name="T20" fmla="*/ 23 w 185"/>
                <a:gd name="T21" fmla="*/ 98 h 166"/>
                <a:gd name="T22" fmla="*/ 23 w 185"/>
                <a:gd name="T23" fmla="*/ 4 h 166"/>
                <a:gd name="T24" fmla="*/ 162 w 185"/>
                <a:gd name="T25" fmla="*/ 4 h 166"/>
                <a:gd name="T26" fmla="*/ 162 w 185"/>
                <a:gd name="T27" fmla="*/ 1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66">
                  <a:moveTo>
                    <a:pt x="0" y="0"/>
                  </a:moveTo>
                  <a:cubicBezTo>
                    <a:pt x="0" y="126"/>
                    <a:pt x="0" y="126"/>
                    <a:pt x="0" y="126"/>
                  </a:cubicBezTo>
                  <a:cubicBezTo>
                    <a:pt x="41" y="166"/>
                    <a:pt x="41" y="166"/>
                    <a:pt x="41" y="166"/>
                  </a:cubicBezTo>
                  <a:cubicBezTo>
                    <a:pt x="185" y="166"/>
                    <a:pt x="185" y="166"/>
                    <a:pt x="185" y="166"/>
                  </a:cubicBezTo>
                  <a:cubicBezTo>
                    <a:pt x="185" y="0"/>
                    <a:pt x="185" y="0"/>
                    <a:pt x="185" y="0"/>
                  </a:cubicBezTo>
                  <a:lnTo>
                    <a:pt x="0" y="0"/>
                  </a:lnTo>
                  <a:close/>
                  <a:moveTo>
                    <a:pt x="162" y="144"/>
                  </a:moveTo>
                  <a:cubicBezTo>
                    <a:pt x="154" y="144"/>
                    <a:pt x="77" y="144"/>
                    <a:pt x="69" y="144"/>
                  </a:cubicBezTo>
                  <a:cubicBezTo>
                    <a:pt x="69" y="138"/>
                    <a:pt x="69" y="116"/>
                    <a:pt x="69" y="116"/>
                  </a:cubicBezTo>
                  <a:cubicBezTo>
                    <a:pt x="69" y="104"/>
                    <a:pt x="63" y="98"/>
                    <a:pt x="51" y="98"/>
                  </a:cubicBezTo>
                  <a:cubicBezTo>
                    <a:pt x="51" y="98"/>
                    <a:pt x="29" y="98"/>
                    <a:pt x="23" y="98"/>
                  </a:cubicBezTo>
                  <a:cubicBezTo>
                    <a:pt x="23" y="90"/>
                    <a:pt x="23" y="4"/>
                    <a:pt x="23" y="4"/>
                  </a:cubicBezTo>
                  <a:cubicBezTo>
                    <a:pt x="162" y="4"/>
                    <a:pt x="162" y="4"/>
                    <a:pt x="162" y="4"/>
                  </a:cubicBezTo>
                  <a:cubicBezTo>
                    <a:pt x="162" y="4"/>
                    <a:pt x="162" y="135"/>
                    <a:pt x="162" y="144"/>
                  </a:cubicBezTo>
                  <a:close/>
                </a:path>
              </a:pathLst>
            </a:custGeom>
            <a:grpFill/>
            <a:ln>
              <a:noFill/>
            </a:ln>
            <a:extLst/>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sp>
          <p:nvSpPr>
            <p:cNvPr id="46" name="Rectangle 141"/>
            <p:cNvSpPr>
              <a:spLocks noChangeArrowheads="1"/>
            </p:cNvSpPr>
            <p:nvPr/>
          </p:nvSpPr>
          <p:spPr bwMode="auto">
            <a:xfrm>
              <a:off x="9078739" y="909222"/>
              <a:ext cx="179164" cy="23649"/>
            </a:xfrm>
            <a:prstGeom prst="rect">
              <a:avLst/>
            </a:prstGeom>
            <a:grpFill/>
            <a:ln>
              <a:noFill/>
            </a:ln>
            <a:extLst/>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sp>
          <p:nvSpPr>
            <p:cNvPr id="47" name="Rectangle 142"/>
            <p:cNvSpPr>
              <a:spLocks noChangeArrowheads="1"/>
            </p:cNvSpPr>
            <p:nvPr/>
          </p:nvSpPr>
          <p:spPr bwMode="auto">
            <a:xfrm>
              <a:off x="9078739" y="971571"/>
              <a:ext cx="179164" cy="23649"/>
            </a:xfrm>
            <a:prstGeom prst="rect">
              <a:avLst/>
            </a:prstGeom>
            <a:grpFill/>
            <a:ln>
              <a:noFill/>
            </a:ln>
            <a:extLst/>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sp>
          <p:nvSpPr>
            <p:cNvPr id="48" name="Freeform 143"/>
            <p:cNvSpPr>
              <a:spLocks/>
            </p:cNvSpPr>
            <p:nvPr/>
          </p:nvSpPr>
          <p:spPr bwMode="auto">
            <a:xfrm>
              <a:off x="8980557" y="550178"/>
              <a:ext cx="368361" cy="140464"/>
            </a:xfrm>
            <a:custGeom>
              <a:avLst/>
              <a:gdLst>
                <a:gd name="T0" fmla="*/ 0 w 218"/>
                <a:gd name="T1" fmla="*/ 83 h 83"/>
                <a:gd name="T2" fmla="*/ 0 w 218"/>
                <a:gd name="T3" fmla="*/ 13 h 83"/>
                <a:gd name="T4" fmla="*/ 12 w 218"/>
                <a:gd name="T5" fmla="*/ 0 h 83"/>
                <a:gd name="T6" fmla="*/ 205 w 218"/>
                <a:gd name="T7" fmla="*/ 0 h 83"/>
                <a:gd name="T8" fmla="*/ 218 w 218"/>
                <a:gd name="T9" fmla="*/ 13 h 83"/>
                <a:gd name="T10" fmla="*/ 218 w 218"/>
                <a:gd name="T11" fmla="*/ 83 h 83"/>
                <a:gd name="T12" fmla="*/ 0 w 2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218" h="83">
                  <a:moveTo>
                    <a:pt x="0" y="83"/>
                  </a:moveTo>
                  <a:cubicBezTo>
                    <a:pt x="0" y="13"/>
                    <a:pt x="0" y="13"/>
                    <a:pt x="0" y="13"/>
                  </a:cubicBezTo>
                  <a:cubicBezTo>
                    <a:pt x="0" y="6"/>
                    <a:pt x="5" y="0"/>
                    <a:pt x="12" y="0"/>
                  </a:cubicBezTo>
                  <a:cubicBezTo>
                    <a:pt x="205" y="0"/>
                    <a:pt x="205" y="0"/>
                    <a:pt x="205" y="0"/>
                  </a:cubicBezTo>
                  <a:cubicBezTo>
                    <a:pt x="212" y="0"/>
                    <a:pt x="218" y="6"/>
                    <a:pt x="218" y="13"/>
                  </a:cubicBezTo>
                  <a:cubicBezTo>
                    <a:pt x="218" y="83"/>
                    <a:pt x="218" y="83"/>
                    <a:pt x="218" y="83"/>
                  </a:cubicBezTo>
                  <a:lnTo>
                    <a:pt x="0" y="83"/>
                  </a:lnTo>
                  <a:close/>
                </a:path>
              </a:pathLst>
            </a:custGeom>
            <a:grpFill/>
            <a:ln>
              <a:noFill/>
            </a:ln>
            <a:extLst/>
          </p:spPr>
          <p:txBody>
            <a:bodyPr vert="horz" wrap="square" lIns="91427" tIns="45714" rIns="91427" bIns="45714" numCol="1" anchor="t" anchorCtr="0" compatLnSpc="1">
              <a:prstTxWarp prst="textNoShape">
                <a:avLst/>
              </a:prstTxWarp>
            </a:bodyPr>
            <a:lstStyle/>
            <a:p>
              <a:pPr marL="0" marR="0" lvl="0" indent="0" algn="l" defTabSz="93268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grpSp>
      <p:sp>
        <p:nvSpPr>
          <p:cNvPr id="49" name="VEHICLE TRACKING DEVICE"/>
          <p:cNvSpPr/>
          <p:nvPr/>
        </p:nvSpPr>
        <p:spPr bwMode="auto">
          <a:xfrm>
            <a:off x="2993468" y="5394344"/>
            <a:ext cx="784015" cy="439108"/>
          </a:xfrm>
          <a:custGeom>
            <a:avLst/>
            <a:gdLst/>
            <a:ahLst/>
            <a:cxnLst/>
            <a:rect l="l" t="t" r="r" b="b"/>
            <a:pathLst>
              <a:path w="697148" h="395762">
                <a:moveTo>
                  <a:pt x="26638" y="234768"/>
                </a:moveTo>
                <a:lnTo>
                  <a:pt x="400041" y="234768"/>
                </a:lnTo>
                <a:cubicBezTo>
                  <a:pt x="408944" y="266355"/>
                  <a:pt x="437343" y="289279"/>
                  <a:pt x="471308" y="290204"/>
                </a:cubicBezTo>
                <a:lnTo>
                  <a:pt x="471308" y="368930"/>
                </a:lnTo>
                <a:cubicBezTo>
                  <a:pt x="471308" y="383749"/>
                  <a:pt x="459382" y="395762"/>
                  <a:pt x="444670" y="395762"/>
                </a:cubicBezTo>
                <a:lnTo>
                  <a:pt x="26638" y="395762"/>
                </a:lnTo>
                <a:cubicBezTo>
                  <a:pt x="11926" y="395762"/>
                  <a:pt x="0" y="383749"/>
                  <a:pt x="0" y="368930"/>
                </a:cubicBezTo>
                <a:lnTo>
                  <a:pt x="0" y="261601"/>
                </a:lnTo>
                <a:cubicBezTo>
                  <a:pt x="0" y="246781"/>
                  <a:pt x="11926" y="234768"/>
                  <a:pt x="26638" y="234768"/>
                </a:cubicBezTo>
                <a:close/>
                <a:moveTo>
                  <a:pt x="525384" y="193997"/>
                </a:moveTo>
                <a:lnTo>
                  <a:pt x="525384" y="267062"/>
                </a:lnTo>
                <a:cubicBezTo>
                  <a:pt x="563540" y="262458"/>
                  <a:pt x="593716" y="232222"/>
                  <a:pt x="598304" y="193997"/>
                </a:cubicBezTo>
                <a:close/>
                <a:moveTo>
                  <a:pt x="430232" y="193997"/>
                </a:moveTo>
                <a:cubicBezTo>
                  <a:pt x="434819" y="232222"/>
                  <a:pt x="464996" y="262458"/>
                  <a:pt x="503151" y="267062"/>
                </a:cubicBezTo>
                <a:lnTo>
                  <a:pt x="503151" y="193997"/>
                </a:lnTo>
                <a:close/>
                <a:moveTo>
                  <a:pt x="525384" y="98698"/>
                </a:moveTo>
                <a:lnTo>
                  <a:pt x="525384" y="171764"/>
                </a:lnTo>
                <a:lnTo>
                  <a:pt x="598304" y="171764"/>
                </a:lnTo>
                <a:cubicBezTo>
                  <a:pt x="593716" y="133538"/>
                  <a:pt x="563540" y="103303"/>
                  <a:pt x="525384" y="98698"/>
                </a:cubicBezTo>
                <a:close/>
                <a:moveTo>
                  <a:pt x="503151" y="98698"/>
                </a:moveTo>
                <a:cubicBezTo>
                  <a:pt x="464996" y="103303"/>
                  <a:pt x="434819" y="133538"/>
                  <a:pt x="430232" y="171764"/>
                </a:cubicBezTo>
                <a:lnTo>
                  <a:pt x="503151" y="171764"/>
                </a:lnTo>
                <a:close/>
                <a:moveTo>
                  <a:pt x="514268" y="0"/>
                </a:moveTo>
                <a:cubicBezTo>
                  <a:pt x="520407" y="0"/>
                  <a:pt x="525384" y="4977"/>
                  <a:pt x="525384" y="11116"/>
                </a:cubicBezTo>
                <a:lnTo>
                  <a:pt x="525384" y="71819"/>
                </a:lnTo>
                <a:cubicBezTo>
                  <a:pt x="578399" y="76498"/>
                  <a:pt x="620516" y="118676"/>
                  <a:pt x="625182" y="171764"/>
                </a:cubicBezTo>
                <a:lnTo>
                  <a:pt x="686032" y="171764"/>
                </a:lnTo>
                <a:cubicBezTo>
                  <a:pt x="692171" y="171764"/>
                  <a:pt x="697148" y="176741"/>
                  <a:pt x="697148" y="182880"/>
                </a:cubicBezTo>
                <a:cubicBezTo>
                  <a:pt x="697148" y="189019"/>
                  <a:pt x="692171" y="193997"/>
                  <a:pt x="686032" y="193997"/>
                </a:cubicBezTo>
                <a:lnTo>
                  <a:pt x="625182" y="193997"/>
                </a:lnTo>
                <a:cubicBezTo>
                  <a:pt x="620516" y="247085"/>
                  <a:pt x="578399" y="289263"/>
                  <a:pt x="525384" y="293942"/>
                </a:cubicBezTo>
                <a:lnTo>
                  <a:pt x="525384" y="354644"/>
                </a:lnTo>
                <a:cubicBezTo>
                  <a:pt x="525384" y="360783"/>
                  <a:pt x="520407" y="365760"/>
                  <a:pt x="514268" y="365760"/>
                </a:cubicBezTo>
                <a:cubicBezTo>
                  <a:pt x="508128" y="365760"/>
                  <a:pt x="503151" y="360783"/>
                  <a:pt x="503151" y="354644"/>
                </a:cubicBezTo>
                <a:lnTo>
                  <a:pt x="503151" y="293942"/>
                </a:lnTo>
                <a:cubicBezTo>
                  <a:pt x="450136" y="289263"/>
                  <a:pt x="408019" y="247085"/>
                  <a:pt x="403353" y="193997"/>
                </a:cubicBezTo>
                <a:lnTo>
                  <a:pt x="342504" y="193997"/>
                </a:lnTo>
                <a:cubicBezTo>
                  <a:pt x="336364" y="193997"/>
                  <a:pt x="331387" y="189019"/>
                  <a:pt x="331387" y="182880"/>
                </a:cubicBezTo>
                <a:cubicBezTo>
                  <a:pt x="331387" y="176741"/>
                  <a:pt x="336364" y="171764"/>
                  <a:pt x="342504" y="171764"/>
                </a:cubicBezTo>
                <a:lnTo>
                  <a:pt x="403353" y="171764"/>
                </a:lnTo>
                <a:cubicBezTo>
                  <a:pt x="408019" y="118676"/>
                  <a:pt x="450136" y="76498"/>
                  <a:pt x="503151" y="71819"/>
                </a:cubicBezTo>
                <a:lnTo>
                  <a:pt x="503151" y="11116"/>
                </a:lnTo>
                <a:cubicBezTo>
                  <a:pt x="503151" y="4977"/>
                  <a:pt x="508128" y="0"/>
                  <a:pt x="51426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392" tIns="34195" rIns="34195" bIns="68392" numCol="1" spcCol="0" rtlCol="0" fromWordArt="0" anchor="b" anchorCtr="0" forceAA="0" compatLnSpc="1">
            <a:prstTxWarp prst="textNoShape">
              <a:avLst/>
            </a:prstTxWarp>
            <a:noAutofit/>
          </a:bodyPr>
          <a:lstStyle/>
          <a:p>
            <a:pPr marL="0" marR="0" lvl="0" indent="0" algn="ctr" defTabSz="683771" rtl="0" eaLnBrk="1" fontAlgn="base" latinLnBrk="0" hangingPunct="1">
              <a:lnSpc>
                <a:spcPct val="100000"/>
              </a:lnSpc>
              <a:spcBef>
                <a:spcPct val="0"/>
              </a:spcBef>
              <a:spcAft>
                <a:spcPct val="0"/>
              </a:spcAft>
              <a:buClrTx/>
              <a:buSzTx/>
              <a:buFontTx/>
              <a:buNone/>
              <a:tabLst/>
              <a:defRPr/>
            </a:pPr>
            <a:endParaRPr kumimoji="0" lang="en-US" sz="1346" b="0" i="0" u="none" strike="noStrike" kern="1200" cap="none" spc="-38"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grpSp>
        <p:nvGrpSpPr>
          <p:cNvPr id="50" name="Group 49"/>
          <p:cNvGrpSpPr/>
          <p:nvPr/>
        </p:nvGrpSpPr>
        <p:grpSpPr>
          <a:xfrm>
            <a:off x="5073250" y="5694343"/>
            <a:ext cx="585689" cy="368290"/>
            <a:chOff x="5747233" y="2241611"/>
            <a:chExt cx="585773" cy="368342"/>
          </a:xfrm>
          <a:solidFill>
            <a:schemeClr val="bg1"/>
          </a:solidFill>
        </p:grpSpPr>
        <p:sp>
          <p:nvSpPr>
            <p:cNvPr id="51" name="LOAD METER"/>
            <p:cNvSpPr>
              <a:spLocks noChangeAspect="1"/>
            </p:cNvSpPr>
            <p:nvPr/>
          </p:nvSpPr>
          <p:spPr bwMode="auto">
            <a:xfrm rot="1919497">
              <a:off x="5879039" y="2282215"/>
              <a:ext cx="385756" cy="327738"/>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392" tIns="34195" rIns="34195" bIns="68392" numCol="1" spcCol="0" rtlCol="0" fromWordArt="0" anchor="b" anchorCtr="0" forceAA="0" compatLnSpc="1">
              <a:prstTxWarp prst="textNoShape">
                <a:avLst/>
              </a:prstTxWarp>
              <a:noAutofit/>
            </a:bodyPr>
            <a:lstStyle/>
            <a:p>
              <a:pPr marL="0" marR="0" lvl="0" indent="0" algn="ctr" defTabSz="683771" rtl="0" eaLnBrk="1" fontAlgn="base" latinLnBrk="0" hangingPunct="1">
                <a:lnSpc>
                  <a:spcPct val="100000"/>
                </a:lnSpc>
                <a:spcBef>
                  <a:spcPct val="0"/>
                </a:spcBef>
                <a:spcAft>
                  <a:spcPct val="0"/>
                </a:spcAft>
                <a:buClrTx/>
                <a:buSzTx/>
                <a:buFontTx/>
                <a:buNone/>
                <a:tabLst/>
                <a:defRPr/>
              </a:pPr>
              <a:endParaRPr kumimoji="0" lang="en-US" sz="1346" b="0" i="0" u="none" strike="noStrike" kern="1200" cap="none" spc="-38"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52" name="Rounded Rectangle 6"/>
            <p:cNvSpPr/>
            <p:nvPr/>
          </p:nvSpPr>
          <p:spPr bwMode="auto">
            <a:xfrm rot="16200000">
              <a:off x="5909293" y="2148219"/>
              <a:ext cx="330321" cy="517105"/>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l" defTabSz="82289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35"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sp>
          <p:nvSpPr>
            <p:cNvPr id="53" name="Rectangle 52"/>
            <p:cNvSpPr/>
            <p:nvPr/>
          </p:nvSpPr>
          <p:spPr bwMode="auto">
            <a:xfrm>
              <a:off x="5747233" y="2293846"/>
              <a:ext cx="90003" cy="21493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41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endParaRPr>
            </a:p>
          </p:txBody>
        </p:sp>
      </p:grpSp>
      <p:sp>
        <p:nvSpPr>
          <p:cNvPr id="54" name="Rounded Rectangle 34"/>
          <p:cNvSpPr/>
          <p:nvPr/>
        </p:nvSpPr>
        <p:spPr bwMode="auto">
          <a:xfrm rot="16200000">
            <a:off x="7432045" y="2788842"/>
            <a:ext cx="331653" cy="593239"/>
          </a:xfrm>
          <a:custGeom>
            <a:avLst/>
            <a:gdLst/>
            <a:ahLst/>
            <a:cxnLst/>
            <a:rect l="l" t="t" r="r" b="b"/>
            <a:pathLst>
              <a:path w="1626184" h="1426201">
                <a:moveTo>
                  <a:pt x="116654" y="386811"/>
                </a:moveTo>
                <a:cubicBezTo>
                  <a:pt x="106724" y="386811"/>
                  <a:pt x="98674" y="394861"/>
                  <a:pt x="98674" y="404791"/>
                </a:cubicBezTo>
                <a:lnTo>
                  <a:pt x="98674" y="1329280"/>
                </a:lnTo>
                <a:cubicBezTo>
                  <a:pt x="98674" y="1339210"/>
                  <a:pt x="106724" y="1347260"/>
                  <a:pt x="116654" y="1347260"/>
                </a:cubicBezTo>
                <a:lnTo>
                  <a:pt x="1493738" y="1347260"/>
                </a:lnTo>
                <a:cubicBezTo>
                  <a:pt x="1503668" y="1347260"/>
                  <a:pt x="1511718" y="1339210"/>
                  <a:pt x="1511718" y="1329280"/>
                </a:cubicBezTo>
                <a:lnTo>
                  <a:pt x="1511718" y="404791"/>
                </a:lnTo>
                <a:cubicBezTo>
                  <a:pt x="1511718" y="394861"/>
                  <a:pt x="1503668" y="386811"/>
                  <a:pt x="1493738" y="386811"/>
                </a:cubicBezTo>
                <a:close/>
                <a:moveTo>
                  <a:pt x="1475557" y="270940"/>
                </a:moveTo>
                <a:cubicBezTo>
                  <a:pt x="1461143" y="270940"/>
                  <a:pt x="1449459" y="282624"/>
                  <a:pt x="1449459" y="297038"/>
                </a:cubicBezTo>
                <a:cubicBezTo>
                  <a:pt x="1449459" y="311452"/>
                  <a:pt x="1461143" y="323136"/>
                  <a:pt x="1475557" y="323136"/>
                </a:cubicBezTo>
                <a:cubicBezTo>
                  <a:pt x="1489971" y="323136"/>
                  <a:pt x="1501655" y="311452"/>
                  <a:pt x="1501655" y="297038"/>
                </a:cubicBezTo>
                <a:cubicBezTo>
                  <a:pt x="1501655" y="282624"/>
                  <a:pt x="1489971" y="270940"/>
                  <a:pt x="1475557" y="270940"/>
                </a:cubicBezTo>
                <a:close/>
                <a:moveTo>
                  <a:pt x="1283593" y="270940"/>
                </a:moveTo>
                <a:cubicBezTo>
                  <a:pt x="1269179" y="270940"/>
                  <a:pt x="1257495" y="282624"/>
                  <a:pt x="1257495" y="297038"/>
                </a:cubicBezTo>
                <a:cubicBezTo>
                  <a:pt x="1257495" y="311452"/>
                  <a:pt x="1269179" y="323136"/>
                  <a:pt x="1283593" y="323136"/>
                </a:cubicBezTo>
                <a:cubicBezTo>
                  <a:pt x="1298007" y="323136"/>
                  <a:pt x="1309691" y="311452"/>
                  <a:pt x="1309691" y="297038"/>
                </a:cubicBezTo>
                <a:cubicBezTo>
                  <a:pt x="1309691" y="282624"/>
                  <a:pt x="1298007" y="270940"/>
                  <a:pt x="1283593" y="270940"/>
                </a:cubicBezTo>
                <a:close/>
                <a:moveTo>
                  <a:pt x="544099" y="166189"/>
                </a:moveTo>
                <a:cubicBezTo>
                  <a:pt x="502282" y="166189"/>
                  <a:pt x="468383" y="200088"/>
                  <a:pt x="468383" y="241905"/>
                </a:cubicBezTo>
                <a:cubicBezTo>
                  <a:pt x="468383" y="283722"/>
                  <a:pt x="502282" y="317621"/>
                  <a:pt x="544099" y="317621"/>
                </a:cubicBezTo>
                <a:lnTo>
                  <a:pt x="1082085" y="317621"/>
                </a:lnTo>
                <a:cubicBezTo>
                  <a:pt x="1123902" y="317621"/>
                  <a:pt x="1157801" y="283722"/>
                  <a:pt x="1157801" y="241905"/>
                </a:cubicBezTo>
                <a:cubicBezTo>
                  <a:pt x="1157801" y="200088"/>
                  <a:pt x="1123902" y="166189"/>
                  <a:pt x="1082085" y="166189"/>
                </a:cubicBezTo>
                <a:close/>
                <a:moveTo>
                  <a:pt x="1475557" y="78974"/>
                </a:moveTo>
                <a:cubicBezTo>
                  <a:pt x="1461143" y="78974"/>
                  <a:pt x="1449459" y="90658"/>
                  <a:pt x="1449459" y="105072"/>
                </a:cubicBezTo>
                <a:cubicBezTo>
                  <a:pt x="1449459" y="119486"/>
                  <a:pt x="1461143" y="131170"/>
                  <a:pt x="1475557" y="131170"/>
                </a:cubicBezTo>
                <a:cubicBezTo>
                  <a:pt x="1489971" y="131170"/>
                  <a:pt x="1501655" y="119486"/>
                  <a:pt x="1501655" y="105072"/>
                </a:cubicBezTo>
                <a:cubicBezTo>
                  <a:pt x="1501655" y="90658"/>
                  <a:pt x="1489971" y="78974"/>
                  <a:pt x="1475557" y="78974"/>
                </a:cubicBezTo>
                <a:close/>
                <a:moveTo>
                  <a:pt x="1379575" y="78974"/>
                </a:moveTo>
                <a:cubicBezTo>
                  <a:pt x="1366950" y="78974"/>
                  <a:pt x="1356715" y="89209"/>
                  <a:pt x="1356715" y="101834"/>
                </a:cubicBezTo>
                <a:lnTo>
                  <a:pt x="1356715" y="178193"/>
                </a:lnTo>
                <a:lnTo>
                  <a:pt x="1280355" y="178193"/>
                </a:lnTo>
                <a:cubicBezTo>
                  <a:pt x="1267730" y="178193"/>
                  <a:pt x="1257495" y="188428"/>
                  <a:pt x="1257495" y="201053"/>
                </a:cubicBezTo>
                <a:cubicBezTo>
                  <a:pt x="1257495" y="213678"/>
                  <a:pt x="1267730" y="223913"/>
                  <a:pt x="1280355" y="223913"/>
                </a:cubicBezTo>
                <a:lnTo>
                  <a:pt x="1356715" y="223913"/>
                </a:lnTo>
                <a:lnTo>
                  <a:pt x="1356715" y="300273"/>
                </a:lnTo>
                <a:cubicBezTo>
                  <a:pt x="1356715" y="312898"/>
                  <a:pt x="1366950" y="323133"/>
                  <a:pt x="1379575" y="323133"/>
                </a:cubicBezTo>
                <a:lnTo>
                  <a:pt x="1379574" y="323134"/>
                </a:lnTo>
                <a:cubicBezTo>
                  <a:pt x="1392199" y="323134"/>
                  <a:pt x="1402434" y="312899"/>
                  <a:pt x="1402434" y="300274"/>
                </a:cubicBezTo>
                <a:cubicBezTo>
                  <a:pt x="1402434" y="274820"/>
                  <a:pt x="1402434" y="249367"/>
                  <a:pt x="1402435" y="223913"/>
                </a:cubicBezTo>
                <a:lnTo>
                  <a:pt x="1478794" y="223913"/>
                </a:lnTo>
                <a:cubicBezTo>
                  <a:pt x="1491419" y="223913"/>
                  <a:pt x="1501654" y="213678"/>
                  <a:pt x="1501654" y="201053"/>
                </a:cubicBezTo>
                <a:lnTo>
                  <a:pt x="1501655" y="201054"/>
                </a:lnTo>
                <a:cubicBezTo>
                  <a:pt x="1501655" y="188429"/>
                  <a:pt x="1491420" y="178194"/>
                  <a:pt x="1478795" y="178194"/>
                </a:cubicBezTo>
                <a:cubicBezTo>
                  <a:pt x="1453342" y="178194"/>
                  <a:pt x="1427888" y="178194"/>
                  <a:pt x="1402435" y="178193"/>
                </a:cubicBezTo>
                <a:lnTo>
                  <a:pt x="1402435" y="101834"/>
                </a:lnTo>
                <a:cubicBezTo>
                  <a:pt x="1402435" y="89209"/>
                  <a:pt x="1392200" y="78974"/>
                  <a:pt x="1379575" y="78974"/>
                </a:cubicBezTo>
                <a:close/>
                <a:moveTo>
                  <a:pt x="1283593" y="78974"/>
                </a:moveTo>
                <a:cubicBezTo>
                  <a:pt x="1269179" y="78974"/>
                  <a:pt x="1257495" y="90658"/>
                  <a:pt x="1257495" y="105072"/>
                </a:cubicBezTo>
                <a:cubicBezTo>
                  <a:pt x="1257495" y="119486"/>
                  <a:pt x="1269179" y="131170"/>
                  <a:pt x="1283593" y="131170"/>
                </a:cubicBezTo>
                <a:cubicBezTo>
                  <a:pt x="1298007" y="131170"/>
                  <a:pt x="1309691" y="119486"/>
                  <a:pt x="1309691" y="105072"/>
                </a:cubicBezTo>
                <a:cubicBezTo>
                  <a:pt x="1309691" y="90658"/>
                  <a:pt x="1298007" y="78974"/>
                  <a:pt x="1283593" y="78974"/>
                </a:cubicBezTo>
                <a:close/>
                <a:moveTo>
                  <a:pt x="61426" y="0"/>
                </a:moveTo>
                <a:lnTo>
                  <a:pt x="1564758" y="0"/>
                </a:lnTo>
                <a:cubicBezTo>
                  <a:pt x="1598683" y="0"/>
                  <a:pt x="1626184" y="27501"/>
                  <a:pt x="1626184" y="61426"/>
                </a:cubicBezTo>
                <a:lnTo>
                  <a:pt x="1626184" y="1364775"/>
                </a:lnTo>
                <a:cubicBezTo>
                  <a:pt x="1626184" y="1398700"/>
                  <a:pt x="1598683" y="1426201"/>
                  <a:pt x="1564758" y="1426201"/>
                </a:cubicBezTo>
                <a:lnTo>
                  <a:pt x="61426" y="1426201"/>
                </a:lnTo>
                <a:cubicBezTo>
                  <a:pt x="27501" y="1426201"/>
                  <a:pt x="0" y="1398700"/>
                  <a:pt x="0" y="1364775"/>
                </a:cubicBezTo>
                <a:lnTo>
                  <a:pt x="0" y="61426"/>
                </a:lnTo>
                <a:cubicBezTo>
                  <a:pt x="0" y="27501"/>
                  <a:pt x="27501" y="0"/>
                  <a:pt x="6142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55" name="Freeform 54"/>
          <p:cNvSpPr/>
          <p:nvPr/>
        </p:nvSpPr>
        <p:spPr bwMode="auto">
          <a:xfrm>
            <a:off x="4264764" y="5941124"/>
            <a:ext cx="525765" cy="214246"/>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238168 w 1948557"/>
              <a:gd name="connsiteY4" fmla="*/ 315257 h 539430"/>
              <a:gd name="connsiteX5" fmla="*/ 238168 w 1948557"/>
              <a:gd name="connsiteY5" fmla="*/ 360976 h 539430"/>
              <a:gd name="connsiteX6" fmla="*/ 600628 w 1948557"/>
              <a:gd name="connsiteY6" fmla="*/ 360976 h 539430"/>
              <a:gd name="connsiteX7" fmla="*/ 600628 w 1948557"/>
              <a:gd name="connsiteY7" fmla="*/ 315257 h 539430"/>
              <a:gd name="connsiteX8" fmla="*/ 238168 w 1948557"/>
              <a:gd name="connsiteY8" fmla="*/ 246857 h 539430"/>
              <a:gd name="connsiteX9" fmla="*/ 238168 w 1948557"/>
              <a:gd name="connsiteY9" fmla="*/ 292576 h 539430"/>
              <a:gd name="connsiteX10" fmla="*/ 600628 w 1948557"/>
              <a:gd name="connsiteY10" fmla="*/ 292576 h 539430"/>
              <a:gd name="connsiteX11" fmla="*/ 600628 w 1948557"/>
              <a:gd name="connsiteY11" fmla="*/ 246857 h 539430"/>
              <a:gd name="connsiteX12" fmla="*/ 238168 w 1948557"/>
              <a:gd name="connsiteY12" fmla="*/ 178456 h 539430"/>
              <a:gd name="connsiteX13" fmla="*/ 238168 w 1948557"/>
              <a:gd name="connsiteY13" fmla="*/ 224175 h 539430"/>
              <a:gd name="connsiteX14" fmla="*/ 600628 w 1948557"/>
              <a:gd name="connsiteY14" fmla="*/ 224175 h 539430"/>
              <a:gd name="connsiteX15" fmla="*/ 600628 w 1948557"/>
              <a:gd name="connsiteY15" fmla="*/ 178456 h 539430"/>
              <a:gd name="connsiteX16" fmla="*/ 1047722 w 1948557"/>
              <a:gd name="connsiteY16" fmla="*/ 128827 h 539430"/>
              <a:gd name="connsiteX17" fmla="*/ 1047722 w 1948557"/>
              <a:gd name="connsiteY17" fmla="*/ 233487 h 539430"/>
              <a:gd name="connsiteX18" fmla="*/ 1725259 w 1948557"/>
              <a:gd name="connsiteY18" fmla="*/ 233487 h 539430"/>
              <a:gd name="connsiteX19" fmla="*/ 1725259 w 1948557"/>
              <a:gd name="connsiteY19" fmla="*/ 128827 h 539430"/>
              <a:gd name="connsiteX20" fmla="*/ 238168 w 1948557"/>
              <a:gd name="connsiteY20" fmla="*/ 110055 h 539430"/>
              <a:gd name="connsiteX21" fmla="*/ 238168 w 1948557"/>
              <a:gd name="connsiteY21" fmla="*/ 155774 h 539430"/>
              <a:gd name="connsiteX22" fmla="*/ 600628 w 1948557"/>
              <a:gd name="connsiteY22" fmla="*/ 155774 h 539430"/>
              <a:gd name="connsiteX23" fmla="*/ 600628 w 1948557"/>
              <a:gd name="connsiteY23" fmla="*/ 110055 h 539430"/>
              <a:gd name="connsiteX24" fmla="*/ 0 w 1948557"/>
              <a:gd name="connsiteY24" fmla="*/ 0 h 539430"/>
              <a:gd name="connsiteX25" fmla="*/ 1948557 w 1948557"/>
              <a:gd name="connsiteY25" fmla="*/ 0 h 539430"/>
              <a:gd name="connsiteX26" fmla="*/ 1948557 w 1948557"/>
              <a:gd name="connsiteY26" fmla="*/ 539430 h 539430"/>
              <a:gd name="connsiteX27" fmla="*/ 0 w 1948557"/>
              <a:gd name="connsiteY27"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8557" h="539430">
                <a:moveTo>
                  <a:pt x="238168" y="383657"/>
                </a:moveTo>
                <a:lnTo>
                  <a:pt x="238168" y="429376"/>
                </a:lnTo>
                <a:lnTo>
                  <a:pt x="600628" y="429376"/>
                </a:lnTo>
                <a:lnTo>
                  <a:pt x="600628" y="383657"/>
                </a:lnTo>
                <a:close/>
                <a:moveTo>
                  <a:pt x="238168" y="315257"/>
                </a:moveTo>
                <a:lnTo>
                  <a:pt x="238168" y="360976"/>
                </a:lnTo>
                <a:lnTo>
                  <a:pt x="600628" y="360976"/>
                </a:lnTo>
                <a:lnTo>
                  <a:pt x="600628" y="315257"/>
                </a:lnTo>
                <a:close/>
                <a:moveTo>
                  <a:pt x="238168" y="246857"/>
                </a:moveTo>
                <a:lnTo>
                  <a:pt x="238168" y="292576"/>
                </a:lnTo>
                <a:lnTo>
                  <a:pt x="600628" y="292576"/>
                </a:lnTo>
                <a:lnTo>
                  <a:pt x="600628" y="246857"/>
                </a:lnTo>
                <a:close/>
                <a:moveTo>
                  <a:pt x="238168" y="178456"/>
                </a:moveTo>
                <a:lnTo>
                  <a:pt x="238168" y="224175"/>
                </a:lnTo>
                <a:lnTo>
                  <a:pt x="600628" y="224175"/>
                </a:lnTo>
                <a:lnTo>
                  <a:pt x="600628" y="178456"/>
                </a:lnTo>
                <a:close/>
                <a:moveTo>
                  <a:pt x="1047722" y="128827"/>
                </a:moveTo>
                <a:lnTo>
                  <a:pt x="1047722" y="233487"/>
                </a:lnTo>
                <a:lnTo>
                  <a:pt x="1725259" y="233487"/>
                </a:lnTo>
                <a:lnTo>
                  <a:pt x="1725259" y="128827"/>
                </a:lnTo>
                <a:close/>
                <a:moveTo>
                  <a:pt x="238168" y="110055"/>
                </a:moveTo>
                <a:lnTo>
                  <a:pt x="238168" y="155774"/>
                </a:lnTo>
                <a:lnTo>
                  <a:pt x="600628" y="155774"/>
                </a:lnTo>
                <a:lnTo>
                  <a:pt x="600628" y="110055"/>
                </a:lnTo>
                <a:close/>
                <a:moveTo>
                  <a:pt x="0" y="0"/>
                </a:moveTo>
                <a:lnTo>
                  <a:pt x="1948557" y="0"/>
                </a:lnTo>
                <a:lnTo>
                  <a:pt x="1948557" y="539430"/>
                </a:lnTo>
                <a:lnTo>
                  <a:pt x="0" y="53943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7" tIns="45714" rIns="45714" bIns="9142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39" rtl="0" eaLnBrk="1" fontAlgn="base" latinLnBrk="0" hangingPunct="1">
              <a:lnSpc>
                <a:spcPct val="90000"/>
              </a:lnSpc>
              <a:spcBef>
                <a:spcPts val="0"/>
              </a:spcBef>
              <a:spcAft>
                <a:spcPts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56" name="Freeform 55"/>
          <p:cNvSpPr/>
          <p:nvPr/>
        </p:nvSpPr>
        <p:spPr bwMode="auto">
          <a:xfrm>
            <a:off x="8164818" y="2378528"/>
            <a:ext cx="865944" cy="239272"/>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1058890 w 1948557"/>
              <a:gd name="connsiteY4" fmla="*/ 383056 h 539430"/>
              <a:gd name="connsiteX5" fmla="*/ 1058890 w 1948557"/>
              <a:gd name="connsiteY5" fmla="*/ 431296 h 539430"/>
              <a:gd name="connsiteX6" fmla="*/ 1430473 w 1948557"/>
              <a:gd name="connsiteY6" fmla="*/ 431296 h 539430"/>
              <a:gd name="connsiteX7" fmla="*/ 1430473 w 1948557"/>
              <a:gd name="connsiteY7" fmla="*/ 383056 h 539430"/>
              <a:gd name="connsiteX8" fmla="*/ 642494 w 1948557"/>
              <a:gd name="connsiteY8" fmla="*/ 383056 h 539430"/>
              <a:gd name="connsiteX9" fmla="*/ 642494 w 1948557"/>
              <a:gd name="connsiteY9" fmla="*/ 431296 h 539430"/>
              <a:gd name="connsiteX10" fmla="*/ 1014077 w 1948557"/>
              <a:gd name="connsiteY10" fmla="*/ 431296 h 539430"/>
              <a:gd name="connsiteX11" fmla="*/ 1014077 w 1948557"/>
              <a:gd name="connsiteY11" fmla="*/ 383056 h 539430"/>
              <a:gd name="connsiteX12" fmla="*/ 238168 w 1948557"/>
              <a:gd name="connsiteY12" fmla="*/ 315257 h 539430"/>
              <a:gd name="connsiteX13" fmla="*/ 238168 w 1948557"/>
              <a:gd name="connsiteY13" fmla="*/ 360976 h 539430"/>
              <a:gd name="connsiteX14" fmla="*/ 600628 w 1948557"/>
              <a:gd name="connsiteY14" fmla="*/ 360976 h 539430"/>
              <a:gd name="connsiteX15" fmla="*/ 600628 w 1948557"/>
              <a:gd name="connsiteY15" fmla="*/ 315257 h 539430"/>
              <a:gd name="connsiteX16" fmla="*/ 1058890 w 1948557"/>
              <a:gd name="connsiteY16" fmla="*/ 314326 h 539430"/>
              <a:gd name="connsiteX17" fmla="*/ 1058890 w 1948557"/>
              <a:gd name="connsiteY17" fmla="*/ 362566 h 539430"/>
              <a:gd name="connsiteX18" fmla="*/ 1430473 w 1948557"/>
              <a:gd name="connsiteY18" fmla="*/ 362566 h 539430"/>
              <a:gd name="connsiteX19" fmla="*/ 1430473 w 1948557"/>
              <a:gd name="connsiteY19" fmla="*/ 314326 h 539430"/>
              <a:gd name="connsiteX20" fmla="*/ 642494 w 1948557"/>
              <a:gd name="connsiteY20" fmla="*/ 314326 h 539430"/>
              <a:gd name="connsiteX21" fmla="*/ 642494 w 1948557"/>
              <a:gd name="connsiteY21" fmla="*/ 362566 h 539430"/>
              <a:gd name="connsiteX22" fmla="*/ 1014077 w 1948557"/>
              <a:gd name="connsiteY22" fmla="*/ 362566 h 539430"/>
              <a:gd name="connsiteX23" fmla="*/ 1014077 w 1948557"/>
              <a:gd name="connsiteY23" fmla="*/ 314326 h 539430"/>
              <a:gd name="connsiteX24" fmla="*/ 238168 w 1948557"/>
              <a:gd name="connsiteY24" fmla="*/ 246857 h 539430"/>
              <a:gd name="connsiteX25" fmla="*/ 238168 w 1948557"/>
              <a:gd name="connsiteY25" fmla="*/ 292576 h 539430"/>
              <a:gd name="connsiteX26" fmla="*/ 600628 w 1948557"/>
              <a:gd name="connsiteY26" fmla="*/ 292576 h 539430"/>
              <a:gd name="connsiteX27" fmla="*/ 600628 w 1948557"/>
              <a:gd name="connsiteY27" fmla="*/ 246857 h 539430"/>
              <a:gd name="connsiteX28" fmla="*/ 1058890 w 1948557"/>
              <a:gd name="connsiteY28" fmla="*/ 245595 h 539430"/>
              <a:gd name="connsiteX29" fmla="*/ 1058890 w 1948557"/>
              <a:gd name="connsiteY29" fmla="*/ 293835 h 539430"/>
              <a:gd name="connsiteX30" fmla="*/ 1430473 w 1948557"/>
              <a:gd name="connsiteY30" fmla="*/ 293835 h 539430"/>
              <a:gd name="connsiteX31" fmla="*/ 1430473 w 1948557"/>
              <a:gd name="connsiteY31" fmla="*/ 245595 h 539430"/>
              <a:gd name="connsiteX32" fmla="*/ 642494 w 1948557"/>
              <a:gd name="connsiteY32" fmla="*/ 245595 h 539430"/>
              <a:gd name="connsiteX33" fmla="*/ 642494 w 1948557"/>
              <a:gd name="connsiteY33" fmla="*/ 293835 h 539430"/>
              <a:gd name="connsiteX34" fmla="*/ 1014077 w 1948557"/>
              <a:gd name="connsiteY34" fmla="*/ 293835 h 539430"/>
              <a:gd name="connsiteX35" fmla="*/ 1014077 w 1948557"/>
              <a:gd name="connsiteY35" fmla="*/ 245595 h 539430"/>
              <a:gd name="connsiteX36" fmla="*/ 238168 w 1948557"/>
              <a:gd name="connsiteY36" fmla="*/ 178456 h 539430"/>
              <a:gd name="connsiteX37" fmla="*/ 238168 w 1948557"/>
              <a:gd name="connsiteY37" fmla="*/ 224175 h 539430"/>
              <a:gd name="connsiteX38" fmla="*/ 600628 w 1948557"/>
              <a:gd name="connsiteY38" fmla="*/ 224175 h 539430"/>
              <a:gd name="connsiteX39" fmla="*/ 600628 w 1948557"/>
              <a:gd name="connsiteY39" fmla="*/ 178456 h 539430"/>
              <a:gd name="connsiteX40" fmla="*/ 1058890 w 1948557"/>
              <a:gd name="connsiteY40" fmla="*/ 176864 h 539430"/>
              <a:gd name="connsiteX41" fmla="*/ 1058890 w 1948557"/>
              <a:gd name="connsiteY41" fmla="*/ 225104 h 539430"/>
              <a:gd name="connsiteX42" fmla="*/ 1430473 w 1948557"/>
              <a:gd name="connsiteY42" fmla="*/ 225104 h 539430"/>
              <a:gd name="connsiteX43" fmla="*/ 1430473 w 1948557"/>
              <a:gd name="connsiteY43" fmla="*/ 176864 h 539430"/>
              <a:gd name="connsiteX44" fmla="*/ 642494 w 1948557"/>
              <a:gd name="connsiteY44" fmla="*/ 176864 h 539430"/>
              <a:gd name="connsiteX45" fmla="*/ 642494 w 1948557"/>
              <a:gd name="connsiteY45" fmla="*/ 225104 h 539430"/>
              <a:gd name="connsiteX46" fmla="*/ 1014077 w 1948557"/>
              <a:gd name="connsiteY46" fmla="*/ 225104 h 539430"/>
              <a:gd name="connsiteX47" fmla="*/ 1014077 w 1948557"/>
              <a:gd name="connsiteY47" fmla="*/ 176864 h 539430"/>
              <a:gd name="connsiteX48" fmla="*/ 1578105 w 1948557"/>
              <a:gd name="connsiteY48" fmla="*/ 146210 h 539430"/>
              <a:gd name="connsiteX49" fmla="*/ 1538871 w 1948557"/>
              <a:gd name="connsiteY49" fmla="*/ 185444 h 539430"/>
              <a:gd name="connsiteX50" fmla="*/ 1538871 w 1948557"/>
              <a:gd name="connsiteY50" fmla="*/ 353984 h 539430"/>
              <a:gd name="connsiteX51" fmla="*/ 1578105 w 1948557"/>
              <a:gd name="connsiteY51" fmla="*/ 393218 h 539430"/>
              <a:gd name="connsiteX52" fmla="*/ 1735036 w 1948557"/>
              <a:gd name="connsiteY52" fmla="*/ 393218 h 539430"/>
              <a:gd name="connsiteX53" fmla="*/ 1774270 w 1948557"/>
              <a:gd name="connsiteY53" fmla="*/ 353984 h 539430"/>
              <a:gd name="connsiteX54" fmla="*/ 1774270 w 1948557"/>
              <a:gd name="connsiteY54" fmla="*/ 185444 h 539430"/>
              <a:gd name="connsiteX55" fmla="*/ 1735036 w 1948557"/>
              <a:gd name="connsiteY55" fmla="*/ 146210 h 539430"/>
              <a:gd name="connsiteX56" fmla="*/ 238168 w 1948557"/>
              <a:gd name="connsiteY56" fmla="*/ 110055 h 539430"/>
              <a:gd name="connsiteX57" fmla="*/ 238168 w 1948557"/>
              <a:gd name="connsiteY57" fmla="*/ 155774 h 539430"/>
              <a:gd name="connsiteX58" fmla="*/ 600628 w 1948557"/>
              <a:gd name="connsiteY58" fmla="*/ 155774 h 539430"/>
              <a:gd name="connsiteX59" fmla="*/ 600628 w 1948557"/>
              <a:gd name="connsiteY59" fmla="*/ 110055 h 539430"/>
              <a:gd name="connsiteX60" fmla="*/ 1058890 w 1948557"/>
              <a:gd name="connsiteY60" fmla="*/ 108133 h 539430"/>
              <a:gd name="connsiteX61" fmla="*/ 1058890 w 1948557"/>
              <a:gd name="connsiteY61" fmla="*/ 156373 h 539430"/>
              <a:gd name="connsiteX62" fmla="*/ 1430473 w 1948557"/>
              <a:gd name="connsiteY62" fmla="*/ 156373 h 539430"/>
              <a:gd name="connsiteX63" fmla="*/ 1430473 w 1948557"/>
              <a:gd name="connsiteY63" fmla="*/ 108133 h 539430"/>
              <a:gd name="connsiteX64" fmla="*/ 642494 w 1948557"/>
              <a:gd name="connsiteY64" fmla="*/ 108133 h 539430"/>
              <a:gd name="connsiteX65" fmla="*/ 642494 w 1948557"/>
              <a:gd name="connsiteY65" fmla="*/ 156373 h 539430"/>
              <a:gd name="connsiteX66" fmla="*/ 1014077 w 1948557"/>
              <a:gd name="connsiteY66" fmla="*/ 156373 h 539430"/>
              <a:gd name="connsiteX67" fmla="*/ 1014077 w 1948557"/>
              <a:gd name="connsiteY67" fmla="*/ 108133 h 539430"/>
              <a:gd name="connsiteX68" fmla="*/ 0 w 1948557"/>
              <a:gd name="connsiteY68" fmla="*/ 0 h 539430"/>
              <a:gd name="connsiteX69" fmla="*/ 1948557 w 1948557"/>
              <a:gd name="connsiteY69" fmla="*/ 0 h 539430"/>
              <a:gd name="connsiteX70" fmla="*/ 1948557 w 1948557"/>
              <a:gd name="connsiteY70" fmla="*/ 539430 h 539430"/>
              <a:gd name="connsiteX71" fmla="*/ 0 w 1948557"/>
              <a:gd name="connsiteY71"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48557" h="539430">
                <a:moveTo>
                  <a:pt x="238168" y="383657"/>
                </a:moveTo>
                <a:lnTo>
                  <a:pt x="238168" y="429376"/>
                </a:lnTo>
                <a:lnTo>
                  <a:pt x="600628" y="429376"/>
                </a:lnTo>
                <a:lnTo>
                  <a:pt x="600628" y="383657"/>
                </a:lnTo>
                <a:close/>
                <a:moveTo>
                  <a:pt x="1058890" y="383056"/>
                </a:moveTo>
                <a:lnTo>
                  <a:pt x="1058890" y="431296"/>
                </a:lnTo>
                <a:lnTo>
                  <a:pt x="1430473" y="431296"/>
                </a:lnTo>
                <a:lnTo>
                  <a:pt x="1430473" y="383056"/>
                </a:lnTo>
                <a:close/>
                <a:moveTo>
                  <a:pt x="642494" y="383056"/>
                </a:moveTo>
                <a:lnTo>
                  <a:pt x="642494" y="431296"/>
                </a:lnTo>
                <a:lnTo>
                  <a:pt x="1014077" y="431296"/>
                </a:lnTo>
                <a:lnTo>
                  <a:pt x="1014077" y="383056"/>
                </a:lnTo>
                <a:close/>
                <a:moveTo>
                  <a:pt x="238168" y="315257"/>
                </a:moveTo>
                <a:lnTo>
                  <a:pt x="238168" y="360976"/>
                </a:lnTo>
                <a:lnTo>
                  <a:pt x="600628" y="360976"/>
                </a:lnTo>
                <a:lnTo>
                  <a:pt x="600628" y="315257"/>
                </a:lnTo>
                <a:close/>
                <a:moveTo>
                  <a:pt x="1058890" y="314326"/>
                </a:moveTo>
                <a:lnTo>
                  <a:pt x="1058890" y="362566"/>
                </a:lnTo>
                <a:lnTo>
                  <a:pt x="1430473" y="362566"/>
                </a:lnTo>
                <a:lnTo>
                  <a:pt x="1430473" y="314326"/>
                </a:lnTo>
                <a:close/>
                <a:moveTo>
                  <a:pt x="642494" y="314326"/>
                </a:moveTo>
                <a:lnTo>
                  <a:pt x="642494" y="362566"/>
                </a:lnTo>
                <a:lnTo>
                  <a:pt x="1014077" y="362566"/>
                </a:lnTo>
                <a:lnTo>
                  <a:pt x="1014077" y="314326"/>
                </a:lnTo>
                <a:close/>
                <a:moveTo>
                  <a:pt x="238168" y="246857"/>
                </a:moveTo>
                <a:lnTo>
                  <a:pt x="238168" y="292576"/>
                </a:lnTo>
                <a:lnTo>
                  <a:pt x="600628" y="292576"/>
                </a:lnTo>
                <a:lnTo>
                  <a:pt x="600628" y="246857"/>
                </a:lnTo>
                <a:close/>
                <a:moveTo>
                  <a:pt x="1058890" y="245595"/>
                </a:moveTo>
                <a:lnTo>
                  <a:pt x="1058890" y="293835"/>
                </a:lnTo>
                <a:lnTo>
                  <a:pt x="1430473" y="293835"/>
                </a:lnTo>
                <a:lnTo>
                  <a:pt x="1430473" y="245595"/>
                </a:lnTo>
                <a:close/>
                <a:moveTo>
                  <a:pt x="642494" y="245595"/>
                </a:moveTo>
                <a:lnTo>
                  <a:pt x="642494" y="293835"/>
                </a:lnTo>
                <a:lnTo>
                  <a:pt x="1014077" y="293835"/>
                </a:lnTo>
                <a:lnTo>
                  <a:pt x="1014077" y="245595"/>
                </a:lnTo>
                <a:close/>
                <a:moveTo>
                  <a:pt x="238168" y="178456"/>
                </a:moveTo>
                <a:lnTo>
                  <a:pt x="238168" y="224175"/>
                </a:lnTo>
                <a:lnTo>
                  <a:pt x="600628" y="224175"/>
                </a:lnTo>
                <a:lnTo>
                  <a:pt x="600628" y="178456"/>
                </a:lnTo>
                <a:close/>
                <a:moveTo>
                  <a:pt x="1058890" y="176864"/>
                </a:moveTo>
                <a:lnTo>
                  <a:pt x="1058890" y="225104"/>
                </a:lnTo>
                <a:lnTo>
                  <a:pt x="1430473" y="225104"/>
                </a:lnTo>
                <a:lnTo>
                  <a:pt x="1430473" y="176864"/>
                </a:lnTo>
                <a:close/>
                <a:moveTo>
                  <a:pt x="642494" y="176864"/>
                </a:moveTo>
                <a:lnTo>
                  <a:pt x="642494" y="225104"/>
                </a:lnTo>
                <a:lnTo>
                  <a:pt x="1014077" y="225104"/>
                </a:lnTo>
                <a:lnTo>
                  <a:pt x="1014077" y="176864"/>
                </a:lnTo>
                <a:close/>
                <a:moveTo>
                  <a:pt x="1578105" y="146210"/>
                </a:moveTo>
                <a:cubicBezTo>
                  <a:pt x="1556437" y="146210"/>
                  <a:pt x="1538871" y="163776"/>
                  <a:pt x="1538871" y="185444"/>
                </a:cubicBezTo>
                <a:lnTo>
                  <a:pt x="1538871" y="353984"/>
                </a:lnTo>
                <a:cubicBezTo>
                  <a:pt x="1538871" y="375652"/>
                  <a:pt x="1556437" y="393218"/>
                  <a:pt x="1578105" y="393218"/>
                </a:cubicBezTo>
                <a:lnTo>
                  <a:pt x="1735036" y="393218"/>
                </a:lnTo>
                <a:cubicBezTo>
                  <a:pt x="1756704" y="393218"/>
                  <a:pt x="1774270" y="375652"/>
                  <a:pt x="1774270" y="353984"/>
                </a:cubicBezTo>
                <a:lnTo>
                  <a:pt x="1774270" y="185444"/>
                </a:lnTo>
                <a:cubicBezTo>
                  <a:pt x="1774270" y="163776"/>
                  <a:pt x="1756704" y="146210"/>
                  <a:pt x="1735036" y="146210"/>
                </a:cubicBezTo>
                <a:close/>
                <a:moveTo>
                  <a:pt x="238168" y="110055"/>
                </a:moveTo>
                <a:lnTo>
                  <a:pt x="238168" y="155774"/>
                </a:lnTo>
                <a:lnTo>
                  <a:pt x="600628" y="155774"/>
                </a:lnTo>
                <a:lnTo>
                  <a:pt x="600628" y="110055"/>
                </a:lnTo>
                <a:close/>
                <a:moveTo>
                  <a:pt x="1058890" y="108133"/>
                </a:moveTo>
                <a:lnTo>
                  <a:pt x="1058890" y="156373"/>
                </a:lnTo>
                <a:lnTo>
                  <a:pt x="1430473" y="156373"/>
                </a:lnTo>
                <a:lnTo>
                  <a:pt x="1430473" y="108133"/>
                </a:lnTo>
                <a:close/>
                <a:moveTo>
                  <a:pt x="642494" y="108133"/>
                </a:moveTo>
                <a:lnTo>
                  <a:pt x="642494" y="156373"/>
                </a:lnTo>
                <a:lnTo>
                  <a:pt x="1014077" y="156373"/>
                </a:lnTo>
                <a:lnTo>
                  <a:pt x="1014077" y="108133"/>
                </a:lnTo>
                <a:close/>
                <a:moveTo>
                  <a:pt x="0" y="0"/>
                </a:moveTo>
                <a:lnTo>
                  <a:pt x="1948557" y="0"/>
                </a:lnTo>
                <a:lnTo>
                  <a:pt x="1948557" y="539430"/>
                </a:lnTo>
                <a:lnTo>
                  <a:pt x="0" y="53943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7" tIns="45714" rIns="45714" bIns="9142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57" name="Oval 1233"/>
          <p:cNvSpPr>
            <a:spLocks noChangeAspect="1"/>
          </p:cNvSpPr>
          <p:nvPr/>
        </p:nvSpPr>
        <p:spPr bwMode="auto">
          <a:xfrm>
            <a:off x="9281262" y="5243722"/>
            <a:ext cx="756229" cy="1005697"/>
          </a:xfrm>
          <a:custGeom>
            <a:avLst/>
            <a:gdLst/>
            <a:ahLst/>
            <a:cxnLst/>
            <a:rect l="l" t="t" r="r" b="b"/>
            <a:pathLst>
              <a:path w="2680859" h="3566160">
                <a:moveTo>
                  <a:pt x="1957649" y="860371"/>
                </a:moveTo>
                <a:lnTo>
                  <a:pt x="1957649" y="1895309"/>
                </a:lnTo>
                <a:lnTo>
                  <a:pt x="2581106" y="1895309"/>
                </a:lnTo>
                <a:lnTo>
                  <a:pt x="2581106" y="860371"/>
                </a:lnTo>
                <a:close/>
                <a:moveTo>
                  <a:pt x="99753" y="860371"/>
                </a:moveTo>
                <a:lnTo>
                  <a:pt x="99753" y="1895309"/>
                </a:lnTo>
                <a:lnTo>
                  <a:pt x="685798" y="1895309"/>
                </a:lnTo>
                <a:lnTo>
                  <a:pt x="685798" y="860371"/>
                </a:lnTo>
                <a:close/>
                <a:moveTo>
                  <a:pt x="810490" y="760618"/>
                </a:moveTo>
                <a:lnTo>
                  <a:pt x="810490" y="2057403"/>
                </a:lnTo>
                <a:lnTo>
                  <a:pt x="1832959" y="2057403"/>
                </a:lnTo>
                <a:lnTo>
                  <a:pt x="1832959" y="760618"/>
                </a:lnTo>
                <a:close/>
                <a:moveTo>
                  <a:pt x="453879" y="381745"/>
                </a:moveTo>
                <a:lnTo>
                  <a:pt x="481311" y="381745"/>
                </a:lnTo>
                <a:lnTo>
                  <a:pt x="481311" y="519818"/>
                </a:lnTo>
                <a:lnTo>
                  <a:pt x="453879" y="519818"/>
                </a:lnTo>
                <a:close/>
                <a:moveTo>
                  <a:pt x="2115864" y="366658"/>
                </a:moveTo>
                <a:lnTo>
                  <a:pt x="2148572" y="366658"/>
                </a:lnTo>
                <a:lnTo>
                  <a:pt x="2148572" y="512147"/>
                </a:lnTo>
                <a:lnTo>
                  <a:pt x="2115864" y="512147"/>
                </a:lnTo>
                <a:close/>
                <a:moveTo>
                  <a:pt x="467594" y="328088"/>
                </a:moveTo>
                <a:cubicBezTo>
                  <a:pt x="475169" y="328088"/>
                  <a:pt x="481310" y="334229"/>
                  <a:pt x="481310" y="341804"/>
                </a:cubicBezTo>
                <a:cubicBezTo>
                  <a:pt x="481310" y="349379"/>
                  <a:pt x="475169" y="355520"/>
                  <a:pt x="467594" y="355520"/>
                </a:cubicBezTo>
                <a:cubicBezTo>
                  <a:pt x="460019" y="355520"/>
                  <a:pt x="453878" y="349379"/>
                  <a:pt x="453878" y="341804"/>
                </a:cubicBezTo>
                <a:cubicBezTo>
                  <a:pt x="453878" y="334229"/>
                  <a:pt x="460019" y="328088"/>
                  <a:pt x="467594" y="328088"/>
                </a:cubicBezTo>
                <a:close/>
                <a:moveTo>
                  <a:pt x="2132217" y="302683"/>
                </a:moveTo>
                <a:cubicBezTo>
                  <a:pt x="2141249" y="302683"/>
                  <a:pt x="2148571" y="310005"/>
                  <a:pt x="2148571" y="319037"/>
                </a:cubicBezTo>
                <a:cubicBezTo>
                  <a:pt x="2148571" y="328068"/>
                  <a:pt x="2141249" y="335390"/>
                  <a:pt x="2132217" y="335390"/>
                </a:cubicBezTo>
                <a:cubicBezTo>
                  <a:pt x="2123185" y="335390"/>
                  <a:pt x="2115863" y="328068"/>
                  <a:pt x="2115863" y="319037"/>
                </a:cubicBezTo>
                <a:cubicBezTo>
                  <a:pt x="2115863" y="310005"/>
                  <a:pt x="2123185" y="302683"/>
                  <a:pt x="2132217" y="302683"/>
                </a:cubicBezTo>
                <a:close/>
                <a:moveTo>
                  <a:pt x="2007526" y="267982"/>
                </a:moveTo>
                <a:lnTo>
                  <a:pt x="2007526" y="592178"/>
                </a:lnTo>
                <a:lnTo>
                  <a:pt x="2256909" y="592178"/>
                </a:lnTo>
                <a:lnTo>
                  <a:pt x="2256909" y="267982"/>
                </a:lnTo>
                <a:close/>
                <a:moveTo>
                  <a:pt x="349136" y="261855"/>
                </a:moveTo>
                <a:lnTo>
                  <a:pt x="349136" y="586051"/>
                </a:lnTo>
                <a:lnTo>
                  <a:pt x="586053" y="586051"/>
                </a:lnTo>
                <a:lnTo>
                  <a:pt x="586053" y="261855"/>
                </a:lnTo>
                <a:close/>
                <a:moveTo>
                  <a:pt x="1253132" y="178857"/>
                </a:moveTo>
                <a:lnTo>
                  <a:pt x="1303044" y="178857"/>
                </a:lnTo>
                <a:lnTo>
                  <a:pt x="1303044" y="349143"/>
                </a:lnTo>
                <a:lnTo>
                  <a:pt x="1253132" y="349143"/>
                </a:lnTo>
                <a:close/>
                <a:moveTo>
                  <a:pt x="1278086" y="81229"/>
                </a:moveTo>
                <a:cubicBezTo>
                  <a:pt x="1291869" y="81229"/>
                  <a:pt x="1303042" y="92403"/>
                  <a:pt x="1303042" y="106185"/>
                </a:cubicBezTo>
                <a:cubicBezTo>
                  <a:pt x="1303042" y="119968"/>
                  <a:pt x="1291869" y="131141"/>
                  <a:pt x="1278086" y="131141"/>
                </a:cubicBezTo>
                <a:cubicBezTo>
                  <a:pt x="1264304" y="131141"/>
                  <a:pt x="1253130" y="119968"/>
                  <a:pt x="1253130" y="106185"/>
                </a:cubicBezTo>
                <a:cubicBezTo>
                  <a:pt x="1253130" y="92403"/>
                  <a:pt x="1264304" y="81229"/>
                  <a:pt x="1278086" y="81229"/>
                </a:cubicBezTo>
                <a:close/>
                <a:moveTo>
                  <a:pt x="1134687" y="37411"/>
                </a:moveTo>
                <a:lnTo>
                  <a:pt x="1134687" y="436422"/>
                </a:lnTo>
                <a:lnTo>
                  <a:pt x="1421481" y="436422"/>
                </a:lnTo>
                <a:lnTo>
                  <a:pt x="1421481" y="37411"/>
                </a:lnTo>
                <a:close/>
                <a:moveTo>
                  <a:pt x="1097283" y="0"/>
                </a:moveTo>
                <a:lnTo>
                  <a:pt x="1458892" y="0"/>
                </a:lnTo>
                <a:lnTo>
                  <a:pt x="1458892" y="473825"/>
                </a:lnTo>
                <a:lnTo>
                  <a:pt x="1346666" y="473825"/>
                </a:lnTo>
                <a:lnTo>
                  <a:pt x="1346666" y="610989"/>
                </a:lnTo>
                <a:lnTo>
                  <a:pt x="1957649" y="610989"/>
                </a:lnTo>
                <a:lnTo>
                  <a:pt x="1957649" y="723207"/>
                </a:lnTo>
                <a:lnTo>
                  <a:pt x="2057403" y="723207"/>
                </a:lnTo>
                <a:lnTo>
                  <a:pt x="2057403" y="617117"/>
                </a:lnTo>
                <a:lnTo>
                  <a:pt x="1982588" y="617117"/>
                </a:lnTo>
                <a:lnTo>
                  <a:pt x="1982588" y="243044"/>
                </a:lnTo>
                <a:lnTo>
                  <a:pt x="2281847" y="243044"/>
                </a:lnTo>
                <a:lnTo>
                  <a:pt x="2281847" y="617117"/>
                </a:lnTo>
                <a:lnTo>
                  <a:pt x="2207033" y="617117"/>
                </a:lnTo>
                <a:lnTo>
                  <a:pt x="2207033" y="723207"/>
                </a:lnTo>
                <a:lnTo>
                  <a:pt x="2680859" y="723207"/>
                </a:lnTo>
                <a:lnTo>
                  <a:pt x="2680859" y="2032465"/>
                </a:lnTo>
                <a:lnTo>
                  <a:pt x="2244444" y="2032465"/>
                </a:lnTo>
                <a:lnTo>
                  <a:pt x="2244444" y="3054931"/>
                </a:lnTo>
                <a:lnTo>
                  <a:pt x="2231975" y="3086104"/>
                </a:lnTo>
                <a:lnTo>
                  <a:pt x="2219506" y="3111043"/>
                </a:lnTo>
                <a:lnTo>
                  <a:pt x="2200802" y="3117277"/>
                </a:lnTo>
                <a:lnTo>
                  <a:pt x="2169629" y="3129746"/>
                </a:lnTo>
                <a:lnTo>
                  <a:pt x="2144691" y="3117277"/>
                </a:lnTo>
                <a:lnTo>
                  <a:pt x="2119752" y="3111043"/>
                </a:lnTo>
                <a:lnTo>
                  <a:pt x="2101049" y="3086104"/>
                </a:lnTo>
                <a:lnTo>
                  <a:pt x="2094814" y="3054931"/>
                </a:lnTo>
                <a:lnTo>
                  <a:pt x="2094814" y="2032465"/>
                </a:lnTo>
                <a:lnTo>
                  <a:pt x="1957649" y="2032465"/>
                </a:lnTo>
                <a:lnTo>
                  <a:pt x="1957649" y="2219506"/>
                </a:lnTo>
                <a:lnTo>
                  <a:pt x="1396542" y="2219506"/>
                </a:lnTo>
                <a:lnTo>
                  <a:pt x="1396542" y="3491346"/>
                </a:lnTo>
                <a:lnTo>
                  <a:pt x="1390578" y="3516284"/>
                </a:lnTo>
                <a:lnTo>
                  <a:pt x="1372688" y="3541222"/>
                </a:lnTo>
                <a:lnTo>
                  <a:pt x="1354797" y="3559926"/>
                </a:lnTo>
                <a:lnTo>
                  <a:pt x="1324978" y="3566160"/>
                </a:lnTo>
                <a:lnTo>
                  <a:pt x="1301124" y="3559926"/>
                </a:lnTo>
                <a:lnTo>
                  <a:pt x="1277269" y="3541222"/>
                </a:lnTo>
                <a:lnTo>
                  <a:pt x="1259378" y="3516284"/>
                </a:lnTo>
                <a:lnTo>
                  <a:pt x="1259378" y="3491346"/>
                </a:lnTo>
                <a:lnTo>
                  <a:pt x="1259378" y="2219506"/>
                </a:lnTo>
                <a:lnTo>
                  <a:pt x="685798" y="2219506"/>
                </a:lnTo>
                <a:lnTo>
                  <a:pt x="685798" y="2032465"/>
                </a:lnTo>
                <a:lnTo>
                  <a:pt x="573580" y="2032465"/>
                </a:lnTo>
                <a:lnTo>
                  <a:pt x="573580" y="3054931"/>
                </a:lnTo>
                <a:lnTo>
                  <a:pt x="567345" y="3086104"/>
                </a:lnTo>
                <a:lnTo>
                  <a:pt x="561111" y="3111043"/>
                </a:lnTo>
                <a:lnTo>
                  <a:pt x="536172" y="3117277"/>
                </a:lnTo>
                <a:lnTo>
                  <a:pt x="498763" y="3129746"/>
                </a:lnTo>
                <a:lnTo>
                  <a:pt x="473824" y="3117277"/>
                </a:lnTo>
                <a:lnTo>
                  <a:pt x="448886" y="3111043"/>
                </a:lnTo>
                <a:lnTo>
                  <a:pt x="436416" y="3086104"/>
                </a:lnTo>
                <a:lnTo>
                  <a:pt x="436416" y="3054931"/>
                </a:lnTo>
                <a:lnTo>
                  <a:pt x="436416" y="2032465"/>
                </a:lnTo>
                <a:lnTo>
                  <a:pt x="0" y="2032465"/>
                </a:lnTo>
                <a:lnTo>
                  <a:pt x="0" y="723207"/>
                </a:lnTo>
                <a:lnTo>
                  <a:pt x="399012" y="723207"/>
                </a:lnTo>
                <a:lnTo>
                  <a:pt x="399012" y="610990"/>
                </a:lnTo>
                <a:lnTo>
                  <a:pt x="324197" y="610990"/>
                </a:lnTo>
                <a:lnTo>
                  <a:pt x="324197" y="236917"/>
                </a:lnTo>
                <a:lnTo>
                  <a:pt x="610991" y="236917"/>
                </a:lnTo>
                <a:lnTo>
                  <a:pt x="610991" y="610990"/>
                </a:lnTo>
                <a:lnTo>
                  <a:pt x="536176" y="610990"/>
                </a:lnTo>
                <a:lnTo>
                  <a:pt x="536176" y="723207"/>
                </a:lnTo>
                <a:lnTo>
                  <a:pt x="685798" y="723207"/>
                </a:lnTo>
                <a:lnTo>
                  <a:pt x="685798" y="610989"/>
                </a:lnTo>
                <a:lnTo>
                  <a:pt x="1209502" y="610989"/>
                </a:lnTo>
                <a:lnTo>
                  <a:pt x="1209502" y="473825"/>
                </a:lnTo>
                <a:lnTo>
                  <a:pt x="1097283" y="47382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58" name="Oval 1026"/>
          <p:cNvSpPr/>
          <p:nvPr/>
        </p:nvSpPr>
        <p:spPr bwMode="auto">
          <a:xfrm>
            <a:off x="2643811" y="5931097"/>
            <a:ext cx="242988" cy="378712"/>
          </a:xfrm>
          <a:custGeom>
            <a:avLst/>
            <a:gdLst/>
            <a:ahLst/>
            <a:cxnLst/>
            <a:rect l="l" t="t" r="r" b="b"/>
            <a:pathLst>
              <a:path w="2822132" h="4659950">
                <a:moveTo>
                  <a:pt x="2705024" y="1567575"/>
                </a:moveTo>
                <a:cubicBezTo>
                  <a:pt x="2763932" y="1561688"/>
                  <a:pt x="2823941" y="1595607"/>
                  <a:pt x="2822091" y="1685314"/>
                </a:cubicBezTo>
                <a:cubicBezTo>
                  <a:pt x="2817166" y="1962666"/>
                  <a:pt x="2810283" y="2334361"/>
                  <a:pt x="2814117" y="2720685"/>
                </a:cubicBezTo>
                <a:cubicBezTo>
                  <a:pt x="2817770" y="3088847"/>
                  <a:pt x="2302973" y="3832669"/>
                  <a:pt x="1543041" y="3901164"/>
                </a:cubicBezTo>
                <a:lnTo>
                  <a:pt x="1543041" y="4383750"/>
                </a:lnTo>
                <a:lnTo>
                  <a:pt x="2078959" y="4383750"/>
                </a:lnTo>
                <a:cubicBezTo>
                  <a:pt x="2155230" y="4383750"/>
                  <a:pt x="2217059" y="4445579"/>
                  <a:pt x="2217059" y="4521850"/>
                </a:cubicBezTo>
                <a:lnTo>
                  <a:pt x="2217058" y="4521850"/>
                </a:lnTo>
                <a:cubicBezTo>
                  <a:pt x="2217058" y="4598121"/>
                  <a:pt x="2155229" y="4659950"/>
                  <a:pt x="2078958" y="4659950"/>
                </a:cubicBezTo>
                <a:lnTo>
                  <a:pt x="743175" y="4659949"/>
                </a:lnTo>
                <a:cubicBezTo>
                  <a:pt x="666904" y="4659949"/>
                  <a:pt x="605075" y="4598121"/>
                  <a:pt x="605075" y="4521850"/>
                </a:cubicBezTo>
                <a:cubicBezTo>
                  <a:pt x="605075" y="4445579"/>
                  <a:pt x="666904" y="4383750"/>
                  <a:pt x="743175" y="4383750"/>
                </a:cubicBezTo>
                <a:lnTo>
                  <a:pt x="1279091" y="4383750"/>
                </a:lnTo>
                <a:lnTo>
                  <a:pt x="1279091" y="3900389"/>
                </a:lnTo>
                <a:cubicBezTo>
                  <a:pt x="534155" y="3822464"/>
                  <a:pt x="-1282" y="3168183"/>
                  <a:pt x="3610" y="2671380"/>
                </a:cubicBezTo>
                <a:cubicBezTo>
                  <a:pt x="-602" y="2320943"/>
                  <a:pt x="7542" y="2130275"/>
                  <a:pt x="0" y="1681974"/>
                </a:cubicBezTo>
                <a:cubicBezTo>
                  <a:pt x="2983" y="1557260"/>
                  <a:pt x="247362" y="1516297"/>
                  <a:pt x="252192" y="1687318"/>
                </a:cubicBezTo>
                <a:cubicBezTo>
                  <a:pt x="247498" y="1877390"/>
                  <a:pt x="240491" y="2302498"/>
                  <a:pt x="243298" y="2622376"/>
                </a:cubicBezTo>
                <a:cubicBezTo>
                  <a:pt x="246106" y="2942254"/>
                  <a:pt x="599406" y="3690325"/>
                  <a:pt x="1440906" y="3683475"/>
                </a:cubicBezTo>
                <a:cubicBezTo>
                  <a:pt x="2282405" y="3676626"/>
                  <a:pt x="2573635" y="2930723"/>
                  <a:pt x="2577390" y="2722681"/>
                </a:cubicBezTo>
                <a:cubicBezTo>
                  <a:pt x="2581144" y="2514639"/>
                  <a:pt x="2593758" y="2168319"/>
                  <a:pt x="2594564" y="1688672"/>
                </a:cubicBezTo>
                <a:cubicBezTo>
                  <a:pt x="2588310" y="1619156"/>
                  <a:pt x="2646117" y="1573462"/>
                  <a:pt x="2705024" y="1567575"/>
                </a:cubicBezTo>
                <a:close/>
                <a:moveTo>
                  <a:pt x="1701822" y="959183"/>
                </a:moveTo>
                <a:cubicBezTo>
                  <a:pt x="1808822" y="959183"/>
                  <a:pt x="1895562" y="1045922"/>
                  <a:pt x="1895562" y="1152922"/>
                </a:cubicBezTo>
                <a:cubicBezTo>
                  <a:pt x="1895562" y="1259922"/>
                  <a:pt x="1808822" y="1346662"/>
                  <a:pt x="1701822" y="1346662"/>
                </a:cubicBezTo>
                <a:cubicBezTo>
                  <a:pt x="1594822" y="1346662"/>
                  <a:pt x="1508082" y="1259922"/>
                  <a:pt x="1508082" y="1152922"/>
                </a:cubicBezTo>
                <a:cubicBezTo>
                  <a:pt x="1508082" y="1045922"/>
                  <a:pt x="1594822" y="959183"/>
                  <a:pt x="1701822" y="959183"/>
                </a:cubicBezTo>
                <a:close/>
                <a:moveTo>
                  <a:pt x="1115995" y="959183"/>
                </a:moveTo>
                <a:cubicBezTo>
                  <a:pt x="1222995" y="959183"/>
                  <a:pt x="1309734" y="1045922"/>
                  <a:pt x="1309734" y="1152922"/>
                </a:cubicBezTo>
                <a:cubicBezTo>
                  <a:pt x="1309734" y="1259922"/>
                  <a:pt x="1222995" y="1346662"/>
                  <a:pt x="1115995" y="1346662"/>
                </a:cubicBezTo>
                <a:cubicBezTo>
                  <a:pt x="1008995" y="1346662"/>
                  <a:pt x="922255" y="1259922"/>
                  <a:pt x="922255" y="1152922"/>
                </a:cubicBezTo>
                <a:cubicBezTo>
                  <a:pt x="922255" y="1045922"/>
                  <a:pt x="1008995" y="959183"/>
                  <a:pt x="1115995" y="959183"/>
                </a:cubicBezTo>
                <a:close/>
                <a:moveTo>
                  <a:pt x="1415838" y="514680"/>
                </a:moveTo>
                <a:cubicBezTo>
                  <a:pt x="1522838" y="514680"/>
                  <a:pt x="1609577" y="601419"/>
                  <a:pt x="1609577" y="708419"/>
                </a:cubicBezTo>
                <a:cubicBezTo>
                  <a:pt x="1609577" y="815420"/>
                  <a:pt x="1522838" y="902159"/>
                  <a:pt x="1415838" y="902159"/>
                </a:cubicBezTo>
                <a:cubicBezTo>
                  <a:pt x="1308838" y="902159"/>
                  <a:pt x="1222098" y="815420"/>
                  <a:pt x="1222098" y="708419"/>
                </a:cubicBezTo>
                <a:cubicBezTo>
                  <a:pt x="1222098" y="601419"/>
                  <a:pt x="1308838" y="514680"/>
                  <a:pt x="1415838" y="514680"/>
                </a:cubicBezTo>
                <a:close/>
                <a:moveTo>
                  <a:pt x="1394056" y="188424"/>
                </a:moveTo>
                <a:cubicBezTo>
                  <a:pt x="983953" y="188424"/>
                  <a:pt x="651501" y="520877"/>
                  <a:pt x="651501" y="930980"/>
                </a:cubicBezTo>
                <a:cubicBezTo>
                  <a:pt x="647952" y="1142888"/>
                  <a:pt x="644401" y="1354794"/>
                  <a:pt x="640852" y="1566702"/>
                </a:cubicBezTo>
                <a:lnTo>
                  <a:pt x="2147263" y="1556054"/>
                </a:lnTo>
                <a:cubicBezTo>
                  <a:pt x="2147263" y="1307307"/>
                  <a:pt x="2150451" y="1410369"/>
                  <a:pt x="2150451" y="926368"/>
                </a:cubicBezTo>
                <a:cubicBezTo>
                  <a:pt x="2150451" y="516264"/>
                  <a:pt x="1804160" y="188424"/>
                  <a:pt x="1394056" y="188424"/>
                </a:cubicBezTo>
                <a:close/>
                <a:moveTo>
                  <a:pt x="1411066" y="0"/>
                </a:moveTo>
                <a:cubicBezTo>
                  <a:pt x="1956557" y="0"/>
                  <a:pt x="2398764" y="442207"/>
                  <a:pt x="2398764" y="987697"/>
                </a:cubicBezTo>
                <a:cubicBezTo>
                  <a:pt x="2398764" y="1469802"/>
                  <a:pt x="2398762" y="1951909"/>
                  <a:pt x="2398762" y="2434014"/>
                </a:cubicBezTo>
                <a:cubicBezTo>
                  <a:pt x="2398762" y="2979504"/>
                  <a:pt x="1956555" y="3421711"/>
                  <a:pt x="1411065" y="3421711"/>
                </a:cubicBezTo>
                <a:lnTo>
                  <a:pt x="1411066" y="3421709"/>
                </a:lnTo>
                <a:cubicBezTo>
                  <a:pt x="865576" y="3421709"/>
                  <a:pt x="423369" y="2979502"/>
                  <a:pt x="423369" y="2434012"/>
                </a:cubicBezTo>
                <a:lnTo>
                  <a:pt x="423369" y="987697"/>
                </a:lnTo>
                <a:cubicBezTo>
                  <a:pt x="423369" y="442207"/>
                  <a:pt x="865576" y="0"/>
                  <a:pt x="141106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59" name="Rounded Rectangle 402"/>
          <p:cNvSpPr>
            <a:spLocks noChangeAspect="1"/>
          </p:cNvSpPr>
          <p:nvPr/>
        </p:nvSpPr>
        <p:spPr bwMode="auto">
          <a:xfrm rot="668849">
            <a:off x="2610290" y="4840556"/>
            <a:ext cx="577181" cy="519115"/>
          </a:xfrm>
          <a:custGeom>
            <a:avLst/>
            <a:gdLst/>
            <a:ahLst/>
            <a:cxnLst/>
            <a:rect l="l" t="t" r="r" b="b"/>
            <a:pathLst>
              <a:path w="3476741" h="3127782">
                <a:moveTo>
                  <a:pt x="130628" y="2246542"/>
                </a:moveTo>
                <a:lnTo>
                  <a:pt x="3420422" y="2216831"/>
                </a:lnTo>
                <a:lnTo>
                  <a:pt x="3476741" y="2502639"/>
                </a:lnTo>
                <a:lnTo>
                  <a:pt x="304278" y="3127782"/>
                </a:lnTo>
                <a:close/>
                <a:moveTo>
                  <a:pt x="234507" y="1864327"/>
                </a:moveTo>
                <a:cubicBezTo>
                  <a:pt x="234517" y="1864379"/>
                  <a:pt x="234526" y="1864429"/>
                  <a:pt x="234535" y="1864482"/>
                </a:cubicBezTo>
                <a:cubicBezTo>
                  <a:pt x="258320" y="1988533"/>
                  <a:pt x="332665" y="2074506"/>
                  <a:pt x="443964" y="2074506"/>
                </a:cubicBezTo>
                <a:lnTo>
                  <a:pt x="1872787" y="2042302"/>
                </a:lnTo>
                <a:cubicBezTo>
                  <a:pt x="1984085" y="2042303"/>
                  <a:pt x="2059333" y="1982377"/>
                  <a:pt x="2059333" y="1873879"/>
                </a:cubicBezTo>
                <a:lnTo>
                  <a:pt x="2045579" y="1811003"/>
                </a:lnTo>
                <a:close/>
                <a:moveTo>
                  <a:pt x="186223" y="919655"/>
                </a:moveTo>
                <a:cubicBezTo>
                  <a:pt x="89785" y="939608"/>
                  <a:pt x="71092" y="1026054"/>
                  <a:pt x="88447" y="1121860"/>
                </a:cubicBezTo>
                <a:cubicBezTo>
                  <a:pt x="134058" y="1352591"/>
                  <a:pt x="165890" y="1500138"/>
                  <a:pt x="201039" y="1683807"/>
                </a:cubicBezTo>
                <a:lnTo>
                  <a:pt x="2005693" y="1628666"/>
                </a:lnTo>
                <a:lnTo>
                  <a:pt x="1992534" y="1568508"/>
                </a:lnTo>
                <a:cubicBezTo>
                  <a:pt x="1960677" y="1411278"/>
                  <a:pt x="1925552" y="1248441"/>
                  <a:pt x="1893882" y="1091693"/>
                </a:cubicBezTo>
                <a:lnTo>
                  <a:pt x="1841809" y="1110526"/>
                </a:lnTo>
                <a:cubicBezTo>
                  <a:pt x="1552142" y="1210292"/>
                  <a:pt x="1204544" y="1275640"/>
                  <a:pt x="892489" y="1306073"/>
                </a:cubicBezTo>
                <a:cubicBezTo>
                  <a:pt x="756816" y="1321254"/>
                  <a:pt x="717156" y="1133515"/>
                  <a:pt x="849608" y="1047862"/>
                </a:cubicBezTo>
                <a:cubicBezTo>
                  <a:pt x="976692" y="997496"/>
                  <a:pt x="1099999" y="951431"/>
                  <a:pt x="1222406" y="909704"/>
                </a:cubicBezTo>
                <a:lnTo>
                  <a:pt x="232436" y="915341"/>
                </a:lnTo>
                <a:cubicBezTo>
                  <a:pt x="215364" y="915311"/>
                  <a:pt x="200000" y="916805"/>
                  <a:pt x="186223" y="919655"/>
                </a:cubicBezTo>
                <a:close/>
                <a:moveTo>
                  <a:pt x="1532850" y="647419"/>
                </a:moveTo>
                <a:lnTo>
                  <a:pt x="1421347" y="675846"/>
                </a:lnTo>
                <a:lnTo>
                  <a:pt x="1338568" y="717979"/>
                </a:lnTo>
                <a:lnTo>
                  <a:pt x="1221887" y="786157"/>
                </a:lnTo>
                <a:lnTo>
                  <a:pt x="1128175" y="845649"/>
                </a:lnTo>
                <a:lnTo>
                  <a:pt x="1418911" y="843384"/>
                </a:lnTo>
                <a:cubicBezTo>
                  <a:pt x="1555507" y="798488"/>
                  <a:pt x="1692523" y="758011"/>
                  <a:pt x="1833470" y="720322"/>
                </a:cubicBezTo>
                <a:lnTo>
                  <a:pt x="1824323" y="673900"/>
                </a:lnTo>
                <a:lnTo>
                  <a:pt x="1820649" y="655259"/>
                </a:lnTo>
                <a:lnTo>
                  <a:pt x="1813162" y="650279"/>
                </a:lnTo>
                <a:lnTo>
                  <a:pt x="1776951" y="631594"/>
                </a:lnTo>
                <a:lnTo>
                  <a:pt x="1729439" y="621591"/>
                </a:lnTo>
                <a:lnTo>
                  <a:pt x="1671852" y="626484"/>
                </a:lnTo>
                <a:close/>
                <a:moveTo>
                  <a:pt x="2808650" y="52096"/>
                </a:moveTo>
                <a:lnTo>
                  <a:pt x="3073026" y="0"/>
                </a:lnTo>
                <a:lnTo>
                  <a:pt x="3301253" y="1158201"/>
                </a:lnTo>
                <a:lnTo>
                  <a:pt x="3036877" y="1210297"/>
                </a:lnTo>
                <a:close/>
                <a:moveTo>
                  <a:pt x="1598383" y="253649"/>
                </a:moveTo>
                <a:lnTo>
                  <a:pt x="1834998" y="232845"/>
                </a:lnTo>
                <a:lnTo>
                  <a:pt x="2089176" y="202124"/>
                </a:lnTo>
                <a:lnTo>
                  <a:pt x="2538580" y="171664"/>
                </a:lnTo>
                <a:lnTo>
                  <a:pt x="2737618" y="158264"/>
                </a:lnTo>
                <a:lnTo>
                  <a:pt x="2732861" y="166579"/>
                </a:lnTo>
                <a:lnTo>
                  <a:pt x="2798466" y="467054"/>
                </a:lnTo>
                <a:lnTo>
                  <a:pt x="2858006" y="769195"/>
                </a:lnTo>
                <a:lnTo>
                  <a:pt x="2912489" y="1078870"/>
                </a:lnTo>
                <a:lnTo>
                  <a:pt x="2863279" y="1127802"/>
                </a:lnTo>
                <a:lnTo>
                  <a:pt x="2798999" y="1166623"/>
                </a:lnTo>
                <a:lnTo>
                  <a:pt x="2664146" y="1245509"/>
                </a:lnTo>
                <a:lnTo>
                  <a:pt x="2514224" y="1314285"/>
                </a:lnTo>
                <a:lnTo>
                  <a:pt x="2351712" y="1385543"/>
                </a:lnTo>
                <a:lnTo>
                  <a:pt x="2205603" y="1440490"/>
                </a:lnTo>
                <a:lnTo>
                  <a:pt x="2068362" y="1474074"/>
                </a:lnTo>
                <a:lnTo>
                  <a:pt x="2042072" y="1480878"/>
                </a:lnTo>
                <a:lnTo>
                  <a:pt x="2144266" y="1920066"/>
                </a:lnTo>
                <a:cubicBezTo>
                  <a:pt x="2144266" y="2041156"/>
                  <a:pt x="2062398" y="2108037"/>
                  <a:pt x="1941309" y="2108036"/>
                </a:cubicBezTo>
                <a:lnTo>
                  <a:pt x="386791" y="2143978"/>
                </a:lnTo>
                <a:cubicBezTo>
                  <a:pt x="265702" y="2143978"/>
                  <a:pt x="184818" y="2048026"/>
                  <a:pt x="158940" y="1909578"/>
                </a:cubicBezTo>
                <a:cubicBezTo>
                  <a:pt x="103909" y="1594409"/>
                  <a:pt x="64695" y="1416487"/>
                  <a:pt x="0" y="1080765"/>
                </a:cubicBezTo>
                <a:cubicBezTo>
                  <a:pt x="0" y="974812"/>
                  <a:pt x="65250" y="879766"/>
                  <a:pt x="162682" y="857660"/>
                </a:cubicBezTo>
                <a:cubicBezTo>
                  <a:pt x="176601" y="854502"/>
                  <a:pt x="191176" y="852832"/>
                  <a:pt x="206312" y="852832"/>
                </a:cubicBezTo>
                <a:lnTo>
                  <a:pt x="704767" y="848948"/>
                </a:lnTo>
                <a:lnTo>
                  <a:pt x="750022" y="801677"/>
                </a:lnTo>
                <a:lnTo>
                  <a:pt x="900886" y="642845"/>
                </a:lnTo>
                <a:lnTo>
                  <a:pt x="1055423" y="502656"/>
                </a:lnTo>
                <a:lnTo>
                  <a:pt x="1188583" y="386043"/>
                </a:lnTo>
                <a:lnTo>
                  <a:pt x="1240049" y="350081"/>
                </a:lnTo>
                <a:lnTo>
                  <a:pt x="1281437" y="329015"/>
                </a:lnTo>
                <a:lnTo>
                  <a:pt x="1335354" y="305480"/>
                </a:lnTo>
                <a:lnTo>
                  <a:pt x="1404241" y="291906"/>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60" name="Freeform 239"/>
          <p:cNvSpPr>
            <a:spLocks/>
          </p:cNvSpPr>
          <p:nvPr/>
        </p:nvSpPr>
        <p:spPr bwMode="auto">
          <a:xfrm>
            <a:off x="3418075" y="4509924"/>
            <a:ext cx="381785" cy="431596"/>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chemeClr val="bg1"/>
          </a:solidFill>
          <a:ln>
            <a:noFill/>
          </a:ln>
          <a:extLst/>
        </p:spPr>
        <p:txBody>
          <a:bodyPr vert="horz" wrap="square" lIns="91427" tIns="45714" rIns="91427" bIns="45714" numCol="1" anchor="t" anchorCtr="0" compatLnSpc="1">
            <a:prstTxWarp prst="textNoShape">
              <a:avLst/>
            </a:prstTxWarp>
          </a:bodyPr>
          <a:lstStyle/>
          <a:p>
            <a:pPr marL="0" marR="0" lvl="0" indent="0" algn="l" defTabSz="931837"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B4009E"/>
              </a:solidFill>
              <a:effectLst/>
              <a:uLnTx/>
              <a:uFillTx/>
              <a:latin typeface="Calibri Light" panose="020F0302020204030204"/>
              <a:ea typeface="+mn-ea"/>
              <a:cs typeface="+mn-cs"/>
            </a:endParaRPr>
          </a:p>
        </p:txBody>
      </p:sp>
      <p:sp>
        <p:nvSpPr>
          <p:cNvPr id="61" name="Round Same Side Corner Rectangle 26"/>
          <p:cNvSpPr>
            <a:spLocks noChangeAspect="1"/>
          </p:cNvSpPr>
          <p:nvPr/>
        </p:nvSpPr>
        <p:spPr bwMode="auto">
          <a:xfrm>
            <a:off x="7235948" y="3570004"/>
            <a:ext cx="313057" cy="539201"/>
          </a:xfrm>
          <a:custGeom>
            <a:avLst/>
            <a:gdLst/>
            <a:ahLst/>
            <a:cxnLst/>
            <a:rect l="l" t="t" r="r" b="b"/>
            <a:pathLst>
              <a:path w="1752600" h="3019424">
                <a:moveTo>
                  <a:pt x="125916" y="2027200"/>
                </a:moveTo>
                <a:lnTo>
                  <a:pt x="125916" y="2164731"/>
                </a:lnTo>
                <a:lnTo>
                  <a:pt x="125916" y="2491833"/>
                </a:lnTo>
                <a:cubicBezTo>
                  <a:pt x="125916" y="2672486"/>
                  <a:pt x="272365" y="2818935"/>
                  <a:pt x="453018" y="2818935"/>
                </a:cubicBezTo>
                <a:lnTo>
                  <a:pt x="1281926" y="2818935"/>
                </a:lnTo>
                <a:cubicBezTo>
                  <a:pt x="1462579" y="2818935"/>
                  <a:pt x="1609028" y="2672486"/>
                  <a:pt x="1609028" y="2491833"/>
                </a:cubicBezTo>
                <a:cubicBezTo>
                  <a:pt x="1609028" y="2384143"/>
                  <a:pt x="1601776" y="2160419"/>
                  <a:pt x="1601623" y="2049869"/>
                </a:cubicBezTo>
                <a:lnTo>
                  <a:pt x="1616462" y="2045785"/>
                </a:lnTo>
                <a:lnTo>
                  <a:pt x="1601594" y="2045785"/>
                </a:lnTo>
                <a:lnTo>
                  <a:pt x="1601623" y="2049869"/>
                </a:lnTo>
                <a:cubicBezTo>
                  <a:pt x="1126071" y="2202699"/>
                  <a:pt x="536769" y="2180503"/>
                  <a:pt x="125916" y="2027200"/>
                </a:cubicBezTo>
                <a:close/>
                <a:moveTo>
                  <a:pt x="1324773" y="1874254"/>
                </a:moveTo>
                <a:cubicBezTo>
                  <a:pt x="1312258" y="1874254"/>
                  <a:pt x="1302112" y="1884400"/>
                  <a:pt x="1302112" y="1896915"/>
                </a:cubicBezTo>
                <a:lnTo>
                  <a:pt x="1302112" y="1987559"/>
                </a:lnTo>
                <a:cubicBezTo>
                  <a:pt x="1302112" y="2000074"/>
                  <a:pt x="1312258" y="2010220"/>
                  <a:pt x="1324773" y="2010220"/>
                </a:cubicBezTo>
                <a:lnTo>
                  <a:pt x="1593801" y="2010220"/>
                </a:lnTo>
                <a:cubicBezTo>
                  <a:pt x="1606316" y="2010220"/>
                  <a:pt x="1616462" y="2000074"/>
                  <a:pt x="1616462" y="1987559"/>
                </a:cubicBezTo>
                <a:lnTo>
                  <a:pt x="1616462" y="1896915"/>
                </a:lnTo>
                <a:cubicBezTo>
                  <a:pt x="1616462" y="1884400"/>
                  <a:pt x="1606316" y="1874254"/>
                  <a:pt x="1593801" y="1874254"/>
                </a:cubicBezTo>
                <a:close/>
                <a:moveTo>
                  <a:pt x="935186" y="1874254"/>
                </a:moveTo>
                <a:cubicBezTo>
                  <a:pt x="922671" y="1874254"/>
                  <a:pt x="912525" y="1884400"/>
                  <a:pt x="912525" y="1896915"/>
                </a:cubicBezTo>
                <a:lnTo>
                  <a:pt x="912525" y="1987559"/>
                </a:lnTo>
                <a:cubicBezTo>
                  <a:pt x="912525" y="2000074"/>
                  <a:pt x="922671" y="2010220"/>
                  <a:pt x="935186" y="2010220"/>
                </a:cubicBezTo>
                <a:lnTo>
                  <a:pt x="1204214" y="2010220"/>
                </a:lnTo>
                <a:cubicBezTo>
                  <a:pt x="1216729" y="2010220"/>
                  <a:pt x="1226875" y="2000074"/>
                  <a:pt x="1226875" y="1987559"/>
                </a:cubicBezTo>
                <a:lnTo>
                  <a:pt x="1226875" y="1896915"/>
                </a:lnTo>
                <a:cubicBezTo>
                  <a:pt x="1226875" y="1884400"/>
                  <a:pt x="1216729" y="1874254"/>
                  <a:pt x="1204214" y="1874254"/>
                </a:cubicBezTo>
                <a:close/>
                <a:moveTo>
                  <a:pt x="545598" y="1874254"/>
                </a:moveTo>
                <a:cubicBezTo>
                  <a:pt x="533083" y="1874254"/>
                  <a:pt x="522937" y="1884400"/>
                  <a:pt x="522937" y="1896915"/>
                </a:cubicBezTo>
                <a:lnTo>
                  <a:pt x="522937" y="1987559"/>
                </a:lnTo>
                <a:cubicBezTo>
                  <a:pt x="522937" y="2000074"/>
                  <a:pt x="533083" y="2010220"/>
                  <a:pt x="545598" y="2010220"/>
                </a:cubicBezTo>
                <a:lnTo>
                  <a:pt x="814626" y="2010220"/>
                </a:lnTo>
                <a:cubicBezTo>
                  <a:pt x="827141" y="2010220"/>
                  <a:pt x="837287" y="2000074"/>
                  <a:pt x="837287" y="1987559"/>
                </a:cubicBezTo>
                <a:lnTo>
                  <a:pt x="837287" y="1896915"/>
                </a:lnTo>
                <a:cubicBezTo>
                  <a:pt x="837287" y="1884400"/>
                  <a:pt x="827141" y="1874254"/>
                  <a:pt x="814626" y="1874254"/>
                </a:cubicBezTo>
                <a:close/>
                <a:moveTo>
                  <a:pt x="156010" y="1874254"/>
                </a:moveTo>
                <a:cubicBezTo>
                  <a:pt x="143495" y="1874254"/>
                  <a:pt x="133349" y="1884400"/>
                  <a:pt x="133349" y="1896915"/>
                </a:cubicBezTo>
                <a:lnTo>
                  <a:pt x="133349" y="1987559"/>
                </a:lnTo>
                <a:cubicBezTo>
                  <a:pt x="133349" y="2000074"/>
                  <a:pt x="143495" y="2010220"/>
                  <a:pt x="156010" y="2010220"/>
                </a:cubicBezTo>
                <a:lnTo>
                  <a:pt x="425038" y="2010220"/>
                </a:lnTo>
                <a:cubicBezTo>
                  <a:pt x="437553" y="2010220"/>
                  <a:pt x="447699" y="2000074"/>
                  <a:pt x="447699" y="1987559"/>
                </a:cubicBezTo>
                <a:lnTo>
                  <a:pt x="447699" y="1896915"/>
                </a:lnTo>
                <a:cubicBezTo>
                  <a:pt x="447699" y="1884400"/>
                  <a:pt x="437553" y="1874254"/>
                  <a:pt x="425038" y="1874254"/>
                </a:cubicBezTo>
                <a:close/>
                <a:moveTo>
                  <a:pt x="0" y="1811356"/>
                </a:moveTo>
                <a:lnTo>
                  <a:pt x="1752600" y="1811356"/>
                </a:lnTo>
                <a:lnTo>
                  <a:pt x="1752600" y="2501115"/>
                </a:lnTo>
                <a:cubicBezTo>
                  <a:pt x="1752600" y="2787369"/>
                  <a:pt x="1520545" y="3019424"/>
                  <a:pt x="1234291" y="3019424"/>
                </a:cubicBezTo>
                <a:lnTo>
                  <a:pt x="518309" y="3019424"/>
                </a:lnTo>
                <a:cubicBezTo>
                  <a:pt x="232055" y="3019424"/>
                  <a:pt x="0" y="2787369"/>
                  <a:pt x="0" y="2501115"/>
                </a:cubicBezTo>
                <a:close/>
                <a:moveTo>
                  <a:pt x="142875" y="676276"/>
                </a:moveTo>
                <a:lnTo>
                  <a:pt x="142875" y="1628776"/>
                </a:lnTo>
                <a:lnTo>
                  <a:pt x="1609725" y="1628776"/>
                </a:lnTo>
                <a:lnTo>
                  <a:pt x="1609725" y="676276"/>
                </a:lnTo>
                <a:close/>
                <a:moveTo>
                  <a:pt x="699410" y="192089"/>
                </a:moveTo>
                <a:cubicBezTo>
                  <a:pt x="638133" y="192089"/>
                  <a:pt x="588459" y="241763"/>
                  <a:pt x="588459" y="303040"/>
                </a:cubicBezTo>
                <a:cubicBezTo>
                  <a:pt x="588459" y="303039"/>
                  <a:pt x="588459" y="303039"/>
                  <a:pt x="588459" y="303039"/>
                </a:cubicBezTo>
                <a:lnTo>
                  <a:pt x="588459" y="303040"/>
                </a:lnTo>
                <a:lnTo>
                  <a:pt x="588459" y="303040"/>
                </a:lnTo>
                <a:cubicBezTo>
                  <a:pt x="588459" y="364316"/>
                  <a:pt x="638133" y="413990"/>
                  <a:pt x="699410" y="413990"/>
                </a:cubicBezTo>
                <a:lnTo>
                  <a:pt x="1053190" y="413991"/>
                </a:lnTo>
                <a:cubicBezTo>
                  <a:pt x="1114467" y="413991"/>
                  <a:pt x="1164141" y="364317"/>
                  <a:pt x="1164141" y="303040"/>
                </a:cubicBezTo>
                <a:lnTo>
                  <a:pt x="1164142" y="303040"/>
                </a:lnTo>
                <a:cubicBezTo>
                  <a:pt x="1164142" y="241763"/>
                  <a:pt x="1114468" y="192089"/>
                  <a:pt x="1053191" y="192089"/>
                </a:cubicBezTo>
                <a:close/>
                <a:moveTo>
                  <a:pt x="434978" y="0"/>
                </a:moveTo>
                <a:lnTo>
                  <a:pt x="1317622" y="0"/>
                </a:lnTo>
                <a:cubicBezTo>
                  <a:pt x="1557854" y="0"/>
                  <a:pt x="1752600" y="194746"/>
                  <a:pt x="1752600" y="434978"/>
                </a:cubicBezTo>
                <a:lnTo>
                  <a:pt x="1752600" y="1781175"/>
                </a:lnTo>
                <a:lnTo>
                  <a:pt x="0" y="1781175"/>
                </a:lnTo>
                <a:lnTo>
                  <a:pt x="0" y="434978"/>
                </a:lnTo>
                <a:cubicBezTo>
                  <a:pt x="0" y="194746"/>
                  <a:pt x="194746" y="0"/>
                  <a:pt x="43497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62" name="Rectangle 34"/>
          <p:cNvSpPr/>
          <p:nvPr/>
        </p:nvSpPr>
        <p:spPr bwMode="auto">
          <a:xfrm>
            <a:off x="6437555" y="3188597"/>
            <a:ext cx="297121" cy="500280"/>
          </a:xfrm>
          <a:custGeom>
            <a:avLst/>
            <a:gdLst/>
            <a:ahLst/>
            <a:cxnLst/>
            <a:rect l="l" t="t" r="r" b="b"/>
            <a:pathLst>
              <a:path w="2722429" h="4789665">
                <a:moveTo>
                  <a:pt x="1346561" y="4502803"/>
                </a:moveTo>
                <a:lnTo>
                  <a:pt x="1319494" y="4590254"/>
                </a:lnTo>
                <a:cubicBezTo>
                  <a:pt x="1370780" y="4623188"/>
                  <a:pt x="1392862" y="4602715"/>
                  <a:pt x="1422067" y="4598933"/>
                </a:cubicBezTo>
                <a:lnTo>
                  <a:pt x="1450559" y="4508144"/>
                </a:lnTo>
                <a:cubicBezTo>
                  <a:pt x="1378853" y="4535069"/>
                  <a:pt x="1369830" y="4510591"/>
                  <a:pt x="1346561" y="4502803"/>
                </a:cubicBezTo>
                <a:close/>
                <a:moveTo>
                  <a:pt x="1291703" y="4476863"/>
                </a:moveTo>
                <a:cubicBezTo>
                  <a:pt x="1271500" y="4475153"/>
                  <a:pt x="1257001" y="4484037"/>
                  <a:pt x="1239895" y="4486401"/>
                </a:cubicBezTo>
                <a:lnTo>
                  <a:pt x="1213192" y="4577190"/>
                </a:lnTo>
                <a:cubicBezTo>
                  <a:pt x="1280394" y="4550265"/>
                  <a:pt x="1288850" y="4574742"/>
                  <a:pt x="1310657" y="4582531"/>
                </a:cubicBezTo>
                <a:lnTo>
                  <a:pt x="1336024" y="4495079"/>
                </a:lnTo>
                <a:cubicBezTo>
                  <a:pt x="1318000" y="4482729"/>
                  <a:pt x="1303825" y="4477889"/>
                  <a:pt x="1291703" y="4476863"/>
                </a:cubicBezTo>
                <a:close/>
                <a:moveTo>
                  <a:pt x="2119608" y="4417076"/>
                </a:moveTo>
                <a:cubicBezTo>
                  <a:pt x="2156548" y="4417076"/>
                  <a:pt x="2186493" y="4447021"/>
                  <a:pt x="2186493" y="4483960"/>
                </a:cubicBezTo>
                <a:cubicBezTo>
                  <a:pt x="2186493" y="4520899"/>
                  <a:pt x="2156548" y="4550844"/>
                  <a:pt x="2119608" y="4550844"/>
                </a:cubicBezTo>
                <a:cubicBezTo>
                  <a:pt x="2082668" y="4550844"/>
                  <a:pt x="2052723" y="4520899"/>
                  <a:pt x="2052723" y="4483960"/>
                </a:cubicBezTo>
                <a:cubicBezTo>
                  <a:pt x="2052723" y="4447021"/>
                  <a:pt x="2082668" y="4417076"/>
                  <a:pt x="2119608" y="4417076"/>
                </a:cubicBezTo>
                <a:close/>
                <a:moveTo>
                  <a:pt x="1375648" y="4401592"/>
                </a:moveTo>
                <a:lnTo>
                  <a:pt x="1348580" y="4489043"/>
                </a:lnTo>
                <a:cubicBezTo>
                  <a:pt x="1399866" y="4521977"/>
                  <a:pt x="1421948" y="4501504"/>
                  <a:pt x="1451153" y="4497722"/>
                </a:cubicBezTo>
                <a:lnTo>
                  <a:pt x="1479645" y="4406932"/>
                </a:lnTo>
                <a:cubicBezTo>
                  <a:pt x="1407939" y="4433858"/>
                  <a:pt x="1398917" y="4409380"/>
                  <a:pt x="1375648" y="4401592"/>
                </a:cubicBezTo>
                <a:close/>
                <a:moveTo>
                  <a:pt x="2119608" y="4386401"/>
                </a:moveTo>
                <a:cubicBezTo>
                  <a:pt x="2065728" y="4386401"/>
                  <a:pt x="2022049" y="4430080"/>
                  <a:pt x="2022049" y="4483960"/>
                </a:cubicBezTo>
                <a:cubicBezTo>
                  <a:pt x="2022049" y="4502736"/>
                  <a:pt x="2027353" y="4520272"/>
                  <a:pt x="2038016" y="4534245"/>
                </a:cubicBezTo>
                <a:lnTo>
                  <a:pt x="1981241" y="4590925"/>
                </a:lnTo>
                <a:cubicBezTo>
                  <a:pt x="1972878" y="4599274"/>
                  <a:pt x="1972867" y="4612822"/>
                  <a:pt x="1981216" y="4621185"/>
                </a:cubicBezTo>
                <a:cubicBezTo>
                  <a:pt x="1989565" y="4629548"/>
                  <a:pt x="2003113" y="4629559"/>
                  <a:pt x="2011476" y="4621210"/>
                </a:cubicBezTo>
                <a:lnTo>
                  <a:pt x="2068071" y="4564708"/>
                </a:lnTo>
                <a:cubicBezTo>
                  <a:pt x="2082269" y="4575900"/>
                  <a:pt x="2100283" y="4581519"/>
                  <a:pt x="2119608" y="4581519"/>
                </a:cubicBezTo>
                <a:cubicBezTo>
                  <a:pt x="2173488" y="4581519"/>
                  <a:pt x="2217167" y="4537840"/>
                  <a:pt x="2217167" y="4483960"/>
                </a:cubicBezTo>
                <a:cubicBezTo>
                  <a:pt x="2217167" y="4430080"/>
                  <a:pt x="2173488" y="4386401"/>
                  <a:pt x="2119608" y="4386401"/>
                </a:cubicBezTo>
                <a:close/>
                <a:moveTo>
                  <a:pt x="660244" y="4379873"/>
                </a:moveTo>
                <a:cubicBezTo>
                  <a:pt x="657836" y="4379386"/>
                  <a:pt x="655370" y="4379378"/>
                  <a:pt x="652928" y="4379876"/>
                </a:cubicBezTo>
                <a:cubicBezTo>
                  <a:pt x="649671" y="4380541"/>
                  <a:pt x="646454" y="4382106"/>
                  <a:pt x="643463" y="4384634"/>
                </a:cubicBezTo>
                <a:lnTo>
                  <a:pt x="550646" y="4463095"/>
                </a:lnTo>
                <a:cubicBezTo>
                  <a:pt x="544575" y="4468227"/>
                  <a:pt x="540603" y="4476343"/>
                  <a:pt x="539167" y="4485288"/>
                </a:cubicBezTo>
                <a:lnTo>
                  <a:pt x="538027" y="4487497"/>
                </a:lnTo>
                <a:cubicBezTo>
                  <a:pt x="532270" y="4505257"/>
                  <a:pt x="537944" y="4526152"/>
                  <a:pt x="550700" y="4534168"/>
                </a:cubicBezTo>
                <a:lnTo>
                  <a:pt x="657831" y="4601484"/>
                </a:lnTo>
                <a:cubicBezTo>
                  <a:pt x="670588" y="4609500"/>
                  <a:pt x="685596" y="4601600"/>
                  <a:pt x="691353" y="4583840"/>
                </a:cubicBezTo>
                <a:cubicBezTo>
                  <a:pt x="697110" y="4566080"/>
                  <a:pt x="691436" y="4545185"/>
                  <a:pt x="678680" y="4537170"/>
                </a:cubicBezTo>
                <a:lnTo>
                  <a:pt x="661890" y="4526620"/>
                </a:lnTo>
                <a:lnTo>
                  <a:pt x="704842" y="4526620"/>
                </a:lnTo>
                <a:cubicBezTo>
                  <a:pt x="718837" y="4526620"/>
                  <a:pt x="730182" y="4510824"/>
                  <a:pt x="730182" y="4491339"/>
                </a:cubicBezTo>
                <a:cubicBezTo>
                  <a:pt x="730182" y="4471854"/>
                  <a:pt x="718837" y="4456059"/>
                  <a:pt x="704842" y="4456059"/>
                </a:cubicBezTo>
                <a:lnTo>
                  <a:pt x="656623" y="4456059"/>
                </a:lnTo>
                <a:lnTo>
                  <a:pt x="669766" y="4444948"/>
                </a:lnTo>
                <a:cubicBezTo>
                  <a:pt x="681729" y="4434836"/>
                  <a:pt x="685539" y="4413136"/>
                  <a:pt x="678275" y="4396481"/>
                </a:cubicBezTo>
                <a:cubicBezTo>
                  <a:pt x="674190" y="4387112"/>
                  <a:pt x="667471" y="4381335"/>
                  <a:pt x="660244" y="4379873"/>
                </a:cubicBezTo>
                <a:close/>
                <a:moveTo>
                  <a:pt x="1320789" y="4375652"/>
                </a:moveTo>
                <a:cubicBezTo>
                  <a:pt x="1300586" y="4373942"/>
                  <a:pt x="1286087" y="4382826"/>
                  <a:pt x="1268981" y="4385190"/>
                </a:cubicBezTo>
                <a:lnTo>
                  <a:pt x="1242278" y="4475979"/>
                </a:lnTo>
                <a:cubicBezTo>
                  <a:pt x="1309480" y="4449054"/>
                  <a:pt x="1317936" y="4473531"/>
                  <a:pt x="1339743" y="4481319"/>
                </a:cubicBezTo>
                <a:lnTo>
                  <a:pt x="1365111" y="4393868"/>
                </a:lnTo>
                <a:cubicBezTo>
                  <a:pt x="1347086" y="4381518"/>
                  <a:pt x="1332911" y="4376678"/>
                  <a:pt x="1320789" y="4375652"/>
                </a:cubicBezTo>
                <a:close/>
                <a:moveTo>
                  <a:pt x="273360" y="451976"/>
                </a:moveTo>
                <a:lnTo>
                  <a:pt x="273360" y="4125794"/>
                </a:lnTo>
                <a:lnTo>
                  <a:pt x="2449071" y="4125794"/>
                </a:lnTo>
                <a:lnTo>
                  <a:pt x="2449071" y="451976"/>
                </a:lnTo>
                <a:close/>
                <a:moveTo>
                  <a:pt x="453747" y="0"/>
                </a:moveTo>
                <a:lnTo>
                  <a:pt x="2268682" y="0"/>
                </a:lnTo>
                <a:cubicBezTo>
                  <a:pt x="2519279" y="0"/>
                  <a:pt x="2722429" y="203150"/>
                  <a:pt x="2722429" y="453747"/>
                </a:cubicBezTo>
                <a:lnTo>
                  <a:pt x="2722429" y="4335918"/>
                </a:lnTo>
                <a:cubicBezTo>
                  <a:pt x="2722429" y="4586515"/>
                  <a:pt x="2519279" y="4789665"/>
                  <a:pt x="2268682" y="4789665"/>
                </a:cubicBezTo>
                <a:lnTo>
                  <a:pt x="453747" y="4789665"/>
                </a:lnTo>
                <a:cubicBezTo>
                  <a:pt x="203150" y="4789665"/>
                  <a:pt x="0" y="4586515"/>
                  <a:pt x="0" y="4335918"/>
                </a:cubicBezTo>
                <a:lnTo>
                  <a:pt x="0" y="453747"/>
                </a:lnTo>
                <a:cubicBezTo>
                  <a:pt x="0" y="203150"/>
                  <a:pt x="203150" y="0"/>
                  <a:pt x="45374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63" name="TextBox 62"/>
          <p:cNvSpPr txBox="1"/>
          <p:nvPr/>
        </p:nvSpPr>
        <p:spPr>
          <a:xfrm>
            <a:off x="1081952" y="1977371"/>
            <a:ext cx="952292" cy="467548"/>
          </a:xfrm>
          <a:prstGeom prst="rect">
            <a:avLst/>
          </a:prstGeom>
          <a:noFill/>
        </p:spPr>
        <p:txBody>
          <a:bodyPr wrap="none" lIns="186521" tIns="149217" rIns="186521" bIns="149217" rtlCol="0">
            <a:spAutoFit/>
          </a:bodyPr>
          <a:lstStyle/>
          <a:p>
            <a:pPr marL="0" marR="0" lvl="0" indent="0" algn="r" defTabSz="932742" rtl="0" eaLnBrk="1" fontAlgn="auto" latinLnBrk="0" hangingPunct="1">
              <a:lnSpc>
                <a:spcPct val="90000"/>
              </a:lnSpc>
              <a:spcBef>
                <a:spcPts val="0"/>
              </a:spcBef>
              <a:spcAft>
                <a:spcPts val="612"/>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Light"/>
                <a:ea typeface="+mn-ea"/>
                <a:cs typeface="+mn-cs"/>
              </a:rPr>
              <a:t>Premium</a:t>
            </a:r>
          </a:p>
        </p:txBody>
      </p:sp>
      <p:sp>
        <p:nvSpPr>
          <p:cNvPr id="64" name="TextBox 63"/>
          <p:cNvSpPr txBox="1"/>
          <p:nvPr/>
        </p:nvSpPr>
        <p:spPr>
          <a:xfrm>
            <a:off x="1336954" y="6155370"/>
            <a:ext cx="713059" cy="467548"/>
          </a:xfrm>
          <a:prstGeom prst="rect">
            <a:avLst/>
          </a:prstGeom>
          <a:noFill/>
        </p:spPr>
        <p:txBody>
          <a:bodyPr wrap="none" lIns="186521" tIns="149217" rIns="186521" bIns="149217" rtlCol="0">
            <a:spAutoFit/>
          </a:bodyPr>
          <a:lstStyle/>
          <a:p>
            <a:pPr marL="0" marR="0" lvl="0" indent="0" algn="r" defTabSz="932742" rtl="0" eaLnBrk="1" fontAlgn="auto" latinLnBrk="0" hangingPunct="1">
              <a:lnSpc>
                <a:spcPct val="90000"/>
              </a:lnSpc>
              <a:spcBef>
                <a:spcPts val="0"/>
              </a:spcBef>
              <a:spcAft>
                <a:spcPts val="612"/>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Light"/>
                <a:ea typeface="+mn-ea"/>
                <a:cs typeface="+mn-cs"/>
              </a:rPr>
              <a:t>Entry</a:t>
            </a:r>
            <a:endParaRPr kumimoji="0" lang="en-US" sz="1100" b="0" i="0" u="none" strike="noStrike" kern="1200" cap="none" spc="0" normalizeH="0" baseline="0" noProof="0" dirty="0">
              <a:ln>
                <a:noFill/>
              </a:ln>
              <a:solidFill>
                <a:srgbClr val="505050"/>
              </a:solidFill>
              <a:effectLst/>
              <a:uLnTx/>
              <a:uFillTx/>
              <a:latin typeface="Segoe UI Light"/>
              <a:ea typeface="+mn-ea"/>
              <a:cs typeface="+mn-cs"/>
            </a:endParaRPr>
          </a:p>
        </p:txBody>
      </p:sp>
      <p:sp>
        <p:nvSpPr>
          <p:cNvPr id="65" name="TextBox 64"/>
          <p:cNvSpPr txBox="1"/>
          <p:nvPr/>
        </p:nvSpPr>
        <p:spPr>
          <a:xfrm>
            <a:off x="8721458" y="6709107"/>
            <a:ext cx="2455641" cy="228912"/>
          </a:xfrm>
          <a:prstGeom prst="rect">
            <a:avLst/>
          </a:prstGeom>
          <a:noFill/>
        </p:spPr>
        <p:txBody>
          <a:bodyPr wrap="none" lIns="186521" tIns="0" rIns="186521" bIns="0" rtlCol="0">
            <a:noAutofit/>
          </a:bodyPr>
          <a:lstStyle/>
          <a:p>
            <a:pPr marL="0" marR="0" lvl="0" indent="0" algn="l" defTabSz="932742" rtl="0" eaLnBrk="1" fontAlgn="auto" latinLnBrk="0" hangingPunct="1">
              <a:lnSpc>
                <a:spcPct val="90000"/>
              </a:lnSpc>
              <a:spcBef>
                <a:spcPts val="0"/>
              </a:spcBef>
              <a:spcAft>
                <a:spcPts val="612"/>
              </a:spcAft>
              <a:buClrTx/>
              <a:buSzTx/>
              <a:buFontTx/>
              <a:buNone/>
              <a:tabLst/>
              <a:defRPr/>
            </a:pPr>
            <a:r>
              <a:rPr kumimoji="0" lang="en-US" sz="1800" b="1" i="0" u="none" strike="noStrike" kern="1200" cap="none" spc="0" normalizeH="0" baseline="0" noProof="0" dirty="0">
                <a:ln>
                  <a:noFill/>
                </a:ln>
                <a:solidFill>
                  <a:srgbClr val="505050"/>
                </a:solidFill>
                <a:effectLst/>
                <a:uLnTx/>
                <a:uFillTx/>
                <a:latin typeface="Segoe UI Light"/>
                <a:ea typeface="+mn-ea"/>
                <a:cs typeface="+mn-cs"/>
              </a:rPr>
              <a:t>Device Capabilities</a:t>
            </a:r>
          </a:p>
        </p:txBody>
      </p:sp>
      <p:sp>
        <p:nvSpPr>
          <p:cNvPr id="67" name="Up Arrow 66"/>
          <p:cNvSpPr/>
          <p:nvPr/>
        </p:nvSpPr>
        <p:spPr bwMode="auto">
          <a:xfrm>
            <a:off x="1904654" y="938556"/>
            <a:ext cx="274098" cy="5705059"/>
          </a:xfrm>
          <a:prstGeom prst="upArrow">
            <a:avLst/>
          </a:prstGeom>
          <a:solidFill>
            <a:schemeClr val="tx1"/>
          </a:solid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marL="0" marR="0" lvl="0" indent="0" algn="ctr" defTabSz="950504" rtl="0" eaLnBrk="1" fontAlgn="base" latinLnBrk="0" hangingPunct="1">
              <a:lnSpc>
                <a:spcPct val="10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54717">
                    <a:srgbClr val="FFFFFF"/>
                  </a:gs>
                  <a:gs pos="33000">
                    <a:srgbClr val="FFFFFF"/>
                  </a:gs>
                </a:gsLst>
                <a:lin ang="0" scaled="0"/>
              </a:gradFill>
              <a:effectLst/>
              <a:uLnTx/>
              <a:uFillTx/>
              <a:latin typeface="Calibri Light" panose="020F0302020204030204"/>
              <a:ea typeface="Segoe UI" pitchFamily="34" charset="0"/>
              <a:cs typeface="Segoe UI" pitchFamily="34" charset="0"/>
            </a:endParaRPr>
          </a:p>
        </p:txBody>
      </p:sp>
      <p:sp>
        <p:nvSpPr>
          <p:cNvPr id="72" name="Up Arrow 71"/>
          <p:cNvSpPr/>
          <p:nvPr/>
        </p:nvSpPr>
        <p:spPr bwMode="auto">
          <a:xfrm rot="5400000">
            <a:off x="6214104" y="2273929"/>
            <a:ext cx="270455" cy="8729410"/>
          </a:xfrm>
          <a:prstGeom prst="upArrow">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marL="0" marR="0" lvl="0" indent="0" algn="ctr" defTabSz="950504" rtl="0" eaLnBrk="1" fontAlgn="base" latinLnBrk="0" hangingPunct="1">
              <a:lnSpc>
                <a:spcPct val="100000"/>
              </a:lnSpc>
              <a:spcBef>
                <a:spcPct val="0"/>
              </a:spcBef>
              <a:spcAft>
                <a:spcPct val="0"/>
              </a:spcAft>
              <a:buClrTx/>
              <a:buSzTx/>
              <a:buFontTx/>
              <a:buNone/>
              <a:tabLst/>
              <a:defRPr/>
            </a:pPr>
            <a:endParaRPr kumimoji="0" lang="en-US" sz="3672" b="1" i="0" u="none" strike="noStrike" kern="0" cap="none" spc="0" normalizeH="0" baseline="0" noProof="0" dirty="0" err="1">
              <a:ln>
                <a:noFill/>
              </a:ln>
              <a:gradFill>
                <a:gsLst>
                  <a:gs pos="54717">
                    <a:srgbClr val="FFFFFF"/>
                  </a:gs>
                  <a:gs pos="33000">
                    <a:srgbClr val="FFFFFF"/>
                  </a:gs>
                </a:gsLst>
                <a:lin ang="0" scaled="0"/>
              </a:gradFill>
              <a:effectLst/>
              <a:uLnTx/>
              <a:uFillTx/>
              <a:latin typeface="Calibri Light" panose="020F0302020204030204"/>
              <a:ea typeface="Segoe UI" pitchFamily="34" charset="0"/>
              <a:cs typeface="Segoe UI Semibold" panose="020B0702040204020203" pitchFamily="34" charset="0"/>
            </a:endParaRPr>
          </a:p>
        </p:txBody>
      </p:sp>
      <p:sp>
        <p:nvSpPr>
          <p:cNvPr id="73" name="TextBox 72"/>
          <p:cNvSpPr txBox="1"/>
          <p:nvPr/>
        </p:nvSpPr>
        <p:spPr>
          <a:xfrm>
            <a:off x="1231751" y="970205"/>
            <a:ext cx="809496" cy="550647"/>
          </a:xfrm>
          <a:prstGeom prst="rect">
            <a:avLst/>
          </a:prstGeom>
          <a:noFill/>
        </p:spPr>
        <p:txBody>
          <a:bodyPr wrap="none" lIns="186521" tIns="149217" rIns="186521" bIns="149217" rtlCol="0">
            <a:spAutoFit/>
          </a:bodyPr>
          <a:lstStyle/>
          <a:p>
            <a:pPr marL="0" marR="0" lvl="0" indent="0" algn="l" defTabSz="932742" rtl="0" eaLnBrk="1" fontAlgn="auto" latinLnBrk="0" hangingPunct="1">
              <a:lnSpc>
                <a:spcPct val="90000"/>
              </a:lnSpc>
              <a:spcBef>
                <a:spcPts val="0"/>
              </a:spcBef>
              <a:spcAft>
                <a:spcPts val="612"/>
              </a:spcAft>
              <a:buClrTx/>
              <a:buSzTx/>
              <a:buFontTx/>
              <a:buNone/>
              <a:tabLst/>
              <a:defRPr/>
            </a:pPr>
            <a:r>
              <a:rPr kumimoji="0" lang="en-US" sz="1800" b="1" i="0" u="none" strike="noStrike" kern="1200" cap="none" spc="0" normalizeH="0" baseline="0" noProof="0" dirty="0">
                <a:ln>
                  <a:noFill/>
                </a:ln>
                <a:solidFill>
                  <a:srgbClr val="505050"/>
                </a:solidFill>
                <a:effectLst/>
                <a:uLnTx/>
                <a:uFillTx/>
                <a:latin typeface="Segoe UI Light"/>
                <a:ea typeface="+mn-ea"/>
                <a:cs typeface="+mn-cs"/>
              </a:rPr>
              <a:t>Cost</a:t>
            </a:r>
          </a:p>
        </p:txBody>
      </p:sp>
    </p:spTree>
    <p:extLst>
      <p:ext uri="{BB962C8B-B14F-4D97-AF65-F5344CB8AC3E}">
        <p14:creationId xmlns:p14="http://schemas.microsoft.com/office/powerpoint/2010/main" val="179513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p:cNvGrpSpPr/>
          <p:nvPr/>
        </p:nvGrpSpPr>
        <p:grpSpPr>
          <a:xfrm>
            <a:off x="-207567" y="0"/>
            <a:ext cx="8631724" cy="7002643"/>
            <a:chOff x="5021365" y="0"/>
            <a:chExt cx="4225923" cy="5129212"/>
          </a:xfrm>
        </p:grpSpPr>
        <p:sp>
          <p:nvSpPr>
            <p:cNvPr id="8" name="Rectangle 7"/>
            <p:cNvSpPr/>
            <p:nvPr/>
          </p:nvSpPr>
          <p:spPr bwMode="auto">
            <a:xfrm>
              <a:off x="5124655" y="0"/>
              <a:ext cx="4019345" cy="5129212"/>
            </a:xfrm>
            <a:prstGeom prst="rect">
              <a:avLst/>
            </a:prstGeom>
            <a:solidFill>
              <a:srgbClr val="0072C6">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itle 2"/>
            <p:cNvSpPr txBox="1">
              <a:spLocks/>
            </p:cNvSpPr>
            <p:nvPr/>
          </p:nvSpPr>
          <p:spPr>
            <a:xfrm>
              <a:off x="5021365" y="411727"/>
              <a:ext cx="4225923" cy="685958"/>
            </a:xfrm>
            <a:prstGeom prst="rect">
              <a:avLst/>
            </a:prstGeom>
          </p:spPr>
          <p:txBody>
            <a:bodyPr vert="horz" wrap="square" lIns="146263" tIns="91413" rIns="146263" bIns="91413"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51304" rtl="0" eaLnBrk="1" fontAlgn="auto" latinLnBrk="0" hangingPunct="1">
                <a:lnSpc>
                  <a:spcPct val="90000"/>
                </a:lnSpc>
                <a:spcBef>
                  <a:spcPct val="0"/>
                </a:spcBef>
                <a:spcAft>
                  <a:spcPts val="0"/>
                </a:spcAft>
                <a:buClrTx/>
                <a:buSzTx/>
                <a:buFontTx/>
                <a:buNone/>
                <a:tabLst/>
                <a:defRPr/>
              </a:pPr>
              <a:r>
                <a:rPr kumimoji="0" lang="en-US" sz="4352" b="0" i="0" u="none" strike="noStrike" kern="1200" cap="none" spc="-104" normalizeH="0" baseline="0" noProof="0" dirty="0">
                  <a:ln w="3175">
                    <a:noFill/>
                  </a:ln>
                  <a:solidFill>
                    <a:srgbClr val="FFFFFF"/>
                  </a:solidFill>
                  <a:effectLst/>
                  <a:uLnTx/>
                  <a:uFillTx/>
                  <a:latin typeface="Segoe UI Light"/>
                  <a:ea typeface="+mn-ea"/>
                  <a:cs typeface="Segoe UI" pitchFamily="34" charset="0"/>
                </a:rPr>
                <a:t>Windows 10 IoT Enterprise</a:t>
              </a:r>
            </a:p>
          </p:txBody>
        </p:sp>
        <p:cxnSp>
          <p:nvCxnSpPr>
            <p:cNvPr id="12" name="Straight Connector 11"/>
            <p:cNvCxnSpPr/>
            <p:nvPr/>
          </p:nvCxnSpPr>
          <p:spPr>
            <a:xfrm flipH="1" flipV="1">
              <a:off x="5737624" y="1091442"/>
              <a:ext cx="2859091" cy="2335"/>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4" name="Group 94"/>
          <p:cNvGrpSpPr>
            <a:grpSpLocks noChangeAspect="1"/>
          </p:cNvGrpSpPr>
          <p:nvPr/>
        </p:nvGrpSpPr>
        <p:grpSpPr bwMode="auto">
          <a:xfrm>
            <a:off x="10821246" y="5643001"/>
            <a:ext cx="1656126" cy="1355811"/>
            <a:chOff x="-1959" y="1844"/>
            <a:chExt cx="943" cy="772"/>
          </a:xfrm>
        </p:grpSpPr>
        <p:sp>
          <p:nvSpPr>
            <p:cNvPr id="155" name="Freeform 95"/>
            <p:cNvSpPr>
              <a:spLocks/>
            </p:cNvSpPr>
            <p:nvPr/>
          </p:nvSpPr>
          <p:spPr bwMode="auto">
            <a:xfrm>
              <a:off x="-1959" y="2109"/>
              <a:ext cx="636" cy="507"/>
            </a:xfrm>
            <a:custGeom>
              <a:avLst/>
              <a:gdLst>
                <a:gd name="T0" fmla="*/ 211 w 636"/>
                <a:gd name="T1" fmla="*/ 55 h 507"/>
                <a:gd name="T2" fmla="*/ 211 w 636"/>
                <a:gd name="T3" fmla="*/ 0 h 507"/>
                <a:gd name="T4" fmla="*/ 77 w 636"/>
                <a:gd name="T5" fmla="*/ 0 h 507"/>
                <a:gd name="T6" fmla="*/ 77 w 636"/>
                <a:gd name="T7" fmla="*/ 55 h 507"/>
                <a:gd name="T8" fmla="*/ 0 w 636"/>
                <a:gd name="T9" fmla="*/ 55 h 507"/>
                <a:gd name="T10" fmla="*/ 0 w 636"/>
                <a:gd name="T11" fmla="*/ 68 h 507"/>
                <a:gd name="T12" fmla="*/ 18 w 636"/>
                <a:gd name="T13" fmla="*/ 68 h 507"/>
                <a:gd name="T14" fmla="*/ 18 w 636"/>
                <a:gd name="T15" fmla="*/ 507 h 507"/>
                <a:gd name="T16" fmla="*/ 618 w 636"/>
                <a:gd name="T17" fmla="*/ 507 h 507"/>
                <a:gd name="T18" fmla="*/ 618 w 636"/>
                <a:gd name="T19" fmla="*/ 68 h 507"/>
                <a:gd name="T20" fmla="*/ 636 w 636"/>
                <a:gd name="T21" fmla="*/ 68 h 507"/>
                <a:gd name="T22" fmla="*/ 636 w 636"/>
                <a:gd name="T23" fmla="*/ 55 h 507"/>
                <a:gd name="T24" fmla="*/ 211 w 636"/>
                <a:gd name="T25" fmla="*/ 5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507">
                  <a:moveTo>
                    <a:pt x="211" y="55"/>
                  </a:moveTo>
                  <a:lnTo>
                    <a:pt x="211" y="0"/>
                  </a:lnTo>
                  <a:lnTo>
                    <a:pt x="77" y="0"/>
                  </a:lnTo>
                  <a:lnTo>
                    <a:pt x="77" y="55"/>
                  </a:lnTo>
                  <a:lnTo>
                    <a:pt x="0" y="55"/>
                  </a:lnTo>
                  <a:lnTo>
                    <a:pt x="0" y="68"/>
                  </a:lnTo>
                  <a:lnTo>
                    <a:pt x="18" y="68"/>
                  </a:lnTo>
                  <a:lnTo>
                    <a:pt x="18" y="507"/>
                  </a:lnTo>
                  <a:lnTo>
                    <a:pt x="618" y="507"/>
                  </a:lnTo>
                  <a:lnTo>
                    <a:pt x="618" y="68"/>
                  </a:lnTo>
                  <a:lnTo>
                    <a:pt x="636" y="68"/>
                  </a:lnTo>
                  <a:lnTo>
                    <a:pt x="636" y="55"/>
                  </a:lnTo>
                  <a:lnTo>
                    <a:pt x="211" y="5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57" name="Freeform 105"/>
            <p:cNvSpPr>
              <a:spLocks/>
            </p:cNvSpPr>
            <p:nvPr/>
          </p:nvSpPr>
          <p:spPr bwMode="auto">
            <a:xfrm>
              <a:off x="-1605" y="1844"/>
              <a:ext cx="589" cy="772"/>
            </a:xfrm>
            <a:custGeom>
              <a:avLst/>
              <a:gdLst>
                <a:gd name="T0" fmla="*/ 322 w 589"/>
                <a:gd name="T1" fmla="*/ 83 h 772"/>
                <a:gd name="T2" fmla="*/ 322 w 589"/>
                <a:gd name="T3" fmla="*/ 0 h 772"/>
                <a:gd name="T4" fmla="*/ 114 w 589"/>
                <a:gd name="T5" fmla="*/ 0 h 772"/>
                <a:gd name="T6" fmla="*/ 114 w 589"/>
                <a:gd name="T7" fmla="*/ 83 h 772"/>
                <a:gd name="T8" fmla="*/ 0 w 589"/>
                <a:gd name="T9" fmla="*/ 83 h 772"/>
                <a:gd name="T10" fmla="*/ 0 w 589"/>
                <a:gd name="T11" fmla="*/ 104 h 772"/>
                <a:gd name="T12" fmla="*/ 26 w 589"/>
                <a:gd name="T13" fmla="*/ 104 h 772"/>
                <a:gd name="T14" fmla="*/ 26 w 589"/>
                <a:gd name="T15" fmla="*/ 772 h 772"/>
                <a:gd name="T16" fmla="*/ 563 w 589"/>
                <a:gd name="T17" fmla="*/ 772 h 772"/>
                <a:gd name="T18" fmla="*/ 563 w 589"/>
                <a:gd name="T19" fmla="*/ 104 h 772"/>
                <a:gd name="T20" fmla="*/ 589 w 589"/>
                <a:gd name="T21" fmla="*/ 104 h 772"/>
                <a:gd name="T22" fmla="*/ 589 w 589"/>
                <a:gd name="T23" fmla="*/ 83 h 772"/>
                <a:gd name="T24" fmla="*/ 322 w 589"/>
                <a:gd name="T25" fmla="*/ 83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9" h="772">
                  <a:moveTo>
                    <a:pt x="322" y="83"/>
                  </a:moveTo>
                  <a:lnTo>
                    <a:pt x="322" y="0"/>
                  </a:lnTo>
                  <a:lnTo>
                    <a:pt x="114" y="0"/>
                  </a:lnTo>
                  <a:lnTo>
                    <a:pt x="114" y="83"/>
                  </a:lnTo>
                  <a:lnTo>
                    <a:pt x="0" y="83"/>
                  </a:lnTo>
                  <a:lnTo>
                    <a:pt x="0" y="104"/>
                  </a:lnTo>
                  <a:lnTo>
                    <a:pt x="26" y="104"/>
                  </a:lnTo>
                  <a:lnTo>
                    <a:pt x="26" y="772"/>
                  </a:lnTo>
                  <a:lnTo>
                    <a:pt x="563" y="772"/>
                  </a:lnTo>
                  <a:lnTo>
                    <a:pt x="563" y="104"/>
                  </a:lnTo>
                  <a:lnTo>
                    <a:pt x="589" y="104"/>
                  </a:lnTo>
                  <a:lnTo>
                    <a:pt x="589" y="83"/>
                  </a:lnTo>
                  <a:lnTo>
                    <a:pt x="322" y="83"/>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58" name="Rectangle 106"/>
            <p:cNvSpPr>
              <a:spLocks noChangeArrowheads="1"/>
            </p:cNvSpPr>
            <p:nvPr/>
          </p:nvSpPr>
          <p:spPr bwMode="auto">
            <a:xfrm>
              <a:off x="-1283"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59" name="Rectangle 107"/>
            <p:cNvSpPr>
              <a:spLocks noChangeArrowheads="1"/>
            </p:cNvSpPr>
            <p:nvPr/>
          </p:nvSpPr>
          <p:spPr bwMode="auto">
            <a:xfrm>
              <a:off x="-1405"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60" name="Rectangle 108"/>
            <p:cNvSpPr>
              <a:spLocks noChangeArrowheads="1"/>
            </p:cNvSpPr>
            <p:nvPr/>
          </p:nvSpPr>
          <p:spPr bwMode="auto">
            <a:xfrm>
              <a:off x="-1525" y="2008"/>
              <a:ext cx="432" cy="6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61" name="Rectangle 109"/>
            <p:cNvSpPr>
              <a:spLocks noChangeArrowheads="1"/>
            </p:cNvSpPr>
            <p:nvPr/>
          </p:nvSpPr>
          <p:spPr bwMode="auto">
            <a:xfrm>
              <a:off x="-1525" y="2128"/>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62" name="Rectangle 110"/>
            <p:cNvSpPr>
              <a:spLocks noChangeArrowheads="1"/>
            </p:cNvSpPr>
            <p:nvPr/>
          </p:nvSpPr>
          <p:spPr bwMode="auto">
            <a:xfrm>
              <a:off x="-1525" y="2249"/>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63" name="Rectangle 111"/>
            <p:cNvSpPr>
              <a:spLocks noChangeArrowheads="1"/>
            </p:cNvSpPr>
            <p:nvPr/>
          </p:nvSpPr>
          <p:spPr bwMode="auto">
            <a:xfrm>
              <a:off x="-1525" y="2369"/>
              <a:ext cx="432" cy="70"/>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grpSp>
      <p:sp>
        <p:nvSpPr>
          <p:cNvPr id="372" name="Content Placeholder 6"/>
          <p:cNvSpPr txBox="1">
            <a:spLocks/>
          </p:cNvSpPr>
          <p:nvPr/>
        </p:nvSpPr>
        <p:spPr>
          <a:xfrm>
            <a:off x="1114151" y="1709212"/>
            <a:ext cx="5988288" cy="4121587"/>
          </a:xfrm>
          <a:prstGeom prst="rect">
            <a:avLst/>
          </a:prstGeom>
        </p:spPr>
        <p:txBody>
          <a:bodyPr vert="horz" wrap="square" lIns="146263" tIns="91413" rIns="146263" bIns="91413"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2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51304"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1" i="0" u="none" strike="noStrike" kern="1200" cap="none" spc="0" normalizeH="0" baseline="0" noProof="0" dirty="0">
                <a:ln>
                  <a:noFill/>
                </a:ln>
                <a:solidFill>
                  <a:srgbClr val="FFFFFF"/>
                </a:solidFill>
                <a:effectLst/>
                <a:uLnTx/>
                <a:uFillTx/>
                <a:latin typeface="Segoe UI Light"/>
                <a:ea typeface="+mn-ea"/>
                <a:cs typeface="+mn-cs"/>
              </a:rPr>
              <a:t>One platform </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optimized for PC-like devices</a:t>
            </a:r>
          </a:p>
          <a:p>
            <a:pPr marL="0" marR="0" lvl="0" indent="0" algn="l" defTabSz="951304"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0" i="0" u="none" strike="noStrike" kern="1200" cap="none" spc="0" normalizeH="0" baseline="0" noProof="0" dirty="0">
                <a:ln>
                  <a:noFill/>
                </a:ln>
                <a:solidFill>
                  <a:srgbClr val="FFFFFF"/>
                </a:solidFill>
                <a:effectLst/>
                <a:uLnTx/>
                <a:uFillTx/>
                <a:latin typeface="Segoe UI Light"/>
                <a:ea typeface="+mn-ea"/>
                <a:cs typeface="+mn-cs"/>
              </a:rPr>
              <a:t>Leading and familiar </a:t>
            </a:r>
            <a:r>
              <a:rPr kumimoji="0" lang="en-US" sz="2448" b="1" i="0" u="none" strike="noStrike" kern="1200" cap="none" spc="0" normalizeH="0" baseline="0" noProof="0" dirty="0">
                <a:ln>
                  <a:noFill/>
                </a:ln>
                <a:solidFill>
                  <a:srgbClr val="FFFFFF"/>
                </a:solidFill>
                <a:effectLst/>
                <a:uLnTx/>
                <a:uFillTx/>
                <a:latin typeface="Segoe UI Light"/>
                <a:ea typeface="+mn-ea"/>
                <a:cs typeface="+mn-cs"/>
              </a:rPr>
              <a:t>user experiences and connectivity </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to empower business scenarios</a:t>
            </a:r>
          </a:p>
          <a:p>
            <a:pPr marL="0" marR="0" lvl="0" indent="0" algn="l" defTabSz="951304"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0" i="0" u="none" strike="noStrike" kern="1200" cap="none" spc="0" normalizeH="0" baseline="0" noProof="0" dirty="0">
                <a:ln>
                  <a:noFill/>
                </a:ln>
                <a:solidFill>
                  <a:srgbClr val="FFFFFF"/>
                </a:solidFill>
                <a:effectLst/>
                <a:uLnTx/>
                <a:uFillTx/>
                <a:latin typeface="Segoe UI Light"/>
                <a:ea typeface="+mn-ea"/>
                <a:cs typeface="+mn-cs"/>
              </a:rPr>
              <a:t>Best in class </a:t>
            </a:r>
            <a:r>
              <a:rPr kumimoji="0" lang="en-US" sz="2448" b="1" i="0" u="none" strike="noStrike" kern="1200" cap="none" spc="0" normalizeH="0" baseline="0" noProof="0" dirty="0">
                <a:ln>
                  <a:noFill/>
                </a:ln>
                <a:solidFill>
                  <a:srgbClr val="FFFFFF"/>
                </a:solidFill>
                <a:effectLst/>
                <a:uLnTx/>
                <a:uFillTx/>
                <a:latin typeface="Segoe UI Light"/>
                <a:ea typeface="+mn-ea"/>
                <a:cs typeface="+mn-cs"/>
              </a:rPr>
              <a:t>manageability,</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 including lockdown to </a:t>
            </a:r>
            <a:r>
              <a:rPr kumimoji="0" lang="en-US" sz="2448" b="1" i="0" u="none" strike="noStrike" kern="1200" cap="none" spc="0" normalizeH="0" baseline="0" noProof="0" dirty="0">
                <a:ln>
                  <a:noFill/>
                </a:ln>
                <a:solidFill>
                  <a:srgbClr val="FFFFFF"/>
                </a:solidFill>
                <a:effectLst/>
                <a:uLnTx/>
                <a:uFillTx/>
                <a:latin typeface="Segoe UI Light"/>
                <a:ea typeface="+mn-ea"/>
                <a:cs typeface="+mn-cs"/>
              </a:rPr>
              <a:t>enable industry specific scenarios</a:t>
            </a:r>
          </a:p>
          <a:p>
            <a:pPr marL="0" marR="0" lvl="0" indent="0" algn="l" defTabSz="951304"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1" i="0" u="none" strike="noStrike" kern="1200" cap="none" spc="0" normalizeH="0" baseline="0" noProof="0" dirty="0">
                <a:ln>
                  <a:noFill/>
                </a:ln>
                <a:solidFill>
                  <a:srgbClr val="FFFFFF"/>
                </a:solidFill>
                <a:effectLst/>
                <a:uLnTx/>
                <a:uFillTx/>
                <a:latin typeface="Segoe UI Light"/>
                <a:ea typeface="+mn-ea"/>
                <a:cs typeface="+mn-cs"/>
              </a:rPr>
              <a:t>Enterprise-grade security </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specifically designed for mission critical devices</a:t>
            </a:r>
          </a:p>
        </p:txBody>
      </p:sp>
      <p:grpSp>
        <p:nvGrpSpPr>
          <p:cNvPr id="108" name="Group 94"/>
          <p:cNvGrpSpPr>
            <a:grpSpLocks noChangeAspect="1"/>
          </p:cNvGrpSpPr>
          <p:nvPr/>
        </p:nvGrpSpPr>
        <p:grpSpPr bwMode="auto">
          <a:xfrm>
            <a:off x="6498799" y="5665879"/>
            <a:ext cx="1656126" cy="1355811"/>
            <a:chOff x="-1959" y="1844"/>
            <a:chExt cx="943" cy="772"/>
          </a:xfrm>
        </p:grpSpPr>
        <p:sp>
          <p:nvSpPr>
            <p:cNvPr id="109" name="Freeform 95"/>
            <p:cNvSpPr>
              <a:spLocks/>
            </p:cNvSpPr>
            <p:nvPr/>
          </p:nvSpPr>
          <p:spPr bwMode="auto">
            <a:xfrm>
              <a:off x="-1959" y="2109"/>
              <a:ext cx="636" cy="507"/>
            </a:xfrm>
            <a:custGeom>
              <a:avLst/>
              <a:gdLst>
                <a:gd name="T0" fmla="*/ 211 w 636"/>
                <a:gd name="T1" fmla="*/ 55 h 507"/>
                <a:gd name="T2" fmla="*/ 211 w 636"/>
                <a:gd name="T3" fmla="*/ 0 h 507"/>
                <a:gd name="T4" fmla="*/ 77 w 636"/>
                <a:gd name="T5" fmla="*/ 0 h 507"/>
                <a:gd name="T6" fmla="*/ 77 w 636"/>
                <a:gd name="T7" fmla="*/ 55 h 507"/>
                <a:gd name="T8" fmla="*/ 0 w 636"/>
                <a:gd name="T9" fmla="*/ 55 h 507"/>
                <a:gd name="T10" fmla="*/ 0 w 636"/>
                <a:gd name="T11" fmla="*/ 68 h 507"/>
                <a:gd name="T12" fmla="*/ 18 w 636"/>
                <a:gd name="T13" fmla="*/ 68 h 507"/>
                <a:gd name="T14" fmla="*/ 18 w 636"/>
                <a:gd name="T15" fmla="*/ 507 h 507"/>
                <a:gd name="T16" fmla="*/ 618 w 636"/>
                <a:gd name="T17" fmla="*/ 507 h 507"/>
                <a:gd name="T18" fmla="*/ 618 w 636"/>
                <a:gd name="T19" fmla="*/ 68 h 507"/>
                <a:gd name="T20" fmla="*/ 636 w 636"/>
                <a:gd name="T21" fmla="*/ 68 h 507"/>
                <a:gd name="T22" fmla="*/ 636 w 636"/>
                <a:gd name="T23" fmla="*/ 55 h 507"/>
                <a:gd name="T24" fmla="*/ 211 w 636"/>
                <a:gd name="T25" fmla="*/ 5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507">
                  <a:moveTo>
                    <a:pt x="211" y="55"/>
                  </a:moveTo>
                  <a:lnTo>
                    <a:pt x="211" y="0"/>
                  </a:lnTo>
                  <a:lnTo>
                    <a:pt x="77" y="0"/>
                  </a:lnTo>
                  <a:lnTo>
                    <a:pt x="77" y="55"/>
                  </a:lnTo>
                  <a:lnTo>
                    <a:pt x="0" y="55"/>
                  </a:lnTo>
                  <a:lnTo>
                    <a:pt x="0" y="68"/>
                  </a:lnTo>
                  <a:lnTo>
                    <a:pt x="18" y="68"/>
                  </a:lnTo>
                  <a:lnTo>
                    <a:pt x="18" y="507"/>
                  </a:lnTo>
                  <a:lnTo>
                    <a:pt x="618" y="507"/>
                  </a:lnTo>
                  <a:lnTo>
                    <a:pt x="618" y="68"/>
                  </a:lnTo>
                  <a:lnTo>
                    <a:pt x="636" y="68"/>
                  </a:lnTo>
                  <a:lnTo>
                    <a:pt x="636" y="55"/>
                  </a:lnTo>
                  <a:lnTo>
                    <a:pt x="211" y="5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0" name="Freeform 105"/>
            <p:cNvSpPr>
              <a:spLocks/>
            </p:cNvSpPr>
            <p:nvPr/>
          </p:nvSpPr>
          <p:spPr bwMode="auto">
            <a:xfrm>
              <a:off x="-1605" y="1844"/>
              <a:ext cx="589" cy="772"/>
            </a:xfrm>
            <a:custGeom>
              <a:avLst/>
              <a:gdLst>
                <a:gd name="T0" fmla="*/ 322 w 589"/>
                <a:gd name="T1" fmla="*/ 83 h 772"/>
                <a:gd name="T2" fmla="*/ 322 w 589"/>
                <a:gd name="T3" fmla="*/ 0 h 772"/>
                <a:gd name="T4" fmla="*/ 114 w 589"/>
                <a:gd name="T5" fmla="*/ 0 h 772"/>
                <a:gd name="T6" fmla="*/ 114 w 589"/>
                <a:gd name="T7" fmla="*/ 83 h 772"/>
                <a:gd name="T8" fmla="*/ 0 w 589"/>
                <a:gd name="T9" fmla="*/ 83 h 772"/>
                <a:gd name="T10" fmla="*/ 0 w 589"/>
                <a:gd name="T11" fmla="*/ 104 h 772"/>
                <a:gd name="T12" fmla="*/ 26 w 589"/>
                <a:gd name="T13" fmla="*/ 104 h 772"/>
                <a:gd name="T14" fmla="*/ 26 w 589"/>
                <a:gd name="T15" fmla="*/ 772 h 772"/>
                <a:gd name="T16" fmla="*/ 563 w 589"/>
                <a:gd name="T17" fmla="*/ 772 h 772"/>
                <a:gd name="T18" fmla="*/ 563 w 589"/>
                <a:gd name="T19" fmla="*/ 104 h 772"/>
                <a:gd name="T20" fmla="*/ 589 w 589"/>
                <a:gd name="T21" fmla="*/ 104 h 772"/>
                <a:gd name="T22" fmla="*/ 589 w 589"/>
                <a:gd name="T23" fmla="*/ 83 h 772"/>
                <a:gd name="T24" fmla="*/ 322 w 589"/>
                <a:gd name="T25" fmla="*/ 83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9" h="772">
                  <a:moveTo>
                    <a:pt x="322" y="83"/>
                  </a:moveTo>
                  <a:lnTo>
                    <a:pt x="322" y="0"/>
                  </a:lnTo>
                  <a:lnTo>
                    <a:pt x="114" y="0"/>
                  </a:lnTo>
                  <a:lnTo>
                    <a:pt x="114" y="83"/>
                  </a:lnTo>
                  <a:lnTo>
                    <a:pt x="0" y="83"/>
                  </a:lnTo>
                  <a:lnTo>
                    <a:pt x="0" y="104"/>
                  </a:lnTo>
                  <a:lnTo>
                    <a:pt x="26" y="104"/>
                  </a:lnTo>
                  <a:lnTo>
                    <a:pt x="26" y="772"/>
                  </a:lnTo>
                  <a:lnTo>
                    <a:pt x="563" y="772"/>
                  </a:lnTo>
                  <a:lnTo>
                    <a:pt x="563" y="104"/>
                  </a:lnTo>
                  <a:lnTo>
                    <a:pt x="589" y="104"/>
                  </a:lnTo>
                  <a:lnTo>
                    <a:pt x="589" y="83"/>
                  </a:lnTo>
                  <a:lnTo>
                    <a:pt x="322" y="83"/>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1" name="Rectangle 106"/>
            <p:cNvSpPr>
              <a:spLocks noChangeArrowheads="1"/>
            </p:cNvSpPr>
            <p:nvPr/>
          </p:nvSpPr>
          <p:spPr bwMode="auto">
            <a:xfrm>
              <a:off x="-1283"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2" name="Rectangle 107"/>
            <p:cNvSpPr>
              <a:spLocks noChangeArrowheads="1"/>
            </p:cNvSpPr>
            <p:nvPr/>
          </p:nvSpPr>
          <p:spPr bwMode="auto">
            <a:xfrm>
              <a:off x="-1405"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3" name="Rectangle 108"/>
            <p:cNvSpPr>
              <a:spLocks noChangeArrowheads="1"/>
            </p:cNvSpPr>
            <p:nvPr/>
          </p:nvSpPr>
          <p:spPr bwMode="auto">
            <a:xfrm>
              <a:off x="-1525" y="2008"/>
              <a:ext cx="432" cy="6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4" name="Rectangle 109"/>
            <p:cNvSpPr>
              <a:spLocks noChangeArrowheads="1"/>
            </p:cNvSpPr>
            <p:nvPr/>
          </p:nvSpPr>
          <p:spPr bwMode="auto">
            <a:xfrm>
              <a:off x="-1525" y="2128"/>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5" name="Rectangle 110"/>
            <p:cNvSpPr>
              <a:spLocks noChangeArrowheads="1"/>
            </p:cNvSpPr>
            <p:nvPr/>
          </p:nvSpPr>
          <p:spPr bwMode="auto">
            <a:xfrm>
              <a:off x="-1525" y="2249"/>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116" name="Rectangle 111"/>
            <p:cNvSpPr>
              <a:spLocks noChangeArrowheads="1"/>
            </p:cNvSpPr>
            <p:nvPr/>
          </p:nvSpPr>
          <p:spPr bwMode="auto">
            <a:xfrm>
              <a:off x="-1525" y="2369"/>
              <a:ext cx="432" cy="70"/>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grpSp>
      <p:grpSp>
        <p:nvGrpSpPr>
          <p:cNvPr id="2" name="Group 1"/>
          <p:cNvGrpSpPr/>
          <p:nvPr/>
        </p:nvGrpSpPr>
        <p:grpSpPr>
          <a:xfrm>
            <a:off x="7862757" y="1707757"/>
            <a:ext cx="3607568" cy="5328098"/>
            <a:chOff x="7862757" y="1707757"/>
            <a:chExt cx="3607568" cy="5328098"/>
          </a:xfrm>
        </p:grpSpPr>
        <p:grpSp>
          <p:nvGrpSpPr>
            <p:cNvPr id="267" name="Group 24"/>
            <p:cNvGrpSpPr>
              <a:grpSpLocks noChangeAspect="1"/>
            </p:cNvGrpSpPr>
            <p:nvPr/>
          </p:nvGrpSpPr>
          <p:grpSpPr bwMode="auto">
            <a:xfrm>
              <a:off x="7862757" y="1707757"/>
              <a:ext cx="3607568" cy="5328098"/>
              <a:chOff x="424" y="831"/>
              <a:chExt cx="1365" cy="2016"/>
            </a:xfrm>
          </p:grpSpPr>
          <p:sp>
            <p:nvSpPr>
              <p:cNvPr id="278" name="Freeform 25"/>
              <p:cNvSpPr>
                <a:spLocks/>
              </p:cNvSpPr>
              <p:nvPr/>
            </p:nvSpPr>
            <p:spPr bwMode="auto">
              <a:xfrm>
                <a:off x="487" y="1799"/>
                <a:ext cx="1048" cy="1048"/>
              </a:xfrm>
              <a:custGeom>
                <a:avLst/>
                <a:gdLst>
                  <a:gd name="T0" fmla="*/ 420 w 1048"/>
                  <a:gd name="T1" fmla="*/ 110 h 1048"/>
                  <a:gd name="T2" fmla="*/ 420 w 1048"/>
                  <a:gd name="T3" fmla="*/ 0 h 1048"/>
                  <a:gd name="T4" fmla="*/ 149 w 1048"/>
                  <a:gd name="T5" fmla="*/ 0 h 1048"/>
                  <a:gd name="T6" fmla="*/ 149 w 1048"/>
                  <a:gd name="T7" fmla="*/ 110 h 1048"/>
                  <a:gd name="T8" fmla="*/ 0 w 1048"/>
                  <a:gd name="T9" fmla="*/ 110 h 1048"/>
                  <a:gd name="T10" fmla="*/ 0 w 1048"/>
                  <a:gd name="T11" fmla="*/ 138 h 1048"/>
                  <a:gd name="T12" fmla="*/ 35 w 1048"/>
                  <a:gd name="T13" fmla="*/ 138 h 1048"/>
                  <a:gd name="T14" fmla="*/ 35 w 1048"/>
                  <a:gd name="T15" fmla="*/ 1048 h 1048"/>
                  <a:gd name="T16" fmla="*/ 1013 w 1048"/>
                  <a:gd name="T17" fmla="*/ 1048 h 1048"/>
                  <a:gd name="T18" fmla="*/ 1013 w 1048"/>
                  <a:gd name="T19" fmla="*/ 138 h 1048"/>
                  <a:gd name="T20" fmla="*/ 1048 w 1048"/>
                  <a:gd name="T21" fmla="*/ 138 h 1048"/>
                  <a:gd name="T22" fmla="*/ 1048 w 1048"/>
                  <a:gd name="T23" fmla="*/ 110 h 1048"/>
                  <a:gd name="T24" fmla="*/ 420 w 1048"/>
                  <a:gd name="T25" fmla="*/ 11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8" h="1048">
                    <a:moveTo>
                      <a:pt x="420" y="110"/>
                    </a:moveTo>
                    <a:lnTo>
                      <a:pt x="420" y="0"/>
                    </a:lnTo>
                    <a:lnTo>
                      <a:pt x="149" y="0"/>
                    </a:lnTo>
                    <a:lnTo>
                      <a:pt x="149" y="110"/>
                    </a:lnTo>
                    <a:lnTo>
                      <a:pt x="0" y="110"/>
                    </a:lnTo>
                    <a:lnTo>
                      <a:pt x="0" y="138"/>
                    </a:lnTo>
                    <a:lnTo>
                      <a:pt x="35" y="138"/>
                    </a:lnTo>
                    <a:lnTo>
                      <a:pt x="35" y="1048"/>
                    </a:lnTo>
                    <a:lnTo>
                      <a:pt x="1013" y="1048"/>
                    </a:lnTo>
                    <a:lnTo>
                      <a:pt x="1013" y="138"/>
                    </a:lnTo>
                    <a:lnTo>
                      <a:pt x="1048" y="138"/>
                    </a:lnTo>
                    <a:lnTo>
                      <a:pt x="1048" y="110"/>
                    </a:lnTo>
                    <a:lnTo>
                      <a:pt x="420" y="11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79" name="Freeform 26"/>
              <p:cNvSpPr>
                <a:spLocks/>
              </p:cNvSpPr>
              <p:nvPr/>
            </p:nvSpPr>
            <p:spPr bwMode="auto">
              <a:xfrm>
                <a:off x="487" y="1799"/>
                <a:ext cx="1048" cy="1048"/>
              </a:xfrm>
              <a:custGeom>
                <a:avLst/>
                <a:gdLst>
                  <a:gd name="T0" fmla="*/ 420 w 1048"/>
                  <a:gd name="T1" fmla="*/ 110 h 1048"/>
                  <a:gd name="T2" fmla="*/ 420 w 1048"/>
                  <a:gd name="T3" fmla="*/ 0 h 1048"/>
                  <a:gd name="T4" fmla="*/ 149 w 1048"/>
                  <a:gd name="T5" fmla="*/ 0 h 1048"/>
                  <a:gd name="T6" fmla="*/ 149 w 1048"/>
                  <a:gd name="T7" fmla="*/ 110 h 1048"/>
                  <a:gd name="T8" fmla="*/ 0 w 1048"/>
                  <a:gd name="T9" fmla="*/ 110 h 1048"/>
                  <a:gd name="T10" fmla="*/ 0 w 1048"/>
                  <a:gd name="T11" fmla="*/ 138 h 1048"/>
                  <a:gd name="T12" fmla="*/ 35 w 1048"/>
                  <a:gd name="T13" fmla="*/ 138 h 1048"/>
                  <a:gd name="T14" fmla="*/ 35 w 1048"/>
                  <a:gd name="T15" fmla="*/ 1048 h 1048"/>
                  <a:gd name="T16" fmla="*/ 1013 w 1048"/>
                  <a:gd name="T17" fmla="*/ 1048 h 1048"/>
                  <a:gd name="T18" fmla="*/ 1013 w 1048"/>
                  <a:gd name="T19" fmla="*/ 138 h 1048"/>
                  <a:gd name="T20" fmla="*/ 1048 w 1048"/>
                  <a:gd name="T21" fmla="*/ 138 h 1048"/>
                  <a:gd name="T22" fmla="*/ 1048 w 1048"/>
                  <a:gd name="T23" fmla="*/ 110 h 1048"/>
                  <a:gd name="T24" fmla="*/ 420 w 1048"/>
                  <a:gd name="T25" fmla="*/ 11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8" h="1048">
                    <a:moveTo>
                      <a:pt x="420" y="110"/>
                    </a:moveTo>
                    <a:lnTo>
                      <a:pt x="420" y="0"/>
                    </a:lnTo>
                    <a:lnTo>
                      <a:pt x="149" y="0"/>
                    </a:lnTo>
                    <a:lnTo>
                      <a:pt x="149" y="110"/>
                    </a:lnTo>
                    <a:lnTo>
                      <a:pt x="0" y="110"/>
                    </a:lnTo>
                    <a:lnTo>
                      <a:pt x="0" y="138"/>
                    </a:lnTo>
                    <a:lnTo>
                      <a:pt x="35" y="138"/>
                    </a:lnTo>
                    <a:lnTo>
                      <a:pt x="35" y="1048"/>
                    </a:lnTo>
                    <a:lnTo>
                      <a:pt x="1013" y="1048"/>
                    </a:lnTo>
                    <a:lnTo>
                      <a:pt x="1013" y="138"/>
                    </a:lnTo>
                    <a:lnTo>
                      <a:pt x="1048" y="138"/>
                    </a:lnTo>
                    <a:lnTo>
                      <a:pt x="1048" y="110"/>
                    </a:lnTo>
                    <a:lnTo>
                      <a:pt x="420"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0" name="Freeform 27"/>
              <p:cNvSpPr>
                <a:spLocks/>
              </p:cNvSpPr>
              <p:nvPr/>
            </p:nvSpPr>
            <p:spPr bwMode="auto">
              <a:xfrm>
                <a:off x="716" y="831"/>
                <a:ext cx="571" cy="375"/>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1" name="Freeform 28"/>
              <p:cNvSpPr>
                <a:spLocks/>
              </p:cNvSpPr>
              <p:nvPr/>
            </p:nvSpPr>
            <p:spPr bwMode="auto">
              <a:xfrm>
                <a:off x="1362" y="1113"/>
                <a:ext cx="205" cy="133"/>
              </a:xfrm>
              <a:custGeom>
                <a:avLst/>
                <a:gdLst>
                  <a:gd name="T0" fmla="*/ 74 w 88"/>
                  <a:gd name="T1" fmla="*/ 25 h 57"/>
                  <a:gd name="T2" fmla="*/ 74 w 88"/>
                  <a:gd name="T3" fmla="*/ 24 h 57"/>
                  <a:gd name="T4" fmla="*/ 50 w 88"/>
                  <a:gd name="T5" fmla="*/ 0 h 57"/>
                  <a:gd name="T6" fmla="*/ 29 w 88"/>
                  <a:gd name="T7" fmla="*/ 10 h 57"/>
                  <a:gd name="T8" fmla="*/ 23 w 88"/>
                  <a:gd name="T9" fmla="*/ 9 h 57"/>
                  <a:gd name="T10" fmla="*/ 15 w 88"/>
                  <a:gd name="T11" fmla="*/ 11 h 57"/>
                  <a:gd name="T12" fmla="*/ 9 w 88"/>
                  <a:gd name="T13" fmla="*/ 22 h 57"/>
                  <a:gd name="T14" fmla="*/ 0 w 88"/>
                  <a:gd name="T15" fmla="*/ 38 h 57"/>
                  <a:gd name="T16" fmla="*/ 17 w 88"/>
                  <a:gd name="T17" fmla="*/ 57 h 57"/>
                  <a:gd name="T18" fmla="*/ 19 w 88"/>
                  <a:gd name="T19" fmla="*/ 57 h 57"/>
                  <a:gd name="T20" fmla="*/ 21 w 88"/>
                  <a:gd name="T21" fmla="*/ 57 h 57"/>
                  <a:gd name="T22" fmla="*/ 61 w 88"/>
                  <a:gd name="T23" fmla="*/ 57 h 57"/>
                  <a:gd name="T24" fmla="*/ 61 w 88"/>
                  <a:gd name="T25" fmla="*/ 57 h 57"/>
                  <a:gd name="T26" fmla="*/ 62 w 88"/>
                  <a:gd name="T27" fmla="*/ 57 h 57"/>
                  <a:gd name="T28" fmla="*/ 65 w 88"/>
                  <a:gd name="T29" fmla="*/ 57 h 57"/>
                  <a:gd name="T30" fmla="*/ 72 w 88"/>
                  <a:gd name="T31" fmla="*/ 57 h 57"/>
                  <a:gd name="T32" fmla="*/ 88 w 88"/>
                  <a:gd name="T33" fmla="*/ 41 h 57"/>
                  <a:gd name="T34" fmla="*/ 74 w 88"/>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57">
                    <a:moveTo>
                      <a:pt x="74" y="25"/>
                    </a:moveTo>
                    <a:cubicBezTo>
                      <a:pt x="74" y="24"/>
                      <a:pt x="74" y="24"/>
                      <a:pt x="74" y="24"/>
                    </a:cubicBezTo>
                    <a:cubicBezTo>
                      <a:pt x="74" y="10"/>
                      <a:pt x="63" y="0"/>
                      <a:pt x="50" y="0"/>
                    </a:cubicBezTo>
                    <a:cubicBezTo>
                      <a:pt x="41" y="0"/>
                      <a:pt x="34" y="4"/>
                      <a:pt x="29" y="10"/>
                    </a:cubicBezTo>
                    <a:cubicBezTo>
                      <a:pt x="28" y="9"/>
                      <a:pt x="25" y="9"/>
                      <a:pt x="23" y="9"/>
                    </a:cubicBezTo>
                    <a:cubicBezTo>
                      <a:pt x="20" y="9"/>
                      <a:pt x="17" y="10"/>
                      <a:pt x="15" y="11"/>
                    </a:cubicBezTo>
                    <a:cubicBezTo>
                      <a:pt x="11" y="13"/>
                      <a:pt x="9" y="18"/>
                      <a:pt x="9" y="22"/>
                    </a:cubicBezTo>
                    <a:cubicBezTo>
                      <a:pt x="4" y="26"/>
                      <a:pt x="0" y="32"/>
                      <a:pt x="0" y="38"/>
                    </a:cubicBezTo>
                    <a:cubicBezTo>
                      <a:pt x="0" y="48"/>
                      <a:pt x="7" y="56"/>
                      <a:pt x="17" y="57"/>
                    </a:cubicBezTo>
                    <a:cubicBezTo>
                      <a:pt x="18" y="57"/>
                      <a:pt x="18" y="57"/>
                      <a:pt x="19" y="57"/>
                    </a:cubicBezTo>
                    <a:cubicBezTo>
                      <a:pt x="20" y="57"/>
                      <a:pt x="20" y="57"/>
                      <a:pt x="21" y="57"/>
                    </a:cubicBezTo>
                    <a:cubicBezTo>
                      <a:pt x="30" y="57"/>
                      <a:pt x="51" y="57"/>
                      <a:pt x="61" y="57"/>
                    </a:cubicBezTo>
                    <a:cubicBezTo>
                      <a:pt x="61" y="57"/>
                      <a:pt x="61" y="57"/>
                      <a:pt x="61" y="57"/>
                    </a:cubicBezTo>
                    <a:cubicBezTo>
                      <a:pt x="62" y="57"/>
                      <a:pt x="62" y="57"/>
                      <a:pt x="62" y="57"/>
                    </a:cubicBezTo>
                    <a:cubicBezTo>
                      <a:pt x="63" y="57"/>
                      <a:pt x="64" y="57"/>
                      <a:pt x="65" y="57"/>
                    </a:cubicBezTo>
                    <a:cubicBezTo>
                      <a:pt x="72" y="57"/>
                      <a:pt x="72" y="57"/>
                      <a:pt x="72" y="57"/>
                    </a:cubicBezTo>
                    <a:cubicBezTo>
                      <a:pt x="81" y="57"/>
                      <a:pt x="88" y="50"/>
                      <a:pt x="88" y="41"/>
                    </a:cubicBezTo>
                    <a:cubicBezTo>
                      <a:pt x="88" y="33"/>
                      <a:pt x="82" y="26"/>
                      <a:pt x="74" y="2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2" name="Freeform 29"/>
              <p:cNvSpPr>
                <a:spLocks/>
              </p:cNvSpPr>
              <p:nvPr/>
            </p:nvSpPr>
            <p:spPr bwMode="auto">
              <a:xfrm>
                <a:off x="450" y="1181"/>
                <a:ext cx="317" cy="207"/>
              </a:xfrm>
              <a:custGeom>
                <a:avLst/>
                <a:gdLst>
                  <a:gd name="T0" fmla="*/ 114 w 136"/>
                  <a:gd name="T1" fmla="*/ 39 h 89"/>
                  <a:gd name="T2" fmla="*/ 114 w 136"/>
                  <a:gd name="T3" fmla="*/ 37 h 89"/>
                  <a:gd name="T4" fmla="*/ 76 w 136"/>
                  <a:gd name="T5" fmla="*/ 0 h 89"/>
                  <a:gd name="T6" fmla="*/ 45 w 136"/>
                  <a:gd name="T7" fmla="*/ 16 h 89"/>
                  <a:gd name="T8" fmla="*/ 35 w 136"/>
                  <a:gd name="T9" fmla="*/ 14 h 89"/>
                  <a:gd name="T10" fmla="*/ 23 w 136"/>
                  <a:gd name="T11" fmla="*/ 17 h 89"/>
                  <a:gd name="T12" fmla="*/ 13 w 136"/>
                  <a:gd name="T13" fmla="*/ 35 h 89"/>
                  <a:gd name="T14" fmla="*/ 0 w 136"/>
                  <a:gd name="T15" fmla="*/ 60 h 89"/>
                  <a:gd name="T16" fmla="*/ 26 w 136"/>
                  <a:gd name="T17" fmla="*/ 89 h 89"/>
                  <a:gd name="T18" fmla="*/ 29 w 136"/>
                  <a:gd name="T19" fmla="*/ 89 h 89"/>
                  <a:gd name="T20" fmla="*/ 32 w 136"/>
                  <a:gd name="T21" fmla="*/ 89 h 89"/>
                  <a:gd name="T22" fmla="*/ 93 w 136"/>
                  <a:gd name="T23" fmla="*/ 89 h 89"/>
                  <a:gd name="T24" fmla="*/ 95 w 136"/>
                  <a:gd name="T25" fmla="*/ 89 h 89"/>
                  <a:gd name="T26" fmla="*/ 96 w 136"/>
                  <a:gd name="T27" fmla="*/ 89 h 89"/>
                  <a:gd name="T28" fmla="*/ 101 w 136"/>
                  <a:gd name="T29" fmla="*/ 89 h 89"/>
                  <a:gd name="T30" fmla="*/ 110 w 136"/>
                  <a:gd name="T31" fmla="*/ 89 h 89"/>
                  <a:gd name="T32" fmla="*/ 136 w 136"/>
                  <a:gd name="T33" fmla="*/ 64 h 89"/>
                  <a:gd name="T34" fmla="*/ 114 w 136"/>
                  <a:gd name="T35"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89">
                    <a:moveTo>
                      <a:pt x="114" y="39"/>
                    </a:moveTo>
                    <a:cubicBezTo>
                      <a:pt x="114" y="38"/>
                      <a:pt x="114" y="38"/>
                      <a:pt x="114" y="37"/>
                    </a:cubicBezTo>
                    <a:cubicBezTo>
                      <a:pt x="114" y="16"/>
                      <a:pt x="97" y="0"/>
                      <a:pt x="76" y="0"/>
                    </a:cubicBezTo>
                    <a:cubicBezTo>
                      <a:pt x="63" y="0"/>
                      <a:pt x="52" y="6"/>
                      <a:pt x="45" y="16"/>
                    </a:cubicBezTo>
                    <a:cubicBezTo>
                      <a:pt x="42" y="15"/>
                      <a:pt x="39" y="14"/>
                      <a:pt x="35" y="14"/>
                    </a:cubicBezTo>
                    <a:cubicBezTo>
                      <a:pt x="30" y="14"/>
                      <a:pt x="26" y="15"/>
                      <a:pt x="23" y="17"/>
                    </a:cubicBezTo>
                    <a:cubicBezTo>
                      <a:pt x="17" y="21"/>
                      <a:pt x="13" y="27"/>
                      <a:pt x="13" y="35"/>
                    </a:cubicBezTo>
                    <a:cubicBezTo>
                      <a:pt x="5" y="40"/>
                      <a:pt x="0" y="49"/>
                      <a:pt x="0" y="60"/>
                    </a:cubicBezTo>
                    <a:cubicBezTo>
                      <a:pt x="0" y="75"/>
                      <a:pt x="11" y="87"/>
                      <a:pt x="26" y="89"/>
                    </a:cubicBezTo>
                    <a:cubicBezTo>
                      <a:pt x="27" y="89"/>
                      <a:pt x="28" y="89"/>
                      <a:pt x="29" y="89"/>
                    </a:cubicBezTo>
                    <a:cubicBezTo>
                      <a:pt x="30" y="89"/>
                      <a:pt x="31" y="89"/>
                      <a:pt x="32" y="89"/>
                    </a:cubicBezTo>
                    <a:cubicBezTo>
                      <a:pt x="46" y="89"/>
                      <a:pt x="78" y="89"/>
                      <a:pt x="93" y="89"/>
                    </a:cubicBezTo>
                    <a:cubicBezTo>
                      <a:pt x="94" y="89"/>
                      <a:pt x="94" y="89"/>
                      <a:pt x="95" y="89"/>
                    </a:cubicBezTo>
                    <a:cubicBezTo>
                      <a:pt x="96" y="89"/>
                      <a:pt x="96" y="89"/>
                      <a:pt x="96" y="89"/>
                    </a:cubicBezTo>
                    <a:cubicBezTo>
                      <a:pt x="97" y="89"/>
                      <a:pt x="99" y="89"/>
                      <a:pt x="101" y="89"/>
                    </a:cubicBezTo>
                    <a:cubicBezTo>
                      <a:pt x="110" y="89"/>
                      <a:pt x="110" y="89"/>
                      <a:pt x="110" y="89"/>
                    </a:cubicBezTo>
                    <a:cubicBezTo>
                      <a:pt x="124" y="89"/>
                      <a:pt x="136" y="78"/>
                      <a:pt x="136" y="64"/>
                    </a:cubicBezTo>
                    <a:cubicBezTo>
                      <a:pt x="136" y="51"/>
                      <a:pt x="126" y="41"/>
                      <a:pt x="114" y="3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3" name="Rectangle 30"/>
              <p:cNvSpPr>
                <a:spLocks noChangeArrowheads="1"/>
              </p:cNvSpPr>
              <p:nvPr/>
            </p:nvSpPr>
            <p:spPr bwMode="auto">
              <a:xfrm>
                <a:off x="879" y="1377"/>
                <a:ext cx="700" cy="581"/>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4" name="Rectangle 31"/>
              <p:cNvSpPr>
                <a:spLocks noChangeArrowheads="1"/>
              </p:cNvSpPr>
              <p:nvPr/>
            </p:nvSpPr>
            <p:spPr bwMode="auto">
              <a:xfrm>
                <a:off x="879" y="1377"/>
                <a:ext cx="700"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5" name="Rectangle 32"/>
              <p:cNvSpPr>
                <a:spLocks noChangeArrowheads="1"/>
              </p:cNvSpPr>
              <p:nvPr/>
            </p:nvSpPr>
            <p:spPr bwMode="auto">
              <a:xfrm>
                <a:off x="844" y="1349"/>
                <a:ext cx="770" cy="2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6" name="Rectangle 33"/>
              <p:cNvSpPr>
                <a:spLocks noChangeArrowheads="1"/>
              </p:cNvSpPr>
              <p:nvPr/>
            </p:nvSpPr>
            <p:spPr bwMode="auto">
              <a:xfrm>
                <a:off x="844" y="1349"/>
                <a:ext cx="77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7" name="Rectangle 34"/>
              <p:cNvSpPr>
                <a:spLocks noChangeArrowheads="1"/>
              </p:cNvSpPr>
              <p:nvPr/>
            </p:nvSpPr>
            <p:spPr bwMode="auto">
              <a:xfrm>
                <a:off x="949" y="1454"/>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8" name="Rectangle 35"/>
              <p:cNvSpPr>
                <a:spLocks noChangeArrowheads="1"/>
              </p:cNvSpPr>
              <p:nvPr/>
            </p:nvSpPr>
            <p:spPr bwMode="auto">
              <a:xfrm>
                <a:off x="949" y="1454"/>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89" name="Rectangle 36"/>
              <p:cNvSpPr>
                <a:spLocks noChangeArrowheads="1"/>
              </p:cNvSpPr>
              <p:nvPr/>
            </p:nvSpPr>
            <p:spPr bwMode="auto">
              <a:xfrm>
                <a:off x="949" y="1612"/>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0" name="Rectangle 37"/>
              <p:cNvSpPr>
                <a:spLocks noChangeArrowheads="1"/>
              </p:cNvSpPr>
              <p:nvPr/>
            </p:nvSpPr>
            <p:spPr bwMode="auto">
              <a:xfrm>
                <a:off x="949" y="1612"/>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1" name="Freeform 38"/>
              <p:cNvSpPr>
                <a:spLocks/>
              </p:cNvSpPr>
              <p:nvPr/>
            </p:nvSpPr>
            <p:spPr bwMode="auto">
              <a:xfrm>
                <a:off x="879" y="1377"/>
                <a:ext cx="247" cy="233"/>
              </a:xfrm>
              <a:custGeom>
                <a:avLst/>
                <a:gdLst>
                  <a:gd name="T0" fmla="*/ 106 w 106"/>
                  <a:gd name="T1" fmla="*/ 0 h 100"/>
                  <a:gd name="T2" fmla="*/ 0 w 106"/>
                  <a:gd name="T3" fmla="*/ 0 h 100"/>
                  <a:gd name="T4" fmla="*/ 0 w 106"/>
                  <a:gd name="T5" fmla="*/ 99 h 100"/>
                  <a:gd name="T6" fmla="*/ 8 w 106"/>
                  <a:gd name="T7" fmla="*/ 100 h 100"/>
                  <a:gd name="T8" fmla="*/ 76 w 106"/>
                  <a:gd name="T9" fmla="*/ 72 h 100"/>
                  <a:gd name="T10" fmla="*/ 30 w 106"/>
                  <a:gd name="T11" fmla="*/ 72 h 100"/>
                  <a:gd name="T12" fmla="*/ 30 w 106"/>
                  <a:gd name="T13" fmla="*/ 33 h 100"/>
                  <a:gd name="T14" fmla="*/ 101 w 106"/>
                  <a:gd name="T15" fmla="*/ 33 h 100"/>
                  <a:gd name="T16" fmla="*/ 106 w 106"/>
                  <a:gd name="T17" fmla="*/ 2 h 100"/>
                  <a:gd name="T18" fmla="*/ 106 w 10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0">
                    <a:moveTo>
                      <a:pt x="106" y="0"/>
                    </a:moveTo>
                    <a:cubicBezTo>
                      <a:pt x="0" y="0"/>
                      <a:pt x="0" y="0"/>
                      <a:pt x="0" y="0"/>
                    </a:cubicBezTo>
                    <a:cubicBezTo>
                      <a:pt x="0" y="99"/>
                      <a:pt x="0" y="99"/>
                      <a:pt x="0" y="99"/>
                    </a:cubicBezTo>
                    <a:cubicBezTo>
                      <a:pt x="3" y="99"/>
                      <a:pt x="5" y="100"/>
                      <a:pt x="8" y="100"/>
                    </a:cubicBezTo>
                    <a:cubicBezTo>
                      <a:pt x="34" y="100"/>
                      <a:pt x="58" y="89"/>
                      <a:pt x="76" y="72"/>
                    </a:cubicBezTo>
                    <a:cubicBezTo>
                      <a:pt x="30" y="72"/>
                      <a:pt x="30" y="72"/>
                      <a:pt x="30" y="72"/>
                    </a:cubicBezTo>
                    <a:cubicBezTo>
                      <a:pt x="30" y="33"/>
                      <a:pt x="30" y="33"/>
                      <a:pt x="30" y="33"/>
                    </a:cubicBezTo>
                    <a:cubicBezTo>
                      <a:pt x="101" y="33"/>
                      <a:pt x="101" y="33"/>
                      <a:pt x="101" y="33"/>
                    </a:cubicBezTo>
                    <a:cubicBezTo>
                      <a:pt x="104" y="23"/>
                      <a:pt x="106" y="13"/>
                      <a:pt x="106" y="2"/>
                    </a:cubicBezTo>
                    <a:cubicBezTo>
                      <a:pt x="106" y="1"/>
                      <a:pt x="106" y="0"/>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2" name="Freeform 39"/>
              <p:cNvSpPr>
                <a:spLocks/>
              </p:cNvSpPr>
              <p:nvPr/>
            </p:nvSpPr>
            <p:spPr bwMode="auto">
              <a:xfrm>
                <a:off x="879" y="1349"/>
                <a:ext cx="247" cy="28"/>
              </a:xfrm>
              <a:custGeom>
                <a:avLst/>
                <a:gdLst>
                  <a:gd name="T0" fmla="*/ 105 w 106"/>
                  <a:gd name="T1" fmla="*/ 0 h 12"/>
                  <a:gd name="T2" fmla="*/ 0 w 106"/>
                  <a:gd name="T3" fmla="*/ 0 h 12"/>
                  <a:gd name="T4" fmla="*/ 0 w 106"/>
                  <a:gd name="T5" fmla="*/ 12 h 12"/>
                  <a:gd name="T6" fmla="*/ 106 w 106"/>
                  <a:gd name="T7" fmla="*/ 12 h 12"/>
                  <a:gd name="T8" fmla="*/ 105 w 106"/>
                  <a:gd name="T9" fmla="*/ 0 h 12"/>
                </a:gdLst>
                <a:ahLst/>
                <a:cxnLst>
                  <a:cxn ang="0">
                    <a:pos x="T0" y="T1"/>
                  </a:cxn>
                  <a:cxn ang="0">
                    <a:pos x="T2" y="T3"/>
                  </a:cxn>
                  <a:cxn ang="0">
                    <a:pos x="T4" y="T5"/>
                  </a:cxn>
                  <a:cxn ang="0">
                    <a:pos x="T6" y="T7"/>
                  </a:cxn>
                  <a:cxn ang="0">
                    <a:pos x="T8" y="T9"/>
                  </a:cxn>
                </a:cxnLst>
                <a:rect l="0" t="0" r="r" b="b"/>
                <a:pathLst>
                  <a:path w="106" h="12">
                    <a:moveTo>
                      <a:pt x="105" y="0"/>
                    </a:moveTo>
                    <a:cubicBezTo>
                      <a:pt x="0" y="0"/>
                      <a:pt x="0" y="0"/>
                      <a:pt x="0" y="0"/>
                    </a:cubicBezTo>
                    <a:cubicBezTo>
                      <a:pt x="0" y="12"/>
                      <a:pt x="0" y="12"/>
                      <a:pt x="0" y="12"/>
                    </a:cubicBezTo>
                    <a:cubicBezTo>
                      <a:pt x="106" y="12"/>
                      <a:pt x="106" y="12"/>
                      <a:pt x="106" y="12"/>
                    </a:cubicBezTo>
                    <a:cubicBezTo>
                      <a:pt x="106" y="8"/>
                      <a:pt x="105" y="4"/>
                      <a:pt x="10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3" name="Freeform 40"/>
              <p:cNvSpPr>
                <a:spLocks/>
              </p:cNvSpPr>
              <p:nvPr/>
            </p:nvSpPr>
            <p:spPr bwMode="auto">
              <a:xfrm>
                <a:off x="949" y="1454"/>
                <a:ext cx="166" cy="91"/>
              </a:xfrm>
              <a:custGeom>
                <a:avLst/>
                <a:gdLst>
                  <a:gd name="T0" fmla="*/ 71 w 71"/>
                  <a:gd name="T1" fmla="*/ 0 h 39"/>
                  <a:gd name="T2" fmla="*/ 0 w 71"/>
                  <a:gd name="T3" fmla="*/ 0 h 39"/>
                  <a:gd name="T4" fmla="*/ 0 w 71"/>
                  <a:gd name="T5" fmla="*/ 39 h 39"/>
                  <a:gd name="T6" fmla="*/ 46 w 71"/>
                  <a:gd name="T7" fmla="*/ 39 h 39"/>
                  <a:gd name="T8" fmla="*/ 71 w 71"/>
                  <a:gd name="T9" fmla="*/ 0 h 39"/>
                </a:gdLst>
                <a:ahLst/>
                <a:cxnLst>
                  <a:cxn ang="0">
                    <a:pos x="T0" y="T1"/>
                  </a:cxn>
                  <a:cxn ang="0">
                    <a:pos x="T2" y="T3"/>
                  </a:cxn>
                  <a:cxn ang="0">
                    <a:pos x="T4" y="T5"/>
                  </a:cxn>
                  <a:cxn ang="0">
                    <a:pos x="T6" y="T7"/>
                  </a:cxn>
                  <a:cxn ang="0">
                    <a:pos x="T8" y="T9"/>
                  </a:cxn>
                </a:cxnLst>
                <a:rect l="0" t="0" r="r" b="b"/>
                <a:pathLst>
                  <a:path w="71" h="39">
                    <a:moveTo>
                      <a:pt x="71" y="0"/>
                    </a:moveTo>
                    <a:cubicBezTo>
                      <a:pt x="0" y="0"/>
                      <a:pt x="0" y="0"/>
                      <a:pt x="0" y="0"/>
                    </a:cubicBezTo>
                    <a:cubicBezTo>
                      <a:pt x="0" y="39"/>
                      <a:pt x="0" y="39"/>
                      <a:pt x="0" y="39"/>
                    </a:cubicBezTo>
                    <a:cubicBezTo>
                      <a:pt x="46" y="39"/>
                      <a:pt x="46" y="39"/>
                      <a:pt x="46" y="39"/>
                    </a:cubicBezTo>
                    <a:cubicBezTo>
                      <a:pt x="57" y="29"/>
                      <a:pt x="65" y="15"/>
                      <a:pt x="7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4" name="Rectangle 41"/>
              <p:cNvSpPr>
                <a:spLocks noChangeArrowheads="1"/>
              </p:cNvSpPr>
              <p:nvPr/>
            </p:nvSpPr>
            <p:spPr bwMode="auto">
              <a:xfrm>
                <a:off x="949" y="1769"/>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5" name="Rectangle 42"/>
              <p:cNvSpPr>
                <a:spLocks noChangeArrowheads="1"/>
              </p:cNvSpPr>
              <p:nvPr/>
            </p:nvSpPr>
            <p:spPr bwMode="auto">
              <a:xfrm>
                <a:off x="949" y="1769"/>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6" name="Rectangle 43"/>
              <p:cNvSpPr>
                <a:spLocks noChangeArrowheads="1"/>
              </p:cNvSpPr>
              <p:nvPr/>
            </p:nvSpPr>
            <p:spPr bwMode="auto">
              <a:xfrm>
                <a:off x="879" y="1958"/>
                <a:ext cx="700" cy="88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7" name="Rectangle 44"/>
              <p:cNvSpPr>
                <a:spLocks noChangeArrowheads="1"/>
              </p:cNvSpPr>
              <p:nvPr/>
            </p:nvSpPr>
            <p:spPr bwMode="auto">
              <a:xfrm>
                <a:off x="879" y="1958"/>
                <a:ext cx="700"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8" name="Rectangle 45"/>
              <p:cNvSpPr>
                <a:spLocks noChangeArrowheads="1"/>
              </p:cNvSpPr>
              <p:nvPr/>
            </p:nvSpPr>
            <p:spPr bwMode="auto">
              <a:xfrm>
                <a:off x="844" y="1944"/>
                <a:ext cx="770" cy="2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299" name="Rectangle 46"/>
              <p:cNvSpPr>
                <a:spLocks noChangeArrowheads="1"/>
              </p:cNvSpPr>
              <p:nvPr/>
            </p:nvSpPr>
            <p:spPr bwMode="auto">
              <a:xfrm>
                <a:off x="844" y="1944"/>
                <a:ext cx="77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0" name="Rectangle 47"/>
              <p:cNvSpPr>
                <a:spLocks noChangeArrowheads="1"/>
              </p:cNvSpPr>
              <p:nvPr/>
            </p:nvSpPr>
            <p:spPr bwMode="auto">
              <a:xfrm>
                <a:off x="1264" y="2669"/>
                <a:ext cx="91" cy="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1" name="Rectangle 48"/>
              <p:cNvSpPr>
                <a:spLocks noChangeArrowheads="1"/>
              </p:cNvSpPr>
              <p:nvPr/>
            </p:nvSpPr>
            <p:spPr bwMode="auto">
              <a:xfrm>
                <a:off x="1105" y="2669"/>
                <a:ext cx="91" cy="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2" name="Rectangle 49"/>
              <p:cNvSpPr>
                <a:spLocks noChangeArrowheads="1"/>
              </p:cNvSpPr>
              <p:nvPr/>
            </p:nvSpPr>
            <p:spPr bwMode="auto">
              <a:xfrm>
                <a:off x="1105" y="2669"/>
                <a:ext cx="9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3" name="Rectangle 50"/>
              <p:cNvSpPr>
                <a:spLocks noChangeArrowheads="1"/>
              </p:cNvSpPr>
              <p:nvPr/>
            </p:nvSpPr>
            <p:spPr bwMode="auto">
              <a:xfrm>
                <a:off x="949" y="2051"/>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4" name="Rectangle 51"/>
              <p:cNvSpPr>
                <a:spLocks noChangeArrowheads="1"/>
              </p:cNvSpPr>
              <p:nvPr/>
            </p:nvSpPr>
            <p:spPr bwMode="auto">
              <a:xfrm>
                <a:off x="949" y="2051"/>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5" name="Rectangle 52"/>
              <p:cNvSpPr>
                <a:spLocks noChangeArrowheads="1"/>
              </p:cNvSpPr>
              <p:nvPr/>
            </p:nvSpPr>
            <p:spPr bwMode="auto">
              <a:xfrm>
                <a:off x="949" y="2207"/>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6" name="Rectangle 53"/>
              <p:cNvSpPr>
                <a:spLocks noChangeArrowheads="1"/>
              </p:cNvSpPr>
              <p:nvPr/>
            </p:nvSpPr>
            <p:spPr bwMode="auto">
              <a:xfrm>
                <a:off x="949" y="2207"/>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7" name="Rectangle 54"/>
              <p:cNvSpPr>
                <a:spLocks noChangeArrowheads="1"/>
              </p:cNvSpPr>
              <p:nvPr/>
            </p:nvSpPr>
            <p:spPr bwMode="auto">
              <a:xfrm>
                <a:off x="949" y="2364"/>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8" name="Rectangle 55"/>
              <p:cNvSpPr>
                <a:spLocks noChangeArrowheads="1"/>
              </p:cNvSpPr>
              <p:nvPr/>
            </p:nvSpPr>
            <p:spPr bwMode="auto">
              <a:xfrm>
                <a:off x="949" y="2364"/>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09" name="Rectangle 56"/>
              <p:cNvSpPr>
                <a:spLocks noChangeArrowheads="1"/>
              </p:cNvSpPr>
              <p:nvPr/>
            </p:nvSpPr>
            <p:spPr bwMode="auto">
              <a:xfrm>
                <a:off x="949" y="2522"/>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0" name="Rectangle 57"/>
              <p:cNvSpPr>
                <a:spLocks noChangeArrowheads="1"/>
              </p:cNvSpPr>
              <p:nvPr/>
            </p:nvSpPr>
            <p:spPr bwMode="auto">
              <a:xfrm>
                <a:off x="949" y="2522"/>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1" name="Rectangle 58"/>
              <p:cNvSpPr>
                <a:spLocks noChangeArrowheads="1"/>
              </p:cNvSpPr>
              <p:nvPr/>
            </p:nvSpPr>
            <p:spPr bwMode="auto">
              <a:xfrm>
                <a:off x="725" y="2707"/>
                <a:ext cx="37" cy="14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2" name="Oval 59"/>
              <p:cNvSpPr>
                <a:spLocks noChangeArrowheads="1"/>
              </p:cNvSpPr>
              <p:nvPr/>
            </p:nvSpPr>
            <p:spPr bwMode="auto">
              <a:xfrm>
                <a:off x="650" y="2585"/>
                <a:ext cx="185" cy="1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3" name="Oval 60"/>
              <p:cNvSpPr>
                <a:spLocks noChangeArrowheads="1"/>
              </p:cNvSpPr>
              <p:nvPr/>
            </p:nvSpPr>
            <p:spPr bwMode="auto">
              <a:xfrm>
                <a:off x="674" y="2490"/>
                <a:ext cx="135" cy="13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4" name="Rectangle 61"/>
              <p:cNvSpPr>
                <a:spLocks noChangeArrowheads="1"/>
              </p:cNvSpPr>
              <p:nvPr/>
            </p:nvSpPr>
            <p:spPr bwMode="auto">
              <a:xfrm>
                <a:off x="499" y="2707"/>
                <a:ext cx="37" cy="14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5" name="Oval 62"/>
              <p:cNvSpPr>
                <a:spLocks noChangeArrowheads="1"/>
              </p:cNvSpPr>
              <p:nvPr/>
            </p:nvSpPr>
            <p:spPr bwMode="auto">
              <a:xfrm>
                <a:off x="424" y="2585"/>
                <a:ext cx="184" cy="1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6" name="Oval 63"/>
              <p:cNvSpPr>
                <a:spLocks noChangeArrowheads="1"/>
              </p:cNvSpPr>
              <p:nvPr/>
            </p:nvSpPr>
            <p:spPr bwMode="auto">
              <a:xfrm>
                <a:off x="447" y="2490"/>
                <a:ext cx="136" cy="13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7" name="Freeform 64"/>
              <p:cNvSpPr>
                <a:spLocks noEditPoints="1"/>
              </p:cNvSpPr>
              <p:nvPr/>
            </p:nvSpPr>
            <p:spPr bwMode="auto">
              <a:xfrm>
                <a:off x="783" y="1283"/>
                <a:ext cx="229" cy="194"/>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8" name="Oval 65"/>
              <p:cNvSpPr>
                <a:spLocks noChangeArrowheads="1"/>
              </p:cNvSpPr>
              <p:nvPr/>
            </p:nvSpPr>
            <p:spPr bwMode="auto">
              <a:xfrm>
                <a:off x="629" y="1113"/>
                <a:ext cx="458" cy="455"/>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19" name="Freeform 67"/>
              <p:cNvSpPr>
                <a:spLocks noEditPoints="1"/>
              </p:cNvSpPr>
              <p:nvPr/>
            </p:nvSpPr>
            <p:spPr bwMode="auto">
              <a:xfrm>
                <a:off x="986" y="1972"/>
                <a:ext cx="297" cy="235"/>
              </a:xfrm>
              <a:custGeom>
                <a:avLst/>
                <a:gdLst>
                  <a:gd name="T0" fmla="*/ 127 w 127"/>
                  <a:gd name="T1" fmla="*/ 73 h 101"/>
                  <a:gd name="T2" fmla="*/ 0 w 127"/>
                  <a:gd name="T3" fmla="*/ 73 h 101"/>
                  <a:gd name="T4" fmla="*/ 16 w 127"/>
                  <a:gd name="T5" fmla="*/ 101 h 101"/>
                  <a:gd name="T6" fmla="*/ 112 w 127"/>
                  <a:gd name="T7" fmla="*/ 101 h 101"/>
                  <a:gd name="T8" fmla="*/ 127 w 127"/>
                  <a:gd name="T9" fmla="*/ 73 h 101"/>
                  <a:gd name="T10" fmla="*/ 95 w 127"/>
                  <a:gd name="T11" fmla="*/ 0 h 101"/>
                  <a:gd name="T12" fmla="*/ 33 w 127"/>
                  <a:gd name="T13" fmla="*/ 0 h 101"/>
                  <a:gd name="T14" fmla="*/ 3 w 127"/>
                  <a:gd name="T15" fmla="*/ 34 h 101"/>
                  <a:gd name="T16" fmla="*/ 124 w 127"/>
                  <a:gd name="T17" fmla="*/ 34 h 101"/>
                  <a:gd name="T18" fmla="*/ 95 w 127"/>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01">
                    <a:moveTo>
                      <a:pt x="127" y="73"/>
                    </a:moveTo>
                    <a:cubicBezTo>
                      <a:pt x="0" y="73"/>
                      <a:pt x="0" y="73"/>
                      <a:pt x="0" y="73"/>
                    </a:cubicBezTo>
                    <a:cubicBezTo>
                      <a:pt x="3" y="83"/>
                      <a:pt x="8" y="93"/>
                      <a:pt x="16" y="101"/>
                    </a:cubicBezTo>
                    <a:cubicBezTo>
                      <a:pt x="112" y="101"/>
                      <a:pt x="112" y="101"/>
                      <a:pt x="112" y="101"/>
                    </a:cubicBezTo>
                    <a:cubicBezTo>
                      <a:pt x="119" y="93"/>
                      <a:pt x="124" y="83"/>
                      <a:pt x="127" y="73"/>
                    </a:cubicBezTo>
                    <a:moveTo>
                      <a:pt x="95" y="0"/>
                    </a:moveTo>
                    <a:cubicBezTo>
                      <a:pt x="33" y="0"/>
                      <a:pt x="33" y="0"/>
                      <a:pt x="33" y="0"/>
                    </a:cubicBezTo>
                    <a:cubicBezTo>
                      <a:pt x="19" y="7"/>
                      <a:pt x="9" y="19"/>
                      <a:pt x="3" y="34"/>
                    </a:cubicBezTo>
                    <a:cubicBezTo>
                      <a:pt x="124" y="34"/>
                      <a:pt x="124" y="34"/>
                      <a:pt x="124" y="34"/>
                    </a:cubicBezTo>
                    <a:cubicBezTo>
                      <a:pt x="119" y="19"/>
                      <a:pt x="108" y="7"/>
                      <a:pt x="95"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0" name="Freeform 68"/>
              <p:cNvSpPr>
                <a:spLocks/>
              </p:cNvSpPr>
              <p:nvPr/>
            </p:nvSpPr>
            <p:spPr bwMode="auto">
              <a:xfrm>
                <a:off x="1063" y="1953"/>
                <a:ext cx="145" cy="19"/>
              </a:xfrm>
              <a:custGeom>
                <a:avLst/>
                <a:gdLst>
                  <a:gd name="T0" fmla="*/ 31 w 62"/>
                  <a:gd name="T1" fmla="*/ 0 h 8"/>
                  <a:gd name="T2" fmla="*/ 0 w 62"/>
                  <a:gd name="T3" fmla="*/ 8 h 8"/>
                  <a:gd name="T4" fmla="*/ 62 w 62"/>
                  <a:gd name="T5" fmla="*/ 8 h 8"/>
                  <a:gd name="T6" fmla="*/ 31 w 62"/>
                  <a:gd name="T7" fmla="*/ 0 h 8"/>
                </a:gdLst>
                <a:ahLst/>
                <a:cxnLst>
                  <a:cxn ang="0">
                    <a:pos x="T0" y="T1"/>
                  </a:cxn>
                  <a:cxn ang="0">
                    <a:pos x="T2" y="T3"/>
                  </a:cxn>
                  <a:cxn ang="0">
                    <a:pos x="T4" y="T5"/>
                  </a:cxn>
                  <a:cxn ang="0">
                    <a:pos x="T6" y="T7"/>
                  </a:cxn>
                </a:cxnLst>
                <a:rect l="0" t="0" r="r" b="b"/>
                <a:pathLst>
                  <a:path w="62" h="8">
                    <a:moveTo>
                      <a:pt x="31" y="0"/>
                    </a:moveTo>
                    <a:cubicBezTo>
                      <a:pt x="19" y="0"/>
                      <a:pt x="9" y="3"/>
                      <a:pt x="0" y="8"/>
                    </a:cubicBezTo>
                    <a:cubicBezTo>
                      <a:pt x="62" y="8"/>
                      <a:pt x="62" y="8"/>
                      <a:pt x="62" y="8"/>
                    </a:cubicBezTo>
                    <a:cubicBezTo>
                      <a:pt x="53" y="3"/>
                      <a:pt x="42" y="0"/>
                      <a:pt x="3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1" name="Freeform 69"/>
              <p:cNvSpPr>
                <a:spLocks/>
              </p:cNvSpPr>
              <p:nvPr/>
            </p:nvSpPr>
            <p:spPr bwMode="auto">
              <a:xfrm>
                <a:off x="984" y="2051"/>
                <a:ext cx="303" cy="91"/>
              </a:xfrm>
              <a:custGeom>
                <a:avLst/>
                <a:gdLst>
                  <a:gd name="T0" fmla="*/ 125 w 130"/>
                  <a:gd name="T1" fmla="*/ 0 h 39"/>
                  <a:gd name="T2" fmla="*/ 4 w 130"/>
                  <a:gd name="T3" fmla="*/ 0 h 39"/>
                  <a:gd name="T4" fmla="*/ 0 w 130"/>
                  <a:gd name="T5" fmla="*/ 23 h 39"/>
                  <a:gd name="T6" fmla="*/ 1 w 130"/>
                  <a:gd name="T7" fmla="*/ 39 h 39"/>
                  <a:gd name="T8" fmla="*/ 128 w 130"/>
                  <a:gd name="T9" fmla="*/ 39 h 39"/>
                  <a:gd name="T10" fmla="*/ 130 w 130"/>
                  <a:gd name="T11" fmla="*/ 23 h 39"/>
                  <a:gd name="T12" fmla="*/ 125 w 13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30" h="39">
                    <a:moveTo>
                      <a:pt x="125" y="0"/>
                    </a:moveTo>
                    <a:cubicBezTo>
                      <a:pt x="4" y="0"/>
                      <a:pt x="4" y="0"/>
                      <a:pt x="4" y="0"/>
                    </a:cubicBezTo>
                    <a:cubicBezTo>
                      <a:pt x="1" y="7"/>
                      <a:pt x="0" y="15"/>
                      <a:pt x="0" y="23"/>
                    </a:cubicBezTo>
                    <a:cubicBezTo>
                      <a:pt x="0" y="28"/>
                      <a:pt x="0" y="34"/>
                      <a:pt x="1" y="39"/>
                    </a:cubicBezTo>
                    <a:cubicBezTo>
                      <a:pt x="128" y="39"/>
                      <a:pt x="128" y="39"/>
                      <a:pt x="128" y="39"/>
                    </a:cubicBezTo>
                    <a:cubicBezTo>
                      <a:pt x="129" y="34"/>
                      <a:pt x="130" y="28"/>
                      <a:pt x="130" y="23"/>
                    </a:cubicBezTo>
                    <a:cubicBezTo>
                      <a:pt x="130" y="15"/>
                      <a:pt x="128" y="7"/>
                      <a:pt x="12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2" name="Freeform 70"/>
              <p:cNvSpPr>
                <a:spLocks/>
              </p:cNvSpPr>
              <p:nvPr/>
            </p:nvSpPr>
            <p:spPr bwMode="auto">
              <a:xfrm>
                <a:off x="1024" y="2207"/>
                <a:ext cx="224" cy="49"/>
              </a:xfrm>
              <a:custGeom>
                <a:avLst/>
                <a:gdLst>
                  <a:gd name="T0" fmla="*/ 96 w 96"/>
                  <a:gd name="T1" fmla="*/ 0 h 21"/>
                  <a:gd name="T2" fmla="*/ 0 w 96"/>
                  <a:gd name="T3" fmla="*/ 0 h 21"/>
                  <a:gd name="T4" fmla="*/ 48 w 96"/>
                  <a:gd name="T5" fmla="*/ 21 h 21"/>
                  <a:gd name="T6" fmla="*/ 96 w 96"/>
                  <a:gd name="T7" fmla="*/ 0 h 21"/>
                </a:gdLst>
                <a:ahLst/>
                <a:cxnLst>
                  <a:cxn ang="0">
                    <a:pos x="T0" y="T1"/>
                  </a:cxn>
                  <a:cxn ang="0">
                    <a:pos x="T2" y="T3"/>
                  </a:cxn>
                  <a:cxn ang="0">
                    <a:pos x="T4" y="T5"/>
                  </a:cxn>
                  <a:cxn ang="0">
                    <a:pos x="T6" y="T7"/>
                  </a:cxn>
                </a:cxnLst>
                <a:rect l="0" t="0" r="r" b="b"/>
                <a:pathLst>
                  <a:path w="96" h="21">
                    <a:moveTo>
                      <a:pt x="96" y="0"/>
                    </a:moveTo>
                    <a:cubicBezTo>
                      <a:pt x="0" y="0"/>
                      <a:pt x="0" y="0"/>
                      <a:pt x="0" y="0"/>
                    </a:cubicBezTo>
                    <a:cubicBezTo>
                      <a:pt x="12" y="13"/>
                      <a:pt x="29" y="21"/>
                      <a:pt x="48" y="21"/>
                    </a:cubicBezTo>
                    <a:cubicBezTo>
                      <a:pt x="67" y="21"/>
                      <a:pt x="84" y="13"/>
                      <a:pt x="96"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3" name="Oval 71"/>
              <p:cNvSpPr>
                <a:spLocks noChangeArrowheads="1"/>
              </p:cNvSpPr>
              <p:nvPr/>
            </p:nvSpPr>
            <p:spPr bwMode="auto">
              <a:xfrm>
                <a:off x="965" y="1934"/>
                <a:ext cx="304" cy="304"/>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4" name="Oval 73"/>
              <p:cNvSpPr>
                <a:spLocks noChangeArrowheads="1"/>
              </p:cNvSpPr>
              <p:nvPr/>
            </p:nvSpPr>
            <p:spPr bwMode="auto">
              <a:xfrm>
                <a:off x="1465" y="1465"/>
                <a:ext cx="324" cy="325"/>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5" name="Freeform 75"/>
              <p:cNvSpPr>
                <a:spLocks/>
              </p:cNvSpPr>
              <p:nvPr/>
            </p:nvSpPr>
            <p:spPr bwMode="auto">
              <a:xfrm>
                <a:off x="1353" y="2228"/>
                <a:ext cx="198" cy="159"/>
              </a:xfrm>
              <a:custGeom>
                <a:avLst/>
                <a:gdLst>
                  <a:gd name="T0" fmla="*/ 69 w 85"/>
                  <a:gd name="T1" fmla="*/ 0 h 68"/>
                  <a:gd name="T2" fmla="*/ 69 w 85"/>
                  <a:gd name="T3" fmla="*/ 30 h 68"/>
                  <a:gd name="T4" fmla="*/ 1 w 85"/>
                  <a:gd name="T5" fmla="*/ 30 h 68"/>
                  <a:gd name="T6" fmla="*/ 0 w 85"/>
                  <a:gd name="T7" fmla="*/ 34 h 68"/>
                  <a:gd name="T8" fmla="*/ 8 w 85"/>
                  <a:gd name="T9" fmla="*/ 58 h 68"/>
                  <a:gd name="T10" fmla="*/ 69 w 85"/>
                  <a:gd name="T11" fmla="*/ 58 h 68"/>
                  <a:gd name="T12" fmla="*/ 69 w 85"/>
                  <a:gd name="T13" fmla="*/ 68 h 68"/>
                  <a:gd name="T14" fmla="*/ 85 w 85"/>
                  <a:gd name="T15" fmla="*/ 34 h 68"/>
                  <a:gd name="T16" fmla="*/ 69 w 85"/>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8">
                    <a:moveTo>
                      <a:pt x="69" y="0"/>
                    </a:moveTo>
                    <a:cubicBezTo>
                      <a:pt x="69" y="30"/>
                      <a:pt x="69" y="30"/>
                      <a:pt x="69" y="30"/>
                    </a:cubicBezTo>
                    <a:cubicBezTo>
                      <a:pt x="1" y="30"/>
                      <a:pt x="1" y="30"/>
                      <a:pt x="1" y="30"/>
                    </a:cubicBezTo>
                    <a:cubicBezTo>
                      <a:pt x="0" y="31"/>
                      <a:pt x="0" y="33"/>
                      <a:pt x="0" y="34"/>
                    </a:cubicBezTo>
                    <a:cubicBezTo>
                      <a:pt x="0" y="43"/>
                      <a:pt x="3" y="51"/>
                      <a:pt x="8" y="58"/>
                    </a:cubicBezTo>
                    <a:cubicBezTo>
                      <a:pt x="69" y="58"/>
                      <a:pt x="69" y="58"/>
                      <a:pt x="69" y="58"/>
                    </a:cubicBezTo>
                    <a:cubicBezTo>
                      <a:pt x="69" y="68"/>
                      <a:pt x="69" y="68"/>
                      <a:pt x="69" y="68"/>
                    </a:cubicBezTo>
                    <a:cubicBezTo>
                      <a:pt x="79" y="60"/>
                      <a:pt x="85" y="48"/>
                      <a:pt x="85" y="34"/>
                    </a:cubicBezTo>
                    <a:cubicBezTo>
                      <a:pt x="85" y="20"/>
                      <a:pt x="79" y="8"/>
                      <a:pt x="69"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6" name="Freeform 76"/>
              <p:cNvSpPr>
                <a:spLocks/>
              </p:cNvSpPr>
              <p:nvPr/>
            </p:nvSpPr>
            <p:spPr bwMode="auto">
              <a:xfrm>
                <a:off x="1355" y="2207"/>
                <a:ext cx="159" cy="91"/>
              </a:xfrm>
              <a:custGeom>
                <a:avLst/>
                <a:gdLst>
                  <a:gd name="T0" fmla="*/ 42 w 68"/>
                  <a:gd name="T1" fmla="*/ 0 h 39"/>
                  <a:gd name="T2" fmla="*/ 0 w 68"/>
                  <a:gd name="T3" fmla="*/ 39 h 39"/>
                  <a:gd name="T4" fmla="*/ 68 w 68"/>
                  <a:gd name="T5" fmla="*/ 39 h 39"/>
                  <a:gd name="T6" fmla="*/ 68 w 68"/>
                  <a:gd name="T7" fmla="*/ 9 h 39"/>
                  <a:gd name="T8" fmla="*/ 42 w 68"/>
                  <a:gd name="T9" fmla="*/ 0 h 39"/>
                </a:gdLst>
                <a:ahLst/>
                <a:cxnLst>
                  <a:cxn ang="0">
                    <a:pos x="T0" y="T1"/>
                  </a:cxn>
                  <a:cxn ang="0">
                    <a:pos x="T2" y="T3"/>
                  </a:cxn>
                  <a:cxn ang="0">
                    <a:pos x="T4" y="T5"/>
                  </a:cxn>
                  <a:cxn ang="0">
                    <a:pos x="T6" y="T7"/>
                  </a:cxn>
                  <a:cxn ang="0">
                    <a:pos x="T8" y="T9"/>
                  </a:cxn>
                </a:cxnLst>
                <a:rect l="0" t="0" r="r" b="b"/>
                <a:pathLst>
                  <a:path w="68" h="39">
                    <a:moveTo>
                      <a:pt x="42" y="0"/>
                    </a:moveTo>
                    <a:cubicBezTo>
                      <a:pt x="20" y="0"/>
                      <a:pt x="2" y="17"/>
                      <a:pt x="0" y="39"/>
                    </a:cubicBezTo>
                    <a:cubicBezTo>
                      <a:pt x="68" y="39"/>
                      <a:pt x="68" y="39"/>
                      <a:pt x="68" y="39"/>
                    </a:cubicBezTo>
                    <a:cubicBezTo>
                      <a:pt x="68" y="9"/>
                      <a:pt x="68" y="9"/>
                      <a:pt x="68" y="9"/>
                    </a:cubicBezTo>
                    <a:cubicBezTo>
                      <a:pt x="61" y="4"/>
                      <a:pt x="52" y="0"/>
                      <a:pt x="42"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7" name="Freeform 77"/>
              <p:cNvSpPr>
                <a:spLocks/>
              </p:cNvSpPr>
              <p:nvPr/>
            </p:nvSpPr>
            <p:spPr bwMode="auto">
              <a:xfrm>
                <a:off x="1371" y="2364"/>
                <a:ext cx="143" cy="42"/>
              </a:xfrm>
              <a:custGeom>
                <a:avLst/>
                <a:gdLst>
                  <a:gd name="T0" fmla="*/ 61 w 61"/>
                  <a:gd name="T1" fmla="*/ 0 h 18"/>
                  <a:gd name="T2" fmla="*/ 0 w 61"/>
                  <a:gd name="T3" fmla="*/ 0 h 18"/>
                  <a:gd name="T4" fmla="*/ 35 w 61"/>
                  <a:gd name="T5" fmla="*/ 18 h 18"/>
                  <a:gd name="T6" fmla="*/ 61 w 61"/>
                  <a:gd name="T7" fmla="*/ 10 h 18"/>
                  <a:gd name="T8" fmla="*/ 61 w 61"/>
                  <a:gd name="T9" fmla="*/ 0 h 18"/>
                </a:gdLst>
                <a:ahLst/>
                <a:cxnLst>
                  <a:cxn ang="0">
                    <a:pos x="T0" y="T1"/>
                  </a:cxn>
                  <a:cxn ang="0">
                    <a:pos x="T2" y="T3"/>
                  </a:cxn>
                  <a:cxn ang="0">
                    <a:pos x="T4" y="T5"/>
                  </a:cxn>
                  <a:cxn ang="0">
                    <a:pos x="T6" y="T7"/>
                  </a:cxn>
                  <a:cxn ang="0">
                    <a:pos x="T8" y="T9"/>
                  </a:cxn>
                </a:cxnLst>
                <a:rect l="0" t="0" r="r" b="b"/>
                <a:pathLst>
                  <a:path w="61" h="18">
                    <a:moveTo>
                      <a:pt x="61" y="0"/>
                    </a:moveTo>
                    <a:cubicBezTo>
                      <a:pt x="0" y="0"/>
                      <a:pt x="0" y="0"/>
                      <a:pt x="0" y="0"/>
                    </a:cubicBezTo>
                    <a:cubicBezTo>
                      <a:pt x="8" y="11"/>
                      <a:pt x="20" y="18"/>
                      <a:pt x="35" y="18"/>
                    </a:cubicBezTo>
                    <a:cubicBezTo>
                      <a:pt x="45" y="18"/>
                      <a:pt x="54" y="15"/>
                      <a:pt x="61" y="10"/>
                    </a:cubicBezTo>
                    <a:cubicBezTo>
                      <a:pt x="61" y="0"/>
                      <a:pt x="61" y="0"/>
                      <a:pt x="6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28" name="Oval 78"/>
              <p:cNvSpPr>
                <a:spLocks noChangeArrowheads="1"/>
              </p:cNvSpPr>
              <p:nvPr/>
            </p:nvSpPr>
            <p:spPr bwMode="auto">
              <a:xfrm>
                <a:off x="1334" y="2189"/>
                <a:ext cx="198" cy="198"/>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33" name="Freeform 85"/>
              <p:cNvSpPr>
                <a:spLocks/>
              </p:cNvSpPr>
              <p:nvPr/>
            </p:nvSpPr>
            <p:spPr bwMode="auto">
              <a:xfrm>
                <a:off x="1040" y="2455"/>
                <a:ext cx="229" cy="67"/>
              </a:xfrm>
              <a:custGeom>
                <a:avLst/>
                <a:gdLst>
                  <a:gd name="T0" fmla="*/ 62 w 98"/>
                  <a:gd name="T1" fmla="*/ 0 h 29"/>
                  <a:gd name="T2" fmla="*/ 36 w 98"/>
                  <a:gd name="T3" fmla="*/ 0 h 29"/>
                  <a:gd name="T4" fmla="*/ 0 w 98"/>
                  <a:gd name="T5" fmla="*/ 29 h 29"/>
                  <a:gd name="T6" fmla="*/ 98 w 98"/>
                  <a:gd name="T7" fmla="*/ 29 h 29"/>
                  <a:gd name="T8" fmla="*/ 62 w 98"/>
                  <a:gd name="T9" fmla="*/ 0 h 29"/>
                </a:gdLst>
                <a:ahLst/>
                <a:cxnLst>
                  <a:cxn ang="0">
                    <a:pos x="T0" y="T1"/>
                  </a:cxn>
                  <a:cxn ang="0">
                    <a:pos x="T2" y="T3"/>
                  </a:cxn>
                  <a:cxn ang="0">
                    <a:pos x="T4" y="T5"/>
                  </a:cxn>
                  <a:cxn ang="0">
                    <a:pos x="T6" y="T7"/>
                  </a:cxn>
                  <a:cxn ang="0">
                    <a:pos x="T8" y="T9"/>
                  </a:cxn>
                </a:cxnLst>
                <a:rect l="0" t="0" r="r" b="b"/>
                <a:pathLst>
                  <a:path w="98" h="29">
                    <a:moveTo>
                      <a:pt x="62" y="0"/>
                    </a:moveTo>
                    <a:cubicBezTo>
                      <a:pt x="36" y="0"/>
                      <a:pt x="36" y="0"/>
                      <a:pt x="36" y="0"/>
                    </a:cubicBezTo>
                    <a:cubicBezTo>
                      <a:pt x="20" y="4"/>
                      <a:pt x="7" y="15"/>
                      <a:pt x="0" y="29"/>
                    </a:cubicBezTo>
                    <a:cubicBezTo>
                      <a:pt x="98" y="29"/>
                      <a:pt x="98" y="29"/>
                      <a:pt x="98" y="29"/>
                    </a:cubicBezTo>
                    <a:cubicBezTo>
                      <a:pt x="91" y="15"/>
                      <a:pt x="78" y="4"/>
                      <a:pt x="62"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34" name="Freeform 86"/>
              <p:cNvSpPr>
                <a:spLocks/>
              </p:cNvSpPr>
              <p:nvPr/>
            </p:nvSpPr>
            <p:spPr bwMode="auto">
              <a:xfrm>
                <a:off x="1124" y="2452"/>
                <a:ext cx="61" cy="3"/>
              </a:xfrm>
              <a:custGeom>
                <a:avLst/>
                <a:gdLst>
                  <a:gd name="T0" fmla="*/ 13 w 26"/>
                  <a:gd name="T1" fmla="*/ 0 h 1"/>
                  <a:gd name="T2" fmla="*/ 0 w 26"/>
                  <a:gd name="T3" fmla="*/ 1 h 1"/>
                  <a:gd name="T4" fmla="*/ 26 w 26"/>
                  <a:gd name="T5" fmla="*/ 1 h 1"/>
                  <a:gd name="T6" fmla="*/ 13 w 26"/>
                  <a:gd name="T7" fmla="*/ 0 h 1"/>
                </a:gdLst>
                <a:ahLst/>
                <a:cxnLst>
                  <a:cxn ang="0">
                    <a:pos x="T0" y="T1"/>
                  </a:cxn>
                  <a:cxn ang="0">
                    <a:pos x="T2" y="T3"/>
                  </a:cxn>
                  <a:cxn ang="0">
                    <a:pos x="T4" y="T5"/>
                  </a:cxn>
                  <a:cxn ang="0">
                    <a:pos x="T6" y="T7"/>
                  </a:cxn>
                </a:cxnLst>
                <a:rect l="0" t="0" r="r" b="b"/>
                <a:pathLst>
                  <a:path w="26" h="1">
                    <a:moveTo>
                      <a:pt x="13" y="0"/>
                    </a:moveTo>
                    <a:cubicBezTo>
                      <a:pt x="8" y="0"/>
                      <a:pt x="4" y="0"/>
                      <a:pt x="0" y="1"/>
                    </a:cubicBezTo>
                    <a:cubicBezTo>
                      <a:pt x="26" y="1"/>
                      <a:pt x="26" y="1"/>
                      <a:pt x="26" y="1"/>
                    </a:cubicBezTo>
                    <a:cubicBezTo>
                      <a:pt x="22" y="0"/>
                      <a:pt x="17" y="0"/>
                      <a:pt x="1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35" name="Freeform 87"/>
              <p:cNvSpPr>
                <a:spLocks/>
              </p:cNvSpPr>
              <p:nvPr/>
            </p:nvSpPr>
            <p:spPr bwMode="auto">
              <a:xfrm>
                <a:off x="1031" y="2613"/>
                <a:ext cx="247" cy="87"/>
              </a:xfrm>
              <a:custGeom>
                <a:avLst/>
                <a:gdLst>
                  <a:gd name="T0" fmla="*/ 106 w 106"/>
                  <a:gd name="T1" fmla="*/ 0 h 37"/>
                  <a:gd name="T2" fmla="*/ 0 w 106"/>
                  <a:gd name="T3" fmla="*/ 0 h 37"/>
                  <a:gd name="T4" fmla="*/ 32 w 106"/>
                  <a:gd name="T5" fmla="*/ 36 h 37"/>
                  <a:gd name="T6" fmla="*/ 32 w 106"/>
                  <a:gd name="T7" fmla="*/ 24 h 37"/>
                  <a:gd name="T8" fmla="*/ 71 w 106"/>
                  <a:gd name="T9" fmla="*/ 24 h 37"/>
                  <a:gd name="T10" fmla="*/ 71 w 106"/>
                  <a:gd name="T11" fmla="*/ 37 h 37"/>
                  <a:gd name="T12" fmla="*/ 106 w 106"/>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106" y="0"/>
                    </a:moveTo>
                    <a:cubicBezTo>
                      <a:pt x="0" y="0"/>
                      <a:pt x="0" y="0"/>
                      <a:pt x="0" y="0"/>
                    </a:cubicBezTo>
                    <a:cubicBezTo>
                      <a:pt x="4" y="16"/>
                      <a:pt x="16" y="30"/>
                      <a:pt x="32" y="36"/>
                    </a:cubicBezTo>
                    <a:cubicBezTo>
                      <a:pt x="32" y="24"/>
                      <a:pt x="32" y="24"/>
                      <a:pt x="32" y="24"/>
                    </a:cubicBezTo>
                    <a:cubicBezTo>
                      <a:pt x="71" y="24"/>
                      <a:pt x="71" y="24"/>
                      <a:pt x="71" y="24"/>
                    </a:cubicBezTo>
                    <a:cubicBezTo>
                      <a:pt x="71" y="37"/>
                      <a:pt x="71" y="37"/>
                      <a:pt x="71" y="37"/>
                    </a:cubicBezTo>
                    <a:cubicBezTo>
                      <a:pt x="88" y="31"/>
                      <a:pt x="101" y="17"/>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36" name="Freeform 88"/>
              <p:cNvSpPr>
                <a:spLocks/>
              </p:cNvSpPr>
              <p:nvPr/>
            </p:nvSpPr>
            <p:spPr bwMode="auto">
              <a:xfrm>
                <a:off x="1105" y="2669"/>
                <a:ext cx="91" cy="38"/>
              </a:xfrm>
              <a:custGeom>
                <a:avLst/>
                <a:gdLst>
                  <a:gd name="T0" fmla="*/ 39 w 39"/>
                  <a:gd name="T1" fmla="*/ 0 h 16"/>
                  <a:gd name="T2" fmla="*/ 0 w 39"/>
                  <a:gd name="T3" fmla="*/ 0 h 16"/>
                  <a:gd name="T4" fmla="*/ 0 w 39"/>
                  <a:gd name="T5" fmla="*/ 12 h 16"/>
                  <a:gd name="T6" fmla="*/ 21 w 39"/>
                  <a:gd name="T7" fmla="*/ 16 h 16"/>
                  <a:gd name="T8" fmla="*/ 39 w 39"/>
                  <a:gd name="T9" fmla="*/ 13 h 16"/>
                  <a:gd name="T10" fmla="*/ 39 w 39"/>
                  <a:gd name="T11" fmla="*/ 0 h 16"/>
                </a:gdLst>
                <a:ahLst/>
                <a:cxnLst>
                  <a:cxn ang="0">
                    <a:pos x="T0" y="T1"/>
                  </a:cxn>
                  <a:cxn ang="0">
                    <a:pos x="T2" y="T3"/>
                  </a:cxn>
                  <a:cxn ang="0">
                    <a:pos x="T4" y="T5"/>
                  </a:cxn>
                  <a:cxn ang="0">
                    <a:pos x="T6" y="T7"/>
                  </a:cxn>
                  <a:cxn ang="0">
                    <a:pos x="T8" y="T9"/>
                  </a:cxn>
                  <a:cxn ang="0">
                    <a:pos x="T10" y="T11"/>
                  </a:cxn>
                </a:cxnLst>
                <a:rect l="0" t="0" r="r" b="b"/>
                <a:pathLst>
                  <a:path w="39" h="16">
                    <a:moveTo>
                      <a:pt x="39" y="0"/>
                    </a:moveTo>
                    <a:cubicBezTo>
                      <a:pt x="0" y="0"/>
                      <a:pt x="0" y="0"/>
                      <a:pt x="0" y="0"/>
                    </a:cubicBezTo>
                    <a:cubicBezTo>
                      <a:pt x="0" y="12"/>
                      <a:pt x="0" y="12"/>
                      <a:pt x="0" y="12"/>
                    </a:cubicBezTo>
                    <a:cubicBezTo>
                      <a:pt x="7" y="15"/>
                      <a:pt x="14" y="16"/>
                      <a:pt x="21" y="16"/>
                    </a:cubicBezTo>
                    <a:cubicBezTo>
                      <a:pt x="27" y="16"/>
                      <a:pt x="34" y="15"/>
                      <a:pt x="39" y="13"/>
                    </a:cubicBezTo>
                    <a:cubicBezTo>
                      <a:pt x="39" y="0"/>
                      <a:pt x="39" y="0"/>
                      <a:pt x="39"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37" name="Freeform 89"/>
              <p:cNvSpPr>
                <a:spLocks/>
              </p:cNvSpPr>
              <p:nvPr/>
            </p:nvSpPr>
            <p:spPr bwMode="auto">
              <a:xfrm>
                <a:off x="1026" y="2522"/>
                <a:ext cx="257" cy="91"/>
              </a:xfrm>
              <a:custGeom>
                <a:avLst/>
                <a:gdLst>
                  <a:gd name="T0" fmla="*/ 104 w 110"/>
                  <a:gd name="T1" fmla="*/ 0 h 39"/>
                  <a:gd name="T2" fmla="*/ 6 w 110"/>
                  <a:gd name="T3" fmla="*/ 0 h 39"/>
                  <a:gd name="T4" fmla="*/ 0 w 110"/>
                  <a:gd name="T5" fmla="*/ 25 h 39"/>
                  <a:gd name="T6" fmla="*/ 2 w 110"/>
                  <a:gd name="T7" fmla="*/ 39 h 39"/>
                  <a:gd name="T8" fmla="*/ 108 w 110"/>
                  <a:gd name="T9" fmla="*/ 39 h 39"/>
                  <a:gd name="T10" fmla="*/ 110 w 110"/>
                  <a:gd name="T11" fmla="*/ 25 h 39"/>
                  <a:gd name="T12" fmla="*/ 104 w 11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10" h="39">
                    <a:moveTo>
                      <a:pt x="104" y="0"/>
                    </a:moveTo>
                    <a:cubicBezTo>
                      <a:pt x="6" y="0"/>
                      <a:pt x="6" y="0"/>
                      <a:pt x="6" y="0"/>
                    </a:cubicBezTo>
                    <a:cubicBezTo>
                      <a:pt x="2" y="7"/>
                      <a:pt x="0" y="16"/>
                      <a:pt x="0" y="25"/>
                    </a:cubicBezTo>
                    <a:cubicBezTo>
                      <a:pt x="0" y="29"/>
                      <a:pt x="1" y="34"/>
                      <a:pt x="2" y="39"/>
                    </a:cubicBezTo>
                    <a:cubicBezTo>
                      <a:pt x="108" y="39"/>
                      <a:pt x="108" y="39"/>
                      <a:pt x="108" y="39"/>
                    </a:cubicBezTo>
                    <a:cubicBezTo>
                      <a:pt x="109" y="34"/>
                      <a:pt x="110" y="29"/>
                      <a:pt x="110" y="25"/>
                    </a:cubicBezTo>
                    <a:cubicBezTo>
                      <a:pt x="110" y="16"/>
                      <a:pt x="108" y="7"/>
                      <a:pt x="104"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sp>
            <p:nvSpPr>
              <p:cNvPr id="338" name="Oval 90"/>
              <p:cNvSpPr>
                <a:spLocks noChangeArrowheads="1"/>
              </p:cNvSpPr>
              <p:nvPr/>
            </p:nvSpPr>
            <p:spPr bwMode="auto">
              <a:xfrm>
                <a:off x="979" y="2403"/>
                <a:ext cx="255" cy="257"/>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0" cap="none" spc="0" normalizeH="0" baseline="0" noProof="0">
                  <a:ln>
                    <a:noFill/>
                  </a:ln>
                  <a:solidFill>
                    <a:srgbClr val="737373"/>
                  </a:solidFill>
                  <a:effectLst/>
                  <a:uLnTx/>
                  <a:uFillTx/>
                  <a:latin typeface="Segoe UI"/>
                  <a:ea typeface="+mn-ea"/>
                  <a:cs typeface="+mn-cs"/>
                </a:endParaRPr>
              </a:p>
            </p:txBody>
          </p:sp>
        </p:grpSp>
        <p:sp>
          <p:nvSpPr>
            <p:cNvPr id="79" name="Freeform 78"/>
            <p:cNvSpPr>
              <a:spLocks noChangeAspect="1"/>
            </p:cNvSpPr>
            <p:nvPr/>
          </p:nvSpPr>
          <p:spPr bwMode="auto">
            <a:xfrm>
              <a:off x="8602922" y="2811462"/>
              <a:ext cx="909233" cy="528122"/>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190" rtl="0" eaLnBrk="1" fontAlgn="base" latinLnBrk="0" hangingPunct="1">
                <a:lnSpc>
                  <a:spcPct val="100000"/>
                </a:lnSpc>
                <a:spcBef>
                  <a:spcPct val="0"/>
                </a:spcBef>
                <a:spcAft>
                  <a:spcPct val="0"/>
                </a:spcAft>
                <a:buClrTx/>
                <a:buSzTx/>
                <a:buFontTx/>
                <a:buNone/>
                <a:tabLst/>
                <a:defRPr/>
              </a:pPr>
              <a:endParaRPr kumimoji="0" lang="en-US" sz="1428" b="0" i="0" u="none" strike="noStrike" kern="1200" cap="none" spc="-52" normalizeH="0" baseline="0" noProof="0" dirty="0">
                <a:ln>
                  <a:noFill/>
                </a:ln>
                <a:solidFill>
                  <a:srgbClr val="FFFFFF"/>
                </a:solidFill>
                <a:effectLst/>
                <a:uLnTx/>
                <a:uFillTx/>
                <a:latin typeface="Calibri Light" panose="020F0302020204030204"/>
                <a:ea typeface="Segoe UI" pitchFamily="34" charset="0"/>
                <a:cs typeface="Segoe UI" pitchFamily="34" charset="0"/>
              </a:endParaRPr>
            </a:p>
          </p:txBody>
        </p:sp>
        <p:sp>
          <p:nvSpPr>
            <p:cNvPr id="80" name="Rectangle 19"/>
            <p:cNvSpPr>
              <a:spLocks noChangeAspect="1"/>
            </p:cNvSpPr>
            <p:nvPr/>
          </p:nvSpPr>
          <p:spPr bwMode="auto">
            <a:xfrm>
              <a:off x="10693098" y="3476792"/>
              <a:ext cx="629435" cy="618188"/>
            </a:xfrm>
            <a:custGeom>
              <a:avLst/>
              <a:gdLst/>
              <a:ahLst/>
              <a:cxnLst/>
              <a:rect l="l" t="t" r="r" b="b"/>
              <a:pathLst>
                <a:path w="4318246" h="4242185">
                  <a:moveTo>
                    <a:pt x="341993" y="2164765"/>
                  </a:moveTo>
                  <a:lnTo>
                    <a:pt x="797381" y="2439279"/>
                  </a:lnTo>
                  <a:lnTo>
                    <a:pt x="798646" y="2164765"/>
                  </a:lnTo>
                  <a:close/>
                  <a:moveTo>
                    <a:pt x="801460" y="1554075"/>
                  </a:moveTo>
                  <a:lnTo>
                    <a:pt x="1884317" y="1708652"/>
                  </a:lnTo>
                  <a:cubicBezTo>
                    <a:pt x="1880053" y="2439084"/>
                    <a:pt x="1872524" y="3185843"/>
                    <a:pt x="1868260" y="3916275"/>
                  </a:cubicBezTo>
                  <a:lnTo>
                    <a:pt x="791935" y="3621000"/>
                  </a:lnTo>
                  <a:lnTo>
                    <a:pt x="796859" y="2552606"/>
                  </a:lnTo>
                  <a:lnTo>
                    <a:pt x="153476" y="2164765"/>
                  </a:lnTo>
                  <a:lnTo>
                    <a:pt x="0" y="2164765"/>
                  </a:lnTo>
                  <a:lnTo>
                    <a:pt x="0" y="1994948"/>
                  </a:lnTo>
                  <a:lnTo>
                    <a:pt x="799428" y="1994948"/>
                  </a:lnTo>
                  <a:close/>
                  <a:moveTo>
                    <a:pt x="2601684" y="1506451"/>
                  </a:moveTo>
                  <a:lnTo>
                    <a:pt x="2630259" y="2708363"/>
                  </a:lnTo>
                  <a:lnTo>
                    <a:pt x="1923394" y="3008076"/>
                  </a:lnTo>
                  <a:cubicBezTo>
                    <a:pt x="1921398" y="2576713"/>
                    <a:pt x="1922729" y="2145351"/>
                    <a:pt x="1920733" y="1713988"/>
                  </a:cubicBezTo>
                  <a:close/>
                  <a:moveTo>
                    <a:pt x="1673900" y="1376706"/>
                  </a:moveTo>
                  <a:lnTo>
                    <a:pt x="2580211" y="1489805"/>
                  </a:lnTo>
                  <a:cubicBezTo>
                    <a:pt x="2260996" y="1610712"/>
                    <a:pt x="2161818" y="1605197"/>
                    <a:pt x="1929100" y="1695212"/>
                  </a:cubicBezTo>
                  <a:lnTo>
                    <a:pt x="814183" y="1540776"/>
                  </a:lnTo>
                  <a:close/>
                  <a:moveTo>
                    <a:pt x="1778588" y="878064"/>
                  </a:moveTo>
                  <a:lnTo>
                    <a:pt x="2354849" y="942701"/>
                  </a:lnTo>
                  <a:cubicBezTo>
                    <a:pt x="2357649" y="1096870"/>
                    <a:pt x="2347148" y="1237740"/>
                    <a:pt x="2349948" y="1391909"/>
                  </a:cubicBezTo>
                  <a:lnTo>
                    <a:pt x="2353906" y="1424677"/>
                  </a:lnTo>
                  <a:lnTo>
                    <a:pt x="1778588" y="1338180"/>
                  </a:lnTo>
                  <a:close/>
                  <a:moveTo>
                    <a:pt x="2951461" y="527541"/>
                  </a:moveTo>
                  <a:cubicBezTo>
                    <a:pt x="2907654" y="520554"/>
                    <a:pt x="2866480" y="550402"/>
                    <a:pt x="2859493" y="594208"/>
                  </a:cubicBezTo>
                  <a:lnTo>
                    <a:pt x="2808895" y="911472"/>
                  </a:lnTo>
                  <a:cubicBezTo>
                    <a:pt x="2801908" y="955278"/>
                    <a:pt x="2831756" y="996453"/>
                    <a:pt x="2875562" y="1003440"/>
                  </a:cubicBezTo>
                  <a:lnTo>
                    <a:pt x="3318707" y="1074114"/>
                  </a:lnTo>
                  <a:cubicBezTo>
                    <a:pt x="3362513" y="1081101"/>
                    <a:pt x="3403688" y="1051253"/>
                    <a:pt x="3410674" y="1007447"/>
                  </a:cubicBezTo>
                  <a:lnTo>
                    <a:pt x="3461273" y="690183"/>
                  </a:lnTo>
                  <a:cubicBezTo>
                    <a:pt x="3468260" y="646377"/>
                    <a:pt x="3438412" y="605202"/>
                    <a:pt x="3394605" y="598216"/>
                  </a:cubicBezTo>
                  <a:close/>
                  <a:moveTo>
                    <a:pt x="4318246" y="368343"/>
                  </a:moveTo>
                  <a:lnTo>
                    <a:pt x="4261872" y="3327785"/>
                  </a:lnTo>
                  <a:lnTo>
                    <a:pt x="3222088" y="4242185"/>
                  </a:lnTo>
                  <a:lnTo>
                    <a:pt x="1919228" y="3914731"/>
                  </a:lnTo>
                  <a:lnTo>
                    <a:pt x="1919473" y="3320806"/>
                  </a:lnTo>
                  <a:lnTo>
                    <a:pt x="3334836" y="3630526"/>
                  </a:lnTo>
                  <a:lnTo>
                    <a:pt x="4067695" y="3130077"/>
                  </a:lnTo>
                  <a:lnTo>
                    <a:pt x="4067695" y="423948"/>
                  </a:lnTo>
                  <a:close/>
                  <a:moveTo>
                    <a:pt x="2736579" y="368342"/>
                  </a:moveTo>
                  <a:lnTo>
                    <a:pt x="3990789" y="417769"/>
                  </a:lnTo>
                  <a:lnTo>
                    <a:pt x="3990789" y="3074472"/>
                  </a:lnTo>
                  <a:lnTo>
                    <a:pt x="3317346" y="3562564"/>
                  </a:lnTo>
                  <a:lnTo>
                    <a:pt x="1919793" y="3260416"/>
                  </a:lnTo>
                  <a:cubicBezTo>
                    <a:pt x="1920799" y="3194323"/>
                    <a:pt x="1918481" y="3121579"/>
                    <a:pt x="1919487" y="3055486"/>
                  </a:cubicBezTo>
                  <a:cubicBezTo>
                    <a:pt x="2158384" y="2933978"/>
                    <a:pt x="2491503" y="2806742"/>
                    <a:pt x="2730400" y="2685234"/>
                  </a:cubicBezTo>
                  <a:cubicBezTo>
                    <a:pt x="2732460" y="1912937"/>
                    <a:pt x="2734519" y="1140639"/>
                    <a:pt x="2736579" y="368342"/>
                  </a:cubicBezTo>
                  <a:close/>
                  <a:moveTo>
                    <a:pt x="1768680" y="108305"/>
                  </a:moveTo>
                  <a:lnTo>
                    <a:pt x="1682767" y="646920"/>
                  </a:lnTo>
                  <a:lnTo>
                    <a:pt x="2457966" y="770570"/>
                  </a:lnTo>
                  <a:lnTo>
                    <a:pt x="2543879" y="231954"/>
                  </a:lnTo>
                  <a:close/>
                  <a:moveTo>
                    <a:pt x="1739342" y="1062"/>
                  </a:moveTo>
                  <a:lnTo>
                    <a:pt x="2617052" y="132810"/>
                  </a:lnTo>
                  <a:cubicBezTo>
                    <a:pt x="2668797" y="140577"/>
                    <a:pt x="2704448" y="188821"/>
                    <a:pt x="2696681" y="240566"/>
                  </a:cubicBezTo>
                  <a:lnTo>
                    <a:pt x="2607416" y="835252"/>
                  </a:lnTo>
                  <a:cubicBezTo>
                    <a:pt x="2599648" y="886997"/>
                    <a:pt x="2551405" y="922648"/>
                    <a:pt x="2499659" y="914880"/>
                  </a:cubicBezTo>
                  <a:lnTo>
                    <a:pt x="1621950" y="783132"/>
                  </a:lnTo>
                  <a:cubicBezTo>
                    <a:pt x="1570205" y="775365"/>
                    <a:pt x="1534554" y="727121"/>
                    <a:pt x="1542321" y="675376"/>
                  </a:cubicBezTo>
                  <a:lnTo>
                    <a:pt x="1631586" y="80690"/>
                  </a:lnTo>
                  <a:cubicBezTo>
                    <a:pt x="1639354" y="28945"/>
                    <a:pt x="1687597" y="-6706"/>
                    <a:pt x="1739342" y="1062"/>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sp>
          <p:nvSpPr>
            <p:cNvPr id="81" name="Freeform 80"/>
            <p:cNvSpPr>
              <a:spLocks noChangeAspect="1"/>
            </p:cNvSpPr>
            <p:nvPr/>
          </p:nvSpPr>
          <p:spPr bwMode="auto">
            <a:xfrm flipH="1">
              <a:off x="9536951" y="4759241"/>
              <a:ext cx="351682" cy="529346"/>
            </a:xfrm>
            <a:custGeom>
              <a:avLst/>
              <a:gdLst/>
              <a:ahLst/>
              <a:cxnLst/>
              <a:rect l="l" t="t" r="r" b="b"/>
              <a:pathLst>
                <a:path w="739747" h="1113745">
                  <a:moveTo>
                    <a:pt x="580449" y="183754"/>
                  </a:moveTo>
                  <a:lnTo>
                    <a:pt x="608377" y="183754"/>
                  </a:lnTo>
                  <a:cubicBezTo>
                    <a:pt x="612233" y="183754"/>
                    <a:pt x="615359" y="186880"/>
                    <a:pt x="615359" y="190736"/>
                  </a:cubicBezTo>
                  <a:lnTo>
                    <a:pt x="615359" y="243798"/>
                  </a:lnTo>
                  <a:cubicBezTo>
                    <a:pt x="615359" y="247654"/>
                    <a:pt x="612233" y="250780"/>
                    <a:pt x="608377" y="250780"/>
                  </a:cubicBezTo>
                  <a:lnTo>
                    <a:pt x="580449" y="250780"/>
                  </a:lnTo>
                  <a:cubicBezTo>
                    <a:pt x="576593" y="250780"/>
                    <a:pt x="573467" y="247654"/>
                    <a:pt x="573467" y="243798"/>
                  </a:cubicBezTo>
                  <a:lnTo>
                    <a:pt x="573467" y="190736"/>
                  </a:lnTo>
                  <a:cubicBezTo>
                    <a:pt x="573467" y="186880"/>
                    <a:pt x="576593" y="183754"/>
                    <a:pt x="580449" y="183754"/>
                  </a:cubicBezTo>
                  <a:close/>
                  <a:moveTo>
                    <a:pt x="425201" y="49190"/>
                  </a:moveTo>
                  <a:lnTo>
                    <a:pt x="413467" y="958610"/>
                  </a:lnTo>
                  <a:lnTo>
                    <a:pt x="51654" y="872558"/>
                  </a:lnTo>
                  <a:lnTo>
                    <a:pt x="55565" y="51146"/>
                  </a:lnTo>
                  <a:close/>
                  <a:moveTo>
                    <a:pt x="565200" y="20779"/>
                  </a:moveTo>
                  <a:lnTo>
                    <a:pt x="565200" y="995333"/>
                  </a:lnTo>
                  <a:lnTo>
                    <a:pt x="621304" y="987021"/>
                  </a:lnTo>
                  <a:lnTo>
                    <a:pt x="625460" y="20779"/>
                  </a:lnTo>
                  <a:close/>
                  <a:moveTo>
                    <a:pt x="681565" y="0"/>
                  </a:moveTo>
                  <a:lnTo>
                    <a:pt x="677409" y="1005723"/>
                  </a:lnTo>
                  <a:lnTo>
                    <a:pt x="627538" y="1011957"/>
                  </a:lnTo>
                  <a:lnTo>
                    <a:pt x="627538" y="1022346"/>
                  </a:lnTo>
                  <a:lnTo>
                    <a:pt x="739747" y="1061827"/>
                  </a:lnTo>
                  <a:lnTo>
                    <a:pt x="669097" y="1070139"/>
                  </a:lnTo>
                  <a:cubicBezTo>
                    <a:pt x="592617" y="1050415"/>
                    <a:pt x="552151" y="1057209"/>
                    <a:pt x="515329" y="1090918"/>
                  </a:cubicBezTo>
                  <a:lnTo>
                    <a:pt x="422658" y="1113745"/>
                  </a:lnTo>
                  <a:lnTo>
                    <a:pt x="409354" y="1068061"/>
                  </a:lnTo>
                  <a:cubicBezTo>
                    <a:pt x="306312" y="1018127"/>
                    <a:pt x="187349" y="984387"/>
                    <a:pt x="81040" y="978710"/>
                  </a:cubicBezTo>
                  <a:lnTo>
                    <a:pt x="0" y="984943"/>
                  </a:lnTo>
                  <a:lnTo>
                    <a:pt x="72728" y="945463"/>
                  </a:lnTo>
                  <a:lnTo>
                    <a:pt x="108053" y="937151"/>
                  </a:lnTo>
                  <a:lnTo>
                    <a:pt x="108053" y="922605"/>
                  </a:lnTo>
                  <a:lnTo>
                    <a:pt x="64416" y="912216"/>
                  </a:lnTo>
                  <a:lnTo>
                    <a:pt x="64483" y="897455"/>
                  </a:lnTo>
                  <a:lnTo>
                    <a:pt x="441070" y="987021"/>
                  </a:lnTo>
                  <a:lnTo>
                    <a:pt x="453538" y="20779"/>
                  </a:lnTo>
                  <a:lnTo>
                    <a:pt x="68477" y="22817"/>
                  </a:lnTo>
                  <a:lnTo>
                    <a:pt x="68572" y="2078"/>
                  </a:lnTo>
                  <a:close/>
                </a:path>
              </a:pathLst>
            </a:cu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91423" tIns="45711" rIns="91423" bIns="45711" numCol="1" rtlCol="0" anchor="ctr" anchorCtr="0" compatLnSpc="1">
              <a:prstTxWarp prst="textNoShape">
                <a:avLst/>
              </a:prstTxWarp>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82" name="Oval 1233"/>
            <p:cNvSpPr>
              <a:spLocks noChangeAspect="1"/>
            </p:cNvSpPr>
            <p:nvPr/>
          </p:nvSpPr>
          <p:spPr bwMode="auto">
            <a:xfrm>
              <a:off x="9448617" y="5933519"/>
              <a:ext cx="426182" cy="566773"/>
            </a:xfrm>
            <a:custGeom>
              <a:avLst/>
              <a:gdLst/>
              <a:ahLst/>
              <a:cxnLst/>
              <a:rect l="l" t="t" r="r" b="b"/>
              <a:pathLst>
                <a:path w="2680859" h="3566160">
                  <a:moveTo>
                    <a:pt x="1957649" y="860371"/>
                  </a:moveTo>
                  <a:lnTo>
                    <a:pt x="1957649" y="1895309"/>
                  </a:lnTo>
                  <a:lnTo>
                    <a:pt x="2581106" y="1895309"/>
                  </a:lnTo>
                  <a:lnTo>
                    <a:pt x="2581106" y="860371"/>
                  </a:lnTo>
                  <a:close/>
                  <a:moveTo>
                    <a:pt x="99753" y="860371"/>
                  </a:moveTo>
                  <a:lnTo>
                    <a:pt x="99753" y="1895309"/>
                  </a:lnTo>
                  <a:lnTo>
                    <a:pt x="685798" y="1895309"/>
                  </a:lnTo>
                  <a:lnTo>
                    <a:pt x="685798" y="860371"/>
                  </a:lnTo>
                  <a:close/>
                  <a:moveTo>
                    <a:pt x="810490" y="760618"/>
                  </a:moveTo>
                  <a:lnTo>
                    <a:pt x="810490" y="2057403"/>
                  </a:lnTo>
                  <a:lnTo>
                    <a:pt x="1832959" y="2057403"/>
                  </a:lnTo>
                  <a:lnTo>
                    <a:pt x="1832959" y="760618"/>
                  </a:lnTo>
                  <a:close/>
                  <a:moveTo>
                    <a:pt x="453879" y="381745"/>
                  </a:moveTo>
                  <a:lnTo>
                    <a:pt x="481311" y="381745"/>
                  </a:lnTo>
                  <a:lnTo>
                    <a:pt x="481311" y="519818"/>
                  </a:lnTo>
                  <a:lnTo>
                    <a:pt x="453879" y="519818"/>
                  </a:lnTo>
                  <a:close/>
                  <a:moveTo>
                    <a:pt x="2115864" y="366658"/>
                  </a:moveTo>
                  <a:lnTo>
                    <a:pt x="2148572" y="366658"/>
                  </a:lnTo>
                  <a:lnTo>
                    <a:pt x="2148572" y="512147"/>
                  </a:lnTo>
                  <a:lnTo>
                    <a:pt x="2115864" y="512147"/>
                  </a:lnTo>
                  <a:close/>
                  <a:moveTo>
                    <a:pt x="467594" y="328088"/>
                  </a:moveTo>
                  <a:cubicBezTo>
                    <a:pt x="475169" y="328088"/>
                    <a:pt x="481310" y="334229"/>
                    <a:pt x="481310" y="341804"/>
                  </a:cubicBezTo>
                  <a:cubicBezTo>
                    <a:pt x="481310" y="349379"/>
                    <a:pt x="475169" y="355520"/>
                    <a:pt x="467594" y="355520"/>
                  </a:cubicBezTo>
                  <a:cubicBezTo>
                    <a:pt x="460019" y="355520"/>
                    <a:pt x="453878" y="349379"/>
                    <a:pt x="453878" y="341804"/>
                  </a:cubicBezTo>
                  <a:cubicBezTo>
                    <a:pt x="453878" y="334229"/>
                    <a:pt x="460019" y="328088"/>
                    <a:pt x="467594" y="328088"/>
                  </a:cubicBezTo>
                  <a:close/>
                  <a:moveTo>
                    <a:pt x="2132217" y="302683"/>
                  </a:moveTo>
                  <a:cubicBezTo>
                    <a:pt x="2141249" y="302683"/>
                    <a:pt x="2148571" y="310005"/>
                    <a:pt x="2148571" y="319037"/>
                  </a:cubicBezTo>
                  <a:cubicBezTo>
                    <a:pt x="2148571" y="328068"/>
                    <a:pt x="2141249" y="335390"/>
                    <a:pt x="2132217" y="335390"/>
                  </a:cubicBezTo>
                  <a:cubicBezTo>
                    <a:pt x="2123185" y="335390"/>
                    <a:pt x="2115863" y="328068"/>
                    <a:pt x="2115863" y="319037"/>
                  </a:cubicBezTo>
                  <a:cubicBezTo>
                    <a:pt x="2115863" y="310005"/>
                    <a:pt x="2123185" y="302683"/>
                    <a:pt x="2132217" y="302683"/>
                  </a:cubicBezTo>
                  <a:close/>
                  <a:moveTo>
                    <a:pt x="2007526" y="267982"/>
                  </a:moveTo>
                  <a:lnTo>
                    <a:pt x="2007526" y="592178"/>
                  </a:lnTo>
                  <a:lnTo>
                    <a:pt x="2256909" y="592178"/>
                  </a:lnTo>
                  <a:lnTo>
                    <a:pt x="2256909" y="267982"/>
                  </a:lnTo>
                  <a:close/>
                  <a:moveTo>
                    <a:pt x="349136" y="261855"/>
                  </a:moveTo>
                  <a:lnTo>
                    <a:pt x="349136" y="586051"/>
                  </a:lnTo>
                  <a:lnTo>
                    <a:pt x="586053" y="586051"/>
                  </a:lnTo>
                  <a:lnTo>
                    <a:pt x="586053" y="261855"/>
                  </a:lnTo>
                  <a:close/>
                  <a:moveTo>
                    <a:pt x="1253132" y="178857"/>
                  </a:moveTo>
                  <a:lnTo>
                    <a:pt x="1303044" y="178857"/>
                  </a:lnTo>
                  <a:lnTo>
                    <a:pt x="1303044" y="349143"/>
                  </a:lnTo>
                  <a:lnTo>
                    <a:pt x="1253132" y="349143"/>
                  </a:lnTo>
                  <a:close/>
                  <a:moveTo>
                    <a:pt x="1278086" y="81229"/>
                  </a:moveTo>
                  <a:cubicBezTo>
                    <a:pt x="1291869" y="81229"/>
                    <a:pt x="1303042" y="92403"/>
                    <a:pt x="1303042" y="106185"/>
                  </a:cubicBezTo>
                  <a:cubicBezTo>
                    <a:pt x="1303042" y="119968"/>
                    <a:pt x="1291869" y="131141"/>
                    <a:pt x="1278086" y="131141"/>
                  </a:cubicBezTo>
                  <a:cubicBezTo>
                    <a:pt x="1264304" y="131141"/>
                    <a:pt x="1253130" y="119968"/>
                    <a:pt x="1253130" y="106185"/>
                  </a:cubicBezTo>
                  <a:cubicBezTo>
                    <a:pt x="1253130" y="92403"/>
                    <a:pt x="1264304" y="81229"/>
                    <a:pt x="1278086" y="81229"/>
                  </a:cubicBezTo>
                  <a:close/>
                  <a:moveTo>
                    <a:pt x="1134687" y="37411"/>
                  </a:moveTo>
                  <a:lnTo>
                    <a:pt x="1134687" y="436422"/>
                  </a:lnTo>
                  <a:lnTo>
                    <a:pt x="1421481" y="436422"/>
                  </a:lnTo>
                  <a:lnTo>
                    <a:pt x="1421481" y="37411"/>
                  </a:lnTo>
                  <a:close/>
                  <a:moveTo>
                    <a:pt x="1097283" y="0"/>
                  </a:moveTo>
                  <a:lnTo>
                    <a:pt x="1458892" y="0"/>
                  </a:lnTo>
                  <a:lnTo>
                    <a:pt x="1458892" y="473825"/>
                  </a:lnTo>
                  <a:lnTo>
                    <a:pt x="1346666" y="473825"/>
                  </a:lnTo>
                  <a:lnTo>
                    <a:pt x="1346666" y="610989"/>
                  </a:lnTo>
                  <a:lnTo>
                    <a:pt x="1957649" y="610989"/>
                  </a:lnTo>
                  <a:lnTo>
                    <a:pt x="1957649" y="723207"/>
                  </a:lnTo>
                  <a:lnTo>
                    <a:pt x="2057403" y="723207"/>
                  </a:lnTo>
                  <a:lnTo>
                    <a:pt x="2057403" y="617117"/>
                  </a:lnTo>
                  <a:lnTo>
                    <a:pt x="1982588" y="617117"/>
                  </a:lnTo>
                  <a:lnTo>
                    <a:pt x="1982588" y="243044"/>
                  </a:lnTo>
                  <a:lnTo>
                    <a:pt x="2281847" y="243044"/>
                  </a:lnTo>
                  <a:lnTo>
                    <a:pt x="2281847" y="617117"/>
                  </a:lnTo>
                  <a:lnTo>
                    <a:pt x="2207033" y="617117"/>
                  </a:lnTo>
                  <a:lnTo>
                    <a:pt x="2207033" y="723207"/>
                  </a:lnTo>
                  <a:lnTo>
                    <a:pt x="2680859" y="723207"/>
                  </a:lnTo>
                  <a:lnTo>
                    <a:pt x="2680859" y="2032465"/>
                  </a:lnTo>
                  <a:lnTo>
                    <a:pt x="2244444" y="2032465"/>
                  </a:lnTo>
                  <a:lnTo>
                    <a:pt x="2244444" y="3054931"/>
                  </a:lnTo>
                  <a:lnTo>
                    <a:pt x="2231975" y="3086104"/>
                  </a:lnTo>
                  <a:lnTo>
                    <a:pt x="2219506" y="3111043"/>
                  </a:lnTo>
                  <a:lnTo>
                    <a:pt x="2200802" y="3117277"/>
                  </a:lnTo>
                  <a:lnTo>
                    <a:pt x="2169629" y="3129746"/>
                  </a:lnTo>
                  <a:lnTo>
                    <a:pt x="2144691" y="3117277"/>
                  </a:lnTo>
                  <a:lnTo>
                    <a:pt x="2119752" y="3111043"/>
                  </a:lnTo>
                  <a:lnTo>
                    <a:pt x="2101049" y="3086104"/>
                  </a:lnTo>
                  <a:lnTo>
                    <a:pt x="2094814" y="3054931"/>
                  </a:lnTo>
                  <a:lnTo>
                    <a:pt x="2094814" y="2032465"/>
                  </a:lnTo>
                  <a:lnTo>
                    <a:pt x="1957649" y="2032465"/>
                  </a:lnTo>
                  <a:lnTo>
                    <a:pt x="1957649" y="2219506"/>
                  </a:lnTo>
                  <a:lnTo>
                    <a:pt x="1396542" y="2219506"/>
                  </a:lnTo>
                  <a:lnTo>
                    <a:pt x="1396542" y="3491346"/>
                  </a:lnTo>
                  <a:lnTo>
                    <a:pt x="1390578" y="3516284"/>
                  </a:lnTo>
                  <a:lnTo>
                    <a:pt x="1372688" y="3541222"/>
                  </a:lnTo>
                  <a:lnTo>
                    <a:pt x="1354797" y="3559926"/>
                  </a:lnTo>
                  <a:lnTo>
                    <a:pt x="1324978" y="3566160"/>
                  </a:lnTo>
                  <a:lnTo>
                    <a:pt x="1301124" y="3559926"/>
                  </a:lnTo>
                  <a:lnTo>
                    <a:pt x="1277269" y="3541222"/>
                  </a:lnTo>
                  <a:lnTo>
                    <a:pt x="1259378" y="3516284"/>
                  </a:lnTo>
                  <a:lnTo>
                    <a:pt x="1259378" y="3491346"/>
                  </a:lnTo>
                  <a:lnTo>
                    <a:pt x="1259378" y="2219506"/>
                  </a:lnTo>
                  <a:lnTo>
                    <a:pt x="685798" y="2219506"/>
                  </a:lnTo>
                  <a:lnTo>
                    <a:pt x="685798" y="2032465"/>
                  </a:lnTo>
                  <a:lnTo>
                    <a:pt x="573580" y="2032465"/>
                  </a:lnTo>
                  <a:lnTo>
                    <a:pt x="573580" y="3054931"/>
                  </a:lnTo>
                  <a:lnTo>
                    <a:pt x="567345" y="3086104"/>
                  </a:lnTo>
                  <a:lnTo>
                    <a:pt x="561111" y="3111043"/>
                  </a:lnTo>
                  <a:lnTo>
                    <a:pt x="536172" y="3117277"/>
                  </a:lnTo>
                  <a:lnTo>
                    <a:pt x="498763" y="3129746"/>
                  </a:lnTo>
                  <a:lnTo>
                    <a:pt x="473824" y="3117277"/>
                  </a:lnTo>
                  <a:lnTo>
                    <a:pt x="448886" y="3111043"/>
                  </a:lnTo>
                  <a:lnTo>
                    <a:pt x="436416" y="3086104"/>
                  </a:lnTo>
                  <a:lnTo>
                    <a:pt x="436416" y="3054931"/>
                  </a:lnTo>
                  <a:lnTo>
                    <a:pt x="436416" y="2032465"/>
                  </a:lnTo>
                  <a:lnTo>
                    <a:pt x="0" y="2032465"/>
                  </a:lnTo>
                  <a:lnTo>
                    <a:pt x="0" y="723207"/>
                  </a:lnTo>
                  <a:lnTo>
                    <a:pt x="399012" y="723207"/>
                  </a:lnTo>
                  <a:lnTo>
                    <a:pt x="399012" y="610990"/>
                  </a:lnTo>
                  <a:lnTo>
                    <a:pt x="324197" y="610990"/>
                  </a:lnTo>
                  <a:lnTo>
                    <a:pt x="324197" y="236917"/>
                  </a:lnTo>
                  <a:lnTo>
                    <a:pt x="610991" y="236917"/>
                  </a:lnTo>
                  <a:lnTo>
                    <a:pt x="610991" y="610990"/>
                  </a:lnTo>
                  <a:lnTo>
                    <a:pt x="536176" y="610990"/>
                  </a:lnTo>
                  <a:lnTo>
                    <a:pt x="536176" y="723207"/>
                  </a:lnTo>
                  <a:lnTo>
                    <a:pt x="685798" y="723207"/>
                  </a:lnTo>
                  <a:lnTo>
                    <a:pt x="685798" y="610989"/>
                  </a:lnTo>
                  <a:lnTo>
                    <a:pt x="1209502" y="610989"/>
                  </a:lnTo>
                  <a:lnTo>
                    <a:pt x="1209502" y="473825"/>
                  </a:lnTo>
                  <a:lnTo>
                    <a:pt x="1097283" y="47382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marL="0" marR="0" lvl="0" indent="0" algn="ctr" defTabSz="914039" rtl="0" eaLnBrk="1" fontAlgn="base" latinLnBrk="0" hangingPunct="1">
                <a:lnSpc>
                  <a:spcPct val="100000"/>
                </a:lnSpc>
                <a:spcBef>
                  <a:spcPct val="0"/>
                </a:spcBef>
                <a:spcAft>
                  <a:spcPct val="0"/>
                </a:spcAft>
                <a:buClrTx/>
                <a:buSzTx/>
                <a:buFontTx/>
                <a:buNone/>
                <a:tabLst/>
                <a:defRPr/>
              </a:pPr>
              <a:endParaRPr kumimoji="0" lang="en-US" sz="1801" b="0" i="0" u="none" strike="noStrike" kern="1200" cap="none" spc="-5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Segoe UI" pitchFamily="34" charset="0"/>
                <a:cs typeface="Segoe UI" pitchFamily="34" charset="0"/>
              </a:endParaRPr>
            </a:p>
          </p:txBody>
        </p:sp>
        <p:grpSp>
          <p:nvGrpSpPr>
            <p:cNvPr id="83" name="Group 82"/>
            <p:cNvGrpSpPr/>
            <p:nvPr/>
          </p:nvGrpSpPr>
          <p:grpSpPr>
            <a:xfrm>
              <a:off x="10348226" y="5392850"/>
              <a:ext cx="380310" cy="290957"/>
              <a:chOff x="-3648455" y="2506228"/>
              <a:chExt cx="3192462" cy="2536826"/>
            </a:xfrm>
            <a:solidFill>
              <a:schemeClr val="bg1"/>
            </a:solidFill>
          </p:grpSpPr>
          <p:sp>
            <p:nvSpPr>
              <p:cNvPr id="84" name="Freeform 5"/>
              <p:cNvSpPr>
                <a:spLocks noEditPoints="1"/>
              </p:cNvSpPr>
              <p:nvPr/>
            </p:nvSpPr>
            <p:spPr bwMode="auto">
              <a:xfrm>
                <a:off x="-1984754" y="2637993"/>
                <a:ext cx="573089" cy="573088"/>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5" name="Oval 6"/>
              <p:cNvSpPr>
                <a:spLocks noChangeArrowheads="1"/>
              </p:cNvSpPr>
              <p:nvPr/>
            </p:nvSpPr>
            <p:spPr bwMode="auto">
              <a:xfrm>
                <a:off x="-1784729" y="2838015"/>
                <a:ext cx="168273" cy="169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6" name="Freeform 7"/>
              <p:cNvSpPr>
                <a:spLocks noEditPoints="1"/>
              </p:cNvSpPr>
              <p:nvPr/>
            </p:nvSpPr>
            <p:spPr bwMode="auto">
              <a:xfrm>
                <a:off x="-3648455" y="2506228"/>
                <a:ext cx="782637" cy="784226"/>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7" name="Oval 8"/>
              <p:cNvSpPr>
                <a:spLocks noChangeArrowheads="1"/>
              </p:cNvSpPr>
              <p:nvPr/>
            </p:nvSpPr>
            <p:spPr bwMode="auto">
              <a:xfrm>
                <a:off x="-3373817" y="2782451"/>
                <a:ext cx="230186" cy="2333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8" name="Freeform 9"/>
              <p:cNvSpPr>
                <a:spLocks/>
              </p:cNvSpPr>
              <p:nvPr/>
            </p:nvSpPr>
            <p:spPr bwMode="auto">
              <a:xfrm>
                <a:off x="-1005268" y="3973079"/>
                <a:ext cx="458786" cy="733426"/>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9" name="Freeform 10"/>
              <p:cNvSpPr>
                <a:spLocks/>
              </p:cNvSpPr>
              <p:nvPr/>
            </p:nvSpPr>
            <p:spPr bwMode="auto">
              <a:xfrm>
                <a:off x="-3448430" y="4371541"/>
                <a:ext cx="2992437" cy="671513"/>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0" name="Freeform 11"/>
              <p:cNvSpPr>
                <a:spLocks/>
              </p:cNvSpPr>
              <p:nvPr/>
            </p:nvSpPr>
            <p:spPr bwMode="auto">
              <a:xfrm>
                <a:off x="-3313495" y="3246002"/>
                <a:ext cx="1009652" cy="1004890"/>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1" name="Freeform 12"/>
              <p:cNvSpPr>
                <a:spLocks/>
              </p:cNvSpPr>
              <p:nvPr/>
            </p:nvSpPr>
            <p:spPr bwMode="auto">
              <a:xfrm>
                <a:off x="-2775329" y="2684026"/>
                <a:ext cx="719138" cy="493715"/>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2" name="Freeform 13"/>
              <p:cNvSpPr>
                <a:spLocks/>
              </p:cNvSpPr>
              <p:nvPr/>
            </p:nvSpPr>
            <p:spPr bwMode="auto">
              <a:xfrm>
                <a:off x="-1660903" y="3131703"/>
                <a:ext cx="877888" cy="95726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marL="0" marR="0" lvl="0" indent="0" algn="l" defTabSz="931746"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grpSp>
    </p:spTree>
    <p:extLst>
      <p:ext uri="{BB962C8B-B14F-4D97-AF65-F5344CB8AC3E}">
        <p14:creationId xmlns:p14="http://schemas.microsoft.com/office/powerpoint/2010/main" val="29057481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p:cNvGrpSpPr/>
          <p:nvPr/>
        </p:nvGrpSpPr>
        <p:grpSpPr>
          <a:xfrm>
            <a:off x="-207567" y="0"/>
            <a:ext cx="8631724" cy="7002643"/>
            <a:chOff x="5021365" y="0"/>
            <a:chExt cx="4225923" cy="5129212"/>
          </a:xfrm>
        </p:grpSpPr>
        <p:sp>
          <p:nvSpPr>
            <p:cNvPr id="8" name="Rectangle 7"/>
            <p:cNvSpPr/>
            <p:nvPr/>
          </p:nvSpPr>
          <p:spPr bwMode="auto">
            <a:xfrm>
              <a:off x="5124655" y="0"/>
              <a:ext cx="4019345" cy="5129212"/>
            </a:xfrm>
            <a:prstGeom prst="rect">
              <a:avLst/>
            </a:prstGeom>
            <a:solidFill>
              <a:srgbClr val="0072C6">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itle 2"/>
            <p:cNvSpPr txBox="1">
              <a:spLocks/>
            </p:cNvSpPr>
            <p:nvPr/>
          </p:nvSpPr>
          <p:spPr>
            <a:xfrm>
              <a:off x="5021365" y="57033"/>
              <a:ext cx="4225923" cy="1312936"/>
            </a:xfrm>
            <a:prstGeom prst="rect">
              <a:avLst/>
            </a:prstGeom>
          </p:spPr>
          <p:txBody>
            <a:bodyPr vert="horz" wrap="square" lIns="146263" tIns="91413" rIns="146263" bIns="91413"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352" b="0" i="0" u="none" strike="noStrike" kern="1200" cap="none" spc="-102" normalizeH="0" baseline="0" noProof="0" dirty="0">
                  <a:ln w="3175">
                    <a:noFill/>
                  </a:ln>
                  <a:solidFill>
                    <a:srgbClr val="FFFFFF"/>
                  </a:solidFill>
                  <a:effectLst/>
                  <a:uLnTx/>
                  <a:uFillTx/>
                  <a:latin typeface="Segoe UI Light"/>
                  <a:ea typeface="+mn-ea"/>
                  <a:cs typeface="Segoe UI" pitchFamily="34" charset="0"/>
                </a:rPr>
                <a:t>Microsoft Windows 10 IoT</a:t>
              </a:r>
            </a:p>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352" b="0" i="0" u="none" strike="noStrike" kern="1200" cap="none" spc="-102" normalizeH="0" baseline="0" noProof="0" dirty="0">
                  <a:ln w="3175">
                    <a:noFill/>
                  </a:ln>
                  <a:solidFill>
                    <a:srgbClr val="FFFFFF"/>
                  </a:solidFill>
                  <a:effectLst/>
                  <a:uLnTx/>
                  <a:uFillTx/>
                  <a:latin typeface="Segoe UI Light"/>
                  <a:ea typeface="+mn-ea"/>
                  <a:cs typeface="Segoe UI" pitchFamily="34" charset="0"/>
                </a:rPr>
                <a:t>Mobile Enterprise</a:t>
              </a:r>
            </a:p>
          </p:txBody>
        </p:sp>
        <p:cxnSp>
          <p:nvCxnSpPr>
            <p:cNvPr id="12" name="Straight Connector 11"/>
            <p:cNvCxnSpPr/>
            <p:nvPr/>
          </p:nvCxnSpPr>
          <p:spPr>
            <a:xfrm flipH="1" flipV="1">
              <a:off x="5737624" y="1091442"/>
              <a:ext cx="2859091" cy="2335"/>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4" name="Group 94"/>
          <p:cNvGrpSpPr>
            <a:grpSpLocks noChangeAspect="1"/>
          </p:cNvGrpSpPr>
          <p:nvPr/>
        </p:nvGrpSpPr>
        <p:grpSpPr bwMode="auto">
          <a:xfrm>
            <a:off x="10821246" y="5643001"/>
            <a:ext cx="1656126" cy="1355811"/>
            <a:chOff x="-1959" y="1844"/>
            <a:chExt cx="943" cy="772"/>
          </a:xfrm>
        </p:grpSpPr>
        <p:sp>
          <p:nvSpPr>
            <p:cNvPr id="155" name="Freeform 95"/>
            <p:cNvSpPr>
              <a:spLocks/>
            </p:cNvSpPr>
            <p:nvPr/>
          </p:nvSpPr>
          <p:spPr bwMode="auto">
            <a:xfrm>
              <a:off x="-1959" y="2109"/>
              <a:ext cx="636" cy="507"/>
            </a:xfrm>
            <a:custGeom>
              <a:avLst/>
              <a:gdLst>
                <a:gd name="T0" fmla="*/ 211 w 636"/>
                <a:gd name="T1" fmla="*/ 55 h 507"/>
                <a:gd name="T2" fmla="*/ 211 w 636"/>
                <a:gd name="T3" fmla="*/ 0 h 507"/>
                <a:gd name="T4" fmla="*/ 77 w 636"/>
                <a:gd name="T5" fmla="*/ 0 h 507"/>
                <a:gd name="T6" fmla="*/ 77 w 636"/>
                <a:gd name="T7" fmla="*/ 55 h 507"/>
                <a:gd name="T8" fmla="*/ 0 w 636"/>
                <a:gd name="T9" fmla="*/ 55 h 507"/>
                <a:gd name="T10" fmla="*/ 0 w 636"/>
                <a:gd name="T11" fmla="*/ 68 h 507"/>
                <a:gd name="T12" fmla="*/ 18 w 636"/>
                <a:gd name="T13" fmla="*/ 68 h 507"/>
                <a:gd name="T14" fmla="*/ 18 w 636"/>
                <a:gd name="T15" fmla="*/ 507 h 507"/>
                <a:gd name="T16" fmla="*/ 618 w 636"/>
                <a:gd name="T17" fmla="*/ 507 h 507"/>
                <a:gd name="T18" fmla="*/ 618 w 636"/>
                <a:gd name="T19" fmla="*/ 68 h 507"/>
                <a:gd name="T20" fmla="*/ 636 w 636"/>
                <a:gd name="T21" fmla="*/ 68 h 507"/>
                <a:gd name="T22" fmla="*/ 636 w 636"/>
                <a:gd name="T23" fmla="*/ 55 h 507"/>
                <a:gd name="T24" fmla="*/ 211 w 636"/>
                <a:gd name="T25" fmla="*/ 5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507">
                  <a:moveTo>
                    <a:pt x="211" y="55"/>
                  </a:moveTo>
                  <a:lnTo>
                    <a:pt x="211" y="0"/>
                  </a:lnTo>
                  <a:lnTo>
                    <a:pt x="77" y="0"/>
                  </a:lnTo>
                  <a:lnTo>
                    <a:pt x="77" y="55"/>
                  </a:lnTo>
                  <a:lnTo>
                    <a:pt x="0" y="55"/>
                  </a:lnTo>
                  <a:lnTo>
                    <a:pt x="0" y="68"/>
                  </a:lnTo>
                  <a:lnTo>
                    <a:pt x="18" y="68"/>
                  </a:lnTo>
                  <a:lnTo>
                    <a:pt x="18" y="507"/>
                  </a:lnTo>
                  <a:lnTo>
                    <a:pt x="618" y="507"/>
                  </a:lnTo>
                  <a:lnTo>
                    <a:pt x="618" y="68"/>
                  </a:lnTo>
                  <a:lnTo>
                    <a:pt x="636" y="68"/>
                  </a:lnTo>
                  <a:lnTo>
                    <a:pt x="636" y="55"/>
                  </a:lnTo>
                  <a:lnTo>
                    <a:pt x="211" y="5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57" name="Freeform 105"/>
            <p:cNvSpPr>
              <a:spLocks/>
            </p:cNvSpPr>
            <p:nvPr/>
          </p:nvSpPr>
          <p:spPr bwMode="auto">
            <a:xfrm>
              <a:off x="-1605" y="1844"/>
              <a:ext cx="589" cy="772"/>
            </a:xfrm>
            <a:custGeom>
              <a:avLst/>
              <a:gdLst>
                <a:gd name="T0" fmla="*/ 322 w 589"/>
                <a:gd name="T1" fmla="*/ 83 h 772"/>
                <a:gd name="T2" fmla="*/ 322 w 589"/>
                <a:gd name="T3" fmla="*/ 0 h 772"/>
                <a:gd name="T4" fmla="*/ 114 w 589"/>
                <a:gd name="T5" fmla="*/ 0 h 772"/>
                <a:gd name="T6" fmla="*/ 114 w 589"/>
                <a:gd name="T7" fmla="*/ 83 h 772"/>
                <a:gd name="T8" fmla="*/ 0 w 589"/>
                <a:gd name="T9" fmla="*/ 83 h 772"/>
                <a:gd name="T10" fmla="*/ 0 w 589"/>
                <a:gd name="T11" fmla="*/ 104 h 772"/>
                <a:gd name="T12" fmla="*/ 26 w 589"/>
                <a:gd name="T13" fmla="*/ 104 h 772"/>
                <a:gd name="T14" fmla="*/ 26 w 589"/>
                <a:gd name="T15" fmla="*/ 772 h 772"/>
                <a:gd name="T16" fmla="*/ 563 w 589"/>
                <a:gd name="T17" fmla="*/ 772 h 772"/>
                <a:gd name="T18" fmla="*/ 563 w 589"/>
                <a:gd name="T19" fmla="*/ 104 h 772"/>
                <a:gd name="T20" fmla="*/ 589 w 589"/>
                <a:gd name="T21" fmla="*/ 104 h 772"/>
                <a:gd name="T22" fmla="*/ 589 w 589"/>
                <a:gd name="T23" fmla="*/ 83 h 772"/>
                <a:gd name="T24" fmla="*/ 322 w 589"/>
                <a:gd name="T25" fmla="*/ 83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9" h="772">
                  <a:moveTo>
                    <a:pt x="322" y="83"/>
                  </a:moveTo>
                  <a:lnTo>
                    <a:pt x="322" y="0"/>
                  </a:lnTo>
                  <a:lnTo>
                    <a:pt x="114" y="0"/>
                  </a:lnTo>
                  <a:lnTo>
                    <a:pt x="114" y="83"/>
                  </a:lnTo>
                  <a:lnTo>
                    <a:pt x="0" y="83"/>
                  </a:lnTo>
                  <a:lnTo>
                    <a:pt x="0" y="104"/>
                  </a:lnTo>
                  <a:lnTo>
                    <a:pt x="26" y="104"/>
                  </a:lnTo>
                  <a:lnTo>
                    <a:pt x="26" y="772"/>
                  </a:lnTo>
                  <a:lnTo>
                    <a:pt x="563" y="772"/>
                  </a:lnTo>
                  <a:lnTo>
                    <a:pt x="563" y="104"/>
                  </a:lnTo>
                  <a:lnTo>
                    <a:pt x="589" y="104"/>
                  </a:lnTo>
                  <a:lnTo>
                    <a:pt x="589" y="83"/>
                  </a:lnTo>
                  <a:lnTo>
                    <a:pt x="322" y="83"/>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58" name="Rectangle 106"/>
            <p:cNvSpPr>
              <a:spLocks noChangeArrowheads="1"/>
            </p:cNvSpPr>
            <p:nvPr/>
          </p:nvSpPr>
          <p:spPr bwMode="auto">
            <a:xfrm>
              <a:off x="-1283"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59" name="Rectangle 107"/>
            <p:cNvSpPr>
              <a:spLocks noChangeArrowheads="1"/>
            </p:cNvSpPr>
            <p:nvPr/>
          </p:nvSpPr>
          <p:spPr bwMode="auto">
            <a:xfrm>
              <a:off x="-1405"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60" name="Rectangle 108"/>
            <p:cNvSpPr>
              <a:spLocks noChangeArrowheads="1"/>
            </p:cNvSpPr>
            <p:nvPr/>
          </p:nvSpPr>
          <p:spPr bwMode="auto">
            <a:xfrm>
              <a:off x="-1525" y="2008"/>
              <a:ext cx="432" cy="6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61" name="Rectangle 109"/>
            <p:cNvSpPr>
              <a:spLocks noChangeArrowheads="1"/>
            </p:cNvSpPr>
            <p:nvPr/>
          </p:nvSpPr>
          <p:spPr bwMode="auto">
            <a:xfrm>
              <a:off x="-1525" y="2128"/>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62" name="Rectangle 110"/>
            <p:cNvSpPr>
              <a:spLocks noChangeArrowheads="1"/>
            </p:cNvSpPr>
            <p:nvPr/>
          </p:nvSpPr>
          <p:spPr bwMode="auto">
            <a:xfrm>
              <a:off x="-1525" y="2249"/>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163" name="Rectangle 111"/>
            <p:cNvSpPr>
              <a:spLocks noChangeArrowheads="1"/>
            </p:cNvSpPr>
            <p:nvPr/>
          </p:nvSpPr>
          <p:spPr bwMode="auto">
            <a:xfrm>
              <a:off x="-1525" y="2369"/>
              <a:ext cx="432" cy="70"/>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grpSp>
      <p:grpSp>
        <p:nvGrpSpPr>
          <p:cNvPr id="267" name="Group 24"/>
          <p:cNvGrpSpPr>
            <a:grpSpLocks noChangeAspect="1"/>
          </p:cNvGrpSpPr>
          <p:nvPr/>
        </p:nvGrpSpPr>
        <p:grpSpPr bwMode="auto">
          <a:xfrm>
            <a:off x="7862757" y="1662786"/>
            <a:ext cx="3607568" cy="5328098"/>
            <a:chOff x="424" y="831"/>
            <a:chExt cx="1365" cy="2016"/>
          </a:xfrm>
        </p:grpSpPr>
        <p:sp>
          <p:nvSpPr>
            <p:cNvPr id="278" name="Freeform 25"/>
            <p:cNvSpPr>
              <a:spLocks/>
            </p:cNvSpPr>
            <p:nvPr/>
          </p:nvSpPr>
          <p:spPr bwMode="auto">
            <a:xfrm>
              <a:off x="487" y="1799"/>
              <a:ext cx="1048" cy="1048"/>
            </a:xfrm>
            <a:custGeom>
              <a:avLst/>
              <a:gdLst>
                <a:gd name="T0" fmla="*/ 420 w 1048"/>
                <a:gd name="T1" fmla="*/ 110 h 1048"/>
                <a:gd name="T2" fmla="*/ 420 w 1048"/>
                <a:gd name="T3" fmla="*/ 0 h 1048"/>
                <a:gd name="T4" fmla="*/ 149 w 1048"/>
                <a:gd name="T5" fmla="*/ 0 h 1048"/>
                <a:gd name="T6" fmla="*/ 149 w 1048"/>
                <a:gd name="T7" fmla="*/ 110 h 1048"/>
                <a:gd name="T8" fmla="*/ 0 w 1048"/>
                <a:gd name="T9" fmla="*/ 110 h 1048"/>
                <a:gd name="T10" fmla="*/ 0 w 1048"/>
                <a:gd name="T11" fmla="*/ 138 h 1048"/>
                <a:gd name="T12" fmla="*/ 35 w 1048"/>
                <a:gd name="T13" fmla="*/ 138 h 1048"/>
                <a:gd name="T14" fmla="*/ 35 w 1048"/>
                <a:gd name="T15" fmla="*/ 1048 h 1048"/>
                <a:gd name="T16" fmla="*/ 1013 w 1048"/>
                <a:gd name="T17" fmla="*/ 1048 h 1048"/>
                <a:gd name="T18" fmla="*/ 1013 w 1048"/>
                <a:gd name="T19" fmla="*/ 138 h 1048"/>
                <a:gd name="T20" fmla="*/ 1048 w 1048"/>
                <a:gd name="T21" fmla="*/ 138 h 1048"/>
                <a:gd name="T22" fmla="*/ 1048 w 1048"/>
                <a:gd name="T23" fmla="*/ 110 h 1048"/>
                <a:gd name="T24" fmla="*/ 420 w 1048"/>
                <a:gd name="T25" fmla="*/ 11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8" h="1048">
                  <a:moveTo>
                    <a:pt x="420" y="110"/>
                  </a:moveTo>
                  <a:lnTo>
                    <a:pt x="420" y="0"/>
                  </a:lnTo>
                  <a:lnTo>
                    <a:pt x="149" y="0"/>
                  </a:lnTo>
                  <a:lnTo>
                    <a:pt x="149" y="110"/>
                  </a:lnTo>
                  <a:lnTo>
                    <a:pt x="0" y="110"/>
                  </a:lnTo>
                  <a:lnTo>
                    <a:pt x="0" y="138"/>
                  </a:lnTo>
                  <a:lnTo>
                    <a:pt x="35" y="138"/>
                  </a:lnTo>
                  <a:lnTo>
                    <a:pt x="35" y="1048"/>
                  </a:lnTo>
                  <a:lnTo>
                    <a:pt x="1013" y="1048"/>
                  </a:lnTo>
                  <a:lnTo>
                    <a:pt x="1013" y="138"/>
                  </a:lnTo>
                  <a:lnTo>
                    <a:pt x="1048" y="138"/>
                  </a:lnTo>
                  <a:lnTo>
                    <a:pt x="1048" y="110"/>
                  </a:lnTo>
                  <a:lnTo>
                    <a:pt x="420" y="11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79" name="Freeform 26"/>
            <p:cNvSpPr>
              <a:spLocks/>
            </p:cNvSpPr>
            <p:nvPr/>
          </p:nvSpPr>
          <p:spPr bwMode="auto">
            <a:xfrm>
              <a:off x="487" y="1799"/>
              <a:ext cx="1048" cy="1048"/>
            </a:xfrm>
            <a:custGeom>
              <a:avLst/>
              <a:gdLst>
                <a:gd name="T0" fmla="*/ 420 w 1048"/>
                <a:gd name="T1" fmla="*/ 110 h 1048"/>
                <a:gd name="T2" fmla="*/ 420 w 1048"/>
                <a:gd name="T3" fmla="*/ 0 h 1048"/>
                <a:gd name="T4" fmla="*/ 149 w 1048"/>
                <a:gd name="T5" fmla="*/ 0 h 1048"/>
                <a:gd name="T6" fmla="*/ 149 w 1048"/>
                <a:gd name="T7" fmla="*/ 110 h 1048"/>
                <a:gd name="T8" fmla="*/ 0 w 1048"/>
                <a:gd name="T9" fmla="*/ 110 h 1048"/>
                <a:gd name="T10" fmla="*/ 0 w 1048"/>
                <a:gd name="T11" fmla="*/ 138 h 1048"/>
                <a:gd name="T12" fmla="*/ 35 w 1048"/>
                <a:gd name="T13" fmla="*/ 138 h 1048"/>
                <a:gd name="T14" fmla="*/ 35 w 1048"/>
                <a:gd name="T15" fmla="*/ 1048 h 1048"/>
                <a:gd name="T16" fmla="*/ 1013 w 1048"/>
                <a:gd name="T17" fmla="*/ 1048 h 1048"/>
                <a:gd name="T18" fmla="*/ 1013 w 1048"/>
                <a:gd name="T19" fmla="*/ 138 h 1048"/>
                <a:gd name="T20" fmla="*/ 1048 w 1048"/>
                <a:gd name="T21" fmla="*/ 138 h 1048"/>
                <a:gd name="T22" fmla="*/ 1048 w 1048"/>
                <a:gd name="T23" fmla="*/ 110 h 1048"/>
                <a:gd name="T24" fmla="*/ 420 w 1048"/>
                <a:gd name="T25" fmla="*/ 11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8" h="1048">
                  <a:moveTo>
                    <a:pt x="420" y="110"/>
                  </a:moveTo>
                  <a:lnTo>
                    <a:pt x="420" y="0"/>
                  </a:lnTo>
                  <a:lnTo>
                    <a:pt x="149" y="0"/>
                  </a:lnTo>
                  <a:lnTo>
                    <a:pt x="149" y="110"/>
                  </a:lnTo>
                  <a:lnTo>
                    <a:pt x="0" y="110"/>
                  </a:lnTo>
                  <a:lnTo>
                    <a:pt x="0" y="138"/>
                  </a:lnTo>
                  <a:lnTo>
                    <a:pt x="35" y="138"/>
                  </a:lnTo>
                  <a:lnTo>
                    <a:pt x="35" y="1048"/>
                  </a:lnTo>
                  <a:lnTo>
                    <a:pt x="1013" y="1048"/>
                  </a:lnTo>
                  <a:lnTo>
                    <a:pt x="1013" y="138"/>
                  </a:lnTo>
                  <a:lnTo>
                    <a:pt x="1048" y="138"/>
                  </a:lnTo>
                  <a:lnTo>
                    <a:pt x="1048" y="110"/>
                  </a:lnTo>
                  <a:lnTo>
                    <a:pt x="420"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0" name="Freeform 27"/>
            <p:cNvSpPr>
              <a:spLocks/>
            </p:cNvSpPr>
            <p:nvPr/>
          </p:nvSpPr>
          <p:spPr bwMode="auto">
            <a:xfrm>
              <a:off x="716" y="831"/>
              <a:ext cx="571" cy="375"/>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1" name="Freeform 28"/>
            <p:cNvSpPr>
              <a:spLocks/>
            </p:cNvSpPr>
            <p:nvPr/>
          </p:nvSpPr>
          <p:spPr bwMode="auto">
            <a:xfrm>
              <a:off x="1362" y="1113"/>
              <a:ext cx="205" cy="133"/>
            </a:xfrm>
            <a:custGeom>
              <a:avLst/>
              <a:gdLst>
                <a:gd name="T0" fmla="*/ 74 w 88"/>
                <a:gd name="T1" fmla="*/ 25 h 57"/>
                <a:gd name="T2" fmla="*/ 74 w 88"/>
                <a:gd name="T3" fmla="*/ 24 h 57"/>
                <a:gd name="T4" fmla="*/ 50 w 88"/>
                <a:gd name="T5" fmla="*/ 0 h 57"/>
                <a:gd name="T6" fmla="*/ 29 w 88"/>
                <a:gd name="T7" fmla="*/ 10 h 57"/>
                <a:gd name="T8" fmla="*/ 23 w 88"/>
                <a:gd name="T9" fmla="*/ 9 h 57"/>
                <a:gd name="T10" fmla="*/ 15 w 88"/>
                <a:gd name="T11" fmla="*/ 11 h 57"/>
                <a:gd name="T12" fmla="*/ 9 w 88"/>
                <a:gd name="T13" fmla="*/ 22 h 57"/>
                <a:gd name="T14" fmla="*/ 0 w 88"/>
                <a:gd name="T15" fmla="*/ 38 h 57"/>
                <a:gd name="T16" fmla="*/ 17 w 88"/>
                <a:gd name="T17" fmla="*/ 57 h 57"/>
                <a:gd name="T18" fmla="*/ 19 w 88"/>
                <a:gd name="T19" fmla="*/ 57 h 57"/>
                <a:gd name="T20" fmla="*/ 21 w 88"/>
                <a:gd name="T21" fmla="*/ 57 h 57"/>
                <a:gd name="T22" fmla="*/ 61 w 88"/>
                <a:gd name="T23" fmla="*/ 57 h 57"/>
                <a:gd name="T24" fmla="*/ 61 w 88"/>
                <a:gd name="T25" fmla="*/ 57 h 57"/>
                <a:gd name="T26" fmla="*/ 62 w 88"/>
                <a:gd name="T27" fmla="*/ 57 h 57"/>
                <a:gd name="T28" fmla="*/ 65 w 88"/>
                <a:gd name="T29" fmla="*/ 57 h 57"/>
                <a:gd name="T30" fmla="*/ 72 w 88"/>
                <a:gd name="T31" fmla="*/ 57 h 57"/>
                <a:gd name="T32" fmla="*/ 88 w 88"/>
                <a:gd name="T33" fmla="*/ 41 h 57"/>
                <a:gd name="T34" fmla="*/ 74 w 88"/>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57">
                  <a:moveTo>
                    <a:pt x="74" y="25"/>
                  </a:moveTo>
                  <a:cubicBezTo>
                    <a:pt x="74" y="24"/>
                    <a:pt x="74" y="24"/>
                    <a:pt x="74" y="24"/>
                  </a:cubicBezTo>
                  <a:cubicBezTo>
                    <a:pt x="74" y="10"/>
                    <a:pt x="63" y="0"/>
                    <a:pt x="50" y="0"/>
                  </a:cubicBezTo>
                  <a:cubicBezTo>
                    <a:pt x="41" y="0"/>
                    <a:pt x="34" y="4"/>
                    <a:pt x="29" y="10"/>
                  </a:cubicBezTo>
                  <a:cubicBezTo>
                    <a:pt x="28" y="9"/>
                    <a:pt x="25" y="9"/>
                    <a:pt x="23" y="9"/>
                  </a:cubicBezTo>
                  <a:cubicBezTo>
                    <a:pt x="20" y="9"/>
                    <a:pt x="17" y="10"/>
                    <a:pt x="15" y="11"/>
                  </a:cubicBezTo>
                  <a:cubicBezTo>
                    <a:pt x="11" y="13"/>
                    <a:pt x="9" y="18"/>
                    <a:pt x="9" y="22"/>
                  </a:cubicBezTo>
                  <a:cubicBezTo>
                    <a:pt x="4" y="26"/>
                    <a:pt x="0" y="32"/>
                    <a:pt x="0" y="38"/>
                  </a:cubicBezTo>
                  <a:cubicBezTo>
                    <a:pt x="0" y="48"/>
                    <a:pt x="7" y="56"/>
                    <a:pt x="17" y="57"/>
                  </a:cubicBezTo>
                  <a:cubicBezTo>
                    <a:pt x="18" y="57"/>
                    <a:pt x="18" y="57"/>
                    <a:pt x="19" y="57"/>
                  </a:cubicBezTo>
                  <a:cubicBezTo>
                    <a:pt x="20" y="57"/>
                    <a:pt x="20" y="57"/>
                    <a:pt x="21" y="57"/>
                  </a:cubicBezTo>
                  <a:cubicBezTo>
                    <a:pt x="30" y="57"/>
                    <a:pt x="51" y="57"/>
                    <a:pt x="61" y="57"/>
                  </a:cubicBezTo>
                  <a:cubicBezTo>
                    <a:pt x="61" y="57"/>
                    <a:pt x="61" y="57"/>
                    <a:pt x="61" y="57"/>
                  </a:cubicBezTo>
                  <a:cubicBezTo>
                    <a:pt x="62" y="57"/>
                    <a:pt x="62" y="57"/>
                    <a:pt x="62" y="57"/>
                  </a:cubicBezTo>
                  <a:cubicBezTo>
                    <a:pt x="63" y="57"/>
                    <a:pt x="64" y="57"/>
                    <a:pt x="65" y="57"/>
                  </a:cubicBezTo>
                  <a:cubicBezTo>
                    <a:pt x="72" y="57"/>
                    <a:pt x="72" y="57"/>
                    <a:pt x="72" y="57"/>
                  </a:cubicBezTo>
                  <a:cubicBezTo>
                    <a:pt x="81" y="57"/>
                    <a:pt x="88" y="50"/>
                    <a:pt x="88" y="41"/>
                  </a:cubicBezTo>
                  <a:cubicBezTo>
                    <a:pt x="88" y="33"/>
                    <a:pt x="82" y="26"/>
                    <a:pt x="74" y="2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2" name="Freeform 29"/>
            <p:cNvSpPr>
              <a:spLocks/>
            </p:cNvSpPr>
            <p:nvPr/>
          </p:nvSpPr>
          <p:spPr bwMode="auto">
            <a:xfrm>
              <a:off x="450" y="1181"/>
              <a:ext cx="317" cy="207"/>
            </a:xfrm>
            <a:custGeom>
              <a:avLst/>
              <a:gdLst>
                <a:gd name="T0" fmla="*/ 114 w 136"/>
                <a:gd name="T1" fmla="*/ 39 h 89"/>
                <a:gd name="T2" fmla="*/ 114 w 136"/>
                <a:gd name="T3" fmla="*/ 37 h 89"/>
                <a:gd name="T4" fmla="*/ 76 w 136"/>
                <a:gd name="T5" fmla="*/ 0 h 89"/>
                <a:gd name="T6" fmla="*/ 45 w 136"/>
                <a:gd name="T7" fmla="*/ 16 h 89"/>
                <a:gd name="T8" fmla="*/ 35 w 136"/>
                <a:gd name="T9" fmla="*/ 14 h 89"/>
                <a:gd name="T10" fmla="*/ 23 w 136"/>
                <a:gd name="T11" fmla="*/ 17 h 89"/>
                <a:gd name="T12" fmla="*/ 13 w 136"/>
                <a:gd name="T13" fmla="*/ 35 h 89"/>
                <a:gd name="T14" fmla="*/ 0 w 136"/>
                <a:gd name="T15" fmla="*/ 60 h 89"/>
                <a:gd name="T16" fmla="*/ 26 w 136"/>
                <a:gd name="T17" fmla="*/ 89 h 89"/>
                <a:gd name="T18" fmla="*/ 29 w 136"/>
                <a:gd name="T19" fmla="*/ 89 h 89"/>
                <a:gd name="T20" fmla="*/ 32 w 136"/>
                <a:gd name="T21" fmla="*/ 89 h 89"/>
                <a:gd name="T22" fmla="*/ 93 w 136"/>
                <a:gd name="T23" fmla="*/ 89 h 89"/>
                <a:gd name="T24" fmla="*/ 95 w 136"/>
                <a:gd name="T25" fmla="*/ 89 h 89"/>
                <a:gd name="T26" fmla="*/ 96 w 136"/>
                <a:gd name="T27" fmla="*/ 89 h 89"/>
                <a:gd name="T28" fmla="*/ 101 w 136"/>
                <a:gd name="T29" fmla="*/ 89 h 89"/>
                <a:gd name="T30" fmla="*/ 110 w 136"/>
                <a:gd name="T31" fmla="*/ 89 h 89"/>
                <a:gd name="T32" fmla="*/ 136 w 136"/>
                <a:gd name="T33" fmla="*/ 64 h 89"/>
                <a:gd name="T34" fmla="*/ 114 w 136"/>
                <a:gd name="T35"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89">
                  <a:moveTo>
                    <a:pt x="114" y="39"/>
                  </a:moveTo>
                  <a:cubicBezTo>
                    <a:pt x="114" y="38"/>
                    <a:pt x="114" y="38"/>
                    <a:pt x="114" y="37"/>
                  </a:cubicBezTo>
                  <a:cubicBezTo>
                    <a:pt x="114" y="16"/>
                    <a:pt x="97" y="0"/>
                    <a:pt x="76" y="0"/>
                  </a:cubicBezTo>
                  <a:cubicBezTo>
                    <a:pt x="63" y="0"/>
                    <a:pt x="52" y="6"/>
                    <a:pt x="45" y="16"/>
                  </a:cubicBezTo>
                  <a:cubicBezTo>
                    <a:pt x="42" y="15"/>
                    <a:pt x="39" y="14"/>
                    <a:pt x="35" y="14"/>
                  </a:cubicBezTo>
                  <a:cubicBezTo>
                    <a:pt x="30" y="14"/>
                    <a:pt x="26" y="15"/>
                    <a:pt x="23" y="17"/>
                  </a:cubicBezTo>
                  <a:cubicBezTo>
                    <a:pt x="17" y="21"/>
                    <a:pt x="13" y="27"/>
                    <a:pt x="13" y="35"/>
                  </a:cubicBezTo>
                  <a:cubicBezTo>
                    <a:pt x="5" y="40"/>
                    <a:pt x="0" y="49"/>
                    <a:pt x="0" y="60"/>
                  </a:cubicBezTo>
                  <a:cubicBezTo>
                    <a:pt x="0" y="75"/>
                    <a:pt x="11" y="87"/>
                    <a:pt x="26" y="89"/>
                  </a:cubicBezTo>
                  <a:cubicBezTo>
                    <a:pt x="27" y="89"/>
                    <a:pt x="28" y="89"/>
                    <a:pt x="29" y="89"/>
                  </a:cubicBezTo>
                  <a:cubicBezTo>
                    <a:pt x="30" y="89"/>
                    <a:pt x="31" y="89"/>
                    <a:pt x="32" y="89"/>
                  </a:cubicBezTo>
                  <a:cubicBezTo>
                    <a:pt x="46" y="89"/>
                    <a:pt x="78" y="89"/>
                    <a:pt x="93" y="89"/>
                  </a:cubicBezTo>
                  <a:cubicBezTo>
                    <a:pt x="94" y="89"/>
                    <a:pt x="94" y="89"/>
                    <a:pt x="95" y="89"/>
                  </a:cubicBezTo>
                  <a:cubicBezTo>
                    <a:pt x="96" y="89"/>
                    <a:pt x="96" y="89"/>
                    <a:pt x="96" y="89"/>
                  </a:cubicBezTo>
                  <a:cubicBezTo>
                    <a:pt x="97" y="89"/>
                    <a:pt x="99" y="89"/>
                    <a:pt x="101" y="89"/>
                  </a:cubicBezTo>
                  <a:cubicBezTo>
                    <a:pt x="110" y="89"/>
                    <a:pt x="110" y="89"/>
                    <a:pt x="110" y="89"/>
                  </a:cubicBezTo>
                  <a:cubicBezTo>
                    <a:pt x="124" y="89"/>
                    <a:pt x="136" y="78"/>
                    <a:pt x="136" y="64"/>
                  </a:cubicBezTo>
                  <a:cubicBezTo>
                    <a:pt x="136" y="51"/>
                    <a:pt x="126" y="41"/>
                    <a:pt x="114" y="3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3" name="Rectangle 30"/>
            <p:cNvSpPr>
              <a:spLocks noChangeArrowheads="1"/>
            </p:cNvSpPr>
            <p:nvPr/>
          </p:nvSpPr>
          <p:spPr bwMode="auto">
            <a:xfrm>
              <a:off x="879" y="1377"/>
              <a:ext cx="700" cy="581"/>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4" name="Rectangle 31"/>
            <p:cNvSpPr>
              <a:spLocks noChangeArrowheads="1"/>
            </p:cNvSpPr>
            <p:nvPr/>
          </p:nvSpPr>
          <p:spPr bwMode="auto">
            <a:xfrm>
              <a:off x="879" y="1377"/>
              <a:ext cx="700"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5" name="Rectangle 32"/>
            <p:cNvSpPr>
              <a:spLocks noChangeArrowheads="1"/>
            </p:cNvSpPr>
            <p:nvPr/>
          </p:nvSpPr>
          <p:spPr bwMode="auto">
            <a:xfrm>
              <a:off x="844" y="1349"/>
              <a:ext cx="770" cy="2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6" name="Rectangle 33"/>
            <p:cNvSpPr>
              <a:spLocks noChangeArrowheads="1"/>
            </p:cNvSpPr>
            <p:nvPr/>
          </p:nvSpPr>
          <p:spPr bwMode="auto">
            <a:xfrm>
              <a:off x="844" y="1349"/>
              <a:ext cx="77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7" name="Rectangle 34"/>
            <p:cNvSpPr>
              <a:spLocks noChangeArrowheads="1"/>
            </p:cNvSpPr>
            <p:nvPr/>
          </p:nvSpPr>
          <p:spPr bwMode="auto">
            <a:xfrm>
              <a:off x="949" y="1454"/>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8" name="Rectangle 35"/>
            <p:cNvSpPr>
              <a:spLocks noChangeArrowheads="1"/>
            </p:cNvSpPr>
            <p:nvPr/>
          </p:nvSpPr>
          <p:spPr bwMode="auto">
            <a:xfrm>
              <a:off x="949" y="1454"/>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89" name="Rectangle 36"/>
            <p:cNvSpPr>
              <a:spLocks noChangeArrowheads="1"/>
            </p:cNvSpPr>
            <p:nvPr/>
          </p:nvSpPr>
          <p:spPr bwMode="auto">
            <a:xfrm>
              <a:off x="949" y="1612"/>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0" name="Rectangle 37"/>
            <p:cNvSpPr>
              <a:spLocks noChangeArrowheads="1"/>
            </p:cNvSpPr>
            <p:nvPr/>
          </p:nvSpPr>
          <p:spPr bwMode="auto">
            <a:xfrm>
              <a:off x="949" y="1612"/>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1" name="Freeform 38"/>
            <p:cNvSpPr>
              <a:spLocks/>
            </p:cNvSpPr>
            <p:nvPr/>
          </p:nvSpPr>
          <p:spPr bwMode="auto">
            <a:xfrm>
              <a:off x="879" y="1377"/>
              <a:ext cx="247" cy="233"/>
            </a:xfrm>
            <a:custGeom>
              <a:avLst/>
              <a:gdLst>
                <a:gd name="T0" fmla="*/ 106 w 106"/>
                <a:gd name="T1" fmla="*/ 0 h 100"/>
                <a:gd name="T2" fmla="*/ 0 w 106"/>
                <a:gd name="T3" fmla="*/ 0 h 100"/>
                <a:gd name="T4" fmla="*/ 0 w 106"/>
                <a:gd name="T5" fmla="*/ 99 h 100"/>
                <a:gd name="T6" fmla="*/ 8 w 106"/>
                <a:gd name="T7" fmla="*/ 100 h 100"/>
                <a:gd name="T8" fmla="*/ 76 w 106"/>
                <a:gd name="T9" fmla="*/ 72 h 100"/>
                <a:gd name="T10" fmla="*/ 30 w 106"/>
                <a:gd name="T11" fmla="*/ 72 h 100"/>
                <a:gd name="T12" fmla="*/ 30 w 106"/>
                <a:gd name="T13" fmla="*/ 33 h 100"/>
                <a:gd name="T14" fmla="*/ 101 w 106"/>
                <a:gd name="T15" fmla="*/ 33 h 100"/>
                <a:gd name="T16" fmla="*/ 106 w 106"/>
                <a:gd name="T17" fmla="*/ 2 h 100"/>
                <a:gd name="T18" fmla="*/ 106 w 10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0">
                  <a:moveTo>
                    <a:pt x="106" y="0"/>
                  </a:moveTo>
                  <a:cubicBezTo>
                    <a:pt x="0" y="0"/>
                    <a:pt x="0" y="0"/>
                    <a:pt x="0" y="0"/>
                  </a:cubicBezTo>
                  <a:cubicBezTo>
                    <a:pt x="0" y="99"/>
                    <a:pt x="0" y="99"/>
                    <a:pt x="0" y="99"/>
                  </a:cubicBezTo>
                  <a:cubicBezTo>
                    <a:pt x="3" y="99"/>
                    <a:pt x="5" y="100"/>
                    <a:pt x="8" y="100"/>
                  </a:cubicBezTo>
                  <a:cubicBezTo>
                    <a:pt x="34" y="100"/>
                    <a:pt x="58" y="89"/>
                    <a:pt x="76" y="72"/>
                  </a:cubicBezTo>
                  <a:cubicBezTo>
                    <a:pt x="30" y="72"/>
                    <a:pt x="30" y="72"/>
                    <a:pt x="30" y="72"/>
                  </a:cubicBezTo>
                  <a:cubicBezTo>
                    <a:pt x="30" y="33"/>
                    <a:pt x="30" y="33"/>
                    <a:pt x="30" y="33"/>
                  </a:cubicBezTo>
                  <a:cubicBezTo>
                    <a:pt x="101" y="33"/>
                    <a:pt x="101" y="33"/>
                    <a:pt x="101" y="33"/>
                  </a:cubicBezTo>
                  <a:cubicBezTo>
                    <a:pt x="104" y="23"/>
                    <a:pt x="106" y="13"/>
                    <a:pt x="106" y="2"/>
                  </a:cubicBezTo>
                  <a:cubicBezTo>
                    <a:pt x="106" y="1"/>
                    <a:pt x="106" y="0"/>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2" name="Freeform 39"/>
            <p:cNvSpPr>
              <a:spLocks/>
            </p:cNvSpPr>
            <p:nvPr/>
          </p:nvSpPr>
          <p:spPr bwMode="auto">
            <a:xfrm>
              <a:off x="879" y="1349"/>
              <a:ext cx="247" cy="28"/>
            </a:xfrm>
            <a:custGeom>
              <a:avLst/>
              <a:gdLst>
                <a:gd name="T0" fmla="*/ 105 w 106"/>
                <a:gd name="T1" fmla="*/ 0 h 12"/>
                <a:gd name="T2" fmla="*/ 0 w 106"/>
                <a:gd name="T3" fmla="*/ 0 h 12"/>
                <a:gd name="T4" fmla="*/ 0 w 106"/>
                <a:gd name="T5" fmla="*/ 12 h 12"/>
                <a:gd name="T6" fmla="*/ 106 w 106"/>
                <a:gd name="T7" fmla="*/ 12 h 12"/>
                <a:gd name="T8" fmla="*/ 105 w 106"/>
                <a:gd name="T9" fmla="*/ 0 h 12"/>
              </a:gdLst>
              <a:ahLst/>
              <a:cxnLst>
                <a:cxn ang="0">
                  <a:pos x="T0" y="T1"/>
                </a:cxn>
                <a:cxn ang="0">
                  <a:pos x="T2" y="T3"/>
                </a:cxn>
                <a:cxn ang="0">
                  <a:pos x="T4" y="T5"/>
                </a:cxn>
                <a:cxn ang="0">
                  <a:pos x="T6" y="T7"/>
                </a:cxn>
                <a:cxn ang="0">
                  <a:pos x="T8" y="T9"/>
                </a:cxn>
              </a:cxnLst>
              <a:rect l="0" t="0" r="r" b="b"/>
              <a:pathLst>
                <a:path w="106" h="12">
                  <a:moveTo>
                    <a:pt x="105" y="0"/>
                  </a:moveTo>
                  <a:cubicBezTo>
                    <a:pt x="0" y="0"/>
                    <a:pt x="0" y="0"/>
                    <a:pt x="0" y="0"/>
                  </a:cubicBezTo>
                  <a:cubicBezTo>
                    <a:pt x="0" y="12"/>
                    <a:pt x="0" y="12"/>
                    <a:pt x="0" y="12"/>
                  </a:cubicBezTo>
                  <a:cubicBezTo>
                    <a:pt x="106" y="12"/>
                    <a:pt x="106" y="12"/>
                    <a:pt x="106" y="12"/>
                  </a:cubicBezTo>
                  <a:cubicBezTo>
                    <a:pt x="106" y="8"/>
                    <a:pt x="105" y="4"/>
                    <a:pt x="10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3" name="Freeform 40"/>
            <p:cNvSpPr>
              <a:spLocks/>
            </p:cNvSpPr>
            <p:nvPr/>
          </p:nvSpPr>
          <p:spPr bwMode="auto">
            <a:xfrm>
              <a:off x="949" y="1454"/>
              <a:ext cx="166" cy="91"/>
            </a:xfrm>
            <a:custGeom>
              <a:avLst/>
              <a:gdLst>
                <a:gd name="T0" fmla="*/ 71 w 71"/>
                <a:gd name="T1" fmla="*/ 0 h 39"/>
                <a:gd name="T2" fmla="*/ 0 w 71"/>
                <a:gd name="T3" fmla="*/ 0 h 39"/>
                <a:gd name="T4" fmla="*/ 0 w 71"/>
                <a:gd name="T5" fmla="*/ 39 h 39"/>
                <a:gd name="T6" fmla="*/ 46 w 71"/>
                <a:gd name="T7" fmla="*/ 39 h 39"/>
                <a:gd name="T8" fmla="*/ 71 w 71"/>
                <a:gd name="T9" fmla="*/ 0 h 39"/>
              </a:gdLst>
              <a:ahLst/>
              <a:cxnLst>
                <a:cxn ang="0">
                  <a:pos x="T0" y="T1"/>
                </a:cxn>
                <a:cxn ang="0">
                  <a:pos x="T2" y="T3"/>
                </a:cxn>
                <a:cxn ang="0">
                  <a:pos x="T4" y="T5"/>
                </a:cxn>
                <a:cxn ang="0">
                  <a:pos x="T6" y="T7"/>
                </a:cxn>
                <a:cxn ang="0">
                  <a:pos x="T8" y="T9"/>
                </a:cxn>
              </a:cxnLst>
              <a:rect l="0" t="0" r="r" b="b"/>
              <a:pathLst>
                <a:path w="71" h="39">
                  <a:moveTo>
                    <a:pt x="71" y="0"/>
                  </a:moveTo>
                  <a:cubicBezTo>
                    <a:pt x="0" y="0"/>
                    <a:pt x="0" y="0"/>
                    <a:pt x="0" y="0"/>
                  </a:cubicBezTo>
                  <a:cubicBezTo>
                    <a:pt x="0" y="39"/>
                    <a:pt x="0" y="39"/>
                    <a:pt x="0" y="39"/>
                  </a:cubicBezTo>
                  <a:cubicBezTo>
                    <a:pt x="46" y="39"/>
                    <a:pt x="46" y="39"/>
                    <a:pt x="46" y="39"/>
                  </a:cubicBezTo>
                  <a:cubicBezTo>
                    <a:pt x="57" y="29"/>
                    <a:pt x="65" y="15"/>
                    <a:pt x="7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4" name="Rectangle 41"/>
            <p:cNvSpPr>
              <a:spLocks noChangeArrowheads="1"/>
            </p:cNvSpPr>
            <p:nvPr/>
          </p:nvSpPr>
          <p:spPr bwMode="auto">
            <a:xfrm>
              <a:off x="949" y="1769"/>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5" name="Rectangle 42"/>
            <p:cNvSpPr>
              <a:spLocks noChangeArrowheads="1"/>
            </p:cNvSpPr>
            <p:nvPr/>
          </p:nvSpPr>
          <p:spPr bwMode="auto">
            <a:xfrm>
              <a:off x="949" y="1769"/>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6" name="Rectangle 43"/>
            <p:cNvSpPr>
              <a:spLocks noChangeArrowheads="1"/>
            </p:cNvSpPr>
            <p:nvPr/>
          </p:nvSpPr>
          <p:spPr bwMode="auto">
            <a:xfrm>
              <a:off x="879" y="1958"/>
              <a:ext cx="700" cy="88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7" name="Rectangle 44"/>
            <p:cNvSpPr>
              <a:spLocks noChangeArrowheads="1"/>
            </p:cNvSpPr>
            <p:nvPr/>
          </p:nvSpPr>
          <p:spPr bwMode="auto">
            <a:xfrm>
              <a:off x="879" y="1958"/>
              <a:ext cx="700"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8" name="Rectangle 45"/>
            <p:cNvSpPr>
              <a:spLocks noChangeArrowheads="1"/>
            </p:cNvSpPr>
            <p:nvPr/>
          </p:nvSpPr>
          <p:spPr bwMode="auto">
            <a:xfrm>
              <a:off x="844" y="1944"/>
              <a:ext cx="770" cy="2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299" name="Rectangle 46"/>
            <p:cNvSpPr>
              <a:spLocks noChangeArrowheads="1"/>
            </p:cNvSpPr>
            <p:nvPr/>
          </p:nvSpPr>
          <p:spPr bwMode="auto">
            <a:xfrm>
              <a:off x="844" y="1944"/>
              <a:ext cx="77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0" name="Rectangle 47"/>
            <p:cNvSpPr>
              <a:spLocks noChangeArrowheads="1"/>
            </p:cNvSpPr>
            <p:nvPr/>
          </p:nvSpPr>
          <p:spPr bwMode="auto">
            <a:xfrm>
              <a:off x="1264" y="2669"/>
              <a:ext cx="91" cy="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1" name="Rectangle 48"/>
            <p:cNvSpPr>
              <a:spLocks noChangeArrowheads="1"/>
            </p:cNvSpPr>
            <p:nvPr/>
          </p:nvSpPr>
          <p:spPr bwMode="auto">
            <a:xfrm>
              <a:off x="1105" y="2669"/>
              <a:ext cx="91" cy="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2" name="Rectangle 49"/>
            <p:cNvSpPr>
              <a:spLocks noChangeArrowheads="1"/>
            </p:cNvSpPr>
            <p:nvPr/>
          </p:nvSpPr>
          <p:spPr bwMode="auto">
            <a:xfrm>
              <a:off x="1105" y="2669"/>
              <a:ext cx="9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3" name="Rectangle 50"/>
            <p:cNvSpPr>
              <a:spLocks noChangeArrowheads="1"/>
            </p:cNvSpPr>
            <p:nvPr/>
          </p:nvSpPr>
          <p:spPr bwMode="auto">
            <a:xfrm>
              <a:off x="949" y="2051"/>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4" name="Rectangle 51"/>
            <p:cNvSpPr>
              <a:spLocks noChangeArrowheads="1"/>
            </p:cNvSpPr>
            <p:nvPr/>
          </p:nvSpPr>
          <p:spPr bwMode="auto">
            <a:xfrm>
              <a:off x="949" y="2051"/>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5" name="Rectangle 52"/>
            <p:cNvSpPr>
              <a:spLocks noChangeArrowheads="1"/>
            </p:cNvSpPr>
            <p:nvPr/>
          </p:nvSpPr>
          <p:spPr bwMode="auto">
            <a:xfrm>
              <a:off x="949" y="2207"/>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6" name="Rectangle 53"/>
            <p:cNvSpPr>
              <a:spLocks noChangeArrowheads="1"/>
            </p:cNvSpPr>
            <p:nvPr/>
          </p:nvSpPr>
          <p:spPr bwMode="auto">
            <a:xfrm>
              <a:off x="949" y="2207"/>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7" name="Rectangle 54"/>
            <p:cNvSpPr>
              <a:spLocks noChangeArrowheads="1"/>
            </p:cNvSpPr>
            <p:nvPr/>
          </p:nvSpPr>
          <p:spPr bwMode="auto">
            <a:xfrm>
              <a:off x="949" y="2364"/>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8" name="Rectangle 55"/>
            <p:cNvSpPr>
              <a:spLocks noChangeArrowheads="1"/>
            </p:cNvSpPr>
            <p:nvPr/>
          </p:nvSpPr>
          <p:spPr bwMode="auto">
            <a:xfrm>
              <a:off x="949" y="2364"/>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09" name="Rectangle 56"/>
            <p:cNvSpPr>
              <a:spLocks noChangeArrowheads="1"/>
            </p:cNvSpPr>
            <p:nvPr/>
          </p:nvSpPr>
          <p:spPr bwMode="auto">
            <a:xfrm>
              <a:off x="949" y="2522"/>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0" name="Rectangle 57"/>
            <p:cNvSpPr>
              <a:spLocks noChangeArrowheads="1"/>
            </p:cNvSpPr>
            <p:nvPr/>
          </p:nvSpPr>
          <p:spPr bwMode="auto">
            <a:xfrm>
              <a:off x="949" y="2522"/>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1" name="Rectangle 58"/>
            <p:cNvSpPr>
              <a:spLocks noChangeArrowheads="1"/>
            </p:cNvSpPr>
            <p:nvPr/>
          </p:nvSpPr>
          <p:spPr bwMode="auto">
            <a:xfrm>
              <a:off x="725" y="2707"/>
              <a:ext cx="37" cy="14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2" name="Oval 59"/>
            <p:cNvSpPr>
              <a:spLocks noChangeArrowheads="1"/>
            </p:cNvSpPr>
            <p:nvPr/>
          </p:nvSpPr>
          <p:spPr bwMode="auto">
            <a:xfrm>
              <a:off x="650" y="2585"/>
              <a:ext cx="185" cy="1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3" name="Oval 60"/>
            <p:cNvSpPr>
              <a:spLocks noChangeArrowheads="1"/>
            </p:cNvSpPr>
            <p:nvPr/>
          </p:nvSpPr>
          <p:spPr bwMode="auto">
            <a:xfrm>
              <a:off x="674" y="2490"/>
              <a:ext cx="135" cy="13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4" name="Rectangle 61"/>
            <p:cNvSpPr>
              <a:spLocks noChangeArrowheads="1"/>
            </p:cNvSpPr>
            <p:nvPr/>
          </p:nvSpPr>
          <p:spPr bwMode="auto">
            <a:xfrm>
              <a:off x="499" y="2707"/>
              <a:ext cx="37" cy="14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5" name="Oval 62"/>
            <p:cNvSpPr>
              <a:spLocks noChangeArrowheads="1"/>
            </p:cNvSpPr>
            <p:nvPr/>
          </p:nvSpPr>
          <p:spPr bwMode="auto">
            <a:xfrm>
              <a:off x="424" y="2585"/>
              <a:ext cx="184" cy="1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6" name="Oval 63"/>
            <p:cNvSpPr>
              <a:spLocks noChangeArrowheads="1"/>
            </p:cNvSpPr>
            <p:nvPr/>
          </p:nvSpPr>
          <p:spPr bwMode="auto">
            <a:xfrm>
              <a:off x="447" y="2490"/>
              <a:ext cx="136" cy="13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7" name="Freeform 64"/>
            <p:cNvSpPr>
              <a:spLocks noEditPoints="1"/>
            </p:cNvSpPr>
            <p:nvPr/>
          </p:nvSpPr>
          <p:spPr bwMode="auto">
            <a:xfrm>
              <a:off x="783" y="1283"/>
              <a:ext cx="229" cy="194"/>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8" name="Oval 65"/>
            <p:cNvSpPr>
              <a:spLocks noChangeArrowheads="1"/>
            </p:cNvSpPr>
            <p:nvPr/>
          </p:nvSpPr>
          <p:spPr bwMode="auto">
            <a:xfrm>
              <a:off x="629" y="1113"/>
              <a:ext cx="458" cy="455"/>
            </a:xfrm>
            <a:prstGeom prst="ellipse">
              <a:avLst/>
            </a:pr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19" name="Freeform 67"/>
            <p:cNvSpPr>
              <a:spLocks noEditPoints="1"/>
            </p:cNvSpPr>
            <p:nvPr/>
          </p:nvSpPr>
          <p:spPr bwMode="auto">
            <a:xfrm>
              <a:off x="986" y="1972"/>
              <a:ext cx="297" cy="235"/>
            </a:xfrm>
            <a:custGeom>
              <a:avLst/>
              <a:gdLst>
                <a:gd name="T0" fmla="*/ 127 w 127"/>
                <a:gd name="T1" fmla="*/ 73 h 101"/>
                <a:gd name="T2" fmla="*/ 0 w 127"/>
                <a:gd name="T3" fmla="*/ 73 h 101"/>
                <a:gd name="T4" fmla="*/ 16 w 127"/>
                <a:gd name="T5" fmla="*/ 101 h 101"/>
                <a:gd name="T6" fmla="*/ 112 w 127"/>
                <a:gd name="T7" fmla="*/ 101 h 101"/>
                <a:gd name="T8" fmla="*/ 127 w 127"/>
                <a:gd name="T9" fmla="*/ 73 h 101"/>
                <a:gd name="T10" fmla="*/ 95 w 127"/>
                <a:gd name="T11" fmla="*/ 0 h 101"/>
                <a:gd name="T12" fmla="*/ 33 w 127"/>
                <a:gd name="T13" fmla="*/ 0 h 101"/>
                <a:gd name="T14" fmla="*/ 3 w 127"/>
                <a:gd name="T15" fmla="*/ 34 h 101"/>
                <a:gd name="T16" fmla="*/ 124 w 127"/>
                <a:gd name="T17" fmla="*/ 34 h 101"/>
                <a:gd name="T18" fmla="*/ 95 w 127"/>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01">
                  <a:moveTo>
                    <a:pt x="127" y="73"/>
                  </a:moveTo>
                  <a:cubicBezTo>
                    <a:pt x="0" y="73"/>
                    <a:pt x="0" y="73"/>
                    <a:pt x="0" y="73"/>
                  </a:cubicBezTo>
                  <a:cubicBezTo>
                    <a:pt x="3" y="83"/>
                    <a:pt x="8" y="93"/>
                    <a:pt x="16" y="101"/>
                  </a:cubicBezTo>
                  <a:cubicBezTo>
                    <a:pt x="112" y="101"/>
                    <a:pt x="112" y="101"/>
                    <a:pt x="112" y="101"/>
                  </a:cubicBezTo>
                  <a:cubicBezTo>
                    <a:pt x="119" y="93"/>
                    <a:pt x="124" y="83"/>
                    <a:pt x="127" y="73"/>
                  </a:cubicBezTo>
                  <a:moveTo>
                    <a:pt x="95" y="0"/>
                  </a:moveTo>
                  <a:cubicBezTo>
                    <a:pt x="33" y="0"/>
                    <a:pt x="33" y="0"/>
                    <a:pt x="33" y="0"/>
                  </a:cubicBezTo>
                  <a:cubicBezTo>
                    <a:pt x="19" y="7"/>
                    <a:pt x="9" y="19"/>
                    <a:pt x="3" y="34"/>
                  </a:cubicBezTo>
                  <a:cubicBezTo>
                    <a:pt x="124" y="34"/>
                    <a:pt x="124" y="34"/>
                    <a:pt x="124" y="34"/>
                  </a:cubicBezTo>
                  <a:cubicBezTo>
                    <a:pt x="119" y="19"/>
                    <a:pt x="108" y="7"/>
                    <a:pt x="95"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0" name="Freeform 68"/>
            <p:cNvSpPr>
              <a:spLocks/>
            </p:cNvSpPr>
            <p:nvPr/>
          </p:nvSpPr>
          <p:spPr bwMode="auto">
            <a:xfrm>
              <a:off x="1063" y="1953"/>
              <a:ext cx="145" cy="19"/>
            </a:xfrm>
            <a:custGeom>
              <a:avLst/>
              <a:gdLst>
                <a:gd name="T0" fmla="*/ 31 w 62"/>
                <a:gd name="T1" fmla="*/ 0 h 8"/>
                <a:gd name="T2" fmla="*/ 0 w 62"/>
                <a:gd name="T3" fmla="*/ 8 h 8"/>
                <a:gd name="T4" fmla="*/ 62 w 62"/>
                <a:gd name="T5" fmla="*/ 8 h 8"/>
                <a:gd name="T6" fmla="*/ 31 w 62"/>
                <a:gd name="T7" fmla="*/ 0 h 8"/>
              </a:gdLst>
              <a:ahLst/>
              <a:cxnLst>
                <a:cxn ang="0">
                  <a:pos x="T0" y="T1"/>
                </a:cxn>
                <a:cxn ang="0">
                  <a:pos x="T2" y="T3"/>
                </a:cxn>
                <a:cxn ang="0">
                  <a:pos x="T4" y="T5"/>
                </a:cxn>
                <a:cxn ang="0">
                  <a:pos x="T6" y="T7"/>
                </a:cxn>
              </a:cxnLst>
              <a:rect l="0" t="0" r="r" b="b"/>
              <a:pathLst>
                <a:path w="62" h="8">
                  <a:moveTo>
                    <a:pt x="31" y="0"/>
                  </a:moveTo>
                  <a:cubicBezTo>
                    <a:pt x="19" y="0"/>
                    <a:pt x="9" y="3"/>
                    <a:pt x="0" y="8"/>
                  </a:cubicBezTo>
                  <a:cubicBezTo>
                    <a:pt x="62" y="8"/>
                    <a:pt x="62" y="8"/>
                    <a:pt x="62" y="8"/>
                  </a:cubicBezTo>
                  <a:cubicBezTo>
                    <a:pt x="53" y="3"/>
                    <a:pt x="42" y="0"/>
                    <a:pt x="3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1" name="Freeform 69"/>
            <p:cNvSpPr>
              <a:spLocks/>
            </p:cNvSpPr>
            <p:nvPr/>
          </p:nvSpPr>
          <p:spPr bwMode="auto">
            <a:xfrm>
              <a:off x="984" y="2051"/>
              <a:ext cx="303" cy="91"/>
            </a:xfrm>
            <a:custGeom>
              <a:avLst/>
              <a:gdLst>
                <a:gd name="T0" fmla="*/ 125 w 130"/>
                <a:gd name="T1" fmla="*/ 0 h 39"/>
                <a:gd name="T2" fmla="*/ 4 w 130"/>
                <a:gd name="T3" fmla="*/ 0 h 39"/>
                <a:gd name="T4" fmla="*/ 0 w 130"/>
                <a:gd name="T5" fmla="*/ 23 h 39"/>
                <a:gd name="T6" fmla="*/ 1 w 130"/>
                <a:gd name="T7" fmla="*/ 39 h 39"/>
                <a:gd name="T8" fmla="*/ 128 w 130"/>
                <a:gd name="T9" fmla="*/ 39 h 39"/>
                <a:gd name="T10" fmla="*/ 130 w 130"/>
                <a:gd name="T11" fmla="*/ 23 h 39"/>
                <a:gd name="T12" fmla="*/ 125 w 13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30" h="39">
                  <a:moveTo>
                    <a:pt x="125" y="0"/>
                  </a:moveTo>
                  <a:cubicBezTo>
                    <a:pt x="4" y="0"/>
                    <a:pt x="4" y="0"/>
                    <a:pt x="4" y="0"/>
                  </a:cubicBezTo>
                  <a:cubicBezTo>
                    <a:pt x="1" y="7"/>
                    <a:pt x="0" y="15"/>
                    <a:pt x="0" y="23"/>
                  </a:cubicBezTo>
                  <a:cubicBezTo>
                    <a:pt x="0" y="28"/>
                    <a:pt x="0" y="34"/>
                    <a:pt x="1" y="39"/>
                  </a:cubicBezTo>
                  <a:cubicBezTo>
                    <a:pt x="128" y="39"/>
                    <a:pt x="128" y="39"/>
                    <a:pt x="128" y="39"/>
                  </a:cubicBezTo>
                  <a:cubicBezTo>
                    <a:pt x="129" y="34"/>
                    <a:pt x="130" y="28"/>
                    <a:pt x="130" y="23"/>
                  </a:cubicBezTo>
                  <a:cubicBezTo>
                    <a:pt x="130" y="15"/>
                    <a:pt x="128" y="7"/>
                    <a:pt x="12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2" name="Freeform 70"/>
            <p:cNvSpPr>
              <a:spLocks/>
            </p:cNvSpPr>
            <p:nvPr/>
          </p:nvSpPr>
          <p:spPr bwMode="auto">
            <a:xfrm>
              <a:off x="1024" y="2207"/>
              <a:ext cx="224" cy="49"/>
            </a:xfrm>
            <a:custGeom>
              <a:avLst/>
              <a:gdLst>
                <a:gd name="T0" fmla="*/ 96 w 96"/>
                <a:gd name="T1" fmla="*/ 0 h 21"/>
                <a:gd name="T2" fmla="*/ 0 w 96"/>
                <a:gd name="T3" fmla="*/ 0 h 21"/>
                <a:gd name="T4" fmla="*/ 48 w 96"/>
                <a:gd name="T5" fmla="*/ 21 h 21"/>
                <a:gd name="T6" fmla="*/ 96 w 96"/>
                <a:gd name="T7" fmla="*/ 0 h 21"/>
              </a:gdLst>
              <a:ahLst/>
              <a:cxnLst>
                <a:cxn ang="0">
                  <a:pos x="T0" y="T1"/>
                </a:cxn>
                <a:cxn ang="0">
                  <a:pos x="T2" y="T3"/>
                </a:cxn>
                <a:cxn ang="0">
                  <a:pos x="T4" y="T5"/>
                </a:cxn>
                <a:cxn ang="0">
                  <a:pos x="T6" y="T7"/>
                </a:cxn>
              </a:cxnLst>
              <a:rect l="0" t="0" r="r" b="b"/>
              <a:pathLst>
                <a:path w="96" h="21">
                  <a:moveTo>
                    <a:pt x="96" y="0"/>
                  </a:moveTo>
                  <a:cubicBezTo>
                    <a:pt x="0" y="0"/>
                    <a:pt x="0" y="0"/>
                    <a:pt x="0" y="0"/>
                  </a:cubicBezTo>
                  <a:cubicBezTo>
                    <a:pt x="12" y="13"/>
                    <a:pt x="29" y="21"/>
                    <a:pt x="48" y="21"/>
                  </a:cubicBezTo>
                  <a:cubicBezTo>
                    <a:pt x="67" y="21"/>
                    <a:pt x="84" y="13"/>
                    <a:pt x="96"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3" name="Oval 71"/>
            <p:cNvSpPr>
              <a:spLocks noChangeArrowheads="1"/>
            </p:cNvSpPr>
            <p:nvPr/>
          </p:nvSpPr>
          <p:spPr bwMode="auto">
            <a:xfrm>
              <a:off x="965" y="1934"/>
              <a:ext cx="304" cy="304"/>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4" name="Oval 73"/>
            <p:cNvSpPr>
              <a:spLocks noChangeArrowheads="1"/>
            </p:cNvSpPr>
            <p:nvPr/>
          </p:nvSpPr>
          <p:spPr bwMode="auto">
            <a:xfrm>
              <a:off x="1465" y="1465"/>
              <a:ext cx="324" cy="325"/>
            </a:xfrm>
            <a:prstGeom prst="ellipse">
              <a:avLst/>
            </a:pr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5" name="Freeform 75"/>
            <p:cNvSpPr>
              <a:spLocks/>
            </p:cNvSpPr>
            <p:nvPr/>
          </p:nvSpPr>
          <p:spPr bwMode="auto">
            <a:xfrm>
              <a:off x="1353" y="2228"/>
              <a:ext cx="198" cy="159"/>
            </a:xfrm>
            <a:custGeom>
              <a:avLst/>
              <a:gdLst>
                <a:gd name="T0" fmla="*/ 69 w 85"/>
                <a:gd name="T1" fmla="*/ 0 h 68"/>
                <a:gd name="T2" fmla="*/ 69 w 85"/>
                <a:gd name="T3" fmla="*/ 30 h 68"/>
                <a:gd name="T4" fmla="*/ 1 w 85"/>
                <a:gd name="T5" fmla="*/ 30 h 68"/>
                <a:gd name="T6" fmla="*/ 0 w 85"/>
                <a:gd name="T7" fmla="*/ 34 h 68"/>
                <a:gd name="T8" fmla="*/ 8 w 85"/>
                <a:gd name="T9" fmla="*/ 58 h 68"/>
                <a:gd name="T10" fmla="*/ 69 w 85"/>
                <a:gd name="T11" fmla="*/ 58 h 68"/>
                <a:gd name="T12" fmla="*/ 69 w 85"/>
                <a:gd name="T13" fmla="*/ 68 h 68"/>
                <a:gd name="T14" fmla="*/ 85 w 85"/>
                <a:gd name="T15" fmla="*/ 34 h 68"/>
                <a:gd name="T16" fmla="*/ 69 w 85"/>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8">
                  <a:moveTo>
                    <a:pt x="69" y="0"/>
                  </a:moveTo>
                  <a:cubicBezTo>
                    <a:pt x="69" y="30"/>
                    <a:pt x="69" y="30"/>
                    <a:pt x="69" y="30"/>
                  </a:cubicBezTo>
                  <a:cubicBezTo>
                    <a:pt x="1" y="30"/>
                    <a:pt x="1" y="30"/>
                    <a:pt x="1" y="30"/>
                  </a:cubicBezTo>
                  <a:cubicBezTo>
                    <a:pt x="0" y="31"/>
                    <a:pt x="0" y="33"/>
                    <a:pt x="0" y="34"/>
                  </a:cubicBezTo>
                  <a:cubicBezTo>
                    <a:pt x="0" y="43"/>
                    <a:pt x="3" y="51"/>
                    <a:pt x="8" y="58"/>
                  </a:cubicBezTo>
                  <a:cubicBezTo>
                    <a:pt x="69" y="58"/>
                    <a:pt x="69" y="58"/>
                    <a:pt x="69" y="58"/>
                  </a:cubicBezTo>
                  <a:cubicBezTo>
                    <a:pt x="69" y="68"/>
                    <a:pt x="69" y="68"/>
                    <a:pt x="69" y="68"/>
                  </a:cubicBezTo>
                  <a:cubicBezTo>
                    <a:pt x="79" y="60"/>
                    <a:pt x="85" y="48"/>
                    <a:pt x="85" y="34"/>
                  </a:cubicBezTo>
                  <a:cubicBezTo>
                    <a:pt x="85" y="20"/>
                    <a:pt x="79" y="8"/>
                    <a:pt x="69"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6" name="Freeform 76"/>
            <p:cNvSpPr>
              <a:spLocks/>
            </p:cNvSpPr>
            <p:nvPr/>
          </p:nvSpPr>
          <p:spPr bwMode="auto">
            <a:xfrm>
              <a:off x="1355" y="2207"/>
              <a:ext cx="159" cy="91"/>
            </a:xfrm>
            <a:custGeom>
              <a:avLst/>
              <a:gdLst>
                <a:gd name="T0" fmla="*/ 42 w 68"/>
                <a:gd name="T1" fmla="*/ 0 h 39"/>
                <a:gd name="T2" fmla="*/ 0 w 68"/>
                <a:gd name="T3" fmla="*/ 39 h 39"/>
                <a:gd name="T4" fmla="*/ 68 w 68"/>
                <a:gd name="T5" fmla="*/ 39 h 39"/>
                <a:gd name="T6" fmla="*/ 68 w 68"/>
                <a:gd name="T7" fmla="*/ 9 h 39"/>
                <a:gd name="T8" fmla="*/ 42 w 68"/>
                <a:gd name="T9" fmla="*/ 0 h 39"/>
              </a:gdLst>
              <a:ahLst/>
              <a:cxnLst>
                <a:cxn ang="0">
                  <a:pos x="T0" y="T1"/>
                </a:cxn>
                <a:cxn ang="0">
                  <a:pos x="T2" y="T3"/>
                </a:cxn>
                <a:cxn ang="0">
                  <a:pos x="T4" y="T5"/>
                </a:cxn>
                <a:cxn ang="0">
                  <a:pos x="T6" y="T7"/>
                </a:cxn>
                <a:cxn ang="0">
                  <a:pos x="T8" y="T9"/>
                </a:cxn>
              </a:cxnLst>
              <a:rect l="0" t="0" r="r" b="b"/>
              <a:pathLst>
                <a:path w="68" h="39">
                  <a:moveTo>
                    <a:pt x="42" y="0"/>
                  </a:moveTo>
                  <a:cubicBezTo>
                    <a:pt x="20" y="0"/>
                    <a:pt x="2" y="17"/>
                    <a:pt x="0" y="39"/>
                  </a:cubicBezTo>
                  <a:cubicBezTo>
                    <a:pt x="68" y="39"/>
                    <a:pt x="68" y="39"/>
                    <a:pt x="68" y="39"/>
                  </a:cubicBezTo>
                  <a:cubicBezTo>
                    <a:pt x="68" y="9"/>
                    <a:pt x="68" y="9"/>
                    <a:pt x="68" y="9"/>
                  </a:cubicBezTo>
                  <a:cubicBezTo>
                    <a:pt x="61" y="4"/>
                    <a:pt x="52" y="0"/>
                    <a:pt x="42"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7" name="Freeform 77"/>
            <p:cNvSpPr>
              <a:spLocks/>
            </p:cNvSpPr>
            <p:nvPr/>
          </p:nvSpPr>
          <p:spPr bwMode="auto">
            <a:xfrm>
              <a:off x="1371" y="2364"/>
              <a:ext cx="143" cy="42"/>
            </a:xfrm>
            <a:custGeom>
              <a:avLst/>
              <a:gdLst>
                <a:gd name="T0" fmla="*/ 61 w 61"/>
                <a:gd name="T1" fmla="*/ 0 h 18"/>
                <a:gd name="T2" fmla="*/ 0 w 61"/>
                <a:gd name="T3" fmla="*/ 0 h 18"/>
                <a:gd name="T4" fmla="*/ 35 w 61"/>
                <a:gd name="T5" fmla="*/ 18 h 18"/>
                <a:gd name="T6" fmla="*/ 61 w 61"/>
                <a:gd name="T7" fmla="*/ 10 h 18"/>
                <a:gd name="T8" fmla="*/ 61 w 61"/>
                <a:gd name="T9" fmla="*/ 0 h 18"/>
              </a:gdLst>
              <a:ahLst/>
              <a:cxnLst>
                <a:cxn ang="0">
                  <a:pos x="T0" y="T1"/>
                </a:cxn>
                <a:cxn ang="0">
                  <a:pos x="T2" y="T3"/>
                </a:cxn>
                <a:cxn ang="0">
                  <a:pos x="T4" y="T5"/>
                </a:cxn>
                <a:cxn ang="0">
                  <a:pos x="T6" y="T7"/>
                </a:cxn>
                <a:cxn ang="0">
                  <a:pos x="T8" y="T9"/>
                </a:cxn>
              </a:cxnLst>
              <a:rect l="0" t="0" r="r" b="b"/>
              <a:pathLst>
                <a:path w="61" h="18">
                  <a:moveTo>
                    <a:pt x="61" y="0"/>
                  </a:moveTo>
                  <a:cubicBezTo>
                    <a:pt x="0" y="0"/>
                    <a:pt x="0" y="0"/>
                    <a:pt x="0" y="0"/>
                  </a:cubicBezTo>
                  <a:cubicBezTo>
                    <a:pt x="8" y="11"/>
                    <a:pt x="20" y="18"/>
                    <a:pt x="35" y="18"/>
                  </a:cubicBezTo>
                  <a:cubicBezTo>
                    <a:pt x="45" y="18"/>
                    <a:pt x="54" y="15"/>
                    <a:pt x="61" y="10"/>
                  </a:cubicBezTo>
                  <a:cubicBezTo>
                    <a:pt x="61" y="0"/>
                    <a:pt x="61" y="0"/>
                    <a:pt x="6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28" name="Oval 78"/>
            <p:cNvSpPr>
              <a:spLocks noChangeArrowheads="1"/>
            </p:cNvSpPr>
            <p:nvPr/>
          </p:nvSpPr>
          <p:spPr bwMode="auto">
            <a:xfrm>
              <a:off x="1334" y="2189"/>
              <a:ext cx="198" cy="198"/>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33" name="Freeform 85"/>
            <p:cNvSpPr>
              <a:spLocks/>
            </p:cNvSpPr>
            <p:nvPr/>
          </p:nvSpPr>
          <p:spPr bwMode="auto">
            <a:xfrm>
              <a:off x="1040" y="2455"/>
              <a:ext cx="229" cy="67"/>
            </a:xfrm>
            <a:custGeom>
              <a:avLst/>
              <a:gdLst>
                <a:gd name="T0" fmla="*/ 62 w 98"/>
                <a:gd name="T1" fmla="*/ 0 h 29"/>
                <a:gd name="T2" fmla="*/ 36 w 98"/>
                <a:gd name="T3" fmla="*/ 0 h 29"/>
                <a:gd name="T4" fmla="*/ 0 w 98"/>
                <a:gd name="T5" fmla="*/ 29 h 29"/>
                <a:gd name="T6" fmla="*/ 98 w 98"/>
                <a:gd name="T7" fmla="*/ 29 h 29"/>
                <a:gd name="T8" fmla="*/ 62 w 98"/>
                <a:gd name="T9" fmla="*/ 0 h 29"/>
              </a:gdLst>
              <a:ahLst/>
              <a:cxnLst>
                <a:cxn ang="0">
                  <a:pos x="T0" y="T1"/>
                </a:cxn>
                <a:cxn ang="0">
                  <a:pos x="T2" y="T3"/>
                </a:cxn>
                <a:cxn ang="0">
                  <a:pos x="T4" y="T5"/>
                </a:cxn>
                <a:cxn ang="0">
                  <a:pos x="T6" y="T7"/>
                </a:cxn>
                <a:cxn ang="0">
                  <a:pos x="T8" y="T9"/>
                </a:cxn>
              </a:cxnLst>
              <a:rect l="0" t="0" r="r" b="b"/>
              <a:pathLst>
                <a:path w="98" h="29">
                  <a:moveTo>
                    <a:pt x="62" y="0"/>
                  </a:moveTo>
                  <a:cubicBezTo>
                    <a:pt x="36" y="0"/>
                    <a:pt x="36" y="0"/>
                    <a:pt x="36" y="0"/>
                  </a:cubicBezTo>
                  <a:cubicBezTo>
                    <a:pt x="20" y="4"/>
                    <a:pt x="7" y="15"/>
                    <a:pt x="0" y="29"/>
                  </a:cubicBezTo>
                  <a:cubicBezTo>
                    <a:pt x="98" y="29"/>
                    <a:pt x="98" y="29"/>
                    <a:pt x="98" y="29"/>
                  </a:cubicBezTo>
                  <a:cubicBezTo>
                    <a:pt x="91" y="15"/>
                    <a:pt x="78" y="4"/>
                    <a:pt x="62"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34" name="Freeform 86"/>
            <p:cNvSpPr>
              <a:spLocks/>
            </p:cNvSpPr>
            <p:nvPr/>
          </p:nvSpPr>
          <p:spPr bwMode="auto">
            <a:xfrm>
              <a:off x="1124" y="2452"/>
              <a:ext cx="61" cy="3"/>
            </a:xfrm>
            <a:custGeom>
              <a:avLst/>
              <a:gdLst>
                <a:gd name="T0" fmla="*/ 13 w 26"/>
                <a:gd name="T1" fmla="*/ 0 h 1"/>
                <a:gd name="T2" fmla="*/ 0 w 26"/>
                <a:gd name="T3" fmla="*/ 1 h 1"/>
                <a:gd name="T4" fmla="*/ 26 w 26"/>
                <a:gd name="T5" fmla="*/ 1 h 1"/>
                <a:gd name="T6" fmla="*/ 13 w 26"/>
                <a:gd name="T7" fmla="*/ 0 h 1"/>
              </a:gdLst>
              <a:ahLst/>
              <a:cxnLst>
                <a:cxn ang="0">
                  <a:pos x="T0" y="T1"/>
                </a:cxn>
                <a:cxn ang="0">
                  <a:pos x="T2" y="T3"/>
                </a:cxn>
                <a:cxn ang="0">
                  <a:pos x="T4" y="T5"/>
                </a:cxn>
                <a:cxn ang="0">
                  <a:pos x="T6" y="T7"/>
                </a:cxn>
              </a:cxnLst>
              <a:rect l="0" t="0" r="r" b="b"/>
              <a:pathLst>
                <a:path w="26" h="1">
                  <a:moveTo>
                    <a:pt x="13" y="0"/>
                  </a:moveTo>
                  <a:cubicBezTo>
                    <a:pt x="8" y="0"/>
                    <a:pt x="4" y="0"/>
                    <a:pt x="0" y="1"/>
                  </a:cubicBezTo>
                  <a:cubicBezTo>
                    <a:pt x="26" y="1"/>
                    <a:pt x="26" y="1"/>
                    <a:pt x="26" y="1"/>
                  </a:cubicBezTo>
                  <a:cubicBezTo>
                    <a:pt x="22" y="0"/>
                    <a:pt x="17" y="0"/>
                    <a:pt x="1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35" name="Freeform 87"/>
            <p:cNvSpPr>
              <a:spLocks/>
            </p:cNvSpPr>
            <p:nvPr/>
          </p:nvSpPr>
          <p:spPr bwMode="auto">
            <a:xfrm>
              <a:off x="1031" y="2613"/>
              <a:ext cx="247" cy="87"/>
            </a:xfrm>
            <a:custGeom>
              <a:avLst/>
              <a:gdLst>
                <a:gd name="T0" fmla="*/ 106 w 106"/>
                <a:gd name="T1" fmla="*/ 0 h 37"/>
                <a:gd name="T2" fmla="*/ 0 w 106"/>
                <a:gd name="T3" fmla="*/ 0 h 37"/>
                <a:gd name="T4" fmla="*/ 32 w 106"/>
                <a:gd name="T5" fmla="*/ 36 h 37"/>
                <a:gd name="T6" fmla="*/ 32 w 106"/>
                <a:gd name="T7" fmla="*/ 24 h 37"/>
                <a:gd name="T8" fmla="*/ 71 w 106"/>
                <a:gd name="T9" fmla="*/ 24 h 37"/>
                <a:gd name="T10" fmla="*/ 71 w 106"/>
                <a:gd name="T11" fmla="*/ 37 h 37"/>
                <a:gd name="T12" fmla="*/ 106 w 106"/>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106" y="0"/>
                  </a:moveTo>
                  <a:cubicBezTo>
                    <a:pt x="0" y="0"/>
                    <a:pt x="0" y="0"/>
                    <a:pt x="0" y="0"/>
                  </a:cubicBezTo>
                  <a:cubicBezTo>
                    <a:pt x="4" y="16"/>
                    <a:pt x="16" y="30"/>
                    <a:pt x="32" y="36"/>
                  </a:cubicBezTo>
                  <a:cubicBezTo>
                    <a:pt x="32" y="24"/>
                    <a:pt x="32" y="24"/>
                    <a:pt x="32" y="24"/>
                  </a:cubicBezTo>
                  <a:cubicBezTo>
                    <a:pt x="71" y="24"/>
                    <a:pt x="71" y="24"/>
                    <a:pt x="71" y="24"/>
                  </a:cubicBezTo>
                  <a:cubicBezTo>
                    <a:pt x="71" y="37"/>
                    <a:pt x="71" y="37"/>
                    <a:pt x="71" y="37"/>
                  </a:cubicBezTo>
                  <a:cubicBezTo>
                    <a:pt x="88" y="31"/>
                    <a:pt x="101" y="17"/>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36" name="Freeform 88"/>
            <p:cNvSpPr>
              <a:spLocks/>
            </p:cNvSpPr>
            <p:nvPr/>
          </p:nvSpPr>
          <p:spPr bwMode="auto">
            <a:xfrm>
              <a:off x="1105" y="2669"/>
              <a:ext cx="91" cy="38"/>
            </a:xfrm>
            <a:custGeom>
              <a:avLst/>
              <a:gdLst>
                <a:gd name="T0" fmla="*/ 39 w 39"/>
                <a:gd name="T1" fmla="*/ 0 h 16"/>
                <a:gd name="T2" fmla="*/ 0 w 39"/>
                <a:gd name="T3" fmla="*/ 0 h 16"/>
                <a:gd name="T4" fmla="*/ 0 w 39"/>
                <a:gd name="T5" fmla="*/ 12 h 16"/>
                <a:gd name="T6" fmla="*/ 21 w 39"/>
                <a:gd name="T7" fmla="*/ 16 h 16"/>
                <a:gd name="T8" fmla="*/ 39 w 39"/>
                <a:gd name="T9" fmla="*/ 13 h 16"/>
                <a:gd name="T10" fmla="*/ 39 w 39"/>
                <a:gd name="T11" fmla="*/ 0 h 16"/>
              </a:gdLst>
              <a:ahLst/>
              <a:cxnLst>
                <a:cxn ang="0">
                  <a:pos x="T0" y="T1"/>
                </a:cxn>
                <a:cxn ang="0">
                  <a:pos x="T2" y="T3"/>
                </a:cxn>
                <a:cxn ang="0">
                  <a:pos x="T4" y="T5"/>
                </a:cxn>
                <a:cxn ang="0">
                  <a:pos x="T6" y="T7"/>
                </a:cxn>
                <a:cxn ang="0">
                  <a:pos x="T8" y="T9"/>
                </a:cxn>
                <a:cxn ang="0">
                  <a:pos x="T10" y="T11"/>
                </a:cxn>
              </a:cxnLst>
              <a:rect l="0" t="0" r="r" b="b"/>
              <a:pathLst>
                <a:path w="39" h="16">
                  <a:moveTo>
                    <a:pt x="39" y="0"/>
                  </a:moveTo>
                  <a:cubicBezTo>
                    <a:pt x="0" y="0"/>
                    <a:pt x="0" y="0"/>
                    <a:pt x="0" y="0"/>
                  </a:cubicBezTo>
                  <a:cubicBezTo>
                    <a:pt x="0" y="12"/>
                    <a:pt x="0" y="12"/>
                    <a:pt x="0" y="12"/>
                  </a:cubicBezTo>
                  <a:cubicBezTo>
                    <a:pt x="7" y="15"/>
                    <a:pt x="14" y="16"/>
                    <a:pt x="21" y="16"/>
                  </a:cubicBezTo>
                  <a:cubicBezTo>
                    <a:pt x="27" y="16"/>
                    <a:pt x="34" y="15"/>
                    <a:pt x="39" y="13"/>
                  </a:cubicBezTo>
                  <a:cubicBezTo>
                    <a:pt x="39" y="0"/>
                    <a:pt x="39" y="0"/>
                    <a:pt x="39"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37" name="Freeform 89"/>
            <p:cNvSpPr>
              <a:spLocks/>
            </p:cNvSpPr>
            <p:nvPr/>
          </p:nvSpPr>
          <p:spPr bwMode="auto">
            <a:xfrm>
              <a:off x="1026" y="2522"/>
              <a:ext cx="257" cy="91"/>
            </a:xfrm>
            <a:custGeom>
              <a:avLst/>
              <a:gdLst>
                <a:gd name="T0" fmla="*/ 104 w 110"/>
                <a:gd name="T1" fmla="*/ 0 h 39"/>
                <a:gd name="T2" fmla="*/ 6 w 110"/>
                <a:gd name="T3" fmla="*/ 0 h 39"/>
                <a:gd name="T4" fmla="*/ 0 w 110"/>
                <a:gd name="T5" fmla="*/ 25 h 39"/>
                <a:gd name="T6" fmla="*/ 2 w 110"/>
                <a:gd name="T7" fmla="*/ 39 h 39"/>
                <a:gd name="T8" fmla="*/ 108 w 110"/>
                <a:gd name="T9" fmla="*/ 39 h 39"/>
                <a:gd name="T10" fmla="*/ 110 w 110"/>
                <a:gd name="T11" fmla="*/ 25 h 39"/>
                <a:gd name="T12" fmla="*/ 104 w 11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10" h="39">
                  <a:moveTo>
                    <a:pt x="104" y="0"/>
                  </a:moveTo>
                  <a:cubicBezTo>
                    <a:pt x="6" y="0"/>
                    <a:pt x="6" y="0"/>
                    <a:pt x="6" y="0"/>
                  </a:cubicBezTo>
                  <a:cubicBezTo>
                    <a:pt x="2" y="7"/>
                    <a:pt x="0" y="16"/>
                    <a:pt x="0" y="25"/>
                  </a:cubicBezTo>
                  <a:cubicBezTo>
                    <a:pt x="0" y="29"/>
                    <a:pt x="1" y="34"/>
                    <a:pt x="2" y="39"/>
                  </a:cubicBezTo>
                  <a:cubicBezTo>
                    <a:pt x="108" y="39"/>
                    <a:pt x="108" y="39"/>
                    <a:pt x="108" y="39"/>
                  </a:cubicBezTo>
                  <a:cubicBezTo>
                    <a:pt x="109" y="34"/>
                    <a:pt x="110" y="29"/>
                    <a:pt x="110" y="25"/>
                  </a:cubicBezTo>
                  <a:cubicBezTo>
                    <a:pt x="110" y="16"/>
                    <a:pt x="108" y="7"/>
                    <a:pt x="104"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sp>
          <p:nvSpPr>
            <p:cNvPr id="338" name="Oval 90"/>
            <p:cNvSpPr>
              <a:spLocks noChangeArrowheads="1"/>
            </p:cNvSpPr>
            <p:nvPr/>
          </p:nvSpPr>
          <p:spPr bwMode="auto">
            <a:xfrm>
              <a:off x="979" y="2403"/>
              <a:ext cx="255" cy="257"/>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a:ln>
                  <a:noFill/>
                </a:ln>
                <a:solidFill>
                  <a:srgbClr val="737373"/>
                </a:solidFill>
                <a:effectLst/>
                <a:uLnTx/>
                <a:uFillTx/>
                <a:latin typeface="Segoe UI"/>
                <a:ea typeface="+mn-ea"/>
                <a:cs typeface="+mn-cs"/>
              </a:endParaRPr>
            </a:p>
          </p:txBody>
        </p:sp>
      </p:grpSp>
      <p:sp>
        <p:nvSpPr>
          <p:cNvPr id="372" name="Content Placeholder 6"/>
          <p:cNvSpPr txBox="1">
            <a:spLocks/>
          </p:cNvSpPr>
          <p:nvPr/>
        </p:nvSpPr>
        <p:spPr>
          <a:xfrm>
            <a:off x="1114151" y="1709211"/>
            <a:ext cx="5988288" cy="4121587"/>
          </a:xfrm>
          <a:prstGeom prst="rect">
            <a:avLst/>
          </a:prstGeom>
        </p:spPr>
        <p:txBody>
          <a:bodyPr vert="horz" wrap="square" lIns="146263" tIns="91413" rIns="146263" bIns="91413"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2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1" i="0" u="none" strike="noStrike" kern="1200" cap="none" spc="0" normalizeH="0" baseline="0" noProof="0" dirty="0">
                <a:ln>
                  <a:noFill/>
                </a:ln>
                <a:solidFill>
                  <a:srgbClr val="FFFFFF"/>
                </a:solidFill>
                <a:effectLst/>
                <a:uLnTx/>
                <a:uFillTx/>
                <a:latin typeface="Segoe UI Light"/>
                <a:ea typeface="+mn-ea"/>
                <a:cs typeface="+mn-cs"/>
              </a:rPr>
              <a:t>One platform </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optimized for mobile devices </a:t>
            </a:r>
          </a:p>
          <a:p>
            <a:pPr marL="0" marR="0" lvl="0" indent="0" algn="l" defTabSz="932742"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0" i="0" u="none" strike="noStrike" kern="1200" cap="none" spc="0" normalizeH="0" baseline="0" noProof="0" dirty="0">
                <a:ln>
                  <a:noFill/>
                </a:ln>
                <a:solidFill>
                  <a:srgbClr val="FFFFFF"/>
                </a:solidFill>
                <a:effectLst/>
                <a:uLnTx/>
                <a:uFillTx/>
                <a:latin typeface="Segoe UI Light"/>
                <a:ea typeface="+mn-ea"/>
                <a:cs typeface="+mn-cs"/>
              </a:rPr>
              <a:t>Leading </a:t>
            </a:r>
            <a:r>
              <a:rPr kumimoji="0" lang="en-US" sz="2448" b="1" i="0" u="none" strike="noStrike" kern="1200" cap="none" spc="0" normalizeH="0" baseline="0" noProof="0" dirty="0">
                <a:ln>
                  <a:noFill/>
                </a:ln>
                <a:solidFill>
                  <a:srgbClr val="FFFFFF"/>
                </a:solidFill>
                <a:effectLst/>
                <a:uLnTx/>
                <a:uFillTx/>
                <a:latin typeface="Segoe UI Light"/>
                <a:ea typeface="+mn-ea"/>
                <a:cs typeface="+mn-cs"/>
              </a:rPr>
              <a:t>user experiences and connectivity </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to empower business scenarios</a:t>
            </a:r>
          </a:p>
          <a:p>
            <a:pPr marL="0" marR="0" lvl="0" indent="0" algn="l" defTabSz="932742"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0" i="0" u="none" strike="noStrike" kern="1200" cap="none" spc="0" normalizeH="0" baseline="0" noProof="0" dirty="0">
                <a:ln>
                  <a:noFill/>
                </a:ln>
                <a:solidFill>
                  <a:srgbClr val="FFFFFF"/>
                </a:solidFill>
                <a:effectLst/>
                <a:uLnTx/>
                <a:uFillTx/>
                <a:latin typeface="Segoe UI Light"/>
                <a:ea typeface="+mn-ea"/>
                <a:cs typeface="+mn-cs"/>
              </a:rPr>
              <a:t>Streamlined </a:t>
            </a:r>
            <a:r>
              <a:rPr kumimoji="0" lang="en-US" sz="2448" b="1" i="0" u="none" strike="noStrike" kern="1200" cap="none" spc="0" normalizeH="0" baseline="0" noProof="0" dirty="0">
                <a:ln>
                  <a:noFill/>
                </a:ln>
                <a:solidFill>
                  <a:srgbClr val="FFFFFF"/>
                </a:solidFill>
                <a:effectLst/>
                <a:uLnTx/>
                <a:uFillTx/>
                <a:latin typeface="Segoe UI Light"/>
                <a:ea typeface="+mn-ea"/>
                <a:cs typeface="+mn-cs"/>
              </a:rPr>
              <a:t>manageability,</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 including lockdown and bulk provisioning to </a:t>
            </a:r>
            <a:r>
              <a:rPr kumimoji="0" lang="en-US" sz="2448" b="1" i="0" u="none" strike="noStrike" kern="1200" cap="none" spc="0" normalizeH="0" baseline="0" noProof="0" dirty="0">
                <a:ln>
                  <a:noFill/>
                </a:ln>
                <a:solidFill>
                  <a:srgbClr val="FFFFFF"/>
                </a:solidFill>
                <a:effectLst/>
                <a:uLnTx/>
                <a:uFillTx/>
                <a:latin typeface="Segoe UI Light"/>
                <a:ea typeface="+mn-ea"/>
                <a:cs typeface="+mn-cs"/>
              </a:rPr>
              <a:t>enable industry specific scenarios</a:t>
            </a:r>
          </a:p>
          <a:p>
            <a:pPr marL="0" marR="0" lvl="0" indent="0" algn="l" defTabSz="932742" rtl="0" eaLnBrk="1" fontAlgn="auto" latinLnBrk="0" hangingPunct="1">
              <a:lnSpc>
                <a:spcPct val="100000"/>
              </a:lnSpc>
              <a:spcBef>
                <a:spcPts val="0"/>
              </a:spcBef>
              <a:spcAft>
                <a:spcPts val="2448"/>
              </a:spcAft>
              <a:buClrTx/>
              <a:buSzPct val="90000"/>
              <a:buFont typeface="Arial" pitchFamily="34" charset="0"/>
              <a:buNone/>
              <a:tabLst/>
              <a:defRPr/>
            </a:pPr>
            <a:r>
              <a:rPr kumimoji="0" lang="en-US" sz="2448" b="1" i="0" u="none" strike="noStrike" kern="1200" cap="none" spc="0" normalizeH="0" baseline="0" noProof="0" dirty="0">
                <a:ln>
                  <a:noFill/>
                </a:ln>
                <a:solidFill>
                  <a:srgbClr val="FFFFFF"/>
                </a:solidFill>
                <a:effectLst/>
                <a:uLnTx/>
                <a:uFillTx/>
                <a:latin typeface="Segoe UI Light"/>
                <a:ea typeface="+mn-ea"/>
                <a:cs typeface="+mn-cs"/>
              </a:rPr>
              <a:t>Enterprise-grade security </a:t>
            </a:r>
            <a:r>
              <a:rPr kumimoji="0" lang="en-US" sz="2448" b="0" i="0" u="none" strike="noStrike" kern="1200" cap="none" spc="0" normalizeH="0" baseline="0" noProof="0" dirty="0">
                <a:ln>
                  <a:noFill/>
                </a:ln>
                <a:solidFill>
                  <a:srgbClr val="FFFFFF"/>
                </a:solidFill>
                <a:effectLst/>
                <a:uLnTx/>
                <a:uFillTx/>
                <a:latin typeface="Segoe UI Light"/>
                <a:ea typeface="+mn-ea"/>
                <a:cs typeface="+mn-cs"/>
              </a:rPr>
              <a:t>specifically designed for mobile devices</a:t>
            </a:r>
          </a:p>
        </p:txBody>
      </p:sp>
      <p:sp>
        <p:nvSpPr>
          <p:cNvPr id="93" name="Freeform 13"/>
          <p:cNvSpPr>
            <a:spLocks noChangeAspect="1" noEditPoints="1"/>
          </p:cNvSpPr>
          <p:nvPr/>
        </p:nvSpPr>
        <p:spPr bwMode="black">
          <a:xfrm>
            <a:off x="8787185" y="2587900"/>
            <a:ext cx="438722" cy="823746"/>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124347" tIns="62174" rIns="124347" bIns="62174" numCol="1" anchor="t" anchorCtr="0" compatLnSpc="1">
            <a:prstTxWarp prst="textNoShape">
              <a:avLst/>
            </a:prstTxWarp>
          </a:bodyPr>
          <a:lstStyle/>
          <a:p>
            <a:pPr marL="0" marR="0" lvl="0" indent="0" algn="l" defTabSz="932573" rtl="0" eaLnBrk="1" fontAlgn="auto" latinLnBrk="0" hangingPunct="1">
              <a:lnSpc>
                <a:spcPct val="100000"/>
              </a:lnSpc>
              <a:spcBef>
                <a:spcPts val="0"/>
              </a:spcBef>
              <a:spcAft>
                <a:spcPts val="0"/>
              </a:spcAft>
              <a:buClrTx/>
              <a:buSzTx/>
              <a:buFontTx/>
              <a:buNone/>
              <a:tabLst/>
              <a:defRPr/>
            </a:pPr>
            <a:endParaRPr kumimoji="0" lang="en-US" sz="1904" b="0" i="0" u="none" strike="noStrike" kern="1200" cap="none" spc="0" normalizeH="0" baseline="0" noProof="0" dirty="0">
              <a:ln>
                <a:noFill/>
              </a:ln>
              <a:solidFill>
                <a:srgbClr val="737373"/>
              </a:solidFill>
              <a:effectLst/>
              <a:uLnTx/>
              <a:uFillTx/>
              <a:latin typeface="Segoe UI"/>
              <a:ea typeface="+mn-ea"/>
              <a:cs typeface="+mn-cs"/>
            </a:endParaRPr>
          </a:p>
        </p:txBody>
      </p:sp>
      <p:sp>
        <p:nvSpPr>
          <p:cNvPr id="94" name="Round Same Side Corner Rectangle 26"/>
          <p:cNvSpPr>
            <a:spLocks noChangeAspect="1"/>
          </p:cNvSpPr>
          <p:nvPr/>
        </p:nvSpPr>
        <p:spPr bwMode="auto">
          <a:xfrm>
            <a:off x="9517845" y="5916412"/>
            <a:ext cx="264608" cy="455755"/>
          </a:xfrm>
          <a:custGeom>
            <a:avLst/>
            <a:gdLst/>
            <a:ahLst/>
            <a:cxnLst/>
            <a:rect l="l" t="t" r="r" b="b"/>
            <a:pathLst>
              <a:path w="1752600" h="3019424">
                <a:moveTo>
                  <a:pt x="125916" y="2027200"/>
                </a:moveTo>
                <a:lnTo>
                  <a:pt x="125916" y="2164731"/>
                </a:lnTo>
                <a:lnTo>
                  <a:pt x="125916" y="2491833"/>
                </a:lnTo>
                <a:cubicBezTo>
                  <a:pt x="125916" y="2672486"/>
                  <a:pt x="272365" y="2818935"/>
                  <a:pt x="453018" y="2818935"/>
                </a:cubicBezTo>
                <a:lnTo>
                  <a:pt x="1281926" y="2818935"/>
                </a:lnTo>
                <a:cubicBezTo>
                  <a:pt x="1462579" y="2818935"/>
                  <a:pt x="1609028" y="2672486"/>
                  <a:pt x="1609028" y="2491833"/>
                </a:cubicBezTo>
                <a:cubicBezTo>
                  <a:pt x="1609028" y="2384143"/>
                  <a:pt x="1601776" y="2160419"/>
                  <a:pt x="1601623" y="2049869"/>
                </a:cubicBezTo>
                <a:lnTo>
                  <a:pt x="1616462" y="2045785"/>
                </a:lnTo>
                <a:lnTo>
                  <a:pt x="1601594" y="2045785"/>
                </a:lnTo>
                <a:lnTo>
                  <a:pt x="1601623" y="2049869"/>
                </a:lnTo>
                <a:cubicBezTo>
                  <a:pt x="1126071" y="2202699"/>
                  <a:pt x="536769" y="2180503"/>
                  <a:pt x="125916" y="2027200"/>
                </a:cubicBezTo>
                <a:close/>
                <a:moveTo>
                  <a:pt x="1324773" y="1874254"/>
                </a:moveTo>
                <a:cubicBezTo>
                  <a:pt x="1312258" y="1874254"/>
                  <a:pt x="1302112" y="1884400"/>
                  <a:pt x="1302112" y="1896915"/>
                </a:cubicBezTo>
                <a:lnTo>
                  <a:pt x="1302112" y="1987559"/>
                </a:lnTo>
                <a:cubicBezTo>
                  <a:pt x="1302112" y="2000074"/>
                  <a:pt x="1312258" y="2010220"/>
                  <a:pt x="1324773" y="2010220"/>
                </a:cubicBezTo>
                <a:lnTo>
                  <a:pt x="1593801" y="2010220"/>
                </a:lnTo>
                <a:cubicBezTo>
                  <a:pt x="1606316" y="2010220"/>
                  <a:pt x="1616462" y="2000074"/>
                  <a:pt x="1616462" y="1987559"/>
                </a:cubicBezTo>
                <a:lnTo>
                  <a:pt x="1616462" y="1896915"/>
                </a:lnTo>
                <a:cubicBezTo>
                  <a:pt x="1616462" y="1884400"/>
                  <a:pt x="1606316" y="1874254"/>
                  <a:pt x="1593801" y="1874254"/>
                </a:cubicBezTo>
                <a:close/>
                <a:moveTo>
                  <a:pt x="935186" y="1874254"/>
                </a:moveTo>
                <a:cubicBezTo>
                  <a:pt x="922671" y="1874254"/>
                  <a:pt x="912525" y="1884400"/>
                  <a:pt x="912525" y="1896915"/>
                </a:cubicBezTo>
                <a:lnTo>
                  <a:pt x="912525" y="1987559"/>
                </a:lnTo>
                <a:cubicBezTo>
                  <a:pt x="912525" y="2000074"/>
                  <a:pt x="922671" y="2010220"/>
                  <a:pt x="935186" y="2010220"/>
                </a:cubicBezTo>
                <a:lnTo>
                  <a:pt x="1204214" y="2010220"/>
                </a:lnTo>
                <a:cubicBezTo>
                  <a:pt x="1216729" y="2010220"/>
                  <a:pt x="1226875" y="2000074"/>
                  <a:pt x="1226875" y="1987559"/>
                </a:cubicBezTo>
                <a:lnTo>
                  <a:pt x="1226875" y="1896915"/>
                </a:lnTo>
                <a:cubicBezTo>
                  <a:pt x="1226875" y="1884400"/>
                  <a:pt x="1216729" y="1874254"/>
                  <a:pt x="1204214" y="1874254"/>
                </a:cubicBezTo>
                <a:close/>
                <a:moveTo>
                  <a:pt x="545598" y="1874254"/>
                </a:moveTo>
                <a:cubicBezTo>
                  <a:pt x="533083" y="1874254"/>
                  <a:pt x="522937" y="1884400"/>
                  <a:pt x="522937" y="1896915"/>
                </a:cubicBezTo>
                <a:lnTo>
                  <a:pt x="522937" y="1987559"/>
                </a:lnTo>
                <a:cubicBezTo>
                  <a:pt x="522937" y="2000074"/>
                  <a:pt x="533083" y="2010220"/>
                  <a:pt x="545598" y="2010220"/>
                </a:cubicBezTo>
                <a:lnTo>
                  <a:pt x="814626" y="2010220"/>
                </a:lnTo>
                <a:cubicBezTo>
                  <a:pt x="827141" y="2010220"/>
                  <a:pt x="837287" y="2000074"/>
                  <a:pt x="837287" y="1987559"/>
                </a:cubicBezTo>
                <a:lnTo>
                  <a:pt x="837287" y="1896915"/>
                </a:lnTo>
                <a:cubicBezTo>
                  <a:pt x="837287" y="1884400"/>
                  <a:pt x="827141" y="1874254"/>
                  <a:pt x="814626" y="1874254"/>
                </a:cubicBezTo>
                <a:close/>
                <a:moveTo>
                  <a:pt x="156010" y="1874254"/>
                </a:moveTo>
                <a:cubicBezTo>
                  <a:pt x="143495" y="1874254"/>
                  <a:pt x="133349" y="1884400"/>
                  <a:pt x="133349" y="1896915"/>
                </a:cubicBezTo>
                <a:lnTo>
                  <a:pt x="133349" y="1987559"/>
                </a:lnTo>
                <a:cubicBezTo>
                  <a:pt x="133349" y="2000074"/>
                  <a:pt x="143495" y="2010220"/>
                  <a:pt x="156010" y="2010220"/>
                </a:cubicBezTo>
                <a:lnTo>
                  <a:pt x="425038" y="2010220"/>
                </a:lnTo>
                <a:cubicBezTo>
                  <a:pt x="437553" y="2010220"/>
                  <a:pt x="447699" y="2000074"/>
                  <a:pt x="447699" y="1987559"/>
                </a:cubicBezTo>
                <a:lnTo>
                  <a:pt x="447699" y="1896915"/>
                </a:lnTo>
                <a:cubicBezTo>
                  <a:pt x="447699" y="1884400"/>
                  <a:pt x="437553" y="1874254"/>
                  <a:pt x="425038" y="1874254"/>
                </a:cubicBezTo>
                <a:close/>
                <a:moveTo>
                  <a:pt x="0" y="1811356"/>
                </a:moveTo>
                <a:lnTo>
                  <a:pt x="1752600" y="1811356"/>
                </a:lnTo>
                <a:lnTo>
                  <a:pt x="1752600" y="2501115"/>
                </a:lnTo>
                <a:cubicBezTo>
                  <a:pt x="1752600" y="2787369"/>
                  <a:pt x="1520545" y="3019424"/>
                  <a:pt x="1234291" y="3019424"/>
                </a:cubicBezTo>
                <a:lnTo>
                  <a:pt x="518309" y="3019424"/>
                </a:lnTo>
                <a:cubicBezTo>
                  <a:pt x="232055" y="3019424"/>
                  <a:pt x="0" y="2787369"/>
                  <a:pt x="0" y="2501115"/>
                </a:cubicBezTo>
                <a:close/>
                <a:moveTo>
                  <a:pt x="142875" y="676276"/>
                </a:moveTo>
                <a:lnTo>
                  <a:pt x="142875" y="1628776"/>
                </a:lnTo>
                <a:lnTo>
                  <a:pt x="1609725" y="1628776"/>
                </a:lnTo>
                <a:lnTo>
                  <a:pt x="1609725" y="676276"/>
                </a:lnTo>
                <a:close/>
                <a:moveTo>
                  <a:pt x="699410" y="192089"/>
                </a:moveTo>
                <a:cubicBezTo>
                  <a:pt x="638133" y="192089"/>
                  <a:pt x="588459" y="241763"/>
                  <a:pt x="588459" y="303040"/>
                </a:cubicBezTo>
                <a:cubicBezTo>
                  <a:pt x="588459" y="303039"/>
                  <a:pt x="588459" y="303039"/>
                  <a:pt x="588459" y="303039"/>
                </a:cubicBezTo>
                <a:lnTo>
                  <a:pt x="588459" y="303040"/>
                </a:lnTo>
                <a:lnTo>
                  <a:pt x="588459" y="303040"/>
                </a:lnTo>
                <a:cubicBezTo>
                  <a:pt x="588459" y="364316"/>
                  <a:pt x="638133" y="413990"/>
                  <a:pt x="699410" y="413990"/>
                </a:cubicBezTo>
                <a:lnTo>
                  <a:pt x="1053190" y="413991"/>
                </a:lnTo>
                <a:cubicBezTo>
                  <a:pt x="1114467" y="413991"/>
                  <a:pt x="1164141" y="364317"/>
                  <a:pt x="1164141" y="303040"/>
                </a:cubicBezTo>
                <a:lnTo>
                  <a:pt x="1164142" y="303040"/>
                </a:lnTo>
                <a:cubicBezTo>
                  <a:pt x="1164142" y="241763"/>
                  <a:pt x="1114468" y="192089"/>
                  <a:pt x="1053191" y="192089"/>
                </a:cubicBezTo>
                <a:close/>
                <a:moveTo>
                  <a:pt x="434978" y="0"/>
                </a:moveTo>
                <a:lnTo>
                  <a:pt x="1317622" y="0"/>
                </a:lnTo>
                <a:cubicBezTo>
                  <a:pt x="1557854" y="0"/>
                  <a:pt x="1752600" y="194746"/>
                  <a:pt x="1752600" y="434978"/>
                </a:cubicBezTo>
                <a:lnTo>
                  <a:pt x="1752600" y="1781175"/>
                </a:lnTo>
                <a:lnTo>
                  <a:pt x="0" y="1781175"/>
                </a:lnTo>
                <a:lnTo>
                  <a:pt x="0" y="434978"/>
                </a:lnTo>
                <a:cubicBezTo>
                  <a:pt x="0" y="194746"/>
                  <a:pt x="194746" y="0"/>
                  <a:pt x="43497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836" b="0" i="0" u="none" strike="noStrike" kern="1200" cap="none" spc="-51" normalizeH="0" baseline="0" noProof="0" dirty="0" err="1">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95" name="Rectangle 25"/>
          <p:cNvSpPr>
            <a:spLocks noChangeAspect="1"/>
          </p:cNvSpPr>
          <p:nvPr/>
        </p:nvSpPr>
        <p:spPr bwMode="auto">
          <a:xfrm>
            <a:off x="10336152" y="5413884"/>
            <a:ext cx="344180" cy="238369"/>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86521"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530" b="0" i="0" u="none" strike="noStrike" kern="1200" cap="none" spc="-51" normalizeH="0" baseline="0" noProof="0" dirty="0">
              <a:ln>
                <a:noFill/>
              </a:ln>
              <a:solidFill>
                <a:srgbClr val="5C2D91"/>
              </a:solidFill>
              <a:effectLst/>
              <a:uLnTx/>
              <a:uFillTx/>
              <a:latin typeface="Segoe UI"/>
              <a:ea typeface="Segoe UI" pitchFamily="34" charset="0"/>
              <a:cs typeface="Segoe UI" pitchFamily="34" charset="0"/>
            </a:endParaRPr>
          </a:p>
        </p:txBody>
      </p:sp>
      <p:sp>
        <p:nvSpPr>
          <p:cNvPr id="96" name="Rectangle 34"/>
          <p:cNvSpPr>
            <a:spLocks noChangeAspect="1"/>
          </p:cNvSpPr>
          <p:nvPr/>
        </p:nvSpPr>
        <p:spPr bwMode="auto">
          <a:xfrm>
            <a:off x="10873860" y="3461700"/>
            <a:ext cx="355961" cy="626092"/>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836" b="0" i="0" u="none" strike="noStrike" kern="1200" cap="none" spc="-51" normalizeH="0" baseline="0" noProof="0" dirty="0">
              <a:ln>
                <a:noFill/>
              </a:ln>
              <a:solidFill>
                <a:srgbClr val="5C2D91"/>
              </a:solidFill>
              <a:effectLst/>
              <a:uLnTx/>
              <a:uFillTx/>
              <a:latin typeface="Segoe UI"/>
              <a:ea typeface="Segoe UI" pitchFamily="34" charset="0"/>
              <a:cs typeface="Segoe UI" pitchFamily="34" charset="0"/>
            </a:endParaRPr>
          </a:p>
        </p:txBody>
      </p:sp>
      <p:sp>
        <p:nvSpPr>
          <p:cNvPr id="97" name="Rectangle 400"/>
          <p:cNvSpPr/>
          <p:nvPr/>
        </p:nvSpPr>
        <p:spPr bwMode="auto">
          <a:xfrm>
            <a:off x="9494859" y="4786633"/>
            <a:ext cx="450985" cy="401856"/>
          </a:xfrm>
          <a:custGeom>
            <a:avLst/>
            <a:gdLst/>
            <a:ahLst/>
            <a:cxnLst/>
            <a:rect l="l" t="t" r="r" b="b"/>
            <a:pathLst>
              <a:path w="2427557" h="2157628">
                <a:moveTo>
                  <a:pt x="1137152" y="1713146"/>
                </a:moveTo>
                <a:cubicBezTo>
                  <a:pt x="1060812" y="1713146"/>
                  <a:pt x="998926" y="1773764"/>
                  <a:pt x="998926" y="1848540"/>
                </a:cubicBezTo>
                <a:cubicBezTo>
                  <a:pt x="998926" y="1923316"/>
                  <a:pt x="1060812" y="1983934"/>
                  <a:pt x="1137152" y="1983934"/>
                </a:cubicBezTo>
                <a:cubicBezTo>
                  <a:pt x="1213492" y="1983934"/>
                  <a:pt x="1275378" y="1923316"/>
                  <a:pt x="1275378" y="1848540"/>
                </a:cubicBezTo>
                <a:cubicBezTo>
                  <a:pt x="1275378" y="1773764"/>
                  <a:pt x="1213492" y="1713146"/>
                  <a:pt x="1137152" y="1713146"/>
                </a:cubicBezTo>
                <a:close/>
                <a:moveTo>
                  <a:pt x="740920" y="1713146"/>
                </a:moveTo>
                <a:cubicBezTo>
                  <a:pt x="664580" y="1713146"/>
                  <a:pt x="602694" y="1773764"/>
                  <a:pt x="602694" y="1848540"/>
                </a:cubicBezTo>
                <a:cubicBezTo>
                  <a:pt x="602694" y="1923316"/>
                  <a:pt x="664580" y="1983934"/>
                  <a:pt x="740920" y="1983934"/>
                </a:cubicBezTo>
                <a:cubicBezTo>
                  <a:pt x="817260" y="1983934"/>
                  <a:pt x="879146" y="1923316"/>
                  <a:pt x="879146" y="1848540"/>
                </a:cubicBezTo>
                <a:cubicBezTo>
                  <a:pt x="879146" y="1773764"/>
                  <a:pt x="817260" y="1713146"/>
                  <a:pt x="740920" y="1713146"/>
                </a:cubicBezTo>
                <a:close/>
                <a:moveTo>
                  <a:pt x="344688" y="1713146"/>
                </a:moveTo>
                <a:cubicBezTo>
                  <a:pt x="268348" y="1713146"/>
                  <a:pt x="206462" y="1773764"/>
                  <a:pt x="206462" y="1848540"/>
                </a:cubicBezTo>
                <a:cubicBezTo>
                  <a:pt x="206462" y="1923316"/>
                  <a:pt x="268348" y="1983934"/>
                  <a:pt x="344688" y="1983934"/>
                </a:cubicBezTo>
                <a:cubicBezTo>
                  <a:pt x="421028" y="1983934"/>
                  <a:pt x="482914" y="1923316"/>
                  <a:pt x="482914" y="1848540"/>
                </a:cubicBezTo>
                <a:cubicBezTo>
                  <a:pt x="482914" y="1773764"/>
                  <a:pt x="421028" y="1713146"/>
                  <a:pt x="344688" y="1713146"/>
                </a:cubicBezTo>
                <a:close/>
                <a:moveTo>
                  <a:pt x="1137152" y="1302659"/>
                </a:moveTo>
                <a:cubicBezTo>
                  <a:pt x="1060812" y="1302659"/>
                  <a:pt x="998926" y="1363277"/>
                  <a:pt x="998926" y="1438053"/>
                </a:cubicBezTo>
                <a:cubicBezTo>
                  <a:pt x="998926" y="1512829"/>
                  <a:pt x="1060812" y="1573447"/>
                  <a:pt x="1137152" y="1573447"/>
                </a:cubicBezTo>
                <a:cubicBezTo>
                  <a:pt x="1213492" y="1573447"/>
                  <a:pt x="1275378" y="1512829"/>
                  <a:pt x="1275378" y="1438053"/>
                </a:cubicBezTo>
                <a:cubicBezTo>
                  <a:pt x="1275378" y="1363277"/>
                  <a:pt x="1213492" y="1302659"/>
                  <a:pt x="1137152" y="1302659"/>
                </a:cubicBezTo>
                <a:close/>
                <a:moveTo>
                  <a:pt x="740920" y="1302659"/>
                </a:moveTo>
                <a:cubicBezTo>
                  <a:pt x="664580" y="1302659"/>
                  <a:pt x="602694" y="1363277"/>
                  <a:pt x="602694" y="1438053"/>
                </a:cubicBezTo>
                <a:cubicBezTo>
                  <a:pt x="602694" y="1512829"/>
                  <a:pt x="664580" y="1573447"/>
                  <a:pt x="740920" y="1573447"/>
                </a:cubicBezTo>
                <a:cubicBezTo>
                  <a:pt x="817260" y="1573447"/>
                  <a:pt x="879146" y="1512829"/>
                  <a:pt x="879146" y="1438053"/>
                </a:cubicBezTo>
                <a:cubicBezTo>
                  <a:pt x="879146" y="1363277"/>
                  <a:pt x="817260" y="1302659"/>
                  <a:pt x="740920" y="1302659"/>
                </a:cubicBezTo>
                <a:close/>
                <a:moveTo>
                  <a:pt x="344688" y="1302659"/>
                </a:moveTo>
                <a:cubicBezTo>
                  <a:pt x="268348" y="1302659"/>
                  <a:pt x="206462" y="1363277"/>
                  <a:pt x="206462" y="1438053"/>
                </a:cubicBezTo>
                <a:cubicBezTo>
                  <a:pt x="206462" y="1512829"/>
                  <a:pt x="268348" y="1573447"/>
                  <a:pt x="344688" y="1573447"/>
                </a:cubicBezTo>
                <a:cubicBezTo>
                  <a:pt x="421028" y="1573447"/>
                  <a:pt x="482914" y="1512829"/>
                  <a:pt x="482914" y="1438053"/>
                </a:cubicBezTo>
                <a:cubicBezTo>
                  <a:pt x="482914" y="1363277"/>
                  <a:pt x="421028" y="1302659"/>
                  <a:pt x="344688" y="1302659"/>
                </a:cubicBezTo>
                <a:close/>
                <a:moveTo>
                  <a:pt x="1678851" y="1191552"/>
                </a:moveTo>
                <a:lnTo>
                  <a:pt x="1678851" y="1290962"/>
                </a:lnTo>
                <a:cubicBezTo>
                  <a:pt x="1716650" y="1276927"/>
                  <a:pt x="1753565" y="1220563"/>
                  <a:pt x="1678851" y="1191552"/>
                </a:cubicBezTo>
                <a:close/>
                <a:moveTo>
                  <a:pt x="1664260" y="1053673"/>
                </a:moveTo>
                <a:cubicBezTo>
                  <a:pt x="1640223" y="1060115"/>
                  <a:pt x="1611859" y="1077582"/>
                  <a:pt x="1626486" y="1118449"/>
                </a:cubicBezTo>
                <a:cubicBezTo>
                  <a:pt x="1635590" y="1132658"/>
                  <a:pt x="1651289" y="1139910"/>
                  <a:pt x="1664260" y="1144474"/>
                </a:cubicBezTo>
                <a:close/>
                <a:moveTo>
                  <a:pt x="1670193" y="992446"/>
                </a:moveTo>
                <a:lnTo>
                  <a:pt x="1672917" y="992446"/>
                </a:lnTo>
                <a:cubicBezTo>
                  <a:pt x="1676194" y="992446"/>
                  <a:pt x="1678851" y="995512"/>
                  <a:pt x="1678851" y="999293"/>
                </a:cubicBezTo>
                <a:lnTo>
                  <a:pt x="1678851" y="1039377"/>
                </a:lnTo>
                <a:cubicBezTo>
                  <a:pt x="1700671" y="1041600"/>
                  <a:pt x="1717287" y="1045587"/>
                  <a:pt x="1733006" y="1054746"/>
                </a:cubicBezTo>
                <a:cubicBezTo>
                  <a:pt x="1745328" y="1065784"/>
                  <a:pt x="1747922" y="1074577"/>
                  <a:pt x="1744680" y="1083932"/>
                </a:cubicBezTo>
                <a:cubicBezTo>
                  <a:pt x="1733979" y="1093660"/>
                  <a:pt x="1709173" y="1079254"/>
                  <a:pt x="1702364" y="1055869"/>
                </a:cubicBezTo>
                <a:cubicBezTo>
                  <a:pt x="1694483" y="1054264"/>
                  <a:pt x="1687485" y="1050110"/>
                  <a:pt x="1678851" y="1050833"/>
                </a:cubicBezTo>
                <a:lnTo>
                  <a:pt x="1678851" y="1149514"/>
                </a:lnTo>
                <a:cubicBezTo>
                  <a:pt x="1825718" y="1195737"/>
                  <a:pt x="1743341" y="1298826"/>
                  <a:pt x="1678851" y="1304854"/>
                </a:cubicBezTo>
                <a:lnTo>
                  <a:pt x="1678851" y="1337509"/>
                </a:lnTo>
                <a:cubicBezTo>
                  <a:pt x="1678851" y="1341290"/>
                  <a:pt x="1676194" y="1344356"/>
                  <a:pt x="1672917" y="1344356"/>
                </a:cubicBezTo>
                <a:lnTo>
                  <a:pt x="1670193" y="1344356"/>
                </a:lnTo>
                <a:cubicBezTo>
                  <a:pt x="1666916" y="1344356"/>
                  <a:pt x="1664260" y="1341290"/>
                  <a:pt x="1664260" y="1337509"/>
                </a:cubicBezTo>
                <a:lnTo>
                  <a:pt x="1664260" y="1305880"/>
                </a:lnTo>
                <a:cubicBezTo>
                  <a:pt x="1653490" y="1306996"/>
                  <a:pt x="1643429" y="1305777"/>
                  <a:pt x="1630863" y="1302823"/>
                </a:cubicBezTo>
                <a:cubicBezTo>
                  <a:pt x="1610111" y="1296649"/>
                  <a:pt x="1573307" y="1274199"/>
                  <a:pt x="1591952" y="1255677"/>
                </a:cubicBezTo>
                <a:cubicBezTo>
                  <a:pt x="1605733" y="1246135"/>
                  <a:pt x="1627783" y="1268025"/>
                  <a:pt x="1633295" y="1289353"/>
                </a:cubicBezTo>
                <a:cubicBezTo>
                  <a:pt x="1644040" y="1293168"/>
                  <a:pt x="1653237" y="1295792"/>
                  <a:pt x="1664260" y="1294525"/>
                </a:cubicBezTo>
                <a:lnTo>
                  <a:pt x="1664260" y="1186587"/>
                </a:lnTo>
                <a:cubicBezTo>
                  <a:pt x="1630347" y="1175068"/>
                  <a:pt x="1586458" y="1153777"/>
                  <a:pt x="1586602" y="1108627"/>
                </a:cubicBezTo>
                <a:cubicBezTo>
                  <a:pt x="1586747" y="1063064"/>
                  <a:pt x="1629330" y="1043148"/>
                  <a:pt x="1664260" y="1039737"/>
                </a:cubicBezTo>
                <a:lnTo>
                  <a:pt x="1664260" y="999293"/>
                </a:lnTo>
                <a:cubicBezTo>
                  <a:pt x="1664260" y="995512"/>
                  <a:pt x="1666916" y="992446"/>
                  <a:pt x="1670193" y="992446"/>
                </a:cubicBezTo>
                <a:close/>
                <a:moveTo>
                  <a:pt x="1724371" y="450966"/>
                </a:moveTo>
                <a:lnTo>
                  <a:pt x="1770091" y="450966"/>
                </a:lnTo>
                <a:lnTo>
                  <a:pt x="1770091" y="899314"/>
                </a:lnTo>
                <a:lnTo>
                  <a:pt x="1724371" y="899314"/>
                </a:lnTo>
                <a:close/>
                <a:moveTo>
                  <a:pt x="1621706" y="450966"/>
                </a:moveTo>
                <a:lnTo>
                  <a:pt x="1667426" y="450966"/>
                </a:lnTo>
                <a:lnTo>
                  <a:pt x="1667426" y="899314"/>
                </a:lnTo>
                <a:lnTo>
                  <a:pt x="1621706" y="899314"/>
                </a:lnTo>
                <a:close/>
                <a:moveTo>
                  <a:pt x="1519041" y="450966"/>
                </a:moveTo>
                <a:lnTo>
                  <a:pt x="1564761" y="450966"/>
                </a:lnTo>
                <a:lnTo>
                  <a:pt x="1564761" y="899314"/>
                </a:lnTo>
                <a:lnTo>
                  <a:pt x="1519041" y="899314"/>
                </a:lnTo>
                <a:close/>
                <a:moveTo>
                  <a:pt x="2053281" y="400716"/>
                </a:moveTo>
                <a:lnTo>
                  <a:pt x="2053281" y="1453952"/>
                </a:lnTo>
                <a:lnTo>
                  <a:pt x="2287566" y="1453952"/>
                </a:lnTo>
                <a:cubicBezTo>
                  <a:pt x="2330192" y="1453952"/>
                  <a:pt x="2364748" y="1419396"/>
                  <a:pt x="2364748" y="1376770"/>
                </a:cubicBezTo>
                <a:lnTo>
                  <a:pt x="2364748" y="477899"/>
                </a:lnTo>
                <a:cubicBezTo>
                  <a:pt x="2364748" y="435272"/>
                  <a:pt x="2330192" y="400716"/>
                  <a:pt x="2287566" y="400716"/>
                </a:cubicBezTo>
                <a:close/>
                <a:moveTo>
                  <a:pt x="1462980" y="400716"/>
                </a:moveTo>
                <a:lnTo>
                  <a:pt x="1462980" y="1453952"/>
                </a:lnTo>
                <a:lnTo>
                  <a:pt x="1880260" y="1453952"/>
                </a:lnTo>
                <a:lnTo>
                  <a:pt x="1880260" y="400716"/>
                </a:lnTo>
                <a:close/>
                <a:moveTo>
                  <a:pt x="250026" y="208196"/>
                </a:moveTo>
                <a:cubicBezTo>
                  <a:pt x="218585" y="208196"/>
                  <a:pt x="193097" y="233684"/>
                  <a:pt x="193097" y="265125"/>
                </a:cubicBezTo>
                <a:lnTo>
                  <a:pt x="193097" y="1124405"/>
                </a:lnTo>
                <a:cubicBezTo>
                  <a:pt x="193097" y="1155846"/>
                  <a:pt x="218585" y="1181334"/>
                  <a:pt x="250026" y="1181334"/>
                </a:cubicBezTo>
                <a:lnTo>
                  <a:pt x="1210374" y="1181334"/>
                </a:lnTo>
                <a:cubicBezTo>
                  <a:pt x="1241815" y="1181334"/>
                  <a:pt x="1267303" y="1155846"/>
                  <a:pt x="1267303" y="1124405"/>
                </a:cubicBezTo>
                <a:lnTo>
                  <a:pt x="1267303" y="265125"/>
                </a:lnTo>
                <a:cubicBezTo>
                  <a:pt x="1267303" y="233684"/>
                  <a:pt x="1241815" y="208196"/>
                  <a:pt x="1210374" y="208196"/>
                </a:cubicBezTo>
                <a:close/>
                <a:moveTo>
                  <a:pt x="243835" y="0"/>
                </a:moveTo>
                <a:lnTo>
                  <a:pt x="1219145" y="0"/>
                </a:lnTo>
                <a:cubicBezTo>
                  <a:pt x="1353811" y="0"/>
                  <a:pt x="1462980" y="109169"/>
                  <a:pt x="1462980" y="243835"/>
                </a:cubicBezTo>
                <a:lnTo>
                  <a:pt x="1462980" y="325122"/>
                </a:lnTo>
                <a:lnTo>
                  <a:pt x="2314448" y="325122"/>
                </a:lnTo>
                <a:cubicBezTo>
                  <a:pt x="2376916" y="325122"/>
                  <a:pt x="2427557" y="375763"/>
                  <a:pt x="2427557" y="438231"/>
                </a:cubicBezTo>
                <a:lnTo>
                  <a:pt x="2427557" y="1416436"/>
                </a:lnTo>
                <a:cubicBezTo>
                  <a:pt x="2427557" y="1478904"/>
                  <a:pt x="2376916" y="1529545"/>
                  <a:pt x="2314448" y="1529545"/>
                </a:cubicBezTo>
                <a:lnTo>
                  <a:pt x="1462980" y="1529545"/>
                </a:lnTo>
                <a:lnTo>
                  <a:pt x="1462980" y="1913793"/>
                </a:lnTo>
                <a:cubicBezTo>
                  <a:pt x="1462980" y="2048459"/>
                  <a:pt x="1353811" y="2157628"/>
                  <a:pt x="1219145" y="2157628"/>
                </a:cubicBezTo>
                <a:lnTo>
                  <a:pt x="243835" y="2157628"/>
                </a:lnTo>
                <a:cubicBezTo>
                  <a:pt x="109169" y="2157628"/>
                  <a:pt x="0" y="2048459"/>
                  <a:pt x="0" y="1913793"/>
                </a:cubicBezTo>
                <a:lnTo>
                  <a:pt x="0" y="243835"/>
                </a:lnTo>
                <a:cubicBezTo>
                  <a:pt x="0" y="109169"/>
                  <a:pt x="109169" y="0"/>
                  <a:pt x="243835"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935" tIns="34968" rIns="34968" bIns="69935" numCol="1" spcCol="0" rtlCol="0" fromWordArt="0" anchor="b" anchorCtr="0" forceAA="0" compatLnSpc="1">
            <a:prstTxWarp prst="textNoShape">
              <a:avLst/>
            </a:prstTxWarp>
            <a:noAutofit/>
          </a:bodyPr>
          <a:lstStyle/>
          <a:p>
            <a:pPr marL="0" marR="0" lvl="0" indent="0" algn="ctr" defTabSz="699171" rtl="0" eaLnBrk="1" fontAlgn="base" latinLnBrk="0" hangingPunct="1">
              <a:lnSpc>
                <a:spcPct val="100000"/>
              </a:lnSpc>
              <a:spcBef>
                <a:spcPct val="0"/>
              </a:spcBef>
              <a:spcAft>
                <a:spcPct val="0"/>
              </a:spcAft>
              <a:buClrTx/>
              <a:buSzTx/>
              <a:buFontTx/>
              <a:buNone/>
              <a:tabLst/>
              <a:defRPr/>
            </a:pPr>
            <a:endParaRPr kumimoji="0" lang="en-US" sz="1071" b="0" i="0" u="none" strike="noStrike" kern="1200" cap="none" spc="-3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6228062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p:cNvGrpSpPr/>
          <p:nvPr/>
        </p:nvGrpSpPr>
        <p:grpSpPr>
          <a:xfrm>
            <a:off x="-207567" y="0"/>
            <a:ext cx="8631724" cy="7002643"/>
            <a:chOff x="5021365" y="0"/>
            <a:chExt cx="4225923" cy="5129212"/>
          </a:xfrm>
        </p:grpSpPr>
        <p:sp>
          <p:nvSpPr>
            <p:cNvPr id="8" name="Rectangle 7"/>
            <p:cNvSpPr/>
            <p:nvPr/>
          </p:nvSpPr>
          <p:spPr bwMode="auto">
            <a:xfrm>
              <a:off x="5124655" y="0"/>
              <a:ext cx="4019345" cy="5129212"/>
            </a:xfrm>
            <a:prstGeom prst="rect">
              <a:avLst/>
            </a:prstGeom>
            <a:solidFill>
              <a:srgbClr val="0072C6">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9" tIns="146263" rIns="182829" bIns="146263" numCol="1" spcCol="0" rtlCol="0" fromWordArt="0" anchor="t" anchorCtr="0" forceAA="0" compatLnSpc="1">
              <a:prstTxWarp prst="textNoShape">
                <a:avLst/>
              </a:prstTxWarp>
              <a:noAutofit/>
            </a:bodyPr>
            <a:lstStyle/>
            <a:p>
              <a:pPr marL="0" marR="0" lvl="0" indent="0" algn="ctr" defTabSz="932304"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itle 2"/>
            <p:cNvSpPr txBox="1">
              <a:spLocks/>
            </p:cNvSpPr>
            <p:nvPr/>
          </p:nvSpPr>
          <p:spPr>
            <a:xfrm>
              <a:off x="5021365" y="499495"/>
              <a:ext cx="4225923" cy="1312936"/>
            </a:xfrm>
            <a:prstGeom prst="rect">
              <a:avLst/>
            </a:prstGeom>
          </p:spPr>
          <p:txBody>
            <a:bodyPr vert="horz" wrap="square" lIns="146263" tIns="91413" rIns="146263" bIns="91413"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1268373" rtl="0" eaLnBrk="1" fontAlgn="auto" latinLnBrk="0" hangingPunct="1">
                <a:lnSpc>
                  <a:spcPct val="90000"/>
                </a:lnSpc>
                <a:spcBef>
                  <a:spcPct val="0"/>
                </a:spcBef>
                <a:spcAft>
                  <a:spcPts val="0"/>
                </a:spcAft>
                <a:buClrTx/>
                <a:buSzTx/>
                <a:buFontTx/>
                <a:buNone/>
                <a:tabLst/>
                <a:defRPr/>
              </a:pPr>
              <a:r>
                <a:rPr kumimoji="0" lang="en-US" sz="4352" b="0" i="0" u="none" strike="noStrike" kern="1200" cap="none" spc="-139" normalizeH="0" baseline="0" noProof="0" dirty="0">
                  <a:ln w="3175">
                    <a:noFill/>
                  </a:ln>
                  <a:solidFill>
                    <a:srgbClr val="FFFFFF"/>
                  </a:solidFill>
                  <a:effectLst/>
                  <a:uLnTx/>
                  <a:uFillTx/>
                  <a:latin typeface="Segoe UI Light" panose="020B0502040204020203" pitchFamily="34" charset="0"/>
                  <a:ea typeface="+mn-ea"/>
                  <a:cs typeface="Segoe UI Light" panose="020B0502040204020203" pitchFamily="34" charset="0"/>
                </a:rPr>
                <a:t>Microsoft Windows 10 IoT Core</a:t>
              </a:r>
            </a:p>
          </p:txBody>
        </p:sp>
        <p:cxnSp>
          <p:nvCxnSpPr>
            <p:cNvPr id="12" name="Straight Connector 11"/>
            <p:cNvCxnSpPr/>
            <p:nvPr/>
          </p:nvCxnSpPr>
          <p:spPr>
            <a:xfrm flipH="1">
              <a:off x="5838185" y="1169068"/>
              <a:ext cx="2564605"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4" name="Group 94"/>
          <p:cNvGrpSpPr>
            <a:grpSpLocks noChangeAspect="1"/>
          </p:cNvGrpSpPr>
          <p:nvPr/>
        </p:nvGrpSpPr>
        <p:grpSpPr bwMode="auto">
          <a:xfrm>
            <a:off x="10821246" y="5643001"/>
            <a:ext cx="1656126" cy="1355811"/>
            <a:chOff x="-1959" y="1844"/>
            <a:chExt cx="943" cy="772"/>
          </a:xfrm>
        </p:grpSpPr>
        <p:sp>
          <p:nvSpPr>
            <p:cNvPr id="155" name="Freeform 95"/>
            <p:cNvSpPr>
              <a:spLocks/>
            </p:cNvSpPr>
            <p:nvPr/>
          </p:nvSpPr>
          <p:spPr bwMode="auto">
            <a:xfrm>
              <a:off x="-1959" y="2109"/>
              <a:ext cx="636" cy="507"/>
            </a:xfrm>
            <a:custGeom>
              <a:avLst/>
              <a:gdLst>
                <a:gd name="T0" fmla="*/ 211 w 636"/>
                <a:gd name="T1" fmla="*/ 55 h 507"/>
                <a:gd name="T2" fmla="*/ 211 w 636"/>
                <a:gd name="T3" fmla="*/ 0 h 507"/>
                <a:gd name="T4" fmla="*/ 77 w 636"/>
                <a:gd name="T5" fmla="*/ 0 h 507"/>
                <a:gd name="T6" fmla="*/ 77 w 636"/>
                <a:gd name="T7" fmla="*/ 55 h 507"/>
                <a:gd name="T8" fmla="*/ 0 w 636"/>
                <a:gd name="T9" fmla="*/ 55 h 507"/>
                <a:gd name="T10" fmla="*/ 0 w 636"/>
                <a:gd name="T11" fmla="*/ 68 h 507"/>
                <a:gd name="T12" fmla="*/ 18 w 636"/>
                <a:gd name="T13" fmla="*/ 68 h 507"/>
                <a:gd name="T14" fmla="*/ 18 w 636"/>
                <a:gd name="T15" fmla="*/ 507 h 507"/>
                <a:gd name="T16" fmla="*/ 618 w 636"/>
                <a:gd name="T17" fmla="*/ 507 h 507"/>
                <a:gd name="T18" fmla="*/ 618 w 636"/>
                <a:gd name="T19" fmla="*/ 68 h 507"/>
                <a:gd name="T20" fmla="*/ 636 w 636"/>
                <a:gd name="T21" fmla="*/ 68 h 507"/>
                <a:gd name="T22" fmla="*/ 636 w 636"/>
                <a:gd name="T23" fmla="*/ 55 h 507"/>
                <a:gd name="T24" fmla="*/ 211 w 636"/>
                <a:gd name="T25" fmla="*/ 5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507">
                  <a:moveTo>
                    <a:pt x="211" y="55"/>
                  </a:moveTo>
                  <a:lnTo>
                    <a:pt x="211" y="0"/>
                  </a:lnTo>
                  <a:lnTo>
                    <a:pt x="77" y="0"/>
                  </a:lnTo>
                  <a:lnTo>
                    <a:pt x="77" y="55"/>
                  </a:lnTo>
                  <a:lnTo>
                    <a:pt x="0" y="55"/>
                  </a:lnTo>
                  <a:lnTo>
                    <a:pt x="0" y="68"/>
                  </a:lnTo>
                  <a:lnTo>
                    <a:pt x="18" y="68"/>
                  </a:lnTo>
                  <a:lnTo>
                    <a:pt x="18" y="507"/>
                  </a:lnTo>
                  <a:lnTo>
                    <a:pt x="618" y="507"/>
                  </a:lnTo>
                  <a:lnTo>
                    <a:pt x="618" y="68"/>
                  </a:lnTo>
                  <a:lnTo>
                    <a:pt x="636" y="68"/>
                  </a:lnTo>
                  <a:lnTo>
                    <a:pt x="636" y="55"/>
                  </a:lnTo>
                  <a:lnTo>
                    <a:pt x="211" y="5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7" name="Freeform 105"/>
            <p:cNvSpPr>
              <a:spLocks/>
            </p:cNvSpPr>
            <p:nvPr/>
          </p:nvSpPr>
          <p:spPr bwMode="auto">
            <a:xfrm>
              <a:off x="-1605" y="1844"/>
              <a:ext cx="589" cy="772"/>
            </a:xfrm>
            <a:custGeom>
              <a:avLst/>
              <a:gdLst>
                <a:gd name="T0" fmla="*/ 322 w 589"/>
                <a:gd name="T1" fmla="*/ 83 h 772"/>
                <a:gd name="T2" fmla="*/ 322 w 589"/>
                <a:gd name="T3" fmla="*/ 0 h 772"/>
                <a:gd name="T4" fmla="*/ 114 w 589"/>
                <a:gd name="T5" fmla="*/ 0 h 772"/>
                <a:gd name="T6" fmla="*/ 114 w 589"/>
                <a:gd name="T7" fmla="*/ 83 h 772"/>
                <a:gd name="T8" fmla="*/ 0 w 589"/>
                <a:gd name="T9" fmla="*/ 83 h 772"/>
                <a:gd name="T10" fmla="*/ 0 w 589"/>
                <a:gd name="T11" fmla="*/ 104 h 772"/>
                <a:gd name="T12" fmla="*/ 26 w 589"/>
                <a:gd name="T13" fmla="*/ 104 h 772"/>
                <a:gd name="T14" fmla="*/ 26 w 589"/>
                <a:gd name="T15" fmla="*/ 772 h 772"/>
                <a:gd name="T16" fmla="*/ 563 w 589"/>
                <a:gd name="T17" fmla="*/ 772 h 772"/>
                <a:gd name="T18" fmla="*/ 563 w 589"/>
                <a:gd name="T19" fmla="*/ 104 h 772"/>
                <a:gd name="T20" fmla="*/ 589 w 589"/>
                <a:gd name="T21" fmla="*/ 104 h 772"/>
                <a:gd name="T22" fmla="*/ 589 w 589"/>
                <a:gd name="T23" fmla="*/ 83 h 772"/>
                <a:gd name="T24" fmla="*/ 322 w 589"/>
                <a:gd name="T25" fmla="*/ 83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9" h="772">
                  <a:moveTo>
                    <a:pt x="322" y="83"/>
                  </a:moveTo>
                  <a:lnTo>
                    <a:pt x="322" y="0"/>
                  </a:lnTo>
                  <a:lnTo>
                    <a:pt x="114" y="0"/>
                  </a:lnTo>
                  <a:lnTo>
                    <a:pt x="114" y="83"/>
                  </a:lnTo>
                  <a:lnTo>
                    <a:pt x="0" y="83"/>
                  </a:lnTo>
                  <a:lnTo>
                    <a:pt x="0" y="104"/>
                  </a:lnTo>
                  <a:lnTo>
                    <a:pt x="26" y="104"/>
                  </a:lnTo>
                  <a:lnTo>
                    <a:pt x="26" y="772"/>
                  </a:lnTo>
                  <a:lnTo>
                    <a:pt x="563" y="772"/>
                  </a:lnTo>
                  <a:lnTo>
                    <a:pt x="563" y="104"/>
                  </a:lnTo>
                  <a:lnTo>
                    <a:pt x="589" y="104"/>
                  </a:lnTo>
                  <a:lnTo>
                    <a:pt x="589" y="83"/>
                  </a:lnTo>
                  <a:lnTo>
                    <a:pt x="322" y="83"/>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8" name="Rectangle 106"/>
            <p:cNvSpPr>
              <a:spLocks noChangeArrowheads="1"/>
            </p:cNvSpPr>
            <p:nvPr/>
          </p:nvSpPr>
          <p:spPr bwMode="auto">
            <a:xfrm>
              <a:off x="-1283"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9" name="Rectangle 107"/>
            <p:cNvSpPr>
              <a:spLocks noChangeArrowheads="1"/>
            </p:cNvSpPr>
            <p:nvPr/>
          </p:nvSpPr>
          <p:spPr bwMode="auto">
            <a:xfrm>
              <a:off x="-1405" y="2481"/>
              <a:ext cx="70" cy="135"/>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0" name="Rectangle 108"/>
            <p:cNvSpPr>
              <a:spLocks noChangeArrowheads="1"/>
            </p:cNvSpPr>
            <p:nvPr/>
          </p:nvSpPr>
          <p:spPr bwMode="auto">
            <a:xfrm>
              <a:off x="-1525" y="2008"/>
              <a:ext cx="432" cy="68"/>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1" name="Rectangle 109"/>
            <p:cNvSpPr>
              <a:spLocks noChangeArrowheads="1"/>
            </p:cNvSpPr>
            <p:nvPr/>
          </p:nvSpPr>
          <p:spPr bwMode="auto">
            <a:xfrm>
              <a:off x="-1525" y="2128"/>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2" name="Rectangle 110"/>
            <p:cNvSpPr>
              <a:spLocks noChangeArrowheads="1"/>
            </p:cNvSpPr>
            <p:nvPr/>
          </p:nvSpPr>
          <p:spPr bwMode="auto">
            <a:xfrm>
              <a:off x="-1525" y="2249"/>
              <a:ext cx="432" cy="69"/>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3" name="Rectangle 111"/>
            <p:cNvSpPr>
              <a:spLocks noChangeArrowheads="1"/>
            </p:cNvSpPr>
            <p:nvPr/>
          </p:nvSpPr>
          <p:spPr bwMode="auto">
            <a:xfrm>
              <a:off x="-1525" y="2369"/>
              <a:ext cx="432" cy="70"/>
            </a:xfrm>
            <a:prstGeom prst="rect">
              <a:avLst/>
            </a:prstGeom>
            <a:solidFill>
              <a:srgbClr val="0072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64" name="Group 114"/>
          <p:cNvGrpSpPr>
            <a:grpSpLocks noChangeAspect="1"/>
          </p:cNvGrpSpPr>
          <p:nvPr/>
        </p:nvGrpSpPr>
        <p:grpSpPr bwMode="auto">
          <a:xfrm>
            <a:off x="3455627" y="4302525"/>
            <a:ext cx="2733047" cy="3482151"/>
            <a:chOff x="-5" y="1995"/>
            <a:chExt cx="1266" cy="1613"/>
          </a:xfrm>
        </p:grpSpPr>
        <p:sp>
          <p:nvSpPr>
            <p:cNvPr id="348" name="AutoShape 113"/>
            <p:cNvSpPr>
              <a:spLocks noChangeAspect="1" noChangeArrowheads="1" noTextEdit="1"/>
            </p:cNvSpPr>
            <p:nvPr/>
          </p:nvSpPr>
          <p:spPr bwMode="auto">
            <a:xfrm>
              <a:off x="-5" y="1995"/>
              <a:ext cx="1266" cy="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9" name="Rectangle 115"/>
            <p:cNvSpPr>
              <a:spLocks noChangeArrowheads="1"/>
            </p:cNvSpPr>
            <p:nvPr/>
          </p:nvSpPr>
          <p:spPr bwMode="auto">
            <a:xfrm>
              <a:off x="757" y="2359"/>
              <a:ext cx="253" cy="89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0" name="Rectangle 118"/>
            <p:cNvSpPr>
              <a:spLocks noChangeArrowheads="1"/>
            </p:cNvSpPr>
            <p:nvPr/>
          </p:nvSpPr>
          <p:spPr bwMode="auto">
            <a:xfrm>
              <a:off x="629" y="2549"/>
              <a:ext cx="314" cy="70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1" name="Rectangle 119"/>
            <p:cNvSpPr>
              <a:spLocks noChangeArrowheads="1"/>
            </p:cNvSpPr>
            <p:nvPr/>
          </p:nvSpPr>
          <p:spPr bwMode="auto">
            <a:xfrm>
              <a:off x="230" y="2675"/>
              <a:ext cx="462" cy="576"/>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2" name="Rectangle 120"/>
            <p:cNvSpPr>
              <a:spLocks noChangeArrowheads="1"/>
            </p:cNvSpPr>
            <p:nvPr/>
          </p:nvSpPr>
          <p:spPr bwMode="auto">
            <a:xfrm>
              <a:off x="207" y="2657"/>
              <a:ext cx="509" cy="18"/>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3" name="Rectangle 121"/>
            <p:cNvSpPr>
              <a:spLocks noChangeArrowheads="1"/>
            </p:cNvSpPr>
            <p:nvPr/>
          </p:nvSpPr>
          <p:spPr bwMode="auto">
            <a:xfrm>
              <a:off x="485" y="3135"/>
              <a:ext cx="60" cy="11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4" name="Rectangle 122"/>
            <p:cNvSpPr>
              <a:spLocks noChangeArrowheads="1"/>
            </p:cNvSpPr>
            <p:nvPr/>
          </p:nvSpPr>
          <p:spPr bwMode="auto">
            <a:xfrm>
              <a:off x="380" y="3135"/>
              <a:ext cx="60" cy="11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5" name="Rectangle 123"/>
            <p:cNvSpPr>
              <a:spLocks noChangeArrowheads="1"/>
            </p:cNvSpPr>
            <p:nvPr/>
          </p:nvSpPr>
          <p:spPr bwMode="auto">
            <a:xfrm>
              <a:off x="276" y="2727"/>
              <a:ext cx="373" cy="5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6" name="Rectangle 124"/>
            <p:cNvSpPr>
              <a:spLocks noChangeArrowheads="1"/>
            </p:cNvSpPr>
            <p:nvPr/>
          </p:nvSpPr>
          <p:spPr bwMode="auto">
            <a:xfrm>
              <a:off x="276" y="2831"/>
              <a:ext cx="373" cy="5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7" name="Rectangle 125"/>
            <p:cNvSpPr>
              <a:spLocks noChangeArrowheads="1"/>
            </p:cNvSpPr>
            <p:nvPr/>
          </p:nvSpPr>
          <p:spPr bwMode="auto">
            <a:xfrm>
              <a:off x="276" y="2935"/>
              <a:ext cx="373" cy="6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8" name="Rectangle 126"/>
            <p:cNvSpPr>
              <a:spLocks noChangeArrowheads="1"/>
            </p:cNvSpPr>
            <p:nvPr/>
          </p:nvSpPr>
          <p:spPr bwMode="auto">
            <a:xfrm>
              <a:off x="276" y="3038"/>
              <a:ext cx="373" cy="60"/>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59" name="Rectangle 127"/>
            <p:cNvSpPr>
              <a:spLocks noChangeArrowheads="1"/>
            </p:cNvSpPr>
            <p:nvPr/>
          </p:nvSpPr>
          <p:spPr bwMode="auto">
            <a:xfrm>
              <a:off x="306" y="2586"/>
              <a:ext cx="179" cy="7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65" name="Group 94"/>
          <p:cNvGrpSpPr>
            <a:grpSpLocks noChangeAspect="1"/>
          </p:cNvGrpSpPr>
          <p:nvPr/>
        </p:nvGrpSpPr>
        <p:grpSpPr bwMode="auto">
          <a:xfrm>
            <a:off x="5384037" y="5346186"/>
            <a:ext cx="2709299" cy="1666597"/>
            <a:chOff x="-1959" y="1844"/>
            <a:chExt cx="1255" cy="772"/>
          </a:xfrm>
        </p:grpSpPr>
        <p:sp>
          <p:nvSpPr>
            <p:cNvPr id="339" name="Freeform 95"/>
            <p:cNvSpPr>
              <a:spLocks/>
            </p:cNvSpPr>
            <p:nvPr/>
          </p:nvSpPr>
          <p:spPr bwMode="auto">
            <a:xfrm>
              <a:off x="-1959" y="2109"/>
              <a:ext cx="636" cy="507"/>
            </a:xfrm>
            <a:custGeom>
              <a:avLst/>
              <a:gdLst>
                <a:gd name="T0" fmla="*/ 211 w 636"/>
                <a:gd name="T1" fmla="*/ 55 h 507"/>
                <a:gd name="T2" fmla="*/ 211 w 636"/>
                <a:gd name="T3" fmla="*/ 0 h 507"/>
                <a:gd name="T4" fmla="*/ 77 w 636"/>
                <a:gd name="T5" fmla="*/ 0 h 507"/>
                <a:gd name="T6" fmla="*/ 77 w 636"/>
                <a:gd name="T7" fmla="*/ 55 h 507"/>
                <a:gd name="T8" fmla="*/ 0 w 636"/>
                <a:gd name="T9" fmla="*/ 55 h 507"/>
                <a:gd name="T10" fmla="*/ 0 w 636"/>
                <a:gd name="T11" fmla="*/ 68 h 507"/>
                <a:gd name="T12" fmla="*/ 18 w 636"/>
                <a:gd name="T13" fmla="*/ 68 h 507"/>
                <a:gd name="T14" fmla="*/ 18 w 636"/>
                <a:gd name="T15" fmla="*/ 507 h 507"/>
                <a:gd name="T16" fmla="*/ 618 w 636"/>
                <a:gd name="T17" fmla="*/ 507 h 507"/>
                <a:gd name="T18" fmla="*/ 618 w 636"/>
                <a:gd name="T19" fmla="*/ 68 h 507"/>
                <a:gd name="T20" fmla="*/ 636 w 636"/>
                <a:gd name="T21" fmla="*/ 68 h 507"/>
                <a:gd name="T22" fmla="*/ 636 w 636"/>
                <a:gd name="T23" fmla="*/ 55 h 507"/>
                <a:gd name="T24" fmla="*/ 211 w 636"/>
                <a:gd name="T25" fmla="*/ 5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507">
                  <a:moveTo>
                    <a:pt x="211" y="55"/>
                  </a:moveTo>
                  <a:lnTo>
                    <a:pt x="211" y="0"/>
                  </a:lnTo>
                  <a:lnTo>
                    <a:pt x="77" y="0"/>
                  </a:lnTo>
                  <a:lnTo>
                    <a:pt x="77" y="55"/>
                  </a:lnTo>
                  <a:lnTo>
                    <a:pt x="0" y="55"/>
                  </a:lnTo>
                  <a:lnTo>
                    <a:pt x="0" y="68"/>
                  </a:lnTo>
                  <a:lnTo>
                    <a:pt x="18" y="68"/>
                  </a:lnTo>
                  <a:lnTo>
                    <a:pt x="18" y="507"/>
                  </a:lnTo>
                  <a:lnTo>
                    <a:pt x="618" y="507"/>
                  </a:lnTo>
                  <a:lnTo>
                    <a:pt x="618" y="68"/>
                  </a:lnTo>
                  <a:lnTo>
                    <a:pt x="636" y="68"/>
                  </a:lnTo>
                  <a:lnTo>
                    <a:pt x="636" y="55"/>
                  </a:lnTo>
                  <a:lnTo>
                    <a:pt x="211" y="55"/>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0" name="Freeform 96"/>
            <p:cNvSpPr>
              <a:spLocks/>
            </p:cNvSpPr>
            <p:nvPr/>
          </p:nvSpPr>
          <p:spPr bwMode="auto">
            <a:xfrm>
              <a:off x="-1249" y="2182"/>
              <a:ext cx="545" cy="434"/>
            </a:xfrm>
            <a:custGeom>
              <a:avLst/>
              <a:gdLst>
                <a:gd name="T0" fmla="*/ 181 w 545"/>
                <a:gd name="T1" fmla="*/ 47 h 434"/>
                <a:gd name="T2" fmla="*/ 181 w 545"/>
                <a:gd name="T3" fmla="*/ 0 h 434"/>
                <a:gd name="T4" fmla="*/ 65 w 545"/>
                <a:gd name="T5" fmla="*/ 0 h 434"/>
                <a:gd name="T6" fmla="*/ 65 w 545"/>
                <a:gd name="T7" fmla="*/ 47 h 434"/>
                <a:gd name="T8" fmla="*/ 0 w 545"/>
                <a:gd name="T9" fmla="*/ 47 h 434"/>
                <a:gd name="T10" fmla="*/ 0 w 545"/>
                <a:gd name="T11" fmla="*/ 58 h 434"/>
                <a:gd name="T12" fmla="*/ 15 w 545"/>
                <a:gd name="T13" fmla="*/ 58 h 434"/>
                <a:gd name="T14" fmla="*/ 15 w 545"/>
                <a:gd name="T15" fmla="*/ 434 h 434"/>
                <a:gd name="T16" fmla="*/ 530 w 545"/>
                <a:gd name="T17" fmla="*/ 434 h 434"/>
                <a:gd name="T18" fmla="*/ 530 w 545"/>
                <a:gd name="T19" fmla="*/ 58 h 434"/>
                <a:gd name="T20" fmla="*/ 545 w 545"/>
                <a:gd name="T21" fmla="*/ 58 h 434"/>
                <a:gd name="T22" fmla="*/ 545 w 545"/>
                <a:gd name="T23" fmla="*/ 47 h 434"/>
                <a:gd name="T24" fmla="*/ 181 w 545"/>
                <a:gd name="T25" fmla="*/ 4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5" h="434">
                  <a:moveTo>
                    <a:pt x="181" y="47"/>
                  </a:moveTo>
                  <a:lnTo>
                    <a:pt x="181" y="0"/>
                  </a:lnTo>
                  <a:lnTo>
                    <a:pt x="65" y="0"/>
                  </a:lnTo>
                  <a:lnTo>
                    <a:pt x="65" y="47"/>
                  </a:lnTo>
                  <a:lnTo>
                    <a:pt x="0" y="47"/>
                  </a:lnTo>
                  <a:lnTo>
                    <a:pt x="0" y="58"/>
                  </a:lnTo>
                  <a:lnTo>
                    <a:pt x="15" y="58"/>
                  </a:lnTo>
                  <a:lnTo>
                    <a:pt x="15" y="434"/>
                  </a:lnTo>
                  <a:lnTo>
                    <a:pt x="530" y="434"/>
                  </a:lnTo>
                  <a:lnTo>
                    <a:pt x="530" y="58"/>
                  </a:lnTo>
                  <a:lnTo>
                    <a:pt x="545" y="58"/>
                  </a:lnTo>
                  <a:lnTo>
                    <a:pt x="545" y="47"/>
                  </a:lnTo>
                  <a:lnTo>
                    <a:pt x="181" y="4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1" name="Freeform 105"/>
            <p:cNvSpPr>
              <a:spLocks/>
            </p:cNvSpPr>
            <p:nvPr/>
          </p:nvSpPr>
          <p:spPr bwMode="auto">
            <a:xfrm>
              <a:off x="-1605" y="1844"/>
              <a:ext cx="589" cy="772"/>
            </a:xfrm>
            <a:custGeom>
              <a:avLst/>
              <a:gdLst>
                <a:gd name="T0" fmla="*/ 322 w 589"/>
                <a:gd name="T1" fmla="*/ 83 h 772"/>
                <a:gd name="T2" fmla="*/ 322 w 589"/>
                <a:gd name="T3" fmla="*/ 0 h 772"/>
                <a:gd name="T4" fmla="*/ 114 w 589"/>
                <a:gd name="T5" fmla="*/ 0 h 772"/>
                <a:gd name="T6" fmla="*/ 114 w 589"/>
                <a:gd name="T7" fmla="*/ 83 h 772"/>
                <a:gd name="T8" fmla="*/ 0 w 589"/>
                <a:gd name="T9" fmla="*/ 83 h 772"/>
                <a:gd name="T10" fmla="*/ 0 w 589"/>
                <a:gd name="T11" fmla="*/ 104 h 772"/>
                <a:gd name="T12" fmla="*/ 26 w 589"/>
                <a:gd name="T13" fmla="*/ 104 h 772"/>
                <a:gd name="T14" fmla="*/ 26 w 589"/>
                <a:gd name="T15" fmla="*/ 772 h 772"/>
                <a:gd name="T16" fmla="*/ 563 w 589"/>
                <a:gd name="T17" fmla="*/ 772 h 772"/>
                <a:gd name="T18" fmla="*/ 563 w 589"/>
                <a:gd name="T19" fmla="*/ 104 h 772"/>
                <a:gd name="T20" fmla="*/ 589 w 589"/>
                <a:gd name="T21" fmla="*/ 104 h 772"/>
                <a:gd name="T22" fmla="*/ 589 w 589"/>
                <a:gd name="T23" fmla="*/ 83 h 772"/>
                <a:gd name="T24" fmla="*/ 322 w 589"/>
                <a:gd name="T25" fmla="*/ 83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9" h="772">
                  <a:moveTo>
                    <a:pt x="322" y="83"/>
                  </a:moveTo>
                  <a:lnTo>
                    <a:pt x="322" y="0"/>
                  </a:lnTo>
                  <a:lnTo>
                    <a:pt x="114" y="0"/>
                  </a:lnTo>
                  <a:lnTo>
                    <a:pt x="114" y="83"/>
                  </a:lnTo>
                  <a:lnTo>
                    <a:pt x="0" y="83"/>
                  </a:lnTo>
                  <a:lnTo>
                    <a:pt x="0" y="104"/>
                  </a:lnTo>
                  <a:lnTo>
                    <a:pt x="26" y="104"/>
                  </a:lnTo>
                  <a:lnTo>
                    <a:pt x="26" y="772"/>
                  </a:lnTo>
                  <a:lnTo>
                    <a:pt x="563" y="772"/>
                  </a:lnTo>
                  <a:lnTo>
                    <a:pt x="563" y="104"/>
                  </a:lnTo>
                  <a:lnTo>
                    <a:pt x="589" y="104"/>
                  </a:lnTo>
                  <a:lnTo>
                    <a:pt x="589" y="83"/>
                  </a:lnTo>
                  <a:lnTo>
                    <a:pt x="322" y="83"/>
                  </a:lnTo>
                  <a:close/>
                </a:path>
              </a:pathLst>
            </a:custGeom>
            <a:solidFill>
              <a:srgbClr val="008D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2" name="Rectangle 106"/>
            <p:cNvSpPr>
              <a:spLocks noChangeArrowheads="1"/>
            </p:cNvSpPr>
            <p:nvPr/>
          </p:nvSpPr>
          <p:spPr bwMode="auto">
            <a:xfrm>
              <a:off x="-1283" y="2481"/>
              <a:ext cx="70" cy="13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3" name="Rectangle 107"/>
            <p:cNvSpPr>
              <a:spLocks noChangeArrowheads="1"/>
            </p:cNvSpPr>
            <p:nvPr/>
          </p:nvSpPr>
          <p:spPr bwMode="auto">
            <a:xfrm>
              <a:off x="-1405" y="2481"/>
              <a:ext cx="70" cy="13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4" name="Rectangle 108"/>
            <p:cNvSpPr>
              <a:spLocks noChangeArrowheads="1"/>
            </p:cNvSpPr>
            <p:nvPr/>
          </p:nvSpPr>
          <p:spPr bwMode="auto">
            <a:xfrm>
              <a:off x="-1525" y="2008"/>
              <a:ext cx="432" cy="68"/>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5" name="Rectangle 109"/>
            <p:cNvSpPr>
              <a:spLocks noChangeArrowheads="1"/>
            </p:cNvSpPr>
            <p:nvPr/>
          </p:nvSpPr>
          <p:spPr bwMode="auto">
            <a:xfrm>
              <a:off x="-1525" y="2128"/>
              <a:ext cx="432" cy="69"/>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6" name="Rectangle 110"/>
            <p:cNvSpPr>
              <a:spLocks noChangeArrowheads="1"/>
            </p:cNvSpPr>
            <p:nvPr/>
          </p:nvSpPr>
          <p:spPr bwMode="auto">
            <a:xfrm>
              <a:off x="-1525" y="2249"/>
              <a:ext cx="432" cy="69"/>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47" name="Rectangle 111"/>
            <p:cNvSpPr>
              <a:spLocks noChangeArrowheads="1"/>
            </p:cNvSpPr>
            <p:nvPr/>
          </p:nvSpPr>
          <p:spPr bwMode="auto">
            <a:xfrm>
              <a:off x="-1525" y="2369"/>
              <a:ext cx="432" cy="70"/>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66" name="Group 265"/>
          <p:cNvGrpSpPr/>
          <p:nvPr/>
        </p:nvGrpSpPr>
        <p:grpSpPr>
          <a:xfrm>
            <a:off x="7862757" y="1662786"/>
            <a:ext cx="3607568" cy="5328098"/>
            <a:chOff x="673100" y="1319214"/>
            <a:chExt cx="2166938" cy="3200400"/>
          </a:xfrm>
        </p:grpSpPr>
        <p:grpSp>
          <p:nvGrpSpPr>
            <p:cNvPr id="267" name="Group 24"/>
            <p:cNvGrpSpPr>
              <a:grpSpLocks noChangeAspect="1"/>
            </p:cNvGrpSpPr>
            <p:nvPr/>
          </p:nvGrpSpPr>
          <p:grpSpPr bwMode="auto">
            <a:xfrm>
              <a:off x="673100" y="1319214"/>
              <a:ext cx="2166938" cy="3200400"/>
              <a:chOff x="424" y="831"/>
              <a:chExt cx="1365" cy="2016"/>
            </a:xfrm>
          </p:grpSpPr>
          <p:sp>
            <p:nvSpPr>
              <p:cNvPr id="278" name="Freeform 25"/>
              <p:cNvSpPr>
                <a:spLocks/>
              </p:cNvSpPr>
              <p:nvPr/>
            </p:nvSpPr>
            <p:spPr bwMode="auto">
              <a:xfrm>
                <a:off x="487" y="1799"/>
                <a:ext cx="1048" cy="1048"/>
              </a:xfrm>
              <a:custGeom>
                <a:avLst/>
                <a:gdLst>
                  <a:gd name="T0" fmla="*/ 420 w 1048"/>
                  <a:gd name="T1" fmla="*/ 110 h 1048"/>
                  <a:gd name="T2" fmla="*/ 420 w 1048"/>
                  <a:gd name="T3" fmla="*/ 0 h 1048"/>
                  <a:gd name="T4" fmla="*/ 149 w 1048"/>
                  <a:gd name="T5" fmla="*/ 0 h 1048"/>
                  <a:gd name="T6" fmla="*/ 149 w 1048"/>
                  <a:gd name="T7" fmla="*/ 110 h 1048"/>
                  <a:gd name="T8" fmla="*/ 0 w 1048"/>
                  <a:gd name="T9" fmla="*/ 110 h 1048"/>
                  <a:gd name="T10" fmla="*/ 0 w 1048"/>
                  <a:gd name="T11" fmla="*/ 138 h 1048"/>
                  <a:gd name="T12" fmla="*/ 35 w 1048"/>
                  <a:gd name="T13" fmla="*/ 138 h 1048"/>
                  <a:gd name="T14" fmla="*/ 35 w 1048"/>
                  <a:gd name="T15" fmla="*/ 1048 h 1048"/>
                  <a:gd name="T16" fmla="*/ 1013 w 1048"/>
                  <a:gd name="T17" fmla="*/ 1048 h 1048"/>
                  <a:gd name="T18" fmla="*/ 1013 w 1048"/>
                  <a:gd name="T19" fmla="*/ 138 h 1048"/>
                  <a:gd name="T20" fmla="*/ 1048 w 1048"/>
                  <a:gd name="T21" fmla="*/ 138 h 1048"/>
                  <a:gd name="T22" fmla="*/ 1048 w 1048"/>
                  <a:gd name="T23" fmla="*/ 110 h 1048"/>
                  <a:gd name="T24" fmla="*/ 420 w 1048"/>
                  <a:gd name="T25" fmla="*/ 11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8" h="1048">
                    <a:moveTo>
                      <a:pt x="420" y="110"/>
                    </a:moveTo>
                    <a:lnTo>
                      <a:pt x="420" y="0"/>
                    </a:lnTo>
                    <a:lnTo>
                      <a:pt x="149" y="0"/>
                    </a:lnTo>
                    <a:lnTo>
                      <a:pt x="149" y="110"/>
                    </a:lnTo>
                    <a:lnTo>
                      <a:pt x="0" y="110"/>
                    </a:lnTo>
                    <a:lnTo>
                      <a:pt x="0" y="138"/>
                    </a:lnTo>
                    <a:lnTo>
                      <a:pt x="35" y="138"/>
                    </a:lnTo>
                    <a:lnTo>
                      <a:pt x="35" y="1048"/>
                    </a:lnTo>
                    <a:lnTo>
                      <a:pt x="1013" y="1048"/>
                    </a:lnTo>
                    <a:lnTo>
                      <a:pt x="1013" y="138"/>
                    </a:lnTo>
                    <a:lnTo>
                      <a:pt x="1048" y="138"/>
                    </a:lnTo>
                    <a:lnTo>
                      <a:pt x="1048" y="110"/>
                    </a:lnTo>
                    <a:lnTo>
                      <a:pt x="420" y="11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79" name="Freeform 26"/>
              <p:cNvSpPr>
                <a:spLocks/>
              </p:cNvSpPr>
              <p:nvPr/>
            </p:nvSpPr>
            <p:spPr bwMode="auto">
              <a:xfrm>
                <a:off x="487" y="1799"/>
                <a:ext cx="1048" cy="1048"/>
              </a:xfrm>
              <a:custGeom>
                <a:avLst/>
                <a:gdLst>
                  <a:gd name="T0" fmla="*/ 420 w 1048"/>
                  <a:gd name="T1" fmla="*/ 110 h 1048"/>
                  <a:gd name="T2" fmla="*/ 420 w 1048"/>
                  <a:gd name="T3" fmla="*/ 0 h 1048"/>
                  <a:gd name="T4" fmla="*/ 149 w 1048"/>
                  <a:gd name="T5" fmla="*/ 0 h 1048"/>
                  <a:gd name="T6" fmla="*/ 149 w 1048"/>
                  <a:gd name="T7" fmla="*/ 110 h 1048"/>
                  <a:gd name="T8" fmla="*/ 0 w 1048"/>
                  <a:gd name="T9" fmla="*/ 110 h 1048"/>
                  <a:gd name="T10" fmla="*/ 0 w 1048"/>
                  <a:gd name="T11" fmla="*/ 138 h 1048"/>
                  <a:gd name="T12" fmla="*/ 35 w 1048"/>
                  <a:gd name="T13" fmla="*/ 138 h 1048"/>
                  <a:gd name="T14" fmla="*/ 35 w 1048"/>
                  <a:gd name="T15" fmla="*/ 1048 h 1048"/>
                  <a:gd name="T16" fmla="*/ 1013 w 1048"/>
                  <a:gd name="T17" fmla="*/ 1048 h 1048"/>
                  <a:gd name="T18" fmla="*/ 1013 w 1048"/>
                  <a:gd name="T19" fmla="*/ 138 h 1048"/>
                  <a:gd name="T20" fmla="*/ 1048 w 1048"/>
                  <a:gd name="T21" fmla="*/ 138 h 1048"/>
                  <a:gd name="T22" fmla="*/ 1048 w 1048"/>
                  <a:gd name="T23" fmla="*/ 110 h 1048"/>
                  <a:gd name="T24" fmla="*/ 420 w 1048"/>
                  <a:gd name="T25" fmla="*/ 110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8" h="1048">
                    <a:moveTo>
                      <a:pt x="420" y="110"/>
                    </a:moveTo>
                    <a:lnTo>
                      <a:pt x="420" y="0"/>
                    </a:lnTo>
                    <a:lnTo>
                      <a:pt x="149" y="0"/>
                    </a:lnTo>
                    <a:lnTo>
                      <a:pt x="149" y="110"/>
                    </a:lnTo>
                    <a:lnTo>
                      <a:pt x="0" y="110"/>
                    </a:lnTo>
                    <a:lnTo>
                      <a:pt x="0" y="138"/>
                    </a:lnTo>
                    <a:lnTo>
                      <a:pt x="35" y="138"/>
                    </a:lnTo>
                    <a:lnTo>
                      <a:pt x="35" y="1048"/>
                    </a:lnTo>
                    <a:lnTo>
                      <a:pt x="1013" y="1048"/>
                    </a:lnTo>
                    <a:lnTo>
                      <a:pt x="1013" y="138"/>
                    </a:lnTo>
                    <a:lnTo>
                      <a:pt x="1048" y="138"/>
                    </a:lnTo>
                    <a:lnTo>
                      <a:pt x="1048" y="110"/>
                    </a:lnTo>
                    <a:lnTo>
                      <a:pt x="420"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0" name="Freeform 27"/>
              <p:cNvSpPr>
                <a:spLocks/>
              </p:cNvSpPr>
              <p:nvPr/>
            </p:nvSpPr>
            <p:spPr bwMode="auto">
              <a:xfrm>
                <a:off x="716" y="831"/>
                <a:ext cx="571" cy="375"/>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1" name="Freeform 28"/>
              <p:cNvSpPr>
                <a:spLocks/>
              </p:cNvSpPr>
              <p:nvPr/>
            </p:nvSpPr>
            <p:spPr bwMode="auto">
              <a:xfrm>
                <a:off x="1362" y="1113"/>
                <a:ext cx="205" cy="133"/>
              </a:xfrm>
              <a:custGeom>
                <a:avLst/>
                <a:gdLst>
                  <a:gd name="T0" fmla="*/ 74 w 88"/>
                  <a:gd name="T1" fmla="*/ 25 h 57"/>
                  <a:gd name="T2" fmla="*/ 74 w 88"/>
                  <a:gd name="T3" fmla="*/ 24 h 57"/>
                  <a:gd name="T4" fmla="*/ 50 w 88"/>
                  <a:gd name="T5" fmla="*/ 0 h 57"/>
                  <a:gd name="T6" fmla="*/ 29 w 88"/>
                  <a:gd name="T7" fmla="*/ 10 h 57"/>
                  <a:gd name="T8" fmla="*/ 23 w 88"/>
                  <a:gd name="T9" fmla="*/ 9 h 57"/>
                  <a:gd name="T10" fmla="*/ 15 w 88"/>
                  <a:gd name="T11" fmla="*/ 11 h 57"/>
                  <a:gd name="T12" fmla="*/ 9 w 88"/>
                  <a:gd name="T13" fmla="*/ 22 h 57"/>
                  <a:gd name="T14" fmla="*/ 0 w 88"/>
                  <a:gd name="T15" fmla="*/ 38 h 57"/>
                  <a:gd name="T16" fmla="*/ 17 w 88"/>
                  <a:gd name="T17" fmla="*/ 57 h 57"/>
                  <a:gd name="T18" fmla="*/ 19 w 88"/>
                  <a:gd name="T19" fmla="*/ 57 h 57"/>
                  <a:gd name="T20" fmla="*/ 21 w 88"/>
                  <a:gd name="T21" fmla="*/ 57 h 57"/>
                  <a:gd name="T22" fmla="*/ 61 w 88"/>
                  <a:gd name="T23" fmla="*/ 57 h 57"/>
                  <a:gd name="T24" fmla="*/ 61 w 88"/>
                  <a:gd name="T25" fmla="*/ 57 h 57"/>
                  <a:gd name="T26" fmla="*/ 62 w 88"/>
                  <a:gd name="T27" fmla="*/ 57 h 57"/>
                  <a:gd name="T28" fmla="*/ 65 w 88"/>
                  <a:gd name="T29" fmla="*/ 57 h 57"/>
                  <a:gd name="T30" fmla="*/ 72 w 88"/>
                  <a:gd name="T31" fmla="*/ 57 h 57"/>
                  <a:gd name="T32" fmla="*/ 88 w 88"/>
                  <a:gd name="T33" fmla="*/ 41 h 57"/>
                  <a:gd name="T34" fmla="*/ 74 w 88"/>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57">
                    <a:moveTo>
                      <a:pt x="74" y="25"/>
                    </a:moveTo>
                    <a:cubicBezTo>
                      <a:pt x="74" y="24"/>
                      <a:pt x="74" y="24"/>
                      <a:pt x="74" y="24"/>
                    </a:cubicBezTo>
                    <a:cubicBezTo>
                      <a:pt x="74" y="10"/>
                      <a:pt x="63" y="0"/>
                      <a:pt x="50" y="0"/>
                    </a:cubicBezTo>
                    <a:cubicBezTo>
                      <a:pt x="41" y="0"/>
                      <a:pt x="34" y="4"/>
                      <a:pt x="29" y="10"/>
                    </a:cubicBezTo>
                    <a:cubicBezTo>
                      <a:pt x="28" y="9"/>
                      <a:pt x="25" y="9"/>
                      <a:pt x="23" y="9"/>
                    </a:cubicBezTo>
                    <a:cubicBezTo>
                      <a:pt x="20" y="9"/>
                      <a:pt x="17" y="10"/>
                      <a:pt x="15" y="11"/>
                    </a:cubicBezTo>
                    <a:cubicBezTo>
                      <a:pt x="11" y="13"/>
                      <a:pt x="9" y="18"/>
                      <a:pt x="9" y="22"/>
                    </a:cubicBezTo>
                    <a:cubicBezTo>
                      <a:pt x="4" y="26"/>
                      <a:pt x="0" y="32"/>
                      <a:pt x="0" y="38"/>
                    </a:cubicBezTo>
                    <a:cubicBezTo>
                      <a:pt x="0" y="48"/>
                      <a:pt x="7" y="56"/>
                      <a:pt x="17" y="57"/>
                    </a:cubicBezTo>
                    <a:cubicBezTo>
                      <a:pt x="18" y="57"/>
                      <a:pt x="18" y="57"/>
                      <a:pt x="19" y="57"/>
                    </a:cubicBezTo>
                    <a:cubicBezTo>
                      <a:pt x="20" y="57"/>
                      <a:pt x="20" y="57"/>
                      <a:pt x="21" y="57"/>
                    </a:cubicBezTo>
                    <a:cubicBezTo>
                      <a:pt x="30" y="57"/>
                      <a:pt x="51" y="57"/>
                      <a:pt x="61" y="57"/>
                    </a:cubicBezTo>
                    <a:cubicBezTo>
                      <a:pt x="61" y="57"/>
                      <a:pt x="61" y="57"/>
                      <a:pt x="61" y="57"/>
                    </a:cubicBezTo>
                    <a:cubicBezTo>
                      <a:pt x="62" y="57"/>
                      <a:pt x="62" y="57"/>
                      <a:pt x="62" y="57"/>
                    </a:cubicBezTo>
                    <a:cubicBezTo>
                      <a:pt x="63" y="57"/>
                      <a:pt x="64" y="57"/>
                      <a:pt x="65" y="57"/>
                    </a:cubicBezTo>
                    <a:cubicBezTo>
                      <a:pt x="72" y="57"/>
                      <a:pt x="72" y="57"/>
                      <a:pt x="72" y="57"/>
                    </a:cubicBezTo>
                    <a:cubicBezTo>
                      <a:pt x="81" y="57"/>
                      <a:pt x="88" y="50"/>
                      <a:pt x="88" y="41"/>
                    </a:cubicBezTo>
                    <a:cubicBezTo>
                      <a:pt x="88" y="33"/>
                      <a:pt x="82" y="26"/>
                      <a:pt x="74" y="2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2" name="Freeform 29"/>
              <p:cNvSpPr>
                <a:spLocks/>
              </p:cNvSpPr>
              <p:nvPr/>
            </p:nvSpPr>
            <p:spPr bwMode="auto">
              <a:xfrm>
                <a:off x="450" y="1181"/>
                <a:ext cx="317" cy="207"/>
              </a:xfrm>
              <a:custGeom>
                <a:avLst/>
                <a:gdLst>
                  <a:gd name="T0" fmla="*/ 114 w 136"/>
                  <a:gd name="T1" fmla="*/ 39 h 89"/>
                  <a:gd name="T2" fmla="*/ 114 w 136"/>
                  <a:gd name="T3" fmla="*/ 37 h 89"/>
                  <a:gd name="T4" fmla="*/ 76 w 136"/>
                  <a:gd name="T5" fmla="*/ 0 h 89"/>
                  <a:gd name="T6" fmla="*/ 45 w 136"/>
                  <a:gd name="T7" fmla="*/ 16 h 89"/>
                  <a:gd name="T8" fmla="*/ 35 w 136"/>
                  <a:gd name="T9" fmla="*/ 14 h 89"/>
                  <a:gd name="T10" fmla="*/ 23 w 136"/>
                  <a:gd name="T11" fmla="*/ 17 h 89"/>
                  <a:gd name="T12" fmla="*/ 13 w 136"/>
                  <a:gd name="T13" fmla="*/ 35 h 89"/>
                  <a:gd name="T14" fmla="*/ 0 w 136"/>
                  <a:gd name="T15" fmla="*/ 60 h 89"/>
                  <a:gd name="T16" fmla="*/ 26 w 136"/>
                  <a:gd name="T17" fmla="*/ 89 h 89"/>
                  <a:gd name="T18" fmla="*/ 29 w 136"/>
                  <a:gd name="T19" fmla="*/ 89 h 89"/>
                  <a:gd name="T20" fmla="*/ 32 w 136"/>
                  <a:gd name="T21" fmla="*/ 89 h 89"/>
                  <a:gd name="T22" fmla="*/ 93 w 136"/>
                  <a:gd name="T23" fmla="*/ 89 h 89"/>
                  <a:gd name="T24" fmla="*/ 95 w 136"/>
                  <a:gd name="T25" fmla="*/ 89 h 89"/>
                  <a:gd name="T26" fmla="*/ 96 w 136"/>
                  <a:gd name="T27" fmla="*/ 89 h 89"/>
                  <a:gd name="T28" fmla="*/ 101 w 136"/>
                  <a:gd name="T29" fmla="*/ 89 h 89"/>
                  <a:gd name="T30" fmla="*/ 110 w 136"/>
                  <a:gd name="T31" fmla="*/ 89 h 89"/>
                  <a:gd name="T32" fmla="*/ 136 w 136"/>
                  <a:gd name="T33" fmla="*/ 64 h 89"/>
                  <a:gd name="T34" fmla="*/ 114 w 136"/>
                  <a:gd name="T35"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89">
                    <a:moveTo>
                      <a:pt x="114" y="39"/>
                    </a:moveTo>
                    <a:cubicBezTo>
                      <a:pt x="114" y="38"/>
                      <a:pt x="114" y="38"/>
                      <a:pt x="114" y="37"/>
                    </a:cubicBezTo>
                    <a:cubicBezTo>
                      <a:pt x="114" y="16"/>
                      <a:pt x="97" y="0"/>
                      <a:pt x="76" y="0"/>
                    </a:cubicBezTo>
                    <a:cubicBezTo>
                      <a:pt x="63" y="0"/>
                      <a:pt x="52" y="6"/>
                      <a:pt x="45" y="16"/>
                    </a:cubicBezTo>
                    <a:cubicBezTo>
                      <a:pt x="42" y="15"/>
                      <a:pt x="39" y="14"/>
                      <a:pt x="35" y="14"/>
                    </a:cubicBezTo>
                    <a:cubicBezTo>
                      <a:pt x="30" y="14"/>
                      <a:pt x="26" y="15"/>
                      <a:pt x="23" y="17"/>
                    </a:cubicBezTo>
                    <a:cubicBezTo>
                      <a:pt x="17" y="21"/>
                      <a:pt x="13" y="27"/>
                      <a:pt x="13" y="35"/>
                    </a:cubicBezTo>
                    <a:cubicBezTo>
                      <a:pt x="5" y="40"/>
                      <a:pt x="0" y="49"/>
                      <a:pt x="0" y="60"/>
                    </a:cubicBezTo>
                    <a:cubicBezTo>
                      <a:pt x="0" y="75"/>
                      <a:pt x="11" y="87"/>
                      <a:pt x="26" y="89"/>
                    </a:cubicBezTo>
                    <a:cubicBezTo>
                      <a:pt x="27" y="89"/>
                      <a:pt x="28" y="89"/>
                      <a:pt x="29" y="89"/>
                    </a:cubicBezTo>
                    <a:cubicBezTo>
                      <a:pt x="30" y="89"/>
                      <a:pt x="31" y="89"/>
                      <a:pt x="32" y="89"/>
                    </a:cubicBezTo>
                    <a:cubicBezTo>
                      <a:pt x="46" y="89"/>
                      <a:pt x="78" y="89"/>
                      <a:pt x="93" y="89"/>
                    </a:cubicBezTo>
                    <a:cubicBezTo>
                      <a:pt x="94" y="89"/>
                      <a:pt x="94" y="89"/>
                      <a:pt x="95" y="89"/>
                    </a:cubicBezTo>
                    <a:cubicBezTo>
                      <a:pt x="96" y="89"/>
                      <a:pt x="96" y="89"/>
                      <a:pt x="96" y="89"/>
                    </a:cubicBezTo>
                    <a:cubicBezTo>
                      <a:pt x="97" y="89"/>
                      <a:pt x="99" y="89"/>
                      <a:pt x="101" y="89"/>
                    </a:cubicBezTo>
                    <a:cubicBezTo>
                      <a:pt x="110" y="89"/>
                      <a:pt x="110" y="89"/>
                      <a:pt x="110" y="89"/>
                    </a:cubicBezTo>
                    <a:cubicBezTo>
                      <a:pt x="124" y="89"/>
                      <a:pt x="136" y="78"/>
                      <a:pt x="136" y="64"/>
                    </a:cubicBezTo>
                    <a:cubicBezTo>
                      <a:pt x="136" y="51"/>
                      <a:pt x="126" y="41"/>
                      <a:pt x="114" y="3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3" name="Rectangle 30"/>
              <p:cNvSpPr>
                <a:spLocks noChangeArrowheads="1"/>
              </p:cNvSpPr>
              <p:nvPr/>
            </p:nvSpPr>
            <p:spPr bwMode="auto">
              <a:xfrm>
                <a:off x="879" y="1377"/>
                <a:ext cx="700" cy="581"/>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4" name="Rectangle 31"/>
              <p:cNvSpPr>
                <a:spLocks noChangeArrowheads="1"/>
              </p:cNvSpPr>
              <p:nvPr/>
            </p:nvSpPr>
            <p:spPr bwMode="auto">
              <a:xfrm>
                <a:off x="879" y="1377"/>
                <a:ext cx="700"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5" name="Rectangle 32"/>
              <p:cNvSpPr>
                <a:spLocks noChangeArrowheads="1"/>
              </p:cNvSpPr>
              <p:nvPr/>
            </p:nvSpPr>
            <p:spPr bwMode="auto">
              <a:xfrm>
                <a:off x="844" y="1349"/>
                <a:ext cx="770" cy="2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6" name="Rectangle 33"/>
              <p:cNvSpPr>
                <a:spLocks noChangeArrowheads="1"/>
              </p:cNvSpPr>
              <p:nvPr/>
            </p:nvSpPr>
            <p:spPr bwMode="auto">
              <a:xfrm>
                <a:off x="844" y="1349"/>
                <a:ext cx="77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7" name="Rectangle 34"/>
              <p:cNvSpPr>
                <a:spLocks noChangeArrowheads="1"/>
              </p:cNvSpPr>
              <p:nvPr/>
            </p:nvSpPr>
            <p:spPr bwMode="auto">
              <a:xfrm>
                <a:off x="949" y="1454"/>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8" name="Rectangle 35"/>
              <p:cNvSpPr>
                <a:spLocks noChangeArrowheads="1"/>
              </p:cNvSpPr>
              <p:nvPr/>
            </p:nvSpPr>
            <p:spPr bwMode="auto">
              <a:xfrm>
                <a:off x="949" y="1454"/>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9" name="Rectangle 36"/>
              <p:cNvSpPr>
                <a:spLocks noChangeArrowheads="1"/>
              </p:cNvSpPr>
              <p:nvPr/>
            </p:nvSpPr>
            <p:spPr bwMode="auto">
              <a:xfrm>
                <a:off x="949" y="1612"/>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0" name="Rectangle 37"/>
              <p:cNvSpPr>
                <a:spLocks noChangeArrowheads="1"/>
              </p:cNvSpPr>
              <p:nvPr/>
            </p:nvSpPr>
            <p:spPr bwMode="auto">
              <a:xfrm>
                <a:off x="949" y="1612"/>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1" name="Freeform 38"/>
              <p:cNvSpPr>
                <a:spLocks/>
              </p:cNvSpPr>
              <p:nvPr/>
            </p:nvSpPr>
            <p:spPr bwMode="auto">
              <a:xfrm>
                <a:off x="879" y="1377"/>
                <a:ext cx="247" cy="233"/>
              </a:xfrm>
              <a:custGeom>
                <a:avLst/>
                <a:gdLst>
                  <a:gd name="T0" fmla="*/ 106 w 106"/>
                  <a:gd name="T1" fmla="*/ 0 h 100"/>
                  <a:gd name="T2" fmla="*/ 0 w 106"/>
                  <a:gd name="T3" fmla="*/ 0 h 100"/>
                  <a:gd name="T4" fmla="*/ 0 w 106"/>
                  <a:gd name="T5" fmla="*/ 99 h 100"/>
                  <a:gd name="T6" fmla="*/ 8 w 106"/>
                  <a:gd name="T7" fmla="*/ 100 h 100"/>
                  <a:gd name="T8" fmla="*/ 76 w 106"/>
                  <a:gd name="T9" fmla="*/ 72 h 100"/>
                  <a:gd name="T10" fmla="*/ 30 w 106"/>
                  <a:gd name="T11" fmla="*/ 72 h 100"/>
                  <a:gd name="T12" fmla="*/ 30 w 106"/>
                  <a:gd name="T13" fmla="*/ 33 h 100"/>
                  <a:gd name="T14" fmla="*/ 101 w 106"/>
                  <a:gd name="T15" fmla="*/ 33 h 100"/>
                  <a:gd name="T16" fmla="*/ 106 w 106"/>
                  <a:gd name="T17" fmla="*/ 2 h 100"/>
                  <a:gd name="T18" fmla="*/ 106 w 10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0">
                    <a:moveTo>
                      <a:pt x="106" y="0"/>
                    </a:moveTo>
                    <a:cubicBezTo>
                      <a:pt x="0" y="0"/>
                      <a:pt x="0" y="0"/>
                      <a:pt x="0" y="0"/>
                    </a:cubicBezTo>
                    <a:cubicBezTo>
                      <a:pt x="0" y="99"/>
                      <a:pt x="0" y="99"/>
                      <a:pt x="0" y="99"/>
                    </a:cubicBezTo>
                    <a:cubicBezTo>
                      <a:pt x="3" y="99"/>
                      <a:pt x="5" y="100"/>
                      <a:pt x="8" y="100"/>
                    </a:cubicBezTo>
                    <a:cubicBezTo>
                      <a:pt x="34" y="100"/>
                      <a:pt x="58" y="89"/>
                      <a:pt x="76" y="72"/>
                    </a:cubicBezTo>
                    <a:cubicBezTo>
                      <a:pt x="30" y="72"/>
                      <a:pt x="30" y="72"/>
                      <a:pt x="30" y="72"/>
                    </a:cubicBezTo>
                    <a:cubicBezTo>
                      <a:pt x="30" y="33"/>
                      <a:pt x="30" y="33"/>
                      <a:pt x="30" y="33"/>
                    </a:cubicBezTo>
                    <a:cubicBezTo>
                      <a:pt x="101" y="33"/>
                      <a:pt x="101" y="33"/>
                      <a:pt x="101" y="33"/>
                    </a:cubicBezTo>
                    <a:cubicBezTo>
                      <a:pt x="104" y="23"/>
                      <a:pt x="106" y="13"/>
                      <a:pt x="106" y="2"/>
                    </a:cubicBezTo>
                    <a:cubicBezTo>
                      <a:pt x="106" y="1"/>
                      <a:pt x="106" y="0"/>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2" name="Freeform 39"/>
              <p:cNvSpPr>
                <a:spLocks/>
              </p:cNvSpPr>
              <p:nvPr/>
            </p:nvSpPr>
            <p:spPr bwMode="auto">
              <a:xfrm>
                <a:off x="879" y="1349"/>
                <a:ext cx="247" cy="28"/>
              </a:xfrm>
              <a:custGeom>
                <a:avLst/>
                <a:gdLst>
                  <a:gd name="T0" fmla="*/ 105 w 106"/>
                  <a:gd name="T1" fmla="*/ 0 h 12"/>
                  <a:gd name="T2" fmla="*/ 0 w 106"/>
                  <a:gd name="T3" fmla="*/ 0 h 12"/>
                  <a:gd name="T4" fmla="*/ 0 w 106"/>
                  <a:gd name="T5" fmla="*/ 12 h 12"/>
                  <a:gd name="T6" fmla="*/ 106 w 106"/>
                  <a:gd name="T7" fmla="*/ 12 h 12"/>
                  <a:gd name="T8" fmla="*/ 105 w 106"/>
                  <a:gd name="T9" fmla="*/ 0 h 12"/>
                </a:gdLst>
                <a:ahLst/>
                <a:cxnLst>
                  <a:cxn ang="0">
                    <a:pos x="T0" y="T1"/>
                  </a:cxn>
                  <a:cxn ang="0">
                    <a:pos x="T2" y="T3"/>
                  </a:cxn>
                  <a:cxn ang="0">
                    <a:pos x="T4" y="T5"/>
                  </a:cxn>
                  <a:cxn ang="0">
                    <a:pos x="T6" y="T7"/>
                  </a:cxn>
                  <a:cxn ang="0">
                    <a:pos x="T8" y="T9"/>
                  </a:cxn>
                </a:cxnLst>
                <a:rect l="0" t="0" r="r" b="b"/>
                <a:pathLst>
                  <a:path w="106" h="12">
                    <a:moveTo>
                      <a:pt x="105" y="0"/>
                    </a:moveTo>
                    <a:cubicBezTo>
                      <a:pt x="0" y="0"/>
                      <a:pt x="0" y="0"/>
                      <a:pt x="0" y="0"/>
                    </a:cubicBezTo>
                    <a:cubicBezTo>
                      <a:pt x="0" y="12"/>
                      <a:pt x="0" y="12"/>
                      <a:pt x="0" y="12"/>
                    </a:cubicBezTo>
                    <a:cubicBezTo>
                      <a:pt x="106" y="12"/>
                      <a:pt x="106" y="12"/>
                      <a:pt x="106" y="12"/>
                    </a:cubicBezTo>
                    <a:cubicBezTo>
                      <a:pt x="106" y="8"/>
                      <a:pt x="105" y="4"/>
                      <a:pt x="10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3" name="Freeform 40"/>
              <p:cNvSpPr>
                <a:spLocks/>
              </p:cNvSpPr>
              <p:nvPr/>
            </p:nvSpPr>
            <p:spPr bwMode="auto">
              <a:xfrm>
                <a:off x="949" y="1454"/>
                <a:ext cx="166" cy="91"/>
              </a:xfrm>
              <a:custGeom>
                <a:avLst/>
                <a:gdLst>
                  <a:gd name="T0" fmla="*/ 71 w 71"/>
                  <a:gd name="T1" fmla="*/ 0 h 39"/>
                  <a:gd name="T2" fmla="*/ 0 w 71"/>
                  <a:gd name="T3" fmla="*/ 0 h 39"/>
                  <a:gd name="T4" fmla="*/ 0 w 71"/>
                  <a:gd name="T5" fmla="*/ 39 h 39"/>
                  <a:gd name="T6" fmla="*/ 46 w 71"/>
                  <a:gd name="T7" fmla="*/ 39 h 39"/>
                  <a:gd name="T8" fmla="*/ 71 w 71"/>
                  <a:gd name="T9" fmla="*/ 0 h 39"/>
                </a:gdLst>
                <a:ahLst/>
                <a:cxnLst>
                  <a:cxn ang="0">
                    <a:pos x="T0" y="T1"/>
                  </a:cxn>
                  <a:cxn ang="0">
                    <a:pos x="T2" y="T3"/>
                  </a:cxn>
                  <a:cxn ang="0">
                    <a:pos x="T4" y="T5"/>
                  </a:cxn>
                  <a:cxn ang="0">
                    <a:pos x="T6" y="T7"/>
                  </a:cxn>
                  <a:cxn ang="0">
                    <a:pos x="T8" y="T9"/>
                  </a:cxn>
                </a:cxnLst>
                <a:rect l="0" t="0" r="r" b="b"/>
                <a:pathLst>
                  <a:path w="71" h="39">
                    <a:moveTo>
                      <a:pt x="71" y="0"/>
                    </a:moveTo>
                    <a:cubicBezTo>
                      <a:pt x="0" y="0"/>
                      <a:pt x="0" y="0"/>
                      <a:pt x="0" y="0"/>
                    </a:cubicBezTo>
                    <a:cubicBezTo>
                      <a:pt x="0" y="39"/>
                      <a:pt x="0" y="39"/>
                      <a:pt x="0" y="39"/>
                    </a:cubicBezTo>
                    <a:cubicBezTo>
                      <a:pt x="46" y="39"/>
                      <a:pt x="46" y="39"/>
                      <a:pt x="46" y="39"/>
                    </a:cubicBezTo>
                    <a:cubicBezTo>
                      <a:pt x="57" y="29"/>
                      <a:pt x="65" y="15"/>
                      <a:pt x="7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4" name="Rectangle 41"/>
              <p:cNvSpPr>
                <a:spLocks noChangeArrowheads="1"/>
              </p:cNvSpPr>
              <p:nvPr/>
            </p:nvSpPr>
            <p:spPr bwMode="auto">
              <a:xfrm>
                <a:off x="949" y="1769"/>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5" name="Rectangle 42"/>
              <p:cNvSpPr>
                <a:spLocks noChangeArrowheads="1"/>
              </p:cNvSpPr>
              <p:nvPr/>
            </p:nvSpPr>
            <p:spPr bwMode="auto">
              <a:xfrm>
                <a:off x="949" y="1769"/>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6" name="Rectangle 43"/>
              <p:cNvSpPr>
                <a:spLocks noChangeArrowheads="1"/>
              </p:cNvSpPr>
              <p:nvPr/>
            </p:nvSpPr>
            <p:spPr bwMode="auto">
              <a:xfrm>
                <a:off x="879" y="1958"/>
                <a:ext cx="700" cy="88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7" name="Rectangle 44"/>
              <p:cNvSpPr>
                <a:spLocks noChangeArrowheads="1"/>
              </p:cNvSpPr>
              <p:nvPr/>
            </p:nvSpPr>
            <p:spPr bwMode="auto">
              <a:xfrm>
                <a:off x="879" y="1958"/>
                <a:ext cx="700"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8" name="Rectangle 45"/>
              <p:cNvSpPr>
                <a:spLocks noChangeArrowheads="1"/>
              </p:cNvSpPr>
              <p:nvPr/>
            </p:nvSpPr>
            <p:spPr bwMode="auto">
              <a:xfrm>
                <a:off x="844" y="1944"/>
                <a:ext cx="770" cy="28"/>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9" name="Rectangle 46"/>
              <p:cNvSpPr>
                <a:spLocks noChangeArrowheads="1"/>
              </p:cNvSpPr>
              <p:nvPr/>
            </p:nvSpPr>
            <p:spPr bwMode="auto">
              <a:xfrm>
                <a:off x="844" y="1944"/>
                <a:ext cx="77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0" name="Rectangle 47"/>
              <p:cNvSpPr>
                <a:spLocks noChangeArrowheads="1"/>
              </p:cNvSpPr>
              <p:nvPr/>
            </p:nvSpPr>
            <p:spPr bwMode="auto">
              <a:xfrm>
                <a:off x="1264" y="2669"/>
                <a:ext cx="91" cy="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1" name="Rectangle 48"/>
              <p:cNvSpPr>
                <a:spLocks noChangeArrowheads="1"/>
              </p:cNvSpPr>
              <p:nvPr/>
            </p:nvSpPr>
            <p:spPr bwMode="auto">
              <a:xfrm>
                <a:off x="1105" y="2669"/>
                <a:ext cx="91" cy="175"/>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2" name="Rectangle 49"/>
              <p:cNvSpPr>
                <a:spLocks noChangeArrowheads="1"/>
              </p:cNvSpPr>
              <p:nvPr/>
            </p:nvSpPr>
            <p:spPr bwMode="auto">
              <a:xfrm>
                <a:off x="1105" y="2669"/>
                <a:ext cx="9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3" name="Rectangle 50"/>
              <p:cNvSpPr>
                <a:spLocks noChangeArrowheads="1"/>
              </p:cNvSpPr>
              <p:nvPr/>
            </p:nvSpPr>
            <p:spPr bwMode="auto">
              <a:xfrm>
                <a:off x="949" y="2051"/>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4" name="Rectangle 51"/>
              <p:cNvSpPr>
                <a:spLocks noChangeArrowheads="1"/>
              </p:cNvSpPr>
              <p:nvPr/>
            </p:nvSpPr>
            <p:spPr bwMode="auto">
              <a:xfrm>
                <a:off x="949" y="2051"/>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5" name="Rectangle 52"/>
              <p:cNvSpPr>
                <a:spLocks noChangeArrowheads="1"/>
              </p:cNvSpPr>
              <p:nvPr/>
            </p:nvSpPr>
            <p:spPr bwMode="auto">
              <a:xfrm>
                <a:off x="949" y="2207"/>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6" name="Rectangle 53"/>
              <p:cNvSpPr>
                <a:spLocks noChangeArrowheads="1"/>
              </p:cNvSpPr>
              <p:nvPr/>
            </p:nvSpPr>
            <p:spPr bwMode="auto">
              <a:xfrm>
                <a:off x="949" y="2207"/>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7" name="Rectangle 54"/>
              <p:cNvSpPr>
                <a:spLocks noChangeArrowheads="1"/>
              </p:cNvSpPr>
              <p:nvPr/>
            </p:nvSpPr>
            <p:spPr bwMode="auto">
              <a:xfrm>
                <a:off x="949" y="2364"/>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8" name="Rectangle 55"/>
              <p:cNvSpPr>
                <a:spLocks noChangeArrowheads="1"/>
              </p:cNvSpPr>
              <p:nvPr/>
            </p:nvSpPr>
            <p:spPr bwMode="auto">
              <a:xfrm>
                <a:off x="949" y="2364"/>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9" name="Rectangle 56"/>
              <p:cNvSpPr>
                <a:spLocks noChangeArrowheads="1"/>
              </p:cNvSpPr>
              <p:nvPr/>
            </p:nvSpPr>
            <p:spPr bwMode="auto">
              <a:xfrm>
                <a:off x="949" y="2522"/>
                <a:ext cx="565" cy="9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0" name="Rectangle 57"/>
              <p:cNvSpPr>
                <a:spLocks noChangeArrowheads="1"/>
              </p:cNvSpPr>
              <p:nvPr/>
            </p:nvSpPr>
            <p:spPr bwMode="auto">
              <a:xfrm>
                <a:off x="949" y="2522"/>
                <a:ext cx="565"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1" name="Rectangle 58"/>
              <p:cNvSpPr>
                <a:spLocks noChangeArrowheads="1"/>
              </p:cNvSpPr>
              <p:nvPr/>
            </p:nvSpPr>
            <p:spPr bwMode="auto">
              <a:xfrm>
                <a:off x="725" y="2707"/>
                <a:ext cx="37" cy="14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2" name="Oval 59"/>
              <p:cNvSpPr>
                <a:spLocks noChangeArrowheads="1"/>
              </p:cNvSpPr>
              <p:nvPr/>
            </p:nvSpPr>
            <p:spPr bwMode="auto">
              <a:xfrm>
                <a:off x="650" y="2585"/>
                <a:ext cx="185" cy="1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3" name="Oval 60"/>
              <p:cNvSpPr>
                <a:spLocks noChangeArrowheads="1"/>
              </p:cNvSpPr>
              <p:nvPr/>
            </p:nvSpPr>
            <p:spPr bwMode="auto">
              <a:xfrm>
                <a:off x="674" y="2490"/>
                <a:ext cx="135" cy="13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4" name="Rectangle 61"/>
              <p:cNvSpPr>
                <a:spLocks noChangeArrowheads="1"/>
              </p:cNvSpPr>
              <p:nvPr/>
            </p:nvSpPr>
            <p:spPr bwMode="auto">
              <a:xfrm>
                <a:off x="499" y="2707"/>
                <a:ext cx="37" cy="14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5" name="Oval 62"/>
              <p:cNvSpPr>
                <a:spLocks noChangeArrowheads="1"/>
              </p:cNvSpPr>
              <p:nvPr/>
            </p:nvSpPr>
            <p:spPr bwMode="auto">
              <a:xfrm>
                <a:off x="424" y="2585"/>
                <a:ext cx="184" cy="1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6" name="Oval 63"/>
              <p:cNvSpPr>
                <a:spLocks noChangeArrowheads="1"/>
              </p:cNvSpPr>
              <p:nvPr/>
            </p:nvSpPr>
            <p:spPr bwMode="auto">
              <a:xfrm>
                <a:off x="447" y="2490"/>
                <a:ext cx="136" cy="13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7" name="Freeform 64"/>
              <p:cNvSpPr>
                <a:spLocks noEditPoints="1"/>
              </p:cNvSpPr>
              <p:nvPr/>
            </p:nvSpPr>
            <p:spPr bwMode="auto">
              <a:xfrm>
                <a:off x="783" y="1283"/>
                <a:ext cx="229" cy="194"/>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8" name="Oval 65"/>
              <p:cNvSpPr>
                <a:spLocks noChangeArrowheads="1"/>
              </p:cNvSpPr>
              <p:nvPr/>
            </p:nvSpPr>
            <p:spPr bwMode="auto">
              <a:xfrm>
                <a:off x="629" y="1113"/>
                <a:ext cx="458" cy="455"/>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19" name="Freeform 67"/>
              <p:cNvSpPr>
                <a:spLocks noEditPoints="1"/>
              </p:cNvSpPr>
              <p:nvPr/>
            </p:nvSpPr>
            <p:spPr bwMode="auto">
              <a:xfrm>
                <a:off x="986" y="1972"/>
                <a:ext cx="297" cy="235"/>
              </a:xfrm>
              <a:custGeom>
                <a:avLst/>
                <a:gdLst>
                  <a:gd name="T0" fmla="*/ 127 w 127"/>
                  <a:gd name="T1" fmla="*/ 73 h 101"/>
                  <a:gd name="T2" fmla="*/ 0 w 127"/>
                  <a:gd name="T3" fmla="*/ 73 h 101"/>
                  <a:gd name="T4" fmla="*/ 16 w 127"/>
                  <a:gd name="T5" fmla="*/ 101 h 101"/>
                  <a:gd name="T6" fmla="*/ 112 w 127"/>
                  <a:gd name="T7" fmla="*/ 101 h 101"/>
                  <a:gd name="T8" fmla="*/ 127 w 127"/>
                  <a:gd name="T9" fmla="*/ 73 h 101"/>
                  <a:gd name="T10" fmla="*/ 95 w 127"/>
                  <a:gd name="T11" fmla="*/ 0 h 101"/>
                  <a:gd name="T12" fmla="*/ 33 w 127"/>
                  <a:gd name="T13" fmla="*/ 0 h 101"/>
                  <a:gd name="T14" fmla="*/ 3 w 127"/>
                  <a:gd name="T15" fmla="*/ 34 h 101"/>
                  <a:gd name="T16" fmla="*/ 124 w 127"/>
                  <a:gd name="T17" fmla="*/ 34 h 101"/>
                  <a:gd name="T18" fmla="*/ 95 w 127"/>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01">
                    <a:moveTo>
                      <a:pt x="127" y="73"/>
                    </a:moveTo>
                    <a:cubicBezTo>
                      <a:pt x="0" y="73"/>
                      <a:pt x="0" y="73"/>
                      <a:pt x="0" y="73"/>
                    </a:cubicBezTo>
                    <a:cubicBezTo>
                      <a:pt x="3" y="83"/>
                      <a:pt x="8" y="93"/>
                      <a:pt x="16" y="101"/>
                    </a:cubicBezTo>
                    <a:cubicBezTo>
                      <a:pt x="112" y="101"/>
                      <a:pt x="112" y="101"/>
                      <a:pt x="112" y="101"/>
                    </a:cubicBezTo>
                    <a:cubicBezTo>
                      <a:pt x="119" y="93"/>
                      <a:pt x="124" y="83"/>
                      <a:pt x="127" y="73"/>
                    </a:cubicBezTo>
                    <a:moveTo>
                      <a:pt x="95" y="0"/>
                    </a:moveTo>
                    <a:cubicBezTo>
                      <a:pt x="33" y="0"/>
                      <a:pt x="33" y="0"/>
                      <a:pt x="33" y="0"/>
                    </a:cubicBezTo>
                    <a:cubicBezTo>
                      <a:pt x="19" y="7"/>
                      <a:pt x="9" y="19"/>
                      <a:pt x="3" y="34"/>
                    </a:cubicBezTo>
                    <a:cubicBezTo>
                      <a:pt x="124" y="34"/>
                      <a:pt x="124" y="34"/>
                      <a:pt x="124" y="34"/>
                    </a:cubicBezTo>
                    <a:cubicBezTo>
                      <a:pt x="119" y="19"/>
                      <a:pt x="108" y="7"/>
                      <a:pt x="95"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0" name="Freeform 68"/>
              <p:cNvSpPr>
                <a:spLocks/>
              </p:cNvSpPr>
              <p:nvPr/>
            </p:nvSpPr>
            <p:spPr bwMode="auto">
              <a:xfrm>
                <a:off x="1063" y="1953"/>
                <a:ext cx="145" cy="19"/>
              </a:xfrm>
              <a:custGeom>
                <a:avLst/>
                <a:gdLst>
                  <a:gd name="T0" fmla="*/ 31 w 62"/>
                  <a:gd name="T1" fmla="*/ 0 h 8"/>
                  <a:gd name="T2" fmla="*/ 0 w 62"/>
                  <a:gd name="T3" fmla="*/ 8 h 8"/>
                  <a:gd name="T4" fmla="*/ 62 w 62"/>
                  <a:gd name="T5" fmla="*/ 8 h 8"/>
                  <a:gd name="T6" fmla="*/ 31 w 62"/>
                  <a:gd name="T7" fmla="*/ 0 h 8"/>
                </a:gdLst>
                <a:ahLst/>
                <a:cxnLst>
                  <a:cxn ang="0">
                    <a:pos x="T0" y="T1"/>
                  </a:cxn>
                  <a:cxn ang="0">
                    <a:pos x="T2" y="T3"/>
                  </a:cxn>
                  <a:cxn ang="0">
                    <a:pos x="T4" y="T5"/>
                  </a:cxn>
                  <a:cxn ang="0">
                    <a:pos x="T6" y="T7"/>
                  </a:cxn>
                </a:cxnLst>
                <a:rect l="0" t="0" r="r" b="b"/>
                <a:pathLst>
                  <a:path w="62" h="8">
                    <a:moveTo>
                      <a:pt x="31" y="0"/>
                    </a:moveTo>
                    <a:cubicBezTo>
                      <a:pt x="19" y="0"/>
                      <a:pt x="9" y="3"/>
                      <a:pt x="0" y="8"/>
                    </a:cubicBezTo>
                    <a:cubicBezTo>
                      <a:pt x="62" y="8"/>
                      <a:pt x="62" y="8"/>
                      <a:pt x="62" y="8"/>
                    </a:cubicBezTo>
                    <a:cubicBezTo>
                      <a:pt x="53" y="3"/>
                      <a:pt x="42" y="0"/>
                      <a:pt x="3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1" name="Freeform 69"/>
              <p:cNvSpPr>
                <a:spLocks/>
              </p:cNvSpPr>
              <p:nvPr/>
            </p:nvSpPr>
            <p:spPr bwMode="auto">
              <a:xfrm>
                <a:off x="984" y="2051"/>
                <a:ext cx="303" cy="91"/>
              </a:xfrm>
              <a:custGeom>
                <a:avLst/>
                <a:gdLst>
                  <a:gd name="T0" fmla="*/ 125 w 130"/>
                  <a:gd name="T1" fmla="*/ 0 h 39"/>
                  <a:gd name="T2" fmla="*/ 4 w 130"/>
                  <a:gd name="T3" fmla="*/ 0 h 39"/>
                  <a:gd name="T4" fmla="*/ 0 w 130"/>
                  <a:gd name="T5" fmla="*/ 23 h 39"/>
                  <a:gd name="T6" fmla="*/ 1 w 130"/>
                  <a:gd name="T7" fmla="*/ 39 h 39"/>
                  <a:gd name="T8" fmla="*/ 128 w 130"/>
                  <a:gd name="T9" fmla="*/ 39 h 39"/>
                  <a:gd name="T10" fmla="*/ 130 w 130"/>
                  <a:gd name="T11" fmla="*/ 23 h 39"/>
                  <a:gd name="T12" fmla="*/ 125 w 13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30" h="39">
                    <a:moveTo>
                      <a:pt x="125" y="0"/>
                    </a:moveTo>
                    <a:cubicBezTo>
                      <a:pt x="4" y="0"/>
                      <a:pt x="4" y="0"/>
                      <a:pt x="4" y="0"/>
                    </a:cubicBezTo>
                    <a:cubicBezTo>
                      <a:pt x="1" y="7"/>
                      <a:pt x="0" y="15"/>
                      <a:pt x="0" y="23"/>
                    </a:cubicBezTo>
                    <a:cubicBezTo>
                      <a:pt x="0" y="28"/>
                      <a:pt x="0" y="34"/>
                      <a:pt x="1" y="39"/>
                    </a:cubicBezTo>
                    <a:cubicBezTo>
                      <a:pt x="128" y="39"/>
                      <a:pt x="128" y="39"/>
                      <a:pt x="128" y="39"/>
                    </a:cubicBezTo>
                    <a:cubicBezTo>
                      <a:pt x="129" y="34"/>
                      <a:pt x="130" y="28"/>
                      <a:pt x="130" y="23"/>
                    </a:cubicBezTo>
                    <a:cubicBezTo>
                      <a:pt x="130" y="15"/>
                      <a:pt x="128" y="7"/>
                      <a:pt x="12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2" name="Freeform 70"/>
              <p:cNvSpPr>
                <a:spLocks/>
              </p:cNvSpPr>
              <p:nvPr/>
            </p:nvSpPr>
            <p:spPr bwMode="auto">
              <a:xfrm>
                <a:off x="1024" y="2207"/>
                <a:ext cx="224" cy="49"/>
              </a:xfrm>
              <a:custGeom>
                <a:avLst/>
                <a:gdLst>
                  <a:gd name="T0" fmla="*/ 96 w 96"/>
                  <a:gd name="T1" fmla="*/ 0 h 21"/>
                  <a:gd name="T2" fmla="*/ 0 w 96"/>
                  <a:gd name="T3" fmla="*/ 0 h 21"/>
                  <a:gd name="T4" fmla="*/ 48 w 96"/>
                  <a:gd name="T5" fmla="*/ 21 h 21"/>
                  <a:gd name="T6" fmla="*/ 96 w 96"/>
                  <a:gd name="T7" fmla="*/ 0 h 21"/>
                </a:gdLst>
                <a:ahLst/>
                <a:cxnLst>
                  <a:cxn ang="0">
                    <a:pos x="T0" y="T1"/>
                  </a:cxn>
                  <a:cxn ang="0">
                    <a:pos x="T2" y="T3"/>
                  </a:cxn>
                  <a:cxn ang="0">
                    <a:pos x="T4" y="T5"/>
                  </a:cxn>
                  <a:cxn ang="0">
                    <a:pos x="T6" y="T7"/>
                  </a:cxn>
                </a:cxnLst>
                <a:rect l="0" t="0" r="r" b="b"/>
                <a:pathLst>
                  <a:path w="96" h="21">
                    <a:moveTo>
                      <a:pt x="96" y="0"/>
                    </a:moveTo>
                    <a:cubicBezTo>
                      <a:pt x="0" y="0"/>
                      <a:pt x="0" y="0"/>
                      <a:pt x="0" y="0"/>
                    </a:cubicBezTo>
                    <a:cubicBezTo>
                      <a:pt x="12" y="13"/>
                      <a:pt x="29" y="21"/>
                      <a:pt x="48" y="21"/>
                    </a:cubicBezTo>
                    <a:cubicBezTo>
                      <a:pt x="67" y="21"/>
                      <a:pt x="84" y="13"/>
                      <a:pt x="96"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3" name="Oval 71"/>
              <p:cNvSpPr>
                <a:spLocks noChangeArrowheads="1"/>
              </p:cNvSpPr>
              <p:nvPr/>
            </p:nvSpPr>
            <p:spPr bwMode="auto">
              <a:xfrm>
                <a:off x="965" y="1934"/>
                <a:ext cx="304" cy="304"/>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4" name="Oval 73"/>
              <p:cNvSpPr>
                <a:spLocks noChangeArrowheads="1"/>
              </p:cNvSpPr>
              <p:nvPr/>
            </p:nvSpPr>
            <p:spPr bwMode="auto">
              <a:xfrm>
                <a:off x="1465" y="1465"/>
                <a:ext cx="324" cy="32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5" name="Freeform 75"/>
              <p:cNvSpPr>
                <a:spLocks/>
              </p:cNvSpPr>
              <p:nvPr/>
            </p:nvSpPr>
            <p:spPr bwMode="auto">
              <a:xfrm>
                <a:off x="1353" y="2228"/>
                <a:ext cx="198" cy="159"/>
              </a:xfrm>
              <a:custGeom>
                <a:avLst/>
                <a:gdLst>
                  <a:gd name="T0" fmla="*/ 69 w 85"/>
                  <a:gd name="T1" fmla="*/ 0 h 68"/>
                  <a:gd name="T2" fmla="*/ 69 w 85"/>
                  <a:gd name="T3" fmla="*/ 30 h 68"/>
                  <a:gd name="T4" fmla="*/ 1 w 85"/>
                  <a:gd name="T5" fmla="*/ 30 h 68"/>
                  <a:gd name="T6" fmla="*/ 0 w 85"/>
                  <a:gd name="T7" fmla="*/ 34 h 68"/>
                  <a:gd name="T8" fmla="*/ 8 w 85"/>
                  <a:gd name="T9" fmla="*/ 58 h 68"/>
                  <a:gd name="T10" fmla="*/ 69 w 85"/>
                  <a:gd name="T11" fmla="*/ 58 h 68"/>
                  <a:gd name="T12" fmla="*/ 69 w 85"/>
                  <a:gd name="T13" fmla="*/ 68 h 68"/>
                  <a:gd name="T14" fmla="*/ 85 w 85"/>
                  <a:gd name="T15" fmla="*/ 34 h 68"/>
                  <a:gd name="T16" fmla="*/ 69 w 85"/>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8">
                    <a:moveTo>
                      <a:pt x="69" y="0"/>
                    </a:moveTo>
                    <a:cubicBezTo>
                      <a:pt x="69" y="30"/>
                      <a:pt x="69" y="30"/>
                      <a:pt x="69" y="30"/>
                    </a:cubicBezTo>
                    <a:cubicBezTo>
                      <a:pt x="1" y="30"/>
                      <a:pt x="1" y="30"/>
                      <a:pt x="1" y="30"/>
                    </a:cubicBezTo>
                    <a:cubicBezTo>
                      <a:pt x="0" y="31"/>
                      <a:pt x="0" y="33"/>
                      <a:pt x="0" y="34"/>
                    </a:cubicBezTo>
                    <a:cubicBezTo>
                      <a:pt x="0" y="43"/>
                      <a:pt x="3" y="51"/>
                      <a:pt x="8" y="58"/>
                    </a:cubicBezTo>
                    <a:cubicBezTo>
                      <a:pt x="69" y="58"/>
                      <a:pt x="69" y="58"/>
                      <a:pt x="69" y="58"/>
                    </a:cubicBezTo>
                    <a:cubicBezTo>
                      <a:pt x="69" y="68"/>
                      <a:pt x="69" y="68"/>
                      <a:pt x="69" y="68"/>
                    </a:cubicBezTo>
                    <a:cubicBezTo>
                      <a:pt x="79" y="60"/>
                      <a:pt x="85" y="48"/>
                      <a:pt x="85" y="34"/>
                    </a:cubicBezTo>
                    <a:cubicBezTo>
                      <a:pt x="85" y="20"/>
                      <a:pt x="79" y="8"/>
                      <a:pt x="69"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6" name="Freeform 76"/>
              <p:cNvSpPr>
                <a:spLocks/>
              </p:cNvSpPr>
              <p:nvPr/>
            </p:nvSpPr>
            <p:spPr bwMode="auto">
              <a:xfrm>
                <a:off x="1355" y="2207"/>
                <a:ext cx="159" cy="91"/>
              </a:xfrm>
              <a:custGeom>
                <a:avLst/>
                <a:gdLst>
                  <a:gd name="T0" fmla="*/ 42 w 68"/>
                  <a:gd name="T1" fmla="*/ 0 h 39"/>
                  <a:gd name="T2" fmla="*/ 0 w 68"/>
                  <a:gd name="T3" fmla="*/ 39 h 39"/>
                  <a:gd name="T4" fmla="*/ 68 w 68"/>
                  <a:gd name="T5" fmla="*/ 39 h 39"/>
                  <a:gd name="T6" fmla="*/ 68 w 68"/>
                  <a:gd name="T7" fmla="*/ 9 h 39"/>
                  <a:gd name="T8" fmla="*/ 42 w 68"/>
                  <a:gd name="T9" fmla="*/ 0 h 39"/>
                </a:gdLst>
                <a:ahLst/>
                <a:cxnLst>
                  <a:cxn ang="0">
                    <a:pos x="T0" y="T1"/>
                  </a:cxn>
                  <a:cxn ang="0">
                    <a:pos x="T2" y="T3"/>
                  </a:cxn>
                  <a:cxn ang="0">
                    <a:pos x="T4" y="T5"/>
                  </a:cxn>
                  <a:cxn ang="0">
                    <a:pos x="T6" y="T7"/>
                  </a:cxn>
                  <a:cxn ang="0">
                    <a:pos x="T8" y="T9"/>
                  </a:cxn>
                </a:cxnLst>
                <a:rect l="0" t="0" r="r" b="b"/>
                <a:pathLst>
                  <a:path w="68" h="39">
                    <a:moveTo>
                      <a:pt x="42" y="0"/>
                    </a:moveTo>
                    <a:cubicBezTo>
                      <a:pt x="20" y="0"/>
                      <a:pt x="2" y="17"/>
                      <a:pt x="0" y="39"/>
                    </a:cubicBezTo>
                    <a:cubicBezTo>
                      <a:pt x="68" y="39"/>
                      <a:pt x="68" y="39"/>
                      <a:pt x="68" y="39"/>
                    </a:cubicBezTo>
                    <a:cubicBezTo>
                      <a:pt x="68" y="9"/>
                      <a:pt x="68" y="9"/>
                      <a:pt x="68" y="9"/>
                    </a:cubicBezTo>
                    <a:cubicBezTo>
                      <a:pt x="61" y="4"/>
                      <a:pt x="52" y="0"/>
                      <a:pt x="42"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7" name="Freeform 77"/>
              <p:cNvSpPr>
                <a:spLocks/>
              </p:cNvSpPr>
              <p:nvPr/>
            </p:nvSpPr>
            <p:spPr bwMode="auto">
              <a:xfrm>
                <a:off x="1371" y="2364"/>
                <a:ext cx="143" cy="42"/>
              </a:xfrm>
              <a:custGeom>
                <a:avLst/>
                <a:gdLst>
                  <a:gd name="T0" fmla="*/ 61 w 61"/>
                  <a:gd name="T1" fmla="*/ 0 h 18"/>
                  <a:gd name="T2" fmla="*/ 0 w 61"/>
                  <a:gd name="T3" fmla="*/ 0 h 18"/>
                  <a:gd name="T4" fmla="*/ 35 w 61"/>
                  <a:gd name="T5" fmla="*/ 18 h 18"/>
                  <a:gd name="T6" fmla="*/ 61 w 61"/>
                  <a:gd name="T7" fmla="*/ 10 h 18"/>
                  <a:gd name="T8" fmla="*/ 61 w 61"/>
                  <a:gd name="T9" fmla="*/ 0 h 18"/>
                </a:gdLst>
                <a:ahLst/>
                <a:cxnLst>
                  <a:cxn ang="0">
                    <a:pos x="T0" y="T1"/>
                  </a:cxn>
                  <a:cxn ang="0">
                    <a:pos x="T2" y="T3"/>
                  </a:cxn>
                  <a:cxn ang="0">
                    <a:pos x="T4" y="T5"/>
                  </a:cxn>
                  <a:cxn ang="0">
                    <a:pos x="T6" y="T7"/>
                  </a:cxn>
                  <a:cxn ang="0">
                    <a:pos x="T8" y="T9"/>
                  </a:cxn>
                </a:cxnLst>
                <a:rect l="0" t="0" r="r" b="b"/>
                <a:pathLst>
                  <a:path w="61" h="18">
                    <a:moveTo>
                      <a:pt x="61" y="0"/>
                    </a:moveTo>
                    <a:cubicBezTo>
                      <a:pt x="0" y="0"/>
                      <a:pt x="0" y="0"/>
                      <a:pt x="0" y="0"/>
                    </a:cubicBezTo>
                    <a:cubicBezTo>
                      <a:pt x="8" y="11"/>
                      <a:pt x="20" y="18"/>
                      <a:pt x="35" y="18"/>
                    </a:cubicBezTo>
                    <a:cubicBezTo>
                      <a:pt x="45" y="18"/>
                      <a:pt x="54" y="15"/>
                      <a:pt x="61" y="10"/>
                    </a:cubicBezTo>
                    <a:cubicBezTo>
                      <a:pt x="61" y="0"/>
                      <a:pt x="61" y="0"/>
                      <a:pt x="6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8" name="Oval 78"/>
              <p:cNvSpPr>
                <a:spLocks noChangeArrowheads="1"/>
              </p:cNvSpPr>
              <p:nvPr/>
            </p:nvSpPr>
            <p:spPr bwMode="auto">
              <a:xfrm>
                <a:off x="1334" y="2189"/>
                <a:ext cx="198" cy="19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29" name="Freeform 80"/>
              <p:cNvSpPr>
                <a:spLocks noEditPoints="1"/>
              </p:cNvSpPr>
              <p:nvPr/>
            </p:nvSpPr>
            <p:spPr bwMode="auto">
              <a:xfrm>
                <a:off x="1133" y="1703"/>
                <a:ext cx="199" cy="161"/>
              </a:xfrm>
              <a:custGeom>
                <a:avLst/>
                <a:gdLst>
                  <a:gd name="T0" fmla="*/ 54 w 85"/>
                  <a:gd name="T1" fmla="*/ 67 h 69"/>
                  <a:gd name="T2" fmla="*/ 31 w 85"/>
                  <a:gd name="T3" fmla="*/ 67 h 69"/>
                  <a:gd name="T4" fmla="*/ 42 w 85"/>
                  <a:gd name="T5" fmla="*/ 69 h 69"/>
                  <a:gd name="T6" fmla="*/ 54 w 85"/>
                  <a:gd name="T7" fmla="*/ 67 h 69"/>
                  <a:gd name="T8" fmla="*/ 76 w 85"/>
                  <a:gd name="T9" fmla="*/ 0 h 69"/>
                  <a:gd name="T10" fmla="*/ 9 w 85"/>
                  <a:gd name="T11" fmla="*/ 0 h 69"/>
                  <a:gd name="T12" fmla="*/ 0 w 85"/>
                  <a:gd name="T13" fmla="*/ 26 h 69"/>
                  <a:gd name="T14" fmla="*/ 0 w 85"/>
                  <a:gd name="T15" fmla="*/ 28 h 69"/>
                  <a:gd name="T16" fmla="*/ 85 w 85"/>
                  <a:gd name="T17" fmla="*/ 28 h 69"/>
                  <a:gd name="T18" fmla="*/ 85 w 85"/>
                  <a:gd name="T19" fmla="*/ 26 h 69"/>
                  <a:gd name="T20" fmla="*/ 76 w 85"/>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69">
                    <a:moveTo>
                      <a:pt x="54" y="67"/>
                    </a:moveTo>
                    <a:cubicBezTo>
                      <a:pt x="31" y="67"/>
                      <a:pt x="31" y="67"/>
                      <a:pt x="31" y="67"/>
                    </a:cubicBezTo>
                    <a:cubicBezTo>
                      <a:pt x="35" y="68"/>
                      <a:pt x="38" y="69"/>
                      <a:pt x="42" y="69"/>
                    </a:cubicBezTo>
                    <a:cubicBezTo>
                      <a:pt x="47" y="69"/>
                      <a:pt x="50" y="68"/>
                      <a:pt x="54" y="67"/>
                    </a:cubicBezTo>
                    <a:moveTo>
                      <a:pt x="76" y="0"/>
                    </a:moveTo>
                    <a:cubicBezTo>
                      <a:pt x="9" y="0"/>
                      <a:pt x="9" y="0"/>
                      <a:pt x="9" y="0"/>
                    </a:cubicBezTo>
                    <a:cubicBezTo>
                      <a:pt x="3" y="7"/>
                      <a:pt x="0" y="16"/>
                      <a:pt x="0" y="26"/>
                    </a:cubicBezTo>
                    <a:cubicBezTo>
                      <a:pt x="0" y="27"/>
                      <a:pt x="0" y="27"/>
                      <a:pt x="0" y="28"/>
                    </a:cubicBezTo>
                    <a:cubicBezTo>
                      <a:pt x="85" y="28"/>
                      <a:pt x="85" y="28"/>
                      <a:pt x="85" y="28"/>
                    </a:cubicBezTo>
                    <a:cubicBezTo>
                      <a:pt x="85" y="27"/>
                      <a:pt x="85" y="27"/>
                      <a:pt x="85" y="26"/>
                    </a:cubicBezTo>
                    <a:cubicBezTo>
                      <a:pt x="85" y="16"/>
                      <a:pt x="82" y="7"/>
                      <a:pt x="7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0" name="Freeform 81"/>
              <p:cNvSpPr>
                <a:spLocks/>
              </p:cNvSpPr>
              <p:nvPr/>
            </p:nvSpPr>
            <p:spPr bwMode="auto">
              <a:xfrm>
                <a:off x="1154" y="1664"/>
                <a:ext cx="157" cy="39"/>
              </a:xfrm>
              <a:custGeom>
                <a:avLst/>
                <a:gdLst>
                  <a:gd name="T0" fmla="*/ 33 w 67"/>
                  <a:gd name="T1" fmla="*/ 0 h 17"/>
                  <a:gd name="T2" fmla="*/ 0 w 67"/>
                  <a:gd name="T3" fmla="*/ 17 h 17"/>
                  <a:gd name="T4" fmla="*/ 67 w 67"/>
                  <a:gd name="T5" fmla="*/ 17 h 17"/>
                  <a:gd name="T6" fmla="*/ 33 w 67"/>
                  <a:gd name="T7" fmla="*/ 0 h 17"/>
                </a:gdLst>
                <a:ahLst/>
                <a:cxnLst>
                  <a:cxn ang="0">
                    <a:pos x="T0" y="T1"/>
                  </a:cxn>
                  <a:cxn ang="0">
                    <a:pos x="T2" y="T3"/>
                  </a:cxn>
                  <a:cxn ang="0">
                    <a:pos x="T4" y="T5"/>
                  </a:cxn>
                  <a:cxn ang="0">
                    <a:pos x="T6" y="T7"/>
                  </a:cxn>
                </a:cxnLst>
                <a:rect l="0" t="0" r="r" b="b"/>
                <a:pathLst>
                  <a:path w="67" h="17">
                    <a:moveTo>
                      <a:pt x="33" y="0"/>
                    </a:moveTo>
                    <a:cubicBezTo>
                      <a:pt x="20" y="0"/>
                      <a:pt x="8" y="7"/>
                      <a:pt x="0" y="17"/>
                    </a:cubicBezTo>
                    <a:cubicBezTo>
                      <a:pt x="67" y="17"/>
                      <a:pt x="67" y="17"/>
                      <a:pt x="67" y="17"/>
                    </a:cubicBezTo>
                    <a:cubicBezTo>
                      <a:pt x="59" y="7"/>
                      <a:pt x="47" y="0"/>
                      <a:pt x="3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1" name="Freeform 82"/>
              <p:cNvSpPr>
                <a:spLocks/>
              </p:cNvSpPr>
              <p:nvPr/>
            </p:nvSpPr>
            <p:spPr bwMode="auto">
              <a:xfrm>
                <a:off x="1133" y="1769"/>
                <a:ext cx="199" cy="91"/>
              </a:xfrm>
              <a:custGeom>
                <a:avLst/>
                <a:gdLst>
                  <a:gd name="T0" fmla="*/ 85 w 85"/>
                  <a:gd name="T1" fmla="*/ 0 h 39"/>
                  <a:gd name="T2" fmla="*/ 0 w 85"/>
                  <a:gd name="T3" fmla="*/ 0 h 39"/>
                  <a:gd name="T4" fmla="*/ 31 w 85"/>
                  <a:gd name="T5" fmla="*/ 39 h 39"/>
                  <a:gd name="T6" fmla="*/ 54 w 85"/>
                  <a:gd name="T7" fmla="*/ 39 h 39"/>
                  <a:gd name="T8" fmla="*/ 85 w 85"/>
                  <a:gd name="T9" fmla="*/ 0 h 39"/>
                </a:gdLst>
                <a:ahLst/>
                <a:cxnLst>
                  <a:cxn ang="0">
                    <a:pos x="T0" y="T1"/>
                  </a:cxn>
                  <a:cxn ang="0">
                    <a:pos x="T2" y="T3"/>
                  </a:cxn>
                  <a:cxn ang="0">
                    <a:pos x="T4" y="T5"/>
                  </a:cxn>
                  <a:cxn ang="0">
                    <a:pos x="T6" y="T7"/>
                  </a:cxn>
                  <a:cxn ang="0">
                    <a:pos x="T8" y="T9"/>
                  </a:cxn>
                </a:cxnLst>
                <a:rect l="0" t="0" r="r" b="b"/>
                <a:pathLst>
                  <a:path w="85" h="39">
                    <a:moveTo>
                      <a:pt x="85" y="0"/>
                    </a:moveTo>
                    <a:cubicBezTo>
                      <a:pt x="0" y="0"/>
                      <a:pt x="0" y="0"/>
                      <a:pt x="0" y="0"/>
                    </a:cubicBezTo>
                    <a:cubicBezTo>
                      <a:pt x="1" y="19"/>
                      <a:pt x="14" y="34"/>
                      <a:pt x="31" y="39"/>
                    </a:cubicBezTo>
                    <a:cubicBezTo>
                      <a:pt x="54" y="39"/>
                      <a:pt x="54" y="39"/>
                      <a:pt x="54" y="39"/>
                    </a:cubicBezTo>
                    <a:cubicBezTo>
                      <a:pt x="71" y="34"/>
                      <a:pt x="84" y="19"/>
                      <a:pt x="8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2" name="Oval 83"/>
              <p:cNvSpPr>
                <a:spLocks noChangeArrowheads="1"/>
              </p:cNvSpPr>
              <p:nvPr/>
            </p:nvSpPr>
            <p:spPr bwMode="auto">
              <a:xfrm>
                <a:off x="1096" y="1629"/>
                <a:ext cx="198" cy="198"/>
              </a:xfrm>
              <a:prstGeom prst="ellipse">
                <a:avLst/>
              </a:pr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3" name="Freeform 85"/>
              <p:cNvSpPr>
                <a:spLocks/>
              </p:cNvSpPr>
              <p:nvPr/>
            </p:nvSpPr>
            <p:spPr bwMode="auto">
              <a:xfrm>
                <a:off x="1040" y="2455"/>
                <a:ext cx="229" cy="67"/>
              </a:xfrm>
              <a:custGeom>
                <a:avLst/>
                <a:gdLst>
                  <a:gd name="T0" fmla="*/ 62 w 98"/>
                  <a:gd name="T1" fmla="*/ 0 h 29"/>
                  <a:gd name="T2" fmla="*/ 36 w 98"/>
                  <a:gd name="T3" fmla="*/ 0 h 29"/>
                  <a:gd name="T4" fmla="*/ 0 w 98"/>
                  <a:gd name="T5" fmla="*/ 29 h 29"/>
                  <a:gd name="T6" fmla="*/ 98 w 98"/>
                  <a:gd name="T7" fmla="*/ 29 h 29"/>
                  <a:gd name="T8" fmla="*/ 62 w 98"/>
                  <a:gd name="T9" fmla="*/ 0 h 29"/>
                </a:gdLst>
                <a:ahLst/>
                <a:cxnLst>
                  <a:cxn ang="0">
                    <a:pos x="T0" y="T1"/>
                  </a:cxn>
                  <a:cxn ang="0">
                    <a:pos x="T2" y="T3"/>
                  </a:cxn>
                  <a:cxn ang="0">
                    <a:pos x="T4" y="T5"/>
                  </a:cxn>
                  <a:cxn ang="0">
                    <a:pos x="T6" y="T7"/>
                  </a:cxn>
                  <a:cxn ang="0">
                    <a:pos x="T8" y="T9"/>
                  </a:cxn>
                </a:cxnLst>
                <a:rect l="0" t="0" r="r" b="b"/>
                <a:pathLst>
                  <a:path w="98" h="29">
                    <a:moveTo>
                      <a:pt x="62" y="0"/>
                    </a:moveTo>
                    <a:cubicBezTo>
                      <a:pt x="36" y="0"/>
                      <a:pt x="36" y="0"/>
                      <a:pt x="36" y="0"/>
                    </a:cubicBezTo>
                    <a:cubicBezTo>
                      <a:pt x="20" y="4"/>
                      <a:pt x="7" y="15"/>
                      <a:pt x="0" y="29"/>
                    </a:cubicBezTo>
                    <a:cubicBezTo>
                      <a:pt x="98" y="29"/>
                      <a:pt x="98" y="29"/>
                      <a:pt x="98" y="29"/>
                    </a:cubicBezTo>
                    <a:cubicBezTo>
                      <a:pt x="91" y="15"/>
                      <a:pt x="78" y="4"/>
                      <a:pt x="62"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4" name="Freeform 86"/>
              <p:cNvSpPr>
                <a:spLocks/>
              </p:cNvSpPr>
              <p:nvPr/>
            </p:nvSpPr>
            <p:spPr bwMode="auto">
              <a:xfrm>
                <a:off x="1124" y="2452"/>
                <a:ext cx="61" cy="3"/>
              </a:xfrm>
              <a:custGeom>
                <a:avLst/>
                <a:gdLst>
                  <a:gd name="T0" fmla="*/ 13 w 26"/>
                  <a:gd name="T1" fmla="*/ 0 h 1"/>
                  <a:gd name="T2" fmla="*/ 0 w 26"/>
                  <a:gd name="T3" fmla="*/ 1 h 1"/>
                  <a:gd name="T4" fmla="*/ 26 w 26"/>
                  <a:gd name="T5" fmla="*/ 1 h 1"/>
                  <a:gd name="T6" fmla="*/ 13 w 26"/>
                  <a:gd name="T7" fmla="*/ 0 h 1"/>
                </a:gdLst>
                <a:ahLst/>
                <a:cxnLst>
                  <a:cxn ang="0">
                    <a:pos x="T0" y="T1"/>
                  </a:cxn>
                  <a:cxn ang="0">
                    <a:pos x="T2" y="T3"/>
                  </a:cxn>
                  <a:cxn ang="0">
                    <a:pos x="T4" y="T5"/>
                  </a:cxn>
                  <a:cxn ang="0">
                    <a:pos x="T6" y="T7"/>
                  </a:cxn>
                </a:cxnLst>
                <a:rect l="0" t="0" r="r" b="b"/>
                <a:pathLst>
                  <a:path w="26" h="1">
                    <a:moveTo>
                      <a:pt x="13" y="0"/>
                    </a:moveTo>
                    <a:cubicBezTo>
                      <a:pt x="8" y="0"/>
                      <a:pt x="4" y="0"/>
                      <a:pt x="0" y="1"/>
                    </a:cubicBezTo>
                    <a:cubicBezTo>
                      <a:pt x="26" y="1"/>
                      <a:pt x="26" y="1"/>
                      <a:pt x="26" y="1"/>
                    </a:cubicBezTo>
                    <a:cubicBezTo>
                      <a:pt x="22" y="0"/>
                      <a:pt x="17" y="0"/>
                      <a:pt x="1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5" name="Freeform 87"/>
              <p:cNvSpPr>
                <a:spLocks/>
              </p:cNvSpPr>
              <p:nvPr/>
            </p:nvSpPr>
            <p:spPr bwMode="auto">
              <a:xfrm>
                <a:off x="1031" y="2613"/>
                <a:ext cx="247" cy="87"/>
              </a:xfrm>
              <a:custGeom>
                <a:avLst/>
                <a:gdLst>
                  <a:gd name="T0" fmla="*/ 106 w 106"/>
                  <a:gd name="T1" fmla="*/ 0 h 37"/>
                  <a:gd name="T2" fmla="*/ 0 w 106"/>
                  <a:gd name="T3" fmla="*/ 0 h 37"/>
                  <a:gd name="T4" fmla="*/ 32 w 106"/>
                  <a:gd name="T5" fmla="*/ 36 h 37"/>
                  <a:gd name="T6" fmla="*/ 32 w 106"/>
                  <a:gd name="T7" fmla="*/ 24 h 37"/>
                  <a:gd name="T8" fmla="*/ 71 w 106"/>
                  <a:gd name="T9" fmla="*/ 24 h 37"/>
                  <a:gd name="T10" fmla="*/ 71 w 106"/>
                  <a:gd name="T11" fmla="*/ 37 h 37"/>
                  <a:gd name="T12" fmla="*/ 106 w 106"/>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106" y="0"/>
                    </a:moveTo>
                    <a:cubicBezTo>
                      <a:pt x="0" y="0"/>
                      <a:pt x="0" y="0"/>
                      <a:pt x="0" y="0"/>
                    </a:cubicBezTo>
                    <a:cubicBezTo>
                      <a:pt x="4" y="16"/>
                      <a:pt x="16" y="30"/>
                      <a:pt x="32" y="36"/>
                    </a:cubicBezTo>
                    <a:cubicBezTo>
                      <a:pt x="32" y="24"/>
                      <a:pt x="32" y="24"/>
                      <a:pt x="32" y="24"/>
                    </a:cubicBezTo>
                    <a:cubicBezTo>
                      <a:pt x="71" y="24"/>
                      <a:pt x="71" y="24"/>
                      <a:pt x="71" y="24"/>
                    </a:cubicBezTo>
                    <a:cubicBezTo>
                      <a:pt x="71" y="37"/>
                      <a:pt x="71" y="37"/>
                      <a:pt x="71" y="37"/>
                    </a:cubicBezTo>
                    <a:cubicBezTo>
                      <a:pt x="88" y="31"/>
                      <a:pt x="101" y="17"/>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6" name="Freeform 88"/>
              <p:cNvSpPr>
                <a:spLocks/>
              </p:cNvSpPr>
              <p:nvPr/>
            </p:nvSpPr>
            <p:spPr bwMode="auto">
              <a:xfrm>
                <a:off x="1105" y="2669"/>
                <a:ext cx="91" cy="38"/>
              </a:xfrm>
              <a:custGeom>
                <a:avLst/>
                <a:gdLst>
                  <a:gd name="T0" fmla="*/ 39 w 39"/>
                  <a:gd name="T1" fmla="*/ 0 h 16"/>
                  <a:gd name="T2" fmla="*/ 0 w 39"/>
                  <a:gd name="T3" fmla="*/ 0 h 16"/>
                  <a:gd name="T4" fmla="*/ 0 w 39"/>
                  <a:gd name="T5" fmla="*/ 12 h 16"/>
                  <a:gd name="T6" fmla="*/ 21 w 39"/>
                  <a:gd name="T7" fmla="*/ 16 h 16"/>
                  <a:gd name="T8" fmla="*/ 39 w 39"/>
                  <a:gd name="T9" fmla="*/ 13 h 16"/>
                  <a:gd name="T10" fmla="*/ 39 w 39"/>
                  <a:gd name="T11" fmla="*/ 0 h 16"/>
                </a:gdLst>
                <a:ahLst/>
                <a:cxnLst>
                  <a:cxn ang="0">
                    <a:pos x="T0" y="T1"/>
                  </a:cxn>
                  <a:cxn ang="0">
                    <a:pos x="T2" y="T3"/>
                  </a:cxn>
                  <a:cxn ang="0">
                    <a:pos x="T4" y="T5"/>
                  </a:cxn>
                  <a:cxn ang="0">
                    <a:pos x="T6" y="T7"/>
                  </a:cxn>
                  <a:cxn ang="0">
                    <a:pos x="T8" y="T9"/>
                  </a:cxn>
                  <a:cxn ang="0">
                    <a:pos x="T10" y="T11"/>
                  </a:cxn>
                </a:cxnLst>
                <a:rect l="0" t="0" r="r" b="b"/>
                <a:pathLst>
                  <a:path w="39" h="16">
                    <a:moveTo>
                      <a:pt x="39" y="0"/>
                    </a:moveTo>
                    <a:cubicBezTo>
                      <a:pt x="0" y="0"/>
                      <a:pt x="0" y="0"/>
                      <a:pt x="0" y="0"/>
                    </a:cubicBezTo>
                    <a:cubicBezTo>
                      <a:pt x="0" y="12"/>
                      <a:pt x="0" y="12"/>
                      <a:pt x="0" y="12"/>
                    </a:cubicBezTo>
                    <a:cubicBezTo>
                      <a:pt x="7" y="15"/>
                      <a:pt x="14" y="16"/>
                      <a:pt x="21" y="16"/>
                    </a:cubicBezTo>
                    <a:cubicBezTo>
                      <a:pt x="27" y="16"/>
                      <a:pt x="34" y="15"/>
                      <a:pt x="39" y="13"/>
                    </a:cubicBezTo>
                    <a:cubicBezTo>
                      <a:pt x="39" y="0"/>
                      <a:pt x="39" y="0"/>
                      <a:pt x="39"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7" name="Freeform 89"/>
              <p:cNvSpPr>
                <a:spLocks/>
              </p:cNvSpPr>
              <p:nvPr/>
            </p:nvSpPr>
            <p:spPr bwMode="auto">
              <a:xfrm>
                <a:off x="1026" y="2522"/>
                <a:ext cx="257" cy="91"/>
              </a:xfrm>
              <a:custGeom>
                <a:avLst/>
                <a:gdLst>
                  <a:gd name="T0" fmla="*/ 104 w 110"/>
                  <a:gd name="T1" fmla="*/ 0 h 39"/>
                  <a:gd name="T2" fmla="*/ 6 w 110"/>
                  <a:gd name="T3" fmla="*/ 0 h 39"/>
                  <a:gd name="T4" fmla="*/ 0 w 110"/>
                  <a:gd name="T5" fmla="*/ 25 h 39"/>
                  <a:gd name="T6" fmla="*/ 2 w 110"/>
                  <a:gd name="T7" fmla="*/ 39 h 39"/>
                  <a:gd name="T8" fmla="*/ 108 w 110"/>
                  <a:gd name="T9" fmla="*/ 39 h 39"/>
                  <a:gd name="T10" fmla="*/ 110 w 110"/>
                  <a:gd name="T11" fmla="*/ 25 h 39"/>
                  <a:gd name="T12" fmla="*/ 104 w 11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10" h="39">
                    <a:moveTo>
                      <a:pt x="104" y="0"/>
                    </a:moveTo>
                    <a:cubicBezTo>
                      <a:pt x="6" y="0"/>
                      <a:pt x="6" y="0"/>
                      <a:pt x="6" y="0"/>
                    </a:cubicBezTo>
                    <a:cubicBezTo>
                      <a:pt x="2" y="7"/>
                      <a:pt x="0" y="16"/>
                      <a:pt x="0" y="25"/>
                    </a:cubicBezTo>
                    <a:cubicBezTo>
                      <a:pt x="0" y="29"/>
                      <a:pt x="1" y="34"/>
                      <a:pt x="2" y="39"/>
                    </a:cubicBezTo>
                    <a:cubicBezTo>
                      <a:pt x="108" y="39"/>
                      <a:pt x="108" y="39"/>
                      <a:pt x="108" y="39"/>
                    </a:cubicBezTo>
                    <a:cubicBezTo>
                      <a:pt x="109" y="34"/>
                      <a:pt x="110" y="29"/>
                      <a:pt x="110" y="25"/>
                    </a:cubicBezTo>
                    <a:cubicBezTo>
                      <a:pt x="110" y="16"/>
                      <a:pt x="108" y="7"/>
                      <a:pt x="104"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38" name="Oval 90"/>
              <p:cNvSpPr>
                <a:spLocks noChangeArrowheads="1"/>
              </p:cNvSpPr>
              <p:nvPr/>
            </p:nvSpPr>
            <p:spPr bwMode="auto">
              <a:xfrm>
                <a:off x="979" y="2403"/>
                <a:ext cx="255" cy="25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pPr marL="0" marR="0" lvl="0" indent="0" algn="l" defTabSz="1243431" rtl="0" eaLnBrk="1" fontAlgn="auto" latinLnBrk="0" hangingPunct="1">
                  <a:lnSpc>
                    <a:spcPct val="100000"/>
                  </a:lnSpc>
                  <a:spcBef>
                    <a:spcPts val="0"/>
                  </a:spcBef>
                  <a:spcAft>
                    <a:spcPts val="0"/>
                  </a:spcAft>
                  <a:buClrTx/>
                  <a:buSzTx/>
                  <a:buFontTx/>
                  <a:buNone/>
                  <a:tabLst/>
                  <a:defRPr/>
                </a:pPr>
                <a:endParaRPr kumimoji="0" lang="en-US" sz="2448"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68" name="Group 267"/>
            <p:cNvGrpSpPr/>
            <p:nvPr/>
          </p:nvGrpSpPr>
          <p:grpSpPr>
            <a:xfrm>
              <a:off x="1093388" y="1920837"/>
              <a:ext cx="1694185" cy="2190266"/>
              <a:chOff x="1093388" y="1920837"/>
              <a:chExt cx="1694185" cy="2190266"/>
            </a:xfrm>
          </p:grpSpPr>
          <p:sp>
            <p:nvSpPr>
              <p:cNvPr id="269" name="Freeform 268"/>
              <p:cNvSpPr>
                <a:spLocks noChangeAspect="1"/>
              </p:cNvSpPr>
              <p:nvPr/>
            </p:nvSpPr>
            <p:spPr bwMode="auto">
              <a:xfrm>
                <a:off x="1093388" y="1920837"/>
                <a:ext cx="475458" cy="365760"/>
              </a:xfrm>
              <a:custGeom>
                <a:avLst/>
                <a:gdLst/>
                <a:ahLst/>
                <a:cxnLst/>
                <a:rect l="l" t="t" r="r" b="b"/>
                <a:pathLst>
                  <a:path w="2408902" h="2448051">
                    <a:moveTo>
                      <a:pt x="859738" y="1809776"/>
                    </a:moveTo>
                    <a:cubicBezTo>
                      <a:pt x="777845" y="1809776"/>
                      <a:pt x="711457" y="1876164"/>
                      <a:pt x="711457" y="1958057"/>
                    </a:cubicBezTo>
                    <a:cubicBezTo>
                      <a:pt x="711457" y="2039950"/>
                      <a:pt x="777845" y="2106338"/>
                      <a:pt x="859738" y="2106338"/>
                    </a:cubicBezTo>
                    <a:cubicBezTo>
                      <a:pt x="941631" y="2106338"/>
                      <a:pt x="1008019" y="2039950"/>
                      <a:pt x="1008019" y="1958057"/>
                    </a:cubicBezTo>
                    <a:cubicBezTo>
                      <a:pt x="1008019" y="1876164"/>
                      <a:pt x="941631" y="1809776"/>
                      <a:pt x="859738" y="1809776"/>
                    </a:cubicBezTo>
                    <a:close/>
                    <a:moveTo>
                      <a:pt x="365468" y="1809776"/>
                    </a:moveTo>
                    <a:cubicBezTo>
                      <a:pt x="283575" y="1809776"/>
                      <a:pt x="217187" y="1876164"/>
                      <a:pt x="217187" y="1958057"/>
                    </a:cubicBezTo>
                    <a:cubicBezTo>
                      <a:pt x="217187" y="2039950"/>
                      <a:pt x="283575" y="2106338"/>
                      <a:pt x="365468" y="2106338"/>
                    </a:cubicBezTo>
                    <a:cubicBezTo>
                      <a:pt x="447361" y="2106338"/>
                      <a:pt x="513749" y="2039950"/>
                      <a:pt x="513749" y="1958057"/>
                    </a:cubicBezTo>
                    <a:cubicBezTo>
                      <a:pt x="513749" y="1876164"/>
                      <a:pt x="447361" y="1809776"/>
                      <a:pt x="365468" y="1809776"/>
                    </a:cubicBezTo>
                    <a:close/>
                    <a:moveTo>
                      <a:pt x="1475237" y="834168"/>
                    </a:moveTo>
                    <a:cubicBezTo>
                      <a:pt x="1549015" y="834168"/>
                      <a:pt x="1608823" y="893976"/>
                      <a:pt x="1608823" y="967754"/>
                    </a:cubicBezTo>
                    <a:lnTo>
                      <a:pt x="1608823" y="1514572"/>
                    </a:lnTo>
                    <a:lnTo>
                      <a:pt x="2248750" y="1514572"/>
                    </a:lnTo>
                    <a:cubicBezTo>
                      <a:pt x="2334676" y="1514572"/>
                      <a:pt x="2404333" y="1584229"/>
                      <a:pt x="2404333" y="1670155"/>
                    </a:cubicBezTo>
                    <a:lnTo>
                      <a:pt x="2404333" y="2292468"/>
                    </a:lnTo>
                    <a:cubicBezTo>
                      <a:pt x="2404333" y="2378394"/>
                      <a:pt x="2334676" y="2448051"/>
                      <a:pt x="2248750" y="2448051"/>
                    </a:cubicBezTo>
                    <a:lnTo>
                      <a:pt x="155583" y="2448051"/>
                    </a:lnTo>
                    <a:cubicBezTo>
                      <a:pt x="69657" y="2448051"/>
                      <a:pt x="0" y="2378394"/>
                      <a:pt x="0" y="2292468"/>
                    </a:cubicBezTo>
                    <a:lnTo>
                      <a:pt x="0" y="1670155"/>
                    </a:lnTo>
                    <a:cubicBezTo>
                      <a:pt x="0" y="1584229"/>
                      <a:pt x="69657" y="1514572"/>
                      <a:pt x="155583" y="1514572"/>
                    </a:cubicBezTo>
                    <a:lnTo>
                      <a:pt x="1341651" y="1514572"/>
                    </a:lnTo>
                    <a:lnTo>
                      <a:pt x="1341651" y="967754"/>
                    </a:lnTo>
                    <a:cubicBezTo>
                      <a:pt x="1341651" y="893976"/>
                      <a:pt x="1401459" y="834168"/>
                      <a:pt x="1475237" y="834168"/>
                    </a:cubicBezTo>
                    <a:close/>
                    <a:moveTo>
                      <a:pt x="1484400" y="450810"/>
                    </a:moveTo>
                    <a:cubicBezTo>
                      <a:pt x="1746981" y="450929"/>
                      <a:pt x="2023571" y="682183"/>
                      <a:pt x="2022798" y="1014296"/>
                    </a:cubicBezTo>
                    <a:cubicBezTo>
                      <a:pt x="2021524" y="1143172"/>
                      <a:pt x="1866161" y="1175391"/>
                      <a:pt x="1867690" y="1014296"/>
                    </a:cubicBezTo>
                    <a:cubicBezTo>
                      <a:pt x="1868649" y="780885"/>
                      <a:pt x="1695970" y="609009"/>
                      <a:pt x="1489544" y="608237"/>
                    </a:cubicBezTo>
                    <a:cubicBezTo>
                      <a:pt x="1283118" y="607464"/>
                      <a:pt x="1077033" y="757717"/>
                      <a:pt x="1074597" y="1018066"/>
                    </a:cubicBezTo>
                    <a:cubicBezTo>
                      <a:pt x="1073324" y="1154879"/>
                      <a:pt x="920761" y="1156254"/>
                      <a:pt x="919487" y="1016665"/>
                    </a:cubicBezTo>
                    <a:cubicBezTo>
                      <a:pt x="923817" y="613721"/>
                      <a:pt x="1221818" y="450690"/>
                      <a:pt x="1484400" y="450810"/>
                    </a:cubicBezTo>
                    <a:close/>
                    <a:moveTo>
                      <a:pt x="1493678" y="1"/>
                    </a:moveTo>
                    <a:cubicBezTo>
                      <a:pt x="1940039" y="204"/>
                      <a:pt x="2410214" y="393311"/>
                      <a:pt x="2408900" y="957870"/>
                    </a:cubicBezTo>
                    <a:cubicBezTo>
                      <a:pt x="2406735" y="1176945"/>
                      <a:pt x="2142634" y="1231714"/>
                      <a:pt x="2145232" y="957870"/>
                    </a:cubicBezTo>
                    <a:cubicBezTo>
                      <a:pt x="2146862" y="561095"/>
                      <a:pt x="1853326" y="268924"/>
                      <a:pt x="1502423" y="267611"/>
                    </a:cubicBezTo>
                    <a:cubicBezTo>
                      <a:pt x="1151520" y="266298"/>
                      <a:pt x="801197" y="521712"/>
                      <a:pt x="797055" y="964278"/>
                    </a:cubicBezTo>
                    <a:cubicBezTo>
                      <a:pt x="794891" y="1196847"/>
                      <a:pt x="535550" y="1199184"/>
                      <a:pt x="533385" y="961896"/>
                    </a:cubicBezTo>
                    <a:cubicBezTo>
                      <a:pt x="540745" y="276933"/>
                      <a:pt x="1047317" y="-202"/>
                      <a:pt x="1493678" y="1"/>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13" tIns="45708" rIns="45708" bIns="91413" numCol="1" spcCol="0" rtlCol="0" fromWordArt="0" anchor="b" anchorCtr="0" forceAA="0" compatLnSpc="1">
                <a:prstTxWarp prst="textNoShape">
                  <a:avLst/>
                </a:prstTxWarp>
                <a:noAutofit/>
              </a:bodyPr>
              <a:lstStyle/>
              <a:p>
                <a:pPr marL="0" marR="0" lvl="0" indent="0" algn="ctr" defTabSz="91393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0" name="VEHICLE TRACKING DEVICE"/>
              <p:cNvSpPr/>
              <p:nvPr/>
            </p:nvSpPr>
            <p:spPr bwMode="auto">
              <a:xfrm>
                <a:off x="2388120" y="2430462"/>
                <a:ext cx="399453" cy="244577"/>
              </a:xfrm>
              <a:custGeom>
                <a:avLst/>
                <a:gdLst/>
                <a:ahLst/>
                <a:cxnLst/>
                <a:rect l="l" t="t" r="r" b="b"/>
                <a:pathLst>
                  <a:path w="697148" h="395762">
                    <a:moveTo>
                      <a:pt x="26638" y="234768"/>
                    </a:moveTo>
                    <a:lnTo>
                      <a:pt x="400041" y="234768"/>
                    </a:lnTo>
                    <a:cubicBezTo>
                      <a:pt x="408944" y="266355"/>
                      <a:pt x="437343" y="289279"/>
                      <a:pt x="471308" y="290204"/>
                    </a:cubicBezTo>
                    <a:lnTo>
                      <a:pt x="471308" y="368930"/>
                    </a:lnTo>
                    <a:cubicBezTo>
                      <a:pt x="471308" y="383749"/>
                      <a:pt x="459382" y="395762"/>
                      <a:pt x="444670" y="395762"/>
                    </a:cubicBezTo>
                    <a:lnTo>
                      <a:pt x="26638" y="395762"/>
                    </a:lnTo>
                    <a:cubicBezTo>
                      <a:pt x="11926" y="395762"/>
                      <a:pt x="0" y="383749"/>
                      <a:pt x="0" y="368930"/>
                    </a:cubicBezTo>
                    <a:lnTo>
                      <a:pt x="0" y="261601"/>
                    </a:lnTo>
                    <a:cubicBezTo>
                      <a:pt x="0" y="246781"/>
                      <a:pt x="11926" y="234768"/>
                      <a:pt x="26638" y="234768"/>
                    </a:cubicBezTo>
                    <a:close/>
                    <a:moveTo>
                      <a:pt x="525384" y="193997"/>
                    </a:moveTo>
                    <a:lnTo>
                      <a:pt x="525384" y="267062"/>
                    </a:lnTo>
                    <a:cubicBezTo>
                      <a:pt x="563540" y="262458"/>
                      <a:pt x="593716" y="232222"/>
                      <a:pt x="598304" y="193997"/>
                    </a:cubicBezTo>
                    <a:close/>
                    <a:moveTo>
                      <a:pt x="430232" y="193997"/>
                    </a:moveTo>
                    <a:cubicBezTo>
                      <a:pt x="434819" y="232222"/>
                      <a:pt x="464996" y="262458"/>
                      <a:pt x="503151" y="267062"/>
                    </a:cubicBezTo>
                    <a:lnTo>
                      <a:pt x="503151" y="193997"/>
                    </a:lnTo>
                    <a:close/>
                    <a:moveTo>
                      <a:pt x="525384" y="98698"/>
                    </a:moveTo>
                    <a:lnTo>
                      <a:pt x="525384" y="171764"/>
                    </a:lnTo>
                    <a:lnTo>
                      <a:pt x="598304" y="171764"/>
                    </a:lnTo>
                    <a:cubicBezTo>
                      <a:pt x="593716" y="133538"/>
                      <a:pt x="563540" y="103303"/>
                      <a:pt x="525384" y="98698"/>
                    </a:cubicBezTo>
                    <a:close/>
                    <a:moveTo>
                      <a:pt x="503151" y="98698"/>
                    </a:moveTo>
                    <a:cubicBezTo>
                      <a:pt x="464996" y="103303"/>
                      <a:pt x="434819" y="133538"/>
                      <a:pt x="430232" y="171764"/>
                    </a:cubicBezTo>
                    <a:lnTo>
                      <a:pt x="503151" y="171764"/>
                    </a:lnTo>
                    <a:close/>
                    <a:moveTo>
                      <a:pt x="514268" y="0"/>
                    </a:moveTo>
                    <a:cubicBezTo>
                      <a:pt x="520407" y="0"/>
                      <a:pt x="525384" y="4977"/>
                      <a:pt x="525384" y="11116"/>
                    </a:cubicBezTo>
                    <a:lnTo>
                      <a:pt x="525384" y="71819"/>
                    </a:lnTo>
                    <a:cubicBezTo>
                      <a:pt x="578399" y="76498"/>
                      <a:pt x="620516" y="118676"/>
                      <a:pt x="625182" y="171764"/>
                    </a:cubicBezTo>
                    <a:lnTo>
                      <a:pt x="686032" y="171764"/>
                    </a:lnTo>
                    <a:cubicBezTo>
                      <a:pt x="692171" y="171764"/>
                      <a:pt x="697148" y="176741"/>
                      <a:pt x="697148" y="182880"/>
                    </a:cubicBezTo>
                    <a:cubicBezTo>
                      <a:pt x="697148" y="189019"/>
                      <a:pt x="692171" y="193997"/>
                      <a:pt x="686032" y="193997"/>
                    </a:cubicBezTo>
                    <a:lnTo>
                      <a:pt x="625182" y="193997"/>
                    </a:lnTo>
                    <a:cubicBezTo>
                      <a:pt x="620516" y="247085"/>
                      <a:pt x="578399" y="289263"/>
                      <a:pt x="525384" y="293942"/>
                    </a:cubicBezTo>
                    <a:lnTo>
                      <a:pt x="525384" y="354644"/>
                    </a:lnTo>
                    <a:cubicBezTo>
                      <a:pt x="525384" y="360783"/>
                      <a:pt x="520407" y="365760"/>
                      <a:pt x="514268" y="365760"/>
                    </a:cubicBezTo>
                    <a:cubicBezTo>
                      <a:pt x="508128" y="365760"/>
                      <a:pt x="503151" y="360783"/>
                      <a:pt x="503151" y="354644"/>
                    </a:cubicBezTo>
                    <a:lnTo>
                      <a:pt x="503151" y="293942"/>
                    </a:lnTo>
                    <a:cubicBezTo>
                      <a:pt x="450136" y="289263"/>
                      <a:pt x="408019" y="247085"/>
                      <a:pt x="403353" y="193997"/>
                    </a:cubicBezTo>
                    <a:lnTo>
                      <a:pt x="342504" y="193997"/>
                    </a:lnTo>
                    <a:cubicBezTo>
                      <a:pt x="336364" y="193997"/>
                      <a:pt x="331387" y="189019"/>
                      <a:pt x="331387" y="182880"/>
                    </a:cubicBezTo>
                    <a:cubicBezTo>
                      <a:pt x="331387" y="176741"/>
                      <a:pt x="336364" y="171764"/>
                      <a:pt x="342504" y="171764"/>
                    </a:cubicBezTo>
                    <a:lnTo>
                      <a:pt x="403353" y="171764"/>
                    </a:lnTo>
                    <a:cubicBezTo>
                      <a:pt x="408019" y="118676"/>
                      <a:pt x="450136" y="76498"/>
                      <a:pt x="503151" y="71819"/>
                    </a:cubicBezTo>
                    <a:lnTo>
                      <a:pt x="503151" y="11116"/>
                    </a:lnTo>
                    <a:cubicBezTo>
                      <a:pt x="503151" y="4977"/>
                      <a:pt x="508128" y="0"/>
                      <a:pt x="514268"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68383" tIns="34190" rIns="34190" bIns="68383" numCol="1" spcCol="0" rtlCol="0" fromWordArt="0" anchor="b" anchorCtr="0" forceAA="0" compatLnSpc="1">
                <a:prstTxWarp prst="textNoShape">
                  <a:avLst/>
                </a:prstTxWarp>
                <a:noAutofit/>
              </a:bodyPr>
              <a:lstStyle/>
              <a:p>
                <a:pPr marL="0" marR="0" lvl="0" indent="0" algn="ctr" defTabSz="683693" rtl="0" eaLnBrk="1" fontAlgn="base" latinLnBrk="0" hangingPunct="1">
                  <a:lnSpc>
                    <a:spcPct val="100000"/>
                  </a:lnSpc>
                  <a:spcBef>
                    <a:spcPct val="0"/>
                  </a:spcBef>
                  <a:spcAft>
                    <a:spcPct val="0"/>
                  </a:spcAft>
                  <a:buClrTx/>
                  <a:buSzTx/>
                  <a:buFontTx/>
                  <a:buNone/>
                  <a:tabLst/>
                  <a:defRPr/>
                </a:pPr>
                <a:endParaRPr kumimoji="0" lang="en-US" sz="1346" b="0" i="0" u="none" strike="noStrike" kern="0" cap="none" spc="-38"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2" name="Freeform 239"/>
              <p:cNvSpPr>
                <a:spLocks/>
              </p:cNvSpPr>
              <p:nvPr/>
            </p:nvSpPr>
            <p:spPr bwMode="auto">
              <a:xfrm>
                <a:off x="1677124" y="3892810"/>
                <a:ext cx="147776" cy="218293"/>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rgbClr val="FFFFFF"/>
              </a:solidFill>
              <a:ln>
                <a:noFill/>
              </a:ln>
              <a:extLst/>
            </p:spPr>
            <p:txBody>
              <a:bodyPr vert="horz" wrap="square" lIns="91413" tIns="45708" rIns="91413" bIns="45708" numCol="1" anchor="t" anchorCtr="0" compatLnSpc="1">
                <a:prstTxWarp prst="textNoShape">
                  <a:avLst/>
                </a:prstTxWarp>
              </a:bodyPr>
              <a:lstStyle/>
              <a:p>
                <a:pPr marL="0" marR="0" lvl="0" indent="0" algn="l" defTabSz="93173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4009E"/>
                  </a:solidFill>
                  <a:effectLst/>
                  <a:uLnTx/>
                  <a:uFillTx/>
                  <a:latin typeface="Segoe UI"/>
                  <a:ea typeface="+mn-ea"/>
                  <a:cs typeface="+mn-cs"/>
                </a:endParaRPr>
              </a:p>
            </p:txBody>
          </p:sp>
          <p:grpSp>
            <p:nvGrpSpPr>
              <p:cNvPr id="273" name="Group 272"/>
              <p:cNvGrpSpPr/>
              <p:nvPr/>
            </p:nvGrpSpPr>
            <p:grpSpPr>
              <a:xfrm>
                <a:off x="1645847" y="3245156"/>
                <a:ext cx="226699" cy="186273"/>
                <a:chOff x="5747233" y="2241611"/>
                <a:chExt cx="585773" cy="368342"/>
              </a:xfrm>
              <a:solidFill>
                <a:srgbClr val="FFFFFF"/>
              </a:solidFill>
            </p:grpSpPr>
            <p:sp>
              <p:nvSpPr>
                <p:cNvPr id="275" name="LOAD METER"/>
                <p:cNvSpPr>
                  <a:spLocks noChangeAspect="1"/>
                </p:cNvSpPr>
                <p:nvPr/>
              </p:nvSpPr>
              <p:spPr bwMode="auto">
                <a:xfrm rot="1919497">
                  <a:off x="5879039" y="2282215"/>
                  <a:ext cx="385756" cy="327738"/>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68383" tIns="34190" rIns="34190" bIns="68383" numCol="1" spcCol="0" rtlCol="0" fromWordArt="0" anchor="b" anchorCtr="0" forceAA="0" compatLnSpc="1">
                  <a:prstTxWarp prst="textNoShape">
                    <a:avLst/>
                  </a:prstTxWarp>
                  <a:noAutofit/>
                </a:bodyPr>
                <a:lstStyle/>
                <a:p>
                  <a:pPr marL="0" marR="0" lvl="0" indent="0" algn="ctr" defTabSz="683693" rtl="0" eaLnBrk="1" fontAlgn="base" latinLnBrk="0" hangingPunct="1">
                    <a:lnSpc>
                      <a:spcPct val="100000"/>
                    </a:lnSpc>
                    <a:spcBef>
                      <a:spcPct val="0"/>
                    </a:spcBef>
                    <a:spcAft>
                      <a:spcPct val="0"/>
                    </a:spcAft>
                    <a:buClrTx/>
                    <a:buSzTx/>
                    <a:buFontTx/>
                    <a:buNone/>
                    <a:tabLst/>
                    <a:defRPr/>
                  </a:pPr>
                  <a:endParaRPr kumimoji="0" lang="en-US" sz="1346" b="0" i="0" u="none" strike="noStrike" kern="0" cap="none" spc="-38"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6" name="Rounded Rectangle 6"/>
                <p:cNvSpPr/>
                <p:nvPr/>
              </p:nvSpPr>
              <p:spPr bwMode="auto">
                <a:xfrm rot="16200000">
                  <a:off x="5909293" y="2148219"/>
                  <a:ext cx="330321" cy="517105"/>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w="10795" cap="flat" cmpd="sng" algn="ctr">
                  <a:noFill/>
                  <a:prstDash val="solid"/>
                  <a:headEnd type="none" w="med" len="med"/>
                  <a:tailEnd type="none" w="med" len="med"/>
                </a:ln>
                <a:effectLst/>
              </p:spPr>
              <p:txBody>
                <a:bodyPr vert="horz" wrap="square" lIns="91409" tIns="45704" rIns="91409" bIns="45704" numCol="1" rtlCol="0" anchor="ctr" anchorCtr="0" compatLnSpc="1">
                  <a:prstTxWarp prst="textNoShape">
                    <a:avLst/>
                  </a:prstTxWarp>
                </a:bodyPr>
                <a:lstStyle/>
                <a:p>
                  <a:pPr marL="0" marR="0" lvl="0" indent="0" algn="l" defTabSz="82280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135" normalizeH="0" baseline="0" noProof="0" dirty="0">
                    <a:ln>
                      <a:noFill/>
                    </a:ln>
                    <a:gradFill>
                      <a:gsLst>
                        <a:gs pos="0">
                          <a:srgbClr val="FFFFFF"/>
                        </a:gs>
                        <a:gs pos="100000">
                          <a:srgbClr val="FFFFFF"/>
                        </a:gs>
                      </a:gsLst>
                      <a:lin ang="5400000" scaled="0"/>
                    </a:gradFill>
                    <a:effectLst/>
                    <a:uLnTx/>
                    <a:uFillTx/>
                    <a:latin typeface="Segoe Light" pitchFamily="34" charset="0"/>
                    <a:ea typeface="+mn-ea"/>
                    <a:cs typeface="+mn-cs"/>
                  </a:endParaRPr>
                </a:p>
              </p:txBody>
            </p:sp>
            <p:sp>
              <p:nvSpPr>
                <p:cNvPr id="277" name="Rectangle 276"/>
                <p:cNvSpPr/>
                <p:nvPr/>
              </p:nvSpPr>
              <p:spPr bwMode="auto">
                <a:xfrm>
                  <a:off x="5747233" y="2293846"/>
                  <a:ext cx="90003" cy="214937"/>
                </a:xfrm>
                <a:prstGeom prst="rect">
                  <a:avLst/>
                </a:prstGeom>
                <a:grpFill/>
                <a:ln w="10795" cap="flat" cmpd="sng" algn="ctr">
                  <a:noFill/>
                  <a:prstDash val="solid"/>
                  <a:headEnd type="none" w="med" len="med"/>
                  <a:tailEnd type="none" w="med" len="med"/>
                </a:ln>
                <a:effectLst/>
              </p:spPr>
              <p:txBody>
                <a:bodyPr vert="horz" wrap="square" lIns="0" tIns="46623" rIns="0" bIns="46623" numCol="1" rtlCol="0" anchor="ctr" anchorCtr="0" compatLnSpc="1">
                  <a:prstTxWarp prst="textNoShape">
                    <a:avLst/>
                  </a:prstTxWarp>
                </a:bodyPr>
                <a:lstStyle/>
                <a:p>
                  <a:pPr marL="0" marR="0" lvl="0" indent="0" algn="ctr" defTabSz="93230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274" name="Oval 1026"/>
              <p:cNvSpPr/>
              <p:nvPr/>
            </p:nvSpPr>
            <p:spPr bwMode="auto">
              <a:xfrm>
                <a:off x="2228981" y="3545730"/>
                <a:ext cx="94053" cy="191545"/>
              </a:xfrm>
              <a:custGeom>
                <a:avLst/>
                <a:gdLst/>
                <a:ahLst/>
                <a:cxnLst/>
                <a:rect l="l" t="t" r="r" b="b"/>
                <a:pathLst>
                  <a:path w="2822132" h="4659950">
                    <a:moveTo>
                      <a:pt x="2705024" y="1567575"/>
                    </a:moveTo>
                    <a:cubicBezTo>
                      <a:pt x="2763932" y="1561688"/>
                      <a:pt x="2823941" y="1595607"/>
                      <a:pt x="2822091" y="1685314"/>
                    </a:cubicBezTo>
                    <a:cubicBezTo>
                      <a:pt x="2817166" y="1962666"/>
                      <a:pt x="2810283" y="2334361"/>
                      <a:pt x="2814117" y="2720685"/>
                    </a:cubicBezTo>
                    <a:cubicBezTo>
                      <a:pt x="2817770" y="3088847"/>
                      <a:pt x="2302973" y="3832669"/>
                      <a:pt x="1543041" y="3901164"/>
                    </a:cubicBezTo>
                    <a:lnTo>
                      <a:pt x="1543041" y="4383750"/>
                    </a:lnTo>
                    <a:lnTo>
                      <a:pt x="2078959" y="4383750"/>
                    </a:lnTo>
                    <a:cubicBezTo>
                      <a:pt x="2155230" y="4383750"/>
                      <a:pt x="2217059" y="4445579"/>
                      <a:pt x="2217059" y="4521850"/>
                    </a:cubicBezTo>
                    <a:lnTo>
                      <a:pt x="2217058" y="4521850"/>
                    </a:lnTo>
                    <a:cubicBezTo>
                      <a:pt x="2217058" y="4598121"/>
                      <a:pt x="2155229" y="4659950"/>
                      <a:pt x="2078958" y="4659950"/>
                    </a:cubicBezTo>
                    <a:lnTo>
                      <a:pt x="743175" y="4659949"/>
                    </a:lnTo>
                    <a:cubicBezTo>
                      <a:pt x="666904" y="4659949"/>
                      <a:pt x="605075" y="4598121"/>
                      <a:pt x="605075" y="4521850"/>
                    </a:cubicBezTo>
                    <a:cubicBezTo>
                      <a:pt x="605075" y="4445579"/>
                      <a:pt x="666904" y="4383750"/>
                      <a:pt x="743175" y="4383750"/>
                    </a:cubicBezTo>
                    <a:lnTo>
                      <a:pt x="1279091" y="4383750"/>
                    </a:lnTo>
                    <a:lnTo>
                      <a:pt x="1279091" y="3900389"/>
                    </a:lnTo>
                    <a:cubicBezTo>
                      <a:pt x="534155" y="3822464"/>
                      <a:pt x="-1282" y="3168183"/>
                      <a:pt x="3610" y="2671380"/>
                    </a:cubicBezTo>
                    <a:cubicBezTo>
                      <a:pt x="-602" y="2320943"/>
                      <a:pt x="7542" y="2130275"/>
                      <a:pt x="0" y="1681974"/>
                    </a:cubicBezTo>
                    <a:cubicBezTo>
                      <a:pt x="2983" y="1557260"/>
                      <a:pt x="247362" y="1516297"/>
                      <a:pt x="252192" y="1687318"/>
                    </a:cubicBezTo>
                    <a:cubicBezTo>
                      <a:pt x="247498" y="1877390"/>
                      <a:pt x="240491" y="2302498"/>
                      <a:pt x="243298" y="2622376"/>
                    </a:cubicBezTo>
                    <a:cubicBezTo>
                      <a:pt x="246106" y="2942254"/>
                      <a:pt x="599406" y="3690325"/>
                      <a:pt x="1440906" y="3683475"/>
                    </a:cubicBezTo>
                    <a:cubicBezTo>
                      <a:pt x="2282405" y="3676626"/>
                      <a:pt x="2573635" y="2930723"/>
                      <a:pt x="2577390" y="2722681"/>
                    </a:cubicBezTo>
                    <a:cubicBezTo>
                      <a:pt x="2581144" y="2514639"/>
                      <a:pt x="2593758" y="2168319"/>
                      <a:pt x="2594564" y="1688672"/>
                    </a:cubicBezTo>
                    <a:cubicBezTo>
                      <a:pt x="2588310" y="1619156"/>
                      <a:pt x="2646117" y="1573462"/>
                      <a:pt x="2705024" y="1567575"/>
                    </a:cubicBezTo>
                    <a:close/>
                    <a:moveTo>
                      <a:pt x="1701822" y="959183"/>
                    </a:moveTo>
                    <a:cubicBezTo>
                      <a:pt x="1808822" y="959183"/>
                      <a:pt x="1895562" y="1045922"/>
                      <a:pt x="1895562" y="1152922"/>
                    </a:cubicBezTo>
                    <a:cubicBezTo>
                      <a:pt x="1895562" y="1259922"/>
                      <a:pt x="1808822" y="1346662"/>
                      <a:pt x="1701822" y="1346662"/>
                    </a:cubicBezTo>
                    <a:cubicBezTo>
                      <a:pt x="1594822" y="1346662"/>
                      <a:pt x="1508082" y="1259922"/>
                      <a:pt x="1508082" y="1152922"/>
                    </a:cubicBezTo>
                    <a:cubicBezTo>
                      <a:pt x="1508082" y="1045922"/>
                      <a:pt x="1594822" y="959183"/>
                      <a:pt x="1701822" y="959183"/>
                    </a:cubicBezTo>
                    <a:close/>
                    <a:moveTo>
                      <a:pt x="1115995" y="959183"/>
                    </a:moveTo>
                    <a:cubicBezTo>
                      <a:pt x="1222995" y="959183"/>
                      <a:pt x="1309734" y="1045922"/>
                      <a:pt x="1309734" y="1152922"/>
                    </a:cubicBezTo>
                    <a:cubicBezTo>
                      <a:pt x="1309734" y="1259922"/>
                      <a:pt x="1222995" y="1346662"/>
                      <a:pt x="1115995" y="1346662"/>
                    </a:cubicBezTo>
                    <a:cubicBezTo>
                      <a:pt x="1008995" y="1346662"/>
                      <a:pt x="922255" y="1259922"/>
                      <a:pt x="922255" y="1152922"/>
                    </a:cubicBezTo>
                    <a:cubicBezTo>
                      <a:pt x="922255" y="1045922"/>
                      <a:pt x="1008995" y="959183"/>
                      <a:pt x="1115995" y="959183"/>
                    </a:cubicBezTo>
                    <a:close/>
                    <a:moveTo>
                      <a:pt x="1415838" y="514680"/>
                    </a:moveTo>
                    <a:cubicBezTo>
                      <a:pt x="1522838" y="514680"/>
                      <a:pt x="1609577" y="601419"/>
                      <a:pt x="1609577" y="708419"/>
                    </a:cubicBezTo>
                    <a:cubicBezTo>
                      <a:pt x="1609577" y="815420"/>
                      <a:pt x="1522838" y="902159"/>
                      <a:pt x="1415838" y="902159"/>
                    </a:cubicBezTo>
                    <a:cubicBezTo>
                      <a:pt x="1308838" y="902159"/>
                      <a:pt x="1222098" y="815420"/>
                      <a:pt x="1222098" y="708419"/>
                    </a:cubicBezTo>
                    <a:cubicBezTo>
                      <a:pt x="1222098" y="601419"/>
                      <a:pt x="1308838" y="514680"/>
                      <a:pt x="1415838" y="514680"/>
                    </a:cubicBezTo>
                    <a:close/>
                    <a:moveTo>
                      <a:pt x="1394056" y="188424"/>
                    </a:moveTo>
                    <a:cubicBezTo>
                      <a:pt x="983953" y="188424"/>
                      <a:pt x="651501" y="520877"/>
                      <a:pt x="651501" y="930980"/>
                    </a:cubicBezTo>
                    <a:cubicBezTo>
                      <a:pt x="647952" y="1142888"/>
                      <a:pt x="644401" y="1354794"/>
                      <a:pt x="640852" y="1566702"/>
                    </a:cubicBezTo>
                    <a:lnTo>
                      <a:pt x="2147263" y="1556054"/>
                    </a:lnTo>
                    <a:cubicBezTo>
                      <a:pt x="2147263" y="1307307"/>
                      <a:pt x="2150451" y="1410369"/>
                      <a:pt x="2150451" y="926368"/>
                    </a:cubicBezTo>
                    <a:cubicBezTo>
                      <a:pt x="2150451" y="516264"/>
                      <a:pt x="1804160" y="188424"/>
                      <a:pt x="1394056" y="188424"/>
                    </a:cubicBezTo>
                    <a:close/>
                    <a:moveTo>
                      <a:pt x="1411066" y="0"/>
                    </a:moveTo>
                    <a:cubicBezTo>
                      <a:pt x="1956557" y="0"/>
                      <a:pt x="2398764" y="442207"/>
                      <a:pt x="2398764" y="987697"/>
                    </a:cubicBezTo>
                    <a:cubicBezTo>
                      <a:pt x="2398764" y="1469802"/>
                      <a:pt x="2398762" y="1951909"/>
                      <a:pt x="2398762" y="2434014"/>
                    </a:cubicBezTo>
                    <a:cubicBezTo>
                      <a:pt x="2398762" y="2979504"/>
                      <a:pt x="1956555" y="3421711"/>
                      <a:pt x="1411065" y="3421711"/>
                    </a:cubicBezTo>
                    <a:lnTo>
                      <a:pt x="1411066" y="3421709"/>
                    </a:lnTo>
                    <a:cubicBezTo>
                      <a:pt x="865576" y="3421709"/>
                      <a:pt x="423369" y="2979502"/>
                      <a:pt x="423369" y="2434012"/>
                    </a:cubicBezTo>
                    <a:lnTo>
                      <a:pt x="423369" y="987697"/>
                    </a:lnTo>
                    <a:cubicBezTo>
                      <a:pt x="423369" y="442207"/>
                      <a:pt x="865576" y="0"/>
                      <a:pt x="14110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1413" tIns="45708" rIns="45708" bIns="91413" numCol="1" spcCol="0" rtlCol="0" fromWordArt="0" anchor="b" anchorCtr="0" forceAA="0" compatLnSpc="1">
                <a:prstTxWarp prst="textNoShape">
                  <a:avLst/>
                </a:prstTxWarp>
                <a:noAutofit/>
              </a:bodyPr>
              <a:lstStyle/>
              <a:p>
                <a:pPr marL="0" marR="0" lvl="0" indent="0" algn="ctr" defTabSz="91393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368" name="Group 367"/>
          <p:cNvGrpSpPr/>
          <p:nvPr/>
        </p:nvGrpSpPr>
        <p:grpSpPr>
          <a:xfrm>
            <a:off x="9743750" y="3865939"/>
            <a:ext cx="339050" cy="333281"/>
            <a:chOff x="838200" y="3352800"/>
            <a:chExt cx="1124168" cy="1131798"/>
          </a:xfrm>
          <a:solidFill>
            <a:schemeClr val="bg1"/>
          </a:solidFill>
        </p:grpSpPr>
        <p:sp>
          <p:nvSpPr>
            <p:cNvPr id="369" name="Rounded Rectangle 4"/>
            <p:cNvSpPr>
              <a:spLocks noChangeAspect="1"/>
            </p:cNvSpPr>
            <p:nvPr/>
          </p:nvSpPr>
          <p:spPr bwMode="auto">
            <a:xfrm>
              <a:off x="838200" y="3352800"/>
              <a:ext cx="1124168" cy="1131798"/>
            </a:xfrm>
            <a:custGeom>
              <a:avLst/>
              <a:gdLst/>
              <a:ahLst/>
              <a:cxnLst/>
              <a:rect l="l" t="t" r="r" b="b"/>
              <a:pathLst>
                <a:path w="1564585" h="1575614">
                  <a:moveTo>
                    <a:pt x="1215054" y="1392565"/>
                  </a:moveTo>
                  <a:cubicBezTo>
                    <a:pt x="1231805" y="1392565"/>
                    <a:pt x="1245384" y="1406144"/>
                    <a:pt x="1245384" y="1422895"/>
                  </a:cubicBezTo>
                  <a:lnTo>
                    <a:pt x="1245384" y="1545284"/>
                  </a:lnTo>
                  <a:cubicBezTo>
                    <a:pt x="1245384" y="1562035"/>
                    <a:pt x="1231805" y="1575614"/>
                    <a:pt x="1215054" y="1575614"/>
                  </a:cubicBezTo>
                  <a:cubicBezTo>
                    <a:pt x="1198303" y="1575614"/>
                    <a:pt x="1184724" y="1562035"/>
                    <a:pt x="1184724" y="1545284"/>
                  </a:cubicBezTo>
                  <a:lnTo>
                    <a:pt x="1184724" y="1422895"/>
                  </a:lnTo>
                  <a:cubicBezTo>
                    <a:pt x="1184724" y="1406144"/>
                    <a:pt x="1198303" y="1392565"/>
                    <a:pt x="1215054" y="1392565"/>
                  </a:cubicBezTo>
                  <a:close/>
                  <a:moveTo>
                    <a:pt x="999674" y="1392565"/>
                  </a:moveTo>
                  <a:cubicBezTo>
                    <a:pt x="1016425" y="1392565"/>
                    <a:pt x="1030004" y="1406144"/>
                    <a:pt x="1030004" y="1422895"/>
                  </a:cubicBezTo>
                  <a:lnTo>
                    <a:pt x="1030004" y="1545284"/>
                  </a:lnTo>
                  <a:cubicBezTo>
                    <a:pt x="1030004" y="1562035"/>
                    <a:pt x="1016425" y="1575614"/>
                    <a:pt x="999674" y="1575614"/>
                  </a:cubicBezTo>
                  <a:cubicBezTo>
                    <a:pt x="982923" y="1575614"/>
                    <a:pt x="969344" y="1562035"/>
                    <a:pt x="969344" y="1545284"/>
                  </a:cubicBezTo>
                  <a:lnTo>
                    <a:pt x="969344" y="1422895"/>
                  </a:lnTo>
                  <a:cubicBezTo>
                    <a:pt x="969344" y="1406144"/>
                    <a:pt x="982923" y="1392565"/>
                    <a:pt x="999674" y="1392565"/>
                  </a:cubicBezTo>
                  <a:close/>
                  <a:moveTo>
                    <a:pt x="784295" y="1392565"/>
                  </a:moveTo>
                  <a:cubicBezTo>
                    <a:pt x="801046" y="1392565"/>
                    <a:pt x="814625" y="1406144"/>
                    <a:pt x="814625" y="1422895"/>
                  </a:cubicBezTo>
                  <a:lnTo>
                    <a:pt x="814625" y="1545284"/>
                  </a:lnTo>
                  <a:cubicBezTo>
                    <a:pt x="814625" y="1562035"/>
                    <a:pt x="801046" y="1575614"/>
                    <a:pt x="784295" y="1575614"/>
                  </a:cubicBezTo>
                  <a:cubicBezTo>
                    <a:pt x="767544" y="1575614"/>
                    <a:pt x="753965" y="1562035"/>
                    <a:pt x="753965" y="1545284"/>
                  </a:cubicBezTo>
                  <a:lnTo>
                    <a:pt x="753965" y="1422895"/>
                  </a:lnTo>
                  <a:cubicBezTo>
                    <a:pt x="753965" y="1406144"/>
                    <a:pt x="767544" y="1392565"/>
                    <a:pt x="784295" y="1392565"/>
                  </a:cubicBezTo>
                  <a:close/>
                  <a:moveTo>
                    <a:pt x="568916" y="1392565"/>
                  </a:moveTo>
                  <a:cubicBezTo>
                    <a:pt x="585667" y="1392565"/>
                    <a:pt x="599246" y="1406144"/>
                    <a:pt x="599246" y="1422895"/>
                  </a:cubicBezTo>
                  <a:lnTo>
                    <a:pt x="599246" y="1545284"/>
                  </a:lnTo>
                  <a:cubicBezTo>
                    <a:pt x="599246" y="1562035"/>
                    <a:pt x="585667" y="1575614"/>
                    <a:pt x="568916" y="1575614"/>
                  </a:cubicBezTo>
                  <a:cubicBezTo>
                    <a:pt x="552165" y="1575614"/>
                    <a:pt x="538586" y="1562035"/>
                    <a:pt x="538586" y="1545284"/>
                  </a:cubicBezTo>
                  <a:lnTo>
                    <a:pt x="538586" y="1422895"/>
                  </a:lnTo>
                  <a:cubicBezTo>
                    <a:pt x="538586" y="1406144"/>
                    <a:pt x="552165" y="1392565"/>
                    <a:pt x="568916" y="1392565"/>
                  </a:cubicBezTo>
                  <a:close/>
                  <a:moveTo>
                    <a:pt x="353537" y="1392565"/>
                  </a:moveTo>
                  <a:cubicBezTo>
                    <a:pt x="370288" y="1392565"/>
                    <a:pt x="383867" y="1406144"/>
                    <a:pt x="383867" y="1422895"/>
                  </a:cubicBezTo>
                  <a:lnTo>
                    <a:pt x="383867" y="1545284"/>
                  </a:lnTo>
                  <a:cubicBezTo>
                    <a:pt x="383867" y="1562035"/>
                    <a:pt x="370288" y="1575614"/>
                    <a:pt x="353537" y="1575614"/>
                  </a:cubicBezTo>
                  <a:cubicBezTo>
                    <a:pt x="336786" y="1575614"/>
                    <a:pt x="323207" y="1562035"/>
                    <a:pt x="323207" y="1545284"/>
                  </a:cubicBezTo>
                  <a:lnTo>
                    <a:pt x="323207" y="1422895"/>
                  </a:lnTo>
                  <a:cubicBezTo>
                    <a:pt x="323207" y="1406144"/>
                    <a:pt x="336786" y="1392565"/>
                    <a:pt x="353537" y="1392565"/>
                  </a:cubicBezTo>
                  <a:close/>
                  <a:moveTo>
                    <a:pt x="1411866" y="1184859"/>
                  </a:moveTo>
                  <a:lnTo>
                    <a:pt x="1534255" y="1184859"/>
                  </a:lnTo>
                  <a:cubicBezTo>
                    <a:pt x="1551006" y="1184859"/>
                    <a:pt x="1564585" y="1198438"/>
                    <a:pt x="1564585" y="1215189"/>
                  </a:cubicBezTo>
                  <a:cubicBezTo>
                    <a:pt x="1564585" y="1231940"/>
                    <a:pt x="1551006" y="1245519"/>
                    <a:pt x="1534255" y="1245519"/>
                  </a:cubicBezTo>
                  <a:lnTo>
                    <a:pt x="1411866" y="1245519"/>
                  </a:lnTo>
                  <a:cubicBezTo>
                    <a:pt x="1395115" y="1245519"/>
                    <a:pt x="1381536" y="1231940"/>
                    <a:pt x="1381536" y="1215189"/>
                  </a:cubicBezTo>
                  <a:cubicBezTo>
                    <a:pt x="1381536" y="1198438"/>
                    <a:pt x="1395115" y="1184859"/>
                    <a:pt x="1411866" y="1184859"/>
                  </a:cubicBezTo>
                  <a:close/>
                  <a:moveTo>
                    <a:pt x="30330" y="1184858"/>
                  </a:moveTo>
                  <a:lnTo>
                    <a:pt x="152719" y="1184858"/>
                  </a:lnTo>
                  <a:cubicBezTo>
                    <a:pt x="169470" y="1184858"/>
                    <a:pt x="183049" y="1198437"/>
                    <a:pt x="183049" y="1215188"/>
                  </a:cubicBezTo>
                  <a:cubicBezTo>
                    <a:pt x="183049" y="1231939"/>
                    <a:pt x="169470" y="1245518"/>
                    <a:pt x="152719" y="1245518"/>
                  </a:cubicBezTo>
                  <a:lnTo>
                    <a:pt x="30330" y="1245518"/>
                  </a:lnTo>
                  <a:cubicBezTo>
                    <a:pt x="13579" y="1245518"/>
                    <a:pt x="0" y="1231939"/>
                    <a:pt x="0" y="1215188"/>
                  </a:cubicBezTo>
                  <a:cubicBezTo>
                    <a:pt x="0" y="1198437"/>
                    <a:pt x="13579" y="1184858"/>
                    <a:pt x="30330" y="1184858"/>
                  </a:cubicBezTo>
                  <a:close/>
                  <a:moveTo>
                    <a:pt x="1411866" y="969674"/>
                  </a:moveTo>
                  <a:lnTo>
                    <a:pt x="1534255" y="969674"/>
                  </a:lnTo>
                  <a:cubicBezTo>
                    <a:pt x="1551006" y="969674"/>
                    <a:pt x="1564585" y="983253"/>
                    <a:pt x="1564585" y="1000004"/>
                  </a:cubicBezTo>
                  <a:cubicBezTo>
                    <a:pt x="1564585" y="1016755"/>
                    <a:pt x="1551006" y="1030334"/>
                    <a:pt x="1534255" y="1030334"/>
                  </a:cubicBezTo>
                  <a:lnTo>
                    <a:pt x="1411866" y="1030334"/>
                  </a:lnTo>
                  <a:cubicBezTo>
                    <a:pt x="1395115" y="1030334"/>
                    <a:pt x="1381536" y="1016755"/>
                    <a:pt x="1381536" y="1000004"/>
                  </a:cubicBezTo>
                  <a:cubicBezTo>
                    <a:pt x="1381536" y="983253"/>
                    <a:pt x="1395115" y="969674"/>
                    <a:pt x="1411866" y="969674"/>
                  </a:cubicBezTo>
                  <a:close/>
                  <a:moveTo>
                    <a:pt x="30330" y="969673"/>
                  </a:moveTo>
                  <a:lnTo>
                    <a:pt x="152719" y="969673"/>
                  </a:lnTo>
                  <a:cubicBezTo>
                    <a:pt x="169470" y="969673"/>
                    <a:pt x="183049" y="983252"/>
                    <a:pt x="183049" y="1000003"/>
                  </a:cubicBezTo>
                  <a:cubicBezTo>
                    <a:pt x="183049" y="1016754"/>
                    <a:pt x="169470" y="1030333"/>
                    <a:pt x="152719" y="1030333"/>
                  </a:cubicBezTo>
                  <a:lnTo>
                    <a:pt x="30330" y="1030333"/>
                  </a:lnTo>
                  <a:cubicBezTo>
                    <a:pt x="13579" y="1030333"/>
                    <a:pt x="0" y="1016754"/>
                    <a:pt x="0" y="1000003"/>
                  </a:cubicBezTo>
                  <a:cubicBezTo>
                    <a:pt x="0" y="983252"/>
                    <a:pt x="13579" y="969673"/>
                    <a:pt x="30330" y="969673"/>
                  </a:cubicBezTo>
                  <a:close/>
                  <a:moveTo>
                    <a:pt x="1411866" y="754489"/>
                  </a:moveTo>
                  <a:lnTo>
                    <a:pt x="1534255" y="754489"/>
                  </a:lnTo>
                  <a:cubicBezTo>
                    <a:pt x="1551006" y="754489"/>
                    <a:pt x="1564585" y="768068"/>
                    <a:pt x="1564585" y="784819"/>
                  </a:cubicBezTo>
                  <a:cubicBezTo>
                    <a:pt x="1564585" y="801570"/>
                    <a:pt x="1551006" y="815149"/>
                    <a:pt x="1534255" y="815149"/>
                  </a:cubicBezTo>
                  <a:lnTo>
                    <a:pt x="1411866" y="815149"/>
                  </a:lnTo>
                  <a:cubicBezTo>
                    <a:pt x="1395115" y="815149"/>
                    <a:pt x="1381536" y="801570"/>
                    <a:pt x="1381536" y="784819"/>
                  </a:cubicBezTo>
                  <a:cubicBezTo>
                    <a:pt x="1381536" y="768068"/>
                    <a:pt x="1395115" y="754489"/>
                    <a:pt x="1411866" y="754489"/>
                  </a:cubicBezTo>
                  <a:close/>
                  <a:moveTo>
                    <a:pt x="30330" y="754488"/>
                  </a:moveTo>
                  <a:lnTo>
                    <a:pt x="152719" y="754488"/>
                  </a:lnTo>
                  <a:cubicBezTo>
                    <a:pt x="169470" y="754488"/>
                    <a:pt x="183049" y="768067"/>
                    <a:pt x="183049" y="784818"/>
                  </a:cubicBezTo>
                  <a:cubicBezTo>
                    <a:pt x="183049" y="801569"/>
                    <a:pt x="169470" y="815148"/>
                    <a:pt x="152719" y="815148"/>
                  </a:cubicBezTo>
                  <a:lnTo>
                    <a:pt x="30330" y="815148"/>
                  </a:lnTo>
                  <a:cubicBezTo>
                    <a:pt x="13579" y="815148"/>
                    <a:pt x="0" y="801569"/>
                    <a:pt x="0" y="784818"/>
                  </a:cubicBezTo>
                  <a:cubicBezTo>
                    <a:pt x="0" y="768067"/>
                    <a:pt x="13579" y="754488"/>
                    <a:pt x="30330" y="754488"/>
                  </a:cubicBezTo>
                  <a:close/>
                  <a:moveTo>
                    <a:pt x="737960" y="689686"/>
                  </a:moveTo>
                  <a:cubicBezTo>
                    <a:pt x="750866" y="689697"/>
                    <a:pt x="764415" y="689824"/>
                    <a:pt x="778995" y="690136"/>
                  </a:cubicBezTo>
                  <a:cubicBezTo>
                    <a:pt x="837315" y="691386"/>
                    <a:pt x="841871" y="769655"/>
                    <a:pt x="779701" y="770318"/>
                  </a:cubicBezTo>
                  <a:cubicBezTo>
                    <a:pt x="736163" y="770782"/>
                    <a:pt x="715854" y="770596"/>
                    <a:pt x="694372" y="770442"/>
                  </a:cubicBezTo>
                  <a:lnTo>
                    <a:pt x="694372" y="690026"/>
                  </a:lnTo>
                  <a:cubicBezTo>
                    <a:pt x="708429" y="689822"/>
                    <a:pt x="722747" y="689673"/>
                    <a:pt x="737960" y="689686"/>
                  </a:cubicBezTo>
                  <a:close/>
                  <a:moveTo>
                    <a:pt x="627146" y="630802"/>
                  </a:moveTo>
                  <a:lnTo>
                    <a:pt x="627146" y="950967"/>
                  </a:lnTo>
                  <a:lnTo>
                    <a:pt x="694372" y="950967"/>
                  </a:lnTo>
                  <a:lnTo>
                    <a:pt x="694372" y="834465"/>
                  </a:lnTo>
                  <a:lnTo>
                    <a:pt x="797662" y="834465"/>
                  </a:lnTo>
                  <a:cubicBezTo>
                    <a:pt x="913769" y="835022"/>
                    <a:pt x="918695" y="631842"/>
                    <a:pt x="797662" y="631763"/>
                  </a:cubicBezTo>
                  <a:lnTo>
                    <a:pt x="694372" y="631763"/>
                  </a:lnTo>
                  <a:lnTo>
                    <a:pt x="694372" y="630802"/>
                  </a:lnTo>
                  <a:close/>
                  <a:moveTo>
                    <a:pt x="335808" y="630799"/>
                  </a:moveTo>
                  <a:lnTo>
                    <a:pt x="335808" y="689917"/>
                  </a:lnTo>
                  <a:lnTo>
                    <a:pt x="430282" y="689917"/>
                  </a:lnTo>
                  <a:lnTo>
                    <a:pt x="430282" y="950965"/>
                  </a:lnTo>
                  <a:lnTo>
                    <a:pt x="497509" y="950965"/>
                  </a:lnTo>
                  <a:lnTo>
                    <a:pt x="497509" y="689917"/>
                  </a:lnTo>
                  <a:lnTo>
                    <a:pt x="591983" y="689917"/>
                  </a:lnTo>
                  <a:lnTo>
                    <a:pt x="591983" y="630799"/>
                  </a:lnTo>
                  <a:close/>
                  <a:moveTo>
                    <a:pt x="1008367" y="624513"/>
                  </a:moveTo>
                  <a:cubicBezTo>
                    <a:pt x="976465" y="624748"/>
                    <a:pt x="944563" y="624983"/>
                    <a:pt x="912661" y="625218"/>
                  </a:cubicBezTo>
                  <a:lnTo>
                    <a:pt x="912661" y="654776"/>
                  </a:lnTo>
                  <a:lnTo>
                    <a:pt x="912661" y="654777"/>
                  </a:lnTo>
                  <a:lnTo>
                    <a:pt x="912661" y="951101"/>
                  </a:lnTo>
                  <a:lnTo>
                    <a:pt x="979888" y="951101"/>
                  </a:lnTo>
                  <a:lnTo>
                    <a:pt x="979888" y="735972"/>
                  </a:lnTo>
                  <a:lnTo>
                    <a:pt x="1030704" y="904794"/>
                  </a:lnTo>
                  <a:lnTo>
                    <a:pt x="1041960" y="951101"/>
                  </a:lnTo>
                  <a:lnTo>
                    <a:pt x="1110930" y="951101"/>
                  </a:lnTo>
                  <a:lnTo>
                    <a:pt x="1121497" y="901284"/>
                  </a:lnTo>
                  <a:lnTo>
                    <a:pt x="1161550" y="742420"/>
                  </a:lnTo>
                  <a:lnTo>
                    <a:pt x="1161550" y="951101"/>
                  </a:lnTo>
                  <a:lnTo>
                    <a:pt x="1228776" y="951101"/>
                  </a:lnTo>
                  <a:lnTo>
                    <a:pt x="1228776" y="650646"/>
                  </a:lnTo>
                  <a:lnTo>
                    <a:pt x="1228774" y="650646"/>
                  </a:lnTo>
                  <a:lnTo>
                    <a:pt x="1228774" y="625218"/>
                  </a:lnTo>
                  <a:lnTo>
                    <a:pt x="1130245" y="625218"/>
                  </a:lnTo>
                  <a:lnTo>
                    <a:pt x="1127918" y="635434"/>
                  </a:lnTo>
                  <a:lnTo>
                    <a:pt x="1127577" y="635348"/>
                  </a:lnTo>
                  <a:lnTo>
                    <a:pt x="1074594" y="845502"/>
                  </a:lnTo>
                  <a:lnTo>
                    <a:pt x="1011652" y="636396"/>
                  </a:lnTo>
                  <a:lnTo>
                    <a:pt x="1011366" y="636481"/>
                  </a:lnTo>
                  <a:close/>
                  <a:moveTo>
                    <a:pt x="1411866" y="539305"/>
                  </a:moveTo>
                  <a:lnTo>
                    <a:pt x="1534255" y="539305"/>
                  </a:lnTo>
                  <a:cubicBezTo>
                    <a:pt x="1551006" y="539305"/>
                    <a:pt x="1564585" y="552884"/>
                    <a:pt x="1564585" y="569635"/>
                  </a:cubicBezTo>
                  <a:cubicBezTo>
                    <a:pt x="1564585" y="586386"/>
                    <a:pt x="1551006" y="599965"/>
                    <a:pt x="1534255" y="599965"/>
                  </a:cubicBezTo>
                  <a:lnTo>
                    <a:pt x="1411866" y="599965"/>
                  </a:lnTo>
                  <a:cubicBezTo>
                    <a:pt x="1395115" y="599965"/>
                    <a:pt x="1381536" y="586386"/>
                    <a:pt x="1381536" y="569635"/>
                  </a:cubicBezTo>
                  <a:cubicBezTo>
                    <a:pt x="1381536" y="552884"/>
                    <a:pt x="1395115" y="539305"/>
                    <a:pt x="1411866" y="539305"/>
                  </a:cubicBezTo>
                  <a:close/>
                  <a:moveTo>
                    <a:pt x="30330" y="539304"/>
                  </a:moveTo>
                  <a:lnTo>
                    <a:pt x="152719" y="539304"/>
                  </a:lnTo>
                  <a:cubicBezTo>
                    <a:pt x="169470" y="539304"/>
                    <a:pt x="183049" y="552883"/>
                    <a:pt x="183049" y="569634"/>
                  </a:cubicBezTo>
                  <a:cubicBezTo>
                    <a:pt x="183049" y="586385"/>
                    <a:pt x="169470" y="599964"/>
                    <a:pt x="152719" y="599964"/>
                  </a:cubicBezTo>
                  <a:lnTo>
                    <a:pt x="30330" y="599964"/>
                  </a:lnTo>
                  <a:cubicBezTo>
                    <a:pt x="13579" y="599964"/>
                    <a:pt x="0" y="586385"/>
                    <a:pt x="0" y="569634"/>
                  </a:cubicBezTo>
                  <a:cubicBezTo>
                    <a:pt x="0" y="552883"/>
                    <a:pt x="13579" y="539304"/>
                    <a:pt x="30330" y="539304"/>
                  </a:cubicBezTo>
                  <a:close/>
                  <a:moveTo>
                    <a:pt x="1411866" y="324121"/>
                  </a:moveTo>
                  <a:lnTo>
                    <a:pt x="1534255" y="324121"/>
                  </a:lnTo>
                  <a:cubicBezTo>
                    <a:pt x="1551006" y="324121"/>
                    <a:pt x="1564585" y="337700"/>
                    <a:pt x="1564585" y="354451"/>
                  </a:cubicBezTo>
                  <a:cubicBezTo>
                    <a:pt x="1564585" y="371202"/>
                    <a:pt x="1551006" y="384781"/>
                    <a:pt x="1534255" y="384781"/>
                  </a:cubicBezTo>
                  <a:lnTo>
                    <a:pt x="1411866" y="384781"/>
                  </a:lnTo>
                  <a:cubicBezTo>
                    <a:pt x="1395115" y="384781"/>
                    <a:pt x="1381536" y="371202"/>
                    <a:pt x="1381536" y="354451"/>
                  </a:cubicBezTo>
                  <a:cubicBezTo>
                    <a:pt x="1381536" y="337700"/>
                    <a:pt x="1395115" y="324121"/>
                    <a:pt x="1411866" y="324121"/>
                  </a:cubicBezTo>
                  <a:close/>
                  <a:moveTo>
                    <a:pt x="30330" y="324120"/>
                  </a:moveTo>
                  <a:lnTo>
                    <a:pt x="152719" y="324120"/>
                  </a:lnTo>
                  <a:cubicBezTo>
                    <a:pt x="169470" y="324120"/>
                    <a:pt x="183049" y="337699"/>
                    <a:pt x="183049" y="354450"/>
                  </a:cubicBezTo>
                  <a:cubicBezTo>
                    <a:pt x="183049" y="371201"/>
                    <a:pt x="169470" y="384780"/>
                    <a:pt x="152719" y="384780"/>
                  </a:cubicBezTo>
                  <a:lnTo>
                    <a:pt x="30330" y="384780"/>
                  </a:lnTo>
                  <a:cubicBezTo>
                    <a:pt x="13579" y="384780"/>
                    <a:pt x="0" y="371201"/>
                    <a:pt x="0" y="354450"/>
                  </a:cubicBezTo>
                  <a:cubicBezTo>
                    <a:pt x="0" y="337699"/>
                    <a:pt x="13579" y="324120"/>
                    <a:pt x="30330" y="324120"/>
                  </a:cubicBezTo>
                  <a:close/>
                  <a:moveTo>
                    <a:pt x="311568" y="244964"/>
                  </a:moveTo>
                  <a:lnTo>
                    <a:pt x="1257884" y="244964"/>
                  </a:lnTo>
                  <a:cubicBezTo>
                    <a:pt x="1293127" y="244964"/>
                    <a:pt x="1321698" y="273535"/>
                    <a:pt x="1321698" y="308778"/>
                  </a:cubicBezTo>
                  <a:lnTo>
                    <a:pt x="1321698" y="1278430"/>
                  </a:lnTo>
                  <a:cubicBezTo>
                    <a:pt x="1321698" y="1313673"/>
                    <a:pt x="1293127" y="1342244"/>
                    <a:pt x="1257884" y="1342244"/>
                  </a:cubicBezTo>
                  <a:lnTo>
                    <a:pt x="311568" y="1342244"/>
                  </a:lnTo>
                  <a:cubicBezTo>
                    <a:pt x="276325" y="1342244"/>
                    <a:pt x="247754" y="1313673"/>
                    <a:pt x="247754" y="1278430"/>
                  </a:cubicBezTo>
                  <a:lnTo>
                    <a:pt x="247754" y="308778"/>
                  </a:lnTo>
                  <a:cubicBezTo>
                    <a:pt x="247754" y="273535"/>
                    <a:pt x="276325" y="244964"/>
                    <a:pt x="311568" y="244964"/>
                  </a:cubicBezTo>
                  <a:close/>
                  <a:moveTo>
                    <a:pt x="1215054" y="0"/>
                  </a:moveTo>
                  <a:cubicBezTo>
                    <a:pt x="1231805" y="0"/>
                    <a:pt x="1245384" y="13579"/>
                    <a:pt x="1245384" y="30330"/>
                  </a:cubicBezTo>
                  <a:lnTo>
                    <a:pt x="1245384" y="152719"/>
                  </a:lnTo>
                  <a:cubicBezTo>
                    <a:pt x="1245384" y="169470"/>
                    <a:pt x="1231805" y="183049"/>
                    <a:pt x="1215054" y="183049"/>
                  </a:cubicBezTo>
                  <a:cubicBezTo>
                    <a:pt x="1198303" y="183049"/>
                    <a:pt x="1184724" y="169470"/>
                    <a:pt x="1184724" y="152719"/>
                  </a:cubicBezTo>
                  <a:lnTo>
                    <a:pt x="1184724" y="30330"/>
                  </a:lnTo>
                  <a:cubicBezTo>
                    <a:pt x="1184724" y="13579"/>
                    <a:pt x="1198303" y="0"/>
                    <a:pt x="1215054" y="0"/>
                  </a:cubicBezTo>
                  <a:close/>
                  <a:moveTo>
                    <a:pt x="999674" y="0"/>
                  </a:moveTo>
                  <a:cubicBezTo>
                    <a:pt x="1016425" y="0"/>
                    <a:pt x="1030004" y="13579"/>
                    <a:pt x="1030004" y="30330"/>
                  </a:cubicBezTo>
                  <a:lnTo>
                    <a:pt x="1030004" y="152719"/>
                  </a:lnTo>
                  <a:cubicBezTo>
                    <a:pt x="1030004" y="169470"/>
                    <a:pt x="1016425" y="183049"/>
                    <a:pt x="999674" y="183049"/>
                  </a:cubicBezTo>
                  <a:cubicBezTo>
                    <a:pt x="982923" y="183049"/>
                    <a:pt x="969344" y="169470"/>
                    <a:pt x="969344" y="152719"/>
                  </a:cubicBezTo>
                  <a:lnTo>
                    <a:pt x="969344" y="30330"/>
                  </a:lnTo>
                  <a:cubicBezTo>
                    <a:pt x="969344" y="13579"/>
                    <a:pt x="982923" y="0"/>
                    <a:pt x="999674" y="0"/>
                  </a:cubicBezTo>
                  <a:close/>
                  <a:moveTo>
                    <a:pt x="784295" y="0"/>
                  </a:moveTo>
                  <a:cubicBezTo>
                    <a:pt x="801046" y="0"/>
                    <a:pt x="814625" y="13579"/>
                    <a:pt x="814625" y="30330"/>
                  </a:cubicBezTo>
                  <a:lnTo>
                    <a:pt x="814625" y="152719"/>
                  </a:lnTo>
                  <a:cubicBezTo>
                    <a:pt x="814625" y="169470"/>
                    <a:pt x="801046" y="183049"/>
                    <a:pt x="784295" y="183049"/>
                  </a:cubicBezTo>
                  <a:cubicBezTo>
                    <a:pt x="767544" y="183049"/>
                    <a:pt x="753965" y="169470"/>
                    <a:pt x="753965" y="152719"/>
                  </a:cubicBezTo>
                  <a:lnTo>
                    <a:pt x="753965" y="30330"/>
                  </a:lnTo>
                  <a:cubicBezTo>
                    <a:pt x="753965" y="13579"/>
                    <a:pt x="767544" y="0"/>
                    <a:pt x="784295" y="0"/>
                  </a:cubicBezTo>
                  <a:close/>
                  <a:moveTo>
                    <a:pt x="568916" y="0"/>
                  </a:moveTo>
                  <a:cubicBezTo>
                    <a:pt x="585667" y="0"/>
                    <a:pt x="599246" y="13579"/>
                    <a:pt x="599246" y="30330"/>
                  </a:cubicBezTo>
                  <a:lnTo>
                    <a:pt x="599246" y="152719"/>
                  </a:lnTo>
                  <a:cubicBezTo>
                    <a:pt x="599246" y="169470"/>
                    <a:pt x="585667" y="183049"/>
                    <a:pt x="568916" y="183049"/>
                  </a:cubicBezTo>
                  <a:cubicBezTo>
                    <a:pt x="552165" y="183049"/>
                    <a:pt x="538586" y="169470"/>
                    <a:pt x="538586" y="152719"/>
                  </a:cubicBezTo>
                  <a:lnTo>
                    <a:pt x="538586" y="30330"/>
                  </a:lnTo>
                  <a:cubicBezTo>
                    <a:pt x="538586" y="13579"/>
                    <a:pt x="552165" y="0"/>
                    <a:pt x="568916" y="0"/>
                  </a:cubicBezTo>
                  <a:close/>
                  <a:moveTo>
                    <a:pt x="353537" y="0"/>
                  </a:moveTo>
                  <a:cubicBezTo>
                    <a:pt x="370288" y="0"/>
                    <a:pt x="383867" y="13579"/>
                    <a:pt x="383867" y="30330"/>
                  </a:cubicBezTo>
                  <a:lnTo>
                    <a:pt x="383867" y="152719"/>
                  </a:lnTo>
                  <a:cubicBezTo>
                    <a:pt x="383867" y="169470"/>
                    <a:pt x="370288" y="183049"/>
                    <a:pt x="353537" y="183049"/>
                  </a:cubicBezTo>
                  <a:cubicBezTo>
                    <a:pt x="336786" y="183049"/>
                    <a:pt x="323207" y="169470"/>
                    <a:pt x="323207" y="152719"/>
                  </a:cubicBezTo>
                  <a:lnTo>
                    <a:pt x="323207" y="30330"/>
                  </a:lnTo>
                  <a:cubicBezTo>
                    <a:pt x="323207" y="13579"/>
                    <a:pt x="336786" y="0"/>
                    <a:pt x="353537"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11" tIns="62156" rIns="62156" bIns="124311" numCol="1" spcCol="0" rtlCol="0" fromWordArt="0" anchor="b" anchorCtr="0" forceAA="0" compatLnSpc="1">
              <a:prstTxWarp prst="textNoShape">
                <a:avLst/>
              </a:prstTxWarp>
              <a:noAutofit/>
            </a:bodyPr>
            <a:lstStyle/>
            <a:p>
              <a:pPr marL="0" marR="0" lvl="0" indent="0" algn="ctr" defTabSz="1242858" rtl="0" eaLnBrk="1" fontAlgn="base" latinLnBrk="0" hangingPunct="1">
                <a:lnSpc>
                  <a:spcPct val="100000"/>
                </a:lnSpc>
                <a:spcBef>
                  <a:spcPct val="0"/>
                </a:spcBef>
                <a:spcAft>
                  <a:spcPct val="0"/>
                </a:spcAft>
                <a:buClrTx/>
                <a:buSzTx/>
                <a:buFontTx/>
                <a:buNone/>
                <a:tabLst/>
                <a:defRPr/>
              </a:pPr>
              <a:endParaRPr kumimoji="0" lang="en-US" sz="2448" b="0" i="0" u="none" strike="noStrike" kern="0" cap="none" spc="-68"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0" name="Rectangle 369"/>
            <p:cNvSpPr/>
            <p:nvPr/>
          </p:nvSpPr>
          <p:spPr bwMode="auto">
            <a:xfrm>
              <a:off x="1057384" y="3613899"/>
              <a:ext cx="685800" cy="6096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11" tIns="62156" rIns="62156" bIns="124311" numCol="1" spcCol="0" rtlCol="0" fromWordArt="0" anchor="b" anchorCtr="0" forceAA="0" compatLnSpc="1">
              <a:prstTxWarp prst="textNoShape">
                <a:avLst/>
              </a:prstTxWarp>
              <a:noAutofit/>
            </a:bodyPr>
            <a:lstStyle/>
            <a:p>
              <a:pPr marL="0" marR="0" lvl="0" indent="0" algn="ctr" defTabSz="1242858" rtl="0" eaLnBrk="1" fontAlgn="base" latinLnBrk="0" hangingPunct="1">
                <a:lnSpc>
                  <a:spcPct val="100000"/>
                </a:lnSpc>
                <a:spcBef>
                  <a:spcPct val="0"/>
                </a:spcBef>
                <a:spcAft>
                  <a:spcPct val="0"/>
                </a:spcAft>
                <a:buClrTx/>
                <a:buSzTx/>
                <a:buFontTx/>
                <a:buNone/>
                <a:tabLst/>
                <a:defRPr/>
              </a:pPr>
              <a:endParaRPr kumimoji="0" lang="en-US" sz="2448" b="0" i="0" u="none" strike="noStrike" kern="0" cap="none" spc="-68"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72" name="Content Placeholder 6"/>
          <p:cNvSpPr txBox="1">
            <a:spLocks/>
          </p:cNvSpPr>
          <p:nvPr/>
        </p:nvSpPr>
        <p:spPr>
          <a:xfrm>
            <a:off x="1265237" y="1915062"/>
            <a:ext cx="5551309" cy="3449210"/>
          </a:xfrm>
          <a:prstGeom prst="rect">
            <a:avLst/>
          </a:prstGeom>
        </p:spPr>
        <p:txBody>
          <a:bodyPr vert="horz" wrap="square" lIns="146263" tIns="91413" rIns="146263" bIns="91413"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2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68373" rtl="0" eaLnBrk="1" fontAlgn="auto" latinLnBrk="0" hangingPunct="1">
              <a:lnSpc>
                <a:spcPct val="100000"/>
              </a:lnSpc>
              <a:spcBef>
                <a:spcPts val="0"/>
              </a:spcBef>
              <a:spcAft>
                <a:spcPts val="2448"/>
              </a:spcAft>
              <a:buClrTx/>
              <a:buSzPct val="90000"/>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Segoe UI Light"/>
                <a:ea typeface="+mn-ea"/>
                <a:cs typeface="+mn-cs"/>
              </a:rPr>
              <a:t>One platform</a:t>
            </a:r>
            <a:r>
              <a:rPr kumimoji="0" lang="en-US" sz="2400" b="0" i="0" u="none" strike="noStrike" kern="1200" cap="none" spc="0" normalizeH="0" baseline="0" noProof="0" dirty="0">
                <a:ln>
                  <a:noFill/>
                </a:ln>
                <a:solidFill>
                  <a:srgbClr val="FFFFFF"/>
                </a:solidFill>
                <a:effectLst/>
                <a:uLnTx/>
                <a:uFillTx/>
                <a:latin typeface="Segoe UI Light"/>
                <a:ea typeface="+mn-ea"/>
                <a:cs typeface="+mn-cs"/>
              </a:rPr>
              <a:t> that scales down to small and low cost devices</a:t>
            </a:r>
          </a:p>
          <a:p>
            <a:pPr marL="0" marR="0" lvl="0" indent="0" algn="l" defTabSz="1268373" rtl="0" eaLnBrk="1" fontAlgn="auto" latinLnBrk="0" hangingPunct="1">
              <a:lnSpc>
                <a:spcPct val="100000"/>
              </a:lnSpc>
              <a:spcBef>
                <a:spcPts val="0"/>
              </a:spcBef>
              <a:spcAft>
                <a:spcPts val="2448"/>
              </a:spcAft>
              <a:buClrTx/>
              <a:buSzPct val="90000"/>
              <a:buFont typeface="Arial" pitchFamily="34" charset="0"/>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mn-cs"/>
              </a:rPr>
              <a:t>Leading </a:t>
            </a:r>
            <a:r>
              <a:rPr kumimoji="0" lang="en-US" sz="2400" b="1" i="0" u="none" strike="noStrike" kern="1200" cap="none" spc="0" normalizeH="0" baseline="0" noProof="0" dirty="0">
                <a:ln>
                  <a:noFill/>
                </a:ln>
                <a:solidFill>
                  <a:srgbClr val="FFFFFF"/>
                </a:solidFill>
                <a:effectLst/>
                <a:uLnTx/>
                <a:uFillTx/>
                <a:latin typeface="Segoe UI Light"/>
                <a:ea typeface="+mn-ea"/>
                <a:cs typeface="+mn-cs"/>
              </a:rPr>
              <a:t>connectivity</a:t>
            </a:r>
            <a:r>
              <a:rPr kumimoji="0" lang="en-US" sz="2400" b="0" i="0" u="none" strike="noStrike" kern="1200" cap="none" spc="0" normalizeH="0" baseline="0" noProof="0" dirty="0">
                <a:ln>
                  <a:noFill/>
                </a:ln>
                <a:solidFill>
                  <a:srgbClr val="FFFFFF"/>
                </a:solidFill>
                <a:effectLst/>
                <a:uLnTx/>
                <a:uFillTx/>
                <a:latin typeface="Segoe UI Light"/>
                <a:ea typeface="+mn-ea"/>
                <a:cs typeface="+mn-cs"/>
              </a:rPr>
              <a:t> to empower business scenarios</a:t>
            </a:r>
          </a:p>
          <a:p>
            <a:pPr marL="0" marR="0" lvl="0" indent="0" algn="l" defTabSz="1268373" rtl="0" eaLnBrk="1" fontAlgn="auto" latinLnBrk="0" hangingPunct="1">
              <a:lnSpc>
                <a:spcPct val="100000"/>
              </a:lnSpc>
              <a:spcBef>
                <a:spcPts val="0"/>
              </a:spcBef>
              <a:spcAft>
                <a:spcPts val="2448"/>
              </a:spcAft>
              <a:buClrTx/>
              <a:buSzPct val="90000"/>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Segoe UI Light"/>
                <a:ea typeface="+mn-ea"/>
                <a:cs typeface="+mn-cs"/>
              </a:rPr>
              <a:t>Enterprise-grade security </a:t>
            </a:r>
            <a:r>
              <a:rPr kumimoji="0" lang="en-US" sz="2400" b="0" i="0" u="none" strike="noStrike" kern="1200" cap="none" spc="0" normalizeH="0" baseline="0" noProof="0" dirty="0">
                <a:ln>
                  <a:noFill/>
                </a:ln>
                <a:solidFill>
                  <a:srgbClr val="FFFFFF"/>
                </a:solidFill>
                <a:effectLst/>
                <a:uLnTx/>
                <a:uFillTx/>
                <a:latin typeface="Segoe UI Light"/>
                <a:ea typeface="+mn-ea"/>
                <a:cs typeface="+mn-cs"/>
              </a:rPr>
              <a:t>specifically designed for the resource constraints of small devices</a:t>
            </a:r>
          </a:p>
        </p:txBody>
      </p:sp>
    </p:spTree>
    <p:extLst>
      <p:ext uri="{BB962C8B-B14F-4D97-AF65-F5344CB8AC3E}">
        <p14:creationId xmlns:p14="http://schemas.microsoft.com/office/powerpoint/2010/main" val="212141508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9144000" cy="1181862"/>
          </a:xfrm>
        </p:spPr>
        <p:txBody>
          <a:bodyPr/>
          <a:lstStyle/>
          <a:p>
            <a:r>
              <a:rPr lang="en-US" dirty="0"/>
              <a:t>Demo</a:t>
            </a:r>
            <a:r>
              <a:rPr lang="en-US"/>
              <a:t/>
            </a:r>
            <a:br>
              <a:rPr lang="en-US"/>
            </a:br>
            <a:endParaRPr lang="en-US" dirty="0"/>
          </a:p>
        </p:txBody>
      </p:sp>
      <p:sp>
        <p:nvSpPr>
          <p:cNvPr id="4" name="Text Placeholder 3"/>
          <p:cNvSpPr>
            <a:spLocks noGrp="1"/>
          </p:cNvSpPr>
          <p:nvPr>
            <p:ph type="body" sz="quarter" idx="12"/>
          </p:nvPr>
        </p:nvSpPr>
        <p:spPr/>
        <p:txBody>
          <a:bodyPr/>
          <a:lstStyle/>
          <a:p>
            <a:r>
              <a:rPr lang="en-US" dirty="0"/>
              <a:t>Brett Bentsen</a:t>
            </a:r>
          </a:p>
        </p:txBody>
      </p:sp>
    </p:spTree>
    <p:extLst>
      <p:ext uri="{BB962C8B-B14F-4D97-AF65-F5344CB8AC3E}">
        <p14:creationId xmlns:p14="http://schemas.microsoft.com/office/powerpoint/2010/main" val="3592362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Azure IoT Overview</a:t>
            </a:r>
          </a:p>
        </p:txBody>
      </p:sp>
    </p:spTree>
    <p:extLst>
      <p:ext uri="{BB962C8B-B14F-4D97-AF65-F5344CB8AC3E}">
        <p14:creationId xmlns:p14="http://schemas.microsoft.com/office/powerpoint/2010/main" val="171442062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7" name="Rectangle 6"/>
          <p:cNvSpPr/>
          <p:nvPr/>
        </p:nvSpPr>
        <p:spPr>
          <a:xfrm>
            <a:off x="2332037" y="6133201"/>
            <a:ext cx="8425026" cy="400110"/>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What if I could tell when it’s the best time for my things to _______ ?</a:t>
            </a:r>
          </a:p>
        </p:txBody>
      </p:sp>
      <p:sp>
        <p:nvSpPr>
          <p:cNvPr id="8" name="Rectangle 7"/>
          <p:cNvSpPr/>
          <p:nvPr/>
        </p:nvSpPr>
        <p:spPr>
          <a:xfrm>
            <a:off x="3530502" y="1454121"/>
            <a:ext cx="8839200" cy="400110"/>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What if my things could tell me when they go someplace they shouldn’t?</a:t>
            </a:r>
          </a:p>
        </p:txBody>
      </p:sp>
      <p:sp>
        <p:nvSpPr>
          <p:cNvPr id="9" name="Rectangle 8"/>
          <p:cNvSpPr/>
          <p:nvPr/>
        </p:nvSpPr>
        <p:spPr>
          <a:xfrm>
            <a:off x="6078404" y="5249891"/>
            <a:ext cx="5943600" cy="400110"/>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What if I simply knew where my things were?</a:t>
            </a:r>
          </a:p>
        </p:txBody>
      </p:sp>
      <p:sp>
        <p:nvSpPr>
          <p:cNvPr id="10" name="Rectangle 9"/>
          <p:cNvSpPr/>
          <p:nvPr/>
        </p:nvSpPr>
        <p:spPr>
          <a:xfrm>
            <a:off x="1735005" y="3966471"/>
            <a:ext cx="8686799" cy="400110"/>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What if I knew when my things were going to break before they did?</a:t>
            </a:r>
          </a:p>
        </p:txBody>
      </p:sp>
      <p:sp>
        <p:nvSpPr>
          <p:cNvPr id="12" name="Rectangle 11"/>
          <p:cNvSpPr/>
          <p:nvPr/>
        </p:nvSpPr>
        <p:spPr>
          <a:xfrm>
            <a:off x="-365128" y="2232276"/>
            <a:ext cx="12887063" cy="400110"/>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What if I could use device telemetry to improve next generation devices?</a:t>
            </a:r>
          </a:p>
        </p:txBody>
      </p:sp>
      <p:sp>
        <p:nvSpPr>
          <p:cNvPr id="13" name="Rectangle 12"/>
          <p:cNvSpPr/>
          <p:nvPr/>
        </p:nvSpPr>
        <p:spPr>
          <a:xfrm>
            <a:off x="-225215" y="4828247"/>
            <a:ext cx="6477000" cy="400110"/>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What insights could I find from </a:t>
            </a:r>
            <a:r>
              <a:rPr kumimoji="0" lang="en-US" sz="2000" b="0" i="1" u="none" strike="noStrike" kern="1200" cap="none" spc="0" normalizeH="0" baseline="0" noProof="0" dirty="0">
                <a:ln>
                  <a:noFill/>
                </a:ln>
                <a:solidFill>
                  <a:srgbClr val="505050"/>
                </a:solidFill>
                <a:effectLst/>
                <a:uLnTx/>
                <a:uFillTx/>
                <a:latin typeface="Segoe UI"/>
                <a:ea typeface="+mn-ea"/>
                <a:cs typeface="+mn-cs"/>
              </a:rPr>
              <a:t>all</a:t>
            </a:r>
            <a:r>
              <a:rPr kumimoji="0" lang="en-US" sz="2000" b="0" i="0" u="none" strike="noStrike" kern="1200" cap="none" spc="0" normalizeH="0" baseline="0" noProof="0" dirty="0">
                <a:ln>
                  <a:noFill/>
                </a:ln>
                <a:solidFill>
                  <a:srgbClr val="505050"/>
                </a:solidFill>
                <a:effectLst/>
                <a:uLnTx/>
                <a:uFillTx/>
                <a:latin typeface="Segoe UI"/>
                <a:ea typeface="+mn-ea"/>
                <a:cs typeface="+mn-cs"/>
              </a:rPr>
              <a:t> of my devices?</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05050"/>
                </a:solidFill>
                <a:effectLst/>
                <a:uLnTx/>
                <a:uFillTx/>
                <a:latin typeface="Segoe UI"/>
                <a:ea typeface="+mn-ea"/>
                <a:cs typeface="+mn-cs"/>
              </a:rPr>
              <a:t>It all starts with a great idea…</a:t>
            </a:r>
          </a:p>
        </p:txBody>
      </p:sp>
    </p:spTree>
    <p:extLst>
      <p:ext uri="{BB962C8B-B14F-4D97-AF65-F5344CB8AC3E}">
        <p14:creationId xmlns:p14="http://schemas.microsoft.com/office/powerpoint/2010/main" val="4160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Next comes a device…</a:t>
            </a:r>
          </a:p>
        </p:txBody>
      </p:sp>
      <p:sp>
        <p:nvSpPr>
          <p:cNvPr id="18" name="Rectangle 17"/>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19"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9873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Agenda</a:t>
            </a:r>
          </a:p>
        </p:txBody>
      </p:sp>
      <p:sp>
        <p:nvSpPr>
          <p:cNvPr id="6" name="Text Placeholder 5"/>
          <p:cNvSpPr>
            <a:spLocks noGrp="1"/>
          </p:cNvSpPr>
          <p:nvPr>
            <p:ph type="body" sz="quarter" idx="10"/>
          </p:nvPr>
        </p:nvSpPr>
        <p:spPr>
          <a:xfrm>
            <a:off x="274638" y="1212850"/>
            <a:ext cx="11887200" cy="3176254"/>
          </a:xfrm>
        </p:spPr>
        <p:txBody>
          <a:bodyPr/>
          <a:lstStyle/>
          <a:p>
            <a:r>
              <a:rPr lang="en-US" dirty="0"/>
              <a:t>IoT Market </a:t>
            </a:r>
          </a:p>
          <a:p>
            <a:pPr lvl="1"/>
            <a:endParaRPr lang="en-US" sz="800" dirty="0"/>
          </a:p>
          <a:p>
            <a:r>
              <a:rPr lang="en-US" dirty="0"/>
              <a:t>Windows 10 IoT Overview</a:t>
            </a:r>
          </a:p>
          <a:p>
            <a:pPr lvl="1"/>
            <a:endParaRPr lang="en-US" sz="800" dirty="0"/>
          </a:p>
          <a:p>
            <a:r>
              <a:rPr lang="en-US" dirty="0"/>
              <a:t>Azure IoT Overview</a:t>
            </a:r>
          </a:p>
          <a:p>
            <a:pPr lvl="1"/>
            <a:endParaRPr lang="en-US" sz="800" dirty="0"/>
          </a:p>
          <a:p>
            <a:r>
              <a:rPr lang="en-US" dirty="0"/>
              <a:t>Call to Action </a:t>
            </a:r>
          </a:p>
        </p:txBody>
      </p:sp>
    </p:spTree>
    <p:extLst>
      <p:ext uri="{BB962C8B-B14F-4D97-AF65-F5344CB8AC3E}">
        <p14:creationId xmlns:p14="http://schemas.microsoft.com/office/powerpoint/2010/main" val="40390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And data from that device…</a:t>
            </a:r>
          </a:p>
        </p:txBody>
      </p:sp>
      <p:sp>
        <p:nvSpPr>
          <p:cNvPr id="6" name="Rectangle 5"/>
          <p:cNvSpPr/>
          <p:nvPr/>
        </p:nvSpPr>
        <p:spPr>
          <a:xfrm>
            <a:off x="6142037" y="4090480"/>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
        <p:nvSpPr>
          <p:cNvPr id="7" name="Rectangle 6"/>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8"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0155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And securing the device…</a:t>
            </a:r>
          </a:p>
        </p:txBody>
      </p:sp>
      <p:sp>
        <p:nvSpPr>
          <p:cNvPr id="7" name="Rectangle 6"/>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8"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p:nvSpPr>
        <p:spPr>
          <a:xfrm>
            <a:off x="6142037" y="4090480"/>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Tree>
    <p:extLst>
      <p:ext uri="{BB962C8B-B14F-4D97-AF65-F5344CB8AC3E}">
        <p14:creationId xmlns:p14="http://schemas.microsoft.com/office/powerpoint/2010/main" val="219171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And insights from that data…</a:t>
            </a:r>
          </a:p>
        </p:txBody>
      </p:sp>
      <p:sp>
        <p:nvSpPr>
          <p:cNvPr id="7" name="Rectangle 6"/>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8"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p:nvSpPr>
        <p:spPr>
          <a:xfrm>
            <a:off x="6142037" y="4090480"/>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Tree>
    <p:extLst>
      <p:ext uri="{BB962C8B-B14F-4D97-AF65-F5344CB8AC3E}">
        <p14:creationId xmlns:p14="http://schemas.microsoft.com/office/powerpoint/2010/main" val="11874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Then lots of devices and data…</a:t>
            </a:r>
          </a:p>
        </p:txBody>
      </p:sp>
      <p:sp>
        <p:nvSpPr>
          <p:cNvPr id="39" name="Rectangle 38"/>
          <p:cNvSpPr/>
          <p:nvPr/>
        </p:nvSpPr>
        <p:spPr>
          <a:xfrm>
            <a:off x="6142037" y="4090480"/>
            <a:ext cx="75437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a:t>
            </a:r>
          </a:p>
        </p:txBody>
      </p:sp>
      <p:sp>
        <p:nvSpPr>
          <p:cNvPr id="47" name="Rectangle 46"/>
          <p:cNvSpPr/>
          <p:nvPr/>
        </p:nvSpPr>
        <p:spPr>
          <a:xfrm>
            <a:off x="5151437" y="4617678"/>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0100101010001010100101010010101010100101010101011010101010001</a:t>
            </a:r>
          </a:p>
        </p:txBody>
      </p:sp>
      <p:sp>
        <p:nvSpPr>
          <p:cNvPr id="50" name="Rectangle 49"/>
          <p:cNvSpPr/>
          <p:nvPr/>
        </p:nvSpPr>
        <p:spPr>
          <a:xfrm>
            <a:off x="3932237" y="518843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a:t>
            </a:r>
          </a:p>
        </p:txBody>
      </p:sp>
      <p:sp>
        <p:nvSpPr>
          <p:cNvPr id="51" name="Rectangle 50"/>
          <p:cNvSpPr/>
          <p:nvPr/>
        </p:nvSpPr>
        <p:spPr bwMode="auto">
          <a:xfrm>
            <a:off x="2560637" y="5530984"/>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2" name="Frame 5"/>
          <p:cNvSpPr>
            <a:spLocks noChangeAspect="1"/>
          </p:cNvSpPr>
          <p:nvPr/>
        </p:nvSpPr>
        <p:spPr bwMode="auto">
          <a:xfrm>
            <a:off x="2636837" y="5585105"/>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p:cNvSpPr/>
          <p:nvPr/>
        </p:nvSpPr>
        <p:spPr>
          <a:xfrm>
            <a:off x="2764430" y="5736014"/>
            <a:ext cx="9854607"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010010101000101010010101001010101010010101010101101010101010001011110101010101010100</a:t>
            </a:r>
          </a:p>
        </p:txBody>
      </p:sp>
      <p:sp>
        <p:nvSpPr>
          <p:cNvPr id="54" name="Rectangle 53"/>
          <p:cNvSpPr/>
          <p:nvPr/>
        </p:nvSpPr>
        <p:spPr bwMode="auto">
          <a:xfrm>
            <a:off x="3728444" y="6085011"/>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5" name="Frame 5"/>
          <p:cNvSpPr>
            <a:spLocks noChangeAspect="1"/>
          </p:cNvSpPr>
          <p:nvPr/>
        </p:nvSpPr>
        <p:spPr bwMode="auto">
          <a:xfrm>
            <a:off x="3804644" y="6139132"/>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a:xfrm>
            <a:off x="3932237" y="6290041"/>
            <a:ext cx="88392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01001010100010101001010100101010101001010101010110101010101010101000101010</a:t>
            </a:r>
          </a:p>
        </p:txBody>
      </p:sp>
      <p:sp>
        <p:nvSpPr>
          <p:cNvPr id="57" name="Rectangle 56"/>
          <p:cNvSpPr/>
          <p:nvPr/>
        </p:nvSpPr>
        <p:spPr bwMode="auto">
          <a:xfrm>
            <a:off x="5839731" y="5250845"/>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8" name="Frame 5"/>
          <p:cNvSpPr>
            <a:spLocks noChangeAspect="1"/>
          </p:cNvSpPr>
          <p:nvPr/>
        </p:nvSpPr>
        <p:spPr bwMode="auto">
          <a:xfrm>
            <a:off x="5915931" y="5304966"/>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a:xfrm>
            <a:off x="6043524" y="5455875"/>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
        <p:nvSpPr>
          <p:cNvPr id="60" name="Rectangle 59"/>
          <p:cNvSpPr/>
          <p:nvPr/>
        </p:nvSpPr>
        <p:spPr bwMode="auto">
          <a:xfrm>
            <a:off x="4923552" y="5811123"/>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1" name="Frame 5"/>
          <p:cNvSpPr>
            <a:spLocks noChangeAspect="1"/>
          </p:cNvSpPr>
          <p:nvPr/>
        </p:nvSpPr>
        <p:spPr bwMode="auto">
          <a:xfrm>
            <a:off x="4999752" y="5865244"/>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5127345" y="6016153"/>
            <a:ext cx="80010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a:t>
            </a:r>
          </a:p>
        </p:txBody>
      </p:sp>
      <p:sp>
        <p:nvSpPr>
          <p:cNvPr id="63" name="Rectangle 62"/>
          <p:cNvSpPr/>
          <p:nvPr/>
        </p:nvSpPr>
        <p:spPr bwMode="auto">
          <a:xfrm>
            <a:off x="2571610" y="46901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4" name="Frame 5"/>
          <p:cNvSpPr>
            <a:spLocks noChangeAspect="1"/>
          </p:cNvSpPr>
          <p:nvPr/>
        </p:nvSpPr>
        <p:spPr bwMode="auto">
          <a:xfrm>
            <a:off x="2647810" y="47442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p:cNvSpPr/>
          <p:nvPr/>
        </p:nvSpPr>
        <p:spPr>
          <a:xfrm>
            <a:off x="2775403" y="4895178"/>
            <a:ext cx="9996034"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01001010100010101001010100101010101001010101010110101010101001001010110001010101010</a:t>
            </a:r>
          </a:p>
        </p:txBody>
      </p:sp>
      <p:sp>
        <p:nvSpPr>
          <p:cNvPr id="66" name="Rectangle 65"/>
          <p:cNvSpPr/>
          <p:nvPr/>
        </p:nvSpPr>
        <p:spPr bwMode="auto">
          <a:xfrm>
            <a:off x="3728444" y="412533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7" name="Frame 5"/>
          <p:cNvSpPr>
            <a:spLocks noChangeAspect="1"/>
          </p:cNvSpPr>
          <p:nvPr/>
        </p:nvSpPr>
        <p:spPr bwMode="auto">
          <a:xfrm>
            <a:off x="3804644" y="417945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p:cNvSpPr/>
          <p:nvPr/>
        </p:nvSpPr>
        <p:spPr>
          <a:xfrm>
            <a:off x="3932237" y="433036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010010101000101010010101001010101010010101010101101010101011000101001011</a:t>
            </a:r>
          </a:p>
        </p:txBody>
      </p:sp>
      <p:sp>
        <p:nvSpPr>
          <p:cNvPr id="45" name="Rectangle 44"/>
          <p:cNvSpPr/>
          <p:nvPr/>
        </p:nvSpPr>
        <p:spPr bwMode="auto">
          <a:xfrm>
            <a:off x="4947644" y="44126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6" name="Frame 5"/>
          <p:cNvSpPr>
            <a:spLocks noChangeAspect="1"/>
          </p:cNvSpPr>
          <p:nvPr/>
        </p:nvSpPr>
        <p:spPr bwMode="auto">
          <a:xfrm>
            <a:off x="5023844" y="44667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36"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3728444" y="498340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9" name="Frame 5"/>
          <p:cNvSpPr>
            <a:spLocks noChangeAspect="1"/>
          </p:cNvSpPr>
          <p:nvPr/>
        </p:nvSpPr>
        <p:spPr bwMode="auto">
          <a:xfrm>
            <a:off x="3804644" y="503752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526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9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900"/>
                                        <p:tgtEl>
                                          <p:spTgt spid="6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900"/>
                                        <p:tgtEl>
                                          <p:spTgt spid="4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900"/>
                                        <p:tgtEl>
                                          <p:spTgt spid="6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900"/>
                                        <p:tgtEl>
                                          <p:spTgt spid="5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900"/>
                                        <p:tgtEl>
                                          <p:spTgt spid="5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900"/>
                                        <p:tgtEl>
                                          <p:spTgt spid="5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left)">
                                      <p:cBhvr>
                                        <p:cTn id="28" dur="900"/>
                                        <p:tgtEl>
                                          <p:spTgt spid="6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9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7" grpId="0"/>
      <p:bldP spid="50" grpId="0"/>
      <p:bldP spid="53" grpId="0"/>
      <p:bldP spid="56" grpId="0"/>
      <p:bldP spid="59" grpId="0"/>
      <p:bldP spid="62" grpId="0"/>
      <p:bldP spid="65" grpId="0"/>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Then monitoring their data in real time…</a:t>
            </a:r>
          </a:p>
        </p:txBody>
      </p:sp>
      <p:sp>
        <p:nvSpPr>
          <p:cNvPr id="39" name="Rectangle 38"/>
          <p:cNvSpPr/>
          <p:nvPr/>
        </p:nvSpPr>
        <p:spPr>
          <a:xfrm>
            <a:off x="6142037" y="4090480"/>
            <a:ext cx="75437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a:t>
            </a:r>
          </a:p>
        </p:txBody>
      </p:sp>
      <p:sp>
        <p:nvSpPr>
          <p:cNvPr id="47" name="Rectangle 46"/>
          <p:cNvSpPr/>
          <p:nvPr/>
        </p:nvSpPr>
        <p:spPr>
          <a:xfrm>
            <a:off x="5151437" y="4617678"/>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0100101010001010100101010010101010100101010101011010101010001</a:t>
            </a:r>
          </a:p>
        </p:txBody>
      </p:sp>
      <p:sp>
        <p:nvSpPr>
          <p:cNvPr id="50" name="Rectangle 49"/>
          <p:cNvSpPr/>
          <p:nvPr/>
        </p:nvSpPr>
        <p:spPr>
          <a:xfrm>
            <a:off x="3932237" y="518843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a:t>
            </a:r>
          </a:p>
        </p:txBody>
      </p:sp>
      <p:sp>
        <p:nvSpPr>
          <p:cNvPr id="51" name="Rectangle 50"/>
          <p:cNvSpPr/>
          <p:nvPr/>
        </p:nvSpPr>
        <p:spPr bwMode="auto">
          <a:xfrm>
            <a:off x="2560637" y="5530984"/>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2" name="Frame 5"/>
          <p:cNvSpPr>
            <a:spLocks noChangeAspect="1"/>
          </p:cNvSpPr>
          <p:nvPr/>
        </p:nvSpPr>
        <p:spPr bwMode="auto">
          <a:xfrm>
            <a:off x="2636837" y="5585105"/>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p:cNvSpPr/>
          <p:nvPr/>
        </p:nvSpPr>
        <p:spPr>
          <a:xfrm>
            <a:off x="2764430" y="5736014"/>
            <a:ext cx="9854607"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010010101000101010010101001010101010010101010101101010101010001011110101010101010100</a:t>
            </a:r>
          </a:p>
        </p:txBody>
      </p:sp>
      <p:sp>
        <p:nvSpPr>
          <p:cNvPr id="54" name="Rectangle 53"/>
          <p:cNvSpPr/>
          <p:nvPr/>
        </p:nvSpPr>
        <p:spPr bwMode="auto">
          <a:xfrm>
            <a:off x="3728444" y="6085011"/>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5" name="Frame 5"/>
          <p:cNvSpPr>
            <a:spLocks noChangeAspect="1"/>
          </p:cNvSpPr>
          <p:nvPr/>
        </p:nvSpPr>
        <p:spPr bwMode="auto">
          <a:xfrm>
            <a:off x="3804644" y="6139132"/>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a:xfrm>
            <a:off x="3932237" y="6290041"/>
            <a:ext cx="88392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01001010100010101001010100101010101001010101010110101010101010101000101010</a:t>
            </a:r>
          </a:p>
        </p:txBody>
      </p:sp>
      <p:sp>
        <p:nvSpPr>
          <p:cNvPr id="57" name="Rectangle 56"/>
          <p:cNvSpPr/>
          <p:nvPr/>
        </p:nvSpPr>
        <p:spPr bwMode="auto">
          <a:xfrm>
            <a:off x="5839731" y="5250845"/>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8" name="Frame 5"/>
          <p:cNvSpPr>
            <a:spLocks noChangeAspect="1"/>
          </p:cNvSpPr>
          <p:nvPr/>
        </p:nvSpPr>
        <p:spPr bwMode="auto">
          <a:xfrm>
            <a:off x="5915931" y="5304966"/>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a:xfrm>
            <a:off x="6043524" y="5455875"/>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
        <p:nvSpPr>
          <p:cNvPr id="60" name="Rectangle 59"/>
          <p:cNvSpPr/>
          <p:nvPr/>
        </p:nvSpPr>
        <p:spPr bwMode="auto">
          <a:xfrm>
            <a:off x="4923552" y="5811123"/>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1" name="Frame 5"/>
          <p:cNvSpPr>
            <a:spLocks noChangeAspect="1"/>
          </p:cNvSpPr>
          <p:nvPr/>
        </p:nvSpPr>
        <p:spPr bwMode="auto">
          <a:xfrm>
            <a:off x="4999752" y="5865244"/>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5127345" y="6016153"/>
            <a:ext cx="80010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a:t>
            </a:r>
          </a:p>
        </p:txBody>
      </p:sp>
      <p:sp>
        <p:nvSpPr>
          <p:cNvPr id="63" name="Rectangle 62"/>
          <p:cNvSpPr/>
          <p:nvPr/>
        </p:nvSpPr>
        <p:spPr bwMode="auto">
          <a:xfrm>
            <a:off x="2571610" y="46901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4" name="Frame 5"/>
          <p:cNvSpPr>
            <a:spLocks noChangeAspect="1"/>
          </p:cNvSpPr>
          <p:nvPr/>
        </p:nvSpPr>
        <p:spPr bwMode="auto">
          <a:xfrm>
            <a:off x="2647810" y="47442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p:cNvSpPr/>
          <p:nvPr/>
        </p:nvSpPr>
        <p:spPr>
          <a:xfrm>
            <a:off x="2775403" y="4895178"/>
            <a:ext cx="9996034"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01001010100010101001010100101010101001010101010110101010101001001010110001010101010</a:t>
            </a:r>
          </a:p>
        </p:txBody>
      </p:sp>
      <p:sp>
        <p:nvSpPr>
          <p:cNvPr id="66" name="Rectangle 65"/>
          <p:cNvSpPr/>
          <p:nvPr/>
        </p:nvSpPr>
        <p:spPr bwMode="auto">
          <a:xfrm>
            <a:off x="3728444" y="412533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7" name="Frame 5"/>
          <p:cNvSpPr>
            <a:spLocks noChangeAspect="1"/>
          </p:cNvSpPr>
          <p:nvPr/>
        </p:nvSpPr>
        <p:spPr bwMode="auto">
          <a:xfrm>
            <a:off x="3804644" y="417945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p:cNvSpPr/>
          <p:nvPr/>
        </p:nvSpPr>
        <p:spPr>
          <a:xfrm>
            <a:off x="3932237" y="433036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010010101000101010010101001010101010010101010101101010101011000101001011</a:t>
            </a:r>
          </a:p>
        </p:txBody>
      </p:sp>
      <p:sp>
        <p:nvSpPr>
          <p:cNvPr id="45" name="Rectangle 44"/>
          <p:cNvSpPr/>
          <p:nvPr/>
        </p:nvSpPr>
        <p:spPr bwMode="auto">
          <a:xfrm>
            <a:off x="4947644" y="44126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6" name="Frame 5"/>
          <p:cNvSpPr>
            <a:spLocks noChangeAspect="1"/>
          </p:cNvSpPr>
          <p:nvPr/>
        </p:nvSpPr>
        <p:spPr bwMode="auto">
          <a:xfrm>
            <a:off x="5023844" y="44667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36"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3728444" y="498340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9" name="Frame 5"/>
          <p:cNvSpPr>
            <a:spLocks noChangeAspect="1"/>
          </p:cNvSpPr>
          <p:nvPr/>
        </p:nvSpPr>
        <p:spPr bwMode="auto">
          <a:xfrm>
            <a:off x="3804644" y="503752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7313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Then looking for patterns and insights in the data over time…</a:t>
            </a:r>
          </a:p>
        </p:txBody>
      </p:sp>
      <p:sp>
        <p:nvSpPr>
          <p:cNvPr id="39" name="Rectangle 38"/>
          <p:cNvSpPr/>
          <p:nvPr/>
        </p:nvSpPr>
        <p:spPr>
          <a:xfrm>
            <a:off x="6142037" y="4090480"/>
            <a:ext cx="75437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a:t>
            </a:r>
          </a:p>
        </p:txBody>
      </p:sp>
      <p:sp>
        <p:nvSpPr>
          <p:cNvPr id="47" name="Rectangle 46"/>
          <p:cNvSpPr/>
          <p:nvPr/>
        </p:nvSpPr>
        <p:spPr>
          <a:xfrm>
            <a:off x="5151437" y="4617678"/>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0100101010001010100101010010101010100101010101011010101010001</a:t>
            </a:r>
          </a:p>
        </p:txBody>
      </p:sp>
      <p:sp>
        <p:nvSpPr>
          <p:cNvPr id="50" name="Rectangle 49"/>
          <p:cNvSpPr/>
          <p:nvPr/>
        </p:nvSpPr>
        <p:spPr>
          <a:xfrm>
            <a:off x="3932237" y="518843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a:t>
            </a:r>
          </a:p>
        </p:txBody>
      </p:sp>
      <p:sp>
        <p:nvSpPr>
          <p:cNvPr id="51" name="Rectangle 50"/>
          <p:cNvSpPr/>
          <p:nvPr/>
        </p:nvSpPr>
        <p:spPr bwMode="auto">
          <a:xfrm>
            <a:off x="2560637" y="5530984"/>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2" name="Frame 5"/>
          <p:cNvSpPr>
            <a:spLocks noChangeAspect="1"/>
          </p:cNvSpPr>
          <p:nvPr/>
        </p:nvSpPr>
        <p:spPr bwMode="auto">
          <a:xfrm>
            <a:off x="2636837" y="5585105"/>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p:cNvSpPr/>
          <p:nvPr/>
        </p:nvSpPr>
        <p:spPr>
          <a:xfrm>
            <a:off x="2764430" y="5736014"/>
            <a:ext cx="9854607"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010010101000101010010101001010101010010101010101101010101010001011110101010101010100</a:t>
            </a:r>
          </a:p>
        </p:txBody>
      </p:sp>
      <p:sp>
        <p:nvSpPr>
          <p:cNvPr id="54" name="Rectangle 53"/>
          <p:cNvSpPr/>
          <p:nvPr/>
        </p:nvSpPr>
        <p:spPr bwMode="auto">
          <a:xfrm>
            <a:off x="3728444" y="6085011"/>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5" name="Frame 5"/>
          <p:cNvSpPr>
            <a:spLocks noChangeAspect="1"/>
          </p:cNvSpPr>
          <p:nvPr/>
        </p:nvSpPr>
        <p:spPr bwMode="auto">
          <a:xfrm>
            <a:off x="3804644" y="6139132"/>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a:xfrm>
            <a:off x="3932237" y="6290041"/>
            <a:ext cx="88392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01001010100010101001010100101010101001010101010110101010101010101000101010</a:t>
            </a:r>
          </a:p>
        </p:txBody>
      </p:sp>
      <p:sp>
        <p:nvSpPr>
          <p:cNvPr id="57" name="Rectangle 56"/>
          <p:cNvSpPr/>
          <p:nvPr/>
        </p:nvSpPr>
        <p:spPr bwMode="auto">
          <a:xfrm>
            <a:off x="5839731" y="5250845"/>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8" name="Frame 5"/>
          <p:cNvSpPr>
            <a:spLocks noChangeAspect="1"/>
          </p:cNvSpPr>
          <p:nvPr/>
        </p:nvSpPr>
        <p:spPr bwMode="auto">
          <a:xfrm>
            <a:off x="5915931" y="5304966"/>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a:xfrm>
            <a:off x="6043524" y="5455875"/>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
        <p:nvSpPr>
          <p:cNvPr id="60" name="Rectangle 59"/>
          <p:cNvSpPr/>
          <p:nvPr/>
        </p:nvSpPr>
        <p:spPr bwMode="auto">
          <a:xfrm>
            <a:off x="4923552" y="5811123"/>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1" name="Frame 5"/>
          <p:cNvSpPr>
            <a:spLocks noChangeAspect="1"/>
          </p:cNvSpPr>
          <p:nvPr/>
        </p:nvSpPr>
        <p:spPr bwMode="auto">
          <a:xfrm>
            <a:off x="4999752" y="5865244"/>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5127345" y="6016153"/>
            <a:ext cx="80010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a:t>
            </a:r>
          </a:p>
        </p:txBody>
      </p:sp>
      <p:sp>
        <p:nvSpPr>
          <p:cNvPr id="63" name="Rectangle 62"/>
          <p:cNvSpPr/>
          <p:nvPr/>
        </p:nvSpPr>
        <p:spPr bwMode="auto">
          <a:xfrm>
            <a:off x="2571610" y="46901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4" name="Frame 5"/>
          <p:cNvSpPr>
            <a:spLocks noChangeAspect="1"/>
          </p:cNvSpPr>
          <p:nvPr/>
        </p:nvSpPr>
        <p:spPr bwMode="auto">
          <a:xfrm>
            <a:off x="2647810" y="47442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p:cNvSpPr/>
          <p:nvPr/>
        </p:nvSpPr>
        <p:spPr>
          <a:xfrm>
            <a:off x="2775403" y="4895178"/>
            <a:ext cx="9996034"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01001010100010101001010100101010101001010101010110101010101001001010110001010101010</a:t>
            </a:r>
          </a:p>
        </p:txBody>
      </p:sp>
      <p:sp>
        <p:nvSpPr>
          <p:cNvPr id="66" name="Rectangle 65"/>
          <p:cNvSpPr/>
          <p:nvPr/>
        </p:nvSpPr>
        <p:spPr bwMode="auto">
          <a:xfrm>
            <a:off x="3728444" y="412533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7" name="Frame 5"/>
          <p:cNvSpPr>
            <a:spLocks noChangeAspect="1"/>
          </p:cNvSpPr>
          <p:nvPr/>
        </p:nvSpPr>
        <p:spPr bwMode="auto">
          <a:xfrm>
            <a:off x="3804644" y="417945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p:cNvSpPr/>
          <p:nvPr/>
        </p:nvSpPr>
        <p:spPr>
          <a:xfrm>
            <a:off x="3932237" y="433036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010010101000101010010101001010101010010101010101101010101011000101001011</a:t>
            </a:r>
          </a:p>
        </p:txBody>
      </p:sp>
      <p:sp>
        <p:nvSpPr>
          <p:cNvPr id="45" name="Rectangle 44"/>
          <p:cNvSpPr/>
          <p:nvPr/>
        </p:nvSpPr>
        <p:spPr bwMode="auto">
          <a:xfrm>
            <a:off x="4947644" y="44126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6" name="Frame 5"/>
          <p:cNvSpPr>
            <a:spLocks noChangeAspect="1"/>
          </p:cNvSpPr>
          <p:nvPr/>
        </p:nvSpPr>
        <p:spPr bwMode="auto">
          <a:xfrm>
            <a:off x="5023844" y="44667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36"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3728444" y="498340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9" name="Frame 5"/>
          <p:cNvSpPr>
            <a:spLocks noChangeAspect="1"/>
          </p:cNvSpPr>
          <p:nvPr/>
        </p:nvSpPr>
        <p:spPr bwMode="auto">
          <a:xfrm>
            <a:off x="3804644" y="503752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9860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Then managing and updating the software on these devices…</a:t>
            </a:r>
          </a:p>
        </p:txBody>
      </p:sp>
      <p:sp>
        <p:nvSpPr>
          <p:cNvPr id="39" name="Rectangle 38"/>
          <p:cNvSpPr/>
          <p:nvPr/>
        </p:nvSpPr>
        <p:spPr>
          <a:xfrm>
            <a:off x="6142037" y="4090480"/>
            <a:ext cx="75437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a:t>
            </a:r>
          </a:p>
        </p:txBody>
      </p:sp>
      <p:sp>
        <p:nvSpPr>
          <p:cNvPr id="47" name="Rectangle 46"/>
          <p:cNvSpPr/>
          <p:nvPr/>
        </p:nvSpPr>
        <p:spPr>
          <a:xfrm>
            <a:off x="5151437" y="4617678"/>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0100101010001010100101010010101010100101010101011010101010001</a:t>
            </a:r>
          </a:p>
        </p:txBody>
      </p:sp>
      <p:sp>
        <p:nvSpPr>
          <p:cNvPr id="50" name="Rectangle 49"/>
          <p:cNvSpPr/>
          <p:nvPr/>
        </p:nvSpPr>
        <p:spPr>
          <a:xfrm>
            <a:off x="3932237" y="518843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a:t>
            </a:r>
          </a:p>
        </p:txBody>
      </p:sp>
      <p:sp>
        <p:nvSpPr>
          <p:cNvPr id="51" name="Rectangle 50"/>
          <p:cNvSpPr/>
          <p:nvPr/>
        </p:nvSpPr>
        <p:spPr bwMode="auto">
          <a:xfrm>
            <a:off x="2560637" y="5530984"/>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2" name="Frame 5"/>
          <p:cNvSpPr>
            <a:spLocks noChangeAspect="1"/>
          </p:cNvSpPr>
          <p:nvPr/>
        </p:nvSpPr>
        <p:spPr bwMode="auto">
          <a:xfrm>
            <a:off x="2636837" y="5585105"/>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p:cNvSpPr/>
          <p:nvPr/>
        </p:nvSpPr>
        <p:spPr>
          <a:xfrm>
            <a:off x="2764430" y="5736014"/>
            <a:ext cx="9854607"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010010101000101010010101001010101010010101010101101010101010001011110101010101010100</a:t>
            </a:r>
          </a:p>
        </p:txBody>
      </p:sp>
      <p:sp>
        <p:nvSpPr>
          <p:cNvPr id="54" name="Rectangle 53"/>
          <p:cNvSpPr/>
          <p:nvPr/>
        </p:nvSpPr>
        <p:spPr bwMode="auto">
          <a:xfrm>
            <a:off x="3728444" y="6085011"/>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5" name="Frame 5"/>
          <p:cNvSpPr>
            <a:spLocks noChangeAspect="1"/>
          </p:cNvSpPr>
          <p:nvPr/>
        </p:nvSpPr>
        <p:spPr bwMode="auto">
          <a:xfrm>
            <a:off x="3804644" y="6139132"/>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a:xfrm>
            <a:off x="3932237" y="6290041"/>
            <a:ext cx="88392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01001010100010101001010100101010101001010101010110101010101010101000101010</a:t>
            </a:r>
          </a:p>
        </p:txBody>
      </p:sp>
      <p:sp>
        <p:nvSpPr>
          <p:cNvPr id="57" name="Rectangle 56"/>
          <p:cNvSpPr/>
          <p:nvPr/>
        </p:nvSpPr>
        <p:spPr bwMode="auto">
          <a:xfrm>
            <a:off x="5839731" y="5250845"/>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8" name="Frame 5"/>
          <p:cNvSpPr>
            <a:spLocks noChangeAspect="1"/>
          </p:cNvSpPr>
          <p:nvPr/>
        </p:nvSpPr>
        <p:spPr bwMode="auto">
          <a:xfrm>
            <a:off x="5915931" y="5304966"/>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a:xfrm>
            <a:off x="6043524" y="5455875"/>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
        <p:nvSpPr>
          <p:cNvPr id="60" name="Rectangle 59"/>
          <p:cNvSpPr/>
          <p:nvPr/>
        </p:nvSpPr>
        <p:spPr bwMode="auto">
          <a:xfrm>
            <a:off x="4923552" y="5811123"/>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1" name="Frame 5"/>
          <p:cNvSpPr>
            <a:spLocks noChangeAspect="1"/>
          </p:cNvSpPr>
          <p:nvPr/>
        </p:nvSpPr>
        <p:spPr bwMode="auto">
          <a:xfrm>
            <a:off x="4999752" y="5865244"/>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5127345" y="6016153"/>
            <a:ext cx="80010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a:t>
            </a:r>
          </a:p>
        </p:txBody>
      </p:sp>
      <p:sp>
        <p:nvSpPr>
          <p:cNvPr id="63" name="Rectangle 62"/>
          <p:cNvSpPr/>
          <p:nvPr/>
        </p:nvSpPr>
        <p:spPr bwMode="auto">
          <a:xfrm>
            <a:off x="2571610" y="46901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4" name="Frame 5"/>
          <p:cNvSpPr>
            <a:spLocks noChangeAspect="1"/>
          </p:cNvSpPr>
          <p:nvPr/>
        </p:nvSpPr>
        <p:spPr bwMode="auto">
          <a:xfrm>
            <a:off x="2647810" y="47442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p:cNvSpPr/>
          <p:nvPr/>
        </p:nvSpPr>
        <p:spPr>
          <a:xfrm>
            <a:off x="2775403" y="4895178"/>
            <a:ext cx="9996034"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01001010100010101001010100101010101001010101010110101010101001001010110001010101010</a:t>
            </a:r>
          </a:p>
        </p:txBody>
      </p:sp>
      <p:sp>
        <p:nvSpPr>
          <p:cNvPr id="66" name="Rectangle 65"/>
          <p:cNvSpPr/>
          <p:nvPr/>
        </p:nvSpPr>
        <p:spPr bwMode="auto">
          <a:xfrm>
            <a:off x="3728444" y="412533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7" name="Frame 5"/>
          <p:cNvSpPr>
            <a:spLocks noChangeAspect="1"/>
          </p:cNvSpPr>
          <p:nvPr/>
        </p:nvSpPr>
        <p:spPr bwMode="auto">
          <a:xfrm>
            <a:off x="3804644" y="417945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p:cNvSpPr/>
          <p:nvPr/>
        </p:nvSpPr>
        <p:spPr>
          <a:xfrm>
            <a:off x="3932237" y="433036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010010101000101010010101001010101010010101010101101010101011000101001011</a:t>
            </a:r>
          </a:p>
        </p:txBody>
      </p:sp>
      <p:sp>
        <p:nvSpPr>
          <p:cNvPr id="45" name="Rectangle 44"/>
          <p:cNvSpPr/>
          <p:nvPr/>
        </p:nvSpPr>
        <p:spPr bwMode="auto">
          <a:xfrm>
            <a:off x="4947644" y="44126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6" name="Frame 5"/>
          <p:cNvSpPr>
            <a:spLocks noChangeAspect="1"/>
          </p:cNvSpPr>
          <p:nvPr/>
        </p:nvSpPr>
        <p:spPr bwMode="auto">
          <a:xfrm>
            <a:off x="5023844" y="44667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36"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3728444" y="498340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9" name="Frame 5"/>
          <p:cNvSpPr>
            <a:spLocks noChangeAspect="1"/>
          </p:cNvSpPr>
          <p:nvPr/>
        </p:nvSpPr>
        <p:spPr bwMode="auto">
          <a:xfrm>
            <a:off x="3804644" y="503752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082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15" name="Rectangle 14"/>
          <p:cNvSpPr/>
          <p:nvPr/>
        </p:nvSpPr>
        <p:spPr>
          <a:xfrm>
            <a:off x="-334963" y="3040062"/>
            <a:ext cx="12771438" cy="523220"/>
          </a:xfrm>
          <a:prstGeom prst="rect">
            <a:avLst/>
          </a:prstGeom>
        </p:spPr>
        <p:txBody>
          <a:bodyPr wrap="square">
            <a:spAutoFit/>
          </a:bodyPr>
          <a:lstStyle/>
          <a:p>
            <a:pPr marL="466371" marR="0" lvl="1"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And visualizing and managing all of these services…</a:t>
            </a:r>
          </a:p>
        </p:txBody>
      </p:sp>
      <p:sp>
        <p:nvSpPr>
          <p:cNvPr id="39" name="Rectangle 38"/>
          <p:cNvSpPr/>
          <p:nvPr/>
        </p:nvSpPr>
        <p:spPr>
          <a:xfrm>
            <a:off x="6142037" y="4090480"/>
            <a:ext cx="75437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a:t>
            </a:r>
          </a:p>
        </p:txBody>
      </p:sp>
      <p:sp>
        <p:nvSpPr>
          <p:cNvPr id="47" name="Rectangle 46"/>
          <p:cNvSpPr/>
          <p:nvPr/>
        </p:nvSpPr>
        <p:spPr>
          <a:xfrm>
            <a:off x="5151437" y="4617678"/>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0100101010001010100101010010101010100101010101011010101010001</a:t>
            </a:r>
          </a:p>
        </p:txBody>
      </p:sp>
      <p:sp>
        <p:nvSpPr>
          <p:cNvPr id="50" name="Rectangle 49"/>
          <p:cNvSpPr/>
          <p:nvPr/>
        </p:nvSpPr>
        <p:spPr>
          <a:xfrm>
            <a:off x="3932237" y="518843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a:t>
            </a:r>
          </a:p>
        </p:txBody>
      </p:sp>
      <p:sp>
        <p:nvSpPr>
          <p:cNvPr id="51" name="Rectangle 50"/>
          <p:cNvSpPr/>
          <p:nvPr/>
        </p:nvSpPr>
        <p:spPr bwMode="auto">
          <a:xfrm>
            <a:off x="2560637" y="5530984"/>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2" name="Frame 5"/>
          <p:cNvSpPr>
            <a:spLocks noChangeAspect="1"/>
          </p:cNvSpPr>
          <p:nvPr/>
        </p:nvSpPr>
        <p:spPr bwMode="auto">
          <a:xfrm>
            <a:off x="2636837" y="5585105"/>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Rectangle 52"/>
          <p:cNvSpPr/>
          <p:nvPr/>
        </p:nvSpPr>
        <p:spPr>
          <a:xfrm>
            <a:off x="2764430" y="5736014"/>
            <a:ext cx="9854607"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010010101000101010010101001010101010010101010101101010101010001011110101010101010100</a:t>
            </a:r>
          </a:p>
        </p:txBody>
      </p:sp>
      <p:sp>
        <p:nvSpPr>
          <p:cNvPr id="54" name="Rectangle 53"/>
          <p:cNvSpPr/>
          <p:nvPr/>
        </p:nvSpPr>
        <p:spPr bwMode="auto">
          <a:xfrm>
            <a:off x="3728444" y="6085011"/>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5" name="Frame 5"/>
          <p:cNvSpPr>
            <a:spLocks noChangeAspect="1"/>
          </p:cNvSpPr>
          <p:nvPr/>
        </p:nvSpPr>
        <p:spPr bwMode="auto">
          <a:xfrm>
            <a:off x="3804644" y="6139132"/>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Rectangle 55"/>
          <p:cNvSpPr/>
          <p:nvPr/>
        </p:nvSpPr>
        <p:spPr>
          <a:xfrm>
            <a:off x="3932237" y="6290041"/>
            <a:ext cx="88392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01001010100010101001010100101010101001010101010110101010101010101000101010</a:t>
            </a:r>
          </a:p>
        </p:txBody>
      </p:sp>
      <p:sp>
        <p:nvSpPr>
          <p:cNvPr id="57" name="Rectangle 56"/>
          <p:cNvSpPr/>
          <p:nvPr/>
        </p:nvSpPr>
        <p:spPr bwMode="auto">
          <a:xfrm>
            <a:off x="5839731" y="5250845"/>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58" name="Frame 5"/>
          <p:cNvSpPr>
            <a:spLocks noChangeAspect="1"/>
          </p:cNvSpPr>
          <p:nvPr/>
        </p:nvSpPr>
        <p:spPr bwMode="auto">
          <a:xfrm>
            <a:off x="5915931" y="5304966"/>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a:xfrm>
            <a:off x="6043524" y="5455875"/>
            <a:ext cx="7848599"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a:t>
            </a:r>
          </a:p>
        </p:txBody>
      </p:sp>
      <p:sp>
        <p:nvSpPr>
          <p:cNvPr id="60" name="Rectangle 59"/>
          <p:cNvSpPr/>
          <p:nvPr/>
        </p:nvSpPr>
        <p:spPr bwMode="auto">
          <a:xfrm>
            <a:off x="4923552" y="5811123"/>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1" name="Frame 5"/>
          <p:cNvSpPr>
            <a:spLocks noChangeAspect="1"/>
          </p:cNvSpPr>
          <p:nvPr/>
        </p:nvSpPr>
        <p:spPr bwMode="auto">
          <a:xfrm>
            <a:off x="4999752" y="5865244"/>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5127345" y="6016153"/>
            <a:ext cx="80010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010010101000101010010101001010101010010101010101101010101010101</a:t>
            </a:r>
          </a:p>
        </p:txBody>
      </p:sp>
      <p:sp>
        <p:nvSpPr>
          <p:cNvPr id="63" name="Rectangle 62"/>
          <p:cNvSpPr/>
          <p:nvPr/>
        </p:nvSpPr>
        <p:spPr bwMode="auto">
          <a:xfrm>
            <a:off x="2571610" y="46901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4" name="Frame 5"/>
          <p:cNvSpPr>
            <a:spLocks noChangeAspect="1"/>
          </p:cNvSpPr>
          <p:nvPr/>
        </p:nvSpPr>
        <p:spPr bwMode="auto">
          <a:xfrm>
            <a:off x="2647810" y="47442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p:cNvSpPr/>
          <p:nvPr/>
        </p:nvSpPr>
        <p:spPr>
          <a:xfrm>
            <a:off x="2775403" y="4895178"/>
            <a:ext cx="9996034"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01001010100010101001010100101010101001010101010110101010101001001010110001010101010</a:t>
            </a:r>
          </a:p>
        </p:txBody>
      </p:sp>
      <p:sp>
        <p:nvSpPr>
          <p:cNvPr id="66" name="Rectangle 65"/>
          <p:cNvSpPr/>
          <p:nvPr/>
        </p:nvSpPr>
        <p:spPr bwMode="auto">
          <a:xfrm>
            <a:off x="3728444" y="412533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7" name="Frame 5"/>
          <p:cNvSpPr>
            <a:spLocks noChangeAspect="1"/>
          </p:cNvSpPr>
          <p:nvPr/>
        </p:nvSpPr>
        <p:spPr bwMode="auto">
          <a:xfrm>
            <a:off x="3804644" y="417945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p:cNvSpPr/>
          <p:nvPr/>
        </p:nvSpPr>
        <p:spPr>
          <a:xfrm>
            <a:off x="3932237" y="4330360"/>
            <a:ext cx="8686800" cy="338554"/>
          </a:xfrm>
          <a:prstGeom prst="rect">
            <a:avLst/>
          </a:prstGeom>
        </p:spPr>
        <p:txBody>
          <a:bodyPr wrap="square">
            <a:spAutoFit/>
          </a:body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010010101000101010010101001010101010010101010101101010101011000101001011</a:t>
            </a:r>
          </a:p>
        </p:txBody>
      </p:sp>
      <p:sp>
        <p:nvSpPr>
          <p:cNvPr id="45" name="Rectangle 44"/>
          <p:cNvSpPr/>
          <p:nvPr/>
        </p:nvSpPr>
        <p:spPr bwMode="auto">
          <a:xfrm>
            <a:off x="4947644" y="4412648"/>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6" name="Frame 5"/>
          <p:cNvSpPr>
            <a:spLocks noChangeAspect="1"/>
          </p:cNvSpPr>
          <p:nvPr/>
        </p:nvSpPr>
        <p:spPr bwMode="auto">
          <a:xfrm>
            <a:off x="5023844" y="4466769"/>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p:cNvSpPr/>
          <p:nvPr/>
        </p:nvSpPr>
        <p:spPr bwMode="auto">
          <a:xfrm>
            <a:off x="5938244" y="388545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36" name="Frame 5"/>
          <p:cNvSpPr>
            <a:spLocks noChangeAspect="1"/>
          </p:cNvSpPr>
          <p:nvPr/>
        </p:nvSpPr>
        <p:spPr bwMode="auto">
          <a:xfrm>
            <a:off x="6014444" y="393957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Rectangle 47"/>
          <p:cNvSpPr/>
          <p:nvPr/>
        </p:nvSpPr>
        <p:spPr bwMode="auto">
          <a:xfrm>
            <a:off x="3728444" y="4983400"/>
            <a:ext cx="685800" cy="685800"/>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49" name="Frame 5"/>
          <p:cNvSpPr>
            <a:spLocks noChangeAspect="1"/>
          </p:cNvSpPr>
          <p:nvPr/>
        </p:nvSpPr>
        <p:spPr bwMode="auto">
          <a:xfrm>
            <a:off x="3804644" y="5037521"/>
            <a:ext cx="533400" cy="577558"/>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1377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Harnessing the IoT Revolution</a:t>
            </a:r>
          </a:p>
        </p:txBody>
      </p:sp>
      <p:sp>
        <p:nvSpPr>
          <p:cNvPr id="6" name="Title 3"/>
          <p:cNvSpPr txBox="1">
            <a:spLocks/>
          </p:cNvSpPr>
          <p:nvPr/>
        </p:nvSpPr>
        <p:spPr>
          <a:xfrm>
            <a:off x="1" y="2963862"/>
            <a:ext cx="1243647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IoT can get complicated quickly</a:t>
            </a:r>
          </a:p>
        </p:txBody>
      </p:sp>
      <p:sp>
        <p:nvSpPr>
          <p:cNvPr id="7" name="Title 3"/>
          <p:cNvSpPr txBox="1">
            <a:spLocks/>
          </p:cNvSpPr>
          <p:nvPr/>
        </p:nvSpPr>
        <p:spPr>
          <a:xfrm>
            <a:off x="19065" y="4183062"/>
            <a:ext cx="1243647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And that’s where Azure comes in</a:t>
            </a:r>
          </a:p>
        </p:txBody>
      </p:sp>
    </p:spTree>
    <p:extLst>
      <p:ext uri="{BB962C8B-B14F-4D97-AF65-F5344CB8AC3E}">
        <p14:creationId xmlns:p14="http://schemas.microsoft.com/office/powerpoint/2010/main" val="1966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dirty="0"/>
              <a:t>Our Industry Leading </a:t>
            </a:r>
            <a:br>
              <a:rPr lang="en-US" dirty="0"/>
            </a:br>
            <a:r>
              <a:rPr lang="en-US" dirty="0"/>
              <a:t>IoT Offerings</a:t>
            </a:r>
          </a:p>
        </p:txBody>
      </p:sp>
    </p:spTree>
    <p:extLst>
      <p:ext uri="{BB962C8B-B14F-4D97-AF65-F5344CB8AC3E}">
        <p14:creationId xmlns:p14="http://schemas.microsoft.com/office/powerpoint/2010/main" val="24593937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IoT Market</a:t>
            </a:r>
          </a:p>
        </p:txBody>
      </p:sp>
    </p:spTree>
    <p:extLst>
      <p:ext uri="{BB962C8B-B14F-4D97-AF65-F5344CB8AC3E}">
        <p14:creationId xmlns:p14="http://schemas.microsoft.com/office/powerpoint/2010/main" val="382725954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Services for IoT</a:t>
            </a:r>
          </a:p>
        </p:txBody>
      </p:sp>
      <p:sp>
        <p:nvSpPr>
          <p:cNvPr id="4" name="Freeform 3"/>
          <p:cNvSpPr>
            <a:spLocks noChangeAspect="1"/>
          </p:cNvSpPr>
          <p:nvPr/>
        </p:nvSpPr>
        <p:spPr bwMode="auto">
          <a:xfrm rot="5280000">
            <a:off x="824918" y="1339153"/>
            <a:ext cx="480046" cy="610410"/>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17">
                    <a:srgbClr val="505050"/>
                  </a:gs>
                  <a:gs pos="100000">
                    <a:srgbClr val="505050"/>
                  </a:gs>
                </a:gsLst>
                <a:lin ang="5400000" scaled="0"/>
              </a:gradFill>
              <a:effectLst/>
              <a:uLnTx/>
              <a:uFillTx/>
              <a:latin typeface="Segoe UI"/>
              <a:ea typeface="+mn-ea"/>
              <a:cs typeface="+mn-cs"/>
            </a:endParaRPr>
          </a:p>
        </p:txBody>
      </p:sp>
      <p:sp>
        <p:nvSpPr>
          <p:cNvPr id="7" name="Rectangle 6"/>
          <p:cNvSpPr/>
          <p:nvPr/>
        </p:nvSpPr>
        <p:spPr>
          <a:xfrm>
            <a:off x="1568449" y="1324085"/>
            <a:ext cx="9054290" cy="806375"/>
          </a:xfrm>
          <a:prstGeom prst="rect">
            <a:avLst/>
          </a:prstGeom>
        </p:spPr>
        <p:txBody>
          <a:bodyPr wrap="squar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IoT Hub</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Connect, secure, communicate, monitor and manage billions of devices</a:t>
            </a:r>
          </a:p>
        </p:txBody>
      </p:sp>
      <p:grpSp>
        <p:nvGrpSpPr>
          <p:cNvPr id="9" name="Group 8"/>
          <p:cNvGrpSpPr/>
          <p:nvPr/>
        </p:nvGrpSpPr>
        <p:grpSpPr>
          <a:xfrm>
            <a:off x="700088" y="2278062"/>
            <a:ext cx="641349" cy="498475"/>
            <a:chOff x="1107857" y="-3310276"/>
            <a:chExt cx="641349" cy="498475"/>
          </a:xfrm>
        </p:grpSpPr>
        <p:sp>
          <p:nvSpPr>
            <p:cNvPr id="10"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3"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5" name="Rectangle 14"/>
          <p:cNvSpPr/>
          <p:nvPr/>
        </p:nvSpPr>
        <p:spPr>
          <a:xfrm>
            <a:off x="1568449" y="2223695"/>
            <a:ext cx="9054290" cy="806375"/>
          </a:xfrm>
          <a:prstGeom prst="rect">
            <a:avLst/>
          </a:prstGeom>
        </p:spPr>
        <p:txBody>
          <a:bodyPr wrap="squar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Stream Analytics</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Real time stream processing for billions of IoT devices</a:t>
            </a:r>
          </a:p>
        </p:txBody>
      </p:sp>
      <p:grpSp>
        <p:nvGrpSpPr>
          <p:cNvPr id="28" name="Group 27"/>
          <p:cNvGrpSpPr/>
          <p:nvPr/>
        </p:nvGrpSpPr>
        <p:grpSpPr>
          <a:xfrm>
            <a:off x="844549" y="3212099"/>
            <a:ext cx="458787" cy="398463"/>
            <a:chOff x="2317532" y="-4150064"/>
            <a:chExt cx="458787" cy="398463"/>
          </a:xfrm>
        </p:grpSpPr>
        <p:sp>
          <p:nvSpPr>
            <p:cNvPr id="29"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0"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1"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2"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3" name="Rectangle 2"/>
          <p:cNvSpPr/>
          <p:nvPr/>
        </p:nvSpPr>
        <p:spPr>
          <a:xfrm>
            <a:off x="1570037" y="3110536"/>
            <a:ext cx="8229600" cy="806375"/>
          </a:xfrm>
          <a:prstGeom prst="rect">
            <a:avLst/>
          </a:prstGeom>
        </p:spPr>
        <p:txBody>
          <a:bodyPr wrap="squar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Storage</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Blob, SQL, DocumentDB, Data Lake.  Storage to meet every need at the scale of IoT</a:t>
            </a:r>
          </a:p>
        </p:txBody>
      </p:sp>
      <p:grpSp>
        <p:nvGrpSpPr>
          <p:cNvPr id="37" name="Group 36"/>
          <p:cNvGrpSpPr/>
          <p:nvPr/>
        </p:nvGrpSpPr>
        <p:grpSpPr>
          <a:xfrm>
            <a:off x="850629" y="4106862"/>
            <a:ext cx="508000" cy="450851"/>
            <a:chOff x="3314482" y="-4918414"/>
            <a:chExt cx="508000" cy="450850"/>
          </a:xfrm>
        </p:grpSpPr>
        <p:sp>
          <p:nvSpPr>
            <p:cNvPr id="38"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39" name="Group 38"/>
            <p:cNvGrpSpPr/>
            <p:nvPr/>
          </p:nvGrpSpPr>
          <p:grpSpPr>
            <a:xfrm>
              <a:off x="3395444" y="-4880314"/>
              <a:ext cx="363537" cy="342900"/>
              <a:chOff x="3395444" y="-4880314"/>
              <a:chExt cx="363537" cy="342900"/>
            </a:xfrm>
          </p:grpSpPr>
          <p:sp>
            <p:nvSpPr>
              <p:cNvPr id="40"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1"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2"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3"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4"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5"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6"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7"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8"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9"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0"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1"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2"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sp>
        <p:nvSpPr>
          <p:cNvPr id="54" name="Rectangle 53"/>
          <p:cNvSpPr/>
          <p:nvPr/>
        </p:nvSpPr>
        <p:spPr>
          <a:xfrm>
            <a:off x="1570037" y="4070936"/>
            <a:ext cx="6216650" cy="806375"/>
          </a:xfrm>
          <a:prstGeom prst="rect">
            <a:avLst/>
          </a:prstGeom>
        </p:spPr>
        <p:txBody>
          <a:bodyPr>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Azure App Service</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Web and mobile apps for any platform on any device</a:t>
            </a:r>
          </a:p>
        </p:txBody>
      </p:sp>
      <p:grpSp>
        <p:nvGrpSpPr>
          <p:cNvPr id="55" name="Group 54"/>
          <p:cNvGrpSpPr/>
          <p:nvPr/>
        </p:nvGrpSpPr>
        <p:grpSpPr>
          <a:xfrm>
            <a:off x="856745" y="5074065"/>
            <a:ext cx="551330" cy="854276"/>
            <a:chOff x="8694268" y="2095333"/>
            <a:chExt cx="538477" cy="850348"/>
          </a:xfrm>
        </p:grpSpPr>
        <p:sp>
          <p:nvSpPr>
            <p:cNvPr id="56" name="Rectangle 287"/>
            <p:cNvSpPr>
              <a:spLocks noChangeArrowheads="1"/>
            </p:cNvSpPr>
            <p:nvPr/>
          </p:nvSpPr>
          <p:spPr bwMode="auto">
            <a:xfrm>
              <a:off x="8694268" y="2669956"/>
              <a:ext cx="63" cy="27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7" name="Rectangle 56"/>
            <p:cNvSpPr/>
            <p:nvPr>
              <p:custDataLst>
                <p:tags r:id="rId1"/>
              </p:custDataLst>
            </p:nvPr>
          </p:nvSpPr>
          <p:spPr bwMode="auto">
            <a:xfrm>
              <a:off x="8699209" y="2095333"/>
              <a:ext cx="533536" cy="533536"/>
            </a:xfrm>
            <a:prstGeom prst="rect">
              <a:avLst/>
            </a:prstGeom>
            <a:solidFill>
              <a:srgbClr val="0078D7"/>
            </a:solidFill>
            <a:ln w="10795" cap="flat" cmpd="sng" algn="ctr">
              <a:noFill/>
              <a:prstDash val="solid"/>
              <a:headEnd type="none" w="med" len="med"/>
              <a:tailEnd type="none" w="med" len="med"/>
            </a:ln>
            <a:effectLst/>
          </p:spPr>
          <p:txBody>
            <a:bodyPr vert="horz" wrap="square" lIns="68580" tIns="45720" rIns="68580" bIns="45720" numCol="1" rtlCol="0" anchor="b" anchorCtr="0" compatLnSpc="1">
              <a:prstTxWarp prst="textNoShape">
                <a:avLst/>
              </a:prstTxWarp>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gradFill flip="none" rotWithShape="1">
                  <a:gsLst>
                    <a:gs pos="5417">
                      <a:srgbClr val="FFFFFF"/>
                    </a:gs>
                    <a:gs pos="100000">
                      <a:srgbClr val="FFFFFF"/>
                    </a:gs>
                  </a:gsLst>
                  <a:lin ang="5400000" scaled="0"/>
                  <a:tileRect/>
                </a:gradFill>
                <a:effectLst/>
                <a:uLnTx/>
                <a:uFillTx/>
                <a:latin typeface="Segoe UI"/>
                <a:ea typeface="+mn-ea"/>
                <a:cs typeface="+mn-cs"/>
              </a:endParaRPr>
            </a:p>
          </p:txBody>
        </p:sp>
        <p:grpSp>
          <p:nvGrpSpPr>
            <p:cNvPr id="58" name="Group 57"/>
            <p:cNvGrpSpPr/>
            <p:nvPr/>
          </p:nvGrpSpPr>
          <p:grpSpPr>
            <a:xfrm>
              <a:off x="8831399" y="2232704"/>
              <a:ext cx="269157" cy="280308"/>
              <a:chOff x="11472827" y="4545788"/>
              <a:chExt cx="280728" cy="284825"/>
            </a:xfrm>
          </p:grpSpPr>
          <p:sp>
            <p:nvSpPr>
              <p:cNvPr id="59" name="Rounded Rectangle 58"/>
              <p:cNvSpPr/>
              <p:nvPr/>
            </p:nvSpPr>
            <p:spPr bwMode="auto">
              <a:xfrm>
                <a:off x="11472827" y="4699141"/>
                <a:ext cx="35603" cy="80649"/>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60" name="Rounded Rectangle 59"/>
              <p:cNvSpPr/>
              <p:nvPr/>
            </p:nvSpPr>
            <p:spPr bwMode="auto">
              <a:xfrm>
                <a:off x="11527518" y="4680314"/>
                <a:ext cx="35603" cy="111152"/>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61" name="Rounded Rectangle 60"/>
              <p:cNvSpPr/>
              <p:nvPr/>
            </p:nvSpPr>
            <p:spPr bwMode="auto">
              <a:xfrm>
                <a:off x="11581398" y="4660852"/>
                <a:ext cx="35603" cy="151148"/>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62" name="Rounded Rectangle 61"/>
              <p:cNvSpPr/>
              <p:nvPr/>
            </p:nvSpPr>
            <p:spPr bwMode="auto">
              <a:xfrm>
                <a:off x="11637498" y="4643936"/>
                <a:ext cx="35603" cy="186677"/>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63" name="Freeform 62"/>
              <p:cNvSpPr/>
              <p:nvPr/>
            </p:nvSpPr>
            <p:spPr bwMode="auto">
              <a:xfrm>
                <a:off x="11487149" y="4545788"/>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12700" cap="rnd" cmpd="sng" algn="ctr">
                <a:solidFill>
                  <a:srgbClr val="02162E"/>
                </a:solidFill>
                <a:prstDash val="solid"/>
                <a:headEnd type="none" w="med" len="med"/>
                <a:tailEnd type="none" w="med" len="me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grpSp>
      <p:sp>
        <p:nvSpPr>
          <p:cNvPr id="64" name="Rectangle 63"/>
          <p:cNvSpPr/>
          <p:nvPr/>
        </p:nvSpPr>
        <p:spPr>
          <a:xfrm>
            <a:off x="1570037" y="4996834"/>
            <a:ext cx="9906000" cy="806375"/>
          </a:xfrm>
          <a:prstGeom prst="rect">
            <a:avLst/>
          </a:prstGeom>
        </p:spPr>
        <p:txBody>
          <a:bodyPr wrap="squar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Power BI</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Dashboards and data connectors to visualize any data</a:t>
            </a:r>
          </a:p>
        </p:txBody>
      </p:sp>
      <p:grpSp>
        <p:nvGrpSpPr>
          <p:cNvPr id="65" name="Group 64"/>
          <p:cNvGrpSpPr/>
          <p:nvPr/>
        </p:nvGrpSpPr>
        <p:grpSpPr>
          <a:xfrm>
            <a:off x="944291" y="6101240"/>
            <a:ext cx="425451" cy="427039"/>
            <a:chOff x="5737007" y="-3299164"/>
            <a:chExt cx="425450" cy="427038"/>
          </a:xfrm>
        </p:grpSpPr>
        <p:sp>
          <p:nvSpPr>
            <p:cNvPr id="66"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67" name="Oval 249"/>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69" name="Rectangle 68"/>
          <p:cNvSpPr/>
          <p:nvPr/>
        </p:nvSpPr>
        <p:spPr>
          <a:xfrm>
            <a:off x="1570037" y="6043714"/>
            <a:ext cx="10439400" cy="806375"/>
          </a:xfrm>
          <a:prstGeom prst="rect">
            <a:avLst/>
          </a:prstGeom>
        </p:spPr>
        <p:txBody>
          <a:bodyPr wrap="squar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Logic Apps</a:t>
            </a: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16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Powerful workflows to automate business processes</a:t>
            </a:r>
          </a:p>
        </p:txBody>
      </p:sp>
      <p:sp>
        <p:nvSpPr>
          <p:cNvPr id="70" name="Rectangle 69"/>
          <p:cNvSpPr/>
          <p:nvPr/>
        </p:nvSpPr>
        <p:spPr>
          <a:xfrm>
            <a:off x="9799637" y="6043714"/>
            <a:ext cx="4573588" cy="535531"/>
          </a:xfrm>
          <a:prstGeom prst="rect">
            <a:avLst/>
          </a:prstGeom>
        </p:spPr>
        <p:txBody>
          <a:bodyPr wrap="squar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And More…</a:t>
            </a:r>
          </a:p>
        </p:txBody>
      </p:sp>
    </p:spTree>
    <p:extLst>
      <p:ext uri="{BB962C8B-B14F-4D97-AF65-F5344CB8AC3E}">
        <p14:creationId xmlns:p14="http://schemas.microsoft.com/office/powerpoint/2010/main" val="2127598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500"/>
                                        <p:tgtEl>
                                          <p:spTgt spid="6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5" grpId="0"/>
      <p:bldP spid="3" grpId="0"/>
      <p:bldP spid="54" grpId="0"/>
      <p:bldP spid="64" grpId="0"/>
      <p:bldP spid="69" grpId="0"/>
      <p:bldP spid="7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Group 248"/>
          <p:cNvGrpSpPr/>
          <p:nvPr/>
        </p:nvGrpSpPr>
        <p:grpSpPr>
          <a:xfrm>
            <a:off x="-251368" y="0"/>
            <a:ext cx="12855263" cy="7073174"/>
            <a:chOff x="-251368" y="0"/>
            <a:chExt cx="12855263" cy="7073174"/>
          </a:xfrm>
        </p:grpSpPr>
        <p:sp>
          <p:nvSpPr>
            <p:cNvPr id="76" name="Rectangle 75"/>
            <p:cNvSpPr/>
            <p:nvPr/>
          </p:nvSpPr>
          <p:spPr bwMode="auto">
            <a:xfrm>
              <a:off x="-1" y="0"/>
              <a:ext cx="12436475" cy="7073174"/>
            </a:xfrm>
            <a:prstGeom prst="rect">
              <a:avLst/>
            </a:prstGeom>
            <a:solidFill>
              <a:srgbClr val="032E4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398"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78" name="Rectangle 77"/>
            <p:cNvSpPr/>
            <p:nvPr/>
          </p:nvSpPr>
          <p:spPr bwMode="auto">
            <a:xfrm>
              <a:off x="127272" y="92468"/>
              <a:ext cx="12115666" cy="446531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00"/>
                  </a:solidFill>
                  <a:effectLst/>
                  <a:uLnTx/>
                  <a:uFillTx/>
                  <a:latin typeface="Segoe UI"/>
                  <a:ea typeface="Segoe UI" pitchFamily="34" charset="0"/>
                  <a:cs typeface="Segoe UI" pitchFamily="34" charset="0"/>
                </a:rPr>
                <a:t>Platform Services</a:t>
              </a:r>
            </a:p>
          </p:txBody>
        </p:sp>
        <p:sp>
          <p:nvSpPr>
            <p:cNvPr id="87" name="Rectangle 86"/>
            <p:cNvSpPr/>
            <p:nvPr/>
          </p:nvSpPr>
          <p:spPr bwMode="auto">
            <a:xfrm>
              <a:off x="-1" y="4557779"/>
              <a:ext cx="12436475" cy="2453056"/>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00"/>
                  </a:solidFill>
                  <a:effectLst/>
                  <a:uLnTx/>
                  <a:uFillTx/>
                  <a:latin typeface="Segoe UI"/>
                  <a:ea typeface="Segoe UI" pitchFamily="34" charset="0"/>
                  <a:cs typeface="Segoe UI" pitchFamily="34" charset="0"/>
                </a:rPr>
                <a:t>Infrastructure Services</a:t>
              </a:r>
            </a:p>
          </p:txBody>
        </p:sp>
        <p:sp>
          <p:nvSpPr>
            <p:cNvPr id="31" name="Rectangle 30"/>
            <p:cNvSpPr/>
            <p:nvPr/>
          </p:nvSpPr>
          <p:spPr bwMode="auto">
            <a:xfrm>
              <a:off x="127272" y="4931023"/>
              <a:ext cx="2629171" cy="78939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OS/Server Compute</a:t>
              </a:r>
            </a:p>
          </p:txBody>
        </p:sp>
        <p:sp>
          <p:nvSpPr>
            <p:cNvPr id="32" name="Rectangle 31"/>
            <p:cNvSpPr/>
            <p:nvPr/>
          </p:nvSpPr>
          <p:spPr bwMode="auto">
            <a:xfrm>
              <a:off x="2937660" y="4931023"/>
              <a:ext cx="2892122"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Storage</a:t>
              </a:r>
            </a:p>
          </p:txBody>
        </p:sp>
        <p:sp>
          <p:nvSpPr>
            <p:cNvPr id="56" name="Rectangle 55"/>
            <p:cNvSpPr/>
            <p:nvPr/>
          </p:nvSpPr>
          <p:spPr bwMode="auto">
            <a:xfrm>
              <a:off x="-143214" y="5849560"/>
              <a:ext cx="12641920" cy="1097416"/>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91440"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Datacenter Infrastructure (30 Regions, 22 Online)</a:t>
              </a:r>
            </a:p>
          </p:txBody>
        </p:sp>
        <p:grpSp>
          <p:nvGrpSpPr>
            <p:cNvPr id="5" name="Group 4"/>
            <p:cNvGrpSpPr/>
            <p:nvPr/>
          </p:nvGrpSpPr>
          <p:grpSpPr>
            <a:xfrm>
              <a:off x="-251368" y="6292884"/>
              <a:ext cx="12855263" cy="780290"/>
              <a:chOff x="-224921" y="6392494"/>
              <a:chExt cx="12855263" cy="78029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385697" y="6392494"/>
                <a:ext cx="780290" cy="780290"/>
              </a:xfrm>
              <a:prstGeom prst="rect">
                <a:avLst/>
              </a:prstGeom>
            </p:spPr>
          </p:pic>
          <p:pic>
            <p:nvPicPr>
              <p:cNvPr id="45" name="Picture 4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91006" y="6392494"/>
                <a:ext cx="780290" cy="780290"/>
              </a:xfrm>
              <a:prstGeom prst="rect">
                <a:avLst/>
              </a:prstGeom>
            </p:spPr>
          </p:pic>
          <p:pic>
            <p:nvPicPr>
              <p:cNvPr id="46" name="Picture 4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96315" y="6392494"/>
                <a:ext cx="780290" cy="780290"/>
              </a:xfrm>
              <a:prstGeom prst="rect">
                <a:avLst/>
              </a:prstGeom>
            </p:spPr>
          </p:pic>
          <p:pic>
            <p:nvPicPr>
              <p:cNvPr id="47" name="Picture 4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6962" y="6392494"/>
                <a:ext cx="780290" cy="780290"/>
              </a:xfrm>
              <a:prstGeom prst="rect">
                <a:avLst/>
              </a:prstGeom>
            </p:spPr>
          </p:pic>
          <p:pic>
            <p:nvPicPr>
              <p:cNvPr id="48" name="Picture 4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602271" y="6392494"/>
                <a:ext cx="780290" cy="780290"/>
              </a:xfrm>
              <a:prstGeom prst="rect">
                <a:avLst/>
              </a:prstGeom>
            </p:spPr>
          </p:pic>
          <p:pic>
            <p:nvPicPr>
              <p:cNvPr id="49" name="Picture 4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07580" y="6392494"/>
                <a:ext cx="780290" cy="780290"/>
              </a:xfrm>
              <a:prstGeom prst="rect">
                <a:avLst/>
              </a:prstGeom>
            </p:spPr>
          </p:pic>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12889" y="6392494"/>
                <a:ext cx="780290" cy="780290"/>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18198" y="6392494"/>
                <a:ext cx="780290" cy="780290"/>
              </a:xfrm>
              <a:prstGeom prst="rect">
                <a:avLst/>
              </a:prstGeom>
            </p:spPr>
          </p:pic>
          <p:pic>
            <p:nvPicPr>
              <p:cNvPr id="52" name="Picture 5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823507" y="6392494"/>
                <a:ext cx="780290" cy="780290"/>
              </a:xfrm>
              <a:prstGeom prst="rect">
                <a:avLst/>
              </a:prstGeom>
            </p:spPr>
          </p:pic>
          <p:pic>
            <p:nvPicPr>
              <p:cNvPr id="53" name="Picture 5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628816" y="6392494"/>
                <a:ext cx="780290" cy="780290"/>
              </a:xfrm>
              <a:prstGeom prst="rect">
                <a:avLst/>
              </a:prstGeom>
            </p:spPr>
          </p:pic>
          <p:pic>
            <p:nvPicPr>
              <p:cNvPr id="54" name="Picture 5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34125" y="6392494"/>
                <a:ext cx="780290" cy="780290"/>
              </a:xfrm>
              <a:prstGeom prst="rect">
                <a:avLst/>
              </a:prstGeom>
            </p:spPr>
          </p:pic>
          <p:pic>
            <p:nvPicPr>
              <p:cNvPr id="55" name="Picture 5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39434" y="6392494"/>
                <a:ext cx="780290" cy="780290"/>
              </a:xfrm>
              <a:prstGeom prst="rect">
                <a:avLst/>
              </a:prstGeom>
            </p:spPr>
          </p:pic>
          <p:pic>
            <p:nvPicPr>
              <p:cNvPr id="57" name="Picture 5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44743" y="6392494"/>
                <a:ext cx="780290" cy="780290"/>
              </a:xfrm>
              <a:prstGeom prst="rect">
                <a:avLst/>
              </a:prstGeom>
            </p:spPr>
          </p:pic>
          <p:pic>
            <p:nvPicPr>
              <p:cNvPr id="58" name="Picture 5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850052" y="6392494"/>
                <a:ext cx="780290" cy="780290"/>
              </a:xfrm>
              <a:prstGeom prst="rect">
                <a:avLst/>
              </a:prstGeom>
            </p:spPr>
          </p:pic>
          <p:pic>
            <p:nvPicPr>
              <p:cNvPr id="59" name="Picture 5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4921" y="6392494"/>
                <a:ext cx="780290" cy="780290"/>
              </a:xfrm>
              <a:prstGeom prst="rect">
                <a:avLst/>
              </a:prstGeom>
            </p:spPr>
          </p:pic>
          <p:pic>
            <p:nvPicPr>
              <p:cNvPr id="60" name="Picture 5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0388" y="6392494"/>
                <a:ext cx="780290" cy="780290"/>
              </a:xfrm>
              <a:prstGeom prst="rect">
                <a:avLst/>
              </a:prstGeom>
            </p:spPr>
          </p:pic>
        </p:grpSp>
        <p:grpSp>
          <p:nvGrpSpPr>
            <p:cNvPr id="143" name="Group 142"/>
            <p:cNvGrpSpPr/>
            <p:nvPr/>
          </p:nvGrpSpPr>
          <p:grpSpPr>
            <a:xfrm>
              <a:off x="4236559" y="541203"/>
              <a:ext cx="2378439" cy="2370050"/>
              <a:chOff x="5259761" y="1539578"/>
              <a:chExt cx="2378439" cy="2370050"/>
            </a:xfrm>
          </p:grpSpPr>
          <p:sp>
            <p:nvSpPr>
              <p:cNvPr id="41" name="Rectangle 40"/>
              <p:cNvSpPr/>
              <p:nvPr/>
            </p:nvSpPr>
            <p:spPr bwMode="auto">
              <a:xfrm>
                <a:off x="5259761" y="1539578"/>
                <a:ext cx="2378439" cy="237005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Web and Mobile</a:t>
                </a:r>
              </a:p>
            </p:txBody>
          </p:sp>
          <p:grpSp>
            <p:nvGrpSpPr>
              <p:cNvPr id="137" name="Group 136"/>
              <p:cNvGrpSpPr/>
              <p:nvPr/>
            </p:nvGrpSpPr>
            <p:grpSpPr>
              <a:xfrm>
                <a:off x="5446969" y="2007908"/>
                <a:ext cx="1008542" cy="316971"/>
                <a:chOff x="5446969" y="2007908"/>
                <a:chExt cx="1008542" cy="316971"/>
              </a:xfrm>
            </p:grpSpPr>
            <p:sp>
              <p:nvSpPr>
                <p:cNvPr id="151" name="TextBox 150"/>
                <p:cNvSpPr txBox="1"/>
                <p:nvPr/>
              </p:nvSpPr>
              <p:spPr>
                <a:xfrm>
                  <a:off x="5796355" y="2023773"/>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Web Apps</a:t>
                  </a:r>
                </a:p>
                <a:p>
                  <a:pPr marL="0" marR="0" lvl="0" indent="0" algn="l" defTabSz="932317" rtl="0" eaLnBrk="0" fontAlgn="base" latinLnBrk="0" hangingPunct="0">
                    <a:lnSpc>
                      <a:spcPts val="816"/>
                    </a:lnSpc>
                    <a:spcBef>
                      <a:spcPct val="0"/>
                    </a:spcBef>
                    <a:spcAft>
                      <a:spcPct val="0"/>
                    </a:spcAft>
                    <a:buClrTx/>
                    <a:buSzTx/>
                    <a:buFontTx/>
                    <a:buNone/>
                    <a:tabLst/>
                    <a:defRPr/>
                  </a:pP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52" name="Picture 15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446969" y="2007908"/>
                  <a:ext cx="286784" cy="286785"/>
                </a:xfrm>
                <a:prstGeom prst="rect">
                  <a:avLst/>
                </a:prstGeom>
              </p:spPr>
            </p:pic>
          </p:grpSp>
          <p:grpSp>
            <p:nvGrpSpPr>
              <p:cNvPr id="138" name="Group 137"/>
              <p:cNvGrpSpPr/>
              <p:nvPr/>
            </p:nvGrpSpPr>
            <p:grpSpPr>
              <a:xfrm>
                <a:off x="5414050" y="2639356"/>
                <a:ext cx="1016034" cy="291093"/>
                <a:chOff x="5414050" y="2639356"/>
                <a:chExt cx="1016034" cy="291093"/>
              </a:xfrm>
            </p:grpSpPr>
            <p:sp>
              <p:nvSpPr>
                <p:cNvPr id="153" name="TextBox 152"/>
                <p:cNvSpPr txBox="1"/>
                <p:nvPr/>
              </p:nvSpPr>
              <p:spPr>
                <a:xfrm>
                  <a:off x="5770928" y="2665660"/>
                  <a:ext cx="659156" cy="26163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Mobile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414050" y="2639356"/>
                  <a:ext cx="291092" cy="291093"/>
                </a:xfrm>
                <a:prstGeom prst="rect">
                  <a:avLst/>
                </a:prstGeom>
              </p:spPr>
            </p:pic>
          </p:grpSp>
          <p:grpSp>
            <p:nvGrpSpPr>
              <p:cNvPr id="141" name="Group 140"/>
              <p:cNvGrpSpPr/>
              <p:nvPr/>
            </p:nvGrpSpPr>
            <p:grpSpPr>
              <a:xfrm>
                <a:off x="5399198" y="3283698"/>
                <a:ext cx="1007917" cy="339779"/>
                <a:chOff x="5399198" y="3283698"/>
                <a:chExt cx="1007917" cy="339779"/>
              </a:xfrm>
            </p:grpSpPr>
            <p:sp>
              <p:nvSpPr>
                <p:cNvPr id="155" name="TextBox 154"/>
                <p:cNvSpPr txBox="1"/>
                <p:nvPr/>
              </p:nvSpPr>
              <p:spPr>
                <a:xfrm>
                  <a:off x="5747959" y="3322371"/>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API</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156" name="Picture 15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399198" y="3283698"/>
                  <a:ext cx="291545" cy="291546"/>
                </a:xfrm>
                <a:prstGeom prst="rect">
                  <a:avLst/>
                </a:prstGeom>
              </p:spPr>
            </p:pic>
          </p:grpSp>
          <p:grpSp>
            <p:nvGrpSpPr>
              <p:cNvPr id="139" name="Group 138"/>
              <p:cNvGrpSpPr/>
              <p:nvPr/>
            </p:nvGrpSpPr>
            <p:grpSpPr>
              <a:xfrm>
                <a:off x="6529080" y="2014604"/>
                <a:ext cx="1018326" cy="294805"/>
                <a:chOff x="6529080" y="2014604"/>
                <a:chExt cx="1018326" cy="294805"/>
              </a:xfrm>
            </p:grpSpPr>
            <p:sp>
              <p:nvSpPr>
                <p:cNvPr id="157" name="TextBox 156"/>
                <p:cNvSpPr txBox="1"/>
                <p:nvPr/>
              </p:nvSpPr>
              <p:spPr>
                <a:xfrm>
                  <a:off x="6888250" y="2034330"/>
                  <a:ext cx="659156" cy="256602"/>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API Apps</a:t>
                  </a:r>
                </a:p>
              </p:txBody>
            </p:sp>
            <p:pic>
              <p:nvPicPr>
                <p:cNvPr id="158" name="Picture 15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29080" y="2014604"/>
                  <a:ext cx="294804" cy="294805"/>
                </a:xfrm>
                <a:prstGeom prst="rect">
                  <a:avLst/>
                </a:prstGeom>
              </p:spPr>
            </p:pic>
          </p:grpSp>
          <p:grpSp>
            <p:nvGrpSpPr>
              <p:cNvPr id="140" name="Group 139"/>
              <p:cNvGrpSpPr/>
              <p:nvPr/>
            </p:nvGrpSpPr>
            <p:grpSpPr>
              <a:xfrm>
                <a:off x="6521410" y="2663908"/>
                <a:ext cx="1008542" cy="308500"/>
                <a:chOff x="6521410" y="2663908"/>
                <a:chExt cx="1008542" cy="308500"/>
              </a:xfrm>
            </p:grpSpPr>
            <p:sp>
              <p:nvSpPr>
                <p:cNvPr id="159" name="TextBox 158"/>
                <p:cNvSpPr txBox="1"/>
                <p:nvPr/>
              </p:nvSpPr>
              <p:spPr>
                <a:xfrm>
                  <a:off x="6870796" y="2671302"/>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Logic Apps</a:t>
                  </a:r>
                </a:p>
              </p:txBody>
            </p:sp>
            <p:pic>
              <p:nvPicPr>
                <p:cNvPr id="160" name="Picture 1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521410" y="2663908"/>
                  <a:ext cx="292423" cy="292423"/>
                </a:xfrm>
                <a:prstGeom prst="rect">
                  <a:avLst/>
                </a:prstGeom>
              </p:spPr>
            </p:pic>
          </p:grpSp>
          <p:grpSp>
            <p:nvGrpSpPr>
              <p:cNvPr id="142" name="Group 141"/>
              <p:cNvGrpSpPr/>
              <p:nvPr/>
            </p:nvGrpSpPr>
            <p:grpSpPr>
              <a:xfrm>
                <a:off x="6549176" y="3327450"/>
                <a:ext cx="1003560" cy="328116"/>
                <a:chOff x="6549176" y="3327450"/>
                <a:chExt cx="1003560" cy="328116"/>
              </a:xfrm>
            </p:grpSpPr>
            <p:sp>
              <p:nvSpPr>
                <p:cNvPr id="161" name="TextBox 160"/>
                <p:cNvSpPr txBox="1"/>
                <p:nvPr/>
              </p:nvSpPr>
              <p:spPr>
                <a:xfrm>
                  <a:off x="6893580" y="3354460"/>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Notification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6549176" y="3327450"/>
                  <a:ext cx="289263" cy="289263"/>
                </a:xfrm>
                <a:prstGeom prst="rect">
                  <a:avLst/>
                </a:prstGeom>
              </p:spPr>
            </p:pic>
          </p:grpSp>
        </p:grpSp>
        <p:grpSp>
          <p:nvGrpSpPr>
            <p:cNvPr id="395" name="Group 394"/>
            <p:cNvGrpSpPr/>
            <p:nvPr/>
          </p:nvGrpSpPr>
          <p:grpSpPr>
            <a:xfrm>
              <a:off x="2015082" y="3603662"/>
              <a:ext cx="2091038" cy="840484"/>
              <a:chOff x="2392678" y="3336393"/>
              <a:chExt cx="2091038" cy="840484"/>
            </a:xfrm>
          </p:grpSpPr>
          <p:sp>
            <p:nvSpPr>
              <p:cNvPr id="38" name="Rectangle 37"/>
              <p:cNvSpPr/>
              <p:nvPr/>
            </p:nvSpPr>
            <p:spPr bwMode="auto">
              <a:xfrm>
                <a:off x="2392678" y="3336393"/>
                <a:ext cx="2091038" cy="84048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143428" rIns="91440"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Media &amp; CDN</a:t>
                </a:r>
              </a:p>
            </p:txBody>
          </p:sp>
          <p:grpSp>
            <p:nvGrpSpPr>
              <p:cNvPr id="343" name="Group 342"/>
              <p:cNvGrpSpPr/>
              <p:nvPr/>
            </p:nvGrpSpPr>
            <p:grpSpPr>
              <a:xfrm>
                <a:off x="3310370" y="3744970"/>
                <a:ext cx="1046674" cy="309905"/>
                <a:chOff x="3485028" y="3744970"/>
                <a:chExt cx="1046674" cy="309905"/>
              </a:xfrm>
            </p:grpSpPr>
            <p:sp>
              <p:nvSpPr>
                <p:cNvPr id="163" name="TextBox 162"/>
                <p:cNvSpPr txBox="1"/>
                <p:nvPr/>
              </p:nvSpPr>
              <p:spPr>
                <a:xfrm>
                  <a:off x="3872546" y="3744970"/>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Content </a:t>
                  </a:r>
                  <a:br>
                    <a:rPr kumimoji="0" lang="en-US" sz="800" b="0" i="0" u="none" strike="noStrike" kern="1200" cap="none" spc="0" normalizeH="0" baseline="0" noProof="0" dirty="0">
                      <a:ln>
                        <a:noFill/>
                      </a:ln>
                      <a:solidFill>
                        <a:srgbClr val="FFFFFF"/>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br>
                  <a:r>
                    <a:rPr kumimoji="0" lang="en-US" sz="800" b="0" i="0" u="none" strike="noStrike" kern="1200" cap="none" spc="0" normalizeH="0" baseline="0" noProof="0" dirty="0">
                      <a:ln>
                        <a:noFill/>
                      </a:ln>
                      <a:solidFill>
                        <a:srgbClr val="FFFFFF"/>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Delivery</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Network (CDN)</a:t>
                  </a:r>
                </a:p>
              </p:txBody>
            </p:sp>
            <p:pic>
              <p:nvPicPr>
                <p:cNvPr id="164" name="Picture 163" descr="Content Delivery Network (CDN).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485028" y="3758708"/>
                  <a:ext cx="296167" cy="296167"/>
                </a:xfrm>
                <a:prstGeom prst="rect">
                  <a:avLst/>
                </a:prstGeom>
              </p:spPr>
            </p:pic>
          </p:grpSp>
          <p:grpSp>
            <p:nvGrpSpPr>
              <p:cNvPr id="342" name="Group 341"/>
              <p:cNvGrpSpPr/>
              <p:nvPr/>
            </p:nvGrpSpPr>
            <p:grpSpPr>
              <a:xfrm>
                <a:off x="2501312" y="3748786"/>
                <a:ext cx="997180" cy="301105"/>
                <a:chOff x="2850632" y="3748786"/>
                <a:chExt cx="997180" cy="301105"/>
              </a:xfrm>
            </p:grpSpPr>
            <p:sp>
              <p:nvSpPr>
                <p:cNvPr id="165" name="TextBox 164"/>
                <p:cNvSpPr txBox="1"/>
                <p:nvPr/>
              </p:nvSpPr>
              <p:spPr>
                <a:xfrm>
                  <a:off x="3188656" y="3748786"/>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Media </a:t>
                  </a:r>
                  <a:b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b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66" name="Picture 165" descr="Media Services.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850632" y="3758615"/>
                  <a:ext cx="282134" cy="282134"/>
                </a:xfrm>
                <a:prstGeom prst="rect">
                  <a:avLst/>
                </a:prstGeom>
              </p:spPr>
            </p:pic>
          </p:grpSp>
        </p:grpSp>
        <p:grpSp>
          <p:nvGrpSpPr>
            <p:cNvPr id="380" name="Group 379"/>
            <p:cNvGrpSpPr/>
            <p:nvPr/>
          </p:nvGrpSpPr>
          <p:grpSpPr>
            <a:xfrm>
              <a:off x="1997902" y="2112859"/>
              <a:ext cx="2188719" cy="1351020"/>
              <a:chOff x="3326868" y="2362886"/>
              <a:chExt cx="2188719" cy="1351020"/>
            </a:xfrm>
          </p:grpSpPr>
          <p:sp>
            <p:nvSpPr>
              <p:cNvPr id="40" name="Rectangle 39"/>
              <p:cNvSpPr/>
              <p:nvPr/>
            </p:nvSpPr>
            <p:spPr bwMode="auto">
              <a:xfrm>
                <a:off x="3326868" y="2362886"/>
                <a:ext cx="2108217"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Integration</a:t>
                </a:r>
              </a:p>
            </p:txBody>
          </p:sp>
          <p:grpSp>
            <p:nvGrpSpPr>
              <p:cNvPr id="377" name="Group 376"/>
              <p:cNvGrpSpPr/>
              <p:nvPr/>
            </p:nvGrpSpPr>
            <p:grpSpPr>
              <a:xfrm>
                <a:off x="4508812" y="2773724"/>
                <a:ext cx="1005586" cy="311924"/>
                <a:chOff x="4508812" y="2773724"/>
                <a:chExt cx="1005586" cy="311924"/>
              </a:xfrm>
            </p:grpSpPr>
            <p:sp>
              <p:nvSpPr>
                <p:cNvPr id="214" name="TextBox 213"/>
                <p:cNvSpPr txBox="1"/>
                <p:nvPr/>
              </p:nvSpPr>
              <p:spPr>
                <a:xfrm>
                  <a:off x="4855242" y="2784543"/>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BizTalk</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215" name="Picture 214" descr="BizTalk Services.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4508812" y="2773724"/>
                  <a:ext cx="293814" cy="293814"/>
                </a:xfrm>
                <a:prstGeom prst="rect">
                  <a:avLst/>
                </a:prstGeom>
              </p:spPr>
            </p:pic>
          </p:grpSp>
          <p:grpSp>
            <p:nvGrpSpPr>
              <p:cNvPr id="378" name="Group 377"/>
              <p:cNvGrpSpPr/>
              <p:nvPr/>
            </p:nvGrpSpPr>
            <p:grpSpPr>
              <a:xfrm>
                <a:off x="3483444" y="3313178"/>
                <a:ext cx="1008307" cy="316721"/>
                <a:chOff x="3483444" y="3313178"/>
                <a:chExt cx="1008307" cy="316721"/>
              </a:xfrm>
            </p:grpSpPr>
            <p:sp>
              <p:nvSpPr>
                <p:cNvPr id="216" name="TextBox 215"/>
                <p:cNvSpPr txBox="1"/>
                <p:nvPr/>
              </p:nvSpPr>
              <p:spPr>
                <a:xfrm>
                  <a:off x="3832595" y="3328794"/>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Hybrid</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Connections</a:t>
                  </a:r>
                </a:p>
              </p:txBody>
            </p:sp>
            <p:pic>
              <p:nvPicPr>
                <p:cNvPr id="217" name="Picture 216" descr="Hybrid Connections (BizTalk).png"/>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483444" y="3313178"/>
                  <a:ext cx="292125" cy="292125"/>
                </a:xfrm>
                <a:prstGeom prst="rect">
                  <a:avLst/>
                </a:prstGeom>
              </p:spPr>
            </p:pic>
          </p:grpSp>
          <p:grpSp>
            <p:nvGrpSpPr>
              <p:cNvPr id="379" name="Group 378"/>
              <p:cNvGrpSpPr/>
              <p:nvPr/>
            </p:nvGrpSpPr>
            <p:grpSpPr>
              <a:xfrm>
                <a:off x="4517160" y="3306133"/>
                <a:ext cx="998427" cy="323766"/>
                <a:chOff x="4517160" y="3306133"/>
                <a:chExt cx="998427" cy="323766"/>
              </a:xfrm>
            </p:grpSpPr>
            <p:sp>
              <p:nvSpPr>
                <p:cNvPr id="218" name="TextBox 217"/>
                <p:cNvSpPr txBox="1"/>
                <p:nvPr/>
              </p:nvSpPr>
              <p:spPr>
                <a:xfrm>
                  <a:off x="4856431" y="3328794"/>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Service Bus</a:t>
                  </a:r>
                </a:p>
              </p:txBody>
            </p:sp>
            <p:pic>
              <p:nvPicPr>
                <p:cNvPr id="219" name="Picture 218" descr="Service Bus.png"/>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4517160" y="3306133"/>
                  <a:ext cx="292386" cy="292386"/>
                </a:xfrm>
                <a:prstGeom prst="rect">
                  <a:avLst/>
                </a:prstGeom>
              </p:spPr>
            </p:pic>
          </p:grpSp>
          <p:grpSp>
            <p:nvGrpSpPr>
              <p:cNvPr id="376" name="Group 375"/>
              <p:cNvGrpSpPr/>
              <p:nvPr/>
            </p:nvGrpSpPr>
            <p:grpSpPr>
              <a:xfrm>
                <a:off x="3477054" y="2774918"/>
                <a:ext cx="1004745" cy="319522"/>
                <a:chOff x="3477054" y="2774918"/>
                <a:chExt cx="1004745" cy="319522"/>
              </a:xfrm>
            </p:grpSpPr>
            <p:sp>
              <p:nvSpPr>
                <p:cNvPr id="220" name="TextBox 219"/>
                <p:cNvSpPr txBox="1"/>
                <p:nvPr/>
              </p:nvSpPr>
              <p:spPr>
                <a:xfrm>
                  <a:off x="3822643" y="2793335"/>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Storage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Queues</a:t>
                  </a:r>
                </a:p>
              </p:txBody>
            </p:sp>
            <p:pic>
              <p:nvPicPr>
                <p:cNvPr id="221" name="Picture 220" descr="Storage queue.png"/>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3477054" y="2774918"/>
                  <a:ext cx="292620" cy="292620"/>
                </a:xfrm>
                <a:prstGeom prst="rect">
                  <a:avLst/>
                </a:prstGeom>
              </p:spPr>
            </p:pic>
          </p:grpSp>
        </p:grpSp>
        <p:sp>
          <p:nvSpPr>
            <p:cNvPr id="71" name="Rectangle 70"/>
            <p:cNvSpPr/>
            <p:nvPr/>
          </p:nvSpPr>
          <p:spPr bwMode="auto">
            <a:xfrm>
              <a:off x="10439349" y="541203"/>
              <a:ext cx="1569938" cy="4109043"/>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Hybrid</a:t>
              </a:r>
            </a:p>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Operations</a:t>
              </a:r>
              <a:endParaRPr kumimoji="0" lang="en-US" sz="1300" b="1"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nvGrpSpPr>
            <p:cNvPr id="338" name="Group 337"/>
            <p:cNvGrpSpPr/>
            <p:nvPr/>
          </p:nvGrpSpPr>
          <p:grpSpPr>
            <a:xfrm>
              <a:off x="10697439" y="2501233"/>
              <a:ext cx="1011251" cy="332229"/>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grpSp>
          <p:nvGrpSpPr>
            <p:cNvPr id="242" name="Group 241"/>
            <p:cNvGrpSpPr/>
            <p:nvPr/>
          </p:nvGrpSpPr>
          <p:grpSpPr>
            <a:xfrm>
              <a:off x="10680232" y="4278043"/>
              <a:ext cx="1005745" cy="331029"/>
              <a:chOff x="11181272" y="4050487"/>
              <a:chExt cx="1005745" cy="331029"/>
            </a:xfrm>
          </p:grpSpPr>
          <p:sp>
            <p:nvSpPr>
              <p:cNvPr id="208" name="TextBox 207"/>
              <p:cNvSpPr txBox="1"/>
              <p:nvPr/>
            </p:nvSpPr>
            <p:spPr>
              <a:xfrm>
                <a:off x="11527861" y="4080410"/>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err="1">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StorSimple</a:t>
                </a: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a:p>
                <a:pPr marL="0" marR="0" lvl="0" indent="0" algn="l" defTabSz="932317" rtl="0" eaLnBrk="0" fontAlgn="base" latinLnBrk="0" hangingPunct="0">
                  <a:lnSpc>
                    <a:spcPts val="816"/>
                  </a:lnSpc>
                  <a:spcBef>
                    <a:spcPct val="0"/>
                  </a:spcBef>
                  <a:spcAft>
                    <a:spcPct val="0"/>
                  </a:spcAft>
                  <a:buClrTx/>
                  <a:buSzTx/>
                  <a:buFontTx/>
                  <a:buNone/>
                  <a:tabLst/>
                  <a:defRPr/>
                </a:pP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11181272" y="4050487"/>
                <a:ext cx="286828" cy="286828"/>
              </a:xfrm>
              <a:prstGeom prst="rect">
                <a:avLst/>
              </a:prstGeom>
            </p:spPr>
          </p:pic>
        </p:grpSp>
        <p:grpSp>
          <p:nvGrpSpPr>
            <p:cNvPr id="341" name="Group 340"/>
            <p:cNvGrpSpPr/>
            <p:nvPr/>
          </p:nvGrpSpPr>
          <p:grpSpPr>
            <a:xfrm>
              <a:off x="10685147" y="3870457"/>
              <a:ext cx="1003279" cy="345563"/>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Azure Site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Recovery </a:t>
                </a:r>
              </a:p>
            </p:txBody>
          </p:sp>
          <p:pic>
            <p:nvPicPr>
              <p:cNvPr id="211" name="Picture 210" descr="Site Recove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699392" y="3426129"/>
              <a:ext cx="996976" cy="321164"/>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sp>
          <p:nvSpPr>
            <p:cNvPr id="33" name="Rectangle 32"/>
            <p:cNvSpPr/>
            <p:nvPr/>
          </p:nvSpPr>
          <p:spPr bwMode="auto">
            <a:xfrm>
              <a:off x="6023314" y="4931023"/>
              <a:ext cx="6291748"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Networking</a:t>
              </a:r>
            </a:p>
          </p:txBody>
        </p:sp>
        <p:grpSp>
          <p:nvGrpSpPr>
            <p:cNvPr id="394" name="Group 393"/>
            <p:cNvGrpSpPr/>
            <p:nvPr/>
          </p:nvGrpSpPr>
          <p:grpSpPr>
            <a:xfrm>
              <a:off x="6742271" y="545953"/>
              <a:ext cx="3539738" cy="1755683"/>
              <a:chOff x="8289832" y="2910817"/>
              <a:chExt cx="3539738" cy="1755683"/>
            </a:xfrm>
          </p:grpSpPr>
          <p:sp>
            <p:nvSpPr>
              <p:cNvPr id="37" name="Rectangle 36"/>
              <p:cNvSpPr/>
              <p:nvPr/>
            </p:nvSpPr>
            <p:spPr bwMode="auto">
              <a:xfrm>
                <a:off x="8289832" y="2910817"/>
                <a:ext cx="3539738" cy="1755683"/>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Data</a:t>
                </a:r>
              </a:p>
            </p:txBody>
          </p:sp>
          <p:grpSp>
            <p:nvGrpSpPr>
              <p:cNvPr id="388" name="Group 387"/>
              <p:cNvGrpSpPr/>
              <p:nvPr/>
            </p:nvGrpSpPr>
            <p:grpSpPr>
              <a:xfrm>
                <a:off x="8755248" y="3474294"/>
                <a:ext cx="1008778" cy="324187"/>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SQL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10786523" y="3477738"/>
                <a:ext cx="1029708" cy="308738"/>
                <a:chOff x="10786523" y="3477738"/>
                <a:chExt cx="1029708" cy="308738"/>
              </a:xfrm>
            </p:grpSpPr>
            <p:sp>
              <p:nvSpPr>
                <p:cNvPr id="173" name="TextBox 172"/>
                <p:cNvSpPr txBox="1"/>
                <p:nvPr/>
              </p:nvSpPr>
              <p:spPr>
                <a:xfrm>
                  <a:off x="11157075" y="3477738"/>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err="1">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DocumentDB</a:t>
                  </a: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4" name="Picture 173"/>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0786523" y="3495857"/>
                  <a:ext cx="290620" cy="290619"/>
                </a:xfrm>
                <a:prstGeom prst="rect">
                  <a:avLst/>
                </a:prstGeom>
              </p:spPr>
            </p:pic>
          </p:grpSp>
          <p:grpSp>
            <p:nvGrpSpPr>
              <p:cNvPr id="391" name="Group 390"/>
              <p:cNvGrpSpPr/>
              <p:nvPr/>
            </p:nvGrpSpPr>
            <p:grpSpPr>
              <a:xfrm>
                <a:off x="8728911" y="4040003"/>
                <a:ext cx="1011763" cy="318839"/>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err="1">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Redis</a:t>
                  </a: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22"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789813" y="4065697"/>
                <a:ext cx="1011560" cy="324689"/>
                <a:chOff x="9789813" y="4065697"/>
                <a:chExt cx="1011560" cy="324689"/>
              </a:xfrm>
            </p:grpSpPr>
            <p:sp>
              <p:nvSpPr>
                <p:cNvPr id="177" name="TextBox 176"/>
                <p:cNvSpPr txBox="1"/>
                <p:nvPr/>
              </p:nvSpPr>
              <p:spPr>
                <a:xfrm>
                  <a:off x="10142217" y="4089281"/>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Azure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Search</a:t>
                  </a:r>
                </a:p>
                <a:p>
                  <a:pPr marL="0" marR="0" lvl="0" indent="0" algn="l" defTabSz="932317" rtl="0" eaLnBrk="0" fontAlgn="base" latinLnBrk="0" hangingPunct="0">
                    <a:lnSpc>
                      <a:spcPts val="816"/>
                    </a:lnSpc>
                    <a:spcBef>
                      <a:spcPct val="0"/>
                    </a:spcBef>
                    <a:spcAft>
                      <a:spcPct val="0"/>
                    </a:spcAft>
                    <a:buClrTx/>
                    <a:buSzTx/>
                    <a:buFontTx/>
                    <a:buNone/>
                    <a:tabLst/>
                    <a:defRPr/>
                  </a:pP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10784365" y="4081793"/>
                <a:ext cx="1014773" cy="304510"/>
                <a:chOff x="10784365" y="4081793"/>
                <a:chExt cx="1014773" cy="304510"/>
              </a:xfrm>
            </p:grpSpPr>
            <p:sp>
              <p:nvSpPr>
                <p:cNvPr id="179" name="TextBox 178"/>
                <p:cNvSpPr txBox="1"/>
                <p:nvPr/>
              </p:nvSpPr>
              <p:spPr>
                <a:xfrm>
                  <a:off x="11139982" y="4085198"/>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Storage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10784365" y="4081793"/>
                  <a:ext cx="288561" cy="288560"/>
                </a:xfrm>
                <a:prstGeom prst="rect">
                  <a:avLst/>
                </a:prstGeom>
              </p:spPr>
            </p:pic>
          </p:grpSp>
          <p:grpSp>
            <p:nvGrpSpPr>
              <p:cNvPr id="389" name="Group 388"/>
              <p:cNvGrpSpPr/>
              <p:nvPr/>
            </p:nvGrpSpPr>
            <p:grpSpPr>
              <a:xfrm>
                <a:off x="9763191" y="3476801"/>
                <a:ext cx="751841" cy="347627"/>
                <a:chOff x="9763191" y="3476801"/>
                <a:chExt cx="751841" cy="347627"/>
              </a:xfrm>
            </p:grpSpPr>
            <p:pic>
              <p:nvPicPr>
                <p:cNvPr id="17" name="Picture 16"/>
                <p:cNvPicPr>
                  <a:picLocks noChangeAspect="1"/>
                </p:cNvPicPr>
                <p:nvPr/>
              </p:nvPicPr>
              <p:blipFill>
                <a:blip r:embed="rId25"/>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Data</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grpSp>
        <p:sp>
          <p:nvSpPr>
            <p:cNvPr id="9" name="Freeform 8"/>
            <p:cNvSpPr/>
            <p:nvPr/>
          </p:nvSpPr>
          <p:spPr bwMode="auto">
            <a:xfrm>
              <a:off x="11186102" y="2720692"/>
              <a:ext cx="69056" cy="38723"/>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37" name="Group 336"/>
            <p:cNvGrpSpPr/>
            <p:nvPr/>
          </p:nvGrpSpPr>
          <p:grpSpPr>
            <a:xfrm>
              <a:off x="10717360" y="1154655"/>
              <a:ext cx="1011280" cy="334318"/>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Azure AD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Health Monitoring</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0" name="Group 19"/>
            <p:cNvGrpSpPr/>
            <p:nvPr/>
          </p:nvGrpSpPr>
          <p:grpSpPr>
            <a:xfrm>
              <a:off x="6071870" y="5231313"/>
              <a:ext cx="843562" cy="346180"/>
              <a:chOff x="6071870" y="5231313"/>
              <a:chExt cx="843562" cy="346180"/>
            </a:xfrm>
          </p:grpSpPr>
          <p:sp>
            <p:nvSpPr>
              <p:cNvPr id="24" name="Rectangle 23"/>
              <p:cNvSpPr/>
              <p:nvPr/>
            </p:nvSpPr>
            <p:spPr bwMode="auto">
              <a:xfrm>
                <a:off x="6071870" y="5231313"/>
                <a:ext cx="843562"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Virtual Network</a:t>
                </a:r>
              </a:p>
            </p:txBody>
          </p:sp>
          <p:pic>
            <p:nvPicPr>
              <p:cNvPr id="227" name="Picture 226"/>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6081595" y="5248173"/>
                <a:ext cx="267702" cy="267702"/>
              </a:xfrm>
              <a:prstGeom prst="rect">
                <a:avLst/>
              </a:prstGeom>
            </p:spPr>
          </p:pic>
        </p:grpSp>
        <p:grpSp>
          <p:nvGrpSpPr>
            <p:cNvPr id="237" name="Group 236"/>
            <p:cNvGrpSpPr/>
            <p:nvPr/>
          </p:nvGrpSpPr>
          <p:grpSpPr>
            <a:xfrm>
              <a:off x="8535474" y="5217867"/>
              <a:ext cx="925510" cy="359540"/>
              <a:chOff x="8640978" y="5217867"/>
              <a:chExt cx="925510" cy="359540"/>
            </a:xfrm>
          </p:grpSpPr>
          <p:sp>
            <p:nvSpPr>
              <p:cNvPr id="27" name="Rectangle 26"/>
              <p:cNvSpPr/>
              <p:nvPr/>
            </p:nvSpPr>
            <p:spPr bwMode="auto">
              <a:xfrm>
                <a:off x="8640978" y="5230981"/>
                <a:ext cx="925510"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18288" rIns="0" bIns="9144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Express</a:t>
                </a:r>
              </a:p>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Route</a:t>
                </a:r>
              </a:p>
            </p:txBody>
          </p:sp>
          <p:pic>
            <p:nvPicPr>
              <p:cNvPr id="228" name="Picture 227"/>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grpSp>
        <p:grpSp>
          <p:nvGrpSpPr>
            <p:cNvPr id="16" name="Group 15"/>
            <p:cNvGrpSpPr/>
            <p:nvPr/>
          </p:nvGrpSpPr>
          <p:grpSpPr>
            <a:xfrm>
              <a:off x="3003353" y="5231315"/>
              <a:ext cx="915430" cy="363427"/>
              <a:chOff x="3003353" y="5231315"/>
              <a:chExt cx="915430" cy="363427"/>
            </a:xfrm>
          </p:grpSpPr>
          <p:sp>
            <p:nvSpPr>
              <p:cNvPr id="25" name="Rectangle 24"/>
              <p:cNvSpPr/>
              <p:nvPr/>
            </p:nvSpPr>
            <p:spPr bwMode="auto">
              <a:xfrm>
                <a:off x="3003353" y="5231315"/>
                <a:ext cx="915430"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BLOB Storage</a:t>
                </a:r>
              </a:p>
            </p:txBody>
          </p:sp>
          <p:pic>
            <p:nvPicPr>
              <p:cNvPr id="232" name="Picture 231"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3032767" y="5271308"/>
                <a:ext cx="247169" cy="247170"/>
              </a:xfrm>
              <a:prstGeom prst="rect">
                <a:avLst/>
              </a:prstGeom>
            </p:spPr>
          </p:pic>
        </p:grpSp>
        <p:grpSp>
          <p:nvGrpSpPr>
            <p:cNvPr id="18" name="Group 17"/>
            <p:cNvGrpSpPr/>
            <p:nvPr/>
          </p:nvGrpSpPr>
          <p:grpSpPr>
            <a:xfrm>
              <a:off x="3995042" y="5231314"/>
              <a:ext cx="835223" cy="363427"/>
              <a:chOff x="3995042" y="5231314"/>
              <a:chExt cx="835223" cy="363427"/>
            </a:xfrm>
          </p:grpSpPr>
          <p:sp>
            <p:nvSpPr>
              <p:cNvPr id="26" name="Rectangle 25"/>
              <p:cNvSpPr/>
              <p:nvPr/>
            </p:nvSpPr>
            <p:spPr bwMode="auto">
              <a:xfrm>
                <a:off x="3995042" y="5231314"/>
                <a:ext cx="835223"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a:t>
                </a:r>
              </a:p>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Files</a:t>
                </a:r>
              </a:p>
            </p:txBody>
          </p:sp>
          <p:pic>
            <p:nvPicPr>
              <p:cNvPr id="233" name="Picture 232"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4024079" y="5271308"/>
                <a:ext cx="247169" cy="247170"/>
              </a:xfrm>
              <a:prstGeom prst="rect">
                <a:avLst/>
              </a:prstGeom>
            </p:spPr>
          </p:pic>
        </p:grpSp>
        <p:grpSp>
          <p:nvGrpSpPr>
            <p:cNvPr id="19" name="Group 18"/>
            <p:cNvGrpSpPr/>
            <p:nvPr/>
          </p:nvGrpSpPr>
          <p:grpSpPr>
            <a:xfrm>
              <a:off x="4925592" y="5231313"/>
              <a:ext cx="836224" cy="363427"/>
              <a:chOff x="4925592" y="5231313"/>
              <a:chExt cx="836224" cy="363427"/>
            </a:xfrm>
          </p:grpSpPr>
          <p:sp>
            <p:nvSpPr>
              <p:cNvPr id="61" name="Rectangle 60"/>
              <p:cNvSpPr/>
              <p:nvPr/>
            </p:nvSpPr>
            <p:spPr bwMode="auto">
              <a:xfrm>
                <a:off x="4925592" y="5231313"/>
                <a:ext cx="836224"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Premium</a:t>
                </a:r>
              </a:p>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Storage</a:t>
                </a:r>
              </a:p>
            </p:txBody>
          </p:sp>
          <p:pic>
            <p:nvPicPr>
              <p:cNvPr id="234" name="Picture 233"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4947024" y="5271308"/>
                <a:ext cx="247169" cy="247170"/>
              </a:xfrm>
              <a:prstGeom prst="rect">
                <a:avLst/>
              </a:prstGeom>
            </p:spPr>
          </p:pic>
        </p:grpSp>
        <p:grpSp>
          <p:nvGrpSpPr>
            <p:cNvPr id="13" name="Group 12"/>
            <p:cNvGrpSpPr/>
            <p:nvPr/>
          </p:nvGrpSpPr>
          <p:grpSpPr>
            <a:xfrm>
              <a:off x="447259" y="5237334"/>
              <a:ext cx="808197" cy="356066"/>
              <a:chOff x="165906" y="5237334"/>
              <a:chExt cx="808197" cy="356066"/>
            </a:xfrm>
          </p:grpSpPr>
          <p:sp>
            <p:nvSpPr>
              <p:cNvPr id="43" name="Rectangle 42"/>
              <p:cNvSpPr/>
              <p:nvPr/>
            </p:nvSpPr>
            <p:spPr bwMode="auto">
              <a:xfrm>
                <a:off x="165906" y="5237334"/>
                <a:ext cx="808197"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Virtual Machines</a:t>
                </a:r>
              </a:p>
            </p:txBody>
          </p:sp>
          <p:pic>
            <p:nvPicPr>
              <p:cNvPr id="235" name="Picture 234"/>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186771" y="5275561"/>
                <a:ext cx="261581" cy="261582"/>
              </a:xfrm>
              <a:prstGeom prst="rect">
                <a:avLst/>
              </a:prstGeom>
              <a:ln>
                <a:noFill/>
              </a:ln>
            </p:spPr>
          </p:pic>
        </p:grpSp>
        <p:grpSp>
          <p:nvGrpSpPr>
            <p:cNvPr id="328" name="Group 327"/>
            <p:cNvGrpSpPr/>
            <p:nvPr/>
          </p:nvGrpSpPr>
          <p:grpSpPr>
            <a:xfrm>
              <a:off x="10747798" y="1566998"/>
              <a:ext cx="972163" cy="344145"/>
              <a:chOff x="11248838" y="2589753"/>
              <a:chExt cx="972163" cy="344144"/>
            </a:xfrm>
          </p:grpSpPr>
          <p:sp>
            <p:nvSpPr>
              <p:cNvPr id="236" name="TextBox 235"/>
              <p:cNvSpPr txBox="1"/>
              <p:nvPr/>
            </p:nvSpPr>
            <p:spPr>
              <a:xfrm>
                <a:off x="11561845" y="2589753"/>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AD Privileged</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Identity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31"/>
              <a:stretch>
                <a:fillRect/>
              </a:stretch>
            </p:blipFill>
            <p:spPr>
              <a:xfrm>
                <a:off x="11248838" y="2615973"/>
                <a:ext cx="245456" cy="317924"/>
              </a:xfrm>
              <a:prstGeom prst="rect">
                <a:avLst/>
              </a:prstGeom>
            </p:spPr>
          </p:pic>
        </p:grpSp>
        <p:grpSp>
          <p:nvGrpSpPr>
            <p:cNvPr id="238" name="Group 237"/>
            <p:cNvGrpSpPr/>
            <p:nvPr/>
          </p:nvGrpSpPr>
          <p:grpSpPr>
            <a:xfrm>
              <a:off x="9495191" y="5230981"/>
              <a:ext cx="921643" cy="346426"/>
              <a:chOff x="9495191" y="5230981"/>
              <a:chExt cx="921643" cy="346426"/>
            </a:xfrm>
          </p:grpSpPr>
          <p:sp>
            <p:nvSpPr>
              <p:cNvPr id="28" name="Rectangle 27"/>
              <p:cNvSpPr/>
              <p:nvPr/>
            </p:nvSpPr>
            <p:spPr bwMode="auto">
              <a:xfrm>
                <a:off x="9495191" y="5230981"/>
                <a:ext cx="921643"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Traffic Manager</a:t>
                </a:r>
              </a:p>
            </p:txBody>
          </p:sp>
          <p:pic>
            <p:nvPicPr>
              <p:cNvPr id="89" name="Picture 88"/>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grpSp>
        <p:grpSp>
          <p:nvGrpSpPr>
            <p:cNvPr id="241" name="Group 240"/>
            <p:cNvGrpSpPr/>
            <p:nvPr/>
          </p:nvGrpSpPr>
          <p:grpSpPr>
            <a:xfrm>
              <a:off x="11372540" y="5230981"/>
              <a:ext cx="870398" cy="346426"/>
              <a:chOff x="11372540" y="5230981"/>
              <a:chExt cx="870398" cy="346426"/>
            </a:xfrm>
          </p:grpSpPr>
          <p:sp>
            <p:nvSpPr>
              <p:cNvPr id="247" name="Rectangle 246"/>
              <p:cNvSpPr/>
              <p:nvPr/>
            </p:nvSpPr>
            <p:spPr bwMode="auto">
              <a:xfrm>
                <a:off x="11372540"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36576"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a:t>
                </a:r>
              </a:p>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Gateway</a:t>
                </a:r>
              </a:p>
            </p:txBody>
          </p:sp>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339" name="Group 338"/>
            <p:cNvGrpSpPr/>
            <p:nvPr/>
          </p:nvGrpSpPr>
          <p:grpSpPr>
            <a:xfrm>
              <a:off x="10686829" y="2930978"/>
              <a:ext cx="1000917" cy="313970"/>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Operational</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330" name="Picture 329" descr="Operational Insights.png"/>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grpSp>
          <p:nvGrpSpPr>
            <p:cNvPr id="136" name="Group 135"/>
            <p:cNvGrpSpPr/>
            <p:nvPr/>
          </p:nvGrpSpPr>
          <p:grpSpPr>
            <a:xfrm>
              <a:off x="2000198" y="532357"/>
              <a:ext cx="2108159" cy="1432988"/>
              <a:chOff x="2885080" y="478780"/>
              <a:chExt cx="2108159" cy="1432988"/>
            </a:xfrm>
          </p:grpSpPr>
          <p:sp>
            <p:nvSpPr>
              <p:cNvPr id="35" name="Rectangle 34"/>
              <p:cNvSpPr/>
              <p:nvPr/>
            </p:nvSpPr>
            <p:spPr bwMode="auto">
              <a:xfrm>
                <a:off x="2885080" y="478780"/>
                <a:ext cx="2108159"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Services Compute</a:t>
                </a:r>
              </a:p>
            </p:txBody>
          </p:sp>
          <p:grpSp>
            <p:nvGrpSpPr>
              <p:cNvPr id="344" name="Group 343"/>
              <p:cNvGrpSpPr/>
              <p:nvPr/>
            </p:nvGrpSpPr>
            <p:grpSpPr>
              <a:xfrm>
                <a:off x="3091322" y="836529"/>
                <a:ext cx="1001364" cy="338014"/>
                <a:chOff x="3533110" y="1905041"/>
                <a:chExt cx="1001364" cy="338014"/>
              </a:xfrm>
            </p:grpSpPr>
            <p:sp>
              <p:nvSpPr>
                <p:cNvPr id="145" name="TextBox 144"/>
                <p:cNvSpPr txBox="1"/>
                <p:nvPr/>
              </p:nvSpPr>
              <p:spPr>
                <a:xfrm>
                  <a:off x="3875318" y="1941949"/>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Cloud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3533110" y="1905041"/>
                  <a:ext cx="289802" cy="289802"/>
                </a:xfrm>
                <a:prstGeom prst="rect">
                  <a:avLst/>
                </a:prstGeom>
              </p:spPr>
            </p:pic>
          </p:grpSp>
          <p:grpSp>
            <p:nvGrpSpPr>
              <p:cNvPr id="345" name="Group 344"/>
              <p:cNvGrpSpPr/>
              <p:nvPr/>
            </p:nvGrpSpPr>
            <p:grpSpPr>
              <a:xfrm>
                <a:off x="3067950" y="1417769"/>
                <a:ext cx="1007741" cy="320053"/>
                <a:chOff x="3509738" y="2393814"/>
                <a:chExt cx="1007741" cy="320053"/>
              </a:xfrm>
            </p:grpSpPr>
            <p:sp>
              <p:nvSpPr>
                <p:cNvPr id="147" name="TextBox 146"/>
                <p:cNvSpPr txBox="1"/>
                <p:nvPr/>
              </p:nvSpPr>
              <p:spPr>
                <a:xfrm>
                  <a:off x="3858323" y="2393814"/>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3509738" y="2410331"/>
                  <a:ext cx="303536" cy="303536"/>
                </a:xfrm>
                <a:prstGeom prst="rect">
                  <a:avLst/>
                </a:prstGeom>
              </p:spPr>
            </p:pic>
          </p:grpSp>
          <p:grpSp>
            <p:nvGrpSpPr>
              <p:cNvPr id="346" name="Group 345"/>
              <p:cNvGrpSpPr/>
              <p:nvPr/>
            </p:nvGrpSpPr>
            <p:grpSpPr>
              <a:xfrm>
                <a:off x="3968400" y="1441331"/>
                <a:ext cx="1000660" cy="336792"/>
                <a:chOff x="4132786" y="2407102"/>
                <a:chExt cx="1000660" cy="336792"/>
              </a:xfrm>
            </p:grpSpPr>
            <p:sp>
              <p:nvSpPr>
                <p:cNvPr id="149" name="TextBox 148"/>
                <p:cNvSpPr txBox="1"/>
                <p:nvPr/>
              </p:nvSpPr>
              <p:spPr>
                <a:xfrm>
                  <a:off x="4474290" y="2442788"/>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RemoteApp</a:t>
                  </a:r>
                </a:p>
              </p:txBody>
            </p:sp>
            <p:pic>
              <p:nvPicPr>
                <p:cNvPr id="150" name="Picture 149"/>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4132786" y="2407102"/>
                  <a:ext cx="291655" cy="291656"/>
                </a:xfrm>
                <a:prstGeom prst="rect">
                  <a:avLst/>
                </a:prstGeom>
              </p:spPr>
            </p:pic>
          </p:grpSp>
          <p:sp>
            <p:nvSpPr>
              <p:cNvPr id="349" name="TextBox 348"/>
              <p:cNvSpPr txBox="1"/>
              <p:nvPr/>
            </p:nvSpPr>
            <p:spPr>
              <a:xfrm>
                <a:off x="4306833" y="873437"/>
                <a:ext cx="659156" cy="301106"/>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Service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3964782" y="857249"/>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375" name="Group 374"/>
            <p:cNvGrpSpPr/>
            <p:nvPr/>
          </p:nvGrpSpPr>
          <p:grpSpPr>
            <a:xfrm>
              <a:off x="4231223" y="3019262"/>
              <a:ext cx="2355492" cy="1432988"/>
              <a:chOff x="8271660" y="469727"/>
              <a:chExt cx="2355492" cy="1432988"/>
            </a:xfrm>
          </p:grpSpPr>
          <p:sp>
            <p:nvSpPr>
              <p:cNvPr id="42" name="Rectangle 41"/>
              <p:cNvSpPr/>
              <p:nvPr/>
            </p:nvSpPr>
            <p:spPr bwMode="auto">
              <a:xfrm>
                <a:off x="8271660" y="469727"/>
                <a:ext cx="2355492"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Developer Services</a:t>
                </a:r>
              </a:p>
            </p:txBody>
          </p:sp>
          <p:grpSp>
            <p:nvGrpSpPr>
              <p:cNvPr id="144" name="Group 143"/>
              <p:cNvGrpSpPr/>
              <p:nvPr/>
            </p:nvGrpSpPr>
            <p:grpSpPr>
              <a:xfrm>
                <a:off x="8403450" y="918721"/>
                <a:ext cx="1016238" cy="309095"/>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37"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485139" y="1461008"/>
                <a:ext cx="1033718" cy="308062"/>
                <a:chOff x="10156761" y="2537778"/>
                <a:chExt cx="1033718" cy="308062"/>
              </a:xfrm>
            </p:grpSpPr>
            <p:sp>
              <p:nvSpPr>
                <p:cNvPr id="169" name="TextBox 168"/>
                <p:cNvSpPr txBox="1"/>
                <p:nvPr/>
              </p:nvSpPr>
              <p:spPr>
                <a:xfrm>
                  <a:off x="10531323" y="2544735"/>
                  <a:ext cx="659156" cy="301105"/>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App</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10156761" y="2537778"/>
                  <a:ext cx="292274" cy="292274"/>
                </a:xfrm>
                <a:prstGeom prst="rect">
                  <a:avLst/>
                </a:prstGeom>
              </p:spPr>
            </p:pic>
          </p:grpSp>
          <p:grpSp>
            <p:nvGrpSpPr>
              <p:cNvPr id="361" name="Group 360"/>
              <p:cNvGrpSpPr/>
              <p:nvPr/>
            </p:nvGrpSpPr>
            <p:grpSpPr>
              <a:xfrm>
                <a:off x="9501495" y="894448"/>
                <a:ext cx="896892" cy="311069"/>
                <a:chOff x="10173117" y="1971218"/>
                <a:chExt cx="896892" cy="311069"/>
              </a:xfrm>
            </p:grpSpPr>
            <p:pic>
              <p:nvPicPr>
                <p:cNvPr id="273" name="Picture 272"/>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1971218"/>
                  <a:ext cx="541197" cy="250025"/>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Azure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SDK</a:t>
                  </a:r>
                </a:p>
              </p:txBody>
            </p:sp>
          </p:grpSp>
          <p:grpSp>
            <p:nvGrpSpPr>
              <p:cNvPr id="374" name="Group 373"/>
              <p:cNvGrpSpPr/>
              <p:nvPr/>
            </p:nvGrpSpPr>
            <p:grpSpPr>
              <a:xfrm>
                <a:off x="8403428" y="1416107"/>
                <a:ext cx="1007716" cy="307161"/>
                <a:chOff x="8298657" y="1416107"/>
                <a:chExt cx="1007716" cy="307161"/>
              </a:xfrm>
            </p:grpSpPr>
            <p:sp>
              <p:nvSpPr>
                <p:cNvPr id="239" name="TextBox 238"/>
                <p:cNvSpPr txBox="1"/>
                <p:nvPr/>
              </p:nvSpPr>
              <p:spPr>
                <a:xfrm>
                  <a:off x="8645535" y="1473243"/>
                  <a:ext cx="660838" cy="250025"/>
                </a:xfrm>
                <a:prstGeom prst="rect">
                  <a:avLst/>
                </a:prstGeom>
                <a:noFill/>
                <a:ln>
                  <a:noFill/>
                </a:ln>
              </p:spPr>
              <p:txBody>
                <a:bodyPr wrap="none" lIns="0" tIns="27971" rIns="0" bIns="0" rtlCol="0" anchor="t">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VS Online</a:t>
                  </a:r>
                </a:p>
              </p:txBody>
            </p:sp>
            <p:sp>
              <p:nvSpPr>
                <p:cNvPr id="371" name="Freeform 370"/>
                <p:cNvSpPr/>
                <p:nvPr/>
              </p:nvSpPr>
              <p:spPr bwMode="auto">
                <a:xfrm>
                  <a:off x="8298657" y="1416107"/>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grpSp>
          <p:nvGrpSpPr>
            <p:cNvPr id="15" name="Group 14"/>
            <p:cNvGrpSpPr/>
            <p:nvPr/>
          </p:nvGrpSpPr>
          <p:grpSpPr>
            <a:xfrm>
              <a:off x="1525742" y="5237334"/>
              <a:ext cx="861746" cy="356066"/>
              <a:chOff x="1815887" y="5237334"/>
              <a:chExt cx="861746" cy="356066"/>
            </a:xfrm>
          </p:grpSpPr>
          <p:sp>
            <p:nvSpPr>
              <p:cNvPr id="62" name="Rectangle 61"/>
              <p:cNvSpPr/>
              <p:nvPr/>
            </p:nvSpPr>
            <p:spPr bwMode="auto">
              <a:xfrm>
                <a:off x="1815887" y="5237334"/>
                <a:ext cx="861746"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Container</a:t>
                </a:r>
              </a:p>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Service</a:t>
                </a:r>
              </a:p>
            </p:txBody>
          </p:sp>
          <p:grpSp>
            <p:nvGrpSpPr>
              <p:cNvPr id="412" name="Group 411"/>
              <p:cNvGrpSpPr/>
              <p:nvPr/>
            </p:nvGrpSpPr>
            <p:grpSpPr>
              <a:xfrm>
                <a:off x="1854319" y="5310201"/>
                <a:ext cx="221053" cy="170255"/>
                <a:chOff x="1410342"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398" name="Diamond 397"/>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399" name="Diamond 398"/>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sp>
              <p:nvSpPr>
                <p:cNvPr id="403" name="Rounded Rectangle 402"/>
                <p:cNvSpPr/>
                <p:nvPr/>
              </p:nvSpPr>
              <p:spPr bwMode="auto">
                <a:xfrm>
                  <a:off x="1410342" y="5288934"/>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06" name="Diamond 405"/>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07" name="Diamond 406"/>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10" name="Diamond 409"/>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11" name="Diamond 410"/>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grpSp>
        <p:grpSp>
          <p:nvGrpSpPr>
            <p:cNvPr id="23" name="Group 22"/>
            <p:cNvGrpSpPr/>
            <p:nvPr/>
          </p:nvGrpSpPr>
          <p:grpSpPr>
            <a:xfrm>
              <a:off x="7811112" y="5230981"/>
              <a:ext cx="691304" cy="346426"/>
              <a:chOff x="7811112" y="5230981"/>
              <a:chExt cx="691304" cy="346426"/>
            </a:xfrm>
          </p:grpSpPr>
          <p:sp>
            <p:nvSpPr>
              <p:cNvPr id="30" name="Rectangle 29"/>
              <p:cNvSpPr/>
              <p:nvPr/>
            </p:nvSpPr>
            <p:spPr bwMode="auto">
              <a:xfrm>
                <a:off x="7811112" y="5230981"/>
                <a:ext cx="691304"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DNS</a:t>
                </a:r>
              </a:p>
            </p:txBody>
          </p:sp>
          <p:pic>
            <p:nvPicPr>
              <p:cNvPr id="4" name="Picture 3"/>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grpSp>
        <p:grpSp>
          <p:nvGrpSpPr>
            <p:cNvPr id="240" name="Group 239"/>
            <p:cNvGrpSpPr/>
            <p:nvPr/>
          </p:nvGrpSpPr>
          <p:grpSpPr>
            <a:xfrm>
              <a:off x="10458248" y="5230981"/>
              <a:ext cx="870398" cy="346426"/>
              <a:chOff x="10458248" y="5230981"/>
              <a:chExt cx="870398" cy="346426"/>
            </a:xfrm>
          </p:grpSpPr>
          <p:sp>
            <p:nvSpPr>
              <p:cNvPr id="34" name="Rectangle 33"/>
              <p:cNvSpPr/>
              <p:nvPr/>
            </p:nvSpPr>
            <p:spPr bwMode="auto">
              <a:xfrm>
                <a:off x="10458248"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VPN Gateway</a:t>
                </a:r>
              </a:p>
            </p:txBody>
          </p:sp>
          <p:pic>
            <p:nvPicPr>
              <p:cNvPr id="10" name="Picture 9"/>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grpSp>
        <p:grpSp>
          <p:nvGrpSpPr>
            <p:cNvPr id="21" name="Group 20"/>
            <p:cNvGrpSpPr/>
            <p:nvPr/>
          </p:nvGrpSpPr>
          <p:grpSpPr>
            <a:xfrm>
              <a:off x="6949070" y="5231313"/>
              <a:ext cx="829620" cy="346180"/>
              <a:chOff x="6949070" y="5231313"/>
              <a:chExt cx="829620" cy="346180"/>
            </a:xfrm>
          </p:grpSpPr>
          <p:sp>
            <p:nvSpPr>
              <p:cNvPr id="29" name="Rectangle 28"/>
              <p:cNvSpPr/>
              <p:nvPr/>
            </p:nvSpPr>
            <p:spPr bwMode="auto">
              <a:xfrm>
                <a:off x="6949070" y="5231313"/>
                <a:ext cx="829620"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96" tIns="45720" rIns="0" bIns="143428"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Load Balancer</a:t>
                </a:r>
              </a:p>
            </p:txBody>
          </p:sp>
          <p:pic>
            <p:nvPicPr>
              <p:cNvPr id="12" name="Picture 11"/>
              <p:cNvPicPr>
                <a:picLocks noChangeAspect="1"/>
              </p:cNvPicPr>
              <p:nvPr/>
            </p:nvPicPr>
            <p:blipFill>
              <a:blip r:embed="rId42"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grpSp>
          <p:nvGrpSpPr>
            <p:cNvPr id="243" name="Group 242"/>
            <p:cNvGrpSpPr/>
            <p:nvPr/>
          </p:nvGrpSpPr>
          <p:grpSpPr>
            <a:xfrm>
              <a:off x="10708345" y="2051336"/>
              <a:ext cx="1012582" cy="321430"/>
              <a:chOff x="6813227" y="457506"/>
              <a:chExt cx="1012582" cy="321430"/>
            </a:xfrm>
          </p:grpSpPr>
          <p:sp>
            <p:nvSpPr>
              <p:cNvPr id="244" name="TextBox 243"/>
              <p:cNvSpPr txBox="1"/>
              <p:nvPr/>
            </p:nvSpPr>
            <p:spPr>
              <a:xfrm>
                <a:off x="7166653" y="477831"/>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Domain Services </a:t>
                </a:r>
                <a:b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br>
                <a:endPar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45" name="Picture 244"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63" name="Group 62"/>
            <p:cNvGrpSpPr/>
            <p:nvPr/>
          </p:nvGrpSpPr>
          <p:grpSpPr>
            <a:xfrm>
              <a:off x="6746387" y="2470108"/>
              <a:ext cx="3718371" cy="1982142"/>
              <a:chOff x="6746387" y="2470108"/>
              <a:chExt cx="3718371" cy="1982142"/>
            </a:xfrm>
          </p:grpSpPr>
          <p:sp>
            <p:nvSpPr>
              <p:cNvPr id="39" name="Rectangle 38"/>
              <p:cNvSpPr/>
              <p:nvPr/>
            </p:nvSpPr>
            <p:spPr bwMode="auto">
              <a:xfrm>
                <a:off x="6746387" y="2470108"/>
                <a:ext cx="3525541" cy="1982142"/>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Analytics &amp; </a:t>
                </a:r>
                <a:r>
                  <a:rPr kumimoji="0" lang="en-US" sz="1200" b="1"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IoT</a:t>
                </a:r>
                <a:endPar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81" name="Group 380"/>
              <p:cNvGrpSpPr/>
              <p:nvPr/>
            </p:nvGrpSpPr>
            <p:grpSpPr>
              <a:xfrm>
                <a:off x="6882162" y="2915123"/>
                <a:ext cx="1011681" cy="347362"/>
                <a:chOff x="6000733" y="3432032"/>
                <a:chExt cx="1011681" cy="347362"/>
              </a:xfrm>
            </p:grpSpPr>
            <p:sp>
              <p:nvSpPr>
                <p:cNvPr id="181" name="TextBox 180"/>
                <p:cNvSpPr txBox="1"/>
                <p:nvPr/>
              </p:nvSpPr>
              <p:spPr>
                <a:xfrm>
                  <a:off x="6353258" y="3478289"/>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HDInsight</a:t>
                  </a:r>
                </a:p>
              </p:txBody>
            </p:sp>
            <p:pic>
              <p:nvPicPr>
                <p:cNvPr id="182" name="Picture 181"/>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6000733" y="3432032"/>
                  <a:ext cx="296813" cy="296813"/>
                </a:xfrm>
                <a:prstGeom prst="rect">
                  <a:avLst/>
                </a:prstGeom>
              </p:spPr>
            </p:pic>
          </p:grpSp>
          <p:grpSp>
            <p:nvGrpSpPr>
              <p:cNvPr id="382" name="Group 381"/>
              <p:cNvGrpSpPr/>
              <p:nvPr/>
            </p:nvGrpSpPr>
            <p:grpSpPr>
              <a:xfrm>
                <a:off x="7737159" y="2963510"/>
                <a:ext cx="951185" cy="301105"/>
                <a:chOff x="6855730" y="3480419"/>
                <a:chExt cx="951185" cy="301105"/>
              </a:xfrm>
            </p:grpSpPr>
            <p:sp>
              <p:nvSpPr>
                <p:cNvPr id="183" name="TextBox 182"/>
                <p:cNvSpPr txBox="1"/>
                <p:nvPr/>
              </p:nvSpPr>
              <p:spPr>
                <a:xfrm>
                  <a:off x="7147759" y="3480419"/>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Machine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6855730" y="3501575"/>
                  <a:ext cx="248544" cy="248544"/>
                </a:xfrm>
                <a:prstGeom prst="rect">
                  <a:avLst/>
                </a:prstGeom>
              </p:spPr>
            </p:pic>
          </p:grpSp>
          <p:grpSp>
            <p:nvGrpSpPr>
              <p:cNvPr id="7" name="Group 6"/>
              <p:cNvGrpSpPr/>
              <p:nvPr/>
            </p:nvGrpSpPr>
            <p:grpSpPr>
              <a:xfrm>
                <a:off x="8577295" y="2946728"/>
                <a:ext cx="1002732" cy="320341"/>
                <a:chOff x="8577295" y="3022928"/>
                <a:chExt cx="1002732" cy="320341"/>
              </a:xfrm>
            </p:grpSpPr>
            <p:sp>
              <p:nvSpPr>
                <p:cNvPr id="185" name="TextBox 184"/>
                <p:cNvSpPr txBox="1"/>
                <p:nvPr/>
              </p:nvSpPr>
              <p:spPr>
                <a:xfrm>
                  <a:off x="8920871" y="3042164"/>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Stream</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186" name="Picture 185"/>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8577295" y="3022928"/>
                  <a:ext cx="310547" cy="310546"/>
                </a:xfrm>
                <a:prstGeom prst="rect">
                  <a:avLst/>
                </a:prstGeom>
              </p:spPr>
            </p:pic>
          </p:grpSp>
          <p:grpSp>
            <p:nvGrpSpPr>
              <p:cNvPr id="14" name="Group 13"/>
              <p:cNvGrpSpPr/>
              <p:nvPr/>
            </p:nvGrpSpPr>
            <p:grpSpPr>
              <a:xfrm>
                <a:off x="7143622" y="3482597"/>
                <a:ext cx="1002965" cy="334571"/>
                <a:chOff x="6886447" y="3615947"/>
                <a:chExt cx="1002965" cy="334571"/>
              </a:xfrm>
            </p:grpSpPr>
            <p:sp>
              <p:nvSpPr>
                <p:cNvPr id="187" name="TextBox 186"/>
                <p:cNvSpPr txBox="1"/>
                <p:nvPr/>
              </p:nvSpPr>
              <p:spPr>
                <a:xfrm>
                  <a:off x="7230256" y="3649413"/>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Data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6886447" y="3615947"/>
                  <a:ext cx="302121" cy="302121"/>
                </a:xfrm>
                <a:prstGeom prst="rect">
                  <a:avLst/>
                </a:prstGeom>
              </p:spPr>
            </p:pic>
          </p:grpSp>
          <p:grpSp>
            <p:nvGrpSpPr>
              <p:cNvPr id="385" name="Group 384"/>
              <p:cNvGrpSpPr/>
              <p:nvPr/>
            </p:nvGrpSpPr>
            <p:grpSpPr>
              <a:xfrm>
                <a:off x="7981457" y="3490536"/>
                <a:ext cx="1005670" cy="327678"/>
                <a:chOff x="6842853" y="4064595"/>
                <a:chExt cx="1005670" cy="327678"/>
              </a:xfrm>
            </p:grpSpPr>
            <p:sp>
              <p:nvSpPr>
                <p:cNvPr id="189" name="TextBox 188"/>
                <p:cNvSpPr txBox="1"/>
                <p:nvPr/>
              </p:nvSpPr>
              <p:spPr>
                <a:xfrm>
                  <a:off x="7189367" y="4091168"/>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Event</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6842853" y="4064595"/>
                  <a:ext cx="296417" cy="296417"/>
                </a:xfrm>
                <a:prstGeom prst="rect">
                  <a:avLst/>
                </a:prstGeom>
              </p:spPr>
            </p:pic>
          </p:grpSp>
          <p:grpSp>
            <p:nvGrpSpPr>
              <p:cNvPr id="386" name="Group 385"/>
              <p:cNvGrpSpPr/>
              <p:nvPr/>
            </p:nvGrpSpPr>
            <p:grpSpPr>
              <a:xfrm>
                <a:off x="8607766" y="4012490"/>
                <a:ext cx="989338" cy="296656"/>
                <a:chOff x="7373912" y="4453199"/>
                <a:chExt cx="989338" cy="296656"/>
              </a:xfrm>
            </p:grpSpPr>
            <p:sp>
              <p:nvSpPr>
                <p:cNvPr id="191" name="TextBox 190"/>
                <p:cNvSpPr txBox="1"/>
                <p:nvPr/>
              </p:nvSpPr>
              <p:spPr>
                <a:xfrm>
                  <a:off x="7704094" y="4468694"/>
                  <a:ext cx="659156" cy="258458"/>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Mobile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Engagement</a:t>
                  </a:r>
                </a:p>
              </p:txBody>
            </p:sp>
            <p:pic>
              <p:nvPicPr>
                <p:cNvPr id="192" name="Picture 191"/>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7373912" y="4453199"/>
                  <a:ext cx="296656" cy="296656"/>
                </a:xfrm>
                <a:prstGeom prst="rect">
                  <a:avLst/>
                </a:prstGeom>
              </p:spPr>
            </p:pic>
          </p:grpSp>
          <p:grpSp>
            <p:nvGrpSpPr>
              <p:cNvPr id="8" name="Group 7"/>
              <p:cNvGrpSpPr/>
              <p:nvPr/>
            </p:nvGrpSpPr>
            <p:grpSpPr>
              <a:xfrm>
                <a:off x="9565545" y="2966401"/>
                <a:ext cx="899213" cy="301105"/>
                <a:chOff x="9565545" y="3042601"/>
                <a:chExt cx="899213" cy="301105"/>
              </a:xfrm>
            </p:grpSpPr>
            <p:sp>
              <p:nvSpPr>
                <p:cNvPr id="251" name="TextBox 250"/>
                <p:cNvSpPr txBox="1"/>
                <p:nvPr/>
              </p:nvSpPr>
              <p:spPr>
                <a:xfrm>
                  <a:off x="9805602" y="3042601"/>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Data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Lake</a:t>
                  </a:r>
                </a:p>
              </p:txBody>
            </p:sp>
            <p:sp>
              <p:nvSpPr>
                <p:cNvPr id="250" name="Freeform 249"/>
                <p:cNvSpPr/>
                <p:nvPr/>
              </p:nvSpPr>
              <p:spPr bwMode="auto">
                <a:xfrm>
                  <a:off x="9565545" y="3050497"/>
                  <a:ext cx="197023" cy="271168"/>
                </a:xfrm>
                <a:custGeom>
                  <a:avLst/>
                  <a:gdLst>
                    <a:gd name="connsiteX0" fmla="*/ 438796 w 667945"/>
                    <a:gd name="connsiteY0" fmla="*/ 474896 h 919312"/>
                    <a:gd name="connsiteX1" fmla="*/ 457731 w 667945"/>
                    <a:gd name="connsiteY1" fmla="*/ 501690 h 919312"/>
                    <a:gd name="connsiteX2" fmla="*/ 503146 w 667945"/>
                    <a:gd name="connsiteY2" fmla="*/ 530902 h 919312"/>
                    <a:gd name="connsiteX3" fmla="*/ 556703 w 667945"/>
                    <a:gd name="connsiteY3" fmla="*/ 541217 h 919312"/>
                    <a:gd name="connsiteX4" fmla="*/ 560815 w 667945"/>
                    <a:gd name="connsiteY4" fmla="*/ 541217 h 919312"/>
                    <a:gd name="connsiteX5" fmla="*/ 614373 w 667945"/>
                    <a:gd name="connsiteY5" fmla="*/ 530902 h 919312"/>
                    <a:gd name="connsiteX6" fmla="*/ 659787 w 667945"/>
                    <a:gd name="connsiteY6" fmla="*/ 501690 h 919312"/>
                    <a:gd name="connsiteX7" fmla="*/ 667943 w 667945"/>
                    <a:gd name="connsiteY7" fmla="*/ 490150 h 919312"/>
                    <a:gd name="connsiteX8" fmla="*/ 667943 w 667945"/>
                    <a:gd name="connsiteY8" fmla="*/ 804964 h 919312"/>
                    <a:gd name="connsiteX9" fmla="*/ 665702 w 667945"/>
                    <a:gd name="connsiteY9" fmla="*/ 804964 h 919312"/>
                    <a:gd name="connsiteX10" fmla="*/ 667944 w 667945"/>
                    <a:gd name="connsiteY10" fmla="*/ 812105 h 919312"/>
                    <a:gd name="connsiteX11" fmla="*/ 333972 w 667945"/>
                    <a:gd name="connsiteY11" fmla="*/ 919312 h 919312"/>
                    <a:gd name="connsiteX12" fmla="*/ 0 w 667945"/>
                    <a:gd name="connsiteY12" fmla="*/ 812105 h 919312"/>
                    <a:gd name="connsiteX13" fmla="*/ 2243 w 667945"/>
                    <a:gd name="connsiteY13" fmla="*/ 804964 h 919312"/>
                    <a:gd name="connsiteX14" fmla="*/ 0 w 667945"/>
                    <a:gd name="connsiteY14" fmla="*/ 804964 h 919312"/>
                    <a:gd name="connsiteX15" fmla="*/ 0 w 667945"/>
                    <a:gd name="connsiteY15" fmla="*/ 506436 h 919312"/>
                    <a:gd name="connsiteX16" fmla="*/ 38038 w 667945"/>
                    <a:gd name="connsiteY16" fmla="*/ 530902 h 919312"/>
                    <a:gd name="connsiteX17" fmla="*/ 91595 w 667945"/>
                    <a:gd name="connsiteY17" fmla="*/ 541217 h 919312"/>
                    <a:gd name="connsiteX18" fmla="*/ 95707 w 667945"/>
                    <a:gd name="connsiteY18" fmla="*/ 541217 h 919312"/>
                    <a:gd name="connsiteX19" fmla="*/ 149265 w 667945"/>
                    <a:gd name="connsiteY19" fmla="*/ 530902 h 919312"/>
                    <a:gd name="connsiteX20" fmla="*/ 194679 w 667945"/>
                    <a:gd name="connsiteY20" fmla="*/ 501690 h 919312"/>
                    <a:gd name="connsiteX21" fmla="*/ 206242 w 667945"/>
                    <a:gd name="connsiteY21" fmla="*/ 485329 h 919312"/>
                    <a:gd name="connsiteX22" fmla="*/ 217804 w 667945"/>
                    <a:gd name="connsiteY22" fmla="*/ 501690 h 919312"/>
                    <a:gd name="connsiteX23" fmla="*/ 263219 w 667945"/>
                    <a:gd name="connsiteY23" fmla="*/ 530902 h 919312"/>
                    <a:gd name="connsiteX24" fmla="*/ 316776 w 667945"/>
                    <a:gd name="connsiteY24" fmla="*/ 541217 h 919312"/>
                    <a:gd name="connsiteX25" fmla="*/ 320888 w 667945"/>
                    <a:gd name="connsiteY25" fmla="*/ 541217 h 919312"/>
                    <a:gd name="connsiteX26" fmla="*/ 374446 w 667945"/>
                    <a:gd name="connsiteY26" fmla="*/ 530902 h 919312"/>
                    <a:gd name="connsiteX27" fmla="*/ 419860 w 667945"/>
                    <a:gd name="connsiteY27" fmla="*/ 501690 h 919312"/>
                    <a:gd name="connsiteX28" fmla="*/ 333973 w 667945"/>
                    <a:gd name="connsiteY28" fmla="*/ 35821 h 919312"/>
                    <a:gd name="connsiteX29" fmla="*/ 95251 w 667945"/>
                    <a:gd name="connsiteY29" fmla="*/ 106570 h 919312"/>
                    <a:gd name="connsiteX30" fmla="*/ 333973 w 667945"/>
                    <a:gd name="connsiteY30" fmla="*/ 177319 h 919312"/>
                    <a:gd name="connsiteX31" fmla="*/ 572695 w 667945"/>
                    <a:gd name="connsiteY31" fmla="*/ 106570 h 919312"/>
                    <a:gd name="connsiteX32" fmla="*/ 333973 w 667945"/>
                    <a:gd name="connsiteY32" fmla="*/ 35821 h 919312"/>
                    <a:gd name="connsiteX33" fmla="*/ 333973 w 667945"/>
                    <a:gd name="connsiteY33" fmla="*/ 0 h 919312"/>
                    <a:gd name="connsiteX34" fmla="*/ 661160 w 667945"/>
                    <a:gd name="connsiteY34" fmla="*/ 85601 h 919312"/>
                    <a:gd name="connsiteX35" fmla="*/ 667213 w 667945"/>
                    <a:gd name="connsiteY35" fmla="*/ 104877 h 919312"/>
                    <a:gd name="connsiteX36" fmla="*/ 667943 w 667945"/>
                    <a:gd name="connsiteY36" fmla="*/ 104877 h 919312"/>
                    <a:gd name="connsiteX37" fmla="*/ 667943 w 667945"/>
                    <a:gd name="connsiteY37" fmla="*/ 107201 h 919312"/>
                    <a:gd name="connsiteX38" fmla="*/ 667945 w 667945"/>
                    <a:gd name="connsiteY38" fmla="*/ 107207 h 919312"/>
                    <a:gd name="connsiteX39" fmla="*/ 667943 w 667945"/>
                    <a:gd name="connsiteY39" fmla="*/ 107214 h 919312"/>
                    <a:gd name="connsiteX40" fmla="*/ 667943 w 667945"/>
                    <a:gd name="connsiteY40" fmla="*/ 410649 h 919312"/>
                    <a:gd name="connsiteX41" fmla="*/ 659788 w 667945"/>
                    <a:gd name="connsiteY41" fmla="*/ 422188 h 919312"/>
                    <a:gd name="connsiteX42" fmla="*/ 558760 w 667945"/>
                    <a:gd name="connsiteY42" fmla="*/ 462111 h 919312"/>
                    <a:gd name="connsiteX43" fmla="*/ 457732 w 667945"/>
                    <a:gd name="connsiteY43" fmla="*/ 422188 h 919312"/>
                    <a:gd name="connsiteX44" fmla="*/ 438797 w 667945"/>
                    <a:gd name="connsiteY44" fmla="*/ 395394 h 919312"/>
                    <a:gd name="connsiteX45" fmla="*/ 419861 w 667945"/>
                    <a:gd name="connsiteY45" fmla="*/ 422188 h 919312"/>
                    <a:gd name="connsiteX46" fmla="*/ 318833 w 667945"/>
                    <a:gd name="connsiteY46" fmla="*/ 462111 h 919312"/>
                    <a:gd name="connsiteX47" fmla="*/ 217805 w 667945"/>
                    <a:gd name="connsiteY47" fmla="*/ 422188 h 919312"/>
                    <a:gd name="connsiteX48" fmla="*/ 206243 w 667945"/>
                    <a:gd name="connsiteY48" fmla="*/ 405827 h 919312"/>
                    <a:gd name="connsiteX49" fmla="*/ 194680 w 667945"/>
                    <a:gd name="connsiteY49" fmla="*/ 422188 h 919312"/>
                    <a:gd name="connsiteX50" fmla="*/ 93652 w 667945"/>
                    <a:gd name="connsiteY50" fmla="*/ 462111 h 919312"/>
                    <a:gd name="connsiteX51" fmla="*/ 38039 w 667945"/>
                    <a:gd name="connsiteY51" fmla="*/ 451400 h 919312"/>
                    <a:gd name="connsiteX52" fmla="*/ 0 w 667945"/>
                    <a:gd name="connsiteY52" fmla="*/ 426933 h 919312"/>
                    <a:gd name="connsiteX53" fmla="*/ 0 w 667945"/>
                    <a:gd name="connsiteY53" fmla="*/ 104877 h 919312"/>
                    <a:gd name="connsiteX54" fmla="*/ 733 w 667945"/>
                    <a:gd name="connsiteY54" fmla="*/ 104877 h 919312"/>
                    <a:gd name="connsiteX55" fmla="*/ 6786 w 667945"/>
                    <a:gd name="connsiteY55" fmla="*/ 85601 h 919312"/>
                    <a:gd name="connsiteX56" fmla="*/ 333973 w 667945"/>
                    <a:gd name="connsiteY56" fmla="*/ 0 h 9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67945" h="919312">
                      <a:moveTo>
                        <a:pt x="438796" y="474896"/>
                      </a:moveTo>
                      <a:lnTo>
                        <a:pt x="457731" y="501690"/>
                      </a:lnTo>
                      <a:cubicBezTo>
                        <a:pt x="470659" y="514024"/>
                        <a:pt x="486052" y="524004"/>
                        <a:pt x="503146" y="530902"/>
                      </a:cubicBezTo>
                      <a:lnTo>
                        <a:pt x="556703" y="541217"/>
                      </a:lnTo>
                      <a:lnTo>
                        <a:pt x="560815" y="541217"/>
                      </a:lnTo>
                      <a:lnTo>
                        <a:pt x="614373" y="530902"/>
                      </a:lnTo>
                      <a:cubicBezTo>
                        <a:pt x="631466" y="524004"/>
                        <a:pt x="646860" y="514024"/>
                        <a:pt x="659787" y="501690"/>
                      </a:cubicBezTo>
                      <a:lnTo>
                        <a:pt x="667943" y="490150"/>
                      </a:lnTo>
                      <a:lnTo>
                        <a:pt x="667943" y="804964"/>
                      </a:lnTo>
                      <a:lnTo>
                        <a:pt x="665702" y="804964"/>
                      </a:lnTo>
                      <a:lnTo>
                        <a:pt x="667944" y="812105"/>
                      </a:lnTo>
                      <a:cubicBezTo>
                        <a:pt x="667944" y="871314"/>
                        <a:pt x="518420" y="919312"/>
                        <a:pt x="333972" y="919312"/>
                      </a:cubicBezTo>
                      <a:cubicBezTo>
                        <a:pt x="149524" y="919312"/>
                        <a:pt x="0" y="871314"/>
                        <a:pt x="0" y="812105"/>
                      </a:cubicBezTo>
                      <a:lnTo>
                        <a:pt x="2243" y="804964"/>
                      </a:lnTo>
                      <a:lnTo>
                        <a:pt x="0" y="804964"/>
                      </a:lnTo>
                      <a:lnTo>
                        <a:pt x="0" y="506436"/>
                      </a:lnTo>
                      <a:lnTo>
                        <a:pt x="38038" y="530902"/>
                      </a:lnTo>
                      <a:lnTo>
                        <a:pt x="91595" y="541217"/>
                      </a:lnTo>
                      <a:lnTo>
                        <a:pt x="95707" y="541217"/>
                      </a:lnTo>
                      <a:lnTo>
                        <a:pt x="149265" y="530902"/>
                      </a:lnTo>
                      <a:cubicBezTo>
                        <a:pt x="166358" y="524004"/>
                        <a:pt x="181752" y="514024"/>
                        <a:pt x="194679" y="501690"/>
                      </a:cubicBezTo>
                      <a:lnTo>
                        <a:pt x="206242" y="485329"/>
                      </a:lnTo>
                      <a:lnTo>
                        <a:pt x="217804" y="501690"/>
                      </a:lnTo>
                      <a:cubicBezTo>
                        <a:pt x="230732" y="514024"/>
                        <a:pt x="246125" y="524004"/>
                        <a:pt x="263219" y="530902"/>
                      </a:cubicBezTo>
                      <a:lnTo>
                        <a:pt x="316776" y="541217"/>
                      </a:lnTo>
                      <a:lnTo>
                        <a:pt x="320888" y="541217"/>
                      </a:lnTo>
                      <a:lnTo>
                        <a:pt x="374446" y="530902"/>
                      </a:lnTo>
                      <a:cubicBezTo>
                        <a:pt x="391539" y="524004"/>
                        <a:pt x="406933" y="514024"/>
                        <a:pt x="419860" y="501690"/>
                      </a:cubicBezTo>
                      <a:close/>
                      <a:moveTo>
                        <a:pt x="333973" y="35821"/>
                      </a:moveTo>
                      <a:cubicBezTo>
                        <a:pt x="202130" y="35821"/>
                        <a:pt x="95251" y="67496"/>
                        <a:pt x="95251" y="106570"/>
                      </a:cubicBezTo>
                      <a:cubicBezTo>
                        <a:pt x="95251" y="145644"/>
                        <a:pt x="202130" y="177319"/>
                        <a:pt x="333973" y="177319"/>
                      </a:cubicBezTo>
                      <a:cubicBezTo>
                        <a:pt x="465816" y="177319"/>
                        <a:pt x="572695" y="145644"/>
                        <a:pt x="572695" y="106570"/>
                      </a:cubicBezTo>
                      <a:cubicBezTo>
                        <a:pt x="572695" y="67496"/>
                        <a:pt x="465816" y="35821"/>
                        <a:pt x="333973" y="35821"/>
                      </a:cubicBezTo>
                      <a:close/>
                      <a:moveTo>
                        <a:pt x="333973" y="0"/>
                      </a:moveTo>
                      <a:cubicBezTo>
                        <a:pt x="495365" y="0"/>
                        <a:pt x="630018" y="36748"/>
                        <a:pt x="661160" y="85601"/>
                      </a:cubicBezTo>
                      <a:lnTo>
                        <a:pt x="667213" y="104877"/>
                      </a:lnTo>
                      <a:lnTo>
                        <a:pt x="667943" y="104877"/>
                      </a:lnTo>
                      <a:lnTo>
                        <a:pt x="667943" y="107201"/>
                      </a:lnTo>
                      <a:lnTo>
                        <a:pt x="667945" y="107207"/>
                      </a:lnTo>
                      <a:lnTo>
                        <a:pt x="667943" y="107214"/>
                      </a:lnTo>
                      <a:lnTo>
                        <a:pt x="667943" y="410649"/>
                      </a:lnTo>
                      <a:lnTo>
                        <a:pt x="659788" y="422188"/>
                      </a:lnTo>
                      <a:cubicBezTo>
                        <a:pt x="633933" y="446855"/>
                        <a:pt x="598214" y="462111"/>
                        <a:pt x="558760" y="462111"/>
                      </a:cubicBezTo>
                      <a:cubicBezTo>
                        <a:pt x="519306" y="462111"/>
                        <a:pt x="483587" y="446855"/>
                        <a:pt x="457732" y="422188"/>
                      </a:cubicBezTo>
                      <a:lnTo>
                        <a:pt x="438797" y="395394"/>
                      </a:lnTo>
                      <a:lnTo>
                        <a:pt x="419861" y="422188"/>
                      </a:lnTo>
                      <a:cubicBezTo>
                        <a:pt x="394006" y="446855"/>
                        <a:pt x="358287" y="462111"/>
                        <a:pt x="318833" y="462111"/>
                      </a:cubicBezTo>
                      <a:cubicBezTo>
                        <a:pt x="279379" y="462111"/>
                        <a:pt x="243660" y="446855"/>
                        <a:pt x="217805" y="422188"/>
                      </a:cubicBezTo>
                      <a:lnTo>
                        <a:pt x="206243" y="405827"/>
                      </a:lnTo>
                      <a:lnTo>
                        <a:pt x="194680" y="422188"/>
                      </a:lnTo>
                      <a:cubicBezTo>
                        <a:pt x="168825" y="446855"/>
                        <a:pt x="133106" y="462111"/>
                        <a:pt x="93652" y="462111"/>
                      </a:cubicBezTo>
                      <a:cubicBezTo>
                        <a:pt x="73925" y="462111"/>
                        <a:pt x="55132" y="458297"/>
                        <a:pt x="38039" y="451400"/>
                      </a:cubicBezTo>
                      <a:lnTo>
                        <a:pt x="0" y="426933"/>
                      </a:lnTo>
                      <a:lnTo>
                        <a:pt x="0" y="104877"/>
                      </a:lnTo>
                      <a:lnTo>
                        <a:pt x="733" y="104877"/>
                      </a:lnTo>
                      <a:lnTo>
                        <a:pt x="6786" y="85601"/>
                      </a:lnTo>
                      <a:cubicBezTo>
                        <a:pt x="37928" y="36748"/>
                        <a:pt x="172581" y="0"/>
                        <a:pt x="333973"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255" name="Group 254"/>
              <p:cNvGrpSpPr/>
              <p:nvPr/>
            </p:nvGrpSpPr>
            <p:grpSpPr>
              <a:xfrm>
                <a:off x="7681297" y="3997243"/>
                <a:ext cx="737589" cy="366384"/>
                <a:chOff x="7328872" y="3997243"/>
                <a:chExt cx="737589" cy="366384"/>
              </a:xfrm>
            </p:grpSpPr>
            <p:pic>
              <p:nvPicPr>
                <p:cNvPr id="6" name="Picture 5"/>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7328872" y="3997243"/>
                  <a:ext cx="309231" cy="309231"/>
                </a:xfrm>
                <a:prstGeom prst="rect">
                  <a:avLst/>
                </a:prstGeom>
              </p:spPr>
            </p:pic>
            <p:sp>
              <p:nvSpPr>
                <p:cNvPr id="248" name="TextBox 247"/>
                <p:cNvSpPr txBox="1"/>
                <p:nvPr/>
              </p:nvSpPr>
              <p:spPr>
                <a:xfrm>
                  <a:off x="7699610" y="4049446"/>
                  <a:ext cx="366851" cy="314181"/>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err="1">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IoT</a:t>
                  </a: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 Hub</a:t>
                  </a:r>
                </a:p>
              </p:txBody>
            </p:sp>
          </p:grpSp>
          <p:grpSp>
            <p:nvGrpSpPr>
              <p:cNvPr id="259" name="Group 258"/>
              <p:cNvGrpSpPr/>
              <p:nvPr/>
            </p:nvGrpSpPr>
            <p:grpSpPr>
              <a:xfrm>
                <a:off x="8911462" y="3483686"/>
                <a:ext cx="1033650" cy="325042"/>
                <a:chOff x="8882887" y="3483686"/>
                <a:chExt cx="1033650" cy="325042"/>
              </a:xfrm>
            </p:grpSpPr>
            <p:sp>
              <p:nvSpPr>
                <p:cNvPr id="260" name="TextBox 259"/>
                <p:cNvSpPr txBox="1"/>
                <p:nvPr/>
              </p:nvSpPr>
              <p:spPr>
                <a:xfrm>
                  <a:off x="9257381" y="3502246"/>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Data </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Catalog</a:t>
                  </a:r>
                </a:p>
              </p:txBody>
            </p:sp>
            <p:pic>
              <p:nvPicPr>
                <p:cNvPr id="261" name="Picture 260"/>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8882887" y="3483686"/>
                  <a:ext cx="325042" cy="325042"/>
                </a:xfrm>
                <a:prstGeom prst="rect">
                  <a:avLst/>
                </a:prstGeom>
              </p:spPr>
            </p:pic>
          </p:grpSp>
        </p:grpSp>
        <p:sp>
          <p:nvSpPr>
            <p:cNvPr id="75" name="Rectangle 74"/>
            <p:cNvSpPr/>
            <p:nvPr/>
          </p:nvSpPr>
          <p:spPr bwMode="auto">
            <a:xfrm>
              <a:off x="355123" y="532357"/>
              <a:ext cx="1547714" cy="4154154"/>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Security &amp; Management</a:t>
              </a:r>
            </a:p>
          </p:txBody>
        </p:sp>
        <p:grpSp>
          <p:nvGrpSpPr>
            <p:cNvPr id="334" name="Group 333"/>
            <p:cNvGrpSpPr/>
            <p:nvPr/>
          </p:nvGrpSpPr>
          <p:grpSpPr>
            <a:xfrm>
              <a:off x="559429" y="1513821"/>
              <a:ext cx="1012582" cy="321430"/>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Azure Active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59429" y="2343272"/>
              <a:ext cx="974572" cy="311021"/>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Multi-Factor</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59429" y="2732241"/>
              <a:ext cx="1008498" cy="337139"/>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59429" y="1128118"/>
              <a:ext cx="1000133" cy="348052"/>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59429" y="3509522"/>
              <a:ext cx="1006664" cy="360438"/>
              <a:chOff x="4552624" y="449871"/>
              <a:chExt cx="1006664" cy="360438"/>
            </a:xfrm>
          </p:grpSpPr>
          <p:sp>
            <p:nvSpPr>
              <p:cNvPr id="204" name="TextBox 203"/>
              <p:cNvSpPr txBox="1"/>
              <p:nvPr/>
            </p:nvSpPr>
            <p:spPr>
              <a:xfrm>
                <a:off x="4900132" y="509203"/>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552624" y="449871"/>
                <a:ext cx="235263" cy="261402"/>
              </a:xfrm>
              <a:prstGeom prst="rect">
                <a:avLst/>
              </a:prstGeom>
            </p:spPr>
          </p:pic>
        </p:grpSp>
        <p:grpSp>
          <p:nvGrpSpPr>
            <p:cNvPr id="336" name="Group 335"/>
            <p:cNvGrpSpPr/>
            <p:nvPr/>
          </p:nvGrpSpPr>
          <p:grpSpPr>
            <a:xfrm>
              <a:off x="559429" y="3887273"/>
              <a:ext cx="1024650" cy="317273"/>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Store/</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55"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grpSp>
          <p:nvGrpSpPr>
            <p:cNvPr id="417" name="Group 416"/>
            <p:cNvGrpSpPr/>
            <p:nvPr/>
          </p:nvGrpSpPr>
          <p:grpSpPr>
            <a:xfrm>
              <a:off x="559429" y="4356417"/>
              <a:ext cx="1008388" cy="309244"/>
              <a:chOff x="559429" y="4065187"/>
              <a:chExt cx="1008388" cy="309244"/>
            </a:xfrm>
          </p:grpSpPr>
          <p:pic>
            <p:nvPicPr>
              <p:cNvPr id="413" name="Picture 412"/>
              <p:cNvPicPr>
                <a:picLocks noChangeAspect="1"/>
              </p:cNvPicPr>
              <p:nvPr/>
            </p:nvPicPr>
            <p:blipFill>
              <a:blip r:embed="rId56"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VM Image Gallery</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grpSp>
        <p:grpSp>
          <p:nvGrpSpPr>
            <p:cNvPr id="256" name="Group 255"/>
            <p:cNvGrpSpPr/>
            <p:nvPr/>
          </p:nvGrpSpPr>
          <p:grpSpPr>
            <a:xfrm>
              <a:off x="559429" y="1904238"/>
              <a:ext cx="1012582" cy="321430"/>
              <a:chOff x="6813227" y="457506"/>
              <a:chExt cx="1012582" cy="321430"/>
            </a:xfrm>
          </p:grpSpPr>
          <p:sp>
            <p:nvSpPr>
              <p:cNvPr id="257" name="TextBox 256"/>
              <p:cNvSpPr txBox="1"/>
              <p:nvPr/>
            </p:nvSpPr>
            <p:spPr>
              <a:xfrm>
                <a:off x="7166653" y="477831"/>
                <a:ext cx="659156" cy="301105"/>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Azure AD</a:t>
                </a:r>
              </a:p>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B2C</a:t>
                </a:r>
              </a:p>
            </p:txBody>
          </p:sp>
          <p:pic>
            <p:nvPicPr>
              <p:cNvPr id="258" name="Picture 257"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44" name="Group 43"/>
            <p:cNvGrpSpPr/>
            <p:nvPr/>
          </p:nvGrpSpPr>
          <p:grpSpPr>
            <a:xfrm>
              <a:off x="532599" y="3107117"/>
              <a:ext cx="1025516" cy="333331"/>
              <a:chOff x="532599" y="3107117"/>
              <a:chExt cx="1025516" cy="333331"/>
            </a:xfrm>
          </p:grpSpPr>
          <p:pic>
            <p:nvPicPr>
              <p:cNvPr id="262" name="Picture 261"/>
              <p:cNvPicPr>
                <a:picLocks noChangeAspect="1"/>
              </p:cNvPicPr>
              <p:nvPr/>
            </p:nvPicPr>
            <p:blipFill>
              <a:blip r:embed="rId57" cstate="print">
                <a:biLevel thresh="25000"/>
                <a:extLst>
                  <a:ext uri="{28A0092B-C50C-407E-A947-70E740481C1C}">
                    <a14:useLocalDpi xmlns:a14="http://schemas.microsoft.com/office/drawing/2010/main" val="0"/>
                  </a:ext>
                </a:extLst>
              </a:blip>
              <a:stretch>
                <a:fillRect/>
              </a:stretch>
            </p:blipFill>
            <p:spPr>
              <a:xfrm>
                <a:off x="532599" y="3107117"/>
                <a:ext cx="333331" cy="333331"/>
              </a:xfrm>
              <a:prstGeom prst="rect">
                <a:avLst/>
              </a:prstGeom>
            </p:spPr>
          </p:pic>
          <p:sp>
            <p:nvSpPr>
              <p:cNvPr id="263" name="TextBox 262"/>
              <p:cNvSpPr txBox="1"/>
              <p:nvPr/>
            </p:nvSpPr>
            <p:spPr>
              <a:xfrm>
                <a:off x="898959" y="3138949"/>
                <a:ext cx="659156" cy="301106"/>
              </a:xfrm>
              <a:prstGeom prst="rect">
                <a:avLst/>
              </a:prstGeom>
              <a:noFill/>
              <a:ln>
                <a:noFill/>
              </a:ln>
            </p:spPr>
            <p:txBody>
              <a:bodyPr wrap="none" lIns="0" tIns="27971" rIns="0" bIns="0" rtlCol="0">
                <a:noAutofit/>
              </a:bodyPr>
              <a:lstStyle/>
              <a:p>
                <a:pPr marL="0" marR="0" lvl="0" indent="0" algn="l" defTabSz="932317" rtl="0" eaLnBrk="0" fontAlgn="base" latinLnBrk="0" hangingPunct="0">
                  <a:lnSpc>
                    <a:spcPts val="816"/>
                  </a:lnSpc>
                  <a:spcBef>
                    <a:spcPct val="0"/>
                  </a:spcBef>
                  <a:spcAft>
                    <a:spcPct val="0"/>
                  </a:spcAft>
                  <a:buClrTx/>
                  <a:buSzTx/>
                  <a:buFontTx/>
                  <a:buNone/>
                  <a:tabLst/>
                  <a:defRPr/>
                </a:pPr>
                <a:r>
                  <a:rPr kumimoji="0" lang="en-US" sz="765" b="0" i="0" u="none" strike="noStrike" kern="1200" cap="none" spc="0" normalizeH="0" baseline="0" noProof="0" dirty="0">
                    <a:ln>
                      <a:noFill/>
                    </a:ln>
                    <a:solidFill>
                      <a:prstClr val="white"/>
                    </a:solidFill>
                    <a:effectLst/>
                    <a:uLnTx/>
                    <a:uFillTx/>
                    <a:latin typeface="Segoe UI Light" panose="020B0502040204020203" pitchFamily="34" charset="0"/>
                    <a:ea typeface="Arial Unicode MS" panose="020B0604020202020204" pitchFamily="34" charset="-128"/>
                    <a:cs typeface="Segoe UI Light" panose="020B0502040204020203" pitchFamily="34" charset="0"/>
                  </a:rPr>
                  <a:t>Scheduler</a:t>
                </a:r>
              </a:p>
            </p:txBody>
          </p:sp>
        </p:grpSp>
      </p:grpSp>
    </p:spTree>
    <p:extLst>
      <p:ext uri="{BB962C8B-B14F-4D97-AF65-F5344CB8AC3E}">
        <p14:creationId xmlns:p14="http://schemas.microsoft.com/office/powerpoint/2010/main" val="32297852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2000"/>
                                        <p:tgtEl>
                                          <p:spTgt spid="249"/>
                                        </p:tgtEl>
                                      </p:cBhvr>
                                    </p:animEffect>
                                    <p:anim calcmode="lin" valueType="num">
                                      <p:cBhvr>
                                        <p:cTn id="8" dur="2000" fill="hold"/>
                                        <p:tgtEl>
                                          <p:spTgt spid="249"/>
                                        </p:tgtEl>
                                        <p:attrNameLst>
                                          <p:attrName>ppt_x</p:attrName>
                                        </p:attrNameLst>
                                      </p:cBhvr>
                                      <p:tavLst>
                                        <p:tav tm="0">
                                          <p:val>
                                            <p:strVal val="#ppt_x"/>
                                          </p:val>
                                        </p:tav>
                                        <p:tav tm="100000">
                                          <p:val>
                                            <p:strVal val="#ppt_x"/>
                                          </p:val>
                                        </p:tav>
                                      </p:tavLst>
                                    </p:anim>
                                    <p:anim calcmode="lin" valueType="num">
                                      <p:cBhvr>
                                        <p:cTn id="9" dur="2000" fill="hold"/>
                                        <p:tgtEl>
                                          <p:spTgt spid="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3862"/>
            <a:ext cx="12436474" cy="917575"/>
          </a:xfrm>
        </p:spPr>
        <p:txBody>
          <a:bodyPr/>
          <a:lstStyle/>
          <a:p>
            <a:pPr algn="ctr"/>
            <a:r>
              <a:rPr lang="en-US" sz="3600" dirty="0"/>
              <a:t>Wouldn’t it be great if someone assembled this for you?</a:t>
            </a:r>
          </a:p>
        </p:txBody>
      </p:sp>
    </p:spTree>
    <p:extLst>
      <p:ext uri="{BB962C8B-B14F-4D97-AF65-F5344CB8AC3E}">
        <p14:creationId xmlns:p14="http://schemas.microsoft.com/office/powerpoint/2010/main" val="33662547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pPr lvl="0">
              <a:lnSpc>
                <a:spcPct val="100000"/>
              </a:lnSpc>
              <a:spcBef>
                <a:spcPts val="0"/>
              </a:spcBef>
            </a:pPr>
            <a:r>
              <a:rPr lang="en-US" dirty="0"/>
              <a:t>Azure IoT Suite</a:t>
            </a:r>
            <a:br>
              <a:rPr lang="en-US" dirty="0"/>
            </a:br>
            <a:r>
              <a:rPr lang="en-US" sz="3200" spc="0" dirty="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Get started in minutes &amp; customize to meet your needs</a:t>
            </a:r>
            <a:r>
              <a:rPr lang="en-US" sz="3200" spc="0" dirty="0">
                <a:ln>
                  <a:noFill/>
                </a:ln>
                <a:gradFill>
                  <a:gsLst>
                    <a:gs pos="0">
                      <a:srgbClr val="0078D7"/>
                    </a:gs>
                    <a:gs pos="100000">
                      <a:srgbClr val="0078D7"/>
                    </a:gs>
                  </a:gsLst>
                  <a:lin ang="5400000" scaled="0"/>
                </a:gradFill>
                <a:latin typeface="Segoe UI"/>
                <a:cs typeface="+mn-cs"/>
              </a:rPr>
              <a:t/>
            </a:r>
            <a:br>
              <a:rPr lang="en-US" sz="3200" spc="0" dirty="0">
                <a:ln>
                  <a:noFill/>
                </a:ln>
                <a:gradFill>
                  <a:gsLst>
                    <a:gs pos="0">
                      <a:srgbClr val="0078D7"/>
                    </a:gs>
                    <a:gs pos="100000">
                      <a:srgbClr val="0078D7"/>
                    </a:gs>
                  </a:gsLst>
                  <a:lin ang="5400000" scaled="0"/>
                </a:gradFill>
                <a:latin typeface="Segoe UI"/>
                <a:cs typeface="+mn-cs"/>
              </a:rPr>
            </a:br>
            <a:r>
              <a:rPr lang="en-US" dirty="0"/>
              <a:t> </a:t>
            </a:r>
          </a:p>
        </p:txBody>
      </p:sp>
      <p:sp>
        <p:nvSpPr>
          <p:cNvPr id="5" name="Title 1"/>
          <p:cNvSpPr txBox="1">
            <a:spLocks/>
          </p:cNvSpPr>
          <p:nvPr/>
        </p:nvSpPr>
        <p:spPr>
          <a:xfrm>
            <a:off x="427037" y="166846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
            </a:r>
            <a:b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4000" b="0" i="0" u="none" strike="noStrike" kern="1200" cap="none" spc="-102" normalizeH="0" baseline="0" noProof="0" dirty="0">
              <a:ln w="3175">
                <a:noFill/>
              </a:ln>
              <a:gradFill>
                <a:gsLst>
                  <a:gs pos="0">
                    <a:srgbClr val="0078D7"/>
                  </a:gs>
                  <a:gs pos="100000">
                    <a:srgbClr val="0078D7"/>
                  </a:gs>
                </a:gsLst>
                <a:lin ang="5400000" scaled="0"/>
              </a:gradFill>
              <a:effectLst/>
              <a:uLnTx/>
              <a:uFillTx/>
              <a:latin typeface="Segoe UI Light"/>
              <a:ea typeface="+mn-ea"/>
              <a:cs typeface="Segoe UI" pitchFamily="34" charset="0"/>
            </a:endParaRPr>
          </a:p>
        </p:txBody>
      </p:sp>
      <p:sp>
        <p:nvSpPr>
          <p:cNvPr id="141" name="Azuee Iot Suite"/>
          <p:cNvSpPr>
            <a:spLocks noChangeArrowheads="1"/>
          </p:cNvSpPr>
          <p:nvPr/>
        </p:nvSpPr>
        <p:spPr bwMode="auto">
          <a:xfrm>
            <a:off x="3180470" y="2001701"/>
            <a:ext cx="5645640" cy="4091953"/>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42" name="Rectangle 148"/>
          <p:cNvSpPr>
            <a:spLocks noChangeArrowheads="1"/>
          </p:cNvSpPr>
          <p:nvPr/>
        </p:nvSpPr>
        <p:spPr bwMode="auto">
          <a:xfrm>
            <a:off x="7136245" y="3089089"/>
            <a:ext cx="3367400" cy="2365199"/>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43" name="Group 142"/>
          <p:cNvGrpSpPr/>
          <p:nvPr/>
        </p:nvGrpSpPr>
        <p:grpSpPr>
          <a:xfrm>
            <a:off x="1996354" y="4126573"/>
            <a:ext cx="1054100" cy="115888"/>
            <a:chOff x="2220913" y="3722688"/>
            <a:chExt cx="1054100" cy="115888"/>
          </a:xfrm>
          <a:solidFill>
            <a:srgbClr val="505050">
              <a:lumMod val="75000"/>
            </a:srgbClr>
          </a:solidFill>
        </p:grpSpPr>
        <p:sp>
          <p:nvSpPr>
            <p:cNvPr id="144" name="Line 18"/>
            <p:cNvSpPr>
              <a:spLocks noChangeShapeType="1"/>
            </p:cNvSpPr>
            <p:nvPr/>
          </p:nvSpPr>
          <p:spPr bwMode="auto">
            <a:xfrm>
              <a:off x="2220913" y="3779838"/>
              <a:ext cx="966788" cy="0"/>
            </a:xfrm>
            <a:prstGeom prst="line">
              <a:avLst/>
            </a:prstGeom>
            <a:grpFill/>
            <a:ln w="22225" cap="rnd">
              <a:solidFill>
                <a:srgbClr val="505050">
                  <a:lumMod val="75000"/>
                </a:srgbClr>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45" name="Freeform 19"/>
            <p:cNvSpPr>
              <a:spLocks/>
            </p:cNvSpPr>
            <p:nvPr/>
          </p:nvSpPr>
          <p:spPr bwMode="auto">
            <a:xfrm>
              <a:off x="3159125" y="3722688"/>
              <a:ext cx="115888" cy="115888"/>
            </a:xfrm>
            <a:custGeom>
              <a:avLst/>
              <a:gdLst>
                <a:gd name="T0" fmla="*/ 171 w 171"/>
                <a:gd name="T1" fmla="*/ 85 h 171"/>
                <a:gd name="T2" fmla="*/ 0 w 171"/>
                <a:gd name="T3" fmla="*/ 171 h 171"/>
                <a:gd name="T4" fmla="*/ 0 w 171"/>
                <a:gd name="T5" fmla="*/ 0 h 171"/>
                <a:gd name="T6" fmla="*/ 171 w 171"/>
                <a:gd name="T7" fmla="*/ 85 h 171"/>
              </a:gdLst>
              <a:ahLst/>
              <a:cxnLst>
                <a:cxn ang="0">
                  <a:pos x="T0" y="T1"/>
                </a:cxn>
                <a:cxn ang="0">
                  <a:pos x="T2" y="T3"/>
                </a:cxn>
                <a:cxn ang="0">
                  <a:pos x="T4" y="T5"/>
                </a:cxn>
                <a:cxn ang="0">
                  <a:pos x="T6" y="T7"/>
                </a:cxn>
              </a:cxnLst>
              <a:rect l="0" t="0" r="r" b="b"/>
              <a:pathLst>
                <a:path w="171" h="171">
                  <a:moveTo>
                    <a:pt x="171" y="85"/>
                  </a:moveTo>
                  <a:lnTo>
                    <a:pt x="0" y="171"/>
                  </a:lnTo>
                  <a:cubicBezTo>
                    <a:pt x="27" y="117"/>
                    <a:pt x="27" y="54"/>
                    <a:pt x="0" y="0"/>
                  </a:cubicBezTo>
                  <a:lnTo>
                    <a:pt x="171" y="85"/>
                  </a:ln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146" name="Group 145"/>
          <p:cNvGrpSpPr/>
          <p:nvPr/>
        </p:nvGrpSpPr>
        <p:grpSpPr>
          <a:xfrm>
            <a:off x="1996353" y="4386923"/>
            <a:ext cx="1041400" cy="115888"/>
            <a:chOff x="2220913" y="3983038"/>
            <a:chExt cx="1041400" cy="115888"/>
          </a:xfrm>
        </p:grpSpPr>
        <p:sp>
          <p:nvSpPr>
            <p:cNvPr id="147"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48"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49" name="Rectangle 20"/>
          <p:cNvSpPr>
            <a:spLocks noChangeArrowheads="1"/>
          </p:cNvSpPr>
          <p:nvPr/>
        </p:nvSpPr>
        <p:spPr bwMode="auto">
          <a:xfrm>
            <a:off x="10709147" y="2773929"/>
            <a:ext cx="1098088" cy="2853557"/>
          </a:xfrm>
          <a:prstGeom prst="rect">
            <a:avLst/>
          </a:prstGeom>
          <a:solidFill>
            <a:srgbClr val="89CB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574" rtl="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Business Process</a:t>
            </a:r>
          </a:p>
          <a:p>
            <a:pPr marL="0" marR="0" lvl="0" indent="0" algn="l" defTabSz="93257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
            </a:r>
            <a:br>
              <a:rPr kumimoji="0" 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br>
            <a:r>
              <a:rPr kumimoji="0" lang="en-US" sz="1400" b="0"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ERP/CRM</a:t>
            </a:r>
          </a:p>
        </p:txBody>
      </p:sp>
      <p:sp>
        <p:nvSpPr>
          <p:cNvPr id="150" name="Freeform 149"/>
          <p:cNvSpPr>
            <a:spLocks noChangeAspect="1"/>
          </p:cNvSpPr>
          <p:nvPr/>
        </p:nvSpPr>
        <p:spPr bwMode="auto">
          <a:xfrm rot="5280000">
            <a:off x="3452682" y="3973078"/>
            <a:ext cx="447332" cy="568812"/>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17">
                    <a:srgbClr val="505050"/>
                  </a:gs>
                  <a:gs pos="100000">
                    <a:srgbClr val="505050"/>
                  </a:gs>
                </a:gsLst>
                <a:lin ang="5400000" scaled="0"/>
              </a:gradFill>
              <a:effectLst/>
              <a:uLnTx/>
              <a:uFillTx/>
              <a:latin typeface="Segoe UI"/>
              <a:ea typeface="+mn-ea"/>
              <a:cs typeface="+mn-cs"/>
            </a:endParaRPr>
          </a:p>
        </p:txBody>
      </p:sp>
      <p:grpSp>
        <p:nvGrpSpPr>
          <p:cNvPr id="151" name="Group 150"/>
          <p:cNvGrpSpPr/>
          <p:nvPr/>
        </p:nvGrpSpPr>
        <p:grpSpPr>
          <a:xfrm>
            <a:off x="5587266" y="4024028"/>
            <a:ext cx="517527" cy="515939"/>
            <a:chOff x="2296894" y="-3310276"/>
            <a:chExt cx="484187" cy="498475"/>
          </a:xfrm>
        </p:grpSpPr>
        <p:sp>
          <p:nvSpPr>
            <p:cNvPr id="152" name="Freeform 172"/>
            <p:cNvSpPr>
              <a:spLocks/>
            </p:cNvSpPr>
            <p:nvPr/>
          </p:nvSpPr>
          <p:spPr bwMode="auto">
            <a:xfrm>
              <a:off x="2514382" y="-3142001"/>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1 h 87"/>
                <a:gd name="T10" fmla="*/ 11 w 110"/>
                <a:gd name="T11" fmla="*/ 0 h 87"/>
                <a:gd name="T12" fmla="*/ 99 w 110"/>
                <a:gd name="T13" fmla="*/ 0 h 87"/>
                <a:gd name="T14" fmla="*/ 110 w 110"/>
                <a:gd name="T15" fmla="*/ 11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1"/>
                  </a:lnTo>
                  <a:cubicBezTo>
                    <a:pt x="0" y="5"/>
                    <a:pt x="5" y="0"/>
                    <a:pt x="11" y="0"/>
                  </a:cubicBezTo>
                  <a:lnTo>
                    <a:pt x="99" y="0"/>
                  </a:lnTo>
                  <a:cubicBezTo>
                    <a:pt x="105" y="0"/>
                    <a:pt x="110" y="5"/>
                    <a:pt x="110" y="11"/>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3" name="Freeform 173"/>
            <p:cNvSpPr>
              <a:spLocks/>
            </p:cNvSpPr>
            <p:nvPr/>
          </p:nvSpPr>
          <p:spPr bwMode="auto">
            <a:xfrm>
              <a:off x="2631857" y="-3092789"/>
              <a:ext cx="80962" cy="66675"/>
            </a:xfrm>
            <a:custGeom>
              <a:avLst/>
              <a:gdLst>
                <a:gd name="T0" fmla="*/ 109 w 110"/>
                <a:gd name="T1" fmla="*/ 76 h 88"/>
                <a:gd name="T2" fmla="*/ 97 w 110"/>
                <a:gd name="T3" fmla="*/ 88 h 88"/>
                <a:gd name="T4" fmla="*/ 12 w 110"/>
                <a:gd name="T5" fmla="*/ 88 h 88"/>
                <a:gd name="T6" fmla="*/ 0 w 110"/>
                <a:gd name="T7" fmla="*/ 76 h 88"/>
                <a:gd name="T8" fmla="*/ 0 w 110"/>
                <a:gd name="T9" fmla="*/ 12 h 88"/>
                <a:gd name="T10" fmla="*/ 12 w 110"/>
                <a:gd name="T11" fmla="*/ 0 h 88"/>
                <a:gd name="T12" fmla="*/ 99 w 110"/>
                <a:gd name="T13" fmla="*/ 0 h 88"/>
                <a:gd name="T14" fmla="*/ 110 w 110"/>
                <a:gd name="T15" fmla="*/ 12 h 88"/>
                <a:gd name="T16" fmla="*/ 110 w 110"/>
                <a:gd name="T17" fmla="*/ 76 h 88"/>
                <a:gd name="T18" fmla="*/ 109 w 110"/>
                <a:gd name="T19"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8">
                  <a:moveTo>
                    <a:pt x="109" y="76"/>
                  </a:moveTo>
                  <a:cubicBezTo>
                    <a:pt x="109" y="83"/>
                    <a:pt x="104" y="88"/>
                    <a:pt x="97" y="88"/>
                  </a:cubicBezTo>
                  <a:lnTo>
                    <a:pt x="12" y="88"/>
                  </a:lnTo>
                  <a:cubicBezTo>
                    <a:pt x="5" y="88"/>
                    <a:pt x="0" y="83"/>
                    <a:pt x="0" y="76"/>
                  </a:cubicBezTo>
                  <a:lnTo>
                    <a:pt x="0" y="12"/>
                  </a:lnTo>
                  <a:cubicBezTo>
                    <a:pt x="0" y="5"/>
                    <a:pt x="5" y="0"/>
                    <a:pt x="12" y="0"/>
                  </a:cubicBezTo>
                  <a:lnTo>
                    <a:pt x="99" y="0"/>
                  </a:lnTo>
                  <a:cubicBezTo>
                    <a:pt x="106" y="0"/>
                    <a:pt x="110" y="5"/>
                    <a:pt x="110" y="12"/>
                  </a:cubicBezTo>
                  <a:lnTo>
                    <a:pt x="110" y="76"/>
                  </a:lnTo>
                  <a:lnTo>
                    <a:pt x="109"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4" name="Freeform 174"/>
            <p:cNvSpPr>
              <a:spLocks/>
            </p:cNvSpPr>
            <p:nvPr/>
          </p:nvSpPr>
          <p:spPr bwMode="auto">
            <a:xfrm>
              <a:off x="2514382" y="-3041989"/>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2 h 87"/>
                <a:gd name="T10" fmla="*/ 11 w 110"/>
                <a:gd name="T11" fmla="*/ 0 h 87"/>
                <a:gd name="T12" fmla="*/ 99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2"/>
                  </a:lnTo>
                  <a:cubicBezTo>
                    <a:pt x="0" y="5"/>
                    <a:pt x="5" y="0"/>
                    <a:pt x="11" y="0"/>
                  </a:cubicBezTo>
                  <a:lnTo>
                    <a:pt x="99"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5" name="Freeform 175"/>
            <p:cNvSpPr>
              <a:spLocks/>
            </p:cNvSpPr>
            <p:nvPr/>
          </p:nvSpPr>
          <p:spPr bwMode="auto">
            <a:xfrm>
              <a:off x="2396907" y="-3194389"/>
              <a:ext cx="84137" cy="66675"/>
            </a:xfrm>
            <a:custGeom>
              <a:avLst/>
              <a:gdLst>
                <a:gd name="T0" fmla="*/ 112 w 112"/>
                <a:gd name="T1" fmla="*/ 79 h 91"/>
                <a:gd name="T2" fmla="*/ 100 w 112"/>
                <a:gd name="T3" fmla="*/ 91 h 91"/>
                <a:gd name="T4" fmla="*/ 11 w 112"/>
                <a:gd name="T5" fmla="*/ 91 h 91"/>
                <a:gd name="T6" fmla="*/ 0 w 112"/>
                <a:gd name="T7" fmla="*/ 79 h 91"/>
                <a:gd name="T8" fmla="*/ 0 w 112"/>
                <a:gd name="T9" fmla="*/ 12 h 91"/>
                <a:gd name="T10" fmla="*/ 11 w 112"/>
                <a:gd name="T11" fmla="*/ 0 h 91"/>
                <a:gd name="T12" fmla="*/ 98 w 112"/>
                <a:gd name="T13" fmla="*/ 0 h 91"/>
                <a:gd name="T14" fmla="*/ 112 w 112"/>
                <a:gd name="T15" fmla="*/ 12 h 91"/>
                <a:gd name="T16" fmla="*/ 112 w 11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91">
                  <a:moveTo>
                    <a:pt x="112" y="79"/>
                  </a:moveTo>
                  <a:cubicBezTo>
                    <a:pt x="112" y="86"/>
                    <a:pt x="107" y="91"/>
                    <a:pt x="100" y="91"/>
                  </a:cubicBezTo>
                  <a:lnTo>
                    <a:pt x="11" y="91"/>
                  </a:lnTo>
                  <a:cubicBezTo>
                    <a:pt x="4" y="91"/>
                    <a:pt x="0" y="86"/>
                    <a:pt x="0" y="79"/>
                  </a:cubicBezTo>
                  <a:lnTo>
                    <a:pt x="0" y="12"/>
                  </a:lnTo>
                  <a:cubicBezTo>
                    <a:pt x="0" y="5"/>
                    <a:pt x="4" y="0"/>
                    <a:pt x="11" y="0"/>
                  </a:cubicBezTo>
                  <a:lnTo>
                    <a:pt x="98" y="0"/>
                  </a:lnTo>
                  <a:cubicBezTo>
                    <a:pt x="107" y="0"/>
                    <a:pt x="112" y="5"/>
                    <a:pt x="112" y="12"/>
                  </a:cubicBezTo>
                  <a:lnTo>
                    <a:pt x="112" y="79"/>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6" name="Freeform 176"/>
            <p:cNvSpPr>
              <a:spLocks/>
            </p:cNvSpPr>
            <p:nvPr/>
          </p:nvSpPr>
          <p:spPr bwMode="auto">
            <a:xfrm>
              <a:off x="2296894" y="-3310276"/>
              <a:ext cx="482600" cy="117475"/>
            </a:xfrm>
            <a:custGeom>
              <a:avLst/>
              <a:gdLst>
                <a:gd name="T0" fmla="*/ 640 w 651"/>
                <a:gd name="T1" fmla="*/ 0 h 157"/>
                <a:gd name="T2" fmla="*/ 12 w 651"/>
                <a:gd name="T3" fmla="*/ 0 h 157"/>
                <a:gd name="T4" fmla="*/ 0 w 651"/>
                <a:gd name="T5" fmla="*/ 12 h 157"/>
                <a:gd name="T6" fmla="*/ 0 w 651"/>
                <a:gd name="T7" fmla="*/ 145 h 157"/>
                <a:gd name="T8" fmla="*/ 12 w 651"/>
                <a:gd name="T9" fmla="*/ 157 h 157"/>
                <a:gd name="T10" fmla="*/ 79 w 651"/>
                <a:gd name="T11" fmla="*/ 157 h 157"/>
                <a:gd name="T12" fmla="*/ 91 w 651"/>
                <a:gd name="T13" fmla="*/ 145 h 157"/>
                <a:gd name="T14" fmla="*/ 91 w 651"/>
                <a:gd name="T15" fmla="*/ 89 h 157"/>
                <a:gd name="T16" fmla="*/ 561 w 651"/>
                <a:gd name="T17" fmla="*/ 89 h 157"/>
                <a:gd name="T18" fmla="*/ 561 w 651"/>
                <a:gd name="T19" fmla="*/ 145 h 157"/>
                <a:gd name="T20" fmla="*/ 574 w 651"/>
                <a:gd name="T21" fmla="*/ 157 h 157"/>
                <a:gd name="T22" fmla="*/ 638 w 651"/>
                <a:gd name="T23" fmla="*/ 157 h 157"/>
                <a:gd name="T24" fmla="*/ 650 w 651"/>
                <a:gd name="T25" fmla="*/ 145 h 157"/>
                <a:gd name="T26" fmla="*/ 650 w 651"/>
                <a:gd name="T27" fmla="*/ 12 h 157"/>
                <a:gd name="T28" fmla="*/ 640 w 65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1" h="157">
                  <a:moveTo>
                    <a:pt x="640" y="0"/>
                  </a:moveTo>
                  <a:lnTo>
                    <a:pt x="12" y="0"/>
                  </a:lnTo>
                  <a:cubicBezTo>
                    <a:pt x="5" y="0"/>
                    <a:pt x="0" y="5"/>
                    <a:pt x="0" y="12"/>
                  </a:cubicBezTo>
                  <a:lnTo>
                    <a:pt x="0" y="145"/>
                  </a:lnTo>
                  <a:cubicBezTo>
                    <a:pt x="0" y="152"/>
                    <a:pt x="5" y="157"/>
                    <a:pt x="12" y="157"/>
                  </a:cubicBezTo>
                  <a:lnTo>
                    <a:pt x="79" y="157"/>
                  </a:lnTo>
                  <a:cubicBezTo>
                    <a:pt x="86" y="157"/>
                    <a:pt x="91" y="152"/>
                    <a:pt x="91" y="145"/>
                  </a:cubicBezTo>
                  <a:lnTo>
                    <a:pt x="91" y="89"/>
                  </a:lnTo>
                  <a:lnTo>
                    <a:pt x="561" y="89"/>
                  </a:lnTo>
                  <a:lnTo>
                    <a:pt x="561" y="145"/>
                  </a:lnTo>
                  <a:cubicBezTo>
                    <a:pt x="561" y="152"/>
                    <a:pt x="566" y="157"/>
                    <a:pt x="574" y="157"/>
                  </a:cubicBezTo>
                  <a:lnTo>
                    <a:pt x="638" y="157"/>
                  </a:lnTo>
                  <a:cubicBezTo>
                    <a:pt x="645" y="157"/>
                    <a:pt x="650" y="152"/>
                    <a:pt x="650" y="145"/>
                  </a:cubicBezTo>
                  <a:lnTo>
                    <a:pt x="650" y="12"/>
                  </a:lnTo>
                  <a:cubicBezTo>
                    <a:pt x="651" y="5"/>
                    <a:pt x="647" y="0"/>
                    <a:pt x="640"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7" name="Freeform 177"/>
            <p:cNvSpPr>
              <a:spLocks/>
            </p:cNvSpPr>
            <p:nvPr/>
          </p:nvSpPr>
          <p:spPr bwMode="auto">
            <a:xfrm>
              <a:off x="2300069" y="-2927689"/>
              <a:ext cx="481012" cy="115888"/>
            </a:xfrm>
            <a:custGeom>
              <a:avLst/>
              <a:gdLst>
                <a:gd name="T0" fmla="*/ 636 w 649"/>
                <a:gd name="T1" fmla="*/ 2 h 157"/>
                <a:gd name="T2" fmla="*/ 572 w 649"/>
                <a:gd name="T3" fmla="*/ 2 h 157"/>
                <a:gd name="T4" fmla="*/ 560 w 649"/>
                <a:gd name="T5" fmla="*/ 14 h 157"/>
                <a:gd name="T6" fmla="*/ 560 w 649"/>
                <a:gd name="T7" fmla="*/ 68 h 157"/>
                <a:gd name="T8" fmla="*/ 89 w 649"/>
                <a:gd name="T9" fmla="*/ 68 h 157"/>
                <a:gd name="T10" fmla="*/ 89 w 649"/>
                <a:gd name="T11" fmla="*/ 12 h 157"/>
                <a:gd name="T12" fmla="*/ 75 w 649"/>
                <a:gd name="T13" fmla="*/ 0 h 157"/>
                <a:gd name="T14" fmla="*/ 11 w 649"/>
                <a:gd name="T15" fmla="*/ 0 h 157"/>
                <a:gd name="T16" fmla="*/ 0 w 649"/>
                <a:gd name="T17" fmla="*/ 14 h 157"/>
                <a:gd name="T18" fmla="*/ 0 w 649"/>
                <a:gd name="T19" fmla="*/ 145 h 157"/>
                <a:gd name="T20" fmla="*/ 11 w 649"/>
                <a:gd name="T21" fmla="*/ 157 h 157"/>
                <a:gd name="T22" fmla="*/ 638 w 649"/>
                <a:gd name="T23" fmla="*/ 157 h 157"/>
                <a:gd name="T24" fmla="*/ 649 w 649"/>
                <a:gd name="T25" fmla="*/ 145 h 157"/>
                <a:gd name="T26" fmla="*/ 649 w 649"/>
                <a:gd name="T27" fmla="*/ 14 h 157"/>
                <a:gd name="T28" fmla="*/ 636 w 649"/>
                <a:gd name="T29"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157">
                  <a:moveTo>
                    <a:pt x="636" y="2"/>
                  </a:moveTo>
                  <a:lnTo>
                    <a:pt x="572" y="2"/>
                  </a:lnTo>
                  <a:cubicBezTo>
                    <a:pt x="565" y="2"/>
                    <a:pt x="560" y="7"/>
                    <a:pt x="560" y="14"/>
                  </a:cubicBezTo>
                  <a:lnTo>
                    <a:pt x="560" y="68"/>
                  </a:lnTo>
                  <a:lnTo>
                    <a:pt x="89" y="68"/>
                  </a:lnTo>
                  <a:lnTo>
                    <a:pt x="89" y="12"/>
                  </a:lnTo>
                  <a:cubicBezTo>
                    <a:pt x="89" y="5"/>
                    <a:pt x="84" y="0"/>
                    <a:pt x="75" y="0"/>
                  </a:cubicBezTo>
                  <a:lnTo>
                    <a:pt x="11" y="0"/>
                  </a:lnTo>
                  <a:cubicBezTo>
                    <a:pt x="5" y="0"/>
                    <a:pt x="0" y="5"/>
                    <a:pt x="0" y="14"/>
                  </a:cubicBezTo>
                  <a:lnTo>
                    <a:pt x="0" y="145"/>
                  </a:lnTo>
                  <a:cubicBezTo>
                    <a:pt x="0" y="152"/>
                    <a:pt x="5" y="157"/>
                    <a:pt x="11" y="157"/>
                  </a:cubicBezTo>
                  <a:lnTo>
                    <a:pt x="638" y="157"/>
                  </a:lnTo>
                  <a:cubicBezTo>
                    <a:pt x="644" y="157"/>
                    <a:pt x="649" y="152"/>
                    <a:pt x="649" y="145"/>
                  </a:cubicBezTo>
                  <a:lnTo>
                    <a:pt x="649" y="14"/>
                  </a:lnTo>
                  <a:cubicBezTo>
                    <a:pt x="647" y="7"/>
                    <a:pt x="643" y="2"/>
                    <a:pt x="636" y="2"/>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8" name="Freeform 178"/>
            <p:cNvSpPr>
              <a:spLocks/>
            </p:cNvSpPr>
            <p:nvPr/>
          </p:nvSpPr>
          <p:spPr bwMode="auto">
            <a:xfrm>
              <a:off x="2398494" y="-3092789"/>
              <a:ext cx="82550" cy="65088"/>
            </a:xfrm>
            <a:custGeom>
              <a:avLst/>
              <a:gdLst>
                <a:gd name="T0" fmla="*/ 111 w 111"/>
                <a:gd name="T1" fmla="*/ 76 h 87"/>
                <a:gd name="T2" fmla="*/ 99 w 111"/>
                <a:gd name="T3" fmla="*/ 87 h 87"/>
                <a:gd name="T4" fmla="*/ 12 w 111"/>
                <a:gd name="T5" fmla="*/ 87 h 87"/>
                <a:gd name="T6" fmla="*/ 0 w 111"/>
                <a:gd name="T7" fmla="*/ 76 h 87"/>
                <a:gd name="T8" fmla="*/ 0 w 111"/>
                <a:gd name="T9" fmla="*/ 11 h 87"/>
                <a:gd name="T10" fmla="*/ 12 w 111"/>
                <a:gd name="T11" fmla="*/ 0 h 87"/>
                <a:gd name="T12" fmla="*/ 99 w 111"/>
                <a:gd name="T13" fmla="*/ 0 h 87"/>
                <a:gd name="T14" fmla="*/ 111 w 111"/>
                <a:gd name="T15" fmla="*/ 11 h 87"/>
                <a:gd name="T16" fmla="*/ 111 w 111"/>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7">
                  <a:moveTo>
                    <a:pt x="111" y="76"/>
                  </a:moveTo>
                  <a:cubicBezTo>
                    <a:pt x="111" y="82"/>
                    <a:pt x="106" y="87"/>
                    <a:pt x="99" y="87"/>
                  </a:cubicBezTo>
                  <a:lnTo>
                    <a:pt x="12" y="87"/>
                  </a:lnTo>
                  <a:cubicBezTo>
                    <a:pt x="5" y="87"/>
                    <a:pt x="0" y="82"/>
                    <a:pt x="0" y="76"/>
                  </a:cubicBezTo>
                  <a:lnTo>
                    <a:pt x="0" y="11"/>
                  </a:lnTo>
                  <a:cubicBezTo>
                    <a:pt x="0" y="5"/>
                    <a:pt x="5" y="0"/>
                    <a:pt x="12" y="0"/>
                  </a:cubicBezTo>
                  <a:lnTo>
                    <a:pt x="99" y="0"/>
                  </a:lnTo>
                  <a:cubicBezTo>
                    <a:pt x="106" y="0"/>
                    <a:pt x="111" y="5"/>
                    <a:pt x="111" y="11"/>
                  </a:cubicBezTo>
                  <a:lnTo>
                    <a:pt x="111"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9" name="Freeform 179"/>
            <p:cNvSpPr>
              <a:spLocks/>
            </p:cNvSpPr>
            <p:nvPr/>
          </p:nvSpPr>
          <p:spPr bwMode="auto">
            <a:xfrm>
              <a:off x="2396907" y="-2992776"/>
              <a:ext cx="82550" cy="65088"/>
            </a:xfrm>
            <a:custGeom>
              <a:avLst/>
              <a:gdLst>
                <a:gd name="T0" fmla="*/ 110 w 110"/>
                <a:gd name="T1" fmla="*/ 76 h 87"/>
                <a:gd name="T2" fmla="*/ 98 w 110"/>
                <a:gd name="T3" fmla="*/ 87 h 87"/>
                <a:gd name="T4" fmla="*/ 11 w 110"/>
                <a:gd name="T5" fmla="*/ 87 h 87"/>
                <a:gd name="T6" fmla="*/ 0 w 110"/>
                <a:gd name="T7" fmla="*/ 76 h 87"/>
                <a:gd name="T8" fmla="*/ 0 w 110"/>
                <a:gd name="T9" fmla="*/ 12 h 87"/>
                <a:gd name="T10" fmla="*/ 11 w 110"/>
                <a:gd name="T11" fmla="*/ 0 h 87"/>
                <a:gd name="T12" fmla="*/ 98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8" y="87"/>
                  </a:cubicBezTo>
                  <a:lnTo>
                    <a:pt x="11" y="87"/>
                  </a:lnTo>
                  <a:cubicBezTo>
                    <a:pt x="4" y="87"/>
                    <a:pt x="0" y="82"/>
                    <a:pt x="0" y="76"/>
                  </a:cubicBezTo>
                  <a:lnTo>
                    <a:pt x="0" y="12"/>
                  </a:lnTo>
                  <a:cubicBezTo>
                    <a:pt x="0" y="5"/>
                    <a:pt x="4" y="0"/>
                    <a:pt x="11" y="0"/>
                  </a:cubicBezTo>
                  <a:lnTo>
                    <a:pt x="98"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60" name="Rectangle 180"/>
          <p:cNvSpPr>
            <a:spLocks noChangeArrowheads="1"/>
          </p:cNvSpPr>
          <p:nvPr/>
        </p:nvSpPr>
        <p:spPr bwMode="auto">
          <a:xfrm>
            <a:off x="5502830" y="4561482"/>
            <a:ext cx="6428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Event Hub</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1" name="Line 181"/>
          <p:cNvSpPr>
            <a:spLocks noChangeShapeType="1"/>
          </p:cNvSpPr>
          <p:nvPr/>
        </p:nvSpPr>
        <p:spPr bwMode="auto">
          <a:xfrm>
            <a:off x="3912453" y="4273265"/>
            <a:ext cx="381000"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2" name="Freeform 182"/>
          <p:cNvSpPr>
            <a:spLocks/>
          </p:cNvSpPr>
          <p:nvPr/>
        </p:nvSpPr>
        <p:spPr bwMode="auto">
          <a:xfrm>
            <a:off x="4261704" y="4209765"/>
            <a:ext cx="128587"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3" name="Line 183"/>
          <p:cNvSpPr>
            <a:spLocks noChangeShapeType="1"/>
          </p:cNvSpPr>
          <p:nvPr/>
        </p:nvSpPr>
        <p:spPr bwMode="auto">
          <a:xfrm>
            <a:off x="6079391" y="4273266"/>
            <a:ext cx="339727" cy="30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4" name="Freeform 184"/>
          <p:cNvSpPr>
            <a:spLocks/>
          </p:cNvSpPr>
          <p:nvPr/>
        </p:nvSpPr>
        <p:spPr bwMode="auto">
          <a:xfrm>
            <a:off x="6354028" y="4201665"/>
            <a:ext cx="127000" cy="127000"/>
          </a:xfrm>
          <a:custGeom>
            <a:avLst/>
            <a:gdLst>
              <a:gd name="T0" fmla="*/ 171 w 171"/>
              <a:gd name="T1" fmla="*/ 86 h 171"/>
              <a:gd name="T2" fmla="*/ 0 w 171"/>
              <a:gd name="T3" fmla="*/ 171 h 171"/>
              <a:gd name="T4" fmla="*/ 0 w 171"/>
              <a:gd name="T5" fmla="*/ 0 h 171"/>
              <a:gd name="T6" fmla="*/ 171 w 171"/>
              <a:gd name="T7" fmla="*/ 86 h 171"/>
            </a:gdLst>
            <a:ahLst/>
            <a:cxnLst>
              <a:cxn ang="0">
                <a:pos x="T0" y="T1"/>
              </a:cxn>
              <a:cxn ang="0">
                <a:pos x="T2" y="T3"/>
              </a:cxn>
              <a:cxn ang="0">
                <a:pos x="T4" y="T5"/>
              </a:cxn>
              <a:cxn ang="0">
                <a:pos x="T6" y="T7"/>
              </a:cxn>
            </a:cxnLst>
            <a:rect l="0" t="0" r="r" b="b"/>
            <a:pathLst>
              <a:path w="171" h="171">
                <a:moveTo>
                  <a:pt x="171" y="86"/>
                </a:moveTo>
                <a:lnTo>
                  <a:pt x="0" y="171"/>
                </a:lnTo>
                <a:cubicBezTo>
                  <a:pt x="27" y="117"/>
                  <a:pt x="27" y="54"/>
                  <a:pt x="0" y="0"/>
                </a:cubicBezTo>
                <a:lnTo>
                  <a:pt x="171"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65" name="Group 164"/>
          <p:cNvGrpSpPr/>
          <p:nvPr/>
        </p:nvGrpSpPr>
        <p:grpSpPr>
          <a:xfrm>
            <a:off x="5607904" y="3184242"/>
            <a:ext cx="458787" cy="398463"/>
            <a:chOff x="2317532" y="-4150064"/>
            <a:chExt cx="458787" cy="398463"/>
          </a:xfrm>
        </p:grpSpPr>
        <p:sp>
          <p:nvSpPr>
            <p:cNvPr id="166"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7"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8"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9"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70" name="Rectangle 189"/>
          <p:cNvSpPr>
            <a:spLocks noChangeArrowheads="1"/>
          </p:cNvSpPr>
          <p:nvPr/>
        </p:nvSpPr>
        <p:spPr bwMode="auto">
          <a:xfrm>
            <a:off x="5406292" y="3598578"/>
            <a:ext cx="864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Storage Blobs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1" name="Freeform 190"/>
          <p:cNvSpPr>
            <a:spLocks noEditPoints="1"/>
          </p:cNvSpPr>
          <p:nvPr/>
        </p:nvSpPr>
        <p:spPr bwMode="auto">
          <a:xfrm>
            <a:off x="7731978" y="3179479"/>
            <a:ext cx="311151" cy="406400"/>
          </a:xfrm>
          <a:custGeom>
            <a:avLst/>
            <a:gdLst>
              <a:gd name="T0" fmla="*/ 210 w 421"/>
              <a:gd name="T1" fmla="*/ 0 h 547"/>
              <a:gd name="T2" fmla="*/ 0 w 421"/>
              <a:gd name="T3" fmla="*/ 81 h 547"/>
              <a:gd name="T4" fmla="*/ 0 w 421"/>
              <a:gd name="T5" fmla="*/ 465 h 547"/>
              <a:gd name="T6" fmla="*/ 210 w 421"/>
              <a:gd name="T7" fmla="*/ 547 h 547"/>
              <a:gd name="T8" fmla="*/ 421 w 421"/>
              <a:gd name="T9" fmla="*/ 466 h 547"/>
              <a:gd name="T10" fmla="*/ 421 w 421"/>
              <a:gd name="T11" fmla="*/ 83 h 547"/>
              <a:gd name="T12" fmla="*/ 210 w 421"/>
              <a:gd name="T13" fmla="*/ 0 h 547"/>
              <a:gd name="T14" fmla="*/ 4 w 421"/>
              <a:gd name="T15" fmla="*/ 482 h 547"/>
              <a:gd name="T16" fmla="*/ 4 w 421"/>
              <a:gd name="T17" fmla="*/ 477 h 547"/>
              <a:gd name="T18" fmla="*/ 4 w 421"/>
              <a:gd name="T19" fmla="*/ 482 h 547"/>
              <a:gd name="T20" fmla="*/ 149 w 421"/>
              <a:gd name="T21" fmla="*/ 243 h 547"/>
              <a:gd name="T22" fmla="*/ 129 w 421"/>
              <a:gd name="T23" fmla="*/ 254 h 547"/>
              <a:gd name="T24" fmla="*/ 129 w 421"/>
              <a:gd name="T25" fmla="*/ 284 h 547"/>
              <a:gd name="T26" fmla="*/ 110 w 421"/>
              <a:gd name="T27" fmla="*/ 324 h 547"/>
              <a:gd name="T28" fmla="*/ 110 w 421"/>
              <a:gd name="T29" fmla="*/ 326 h 547"/>
              <a:gd name="T30" fmla="*/ 129 w 421"/>
              <a:gd name="T31" fmla="*/ 376 h 547"/>
              <a:gd name="T32" fmla="*/ 129 w 421"/>
              <a:gd name="T33" fmla="*/ 410 h 547"/>
              <a:gd name="T34" fmla="*/ 134 w 421"/>
              <a:gd name="T35" fmla="*/ 426 h 547"/>
              <a:gd name="T36" fmla="*/ 149 w 421"/>
              <a:gd name="T37" fmla="*/ 430 h 547"/>
              <a:gd name="T38" fmla="*/ 149 w 421"/>
              <a:gd name="T39" fmla="*/ 460 h 547"/>
              <a:gd name="T40" fmla="*/ 103 w 421"/>
              <a:gd name="T41" fmla="*/ 448 h 547"/>
              <a:gd name="T42" fmla="*/ 89 w 421"/>
              <a:gd name="T43" fmla="*/ 402 h 547"/>
              <a:gd name="T44" fmla="*/ 89 w 421"/>
              <a:gd name="T45" fmla="*/ 365 h 547"/>
              <a:gd name="T46" fmla="*/ 68 w 421"/>
              <a:gd name="T47" fmla="*/ 345 h 547"/>
              <a:gd name="T48" fmla="*/ 68 w 421"/>
              <a:gd name="T49" fmla="*/ 306 h 547"/>
              <a:gd name="T50" fmla="*/ 89 w 421"/>
              <a:gd name="T51" fmla="*/ 289 h 547"/>
              <a:gd name="T52" fmla="*/ 89 w 421"/>
              <a:gd name="T53" fmla="*/ 259 h 547"/>
              <a:gd name="T54" fmla="*/ 103 w 421"/>
              <a:gd name="T55" fmla="*/ 222 h 547"/>
              <a:gd name="T56" fmla="*/ 149 w 421"/>
              <a:gd name="T57" fmla="*/ 211 h 547"/>
              <a:gd name="T58" fmla="*/ 149 w 421"/>
              <a:gd name="T59" fmla="*/ 243 h 547"/>
              <a:gd name="T60" fmla="*/ 357 w 421"/>
              <a:gd name="T61" fmla="*/ 315 h 547"/>
              <a:gd name="T62" fmla="*/ 357 w 421"/>
              <a:gd name="T63" fmla="*/ 346 h 547"/>
              <a:gd name="T64" fmla="*/ 336 w 421"/>
              <a:gd name="T65" fmla="*/ 366 h 547"/>
              <a:gd name="T66" fmla="*/ 336 w 421"/>
              <a:gd name="T67" fmla="*/ 402 h 547"/>
              <a:gd name="T68" fmla="*/ 322 w 421"/>
              <a:gd name="T69" fmla="*/ 449 h 547"/>
              <a:gd name="T70" fmla="*/ 274 w 421"/>
              <a:gd name="T71" fmla="*/ 462 h 547"/>
              <a:gd name="T72" fmla="*/ 274 w 421"/>
              <a:gd name="T73" fmla="*/ 432 h 547"/>
              <a:gd name="T74" fmla="*/ 290 w 421"/>
              <a:gd name="T75" fmla="*/ 427 h 547"/>
              <a:gd name="T76" fmla="*/ 294 w 421"/>
              <a:gd name="T77" fmla="*/ 412 h 547"/>
              <a:gd name="T78" fmla="*/ 294 w 421"/>
              <a:gd name="T79" fmla="*/ 377 h 547"/>
              <a:gd name="T80" fmla="*/ 315 w 421"/>
              <a:gd name="T81" fmla="*/ 328 h 547"/>
              <a:gd name="T82" fmla="*/ 315 w 421"/>
              <a:gd name="T83" fmla="*/ 326 h 547"/>
              <a:gd name="T84" fmla="*/ 294 w 421"/>
              <a:gd name="T85" fmla="*/ 284 h 547"/>
              <a:gd name="T86" fmla="*/ 294 w 421"/>
              <a:gd name="T87" fmla="*/ 256 h 547"/>
              <a:gd name="T88" fmla="*/ 274 w 421"/>
              <a:gd name="T89" fmla="*/ 245 h 547"/>
              <a:gd name="T90" fmla="*/ 274 w 421"/>
              <a:gd name="T91" fmla="*/ 212 h 547"/>
              <a:gd name="T92" fmla="*/ 321 w 421"/>
              <a:gd name="T93" fmla="*/ 223 h 547"/>
              <a:gd name="T94" fmla="*/ 336 w 421"/>
              <a:gd name="T95" fmla="*/ 261 h 547"/>
              <a:gd name="T96" fmla="*/ 336 w 421"/>
              <a:gd name="T97" fmla="*/ 290 h 547"/>
              <a:gd name="T98" fmla="*/ 357 w 421"/>
              <a:gd name="T99" fmla="*/ 306 h 547"/>
              <a:gd name="T100" fmla="*/ 357 w 421"/>
              <a:gd name="T101" fmla="*/ 315 h 547"/>
              <a:gd name="T102" fmla="*/ 210 w 421"/>
              <a:gd name="T103" fmla="*/ 119 h 547"/>
              <a:gd name="T104" fmla="*/ 61 w 421"/>
              <a:gd name="T105" fmla="*/ 74 h 547"/>
              <a:gd name="T106" fmla="*/ 210 w 421"/>
              <a:gd name="T107" fmla="*/ 28 h 547"/>
              <a:gd name="T108" fmla="*/ 360 w 421"/>
              <a:gd name="T109" fmla="*/ 74 h 547"/>
              <a:gd name="T110" fmla="*/ 210 w 421"/>
              <a:gd name="T111" fmla="*/ 11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547">
                <a:moveTo>
                  <a:pt x="210" y="0"/>
                </a:moveTo>
                <a:cubicBezTo>
                  <a:pt x="93" y="0"/>
                  <a:pt x="0" y="39"/>
                  <a:pt x="0" y="81"/>
                </a:cubicBezTo>
                <a:lnTo>
                  <a:pt x="0" y="465"/>
                </a:lnTo>
                <a:cubicBezTo>
                  <a:pt x="0" y="507"/>
                  <a:pt x="95" y="547"/>
                  <a:pt x="210" y="547"/>
                </a:cubicBezTo>
                <a:cubicBezTo>
                  <a:pt x="327" y="547"/>
                  <a:pt x="421" y="510"/>
                  <a:pt x="421" y="466"/>
                </a:cubicBezTo>
                <a:lnTo>
                  <a:pt x="421" y="83"/>
                </a:lnTo>
                <a:cubicBezTo>
                  <a:pt x="421" y="41"/>
                  <a:pt x="325" y="0"/>
                  <a:pt x="210" y="0"/>
                </a:cubicBezTo>
                <a:close/>
                <a:moveTo>
                  <a:pt x="4" y="482"/>
                </a:moveTo>
                <a:lnTo>
                  <a:pt x="4" y="477"/>
                </a:lnTo>
                <a:cubicBezTo>
                  <a:pt x="4" y="479"/>
                  <a:pt x="4" y="480"/>
                  <a:pt x="4" y="482"/>
                </a:cubicBezTo>
                <a:close/>
                <a:moveTo>
                  <a:pt x="149" y="243"/>
                </a:moveTo>
                <a:cubicBezTo>
                  <a:pt x="135" y="243"/>
                  <a:pt x="129" y="239"/>
                  <a:pt x="129" y="254"/>
                </a:cubicBezTo>
                <a:lnTo>
                  <a:pt x="129" y="284"/>
                </a:lnTo>
                <a:cubicBezTo>
                  <a:pt x="129" y="306"/>
                  <a:pt x="126" y="320"/>
                  <a:pt x="110" y="324"/>
                </a:cubicBezTo>
                <a:lnTo>
                  <a:pt x="110" y="326"/>
                </a:lnTo>
                <a:cubicBezTo>
                  <a:pt x="126" y="332"/>
                  <a:pt x="129" y="349"/>
                  <a:pt x="129" y="376"/>
                </a:cubicBezTo>
                <a:lnTo>
                  <a:pt x="129" y="410"/>
                </a:lnTo>
                <a:cubicBezTo>
                  <a:pt x="129" y="421"/>
                  <a:pt x="131" y="421"/>
                  <a:pt x="134" y="426"/>
                </a:cubicBezTo>
                <a:cubicBezTo>
                  <a:pt x="137" y="430"/>
                  <a:pt x="142" y="430"/>
                  <a:pt x="149" y="430"/>
                </a:cubicBezTo>
                <a:lnTo>
                  <a:pt x="149" y="460"/>
                </a:lnTo>
                <a:cubicBezTo>
                  <a:pt x="128" y="460"/>
                  <a:pt x="112" y="455"/>
                  <a:pt x="103" y="448"/>
                </a:cubicBezTo>
                <a:cubicBezTo>
                  <a:pt x="93" y="440"/>
                  <a:pt x="89" y="424"/>
                  <a:pt x="89" y="402"/>
                </a:cubicBezTo>
                <a:lnTo>
                  <a:pt x="89" y="365"/>
                </a:lnTo>
                <a:cubicBezTo>
                  <a:pt x="89" y="345"/>
                  <a:pt x="81" y="345"/>
                  <a:pt x="68" y="345"/>
                </a:cubicBezTo>
                <a:lnTo>
                  <a:pt x="68" y="306"/>
                </a:lnTo>
                <a:cubicBezTo>
                  <a:pt x="82" y="306"/>
                  <a:pt x="89" y="306"/>
                  <a:pt x="89" y="289"/>
                </a:cubicBezTo>
                <a:lnTo>
                  <a:pt x="89" y="259"/>
                </a:lnTo>
                <a:cubicBezTo>
                  <a:pt x="89" y="240"/>
                  <a:pt x="93" y="228"/>
                  <a:pt x="103" y="222"/>
                </a:cubicBezTo>
                <a:cubicBezTo>
                  <a:pt x="112" y="214"/>
                  <a:pt x="128" y="211"/>
                  <a:pt x="149" y="211"/>
                </a:cubicBezTo>
                <a:lnTo>
                  <a:pt x="149" y="243"/>
                </a:lnTo>
                <a:close/>
                <a:moveTo>
                  <a:pt x="357" y="315"/>
                </a:moveTo>
                <a:lnTo>
                  <a:pt x="357" y="346"/>
                </a:lnTo>
                <a:cubicBezTo>
                  <a:pt x="343" y="346"/>
                  <a:pt x="336" y="346"/>
                  <a:pt x="336" y="366"/>
                </a:cubicBezTo>
                <a:lnTo>
                  <a:pt x="336" y="402"/>
                </a:lnTo>
                <a:cubicBezTo>
                  <a:pt x="336" y="424"/>
                  <a:pt x="332" y="440"/>
                  <a:pt x="322" y="449"/>
                </a:cubicBezTo>
                <a:cubicBezTo>
                  <a:pt x="313" y="457"/>
                  <a:pt x="297" y="462"/>
                  <a:pt x="274" y="462"/>
                </a:cubicBezTo>
                <a:lnTo>
                  <a:pt x="274" y="432"/>
                </a:lnTo>
                <a:cubicBezTo>
                  <a:pt x="280" y="432"/>
                  <a:pt x="286" y="430"/>
                  <a:pt x="290" y="427"/>
                </a:cubicBezTo>
                <a:cubicBezTo>
                  <a:pt x="293" y="423"/>
                  <a:pt x="294" y="423"/>
                  <a:pt x="294" y="412"/>
                </a:cubicBezTo>
                <a:lnTo>
                  <a:pt x="294" y="377"/>
                </a:lnTo>
                <a:cubicBezTo>
                  <a:pt x="294" y="351"/>
                  <a:pt x="299" y="335"/>
                  <a:pt x="315" y="328"/>
                </a:cubicBezTo>
                <a:lnTo>
                  <a:pt x="315" y="326"/>
                </a:lnTo>
                <a:cubicBezTo>
                  <a:pt x="299" y="321"/>
                  <a:pt x="294" y="307"/>
                  <a:pt x="294" y="284"/>
                </a:cubicBezTo>
                <a:lnTo>
                  <a:pt x="294" y="256"/>
                </a:lnTo>
                <a:cubicBezTo>
                  <a:pt x="294" y="240"/>
                  <a:pt x="286" y="245"/>
                  <a:pt x="274" y="245"/>
                </a:cubicBezTo>
                <a:lnTo>
                  <a:pt x="274" y="212"/>
                </a:lnTo>
                <a:cubicBezTo>
                  <a:pt x="296" y="212"/>
                  <a:pt x="311" y="217"/>
                  <a:pt x="321" y="223"/>
                </a:cubicBezTo>
                <a:cubicBezTo>
                  <a:pt x="330" y="231"/>
                  <a:pt x="336" y="243"/>
                  <a:pt x="336" y="261"/>
                </a:cubicBezTo>
                <a:lnTo>
                  <a:pt x="336" y="290"/>
                </a:lnTo>
                <a:cubicBezTo>
                  <a:pt x="336" y="307"/>
                  <a:pt x="343" y="306"/>
                  <a:pt x="357" y="306"/>
                </a:cubicBezTo>
                <a:lnTo>
                  <a:pt x="357" y="315"/>
                </a:lnTo>
                <a:close/>
                <a:moveTo>
                  <a:pt x="210" y="119"/>
                </a:moveTo>
                <a:cubicBezTo>
                  <a:pt x="128" y="119"/>
                  <a:pt x="61" y="98"/>
                  <a:pt x="61" y="74"/>
                </a:cubicBezTo>
                <a:cubicBezTo>
                  <a:pt x="61" y="49"/>
                  <a:pt x="128" y="28"/>
                  <a:pt x="210" y="28"/>
                </a:cubicBezTo>
                <a:cubicBezTo>
                  <a:pt x="293" y="28"/>
                  <a:pt x="360" y="49"/>
                  <a:pt x="360" y="74"/>
                </a:cubicBezTo>
                <a:cubicBezTo>
                  <a:pt x="360" y="100"/>
                  <a:pt x="293" y="119"/>
                  <a:pt x="210"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72" name="Rectangle 191"/>
          <p:cNvSpPr>
            <a:spLocks noChangeArrowheads="1"/>
          </p:cNvSpPr>
          <p:nvPr/>
        </p:nvSpPr>
        <p:spPr bwMode="auto">
          <a:xfrm>
            <a:off x="7493854" y="3579529"/>
            <a:ext cx="83195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DocumentDB</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Freeform 193"/>
          <p:cNvSpPr>
            <a:spLocks/>
          </p:cNvSpPr>
          <p:nvPr/>
        </p:nvSpPr>
        <p:spPr bwMode="auto">
          <a:xfrm>
            <a:off x="7824053" y="3776379"/>
            <a:ext cx="127000" cy="127000"/>
          </a:xfrm>
          <a:custGeom>
            <a:avLst/>
            <a:gdLst>
              <a:gd name="T0" fmla="*/ 86 w 172"/>
              <a:gd name="T1" fmla="*/ 0 h 171"/>
              <a:gd name="T2" fmla="*/ 172 w 172"/>
              <a:gd name="T3" fmla="*/ 171 h 171"/>
              <a:gd name="T4" fmla="*/ 0 w 172"/>
              <a:gd name="T5" fmla="*/ 171 h 171"/>
              <a:gd name="T6" fmla="*/ 86 w 172"/>
              <a:gd name="T7" fmla="*/ 0 h 171"/>
            </a:gdLst>
            <a:ahLst/>
            <a:cxnLst>
              <a:cxn ang="0">
                <a:pos x="T0" y="T1"/>
              </a:cxn>
              <a:cxn ang="0">
                <a:pos x="T2" y="T3"/>
              </a:cxn>
              <a:cxn ang="0">
                <a:pos x="T4" y="T5"/>
              </a:cxn>
              <a:cxn ang="0">
                <a:pos x="T6" y="T7"/>
              </a:cxn>
            </a:cxnLst>
            <a:rect l="0" t="0" r="r" b="b"/>
            <a:pathLst>
              <a:path w="172" h="171">
                <a:moveTo>
                  <a:pt x="86" y="0"/>
                </a:moveTo>
                <a:lnTo>
                  <a:pt x="172" y="171"/>
                </a:lnTo>
                <a:cubicBezTo>
                  <a:pt x="118" y="144"/>
                  <a:pt x="54" y="144"/>
                  <a:pt x="0" y="171"/>
                </a:cubicBezTo>
                <a:lnTo>
                  <a:pt x="86" y="0"/>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74" name="Freeform 194"/>
          <p:cNvSpPr>
            <a:spLocks/>
          </p:cNvSpPr>
          <p:nvPr/>
        </p:nvSpPr>
        <p:spPr bwMode="auto">
          <a:xfrm>
            <a:off x="4718903" y="3384265"/>
            <a:ext cx="773112" cy="639763"/>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75" name="Freeform 195"/>
          <p:cNvSpPr>
            <a:spLocks/>
          </p:cNvSpPr>
          <p:nvPr/>
        </p:nvSpPr>
        <p:spPr bwMode="auto">
          <a:xfrm>
            <a:off x="5460265" y="3319179"/>
            <a:ext cx="128587" cy="128588"/>
          </a:xfrm>
          <a:custGeom>
            <a:avLst/>
            <a:gdLst>
              <a:gd name="T0" fmla="*/ 172 w 172"/>
              <a:gd name="T1" fmla="*/ 86 h 172"/>
              <a:gd name="T2" fmla="*/ 0 w 172"/>
              <a:gd name="T3" fmla="*/ 172 h 172"/>
              <a:gd name="T4" fmla="*/ 0 w 172"/>
              <a:gd name="T5" fmla="*/ 0 h 172"/>
              <a:gd name="T6" fmla="*/ 172 w 172"/>
              <a:gd name="T7" fmla="*/ 86 h 172"/>
            </a:gdLst>
            <a:ahLst/>
            <a:cxnLst>
              <a:cxn ang="0">
                <a:pos x="T0" y="T1"/>
              </a:cxn>
              <a:cxn ang="0">
                <a:pos x="T2" y="T3"/>
              </a:cxn>
              <a:cxn ang="0">
                <a:pos x="T4" y="T5"/>
              </a:cxn>
              <a:cxn ang="0">
                <a:pos x="T6" y="T7"/>
              </a:cxn>
            </a:cxnLst>
            <a:rect l="0" t="0" r="r" b="b"/>
            <a:pathLst>
              <a:path w="172" h="172">
                <a:moveTo>
                  <a:pt x="172" y="86"/>
                </a:moveTo>
                <a:lnTo>
                  <a:pt x="0" y="172"/>
                </a:lnTo>
                <a:cubicBezTo>
                  <a:pt x="27" y="118"/>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76" name="Group 175"/>
          <p:cNvGrpSpPr/>
          <p:nvPr/>
        </p:nvGrpSpPr>
        <p:grpSpPr>
          <a:xfrm>
            <a:off x="6154517" y="2439967"/>
            <a:ext cx="508000" cy="450851"/>
            <a:chOff x="3314482" y="-4918414"/>
            <a:chExt cx="508000" cy="450850"/>
          </a:xfrm>
        </p:grpSpPr>
        <p:sp>
          <p:nvSpPr>
            <p:cNvPr id="177"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78" name="Group 177"/>
            <p:cNvGrpSpPr/>
            <p:nvPr/>
          </p:nvGrpSpPr>
          <p:grpSpPr>
            <a:xfrm>
              <a:off x="3395444" y="-4880314"/>
              <a:ext cx="363537" cy="342900"/>
              <a:chOff x="3395444" y="-4880314"/>
              <a:chExt cx="363537" cy="342900"/>
            </a:xfrm>
          </p:grpSpPr>
          <p:sp>
            <p:nvSpPr>
              <p:cNvPr id="179"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0"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1"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2"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3"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4"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5"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6"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7"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8"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9"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0"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1"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sp>
        <p:nvSpPr>
          <p:cNvPr id="192" name="Rectangle 212"/>
          <p:cNvSpPr>
            <a:spLocks noChangeArrowheads="1"/>
          </p:cNvSpPr>
          <p:nvPr/>
        </p:nvSpPr>
        <p:spPr bwMode="auto">
          <a:xfrm>
            <a:off x="6096354" y="2973602"/>
            <a:ext cx="58509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Web App</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3" name="Freeform 213"/>
          <p:cNvSpPr>
            <a:spLocks/>
          </p:cNvSpPr>
          <p:nvPr/>
        </p:nvSpPr>
        <p:spPr bwMode="auto">
          <a:xfrm>
            <a:off x="7548185" y="2641316"/>
            <a:ext cx="339369" cy="441325"/>
          </a:xfrm>
          <a:custGeom>
            <a:avLst/>
            <a:gdLst>
              <a:gd name="T0" fmla="*/ 0 w 436"/>
              <a:gd name="T1" fmla="*/ 0 h 278"/>
              <a:gd name="T2" fmla="*/ 436 w 436"/>
              <a:gd name="T3" fmla="*/ 0 h 278"/>
              <a:gd name="T4" fmla="*/ 436 w 436"/>
              <a:gd name="T5" fmla="*/ 278 h 278"/>
            </a:gdLst>
            <a:ahLst/>
            <a:cxnLst>
              <a:cxn ang="0">
                <a:pos x="T0" y="T1"/>
              </a:cxn>
              <a:cxn ang="0">
                <a:pos x="T2" y="T3"/>
              </a:cxn>
              <a:cxn ang="0">
                <a:pos x="T4" y="T5"/>
              </a:cxn>
            </a:cxnLst>
            <a:rect l="0" t="0" r="r" b="b"/>
            <a:pathLst>
              <a:path w="436" h="278">
                <a:moveTo>
                  <a:pt x="0" y="0"/>
                </a:moveTo>
                <a:lnTo>
                  <a:pt x="436" y="0"/>
                </a:lnTo>
                <a:lnTo>
                  <a:pt x="436" y="278"/>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4" name="Freeform 214"/>
          <p:cNvSpPr>
            <a:spLocks/>
          </p:cNvSpPr>
          <p:nvPr/>
        </p:nvSpPr>
        <p:spPr bwMode="auto">
          <a:xfrm>
            <a:off x="7435747" y="2593955"/>
            <a:ext cx="125412" cy="127000"/>
          </a:xfrm>
          <a:custGeom>
            <a:avLst/>
            <a:gdLst>
              <a:gd name="T0" fmla="*/ 0 w 171"/>
              <a:gd name="T1" fmla="*/ 85 h 171"/>
              <a:gd name="T2" fmla="*/ 171 w 171"/>
              <a:gd name="T3" fmla="*/ 0 h 171"/>
              <a:gd name="T4" fmla="*/ 171 w 171"/>
              <a:gd name="T5" fmla="*/ 171 h 171"/>
              <a:gd name="T6" fmla="*/ 0 w 171"/>
              <a:gd name="T7" fmla="*/ 85 h 171"/>
            </a:gdLst>
            <a:ahLst/>
            <a:cxnLst>
              <a:cxn ang="0">
                <a:pos x="T0" y="T1"/>
              </a:cxn>
              <a:cxn ang="0">
                <a:pos x="T2" y="T3"/>
              </a:cxn>
              <a:cxn ang="0">
                <a:pos x="T4" y="T5"/>
              </a:cxn>
              <a:cxn ang="0">
                <a:pos x="T6" y="T7"/>
              </a:cxn>
            </a:cxnLst>
            <a:rect l="0" t="0" r="r" b="b"/>
            <a:pathLst>
              <a:path w="171" h="171">
                <a:moveTo>
                  <a:pt x="0" y="85"/>
                </a:moveTo>
                <a:lnTo>
                  <a:pt x="171" y="0"/>
                </a:lnTo>
                <a:cubicBezTo>
                  <a:pt x="144" y="54"/>
                  <a:pt x="144" y="117"/>
                  <a:pt x="171" y="171"/>
                </a:cubicBezTo>
                <a:lnTo>
                  <a:pt x="0" y="8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5" name="Freeform 215"/>
          <p:cNvSpPr>
            <a:spLocks/>
          </p:cNvSpPr>
          <p:nvPr/>
        </p:nvSpPr>
        <p:spPr bwMode="auto">
          <a:xfrm>
            <a:off x="7824053" y="3052479"/>
            <a:ext cx="127000" cy="127000"/>
          </a:xfrm>
          <a:custGeom>
            <a:avLst/>
            <a:gdLst>
              <a:gd name="T0" fmla="*/ 86 w 172"/>
              <a:gd name="T1" fmla="*/ 171 h 171"/>
              <a:gd name="T2" fmla="*/ 0 w 172"/>
              <a:gd name="T3" fmla="*/ 0 h 171"/>
              <a:gd name="T4" fmla="*/ 172 w 172"/>
              <a:gd name="T5" fmla="*/ 0 h 171"/>
              <a:gd name="T6" fmla="*/ 86 w 172"/>
              <a:gd name="T7" fmla="*/ 171 h 171"/>
            </a:gdLst>
            <a:ahLst/>
            <a:cxnLst>
              <a:cxn ang="0">
                <a:pos x="T0" y="T1"/>
              </a:cxn>
              <a:cxn ang="0">
                <a:pos x="T2" y="T3"/>
              </a:cxn>
              <a:cxn ang="0">
                <a:pos x="T4" y="T5"/>
              </a:cxn>
              <a:cxn ang="0">
                <a:pos x="T6" y="T7"/>
              </a:cxn>
            </a:cxnLst>
            <a:rect l="0" t="0" r="r" b="b"/>
            <a:pathLst>
              <a:path w="172" h="171">
                <a:moveTo>
                  <a:pt x="86" y="171"/>
                </a:moveTo>
                <a:lnTo>
                  <a:pt x="0" y="0"/>
                </a:lnTo>
                <a:cubicBezTo>
                  <a:pt x="54" y="27"/>
                  <a:pt x="118" y="27"/>
                  <a:pt x="172" y="0"/>
                </a:cubicBezTo>
                <a:lnTo>
                  <a:pt x="86" y="171"/>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6" name="Freeform 216"/>
          <p:cNvSpPr>
            <a:spLocks/>
          </p:cNvSpPr>
          <p:nvPr/>
        </p:nvSpPr>
        <p:spPr bwMode="auto">
          <a:xfrm>
            <a:off x="5838091" y="2641315"/>
            <a:ext cx="141021" cy="528639"/>
          </a:xfrm>
          <a:custGeom>
            <a:avLst/>
            <a:gdLst>
              <a:gd name="T0" fmla="*/ 486 w 486"/>
              <a:gd name="T1" fmla="*/ 0 h 333"/>
              <a:gd name="T2" fmla="*/ 0 w 486"/>
              <a:gd name="T3" fmla="*/ 0 h 333"/>
              <a:gd name="T4" fmla="*/ 0 w 486"/>
              <a:gd name="T5" fmla="*/ 333 h 333"/>
            </a:gdLst>
            <a:ahLst/>
            <a:cxnLst>
              <a:cxn ang="0">
                <a:pos x="T0" y="T1"/>
              </a:cxn>
              <a:cxn ang="0">
                <a:pos x="T2" y="T3"/>
              </a:cxn>
              <a:cxn ang="0">
                <a:pos x="T4" y="T5"/>
              </a:cxn>
            </a:cxnLst>
            <a:rect l="0" t="0" r="r" b="b"/>
            <a:pathLst>
              <a:path w="486" h="333">
                <a:moveTo>
                  <a:pt x="486" y="0"/>
                </a:moveTo>
                <a:lnTo>
                  <a:pt x="0" y="0"/>
                </a:lnTo>
                <a:lnTo>
                  <a:pt x="0" y="333"/>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7" name="Line 217"/>
          <p:cNvSpPr>
            <a:spLocks noChangeShapeType="1"/>
          </p:cNvSpPr>
          <p:nvPr/>
        </p:nvSpPr>
        <p:spPr bwMode="auto">
          <a:xfrm flipH="1" flipV="1">
            <a:off x="6721290" y="3437577"/>
            <a:ext cx="6351" cy="5318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8" name="Freeform 218"/>
          <p:cNvSpPr>
            <a:spLocks/>
          </p:cNvSpPr>
          <p:nvPr/>
        </p:nvSpPr>
        <p:spPr bwMode="auto">
          <a:xfrm>
            <a:off x="6657692" y="3319351"/>
            <a:ext cx="127000" cy="127000"/>
          </a:xfrm>
          <a:custGeom>
            <a:avLst/>
            <a:gdLst>
              <a:gd name="T0" fmla="*/ 86 w 172"/>
              <a:gd name="T1" fmla="*/ 0 h 172"/>
              <a:gd name="T2" fmla="*/ 172 w 172"/>
              <a:gd name="T3" fmla="*/ 172 h 172"/>
              <a:gd name="T4" fmla="*/ 0 w 172"/>
              <a:gd name="T5" fmla="*/ 172 h 172"/>
              <a:gd name="T6" fmla="*/ 86 w 172"/>
              <a:gd name="T7" fmla="*/ 0 h 172"/>
            </a:gdLst>
            <a:ahLst/>
            <a:cxnLst>
              <a:cxn ang="0">
                <a:pos x="T0" y="T1"/>
              </a:cxn>
              <a:cxn ang="0">
                <a:pos x="T2" y="T3"/>
              </a:cxn>
              <a:cxn ang="0">
                <a:pos x="T4" y="T5"/>
              </a:cxn>
              <a:cxn ang="0">
                <a:pos x="T6" y="T7"/>
              </a:cxn>
            </a:cxnLst>
            <a:rect l="0" t="0" r="r" b="b"/>
            <a:pathLst>
              <a:path w="172" h="172">
                <a:moveTo>
                  <a:pt x="86" y="0"/>
                </a:moveTo>
                <a:lnTo>
                  <a:pt x="172" y="172"/>
                </a:lnTo>
                <a:cubicBezTo>
                  <a:pt x="118" y="145"/>
                  <a:pt x="54" y="145"/>
                  <a:pt x="0" y="172"/>
                </a:cubicBezTo>
                <a:lnTo>
                  <a:pt x="86" y="0"/>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9" name="Freeform 234"/>
          <p:cNvSpPr>
            <a:spLocks/>
          </p:cNvSpPr>
          <p:nvPr/>
        </p:nvSpPr>
        <p:spPr bwMode="auto">
          <a:xfrm>
            <a:off x="3639404" y="2641317"/>
            <a:ext cx="2424112" cy="1287463"/>
          </a:xfrm>
          <a:custGeom>
            <a:avLst/>
            <a:gdLst>
              <a:gd name="T0" fmla="*/ 1871 w 1871"/>
              <a:gd name="T1" fmla="*/ 0 h 811"/>
              <a:gd name="T2" fmla="*/ 0 w 1871"/>
              <a:gd name="T3" fmla="*/ 0 h 811"/>
              <a:gd name="T4" fmla="*/ 0 w 1871"/>
              <a:gd name="T5" fmla="*/ 811 h 811"/>
            </a:gdLst>
            <a:ahLst/>
            <a:cxnLst>
              <a:cxn ang="0">
                <a:pos x="T0" y="T1"/>
              </a:cxn>
              <a:cxn ang="0">
                <a:pos x="T2" y="T3"/>
              </a:cxn>
              <a:cxn ang="0">
                <a:pos x="T4" y="T5"/>
              </a:cxn>
            </a:cxnLst>
            <a:rect l="0" t="0" r="r" b="b"/>
            <a:pathLst>
              <a:path w="1871" h="811">
                <a:moveTo>
                  <a:pt x="1871" y="0"/>
                </a:moveTo>
                <a:lnTo>
                  <a:pt x="0" y="0"/>
                </a:lnTo>
                <a:lnTo>
                  <a:pt x="0" y="811"/>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0" name="Freeform 235"/>
          <p:cNvSpPr>
            <a:spLocks/>
          </p:cNvSpPr>
          <p:nvPr/>
        </p:nvSpPr>
        <p:spPr bwMode="auto">
          <a:xfrm>
            <a:off x="3575903" y="3880700"/>
            <a:ext cx="127000" cy="127000"/>
          </a:xfrm>
          <a:custGeom>
            <a:avLst/>
            <a:gdLst>
              <a:gd name="T0" fmla="*/ 85 w 171"/>
              <a:gd name="T1" fmla="*/ 172 h 172"/>
              <a:gd name="T2" fmla="*/ 0 w 171"/>
              <a:gd name="T3" fmla="*/ 0 h 172"/>
              <a:gd name="T4" fmla="*/ 171 w 171"/>
              <a:gd name="T5" fmla="*/ 0 h 172"/>
              <a:gd name="T6" fmla="*/ 85 w 171"/>
              <a:gd name="T7" fmla="*/ 172 h 172"/>
            </a:gdLst>
            <a:ahLst/>
            <a:cxnLst>
              <a:cxn ang="0">
                <a:pos x="T0" y="T1"/>
              </a:cxn>
              <a:cxn ang="0">
                <a:pos x="T2" y="T3"/>
              </a:cxn>
              <a:cxn ang="0">
                <a:pos x="T4" y="T5"/>
              </a:cxn>
              <a:cxn ang="0">
                <a:pos x="T6" y="T7"/>
              </a:cxn>
            </a:cxnLst>
            <a:rect l="0" t="0" r="r" b="b"/>
            <a:pathLst>
              <a:path w="171" h="172">
                <a:moveTo>
                  <a:pt x="85" y="172"/>
                </a:moveTo>
                <a:lnTo>
                  <a:pt x="0" y="0"/>
                </a:lnTo>
                <a:cubicBezTo>
                  <a:pt x="54" y="27"/>
                  <a:pt x="117" y="27"/>
                  <a:pt x="171" y="0"/>
                </a:cubicBezTo>
                <a:lnTo>
                  <a:pt x="85" y="172"/>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01" name="Group 200"/>
          <p:cNvGrpSpPr/>
          <p:nvPr/>
        </p:nvGrpSpPr>
        <p:grpSpPr>
          <a:xfrm>
            <a:off x="4398228" y="4024029"/>
            <a:ext cx="641349" cy="498475"/>
            <a:chOff x="1107857" y="-3310276"/>
            <a:chExt cx="641349" cy="498475"/>
          </a:xfrm>
        </p:grpSpPr>
        <p:sp>
          <p:nvSpPr>
            <p:cNvPr id="202"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3"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4"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5"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06" name="Rectangle 240"/>
          <p:cNvSpPr>
            <a:spLocks noChangeArrowheads="1"/>
          </p:cNvSpPr>
          <p:nvPr/>
        </p:nvSpPr>
        <p:spPr bwMode="auto">
          <a:xfrm>
            <a:off x="4207728" y="4546314"/>
            <a:ext cx="10323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Stream Analytics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7" name="Line 241"/>
          <p:cNvSpPr>
            <a:spLocks noChangeShapeType="1"/>
          </p:cNvSpPr>
          <p:nvPr/>
        </p:nvSpPr>
        <p:spPr bwMode="auto">
          <a:xfrm>
            <a:off x="5057040" y="4273265"/>
            <a:ext cx="427037"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8" name="Freeform 242"/>
          <p:cNvSpPr>
            <a:spLocks/>
          </p:cNvSpPr>
          <p:nvPr/>
        </p:nvSpPr>
        <p:spPr bwMode="auto">
          <a:xfrm>
            <a:off x="5452329" y="4209765"/>
            <a:ext cx="128587"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09" name="Group 208"/>
          <p:cNvGrpSpPr/>
          <p:nvPr/>
        </p:nvGrpSpPr>
        <p:grpSpPr>
          <a:xfrm>
            <a:off x="9043996" y="4043965"/>
            <a:ext cx="425451" cy="427039"/>
            <a:chOff x="5737007" y="-3299164"/>
            <a:chExt cx="425450" cy="427038"/>
          </a:xfrm>
        </p:grpSpPr>
        <p:sp>
          <p:nvSpPr>
            <p:cNvPr id="210"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1" name="Oval 249"/>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12" name="Rectangle 250"/>
          <p:cNvSpPr>
            <a:spLocks noChangeArrowheads="1"/>
          </p:cNvSpPr>
          <p:nvPr/>
        </p:nvSpPr>
        <p:spPr bwMode="auto">
          <a:xfrm>
            <a:off x="8865050" y="4552122"/>
            <a:ext cx="6876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Logic Apps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3" name="Line 251"/>
          <p:cNvSpPr>
            <a:spLocks noChangeShapeType="1"/>
          </p:cNvSpPr>
          <p:nvPr/>
        </p:nvSpPr>
        <p:spPr bwMode="auto">
          <a:xfrm>
            <a:off x="7100154" y="4282109"/>
            <a:ext cx="1820863"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4" name="Freeform 252"/>
          <p:cNvSpPr>
            <a:spLocks/>
          </p:cNvSpPr>
          <p:nvPr/>
        </p:nvSpPr>
        <p:spPr bwMode="auto">
          <a:xfrm>
            <a:off x="8889265" y="4218609"/>
            <a:ext cx="127000"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15" name="Group 214"/>
          <p:cNvGrpSpPr/>
          <p:nvPr/>
        </p:nvGrpSpPr>
        <p:grpSpPr>
          <a:xfrm>
            <a:off x="7853340" y="5082976"/>
            <a:ext cx="479425" cy="485775"/>
            <a:chOff x="4355882" y="-2354601"/>
            <a:chExt cx="479425" cy="485775"/>
          </a:xfrm>
        </p:grpSpPr>
        <p:sp>
          <p:nvSpPr>
            <p:cNvPr id="216" name="Freeform 253"/>
            <p:cNvSpPr>
              <a:spLocks/>
            </p:cNvSpPr>
            <p:nvPr/>
          </p:nvSpPr>
          <p:spPr bwMode="auto">
            <a:xfrm>
              <a:off x="4498757" y="-2168864"/>
              <a:ext cx="85725" cy="152400"/>
            </a:xfrm>
            <a:custGeom>
              <a:avLst/>
              <a:gdLst>
                <a:gd name="T0" fmla="*/ 0 w 117"/>
                <a:gd name="T1" fmla="*/ 99 h 206"/>
                <a:gd name="T2" fmla="*/ 8 w 117"/>
                <a:gd name="T3" fmla="*/ 125 h 206"/>
                <a:gd name="T4" fmla="*/ 6 w 117"/>
                <a:gd name="T5" fmla="*/ 139 h 206"/>
                <a:gd name="T6" fmla="*/ 117 w 117"/>
                <a:gd name="T7" fmla="*/ 206 h 206"/>
                <a:gd name="T8" fmla="*/ 117 w 117"/>
                <a:gd name="T9" fmla="*/ 13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5"/>
                    <a:pt x="6" y="139"/>
                  </a:cubicBezTo>
                  <a:lnTo>
                    <a:pt x="117" y="206"/>
                  </a:lnTo>
                  <a:lnTo>
                    <a:pt x="117" y="13"/>
                  </a:lnTo>
                  <a:cubicBezTo>
                    <a:pt x="115" y="12"/>
                    <a:pt x="109" y="1"/>
                    <a:pt x="108" y="0"/>
                  </a:cubicBezTo>
                  <a:lnTo>
                    <a:pt x="0" y="99"/>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7" name="Freeform 254"/>
            <p:cNvSpPr>
              <a:spLocks/>
            </p:cNvSpPr>
            <p:nvPr/>
          </p:nvSpPr>
          <p:spPr bwMode="auto">
            <a:xfrm>
              <a:off x="4603532" y="-2170451"/>
              <a:ext cx="82550" cy="153988"/>
            </a:xfrm>
            <a:custGeom>
              <a:avLst/>
              <a:gdLst>
                <a:gd name="T0" fmla="*/ 21 w 112"/>
                <a:gd name="T1" fmla="*/ 0 h 208"/>
                <a:gd name="T2" fmla="*/ 0 w 112"/>
                <a:gd name="T3" fmla="*/ 16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6"/>
                  </a:cubicBezTo>
                  <a:lnTo>
                    <a:pt x="0" y="208"/>
                  </a:lnTo>
                  <a:lnTo>
                    <a:pt x="110" y="137"/>
                  </a:lnTo>
                  <a:cubicBezTo>
                    <a:pt x="109" y="134"/>
                    <a:pt x="109" y="130"/>
                    <a:pt x="109" y="126"/>
                  </a:cubicBezTo>
                  <a:cubicBezTo>
                    <a:pt x="109" y="120"/>
                    <a:pt x="110" y="114"/>
                    <a:pt x="112" y="108"/>
                  </a:cubicBezTo>
                  <a:lnTo>
                    <a:pt x="21" y="0"/>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8" name="Freeform 255"/>
            <p:cNvSpPr>
              <a:spLocks noEditPoints="1"/>
            </p:cNvSpPr>
            <p:nvPr/>
          </p:nvSpPr>
          <p:spPr bwMode="auto">
            <a:xfrm>
              <a:off x="4355882" y="-2354601"/>
              <a:ext cx="479425" cy="485775"/>
            </a:xfrm>
            <a:custGeom>
              <a:avLst/>
              <a:gdLst>
                <a:gd name="T0" fmla="*/ 493 w 645"/>
                <a:gd name="T1" fmla="*/ 426 h 653"/>
                <a:gd name="T2" fmla="*/ 456 w 645"/>
                <a:gd name="T3" fmla="*/ 410 h 653"/>
                <a:gd name="T4" fmla="*/ 367 w 645"/>
                <a:gd name="T5" fmla="*/ 473 h 653"/>
                <a:gd name="T6" fmla="*/ 376 w 645"/>
                <a:gd name="T7" fmla="*/ 502 h 653"/>
                <a:gd name="T8" fmla="*/ 324 w 645"/>
                <a:gd name="T9" fmla="*/ 553 h 653"/>
                <a:gd name="T10" fmla="*/ 272 w 645"/>
                <a:gd name="T11" fmla="*/ 502 h 653"/>
                <a:gd name="T12" fmla="*/ 285 w 645"/>
                <a:gd name="T13" fmla="*/ 468 h 653"/>
                <a:gd name="T14" fmla="*/ 182 w 645"/>
                <a:gd name="T15" fmla="*/ 413 h 653"/>
                <a:gd name="T16" fmla="*/ 147 w 645"/>
                <a:gd name="T17" fmla="*/ 427 h 653"/>
                <a:gd name="T18" fmla="*/ 95 w 645"/>
                <a:gd name="T19" fmla="*/ 375 h 653"/>
                <a:gd name="T20" fmla="*/ 147 w 645"/>
                <a:gd name="T21" fmla="*/ 323 h 653"/>
                <a:gd name="T22" fmla="*/ 171 w 645"/>
                <a:gd name="T23" fmla="*/ 330 h 653"/>
                <a:gd name="T24" fmla="*/ 279 w 645"/>
                <a:gd name="T25" fmla="*/ 230 h 653"/>
                <a:gd name="T26" fmla="*/ 267 w 645"/>
                <a:gd name="T27" fmla="*/ 196 h 653"/>
                <a:gd name="T28" fmla="*/ 324 w 645"/>
                <a:gd name="T29" fmla="*/ 140 h 653"/>
                <a:gd name="T30" fmla="*/ 381 w 645"/>
                <a:gd name="T31" fmla="*/ 196 h 653"/>
                <a:gd name="T32" fmla="*/ 372 w 645"/>
                <a:gd name="T33" fmla="*/ 226 h 653"/>
                <a:gd name="T34" fmla="*/ 462 w 645"/>
                <a:gd name="T35" fmla="*/ 333 h 653"/>
                <a:gd name="T36" fmla="*/ 493 w 645"/>
                <a:gd name="T37" fmla="*/ 323 h 653"/>
                <a:gd name="T38" fmla="*/ 545 w 645"/>
                <a:gd name="T39" fmla="*/ 374 h 653"/>
                <a:gd name="T40" fmla="*/ 493 w 645"/>
                <a:gd name="T41" fmla="*/ 426 h 653"/>
                <a:gd name="T42" fmla="*/ 325 w 645"/>
                <a:gd name="T43" fmla="*/ 6 h 653"/>
                <a:gd name="T44" fmla="*/ 325 w 645"/>
                <a:gd name="T45" fmla="*/ 1 h 653"/>
                <a:gd name="T46" fmla="*/ 323 w 645"/>
                <a:gd name="T47" fmla="*/ 4 h 653"/>
                <a:gd name="T48" fmla="*/ 319 w 645"/>
                <a:gd name="T49" fmla="*/ 0 h 653"/>
                <a:gd name="T50" fmla="*/ 319 w 645"/>
                <a:gd name="T51" fmla="*/ 8 h 653"/>
                <a:gd name="T52" fmla="*/ 0 w 645"/>
                <a:gd name="T53" fmla="*/ 387 h 653"/>
                <a:gd name="T54" fmla="*/ 321 w 645"/>
                <a:gd name="T55" fmla="*/ 649 h 653"/>
                <a:gd name="T56" fmla="*/ 321 w 645"/>
                <a:gd name="T57" fmla="*/ 653 h 653"/>
                <a:gd name="T58" fmla="*/ 645 w 645"/>
                <a:gd name="T59" fmla="*/ 389 h 653"/>
                <a:gd name="T60" fmla="*/ 325 w 645"/>
                <a:gd name="T61" fmla="*/ 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5" h="653">
                  <a:moveTo>
                    <a:pt x="493" y="426"/>
                  </a:moveTo>
                  <a:cubicBezTo>
                    <a:pt x="479" y="426"/>
                    <a:pt x="465" y="421"/>
                    <a:pt x="456" y="410"/>
                  </a:cubicBezTo>
                  <a:lnTo>
                    <a:pt x="367" y="473"/>
                  </a:lnTo>
                  <a:cubicBezTo>
                    <a:pt x="373" y="482"/>
                    <a:pt x="376" y="491"/>
                    <a:pt x="376" y="502"/>
                  </a:cubicBezTo>
                  <a:cubicBezTo>
                    <a:pt x="376" y="530"/>
                    <a:pt x="352" y="553"/>
                    <a:pt x="324" y="553"/>
                  </a:cubicBezTo>
                  <a:cubicBezTo>
                    <a:pt x="295" y="553"/>
                    <a:pt x="272" y="530"/>
                    <a:pt x="272" y="502"/>
                  </a:cubicBezTo>
                  <a:cubicBezTo>
                    <a:pt x="272" y="489"/>
                    <a:pt x="277" y="477"/>
                    <a:pt x="285" y="468"/>
                  </a:cubicBezTo>
                  <a:lnTo>
                    <a:pt x="182" y="413"/>
                  </a:lnTo>
                  <a:cubicBezTo>
                    <a:pt x="173" y="422"/>
                    <a:pt x="160" y="427"/>
                    <a:pt x="147" y="427"/>
                  </a:cubicBezTo>
                  <a:cubicBezTo>
                    <a:pt x="119" y="427"/>
                    <a:pt x="95" y="404"/>
                    <a:pt x="95" y="375"/>
                  </a:cubicBezTo>
                  <a:cubicBezTo>
                    <a:pt x="95" y="347"/>
                    <a:pt x="119" y="323"/>
                    <a:pt x="147" y="323"/>
                  </a:cubicBezTo>
                  <a:cubicBezTo>
                    <a:pt x="156" y="323"/>
                    <a:pt x="164" y="326"/>
                    <a:pt x="171" y="330"/>
                  </a:cubicBezTo>
                  <a:lnTo>
                    <a:pt x="279" y="230"/>
                  </a:lnTo>
                  <a:cubicBezTo>
                    <a:pt x="271" y="221"/>
                    <a:pt x="267" y="209"/>
                    <a:pt x="267" y="196"/>
                  </a:cubicBezTo>
                  <a:cubicBezTo>
                    <a:pt x="267" y="165"/>
                    <a:pt x="293" y="140"/>
                    <a:pt x="324" y="140"/>
                  </a:cubicBezTo>
                  <a:cubicBezTo>
                    <a:pt x="356" y="140"/>
                    <a:pt x="381" y="165"/>
                    <a:pt x="381" y="196"/>
                  </a:cubicBezTo>
                  <a:cubicBezTo>
                    <a:pt x="381" y="207"/>
                    <a:pt x="378" y="217"/>
                    <a:pt x="372" y="226"/>
                  </a:cubicBezTo>
                  <a:lnTo>
                    <a:pt x="462" y="333"/>
                  </a:lnTo>
                  <a:cubicBezTo>
                    <a:pt x="471" y="326"/>
                    <a:pt x="482" y="323"/>
                    <a:pt x="493" y="323"/>
                  </a:cubicBezTo>
                  <a:cubicBezTo>
                    <a:pt x="522" y="323"/>
                    <a:pt x="545" y="346"/>
                    <a:pt x="545" y="374"/>
                  </a:cubicBezTo>
                  <a:cubicBezTo>
                    <a:pt x="545" y="403"/>
                    <a:pt x="521" y="426"/>
                    <a:pt x="493" y="426"/>
                  </a:cubicBezTo>
                  <a:close/>
                  <a:moveTo>
                    <a:pt x="325" y="6"/>
                  </a:moveTo>
                  <a:lnTo>
                    <a:pt x="325" y="1"/>
                  </a:lnTo>
                  <a:lnTo>
                    <a:pt x="323" y="4"/>
                  </a:lnTo>
                  <a:lnTo>
                    <a:pt x="319" y="0"/>
                  </a:lnTo>
                  <a:lnTo>
                    <a:pt x="319" y="8"/>
                  </a:lnTo>
                  <a:lnTo>
                    <a:pt x="0" y="387"/>
                  </a:lnTo>
                  <a:lnTo>
                    <a:pt x="321" y="649"/>
                  </a:lnTo>
                  <a:lnTo>
                    <a:pt x="321" y="653"/>
                  </a:lnTo>
                  <a:lnTo>
                    <a:pt x="645" y="389"/>
                  </a:lnTo>
                  <a:lnTo>
                    <a:pt x="325" y="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19" name="Rectangle 256"/>
          <p:cNvSpPr>
            <a:spLocks noChangeArrowheads="1"/>
          </p:cNvSpPr>
          <p:nvPr/>
        </p:nvSpPr>
        <p:spPr bwMode="auto">
          <a:xfrm>
            <a:off x="7918426" y="5627486"/>
            <a:ext cx="3975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Azure </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Rectangle 257"/>
          <p:cNvSpPr>
            <a:spLocks noChangeArrowheads="1"/>
          </p:cNvSpPr>
          <p:nvPr/>
        </p:nvSpPr>
        <p:spPr bwMode="auto">
          <a:xfrm>
            <a:off x="7600925" y="5800525"/>
            <a:ext cx="99065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Active Directory</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Rectangle 260"/>
          <p:cNvSpPr>
            <a:spLocks noChangeArrowheads="1"/>
          </p:cNvSpPr>
          <p:nvPr/>
        </p:nvSpPr>
        <p:spPr bwMode="auto">
          <a:xfrm>
            <a:off x="3413979" y="4546315"/>
            <a:ext cx="4953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IoT Hub</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2" name="Group 221"/>
          <p:cNvGrpSpPr/>
          <p:nvPr/>
        </p:nvGrpSpPr>
        <p:grpSpPr>
          <a:xfrm>
            <a:off x="6490552" y="4047678"/>
            <a:ext cx="508000" cy="449263"/>
            <a:chOff x="3314482" y="-3310276"/>
            <a:chExt cx="508000" cy="449263"/>
          </a:xfrm>
        </p:grpSpPr>
        <p:sp>
          <p:nvSpPr>
            <p:cNvPr id="223" name="Freeform 261"/>
            <p:cNvSpPr>
              <a:spLocks noEditPoints="1"/>
            </p:cNvSpPr>
            <p:nvPr/>
          </p:nvSpPr>
          <p:spPr bwMode="auto">
            <a:xfrm>
              <a:off x="3314482" y="-3310276"/>
              <a:ext cx="508000" cy="449263"/>
            </a:xfrm>
            <a:custGeom>
              <a:avLst/>
              <a:gdLst>
                <a:gd name="T0" fmla="*/ 502 w 684"/>
                <a:gd name="T1" fmla="*/ 512 h 605"/>
                <a:gd name="T2" fmla="*/ 342 w 684"/>
                <a:gd name="T3" fmla="*/ 566 h 605"/>
                <a:gd name="T4" fmla="*/ 133 w 684"/>
                <a:gd name="T5" fmla="*/ 463 h 605"/>
                <a:gd name="T6" fmla="*/ 182 w 684"/>
                <a:gd name="T7" fmla="*/ 94 h 605"/>
                <a:gd name="T8" fmla="*/ 342 w 684"/>
                <a:gd name="T9" fmla="*/ 40 h 605"/>
                <a:gd name="T10" fmla="*/ 551 w 684"/>
                <a:gd name="T11" fmla="*/ 143 h 605"/>
                <a:gd name="T12" fmla="*/ 502 w 684"/>
                <a:gd name="T13" fmla="*/ 512 h 605"/>
                <a:gd name="T14" fmla="*/ 582 w 684"/>
                <a:gd name="T15" fmla="*/ 119 h 605"/>
                <a:gd name="T16" fmla="*/ 342 w 684"/>
                <a:gd name="T17" fmla="*/ 0 h 605"/>
                <a:gd name="T18" fmla="*/ 158 w 684"/>
                <a:gd name="T19" fmla="*/ 62 h 605"/>
                <a:gd name="T20" fmla="*/ 102 w 684"/>
                <a:gd name="T21" fmla="*/ 487 h 605"/>
                <a:gd name="T22" fmla="*/ 342 w 684"/>
                <a:gd name="T23" fmla="*/ 605 h 605"/>
                <a:gd name="T24" fmla="*/ 526 w 684"/>
                <a:gd name="T25" fmla="*/ 543 h 605"/>
                <a:gd name="T26" fmla="*/ 582 w 684"/>
                <a:gd name="T27" fmla="*/ 11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2"/>
                  </a:moveTo>
                  <a:cubicBezTo>
                    <a:pt x="454" y="548"/>
                    <a:pt x="398" y="566"/>
                    <a:pt x="342" y="566"/>
                  </a:cubicBezTo>
                  <a:cubicBezTo>
                    <a:pt x="263" y="566"/>
                    <a:pt x="185" y="530"/>
                    <a:pt x="133" y="463"/>
                  </a:cubicBezTo>
                  <a:cubicBezTo>
                    <a:pt x="44" y="347"/>
                    <a:pt x="66" y="182"/>
                    <a:pt x="182" y="94"/>
                  </a:cubicBezTo>
                  <a:cubicBezTo>
                    <a:pt x="230" y="57"/>
                    <a:pt x="286" y="40"/>
                    <a:pt x="342" y="40"/>
                  </a:cubicBezTo>
                  <a:cubicBezTo>
                    <a:pt x="421" y="40"/>
                    <a:pt x="499" y="75"/>
                    <a:pt x="551" y="143"/>
                  </a:cubicBezTo>
                  <a:cubicBezTo>
                    <a:pt x="639" y="258"/>
                    <a:pt x="617" y="423"/>
                    <a:pt x="502" y="512"/>
                  </a:cubicBezTo>
                  <a:close/>
                  <a:moveTo>
                    <a:pt x="582" y="119"/>
                  </a:moveTo>
                  <a:cubicBezTo>
                    <a:pt x="523" y="41"/>
                    <a:pt x="433" y="0"/>
                    <a:pt x="342" y="0"/>
                  </a:cubicBezTo>
                  <a:cubicBezTo>
                    <a:pt x="278" y="0"/>
                    <a:pt x="213" y="20"/>
                    <a:pt x="158" y="62"/>
                  </a:cubicBezTo>
                  <a:cubicBezTo>
                    <a:pt x="25" y="164"/>
                    <a:pt x="0" y="354"/>
                    <a:pt x="102" y="487"/>
                  </a:cubicBezTo>
                  <a:cubicBezTo>
                    <a:pt x="161" y="565"/>
                    <a:pt x="251" y="605"/>
                    <a:pt x="342" y="605"/>
                  </a:cubicBezTo>
                  <a:cubicBezTo>
                    <a:pt x="406" y="605"/>
                    <a:pt x="471" y="585"/>
                    <a:pt x="526" y="543"/>
                  </a:cubicBezTo>
                  <a:cubicBezTo>
                    <a:pt x="658" y="441"/>
                    <a:pt x="684" y="251"/>
                    <a:pt x="582"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4" name="Freeform 262"/>
            <p:cNvSpPr>
              <a:spLocks/>
            </p:cNvSpPr>
            <p:nvPr/>
          </p:nvSpPr>
          <p:spPr bwMode="auto">
            <a:xfrm>
              <a:off x="3408144" y="-3081676"/>
              <a:ext cx="58737" cy="149225"/>
            </a:xfrm>
            <a:custGeom>
              <a:avLst/>
              <a:gdLst>
                <a:gd name="T0" fmla="*/ 79 w 79"/>
                <a:gd name="T1" fmla="*/ 51 h 201"/>
                <a:gd name="T2" fmla="*/ 36 w 79"/>
                <a:gd name="T3" fmla="*/ 0 h 201"/>
                <a:gd name="T4" fmla="*/ 0 w 79"/>
                <a:gd name="T5" fmla="*/ 147 h 201"/>
                <a:gd name="T6" fmla="*/ 5 w 79"/>
                <a:gd name="T7" fmla="*/ 157 h 201"/>
                <a:gd name="T8" fmla="*/ 49 w 79"/>
                <a:gd name="T9" fmla="*/ 201 h 201"/>
                <a:gd name="T10" fmla="*/ 79 w 79"/>
                <a:gd name="T11" fmla="*/ 51 h 201"/>
              </a:gdLst>
              <a:ahLst/>
              <a:cxnLst>
                <a:cxn ang="0">
                  <a:pos x="T0" y="T1"/>
                </a:cxn>
                <a:cxn ang="0">
                  <a:pos x="T2" y="T3"/>
                </a:cxn>
                <a:cxn ang="0">
                  <a:pos x="T4" y="T5"/>
                </a:cxn>
                <a:cxn ang="0">
                  <a:pos x="T6" y="T7"/>
                </a:cxn>
                <a:cxn ang="0">
                  <a:pos x="T8" y="T9"/>
                </a:cxn>
                <a:cxn ang="0">
                  <a:pos x="T10" y="T11"/>
                </a:cxn>
              </a:cxnLst>
              <a:rect l="0" t="0" r="r" b="b"/>
              <a:pathLst>
                <a:path w="79" h="201">
                  <a:moveTo>
                    <a:pt x="79" y="51"/>
                  </a:moveTo>
                  <a:cubicBezTo>
                    <a:pt x="62" y="33"/>
                    <a:pt x="48" y="17"/>
                    <a:pt x="36" y="0"/>
                  </a:cubicBezTo>
                  <a:cubicBezTo>
                    <a:pt x="11" y="52"/>
                    <a:pt x="2" y="105"/>
                    <a:pt x="0" y="147"/>
                  </a:cubicBezTo>
                  <a:cubicBezTo>
                    <a:pt x="2" y="151"/>
                    <a:pt x="2" y="153"/>
                    <a:pt x="5" y="157"/>
                  </a:cubicBezTo>
                  <a:cubicBezTo>
                    <a:pt x="18" y="173"/>
                    <a:pt x="33" y="188"/>
                    <a:pt x="49" y="201"/>
                  </a:cubicBezTo>
                  <a:cubicBezTo>
                    <a:pt x="46" y="166"/>
                    <a:pt x="50" y="109"/>
                    <a:pt x="79" y="5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5" name="Freeform 263"/>
            <p:cNvSpPr>
              <a:spLocks/>
            </p:cNvSpPr>
            <p:nvPr/>
          </p:nvSpPr>
          <p:spPr bwMode="auto">
            <a:xfrm>
              <a:off x="3454182" y="-3194389"/>
              <a:ext cx="119062" cy="119063"/>
            </a:xfrm>
            <a:custGeom>
              <a:avLst/>
              <a:gdLst>
                <a:gd name="T0" fmla="*/ 109 w 159"/>
                <a:gd name="T1" fmla="*/ 0 h 160"/>
                <a:gd name="T2" fmla="*/ 36 w 159"/>
                <a:gd name="T3" fmla="*/ 64 h 160"/>
                <a:gd name="T4" fmla="*/ 0 w 159"/>
                <a:gd name="T5" fmla="*/ 107 h 160"/>
                <a:gd name="T6" fmla="*/ 42 w 159"/>
                <a:gd name="T7" fmla="*/ 160 h 160"/>
                <a:gd name="T8" fmla="*/ 90 w 159"/>
                <a:gd name="T9" fmla="*/ 105 h 160"/>
                <a:gd name="T10" fmla="*/ 159 w 159"/>
                <a:gd name="T11" fmla="*/ 50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4"/>
                  </a:cubicBezTo>
                  <a:cubicBezTo>
                    <a:pt x="22" y="78"/>
                    <a:pt x="11" y="92"/>
                    <a:pt x="0" y="107"/>
                  </a:cubicBezTo>
                  <a:cubicBezTo>
                    <a:pt x="11" y="124"/>
                    <a:pt x="25" y="142"/>
                    <a:pt x="42" y="160"/>
                  </a:cubicBezTo>
                  <a:cubicBezTo>
                    <a:pt x="55" y="142"/>
                    <a:pt x="71" y="123"/>
                    <a:pt x="90" y="105"/>
                  </a:cubicBezTo>
                  <a:cubicBezTo>
                    <a:pt x="115" y="82"/>
                    <a:pt x="137" y="64"/>
                    <a:pt x="159" y="50"/>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6" name="Freeform 264"/>
            <p:cNvSpPr>
              <a:spLocks/>
            </p:cNvSpPr>
            <p:nvPr/>
          </p:nvSpPr>
          <p:spPr bwMode="auto">
            <a:xfrm>
              <a:off x="3562132" y="-3240426"/>
              <a:ext cx="158750" cy="66675"/>
            </a:xfrm>
            <a:custGeom>
              <a:avLst/>
              <a:gdLst>
                <a:gd name="T0" fmla="*/ 214 w 214"/>
                <a:gd name="T1" fmla="*/ 45 h 89"/>
                <a:gd name="T2" fmla="*/ 176 w 214"/>
                <a:gd name="T3" fmla="*/ 6 h 89"/>
                <a:gd name="T4" fmla="*/ 0 w 214"/>
                <a:gd name="T5" fmla="*/ 39 h 89"/>
                <a:gd name="T6" fmla="*/ 49 w 214"/>
                <a:gd name="T7" fmla="*/ 89 h 89"/>
                <a:gd name="T8" fmla="*/ 214 w 214"/>
                <a:gd name="T9" fmla="*/ 45 h 89"/>
              </a:gdLst>
              <a:ahLst/>
              <a:cxnLst>
                <a:cxn ang="0">
                  <a:pos x="T0" y="T1"/>
                </a:cxn>
                <a:cxn ang="0">
                  <a:pos x="T2" y="T3"/>
                </a:cxn>
                <a:cxn ang="0">
                  <a:pos x="T4" y="T5"/>
                </a:cxn>
                <a:cxn ang="0">
                  <a:pos x="T6" y="T7"/>
                </a:cxn>
                <a:cxn ang="0">
                  <a:pos x="T8" y="T9"/>
                </a:cxn>
              </a:cxnLst>
              <a:rect l="0" t="0" r="r" b="b"/>
              <a:pathLst>
                <a:path w="214" h="89">
                  <a:moveTo>
                    <a:pt x="214" y="45"/>
                  </a:moveTo>
                  <a:cubicBezTo>
                    <a:pt x="203" y="30"/>
                    <a:pt x="190" y="18"/>
                    <a:pt x="176" y="6"/>
                  </a:cubicBezTo>
                  <a:cubicBezTo>
                    <a:pt x="136" y="0"/>
                    <a:pt x="72" y="0"/>
                    <a:pt x="0" y="39"/>
                  </a:cubicBezTo>
                  <a:cubicBezTo>
                    <a:pt x="17" y="57"/>
                    <a:pt x="33" y="73"/>
                    <a:pt x="49" y="89"/>
                  </a:cubicBezTo>
                  <a:cubicBezTo>
                    <a:pt x="146" y="37"/>
                    <a:pt x="214" y="45"/>
                    <a:pt x="214"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7" name="Freeform 265"/>
            <p:cNvSpPr>
              <a:spLocks/>
            </p:cNvSpPr>
            <p:nvPr/>
          </p:nvSpPr>
          <p:spPr bwMode="auto">
            <a:xfrm>
              <a:off x="3401794" y="-3222964"/>
              <a:ext cx="52387" cy="141288"/>
            </a:xfrm>
            <a:custGeom>
              <a:avLst/>
              <a:gdLst>
                <a:gd name="T0" fmla="*/ 46 w 72"/>
                <a:gd name="T1" fmla="*/ 189 h 189"/>
                <a:gd name="T2" fmla="*/ 72 w 72"/>
                <a:gd name="T3" fmla="*/ 145 h 189"/>
                <a:gd name="T4" fmla="*/ 37 w 72"/>
                <a:gd name="T5" fmla="*/ 0 h 189"/>
                <a:gd name="T6" fmla="*/ 9 w 72"/>
                <a:gd name="T7" fmla="*/ 35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5"/>
                    <a:pt x="62" y="160"/>
                    <a:pt x="72" y="145"/>
                  </a:cubicBezTo>
                  <a:cubicBezTo>
                    <a:pt x="31" y="80"/>
                    <a:pt x="33" y="26"/>
                    <a:pt x="37" y="0"/>
                  </a:cubicBezTo>
                  <a:cubicBezTo>
                    <a:pt x="27" y="11"/>
                    <a:pt x="17" y="22"/>
                    <a:pt x="9" y="35"/>
                  </a:cubicBezTo>
                  <a:cubicBezTo>
                    <a:pt x="1" y="69"/>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8" name="Freeform 266"/>
            <p:cNvSpPr>
              <a:spLocks/>
            </p:cNvSpPr>
            <p:nvPr/>
          </p:nvSpPr>
          <p:spPr bwMode="auto">
            <a:xfrm>
              <a:off x="3466882" y="-3075326"/>
              <a:ext cx="263525" cy="131763"/>
            </a:xfrm>
            <a:custGeom>
              <a:avLst/>
              <a:gdLst>
                <a:gd name="T0" fmla="*/ 75 w 355"/>
                <a:gd name="T1" fmla="*/ 45 h 176"/>
                <a:gd name="T2" fmla="*/ 25 w 355"/>
                <a:gd name="T3" fmla="*/ 0 h 176"/>
                <a:gd name="T4" fmla="*/ 0 w 355"/>
                <a:gd name="T5" fmla="*/ 42 h 176"/>
                <a:gd name="T6" fmla="*/ 46 w 355"/>
                <a:gd name="T7" fmla="*/ 82 h 176"/>
                <a:gd name="T8" fmla="*/ 321 w 355"/>
                <a:gd name="T9" fmla="*/ 176 h 176"/>
                <a:gd name="T10" fmla="*/ 355 w 355"/>
                <a:gd name="T11" fmla="*/ 134 h 176"/>
                <a:gd name="T12" fmla="*/ 75 w 355"/>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355" h="176">
                  <a:moveTo>
                    <a:pt x="75" y="45"/>
                  </a:moveTo>
                  <a:cubicBezTo>
                    <a:pt x="56" y="30"/>
                    <a:pt x="39" y="15"/>
                    <a:pt x="25" y="0"/>
                  </a:cubicBezTo>
                  <a:cubicBezTo>
                    <a:pt x="15" y="14"/>
                    <a:pt x="7" y="28"/>
                    <a:pt x="0" y="42"/>
                  </a:cubicBezTo>
                  <a:cubicBezTo>
                    <a:pt x="13" y="55"/>
                    <a:pt x="28" y="68"/>
                    <a:pt x="46" y="82"/>
                  </a:cubicBezTo>
                  <a:cubicBezTo>
                    <a:pt x="154" y="168"/>
                    <a:pt x="261" y="176"/>
                    <a:pt x="321" y="176"/>
                  </a:cubicBezTo>
                  <a:cubicBezTo>
                    <a:pt x="325" y="176"/>
                    <a:pt x="344" y="150"/>
                    <a:pt x="355" y="134"/>
                  </a:cubicBezTo>
                  <a:cubicBezTo>
                    <a:pt x="328" y="140"/>
                    <a:pt x="213" y="155"/>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9" name="Freeform 267"/>
            <p:cNvSpPr>
              <a:spLocks/>
            </p:cNvSpPr>
            <p:nvPr/>
          </p:nvSpPr>
          <p:spPr bwMode="auto">
            <a:xfrm>
              <a:off x="3435132" y="-3115014"/>
              <a:ext cx="50800" cy="71438"/>
            </a:xfrm>
            <a:custGeom>
              <a:avLst/>
              <a:gdLst>
                <a:gd name="T0" fmla="*/ 0 w 68"/>
                <a:gd name="T1" fmla="*/ 44 h 95"/>
                <a:gd name="T2" fmla="*/ 43 w 68"/>
                <a:gd name="T3" fmla="*/ 95 h 95"/>
                <a:gd name="T4" fmla="*/ 68 w 68"/>
                <a:gd name="T5" fmla="*/ 53 h 95"/>
                <a:gd name="T6" fmla="*/ 26 w 68"/>
                <a:gd name="T7" fmla="*/ 0 h 95"/>
                <a:gd name="T8" fmla="*/ 0 w 68"/>
                <a:gd name="T9" fmla="*/ 44 h 95"/>
              </a:gdLst>
              <a:ahLst/>
              <a:cxnLst>
                <a:cxn ang="0">
                  <a:pos x="T0" y="T1"/>
                </a:cxn>
                <a:cxn ang="0">
                  <a:pos x="T2" y="T3"/>
                </a:cxn>
                <a:cxn ang="0">
                  <a:pos x="T4" y="T5"/>
                </a:cxn>
                <a:cxn ang="0">
                  <a:pos x="T6" y="T7"/>
                </a:cxn>
                <a:cxn ang="0">
                  <a:pos x="T8" y="T9"/>
                </a:cxn>
              </a:cxnLst>
              <a:rect l="0" t="0" r="r" b="b"/>
              <a:pathLst>
                <a:path w="68" h="95">
                  <a:moveTo>
                    <a:pt x="0" y="44"/>
                  </a:moveTo>
                  <a:cubicBezTo>
                    <a:pt x="12" y="61"/>
                    <a:pt x="26" y="77"/>
                    <a:pt x="43" y="95"/>
                  </a:cubicBezTo>
                  <a:cubicBezTo>
                    <a:pt x="50" y="81"/>
                    <a:pt x="58" y="67"/>
                    <a:pt x="68" y="53"/>
                  </a:cubicBezTo>
                  <a:cubicBezTo>
                    <a:pt x="51" y="35"/>
                    <a:pt x="37" y="17"/>
                    <a:pt x="26" y="0"/>
                  </a:cubicBezTo>
                  <a:cubicBezTo>
                    <a:pt x="16" y="15"/>
                    <a:pt x="8" y="30"/>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0" name="Freeform 268"/>
            <p:cNvSpPr>
              <a:spLocks/>
            </p:cNvSpPr>
            <p:nvPr/>
          </p:nvSpPr>
          <p:spPr bwMode="auto">
            <a:xfrm>
              <a:off x="3573244" y="-3173751"/>
              <a:ext cx="185737" cy="157163"/>
            </a:xfrm>
            <a:custGeom>
              <a:avLst/>
              <a:gdLst>
                <a:gd name="T0" fmla="*/ 0 w 251"/>
                <a:gd name="T1" fmla="*/ 23 h 211"/>
                <a:gd name="T2" fmla="*/ 244 w 251"/>
                <a:gd name="T3" fmla="*/ 211 h 211"/>
                <a:gd name="T4" fmla="*/ 251 w 251"/>
                <a:gd name="T5" fmla="*/ 188 h 211"/>
                <a:gd name="T6" fmla="*/ 36 w 251"/>
                <a:gd name="T7" fmla="*/ 0 h 211"/>
                <a:gd name="T8" fmla="*/ 0 w 251"/>
                <a:gd name="T9" fmla="*/ 23 h 211"/>
              </a:gdLst>
              <a:ahLst/>
              <a:cxnLst>
                <a:cxn ang="0">
                  <a:pos x="T0" y="T1"/>
                </a:cxn>
                <a:cxn ang="0">
                  <a:pos x="T2" y="T3"/>
                </a:cxn>
                <a:cxn ang="0">
                  <a:pos x="T4" y="T5"/>
                </a:cxn>
                <a:cxn ang="0">
                  <a:pos x="T6" y="T7"/>
                </a:cxn>
                <a:cxn ang="0">
                  <a:pos x="T8" y="T9"/>
                </a:cxn>
              </a:cxnLst>
              <a:rect l="0" t="0" r="r" b="b"/>
              <a:pathLst>
                <a:path w="251" h="211">
                  <a:moveTo>
                    <a:pt x="0" y="23"/>
                  </a:moveTo>
                  <a:cubicBezTo>
                    <a:pt x="98" y="113"/>
                    <a:pt x="215" y="191"/>
                    <a:pt x="244" y="211"/>
                  </a:cubicBezTo>
                  <a:cubicBezTo>
                    <a:pt x="247" y="203"/>
                    <a:pt x="249" y="196"/>
                    <a:pt x="251" y="188"/>
                  </a:cubicBezTo>
                  <a:cubicBezTo>
                    <a:pt x="220" y="165"/>
                    <a:pt x="136" y="100"/>
                    <a:pt x="36" y="0"/>
                  </a:cubicBezTo>
                  <a:cubicBezTo>
                    <a:pt x="24" y="6"/>
                    <a:pt x="12" y="14"/>
                    <a:pt x="0" y="2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1" name="Freeform 269"/>
            <p:cNvSpPr>
              <a:spLocks/>
            </p:cNvSpPr>
            <p:nvPr/>
          </p:nvSpPr>
          <p:spPr bwMode="auto">
            <a:xfrm>
              <a:off x="3482757" y="-3272176"/>
              <a:ext cx="79375" cy="77788"/>
            </a:xfrm>
            <a:custGeom>
              <a:avLst/>
              <a:gdLst>
                <a:gd name="T0" fmla="*/ 108 w 108"/>
                <a:gd name="T1" fmla="*/ 81 h 104"/>
                <a:gd name="T2" fmla="*/ 34 w 108"/>
                <a:gd name="T3" fmla="*/ 0 h 104"/>
                <a:gd name="T4" fmla="*/ 0 w 108"/>
                <a:gd name="T5" fmla="*/ 14 h 104"/>
                <a:gd name="T6" fmla="*/ 71 w 108"/>
                <a:gd name="T7" fmla="*/ 104 h 104"/>
                <a:gd name="T8" fmla="*/ 108 w 108"/>
                <a:gd name="T9" fmla="*/ 81 h 104"/>
              </a:gdLst>
              <a:ahLst/>
              <a:cxnLst>
                <a:cxn ang="0">
                  <a:pos x="T0" y="T1"/>
                </a:cxn>
                <a:cxn ang="0">
                  <a:pos x="T2" y="T3"/>
                </a:cxn>
                <a:cxn ang="0">
                  <a:pos x="T4" y="T5"/>
                </a:cxn>
                <a:cxn ang="0">
                  <a:pos x="T6" y="T7"/>
                </a:cxn>
                <a:cxn ang="0">
                  <a:pos x="T8" y="T9"/>
                </a:cxn>
              </a:cxnLst>
              <a:rect l="0" t="0" r="r" b="b"/>
              <a:pathLst>
                <a:path w="108" h="104">
                  <a:moveTo>
                    <a:pt x="108" y="81"/>
                  </a:moveTo>
                  <a:cubicBezTo>
                    <a:pt x="84" y="56"/>
                    <a:pt x="59" y="29"/>
                    <a:pt x="34" y="0"/>
                  </a:cubicBezTo>
                  <a:cubicBezTo>
                    <a:pt x="22" y="3"/>
                    <a:pt x="11" y="8"/>
                    <a:pt x="0" y="14"/>
                  </a:cubicBezTo>
                  <a:cubicBezTo>
                    <a:pt x="18" y="44"/>
                    <a:pt x="43" y="74"/>
                    <a:pt x="71" y="104"/>
                  </a:cubicBezTo>
                  <a:cubicBezTo>
                    <a:pt x="83" y="95"/>
                    <a:pt x="96" y="87"/>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2" name="Freeform 270"/>
            <p:cNvSpPr>
              <a:spLocks/>
            </p:cNvSpPr>
            <p:nvPr/>
          </p:nvSpPr>
          <p:spPr bwMode="auto">
            <a:xfrm>
              <a:off x="3533557" y="-3211851"/>
              <a:ext cx="66675" cy="55563"/>
            </a:xfrm>
            <a:custGeom>
              <a:avLst/>
              <a:gdLst>
                <a:gd name="T0" fmla="*/ 41 w 90"/>
                <a:gd name="T1" fmla="*/ 0 h 76"/>
                <a:gd name="T2" fmla="*/ 0 w 90"/>
                <a:gd name="T3" fmla="*/ 25 h 76"/>
                <a:gd name="T4" fmla="*/ 49 w 90"/>
                <a:gd name="T5" fmla="*/ 76 h 76"/>
                <a:gd name="T6" fmla="*/ 90 w 90"/>
                <a:gd name="T7" fmla="*/ 50 h 76"/>
                <a:gd name="T8" fmla="*/ 41 w 90"/>
                <a:gd name="T9" fmla="*/ 0 h 76"/>
              </a:gdLst>
              <a:ahLst/>
              <a:cxnLst>
                <a:cxn ang="0">
                  <a:pos x="T0" y="T1"/>
                </a:cxn>
                <a:cxn ang="0">
                  <a:pos x="T2" y="T3"/>
                </a:cxn>
                <a:cxn ang="0">
                  <a:pos x="T4" y="T5"/>
                </a:cxn>
                <a:cxn ang="0">
                  <a:pos x="T6" y="T7"/>
                </a:cxn>
                <a:cxn ang="0">
                  <a:pos x="T8" y="T9"/>
                </a:cxn>
              </a:cxnLst>
              <a:rect l="0" t="0" r="r" b="b"/>
              <a:pathLst>
                <a:path w="90" h="76">
                  <a:moveTo>
                    <a:pt x="41" y="0"/>
                  </a:moveTo>
                  <a:cubicBezTo>
                    <a:pt x="28" y="7"/>
                    <a:pt x="12" y="16"/>
                    <a:pt x="0" y="25"/>
                  </a:cubicBezTo>
                  <a:cubicBezTo>
                    <a:pt x="15" y="42"/>
                    <a:pt x="31" y="59"/>
                    <a:pt x="49" y="76"/>
                  </a:cubicBezTo>
                  <a:cubicBezTo>
                    <a:pt x="62" y="67"/>
                    <a:pt x="78" y="57"/>
                    <a:pt x="90" y="50"/>
                  </a:cubicBezTo>
                  <a:cubicBezTo>
                    <a:pt x="74" y="35"/>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3" name="Freeform 271"/>
            <p:cNvSpPr>
              <a:spLocks/>
            </p:cNvSpPr>
            <p:nvPr/>
          </p:nvSpPr>
          <p:spPr bwMode="auto">
            <a:xfrm>
              <a:off x="3533557" y="-3213439"/>
              <a:ext cx="66675" cy="58738"/>
            </a:xfrm>
            <a:custGeom>
              <a:avLst/>
              <a:gdLst>
                <a:gd name="T0" fmla="*/ 36 w 90"/>
                <a:gd name="T1" fmla="*/ 0 h 79"/>
                <a:gd name="T2" fmla="*/ 0 w 90"/>
                <a:gd name="T3" fmla="*/ 24 h 79"/>
                <a:gd name="T4" fmla="*/ 55 w 90"/>
                <a:gd name="T5" fmla="*/ 79 h 79"/>
                <a:gd name="T6" fmla="*/ 90 w 90"/>
                <a:gd name="T7" fmla="*/ 55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6"/>
                    <a:pt x="12" y="15"/>
                    <a:pt x="0" y="24"/>
                  </a:cubicBezTo>
                  <a:cubicBezTo>
                    <a:pt x="15" y="41"/>
                    <a:pt x="38" y="62"/>
                    <a:pt x="55" y="79"/>
                  </a:cubicBezTo>
                  <a:cubicBezTo>
                    <a:pt x="68" y="70"/>
                    <a:pt x="78" y="61"/>
                    <a:pt x="90" y="55"/>
                  </a:cubicBezTo>
                  <a:cubicBezTo>
                    <a:pt x="74" y="39"/>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4" name="Freeform 272"/>
            <p:cNvSpPr>
              <a:spLocks/>
            </p:cNvSpPr>
            <p:nvPr/>
          </p:nvSpPr>
          <p:spPr bwMode="auto">
            <a:xfrm>
              <a:off x="3638332" y="-3122951"/>
              <a:ext cx="93662" cy="93663"/>
            </a:xfrm>
            <a:custGeom>
              <a:avLst/>
              <a:gdLst>
                <a:gd name="T0" fmla="*/ 29 w 127"/>
                <a:gd name="T1" fmla="*/ 19 h 127"/>
                <a:gd name="T2" fmla="*/ 18 w 127"/>
                <a:gd name="T3" fmla="*/ 98 h 127"/>
                <a:gd name="T4" fmla="*/ 98 w 127"/>
                <a:gd name="T5" fmla="*/ 108 h 127"/>
                <a:gd name="T6" fmla="*/ 108 w 127"/>
                <a:gd name="T7" fmla="*/ 29 h 127"/>
                <a:gd name="T8" fmla="*/ 29 w 127"/>
                <a:gd name="T9" fmla="*/ 19 h 127"/>
              </a:gdLst>
              <a:ahLst/>
              <a:cxnLst>
                <a:cxn ang="0">
                  <a:pos x="T0" y="T1"/>
                </a:cxn>
                <a:cxn ang="0">
                  <a:pos x="T2" y="T3"/>
                </a:cxn>
                <a:cxn ang="0">
                  <a:pos x="T4" y="T5"/>
                </a:cxn>
                <a:cxn ang="0">
                  <a:pos x="T6" y="T7"/>
                </a:cxn>
                <a:cxn ang="0">
                  <a:pos x="T8" y="T9"/>
                </a:cxn>
              </a:cxnLst>
              <a:rect l="0" t="0" r="r" b="b"/>
              <a:pathLst>
                <a:path w="127" h="127">
                  <a:moveTo>
                    <a:pt x="29" y="19"/>
                  </a:moveTo>
                  <a:cubicBezTo>
                    <a:pt x="4" y="38"/>
                    <a:pt x="0" y="73"/>
                    <a:pt x="18" y="98"/>
                  </a:cubicBezTo>
                  <a:cubicBezTo>
                    <a:pt x="38" y="123"/>
                    <a:pt x="73" y="127"/>
                    <a:pt x="98" y="108"/>
                  </a:cubicBezTo>
                  <a:cubicBezTo>
                    <a:pt x="123" y="90"/>
                    <a:pt x="127" y="54"/>
                    <a:pt x="108" y="29"/>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5" name="Freeform 273"/>
            <p:cNvSpPr>
              <a:spLocks/>
            </p:cNvSpPr>
            <p:nvPr/>
          </p:nvSpPr>
          <p:spPr bwMode="auto">
            <a:xfrm>
              <a:off x="3552607" y="-3018176"/>
              <a:ext cx="87312" cy="87313"/>
            </a:xfrm>
            <a:custGeom>
              <a:avLst/>
              <a:gdLst>
                <a:gd name="T0" fmla="*/ 27 w 118"/>
                <a:gd name="T1" fmla="*/ 18 h 118"/>
                <a:gd name="T2" fmla="*/ 18 w 118"/>
                <a:gd name="T3" fmla="*/ 91 h 118"/>
                <a:gd name="T4" fmla="*/ 91 w 118"/>
                <a:gd name="T5" fmla="*/ 101 h 118"/>
                <a:gd name="T6" fmla="*/ 101 w 118"/>
                <a:gd name="T7" fmla="*/ 28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1"/>
                    <a:pt x="101" y="28"/>
                  </a:cubicBezTo>
                  <a:cubicBezTo>
                    <a:pt x="83" y="5"/>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6" name="Freeform 274"/>
            <p:cNvSpPr>
              <a:spLocks/>
            </p:cNvSpPr>
            <p:nvPr/>
          </p:nvSpPr>
          <p:spPr bwMode="auto">
            <a:xfrm>
              <a:off x="3395444" y="-3148351"/>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4"/>
                    <a:pt x="0" y="103"/>
                    <a:pt x="26" y="138"/>
                  </a:cubicBezTo>
                  <a:cubicBezTo>
                    <a:pt x="53" y="173"/>
                    <a:pt x="103" y="180"/>
                    <a:pt x="138" y="153"/>
                  </a:cubicBezTo>
                  <a:cubicBezTo>
                    <a:pt x="173" y="126"/>
                    <a:pt x="179" y="77"/>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37" name="Rectangle 275"/>
          <p:cNvSpPr>
            <a:spLocks noChangeArrowheads="1"/>
          </p:cNvSpPr>
          <p:nvPr/>
        </p:nvSpPr>
        <p:spPr bwMode="auto">
          <a:xfrm>
            <a:off x="6437083" y="4551141"/>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Web Jobs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47" name="Group 246"/>
          <p:cNvGrpSpPr/>
          <p:nvPr/>
        </p:nvGrpSpPr>
        <p:grpSpPr>
          <a:xfrm>
            <a:off x="9575862" y="4105880"/>
            <a:ext cx="1006107" cy="157862"/>
            <a:chOff x="2220913" y="3983038"/>
            <a:chExt cx="1041400" cy="115888"/>
          </a:xfrm>
        </p:grpSpPr>
        <p:sp>
          <p:nvSpPr>
            <p:cNvPr id="248"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49"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250" name="1 Devices - sensors"/>
          <p:cNvGrpSpPr/>
          <p:nvPr/>
        </p:nvGrpSpPr>
        <p:grpSpPr>
          <a:xfrm>
            <a:off x="-119909" y="2073757"/>
            <a:ext cx="3657869" cy="3487793"/>
            <a:chOff x="-977339" y="2485984"/>
            <a:chExt cx="3976839" cy="3501091"/>
          </a:xfrm>
        </p:grpSpPr>
        <p:sp>
          <p:nvSpPr>
            <p:cNvPr id="251" name="TextBox 250"/>
            <p:cNvSpPr txBox="1"/>
            <p:nvPr/>
          </p:nvSpPr>
          <p:spPr>
            <a:xfrm>
              <a:off x="-977339" y="2485984"/>
              <a:ext cx="3976839" cy="834165"/>
            </a:xfrm>
            <a:prstGeom prst="rect">
              <a:avLst/>
            </a:prstGeom>
            <a:noFill/>
            <a:ln>
              <a:noFill/>
              <a:headEnd type="none" w="med" len="med"/>
              <a:tailEnd type="none" w="med" len="med"/>
            </a:ln>
          </p:spPr>
          <p:txBody>
            <a:bodyPr wrap="square" lIns="0" tIns="0" rIns="0" bIns="0" rtlCol="0">
              <a:spAutoFit/>
            </a:bodyPr>
            <a:lstStyle/>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7CD8"/>
                  </a:solidFill>
                  <a:effectLst/>
                  <a:uLnTx/>
                  <a:uFillTx/>
                  <a:latin typeface="Segoe UI Light" panose="020B0502040204020203" pitchFamily="34" charset="0"/>
                  <a:ea typeface="+mn-ea"/>
                  <a:cs typeface="+mn-cs"/>
                </a:rPr>
                <a:t>Devices</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Azure IoT SDK (OSS)</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Linux, RTOS, mBed, Windows, </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Android, iOS </a:t>
              </a:r>
            </a:p>
          </p:txBody>
        </p:sp>
        <p:sp>
          <p:nvSpPr>
            <p:cNvPr id="252" name="Rectangle 251"/>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3" name="Frame 5"/>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 name="Rectangle 253"/>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5" name="Frame 5"/>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6" name="Rectangle 255"/>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7" name="Frame 5"/>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8" name="Rectangle 257"/>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9" name="Frame 5"/>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0" name="Rectangle 259"/>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61" name="Frame 5"/>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2" name="Rectangle 261"/>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63" name="Frame 5"/>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4" name="Rectangle 263"/>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65" name="Frame 5"/>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6" name="Group 265"/>
          <p:cNvGrpSpPr/>
          <p:nvPr/>
        </p:nvGrpSpPr>
        <p:grpSpPr>
          <a:xfrm rot="10800000">
            <a:off x="9596623" y="4338531"/>
            <a:ext cx="1006107" cy="158409"/>
            <a:chOff x="2220913" y="3983038"/>
            <a:chExt cx="1041400" cy="115888"/>
          </a:xfrm>
        </p:grpSpPr>
        <p:sp>
          <p:nvSpPr>
            <p:cNvPr id="267"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68"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70" name="Freeform 194"/>
          <p:cNvSpPr>
            <a:spLocks/>
          </p:cNvSpPr>
          <p:nvPr/>
        </p:nvSpPr>
        <p:spPr bwMode="auto">
          <a:xfrm flipV="1">
            <a:off x="4740171" y="4764053"/>
            <a:ext cx="773112" cy="357535"/>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1" name="Line 251"/>
          <p:cNvSpPr>
            <a:spLocks noChangeShapeType="1"/>
          </p:cNvSpPr>
          <p:nvPr/>
        </p:nvSpPr>
        <p:spPr bwMode="auto">
          <a:xfrm flipV="1">
            <a:off x="5480834" y="5111416"/>
            <a:ext cx="2406719" cy="10171"/>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2" name="Freeform 192"/>
          <p:cNvSpPr>
            <a:spLocks/>
          </p:cNvSpPr>
          <p:nvPr/>
        </p:nvSpPr>
        <p:spPr bwMode="auto">
          <a:xfrm>
            <a:off x="7100152" y="4242461"/>
            <a:ext cx="787400" cy="869275"/>
          </a:xfrm>
          <a:custGeom>
            <a:avLst/>
            <a:gdLst>
              <a:gd name="T0" fmla="*/ 0 w 496"/>
              <a:gd name="T1" fmla="*/ 237 h 237"/>
              <a:gd name="T2" fmla="*/ 496 w 496"/>
              <a:gd name="T3" fmla="*/ 237 h 237"/>
              <a:gd name="T4" fmla="*/ 496 w 496"/>
              <a:gd name="T5" fmla="*/ 0 h 237"/>
            </a:gdLst>
            <a:ahLst/>
            <a:cxnLst>
              <a:cxn ang="0">
                <a:pos x="T0" y="T1"/>
              </a:cxn>
              <a:cxn ang="0">
                <a:pos x="T2" y="T3"/>
              </a:cxn>
              <a:cxn ang="0">
                <a:pos x="T4" y="T5"/>
              </a:cxn>
            </a:cxnLst>
            <a:rect l="0" t="0" r="r" b="b"/>
            <a:pathLst>
              <a:path w="496" h="237">
                <a:moveTo>
                  <a:pt x="0" y="237"/>
                </a:moveTo>
                <a:lnTo>
                  <a:pt x="496" y="237"/>
                </a:lnTo>
                <a:lnTo>
                  <a:pt x="496"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3" name="Line 217"/>
          <p:cNvSpPr>
            <a:spLocks noChangeShapeType="1"/>
          </p:cNvSpPr>
          <p:nvPr/>
        </p:nvSpPr>
        <p:spPr bwMode="auto">
          <a:xfrm flipH="1" flipV="1">
            <a:off x="7883082" y="3863354"/>
            <a:ext cx="6351" cy="5318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pic>
        <p:nvPicPr>
          <p:cNvPr id="137" name="Picture 136"/>
          <p:cNvPicPr>
            <a:picLocks noChangeAspect="1"/>
          </p:cNvPicPr>
          <p:nvPr/>
        </p:nvPicPr>
        <p:blipFill>
          <a:blip r:embed="rId3"/>
          <a:stretch>
            <a:fillRect/>
          </a:stretch>
        </p:blipFill>
        <p:spPr>
          <a:xfrm>
            <a:off x="6691309" y="2445000"/>
            <a:ext cx="756595" cy="807572"/>
          </a:xfrm>
          <a:prstGeom prst="rect">
            <a:avLst/>
          </a:prstGeom>
        </p:spPr>
      </p:pic>
    </p:spTree>
    <p:extLst>
      <p:ext uri="{BB962C8B-B14F-4D97-AF65-F5344CB8AC3E}">
        <p14:creationId xmlns:p14="http://schemas.microsoft.com/office/powerpoint/2010/main" val="388646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209973"/>
            <a:ext cx="9144000" cy="2179058"/>
          </a:xfrm>
        </p:spPr>
        <p:txBody>
          <a:bodyPr/>
          <a:lstStyle/>
          <a:p>
            <a:r>
              <a:rPr lang="en-US" dirty="0"/>
              <a:t>Demo:</a:t>
            </a:r>
            <a:br>
              <a:rPr lang="en-US" dirty="0"/>
            </a:br>
            <a:r>
              <a:rPr lang="en-US" dirty="0"/>
              <a:t>Azure IoT Suite</a:t>
            </a:r>
          </a:p>
        </p:txBody>
      </p:sp>
    </p:spTree>
    <p:extLst>
      <p:ext uri="{BB962C8B-B14F-4D97-AF65-F5344CB8AC3E}">
        <p14:creationId xmlns:p14="http://schemas.microsoft.com/office/powerpoint/2010/main" val="3490243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pPr lvl="0">
              <a:lnSpc>
                <a:spcPct val="100000"/>
              </a:lnSpc>
              <a:spcBef>
                <a:spcPts val="0"/>
              </a:spcBef>
            </a:pPr>
            <a:r>
              <a:rPr lang="en-US" dirty="0"/>
              <a:t>Azure IoT Suite</a:t>
            </a:r>
            <a:br>
              <a:rPr lang="en-US" dirty="0"/>
            </a:br>
            <a:r>
              <a:rPr lang="en-US" sz="3200" spc="0" dirty="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Remote Monitoring Service Architecture</a:t>
            </a:r>
            <a:r>
              <a:rPr lang="en-US" sz="3200" spc="0" dirty="0">
                <a:ln>
                  <a:noFill/>
                </a:ln>
                <a:gradFill>
                  <a:gsLst>
                    <a:gs pos="0">
                      <a:srgbClr val="0078D7"/>
                    </a:gs>
                    <a:gs pos="100000">
                      <a:srgbClr val="0078D7"/>
                    </a:gs>
                  </a:gsLst>
                  <a:lin ang="5400000" scaled="0"/>
                </a:gradFill>
                <a:latin typeface="Segoe UI"/>
                <a:cs typeface="+mn-cs"/>
              </a:rPr>
              <a:t/>
            </a:r>
            <a:br>
              <a:rPr lang="en-US" sz="3200" spc="0" dirty="0">
                <a:ln>
                  <a:noFill/>
                </a:ln>
                <a:gradFill>
                  <a:gsLst>
                    <a:gs pos="0">
                      <a:srgbClr val="0078D7"/>
                    </a:gs>
                    <a:gs pos="100000">
                      <a:srgbClr val="0078D7"/>
                    </a:gs>
                  </a:gsLst>
                  <a:lin ang="5400000" scaled="0"/>
                </a:gradFill>
                <a:latin typeface="Segoe UI"/>
                <a:cs typeface="+mn-cs"/>
              </a:rPr>
            </a:br>
            <a:r>
              <a:rPr lang="en-US" dirty="0"/>
              <a:t> </a:t>
            </a:r>
          </a:p>
        </p:txBody>
      </p:sp>
      <p:sp>
        <p:nvSpPr>
          <p:cNvPr id="5" name="Title 1"/>
          <p:cNvSpPr txBox="1">
            <a:spLocks/>
          </p:cNvSpPr>
          <p:nvPr/>
        </p:nvSpPr>
        <p:spPr>
          <a:xfrm>
            <a:off x="427037" y="166846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
            </a:r>
            <a:b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4000" b="0" i="0" u="none" strike="noStrike" kern="1200" cap="none" spc="-102" normalizeH="0" baseline="0" noProof="0" dirty="0">
              <a:ln w="3175">
                <a:noFill/>
              </a:ln>
              <a:gradFill>
                <a:gsLst>
                  <a:gs pos="0">
                    <a:srgbClr val="0078D7"/>
                  </a:gs>
                  <a:gs pos="100000">
                    <a:srgbClr val="0078D7"/>
                  </a:gs>
                </a:gsLst>
                <a:lin ang="5400000" scaled="0"/>
              </a:gradFill>
              <a:effectLst/>
              <a:uLnTx/>
              <a:uFillTx/>
              <a:latin typeface="Segoe UI Light"/>
              <a:ea typeface="+mn-ea"/>
              <a:cs typeface="Segoe UI" pitchFamily="34" charset="0"/>
            </a:endParaRPr>
          </a:p>
        </p:txBody>
      </p:sp>
      <p:sp>
        <p:nvSpPr>
          <p:cNvPr id="141" name="Azuee Iot Suite"/>
          <p:cNvSpPr>
            <a:spLocks noChangeArrowheads="1"/>
          </p:cNvSpPr>
          <p:nvPr/>
        </p:nvSpPr>
        <p:spPr bwMode="auto">
          <a:xfrm>
            <a:off x="3180470" y="2001701"/>
            <a:ext cx="5645640" cy="4091953"/>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42" name="Rectangle 148"/>
          <p:cNvSpPr>
            <a:spLocks noChangeArrowheads="1"/>
          </p:cNvSpPr>
          <p:nvPr/>
        </p:nvSpPr>
        <p:spPr bwMode="auto">
          <a:xfrm>
            <a:off x="7136245" y="3089089"/>
            <a:ext cx="3367400" cy="2365199"/>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43" name="Group 142"/>
          <p:cNvGrpSpPr/>
          <p:nvPr/>
        </p:nvGrpSpPr>
        <p:grpSpPr>
          <a:xfrm>
            <a:off x="1996354" y="4126573"/>
            <a:ext cx="1054100" cy="115888"/>
            <a:chOff x="2220913" y="3722688"/>
            <a:chExt cx="1054100" cy="115888"/>
          </a:xfrm>
          <a:solidFill>
            <a:srgbClr val="505050">
              <a:lumMod val="75000"/>
            </a:srgbClr>
          </a:solidFill>
        </p:grpSpPr>
        <p:sp>
          <p:nvSpPr>
            <p:cNvPr id="144" name="Line 18"/>
            <p:cNvSpPr>
              <a:spLocks noChangeShapeType="1"/>
            </p:cNvSpPr>
            <p:nvPr/>
          </p:nvSpPr>
          <p:spPr bwMode="auto">
            <a:xfrm>
              <a:off x="2220913" y="3779838"/>
              <a:ext cx="966788" cy="0"/>
            </a:xfrm>
            <a:prstGeom prst="line">
              <a:avLst/>
            </a:prstGeom>
            <a:grpFill/>
            <a:ln w="22225" cap="rnd">
              <a:solidFill>
                <a:srgbClr val="505050">
                  <a:lumMod val="75000"/>
                </a:srgbClr>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45" name="Freeform 19"/>
            <p:cNvSpPr>
              <a:spLocks/>
            </p:cNvSpPr>
            <p:nvPr/>
          </p:nvSpPr>
          <p:spPr bwMode="auto">
            <a:xfrm>
              <a:off x="3159125" y="3722688"/>
              <a:ext cx="115888" cy="115888"/>
            </a:xfrm>
            <a:custGeom>
              <a:avLst/>
              <a:gdLst>
                <a:gd name="T0" fmla="*/ 171 w 171"/>
                <a:gd name="T1" fmla="*/ 85 h 171"/>
                <a:gd name="T2" fmla="*/ 0 w 171"/>
                <a:gd name="T3" fmla="*/ 171 h 171"/>
                <a:gd name="T4" fmla="*/ 0 w 171"/>
                <a:gd name="T5" fmla="*/ 0 h 171"/>
                <a:gd name="T6" fmla="*/ 171 w 171"/>
                <a:gd name="T7" fmla="*/ 85 h 171"/>
              </a:gdLst>
              <a:ahLst/>
              <a:cxnLst>
                <a:cxn ang="0">
                  <a:pos x="T0" y="T1"/>
                </a:cxn>
                <a:cxn ang="0">
                  <a:pos x="T2" y="T3"/>
                </a:cxn>
                <a:cxn ang="0">
                  <a:pos x="T4" y="T5"/>
                </a:cxn>
                <a:cxn ang="0">
                  <a:pos x="T6" y="T7"/>
                </a:cxn>
              </a:cxnLst>
              <a:rect l="0" t="0" r="r" b="b"/>
              <a:pathLst>
                <a:path w="171" h="171">
                  <a:moveTo>
                    <a:pt x="171" y="85"/>
                  </a:moveTo>
                  <a:lnTo>
                    <a:pt x="0" y="171"/>
                  </a:lnTo>
                  <a:cubicBezTo>
                    <a:pt x="27" y="117"/>
                    <a:pt x="27" y="54"/>
                    <a:pt x="0" y="0"/>
                  </a:cubicBezTo>
                  <a:lnTo>
                    <a:pt x="171" y="85"/>
                  </a:ln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146" name="Group 145"/>
          <p:cNvGrpSpPr/>
          <p:nvPr/>
        </p:nvGrpSpPr>
        <p:grpSpPr>
          <a:xfrm>
            <a:off x="1996353" y="4386923"/>
            <a:ext cx="1041400" cy="115888"/>
            <a:chOff x="2220913" y="3983038"/>
            <a:chExt cx="1041400" cy="115888"/>
          </a:xfrm>
        </p:grpSpPr>
        <p:sp>
          <p:nvSpPr>
            <p:cNvPr id="147"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48"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49" name="Rectangle 20"/>
          <p:cNvSpPr>
            <a:spLocks noChangeArrowheads="1"/>
          </p:cNvSpPr>
          <p:nvPr/>
        </p:nvSpPr>
        <p:spPr bwMode="auto">
          <a:xfrm>
            <a:off x="10709147" y="2773929"/>
            <a:ext cx="1098088" cy="2853557"/>
          </a:xfrm>
          <a:prstGeom prst="rect">
            <a:avLst/>
          </a:prstGeom>
          <a:solidFill>
            <a:srgbClr val="89CB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574" rtl="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Business Process</a:t>
            </a:r>
          </a:p>
          <a:p>
            <a:pPr marL="0" marR="0" lvl="0" indent="0" algn="l" defTabSz="93257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
            </a:r>
            <a:br>
              <a:rPr kumimoji="0" 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br>
            <a:r>
              <a:rPr kumimoji="0" lang="en-US" sz="1400" b="0"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ERP/CRM</a:t>
            </a:r>
          </a:p>
        </p:txBody>
      </p:sp>
      <p:sp>
        <p:nvSpPr>
          <p:cNvPr id="150" name="Freeform 149"/>
          <p:cNvSpPr>
            <a:spLocks noChangeAspect="1"/>
          </p:cNvSpPr>
          <p:nvPr/>
        </p:nvSpPr>
        <p:spPr bwMode="auto">
          <a:xfrm rot="5280000">
            <a:off x="3452682" y="3973078"/>
            <a:ext cx="447332" cy="568812"/>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17">
                    <a:srgbClr val="505050"/>
                  </a:gs>
                  <a:gs pos="100000">
                    <a:srgbClr val="505050"/>
                  </a:gs>
                </a:gsLst>
                <a:lin ang="5400000" scaled="0"/>
              </a:gradFill>
              <a:effectLst/>
              <a:uLnTx/>
              <a:uFillTx/>
              <a:latin typeface="Segoe UI"/>
              <a:ea typeface="+mn-ea"/>
              <a:cs typeface="+mn-cs"/>
            </a:endParaRPr>
          </a:p>
        </p:txBody>
      </p:sp>
      <p:grpSp>
        <p:nvGrpSpPr>
          <p:cNvPr id="151" name="Group 150"/>
          <p:cNvGrpSpPr/>
          <p:nvPr/>
        </p:nvGrpSpPr>
        <p:grpSpPr>
          <a:xfrm>
            <a:off x="5587266" y="4024028"/>
            <a:ext cx="517527" cy="515939"/>
            <a:chOff x="2296894" y="-3310276"/>
            <a:chExt cx="484187" cy="498475"/>
          </a:xfrm>
        </p:grpSpPr>
        <p:sp>
          <p:nvSpPr>
            <p:cNvPr id="152" name="Freeform 172"/>
            <p:cNvSpPr>
              <a:spLocks/>
            </p:cNvSpPr>
            <p:nvPr/>
          </p:nvSpPr>
          <p:spPr bwMode="auto">
            <a:xfrm>
              <a:off x="2514382" y="-3142001"/>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1 h 87"/>
                <a:gd name="T10" fmla="*/ 11 w 110"/>
                <a:gd name="T11" fmla="*/ 0 h 87"/>
                <a:gd name="T12" fmla="*/ 99 w 110"/>
                <a:gd name="T13" fmla="*/ 0 h 87"/>
                <a:gd name="T14" fmla="*/ 110 w 110"/>
                <a:gd name="T15" fmla="*/ 11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1"/>
                  </a:lnTo>
                  <a:cubicBezTo>
                    <a:pt x="0" y="5"/>
                    <a:pt x="5" y="0"/>
                    <a:pt x="11" y="0"/>
                  </a:cubicBezTo>
                  <a:lnTo>
                    <a:pt x="99" y="0"/>
                  </a:lnTo>
                  <a:cubicBezTo>
                    <a:pt x="105" y="0"/>
                    <a:pt x="110" y="5"/>
                    <a:pt x="110" y="11"/>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3" name="Freeform 173"/>
            <p:cNvSpPr>
              <a:spLocks/>
            </p:cNvSpPr>
            <p:nvPr/>
          </p:nvSpPr>
          <p:spPr bwMode="auto">
            <a:xfrm>
              <a:off x="2631857" y="-3092789"/>
              <a:ext cx="80962" cy="66675"/>
            </a:xfrm>
            <a:custGeom>
              <a:avLst/>
              <a:gdLst>
                <a:gd name="T0" fmla="*/ 109 w 110"/>
                <a:gd name="T1" fmla="*/ 76 h 88"/>
                <a:gd name="T2" fmla="*/ 97 w 110"/>
                <a:gd name="T3" fmla="*/ 88 h 88"/>
                <a:gd name="T4" fmla="*/ 12 w 110"/>
                <a:gd name="T5" fmla="*/ 88 h 88"/>
                <a:gd name="T6" fmla="*/ 0 w 110"/>
                <a:gd name="T7" fmla="*/ 76 h 88"/>
                <a:gd name="T8" fmla="*/ 0 w 110"/>
                <a:gd name="T9" fmla="*/ 12 h 88"/>
                <a:gd name="T10" fmla="*/ 12 w 110"/>
                <a:gd name="T11" fmla="*/ 0 h 88"/>
                <a:gd name="T12" fmla="*/ 99 w 110"/>
                <a:gd name="T13" fmla="*/ 0 h 88"/>
                <a:gd name="T14" fmla="*/ 110 w 110"/>
                <a:gd name="T15" fmla="*/ 12 h 88"/>
                <a:gd name="T16" fmla="*/ 110 w 110"/>
                <a:gd name="T17" fmla="*/ 76 h 88"/>
                <a:gd name="T18" fmla="*/ 109 w 110"/>
                <a:gd name="T19"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8">
                  <a:moveTo>
                    <a:pt x="109" y="76"/>
                  </a:moveTo>
                  <a:cubicBezTo>
                    <a:pt x="109" y="83"/>
                    <a:pt x="104" y="88"/>
                    <a:pt x="97" y="88"/>
                  </a:cubicBezTo>
                  <a:lnTo>
                    <a:pt x="12" y="88"/>
                  </a:lnTo>
                  <a:cubicBezTo>
                    <a:pt x="5" y="88"/>
                    <a:pt x="0" y="83"/>
                    <a:pt x="0" y="76"/>
                  </a:cubicBezTo>
                  <a:lnTo>
                    <a:pt x="0" y="12"/>
                  </a:lnTo>
                  <a:cubicBezTo>
                    <a:pt x="0" y="5"/>
                    <a:pt x="5" y="0"/>
                    <a:pt x="12" y="0"/>
                  </a:cubicBezTo>
                  <a:lnTo>
                    <a:pt x="99" y="0"/>
                  </a:lnTo>
                  <a:cubicBezTo>
                    <a:pt x="106" y="0"/>
                    <a:pt x="110" y="5"/>
                    <a:pt x="110" y="12"/>
                  </a:cubicBezTo>
                  <a:lnTo>
                    <a:pt x="110" y="76"/>
                  </a:lnTo>
                  <a:lnTo>
                    <a:pt x="109"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4" name="Freeform 174"/>
            <p:cNvSpPr>
              <a:spLocks/>
            </p:cNvSpPr>
            <p:nvPr/>
          </p:nvSpPr>
          <p:spPr bwMode="auto">
            <a:xfrm>
              <a:off x="2514382" y="-3041989"/>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2 h 87"/>
                <a:gd name="T10" fmla="*/ 11 w 110"/>
                <a:gd name="T11" fmla="*/ 0 h 87"/>
                <a:gd name="T12" fmla="*/ 99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2"/>
                  </a:lnTo>
                  <a:cubicBezTo>
                    <a:pt x="0" y="5"/>
                    <a:pt x="5" y="0"/>
                    <a:pt x="11" y="0"/>
                  </a:cubicBezTo>
                  <a:lnTo>
                    <a:pt x="99"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5" name="Freeform 175"/>
            <p:cNvSpPr>
              <a:spLocks/>
            </p:cNvSpPr>
            <p:nvPr/>
          </p:nvSpPr>
          <p:spPr bwMode="auto">
            <a:xfrm>
              <a:off x="2396907" y="-3194389"/>
              <a:ext cx="84137" cy="66675"/>
            </a:xfrm>
            <a:custGeom>
              <a:avLst/>
              <a:gdLst>
                <a:gd name="T0" fmla="*/ 112 w 112"/>
                <a:gd name="T1" fmla="*/ 79 h 91"/>
                <a:gd name="T2" fmla="*/ 100 w 112"/>
                <a:gd name="T3" fmla="*/ 91 h 91"/>
                <a:gd name="T4" fmla="*/ 11 w 112"/>
                <a:gd name="T5" fmla="*/ 91 h 91"/>
                <a:gd name="T6" fmla="*/ 0 w 112"/>
                <a:gd name="T7" fmla="*/ 79 h 91"/>
                <a:gd name="T8" fmla="*/ 0 w 112"/>
                <a:gd name="T9" fmla="*/ 12 h 91"/>
                <a:gd name="T10" fmla="*/ 11 w 112"/>
                <a:gd name="T11" fmla="*/ 0 h 91"/>
                <a:gd name="T12" fmla="*/ 98 w 112"/>
                <a:gd name="T13" fmla="*/ 0 h 91"/>
                <a:gd name="T14" fmla="*/ 112 w 112"/>
                <a:gd name="T15" fmla="*/ 12 h 91"/>
                <a:gd name="T16" fmla="*/ 112 w 11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91">
                  <a:moveTo>
                    <a:pt x="112" y="79"/>
                  </a:moveTo>
                  <a:cubicBezTo>
                    <a:pt x="112" y="86"/>
                    <a:pt x="107" y="91"/>
                    <a:pt x="100" y="91"/>
                  </a:cubicBezTo>
                  <a:lnTo>
                    <a:pt x="11" y="91"/>
                  </a:lnTo>
                  <a:cubicBezTo>
                    <a:pt x="4" y="91"/>
                    <a:pt x="0" y="86"/>
                    <a:pt x="0" y="79"/>
                  </a:cubicBezTo>
                  <a:lnTo>
                    <a:pt x="0" y="12"/>
                  </a:lnTo>
                  <a:cubicBezTo>
                    <a:pt x="0" y="5"/>
                    <a:pt x="4" y="0"/>
                    <a:pt x="11" y="0"/>
                  </a:cubicBezTo>
                  <a:lnTo>
                    <a:pt x="98" y="0"/>
                  </a:lnTo>
                  <a:cubicBezTo>
                    <a:pt x="107" y="0"/>
                    <a:pt x="112" y="5"/>
                    <a:pt x="112" y="12"/>
                  </a:cubicBezTo>
                  <a:lnTo>
                    <a:pt x="112" y="79"/>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6" name="Freeform 176"/>
            <p:cNvSpPr>
              <a:spLocks/>
            </p:cNvSpPr>
            <p:nvPr/>
          </p:nvSpPr>
          <p:spPr bwMode="auto">
            <a:xfrm>
              <a:off x="2296894" y="-3310276"/>
              <a:ext cx="482600" cy="117475"/>
            </a:xfrm>
            <a:custGeom>
              <a:avLst/>
              <a:gdLst>
                <a:gd name="T0" fmla="*/ 640 w 651"/>
                <a:gd name="T1" fmla="*/ 0 h 157"/>
                <a:gd name="T2" fmla="*/ 12 w 651"/>
                <a:gd name="T3" fmla="*/ 0 h 157"/>
                <a:gd name="T4" fmla="*/ 0 w 651"/>
                <a:gd name="T5" fmla="*/ 12 h 157"/>
                <a:gd name="T6" fmla="*/ 0 w 651"/>
                <a:gd name="T7" fmla="*/ 145 h 157"/>
                <a:gd name="T8" fmla="*/ 12 w 651"/>
                <a:gd name="T9" fmla="*/ 157 h 157"/>
                <a:gd name="T10" fmla="*/ 79 w 651"/>
                <a:gd name="T11" fmla="*/ 157 h 157"/>
                <a:gd name="T12" fmla="*/ 91 w 651"/>
                <a:gd name="T13" fmla="*/ 145 h 157"/>
                <a:gd name="T14" fmla="*/ 91 w 651"/>
                <a:gd name="T15" fmla="*/ 89 h 157"/>
                <a:gd name="T16" fmla="*/ 561 w 651"/>
                <a:gd name="T17" fmla="*/ 89 h 157"/>
                <a:gd name="T18" fmla="*/ 561 w 651"/>
                <a:gd name="T19" fmla="*/ 145 h 157"/>
                <a:gd name="T20" fmla="*/ 574 w 651"/>
                <a:gd name="T21" fmla="*/ 157 h 157"/>
                <a:gd name="T22" fmla="*/ 638 w 651"/>
                <a:gd name="T23" fmla="*/ 157 h 157"/>
                <a:gd name="T24" fmla="*/ 650 w 651"/>
                <a:gd name="T25" fmla="*/ 145 h 157"/>
                <a:gd name="T26" fmla="*/ 650 w 651"/>
                <a:gd name="T27" fmla="*/ 12 h 157"/>
                <a:gd name="T28" fmla="*/ 640 w 65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1" h="157">
                  <a:moveTo>
                    <a:pt x="640" y="0"/>
                  </a:moveTo>
                  <a:lnTo>
                    <a:pt x="12" y="0"/>
                  </a:lnTo>
                  <a:cubicBezTo>
                    <a:pt x="5" y="0"/>
                    <a:pt x="0" y="5"/>
                    <a:pt x="0" y="12"/>
                  </a:cubicBezTo>
                  <a:lnTo>
                    <a:pt x="0" y="145"/>
                  </a:lnTo>
                  <a:cubicBezTo>
                    <a:pt x="0" y="152"/>
                    <a:pt x="5" y="157"/>
                    <a:pt x="12" y="157"/>
                  </a:cubicBezTo>
                  <a:lnTo>
                    <a:pt x="79" y="157"/>
                  </a:lnTo>
                  <a:cubicBezTo>
                    <a:pt x="86" y="157"/>
                    <a:pt x="91" y="152"/>
                    <a:pt x="91" y="145"/>
                  </a:cubicBezTo>
                  <a:lnTo>
                    <a:pt x="91" y="89"/>
                  </a:lnTo>
                  <a:lnTo>
                    <a:pt x="561" y="89"/>
                  </a:lnTo>
                  <a:lnTo>
                    <a:pt x="561" y="145"/>
                  </a:lnTo>
                  <a:cubicBezTo>
                    <a:pt x="561" y="152"/>
                    <a:pt x="566" y="157"/>
                    <a:pt x="574" y="157"/>
                  </a:cubicBezTo>
                  <a:lnTo>
                    <a:pt x="638" y="157"/>
                  </a:lnTo>
                  <a:cubicBezTo>
                    <a:pt x="645" y="157"/>
                    <a:pt x="650" y="152"/>
                    <a:pt x="650" y="145"/>
                  </a:cubicBezTo>
                  <a:lnTo>
                    <a:pt x="650" y="12"/>
                  </a:lnTo>
                  <a:cubicBezTo>
                    <a:pt x="651" y="5"/>
                    <a:pt x="647" y="0"/>
                    <a:pt x="640"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7" name="Freeform 177"/>
            <p:cNvSpPr>
              <a:spLocks/>
            </p:cNvSpPr>
            <p:nvPr/>
          </p:nvSpPr>
          <p:spPr bwMode="auto">
            <a:xfrm>
              <a:off x="2300069" y="-2927689"/>
              <a:ext cx="481012" cy="115888"/>
            </a:xfrm>
            <a:custGeom>
              <a:avLst/>
              <a:gdLst>
                <a:gd name="T0" fmla="*/ 636 w 649"/>
                <a:gd name="T1" fmla="*/ 2 h 157"/>
                <a:gd name="T2" fmla="*/ 572 w 649"/>
                <a:gd name="T3" fmla="*/ 2 h 157"/>
                <a:gd name="T4" fmla="*/ 560 w 649"/>
                <a:gd name="T5" fmla="*/ 14 h 157"/>
                <a:gd name="T6" fmla="*/ 560 w 649"/>
                <a:gd name="T7" fmla="*/ 68 h 157"/>
                <a:gd name="T8" fmla="*/ 89 w 649"/>
                <a:gd name="T9" fmla="*/ 68 h 157"/>
                <a:gd name="T10" fmla="*/ 89 w 649"/>
                <a:gd name="T11" fmla="*/ 12 h 157"/>
                <a:gd name="T12" fmla="*/ 75 w 649"/>
                <a:gd name="T13" fmla="*/ 0 h 157"/>
                <a:gd name="T14" fmla="*/ 11 w 649"/>
                <a:gd name="T15" fmla="*/ 0 h 157"/>
                <a:gd name="T16" fmla="*/ 0 w 649"/>
                <a:gd name="T17" fmla="*/ 14 h 157"/>
                <a:gd name="T18" fmla="*/ 0 w 649"/>
                <a:gd name="T19" fmla="*/ 145 h 157"/>
                <a:gd name="T20" fmla="*/ 11 w 649"/>
                <a:gd name="T21" fmla="*/ 157 h 157"/>
                <a:gd name="T22" fmla="*/ 638 w 649"/>
                <a:gd name="T23" fmla="*/ 157 h 157"/>
                <a:gd name="T24" fmla="*/ 649 w 649"/>
                <a:gd name="T25" fmla="*/ 145 h 157"/>
                <a:gd name="T26" fmla="*/ 649 w 649"/>
                <a:gd name="T27" fmla="*/ 14 h 157"/>
                <a:gd name="T28" fmla="*/ 636 w 649"/>
                <a:gd name="T29"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157">
                  <a:moveTo>
                    <a:pt x="636" y="2"/>
                  </a:moveTo>
                  <a:lnTo>
                    <a:pt x="572" y="2"/>
                  </a:lnTo>
                  <a:cubicBezTo>
                    <a:pt x="565" y="2"/>
                    <a:pt x="560" y="7"/>
                    <a:pt x="560" y="14"/>
                  </a:cubicBezTo>
                  <a:lnTo>
                    <a:pt x="560" y="68"/>
                  </a:lnTo>
                  <a:lnTo>
                    <a:pt x="89" y="68"/>
                  </a:lnTo>
                  <a:lnTo>
                    <a:pt x="89" y="12"/>
                  </a:lnTo>
                  <a:cubicBezTo>
                    <a:pt x="89" y="5"/>
                    <a:pt x="84" y="0"/>
                    <a:pt x="75" y="0"/>
                  </a:cubicBezTo>
                  <a:lnTo>
                    <a:pt x="11" y="0"/>
                  </a:lnTo>
                  <a:cubicBezTo>
                    <a:pt x="5" y="0"/>
                    <a:pt x="0" y="5"/>
                    <a:pt x="0" y="14"/>
                  </a:cubicBezTo>
                  <a:lnTo>
                    <a:pt x="0" y="145"/>
                  </a:lnTo>
                  <a:cubicBezTo>
                    <a:pt x="0" y="152"/>
                    <a:pt x="5" y="157"/>
                    <a:pt x="11" y="157"/>
                  </a:cubicBezTo>
                  <a:lnTo>
                    <a:pt x="638" y="157"/>
                  </a:lnTo>
                  <a:cubicBezTo>
                    <a:pt x="644" y="157"/>
                    <a:pt x="649" y="152"/>
                    <a:pt x="649" y="145"/>
                  </a:cubicBezTo>
                  <a:lnTo>
                    <a:pt x="649" y="14"/>
                  </a:lnTo>
                  <a:cubicBezTo>
                    <a:pt x="647" y="7"/>
                    <a:pt x="643" y="2"/>
                    <a:pt x="636" y="2"/>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8" name="Freeform 178"/>
            <p:cNvSpPr>
              <a:spLocks/>
            </p:cNvSpPr>
            <p:nvPr/>
          </p:nvSpPr>
          <p:spPr bwMode="auto">
            <a:xfrm>
              <a:off x="2398494" y="-3092789"/>
              <a:ext cx="82550" cy="65088"/>
            </a:xfrm>
            <a:custGeom>
              <a:avLst/>
              <a:gdLst>
                <a:gd name="T0" fmla="*/ 111 w 111"/>
                <a:gd name="T1" fmla="*/ 76 h 87"/>
                <a:gd name="T2" fmla="*/ 99 w 111"/>
                <a:gd name="T3" fmla="*/ 87 h 87"/>
                <a:gd name="T4" fmla="*/ 12 w 111"/>
                <a:gd name="T5" fmla="*/ 87 h 87"/>
                <a:gd name="T6" fmla="*/ 0 w 111"/>
                <a:gd name="T7" fmla="*/ 76 h 87"/>
                <a:gd name="T8" fmla="*/ 0 w 111"/>
                <a:gd name="T9" fmla="*/ 11 h 87"/>
                <a:gd name="T10" fmla="*/ 12 w 111"/>
                <a:gd name="T11" fmla="*/ 0 h 87"/>
                <a:gd name="T12" fmla="*/ 99 w 111"/>
                <a:gd name="T13" fmla="*/ 0 h 87"/>
                <a:gd name="T14" fmla="*/ 111 w 111"/>
                <a:gd name="T15" fmla="*/ 11 h 87"/>
                <a:gd name="T16" fmla="*/ 111 w 111"/>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7">
                  <a:moveTo>
                    <a:pt x="111" y="76"/>
                  </a:moveTo>
                  <a:cubicBezTo>
                    <a:pt x="111" y="82"/>
                    <a:pt x="106" y="87"/>
                    <a:pt x="99" y="87"/>
                  </a:cubicBezTo>
                  <a:lnTo>
                    <a:pt x="12" y="87"/>
                  </a:lnTo>
                  <a:cubicBezTo>
                    <a:pt x="5" y="87"/>
                    <a:pt x="0" y="82"/>
                    <a:pt x="0" y="76"/>
                  </a:cubicBezTo>
                  <a:lnTo>
                    <a:pt x="0" y="11"/>
                  </a:lnTo>
                  <a:cubicBezTo>
                    <a:pt x="0" y="5"/>
                    <a:pt x="5" y="0"/>
                    <a:pt x="12" y="0"/>
                  </a:cubicBezTo>
                  <a:lnTo>
                    <a:pt x="99" y="0"/>
                  </a:lnTo>
                  <a:cubicBezTo>
                    <a:pt x="106" y="0"/>
                    <a:pt x="111" y="5"/>
                    <a:pt x="111" y="11"/>
                  </a:cubicBezTo>
                  <a:lnTo>
                    <a:pt x="111"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9" name="Freeform 179"/>
            <p:cNvSpPr>
              <a:spLocks/>
            </p:cNvSpPr>
            <p:nvPr/>
          </p:nvSpPr>
          <p:spPr bwMode="auto">
            <a:xfrm>
              <a:off x="2396907" y="-2992776"/>
              <a:ext cx="82550" cy="65088"/>
            </a:xfrm>
            <a:custGeom>
              <a:avLst/>
              <a:gdLst>
                <a:gd name="T0" fmla="*/ 110 w 110"/>
                <a:gd name="T1" fmla="*/ 76 h 87"/>
                <a:gd name="T2" fmla="*/ 98 w 110"/>
                <a:gd name="T3" fmla="*/ 87 h 87"/>
                <a:gd name="T4" fmla="*/ 11 w 110"/>
                <a:gd name="T5" fmla="*/ 87 h 87"/>
                <a:gd name="T6" fmla="*/ 0 w 110"/>
                <a:gd name="T7" fmla="*/ 76 h 87"/>
                <a:gd name="T8" fmla="*/ 0 w 110"/>
                <a:gd name="T9" fmla="*/ 12 h 87"/>
                <a:gd name="T10" fmla="*/ 11 w 110"/>
                <a:gd name="T11" fmla="*/ 0 h 87"/>
                <a:gd name="T12" fmla="*/ 98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8" y="87"/>
                  </a:cubicBezTo>
                  <a:lnTo>
                    <a:pt x="11" y="87"/>
                  </a:lnTo>
                  <a:cubicBezTo>
                    <a:pt x="4" y="87"/>
                    <a:pt x="0" y="82"/>
                    <a:pt x="0" y="76"/>
                  </a:cubicBezTo>
                  <a:lnTo>
                    <a:pt x="0" y="12"/>
                  </a:lnTo>
                  <a:cubicBezTo>
                    <a:pt x="0" y="5"/>
                    <a:pt x="4" y="0"/>
                    <a:pt x="11" y="0"/>
                  </a:cubicBezTo>
                  <a:lnTo>
                    <a:pt x="98"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60" name="Rectangle 180"/>
          <p:cNvSpPr>
            <a:spLocks noChangeArrowheads="1"/>
          </p:cNvSpPr>
          <p:nvPr/>
        </p:nvSpPr>
        <p:spPr bwMode="auto">
          <a:xfrm>
            <a:off x="5502830" y="4561482"/>
            <a:ext cx="6428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Event Hub</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1" name="Line 181"/>
          <p:cNvSpPr>
            <a:spLocks noChangeShapeType="1"/>
          </p:cNvSpPr>
          <p:nvPr/>
        </p:nvSpPr>
        <p:spPr bwMode="auto">
          <a:xfrm>
            <a:off x="3912453" y="4273265"/>
            <a:ext cx="381000"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2" name="Freeform 182"/>
          <p:cNvSpPr>
            <a:spLocks/>
          </p:cNvSpPr>
          <p:nvPr/>
        </p:nvSpPr>
        <p:spPr bwMode="auto">
          <a:xfrm>
            <a:off x="4261704" y="4209765"/>
            <a:ext cx="128587"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3" name="Line 183"/>
          <p:cNvSpPr>
            <a:spLocks noChangeShapeType="1"/>
          </p:cNvSpPr>
          <p:nvPr/>
        </p:nvSpPr>
        <p:spPr bwMode="auto">
          <a:xfrm>
            <a:off x="6079391" y="4273266"/>
            <a:ext cx="339727" cy="30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4" name="Freeform 184"/>
          <p:cNvSpPr>
            <a:spLocks/>
          </p:cNvSpPr>
          <p:nvPr/>
        </p:nvSpPr>
        <p:spPr bwMode="auto">
          <a:xfrm>
            <a:off x="6354028" y="4201665"/>
            <a:ext cx="127000" cy="127000"/>
          </a:xfrm>
          <a:custGeom>
            <a:avLst/>
            <a:gdLst>
              <a:gd name="T0" fmla="*/ 171 w 171"/>
              <a:gd name="T1" fmla="*/ 86 h 171"/>
              <a:gd name="T2" fmla="*/ 0 w 171"/>
              <a:gd name="T3" fmla="*/ 171 h 171"/>
              <a:gd name="T4" fmla="*/ 0 w 171"/>
              <a:gd name="T5" fmla="*/ 0 h 171"/>
              <a:gd name="T6" fmla="*/ 171 w 171"/>
              <a:gd name="T7" fmla="*/ 86 h 171"/>
            </a:gdLst>
            <a:ahLst/>
            <a:cxnLst>
              <a:cxn ang="0">
                <a:pos x="T0" y="T1"/>
              </a:cxn>
              <a:cxn ang="0">
                <a:pos x="T2" y="T3"/>
              </a:cxn>
              <a:cxn ang="0">
                <a:pos x="T4" y="T5"/>
              </a:cxn>
              <a:cxn ang="0">
                <a:pos x="T6" y="T7"/>
              </a:cxn>
            </a:cxnLst>
            <a:rect l="0" t="0" r="r" b="b"/>
            <a:pathLst>
              <a:path w="171" h="171">
                <a:moveTo>
                  <a:pt x="171" y="86"/>
                </a:moveTo>
                <a:lnTo>
                  <a:pt x="0" y="171"/>
                </a:lnTo>
                <a:cubicBezTo>
                  <a:pt x="27" y="117"/>
                  <a:pt x="27" y="54"/>
                  <a:pt x="0" y="0"/>
                </a:cubicBezTo>
                <a:lnTo>
                  <a:pt x="171"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65" name="Group 164"/>
          <p:cNvGrpSpPr/>
          <p:nvPr/>
        </p:nvGrpSpPr>
        <p:grpSpPr>
          <a:xfrm>
            <a:off x="5607904" y="3184242"/>
            <a:ext cx="458787" cy="398463"/>
            <a:chOff x="2317532" y="-4150064"/>
            <a:chExt cx="458787" cy="398463"/>
          </a:xfrm>
        </p:grpSpPr>
        <p:sp>
          <p:nvSpPr>
            <p:cNvPr id="166"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7"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8"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9"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70" name="Rectangle 189"/>
          <p:cNvSpPr>
            <a:spLocks noChangeArrowheads="1"/>
          </p:cNvSpPr>
          <p:nvPr/>
        </p:nvSpPr>
        <p:spPr bwMode="auto">
          <a:xfrm>
            <a:off x="5406292" y="3598578"/>
            <a:ext cx="864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Storage Blobs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1" name="Freeform 190"/>
          <p:cNvSpPr>
            <a:spLocks noEditPoints="1"/>
          </p:cNvSpPr>
          <p:nvPr/>
        </p:nvSpPr>
        <p:spPr bwMode="auto">
          <a:xfrm>
            <a:off x="7731978" y="3179479"/>
            <a:ext cx="311151" cy="406400"/>
          </a:xfrm>
          <a:custGeom>
            <a:avLst/>
            <a:gdLst>
              <a:gd name="T0" fmla="*/ 210 w 421"/>
              <a:gd name="T1" fmla="*/ 0 h 547"/>
              <a:gd name="T2" fmla="*/ 0 w 421"/>
              <a:gd name="T3" fmla="*/ 81 h 547"/>
              <a:gd name="T4" fmla="*/ 0 w 421"/>
              <a:gd name="T5" fmla="*/ 465 h 547"/>
              <a:gd name="T6" fmla="*/ 210 w 421"/>
              <a:gd name="T7" fmla="*/ 547 h 547"/>
              <a:gd name="T8" fmla="*/ 421 w 421"/>
              <a:gd name="T9" fmla="*/ 466 h 547"/>
              <a:gd name="T10" fmla="*/ 421 w 421"/>
              <a:gd name="T11" fmla="*/ 83 h 547"/>
              <a:gd name="T12" fmla="*/ 210 w 421"/>
              <a:gd name="T13" fmla="*/ 0 h 547"/>
              <a:gd name="T14" fmla="*/ 4 w 421"/>
              <a:gd name="T15" fmla="*/ 482 h 547"/>
              <a:gd name="T16" fmla="*/ 4 w 421"/>
              <a:gd name="T17" fmla="*/ 477 h 547"/>
              <a:gd name="T18" fmla="*/ 4 w 421"/>
              <a:gd name="T19" fmla="*/ 482 h 547"/>
              <a:gd name="T20" fmla="*/ 149 w 421"/>
              <a:gd name="T21" fmla="*/ 243 h 547"/>
              <a:gd name="T22" fmla="*/ 129 w 421"/>
              <a:gd name="T23" fmla="*/ 254 h 547"/>
              <a:gd name="T24" fmla="*/ 129 w 421"/>
              <a:gd name="T25" fmla="*/ 284 h 547"/>
              <a:gd name="T26" fmla="*/ 110 w 421"/>
              <a:gd name="T27" fmla="*/ 324 h 547"/>
              <a:gd name="T28" fmla="*/ 110 w 421"/>
              <a:gd name="T29" fmla="*/ 326 h 547"/>
              <a:gd name="T30" fmla="*/ 129 w 421"/>
              <a:gd name="T31" fmla="*/ 376 h 547"/>
              <a:gd name="T32" fmla="*/ 129 w 421"/>
              <a:gd name="T33" fmla="*/ 410 h 547"/>
              <a:gd name="T34" fmla="*/ 134 w 421"/>
              <a:gd name="T35" fmla="*/ 426 h 547"/>
              <a:gd name="T36" fmla="*/ 149 w 421"/>
              <a:gd name="T37" fmla="*/ 430 h 547"/>
              <a:gd name="T38" fmla="*/ 149 w 421"/>
              <a:gd name="T39" fmla="*/ 460 h 547"/>
              <a:gd name="T40" fmla="*/ 103 w 421"/>
              <a:gd name="T41" fmla="*/ 448 h 547"/>
              <a:gd name="T42" fmla="*/ 89 w 421"/>
              <a:gd name="T43" fmla="*/ 402 h 547"/>
              <a:gd name="T44" fmla="*/ 89 w 421"/>
              <a:gd name="T45" fmla="*/ 365 h 547"/>
              <a:gd name="T46" fmla="*/ 68 w 421"/>
              <a:gd name="T47" fmla="*/ 345 h 547"/>
              <a:gd name="T48" fmla="*/ 68 w 421"/>
              <a:gd name="T49" fmla="*/ 306 h 547"/>
              <a:gd name="T50" fmla="*/ 89 w 421"/>
              <a:gd name="T51" fmla="*/ 289 h 547"/>
              <a:gd name="T52" fmla="*/ 89 w 421"/>
              <a:gd name="T53" fmla="*/ 259 h 547"/>
              <a:gd name="T54" fmla="*/ 103 w 421"/>
              <a:gd name="T55" fmla="*/ 222 h 547"/>
              <a:gd name="T56" fmla="*/ 149 w 421"/>
              <a:gd name="T57" fmla="*/ 211 h 547"/>
              <a:gd name="T58" fmla="*/ 149 w 421"/>
              <a:gd name="T59" fmla="*/ 243 h 547"/>
              <a:gd name="T60" fmla="*/ 357 w 421"/>
              <a:gd name="T61" fmla="*/ 315 h 547"/>
              <a:gd name="T62" fmla="*/ 357 w 421"/>
              <a:gd name="T63" fmla="*/ 346 h 547"/>
              <a:gd name="T64" fmla="*/ 336 w 421"/>
              <a:gd name="T65" fmla="*/ 366 h 547"/>
              <a:gd name="T66" fmla="*/ 336 w 421"/>
              <a:gd name="T67" fmla="*/ 402 h 547"/>
              <a:gd name="T68" fmla="*/ 322 w 421"/>
              <a:gd name="T69" fmla="*/ 449 h 547"/>
              <a:gd name="T70" fmla="*/ 274 w 421"/>
              <a:gd name="T71" fmla="*/ 462 h 547"/>
              <a:gd name="T72" fmla="*/ 274 w 421"/>
              <a:gd name="T73" fmla="*/ 432 h 547"/>
              <a:gd name="T74" fmla="*/ 290 w 421"/>
              <a:gd name="T75" fmla="*/ 427 h 547"/>
              <a:gd name="T76" fmla="*/ 294 w 421"/>
              <a:gd name="T77" fmla="*/ 412 h 547"/>
              <a:gd name="T78" fmla="*/ 294 w 421"/>
              <a:gd name="T79" fmla="*/ 377 h 547"/>
              <a:gd name="T80" fmla="*/ 315 w 421"/>
              <a:gd name="T81" fmla="*/ 328 h 547"/>
              <a:gd name="T82" fmla="*/ 315 w 421"/>
              <a:gd name="T83" fmla="*/ 326 h 547"/>
              <a:gd name="T84" fmla="*/ 294 w 421"/>
              <a:gd name="T85" fmla="*/ 284 h 547"/>
              <a:gd name="T86" fmla="*/ 294 w 421"/>
              <a:gd name="T87" fmla="*/ 256 h 547"/>
              <a:gd name="T88" fmla="*/ 274 w 421"/>
              <a:gd name="T89" fmla="*/ 245 h 547"/>
              <a:gd name="T90" fmla="*/ 274 w 421"/>
              <a:gd name="T91" fmla="*/ 212 h 547"/>
              <a:gd name="T92" fmla="*/ 321 w 421"/>
              <a:gd name="T93" fmla="*/ 223 h 547"/>
              <a:gd name="T94" fmla="*/ 336 w 421"/>
              <a:gd name="T95" fmla="*/ 261 h 547"/>
              <a:gd name="T96" fmla="*/ 336 w 421"/>
              <a:gd name="T97" fmla="*/ 290 h 547"/>
              <a:gd name="T98" fmla="*/ 357 w 421"/>
              <a:gd name="T99" fmla="*/ 306 h 547"/>
              <a:gd name="T100" fmla="*/ 357 w 421"/>
              <a:gd name="T101" fmla="*/ 315 h 547"/>
              <a:gd name="T102" fmla="*/ 210 w 421"/>
              <a:gd name="T103" fmla="*/ 119 h 547"/>
              <a:gd name="T104" fmla="*/ 61 w 421"/>
              <a:gd name="T105" fmla="*/ 74 h 547"/>
              <a:gd name="T106" fmla="*/ 210 w 421"/>
              <a:gd name="T107" fmla="*/ 28 h 547"/>
              <a:gd name="T108" fmla="*/ 360 w 421"/>
              <a:gd name="T109" fmla="*/ 74 h 547"/>
              <a:gd name="T110" fmla="*/ 210 w 421"/>
              <a:gd name="T111" fmla="*/ 11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547">
                <a:moveTo>
                  <a:pt x="210" y="0"/>
                </a:moveTo>
                <a:cubicBezTo>
                  <a:pt x="93" y="0"/>
                  <a:pt x="0" y="39"/>
                  <a:pt x="0" y="81"/>
                </a:cubicBezTo>
                <a:lnTo>
                  <a:pt x="0" y="465"/>
                </a:lnTo>
                <a:cubicBezTo>
                  <a:pt x="0" y="507"/>
                  <a:pt x="95" y="547"/>
                  <a:pt x="210" y="547"/>
                </a:cubicBezTo>
                <a:cubicBezTo>
                  <a:pt x="327" y="547"/>
                  <a:pt x="421" y="510"/>
                  <a:pt x="421" y="466"/>
                </a:cubicBezTo>
                <a:lnTo>
                  <a:pt x="421" y="83"/>
                </a:lnTo>
                <a:cubicBezTo>
                  <a:pt x="421" y="41"/>
                  <a:pt x="325" y="0"/>
                  <a:pt x="210" y="0"/>
                </a:cubicBezTo>
                <a:close/>
                <a:moveTo>
                  <a:pt x="4" y="482"/>
                </a:moveTo>
                <a:lnTo>
                  <a:pt x="4" y="477"/>
                </a:lnTo>
                <a:cubicBezTo>
                  <a:pt x="4" y="479"/>
                  <a:pt x="4" y="480"/>
                  <a:pt x="4" y="482"/>
                </a:cubicBezTo>
                <a:close/>
                <a:moveTo>
                  <a:pt x="149" y="243"/>
                </a:moveTo>
                <a:cubicBezTo>
                  <a:pt x="135" y="243"/>
                  <a:pt x="129" y="239"/>
                  <a:pt x="129" y="254"/>
                </a:cubicBezTo>
                <a:lnTo>
                  <a:pt x="129" y="284"/>
                </a:lnTo>
                <a:cubicBezTo>
                  <a:pt x="129" y="306"/>
                  <a:pt x="126" y="320"/>
                  <a:pt x="110" y="324"/>
                </a:cubicBezTo>
                <a:lnTo>
                  <a:pt x="110" y="326"/>
                </a:lnTo>
                <a:cubicBezTo>
                  <a:pt x="126" y="332"/>
                  <a:pt x="129" y="349"/>
                  <a:pt x="129" y="376"/>
                </a:cubicBezTo>
                <a:lnTo>
                  <a:pt x="129" y="410"/>
                </a:lnTo>
                <a:cubicBezTo>
                  <a:pt x="129" y="421"/>
                  <a:pt x="131" y="421"/>
                  <a:pt x="134" y="426"/>
                </a:cubicBezTo>
                <a:cubicBezTo>
                  <a:pt x="137" y="430"/>
                  <a:pt x="142" y="430"/>
                  <a:pt x="149" y="430"/>
                </a:cubicBezTo>
                <a:lnTo>
                  <a:pt x="149" y="460"/>
                </a:lnTo>
                <a:cubicBezTo>
                  <a:pt x="128" y="460"/>
                  <a:pt x="112" y="455"/>
                  <a:pt x="103" y="448"/>
                </a:cubicBezTo>
                <a:cubicBezTo>
                  <a:pt x="93" y="440"/>
                  <a:pt x="89" y="424"/>
                  <a:pt x="89" y="402"/>
                </a:cubicBezTo>
                <a:lnTo>
                  <a:pt x="89" y="365"/>
                </a:lnTo>
                <a:cubicBezTo>
                  <a:pt x="89" y="345"/>
                  <a:pt x="81" y="345"/>
                  <a:pt x="68" y="345"/>
                </a:cubicBezTo>
                <a:lnTo>
                  <a:pt x="68" y="306"/>
                </a:lnTo>
                <a:cubicBezTo>
                  <a:pt x="82" y="306"/>
                  <a:pt x="89" y="306"/>
                  <a:pt x="89" y="289"/>
                </a:cubicBezTo>
                <a:lnTo>
                  <a:pt x="89" y="259"/>
                </a:lnTo>
                <a:cubicBezTo>
                  <a:pt x="89" y="240"/>
                  <a:pt x="93" y="228"/>
                  <a:pt x="103" y="222"/>
                </a:cubicBezTo>
                <a:cubicBezTo>
                  <a:pt x="112" y="214"/>
                  <a:pt x="128" y="211"/>
                  <a:pt x="149" y="211"/>
                </a:cubicBezTo>
                <a:lnTo>
                  <a:pt x="149" y="243"/>
                </a:lnTo>
                <a:close/>
                <a:moveTo>
                  <a:pt x="357" y="315"/>
                </a:moveTo>
                <a:lnTo>
                  <a:pt x="357" y="346"/>
                </a:lnTo>
                <a:cubicBezTo>
                  <a:pt x="343" y="346"/>
                  <a:pt x="336" y="346"/>
                  <a:pt x="336" y="366"/>
                </a:cubicBezTo>
                <a:lnTo>
                  <a:pt x="336" y="402"/>
                </a:lnTo>
                <a:cubicBezTo>
                  <a:pt x="336" y="424"/>
                  <a:pt x="332" y="440"/>
                  <a:pt x="322" y="449"/>
                </a:cubicBezTo>
                <a:cubicBezTo>
                  <a:pt x="313" y="457"/>
                  <a:pt x="297" y="462"/>
                  <a:pt x="274" y="462"/>
                </a:cubicBezTo>
                <a:lnTo>
                  <a:pt x="274" y="432"/>
                </a:lnTo>
                <a:cubicBezTo>
                  <a:pt x="280" y="432"/>
                  <a:pt x="286" y="430"/>
                  <a:pt x="290" y="427"/>
                </a:cubicBezTo>
                <a:cubicBezTo>
                  <a:pt x="293" y="423"/>
                  <a:pt x="294" y="423"/>
                  <a:pt x="294" y="412"/>
                </a:cubicBezTo>
                <a:lnTo>
                  <a:pt x="294" y="377"/>
                </a:lnTo>
                <a:cubicBezTo>
                  <a:pt x="294" y="351"/>
                  <a:pt x="299" y="335"/>
                  <a:pt x="315" y="328"/>
                </a:cubicBezTo>
                <a:lnTo>
                  <a:pt x="315" y="326"/>
                </a:lnTo>
                <a:cubicBezTo>
                  <a:pt x="299" y="321"/>
                  <a:pt x="294" y="307"/>
                  <a:pt x="294" y="284"/>
                </a:cubicBezTo>
                <a:lnTo>
                  <a:pt x="294" y="256"/>
                </a:lnTo>
                <a:cubicBezTo>
                  <a:pt x="294" y="240"/>
                  <a:pt x="286" y="245"/>
                  <a:pt x="274" y="245"/>
                </a:cubicBezTo>
                <a:lnTo>
                  <a:pt x="274" y="212"/>
                </a:lnTo>
                <a:cubicBezTo>
                  <a:pt x="296" y="212"/>
                  <a:pt x="311" y="217"/>
                  <a:pt x="321" y="223"/>
                </a:cubicBezTo>
                <a:cubicBezTo>
                  <a:pt x="330" y="231"/>
                  <a:pt x="336" y="243"/>
                  <a:pt x="336" y="261"/>
                </a:cubicBezTo>
                <a:lnTo>
                  <a:pt x="336" y="290"/>
                </a:lnTo>
                <a:cubicBezTo>
                  <a:pt x="336" y="307"/>
                  <a:pt x="343" y="306"/>
                  <a:pt x="357" y="306"/>
                </a:cubicBezTo>
                <a:lnTo>
                  <a:pt x="357" y="315"/>
                </a:lnTo>
                <a:close/>
                <a:moveTo>
                  <a:pt x="210" y="119"/>
                </a:moveTo>
                <a:cubicBezTo>
                  <a:pt x="128" y="119"/>
                  <a:pt x="61" y="98"/>
                  <a:pt x="61" y="74"/>
                </a:cubicBezTo>
                <a:cubicBezTo>
                  <a:pt x="61" y="49"/>
                  <a:pt x="128" y="28"/>
                  <a:pt x="210" y="28"/>
                </a:cubicBezTo>
                <a:cubicBezTo>
                  <a:pt x="293" y="28"/>
                  <a:pt x="360" y="49"/>
                  <a:pt x="360" y="74"/>
                </a:cubicBezTo>
                <a:cubicBezTo>
                  <a:pt x="360" y="100"/>
                  <a:pt x="293" y="119"/>
                  <a:pt x="210"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72" name="Rectangle 191"/>
          <p:cNvSpPr>
            <a:spLocks noChangeArrowheads="1"/>
          </p:cNvSpPr>
          <p:nvPr/>
        </p:nvSpPr>
        <p:spPr bwMode="auto">
          <a:xfrm>
            <a:off x="7493854" y="3579529"/>
            <a:ext cx="83195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DocumentDB</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Freeform 193"/>
          <p:cNvSpPr>
            <a:spLocks/>
          </p:cNvSpPr>
          <p:nvPr/>
        </p:nvSpPr>
        <p:spPr bwMode="auto">
          <a:xfrm>
            <a:off x="7824053" y="3776379"/>
            <a:ext cx="127000" cy="127000"/>
          </a:xfrm>
          <a:custGeom>
            <a:avLst/>
            <a:gdLst>
              <a:gd name="T0" fmla="*/ 86 w 172"/>
              <a:gd name="T1" fmla="*/ 0 h 171"/>
              <a:gd name="T2" fmla="*/ 172 w 172"/>
              <a:gd name="T3" fmla="*/ 171 h 171"/>
              <a:gd name="T4" fmla="*/ 0 w 172"/>
              <a:gd name="T5" fmla="*/ 171 h 171"/>
              <a:gd name="T6" fmla="*/ 86 w 172"/>
              <a:gd name="T7" fmla="*/ 0 h 171"/>
            </a:gdLst>
            <a:ahLst/>
            <a:cxnLst>
              <a:cxn ang="0">
                <a:pos x="T0" y="T1"/>
              </a:cxn>
              <a:cxn ang="0">
                <a:pos x="T2" y="T3"/>
              </a:cxn>
              <a:cxn ang="0">
                <a:pos x="T4" y="T5"/>
              </a:cxn>
              <a:cxn ang="0">
                <a:pos x="T6" y="T7"/>
              </a:cxn>
            </a:cxnLst>
            <a:rect l="0" t="0" r="r" b="b"/>
            <a:pathLst>
              <a:path w="172" h="171">
                <a:moveTo>
                  <a:pt x="86" y="0"/>
                </a:moveTo>
                <a:lnTo>
                  <a:pt x="172" y="171"/>
                </a:lnTo>
                <a:cubicBezTo>
                  <a:pt x="118" y="144"/>
                  <a:pt x="54" y="144"/>
                  <a:pt x="0" y="171"/>
                </a:cubicBezTo>
                <a:lnTo>
                  <a:pt x="86" y="0"/>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74" name="Freeform 194"/>
          <p:cNvSpPr>
            <a:spLocks/>
          </p:cNvSpPr>
          <p:nvPr/>
        </p:nvSpPr>
        <p:spPr bwMode="auto">
          <a:xfrm>
            <a:off x="4718903" y="3384265"/>
            <a:ext cx="773112" cy="639763"/>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75" name="Freeform 195"/>
          <p:cNvSpPr>
            <a:spLocks/>
          </p:cNvSpPr>
          <p:nvPr/>
        </p:nvSpPr>
        <p:spPr bwMode="auto">
          <a:xfrm>
            <a:off x="5460265" y="3319179"/>
            <a:ext cx="128587" cy="128588"/>
          </a:xfrm>
          <a:custGeom>
            <a:avLst/>
            <a:gdLst>
              <a:gd name="T0" fmla="*/ 172 w 172"/>
              <a:gd name="T1" fmla="*/ 86 h 172"/>
              <a:gd name="T2" fmla="*/ 0 w 172"/>
              <a:gd name="T3" fmla="*/ 172 h 172"/>
              <a:gd name="T4" fmla="*/ 0 w 172"/>
              <a:gd name="T5" fmla="*/ 0 h 172"/>
              <a:gd name="T6" fmla="*/ 172 w 172"/>
              <a:gd name="T7" fmla="*/ 86 h 172"/>
            </a:gdLst>
            <a:ahLst/>
            <a:cxnLst>
              <a:cxn ang="0">
                <a:pos x="T0" y="T1"/>
              </a:cxn>
              <a:cxn ang="0">
                <a:pos x="T2" y="T3"/>
              </a:cxn>
              <a:cxn ang="0">
                <a:pos x="T4" y="T5"/>
              </a:cxn>
              <a:cxn ang="0">
                <a:pos x="T6" y="T7"/>
              </a:cxn>
            </a:cxnLst>
            <a:rect l="0" t="0" r="r" b="b"/>
            <a:pathLst>
              <a:path w="172" h="172">
                <a:moveTo>
                  <a:pt x="172" y="86"/>
                </a:moveTo>
                <a:lnTo>
                  <a:pt x="0" y="172"/>
                </a:lnTo>
                <a:cubicBezTo>
                  <a:pt x="27" y="118"/>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76" name="Group 175"/>
          <p:cNvGrpSpPr/>
          <p:nvPr/>
        </p:nvGrpSpPr>
        <p:grpSpPr>
          <a:xfrm>
            <a:off x="6154517" y="2439967"/>
            <a:ext cx="508000" cy="450851"/>
            <a:chOff x="3314482" y="-4918414"/>
            <a:chExt cx="508000" cy="450850"/>
          </a:xfrm>
        </p:grpSpPr>
        <p:sp>
          <p:nvSpPr>
            <p:cNvPr id="177"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78" name="Group 177"/>
            <p:cNvGrpSpPr/>
            <p:nvPr/>
          </p:nvGrpSpPr>
          <p:grpSpPr>
            <a:xfrm>
              <a:off x="3395444" y="-4880314"/>
              <a:ext cx="363537" cy="342900"/>
              <a:chOff x="3395444" y="-4880314"/>
              <a:chExt cx="363537" cy="342900"/>
            </a:xfrm>
          </p:grpSpPr>
          <p:sp>
            <p:nvSpPr>
              <p:cNvPr id="179"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0"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1"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2"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3"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4"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5"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6"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7"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8"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89"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0"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1"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sp>
        <p:nvSpPr>
          <p:cNvPr id="192" name="Rectangle 212"/>
          <p:cNvSpPr>
            <a:spLocks noChangeArrowheads="1"/>
          </p:cNvSpPr>
          <p:nvPr/>
        </p:nvSpPr>
        <p:spPr bwMode="auto">
          <a:xfrm>
            <a:off x="6096354" y="2973602"/>
            <a:ext cx="58509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Web App</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3" name="Freeform 213"/>
          <p:cNvSpPr>
            <a:spLocks/>
          </p:cNvSpPr>
          <p:nvPr/>
        </p:nvSpPr>
        <p:spPr bwMode="auto">
          <a:xfrm>
            <a:off x="7548185" y="2641316"/>
            <a:ext cx="339369" cy="441325"/>
          </a:xfrm>
          <a:custGeom>
            <a:avLst/>
            <a:gdLst>
              <a:gd name="T0" fmla="*/ 0 w 436"/>
              <a:gd name="T1" fmla="*/ 0 h 278"/>
              <a:gd name="T2" fmla="*/ 436 w 436"/>
              <a:gd name="T3" fmla="*/ 0 h 278"/>
              <a:gd name="T4" fmla="*/ 436 w 436"/>
              <a:gd name="T5" fmla="*/ 278 h 278"/>
            </a:gdLst>
            <a:ahLst/>
            <a:cxnLst>
              <a:cxn ang="0">
                <a:pos x="T0" y="T1"/>
              </a:cxn>
              <a:cxn ang="0">
                <a:pos x="T2" y="T3"/>
              </a:cxn>
              <a:cxn ang="0">
                <a:pos x="T4" y="T5"/>
              </a:cxn>
            </a:cxnLst>
            <a:rect l="0" t="0" r="r" b="b"/>
            <a:pathLst>
              <a:path w="436" h="278">
                <a:moveTo>
                  <a:pt x="0" y="0"/>
                </a:moveTo>
                <a:lnTo>
                  <a:pt x="436" y="0"/>
                </a:lnTo>
                <a:lnTo>
                  <a:pt x="436" y="278"/>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4" name="Freeform 214"/>
          <p:cNvSpPr>
            <a:spLocks/>
          </p:cNvSpPr>
          <p:nvPr/>
        </p:nvSpPr>
        <p:spPr bwMode="auto">
          <a:xfrm>
            <a:off x="7435747" y="2593955"/>
            <a:ext cx="125412" cy="127000"/>
          </a:xfrm>
          <a:custGeom>
            <a:avLst/>
            <a:gdLst>
              <a:gd name="T0" fmla="*/ 0 w 171"/>
              <a:gd name="T1" fmla="*/ 85 h 171"/>
              <a:gd name="T2" fmla="*/ 171 w 171"/>
              <a:gd name="T3" fmla="*/ 0 h 171"/>
              <a:gd name="T4" fmla="*/ 171 w 171"/>
              <a:gd name="T5" fmla="*/ 171 h 171"/>
              <a:gd name="T6" fmla="*/ 0 w 171"/>
              <a:gd name="T7" fmla="*/ 85 h 171"/>
            </a:gdLst>
            <a:ahLst/>
            <a:cxnLst>
              <a:cxn ang="0">
                <a:pos x="T0" y="T1"/>
              </a:cxn>
              <a:cxn ang="0">
                <a:pos x="T2" y="T3"/>
              </a:cxn>
              <a:cxn ang="0">
                <a:pos x="T4" y="T5"/>
              </a:cxn>
              <a:cxn ang="0">
                <a:pos x="T6" y="T7"/>
              </a:cxn>
            </a:cxnLst>
            <a:rect l="0" t="0" r="r" b="b"/>
            <a:pathLst>
              <a:path w="171" h="171">
                <a:moveTo>
                  <a:pt x="0" y="85"/>
                </a:moveTo>
                <a:lnTo>
                  <a:pt x="171" y="0"/>
                </a:lnTo>
                <a:cubicBezTo>
                  <a:pt x="144" y="54"/>
                  <a:pt x="144" y="117"/>
                  <a:pt x="171" y="171"/>
                </a:cubicBezTo>
                <a:lnTo>
                  <a:pt x="0" y="8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5" name="Freeform 215"/>
          <p:cNvSpPr>
            <a:spLocks/>
          </p:cNvSpPr>
          <p:nvPr/>
        </p:nvSpPr>
        <p:spPr bwMode="auto">
          <a:xfrm>
            <a:off x="7824053" y="3052479"/>
            <a:ext cx="127000" cy="127000"/>
          </a:xfrm>
          <a:custGeom>
            <a:avLst/>
            <a:gdLst>
              <a:gd name="T0" fmla="*/ 86 w 172"/>
              <a:gd name="T1" fmla="*/ 171 h 171"/>
              <a:gd name="T2" fmla="*/ 0 w 172"/>
              <a:gd name="T3" fmla="*/ 0 h 171"/>
              <a:gd name="T4" fmla="*/ 172 w 172"/>
              <a:gd name="T5" fmla="*/ 0 h 171"/>
              <a:gd name="T6" fmla="*/ 86 w 172"/>
              <a:gd name="T7" fmla="*/ 171 h 171"/>
            </a:gdLst>
            <a:ahLst/>
            <a:cxnLst>
              <a:cxn ang="0">
                <a:pos x="T0" y="T1"/>
              </a:cxn>
              <a:cxn ang="0">
                <a:pos x="T2" y="T3"/>
              </a:cxn>
              <a:cxn ang="0">
                <a:pos x="T4" y="T5"/>
              </a:cxn>
              <a:cxn ang="0">
                <a:pos x="T6" y="T7"/>
              </a:cxn>
            </a:cxnLst>
            <a:rect l="0" t="0" r="r" b="b"/>
            <a:pathLst>
              <a:path w="172" h="171">
                <a:moveTo>
                  <a:pt x="86" y="171"/>
                </a:moveTo>
                <a:lnTo>
                  <a:pt x="0" y="0"/>
                </a:lnTo>
                <a:cubicBezTo>
                  <a:pt x="54" y="27"/>
                  <a:pt x="118" y="27"/>
                  <a:pt x="172" y="0"/>
                </a:cubicBezTo>
                <a:lnTo>
                  <a:pt x="86" y="171"/>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6" name="Freeform 216"/>
          <p:cNvSpPr>
            <a:spLocks/>
          </p:cNvSpPr>
          <p:nvPr/>
        </p:nvSpPr>
        <p:spPr bwMode="auto">
          <a:xfrm>
            <a:off x="5838091" y="2641315"/>
            <a:ext cx="141021" cy="528639"/>
          </a:xfrm>
          <a:custGeom>
            <a:avLst/>
            <a:gdLst>
              <a:gd name="T0" fmla="*/ 486 w 486"/>
              <a:gd name="T1" fmla="*/ 0 h 333"/>
              <a:gd name="T2" fmla="*/ 0 w 486"/>
              <a:gd name="T3" fmla="*/ 0 h 333"/>
              <a:gd name="T4" fmla="*/ 0 w 486"/>
              <a:gd name="T5" fmla="*/ 333 h 333"/>
            </a:gdLst>
            <a:ahLst/>
            <a:cxnLst>
              <a:cxn ang="0">
                <a:pos x="T0" y="T1"/>
              </a:cxn>
              <a:cxn ang="0">
                <a:pos x="T2" y="T3"/>
              </a:cxn>
              <a:cxn ang="0">
                <a:pos x="T4" y="T5"/>
              </a:cxn>
            </a:cxnLst>
            <a:rect l="0" t="0" r="r" b="b"/>
            <a:pathLst>
              <a:path w="486" h="333">
                <a:moveTo>
                  <a:pt x="486" y="0"/>
                </a:moveTo>
                <a:lnTo>
                  <a:pt x="0" y="0"/>
                </a:lnTo>
                <a:lnTo>
                  <a:pt x="0" y="333"/>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7" name="Line 217"/>
          <p:cNvSpPr>
            <a:spLocks noChangeShapeType="1"/>
          </p:cNvSpPr>
          <p:nvPr/>
        </p:nvSpPr>
        <p:spPr bwMode="auto">
          <a:xfrm flipH="1" flipV="1">
            <a:off x="6721290" y="3437577"/>
            <a:ext cx="6351" cy="5318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8" name="Freeform 218"/>
          <p:cNvSpPr>
            <a:spLocks/>
          </p:cNvSpPr>
          <p:nvPr/>
        </p:nvSpPr>
        <p:spPr bwMode="auto">
          <a:xfrm>
            <a:off x="6657692" y="3319351"/>
            <a:ext cx="127000" cy="127000"/>
          </a:xfrm>
          <a:custGeom>
            <a:avLst/>
            <a:gdLst>
              <a:gd name="T0" fmla="*/ 86 w 172"/>
              <a:gd name="T1" fmla="*/ 0 h 172"/>
              <a:gd name="T2" fmla="*/ 172 w 172"/>
              <a:gd name="T3" fmla="*/ 172 h 172"/>
              <a:gd name="T4" fmla="*/ 0 w 172"/>
              <a:gd name="T5" fmla="*/ 172 h 172"/>
              <a:gd name="T6" fmla="*/ 86 w 172"/>
              <a:gd name="T7" fmla="*/ 0 h 172"/>
            </a:gdLst>
            <a:ahLst/>
            <a:cxnLst>
              <a:cxn ang="0">
                <a:pos x="T0" y="T1"/>
              </a:cxn>
              <a:cxn ang="0">
                <a:pos x="T2" y="T3"/>
              </a:cxn>
              <a:cxn ang="0">
                <a:pos x="T4" y="T5"/>
              </a:cxn>
              <a:cxn ang="0">
                <a:pos x="T6" y="T7"/>
              </a:cxn>
            </a:cxnLst>
            <a:rect l="0" t="0" r="r" b="b"/>
            <a:pathLst>
              <a:path w="172" h="172">
                <a:moveTo>
                  <a:pt x="86" y="0"/>
                </a:moveTo>
                <a:lnTo>
                  <a:pt x="172" y="172"/>
                </a:lnTo>
                <a:cubicBezTo>
                  <a:pt x="118" y="145"/>
                  <a:pt x="54" y="145"/>
                  <a:pt x="0" y="172"/>
                </a:cubicBezTo>
                <a:lnTo>
                  <a:pt x="86" y="0"/>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99" name="Freeform 234"/>
          <p:cNvSpPr>
            <a:spLocks/>
          </p:cNvSpPr>
          <p:nvPr/>
        </p:nvSpPr>
        <p:spPr bwMode="auto">
          <a:xfrm>
            <a:off x="3639404" y="2641317"/>
            <a:ext cx="2424112" cy="1287463"/>
          </a:xfrm>
          <a:custGeom>
            <a:avLst/>
            <a:gdLst>
              <a:gd name="T0" fmla="*/ 1871 w 1871"/>
              <a:gd name="T1" fmla="*/ 0 h 811"/>
              <a:gd name="T2" fmla="*/ 0 w 1871"/>
              <a:gd name="T3" fmla="*/ 0 h 811"/>
              <a:gd name="T4" fmla="*/ 0 w 1871"/>
              <a:gd name="T5" fmla="*/ 811 h 811"/>
            </a:gdLst>
            <a:ahLst/>
            <a:cxnLst>
              <a:cxn ang="0">
                <a:pos x="T0" y="T1"/>
              </a:cxn>
              <a:cxn ang="0">
                <a:pos x="T2" y="T3"/>
              </a:cxn>
              <a:cxn ang="0">
                <a:pos x="T4" y="T5"/>
              </a:cxn>
            </a:cxnLst>
            <a:rect l="0" t="0" r="r" b="b"/>
            <a:pathLst>
              <a:path w="1871" h="811">
                <a:moveTo>
                  <a:pt x="1871" y="0"/>
                </a:moveTo>
                <a:lnTo>
                  <a:pt x="0" y="0"/>
                </a:lnTo>
                <a:lnTo>
                  <a:pt x="0" y="811"/>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0" name="Freeform 235"/>
          <p:cNvSpPr>
            <a:spLocks/>
          </p:cNvSpPr>
          <p:nvPr/>
        </p:nvSpPr>
        <p:spPr bwMode="auto">
          <a:xfrm>
            <a:off x="3575903" y="3880700"/>
            <a:ext cx="127000" cy="127000"/>
          </a:xfrm>
          <a:custGeom>
            <a:avLst/>
            <a:gdLst>
              <a:gd name="T0" fmla="*/ 85 w 171"/>
              <a:gd name="T1" fmla="*/ 172 h 172"/>
              <a:gd name="T2" fmla="*/ 0 w 171"/>
              <a:gd name="T3" fmla="*/ 0 h 172"/>
              <a:gd name="T4" fmla="*/ 171 w 171"/>
              <a:gd name="T5" fmla="*/ 0 h 172"/>
              <a:gd name="T6" fmla="*/ 85 w 171"/>
              <a:gd name="T7" fmla="*/ 172 h 172"/>
            </a:gdLst>
            <a:ahLst/>
            <a:cxnLst>
              <a:cxn ang="0">
                <a:pos x="T0" y="T1"/>
              </a:cxn>
              <a:cxn ang="0">
                <a:pos x="T2" y="T3"/>
              </a:cxn>
              <a:cxn ang="0">
                <a:pos x="T4" y="T5"/>
              </a:cxn>
              <a:cxn ang="0">
                <a:pos x="T6" y="T7"/>
              </a:cxn>
            </a:cxnLst>
            <a:rect l="0" t="0" r="r" b="b"/>
            <a:pathLst>
              <a:path w="171" h="172">
                <a:moveTo>
                  <a:pt x="85" y="172"/>
                </a:moveTo>
                <a:lnTo>
                  <a:pt x="0" y="0"/>
                </a:lnTo>
                <a:cubicBezTo>
                  <a:pt x="54" y="27"/>
                  <a:pt x="117" y="27"/>
                  <a:pt x="171" y="0"/>
                </a:cubicBezTo>
                <a:lnTo>
                  <a:pt x="85" y="172"/>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01" name="Group 200"/>
          <p:cNvGrpSpPr/>
          <p:nvPr/>
        </p:nvGrpSpPr>
        <p:grpSpPr>
          <a:xfrm>
            <a:off x="4398228" y="4024029"/>
            <a:ext cx="641349" cy="498475"/>
            <a:chOff x="1107857" y="-3310276"/>
            <a:chExt cx="641349" cy="498475"/>
          </a:xfrm>
        </p:grpSpPr>
        <p:sp>
          <p:nvSpPr>
            <p:cNvPr id="202"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3"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4"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5"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06" name="Rectangle 240"/>
          <p:cNvSpPr>
            <a:spLocks noChangeArrowheads="1"/>
          </p:cNvSpPr>
          <p:nvPr/>
        </p:nvSpPr>
        <p:spPr bwMode="auto">
          <a:xfrm>
            <a:off x="4207728" y="4546314"/>
            <a:ext cx="10323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Stream Analytics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7" name="Line 241"/>
          <p:cNvSpPr>
            <a:spLocks noChangeShapeType="1"/>
          </p:cNvSpPr>
          <p:nvPr/>
        </p:nvSpPr>
        <p:spPr bwMode="auto">
          <a:xfrm>
            <a:off x="5057040" y="4273265"/>
            <a:ext cx="427037"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8" name="Freeform 242"/>
          <p:cNvSpPr>
            <a:spLocks/>
          </p:cNvSpPr>
          <p:nvPr/>
        </p:nvSpPr>
        <p:spPr bwMode="auto">
          <a:xfrm>
            <a:off x="5452329" y="4209765"/>
            <a:ext cx="128587"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09" name="Group 208"/>
          <p:cNvGrpSpPr/>
          <p:nvPr/>
        </p:nvGrpSpPr>
        <p:grpSpPr>
          <a:xfrm>
            <a:off x="9043996" y="4043965"/>
            <a:ext cx="425451" cy="427039"/>
            <a:chOff x="5737007" y="-3299164"/>
            <a:chExt cx="425450" cy="427038"/>
          </a:xfrm>
        </p:grpSpPr>
        <p:sp>
          <p:nvSpPr>
            <p:cNvPr id="210"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1" name="Oval 249"/>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12" name="Rectangle 250"/>
          <p:cNvSpPr>
            <a:spLocks noChangeArrowheads="1"/>
          </p:cNvSpPr>
          <p:nvPr/>
        </p:nvSpPr>
        <p:spPr bwMode="auto">
          <a:xfrm>
            <a:off x="8865050" y="4552122"/>
            <a:ext cx="6876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Logic Apps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3" name="Line 251"/>
          <p:cNvSpPr>
            <a:spLocks noChangeShapeType="1"/>
          </p:cNvSpPr>
          <p:nvPr/>
        </p:nvSpPr>
        <p:spPr bwMode="auto">
          <a:xfrm>
            <a:off x="7100154" y="4282109"/>
            <a:ext cx="1820863"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4" name="Freeform 252"/>
          <p:cNvSpPr>
            <a:spLocks/>
          </p:cNvSpPr>
          <p:nvPr/>
        </p:nvSpPr>
        <p:spPr bwMode="auto">
          <a:xfrm>
            <a:off x="8889265" y="4218609"/>
            <a:ext cx="127000"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15" name="Group 214"/>
          <p:cNvGrpSpPr/>
          <p:nvPr/>
        </p:nvGrpSpPr>
        <p:grpSpPr>
          <a:xfrm>
            <a:off x="7853340" y="5082976"/>
            <a:ext cx="479425" cy="485775"/>
            <a:chOff x="4355882" y="-2354601"/>
            <a:chExt cx="479425" cy="485775"/>
          </a:xfrm>
        </p:grpSpPr>
        <p:sp>
          <p:nvSpPr>
            <p:cNvPr id="216" name="Freeform 253"/>
            <p:cNvSpPr>
              <a:spLocks/>
            </p:cNvSpPr>
            <p:nvPr/>
          </p:nvSpPr>
          <p:spPr bwMode="auto">
            <a:xfrm>
              <a:off x="4498757" y="-2168864"/>
              <a:ext cx="85725" cy="152400"/>
            </a:xfrm>
            <a:custGeom>
              <a:avLst/>
              <a:gdLst>
                <a:gd name="T0" fmla="*/ 0 w 117"/>
                <a:gd name="T1" fmla="*/ 99 h 206"/>
                <a:gd name="T2" fmla="*/ 8 w 117"/>
                <a:gd name="T3" fmla="*/ 125 h 206"/>
                <a:gd name="T4" fmla="*/ 6 w 117"/>
                <a:gd name="T5" fmla="*/ 139 h 206"/>
                <a:gd name="T6" fmla="*/ 117 w 117"/>
                <a:gd name="T7" fmla="*/ 206 h 206"/>
                <a:gd name="T8" fmla="*/ 117 w 117"/>
                <a:gd name="T9" fmla="*/ 13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5"/>
                    <a:pt x="6" y="139"/>
                  </a:cubicBezTo>
                  <a:lnTo>
                    <a:pt x="117" y="206"/>
                  </a:lnTo>
                  <a:lnTo>
                    <a:pt x="117" y="13"/>
                  </a:lnTo>
                  <a:cubicBezTo>
                    <a:pt x="115" y="12"/>
                    <a:pt x="109" y="1"/>
                    <a:pt x="108" y="0"/>
                  </a:cubicBezTo>
                  <a:lnTo>
                    <a:pt x="0" y="99"/>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7" name="Freeform 254"/>
            <p:cNvSpPr>
              <a:spLocks/>
            </p:cNvSpPr>
            <p:nvPr/>
          </p:nvSpPr>
          <p:spPr bwMode="auto">
            <a:xfrm>
              <a:off x="4603532" y="-2170451"/>
              <a:ext cx="82550" cy="153988"/>
            </a:xfrm>
            <a:custGeom>
              <a:avLst/>
              <a:gdLst>
                <a:gd name="T0" fmla="*/ 21 w 112"/>
                <a:gd name="T1" fmla="*/ 0 h 208"/>
                <a:gd name="T2" fmla="*/ 0 w 112"/>
                <a:gd name="T3" fmla="*/ 16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6"/>
                  </a:cubicBezTo>
                  <a:lnTo>
                    <a:pt x="0" y="208"/>
                  </a:lnTo>
                  <a:lnTo>
                    <a:pt x="110" y="137"/>
                  </a:lnTo>
                  <a:cubicBezTo>
                    <a:pt x="109" y="134"/>
                    <a:pt x="109" y="130"/>
                    <a:pt x="109" y="126"/>
                  </a:cubicBezTo>
                  <a:cubicBezTo>
                    <a:pt x="109" y="120"/>
                    <a:pt x="110" y="114"/>
                    <a:pt x="112" y="108"/>
                  </a:cubicBezTo>
                  <a:lnTo>
                    <a:pt x="21" y="0"/>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18" name="Freeform 255"/>
            <p:cNvSpPr>
              <a:spLocks noEditPoints="1"/>
            </p:cNvSpPr>
            <p:nvPr/>
          </p:nvSpPr>
          <p:spPr bwMode="auto">
            <a:xfrm>
              <a:off x="4355882" y="-2354601"/>
              <a:ext cx="479425" cy="485775"/>
            </a:xfrm>
            <a:custGeom>
              <a:avLst/>
              <a:gdLst>
                <a:gd name="T0" fmla="*/ 493 w 645"/>
                <a:gd name="T1" fmla="*/ 426 h 653"/>
                <a:gd name="T2" fmla="*/ 456 w 645"/>
                <a:gd name="T3" fmla="*/ 410 h 653"/>
                <a:gd name="T4" fmla="*/ 367 w 645"/>
                <a:gd name="T5" fmla="*/ 473 h 653"/>
                <a:gd name="T6" fmla="*/ 376 w 645"/>
                <a:gd name="T7" fmla="*/ 502 h 653"/>
                <a:gd name="T8" fmla="*/ 324 w 645"/>
                <a:gd name="T9" fmla="*/ 553 h 653"/>
                <a:gd name="T10" fmla="*/ 272 w 645"/>
                <a:gd name="T11" fmla="*/ 502 h 653"/>
                <a:gd name="T12" fmla="*/ 285 w 645"/>
                <a:gd name="T13" fmla="*/ 468 h 653"/>
                <a:gd name="T14" fmla="*/ 182 w 645"/>
                <a:gd name="T15" fmla="*/ 413 h 653"/>
                <a:gd name="T16" fmla="*/ 147 w 645"/>
                <a:gd name="T17" fmla="*/ 427 h 653"/>
                <a:gd name="T18" fmla="*/ 95 w 645"/>
                <a:gd name="T19" fmla="*/ 375 h 653"/>
                <a:gd name="T20" fmla="*/ 147 w 645"/>
                <a:gd name="T21" fmla="*/ 323 h 653"/>
                <a:gd name="T22" fmla="*/ 171 w 645"/>
                <a:gd name="T23" fmla="*/ 330 h 653"/>
                <a:gd name="T24" fmla="*/ 279 w 645"/>
                <a:gd name="T25" fmla="*/ 230 h 653"/>
                <a:gd name="T26" fmla="*/ 267 w 645"/>
                <a:gd name="T27" fmla="*/ 196 h 653"/>
                <a:gd name="T28" fmla="*/ 324 w 645"/>
                <a:gd name="T29" fmla="*/ 140 h 653"/>
                <a:gd name="T30" fmla="*/ 381 w 645"/>
                <a:gd name="T31" fmla="*/ 196 h 653"/>
                <a:gd name="T32" fmla="*/ 372 w 645"/>
                <a:gd name="T33" fmla="*/ 226 h 653"/>
                <a:gd name="T34" fmla="*/ 462 w 645"/>
                <a:gd name="T35" fmla="*/ 333 h 653"/>
                <a:gd name="T36" fmla="*/ 493 w 645"/>
                <a:gd name="T37" fmla="*/ 323 h 653"/>
                <a:gd name="T38" fmla="*/ 545 w 645"/>
                <a:gd name="T39" fmla="*/ 374 h 653"/>
                <a:gd name="T40" fmla="*/ 493 w 645"/>
                <a:gd name="T41" fmla="*/ 426 h 653"/>
                <a:gd name="T42" fmla="*/ 325 w 645"/>
                <a:gd name="T43" fmla="*/ 6 h 653"/>
                <a:gd name="T44" fmla="*/ 325 w 645"/>
                <a:gd name="T45" fmla="*/ 1 h 653"/>
                <a:gd name="T46" fmla="*/ 323 w 645"/>
                <a:gd name="T47" fmla="*/ 4 h 653"/>
                <a:gd name="T48" fmla="*/ 319 w 645"/>
                <a:gd name="T49" fmla="*/ 0 h 653"/>
                <a:gd name="T50" fmla="*/ 319 w 645"/>
                <a:gd name="T51" fmla="*/ 8 h 653"/>
                <a:gd name="T52" fmla="*/ 0 w 645"/>
                <a:gd name="T53" fmla="*/ 387 h 653"/>
                <a:gd name="T54" fmla="*/ 321 w 645"/>
                <a:gd name="T55" fmla="*/ 649 h 653"/>
                <a:gd name="T56" fmla="*/ 321 w 645"/>
                <a:gd name="T57" fmla="*/ 653 h 653"/>
                <a:gd name="T58" fmla="*/ 645 w 645"/>
                <a:gd name="T59" fmla="*/ 389 h 653"/>
                <a:gd name="T60" fmla="*/ 325 w 645"/>
                <a:gd name="T61" fmla="*/ 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5" h="653">
                  <a:moveTo>
                    <a:pt x="493" y="426"/>
                  </a:moveTo>
                  <a:cubicBezTo>
                    <a:pt x="479" y="426"/>
                    <a:pt x="465" y="421"/>
                    <a:pt x="456" y="410"/>
                  </a:cubicBezTo>
                  <a:lnTo>
                    <a:pt x="367" y="473"/>
                  </a:lnTo>
                  <a:cubicBezTo>
                    <a:pt x="373" y="482"/>
                    <a:pt x="376" y="491"/>
                    <a:pt x="376" y="502"/>
                  </a:cubicBezTo>
                  <a:cubicBezTo>
                    <a:pt x="376" y="530"/>
                    <a:pt x="352" y="553"/>
                    <a:pt x="324" y="553"/>
                  </a:cubicBezTo>
                  <a:cubicBezTo>
                    <a:pt x="295" y="553"/>
                    <a:pt x="272" y="530"/>
                    <a:pt x="272" y="502"/>
                  </a:cubicBezTo>
                  <a:cubicBezTo>
                    <a:pt x="272" y="489"/>
                    <a:pt x="277" y="477"/>
                    <a:pt x="285" y="468"/>
                  </a:cubicBezTo>
                  <a:lnTo>
                    <a:pt x="182" y="413"/>
                  </a:lnTo>
                  <a:cubicBezTo>
                    <a:pt x="173" y="422"/>
                    <a:pt x="160" y="427"/>
                    <a:pt x="147" y="427"/>
                  </a:cubicBezTo>
                  <a:cubicBezTo>
                    <a:pt x="119" y="427"/>
                    <a:pt x="95" y="404"/>
                    <a:pt x="95" y="375"/>
                  </a:cubicBezTo>
                  <a:cubicBezTo>
                    <a:pt x="95" y="347"/>
                    <a:pt x="119" y="323"/>
                    <a:pt x="147" y="323"/>
                  </a:cubicBezTo>
                  <a:cubicBezTo>
                    <a:pt x="156" y="323"/>
                    <a:pt x="164" y="326"/>
                    <a:pt x="171" y="330"/>
                  </a:cubicBezTo>
                  <a:lnTo>
                    <a:pt x="279" y="230"/>
                  </a:lnTo>
                  <a:cubicBezTo>
                    <a:pt x="271" y="221"/>
                    <a:pt x="267" y="209"/>
                    <a:pt x="267" y="196"/>
                  </a:cubicBezTo>
                  <a:cubicBezTo>
                    <a:pt x="267" y="165"/>
                    <a:pt x="293" y="140"/>
                    <a:pt x="324" y="140"/>
                  </a:cubicBezTo>
                  <a:cubicBezTo>
                    <a:pt x="356" y="140"/>
                    <a:pt x="381" y="165"/>
                    <a:pt x="381" y="196"/>
                  </a:cubicBezTo>
                  <a:cubicBezTo>
                    <a:pt x="381" y="207"/>
                    <a:pt x="378" y="217"/>
                    <a:pt x="372" y="226"/>
                  </a:cubicBezTo>
                  <a:lnTo>
                    <a:pt x="462" y="333"/>
                  </a:lnTo>
                  <a:cubicBezTo>
                    <a:pt x="471" y="326"/>
                    <a:pt x="482" y="323"/>
                    <a:pt x="493" y="323"/>
                  </a:cubicBezTo>
                  <a:cubicBezTo>
                    <a:pt x="522" y="323"/>
                    <a:pt x="545" y="346"/>
                    <a:pt x="545" y="374"/>
                  </a:cubicBezTo>
                  <a:cubicBezTo>
                    <a:pt x="545" y="403"/>
                    <a:pt x="521" y="426"/>
                    <a:pt x="493" y="426"/>
                  </a:cubicBezTo>
                  <a:close/>
                  <a:moveTo>
                    <a:pt x="325" y="6"/>
                  </a:moveTo>
                  <a:lnTo>
                    <a:pt x="325" y="1"/>
                  </a:lnTo>
                  <a:lnTo>
                    <a:pt x="323" y="4"/>
                  </a:lnTo>
                  <a:lnTo>
                    <a:pt x="319" y="0"/>
                  </a:lnTo>
                  <a:lnTo>
                    <a:pt x="319" y="8"/>
                  </a:lnTo>
                  <a:lnTo>
                    <a:pt x="0" y="387"/>
                  </a:lnTo>
                  <a:lnTo>
                    <a:pt x="321" y="649"/>
                  </a:lnTo>
                  <a:lnTo>
                    <a:pt x="321" y="653"/>
                  </a:lnTo>
                  <a:lnTo>
                    <a:pt x="645" y="389"/>
                  </a:lnTo>
                  <a:lnTo>
                    <a:pt x="325" y="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19" name="Rectangle 256"/>
          <p:cNvSpPr>
            <a:spLocks noChangeArrowheads="1"/>
          </p:cNvSpPr>
          <p:nvPr/>
        </p:nvSpPr>
        <p:spPr bwMode="auto">
          <a:xfrm>
            <a:off x="7918426" y="5627486"/>
            <a:ext cx="3975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Azure </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Rectangle 257"/>
          <p:cNvSpPr>
            <a:spLocks noChangeArrowheads="1"/>
          </p:cNvSpPr>
          <p:nvPr/>
        </p:nvSpPr>
        <p:spPr bwMode="auto">
          <a:xfrm>
            <a:off x="7600925" y="5800525"/>
            <a:ext cx="99065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Active Directory</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Rectangle 260"/>
          <p:cNvSpPr>
            <a:spLocks noChangeArrowheads="1"/>
          </p:cNvSpPr>
          <p:nvPr/>
        </p:nvSpPr>
        <p:spPr bwMode="auto">
          <a:xfrm>
            <a:off x="3413979" y="4546315"/>
            <a:ext cx="4953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IoT Hub</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2" name="Group 221"/>
          <p:cNvGrpSpPr/>
          <p:nvPr/>
        </p:nvGrpSpPr>
        <p:grpSpPr>
          <a:xfrm>
            <a:off x="6490552" y="4047678"/>
            <a:ext cx="508000" cy="449263"/>
            <a:chOff x="3314482" y="-3310276"/>
            <a:chExt cx="508000" cy="449263"/>
          </a:xfrm>
        </p:grpSpPr>
        <p:sp>
          <p:nvSpPr>
            <p:cNvPr id="223" name="Freeform 261"/>
            <p:cNvSpPr>
              <a:spLocks noEditPoints="1"/>
            </p:cNvSpPr>
            <p:nvPr/>
          </p:nvSpPr>
          <p:spPr bwMode="auto">
            <a:xfrm>
              <a:off x="3314482" y="-3310276"/>
              <a:ext cx="508000" cy="449263"/>
            </a:xfrm>
            <a:custGeom>
              <a:avLst/>
              <a:gdLst>
                <a:gd name="T0" fmla="*/ 502 w 684"/>
                <a:gd name="T1" fmla="*/ 512 h 605"/>
                <a:gd name="T2" fmla="*/ 342 w 684"/>
                <a:gd name="T3" fmla="*/ 566 h 605"/>
                <a:gd name="T4" fmla="*/ 133 w 684"/>
                <a:gd name="T5" fmla="*/ 463 h 605"/>
                <a:gd name="T6" fmla="*/ 182 w 684"/>
                <a:gd name="T7" fmla="*/ 94 h 605"/>
                <a:gd name="T8" fmla="*/ 342 w 684"/>
                <a:gd name="T9" fmla="*/ 40 h 605"/>
                <a:gd name="T10" fmla="*/ 551 w 684"/>
                <a:gd name="T11" fmla="*/ 143 h 605"/>
                <a:gd name="T12" fmla="*/ 502 w 684"/>
                <a:gd name="T13" fmla="*/ 512 h 605"/>
                <a:gd name="T14" fmla="*/ 582 w 684"/>
                <a:gd name="T15" fmla="*/ 119 h 605"/>
                <a:gd name="T16" fmla="*/ 342 w 684"/>
                <a:gd name="T17" fmla="*/ 0 h 605"/>
                <a:gd name="T18" fmla="*/ 158 w 684"/>
                <a:gd name="T19" fmla="*/ 62 h 605"/>
                <a:gd name="T20" fmla="*/ 102 w 684"/>
                <a:gd name="T21" fmla="*/ 487 h 605"/>
                <a:gd name="T22" fmla="*/ 342 w 684"/>
                <a:gd name="T23" fmla="*/ 605 h 605"/>
                <a:gd name="T24" fmla="*/ 526 w 684"/>
                <a:gd name="T25" fmla="*/ 543 h 605"/>
                <a:gd name="T26" fmla="*/ 582 w 684"/>
                <a:gd name="T27" fmla="*/ 11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2"/>
                  </a:moveTo>
                  <a:cubicBezTo>
                    <a:pt x="454" y="548"/>
                    <a:pt x="398" y="566"/>
                    <a:pt x="342" y="566"/>
                  </a:cubicBezTo>
                  <a:cubicBezTo>
                    <a:pt x="263" y="566"/>
                    <a:pt x="185" y="530"/>
                    <a:pt x="133" y="463"/>
                  </a:cubicBezTo>
                  <a:cubicBezTo>
                    <a:pt x="44" y="347"/>
                    <a:pt x="66" y="182"/>
                    <a:pt x="182" y="94"/>
                  </a:cubicBezTo>
                  <a:cubicBezTo>
                    <a:pt x="230" y="57"/>
                    <a:pt x="286" y="40"/>
                    <a:pt x="342" y="40"/>
                  </a:cubicBezTo>
                  <a:cubicBezTo>
                    <a:pt x="421" y="40"/>
                    <a:pt x="499" y="75"/>
                    <a:pt x="551" y="143"/>
                  </a:cubicBezTo>
                  <a:cubicBezTo>
                    <a:pt x="639" y="258"/>
                    <a:pt x="617" y="423"/>
                    <a:pt x="502" y="512"/>
                  </a:cubicBezTo>
                  <a:close/>
                  <a:moveTo>
                    <a:pt x="582" y="119"/>
                  </a:moveTo>
                  <a:cubicBezTo>
                    <a:pt x="523" y="41"/>
                    <a:pt x="433" y="0"/>
                    <a:pt x="342" y="0"/>
                  </a:cubicBezTo>
                  <a:cubicBezTo>
                    <a:pt x="278" y="0"/>
                    <a:pt x="213" y="20"/>
                    <a:pt x="158" y="62"/>
                  </a:cubicBezTo>
                  <a:cubicBezTo>
                    <a:pt x="25" y="164"/>
                    <a:pt x="0" y="354"/>
                    <a:pt x="102" y="487"/>
                  </a:cubicBezTo>
                  <a:cubicBezTo>
                    <a:pt x="161" y="565"/>
                    <a:pt x="251" y="605"/>
                    <a:pt x="342" y="605"/>
                  </a:cubicBezTo>
                  <a:cubicBezTo>
                    <a:pt x="406" y="605"/>
                    <a:pt x="471" y="585"/>
                    <a:pt x="526" y="543"/>
                  </a:cubicBezTo>
                  <a:cubicBezTo>
                    <a:pt x="658" y="441"/>
                    <a:pt x="684" y="251"/>
                    <a:pt x="582"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4" name="Freeform 262"/>
            <p:cNvSpPr>
              <a:spLocks/>
            </p:cNvSpPr>
            <p:nvPr/>
          </p:nvSpPr>
          <p:spPr bwMode="auto">
            <a:xfrm>
              <a:off x="3408144" y="-3081676"/>
              <a:ext cx="58737" cy="149225"/>
            </a:xfrm>
            <a:custGeom>
              <a:avLst/>
              <a:gdLst>
                <a:gd name="T0" fmla="*/ 79 w 79"/>
                <a:gd name="T1" fmla="*/ 51 h 201"/>
                <a:gd name="T2" fmla="*/ 36 w 79"/>
                <a:gd name="T3" fmla="*/ 0 h 201"/>
                <a:gd name="T4" fmla="*/ 0 w 79"/>
                <a:gd name="T5" fmla="*/ 147 h 201"/>
                <a:gd name="T6" fmla="*/ 5 w 79"/>
                <a:gd name="T7" fmla="*/ 157 h 201"/>
                <a:gd name="T8" fmla="*/ 49 w 79"/>
                <a:gd name="T9" fmla="*/ 201 h 201"/>
                <a:gd name="T10" fmla="*/ 79 w 79"/>
                <a:gd name="T11" fmla="*/ 51 h 201"/>
              </a:gdLst>
              <a:ahLst/>
              <a:cxnLst>
                <a:cxn ang="0">
                  <a:pos x="T0" y="T1"/>
                </a:cxn>
                <a:cxn ang="0">
                  <a:pos x="T2" y="T3"/>
                </a:cxn>
                <a:cxn ang="0">
                  <a:pos x="T4" y="T5"/>
                </a:cxn>
                <a:cxn ang="0">
                  <a:pos x="T6" y="T7"/>
                </a:cxn>
                <a:cxn ang="0">
                  <a:pos x="T8" y="T9"/>
                </a:cxn>
                <a:cxn ang="0">
                  <a:pos x="T10" y="T11"/>
                </a:cxn>
              </a:cxnLst>
              <a:rect l="0" t="0" r="r" b="b"/>
              <a:pathLst>
                <a:path w="79" h="201">
                  <a:moveTo>
                    <a:pt x="79" y="51"/>
                  </a:moveTo>
                  <a:cubicBezTo>
                    <a:pt x="62" y="33"/>
                    <a:pt x="48" y="17"/>
                    <a:pt x="36" y="0"/>
                  </a:cubicBezTo>
                  <a:cubicBezTo>
                    <a:pt x="11" y="52"/>
                    <a:pt x="2" y="105"/>
                    <a:pt x="0" y="147"/>
                  </a:cubicBezTo>
                  <a:cubicBezTo>
                    <a:pt x="2" y="151"/>
                    <a:pt x="2" y="153"/>
                    <a:pt x="5" y="157"/>
                  </a:cubicBezTo>
                  <a:cubicBezTo>
                    <a:pt x="18" y="173"/>
                    <a:pt x="33" y="188"/>
                    <a:pt x="49" y="201"/>
                  </a:cubicBezTo>
                  <a:cubicBezTo>
                    <a:pt x="46" y="166"/>
                    <a:pt x="50" y="109"/>
                    <a:pt x="79" y="5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5" name="Freeform 263"/>
            <p:cNvSpPr>
              <a:spLocks/>
            </p:cNvSpPr>
            <p:nvPr/>
          </p:nvSpPr>
          <p:spPr bwMode="auto">
            <a:xfrm>
              <a:off x="3454182" y="-3194389"/>
              <a:ext cx="119062" cy="119063"/>
            </a:xfrm>
            <a:custGeom>
              <a:avLst/>
              <a:gdLst>
                <a:gd name="T0" fmla="*/ 109 w 159"/>
                <a:gd name="T1" fmla="*/ 0 h 160"/>
                <a:gd name="T2" fmla="*/ 36 w 159"/>
                <a:gd name="T3" fmla="*/ 64 h 160"/>
                <a:gd name="T4" fmla="*/ 0 w 159"/>
                <a:gd name="T5" fmla="*/ 107 h 160"/>
                <a:gd name="T6" fmla="*/ 42 w 159"/>
                <a:gd name="T7" fmla="*/ 160 h 160"/>
                <a:gd name="T8" fmla="*/ 90 w 159"/>
                <a:gd name="T9" fmla="*/ 105 h 160"/>
                <a:gd name="T10" fmla="*/ 159 w 159"/>
                <a:gd name="T11" fmla="*/ 50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4"/>
                  </a:cubicBezTo>
                  <a:cubicBezTo>
                    <a:pt x="22" y="78"/>
                    <a:pt x="11" y="92"/>
                    <a:pt x="0" y="107"/>
                  </a:cubicBezTo>
                  <a:cubicBezTo>
                    <a:pt x="11" y="124"/>
                    <a:pt x="25" y="142"/>
                    <a:pt x="42" y="160"/>
                  </a:cubicBezTo>
                  <a:cubicBezTo>
                    <a:pt x="55" y="142"/>
                    <a:pt x="71" y="123"/>
                    <a:pt x="90" y="105"/>
                  </a:cubicBezTo>
                  <a:cubicBezTo>
                    <a:pt x="115" y="82"/>
                    <a:pt x="137" y="64"/>
                    <a:pt x="159" y="50"/>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6" name="Freeform 264"/>
            <p:cNvSpPr>
              <a:spLocks/>
            </p:cNvSpPr>
            <p:nvPr/>
          </p:nvSpPr>
          <p:spPr bwMode="auto">
            <a:xfrm>
              <a:off x="3562132" y="-3240426"/>
              <a:ext cx="158750" cy="66675"/>
            </a:xfrm>
            <a:custGeom>
              <a:avLst/>
              <a:gdLst>
                <a:gd name="T0" fmla="*/ 214 w 214"/>
                <a:gd name="T1" fmla="*/ 45 h 89"/>
                <a:gd name="T2" fmla="*/ 176 w 214"/>
                <a:gd name="T3" fmla="*/ 6 h 89"/>
                <a:gd name="T4" fmla="*/ 0 w 214"/>
                <a:gd name="T5" fmla="*/ 39 h 89"/>
                <a:gd name="T6" fmla="*/ 49 w 214"/>
                <a:gd name="T7" fmla="*/ 89 h 89"/>
                <a:gd name="T8" fmla="*/ 214 w 214"/>
                <a:gd name="T9" fmla="*/ 45 h 89"/>
              </a:gdLst>
              <a:ahLst/>
              <a:cxnLst>
                <a:cxn ang="0">
                  <a:pos x="T0" y="T1"/>
                </a:cxn>
                <a:cxn ang="0">
                  <a:pos x="T2" y="T3"/>
                </a:cxn>
                <a:cxn ang="0">
                  <a:pos x="T4" y="T5"/>
                </a:cxn>
                <a:cxn ang="0">
                  <a:pos x="T6" y="T7"/>
                </a:cxn>
                <a:cxn ang="0">
                  <a:pos x="T8" y="T9"/>
                </a:cxn>
              </a:cxnLst>
              <a:rect l="0" t="0" r="r" b="b"/>
              <a:pathLst>
                <a:path w="214" h="89">
                  <a:moveTo>
                    <a:pt x="214" y="45"/>
                  </a:moveTo>
                  <a:cubicBezTo>
                    <a:pt x="203" y="30"/>
                    <a:pt x="190" y="18"/>
                    <a:pt x="176" y="6"/>
                  </a:cubicBezTo>
                  <a:cubicBezTo>
                    <a:pt x="136" y="0"/>
                    <a:pt x="72" y="0"/>
                    <a:pt x="0" y="39"/>
                  </a:cubicBezTo>
                  <a:cubicBezTo>
                    <a:pt x="17" y="57"/>
                    <a:pt x="33" y="73"/>
                    <a:pt x="49" y="89"/>
                  </a:cubicBezTo>
                  <a:cubicBezTo>
                    <a:pt x="146" y="37"/>
                    <a:pt x="214" y="45"/>
                    <a:pt x="214"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7" name="Freeform 265"/>
            <p:cNvSpPr>
              <a:spLocks/>
            </p:cNvSpPr>
            <p:nvPr/>
          </p:nvSpPr>
          <p:spPr bwMode="auto">
            <a:xfrm>
              <a:off x="3401794" y="-3222964"/>
              <a:ext cx="52387" cy="141288"/>
            </a:xfrm>
            <a:custGeom>
              <a:avLst/>
              <a:gdLst>
                <a:gd name="T0" fmla="*/ 46 w 72"/>
                <a:gd name="T1" fmla="*/ 189 h 189"/>
                <a:gd name="T2" fmla="*/ 72 w 72"/>
                <a:gd name="T3" fmla="*/ 145 h 189"/>
                <a:gd name="T4" fmla="*/ 37 w 72"/>
                <a:gd name="T5" fmla="*/ 0 h 189"/>
                <a:gd name="T6" fmla="*/ 9 w 72"/>
                <a:gd name="T7" fmla="*/ 35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5"/>
                    <a:pt x="62" y="160"/>
                    <a:pt x="72" y="145"/>
                  </a:cubicBezTo>
                  <a:cubicBezTo>
                    <a:pt x="31" y="80"/>
                    <a:pt x="33" y="26"/>
                    <a:pt x="37" y="0"/>
                  </a:cubicBezTo>
                  <a:cubicBezTo>
                    <a:pt x="27" y="11"/>
                    <a:pt x="17" y="22"/>
                    <a:pt x="9" y="35"/>
                  </a:cubicBezTo>
                  <a:cubicBezTo>
                    <a:pt x="1" y="69"/>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8" name="Freeform 266"/>
            <p:cNvSpPr>
              <a:spLocks/>
            </p:cNvSpPr>
            <p:nvPr/>
          </p:nvSpPr>
          <p:spPr bwMode="auto">
            <a:xfrm>
              <a:off x="3466882" y="-3075326"/>
              <a:ext cx="263525" cy="131763"/>
            </a:xfrm>
            <a:custGeom>
              <a:avLst/>
              <a:gdLst>
                <a:gd name="T0" fmla="*/ 75 w 355"/>
                <a:gd name="T1" fmla="*/ 45 h 176"/>
                <a:gd name="T2" fmla="*/ 25 w 355"/>
                <a:gd name="T3" fmla="*/ 0 h 176"/>
                <a:gd name="T4" fmla="*/ 0 w 355"/>
                <a:gd name="T5" fmla="*/ 42 h 176"/>
                <a:gd name="T6" fmla="*/ 46 w 355"/>
                <a:gd name="T7" fmla="*/ 82 h 176"/>
                <a:gd name="T8" fmla="*/ 321 w 355"/>
                <a:gd name="T9" fmla="*/ 176 h 176"/>
                <a:gd name="T10" fmla="*/ 355 w 355"/>
                <a:gd name="T11" fmla="*/ 134 h 176"/>
                <a:gd name="T12" fmla="*/ 75 w 355"/>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355" h="176">
                  <a:moveTo>
                    <a:pt x="75" y="45"/>
                  </a:moveTo>
                  <a:cubicBezTo>
                    <a:pt x="56" y="30"/>
                    <a:pt x="39" y="15"/>
                    <a:pt x="25" y="0"/>
                  </a:cubicBezTo>
                  <a:cubicBezTo>
                    <a:pt x="15" y="14"/>
                    <a:pt x="7" y="28"/>
                    <a:pt x="0" y="42"/>
                  </a:cubicBezTo>
                  <a:cubicBezTo>
                    <a:pt x="13" y="55"/>
                    <a:pt x="28" y="68"/>
                    <a:pt x="46" y="82"/>
                  </a:cubicBezTo>
                  <a:cubicBezTo>
                    <a:pt x="154" y="168"/>
                    <a:pt x="261" y="176"/>
                    <a:pt x="321" y="176"/>
                  </a:cubicBezTo>
                  <a:cubicBezTo>
                    <a:pt x="325" y="176"/>
                    <a:pt x="344" y="150"/>
                    <a:pt x="355" y="134"/>
                  </a:cubicBezTo>
                  <a:cubicBezTo>
                    <a:pt x="328" y="140"/>
                    <a:pt x="213" y="155"/>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9" name="Freeform 267"/>
            <p:cNvSpPr>
              <a:spLocks/>
            </p:cNvSpPr>
            <p:nvPr/>
          </p:nvSpPr>
          <p:spPr bwMode="auto">
            <a:xfrm>
              <a:off x="3435132" y="-3115014"/>
              <a:ext cx="50800" cy="71438"/>
            </a:xfrm>
            <a:custGeom>
              <a:avLst/>
              <a:gdLst>
                <a:gd name="T0" fmla="*/ 0 w 68"/>
                <a:gd name="T1" fmla="*/ 44 h 95"/>
                <a:gd name="T2" fmla="*/ 43 w 68"/>
                <a:gd name="T3" fmla="*/ 95 h 95"/>
                <a:gd name="T4" fmla="*/ 68 w 68"/>
                <a:gd name="T5" fmla="*/ 53 h 95"/>
                <a:gd name="T6" fmla="*/ 26 w 68"/>
                <a:gd name="T7" fmla="*/ 0 h 95"/>
                <a:gd name="T8" fmla="*/ 0 w 68"/>
                <a:gd name="T9" fmla="*/ 44 h 95"/>
              </a:gdLst>
              <a:ahLst/>
              <a:cxnLst>
                <a:cxn ang="0">
                  <a:pos x="T0" y="T1"/>
                </a:cxn>
                <a:cxn ang="0">
                  <a:pos x="T2" y="T3"/>
                </a:cxn>
                <a:cxn ang="0">
                  <a:pos x="T4" y="T5"/>
                </a:cxn>
                <a:cxn ang="0">
                  <a:pos x="T6" y="T7"/>
                </a:cxn>
                <a:cxn ang="0">
                  <a:pos x="T8" y="T9"/>
                </a:cxn>
              </a:cxnLst>
              <a:rect l="0" t="0" r="r" b="b"/>
              <a:pathLst>
                <a:path w="68" h="95">
                  <a:moveTo>
                    <a:pt x="0" y="44"/>
                  </a:moveTo>
                  <a:cubicBezTo>
                    <a:pt x="12" y="61"/>
                    <a:pt x="26" y="77"/>
                    <a:pt x="43" y="95"/>
                  </a:cubicBezTo>
                  <a:cubicBezTo>
                    <a:pt x="50" y="81"/>
                    <a:pt x="58" y="67"/>
                    <a:pt x="68" y="53"/>
                  </a:cubicBezTo>
                  <a:cubicBezTo>
                    <a:pt x="51" y="35"/>
                    <a:pt x="37" y="17"/>
                    <a:pt x="26" y="0"/>
                  </a:cubicBezTo>
                  <a:cubicBezTo>
                    <a:pt x="16" y="15"/>
                    <a:pt x="8" y="30"/>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0" name="Freeform 268"/>
            <p:cNvSpPr>
              <a:spLocks/>
            </p:cNvSpPr>
            <p:nvPr/>
          </p:nvSpPr>
          <p:spPr bwMode="auto">
            <a:xfrm>
              <a:off x="3573244" y="-3173751"/>
              <a:ext cx="185737" cy="157163"/>
            </a:xfrm>
            <a:custGeom>
              <a:avLst/>
              <a:gdLst>
                <a:gd name="T0" fmla="*/ 0 w 251"/>
                <a:gd name="T1" fmla="*/ 23 h 211"/>
                <a:gd name="T2" fmla="*/ 244 w 251"/>
                <a:gd name="T3" fmla="*/ 211 h 211"/>
                <a:gd name="T4" fmla="*/ 251 w 251"/>
                <a:gd name="T5" fmla="*/ 188 h 211"/>
                <a:gd name="T6" fmla="*/ 36 w 251"/>
                <a:gd name="T7" fmla="*/ 0 h 211"/>
                <a:gd name="T8" fmla="*/ 0 w 251"/>
                <a:gd name="T9" fmla="*/ 23 h 211"/>
              </a:gdLst>
              <a:ahLst/>
              <a:cxnLst>
                <a:cxn ang="0">
                  <a:pos x="T0" y="T1"/>
                </a:cxn>
                <a:cxn ang="0">
                  <a:pos x="T2" y="T3"/>
                </a:cxn>
                <a:cxn ang="0">
                  <a:pos x="T4" y="T5"/>
                </a:cxn>
                <a:cxn ang="0">
                  <a:pos x="T6" y="T7"/>
                </a:cxn>
                <a:cxn ang="0">
                  <a:pos x="T8" y="T9"/>
                </a:cxn>
              </a:cxnLst>
              <a:rect l="0" t="0" r="r" b="b"/>
              <a:pathLst>
                <a:path w="251" h="211">
                  <a:moveTo>
                    <a:pt x="0" y="23"/>
                  </a:moveTo>
                  <a:cubicBezTo>
                    <a:pt x="98" y="113"/>
                    <a:pt x="215" y="191"/>
                    <a:pt x="244" y="211"/>
                  </a:cubicBezTo>
                  <a:cubicBezTo>
                    <a:pt x="247" y="203"/>
                    <a:pt x="249" y="196"/>
                    <a:pt x="251" y="188"/>
                  </a:cubicBezTo>
                  <a:cubicBezTo>
                    <a:pt x="220" y="165"/>
                    <a:pt x="136" y="100"/>
                    <a:pt x="36" y="0"/>
                  </a:cubicBezTo>
                  <a:cubicBezTo>
                    <a:pt x="24" y="6"/>
                    <a:pt x="12" y="14"/>
                    <a:pt x="0" y="2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1" name="Freeform 269"/>
            <p:cNvSpPr>
              <a:spLocks/>
            </p:cNvSpPr>
            <p:nvPr/>
          </p:nvSpPr>
          <p:spPr bwMode="auto">
            <a:xfrm>
              <a:off x="3482757" y="-3272176"/>
              <a:ext cx="79375" cy="77788"/>
            </a:xfrm>
            <a:custGeom>
              <a:avLst/>
              <a:gdLst>
                <a:gd name="T0" fmla="*/ 108 w 108"/>
                <a:gd name="T1" fmla="*/ 81 h 104"/>
                <a:gd name="T2" fmla="*/ 34 w 108"/>
                <a:gd name="T3" fmla="*/ 0 h 104"/>
                <a:gd name="T4" fmla="*/ 0 w 108"/>
                <a:gd name="T5" fmla="*/ 14 h 104"/>
                <a:gd name="T6" fmla="*/ 71 w 108"/>
                <a:gd name="T7" fmla="*/ 104 h 104"/>
                <a:gd name="T8" fmla="*/ 108 w 108"/>
                <a:gd name="T9" fmla="*/ 81 h 104"/>
              </a:gdLst>
              <a:ahLst/>
              <a:cxnLst>
                <a:cxn ang="0">
                  <a:pos x="T0" y="T1"/>
                </a:cxn>
                <a:cxn ang="0">
                  <a:pos x="T2" y="T3"/>
                </a:cxn>
                <a:cxn ang="0">
                  <a:pos x="T4" y="T5"/>
                </a:cxn>
                <a:cxn ang="0">
                  <a:pos x="T6" y="T7"/>
                </a:cxn>
                <a:cxn ang="0">
                  <a:pos x="T8" y="T9"/>
                </a:cxn>
              </a:cxnLst>
              <a:rect l="0" t="0" r="r" b="b"/>
              <a:pathLst>
                <a:path w="108" h="104">
                  <a:moveTo>
                    <a:pt x="108" y="81"/>
                  </a:moveTo>
                  <a:cubicBezTo>
                    <a:pt x="84" y="56"/>
                    <a:pt x="59" y="29"/>
                    <a:pt x="34" y="0"/>
                  </a:cubicBezTo>
                  <a:cubicBezTo>
                    <a:pt x="22" y="3"/>
                    <a:pt x="11" y="8"/>
                    <a:pt x="0" y="14"/>
                  </a:cubicBezTo>
                  <a:cubicBezTo>
                    <a:pt x="18" y="44"/>
                    <a:pt x="43" y="74"/>
                    <a:pt x="71" y="104"/>
                  </a:cubicBezTo>
                  <a:cubicBezTo>
                    <a:pt x="83" y="95"/>
                    <a:pt x="96" y="87"/>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2" name="Freeform 270"/>
            <p:cNvSpPr>
              <a:spLocks/>
            </p:cNvSpPr>
            <p:nvPr/>
          </p:nvSpPr>
          <p:spPr bwMode="auto">
            <a:xfrm>
              <a:off x="3533557" y="-3211851"/>
              <a:ext cx="66675" cy="55563"/>
            </a:xfrm>
            <a:custGeom>
              <a:avLst/>
              <a:gdLst>
                <a:gd name="T0" fmla="*/ 41 w 90"/>
                <a:gd name="T1" fmla="*/ 0 h 76"/>
                <a:gd name="T2" fmla="*/ 0 w 90"/>
                <a:gd name="T3" fmla="*/ 25 h 76"/>
                <a:gd name="T4" fmla="*/ 49 w 90"/>
                <a:gd name="T5" fmla="*/ 76 h 76"/>
                <a:gd name="T6" fmla="*/ 90 w 90"/>
                <a:gd name="T7" fmla="*/ 50 h 76"/>
                <a:gd name="T8" fmla="*/ 41 w 90"/>
                <a:gd name="T9" fmla="*/ 0 h 76"/>
              </a:gdLst>
              <a:ahLst/>
              <a:cxnLst>
                <a:cxn ang="0">
                  <a:pos x="T0" y="T1"/>
                </a:cxn>
                <a:cxn ang="0">
                  <a:pos x="T2" y="T3"/>
                </a:cxn>
                <a:cxn ang="0">
                  <a:pos x="T4" y="T5"/>
                </a:cxn>
                <a:cxn ang="0">
                  <a:pos x="T6" y="T7"/>
                </a:cxn>
                <a:cxn ang="0">
                  <a:pos x="T8" y="T9"/>
                </a:cxn>
              </a:cxnLst>
              <a:rect l="0" t="0" r="r" b="b"/>
              <a:pathLst>
                <a:path w="90" h="76">
                  <a:moveTo>
                    <a:pt x="41" y="0"/>
                  </a:moveTo>
                  <a:cubicBezTo>
                    <a:pt x="28" y="7"/>
                    <a:pt x="12" y="16"/>
                    <a:pt x="0" y="25"/>
                  </a:cubicBezTo>
                  <a:cubicBezTo>
                    <a:pt x="15" y="42"/>
                    <a:pt x="31" y="59"/>
                    <a:pt x="49" y="76"/>
                  </a:cubicBezTo>
                  <a:cubicBezTo>
                    <a:pt x="62" y="67"/>
                    <a:pt x="78" y="57"/>
                    <a:pt x="90" y="50"/>
                  </a:cubicBezTo>
                  <a:cubicBezTo>
                    <a:pt x="74" y="35"/>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3" name="Freeform 271"/>
            <p:cNvSpPr>
              <a:spLocks/>
            </p:cNvSpPr>
            <p:nvPr/>
          </p:nvSpPr>
          <p:spPr bwMode="auto">
            <a:xfrm>
              <a:off x="3533557" y="-3213439"/>
              <a:ext cx="66675" cy="58738"/>
            </a:xfrm>
            <a:custGeom>
              <a:avLst/>
              <a:gdLst>
                <a:gd name="T0" fmla="*/ 36 w 90"/>
                <a:gd name="T1" fmla="*/ 0 h 79"/>
                <a:gd name="T2" fmla="*/ 0 w 90"/>
                <a:gd name="T3" fmla="*/ 24 h 79"/>
                <a:gd name="T4" fmla="*/ 55 w 90"/>
                <a:gd name="T5" fmla="*/ 79 h 79"/>
                <a:gd name="T6" fmla="*/ 90 w 90"/>
                <a:gd name="T7" fmla="*/ 55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6"/>
                    <a:pt x="12" y="15"/>
                    <a:pt x="0" y="24"/>
                  </a:cubicBezTo>
                  <a:cubicBezTo>
                    <a:pt x="15" y="41"/>
                    <a:pt x="38" y="62"/>
                    <a:pt x="55" y="79"/>
                  </a:cubicBezTo>
                  <a:cubicBezTo>
                    <a:pt x="68" y="70"/>
                    <a:pt x="78" y="61"/>
                    <a:pt x="90" y="55"/>
                  </a:cubicBezTo>
                  <a:cubicBezTo>
                    <a:pt x="74" y="39"/>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4" name="Freeform 272"/>
            <p:cNvSpPr>
              <a:spLocks/>
            </p:cNvSpPr>
            <p:nvPr/>
          </p:nvSpPr>
          <p:spPr bwMode="auto">
            <a:xfrm>
              <a:off x="3638332" y="-3122951"/>
              <a:ext cx="93662" cy="93663"/>
            </a:xfrm>
            <a:custGeom>
              <a:avLst/>
              <a:gdLst>
                <a:gd name="T0" fmla="*/ 29 w 127"/>
                <a:gd name="T1" fmla="*/ 19 h 127"/>
                <a:gd name="T2" fmla="*/ 18 w 127"/>
                <a:gd name="T3" fmla="*/ 98 h 127"/>
                <a:gd name="T4" fmla="*/ 98 w 127"/>
                <a:gd name="T5" fmla="*/ 108 h 127"/>
                <a:gd name="T6" fmla="*/ 108 w 127"/>
                <a:gd name="T7" fmla="*/ 29 h 127"/>
                <a:gd name="T8" fmla="*/ 29 w 127"/>
                <a:gd name="T9" fmla="*/ 19 h 127"/>
              </a:gdLst>
              <a:ahLst/>
              <a:cxnLst>
                <a:cxn ang="0">
                  <a:pos x="T0" y="T1"/>
                </a:cxn>
                <a:cxn ang="0">
                  <a:pos x="T2" y="T3"/>
                </a:cxn>
                <a:cxn ang="0">
                  <a:pos x="T4" y="T5"/>
                </a:cxn>
                <a:cxn ang="0">
                  <a:pos x="T6" y="T7"/>
                </a:cxn>
                <a:cxn ang="0">
                  <a:pos x="T8" y="T9"/>
                </a:cxn>
              </a:cxnLst>
              <a:rect l="0" t="0" r="r" b="b"/>
              <a:pathLst>
                <a:path w="127" h="127">
                  <a:moveTo>
                    <a:pt x="29" y="19"/>
                  </a:moveTo>
                  <a:cubicBezTo>
                    <a:pt x="4" y="38"/>
                    <a:pt x="0" y="73"/>
                    <a:pt x="18" y="98"/>
                  </a:cubicBezTo>
                  <a:cubicBezTo>
                    <a:pt x="38" y="123"/>
                    <a:pt x="73" y="127"/>
                    <a:pt x="98" y="108"/>
                  </a:cubicBezTo>
                  <a:cubicBezTo>
                    <a:pt x="123" y="90"/>
                    <a:pt x="127" y="54"/>
                    <a:pt x="108" y="29"/>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5" name="Freeform 273"/>
            <p:cNvSpPr>
              <a:spLocks/>
            </p:cNvSpPr>
            <p:nvPr/>
          </p:nvSpPr>
          <p:spPr bwMode="auto">
            <a:xfrm>
              <a:off x="3552607" y="-3018176"/>
              <a:ext cx="87312" cy="87313"/>
            </a:xfrm>
            <a:custGeom>
              <a:avLst/>
              <a:gdLst>
                <a:gd name="T0" fmla="*/ 27 w 118"/>
                <a:gd name="T1" fmla="*/ 18 h 118"/>
                <a:gd name="T2" fmla="*/ 18 w 118"/>
                <a:gd name="T3" fmla="*/ 91 h 118"/>
                <a:gd name="T4" fmla="*/ 91 w 118"/>
                <a:gd name="T5" fmla="*/ 101 h 118"/>
                <a:gd name="T6" fmla="*/ 101 w 118"/>
                <a:gd name="T7" fmla="*/ 28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1"/>
                    <a:pt x="101" y="28"/>
                  </a:cubicBezTo>
                  <a:cubicBezTo>
                    <a:pt x="83" y="5"/>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6" name="Freeform 274"/>
            <p:cNvSpPr>
              <a:spLocks/>
            </p:cNvSpPr>
            <p:nvPr/>
          </p:nvSpPr>
          <p:spPr bwMode="auto">
            <a:xfrm>
              <a:off x="3395444" y="-3148351"/>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4"/>
                    <a:pt x="0" y="103"/>
                    <a:pt x="26" y="138"/>
                  </a:cubicBezTo>
                  <a:cubicBezTo>
                    <a:pt x="53" y="173"/>
                    <a:pt x="103" y="180"/>
                    <a:pt x="138" y="153"/>
                  </a:cubicBezTo>
                  <a:cubicBezTo>
                    <a:pt x="173" y="126"/>
                    <a:pt x="179" y="77"/>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37" name="Rectangle 275"/>
          <p:cNvSpPr>
            <a:spLocks noChangeArrowheads="1"/>
          </p:cNvSpPr>
          <p:nvPr/>
        </p:nvSpPr>
        <p:spPr bwMode="auto">
          <a:xfrm>
            <a:off x="6437083" y="4551141"/>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Web Jobs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47" name="Group 246"/>
          <p:cNvGrpSpPr/>
          <p:nvPr/>
        </p:nvGrpSpPr>
        <p:grpSpPr>
          <a:xfrm>
            <a:off x="9575862" y="4105880"/>
            <a:ext cx="1006107" cy="157862"/>
            <a:chOff x="2220913" y="3983038"/>
            <a:chExt cx="1041400" cy="115888"/>
          </a:xfrm>
        </p:grpSpPr>
        <p:sp>
          <p:nvSpPr>
            <p:cNvPr id="248"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49"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250" name="1 Devices - sensors"/>
          <p:cNvGrpSpPr/>
          <p:nvPr/>
        </p:nvGrpSpPr>
        <p:grpSpPr>
          <a:xfrm>
            <a:off x="-119909" y="2073757"/>
            <a:ext cx="3657869" cy="3487793"/>
            <a:chOff x="-977339" y="2485984"/>
            <a:chExt cx="3976839" cy="3501091"/>
          </a:xfrm>
        </p:grpSpPr>
        <p:sp>
          <p:nvSpPr>
            <p:cNvPr id="251" name="TextBox 250"/>
            <p:cNvSpPr txBox="1"/>
            <p:nvPr/>
          </p:nvSpPr>
          <p:spPr>
            <a:xfrm>
              <a:off x="-977339" y="2485984"/>
              <a:ext cx="3976839" cy="834165"/>
            </a:xfrm>
            <a:prstGeom prst="rect">
              <a:avLst/>
            </a:prstGeom>
            <a:noFill/>
            <a:ln>
              <a:noFill/>
              <a:headEnd type="none" w="med" len="med"/>
              <a:tailEnd type="none" w="med" len="med"/>
            </a:ln>
          </p:spPr>
          <p:txBody>
            <a:bodyPr wrap="square" lIns="0" tIns="0" rIns="0" bIns="0" rtlCol="0">
              <a:spAutoFit/>
            </a:bodyPr>
            <a:lstStyle/>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7CD8"/>
                  </a:solidFill>
                  <a:effectLst/>
                  <a:uLnTx/>
                  <a:uFillTx/>
                  <a:latin typeface="Segoe UI Light" panose="020B0502040204020203" pitchFamily="34" charset="0"/>
                  <a:ea typeface="+mn-ea"/>
                  <a:cs typeface="+mn-cs"/>
                </a:rPr>
                <a:t>Devices</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Azure IoT SDK (OSS)</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Linux, RTOS, mBed, Windows, </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Android, iOS </a:t>
              </a:r>
            </a:p>
          </p:txBody>
        </p:sp>
        <p:sp>
          <p:nvSpPr>
            <p:cNvPr id="252" name="Rectangle 251"/>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3" name="Frame 5"/>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4" name="Rectangle 253"/>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5" name="Frame 5"/>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6" name="Rectangle 255"/>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7" name="Frame 5"/>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8" name="Rectangle 257"/>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59" name="Frame 5"/>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0" name="Rectangle 259"/>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61" name="Frame 5"/>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2" name="Rectangle 261"/>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63" name="Frame 5"/>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4" name="Rectangle 263"/>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91415" tIns="45707" rIns="45707" bIns="91415" numCol="1" spcCol="0" rtlCol="0" fromWordArt="0" anchor="b" anchorCtr="0" forceAA="0" compatLnSpc="1">
              <a:prstTxWarp prst="textNoShape">
                <a:avLst/>
              </a:prstTxWarp>
              <a:noAutofit/>
            </a:body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265" name="Frame 5"/>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07540" tIns="53771" rIns="53771" bIns="107540" numCol="1" spcCol="0" rtlCol="0" fromWordArt="0" anchor="b" anchorCtr="0" forceAA="0" compatLnSpc="1">
              <a:prstTxWarp prst="textNoShape">
                <a:avLst/>
              </a:prstTxWarp>
              <a:noAutofit/>
            </a:body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66" name="Group 265"/>
          <p:cNvGrpSpPr/>
          <p:nvPr/>
        </p:nvGrpSpPr>
        <p:grpSpPr>
          <a:xfrm rot="10800000">
            <a:off x="9596623" y="4338531"/>
            <a:ext cx="1006107" cy="158409"/>
            <a:chOff x="2220913" y="3983038"/>
            <a:chExt cx="1041400" cy="115888"/>
          </a:xfrm>
        </p:grpSpPr>
        <p:sp>
          <p:nvSpPr>
            <p:cNvPr id="267"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68" name="Freeform 84"/>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270" name="Freeform 194"/>
          <p:cNvSpPr>
            <a:spLocks/>
          </p:cNvSpPr>
          <p:nvPr/>
        </p:nvSpPr>
        <p:spPr bwMode="auto">
          <a:xfrm flipV="1">
            <a:off x="4740171" y="4764053"/>
            <a:ext cx="773112" cy="357535"/>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1" name="Line 251"/>
          <p:cNvSpPr>
            <a:spLocks noChangeShapeType="1"/>
          </p:cNvSpPr>
          <p:nvPr/>
        </p:nvSpPr>
        <p:spPr bwMode="auto">
          <a:xfrm flipV="1">
            <a:off x="5480834" y="5111416"/>
            <a:ext cx="2406719" cy="10171"/>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2" name="Freeform 192"/>
          <p:cNvSpPr>
            <a:spLocks/>
          </p:cNvSpPr>
          <p:nvPr/>
        </p:nvSpPr>
        <p:spPr bwMode="auto">
          <a:xfrm>
            <a:off x="7100152" y="4242461"/>
            <a:ext cx="787400" cy="869275"/>
          </a:xfrm>
          <a:custGeom>
            <a:avLst/>
            <a:gdLst>
              <a:gd name="T0" fmla="*/ 0 w 496"/>
              <a:gd name="T1" fmla="*/ 237 h 237"/>
              <a:gd name="T2" fmla="*/ 496 w 496"/>
              <a:gd name="T3" fmla="*/ 237 h 237"/>
              <a:gd name="T4" fmla="*/ 496 w 496"/>
              <a:gd name="T5" fmla="*/ 0 h 237"/>
            </a:gdLst>
            <a:ahLst/>
            <a:cxnLst>
              <a:cxn ang="0">
                <a:pos x="T0" y="T1"/>
              </a:cxn>
              <a:cxn ang="0">
                <a:pos x="T2" y="T3"/>
              </a:cxn>
              <a:cxn ang="0">
                <a:pos x="T4" y="T5"/>
              </a:cxn>
            </a:cxnLst>
            <a:rect l="0" t="0" r="r" b="b"/>
            <a:pathLst>
              <a:path w="496" h="237">
                <a:moveTo>
                  <a:pt x="0" y="237"/>
                </a:moveTo>
                <a:lnTo>
                  <a:pt x="496" y="237"/>
                </a:lnTo>
                <a:lnTo>
                  <a:pt x="496"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3" name="Line 217"/>
          <p:cNvSpPr>
            <a:spLocks noChangeShapeType="1"/>
          </p:cNvSpPr>
          <p:nvPr/>
        </p:nvSpPr>
        <p:spPr bwMode="auto">
          <a:xfrm flipH="1" flipV="1">
            <a:off x="7883082" y="3863354"/>
            <a:ext cx="6351" cy="5318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pic>
        <p:nvPicPr>
          <p:cNvPr id="136" name="Picture 135"/>
          <p:cNvPicPr>
            <a:picLocks noChangeAspect="1"/>
          </p:cNvPicPr>
          <p:nvPr/>
        </p:nvPicPr>
        <p:blipFill>
          <a:blip r:embed="rId3"/>
          <a:stretch>
            <a:fillRect/>
          </a:stretch>
        </p:blipFill>
        <p:spPr>
          <a:xfrm>
            <a:off x="6691309" y="2445000"/>
            <a:ext cx="756595" cy="807572"/>
          </a:xfrm>
          <a:prstGeom prst="rect">
            <a:avLst/>
          </a:prstGeom>
        </p:spPr>
      </p:pic>
    </p:spTree>
    <p:extLst>
      <p:ext uri="{BB962C8B-B14F-4D97-AF65-F5344CB8AC3E}">
        <p14:creationId xmlns:p14="http://schemas.microsoft.com/office/powerpoint/2010/main" val="3041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500"/>
                                        <p:tgtEl>
                                          <p:spTgt spid="2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par>
                                <p:cTn id="16" presetID="10" presetClass="entr" presetSubtype="0" fill="hold" nodeType="withEffect">
                                  <p:stCondLst>
                                    <p:cond delay="0"/>
                                  </p:stCondLst>
                                  <p:childTnLst>
                                    <p:set>
                                      <p:cBhvr>
                                        <p:cTn id="17" dur="1" fill="hold">
                                          <p:stCondLst>
                                            <p:cond delay="0"/>
                                          </p:stCondLst>
                                        </p:cTn>
                                        <p:tgtEl>
                                          <p:spTgt spid="201"/>
                                        </p:tgtEl>
                                        <p:attrNameLst>
                                          <p:attrName>style.visibility</p:attrName>
                                        </p:attrNameLst>
                                      </p:cBhvr>
                                      <p:to>
                                        <p:strVal val="visible"/>
                                      </p:to>
                                    </p:set>
                                    <p:animEffect transition="in" filter="fade">
                                      <p:cBhvr>
                                        <p:cTn id="18" dur="500"/>
                                        <p:tgtEl>
                                          <p:spTgt spid="2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6"/>
                                        </p:tgtEl>
                                        <p:attrNameLst>
                                          <p:attrName>style.visibility</p:attrName>
                                        </p:attrNameLst>
                                      </p:cBhvr>
                                      <p:to>
                                        <p:strVal val="visible"/>
                                      </p:to>
                                    </p:set>
                                    <p:animEffect transition="in" filter="fade">
                                      <p:cBhvr>
                                        <p:cTn id="21" dur="500"/>
                                        <p:tgtEl>
                                          <p:spTgt spid="20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2"/>
                                        </p:tgtEl>
                                        <p:attrNameLst>
                                          <p:attrName>style.visibility</p:attrName>
                                        </p:attrNameLst>
                                      </p:cBhvr>
                                      <p:to>
                                        <p:strVal val="visible"/>
                                      </p:to>
                                    </p:set>
                                    <p:animEffect transition="in" filter="fade">
                                      <p:cBhvr>
                                        <p:cTn id="24" dur="500"/>
                                        <p:tgtEl>
                                          <p:spTgt spid="1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4"/>
                                        </p:tgtEl>
                                        <p:attrNameLst>
                                          <p:attrName>style.visibility</p:attrName>
                                        </p:attrNameLst>
                                      </p:cBhvr>
                                      <p:to>
                                        <p:strVal val="visible"/>
                                      </p:to>
                                    </p:set>
                                    <p:animEffect transition="in" filter="fade">
                                      <p:cBhvr>
                                        <p:cTn id="29" dur="500"/>
                                        <p:tgtEl>
                                          <p:spTgt spid="174"/>
                                        </p:tgtEl>
                                      </p:cBhvr>
                                    </p:animEffect>
                                  </p:childTnLst>
                                </p:cTn>
                              </p:par>
                              <p:par>
                                <p:cTn id="30" presetID="10" presetClass="entr" presetSubtype="0" fill="hold" nodeType="with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fade">
                                      <p:cBhvr>
                                        <p:cTn id="32" dur="500"/>
                                        <p:tgtEl>
                                          <p:spTgt spid="1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0"/>
                                        </p:tgtEl>
                                        <p:attrNameLst>
                                          <p:attrName>style.visibility</p:attrName>
                                        </p:attrNameLst>
                                      </p:cBhvr>
                                      <p:to>
                                        <p:strVal val="visible"/>
                                      </p:to>
                                    </p:set>
                                    <p:animEffect transition="in" filter="fade">
                                      <p:cBhvr>
                                        <p:cTn id="35" dur="500"/>
                                        <p:tgtEl>
                                          <p:spTgt spid="17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0"/>
                                        </p:tgtEl>
                                        <p:attrNameLst>
                                          <p:attrName>style.visibility</p:attrName>
                                        </p:attrNameLst>
                                      </p:cBhvr>
                                      <p:to>
                                        <p:strVal val="visible"/>
                                      </p:to>
                                    </p:set>
                                    <p:animEffect transition="in" filter="fade">
                                      <p:cBhvr>
                                        <p:cTn id="38" dur="500"/>
                                        <p:tgtEl>
                                          <p:spTgt spid="27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2"/>
                                        </p:tgtEl>
                                        <p:attrNameLst>
                                          <p:attrName>style.visibility</p:attrName>
                                        </p:attrNameLst>
                                      </p:cBhvr>
                                      <p:to>
                                        <p:strVal val="visible"/>
                                      </p:to>
                                    </p:set>
                                    <p:animEffect transition="in" filter="fade">
                                      <p:cBhvr>
                                        <p:cTn id="41" dur="500"/>
                                        <p:tgtEl>
                                          <p:spTgt spid="27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1"/>
                                        </p:tgtEl>
                                        <p:attrNameLst>
                                          <p:attrName>style.visibility</p:attrName>
                                        </p:attrNameLst>
                                      </p:cBhvr>
                                      <p:to>
                                        <p:strVal val="visible"/>
                                      </p:to>
                                    </p:set>
                                    <p:animEffect transition="in" filter="fade">
                                      <p:cBhvr>
                                        <p:cTn id="44" dur="500"/>
                                        <p:tgtEl>
                                          <p:spTgt spid="17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fade">
                                      <p:cBhvr>
                                        <p:cTn id="47" dur="500"/>
                                        <p:tgtEl>
                                          <p:spTgt spid="17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1"/>
                                        </p:tgtEl>
                                        <p:attrNameLst>
                                          <p:attrName>style.visibility</p:attrName>
                                        </p:attrNameLst>
                                      </p:cBhvr>
                                      <p:to>
                                        <p:strVal val="visible"/>
                                      </p:to>
                                    </p:set>
                                    <p:animEffect transition="in" filter="fade">
                                      <p:cBhvr>
                                        <p:cTn id="50" dur="500"/>
                                        <p:tgtEl>
                                          <p:spTgt spid="2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5"/>
                                        </p:tgtEl>
                                        <p:attrNameLst>
                                          <p:attrName>style.visibility</p:attrName>
                                        </p:attrNameLst>
                                      </p:cBhvr>
                                      <p:to>
                                        <p:strVal val="visible"/>
                                      </p:to>
                                    </p:set>
                                    <p:animEffect transition="in" filter="fade">
                                      <p:cBhvr>
                                        <p:cTn id="53" dur="500"/>
                                        <p:tgtEl>
                                          <p:spTgt spid="17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fade">
                                      <p:cBhvr>
                                        <p:cTn id="56" dur="500"/>
                                        <p:tgtEl>
                                          <p:spTgt spid="17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3"/>
                                        </p:tgtEl>
                                        <p:attrNameLst>
                                          <p:attrName>style.visibility</p:attrName>
                                        </p:attrNameLst>
                                      </p:cBhvr>
                                      <p:to>
                                        <p:strVal val="visible"/>
                                      </p:to>
                                    </p:set>
                                    <p:animEffect transition="in" filter="fade">
                                      <p:cBhvr>
                                        <p:cTn id="59" dur="500"/>
                                        <p:tgtEl>
                                          <p:spTgt spid="27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8"/>
                                        </p:tgtEl>
                                        <p:attrNameLst>
                                          <p:attrName>style.visibility</p:attrName>
                                        </p:attrNameLst>
                                      </p:cBhvr>
                                      <p:to>
                                        <p:strVal val="visible"/>
                                      </p:to>
                                    </p:set>
                                    <p:animEffect transition="in" filter="fade">
                                      <p:cBhvr>
                                        <p:cTn id="64" dur="500"/>
                                        <p:tgtEl>
                                          <p:spTgt spid="20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7"/>
                                        </p:tgtEl>
                                        <p:attrNameLst>
                                          <p:attrName>style.visibility</p:attrName>
                                        </p:attrNameLst>
                                      </p:cBhvr>
                                      <p:to>
                                        <p:strVal val="visible"/>
                                      </p:to>
                                    </p:set>
                                    <p:animEffect transition="in" filter="fade">
                                      <p:cBhvr>
                                        <p:cTn id="67" dur="500"/>
                                        <p:tgtEl>
                                          <p:spTgt spid="207"/>
                                        </p:tgtEl>
                                      </p:cBhvr>
                                    </p:animEffect>
                                  </p:childTnLst>
                                </p:cTn>
                              </p:par>
                              <p:par>
                                <p:cTn id="68" presetID="10" presetClass="entr" presetSubtype="0" fill="hold" nodeType="withEffect">
                                  <p:stCondLst>
                                    <p:cond delay="0"/>
                                  </p:stCondLst>
                                  <p:childTnLst>
                                    <p:set>
                                      <p:cBhvr>
                                        <p:cTn id="69" dur="1" fill="hold">
                                          <p:stCondLst>
                                            <p:cond delay="0"/>
                                          </p:stCondLst>
                                        </p:cTn>
                                        <p:tgtEl>
                                          <p:spTgt spid="151"/>
                                        </p:tgtEl>
                                        <p:attrNameLst>
                                          <p:attrName>style.visibility</p:attrName>
                                        </p:attrNameLst>
                                      </p:cBhvr>
                                      <p:to>
                                        <p:strVal val="visible"/>
                                      </p:to>
                                    </p:set>
                                    <p:animEffect transition="in" filter="fade">
                                      <p:cBhvr>
                                        <p:cTn id="70" dur="500"/>
                                        <p:tgtEl>
                                          <p:spTgt spid="15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fade">
                                      <p:cBhvr>
                                        <p:cTn id="73" dur="500"/>
                                        <p:tgtEl>
                                          <p:spTgt spid="16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3"/>
                                        </p:tgtEl>
                                        <p:attrNameLst>
                                          <p:attrName>style.visibility</p:attrName>
                                        </p:attrNameLst>
                                      </p:cBhvr>
                                      <p:to>
                                        <p:strVal val="visible"/>
                                      </p:to>
                                    </p:set>
                                    <p:animEffect transition="in" filter="fade">
                                      <p:cBhvr>
                                        <p:cTn id="76" dur="500"/>
                                        <p:tgtEl>
                                          <p:spTgt spid="163"/>
                                        </p:tgtEl>
                                      </p:cBhvr>
                                    </p:animEffect>
                                  </p:childTnLst>
                                </p:cTn>
                              </p:par>
                              <p:par>
                                <p:cTn id="77" presetID="10" presetClass="entr" presetSubtype="0" fill="hold" nodeType="withEffect">
                                  <p:stCondLst>
                                    <p:cond delay="0"/>
                                  </p:stCondLst>
                                  <p:childTnLst>
                                    <p:set>
                                      <p:cBhvr>
                                        <p:cTn id="78" dur="1" fill="hold">
                                          <p:stCondLst>
                                            <p:cond delay="0"/>
                                          </p:stCondLst>
                                        </p:cTn>
                                        <p:tgtEl>
                                          <p:spTgt spid="222"/>
                                        </p:tgtEl>
                                        <p:attrNameLst>
                                          <p:attrName>style.visibility</p:attrName>
                                        </p:attrNameLst>
                                      </p:cBhvr>
                                      <p:to>
                                        <p:strVal val="visible"/>
                                      </p:to>
                                    </p:set>
                                    <p:animEffect transition="in" filter="fade">
                                      <p:cBhvr>
                                        <p:cTn id="79" dur="500"/>
                                        <p:tgtEl>
                                          <p:spTgt spid="2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7"/>
                                        </p:tgtEl>
                                        <p:attrNameLst>
                                          <p:attrName>style.visibility</p:attrName>
                                        </p:attrNameLst>
                                      </p:cBhvr>
                                      <p:to>
                                        <p:strVal val="visible"/>
                                      </p:to>
                                    </p:set>
                                    <p:animEffect transition="in" filter="fade">
                                      <p:cBhvr>
                                        <p:cTn id="82" dur="500"/>
                                        <p:tgtEl>
                                          <p:spTgt spid="23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4"/>
                                        </p:tgtEl>
                                        <p:attrNameLst>
                                          <p:attrName>style.visibility</p:attrName>
                                        </p:attrNameLst>
                                      </p:cBhvr>
                                      <p:to>
                                        <p:strVal val="visible"/>
                                      </p:to>
                                    </p:set>
                                    <p:animEffect transition="in" filter="fade">
                                      <p:cBhvr>
                                        <p:cTn id="85" dur="500"/>
                                        <p:tgtEl>
                                          <p:spTgt spid="16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14"/>
                                        </p:tgtEl>
                                        <p:attrNameLst>
                                          <p:attrName>style.visibility</p:attrName>
                                        </p:attrNameLst>
                                      </p:cBhvr>
                                      <p:to>
                                        <p:strVal val="visible"/>
                                      </p:to>
                                    </p:set>
                                    <p:animEffect transition="in" filter="fade">
                                      <p:cBhvr>
                                        <p:cTn id="90" dur="500"/>
                                        <p:tgtEl>
                                          <p:spTgt spid="21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13"/>
                                        </p:tgtEl>
                                        <p:attrNameLst>
                                          <p:attrName>style.visibility</p:attrName>
                                        </p:attrNameLst>
                                      </p:cBhvr>
                                      <p:to>
                                        <p:strVal val="visible"/>
                                      </p:to>
                                    </p:set>
                                    <p:animEffect transition="in" filter="fade">
                                      <p:cBhvr>
                                        <p:cTn id="93" dur="500"/>
                                        <p:tgtEl>
                                          <p:spTgt spid="213"/>
                                        </p:tgtEl>
                                      </p:cBhvr>
                                    </p:animEffect>
                                  </p:childTnLst>
                                </p:cTn>
                              </p:par>
                              <p:par>
                                <p:cTn id="94" presetID="10" presetClass="entr" presetSubtype="0" fill="hold" nodeType="withEffect">
                                  <p:stCondLst>
                                    <p:cond delay="0"/>
                                  </p:stCondLst>
                                  <p:childTnLst>
                                    <p:set>
                                      <p:cBhvr>
                                        <p:cTn id="95" dur="1" fill="hold">
                                          <p:stCondLst>
                                            <p:cond delay="0"/>
                                          </p:stCondLst>
                                        </p:cTn>
                                        <p:tgtEl>
                                          <p:spTgt spid="209"/>
                                        </p:tgtEl>
                                        <p:attrNameLst>
                                          <p:attrName>style.visibility</p:attrName>
                                        </p:attrNameLst>
                                      </p:cBhvr>
                                      <p:to>
                                        <p:strVal val="visible"/>
                                      </p:to>
                                    </p:set>
                                    <p:animEffect transition="in" filter="fade">
                                      <p:cBhvr>
                                        <p:cTn id="96" dur="500"/>
                                        <p:tgtEl>
                                          <p:spTgt spid="20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12"/>
                                        </p:tgtEl>
                                        <p:attrNameLst>
                                          <p:attrName>style.visibility</p:attrName>
                                        </p:attrNameLst>
                                      </p:cBhvr>
                                      <p:to>
                                        <p:strVal val="visible"/>
                                      </p:to>
                                    </p:set>
                                    <p:animEffect transition="in" filter="fade">
                                      <p:cBhvr>
                                        <p:cTn id="99" dur="500"/>
                                        <p:tgtEl>
                                          <p:spTgt spid="212"/>
                                        </p:tgtEl>
                                      </p:cBhvr>
                                    </p:animEffect>
                                  </p:childTnLst>
                                </p:cTn>
                              </p:par>
                              <p:par>
                                <p:cTn id="100" presetID="10" presetClass="entr" presetSubtype="0" fill="hold" nodeType="withEffect">
                                  <p:stCondLst>
                                    <p:cond delay="0"/>
                                  </p:stCondLst>
                                  <p:childTnLst>
                                    <p:set>
                                      <p:cBhvr>
                                        <p:cTn id="101" dur="1" fill="hold">
                                          <p:stCondLst>
                                            <p:cond delay="0"/>
                                          </p:stCondLst>
                                        </p:cTn>
                                        <p:tgtEl>
                                          <p:spTgt spid="247"/>
                                        </p:tgtEl>
                                        <p:attrNameLst>
                                          <p:attrName>style.visibility</p:attrName>
                                        </p:attrNameLst>
                                      </p:cBhvr>
                                      <p:to>
                                        <p:strVal val="visible"/>
                                      </p:to>
                                    </p:set>
                                    <p:animEffect transition="in" filter="fade">
                                      <p:cBhvr>
                                        <p:cTn id="102" dur="500"/>
                                        <p:tgtEl>
                                          <p:spTgt spid="247"/>
                                        </p:tgtEl>
                                      </p:cBhvr>
                                    </p:animEffect>
                                  </p:childTnLst>
                                </p:cTn>
                              </p:par>
                              <p:par>
                                <p:cTn id="103" presetID="10" presetClass="entr" presetSubtype="0" fill="hold" nodeType="withEffect">
                                  <p:stCondLst>
                                    <p:cond delay="0"/>
                                  </p:stCondLst>
                                  <p:childTnLst>
                                    <p:set>
                                      <p:cBhvr>
                                        <p:cTn id="104" dur="1" fill="hold">
                                          <p:stCondLst>
                                            <p:cond delay="0"/>
                                          </p:stCondLst>
                                        </p:cTn>
                                        <p:tgtEl>
                                          <p:spTgt spid="266"/>
                                        </p:tgtEl>
                                        <p:attrNameLst>
                                          <p:attrName>style.visibility</p:attrName>
                                        </p:attrNameLst>
                                      </p:cBhvr>
                                      <p:to>
                                        <p:strVal val="visible"/>
                                      </p:to>
                                    </p:set>
                                    <p:animEffect transition="in" filter="fade">
                                      <p:cBhvr>
                                        <p:cTn id="105" dur="500"/>
                                        <p:tgtEl>
                                          <p:spTgt spid="26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49"/>
                                        </p:tgtEl>
                                        <p:attrNameLst>
                                          <p:attrName>style.visibility</p:attrName>
                                        </p:attrNameLst>
                                      </p:cBhvr>
                                      <p:to>
                                        <p:strVal val="visible"/>
                                      </p:to>
                                    </p:set>
                                    <p:animEffect transition="in" filter="fade">
                                      <p:cBhvr>
                                        <p:cTn id="108" dur="500"/>
                                        <p:tgtEl>
                                          <p:spTgt spid="14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Effect transition="in" filter="fade">
                                      <p:cBhvr>
                                        <p:cTn id="113" dur="500"/>
                                        <p:tgtEl>
                                          <p:spTgt spid="17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92"/>
                                        </p:tgtEl>
                                        <p:attrNameLst>
                                          <p:attrName>style.visibility</p:attrName>
                                        </p:attrNameLst>
                                      </p:cBhvr>
                                      <p:to>
                                        <p:strVal val="visible"/>
                                      </p:to>
                                    </p:set>
                                    <p:animEffect transition="in" filter="fade">
                                      <p:cBhvr>
                                        <p:cTn id="116" dur="500"/>
                                        <p:tgtEl>
                                          <p:spTgt spid="19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97"/>
                                        </p:tgtEl>
                                        <p:attrNameLst>
                                          <p:attrName>style.visibility</p:attrName>
                                        </p:attrNameLst>
                                      </p:cBhvr>
                                      <p:to>
                                        <p:strVal val="visible"/>
                                      </p:to>
                                    </p:set>
                                    <p:animEffect transition="in" filter="fade">
                                      <p:cBhvr>
                                        <p:cTn id="119" dur="500"/>
                                        <p:tgtEl>
                                          <p:spTgt spid="19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98"/>
                                        </p:tgtEl>
                                        <p:attrNameLst>
                                          <p:attrName>style.visibility</p:attrName>
                                        </p:attrNameLst>
                                      </p:cBhvr>
                                      <p:to>
                                        <p:strVal val="visible"/>
                                      </p:to>
                                    </p:set>
                                    <p:animEffect transition="in" filter="fade">
                                      <p:cBhvr>
                                        <p:cTn id="122" dur="500"/>
                                        <p:tgtEl>
                                          <p:spTgt spid="19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95"/>
                                        </p:tgtEl>
                                        <p:attrNameLst>
                                          <p:attrName>style.visibility</p:attrName>
                                        </p:attrNameLst>
                                      </p:cBhvr>
                                      <p:to>
                                        <p:strVal val="visible"/>
                                      </p:to>
                                    </p:set>
                                    <p:animEffect transition="in" filter="fade">
                                      <p:cBhvr>
                                        <p:cTn id="125" dur="500"/>
                                        <p:tgtEl>
                                          <p:spTgt spid="19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94"/>
                                        </p:tgtEl>
                                        <p:attrNameLst>
                                          <p:attrName>style.visibility</p:attrName>
                                        </p:attrNameLst>
                                      </p:cBhvr>
                                      <p:to>
                                        <p:strVal val="visible"/>
                                      </p:to>
                                    </p:set>
                                    <p:animEffect transition="in" filter="fade">
                                      <p:cBhvr>
                                        <p:cTn id="128" dur="500"/>
                                        <p:tgtEl>
                                          <p:spTgt spid="19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93"/>
                                        </p:tgtEl>
                                        <p:attrNameLst>
                                          <p:attrName>style.visibility</p:attrName>
                                        </p:attrNameLst>
                                      </p:cBhvr>
                                      <p:to>
                                        <p:strVal val="visible"/>
                                      </p:to>
                                    </p:set>
                                    <p:animEffect transition="in" filter="fade">
                                      <p:cBhvr>
                                        <p:cTn id="131" dur="500"/>
                                        <p:tgtEl>
                                          <p:spTgt spid="19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99"/>
                                        </p:tgtEl>
                                        <p:attrNameLst>
                                          <p:attrName>style.visibility</p:attrName>
                                        </p:attrNameLst>
                                      </p:cBhvr>
                                      <p:to>
                                        <p:strVal val="visible"/>
                                      </p:to>
                                    </p:set>
                                    <p:animEffect transition="in" filter="fade">
                                      <p:cBhvr>
                                        <p:cTn id="134" dur="500"/>
                                        <p:tgtEl>
                                          <p:spTgt spid="19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96"/>
                                        </p:tgtEl>
                                        <p:attrNameLst>
                                          <p:attrName>style.visibility</p:attrName>
                                        </p:attrNameLst>
                                      </p:cBhvr>
                                      <p:to>
                                        <p:strVal val="visible"/>
                                      </p:to>
                                    </p:set>
                                    <p:animEffect transition="in" filter="fade">
                                      <p:cBhvr>
                                        <p:cTn id="137" dur="500"/>
                                        <p:tgtEl>
                                          <p:spTgt spid="196"/>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00"/>
                                        </p:tgtEl>
                                        <p:attrNameLst>
                                          <p:attrName>style.visibility</p:attrName>
                                        </p:attrNameLst>
                                      </p:cBhvr>
                                      <p:to>
                                        <p:strVal val="visible"/>
                                      </p:to>
                                    </p:set>
                                    <p:animEffect transition="in" filter="fade">
                                      <p:cBhvr>
                                        <p:cTn id="140" dur="500"/>
                                        <p:tgtEl>
                                          <p:spTgt spid="200"/>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215"/>
                                        </p:tgtEl>
                                        <p:attrNameLst>
                                          <p:attrName>style.visibility</p:attrName>
                                        </p:attrNameLst>
                                      </p:cBhvr>
                                      <p:to>
                                        <p:strVal val="visible"/>
                                      </p:to>
                                    </p:set>
                                    <p:animEffect transition="in" filter="fade">
                                      <p:cBhvr>
                                        <p:cTn id="145" dur="500"/>
                                        <p:tgtEl>
                                          <p:spTgt spid="21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20"/>
                                        </p:tgtEl>
                                        <p:attrNameLst>
                                          <p:attrName>style.visibility</p:attrName>
                                        </p:attrNameLst>
                                      </p:cBhvr>
                                      <p:to>
                                        <p:strVal val="visible"/>
                                      </p:to>
                                    </p:set>
                                    <p:animEffect transition="in" filter="fade">
                                      <p:cBhvr>
                                        <p:cTn id="148" dur="500"/>
                                        <p:tgtEl>
                                          <p:spTgt spid="2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19"/>
                                        </p:tgtEl>
                                        <p:attrNameLst>
                                          <p:attrName>style.visibility</p:attrName>
                                        </p:attrNameLst>
                                      </p:cBhvr>
                                      <p:to>
                                        <p:strVal val="visible"/>
                                      </p:to>
                                    </p:set>
                                    <p:animEffect transition="in" filter="fade">
                                      <p:cBhvr>
                                        <p:cTn id="151" dur="500"/>
                                        <p:tgtEl>
                                          <p:spTgt spid="219"/>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250"/>
                                        </p:tgtEl>
                                        <p:attrNameLst>
                                          <p:attrName>style.visibility</p:attrName>
                                        </p:attrNameLst>
                                      </p:cBhvr>
                                      <p:to>
                                        <p:strVal val="visible"/>
                                      </p:to>
                                    </p:set>
                                    <p:animEffect transition="in" filter="fade">
                                      <p:cBhvr>
                                        <p:cTn id="156" dur="500"/>
                                        <p:tgtEl>
                                          <p:spTgt spid="250"/>
                                        </p:tgtEl>
                                      </p:cBhvr>
                                    </p:animEffect>
                                  </p:childTnLst>
                                </p:cTn>
                              </p:par>
                              <p:par>
                                <p:cTn id="157" presetID="10" presetClass="entr" presetSubtype="0" fill="hold" nodeType="withEffect">
                                  <p:stCondLst>
                                    <p:cond delay="0"/>
                                  </p:stCondLst>
                                  <p:childTnLst>
                                    <p:set>
                                      <p:cBhvr>
                                        <p:cTn id="158" dur="1" fill="hold">
                                          <p:stCondLst>
                                            <p:cond delay="0"/>
                                          </p:stCondLst>
                                        </p:cTn>
                                        <p:tgtEl>
                                          <p:spTgt spid="143"/>
                                        </p:tgtEl>
                                        <p:attrNameLst>
                                          <p:attrName>style.visibility</p:attrName>
                                        </p:attrNameLst>
                                      </p:cBhvr>
                                      <p:to>
                                        <p:strVal val="visible"/>
                                      </p:to>
                                    </p:set>
                                    <p:animEffect transition="in" filter="fade">
                                      <p:cBhvr>
                                        <p:cTn id="159" dur="500"/>
                                        <p:tgtEl>
                                          <p:spTgt spid="143"/>
                                        </p:tgtEl>
                                      </p:cBhvr>
                                    </p:animEffect>
                                  </p:childTnLst>
                                </p:cTn>
                              </p:par>
                              <p:par>
                                <p:cTn id="160" presetID="10" presetClass="entr" presetSubtype="0" fill="hold" nodeType="withEffect">
                                  <p:stCondLst>
                                    <p:cond delay="0"/>
                                  </p:stCondLst>
                                  <p:childTnLst>
                                    <p:set>
                                      <p:cBhvr>
                                        <p:cTn id="161" dur="1" fill="hold">
                                          <p:stCondLst>
                                            <p:cond delay="0"/>
                                          </p:stCondLst>
                                        </p:cTn>
                                        <p:tgtEl>
                                          <p:spTgt spid="146"/>
                                        </p:tgtEl>
                                        <p:attrNameLst>
                                          <p:attrName>style.visibility</p:attrName>
                                        </p:attrNameLst>
                                      </p:cBhvr>
                                      <p:to>
                                        <p:strVal val="visible"/>
                                      </p:to>
                                    </p:set>
                                    <p:animEffect transition="in" filter="fade">
                                      <p:cBhvr>
                                        <p:cTn id="16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60" grpId="0"/>
      <p:bldP spid="161" grpId="0" animBg="1"/>
      <p:bldP spid="162" grpId="0" animBg="1"/>
      <p:bldP spid="163" grpId="0" animBg="1"/>
      <p:bldP spid="164" grpId="0" animBg="1"/>
      <p:bldP spid="170" grpId="0"/>
      <p:bldP spid="171" grpId="0" animBg="1"/>
      <p:bldP spid="172" grpId="0"/>
      <p:bldP spid="173" grpId="0" animBg="1"/>
      <p:bldP spid="174" grpId="0" animBg="1"/>
      <p:bldP spid="175" grpId="0" animBg="1"/>
      <p:bldP spid="192" grpId="0"/>
      <p:bldP spid="193" grpId="0" animBg="1"/>
      <p:bldP spid="194" grpId="0" animBg="1"/>
      <p:bldP spid="195" grpId="0" animBg="1"/>
      <p:bldP spid="196" grpId="0" animBg="1"/>
      <p:bldP spid="197" grpId="0" animBg="1"/>
      <p:bldP spid="198" grpId="0" animBg="1"/>
      <p:bldP spid="199" grpId="0" animBg="1"/>
      <p:bldP spid="200" grpId="0" animBg="1"/>
      <p:bldP spid="206" grpId="0"/>
      <p:bldP spid="207" grpId="0" animBg="1"/>
      <p:bldP spid="208" grpId="0" animBg="1"/>
      <p:bldP spid="212" grpId="0"/>
      <p:bldP spid="213" grpId="0" animBg="1"/>
      <p:bldP spid="214" grpId="0" animBg="1"/>
      <p:bldP spid="219" grpId="0"/>
      <p:bldP spid="220" grpId="0"/>
      <p:bldP spid="221" grpId="0"/>
      <p:bldP spid="237" grpId="0"/>
      <p:bldP spid="270" grpId="0" animBg="1"/>
      <p:bldP spid="271" grpId="0" animBg="1"/>
      <p:bldP spid="272" grpId="0" animBg="1"/>
      <p:bldP spid="27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Azure IoT Device SDK</a:t>
            </a:r>
          </a:p>
        </p:txBody>
      </p:sp>
      <p:sp>
        <p:nvSpPr>
          <p:cNvPr id="5" name="Text Placeholder 5"/>
          <p:cNvSpPr>
            <a:spLocks noGrp="1"/>
          </p:cNvSpPr>
          <p:nvPr>
            <p:ph type="body" sz="quarter" idx="10"/>
          </p:nvPr>
        </p:nvSpPr>
        <p:spPr>
          <a:xfrm>
            <a:off x="503237" y="1453454"/>
            <a:ext cx="6019800" cy="5232202"/>
          </a:xfrm>
        </p:spPr>
        <p:txBody>
          <a:bodyPr/>
          <a:lstStyle/>
          <a:p>
            <a:r>
              <a:rPr lang="en-US" sz="3200" dirty="0"/>
              <a:t>Open Source</a:t>
            </a:r>
          </a:p>
          <a:p>
            <a:pPr lvl="1"/>
            <a:r>
              <a:rPr lang="en-US" sz="1600" dirty="0"/>
              <a:t>Everything is on GitHub, open source under MIT license</a:t>
            </a:r>
          </a:p>
          <a:p>
            <a:pPr lvl="1"/>
            <a:endParaRPr lang="en-US" sz="1600" dirty="0"/>
          </a:p>
          <a:p>
            <a:r>
              <a:rPr lang="en-US" sz="3200" dirty="0"/>
              <a:t>Cross-Platform Support</a:t>
            </a:r>
          </a:p>
          <a:p>
            <a:pPr lvl="1"/>
            <a:r>
              <a:rPr lang="en-US" sz="1600" dirty="0"/>
              <a:t>RTOS, Linux, Windows, iOS, Android</a:t>
            </a:r>
          </a:p>
          <a:p>
            <a:pPr lvl="1"/>
            <a:endParaRPr lang="en-US" sz="1600" dirty="0"/>
          </a:p>
          <a:p>
            <a:r>
              <a:rPr lang="en-US" sz="3200" dirty="0"/>
              <a:t>Multi-Language Support</a:t>
            </a:r>
          </a:p>
          <a:p>
            <a:pPr lvl="1"/>
            <a:r>
              <a:rPr lang="en-US" sz="1600" dirty="0"/>
              <a:t>C, Node.js, Java, C#, Python</a:t>
            </a:r>
          </a:p>
          <a:p>
            <a:pPr lvl="1"/>
            <a:endParaRPr lang="en-US" sz="1600" dirty="0"/>
          </a:p>
          <a:p>
            <a:r>
              <a:rPr lang="en-US" sz="3200" dirty="0"/>
              <a:t>Xamarin Compatible</a:t>
            </a:r>
          </a:p>
          <a:p>
            <a:pPr lvl="1"/>
            <a:r>
              <a:rPr lang="en-US" sz="1600" dirty="0"/>
              <a:t>Includes Xamarin compatible libraries</a:t>
            </a:r>
          </a:p>
          <a:p>
            <a:pPr lvl="1"/>
            <a:endParaRPr lang="en-US" sz="1600" dirty="0"/>
          </a:p>
          <a:p>
            <a:r>
              <a:rPr lang="en-US" sz="3200" dirty="0"/>
              <a:t>Easy To Get Started</a:t>
            </a:r>
          </a:p>
          <a:p>
            <a:pPr lvl="1"/>
            <a:r>
              <a:rPr lang="en-US" sz="1600" dirty="0"/>
              <a:t>Samples, walkthroughs to get you started quickly</a:t>
            </a:r>
          </a:p>
        </p:txBody>
      </p:sp>
      <p:pic>
        <p:nvPicPr>
          <p:cNvPr id="3" name="Picture 2"/>
          <p:cNvPicPr>
            <a:picLocks noChangeAspect="1"/>
          </p:cNvPicPr>
          <p:nvPr/>
        </p:nvPicPr>
        <p:blipFill>
          <a:blip r:embed="rId3"/>
          <a:stretch>
            <a:fillRect/>
          </a:stretch>
        </p:blipFill>
        <p:spPr>
          <a:xfrm>
            <a:off x="7359865" y="295274"/>
            <a:ext cx="4804338" cy="6630988"/>
          </a:xfrm>
          <a:prstGeom prst="rect">
            <a:avLst/>
          </a:prstGeom>
        </p:spPr>
      </p:pic>
    </p:spTree>
    <p:extLst>
      <p:ext uri="{BB962C8B-B14F-4D97-AF65-F5344CB8AC3E}">
        <p14:creationId xmlns:p14="http://schemas.microsoft.com/office/powerpoint/2010/main" val="132863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IoT Starter Kits</a:t>
            </a:r>
            <a:r>
              <a:rPr lang="en-US" sz="3200" dirty="0"/>
              <a:t/>
            </a:r>
            <a:br>
              <a:rPr lang="en-US" sz="3200" dirty="0"/>
            </a:br>
            <a:r>
              <a:rPr lang="en-US" sz="3200" spc="0" dirty="0">
                <a:ln>
                  <a:noFill/>
                </a:ln>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Get started quickly</a:t>
            </a:r>
            <a:r>
              <a:rPr lang="en-US" sz="3200" dirty="0"/>
              <a:t/>
            </a:r>
            <a:br>
              <a:rPr lang="en-US" sz="3200" dirty="0"/>
            </a:br>
            <a:r>
              <a:rPr lang="en-US" sz="3200" dirty="0"/>
              <a:t/>
            </a:r>
            <a:br>
              <a:rPr lang="en-US" sz="3200" dirty="0"/>
            </a:b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659" b="99763" l="2452" r="88468">
                        <a14:foregroundMark x1="15849" y1="40211" x2="15849" y2="40211"/>
                        <a14:foregroundMark x1="17572" y1="53597" x2="17572" y2="53597"/>
                        <a14:foregroundMark x1="61694" y1="83294" x2="61694" y2="83294"/>
                        <a14:foregroundMark x1="62383" y1="70777" x2="62383" y2="70777"/>
                        <a14:foregroundMark x1="84353" y1="43768" x2="84353" y2="43768"/>
                        <a14:foregroundMark x1="83158" y1="54704" x2="83158" y2="54704"/>
                        <a14:foregroundMark x1="65626" y1="78814" x2="65626" y2="78814"/>
                        <a14:foregroundMark x1="65626" y1="68986" x2="65626" y2="68986"/>
                        <a14:foregroundMark x1="19274" y1="55599" x2="19274" y2="55599"/>
                        <a14:foregroundMark x1="23571" y1="59183" x2="23571" y2="59183"/>
                        <a14:foregroundMark x1="20653" y1="47115" x2="20653" y2="47115"/>
                        <a14:foregroundMark x1="55513" y1="71462" x2="55513" y2="71462"/>
                        <a14:foregroundMark x1="73531" y1="62740" x2="73531" y2="62740"/>
                        <a14:foregroundMark x1="78516" y1="57154" x2="78516" y2="57154"/>
                        <a14:foregroundMark x1="82631" y1="48696" x2="82631" y2="48696"/>
                        <a14:foregroundMark x1="85043" y1="42661" x2="85043" y2="42661"/>
                      </a14:backgroundRemoval>
                    </a14:imgEffect>
                  </a14:imgLayer>
                </a14:imgProps>
              </a:ext>
              <a:ext uri="{28A0092B-C50C-407E-A947-70E740481C1C}">
                <a14:useLocalDpi xmlns:a14="http://schemas.microsoft.com/office/drawing/2010/main" val="0"/>
              </a:ext>
            </a:extLst>
          </a:blip>
          <a:srcRect l="11542" r="11542"/>
          <a:stretch/>
        </p:blipFill>
        <p:spPr>
          <a:xfrm>
            <a:off x="613713" y="3800951"/>
            <a:ext cx="1463040" cy="1463040"/>
          </a:xfrm>
          <a:prstGeom prst="rect">
            <a:avLst/>
          </a:prstGeom>
        </p:spPr>
      </p:pic>
      <p:pic>
        <p:nvPicPr>
          <p:cNvPr id="22" name="Picture 21"/>
          <p:cNvPicPr>
            <a:picLocks noChangeAspect="1"/>
          </p:cNvPicPr>
          <p:nvPr/>
        </p:nvPicPr>
        <p:blipFill rotWithShape="1">
          <a:blip r:embed="rId4">
            <a:extLst>
              <a:ext uri="{BEBA8EAE-BF5A-486C-A8C5-ECC9F3942E4B}">
                <a14:imgProps xmlns:a14="http://schemas.microsoft.com/office/drawing/2010/main">
                  <a14:imgLayer r:embed="rId3">
                    <a14:imgEffect>
                      <a14:backgroundRemoval t="9987" b="89987" l="0" r="99858">
                        <a14:foregroundMark x1="84759" y1="42635" x2="84759" y2="42635"/>
                        <a14:foregroundMark x1="84576" y1="45323" x2="84576" y2="45323"/>
                      </a14:backgroundRemoval>
                    </a14:imgEffect>
                  </a14:imgLayer>
                </a14:imgProps>
              </a:ext>
              <a:ext uri="{28A0092B-C50C-407E-A947-70E740481C1C}">
                <a14:useLocalDpi xmlns:a14="http://schemas.microsoft.com/office/drawing/2010/main" val="0"/>
              </a:ext>
            </a:extLst>
          </a:blip>
          <a:srcRect l="12285" r="10799"/>
          <a:stretch/>
        </p:blipFill>
        <p:spPr>
          <a:xfrm>
            <a:off x="613713" y="5430837"/>
            <a:ext cx="1463040" cy="1463040"/>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368" l="11877" r="88306">
                        <a14:foregroundMark x1="84353" y1="43347" x2="84353" y2="43347"/>
                      </a14:backgroundRemoval>
                    </a14:imgEffect>
                  </a14:imgLayer>
                </a14:imgProps>
              </a:ext>
              <a:ext uri="{28A0092B-C50C-407E-A947-70E740481C1C}">
                <a14:useLocalDpi xmlns:a14="http://schemas.microsoft.com/office/drawing/2010/main" val="0"/>
              </a:ext>
            </a:extLst>
          </a:blip>
          <a:srcRect l="11542" r="11542"/>
          <a:stretch/>
        </p:blipFill>
        <p:spPr>
          <a:xfrm>
            <a:off x="613713" y="2171064"/>
            <a:ext cx="1463040" cy="1463040"/>
          </a:xfrm>
          <a:prstGeom prst="rect">
            <a:avLst/>
          </a:prstGeom>
        </p:spPr>
      </p:pic>
      <p:sp>
        <p:nvSpPr>
          <p:cNvPr id="25" name="TextBox 24"/>
          <p:cNvSpPr txBox="1"/>
          <p:nvPr/>
        </p:nvSpPr>
        <p:spPr>
          <a:xfrm>
            <a:off x="2065640" y="2064511"/>
            <a:ext cx="3542997" cy="1280351"/>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Raspberry Pi 2 Kit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Windows 10 and Raspbian</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Samples in C and C#</a:t>
            </a:r>
          </a:p>
        </p:txBody>
      </p:sp>
      <p:sp>
        <p:nvSpPr>
          <p:cNvPr id="26" name="TextBox 25"/>
          <p:cNvSpPr txBox="1"/>
          <p:nvPr/>
        </p:nvSpPr>
        <p:spPr>
          <a:xfrm>
            <a:off x="2037368" y="3649662"/>
            <a:ext cx="3542997" cy="1280351"/>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Feather M0 Wi-Fi Kit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RTOS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Samples in Arduino IDE and C </a:t>
            </a:r>
          </a:p>
        </p:txBody>
      </p:sp>
      <p:sp>
        <p:nvSpPr>
          <p:cNvPr id="27" name="TextBox 26"/>
          <p:cNvSpPr txBox="1"/>
          <p:nvPr/>
        </p:nvSpPr>
        <p:spPr>
          <a:xfrm>
            <a:off x="2035780" y="5326062"/>
            <a:ext cx="3877657" cy="1612749"/>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Feather Huzzah ESP8266 Kit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RTOS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Samples in Arduino IDE and C </a:t>
            </a:r>
          </a:p>
        </p:txBody>
      </p:sp>
      <p:grpSp>
        <p:nvGrpSpPr>
          <p:cNvPr id="6" name="Group 5"/>
          <p:cNvGrpSpPr/>
          <p:nvPr/>
        </p:nvGrpSpPr>
        <p:grpSpPr>
          <a:xfrm>
            <a:off x="6827837" y="4024520"/>
            <a:ext cx="5006037" cy="1534817"/>
            <a:chOff x="6904037" y="2099287"/>
            <a:chExt cx="5006037" cy="1534817"/>
          </a:xfrm>
        </p:grpSpPr>
        <p:pic>
          <p:nvPicPr>
            <p:cNvPr id="21" name="Picture 2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4037" y="2171064"/>
              <a:ext cx="1463040" cy="1463040"/>
            </a:xfrm>
            <a:prstGeom prst="rect">
              <a:avLst/>
            </a:prstGeom>
          </p:spPr>
        </p:pic>
        <p:sp>
          <p:nvSpPr>
            <p:cNvPr id="28" name="TextBox 27"/>
            <p:cNvSpPr txBox="1"/>
            <p:nvPr/>
          </p:nvSpPr>
          <p:spPr>
            <a:xfrm>
              <a:off x="8367077" y="2099287"/>
              <a:ext cx="3542997" cy="1280351"/>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ThingDev Kit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RTOS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Samples in Arduino and C</a:t>
              </a:r>
            </a:p>
          </p:txBody>
        </p:sp>
      </p:grpSp>
      <p:grpSp>
        <p:nvGrpSpPr>
          <p:cNvPr id="7" name="Group 6"/>
          <p:cNvGrpSpPr/>
          <p:nvPr/>
        </p:nvGrpSpPr>
        <p:grpSpPr>
          <a:xfrm>
            <a:off x="6827837" y="2158947"/>
            <a:ext cx="5075251" cy="1422400"/>
            <a:chOff x="6858000" y="4206240"/>
            <a:chExt cx="5075251" cy="1422400"/>
          </a:xfrm>
        </p:grpSpPr>
        <p:sp>
          <p:nvSpPr>
            <p:cNvPr id="29" name="TextBox 28"/>
            <p:cNvSpPr txBox="1"/>
            <p:nvPr/>
          </p:nvSpPr>
          <p:spPr>
            <a:xfrm>
              <a:off x="8390254" y="4259262"/>
              <a:ext cx="3542997" cy="1280351"/>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Intel Edison Kit</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Linux Yocto</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Samples in JavaScript (Node.js)</a:t>
              </a:r>
            </a:p>
          </p:txBody>
        </p:sp>
        <p:pic>
          <p:nvPicPr>
            <p:cNvPr id="5" name="Picture 4"/>
            <p:cNvPicPr>
              <a:picLocks noChangeAspect="1"/>
            </p:cNvPicPr>
            <p:nvPr/>
          </p:nvPicPr>
          <p:blipFill rotWithShape="1">
            <a:blip r:embed="rId8">
              <a:clrChange>
                <a:clrFrom>
                  <a:srgbClr val="E4E4E4"/>
                </a:clrFrom>
                <a:clrTo>
                  <a:srgbClr val="E4E4E4">
                    <a:alpha val="0"/>
                  </a:srgbClr>
                </a:clrTo>
              </a:clrChange>
              <a:extLst>
                <a:ext uri="{28A0092B-C50C-407E-A947-70E740481C1C}">
                  <a14:useLocalDpi xmlns:a14="http://schemas.microsoft.com/office/drawing/2010/main" val="0"/>
                </a:ext>
              </a:extLst>
            </a:blip>
            <a:srcRect l="13557" t="1266" r="13586" b="-1266"/>
            <a:stretch/>
          </p:blipFill>
          <p:spPr>
            <a:xfrm>
              <a:off x="6858000" y="4206240"/>
              <a:ext cx="1554480" cy="1422400"/>
            </a:xfrm>
            <a:prstGeom prst="rect">
              <a:avLst/>
            </a:prstGeom>
          </p:spPr>
        </p:pic>
      </p:grpSp>
      <p:sp>
        <p:nvSpPr>
          <p:cNvPr id="14" name="TextBox 13"/>
          <p:cNvSpPr txBox="1"/>
          <p:nvPr/>
        </p:nvSpPr>
        <p:spPr>
          <a:xfrm>
            <a:off x="6675437" y="6437674"/>
            <a:ext cx="5562600" cy="871008"/>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Start today: </a:t>
            </a:r>
            <a:r>
              <a:rPr kumimoji="0" lang="en-US" sz="2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hlinkClick r:id="rId9"/>
              </a:rPr>
              <a:t>http://azure.com/iotstarterkits</a:t>
            </a:r>
            <a:endParaRPr kumimoji="0" lang="en-US" sz="20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95570578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New Offering Announcements</a:t>
            </a:r>
          </a:p>
        </p:txBody>
      </p:sp>
      <p:sp>
        <p:nvSpPr>
          <p:cNvPr id="6" name="Text Placeholder 5"/>
          <p:cNvSpPr>
            <a:spLocks noGrp="1"/>
          </p:cNvSpPr>
          <p:nvPr>
            <p:ph type="body" sz="quarter" idx="10"/>
          </p:nvPr>
        </p:nvSpPr>
        <p:spPr>
          <a:xfrm>
            <a:off x="274638" y="1212850"/>
            <a:ext cx="11887200" cy="4801314"/>
          </a:xfrm>
        </p:spPr>
        <p:txBody>
          <a:bodyPr/>
          <a:lstStyle/>
          <a:p>
            <a:r>
              <a:rPr lang="en-US" dirty="0"/>
              <a:t>Azure IoT Hub Device Management</a:t>
            </a:r>
          </a:p>
          <a:p>
            <a:pPr lvl="1"/>
            <a:r>
              <a:rPr lang="en-US" dirty="0"/>
              <a:t>Update firmware, software, configuration on </a:t>
            </a:r>
            <a:r>
              <a:rPr lang="en-US" i="1" dirty="0"/>
              <a:t>any</a:t>
            </a:r>
            <a:r>
              <a:rPr lang="en-US" dirty="0"/>
              <a:t> device running </a:t>
            </a:r>
            <a:r>
              <a:rPr lang="en-US" i="1" dirty="0"/>
              <a:t>any</a:t>
            </a:r>
            <a:r>
              <a:rPr lang="en-US" dirty="0"/>
              <a:t> operating system</a:t>
            </a:r>
          </a:p>
          <a:p>
            <a:pPr lvl="1"/>
            <a:r>
              <a:rPr lang="en-US" dirty="0"/>
              <a:t>Organize and update devices based on hierarchical topologies</a:t>
            </a:r>
          </a:p>
          <a:p>
            <a:r>
              <a:rPr lang="en-US" dirty="0"/>
              <a:t>Azure IoT Gateway SDK</a:t>
            </a:r>
          </a:p>
          <a:p>
            <a:pPr lvl="1"/>
            <a:r>
              <a:rPr lang="en-US" dirty="0"/>
              <a:t>Cross platform middleware for field gateways</a:t>
            </a:r>
          </a:p>
          <a:p>
            <a:pPr lvl="1"/>
            <a:r>
              <a:rPr lang="en-US" dirty="0"/>
              <a:t>Connect, manage and monitor multiple devices</a:t>
            </a:r>
          </a:p>
          <a:p>
            <a:pPr lvl="1"/>
            <a:r>
              <a:rPr lang="en-US" dirty="0"/>
              <a:t>Protocol translation &amp; data normalization</a:t>
            </a:r>
          </a:p>
          <a:p>
            <a:r>
              <a:rPr lang="en-US" dirty="0"/>
              <a:t>Azure IoT Starter Kits</a:t>
            </a:r>
          </a:p>
          <a:p>
            <a:pPr lvl="1"/>
            <a:r>
              <a:rPr lang="en-US" dirty="0"/>
              <a:t>5 new kits to get started quickly</a:t>
            </a:r>
          </a:p>
          <a:p>
            <a:r>
              <a:rPr lang="en-US" dirty="0"/>
              <a:t>New Region Availability</a:t>
            </a:r>
          </a:p>
        </p:txBody>
      </p:sp>
      <p:sp>
        <p:nvSpPr>
          <p:cNvPr id="3" name="Rectangle 2"/>
          <p:cNvSpPr/>
          <p:nvPr/>
        </p:nvSpPr>
        <p:spPr>
          <a:xfrm>
            <a:off x="6207125" y="6316662"/>
            <a:ext cx="6153479" cy="535531"/>
          </a:xfrm>
          <a:prstGeom prst="rect">
            <a:avLst/>
          </a:prstGeom>
        </p:spPr>
        <p:txBody>
          <a:bodyPr wrap="none">
            <a:spAutoFit/>
          </a:bodyPr>
          <a:lstStyle/>
          <a:p>
            <a:pPr marL="0" marR="0" lvl="0" indent="0" algn="l" defTabSz="932742" rtl="0" eaLnBrk="1" fontAlgn="auto" latinLnBrk="0" hangingPunct="1">
              <a:lnSpc>
                <a:spcPct val="90000"/>
              </a:lnSpc>
              <a:spcBef>
                <a:spcPct val="20000"/>
              </a:spcBef>
              <a:spcAft>
                <a:spcPts val="0"/>
              </a:spcAft>
              <a:buClrTx/>
              <a:buSzPct val="90000"/>
              <a:buFontTx/>
              <a:buNone/>
              <a:tabLst/>
              <a:defRPr/>
            </a:pPr>
            <a:r>
              <a:rPr kumimoji="0" lang="en-US" sz="3200" b="0" i="0" u="none" strike="noStrike" kern="1200" cap="none" spc="0" normalizeH="0" baseline="0" noProof="0" dirty="0">
                <a:ln>
                  <a:noFill/>
                </a:ln>
                <a:gradFill>
                  <a:gsLst>
                    <a:gs pos="1250">
                      <a:srgbClr val="0078D7"/>
                    </a:gs>
                    <a:gs pos="99000">
                      <a:srgbClr val="0078D7"/>
                    </a:gs>
                  </a:gsLst>
                  <a:lin ang="5400000" scaled="0"/>
                </a:gradFill>
                <a:effectLst/>
                <a:uLnTx/>
                <a:uFillTx/>
                <a:latin typeface="Segoe UI Light"/>
                <a:ea typeface="+mn-ea"/>
                <a:cs typeface="+mn-cs"/>
              </a:rPr>
              <a:t>All Covered In Details Later Today…</a:t>
            </a:r>
          </a:p>
        </p:txBody>
      </p:sp>
    </p:spTree>
    <p:extLst>
      <p:ext uri="{BB962C8B-B14F-4D97-AF65-F5344CB8AC3E}">
        <p14:creationId xmlns:p14="http://schemas.microsoft.com/office/powerpoint/2010/main" val="631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fade">
                                      <p:cBhvr>
                                        <p:cTn id="3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Call to Action</a:t>
            </a:r>
          </a:p>
        </p:txBody>
      </p:sp>
    </p:spTree>
    <p:extLst>
      <p:ext uri="{BB962C8B-B14F-4D97-AF65-F5344CB8AC3E}">
        <p14:creationId xmlns:p14="http://schemas.microsoft.com/office/powerpoint/2010/main" val="361559062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IoT 2010</a:t>
            </a:r>
          </a:p>
        </p:txBody>
      </p:sp>
      <p:sp>
        <p:nvSpPr>
          <p:cNvPr id="14" name="TextBox 13"/>
          <p:cNvSpPr txBox="1"/>
          <p:nvPr/>
        </p:nvSpPr>
        <p:spPr>
          <a:xfrm>
            <a:off x="5264232"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Cell phone</a:t>
            </a:r>
          </a:p>
        </p:txBody>
      </p:sp>
      <p:sp>
        <p:nvSpPr>
          <p:cNvPr id="22" name="TextBox 21"/>
          <p:cNvSpPr txBox="1"/>
          <p:nvPr/>
        </p:nvSpPr>
        <p:spPr>
          <a:xfrm>
            <a:off x="5264232"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VoIP phone</a:t>
            </a:r>
          </a:p>
        </p:txBody>
      </p:sp>
      <p:sp>
        <p:nvSpPr>
          <p:cNvPr id="138" name="Freeform 121"/>
          <p:cNvSpPr>
            <a:spLocks noEditPoints="1"/>
          </p:cNvSpPr>
          <p:nvPr/>
        </p:nvSpPr>
        <p:spPr bwMode="auto">
          <a:xfrm>
            <a:off x="5457281" y="4291243"/>
            <a:ext cx="392422" cy="612659"/>
          </a:xfrm>
          <a:custGeom>
            <a:avLst/>
            <a:gdLst>
              <a:gd name="T0" fmla="*/ 121 w 128"/>
              <a:gd name="T1" fmla="*/ 0 h 200"/>
              <a:gd name="T2" fmla="*/ 8 w 128"/>
              <a:gd name="T3" fmla="*/ 0 h 200"/>
              <a:gd name="T4" fmla="*/ 0 w 128"/>
              <a:gd name="T5" fmla="*/ 8 h 200"/>
              <a:gd name="T6" fmla="*/ 0 w 128"/>
              <a:gd name="T7" fmla="*/ 192 h 200"/>
              <a:gd name="T8" fmla="*/ 8 w 128"/>
              <a:gd name="T9" fmla="*/ 200 h 200"/>
              <a:gd name="T10" fmla="*/ 121 w 128"/>
              <a:gd name="T11" fmla="*/ 200 h 200"/>
              <a:gd name="T12" fmla="*/ 128 w 128"/>
              <a:gd name="T13" fmla="*/ 192 h 200"/>
              <a:gd name="T14" fmla="*/ 128 w 128"/>
              <a:gd name="T15" fmla="*/ 8 h 200"/>
              <a:gd name="T16" fmla="*/ 121 w 128"/>
              <a:gd name="T17" fmla="*/ 0 h 200"/>
              <a:gd name="T18" fmla="*/ 64 w 128"/>
              <a:gd name="T19" fmla="*/ 197 h 200"/>
              <a:gd name="T20" fmla="*/ 52 w 128"/>
              <a:gd name="T21" fmla="*/ 184 h 200"/>
              <a:gd name="T22" fmla="*/ 64 w 128"/>
              <a:gd name="T23" fmla="*/ 172 h 200"/>
              <a:gd name="T24" fmla="*/ 77 w 128"/>
              <a:gd name="T25" fmla="*/ 184 h 200"/>
              <a:gd name="T26" fmla="*/ 64 w 128"/>
              <a:gd name="T27" fmla="*/ 197 h 200"/>
              <a:gd name="T28" fmla="*/ 117 w 128"/>
              <a:gd name="T29" fmla="*/ 160 h 200"/>
              <a:gd name="T30" fmla="*/ 109 w 128"/>
              <a:gd name="T31" fmla="*/ 168 h 200"/>
              <a:gd name="T32" fmla="*/ 19 w 128"/>
              <a:gd name="T33" fmla="*/ 168 h 200"/>
              <a:gd name="T34" fmla="*/ 12 w 128"/>
              <a:gd name="T35" fmla="*/ 160 h 200"/>
              <a:gd name="T36" fmla="*/ 12 w 128"/>
              <a:gd name="T37" fmla="*/ 19 h 200"/>
              <a:gd name="T38" fmla="*/ 19 w 128"/>
              <a:gd name="T39" fmla="*/ 11 h 200"/>
              <a:gd name="T40" fmla="*/ 109 w 128"/>
              <a:gd name="T41" fmla="*/ 11 h 200"/>
              <a:gd name="T42" fmla="*/ 117 w 128"/>
              <a:gd name="T43" fmla="*/ 19 h 200"/>
              <a:gd name="T44" fmla="*/ 117 w 128"/>
              <a:gd name="T45" fmla="*/ 1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00">
                <a:moveTo>
                  <a:pt x="121" y="0"/>
                </a:moveTo>
                <a:cubicBezTo>
                  <a:pt x="8" y="0"/>
                  <a:pt x="8" y="0"/>
                  <a:pt x="8" y="0"/>
                </a:cubicBezTo>
                <a:cubicBezTo>
                  <a:pt x="3" y="0"/>
                  <a:pt x="0" y="3"/>
                  <a:pt x="0" y="8"/>
                </a:cubicBezTo>
                <a:cubicBezTo>
                  <a:pt x="0" y="192"/>
                  <a:pt x="0" y="192"/>
                  <a:pt x="0" y="192"/>
                </a:cubicBezTo>
                <a:cubicBezTo>
                  <a:pt x="0" y="196"/>
                  <a:pt x="3" y="200"/>
                  <a:pt x="8" y="200"/>
                </a:cubicBezTo>
                <a:cubicBezTo>
                  <a:pt x="121" y="200"/>
                  <a:pt x="121" y="200"/>
                  <a:pt x="121" y="200"/>
                </a:cubicBezTo>
                <a:cubicBezTo>
                  <a:pt x="125" y="200"/>
                  <a:pt x="128" y="196"/>
                  <a:pt x="128" y="192"/>
                </a:cubicBezTo>
                <a:cubicBezTo>
                  <a:pt x="128" y="8"/>
                  <a:pt x="128" y="8"/>
                  <a:pt x="128" y="8"/>
                </a:cubicBezTo>
                <a:cubicBezTo>
                  <a:pt x="128" y="3"/>
                  <a:pt x="125" y="0"/>
                  <a:pt x="121" y="0"/>
                </a:cubicBezTo>
                <a:close/>
                <a:moveTo>
                  <a:pt x="64" y="197"/>
                </a:moveTo>
                <a:cubicBezTo>
                  <a:pt x="57" y="197"/>
                  <a:pt x="52" y="191"/>
                  <a:pt x="52" y="184"/>
                </a:cubicBezTo>
                <a:cubicBezTo>
                  <a:pt x="52" y="177"/>
                  <a:pt x="57" y="172"/>
                  <a:pt x="64" y="172"/>
                </a:cubicBezTo>
                <a:cubicBezTo>
                  <a:pt x="71" y="172"/>
                  <a:pt x="77" y="177"/>
                  <a:pt x="77" y="184"/>
                </a:cubicBezTo>
                <a:cubicBezTo>
                  <a:pt x="77" y="191"/>
                  <a:pt x="71" y="197"/>
                  <a:pt x="64" y="197"/>
                </a:cubicBezTo>
                <a:close/>
                <a:moveTo>
                  <a:pt x="117" y="160"/>
                </a:moveTo>
                <a:cubicBezTo>
                  <a:pt x="117" y="164"/>
                  <a:pt x="113" y="168"/>
                  <a:pt x="109" y="168"/>
                </a:cubicBezTo>
                <a:cubicBezTo>
                  <a:pt x="19" y="168"/>
                  <a:pt x="19" y="168"/>
                  <a:pt x="19" y="168"/>
                </a:cubicBezTo>
                <a:cubicBezTo>
                  <a:pt x="15" y="168"/>
                  <a:pt x="12" y="164"/>
                  <a:pt x="12" y="160"/>
                </a:cubicBezTo>
                <a:cubicBezTo>
                  <a:pt x="12" y="19"/>
                  <a:pt x="12" y="19"/>
                  <a:pt x="12" y="19"/>
                </a:cubicBezTo>
                <a:cubicBezTo>
                  <a:pt x="12" y="14"/>
                  <a:pt x="15" y="11"/>
                  <a:pt x="19" y="11"/>
                </a:cubicBezTo>
                <a:cubicBezTo>
                  <a:pt x="109" y="11"/>
                  <a:pt x="109" y="11"/>
                  <a:pt x="109" y="11"/>
                </a:cubicBezTo>
                <a:cubicBezTo>
                  <a:pt x="113" y="11"/>
                  <a:pt x="117" y="14"/>
                  <a:pt x="117" y="19"/>
                </a:cubicBezTo>
                <a:lnTo>
                  <a:pt x="117" y="160"/>
                </a:lnTo>
                <a:close/>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nvGrpSpPr>
          <p:cNvPr id="185" name="Group 184"/>
          <p:cNvGrpSpPr/>
          <p:nvPr/>
        </p:nvGrpSpPr>
        <p:grpSpPr>
          <a:xfrm>
            <a:off x="5379197" y="2206333"/>
            <a:ext cx="548590" cy="474510"/>
            <a:chOff x="5472113" y="2459038"/>
            <a:chExt cx="434975" cy="376237"/>
          </a:xfrm>
          <a:solidFill>
            <a:srgbClr val="0078D7"/>
          </a:solidFill>
        </p:grpSpPr>
        <p:sp>
          <p:nvSpPr>
            <p:cNvPr id="155" name="Freeform 138"/>
            <p:cNvSpPr>
              <a:spLocks/>
            </p:cNvSpPr>
            <p:nvPr/>
          </p:nvSpPr>
          <p:spPr bwMode="auto">
            <a:xfrm>
              <a:off x="5859463" y="2489200"/>
              <a:ext cx="47625" cy="317500"/>
            </a:xfrm>
            <a:custGeom>
              <a:avLst/>
              <a:gdLst>
                <a:gd name="T0" fmla="*/ 12 w 20"/>
                <a:gd name="T1" fmla="*/ 0 h 131"/>
                <a:gd name="T2" fmla="*/ 0 w 20"/>
                <a:gd name="T3" fmla="*/ 0 h 131"/>
                <a:gd name="T4" fmla="*/ 0 w 20"/>
                <a:gd name="T5" fmla="*/ 131 h 131"/>
                <a:gd name="T6" fmla="*/ 12 w 20"/>
                <a:gd name="T7" fmla="*/ 131 h 131"/>
                <a:gd name="T8" fmla="*/ 20 w 20"/>
                <a:gd name="T9" fmla="*/ 123 h 131"/>
                <a:gd name="T10" fmla="*/ 20 w 20"/>
                <a:gd name="T11" fmla="*/ 8 h 131"/>
                <a:gd name="T12" fmla="*/ 12 w 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20" h="131">
                  <a:moveTo>
                    <a:pt x="12" y="0"/>
                  </a:moveTo>
                  <a:cubicBezTo>
                    <a:pt x="0" y="0"/>
                    <a:pt x="0" y="0"/>
                    <a:pt x="0" y="0"/>
                  </a:cubicBezTo>
                  <a:cubicBezTo>
                    <a:pt x="0" y="131"/>
                    <a:pt x="0" y="131"/>
                    <a:pt x="0" y="131"/>
                  </a:cubicBezTo>
                  <a:cubicBezTo>
                    <a:pt x="12" y="131"/>
                    <a:pt x="12" y="131"/>
                    <a:pt x="12" y="131"/>
                  </a:cubicBezTo>
                  <a:cubicBezTo>
                    <a:pt x="16" y="131"/>
                    <a:pt x="20" y="128"/>
                    <a:pt x="20" y="123"/>
                  </a:cubicBezTo>
                  <a:cubicBezTo>
                    <a:pt x="20" y="8"/>
                    <a:pt x="20" y="8"/>
                    <a:pt x="20" y="8"/>
                  </a:cubicBezTo>
                  <a:cubicBezTo>
                    <a:pt x="20" y="4"/>
                    <a:pt x="16"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6" name="Freeform 139"/>
            <p:cNvSpPr>
              <a:spLocks noEditPoints="1"/>
            </p:cNvSpPr>
            <p:nvPr/>
          </p:nvSpPr>
          <p:spPr bwMode="auto">
            <a:xfrm>
              <a:off x="5472113" y="2489200"/>
              <a:ext cx="266700" cy="317500"/>
            </a:xfrm>
            <a:custGeom>
              <a:avLst/>
              <a:gdLst>
                <a:gd name="T0" fmla="*/ 0 w 110"/>
                <a:gd name="T1" fmla="*/ 123 h 131"/>
                <a:gd name="T2" fmla="*/ 110 w 110"/>
                <a:gd name="T3" fmla="*/ 131 h 131"/>
                <a:gd name="T4" fmla="*/ 8 w 110"/>
                <a:gd name="T5" fmla="*/ 0 h 131"/>
                <a:gd name="T6" fmla="*/ 38 w 110"/>
                <a:gd name="T7" fmla="*/ 111 h 131"/>
                <a:gd name="T8" fmla="*/ 24 w 110"/>
                <a:gd name="T9" fmla="*/ 113 h 131"/>
                <a:gd name="T10" fmla="*/ 23 w 110"/>
                <a:gd name="T11" fmla="*/ 99 h 131"/>
                <a:gd name="T12" fmla="*/ 37 w 110"/>
                <a:gd name="T13" fmla="*/ 97 h 131"/>
                <a:gd name="T14" fmla="*/ 38 w 110"/>
                <a:gd name="T15" fmla="*/ 111 h 131"/>
                <a:gd name="T16" fmla="*/ 37 w 110"/>
                <a:gd name="T17" fmla="*/ 89 h 131"/>
                <a:gd name="T18" fmla="*/ 23 w 110"/>
                <a:gd name="T19" fmla="*/ 87 h 131"/>
                <a:gd name="T20" fmla="*/ 24 w 110"/>
                <a:gd name="T21" fmla="*/ 73 h 131"/>
                <a:gd name="T22" fmla="*/ 38 w 110"/>
                <a:gd name="T23" fmla="*/ 75 h 131"/>
                <a:gd name="T24" fmla="*/ 38 w 110"/>
                <a:gd name="T25" fmla="*/ 63 h 131"/>
                <a:gd name="T26" fmla="*/ 24 w 110"/>
                <a:gd name="T27" fmla="*/ 65 h 131"/>
                <a:gd name="T28" fmla="*/ 23 w 110"/>
                <a:gd name="T29" fmla="*/ 51 h 131"/>
                <a:gd name="T30" fmla="*/ 37 w 110"/>
                <a:gd name="T31" fmla="*/ 49 h 131"/>
                <a:gd name="T32" fmla="*/ 38 w 110"/>
                <a:gd name="T33" fmla="*/ 63 h 131"/>
                <a:gd name="T34" fmla="*/ 61 w 110"/>
                <a:gd name="T35" fmla="*/ 113 h 131"/>
                <a:gd name="T36" fmla="*/ 47 w 110"/>
                <a:gd name="T37" fmla="*/ 111 h 131"/>
                <a:gd name="T38" fmla="*/ 48 w 110"/>
                <a:gd name="T39" fmla="*/ 97 h 131"/>
                <a:gd name="T40" fmla="*/ 62 w 110"/>
                <a:gd name="T41" fmla="*/ 99 h 131"/>
                <a:gd name="T42" fmla="*/ 62 w 110"/>
                <a:gd name="T43" fmla="*/ 87 h 131"/>
                <a:gd name="T44" fmla="*/ 48 w 110"/>
                <a:gd name="T45" fmla="*/ 89 h 131"/>
                <a:gd name="T46" fmla="*/ 47 w 110"/>
                <a:gd name="T47" fmla="*/ 75 h 131"/>
                <a:gd name="T48" fmla="*/ 61 w 110"/>
                <a:gd name="T49" fmla="*/ 73 h 131"/>
                <a:gd name="T50" fmla="*/ 62 w 110"/>
                <a:gd name="T51" fmla="*/ 87 h 131"/>
                <a:gd name="T52" fmla="*/ 61 w 110"/>
                <a:gd name="T53" fmla="*/ 65 h 131"/>
                <a:gd name="T54" fmla="*/ 47 w 110"/>
                <a:gd name="T55" fmla="*/ 63 h 131"/>
                <a:gd name="T56" fmla="*/ 48 w 110"/>
                <a:gd name="T57" fmla="*/ 49 h 131"/>
                <a:gd name="T58" fmla="*/ 62 w 110"/>
                <a:gd name="T59" fmla="*/ 51 h 131"/>
                <a:gd name="T60" fmla="*/ 86 w 110"/>
                <a:gd name="T61" fmla="*/ 111 h 131"/>
                <a:gd name="T62" fmla="*/ 72 w 110"/>
                <a:gd name="T63" fmla="*/ 113 h 131"/>
                <a:gd name="T64" fmla="*/ 70 w 110"/>
                <a:gd name="T65" fmla="*/ 99 h 131"/>
                <a:gd name="T66" fmla="*/ 84 w 110"/>
                <a:gd name="T67" fmla="*/ 97 h 131"/>
                <a:gd name="T68" fmla="*/ 86 w 110"/>
                <a:gd name="T69" fmla="*/ 111 h 131"/>
                <a:gd name="T70" fmla="*/ 84 w 110"/>
                <a:gd name="T71" fmla="*/ 89 h 131"/>
                <a:gd name="T72" fmla="*/ 70 w 110"/>
                <a:gd name="T73" fmla="*/ 87 h 131"/>
                <a:gd name="T74" fmla="*/ 72 w 110"/>
                <a:gd name="T75" fmla="*/ 73 h 131"/>
                <a:gd name="T76" fmla="*/ 86 w 110"/>
                <a:gd name="T77" fmla="*/ 75 h 131"/>
                <a:gd name="T78" fmla="*/ 86 w 110"/>
                <a:gd name="T79" fmla="*/ 63 h 131"/>
                <a:gd name="T80" fmla="*/ 72 w 110"/>
                <a:gd name="T81" fmla="*/ 65 h 131"/>
                <a:gd name="T82" fmla="*/ 70 w 110"/>
                <a:gd name="T83" fmla="*/ 51 h 131"/>
                <a:gd name="T84" fmla="*/ 84 w 110"/>
                <a:gd name="T85" fmla="*/ 49 h 131"/>
                <a:gd name="T86" fmla="*/ 86 w 110"/>
                <a:gd name="T87" fmla="*/ 63 h 131"/>
                <a:gd name="T88" fmla="*/ 24 w 110"/>
                <a:gd name="T89" fmla="*/ 18 h 131"/>
                <a:gd name="T90" fmla="*/ 86 w 110"/>
                <a:gd name="T91" fmla="*/ 20 h 131"/>
                <a:gd name="T92" fmla="*/ 84 w 110"/>
                <a:gd name="T93" fmla="*/ 37 h 131"/>
                <a:gd name="T94" fmla="*/ 23 w 110"/>
                <a:gd name="T95" fmla="*/ 3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31">
                  <a:moveTo>
                    <a:pt x="0" y="8"/>
                  </a:moveTo>
                  <a:cubicBezTo>
                    <a:pt x="0" y="123"/>
                    <a:pt x="0" y="123"/>
                    <a:pt x="0" y="123"/>
                  </a:cubicBezTo>
                  <a:cubicBezTo>
                    <a:pt x="0" y="128"/>
                    <a:pt x="4" y="131"/>
                    <a:pt x="8" y="131"/>
                  </a:cubicBezTo>
                  <a:cubicBezTo>
                    <a:pt x="110" y="131"/>
                    <a:pt x="110" y="131"/>
                    <a:pt x="110" y="131"/>
                  </a:cubicBezTo>
                  <a:cubicBezTo>
                    <a:pt x="110" y="0"/>
                    <a:pt x="110" y="0"/>
                    <a:pt x="110" y="0"/>
                  </a:cubicBezTo>
                  <a:cubicBezTo>
                    <a:pt x="8" y="0"/>
                    <a:pt x="8" y="0"/>
                    <a:pt x="8" y="0"/>
                  </a:cubicBezTo>
                  <a:cubicBezTo>
                    <a:pt x="4" y="0"/>
                    <a:pt x="0" y="4"/>
                    <a:pt x="0" y="8"/>
                  </a:cubicBezTo>
                  <a:close/>
                  <a:moveTo>
                    <a:pt x="38" y="111"/>
                  </a:moveTo>
                  <a:cubicBezTo>
                    <a:pt x="38" y="112"/>
                    <a:pt x="38" y="113"/>
                    <a:pt x="37" y="113"/>
                  </a:cubicBezTo>
                  <a:cubicBezTo>
                    <a:pt x="24" y="113"/>
                    <a:pt x="24" y="113"/>
                    <a:pt x="24" y="113"/>
                  </a:cubicBezTo>
                  <a:cubicBezTo>
                    <a:pt x="23" y="113"/>
                    <a:pt x="23" y="112"/>
                    <a:pt x="23" y="111"/>
                  </a:cubicBezTo>
                  <a:cubicBezTo>
                    <a:pt x="23" y="99"/>
                    <a:pt x="23" y="99"/>
                    <a:pt x="23" y="99"/>
                  </a:cubicBezTo>
                  <a:cubicBezTo>
                    <a:pt x="23" y="98"/>
                    <a:pt x="23" y="97"/>
                    <a:pt x="24" y="97"/>
                  </a:cubicBezTo>
                  <a:cubicBezTo>
                    <a:pt x="37" y="97"/>
                    <a:pt x="37" y="97"/>
                    <a:pt x="37" y="97"/>
                  </a:cubicBezTo>
                  <a:cubicBezTo>
                    <a:pt x="38" y="97"/>
                    <a:pt x="38" y="98"/>
                    <a:pt x="38" y="99"/>
                  </a:cubicBezTo>
                  <a:cubicBezTo>
                    <a:pt x="38" y="111"/>
                    <a:pt x="38" y="111"/>
                    <a:pt x="38" y="111"/>
                  </a:cubicBezTo>
                  <a:close/>
                  <a:moveTo>
                    <a:pt x="38" y="87"/>
                  </a:moveTo>
                  <a:cubicBezTo>
                    <a:pt x="38" y="88"/>
                    <a:pt x="38" y="89"/>
                    <a:pt x="37" y="89"/>
                  </a:cubicBezTo>
                  <a:cubicBezTo>
                    <a:pt x="24" y="89"/>
                    <a:pt x="24" y="89"/>
                    <a:pt x="24" y="89"/>
                  </a:cubicBezTo>
                  <a:cubicBezTo>
                    <a:pt x="23" y="89"/>
                    <a:pt x="23" y="88"/>
                    <a:pt x="23" y="87"/>
                  </a:cubicBezTo>
                  <a:cubicBezTo>
                    <a:pt x="23" y="75"/>
                    <a:pt x="23" y="75"/>
                    <a:pt x="23" y="75"/>
                  </a:cubicBezTo>
                  <a:cubicBezTo>
                    <a:pt x="23" y="74"/>
                    <a:pt x="23" y="73"/>
                    <a:pt x="24" y="73"/>
                  </a:cubicBezTo>
                  <a:cubicBezTo>
                    <a:pt x="37" y="73"/>
                    <a:pt x="37" y="73"/>
                    <a:pt x="37" y="73"/>
                  </a:cubicBezTo>
                  <a:cubicBezTo>
                    <a:pt x="38" y="73"/>
                    <a:pt x="38" y="74"/>
                    <a:pt x="38" y="75"/>
                  </a:cubicBezTo>
                  <a:cubicBezTo>
                    <a:pt x="38" y="87"/>
                    <a:pt x="38" y="87"/>
                    <a:pt x="38" y="87"/>
                  </a:cubicBezTo>
                  <a:close/>
                  <a:moveTo>
                    <a:pt x="38" y="63"/>
                  </a:moveTo>
                  <a:cubicBezTo>
                    <a:pt x="38" y="64"/>
                    <a:pt x="38" y="65"/>
                    <a:pt x="37" y="65"/>
                  </a:cubicBezTo>
                  <a:cubicBezTo>
                    <a:pt x="24" y="65"/>
                    <a:pt x="24" y="65"/>
                    <a:pt x="24" y="65"/>
                  </a:cubicBezTo>
                  <a:cubicBezTo>
                    <a:pt x="23" y="65"/>
                    <a:pt x="23" y="64"/>
                    <a:pt x="23" y="63"/>
                  </a:cubicBezTo>
                  <a:cubicBezTo>
                    <a:pt x="23" y="51"/>
                    <a:pt x="23" y="51"/>
                    <a:pt x="23" y="51"/>
                  </a:cubicBezTo>
                  <a:cubicBezTo>
                    <a:pt x="23" y="50"/>
                    <a:pt x="23" y="49"/>
                    <a:pt x="24" y="49"/>
                  </a:cubicBezTo>
                  <a:cubicBezTo>
                    <a:pt x="37" y="49"/>
                    <a:pt x="37" y="49"/>
                    <a:pt x="37" y="49"/>
                  </a:cubicBezTo>
                  <a:cubicBezTo>
                    <a:pt x="38" y="49"/>
                    <a:pt x="38" y="50"/>
                    <a:pt x="38" y="51"/>
                  </a:cubicBezTo>
                  <a:cubicBezTo>
                    <a:pt x="38" y="63"/>
                    <a:pt x="38" y="63"/>
                    <a:pt x="38" y="63"/>
                  </a:cubicBezTo>
                  <a:close/>
                  <a:moveTo>
                    <a:pt x="62" y="111"/>
                  </a:moveTo>
                  <a:cubicBezTo>
                    <a:pt x="62" y="112"/>
                    <a:pt x="61" y="113"/>
                    <a:pt x="61" y="113"/>
                  </a:cubicBezTo>
                  <a:cubicBezTo>
                    <a:pt x="48" y="113"/>
                    <a:pt x="48" y="113"/>
                    <a:pt x="48" y="113"/>
                  </a:cubicBezTo>
                  <a:cubicBezTo>
                    <a:pt x="47" y="113"/>
                    <a:pt x="47" y="112"/>
                    <a:pt x="47" y="111"/>
                  </a:cubicBezTo>
                  <a:cubicBezTo>
                    <a:pt x="47" y="99"/>
                    <a:pt x="47" y="99"/>
                    <a:pt x="47" y="99"/>
                  </a:cubicBezTo>
                  <a:cubicBezTo>
                    <a:pt x="47" y="98"/>
                    <a:pt x="47" y="97"/>
                    <a:pt x="48" y="97"/>
                  </a:cubicBezTo>
                  <a:cubicBezTo>
                    <a:pt x="61" y="97"/>
                    <a:pt x="61" y="97"/>
                    <a:pt x="61" y="97"/>
                  </a:cubicBezTo>
                  <a:cubicBezTo>
                    <a:pt x="61" y="97"/>
                    <a:pt x="62" y="98"/>
                    <a:pt x="62" y="99"/>
                  </a:cubicBezTo>
                  <a:lnTo>
                    <a:pt x="62" y="111"/>
                  </a:lnTo>
                  <a:close/>
                  <a:moveTo>
                    <a:pt x="62" y="87"/>
                  </a:moveTo>
                  <a:cubicBezTo>
                    <a:pt x="62" y="88"/>
                    <a:pt x="61" y="89"/>
                    <a:pt x="61" y="89"/>
                  </a:cubicBezTo>
                  <a:cubicBezTo>
                    <a:pt x="48" y="89"/>
                    <a:pt x="48" y="89"/>
                    <a:pt x="48" y="89"/>
                  </a:cubicBezTo>
                  <a:cubicBezTo>
                    <a:pt x="47" y="89"/>
                    <a:pt x="47" y="88"/>
                    <a:pt x="47" y="87"/>
                  </a:cubicBezTo>
                  <a:cubicBezTo>
                    <a:pt x="47" y="75"/>
                    <a:pt x="47" y="75"/>
                    <a:pt x="47" y="75"/>
                  </a:cubicBezTo>
                  <a:cubicBezTo>
                    <a:pt x="47" y="74"/>
                    <a:pt x="47" y="73"/>
                    <a:pt x="48" y="73"/>
                  </a:cubicBezTo>
                  <a:cubicBezTo>
                    <a:pt x="61" y="73"/>
                    <a:pt x="61" y="73"/>
                    <a:pt x="61" y="73"/>
                  </a:cubicBezTo>
                  <a:cubicBezTo>
                    <a:pt x="61" y="73"/>
                    <a:pt x="62" y="74"/>
                    <a:pt x="62" y="75"/>
                  </a:cubicBezTo>
                  <a:lnTo>
                    <a:pt x="62" y="87"/>
                  </a:lnTo>
                  <a:close/>
                  <a:moveTo>
                    <a:pt x="62" y="63"/>
                  </a:moveTo>
                  <a:cubicBezTo>
                    <a:pt x="62" y="64"/>
                    <a:pt x="61" y="65"/>
                    <a:pt x="61" y="65"/>
                  </a:cubicBezTo>
                  <a:cubicBezTo>
                    <a:pt x="48" y="65"/>
                    <a:pt x="48" y="65"/>
                    <a:pt x="48" y="65"/>
                  </a:cubicBezTo>
                  <a:cubicBezTo>
                    <a:pt x="47" y="65"/>
                    <a:pt x="47" y="64"/>
                    <a:pt x="47" y="63"/>
                  </a:cubicBezTo>
                  <a:cubicBezTo>
                    <a:pt x="47" y="51"/>
                    <a:pt x="47" y="51"/>
                    <a:pt x="47" y="51"/>
                  </a:cubicBezTo>
                  <a:cubicBezTo>
                    <a:pt x="47" y="50"/>
                    <a:pt x="47" y="49"/>
                    <a:pt x="48" y="49"/>
                  </a:cubicBezTo>
                  <a:cubicBezTo>
                    <a:pt x="61" y="49"/>
                    <a:pt x="61" y="49"/>
                    <a:pt x="61" y="49"/>
                  </a:cubicBezTo>
                  <a:cubicBezTo>
                    <a:pt x="61" y="49"/>
                    <a:pt x="62" y="50"/>
                    <a:pt x="62" y="51"/>
                  </a:cubicBezTo>
                  <a:lnTo>
                    <a:pt x="62" y="63"/>
                  </a:lnTo>
                  <a:close/>
                  <a:moveTo>
                    <a:pt x="86" y="111"/>
                  </a:moveTo>
                  <a:cubicBezTo>
                    <a:pt x="86" y="112"/>
                    <a:pt x="85" y="113"/>
                    <a:pt x="84" y="113"/>
                  </a:cubicBezTo>
                  <a:cubicBezTo>
                    <a:pt x="72" y="113"/>
                    <a:pt x="72" y="113"/>
                    <a:pt x="72" y="113"/>
                  </a:cubicBezTo>
                  <a:cubicBezTo>
                    <a:pt x="71" y="113"/>
                    <a:pt x="70" y="112"/>
                    <a:pt x="70" y="111"/>
                  </a:cubicBezTo>
                  <a:cubicBezTo>
                    <a:pt x="70" y="99"/>
                    <a:pt x="70" y="99"/>
                    <a:pt x="70" y="99"/>
                  </a:cubicBezTo>
                  <a:cubicBezTo>
                    <a:pt x="70" y="98"/>
                    <a:pt x="71" y="97"/>
                    <a:pt x="72" y="97"/>
                  </a:cubicBezTo>
                  <a:cubicBezTo>
                    <a:pt x="84" y="97"/>
                    <a:pt x="84" y="97"/>
                    <a:pt x="84" y="97"/>
                  </a:cubicBezTo>
                  <a:cubicBezTo>
                    <a:pt x="85" y="97"/>
                    <a:pt x="86" y="98"/>
                    <a:pt x="86" y="99"/>
                  </a:cubicBezTo>
                  <a:lnTo>
                    <a:pt x="86" y="111"/>
                  </a:lnTo>
                  <a:close/>
                  <a:moveTo>
                    <a:pt x="86" y="87"/>
                  </a:moveTo>
                  <a:cubicBezTo>
                    <a:pt x="86" y="88"/>
                    <a:pt x="85" y="89"/>
                    <a:pt x="84" y="89"/>
                  </a:cubicBezTo>
                  <a:cubicBezTo>
                    <a:pt x="72" y="89"/>
                    <a:pt x="72" y="89"/>
                    <a:pt x="72" y="89"/>
                  </a:cubicBezTo>
                  <a:cubicBezTo>
                    <a:pt x="71" y="89"/>
                    <a:pt x="70" y="88"/>
                    <a:pt x="70" y="87"/>
                  </a:cubicBezTo>
                  <a:cubicBezTo>
                    <a:pt x="70" y="75"/>
                    <a:pt x="70" y="75"/>
                    <a:pt x="70" y="75"/>
                  </a:cubicBezTo>
                  <a:cubicBezTo>
                    <a:pt x="70" y="74"/>
                    <a:pt x="71" y="73"/>
                    <a:pt x="72" y="73"/>
                  </a:cubicBezTo>
                  <a:cubicBezTo>
                    <a:pt x="84" y="73"/>
                    <a:pt x="84" y="73"/>
                    <a:pt x="84" y="73"/>
                  </a:cubicBezTo>
                  <a:cubicBezTo>
                    <a:pt x="85" y="73"/>
                    <a:pt x="86" y="74"/>
                    <a:pt x="86" y="75"/>
                  </a:cubicBezTo>
                  <a:lnTo>
                    <a:pt x="86" y="87"/>
                  </a:lnTo>
                  <a:close/>
                  <a:moveTo>
                    <a:pt x="86" y="63"/>
                  </a:moveTo>
                  <a:cubicBezTo>
                    <a:pt x="86" y="64"/>
                    <a:pt x="85" y="65"/>
                    <a:pt x="84" y="65"/>
                  </a:cubicBezTo>
                  <a:cubicBezTo>
                    <a:pt x="72" y="65"/>
                    <a:pt x="72" y="65"/>
                    <a:pt x="72" y="65"/>
                  </a:cubicBezTo>
                  <a:cubicBezTo>
                    <a:pt x="71" y="65"/>
                    <a:pt x="70" y="64"/>
                    <a:pt x="70" y="63"/>
                  </a:cubicBezTo>
                  <a:cubicBezTo>
                    <a:pt x="70" y="51"/>
                    <a:pt x="70" y="51"/>
                    <a:pt x="70" y="51"/>
                  </a:cubicBezTo>
                  <a:cubicBezTo>
                    <a:pt x="70" y="50"/>
                    <a:pt x="71" y="49"/>
                    <a:pt x="72" y="49"/>
                  </a:cubicBezTo>
                  <a:cubicBezTo>
                    <a:pt x="84" y="49"/>
                    <a:pt x="84" y="49"/>
                    <a:pt x="84" y="49"/>
                  </a:cubicBezTo>
                  <a:cubicBezTo>
                    <a:pt x="85" y="49"/>
                    <a:pt x="86" y="50"/>
                    <a:pt x="86" y="51"/>
                  </a:cubicBezTo>
                  <a:lnTo>
                    <a:pt x="86" y="63"/>
                  </a:lnTo>
                  <a:close/>
                  <a:moveTo>
                    <a:pt x="23" y="20"/>
                  </a:moveTo>
                  <a:cubicBezTo>
                    <a:pt x="23" y="19"/>
                    <a:pt x="23" y="18"/>
                    <a:pt x="24" y="18"/>
                  </a:cubicBezTo>
                  <a:cubicBezTo>
                    <a:pt x="84" y="18"/>
                    <a:pt x="84" y="18"/>
                    <a:pt x="84" y="18"/>
                  </a:cubicBezTo>
                  <a:cubicBezTo>
                    <a:pt x="85" y="18"/>
                    <a:pt x="86" y="19"/>
                    <a:pt x="86" y="20"/>
                  </a:cubicBezTo>
                  <a:cubicBezTo>
                    <a:pt x="86" y="36"/>
                    <a:pt x="86" y="36"/>
                    <a:pt x="86" y="36"/>
                  </a:cubicBezTo>
                  <a:cubicBezTo>
                    <a:pt x="86" y="36"/>
                    <a:pt x="85" y="37"/>
                    <a:pt x="84" y="37"/>
                  </a:cubicBezTo>
                  <a:cubicBezTo>
                    <a:pt x="24" y="37"/>
                    <a:pt x="24" y="37"/>
                    <a:pt x="24" y="37"/>
                  </a:cubicBezTo>
                  <a:cubicBezTo>
                    <a:pt x="23" y="37"/>
                    <a:pt x="23" y="36"/>
                    <a:pt x="23" y="36"/>
                  </a:cubicBez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7" name="Freeform 140"/>
            <p:cNvSpPr>
              <a:spLocks/>
            </p:cNvSpPr>
            <p:nvPr/>
          </p:nvSpPr>
          <p:spPr bwMode="auto">
            <a:xfrm>
              <a:off x="5743575" y="2459038"/>
              <a:ext cx="107950" cy="376237"/>
            </a:xfrm>
            <a:custGeom>
              <a:avLst/>
              <a:gdLst>
                <a:gd name="T0" fmla="*/ 37 w 45"/>
                <a:gd name="T1" fmla="*/ 0 h 155"/>
                <a:gd name="T2" fmla="*/ 8 w 45"/>
                <a:gd name="T3" fmla="*/ 0 h 155"/>
                <a:gd name="T4" fmla="*/ 0 w 45"/>
                <a:gd name="T5" fmla="*/ 8 h 155"/>
                <a:gd name="T6" fmla="*/ 0 w 45"/>
                <a:gd name="T7" fmla="*/ 12 h 155"/>
                <a:gd name="T8" fmla="*/ 0 w 45"/>
                <a:gd name="T9" fmla="*/ 143 h 155"/>
                <a:gd name="T10" fmla="*/ 0 w 45"/>
                <a:gd name="T11" fmla="*/ 147 h 155"/>
                <a:gd name="T12" fmla="*/ 8 w 45"/>
                <a:gd name="T13" fmla="*/ 155 h 155"/>
                <a:gd name="T14" fmla="*/ 37 w 45"/>
                <a:gd name="T15" fmla="*/ 155 h 155"/>
                <a:gd name="T16" fmla="*/ 45 w 45"/>
                <a:gd name="T17" fmla="*/ 147 h 155"/>
                <a:gd name="T18" fmla="*/ 45 w 45"/>
                <a:gd name="T19" fmla="*/ 143 h 155"/>
                <a:gd name="T20" fmla="*/ 45 w 45"/>
                <a:gd name="T21" fmla="*/ 12 h 155"/>
                <a:gd name="T22" fmla="*/ 45 w 45"/>
                <a:gd name="T23" fmla="*/ 8 h 155"/>
                <a:gd name="T24" fmla="*/ 37 w 45"/>
                <a:gd name="T2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55">
                  <a:moveTo>
                    <a:pt x="37" y="0"/>
                  </a:moveTo>
                  <a:cubicBezTo>
                    <a:pt x="8" y="0"/>
                    <a:pt x="8" y="0"/>
                    <a:pt x="8" y="0"/>
                  </a:cubicBezTo>
                  <a:cubicBezTo>
                    <a:pt x="4" y="0"/>
                    <a:pt x="0" y="4"/>
                    <a:pt x="0" y="8"/>
                  </a:cubicBezTo>
                  <a:cubicBezTo>
                    <a:pt x="0" y="12"/>
                    <a:pt x="0" y="12"/>
                    <a:pt x="0" y="12"/>
                  </a:cubicBezTo>
                  <a:cubicBezTo>
                    <a:pt x="0" y="143"/>
                    <a:pt x="0" y="143"/>
                    <a:pt x="0" y="143"/>
                  </a:cubicBezTo>
                  <a:cubicBezTo>
                    <a:pt x="0" y="147"/>
                    <a:pt x="0" y="147"/>
                    <a:pt x="0" y="147"/>
                  </a:cubicBezTo>
                  <a:cubicBezTo>
                    <a:pt x="0" y="151"/>
                    <a:pt x="4" y="155"/>
                    <a:pt x="8" y="155"/>
                  </a:cubicBezTo>
                  <a:cubicBezTo>
                    <a:pt x="37" y="155"/>
                    <a:pt x="37" y="155"/>
                    <a:pt x="37" y="155"/>
                  </a:cubicBezTo>
                  <a:cubicBezTo>
                    <a:pt x="41" y="155"/>
                    <a:pt x="45" y="151"/>
                    <a:pt x="45" y="147"/>
                  </a:cubicBezTo>
                  <a:cubicBezTo>
                    <a:pt x="45" y="143"/>
                    <a:pt x="45" y="143"/>
                    <a:pt x="45" y="143"/>
                  </a:cubicBezTo>
                  <a:cubicBezTo>
                    <a:pt x="45" y="12"/>
                    <a:pt x="45" y="12"/>
                    <a:pt x="45" y="12"/>
                  </a:cubicBezTo>
                  <a:cubicBezTo>
                    <a:pt x="45" y="8"/>
                    <a:pt x="45" y="8"/>
                    <a:pt x="45" y="8"/>
                  </a:cubicBezTo>
                  <a:cubicBezTo>
                    <a:pt x="45" y="4"/>
                    <a:pt x="41"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5" name="TextBox 14"/>
          <p:cNvSpPr txBox="1"/>
          <p:nvPr/>
        </p:nvSpPr>
        <p:spPr>
          <a:xfrm>
            <a:off x="6443415"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HVAC</a:t>
            </a:r>
          </a:p>
        </p:txBody>
      </p:sp>
      <p:sp>
        <p:nvSpPr>
          <p:cNvPr id="23" name="TextBox 22"/>
          <p:cNvSpPr txBox="1"/>
          <p:nvPr/>
        </p:nvSpPr>
        <p:spPr>
          <a:xfrm>
            <a:off x="6443415"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Computer</a:t>
            </a:r>
          </a:p>
        </p:txBody>
      </p:sp>
      <p:grpSp>
        <p:nvGrpSpPr>
          <p:cNvPr id="192" name="Group 191"/>
          <p:cNvGrpSpPr/>
          <p:nvPr/>
        </p:nvGrpSpPr>
        <p:grpSpPr>
          <a:xfrm>
            <a:off x="6588412" y="4415376"/>
            <a:ext cx="488526" cy="488526"/>
            <a:chOff x="6450013" y="4075113"/>
            <a:chExt cx="387350" cy="387350"/>
          </a:xfrm>
          <a:solidFill>
            <a:srgbClr val="0078D7"/>
          </a:solidFill>
        </p:grpSpPr>
        <p:sp>
          <p:nvSpPr>
            <p:cNvPr id="139" name="Freeform 122"/>
            <p:cNvSpPr>
              <a:spLocks/>
            </p:cNvSpPr>
            <p:nvPr/>
          </p:nvSpPr>
          <p:spPr bwMode="auto">
            <a:xfrm>
              <a:off x="6557963" y="4144963"/>
              <a:ext cx="85725" cy="200025"/>
            </a:xfrm>
            <a:custGeom>
              <a:avLst/>
              <a:gdLst>
                <a:gd name="T0" fmla="*/ 26 w 35"/>
                <a:gd name="T1" fmla="*/ 69 h 82"/>
                <a:gd name="T2" fmla="*/ 26 w 35"/>
                <a:gd name="T3" fmla="*/ 60 h 82"/>
                <a:gd name="T4" fmla="*/ 15 w 35"/>
                <a:gd name="T5" fmla="*/ 60 h 82"/>
                <a:gd name="T6" fmla="*/ 15 w 35"/>
                <a:gd name="T7" fmla="*/ 55 h 82"/>
                <a:gd name="T8" fmla="*/ 26 w 35"/>
                <a:gd name="T9" fmla="*/ 55 h 82"/>
                <a:gd name="T10" fmla="*/ 26 w 35"/>
                <a:gd name="T11" fmla="*/ 46 h 82"/>
                <a:gd name="T12" fmla="*/ 15 w 35"/>
                <a:gd name="T13" fmla="*/ 46 h 82"/>
                <a:gd name="T14" fmla="*/ 15 w 35"/>
                <a:gd name="T15" fmla="*/ 42 h 82"/>
                <a:gd name="T16" fmla="*/ 26 w 35"/>
                <a:gd name="T17" fmla="*/ 42 h 82"/>
                <a:gd name="T18" fmla="*/ 26 w 35"/>
                <a:gd name="T19" fmla="*/ 33 h 82"/>
                <a:gd name="T20" fmla="*/ 15 w 35"/>
                <a:gd name="T21" fmla="*/ 33 h 82"/>
                <a:gd name="T22" fmla="*/ 15 w 35"/>
                <a:gd name="T23" fmla="*/ 29 h 82"/>
                <a:gd name="T24" fmla="*/ 26 w 35"/>
                <a:gd name="T25" fmla="*/ 29 h 82"/>
                <a:gd name="T26" fmla="*/ 26 w 35"/>
                <a:gd name="T27" fmla="*/ 20 h 82"/>
                <a:gd name="T28" fmla="*/ 15 w 35"/>
                <a:gd name="T29" fmla="*/ 20 h 82"/>
                <a:gd name="T30" fmla="*/ 15 w 35"/>
                <a:gd name="T31" fmla="*/ 15 h 82"/>
                <a:gd name="T32" fmla="*/ 26 w 35"/>
                <a:gd name="T33" fmla="*/ 15 h 82"/>
                <a:gd name="T34" fmla="*/ 26 w 35"/>
                <a:gd name="T35" fmla="*/ 9 h 82"/>
                <a:gd name="T36" fmla="*/ 17 w 35"/>
                <a:gd name="T37" fmla="*/ 0 h 82"/>
                <a:gd name="T38" fmla="*/ 8 w 35"/>
                <a:gd name="T39" fmla="*/ 9 h 82"/>
                <a:gd name="T40" fmla="*/ 8 w 35"/>
                <a:gd name="T41" fmla="*/ 69 h 82"/>
                <a:gd name="T42" fmla="*/ 0 w 35"/>
                <a:gd name="T43" fmla="*/ 82 h 82"/>
                <a:gd name="T44" fmla="*/ 35 w 35"/>
                <a:gd name="T45" fmla="*/ 82 h 82"/>
                <a:gd name="T46" fmla="*/ 26 w 35"/>
                <a:gd name="T47"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2">
                  <a:moveTo>
                    <a:pt x="26" y="69"/>
                  </a:moveTo>
                  <a:cubicBezTo>
                    <a:pt x="26" y="60"/>
                    <a:pt x="26" y="60"/>
                    <a:pt x="26" y="60"/>
                  </a:cubicBezTo>
                  <a:cubicBezTo>
                    <a:pt x="15" y="60"/>
                    <a:pt x="15" y="60"/>
                    <a:pt x="15" y="60"/>
                  </a:cubicBezTo>
                  <a:cubicBezTo>
                    <a:pt x="15" y="55"/>
                    <a:pt x="15" y="55"/>
                    <a:pt x="15" y="55"/>
                  </a:cubicBezTo>
                  <a:cubicBezTo>
                    <a:pt x="26" y="55"/>
                    <a:pt x="26" y="55"/>
                    <a:pt x="26" y="55"/>
                  </a:cubicBezTo>
                  <a:cubicBezTo>
                    <a:pt x="26" y="46"/>
                    <a:pt x="26" y="46"/>
                    <a:pt x="26" y="46"/>
                  </a:cubicBezTo>
                  <a:cubicBezTo>
                    <a:pt x="15" y="46"/>
                    <a:pt x="15" y="46"/>
                    <a:pt x="15" y="46"/>
                  </a:cubicBezTo>
                  <a:cubicBezTo>
                    <a:pt x="15" y="42"/>
                    <a:pt x="15" y="42"/>
                    <a:pt x="15" y="42"/>
                  </a:cubicBezTo>
                  <a:cubicBezTo>
                    <a:pt x="26" y="42"/>
                    <a:pt x="26" y="42"/>
                    <a:pt x="26" y="42"/>
                  </a:cubicBezTo>
                  <a:cubicBezTo>
                    <a:pt x="26" y="33"/>
                    <a:pt x="26" y="33"/>
                    <a:pt x="26" y="33"/>
                  </a:cubicBezTo>
                  <a:cubicBezTo>
                    <a:pt x="15" y="33"/>
                    <a:pt x="15" y="33"/>
                    <a:pt x="15" y="33"/>
                  </a:cubicBezTo>
                  <a:cubicBezTo>
                    <a:pt x="15" y="29"/>
                    <a:pt x="15" y="29"/>
                    <a:pt x="15" y="29"/>
                  </a:cubicBezTo>
                  <a:cubicBezTo>
                    <a:pt x="26" y="29"/>
                    <a:pt x="26" y="29"/>
                    <a:pt x="26" y="29"/>
                  </a:cubicBezTo>
                  <a:cubicBezTo>
                    <a:pt x="26" y="20"/>
                    <a:pt x="26" y="20"/>
                    <a:pt x="26" y="20"/>
                  </a:cubicBezTo>
                  <a:cubicBezTo>
                    <a:pt x="15" y="20"/>
                    <a:pt x="15" y="20"/>
                    <a:pt x="15" y="20"/>
                  </a:cubicBezTo>
                  <a:cubicBezTo>
                    <a:pt x="15" y="15"/>
                    <a:pt x="15" y="15"/>
                    <a:pt x="15" y="15"/>
                  </a:cubicBezTo>
                  <a:cubicBezTo>
                    <a:pt x="26" y="15"/>
                    <a:pt x="26" y="15"/>
                    <a:pt x="26" y="15"/>
                  </a:cubicBezTo>
                  <a:cubicBezTo>
                    <a:pt x="26" y="9"/>
                    <a:pt x="26" y="9"/>
                    <a:pt x="26" y="9"/>
                  </a:cubicBezTo>
                  <a:cubicBezTo>
                    <a:pt x="26" y="4"/>
                    <a:pt x="22" y="0"/>
                    <a:pt x="17" y="0"/>
                  </a:cubicBezTo>
                  <a:cubicBezTo>
                    <a:pt x="12" y="0"/>
                    <a:pt x="8" y="4"/>
                    <a:pt x="8" y="9"/>
                  </a:cubicBezTo>
                  <a:cubicBezTo>
                    <a:pt x="8" y="69"/>
                    <a:pt x="8" y="69"/>
                    <a:pt x="8" y="69"/>
                  </a:cubicBezTo>
                  <a:cubicBezTo>
                    <a:pt x="4" y="71"/>
                    <a:pt x="0" y="76"/>
                    <a:pt x="0" y="82"/>
                  </a:cubicBezTo>
                  <a:cubicBezTo>
                    <a:pt x="35" y="82"/>
                    <a:pt x="35" y="82"/>
                    <a:pt x="35" y="82"/>
                  </a:cubicBezTo>
                  <a:cubicBezTo>
                    <a:pt x="34" y="76"/>
                    <a:pt x="31" y="71"/>
                    <a:pt x="2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0" name="Freeform 123"/>
            <p:cNvSpPr>
              <a:spLocks noEditPoints="1"/>
            </p:cNvSpPr>
            <p:nvPr/>
          </p:nvSpPr>
          <p:spPr bwMode="auto">
            <a:xfrm>
              <a:off x="6450013" y="4075113"/>
              <a:ext cx="387350" cy="387350"/>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120 w 160"/>
                <a:gd name="T11" fmla="*/ 51 h 160"/>
                <a:gd name="T12" fmla="*/ 142 w 160"/>
                <a:gd name="T13" fmla="*/ 73 h 160"/>
                <a:gd name="T14" fmla="*/ 98 w 160"/>
                <a:gd name="T15" fmla="*/ 73 h 160"/>
                <a:gd name="T16" fmla="*/ 120 w 160"/>
                <a:gd name="T17" fmla="*/ 51 h 160"/>
                <a:gd name="T18" fmla="*/ 62 w 160"/>
                <a:gd name="T19" fmla="*/ 140 h 160"/>
                <a:gd name="T20" fmla="*/ 36 w 160"/>
                <a:gd name="T21" fmla="*/ 113 h 160"/>
                <a:gd name="T22" fmla="*/ 44 w 160"/>
                <a:gd name="T23" fmla="*/ 93 h 160"/>
                <a:gd name="T24" fmla="*/ 44 w 160"/>
                <a:gd name="T25" fmla="*/ 38 h 160"/>
                <a:gd name="T26" fmla="*/ 62 w 160"/>
                <a:gd name="T27" fmla="*/ 20 h 160"/>
                <a:gd name="T28" fmla="*/ 80 w 160"/>
                <a:gd name="T29" fmla="*/ 38 h 160"/>
                <a:gd name="T30" fmla="*/ 80 w 160"/>
                <a:gd name="T31" fmla="*/ 93 h 160"/>
                <a:gd name="T32" fmla="*/ 89 w 160"/>
                <a:gd name="T33" fmla="*/ 113 h 160"/>
                <a:gd name="T34" fmla="*/ 62 w 160"/>
                <a:gd name="T35" fmla="*/ 140 h 160"/>
                <a:gd name="T36" fmla="*/ 120 w 160"/>
                <a:gd name="T37" fmla="*/ 109 h 160"/>
                <a:gd name="T38" fmla="*/ 98 w 160"/>
                <a:gd name="T39" fmla="*/ 86 h 160"/>
                <a:gd name="T40" fmla="*/ 142 w 160"/>
                <a:gd name="T41" fmla="*/ 86 h 160"/>
                <a:gd name="T42" fmla="*/ 120 w 160"/>
                <a:gd name="T43"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120" y="51"/>
                  </a:moveTo>
                  <a:cubicBezTo>
                    <a:pt x="142" y="73"/>
                    <a:pt x="142" y="73"/>
                    <a:pt x="142" y="73"/>
                  </a:cubicBezTo>
                  <a:cubicBezTo>
                    <a:pt x="98" y="73"/>
                    <a:pt x="98" y="73"/>
                    <a:pt x="98" y="73"/>
                  </a:cubicBezTo>
                  <a:lnTo>
                    <a:pt x="120" y="51"/>
                  </a:lnTo>
                  <a:close/>
                  <a:moveTo>
                    <a:pt x="62" y="140"/>
                  </a:moveTo>
                  <a:cubicBezTo>
                    <a:pt x="48" y="140"/>
                    <a:pt x="36" y="128"/>
                    <a:pt x="36" y="113"/>
                  </a:cubicBezTo>
                  <a:cubicBezTo>
                    <a:pt x="36" y="105"/>
                    <a:pt x="39" y="98"/>
                    <a:pt x="44" y="93"/>
                  </a:cubicBezTo>
                  <a:cubicBezTo>
                    <a:pt x="44" y="38"/>
                    <a:pt x="44" y="38"/>
                    <a:pt x="44" y="38"/>
                  </a:cubicBezTo>
                  <a:cubicBezTo>
                    <a:pt x="44" y="28"/>
                    <a:pt x="52" y="20"/>
                    <a:pt x="62" y="20"/>
                  </a:cubicBezTo>
                  <a:cubicBezTo>
                    <a:pt x="72" y="20"/>
                    <a:pt x="80" y="28"/>
                    <a:pt x="80" y="38"/>
                  </a:cubicBezTo>
                  <a:cubicBezTo>
                    <a:pt x="80" y="93"/>
                    <a:pt x="80" y="93"/>
                    <a:pt x="80" y="93"/>
                  </a:cubicBezTo>
                  <a:cubicBezTo>
                    <a:pt x="85" y="98"/>
                    <a:pt x="89" y="105"/>
                    <a:pt x="89" y="113"/>
                  </a:cubicBezTo>
                  <a:cubicBezTo>
                    <a:pt x="89" y="128"/>
                    <a:pt x="77" y="140"/>
                    <a:pt x="62" y="140"/>
                  </a:cubicBezTo>
                  <a:close/>
                  <a:moveTo>
                    <a:pt x="120" y="109"/>
                  </a:moveTo>
                  <a:cubicBezTo>
                    <a:pt x="98" y="86"/>
                    <a:pt x="98" y="86"/>
                    <a:pt x="98" y="86"/>
                  </a:cubicBezTo>
                  <a:cubicBezTo>
                    <a:pt x="142" y="86"/>
                    <a:pt x="142" y="86"/>
                    <a:pt x="142" y="86"/>
                  </a:cubicBezTo>
                  <a:lnTo>
                    <a:pt x="12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4" name="Group 183"/>
          <p:cNvGrpSpPr/>
          <p:nvPr/>
        </p:nvGrpSpPr>
        <p:grpSpPr>
          <a:xfrm>
            <a:off x="6557379" y="2190316"/>
            <a:ext cx="550593" cy="490527"/>
            <a:chOff x="6440488" y="2454275"/>
            <a:chExt cx="436563" cy="388937"/>
          </a:xfrm>
          <a:solidFill>
            <a:srgbClr val="0078D7"/>
          </a:solidFill>
        </p:grpSpPr>
        <p:sp>
          <p:nvSpPr>
            <p:cNvPr id="158" name="Freeform 141"/>
            <p:cNvSpPr>
              <a:spLocks noEditPoints="1"/>
            </p:cNvSpPr>
            <p:nvPr/>
          </p:nvSpPr>
          <p:spPr bwMode="auto">
            <a:xfrm>
              <a:off x="6440488" y="2454275"/>
              <a:ext cx="436563" cy="388937"/>
            </a:xfrm>
            <a:custGeom>
              <a:avLst/>
              <a:gdLst>
                <a:gd name="T0" fmla="*/ 180 w 181"/>
                <a:gd name="T1" fmla="*/ 139 h 160"/>
                <a:gd name="T2" fmla="*/ 163 w 181"/>
                <a:gd name="T3" fmla="*/ 105 h 160"/>
                <a:gd name="T4" fmla="*/ 158 w 181"/>
                <a:gd name="T5" fmla="*/ 97 h 160"/>
                <a:gd name="T6" fmla="*/ 161 w 181"/>
                <a:gd name="T7" fmla="*/ 90 h 160"/>
                <a:gd name="T8" fmla="*/ 161 w 181"/>
                <a:gd name="T9" fmla="*/ 10 h 160"/>
                <a:gd name="T10" fmla="*/ 151 w 181"/>
                <a:gd name="T11" fmla="*/ 0 h 160"/>
                <a:gd name="T12" fmla="*/ 31 w 181"/>
                <a:gd name="T13" fmla="*/ 0 h 160"/>
                <a:gd name="T14" fmla="*/ 20 w 181"/>
                <a:gd name="T15" fmla="*/ 10 h 160"/>
                <a:gd name="T16" fmla="*/ 20 w 181"/>
                <a:gd name="T17" fmla="*/ 90 h 160"/>
                <a:gd name="T18" fmla="*/ 24 w 181"/>
                <a:gd name="T19" fmla="*/ 97 h 160"/>
                <a:gd name="T20" fmla="*/ 19 w 181"/>
                <a:gd name="T21" fmla="*/ 105 h 160"/>
                <a:gd name="T22" fmla="*/ 1 w 181"/>
                <a:gd name="T23" fmla="*/ 139 h 160"/>
                <a:gd name="T24" fmla="*/ 3 w 181"/>
                <a:gd name="T25" fmla="*/ 156 h 160"/>
                <a:gd name="T26" fmla="*/ 11 w 181"/>
                <a:gd name="T27" fmla="*/ 160 h 160"/>
                <a:gd name="T28" fmla="*/ 170 w 181"/>
                <a:gd name="T29" fmla="*/ 160 h 160"/>
                <a:gd name="T30" fmla="*/ 179 w 181"/>
                <a:gd name="T31" fmla="*/ 156 h 160"/>
                <a:gd name="T32" fmla="*/ 180 w 181"/>
                <a:gd name="T33" fmla="*/ 139 h 160"/>
                <a:gd name="T34" fmla="*/ 170 w 181"/>
                <a:gd name="T35" fmla="*/ 147 h 160"/>
                <a:gd name="T36" fmla="*/ 11 w 181"/>
                <a:gd name="T37" fmla="*/ 147 h 160"/>
                <a:gd name="T38" fmla="*/ 7 w 181"/>
                <a:gd name="T39" fmla="*/ 140 h 160"/>
                <a:gd name="T40" fmla="*/ 24 w 181"/>
                <a:gd name="T41" fmla="*/ 107 h 160"/>
                <a:gd name="T42" fmla="*/ 33 w 181"/>
                <a:gd name="T43" fmla="*/ 100 h 160"/>
                <a:gd name="T44" fmla="*/ 149 w 181"/>
                <a:gd name="T45" fmla="*/ 100 h 160"/>
                <a:gd name="T46" fmla="*/ 157 w 181"/>
                <a:gd name="T47" fmla="*/ 107 h 160"/>
                <a:gd name="T48" fmla="*/ 174 w 181"/>
                <a:gd name="T49" fmla="*/ 140 h 160"/>
                <a:gd name="T50" fmla="*/ 170 w 181"/>
                <a:gd name="T51" fmla="*/ 147 h 160"/>
                <a:gd name="T52" fmla="*/ 26 w 181"/>
                <a:gd name="T53" fmla="*/ 10 h 160"/>
                <a:gd name="T54" fmla="*/ 31 w 181"/>
                <a:gd name="T55" fmla="*/ 6 h 160"/>
                <a:gd name="T56" fmla="*/ 151 w 181"/>
                <a:gd name="T57" fmla="*/ 6 h 160"/>
                <a:gd name="T58" fmla="*/ 155 w 181"/>
                <a:gd name="T59" fmla="*/ 10 h 160"/>
                <a:gd name="T60" fmla="*/ 155 w 181"/>
                <a:gd name="T61" fmla="*/ 90 h 160"/>
                <a:gd name="T62" fmla="*/ 151 w 181"/>
                <a:gd name="T63" fmla="*/ 94 h 160"/>
                <a:gd name="T64" fmla="*/ 31 w 181"/>
                <a:gd name="T65" fmla="*/ 94 h 160"/>
                <a:gd name="T66" fmla="*/ 26 w 181"/>
                <a:gd name="T67" fmla="*/ 90 h 160"/>
                <a:gd name="T68" fmla="*/ 26 w 181"/>
                <a:gd name="T69" fmla="*/ 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160">
                  <a:moveTo>
                    <a:pt x="180" y="139"/>
                  </a:moveTo>
                  <a:cubicBezTo>
                    <a:pt x="163" y="105"/>
                    <a:pt x="163" y="105"/>
                    <a:pt x="163" y="105"/>
                  </a:cubicBezTo>
                  <a:cubicBezTo>
                    <a:pt x="162" y="102"/>
                    <a:pt x="160" y="99"/>
                    <a:pt x="158" y="97"/>
                  </a:cubicBezTo>
                  <a:cubicBezTo>
                    <a:pt x="160" y="96"/>
                    <a:pt x="161" y="93"/>
                    <a:pt x="161" y="90"/>
                  </a:cubicBezTo>
                  <a:cubicBezTo>
                    <a:pt x="161" y="10"/>
                    <a:pt x="161" y="10"/>
                    <a:pt x="161" y="10"/>
                  </a:cubicBezTo>
                  <a:cubicBezTo>
                    <a:pt x="161" y="4"/>
                    <a:pt x="157" y="0"/>
                    <a:pt x="151" y="0"/>
                  </a:cubicBezTo>
                  <a:cubicBezTo>
                    <a:pt x="31" y="0"/>
                    <a:pt x="31" y="0"/>
                    <a:pt x="31" y="0"/>
                  </a:cubicBezTo>
                  <a:cubicBezTo>
                    <a:pt x="25" y="0"/>
                    <a:pt x="20" y="4"/>
                    <a:pt x="20" y="10"/>
                  </a:cubicBezTo>
                  <a:cubicBezTo>
                    <a:pt x="20" y="90"/>
                    <a:pt x="20" y="90"/>
                    <a:pt x="20" y="90"/>
                  </a:cubicBezTo>
                  <a:cubicBezTo>
                    <a:pt x="20" y="93"/>
                    <a:pt x="22" y="96"/>
                    <a:pt x="24" y="97"/>
                  </a:cubicBezTo>
                  <a:cubicBezTo>
                    <a:pt x="22" y="99"/>
                    <a:pt x="20" y="102"/>
                    <a:pt x="19" y="105"/>
                  </a:cubicBezTo>
                  <a:cubicBezTo>
                    <a:pt x="1" y="139"/>
                    <a:pt x="1" y="139"/>
                    <a:pt x="1" y="139"/>
                  </a:cubicBezTo>
                  <a:cubicBezTo>
                    <a:pt x="0" y="142"/>
                    <a:pt x="1" y="153"/>
                    <a:pt x="3" y="156"/>
                  </a:cubicBezTo>
                  <a:cubicBezTo>
                    <a:pt x="5" y="158"/>
                    <a:pt x="8" y="160"/>
                    <a:pt x="11" y="160"/>
                  </a:cubicBezTo>
                  <a:cubicBezTo>
                    <a:pt x="170" y="160"/>
                    <a:pt x="170" y="160"/>
                    <a:pt x="170" y="160"/>
                  </a:cubicBezTo>
                  <a:cubicBezTo>
                    <a:pt x="174" y="160"/>
                    <a:pt x="177" y="158"/>
                    <a:pt x="179" y="156"/>
                  </a:cubicBezTo>
                  <a:cubicBezTo>
                    <a:pt x="181" y="153"/>
                    <a:pt x="181" y="142"/>
                    <a:pt x="180" y="139"/>
                  </a:cubicBezTo>
                  <a:close/>
                  <a:moveTo>
                    <a:pt x="170" y="147"/>
                  </a:moveTo>
                  <a:cubicBezTo>
                    <a:pt x="11" y="147"/>
                    <a:pt x="11" y="147"/>
                    <a:pt x="11" y="147"/>
                  </a:cubicBezTo>
                  <a:cubicBezTo>
                    <a:pt x="8" y="147"/>
                    <a:pt x="6" y="144"/>
                    <a:pt x="7" y="140"/>
                  </a:cubicBezTo>
                  <a:cubicBezTo>
                    <a:pt x="24" y="107"/>
                    <a:pt x="24" y="107"/>
                    <a:pt x="24" y="107"/>
                  </a:cubicBezTo>
                  <a:cubicBezTo>
                    <a:pt x="25" y="103"/>
                    <a:pt x="29" y="100"/>
                    <a:pt x="33" y="100"/>
                  </a:cubicBezTo>
                  <a:cubicBezTo>
                    <a:pt x="149" y="100"/>
                    <a:pt x="149" y="100"/>
                    <a:pt x="149" y="100"/>
                  </a:cubicBezTo>
                  <a:cubicBezTo>
                    <a:pt x="152" y="100"/>
                    <a:pt x="156" y="103"/>
                    <a:pt x="157" y="107"/>
                  </a:cubicBezTo>
                  <a:cubicBezTo>
                    <a:pt x="174" y="140"/>
                    <a:pt x="174" y="140"/>
                    <a:pt x="174" y="140"/>
                  </a:cubicBezTo>
                  <a:cubicBezTo>
                    <a:pt x="176" y="144"/>
                    <a:pt x="174" y="147"/>
                    <a:pt x="170" y="147"/>
                  </a:cubicBezTo>
                  <a:close/>
                  <a:moveTo>
                    <a:pt x="26" y="10"/>
                  </a:moveTo>
                  <a:cubicBezTo>
                    <a:pt x="26" y="8"/>
                    <a:pt x="28" y="6"/>
                    <a:pt x="31" y="6"/>
                  </a:cubicBezTo>
                  <a:cubicBezTo>
                    <a:pt x="151" y="6"/>
                    <a:pt x="151" y="6"/>
                    <a:pt x="151" y="6"/>
                  </a:cubicBezTo>
                  <a:cubicBezTo>
                    <a:pt x="153" y="6"/>
                    <a:pt x="155" y="8"/>
                    <a:pt x="155" y="10"/>
                  </a:cubicBezTo>
                  <a:cubicBezTo>
                    <a:pt x="155" y="90"/>
                    <a:pt x="155" y="90"/>
                    <a:pt x="155" y="90"/>
                  </a:cubicBezTo>
                  <a:cubicBezTo>
                    <a:pt x="155" y="92"/>
                    <a:pt x="153" y="94"/>
                    <a:pt x="151" y="94"/>
                  </a:cubicBezTo>
                  <a:cubicBezTo>
                    <a:pt x="31" y="94"/>
                    <a:pt x="31" y="94"/>
                    <a:pt x="31" y="94"/>
                  </a:cubicBezTo>
                  <a:cubicBezTo>
                    <a:pt x="28" y="94"/>
                    <a:pt x="26" y="92"/>
                    <a:pt x="26" y="90"/>
                  </a:cubicBezTo>
                  <a:lnTo>
                    <a:pt x="2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9" name="Freeform 142"/>
            <p:cNvSpPr>
              <a:spLocks/>
            </p:cNvSpPr>
            <p:nvPr/>
          </p:nvSpPr>
          <p:spPr bwMode="auto">
            <a:xfrm>
              <a:off x="6599238" y="2751138"/>
              <a:ext cx="120650" cy="42862"/>
            </a:xfrm>
            <a:custGeom>
              <a:avLst/>
              <a:gdLst>
                <a:gd name="T0" fmla="*/ 47 w 50"/>
                <a:gd name="T1" fmla="*/ 2 h 18"/>
                <a:gd name="T2" fmla="*/ 43 w 50"/>
                <a:gd name="T3" fmla="*/ 0 h 18"/>
                <a:gd name="T4" fmla="*/ 6 w 50"/>
                <a:gd name="T5" fmla="*/ 0 h 18"/>
                <a:gd name="T6" fmla="*/ 3 w 50"/>
                <a:gd name="T7" fmla="*/ 2 h 18"/>
                <a:gd name="T8" fmla="*/ 0 w 50"/>
                <a:gd name="T9" fmla="*/ 15 h 18"/>
                <a:gd name="T10" fmla="*/ 0 w 50"/>
                <a:gd name="T11" fmla="*/ 17 h 18"/>
                <a:gd name="T12" fmla="*/ 3 w 50"/>
                <a:gd name="T13" fmla="*/ 18 h 18"/>
                <a:gd name="T14" fmla="*/ 47 w 50"/>
                <a:gd name="T15" fmla="*/ 18 h 18"/>
                <a:gd name="T16" fmla="*/ 49 w 50"/>
                <a:gd name="T17" fmla="*/ 17 h 18"/>
                <a:gd name="T18" fmla="*/ 50 w 50"/>
                <a:gd name="T19" fmla="*/ 15 h 18"/>
                <a:gd name="T20" fmla="*/ 47 w 50"/>
                <a:gd name="T21"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8">
                  <a:moveTo>
                    <a:pt x="47" y="2"/>
                  </a:moveTo>
                  <a:cubicBezTo>
                    <a:pt x="47" y="1"/>
                    <a:pt x="45" y="0"/>
                    <a:pt x="43" y="0"/>
                  </a:cubicBezTo>
                  <a:cubicBezTo>
                    <a:pt x="6" y="0"/>
                    <a:pt x="6" y="0"/>
                    <a:pt x="6" y="0"/>
                  </a:cubicBezTo>
                  <a:cubicBezTo>
                    <a:pt x="5" y="0"/>
                    <a:pt x="3" y="1"/>
                    <a:pt x="3" y="2"/>
                  </a:cubicBezTo>
                  <a:cubicBezTo>
                    <a:pt x="0" y="15"/>
                    <a:pt x="0" y="15"/>
                    <a:pt x="0" y="15"/>
                  </a:cubicBezTo>
                  <a:cubicBezTo>
                    <a:pt x="0" y="16"/>
                    <a:pt x="0" y="17"/>
                    <a:pt x="0" y="17"/>
                  </a:cubicBezTo>
                  <a:cubicBezTo>
                    <a:pt x="1" y="18"/>
                    <a:pt x="2" y="18"/>
                    <a:pt x="3" y="18"/>
                  </a:cubicBezTo>
                  <a:cubicBezTo>
                    <a:pt x="47" y="18"/>
                    <a:pt x="47" y="18"/>
                    <a:pt x="47" y="18"/>
                  </a:cubicBezTo>
                  <a:cubicBezTo>
                    <a:pt x="48" y="18"/>
                    <a:pt x="49" y="18"/>
                    <a:pt x="49" y="17"/>
                  </a:cubicBezTo>
                  <a:cubicBezTo>
                    <a:pt x="50" y="17"/>
                    <a:pt x="50" y="16"/>
                    <a:pt x="50" y="15"/>
                  </a:cubicBezTo>
                  <a:lnTo>
                    <a:pt x="4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0" name="Freeform 143"/>
            <p:cNvSpPr>
              <a:spLocks/>
            </p:cNvSpPr>
            <p:nvPr/>
          </p:nvSpPr>
          <p:spPr bwMode="auto">
            <a:xfrm>
              <a:off x="6511925" y="2479675"/>
              <a:ext cx="295275" cy="193675"/>
            </a:xfrm>
            <a:custGeom>
              <a:avLst/>
              <a:gdLst>
                <a:gd name="T0" fmla="*/ 6 w 122"/>
                <a:gd name="T1" fmla="*/ 80 h 80"/>
                <a:gd name="T2" fmla="*/ 115 w 122"/>
                <a:gd name="T3" fmla="*/ 80 h 80"/>
                <a:gd name="T4" fmla="*/ 122 w 122"/>
                <a:gd name="T5" fmla="*/ 73 h 80"/>
                <a:gd name="T6" fmla="*/ 122 w 122"/>
                <a:gd name="T7" fmla="*/ 6 h 80"/>
                <a:gd name="T8" fmla="*/ 115 w 122"/>
                <a:gd name="T9" fmla="*/ 0 h 80"/>
                <a:gd name="T10" fmla="*/ 6 w 122"/>
                <a:gd name="T11" fmla="*/ 0 h 80"/>
                <a:gd name="T12" fmla="*/ 0 w 122"/>
                <a:gd name="T13" fmla="*/ 6 h 80"/>
                <a:gd name="T14" fmla="*/ 0 w 122"/>
                <a:gd name="T15" fmla="*/ 73 h 80"/>
                <a:gd name="T16" fmla="*/ 6 w 12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80">
                  <a:moveTo>
                    <a:pt x="6" y="80"/>
                  </a:moveTo>
                  <a:cubicBezTo>
                    <a:pt x="115" y="80"/>
                    <a:pt x="115" y="80"/>
                    <a:pt x="115" y="80"/>
                  </a:cubicBezTo>
                  <a:cubicBezTo>
                    <a:pt x="119" y="80"/>
                    <a:pt x="122" y="77"/>
                    <a:pt x="122" y="73"/>
                  </a:cubicBezTo>
                  <a:cubicBezTo>
                    <a:pt x="122" y="6"/>
                    <a:pt x="122" y="6"/>
                    <a:pt x="122" y="6"/>
                  </a:cubicBezTo>
                  <a:cubicBezTo>
                    <a:pt x="122" y="3"/>
                    <a:pt x="119" y="0"/>
                    <a:pt x="115" y="0"/>
                  </a:cubicBezTo>
                  <a:cubicBezTo>
                    <a:pt x="6" y="0"/>
                    <a:pt x="6" y="0"/>
                    <a:pt x="6" y="0"/>
                  </a:cubicBezTo>
                  <a:cubicBezTo>
                    <a:pt x="3" y="0"/>
                    <a:pt x="0" y="3"/>
                    <a:pt x="0" y="6"/>
                  </a:cubicBezTo>
                  <a:cubicBezTo>
                    <a:pt x="0" y="73"/>
                    <a:pt x="0" y="73"/>
                    <a:pt x="0" y="73"/>
                  </a:cubicBezTo>
                  <a:cubicBezTo>
                    <a:pt x="0" y="77"/>
                    <a:pt x="3" y="80"/>
                    <a:pt x="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6" name="TextBox 15"/>
          <p:cNvSpPr txBox="1"/>
          <p:nvPr/>
        </p:nvSpPr>
        <p:spPr>
          <a:xfrm>
            <a:off x="7622598"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Vending</a:t>
            </a:r>
          </a:p>
        </p:txBody>
      </p:sp>
      <p:sp>
        <p:nvSpPr>
          <p:cNvPr id="24" name="TextBox 23"/>
          <p:cNvSpPr txBox="1"/>
          <p:nvPr/>
        </p:nvSpPr>
        <p:spPr>
          <a:xfrm>
            <a:off x="7622598"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Printer</a:t>
            </a:r>
          </a:p>
        </p:txBody>
      </p:sp>
      <p:grpSp>
        <p:nvGrpSpPr>
          <p:cNvPr id="193" name="Group 192"/>
          <p:cNvGrpSpPr/>
          <p:nvPr/>
        </p:nvGrpSpPr>
        <p:grpSpPr>
          <a:xfrm>
            <a:off x="7726551" y="4291243"/>
            <a:ext cx="570615" cy="612659"/>
            <a:chOff x="7392988" y="4025900"/>
            <a:chExt cx="452438" cy="485775"/>
          </a:xfrm>
          <a:solidFill>
            <a:srgbClr val="0078D7"/>
          </a:solidFill>
        </p:grpSpPr>
        <p:sp>
          <p:nvSpPr>
            <p:cNvPr id="141" name="Freeform 124"/>
            <p:cNvSpPr>
              <a:spLocks noEditPoints="1"/>
            </p:cNvSpPr>
            <p:nvPr/>
          </p:nvSpPr>
          <p:spPr bwMode="auto">
            <a:xfrm>
              <a:off x="7610475" y="4116388"/>
              <a:ext cx="60325" cy="60325"/>
            </a:xfrm>
            <a:custGeom>
              <a:avLst/>
              <a:gdLst>
                <a:gd name="T0" fmla="*/ 22 w 25"/>
                <a:gd name="T1" fmla="*/ 25 h 25"/>
                <a:gd name="T2" fmla="*/ 4 w 25"/>
                <a:gd name="T3" fmla="*/ 25 h 25"/>
                <a:gd name="T4" fmla="*/ 0 w 25"/>
                <a:gd name="T5" fmla="*/ 21 h 25"/>
                <a:gd name="T6" fmla="*/ 0 w 25"/>
                <a:gd name="T7" fmla="*/ 3 h 25"/>
                <a:gd name="T8" fmla="*/ 4 w 25"/>
                <a:gd name="T9" fmla="*/ 0 h 25"/>
                <a:gd name="T10" fmla="*/ 22 w 25"/>
                <a:gd name="T11" fmla="*/ 0 h 25"/>
                <a:gd name="T12" fmla="*/ 25 w 25"/>
                <a:gd name="T13" fmla="*/ 3 h 25"/>
                <a:gd name="T14" fmla="*/ 25 w 25"/>
                <a:gd name="T15" fmla="*/ 21 h 25"/>
                <a:gd name="T16" fmla="*/ 22 w 25"/>
                <a:gd name="T17" fmla="*/ 25 h 25"/>
                <a:gd name="T18" fmla="*/ 7 w 25"/>
                <a:gd name="T19" fmla="*/ 18 h 25"/>
                <a:gd name="T20" fmla="*/ 18 w 25"/>
                <a:gd name="T21" fmla="*/ 18 h 25"/>
                <a:gd name="T22" fmla="*/ 18 w 25"/>
                <a:gd name="T23" fmla="*/ 7 h 25"/>
                <a:gd name="T24" fmla="*/ 7 w 25"/>
                <a:gd name="T25" fmla="*/ 7 h 25"/>
                <a:gd name="T26" fmla="*/ 7 w 25"/>
                <a:gd name="T2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22" y="25"/>
                  </a:moveTo>
                  <a:cubicBezTo>
                    <a:pt x="4" y="25"/>
                    <a:pt x="4" y="25"/>
                    <a:pt x="4" y="25"/>
                  </a:cubicBezTo>
                  <a:cubicBezTo>
                    <a:pt x="2" y="25"/>
                    <a:pt x="0" y="23"/>
                    <a:pt x="0" y="21"/>
                  </a:cubicBezTo>
                  <a:cubicBezTo>
                    <a:pt x="0" y="3"/>
                    <a:pt x="0" y="3"/>
                    <a:pt x="0" y="3"/>
                  </a:cubicBezTo>
                  <a:cubicBezTo>
                    <a:pt x="0" y="1"/>
                    <a:pt x="2" y="0"/>
                    <a:pt x="4" y="0"/>
                  </a:cubicBezTo>
                  <a:cubicBezTo>
                    <a:pt x="22" y="0"/>
                    <a:pt x="22" y="0"/>
                    <a:pt x="22" y="0"/>
                  </a:cubicBezTo>
                  <a:cubicBezTo>
                    <a:pt x="23" y="0"/>
                    <a:pt x="25" y="1"/>
                    <a:pt x="25" y="3"/>
                  </a:cubicBezTo>
                  <a:cubicBezTo>
                    <a:pt x="25" y="21"/>
                    <a:pt x="25" y="21"/>
                    <a:pt x="25" y="21"/>
                  </a:cubicBezTo>
                  <a:cubicBezTo>
                    <a:pt x="25" y="23"/>
                    <a:pt x="23" y="25"/>
                    <a:pt x="22" y="25"/>
                  </a:cubicBezTo>
                  <a:close/>
                  <a:moveTo>
                    <a:pt x="7" y="18"/>
                  </a:moveTo>
                  <a:cubicBezTo>
                    <a:pt x="18" y="18"/>
                    <a:pt x="18" y="18"/>
                    <a:pt x="18" y="18"/>
                  </a:cubicBezTo>
                  <a:cubicBezTo>
                    <a:pt x="18" y="7"/>
                    <a:pt x="18" y="7"/>
                    <a:pt x="18" y="7"/>
                  </a:cubicBezTo>
                  <a:cubicBezTo>
                    <a:pt x="7" y="7"/>
                    <a:pt x="7" y="7"/>
                    <a:pt x="7" y="7"/>
                  </a:cubicBezTo>
                  <a:lnTo>
                    <a:pt x="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2" name="Freeform 125"/>
            <p:cNvSpPr>
              <a:spLocks noEditPoints="1"/>
            </p:cNvSpPr>
            <p:nvPr/>
          </p:nvSpPr>
          <p:spPr bwMode="auto">
            <a:xfrm>
              <a:off x="7610475" y="4200525"/>
              <a:ext cx="60325" cy="61912"/>
            </a:xfrm>
            <a:custGeom>
              <a:avLst/>
              <a:gdLst>
                <a:gd name="T0" fmla="*/ 22 w 25"/>
                <a:gd name="T1" fmla="*/ 25 h 25"/>
                <a:gd name="T2" fmla="*/ 4 w 25"/>
                <a:gd name="T3" fmla="*/ 25 h 25"/>
                <a:gd name="T4" fmla="*/ 0 w 25"/>
                <a:gd name="T5" fmla="*/ 21 h 25"/>
                <a:gd name="T6" fmla="*/ 0 w 25"/>
                <a:gd name="T7" fmla="*/ 4 h 25"/>
                <a:gd name="T8" fmla="*/ 4 w 25"/>
                <a:gd name="T9" fmla="*/ 0 h 25"/>
                <a:gd name="T10" fmla="*/ 22 w 25"/>
                <a:gd name="T11" fmla="*/ 0 h 25"/>
                <a:gd name="T12" fmla="*/ 25 w 25"/>
                <a:gd name="T13" fmla="*/ 4 h 25"/>
                <a:gd name="T14" fmla="*/ 25 w 25"/>
                <a:gd name="T15" fmla="*/ 21 h 25"/>
                <a:gd name="T16" fmla="*/ 22 w 25"/>
                <a:gd name="T17" fmla="*/ 25 h 25"/>
                <a:gd name="T18" fmla="*/ 7 w 25"/>
                <a:gd name="T19" fmla="*/ 18 h 25"/>
                <a:gd name="T20" fmla="*/ 18 w 25"/>
                <a:gd name="T21" fmla="*/ 18 h 25"/>
                <a:gd name="T22" fmla="*/ 18 w 25"/>
                <a:gd name="T23" fmla="*/ 7 h 25"/>
                <a:gd name="T24" fmla="*/ 7 w 25"/>
                <a:gd name="T25" fmla="*/ 7 h 25"/>
                <a:gd name="T26" fmla="*/ 7 w 25"/>
                <a:gd name="T2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22" y="25"/>
                  </a:moveTo>
                  <a:cubicBezTo>
                    <a:pt x="4" y="25"/>
                    <a:pt x="4" y="25"/>
                    <a:pt x="4" y="25"/>
                  </a:cubicBezTo>
                  <a:cubicBezTo>
                    <a:pt x="2" y="25"/>
                    <a:pt x="0" y="23"/>
                    <a:pt x="0" y="21"/>
                  </a:cubicBezTo>
                  <a:cubicBezTo>
                    <a:pt x="0" y="4"/>
                    <a:pt x="0" y="4"/>
                    <a:pt x="0" y="4"/>
                  </a:cubicBezTo>
                  <a:cubicBezTo>
                    <a:pt x="0" y="2"/>
                    <a:pt x="2" y="0"/>
                    <a:pt x="4" y="0"/>
                  </a:cubicBezTo>
                  <a:cubicBezTo>
                    <a:pt x="22" y="0"/>
                    <a:pt x="22" y="0"/>
                    <a:pt x="22" y="0"/>
                  </a:cubicBezTo>
                  <a:cubicBezTo>
                    <a:pt x="23" y="0"/>
                    <a:pt x="25" y="2"/>
                    <a:pt x="25" y="4"/>
                  </a:cubicBezTo>
                  <a:cubicBezTo>
                    <a:pt x="25" y="21"/>
                    <a:pt x="25" y="21"/>
                    <a:pt x="25" y="21"/>
                  </a:cubicBezTo>
                  <a:cubicBezTo>
                    <a:pt x="25" y="23"/>
                    <a:pt x="23" y="25"/>
                    <a:pt x="22" y="25"/>
                  </a:cubicBezTo>
                  <a:close/>
                  <a:moveTo>
                    <a:pt x="7" y="18"/>
                  </a:moveTo>
                  <a:cubicBezTo>
                    <a:pt x="18" y="18"/>
                    <a:pt x="18" y="18"/>
                    <a:pt x="18" y="18"/>
                  </a:cubicBezTo>
                  <a:cubicBezTo>
                    <a:pt x="18" y="7"/>
                    <a:pt x="18" y="7"/>
                    <a:pt x="18" y="7"/>
                  </a:cubicBezTo>
                  <a:cubicBezTo>
                    <a:pt x="7" y="7"/>
                    <a:pt x="7" y="7"/>
                    <a:pt x="7" y="7"/>
                  </a:cubicBezTo>
                  <a:lnTo>
                    <a:pt x="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3" name="Freeform 126"/>
            <p:cNvSpPr>
              <a:spLocks noEditPoints="1"/>
            </p:cNvSpPr>
            <p:nvPr/>
          </p:nvSpPr>
          <p:spPr bwMode="auto">
            <a:xfrm>
              <a:off x="7481888" y="4318000"/>
              <a:ext cx="146050" cy="103187"/>
            </a:xfrm>
            <a:custGeom>
              <a:avLst/>
              <a:gdLst>
                <a:gd name="T0" fmla="*/ 57 w 60"/>
                <a:gd name="T1" fmla="*/ 43 h 43"/>
                <a:gd name="T2" fmla="*/ 4 w 60"/>
                <a:gd name="T3" fmla="*/ 43 h 43"/>
                <a:gd name="T4" fmla="*/ 0 w 60"/>
                <a:gd name="T5" fmla="*/ 39 h 43"/>
                <a:gd name="T6" fmla="*/ 0 w 60"/>
                <a:gd name="T7" fmla="*/ 4 h 43"/>
                <a:gd name="T8" fmla="*/ 4 w 60"/>
                <a:gd name="T9" fmla="*/ 0 h 43"/>
                <a:gd name="T10" fmla="*/ 57 w 60"/>
                <a:gd name="T11" fmla="*/ 0 h 43"/>
                <a:gd name="T12" fmla="*/ 60 w 60"/>
                <a:gd name="T13" fmla="*/ 4 h 43"/>
                <a:gd name="T14" fmla="*/ 60 w 60"/>
                <a:gd name="T15" fmla="*/ 39 h 43"/>
                <a:gd name="T16" fmla="*/ 57 w 60"/>
                <a:gd name="T17" fmla="*/ 43 h 43"/>
                <a:gd name="T18" fmla="*/ 8 w 60"/>
                <a:gd name="T19" fmla="*/ 28 h 43"/>
                <a:gd name="T20" fmla="*/ 54 w 60"/>
                <a:gd name="T21" fmla="*/ 28 h 43"/>
                <a:gd name="T22" fmla="*/ 53 w 60"/>
                <a:gd name="T23" fmla="*/ 7 h 43"/>
                <a:gd name="T24" fmla="*/ 7 w 60"/>
                <a:gd name="T25" fmla="*/ 7 h 43"/>
                <a:gd name="T26" fmla="*/ 8 w 60"/>
                <a:gd name="T2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43">
                  <a:moveTo>
                    <a:pt x="57" y="43"/>
                  </a:moveTo>
                  <a:cubicBezTo>
                    <a:pt x="4" y="43"/>
                    <a:pt x="4" y="43"/>
                    <a:pt x="4" y="43"/>
                  </a:cubicBezTo>
                  <a:cubicBezTo>
                    <a:pt x="2" y="43"/>
                    <a:pt x="0" y="41"/>
                    <a:pt x="0" y="39"/>
                  </a:cubicBezTo>
                  <a:cubicBezTo>
                    <a:pt x="0" y="4"/>
                    <a:pt x="0" y="4"/>
                    <a:pt x="0" y="4"/>
                  </a:cubicBezTo>
                  <a:cubicBezTo>
                    <a:pt x="0" y="2"/>
                    <a:pt x="2" y="0"/>
                    <a:pt x="4" y="0"/>
                  </a:cubicBezTo>
                  <a:cubicBezTo>
                    <a:pt x="57" y="0"/>
                    <a:pt x="57" y="0"/>
                    <a:pt x="57" y="0"/>
                  </a:cubicBezTo>
                  <a:cubicBezTo>
                    <a:pt x="59" y="0"/>
                    <a:pt x="60" y="2"/>
                    <a:pt x="60" y="4"/>
                  </a:cubicBezTo>
                  <a:cubicBezTo>
                    <a:pt x="60" y="39"/>
                    <a:pt x="60" y="39"/>
                    <a:pt x="60" y="39"/>
                  </a:cubicBezTo>
                  <a:cubicBezTo>
                    <a:pt x="60" y="41"/>
                    <a:pt x="59" y="43"/>
                    <a:pt x="57" y="43"/>
                  </a:cubicBezTo>
                  <a:close/>
                  <a:moveTo>
                    <a:pt x="8" y="28"/>
                  </a:moveTo>
                  <a:cubicBezTo>
                    <a:pt x="54" y="28"/>
                    <a:pt x="54" y="28"/>
                    <a:pt x="54" y="28"/>
                  </a:cubicBezTo>
                  <a:cubicBezTo>
                    <a:pt x="53" y="7"/>
                    <a:pt x="53" y="7"/>
                    <a:pt x="53" y="7"/>
                  </a:cubicBezTo>
                  <a:cubicBezTo>
                    <a:pt x="7" y="7"/>
                    <a:pt x="7" y="7"/>
                    <a:pt x="7" y="7"/>
                  </a:cubicBez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4" name="Freeform 127"/>
            <p:cNvSpPr>
              <a:spLocks noEditPoints="1"/>
            </p:cNvSpPr>
            <p:nvPr/>
          </p:nvSpPr>
          <p:spPr bwMode="auto">
            <a:xfrm>
              <a:off x="7392988" y="4025900"/>
              <a:ext cx="452438" cy="485775"/>
            </a:xfrm>
            <a:custGeom>
              <a:avLst/>
              <a:gdLst>
                <a:gd name="T0" fmla="*/ 184 w 187"/>
                <a:gd name="T1" fmla="*/ 18 h 200"/>
                <a:gd name="T2" fmla="*/ 131 w 187"/>
                <a:gd name="T3" fmla="*/ 0 h 200"/>
                <a:gd name="T4" fmla="*/ 131 w 187"/>
                <a:gd name="T5" fmla="*/ 0 h 200"/>
                <a:gd name="T6" fmla="*/ 131 w 187"/>
                <a:gd name="T7" fmla="*/ 0 h 200"/>
                <a:gd name="T8" fmla="*/ 130 w 187"/>
                <a:gd name="T9" fmla="*/ 0 h 200"/>
                <a:gd name="T10" fmla="*/ 129 w 187"/>
                <a:gd name="T11" fmla="*/ 0 h 200"/>
                <a:gd name="T12" fmla="*/ 6 w 187"/>
                <a:gd name="T13" fmla="*/ 0 h 200"/>
                <a:gd name="T14" fmla="*/ 0 w 187"/>
                <a:gd name="T15" fmla="*/ 5 h 200"/>
                <a:gd name="T16" fmla="*/ 0 w 187"/>
                <a:gd name="T17" fmla="*/ 195 h 200"/>
                <a:gd name="T18" fmla="*/ 6 w 187"/>
                <a:gd name="T19" fmla="*/ 200 h 200"/>
                <a:gd name="T20" fmla="*/ 182 w 187"/>
                <a:gd name="T21" fmla="*/ 200 h 200"/>
                <a:gd name="T22" fmla="*/ 187 w 187"/>
                <a:gd name="T23" fmla="*/ 195 h 200"/>
                <a:gd name="T24" fmla="*/ 187 w 187"/>
                <a:gd name="T25" fmla="*/ 23 h 200"/>
                <a:gd name="T26" fmla="*/ 184 w 187"/>
                <a:gd name="T27" fmla="*/ 18 h 200"/>
                <a:gd name="T28" fmla="*/ 124 w 187"/>
                <a:gd name="T29" fmla="*/ 189 h 200"/>
                <a:gd name="T30" fmla="*/ 11 w 187"/>
                <a:gd name="T31" fmla="*/ 189 h 200"/>
                <a:gd name="T32" fmla="*/ 11 w 187"/>
                <a:gd name="T33" fmla="*/ 10 h 200"/>
                <a:gd name="T34" fmla="*/ 124 w 187"/>
                <a:gd name="T35" fmla="*/ 10 h 200"/>
                <a:gd name="T36" fmla="*/ 124 w 187"/>
                <a:gd name="T37"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200">
                  <a:moveTo>
                    <a:pt x="184" y="18"/>
                  </a:moveTo>
                  <a:cubicBezTo>
                    <a:pt x="131" y="0"/>
                    <a:pt x="131" y="0"/>
                    <a:pt x="131" y="0"/>
                  </a:cubicBezTo>
                  <a:cubicBezTo>
                    <a:pt x="131" y="0"/>
                    <a:pt x="131" y="0"/>
                    <a:pt x="131" y="0"/>
                  </a:cubicBezTo>
                  <a:cubicBezTo>
                    <a:pt x="131" y="0"/>
                    <a:pt x="131" y="0"/>
                    <a:pt x="131" y="0"/>
                  </a:cubicBezTo>
                  <a:cubicBezTo>
                    <a:pt x="130" y="0"/>
                    <a:pt x="130" y="0"/>
                    <a:pt x="130" y="0"/>
                  </a:cubicBezTo>
                  <a:cubicBezTo>
                    <a:pt x="130" y="0"/>
                    <a:pt x="129" y="0"/>
                    <a:pt x="129" y="0"/>
                  </a:cubicBezTo>
                  <a:cubicBezTo>
                    <a:pt x="6" y="0"/>
                    <a:pt x="6" y="0"/>
                    <a:pt x="6" y="0"/>
                  </a:cubicBezTo>
                  <a:cubicBezTo>
                    <a:pt x="3" y="0"/>
                    <a:pt x="0" y="2"/>
                    <a:pt x="0" y="5"/>
                  </a:cubicBezTo>
                  <a:cubicBezTo>
                    <a:pt x="0" y="195"/>
                    <a:pt x="0" y="195"/>
                    <a:pt x="0" y="195"/>
                  </a:cubicBezTo>
                  <a:cubicBezTo>
                    <a:pt x="0" y="197"/>
                    <a:pt x="3" y="200"/>
                    <a:pt x="6" y="200"/>
                  </a:cubicBezTo>
                  <a:cubicBezTo>
                    <a:pt x="182" y="200"/>
                    <a:pt x="182" y="200"/>
                    <a:pt x="182" y="200"/>
                  </a:cubicBezTo>
                  <a:cubicBezTo>
                    <a:pt x="185" y="200"/>
                    <a:pt x="187" y="197"/>
                    <a:pt x="187" y="195"/>
                  </a:cubicBezTo>
                  <a:cubicBezTo>
                    <a:pt x="187" y="23"/>
                    <a:pt x="187" y="23"/>
                    <a:pt x="187" y="23"/>
                  </a:cubicBezTo>
                  <a:cubicBezTo>
                    <a:pt x="187" y="20"/>
                    <a:pt x="186" y="18"/>
                    <a:pt x="184" y="18"/>
                  </a:cubicBezTo>
                  <a:close/>
                  <a:moveTo>
                    <a:pt x="124" y="189"/>
                  </a:moveTo>
                  <a:cubicBezTo>
                    <a:pt x="11" y="189"/>
                    <a:pt x="11" y="189"/>
                    <a:pt x="11" y="189"/>
                  </a:cubicBezTo>
                  <a:cubicBezTo>
                    <a:pt x="11" y="10"/>
                    <a:pt x="11" y="10"/>
                    <a:pt x="11" y="10"/>
                  </a:cubicBezTo>
                  <a:cubicBezTo>
                    <a:pt x="124" y="10"/>
                    <a:pt x="124" y="10"/>
                    <a:pt x="124" y="10"/>
                  </a:cubicBezTo>
                  <a:lnTo>
                    <a:pt x="12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3" name="Group 182"/>
          <p:cNvGrpSpPr/>
          <p:nvPr/>
        </p:nvGrpSpPr>
        <p:grpSpPr>
          <a:xfrm>
            <a:off x="7737563" y="2202329"/>
            <a:ext cx="548590" cy="478514"/>
            <a:chOff x="7412038" y="2459038"/>
            <a:chExt cx="434975" cy="379412"/>
          </a:xfrm>
          <a:solidFill>
            <a:srgbClr val="0078D7"/>
          </a:solidFill>
        </p:grpSpPr>
        <p:sp>
          <p:nvSpPr>
            <p:cNvPr id="161" name="Rectangle 144"/>
            <p:cNvSpPr>
              <a:spLocks noChangeArrowheads="1"/>
            </p:cNvSpPr>
            <p:nvPr/>
          </p:nvSpPr>
          <p:spPr bwMode="auto">
            <a:xfrm>
              <a:off x="7545388" y="2674938"/>
              <a:ext cx="16668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2" name="Rectangle 145"/>
            <p:cNvSpPr>
              <a:spLocks noChangeArrowheads="1"/>
            </p:cNvSpPr>
            <p:nvPr/>
          </p:nvSpPr>
          <p:spPr bwMode="auto">
            <a:xfrm>
              <a:off x="7545388" y="2724150"/>
              <a:ext cx="16668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3" name="Rectangle 146"/>
            <p:cNvSpPr>
              <a:spLocks noChangeArrowheads="1"/>
            </p:cNvSpPr>
            <p:nvPr/>
          </p:nvSpPr>
          <p:spPr bwMode="auto">
            <a:xfrm>
              <a:off x="7545388" y="2770188"/>
              <a:ext cx="166688"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4" name="Freeform 147"/>
            <p:cNvSpPr>
              <a:spLocks noEditPoints="1"/>
            </p:cNvSpPr>
            <p:nvPr/>
          </p:nvSpPr>
          <p:spPr bwMode="auto">
            <a:xfrm>
              <a:off x="7412038" y="2459038"/>
              <a:ext cx="434975" cy="379412"/>
            </a:xfrm>
            <a:custGeom>
              <a:avLst/>
              <a:gdLst>
                <a:gd name="T0" fmla="*/ 274 w 274"/>
                <a:gd name="T1" fmla="*/ 57 h 239"/>
                <a:gd name="T2" fmla="*/ 217 w 274"/>
                <a:gd name="T3" fmla="*/ 57 h 239"/>
                <a:gd name="T4" fmla="*/ 217 w 274"/>
                <a:gd name="T5" fmla="*/ 0 h 239"/>
                <a:gd name="T6" fmla="*/ 57 w 274"/>
                <a:gd name="T7" fmla="*/ 0 h 239"/>
                <a:gd name="T8" fmla="*/ 57 w 274"/>
                <a:gd name="T9" fmla="*/ 57 h 239"/>
                <a:gd name="T10" fmla="*/ 0 w 274"/>
                <a:gd name="T11" fmla="*/ 57 h 239"/>
                <a:gd name="T12" fmla="*/ 0 w 274"/>
                <a:gd name="T13" fmla="*/ 190 h 239"/>
                <a:gd name="T14" fmla="*/ 55 w 274"/>
                <a:gd name="T15" fmla="*/ 190 h 239"/>
                <a:gd name="T16" fmla="*/ 55 w 274"/>
                <a:gd name="T17" fmla="*/ 239 h 239"/>
                <a:gd name="T18" fmla="*/ 217 w 274"/>
                <a:gd name="T19" fmla="*/ 239 h 239"/>
                <a:gd name="T20" fmla="*/ 217 w 274"/>
                <a:gd name="T21" fmla="*/ 190 h 239"/>
                <a:gd name="T22" fmla="*/ 274 w 274"/>
                <a:gd name="T23" fmla="*/ 190 h 239"/>
                <a:gd name="T24" fmla="*/ 274 w 274"/>
                <a:gd name="T25" fmla="*/ 57 h 239"/>
                <a:gd name="T26" fmla="*/ 69 w 274"/>
                <a:gd name="T27" fmla="*/ 11 h 239"/>
                <a:gd name="T28" fmla="*/ 206 w 274"/>
                <a:gd name="T29" fmla="*/ 11 h 239"/>
                <a:gd name="T30" fmla="*/ 206 w 274"/>
                <a:gd name="T31" fmla="*/ 57 h 239"/>
                <a:gd name="T32" fmla="*/ 69 w 274"/>
                <a:gd name="T33" fmla="*/ 57 h 239"/>
                <a:gd name="T34" fmla="*/ 69 w 274"/>
                <a:gd name="T35" fmla="*/ 11 h 239"/>
                <a:gd name="T36" fmla="*/ 206 w 274"/>
                <a:gd name="T37" fmla="*/ 227 h 239"/>
                <a:gd name="T38" fmla="*/ 67 w 274"/>
                <a:gd name="T39" fmla="*/ 227 h 239"/>
                <a:gd name="T40" fmla="*/ 67 w 274"/>
                <a:gd name="T41" fmla="*/ 110 h 239"/>
                <a:gd name="T42" fmla="*/ 206 w 274"/>
                <a:gd name="T43" fmla="*/ 110 h 239"/>
                <a:gd name="T44" fmla="*/ 206 w 274"/>
                <a:gd name="T45"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239">
                  <a:moveTo>
                    <a:pt x="274" y="57"/>
                  </a:moveTo>
                  <a:lnTo>
                    <a:pt x="217" y="57"/>
                  </a:lnTo>
                  <a:lnTo>
                    <a:pt x="217" y="0"/>
                  </a:lnTo>
                  <a:lnTo>
                    <a:pt x="57" y="0"/>
                  </a:lnTo>
                  <a:lnTo>
                    <a:pt x="57" y="57"/>
                  </a:lnTo>
                  <a:lnTo>
                    <a:pt x="0" y="57"/>
                  </a:lnTo>
                  <a:lnTo>
                    <a:pt x="0" y="190"/>
                  </a:lnTo>
                  <a:lnTo>
                    <a:pt x="55" y="190"/>
                  </a:lnTo>
                  <a:lnTo>
                    <a:pt x="55" y="239"/>
                  </a:lnTo>
                  <a:lnTo>
                    <a:pt x="217" y="239"/>
                  </a:lnTo>
                  <a:lnTo>
                    <a:pt x="217" y="190"/>
                  </a:lnTo>
                  <a:lnTo>
                    <a:pt x="274" y="190"/>
                  </a:lnTo>
                  <a:lnTo>
                    <a:pt x="274" y="57"/>
                  </a:lnTo>
                  <a:close/>
                  <a:moveTo>
                    <a:pt x="69" y="11"/>
                  </a:moveTo>
                  <a:lnTo>
                    <a:pt x="206" y="11"/>
                  </a:lnTo>
                  <a:lnTo>
                    <a:pt x="206" y="57"/>
                  </a:lnTo>
                  <a:lnTo>
                    <a:pt x="69" y="57"/>
                  </a:lnTo>
                  <a:lnTo>
                    <a:pt x="69" y="11"/>
                  </a:lnTo>
                  <a:close/>
                  <a:moveTo>
                    <a:pt x="206" y="227"/>
                  </a:moveTo>
                  <a:lnTo>
                    <a:pt x="67" y="227"/>
                  </a:lnTo>
                  <a:lnTo>
                    <a:pt x="67" y="110"/>
                  </a:lnTo>
                  <a:lnTo>
                    <a:pt x="206" y="110"/>
                  </a:lnTo>
                  <a:lnTo>
                    <a:pt x="206"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7" name="TextBox 16"/>
          <p:cNvSpPr txBox="1"/>
          <p:nvPr/>
        </p:nvSpPr>
        <p:spPr>
          <a:xfrm>
            <a:off x="8801781"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Security</a:t>
            </a:r>
          </a:p>
        </p:txBody>
      </p:sp>
      <p:sp>
        <p:nvSpPr>
          <p:cNvPr id="25" name="TextBox 24"/>
          <p:cNvSpPr txBox="1"/>
          <p:nvPr/>
        </p:nvSpPr>
        <p:spPr>
          <a:xfrm>
            <a:off x="8783055" y="2821123"/>
            <a:ext cx="869439"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Media player</a:t>
            </a:r>
          </a:p>
        </p:txBody>
      </p:sp>
      <p:sp>
        <p:nvSpPr>
          <p:cNvPr id="145" name="Freeform 128"/>
          <p:cNvSpPr>
            <a:spLocks noEditPoints="1"/>
          </p:cNvSpPr>
          <p:nvPr/>
        </p:nvSpPr>
        <p:spPr bwMode="auto">
          <a:xfrm>
            <a:off x="8885712" y="4441405"/>
            <a:ext cx="610658" cy="462497"/>
          </a:xfrm>
          <a:custGeom>
            <a:avLst/>
            <a:gdLst>
              <a:gd name="T0" fmla="*/ 96 w 200"/>
              <a:gd name="T1" fmla="*/ 88 h 151"/>
              <a:gd name="T2" fmla="*/ 96 w 200"/>
              <a:gd name="T3" fmla="*/ 133 h 151"/>
              <a:gd name="T4" fmla="*/ 90 w 200"/>
              <a:gd name="T5" fmla="*/ 139 h 151"/>
              <a:gd name="T6" fmla="*/ 90 w 200"/>
              <a:gd name="T7" fmla="*/ 139 h 151"/>
              <a:gd name="T8" fmla="*/ 84 w 200"/>
              <a:gd name="T9" fmla="*/ 133 h 151"/>
              <a:gd name="T10" fmla="*/ 84 w 200"/>
              <a:gd name="T11" fmla="*/ 117 h 151"/>
              <a:gd name="T12" fmla="*/ 15 w 200"/>
              <a:gd name="T13" fmla="*/ 120 h 151"/>
              <a:gd name="T14" fmla="*/ 15 w 200"/>
              <a:gd name="T15" fmla="*/ 151 h 151"/>
              <a:gd name="T16" fmla="*/ 0 w 200"/>
              <a:gd name="T17" fmla="*/ 151 h 151"/>
              <a:gd name="T18" fmla="*/ 0 w 200"/>
              <a:gd name="T19" fmla="*/ 87 h 151"/>
              <a:gd name="T20" fmla="*/ 15 w 200"/>
              <a:gd name="T21" fmla="*/ 87 h 151"/>
              <a:gd name="T22" fmla="*/ 15 w 200"/>
              <a:gd name="T23" fmla="*/ 100 h 151"/>
              <a:gd name="T24" fmla="*/ 84 w 200"/>
              <a:gd name="T25" fmla="*/ 105 h 151"/>
              <a:gd name="T26" fmla="*/ 84 w 200"/>
              <a:gd name="T27" fmla="*/ 88 h 151"/>
              <a:gd name="T28" fmla="*/ 76 w 200"/>
              <a:gd name="T29" fmla="*/ 76 h 151"/>
              <a:gd name="T30" fmla="*/ 76 w 200"/>
              <a:gd name="T31" fmla="*/ 75 h 151"/>
              <a:gd name="T32" fmla="*/ 30 w 200"/>
              <a:gd name="T33" fmla="*/ 53 h 151"/>
              <a:gd name="T34" fmla="*/ 28 w 200"/>
              <a:gd name="T35" fmla="*/ 48 h 151"/>
              <a:gd name="T36" fmla="*/ 50 w 200"/>
              <a:gd name="T37" fmla="*/ 3 h 151"/>
              <a:gd name="T38" fmla="*/ 55 w 200"/>
              <a:gd name="T39" fmla="*/ 1 h 151"/>
              <a:gd name="T40" fmla="*/ 180 w 200"/>
              <a:gd name="T41" fmla="*/ 61 h 151"/>
              <a:gd name="T42" fmla="*/ 180 w 200"/>
              <a:gd name="T43" fmla="*/ 61 h 151"/>
              <a:gd name="T44" fmla="*/ 200 w 200"/>
              <a:gd name="T45" fmla="*/ 71 h 151"/>
              <a:gd name="T46" fmla="*/ 186 w 200"/>
              <a:gd name="T47" fmla="*/ 74 h 151"/>
              <a:gd name="T48" fmla="*/ 178 w 200"/>
              <a:gd name="T49" fmla="*/ 77 h 151"/>
              <a:gd name="T50" fmla="*/ 176 w 200"/>
              <a:gd name="T51" fmla="*/ 82 h 151"/>
              <a:gd name="T52" fmla="*/ 177 w 200"/>
              <a:gd name="T53" fmla="*/ 82 h 151"/>
              <a:gd name="T54" fmla="*/ 181 w 200"/>
              <a:gd name="T55" fmla="*/ 83 h 151"/>
              <a:gd name="T56" fmla="*/ 182 w 200"/>
              <a:gd name="T57" fmla="*/ 85 h 151"/>
              <a:gd name="T58" fmla="*/ 173 w 200"/>
              <a:gd name="T59" fmla="*/ 103 h 151"/>
              <a:gd name="T60" fmla="*/ 171 w 200"/>
              <a:gd name="T61" fmla="*/ 103 h 151"/>
              <a:gd name="T62" fmla="*/ 168 w 200"/>
              <a:gd name="T63" fmla="*/ 102 h 151"/>
              <a:gd name="T64" fmla="*/ 167 w 200"/>
              <a:gd name="T65" fmla="*/ 101 h 151"/>
              <a:gd name="T66" fmla="*/ 162 w 200"/>
              <a:gd name="T67" fmla="*/ 112 h 151"/>
              <a:gd name="T68" fmla="*/ 156 w 200"/>
              <a:gd name="T69" fmla="*/ 114 h 151"/>
              <a:gd name="T70" fmla="*/ 99 w 200"/>
              <a:gd name="T71" fmla="*/ 86 h 151"/>
              <a:gd name="T72" fmla="*/ 96 w 200"/>
              <a:gd name="T73" fmla="*/ 88 h 151"/>
              <a:gd name="T74" fmla="*/ 94 w 200"/>
              <a:gd name="T75" fmla="*/ 61 h 151"/>
              <a:gd name="T76" fmla="*/ 101 w 200"/>
              <a:gd name="T77" fmla="*/ 67 h 151"/>
              <a:gd name="T78" fmla="*/ 94 w 200"/>
              <a:gd name="T79" fmla="*/ 74 h 151"/>
              <a:gd name="T80" fmla="*/ 87 w 200"/>
              <a:gd name="T81" fmla="*/ 67 h 151"/>
              <a:gd name="T82" fmla="*/ 94 w 200"/>
              <a:gd name="T83" fmla="*/ 61 h 151"/>
              <a:gd name="T84" fmla="*/ 94 w 200"/>
              <a:gd name="T85" fmla="*/ 58 h 151"/>
              <a:gd name="T86" fmla="*/ 104 w 200"/>
              <a:gd name="T87" fmla="*/ 67 h 151"/>
              <a:gd name="T88" fmla="*/ 94 w 200"/>
              <a:gd name="T89" fmla="*/ 77 h 151"/>
              <a:gd name="T90" fmla="*/ 84 w 200"/>
              <a:gd name="T91" fmla="*/ 67 h 151"/>
              <a:gd name="T92" fmla="*/ 94 w 200"/>
              <a:gd name="T93" fmla="*/ 5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151">
                <a:moveTo>
                  <a:pt x="96" y="88"/>
                </a:moveTo>
                <a:cubicBezTo>
                  <a:pt x="96" y="133"/>
                  <a:pt x="96" y="133"/>
                  <a:pt x="96" y="133"/>
                </a:cubicBezTo>
                <a:cubicBezTo>
                  <a:pt x="96" y="136"/>
                  <a:pt x="94" y="139"/>
                  <a:pt x="90" y="139"/>
                </a:cubicBezTo>
                <a:cubicBezTo>
                  <a:pt x="90" y="139"/>
                  <a:pt x="90" y="139"/>
                  <a:pt x="90" y="139"/>
                </a:cubicBezTo>
                <a:cubicBezTo>
                  <a:pt x="87" y="139"/>
                  <a:pt x="84" y="136"/>
                  <a:pt x="84" y="133"/>
                </a:cubicBezTo>
                <a:cubicBezTo>
                  <a:pt x="84" y="117"/>
                  <a:pt x="84" y="117"/>
                  <a:pt x="84" y="117"/>
                </a:cubicBezTo>
                <a:cubicBezTo>
                  <a:pt x="15" y="120"/>
                  <a:pt x="15" y="120"/>
                  <a:pt x="15" y="120"/>
                </a:cubicBezTo>
                <a:cubicBezTo>
                  <a:pt x="15" y="151"/>
                  <a:pt x="15" y="151"/>
                  <a:pt x="15" y="151"/>
                </a:cubicBezTo>
                <a:cubicBezTo>
                  <a:pt x="0" y="151"/>
                  <a:pt x="0" y="151"/>
                  <a:pt x="0" y="151"/>
                </a:cubicBezTo>
                <a:cubicBezTo>
                  <a:pt x="0" y="87"/>
                  <a:pt x="0" y="87"/>
                  <a:pt x="0" y="87"/>
                </a:cubicBezTo>
                <a:cubicBezTo>
                  <a:pt x="15" y="87"/>
                  <a:pt x="15" y="87"/>
                  <a:pt x="15" y="87"/>
                </a:cubicBezTo>
                <a:cubicBezTo>
                  <a:pt x="15" y="100"/>
                  <a:pt x="15" y="100"/>
                  <a:pt x="15" y="100"/>
                </a:cubicBezTo>
                <a:cubicBezTo>
                  <a:pt x="84" y="105"/>
                  <a:pt x="84" y="105"/>
                  <a:pt x="84" y="105"/>
                </a:cubicBezTo>
                <a:cubicBezTo>
                  <a:pt x="84" y="88"/>
                  <a:pt x="84" y="88"/>
                  <a:pt x="84" y="88"/>
                </a:cubicBezTo>
                <a:cubicBezTo>
                  <a:pt x="79" y="86"/>
                  <a:pt x="76" y="81"/>
                  <a:pt x="76" y="76"/>
                </a:cubicBezTo>
                <a:cubicBezTo>
                  <a:pt x="76" y="76"/>
                  <a:pt x="76" y="76"/>
                  <a:pt x="76" y="75"/>
                </a:cubicBezTo>
                <a:cubicBezTo>
                  <a:pt x="30" y="53"/>
                  <a:pt x="30" y="53"/>
                  <a:pt x="30" y="53"/>
                </a:cubicBezTo>
                <a:cubicBezTo>
                  <a:pt x="28" y="52"/>
                  <a:pt x="27" y="50"/>
                  <a:pt x="28" y="48"/>
                </a:cubicBezTo>
                <a:cubicBezTo>
                  <a:pt x="50" y="3"/>
                  <a:pt x="50" y="3"/>
                  <a:pt x="50" y="3"/>
                </a:cubicBezTo>
                <a:cubicBezTo>
                  <a:pt x="51" y="1"/>
                  <a:pt x="53" y="0"/>
                  <a:pt x="55" y="1"/>
                </a:cubicBezTo>
                <a:cubicBezTo>
                  <a:pt x="180" y="61"/>
                  <a:pt x="180" y="61"/>
                  <a:pt x="180" y="61"/>
                </a:cubicBezTo>
                <a:cubicBezTo>
                  <a:pt x="180" y="61"/>
                  <a:pt x="180" y="61"/>
                  <a:pt x="180" y="61"/>
                </a:cubicBezTo>
                <a:cubicBezTo>
                  <a:pt x="181" y="62"/>
                  <a:pt x="200" y="70"/>
                  <a:pt x="200" y="71"/>
                </a:cubicBezTo>
                <a:cubicBezTo>
                  <a:pt x="200" y="73"/>
                  <a:pt x="193" y="73"/>
                  <a:pt x="186" y="74"/>
                </a:cubicBezTo>
                <a:cubicBezTo>
                  <a:pt x="180" y="75"/>
                  <a:pt x="178" y="77"/>
                  <a:pt x="178" y="77"/>
                </a:cubicBezTo>
                <a:cubicBezTo>
                  <a:pt x="176" y="82"/>
                  <a:pt x="176" y="82"/>
                  <a:pt x="176" y="82"/>
                </a:cubicBezTo>
                <a:cubicBezTo>
                  <a:pt x="176" y="81"/>
                  <a:pt x="177" y="81"/>
                  <a:pt x="177" y="82"/>
                </a:cubicBezTo>
                <a:cubicBezTo>
                  <a:pt x="181" y="83"/>
                  <a:pt x="181" y="83"/>
                  <a:pt x="181" y="83"/>
                </a:cubicBezTo>
                <a:cubicBezTo>
                  <a:pt x="182" y="84"/>
                  <a:pt x="182" y="84"/>
                  <a:pt x="182" y="85"/>
                </a:cubicBezTo>
                <a:cubicBezTo>
                  <a:pt x="173" y="103"/>
                  <a:pt x="173" y="103"/>
                  <a:pt x="173" y="103"/>
                </a:cubicBezTo>
                <a:cubicBezTo>
                  <a:pt x="173" y="103"/>
                  <a:pt x="172" y="104"/>
                  <a:pt x="171" y="103"/>
                </a:cubicBezTo>
                <a:cubicBezTo>
                  <a:pt x="168" y="102"/>
                  <a:pt x="168" y="102"/>
                  <a:pt x="168" y="102"/>
                </a:cubicBezTo>
                <a:cubicBezTo>
                  <a:pt x="167" y="101"/>
                  <a:pt x="167" y="101"/>
                  <a:pt x="167" y="101"/>
                </a:cubicBezTo>
                <a:cubicBezTo>
                  <a:pt x="162" y="112"/>
                  <a:pt x="162" y="112"/>
                  <a:pt x="162" y="112"/>
                </a:cubicBezTo>
                <a:cubicBezTo>
                  <a:pt x="161" y="114"/>
                  <a:pt x="158" y="115"/>
                  <a:pt x="156" y="114"/>
                </a:cubicBezTo>
                <a:cubicBezTo>
                  <a:pt x="99" y="86"/>
                  <a:pt x="99" y="86"/>
                  <a:pt x="99" y="86"/>
                </a:cubicBezTo>
                <a:cubicBezTo>
                  <a:pt x="98" y="87"/>
                  <a:pt x="97" y="88"/>
                  <a:pt x="96" y="88"/>
                </a:cubicBezTo>
                <a:close/>
                <a:moveTo>
                  <a:pt x="94" y="61"/>
                </a:moveTo>
                <a:cubicBezTo>
                  <a:pt x="98" y="61"/>
                  <a:pt x="101" y="64"/>
                  <a:pt x="101" y="67"/>
                </a:cubicBezTo>
                <a:cubicBezTo>
                  <a:pt x="101" y="71"/>
                  <a:pt x="98" y="74"/>
                  <a:pt x="94" y="74"/>
                </a:cubicBezTo>
                <a:cubicBezTo>
                  <a:pt x="90" y="74"/>
                  <a:pt x="87" y="71"/>
                  <a:pt x="87" y="67"/>
                </a:cubicBezTo>
                <a:cubicBezTo>
                  <a:pt x="87" y="64"/>
                  <a:pt x="90" y="61"/>
                  <a:pt x="94" y="61"/>
                </a:cubicBezTo>
                <a:close/>
                <a:moveTo>
                  <a:pt x="94" y="58"/>
                </a:moveTo>
                <a:cubicBezTo>
                  <a:pt x="99" y="58"/>
                  <a:pt x="104" y="62"/>
                  <a:pt x="104" y="67"/>
                </a:cubicBezTo>
                <a:cubicBezTo>
                  <a:pt x="104" y="73"/>
                  <a:pt x="99" y="77"/>
                  <a:pt x="94" y="77"/>
                </a:cubicBezTo>
                <a:cubicBezTo>
                  <a:pt x="89" y="77"/>
                  <a:pt x="84" y="73"/>
                  <a:pt x="84" y="67"/>
                </a:cubicBezTo>
                <a:cubicBezTo>
                  <a:pt x="84" y="62"/>
                  <a:pt x="89" y="58"/>
                  <a:pt x="94" y="58"/>
                </a:cubicBezTo>
                <a:close/>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nvGrpSpPr>
          <p:cNvPr id="182" name="Group 181"/>
          <p:cNvGrpSpPr/>
          <p:nvPr/>
        </p:nvGrpSpPr>
        <p:grpSpPr>
          <a:xfrm>
            <a:off x="9053598" y="2130251"/>
            <a:ext cx="328353" cy="550592"/>
            <a:chOff x="8467725" y="2430463"/>
            <a:chExt cx="260350" cy="436562"/>
          </a:xfrm>
          <a:solidFill>
            <a:srgbClr val="0078D7"/>
          </a:solidFill>
        </p:grpSpPr>
        <p:sp>
          <p:nvSpPr>
            <p:cNvPr id="165" name="Oval 148"/>
            <p:cNvSpPr>
              <a:spLocks noChangeArrowheads="1"/>
            </p:cNvSpPr>
            <p:nvPr/>
          </p:nvSpPr>
          <p:spPr bwMode="auto">
            <a:xfrm>
              <a:off x="8569325" y="2714625"/>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6" name="Freeform 149"/>
            <p:cNvSpPr>
              <a:spLocks noEditPoints="1"/>
            </p:cNvSpPr>
            <p:nvPr/>
          </p:nvSpPr>
          <p:spPr bwMode="auto">
            <a:xfrm>
              <a:off x="8467725" y="2430463"/>
              <a:ext cx="260350" cy="436562"/>
            </a:xfrm>
            <a:custGeom>
              <a:avLst/>
              <a:gdLst>
                <a:gd name="T0" fmla="*/ 96 w 108"/>
                <a:gd name="T1" fmla="*/ 0 h 180"/>
                <a:gd name="T2" fmla="*/ 13 w 108"/>
                <a:gd name="T3" fmla="*/ 0 h 180"/>
                <a:gd name="T4" fmla="*/ 0 w 108"/>
                <a:gd name="T5" fmla="*/ 12 h 180"/>
                <a:gd name="T6" fmla="*/ 0 w 108"/>
                <a:gd name="T7" fmla="*/ 167 h 180"/>
                <a:gd name="T8" fmla="*/ 13 w 108"/>
                <a:gd name="T9" fmla="*/ 180 h 180"/>
                <a:gd name="T10" fmla="*/ 96 w 108"/>
                <a:gd name="T11" fmla="*/ 180 h 180"/>
                <a:gd name="T12" fmla="*/ 108 w 108"/>
                <a:gd name="T13" fmla="*/ 167 h 180"/>
                <a:gd name="T14" fmla="*/ 108 w 108"/>
                <a:gd name="T15" fmla="*/ 12 h 180"/>
                <a:gd name="T16" fmla="*/ 96 w 108"/>
                <a:gd name="T17" fmla="*/ 0 h 180"/>
                <a:gd name="T18" fmla="*/ 54 w 108"/>
                <a:gd name="T19" fmla="*/ 163 h 180"/>
                <a:gd name="T20" fmla="*/ 20 w 108"/>
                <a:gd name="T21" fmla="*/ 129 h 180"/>
                <a:gd name="T22" fmla="*/ 54 w 108"/>
                <a:gd name="T23" fmla="*/ 95 h 180"/>
                <a:gd name="T24" fmla="*/ 88 w 108"/>
                <a:gd name="T25" fmla="*/ 129 h 180"/>
                <a:gd name="T26" fmla="*/ 54 w 108"/>
                <a:gd name="T27" fmla="*/ 163 h 180"/>
                <a:gd name="T28" fmla="*/ 97 w 108"/>
                <a:gd name="T29" fmla="*/ 77 h 180"/>
                <a:gd name="T30" fmla="*/ 96 w 108"/>
                <a:gd name="T31" fmla="*/ 79 h 180"/>
                <a:gd name="T32" fmla="*/ 13 w 108"/>
                <a:gd name="T33" fmla="*/ 79 h 180"/>
                <a:gd name="T34" fmla="*/ 11 w 108"/>
                <a:gd name="T35" fmla="*/ 77 h 180"/>
                <a:gd name="T36" fmla="*/ 11 w 108"/>
                <a:gd name="T37" fmla="*/ 12 h 180"/>
                <a:gd name="T38" fmla="*/ 13 w 108"/>
                <a:gd name="T39" fmla="*/ 10 h 180"/>
                <a:gd name="T40" fmla="*/ 96 w 108"/>
                <a:gd name="T41" fmla="*/ 10 h 180"/>
                <a:gd name="T42" fmla="*/ 97 w 108"/>
                <a:gd name="T43" fmla="*/ 12 h 180"/>
                <a:gd name="T44" fmla="*/ 97 w 108"/>
                <a:gd name="T45" fmla="*/ 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180">
                  <a:moveTo>
                    <a:pt x="96" y="0"/>
                  </a:moveTo>
                  <a:cubicBezTo>
                    <a:pt x="13" y="0"/>
                    <a:pt x="13" y="0"/>
                    <a:pt x="13" y="0"/>
                  </a:cubicBezTo>
                  <a:cubicBezTo>
                    <a:pt x="6" y="0"/>
                    <a:pt x="0" y="5"/>
                    <a:pt x="0" y="12"/>
                  </a:cubicBezTo>
                  <a:cubicBezTo>
                    <a:pt x="0" y="167"/>
                    <a:pt x="0" y="167"/>
                    <a:pt x="0" y="167"/>
                  </a:cubicBezTo>
                  <a:cubicBezTo>
                    <a:pt x="0" y="174"/>
                    <a:pt x="6" y="180"/>
                    <a:pt x="13" y="180"/>
                  </a:cubicBezTo>
                  <a:cubicBezTo>
                    <a:pt x="96" y="180"/>
                    <a:pt x="96" y="180"/>
                    <a:pt x="96" y="180"/>
                  </a:cubicBezTo>
                  <a:cubicBezTo>
                    <a:pt x="103" y="180"/>
                    <a:pt x="108" y="174"/>
                    <a:pt x="108" y="167"/>
                  </a:cubicBezTo>
                  <a:cubicBezTo>
                    <a:pt x="108" y="12"/>
                    <a:pt x="108" y="12"/>
                    <a:pt x="108" y="12"/>
                  </a:cubicBezTo>
                  <a:cubicBezTo>
                    <a:pt x="108" y="5"/>
                    <a:pt x="103" y="0"/>
                    <a:pt x="96" y="0"/>
                  </a:cubicBezTo>
                  <a:close/>
                  <a:moveTo>
                    <a:pt x="54" y="163"/>
                  </a:moveTo>
                  <a:cubicBezTo>
                    <a:pt x="35" y="163"/>
                    <a:pt x="20" y="148"/>
                    <a:pt x="20" y="129"/>
                  </a:cubicBezTo>
                  <a:cubicBezTo>
                    <a:pt x="20" y="110"/>
                    <a:pt x="35" y="95"/>
                    <a:pt x="54" y="95"/>
                  </a:cubicBezTo>
                  <a:cubicBezTo>
                    <a:pt x="73" y="95"/>
                    <a:pt x="88" y="110"/>
                    <a:pt x="88" y="129"/>
                  </a:cubicBezTo>
                  <a:cubicBezTo>
                    <a:pt x="88" y="148"/>
                    <a:pt x="73" y="163"/>
                    <a:pt x="54" y="163"/>
                  </a:cubicBezTo>
                  <a:close/>
                  <a:moveTo>
                    <a:pt x="97" y="77"/>
                  </a:moveTo>
                  <a:cubicBezTo>
                    <a:pt x="97" y="78"/>
                    <a:pt x="97" y="79"/>
                    <a:pt x="96" y="79"/>
                  </a:cubicBezTo>
                  <a:cubicBezTo>
                    <a:pt x="13" y="79"/>
                    <a:pt x="13" y="79"/>
                    <a:pt x="13" y="79"/>
                  </a:cubicBezTo>
                  <a:cubicBezTo>
                    <a:pt x="12" y="79"/>
                    <a:pt x="11" y="78"/>
                    <a:pt x="11" y="77"/>
                  </a:cubicBezTo>
                  <a:cubicBezTo>
                    <a:pt x="11" y="12"/>
                    <a:pt x="11" y="12"/>
                    <a:pt x="11" y="12"/>
                  </a:cubicBezTo>
                  <a:cubicBezTo>
                    <a:pt x="11" y="11"/>
                    <a:pt x="12" y="10"/>
                    <a:pt x="13" y="10"/>
                  </a:cubicBezTo>
                  <a:cubicBezTo>
                    <a:pt x="96" y="10"/>
                    <a:pt x="96" y="10"/>
                    <a:pt x="96" y="10"/>
                  </a:cubicBezTo>
                  <a:cubicBezTo>
                    <a:pt x="97" y="10"/>
                    <a:pt x="97" y="11"/>
                    <a:pt x="97" y="12"/>
                  </a:cubicBezTo>
                  <a:lnTo>
                    <a:pt x="97"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3" name="TextBox 12"/>
          <p:cNvSpPr txBox="1"/>
          <p:nvPr/>
        </p:nvSpPr>
        <p:spPr>
          <a:xfrm>
            <a:off x="4013814"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Oven</a:t>
            </a:r>
          </a:p>
        </p:txBody>
      </p:sp>
      <p:sp>
        <p:nvSpPr>
          <p:cNvPr id="21" name="TextBox 20"/>
          <p:cNvSpPr txBox="1"/>
          <p:nvPr/>
        </p:nvSpPr>
        <p:spPr>
          <a:xfrm>
            <a:off x="4013814"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Automobile</a:t>
            </a:r>
          </a:p>
        </p:txBody>
      </p:sp>
      <p:grpSp>
        <p:nvGrpSpPr>
          <p:cNvPr id="191" name="Group 190"/>
          <p:cNvGrpSpPr/>
          <p:nvPr/>
        </p:nvGrpSpPr>
        <p:grpSpPr>
          <a:xfrm>
            <a:off x="4199855" y="4501470"/>
            <a:ext cx="406438" cy="402432"/>
            <a:chOff x="4529138" y="4108450"/>
            <a:chExt cx="322263" cy="319087"/>
          </a:xfrm>
          <a:solidFill>
            <a:srgbClr val="0078D7"/>
          </a:solidFill>
        </p:grpSpPr>
        <p:sp>
          <p:nvSpPr>
            <p:cNvPr id="124" name="Freeform 107"/>
            <p:cNvSpPr>
              <a:spLocks noEditPoints="1"/>
            </p:cNvSpPr>
            <p:nvPr/>
          </p:nvSpPr>
          <p:spPr bwMode="auto">
            <a:xfrm>
              <a:off x="4529138" y="4108450"/>
              <a:ext cx="322263" cy="80962"/>
            </a:xfrm>
            <a:custGeom>
              <a:avLst/>
              <a:gdLst>
                <a:gd name="T0" fmla="*/ 192 w 203"/>
                <a:gd name="T1" fmla="*/ 11 h 51"/>
                <a:gd name="T2" fmla="*/ 192 w 203"/>
                <a:gd name="T3" fmla="*/ 42 h 51"/>
                <a:gd name="T4" fmla="*/ 11 w 203"/>
                <a:gd name="T5" fmla="*/ 42 h 51"/>
                <a:gd name="T6" fmla="*/ 11 w 203"/>
                <a:gd name="T7" fmla="*/ 11 h 51"/>
                <a:gd name="T8" fmla="*/ 192 w 203"/>
                <a:gd name="T9" fmla="*/ 11 h 51"/>
                <a:gd name="T10" fmla="*/ 203 w 203"/>
                <a:gd name="T11" fmla="*/ 0 h 51"/>
                <a:gd name="T12" fmla="*/ 0 w 203"/>
                <a:gd name="T13" fmla="*/ 0 h 51"/>
                <a:gd name="T14" fmla="*/ 0 w 203"/>
                <a:gd name="T15" fmla="*/ 51 h 51"/>
                <a:gd name="T16" fmla="*/ 203 w 203"/>
                <a:gd name="T17" fmla="*/ 51 h 51"/>
                <a:gd name="T18" fmla="*/ 203 w 203"/>
                <a:gd name="T19" fmla="*/ 0 h 51"/>
                <a:gd name="T20" fmla="*/ 203 w 2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1">
                  <a:moveTo>
                    <a:pt x="192" y="11"/>
                  </a:moveTo>
                  <a:lnTo>
                    <a:pt x="192" y="42"/>
                  </a:lnTo>
                  <a:lnTo>
                    <a:pt x="11" y="42"/>
                  </a:lnTo>
                  <a:lnTo>
                    <a:pt x="11" y="11"/>
                  </a:lnTo>
                  <a:lnTo>
                    <a:pt x="192" y="11"/>
                  </a:lnTo>
                  <a:close/>
                  <a:moveTo>
                    <a:pt x="203" y="0"/>
                  </a:moveTo>
                  <a:lnTo>
                    <a:pt x="0" y="0"/>
                  </a:lnTo>
                  <a:lnTo>
                    <a:pt x="0" y="51"/>
                  </a:lnTo>
                  <a:lnTo>
                    <a:pt x="203" y="51"/>
                  </a:lnTo>
                  <a:lnTo>
                    <a:pt x="203" y="0"/>
                  </a:lnTo>
                  <a:lnTo>
                    <a:pt x="2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5" name="Freeform 108"/>
            <p:cNvSpPr>
              <a:spLocks noEditPoints="1"/>
            </p:cNvSpPr>
            <p:nvPr/>
          </p:nvSpPr>
          <p:spPr bwMode="auto">
            <a:xfrm>
              <a:off x="4529138" y="4108450"/>
              <a:ext cx="322263" cy="80962"/>
            </a:xfrm>
            <a:custGeom>
              <a:avLst/>
              <a:gdLst>
                <a:gd name="T0" fmla="*/ 192 w 203"/>
                <a:gd name="T1" fmla="*/ 11 h 51"/>
                <a:gd name="T2" fmla="*/ 192 w 203"/>
                <a:gd name="T3" fmla="*/ 42 h 51"/>
                <a:gd name="T4" fmla="*/ 11 w 203"/>
                <a:gd name="T5" fmla="*/ 42 h 51"/>
                <a:gd name="T6" fmla="*/ 11 w 203"/>
                <a:gd name="T7" fmla="*/ 11 h 51"/>
                <a:gd name="T8" fmla="*/ 192 w 203"/>
                <a:gd name="T9" fmla="*/ 11 h 51"/>
                <a:gd name="T10" fmla="*/ 203 w 203"/>
                <a:gd name="T11" fmla="*/ 0 h 51"/>
                <a:gd name="T12" fmla="*/ 0 w 203"/>
                <a:gd name="T13" fmla="*/ 0 h 51"/>
                <a:gd name="T14" fmla="*/ 0 w 203"/>
                <a:gd name="T15" fmla="*/ 51 h 51"/>
                <a:gd name="T16" fmla="*/ 203 w 203"/>
                <a:gd name="T17" fmla="*/ 51 h 51"/>
                <a:gd name="T18" fmla="*/ 203 w 203"/>
                <a:gd name="T19" fmla="*/ 0 h 51"/>
                <a:gd name="T20" fmla="*/ 203 w 2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1">
                  <a:moveTo>
                    <a:pt x="192" y="11"/>
                  </a:moveTo>
                  <a:lnTo>
                    <a:pt x="192" y="42"/>
                  </a:lnTo>
                  <a:lnTo>
                    <a:pt x="11" y="42"/>
                  </a:lnTo>
                  <a:lnTo>
                    <a:pt x="11" y="11"/>
                  </a:lnTo>
                  <a:lnTo>
                    <a:pt x="192" y="11"/>
                  </a:lnTo>
                  <a:moveTo>
                    <a:pt x="203" y="0"/>
                  </a:moveTo>
                  <a:lnTo>
                    <a:pt x="0" y="0"/>
                  </a:lnTo>
                  <a:lnTo>
                    <a:pt x="0" y="51"/>
                  </a:lnTo>
                  <a:lnTo>
                    <a:pt x="203" y="51"/>
                  </a:lnTo>
                  <a:lnTo>
                    <a:pt x="203" y="0"/>
                  </a:lnTo>
                  <a:lnTo>
                    <a:pt x="20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6" name="Freeform 109"/>
            <p:cNvSpPr>
              <a:spLocks noEditPoints="1"/>
            </p:cNvSpPr>
            <p:nvPr/>
          </p:nvSpPr>
          <p:spPr bwMode="auto">
            <a:xfrm>
              <a:off x="4529138" y="4111625"/>
              <a:ext cx="322263" cy="315912"/>
            </a:xfrm>
            <a:custGeom>
              <a:avLst/>
              <a:gdLst>
                <a:gd name="T0" fmla="*/ 192 w 203"/>
                <a:gd name="T1" fmla="*/ 9 h 199"/>
                <a:gd name="T2" fmla="*/ 192 w 203"/>
                <a:gd name="T3" fmla="*/ 189 h 199"/>
                <a:gd name="T4" fmla="*/ 11 w 203"/>
                <a:gd name="T5" fmla="*/ 189 h 199"/>
                <a:gd name="T6" fmla="*/ 11 w 203"/>
                <a:gd name="T7" fmla="*/ 9 h 199"/>
                <a:gd name="T8" fmla="*/ 192 w 203"/>
                <a:gd name="T9" fmla="*/ 9 h 199"/>
                <a:gd name="T10" fmla="*/ 203 w 203"/>
                <a:gd name="T11" fmla="*/ 0 h 199"/>
                <a:gd name="T12" fmla="*/ 0 w 203"/>
                <a:gd name="T13" fmla="*/ 0 h 199"/>
                <a:gd name="T14" fmla="*/ 0 w 203"/>
                <a:gd name="T15" fmla="*/ 199 h 199"/>
                <a:gd name="T16" fmla="*/ 203 w 203"/>
                <a:gd name="T17" fmla="*/ 199 h 199"/>
                <a:gd name="T18" fmla="*/ 203 w 203"/>
                <a:gd name="T19" fmla="*/ 0 h 199"/>
                <a:gd name="T20" fmla="*/ 203 w 20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9">
                  <a:moveTo>
                    <a:pt x="192" y="9"/>
                  </a:moveTo>
                  <a:lnTo>
                    <a:pt x="192" y="189"/>
                  </a:lnTo>
                  <a:lnTo>
                    <a:pt x="11" y="189"/>
                  </a:lnTo>
                  <a:lnTo>
                    <a:pt x="11" y="9"/>
                  </a:lnTo>
                  <a:lnTo>
                    <a:pt x="192" y="9"/>
                  </a:lnTo>
                  <a:close/>
                  <a:moveTo>
                    <a:pt x="203" y="0"/>
                  </a:moveTo>
                  <a:lnTo>
                    <a:pt x="0" y="0"/>
                  </a:lnTo>
                  <a:lnTo>
                    <a:pt x="0" y="199"/>
                  </a:lnTo>
                  <a:lnTo>
                    <a:pt x="203" y="199"/>
                  </a:lnTo>
                  <a:lnTo>
                    <a:pt x="203" y="0"/>
                  </a:lnTo>
                  <a:lnTo>
                    <a:pt x="2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7" name="Freeform 110"/>
            <p:cNvSpPr>
              <a:spLocks noEditPoints="1"/>
            </p:cNvSpPr>
            <p:nvPr/>
          </p:nvSpPr>
          <p:spPr bwMode="auto">
            <a:xfrm>
              <a:off x="4529138" y="4111625"/>
              <a:ext cx="322263" cy="315912"/>
            </a:xfrm>
            <a:custGeom>
              <a:avLst/>
              <a:gdLst>
                <a:gd name="T0" fmla="*/ 192 w 203"/>
                <a:gd name="T1" fmla="*/ 9 h 199"/>
                <a:gd name="T2" fmla="*/ 192 w 203"/>
                <a:gd name="T3" fmla="*/ 189 h 199"/>
                <a:gd name="T4" fmla="*/ 11 w 203"/>
                <a:gd name="T5" fmla="*/ 189 h 199"/>
                <a:gd name="T6" fmla="*/ 11 w 203"/>
                <a:gd name="T7" fmla="*/ 9 h 199"/>
                <a:gd name="T8" fmla="*/ 192 w 203"/>
                <a:gd name="T9" fmla="*/ 9 h 199"/>
                <a:gd name="T10" fmla="*/ 203 w 203"/>
                <a:gd name="T11" fmla="*/ 0 h 199"/>
                <a:gd name="T12" fmla="*/ 0 w 203"/>
                <a:gd name="T13" fmla="*/ 0 h 199"/>
                <a:gd name="T14" fmla="*/ 0 w 203"/>
                <a:gd name="T15" fmla="*/ 199 h 199"/>
                <a:gd name="T16" fmla="*/ 203 w 203"/>
                <a:gd name="T17" fmla="*/ 199 h 199"/>
                <a:gd name="T18" fmla="*/ 203 w 203"/>
                <a:gd name="T19" fmla="*/ 0 h 199"/>
                <a:gd name="T20" fmla="*/ 203 w 20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9">
                  <a:moveTo>
                    <a:pt x="192" y="9"/>
                  </a:moveTo>
                  <a:lnTo>
                    <a:pt x="192" y="189"/>
                  </a:lnTo>
                  <a:lnTo>
                    <a:pt x="11" y="189"/>
                  </a:lnTo>
                  <a:lnTo>
                    <a:pt x="11" y="9"/>
                  </a:lnTo>
                  <a:lnTo>
                    <a:pt x="192" y="9"/>
                  </a:lnTo>
                  <a:moveTo>
                    <a:pt x="203" y="0"/>
                  </a:moveTo>
                  <a:lnTo>
                    <a:pt x="0" y="0"/>
                  </a:lnTo>
                  <a:lnTo>
                    <a:pt x="0" y="199"/>
                  </a:lnTo>
                  <a:lnTo>
                    <a:pt x="203" y="199"/>
                  </a:lnTo>
                  <a:lnTo>
                    <a:pt x="203" y="0"/>
                  </a:lnTo>
                  <a:lnTo>
                    <a:pt x="20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8" name="Oval 111"/>
            <p:cNvSpPr>
              <a:spLocks noChangeArrowheads="1"/>
            </p:cNvSpPr>
            <p:nvPr/>
          </p:nvSpPr>
          <p:spPr bwMode="auto">
            <a:xfrm>
              <a:off x="47037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9" name="Oval 112"/>
            <p:cNvSpPr>
              <a:spLocks noChangeArrowheads="1"/>
            </p:cNvSpPr>
            <p:nvPr/>
          </p:nvSpPr>
          <p:spPr bwMode="auto">
            <a:xfrm>
              <a:off x="4749800"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0" name="Oval 113"/>
            <p:cNvSpPr>
              <a:spLocks noChangeArrowheads="1"/>
            </p:cNvSpPr>
            <p:nvPr/>
          </p:nvSpPr>
          <p:spPr bwMode="auto">
            <a:xfrm>
              <a:off x="465931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1" name="Oval 114"/>
            <p:cNvSpPr>
              <a:spLocks noChangeArrowheads="1"/>
            </p:cNvSpPr>
            <p:nvPr/>
          </p:nvSpPr>
          <p:spPr bwMode="auto">
            <a:xfrm>
              <a:off x="47037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2" name="Oval 115"/>
            <p:cNvSpPr>
              <a:spLocks noChangeArrowheads="1"/>
            </p:cNvSpPr>
            <p:nvPr/>
          </p:nvSpPr>
          <p:spPr bwMode="auto">
            <a:xfrm>
              <a:off x="4606925"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3" name="Freeform 116"/>
            <p:cNvSpPr>
              <a:spLocks noEditPoints="1"/>
            </p:cNvSpPr>
            <p:nvPr/>
          </p:nvSpPr>
          <p:spPr bwMode="auto">
            <a:xfrm>
              <a:off x="4567238" y="4138613"/>
              <a:ext cx="23813" cy="23812"/>
            </a:xfrm>
            <a:custGeom>
              <a:avLst/>
              <a:gdLst>
                <a:gd name="T0" fmla="*/ 5 w 10"/>
                <a:gd name="T1" fmla="*/ 2 h 10"/>
                <a:gd name="T2" fmla="*/ 8 w 10"/>
                <a:gd name="T3" fmla="*/ 5 h 10"/>
                <a:gd name="T4" fmla="*/ 5 w 10"/>
                <a:gd name="T5" fmla="*/ 8 h 10"/>
                <a:gd name="T6" fmla="*/ 1 w 10"/>
                <a:gd name="T7" fmla="*/ 5 h 10"/>
                <a:gd name="T8" fmla="*/ 5 w 10"/>
                <a:gd name="T9" fmla="*/ 2 h 10"/>
                <a:gd name="T10" fmla="*/ 5 w 10"/>
                <a:gd name="T11" fmla="*/ 0 h 10"/>
                <a:gd name="T12" fmla="*/ 0 w 10"/>
                <a:gd name="T13" fmla="*/ 5 h 10"/>
                <a:gd name="T14" fmla="*/ 5 w 10"/>
                <a:gd name="T15" fmla="*/ 10 h 10"/>
                <a:gd name="T16" fmla="*/ 10 w 10"/>
                <a:gd name="T17" fmla="*/ 5 h 10"/>
                <a:gd name="T18" fmla="*/ 5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2"/>
                  </a:moveTo>
                  <a:cubicBezTo>
                    <a:pt x="6" y="2"/>
                    <a:pt x="8" y="3"/>
                    <a:pt x="8" y="5"/>
                  </a:cubicBezTo>
                  <a:cubicBezTo>
                    <a:pt x="8" y="7"/>
                    <a:pt x="6" y="8"/>
                    <a:pt x="5" y="8"/>
                  </a:cubicBezTo>
                  <a:cubicBezTo>
                    <a:pt x="3" y="8"/>
                    <a:pt x="1" y="7"/>
                    <a:pt x="1" y="5"/>
                  </a:cubicBezTo>
                  <a:cubicBezTo>
                    <a:pt x="1" y="3"/>
                    <a:pt x="3" y="2"/>
                    <a:pt x="5" y="2"/>
                  </a:cubicBezTo>
                  <a:moveTo>
                    <a:pt x="5" y="0"/>
                  </a:moveTo>
                  <a:cubicBezTo>
                    <a:pt x="2" y="0"/>
                    <a:pt x="0" y="2"/>
                    <a:pt x="0" y="5"/>
                  </a:cubicBezTo>
                  <a:cubicBezTo>
                    <a:pt x="0" y="8"/>
                    <a:pt x="2" y="10"/>
                    <a:pt x="5" y="10"/>
                  </a:cubicBezTo>
                  <a:cubicBezTo>
                    <a:pt x="7" y="10"/>
                    <a:pt x="10" y="8"/>
                    <a:pt x="10" y="5"/>
                  </a:cubicBezTo>
                  <a:cubicBezTo>
                    <a:pt x="10"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4" name="Oval 117"/>
            <p:cNvSpPr>
              <a:spLocks noChangeArrowheads="1"/>
            </p:cNvSpPr>
            <p:nvPr/>
          </p:nvSpPr>
          <p:spPr bwMode="auto">
            <a:xfrm>
              <a:off x="47926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5" name="Freeform 118"/>
            <p:cNvSpPr>
              <a:spLocks noEditPoints="1"/>
            </p:cNvSpPr>
            <p:nvPr/>
          </p:nvSpPr>
          <p:spPr bwMode="auto">
            <a:xfrm>
              <a:off x="4567238" y="4181475"/>
              <a:ext cx="242888" cy="173037"/>
            </a:xfrm>
            <a:custGeom>
              <a:avLst/>
              <a:gdLst>
                <a:gd name="T0" fmla="*/ 153 w 153"/>
                <a:gd name="T1" fmla="*/ 109 h 109"/>
                <a:gd name="T2" fmla="*/ 0 w 153"/>
                <a:gd name="T3" fmla="*/ 109 h 109"/>
                <a:gd name="T4" fmla="*/ 0 w 153"/>
                <a:gd name="T5" fmla="*/ 0 h 109"/>
                <a:gd name="T6" fmla="*/ 153 w 153"/>
                <a:gd name="T7" fmla="*/ 0 h 109"/>
                <a:gd name="T8" fmla="*/ 153 w 153"/>
                <a:gd name="T9" fmla="*/ 109 h 109"/>
                <a:gd name="T10" fmla="*/ 11 w 153"/>
                <a:gd name="T11" fmla="*/ 99 h 109"/>
                <a:gd name="T12" fmla="*/ 143 w 153"/>
                <a:gd name="T13" fmla="*/ 99 h 109"/>
                <a:gd name="T14" fmla="*/ 143 w 153"/>
                <a:gd name="T15" fmla="*/ 11 h 109"/>
                <a:gd name="T16" fmla="*/ 11 w 153"/>
                <a:gd name="T17" fmla="*/ 11 h 109"/>
                <a:gd name="T18" fmla="*/ 11 w 153"/>
                <a:gd name="T19" fmla="*/ 9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09">
                  <a:moveTo>
                    <a:pt x="153" y="109"/>
                  </a:moveTo>
                  <a:lnTo>
                    <a:pt x="0" y="109"/>
                  </a:lnTo>
                  <a:lnTo>
                    <a:pt x="0" y="0"/>
                  </a:lnTo>
                  <a:lnTo>
                    <a:pt x="153" y="0"/>
                  </a:lnTo>
                  <a:lnTo>
                    <a:pt x="153" y="109"/>
                  </a:lnTo>
                  <a:close/>
                  <a:moveTo>
                    <a:pt x="11" y="99"/>
                  </a:moveTo>
                  <a:lnTo>
                    <a:pt x="143" y="99"/>
                  </a:lnTo>
                  <a:lnTo>
                    <a:pt x="143" y="11"/>
                  </a:lnTo>
                  <a:lnTo>
                    <a:pt x="11" y="11"/>
                  </a:lnTo>
                  <a:lnTo>
                    <a:pt x="11"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6" name="Rectangle 119"/>
            <p:cNvSpPr>
              <a:spLocks noChangeArrowheads="1"/>
            </p:cNvSpPr>
            <p:nvPr/>
          </p:nvSpPr>
          <p:spPr bwMode="auto">
            <a:xfrm>
              <a:off x="4575175" y="4254500"/>
              <a:ext cx="2301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37" name="Freeform 120"/>
            <p:cNvSpPr>
              <a:spLocks noEditPoints="1"/>
            </p:cNvSpPr>
            <p:nvPr/>
          </p:nvSpPr>
          <p:spPr bwMode="auto">
            <a:xfrm>
              <a:off x="4567238" y="4246563"/>
              <a:ext cx="244475" cy="44450"/>
            </a:xfrm>
            <a:custGeom>
              <a:avLst/>
              <a:gdLst>
                <a:gd name="T0" fmla="*/ 154 w 154"/>
                <a:gd name="T1" fmla="*/ 28 h 28"/>
                <a:gd name="T2" fmla="*/ 0 w 154"/>
                <a:gd name="T3" fmla="*/ 28 h 28"/>
                <a:gd name="T4" fmla="*/ 0 w 154"/>
                <a:gd name="T5" fmla="*/ 0 h 28"/>
                <a:gd name="T6" fmla="*/ 154 w 154"/>
                <a:gd name="T7" fmla="*/ 0 h 28"/>
                <a:gd name="T8" fmla="*/ 154 w 154"/>
                <a:gd name="T9" fmla="*/ 28 h 28"/>
                <a:gd name="T10" fmla="*/ 11 w 154"/>
                <a:gd name="T11" fmla="*/ 17 h 28"/>
                <a:gd name="T12" fmla="*/ 145 w 154"/>
                <a:gd name="T13" fmla="*/ 17 h 28"/>
                <a:gd name="T14" fmla="*/ 145 w 154"/>
                <a:gd name="T15" fmla="*/ 11 h 28"/>
                <a:gd name="T16" fmla="*/ 11 w 154"/>
                <a:gd name="T17" fmla="*/ 11 h 28"/>
                <a:gd name="T18" fmla="*/ 11 w 154"/>
                <a:gd name="T1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28">
                  <a:moveTo>
                    <a:pt x="154" y="28"/>
                  </a:moveTo>
                  <a:lnTo>
                    <a:pt x="0" y="28"/>
                  </a:lnTo>
                  <a:lnTo>
                    <a:pt x="0" y="0"/>
                  </a:lnTo>
                  <a:lnTo>
                    <a:pt x="154" y="0"/>
                  </a:lnTo>
                  <a:lnTo>
                    <a:pt x="154" y="28"/>
                  </a:lnTo>
                  <a:close/>
                  <a:moveTo>
                    <a:pt x="11" y="17"/>
                  </a:moveTo>
                  <a:lnTo>
                    <a:pt x="145" y="17"/>
                  </a:lnTo>
                  <a:lnTo>
                    <a:pt x="145" y="11"/>
                  </a:lnTo>
                  <a:lnTo>
                    <a:pt x="11" y="11"/>
                  </a:lnTo>
                  <a:lnTo>
                    <a:pt x="1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6" name="Group 185"/>
          <p:cNvGrpSpPr/>
          <p:nvPr/>
        </p:nvGrpSpPr>
        <p:grpSpPr>
          <a:xfrm>
            <a:off x="3942579" y="2334471"/>
            <a:ext cx="920991" cy="346372"/>
            <a:chOff x="4357688" y="2508250"/>
            <a:chExt cx="730250" cy="274637"/>
          </a:xfrm>
          <a:solidFill>
            <a:srgbClr val="0078D7"/>
          </a:solidFill>
        </p:grpSpPr>
        <p:sp>
          <p:nvSpPr>
            <p:cNvPr id="167" name="Freeform 150"/>
            <p:cNvSpPr>
              <a:spLocks noEditPoints="1"/>
            </p:cNvSpPr>
            <p:nvPr/>
          </p:nvSpPr>
          <p:spPr bwMode="auto">
            <a:xfrm>
              <a:off x="4413250" y="2670175"/>
              <a:ext cx="111125" cy="112712"/>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4 w 46"/>
                <a:gd name="T13" fmla="*/ 23 h 46"/>
                <a:gd name="T14" fmla="*/ 23 w 46"/>
                <a:gd name="T15" fmla="*/ 13 h 46"/>
                <a:gd name="T16" fmla="*/ 33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1" y="0"/>
                    <a:pt x="0" y="10"/>
                    <a:pt x="0" y="23"/>
                  </a:cubicBezTo>
                  <a:cubicBezTo>
                    <a:pt x="0" y="36"/>
                    <a:pt x="11" y="46"/>
                    <a:pt x="23" y="46"/>
                  </a:cubicBezTo>
                  <a:cubicBezTo>
                    <a:pt x="36" y="46"/>
                    <a:pt x="46" y="36"/>
                    <a:pt x="46" y="23"/>
                  </a:cubicBezTo>
                  <a:cubicBezTo>
                    <a:pt x="46" y="10"/>
                    <a:pt x="36" y="0"/>
                    <a:pt x="23" y="0"/>
                  </a:cubicBezTo>
                  <a:close/>
                  <a:moveTo>
                    <a:pt x="23" y="33"/>
                  </a:moveTo>
                  <a:cubicBezTo>
                    <a:pt x="18" y="33"/>
                    <a:pt x="14" y="28"/>
                    <a:pt x="14" y="23"/>
                  </a:cubicBezTo>
                  <a:cubicBezTo>
                    <a:pt x="14" y="18"/>
                    <a:pt x="18" y="13"/>
                    <a:pt x="23" y="13"/>
                  </a:cubicBezTo>
                  <a:cubicBezTo>
                    <a:pt x="29" y="13"/>
                    <a:pt x="33" y="18"/>
                    <a:pt x="33" y="23"/>
                  </a:cubicBezTo>
                  <a:cubicBezTo>
                    <a:pt x="33" y="28"/>
                    <a:pt x="29" y="33"/>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8" name="Freeform 151"/>
            <p:cNvSpPr>
              <a:spLocks noEditPoints="1"/>
            </p:cNvSpPr>
            <p:nvPr/>
          </p:nvSpPr>
          <p:spPr bwMode="auto">
            <a:xfrm>
              <a:off x="4903788" y="2670175"/>
              <a:ext cx="111125" cy="112712"/>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3 w 46"/>
                <a:gd name="T13" fmla="*/ 23 h 46"/>
                <a:gd name="T14" fmla="*/ 23 w 46"/>
                <a:gd name="T15" fmla="*/ 13 h 46"/>
                <a:gd name="T16" fmla="*/ 32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5" y="46"/>
                    <a:pt x="46" y="36"/>
                    <a:pt x="46" y="23"/>
                  </a:cubicBezTo>
                  <a:cubicBezTo>
                    <a:pt x="46" y="10"/>
                    <a:pt x="35" y="0"/>
                    <a:pt x="23" y="0"/>
                  </a:cubicBezTo>
                  <a:close/>
                  <a:moveTo>
                    <a:pt x="23" y="33"/>
                  </a:moveTo>
                  <a:cubicBezTo>
                    <a:pt x="17" y="33"/>
                    <a:pt x="13" y="28"/>
                    <a:pt x="13" y="23"/>
                  </a:cubicBezTo>
                  <a:cubicBezTo>
                    <a:pt x="13" y="18"/>
                    <a:pt x="17" y="13"/>
                    <a:pt x="23" y="13"/>
                  </a:cubicBezTo>
                  <a:cubicBezTo>
                    <a:pt x="28" y="13"/>
                    <a:pt x="32" y="18"/>
                    <a:pt x="32" y="23"/>
                  </a:cubicBezTo>
                  <a:cubicBezTo>
                    <a:pt x="32" y="28"/>
                    <a:pt x="28" y="33"/>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69" name="Freeform 152"/>
            <p:cNvSpPr>
              <a:spLocks noEditPoints="1"/>
            </p:cNvSpPr>
            <p:nvPr/>
          </p:nvSpPr>
          <p:spPr bwMode="auto">
            <a:xfrm>
              <a:off x="4357688" y="2508250"/>
              <a:ext cx="730250" cy="234950"/>
            </a:xfrm>
            <a:custGeom>
              <a:avLst/>
              <a:gdLst>
                <a:gd name="T0" fmla="*/ 236 w 302"/>
                <a:gd name="T1" fmla="*/ 34 h 97"/>
                <a:gd name="T2" fmla="*/ 161 w 302"/>
                <a:gd name="T3" fmla="*/ 4 h 97"/>
                <a:gd name="T4" fmla="*/ 75 w 302"/>
                <a:gd name="T5" fmla="*/ 7 h 97"/>
                <a:gd name="T6" fmla="*/ 40 w 302"/>
                <a:gd name="T7" fmla="*/ 24 h 97"/>
                <a:gd name="T8" fmla="*/ 6 w 302"/>
                <a:gd name="T9" fmla="*/ 41 h 97"/>
                <a:gd name="T10" fmla="*/ 0 w 302"/>
                <a:gd name="T11" fmla="*/ 73 h 97"/>
                <a:gd name="T12" fmla="*/ 2 w 302"/>
                <a:gd name="T13" fmla="*/ 97 h 97"/>
                <a:gd name="T14" fmla="*/ 18 w 302"/>
                <a:gd name="T15" fmla="*/ 97 h 97"/>
                <a:gd name="T16" fmla="*/ 18 w 302"/>
                <a:gd name="T17" fmla="*/ 90 h 97"/>
                <a:gd name="T18" fmla="*/ 46 w 302"/>
                <a:gd name="T19" fmla="*/ 62 h 97"/>
                <a:gd name="T20" fmla="*/ 74 w 302"/>
                <a:gd name="T21" fmla="*/ 90 h 97"/>
                <a:gd name="T22" fmla="*/ 75 w 302"/>
                <a:gd name="T23" fmla="*/ 97 h 97"/>
                <a:gd name="T24" fmla="*/ 221 w 302"/>
                <a:gd name="T25" fmla="*/ 97 h 97"/>
                <a:gd name="T26" fmla="*/ 221 w 302"/>
                <a:gd name="T27" fmla="*/ 88 h 97"/>
                <a:gd name="T28" fmla="*/ 248 w 302"/>
                <a:gd name="T29" fmla="*/ 61 h 97"/>
                <a:gd name="T30" fmla="*/ 276 w 302"/>
                <a:gd name="T31" fmla="*/ 88 h 97"/>
                <a:gd name="T32" fmla="*/ 277 w 302"/>
                <a:gd name="T33" fmla="*/ 96 h 97"/>
                <a:gd name="T34" fmla="*/ 300 w 302"/>
                <a:gd name="T35" fmla="*/ 95 h 97"/>
                <a:gd name="T36" fmla="*/ 292 w 302"/>
                <a:gd name="T37" fmla="*/ 55 h 97"/>
                <a:gd name="T38" fmla="*/ 236 w 302"/>
                <a:gd name="T39" fmla="*/ 34 h 97"/>
                <a:gd name="T40" fmla="*/ 78 w 302"/>
                <a:gd name="T41" fmla="*/ 38 h 97"/>
                <a:gd name="T42" fmla="*/ 93 w 302"/>
                <a:gd name="T43" fmla="*/ 17 h 97"/>
                <a:gd name="T44" fmla="*/ 130 w 302"/>
                <a:gd name="T45" fmla="*/ 13 h 97"/>
                <a:gd name="T46" fmla="*/ 131 w 302"/>
                <a:gd name="T47" fmla="*/ 42 h 97"/>
                <a:gd name="T48" fmla="*/ 78 w 302"/>
                <a:gd name="T49" fmla="*/ 38 h 97"/>
                <a:gd name="T50" fmla="*/ 216 w 302"/>
                <a:gd name="T51" fmla="*/ 45 h 97"/>
                <a:gd name="T52" fmla="*/ 141 w 302"/>
                <a:gd name="T53" fmla="*/ 42 h 97"/>
                <a:gd name="T54" fmla="*/ 139 w 302"/>
                <a:gd name="T55" fmla="*/ 13 h 97"/>
                <a:gd name="T56" fmla="*/ 216 w 302"/>
                <a:gd name="T57" fmla="*/ 37 h 97"/>
                <a:gd name="T58" fmla="*/ 216 w 302"/>
                <a:gd name="T59" fmla="*/ 4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97">
                  <a:moveTo>
                    <a:pt x="236" y="34"/>
                  </a:moveTo>
                  <a:cubicBezTo>
                    <a:pt x="236" y="34"/>
                    <a:pt x="179" y="8"/>
                    <a:pt x="161" y="4"/>
                  </a:cubicBezTo>
                  <a:cubicBezTo>
                    <a:pt x="143" y="0"/>
                    <a:pt x="81" y="4"/>
                    <a:pt x="75" y="7"/>
                  </a:cubicBezTo>
                  <a:cubicBezTo>
                    <a:pt x="40" y="24"/>
                    <a:pt x="40" y="24"/>
                    <a:pt x="40" y="24"/>
                  </a:cubicBezTo>
                  <a:cubicBezTo>
                    <a:pt x="6" y="41"/>
                    <a:pt x="6" y="41"/>
                    <a:pt x="6" y="41"/>
                  </a:cubicBezTo>
                  <a:cubicBezTo>
                    <a:pt x="0" y="73"/>
                    <a:pt x="0" y="73"/>
                    <a:pt x="0" y="73"/>
                  </a:cubicBezTo>
                  <a:cubicBezTo>
                    <a:pt x="0" y="73"/>
                    <a:pt x="0" y="92"/>
                    <a:pt x="2" y="97"/>
                  </a:cubicBezTo>
                  <a:cubicBezTo>
                    <a:pt x="18" y="97"/>
                    <a:pt x="18" y="97"/>
                    <a:pt x="18" y="97"/>
                  </a:cubicBezTo>
                  <a:cubicBezTo>
                    <a:pt x="18" y="90"/>
                    <a:pt x="18" y="90"/>
                    <a:pt x="18" y="90"/>
                  </a:cubicBezTo>
                  <a:cubicBezTo>
                    <a:pt x="18" y="75"/>
                    <a:pt x="31" y="62"/>
                    <a:pt x="46" y="62"/>
                  </a:cubicBezTo>
                  <a:cubicBezTo>
                    <a:pt x="62" y="62"/>
                    <a:pt x="74" y="75"/>
                    <a:pt x="74" y="90"/>
                  </a:cubicBezTo>
                  <a:cubicBezTo>
                    <a:pt x="75" y="97"/>
                    <a:pt x="75" y="97"/>
                    <a:pt x="75" y="97"/>
                  </a:cubicBezTo>
                  <a:cubicBezTo>
                    <a:pt x="221" y="97"/>
                    <a:pt x="221" y="97"/>
                    <a:pt x="221" y="97"/>
                  </a:cubicBezTo>
                  <a:cubicBezTo>
                    <a:pt x="221" y="88"/>
                    <a:pt x="221" y="88"/>
                    <a:pt x="221" y="88"/>
                  </a:cubicBezTo>
                  <a:cubicBezTo>
                    <a:pt x="221" y="73"/>
                    <a:pt x="232" y="61"/>
                    <a:pt x="248" y="61"/>
                  </a:cubicBezTo>
                  <a:cubicBezTo>
                    <a:pt x="263" y="61"/>
                    <a:pt x="276" y="73"/>
                    <a:pt x="276" y="88"/>
                  </a:cubicBezTo>
                  <a:cubicBezTo>
                    <a:pt x="277" y="96"/>
                    <a:pt x="277" y="96"/>
                    <a:pt x="277" y="96"/>
                  </a:cubicBezTo>
                  <a:cubicBezTo>
                    <a:pt x="277" y="96"/>
                    <a:pt x="295" y="97"/>
                    <a:pt x="300" y="95"/>
                  </a:cubicBezTo>
                  <a:cubicBezTo>
                    <a:pt x="300" y="95"/>
                    <a:pt x="302" y="65"/>
                    <a:pt x="292" y="55"/>
                  </a:cubicBezTo>
                  <a:cubicBezTo>
                    <a:pt x="282" y="46"/>
                    <a:pt x="263" y="40"/>
                    <a:pt x="236" y="34"/>
                  </a:cubicBezTo>
                  <a:close/>
                  <a:moveTo>
                    <a:pt x="78" y="38"/>
                  </a:moveTo>
                  <a:cubicBezTo>
                    <a:pt x="78" y="38"/>
                    <a:pt x="85" y="23"/>
                    <a:pt x="93" y="17"/>
                  </a:cubicBezTo>
                  <a:cubicBezTo>
                    <a:pt x="99" y="13"/>
                    <a:pt x="130" y="13"/>
                    <a:pt x="130" y="13"/>
                  </a:cubicBezTo>
                  <a:cubicBezTo>
                    <a:pt x="131" y="42"/>
                    <a:pt x="131" y="42"/>
                    <a:pt x="131" y="42"/>
                  </a:cubicBezTo>
                  <a:lnTo>
                    <a:pt x="78" y="38"/>
                  </a:lnTo>
                  <a:close/>
                  <a:moveTo>
                    <a:pt x="216" y="45"/>
                  </a:moveTo>
                  <a:cubicBezTo>
                    <a:pt x="141" y="42"/>
                    <a:pt x="141" y="42"/>
                    <a:pt x="141" y="42"/>
                  </a:cubicBezTo>
                  <a:cubicBezTo>
                    <a:pt x="139" y="13"/>
                    <a:pt x="139" y="13"/>
                    <a:pt x="139" y="13"/>
                  </a:cubicBezTo>
                  <a:cubicBezTo>
                    <a:pt x="167" y="12"/>
                    <a:pt x="198" y="26"/>
                    <a:pt x="216" y="37"/>
                  </a:cubicBezTo>
                  <a:cubicBezTo>
                    <a:pt x="235" y="48"/>
                    <a:pt x="216" y="45"/>
                    <a:pt x="2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2" name="TextBox 11"/>
          <p:cNvSpPr txBox="1"/>
          <p:nvPr/>
        </p:nvSpPr>
        <p:spPr>
          <a:xfrm>
            <a:off x="2763396"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Smart scale</a:t>
            </a:r>
          </a:p>
        </p:txBody>
      </p:sp>
      <p:sp>
        <p:nvSpPr>
          <p:cNvPr id="20" name="TextBox 19"/>
          <p:cNvSpPr txBox="1"/>
          <p:nvPr/>
        </p:nvSpPr>
        <p:spPr>
          <a:xfrm>
            <a:off x="2763396"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Refrigerator</a:t>
            </a:r>
          </a:p>
        </p:txBody>
      </p:sp>
      <p:grpSp>
        <p:nvGrpSpPr>
          <p:cNvPr id="190" name="Group 189"/>
          <p:cNvGrpSpPr/>
          <p:nvPr/>
        </p:nvGrpSpPr>
        <p:grpSpPr>
          <a:xfrm>
            <a:off x="2913398" y="4415376"/>
            <a:ext cx="478516" cy="488526"/>
            <a:chOff x="3522663" y="4075113"/>
            <a:chExt cx="379413" cy="387350"/>
          </a:xfrm>
          <a:solidFill>
            <a:srgbClr val="0078D7"/>
          </a:solidFill>
        </p:grpSpPr>
        <p:sp>
          <p:nvSpPr>
            <p:cNvPr id="114" name="Freeform 97"/>
            <p:cNvSpPr>
              <a:spLocks noEditPoints="1"/>
            </p:cNvSpPr>
            <p:nvPr/>
          </p:nvSpPr>
          <p:spPr bwMode="auto">
            <a:xfrm>
              <a:off x="3522663" y="4075113"/>
              <a:ext cx="379413" cy="387350"/>
            </a:xfrm>
            <a:custGeom>
              <a:avLst/>
              <a:gdLst>
                <a:gd name="T0" fmla="*/ 146 w 157"/>
                <a:gd name="T1" fmla="*/ 0 h 160"/>
                <a:gd name="T2" fmla="*/ 11 w 157"/>
                <a:gd name="T3" fmla="*/ 0 h 160"/>
                <a:gd name="T4" fmla="*/ 0 w 157"/>
                <a:gd name="T5" fmla="*/ 11 h 160"/>
                <a:gd name="T6" fmla="*/ 0 w 157"/>
                <a:gd name="T7" fmla="*/ 149 h 160"/>
                <a:gd name="T8" fmla="*/ 11 w 157"/>
                <a:gd name="T9" fmla="*/ 160 h 160"/>
                <a:gd name="T10" fmla="*/ 146 w 157"/>
                <a:gd name="T11" fmla="*/ 160 h 160"/>
                <a:gd name="T12" fmla="*/ 157 w 157"/>
                <a:gd name="T13" fmla="*/ 149 h 160"/>
                <a:gd name="T14" fmla="*/ 157 w 157"/>
                <a:gd name="T15" fmla="*/ 11 h 160"/>
                <a:gd name="T16" fmla="*/ 146 w 157"/>
                <a:gd name="T17" fmla="*/ 0 h 160"/>
                <a:gd name="T18" fmla="*/ 155 w 157"/>
                <a:gd name="T19" fmla="*/ 149 h 160"/>
                <a:gd name="T20" fmla="*/ 146 w 157"/>
                <a:gd name="T21" fmla="*/ 158 h 160"/>
                <a:gd name="T22" fmla="*/ 11 w 157"/>
                <a:gd name="T23" fmla="*/ 158 h 160"/>
                <a:gd name="T24" fmla="*/ 2 w 157"/>
                <a:gd name="T25" fmla="*/ 149 h 160"/>
                <a:gd name="T26" fmla="*/ 2 w 157"/>
                <a:gd name="T27" fmla="*/ 11 h 160"/>
                <a:gd name="T28" fmla="*/ 11 w 157"/>
                <a:gd name="T29" fmla="*/ 1 h 160"/>
                <a:gd name="T30" fmla="*/ 146 w 157"/>
                <a:gd name="T31" fmla="*/ 1 h 160"/>
                <a:gd name="T32" fmla="*/ 155 w 157"/>
                <a:gd name="T33" fmla="*/ 11 h 160"/>
                <a:gd name="T34" fmla="*/ 155 w 157"/>
                <a:gd name="T35"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60">
                  <a:moveTo>
                    <a:pt x="146" y="0"/>
                  </a:moveTo>
                  <a:cubicBezTo>
                    <a:pt x="11" y="0"/>
                    <a:pt x="11" y="0"/>
                    <a:pt x="11" y="0"/>
                  </a:cubicBezTo>
                  <a:cubicBezTo>
                    <a:pt x="5" y="0"/>
                    <a:pt x="0" y="5"/>
                    <a:pt x="0" y="11"/>
                  </a:cubicBezTo>
                  <a:cubicBezTo>
                    <a:pt x="0" y="149"/>
                    <a:pt x="0" y="149"/>
                    <a:pt x="0" y="149"/>
                  </a:cubicBezTo>
                  <a:cubicBezTo>
                    <a:pt x="0" y="155"/>
                    <a:pt x="5" y="160"/>
                    <a:pt x="11" y="160"/>
                  </a:cubicBezTo>
                  <a:cubicBezTo>
                    <a:pt x="146" y="160"/>
                    <a:pt x="146" y="160"/>
                    <a:pt x="146" y="160"/>
                  </a:cubicBezTo>
                  <a:cubicBezTo>
                    <a:pt x="152" y="160"/>
                    <a:pt x="157" y="155"/>
                    <a:pt x="157" y="149"/>
                  </a:cubicBezTo>
                  <a:cubicBezTo>
                    <a:pt x="157" y="11"/>
                    <a:pt x="157" y="11"/>
                    <a:pt x="157" y="11"/>
                  </a:cubicBezTo>
                  <a:cubicBezTo>
                    <a:pt x="157" y="5"/>
                    <a:pt x="152" y="0"/>
                    <a:pt x="146" y="0"/>
                  </a:cubicBezTo>
                  <a:close/>
                  <a:moveTo>
                    <a:pt x="155" y="149"/>
                  </a:moveTo>
                  <a:cubicBezTo>
                    <a:pt x="155" y="154"/>
                    <a:pt x="151" y="158"/>
                    <a:pt x="146" y="158"/>
                  </a:cubicBezTo>
                  <a:cubicBezTo>
                    <a:pt x="11" y="158"/>
                    <a:pt x="11" y="158"/>
                    <a:pt x="11" y="158"/>
                  </a:cubicBezTo>
                  <a:cubicBezTo>
                    <a:pt x="6" y="158"/>
                    <a:pt x="2" y="154"/>
                    <a:pt x="2" y="149"/>
                  </a:cubicBezTo>
                  <a:cubicBezTo>
                    <a:pt x="2" y="11"/>
                    <a:pt x="2" y="11"/>
                    <a:pt x="2" y="11"/>
                  </a:cubicBezTo>
                  <a:cubicBezTo>
                    <a:pt x="2" y="6"/>
                    <a:pt x="6" y="1"/>
                    <a:pt x="11" y="1"/>
                  </a:cubicBezTo>
                  <a:cubicBezTo>
                    <a:pt x="146" y="1"/>
                    <a:pt x="146" y="1"/>
                    <a:pt x="146" y="1"/>
                  </a:cubicBezTo>
                  <a:cubicBezTo>
                    <a:pt x="151" y="1"/>
                    <a:pt x="155" y="6"/>
                    <a:pt x="155" y="11"/>
                  </a:cubicBezTo>
                  <a:lnTo>
                    <a:pt x="15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5" name="Freeform 98"/>
            <p:cNvSpPr>
              <a:spLocks/>
            </p:cNvSpPr>
            <p:nvPr/>
          </p:nvSpPr>
          <p:spPr bwMode="auto">
            <a:xfrm>
              <a:off x="3541713" y="4094163"/>
              <a:ext cx="341313" cy="352425"/>
            </a:xfrm>
            <a:custGeom>
              <a:avLst/>
              <a:gdLst>
                <a:gd name="T0" fmla="*/ 130 w 141"/>
                <a:gd name="T1" fmla="*/ 0 h 145"/>
                <a:gd name="T2" fmla="*/ 84 w 141"/>
                <a:gd name="T3" fmla="*/ 0 h 145"/>
                <a:gd name="T4" fmla="*/ 84 w 141"/>
                <a:gd name="T5" fmla="*/ 13 h 145"/>
                <a:gd name="T6" fmla="*/ 100 w 141"/>
                <a:gd name="T7" fmla="*/ 39 h 145"/>
                <a:gd name="T8" fmla="*/ 70 w 141"/>
                <a:gd name="T9" fmla="*/ 68 h 145"/>
                <a:gd name="T10" fmla="*/ 41 w 141"/>
                <a:gd name="T11" fmla="*/ 39 h 145"/>
                <a:gd name="T12" fmla="*/ 57 w 141"/>
                <a:gd name="T13" fmla="*/ 13 h 145"/>
                <a:gd name="T14" fmla="*/ 57 w 141"/>
                <a:gd name="T15" fmla="*/ 0 h 145"/>
                <a:gd name="T16" fmla="*/ 10 w 141"/>
                <a:gd name="T17" fmla="*/ 0 h 145"/>
                <a:gd name="T18" fmla="*/ 0 w 141"/>
                <a:gd name="T19" fmla="*/ 11 h 145"/>
                <a:gd name="T20" fmla="*/ 0 w 141"/>
                <a:gd name="T21" fmla="*/ 135 h 145"/>
                <a:gd name="T22" fmla="*/ 10 w 141"/>
                <a:gd name="T23" fmla="*/ 145 h 145"/>
                <a:gd name="T24" fmla="*/ 130 w 141"/>
                <a:gd name="T25" fmla="*/ 145 h 145"/>
                <a:gd name="T26" fmla="*/ 141 w 141"/>
                <a:gd name="T27" fmla="*/ 135 h 145"/>
                <a:gd name="T28" fmla="*/ 141 w 141"/>
                <a:gd name="T29" fmla="*/ 11 h 145"/>
                <a:gd name="T30" fmla="*/ 130 w 141"/>
                <a:gd name="T3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45">
                  <a:moveTo>
                    <a:pt x="130" y="0"/>
                  </a:moveTo>
                  <a:cubicBezTo>
                    <a:pt x="84" y="0"/>
                    <a:pt x="84" y="0"/>
                    <a:pt x="84" y="0"/>
                  </a:cubicBezTo>
                  <a:cubicBezTo>
                    <a:pt x="84" y="13"/>
                    <a:pt x="84" y="13"/>
                    <a:pt x="84" y="13"/>
                  </a:cubicBezTo>
                  <a:cubicBezTo>
                    <a:pt x="94" y="18"/>
                    <a:pt x="100" y="28"/>
                    <a:pt x="100" y="39"/>
                  </a:cubicBezTo>
                  <a:cubicBezTo>
                    <a:pt x="100" y="55"/>
                    <a:pt x="87" y="68"/>
                    <a:pt x="70" y="68"/>
                  </a:cubicBezTo>
                  <a:cubicBezTo>
                    <a:pt x="54" y="68"/>
                    <a:pt x="41" y="55"/>
                    <a:pt x="41" y="39"/>
                  </a:cubicBezTo>
                  <a:cubicBezTo>
                    <a:pt x="41" y="28"/>
                    <a:pt x="47" y="18"/>
                    <a:pt x="57" y="13"/>
                  </a:cubicBezTo>
                  <a:cubicBezTo>
                    <a:pt x="57" y="0"/>
                    <a:pt x="57" y="0"/>
                    <a:pt x="57" y="0"/>
                  </a:cubicBezTo>
                  <a:cubicBezTo>
                    <a:pt x="10" y="0"/>
                    <a:pt x="10" y="0"/>
                    <a:pt x="10" y="0"/>
                  </a:cubicBezTo>
                  <a:cubicBezTo>
                    <a:pt x="5" y="0"/>
                    <a:pt x="0" y="5"/>
                    <a:pt x="0" y="11"/>
                  </a:cubicBezTo>
                  <a:cubicBezTo>
                    <a:pt x="0" y="135"/>
                    <a:pt x="0" y="135"/>
                    <a:pt x="0" y="135"/>
                  </a:cubicBezTo>
                  <a:cubicBezTo>
                    <a:pt x="0" y="140"/>
                    <a:pt x="5" y="145"/>
                    <a:pt x="10" y="145"/>
                  </a:cubicBezTo>
                  <a:cubicBezTo>
                    <a:pt x="130" y="145"/>
                    <a:pt x="130" y="145"/>
                    <a:pt x="130" y="145"/>
                  </a:cubicBezTo>
                  <a:cubicBezTo>
                    <a:pt x="136" y="145"/>
                    <a:pt x="141" y="140"/>
                    <a:pt x="141" y="135"/>
                  </a:cubicBezTo>
                  <a:cubicBezTo>
                    <a:pt x="141" y="11"/>
                    <a:pt x="141" y="11"/>
                    <a:pt x="141" y="11"/>
                  </a:cubicBezTo>
                  <a:cubicBezTo>
                    <a:pt x="141" y="5"/>
                    <a:pt x="136" y="0"/>
                    <a:pt x="1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 name="Freeform 99"/>
            <p:cNvSpPr>
              <a:spLocks/>
            </p:cNvSpPr>
            <p:nvPr/>
          </p:nvSpPr>
          <p:spPr bwMode="auto">
            <a:xfrm>
              <a:off x="3702050" y="4176713"/>
              <a:ext cx="20638" cy="73025"/>
            </a:xfrm>
            <a:custGeom>
              <a:avLst/>
              <a:gdLst>
                <a:gd name="T0" fmla="*/ 3 w 9"/>
                <a:gd name="T1" fmla="*/ 10 h 30"/>
                <a:gd name="T2" fmla="*/ 3 w 9"/>
                <a:gd name="T3" fmla="*/ 30 h 30"/>
                <a:gd name="T4" fmla="*/ 6 w 9"/>
                <a:gd name="T5" fmla="*/ 30 h 30"/>
                <a:gd name="T6" fmla="*/ 6 w 9"/>
                <a:gd name="T7" fmla="*/ 10 h 30"/>
                <a:gd name="T8" fmla="*/ 9 w 9"/>
                <a:gd name="T9" fmla="*/ 5 h 30"/>
                <a:gd name="T10" fmla="*/ 4 w 9"/>
                <a:gd name="T11" fmla="*/ 0 h 30"/>
                <a:gd name="T12" fmla="*/ 0 w 9"/>
                <a:gd name="T13" fmla="*/ 5 h 30"/>
                <a:gd name="T14" fmla="*/ 3 w 9"/>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0">
                  <a:moveTo>
                    <a:pt x="3" y="10"/>
                  </a:moveTo>
                  <a:cubicBezTo>
                    <a:pt x="3" y="30"/>
                    <a:pt x="3" y="30"/>
                    <a:pt x="3" y="30"/>
                  </a:cubicBezTo>
                  <a:cubicBezTo>
                    <a:pt x="6" y="30"/>
                    <a:pt x="6" y="30"/>
                    <a:pt x="6" y="30"/>
                  </a:cubicBezTo>
                  <a:cubicBezTo>
                    <a:pt x="6" y="10"/>
                    <a:pt x="6" y="10"/>
                    <a:pt x="6" y="10"/>
                  </a:cubicBezTo>
                  <a:cubicBezTo>
                    <a:pt x="8" y="9"/>
                    <a:pt x="9" y="7"/>
                    <a:pt x="9" y="5"/>
                  </a:cubicBezTo>
                  <a:cubicBezTo>
                    <a:pt x="9" y="2"/>
                    <a:pt x="7" y="0"/>
                    <a:pt x="4" y="0"/>
                  </a:cubicBezTo>
                  <a:cubicBezTo>
                    <a:pt x="2" y="0"/>
                    <a:pt x="0" y="2"/>
                    <a:pt x="0" y="5"/>
                  </a:cubicBezTo>
                  <a:cubicBezTo>
                    <a:pt x="0" y="7"/>
                    <a:pt x="1"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7" name="Freeform 100"/>
            <p:cNvSpPr>
              <a:spLocks/>
            </p:cNvSpPr>
            <p:nvPr/>
          </p:nvSpPr>
          <p:spPr bwMode="auto">
            <a:xfrm>
              <a:off x="3754438" y="4189413"/>
              <a:ext cx="22225" cy="4762"/>
            </a:xfrm>
            <a:custGeom>
              <a:avLst/>
              <a:gdLst>
                <a:gd name="T0" fmla="*/ 0 w 9"/>
                <a:gd name="T1" fmla="*/ 1 h 2"/>
                <a:gd name="T2" fmla="*/ 1 w 9"/>
                <a:gd name="T3" fmla="*/ 2 h 2"/>
                <a:gd name="T4" fmla="*/ 8 w 9"/>
                <a:gd name="T5" fmla="*/ 2 h 2"/>
                <a:gd name="T6" fmla="*/ 9 w 9"/>
                <a:gd name="T7" fmla="*/ 1 h 2"/>
                <a:gd name="T8" fmla="*/ 8 w 9"/>
                <a:gd name="T9" fmla="*/ 0 h 2"/>
                <a:gd name="T10" fmla="*/ 1 w 9"/>
                <a:gd name="T11" fmla="*/ 0 h 2"/>
                <a:gd name="T12" fmla="*/ 0 w 9"/>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0" y="1"/>
                  </a:moveTo>
                  <a:cubicBezTo>
                    <a:pt x="0" y="1"/>
                    <a:pt x="1" y="2"/>
                    <a:pt x="1" y="2"/>
                  </a:cubicBezTo>
                  <a:cubicBezTo>
                    <a:pt x="8" y="2"/>
                    <a:pt x="8" y="2"/>
                    <a:pt x="8" y="2"/>
                  </a:cubicBezTo>
                  <a:cubicBezTo>
                    <a:pt x="8" y="2"/>
                    <a:pt x="9" y="1"/>
                    <a:pt x="9" y="1"/>
                  </a:cubicBezTo>
                  <a:cubicBezTo>
                    <a:pt x="9" y="0"/>
                    <a:pt x="8" y="0"/>
                    <a:pt x="8" y="0"/>
                  </a:cubicBez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8" name="Freeform 101"/>
            <p:cNvSpPr>
              <a:spLocks/>
            </p:cNvSpPr>
            <p:nvPr/>
          </p:nvSpPr>
          <p:spPr bwMode="auto">
            <a:xfrm>
              <a:off x="3648075" y="4189413"/>
              <a:ext cx="22225" cy="4762"/>
            </a:xfrm>
            <a:custGeom>
              <a:avLst/>
              <a:gdLst>
                <a:gd name="T0" fmla="*/ 9 w 9"/>
                <a:gd name="T1" fmla="*/ 1 h 2"/>
                <a:gd name="T2" fmla="*/ 8 w 9"/>
                <a:gd name="T3" fmla="*/ 0 h 2"/>
                <a:gd name="T4" fmla="*/ 1 w 9"/>
                <a:gd name="T5" fmla="*/ 0 h 2"/>
                <a:gd name="T6" fmla="*/ 0 w 9"/>
                <a:gd name="T7" fmla="*/ 1 h 2"/>
                <a:gd name="T8" fmla="*/ 1 w 9"/>
                <a:gd name="T9" fmla="*/ 2 h 2"/>
                <a:gd name="T10" fmla="*/ 8 w 9"/>
                <a:gd name="T11" fmla="*/ 2 h 2"/>
                <a:gd name="T12" fmla="*/ 9 w 9"/>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9" y="1"/>
                  </a:moveTo>
                  <a:cubicBezTo>
                    <a:pt x="9" y="0"/>
                    <a:pt x="8" y="0"/>
                    <a:pt x="8" y="0"/>
                  </a:cubicBezTo>
                  <a:cubicBezTo>
                    <a:pt x="1" y="0"/>
                    <a:pt x="1" y="0"/>
                    <a:pt x="1" y="0"/>
                  </a:cubicBezTo>
                  <a:cubicBezTo>
                    <a:pt x="1" y="0"/>
                    <a:pt x="0" y="0"/>
                    <a:pt x="0" y="1"/>
                  </a:cubicBezTo>
                  <a:cubicBezTo>
                    <a:pt x="0" y="1"/>
                    <a:pt x="1" y="2"/>
                    <a:pt x="1" y="2"/>
                  </a:cubicBezTo>
                  <a:cubicBezTo>
                    <a:pt x="8" y="2"/>
                    <a:pt x="8" y="2"/>
                    <a:pt x="8" y="2"/>
                  </a:cubicBezTo>
                  <a:cubicBezTo>
                    <a:pt x="8" y="2"/>
                    <a:pt x="9"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9" name="Freeform 102"/>
            <p:cNvSpPr>
              <a:spLocks/>
            </p:cNvSpPr>
            <p:nvPr/>
          </p:nvSpPr>
          <p:spPr bwMode="auto">
            <a:xfrm>
              <a:off x="3711575" y="4125913"/>
              <a:ext cx="1588" cy="19050"/>
            </a:xfrm>
            <a:custGeom>
              <a:avLst/>
              <a:gdLst>
                <a:gd name="T0" fmla="*/ 0 w 1"/>
                <a:gd name="T1" fmla="*/ 8 h 8"/>
                <a:gd name="T2" fmla="*/ 1 w 1"/>
                <a:gd name="T3" fmla="*/ 7 h 8"/>
                <a:gd name="T4" fmla="*/ 1 w 1"/>
                <a:gd name="T5" fmla="*/ 1 h 8"/>
                <a:gd name="T6" fmla="*/ 0 w 1"/>
                <a:gd name="T7" fmla="*/ 0 h 8"/>
                <a:gd name="T8" fmla="*/ 0 w 1"/>
                <a:gd name="T9" fmla="*/ 1 h 8"/>
                <a:gd name="T10" fmla="*/ 0 w 1"/>
                <a:gd name="T11" fmla="*/ 7 h 8"/>
                <a:gd name="T12" fmla="*/ 0 w 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0" y="8"/>
                  </a:moveTo>
                  <a:cubicBezTo>
                    <a:pt x="1" y="8"/>
                    <a:pt x="1" y="8"/>
                    <a:pt x="1" y="7"/>
                  </a:cubicBezTo>
                  <a:cubicBezTo>
                    <a:pt x="1" y="1"/>
                    <a:pt x="1" y="1"/>
                    <a:pt x="1" y="1"/>
                  </a:cubicBezTo>
                  <a:cubicBezTo>
                    <a:pt x="1" y="0"/>
                    <a:pt x="1" y="0"/>
                    <a:pt x="0" y="0"/>
                  </a:cubicBezTo>
                  <a:cubicBezTo>
                    <a:pt x="0" y="0"/>
                    <a:pt x="0" y="0"/>
                    <a:pt x="0" y="1"/>
                  </a:cubicBezTo>
                  <a:cubicBezTo>
                    <a:pt x="0" y="7"/>
                    <a:pt x="0" y="7"/>
                    <a:pt x="0" y="7"/>
                  </a:cubicBezTo>
                  <a:cubicBezTo>
                    <a:pt x="0"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0" name="Freeform 103"/>
            <p:cNvSpPr>
              <a:spLocks/>
            </p:cNvSpPr>
            <p:nvPr/>
          </p:nvSpPr>
          <p:spPr bwMode="auto">
            <a:xfrm>
              <a:off x="3743325" y="4143375"/>
              <a:ext cx="14288" cy="15875"/>
            </a:xfrm>
            <a:custGeom>
              <a:avLst/>
              <a:gdLst>
                <a:gd name="T0" fmla="*/ 1 w 6"/>
                <a:gd name="T1" fmla="*/ 7 h 7"/>
                <a:gd name="T2" fmla="*/ 1 w 6"/>
                <a:gd name="T3" fmla="*/ 6 h 7"/>
                <a:gd name="T4" fmla="*/ 6 w 6"/>
                <a:gd name="T5" fmla="*/ 2 h 7"/>
                <a:gd name="T6" fmla="*/ 6 w 6"/>
                <a:gd name="T7" fmla="*/ 0 h 7"/>
                <a:gd name="T8" fmla="*/ 5 w 6"/>
                <a:gd name="T9" fmla="*/ 0 h 7"/>
                <a:gd name="T10" fmla="*/ 0 w 6"/>
                <a:gd name="T11" fmla="*/ 5 h 7"/>
                <a:gd name="T12" fmla="*/ 0 w 6"/>
                <a:gd name="T13" fmla="*/ 6 h 7"/>
                <a:gd name="T14" fmla="*/ 1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1" y="7"/>
                  </a:moveTo>
                  <a:cubicBezTo>
                    <a:pt x="1" y="7"/>
                    <a:pt x="1" y="7"/>
                    <a:pt x="1" y="6"/>
                  </a:cubicBezTo>
                  <a:cubicBezTo>
                    <a:pt x="6" y="2"/>
                    <a:pt x="6" y="2"/>
                    <a:pt x="6" y="2"/>
                  </a:cubicBezTo>
                  <a:cubicBezTo>
                    <a:pt x="6" y="1"/>
                    <a:pt x="6" y="1"/>
                    <a:pt x="6" y="0"/>
                  </a:cubicBezTo>
                  <a:cubicBezTo>
                    <a:pt x="6" y="0"/>
                    <a:pt x="5" y="0"/>
                    <a:pt x="5" y="0"/>
                  </a:cubicBezTo>
                  <a:cubicBezTo>
                    <a:pt x="0" y="5"/>
                    <a:pt x="0" y="5"/>
                    <a:pt x="0" y="5"/>
                  </a:cubicBezTo>
                  <a:cubicBezTo>
                    <a:pt x="0" y="6"/>
                    <a:pt x="0" y="6"/>
                    <a:pt x="0" y="6"/>
                  </a:cubicBezTo>
                  <a:cubicBezTo>
                    <a:pt x="0" y="7"/>
                    <a:pt x="1" y="7"/>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1" name="Freeform 104"/>
            <p:cNvSpPr>
              <a:spLocks/>
            </p:cNvSpPr>
            <p:nvPr/>
          </p:nvSpPr>
          <p:spPr bwMode="auto">
            <a:xfrm>
              <a:off x="3667125" y="4217988"/>
              <a:ext cx="15875" cy="17462"/>
            </a:xfrm>
            <a:custGeom>
              <a:avLst/>
              <a:gdLst>
                <a:gd name="T0" fmla="*/ 0 w 6"/>
                <a:gd name="T1" fmla="*/ 7 h 7"/>
                <a:gd name="T2" fmla="*/ 1 w 6"/>
                <a:gd name="T3" fmla="*/ 7 h 7"/>
                <a:gd name="T4" fmla="*/ 6 w 6"/>
                <a:gd name="T5" fmla="*/ 2 h 7"/>
                <a:gd name="T6" fmla="*/ 6 w 6"/>
                <a:gd name="T7" fmla="*/ 1 h 7"/>
                <a:gd name="T8" fmla="*/ 5 w 6"/>
                <a:gd name="T9" fmla="*/ 1 h 7"/>
                <a:gd name="T10" fmla="*/ 0 w 6"/>
                <a:gd name="T11" fmla="*/ 5 h 7"/>
                <a:gd name="T12" fmla="*/ 0 w 6"/>
                <a:gd name="T13" fmla="*/ 7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cubicBezTo>
                    <a:pt x="1" y="7"/>
                    <a:pt x="1" y="7"/>
                    <a:pt x="1" y="7"/>
                  </a:cubicBezTo>
                  <a:cubicBezTo>
                    <a:pt x="6" y="2"/>
                    <a:pt x="6" y="2"/>
                    <a:pt x="6" y="2"/>
                  </a:cubicBezTo>
                  <a:cubicBezTo>
                    <a:pt x="6" y="2"/>
                    <a:pt x="6" y="1"/>
                    <a:pt x="6" y="1"/>
                  </a:cubicBezTo>
                  <a:cubicBezTo>
                    <a:pt x="6" y="0"/>
                    <a:pt x="5" y="0"/>
                    <a:pt x="5" y="1"/>
                  </a:cubicBezTo>
                  <a:cubicBezTo>
                    <a:pt x="0" y="5"/>
                    <a:pt x="0" y="5"/>
                    <a:pt x="0" y="5"/>
                  </a:cubicBezTo>
                  <a:cubicBezTo>
                    <a:pt x="0" y="6"/>
                    <a:pt x="0" y="6"/>
                    <a:pt x="0"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2" name="Freeform 105"/>
            <p:cNvSpPr>
              <a:spLocks/>
            </p:cNvSpPr>
            <p:nvPr/>
          </p:nvSpPr>
          <p:spPr bwMode="auto">
            <a:xfrm>
              <a:off x="3743325" y="4217988"/>
              <a:ext cx="14288" cy="17462"/>
            </a:xfrm>
            <a:custGeom>
              <a:avLst/>
              <a:gdLst>
                <a:gd name="T0" fmla="*/ 5 w 6"/>
                <a:gd name="T1" fmla="*/ 7 h 7"/>
                <a:gd name="T2" fmla="*/ 5 w 6"/>
                <a:gd name="T3" fmla="*/ 7 h 7"/>
                <a:gd name="T4" fmla="*/ 6 w 6"/>
                <a:gd name="T5" fmla="*/ 7 h 7"/>
                <a:gd name="T6" fmla="*/ 6 w 6"/>
                <a:gd name="T7" fmla="*/ 5 h 7"/>
                <a:gd name="T8" fmla="*/ 1 w 6"/>
                <a:gd name="T9" fmla="*/ 1 h 7"/>
                <a:gd name="T10" fmla="*/ 0 w 6"/>
                <a:gd name="T11" fmla="*/ 1 h 7"/>
                <a:gd name="T12" fmla="*/ 0 w 6"/>
                <a:gd name="T13" fmla="*/ 2 h 7"/>
                <a:gd name="T14" fmla="*/ 5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5" y="7"/>
                  </a:moveTo>
                  <a:cubicBezTo>
                    <a:pt x="5" y="7"/>
                    <a:pt x="5" y="7"/>
                    <a:pt x="5" y="7"/>
                  </a:cubicBezTo>
                  <a:cubicBezTo>
                    <a:pt x="6" y="7"/>
                    <a:pt x="6" y="7"/>
                    <a:pt x="6" y="7"/>
                  </a:cubicBezTo>
                  <a:cubicBezTo>
                    <a:pt x="6" y="6"/>
                    <a:pt x="6" y="6"/>
                    <a:pt x="6" y="5"/>
                  </a:cubicBezTo>
                  <a:cubicBezTo>
                    <a:pt x="1" y="1"/>
                    <a:pt x="1" y="1"/>
                    <a:pt x="1" y="1"/>
                  </a:cubicBezTo>
                  <a:cubicBezTo>
                    <a:pt x="1" y="0"/>
                    <a:pt x="0" y="0"/>
                    <a:pt x="0" y="1"/>
                  </a:cubicBezTo>
                  <a:cubicBezTo>
                    <a:pt x="0" y="1"/>
                    <a:pt x="0" y="2"/>
                    <a:pt x="0" y="2"/>
                  </a:cubicBez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23" name="Freeform 106"/>
            <p:cNvSpPr>
              <a:spLocks/>
            </p:cNvSpPr>
            <p:nvPr/>
          </p:nvSpPr>
          <p:spPr bwMode="auto">
            <a:xfrm>
              <a:off x="3667125" y="4143375"/>
              <a:ext cx="15875" cy="15875"/>
            </a:xfrm>
            <a:custGeom>
              <a:avLst/>
              <a:gdLst>
                <a:gd name="T0" fmla="*/ 0 w 6"/>
                <a:gd name="T1" fmla="*/ 0 h 7"/>
                <a:gd name="T2" fmla="*/ 0 w 6"/>
                <a:gd name="T3" fmla="*/ 2 h 7"/>
                <a:gd name="T4" fmla="*/ 5 w 6"/>
                <a:gd name="T5" fmla="*/ 6 h 7"/>
                <a:gd name="T6" fmla="*/ 5 w 6"/>
                <a:gd name="T7" fmla="*/ 7 h 7"/>
                <a:gd name="T8" fmla="*/ 6 w 6"/>
                <a:gd name="T9" fmla="*/ 6 h 7"/>
                <a:gd name="T10" fmla="*/ 6 w 6"/>
                <a:gd name="T11" fmla="*/ 5 h 7"/>
                <a:gd name="T12" fmla="*/ 1 w 6"/>
                <a:gd name="T13" fmla="*/ 0 h 7"/>
                <a:gd name="T14" fmla="*/ 0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0"/>
                  </a:moveTo>
                  <a:cubicBezTo>
                    <a:pt x="0" y="1"/>
                    <a:pt x="0" y="1"/>
                    <a:pt x="0" y="2"/>
                  </a:cubicBezTo>
                  <a:cubicBezTo>
                    <a:pt x="5" y="6"/>
                    <a:pt x="5" y="6"/>
                    <a:pt x="5" y="6"/>
                  </a:cubicBezTo>
                  <a:cubicBezTo>
                    <a:pt x="5" y="7"/>
                    <a:pt x="5" y="7"/>
                    <a:pt x="5" y="7"/>
                  </a:cubicBezTo>
                  <a:cubicBezTo>
                    <a:pt x="5" y="7"/>
                    <a:pt x="6" y="7"/>
                    <a:pt x="6" y="6"/>
                  </a:cubicBezTo>
                  <a:cubicBezTo>
                    <a:pt x="6" y="6"/>
                    <a:pt x="6" y="6"/>
                    <a:pt x="6" y="5"/>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7" name="Group 186"/>
          <p:cNvGrpSpPr/>
          <p:nvPr/>
        </p:nvGrpSpPr>
        <p:grpSpPr>
          <a:xfrm>
            <a:off x="3000492" y="2130251"/>
            <a:ext cx="304328" cy="550592"/>
            <a:chOff x="3632200" y="2433638"/>
            <a:chExt cx="241300" cy="436562"/>
          </a:xfrm>
          <a:solidFill>
            <a:srgbClr val="0078D7"/>
          </a:solidFill>
        </p:grpSpPr>
        <p:sp>
          <p:nvSpPr>
            <p:cNvPr id="170" name="Freeform 153"/>
            <p:cNvSpPr>
              <a:spLocks noEditPoints="1"/>
            </p:cNvSpPr>
            <p:nvPr/>
          </p:nvSpPr>
          <p:spPr bwMode="auto">
            <a:xfrm>
              <a:off x="3632200" y="2433638"/>
              <a:ext cx="241300" cy="153987"/>
            </a:xfrm>
            <a:custGeom>
              <a:avLst/>
              <a:gdLst>
                <a:gd name="T0" fmla="*/ 93 w 100"/>
                <a:gd name="T1" fmla="*/ 0 h 64"/>
                <a:gd name="T2" fmla="*/ 4 w 100"/>
                <a:gd name="T3" fmla="*/ 0 h 64"/>
                <a:gd name="T4" fmla="*/ 0 w 100"/>
                <a:gd name="T5" fmla="*/ 5 h 64"/>
                <a:gd name="T6" fmla="*/ 0 w 100"/>
                <a:gd name="T7" fmla="*/ 64 h 64"/>
                <a:gd name="T8" fmla="*/ 100 w 100"/>
                <a:gd name="T9" fmla="*/ 64 h 64"/>
                <a:gd name="T10" fmla="*/ 100 w 100"/>
                <a:gd name="T11" fmla="*/ 5 h 64"/>
                <a:gd name="T12" fmla="*/ 93 w 100"/>
                <a:gd name="T13" fmla="*/ 0 h 64"/>
                <a:gd name="T14" fmla="*/ 20 w 100"/>
                <a:gd name="T15" fmla="*/ 45 h 64"/>
                <a:gd name="T16" fmla="*/ 16 w 100"/>
                <a:gd name="T17" fmla="*/ 50 h 64"/>
                <a:gd name="T18" fmla="*/ 12 w 100"/>
                <a:gd name="T19" fmla="*/ 45 h 64"/>
                <a:gd name="T20" fmla="*/ 12 w 100"/>
                <a:gd name="T21" fmla="*/ 27 h 64"/>
                <a:gd name="T22" fmla="*/ 16 w 100"/>
                <a:gd name="T23" fmla="*/ 23 h 64"/>
                <a:gd name="T24" fmla="*/ 20 w 100"/>
                <a:gd name="T25" fmla="*/ 27 h 64"/>
                <a:gd name="T26" fmla="*/ 20 w 100"/>
                <a:gd name="T27" fmla="*/ 4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64">
                  <a:moveTo>
                    <a:pt x="93" y="0"/>
                  </a:moveTo>
                  <a:cubicBezTo>
                    <a:pt x="4" y="0"/>
                    <a:pt x="4" y="0"/>
                    <a:pt x="4" y="0"/>
                  </a:cubicBezTo>
                  <a:cubicBezTo>
                    <a:pt x="1" y="0"/>
                    <a:pt x="0" y="2"/>
                    <a:pt x="0" y="5"/>
                  </a:cubicBezTo>
                  <a:cubicBezTo>
                    <a:pt x="0" y="64"/>
                    <a:pt x="0" y="64"/>
                    <a:pt x="0" y="64"/>
                  </a:cubicBezTo>
                  <a:cubicBezTo>
                    <a:pt x="100" y="64"/>
                    <a:pt x="100" y="64"/>
                    <a:pt x="100" y="64"/>
                  </a:cubicBezTo>
                  <a:cubicBezTo>
                    <a:pt x="100" y="5"/>
                    <a:pt x="100" y="5"/>
                    <a:pt x="100" y="5"/>
                  </a:cubicBezTo>
                  <a:cubicBezTo>
                    <a:pt x="100" y="2"/>
                    <a:pt x="96" y="0"/>
                    <a:pt x="93" y="0"/>
                  </a:cubicBezTo>
                  <a:close/>
                  <a:moveTo>
                    <a:pt x="20" y="45"/>
                  </a:moveTo>
                  <a:cubicBezTo>
                    <a:pt x="20" y="48"/>
                    <a:pt x="18" y="50"/>
                    <a:pt x="16" y="50"/>
                  </a:cubicBezTo>
                  <a:cubicBezTo>
                    <a:pt x="14" y="50"/>
                    <a:pt x="12" y="48"/>
                    <a:pt x="12" y="45"/>
                  </a:cubicBezTo>
                  <a:cubicBezTo>
                    <a:pt x="12" y="27"/>
                    <a:pt x="12" y="27"/>
                    <a:pt x="12" y="27"/>
                  </a:cubicBezTo>
                  <a:cubicBezTo>
                    <a:pt x="12" y="25"/>
                    <a:pt x="14" y="23"/>
                    <a:pt x="16" y="23"/>
                  </a:cubicBezTo>
                  <a:cubicBezTo>
                    <a:pt x="18" y="23"/>
                    <a:pt x="20" y="25"/>
                    <a:pt x="20" y="27"/>
                  </a:cubicBezTo>
                  <a:lnTo>
                    <a:pt x="2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1" name="Freeform 154"/>
            <p:cNvSpPr>
              <a:spLocks noEditPoints="1"/>
            </p:cNvSpPr>
            <p:nvPr/>
          </p:nvSpPr>
          <p:spPr bwMode="auto">
            <a:xfrm>
              <a:off x="3632200" y="2617788"/>
              <a:ext cx="241300" cy="252412"/>
            </a:xfrm>
            <a:custGeom>
              <a:avLst/>
              <a:gdLst>
                <a:gd name="T0" fmla="*/ 0 w 100"/>
                <a:gd name="T1" fmla="*/ 0 h 104"/>
                <a:gd name="T2" fmla="*/ 0 w 100"/>
                <a:gd name="T3" fmla="*/ 97 h 104"/>
                <a:gd name="T4" fmla="*/ 4 w 100"/>
                <a:gd name="T5" fmla="*/ 104 h 104"/>
                <a:gd name="T6" fmla="*/ 93 w 100"/>
                <a:gd name="T7" fmla="*/ 104 h 104"/>
                <a:gd name="T8" fmla="*/ 100 w 100"/>
                <a:gd name="T9" fmla="*/ 97 h 104"/>
                <a:gd name="T10" fmla="*/ 100 w 100"/>
                <a:gd name="T11" fmla="*/ 0 h 104"/>
                <a:gd name="T12" fmla="*/ 0 w 100"/>
                <a:gd name="T13" fmla="*/ 0 h 104"/>
                <a:gd name="T14" fmla="*/ 20 w 100"/>
                <a:gd name="T15" fmla="*/ 61 h 104"/>
                <a:gd name="T16" fmla="*/ 16 w 100"/>
                <a:gd name="T17" fmla="*/ 65 h 104"/>
                <a:gd name="T18" fmla="*/ 12 w 100"/>
                <a:gd name="T19" fmla="*/ 61 h 104"/>
                <a:gd name="T20" fmla="*/ 12 w 100"/>
                <a:gd name="T21" fmla="*/ 15 h 104"/>
                <a:gd name="T22" fmla="*/ 16 w 100"/>
                <a:gd name="T23" fmla="*/ 11 h 104"/>
                <a:gd name="T24" fmla="*/ 20 w 100"/>
                <a:gd name="T25" fmla="*/ 15 h 104"/>
                <a:gd name="T26" fmla="*/ 20 w 100"/>
                <a:gd name="T27"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4">
                  <a:moveTo>
                    <a:pt x="0" y="0"/>
                  </a:moveTo>
                  <a:cubicBezTo>
                    <a:pt x="0" y="97"/>
                    <a:pt x="0" y="97"/>
                    <a:pt x="0" y="97"/>
                  </a:cubicBezTo>
                  <a:cubicBezTo>
                    <a:pt x="0" y="100"/>
                    <a:pt x="1" y="104"/>
                    <a:pt x="4" y="104"/>
                  </a:cubicBezTo>
                  <a:cubicBezTo>
                    <a:pt x="93" y="104"/>
                    <a:pt x="93" y="104"/>
                    <a:pt x="93" y="104"/>
                  </a:cubicBezTo>
                  <a:cubicBezTo>
                    <a:pt x="96" y="104"/>
                    <a:pt x="100" y="100"/>
                    <a:pt x="100" y="97"/>
                  </a:cubicBezTo>
                  <a:cubicBezTo>
                    <a:pt x="100" y="0"/>
                    <a:pt x="100" y="0"/>
                    <a:pt x="100" y="0"/>
                  </a:cubicBezTo>
                  <a:lnTo>
                    <a:pt x="0" y="0"/>
                  </a:lnTo>
                  <a:close/>
                  <a:moveTo>
                    <a:pt x="20" y="61"/>
                  </a:moveTo>
                  <a:cubicBezTo>
                    <a:pt x="20" y="63"/>
                    <a:pt x="18" y="65"/>
                    <a:pt x="16" y="65"/>
                  </a:cubicBezTo>
                  <a:cubicBezTo>
                    <a:pt x="14" y="65"/>
                    <a:pt x="12" y="63"/>
                    <a:pt x="12" y="61"/>
                  </a:cubicBezTo>
                  <a:cubicBezTo>
                    <a:pt x="12" y="15"/>
                    <a:pt x="12" y="15"/>
                    <a:pt x="12" y="15"/>
                  </a:cubicBezTo>
                  <a:cubicBezTo>
                    <a:pt x="12" y="13"/>
                    <a:pt x="14" y="11"/>
                    <a:pt x="16" y="11"/>
                  </a:cubicBezTo>
                  <a:cubicBezTo>
                    <a:pt x="18" y="11"/>
                    <a:pt x="20" y="13"/>
                    <a:pt x="20" y="15"/>
                  </a:cubicBez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8" name="TextBox 17"/>
          <p:cNvSpPr txBox="1"/>
          <p:nvPr/>
        </p:nvSpPr>
        <p:spPr>
          <a:xfrm>
            <a:off x="9980962" y="5065160"/>
            <a:ext cx="778521"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Television</a:t>
            </a:r>
          </a:p>
        </p:txBody>
      </p:sp>
      <p:sp>
        <p:nvSpPr>
          <p:cNvPr id="26" name="TextBox 25"/>
          <p:cNvSpPr txBox="1"/>
          <p:nvPr/>
        </p:nvSpPr>
        <p:spPr>
          <a:xfrm>
            <a:off x="9980962"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Microwave</a:t>
            </a:r>
          </a:p>
        </p:txBody>
      </p:sp>
      <p:grpSp>
        <p:nvGrpSpPr>
          <p:cNvPr id="194" name="Group 193"/>
          <p:cNvGrpSpPr/>
          <p:nvPr/>
        </p:nvGrpSpPr>
        <p:grpSpPr>
          <a:xfrm>
            <a:off x="10118952" y="4353309"/>
            <a:ext cx="502541" cy="550593"/>
            <a:chOff x="9374188" y="4051300"/>
            <a:chExt cx="398463" cy="436563"/>
          </a:xfrm>
          <a:solidFill>
            <a:srgbClr val="0078D7"/>
          </a:solidFill>
        </p:grpSpPr>
        <p:sp>
          <p:nvSpPr>
            <p:cNvPr id="146" name="Freeform 129"/>
            <p:cNvSpPr>
              <a:spLocks noEditPoints="1"/>
            </p:cNvSpPr>
            <p:nvPr/>
          </p:nvSpPr>
          <p:spPr bwMode="auto">
            <a:xfrm>
              <a:off x="9374188" y="4217988"/>
              <a:ext cx="398463" cy="269875"/>
            </a:xfrm>
            <a:custGeom>
              <a:avLst/>
              <a:gdLst>
                <a:gd name="T0" fmla="*/ 158 w 165"/>
                <a:gd name="T1" fmla="*/ 0 h 111"/>
                <a:gd name="T2" fmla="*/ 7 w 165"/>
                <a:gd name="T3" fmla="*/ 0 h 111"/>
                <a:gd name="T4" fmla="*/ 0 w 165"/>
                <a:gd name="T5" fmla="*/ 7 h 111"/>
                <a:gd name="T6" fmla="*/ 0 w 165"/>
                <a:gd name="T7" fmla="*/ 104 h 111"/>
                <a:gd name="T8" fmla="*/ 7 w 165"/>
                <a:gd name="T9" fmla="*/ 111 h 111"/>
                <a:gd name="T10" fmla="*/ 158 w 165"/>
                <a:gd name="T11" fmla="*/ 111 h 111"/>
                <a:gd name="T12" fmla="*/ 165 w 165"/>
                <a:gd name="T13" fmla="*/ 104 h 111"/>
                <a:gd name="T14" fmla="*/ 165 w 165"/>
                <a:gd name="T15" fmla="*/ 7 h 111"/>
                <a:gd name="T16" fmla="*/ 158 w 165"/>
                <a:gd name="T17" fmla="*/ 0 h 111"/>
                <a:gd name="T18" fmla="*/ 120 w 165"/>
                <a:gd name="T19" fmla="*/ 93 h 111"/>
                <a:gd name="T20" fmla="*/ 73 w 165"/>
                <a:gd name="T21" fmla="*/ 96 h 111"/>
                <a:gd name="T22" fmla="*/ 18 w 165"/>
                <a:gd name="T23" fmla="*/ 93 h 111"/>
                <a:gd name="T24" fmla="*/ 14 w 165"/>
                <a:gd name="T25" fmla="*/ 56 h 111"/>
                <a:gd name="T26" fmla="*/ 18 w 165"/>
                <a:gd name="T27" fmla="*/ 17 h 111"/>
                <a:gd name="T28" fmla="*/ 73 w 165"/>
                <a:gd name="T29" fmla="*/ 14 h 111"/>
                <a:gd name="T30" fmla="*/ 120 w 165"/>
                <a:gd name="T31" fmla="*/ 17 h 111"/>
                <a:gd name="T32" fmla="*/ 124 w 165"/>
                <a:gd name="T33" fmla="*/ 55 h 111"/>
                <a:gd name="T34" fmla="*/ 120 w 165"/>
                <a:gd name="T35" fmla="*/ 93 h 111"/>
                <a:gd name="T36" fmla="*/ 154 w 165"/>
                <a:gd name="T37" fmla="*/ 91 h 111"/>
                <a:gd name="T38" fmla="*/ 152 w 165"/>
                <a:gd name="T39" fmla="*/ 94 h 111"/>
                <a:gd name="T40" fmla="*/ 140 w 165"/>
                <a:gd name="T41" fmla="*/ 94 h 111"/>
                <a:gd name="T42" fmla="*/ 137 w 165"/>
                <a:gd name="T43" fmla="*/ 91 h 111"/>
                <a:gd name="T44" fmla="*/ 137 w 165"/>
                <a:gd name="T45" fmla="*/ 20 h 111"/>
                <a:gd name="T46" fmla="*/ 140 w 165"/>
                <a:gd name="T47" fmla="*/ 17 h 111"/>
                <a:gd name="T48" fmla="*/ 152 w 165"/>
                <a:gd name="T49" fmla="*/ 17 h 111"/>
                <a:gd name="T50" fmla="*/ 154 w 165"/>
                <a:gd name="T51" fmla="*/ 20 h 111"/>
                <a:gd name="T52" fmla="*/ 154 w 165"/>
                <a:gd name="T53"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 h="111">
                  <a:moveTo>
                    <a:pt x="158" y="0"/>
                  </a:moveTo>
                  <a:cubicBezTo>
                    <a:pt x="7" y="0"/>
                    <a:pt x="7" y="0"/>
                    <a:pt x="7" y="0"/>
                  </a:cubicBezTo>
                  <a:cubicBezTo>
                    <a:pt x="3" y="0"/>
                    <a:pt x="0" y="3"/>
                    <a:pt x="0" y="7"/>
                  </a:cubicBezTo>
                  <a:cubicBezTo>
                    <a:pt x="0" y="104"/>
                    <a:pt x="0" y="104"/>
                    <a:pt x="0" y="104"/>
                  </a:cubicBezTo>
                  <a:cubicBezTo>
                    <a:pt x="0" y="108"/>
                    <a:pt x="3" y="111"/>
                    <a:pt x="7" y="111"/>
                  </a:cubicBezTo>
                  <a:cubicBezTo>
                    <a:pt x="158" y="111"/>
                    <a:pt x="158" y="111"/>
                    <a:pt x="158" y="111"/>
                  </a:cubicBezTo>
                  <a:cubicBezTo>
                    <a:pt x="162" y="111"/>
                    <a:pt x="165" y="108"/>
                    <a:pt x="165" y="104"/>
                  </a:cubicBezTo>
                  <a:cubicBezTo>
                    <a:pt x="165" y="7"/>
                    <a:pt x="165" y="7"/>
                    <a:pt x="165" y="7"/>
                  </a:cubicBezTo>
                  <a:cubicBezTo>
                    <a:pt x="165" y="3"/>
                    <a:pt x="162" y="0"/>
                    <a:pt x="158" y="0"/>
                  </a:cubicBezTo>
                  <a:close/>
                  <a:moveTo>
                    <a:pt x="120" y="93"/>
                  </a:moveTo>
                  <a:cubicBezTo>
                    <a:pt x="118" y="95"/>
                    <a:pt x="97" y="96"/>
                    <a:pt x="73" y="96"/>
                  </a:cubicBezTo>
                  <a:cubicBezTo>
                    <a:pt x="46" y="96"/>
                    <a:pt x="20" y="95"/>
                    <a:pt x="18" y="93"/>
                  </a:cubicBezTo>
                  <a:cubicBezTo>
                    <a:pt x="16" y="91"/>
                    <a:pt x="14" y="74"/>
                    <a:pt x="14" y="56"/>
                  </a:cubicBezTo>
                  <a:cubicBezTo>
                    <a:pt x="14" y="36"/>
                    <a:pt x="15" y="20"/>
                    <a:pt x="18" y="17"/>
                  </a:cubicBezTo>
                  <a:cubicBezTo>
                    <a:pt x="20" y="15"/>
                    <a:pt x="47" y="14"/>
                    <a:pt x="73" y="14"/>
                  </a:cubicBezTo>
                  <a:cubicBezTo>
                    <a:pt x="99" y="14"/>
                    <a:pt x="119" y="16"/>
                    <a:pt x="120" y="17"/>
                  </a:cubicBezTo>
                  <a:cubicBezTo>
                    <a:pt x="122" y="19"/>
                    <a:pt x="124" y="36"/>
                    <a:pt x="124" y="55"/>
                  </a:cubicBezTo>
                  <a:cubicBezTo>
                    <a:pt x="124" y="74"/>
                    <a:pt x="123" y="91"/>
                    <a:pt x="120" y="93"/>
                  </a:cubicBezTo>
                  <a:close/>
                  <a:moveTo>
                    <a:pt x="154" y="91"/>
                  </a:moveTo>
                  <a:cubicBezTo>
                    <a:pt x="154" y="92"/>
                    <a:pt x="153" y="94"/>
                    <a:pt x="152" y="94"/>
                  </a:cubicBezTo>
                  <a:cubicBezTo>
                    <a:pt x="140" y="94"/>
                    <a:pt x="140" y="94"/>
                    <a:pt x="140" y="94"/>
                  </a:cubicBezTo>
                  <a:cubicBezTo>
                    <a:pt x="139" y="94"/>
                    <a:pt x="137" y="92"/>
                    <a:pt x="137" y="91"/>
                  </a:cubicBezTo>
                  <a:cubicBezTo>
                    <a:pt x="137" y="20"/>
                    <a:pt x="137" y="20"/>
                    <a:pt x="137" y="20"/>
                  </a:cubicBezTo>
                  <a:cubicBezTo>
                    <a:pt x="137" y="19"/>
                    <a:pt x="139" y="17"/>
                    <a:pt x="140" y="17"/>
                  </a:cubicBezTo>
                  <a:cubicBezTo>
                    <a:pt x="152" y="17"/>
                    <a:pt x="152" y="17"/>
                    <a:pt x="152" y="17"/>
                  </a:cubicBezTo>
                  <a:cubicBezTo>
                    <a:pt x="153" y="17"/>
                    <a:pt x="154" y="19"/>
                    <a:pt x="154" y="20"/>
                  </a:cubicBezTo>
                  <a:lnTo>
                    <a:pt x="154"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7" name="Oval 130"/>
            <p:cNvSpPr>
              <a:spLocks noChangeArrowheads="1"/>
            </p:cNvSpPr>
            <p:nvPr/>
          </p:nvSpPr>
          <p:spPr bwMode="auto">
            <a:xfrm>
              <a:off x="9720263" y="4271963"/>
              <a:ext cx="14288"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8" name="Oval 131"/>
            <p:cNvSpPr>
              <a:spLocks noChangeArrowheads="1"/>
            </p:cNvSpPr>
            <p:nvPr/>
          </p:nvSpPr>
          <p:spPr bwMode="auto">
            <a:xfrm>
              <a:off x="9720263" y="4292600"/>
              <a:ext cx="14288" cy="174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49" name="Oval 132"/>
            <p:cNvSpPr>
              <a:spLocks noChangeArrowheads="1"/>
            </p:cNvSpPr>
            <p:nvPr/>
          </p:nvSpPr>
          <p:spPr bwMode="auto">
            <a:xfrm>
              <a:off x="9720263" y="4318000"/>
              <a:ext cx="14288"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0" name="Oval 133"/>
            <p:cNvSpPr>
              <a:spLocks noChangeArrowheads="1"/>
            </p:cNvSpPr>
            <p:nvPr/>
          </p:nvSpPr>
          <p:spPr bwMode="auto">
            <a:xfrm>
              <a:off x="9712325" y="4356100"/>
              <a:ext cx="30163" cy="301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1" name="Oval 134"/>
            <p:cNvSpPr>
              <a:spLocks noChangeArrowheads="1"/>
            </p:cNvSpPr>
            <p:nvPr/>
          </p:nvSpPr>
          <p:spPr bwMode="auto">
            <a:xfrm>
              <a:off x="9712325" y="4405313"/>
              <a:ext cx="30163"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2" name="Freeform 135"/>
            <p:cNvSpPr>
              <a:spLocks/>
            </p:cNvSpPr>
            <p:nvPr/>
          </p:nvSpPr>
          <p:spPr bwMode="auto">
            <a:xfrm>
              <a:off x="9502775" y="4184650"/>
              <a:ext cx="130175" cy="28575"/>
            </a:xfrm>
            <a:custGeom>
              <a:avLst/>
              <a:gdLst>
                <a:gd name="T0" fmla="*/ 34 w 54"/>
                <a:gd name="T1" fmla="*/ 0 h 12"/>
                <a:gd name="T2" fmla="*/ 33 w 54"/>
                <a:gd name="T3" fmla="*/ 0 h 12"/>
                <a:gd name="T4" fmla="*/ 27 w 54"/>
                <a:gd name="T5" fmla="*/ 0 h 12"/>
                <a:gd name="T6" fmla="*/ 20 w 54"/>
                <a:gd name="T7" fmla="*/ 0 h 12"/>
                <a:gd name="T8" fmla="*/ 19 w 54"/>
                <a:gd name="T9" fmla="*/ 1 h 12"/>
                <a:gd name="T10" fmla="*/ 0 w 54"/>
                <a:gd name="T11" fmla="*/ 12 h 12"/>
                <a:gd name="T12" fmla="*/ 54 w 54"/>
                <a:gd name="T13" fmla="*/ 12 h 12"/>
                <a:gd name="T14" fmla="*/ 34 w 5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
                  <a:moveTo>
                    <a:pt x="34" y="0"/>
                  </a:moveTo>
                  <a:cubicBezTo>
                    <a:pt x="34" y="0"/>
                    <a:pt x="33" y="0"/>
                    <a:pt x="33" y="0"/>
                  </a:cubicBezTo>
                  <a:cubicBezTo>
                    <a:pt x="31" y="0"/>
                    <a:pt x="29" y="0"/>
                    <a:pt x="27" y="0"/>
                  </a:cubicBezTo>
                  <a:cubicBezTo>
                    <a:pt x="25" y="0"/>
                    <a:pt x="22" y="0"/>
                    <a:pt x="20" y="0"/>
                  </a:cubicBezTo>
                  <a:cubicBezTo>
                    <a:pt x="20" y="0"/>
                    <a:pt x="19" y="1"/>
                    <a:pt x="19" y="1"/>
                  </a:cubicBezTo>
                  <a:cubicBezTo>
                    <a:pt x="11" y="3"/>
                    <a:pt x="4" y="5"/>
                    <a:pt x="0" y="12"/>
                  </a:cubicBezTo>
                  <a:cubicBezTo>
                    <a:pt x="54" y="12"/>
                    <a:pt x="54" y="12"/>
                    <a:pt x="54" y="12"/>
                  </a:cubicBezTo>
                  <a:cubicBezTo>
                    <a:pt x="50" y="4"/>
                    <a:pt x="43" y="3"/>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3" name="Freeform 136"/>
            <p:cNvSpPr>
              <a:spLocks/>
            </p:cNvSpPr>
            <p:nvPr/>
          </p:nvSpPr>
          <p:spPr bwMode="auto">
            <a:xfrm>
              <a:off x="9466263" y="4051300"/>
              <a:ext cx="84138" cy="130175"/>
            </a:xfrm>
            <a:custGeom>
              <a:avLst/>
              <a:gdLst>
                <a:gd name="T0" fmla="*/ 1 w 35"/>
                <a:gd name="T1" fmla="*/ 0 h 54"/>
                <a:gd name="T2" fmla="*/ 0 w 35"/>
                <a:gd name="T3" fmla="*/ 0 h 54"/>
                <a:gd name="T4" fmla="*/ 0 w 35"/>
                <a:gd name="T5" fmla="*/ 1 h 54"/>
                <a:gd name="T6" fmla="*/ 34 w 35"/>
                <a:gd name="T7" fmla="*/ 54 h 54"/>
                <a:gd name="T8" fmla="*/ 35 w 35"/>
                <a:gd name="T9" fmla="*/ 54 h 54"/>
                <a:gd name="T10" fmla="*/ 1 w 35"/>
                <a:gd name="T11" fmla="*/ 0 h 54"/>
              </a:gdLst>
              <a:ahLst/>
              <a:cxnLst>
                <a:cxn ang="0">
                  <a:pos x="T0" y="T1"/>
                </a:cxn>
                <a:cxn ang="0">
                  <a:pos x="T2" y="T3"/>
                </a:cxn>
                <a:cxn ang="0">
                  <a:pos x="T4" y="T5"/>
                </a:cxn>
                <a:cxn ang="0">
                  <a:pos x="T6" y="T7"/>
                </a:cxn>
                <a:cxn ang="0">
                  <a:pos x="T8" y="T9"/>
                </a:cxn>
                <a:cxn ang="0">
                  <a:pos x="T10" y="T11"/>
                </a:cxn>
              </a:cxnLst>
              <a:rect l="0" t="0" r="r" b="b"/>
              <a:pathLst>
                <a:path w="35" h="54">
                  <a:moveTo>
                    <a:pt x="1" y="0"/>
                  </a:moveTo>
                  <a:cubicBezTo>
                    <a:pt x="1" y="0"/>
                    <a:pt x="1" y="0"/>
                    <a:pt x="0" y="0"/>
                  </a:cubicBezTo>
                  <a:cubicBezTo>
                    <a:pt x="0" y="0"/>
                    <a:pt x="0" y="1"/>
                    <a:pt x="0" y="1"/>
                  </a:cubicBezTo>
                  <a:cubicBezTo>
                    <a:pt x="34" y="54"/>
                    <a:pt x="34" y="54"/>
                    <a:pt x="34" y="54"/>
                  </a:cubicBezTo>
                  <a:cubicBezTo>
                    <a:pt x="34" y="54"/>
                    <a:pt x="35" y="54"/>
                    <a:pt x="35" y="54"/>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54" name="Freeform 137"/>
            <p:cNvSpPr>
              <a:spLocks/>
            </p:cNvSpPr>
            <p:nvPr/>
          </p:nvSpPr>
          <p:spPr bwMode="auto">
            <a:xfrm>
              <a:off x="9582150" y="4051300"/>
              <a:ext cx="87313" cy="130175"/>
            </a:xfrm>
            <a:custGeom>
              <a:avLst/>
              <a:gdLst>
                <a:gd name="T0" fmla="*/ 35 w 36"/>
                <a:gd name="T1" fmla="*/ 0 h 54"/>
                <a:gd name="T2" fmla="*/ 34 w 36"/>
                <a:gd name="T3" fmla="*/ 0 h 54"/>
                <a:gd name="T4" fmla="*/ 0 w 36"/>
                <a:gd name="T5" fmla="*/ 54 h 54"/>
                <a:gd name="T6" fmla="*/ 1 w 36"/>
                <a:gd name="T7" fmla="*/ 54 h 54"/>
                <a:gd name="T8" fmla="*/ 36 w 36"/>
                <a:gd name="T9" fmla="*/ 1 h 54"/>
                <a:gd name="T10" fmla="*/ 35 w 36"/>
                <a:gd name="T11" fmla="*/ 0 h 54"/>
              </a:gdLst>
              <a:ahLst/>
              <a:cxnLst>
                <a:cxn ang="0">
                  <a:pos x="T0" y="T1"/>
                </a:cxn>
                <a:cxn ang="0">
                  <a:pos x="T2" y="T3"/>
                </a:cxn>
                <a:cxn ang="0">
                  <a:pos x="T4" y="T5"/>
                </a:cxn>
                <a:cxn ang="0">
                  <a:pos x="T6" y="T7"/>
                </a:cxn>
                <a:cxn ang="0">
                  <a:pos x="T8" y="T9"/>
                </a:cxn>
                <a:cxn ang="0">
                  <a:pos x="T10" y="T11"/>
                </a:cxn>
              </a:cxnLst>
              <a:rect l="0" t="0" r="r" b="b"/>
              <a:pathLst>
                <a:path w="36" h="54">
                  <a:moveTo>
                    <a:pt x="35" y="0"/>
                  </a:moveTo>
                  <a:cubicBezTo>
                    <a:pt x="35" y="0"/>
                    <a:pt x="35" y="0"/>
                    <a:pt x="34" y="0"/>
                  </a:cubicBezTo>
                  <a:cubicBezTo>
                    <a:pt x="0" y="54"/>
                    <a:pt x="0" y="54"/>
                    <a:pt x="0" y="54"/>
                  </a:cubicBezTo>
                  <a:cubicBezTo>
                    <a:pt x="0" y="54"/>
                    <a:pt x="1" y="54"/>
                    <a:pt x="1" y="54"/>
                  </a:cubicBezTo>
                  <a:cubicBezTo>
                    <a:pt x="36" y="1"/>
                    <a:pt x="36" y="1"/>
                    <a:pt x="36" y="1"/>
                  </a:cubicBezTo>
                  <a:cubicBezTo>
                    <a:pt x="36" y="1"/>
                    <a:pt x="3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1" name="Group 180"/>
          <p:cNvGrpSpPr/>
          <p:nvPr/>
        </p:nvGrpSpPr>
        <p:grpSpPr>
          <a:xfrm>
            <a:off x="10095926" y="2366505"/>
            <a:ext cx="548592" cy="314338"/>
            <a:chOff x="9350375" y="2522538"/>
            <a:chExt cx="434976" cy="249237"/>
          </a:xfrm>
          <a:solidFill>
            <a:srgbClr val="0078D7"/>
          </a:solidFill>
        </p:grpSpPr>
        <p:sp>
          <p:nvSpPr>
            <p:cNvPr id="172" name="Freeform 155"/>
            <p:cNvSpPr>
              <a:spLocks noEditPoints="1"/>
            </p:cNvSpPr>
            <p:nvPr/>
          </p:nvSpPr>
          <p:spPr bwMode="auto">
            <a:xfrm>
              <a:off x="9688513" y="2522538"/>
              <a:ext cx="96838" cy="249237"/>
            </a:xfrm>
            <a:custGeom>
              <a:avLst/>
              <a:gdLst>
                <a:gd name="T0" fmla="*/ 0 w 40"/>
                <a:gd name="T1" fmla="*/ 0 h 103"/>
                <a:gd name="T2" fmla="*/ 5 w 40"/>
                <a:gd name="T3" fmla="*/ 100 h 103"/>
                <a:gd name="T4" fmla="*/ 13 w 40"/>
                <a:gd name="T5" fmla="*/ 100 h 103"/>
                <a:gd name="T6" fmla="*/ 40 w 40"/>
                <a:gd name="T7" fmla="*/ 94 h 103"/>
                <a:gd name="T8" fmla="*/ 34 w 40"/>
                <a:gd name="T9" fmla="*/ 0 h 103"/>
                <a:gd name="T10" fmla="*/ 12 w 40"/>
                <a:gd name="T11" fmla="*/ 54 h 103"/>
                <a:gd name="T12" fmla="*/ 6 w 40"/>
                <a:gd name="T13" fmla="*/ 54 h 103"/>
                <a:gd name="T14" fmla="*/ 6 w 40"/>
                <a:gd name="T15" fmla="*/ 42 h 103"/>
                <a:gd name="T16" fmla="*/ 12 w 40"/>
                <a:gd name="T17" fmla="*/ 42 h 103"/>
                <a:gd name="T18" fmla="*/ 6 w 40"/>
                <a:gd name="T19" fmla="*/ 42 h 103"/>
                <a:gd name="T20" fmla="*/ 6 w 40"/>
                <a:gd name="T21" fmla="*/ 66 h 103"/>
                <a:gd name="T22" fmla="*/ 12 w 40"/>
                <a:gd name="T23" fmla="*/ 66 h 103"/>
                <a:gd name="T24" fmla="*/ 20 w 40"/>
                <a:gd name="T25" fmla="*/ 91 h 103"/>
                <a:gd name="T26" fmla="*/ 20 w 40"/>
                <a:gd name="T27" fmla="*/ 75 h 103"/>
                <a:gd name="T28" fmla="*/ 20 w 40"/>
                <a:gd name="T29" fmla="*/ 91 h 103"/>
                <a:gd name="T30" fmla="*/ 23 w 40"/>
                <a:gd name="T31" fmla="*/ 54 h 103"/>
                <a:gd name="T32" fmla="*/ 17 w 40"/>
                <a:gd name="T33" fmla="*/ 54 h 103"/>
                <a:gd name="T34" fmla="*/ 17 w 40"/>
                <a:gd name="T35" fmla="*/ 42 h 103"/>
                <a:gd name="T36" fmla="*/ 23 w 40"/>
                <a:gd name="T37" fmla="*/ 42 h 103"/>
                <a:gd name="T38" fmla="*/ 17 w 40"/>
                <a:gd name="T39" fmla="*/ 42 h 103"/>
                <a:gd name="T40" fmla="*/ 23 w 40"/>
                <a:gd name="T41" fmla="*/ 66 h 103"/>
                <a:gd name="T42" fmla="*/ 17 w 40"/>
                <a:gd name="T43" fmla="*/ 66 h 103"/>
                <a:gd name="T44" fmla="*/ 31 w 40"/>
                <a:gd name="T45" fmla="*/ 69 h 103"/>
                <a:gd name="T46" fmla="*/ 31 w 40"/>
                <a:gd name="T47" fmla="*/ 63 h 103"/>
                <a:gd name="T48" fmla="*/ 31 w 40"/>
                <a:gd name="T49" fmla="*/ 69 h 103"/>
                <a:gd name="T50" fmla="*/ 28 w 40"/>
                <a:gd name="T51" fmla="*/ 54 h 103"/>
                <a:gd name="T52" fmla="*/ 34 w 40"/>
                <a:gd name="T53" fmla="*/ 54 h 103"/>
                <a:gd name="T54" fmla="*/ 31 w 40"/>
                <a:gd name="T55" fmla="*/ 45 h 103"/>
                <a:gd name="T56" fmla="*/ 31 w 40"/>
                <a:gd name="T57" fmla="*/ 39 h 103"/>
                <a:gd name="T58" fmla="*/ 31 w 40"/>
                <a:gd name="T59" fmla="*/ 45 h 103"/>
                <a:gd name="T60" fmla="*/ 28 w 40"/>
                <a:gd name="T61" fmla="*/ 33 h 103"/>
                <a:gd name="T62" fmla="*/ 6 w 40"/>
                <a:gd name="T63" fmla="*/ 27 h 103"/>
                <a:gd name="T64" fmla="*/ 12 w 40"/>
                <a:gd name="T65" fmla="*/ 15 h 103"/>
                <a:gd name="T66" fmla="*/ 34 w 40"/>
                <a:gd name="T67"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103">
                  <a:moveTo>
                    <a:pt x="34" y="0"/>
                  </a:moveTo>
                  <a:cubicBezTo>
                    <a:pt x="0" y="0"/>
                    <a:pt x="0" y="0"/>
                    <a:pt x="0" y="0"/>
                  </a:cubicBezTo>
                  <a:cubicBezTo>
                    <a:pt x="0" y="100"/>
                    <a:pt x="0" y="100"/>
                    <a:pt x="0" y="100"/>
                  </a:cubicBezTo>
                  <a:cubicBezTo>
                    <a:pt x="5" y="100"/>
                    <a:pt x="5" y="100"/>
                    <a:pt x="5" y="100"/>
                  </a:cubicBezTo>
                  <a:cubicBezTo>
                    <a:pt x="5" y="102"/>
                    <a:pt x="7" y="103"/>
                    <a:pt x="9" y="103"/>
                  </a:cubicBezTo>
                  <a:cubicBezTo>
                    <a:pt x="11" y="103"/>
                    <a:pt x="13" y="102"/>
                    <a:pt x="13" y="100"/>
                  </a:cubicBezTo>
                  <a:cubicBezTo>
                    <a:pt x="34" y="100"/>
                    <a:pt x="34" y="100"/>
                    <a:pt x="34" y="100"/>
                  </a:cubicBezTo>
                  <a:cubicBezTo>
                    <a:pt x="37" y="100"/>
                    <a:pt x="40" y="97"/>
                    <a:pt x="40" y="94"/>
                  </a:cubicBezTo>
                  <a:cubicBezTo>
                    <a:pt x="40" y="6"/>
                    <a:pt x="40" y="6"/>
                    <a:pt x="40" y="6"/>
                  </a:cubicBezTo>
                  <a:cubicBezTo>
                    <a:pt x="40" y="3"/>
                    <a:pt x="37" y="0"/>
                    <a:pt x="34" y="0"/>
                  </a:cubicBezTo>
                  <a:close/>
                  <a:moveTo>
                    <a:pt x="9" y="51"/>
                  </a:moveTo>
                  <a:cubicBezTo>
                    <a:pt x="11" y="51"/>
                    <a:pt x="12" y="52"/>
                    <a:pt x="12" y="54"/>
                  </a:cubicBezTo>
                  <a:cubicBezTo>
                    <a:pt x="12" y="56"/>
                    <a:pt x="11" y="57"/>
                    <a:pt x="9" y="57"/>
                  </a:cubicBezTo>
                  <a:cubicBezTo>
                    <a:pt x="7" y="57"/>
                    <a:pt x="6" y="56"/>
                    <a:pt x="6" y="54"/>
                  </a:cubicBezTo>
                  <a:cubicBezTo>
                    <a:pt x="6" y="52"/>
                    <a:pt x="7" y="51"/>
                    <a:pt x="9" y="51"/>
                  </a:cubicBezTo>
                  <a:close/>
                  <a:moveTo>
                    <a:pt x="6" y="42"/>
                  </a:moveTo>
                  <a:cubicBezTo>
                    <a:pt x="6" y="40"/>
                    <a:pt x="7" y="39"/>
                    <a:pt x="9" y="39"/>
                  </a:cubicBezTo>
                  <a:cubicBezTo>
                    <a:pt x="11" y="39"/>
                    <a:pt x="12" y="40"/>
                    <a:pt x="12" y="42"/>
                  </a:cubicBezTo>
                  <a:cubicBezTo>
                    <a:pt x="12" y="44"/>
                    <a:pt x="11" y="45"/>
                    <a:pt x="9" y="45"/>
                  </a:cubicBezTo>
                  <a:cubicBezTo>
                    <a:pt x="7" y="45"/>
                    <a:pt x="6" y="44"/>
                    <a:pt x="6" y="42"/>
                  </a:cubicBezTo>
                  <a:close/>
                  <a:moveTo>
                    <a:pt x="9" y="69"/>
                  </a:moveTo>
                  <a:cubicBezTo>
                    <a:pt x="7" y="69"/>
                    <a:pt x="6" y="68"/>
                    <a:pt x="6" y="66"/>
                  </a:cubicBezTo>
                  <a:cubicBezTo>
                    <a:pt x="6" y="64"/>
                    <a:pt x="7" y="63"/>
                    <a:pt x="9" y="63"/>
                  </a:cubicBezTo>
                  <a:cubicBezTo>
                    <a:pt x="11" y="63"/>
                    <a:pt x="12" y="64"/>
                    <a:pt x="12" y="66"/>
                  </a:cubicBezTo>
                  <a:cubicBezTo>
                    <a:pt x="12" y="68"/>
                    <a:pt x="11" y="69"/>
                    <a:pt x="9" y="69"/>
                  </a:cubicBezTo>
                  <a:close/>
                  <a:moveTo>
                    <a:pt x="20" y="91"/>
                  </a:moveTo>
                  <a:cubicBezTo>
                    <a:pt x="16" y="91"/>
                    <a:pt x="12" y="87"/>
                    <a:pt x="12" y="83"/>
                  </a:cubicBezTo>
                  <a:cubicBezTo>
                    <a:pt x="12" y="78"/>
                    <a:pt x="16" y="75"/>
                    <a:pt x="20" y="75"/>
                  </a:cubicBezTo>
                  <a:cubicBezTo>
                    <a:pt x="24" y="75"/>
                    <a:pt x="28" y="78"/>
                    <a:pt x="28" y="83"/>
                  </a:cubicBezTo>
                  <a:cubicBezTo>
                    <a:pt x="28" y="87"/>
                    <a:pt x="24" y="91"/>
                    <a:pt x="20" y="91"/>
                  </a:cubicBezTo>
                  <a:close/>
                  <a:moveTo>
                    <a:pt x="20" y="51"/>
                  </a:moveTo>
                  <a:cubicBezTo>
                    <a:pt x="22" y="51"/>
                    <a:pt x="23" y="52"/>
                    <a:pt x="23" y="54"/>
                  </a:cubicBezTo>
                  <a:cubicBezTo>
                    <a:pt x="23" y="56"/>
                    <a:pt x="22" y="57"/>
                    <a:pt x="20" y="57"/>
                  </a:cubicBezTo>
                  <a:cubicBezTo>
                    <a:pt x="18" y="57"/>
                    <a:pt x="17" y="56"/>
                    <a:pt x="17" y="54"/>
                  </a:cubicBezTo>
                  <a:cubicBezTo>
                    <a:pt x="17" y="52"/>
                    <a:pt x="18" y="51"/>
                    <a:pt x="20" y="51"/>
                  </a:cubicBezTo>
                  <a:close/>
                  <a:moveTo>
                    <a:pt x="17" y="42"/>
                  </a:moveTo>
                  <a:cubicBezTo>
                    <a:pt x="17" y="40"/>
                    <a:pt x="18" y="39"/>
                    <a:pt x="20" y="39"/>
                  </a:cubicBezTo>
                  <a:cubicBezTo>
                    <a:pt x="22" y="39"/>
                    <a:pt x="23" y="40"/>
                    <a:pt x="23" y="42"/>
                  </a:cubicBezTo>
                  <a:cubicBezTo>
                    <a:pt x="23" y="44"/>
                    <a:pt x="22" y="45"/>
                    <a:pt x="20" y="45"/>
                  </a:cubicBezTo>
                  <a:cubicBezTo>
                    <a:pt x="18" y="45"/>
                    <a:pt x="17" y="44"/>
                    <a:pt x="17" y="42"/>
                  </a:cubicBezTo>
                  <a:close/>
                  <a:moveTo>
                    <a:pt x="20" y="63"/>
                  </a:moveTo>
                  <a:cubicBezTo>
                    <a:pt x="22" y="63"/>
                    <a:pt x="23" y="64"/>
                    <a:pt x="23" y="66"/>
                  </a:cubicBezTo>
                  <a:cubicBezTo>
                    <a:pt x="23" y="68"/>
                    <a:pt x="22" y="69"/>
                    <a:pt x="20" y="69"/>
                  </a:cubicBezTo>
                  <a:cubicBezTo>
                    <a:pt x="18" y="69"/>
                    <a:pt x="17" y="68"/>
                    <a:pt x="17" y="66"/>
                  </a:cubicBezTo>
                  <a:cubicBezTo>
                    <a:pt x="17" y="64"/>
                    <a:pt x="18" y="63"/>
                    <a:pt x="20" y="63"/>
                  </a:cubicBezTo>
                  <a:close/>
                  <a:moveTo>
                    <a:pt x="31" y="69"/>
                  </a:moveTo>
                  <a:cubicBezTo>
                    <a:pt x="29" y="69"/>
                    <a:pt x="28" y="68"/>
                    <a:pt x="28" y="66"/>
                  </a:cubicBezTo>
                  <a:cubicBezTo>
                    <a:pt x="28" y="64"/>
                    <a:pt x="29" y="63"/>
                    <a:pt x="31" y="63"/>
                  </a:cubicBezTo>
                  <a:cubicBezTo>
                    <a:pt x="33" y="63"/>
                    <a:pt x="34" y="64"/>
                    <a:pt x="34" y="66"/>
                  </a:cubicBezTo>
                  <a:cubicBezTo>
                    <a:pt x="34" y="68"/>
                    <a:pt x="33" y="69"/>
                    <a:pt x="31" y="69"/>
                  </a:cubicBezTo>
                  <a:close/>
                  <a:moveTo>
                    <a:pt x="31" y="57"/>
                  </a:moveTo>
                  <a:cubicBezTo>
                    <a:pt x="29" y="57"/>
                    <a:pt x="28" y="56"/>
                    <a:pt x="28" y="54"/>
                  </a:cubicBezTo>
                  <a:cubicBezTo>
                    <a:pt x="28" y="52"/>
                    <a:pt x="29" y="51"/>
                    <a:pt x="31" y="51"/>
                  </a:cubicBezTo>
                  <a:cubicBezTo>
                    <a:pt x="33" y="51"/>
                    <a:pt x="34" y="52"/>
                    <a:pt x="34" y="54"/>
                  </a:cubicBezTo>
                  <a:cubicBezTo>
                    <a:pt x="34" y="56"/>
                    <a:pt x="33" y="57"/>
                    <a:pt x="31" y="57"/>
                  </a:cubicBezTo>
                  <a:close/>
                  <a:moveTo>
                    <a:pt x="31" y="45"/>
                  </a:moveTo>
                  <a:cubicBezTo>
                    <a:pt x="29" y="45"/>
                    <a:pt x="28" y="44"/>
                    <a:pt x="28" y="42"/>
                  </a:cubicBezTo>
                  <a:cubicBezTo>
                    <a:pt x="28" y="40"/>
                    <a:pt x="29" y="39"/>
                    <a:pt x="31" y="39"/>
                  </a:cubicBezTo>
                  <a:cubicBezTo>
                    <a:pt x="33" y="39"/>
                    <a:pt x="34" y="40"/>
                    <a:pt x="34" y="42"/>
                  </a:cubicBezTo>
                  <a:cubicBezTo>
                    <a:pt x="34" y="44"/>
                    <a:pt x="33" y="45"/>
                    <a:pt x="31" y="45"/>
                  </a:cubicBezTo>
                  <a:close/>
                  <a:moveTo>
                    <a:pt x="34" y="27"/>
                  </a:moveTo>
                  <a:cubicBezTo>
                    <a:pt x="34" y="30"/>
                    <a:pt x="31" y="33"/>
                    <a:pt x="28" y="33"/>
                  </a:cubicBezTo>
                  <a:cubicBezTo>
                    <a:pt x="12" y="33"/>
                    <a:pt x="12" y="33"/>
                    <a:pt x="12" y="33"/>
                  </a:cubicBezTo>
                  <a:cubicBezTo>
                    <a:pt x="9" y="33"/>
                    <a:pt x="6" y="30"/>
                    <a:pt x="6" y="27"/>
                  </a:cubicBezTo>
                  <a:cubicBezTo>
                    <a:pt x="6" y="21"/>
                    <a:pt x="6" y="21"/>
                    <a:pt x="6" y="21"/>
                  </a:cubicBezTo>
                  <a:cubicBezTo>
                    <a:pt x="6" y="18"/>
                    <a:pt x="9" y="15"/>
                    <a:pt x="12" y="15"/>
                  </a:cubicBezTo>
                  <a:cubicBezTo>
                    <a:pt x="28" y="15"/>
                    <a:pt x="28" y="15"/>
                    <a:pt x="28" y="15"/>
                  </a:cubicBezTo>
                  <a:cubicBezTo>
                    <a:pt x="31" y="15"/>
                    <a:pt x="34" y="18"/>
                    <a:pt x="34" y="21"/>
                  </a:cubicBez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3" name="Freeform 156"/>
            <p:cNvSpPr>
              <a:spLocks noEditPoints="1"/>
            </p:cNvSpPr>
            <p:nvPr/>
          </p:nvSpPr>
          <p:spPr bwMode="auto">
            <a:xfrm>
              <a:off x="9350375" y="2522538"/>
              <a:ext cx="323850" cy="249237"/>
            </a:xfrm>
            <a:custGeom>
              <a:avLst/>
              <a:gdLst>
                <a:gd name="T0" fmla="*/ 0 w 134"/>
                <a:gd name="T1" fmla="*/ 6 h 103"/>
                <a:gd name="T2" fmla="*/ 0 w 134"/>
                <a:gd name="T3" fmla="*/ 94 h 103"/>
                <a:gd name="T4" fmla="*/ 6 w 134"/>
                <a:gd name="T5" fmla="*/ 100 h 103"/>
                <a:gd name="T6" fmla="*/ 23 w 134"/>
                <a:gd name="T7" fmla="*/ 100 h 103"/>
                <a:gd name="T8" fmla="*/ 27 w 134"/>
                <a:gd name="T9" fmla="*/ 103 h 103"/>
                <a:gd name="T10" fmla="*/ 31 w 134"/>
                <a:gd name="T11" fmla="*/ 100 h 103"/>
                <a:gd name="T12" fmla="*/ 134 w 134"/>
                <a:gd name="T13" fmla="*/ 100 h 103"/>
                <a:gd name="T14" fmla="*/ 134 w 134"/>
                <a:gd name="T15" fmla="*/ 0 h 103"/>
                <a:gd name="T16" fmla="*/ 6 w 134"/>
                <a:gd name="T17" fmla="*/ 0 h 103"/>
                <a:gd name="T18" fmla="*/ 0 w 134"/>
                <a:gd name="T19" fmla="*/ 6 h 103"/>
                <a:gd name="T20" fmla="*/ 12 w 134"/>
                <a:gd name="T21" fmla="*/ 21 h 103"/>
                <a:gd name="T22" fmla="*/ 18 w 134"/>
                <a:gd name="T23" fmla="*/ 15 h 103"/>
                <a:gd name="T24" fmla="*/ 116 w 134"/>
                <a:gd name="T25" fmla="*/ 15 h 103"/>
                <a:gd name="T26" fmla="*/ 122 w 134"/>
                <a:gd name="T27" fmla="*/ 21 h 103"/>
                <a:gd name="T28" fmla="*/ 122 w 134"/>
                <a:gd name="T29" fmla="*/ 79 h 103"/>
                <a:gd name="T30" fmla="*/ 116 w 134"/>
                <a:gd name="T31" fmla="*/ 85 h 103"/>
                <a:gd name="T32" fmla="*/ 18 w 134"/>
                <a:gd name="T33" fmla="*/ 85 h 103"/>
                <a:gd name="T34" fmla="*/ 12 w 134"/>
                <a:gd name="T35" fmla="*/ 79 h 103"/>
                <a:gd name="T36" fmla="*/ 12 w 134"/>
                <a:gd name="T37"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103">
                  <a:moveTo>
                    <a:pt x="0" y="6"/>
                  </a:moveTo>
                  <a:cubicBezTo>
                    <a:pt x="0" y="94"/>
                    <a:pt x="0" y="94"/>
                    <a:pt x="0" y="94"/>
                  </a:cubicBezTo>
                  <a:cubicBezTo>
                    <a:pt x="0" y="97"/>
                    <a:pt x="3" y="100"/>
                    <a:pt x="6" y="100"/>
                  </a:cubicBezTo>
                  <a:cubicBezTo>
                    <a:pt x="23" y="100"/>
                    <a:pt x="23" y="100"/>
                    <a:pt x="23" y="100"/>
                  </a:cubicBezTo>
                  <a:cubicBezTo>
                    <a:pt x="23" y="102"/>
                    <a:pt x="25" y="103"/>
                    <a:pt x="27" y="103"/>
                  </a:cubicBezTo>
                  <a:cubicBezTo>
                    <a:pt x="29" y="103"/>
                    <a:pt x="31" y="102"/>
                    <a:pt x="31" y="100"/>
                  </a:cubicBezTo>
                  <a:cubicBezTo>
                    <a:pt x="134" y="100"/>
                    <a:pt x="134" y="100"/>
                    <a:pt x="134" y="100"/>
                  </a:cubicBezTo>
                  <a:cubicBezTo>
                    <a:pt x="134" y="0"/>
                    <a:pt x="134" y="0"/>
                    <a:pt x="134" y="0"/>
                  </a:cubicBezTo>
                  <a:cubicBezTo>
                    <a:pt x="6" y="0"/>
                    <a:pt x="6" y="0"/>
                    <a:pt x="6" y="0"/>
                  </a:cubicBezTo>
                  <a:cubicBezTo>
                    <a:pt x="3" y="0"/>
                    <a:pt x="0" y="3"/>
                    <a:pt x="0" y="6"/>
                  </a:cubicBezTo>
                  <a:close/>
                  <a:moveTo>
                    <a:pt x="12" y="21"/>
                  </a:moveTo>
                  <a:cubicBezTo>
                    <a:pt x="12" y="18"/>
                    <a:pt x="15" y="15"/>
                    <a:pt x="18" y="15"/>
                  </a:cubicBezTo>
                  <a:cubicBezTo>
                    <a:pt x="116" y="15"/>
                    <a:pt x="116" y="15"/>
                    <a:pt x="116" y="15"/>
                  </a:cubicBezTo>
                  <a:cubicBezTo>
                    <a:pt x="119" y="15"/>
                    <a:pt x="122" y="18"/>
                    <a:pt x="122" y="21"/>
                  </a:cubicBezTo>
                  <a:cubicBezTo>
                    <a:pt x="122" y="79"/>
                    <a:pt x="122" y="79"/>
                    <a:pt x="122" y="79"/>
                  </a:cubicBezTo>
                  <a:cubicBezTo>
                    <a:pt x="122" y="82"/>
                    <a:pt x="119" y="85"/>
                    <a:pt x="116" y="85"/>
                  </a:cubicBezTo>
                  <a:cubicBezTo>
                    <a:pt x="18" y="85"/>
                    <a:pt x="18" y="85"/>
                    <a:pt x="18" y="85"/>
                  </a:cubicBezTo>
                  <a:cubicBezTo>
                    <a:pt x="15" y="85"/>
                    <a:pt x="12" y="82"/>
                    <a:pt x="12" y="79"/>
                  </a:cubicBezTo>
                  <a:lnTo>
                    <a:pt x="1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1" name="TextBox 10"/>
          <p:cNvSpPr txBox="1"/>
          <p:nvPr/>
        </p:nvSpPr>
        <p:spPr>
          <a:xfrm>
            <a:off x="1491917" y="5065160"/>
            <a:ext cx="870818" cy="184666"/>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cs typeface="Segoe UI" pitchFamily="34" charset="0"/>
              </a:rPr>
              <a:t>Coffee maker</a:t>
            </a:r>
          </a:p>
        </p:txBody>
      </p:sp>
      <p:sp>
        <p:nvSpPr>
          <p:cNvPr id="19" name="TextBox 18"/>
          <p:cNvSpPr txBox="1"/>
          <p:nvPr/>
        </p:nvSpPr>
        <p:spPr>
          <a:xfrm>
            <a:off x="1584213" y="2821123"/>
            <a:ext cx="778521" cy="184666"/>
          </a:xfrm>
          <a:prstGeom prst="rect">
            <a:avLst/>
          </a:prstGeom>
        </p:spPr>
        <p:txBody>
          <a:bodyPr wrap="squar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Alarm clock</a:t>
            </a:r>
          </a:p>
        </p:txBody>
      </p:sp>
      <p:grpSp>
        <p:nvGrpSpPr>
          <p:cNvPr id="189" name="Group 188"/>
          <p:cNvGrpSpPr/>
          <p:nvPr/>
        </p:nvGrpSpPr>
        <p:grpSpPr>
          <a:xfrm>
            <a:off x="1621997" y="4527497"/>
            <a:ext cx="610658" cy="376405"/>
            <a:chOff x="2493963" y="4117975"/>
            <a:chExt cx="484188" cy="298450"/>
          </a:xfrm>
          <a:solidFill>
            <a:srgbClr val="0078D7"/>
          </a:solidFill>
        </p:grpSpPr>
        <p:sp>
          <p:nvSpPr>
            <p:cNvPr id="112" name="Freeform 95"/>
            <p:cNvSpPr>
              <a:spLocks/>
            </p:cNvSpPr>
            <p:nvPr/>
          </p:nvSpPr>
          <p:spPr bwMode="auto">
            <a:xfrm>
              <a:off x="2493963" y="4365625"/>
              <a:ext cx="484188" cy="50800"/>
            </a:xfrm>
            <a:custGeom>
              <a:avLst/>
              <a:gdLst>
                <a:gd name="T0" fmla="*/ 200 w 200"/>
                <a:gd name="T1" fmla="*/ 0 h 21"/>
                <a:gd name="T2" fmla="*/ 0 w 200"/>
                <a:gd name="T3" fmla="*/ 0 h 21"/>
                <a:gd name="T4" fmla="*/ 20 w 200"/>
                <a:gd name="T5" fmla="*/ 21 h 21"/>
                <a:gd name="T6" fmla="*/ 180 w 200"/>
                <a:gd name="T7" fmla="*/ 21 h 21"/>
                <a:gd name="T8" fmla="*/ 200 w 200"/>
                <a:gd name="T9" fmla="*/ 0 h 21"/>
              </a:gdLst>
              <a:ahLst/>
              <a:cxnLst>
                <a:cxn ang="0">
                  <a:pos x="T0" y="T1"/>
                </a:cxn>
                <a:cxn ang="0">
                  <a:pos x="T2" y="T3"/>
                </a:cxn>
                <a:cxn ang="0">
                  <a:pos x="T4" y="T5"/>
                </a:cxn>
                <a:cxn ang="0">
                  <a:pos x="T6" y="T7"/>
                </a:cxn>
                <a:cxn ang="0">
                  <a:pos x="T8" y="T9"/>
                </a:cxn>
              </a:cxnLst>
              <a:rect l="0" t="0" r="r" b="b"/>
              <a:pathLst>
                <a:path w="200" h="21">
                  <a:moveTo>
                    <a:pt x="200" y="0"/>
                  </a:moveTo>
                  <a:cubicBezTo>
                    <a:pt x="0" y="0"/>
                    <a:pt x="0" y="0"/>
                    <a:pt x="0" y="0"/>
                  </a:cubicBezTo>
                  <a:cubicBezTo>
                    <a:pt x="0" y="15"/>
                    <a:pt x="11" y="21"/>
                    <a:pt x="20" y="21"/>
                  </a:cubicBezTo>
                  <a:cubicBezTo>
                    <a:pt x="180" y="21"/>
                    <a:pt x="180" y="21"/>
                    <a:pt x="180" y="21"/>
                  </a:cubicBezTo>
                  <a:cubicBezTo>
                    <a:pt x="190" y="21"/>
                    <a:pt x="200" y="13"/>
                    <a:pt x="2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3" name="Freeform 96"/>
            <p:cNvSpPr>
              <a:spLocks noEditPoints="1"/>
            </p:cNvSpPr>
            <p:nvPr/>
          </p:nvSpPr>
          <p:spPr bwMode="auto">
            <a:xfrm>
              <a:off x="2595563" y="4117975"/>
              <a:ext cx="373063" cy="236537"/>
            </a:xfrm>
            <a:custGeom>
              <a:avLst/>
              <a:gdLst>
                <a:gd name="T0" fmla="*/ 120 w 154"/>
                <a:gd name="T1" fmla="*/ 0 h 97"/>
                <a:gd name="T2" fmla="*/ 0 w 154"/>
                <a:gd name="T3" fmla="*/ 0 h 97"/>
                <a:gd name="T4" fmla="*/ 0 w 154"/>
                <a:gd name="T5" fmla="*/ 78 h 97"/>
                <a:gd name="T6" fmla="*/ 19 w 154"/>
                <a:gd name="T7" fmla="*/ 97 h 97"/>
                <a:gd name="T8" fmla="*/ 97 w 154"/>
                <a:gd name="T9" fmla="*/ 97 h 97"/>
                <a:gd name="T10" fmla="*/ 116 w 154"/>
                <a:gd name="T11" fmla="*/ 78 h 97"/>
                <a:gd name="T12" fmla="*/ 116 w 154"/>
                <a:gd name="T13" fmla="*/ 72 h 97"/>
                <a:gd name="T14" fmla="*/ 154 w 154"/>
                <a:gd name="T15" fmla="*/ 36 h 97"/>
                <a:gd name="T16" fmla="*/ 120 w 154"/>
                <a:gd name="T17" fmla="*/ 0 h 97"/>
                <a:gd name="T18" fmla="*/ 116 w 154"/>
                <a:gd name="T19" fmla="*/ 57 h 97"/>
                <a:gd name="T20" fmla="*/ 116 w 154"/>
                <a:gd name="T21" fmla="*/ 15 h 97"/>
                <a:gd name="T22" fmla="*/ 120 w 154"/>
                <a:gd name="T23" fmla="*/ 15 h 97"/>
                <a:gd name="T24" fmla="*/ 140 w 154"/>
                <a:gd name="T25" fmla="*/ 36 h 97"/>
                <a:gd name="T26" fmla="*/ 116 w 154"/>
                <a:gd name="T27"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97">
                  <a:moveTo>
                    <a:pt x="120" y="0"/>
                  </a:moveTo>
                  <a:cubicBezTo>
                    <a:pt x="0" y="0"/>
                    <a:pt x="0" y="0"/>
                    <a:pt x="0" y="0"/>
                  </a:cubicBezTo>
                  <a:cubicBezTo>
                    <a:pt x="0" y="78"/>
                    <a:pt x="0" y="78"/>
                    <a:pt x="0" y="78"/>
                  </a:cubicBezTo>
                  <a:cubicBezTo>
                    <a:pt x="0" y="89"/>
                    <a:pt x="9" y="97"/>
                    <a:pt x="19" y="97"/>
                  </a:cubicBezTo>
                  <a:cubicBezTo>
                    <a:pt x="97" y="97"/>
                    <a:pt x="97" y="97"/>
                    <a:pt x="97" y="97"/>
                  </a:cubicBezTo>
                  <a:cubicBezTo>
                    <a:pt x="108" y="97"/>
                    <a:pt x="116" y="88"/>
                    <a:pt x="116" y="78"/>
                  </a:cubicBezTo>
                  <a:cubicBezTo>
                    <a:pt x="116" y="72"/>
                    <a:pt x="116" y="72"/>
                    <a:pt x="116" y="72"/>
                  </a:cubicBezTo>
                  <a:cubicBezTo>
                    <a:pt x="138" y="72"/>
                    <a:pt x="154" y="55"/>
                    <a:pt x="154" y="36"/>
                  </a:cubicBezTo>
                  <a:cubicBezTo>
                    <a:pt x="154" y="16"/>
                    <a:pt x="138" y="0"/>
                    <a:pt x="120" y="0"/>
                  </a:cubicBezTo>
                  <a:close/>
                  <a:moveTo>
                    <a:pt x="116" y="57"/>
                  </a:moveTo>
                  <a:cubicBezTo>
                    <a:pt x="116" y="15"/>
                    <a:pt x="116" y="15"/>
                    <a:pt x="116" y="15"/>
                  </a:cubicBezTo>
                  <a:cubicBezTo>
                    <a:pt x="120" y="15"/>
                    <a:pt x="120" y="15"/>
                    <a:pt x="120" y="15"/>
                  </a:cubicBezTo>
                  <a:cubicBezTo>
                    <a:pt x="135" y="15"/>
                    <a:pt x="140" y="29"/>
                    <a:pt x="140" y="36"/>
                  </a:cubicBezTo>
                  <a:cubicBezTo>
                    <a:pt x="140" y="47"/>
                    <a:pt x="131" y="58"/>
                    <a:pt x="11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8" name="Group 187"/>
          <p:cNvGrpSpPr/>
          <p:nvPr/>
        </p:nvGrpSpPr>
        <p:grpSpPr>
          <a:xfrm>
            <a:off x="1744226" y="2118238"/>
            <a:ext cx="458494" cy="562605"/>
            <a:chOff x="2600325" y="2420938"/>
            <a:chExt cx="363538" cy="446087"/>
          </a:xfrm>
          <a:solidFill>
            <a:srgbClr val="0078D7"/>
          </a:solidFill>
        </p:grpSpPr>
        <p:sp>
          <p:nvSpPr>
            <p:cNvPr id="174" name="Freeform 157"/>
            <p:cNvSpPr>
              <a:spLocks noEditPoints="1"/>
            </p:cNvSpPr>
            <p:nvPr/>
          </p:nvSpPr>
          <p:spPr bwMode="auto">
            <a:xfrm>
              <a:off x="2600325" y="2463800"/>
              <a:ext cx="363538" cy="365125"/>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21 h 150"/>
                <a:gd name="T12" fmla="*/ 21 w 150"/>
                <a:gd name="T13" fmla="*/ 75 h 150"/>
                <a:gd name="T14" fmla="*/ 75 w 150"/>
                <a:gd name="T15" fmla="*/ 129 h 150"/>
                <a:gd name="T16" fmla="*/ 129 w 150"/>
                <a:gd name="T17" fmla="*/ 75 h 150"/>
                <a:gd name="T18" fmla="*/ 75 w 150"/>
                <a:gd name="T19" fmla="*/ 2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150"/>
                  </a:moveTo>
                  <a:cubicBezTo>
                    <a:pt x="34" y="150"/>
                    <a:pt x="0" y="116"/>
                    <a:pt x="0" y="75"/>
                  </a:cubicBezTo>
                  <a:cubicBezTo>
                    <a:pt x="0" y="33"/>
                    <a:pt x="34" y="0"/>
                    <a:pt x="75" y="0"/>
                  </a:cubicBezTo>
                  <a:cubicBezTo>
                    <a:pt x="116" y="0"/>
                    <a:pt x="150" y="33"/>
                    <a:pt x="150" y="75"/>
                  </a:cubicBezTo>
                  <a:cubicBezTo>
                    <a:pt x="150" y="116"/>
                    <a:pt x="116" y="150"/>
                    <a:pt x="75" y="150"/>
                  </a:cubicBezTo>
                  <a:close/>
                  <a:moveTo>
                    <a:pt x="75" y="21"/>
                  </a:moveTo>
                  <a:cubicBezTo>
                    <a:pt x="45" y="21"/>
                    <a:pt x="21" y="45"/>
                    <a:pt x="21" y="75"/>
                  </a:cubicBezTo>
                  <a:cubicBezTo>
                    <a:pt x="21" y="105"/>
                    <a:pt x="45" y="129"/>
                    <a:pt x="75" y="129"/>
                  </a:cubicBezTo>
                  <a:cubicBezTo>
                    <a:pt x="105" y="129"/>
                    <a:pt x="129" y="105"/>
                    <a:pt x="129" y="75"/>
                  </a:cubicBezTo>
                  <a:cubicBezTo>
                    <a:pt x="129" y="45"/>
                    <a:pt x="105" y="21"/>
                    <a:pt x="7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5" name="Freeform 158"/>
            <p:cNvSpPr>
              <a:spLocks/>
            </p:cNvSpPr>
            <p:nvPr/>
          </p:nvSpPr>
          <p:spPr bwMode="auto">
            <a:xfrm>
              <a:off x="2644775" y="2762250"/>
              <a:ext cx="88900" cy="104775"/>
            </a:xfrm>
            <a:custGeom>
              <a:avLst/>
              <a:gdLst>
                <a:gd name="T0" fmla="*/ 12 w 37"/>
                <a:gd name="T1" fmla="*/ 43 h 43"/>
                <a:gd name="T2" fmla="*/ 6 w 37"/>
                <a:gd name="T3" fmla="*/ 41 h 43"/>
                <a:gd name="T4" fmla="*/ 3 w 37"/>
                <a:gd name="T5" fmla="*/ 26 h 43"/>
                <a:gd name="T6" fmla="*/ 16 w 37"/>
                <a:gd name="T7" fmla="*/ 7 h 43"/>
                <a:gd name="T8" fmla="*/ 30 w 37"/>
                <a:gd name="T9" fmla="*/ 3 h 43"/>
                <a:gd name="T10" fmla="*/ 33 w 37"/>
                <a:gd name="T11" fmla="*/ 18 h 43"/>
                <a:gd name="T12" fmla="*/ 21 w 37"/>
                <a:gd name="T13" fmla="*/ 38 h 43"/>
                <a:gd name="T14" fmla="*/ 12 w 37"/>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3">
                  <a:moveTo>
                    <a:pt x="12" y="43"/>
                  </a:moveTo>
                  <a:cubicBezTo>
                    <a:pt x="10" y="43"/>
                    <a:pt x="8" y="42"/>
                    <a:pt x="6" y="41"/>
                  </a:cubicBezTo>
                  <a:cubicBezTo>
                    <a:pt x="1" y="38"/>
                    <a:pt x="0" y="31"/>
                    <a:pt x="3" y="26"/>
                  </a:cubicBezTo>
                  <a:cubicBezTo>
                    <a:pt x="16" y="7"/>
                    <a:pt x="16" y="7"/>
                    <a:pt x="16" y="7"/>
                  </a:cubicBezTo>
                  <a:cubicBezTo>
                    <a:pt x="19" y="2"/>
                    <a:pt x="25" y="0"/>
                    <a:pt x="30" y="3"/>
                  </a:cubicBezTo>
                  <a:cubicBezTo>
                    <a:pt x="35" y="7"/>
                    <a:pt x="37" y="13"/>
                    <a:pt x="33" y="18"/>
                  </a:cubicBezTo>
                  <a:cubicBezTo>
                    <a:pt x="21" y="38"/>
                    <a:pt x="21" y="38"/>
                    <a:pt x="21" y="38"/>
                  </a:cubicBezTo>
                  <a:cubicBezTo>
                    <a:pt x="19" y="41"/>
                    <a:pt x="16" y="43"/>
                    <a:pt x="1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6" name="Freeform 159"/>
            <p:cNvSpPr>
              <a:spLocks/>
            </p:cNvSpPr>
            <p:nvPr/>
          </p:nvSpPr>
          <p:spPr bwMode="auto">
            <a:xfrm>
              <a:off x="2833688" y="2762250"/>
              <a:ext cx="87313" cy="104775"/>
            </a:xfrm>
            <a:custGeom>
              <a:avLst/>
              <a:gdLst>
                <a:gd name="T0" fmla="*/ 24 w 36"/>
                <a:gd name="T1" fmla="*/ 43 h 43"/>
                <a:gd name="T2" fmla="*/ 15 w 36"/>
                <a:gd name="T3" fmla="*/ 38 h 43"/>
                <a:gd name="T4" fmla="*/ 3 w 36"/>
                <a:gd name="T5" fmla="*/ 18 h 43"/>
                <a:gd name="T6" fmla="*/ 6 w 36"/>
                <a:gd name="T7" fmla="*/ 3 h 43"/>
                <a:gd name="T8" fmla="*/ 21 w 36"/>
                <a:gd name="T9" fmla="*/ 7 h 43"/>
                <a:gd name="T10" fmla="*/ 33 w 36"/>
                <a:gd name="T11" fmla="*/ 26 h 43"/>
                <a:gd name="T12" fmla="*/ 30 w 36"/>
                <a:gd name="T13" fmla="*/ 41 h 43"/>
                <a:gd name="T14" fmla="*/ 24 w 36"/>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3">
                  <a:moveTo>
                    <a:pt x="24" y="43"/>
                  </a:moveTo>
                  <a:cubicBezTo>
                    <a:pt x="20" y="43"/>
                    <a:pt x="17" y="41"/>
                    <a:pt x="15" y="38"/>
                  </a:cubicBezTo>
                  <a:cubicBezTo>
                    <a:pt x="3" y="18"/>
                    <a:pt x="3" y="18"/>
                    <a:pt x="3" y="18"/>
                  </a:cubicBezTo>
                  <a:cubicBezTo>
                    <a:pt x="0" y="13"/>
                    <a:pt x="1" y="7"/>
                    <a:pt x="6" y="3"/>
                  </a:cubicBezTo>
                  <a:cubicBezTo>
                    <a:pt x="11" y="0"/>
                    <a:pt x="17" y="2"/>
                    <a:pt x="21" y="7"/>
                  </a:cubicBezTo>
                  <a:cubicBezTo>
                    <a:pt x="33" y="26"/>
                    <a:pt x="33" y="26"/>
                    <a:pt x="33" y="26"/>
                  </a:cubicBezTo>
                  <a:cubicBezTo>
                    <a:pt x="36" y="31"/>
                    <a:pt x="35" y="38"/>
                    <a:pt x="30"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7" name="Freeform 160"/>
            <p:cNvSpPr>
              <a:spLocks/>
            </p:cNvSpPr>
            <p:nvPr/>
          </p:nvSpPr>
          <p:spPr bwMode="auto">
            <a:xfrm>
              <a:off x="2613025" y="2420938"/>
              <a:ext cx="125413" cy="101600"/>
            </a:xfrm>
            <a:custGeom>
              <a:avLst/>
              <a:gdLst>
                <a:gd name="T0" fmla="*/ 52 w 52"/>
                <a:gd name="T1" fmla="*/ 17 h 42"/>
                <a:gd name="T2" fmla="*/ 52 w 52"/>
                <a:gd name="T3" fmla="*/ 17 h 42"/>
                <a:gd name="T4" fmla="*/ 17 w 52"/>
                <a:gd name="T5" fmla="*/ 7 h 42"/>
                <a:gd name="T6" fmla="*/ 7 w 52"/>
                <a:gd name="T7" fmla="*/ 42 h 42"/>
                <a:gd name="T8" fmla="*/ 52 w 52"/>
                <a:gd name="T9" fmla="*/ 17 h 42"/>
              </a:gdLst>
              <a:ahLst/>
              <a:cxnLst>
                <a:cxn ang="0">
                  <a:pos x="T0" y="T1"/>
                </a:cxn>
                <a:cxn ang="0">
                  <a:pos x="T2" y="T3"/>
                </a:cxn>
                <a:cxn ang="0">
                  <a:pos x="T4" y="T5"/>
                </a:cxn>
                <a:cxn ang="0">
                  <a:pos x="T6" y="T7"/>
                </a:cxn>
                <a:cxn ang="0">
                  <a:pos x="T8" y="T9"/>
                </a:cxn>
              </a:cxnLst>
              <a:rect l="0" t="0" r="r" b="b"/>
              <a:pathLst>
                <a:path w="52" h="42">
                  <a:moveTo>
                    <a:pt x="52" y="17"/>
                  </a:moveTo>
                  <a:cubicBezTo>
                    <a:pt x="52" y="17"/>
                    <a:pt x="52" y="17"/>
                    <a:pt x="52" y="17"/>
                  </a:cubicBezTo>
                  <a:cubicBezTo>
                    <a:pt x="45" y="4"/>
                    <a:pt x="29" y="0"/>
                    <a:pt x="17" y="7"/>
                  </a:cubicBezTo>
                  <a:cubicBezTo>
                    <a:pt x="5" y="14"/>
                    <a:pt x="0" y="29"/>
                    <a:pt x="7" y="42"/>
                  </a:cubicBezTo>
                  <a:lnTo>
                    <a:pt x="5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8" name="Freeform 161"/>
            <p:cNvSpPr>
              <a:spLocks/>
            </p:cNvSpPr>
            <p:nvPr/>
          </p:nvSpPr>
          <p:spPr bwMode="auto">
            <a:xfrm>
              <a:off x="2824163" y="2420938"/>
              <a:ext cx="125413" cy="101600"/>
            </a:xfrm>
            <a:custGeom>
              <a:avLst/>
              <a:gdLst>
                <a:gd name="T0" fmla="*/ 0 w 52"/>
                <a:gd name="T1" fmla="*/ 17 h 42"/>
                <a:gd name="T2" fmla="*/ 0 w 52"/>
                <a:gd name="T3" fmla="*/ 17 h 42"/>
                <a:gd name="T4" fmla="*/ 35 w 52"/>
                <a:gd name="T5" fmla="*/ 7 h 42"/>
                <a:gd name="T6" fmla="*/ 45 w 52"/>
                <a:gd name="T7" fmla="*/ 42 h 42"/>
                <a:gd name="T8" fmla="*/ 0 w 52"/>
                <a:gd name="T9" fmla="*/ 17 h 42"/>
              </a:gdLst>
              <a:ahLst/>
              <a:cxnLst>
                <a:cxn ang="0">
                  <a:pos x="T0" y="T1"/>
                </a:cxn>
                <a:cxn ang="0">
                  <a:pos x="T2" y="T3"/>
                </a:cxn>
                <a:cxn ang="0">
                  <a:pos x="T4" y="T5"/>
                </a:cxn>
                <a:cxn ang="0">
                  <a:pos x="T6" y="T7"/>
                </a:cxn>
                <a:cxn ang="0">
                  <a:pos x="T8" y="T9"/>
                </a:cxn>
              </a:cxnLst>
              <a:rect l="0" t="0" r="r" b="b"/>
              <a:pathLst>
                <a:path w="52" h="42">
                  <a:moveTo>
                    <a:pt x="0" y="17"/>
                  </a:moveTo>
                  <a:cubicBezTo>
                    <a:pt x="0" y="17"/>
                    <a:pt x="0" y="17"/>
                    <a:pt x="0" y="17"/>
                  </a:cubicBezTo>
                  <a:cubicBezTo>
                    <a:pt x="7" y="4"/>
                    <a:pt x="23" y="0"/>
                    <a:pt x="35" y="7"/>
                  </a:cubicBezTo>
                  <a:cubicBezTo>
                    <a:pt x="47" y="14"/>
                    <a:pt x="52" y="29"/>
                    <a:pt x="45" y="42"/>
                  </a:cubicBez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9" name="Freeform 162"/>
            <p:cNvSpPr>
              <a:spLocks/>
            </p:cNvSpPr>
            <p:nvPr/>
          </p:nvSpPr>
          <p:spPr bwMode="auto">
            <a:xfrm>
              <a:off x="2768600" y="2439988"/>
              <a:ext cx="30163" cy="34925"/>
            </a:xfrm>
            <a:custGeom>
              <a:avLst/>
              <a:gdLst>
                <a:gd name="T0" fmla="*/ 0 w 13"/>
                <a:gd name="T1" fmla="*/ 13 h 14"/>
                <a:gd name="T2" fmla="*/ 1 w 13"/>
                <a:gd name="T3" fmla="*/ 14 h 14"/>
                <a:gd name="T4" fmla="*/ 11 w 13"/>
                <a:gd name="T5" fmla="*/ 14 h 14"/>
                <a:gd name="T6" fmla="*/ 13 w 13"/>
                <a:gd name="T7" fmla="*/ 13 h 14"/>
                <a:gd name="T8" fmla="*/ 13 w 13"/>
                <a:gd name="T9" fmla="*/ 2 h 14"/>
                <a:gd name="T10" fmla="*/ 11 w 13"/>
                <a:gd name="T11" fmla="*/ 0 h 14"/>
                <a:gd name="T12" fmla="*/ 1 w 13"/>
                <a:gd name="T13" fmla="*/ 0 h 14"/>
                <a:gd name="T14" fmla="*/ 0 w 13"/>
                <a:gd name="T15" fmla="*/ 2 h 14"/>
                <a:gd name="T16" fmla="*/ 0 w 13"/>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0" y="13"/>
                  </a:moveTo>
                  <a:cubicBezTo>
                    <a:pt x="0" y="13"/>
                    <a:pt x="0" y="14"/>
                    <a:pt x="1" y="14"/>
                  </a:cubicBezTo>
                  <a:cubicBezTo>
                    <a:pt x="11" y="14"/>
                    <a:pt x="11" y="14"/>
                    <a:pt x="11" y="14"/>
                  </a:cubicBezTo>
                  <a:cubicBezTo>
                    <a:pt x="12" y="14"/>
                    <a:pt x="13" y="13"/>
                    <a:pt x="13" y="13"/>
                  </a:cubicBezTo>
                  <a:cubicBezTo>
                    <a:pt x="13" y="2"/>
                    <a:pt x="13" y="2"/>
                    <a:pt x="13" y="2"/>
                  </a:cubicBezTo>
                  <a:cubicBezTo>
                    <a:pt x="13" y="1"/>
                    <a:pt x="12" y="0"/>
                    <a:pt x="11" y="0"/>
                  </a:cubicBezTo>
                  <a:cubicBezTo>
                    <a:pt x="1" y="0"/>
                    <a:pt x="1" y="0"/>
                    <a:pt x="1" y="0"/>
                  </a:cubicBezTo>
                  <a:cubicBezTo>
                    <a:pt x="0" y="0"/>
                    <a:pt x="0" y="1"/>
                    <a:pt x="0" y="2"/>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0" name="Freeform 163"/>
            <p:cNvSpPr>
              <a:spLocks/>
            </p:cNvSpPr>
            <p:nvPr/>
          </p:nvSpPr>
          <p:spPr bwMode="auto">
            <a:xfrm>
              <a:off x="2773363" y="2525713"/>
              <a:ext cx="88900" cy="184150"/>
            </a:xfrm>
            <a:custGeom>
              <a:avLst/>
              <a:gdLst>
                <a:gd name="T0" fmla="*/ 32 w 37"/>
                <a:gd name="T1" fmla="*/ 76 h 76"/>
                <a:gd name="T2" fmla="*/ 30 w 37"/>
                <a:gd name="T3" fmla="*/ 75 h 76"/>
                <a:gd name="T4" fmla="*/ 0 w 37"/>
                <a:gd name="T5" fmla="*/ 52 h 76"/>
                <a:gd name="T6" fmla="*/ 0 w 37"/>
                <a:gd name="T7" fmla="*/ 4 h 76"/>
                <a:gd name="T8" fmla="*/ 4 w 37"/>
                <a:gd name="T9" fmla="*/ 0 h 76"/>
                <a:gd name="T10" fmla="*/ 8 w 37"/>
                <a:gd name="T11" fmla="*/ 4 h 76"/>
                <a:gd name="T12" fmla="*/ 8 w 37"/>
                <a:gd name="T13" fmla="*/ 48 h 76"/>
                <a:gd name="T14" fmla="*/ 35 w 37"/>
                <a:gd name="T15" fmla="*/ 68 h 76"/>
                <a:gd name="T16" fmla="*/ 36 w 37"/>
                <a:gd name="T17" fmla="*/ 74 h 76"/>
                <a:gd name="T18" fmla="*/ 32 w 3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6">
                  <a:moveTo>
                    <a:pt x="32" y="76"/>
                  </a:moveTo>
                  <a:cubicBezTo>
                    <a:pt x="31" y="76"/>
                    <a:pt x="31" y="75"/>
                    <a:pt x="30" y="75"/>
                  </a:cubicBezTo>
                  <a:cubicBezTo>
                    <a:pt x="0" y="52"/>
                    <a:pt x="0" y="52"/>
                    <a:pt x="0" y="52"/>
                  </a:cubicBezTo>
                  <a:cubicBezTo>
                    <a:pt x="0" y="4"/>
                    <a:pt x="0" y="4"/>
                    <a:pt x="0" y="4"/>
                  </a:cubicBezTo>
                  <a:cubicBezTo>
                    <a:pt x="0" y="2"/>
                    <a:pt x="2" y="0"/>
                    <a:pt x="4" y="0"/>
                  </a:cubicBezTo>
                  <a:cubicBezTo>
                    <a:pt x="6" y="0"/>
                    <a:pt x="8" y="2"/>
                    <a:pt x="8" y="4"/>
                  </a:cubicBezTo>
                  <a:cubicBezTo>
                    <a:pt x="8" y="48"/>
                    <a:pt x="8" y="48"/>
                    <a:pt x="8" y="48"/>
                  </a:cubicBezTo>
                  <a:cubicBezTo>
                    <a:pt x="35" y="68"/>
                    <a:pt x="35" y="68"/>
                    <a:pt x="35" y="68"/>
                  </a:cubicBezTo>
                  <a:cubicBezTo>
                    <a:pt x="37" y="69"/>
                    <a:pt x="37" y="72"/>
                    <a:pt x="36" y="74"/>
                  </a:cubicBezTo>
                  <a:cubicBezTo>
                    <a:pt x="35" y="75"/>
                    <a:pt x="34" y="76"/>
                    <a:pt x="32"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13" name="Group 212"/>
          <p:cNvGrpSpPr/>
          <p:nvPr/>
        </p:nvGrpSpPr>
        <p:grpSpPr>
          <a:xfrm>
            <a:off x="676937" y="3214601"/>
            <a:ext cx="525463" cy="481012"/>
            <a:chOff x="673893" y="3298825"/>
            <a:chExt cx="525463" cy="481012"/>
          </a:xfrm>
        </p:grpSpPr>
        <p:sp>
          <p:nvSpPr>
            <p:cNvPr id="214" name="Freeform 86"/>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15" name="Freeform 87"/>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16" name="Freeform 88"/>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17" name="Group 216"/>
          <p:cNvGrpSpPr/>
          <p:nvPr/>
        </p:nvGrpSpPr>
        <p:grpSpPr>
          <a:xfrm>
            <a:off x="11246495" y="3214601"/>
            <a:ext cx="525463" cy="481012"/>
            <a:chOff x="11237118" y="3298825"/>
            <a:chExt cx="525463" cy="481012"/>
          </a:xfrm>
        </p:grpSpPr>
        <p:sp>
          <p:nvSpPr>
            <p:cNvPr id="218" name="Freeform 89"/>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19" name="Freeform 90"/>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0" name="Freeform 91"/>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221" name="Freeform 92"/>
          <p:cNvSpPr>
            <a:spLocks noEditPoints="1"/>
          </p:cNvSpPr>
          <p:nvPr/>
        </p:nvSpPr>
        <p:spPr bwMode="auto">
          <a:xfrm>
            <a:off x="6028230" y="3149514"/>
            <a:ext cx="365125" cy="550862"/>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2" name="Rectangle 93"/>
          <p:cNvSpPr>
            <a:spLocks noChangeArrowheads="1"/>
          </p:cNvSpPr>
          <p:nvPr/>
        </p:nvSpPr>
        <p:spPr bwMode="auto">
          <a:xfrm>
            <a:off x="1316831" y="3425739"/>
            <a:ext cx="4510088" cy="4921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3" name="Rectangle 94"/>
          <p:cNvSpPr>
            <a:spLocks noChangeArrowheads="1"/>
          </p:cNvSpPr>
          <p:nvPr/>
        </p:nvSpPr>
        <p:spPr bwMode="auto">
          <a:xfrm>
            <a:off x="6600031" y="3425739"/>
            <a:ext cx="4510088" cy="4921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4" name="TextBox 223"/>
          <p:cNvSpPr txBox="1"/>
          <p:nvPr/>
        </p:nvSpPr>
        <p:spPr>
          <a:xfrm>
            <a:off x="678763" y="3721537"/>
            <a:ext cx="521810" cy="215444"/>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a:t>
            </a:r>
          </a:p>
        </p:txBody>
      </p:sp>
      <p:sp>
        <p:nvSpPr>
          <p:cNvPr id="225" name="TextBox 224"/>
          <p:cNvSpPr txBox="1"/>
          <p:nvPr/>
        </p:nvSpPr>
        <p:spPr>
          <a:xfrm>
            <a:off x="11248321" y="3721537"/>
            <a:ext cx="521810" cy="215444"/>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a:t>
            </a:r>
          </a:p>
        </p:txBody>
      </p:sp>
      <p:sp>
        <p:nvSpPr>
          <p:cNvPr id="226" name="TextBox 225"/>
          <p:cNvSpPr txBox="1"/>
          <p:nvPr/>
        </p:nvSpPr>
        <p:spPr>
          <a:xfrm>
            <a:off x="5688437" y="3721537"/>
            <a:ext cx="1044710" cy="215444"/>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WORKPLACE</a:t>
            </a:r>
          </a:p>
        </p:txBody>
      </p:sp>
    </p:spTree>
    <p:extLst>
      <p:ext uri="{BB962C8B-B14F-4D97-AF65-F5344CB8AC3E}">
        <p14:creationId xmlns:p14="http://schemas.microsoft.com/office/powerpoint/2010/main" val="252739066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Microsoft </a:t>
            </a:r>
            <a:r>
              <a:rPr lang="en-US" dirty="0" err="1"/>
              <a:t>IoT</a:t>
            </a:r>
            <a:endParaRPr lang="en-US" dirty="0"/>
          </a:p>
        </p:txBody>
      </p:sp>
      <p:sp>
        <p:nvSpPr>
          <p:cNvPr id="4" name="Text Placeholder 3"/>
          <p:cNvSpPr>
            <a:spLocks noGrp="1"/>
          </p:cNvSpPr>
          <p:nvPr>
            <p:ph type="body" sz="quarter" idx="10"/>
          </p:nvPr>
        </p:nvSpPr>
        <p:spPr/>
        <p:txBody>
          <a:bodyPr/>
          <a:lstStyle/>
          <a:p>
            <a:r>
              <a:rPr lang="en-US" dirty="0"/>
              <a:t>Comprehensive solutions from device to cloud</a:t>
            </a:r>
          </a:p>
        </p:txBody>
      </p:sp>
      <p:graphicFrame>
        <p:nvGraphicFramePr>
          <p:cNvPr id="8" name="Table 7"/>
          <p:cNvGraphicFramePr>
            <a:graphicFrameLocks noGrp="1"/>
          </p:cNvGraphicFramePr>
          <p:nvPr>
            <p:extLst/>
          </p:nvPr>
        </p:nvGraphicFramePr>
        <p:xfrm>
          <a:off x="451100" y="2442494"/>
          <a:ext cx="5212291" cy="4324840"/>
        </p:xfrm>
        <a:graphic>
          <a:graphicData uri="http://schemas.openxmlformats.org/drawingml/2006/table">
            <a:tbl>
              <a:tblPr firstRow="1" bandRow="1">
                <a:tableStyleId>{5C22544A-7EE6-4342-B048-85BDC9FD1C3A}</a:tableStyleId>
              </a:tblPr>
              <a:tblGrid>
                <a:gridCol w="5212291">
                  <a:extLst>
                    <a:ext uri="{9D8B030D-6E8A-4147-A177-3AD203B41FA5}">
                      <a16:colId xmlns:a16="http://schemas.microsoft.com/office/drawing/2014/main" val="20000"/>
                    </a:ext>
                  </a:extLst>
                </a:gridCol>
              </a:tblGrid>
              <a:tr h="914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800" b="0" dirty="0">
                        <a:latin typeface="+mj-lt"/>
                      </a:endParaRPr>
                    </a:p>
                  </a:txBody>
                  <a:tcPr marL="0" marR="0" marT="0" marB="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0080">
                <a:tc>
                  <a:txBody>
                    <a:bodyPr/>
                    <a:lstStyle/>
                    <a:p>
                      <a:endParaRPr lang="en-US"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4552">
                <a:tc>
                  <a:txBody>
                    <a:bodyPr/>
                    <a:lstStyle/>
                    <a:p>
                      <a:r>
                        <a:rPr lang="en-US" b="1" dirty="0"/>
                        <a:t>IoT Editions Power </a:t>
                      </a:r>
                      <a:r>
                        <a:rPr lang="en-US" b="1" baseline="0" dirty="0"/>
                        <a:t>a Broad Range of Devices</a:t>
                      </a:r>
                      <a:endParaRPr lang="en-US" b="1"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84552">
                <a:tc>
                  <a:txBody>
                    <a:bodyPr/>
                    <a:lstStyle/>
                    <a:p>
                      <a:r>
                        <a:rPr lang="en-US" sz="1800" dirty="0"/>
                        <a:t>25 years of history in embedded devices</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84552">
                <a:tc>
                  <a:txBody>
                    <a:bodyPr/>
                    <a:lstStyle/>
                    <a:p>
                      <a:r>
                        <a:rPr lang="en-US" sz="1800" dirty="0"/>
                        <a:t>One</a:t>
                      </a:r>
                      <a:r>
                        <a:rPr lang="en-US" sz="1800" baseline="0" dirty="0"/>
                        <a:t> Windows platform for all devices</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84552">
                <a:tc>
                  <a:txBody>
                    <a:bodyPr/>
                    <a:lstStyle/>
                    <a:p>
                      <a:r>
                        <a:rPr lang="en-US" sz="1800" dirty="0"/>
                        <a:t>Enterprise</a:t>
                      </a:r>
                      <a:r>
                        <a:rPr lang="en-US" sz="1800" baseline="0" dirty="0"/>
                        <a:t>-ready, OEM-ready, Maker-friendly</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584552">
                <a:tc>
                  <a:txBody>
                    <a:bodyPr/>
                    <a:lstStyle/>
                    <a:p>
                      <a:r>
                        <a:rPr lang="en-US" sz="1800" dirty="0"/>
                        <a:t>Designed</a:t>
                      </a:r>
                      <a:r>
                        <a:rPr lang="en-US" sz="1800" baseline="0" dirty="0"/>
                        <a:t> for today’s IoT environments</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84552">
                <a:tc>
                  <a:txBody>
                    <a:bodyPr/>
                    <a:lstStyle/>
                    <a:p>
                      <a:r>
                        <a:rPr lang="en-US" sz="1800" dirty="0"/>
                        <a:t>Scalable solutions</a:t>
                      </a:r>
                      <a:r>
                        <a:rPr lang="en-US" sz="1800" baseline="0" dirty="0"/>
                        <a:t> from f</a:t>
                      </a:r>
                      <a:r>
                        <a:rPr lang="en-US" sz="1800" dirty="0"/>
                        <a:t>ree Windows IoT Core </a:t>
                      </a:r>
                      <a:r>
                        <a:rPr lang="en-US" sz="1800" baseline="0" dirty="0"/>
                        <a:t>to Windows IoT Enterprise on PC-Like Devices</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9" name="Table 8"/>
          <p:cNvGraphicFramePr>
            <a:graphicFrameLocks noGrp="1"/>
          </p:cNvGraphicFramePr>
          <p:nvPr>
            <p:extLst/>
          </p:nvPr>
        </p:nvGraphicFramePr>
        <p:xfrm>
          <a:off x="6349190" y="2442494"/>
          <a:ext cx="5355447" cy="4229598"/>
        </p:xfrm>
        <a:graphic>
          <a:graphicData uri="http://schemas.openxmlformats.org/drawingml/2006/table">
            <a:tbl>
              <a:tblPr firstRow="1" bandRow="1">
                <a:tableStyleId>{5C22544A-7EE6-4342-B048-85BDC9FD1C3A}</a:tableStyleId>
              </a:tblPr>
              <a:tblGrid>
                <a:gridCol w="5355447">
                  <a:extLst>
                    <a:ext uri="{9D8B030D-6E8A-4147-A177-3AD203B41FA5}">
                      <a16:colId xmlns:a16="http://schemas.microsoft.com/office/drawing/2014/main" val="20000"/>
                    </a:ext>
                  </a:extLst>
                </a:gridCol>
              </a:tblGrid>
              <a:tr h="914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800" b="0" dirty="0">
                        <a:latin typeface="+mj-lt"/>
                      </a:endParaRPr>
                    </a:p>
                  </a:txBody>
                  <a:tcPr marL="0" marR="0" marT="0" marB="0">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EB6DA"/>
                    </a:solidFill>
                  </a:tcPr>
                </a:tc>
                <a:extLst>
                  <a:ext uri="{0D108BD9-81ED-4DB2-BD59-A6C34878D82A}">
                    <a16:rowId xmlns:a16="http://schemas.microsoft.com/office/drawing/2014/main" val="10000"/>
                  </a:ext>
                </a:extLst>
              </a:tr>
              <a:tr h="640080">
                <a:tc>
                  <a:txBody>
                    <a:bodyPr/>
                    <a:lstStyle/>
                    <a:p>
                      <a:endParaRPr lang="en-US"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7933">
                <a:tc>
                  <a:txBody>
                    <a:bodyPr/>
                    <a:lstStyle/>
                    <a:p>
                      <a:r>
                        <a:rPr lang="en-US" b="1" dirty="0"/>
                        <a:t>Cloud</a:t>
                      </a:r>
                      <a:r>
                        <a:rPr lang="en-US" b="1" baseline="0" dirty="0"/>
                        <a:t>-Based IoT Services &amp; Solutions</a:t>
                      </a:r>
                      <a:endParaRPr lang="en-US" b="1" dirty="0"/>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Easy to provision, use and manage</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Pay as you go, scale as you need</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Global reach, hyper scale</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End-to-end security &amp; privacy</a:t>
                      </a:r>
                    </a:p>
                  </a:txBody>
                  <a:tcPr>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7793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a:t>Windows,</a:t>
                      </a:r>
                      <a:r>
                        <a:rPr lang="en-US" sz="1800" baseline="0" dirty="0"/>
                        <a:t> </a:t>
                      </a:r>
                      <a:r>
                        <a:rPr lang="en-US" sz="1800" baseline="0" dirty="0" err="1"/>
                        <a:t>Mbed</a:t>
                      </a:r>
                      <a:r>
                        <a:rPr lang="en-US" sz="1800" baseline="0" dirty="0"/>
                        <a:t>, Linux, iOS, Android, RTOS support</a:t>
                      </a:r>
                      <a:endParaRPr lang="en-US" sz="1800" dirty="0"/>
                    </a:p>
                  </a:txBody>
                  <a:tcPr>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grpSp>
        <p:nvGrpSpPr>
          <p:cNvPr id="21" name="Group 20"/>
          <p:cNvGrpSpPr/>
          <p:nvPr/>
        </p:nvGrpSpPr>
        <p:grpSpPr>
          <a:xfrm>
            <a:off x="5913437" y="1516062"/>
            <a:ext cx="2285999" cy="1534886"/>
            <a:chOff x="5913437" y="1818520"/>
            <a:chExt cx="2285999" cy="1534886"/>
          </a:xfrm>
        </p:grpSpPr>
        <p:sp>
          <p:nvSpPr>
            <p:cNvPr id="14" name="Freeform 13"/>
            <p:cNvSpPr/>
            <p:nvPr/>
          </p:nvSpPr>
          <p:spPr>
            <a:xfrm>
              <a:off x="5940605" y="1818520"/>
              <a:ext cx="2258831" cy="1534886"/>
            </a:xfrm>
            <a:custGeom>
              <a:avLst/>
              <a:gdLst>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75466 w 827623"/>
                <a:gd name="connsiteY11" fmla="*/ 546384 h 549160"/>
                <a:gd name="connsiteX12" fmla="*/ 161716 w 827623"/>
                <a:gd name="connsiteY12" fmla="*/ 549160 h 549160"/>
                <a:gd name="connsiteX13" fmla="*/ 0 w 827623"/>
                <a:gd name="connsiteY13" fmla="*/ 387444 h 549160"/>
                <a:gd name="connsiteX14" fmla="*/ 98769 w 827623"/>
                <a:gd name="connsiteY14" fmla="*/ 238437 h 549160"/>
                <a:gd name="connsiteX15" fmla="*/ 140073 w 827623"/>
                <a:gd name="connsiteY15" fmla="*/ 230098 h 549160"/>
                <a:gd name="connsiteX16" fmla="*/ 137808 w 827623"/>
                <a:gd name="connsiteY16" fmla="*/ 218878 h 549160"/>
                <a:gd name="connsiteX17" fmla="*/ 356686 w 827623"/>
                <a:gd name="connsiteY17"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61716 w 827623"/>
                <a:gd name="connsiteY11" fmla="*/ 549160 h 549160"/>
                <a:gd name="connsiteX12" fmla="*/ 0 w 827623"/>
                <a:gd name="connsiteY12" fmla="*/ 387444 h 549160"/>
                <a:gd name="connsiteX13" fmla="*/ 98769 w 827623"/>
                <a:gd name="connsiteY13" fmla="*/ 238437 h 549160"/>
                <a:gd name="connsiteX14" fmla="*/ 140073 w 827623"/>
                <a:gd name="connsiteY14" fmla="*/ 230098 h 549160"/>
                <a:gd name="connsiteX15" fmla="*/ 137808 w 827623"/>
                <a:gd name="connsiteY15" fmla="*/ 218878 h 549160"/>
                <a:gd name="connsiteX16" fmla="*/ 356686 w 827623"/>
                <a:gd name="connsiteY16"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161716 w 827623"/>
                <a:gd name="connsiteY10" fmla="*/ 549160 h 549160"/>
                <a:gd name="connsiteX11" fmla="*/ 0 w 827623"/>
                <a:gd name="connsiteY11" fmla="*/ 387444 h 549160"/>
                <a:gd name="connsiteX12" fmla="*/ 98769 w 827623"/>
                <a:gd name="connsiteY12" fmla="*/ 238437 h 549160"/>
                <a:gd name="connsiteX13" fmla="*/ 140073 w 827623"/>
                <a:gd name="connsiteY13" fmla="*/ 230098 h 549160"/>
                <a:gd name="connsiteX14" fmla="*/ 137808 w 827623"/>
                <a:gd name="connsiteY14" fmla="*/ 218878 h 549160"/>
                <a:gd name="connsiteX15" fmla="*/ 356686 w 827623"/>
                <a:gd name="connsiteY15" fmla="*/ 0 h 54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623" h="549160">
                  <a:moveTo>
                    <a:pt x="356686" y="0"/>
                  </a:moveTo>
                  <a:cubicBezTo>
                    <a:pt x="417127" y="0"/>
                    <a:pt x="471847" y="24499"/>
                    <a:pt x="511456" y="64108"/>
                  </a:cubicBezTo>
                  <a:lnTo>
                    <a:pt x="550831" y="122508"/>
                  </a:lnTo>
                  <a:lnTo>
                    <a:pt x="581433" y="101570"/>
                  </a:lnTo>
                  <a:cubicBezTo>
                    <a:pt x="595611" y="95485"/>
                    <a:pt x="611198" y="92120"/>
                    <a:pt x="627560" y="92120"/>
                  </a:cubicBezTo>
                  <a:cubicBezTo>
                    <a:pt x="693008" y="92120"/>
                    <a:pt x="746064" y="145960"/>
                    <a:pt x="746064" y="212376"/>
                  </a:cubicBezTo>
                  <a:lnTo>
                    <a:pt x="742437" y="230608"/>
                  </a:lnTo>
                  <a:lnTo>
                    <a:pt x="778805" y="255490"/>
                  </a:lnTo>
                  <a:cubicBezTo>
                    <a:pt x="808967" y="286099"/>
                    <a:pt x="827623" y="328384"/>
                    <a:pt x="827623" y="375091"/>
                  </a:cubicBezTo>
                  <a:cubicBezTo>
                    <a:pt x="827623" y="468505"/>
                    <a:pt x="753000" y="544232"/>
                    <a:pt x="660947" y="544232"/>
                  </a:cubicBezTo>
                  <a:lnTo>
                    <a:pt x="161716" y="549160"/>
                  </a:lnTo>
                  <a:cubicBezTo>
                    <a:pt x="72403" y="549160"/>
                    <a:pt x="0" y="476757"/>
                    <a:pt x="0" y="387444"/>
                  </a:cubicBezTo>
                  <a:cubicBezTo>
                    <a:pt x="0" y="320459"/>
                    <a:pt x="40727" y="262986"/>
                    <a:pt x="98769" y="238437"/>
                  </a:cubicBezTo>
                  <a:lnTo>
                    <a:pt x="140073" y="230098"/>
                  </a:lnTo>
                  <a:lnTo>
                    <a:pt x="137808" y="218878"/>
                  </a:lnTo>
                  <a:cubicBezTo>
                    <a:pt x="137808" y="97995"/>
                    <a:pt x="235803" y="0"/>
                    <a:pt x="3566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822960" rtlCol="0" anchor="ctr"/>
            <a:lstStyle/>
            <a:p>
              <a:pPr marL="0" marR="0" lvl="0" indent="0" algn="ctr" defTabSz="932742"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mn-cs"/>
              </a:endParaRPr>
            </a:p>
          </p:txBody>
        </p:sp>
        <p:sp>
          <p:nvSpPr>
            <p:cNvPr id="12" name="Freeform 11"/>
            <p:cNvSpPr/>
            <p:nvPr/>
          </p:nvSpPr>
          <p:spPr>
            <a:xfrm>
              <a:off x="5913437" y="1843376"/>
              <a:ext cx="2238266" cy="1485174"/>
            </a:xfrm>
            <a:custGeom>
              <a:avLst/>
              <a:gdLst>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75466 w 827623"/>
                <a:gd name="connsiteY11" fmla="*/ 546384 h 549160"/>
                <a:gd name="connsiteX12" fmla="*/ 161716 w 827623"/>
                <a:gd name="connsiteY12" fmla="*/ 549160 h 549160"/>
                <a:gd name="connsiteX13" fmla="*/ 0 w 827623"/>
                <a:gd name="connsiteY13" fmla="*/ 387444 h 549160"/>
                <a:gd name="connsiteX14" fmla="*/ 98769 w 827623"/>
                <a:gd name="connsiteY14" fmla="*/ 238437 h 549160"/>
                <a:gd name="connsiteX15" fmla="*/ 140073 w 827623"/>
                <a:gd name="connsiteY15" fmla="*/ 230098 h 549160"/>
                <a:gd name="connsiteX16" fmla="*/ 137808 w 827623"/>
                <a:gd name="connsiteY16" fmla="*/ 218878 h 549160"/>
                <a:gd name="connsiteX17" fmla="*/ 356686 w 827623"/>
                <a:gd name="connsiteY17"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660947 w 827623"/>
                <a:gd name="connsiteY10" fmla="*/ 546384 h 549160"/>
                <a:gd name="connsiteX11" fmla="*/ 161716 w 827623"/>
                <a:gd name="connsiteY11" fmla="*/ 549160 h 549160"/>
                <a:gd name="connsiteX12" fmla="*/ 0 w 827623"/>
                <a:gd name="connsiteY12" fmla="*/ 387444 h 549160"/>
                <a:gd name="connsiteX13" fmla="*/ 98769 w 827623"/>
                <a:gd name="connsiteY13" fmla="*/ 238437 h 549160"/>
                <a:gd name="connsiteX14" fmla="*/ 140073 w 827623"/>
                <a:gd name="connsiteY14" fmla="*/ 230098 h 549160"/>
                <a:gd name="connsiteX15" fmla="*/ 137808 w 827623"/>
                <a:gd name="connsiteY15" fmla="*/ 218878 h 549160"/>
                <a:gd name="connsiteX16" fmla="*/ 356686 w 827623"/>
                <a:gd name="connsiteY16" fmla="*/ 0 h 549160"/>
                <a:gd name="connsiteX0" fmla="*/ 356686 w 827623"/>
                <a:gd name="connsiteY0" fmla="*/ 0 h 549160"/>
                <a:gd name="connsiteX1" fmla="*/ 511456 w 827623"/>
                <a:gd name="connsiteY1" fmla="*/ 64108 h 549160"/>
                <a:gd name="connsiteX2" fmla="*/ 550831 w 827623"/>
                <a:gd name="connsiteY2" fmla="*/ 122508 h 549160"/>
                <a:gd name="connsiteX3" fmla="*/ 581433 w 827623"/>
                <a:gd name="connsiteY3" fmla="*/ 101570 h 549160"/>
                <a:gd name="connsiteX4" fmla="*/ 627560 w 827623"/>
                <a:gd name="connsiteY4" fmla="*/ 92120 h 549160"/>
                <a:gd name="connsiteX5" fmla="*/ 746064 w 827623"/>
                <a:gd name="connsiteY5" fmla="*/ 212376 h 549160"/>
                <a:gd name="connsiteX6" fmla="*/ 742437 w 827623"/>
                <a:gd name="connsiteY6" fmla="*/ 230608 h 549160"/>
                <a:gd name="connsiteX7" fmla="*/ 778805 w 827623"/>
                <a:gd name="connsiteY7" fmla="*/ 255490 h 549160"/>
                <a:gd name="connsiteX8" fmla="*/ 827623 w 827623"/>
                <a:gd name="connsiteY8" fmla="*/ 375091 h 549160"/>
                <a:gd name="connsiteX9" fmla="*/ 660947 w 827623"/>
                <a:gd name="connsiteY9" fmla="*/ 544232 h 549160"/>
                <a:gd name="connsiteX10" fmla="*/ 161716 w 827623"/>
                <a:gd name="connsiteY10" fmla="*/ 549160 h 549160"/>
                <a:gd name="connsiteX11" fmla="*/ 0 w 827623"/>
                <a:gd name="connsiteY11" fmla="*/ 387444 h 549160"/>
                <a:gd name="connsiteX12" fmla="*/ 98769 w 827623"/>
                <a:gd name="connsiteY12" fmla="*/ 238437 h 549160"/>
                <a:gd name="connsiteX13" fmla="*/ 140073 w 827623"/>
                <a:gd name="connsiteY13" fmla="*/ 230098 h 549160"/>
                <a:gd name="connsiteX14" fmla="*/ 137808 w 827623"/>
                <a:gd name="connsiteY14" fmla="*/ 218878 h 549160"/>
                <a:gd name="connsiteX15" fmla="*/ 356686 w 827623"/>
                <a:gd name="connsiteY15" fmla="*/ 0 h 54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623" h="549160">
                  <a:moveTo>
                    <a:pt x="356686" y="0"/>
                  </a:moveTo>
                  <a:cubicBezTo>
                    <a:pt x="417127" y="0"/>
                    <a:pt x="471847" y="24499"/>
                    <a:pt x="511456" y="64108"/>
                  </a:cubicBezTo>
                  <a:lnTo>
                    <a:pt x="550831" y="122508"/>
                  </a:lnTo>
                  <a:lnTo>
                    <a:pt x="581433" y="101570"/>
                  </a:lnTo>
                  <a:cubicBezTo>
                    <a:pt x="595611" y="95485"/>
                    <a:pt x="611198" y="92120"/>
                    <a:pt x="627560" y="92120"/>
                  </a:cubicBezTo>
                  <a:cubicBezTo>
                    <a:pt x="693008" y="92120"/>
                    <a:pt x="746064" y="145960"/>
                    <a:pt x="746064" y="212376"/>
                  </a:cubicBezTo>
                  <a:lnTo>
                    <a:pt x="742437" y="230608"/>
                  </a:lnTo>
                  <a:lnTo>
                    <a:pt x="778805" y="255490"/>
                  </a:lnTo>
                  <a:cubicBezTo>
                    <a:pt x="808967" y="286099"/>
                    <a:pt x="827623" y="328384"/>
                    <a:pt x="827623" y="375091"/>
                  </a:cubicBezTo>
                  <a:cubicBezTo>
                    <a:pt x="827623" y="468505"/>
                    <a:pt x="753000" y="544232"/>
                    <a:pt x="660947" y="544232"/>
                  </a:cubicBezTo>
                  <a:lnTo>
                    <a:pt x="161716" y="549160"/>
                  </a:lnTo>
                  <a:cubicBezTo>
                    <a:pt x="72403" y="549160"/>
                    <a:pt x="0" y="476757"/>
                    <a:pt x="0" y="387444"/>
                  </a:cubicBezTo>
                  <a:cubicBezTo>
                    <a:pt x="0" y="320459"/>
                    <a:pt x="40727" y="262986"/>
                    <a:pt x="98769" y="238437"/>
                  </a:cubicBezTo>
                  <a:lnTo>
                    <a:pt x="140073" y="230098"/>
                  </a:lnTo>
                  <a:lnTo>
                    <a:pt x="137808" y="218878"/>
                  </a:lnTo>
                  <a:cubicBezTo>
                    <a:pt x="137808" y="97995"/>
                    <a:pt x="235803" y="0"/>
                    <a:pt x="356686" y="0"/>
                  </a:cubicBezTo>
                  <a:close/>
                </a:path>
              </a:pathLst>
            </a:custGeom>
            <a:gradFill>
              <a:gsLst>
                <a:gs pos="50000">
                  <a:srgbClr val="5EB6DA"/>
                </a:gs>
                <a:gs pos="50000">
                  <a:srgbClr val="3999C6"/>
                </a:gs>
              </a:gsLst>
              <a:lin ang="81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tIns="822960" rtlCol="0" anchor="ct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50" normalizeH="0" baseline="0" noProof="0" dirty="0">
                  <a:ln>
                    <a:noFill/>
                  </a:ln>
                  <a:solidFill>
                    <a:srgbClr val="FFFFFF"/>
                  </a:solidFill>
                  <a:effectLst/>
                  <a:uLnTx/>
                  <a:uFillTx/>
                  <a:latin typeface="Segoe UI Light"/>
                  <a:ea typeface="+mn-ea"/>
                  <a:cs typeface="+mn-cs"/>
                </a:rPr>
                <a:t>Azure </a:t>
              </a:r>
              <a:r>
                <a:rPr kumimoji="0" lang="en-US" sz="3600" b="0" i="0" u="none" strike="noStrike" kern="1200" cap="none" spc="-150" normalizeH="0" baseline="0" noProof="0" dirty="0" err="1">
                  <a:ln>
                    <a:noFill/>
                  </a:ln>
                  <a:solidFill>
                    <a:srgbClr val="FFFFFF"/>
                  </a:solidFill>
                  <a:effectLst/>
                  <a:uLnTx/>
                  <a:uFillTx/>
                  <a:latin typeface="Segoe UI Light"/>
                  <a:ea typeface="+mn-ea"/>
                  <a:cs typeface="+mn-cs"/>
                </a:rPr>
                <a:t>IoT</a:t>
              </a:r>
              <a:endParaRPr kumimoji="0" lang="en-US" sz="3600" b="0" i="0" u="none" strike="noStrike" kern="1200" cap="none" spc="-150" normalizeH="0" baseline="0" noProof="0" dirty="0">
                <a:ln>
                  <a:noFill/>
                </a:ln>
                <a:solidFill>
                  <a:srgbClr val="FFFFFF"/>
                </a:solidFill>
                <a:effectLst/>
                <a:uLnTx/>
                <a:uFillTx/>
                <a:latin typeface="Segoe UI Light"/>
                <a:ea typeface="+mn-ea"/>
                <a:cs typeface="+mn-cs"/>
              </a:endParaRPr>
            </a:p>
          </p:txBody>
        </p:sp>
      </p:grpSp>
      <p:sp>
        <p:nvSpPr>
          <p:cNvPr id="2" name="Rectangle 1"/>
          <p:cNvSpPr/>
          <p:nvPr/>
        </p:nvSpPr>
        <p:spPr bwMode="auto">
          <a:xfrm>
            <a:off x="313316" y="2051805"/>
            <a:ext cx="3847522" cy="762000"/>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marL="0" marR="0" lvl="0" indent="0" algn="ctr" defTabSz="93240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Freeform 10"/>
          <p:cNvSpPr>
            <a:spLocks noChangeAspect="1" noEditPoints="1"/>
          </p:cNvSpPr>
          <p:nvPr/>
        </p:nvSpPr>
        <p:spPr bwMode="black">
          <a:xfrm>
            <a:off x="457200" y="2006085"/>
            <a:ext cx="3620760" cy="807720"/>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00188F"/>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Segoe UI"/>
              <a:ea typeface="+mn-ea"/>
              <a:cs typeface="+mn-cs"/>
            </a:endParaRPr>
          </a:p>
        </p:txBody>
      </p:sp>
    </p:spTree>
    <p:extLst>
      <p:ext uri="{BB962C8B-B14F-4D97-AF65-F5344CB8AC3E}">
        <p14:creationId xmlns:p14="http://schemas.microsoft.com/office/powerpoint/2010/main" val="298762063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More at //build</a:t>
            </a:r>
          </a:p>
        </p:txBody>
      </p:sp>
      <p:sp>
        <p:nvSpPr>
          <p:cNvPr id="3" name="Text Placeholder 2"/>
          <p:cNvSpPr>
            <a:spLocks noGrp="1"/>
          </p:cNvSpPr>
          <p:nvPr>
            <p:ph type="body" sz="quarter" idx="10"/>
          </p:nvPr>
        </p:nvSpPr>
        <p:spPr>
          <a:xfrm>
            <a:off x="279497" y="1058862"/>
            <a:ext cx="11887200" cy="5867400"/>
          </a:xfrm>
        </p:spPr>
        <p:txBody>
          <a:bodyPr/>
          <a:lstStyle/>
          <a:p>
            <a:r>
              <a:rPr lang="en-US" sz="2400" dirty="0"/>
              <a:t>T616: Windows in the Smart Home: The Internet of Things and UWP</a:t>
            </a:r>
          </a:p>
          <a:p>
            <a:pPr lvl="1"/>
            <a:r>
              <a:rPr lang="en-US" sz="1200" dirty="0"/>
              <a:t>Wednesday, March 30, 3:40pm – Main Theater, </a:t>
            </a:r>
            <a:r>
              <a:rPr lang="en-US" sz="1200" dirty="0" err="1"/>
              <a:t>Moscone</a:t>
            </a:r>
            <a:r>
              <a:rPr lang="en-US" sz="1200" dirty="0"/>
              <a:t> Center</a:t>
            </a:r>
            <a:endParaRPr lang="en-US" sz="1200" i="1" dirty="0">
              <a:solidFill>
                <a:srgbClr val="FF0000"/>
              </a:solidFill>
            </a:endParaRPr>
          </a:p>
          <a:p>
            <a:pPr lvl="1"/>
            <a:r>
              <a:rPr lang="en-US" sz="1200" dirty="0"/>
              <a:t>Jason Farmer</a:t>
            </a:r>
          </a:p>
          <a:p>
            <a:r>
              <a:rPr lang="en-US" sz="2400" dirty="0"/>
              <a:t>B815: Azure IoT: Complete Cloud Offerings for the IoT Revolution</a:t>
            </a:r>
          </a:p>
          <a:p>
            <a:pPr lvl="1"/>
            <a:r>
              <a:rPr lang="en-US" sz="1200" dirty="0"/>
              <a:t>Thursday, March 31, 3:30 pm - Marriott 8</a:t>
            </a:r>
          </a:p>
          <a:p>
            <a:pPr lvl="1"/>
            <a:r>
              <a:rPr lang="en-US" sz="1200" dirty="0"/>
              <a:t>Sam George and Cameron Skinner</a:t>
            </a:r>
          </a:p>
          <a:p>
            <a:r>
              <a:rPr lang="en-US" sz="2400" dirty="0"/>
              <a:t>B844: Developers’ Guide to Connection Devices to Azure IoT</a:t>
            </a:r>
          </a:p>
          <a:p>
            <a:pPr lvl="1"/>
            <a:r>
              <a:rPr lang="en-US" sz="1200" dirty="0"/>
              <a:t>Thursday, March 31, 6:30 pm - Marriott 8</a:t>
            </a:r>
          </a:p>
          <a:p>
            <a:pPr lvl="1"/>
            <a:r>
              <a:rPr lang="en-US" sz="1200" dirty="0"/>
              <a:t>Olivier Bloch</a:t>
            </a:r>
          </a:p>
          <a:p>
            <a:r>
              <a:rPr lang="en-US" sz="2400" dirty="0"/>
              <a:t>B860: Windows 10 IoT Core: From Maker to Market</a:t>
            </a:r>
          </a:p>
          <a:p>
            <a:pPr lvl="1"/>
            <a:r>
              <a:rPr lang="en-US" sz="1200" dirty="0"/>
              <a:t>Friday, April 1, 10:30am - Marriott 7</a:t>
            </a:r>
          </a:p>
          <a:p>
            <a:pPr lvl="1"/>
            <a:r>
              <a:rPr lang="en-US" sz="1200" dirty="0"/>
              <a:t>Dan Rosenstein</a:t>
            </a:r>
          </a:p>
          <a:p>
            <a:r>
              <a:rPr lang="en-US" sz="2400" dirty="0"/>
              <a:t>IoT Code Labs</a:t>
            </a:r>
          </a:p>
          <a:p>
            <a:pPr lvl="1"/>
            <a:r>
              <a:rPr lang="en-US" sz="1200" dirty="0" err="1"/>
              <a:t>Moscone</a:t>
            </a:r>
            <a:r>
              <a:rPr lang="en-US" sz="1200" dirty="0"/>
              <a:t> Center, 2nd Floor</a:t>
            </a:r>
          </a:p>
          <a:p>
            <a:r>
              <a:rPr lang="en-US" sz="2400" dirty="0"/>
              <a:t>IoT Coding Challenge</a:t>
            </a:r>
          </a:p>
          <a:p>
            <a:pPr lvl="1"/>
            <a:r>
              <a:rPr lang="en-US" sz="1200" dirty="0"/>
              <a:t>//build Garage, </a:t>
            </a:r>
            <a:r>
              <a:rPr lang="en-US" sz="1200" dirty="0" err="1"/>
              <a:t>Moscone</a:t>
            </a:r>
            <a:r>
              <a:rPr lang="en-US" sz="1200" dirty="0"/>
              <a:t> Center</a:t>
            </a:r>
          </a:p>
          <a:p>
            <a:r>
              <a:rPr lang="en-US" sz="2400" dirty="0"/>
              <a:t>Customizing Your Device Experience with Assigned Access</a:t>
            </a:r>
          </a:p>
          <a:p>
            <a:pPr lvl="1"/>
            <a:r>
              <a:rPr lang="en-US" sz="1200" dirty="0"/>
              <a:t>Pre-Recorded Session on Channel9</a:t>
            </a:r>
          </a:p>
          <a:p>
            <a:pPr lvl="1"/>
            <a:r>
              <a:rPr lang="en-US" sz="1200" dirty="0"/>
              <a:t>Lily Hou</a:t>
            </a:r>
          </a:p>
          <a:p>
            <a:r>
              <a:rPr lang="en-US" sz="2400" dirty="0"/>
              <a:t>IoT Booths: Azure and Windows</a:t>
            </a:r>
          </a:p>
          <a:p>
            <a:pPr lvl="1"/>
            <a:endParaRPr lang="en-US" sz="1200" dirty="0"/>
          </a:p>
          <a:p>
            <a:pPr lvl="1"/>
            <a:r>
              <a:rPr lang="en-US" sz="1200" dirty="0"/>
              <a:t> </a:t>
            </a:r>
          </a:p>
        </p:txBody>
      </p:sp>
    </p:spTree>
    <p:extLst>
      <p:ext uri="{BB962C8B-B14F-4D97-AF65-F5344CB8AC3E}">
        <p14:creationId xmlns:p14="http://schemas.microsoft.com/office/powerpoint/2010/main" val="243338837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7" y="1212850"/>
            <a:ext cx="12161837" cy="5884688"/>
          </a:xfrm>
        </p:spPr>
        <p:txBody>
          <a:bodyPr/>
          <a:lstStyle/>
          <a:p>
            <a:pPr marL="0" indent="0">
              <a:buNone/>
            </a:pPr>
            <a:r>
              <a:rPr lang="en-US" dirty="0"/>
              <a:t>Windows 10 IoT</a:t>
            </a:r>
          </a:p>
          <a:p>
            <a:pPr lvl="1"/>
            <a:r>
              <a:rPr lang="en-US" dirty="0">
                <a:hlinkClick r:id="rId2"/>
              </a:rPr>
              <a:t>microsoft.com/</a:t>
            </a:r>
            <a:r>
              <a:rPr lang="en-US" dirty="0" err="1">
                <a:hlinkClick r:id="rId2"/>
              </a:rPr>
              <a:t>en</a:t>
            </a:r>
            <a:r>
              <a:rPr lang="en-US" dirty="0">
                <a:hlinkClick r:id="rId2"/>
              </a:rPr>
              <a:t>-us/</a:t>
            </a:r>
            <a:r>
              <a:rPr lang="en-US" dirty="0" err="1">
                <a:hlinkClick r:id="rId2"/>
              </a:rPr>
              <a:t>WindowsForBusiness</a:t>
            </a:r>
            <a:r>
              <a:rPr lang="en-US" dirty="0">
                <a:hlinkClick r:id="rId2"/>
              </a:rPr>
              <a:t>/windows-</a:t>
            </a:r>
            <a:r>
              <a:rPr lang="en-US" dirty="0" err="1">
                <a:hlinkClick r:id="rId2"/>
              </a:rPr>
              <a:t>iot</a:t>
            </a:r>
            <a:endParaRPr lang="en-US" dirty="0"/>
          </a:p>
          <a:p>
            <a:pPr lvl="1"/>
            <a:r>
              <a:rPr lang="en-US" dirty="0">
                <a:hlinkClick r:id="rId3"/>
              </a:rPr>
              <a:t>WindowsOnDevices.com</a:t>
            </a:r>
            <a:endParaRPr lang="en-US" dirty="0"/>
          </a:p>
          <a:p>
            <a:pPr marL="0" indent="0">
              <a:buNone/>
            </a:pPr>
            <a:r>
              <a:rPr lang="en-US" dirty="0"/>
              <a:t>Azure IoT</a:t>
            </a:r>
          </a:p>
          <a:p>
            <a:pPr lvl="1"/>
            <a:r>
              <a:rPr lang="en-US" dirty="0">
                <a:hlinkClick r:id="rId4"/>
              </a:rPr>
              <a:t>www.InternetofYourThings.com</a:t>
            </a:r>
            <a:endParaRPr lang="en-US" dirty="0"/>
          </a:p>
          <a:p>
            <a:pPr lvl="1"/>
            <a:r>
              <a:rPr lang="en-US" dirty="0"/>
              <a:t>Azure IoT Dev Center – </a:t>
            </a:r>
            <a:r>
              <a:rPr lang="en-US" dirty="0">
                <a:hlinkClick r:id="rId5"/>
              </a:rPr>
              <a:t>http://aka.ms/azureiotdev</a:t>
            </a:r>
            <a:endParaRPr lang="en-US" dirty="0"/>
          </a:p>
          <a:p>
            <a:pPr lvl="1"/>
            <a:r>
              <a:rPr lang="en-US" dirty="0"/>
              <a:t>Azure IoT Blog - </a:t>
            </a:r>
            <a:r>
              <a:rPr lang="en-US" dirty="0">
                <a:hlinkClick r:id="rId6"/>
              </a:rPr>
              <a:t>https://blogs.microsoft.com/iot/</a:t>
            </a:r>
            <a:endParaRPr lang="en-US" dirty="0"/>
          </a:p>
          <a:p>
            <a:pPr lvl="1"/>
            <a:r>
              <a:rPr lang="en-US" dirty="0"/>
              <a:t>Starter Kits: </a:t>
            </a:r>
            <a:r>
              <a:rPr lang="en-US" dirty="0">
                <a:hlinkClick r:id="rId7"/>
              </a:rPr>
              <a:t>http://azure.com/iotstarterkits</a:t>
            </a:r>
            <a:endParaRPr lang="en-US" dirty="0"/>
          </a:p>
          <a:p>
            <a:pPr marL="0" lvl="0" indent="0">
              <a:buNone/>
            </a:pPr>
            <a:r>
              <a:rPr lang="en-US" dirty="0"/>
              <a:t>Re-visit Build on </a:t>
            </a:r>
            <a:r>
              <a:rPr lang="en-US" dirty="0">
                <a:hlinkClick r:id="rId8"/>
              </a:rPr>
              <a:t>Channel 9</a:t>
            </a:r>
            <a:endParaRPr lang="en-US" dirty="0"/>
          </a:p>
          <a:p>
            <a:pPr marL="0" lvl="0" indent="0">
              <a:buNone/>
            </a:pPr>
            <a:r>
              <a:rPr lang="en-US" dirty="0"/>
              <a:t>Continue your education at</a:t>
            </a:r>
            <a:br>
              <a:rPr lang="en-US" dirty="0"/>
            </a:br>
            <a:r>
              <a:rPr lang="en-US" dirty="0">
                <a:hlinkClick r:id="rId9"/>
              </a:rPr>
              <a:t>Microsoft Virtual Academy</a:t>
            </a:r>
            <a:r>
              <a:rPr lang="en-US" dirty="0"/>
              <a:t> online</a:t>
            </a:r>
          </a:p>
        </p:txBody>
      </p:sp>
      <p:sp>
        <p:nvSpPr>
          <p:cNvPr id="2" name="Title 1"/>
          <p:cNvSpPr>
            <a:spLocks noGrp="1"/>
          </p:cNvSpPr>
          <p:nvPr>
            <p:ph type="title"/>
          </p:nvPr>
        </p:nvSpPr>
        <p:spPr/>
        <p:txBody>
          <a:bodyPr/>
          <a:lstStyle/>
          <a:p>
            <a:r>
              <a:rPr lang="en-US" dirty="0"/>
              <a:t>Call to Action</a:t>
            </a:r>
          </a:p>
        </p:txBody>
      </p:sp>
    </p:spTree>
    <p:extLst>
      <p:ext uri="{BB962C8B-B14F-4D97-AF65-F5344CB8AC3E}">
        <p14:creationId xmlns:p14="http://schemas.microsoft.com/office/powerpoint/2010/main" val="41219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016" y="2675442"/>
            <a:ext cx="3463271" cy="346327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965" b="25517"/>
          <a:stretch/>
        </p:blipFill>
        <p:spPr>
          <a:xfrm>
            <a:off x="-1" y="2112657"/>
            <a:ext cx="6219421" cy="4881868"/>
          </a:xfrm>
          <a:prstGeom prst="rect">
            <a:avLst/>
          </a:prstGeom>
        </p:spPr>
      </p:pic>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endParaRPr lang="en-US" dirty="0"/>
          </a:p>
        </p:txBody>
      </p:sp>
      <p:sp>
        <p:nvSpPr>
          <p:cNvPr id="18" name="Text Placeholder 2"/>
          <p:cNvSpPr txBox="1">
            <a:spLocks/>
          </p:cNvSpPr>
          <p:nvPr/>
        </p:nvSpPr>
        <p:spPr>
          <a:xfrm>
            <a:off x="5174256" y="4092592"/>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marR="0" lvl="0" indent="0" algn="ctr" defTabSz="932742" rtl="0" eaLnBrk="1" fontAlgn="auto" latinLnBrk="0" hangingPunct="1">
              <a:lnSpc>
                <a:spcPct val="90000"/>
              </a:lnSpc>
              <a:spcBef>
                <a:spcPct val="20000"/>
              </a:spcBef>
              <a:spcAft>
                <a:spcPts val="600"/>
              </a:spcAft>
              <a:buClr>
                <a:srgbClr val="505050"/>
              </a:buClr>
              <a:buSzPct val="100000"/>
              <a:buFontTx/>
              <a:buNone/>
              <a:tabLst/>
              <a:defRPr/>
            </a:pPr>
            <a:r>
              <a:rPr kumimoji="0" lang="en-US" sz="2800" b="0" i="0" u="sng"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rPr>
              <a:t>or</a:t>
            </a:r>
          </a:p>
        </p:txBody>
      </p:sp>
    </p:spTree>
    <p:extLst>
      <p:ext uri="{BB962C8B-B14F-4D97-AF65-F5344CB8AC3E}">
        <p14:creationId xmlns:p14="http://schemas.microsoft.com/office/powerpoint/2010/main" val="2077525117"/>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75" name="Group 11274"/>
          <p:cNvGrpSpPr/>
          <p:nvPr/>
        </p:nvGrpSpPr>
        <p:grpSpPr>
          <a:xfrm>
            <a:off x="959464" y="4449312"/>
            <a:ext cx="1557305" cy="1158347"/>
            <a:chOff x="1270632" y="4066342"/>
            <a:chExt cx="1557305" cy="1158347"/>
          </a:xfrm>
        </p:grpSpPr>
        <p:pic>
          <p:nvPicPr>
            <p:cNvPr id="136" name="Picture 1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457" y="4487876"/>
              <a:ext cx="691480" cy="460987"/>
            </a:xfrm>
            <a:prstGeom prst="rect">
              <a:avLst/>
            </a:prstGeom>
          </p:spPr>
        </p:pic>
        <p:pic>
          <p:nvPicPr>
            <p:cNvPr id="83" name="Picture 82"/>
            <p:cNvPicPr>
              <a:picLocks noChangeAspect="1"/>
            </p:cNvPicPr>
            <p:nvPr/>
          </p:nvPicPr>
          <p:blipFill rotWithShape="1">
            <a:blip r:embed="rId4" cstate="print">
              <a:extLst>
                <a:ext uri="{28A0092B-C50C-407E-A947-70E740481C1C}">
                  <a14:useLocalDpi xmlns:a14="http://schemas.microsoft.com/office/drawing/2010/main" val="0"/>
                </a:ext>
              </a:extLst>
            </a:blip>
            <a:srcRect l="15502" r="27994" b="18500"/>
            <a:stretch/>
          </p:blipFill>
          <p:spPr>
            <a:xfrm>
              <a:off x="1270632" y="4066342"/>
              <a:ext cx="647262" cy="62240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10889"/>
            <a:stretch/>
          </p:blipFill>
          <p:spPr>
            <a:xfrm>
              <a:off x="1271231" y="4674902"/>
              <a:ext cx="879414" cy="333344"/>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0565" t="11558" r="6360" b="6008"/>
            <a:stretch/>
          </p:blipFill>
          <p:spPr>
            <a:xfrm>
              <a:off x="1861959" y="4384549"/>
              <a:ext cx="549268" cy="378096"/>
            </a:xfrm>
            <a:prstGeom prst="rect">
              <a:avLst/>
            </a:prstGeom>
          </p:spPr>
        </p:pic>
        <p:sp>
          <p:nvSpPr>
            <p:cNvPr id="58" name="TextBox 57"/>
            <p:cNvSpPr txBox="1"/>
            <p:nvPr/>
          </p:nvSpPr>
          <p:spPr>
            <a:xfrm>
              <a:off x="1580699" y="5058490"/>
              <a:ext cx="1045907"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Sleep tracking</a:t>
              </a:r>
            </a:p>
          </p:txBody>
        </p:sp>
      </p:grpSp>
      <p:sp>
        <p:nvSpPr>
          <p:cNvPr id="73" name="Rectangle 72"/>
          <p:cNvSpPr/>
          <p:nvPr/>
        </p:nvSpPr>
        <p:spPr bwMode="auto">
          <a:xfrm>
            <a:off x="4979437" y="3066825"/>
            <a:ext cx="2323636" cy="37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51" normalizeH="0" baseline="0" noProof="0" dirty="0" err="1">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endParaRPr>
          </a:p>
        </p:txBody>
      </p:sp>
      <p:grpSp>
        <p:nvGrpSpPr>
          <p:cNvPr id="37" name="Group 36"/>
          <p:cNvGrpSpPr/>
          <p:nvPr/>
        </p:nvGrpSpPr>
        <p:grpSpPr>
          <a:xfrm>
            <a:off x="422472" y="5662951"/>
            <a:ext cx="1178719" cy="866558"/>
            <a:chOff x="422472" y="5641832"/>
            <a:chExt cx="1178719" cy="866558"/>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5492" r="28250" b="13068"/>
            <a:stretch/>
          </p:blipFill>
          <p:spPr>
            <a:xfrm>
              <a:off x="422472" y="5641832"/>
              <a:ext cx="1178719" cy="584369"/>
            </a:xfrm>
            <a:prstGeom prst="rect">
              <a:avLst/>
            </a:prstGeom>
          </p:spPr>
        </p:pic>
        <p:sp>
          <p:nvSpPr>
            <p:cNvPr id="52" name="TextBox 51"/>
            <p:cNvSpPr txBox="1"/>
            <p:nvPr/>
          </p:nvSpPr>
          <p:spPr>
            <a:xfrm>
              <a:off x="505806" y="6342191"/>
              <a:ext cx="924036" cy="166199"/>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 security</a:t>
              </a:r>
            </a:p>
          </p:txBody>
        </p:sp>
      </p:grpSp>
      <p:grpSp>
        <p:nvGrpSpPr>
          <p:cNvPr id="34" name="Group 33"/>
          <p:cNvGrpSpPr/>
          <p:nvPr/>
        </p:nvGrpSpPr>
        <p:grpSpPr>
          <a:xfrm>
            <a:off x="1808292" y="5641212"/>
            <a:ext cx="1303444" cy="888297"/>
            <a:chOff x="1818203" y="5627360"/>
            <a:chExt cx="1303444" cy="888297"/>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602" y="5627360"/>
              <a:ext cx="1061079" cy="639912"/>
            </a:xfrm>
            <a:prstGeom prst="rect">
              <a:avLst/>
            </a:prstGeom>
          </p:spPr>
        </p:pic>
        <p:sp>
          <p:nvSpPr>
            <p:cNvPr id="55" name="TextBox 54"/>
            <p:cNvSpPr txBox="1"/>
            <p:nvPr/>
          </p:nvSpPr>
          <p:spPr>
            <a:xfrm>
              <a:off x="1818203" y="6346123"/>
              <a:ext cx="1303444" cy="169534"/>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 automation</a:t>
              </a:r>
            </a:p>
          </p:txBody>
        </p:sp>
      </p:grpSp>
      <p:grpSp>
        <p:nvGrpSpPr>
          <p:cNvPr id="30" name="Group 29"/>
          <p:cNvGrpSpPr/>
          <p:nvPr/>
        </p:nvGrpSpPr>
        <p:grpSpPr>
          <a:xfrm>
            <a:off x="3318837" y="6008733"/>
            <a:ext cx="935449" cy="520776"/>
            <a:chOff x="3368261" y="5944689"/>
            <a:chExt cx="935449" cy="520776"/>
          </a:xfrm>
        </p:grpSpPr>
        <p:pic>
          <p:nvPicPr>
            <p:cNvPr id="8" name="Picture 7"/>
            <p:cNvPicPr>
              <a:picLocks noChangeAspect="1"/>
            </p:cNvPicPr>
            <p:nvPr/>
          </p:nvPicPr>
          <p:blipFill rotWithShape="1">
            <a:blip r:embed="rId9"/>
            <a:srcRect l="16024" t="19030" r="17644" b="31982"/>
            <a:stretch/>
          </p:blipFill>
          <p:spPr>
            <a:xfrm>
              <a:off x="3629469" y="5944689"/>
              <a:ext cx="413035" cy="275726"/>
            </a:xfrm>
            <a:prstGeom prst="rect">
              <a:avLst/>
            </a:prstGeom>
          </p:spPr>
        </p:pic>
        <p:sp>
          <p:nvSpPr>
            <p:cNvPr id="63" name="TextBox 62"/>
            <p:cNvSpPr txBox="1"/>
            <p:nvPr/>
          </p:nvSpPr>
          <p:spPr>
            <a:xfrm>
              <a:off x="3368261" y="6299266"/>
              <a:ext cx="935449" cy="166199"/>
            </a:xfrm>
            <a:prstGeom prst="rect">
              <a:avLst/>
            </a:prstGeom>
            <a:noFill/>
            <a:ln>
              <a:noFill/>
              <a:headEnd type="none" w="med" len="med"/>
              <a:tailEnd type="none" w="med" len="med"/>
            </a:ln>
          </p:spPr>
          <p:txBody>
            <a:bodyPr wrap="non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Leak detection</a:t>
              </a:r>
            </a:p>
          </p:txBody>
        </p:sp>
      </p:grpSp>
      <p:grpSp>
        <p:nvGrpSpPr>
          <p:cNvPr id="11277" name="Group 11276"/>
          <p:cNvGrpSpPr/>
          <p:nvPr/>
        </p:nvGrpSpPr>
        <p:grpSpPr>
          <a:xfrm>
            <a:off x="1115440" y="3709638"/>
            <a:ext cx="1824504" cy="825807"/>
            <a:chOff x="1745850" y="3471299"/>
            <a:chExt cx="1824504" cy="825807"/>
          </a:xfrm>
        </p:grpSpPr>
        <p:pic>
          <p:nvPicPr>
            <p:cNvPr id="65" name="Picture 2" descr="https://lh4.googleusercontent.com/-xm_MGqcodDQ/Ul0ph-pzi2I/AAAAAAAAAAs/XwSWm2mO_3U/s0-d/Website%2Bbann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915" r="36840" b="17672"/>
            <a:stretch/>
          </p:blipFill>
          <p:spPr bwMode="auto">
            <a:xfrm>
              <a:off x="3316274" y="3477014"/>
              <a:ext cx="254080" cy="552661"/>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roup 116"/>
            <p:cNvGrpSpPr/>
            <p:nvPr/>
          </p:nvGrpSpPr>
          <p:grpSpPr>
            <a:xfrm>
              <a:off x="1745850" y="3471299"/>
              <a:ext cx="1584950" cy="825807"/>
              <a:chOff x="1897721" y="3634129"/>
              <a:chExt cx="1554014" cy="809688"/>
            </a:xfrm>
          </p:grpSpPr>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2236" y="3634129"/>
                <a:ext cx="919499" cy="656188"/>
              </a:xfrm>
              <a:prstGeom prst="rect">
                <a:avLst/>
              </a:prstGeom>
            </p:spPr>
          </p:pic>
          <p:sp>
            <p:nvSpPr>
              <p:cNvPr id="53" name="TextBox 52"/>
              <p:cNvSpPr txBox="1"/>
              <p:nvPr/>
            </p:nvSpPr>
            <p:spPr>
              <a:xfrm>
                <a:off x="2234679" y="4262756"/>
                <a:ext cx="1077945" cy="181061"/>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Smart appliances</a:t>
                </a:r>
              </a:p>
            </p:txBody>
          </p:sp>
          <p:pic>
            <p:nvPicPr>
              <p:cNvPr id="64" name="Picture 63"/>
              <p:cNvPicPr>
                <a:picLocks noChangeAspect="1"/>
              </p:cNvPicPr>
              <p:nvPr/>
            </p:nvPicPr>
            <p:blipFill rotWithShape="1">
              <a:blip r:embed="rId12" cstate="print">
                <a:extLst>
                  <a:ext uri="{28A0092B-C50C-407E-A947-70E740481C1C}">
                    <a14:useLocalDpi xmlns:a14="http://schemas.microsoft.com/office/drawing/2010/main" val="0"/>
                  </a:ext>
                </a:extLst>
              </a:blip>
              <a:srcRect t="17489" b="18461"/>
              <a:stretch/>
            </p:blipFill>
            <p:spPr>
              <a:xfrm>
                <a:off x="2008076" y="3636974"/>
                <a:ext cx="457495" cy="307861"/>
              </a:xfrm>
              <a:prstGeom prst="rect">
                <a:avLst/>
              </a:prstGeom>
            </p:spPr>
          </p:pic>
          <p:pic>
            <p:nvPicPr>
              <p:cNvPr id="66" name="Picture 46" descr="Kitchen Thermometer Fami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97721" y="3975918"/>
                <a:ext cx="599595" cy="22700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287" name="Group 11286"/>
          <p:cNvGrpSpPr/>
          <p:nvPr/>
        </p:nvGrpSpPr>
        <p:grpSpPr>
          <a:xfrm>
            <a:off x="7209913" y="2225308"/>
            <a:ext cx="969425" cy="735859"/>
            <a:chOff x="6554445" y="2304447"/>
            <a:chExt cx="969425" cy="735859"/>
          </a:xfrm>
        </p:grpSpPr>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99281" y="2304447"/>
              <a:ext cx="850831" cy="321425"/>
            </a:xfrm>
            <a:prstGeom prst="rect">
              <a:avLst/>
            </a:prstGeom>
          </p:spPr>
        </p:pic>
        <p:sp>
          <p:nvSpPr>
            <p:cNvPr id="69" name="TextBox 68"/>
            <p:cNvSpPr txBox="1"/>
            <p:nvPr/>
          </p:nvSpPr>
          <p:spPr>
            <a:xfrm>
              <a:off x="6554445" y="2707907"/>
              <a:ext cx="969425" cy="3323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Indoor </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navigation</a:t>
              </a:r>
            </a:p>
          </p:txBody>
        </p:sp>
      </p:grpSp>
      <p:grpSp>
        <p:nvGrpSpPr>
          <p:cNvPr id="80" name="Group 79"/>
          <p:cNvGrpSpPr/>
          <p:nvPr/>
        </p:nvGrpSpPr>
        <p:grpSpPr>
          <a:xfrm>
            <a:off x="3887872" y="851028"/>
            <a:ext cx="1568454" cy="903621"/>
            <a:chOff x="2949120" y="959884"/>
            <a:chExt cx="1537840" cy="885984"/>
          </a:xfrm>
        </p:grpSpPr>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5653" y="1218843"/>
              <a:ext cx="412519" cy="432713"/>
            </a:xfrm>
            <a:prstGeom prst="rect">
              <a:avLst/>
            </a:prstGeom>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49120" y="1222214"/>
              <a:ext cx="457389" cy="457389"/>
            </a:xfrm>
            <a:prstGeom prst="rect">
              <a:avLst/>
            </a:prstGeom>
          </p:spPr>
        </p:pic>
        <p:sp>
          <p:nvSpPr>
            <p:cNvPr id="51" name="TextBox 50"/>
            <p:cNvSpPr txBox="1"/>
            <p:nvPr/>
          </p:nvSpPr>
          <p:spPr>
            <a:xfrm>
              <a:off x="3299182" y="1664806"/>
              <a:ext cx="1133521" cy="181062"/>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Health monitoring</a:t>
              </a:r>
            </a:p>
          </p:txBody>
        </p:sp>
        <p:pic>
          <p:nvPicPr>
            <p:cNvPr id="76" name="Picture 75"/>
            <p:cNvPicPr>
              <a:picLocks noChangeAspect="1"/>
            </p:cNvPicPr>
            <p:nvPr/>
          </p:nvPicPr>
          <p:blipFill rotWithShape="1">
            <a:blip r:embed="rId17" cstate="print">
              <a:extLst>
                <a:ext uri="{28A0092B-C50C-407E-A947-70E740481C1C}">
                  <a14:useLocalDpi xmlns:a14="http://schemas.microsoft.com/office/drawing/2010/main" val="0"/>
                </a:ext>
              </a:extLst>
            </a:blip>
            <a:srcRect l="24039" r="26312"/>
            <a:stretch/>
          </p:blipFill>
          <p:spPr>
            <a:xfrm>
              <a:off x="4184087" y="959884"/>
              <a:ext cx="302873" cy="716068"/>
            </a:xfrm>
            <a:prstGeom prst="rect">
              <a:avLst/>
            </a:prstGeom>
          </p:spPr>
        </p:pic>
        <p:pic>
          <p:nvPicPr>
            <p:cNvPr id="29" name="Pictur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32777" y="1242384"/>
              <a:ext cx="426200" cy="426200"/>
            </a:xfrm>
            <a:prstGeom prst="rect">
              <a:avLst/>
            </a:prstGeom>
          </p:spPr>
        </p:pic>
      </p:grpSp>
      <p:grpSp>
        <p:nvGrpSpPr>
          <p:cNvPr id="11289" name="Group 11288"/>
          <p:cNvGrpSpPr/>
          <p:nvPr/>
        </p:nvGrpSpPr>
        <p:grpSpPr>
          <a:xfrm>
            <a:off x="5608343" y="1888731"/>
            <a:ext cx="1406245" cy="1072436"/>
            <a:chOff x="5271654" y="1796668"/>
            <a:chExt cx="1406245" cy="1072436"/>
          </a:xfrm>
        </p:grpSpPr>
        <p:pic>
          <p:nvPicPr>
            <p:cNvPr id="11266" name="Picture 2" descr="enlighted-gatewa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36479" y="1944525"/>
              <a:ext cx="541420" cy="9245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nlighted smart sensor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21081" y="1796668"/>
              <a:ext cx="732631" cy="39616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71654" y="2167613"/>
              <a:ext cx="957291" cy="526268"/>
            </a:xfrm>
            <a:prstGeom prst="rect">
              <a:avLst/>
            </a:prstGeom>
          </p:spPr>
        </p:pic>
        <p:sp>
          <p:nvSpPr>
            <p:cNvPr id="54" name="TextBox 53"/>
            <p:cNvSpPr txBox="1"/>
            <p:nvPr/>
          </p:nvSpPr>
          <p:spPr>
            <a:xfrm>
              <a:off x="5408993" y="2678459"/>
              <a:ext cx="894604" cy="184666"/>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Smart lighting</a:t>
              </a:r>
            </a:p>
          </p:txBody>
        </p:sp>
      </p:grpSp>
      <p:grpSp>
        <p:nvGrpSpPr>
          <p:cNvPr id="143" name="Group 142"/>
          <p:cNvGrpSpPr/>
          <p:nvPr/>
        </p:nvGrpSpPr>
        <p:grpSpPr>
          <a:xfrm>
            <a:off x="5758385" y="874516"/>
            <a:ext cx="951411" cy="880133"/>
            <a:chOff x="8929498" y="207486"/>
            <a:chExt cx="932841" cy="862954"/>
          </a:xfrm>
        </p:grpSpPr>
        <p:pic>
          <p:nvPicPr>
            <p:cNvPr id="38" name="Picture 6" descr="http://002mag.com/wordpress/wp-content/uploads/2012/11/Tagg-pet-tracker.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29498" y="465886"/>
              <a:ext cx="424037" cy="35047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8954938" y="889378"/>
              <a:ext cx="727705" cy="181062"/>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Pet tracking</a:t>
              </a:r>
            </a:p>
          </p:txBody>
        </p:sp>
        <p:pic>
          <p:nvPicPr>
            <p:cNvPr id="94" name="Picture 2" descr="http://www.whistle.com/wp-content/uploads/2014/02/whistle.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01988" y="279939"/>
              <a:ext cx="288832" cy="28883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p:cNvPicPr>
              <a:picLocks noChangeAspect="1"/>
            </p:cNvPicPr>
            <p:nvPr/>
          </p:nvPicPr>
          <p:blipFill rotWithShape="1">
            <a:blip r:embed="rId24" cstate="print">
              <a:extLst>
                <a:ext uri="{28A0092B-C50C-407E-A947-70E740481C1C}">
                  <a14:useLocalDpi xmlns:a14="http://schemas.microsoft.com/office/drawing/2010/main" val="0"/>
                </a:ext>
              </a:extLst>
            </a:blip>
            <a:srcRect t="49959"/>
            <a:stretch/>
          </p:blipFill>
          <p:spPr>
            <a:xfrm>
              <a:off x="9356834" y="617647"/>
              <a:ext cx="505505" cy="284577"/>
            </a:xfrm>
            <a:prstGeom prst="rect">
              <a:avLst/>
            </a:prstGeom>
          </p:spPr>
        </p:pic>
        <p:pic>
          <p:nvPicPr>
            <p:cNvPr id="96" name="Picture 12" descr="http://www.fitbark.com/dog-wireless-activity-tracker/wp-content/uploads/2013/11/FitBark-Activity-Monitor-300x191.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104" r="13564"/>
            <a:stretch/>
          </p:blipFill>
          <p:spPr bwMode="auto">
            <a:xfrm>
              <a:off x="8935469" y="207486"/>
              <a:ext cx="312137" cy="2536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69" name="Group 11268"/>
          <p:cNvGrpSpPr/>
          <p:nvPr/>
        </p:nvGrpSpPr>
        <p:grpSpPr>
          <a:xfrm>
            <a:off x="7662477" y="4816419"/>
            <a:ext cx="1803446" cy="719048"/>
            <a:chOff x="6271027" y="4495379"/>
            <a:chExt cx="1803446" cy="719048"/>
          </a:xfrm>
        </p:grpSpPr>
        <p:pic>
          <p:nvPicPr>
            <p:cNvPr id="99" name="Picture 2" descr="https://kaptureaudio.com/img/product-feature.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97380" y="4495379"/>
              <a:ext cx="592938" cy="491152"/>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6271027" y="5048228"/>
              <a:ext cx="1803446"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Information capture</a:t>
              </a:r>
            </a:p>
          </p:txBody>
        </p:sp>
        <p:pic>
          <p:nvPicPr>
            <p:cNvPr id="101" name="Picture 8" descr="Narrative Clip, Orang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05203" y="4498689"/>
              <a:ext cx="716561" cy="5240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a:off x="10082489" y="1758053"/>
            <a:ext cx="1224087" cy="1145042"/>
            <a:chOff x="9419830" y="2092834"/>
            <a:chExt cx="1200194" cy="1122692"/>
          </a:xfrm>
        </p:grpSpPr>
        <p:pic>
          <p:nvPicPr>
            <p:cNvPr id="39" name="Picture 2" descr="DriversPagemid"/>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19830" y="2221025"/>
              <a:ext cx="565928" cy="56778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9483573" y="2889615"/>
              <a:ext cx="1025492" cy="325911"/>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Trip tracking and car health</a:t>
              </a:r>
            </a:p>
          </p:txBody>
        </p:sp>
        <p:pic>
          <p:nvPicPr>
            <p:cNvPr id="110" name="Picture 4" descr="OBDLink™ LX Bluetooth"/>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989196" y="2092834"/>
              <a:ext cx="407521" cy="40752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902098" y="2399264"/>
              <a:ext cx="717926" cy="511163"/>
            </a:xfrm>
            <a:prstGeom prst="rect">
              <a:avLst/>
            </a:prstGeom>
            <a:effectLst>
              <a:softEdge rad="127000"/>
            </a:effectLst>
          </p:spPr>
        </p:pic>
      </p:grpSp>
      <p:grpSp>
        <p:nvGrpSpPr>
          <p:cNvPr id="11267" name="Group 11266"/>
          <p:cNvGrpSpPr/>
          <p:nvPr/>
        </p:nvGrpSpPr>
        <p:grpSpPr>
          <a:xfrm>
            <a:off x="10101765" y="4881568"/>
            <a:ext cx="1612259" cy="653899"/>
            <a:chOff x="7903736" y="4560527"/>
            <a:chExt cx="1612259" cy="653899"/>
          </a:xfrm>
        </p:grpSpPr>
        <p:pic>
          <p:nvPicPr>
            <p:cNvPr id="40" name="Picture 39"/>
            <p:cNvPicPr>
              <a:picLocks noChangeAspect="1"/>
            </p:cNvPicPr>
            <p:nvPr/>
          </p:nvPicPr>
          <p:blipFill rotWithShape="1">
            <a:blip r:embed="rId31" cstate="print">
              <a:extLst>
                <a:ext uri="{28A0092B-C50C-407E-A947-70E740481C1C}">
                  <a14:useLocalDpi xmlns:a14="http://schemas.microsoft.com/office/drawing/2010/main" val="0"/>
                </a:ext>
              </a:extLst>
            </a:blip>
            <a:srcRect b="22294"/>
            <a:stretch/>
          </p:blipFill>
          <p:spPr>
            <a:xfrm>
              <a:off x="7903736" y="4687818"/>
              <a:ext cx="491805" cy="286625"/>
            </a:xfrm>
            <a:prstGeom prst="rect">
              <a:avLst/>
            </a:prstGeom>
          </p:spPr>
        </p:pic>
        <p:pic>
          <p:nvPicPr>
            <p:cNvPr id="102" name="Picture 4" descr="http://www.automatedhome.co.uk/wp-content/uploads/2014/05/reemo.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93818" y="4706155"/>
              <a:ext cx="722177" cy="30186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9503" b="85524" l="10000" r="90000"/>
                      </a14:imgEffect>
                    </a14:imgLayer>
                  </a14:imgProps>
                </a:ext>
                <a:ext uri="{28A0092B-C50C-407E-A947-70E740481C1C}">
                  <a14:useLocalDpi xmlns:a14="http://schemas.microsoft.com/office/drawing/2010/main" val="0"/>
                </a:ext>
              </a:extLst>
            </a:blip>
            <a:srcRect l="33305" r="32491" b="4974"/>
            <a:stretch/>
          </p:blipFill>
          <p:spPr>
            <a:xfrm>
              <a:off x="8385417" y="4560527"/>
              <a:ext cx="381064" cy="474046"/>
            </a:xfrm>
            <a:prstGeom prst="rect">
              <a:avLst/>
            </a:prstGeom>
          </p:spPr>
        </p:pic>
        <p:sp>
          <p:nvSpPr>
            <p:cNvPr id="115" name="TextBox 114"/>
            <p:cNvSpPr txBox="1"/>
            <p:nvPr/>
          </p:nvSpPr>
          <p:spPr>
            <a:xfrm>
              <a:off x="8344060" y="5048227"/>
              <a:ext cx="695307"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Control</a:t>
              </a:r>
            </a:p>
          </p:txBody>
        </p:sp>
      </p:grpSp>
      <p:grpSp>
        <p:nvGrpSpPr>
          <p:cNvPr id="150" name="Group 149"/>
          <p:cNvGrpSpPr/>
          <p:nvPr/>
        </p:nvGrpSpPr>
        <p:grpSpPr>
          <a:xfrm>
            <a:off x="1134362" y="1730692"/>
            <a:ext cx="1455078" cy="1230475"/>
            <a:chOff x="847196" y="1782271"/>
            <a:chExt cx="1426677" cy="1206458"/>
          </a:xfrm>
        </p:grpSpPr>
        <p:pic>
          <p:nvPicPr>
            <p:cNvPr id="36" name="Picture 35"/>
            <p:cNvPicPr>
              <a:picLocks noChangeAspect="1"/>
            </p:cNvPicPr>
            <p:nvPr/>
          </p:nvPicPr>
          <p:blipFill>
            <a:blip r:embed="rId35"/>
            <a:stretch>
              <a:fillRect/>
            </a:stretch>
          </p:blipFill>
          <p:spPr>
            <a:xfrm>
              <a:off x="1524656" y="1923844"/>
              <a:ext cx="489044" cy="428986"/>
            </a:xfrm>
            <a:prstGeom prst="rect">
              <a:avLst/>
            </a:prstGeom>
          </p:spPr>
        </p:pic>
        <p:sp>
          <p:nvSpPr>
            <p:cNvPr id="49" name="TextBox 48"/>
            <p:cNvSpPr txBox="1"/>
            <p:nvPr/>
          </p:nvSpPr>
          <p:spPr>
            <a:xfrm>
              <a:off x="1245746" y="2626606"/>
              <a:ext cx="933913" cy="362123"/>
            </a:xfrm>
            <a:prstGeom prst="rect">
              <a:avLst/>
            </a:prstGeom>
            <a:noFill/>
            <a:ln>
              <a:noFill/>
              <a:headEnd type="none" w="med" len="med"/>
              <a:tailEnd type="none" w="med" len="med"/>
            </a:ln>
          </p:spPr>
          <p:txBody>
            <a:bodyPr wrap="non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Child and elder</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monitoring</a:t>
              </a:r>
            </a:p>
          </p:txBody>
        </p:sp>
        <p:pic>
          <p:nvPicPr>
            <p:cNvPr id="123" name="Picture 4" descr="https://pbs.twimg.com/media/BkK0jtjCQAAk6Mk.png:large"/>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37710" y="2199656"/>
              <a:ext cx="265602" cy="2632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47196" y="1782271"/>
              <a:ext cx="661810" cy="440823"/>
            </a:xfrm>
            <a:prstGeom prst="rect">
              <a:avLst/>
            </a:prstGeom>
          </p:spPr>
        </p:pic>
        <p:pic>
          <p:nvPicPr>
            <p:cNvPr id="125" name="Picture 124"/>
            <p:cNvPicPr>
              <a:picLocks noChangeAspect="1"/>
            </p:cNvPicPr>
            <p:nvPr/>
          </p:nvPicPr>
          <p:blipFill rotWithShape="1">
            <a:blip r:embed="rId38" cstate="print">
              <a:extLst>
                <a:ext uri="{28A0092B-C50C-407E-A947-70E740481C1C}">
                  <a14:useLocalDpi xmlns:a14="http://schemas.microsoft.com/office/drawing/2010/main" val="0"/>
                </a:ext>
              </a:extLst>
            </a:blip>
            <a:srcRect l="27850" t="7159" r="27007" b="11827"/>
            <a:stretch/>
          </p:blipFill>
          <p:spPr>
            <a:xfrm>
              <a:off x="1910486" y="1810443"/>
              <a:ext cx="225475" cy="228635"/>
            </a:xfrm>
            <a:prstGeom prst="ellipse">
              <a:avLst/>
            </a:prstGeom>
          </p:spPr>
        </p:pic>
        <p:pic>
          <p:nvPicPr>
            <p:cNvPr id="126" name="Picture 12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787823" y="2198600"/>
              <a:ext cx="486050" cy="398561"/>
            </a:xfrm>
            <a:prstGeom prst="rect">
              <a:avLst/>
            </a:prstGeom>
            <a:effectLst>
              <a:softEdge rad="63500"/>
            </a:effectLst>
          </p:spPr>
        </p:pic>
        <p:pic>
          <p:nvPicPr>
            <p:cNvPr id="131" name="Picture 130"/>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81789" y="2477451"/>
              <a:ext cx="220435" cy="342951"/>
            </a:xfrm>
            <a:prstGeom prst="rect">
              <a:avLst/>
            </a:prstGeom>
          </p:spPr>
        </p:pic>
      </p:grpSp>
      <p:grpSp>
        <p:nvGrpSpPr>
          <p:cNvPr id="149" name="Group 148"/>
          <p:cNvGrpSpPr/>
          <p:nvPr/>
        </p:nvGrpSpPr>
        <p:grpSpPr>
          <a:xfrm>
            <a:off x="2784765" y="1868991"/>
            <a:ext cx="2628253" cy="1092176"/>
            <a:chOff x="2292772" y="1933440"/>
            <a:chExt cx="2576953" cy="1070858"/>
          </a:xfrm>
        </p:grpSpPr>
        <p:sp>
          <p:nvSpPr>
            <p:cNvPr id="33" name="TextBox 32"/>
            <p:cNvSpPr txBox="1"/>
            <p:nvPr/>
          </p:nvSpPr>
          <p:spPr>
            <a:xfrm>
              <a:off x="3453201" y="2607761"/>
              <a:ext cx="665904" cy="362123"/>
            </a:xfrm>
            <a:prstGeom prst="rect">
              <a:avLst/>
            </a:prstGeom>
            <a:solidFill>
              <a:schemeClr val="bg1"/>
            </a:solidFill>
            <a:ln>
              <a:noFill/>
              <a:headEnd type="none" w="med" len="med"/>
              <a:tailEnd type="none" w="med" len="med"/>
            </a:ln>
          </p:spPr>
          <p:txBody>
            <a:bodyPr wrap="none" lIns="0" tIns="0" rIns="0" bIns="0" rtlCol="0">
              <a:spAutoFit/>
            </a:body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Sports </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and fitness</a:t>
              </a:r>
            </a:p>
          </p:txBody>
        </p:sp>
        <p:pic>
          <p:nvPicPr>
            <p:cNvPr id="35" name="Picture 3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745319" y="1998792"/>
              <a:ext cx="287320" cy="458875"/>
            </a:xfrm>
            <a:prstGeom prst="rect">
              <a:avLst/>
            </a:prstGeom>
          </p:spPr>
        </p:pic>
        <p:pic>
          <p:nvPicPr>
            <p:cNvPr id="41" name="Picture 40"/>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032639" y="1999135"/>
              <a:ext cx="379599" cy="379599"/>
            </a:xfrm>
            <a:prstGeom prst="rect">
              <a:avLst/>
            </a:prstGeom>
          </p:spPr>
        </p:pic>
        <p:pic>
          <p:nvPicPr>
            <p:cNvPr id="42" name="Picture 4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292772" y="1960304"/>
              <a:ext cx="452547" cy="452547"/>
            </a:xfrm>
            <a:prstGeom prst="rect">
              <a:avLst/>
            </a:prstGeom>
          </p:spPr>
        </p:pic>
        <p:grpSp>
          <p:nvGrpSpPr>
            <p:cNvPr id="87" name="Group 86"/>
            <p:cNvGrpSpPr/>
            <p:nvPr/>
          </p:nvGrpSpPr>
          <p:grpSpPr>
            <a:xfrm>
              <a:off x="4093504" y="1981856"/>
              <a:ext cx="776221" cy="479674"/>
              <a:chOff x="671349" y="1186903"/>
              <a:chExt cx="2387471" cy="1475364"/>
            </a:xfrm>
          </p:grpSpPr>
          <p:pic>
            <p:nvPicPr>
              <p:cNvPr id="88" name="Picture 26" descr="http://www.zepp.com/wp-content/themes/zepplabs/_media/tennis_how_it_works_01.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71349" y="1186903"/>
                <a:ext cx="798979" cy="1475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zepp.com/wp-content/themes/zepplabs/_media/tennis_how_it_works_02.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43332" y="1203681"/>
                <a:ext cx="1215488" cy="1458586"/>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89"/>
            <p:cNvPicPr>
              <a:picLocks noChangeAspect="1"/>
            </p:cNvPicPr>
            <p:nvPr/>
          </p:nvPicPr>
          <p:blipFill>
            <a:blip r:embed="rId46"/>
            <a:stretch>
              <a:fillRect/>
            </a:stretch>
          </p:blipFill>
          <p:spPr>
            <a:xfrm>
              <a:off x="3423744" y="1933440"/>
              <a:ext cx="654808" cy="506273"/>
            </a:xfrm>
            <a:prstGeom prst="rect">
              <a:avLst/>
            </a:prstGeom>
          </p:spPr>
        </p:pic>
        <p:pic>
          <p:nvPicPr>
            <p:cNvPr id="91" name="Picture 90"/>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389354" y="2479446"/>
              <a:ext cx="605598" cy="524852"/>
            </a:xfrm>
            <a:prstGeom prst="rect">
              <a:avLst/>
            </a:prstGeom>
          </p:spPr>
        </p:pic>
        <p:pic>
          <p:nvPicPr>
            <p:cNvPr id="92" name="Picture 9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66266" y="2399629"/>
              <a:ext cx="580962" cy="580962"/>
            </a:xfrm>
            <a:prstGeom prst="rect">
              <a:avLst/>
            </a:prstGeom>
          </p:spPr>
        </p:pic>
        <p:pic>
          <p:nvPicPr>
            <p:cNvPr id="121" name="Picture 120"/>
            <p:cNvPicPr>
              <a:picLocks noChangeAspect="1"/>
            </p:cNvPicPr>
            <p:nvPr/>
          </p:nvPicPr>
          <p:blipFill>
            <a:blip r:embed="rId49"/>
            <a:stretch>
              <a:fillRect/>
            </a:stretch>
          </p:blipFill>
          <p:spPr>
            <a:xfrm>
              <a:off x="3001822" y="2499254"/>
              <a:ext cx="411792" cy="419385"/>
            </a:xfrm>
            <a:prstGeom prst="rect">
              <a:avLst/>
            </a:prstGeom>
          </p:spPr>
        </p:pic>
      </p:grpSp>
      <p:grpSp>
        <p:nvGrpSpPr>
          <p:cNvPr id="11273" name="Group 11272"/>
          <p:cNvGrpSpPr/>
          <p:nvPr/>
        </p:nvGrpSpPr>
        <p:grpSpPr>
          <a:xfrm>
            <a:off x="3200739" y="4657593"/>
            <a:ext cx="1530317" cy="877874"/>
            <a:chOff x="2990926" y="4347197"/>
            <a:chExt cx="1530317" cy="877874"/>
          </a:xfrm>
        </p:grpSpPr>
        <p:grpSp>
          <p:nvGrpSpPr>
            <p:cNvPr id="86" name="Group 85"/>
            <p:cNvGrpSpPr/>
            <p:nvPr/>
          </p:nvGrpSpPr>
          <p:grpSpPr>
            <a:xfrm>
              <a:off x="2990926" y="4387664"/>
              <a:ext cx="1510747" cy="837407"/>
              <a:chOff x="4081423" y="3807102"/>
              <a:chExt cx="1481259" cy="821062"/>
            </a:xfrm>
          </p:grpSpPr>
          <p:pic>
            <p:nvPicPr>
              <p:cNvPr id="3" name="Picture 2"/>
              <p:cNvPicPr>
                <a:picLocks noChangeAspect="1"/>
              </p:cNvPicPr>
              <p:nvPr/>
            </p:nvPicPr>
            <p:blipFill>
              <a:blip r:embed="rId50"/>
              <a:stretch>
                <a:fillRect/>
              </a:stretch>
            </p:blipFill>
            <p:spPr>
              <a:xfrm>
                <a:off x="4657385" y="3807102"/>
                <a:ext cx="390557" cy="386065"/>
              </a:xfrm>
              <a:prstGeom prst="ellipse">
                <a:avLst/>
              </a:prstGeom>
            </p:spPr>
          </p:pic>
          <p:sp>
            <p:nvSpPr>
              <p:cNvPr id="60" name="TextBox 59"/>
              <p:cNvSpPr txBox="1"/>
              <p:nvPr/>
            </p:nvSpPr>
            <p:spPr>
              <a:xfrm>
                <a:off x="4081423" y="4302253"/>
                <a:ext cx="1481259" cy="325911"/>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Air conditioning and temperature control</a:t>
                </a:r>
              </a:p>
            </p:txBody>
          </p:sp>
        </p:grpSp>
        <p:pic>
          <p:nvPicPr>
            <p:cNvPr id="140" name="Picture 16" descr="http://www.digitaltrends.com/wp-content/uploads/2014/06/honeywell-lyric.jpg"/>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16430" t="12460" r="22106" b="8235"/>
            <a:stretch/>
          </p:blipFill>
          <p:spPr bwMode="auto">
            <a:xfrm>
              <a:off x="3984767" y="4347197"/>
              <a:ext cx="536476" cy="49092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Heat It. Cool It. Set It. Forget It. | Keen Home"/>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3036031" y="4584537"/>
              <a:ext cx="494026" cy="243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366898" y="4594616"/>
            <a:ext cx="1659737" cy="940851"/>
            <a:chOff x="4356635" y="4190162"/>
            <a:chExt cx="1627341" cy="922487"/>
          </a:xfrm>
        </p:grpSpPr>
        <p:pic>
          <p:nvPicPr>
            <p:cNvPr id="4" name="Picture 3"/>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rot="428855">
              <a:off x="4991850" y="4337775"/>
              <a:ext cx="700842" cy="595078"/>
            </a:xfrm>
            <a:prstGeom prst="rect">
              <a:avLst/>
            </a:prstGeom>
          </p:spPr>
        </p:pic>
        <p:sp>
          <p:nvSpPr>
            <p:cNvPr id="59" name="TextBox 58"/>
            <p:cNvSpPr txBox="1"/>
            <p:nvPr/>
          </p:nvSpPr>
          <p:spPr>
            <a:xfrm>
              <a:off x="4356635" y="4949694"/>
              <a:ext cx="1597001" cy="162955"/>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Environmental sensors</a:t>
              </a:r>
            </a:p>
          </p:txBody>
        </p:sp>
        <p:pic>
          <p:nvPicPr>
            <p:cNvPr id="84" name="Picture 83"/>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646841" y="4511811"/>
              <a:ext cx="470771" cy="362232"/>
            </a:xfrm>
            <a:prstGeom prst="rect">
              <a:avLst/>
            </a:prstGeom>
          </p:spPr>
        </p:pic>
        <p:pic>
          <p:nvPicPr>
            <p:cNvPr id="139" name="Picture 138"/>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5552042" y="4481552"/>
              <a:ext cx="431934" cy="397379"/>
            </a:xfrm>
            <a:prstGeom prst="rect">
              <a:avLst/>
            </a:prstGeom>
            <a:effectLst>
              <a:softEdge rad="31750"/>
            </a:effectLst>
          </p:spPr>
        </p:pic>
        <p:pic>
          <p:nvPicPr>
            <p:cNvPr id="142" name="Picture 141"/>
            <p:cNvPicPr>
              <a:picLocks noChangeAspect="1"/>
            </p:cNvPicPr>
            <p:nvPr/>
          </p:nvPicPr>
          <p:blipFill rotWithShape="1">
            <a:blip r:embed="rId56" cstate="print">
              <a:extLst>
                <a:ext uri="{BEBA8EAE-BF5A-486C-A8C5-ECC9F3942E4B}">
                  <a14:imgProps xmlns:a14="http://schemas.microsoft.com/office/drawing/2010/main">
                    <a14:imgLayer r:embed="rId57">
                      <a14:imgEffect>
                        <a14:backgroundRemoval t="9610" b="89610" l="39181" r="57895"/>
                      </a14:imgEffect>
                    </a14:imgLayer>
                  </a14:imgProps>
                </a:ext>
                <a:ext uri="{28A0092B-C50C-407E-A947-70E740481C1C}">
                  <a14:useLocalDpi xmlns:a14="http://schemas.microsoft.com/office/drawing/2010/main" val="0"/>
                </a:ext>
              </a:extLst>
            </a:blip>
            <a:srcRect l="36905" r="37352"/>
            <a:stretch/>
          </p:blipFill>
          <p:spPr>
            <a:xfrm>
              <a:off x="4394447" y="4190162"/>
              <a:ext cx="284086" cy="827653"/>
            </a:xfrm>
            <a:prstGeom prst="rect">
              <a:avLst/>
            </a:prstGeom>
          </p:spPr>
        </p:pic>
      </p:grpSp>
      <p:grpSp>
        <p:nvGrpSpPr>
          <p:cNvPr id="11285" name="Group 11284"/>
          <p:cNvGrpSpPr/>
          <p:nvPr/>
        </p:nvGrpSpPr>
        <p:grpSpPr>
          <a:xfrm>
            <a:off x="7011855" y="724255"/>
            <a:ext cx="1717395" cy="1030394"/>
            <a:chOff x="5749613" y="729418"/>
            <a:chExt cx="1717395" cy="1030394"/>
          </a:xfrm>
        </p:grpSpPr>
        <p:pic>
          <p:nvPicPr>
            <p:cNvPr id="31" name="Picture 4" descr="Spire science"/>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548909" y="1203491"/>
              <a:ext cx="496035" cy="3672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59" cstate="print">
              <a:extLst>
                <a:ext uri="{28A0092B-C50C-407E-A947-70E740481C1C}">
                  <a14:useLocalDpi xmlns:a14="http://schemas.microsoft.com/office/drawing/2010/main" val="0"/>
                </a:ext>
              </a:extLst>
            </a:blip>
            <a:srcRect l="26021" t="6570" r="23115" b="12713"/>
            <a:stretch/>
          </p:blipFill>
          <p:spPr>
            <a:xfrm>
              <a:off x="6156142" y="1119839"/>
              <a:ext cx="356933" cy="413241"/>
            </a:xfrm>
            <a:prstGeom prst="rect">
              <a:avLst/>
            </a:prstGeom>
          </p:spPr>
        </p:pic>
        <p:sp>
          <p:nvSpPr>
            <p:cNvPr id="70" name="TextBox 69"/>
            <p:cNvSpPr txBox="1"/>
            <p:nvPr/>
          </p:nvSpPr>
          <p:spPr>
            <a:xfrm>
              <a:off x="5749613" y="1593613"/>
              <a:ext cx="1717395"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Behavior modification</a:t>
              </a:r>
            </a:p>
          </p:txBody>
        </p:sp>
        <p:pic>
          <p:nvPicPr>
            <p:cNvPr id="82" name="Picture 81"/>
            <p:cNvPicPr>
              <a:picLocks noChangeAspect="1"/>
            </p:cNvPicPr>
            <p:nvPr/>
          </p:nvPicPr>
          <p:blipFill rotWithShape="1">
            <a:blip r:embed="rId60" cstate="print">
              <a:extLst>
                <a:ext uri="{28A0092B-C50C-407E-A947-70E740481C1C}">
                  <a14:useLocalDpi xmlns:a14="http://schemas.microsoft.com/office/drawing/2010/main" val="0"/>
                </a:ext>
              </a:extLst>
            </a:blip>
            <a:srcRect l="33840" t="11073" r="38952" b="14883"/>
            <a:stretch/>
          </p:blipFill>
          <p:spPr>
            <a:xfrm>
              <a:off x="5844136" y="995708"/>
              <a:ext cx="261747" cy="539358"/>
            </a:xfrm>
            <a:prstGeom prst="rect">
              <a:avLst/>
            </a:prstGeom>
          </p:spPr>
        </p:pic>
        <p:pic>
          <p:nvPicPr>
            <p:cNvPr id="137" name="Picture 136"/>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5984692" y="729418"/>
              <a:ext cx="489295" cy="272096"/>
            </a:xfrm>
            <a:prstGeom prst="rect">
              <a:avLst/>
            </a:prstGeom>
          </p:spPr>
        </p:pic>
        <p:pic>
          <p:nvPicPr>
            <p:cNvPr id="105" name="Picture 4" descr="http://darma.co/images/banner2s.pn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6443186" y="772682"/>
              <a:ext cx="864160" cy="472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461387" y="5656925"/>
            <a:ext cx="2416152" cy="872584"/>
            <a:chOff x="4608584" y="5347831"/>
            <a:chExt cx="2416152" cy="872584"/>
          </a:xfrm>
        </p:grpSpPr>
        <p:pic>
          <p:nvPicPr>
            <p:cNvPr id="22" name="Picture 21"/>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608584" y="5354960"/>
              <a:ext cx="839027" cy="858183"/>
            </a:xfrm>
            <a:prstGeom prst="rect">
              <a:avLst/>
            </a:prstGeom>
          </p:spPr>
        </p:pic>
        <p:pic>
          <p:nvPicPr>
            <p:cNvPr id="23" name="Picture 4" descr="http://www.parrot.com/flowerpower/medias/3d/03/4.pn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215119" y="5347831"/>
              <a:ext cx="465360" cy="69562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91288" y="6054216"/>
              <a:ext cx="2006364"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Garden, lawn and plant care</a:t>
              </a:r>
            </a:p>
          </p:txBody>
        </p:sp>
        <p:pic>
          <p:nvPicPr>
            <p:cNvPr id="147" name="Picture 2" descr="http://industryedge.wpengine.netdna-cdn.com/wp-content/uploads/2014/02/Rachios-Iro-smart-sprinkler-controller.jp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6185209" y="5478540"/>
              <a:ext cx="839527" cy="54262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p:cNvPicPr>
              <a:picLocks noChangeAspect="1"/>
            </p:cNvPicPr>
            <p:nvPr/>
          </p:nvPicPr>
          <p:blipFill rotWithShape="1">
            <a:blip r:embed="rId66"/>
            <a:srcRect r="22224"/>
            <a:stretch/>
          </p:blipFill>
          <p:spPr>
            <a:xfrm>
              <a:off x="5618669" y="5480699"/>
              <a:ext cx="609336" cy="522303"/>
            </a:xfrm>
            <a:prstGeom prst="rect">
              <a:avLst/>
            </a:prstGeom>
          </p:spPr>
        </p:pic>
      </p:grpSp>
      <p:grpSp>
        <p:nvGrpSpPr>
          <p:cNvPr id="11291" name="Group 11290"/>
          <p:cNvGrpSpPr/>
          <p:nvPr/>
        </p:nvGrpSpPr>
        <p:grpSpPr>
          <a:xfrm>
            <a:off x="3188843" y="3609803"/>
            <a:ext cx="1843738" cy="853450"/>
            <a:chOff x="3147693" y="3619230"/>
            <a:chExt cx="1843738" cy="853450"/>
          </a:xfrm>
        </p:grpSpPr>
        <p:grpSp>
          <p:nvGrpSpPr>
            <p:cNvPr id="85" name="Group 84"/>
            <p:cNvGrpSpPr/>
            <p:nvPr/>
          </p:nvGrpSpPr>
          <p:grpSpPr>
            <a:xfrm>
              <a:off x="3187985" y="3644925"/>
              <a:ext cx="1803446" cy="827755"/>
              <a:chOff x="2494814" y="4523940"/>
              <a:chExt cx="1768245" cy="811598"/>
            </a:xfrm>
          </p:grpSpPr>
          <p:pic>
            <p:nvPicPr>
              <p:cNvPr id="47" name="Picture 2" descr="https://images.indiegogo.com/file_attachments/409230/files/20140304034636-per1.jpg?1393933596"/>
              <p:cNvPicPr>
                <a:picLocks noChangeAspect="1" noChangeArrowheads="1"/>
              </p:cNvPicPr>
              <p:nvPr/>
            </p:nvPicPr>
            <p:blipFill rotWithShape="1">
              <a:blip r:embed="rId67" cstate="print">
                <a:extLst>
                  <a:ext uri="{28A0092B-C50C-407E-A947-70E740481C1C}">
                    <a14:useLocalDpi xmlns:a14="http://schemas.microsoft.com/office/drawing/2010/main" val="0"/>
                  </a:ext>
                </a:extLst>
              </a:blip>
              <a:srcRect l="5701" b="3428"/>
              <a:stretch/>
            </p:blipFill>
            <p:spPr bwMode="auto">
              <a:xfrm>
                <a:off x="3123109" y="4568691"/>
                <a:ext cx="425107" cy="1926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rotWithShape="1">
              <a:blip r:embed="rId68" cstate="print">
                <a:extLst>
                  <a:ext uri="{28A0092B-C50C-407E-A947-70E740481C1C}">
                    <a14:useLocalDpi xmlns:a14="http://schemas.microsoft.com/office/drawing/2010/main" val="0"/>
                  </a:ext>
                </a:extLst>
              </a:blip>
              <a:srcRect l="14435" t="17027" r="15670" b="16710"/>
              <a:stretch/>
            </p:blipFill>
            <p:spPr>
              <a:xfrm>
                <a:off x="2944441" y="4781619"/>
                <a:ext cx="741544" cy="347599"/>
              </a:xfrm>
              <a:prstGeom prst="rect">
                <a:avLst/>
              </a:prstGeom>
            </p:spPr>
          </p:pic>
          <p:sp>
            <p:nvSpPr>
              <p:cNvPr id="56" name="TextBox 55"/>
              <p:cNvSpPr txBox="1"/>
              <p:nvPr/>
            </p:nvSpPr>
            <p:spPr>
              <a:xfrm>
                <a:off x="2494814" y="5172583"/>
                <a:ext cx="1768245" cy="162955"/>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Food and nutrition tracking</a:t>
                </a:r>
              </a:p>
            </p:txBody>
          </p:sp>
          <p:pic>
            <p:nvPicPr>
              <p:cNvPr id="62" name="Picture 61"/>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3660881" y="4826057"/>
                <a:ext cx="333625" cy="250219"/>
              </a:xfrm>
              <a:prstGeom prst="rect">
                <a:avLst/>
              </a:prstGeom>
            </p:spPr>
          </p:pic>
          <p:pic>
            <p:nvPicPr>
              <p:cNvPr id="67" name="Picture 66"/>
              <p:cNvPicPr>
                <a:picLocks noChangeAspect="1"/>
              </p:cNvPicPr>
              <p:nvPr/>
            </p:nvPicPr>
            <p:blipFill rotWithShape="1">
              <a:blip r:embed="rId70" cstate="print">
                <a:extLst>
                  <a:ext uri="{28A0092B-C50C-407E-A947-70E740481C1C}">
                    <a14:useLocalDpi xmlns:a14="http://schemas.microsoft.com/office/drawing/2010/main" val="0"/>
                  </a:ext>
                </a:extLst>
              </a:blip>
              <a:srcRect l="31336" r="29094"/>
              <a:stretch/>
            </p:blipFill>
            <p:spPr>
              <a:xfrm>
                <a:off x="2604709" y="4523940"/>
                <a:ext cx="462116" cy="653995"/>
              </a:xfrm>
              <a:prstGeom prst="rect">
                <a:avLst/>
              </a:prstGeom>
              <a:effectLst>
                <a:softEdge rad="63500"/>
              </a:effectLst>
            </p:spPr>
          </p:pic>
        </p:grpSp>
        <p:pic>
          <p:nvPicPr>
            <p:cNvPr id="152" name="Picture 151"/>
            <p:cNvPicPr>
              <a:picLocks noChangeAspect="1"/>
            </p:cNvPicPr>
            <p:nvPr/>
          </p:nvPicPr>
          <p:blipFill rotWithShape="1">
            <a:blip r:embed="rId71" cstate="print">
              <a:extLst>
                <a:ext uri="{28A0092B-C50C-407E-A947-70E740481C1C}">
                  <a14:useLocalDpi xmlns:a14="http://schemas.microsoft.com/office/drawing/2010/main" val="0"/>
                </a:ext>
              </a:extLst>
            </a:blip>
            <a:srcRect l="12768" r="59622"/>
            <a:stretch/>
          </p:blipFill>
          <p:spPr>
            <a:xfrm>
              <a:off x="3147693" y="3619230"/>
              <a:ext cx="207132" cy="609529"/>
            </a:xfrm>
            <a:prstGeom prst="rect">
              <a:avLst/>
            </a:prstGeom>
          </p:spPr>
        </p:pic>
      </p:grpSp>
      <p:grpSp>
        <p:nvGrpSpPr>
          <p:cNvPr id="9" name="Group 8"/>
          <p:cNvGrpSpPr/>
          <p:nvPr/>
        </p:nvGrpSpPr>
        <p:grpSpPr>
          <a:xfrm>
            <a:off x="8374663" y="1609938"/>
            <a:ext cx="1512500" cy="1517429"/>
            <a:chOff x="7800664" y="1490044"/>
            <a:chExt cx="1482978" cy="1487811"/>
          </a:xfrm>
        </p:grpSpPr>
        <p:pic>
          <p:nvPicPr>
            <p:cNvPr id="74" name="Picture 73"/>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543675" y="2247251"/>
              <a:ext cx="283342" cy="283342"/>
            </a:xfrm>
            <a:prstGeom prst="rect">
              <a:avLst/>
            </a:prstGeom>
          </p:spPr>
        </p:pic>
        <p:pic>
          <p:nvPicPr>
            <p:cNvPr id="154" name="Picture 153"/>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7991052" y="2228317"/>
              <a:ext cx="507123" cy="324559"/>
            </a:xfrm>
            <a:prstGeom prst="rect">
              <a:avLst/>
            </a:prstGeom>
          </p:spPr>
        </p:pic>
        <p:pic>
          <p:nvPicPr>
            <p:cNvPr id="25" name="Picture 8" descr="Swarm Portal brings taste of iBeacon to mom-and-pop stores"/>
            <p:cNvPicPr>
              <a:picLocks noChangeAspect="1" noChangeArrowheads="1"/>
            </p:cNvPicPr>
            <p:nvPr/>
          </p:nvPicPr>
          <p:blipFill rotWithShape="1">
            <a:blip r:embed="rId74" cstate="print">
              <a:extLst>
                <a:ext uri="{28A0092B-C50C-407E-A947-70E740481C1C}">
                  <a14:useLocalDpi xmlns:a14="http://schemas.microsoft.com/office/drawing/2010/main" val="0"/>
                </a:ext>
              </a:extLst>
            </a:blip>
            <a:srcRect b="12657"/>
            <a:stretch/>
          </p:blipFill>
          <p:spPr bwMode="auto">
            <a:xfrm>
              <a:off x="7800664" y="2028006"/>
              <a:ext cx="376210" cy="2330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beekn.net/wp-content/uploads/2013/11/ibeacon-distance_v3.1.png"/>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7990488" y="1490044"/>
              <a:ext cx="1057948" cy="1057948"/>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7921265" y="2651944"/>
              <a:ext cx="1362377" cy="325911"/>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Beacons </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and proximity</a:t>
              </a:r>
            </a:p>
          </p:txBody>
        </p:sp>
        <p:pic>
          <p:nvPicPr>
            <p:cNvPr id="153" name="Picture 2" descr="http://kontakt.io/wp-content/uploads/2014/02/beacon1.jpg"/>
            <p:cNvPicPr>
              <a:picLocks noChangeAspect="1" noChangeArrowheads="1"/>
            </p:cNvPicPr>
            <p:nvPr/>
          </p:nvPicPr>
          <p:blipFill rotWithShape="1">
            <a:blip r:embed="rId76" cstate="print">
              <a:extLst>
                <a:ext uri="{28A0092B-C50C-407E-A947-70E740481C1C}">
                  <a14:useLocalDpi xmlns:a14="http://schemas.microsoft.com/office/drawing/2010/main" val="0"/>
                </a:ext>
              </a:extLst>
            </a:blip>
            <a:srcRect l="14448" r="28741"/>
            <a:stretch/>
          </p:blipFill>
          <p:spPr bwMode="auto">
            <a:xfrm>
              <a:off x="8844804" y="2194910"/>
              <a:ext cx="306912" cy="35004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p:cNvPicPr>
              <a:picLocks noChangeAspect="1"/>
            </p:cNvPicPr>
            <p:nvPr/>
          </p:nvPicPr>
          <p:blipFill>
            <a:blip r:embed="rId77" cstate="print">
              <a:extLst>
                <a:ext uri="{BEBA8EAE-BF5A-486C-A8C5-ECC9F3942E4B}">
                  <a14:imgProps xmlns:a14="http://schemas.microsoft.com/office/drawing/2010/main">
                    <a14:imgLayer r:embed="rId78">
                      <a14:imgEffect>
                        <a14:backgroundRemoval t="0" b="89908" l="9434" r="89937"/>
                      </a14:imgEffect>
                    </a14:imgLayer>
                  </a14:imgProps>
                </a:ext>
                <a:ext uri="{28A0092B-C50C-407E-A947-70E740481C1C}">
                  <a14:useLocalDpi xmlns:a14="http://schemas.microsoft.com/office/drawing/2010/main" val="0"/>
                </a:ext>
              </a:extLst>
            </a:blip>
            <a:stretch>
              <a:fillRect/>
            </a:stretch>
          </p:blipFill>
          <p:spPr>
            <a:xfrm>
              <a:off x="8852562" y="1773531"/>
              <a:ext cx="316369" cy="433765"/>
            </a:xfrm>
            <a:prstGeom prst="rect">
              <a:avLst/>
            </a:prstGeom>
          </p:spPr>
        </p:pic>
      </p:grpSp>
      <p:grpSp>
        <p:nvGrpSpPr>
          <p:cNvPr id="11264" name="Group 11263"/>
          <p:cNvGrpSpPr/>
          <p:nvPr/>
        </p:nvGrpSpPr>
        <p:grpSpPr>
          <a:xfrm>
            <a:off x="7084640" y="5662622"/>
            <a:ext cx="2515280" cy="866887"/>
            <a:chOff x="7221447" y="5354337"/>
            <a:chExt cx="2515280" cy="866887"/>
          </a:xfrm>
        </p:grpSpPr>
        <p:pic>
          <p:nvPicPr>
            <p:cNvPr id="107" name="Picture 106"/>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7688636" y="5679013"/>
              <a:ext cx="398414" cy="393510"/>
            </a:xfrm>
            <a:prstGeom prst="rect">
              <a:avLst/>
            </a:prstGeom>
          </p:spPr>
        </p:pic>
        <p:sp>
          <p:nvSpPr>
            <p:cNvPr id="108" name="TextBox 107"/>
            <p:cNvSpPr txBox="1"/>
            <p:nvPr/>
          </p:nvSpPr>
          <p:spPr>
            <a:xfrm>
              <a:off x="7543786" y="6055025"/>
              <a:ext cx="1803446"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New devices and sensors</a:t>
              </a:r>
            </a:p>
          </p:txBody>
        </p:sp>
        <p:pic>
          <p:nvPicPr>
            <p:cNvPr id="109" name="Picture 108"/>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7637697" y="5354337"/>
              <a:ext cx="432683" cy="346148"/>
            </a:xfrm>
            <a:prstGeom prst="rect">
              <a:avLst/>
            </a:prstGeom>
          </p:spPr>
        </p:pic>
        <p:pic>
          <p:nvPicPr>
            <p:cNvPr id="151" name="Picture 150"/>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8101063" y="5588705"/>
              <a:ext cx="537312" cy="359999"/>
            </a:xfrm>
            <a:prstGeom prst="rect">
              <a:avLst/>
            </a:prstGeom>
          </p:spPr>
        </p:pic>
        <p:pic>
          <p:nvPicPr>
            <p:cNvPr id="156" name="Picture 155"/>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8659926" y="5372601"/>
              <a:ext cx="1076801" cy="646081"/>
            </a:xfrm>
            <a:prstGeom prst="rect">
              <a:avLst/>
            </a:prstGeom>
          </p:spPr>
        </p:pic>
        <p:pic>
          <p:nvPicPr>
            <p:cNvPr id="157" name="Picture 156"/>
            <p:cNvPicPr>
              <a:picLocks noChangeAspect="1"/>
            </p:cNvPicPr>
            <p:nvPr/>
          </p:nvPicPr>
          <p:blipFill rotWithShape="1">
            <a:blip r:embed="rId83" cstate="print">
              <a:extLst>
                <a:ext uri="{28A0092B-C50C-407E-A947-70E740481C1C}">
                  <a14:useLocalDpi xmlns:a14="http://schemas.microsoft.com/office/drawing/2010/main" val="0"/>
                </a:ext>
              </a:extLst>
            </a:blip>
            <a:srcRect r="75357"/>
            <a:stretch/>
          </p:blipFill>
          <p:spPr>
            <a:xfrm>
              <a:off x="7221447" y="5502509"/>
              <a:ext cx="395527" cy="533559"/>
            </a:xfrm>
            <a:prstGeom prst="rect">
              <a:avLst/>
            </a:prstGeom>
          </p:spPr>
        </p:pic>
      </p:grpSp>
      <p:grpSp>
        <p:nvGrpSpPr>
          <p:cNvPr id="11290" name="Group 11289"/>
          <p:cNvGrpSpPr/>
          <p:nvPr/>
        </p:nvGrpSpPr>
        <p:grpSpPr>
          <a:xfrm>
            <a:off x="9031310" y="812085"/>
            <a:ext cx="2682075" cy="942564"/>
            <a:chOff x="7474120" y="810255"/>
            <a:chExt cx="2682075" cy="942564"/>
          </a:xfrm>
        </p:grpSpPr>
        <p:pic>
          <p:nvPicPr>
            <p:cNvPr id="26" name="Picture 8" descr="https://images.indiegogo.com/file_attachments/628101/files/20140605102856-suicidedoor3.png?1401989336"/>
            <p:cNvPicPr>
              <a:picLocks noChangeAspect="1" noChangeArrowheads="1"/>
            </p:cNvPicPr>
            <p:nvPr/>
          </p:nvPicPr>
          <p:blipFill rotWithShape="1">
            <a:blip r:embed="rId84" cstate="print">
              <a:extLst>
                <a:ext uri="{28A0092B-C50C-407E-A947-70E740481C1C}">
                  <a14:useLocalDpi xmlns:a14="http://schemas.microsoft.com/office/drawing/2010/main" val="0"/>
                </a:ext>
              </a:extLst>
            </a:blip>
            <a:srcRect t="23878" r="50375"/>
            <a:stretch/>
          </p:blipFill>
          <p:spPr bwMode="auto">
            <a:xfrm>
              <a:off x="8047378" y="1213451"/>
              <a:ext cx="387730" cy="29737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scosche.com/media/catalog/product/cache/1/image/fa2b5b80d1710c24fc26c58ffa4e7580/b/l/bleprox2_vert__2000x2000_72dpi_1_1.jpg"/>
            <p:cNvPicPr>
              <a:picLocks noChangeAspect="1" noChangeArrowheads="1"/>
            </p:cNvPicPr>
            <p:nvPr/>
          </p:nvPicPr>
          <p:blipFill rotWithShape="1">
            <a:blip r:embed="rId85" cstate="print">
              <a:extLst>
                <a:ext uri="{28A0092B-C50C-407E-A947-70E740481C1C}">
                  <a14:useLocalDpi xmlns:a14="http://schemas.microsoft.com/office/drawing/2010/main" val="0"/>
                </a:ext>
              </a:extLst>
            </a:blip>
            <a:srcRect l="27095" t="17342" r="27741" b="14810"/>
            <a:stretch/>
          </p:blipFill>
          <p:spPr bwMode="auto">
            <a:xfrm>
              <a:off x="9059341" y="1112991"/>
              <a:ext cx="255304" cy="38353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p:cNvPicPr>
              <a:picLocks noChangeAspect="1"/>
            </p:cNvPicPr>
            <p:nvPr/>
          </p:nvPicPr>
          <p:blipFill rotWithShape="1">
            <a:blip r:embed="rId86" cstate="print">
              <a:extLst>
                <a:ext uri="{28A0092B-C50C-407E-A947-70E740481C1C}">
                  <a14:useLocalDpi xmlns:a14="http://schemas.microsoft.com/office/drawing/2010/main" val="0"/>
                </a:ext>
              </a:extLst>
            </a:blip>
            <a:srcRect l="27131" r="27722"/>
            <a:stretch/>
          </p:blipFill>
          <p:spPr>
            <a:xfrm>
              <a:off x="9802296" y="1158406"/>
              <a:ext cx="353899" cy="408269"/>
            </a:xfrm>
            <a:prstGeom prst="rect">
              <a:avLst/>
            </a:prstGeom>
          </p:spPr>
        </p:pic>
        <p:pic>
          <p:nvPicPr>
            <p:cNvPr id="130" name="Picture 24" descr="http://max.macnn.com/article_images/1392808768-md-Nokia_Treasure_Tag_in_post.png"/>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7569730" y="823623"/>
              <a:ext cx="709821" cy="37472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6" descr="http://www.getfindster.com/wp-content/uploads/basestation21.jpg"/>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7474120" y="1180130"/>
              <a:ext cx="490619" cy="31750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p:cNvPicPr>
              <a:picLocks noChangeAspect="1"/>
            </p:cNvPicPr>
            <p:nvPr/>
          </p:nvPicPr>
          <p:blipFill>
            <a:blip r:embed="rId89"/>
            <a:stretch>
              <a:fillRect/>
            </a:stretch>
          </p:blipFill>
          <p:spPr>
            <a:xfrm>
              <a:off x="8558564" y="915291"/>
              <a:ext cx="486502" cy="581935"/>
            </a:xfrm>
            <a:prstGeom prst="rect">
              <a:avLst/>
            </a:prstGeom>
          </p:spPr>
        </p:pic>
        <p:pic>
          <p:nvPicPr>
            <p:cNvPr id="127" name="Picture 6" descr="Bluetooth Dragon"/>
            <p:cNvPicPr>
              <a:picLocks noChangeAspect="1" noChangeArrowheads="1"/>
            </p:cNvPicPr>
            <p:nvPr/>
          </p:nvPicPr>
          <p:blipFill rotWithShape="1">
            <a:blip r:embed="rId90" cstate="print">
              <a:extLst>
                <a:ext uri="{28A0092B-C50C-407E-A947-70E740481C1C}">
                  <a14:useLocalDpi xmlns:a14="http://schemas.microsoft.com/office/drawing/2010/main" val="0"/>
                </a:ext>
              </a:extLst>
            </a:blip>
            <a:srcRect t="20074" b="17288"/>
            <a:stretch/>
          </p:blipFill>
          <p:spPr bwMode="auto">
            <a:xfrm>
              <a:off x="8213819" y="892380"/>
              <a:ext cx="404392" cy="2533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rotWithShape="1">
            <a:blip r:embed="rId91"/>
            <a:srcRect r="84774" b="10716"/>
            <a:stretch/>
          </p:blipFill>
          <p:spPr>
            <a:xfrm>
              <a:off x="9314644" y="810255"/>
              <a:ext cx="320161" cy="266656"/>
            </a:xfrm>
            <a:prstGeom prst="rect">
              <a:avLst/>
            </a:prstGeom>
            <a:noFill/>
            <a:ln>
              <a:noFill/>
            </a:ln>
          </p:spPr>
        </p:pic>
        <p:pic>
          <p:nvPicPr>
            <p:cNvPr id="135" name="Picture 134"/>
            <p:cNvPicPr>
              <a:picLocks noChangeAspect="1"/>
            </p:cNvPicPr>
            <p:nvPr/>
          </p:nvPicPr>
          <p:blipFill rotWithShape="1">
            <a:blip r:embed="rId92" cstate="print">
              <a:extLst>
                <a:ext uri="{BEBA8EAE-BF5A-486C-A8C5-ECC9F3942E4B}">
                  <a14:imgProps xmlns:a14="http://schemas.microsoft.com/office/drawing/2010/main">
                    <a14:imgLayer r:embed="rId93">
                      <a14:imgEffect>
                        <a14:backgroundRemoval t="14000" b="96000" l="20000" r="84000">
                          <a14:foregroundMark x1="34667" y1="35000" x2="30000" y2="38000"/>
                          <a14:foregroundMark x1="28667" y1="52000" x2="28000" y2="41000"/>
                          <a14:backgroundMark x1="37333" y1="48000" x2="37333" y2="48000"/>
                        </a14:backgroundRemoval>
                      </a14:imgEffect>
                    </a14:imgLayer>
                  </a14:imgProps>
                </a:ext>
                <a:ext uri="{28A0092B-C50C-407E-A947-70E740481C1C}">
                  <a14:useLocalDpi xmlns:a14="http://schemas.microsoft.com/office/drawing/2010/main" val="0"/>
                </a:ext>
              </a:extLst>
            </a:blip>
            <a:srcRect l="18806" t="13498" r="16060"/>
            <a:stretch/>
          </p:blipFill>
          <p:spPr>
            <a:xfrm>
              <a:off x="9363158" y="1158482"/>
              <a:ext cx="413589" cy="365824"/>
            </a:xfrm>
            <a:prstGeom prst="rect">
              <a:avLst/>
            </a:prstGeom>
          </p:spPr>
        </p:pic>
        <p:sp>
          <p:nvSpPr>
            <p:cNvPr id="81" name="TextBox 80"/>
            <p:cNvSpPr txBox="1"/>
            <p:nvPr/>
          </p:nvSpPr>
          <p:spPr>
            <a:xfrm>
              <a:off x="8655240" y="1586620"/>
              <a:ext cx="1282059"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Object tracking</a:t>
              </a:r>
            </a:p>
          </p:txBody>
        </p:sp>
      </p:grpSp>
      <p:grpSp>
        <p:nvGrpSpPr>
          <p:cNvPr id="11279" name="Group 11278"/>
          <p:cNvGrpSpPr/>
          <p:nvPr/>
        </p:nvGrpSpPr>
        <p:grpSpPr>
          <a:xfrm>
            <a:off x="5173197" y="4051526"/>
            <a:ext cx="858208" cy="507981"/>
            <a:chOff x="5857029" y="3812967"/>
            <a:chExt cx="858208" cy="507981"/>
          </a:xfrm>
        </p:grpSpPr>
        <p:sp>
          <p:nvSpPr>
            <p:cNvPr id="98" name="TextBox 97"/>
            <p:cNvSpPr txBox="1"/>
            <p:nvPr/>
          </p:nvSpPr>
          <p:spPr>
            <a:xfrm>
              <a:off x="5950400" y="4154749"/>
              <a:ext cx="764837"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Identity</a:t>
              </a:r>
            </a:p>
          </p:txBody>
        </p:sp>
        <p:pic>
          <p:nvPicPr>
            <p:cNvPr id="97" name="Picture 2" descr="Photo of Nymi in Use"/>
            <p:cNvPicPr>
              <a:picLocks noChangeAspect="1" noChangeArrowheads="1"/>
            </p:cNvPicPr>
            <p:nvPr/>
          </p:nvPicPr>
          <p:blipFill rotWithShape="1">
            <a:blip r:embed="rId94" cstate="print">
              <a:extLst>
                <a:ext uri="{28A0092B-C50C-407E-A947-70E740481C1C}">
                  <a14:useLocalDpi xmlns:a14="http://schemas.microsoft.com/office/drawing/2010/main" val="0"/>
                </a:ext>
              </a:extLst>
            </a:blip>
            <a:srcRect t="18645"/>
            <a:stretch/>
          </p:blipFill>
          <p:spPr bwMode="auto">
            <a:xfrm>
              <a:off x="5857029" y="3812967"/>
              <a:ext cx="851471" cy="35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2" name="Group 11281"/>
          <p:cNvGrpSpPr/>
          <p:nvPr/>
        </p:nvGrpSpPr>
        <p:grpSpPr>
          <a:xfrm>
            <a:off x="8061518" y="3730465"/>
            <a:ext cx="1190810" cy="984137"/>
            <a:chOff x="8064522" y="3448408"/>
            <a:chExt cx="1190810" cy="984137"/>
          </a:xfrm>
        </p:grpSpPr>
        <p:pic>
          <p:nvPicPr>
            <p:cNvPr id="11270" name="Picture 6" descr="http://championvending.com/blog/wp-content/uploads/2013/06/40051diji_touch_4759-machine.jpg"/>
            <p:cNvPicPr>
              <a:picLocks noChangeAspect="1" noChangeArrowheads="1"/>
            </p:cNvPicPr>
            <p:nvPr/>
          </p:nvPicPr>
          <p:blipFill rotWithShape="1">
            <a:blip r:embed="rId95" cstate="print">
              <a:extLst>
                <a:ext uri="{28A0092B-C50C-407E-A947-70E740481C1C}">
                  <a14:useLocalDpi xmlns:a14="http://schemas.microsoft.com/office/drawing/2010/main" val="0"/>
                </a:ext>
              </a:extLst>
            </a:blip>
            <a:srcRect l="23699" t="14645" r="20974" b="20425"/>
            <a:stretch/>
          </p:blipFill>
          <p:spPr bwMode="auto">
            <a:xfrm>
              <a:off x="8451035" y="3448408"/>
              <a:ext cx="363158" cy="638376"/>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p:cNvSpPr txBox="1"/>
            <p:nvPr/>
          </p:nvSpPr>
          <p:spPr>
            <a:xfrm>
              <a:off x="8064522" y="4100146"/>
              <a:ext cx="1190810" cy="3323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Smart vending machines</a:t>
              </a:r>
            </a:p>
          </p:txBody>
        </p:sp>
      </p:grpSp>
      <p:grpSp>
        <p:nvGrpSpPr>
          <p:cNvPr id="11284" name="Group 11283"/>
          <p:cNvGrpSpPr/>
          <p:nvPr/>
        </p:nvGrpSpPr>
        <p:grpSpPr>
          <a:xfrm>
            <a:off x="1937417" y="734715"/>
            <a:ext cx="1648396" cy="1019934"/>
            <a:chOff x="1276603" y="736335"/>
            <a:chExt cx="1648396" cy="1019934"/>
          </a:xfrm>
        </p:grpSpPr>
        <p:pic>
          <p:nvPicPr>
            <p:cNvPr id="116" name="Picture 12" descr="scale_render1.png"/>
            <p:cNvPicPr>
              <a:picLocks noChangeAspect="1" noChangeArrowheads="1"/>
            </p:cNvPicPr>
            <p:nvPr/>
          </p:nvPicPr>
          <p:blipFill rotWithShape="1">
            <a:blip r:embed="rId96" cstate="print">
              <a:extLst>
                <a:ext uri="{28A0092B-C50C-407E-A947-70E740481C1C}">
                  <a14:useLocalDpi xmlns:a14="http://schemas.microsoft.com/office/drawing/2010/main" val="0"/>
                </a:ext>
              </a:extLst>
            </a:blip>
            <a:srcRect r="63897"/>
            <a:stretch/>
          </p:blipFill>
          <p:spPr bwMode="auto">
            <a:xfrm>
              <a:off x="1976677" y="736335"/>
              <a:ext cx="425872" cy="8335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rotWithShape="1">
            <a:blip r:embed="rId97" cstate="print">
              <a:extLst>
                <a:ext uri="{28A0092B-C50C-407E-A947-70E740481C1C}">
                  <a14:useLocalDpi xmlns:a14="http://schemas.microsoft.com/office/drawing/2010/main" val="0"/>
                </a:ext>
              </a:extLst>
            </a:blip>
            <a:srcRect t="26320" r="52890"/>
            <a:stretch/>
          </p:blipFill>
          <p:spPr>
            <a:xfrm>
              <a:off x="1657168" y="1106840"/>
              <a:ext cx="423537" cy="466343"/>
            </a:xfrm>
            <a:prstGeom prst="rect">
              <a:avLst/>
            </a:prstGeom>
          </p:spPr>
        </p:pic>
        <p:sp>
          <p:nvSpPr>
            <p:cNvPr id="72" name="TextBox 71"/>
            <p:cNvSpPr txBox="1"/>
            <p:nvPr/>
          </p:nvSpPr>
          <p:spPr>
            <a:xfrm>
              <a:off x="1311874" y="1571603"/>
              <a:ext cx="1407950" cy="184666"/>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Medication adherence</a:t>
              </a:r>
            </a:p>
          </p:txBody>
        </p:sp>
        <p:pic>
          <p:nvPicPr>
            <p:cNvPr id="118" name="Picture 2" descr="Main_page_photo"/>
            <p:cNvPicPr>
              <a:picLocks noChangeAspect="1" noChangeArrowheads="1"/>
            </p:cNvPicPr>
            <p:nvPr/>
          </p:nvPicPr>
          <p:blipFill rotWithShape="1">
            <a:blip r:embed="rId98" cstate="print">
              <a:extLst>
                <a:ext uri="{BEBA8EAE-BF5A-486C-A8C5-ECC9F3942E4B}">
                  <a14:imgProps xmlns:a14="http://schemas.microsoft.com/office/drawing/2010/main">
                    <a14:imgLayer r:embed="rId99">
                      <a14:imgEffect>
                        <a14:backgroundRemoval t="1720" b="89926" l="30950" r="72067">
                          <a14:foregroundMark x1="33855" y1="36364" x2="34302" y2="83047"/>
                          <a14:foregroundMark x1="45810" y1="8845" x2="56983" y2="9091"/>
                          <a14:backgroundMark x1="48715" y1="3440" x2="57542" y2="3440"/>
                          <a14:backgroundMark x1="60559" y1="35381" x2="64916" y2="50123"/>
                        </a14:backgroundRemoval>
                      </a14:imgEffect>
                    </a14:imgLayer>
                  </a14:imgProps>
                </a:ext>
                <a:ext uri="{28A0092B-C50C-407E-A947-70E740481C1C}">
                  <a14:useLocalDpi xmlns:a14="http://schemas.microsoft.com/office/drawing/2010/main" val="0"/>
                </a:ext>
              </a:extLst>
            </a:blip>
            <a:srcRect l="25926" r="22805"/>
            <a:stretch/>
          </p:blipFill>
          <p:spPr bwMode="auto">
            <a:xfrm>
              <a:off x="1276603" y="1093188"/>
              <a:ext cx="516068" cy="45774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asthmapolis propeller New Propeller Sensor for Metered Dose Inhalers Gets FDA Green Light"/>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2409246" y="1026842"/>
              <a:ext cx="515753" cy="494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3" name="Group 11282"/>
          <p:cNvGrpSpPr/>
          <p:nvPr/>
        </p:nvGrpSpPr>
        <p:grpSpPr>
          <a:xfrm>
            <a:off x="9306259" y="3781630"/>
            <a:ext cx="2367917" cy="836827"/>
            <a:chOff x="8986224" y="3526302"/>
            <a:chExt cx="2367917" cy="836827"/>
          </a:xfrm>
        </p:grpSpPr>
        <p:pic>
          <p:nvPicPr>
            <p:cNvPr id="112" name="Picture 111"/>
            <p:cNvPicPr>
              <a:picLocks noChangeAspect="1"/>
            </p:cNvPicPr>
            <p:nvPr/>
          </p:nvPicPr>
          <p:blipFill rotWithShape="1">
            <a:blip r:embed="rId101" cstate="print">
              <a:extLst>
                <a:ext uri="{28A0092B-C50C-407E-A947-70E740481C1C}">
                  <a14:useLocalDpi xmlns:a14="http://schemas.microsoft.com/office/drawing/2010/main" val="0"/>
                </a:ext>
              </a:extLst>
            </a:blip>
            <a:srcRect r="50114"/>
            <a:stretch/>
          </p:blipFill>
          <p:spPr>
            <a:xfrm>
              <a:off x="9328220" y="3533557"/>
              <a:ext cx="372206" cy="571241"/>
            </a:xfrm>
            <a:prstGeom prst="rect">
              <a:avLst/>
            </a:prstGeom>
          </p:spPr>
        </p:pic>
        <p:sp>
          <p:nvSpPr>
            <p:cNvPr id="113" name="TextBox 112"/>
            <p:cNvSpPr txBox="1"/>
            <p:nvPr/>
          </p:nvSpPr>
          <p:spPr>
            <a:xfrm>
              <a:off x="8986224" y="4196930"/>
              <a:ext cx="2367917"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Bike ride stats and protection</a:t>
              </a:r>
            </a:p>
          </p:txBody>
        </p:sp>
        <p:pic>
          <p:nvPicPr>
            <p:cNvPr id="114" name="Picture 113"/>
            <p:cNvPicPr>
              <a:picLocks noChangeAspect="1"/>
            </p:cNvPicPr>
            <p:nvPr/>
          </p:nvPicPr>
          <p:blipFill rotWithShape="1">
            <a:blip r:embed="rId102" cstate="print">
              <a:extLst>
                <a:ext uri="{28A0092B-C50C-407E-A947-70E740481C1C}">
                  <a14:useLocalDpi xmlns:a14="http://schemas.microsoft.com/office/drawing/2010/main" val="0"/>
                </a:ext>
              </a:extLst>
            </a:blip>
            <a:srcRect t="5522"/>
            <a:stretch/>
          </p:blipFill>
          <p:spPr>
            <a:xfrm>
              <a:off x="9599463" y="3578137"/>
              <a:ext cx="774958" cy="471913"/>
            </a:xfrm>
            <a:prstGeom prst="rect">
              <a:avLst/>
            </a:prstGeom>
          </p:spPr>
        </p:pic>
        <p:pic>
          <p:nvPicPr>
            <p:cNvPr id="11280" name="Picture 16" descr="http://www.hopetv.org/wp-content/uploads/2013/03/roku.jpg"/>
            <p:cNvPicPr>
              <a:picLocks noChangeAspect="1"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10360392" y="3867756"/>
              <a:ext cx="404506" cy="2238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4"/>
            <a:stretch>
              <a:fillRect/>
            </a:stretch>
          </p:blipFill>
          <p:spPr>
            <a:xfrm>
              <a:off x="10368340" y="3526302"/>
              <a:ext cx="382952" cy="290058"/>
            </a:xfrm>
            <a:prstGeom prst="rect">
              <a:avLst/>
            </a:prstGeom>
          </p:spPr>
        </p:pic>
      </p:grpSp>
      <p:grpSp>
        <p:nvGrpSpPr>
          <p:cNvPr id="11265" name="Group 11264"/>
          <p:cNvGrpSpPr/>
          <p:nvPr/>
        </p:nvGrpSpPr>
        <p:grpSpPr>
          <a:xfrm>
            <a:off x="9807020" y="5683636"/>
            <a:ext cx="2132050" cy="845873"/>
            <a:chOff x="9760366" y="4441211"/>
            <a:chExt cx="2132050" cy="845873"/>
          </a:xfrm>
        </p:grpSpPr>
        <p:pic>
          <p:nvPicPr>
            <p:cNvPr id="11278" name="Picture 14" descr="http://static.trustedreviews.com/94/0000235e9/283d/sonosfamily.jpg"/>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9802802" y="4441211"/>
              <a:ext cx="1184138" cy="663118"/>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createdigitalmotion.com/files/2013/06/kinectone.jpg"/>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0885054" y="4495379"/>
              <a:ext cx="648510" cy="364786"/>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p:cNvSpPr txBox="1"/>
            <p:nvPr/>
          </p:nvSpPr>
          <p:spPr>
            <a:xfrm>
              <a:off x="9760366" y="5120885"/>
              <a:ext cx="2037955" cy="1661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Entertainment systems</a:t>
              </a:r>
            </a:p>
          </p:txBody>
        </p:sp>
        <p:pic>
          <p:nvPicPr>
            <p:cNvPr id="11286" name="Picture 22" descr="http://cdn2-b.examiner.com/sites/default/files/styles/image_content_width/hash/ee/0b/ee0beb7ee25836dbd6827ba41877e85f.png?itok=nKMkm0Ch"/>
            <p:cNvPicPr>
              <a:picLocks noChangeAspect="1" noChangeArrowheads="1"/>
            </p:cNvPicPr>
            <p:nvPr/>
          </p:nvPicPr>
          <p:blipFill rotWithShape="1">
            <a:blip r:embed="rId107" cstate="print">
              <a:extLst>
                <a:ext uri="{28A0092B-C50C-407E-A947-70E740481C1C}">
                  <a14:useLocalDpi xmlns:a14="http://schemas.microsoft.com/office/drawing/2010/main" val="0"/>
                </a:ext>
              </a:extLst>
            </a:blip>
            <a:srcRect l="13130" t="36283" r="13903" b="41881"/>
            <a:stretch/>
          </p:blipFill>
          <p:spPr bwMode="auto">
            <a:xfrm>
              <a:off x="11115760" y="4908053"/>
              <a:ext cx="776656" cy="169829"/>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media.edge-online.com/wp-content/uploads/edgeonline/2013/05/Xbox-One-pad-1.jpg"/>
            <p:cNvPicPr>
              <a:picLocks noChangeAspect="1" noChangeArrowheads="1"/>
            </p:cNvPicPr>
            <p:nvPr/>
          </p:nvPicPr>
          <p:blipFill rotWithShape="1">
            <a:blip r:embed="rId108" cstate="print">
              <a:extLst>
                <a:ext uri="{28A0092B-C50C-407E-A947-70E740481C1C}">
                  <a14:useLocalDpi xmlns:a14="http://schemas.microsoft.com/office/drawing/2010/main" val="0"/>
                </a:ext>
              </a:extLst>
            </a:blip>
            <a:srcRect l="17335" t="1907" r="16097"/>
            <a:stretch/>
          </p:blipFill>
          <p:spPr bwMode="auto">
            <a:xfrm>
              <a:off x="11563165" y="4520517"/>
              <a:ext cx="329251" cy="272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1" name="Group 11280"/>
          <p:cNvGrpSpPr/>
          <p:nvPr/>
        </p:nvGrpSpPr>
        <p:grpSpPr>
          <a:xfrm>
            <a:off x="6659716" y="3686934"/>
            <a:ext cx="999696" cy="907682"/>
            <a:chOff x="6987973" y="3537607"/>
            <a:chExt cx="999696" cy="907682"/>
          </a:xfrm>
        </p:grpSpPr>
        <p:sp>
          <p:nvSpPr>
            <p:cNvPr id="158" name="TextBox 157"/>
            <p:cNvSpPr txBox="1"/>
            <p:nvPr/>
          </p:nvSpPr>
          <p:spPr>
            <a:xfrm>
              <a:off x="7117271" y="4112890"/>
              <a:ext cx="813340" cy="332399"/>
            </a:xfrm>
            <a:prstGeom prst="rect">
              <a:avLst/>
            </a:prstGeom>
            <a:noFill/>
            <a:ln>
              <a:noFill/>
              <a:headEnd type="none" w="med" len="med"/>
              <a:tailEnd type="none" w="med" len="med"/>
            </a:ln>
          </p:spPr>
          <p:txBody>
            <a:bodyPr wrap="square" lIns="0" tIns="0" rIns="0" bIns="0"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Office equipment</a:t>
              </a:r>
            </a:p>
          </p:txBody>
        </p:sp>
        <p:pic>
          <p:nvPicPr>
            <p:cNvPr id="11274" name="Picture 10" descr="http://tabletmonkeys.com/images/2014/05/Microsoft-Surface-Pro-3.jpg"/>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6987973" y="3724909"/>
              <a:ext cx="514947" cy="36110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mfpdirect.co.uk/communities/5/004/006/272/915/images/4535223834_451x384.jpg"/>
            <p:cNvPicPr>
              <a:picLocks noChangeAspect="1" noChangeArrowheads="1"/>
            </p:cNvPicPr>
            <p:nvPr/>
          </p:nvPicPr>
          <p:blipFill rotWithShape="1">
            <a:blip r:embed="rId110" cstate="print">
              <a:extLst>
                <a:ext uri="{28A0092B-C50C-407E-A947-70E740481C1C}">
                  <a14:useLocalDpi xmlns:a14="http://schemas.microsoft.com/office/drawing/2010/main" val="0"/>
                </a:ext>
              </a:extLst>
            </a:blip>
            <a:srcRect l="23107" r="17971"/>
            <a:stretch/>
          </p:blipFill>
          <p:spPr bwMode="auto">
            <a:xfrm>
              <a:off x="7595795" y="3537607"/>
              <a:ext cx="391874" cy="56626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itle 20"/>
          <p:cNvSpPr>
            <a:spLocks noGrp="1"/>
          </p:cNvSpPr>
          <p:nvPr>
            <p:ph type="title"/>
          </p:nvPr>
        </p:nvSpPr>
        <p:spPr/>
        <p:txBody>
          <a:bodyPr/>
          <a:lstStyle/>
          <a:p>
            <a:r>
              <a:rPr lang="en-US" dirty="0"/>
              <a:t>IoT 2016</a:t>
            </a:r>
          </a:p>
        </p:txBody>
      </p:sp>
      <p:grpSp>
        <p:nvGrpSpPr>
          <p:cNvPr id="225" name="Group 224"/>
          <p:cNvGrpSpPr/>
          <p:nvPr/>
        </p:nvGrpSpPr>
        <p:grpSpPr>
          <a:xfrm>
            <a:off x="676937" y="3214601"/>
            <a:ext cx="525463" cy="481012"/>
            <a:chOff x="673893" y="3298825"/>
            <a:chExt cx="525463" cy="481012"/>
          </a:xfrm>
        </p:grpSpPr>
        <p:sp>
          <p:nvSpPr>
            <p:cNvPr id="226" name="Freeform 86"/>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7" name="Freeform 87"/>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8" name="Freeform 88"/>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29" name="Group 228"/>
          <p:cNvGrpSpPr/>
          <p:nvPr/>
        </p:nvGrpSpPr>
        <p:grpSpPr>
          <a:xfrm>
            <a:off x="11246495" y="3214601"/>
            <a:ext cx="525463" cy="481012"/>
            <a:chOff x="11237118" y="3298825"/>
            <a:chExt cx="525463" cy="481012"/>
          </a:xfrm>
        </p:grpSpPr>
        <p:sp>
          <p:nvSpPr>
            <p:cNvPr id="230" name="Freeform 89"/>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1" name="Freeform 90"/>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2" name="Freeform 91"/>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233" name="Freeform 92"/>
          <p:cNvSpPr>
            <a:spLocks noEditPoints="1"/>
          </p:cNvSpPr>
          <p:nvPr/>
        </p:nvSpPr>
        <p:spPr bwMode="auto">
          <a:xfrm>
            <a:off x="6028230" y="3149514"/>
            <a:ext cx="365125" cy="550862"/>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4" name="Rectangle 93"/>
          <p:cNvSpPr>
            <a:spLocks noChangeArrowheads="1"/>
          </p:cNvSpPr>
          <p:nvPr/>
        </p:nvSpPr>
        <p:spPr bwMode="auto">
          <a:xfrm>
            <a:off x="1316831" y="3425739"/>
            <a:ext cx="4510088" cy="4921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5" name="Rectangle 94"/>
          <p:cNvSpPr>
            <a:spLocks noChangeArrowheads="1"/>
          </p:cNvSpPr>
          <p:nvPr/>
        </p:nvSpPr>
        <p:spPr bwMode="auto">
          <a:xfrm>
            <a:off x="6600031" y="3425739"/>
            <a:ext cx="4510088" cy="4921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36" name="TextBox 235"/>
          <p:cNvSpPr txBox="1"/>
          <p:nvPr/>
        </p:nvSpPr>
        <p:spPr>
          <a:xfrm>
            <a:off x="678763" y="3721537"/>
            <a:ext cx="521810" cy="215444"/>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a:t>
            </a:r>
          </a:p>
        </p:txBody>
      </p:sp>
      <p:sp>
        <p:nvSpPr>
          <p:cNvPr id="237" name="TextBox 236"/>
          <p:cNvSpPr txBox="1"/>
          <p:nvPr/>
        </p:nvSpPr>
        <p:spPr>
          <a:xfrm>
            <a:off x="11260353" y="3721537"/>
            <a:ext cx="521810" cy="215444"/>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a:t>
            </a:r>
          </a:p>
        </p:txBody>
      </p:sp>
      <p:sp>
        <p:nvSpPr>
          <p:cNvPr id="238" name="TextBox 237"/>
          <p:cNvSpPr txBox="1"/>
          <p:nvPr/>
        </p:nvSpPr>
        <p:spPr>
          <a:xfrm>
            <a:off x="5688437" y="3721537"/>
            <a:ext cx="1044710" cy="215444"/>
          </a:xfrm>
          <a:prstGeom prst="rect">
            <a:avLst/>
          </a:prstGeom>
          <a:noFill/>
          <a:ln>
            <a:noFill/>
            <a:headEnd type="none" w="med" len="med"/>
            <a:tailEnd type="none" w="med" len="med"/>
          </a:ln>
        </p:spPr>
        <p:txBody>
          <a:bodyPr wrap="non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WORKPLACE</a:t>
            </a:r>
          </a:p>
        </p:txBody>
      </p:sp>
    </p:spTree>
    <p:extLst>
      <p:ext uri="{BB962C8B-B14F-4D97-AF65-F5344CB8AC3E}">
        <p14:creationId xmlns:p14="http://schemas.microsoft.com/office/powerpoint/2010/main" val="41455504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IoT Market Growth</a:t>
            </a:r>
          </a:p>
        </p:txBody>
      </p:sp>
      <p:sp>
        <p:nvSpPr>
          <p:cNvPr id="3" name="Text Placeholder 2"/>
          <p:cNvSpPr>
            <a:spLocks noGrp="1"/>
          </p:cNvSpPr>
          <p:nvPr>
            <p:ph type="body" sz="quarter" idx="10"/>
          </p:nvPr>
        </p:nvSpPr>
        <p:spPr>
          <a:xfrm>
            <a:off x="274638" y="906462"/>
            <a:ext cx="11887200" cy="572464"/>
          </a:xfrm>
        </p:spPr>
        <p:txBody>
          <a:bodyPr vert="horz" wrap="square" lIns="146304" tIns="91440" rIns="146304" bIns="91440" rtlCol="0">
            <a:spAutoFit/>
          </a:bodyPr>
          <a:lstStyle/>
          <a:p>
            <a:r>
              <a:rPr lang="en-US" sz="2800" dirty="0">
                <a:solidFill>
                  <a:schemeClr val="tx2"/>
                </a:solidFill>
              </a:rPr>
              <a:t>Explosion in Devices and Data</a:t>
            </a:r>
          </a:p>
        </p:txBody>
      </p:sp>
      <p:pic>
        <p:nvPicPr>
          <p:cNvPr id="4" name="Picture 3"/>
          <p:cNvPicPr/>
          <p:nvPr/>
        </p:nvPicPr>
        <p:blipFill rotWithShape="1">
          <a:blip r:embed="rId3">
            <a:extLst>
              <a:ext uri="{28A0092B-C50C-407E-A947-70E740481C1C}">
                <a14:useLocalDpi xmlns:a14="http://schemas.microsoft.com/office/drawing/2010/main" val="0"/>
              </a:ext>
            </a:extLst>
          </a:blip>
          <a:srcRect l="3846" t="11550" r="5768" b="11740"/>
          <a:stretch/>
        </p:blipFill>
        <p:spPr bwMode="auto">
          <a:xfrm>
            <a:off x="6523037" y="2582862"/>
            <a:ext cx="5323054" cy="3057013"/>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28A0092B-C50C-407E-A947-70E740481C1C}">
                <a14:useLocalDpi xmlns:a14="http://schemas.microsoft.com/office/drawing/2010/main" val="0"/>
              </a:ext>
            </a:extLst>
          </a:blip>
          <a:srcRect t="9210" r="2963"/>
          <a:stretch/>
        </p:blipFill>
        <p:spPr bwMode="auto">
          <a:xfrm>
            <a:off x="274638" y="2812177"/>
            <a:ext cx="5378822" cy="30480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253711" y="6557628"/>
            <a:ext cx="9220200" cy="415498"/>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05050"/>
                </a:solidFill>
                <a:effectLst/>
                <a:uLnTx/>
                <a:uFillTx/>
                <a:latin typeface="Segoe UI"/>
                <a:ea typeface="+mn-ea"/>
                <a:cs typeface="+mn-cs"/>
              </a:rPr>
              <a:t>1 ISS Connected Device Market Sizing. Analyst estimates range from 22-75B connected devices by 2020. </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05050"/>
                </a:solidFill>
                <a:effectLst/>
                <a:uLnTx/>
                <a:uFillTx/>
                <a:latin typeface="Segoe UI"/>
                <a:ea typeface="+mn-ea"/>
                <a:cs typeface="+mn-cs"/>
              </a:rPr>
              <a:t>2 Digital Universe Forecast. IDC, April 2014 </a:t>
            </a:r>
          </a:p>
        </p:txBody>
      </p:sp>
      <p:sp>
        <p:nvSpPr>
          <p:cNvPr id="7" name="Rectangle 6"/>
          <p:cNvSpPr/>
          <p:nvPr/>
        </p:nvSpPr>
        <p:spPr>
          <a:xfrm>
            <a:off x="1112484" y="1997944"/>
            <a:ext cx="3703130" cy="400110"/>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Worldwide Connected Devices </a:t>
            </a:r>
          </a:p>
        </p:txBody>
      </p:sp>
      <p:sp>
        <p:nvSpPr>
          <p:cNvPr id="8" name="Rectangle 7"/>
          <p:cNvSpPr/>
          <p:nvPr/>
        </p:nvSpPr>
        <p:spPr>
          <a:xfrm>
            <a:off x="7638468" y="1997944"/>
            <a:ext cx="3092193" cy="400110"/>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Worldwide Data Created  </a:t>
            </a:r>
          </a:p>
        </p:txBody>
      </p:sp>
    </p:spTree>
    <p:extLst>
      <p:ext uri="{BB962C8B-B14F-4D97-AF65-F5344CB8AC3E}">
        <p14:creationId xmlns:p14="http://schemas.microsoft.com/office/powerpoint/2010/main" val="42198924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054" y="2626053"/>
            <a:ext cx="3286607" cy="2282987"/>
          </a:xfrm>
          <a:prstGeom prst="rect">
            <a:avLst/>
          </a:prstGeom>
        </p:spPr>
      </p:pic>
      <p:sp>
        <p:nvSpPr>
          <p:cNvPr id="13" name="TextBox 12"/>
          <p:cNvSpPr txBox="1"/>
          <p:nvPr/>
        </p:nvSpPr>
        <p:spPr>
          <a:xfrm>
            <a:off x="102297" y="4954993"/>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1970</a:t>
            </a:r>
          </a:p>
        </p:txBody>
      </p:sp>
      <p:sp>
        <p:nvSpPr>
          <p:cNvPr id="14" name="TextBox 13"/>
          <p:cNvSpPr txBox="1"/>
          <p:nvPr/>
        </p:nvSpPr>
        <p:spPr>
          <a:xfrm>
            <a:off x="894387" y="4954993"/>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1980</a:t>
            </a:r>
          </a:p>
        </p:txBody>
      </p:sp>
      <p:sp>
        <p:nvSpPr>
          <p:cNvPr id="15" name="TextBox 14"/>
          <p:cNvSpPr txBox="1"/>
          <p:nvPr/>
        </p:nvSpPr>
        <p:spPr>
          <a:xfrm>
            <a:off x="1686478" y="4954993"/>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1990</a:t>
            </a:r>
          </a:p>
        </p:txBody>
      </p:sp>
      <p:sp>
        <p:nvSpPr>
          <p:cNvPr id="16" name="TextBox 15"/>
          <p:cNvSpPr txBox="1"/>
          <p:nvPr/>
        </p:nvSpPr>
        <p:spPr>
          <a:xfrm>
            <a:off x="2478568" y="4954993"/>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2000</a:t>
            </a:r>
          </a:p>
        </p:txBody>
      </p:sp>
      <p:sp>
        <p:nvSpPr>
          <p:cNvPr id="17" name="TextBox 16"/>
          <p:cNvSpPr txBox="1"/>
          <p:nvPr/>
        </p:nvSpPr>
        <p:spPr>
          <a:xfrm>
            <a:off x="3270659" y="4954993"/>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2010</a:t>
            </a:r>
          </a:p>
        </p:txBody>
      </p:sp>
      <p:sp>
        <p:nvSpPr>
          <p:cNvPr id="18" name="TextBox 17"/>
          <p:cNvSpPr txBox="1"/>
          <p:nvPr/>
        </p:nvSpPr>
        <p:spPr>
          <a:xfrm>
            <a:off x="3531852" y="2760660"/>
            <a:ext cx="808171"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10,000,000,000</a:t>
            </a:r>
          </a:p>
        </p:txBody>
      </p:sp>
      <p:sp>
        <p:nvSpPr>
          <p:cNvPr id="19" name="TextBox 18"/>
          <p:cNvSpPr txBox="1"/>
          <p:nvPr/>
        </p:nvSpPr>
        <p:spPr>
          <a:xfrm>
            <a:off x="3531852" y="3017404"/>
            <a:ext cx="741336"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1,000,000,000</a:t>
            </a:r>
          </a:p>
        </p:txBody>
      </p:sp>
      <p:sp>
        <p:nvSpPr>
          <p:cNvPr id="20" name="TextBox 19"/>
          <p:cNvSpPr txBox="1"/>
          <p:nvPr/>
        </p:nvSpPr>
        <p:spPr>
          <a:xfrm>
            <a:off x="3531852" y="3297569"/>
            <a:ext cx="650173"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100,000,000</a:t>
            </a:r>
          </a:p>
        </p:txBody>
      </p:sp>
      <p:sp>
        <p:nvSpPr>
          <p:cNvPr id="21" name="TextBox 20"/>
          <p:cNvSpPr txBox="1"/>
          <p:nvPr/>
        </p:nvSpPr>
        <p:spPr>
          <a:xfrm>
            <a:off x="3532605" y="3579763"/>
            <a:ext cx="583337"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10,000,000</a:t>
            </a:r>
          </a:p>
        </p:txBody>
      </p:sp>
      <p:sp>
        <p:nvSpPr>
          <p:cNvPr id="22" name="TextBox 21"/>
          <p:cNvSpPr txBox="1"/>
          <p:nvPr/>
        </p:nvSpPr>
        <p:spPr>
          <a:xfrm>
            <a:off x="3531852" y="3860549"/>
            <a:ext cx="516503"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1,000,000</a:t>
            </a:r>
          </a:p>
        </p:txBody>
      </p:sp>
      <p:sp>
        <p:nvSpPr>
          <p:cNvPr id="23" name="TextBox 22"/>
          <p:cNvSpPr txBox="1"/>
          <p:nvPr/>
        </p:nvSpPr>
        <p:spPr>
          <a:xfrm>
            <a:off x="3531180" y="4139808"/>
            <a:ext cx="42533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100,000</a:t>
            </a:r>
          </a:p>
        </p:txBody>
      </p:sp>
      <p:sp>
        <p:nvSpPr>
          <p:cNvPr id="24" name="TextBox 23"/>
          <p:cNvSpPr txBox="1"/>
          <p:nvPr/>
        </p:nvSpPr>
        <p:spPr>
          <a:xfrm>
            <a:off x="3531180" y="4416440"/>
            <a:ext cx="358504"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10,000</a:t>
            </a:r>
          </a:p>
        </p:txBody>
      </p:sp>
      <p:sp>
        <p:nvSpPr>
          <p:cNvPr id="25" name="TextBox 24"/>
          <p:cNvSpPr txBox="1"/>
          <p:nvPr/>
        </p:nvSpPr>
        <p:spPr>
          <a:xfrm>
            <a:off x="3538747" y="4669700"/>
            <a:ext cx="29166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1,000</a:t>
            </a:r>
          </a:p>
        </p:txBody>
      </p:sp>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659" y="3070480"/>
            <a:ext cx="3235759" cy="1793281"/>
          </a:xfrm>
          <a:prstGeom prst="rect">
            <a:avLst/>
          </a:prstGeom>
        </p:spPr>
      </p:pic>
      <p:sp>
        <p:nvSpPr>
          <p:cNvPr id="28" name="TextBox 27"/>
          <p:cNvSpPr txBox="1"/>
          <p:nvPr/>
        </p:nvSpPr>
        <p:spPr>
          <a:xfrm>
            <a:off x="3558828" y="2487733"/>
            <a:ext cx="627284"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Transistors</a:t>
            </a:r>
          </a:p>
        </p:txBody>
      </p:sp>
      <p:sp>
        <p:nvSpPr>
          <p:cNvPr id="29" name="TextBox 28"/>
          <p:cNvSpPr txBox="1"/>
          <p:nvPr/>
        </p:nvSpPr>
        <p:spPr>
          <a:xfrm>
            <a:off x="1027487" y="1821224"/>
            <a:ext cx="2024936" cy="376684"/>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9" normalizeH="0" baseline="0" noProof="0" dirty="0">
                <a:ln>
                  <a:noFill/>
                </a:ln>
                <a:solidFill>
                  <a:srgbClr val="404040">
                    <a:lumMod val="50000"/>
                  </a:srgbClr>
                </a:solidFill>
                <a:effectLst/>
                <a:uLnTx/>
                <a:uFillTx/>
                <a:latin typeface="Segoe Light" panose="020B0302040504020203" pitchFamily="34" charset="0"/>
                <a:ea typeface="Segoe UI" pitchFamily="34" charset="0"/>
                <a:cs typeface="Segoe UI" pitchFamily="34" charset="0"/>
              </a:rPr>
              <a:t>Moore’s Law</a:t>
            </a:r>
          </a:p>
        </p:txBody>
      </p:sp>
      <p:sp>
        <p:nvSpPr>
          <p:cNvPr id="317" name="TextBox 316"/>
          <p:cNvSpPr txBox="1"/>
          <p:nvPr/>
        </p:nvSpPr>
        <p:spPr>
          <a:xfrm>
            <a:off x="5740559" y="1821216"/>
            <a:ext cx="1783318" cy="376684"/>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9" normalizeH="0" baseline="0" noProof="0" dirty="0">
                <a:ln>
                  <a:noFill/>
                </a:ln>
                <a:solidFill>
                  <a:srgbClr val="404040">
                    <a:lumMod val="50000"/>
                  </a:srgbClr>
                </a:solidFill>
                <a:effectLst/>
                <a:uLnTx/>
                <a:uFillTx/>
                <a:latin typeface="Segoe Light" panose="020B0302040504020203" pitchFamily="34" charset="0"/>
                <a:ea typeface="Segoe UI" pitchFamily="34" charset="0"/>
                <a:cs typeface="Segoe UI" pitchFamily="34" charset="0"/>
              </a:rPr>
              <a:t>Metcalf‘s Law</a:t>
            </a:r>
          </a:p>
        </p:txBody>
      </p:sp>
      <p:pic>
        <p:nvPicPr>
          <p:cNvPr id="604" name="Picture 603"/>
          <p:cNvPicPr>
            <a:picLocks noChangeAspect="1"/>
          </p:cNvPicPr>
          <p:nvPr/>
        </p:nvPicPr>
        <p:blipFill>
          <a:blip r:embed="rId5"/>
          <a:stretch>
            <a:fillRect/>
          </a:stretch>
        </p:blipFill>
        <p:spPr>
          <a:xfrm>
            <a:off x="4804532" y="2824833"/>
            <a:ext cx="3984953" cy="1973904"/>
          </a:xfrm>
          <a:prstGeom prst="rect">
            <a:avLst/>
          </a:prstGeom>
        </p:spPr>
      </p:pic>
      <p:pic>
        <p:nvPicPr>
          <p:cNvPr id="603" name="Picture 602"/>
          <p:cNvPicPr>
            <a:picLocks noChangeAspect="1"/>
          </p:cNvPicPr>
          <p:nvPr/>
        </p:nvPicPr>
        <p:blipFill>
          <a:blip r:embed="rId6"/>
          <a:stretch>
            <a:fillRect/>
          </a:stretch>
        </p:blipFill>
        <p:spPr>
          <a:xfrm>
            <a:off x="4660346" y="2722503"/>
            <a:ext cx="4231348" cy="2232491"/>
          </a:xfrm>
          <a:prstGeom prst="rect">
            <a:avLst/>
          </a:prstGeom>
        </p:spPr>
      </p:pic>
      <p:sp>
        <p:nvSpPr>
          <p:cNvPr id="2" name="Title 1"/>
          <p:cNvSpPr>
            <a:spLocks noGrp="1"/>
          </p:cNvSpPr>
          <p:nvPr>
            <p:ph type="title"/>
          </p:nvPr>
        </p:nvSpPr>
        <p:spPr>
          <a:xfrm>
            <a:off x="275482" y="295730"/>
            <a:ext cx="11887878" cy="917444"/>
          </a:xfrm>
        </p:spPr>
        <p:txBody>
          <a:bodyPr/>
          <a:lstStyle/>
          <a:p>
            <a:r>
              <a:rPr lang="en-US" dirty="0"/>
              <a:t>Disruptive Forces</a:t>
            </a:r>
          </a:p>
        </p:txBody>
      </p:sp>
      <p:sp>
        <p:nvSpPr>
          <p:cNvPr id="26" name="TextBox 25"/>
          <p:cNvSpPr txBox="1"/>
          <p:nvPr/>
        </p:nvSpPr>
        <p:spPr>
          <a:xfrm>
            <a:off x="894388" y="5829213"/>
            <a:ext cx="11115050" cy="753369"/>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9" normalizeH="0" baseline="0" noProof="0" dirty="0">
                <a:ln>
                  <a:noFill/>
                </a:ln>
                <a:solidFill>
                  <a:srgbClr val="404040">
                    <a:lumMod val="50000"/>
                  </a:srgbClr>
                </a:solidFill>
                <a:effectLst/>
                <a:uLnTx/>
                <a:uFillTx/>
                <a:latin typeface="Segoe UI Light"/>
                <a:ea typeface="Segoe UI" pitchFamily="34" charset="0"/>
                <a:cs typeface="Segoe UI" pitchFamily="34" charset="0"/>
              </a:rPr>
              <a:t>And more importantly: </a:t>
            </a:r>
          </a:p>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39" normalizeH="0" baseline="0" noProof="0" dirty="0">
                <a:ln>
                  <a:noFill/>
                </a:ln>
                <a:solidFill>
                  <a:srgbClr val="404040">
                    <a:lumMod val="50000"/>
                  </a:srgbClr>
                </a:solidFill>
                <a:effectLst/>
                <a:uLnTx/>
                <a:uFillTx/>
                <a:latin typeface="Segoe UI Light"/>
                <a:ea typeface="Segoe UI" pitchFamily="34" charset="0"/>
                <a:cs typeface="Segoe UI" pitchFamily="34" charset="0"/>
              </a:rPr>
              <a:t>What can you do by combining and analyzing signals from all of these IoT devices?</a:t>
            </a:r>
          </a:p>
        </p:txBody>
      </p:sp>
      <p:sp>
        <p:nvSpPr>
          <p:cNvPr id="30" name="TextBox 29"/>
          <p:cNvSpPr txBox="1"/>
          <p:nvPr/>
        </p:nvSpPr>
        <p:spPr>
          <a:xfrm>
            <a:off x="9723767" y="1821209"/>
            <a:ext cx="1869408" cy="376684"/>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9" normalizeH="0" baseline="0" noProof="0" dirty="0" err="1">
                <a:ln>
                  <a:noFill/>
                </a:ln>
                <a:solidFill>
                  <a:srgbClr val="404040">
                    <a:lumMod val="50000"/>
                  </a:srgbClr>
                </a:solidFill>
                <a:effectLst/>
                <a:uLnTx/>
                <a:uFillTx/>
                <a:latin typeface="Segoe Light" panose="020B0302040504020203" pitchFamily="34" charset="0"/>
                <a:ea typeface="Segoe UI" pitchFamily="34" charset="0"/>
                <a:cs typeface="Segoe UI" pitchFamily="34" charset="0"/>
              </a:rPr>
              <a:t>Koomey’s</a:t>
            </a:r>
            <a:r>
              <a:rPr kumimoji="0" lang="en-US" sz="2400" b="1" i="0" u="none" strike="noStrike" kern="1200" cap="none" spc="-39" normalizeH="0" baseline="0" noProof="0" dirty="0">
                <a:ln>
                  <a:noFill/>
                </a:ln>
                <a:solidFill>
                  <a:srgbClr val="404040">
                    <a:lumMod val="50000"/>
                  </a:srgbClr>
                </a:solidFill>
                <a:effectLst/>
                <a:uLnTx/>
                <a:uFillTx/>
                <a:latin typeface="Segoe Light" panose="020B0302040504020203" pitchFamily="34" charset="0"/>
                <a:ea typeface="Segoe UI" pitchFamily="34" charset="0"/>
                <a:cs typeface="Segoe UI" pitchFamily="34" charset="0"/>
              </a:rPr>
              <a:t> Law</a:t>
            </a:r>
          </a:p>
        </p:txBody>
      </p:sp>
      <p:pic>
        <p:nvPicPr>
          <p:cNvPr id="4" name="Picture 3"/>
          <p:cNvPicPr>
            <a:picLocks noChangeAspect="1"/>
          </p:cNvPicPr>
          <p:nvPr/>
        </p:nvPicPr>
        <p:blipFill>
          <a:blip r:embed="rId7"/>
          <a:stretch>
            <a:fillRect/>
          </a:stretch>
        </p:blipFill>
        <p:spPr>
          <a:xfrm>
            <a:off x="9723767" y="2635819"/>
            <a:ext cx="1855492" cy="2273221"/>
          </a:xfrm>
          <a:prstGeom prst="rect">
            <a:avLst/>
          </a:prstGeom>
        </p:spPr>
      </p:pic>
      <p:sp>
        <p:nvSpPr>
          <p:cNvPr id="41" name="TextBox 40"/>
          <p:cNvSpPr txBox="1"/>
          <p:nvPr/>
        </p:nvSpPr>
        <p:spPr>
          <a:xfrm>
            <a:off x="11669788" y="2837551"/>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1.E+14</a:t>
            </a:r>
          </a:p>
        </p:txBody>
      </p:sp>
      <p:sp>
        <p:nvSpPr>
          <p:cNvPr id="42" name="TextBox 41"/>
          <p:cNvSpPr txBox="1"/>
          <p:nvPr/>
        </p:nvSpPr>
        <p:spPr>
          <a:xfrm>
            <a:off x="11669788" y="3094294"/>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1.E+12</a:t>
            </a:r>
          </a:p>
        </p:txBody>
      </p:sp>
      <p:sp>
        <p:nvSpPr>
          <p:cNvPr id="43" name="TextBox 42"/>
          <p:cNvSpPr txBox="1"/>
          <p:nvPr/>
        </p:nvSpPr>
        <p:spPr>
          <a:xfrm>
            <a:off x="11669788" y="3374460"/>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1.E+10</a:t>
            </a:r>
          </a:p>
        </p:txBody>
      </p:sp>
      <p:sp>
        <p:nvSpPr>
          <p:cNvPr id="44" name="TextBox 43"/>
          <p:cNvSpPr txBox="1"/>
          <p:nvPr/>
        </p:nvSpPr>
        <p:spPr>
          <a:xfrm>
            <a:off x="11670541" y="3656654"/>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1.E+08</a:t>
            </a:r>
          </a:p>
        </p:txBody>
      </p:sp>
      <p:sp>
        <p:nvSpPr>
          <p:cNvPr id="45" name="TextBox 44"/>
          <p:cNvSpPr txBox="1"/>
          <p:nvPr/>
        </p:nvSpPr>
        <p:spPr>
          <a:xfrm>
            <a:off x="11669788" y="3937440"/>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1.E+06</a:t>
            </a:r>
          </a:p>
        </p:txBody>
      </p:sp>
      <p:sp>
        <p:nvSpPr>
          <p:cNvPr id="46" name="TextBox 45"/>
          <p:cNvSpPr txBox="1"/>
          <p:nvPr/>
        </p:nvSpPr>
        <p:spPr>
          <a:xfrm>
            <a:off x="11669116" y="4216698"/>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1.E+04</a:t>
            </a:r>
          </a:p>
        </p:txBody>
      </p:sp>
      <p:sp>
        <p:nvSpPr>
          <p:cNvPr id="47" name="TextBox 46"/>
          <p:cNvSpPr txBox="1"/>
          <p:nvPr/>
        </p:nvSpPr>
        <p:spPr>
          <a:xfrm>
            <a:off x="11669116" y="4493331"/>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1.E+02</a:t>
            </a:r>
          </a:p>
        </p:txBody>
      </p:sp>
      <p:sp>
        <p:nvSpPr>
          <p:cNvPr id="48" name="TextBox 47"/>
          <p:cNvSpPr txBox="1"/>
          <p:nvPr/>
        </p:nvSpPr>
        <p:spPr>
          <a:xfrm>
            <a:off x="11676683" y="4746590"/>
            <a:ext cx="373219" cy="160091"/>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1.E+00</a:t>
            </a:r>
          </a:p>
        </p:txBody>
      </p:sp>
      <p:sp>
        <p:nvSpPr>
          <p:cNvPr id="49" name="TextBox 48"/>
          <p:cNvSpPr txBox="1"/>
          <p:nvPr/>
        </p:nvSpPr>
        <p:spPr>
          <a:xfrm>
            <a:off x="11644018" y="2414569"/>
            <a:ext cx="857415" cy="320182"/>
          </a:xfrm>
          <a:prstGeom prst="rect">
            <a:avLst/>
          </a:prstGeom>
          <a:noFill/>
          <a:ln>
            <a:noFill/>
            <a:headEnd type="none" w="med" len="med"/>
            <a:tailEnd type="none" w="med" len="med"/>
          </a:ln>
        </p:spPr>
        <p:txBody>
          <a:bodyPr wrap="non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Computations </a:t>
            </a:r>
          </a:p>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per KWh</a:t>
            </a:r>
          </a:p>
        </p:txBody>
      </p:sp>
      <p:sp>
        <p:nvSpPr>
          <p:cNvPr id="50" name="TextBox 49"/>
          <p:cNvSpPr txBox="1"/>
          <p:nvPr/>
        </p:nvSpPr>
        <p:spPr>
          <a:xfrm>
            <a:off x="9723767" y="4954993"/>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1940</a:t>
            </a:r>
          </a:p>
        </p:txBody>
      </p:sp>
      <p:sp>
        <p:nvSpPr>
          <p:cNvPr id="51" name="TextBox 50"/>
          <p:cNvSpPr txBox="1"/>
          <p:nvPr/>
        </p:nvSpPr>
        <p:spPr>
          <a:xfrm>
            <a:off x="11294541" y="4957441"/>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2010</a:t>
            </a:r>
          </a:p>
        </p:txBody>
      </p:sp>
      <p:sp>
        <p:nvSpPr>
          <p:cNvPr id="52" name="TextBox 51"/>
          <p:cNvSpPr txBox="1"/>
          <p:nvPr/>
        </p:nvSpPr>
        <p:spPr>
          <a:xfrm>
            <a:off x="10509154" y="4960550"/>
            <a:ext cx="266201" cy="160091"/>
          </a:xfrm>
          <a:prstGeom prst="rect">
            <a:avLst/>
          </a:prstGeom>
          <a:noFill/>
          <a:ln>
            <a:noFill/>
            <a:headEnd type="none" w="med" len="med"/>
            <a:tailEnd type="none" w="med" len="med"/>
          </a:ln>
        </p:spPr>
        <p:txBody>
          <a:bodyPr wrap="square" lIns="0" tIns="0" rIns="0" bIns="0" rtlCol="0">
            <a:spAutoFit/>
          </a:body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39" normalizeH="0" baseline="0" noProof="0" dirty="0">
                <a:ln>
                  <a:noFill/>
                </a:ln>
                <a:solidFill>
                  <a:srgbClr val="404040">
                    <a:lumMod val="50000"/>
                  </a:srgbClr>
                </a:solidFill>
                <a:effectLst/>
                <a:uLnTx/>
                <a:uFillTx/>
                <a:latin typeface="Segoe UI"/>
                <a:ea typeface="Segoe UI" pitchFamily="34" charset="0"/>
                <a:cs typeface="Segoe UI" pitchFamily="34" charset="0"/>
              </a:rPr>
              <a:t>1975</a:t>
            </a:r>
          </a:p>
        </p:txBody>
      </p:sp>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3768" y="2743026"/>
            <a:ext cx="1804886" cy="2055711"/>
          </a:xfrm>
          <a:prstGeom prst="rect">
            <a:avLst/>
          </a:prstGeom>
        </p:spPr>
      </p:pic>
    </p:spTree>
    <p:extLst>
      <p:ext uri="{BB962C8B-B14F-4D97-AF65-F5344CB8AC3E}">
        <p14:creationId xmlns:p14="http://schemas.microsoft.com/office/powerpoint/2010/main" val="406637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604"/>
                                        </p:tgtEl>
                                        <p:attrNameLst>
                                          <p:attrName>style.visibility</p:attrName>
                                        </p:attrNameLst>
                                      </p:cBhvr>
                                      <p:to>
                                        <p:strVal val="visible"/>
                                      </p:to>
                                    </p:set>
                                    <p:animEffect transition="in" filter="randombar(horizontal)">
                                      <p:cBhvr>
                                        <p:cTn id="10" dur="1500"/>
                                        <p:tgtEl>
                                          <p:spTgt spid="604"/>
                                        </p:tgtEl>
                                      </p:cBhvr>
                                    </p:animEffect>
                                  </p:childTnLst>
                                </p:cTn>
                              </p:par>
                              <p:par>
                                <p:cTn id="11" presetID="22" presetClass="entr" presetSubtype="4"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down)">
                                      <p:cBhvr>
                                        <p:cTn id="13" dur="1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1889564" cy="917575"/>
          </a:xfrm>
        </p:spPr>
        <p:txBody>
          <a:bodyPr/>
          <a:lstStyle/>
          <a:p>
            <a:r>
              <a:rPr lang="en-US" dirty="0"/>
              <a:t>IoT is the Next Revolution</a:t>
            </a:r>
            <a:endParaRPr lang="en-IN" dirty="0"/>
          </a:p>
        </p:txBody>
      </p:sp>
      <p:grpSp>
        <p:nvGrpSpPr>
          <p:cNvPr id="51" name="Group 50"/>
          <p:cNvGrpSpPr/>
          <p:nvPr/>
        </p:nvGrpSpPr>
        <p:grpSpPr>
          <a:xfrm>
            <a:off x="1659972" y="2125662"/>
            <a:ext cx="9116530" cy="2743200"/>
            <a:chOff x="928276" y="2125662"/>
            <a:chExt cx="9116530" cy="2743200"/>
          </a:xfrm>
        </p:grpSpPr>
        <p:grpSp>
          <p:nvGrpSpPr>
            <p:cNvPr id="49" name="Group 48"/>
            <p:cNvGrpSpPr/>
            <p:nvPr/>
          </p:nvGrpSpPr>
          <p:grpSpPr>
            <a:xfrm>
              <a:off x="3200541" y="2125662"/>
              <a:ext cx="2286000" cy="2743200"/>
              <a:chOff x="3200541" y="2125662"/>
              <a:chExt cx="2286000" cy="2743200"/>
            </a:xfrm>
          </p:grpSpPr>
          <p:sp>
            <p:nvSpPr>
              <p:cNvPr id="5" name="Rectangle 4"/>
              <p:cNvSpPr>
                <a:spLocks/>
              </p:cNvSpPr>
              <p:nvPr/>
            </p:nvSpPr>
            <p:spPr bwMode="auto">
              <a:xfrm>
                <a:off x="3200541" y="2125662"/>
                <a:ext cx="2286000" cy="27432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21" tIns="91414" rIns="91414" bIns="46623" numCol="1" rtlCol="0" anchor="b" anchorCtr="0" compatLnSpc="1">
                <a:prstTxWarp prst="textNoShape">
                  <a:avLst/>
                </a:prstTxWarp>
              </a:bodyPr>
              <a:lstStyle/>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Connectivity </a:t>
                </a:r>
              </a:p>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is Pervasive</a:t>
                </a:r>
              </a:p>
            </p:txBody>
          </p:sp>
          <p:sp>
            <p:nvSpPr>
              <p:cNvPr id="9" name="Donut 305"/>
              <p:cNvSpPr>
                <a:spLocks noChangeAspect="1"/>
              </p:cNvSpPr>
              <p:nvPr/>
            </p:nvSpPr>
            <p:spPr bwMode="auto">
              <a:xfrm>
                <a:off x="3415902" y="2433265"/>
                <a:ext cx="1695312" cy="1074103"/>
              </a:xfrm>
              <a:custGeom>
                <a:avLst/>
                <a:gdLst/>
                <a:ahLst/>
                <a:cxnLst/>
                <a:rect l="l" t="t" r="r" b="b"/>
                <a:pathLst>
                  <a:path w="14304566" h="9062981">
                    <a:moveTo>
                      <a:pt x="8670498" y="2652923"/>
                    </a:moveTo>
                    <a:cubicBezTo>
                      <a:pt x="9175507" y="2652923"/>
                      <a:pt x="9584898" y="3062314"/>
                      <a:pt x="9584898" y="3567323"/>
                    </a:cubicBezTo>
                    <a:cubicBezTo>
                      <a:pt x="9584898" y="4072332"/>
                      <a:pt x="9175507" y="4481723"/>
                      <a:pt x="8670498" y="4481723"/>
                    </a:cubicBezTo>
                    <a:cubicBezTo>
                      <a:pt x="8501378" y="4481723"/>
                      <a:pt x="8342981" y="4435811"/>
                      <a:pt x="8207589" y="4354926"/>
                    </a:cubicBezTo>
                    <a:lnTo>
                      <a:pt x="6626750" y="6132018"/>
                    </a:lnTo>
                    <a:cubicBezTo>
                      <a:pt x="6652031" y="6215011"/>
                      <a:pt x="6665384" y="6303098"/>
                      <a:pt x="6665384" y="6394304"/>
                    </a:cubicBezTo>
                    <a:cubicBezTo>
                      <a:pt x="6665384" y="6899313"/>
                      <a:pt x="6255993" y="7308704"/>
                      <a:pt x="5750984" y="7308704"/>
                    </a:cubicBezTo>
                    <a:cubicBezTo>
                      <a:pt x="5245975" y="7308704"/>
                      <a:pt x="4836584" y="6899313"/>
                      <a:pt x="4836584" y="6394304"/>
                    </a:cubicBezTo>
                    <a:cubicBezTo>
                      <a:pt x="4836584" y="6331269"/>
                      <a:pt x="4842962" y="6269723"/>
                      <a:pt x="4855122" y="6210279"/>
                    </a:cubicBezTo>
                    <a:lnTo>
                      <a:pt x="2501860" y="4794006"/>
                    </a:lnTo>
                    <a:cubicBezTo>
                      <a:pt x="2361632" y="4942836"/>
                      <a:pt x="2171420" y="5043486"/>
                      <a:pt x="1958053" y="5069721"/>
                    </a:cubicBezTo>
                    <a:lnTo>
                      <a:pt x="1382054" y="7363861"/>
                    </a:lnTo>
                    <a:cubicBezTo>
                      <a:pt x="1649831" y="7522578"/>
                      <a:pt x="1828800" y="7814679"/>
                      <a:pt x="1828800" y="8148581"/>
                    </a:cubicBezTo>
                    <a:cubicBezTo>
                      <a:pt x="1828800" y="8653590"/>
                      <a:pt x="1419409" y="9062981"/>
                      <a:pt x="914400" y="9062981"/>
                    </a:cubicBezTo>
                    <a:cubicBezTo>
                      <a:pt x="409391" y="9062981"/>
                      <a:pt x="0" y="8653590"/>
                      <a:pt x="0" y="8148581"/>
                    </a:cubicBezTo>
                    <a:cubicBezTo>
                      <a:pt x="0" y="7665360"/>
                      <a:pt x="374828" y="7269684"/>
                      <a:pt x="849668" y="7237450"/>
                    </a:cubicBezTo>
                    <a:lnTo>
                      <a:pt x="1418156" y="4973225"/>
                    </a:lnTo>
                    <a:cubicBezTo>
                      <a:pt x="1126475" y="4820838"/>
                      <a:pt x="927673" y="4515354"/>
                      <a:pt x="927673" y="4163436"/>
                    </a:cubicBezTo>
                    <a:cubicBezTo>
                      <a:pt x="927673" y="3658427"/>
                      <a:pt x="1337064" y="3249036"/>
                      <a:pt x="1842073" y="3249036"/>
                    </a:cubicBezTo>
                    <a:cubicBezTo>
                      <a:pt x="2347082" y="3249036"/>
                      <a:pt x="2756473" y="3658427"/>
                      <a:pt x="2756473" y="4163436"/>
                    </a:cubicBezTo>
                    <a:cubicBezTo>
                      <a:pt x="2756473" y="4210496"/>
                      <a:pt x="2752918" y="4256726"/>
                      <a:pt x="2744920" y="4301698"/>
                    </a:cubicBezTo>
                    <a:lnTo>
                      <a:pt x="5122633" y="5732687"/>
                    </a:lnTo>
                    <a:cubicBezTo>
                      <a:pt x="5285259" y="5575494"/>
                      <a:pt x="5506958" y="5479904"/>
                      <a:pt x="5750984" y="5479904"/>
                    </a:cubicBezTo>
                    <a:cubicBezTo>
                      <a:pt x="5960050" y="5479904"/>
                      <a:pt x="6152728" y="5550067"/>
                      <a:pt x="6304562" y="5670994"/>
                    </a:cubicBezTo>
                    <a:lnTo>
                      <a:pt x="7838965" y="3946103"/>
                    </a:lnTo>
                    <a:cubicBezTo>
                      <a:pt x="7785462" y="3830964"/>
                      <a:pt x="7756098" y="3702573"/>
                      <a:pt x="7756098" y="3567323"/>
                    </a:cubicBezTo>
                    <a:cubicBezTo>
                      <a:pt x="7756098" y="3062314"/>
                      <a:pt x="8165489" y="2652923"/>
                      <a:pt x="8670498" y="2652923"/>
                    </a:cubicBezTo>
                    <a:close/>
                    <a:moveTo>
                      <a:pt x="9615161" y="2601056"/>
                    </a:moveTo>
                    <a:lnTo>
                      <a:pt x="9875510" y="3082288"/>
                    </a:lnTo>
                    <a:lnTo>
                      <a:pt x="9662680" y="3197429"/>
                    </a:lnTo>
                    <a:lnTo>
                      <a:pt x="9402332" y="2716198"/>
                    </a:lnTo>
                    <a:close/>
                    <a:moveTo>
                      <a:pt x="10346150" y="2231354"/>
                    </a:moveTo>
                    <a:lnTo>
                      <a:pt x="10606499" y="2712586"/>
                    </a:lnTo>
                    <a:lnTo>
                      <a:pt x="10232176" y="2915096"/>
                    </a:lnTo>
                    <a:lnTo>
                      <a:pt x="9971827" y="2433864"/>
                    </a:lnTo>
                    <a:close/>
                    <a:moveTo>
                      <a:pt x="11150437" y="1784309"/>
                    </a:moveTo>
                    <a:lnTo>
                      <a:pt x="11410786" y="2265541"/>
                    </a:lnTo>
                    <a:lnTo>
                      <a:pt x="10981100" y="2498003"/>
                    </a:lnTo>
                    <a:lnTo>
                      <a:pt x="10720751" y="2016771"/>
                    </a:lnTo>
                    <a:close/>
                    <a:moveTo>
                      <a:pt x="11906021" y="1412476"/>
                    </a:moveTo>
                    <a:lnTo>
                      <a:pt x="12166370" y="1893708"/>
                    </a:lnTo>
                    <a:lnTo>
                      <a:pt x="11689215" y="2151851"/>
                    </a:lnTo>
                    <a:lnTo>
                      <a:pt x="11428867" y="1670619"/>
                    </a:lnTo>
                    <a:close/>
                    <a:moveTo>
                      <a:pt x="13207286" y="548640"/>
                    </a:moveTo>
                    <a:cubicBezTo>
                      <a:pt x="12904280" y="548640"/>
                      <a:pt x="12658646" y="794274"/>
                      <a:pt x="12658646" y="1097280"/>
                    </a:cubicBezTo>
                    <a:cubicBezTo>
                      <a:pt x="12658646" y="1400286"/>
                      <a:pt x="12904280" y="1645920"/>
                      <a:pt x="13207286" y="1645920"/>
                    </a:cubicBezTo>
                    <a:cubicBezTo>
                      <a:pt x="13510292" y="1645920"/>
                      <a:pt x="13755926" y="1400286"/>
                      <a:pt x="13755926" y="1097280"/>
                    </a:cubicBezTo>
                    <a:cubicBezTo>
                      <a:pt x="13755926" y="794274"/>
                      <a:pt x="13510292" y="548640"/>
                      <a:pt x="13207286" y="548640"/>
                    </a:cubicBezTo>
                    <a:close/>
                    <a:moveTo>
                      <a:pt x="13207286" y="0"/>
                    </a:moveTo>
                    <a:cubicBezTo>
                      <a:pt x="13813297" y="0"/>
                      <a:pt x="14304566" y="491269"/>
                      <a:pt x="14304566" y="1097280"/>
                    </a:cubicBezTo>
                    <a:cubicBezTo>
                      <a:pt x="14304566" y="1703291"/>
                      <a:pt x="13813297" y="2194560"/>
                      <a:pt x="13207286" y="2194560"/>
                    </a:cubicBezTo>
                    <a:cubicBezTo>
                      <a:pt x="12601275" y="2194560"/>
                      <a:pt x="12110006" y="1703291"/>
                      <a:pt x="12110006" y="1097280"/>
                    </a:cubicBezTo>
                    <a:cubicBezTo>
                      <a:pt x="12110006" y="491269"/>
                      <a:pt x="12601275" y="0"/>
                      <a:pt x="1320728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8" name="Group 47"/>
            <p:cNvGrpSpPr/>
            <p:nvPr/>
          </p:nvGrpSpPr>
          <p:grpSpPr>
            <a:xfrm>
              <a:off x="5472806" y="2125662"/>
              <a:ext cx="2286000" cy="2743200"/>
              <a:chOff x="5472806" y="2125662"/>
              <a:chExt cx="2286000" cy="2743200"/>
            </a:xfrm>
          </p:grpSpPr>
          <p:sp>
            <p:nvSpPr>
              <p:cNvPr id="6" name="Rectangle 5"/>
              <p:cNvSpPr>
                <a:spLocks/>
              </p:cNvSpPr>
              <p:nvPr/>
            </p:nvSpPr>
            <p:spPr bwMode="auto">
              <a:xfrm>
                <a:off x="5472806" y="2125662"/>
                <a:ext cx="2286000" cy="2743200"/>
              </a:xfrm>
              <a:prstGeom prst="rect">
                <a:avLst/>
              </a:prstGeom>
              <a:solidFill>
                <a:schemeClr val="accent3">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21" tIns="91414" rIns="91414" bIns="46623" numCol="1" rtlCol="0" anchor="b" anchorCtr="0" compatLnSpc="1">
                <a:prstTxWarp prst="textNoShape">
                  <a:avLst/>
                </a:prstTxWarp>
              </a:bodyPr>
              <a:lstStyle/>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Development </a:t>
                </a:r>
              </a:p>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is Easy</a:t>
                </a:r>
              </a:p>
            </p:txBody>
          </p:sp>
          <p:sp>
            <p:nvSpPr>
              <p:cNvPr id="11" name="Freeform 362"/>
              <p:cNvSpPr>
                <a:spLocks noChangeAspect="1"/>
              </p:cNvSpPr>
              <p:nvPr/>
            </p:nvSpPr>
            <p:spPr bwMode="auto">
              <a:xfrm rot="19207886">
                <a:off x="6369319" y="2275863"/>
                <a:ext cx="665187" cy="1188720"/>
              </a:xfrm>
              <a:custGeom>
                <a:avLst/>
                <a:gdLst/>
                <a:ahLst/>
                <a:cxnLst/>
                <a:rect l="l" t="t" r="r" b="b"/>
                <a:pathLst>
                  <a:path w="2319649" h="4146395">
                    <a:moveTo>
                      <a:pt x="721347" y="1393541"/>
                    </a:moveTo>
                    <a:lnTo>
                      <a:pt x="1004577" y="1630094"/>
                    </a:lnTo>
                    <a:lnTo>
                      <a:pt x="783124" y="1895244"/>
                    </a:lnTo>
                    <a:lnTo>
                      <a:pt x="499894" y="1658691"/>
                    </a:lnTo>
                    <a:close/>
                    <a:moveTo>
                      <a:pt x="221453" y="976031"/>
                    </a:moveTo>
                    <a:lnTo>
                      <a:pt x="504683" y="1212584"/>
                    </a:lnTo>
                    <a:lnTo>
                      <a:pt x="283230" y="1477734"/>
                    </a:lnTo>
                    <a:lnTo>
                      <a:pt x="0" y="1241181"/>
                    </a:lnTo>
                    <a:close/>
                    <a:moveTo>
                      <a:pt x="1119716" y="916564"/>
                    </a:moveTo>
                    <a:lnTo>
                      <a:pt x="1402946" y="1153118"/>
                    </a:lnTo>
                    <a:lnTo>
                      <a:pt x="1181493" y="1418268"/>
                    </a:lnTo>
                    <a:lnTo>
                      <a:pt x="898263" y="1181715"/>
                    </a:lnTo>
                    <a:close/>
                    <a:moveTo>
                      <a:pt x="619823" y="499054"/>
                    </a:moveTo>
                    <a:lnTo>
                      <a:pt x="903053" y="735607"/>
                    </a:lnTo>
                    <a:lnTo>
                      <a:pt x="681600" y="1000757"/>
                    </a:lnTo>
                    <a:lnTo>
                      <a:pt x="398370" y="764204"/>
                    </a:lnTo>
                    <a:close/>
                    <a:moveTo>
                      <a:pt x="1788219" y="1414996"/>
                    </a:moveTo>
                    <a:lnTo>
                      <a:pt x="1827007" y="1456492"/>
                    </a:lnTo>
                    <a:lnTo>
                      <a:pt x="1848826" y="1510192"/>
                    </a:lnTo>
                    <a:lnTo>
                      <a:pt x="1853674" y="1566334"/>
                    </a:lnTo>
                    <a:lnTo>
                      <a:pt x="1843977" y="1620034"/>
                    </a:lnTo>
                    <a:lnTo>
                      <a:pt x="1817310" y="1671294"/>
                    </a:lnTo>
                    <a:lnTo>
                      <a:pt x="1371242" y="2230266"/>
                    </a:lnTo>
                    <a:lnTo>
                      <a:pt x="1412455" y="2191212"/>
                    </a:lnTo>
                    <a:lnTo>
                      <a:pt x="1465789" y="2166802"/>
                    </a:lnTo>
                    <a:lnTo>
                      <a:pt x="1519123" y="2161920"/>
                    </a:lnTo>
                    <a:lnTo>
                      <a:pt x="1574882" y="2171684"/>
                    </a:lnTo>
                    <a:lnTo>
                      <a:pt x="1625792" y="2200975"/>
                    </a:lnTo>
                    <a:lnTo>
                      <a:pt x="1664580" y="2244912"/>
                    </a:lnTo>
                    <a:lnTo>
                      <a:pt x="1688823" y="2296171"/>
                    </a:lnTo>
                    <a:lnTo>
                      <a:pt x="1693672" y="2349872"/>
                    </a:lnTo>
                    <a:lnTo>
                      <a:pt x="1679126" y="2406013"/>
                    </a:lnTo>
                    <a:lnTo>
                      <a:pt x="1650035" y="2454832"/>
                    </a:lnTo>
                    <a:lnTo>
                      <a:pt x="1613670" y="2506091"/>
                    </a:lnTo>
                    <a:lnTo>
                      <a:pt x="1664580" y="2476800"/>
                    </a:lnTo>
                    <a:lnTo>
                      <a:pt x="1727611" y="2467036"/>
                    </a:lnTo>
                    <a:lnTo>
                      <a:pt x="1783370" y="2476800"/>
                    </a:lnTo>
                    <a:lnTo>
                      <a:pt x="1839128" y="2506091"/>
                    </a:lnTo>
                    <a:lnTo>
                      <a:pt x="1877917" y="2550028"/>
                    </a:lnTo>
                    <a:lnTo>
                      <a:pt x="1902160" y="2601288"/>
                    </a:lnTo>
                    <a:lnTo>
                      <a:pt x="1907008" y="2654988"/>
                    </a:lnTo>
                    <a:lnTo>
                      <a:pt x="1897311" y="2711129"/>
                    </a:lnTo>
                    <a:lnTo>
                      <a:pt x="1868220" y="2759948"/>
                    </a:lnTo>
                    <a:lnTo>
                      <a:pt x="1797916" y="2850262"/>
                    </a:lnTo>
                    <a:lnTo>
                      <a:pt x="1848825" y="2820971"/>
                    </a:lnTo>
                    <a:lnTo>
                      <a:pt x="1907008" y="2811207"/>
                    </a:lnTo>
                    <a:lnTo>
                      <a:pt x="1967616" y="2820971"/>
                    </a:lnTo>
                    <a:lnTo>
                      <a:pt x="2020950" y="2850262"/>
                    </a:lnTo>
                    <a:lnTo>
                      <a:pt x="2057314" y="2891758"/>
                    </a:lnTo>
                    <a:lnTo>
                      <a:pt x="2081557" y="2945459"/>
                    </a:lnTo>
                    <a:lnTo>
                      <a:pt x="2086406" y="3001600"/>
                    </a:lnTo>
                    <a:lnTo>
                      <a:pt x="2076708" y="3055300"/>
                    </a:lnTo>
                    <a:lnTo>
                      <a:pt x="2050041" y="3106560"/>
                    </a:lnTo>
                    <a:lnTo>
                      <a:pt x="1380939" y="3941357"/>
                    </a:lnTo>
                    <a:lnTo>
                      <a:pt x="1351848" y="3975530"/>
                    </a:lnTo>
                    <a:lnTo>
                      <a:pt x="1313059" y="4017026"/>
                    </a:lnTo>
                    <a:lnTo>
                      <a:pt x="1271846" y="4060963"/>
                    </a:lnTo>
                    <a:lnTo>
                      <a:pt x="1218512" y="4097577"/>
                    </a:lnTo>
                    <a:lnTo>
                      <a:pt x="1167602" y="4126868"/>
                    </a:lnTo>
                    <a:lnTo>
                      <a:pt x="1109420" y="4146395"/>
                    </a:lnTo>
                    <a:lnTo>
                      <a:pt x="1058510" y="4141514"/>
                    </a:lnTo>
                    <a:lnTo>
                      <a:pt x="1010024" y="4117104"/>
                    </a:lnTo>
                    <a:lnTo>
                      <a:pt x="973660" y="4090254"/>
                    </a:lnTo>
                    <a:lnTo>
                      <a:pt x="915477" y="4046317"/>
                    </a:lnTo>
                    <a:lnTo>
                      <a:pt x="850022" y="3990176"/>
                    </a:lnTo>
                    <a:lnTo>
                      <a:pt x="777293" y="3931593"/>
                    </a:lnTo>
                    <a:lnTo>
                      <a:pt x="697292" y="3865688"/>
                    </a:lnTo>
                    <a:lnTo>
                      <a:pt x="612442" y="3797343"/>
                    </a:lnTo>
                    <a:lnTo>
                      <a:pt x="532440" y="3731438"/>
                    </a:lnTo>
                    <a:lnTo>
                      <a:pt x="450015" y="3670415"/>
                    </a:lnTo>
                    <a:lnTo>
                      <a:pt x="379710" y="3611832"/>
                    </a:lnTo>
                    <a:lnTo>
                      <a:pt x="319104" y="3560573"/>
                    </a:lnTo>
                    <a:lnTo>
                      <a:pt x="270618" y="3521518"/>
                    </a:lnTo>
                    <a:lnTo>
                      <a:pt x="236678" y="3497108"/>
                    </a:lnTo>
                    <a:lnTo>
                      <a:pt x="190617" y="3445849"/>
                    </a:lnTo>
                    <a:lnTo>
                      <a:pt x="161525" y="3392148"/>
                    </a:lnTo>
                    <a:lnTo>
                      <a:pt x="151828" y="3336007"/>
                    </a:lnTo>
                    <a:lnTo>
                      <a:pt x="151828" y="3277425"/>
                    </a:lnTo>
                    <a:lnTo>
                      <a:pt x="156677" y="3221284"/>
                    </a:lnTo>
                    <a:lnTo>
                      <a:pt x="319104" y="2110661"/>
                    </a:lnTo>
                    <a:lnTo>
                      <a:pt x="333649" y="2052078"/>
                    </a:lnTo>
                    <a:lnTo>
                      <a:pt x="365165" y="2005701"/>
                    </a:lnTo>
                    <a:lnTo>
                      <a:pt x="413651" y="1976410"/>
                    </a:lnTo>
                    <a:lnTo>
                      <a:pt x="464561" y="1956882"/>
                    </a:lnTo>
                    <a:lnTo>
                      <a:pt x="522743" y="1956882"/>
                    </a:lnTo>
                    <a:lnTo>
                      <a:pt x="578502" y="1971528"/>
                    </a:lnTo>
                    <a:lnTo>
                      <a:pt x="622139" y="2005701"/>
                    </a:lnTo>
                    <a:lnTo>
                      <a:pt x="656079" y="2052078"/>
                    </a:lnTo>
                    <a:lnTo>
                      <a:pt x="673049" y="2105779"/>
                    </a:lnTo>
                    <a:lnTo>
                      <a:pt x="673049" y="2161921"/>
                    </a:lnTo>
                    <a:lnTo>
                      <a:pt x="612442" y="2601288"/>
                    </a:lnTo>
                    <a:lnTo>
                      <a:pt x="1531245" y="1441846"/>
                    </a:lnTo>
                    <a:lnTo>
                      <a:pt x="1574882" y="1405232"/>
                    </a:lnTo>
                    <a:lnTo>
                      <a:pt x="1625792" y="1380823"/>
                    </a:lnTo>
                    <a:lnTo>
                      <a:pt x="1683974" y="1375941"/>
                    </a:lnTo>
                    <a:lnTo>
                      <a:pt x="1734885" y="1385705"/>
                    </a:lnTo>
                    <a:close/>
                    <a:moveTo>
                      <a:pt x="2036419" y="835021"/>
                    </a:moveTo>
                    <a:lnTo>
                      <a:pt x="2319649" y="1071574"/>
                    </a:lnTo>
                    <a:lnTo>
                      <a:pt x="2098196" y="1336724"/>
                    </a:lnTo>
                    <a:lnTo>
                      <a:pt x="1814966" y="1100171"/>
                    </a:lnTo>
                    <a:close/>
                    <a:moveTo>
                      <a:pt x="1536525" y="417510"/>
                    </a:moveTo>
                    <a:lnTo>
                      <a:pt x="1819755" y="654063"/>
                    </a:lnTo>
                    <a:lnTo>
                      <a:pt x="1598302" y="919214"/>
                    </a:lnTo>
                    <a:lnTo>
                      <a:pt x="1315073" y="682661"/>
                    </a:lnTo>
                    <a:close/>
                    <a:moveTo>
                      <a:pt x="1036632" y="0"/>
                    </a:moveTo>
                    <a:lnTo>
                      <a:pt x="1319862" y="236553"/>
                    </a:lnTo>
                    <a:lnTo>
                      <a:pt x="1098409" y="501703"/>
                    </a:lnTo>
                    <a:lnTo>
                      <a:pt x="815179" y="26515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grpSp>
        <p:grpSp>
          <p:nvGrpSpPr>
            <p:cNvPr id="50" name="Group 49"/>
            <p:cNvGrpSpPr/>
            <p:nvPr/>
          </p:nvGrpSpPr>
          <p:grpSpPr>
            <a:xfrm>
              <a:off x="928276" y="2125662"/>
              <a:ext cx="2286000" cy="2743200"/>
              <a:chOff x="928276" y="2125662"/>
              <a:chExt cx="2286000" cy="2743200"/>
            </a:xfrm>
          </p:grpSpPr>
          <p:sp>
            <p:nvSpPr>
              <p:cNvPr id="4" name="Rectangle 3"/>
              <p:cNvSpPr>
                <a:spLocks/>
              </p:cNvSpPr>
              <p:nvPr/>
            </p:nvSpPr>
            <p:spPr bwMode="auto">
              <a:xfrm>
                <a:off x="928276" y="2125662"/>
                <a:ext cx="2286000" cy="27432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21" tIns="91414" rIns="91414" bIns="46623" numCol="1" rtlCol="0" anchor="b" anchorCtr="0" compatLnSpc="1">
                <a:prstTxWarp prst="textNoShape">
                  <a:avLst/>
                </a:prstTxWarp>
              </a:bodyPr>
              <a:lstStyle/>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Hardware </a:t>
                </a:r>
              </a:p>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is Cheap</a:t>
                </a:r>
              </a:p>
            </p:txBody>
          </p:sp>
          <p:grpSp>
            <p:nvGrpSpPr>
              <p:cNvPr id="3" name="Group 2"/>
              <p:cNvGrpSpPr/>
              <p:nvPr/>
            </p:nvGrpSpPr>
            <p:grpSpPr>
              <a:xfrm>
                <a:off x="1222423" y="2724839"/>
                <a:ext cx="1591814" cy="492981"/>
                <a:chOff x="2549163" y="1542688"/>
                <a:chExt cx="2388735" cy="739785"/>
              </a:xfrm>
              <a:solidFill>
                <a:schemeClr val="bg1"/>
              </a:solidFill>
            </p:grpSpPr>
            <p:sp>
              <p:nvSpPr>
                <p:cNvPr id="12" name="Round Same Side Corner Rectangle 11"/>
                <p:cNvSpPr/>
                <p:nvPr/>
              </p:nvSpPr>
              <p:spPr>
                <a:xfrm>
                  <a:off x="3040048" y="1542688"/>
                  <a:ext cx="998085" cy="721233"/>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4A0FF"/>
                    </a:solidFill>
                    <a:effectLst/>
                    <a:uLnTx/>
                    <a:uFillTx/>
                    <a:latin typeface="Segoe"/>
                    <a:ea typeface="+mn-ea"/>
                    <a:cs typeface="+mn-cs"/>
                  </a:endParaRPr>
                </a:p>
              </p:txBody>
            </p:sp>
            <p:sp>
              <p:nvSpPr>
                <p:cNvPr id="13" name="Rounded Rectangle 223"/>
                <p:cNvSpPr/>
                <p:nvPr/>
              </p:nvSpPr>
              <p:spPr bwMode="auto">
                <a:xfrm>
                  <a:off x="2549163" y="1634121"/>
                  <a:ext cx="368617" cy="648352"/>
                </a:xfrm>
                <a:custGeom>
                  <a:avLst/>
                  <a:gdLst/>
                  <a:ahLst/>
                  <a:cxnLst/>
                  <a:rect l="l" t="t" r="r" b="b"/>
                  <a:pathLst>
                    <a:path w="3657600" h="6434945">
                      <a:moveTo>
                        <a:pt x="1828801" y="5761924"/>
                      </a:moveTo>
                      <a:cubicBezTo>
                        <a:pt x="1694209" y="5761924"/>
                        <a:pt x="1585101" y="5871032"/>
                        <a:pt x="1585101" y="6005624"/>
                      </a:cubicBezTo>
                      <a:cubicBezTo>
                        <a:pt x="1585101" y="6140216"/>
                        <a:pt x="1694209" y="6249324"/>
                        <a:pt x="1828801" y="6249324"/>
                      </a:cubicBezTo>
                      <a:cubicBezTo>
                        <a:pt x="1963393" y="6249324"/>
                        <a:pt x="2072501" y="6140216"/>
                        <a:pt x="2072501" y="6005624"/>
                      </a:cubicBezTo>
                      <a:cubicBezTo>
                        <a:pt x="2072501" y="5871032"/>
                        <a:pt x="1963393" y="5761924"/>
                        <a:pt x="1828801" y="5761924"/>
                      </a:cubicBezTo>
                      <a:close/>
                      <a:moveTo>
                        <a:pt x="367260" y="607233"/>
                      </a:moveTo>
                      <a:lnTo>
                        <a:pt x="367260" y="5543030"/>
                      </a:lnTo>
                      <a:lnTo>
                        <a:pt x="3290341" y="5543030"/>
                      </a:lnTo>
                      <a:lnTo>
                        <a:pt x="3290341" y="607233"/>
                      </a:lnTo>
                      <a:close/>
                      <a:moveTo>
                        <a:pt x="1097280" y="257182"/>
                      </a:moveTo>
                      <a:cubicBezTo>
                        <a:pt x="1072030" y="257182"/>
                        <a:pt x="1051560" y="277652"/>
                        <a:pt x="1051560" y="302902"/>
                      </a:cubicBezTo>
                      <a:cubicBezTo>
                        <a:pt x="1051560" y="328152"/>
                        <a:pt x="1072030" y="348622"/>
                        <a:pt x="1097280" y="348622"/>
                      </a:cubicBezTo>
                      <a:lnTo>
                        <a:pt x="2560320" y="348622"/>
                      </a:lnTo>
                      <a:cubicBezTo>
                        <a:pt x="2585570" y="348622"/>
                        <a:pt x="2606040" y="328152"/>
                        <a:pt x="2606040" y="302902"/>
                      </a:cubicBezTo>
                      <a:cubicBezTo>
                        <a:pt x="2606040" y="277652"/>
                        <a:pt x="2585570" y="257182"/>
                        <a:pt x="2560320" y="257182"/>
                      </a:cubicBezTo>
                      <a:close/>
                      <a:moveTo>
                        <a:pt x="609612" y="0"/>
                      </a:moveTo>
                      <a:lnTo>
                        <a:pt x="3047988" y="0"/>
                      </a:lnTo>
                      <a:cubicBezTo>
                        <a:pt x="3384667" y="0"/>
                        <a:pt x="3657600" y="272933"/>
                        <a:pt x="3657600" y="609612"/>
                      </a:cubicBezTo>
                      <a:lnTo>
                        <a:pt x="3657600" y="5825333"/>
                      </a:lnTo>
                      <a:cubicBezTo>
                        <a:pt x="3657600" y="6162012"/>
                        <a:pt x="3384667" y="6434945"/>
                        <a:pt x="3047988" y="6434945"/>
                      </a:cubicBezTo>
                      <a:lnTo>
                        <a:pt x="609612" y="6434945"/>
                      </a:lnTo>
                      <a:cubicBezTo>
                        <a:pt x="272933" y="6434945"/>
                        <a:pt x="0" y="6162012"/>
                        <a:pt x="0" y="5825333"/>
                      </a:cubicBezTo>
                      <a:lnTo>
                        <a:pt x="0" y="609612"/>
                      </a:lnTo>
                      <a:cubicBezTo>
                        <a:pt x="0" y="272933"/>
                        <a:pt x="272933" y="0"/>
                        <a:pt x="60961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ounded Rectangle 6"/>
                <p:cNvSpPr/>
                <p:nvPr/>
              </p:nvSpPr>
              <p:spPr bwMode="auto">
                <a:xfrm rot="16200000">
                  <a:off x="4222719" y="1520282"/>
                  <a:ext cx="591629" cy="838729"/>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l" defTabSz="8229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35" normalizeH="0" baseline="0" noProof="0" dirty="0">
                    <a:ln>
                      <a:noFill/>
                    </a:ln>
                    <a:gradFill>
                      <a:gsLst>
                        <a:gs pos="0">
                          <a:srgbClr val="FFFFFF"/>
                        </a:gs>
                        <a:gs pos="100000">
                          <a:srgbClr val="FFFFFF"/>
                        </a:gs>
                      </a:gsLst>
                      <a:lin ang="5400000" scaled="0"/>
                    </a:gradFill>
                    <a:effectLst/>
                    <a:uLnTx/>
                    <a:uFillTx/>
                    <a:latin typeface="Segoe Light" pitchFamily="34" charset="0"/>
                    <a:ea typeface="+mn-ea"/>
                    <a:cs typeface="+mn-cs"/>
                  </a:endParaRPr>
                </a:p>
              </p:txBody>
            </p:sp>
          </p:grpSp>
        </p:grpSp>
        <p:grpSp>
          <p:nvGrpSpPr>
            <p:cNvPr id="47" name="Group 46"/>
            <p:cNvGrpSpPr/>
            <p:nvPr/>
          </p:nvGrpSpPr>
          <p:grpSpPr>
            <a:xfrm>
              <a:off x="7758806" y="2125662"/>
              <a:ext cx="2286000" cy="2743200"/>
              <a:chOff x="9609059" y="2125662"/>
              <a:chExt cx="2286000" cy="2743200"/>
            </a:xfrm>
          </p:grpSpPr>
          <p:sp>
            <p:nvSpPr>
              <p:cNvPr id="7" name="Rectangle 6"/>
              <p:cNvSpPr>
                <a:spLocks/>
              </p:cNvSpPr>
              <p:nvPr/>
            </p:nvSpPr>
            <p:spPr bwMode="auto">
              <a:xfrm>
                <a:off x="9609059" y="2125662"/>
                <a:ext cx="2286000" cy="2743200"/>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21" tIns="91414" rIns="91414" bIns="46623" numCol="1" rtlCol="0" anchor="b" anchorCtr="0" compatLnSpc="1">
                <a:prstTxWarp prst="textNoShape">
                  <a:avLst/>
                </a:prstTxWarp>
              </a:bodyPr>
              <a:lstStyle/>
              <a:p>
                <a:pPr marL="0" marR="0" lvl="0" indent="0" algn="ctr" defTabSz="932543"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50" normalizeH="0" baseline="0" noProof="0" dirty="0">
                    <a:ln>
                      <a:noFill/>
                    </a:ln>
                    <a:solidFill>
                      <a:prstClr val="white"/>
                    </a:solidFill>
                    <a:effectLst/>
                    <a:uLnTx/>
                    <a:uFillTx/>
                    <a:latin typeface="Segoe UI Light"/>
                    <a:ea typeface="+mn-ea"/>
                    <a:cs typeface="+mn-cs"/>
                  </a:rPr>
                  <a:t>New Innovative Scenarios</a:t>
                </a:r>
              </a:p>
            </p:txBody>
          </p:sp>
          <p:grpSp>
            <p:nvGrpSpPr>
              <p:cNvPr id="15" name="Group 14"/>
              <p:cNvGrpSpPr>
                <a:grpSpLocks noChangeAspect="1"/>
              </p:cNvGrpSpPr>
              <p:nvPr/>
            </p:nvGrpSpPr>
            <p:grpSpPr>
              <a:xfrm>
                <a:off x="10310830" y="2397321"/>
                <a:ext cx="848931" cy="1133627"/>
                <a:chOff x="10036997" y="2439550"/>
                <a:chExt cx="436467" cy="582841"/>
              </a:xfrm>
              <a:solidFill>
                <a:schemeClr val="bg1"/>
              </a:solidFill>
            </p:grpSpPr>
            <p:sp>
              <p:nvSpPr>
                <p:cNvPr id="16" name="Freeform 15"/>
                <p:cNvSpPr>
                  <a:spLocks noChangeAspect="1"/>
                </p:cNvSpPr>
                <p:nvPr/>
              </p:nvSpPr>
              <p:spPr bwMode="auto">
                <a:xfrm rot="16200000">
                  <a:off x="9963810" y="2512737"/>
                  <a:ext cx="582841" cy="436467"/>
                </a:xfrm>
                <a:custGeom>
                  <a:avLst/>
                  <a:gdLst>
                    <a:gd name="connsiteX0" fmla="*/ 221728 w 582841"/>
                    <a:gd name="connsiteY0" fmla="*/ 360901 h 436467"/>
                    <a:gd name="connsiteX1" fmla="*/ 208302 w 582841"/>
                    <a:gd name="connsiteY1" fmla="*/ 347475 h 436467"/>
                    <a:gd name="connsiteX2" fmla="*/ 64527 w 582841"/>
                    <a:gd name="connsiteY2" fmla="*/ 347475 h 436467"/>
                    <a:gd name="connsiteX3" fmla="*/ 51101 w 582841"/>
                    <a:gd name="connsiteY3" fmla="*/ 360901 h 436467"/>
                    <a:gd name="connsiteX4" fmla="*/ 51101 w 582841"/>
                    <a:gd name="connsiteY4" fmla="*/ 379768 h 436467"/>
                    <a:gd name="connsiteX5" fmla="*/ 64527 w 582841"/>
                    <a:gd name="connsiteY5" fmla="*/ 393194 h 436467"/>
                    <a:gd name="connsiteX6" fmla="*/ 208302 w 582841"/>
                    <a:gd name="connsiteY6" fmla="*/ 393194 h 436467"/>
                    <a:gd name="connsiteX7" fmla="*/ 221728 w 582841"/>
                    <a:gd name="connsiteY7" fmla="*/ 379768 h 436467"/>
                    <a:gd name="connsiteX8" fmla="*/ 447470 w 582841"/>
                    <a:gd name="connsiteY8" fmla="*/ 370334 h 436467"/>
                    <a:gd name="connsiteX9" fmla="*/ 424610 w 582841"/>
                    <a:gd name="connsiteY9" fmla="*/ 347474 h 436467"/>
                    <a:gd name="connsiteX10" fmla="*/ 401750 w 582841"/>
                    <a:gd name="connsiteY10" fmla="*/ 370334 h 436467"/>
                    <a:gd name="connsiteX11" fmla="*/ 424610 w 582841"/>
                    <a:gd name="connsiteY11" fmla="*/ 393194 h 436467"/>
                    <a:gd name="connsiteX12" fmla="*/ 447470 w 582841"/>
                    <a:gd name="connsiteY12" fmla="*/ 370334 h 436467"/>
                    <a:gd name="connsiteX13" fmla="*/ 525714 w 582841"/>
                    <a:gd name="connsiteY13" fmla="*/ 370334 h 436467"/>
                    <a:gd name="connsiteX14" fmla="*/ 502854 w 582841"/>
                    <a:gd name="connsiteY14" fmla="*/ 347474 h 436467"/>
                    <a:gd name="connsiteX15" fmla="*/ 479994 w 582841"/>
                    <a:gd name="connsiteY15" fmla="*/ 370334 h 436467"/>
                    <a:gd name="connsiteX16" fmla="*/ 502854 w 582841"/>
                    <a:gd name="connsiteY16" fmla="*/ 393194 h 436467"/>
                    <a:gd name="connsiteX17" fmla="*/ 525714 w 582841"/>
                    <a:gd name="connsiteY17" fmla="*/ 370334 h 436467"/>
                    <a:gd name="connsiteX18" fmla="*/ 549490 w 582841"/>
                    <a:gd name="connsiteY18" fmla="*/ 38944 h 436467"/>
                    <a:gd name="connsiteX19" fmla="*/ 33350 w 582841"/>
                    <a:gd name="connsiteY19" fmla="*/ 38944 h 436467"/>
                    <a:gd name="connsiteX20" fmla="*/ 33350 w 582841"/>
                    <a:gd name="connsiteY20" fmla="*/ 313754 h 436467"/>
                    <a:gd name="connsiteX21" fmla="*/ 549490 w 582841"/>
                    <a:gd name="connsiteY21" fmla="*/ 313754 h 436467"/>
                    <a:gd name="connsiteX22" fmla="*/ 582841 w 582841"/>
                    <a:gd name="connsiteY22" fmla="*/ 39441 h 436467"/>
                    <a:gd name="connsiteX23" fmla="*/ 582841 w 582841"/>
                    <a:gd name="connsiteY23" fmla="*/ 397028 h 436467"/>
                    <a:gd name="connsiteX24" fmla="*/ 543402 w 582841"/>
                    <a:gd name="connsiteY24" fmla="*/ 436467 h 436467"/>
                    <a:gd name="connsiteX25" fmla="*/ 39439 w 582841"/>
                    <a:gd name="connsiteY25" fmla="*/ 436467 h 436467"/>
                    <a:gd name="connsiteX26" fmla="*/ 0 w 582841"/>
                    <a:gd name="connsiteY26" fmla="*/ 397028 h 436467"/>
                    <a:gd name="connsiteX27" fmla="*/ 0 w 582841"/>
                    <a:gd name="connsiteY27" fmla="*/ 39441 h 436467"/>
                    <a:gd name="connsiteX28" fmla="*/ 39439 w 582841"/>
                    <a:gd name="connsiteY28" fmla="*/ 0 h 436467"/>
                    <a:gd name="connsiteX29" fmla="*/ 543402 w 582841"/>
                    <a:gd name="connsiteY29" fmla="*/ 0 h 436467"/>
                    <a:gd name="connsiteX30" fmla="*/ 582841 w 582841"/>
                    <a:gd name="connsiteY30" fmla="*/ 39441 h 43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841" h="436467">
                      <a:moveTo>
                        <a:pt x="221728" y="360901"/>
                      </a:moveTo>
                      <a:cubicBezTo>
                        <a:pt x="221728" y="353486"/>
                        <a:pt x="215717" y="347475"/>
                        <a:pt x="208302" y="347475"/>
                      </a:cubicBezTo>
                      <a:lnTo>
                        <a:pt x="64527" y="347475"/>
                      </a:lnTo>
                      <a:cubicBezTo>
                        <a:pt x="57112" y="347475"/>
                        <a:pt x="51101" y="353486"/>
                        <a:pt x="51101" y="360901"/>
                      </a:cubicBezTo>
                      <a:lnTo>
                        <a:pt x="51101" y="379768"/>
                      </a:lnTo>
                      <a:cubicBezTo>
                        <a:pt x="51101" y="387183"/>
                        <a:pt x="57112" y="393194"/>
                        <a:pt x="64527" y="393194"/>
                      </a:cubicBezTo>
                      <a:lnTo>
                        <a:pt x="208302" y="393194"/>
                      </a:lnTo>
                      <a:cubicBezTo>
                        <a:pt x="215717" y="393194"/>
                        <a:pt x="221728" y="387183"/>
                        <a:pt x="221728" y="379768"/>
                      </a:cubicBezTo>
                      <a:close/>
                      <a:moveTo>
                        <a:pt x="447470" y="370334"/>
                      </a:moveTo>
                      <a:cubicBezTo>
                        <a:pt x="447470" y="357709"/>
                        <a:pt x="437235" y="347474"/>
                        <a:pt x="424610" y="347474"/>
                      </a:cubicBezTo>
                      <a:cubicBezTo>
                        <a:pt x="411985" y="347474"/>
                        <a:pt x="401750" y="357709"/>
                        <a:pt x="401750" y="370334"/>
                      </a:cubicBezTo>
                      <a:cubicBezTo>
                        <a:pt x="401750" y="382959"/>
                        <a:pt x="411985" y="393194"/>
                        <a:pt x="424610" y="393194"/>
                      </a:cubicBezTo>
                      <a:cubicBezTo>
                        <a:pt x="437235" y="393194"/>
                        <a:pt x="447470" y="382959"/>
                        <a:pt x="447470" y="370334"/>
                      </a:cubicBezTo>
                      <a:close/>
                      <a:moveTo>
                        <a:pt x="525714" y="370334"/>
                      </a:moveTo>
                      <a:cubicBezTo>
                        <a:pt x="525714" y="357709"/>
                        <a:pt x="515479" y="347474"/>
                        <a:pt x="502854" y="347474"/>
                      </a:cubicBezTo>
                      <a:cubicBezTo>
                        <a:pt x="490229" y="347474"/>
                        <a:pt x="479994" y="357709"/>
                        <a:pt x="479994" y="370334"/>
                      </a:cubicBezTo>
                      <a:cubicBezTo>
                        <a:pt x="479994" y="382959"/>
                        <a:pt x="490229" y="393194"/>
                        <a:pt x="502854" y="393194"/>
                      </a:cubicBezTo>
                      <a:cubicBezTo>
                        <a:pt x="515479" y="393194"/>
                        <a:pt x="525714" y="382959"/>
                        <a:pt x="525714" y="370334"/>
                      </a:cubicBezTo>
                      <a:close/>
                      <a:moveTo>
                        <a:pt x="549490" y="38944"/>
                      </a:moveTo>
                      <a:lnTo>
                        <a:pt x="33350" y="38944"/>
                      </a:lnTo>
                      <a:lnTo>
                        <a:pt x="33350" y="313754"/>
                      </a:lnTo>
                      <a:lnTo>
                        <a:pt x="549490" y="313754"/>
                      </a:lnTo>
                      <a:close/>
                      <a:moveTo>
                        <a:pt x="582841" y="39441"/>
                      </a:moveTo>
                      <a:lnTo>
                        <a:pt x="582841" y="397028"/>
                      </a:lnTo>
                      <a:cubicBezTo>
                        <a:pt x="582841" y="418810"/>
                        <a:pt x="565184" y="436467"/>
                        <a:pt x="543402" y="436467"/>
                      </a:cubicBezTo>
                      <a:lnTo>
                        <a:pt x="39439" y="436467"/>
                      </a:lnTo>
                      <a:cubicBezTo>
                        <a:pt x="17658" y="436467"/>
                        <a:pt x="0" y="418810"/>
                        <a:pt x="0" y="397028"/>
                      </a:cubicBezTo>
                      <a:lnTo>
                        <a:pt x="0" y="39441"/>
                      </a:lnTo>
                      <a:cubicBezTo>
                        <a:pt x="0" y="17659"/>
                        <a:pt x="17658" y="0"/>
                        <a:pt x="39439" y="0"/>
                      </a:cubicBezTo>
                      <a:lnTo>
                        <a:pt x="543402" y="0"/>
                      </a:lnTo>
                      <a:cubicBezTo>
                        <a:pt x="565184" y="0"/>
                        <a:pt x="582841" y="17659"/>
                        <a:pt x="582841" y="39441"/>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 name="Group 16"/>
                <p:cNvGrpSpPr/>
                <p:nvPr/>
              </p:nvGrpSpPr>
              <p:grpSpPr>
                <a:xfrm>
                  <a:off x="10093777" y="2484194"/>
                  <a:ext cx="242663" cy="458557"/>
                  <a:chOff x="9906038" y="2563229"/>
                  <a:chExt cx="203686" cy="384903"/>
                </a:xfrm>
                <a:grpFill/>
              </p:grpSpPr>
              <p:grpSp>
                <p:nvGrpSpPr>
                  <p:cNvPr id="18" name="Group 17"/>
                  <p:cNvGrpSpPr/>
                  <p:nvPr/>
                </p:nvGrpSpPr>
                <p:grpSpPr>
                  <a:xfrm>
                    <a:off x="10025141" y="2807959"/>
                    <a:ext cx="84583" cy="51677"/>
                    <a:chOff x="10495146" y="2518585"/>
                    <a:chExt cx="329564" cy="201352"/>
                  </a:xfrm>
                  <a:grpFill/>
                </p:grpSpPr>
                <p:sp>
                  <p:nvSpPr>
                    <p:cNvPr id="44" name="Freeform 86"/>
                    <p:cNvSpPr>
                      <a:spLocks/>
                    </p:cNvSpPr>
                    <p:nvPr/>
                  </p:nvSpPr>
                  <p:spPr bwMode="gray">
                    <a:xfrm>
                      <a:off x="10532691" y="2589305"/>
                      <a:ext cx="54611" cy="102220"/>
                    </a:xfrm>
                    <a:custGeom>
                      <a:avLst/>
                      <a:gdLst>
                        <a:gd name="T0" fmla="*/ 0 w 61"/>
                        <a:gd name="T1" fmla="*/ 139 h 140"/>
                        <a:gd name="T2" fmla="*/ 1 w 61"/>
                        <a:gd name="T3" fmla="*/ 140 h 140"/>
                        <a:gd name="T4" fmla="*/ 61 w 61"/>
                        <a:gd name="T5" fmla="*/ 56 h 140"/>
                        <a:gd name="T6" fmla="*/ 35 w 61"/>
                        <a:gd name="T7" fmla="*/ 0 h 140"/>
                        <a:gd name="T8" fmla="*/ 0 w 61"/>
                        <a:gd name="T9" fmla="*/ 139 h 140"/>
                      </a:gdLst>
                      <a:ahLst/>
                      <a:cxnLst>
                        <a:cxn ang="0">
                          <a:pos x="T0" y="T1"/>
                        </a:cxn>
                        <a:cxn ang="0">
                          <a:pos x="T2" y="T3"/>
                        </a:cxn>
                        <a:cxn ang="0">
                          <a:pos x="T4" y="T5"/>
                        </a:cxn>
                        <a:cxn ang="0">
                          <a:pos x="T6" y="T7"/>
                        </a:cxn>
                        <a:cxn ang="0">
                          <a:pos x="T8" y="T9"/>
                        </a:cxn>
                      </a:cxnLst>
                      <a:rect l="0" t="0" r="r" b="b"/>
                      <a:pathLst>
                        <a:path w="61" h="140">
                          <a:moveTo>
                            <a:pt x="0" y="139"/>
                          </a:moveTo>
                          <a:cubicBezTo>
                            <a:pt x="0" y="139"/>
                            <a:pt x="1" y="139"/>
                            <a:pt x="1" y="140"/>
                          </a:cubicBezTo>
                          <a:cubicBezTo>
                            <a:pt x="61" y="56"/>
                            <a:pt x="61" y="56"/>
                            <a:pt x="61" y="56"/>
                          </a:cubicBezTo>
                          <a:cubicBezTo>
                            <a:pt x="35" y="0"/>
                            <a:pt x="35" y="0"/>
                            <a:pt x="35" y="0"/>
                          </a:cubicBezTo>
                          <a:lnTo>
                            <a:pt x="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sp>
                  <p:nvSpPr>
                    <p:cNvPr id="45" name="Freeform 87"/>
                    <p:cNvSpPr>
                      <a:spLocks/>
                    </p:cNvSpPr>
                    <p:nvPr/>
                  </p:nvSpPr>
                  <p:spPr bwMode="gray">
                    <a:xfrm>
                      <a:off x="10595267" y="2619879"/>
                      <a:ext cx="30719" cy="43852"/>
                    </a:xfrm>
                    <a:custGeom>
                      <a:avLst/>
                      <a:gdLst>
                        <a:gd name="T0" fmla="*/ 0 w 81"/>
                        <a:gd name="T1" fmla="*/ 33 h 142"/>
                        <a:gd name="T2" fmla="*/ 50 w 81"/>
                        <a:gd name="T3" fmla="*/ 142 h 142"/>
                        <a:gd name="T4" fmla="*/ 81 w 81"/>
                        <a:gd name="T5" fmla="*/ 78 h 142"/>
                        <a:gd name="T6" fmla="*/ 24 w 81"/>
                        <a:gd name="T7" fmla="*/ 0 h 142"/>
                        <a:gd name="T8" fmla="*/ 0 w 81"/>
                        <a:gd name="T9" fmla="*/ 33 h 142"/>
                      </a:gdLst>
                      <a:ahLst/>
                      <a:cxnLst>
                        <a:cxn ang="0">
                          <a:pos x="T0" y="T1"/>
                        </a:cxn>
                        <a:cxn ang="0">
                          <a:pos x="T2" y="T3"/>
                        </a:cxn>
                        <a:cxn ang="0">
                          <a:pos x="T4" y="T5"/>
                        </a:cxn>
                        <a:cxn ang="0">
                          <a:pos x="T6" y="T7"/>
                        </a:cxn>
                        <a:cxn ang="0">
                          <a:pos x="T8" y="T9"/>
                        </a:cxn>
                      </a:cxnLst>
                      <a:rect l="0" t="0" r="r" b="b"/>
                      <a:pathLst>
                        <a:path w="81" h="142">
                          <a:moveTo>
                            <a:pt x="0" y="33"/>
                          </a:moveTo>
                          <a:lnTo>
                            <a:pt x="50" y="142"/>
                          </a:lnTo>
                          <a:lnTo>
                            <a:pt x="81" y="78"/>
                          </a:lnTo>
                          <a:lnTo>
                            <a:pt x="24"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sp>
                  <p:nvSpPr>
                    <p:cNvPr id="46" name="Freeform 88"/>
                    <p:cNvSpPr>
                      <a:spLocks noEditPoints="1"/>
                    </p:cNvSpPr>
                    <p:nvPr/>
                  </p:nvSpPr>
                  <p:spPr bwMode="gray">
                    <a:xfrm>
                      <a:off x="10495146" y="2518585"/>
                      <a:ext cx="329564" cy="201352"/>
                    </a:xfrm>
                    <a:custGeom>
                      <a:avLst/>
                      <a:gdLst>
                        <a:gd name="T0" fmla="*/ 360 w 368"/>
                        <a:gd name="T1" fmla="*/ 0 h 276"/>
                        <a:gd name="T2" fmla="*/ 8 w 368"/>
                        <a:gd name="T3" fmla="*/ 0 h 276"/>
                        <a:gd name="T4" fmla="*/ 0 w 368"/>
                        <a:gd name="T5" fmla="*/ 8 h 276"/>
                        <a:gd name="T6" fmla="*/ 0 w 368"/>
                        <a:gd name="T7" fmla="*/ 268 h 276"/>
                        <a:gd name="T8" fmla="*/ 8 w 368"/>
                        <a:gd name="T9" fmla="*/ 276 h 276"/>
                        <a:gd name="T10" fmla="*/ 360 w 368"/>
                        <a:gd name="T11" fmla="*/ 276 h 276"/>
                        <a:gd name="T12" fmla="*/ 368 w 368"/>
                        <a:gd name="T13" fmla="*/ 268 h 276"/>
                        <a:gd name="T14" fmla="*/ 368 w 368"/>
                        <a:gd name="T15" fmla="*/ 8 h 276"/>
                        <a:gd name="T16" fmla="*/ 360 w 368"/>
                        <a:gd name="T17" fmla="*/ 0 h 276"/>
                        <a:gd name="T18" fmla="*/ 323 w 368"/>
                        <a:gd name="T19" fmla="*/ 159 h 276"/>
                        <a:gd name="T20" fmla="*/ 318 w 368"/>
                        <a:gd name="T21" fmla="*/ 158 h 276"/>
                        <a:gd name="T22" fmla="*/ 274 w 368"/>
                        <a:gd name="T23" fmla="*/ 204 h 276"/>
                        <a:gd name="T24" fmla="*/ 247 w 368"/>
                        <a:gd name="T25" fmla="*/ 169 h 276"/>
                        <a:gd name="T26" fmla="*/ 173 w 368"/>
                        <a:gd name="T27" fmla="*/ 210 h 276"/>
                        <a:gd name="T28" fmla="*/ 151 w 368"/>
                        <a:gd name="T29" fmla="*/ 180 h 276"/>
                        <a:gd name="T30" fmla="*/ 133 w 368"/>
                        <a:gd name="T31" fmla="*/ 218 h 276"/>
                        <a:gd name="T32" fmla="*/ 107 w 368"/>
                        <a:gd name="T33" fmla="*/ 161 h 276"/>
                        <a:gd name="T34" fmla="*/ 47 w 368"/>
                        <a:gd name="T35" fmla="*/ 245 h 276"/>
                        <a:gd name="T36" fmla="*/ 47 w 368"/>
                        <a:gd name="T37" fmla="*/ 246 h 276"/>
                        <a:gd name="T38" fmla="*/ 35 w 368"/>
                        <a:gd name="T39" fmla="*/ 259 h 276"/>
                        <a:gd name="T40" fmla="*/ 22 w 368"/>
                        <a:gd name="T41" fmla="*/ 246 h 276"/>
                        <a:gd name="T42" fmla="*/ 34 w 368"/>
                        <a:gd name="T43" fmla="*/ 233 h 276"/>
                        <a:gd name="T44" fmla="*/ 75 w 368"/>
                        <a:gd name="T45" fmla="*/ 73 h 276"/>
                        <a:gd name="T46" fmla="*/ 108 w 368"/>
                        <a:gd name="T47" fmla="*/ 145 h 276"/>
                        <a:gd name="T48" fmla="*/ 122 w 368"/>
                        <a:gd name="T49" fmla="*/ 125 h 276"/>
                        <a:gd name="T50" fmla="*/ 150 w 368"/>
                        <a:gd name="T51" fmla="*/ 164 h 276"/>
                        <a:gd name="T52" fmla="*/ 188 w 368"/>
                        <a:gd name="T53" fmla="*/ 86 h 276"/>
                        <a:gd name="T54" fmla="*/ 247 w 368"/>
                        <a:gd name="T55" fmla="*/ 106 h 276"/>
                        <a:gd name="T56" fmla="*/ 299 w 368"/>
                        <a:gd name="T57" fmla="*/ 41 h 276"/>
                        <a:gd name="T58" fmla="*/ 298 w 368"/>
                        <a:gd name="T59" fmla="*/ 34 h 276"/>
                        <a:gd name="T60" fmla="*/ 310 w 368"/>
                        <a:gd name="T61" fmla="*/ 22 h 276"/>
                        <a:gd name="T62" fmla="*/ 323 w 368"/>
                        <a:gd name="T63" fmla="*/ 34 h 276"/>
                        <a:gd name="T64" fmla="*/ 310 w 368"/>
                        <a:gd name="T65" fmla="*/ 47 h 276"/>
                        <a:gd name="T66" fmla="*/ 305 w 368"/>
                        <a:gd name="T67" fmla="*/ 46 h 276"/>
                        <a:gd name="T68" fmla="*/ 250 w 368"/>
                        <a:gd name="T69" fmla="*/ 116 h 276"/>
                        <a:gd name="T70" fmla="*/ 192 w 368"/>
                        <a:gd name="T71" fmla="*/ 96 h 276"/>
                        <a:gd name="T72" fmla="*/ 155 w 368"/>
                        <a:gd name="T73" fmla="*/ 172 h 276"/>
                        <a:gd name="T74" fmla="*/ 175 w 368"/>
                        <a:gd name="T75" fmla="*/ 200 h 276"/>
                        <a:gd name="T76" fmla="*/ 249 w 368"/>
                        <a:gd name="T77" fmla="*/ 159 h 276"/>
                        <a:gd name="T78" fmla="*/ 274 w 368"/>
                        <a:gd name="T79" fmla="*/ 191 h 276"/>
                        <a:gd name="T80" fmla="*/ 312 w 368"/>
                        <a:gd name="T81" fmla="*/ 153 h 276"/>
                        <a:gd name="T82" fmla="*/ 311 w 368"/>
                        <a:gd name="T83" fmla="*/ 147 h 276"/>
                        <a:gd name="T84" fmla="*/ 323 w 368"/>
                        <a:gd name="T85" fmla="*/ 134 h 276"/>
                        <a:gd name="T86" fmla="*/ 336 w 368"/>
                        <a:gd name="T87" fmla="*/ 147 h 276"/>
                        <a:gd name="T88" fmla="*/ 323 w 368"/>
                        <a:gd name="T89" fmla="*/ 1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276">
                          <a:moveTo>
                            <a:pt x="360" y="0"/>
                          </a:moveTo>
                          <a:cubicBezTo>
                            <a:pt x="8" y="0"/>
                            <a:pt x="8" y="0"/>
                            <a:pt x="8" y="0"/>
                          </a:cubicBezTo>
                          <a:cubicBezTo>
                            <a:pt x="4" y="0"/>
                            <a:pt x="0" y="4"/>
                            <a:pt x="0" y="8"/>
                          </a:cubicBezTo>
                          <a:cubicBezTo>
                            <a:pt x="0" y="268"/>
                            <a:pt x="0" y="268"/>
                            <a:pt x="0" y="268"/>
                          </a:cubicBezTo>
                          <a:cubicBezTo>
                            <a:pt x="0" y="272"/>
                            <a:pt x="4" y="276"/>
                            <a:pt x="8" y="276"/>
                          </a:cubicBezTo>
                          <a:cubicBezTo>
                            <a:pt x="360" y="276"/>
                            <a:pt x="360" y="276"/>
                            <a:pt x="360" y="276"/>
                          </a:cubicBezTo>
                          <a:cubicBezTo>
                            <a:pt x="364" y="276"/>
                            <a:pt x="368" y="272"/>
                            <a:pt x="368" y="268"/>
                          </a:cubicBezTo>
                          <a:cubicBezTo>
                            <a:pt x="368" y="8"/>
                            <a:pt x="368" y="8"/>
                            <a:pt x="368" y="8"/>
                          </a:cubicBezTo>
                          <a:cubicBezTo>
                            <a:pt x="368" y="4"/>
                            <a:pt x="364" y="0"/>
                            <a:pt x="360" y="0"/>
                          </a:cubicBezTo>
                          <a:close/>
                          <a:moveTo>
                            <a:pt x="323" y="159"/>
                          </a:moveTo>
                          <a:cubicBezTo>
                            <a:pt x="322" y="159"/>
                            <a:pt x="320" y="159"/>
                            <a:pt x="318" y="158"/>
                          </a:cubicBezTo>
                          <a:cubicBezTo>
                            <a:pt x="274" y="204"/>
                            <a:pt x="274" y="204"/>
                            <a:pt x="274" y="204"/>
                          </a:cubicBezTo>
                          <a:cubicBezTo>
                            <a:pt x="247" y="169"/>
                            <a:pt x="247" y="169"/>
                            <a:pt x="247" y="169"/>
                          </a:cubicBezTo>
                          <a:cubicBezTo>
                            <a:pt x="173" y="210"/>
                            <a:pt x="173" y="210"/>
                            <a:pt x="173" y="210"/>
                          </a:cubicBezTo>
                          <a:cubicBezTo>
                            <a:pt x="151" y="180"/>
                            <a:pt x="151" y="180"/>
                            <a:pt x="151" y="180"/>
                          </a:cubicBezTo>
                          <a:cubicBezTo>
                            <a:pt x="133" y="218"/>
                            <a:pt x="133" y="218"/>
                            <a:pt x="133" y="218"/>
                          </a:cubicBezTo>
                          <a:cubicBezTo>
                            <a:pt x="107" y="161"/>
                            <a:pt x="107" y="161"/>
                            <a:pt x="107" y="161"/>
                          </a:cubicBezTo>
                          <a:cubicBezTo>
                            <a:pt x="47" y="245"/>
                            <a:pt x="47" y="245"/>
                            <a:pt x="47" y="245"/>
                          </a:cubicBezTo>
                          <a:cubicBezTo>
                            <a:pt x="47" y="245"/>
                            <a:pt x="47" y="246"/>
                            <a:pt x="47" y="246"/>
                          </a:cubicBezTo>
                          <a:cubicBezTo>
                            <a:pt x="47" y="253"/>
                            <a:pt x="42" y="259"/>
                            <a:pt x="35" y="259"/>
                          </a:cubicBezTo>
                          <a:cubicBezTo>
                            <a:pt x="28" y="259"/>
                            <a:pt x="22" y="253"/>
                            <a:pt x="22" y="246"/>
                          </a:cubicBezTo>
                          <a:cubicBezTo>
                            <a:pt x="22" y="239"/>
                            <a:pt x="27" y="234"/>
                            <a:pt x="34" y="233"/>
                          </a:cubicBezTo>
                          <a:cubicBezTo>
                            <a:pt x="75" y="73"/>
                            <a:pt x="75" y="73"/>
                            <a:pt x="75" y="73"/>
                          </a:cubicBezTo>
                          <a:cubicBezTo>
                            <a:pt x="108" y="145"/>
                            <a:pt x="108" y="145"/>
                            <a:pt x="108" y="145"/>
                          </a:cubicBezTo>
                          <a:cubicBezTo>
                            <a:pt x="122" y="125"/>
                            <a:pt x="122" y="125"/>
                            <a:pt x="122" y="125"/>
                          </a:cubicBezTo>
                          <a:cubicBezTo>
                            <a:pt x="150" y="164"/>
                            <a:pt x="150" y="164"/>
                            <a:pt x="150" y="164"/>
                          </a:cubicBezTo>
                          <a:cubicBezTo>
                            <a:pt x="188" y="86"/>
                            <a:pt x="188" y="86"/>
                            <a:pt x="188" y="86"/>
                          </a:cubicBezTo>
                          <a:cubicBezTo>
                            <a:pt x="247" y="106"/>
                            <a:pt x="247" y="106"/>
                            <a:pt x="247" y="106"/>
                          </a:cubicBezTo>
                          <a:cubicBezTo>
                            <a:pt x="299" y="41"/>
                            <a:pt x="299" y="41"/>
                            <a:pt x="299" y="41"/>
                          </a:cubicBezTo>
                          <a:cubicBezTo>
                            <a:pt x="298" y="39"/>
                            <a:pt x="298" y="37"/>
                            <a:pt x="298" y="34"/>
                          </a:cubicBezTo>
                          <a:cubicBezTo>
                            <a:pt x="298" y="27"/>
                            <a:pt x="303" y="22"/>
                            <a:pt x="310" y="22"/>
                          </a:cubicBezTo>
                          <a:cubicBezTo>
                            <a:pt x="317" y="22"/>
                            <a:pt x="323" y="27"/>
                            <a:pt x="323" y="34"/>
                          </a:cubicBezTo>
                          <a:cubicBezTo>
                            <a:pt x="323" y="41"/>
                            <a:pt x="317" y="47"/>
                            <a:pt x="310" y="47"/>
                          </a:cubicBezTo>
                          <a:cubicBezTo>
                            <a:pt x="309" y="47"/>
                            <a:pt x="307" y="46"/>
                            <a:pt x="305" y="46"/>
                          </a:cubicBezTo>
                          <a:cubicBezTo>
                            <a:pt x="250" y="116"/>
                            <a:pt x="250" y="116"/>
                            <a:pt x="250" y="116"/>
                          </a:cubicBezTo>
                          <a:cubicBezTo>
                            <a:pt x="192" y="96"/>
                            <a:pt x="192" y="96"/>
                            <a:pt x="192" y="96"/>
                          </a:cubicBezTo>
                          <a:cubicBezTo>
                            <a:pt x="155" y="172"/>
                            <a:pt x="155" y="172"/>
                            <a:pt x="155" y="172"/>
                          </a:cubicBezTo>
                          <a:cubicBezTo>
                            <a:pt x="175" y="200"/>
                            <a:pt x="175" y="200"/>
                            <a:pt x="175" y="200"/>
                          </a:cubicBezTo>
                          <a:cubicBezTo>
                            <a:pt x="249" y="159"/>
                            <a:pt x="249" y="159"/>
                            <a:pt x="249" y="159"/>
                          </a:cubicBezTo>
                          <a:cubicBezTo>
                            <a:pt x="274" y="191"/>
                            <a:pt x="274" y="191"/>
                            <a:pt x="274" y="191"/>
                          </a:cubicBezTo>
                          <a:cubicBezTo>
                            <a:pt x="312" y="153"/>
                            <a:pt x="312" y="153"/>
                            <a:pt x="312" y="153"/>
                          </a:cubicBezTo>
                          <a:cubicBezTo>
                            <a:pt x="311" y="151"/>
                            <a:pt x="311" y="149"/>
                            <a:pt x="311" y="147"/>
                          </a:cubicBezTo>
                          <a:cubicBezTo>
                            <a:pt x="311" y="140"/>
                            <a:pt x="316" y="134"/>
                            <a:pt x="323" y="134"/>
                          </a:cubicBezTo>
                          <a:cubicBezTo>
                            <a:pt x="330" y="134"/>
                            <a:pt x="336" y="140"/>
                            <a:pt x="336" y="147"/>
                          </a:cubicBezTo>
                          <a:cubicBezTo>
                            <a:pt x="336" y="154"/>
                            <a:pt x="330" y="159"/>
                            <a:pt x="32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grpSp>
              <p:sp>
                <p:nvSpPr>
                  <p:cNvPr id="19" name="Freeform 18"/>
                  <p:cNvSpPr>
                    <a:spLocks/>
                  </p:cNvSpPr>
                  <p:nvPr/>
                </p:nvSpPr>
                <p:spPr bwMode="gray">
                  <a:xfrm>
                    <a:off x="9910246" y="2902413"/>
                    <a:ext cx="199478" cy="45719"/>
                  </a:xfrm>
                  <a:custGeom>
                    <a:avLst/>
                    <a:gdLst>
                      <a:gd name="connsiteX0" fmla="*/ 4475 w 146768"/>
                      <a:gd name="connsiteY0" fmla="*/ 87705 h 96352"/>
                      <a:gd name="connsiteX1" fmla="*/ 142293 w 146768"/>
                      <a:gd name="connsiteY1" fmla="*/ 87705 h 96352"/>
                      <a:gd name="connsiteX2" fmla="*/ 146768 w 146768"/>
                      <a:gd name="connsiteY2" fmla="*/ 91308 h 96352"/>
                      <a:gd name="connsiteX3" fmla="*/ 146768 w 146768"/>
                      <a:gd name="connsiteY3" fmla="*/ 92749 h 96352"/>
                      <a:gd name="connsiteX4" fmla="*/ 142293 w 146768"/>
                      <a:gd name="connsiteY4" fmla="*/ 96352 h 96352"/>
                      <a:gd name="connsiteX5" fmla="*/ 4475 w 146768"/>
                      <a:gd name="connsiteY5" fmla="*/ 96352 h 96352"/>
                      <a:gd name="connsiteX6" fmla="*/ 0 w 146768"/>
                      <a:gd name="connsiteY6" fmla="*/ 92749 h 96352"/>
                      <a:gd name="connsiteX7" fmla="*/ 0 w 146768"/>
                      <a:gd name="connsiteY7" fmla="*/ 91308 h 96352"/>
                      <a:gd name="connsiteX8" fmla="*/ 4475 w 146768"/>
                      <a:gd name="connsiteY8" fmla="*/ 87705 h 96352"/>
                      <a:gd name="connsiteX9" fmla="*/ 4475 w 146768"/>
                      <a:gd name="connsiteY9" fmla="*/ 58367 h 96352"/>
                      <a:gd name="connsiteX10" fmla="*/ 142293 w 146768"/>
                      <a:gd name="connsiteY10" fmla="*/ 58367 h 96352"/>
                      <a:gd name="connsiteX11" fmla="*/ 146768 w 146768"/>
                      <a:gd name="connsiteY11" fmla="*/ 62099 h 96352"/>
                      <a:gd name="connsiteX12" fmla="*/ 146768 w 146768"/>
                      <a:gd name="connsiteY12" fmla="*/ 63591 h 96352"/>
                      <a:gd name="connsiteX13" fmla="*/ 142293 w 146768"/>
                      <a:gd name="connsiteY13" fmla="*/ 67323 h 96352"/>
                      <a:gd name="connsiteX14" fmla="*/ 4475 w 146768"/>
                      <a:gd name="connsiteY14" fmla="*/ 67323 h 96352"/>
                      <a:gd name="connsiteX15" fmla="*/ 0 w 146768"/>
                      <a:gd name="connsiteY15" fmla="*/ 63591 h 96352"/>
                      <a:gd name="connsiteX16" fmla="*/ 0 w 146768"/>
                      <a:gd name="connsiteY16" fmla="*/ 62099 h 96352"/>
                      <a:gd name="connsiteX17" fmla="*/ 4475 w 146768"/>
                      <a:gd name="connsiteY17" fmla="*/ 58367 h 96352"/>
                      <a:gd name="connsiteX18" fmla="*/ 4475 w 146768"/>
                      <a:gd name="connsiteY18" fmla="*/ 29338 h 96352"/>
                      <a:gd name="connsiteX19" fmla="*/ 142293 w 146768"/>
                      <a:gd name="connsiteY19" fmla="*/ 29338 h 96352"/>
                      <a:gd name="connsiteX20" fmla="*/ 146768 w 146768"/>
                      <a:gd name="connsiteY20" fmla="*/ 32941 h 96352"/>
                      <a:gd name="connsiteX21" fmla="*/ 146768 w 146768"/>
                      <a:gd name="connsiteY21" fmla="*/ 34382 h 96352"/>
                      <a:gd name="connsiteX22" fmla="*/ 142293 w 146768"/>
                      <a:gd name="connsiteY22" fmla="*/ 37985 h 96352"/>
                      <a:gd name="connsiteX23" fmla="*/ 4475 w 146768"/>
                      <a:gd name="connsiteY23" fmla="*/ 37985 h 96352"/>
                      <a:gd name="connsiteX24" fmla="*/ 0 w 146768"/>
                      <a:gd name="connsiteY24" fmla="*/ 34382 h 96352"/>
                      <a:gd name="connsiteX25" fmla="*/ 0 w 146768"/>
                      <a:gd name="connsiteY25" fmla="*/ 32941 h 96352"/>
                      <a:gd name="connsiteX26" fmla="*/ 4475 w 146768"/>
                      <a:gd name="connsiteY26" fmla="*/ 29338 h 96352"/>
                      <a:gd name="connsiteX27" fmla="*/ 4475 w 146768"/>
                      <a:gd name="connsiteY27" fmla="*/ 0 h 96352"/>
                      <a:gd name="connsiteX28" fmla="*/ 142293 w 146768"/>
                      <a:gd name="connsiteY28" fmla="*/ 0 h 96352"/>
                      <a:gd name="connsiteX29" fmla="*/ 146768 w 146768"/>
                      <a:gd name="connsiteY29" fmla="*/ 3732 h 96352"/>
                      <a:gd name="connsiteX30" fmla="*/ 146768 w 146768"/>
                      <a:gd name="connsiteY30" fmla="*/ 5224 h 96352"/>
                      <a:gd name="connsiteX31" fmla="*/ 142293 w 146768"/>
                      <a:gd name="connsiteY31" fmla="*/ 8956 h 96352"/>
                      <a:gd name="connsiteX32" fmla="*/ 4475 w 146768"/>
                      <a:gd name="connsiteY32" fmla="*/ 8956 h 96352"/>
                      <a:gd name="connsiteX33" fmla="*/ 0 w 146768"/>
                      <a:gd name="connsiteY33" fmla="*/ 5224 h 96352"/>
                      <a:gd name="connsiteX34" fmla="*/ 0 w 146768"/>
                      <a:gd name="connsiteY34" fmla="*/ 3732 h 96352"/>
                      <a:gd name="connsiteX35" fmla="*/ 4475 w 146768"/>
                      <a:gd name="connsiteY35" fmla="*/ 0 h 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6768" h="96352">
                        <a:moveTo>
                          <a:pt x="4475" y="87705"/>
                        </a:moveTo>
                        <a:cubicBezTo>
                          <a:pt x="4475" y="87705"/>
                          <a:pt x="4475" y="87705"/>
                          <a:pt x="142293" y="87705"/>
                        </a:cubicBezTo>
                        <a:cubicBezTo>
                          <a:pt x="144978" y="87705"/>
                          <a:pt x="146768" y="89146"/>
                          <a:pt x="146768" y="91308"/>
                        </a:cubicBezTo>
                        <a:cubicBezTo>
                          <a:pt x="146768" y="91308"/>
                          <a:pt x="146768" y="91308"/>
                          <a:pt x="146768" y="92749"/>
                        </a:cubicBezTo>
                        <a:cubicBezTo>
                          <a:pt x="146768" y="94911"/>
                          <a:pt x="144978" y="96352"/>
                          <a:pt x="142293" y="96352"/>
                        </a:cubicBezTo>
                        <a:cubicBezTo>
                          <a:pt x="142293" y="96352"/>
                          <a:pt x="142293" y="96352"/>
                          <a:pt x="4475" y="96352"/>
                        </a:cubicBezTo>
                        <a:cubicBezTo>
                          <a:pt x="1790" y="96352"/>
                          <a:pt x="0" y="94911"/>
                          <a:pt x="0" y="92749"/>
                        </a:cubicBezTo>
                        <a:cubicBezTo>
                          <a:pt x="0" y="92749"/>
                          <a:pt x="0" y="92749"/>
                          <a:pt x="0" y="91308"/>
                        </a:cubicBezTo>
                        <a:cubicBezTo>
                          <a:pt x="0" y="89146"/>
                          <a:pt x="1790" y="87705"/>
                          <a:pt x="4475" y="87705"/>
                        </a:cubicBezTo>
                        <a:close/>
                        <a:moveTo>
                          <a:pt x="4475" y="58367"/>
                        </a:moveTo>
                        <a:cubicBezTo>
                          <a:pt x="4475" y="58367"/>
                          <a:pt x="4475" y="58367"/>
                          <a:pt x="142293" y="58367"/>
                        </a:cubicBezTo>
                        <a:cubicBezTo>
                          <a:pt x="144978" y="58367"/>
                          <a:pt x="146768" y="59860"/>
                          <a:pt x="146768" y="62099"/>
                        </a:cubicBezTo>
                        <a:cubicBezTo>
                          <a:pt x="146768" y="62099"/>
                          <a:pt x="146768" y="62099"/>
                          <a:pt x="146768" y="63591"/>
                        </a:cubicBezTo>
                        <a:cubicBezTo>
                          <a:pt x="146768" y="65830"/>
                          <a:pt x="144978" y="67323"/>
                          <a:pt x="142293" y="67323"/>
                        </a:cubicBezTo>
                        <a:cubicBezTo>
                          <a:pt x="142293" y="67323"/>
                          <a:pt x="142293" y="67323"/>
                          <a:pt x="4475" y="67323"/>
                        </a:cubicBezTo>
                        <a:cubicBezTo>
                          <a:pt x="1790" y="67323"/>
                          <a:pt x="0" y="65830"/>
                          <a:pt x="0" y="63591"/>
                        </a:cubicBezTo>
                        <a:cubicBezTo>
                          <a:pt x="0" y="63591"/>
                          <a:pt x="0" y="63591"/>
                          <a:pt x="0" y="62099"/>
                        </a:cubicBezTo>
                        <a:cubicBezTo>
                          <a:pt x="0" y="59860"/>
                          <a:pt x="1790" y="58367"/>
                          <a:pt x="4475" y="58367"/>
                        </a:cubicBezTo>
                        <a:close/>
                        <a:moveTo>
                          <a:pt x="4475" y="29338"/>
                        </a:moveTo>
                        <a:cubicBezTo>
                          <a:pt x="4475" y="29338"/>
                          <a:pt x="4475" y="29338"/>
                          <a:pt x="142293" y="29338"/>
                        </a:cubicBezTo>
                        <a:cubicBezTo>
                          <a:pt x="144978" y="29338"/>
                          <a:pt x="146768" y="30779"/>
                          <a:pt x="146768" y="32941"/>
                        </a:cubicBezTo>
                        <a:cubicBezTo>
                          <a:pt x="146768" y="32941"/>
                          <a:pt x="146768" y="32941"/>
                          <a:pt x="146768" y="34382"/>
                        </a:cubicBezTo>
                        <a:cubicBezTo>
                          <a:pt x="146768" y="36544"/>
                          <a:pt x="144978" y="37985"/>
                          <a:pt x="142293" y="37985"/>
                        </a:cubicBezTo>
                        <a:cubicBezTo>
                          <a:pt x="142293" y="37985"/>
                          <a:pt x="142293" y="37985"/>
                          <a:pt x="4475" y="37985"/>
                        </a:cubicBezTo>
                        <a:cubicBezTo>
                          <a:pt x="1790" y="37985"/>
                          <a:pt x="0" y="36544"/>
                          <a:pt x="0" y="34382"/>
                        </a:cubicBezTo>
                        <a:cubicBezTo>
                          <a:pt x="0" y="34382"/>
                          <a:pt x="0" y="34382"/>
                          <a:pt x="0" y="32941"/>
                        </a:cubicBezTo>
                        <a:cubicBezTo>
                          <a:pt x="0" y="30779"/>
                          <a:pt x="1790" y="29338"/>
                          <a:pt x="4475" y="29338"/>
                        </a:cubicBezTo>
                        <a:close/>
                        <a:moveTo>
                          <a:pt x="4475" y="0"/>
                        </a:moveTo>
                        <a:cubicBezTo>
                          <a:pt x="4475" y="0"/>
                          <a:pt x="4475" y="0"/>
                          <a:pt x="142293" y="0"/>
                        </a:cubicBezTo>
                        <a:cubicBezTo>
                          <a:pt x="144978" y="0"/>
                          <a:pt x="146768" y="1493"/>
                          <a:pt x="146768" y="3732"/>
                        </a:cubicBezTo>
                        <a:cubicBezTo>
                          <a:pt x="146768" y="3732"/>
                          <a:pt x="146768" y="3732"/>
                          <a:pt x="146768" y="5224"/>
                        </a:cubicBezTo>
                        <a:cubicBezTo>
                          <a:pt x="146768" y="7463"/>
                          <a:pt x="144978" y="8956"/>
                          <a:pt x="142293" y="8956"/>
                        </a:cubicBezTo>
                        <a:cubicBezTo>
                          <a:pt x="142293" y="8956"/>
                          <a:pt x="142293" y="8956"/>
                          <a:pt x="4475" y="8956"/>
                        </a:cubicBezTo>
                        <a:cubicBezTo>
                          <a:pt x="1790" y="8956"/>
                          <a:pt x="0" y="7463"/>
                          <a:pt x="0" y="5224"/>
                        </a:cubicBezTo>
                        <a:cubicBezTo>
                          <a:pt x="0" y="5224"/>
                          <a:pt x="0" y="5224"/>
                          <a:pt x="0" y="3732"/>
                        </a:cubicBezTo>
                        <a:cubicBezTo>
                          <a:pt x="0" y="1493"/>
                          <a:pt x="1790" y="0"/>
                          <a:pt x="447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sp>
                <p:nvSpPr>
                  <p:cNvPr id="20" name="LOAD METER"/>
                  <p:cNvSpPr>
                    <a:spLocks noChangeAspect="1"/>
                  </p:cNvSpPr>
                  <p:nvPr/>
                </p:nvSpPr>
                <p:spPr bwMode="auto">
                  <a:xfrm rot="1919497">
                    <a:off x="9958928" y="2563229"/>
                    <a:ext cx="107627" cy="91440"/>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0"/>
                  <p:cNvGrpSpPr/>
                  <p:nvPr/>
                </p:nvGrpSpPr>
                <p:grpSpPr>
                  <a:xfrm>
                    <a:off x="9907172" y="2794022"/>
                    <a:ext cx="89907" cy="78744"/>
                    <a:chOff x="4225429" y="1222164"/>
                    <a:chExt cx="1460899" cy="1221232"/>
                  </a:xfrm>
                  <a:grpFill/>
                </p:grpSpPr>
                <p:sp>
                  <p:nvSpPr>
                    <p:cNvPr id="27" name="Rounded Rectangle 26"/>
                    <p:cNvSpPr/>
                    <p:nvPr/>
                  </p:nvSpPr>
                  <p:spPr bwMode="auto">
                    <a:xfrm flipH="1">
                      <a:off x="4320679" y="2160270"/>
                      <a:ext cx="845820" cy="266700"/>
                    </a:xfrm>
                    <a:prstGeom prst="round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p:cNvSpPr/>
                    <p:nvPr/>
                  </p:nvSpPr>
                  <p:spPr bwMode="auto">
                    <a:xfrm rot="19233811" flipH="1">
                      <a:off x="4650722" y="2027618"/>
                      <a:ext cx="180975" cy="229107"/>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1"/>
                    <p:cNvSpPr/>
                    <p:nvPr/>
                  </p:nvSpPr>
                  <p:spPr bwMode="auto">
                    <a:xfrm rot="1663182" flipH="1">
                      <a:off x="4643040" y="1334313"/>
                      <a:ext cx="193060" cy="512062"/>
                    </a:xfrm>
                    <a:custGeom>
                      <a:avLst/>
                      <a:gdLst>
                        <a:gd name="connsiteX0" fmla="*/ 0 w 158225"/>
                        <a:gd name="connsiteY0" fmla="*/ 0 h 494769"/>
                        <a:gd name="connsiteX1" fmla="*/ 158225 w 158225"/>
                        <a:gd name="connsiteY1" fmla="*/ 0 h 494769"/>
                        <a:gd name="connsiteX2" fmla="*/ 158225 w 158225"/>
                        <a:gd name="connsiteY2" fmla="*/ 494769 h 494769"/>
                        <a:gd name="connsiteX3" fmla="*/ 0 w 158225"/>
                        <a:gd name="connsiteY3" fmla="*/ 494769 h 494769"/>
                        <a:gd name="connsiteX4" fmla="*/ 0 w 158225"/>
                        <a:gd name="connsiteY4" fmla="*/ 0 h 494769"/>
                        <a:gd name="connsiteX0" fmla="*/ 22401 w 158225"/>
                        <a:gd name="connsiteY0" fmla="*/ 0 h 496448"/>
                        <a:gd name="connsiteX1" fmla="*/ 158225 w 158225"/>
                        <a:gd name="connsiteY1" fmla="*/ 1679 h 496448"/>
                        <a:gd name="connsiteX2" fmla="*/ 158225 w 158225"/>
                        <a:gd name="connsiteY2" fmla="*/ 496448 h 496448"/>
                        <a:gd name="connsiteX3" fmla="*/ 0 w 158225"/>
                        <a:gd name="connsiteY3" fmla="*/ 496448 h 496448"/>
                        <a:gd name="connsiteX4" fmla="*/ 22401 w 158225"/>
                        <a:gd name="connsiteY4" fmla="*/ 0 h 496448"/>
                        <a:gd name="connsiteX0" fmla="*/ 22401 w 193060"/>
                        <a:gd name="connsiteY0" fmla="*/ 0 h 512062"/>
                        <a:gd name="connsiteX1" fmla="*/ 158225 w 193060"/>
                        <a:gd name="connsiteY1" fmla="*/ 1679 h 512062"/>
                        <a:gd name="connsiteX2" fmla="*/ 193060 w 193060"/>
                        <a:gd name="connsiteY2" fmla="*/ 512062 h 512062"/>
                        <a:gd name="connsiteX3" fmla="*/ 0 w 193060"/>
                        <a:gd name="connsiteY3" fmla="*/ 496448 h 512062"/>
                        <a:gd name="connsiteX4" fmla="*/ 22401 w 193060"/>
                        <a:gd name="connsiteY4" fmla="*/ 0 h 51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60" h="512062">
                          <a:moveTo>
                            <a:pt x="22401" y="0"/>
                          </a:moveTo>
                          <a:lnTo>
                            <a:pt x="158225" y="1679"/>
                          </a:lnTo>
                          <a:lnTo>
                            <a:pt x="193060" y="512062"/>
                          </a:lnTo>
                          <a:lnTo>
                            <a:pt x="0" y="496448"/>
                          </a:lnTo>
                          <a:lnTo>
                            <a:pt x="22401" y="0"/>
                          </a:lnTo>
                          <a:close/>
                        </a:path>
                      </a:pathLst>
                    </a:cu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p:cNvSpPr/>
                    <p:nvPr/>
                  </p:nvSpPr>
                  <p:spPr bwMode="auto">
                    <a:xfrm rot="6300000" flipH="1">
                      <a:off x="5129668" y="1183759"/>
                      <a:ext cx="146572" cy="500932"/>
                    </a:xfrm>
                    <a:custGeom>
                      <a:avLst/>
                      <a:gdLst>
                        <a:gd name="connsiteX0" fmla="*/ 0 w 123571"/>
                        <a:gd name="connsiteY0" fmla="*/ 0 h 494769"/>
                        <a:gd name="connsiteX1" fmla="*/ 123571 w 123571"/>
                        <a:gd name="connsiteY1" fmla="*/ 0 h 494769"/>
                        <a:gd name="connsiteX2" fmla="*/ 123571 w 123571"/>
                        <a:gd name="connsiteY2" fmla="*/ 494769 h 494769"/>
                        <a:gd name="connsiteX3" fmla="*/ 0 w 123571"/>
                        <a:gd name="connsiteY3" fmla="*/ 494769 h 494769"/>
                        <a:gd name="connsiteX4" fmla="*/ 0 w 123571"/>
                        <a:gd name="connsiteY4" fmla="*/ 0 h 494769"/>
                        <a:gd name="connsiteX0" fmla="*/ 0 w 146572"/>
                        <a:gd name="connsiteY0" fmla="*/ 0 h 500932"/>
                        <a:gd name="connsiteX1" fmla="*/ 123571 w 146572"/>
                        <a:gd name="connsiteY1" fmla="*/ 0 h 500932"/>
                        <a:gd name="connsiteX2" fmla="*/ 146572 w 146572"/>
                        <a:gd name="connsiteY2" fmla="*/ 500932 h 500932"/>
                        <a:gd name="connsiteX3" fmla="*/ 0 w 146572"/>
                        <a:gd name="connsiteY3" fmla="*/ 494769 h 500932"/>
                        <a:gd name="connsiteX4" fmla="*/ 0 w 146572"/>
                        <a:gd name="connsiteY4" fmla="*/ 0 h 500932"/>
                        <a:gd name="connsiteX0" fmla="*/ 23002 w 146572"/>
                        <a:gd name="connsiteY0" fmla="*/ 6163 h 500932"/>
                        <a:gd name="connsiteX1" fmla="*/ 123571 w 146572"/>
                        <a:gd name="connsiteY1" fmla="*/ 0 h 500932"/>
                        <a:gd name="connsiteX2" fmla="*/ 146572 w 146572"/>
                        <a:gd name="connsiteY2" fmla="*/ 500932 h 500932"/>
                        <a:gd name="connsiteX3" fmla="*/ 0 w 146572"/>
                        <a:gd name="connsiteY3" fmla="*/ 494769 h 500932"/>
                        <a:gd name="connsiteX4" fmla="*/ 23002 w 146572"/>
                        <a:gd name="connsiteY4" fmla="*/ 6163 h 50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72" h="500932">
                          <a:moveTo>
                            <a:pt x="23002" y="6163"/>
                          </a:moveTo>
                          <a:lnTo>
                            <a:pt x="123571" y="0"/>
                          </a:lnTo>
                          <a:lnTo>
                            <a:pt x="146572" y="500932"/>
                          </a:lnTo>
                          <a:lnTo>
                            <a:pt x="0" y="494769"/>
                          </a:lnTo>
                          <a:lnTo>
                            <a:pt x="23002" y="6163"/>
                          </a:lnTo>
                          <a:close/>
                        </a:path>
                      </a:pathLst>
                    </a:cu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ounded Rectangle 30"/>
                    <p:cNvSpPr/>
                    <p:nvPr/>
                  </p:nvSpPr>
                  <p:spPr bwMode="auto">
                    <a:xfrm flipH="1">
                      <a:off x="4225429" y="2293620"/>
                      <a:ext cx="1036320" cy="149776"/>
                    </a:xfrm>
                    <a:prstGeom prst="round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Oval 31"/>
                    <p:cNvSpPr/>
                    <p:nvPr/>
                  </p:nvSpPr>
                  <p:spPr bwMode="auto">
                    <a:xfrm flipH="1">
                      <a:off x="4394974" y="1762559"/>
                      <a:ext cx="352209" cy="352210"/>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Oval 32"/>
                    <p:cNvSpPr/>
                    <p:nvPr/>
                  </p:nvSpPr>
                  <p:spPr bwMode="auto">
                    <a:xfrm flipH="1">
                      <a:off x="4758229" y="1222164"/>
                      <a:ext cx="256032" cy="256033"/>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4" name="Group 33"/>
                    <p:cNvGrpSpPr/>
                    <p:nvPr/>
                  </p:nvGrpSpPr>
                  <p:grpSpPr>
                    <a:xfrm rot="20781386">
                      <a:off x="5409524" y="1586085"/>
                      <a:ext cx="276804" cy="467545"/>
                      <a:chOff x="6199773" y="1569838"/>
                      <a:chExt cx="276804" cy="467545"/>
                    </a:xfrm>
                    <a:grpFill/>
                  </p:grpSpPr>
                  <p:sp>
                    <p:nvSpPr>
                      <p:cNvPr id="36" name="Rectangle 35"/>
                      <p:cNvSpPr/>
                      <p:nvPr/>
                    </p:nvSpPr>
                    <p:spPr bwMode="auto">
                      <a:xfrm rot="10800000" flipH="1">
                        <a:off x="6289818" y="1569838"/>
                        <a:ext cx="96717" cy="173784"/>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Oval 36"/>
                      <p:cNvSpPr/>
                      <p:nvPr/>
                    </p:nvSpPr>
                    <p:spPr bwMode="auto">
                      <a:xfrm rot="10737439" flipH="1">
                        <a:off x="6282702" y="1724048"/>
                        <a:ext cx="110946" cy="110946"/>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8" name="Group 37"/>
                      <p:cNvGrpSpPr/>
                      <p:nvPr/>
                    </p:nvGrpSpPr>
                    <p:grpSpPr>
                      <a:xfrm>
                        <a:off x="6199773" y="1764545"/>
                        <a:ext cx="99173" cy="272838"/>
                        <a:chOff x="5426382" y="1788525"/>
                        <a:chExt cx="99173" cy="272838"/>
                      </a:xfrm>
                      <a:grpFill/>
                    </p:grpSpPr>
                    <p:sp>
                      <p:nvSpPr>
                        <p:cNvPr id="42" name="Rectangle 41"/>
                        <p:cNvSpPr/>
                        <p:nvPr/>
                      </p:nvSpPr>
                      <p:spPr bwMode="auto">
                        <a:xfrm rot="13260000" flipH="1">
                          <a:off x="5464045" y="1788525"/>
                          <a:ext cx="45719" cy="137160"/>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Diagonal Stripe 42"/>
                        <p:cNvSpPr/>
                        <p:nvPr/>
                      </p:nvSpPr>
                      <p:spPr bwMode="auto">
                        <a:xfrm rot="19432650">
                          <a:off x="5426382" y="1878483"/>
                          <a:ext cx="99173" cy="182880"/>
                        </a:xfrm>
                        <a:prstGeom prst="diagStrip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9" name="Group 38"/>
                      <p:cNvGrpSpPr/>
                      <p:nvPr/>
                    </p:nvGrpSpPr>
                    <p:grpSpPr>
                      <a:xfrm flipH="1">
                        <a:off x="6377404" y="1764545"/>
                        <a:ext cx="99173" cy="272838"/>
                        <a:chOff x="5426382" y="1788525"/>
                        <a:chExt cx="99173" cy="272838"/>
                      </a:xfrm>
                      <a:grpFill/>
                    </p:grpSpPr>
                    <p:sp>
                      <p:nvSpPr>
                        <p:cNvPr id="40" name="Rectangle 39"/>
                        <p:cNvSpPr/>
                        <p:nvPr/>
                      </p:nvSpPr>
                      <p:spPr bwMode="auto">
                        <a:xfrm rot="13260000" flipH="1">
                          <a:off x="5464045" y="1788525"/>
                          <a:ext cx="45719" cy="137160"/>
                        </a:xfrm>
                        <a:prstGeom prst="rect">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Diagonal Stripe 40"/>
                        <p:cNvSpPr/>
                        <p:nvPr/>
                      </p:nvSpPr>
                      <p:spPr bwMode="auto">
                        <a:xfrm rot="19432650">
                          <a:off x="5426382" y="1878483"/>
                          <a:ext cx="99173" cy="182880"/>
                        </a:xfrm>
                        <a:prstGeom prst="diagStrip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35" name="Oval 34"/>
                    <p:cNvSpPr/>
                    <p:nvPr/>
                  </p:nvSpPr>
                  <p:spPr bwMode="auto">
                    <a:xfrm flipH="1">
                      <a:off x="5372628" y="1436546"/>
                      <a:ext cx="192023" cy="192024"/>
                    </a:xfrm>
                    <a:prstGeom prst="ellipse">
                      <a:avLst/>
                    </a:prstGeom>
                    <a:grpFill/>
                    <a:ln w="3175">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16" tIns="45708" rIns="45708" bIns="91416"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82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2" name="VEHICLE TRACKING"/>
                  <p:cNvSpPr/>
                  <p:nvPr/>
                </p:nvSpPr>
                <p:spPr bwMode="auto">
                  <a:xfrm>
                    <a:off x="9906038" y="2665908"/>
                    <a:ext cx="114660" cy="90822"/>
                  </a:xfrm>
                  <a:custGeom>
                    <a:avLst/>
                    <a:gdLst/>
                    <a:ahLst/>
                    <a:cxnLst/>
                    <a:rect l="l" t="t" r="r" b="b"/>
                    <a:pathLst>
                      <a:path w="779174" h="582906">
                        <a:moveTo>
                          <a:pt x="640768" y="456982"/>
                        </a:moveTo>
                        <a:lnTo>
                          <a:pt x="711568" y="456982"/>
                        </a:lnTo>
                        <a:cubicBezTo>
                          <a:pt x="726718" y="456982"/>
                          <a:pt x="739000" y="469264"/>
                          <a:pt x="739000" y="484414"/>
                        </a:cubicBezTo>
                        <a:cubicBezTo>
                          <a:pt x="739000" y="499564"/>
                          <a:pt x="726718" y="511846"/>
                          <a:pt x="711568" y="511846"/>
                        </a:cubicBezTo>
                        <a:lnTo>
                          <a:pt x="640768" y="511846"/>
                        </a:lnTo>
                        <a:cubicBezTo>
                          <a:pt x="625618" y="511846"/>
                          <a:pt x="613336" y="499564"/>
                          <a:pt x="613336" y="484414"/>
                        </a:cubicBezTo>
                        <a:cubicBezTo>
                          <a:pt x="613336" y="469264"/>
                          <a:pt x="625618" y="456982"/>
                          <a:pt x="640768" y="456982"/>
                        </a:cubicBezTo>
                        <a:close/>
                        <a:moveTo>
                          <a:pt x="440533" y="392281"/>
                        </a:moveTo>
                        <a:cubicBezTo>
                          <a:pt x="423466" y="392281"/>
                          <a:pt x="409629" y="405409"/>
                          <a:pt x="409629" y="421602"/>
                        </a:cubicBezTo>
                        <a:cubicBezTo>
                          <a:pt x="409629" y="437795"/>
                          <a:pt x="423466" y="450923"/>
                          <a:pt x="440533" y="450923"/>
                        </a:cubicBezTo>
                        <a:cubicBezTo>
                          <a:pt x="457600" y="450923"/>
                          <a:pt x="471435" y="437795"/>
                          <a:pt x="471435" y="421602"/>
                        </a:cubicBezTo>
                        <a:cubicBezTo>
                          <a:pt x="471435" y="405409"/>
                          <a:pt x="457600" y="392281"/>
                          <a:pt x="440533" y="392281"/>
                        </a:cubicBezTo>
                        <a:close/>
                        <a:moveTo>
                          <a:pt x="74716" y="392281"/>
                        </a:moveTo>
                        <a:cubicBezTo>
                          <a:pt x="57649" y="392281"/>
                          <a:pt x="43813" y="405409"/>
                          <a:pt x="43813" y="421602"/>
                        </a:cubicBezTo>
                        <a:cubicBezTo>
                          <a:pt x="43813" y="437795"/>
                          <a:pt x="57649" y="450923"/>
                          <a:pt x="74716" y="450923"/>
                        </a:cubicBezTo>
                        <a:cubicBezTo>
                          <a:pt x="91783" y="450923"/>
                          <a:pt x="105619" y="437795"/>
                          <a:pt x="105619" y="421602"/>
                        </a:cubicBezTo>
                        <a:cubicBezTo>
                          <a:pt x="105619" y="405409"/>
                          <a:pt x="91783" y="392281"/>
                          <a:pt x="74716" y="392281"/>
                        </a:cubicBezTo>
                        <a:close/>
                        <a:moveTo>
                          <a:pt x="680516" y="320756"/>
                        </a:moveTo>
                        <a:cubicBezTo>
                          <a:pt x="655266" y="320756"/>
                          <a:pt x="634796" y="341226"/>
                          <a:pt x="634796" y="366476"/>
                        </a:cubicBezTo>
                        <a:cubicBezTo>
                          <a:pt x="634796" y="391726"/>
                          <a:pt x="655266" y="412196"/>
                          <a:pt x="680516" y="412196"/>
                        </a:cubicBezTo>
                        <a:cubicBezTo>
                          <a:pt x="705766" y="412196"/>
                          <a:pt x="726236" y="391726"/>
                          <a:pt x="726236" y="366476"/>
                        </a:cubicBezTo>
                        <a:cubicBezTo>
                          <a:pt x="726236" y="341226"/>
                          <a:pt x="705766" y="320756"/>
                          <a:pt x="680516" y="320756"/>
                        </a:cubicBezTo>
                        <a:close/>
                        <a:moveTo>
                          <a:pt x="133583" y="194372"/>
                        </a:moveTo>
                        <a:cubicBezTo>
                          <a:pt x="123760" y="195437"/>
                          <a:pt x="107202" y="197301"/>
                          <a:pt x="99063" y="219136"/>
                        </a:cubicBezTo>
                        <a:lnTo>
                          <a:pt x="60670" y="331331"/>
                        </a:lnTo>
                        <a:lnTo>
                          <a:pt x="454632" y="331331"/>
                        </a:lnTo>
                        <a:lnTo>
                          <a:pt x="458839" y="332137"/>
                        </a:lnTo>
                        <a:lnTo>
                          <a:pt x="418166" y="220734"/>
                        </a:lnTo>
                        <a:cubicBezTo>
                          <a:pt x="410307" y="203958"/>
                          <a:pt x="408343" y="195171"/>
                          <a:pt x="379436" y="194372"/>
                        </a:cubicBezTo>
                        <a:close/>
                        <a:moveTo>
                          <a:pt x="136109" y="172004"/>
                        </a:moveTo>
                        <a:lnTo>
                          <a:pt x="384488" y="172004"/>
                        </a:lnTo>
                        <a:cubicBezTo>
                          <a:pt x="419008" y="175200"/>
                          <a:pt x="423218" y="191975"/>
                          <a:pt x="432479" y="207952"/>
                        </a:cubicBezTo>
                        <a:lnTo>
                          <a:pt x="489525" y="343266"/>
                        </a:lnTo>
                        <a:cubicBezTo>
                          <a:pt x="504729" y="352772"/>
                          <a:pt x="514176" y="369253"/>
                          <a:pt x="514176" y="387826"/>
                        </a:cubicBezTo>
                        <a:lnTo>
                          <a:pt x="514176" y="450205"/>
                        </a:lnTo>
                        <a:cubicBezTo>
                          <a:pt x="514176" y="476177"/>
                          <a:pt x="495706" y="498055"/>
                          <a:pt x="470268" y="503705"/>
                        </a:cubicBezTo>
                        <a:lnTo>
                          <a:pt x="470268" y="559252"/>
                        </a:lnTo>
                        <a:cubicBezTo>
                          <a:pt x="470268" y="572315"/>
                          <a:pt x="459107" y="582906"/>
                          <a:pt x="445338" y="582906"/>
                        </a:cubicBezTo>
                        <a:lnTo>
                          <a:pt x="417811" y="582906"/>
                        </a:lnTo>
                        <a:cubicBezTo>
                          <a:pt x="404043" y="582906"/>
                          <a:pt x="392881" y="572315"/>
                          <a:pt x="392881" y="559252"/>
                        </a:cubicBezTo>
                        <a:lnTo>
                          <a:pt x="392881" y="506700"/>
                        </a:lnTo>
                        <a:lnTo>
                          <a:pt x="124415" y="506700"/>
                        </a:lnTo>
                        <a:lnTo>
                          <a:pt x="124415" y="559253"/>
                        </a:lnTo>
                        <a:cubicBezTo>
                          <a:pt x="124415" y="572316"/>
                          <a:pt x="113253" y="582906"/>
                          <a:pt x="99485" y="582906"/>
                        </a:cubicBezTo>
                        <a:lnTo>
                          <a:pt x="71958" y="582906"/>
                        </a:lnTo>
                        <a:cubicBezTo>
                          <a:pt x="58189" y="582906"/>
                          <a:pt x="47028" y="572316"/>
                          <a:pt x="47028" y="559253"/>
                        </a:cubicBezTo>
                        <a:lnTo>
                          <a:pt x="47028" y="504302"/>
                        </a:lnTo>
                        <a:cubicBezTo>
                          <a:pt x="20025" y="499853"/>
                          <a:pt x="0" y="477248"/>
                          <a:pt x="0" y="450205"/>
                        </a:cubicBezTo>
                        <a:lnTo>
                          <a:pt x="0" y="387826"/>
                        </a:lnTo>
                        <a:cubicBezTo>
                          <a:pt x="0" y="368466"/>
                          <a:pt x="10264" y="351380"/>
                          <a:pt x="26534" y="342061"/>
                        </a:cubicBezTo>
                        <a:lnTo>
                          <a:pt x="85592" y="202360"/>
                        </a:lnTo>
                        <a:cubicBezTo>
                          <a:pt x="97379" y="186650"/>
                          <a:pt x="106640" y="173335"/>
                          <a:pt x="136109" y="172004"/>
                        </a:cubicBezTo>
                        <a:close/>
                        <a:moveTo>
                          <a:pt x="344827" y="0"/>
                        </a:moveTo>
                        <a:lnTo>
                          <a:pt x="748300" y="0"/>
                        </a:lnTo>
                        <a:cubicBezTo>
                          <a:pt x="759814" y="0"/>
                          <a:pt x="769148" y="9334"/>
                          <a:pt x="769148" y="20848"/>
                        </a:cubicBezTo>
                        <a:lnTo>
                          <a:pt x="769148" y="268862"/>
                        </a:lnTo>
                        <a:cubicBezTo>
                          <a:pt x="774898" y="269223"/>
                          <a:pt x="779174" y="274149"/>
                          <a:pt x="779174" y="280073"/>
                        </a:cubicBezTo>
                        <a:lnTo>
                          <a:pt x="779174" y="443168"/>
                        </a:lnTo>
                        <a:cubicBezTo>
                          <a:pt x="779174" y="449823"/>
                          <a:pt x="773779" y="455218"/>
                          <a:pt x="767124" y="455218"/>
                        </a:cubicBezTo>
                        <a:lnTo>
                          <a:pt x="523551" y="455218"/>
                        </a:lnTo>
                        <a:cubicBezTo>
                          <a:pt x="522461" y="437854"/>
                          <a:pt x="521167" y="424811"/>
                          <a:pt x="521167" y="369749"/>
                        </a:cubicBezTo>
                        <a:cubicBezTo>
                          <a:pt x="518187" y="352715"/>
                          <a:pt x="510532" y="348310"/>
                          <a:pt x="497199" y="338488"/>
                        </a:cubicBezTo>
                        <a:cubicBezTo>
                          <a:pt x="484856" y="310893"/>
                          <a:pt x="474350" y="284477"/>
                          <a:pt x="464289" y="260833"/>
                        </a:cubicBezTo>
                        <a:lnTo>
                          <a:pt x="710995" y="260833"/>
                        </a:lnTo>
                        <a:lnTo>
                          <a:pt x="693825" y="115562"/>
                        </a:lnTo>
                        <a:lnTo>
                          <a:pt x="384033" y="115562"/>
                        </a:lnTo>
                        <a:lnTo>
                          <a:pt x="379179" y="156629"/>
                        </a:lnTo>
                        <a:lnTo>
                          <a:pt x="323979" y="156629"/>
                        </a:lnTo>
                        <a:lnTo>
                          <a:pt x="323979" y="20848"/>
                        </a:lnTo>
                        <a:cubicBezTo>
                          <a:pt x="323979" y="9334"/>
                          <a:pt x="333313" y="0"/>
                          <a:pt x="344827"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 name="Group 22"/>
                  <p:cNvGrpSpPr/>
                  <p:nvPr/>
                </p:nvGrpSpPr>
                <p:grpSpPr>
                  <a:xfrm>
                    <a:off x="10025141" y="2670640"/>
                    <a:ext cx="84583" cy="51677"/>
                    <a:chOff x="10495146" y="2518585"/>
                    <a:chExt cx="329564" cy="201352"/>
                  </a:xfrm>
                  <a:grpFill/>
                </p:grpSpPr>
                <p:sp>
                  <p:nvSpPr>
                    <p:cNvPr id="24" name="Freeform 86"/>
                    <p:cNvSpPr>
                      <a:spLocks/>
                    </p:cNvSpPr>
                    <p:nvPr/>
                  </p:nvSpPr>
                  <p:spPr bwMode="gray">
                    <a:xfrm>
                      <a:off x="10532691" y="2589305"/>
                      <a:ext cx="54611" cy="102220"/>
                    </a:xfrm>
                    <a:custGeom>
                      <a:avLst/>
                      <a:gdLst>
                        <a:gd name="T0" fmla="*/ 0 w 61"/>
                        <a:gd name="T1" fmla="*/ 139 h 140"/>
                        <a:gd name="T2" fmla="*/ 1 w 61"/>
                        <a:gd name="T3" fmla="*/ 140 h 140"/>
                        <a:gd name="T4" fmla="*/ 61 w 61"/>
                        <a:gd name="T5" fmla="*/ 56 h 140"/>
                        <a:gd name="T6" fmla="*/ 35 w 61"/>
                        <a:gd name="T7" fmla="*/ 0 h 140"/>
                        <a:gd name="T8" fmla="*/ 0 w 61"/>
                        <a:gd name="T9" fmla="*/ 139 h 140"/>
                      </a:gdLst>
                      <a:ahLst/>
                      <a:cxnLst>
                        <a:cxn ang="0">
                          <a:pos x="T0" y="T1"/>
                        </a:cxn>
                        <a:cxn ang="0">
                          <a:pos x="T2" y="T3"/>
                        </a:cxn>
                        <a:cxn ang="0">
                          <a:pos x="T4" y="T5"/>
                        </a:cxn>
                        <a:cxn ang="0">
                          <a:pos x="T6" y="T7"/>
                        </a:cxn>
                        <a:cxn ang="0">
                          <a:pos x="T8" y="T9"/>
                        </a:cxn>
                      </a:cxnLst>
                      <a:rect l="0" t="0" r="r" b="b"/>
                      <a:pathLst>
                        <a:path w="61" h="140">
                          <a:moveTo>
                            <a:pt x="0" y="139"/>
                          </a:moveTo>
                          <a:cubicBezTo>
                            <a:pt x="0" y="139"/>
                            <a:pt x="1" y="139"/>
                            <a:pt x="1" y="140"/>
                          </a:cubicBezTo>
                          <a:cubicBezTo>
                            <a:pt x="61" y="56"/>
                            <a:pt x="61" y="56"/>
                            <a:pt x="61" y="56"/>
                          </a:cubicBezTo>
                          <a:cubicBezTo>
                            <a:pt x="35" y="0"/>
                            <a:pt x="35" y="0"/>
                            <a:pt x="35" y="0"/>
                          </a:cubicBezTo>
                          <a:lnTo>
                            <a:pt x="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sp>
                  <p:nvSpPr>
                    <p:cNvPr id="25" name="Freeform 87"/>
                    <p:cNvSpPr>
                      <a:spLocks/>
                    </p:cNvSpPr>
                    <p:nvPr/>
                  </p:nvSpPr>
                  <p:spPr bwMode="gray">
                    <a:xfrm>
                      <a:off x="10595267" y="2619879"/>
                      <a:ext cx="30719" cy="43852"/>
                    </a:xfrm>
                    <a:custGeom>
                      <a:avLst/>
                      <a:gdLst>
                        <a:gd name="T0" fmla="*/ 0 w 81"/>
                        <a:gd name="T1" fmla="*/ 33 h 142"/>
                        <a:gd name="T2" fmla="*/ 50 w 81"/>
                        <a:gd name="T3" fmla="*/ 142 h 142"/>
                        <a:gd name="T4" fmla="*/ 81 w 81"/>
                        <a:gd name="T5" fmla="*/ 78 h 142"/>
                        <a:gd name="T6" fmla="*/ 24 w 81"/>
                        <a:gd name="T7" fmla="*/ 0 h 142"/>
                        <a:gd name="T8" fmla="*/ 0 w 81"/>
                        <a:gd name="T9" fmla="*/ 33 h 142"/>
                      </a:gdLst>
                      <a:ahLst/>
                      <a:cxnLst>
                        <a:cxn ang="0">
                          <a:pos x="T0" y="T1"/>
                        </a:cxn>
                        <a:cxn ang="0">
                          <a:pos x="T2" y="T3"/>
                        </a:cxn>
                        <a:cxn ang="0">
                          <a:pos x="T4" y="T5"/>
                        </a:cxn>
                        <a:cxn ang="0">
                          <a:pos x="T6" y="T7"/>
                        </a:cxn>
                        <a:cxn ang="0">
                          <a:pos x="T8" y="T9"/>
                        </a:cxn>
                      </a:cxnLst>
                      <a:rect l="0" t="0" r="r" b="b"/>
                      <a:pathLst>
                        <a:path w="81" h="142">
                          <a:moveTo>
                            <a:pt x="0" y="33"/>
                          </a:moveTo>
                          <a:lnTo>
                            <a:pt x="50" y="142"/>
                          </a:lnTo>
                          <a:lnTo>
                            <a:pt x="81" y="78"/>
                          </a:lnTo>
                          <a:lnTo>
                            <a:pt x="24"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sp>
                  <p:nvSpPr>
                    <p:cNvPr id="26" name="Freeform 88"/>
                    <p:cNvSpPr>
                      <a:spLocks noEditPoints="1"/>
                    </p:cNvSpPr>
                    <p:nvPr/>
                  </p:nvSpPr>
                  <p:spPr bwMode="gray">
                    <a:xfrm>
                      <a:off x="10495146" y="2518585"/>
                      <a:ext cx="329564" cy="201352"/>
                    </a:xfrm>
                    <a:custGeom>
                      <a:avLst/>
                      <a:gdLst>
                        <a:gd name="T0" fmla="*/ 360 w 368"/>
                        <a:gd name="T1" fmla="*/ 0 h 276"/>
                        <a:gd name="T2" fmla="*/ 8 w 368"/>
                        <a:gd name="T3" fmla="*/ 0 h 276"/>
                        <a:gd name="T4" fmla="*/ 0 w 368"/>
                        <a:gd name="T5" fmla="*/ 8 h 276"/>
                        <a:gd name="T6" fmla="*/ 0 w 368"/>
                        <a:gd name="T7" fmla="*/ 268 h 276"/>
                        <a:gd name="T8" fmla="*/ 8 w 368"/>
                        <a:gd name="T9" fmla="*/ 276 h 276"/>
                        <a:gd name="T10" fmla="*/ 360 w 368"/>
                        <a:gd name="T11" fmla="*/ 276 h 276"/>
                        <a:gd name="T12" fmla="*/ 368 w 368"/>
                        <a:gd name="T13" fmla="*/ 268 h 276"/>
                        <a:gd name="T14" fmla="*/ 368 w 368"/>
                        <a:gd name="T15" fmla="*/ 8 h 276"/>
                        <a:gd name="T16" fmla="*/ 360 w 368"/>
                        <a:gd name="T17" fmla="*/ 0 h 276"/>
                        <a:gd name="T18" fmla="*/ 323 w 368"/>
                        <a:gd name="T19" fmla="*/ 159 h 276"/>
                        <a:gd name="T20" fmla="*/ 318 w 368"/>
                        <a:gd name="T21" fmla="*/ 158 h 276"/>
                        <a:gd name="T22" fmla="*/ 274 w 368"/>
                        <a:gd name="T23" fmla="*/ 204 h 276"/>
                        <a:gd name="T24" fmla="*/ 247 w 368"/>
                        <a:gd name="T25" fmla="*/ 169 h 276"/>
                        <a:gd name="T26" fmla="*/ 173 w 368"/>
                        <a:gd name="T27" fmla="*/ 210 h 276"/>
                        <a:gd name="T28" fmla="*/ 151 w 368"/>
                        <a:gd name="T29" fmla="*/ 180 h 276"/>
                        <a:gd name="T30" fmla="*/ 133 w 368"/>
                        <a:gd name="T31" fmla="*/ 218 h 276"/>
                        <a:gd name="T32" fmla="*/ 107 w 368"/>
                        <a:gd name="T33" fmla="*/ 161 h 276"/>
                        <a:gd name="T34" fmla="*/ 47 w 368"/>
                        <a:gd name="T35" fmla="*/ 245 h 276"/>
                        <a:gd name="T36" fmla="*/ 47 w 368"/>
                        <a:gd name="T37" fmla="*/ 246 h 276"/>
                        <a:gd name="T38" fmla="*/ 35 w 368"/>
                        <a:gd name="T39" fmla="*/ 259 h 276"/>
                        <a:gd name="T40" fmla="*/ 22 w 368"/>
                        <a:gd name="T41" fmla="*/ 246 h 276"/>
                        <a:gd name="T42" fmla="*/ 34 w 368"/>
                        <a:gd name="T43" fmla="*/ 233 h 276"/>
                        <a:gd name="T44" fmla="*/ 75 w 368"/>
                        <a:gd name="T45" fmla="*/ 73 h 276"/>
                        <a:gd name="T46" fmla="*/ 108 w 368"/>
                        <a:gd name="T47" fmla="*/ 145 h 276"/>
                        <a:gd name="T48" fmla="*/ 122 w 368"/>
                        <a:gd name="T49" fmla="*/ 125 h 276"/>
                        <a:gd name="T50" fmla="*/ 150 w 368"/>
                        <a:gd name="T51" fmla="*/ 164 h 276"/>
                        <a:gd name="T52" fmla="*/ 188 w 368"/>
                        <a:gd name="T53" fmla="*/ 86 h 276"/>
                        <a:gd name="T54" fmla="*/ 247 w 368"/>
                        <a:gd name="T55" fmla="*/ 106 h 276"/>
                        <a:gd name="T56" fmla="*/ 299 w 368"/>
                        <a:gd name="T57" fmla="*/ 41 h 276"/>
                        <a:gd name="T58" fmla="*/ 298 w 368"/>
                        <a:gd name="T59" fmla="*/ 34 h 276"/>
                        <a:gd name="T60" fmla="*/ 310 w 368"/>
                        <a:gd name="T61" fmla="*/ 22 h 276"/>
                        <a:gd name="T62" fmla="*/ 323 w 368"/>
                        <a:gd name="T63" fmla="*/ 34 h 276"/>
                        <a:gd name="T64" fmla="*/ 310 w 368"/>
                        <a:gd name="T65" fmla="*/ 47 h 276"/>
                        <a:gd name="T66" fmla="*/ 305 w 368"/>
                        <a:gd name="T67" fmla="*/ 46 h 276"/>
                        <a:gd name="T68" fmla="*/ 250 w 368"/>
                        <a:gd name="T69" fmla="*/ 116 h 276"/>
                        <a:gd name="T70" fmla="*/ 192 w 368"/>
                        <a:gd name="T71" fmla="*/ 96 h 276"/>
                        <a:gd name="T72" fmla="*/ 155 w 368"/>
                        <a:gd name="T73" fmla="*/ 172 h 276"/>
                        <a:gd name="T74" fmla="*/ 175 w 368"/>
                        <a:gd name="T75" fmla="*/ 200 h 276"/>
                        <a:gd name="T76" fmla="*/ 249 w 368"/>
                        <a:gd name="T77" fmla="*/ 159 h 276"/>
                        <a:gd name="T78" fmla="*/ 274 w 368"/>
                        <a:gd name="T79" fmla="*/ 191 h 276"/>
                        <a:gd name="T80" fmla="*/ 312 w 368"/>
                        <a:gd name="T81" fmla="*/ 153 h 276"/>
                        <a:gd name="T82" fmla="*/ 311 w 368"/>
                        <a:gd name="T83" fmla="*/ 147 h 276"/>
                        <a:gd name="T84" fmla="*/ 323 w 368"/>
                        <a:gd name="T85" fmla="*/ 134 h 276"/>
                        <a:gd name="T86" fmla="*/ 336 w 368"/>
                        <a:gd name="T87" fmla="*/ 147 h 276"/>
                        <a:gd name="T88" fmla="*/ 323 w 368"/>
                        <a:gd name="T89" fmla="*/ 1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276">
                          <a:moveTo>
                            <a:pt x="360" y="0"/>
                          </a:moveTo>
                          <a:cubicBezTo>
                            <a:pt x="8" y="0"/>
                            <a:pt x="8" y="0"/>
                            <a:pt x="8" y="0"/>
                          </a:cubicBezTo>
                          <a:cubicBezTo>
                            <a:pt x="4" y="0"/>
                            <a:pt x="0" y="4"/>
                            <a:pt x="0" y="8"/>
                          </a:cubicBezTo>
                          <a:cubicBezTo>
                            <a:pt x="0" y="268"/>
                            <a:pt x="0" y="268"/>
                            <a:pt x="0" y="268"/>
                          </a:cubicBezTo>
                          <a:cubicBezTo>
                            <a:pt x="0" y="272"/>
                            <a:pt x="4" y="276"/>
                            <a:pt x="8" y="276"/>
                          </a:cubicBezTo>
                          <a:cubicBezTo>
                            <a:pt x="360" y="276"/>
                            <a:pt x="360" y="276"/>
                            <a:pt x="360" y="276"/>
                          </a:cubicBezTo>
                          <a:cubicBezTo>
                            <a:pt x="364" y="276"/>
                            <a:pt x="368" y="272"/>
                            <a:pt x="368" y="268"/>
                          </a:cubicBezTo>
                          <a:cubicBezTo>
                            <a:pt x="368" y="8"/>
                            <a:pt x="368" y="8"/>
                            <a:pt x="368" y="8"/>
                          </a:cubicBezTo>
                          <a:cubicBezTo>
                            <a:pt x="368" y="4"/>
                            <a:pt x="364" y="0"/>
                            <a:pt x="360" y="0"/>
                          </a:cubicBezTo>
                          <a:close/>
                          <a:moveTo>
                            <a:pt x="323" y="159"/>
                          </a:moveTo>
                          <a:cubicBezTo>
                            <a:pt x="322" y="159"/>
                            <a:pt x="320" y="159"/>
                            <a:pt x="318" y="158"/>
                          </a:cubicBezTo>
                          <a:cubicBezTo>
                            <a:pt x="274" y="204"/>
                            <a:pt x="274" y="204"/>
                            <a:pt x="274" y="204"/>
                          </a:cubicBezTo>
                          <a:cubicBezTo>
                            <a:pt x="247" y="169"/>
                            <a:pt x="247" y="169"/>
                            <a:pt x="247" y="169"/>
                          </a:cubicBezTo>
                          <a:cubicBezTo>
                            <a:pt x="173" y="210"/>
                            <a:pt x="173" y="210"/>
                            <a:pt x="173" y="210"/>
                          </a:cubicBezTo>
                          <a:cubicBezTo>
                            <a:pt x="151" y="180"/>
                            <a:pt x="151" y="180"/>
                            <a:pt x="151" y="180"/>
                          </a:cubicBezTo>
                          <a:cubicBezTo>
                            <a:pt x="133" y="218"/>
                            <a:pt x="133" y="218"/>
                            <a:pt x="133" y="218"/>
                          </a:cubicBezTo>
                          <a:cubicBezTo>
                            <a:pt x="107" y="161"/>
                            <a:pt x="107" y="161"/>
                            <a:pt x="107" y="161"/>
                          </a:cubicBezTo>
                          <a:cubicBezTo>
                            <a:pt x="47" y="245"/>
                            <a:pt x="47" y="245"/>
                            <a:pt x="47" y="245"/>
                          </a:cubicBezTo>
                          <a:cubicBezTo>
                            <a:pt x="47" y="245"/>
                            <a:pt x="47" y="246"/>
                            <a:pt x="47" y="246"/>
                          </a:cubicBezTo>
                          <a:cubicBezTo>
                            <a:pt x="47" y="253"/>
                            <a:pt x="42" y="259"/>
                            <a:pt x="35" y="259"/>
                          </a:cubicBezTo>
                          <a:cubicBezTo>
                            <a:pt x="28" y="259"/>
                            <a:pt x="22" y="253"/>
                            <a:pt x="22" y="246"/>
                          </a:cubicBezTo>
                          <a:cubicBezTo>
                            <a:pt x="22" y="239"/>
                            <a:pt x="27" y="234"/>
                            <a:pt x="34" y="233"/>
                          </a:cubicBezTo>
                          <a:cubicBezTo>
                            <a:pt x="75" y="73"/>
                            <a:pt x="75" y="73"/>
                            <a:pt x="75" y="73"/>
                          </a:cubicBezTo>
                          <a:cubicBezTo>
                            <a:pt x="108" y="145"/>
                            <a:pt x="108" y="145"/>
                            <a:pt x="108" y="145"/>
                          </a:cubicBezTo>
                          <a:cubicBezTo>
                            <a:pt x="122" y="125"/>
                            <a:pt x="122" y="125"/>
                            <a:pt x="122" y="125"/>
                          </a:cubicBezTo>
                          <a:cubicBezTo>
                            <a:pt x="150" y="164"/>
                            <a:pt x="150" y="164"/>
                            <a:pt x="150" y="164"/>
                          </a:cubicBezTo>
                          <a:cubicBezTo>
                            <a:pt x="188" y="86"/>
                            <a:pt x="188" y="86"/>
                            <a:pt x="188" y="86"/>
                          </a:cubicBezTo>
                          <a:cubicBezTo>
                            <a:pt x="247" y="106"/>
                            <a:pt x="247" y="106"/>
                            <a:pt x="247" y="106"/>
                          </a:cubicBezTo>
                          <a:cubicBezTo>
                            <a:pt x="299" y="41"/>
                            <a:pt x="299" y="41"/>
                            <a:pt x="299" y="41"/>
                          </a:cubicBezTo>
                          <a:cubicBezTo>
                            <a:pt x="298" y="39"/>
                            <a:pt x="298" y="37"/>
                            <a:pt x="298" y="34"/>
                          </a:cubicBezTo>
                          <a:cubicBezTo>
                            <a:pt x="298" y="27"/>
                            <a:pt x="303" y="22"/>
                            <a:pt x="310" y="22"/>
                          </a:cubicBezTo>
                          <a:cubicBezTo>
                            <a:pt x="317" y="22"/>
                            <a:pt x="323" y="27"/>
                            <a:pt x="323" y="34"/>
                          </a:cubicBezTo>
                          <a:cubicBezTo>
                            <a:pt x="323" y="41"/>
                            <a:pt x="317" y="47"/>
                            <a:pt x="310" y="47"/>
                          </a:cubicBezTo>
                          <a:cubicBezTo>
                            <a:pt x="309" y="47"/>
                            <a:pt x="307" y="46"/>
                            <a:pt x="305" y="46"/>
                          </a:cubicBezTo>
                          <a:cubicBezTo>
                            <a:pt x="250" y="116"/>
                            <a:pt x="250" y="116"/>
                            <a:pt x="250" y="116"/>
                          </a:cubicBezTo>
                          <a:cubicBezTo>
                            <a:pt x="192" y="96"/>
                            <a:pt x="192" y="96"/>
                            <a:pt x="192" y="96"/>
                          </a:cubicBezTo>
                          <a:cubicBezTo>
                            <a:pt x="155" y="172"/>
                            <a:pt x="155" y="172"/>
                            <a:pt x="155" y="172"/>
                          </a:cubicBezTo>
                          <a:cubicBezTo>
                            <a:pt x="175" y="200"/>
                            <a:pt x="175" y="200"/>
                            <a:pt x="175" y="200"/>
                          </a:cubicBezTo>
                          <a:cubicBezTo>
                            <a:pt x="249" y="159"/>
                            <a:pt x="249" y="159"/>
                            <a:pt x="249" y="159"/>
                          </a:cubicBezTo>
                          <a:cubicBezTo>
                            <a:pt x="274" y="191"/>
                            <a:pt x="274" y="191"/>
                            <a:pt x="274" y="191"/>
                          </a:cubicBezTo>
                          <a:cubicBezTo>
                            <a:pt x="312" y="153"/>
                            <a:pt x="312" y="153"/>
                            <a:pt x="312" y="153"/>
                          </a:cubicBezTo>
                          <a:cubicBezTo>
                            <a:pt x="311" y="151"/>
                            <a:pt x="311" y="149"/>
                            <a:pt x="311" y="147"/>
                          </a:cubicBezTo>
                          <a:cubicBezTo>
                            <a:pt x="311" y="140"/>
                            <a:pt x="316" y="134"/>
                            <a:pt x="323" y="134"/>
                          </a:cubicBezTo>
                          <a:cubicBezTo>
                            <a:pt x="330" y="134"/>
                            <a:pt x="336" y="140"/>
                            <a:pt x="336" y="147"/>
                          </a:cubicBezTo>
                          <a:cubicBezTo>
                            <a:pt x="336" y="154"/>
                            <a:pt x="330" y="159"/>
                            <a:pt x="32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04040"/>
                        </a:solidFill>
                        <a:effectLst/>
                        <a:uLnTx/>
                        <a:uFillTx/>
                        <a:latin typeface="Segoe UI"/>
                        <a:ea typeface="+mn-ea"/>
                        <a:cs typeface="+mn-cs"/>
                      </a:endParaRPr>
                    </a:p>
                  </p:txBody>
                </p:sp>
              </p:grpSp>
            </p:grpSp>
          </p:grpSp>
        </p:grpSp>
      </p:grpSp>
    </p:spTree>
    <p:extLst>
      <p:ext uri="{BB962C8B-B14F-4D97-AF65-F5344CB8AC3E}">
        <p14:creationId xmlns:p14="http://schemas.microsoft.com/office/powerpoint/2010/main" val="103389895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EE767E89-5D4D-44CA-8070-C9EE1D87F83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1" ma:contentTypeDescription="" ma:contentTypeScope="" ma:versionID="264624295c8b52c397a103286eb3d87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795b20f19f95dfa6d1f4d708b4ec8d36"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d12e2661e9634d9aa98bbb375f31aced>
    <Event_x0020_Start_x0020_Date xmlns="01c77077-aee4-4b5f-bd4e-9cd40a6fff29">2016-03-30T07:00:00+00:00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iaa5f83406f94009a0f6a3e890699ff7>
    <External_x0020_Speaker xmlns="01c77077-aee4-4b5f-bd4e-9cd40a6fff29">Brett Bentsen; Sam George</External_x0020_Speaker>
    <m6878b9dd7994da4ba144f95347d99c6 xmlns="01c77077-aee4-4b5f-bd4e-9cd40a6fff29">
      <Terms xmlns="http://schemas.microsoft.com/office/infopath/2007/PartnerControls"/>
    </m6878b9dd7994da4ba144f95347d99c6>
    <Presentation_x0020_Date xmlns="01c77077-aee4-4b5f-bd4e-9cd40a6fff29">2016-03-31T07:00:00+00:00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mb2e01f7e2d8413988e28e59aa226eec>
    <MS_x0020_Content_x0020_Owner xmlns="01c77077-aee4-4b5f-bd4e-9cd40a6fff29">
      <UserInfo>
        <DisplayName/>
        <AccountId xsi:nil="true"/>
        <AccountType/>
      </UserInfo>
    </MS_x0020_Content_x0020_Owner>
    <Session_x0020_Code xmlns="01c77077-aee4-4b5f-bd4e-9cd40a6fff29">B861</Session_x0020_Code>
    <Event_x0020_End_x0020_Date xmlns="01c77077-aee4-4b5f-bd4e-9cd40a6fff29">2016-04-01T07:00:00+00:00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Build 2016</TermName>
          <TermId xmlns="http://schemas.microsoft.com/office/infopath/2007/PartnerControls">da8a10b5-9bc3-4217-80aa-6b60d6ec1cee</TermId>
        </TermInfo>
      </Terms>
    </TaxKeywordTaxHTField>
    <TaxCatchAll xmlns="230e9df3-be65-4c73-a93b-d1236ebd677e">
      <Value>48</Value>
      <Value>47</Value>
      <Value>46</Value>
      <Value>49</Value>
    </TaxCatchAll>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BAA4D29B-0199-4083-B6CB-53559E57A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schemas.microsoft.com/office/infopath/2007/PartnerControls"/>
    <ds:schemaRef ds:uri="http://schemas.microsoft.com/sharepoint/v3"/>
    <ds:schemaRef ds:uri="http://purl.org/dc/terms/"/>
    <ds:schemaRef ds:uri="http://schemas.microsoft.com/office/2006/documentManagement/types"/>
    <ds:schemaRef ds:uri="230e9df3-be65-4c73-a93b-d1236ebd677e"/>
    <ds:schemaRef ds:uri="http://schemas.openxmlformats.org/package/2006/metadata/core-properties"/>
    <ds:schemaRef ds:uri="01c77077-aee4-4b5f-bd4e-9cd40a6fff29"/>
    <ds:schemaRef ds:uri="8ff673fc-3231-4e3a-893b-6d7f7cd3276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Microsoft_Build_2016_16x9_Template</Template>
  <TotalTime>10</TotalTime>
  <Words>3632</Words>
  <Application>Microsoft Office PowerPoint</Application>
  <PresentationFormat>Custom</PresentationFormat>
  <Paragraphs>717</Paragraphs>
  <Slides>54</Slides>
  <Notes>44</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Arial Unicode MS</vt:lpstr>
      <vt:lpstr>Arial</vt:lpstr>
      <vt:lpstr>Calibri Light</vt:lpstr>
      <vt:lpstr>Consolas</vt:lpstr>
      <vt:lpstr>Segoe</vt:lpstr>
      <vt:lpstr>Segoe Light</vt:lpstr>
      <vt:lpstr>Segoe UI</vt:lpstr>
      <vt:lpstr>Segoe UI Light</vt:lpstr>
      <vt:lpstr>Segoe UI Semibold</vt:lpstr>
      <vt:lpstr>Wingdings</vt:lpstr>
      <vt:lpstr>5-30721_Build_2016_Template_Light</vt:lpstr>
      <vt:lpstr>5-30721_Build_2016_Template_Dark</vt:lpstr>
      <vt:lpstr>PowerPoint Presentation</vt:lpstr>
      <vt:lpstr>Microsoft Vision for IoT: From Windows Devices to Azure</vt:lpstr>
      <vt:lpstr>Agenda</vt:lpstr>
      <vt:lpstr>IoT Market</vt:lpstr>
      <vt:lpstr>IoT 2010</vt:lpstr>
      <vt:lpstr>IoT 2016</vt:lpstr>
      <vt:lpstr>IoT Market Growth</vt:lpstr>
      <vt:lpstr>Disruptive Forces</vt:lpstr>
      <vt:lpstr>IoT is the Next Revolution</vt:lpstr>
      <vt:lpstr>Microsoft IoT</vt:lpstr>
      <vt:lpstr>Updates Since //build 2015</vt:lpstr>
      <vt:lpstr>Windows 10 IoT Overview</vt:lpstr>
      <vt:lpstr>Windows 10 IoT</vt:lpstr>
      <vt:lpstr>PowerPoint Presentation</vt:lpstr>
      <vt:lpstr>Universal Windows Platform</vt:lpstr>
      <vt:lpstr>PowerPoint Presentation</vt:lpstr>
      <vt:lpstr>Securing Windows IoT Devices</vt:lpstr>
      <vt:lpstr>PowerPoint Presentation</vt:lpstr>
      <vt:lpstr>Windows IoT Core Connection to Azure IoT</vt:lpstr>
      <vt:lpstr>Windows IoT Core Connection to Azure IoT</vt:lpstr>
      <vt:lpstr>Windows IoT Core Connection to Azure IoT</vt:lpstr>
      <vt:lpstr>Windows IoT Editions</vt:lpstr>
      <vt:lpstr>PowerPoint Presentation</vt:lpstr>
      <vt:lpstr>PowerPoint Presentation</vt:lpstr>
      <vt:lpstr>PowerPoint Presentation</vt:lpstr>
      <vt:lpstr>Demo </vt:lpstr>
      <vt:lpstr>Azure IoT Overview</vt:lpstr>
      <vt:lpstr>Harnessing the IoT Revolution</vt:lpstr>
      <vt:lpstr>Harnessing the IoT Revolution</vt:lpstr>
      <vt:lpstr>Harnessing the IoT Revolution</vt:lpstr>
      <vt:lpstr>Harnessing the IoT Revolution</vt:lpstr>
      <vt:lpstr>Harnessing the IoT Revolution</vt:lpstr>
      <vt:lpstr>Harnessing the IoT Revolution</vt:lpstr>
      <vt:lpstr>Harnessing the IoT Revolution</vt:lpstr>
      <vt:lpstr>Harnessing the IoT Revolution</vt:lpstr>
      <vt:lpstr>Harnessing the IoT Revolution</vt:lpstr>
      <vt:lpstr>Harnessing the IoT Revolution</vt:lpstr>
      <vt:lpstr>Harnessing the IoT Revolution</vt:lpstr>
      <vt:lpstr>Our Industry Leading  IoT Offerings</vt:lpstr>
      <vt:lpstr>Azure Services for IoT</vt:lpstr>
      <vt:lpstr>PowerPoint Presentation</vt:lpstr>
      <vt:lpstr>Wouldn’t it be great if someone assembled this for you?</vt:lpstr>
      <vt:lpstr>Azure IoT Suite Get started in minutes &amp; customize to meet your needs  </vt:lpstr>
      <vt:lpstr>Demo: Azure IoT Suite</vt:lpstr>
      <vt:lpstr>Azure IoT Suite Remote Monitoring Service Architecture  </vt:lpstr>
      <vt:lpstr>Azure IoT Device SDK</vt:lpstr>
      <vt:lpstr>Azure IoT Starter Kits Get started quickly  </vt:lpstr>
      <vt:lpstr>New Offering Announcements</vt:lpstr>
      <vt:lpstr>Call to Action</vt:lpstr>
      <vt:lpstr>Microsoft IoT</vt:lpstr>
      <vt:lpstr>Learning More at //build</vt:lpstr>
      <vt:lpstr>Call to Action</vt:lpstr>
      <vt:lpstr>Please Complete An Evaluation Form Your input is important!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Vision for IoT: From Windows Devices to Azure</dc:title>
  <dc:subject>&lt;Speech title here&gt;</dc:subject>
  <dc:creator>Shows</dc:creator>
  <cp:keywords>Microsoft Build 2016</cp:keywords>
  <dc:description>Template: Mitchell Derrey, Silver Fox Productions
Formatting: 
Audience Type:</dc:description>
  <cp:lastModifiedBy> </cp:lastModifiedBy>
  <cp:revision>3</cp:revision>
  <dcterms:created xsi:type="dcterms:W3CDTF">2016-03-31T17:32:08Z</dcterms:created>
  <dcterms:modified xsi:type="dcterms:W3CDTF">2016-03-31T20:50:05Z</dcterms:modified>
  <cp:category>Microsoft Build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49;#Moscone Center|d4f36a2e-dd0d-4424-990f-7c93b4e9f063</vt:lpwstr>
  </property>
  <property fmtid="{D5CDD505-2E9C-101B-9397-08002B2CF9AE}" pid="7" name="Track">
    <vt:lpwstr/>
  </property>
  <property fmtid="{D5CDD505-2E9C-101B-9397-08002B2CF9AE}" pid="8" name="Event Location">
    <vt:lpwstr>48;#San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TaxKeyword">
    <vt:lpwstr>46;#Microsoft Build 2016|da8a10b5-9bc3-4217-80aa-6b60d6ec1cee</vt:lpwstr>
  </property>
  <property fmtid="{D5CDD505-2E9C-101B-9397-08002B2CF9AE}" pid="12" name="Audience1">
    <vt:lpwstr/>
  </property>
  <property fmtid="{D5CDD505-2E9C-101B-9397-08002B2CF9AE}" pid="13" name="Event Name">
    <vt:lpwstr>47;#Build|58542b36-5bf5-46a6-a53f-a41fb7a73785</vt:lpwstr>
  </property>
</Properties>
</file>