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Lst>
  <p:notesMasterIdLst>
    <p:notesMasterId r:id="rId44"/>
  </p:notesMasterIdLst>
  <p:handoutMasterIdLst>
    <p:handoutMasterId r:id="rId45"/>
  </p:handoutMasterIdLst>
  <p:sldIdLst>
    <p:sldId id="1368" r:id="rId7"/>
    <p:sldId id="1367" r:id="rId8"/>
    <p:sldId id="1488" r:id="rId9"/>
    <p:sldId id="1494" r:id="rId10"/>
    <p:sldId id="1551" r:id="rId11"/>
    <p:sldId id="1553" r:id="rId12"/>
    <p:sldId id="1554" r:id="rId13"/>
    <p:sldId id="1521" r:id="rId14"/>
    <p:sldId id="1525" r:id="rId15"/>
    <p:sldId id="1534" r:id="rId16"/>
    <p:sldId id="1558" r:id="rId17"/>
    <p:sldId id="1557" r:id="rId18"/>
    <p:sldId id="1528" r:id="rId19"/>
    <p:sldId id="1566" r:id="rId20"/>
    <p:sldId id="1515" r:id="rId21"/>
    <p:sldId id="1565" r:id="rId22"/>
    <p:sldId id="1523" r:id="rId23"/>
    <p:sldId id="1531" r:id="rId24"/>
    <p:sldId id="1524" r:id="rId25"/>
    <p:sldId id="1567" r:id="rId26"/>
    <p:sldId id="1490" r:id="rId27"/>
    <p:sldId id="1513" r:id="rId28"/>
    <p:sldId id="1568" r:id="rId29"/>
    <p:sldId id="1547" r:id="rId30"/>
    <p:sldId id="1529" r:id="rId31"/>
    <p:sldId id="1569" r:id="rId32"/>
    <p:sldId id="1527" r:id="rId33"/>
    <p:sldId id="1512" r:id="rId34"/>
    <p:sldId id="1572" r:id="rId35"/>
    <p:sldId id="1491" r:id="rId36"/>
    <p:sldId id="1570" r:id="rId37"/>
    <p:sldId id="1497" r:id="rId38"/>
    <p:sldId id="1571" r:id="rId39"/>
    <p:sldId id="1414" r:id="rId40"/>
    <p:sldId id="1416" r:id="rId41"/>
    <p:sldId id="1573" r:id="rId42"/>
    <p:sldId id="1326"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John Serna" initials="JS" lastIdx="3" clrIdx="4">
    <p:extLst>
      <p:ext uri="{19B8F6BF-5375-455C-9EA6-DF929625EA0E}">
        <p15:presenceInfo xmlns:p15="http://schemas.microsoft.com/office/powerpoint/2012/main" userId="S0030000801B8DA2@LIVE.COM"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63F27"/>
    <a:srgbClr val="00BCF2"/>
    <a:srgbClr val="107C10"/>
    <a:srgbClr val="FFFFFF"/>
    <a:srgbClr val="505050"/>
    <a:srgbClr val="323232"/>
    <a:srgbClr val="5C2D91"/>
    <a:srgbClr val="32145A"/>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90396" autoAdjust="0"/>
  </p:normalViewPr>
  <p:slideViewPr>
    <p:cSldViewPr>
      <p:cViewPr varScale="1">
        <p:scale>
          <a:sx n="98" d="100"/>
          <a:sy n="98" d="100"/>
        </p:scale>
        <p:origin x="1140" y="84"/>
      </p:cViewPr>
      <p:guideLst/>
    </p:cSldViewPr>
  </p:slideViewPr>
  <p:outlineViewPr>
    <p:cViewPr>
      <p:scale>
        <a:sx n="33" d="100"/>
        <a:sy n="33" d="100"/>
      </p:scale>
      <p:origin x="0" y="-14442"/>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100" d="100"/>
          <a:sy n="100"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Build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3/30/2016 3:31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Build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3/30/2016 3:31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Build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61987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7395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75721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1FAE85-20FE-844F-9354-E6E61F84E3F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322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0272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15305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22983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58142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DE001C-47FD-4265-981E-D7635BD00A0F}" type="slidenum">
              <a:rPr lang="en-US" smtClean="0"/>
              <a:t>32</a:t>
            </a:fld>
            <a:endParaRPr lang="en-US"/>
          </a:p>
        </p:txBody>
      </p:sp>
    </p:spTree>
    <p:extLst>
      <p:ext uri="{BB962C8B-B14F-4D97-AF65-F5344CB8AC3E}">
        <p14:creationId xmlns:p14="http://schemas.microsoft.com/office/powerpoint/2010/main" val="22781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3/30/2016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35517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3/30/2016 3:31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81673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83331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409686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1FAE85-20FE-844F-9354-E6E61F84E3F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577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1FAE85-20FE-844F-9354-E6E61F84E3F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0231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1540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3/30/2016 3:31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575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3/30/2016 3:31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66530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4371313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2" name="TextBox 1"/>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0"/>
          </p:nvPr>
        </p:nvSpPr>
        <p:spPr>
          <a:xfrm>
            <a:off x="274637" y="1376516"/>
            <a:ext cx="11889565" cy="48464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2658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861968"/>
            <a:ext cx="5285502" cy="209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861968"/>
            <a:ext cx="5285502" cy="209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B888E-B67F-4CD8-A1DA-67510FA62DEF}"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22F93-095A-4FB0-9DE0-4DFDD107DB45}" type="slidenum">
              <a:rPr lang="en-US" smtClean="0"/>
              <a:t>‹#›</a:t>
            </a:fld>
            <a:endParaRPr lang="en-US"/>
          </a:p>
        </p:txBody>
      </p:sp>
    </p:spTree>
    <p:extLst>
      <p:ext uri="{BB962C8B-B14F-4D97-AF65-F5344CB8AC3E}">
        <p14:creationId xmlns:p14="http://schemas.microsoft.com/office/powerpoint/2010/main" val="44384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5338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243315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25002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7745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3628960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67622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254255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748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6529360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13366392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63728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815059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7205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41242146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8461135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68753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05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803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70525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42557834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650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40963"/>
            <a:ext cx="1278510" cy="27413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3" y="490736"/>
            <a:ext cx="1436313" cy="306604"/>
          </a:xfrm>
          <a:prstGeom prst="rect">
            <a:avLst/>
          </a:prstGeom>
        </p:spPr>
      </p:pic>
      <p:sp>
        <p:nvSpPr>
          <p:cNvPr id="12" name="Freeform 1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2068210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0" y="490736"/>
            <a:ext cx="1449939" cy="306604"/>
          </a:xfrm>
          <a:prstGeom prst="rect">
            <a:avLst/>
          </a:prstGeom>
        </p:spPr>
      </p:pic>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TextBox 7"/>
          <p:cNvSpPr txBox="1"/>
          <p:nvPr userDrawn="1"/>
        </p:nvSpPr>
        <p:spPr>
          <a:xfrm>
            <a:off x="288989" y="6072577"/>
            <a:ext cx="1900200"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#Build2016</a:t>
            </a:r>
          </a:p>
        </p:txBody>
      </p:sp>
    </p:spTree>
    <p:extLst>
      <p:ext uri="{BB962C8B-B14F-4D97-AF65-F5344CB8AC3E}">
        <p14:creationId xmlns:p14="http://schemas.microsoft.com/office/powerpoint/2010/main" val="4062239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18" name="Title 1"/>
          <p:cNvSpPr>
            <a:spLocks noGrp="1"/>
          </p:cNvSpPr>
          <p:nvPr>
            <p:ph type="title" hasCustomPrompt="1"/>
          </p:nvPr>
        </p:nvSpPr>
        <p:spPr>
          <a:xfrm>
            <a:off x="274702" y="2125678"/>
            <a:ext cx="100583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1" y="3955786"/>
            <a:ext cx="100583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8" y="307621"/>
            <a:ext cx="3656013" cy="572464"/>
          </a:xfrm>
        </p:spPr>
        <p:txBody>
          <a:bodyPr lIns="182880" tIns="146304" rIns="182880" bIns="146304"/>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
        <p:nvSpPr>
          <p:cNvPr id="8" name="Freeform 7"/>
          <p:cNvSpPr>
            <a:spLocks noChangeAspect="1" noEditPoints="1"/>
          </p:cNvSpPr>
          <p:nvPr userDrawn="1"/>
        </p:nvSpPr>
        <p:spPr bwMode="black">
          <a:xfrm>
            <a:off x="457200" y="490736"/>
            <a:ext cx="1239006" cy="310896"/>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Segoe UI"/>
              <a:ea typeface="+mn-ea"/>
              <a:cs typeface="+mn-cs"/>
            </a:endParaRPr>
          </a:p>
        </p:txBody>
      </p:sp>
      <p:sp>
        <p:nvSpPr>
          <p:cNvPr id="9" name="TextBox 8"/>
          <p:cNvSpPr txBox="1"/>
          <p:nvPr userDrawn="1"/>
        </p:nvSpPr>
        <p:spPr>
          <a:xfrm>
            <a:off x="288989" y="6072577"/>
            <a:ext cx="1900200" cy="627864"/>
          </a:xfrm>
          <a:prstGeom prst="rect">
            <a:avLst/>
          </a:prstGeom>
          <a:noFill/>
        </p:spPr>
        <p:txBody>
          <a:bodyPr wrap="non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#Build2016</a:t>
            </a:r>
          </a:p>
        </p:txBody>
      </p:sp>
    </p:spTree>
    <p:extLst>
      <p:ext uri="{BB962C8B-B14F-4D97-AF65-F5344CB8AC3E}">
        <p14:creationId xmlns:p14="http://schemas.microsoft.com/office/powerpoint/2010/main" val="1281244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7876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24527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455544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198039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5769040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3862"/>
            <a:ext cx="10235966" cy="917575"/>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374161406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4000" cy="1181862"/>
          </a:xfrm>
          <a:noFill/>
        </p:spPr>
        <p:txBody>
          <a:bodyPr wrap="square" tIns="91440" bIns="91440" anchor="t" anchorCtr="0">
            <a:spAutoFit/>
          </a:bodyPr>
          <a:lstStyle>
            <a:lvl1pPr>
              <a:defRPr sz="7200" spc="-100" baseline="0">
                <a:gradFill>
                  <a:gsLst>
                    <a:gs pos="6195">
                      <a:schemeClr val="tx1"/>
                    </a:gs>
                    <a:gs pos="24779">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9143999" cy="738664"/>
          </a:xfrm>
          <a:noFill/>
        </p:spPr>
        <p:txBody>
          <a:bodyPr wrap="square" lIns="182880" tIns="146304" rIns="182880" bIns="146304">
            <a:spAutoFit/>
          </a:bodyPr>
          <a:lstStyle>
            <a:lvl1pPr marL="0" indent="0">
              <a:spcBef>
                <a:spcPts val="0"/>
              </a:spcBef>
              <a:buNone/>
              <a:defRPr sz="3200" spc="0" baseline="0">
                <a:gradFill>
                  <a:gsLst>
                    <a:gs pos="6195">
                      <a:schemeClr val="tx1"/>
                    </a:gs>
                    <a:gs pos="24779">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21531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9143999"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888337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01686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21239">
                      <a:srgbClr val="FFFFFF"/>
                    </a:gs>
                    <a:gs pos="52000">
                      <a:srgbClr val="FFFFFF"/>
                    </a:gs>
                  </a:gsLst>
                  <a:lin ang="5400000" scaled="0"/>
                </a:gradFill>
              </a:defRPr>
            </a:lvl1pPr>
          </a:lstStyle>
          <a:p>
            <a:r>
              <a:rPr lang="en-US" dirty="0"/>
              <a:t>Section title</a:t>
            </a:r>
          </a:p>
        </p:txBody>
      </p:sp>
    </p:spTree>
    <p:extLst>
      <p:ext uri="{BB962C8B-B14F-4D97-AF65-F5344CB8AC3E}">
        <p14:creationId xmlns:p14="http://schemas.microsoft.com/office/powerpoint/2010/main" val="86326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dpi="0" rotWithShape="1">
            <a:blip r:embed="rId2"/>
            <a:srcRect/>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1768792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 Dark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653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1213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6185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435035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Pr>
        <a:solidFill>
          <a:srgbClr val="505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marL="0" marR="0" lvl="0" indent="0" algn="l" defTabSz="932290" rtl="0" eaLnBrk="0"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893469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128991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2.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12618967" y="0"/>
            <a:ext cx="952401" cy="5766965"/>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2472" fontAlgn="base">
                  <a:lnSpc>
                    <a:spcPct val="100000"/>
                  </a:lnSpc>
                  <a:spcBef>
                    <a:spcPct val="0"/>
                  </a:spcBef>
                  <a:spcAft>
                    <a:spcPct val="0"/>
                  </a:spcAft>
                </a:pPr>
                <a:r>
                  <a:rPr lang="en-US" sz="500" dirty="0">
                    <a:gradFill>
                      <a:gsLst>
                        <a:gs pos="7965">
                          <a:srgbClr val="000000"/>
                        </a:gs>
                        <a:gs pos="28319">
                          <a:srgbClr val="000000"/>
                        </a:gs>
                      </a:gsLst>
                      <a:lin ang="5400000" scaled="0"/>
                    </a:gradFill>
                    <a:ea typeface="Segoe UI" pitchFamily="34" charset="0"/>
                    <a:cs typeface="Segoe UI" pitchFamily="34" charset="0"/>
                  </a:rPr>
                  <a:t>R:</a:t>
                </a:r>
                <a:r>
                  <a:rPr lang="en-US" sz="500"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500"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92035">
                          <a:srgbClr val="505050"/>
                        </a:gs>
                        <a:gs pos="27000">
                          <a:srgbClr val="505050"/>
                        </a:gs>
                      </a:gsLst>
                      <a:lin ang="5400000" scaled="0"/>
                    </a:gradFill>
                    <a:ea typeface="Segoe UI" pitchFamily="34" charset="0"/>
                    <a:cs typeface="Segoe UI" pitchFamily="34" charset="0"/>
                  </a:rPr>
                  <a:t>R:</a:t>
                </a:r>
                <a:r>
                  <a:rPr lang="en-US" sz="500"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500"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0 G:32 B:80</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dirty="0">
                  <a:gradFill>
                    <a:gsLst>
                      <a:gs pos="2917">
                        <a:schemeClr val="tx1"/>
                      </a:gs>
                      <a:gs pos="30000">
                        <a:schemeClr val="tx1"/>
                      </a:gs>
                    </a:gsLst>
                    <a:lin ang="5400000" scaled="0"/>
                  </a:gradFill>
                </a:rPr>
                <a:t>Secondary colors (use only when</a:t>
              </a:r>
              <a:r>
                <a:rPr lang="en-US" sz="1000" baseline="0" dirty="0">
                  <a:gradFill>
                    <a:gsLst>
                      <a:gs pos="2917">
                        <a:schemeClr val="tx1"/>
                      </a:gs>
                      <a:gs pos="30000">
                        <a:schemeClr val="tx1"/>
                      </a:gs>
                    </a:gsLst>
                    <a:lin ang="5400000" scaled="0"/>
                  </a:gradFill>
                </a:rPr>
                <a:t> necessary)</a:t>
              </a:r>
              <a:endParaRPr lang="en-US" sz="1000"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9" r:id="rId1"/>
    <p:sldLayoutId id="2147484300" r:id="rId2"/>
    <p:sldLayoutId id="2147484318" r:id="rId3"/>
    <p:sldLayoutId id="2147484295" r:id="rId4"/>
    <p:sldLayoutId id="2147484240" r:id="rId5"/>
    <p:sldLayoutId id="2147484296" r:id="rId6"/>
    <p:sldLayoutId id="2147484241" r:id="rId7"/>
    <p:sldLayoutId id="2147484297" r:id="rId8"/>
    <p:sldLayoutId id="2147484244" r:id="rId9"/>
    <p:sldLayoutId id="2147484298" r:id="rId10"/>
    <p:sldLayoutId id="2147484245" r:id="rId11"/>
    <p:sldLayoutId id="2147484247" r:id="rId12"/>
    <p:sldLayoutId id="2147484337" r:id="rId13"/>
    <p:sldLayoutId id="2147484249" r:id="rId14"/>
    <p:sldLayoutId id="2147484301" r:id="rId15"/>
    <p:sldLayoutId id="2147484252" r:id="rId16"/>
    <p:sldLayoutId id="2147484251" r:id="rId17"/>
    <p:sldLayoutId id="2147484254" r:id="rId18"/>
    <p:sldLayoutId id="2147484257" r:id="rId19"/>
    <p:sldLayoutId id="2147484258" r:id="rId20"/>
    <p:sldLayoutId id="2147484260" r:id="rId21"/>
    <p:sldLayoutId id="2147484299" r:id="rId22"/>
    <p:sldLayoutId id="2147484263" r:id="rId23"/>
    <p:sldLayoutId id="2147484362" r:id="rId24"/>
    <p:sldLayoutId id="2147484363" r:id="rId25"/>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noProof="0" dirty="0">
                    <a:gradFill>
                      <a:gsLst>
                        <a:gs pos="0">
                          <a:srgbClr val="FFFFFF"/>
                        </a:gs>
                        <a:gs pos="100000">
                          <a:srgbClr val="FFFFFF"/>
                        </a:gs>
                      </a:gsLst>
                      <a:lin ang="5400000" scaled="0"/>
                    </a:gradFill>
                    <a:ea typeface="Segoe UI" pitchFamily="34" charset="0"/>
                    <a:cs typeface="Segoe UI" pitchFamily="34" charset="0"/>
                  </a:rPr>
                  <a:t>Purple</a:t>
                </a:r>
              </a:p>
              <a:p>
                <a:pPr lvl="0" defTabSz="932472" fontAlgn="base">
                  <a:lnSpc>
                    <a:spcPct val="100000"/>
                  </a:lnSpc>
                  <a:spcBef>
                    <a:spcPct val="0"/>
                  </a:spcBef>
                  <a:spcAft>
                    <a:spcPct val="0"/>
                  </a:spcAft>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defTabSz="932472"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rPr>
                <a:t>Secondary colors (use only when necessary)</a:t>
              </a:r>
            </a:p>
          </p:txBody>
        </p:sp>
      </p:grpSp>
    </p:spTree>
    <p:extLst>
      <p:ext uri="{BB962C8B-B14F-4D97-AF65-F5344CB8AC3E}">
        <p14:creationId xmlns:p14="http://schemas.microsoft.com/office/powerpoint/2010/main" val="3460120779"/>
      </p:ext>
    </p:extLst>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11" r:id="rId4"/>
    <p:sldLayoutId id="2147484312" r:id="rId5"/>
    <p:sldLayoutId id="2147484313" r:id="rId6"/>
    <p:sldLayoutId id="2147484314" r:id="rId7"/>
    <p:sldLayoutId id="2147484315" r:id="rId8"/>
    <p:sldLayoutId id="2147484316" r:id="rId9"/>
    <p:sldLayoutId id="2147484327" r:id="rId10"/>
    <p:sldLayoutId id="2147484328" r:id="rId11"/>
    <p:sldLayoutId id="2147484329" r:id="rId12"/>
    <p:sldLayoutId id="2147484330" r:id="rId13"/>
    <p:sldLayoutId id="2147484331" r:id="rId14"/>
    <p:sldLayoutId id="2147484317" r:id="rId15"/>
    <p:sldLayoutId id="2147484332" r:id="rId16"/>
    <p:sldLayoutId id="2147484333" r:id="rId17"/>
    <p:sldLayoutId id="2147484334" r:id="rId18"/>
    <p:sldLayoutId id="2147484335" r:id="rId19"/>
    <p:sldLayoutId id="2147484336" r:id="rId2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42" name="Group 41"/>
          <p:cNvGrpSpPr/>
          <p:nvPr userDrawn="1"/>
        </p:nvGrpSpPr>
        <p:grpSpPr>
          <a:xfrm>
            <a:off x="12618967" y="0"/>
            <a:ext cx="952401" cy="5766965"/>
            <a:chOff x="12618967" y="0"/>
            <a:chExt cx="952401" cy="5766965"/>
          </a:xfrm>
        </p:grpSpPr>
        <p:grpSp>
          <p:nvGrpSpPr>
            <p:cNvPr id="43" name="Group 42"/>
            <p:cNvGrpSpPr/>
            <p:nvPr userDrawn="1"/>
          </p:nvGrpSpPr>
          <p:grpSpPr>
            <a:xfrm rot="5400000">
              <a:off x="11582059" y="1045293"/>
              <a:ext cx="2703052" cy="629236"/>
              <a:chOff x="1586734" y="4543426"/>
              <a:chExt cx="2703052" cy="629236"/>
            </a:xfrm>
          </p:grpSpPr>
          <p:sp>
            <p:nvSpPr>
              <p:cNvPr id="50" name="Rectangle 49"/>
              <p:cNvSpPr/>
              <p:nvPr userDrawn="1"/>
            </p:nvSpPr>
            <p:spPr bwMode="auto">
              <a:xfrm>
                <a:off x="2505456" y="4543427"/>
                <a:ext cx="869930" cy="289766"/>
              </a:xfrm>
              <a:prstGeom prst="rect">
                <a:avLst/>
              </a:prstGeom>
              <a:solidFill>
                <a:srgbClr val="0078D7"/>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Blue</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R:0 G:120 B:215</a:t>
                </a:r>
              </a:p>
            </p:txBody>
          </p:sp>
          <p:sp>
            <p:nvSpPr>
              <p:cNvPr id="51" name="Rectangle 50"/>
              <p:cNvSpPr/>
              <p:nvPr userDrawn="1"/>
            </p:nvSpPr>
            <p:spPr bwMode="auto">
              <a:xfrm>
                <a:off x="1586734" y="4543428"/>
                <a:ext cx="869930" cy="289766"/>
              </a:xfrm>
              <a:prstGeom prst="rect">
                <a:avLst/>
              </a:prstGeom>
              <a:solidFill>
                <a:srgbClr val="00BCF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Cyan</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8319">
                          <a:srgbClr val="505050"/>
                        </a:gs>
                        <a:gs pos="79000">
                          <a:srgbClr val="505050"/>
                        </a:gs>
                      </a:gsLst>
                      <a:lin ang="5400000" scaled="0"/>
                    </a:gradFill>
                    <a:effectLst/>
                    <a:uLnTx/>
                    <a:uFillTx/>
                    <a:latin typeface="Segoe UI"/>
                    <a:ea typeface="Segoe UI" pitchFamily="34" charset="0"/>
                    <a:cs typeface="Segoe UI" pitchFamily="34" charset="0"/>
                  </a:rPr>
                  <a:t>R:0 G:188 B:242</a:t>
                </a:r>
              </a:p>
            </p:txBody>
          </p:sp>
          <p:sp>
            <p:nvSpPr>
              <p:cNvPr id="52" name="Rectangle 51"/>
              <p:cNvSpPr/>
              <p:nvPr userDrawn="1"/>
            </p:nvSpPr>
            <p:spPr bwMode="auto">
              <a:xfrm>
                <a:off x="1586734" y="4882896"/>
                <a:ext cx="869930" cy="289766"/>
              </a:xfrm>
              <a:prstGeom prst="rect">
                <a:avLst/>
              </a:prstGeom>
              <a:solidFill>
                <a:srgbClr val="D2D2D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Light Gray</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92035">
                          <a:srgbClr val="505050"/>
                        </a:gs>
                        <a:gs pos="27000">
                          <a:srgbClr val="505050"/>
                        </a:gs>
                      </a:gsLst>
                      <a:lin ang="5400000" scaled="0"/>
                    </a:gradFill>
                    <a:effectLst/>
                    <a:uLnTx/>
                    <a:uFillTx/>
                    <a:latin typeface="Segoe UI"/>
                    <a:ea typeface="Segoe UI" pitchFamily="34" charset="0"/>
                    <a:cs typeface="Segoe UI" pitchFamily="34" charset="0"/>
                  </a:rPr>
                  <a:t>R:210 G:210 B:210</a:t>
                </a:r>
              </a:p>
            </p:txBody>
          </p:sp>
          <p:sp>
            <p:nvSpPr>
              <p:cNvPr id="53" name="Rectangle 52"/>
              <p:cNvSpPr/>
              <p:nvPr userDrawn="1"/>
            </p:nvSpPr>
            <p:spPr bwMode="auto">
              <a:xfrm>
                <a:off x="3419856" y="4543426"/>
                <a:ext cx="869930" cy="289766"/>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Blue</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R:0 G:32 B:80</a:t>
                </a:r>
              </a:p>
            </p:txBody>
          </p:sp>
          <p:sp>
            <p:nvSpPr>
              <p:cNvPr id="54" name="Rectangle 53"/>
              <p:cNvSpPr/>
              <p:nvPr userDrawn="1"/>
            </p:nvSpPr>
            <p:spPr bwMode="auto">
              <a:xfrm>
                <a:off x="3413144" y="4882896"/>
                <a:ext cx="869930" cy="289766"/>
              </a:xfrm>
              <a:prstGeom prst="rect">
                <a:avLst/>
              </a:prstGeom>
              <a:solidFill>
                <a:srgbClr val="323232"/>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Dark Gray</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R:50 G:50 B:50</a:t>
                </a:r>
              </a:p>
            </p:txBody>
          </p:sp>
          <p:sp>
            <p:nvSpPr>
              <p:cNvPr id="55" name="Rectangle 54"/>
              <p:cNvSpPr/>
              <p:nvPr userDrawn="1"/>
            </p:nvSpPr>
            <p:spPr bwMode="auto">
              <a:xfrm>
                <a:off x="2505456" y="4882895"/>
                <a:ext cx="869930" cy="289766"/>
              </a:xfrm>
              <a:prstGeom prst="rect">
                <a:avLst/>
              </a:prstGeom>
              <a:solidFill>
                <a:srgbClr val="737373"/>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Gray</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R:115 G:115 B:115</a:t>
                </a:r>
              </a:p>
            </p:txBody>
          </p:sp>
        </p:grpSp>
        <p:grpSp>
          <p:nvGrpSpPr>
            <p:cNvPr id="44" name="Group 43"/>
            <p:cNvGrpSpPr/>
            <p:nvPr userDrawn="1"/>
          </p:nvGrpSpPr>
          <p:grpSpPr>
            <a:xfrm rot="5400000">
              <a:off x="11412325" y="4270556"/>
              <a:ext cx="2703052" cy="289766"/>
              <a:chOff x="4476564" y="4543426"/>
              <a:chExt cx="2703052" cy="289766"/>
            </a:xfrm>
          </p:grpSpPr>
          <p:sp>
            <p:nvSpPr>
              <p:cNvPr id="47" name="Rectangle 46"/>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Purple</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R:92 G:45 B:145</a:t>
                </a:r>
              </a:p>
            </p:txBody>
          </p:sp>
          <p:sp>
            <p:nvSpPr>
              <p:cNvPr id="48" name="Rectangle 47"/>
              <p:cNvSpPr/>
              <p:nvPr userDrawn="1"/>
            </p:nvSpPr>
            <p:spPr bwMode="auto">
              <a:xfrm>
                <a:off x="6309686" y="4543426"/>
                <a:ext cx="869930" cy="289766"/>
              </a:xfrm>
              <a:prstGeom prst="rect">
                <a:avLst/>
              </a:prstGeom>
              <a:solidFill>
                <a:srgbClr val="D83B0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Orange</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R:216 G:59 B:1</a:t>
                </a:r>
              </a:p>
            </p:txBody>
          </p:sp>
          <p:sp>
            <p:nvSpPr>
              <p:cNvPr id="49" name="Rectangle 48"/>
              <p:cNvSpPr/>
              <p:nvPr userDrawn="1"/>
            </p:nvSpPr>
            <p:spPr bwMode="auto">
              <a:xfrm>
                <a:off x="4476564" y="4543426"/>
                <a:ext cx="869930" cy="289766"/>
              </a:xfrm>
              <a:prstGeom prst="rect">
                <a:avLst/>
              </a:prstGeom>
              <a:solidFill>
                <a:srgbClr val="107C1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Green</a:t>
                </a:r>
              </a:p>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500" b="0" i="0" u="none" strike="noStrike" kern="0" cap="none" spc="0" normalizeH="0" baseline="0" noProof="0" dirty="0">
                    <a:ln>
                      <a:noFill/>
                    </a:ln>
                    <a:gradFill>
                      <a:gsLst>
                        <a:gs pos="2092">
                          <a:srgbClr val="F8F8F8"/>
                        </a:gs>
                        <a:gs pos="10042">
                          <a:srgbClr val="F8F8F8"/>
                        </a:gs>
                      </a:gsLst>
                      <a:lin ang="5400000" scaled="0"/>
                    </a:gradFill>
                    <a:effectLst/>
                    <a:uLnTx/>
                    <a:uFillTx/>
                    <a:latin typeface="Segoe UI"/>
                    <a:ea typeface="Segoe UI" pitchFamily="34" charset="0"/>
                    <a:cs typeface="Segoe UI" pitchFamily="34" charset="0"/>
                  </a:rPr>
                  <a:t>R:16 G:124 B:16</a:t>
                </a:r>
              </a:p>
            </p:txBody>
          </p:sp>
        </p:grpSp>
        <p:sp>
          <p:nvSpPr>
            <p:cNvPr id="45" name="TextBox 44"/>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Main colors</a:t>
              </a:r>
            </a:p>
          </p:txBody>
        </p:sp>
        <p:sp>
          <p:nvSpPr>
            <p:cNvPr id="46" name="TextBox 45"/>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gradFill>
                    <a:gsLst>
                      <a:gs pos="2917">
                        <a:srgbClr val="505050"/>
                      </a:gs>
                      <a:gs pos="30000">
                        <a:srgbClr val="505050"/>
                      </a:gs>
                    </a:gsLst>
                    <a:lin ang="5400000" scaled="0"/>
                  </a:gradFill>
                  <a:effectLst/>
                  <a:uLnTx/>
                  <a:uFillTx/>
                  <a:latin typeface="Segoe UI"/>
                  <a:ea typeface="+mn-ea"/>
                  <a:cs typeface="+mn-cs"/>
                </a:rPr>
                <a:t>Secondary colors (use only when necessary)</a:t>
              </a:r>
            </a:p>
          </p:txBody>
        </p:sp>
      </p:grpSp>
    </p:spTree>
    <p:extLst>
      <p:ext uri="{BB962C8B-B14F-4D97-AF65-F5344CB8AC3E}">
        <p14:creationId xmlns:p14="http://schemas.microsoft.com/office/powerpoint/2010/main" val="3388129609"/>
      </p:ext>
    </p:extLst>
  </p:cSld>
  <p:clrMap bg1="dk1" tx1="lt1" bg2="dk2" tx2="lt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microsoftvirtualacademy.com/" TargetMode="External"/><Relationship Id="rId2" Type="http://schemas.openxmlformats.org/officeDocument/2006/relationships/hyperlink" Target="https://channel9.msdn.com/Events/Build/2016"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CommandBar</a:t>
            </a:r>
            <a:r>
              <a:rPr lang="en-US" dirty="0"/>
              <a:t> Customization</a:t>
            </a:r>
            <a:br>
              <a:rPr lang="en-US" dirty="0"/>
            </a:br>
            <a:endParaRPr lang="en-US" dirty="0"/>
          </a:p>
        </p:txBody>
      </p:sp>
      <p:sp>
        <p:nvSpPr>
          <p:cNvPr id="2" name="Text Placeholder 1"/>
          <p:cNvSpPr>
            <a:spLocks noGrp="1"/>
          </p:cNvSpPr>
          <p:nvPr>
            <p:ph type="body" sz="quarter" idx="10"/>
          </p:nvPr>
        </p:nvSpPr>
        <p:spPr>
          <a:xfrm>
            <a:off x="274638" y="1221157"/>
            <a:ext cx="11887199" cy="5189113"/>
          </a:xfrm>
        </p:spPr>
        <p:txBody>
          <a:bodyPr/>
          <a:lstStyle/>
          <a:p>
            <a:pPr lvl="0"/>
            <a:r>
              <a:rPr lang="en-US" sz="2800" dirty="0">
                <a:latin typeface="+mn-lt"/>
              </a:rPr>
              <a:t>Use </a:t>
            </a:r>
            <a:r>
              <a:rPr lang="en-US" sz="2800" dirty="0" err="1"/>
              <a:t>OverflowButtonVisibility</a:t>
            </a:r>
            <a:r>
              <a:rPr lang="en-US" sz="2800" dirty="0"/>
              <a:t> </a:t>
            </a:r>
            <a:r>
              <a:rPr lang="en-US" sz="2800" dirty="0">
                <a:latin typeface="+mn-lt"/>
              </a:rPr>
              <a:t>and </a:t>
            </a:r>
            <a:r>
              <a:rPr lang="en-US" sz="2800" dirty="0">
                <a:solidFill>
                  <a:schemeClr val="accent6">
                    <a:lumMod val="50000"/>
                  </a:schemeClr>
                </a:solidFill>
              </a:rPr>
              <a:t>[Default]</a:t>
            </a:r>
            <a:r>
              <a:rPr lang="en-US" sz="2800" dirty="0" err="1">
                <a:solidFill>
                  <a:schemeClr val="accent6">
                    <a:lumMod val="50000"/>
                  </a:schemeClr>
                </a:solidFill>
              </a:rPr>
              <a:t>LabelPosition</a:t>
            </a:r>
            <a:r>
              <a:rPr lang="en-US" sz="2800" dirty="0">
                <a:solidFill>
                  <a:schemeClr val="accent6">
                    <a:lumMod val="50000"/>
                  </a:schemeClr>
                </a:solidFill>
              </a:rPr>
              <a:t>:</a:t>
            </a:r>
            <a:endParaRPr lang="en-US" sz="2000" dirty="0">
              <a:solidFill>
                <a:schemeClr val="accent6">
                  <a:lumMod val="50000"/>
                </a:schemeClr>
              </a:solidFill>
            </a:endParaRPr>
          </a:p>
          <a:p>
            <a:endParaRPr lang="en-US" sz="2000" dirty="0">
              <a:solidFill>
                <a:srgbClr val="008000"/>
              </a:solidFill>
              <a:highlight>
                <a:srgbClr val="FFFFFF"/>
              </a:highlight>
            </a:endParaRPr>
          </a:p>
          <a:p>
            <a:endParaRPr lang="en-US" sz="1800" dirty="0">
              <a:solidFill>
                <a:srgbClr val="008000"/>
              </a:solidFill>
              <a:highlight>
                <a:srgbClr val="FFFFFF"/>
              </a:highlight>
            </a:endParaRPr>
          </a:p>
          <a:p>
            <a:r>
              <a:rPr lang="en-US" sz="2000" dirty="0">
                <a:solidFill>
                  <a:srgbClr val="008000"/>
                </a:solidFill>
                <a:highlight>
                  <a:srgbClr val="FFFFFF"/>
                </a:highlight>
              </a:rPr>
              <a:t>&lt;!-- Auto hide overflow visibility button --&gt;</a:t>
            </a:r>
            <a:endParaRPr lang="en-US" sz="2000" dirty="0"/>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CommandBar</a:t>
            </a:r>
            <a:r>
              <a:rPr lang="en-US" sz="2000" dirty="0">
                <a:solidFill>
                  <a:srgbClr val="A31515"/>
                </a:solidFill>
                <a:highlight>
                  <a:srgbClr val="FFFFFF"/>
                </a:highlight>
                <a:ea typeface="Calibri" panose="020F0502020204030204" pitchFamily="34" charset="0"/>
                <a:cs typeface="Times New Roman" panose="02020603050405020304" pitchFamily="18" charset="0"/>
              </a:rPr>
              <a: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DefaultLabelPosition</a:t>
            </a:r>
            <a:r>
              <a:rPr lang="en-US" sz="2000" dirty="0">
                <a:solidFill>
                  <a:srgbClr val="0000FF"/>
                </a:solidFill>
                <a:highlight>
                  <a:srgbClr val="FFFFFF"/>
                </a:highlight>
                <a:ea typeface="Calibri" panose="020F0502020204030204" pitchFamily="34" charset="0"/>
                <a:cs typeface="Times New Roman" panose="02020603050405020304" pitchFamily="18" charset="0"/>
              </a:rPr>
              <a:t>="Right"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OverflowButtonVisibility</a:t>
            </a:r>
            <a:r>
              <a:rPr lang="en-US" sz="2000" dirty="0">
                <a:solidFill>
                  <a:srgbClr val="0000FF"/>
                </a:solidFill>
                <a:highlight>
                  <a:srgbClr val="FFFFFF"/>
                </a:highlight>
                <a:ea typeface="Calibri" panose="020F0502020204030204" pitchFamily="34" charset="0"/>
                <a:cs typeface="Times New Roman" panose="02020603050405020304" pitchFamily="18" charset="0"/>
              </a:rPr>
              <a:t>="Auto"&gt;</a:t>
            </a:r>
            <a:endParaRPr lang="en-US" sz="2000" dirty="0">
              <a:solidFill>
                <a:srgbClr val="FF0000"/>
              </a:solidFill>
              <a:highlight>
                <a:srgbClr val="FFFFFF"/>
              </a:highlight>
              <a:ea typeface="Calibri" panose="020F0502020204030204" pitchFamily="34" charset="0"/>
              <a:cs typeface="Times New Roman" panose="02020603050405020304" pitchFamily="18" charset="0"/>
            </a:endParaRPr>
          </a:p>
          <a:p>
            <a:pPr>
              <a:spcBef>
                <a:spcPts val="0"/>
              </a:spcBef>
            </a:pPr>
            <a:endParaRPr lang="en-US" sz="2000" dirty="0">
              <a:solidFill>
                <a:srgbClr val="008000"/>
              </a:solidFill>
              <a:highlight>
                <a:srgbClr val="FFFFFF"/>
              </a:highlight>
            </a:endParaRPr>
          </a:p>
          <a:p>
            <a:pPr>
              <a:spcBef>
                <a:spcPts val="0"/>
              </a:spcBef>
            </a:pPr>
            <a:r>
              <a:rPr lang="en-US" sz="2000" dirty="0">
                <a:solidFill>
                  <a:srgbClr val="008000"/>
                </a:solidFill>
                <a:highlight>
                  <a:srgbClr val="FFFFFF"/>
                </a:highlight>
              </a:rPr>
              <a:t> </a:t>
            </a: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&lt;…/&gt;</a:t>
            </a: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AppBarButton</a:t>
            </a:r>
            <a:r>
              <a:rPr lang="en-US" sz="2000" dirty="0">
                <a:solidFill>
                  <a:srgbClr val="FF0000"/>
                </a:solidFill>
                <a:highlight>
                  <a:srgbClr val="FFFFFF"/>
                </a:highlight>
                <a:ea typeface="Calibri" panose="020F0502020204030204" pitchFamily="34" charset="0"/>
                <a:cs typeface="Times New Roman" panose="02020603050405020304" pitchFamily="18" charset="0"/>
              </a:rPr>
              <a:t> Label</a:t>
            </a:r>
            <a:r>
              <a:rPr lang="en-US" sz="2000" dirty="0">
                <a:solidFill>
                  <a:srgbClr val="0000FF"/>
                </a:solidFill>
                <a:highlight>
                  <a:srgbClr val="FFFFFF"/>
                </a:highlight>
                <a:ea typeface="Calibri" panose="020F0502020204030204" pitchFamily="34" charset="0"/>
                <a:cs typeface="Times New Roman" panose="02020603050405020304" pitchFamily="18" charset="0"/>
              </a:rPr>
              <a:t>="Add"/&gt;</a:t>
            </a: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a:t>
            </a:r>
            <a:r>
              <a:rPr lang="en-US" sz="2000" dirty="0">
                <a:solidFill>
                  <a:srgbClr val="000000"/>
                </a:solidFill>
                <a:highlight>
                  <a:srgbClr val="FFFFFF"/>
                </a:highlight>
                <a:ea typeface="Calibri" panose="020F0502020204030204" pitchFamily="34" charset="0"/>
                <a:cs typeface="Times New Roman" panose="02020603050405020304" pitchFamily="18" charset="0"/>
              </a:rPr>
              <a:t> </a:t>
            </a: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AppBarSeparator</a:t>
            </a:r>
            <a:r>
              <a:rPr lang="en-US" sz="2000" dirty="0">
                <a:solidFill>
                  <a:srgbClr val="0000FF"/>
                </a:solidFill>
                <a:highlight>
                  <a:srgbClr val="FFFFFF"/>
                </a:highlight>
                <a:ea typeface="Calibri" panose="020F0502020204030204" pitchFamily="34" charset="0"/>
                <a:cs typeface="Times New Roman" panose="02020603050405020304" pitchFamily="18" charset="0"/>
              </a:rPr>
              <a:t>/&gt;</a:t>
            </a: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AppBarButton</a:t>
            </a:r>
            <a:r>
              <a:rPr lang="en-US" sz="2000" dirty="0">
                <a:solidFill>
                  <a:srgbClr val="FF0000"/>
                </a:solidFill>
                <a:highlight>
                  <a:srgbClr val="FFFFFF"/>
                </a:highlight>
                <a:ea typeface="Calibri" panose="020F0502020204030204" pitchFamily="34" charset="0"/>
                <a:cs typeface="Times New Roman" panose="02020603050405020304" pitchFamily="18" charset="0"/>
              </a:rPr>
              <a:t> Label</a:t>
            </a:r>
            <a:r>
              <a:rPr lang="en-US" sz="2000" dirty="0">
                <a:solidFill>
                  <a:srgbClr val="0000FF"/>
                </a:solidFill>
                <a:highlight>
                  <a:srgbClr val="FFFFFF"/>
                </a:highlight>
                <a:ea typeface="Calibri" panose="020F0502020204030204" pitchFamily="34" charset="0"/>
                <a:cs typeface="Times New Roman" panose="02020603050405020304" pitchFamily="18" charset="0"/>
              </a:rPr>
              <a:t>="Edit"/&gt;</a:t>
            </a:r>
            <a:r>
              <a:rPr lang="en-US" sz="2000" dirty="0">
                <a:solidFill>
                  <a:srgbClr val="000000"/>
                </a:solidFill>
                <a:highlight>
                  <a:srgbClr val="FFFFFF"/>
                </a:highlight>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solidFill>
                  <a:srgbClr val="008000"/>
                </a:solidFill>
                <a:highlight>
                  <a:srgbClr val="FFFFFF"/>
                </a:highlight>
              </a:rPr>
              <a:t>  </a:t>
            </a:r>
          </a:p>
          <a:p>
            <a:pPr>
              <a:spcBef>
                <a:spcPts val="0"/>
              </a:spcBef>
            </a:pPr>
            <a:r>
              <a:rPr lang="en-US" sz="2000" dirty="0">
                <a:solidFill>
                  <a:srgbClr val="008000"/>
                </a:solidFill>
                <a:highlight>
                  <a:srgbClr val="FFFFFF"/>
                </a:highlight>
              </a:rPr>
              <a:t>  &lt;!-- Set explicit label position on per button basis--&gt;</a:t>
            </a: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AppBarButton</a:t>
            </a:r>
            <a:r>
              <a:rPr lang="en-US" sz="2000" dirty="0">
                <a:solidFill>
                  <a:srgbClr val="FF0000"/>
                </a:solidFill>
                <a:highlight>
                  <a:srgbClr val="FFFFFF"/>
                </a:highlight>
                <a:ea typeface="Calibri" panose="020F0502020204030204" pitchFamily="34" charset="0"/>
                <a:cs typeface="Times New Roman" panose="02020603050405020304" pitchFamily="18" charset="0"/>
              </a:rPr>
              <a:t> Label</a:t>
            </a:r>
            <a:r>
              <a:rPr lang="en-US" sz="2000" dirty="0">
                <a:solidFill>
                  <a:srgbClr val="0000FF"/>
                </a:solidFill>
                <a:highlight>
                  <a:srgbClr val="FFFFFF"/>
                </a:highlight>
                <a:ea typeface="Calibri" panose="020F0502020204030204" pitchFamily="34" charset="0"/>
                <a:cs typeface="Times New Roman" panose="02020603050405020304" pitchFamily="18" charset="0"/>
              </a:rPr>
              <a:t>="Open"</a:t>
            </a:r>
            <a:r>
              <a:rPr lang="en-US" sz="2000" dirty="0">
                <a:solidFill>
                  <a:srgbClr val="FF0000"/>
                </a:solidFill>
                <a:highlight>
                  <a:srgbClr val="FFFFFF"/>
                </a:highlight>
                <a:ea typeface="Calibri" panose="020F0502020204030204" pitchFamily="34" charset="0"/>
                <a:cs typeface="Times New Roman" panose="02020603050405020304" pitchFamily="18" charset="0"/>
              </a:rPr>
              <a: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LabelPosition</a:t>
            </a:r>
            <a:r>
              <a:rPr lang="en-US" sz="2000" dirty="0">
                <a:solidFill>
                  <a:srgbClr val="0000FF"/>
                </a:solidFill>
                <a:highlight>
                  <a:srgbClr val="FFFFFF"/>
                </a:highlight>
                <a:ea typeface="Calibri" panose="020F0502020204030204" pitchFamily="34" charset="0"/>
                <a:cs typeface="Times New Roman" panose="02020603050405020304" pitchFamily="18" charset="0"/>
              </a:rPr>
              <a:t>="Collapsed"/&gt;</a:t>
            </a:r>
          </a:p>
          <a:p>
            <a:pPr>
              <a:spcBef>
                <a:spcPts val="0"/>
              </a:spcBef>
            </a:pPr>
            <a:endParaRPr lang="en-US" sz="2000" dirty="0">
              <a:solidFill>
                <a:srgbClr val="0000FF"/>
              </a:solidFill>
              <a:highlight>
                <a:srgbClr val="FFFFFF"/>
              </a:highlight>
              <a:ea typeface="Calibri" panose="020F0502020204030204" pitchFamily="34" charset="0"/>
              <a:cs typeface="Times New Roman" panose="02020603050405020304" pitchFamily="18" charset="0"/>
            </a:endParaRP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CommandBar</a:t>
            </a:r>
            <a:r>
              <a:rPr lang="en-US" sz="2000" dirty="0">
                <a:solidFill>
                  <a:srgbClr val="0000FF"/>
                </a:solidFill>
                <a:highlight>
                  <a:srgbClr val="FFFFFF"/>
                </a:highlight>
                <a:ea typeface="Calibri" panose="020F0502020204030204" pitchFamily="34" charset="0"/>
                <a:cs typeface="Times New Roman" panose="02020603050405020304" pitchFamily="18" charset="0"/>
              </a:rPr>
              <a:t>&gt;</a:t>
            </a:r>
          </a:p>
          <a:p>
            <a:pPr>
              <a:spcBef>
                <a:spcPts val="0"/>
              </a:spcBef>
            </a:pPr>
            <a:endParaRPr lang="en-US" sz="2000" dirty="0"/>
          </a:p>
        </p:txBody>
      </p:sp>
      <p:sp>
        <p:nvSpPr>
          <p:cNvPr id="7" name="Rectangle 6"/>
          <p:cNvSpPr/>
          <p:nvPr/>
        </p:nvSpPr>
        <p:spPr bwMode="auto">
          <a:xfrm>
            <a:off x="9058656" y="1402080"/>
            <a:ext cx="2840736" cy="11826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3074"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235" y="3479483"/>
            <a:ext cx="36099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8412480" y="4413504"/>
            <a:ext cx="1926336" cy="890016"/>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49824" y="3023616"/>
            <a:ext cx="2267712" cy="1292352"/>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168763" y="2968752"/>
            <a:ext cx="572389" cy="1310640"/>
          </a:xfrm>
          <a:prstGeom prst="straightConnector1">
            <a:avLst/>
          </a:prstGeom>
          <a:ln w="5715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31950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UWAs on Xbox</a:t>
            </a:r>
          </a:p>
        </p:txBody>
      </p:sp>
    </p:spTree>
    <p:extLst>
      <p:ext uri="{BB962C8B-B14F-4D97-AF65-F5344CB8AC3E}">
        <p14:creationId xmlns:p14="http://schemas.microsoft.com/office/powerpoint/2010/main" val="1354033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647700"/>
          </a:xfrm>
        </p:spPr>
        <p:txBody>
          <a:bodyPr/>
          <a:lstStyle/>
          <a:p>
            <a:r>
              <a:rPr lang="en-US" dirty="0"/>
              <a:t>Optimize for 10’ viewing distance</a:t>
            </a:r>
          </a:p>
          <a:p>
            <a:pPr marL="800100" lvl="3" indent="0">
              <a:buNone/>
            </a:pPr>
            <a:r>
              <a:rPr lang="en-US" sz="2000" dirty="0"/>
              <a:t>Size for TV	Layout</a:t>
            </a:r>
          </a:p>
          <a:p>
            <a:pPr marL="800100" lvl="3" indent="0">
              <a:buNone/>
            </a:pPr>
            <a:r>
              <a:rPr lang="en-US" sz="2000" dirty="0"/>
              <a:t>TV safe area	TV safe colors</a:t>
            </a:r>
          </a:p>
          <a:p>
            <a:endParaRPr lang="en-US" sz="1000" dirty="0"/>
          </a:p>
          <a:p>
            <a:r>
              <a:rPr lang="en-US" b="1" dirty="0"/>
              <a:t>Optimize for gamepad input</a:t>
            </a:r>
          </a:p>
          <a:p>
            <a:pPr marL="800100" lvl="3" indent="0">
              <a:buNone/>
            </a:pPr>
            <a:r>
              <a:rPr lang="en-US" sz="2000" dirty="0"/>
              <a:t>XY Focus		</a:t>
            </a:r>
            <a:r>
              <a:rPr lang="en-US" sz="2000" b="1" dirty="0"/>
              <a:t>High visibility focus visuals</a:t>
            </a:r>
          </a:p>
          <a:p>
            <a:pPr marL="800100" lvl="3" indent="0">
              <a:buNone/>
            </a:pPr>
            <a:r>
              <a:rPr lang="en-US" sz="2000" dirty="0"/>
              <a:t>Engagement	Mouse mode</a:t>
            </a:r>
          </a:p>
          <a:p>
            <a:endParaRPr lang="en-US" sz="1000" dirty="0"/>
          </a:p>
          <a:p>
            <a:r>
              <a:rPr lang="en-US" dirty="0"/>
              <a:t>Delight the living room</a:t>
            </a:r>
          </a:p>
          <a:p>
            <a:pPr marL="800100" lvl="3" indent="0">
              <a:buNone/>
            </a:pPr>
            <a:r>
              <a:rPr lang="en-US" sz="2000" dirty="0"/>
              <a:t>Multi-user </a:t>
            </a:r>
            <a:r>
              <a:rPr lang="en-US" sz="2000" b="1" dirty="0"/>
              <a:t>	Sound</a:t>
            </a:r>
            <a:endParaRPr lang="en-US" sz="2000" dirty="0"/>
          </a:p>
          <a:p>
            <a:endParaRPr lang="en-US" sz="1000" dirty="0"/>
          </a:p>
          <a:p>
            <a:r>
              <a:rPr lang="en-US" dirty="0"/>
              <a:t>More info</a:t>
            </a:r>
          </a:p>
          <a:p>
            <a:pPr marL="800100" lvl="3" indent="0">
              <a:buNone/>
            </a:pPr>
            <a:r>
              <a:rPr lang="en-US" sz="2000" b="1" dirty="0"/>
              <a:t>B883: Building great apps for Xbox with the Universal Windows Platform</a:t>
            </a:r>
          </a:p>
          <a:p>
            <a:pPr marL="800100" lvl="3" indent="0">
              <a:buNone/>
            </a:pPr>
            <a:r>
              <a:rPr lang="en-US" sz="2000" b="1" dirty="0"/>
              <a:t>Thursday 5pm in Marriott 8</a:t>
            </a:r>
          </a:p>
        </p:txBody>
      </p:sp>
      <p:sp>
        <p:nvSpPr>
          <p:cNvPr id="17" name="Title 16"/>
          <p:cNvSpPr>
            <a:spLocks noGrp="1"/>
          </p:cNvSpPr>
          <p:nvPr>
            <p:ph type="title"/>
          </p:nvPr>
        </p:nvSpPr>
        <p:spPr/>
        <p:txBody>
          <a:bodyPr/>
          <a:lstStyle/>
          <a:p>
            <a:r>
              <a:rPr lang="en-US" dirty="0"/>
              <a:t>Developing UWAs for Xbox One</a:t>
            </a:r>
          </a:p>
        </p:txBody>
      </p:sp>
      <p:sp>
        <p:nvSpPr>
          <p:cNvPr id="4" name="TextBox 3"/>
          <p:cNvSpPr txBox="1"/>
          <p:nvPr/>
        </p:nvSpPr>
        <p:spPr>
          <a:xfrm>
            <a:off x="8656637" y="4335462"/>
            <a:ext cx="2980651" cy="664797"/>
          </a:xfrm>
          <a:prstGeom prst="rect">
            <a:avLst/>
          </a:prstGeom>
          <a:noFill/>
        </p:spPr>
        <p:txBody>
          <a:bodyPr wrap="square" lIns="0" tIns="0" rIns="0" bIns="0" rtlCol="0">
            <a:spAutoFit/>
          </a:bodyPr>
          <a:lstStyle/>
          <a:p>
            <a:pPr algn="ctr" defTabSz="932596">
              <a:lnSpc>
                <a:spcPct val="90000"/>
              </a:lnSpc>
              <a:spcAft>
                <a:spcPts val="600"/>
              </a:spcAft>
            </a:pPr>
            <a:r>
              <a:rPr lang="en-US" sz="2400" kern="0" dirty="0">
                <a:solidFill>
                  <a:srgbClr val="505050"/>
                </a:solidFill>
                <a:latin typeface="Segoe UI"/>
              </a:rPr>
              <a:t>Will touch on these.  For details, see this.</a:t>
            </a:r>
          </a:p>
        </p:txBody>
      </p:sp>
      <p:cxnSp>
        <p:nvCxnSpPr>
          <p:cNvPr id="3" name="Straight Arrow Connector 2"/>
          <p:cNvCxnSpPr>
            <a:stCxn id="4" idx="1"/>
          </p:cNvCxnSpPr>
          <p:nvPr/>
        </p:nvCxnSpPr>
        <p:spPr>
          <a:xfrm flipH="1" flipV="1">
            <a:off x="6980237" y="3116263"/>
            <a:ext cx="1676400" cy="155159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1"/>
          </p:cNvCxnSpPr>
          <p:nvPr/>
        </p:nvCxnSpPr>
        <p:spPr>
          <a:xfrm flipH="1" flipV="1">
            <a:off x="6523037" y="3573462"/>
            <a:ext cx="2133600" cy="109439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p:cNvCxnSpPr>
          <p:nvPr/>
        </p:nvCxnSpPr>
        <p:spPr>
          <a:xfrm flipH="1">
            <a:off x="4160837" y="4667861"/>
            <a:ext cx="4495800" cy="3534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952037" y="5021262"/>
            <a:ext cx="762000" cy="1066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159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209973"/>
            <a:ext cx="9398751" cy="2677656"/>
          </a:xfrm>
        </p:spPr>
        <p:txBody>
          <a:bodyPr/>
          <a:lstStyle/>
          <a:p>
            <a:r>
              <a:rPr lang="en-US" dirty="0"/>
              <a:t>Demo:</a:t>
            </a:r>
            <a:br>
              <a:rPr lang="en-US" dirty="0"/>
            </a:br>
            <a:r>
              <a:rPr lang="en-US" sz="6000" dirty="0"/>
              <a:t>Xbox One Related Features</a:t>
            </a:r>
            <a:br>
              <a:rPr lang="en-US" sz="6000" dirty="0"/>
            </a:br>
            <a:r>
              <a:rPr lang="en-US" sz="4800" dirty="0"/>
              <a:t>(</a:t>
            </a:r>
            <a:r>
              <a:rPr lang="en-US" sz="4800"/>
              <a:t>in UWAs</a:t>
            </a:r>
            <a:r>
              <a:rPr lang="en-US" sz="4800" dirty="0"/>
              <a:t>)</a:t>
            </a:r>
          </a:p>
        </p:txBody>
      </p:sp>
    </p:spTree>
    <p:extLst>
      <p:ext uri="{BB962C8B-B14F-4D97-AF65-F5344CB8AC3E}">
        <p14:creationId xmlns:p14="http://schemas.microsoft.com/office/powerpoint/2010/main" val="551548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 Visibility Focus Indicators</a:t>
            </a:r>
            <a:br>
              <a:rPr lang="en-US" dirty="0"/>
            </a:br>
            <a:endParaRPr lang="en-US" dirty="0"/>
          </a:p>
        </p:txBody>
      </p:sp>
      <p:sp>
        <p:nvSpPr>
          <p:cNvPr id="2" name="Text Placeholder 1"/>
          <p:cNvSpPr>
            <a:spLocks noGrp="1"/>
          </p:cNvSpPr>
          <p:nvPr>
            <p:ph type="body" sz="quarter" idx="10"/>
          </p:nvPr>
        </p:nvSpPr>
        <p:spPr>
          <a:xfrm>
            <a:off x="274638" y="1221157"/>
            <a:ext cx="11887199" cy="4573560"/>
          </a:xfrm>
        </p:spPr>
        <p:txBody>
          <a:bodyPr/>
          <a:lstStyle/>
          <a:p>
            <a:pPr lvl="0"/>
            <a:r>
              <a:rPr lang="en-US" sz="2800" dirty="0">
                <a:latin typeface="+mn-lt"/>
              </a:rPr>
              <a:t>Implicit and configurable:</a:t>
            </a:r>
          </a:p>
          <a:p>
            <a:pPr lvl="0"/>
            <a:endParaRPr lang="en-US" sz="2000" dirty="0"/>
          </a:p>
          <a:p>
            <a:r>
              <a:rPr lang="en-US" sz="2000" dirty="0">
                <a:solidFill>
                  <a:srgbClr val="000000"/>
                </a:solidFill>
                <a:highlight>
                  <a:srgbClr val="FFFFFF"/>
                </a:highlight>
              </a:rPr>
              <a:t>New </a:t>
            </a:r>
            <a:r>
              <a:rPr lang="en-US" sz="2000" dirty="0" err="1">
                <a:solidFill>
                  <a:srgbClr val="2B91AF"/>
                </a:solidFill>
                <a:highlight>
                  <a:srgbClr val="FFFFFF"/>
                </a:highlight>
              </a:rPr>
              <a:t>FrameworkElement</a:t>
            </a:r>
            <a:r>
              <a:rPr lang="en-US" sz="2000" dirty="0">
                <a:solidFill>
                  <a:srgbClr val="2B91AF"/>
                </a:solidFill>
                <a:highlight>
                  <a:srgbClr val="FFFFFF"/>
                </a:highlight>
              </a:rPr>
              <a:t> </a:t>
            </a:r>
            <a:r>
              <a:rPr lang="en-US" sz="2000" dirty="0">
                <a:solidFill>
                  <a:srgbClr val="000000"/>
                </a:solidFill>
                <a:highlight>
                  <a:srgbClr val="FFFFFF"/>
                </a:highlight>
              </a:rPr>
              <a:t>properties</a:t>
            </a:r>
          </a:p>
          <a:p>
            <a:r>
              <a:rPr lang="en-US" sz="2000" dirty="0">
                <a:solidFill>
                  <a:srgbClr val="1F497D"/>
                </a:solidFill>
                <a:ea typeface="Calibri" panose="020F0502020204030204" pitchFamily="34" charset="0"/>
                <a:cs typeface="Times New Roman" panose="02020603050405020304" pitchFamily="18" charset="0"/>
              </a:rPr>
              <a:t>    </a:t>
            </a:r>
            <a:r>
              <a:rPr lang="en-US" sz="2000" dirty="0" err="1">
                <a:solidFill>
                  <a:srgbClr val="1F497D"/>
                </a:solidFill>
                <a:ea typeface="Calibri" panose="020F0502020204030204" pitchFamily="34" charset="0"/>
                <a:cs typeface="Times New Roman" panose="02020603050405020304" pitchFamily="18" charset="0"/>
              </a:rPr>
              <a:t>FocusVisualMargin</a:t>
            </a:r>
            <a:endParaRPr lang="en-US" sz="2000" dirty="0">
              <a:ea typeface="Calibri" panose="020F0502020204030204" pitchFamily="34" charset="0"/>
              <a:cs typeface="Times New Roman" panose="02020603050405020304" pitchFamily="18" charset="0"/>
            </a:endParaRPr>
          </a:p>
          <a:p>
            <a:r>
              <a:rPr lang="en-US" sz="2000" dirty="0">
                <a:solidFill>
                  <a:srgbClr val="1F497D"/>
                </a:solidFill>
                <a:ea typeface="Calibri" panose="020F0502020204030204" pitchFamily="34" charset="0"/>
                <a:cs typeface="Times New Roman" panose="02020603050405020304" pitchFamily="18" charset="0"/>
              </a:rPr>
              <a:t>    </a:t>
            </a:r>
            <a:r>
              <a:rPr lang="en-US" sz="2000" dirty="0" err="1">
                <a:solidFill>
                  <a:srgbClr val="1F497D"/>
                </a:solidFill>
                <a:ea typeface="Calibri" panose="020F0502020204030204" pitchFamily="34" charset="0"/>
                <a:cs typeface="Times New Roman" panose="02020603050405020304" pitchFamily="18" charset="0"/>
              </a:rPr>
              <a:t>FocusVisualPrimaryBrush</a:t>
            </a:r>
            <a:endParaRPr lang="en-US" sz="2000" dirty="0">
              <a:ea typeface="Calibri" panose="020F0502020204030204" pitchFamily="34" charset="0"/>
              <a:cs typeface="Times New Roman" panose="02020603050405020304" pitchFamily="18" charset="0"/>
            </a:endParaRPr>
          </a:p>
          <a:p>
            <a:r>
              <a:rPr lang="en-US" sz="2000" dirty="0">
                <a:solidFill>
                  <a:srgbClr val="1F497D"/>
                </a:solidFill>
                <a:ea typeface="Calibri" panose="020F0502020204030204" pitchFamily="34" charset="0"/>
                <a:cs typeface="Times New Roman" panose="02020603050405020304" pitchFamily="18" charset="0"/>
              </a:rPr>
              <a:t>    </a:t>
            </a:r>
            <a:r>
              <a:rPr lang="en-US" sz="2000" dirty="0" err="1">
                <a:solidFill>
                  <a:srgbClr val="1F497D"/>
                </a:solidFill>
                <a:ea typeface="Calibri" panose="020F0502020204030204" pitchFamily="34" charset="0"/>
                <a:cs typeface="Times New Roman" panose="02020603050405020304" pitchFamily="18" charset="0"/>
              </a:rPr>
              <a:t>FocusVisualPrimaryThickness</a:t>
            </a:r>
            <a:endParaRPr lang="en-US" sz="2000" dirty="0">
              <a:ea typeface="Calibri" panose="020F0502020204030204" pitchFamily="34" charset="0"/>
              <a:cs typeface="Times New Roman" panose="02020603050405020304" pitchFamily="18" charset="0"/>
            </a:endParaRPr>
          </a:p>
          <a:p>
            <a:r>
              <a:rPr lang="en-US" sz="2000" dirty="0">
                <a:solidFill>
                  <a:srgbClr val="1F497D"/>
                </a:solidFill>
                <a:ea typeface="Calibri" panose="020F0502020204030204" pitchFamily="34" charset="0"/>
                <a:cs typeface="Times New Roman" panose="02020603050405020304" pitchFamily="18" charset="0"/>
              </a:rPr>
              <a:t>    </a:t>
            </a:r>
            <a:r>
              <a:rPr lang="en-US" sz="2000" dirty="0" err="1">
                <a:solidFill>
                  <a:srgbClr val="1F497D"/>
                </a:solidFill>
                <a:ea typeface="Calibri" panose="020F0502020204030204" pitchFamily="34" charset="0"/>
                <a:cs typeface="Times New Roman" panose="02020603050405020304" pitchFamily="18" charset="0"/>
              </a:rPr>
              <a:t>FocusVisualSecondaryBrush</a:t>
            </a:r>
            <a:endParaRPr lang="en-US" sz="2000" dirty="0">
              <a:ea typeface="Calibri" panose="020F0502020204030204" pitchFamily="34" charset="0"/>
              <a:cs typeface="Times New Roman" panose="02020603050405020304" pitchFamily="18" charset="0"/>
            </a:endParaRPr>
          </a:p>
          <a:p>
            <a:r>
              <a:rPr lang="en-US" sz="2000" dirty="0">
                <a:solidFill>
                  <a:srgbClr val="1F497D"/>
                </a:solidFill>
                <a:ea typeface="Calibri" panose="020F0502020204030204" pitchFamily="34" charset="0"/>
                <a:cs typeface="Times New Roman" panose="02020603050405020304" pitchFamily="18" charset="0"/>
              </a:rPr>
              <a:t>    </a:t>
            </a:r>
            <a:r>
              <a:rPr lang="en-US" sz="2000" dirty="0" err="1">
                <a:solidFill>
                  <a:srgbClr val="1F497D"/>
                </a:solidFill>
                <a:ea typeface="Calibri" panose="020F0502020204030204" pitchFamily="34" charset="0"/>
                <a:cs typeface="Times New Roman" panose="02020603050405020304" pitchFamily="18" charset="0"/>
              </a:rPr>
              <a:t>FocusVisualSecondaryThickness</a:t>
            </a:r>
            <a:endParaRPr lang="en-US" sz="2000" dirty="0">
              <a:solidFill>
                <a:srgbClr val="1F497D"/>
              </a:solidFill>
              <a:ea typeface="Calibri" panose="020F0502020204030204" pitchFamily="34" charset="0"/>
              <a:cs typeface="Times New Roman" panose="02020603050405020304" pitchFamily="18" charset="0"/>
            </a:endParaRPr>
          </a:p>
          <a:p>
            <a:pPr>
              <a:spcBef>
                <a:spcPts val="0"/>
              </a:spcBef>
            </a:pPr>
            <a:endParaRPr lang="en-US" sz="2000" dirty="0"/>
          </a:p>
          <a:p>
            <a:pPr defTabSz="932597"/>
            <a:endParaRPr lang="en-US" sz="2000" dirty="0">
              <a:solidFill>
                <a:srgbClr val="008000"/>
              </a:solidFill>
              <a:highlight>
                <a:srgbClr val="FFFFFF"/>
              </a:highlight>
            </a:endParaRPr>
          </a:p>
          <a:p>
            <a:pPr defTabSz="932597"/>
            <a:endParaRPr lang="en-US" sz="2000" dirty="0">
              <a:solidFill>
                <a:srgbClr val="008000"/>
              </a:solidFill>
              <a:highlight>
                <a:srgbClr val="FFFFFF"/>
              </a:highlight>
            </a:endParaRPr>
          </a:p>
          <a:p>
            <a:pPr defTabSz="932597"/>
            <a:endParaRPr lang="en-US" sz="2000" dirty="0">
              <a:solidFill>
                <a:srgbClr val="008000"/>
              </a:solidFill>
              <a:highlight>
                <a:srgbClr val="FFFFFF"/>
              </a:highlight>
            </a:endParaRPr>
          </a:p>
          <a:p>
            <a:pPr defTabSz="932597"/>
            <a:endParaRPr lang="en-US" sz="2000" dirty="0">
              <a:solidFill>
                <a:srgbClr val="008000"/>
              </a:solidFill>
              <a:highlight>
                <a:srgbClr val="FFFFFF"/>
              </a:highlight>
            </a:endParaRPr>
          </a:p>
        </p:txBody>
      </p:sp>
      <p:sp>
        <p:nvSpPr>
          <p:cNvPr id="7" name="Rectangle 6"/>
          <p:cNvSpPr/>
          <p:nvPr/>
        </p:nvSpPr>
        <p:spPr bwMode="auto">
          <a:xfrm>
            <a:off x="9058656" y="1402080"/>
            <a:ext cx="2840736" cy="11826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0" name="Submit p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237" y="1668462"/>
            <a:ext cx="2286000" cy="11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arrow p1"/>
          <p:cNvCxnSpPr>
            <a:stCxn id="26" idx="3"/>
          </p:cNvCxnSpPr>
          <p:nvPr/>
        </p:nvCxnSpPr>
        <p:spPr>
          <a:xfrm flipV="1">
            <a:off x="4999037" y="2077263"/>
            <a:ext cx="3124200" cy="8243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arrow p1"/>
          <p:cNvCxnSpPr/>
          <p:nvPr/>
        </p:nvCxnSpPr>
        <p:spPr>
          <a:xfrm flipV="1">
            <a:off x="5456237" y="2430462"/>
            <a:ext cx="2743200" cy="1066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 p3"/>
          <p:cNvSpPr txBox="1">
            <a:spLocks/>
          </p:cNvSpPr>
          <p:nvPr/>
        </p:nvSpPr>
        <p:spPr>
          <a:xfrm>
            <a:off x="274637" y="5821243"/>
            <a:ext cx="11887199" cy="8002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97"/>
            <a:r>
              <a:rPr lang="en-US" sz="2000" dirty="0">
                <a:solidFill>
                  <a:srgbClr val="008000"/>
                </a:solidFill>
                <a:highlight>
                  <a:srgbClr val="FFFFFF"/>
                </a:highlight>
              </a:rPr>
              <a:t>// To use “dotted line” focus (default is </a:t>
            </a:r>
            <a:r>
              <a:rPr lang="en-US" sz="2000" dirty="0" err="1">
                <a:solidFill>
                  <a:srgbClr val="008000"/>
                </a:solidFill>
                <a:highlight>
                  <a:srgbClr val="FFFFFF"/>
                </a:highlight>
              </a:rPr>
              <a:t>HighVisibility</a:t>
            </a:r>
            <a:r>
              <a:rPr lang="en-US" sz="2000" dirty="0">
                <a:solidFill>
                  <a:srgbClr val="008000"/>
                </a:solidFill>
                <a:highlight>
                  <a:srgbClr val="FFFFFF"/>
                </a:highlight>
              </a:rPr>
              <a:t>)</a:t>
            </a:r>
          </a:p>
          <a:p>
            <a:r>
              <a:rPr lang="en-US" sz="2000" dirty="0" err="1">
                <a:solidFill>
                  <a:srgbClr val="2B91AF"/>
                </a:solidFill>
                <a:highlight>
                  <a:srgbClr val="FFFFFF"/>
                </a:highlight>
              </a:rPr>
              <a:t>Application</a:t>
            </a:r>
            <a:r>
              <a:rPr lang="en-US" sz="2000" dirty="0" err="1">
                <a:solidFill>
                  <a:srgbClr val="000000"/>
                </a:solidFill>
                <a:highlight>
                  <a:srgbClr val="FFFFFF"/>
                </a:highlight>
              </a:rPr>
              <a:t>.Current.FocusVisualKind</a:t>
            </a:r>
            <a:r>
              <a:rPr lang="en-US" sz="2000" dirty="0">
                <a:solidFill>
                  <a:srgbClr val="000000"/>
                </a:solidFill>
                <a:highlight>
                  <a:srgbClr val="FFFFFF"/>
                </a:highlight>
              </a:rPr>
              <a:t> = </a:t>
            </a:r>
            <a:r>
              <a:rPr lang="en-US" sz="2000" dirty="0" err="1">
                <a:solidFill>
                  <a:srgbClr val="2B91AF"/>
                </a:solidFill>
                <a:highlight>
                  <a:srgbClr val="FFFFFF"/>
                </a:highlight>
              </a:rPr>
              <a:t>FocusVisualKind</a:t>
            </a:r>
            <a:r>
              <a:rPr lang="en-US" sz="2000" dirty="0" err="1">
                <a:solidFill>
                  <a:srgbClr val="000000"/>
                </a:solidFill>
                <a:highlight>
                  <a:srgbClr val="FFFFFF"/>
                </a:highlight>
              </a:rPr>
              <a:t>.DottedLine</a:t>
            </a:r>
            <a:r>
              <a:rPr lang="en-US" sz="2000" dirty="0">
                <a:solidFill>
                  <a:srgbClr val="000000"/>
                </a:solidFill>
                <a:highlight>
                  <a:srgbClr val="FFFFFF"/>
                </a:highlight>
              </a:rPr>
              <a:t>;</a:t>
            </a:r>
            <a:endParaRPr lang="en-US" sz="2000" dirty="0"/>
          </a:p>
        </p:txBody>
      </p:sp>
      <p:pic>
        <p:nvPicPr>
          <p:cNvPr id="19" name="submit p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837" y="5630862"/>
            <a:ext cx="2016443" cy="97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mboBox"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037" y="3268662"/>
            <a:ext cx="3284435" cy="181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d p1"/>
          <p:cNvSpPr txBox="1"/>
          <p:nvPr/>
        </p:nvSpPr>
        <p:spPr>
          <a:xfrm>
            <a:off x="4313237" y="2763063"/>
            <a:ext cx="685800" cy="276999"/>
          </a:xfrm>
          <a:prstGeom prst="rect">
            <a:avLst/>
          </a:prstGeom>
          <a:noFill/>
        </p:spPr>
        <p:txBody>
          <a:bodyPr wrap="square" lIns="0" tIns="0" rIns="0" bIns="0" rtlCol="0">
            <a:spAutoFit/>
          </a:bodyPr>
          <a:lstStyle/>
          <a:p>
            <a:pPr algn="ctr" defTabSz="932596">
              <a:lnSpc>
                <a:spcPct val="90000"/>
              </a:lnSpc>
              <a:spcAft>
                <a:spcPts val="600"/>
              </a:spcAft>
            </a:pPr>
            <a:r>
              <a:rPr lang="en-US" sz="2000" kern="0" dirty="0">
                <a:solidFill>
                  <a:srgbClr val="505050"/>
                </a:solidFill>
                <a:latin typeface="Segoe UI"/>
              </a:rPr>
              <a:t>[Red]</a:t>
            </a:r>
          </a:p>
        </p:txBody>
      </p:sp>
      <p:sp>
        <p:nvSpPr>
          <p:cNvPr id="27" name="black p1"/>
          <p:cNvSpPr txBox="1"/>
          <p:nvPr/>
        </p:nvSpPr>
        <p:spPr>
          <a:xfrm>
            <a:off x="4618037" y="3421062"/>
            <a:ext cx="838200" cy="276999"/>
          </a:xfrm>
          <a:prstGeom prst="rect">
            <a:avLst/>
          </a:prstGeom>
          <a:noFill/>
        </p:spPr>
        <p:txBody>
          <a:bodyPr wrap="square" lIns="0" tIns="0" rIns="0" bIns="0" rtlCol="0">
            <a:spAutoFit/>
          </a:bodyPr>
          <a:lstStyle/>
          <a:p>
            <a:pPr algn="ctr" defTabSz="932596">
              <a:lnSpc>
                <a:spcPct val="90000"/>
              </a:lnSpc>
              <a:spcAft>
                <a:spcPts val="600"/>
              </a:spcAft>
            </a:pPr>
            <a:r>
              <a:rPr lang="en-US" sz="2000" kern="0" dirty="0">
                <a:solidFill>
                  <a:srgbClr val="505050"/>
                </a:solidFill>
                <a:latin typeface="Segoe UI"/>
              </a:rPr>
              <a:t>[Black]</a:t>
            </a:r>
          </a:p>
        </p:txBody>
      </p:sp>
      <p:cxnSp>
        <p:nvCxnSpPr>
          <p:cNvPr id="33" name="arrow p2"/>
          <p:cNvCxnSpPr/>
          <p:nvPr/>
        </p:nvCxnSpPr>
        <p:spPr>
          <a:xfrm flipV="1">
            <a:off x="3551237" y="1897062"/>
            <a:ext cx="4572000"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arrow p2"/>
          <p:cNvCxnSpPr/>
          <p:nvPr/>
        </p:nvCxnSpPr>
        <p:spPr>
          <a:xfrm>
            <a:off x="3551237" y="2582862"/>
            <a:ext cx="4114800" cy="1447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661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6"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Xbox One Sounds In UWPs</a:t>
            </a:r>
          </a:p>
        </p:txBody>
      </p:sp>
      <p:sp>
        <p:nvSpPr>
          <p:cNvPr id="3" name="Content Placeholder 2"/>
          <p:cNvSpPr>
            <a:spLocks noGrp="1"/>
          </p:cNvSpPr>
          <p:nvPr>
            <p:ph type="body" sz="quarter" idx="10"/>
          </p:nvPr>
        </p:nvSpPr>
        <p:spPr>
          <a:xfrm>
            <a:off x="274638" y="1221157"/>
            <a:ext cx="11887199" cy="1588127"/>
          </a:xfrm>
        </p:spPr>
        <p:txBody>
          <a:bodyPr/>
          <a:lstStyle/>
          <a:p>
            <a:r>
              <a:rPr lang="en-US" sz="2800" dirty="0">
                <a:latin typeface="+mn-lt"/>
              </a:rPr>
              <a:t>Implicit on Xbox One</a:t>
            </a:r>
          </a:p>
          <a:p>
            <a:endParaRPr lang="en-US" sz="2000" dirty="0"/>
          </a:p>
          <a:p>
            <a:r>
              <a:rPr lang="en-US" sz="2000" dirty="0">
                <a:solidFill>
                  <a:srgbClr val="008000"/>
                </a:solidFill>
                <a:highlight>
                  <a:srgbClr val="FFFFFF"/>
                </a:highlight>
              </a:rPr>
              <a:t>// Auto is the default.  Will be on for Xbox One, Off elsewhere</a:t>
            </a:r>
            <a:endParaRPr lang="en-US" sz="2000" dirty="0">
              <a:solidFill>
                <a:srgbClr val="2B91AF"/>
              </a:solidFill>
              <a:highlight>
                <a:srgbClr val="FFFFFF"/>
              </a:highlight>
            </a:endParaRPr>
          </a:p>
          <a:p>
            <a:r>
              <a:rPr lang="en-US" sz="2000" dirty="0" err="1">
                <a:solidFill>
                  <a:srgbClr val="2B91AF"/>
                </a:solidFill>
                <a:highlight>
                  <a:srgbClr val="FFFFFF"/>
                </a:highlight>
              </a:rPr>
              <a:t>ElementSoundPlayer</a:t>
            </a:r>
            <a:r>
              <a:rPr lang="en-US" sz="2000" dirty="0" err="1">
                <a:solidFill>
                  <a:srgbClr val="000000"/>
                </a:solidFill>
                <a:highlight>
                  <a:srgbClr val="FFFFFF"/>
                </a:highlight>
              </a:rPr>
              <a:t>.State</a:t>
            </a:r>
            <a:r>
              <a:rPr lang="en-US" sz="2000" dirty="0">
                <a:solidFill>
                  <a:srgbClr val="000000"/>
                </a:solidFill>
                <a:highlight>
                  <a:srgbClr val="FFFFFF"/>
                </a:highlight>
              </a:rPr>
              <a:t> = </a:t>
            </a:r>
            <a:r>
              <a:rPr lang="en-US" sz="2000" dirty="0" err="1">
                <a:solidFill>
                  <a:srgbClr val="2B91AF"/>
                </a:solidFill>
                <a:highlight>
                  <a:srgbClr val="FFFFFF"/>
                </a:highlight>
              </a:rPr>
              <a:t>ElementSoundPlayerState</a:t>
            </a:r>
            <a:r>
              <a:rPr lang="en-US" sz="2000" dirty="0" err="1">
                <a:solidFill>
                  <a:srgbClr val="000000"/>
                </a:solidFill>
                <a:highlight>
                  <a:srgbClr val="FFFFFF"/>
                </a:highlight>
              </a:rPr>
              <a:t>.Auto</a:t>
            </a:r>
            <a:r>
              <a:rPr lang="en-US" sz="2000" dirty="0">
                <a:solidFill>
                  <a:srgbClr val="000000"/>
                </a:solidFill>
                <a:highlight>
                  <a:srgbClr val="FFFFFF"/>
                </a:highlight>
              </a:rPr>
              <a:t>;</a:t>
            </a:r>
            <a:endParaRPr lang="en-US" dirty="0"/>
          </a:p>
        </p:txBody>
      </p:sp>
      <p:sp>
        <p:nvSpPr>
          <p:cNvPr id="8" name="Content Placeholder 2"/>
          <p:cNvSpPr txBox="1">
            <a:spLocks/>
          </p:cNvSpPr>
          <p:nvPr/>
        </p:nvSpPr>
        <p:spPr>
          <a:xfrm>
            <a:off x="855768" y="3875557"/>
            <a:ext cx="10724938" cy="562305"/>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149" indent="-233149" defTabSz="932597">
              <a:spcBef>
                <a:spcPts val="1020"/>
              </a:spcBef>
            </a:pPr>
            <a:endParaRPr lang="en-US" sz="2856" dirty="0">
              <a:solidFill>
                <a:prstClr val="black"/>
              </a:solidFill>
              <a:latin typeface="Calibri" panose="020F0502020204030204"/>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 y="3802062"/>
            <a:ext cx="7543800" cy="2776653"/>
          </a:xfrm>
          <a:prstGeom prst="rect">
            <a:avLst/>
          </a:prstGeom>
        </p:spPr>
      </p:pic>
      <p:sp>
        <p:nvSpPr>
          <p:cNvPr id="10" name="Content Placeholder 2"/>
          <p:cNvSpPr txBox="1">
            <a:spLocks/>
          </p:cNvSpPr>
          <p:nvPr/>
        </p:nvSpPr>
        <p:spPr>
          <a:xfrm>
            <a:off x="274638" y="3278557"/>
            <a:ext cx="11887200" cy="9110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mn-lt"/>
              </a:rPr>
              <a:t>Use </a:t>
            </a:r>
            <a:r>
              <a:rPr lang="en-US" sz="2800" dirty="0" err="1"/>
              <a:t>ElementSoundPlayer</a:t>
            </a:r>
            <a:r>
              <a:rPr lang="en-US" sz="2800" dirty="0">
                <a:latin typeface="+mn-lt"/>
              </a:rPr>
              <a:t> to explicitly play sounds:</a:t>
            </a:r>
          </a:p>
          <a:p>
            <a:endParaRPr lang="en-US" sz="2000" dirty="0"/>
          </a:p>
        </p:txBody>
      </p:sp>
    </p:spTree>
    <p:extLst>
      <p:ext uri="{BB962C8B-B14F-4D97-AF65-F5344CB8AC3E}">
        <p14:creationId xmlns:p14="http://schemas.microsoft.com/office/powerpoint/2010/main" val="24559770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UWPs on Xbox One (new UI APIs)</a:t>
            </a:r>
          </a:p>
        </p:txBody>
      </p:sp>
      <p:grpSp>
        <p:nvGrpSpPr>
          <p:cNvPr id="10" name="Group P1"/>
          <p:cNvGrpSpPr/>
          <p:nvPr/>
        </p:nvGrpSpPr>
        <p:grpSpPr>
          <a:xfrm>
            <a:off x="4313237" y="1287462"/>
            <a:ext cx="1143000" cy="3962400"/>
            <a:chOff x="4313237" y="1211262"/>
            <a:chExt cx="1143000" cy="4267200"/>
          </a:xfrm>
        </p:grpSpPr>
        <p:sp>
          <p:nvSpPr>
            <p:cNvPr id="8" name="Double Brace 7"/>
            <p:cNvSpPr/>
            <p:nvPr/>
          </p:nvSpPr>
          <p:spPr>
            <a:xfrm>
              <a:off x="4465637" y="1287462"/>
              <a:ext cx="990600" cy="4114800"/>
            </a:xfrm>
            <a:prstGeom prst="bracePair">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lumMod val="90000"/>
                    <a:lumOff val="10000"/>
                  </a:schemeClr>
                </a:solidFill>
              </a:endParaRPr>
            </a:p>
          </p:txBody>
        </p:sp>
        <p:sp>
          <p:nvSpPr>
            <p:cNvPr id="9" name="Rectangle 8"/>
            <p:cNvSpPr/>
            <p:nvPr/>
          </p:nvSpPr>
          <p:spPr bwMode="auto">
            <a:xfrm>
              <a:off x="4313237" y="1211262"/>
              <a:ext cx="685800" cy="426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solidFill>
                  <a:schemeClr val="accent2">
                    <a:lumMod val="90000"/>
                    <a:lumOff val="10000"/>
                  </a:schemeClr>
                </a:solidFill>
                <a:ea typeface="Segoe UI" pitchFamily="34" charset="0"/>
                <a:cs typeface="Segoe UI" pitchFamily="34" charset="0"/>
              </a:endParaRPr>
            </a:p>
          </p:txBody>
        </p:sp>
      </p:grpSp>
      <p:sp>
        <p:nvSpPr>
          <p:cNvPr id="2" name="Text Placeholder 1"/>
          <p:cNvSpPr>
            <a:spLocks noGrp="1"/>
          </p:cNvSpPr>
          <p:nvPr>
            <p:ph type="body" sz="quarter" idx="10"/>
          </p:nvPr>
        </p:nvSpPr>
        <p:spPr>
          <a:xfrm>
            <a:off x="274638" y="1221157"/>
            <a:ext cx="11887199" cy="5392245"/>
          </a:xfrm>
        </p:spPr>
        <p:txBody>
          <a:bodyPr/>
          <a:lstStyle/>
          <a:p>
            <a:r>
              <a:rPr lang="en-US" sz="2400" dirty="0" err="1">
                <a:solidFill>
                  <a:srgbClr val="1F497D"/>
                </a:solidFill>
                <a:ea typeface="Calibri" panose="020F0502020204030204" pitchFamily="34" charset="0"/>
                <a:cs typeface="Times New Roman" panose="02020603050405020304" pitchFamily="18" charset="0"/>
              </a:rPr>
              <a:t>FrameworkElement</a:t>
            </a:r>
            <a:r>
              <a:rPr lang="en-US" sz="2400" dirty="0">
                <a:solidFill>
                  <a:srgbClr val="1F497D"/>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AllowFocusOnInteraction</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AllowFocusWhenDisabled</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Control:</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FocusDisengaged</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FocusEngaged</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IsFocusEngaged</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IsFocusEngagementEnabled</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RemoveFocusEngagement</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rgbClr val="1F497D"/>
                </a:solidFill>
                <a:ea typeface="Calibri" panose="020F0502020204030204" pitchFamily="34" charset="0"/>
                <a:cs typeface="Times New Roman" panose="02020603050405020304" pitchFamily="18" charset="0"/>
              </a:rPr>
              <a:t>RequiresPointer</a:t>
            </a:r>
            <a:endParaRPr lang="en-US" sz="2400" dirty="0">
              <a:ea typeface="Calibri" panose="020F0502020204030204" pitchFamily="34" charset="0"/>
              <a:cs typeface="Times New Roman" panose="02020603050405020304" pitchFamily="18" charset="0"/>
            </a:endParaRPr>
          </a:p>
          <a:p>
            <a:r>
              <a:rPr lang="en-US" sz="2400" dirty="0">
                <a:solidFill>
                  <a:srgbClr val="1F497D"/>
                </a:solidFill>
                <a:ea typeface="Calibri" panose="020F0502020204030204" pitchFamily="34" charset="0"/>
                <a:cs typeface="Times New Roman" panose="02020603050405020304" pitchFamily="18" charset="0"/>
              </a:rPr>
              <a:t>    </a:t>
            </a:r>
            <a:r>
              <a:rPr lang="en-US" sz="2400" dirty="0" err="1">
                <a:solidFill>
                  <a:schemeClr val="accent1"/>
                </a:solidFill>
                <a:ea typeface="Calibri" panose="020F0502020204030204" pitchFamily="34" charset="0"/>
                <a:cs typeface="Times New Roman" panose="02020603050405020304" pitchFamily="18" charset="0"/>
              </a:rPr>
              <a:t>XYFocusDown</a:t>
            </a:r>
            <a:r>
              <a:rPr lang="en-US" sz="2400" dirty="0">
                <a:solidFill>
                  <a:schemeClr val="accent1"/>
                </a:solidFill>
                <a:ea typeface="Calibri" panose="020F0502020204030204" pitchFamily="34" charset="0"/>
                <a:cs typeface="Times New Roman" panose="02020603050405020304" pitchFamily="18" charset="0"/>
              </a:rPr>
              <a:t>, </a:t>
            </a:r>
            <a:r>
              <a:rPr lang="en-US" sz="2400" dirty="0" err="1">
                <a:solidFill>
                  <a:schemeClr val="accent1"/>
                </a:solidFill>
                <a:ea typeface="Calibri" panose="020F0502020204030204" pitchFamily="34" charset="0"/>
                <a:cs typeface="Times New Roman" panose="02020603050405020304" pitchFamily="18" charset="0"/>
              </a:rPr>
              <a:t>XYFocusLeft</a:t>
            </a:r>
            <a:r>
              <a:rPr lang="en-US" sz="2400" dirty="0">
                <a:solidFill>
                  <a:schemeClr val="accent1"/>
                </a:solidFill>
                <a:ea typeface="Calibri" panose="020F0502020204030204" pitchFamily="34" charset="0"/>
                <a:cs typeface="Times New Roman" panose="02020603050405020304" pitchFamily="18" charset="0"/>
              </a:rPr>
              <a:t>, </a:t>
            </a:r>
            <a:r>
              <a:rPr lang="en-US" sz="2400" dirty="0" err="1">
                <a:solidFill>
                  <a:schemeClr val="accent1"/>
                </a:solidFill>
                <a:ea typeface="Calibri" panose="020F0502020204030204" pitchFamily="34" charset="0"/>
                <a:cs typeface="Times New Roman" panose="02020603050405020304" pitchFamily="18" charset="0"/>
              </a:rPr>
              <a:t>XYFocusRight</a:t>
            </a:r>
            <a:r>
              <a:rPr lang="en-US" sz="2400" dirty="0">
                <a:solidFill>
                  <a:schemeClr val="accent1"/>
                </a:solidFill>
                <a:ea typeface="Calibri" panose="020F0502020204030204" pitchFamily="34" charset="0"/>
                <a:cs typeface="Times New Roman" panose="02020603050405020304" pitchFamily="18" charset="0"/>
              </a:rPr>
              <a:t>, </a:t>
            </a:r>
            <a:r>
              <a:rPr lang="en-US" sz="2400" dirty="0" err="1">
                <a:solidFill>
                  <a:schemeClr val="accent1"/>
                </a:solidFill>
                <a:ea typeface="Calibri" panose="020F0502020204030204" pitchFamily="34" charset="0"/>
                <a:cs typeface="Times New Roman" panose="02020603050405020304" pitchFamily="18" charset="0"/>
              </a:rPr>
              <a:t>XYFocusUp</a:t>
            </a:r>
            <a:endParaRPr lang="en-US" sz="2400" dirty="0">
              <a:solidFill>
                <a:schemeClr val="accent1"/>
              </a:solidFill>
              <a:ea typeface="Calibri" panose="020F0502020204030204" pitchFamily="34" charset="0"/>
              <a:cs typeface="Times New Roman" panose="02020603050405020304" pitchFamily="18" charset="0"/>
            </a:endParaRPr>
          </a:p>
          <a:p>
            <a:r>
              <a:rPr lang="en-US" sz="2400" dirty="0">
                <a:solidFill>
                  <a:srgbClr val="D63F27"/>
                </a:solidFill>
                <a:ea typeface="Calibri" panose="020F0502020204030204" pitchFamily="34" charset="0"/>
                <a:cs typeface="Times New Roman" panose="02020603050405020304" pitchFamily="18" charset="0"/>
              </a:rPr>
              <a:t>Popup:</a:t>
            </a:r>
          </a:p>
          <a:p>
            <a:r>
              <a:rPr lang="en-US" sz="2400" dirty="0">
                <a:solidFill>
                  <a:srgbClr val="D63F27"/>
                </a:solidFill>
                <a:ea typeface="Calibri" panose="020F0502020204030204" pitchFamily="34" charset="0"/>
                <a:cs typeface="Times New Roman" panose="02020603050405020304" pitchFamily="18" charset="0"/>
              </a:rPr>
              <a:t>    </a:t>
            </a:r>
            <a:r>
              <a:rPr lang="en-US" sz="2400" dirty="0" err="1">
                <a:solidFill>
                  <a:srgbClr val="D63F27"/>
                </a:solidFill>
                <a:ea typeface="Calibri" panose="020F0502020204030204" pitchFamily="34" charset="0"/>
                <a:cs typeface="Times New Roman" panose="02020603050405020304" pitchFamily="18" charset="0"/>
              </a:rPr>
              <a:t>LightDismissOverlayMode</a:t>
            </a:r>
            <a:endParaRPr lang="en-US" sz="2400" dirty="0">
              <a:solidFill>
                <a:srgbClr val="D63F27"/>
              </a:solidFill>
              <a:ea typeface="Calibri" panose="020F0502020204030204" pitchFamily="34" charset="0"/>
              <a:cs typeface="Times New Roman" panose="02020603050405020304" pitchFamily="18" charset="0"/>
            </a:endParaRPr>
          </a:p>
        </p:txBody>
      </p:sp>
      <p:sp>
        <p:nvSpPr>
          <p:cNvPr id="3" name="Hide P2"/>
          <p:cNvSpPr/>
          <p:nvPr/>
        </p:nvSpPr>
        <p:spPr bwMode="auto">
          <a:xfrm>
            <a:off x="122237" y="5326062"/>
            <a:ext cx="11049000" cy="457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Hide P3"/>
          <p:cNvSpPr/>
          <p:nvPr/>
        </p:nvSpPr>
        <p:spPr bwMode="auto">
          <a:xfrm>
            <a:off x="122237" y="5707062"/>
            <a:ext cx="11049000" cy="838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Engagement P1"/>
          <p:cNvSpPr txBox="1"/>
          <p:nvPr/>
        </p:nvSpPr>
        <p:spPr>
          <a:xfrm>
            <a:off x="5684837" y="2963862"/>
            <a:ext cx="4038600" cy="664797"/>
          </a:xfrm>
          <a:prstGeom prst="rect">
            <a:avLst/>
          </a:prstGeom>
          <a:noFill/>
        </p:spPr>
        <p:txBody>
          <a:bodyPr wrap="square" lIns="0" tIns="0" rIns="0" bIns="0" rtlCol="0">
            <a:spAutoFit/>
          </a:bodyPr>
          <a:lstStyle/>
          <a:p>
            <a:pPr algn="ctr" defTabSz="932596">
              <a:lnSpc>
                <a:spcPct val="90000"/>
              </a:lnSpc>
              <a:spcAft>
                <a:spcPts val="600"/>
              </a:spcAft>
            </a:pPr>
            <a:r>
              <a:rPr lang="en-US" sz="2400" kern="0" dirty="0">
                <a:solidFill>
                  <a:schemeClr val="accent2">
                    <a:lumMod val="90000"/>
                    <a:lumOff val="10000"/>
                  </a:schemeClr>
                </a:solidFill>
                <a:latin typeface="Segoe UI"/>
              </a:rPr>
              <a:t>Gamepad Engagement Mode and Model</a:t>
            </a:r>
          </a:p>
        </p:txBody>
      </p:sp>
      <p:sp>
        <p:nvSpPr>
          <p:cNvPr id="11" name="Gamepad P2"/>
          <p:cNvSpPr txBox="1"/>
          <p:nvPr/>
        </p:nvSpPr>
        <p:spPr>
          <a:xfrm>
            <a:off x="4008437" y="5783262"/>
            <a:ext cx="3048000" cy="332399"/>
          </a:xfrm>
          <a:prstGeom prst="rect">
            <a:avLst/>
          </a:prstGeom>
          <a:noFill/>
        </p:spPr>
        <p:txBody>
          <a:bodyPr wrap="square" lIns="0" tIns="0" rIns="0" bIns="0" rtlCol="0">
            <a:spAutoFit/>
          </a:bodyPr>
          <a:lstStyle/>
          <a:p>
            <a:pPr algn="ctr" defTabSz="932596">
              <a:lnSpc>
                <a:spcPct val="90000"/>
              </a:lnSpc>
              <a:spcAft>
                <a:spcPts val="600"/>
              </a:spcAft>
            </a:pPr>
            <a:r>
              <a:rPr lang="en-US" sz="2400" b="1" kern="0" dirty="0">
                <a:solidFill>
                  <a:schemeClr val="accent1"/>
                </a:solidFill>
                <a:latin typeface="Segoe UI"/>
              </a:rPr>
              <a:t>Gamepad Navigation</a:t>
            </a:r>
          </a:p>
        </p:txBody>
      </p:sp>
      <p:sp>
        <p:nvSpPr>
          <p:cNvPr id="12" name="VA P3"/>
          <p:cNvSpPr txBox="1"/>
          <p:nvPr/>
        </p:nvSpPr>
        <p:spPr>
          <a:xfrm>
            <a:off x="5151437" y="6164262"/>
            <a:ext cx="4953000" cy="332399"/>
          </a:xfrm>
          <a:prstGeom prst="rect">
            <a:avLst/>
          </a:prstGeom>
          <a:noFill/>
        </p:spPr>
        <p:txBody>
          <a:bodyPr wrap="square" lIns="0" tIns="0" rIns="0" bIns="0" rtlCol="0">
            <a:spAutoFit/>
          </a:bodyPr>
          <a:lstStyle/>
          <a:p>
            <a:pPr algn="ctr" defTabSz="932596">
              <a:lnSpc>
                <a:spcPct val="90000"/>
              </a:lnSpc>
              <a:spcAft>
                <a:spcPts val="600"/>
              </a:spcAft>
            </a:pPr>
            <a:r>
              <a:rPr lang="en-US" sz="2400" b="1" kern="0" dirty="0">
                <a:solidFill>
                  <a:srgbClr val="D63F27"/>
                </a:solidFill>
                <a:latin typeface="Segoe UI"/>
              </a:rPr>
              <a:t>“Smoke” Visual Affordance</a:t>
            </a:r>
          </a:p>
        </p:txBody>
      </p:sp>
    </p:spTree>
    <p:extLst>
      <p:ext uri="{BB962C8B-B14F-4D97-AF65-F5344CB8AC3E}">
        <p14:creationId xmlns:p14="http://schemas.microsoft.com/office/powerpoint/2010/main" val="3524030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xit" presetSubtype="0" fill="hold" grpId="1" nodeType="with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11" grpId="0"/>
      <p:bldP spid="11"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209973"/>
            <a:ext cx="9398751" cy="1846659"/>
          </a:xfrm>
        </p:spPr>
        <p:txBody>
          <a:bodyPr/>
          <a:lstStyle/>
          <a:p>
            <a:r>
              <a:rPr lang="en-US" dirty="0"/>
              <a:t>Demo:</a:t>
            </a:r>
            <a:br>
              <a:rPr lang="en-US" dirty="0"/>
            </a:br>
            <a:r>
              <a:rPr lang="en-US" sz="4800" dirty="0"/>
              <a:t>More UI/Framework Improvements</a:t>
            </a:r>
            <a:endParaRPr lang="en-US" sz="3200" dirty="0"/>
          </a:p>
        </p:txBody>
      </p:sp>
    </p:spTree>
    <p:extLst>
      <p:ext uri="{BB962C8B-B14F-4D97-AF65-F5344CB8AC3E}">
        <p14:creationId xmlns:p14="http://schemas.microsoft.com/office/powerpoint/2010/main" val="188865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Context Menu APIs</a:t>
            </a:r>
          </a:p>
        </p:txBody>
      </p:sp>
      <p:sp>
        <p:nvSpPr>
          <p:cNvPr id="3" name="Content Placeholder 2"/>
          <p:cNvSpPr>
            <a:spLocks noGrp="1"/>
          </p:cNvSpPr>
          <p:nvPr>
            <p:ph type="body" sz="quarter" idx="10"/>
          </p:nvPr>
        </p:nvSpPr>
        <p:spPr>
          <a:xfrm>
            <a:off x="274638" y="1221157"/>
            <a:ext cx="11887199" cy="572464"/>
          </a:xfrm>
        </p:spPr>
        <p:txBody>
          <a:bodyPr/>
          <a:lstStyle/>
          <a:p>
            <a:r>
              <a:rPr lang="en-US" sz="2800" dirty="0">
                <a:solidFill>
                  <a:srgbClr val="000000"/>
                </a:solidFill>
                <a:latin typeface="+mn-lt"/>
              </a:rPr>
              <a:t>Use </a:t>
            </a:r>
            <a:r>
              <a:rPr lang="en-US" sz="2800" dirty="0" err="1">
                <a:solidFill>
                  <a:srgbClr val="000000"/>
                </a:solidFill>
              </a:rPr>
              <a:t>ContextFlyout</a:t>
            </a:r>
            <a:r>
              <a:rPr lang="en-US" sz="2800" dirty="0">
                <a:solidFill>
                  <a:srgbClr val="000000"/>
                </a:solidFill>
              </a:rPr>
              <a:t> property and </a:t>
            </a:r>
            <a:r>
              <a:rPr lang="en-US" sz="2800" dirty="0" err="1">
                <a:solidFill>
                  <a:srgbClr val="000000"/>
                </a:solidFill>
              </a:rPr>
              <a:t>ContextRequested</a:t>
            </a:r>
            <a:r>
              <a:rPr lang="en-US" sz="2800" dirty="0">
                <a:solidFill>
                  <a:srgbClr val="000000"/>
                </a:solidFill>
              </a:rPr>
              <a:t> event</a:t>
            </a:r>
          </a:p>
        </p:txBody>
      </p:sp>
      <p:sp>
        <p:nvSpPr>
          <p:cNvPr id="5" name="Rectangle 4"/>
          <p:cNvSpPr/>
          <p:nvPr/>
        </p:nvSpPr>
        <p:spPr>
          <a:xfrm>
            <a:off x="390985" y="2100878"/>
            <a:ext cx="7436279" cy="4093428"/>
          </a:xfrm>
          <a:prstGeom prst="rect">
            <a:avLst/>
          </a:prstGeom>
        </p:spPr>
        <p:txBody>
          <a:bodyPr wrap="square">
            <a:spAutoFit/>
          </a:bodyPr>
          <a:lstStyle/>
          <a:p>
            <a:pPr defTabSz="932597"/>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Image </a:t>
            </a:r>
            <a:r>
              <a:rPr lang="en-US" sz="2000" dirty="0" err="1">
                <a:solidFill>
                  <a:srgbClr val="FF0000"/>
                </a:solidFill>
                <a:highlight>
                  <a:srgbClr val="FFFFFF"/>
                </a:highlight>
                <a:latin typeface="Consolas" panose="020B0609020204030204" pitchFamily="49" charset="0"/>
              </a:rPr>
              <a:t>ContextRequested</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Menu_Handler</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defTabSz="932597"/>
            <a:endParaRPr lang="en-US" sz="2000" dirty="0">
              <a:solidFill>
                <a:srgbClr val="008000"/>
              </a:solidFill>
              <a:highlight>
                <a:srgbClr val="FFFFFF"/>
              </a:highlight>
              <a:latin typeface="Consolas" panose="020B0609020204030204" pitchFamily="49" charset="0"/>
            </a:endParaRPr>
          </a:p>
          <a:p>
            <a:pPr defTabSz="932597"/>
            <a:r>
              <a:rPr lang="en-US" sz="2000" dirty="0">
                <a:solidFill>
                  <a:srgbClr val="008000"/>
                </a:solidFill>
                <a:highlight>
                  <a:srgbClr val="FFFFFF"/>
                </a:highlight>
                <a:latin typeface="Consolas" panose="020B0609020204030204" pitchFamily="49" charset="0"/>
              </a:rPr>
              <a:t>&lt;!-- Markup – no code required --&gt;</a:t>
            </a:r>
            <a:endParaRPr lang="en-US" sz="2000" dirty="0">
              <a:solidFill>
                <a:srgbClr val="0000FF"/>
              </a:solidFill>
              <a:highlight>
                <a:srgbClr val="FFFFFF"/>
              </a:highlight>
              <a:latin typeface="Consolas" panose="020B0609020204030204" pitchFamily="49" charset="0"/>
            </a:endParaRPr>
          </a:p>
          <a:p>
            <a:pPr defTabSz="932597"/>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Image</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defTabSz="932597"/>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Image.ContextFlyout</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defTabSz="932597"/>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&lt;</a:t>
            </a:r>
            <a:r>
              <a:rPr lang="en-US" sz="2000" dirty="0" err="1">
                <a:solidFill>
                  <a:srgbClr val="A31515"/>
                </a:solidFill>
                <a:highlight>
                  <a:srgbClr val="FFFFFF"/>
                </a:highlight>
                <a:latin typeface="Consolas" panose="020B0609020204030204" pitchFamily="49" charset="0"/>
              </a:rPr>
              <a:t>MenuFlyout</a:t>
            </a:r>
            <a:r>
              <a:rPr lang="en-US" sz="2000" dirty="0">
                <a:solidFill>
                  <a:srgbClr val="0000FF"/>
                </a:solidFill>
                <a:highlight>
                  <a:srgbClr val="FFFFFF"/>
                </a:highlight>
                <a:latin typeface="Consolas" panose="020B0609020204030204" pitchFamily="49" charset="0"/>
              </a:rPr>
              <a:t>&gt;</a:t>
            </a:r>
          </a:p>
          <a:p>
            <a:pPr defTabSz="932597"/>
            <a:r>
              <a:rPr lang="en-US" sz="2000" dirty="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MenuFlyoutItem</a:t>
            </a:r>
            <a:r>
              <a:rPr lang="en-US" sz="2000" dirty="0">
                <a:solidFill>
                  <a:srgbClr val="A31515"/>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Text</a:t>
            </a:r>
            <a:r>
              <a:rPr lang="en-US" sz="2000" dirty="0">
                <a:solidFill>
                  <a:srgbClr val="0000FF"/>
                </a:solidFill>
                <a:highlight>
                  <a:srgbClr val="FFFFFF"/>
                </a:highlight>
                <a:latin typeface="Consolas" panose="020B0609020204030204" pitchFamily="49" charset="0"/>
              </a:rPr>
              <a:t>="Edit" …/&gt;</a:t>
            </a:r>
          </a:p>
          <a:p>
            <a:pPr defTabSz="932597"/>
            <a:r>
              <a:rPr lang="en-US" sz="2000" dirty="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MenuFlyoutItem</a:t>
            </a:r>
            <a:r>
              <a:rPr lang="en-US" sz="2000" dirty="0">
                <a:solidFill>
                  <a:srgbClr val="A31515"/>
                </a:solidFill>
                <a:highlight>
                  <a:srgbClr val="FFFFFF"/>
                </a:highlight>
                <a:latin typeface="Consolas" panose="020B0609020204030204" pitchFamily="49" charset="0"/>
              </a:rPr>
              <a:t> </a:t>
            </a:r>
            <a:r>
              <a:rPr lang="en-US" sz="2000" dirty="0">
                <a:solidFill>
                  <a:srgbClr val="FF0000"/>
                </a:solidFill>
                <a:highlight>
                  <a:srgbClr val="FFFFFF"/>
                </a:highlight>
                <a:latin typeface="Consolas" panose="020B0609020204030204" pitchFamily="49" charset="0"/>
              </a:rPr>
              <a:t>Text</a:t>
            </a:r>
            <a:r>
              <a:rPr lang="en-US" sz="2000" dirty="0">
                <a:solidFill>
                  <a:srgbClr val="0000FF"/>
                </a:solidFill>
                <a:highlight>
                  <a:srgbClr val="FFFFFF"/>
                </a:highlight>
                <a:latin typeface="Consolas" panose="020B0609020204030204" pitchFamily="49" charset="0"/>
              </a:rPr>
              <a:t>="Clear" …/&gt;</a:t>
            </a:r>
          </a:p>
          <a:p>
            <a:pPr defTabSz="932597"/>
            <a:r>
              <a:rPr lang="en-US" sz="2000" dirty="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MenuFlyout</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defTabSz="932597"/>
            <a:r>
              <a:rPr lang="en-US" sz="2000" dirty="0">
                <a:solidFill>
                  <a:srgbClr val="0000FF"/>
                </a:solidFill>
                <a:highlight>
                  <a:srgbClr val="FFFFFF"/>
                </a:highlight>
                <a:latin typeface="Consolas" panose="020B0609020204030204" pitchFamily="49" charset="0"/>
              </a:rPr>
              <a:t>  &lt;</a:t>
            </a:r>
            <a:r>
              <a:rPr lang="en-US" sz="2000" dirty="0" err="1">
                <a:solidFill>
                  <a:srgbClr val="A31515"/>
                </a:solidFill>
                <a:highlight>
                  <a:srgbClr val="FFFFFF"/>
                </a:highlight>
                <a:latin typeface="Consolas" panose="020B0609020204030204" pitchFamily="49" charset="0"/>
              </a:rPr>
              <a:t>Image.ContextFlyout</a:t>
            </a:r>
            <a:r>
              <a:rPr lang="en-US" sz="2000" dirty="0">
                <a:solidFill>
                  <a:srgbClr val="0000FF"/>
                </a:solidFill>
                <a:highlight>
                  <a:srgbClr val="FFFFFF"/>
                </a:highlight>
                <a:latin typeface="Consolas" panose="020B0609020204030204" pitchFamily="49" charset="0"/>
              </a:rPr>
              <a:t>&gt;</a:t>
            </a:r>
            <a:endParaRPr lang="en-US" sz="2000" dirty="0">
              <a:solidFill>
                <a:srgbClr val="000000"/>
              </a:solidFill>
              <a:highlight>
                <a:srgbClr val="FFFFFF"/>
              </a:highlight>
              <a:latin typeface="Consolas" panose="020B0609020204030204" pitchFamily="49" charset="0"/>
            </a:endParaRPr>
          </a:p>
          <a:p>
            <a:pPr defTabSz="932597"/>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Image</a:t>
            </a:r>
            <a:r>
              <a:rPr lang="en-US" sz="2000" dirty="0">
                <a:solidFill>
                  <a:srgbClr val="0000FF"/>
                </a:solidFill>
                <a:highlight>
                  <a:srgbClr val="FFFFFF"/>
                </a:highlight>
                <a:latin typeface="Consolas" panose="020B0609020204030204" pitchFamily="49" charset="0"/>
              </a:rPr>
              <a:t>&gt;</a:t>
            </a:r>
          </a:p>
          <a:p>
            <a:pPr defTabSz="932597"/>
            <a:endParaRPr lang="en-US" sz="2000" dirty="0">
              <a:solidFill>
                <a:srgbClr val="0000FF"/>
              </a:solidFill>
              <a:highlight>
                <a:srgbClr val="FFFFFF"/>
              </a:highlight>
              <a:latin typeface="Consolas" panose="020B0609020204030204" pitchFamily="49" charset="0"/>
            </a:endParaRPr>
          </a:p>
          <a:p>
            <a:pPr defTabSz="932597"/>
            <a:r>
              <a:rPr lang="en-US" sz="2000" dirty="0">
                <a:solidFill>
                  <a:srgbClr val="008000"/>
                </a:solidFill>
                <a:highlight>
                  <a:srgbClr val="FFFFFF"/>
                </a:highlight>
                <a:latin typeface="Consolas" panose="020B0609020204030204" pitchFamily="49" charset="0"/>
              </a:rPr>
              <a:t>&lt;!– Works for Mouse, Touch, Gamepad --&gt;</a:t>
            </a:r>
            <a:endParaRPr lang="en-US" sz="2000" dirty="0">
              <a:solidFill>
                <a:srgbClr val="0000FF"/>
              </a:solidFill>
              <a:highlight>
                <a:srgbClr val="FFFFFF"/>
              </a:highlight>
              <a:latin typeface="Consolas" panose="020B0609020204030204" pitchFamily="49" charset="0"/>
            </a:endParaRPr>
          </a:p>
        </p:txBody>
      </p:sp>
      <p:pic>
        <p:nvPicPr>
          <p:cNvPr id="1026"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7515" y="2767585"/>
            <a:ext cx="3432473" cy="304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3864864" y="3608832"/>
            <a:ext cx="5718048" cy="841248"/>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76798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 Mnemonics</a:t>
            </a:r>
          </a:p>
        </p:txBody>
      </p:sp>
      <p:sp>
        <p:nvSpPr>
          <p:cNvPr id="3" name="Content Placeholder 2"/>
          <p:cNvSpPr>
            <a:spLocks noGrp="1"/>
          </p:cNvSpPr>
          <p:nvPr>
            <p:ph type="body" sz="quarter" idx="10"/>
          </p:nvPr>
        </p:nvSpPr>
        <p:spPr>
          <a:xfrm>
            <a:off x="274637" y="1221157"/>
            <a:ext cx="11783251" cy="572464"/>
          </a:xfrm>
        </p:spPr>
        <p:txBody>
          <a:bodyPr/>
          <a:lstStyle/>
          <a:p>
            <a:r>
              <a:rPr lang="en-US" sz="2800" dirty="0">
                <a:latin typeface="+mn-lt"/>
              </a:rPr>
              <a:t>Use </a:t>
            </a:r>
            <a:r>
              <a:rPr lang="en-US" sz="2800" dirty="0" err="1"/>
              <a:t>AccessKey</a:t>
            </a:r>
            <a:r>
              <a:rPr lang="en-US" sz="2800" dirty="0"/>
              <a:t> property </a:t>
            </a:r>
            <a:r>
              <a:rPr lang="en-US" sz="2800" dirty="0">
                <a:latin typeface="+mn-lt"/>
              </a:rPr>
              <a:t>and new events on UI/Text elements</a:t>
            </a:r>
          </a:p>
        </p:txBody>
      </p:sp>
      <p:sp>
        <p:nvSpPr>
          <p:cNvPr id="5" name="Rectangle 4"/>
          <p:cNvSpPr/>
          <p:nvPr/>
        </p:nvSpPr>
        <p:spPr>
          <a:xfrm>
            <a:off x="427400" y="2112764"/>
            <a:ext cx="8993326" cy="1323439"/>
          </a:xfrm>
          <a:prstGeom prst="rect">
            <a:avLst/>
          </a:prstGeom>
        </p:spPr>
        <p:txBody>
          <a:bodyPr wrap="square">
            <a:spAutoFit/>
          </a:bodyPr>
          <a:lstStyle/>
          <a:p>
            <a:r>
              <a:rPr lang="en-US" sz="2000" dirty="0">
                <a:solidFill>
                  <a:srgbClr val="008000"/>
                </a:solidFill>
                <a:highlight>
                  <a:srgbClr val="FFFFFF"/>
                </a:highlight>
                <a:latin typeface="Consolas" panose="020B0609020204030204" pitchFamily="49" charset="0"/>
              </a:rPr>
              <a:t>&lt;!– ALT + O will invoke the Button --&gt;</a:t>
            </a:r>
          </a:p>
          <a:p>
            <a:r>
              <a:rPr lang="en-US" sz="2000" dirty="0">
                <a:solidFill>
                  <a:srgbClr val="0000FF"/>
                </a:solidFill>
                <a:highlight>
                  <a:srgbClr val="FFFFFF"/>
                </a:highlight>
                <a:latin typeface="Consolas" panose="020B0609020204030204" pitchFamily="49" charset="0"/>
              </a:rPr>
              <a:t>&lt;</a:t>
            </a:r>
            <a:r>
              <a:rPr lang="en-US" sz="2000" dirty="0">
                <a:solidFill>
                  <a:srgbClr val="A31515"/>
                </a:solidFill>
                <a:highlight>
                  <a:srgbClr val="FFFFFF"/>
                </a:highlight>
                <a:latin typeface="Consolas" panose="020B0609020204030204" pitchFamily="49" charset="0"/>
              </a:rPr>
              <a:t>Button</a:t>
            </a:r>
            <a:r>
              <a:rPr lang="en-US" sz="2000" dirty="0">
                <a:solidFill>
                  <a:srgbClr val="FF0000"/>
                </a:solidFill>
                <a:highlight>
                  <a:srgbClr val="FFFFFF"/>
                </a:highlight>
                <a:latin typeface="Consolas" panose="020B0609020204030204" pitchFamily="49" charset="0"/>
              </a:rPr>
              <a:t> Content</a:t>
            </a:r>
            <a:r>
              <a:rPr lang="en-US" sz="2000" dirty="0">
                <a:solidFill>
                  <a:srgbClr val="0000FF"/>
                </a:solidFill>
                <a:highlight>
                  <a:srgbClr val="FFFFFF"/>
                </a:highlight>
                <a:latin typeface="Consolas" panose="020B0609020204030204" pitchFamily="49" charset="0"/>
              </a:rPr>
              <a:t>="Open" </a:t>
            </a:r>
            <a:r>
              <a:rPr lang="en-US" sz="2000" dirty="0">
                <a:solidFill>
                  <a:srgbClr val="FF0000"/>
                </a:solidFill>
                <a:highlight>
                  <a:srgbClr val="FFFFFF"/>
                </a:highlight>
                <a:latin typeface="Consolas" panose="020B0609020204030204" pitchFamily="49" charset="0"/>
              </a:rPr>
              <a:t>Click</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OpenCmd</a:t>
            </a:r>
            <a:r>
              <a:rPr lang="en-US" sz="2000" dirty="0">
                <a:solidFill>
                  <a:srgbClr val="0000FF"/>
                </a:solidFill>
                <a:highlight>
                  <a:srgbClr val="FFFFFF"/>
                </a:highlight>
                <a:latin typeface="Consolas" panose="020B0609020204030204" pitchFamily="49" charset="0"/>
              </a:rPr>
              <a:t>"</a:t>
            </a:r>
            <a:r>
              <a:rPr lang="en-US" sz="2000" dirty="0">
                <a:solidFill>
                  <a:srgbClr val="FF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AccessKey</a:t>
            </a:r>
            <a:r>
              <a:rPr lang="en-US" sz="2000" dirty="0">
                <a:solidFill>
                  <a:srgbClr val="0000FF"/>
                </a:solidFill>
                <a:highlight>
                  <a:srgbClr val="FFFFFF"/>
                </a:highlight>
                <a:latin typeface="Consolas" panose="020B0609020204030204" pitchFamily="49" charset="0"/>
              </a:rPr>
              <a:t>="O" </a:t>
            </a:r>
            <a:r>
              <a:rPr lang="en-US" sz="2000" dirty="0">
                <a:solidFill>
                  <a:srgbClr val="00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AccessKeyDisplayDismissed</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OnDismissed</a:t>
            </a:r>
            <a:r>
              <a:rPr lang="en-US" sz="2000" dirty="0">
                <a:solidFill>
                  <a:srgbClr val="0000F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 	</a:t>
            </a:r>
            <a:r>
              <a:rPr lang="en-US" sz="2000" dirty="0" err="1">
                <a:solidFill>
                  <a:srgbClr val="FF0000"/>
                </a:solidFill>
                <a:highlight>
                  <a:srgbClr val="FFFFFF"/>
                </a:highlight>
                <a:latin typeface="Consolas" panose="020B0609020204030204" pitchFamily="49" charset="0"/>
              </a:rPr>
              <a:t>AccessKeyDisplayRequested</a:t>
            </a: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OnDisplayed</a:t>
            </a:r>
            <a:r>
              <a:rPr lang="en-US" sz="2000" dirty="0">
                <a:solidFill>
                  <a:srgbClr val="0000FF"/>
                </a:solidFill>
                <a:highlight>
                  <a:srgbClr val="FFFFFF"/>
                </a:highlight>
                <a:latin typeface="Consolas" panose="020B0609020204030204" pitchFamily="49" charset="0"/>
              </a:rPr>
              <a:t>"/&gt;</a:t>
            </a:r>
          </a:p>
        </p:txBody>
      </p:sp>
      <p:sp>
        <p:nvSpPr>
          <p:cNvPr id="6" name="Rectangle 5"/>
          <p:cNvSpPr/>
          <p:nvPr/>
        </p:nvSpPr>
        <p:spPr>
          <a:xfrm>
            <a:off x="415372" y="3997908"/>
            <a:ext cx="8789586" cy="2554545"/>
          </a:xfrm>
          <a:prstGeom prst="rect">
            <a:avLst/>
          </a:prstGeom>
        </p:spPr>
        <p:txBody>
          <a:bodyPr wrap="none">
            <a:spAutoFit/>
          </a:bodyPr>
          <a:lstStyle/>
          <a:p>
            <a:pPr defTabSz="932597"/>
            <a:r>
              <a:rPr lang="en-US" sz="2000" dirty="0">
                <a:solidFill>
                  <a:srgbClr val="008000"/>
                </a:solidFill>
                <a:highlight>
                  <a:srgbClr val="FFFFFF"/>
                </a:highlight>
                <a:latin typeface="Consolas" panose="020B0609020204030204" pitchFamily="49" charset="0"/>
              </a:rPr>
              <a:t>// Display UX Affordance (</a:t>
            </a:r>
            <a:r>
              <a:rPr lang="en-US" sz="2000" b="1" dirty="0">
                <a:solidFill>
                  <a:srgbClr val="008000"/>
                </a:solidFill>
                <a:highlight>
                  <a:srgbClr val="FFFFFF"/>
                </a:highlight>
                <a:latin typeface="Consolas" panose="020B0609020204030204" pitchFamily="49" charset="0"/>
              </a:rPr>
              <a:t>not required</a:t>
            </a:r>
            <a:r>
              <a:rPr lang="en-US" sz="2000" dirty="0">
                <a:solidFill>
                  <a:srgbClr val="008000"/>
                </a:solidFill>
                <a:highlight>
                  <a:srgbClr val="FFFFFF"/>
                </a:highlight>
                <a:latin typeface="Consolas" panose="020B0609020204030204" pitchFamily="49" charset="0"/>
              </a:rPr>
              <a:t>)</a:t>
            </a:r>
          </a:p>
          <a:p>
            <a:r>
              <a:rPr lang="en-US" sz="2000" dirty="0">
                <a:solidFill>
                  <a:srgbClr val="0000FF"/>
                </a:solidFill>
                <a:highlight>
                  <a:srgbClr val="FFFFFF"/>
                </a:highlight>
                <a:latin typeface="Consolas" panose="020B0609020204030204" pitchFamily="49" charset="0"/>
              </a:rPr>
              <a:t>private</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void</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OnDisplay</a:t>
            </a:r>
            <a:r>
              <a:rPr lang="en-US" sz="2000" dirty="0">
                <a:solidFill>
                  <a:srgbClr val="000000"/>
                </a:solidFill>
                <a:highlight>
                  <a:srgbClr val="FFFFFF"/>
                </a:highlight>
                <a:latin typeface="Consolas" panose="020B0609020204030204" pitchFamily="49" charset="0"/>
              </a:rPr>
              <a:t>(</a:t>
            </a:r>
            <a:r>
              <a:rPr lang="en-US" sz="2000" dirty="0">
                <a:solidFill>
                  <a:srgbClr val="2B91AF"/>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p>
          <a:p>
            <a:r>
              <a:rPr lang="en-US" sz="2000" dirty="0">
                <a:solidFill>
                  <a:srgbClr val="000000"/>
                </a:solidFill>
                <a:highlight>
                  <a:srgbClr val="FFFFFF"/>
                </a:highlight>
                <a:latin typeface="Consolas" panose="020B0609020204030204" pitchFamily="49" charset="0"/>
              </a:rPr>
              <a:t>{</a:t>
            </a:r>
          </a:p>
          <a:p>
            <a:r>
              <a:rPr lang="en-US" sz="2000" dirty="0">
                <a:solidFill>
                  <a:srgbClr val="000000"/>
                </a:solidFill>
                <a:highlight>
                  <a:srgbClr val="FFFFFF"/>
                </a:highlight>
                <a:latin typeface="Consolas" panose="020B0609020204030204" pitchFamily="49" charset="0"/>
              </a:rPr>
              <a:t>  </a:t>
            </a:r>
            <a:r>
              <a:rPr lang="en-US" sz="2000" dirty="0">
                <a:solidFill>
                  <a:srgbClr val="008000"/>
                </a:solidFill>
                <a:highlight>
                  <a:srgbClr val="FFFFFF"/>
                </a:highlight>
                <a:latin typeface="Consolas" panose="020B0609020204030204" pitchFamily="49" charset="0"/>
              </a:rPr>
              <a:t>// If desired: show all commands and UX affordance</a:t>
            </a:r>
          </a:p>
          <a:p>
            <a:r>
              <a:rPr lang="en-US" sz="2000" dirty="0">
                <a:solidFill>
                  <a:srgbClr val="008000"/>
                </a:solidFill>
                <a:highlight>
                  <a:srgbClr val="FFFFFF"/>
                </a:highlight>
                <a:latin typeface="Consolas" panose="020B0609020204030204" pitchFamily="49" charset="0"/>
              </a:rPr>
              <a:t>  // Example: show tooltip and hide in “</a:t>
            </a:r>
            <a:r>
              <a:rPr lang="en-US" sz="2000" dirty="0" err="1">
                <a:solidFill>
                  <a:srgbClr val="008000"/>
                </a:solidFill>
                <a:highlight>
                  <a:srgbClr val="FFFFFF"/>
                </a:highlight>
                <a:latin typeface="Consolas" panose="020B0609020204030204" pitchFamily="49" charset="0"/>
              </a:rPr>
              <a:t>OnDismissed</a:t>
            </a:r>
            <a:r>
              <a:rPr lang="en-US" sz="2000" dirty="0">
                <a:solidFill>
                  <a:srgbClr val="008000"/>
                </a:solidFill>
                <a:highlight>
                  <a:srgbClr val="FFFFFF"/>
                </a:highlight>
                <a:latin typeface="Consolas" panose="020B0609020204030204" pitchFamily="49" charset="0"/>
              </a:rPr>
              <a:t>” handler</a:t>
            </a:r>
          </a:p>
          <a:p>
            <a:r>
              <a:rPr lang="en-US" sz="2000" dirty="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tooltip = </a:t>
            </a:r>
            <a:r>
              <a:rPr lang="en-US" sz="2000" dirty="0" err="1">
                <a:solidFill>
                  <a:srgbClr val="2B91AF"/>
                </a:solidFill>
                <a:highlight>
                  <a:srgbClr val="FFFFFF"/>
                </a:highlight>
                <a:latin typeface="Consolas" panose="020B0609020204030204" pitchFamily="49" charset="0"/>
              </a:rPr>
              <a:t>ToolTipService</a:t>
            </a:r>
            <a:r>
              <a:rPr lang="en-US" sz="2000" dirty="0" err="1">
                <a:solidFill>
                  <a:srgbClr val="000000"/>
                </a:solidFill>
                <a:highlight>
                  <a:srgbClr val="FFFFFF"/>
                </a:highlight>
                <a:latin typeface="Consolas" panose="020B0609020204030204" pitchFamily="49" charset="0"/>
              </a:rPr>
              <a:t>.GetToolTip</a:t>
            </a:r>
            <a:r>
              <a:rPr lang="en-US" sz="2000" dirty="0">
                <a:solidFill>
                  <a:srgbClr val="000000"/>
                </a:solidFill>
                <a:highlight>
                  <a:srgbClr val="FFFFFF"/>
                </a:highlight>
                <a:latin typeface="Consolas" panose="020B0609020204030204" pitchFamily="49" charset="0"/>
              </a:rPr>
              <a:t>(sender) </a:t>
            </a:r>
            <a:r>
              <a:rPr lang="en-US" sz="2000" dirty="0">
                <a:solidFill>
                  <a:srgbClr val="0000FF"/>
                </a:solidFill>
                <a:highlight>
                  <a:srgbClr val="FFFFFF"/>
                </a:highlight>
                <a:latin typeface="Consolas" panose="020B0609020204030204" pitchFamily="49" charset="0"/>
              </a:rPr>
              <a:t>as</a:t>
            </a:r>
            <a:r>
              <a:rPr lang="en-US" sz="2000" dirty="0">
                <a:solidFill>
                  <a:srgbClr val="000000"/>
                </a:solidFill>
                <a:highlight>
                  <a:srgbClr val="FFFFFF"/>
                </a:highlight>
                <a:latin typeface="Consolas" panose="020B0609020204030204" pitchFamily="49" charset="0"/>
              </a:rPr>
              <a:t> </a:t>
            </a:r>
            <a:r>
              <a:rPr lang="en-US" sz="2000" dirty="0">
                <a:solidFill>
                  <a:srgbClr val="2B91AF"/>
                </a:solidFill>
                <a:highlight>
                  <a:srgbClr val="FFFFFF"/>
                </a:highlight>
                <a:latin typeface="Consolas" panose="020B0609020204030204" pitchFamily="49" charset="0"/>
              </a:rPr>
              <a:t>ToolTip</a:t>
            </a:r>
            <a:r>
              <a:rPr lang="en-US" sz="2000" dirty="0">
                <a:solidFill>
                  <a:srgbClr val="000000"/>
                </a:solidFill>
                <a:highlight>
                  <a:srgbClr val="FFFFFF"/>
                </a:highlight>
                <a:latin typeface="Consolas" panose="020B0609020204030204" pitchFamily="49" charset="0"/>
              </a:rPr>
              <a:t>;</a:t>
            </a:r>
          </a:p>
          <a:p>
            <a:r>
              <a:rPr lang="en-US" sz="2000" dirty="0">
                <a:solidFill>
                  <a:srgbClr val="000000"/>
                </a:solidFill>
                <a:highlight>
                  <a:srgbClr val="FFFFFF"/>
                </a:highlight>
                <a:latin typeface="Consolas" panose="020B0609020204030204" pitchFamily="49" charset="0"/>
              </a:rPr>
              <a:t>  …</a:t>
            </a:r>
          </a:p>
          <a:p>
            <a:r>
              <a:rPr lang="en-US" sz="2000" dirty="0">
                <a:solidFill>
                  <a:srgbClr val="000000"/>
                </a:solidFill>
                <a:highlight>
                  <a:srgbClr val="FFFFFF"/>
                </a:highlight>
                <a:latin typeface="Consolas" panose="020B0609020204030204" pitchFamily="49" charset="0"/>
              </a:rPr>
              <a:t>}</a:t>
            </a:r>
          </a:p>
        </p:txBody>
      </p:sp>
      <p:pic>
        <p:nvPicPr>
          <p:cNvPr id="4" name="Picture 3"/>
          <p:cNvPicPr>
            <a:picLocks noChangeAspect="1"/>
          </p:cNvPicPr>
          <p:nvPr/>
        </p:nvPicPr>
        <p:blipFill>
          <a:blip r:embed="rId2"/>
          <a:stretch>
            <a:fillRect/>
          </a:stretch>
        </p:blipFill>
        <p:spPr>
          <a:xfrm>
            <a:off x="9689102" y="2425704"/>
            <a:ext cx="2466975" cy="3514725"/>
          </a:xfrm>
          <a:prstGeom prst="rect">
            <a:avLst/>
          </a:prstGeom>
        </p:spPr>
      </p:pic>
      <p:cxnSp>
        <p:nvCxnSpPr>
          <p:cNvPr id="8" name="Straight Arrow Connector 7"/>
          <p:cNvCxnSpPr/>
          <p:nvPr/>
        </p:nvCxnSpPr>
        <p:spPr>
          <a:xfrm>
            <a:off x="7851648" y="2731008"/>
            <a:ext cx="1809710" cy="998781"/>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98839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What's New in Windows UI/UX </a:t>
            </a:r>
            <a:r>
              <a:rPr lang="en-US" dirty="0" smtClean="0"/>
              <a:t>for Universal </a:t>
            </a:r>
            <a:r>
              <a:rPr lang="en-US" dirty="0"/>
              <a:t>Windows Apps</a:t>
            </a:r>
          </a:p>
        </p:txBody>
      </p:sp>
      <p:sp>
        <p:nvSpPr>
          <p:cNvPr id="5" name="Text Placeholder 4"/>
          <p:cNvSpPr>
            <a:spLocks noGrp="1"/>
          </p:cNvSpPr>
          <p:nvPr>
            <p:ph type="body" sz="quarter" idx="12"/>
          </p:nvPr>
        </p:nvSpPr>
        <p:spPr/>
        <p:txBody>
          <a:bodyPr/>
          <a:lstStyle/>
          <a:p>
            <a:r>
              <a:rPr lang="en-US" dirty="0"/>
              <a:t>Joe Stegman</a:t>
            </a:r>
          </a:p>
          <a:p>
            <a:r>
              <a:rPr lang="en-US" dirty="0"/>
              <a:t>Group Program Manager</a:t>
            </a:r>
          </a:p>
        </p:txBody>
      </p:sp>
      <p:sp>
        <p:nvSpPr>
          <p:cNvPr id="6" name="Text Placeholder 5"/>
          <p:cNvSpPr>
            <a:spLocks noGrp="1"/>
          </p:cNvSpPr>
          <p:nvPr>
            <p:ph type="body" sz="quarter" idx="13"/>
          </p:nvPr>
        </p:nvSpPr>
        <p:spPr/>
        <p:txBody>
          <a:bodyPr/>
          <a:lstStyle/>
          <a:p>
            <a:r>
              <a:rPr lang="en-US" dirty="0"/>
              <a:t>B853</a:t>
            </a:r>
          </a:p>
        </p:txBody>
      </p:sp>
    </p:spTree>
    <p:extLst>
      <p:ext uri="{BB962C8B-B14F-4D97-AF65-F5344CB8AC3E}">
        <p14:creationId xmlns:p14="http://schemas.microsoft.com/office/powerpoint/2010/main" val="266690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2179058"/>
          </a:xfrm>
        </p:spPr>
        <p:txBody>
          <a:bodyPr/>
          <a:lstStyle/>
          <a:p>
            <a:r>
              <a:rPr lang="en-US" dirty="0"/>
              <a:t>Compiled Binding Improvements</a:t>
            </a:r>
          </a:p>
        </p:txBody>
      </p:sp>
    </p:spTree>
    <p:extLst>
      <p:ext uri="{BB962C8B-B14F-4D97-AF65-F5344CB8AC3E}">
        <p14:creationId xmlns:p14="http://schemas.microsoft.com/office/powerpoint/2010/main" val="26301568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Updating an Existing App/Project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837" y="1211262"/>
            <a:ext cx="10806433" cy="5414450"/>
          </a:xfrm>
          <a:prstGeom prst="rect">
            <a:avLst/>
          </a:prstGeom>
        </p:spPr>
      </p:pic>
      <p:sp>
        <p:nvSpPr>
          <p:cNvPr id="7" name="Rectangle 6"/>
          <p:cNvSpPr/>
          <p:nvPr/>
        </p:nvSpPr>
        <p:spPr bwMode="auto">
          <a:xfrm>
            <a:off x="8580437" y="3573462"/>
            <a:ext cx="2362200" cy="228600"/>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4"/>
          <a:stretch>
            <a:fillRect/>
          </a:stretch>
        </p:blipFill>
        <p:spPr>
          <a:xfrm>
            <a:off x="4713287" y="4611687"/>
            <a:ext cx="3173413" cy="374881"/>
          </a:xfrm>
          <a:prstGeom prst="rect">
            <a:avLst/>
          </a:prstGeom>
        </p:spPr>
      </p:pic>
      <p:sp>
        <p:nvSpPr>
          <p:cNvPr id="8" name="Rectangle 7"/>
          <p:cNvSpPr/>
          <p:nvPr/>
        </p:nvSpPr>
        <p:spPr bwMode="auto">
          <a:xfrm>
            <a:off x="3084512" y="4249738"/>
            <a:ext cx="4876799" cy="42703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3076487" y="4566576"/>
            <a:ext cx="4876799" cy="42703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a:xfrm>
            <a:off x="3707672" y="5081239"/>
            <a:ext cx="3751908" cy="646331"/>
          </a:xfrm>
          <a:prstGeom prst="rect">
            <a:avLst/>
          </a:prstGeom>
        </p:spPr>
        <p:txBody>
          <a:bodyPr wrap="square">
            <a:spAutoFit/>
          </a:bodyPr>
          <a:lstStyle/>
          <a:p>
            <a:pPr algn="ctr"/>
            <a:r>
              <a:rPr lang="en-US" dirty="0"/>
              <a:t>Must target latest SDK to use new compiled binding features</a:t>
            </a:r>
          </a:p>
        </p:txBody>
      </p:sp>
    </p:spTree>
    <p:extLst>
      <p:ext uri="{BB962C8B-B14F-4D97-AF65-F5344CB8AC3E}">
        <p14:creationId xmlns:p14="http://schemas.microsoft.com/office/powerpoint/2010/main" val="3168486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274638" y="1212850"/>
            <a:ext cx="11887200" cy="4970591"/>
          </a:xfrm>
        </p:spPr>
        <p:txBody>
          <a:bodyPr/>
          <a:lstStyle/>
          <a:p>
            <a:r>
              <a:rPr lang="en-US" dirty="0"/>
              <a:t>Function Binding</a:t>
            </a:r>
          </a:p>
          <a:p>
            <a:pPr lvl="1"/>
            <a:r>
              <a:rPr lang="en-US" dirty="0"/>
              <a:t>Called as part of binding expression, supports change notification</a:t>
            </a:r>
          </a:p>
          <a:p>
            <a:pPr lvl="1"/>
            <a:r>
              <a:rPr lang="en-US" dirty="0"/>
              <a:t>Scenarios: converters and multi-bindings</a:t>
            </a:r>
          </a:p>
          <a:p>
            <a:pPr marL="342900" lvl="1" indent="0">
              <a:buNone/>
            </a:pPr>
            <a:endParaRPr lang="en-US" sz="1000" dirty="0">
              <a:solidFill>
                <a:srgbClr val="FF0000"/>
              </a:solidFill>
              <a:highlight>
                <a:srgbClr val="FFFFFF"/>
              </a:highlight>
              <a:latin typeface="Consolas" panose="020B0609020204030204" pitchFamily="49" charset="0"/>
            </a:endParaRPr>
          </a:p>
          <a:p>
            <a:pPr marL="342900" lvl="1" indent="0">
              <a:buNone/>
            </a:pPr>
            <a:r>
              <a:rPr lang="en-US" dirty="0">
                <a:solidFill>
                  <a:srgbClr val="FF0000"/>
                </a:solidFill>
                <a:highlight>
                  <a:srgbClr val="FFFFFF"/>
                </a:highlight>
                <a:latin typeface="Consolas" panose="020B0609020204030204" pitchFamily="49" charset="0"/>
              </a:rPr>
              <a:t>Text</a:t>
            </a:r>
            <a:r>
              <a:rPr lang="en-US" dirty="0">
                <a:solidFill>
                  <a:srgbClr val="0000FF"/>
                </a:solidFill>
                <a:highlight>
                  <a:srgbClr val="FFFFFF"/>
                </a:highlight>
                <a:latin typeface="Consolas" panose="020B0609020204030204" pitchFamily="49" charset="0"/>
              </a:rPr>
              <a:t>="{</a:t>
            </a:r>
            <a:r>
              <a:rPr lang="en-US" dirty="0" err="1">
                <a:solidFill>
                  <a:srgbClr val="A31515"/>
                </a:solidFill>
                <a:highlight>
                  <a:srgbClr val="FFFFFF"/>
                </a:highlight>
                <a:latin typeface="Consolas" panose="020B0609020204030204" pitchFamily="49" charset="0"/>
              </a:rPr>
              <a:t>x</a:t>
            </a:r>
            <a:r>
              <a:rPr lang="en-US" dirty="0" err="1">
                <a:solidFill>
                  <a:srgbClr val="0000FF"/>
                </a:solidFill>
                <a:highlight>
                  <a:srgbClr val="FFFFFF"/>
                </a:highlight>
                <a:latin typeface="Consolas" panose="020B0609020204030204" pitchFamily="49" charset="0"/>
              </a:rPr>
              <a:t>:</a:t>
            </a:r>
            <a:r>
              <a:rPr lang="en-US" dirty="0" err="1">
                <a:solidFill>
                  <a:srgbClr val="A31515"/>
                </a:solidFill>
                <a:highlight>
                  <a:srgbClr val="FFFFFF"/>
                </a:highlight>
                <a:latin typeface="Consolas" panose="020B0609020204030204" pitchFamily="49" charset="0"/>
              </a:rPr>
              <a:t>Bind</a:t>
            </a:r>
            <a:r>
              <a:rPr lang="en-US" dirty="0">
                <a:solidFill>
                  <a:srgbClr val="FF0000"/>
                </a:solidFill>
                <a:highlight>
                  <a:srgbClr val="FFFFFF"/>
                </a:highlight>
                <a:latin typeface="Consolas" panose="020B0609020204030204" pitchFamily="49" charset="0"/>
              </a:rPr>
              <a:t> </a:t>
            </a:r>
            <a:r>
              <a:rPr lang="en-US" dirty="0" err="1">
                <a:solidFill>
                  <a:srgbClr val="FF0000"/>
                </a:solidFill>
                <a:highlight>
                  <a:srgbClr val="FFFFFF"/>
                </a:highlight>
                <a:latin typeface="Consolas" panose="020B0609020204030204" pitchFamily="49" charset="0"/>
              </a:rPr>
              <a:t>GetTags</a:t>
            </a:r>
            <a:r>
              <a:rPr lang="en-US" dirty="0">
                <a:solidFill>
                  <a:srgbClr val="0000FF"/>
                </a:solidFill>
                <a:highlight>
                  <a:srgbClr val="FFFFFF"/>
                </a:highlight>
                <a:latin typeface="Consolas" panose="020B0609020204030204" pitchFamily="49" charset="0"/>
              </a:rPr>
              <a:t>(</a:t>
            </a:r>
            <a:r>
              <a:rPr lang="en-US" dirty="0" err="1">
                <a:solidFill>
                  <a:srgbClr val="0000FF"/>
                </a:solidFill>
                <a:highlight>
                  <a:srgbClr val="FFFFFF"/>
                </a:highlight>
                <a:latin typeface="Consolas" panose="020B0609020204030204" pitchFamily="49" charset="0"/>
              </a:rPr>
              <a:t>VM.Item.Title</a:t>
            </a:r>
            <a:r>
              <a:rPr lang="en-US" dirty="0">
                <a:solidFill>
                  <a:srgbClr val="0000FF"/>
                </a:solidFill>
                <a:highlight>
                  <a:srgbClr val="FFFFFF"/>
                </a:highlight>
                <a:latin typeface="Consolas" panose="020B0609020204030204" pitchFamily="49" charset="0"/>
              </a:rPr>
              <a:t>, </a:t>
            </a:r>
            <a:r>
              <a:rPr lang="en-US" dirty="0" err="1">
                <a:solidFill>
                  <a:srgbClr val="0000FF"/>
                </a:solidFill>
                <a:highlight>
                  <a:srgbClr val="FFFFFF"/>
                </a:highlight>
                <a:latin typeface="Consolas" panose="020B0609020204030204" pitchFamily="49" charset="0"/>
              </a:rPr>
              <a:t>VM.Item.Tags</a:t>
            </a:r>
            <a:r>
              <a:rPr lang="en-US" dirty="0">
                <a:solidFill>
                  <a:srgbClr val="0000FF"/>
                </a:solidFill>
                <a:highlight>
                  <a:srgbClr val="FFFFFF"/>
                </a:highlight>
                <a:latin typeface="Consolas" panose="020B0609020204030204" pitchFamily="49" charset="0"/>
              </a:rPr>
              <a:t>)}"</a:t>
            </a:r>
            <a:endParaRPr lang="en-US" dirty="0"/>
          </a:p>
          <a:p>
            <a:endParaRPr lang="en-US" sz="1000" dirty="0"/>
          </a:p>
          <a:p>
            <a:r>
              <a:rPr lang="en-US" dirty="0"/>
              <a:t>Supports dictionaries</a:t>
            </a:r>
          </a:p>
          <a:p>
            <a:pPr marL="0" indent="0">
              <a:buNone/>
            </a:pPr>
            <a:endParaRPr lang="en-US" sz="1000" dirty="0"/>
          </a:p>
          <a:p>
            <a:pPr marL="342900" lvl="1" indent="0">
              <a:buNone/>
            </a:pPr>
            <a:r>
              <a:rPr lang="en-US" dirty="0">
                <a:solidFill>
                  <a:srgbClr val="FF0000"/>
                </a:solidFill>
                <a:highlight>
                  <a:srgbClr val="FFFFFF"/>
                </a:highlight>
                <a:latin typeface="Consolas" panose="020B0609020204030204" pitchFamily="49" charset="0"/>
              </a:rPr>
              <a:t>Text</a:t>
            </a:r>
            <a:r>
              <a:rPr lang="en-US" dirty="0">
                <a:solidFill>
                  <a:srgbClr val="0000FF"/>
                </a:solidFill>
                <a:highlight>
                  <a:srgbClr val="FFFFFF"/>
                </a:highlight>
                <a:latin typeface="Consolas" panose="020B0609020204030204" pitchFamily="49" charset="0"/>
              </a:rPr>
              <a:t>="{</a:t>
            </a:r>
            <a:r>
              <a:rPr lang="en-US" dirty="0" err="1">
                <a:solidFill>
                  <a:srgbClr val="A31515"/>
                </a:solidFill>
                <a:highlight>
                  <a:srgbClr val="FFFFFF"/>
                </a:highlight>
                <a:latin typeface="Consolas" panose="020B0609020204030204" pitchFamily="49" charset="0"/>
              </a:rPr>
              <a:t>x</a:t>
            </a:r>
            <a:r>
              <a:rPr lang="en-US" dirty="0" err="1">
                <a:solidFill>
                  <a:srgbClr val="0000FF"/>
                </a:solidFill>
                <a:highlight>
                  <a:srgbClr val="FFFFFF"/>
                </a:highlight>
                <a:latin typeface="Consolas" panose="020B0609020204030204" pitchFamily="49" charset="0"/>
              </a:rPr>
              <a:t>:</a:t>
            </a:r>
            <a:r>
              <a:rPr lang="en-US" dirty="0" err="1">
                <a:solidFill>
                  <a:srgbClr val="A31515"/>
                </a:solidFill>
                <a:highlight>
                  <a:srgbClr val="FFFFFF"/>
                </a:highlight>
                <a:latin typeface="Consolas" panose="020B0609020204030204" pitchFamily="49" charset="0"/>
              </a:rPr>
              <a:t>Bind</a:t>
            </a:r>
            <a:r>
              <a:rPr lang="en-US" dirty="0">
                <a:solidFill>
                  <a:srgbClr val="FF0000"/>
                </a:solidFill>
                <a:highlight>
                  <a:srgbClr val="FFFFFF"/>
                </a:highlight>
                <a:latin typeface="Consolas" panose="020B0609020204030204" pitchFamily="49" charset="0"/>
              </a:rPr>
              <a:t> </a:t>
            </a:r>
            <a:r>
              <a:rPr lang="en-US" dirty="0" err="1">
                <a:solidFill>
                  <a:srgbClr val="FF0000"/>
                </a:solidFill>
                <a:highlight>
                  <a:srgbClr val="FFFFFF"/>
                </a:highlight>
                <a:latin typeface="Consolas" panose="020B0609020204030204" pitchFamily="49" charset="0"/>
              </a:rPr>
              <a:t>File.Properties</a:t>
            </a:r>
            <a:r>
              <a:rPr lang="en-US" dirty="0">
                <a:solidFill>
                  <a:srgbClr val="0000FF"/>
                </a:solidFill>
                <a:highlight>
                  <a:srgbClr val="FFFFFF"/>
                </a:highlight>
                <a:latin typeface="Consolas" panose="020B0609020204030204" pitchFamily="49" charset="0"/>
              </a:rPr>
              <a:t>['Artist']</a:t>
            </a:r>
            <a:r>
              <a:rPr lang="en-US" dirty="0">
                <a:solidFill>
                  <a:srgbClr val="FF0000"/>
                </a:solidFill>
                <a:highlight>
                  <a:srgbClr val="FFFFFF"/>
                </a:highlight>
                <a:latin typeface="Consolas" panose="020B0609020204030204" pitchFamily="49" charset="0"/>
              </a:rPr>
              <a:t>.Name</a:t>
            </a:r>
            <a:r>
              <a:rPr lang="en-US" dirty="0">
                <a:solidFill>
                  <a:srgbClr val="0000FF"/>
                </a:solidFill>
                <a:highlight>
                  <a:srgbClr val="FFFFFF"/>
                </a:highlight>
                <a:latin typeface="Consolas" panose="020B0609020204030204" pitchFamily="49" charset="0"/>
              </a:rPr>
              <a:t>}"</a:t>
            </a:r>
            <a:endParaRPr lang="en-US" dirty="0"/>
          </a:p>
          <a:p>
            <a:pPr marL="342900" lvl="1" indent="0">
              <a:buNone/>
            </a:pPr>
            <a:endParaRPr lang="en-US" sz="1000" dirty="0"/>
          </a:p>
          <a:p>
            <a:r>
              <a:rPr lang="en-US" dirty="0"/>
              <a:t>Supports C# style casts</a:t>
            </a:r>
          </a:p>
          <a:p>
            <a:endParaRPr lang="en-US" sz="1000" dirty="0"/>
          </a:p>
          <a:p>
            <a:pPr marL="342900" lvl="1" indent="0">
              <a:buNone/>
            </a:pPr>
            <a:r>
              <a:rPr lang="en-US" dirty="0">
                <a:solidFill>
                  <a:srgbClr val="FF0000"/>
                </a:solidFill>
                <a:highlight>
                  <a:srgbClr val="FFFFFF"/>
                </a:highlight>
                <a:latin typeface="Consolas" panose="020B0609020204030204" pitchFamily="49" charset="0"/>
              </a:rPr>
              <a:t>Text</a:t>
            </a:r>
            <a:r>
              <a:rPr lang="en-US" dirty="0">
                <a:solidFill>
                  <a:srgbClr val="0000FF"/>
                </a:solidFill>
                <a:highlight>
                  <a:srgbClr val="FFFFFF"/>
                </a:highlight>
                <a:latin typeface="Consolas" panose="020B0609020204030204" pitchFamily="49" charset="0"/>
              </a:rPr>
              <a:t>="{</a:t>
            </a:r>
            <a:r>
              <a:rPr lang="en-US" dirty="0" err="1">
                <a:solidFill>
                  <a:srgbClr val="A31515"/>
                </a:solidFill>
                <a:highlight>
                  <a:srgbClr val="FFFFFF"/>
                </a:highlight>
                <a:latin typeface="Consolas" panose="020B0609020204030204" pitchFamily="49" charset="0"/>
              </a:rPr>
              <a:t>x</a:t>
            </a:r>
            <a:r>
              <a:rPr lang="en-US" dirty="0" err="1">
                <a:solidFill>
                  <a:srgbClr val="0000FF"/>
                </a:solidFill>
                <a:highlight>
                  <a:srgbClr val="FFFFFF"/>
                </a:highlight>
                <a:latin typeface="Consolas" panose="020B0609020204030204" pitchFamily="49" charset="0"/>
              </a:rPr>
              <a:t>:</a:t>
            </a:r>
            <a:r>
              <a:rPr lang="en-US" dirty="0" err="1">
                <a:solidFill>
                  <a:srgbClr val="A31515"/>
                </a:solidFill>
                <a:highlight>
                  <a:srgbClr val="FFFFFF"/>
                </a:highlight>
                <a:latin typeface="Consolas" panose="020B0609020204030204" pitchFamily="49" charset="0"/>
              </a:rPr>
              <a:t>Bind</a:t>
            </a:r>
            <a:r>
              <a:rPr lang="en-US" dirty="0">
                <a:solidFill>
                  <a:srgbClr val="FF0000"/>
                </a:solidFill>
                <a:highlight>
                  <a:srgbClr val="FFFFFF"/>
                </a:highlight>
                <a:latin typeface="Consolas" panose="020B0609020204030204" pitchFamily="49" charset="0"/>
              </a:rPr>
              <a:t> ((Movie)</a:t>
            </a:r>
            <a:r>
              <a:rPr lang="en-US" dirty="0" err="1">
                <a:solidFill>
                  <a:srgbClr val="0000FF"/>
                </a:solidFill>
                <a:highlight>
                  <a:srgbClr val="FFFFFF"/>
                </a:highlight>
                <a:latin typeface="Consolas" panose="020B0609020204030204" pitchFamily="49" charset="0"/>
              </a:rPr>
              <a:t>VM.Item.Director</a:t>
            </a:r>
            <a:r>
              <a:rPr lang="en-US" dirty="0">
                <a:solidFill>
                  <a:srgbClr val="FF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a:t>
            </a:r>
            <a:endParaRPr lang="en-US" dirty="0">
              <a:gradFill>
                <a:gsLst>
                  <a:gs pos="1250">
                    <a:srgbClr val="505050"/>
                  </a:gs>
                  <a:gs pos="100000">
                    <a:srgbClr val="505050"/>
                  </a:gs>
                </a:gsLst>
                <a:lin ang="5400000" scaled="0"/>
              </a:gradFill>
            </a:endParaRPr>
          </a:p>
        </p:txBody>
      </p:sp>
      <p:sp>
        <p:nvSpPr>
          <p:cNvPr id="4" name="Title 3"/>
          <p:cNvSpPr>
            <a:spLocks noGrp="1"/>
          </p:cNvSpPr>
          <p:nvPr>
            <p:ph type="title"/>
          </p:nvPr>
        </p:nvSpPr>
        <p:spPr/>
        <p:txBody>
          <a:bodyPr/>
          <a:lstStyle/>
          <a:p>
            <a:r>
              <a:rPr lang="en-US" dirty="0"/>
              <a:t>Compiled Bindings</a:t>
            </a:r>
          </a:p>
        </p:txBody>
      </p:sp>
    </p:spTree>
    <p:extLst>
      <p:ext uri="{BB962C8B-B14F-4D97-AF65-F5344CB8AC3E}">
        <p14:creationId xmlns:p14="http://schemas.microsoft.com/office/powerpoint/2010/main" val="26537412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846659"/>
          </a:xfrm>
        </p:spPr>
        <p:txBody>
          <a:bodyPr/>
          <a:lstStyle/>
          <a:p>
            <a:r>
              <a:rPr lang="en-US" dirty="0"/>
              <a:t>Animations and Effects</a:t>
            </a:r>
            <a:br>
              <a:rPr lang="en-US" dirty="0"/>
            </a:br>
            <a:r>
              <a:rPr lang="en-US" sz="4800" dirty="0"/>
              <a:t>Exposed via the Visual Layer</a:t>
            </a:r>
          </a:p>
        </p:txBody>
      </p:sp>
    </p:spTree>
    <p:extLst>
      <p:ext uri="{BB962C8B-B14F-4D97-AF65-F5344CB8AC3E}">
        <p14:creationId xmlns:p14="http://schemas.microsoft.com/office/powerpoint/2010/main" val="19942772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UI Framework Layering</a:t>
            </a:r>
          </a:p>
        </p:txBody>
      </p:sp>
      <p:sp>
        <p:nvSpPr>
          <p:cNvPr id="18" name="Rectangle 17" hidden="1"/>
          <p:cNvSpPr/>
          <p:nvPr/>
        </p:nvSpPr>
        <p:spPr bwMode="auto">
          <a:xfrm>
            <a:off x="8504555" y="0"/>
            <a:ext cx="3931920" cy="6994525"/>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52" fontAlgn="base">
              <a:lnSpc>
                <a:spcPct val="90000"/>
              </a:lnSpc>
              <a:spcBef>
                <a:spcPct val="0"/>
              </a:spcBef>
              <a:spcAft>
                <a:spcPct val="0"/>
              </a:spcAft>
            </a:pPr>
            <a:endParaRPr lang="en-US" sz="2448" kern="0" dirty="0">
              <a:solidFill>
                <a:schemeClr val="accent2"/>
              </a:solidFill>
              <a:ea typeface="Segoe UI" pitchFamily="34" charset="0"/>
              <a:cs typeface="Segoe UI" pitchFamily="34" charset="0"/>
            </a:endParaRPr>
          </a:p>
          <a:p>
            <a:pPr algn="ctr" defTabSz="951052" fontAlgn="base">
              <a:lnSpc>
                <a:spcPct val="90000"/>
              </a:lnSpc>
              <a:spcBef>
                <a:spcPct val="0"/>
              </a:spcBef>
              <a:spcAft>
                <a:spcPct val="0"/>
              </a:spcAft>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5" name="Group 34"/>
          <p:cNvGrpSpPr/>
          <p:nvPr/>
        </p:nvGrpSpPr>
        <p:grpSpPr>
          <a:xfrm>
            <a:off x="8576778" y="1969915"/>
            <a:ext cx="3108960" cy="3473623"/>
            <a:chOff x="8576778" y="1969915"/>
            <a:chExt cx="3108960" cy="3473623"/>
          </a:xfrm>
        </p:grpSpPr>
        <p:sp>
          <p:nvSpPr>
            <p:cNvPr id="27" name="TextBox 26"/>
            <p:cNvSpPr txBox="1"/>
            <p:nvPr/>
          </p:nvSpPr>
          <p:spPr>
            <a:xfrm>
              <a:off x="8576778" y="3277047"/>
              <a:ext cx="3108960" cy="841769"/>
            </a:xfrm>
            <a:prstGeom prst="rect">
              <a:avLst/>
            </a:prstGeom>
            <a:noFill/>
          </p:spPr>
          <p:txBody>
            <a:bodyPr wrap="square" lIns="0" tIns="0" rIns="0" bIns="0" rtlCol="0">
              <a:spAutoFit/>
            </a:bodyPr>
            <a:lstStyle/>
            <a:p>
              <a:pPr lvl="0" defTabSz="932596">
                <a:spcAft>
                  <a:spcPts val="600"/>
                </a:spcAft>
              </a:pPr>
              <a:r>
                <a:rPr lang="en-US" sz="2400" kern="0" dirty="0">
                  <a:solidFill>
                    <a:srgbClr val="0078D7"/>
                  </a:solidFill>
                  <a:latin typeface="Segoe UI Semilight" panose="020B0402040204020203" pitchFamily="34" charset="0"/>
                  <a:cs typeface="Segoe UI Semilight" panose="020B0402040204020203" pitchFamily="34" charset="0"/>
                </a:rPr>
                <a:t>Visual layer</a:t>
              </a:r>
              <a:endParaRPr lang="en-US" sz="1428" kern="0" dirty="0">
                <a:solidFill>
                  <a:srgbClr val="0078D7"/>
                </a:solidFill>
                <a:latin typeface="Segoe UI"/>
              </a:endParaRPr>
            </a:p>
            <a:p>
              <a:pPr defTabSz="932596">
                <a:lnSpc>
                  <a:spcPct val="90000"/>
                </a:lnSpc>
                <a:spcAft>
                  <a:spcPts val="600"/>
                </a:spcAft>
              </a:pPr>
              <a:r>
                <a:rPr lang="en-US" sz="1428" kern="0" dirty="0">
                  <a:solidFill>
                    <a:srgbClr val="505050"/>
                  </a:solidFill>
                  <a:latin typeface="Segoe UI"/>
                </a:rPr>
                <a:t>Visuals, Animations &amp; Expressions, Effects, Input Routing &amp; Manipulations</a:t>
              </a:r>
            </a:p>
          </p:txBody>
        </p:sp>
        <p:sp>
          <p:nvSpPr>
            <p:cNvPr id="28" name="TextBox 27"/>
            <p:cNvSpPr txBox="1"/>
            <p:nvPr/>
          </p:nvSpPr>
          <p:spPr>
            <a:xfrm>
              <a:off x="8576778" y="1969915"/>
              <a:ext cx="3108960" cy="885755"/>
            </a:xfrm>
            <a:prstGeom prst="rect">
              <a:avLst/>
            </a:prstGeom>
            <a:noFill/>
          </p:spPr>
          <p:txBody>
            <a:bodyPr wrap="square" lIns="0" tIns="0" rIns="0" bIns="0" rtlCol="0">
              <a:spAutoFit/>
            </a:bodyPr>
            <a:lstStyle/>
            <a:p>
              <a:pPr defTabSz="932596">
                <a:spcAft>
                  <a:spcPts val="600"/>
                </a:spcAft>
              </a:pPr>
              <a:r>
                <a:rPr lang="en-US" sz="2400" kern="0" dirty="0">
                  <a:solidFill>
                    <a:srgbClr val="00BCF2"/>
                  </a:solidFill>
                  <a:latin typeface="Segoe UI Semilight" panose="020B0402040204020203" pitchFamily="34" charset="0"/>
                  <a:cs typeface="Segoe UI Semilight" panose="020B0402040204020203" pitchFamily="34" charset="0"/>
                </a:rPr>
                <a:t>Framework layer</a:t>
              </a:r>
            </a:p>
            <a:p>
              <a:pPr defTabSz="932596"/>
              <a:r>
                <a:rPr lang="en-US" sz="1428" kern="0" dirty="0">
                  <a:solidFill>
                    <a:srgbClr val="505050"/>
                  </a:solidFill>
                  <a:latin typeface="Segoe UI"/>
                </a:rPr>
                <a:t>Controls, layout, markup, accessibility, data binding </a:t>
              </a:r>
            </a:p>
          </p:txBody>
        </p:sp>
        <p:sp>
          <p:nvSpPr>
            <p:cNvPr id="29" name="TextBox 28"/>
            <p:cNvSpPr txBox="1"/>
            <p:nvPr/>
          </p:nvSpPr>
          <p:spPr>
            <a:xfrm>
              <a:off x="8576778" y="4601769"/>
              <a:ext cx="3108960" cy="841769"/>
            </a:xfrm>
            <a:prstGeom prst="rect">
              <a:avLst/>
            </a:prstGeom>
            <a:noFill/>
          </p:spPr>
          <p:txBody>
            <a:bodyPr wrap="square" lIns="0" tIns="0" rIns="0" bIns="0" rtlCol="0">
              <a:spAutoFit/>
            </a:bodyPr>
            <a:lstStyle/>
            <a:p>
              <a:pPr lvl="0" defTabSz="932596">
                <a:spcAft>
                  <a:spcPts val="600"/>
                </a:spcAft>
              </a:pPr>
              <a:r>
                <a:rPr lang="en-US" sz="2400" kern="0" dirty="0">
                  <a:solidFill>
                    <a:srgbClr val="002050"/>
                  </a:solidFill>
                  <a:latin typeface="Segoe UI Semilight" panose="020B0402040204020203" pitchFamily="34" charset="0"/>
                  <a:cs typeface="Segoe UI Semilight" panose="020B0402040204020203" pitchFamily="34" charset="0"/>
                </a:rPr>
                <a:t>Graphics layer</a:t>
              </a:r>
              <a:endParaRPr lang="en-US" sz="1428" kern="0" dirty="0">
                <a:solidFill>
                  <a:srgbClr val="002050"/>
                </a:solidFill>
                <a:latin typeface="Segoe UI"/>
              </a:endParaRPr>
            </a:p>
            <a:p>
              <a:pPr defTabSz="932596">
                <a:lnSpc>
                  <a:spcPct val="90000"/>
                </a:lnSpc>
                <a:spcAft>
                  <a:spcPts val="600"/>
                </a:spcAft>
              </a:pPr>
              <a:r>
                <a:rPr lang="en-US" sz="1428" kern="0" dirty="0">
                  <a:solidFill>
                    <a:srgbClr val="505050"/>
                  </a:solidFill>
                  <a:latin typeface="Segoe UI"/>
                </a:rPr>
                <a:t>Text rasterization, shapes &amp; vector rasterization, ink rendering</a:t>
              </a:r>
            </a:p>
          </p:txBody>
        </p:sp>
      </p:grpSp>
      <p:sp>
        <p:nvSpPr>
          <p:cNvPr id="32" name="graphics layer"/>
          <p:cNvSpPr>
            <a:spLocks/>
          </p:cNvSpPr>
          <p:nvPr/>
        </p:nvSpPr>
        <p:spPr bwMode="auto">
          <a:xfrm>
            <a:off x="664487" y="4354398"/>
            <a:ext cx="6867281" cy="1281245"/>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gradFill>
            <a:gsLst>
              <a:gs pos="0">
                <a:schemeClr val="bg2">
                  <a:lumMod val="10000"/>
                </a:schemeClr>
              </a:gs>
              <a:gs pos="51000">
                <a:srgbClr val="002050"/>
              </a:gs>
              <a:gs pos="100000">
                <a:srgbClr val="002050"/>
              </a:gs>
            </a:gsLst>
            <a:lin ang="5400000" scaled="1"/>
          </a:gradFill>
          <a:ln>
            <a:noFill/>
          </a:ln>
          <a:effectLst>
            <a:outerShdw blurRad="50800" dist="63500" dir="5400000" algn="t" rotWithShape="0">
              <a:prstClr val="black">
                <a:alpha val="7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visual layer"/>
          <p:cNvSpPr>
            <a:spLocks/>
          </p:cNvSpPr>
          <p:nvPr/>
        </p:nvSpPr>
        <p:spPr bwMode="auto">
          <a:xfrm>
            <a:off x="664487" y="3125572"/>
            <a:ext cx="6867281" cy="1281245"/>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gradFill>
            <a:gsLst>
              <a:gs pos="0">
                <a:srgbClr val="002050"/>
              </a:gs>
              <a:gs pos="51000">
                <a:srgbClr val="0078D7"/>
              </a:gs>
              <a:gs pos="100000">
                <a:srgbClr val="0078D7"/>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amework layer"/>
          <p:cNvSpPr>
            <a:spLocks/>
          </p:cNvSpPr>
          <p:nvPr/>
        </p:nvSpPr>
        <p:spPr bwMode="auto">
          <a:xfrm>
            <a:off x="664487" y="1896746"/>
            <a:ext cx="6867281" cy="1281245"/>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solidFill>
            <a:srgbClr val="00BCF2"/>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7" name="Straight Connector 16"/>
          <p:cNvCxnSpPr/>
          <p:nvPr/>
        </p:nvCxnSpPr>
        <p:spPr>
          <a:xfrm flipH="1">
            <a:off x="6592186" y="2423839"/>
            <a:ext cx="1733107" cy="0"/>
          </a:xfrm>
          <a:prstGeom prst="line">
            <a:avLst/>
          </a:prstGeom>
          <a:ln w="15875">
            <a:solidFill>
              <a:srgbClr val="D83B0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592186" y="3721876"/>
            <a:ext cx="1733107" cy="0"/>
          </a:xfrm>
          <a:prstGeom prst="line">
            <a:avLst/>
          </a:prstGeom>
          <a:ln w="15875">
            <a:solidFill>
              <a:srgbClr val="D83B0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592186" y="5039832"/>
            <a:ext cx="1733107" cy="0"/>
          </a:xfrm>
          <a:prstGeom prst="line">
            <a:avLst/>
          </a:prstGeom>
          <a:ln w="15875">
            <a:solidFill>
              <a:srgbClr val="D83B0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69057" y="2714050"/>
            <a:ext cx="2658140" cy="304699"/>
          </a:xfrm>
          <a:prstGeom prst="rect">
            <a:avLst/>
          </a:prstGeom>
          <a:noFill/>
        </p:spPr>
        <p:txBody>
          <a:bodyPr wrap="square" lIns="0" tIns="0" rIns="0" bIns="0" rtlCol="0" anchor="ctr" anchorCtr="1">
            <a:spAutoFit/>
          </a:bodyPr>
          <a:lstStyle/>
          <a:p>
            <a:pPr>
              <a:lnSpc>
                <a:spcPct val="90000"/>
              </a:lnSpc>
              <a:spcAft>
                <a:spcPts val="600"/>
              </a:spcAft>
            </a:pPr>
            <a:r>
              <a:rPr lang="en-US" sz="2200" kern="0" dirty="0" err="1">
                <a:solidFill>
                  <a:schemeClr val="bg1"/>
                </a:solidFill>
                <a:latin typeface="Segoe UI Semilight" panose="020B0402040204020203" pitchFamily="34" charset="0"/>
                <a:cs typeface="Segoe UI Semilight" panose="020B0402040204020203" pitchFamily="34" charset="0"/>
              </a:rPr>
              <a:t>Windows.UI.XAML</a:t>
            </a:r>
            <a:endParaRPr lang="en-US" sz="2200" kern="0" dirty="0">
              <a:solidFill>
                <a:schemeClr val="bg1"/>
              </a:solidFill>
              <a:latin typeface="Segoe UI Semilight" panose="020B0402040204020203" pitchFamily="34" charset="0"/>
              <a:cs typeface="Segoe UI Semilight" panose="020B0402040204020203" pitchFamily="34" charset="0"/>
            </a:endParaRPr>
          </a:p>
        </p:txBody>
      </p:sp>
      <p:sp>
        <p:nvSpPr>
          <p:cNvPr id="37" name="TextBox 36"/>
          <p:cNvSpPr txBox="1"/>
          <p:nvPr/>
        </p:nvSpPr>
        <p:spPr>
          <a:xfrm>
            <a:off x="2494906" y="3942876"/>
            <a:ext cx="3206441" cy="304699"/>
          </a:xfrm>
          <a:prstGeom prst="rect">
            <a:avLst/>
          </a:prstGeom>
          <a:noFill/>
        </p:spPr>
        <p:txBody>
          <a:bodyPr wrap="square" lIns="0" tIns="0" rIns="0" bIns="0" rtlCol="0" anchor="ctr" anchorCtr="1">
            <a:spAutoFit/>
          </a:bodyPr>
          <a:lstStyle/>
          <a:p>
            <a:pPr>
              <a:lnSpc>
                <a:spcPct val="90000"/>
              </a:lnSpc>
              <a:spcAft>
                <a:spcPts val="600"/>
              </a:spcAft>
            </a:pPr>
            <a:r>
              <a:rPr lang="en-US" sz="2200" kern="0" dirty="0" err="1">
                <a:solidFill>
                  <a:schemeClr val="bg1"/>
                </a:solidFill>
                <a:latin typeface="Segoe UI Semilight" panose="020B0402040204020203" pitchFamily="34" charset="0"/>
                <a:cs typeface="Segoe UI Semilight" panose="020B0402040204020203" pitchFamily="34" charset="0"/>
              </a:rPr>
              <a:t>Windows.UI.Composition</a:t>
            </a:r>
            <a:endParaRPr lang="en-US" sz="2200" kern="0" dirty="0">
              <a:solidFill>
                <a:schemeClr val="bg1"/>
              </a:solidFill>
              <a:latin typeface="Segoe UI Semilight" panose="020B0402040204020203" pitchFamily="34" charset="0"/>
              <a:cs typeface="Segoe UI Semilight" panose="020B0402040204020203" pitchFamily="34" charset="0"/>
            </a:endParaRPr>
          </a:p>
        </p:txBody>
      </p:sp>
      <p:sp>
        <p:nvSpPr>
          <p:cNvPr id="38" name="TextBox 37"/>
          <p:cNvSpPr txBox="1"/>
          <p:nvPr/>
        </p:nvSpPr>
        <p:spPr>
          <a:xfrm>
            <a:off x="2769057" y="5222318"/>
            <a:ext cx="2658140" cy="304699"/>
          </a:xfrm>
          <a:prstGeom prst="rect">
            <a:avLst/>
          </a:prstGeom>
          <a:noFill/>
        </p:spPr>
        <p:txBody>
          <a:bodyPr wrap="square" lIns="0" tIns="0" rIns="0" bIns="0" rtlCol="0" anchor="ctr" anchorCtr="1">
            <a:spAutoFit/>
          </a:bodyPr>
          <a:lstStyle/>
          <a:p>
            <a:pPr>
              <a:lnSpc>
                <a:spcPct val="90000"/>
              </a:lnSpc>
              <a:spcAft>
                <a:spcPts val="600"/>
              </a:spcAft>
            </a:pPr>
            <a:r>
              <a:rPr lang="en-US" sz="2200" kern="0" dirty="0">
                <a:solidFill>
                  <a:schemeClr val="bg1"/>
                </a:solidFill>
                <a:latin typeface="Segoe UI Semilight" panose="020B0402040204020203" pitchFamily="34" charset="0"/>
                <a:cs typeface="Segoe UI Semilight" panose="020B0402040204020203" pitchFamily="34" charset="0"/>
              </a:rPr>
              <a:t>DirectX Family</a:t>
            </a:r>
          </a:p>
        </p:txBody>
      </p:sp>
    </p:spTree>
    <p:extLst>
      <p:ext uri="{BB962C8B-B14F-4D97-AF65-F5344CB8AC3E}">
        <p14:creationId xmlns:p14="http://schemas.microsoft.com/office/powerpoint/2010/main" val="31304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600"/>
                                        <p:tgtEl>
                                          <p:spTgt spid="32"/>
                                        </p:tgtEl>
                                      </p:cBhvr>
                                    </p:animEffect>
                                    <p:anim calcmode="lin" valueType="num">
                                      <p:cBhvr>
                                        <p:cTn id="8" dur="600" fill="hold"/>
                                        <p:tgtEl>
                                          <p:spTgt spid="32"/>
                                        </p:tgtEl>
                                        <p:attrNameLst>
                                          <p:attrName>ppt_x</p:attrName>
                                        </p:attrNameLst>
                                      </p:cBhvr>
                                      <p:tavLst>
                                        <p:tav tm="0">
                                          <p:val>
                                            <p:strVal val="#ppt_x"/>
                                          </p:val>
                                        </p:tav>
                                        <p:tav tm="100000">
                                          <p:val>
                                            <p:strVal val="#ppt_x"/>
                                          </p:val>
                                        </p:tav>
                                      </p:tavLst>
                                    </p:anim>
                                    <p:anim calcmode="lin" valueType="num">
                                      <p:cBhvr>
                                        <p:cTn id="9" dur="6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600"/>
                                        <p:tgtEl>
                                          <p:spTgt spid="31"/>
                                        </p:tgtEl>
                                      </p:cBhvr>
                                    </p:animEffect>
                                    <p:anim calcmode="lin" valueType="num">
                                      <p:cBhvr>
                                        <p:cTn id="13" dur="600" fill="hold"/>
                                        <p:tgtEl>
                                          <p:spTgt spid="31"/>
                                        </p:tgtEl>
                                        <p:attrNameLst>
                                          <p:attrName>ppt_x</p:attrName>
                                        </p:attrNameLst>
                                      </p:cBhvr>
                                      <p:tavLst>
                                        <p:tav tm="0">
                                          <p:val>
                                            <p:strVal val="#ppt_x"/>
                                          </p:val>
                                        </p:tav>
                                        <p:tav tm="100000">
                                          <p:val>
                                            <p:strVal val="#ppt_x"/>
                                          </p:val>
                                        </p:tav>
                                      </p:tavLst>
                                    </p:anim>
                                    <p:anim calcmode="lin" valueType="num">
                                      <p:cBhvr>
                                        <p:cTn id="14" dur="600" fill="hold"/>
                                        <p:tgtEl>
                                          <p:spTgt spid="3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600"/>
                                        <p:tgtEl>
                                          <p:spTgt spid="13"/>
                                        </p:tgtEl>
                                      </p:cBhvr>
                                    </p:animEffect>
                                    <p:anim calcmode="lin" valueType="num">
                                      <p:cBhvr>
                                        <p:cTn id="18" dur="600" fill="hold"/>
                                        <p:tgtEl>
                                          <p:spTgt spid="13"/>
                                        </p:tgtEl>
                                        <p:attrNameLst>
                                          <p:attrName>ppt_x</p:attrName>
                                        </p:attrNameLst>
                                      </p:cBhvr>
                                      <p:tavLst>
                                        <p:tav tm="0">
                                          <p:val>
                                            <p:strVal val="#ppt_x"/>
                                          </p:val>
                                        </p:tav>
                                        <p:tav tm="100000">
                                          <p:val>
                                            <p:strVal val="#ppt_x"/>
                                          </p:val>
                                        </p:tav>
                                      </p:tavLst>
                                    </p:anim>
                                    <p:anim calcmode="lin" valueType="num">
                                      <p:cBhvr>
                                        <p:cTn id="19" dur="6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1600"/>
                            </p:stCondLst>
                            <p:childTnLst>
                              <p:par>
                                <p:cTn id="21" presetID="22" presetClass="entr" presetSubtype="2" fill="hold" nodeType="afterEffect">
                                  <p:stCondLst>
                                    <p:cond delay="25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250"/>
                                        <p:tgtEl>
                                          <p:spTgt spid="34"/>
                                        </p:tgtEl>
                                      </p:cBhvr>
                                    </p:animEffect>
                                  </p:childTnLst>
                                </p:cTn>
                              </p:par>
                              <p:par>
                                <p:cTn id="24" presetID="22" presetClass="entr" presetSubtype="2" fill="hold" nodeType="withEffect">
                                  <p:stCondLst>
                                    <p:cond delay="35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250"/>
                                        <p:tgtEl>
                                          <p:spTgt spid="33"/>
                                        </p:tgtEl>
                                      </p:cBhvr>
                                    </p:animEffect>
                                  </p:childTnLst>
                                </p:cTn>
                              </p:par>
                              <p:par>
                                <p:cTn id="27" presetID="22" presetClass="entr" presetSubtype="2" fill="hold" nodeType="withEffect">
                                  <p:stCondLst>
                                    <p:cond delay="45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250"/>
                                        <p:tgtEl>
                                          <p:spTgt spid="17"/>
                                        </p:tgtEl>
                                      </p:cBhvr>
                                    </p:animEffect>
                                  </p:childTnLst>
                                </p:cTn>
                              </p:par>
                              <p:par>
                                <p:cTn id="30" presetID="10" presetClass="entr" presetSubtype="0" fill="hold" nodeType="withEffect">
                                  <p:stCondLst>
                                    <p:cond delay="6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13" grpId="0" animBg="1"/>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209973"/>
            <a:ext cx="9398751" cy="2179058"/>
          </a:xfrm>
        </p:spPr>
        <p:txBody>
          <a:bodyPr/>
          <a:lstStyle/>
          <a:p>
            <a:r>
              <a:rPr lang="en-US" dirty="0"/>
              <a:t>Demo:</a:t>
            </a:r>
            <a:br>
              <a:rPr lang="en-US" dirty="0"/>
            </a:br>
            <a:r>
              <a:rPr lang="en-US" dirty="0"/>
              <a:t>Effects and Animations</a:t>
            </a:r>
            <a:endParaRPr lang="en-US" sz="4800" dirty="0"/>
          </a:p>
        </p:txBody>
      </p:sp>
    </p:spTree>
    <p:extLst>
      <p:ext uri="{BB962C8B-B14F-4D97-AF65-F5344CB8AC3E}">
        <p14:creationId xmlns:p14="http://schemas.microsoft.com/office/powerpoint/2010/main" val="2966704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pPr marL="0" indent="0">
              <a:buNone/>
            </a:pPr>
            <a:r>
              <a:rPr lang="en-US" dirty="0"/>
              <a:t>B818: Creating Beautiful UX in a real-world App</a:t>
            </a:r>
          </a:p>
        </p:txBody>
      </p:sp>
      <p:sp>
        <p:nvSpPr>
          <p:cNvPr id="3" name="Title 2"/>
          <p:cNvSpPr>
            <a:spLocks noGrp="1"/>
          </p:cNvSpPr>
          <p:nvPr>
            <p:ph type="title"/>
          </p:nvPr>
        </p:nvSpPr>
        <p:spPr/>
        <p:txBody>
          <a:bodyPr/>
          <a:lstStyle/>
          <a:p>
            <a:r>
              <a:rPr lang="en-US" dirty="0"/>
              <a:t>More 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237" y="3078662"/>
            <a:ext cx="1449975" cy="1449975"/>
          </a:xfrm>
          <a:prstGeom prst="ellipse">
            <a:avLst/>
          </a:prstGeom>
          <a:ln w="63500" cap="rnd">
            <a:noFill/>
          </a:ln>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094" y="3078662"/>
            <a:ext cx="1449975" cy="1449975"/>
          </a:xfrm>
          <a:prstGeom prst="ellipse">
            <a:avLst/>
          </a:prstGeom>
          <a:ln w="63500" cap="rnd">
            <a:noFill/>
          </a:ln>
          <a:effectLst/>
        </p:spPr>
      </p:pic>
      <p:sp>
        <p:nvSpPr>
          <p:cNvPr id="6" name="Title 2"/>
          <p:cNvSpPr txBox="1">
            <a:spLocks/>
          </p:cNvSpPr>
          <p:nvPr/>
        </p:nvSpPr>
        <p:spPr>
          <a:xfrm>
            <a:off x="4618037" y="3344862"/>
            <a:ext cx="7200291" cy="917575"/>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600" dirty="0"/>
              <a:t>James Clarke and Tim Heuer</a:t>
            </a:r>
          </a:p>
          <a:p>
            <a:r>
              <a:rPr lang="en-US" sz="3600" dirty="0"/>
              <a:t>Thursday, 3:30 PM</a:t>
            </a:r>
          </a:p>
        </p:txBody>
      </p:sp>
    </p:spTree>
    <p:extLst>
      <p:ext uri="{BB962C8B-B14F-4D97-AF65-F5344CB8AC3E}">
        <p14:creationId xmlns:p14="http://schemas.microsoft.com/office/powerpoint/2010/main" val="35938562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125662"/>
            <a:ext cx="11887200" cy="1181862"/>
          </a:xfrm>
        </p:spPr>
        <p:txBody>
          <a:bodyPr/>
          <a:lstStyle/>
          <a:p>
            <a:r>
              <a:rPr lang="en-US" dirty="0"/>
              <a:t>Other Notable UI/UX Features</a:t>
            </a:r>
            <a:endParaRPr lang="en-US" sz="4800" dirty="0"/>
          </a:p>
        </p:txBody>
      </p:sp>
    </p:spTree>
    <p:extLst>
      <p:ext uri="{BB962C8B-B14F-4D97-AF65-F5344CB8AC3E}">
        <p14:creationId xmlns:p14="http://schemas.microsoft.com/office/powerpoint/2010/main" val="13091098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653582"/>
          </a:xfrm>
        </p:spPr>
        <p:txBody>
          <a:bodyPr/>
          <a:lstStyle/>
          <a:p>
            <a:r>
              <a:rPr lang="en-US"/>
              <a:t>Powers Microsoft Edge </a:t>
            </a:r>
            <a:r>
              <a:rPr lang="en-US" dirty="0"/>
              <a:t>Favorites</a:t>
            </a:r>
          </a:p>
          <a:p>
            <a:r>
              <a:rPr lang="en-US" dirty="0"/>
              <a:t>Supports</a:t>
            </a:r>
          </a:p>
          <a:p>
            <a:pPr lvl="1">
              <a:lnSpc>
                <a:spcPct val="150000"/>
              </a:lnSpc>
            </a:pPr>
            <a:r>
              <a:rPr lang="en-US" dirty="0"/>
              <a:t>Expanding/Collapsing of Nodes</a:t>
            </a:r>
          </a:p>
          <a:p>
            <a:pPr lvl="1">
              <a:lnSpc>
                <a:spcPct val="150000"/>
              </a:lnSpc>
            </a:pPr>
            <a:r>
              <a:rPr lang="en-US" dirty="0"/>
              <a:t>Drag and Drop</a:t>
            </a:r>
          </a:p>
          <a:p>
            <a:pPr lvl="1">
              <a:lnSpc>
                <a:spcPct val="150000"/>
              </a:lnSpc>
            </a:pPr>
            <a:r>
              <a:rPr lang="en-US" dirty="0"/>
              <a:t>Accessibility </a:t>
            </a:r>
          </a:p>
          <a:p>
            <a:endParaRPr lang="en-US" dirty="0"/>
          </a:p>
          <a:p>
            <a:endParaRPr lang="en-US" dirty="0"/>
          </a:p>
        </p:txBody>
      </p:sp>
      <p:sp>
        <p:nvSpPr>
          <p:cNvPr id="2" name="Title 1"/>
          <p:cNvSpPr>
            <a:spLocks noGrp="1"/>
          </p:cNvSpPr>
          <p:nvPr>
            <p:ph type="title"/>
          </p:nvPr>
        </p:nvSpPr>
        <p:spPr/>
        <p:txBody>
          <a:bodyPr/>
          <a:lstStyle/>
          <a:p>
            <a:r>
              <a:rPr lang="en-US" dirty="0" err="1"/>
              <a:t>TreeView</a:t>
            </a:r>
            <a:r>
              <a:rPr lang="en-US" dirty="0"/>
              <a:t> (via GitHub sample)</a:t>
            </a:r>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837" y="296862"/>
            <a:ext cx="3208544" cy="6470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8362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Wyoming"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090" y="3182338"/>
            <a:ext cx="3543109" cy="36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err="1"/>
              <a:t>ComboBox</a:t>
            </a:r>
            <a:r>
              <a:rPr lang="en-US" dirty="0"/>
              <a:t> type ahead</a:t>
            </a:r>
            <a:br>
              <a:rPr lang="en-US" dirty="0"/>
            </a:br>
            <a:endParaRPr lang="en-US" dirty="0"/>
          </a:p>
        </p:txBody>
      </p:sp>
      <p:sp>
        <p:nvSpPr>
          <p:cNvPr id="2" name="Text Placeholder 1"/>
          <p:cNvSpPr>
            <a:spLocks noGrp="1"/>
          </p:cNvSpPr>
          <p:nvPr>
            <p:ph type="body" sz="quarter" idx="10"/>
          </p:nvPr>
        </p:nvSpPr>
        <p:spPr>
          <a:xfrm>
            <a:off x="274638" y="1221157"/>
            <a:ext cx="11887199" cy="3527119"/>
          </a:xfrm>
        </p:spPr>
        <p:txBody>
          <a:bodyPr/>
          <a:lstStyle/>
          <a:p>
            <a:pPr lvl="0"/>
            <a:r>
              <a:rPr lang="en-US" sz="2800" dirty="0">
                <a:latin typeface="+mn-lt"/>
              </a:rPr>
              <a:t>Implicit with </a:t>
            </a:r>
            <a:r>
              <a:rPr lang="en-US" sz="2800" dirty="0" err="1">
                <a:latin typeface="+mn-lt"/>
              </a:rPr>
              <a:t>ComboBox</a:t>
            </a:r>
            <a:endParaRPr lang="en-US" sz="2800" dirty="0">
              <a:latin typeface="+mn-lt"/>
            </a:endParaRPr>
          </a:p>
          <a:p>
            <a:pPr lvl="0"/>
            <a:endParaRPr lang="en-US" sz="2000" dirty="0">
              <a:solidFill>
                <a:srgbClr val="008000"/>
              </a:solidFill>
              <a:highlight>
                <a:srgbClr val="FFFFFF"/>
              </a:highlight>
            </a:endParaRPr>
          </a:p>
          <a:p>
            <a:r>
              <a:rPr lang="en-US" sz="2000" dirty="0">
                <a:solidFill>
                  <a:srgbClr val="008000"/>
                </a:solidFill>
                <a:highlight>
                  <a:srgbClr val="FFFFFF"/>
                </a:highlight>
              </a:rPr>
              <a:t>&lt;!-- Set </a:t>
            </a:r>
            <a:r>
              <a:rPr lang="en-US" sz="2000" dirty="0" err="1">
                <a:solidFill>
                  <a:srgbClr val="008000"/>
                </a:solidFill>
                <a:highlight>
                  <a:srgbClr val="FFFFFF"/>
                </a:highlight>
              </a:rPr>
              <a:t>IsTextSearchEnabled</a:t>
            </a:r>
            <a:r>
              <a:rPr lang="en-US" sz="2000" dirty="0">
                <a:solidFill>
                  <a:srgbClr val="008000"/>
                </a:solidFill>
                <a:highlight>
                  <a:srgbClr val="FFFFFF"/>
                </a:highlight>
              </a:rPr>
              <a:t> to False to disable --&gt;</a:t>
            </a:r>
          </a:p>
          <a:p>
            <a:r>
              <a:rPr lang="en-US" sz="2000" dirty="0">
                <a:solidFill>
                  <a:srgbClr val="008000"/>
                </a:solidFill>
                <a:highlight>
                  <a:srgbClr val="FFFFFF"/>
                </a:highlight>
              </a:rPr>
              <a:t>&lt;!-- Works if when </a:t>
            </a:r>
            <a:r>
              <a:rPr lang="en-US" sz="2000" dirty="0" err="1">
                <a:solidFill>
                  <a:srgbClr val="008000"/>
                </a:solidFill>
                <a:highlight>
                  <a:srgbClr val="FFFFFF"/>
                </a:highlight>
              </a:rPr>
              <a:t>ComboBox</a:t>
            </a:r>
            <a:r>
              <a:rPr lang="en-US" sz="2000" dirty="0">
                <a:solidFill>
                  <a:srgbClr val="008000"/>
                </a:solidFill>
                <a:highlight>
                  <a:srgbClr val="FFFFFF"/>
                </a:highlight>
              </a:rPr>
              <a:t> has focus (either </a:t>
            </a:r>
            <a:r>
              <a:rPr lang="en-US" sz="2000" dirty="0" err="1">
                <a:solidFill>
                  <a:srgbClr val="008000"/>
                </a:solidFill>
                <a:highlight>
                  <a:srgbClr val="FFFFFF"/>
                </a:highlight>
              </a:rPr>
              <a:t>spung</a:t>
            </a:r>
            <a:r>
              <a:rPr lang="en-US" sz="2000" dirty="0">
                <a:solidFill>
                  <a:srgbClr val="008000"/>
                </a:solidFill>
                <a:highlight>
                  <a:srgbClr val="FFFFFF"/>
                </a:highlight>
              </a:rPr>
              <a:t> or collapsed --&gt;</a:t>
            </a: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ComboBox</a:t>
            </a:r>
            <a:r>
              <a:rPr lang="en-US" sz="2000" dirty="0">
                <a:solidFill>
                  <a:srgbClr val="A31515"/>
                </a:solidFill>
                <a:highlight>
                  <a:srgbClr val="FFFFFF"/>
                </a:highlight>
                <a:ea typeface="Calibri" panose="020F0502020204030204" pitchFamily="34" charset="0"/>
                <a:cs typeface="Times New Roman" panose="02020603050405020304" pitchFamily="18" charset="0"/>
              </a:rPr>
              <a:t> </a:t>
            </a:r>
            <a:r>
              <a:rPr lang="en-US" sz="2000" b="1" dirty="0" err="1">
                <a:solidFill>
                  <a:srgbClr val="FF0000"/>
                </a:solidFill>
                <a:highlight>
                  <a:srgbClr val="FFFFFF"/>
                </a:highlight>
                <a:ea typeface="Calibri" panose="020F0502020204030204" pitchFamily="34" charset="0"/>
                <a:cs typeface="Times New Roman" panose="02020603050405020304" pitchFamily="18" charset="0"/>
              </a:rPr>
              <a:t>IsTextSearchEnabled</a:t>
            </a:r>
            <a:r>
              <a:rPr lang="en-US" sz="2000" dirty="0">
                <a:solidFill>
                  <a:srgbClr val="0000FF"/>
                </a:solidFill>
                <a:highlight>
                  <a:srgbClr val="FFFFFF"/>
                </a:highlight>
                <a:ea typeface="Calibri" panose="020F0502020204030204" pitchFamily="34" charset="0"/>
                <a:cs typeface="Times New Roman" panose="02020603050405020304" pitchFamily="18" charset="0"/>
              </a:rPr>
              <a:t>="True" </a:t>
            </a:r>
            <a:r>
              <a:rPr lang="en-US" sz="2000" b="1" dirty="0">
                <a:solidFill>
                  <a:srgbClr val="FF0000"/>
                </a:solidFill>
                <a:highlight>
                  <a:srgbClr val="FFFFFF"/>
                </a:highlight>
                <a:ea typeface="Calibri" panose="020F0502020204030204" pitchFamily="34" charset="0"/>
                <a:cs typeface="Times New Roman" panose="02020603050405020304" pitchFamily="18" charset="0"/>
              </a:rPr>
              <a:t>x:Name</a:t>
            </a:r>
            <a:r>
              <a:rPr lang="en-US" sz="2000" dirty="0">
                <a:solidFill>
                  <a:srgbClr val="0000FF"/>
                </a:solidFill>
                <a:highlight>
                  <a:srgbClr val="FFFFFF"/>
                </a:highlight>
                <a:ea typeface="Calibri" panose="020F0502020204030204" pitchFamily="34" charset="0"/>
                <a:cs typeface="Times New Roman" panose="02020603050405020304" pitchFamily="18" charset="0"/>
              </a:rPr>
              <a:t>="StatesComboBox"&gt;</a:t>
            </a:r>
            <a:endParaRPr lang="en-US" sz="2000" b="1" dirty="0">
              <a:solidFill>
                <a:srgbClr val="FF0000"/>
              </a:solidFill>
              <a:highlight>
                <a:srgbClr val="FFFFFF"/>
              </a:highlight>
              <a:ea typeface="Calibri" panose="020F0502020204030204" pitchFamily="34" charset="0"/>
              <a:cs typeface="Times New Roman" panose="02020603050405020304" pitchFamily="18" charset="0"/>
            </a:endParaRPr>
          </a:p>
          <a:p>
            <a:pPr>
              <a:spcBef>
                <a:spcPts val="0"/>
              </a:spcBef>
            </a:pPr>
            <a:endParaRPr lang="en-US" sz="2000" dirty="0">
              <a:solidFill>
                <a:srgbClr val="008000"/>
              </a:solidFill>
              <a:highlight>
                <a:srgbClr val="FFFFFF"/>
              </a:highlight>
            </a:endParaRPr>
          </a:p>
          <a:p>
            <a:pPr>
              <a:spcBef>
                <a:spcPts val="0"/>
              </a:spcBef>
            </a:pPr>
            <a:r>
              <a:rPr lang="en-US" sz="2000" dirty="0">
                <a:solidFill>
                  <a:srgbClr val="008000"/>
                </a:solidFill>
                <a:highlight>
                  <a:srgbClr val="FFFFFF"/>
                </a:highlight>
              </a:rPr>
              <a:t>  &lt;!-- </a:t>
            </a:r>
            <a:r>
              <a:rPr lang="en-US" sz="2000" dirty="0" err="1">
                <a:solidFill>
                  <a:srgbClr val="008000"/>
                </a:solidFill>
                <a:highlight>
                  <a:srgbClr val="FFFFFF"/>
                </a:highlight>
              </a:rPr>
              <a:t>ComboBox</a:t>
            </a:r>
            <a:r>
              <a:rPr lang="en-US" sz="2000" dirty="0">
                <a:solidFill>
                  <a:srgbClr val="008000"/>
                </a:solidFill>
                <a:highlight>
                  <a:srgbClr val="FFFFFF"/>
                </a:highlight>
              </a:rPr>
              <a:t> items (or data bound) --&gt;</a:t>
            </a:r>
          </a:p>
          <a:p>
            <a:pPr>
              <a:spcBef>
                <a:spcPts val="0"/>
              </a:spcBef>
            </a:pPr>
            <a:r>
              <a:rPr lang="en-US" sz="2000" dirty="0">
                <a:solidFill>
                  <a:srgbClr val="008000"/>
                </a:solidFill>
                <a:highlight>
                  <a:srgbClr val="FFFFFF"/>
                </a:highlight>
                <a:ea typeface="Calibri" panose="020F0502020204030204" pitchFamily="34" charset="0"/>
                <a:cs typeface="Times New Roman" panose="02020603050405020304" pitchFamily="18" charset="0"/>
              </a:rPr>
              <a:t>  </a:t>
            </a:r>
            <a:r>
              <a:rPr lang="en-US" sz="2000" dirty="0">
                <a:solidFill>
                  <a:srgbClr val="0000FF"/>
                </a:solidFill>
                <a:highlight>
                  <a:srgbClr val="FFFFFF"/>
                </a:highlight>
                <a:ea typeface="Calibri" panose="020F0502020204030204" pitchFamily="34" charset="0"/>
                <a:cs typeface="Times New Roman" panose="02020603050405020304" pitchFamily="18" charset="0"/>
              </a:rPr>
              <a:t>&lt;…/&gt;</a:t>
            </a:r>
          </a:p>
          <a:p>
            <a:pPr>
              <a:spcBef>
                <a:spcPts val="0"/>
              </a:spcBef>
            </a:pPr>
            <a:endParaRPr lang="en-US" sz="2000" dirty="0">
              <a:solidFill>
                <a:srgbClr val="0000FF"/>
              </a:solidFill>
              <a:highlight>
                <a:srgbClr val="FFFFFF"/>
              </a:highlight>
              <a:ea typeface="Calibri" panose="020F0502020204030204" pitchFamily="34" charset="0"/>
              <a:cs typeface="Times New Roman" panose="02020603050405020304" pitchFamily="18" charset="0"/>
            </a:endParaRPr>
          </a:p>
          <a:p>
            <a:pPr>
              <a:spcBef>
                <a:spcPts val="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CommandBar</a:t>
            </a:r>
            <a:r>
              <a:rPr lang="en-US" sz="2000" dirty="0">
                <a:solidFill>
                  <a:srgbClr val="0000FF"/>
                </a:solidFill>
                <a:highlight>
                  <a:srgbClr val="FFFFFF"/>
                </a:highlight>
                <a:ea typeface="Calibri" panose="020F0502020204030204" pitchFamily="34" charset="0"/>
                <a:cs typeface="Times New Roman" panose="02020603050405020304" pitchFamily="18" charset="0"/>
              </a:rPr>
              <a:t>&gt;</a:t>
            </a:r>
          </a:p>
          <a:p>
            <a:pPr>
              <a:spcBef>
                <a:spcPts val="0"/>
              </a:spcBef>
            </a:pPr>
            <a:endParaRPr lang="en-US" sz="2000" dirty="0"/>
          </a:p>
        </p:txBody>
      </p:sp>
      <p:sp>
        <p:nvSpPr>
          <p:cNvPr id="4" name="User Types"/>
          <p:cNvSpPr/>
          <p:nvPr/>
        </p:nvSpPr>
        <p:spPr>
          <a:xfrm>
            <a:off x="4563845" y="4689155"/>
            <a:ext cx="2831031" cy="584775"/>
          </a:xfrm>
          <a:prstGeom prst="rect">
            <a:avLst/>
          </a:prstGeom>
        </p:spPr>
        <p:txBody>
          <a:bodyPr wrap="none">
            <a:spAutoFit/>
          </a:bodyPr>
          <a:lstStyle/>
          <a:p>
            <a:r>
              <a:rPr lang="en-US" sz="3200" dirty="0"/>
              <a:t>User Types: </a:t>
            </a:r>
            <a:r>
              <a:rPr lang="en-US" sz="3200" dirty="0" err="1"/>
              <a:t>wy</a:t>
            </a:r>
            <a:endParaRPr lang="en-US" sz="3200" dirty="0"/>
          </a:p>
        </p:txBody>
      </p:sp>
    </p:spTree>
    <p:extLst>
      <p:ext uri="{BB962C8B-B14F-4D97-AF65-F5344CB8AC3E}">
        <p14:creationId xmlns:p14="http://schemas.microsoft.com/office/powerpoint/2010/main" val="5028451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502497"/>
          </a:xfrm>
        </p:spPr>
        <p:txBody>
          <a:bodyPr/>
          <a:lstStyle/>
          <a:p>
            <a:pPr marL="0" indent="0">
              <a:spcBef>
                <a:spcPts val="1800"/>
              </a:spcBef>
              <a:buNone/>
            </a:pPr>
            <a:r>
              <a:rPr lang="en-US" dirty="0" smtClean="0"/>
              <a:t>Questions?</a:t>
            </a:r>
          </a:p>
          <a:p>
            <a:pPr marL="0" indent="0">
              <a:spcBef>
                <a:spcPts val="1800"/>
              </a:spcBef>
              <a:buNone/>
            </a:pPr>
            <a:r>
              <a:rPr lang="en-US" dirty="0" smtClean="0"/>
              <a:t>XAML UI, Bindings and Keyboard Improvements</a:t>
            </a:r>
          </a:p>
          <a:p>
            <a:pPr marL="284163" lvl="1" indent="-284163">
              <a:spcBef>
                <a:spcPts val="600"/>
              </a:spcBef>
            </a:pPr>
            <a:r>
              <a:rPr lang="en-US" dirty="0" smtClean="0"/>
              <a:t>Includes features that span XAML UI and Visual Studio</a:t>
            </a:r>
          </a:p>
          <a:p>
            <a:pPr marL="0" indent="0">
              <a:spcBef>
                <a:spcPts val="1800"/>
              </a:spcBef>
              <a:buNone/>
            </a:pPr>
            <a:r>
              <a:rPr lang="en-US" dirty="0" smtClean="0"/>
              <a:t>UI/UX: UWAs on Xbox</a:t>
            </a:r>
          </a:p>
          <a:p>
            <a:pPr marL="0" indent="0">
              <a:spcBef>
                <a:spcPts val="1800"/>
              </a:spcBef>
              <a:buNone/>
            </a:pPr>
            <a:r>
              <a:rPr lang="en-US" dirty="0" smtClean="0"/>
              <a:t>Beautiful UX: Animations, Effects</a:t>
            </a:r>
            <a:endParaRPr lang="en-US" dirty="0"/>
          </a:p>
        </p:txBody>
      </p:sp>
      <p:sp>
        <p:nvSpPr>
          <p:cNvPr id="4" name="Title 3"/>
          <p:cNvSpPr>
            <a:spLocks noGrp="1"/>
          </p:cNvSpPr>
          <p:nvPr>
            <p:ph type="title"/>
          </p:nvPr>
        </p:nvSpPr>
        <p:spPr/>
        <p:txBody>
          <a:bodyPr/>
          <a:lstStyle/>
          <a:p>
            <a:r>
              <a:rPr lang="en-US" smtClean="0"/>
              <a:t>Agenda</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547" y="3116262"/>
            <a:ext cx="5739298" cy="3720354"/>
          </a:xfrm>
          <a:prstGeom prst="rect">
            <a:avLst/>
          </a:prstGeom>
        </p:spPr>
      </p:pic>
    </p:spTree>
    <p:extLst>
      <p:ext uri="{BB962C8B-B14F-4D97-AF65-F5344CB8AC3E}">
        <p14:creationId xmlns:p14="http://schemas.microsoft.com/office/powerpoint/2010/main" val="21324590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180494" y="1256351"/>
            <a:ext cx="8886369" cy="3902222"/>
          </a:xfrm>
        </p:spPr>
        <p:txBody>
          <a:bodyPr/>
          <a:lstStyle/>
          <a:p>
            <a:r>
              <a:rPr lang="en-US" b="1" dirty="0"/>
              <a:t>Unleash the power of Ink in your Apps</a:t>
            </a:r>
          </a:p>
          <a:p>
            <a:pPr lvl="2"/>
            <a:r>
              <a:rPr lang="en-US" sz="2448" dirty="0"/>
              <a:t>Ink is enabled in just one line of code! </a:t>
            </a:r>
          </a:p>
          <a:p>
            <a:pPr lvl="2"/>
            <a:r>
              <a:rPr lang="en-US" sz="2448" dirty="0"/>
              <a:t>Ink Toolbar and Ruler in just one more</a:t>
            </a:r>
          </a:p>
          <a:p>
            <a:pPr lvl="2"/>
            <a:r>
              <a:rPr lang="en-US" sz="2448" dirty="0"/>
              <a:t>Simultaneous Pen and Touch – Ruler is just the start! </a:t>
            </a:r>
          </a:p>
          <a:p>
            <a:pPr lvl="2"/>
            <a:r>
              <a:rPr lang="en-US" sz="2448" dirty="0"/>
              <a:t>Flexible tools and platform - add your own personal touch </a:t>
            </a:r>
          </a:p>
          <a:p>
            <a:pPr lvl="2"/>
            <a:endParaRPr lang="en-US" sz="2448" dirty="0"/>
          </a:p>
          <a:p>
            <a:pPr lvl="2"/>
            <a:r>
              <a:rPr lang="en-US" sz="2448" dirty="0"/>
              <a:t>Microsoft is investing in Windows Ink and now its your turn! </a:t>
            </a:r>
          </a:p>
          <a:p>
            <a:pPr lvl="2"/>
            <a:endParaRPr lang="en-US" dirty="0"/>
          </a:p>
          <a:p>
            <a:pPr lvl="1"/>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91" y="4250733"/>
            <a:ext cx="6232766" cy="3506681"/>
          </a:xfrm>
          <a:prstGeom prst="rect">
            <a:avLst/>
          </a:prstGeom>
        </p:spPr>
      </p:pic>
      <p:pic>
        <p:nvPicPr>
          <p:cNvPr id="9" name="Picture 8"/>
          <p:cNvPicPr>
            <a:picLocks noChangeAspect="1"/>
          </p:cNvPicPr>
          <p:nvPr/>
        </p:nvPicPr>
        <p:blipFill>
          <a:blip r:embed="rId4"/>
          <a:stretch>
            <a:fillRect/>
          </a:stretch>
        </p:blipFill>
        <p:spPr>
          <a:xfrm>
            <a:off x="8654943" y="509724"/>
            <a:ext cx="4696436" cy="6398896"/>
          </a:xfrm>
          <a:prstGeom prst="rect">
            <a:avLst/>
          </a:prstGeom>
        </p:spPr>
      </p:pic>
      <p:pic>
        <p:nvPicPr>
          <p:cNvPr id="10" name="Picture 9"/>
          <p:cNvPicPr>
            <a:picLocks noChangeAspect="1"/>
          </p:cNvPicPr>
          <p:nvPr/>
        </p:nvPicPr>
        <p:blipFill rotWithShape="1">
          <a:blip r:embed="rId5"/>
          <a:srcRect l="2484" r="24790"/>
          <a:stretch/>
        </p:blipFill>
        <p:spPr>
          <a:xfrm rot="18900000">
            <a:off x="7632207" y="4406558"/>
            <a:ext cx="6435979" cy="1645530"/>
          </a:xfrm>
          <a:prstGeom prst="rect">
            <a:avLst/>
          </a:prstGeom>
        </p:spPr>
      </p:pic>
    </p:spTree>
    <p:extLst>
      <p:ext uri="{BB962C8B-B14F-4D97-AF65-F5344CB8AC3E}">
        <p14:creationId xmlns:p14="http://schemas.microsoft.com/office/powerpoint/2010/main" val="5620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212850"/>
            <a:ext cx="11887200" cy="4333494"/>
          </a:xfrm>
        </p:spPr>
        <p:txBody>
          <a:bodyPr/>
          <a:lstStyle/>
          <a:p>
            <a:r>
              <a:rPr lang="en-US" dirty="0"/>
              <a:t>Powered by underlying WinRT media engine</a:t>
            </a:r>
          </a:p>
          <a:p>
            <a:pPr lvl="1">
              <a:lnSpc>
                <a:spcPct val="150000"/>
              </a:lnSpc>
            </a:pPr>
            <a:r>
              <a:rPr lang="en-US" dirty="0" err="1"/>
              <a:t>Windows.Media.Playback.MediaPlayer</a:t>
            </a:r>
            <a:endParaRPr lang="en-US" dirty="0"/>
          </a:p>
          <a:p>
            <a:r>
              <a:rPr lang="en-US" dirty="0"/>
              <a:t>Key new features:</a:t>
            </a:r>
          </a:p>
          <a:p>
            <a:pPr lvl="1">
              <a:lnSpc>
                <a:spcPct val="150000"/>
              </a:lnSpc>
            </a:pPr>
            <a:r>
              <a:rPr lang="en-US" dirty="0"/>
              <a:t>Play background video and audio from a XAML control</a:t>
            </a:r>
          </a:p>
          <a:p>
            <a:pPr lvl="1">
              <a:lnSpc>
                <a:spcPct val="150000"/>
              </a:lnSpc>
            </a:pPr>
            <a:r>
              <a:rPr lang="en-US" dirty="0"/>
              <a:t>Auto connect to system media controls</a:t>
            </a:r>
          </a:p>
          <a:p>
            <a:pPr lvl="1">
              <a:lnSpc>
                <a:spcPct val="150000"/>
              </a:lnSpc>
            </a:pPr>
            <a:r>
              <a:rPr lang="en-US" dirty="0"/>
              <a:t>Direct access to </a:t>
            </a:r>
            <a:r>
              <a:rPr lang="en-US" dirty="0" err="1"/>
              <a:t>MediaPlayer</a:t>
            </a:r>
            <a:r>
              <a:rPr lang="en-US" dirty="0"/>
              <a:t> object</a:t>
            </a:r>
          </a:p>
          <a:p>
            <a:pPr lvl="1"/>
            <a:endParaRPr lang="en-US" dirty="0"/>
          </a:p>
        </p:txBody>
      </p:sp>
      <p:sp>
        <p:nvSpPr>
          <p:cNvPr id="2" name="Title 1"/>
          <p:cNvSpPr>
            <a:spLocks noGrp="1"/>
          </p:cNvSpPr>
          <p:nvPr>
            <p:ph type="title"/>
          </p:nvPr>
        </p:nvSpPr>
        <p:spPr/>
        <p:txBody>
          <a:bodyPr/>
          <a:lstStyle/>
          <a:p>
            <a:r>
              <a:rPr lang="en-US"/>
              <a:t>MediaPlayerElement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637" y="3797302"/>
            <a:ext cx="5683956" cy="3197224"/>
          </a:xfrm>
          <a:prstGeom prst="rect">
            <a:avLst/>
          </a:prstGeom>
        </p:spPr>
      </p:pic>
    </p:spTree>
    <p:extLst>
      <p:ext uri="{BB962C8B-B14F-4D97-AF65-F5344CB8AC3E}">
        <p14:creationId xmlns:p14="http://schemas.microsoft.com/office/powerpoint/2010/main" val="36447827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Bottoms-Up Lists </a:t>
            </a:r>
            <a:r>
              <a:rPr lang="en-US" dirty="0" err="1"/>
              <a:t>ListView</a:t>
            </a:r>
            <a:endParaRPr lang="en-US" dirty="0"/>
          </a:p>
        </p:txBody>
      </p:sp>
      <p:sp>
        <p:nvSpPr>
          <p:cNvPr id="5" name="Content Placeholder 4"/>
          <p:cNvSpPr>
            <a:spLocks noGrp="1"/>
          </p:cNvSpPr>
          <p:nvPr>
            <p:ph type="body" sz="quarter" idx="10"/>
          </p:nvPr>
        </p:nvSpPr>
        <p:spPr>
          <a:xfrm>
            <a:off x="274638" y="1407007"/>
            <a:ext cx="11887199" cy="3839513"/>
          </a:xfrm>
        </p:spPr>
        <p:txBody>
          <a:bodyPr/>
          <a:lstStyle/>
          <a:p>
            <a:r>
              <a:rPr lang="en-US" sz="2800" dirty="0">
                <a:latin typeface="+mn-lt"/>
              </a:rPr>
              <a:t>Use </a:t>
            </a:r>
            <a:r>
              <a:rPr lang="en-US" sz="2800" dirty="0" err="1"/>
              <a:t>ItemsUpdatingScrollMode</a:t>
            </a:r>
            <a:r>
              <a:rPr lang="en-US" sz="2800" dirty="0">
                <a:latin typeface="+mn-lt"/>
              </a:rPr>
              <a:t> on </a:t>
            </a:r>
            <a:r>
              <a:rPr lang="en-US" sz="2800" dirty="0" err="1"/>
              <a:t>ItemsStackPanel</a:t>
            </a:r>
            <a:endParaRPr lang="en-US" sz="2800" dirty="0"/>
          </a:p>
          <a:p>
            <a:endParaRPr lang="en-US" dirty="0"/>
          </a:p>
          <a:p>
            <a:r>
              <a:rPr lang="en-US" sz="2000" dirty="0">
                <a:solidFill>
                  <a:srgbClr val="008000"/>
                </a:solidFill>
                <a:highlight>
                  <a:srgbClr val="FFFFFF"/>
                </a:highlight>
              </a:rPr>
              <a:t>&lt;!– New items fill from bottom-up --&gt;</a:t>
            </a:r>
          </a:p>
          <a:p>
            <a:pPr marL="0" indent="0">
              <a:buNone/>
            </a:pPr>
            <a:r>
              <a:rPr lang="en-US" sz="2000" dirty="0">
                <a:solidFill>
                  <a:srgbClr val="0000FF"/>
                </a:solidFill>
                <a:highlight>
                  <a:srgbClr val="FFFFFF"/>
                </a:highlight>
              </a:rPr>
              <a:t>&lt;</a:t>
            </a:r>
            <a:r>
              <a:rPr lang="en-US" sz="2000" dirty="0" err="1">
                <a:solidFill>
                  <a:srgbClr val="A31515"/>
                </a:solidFill>
                <a:highlight>
                  <a:srgbClr val="FFFFFF"/>
                </a:highlight>
              </a:rPr>
              <a:t>ListView.ItemsPanel</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00"/>
                </a:solidFill>
                <a:highlight>
                  <a:srgbClr val="FFFFFF"/>
                </a:highlight>
              </a:rPr>
              <a:t>  </a:t>
            </a:r>
            <a:r>
              <a:rPr lang="en-US" sz="2000" dirty="0">
                <a:solidFill>
                  <a:srgbClr val="0000FF"/>
                </a:solidFill>
                <a:highlight>
                  <a:srgbClr val="FFFFFF"/>
                </a:highlight>
              </a:rPr>
              <a:t>&lt;</a:t>
            </a:r>
            <a:r>
              <a:rPr lang="en-US" sz="2000" dirty="0" err="1">
                <a:solidFill>
                  <a:srgbClr val="A31515"/>
                </a:solidFill>
                <a:highlight>
                  <a:srgbClr val="FFFFFF"/>
                </a:highlight>
              </a:rPr>
              <a:t>ItemsPanelTemplate</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00"/>
                </a:solidFill>
                <a:highlight>
                  <a:srgbClr val="FFFFFF"/>
                </a:highlight>
              </a:rPr>
              <a:t>    </a:t>
            </a:r>
            <a:r>
              <a:rPr lang="en-US" sz="2000" dirty="0">
                <a:solidFill>
                  <a:srgbClr val="0000FF"/>
                </a:solidFill>
                <a:highlight>
                  <a:srgbClr val="FFFFFF"/>
                </a:highlight>
              </a:rPr>
              <a:t>&lt;</a:t>
            </a:r>
            <a:r>
              <a:rPr lang="en-US" sz="2000" dirty="0" err="1">
                <a:solidFill>
                  <a:srgbClr val="A31515"/>
                </a:solidFill>
                <a:highlight>
                  <a:srgbClr val="FFFFFF"/>
                </a:highlight>
              </a:rPr>
              <a:t>ItemsStackPanel</a:t>
            </a:r>
            <a:endParaRPr lang="en-US" sz="2000" dirty="0">
              <a:solidFill>
                <a:srgbClr val="000000"/>
              </a:solidFill>
              <a:highlight>
                <a:srgbClr val="FFFFFF"/>
              </a:highlight>
            </a:endParaRPr>
          </a:p>
          <a:p>
            <a:pPr marL="0" indent="0">
              <a:buNone/>
            </a:pPr>
            <a:r>
              <a:rPr lang="en-US" sz="2000" dirty="0">
                <a:solidFill>
                  <a:srgbClr val="000000"/>
                </a:solidFill>
                <a:highlight>
                  <a:srgbClr val="FFFFFF"/>
                </a:highlight>
              </a:rPr>
              <a:t>     </a:t>
            </a:r>
            <a:r>
              <a:rPr lang="en-US" sz="2000" dirty="0">
                <a:solidFill>
                  <a:srgbClr val="FF0000"/>
                </a:solidFill>
                <a:highlight>
                  <a:srgbClr val="FFFFFF"/>
                </a:highlight>
              </a:rPr>
              <a:t> </a:t>
            </a:r>
            <a:r>
              <a:rPr lang="en-US" sz="2000" b="1" dirty="0" err="1">
                <a:solidFill>
                  <a:srgbClr val="FF0000"/>
                </a:solidFill>
                <a:highlight>
                  <a:srgbClr val="FFFFFF"/>
                </a:highlight>
              </a:rPr>
              <a:t>ItemsUpdatingScrollMode</a:t>
            </a:r>
            <a:r>
              <a:rPr lang="en-US" sz="2000" dirty="0">
                <a:solidFill>
                  <a:srgbClr val="0000FF"/>
                </a:solidFill>
                <a:highlight>
                  <a:srgbClr val="FFFFFF"/>
                </a:highlight>
              </a:rPr>
              <a:t>="</a:t>
            </a:r>
            <a:r>
              <a:rPr lang="en-US" sz="2000" dirty="0" err="1">
                <a:solidFill>
                  <a:srgbClr val="0000FF"/>
                </a:solidFill>
                <a:highlight>
                  <a:srgbClr val="FFFFFF"/>
                </a:highlight>
              </a:rPr>
              <a:t>KeepLastItemInView</a:t>
            </a:r>
            <a:r>
              <a:rPr lang="en-US" sz="2000" dirty="0">
                <a:solidFill>
                  <a:srgbClr val="0000FF"/>
                </a:solidFill>
                <a:highlight>
                  <a:srgbClr val="FFFFFF"/>
                </a:highlight>
              </a:rPr>
              <a:t>"</a:t>
            </a:r>
            <a:endParaRPr lang="en-US" sz="2000" dirty="0">
              <a:solidFill>
                <a:srgbClr val="000000"/>
              </a:solidFill>
              <a:highlight>
                <a:srgbClr val="FFFFFF"/>
              </a:highlight>
            </a:endParaRPr>
          </a:p>
          <a:p>
            <a:pPr marL="0" indent="0">
              <a:buNone/>
            </a:pPr>
            <a:r>
              <a:rPr lang="en-US" sz="2000" dirty="0">
                <a:solidFill>
                  <a:srgbClr val="000000"/>
                </a:solidFill>
                <a:highlight>
                  <a:srgbClr val="FFFFFF"/>
                </a:highlight>
              </a:rPr>
              <a:t>     </a:t>
            </a:r>
            <a:r>
              <a:rPr lang="en-US" sz="2000" dirty="0">
                <a:solidFill>
                  <a:srgbClr val="FF0000"/>
                </a:solidFill>
                <a:highlight>
                  <a:srgbClr val="FFFFFF"/>
                </a:highlight>
              </a:rPr>
              <a:t> </a:t>
            </a:r>
            <a:r>
              <a:rPr lang="en-US" sz="2000" b="1" dirty="0" err="1">
                <a:solidFill>
                  <a:srgbClr val="FF0000"/>
                </a:solidFill>
                <a:highlight>
                  <a:srgbClr val="FFFFFF"/>
                </a:highlight>
              </a:rPr>
              <a:t>VerticalAlignment</a:t>
            </a:r>
            <a:r>
              <a:rPr lang="en-US" sz="2000" dirty="0">
                <a:solidFill>
                  <a:srgbClr val="0000FF"/>
                </a:solidFill>
                <a:highlight>
                  <a:srgbClr val="FFFFFF"/>
                </a:highlight>
              </a:rPr>
              <a:t>="Bottom"/&gt;</a:t>
            </a:r>
            <a:endParaRPr lang="en-US" sz="2000" dirty="0">
              <a:solidFill>
                <a:srgbClr val="000000"/>
              </a:solidFill>
              <a:highlight>
                <a:srgbClr val="FFFFFF"/>
              </a:highlight>
            </a:endParaRPr>
          </a:p>
          <a:p>
            <a:pPr marL="0" indent="0">
              <a:buNone/>
            </a:pPr>
            <a:r>
              <a:rPr lang="en-US" sz="2000" dirty="0">
                <a:solidFill>
                  <a:srgbClr val="000000"/>
                </a:solidFill>
                <a:highlight>
                  <a:srgbClr val="FFFFFF"/>
                </a:highlight>
              </a:rPr>
              <a:t>  </a:t>
            </a:r>
            <a:r>
              <a:rPr lang="en-US" sz="2000" dirty="0">
                <a:solidFill>
                  <a:srgbClr val="0000FF"/>
                </a:solidFill>
                <a:highlight>
                  <a:srgbClr val="FFFFFF"/>
                </a:highlight>
              </a:rPr>
              <a:t>&lt;/</a:t>
            </a:r>
            <a:r>
              <a:rPr lang="en-US" sz="2000" dirty="0" err="1">
                <a:solidFill>
                  <a:srgbClr val="A31515"/>
                </a:solidFill>
                <a:highlight>
                  <a:srgbClr val="FFFFFF"/>
                </a:highlight>
              </a:rPr>
              <a:t>ItemsPanelTemplate</a:t>
            </a:r>
            <a:r>
              <a:rPr lang="en-US" sz="2000" dirty="0">
                <a:solidFill>
                  <a:srgbClr val="0000FF"/>
                </a:solidFill>
                <a:highlight>
                  <a:srgbClr val="FFFFFF"/>
                </a:highlight>
              </a:rPr>
              <a:t>&gt;</a:t>
            </a:r>
            <a:endParaRPr lang="en-US" sz="2000" dirty="0">
              <a:solidFill>
                <a:srgbClr val="000000"/>
              </a:solidFill>
              <a:highlight>
                <a:srgbClr val="FFFFFF"/>
              </a:highlight>
            </a:endParaRPr>
          </a:p>
          <a:p>
            <a:pPr marL="0" indent="0">
              <a:buNone/>
            </a:pPr>
            <a:r>
              <a:rPr lang="en-US" sz="2000" dirty="0">
                <a:solidFill>
                  <a:srgbClr val="0000FF"/>
                </a:solidFill>
                <a:highlight>
                  <a:srgbClr val="FFFFFF"/>
                </a:highlight>
              </a:rPr>
              <a:t>&lt;/</a:t>
            </a:r>
            <a:r>
              <a:rPr lang="en-US" sz="2000" dirty="0" err="1">
                <a:solidFill>
                  <a:srgbClr val="A31515"/>
                </a:solidFill>
                <a:highlight>
                  <a:srgbClr val="FFFFFF"/>
                </a:highlight>
              </a:rPr>
              <a:t>ListView.ItemsPanel</a:t>
            </a:r>
            <a:r>
              <a:rPr lang="en-US" sz="2000" dirty="0">
                <a:solidFill>
                  <a:srgbClr val="0000FF"/>
                </a:solidFill>
                <a:highlight>
                  <a:srgbClr val="FFFFFF"/>
                </a:highlight>
              </a:rPr>
              <a:t>&gt;</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237" y="2125662"/>
            <a:ext cx="2560646" cy="4539650"/>
          </a:xfrm>
          <a:prstGeom prst="rect">
            <a:avLst/>
          </a:prstGeom>
        </p:spPr>
      </p:pic>
    </p:spTree>
    <p:extLst>
      <p:ext uri="{BB962C8B-B14F-4D97-AF65-F5344CB8AC3E}">
        <p14:creationId xmlns:p14="http://schemas.microsoft.com/office/powerpoint/2010/main" val="10818194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Other New APIs and Features</a:t>
            </a:r>
          </a:p>
        </p:txBody>
      </p:sp>
      <p:sp>
        <p:nvSpPr>
          <p:cNvPr id="5" name="Text Placeholder 1"/>
          <p:cNvSpPr>
            <a:spLocks noGrp="1"/>
          </p:cNvSpPr>
          <p:nvPr>
            <p:ph type="body" sz="quarter" idx="10"/>
          </p:nvPr>
        </p:nvSpPr>
        <p:spPr>
          <a:xfrm>
            <a:off x="274639" y="1212849"/>
            <a:ext cx="5486399" cy="5687711"/>
          </a:xfrm>
        </p:spPr>
        <p:txBody>
          <a:bodyPr/>
          <a:lstStyle/>
          <a:p>
            <a:r>
              <a:rPr lang="en-US" sz="2800" b="1" u="sng" dirty="0"/>
              <a:t>APIs</a:t>
            </a:r>
          </a:p>
          <a:p>
            <a:r>
              <a:rPr lang="en-US" sz="2000" dirty="0" err="1"/>
              <a:t>FrameworkElement</a:t>
            </a:r>
            <a:endParaRPr lang="en-US" sz="2000" dirty="0"/>
          </a:p>
          <a:p>
            <a:r>
              <a:rPr lang="en-US" sz="2000" dirty="0"/>
              <a:t>    </a:t>
            </a:r>
            <a:r>
              <a:rPr lang="en-US" sz="2000" dirty="0" err="1"/>
              <a:t>AllowFocusOnInteraction</a:t>
            </a:r>
            <a:endParaRPr lang="en-US" sz="2000" dirty="0"/>
          </a:p>
          <a:p>
            <a:r>
              <a:rPr lang="en-US" sz="2000" dirty="0"/>
              <a:t>    </a:t>
            </a:r>
            <a:r>
              <a:rPr lang="en-US" sz="2000" dirty="0" err="1"/>
              <a:t>AllowFocusWhenDisabled</a:t>
            </a:r>
            <a:endParaRPr lang="en-US" sz="2000" dirty="0"/>
          </a:p>
          <a:p>
            <a:r>
              <a:rPr lang="en-US" sz="2000" dirty="0" err="1"/>
              <a:t>InputScopeNameValue</a:t>
            </a:r>
            <a:endParaRPr lang="en-US" sz="2000" dirty="0"/>
          </a:p>
          <a:p>
            <a:r>
              <a:rPr lang="en-US" sz="2000" dirty="0"/>
              <a:t>    </a:t>
            </a:r>
            <a:r>
              <a:rPr lang="en-US" sz="2000" dirty="0" err="1"/>
              <a:t>ChatWithoutEmoji</a:t>
            </a:r>
            <a:endParaRPr lang="en-US" sz="2000" dirty="0"/>
          </a:p>
          <a:p>
            <a:r>
              <a:rPr lang="en-US" sz="2000" dirty="0" err="1"/>
              <a:t>ListViewBase</a:t>
            </a:r>
            <a:endParaRPr lang="en-US" sz="2000" dirty="0"/>
          </a:p>
          <a:p>
            <a:r>
              <a:rPr lang="en-US" sz="2000" dirty="0"/>
              <a:t>    </a:t>
            </a:r>
            <a:r>
              <a:rPr lang="en-US" sz="2000" dirty="0" err="1"/>
              <a:t>SingleSelectionFollowsFocus</a:t>
            </a:r>
            <a:endParaRPr lang="en-US" sz="2000" dirty="0"/>
          </a:p>
          <a:p>
            <a:r>
              <a:rPr lang="en-US" sz="2000" dirty="0" err="1"/>
              <a:t>OrientedVirtualizingPanel</a:t>
            </a:r>
            <a:endParaRPr lang="en-US" sz="2000" dirty="0"/>
          </a:p>
          <a:p>
            <a:r>
              <a:rPr lang="en-US" sz="2000" dirty="0"/>
              <a:t>    </a:t>
            </a:r>
            <a:r>
              <a:rPr lang="en-US" sz="2000" dirty="0" err="1"/>
              <a:t>GetInsertionIndexes</a:t>
            </a:r>
            <a:endParaRPr lang="en-US" sz="2000" dirty="0"/>
          </a:p>
          <a:p>
            <a:r>
              <a:rPr lang="en-US" sz="2000" dirty="0"/>
              <a:t>Pivot</a:t>
            </a:r>
          </a:p>
          <a:p>
            <a:r>
              <a:rPr lang="en-US" sz="2000" b="1" dirty="0"/>
              <a:t>    </a:t>
            </a:r>
            <a:r>
              <a:rPr lang="en-US" sz="2000" b="1" dirty="0" err="1"/>
              <a:t>HeaderFocusVisualPlacement</a:t>
            </a:r>
            <a:endParaRPr lang="en-US" sz="2000" b="1" dirty="0"/>
          </a:p>
          <a:p>
            <a:r>
              <a:rPr lang="en-US" sz="2000" b="1" dirty="0"/>
              <a:t>    </a:t>
            </a:r>
            <a:r>
              <a:rPr lang="en-US" sz="2000" dirty="0" err="1"/>
              <a:t>IsHeaderItemsCarouselEnabled</a:t>
            </a:r>
            <a:endParaRPr lang="en-US" sz="2000" dirty="0"/>
          </a:p>
        </p:txBody>
      </p:sp>
      <p:sp>
        <p:nvSpPr>
          <p:cNvPr id="17" name="Text Placeholder 16"/>
          <p:cNvSpPr>
            <a:spLocks noGrp="1"/>
          </p:cNvSpPr>
          <p:nvPr>
            <p:ph type="body" sz="quarter" idx="11"/>
          </p:nvPr>
        </p:nvSpPr>
        <p:spPr>
          <a:xfrm>
            <a:off x="6675439" y="1212848"/>
            <a:ext cx="5486399" cy="2948499"/>
          </a:xfrm>
        </p:spPr>
        <p:txBody>
          <a:bodyPr/>
          <a:lstStyle/>
          <a:p>
            <a:r>
              <a:rPr lang="en-US" sz="2400" b="1" u="sng" dirty="0"/>
              <a:t>Other UI/UX Improvements</a:t>
            </a:r>
            <a:endParaRPr lang="en-US" sz="2400" dirty="0"/>
          </a:p>
          <a:p>
            <a:r>
              <a:rPr lang="en-US" sz="2400" b="1" dirty="0"/>
              <a:t>Drag and Drop into a Folder</a:t>
            </a:r>
          </a:p>
          <a:p>
            <a:r>
              <a:rPr lang="en-US" sz="2400" dirty="0"/>
              <a:t>Improved text performance</a:t>
            </a:r>
          </a:p>
          <a:p>
            <a:r>
              <a:rPr lang="en-US" sz="2400" dirty="0" err="1"/>
              <a:t>DateTime</a:t>
            </a:r>
            <a:r>
              <a:rPr lang="en-US" sz="2400" dirty="0"/>
              <a:t> Picker Improvements</a:t>
            </a:r>
          </a:p>
          <a:p>
            <a:r>
              <a:rPr lang="en-US" sz="2400" dirty="0"/>
              <a:t>Flyouts in Flyouts</a:t>
            </a:r>
          </a:p>
          <a:p>
            <a:r>
              <a:rPr lang="en-US" sz="2400" b="1" dirty="0"/>
              <a:t>MSDN Documentation</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637" y="4640262"/>
            <a:ext cx="4972744" cy="1867161"/>
          </a:xfrm>
          <a:prstGeom prst="rect">
            <a:avLst/>
          </a:prstGeom>
        </p:spPr>
      </p:pic>
      <p:cxnSp>
        <p:nvCxnSpPr>
          <p:cNvPr id="24" name="Straight Arrow Connector 23"/>
          <p:cNvCxnSpPr/>
          <p:nvPr/>
        </p:nvCxnSpPr>
        <p:spPr>
          <a:xfrm flipV="1">
            <a:off x="3932237" y="5021262"/>
            <a:ext cx="2514600" cy="12192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8801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431983"/>
          </a:xfrm>
        </p:spPr>
        <p:txBody>
          <a:bodyPr/>
          <a:lstStyle/>
          <a:p>
            <a:r>
              <a:rPr lang="en-US" dirty="0"/>
              <a:t>Use this slide to list resources, white papers, </a:t>
            </a:r>
            <a:br>
              <a:rPr lang="en-US" dirty="0"/>
            </a:br>
            <a:r>
              <a:rPr lang="en-US" dirty="0"/>
              <a:t>videos and links.</a:t>
            </a:r>
          </a:p>
          <a:p>
            <a:r>
              <a:rPr lang="en-US" dirty="0"/>
              <a:t>Let attendees know their next step</a:t>
            </a:r>
            <a:br>
              <a:rPr lang="en-US" dirty="0"/>
            </a:br>
            <a:r>
              <a:rPr lang="en-US" dirty="0"/>
              <a:t>after seeing this session.</a:t>
            </a:r>
          </a:p>
          <a:p>
            <a:pPr lvl="0"/>
            <a:r>
              <a:rPr lang="en-US" dirty="0"/>
              <a:t>Re-visit Build on </a:t>
            </a:r>
            <a:r>
              <a:rPr lang="en-US" u="sng" dirty="0">
                <a:hlinkClick r:id="rId2"/>
              </a:rPr>
              <a:t>Channel 9</a:t>
            </a:r>
            <a:r>
              <a:rPr lang="en-US" dirty="0"/>
              <a:t>.</a:t>
            </a:r>
          </a:p>
          <a:p>
            <a:pPr lvl="0"/>
            <a:r>
              <a:rPr lang="en-US" dirty="0"/>
              <a:t>Continue your education at</a:t>
            </a:r>
            <a:br>
              <a:rPr lang="en-US" dirty="0"/>
            </a:br>
            <a:r>
              <a:rPr lang="en-US" u="sng" dirty="0">
                <a:hlinkClick r:id="rId3"/>
              </a:rPr>
              <a:t>Microsoft Virtual Academy</a:t>
            </a:r>
            <a:r>
              <a:rPr lang="en-US" dirty="0"/>
              <a:t> online.</a:t>
            </a:r>
          </a:p>
        </p:txBody>
      </p:sp>
      <p:sp>
        <p:nvSpPr>
          <p:cNvPr id="2" name="Title 1"/>
          <p:cNvSpPr>
            <a:spLocks noGrp="1"/>
          </p:cNvSpPr>
          <p:nvPr>
            <p:ph type="title"/>
          </p:nvPr>
        </p:nvSpPr>
        <p:spPr/>
        <p:txBody>
          <a:bodyPr/>
          <a:lstStyle/>
          <a:p>
            <a:r>
              <a:rPr lang="en-US" dirty="0"/>
              <a:t>Call to Action</a:t>
            </a:r>
          </a:p>
        </p:txBody>
      </p:sp>
    </p:spTree>
    <p:extLst>
      <p:ext uri="{BB962C8B-B14F-4D97-AF65-F5344CB8AC3E}">
        <p14:creationId xmlns:p14="http://schemas.microsoft.com/office/powerpoint/2010/main" val="2109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020" y="2675446"/>
            <a:ext cx="3463268" cy="3463268"/>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965" b="25517"/>
          <a:stretch/>
        </p:blipFill>
        <p:spPr>
          <a:xfrm>
            <a:off x="-1" y="2112657"/>
            <a:ext cx="6219421" cy="4881868"/>
          </a:xfrm>
          <a:prstGeom prst="rect">
            <a:avLst/>
          </a:prstGeom>
        </p:spPr>
      </p:pic>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endParaRPr lang="en-US" dirty="0"/>
          </a:p>
        </p:txBody>
      </p:sp>
      <p:sp>
        <p:nvSpPr>
          <p:cNvPr id="18" name="Text Placeholder 2"/>
          <p:cNvSpPr txBox="1">
            <a:spLocks/>
          </p:cNvSpPr>
          <p:nvPr/>
        </p:nvSpPr>
        <p:spPr>
          <a:xfrm>
            <a:off x="5174256" y="4092592"/>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a:latin typeface="+mn-lt"/>
              </a:rPr>
              <a:t>or</a:t>
            </a:r>
          </a:p>
        </p:txBody>
      </p:sp>
    </p:spTree>
    <p:extLst>
      <p:ext uri="{BB962C8B-B14F-4D97-AF65-F5344CB8AC3E}">
        <p14:creationId xmlns:p14="http://schemas.microsoft.com/office/powerpoint/2010/main" val="2049794446"/>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26329941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209973"/>
            <a:ext cx="9398751" cy="2843855"/>
          </a:xfrm>
        </p:spPr>
        <p:txBody>
          <a:bodyPr/>
          <a:lstStyle/>
          <a:p>
            <a:r>
              <a:rPr lang="en-US" dirty="0"/>
              <a:t>Demo:</a:t>
            </a:r>
            <a:br>
              <a:rPr lang="en-US" dirty="0"/>
            </a:br>
            <a:r>
              <a:rPr lang="en-US" dirty="0"/>
              <a:t>XAML and Visual Studio</a:t>
            </a:r>
            <a:br>
              <a:rPr lang="en-US" dirty="0"/>
            </a:br>
            <a:r>
              <a:rPr lang="en-US" sz="4800" dirty="0"/>
              <a:t>Better Together</a:t>
            </a:r>
          </a:p>
        </p:txBody>
      </p:sp>
    </p:spTree>
    <p:extLst>
      <p:ext uri="{BB962C8B-B14F-4D97-AF65-F5344CB8AC3E}">
        <p14:creationId xmlns:p14="http://schemas.microsoft.com/office/powerpoint/2010/main" val="2856761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Control Colors in XAML (Today)</a:t>
            </a:r>
          </a:p>
        </p:txBody>
      </p:sp>
      <p:sp>
        <p:nvSpPr>
          <p:cNvPr id="32" name="graphics layer"/>
          <p:cNvSpPr>
            <a:spLocks/>
          </p:cNvSpPr>
          <p:nvPr/>
        </p:nvSpPr>
        <p:spPr bwMode="auto">
          <a:xfrm>
            <a:off x="350837" y="4659198"/>
            <a:ext cx="5325150" cy="1352664"/>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gradFill>
            <a:gsLst>
              <a:gs pos="0">
                <a:schemeClr val="bg2">
                  <a:lumMod val="10000"/>
                </a:schemeClr>
              </a:gs>
              <a:gs pos="51000">
                <a:srgbClr val="002050"/>
              </a:gs>
              <a:gs pos="100000">
                <a:srgbClr val="002050"/>
              </a:gs>
            </a:gsLst>
            <a:lin ang="5400000" scaled="1"/>
          </a:gradFill>
          <a:ln>
            <a:noFill/>
          </a:ln>
          <a:effectLst>
            <a:outerShdw blurRad="50800" dist="63500" dir="5400000" algn="t" rotWithShape="0">
              <a:prstClr val="black">
                <a:alpha val="70000"/>
              </a:prstClr>
            </a:outerShdw>
          </a:effectLst>
        </p:spPr>
        <p:txBody>
          <a:bodyPr vert="horz" wrap="square" lIns="91440" tIns="45720" rIns="91440" bIns="45720" numCol="1" anchor="ctr" anchorCtr="0" compatLnSpc="1">
            <a:prstTxWarp prst="textNoShape">
              <a:avLst/>
            </a:prstTxWarp>
          </a:bodyPr>
          <a:lstStyle/>
          <a:p>
            <a:pPr algn="ctr"/>
            <a:r>
              <a:rPr lang="en-US" sz="2400" dirty="0">
                <a:solidFill>
                  <a:schemeClr val="bg1"/>
                </a:solidFill>
              </a:rPr>
              <a:t>~80 System Colors</a:t>
            </a:r>
          </a:p>
          <a:p>
            <a:pPr algn="ctr"/>
            <a:r>
              <a:rPr lang="en-US" sz="2400" dirty="0">
                <a:solidFill>
                  <a:schemeClr val="bg1"/>
                </a:solidFill>
              </a:rPr>
              <a:t>(and Brushes)</a:t>
            </a:r>
          </a:p>
        </p:txBody>
      </p:sp>
      <p:sp>
        <p:nvSpPr>
          <p:cNvPr id="13" name="framework layer"/>
          <p:cNvSpPr>
            <a:spLocks/>
          </p:cNvSpPr>
          <p:nvPr/>
        </p:nvSpPr>
        <p:spPr bwMode="auto">
          <a:xfrm>
            <a:off x="350837" y="2201546"/>
            <a:ext cx="5325150" cy="1352664"/>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solidFill>
            <a:srgbClr val="00BCF2"/>
          </a:solidFill>
          <a:ln>
            <a:noFill/>
          </a:ln>
        </p:spPr>
        <p:txBody>
          <a:bodyPr vert="horz" wrap="square" lIns="91440" tIns="45720" rIns="91440" bIns="45720" numCol="1" anchor="ctr" anchorCtr="0" compatLnSpc="1">
            <a:prstTxWarp prst="textNoShape">
              <a:avLst/>
            </a:prstTxWarp>
          </a:bodyPr>
          <a:lstStyle/>
          <a:p>
            <a:pPr algn="ctr"/>
            <a:r>
              <a:rPr lang="en-US" sz="2400" dirty="0">
                <a:solidFill>
                  <a:schemeClr val="bg1"/>
                </a:solidFill>
              </a:rPr>
              <a:t>XAML Control Colors</a:t>
            </a:r>
          </a:p>
        </p:txBody>
      </p:sp>
      <p:cxnSp>
        <p:nvCxnSpPr>
          <p:cNvPr id="4" name="Straight Arrow Connector 3"/>
          <p:cNvCxnSpPr/>
          <p:nvPr/>
        </p:nvCxnSpPr>
        <p:spPr>
          <a:xfrm flipH="1">
            <a:off x="2932786" y="3497262"/>
            <a:ext cx="8851" cy="1524000"/>
          </a:xfrm>
          <a:prstGeom prst="straightConnector1">
            <a:avLst/>
          </a:prstGeom>
          <a:ln w="38100">
            <a:solidFill>
              <a:srgbClr val="00BCF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85186" y="3954462"/>
            <a:ext cx="2980651" cy="276999"/>
          </a:xfrm>
          <a:prstGeom prst="rect">
            <a:avLst/>
          </a:prstGeom>
          <a:noFill/>
        </p:spPr>
        <p:txBody>
          <a:bodyPr wrap="square" lIns="0" tIns="0" rIns="0" bIns="0" rtlCol="0">
            <a:spAutoFit/>
          </a:bodyPr>
          <a:lstStyle/>
          <a:p>
            <a:pPr algn="ctr" defTabSz="932596">
              <a:lnSpc>
                <a:spcPct val="90000"/>
              </a:lnSpc>
              <a:spcAft>
                <a:spcPts val="600"/>
              </a:spcAft>
            </a:pPr>
            <a:r>
              <a:rPr lang="en-US" sz="2000" kern="0" dirty="0">
                <a:solidFill>
                  <a:srgbClr val="505050"/>
                </a:solidFill>
                <a:latin typeface="Segoe UI"/>
              </a:rPr>
              <a:t>Map to ~80 system colors</a:t>
            </a:r>
          </a:p>
        </p:txBody>
      </p:sp>
      <p:sp>
        <p:nvSpPr>
          <p:cNvPr id="21" name="BaseHighBrush"/>
          <p:cNvSpPr/>
          <p:nvPr/>
        </p:nvSpPr>
        <p:spPr>
          <a:xfrm>
            <a:off x="6294437" y="5402262"/>
            <a:ext cx="5410200" cy="784830"/>
          </a:xfrm>
          <a:prstGeom prst="rect">
            <a:avLst/>
          </a:prstGeom>
        </p:spPr>
        <p:txBody>
          <a:bodyPr wrap="square">
            <a:spAutoFit/>
          </a:bodyPr>
          <a:lstStyle/>
          <a:p>
            <a:pPr algn="ctr">
              <a:spcBef>
                <a:spcPts val="600"/>
              </a:spcBef>
            </a:pPr>
            <a:r>
              <a:rPr lang="en-US" sz="2000" dirty="0" err="1">
                <a:solidFill>
                  <a:srgbClr val="0000FF"/>
                </a:solidFill>
                <a:highlight>
                  <a:srgbClr val="FFFFFF"/>
                </a:highlight>
                <a:latin typeface="Consolas" panose="020B0609020204030204" pitchFamily="49" charset="0"/>
              </a:rPr>
              <a:t>SystemBaseHighColor</a:t>
            </a:r>
            <a:r>
              <a:rPr lang="en-US" sz="2000" dirty="0">
                <a:solidFill>
                  <a:srgbClr val="0000FF"/>
                </a:solidFill>
                <a:highlight>
                  <a:srgbClr val="FFFFFF"/>
                </a:highlight>
                <a:latin typeface="Consolas" panose="020B0609020204030204" pitchFamily="49" charset="0"/>
              </a:rPr>
              <a:t> </a:t>
            </a:r>
          </a:p>
          <a:p>
            <a:pPr algn="ctr">
              <a:spcBef>
                <a:spcPts val="600"/>
              </a:spcBef>
            </a:pP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SystemControlHighlightBaseHighBrush</a:t>
            </a:r>
            <a:r>
              <a:rPr lang="en-US" sz="2000" dirty="0">
                <a:solidFill>
                  <a:srgbClr val="0000FF"/>
                </a:solidFill>
                <a:highlight>
                  <a:srgbClr val="FFFFFF"/>
                </a:highlight>
                <a:latin typeface="Consolas" panose="020B0609020204030204" pitchFamily="49" charset="0"/>
              </a:rPr>
              <a:t>)</a:t>
            </a:r>
          </a:p>
        </p:txBody>
      </p:sp>
      <p:sp>
        <p:nvSpPr>
          <p:cNvPr id="22" name="PointerOver"/>
          <p:cNvSpPr txBox="1"/>
          <p:nvPr/>
        </p:nvSpPr>
        <p:spPr>
          <a:xfrm>
            <a:off x="5684837" y="2735262"/>
            <a:ext cx="2590800" cy="276999"/>
          </a:xfrm>
          <a:prstGeom prst="rect">
            <a:avLst/>
          </a:prstGeom>
          <a:noFill/>
        </p:spPr>
        <p:txBody>
          <a:bodyPr wrap="square" lIns="0" tIns="0" rIns="0" bIns="0" rtlCol="0">
            <a:spAutoFit/>
          </a:bodyPr>
          <a:lstStyle/>
          <a:p>
            <a:pPr algn="ctr" defTabSz="932596">
              <a:lnSpc>
                <a:spcPct val="90000"/>
              </a:lnSpc>
              <a:spcAft>
                <a:spcPts val="600"/>
              </a:spcAft>
            </a:pPr>
            <a:r>
              <a:rPr lang="en-US" sz="2000" kern="0" dirty="0">
                <a:solidFill>
                  <a:srgbClr val="505050"/>
                </a:solidFill>
                <a:latin typeface="Segoe UI"/>
              </a:rPr>
              <a:t>Button [</a:t>
            </a:r>
            <a:r>
              <a:rPr lang="en-US" sz="2000" kern="0" dirty="0" err="1">
                <a:solidFill>
                  <a:srgbClr val="505050"/>
                </a:solidFill>
                <a:latin typeface="Segoe UI"/>
              </a:rPr>
              <a:t>PointerOver</a:t>
            </a:r>
            <a:r>
              <a:rPr lang="en-US" sz="2000" kern="0" dirty="0">
                <a:solidFill>
                  <a:srgbClr val="505050"/>
                </a:solidFill>
                <a:latin typeface="Segoe UI"/>
              </a:rPr>
              <a:t>]</a:t>
            </a:r>
          </a:p>
        </p:txBody>
      </p:sp>
      <p:cxnSp>
        <p:nvCxnSpPr>
          <p:cNvPr id="7" name="PointerOver Arrow"/>
          <p:cNvCxnSpPr/>
          <p:nvPr/>
        </p:nvCxnSpPr>
        <p:spPr>
          <a:xfrm>
            <a:off x="6980237" y="3116262"/>
            <a:ext cx="1752600" cy="2209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 name="Button"/>
          <p:cNvPicPr>
            <a:picLocks noChangeAspect="1"/>
          </p:cNvPicPr>
          <p:nvPr/>
        </p:nvPicPr>
        <p:blipFill>
          <a:blip r:embed="rId3"/>
          <a:stretch>
            <a:fillRect/>
          </a:stretch>
        </p:blipFill>
        <p:spPr>
          <a:xfrm>
            <a:off x="6446837" y="2125662"/>
            <a:ext cx="895350" cy="533400"/>
          </a:xfrm>
          <a:prstGeom prst="rect">
            <a:avLst/>
          </a:prstGeom>
        </p:spPr>
      </p:pic>
      <p:sp>
        <p:nvSpPr>
          <p:cNvPr id="26" name="TextBox 25"/>
          <p:cNvSpPr txBox="1"/>
          <p:nvPr/>
        </p:nvSpPr>
        <p:spPr>
          <a:xfrm>
            <a:off x="8961437" y="3116262"/>
            <a:ext cx="3352800" cy="276999"/>
          </a:xfrm>
          <a:prstGeom prst="rect">
            <a:avLst/>
          </a:prstGeom>
          <a:noFill/>
        </p:spPr>
        <p:txBody>
          <a:bodyPr wrap="square" lIns="0" tIns="0" rIns="0" bIns="0" rtlCol="0">
            <a:spAutoFit/>
          </a:bodyPr>
          <a:lstStyle/>
          <a:p>
            <a:pPr algn="ctr" defTabSz="932596">
              <a:lnSpc>
                <a:spcPct val="90000"/>
              </a:lnSpc>
              <a:spcAft>
                <a:spcPts val="600"/>
              </a:spcAft>
            </a:pPr>
            <a:r>
              <a:rPr lang="en-US" sz="2000" kern="0" dirty="0" err="1">
                <a:solidFill>
                  <a:srgbClr val="505050"/>
                </a:solidFill>
                <a:latin typeface="Segoe UI"/>
              </a:rPr>
              <a:t>CalendarView</a:t>
            </a:r>
            <a:r>
              <a:rPr lang="en-US" sz="2000" kern="0" dirty="0">
                <a:solidFill>
                  <a:srgbClr val="505050"/>
                </a:solidFill>
                <a:latin typeface="Segoe UI"/>
              </a:rPr>
              <a:t> [Selection]</a:t>
            </a:r>
          </a:p>
        </p:txBody>
      </p:sp>
      <p:cxnSp>
        <p:nvCxnSpPr>
          <p:cNvPr id="12" name="Straight Arrow Connector 11"/>
          <p:cNvCxnSpPr/>
          <p:nvPr/>
        </p:nvCxnSpPr>
        <p:spPr>
          <a:xfrm flipH="1" flipV="1">
            <a:off x="7132637" y="2506662"/>
            <a:ext cx="228600" cy="15240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CalendarView"/>
          <p:cNvPicPr>
            <a:picLocks noChangeAspect="1"/>
          </p:cNvPicPr>
          <p:nvPr/>
        </p:nvPicPr>
        <p:blipFill>
          <a:blip r:embed="rId4"/>
          <a:stretch>
            <a:fillRect/>
          </a:stretch>
        </p:blipFill>
        <p:spPr>
          <a:xfrm>
            <a:off x="9494837" y="373062"/>
            <a:ext cx="2288689" cy="2559719"/>
          </a:xfrm>
          <a:prstGeom prst="rect">
            <a:avLst/>
          </a:prstGeom>
        </p:spPr>
      </p:pic>
      <p:cxnSp>
        <p:nvCxnSpPr>
          <p:cNvPr id="39" name="CV Arrow"/>
          <p:cNvCxnSpPr/>
          <p:nvPr/>
        </p:nvCxnSpPr>
        <p:spPr>
          <a:xfrm flipH="1">
            <a:off x="8961437" y="3649662"/>
            <a:ext cx="1600200" cy="16764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295274"/>
            <a:ext cx="12314238" cy="917575"/>
          </a:xfrm>
        </p:spPr>
        <p:txBody>
          <a:bodyPr/>
          <a:lstStyle/>
          <a:p>
            <a:r>
              <a:rPr lang="en-US" dirty="0">
                <a:latin typeface="+mj-lt"/>
              </a:rPr>
              <a:t>Control Colors in XAML </a:t>
            </a:r>
            <a:r>
              <a:rPr lang="en-US" dirty="0" smtClean="0">
                <a:latin typeface="+mj-lt"/>
              </a:rPr>
              <a:t>(</a:t>
            </a:r>
            <a:r>
              <a:rPr lang="en-US" smtClean="0">
                <a:latin typeface="+mj-lt"/>
              </a:rPr>
              <a:t>In Anniversary </a:t>
            </a:r>
            <a:r>
              <a:rPr lang="en-US" dirty="0" smtClean="0">
                <a:latin typeface="+mj-lt"/>
              </a:rPr>
              <a:t>Update)</a:t>
            </a:r>
            <a:endParaRPr lang="en-US" dirty="0">
              <a:latin typeface="+mj-lt"/>
            </a:endParaRPr>
          </a:p>
        </p:txBody>
      </p:sp>
      <p:sp>
        <p:nvSpPr>
          <p:cNvPr id="32" name="graphics layer"/>
          <p:cNvSpPr>
            <a:spLocks/>
          </p:cNvSpPr>
          <p:nvPr/>
        </p:nvSpPr>
        <p:spPr bwMode="auto">
          <a:xfrm>
            <a:off x="350837" y="4659198"/>
            <a:ext cx="5325150" cy="1352664"/>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gradFill>
            <a:gsLst>
              <a:gs pos="0">
                <a:schemeClr val="bg2">
                  <a:lumMod val="10000"/>
                </a:schemeClr>
              </a:gs>
              <a:gs pos="51000">
                <a:srgbClr val="002050"/>
              </a:gs>
              <a:gs pos="100000">
                <a:srgbClr val="002050"/>
              </a:gs>
            </a:gsLst>
            <a:lin ang="5400000" scaled="1"/>
          </a:gradFill>
          <a:ln>
            <a:noFill/>
          </a:ln>
          <a:effectLst>
            <a:outerShdw blurRad="50800" dist="63500" dir="5400000" algn="t" rotWithShape="0">
              <a:prstClr val="black">
                <a:alpha val="70000"/>
              </a:prstClr>
            </a:outerShdw>
          </a:effectLst>
        </p:spPr>
        <p:txBody>
          <a:bodyPr vert="horz" wrap="square" lIns="91440" tIns="45720" rIns="91440" bIns="45720" numCol="1" anchor="ctr" anchorCtr="0" compatLnSpc="1">
            <a:prstTxWarp prst="textNoShape">
              <a:avLst/>
            </a:prstTxWarp>
          </a:bodyPr>
          <a:lstStyle/>
          <a:p>
            <a:pPr algn="ctr"/>
            <a:r>
              <a:rPr lang="en-US" sz="2400" dirty="0">
                <a:solidFill>
                  <a:schemeClr val="bg1"/>
                </a:solidFill>
              </a:rPr>
              <a:t>~80 System Colors</a:t>
            </a:r>
          </a:p>
        </p:txBody>
      </p:sp>
      <p:sp>
        <p:nvSpPr>
          <p:cNvPr id="21" name="BaseHighBrush"/>
          <p:cNvSpPr/>
          <p:nvPr/>
        </p:nvSpPr>
        <p:spPr>
          <a:xfrm>
            <a:off x="6370637" y="5402262"/>
            <a:ext cx="5372184" cy="784830"/>
          </a:xfrm>
          <a:prstGeom prst="rect">
            <a:avLst/>
          </a:prstGeom>
        </p:spPr>
        <p:txBody>
          <a:bodyPr wrap="square">
            <a:spAutoFit/>
          </a:bodyPr>
          <a:lstStyle/>
          <a:p>
            <a:pPr algn="ctr">
              <a:spcBef>
                <a:spcPts val="600"/>
              </a:spcBef>
            </a:pPr>
            <a:r>
              <a:rPr lang="en-US" sz="2000" dirty="0" err="1">
                <a:solidFill>
                  <a:srgbClr val="0000FF"/>
                </a:solidFill>
                <a:highlight>
                  <a:srgbClr val="FFFFFF"/>
                </a:highlight>
                <a:latin typeface="Consolas" panose="020B0609020204030204" pitchFamily="49" charset="0"/>
              </a:rPr>
              <a:t>SystemBaseHighColor</a:t>
            </a:r>
            <a:endParaRPr lang="en-US" sz="2000" dirty="0"/>
          </a:p>
          <a:p>
            <a:pPr algn="ctr">
              <a:spcBef>
                <a:spcPts val="600"/>
              </a:spcBef>
            </a:pPr>
            <a:r>
              <a:rPr lang="en-US" sz="2000" dirty="0">
                <a:solidFill>
                  <a:srgbClr val="0000FF"/>
                </a:solidFill>
                <a:highlight>
                  <a:srgbClr val="FFFFFF"/>
                </a:highlight>
                <a:latin typeface="Consolas" panose="020B0609020204030204" pitchFamily="49" charset="0"/>
              </a:rPr>
              <a:t>(</a:t>
            </a:r>
            <a:r>
              <a:rPr lang="en-US" sz="2000" dirty="0" err="1">
                <a:solidFill>
                  <a:srgbClr val="0000FF"/>
                </a:solidFill>
                <a:highlight>
                  <a:srgbClr val="FFFFFF"/>
                </a:highlight>
                <a:latin typeface="Consolas" panose="020B0609020204030204" pitchFamily="49" charset="0"/>
              </a:rPr>
              <a:t>SystemControlHighlightBaseHighBrush</a:t>
            </a:r>
            <a:r>
              <a:rPr lang="en-US" sz="2000" dirty="0">
                <a:solidFill>
                  <a:srgbClr val="0000FF"/>
                </a:solidFill>
                <a:highlight>
                  <a:srgbClr val="FFFFFF"/>
                </a:highlight>
                <a:latin typeface="Consolas" panose="020B0609020204030204" pitchFamily="49" charset="0"/>
              </a:rPr>
              <a:t>)</a:t>
            </a:r>
          </a:p>
        </p:txBody>
      </p:sp>
      <p:sp>
        <p:nvSpPr>
          <p:cNvPr id="22" name="PointerOver"/>
          <p:cNvSpPr txBox="1"/>
          <p:nvPr/>
        </p:nvSpPr>
        <p:spPr>
          <a:xfrm>
            <a:off x="7742237" y="2735262"/>
            <a:ext cx="2590800" cy="276999"/>
          </a:xfrm>
          <a:prstGeom prst="rect">
            <a:avLst/>
          </a:prstGeom>
          <a:noFill/>
        </p:spPr>
        <p:txBody>
          <a:bodyPr wrap="square" lIns="0" tIns="0" rIns="0" bIns="0" rtlCol="0">
            <a:spAutoFit/>
          </a:bodyPr>
          <a:lstStyle/>
          <a:p>
            <a:pPr algn="ctr" defTabSz="932596">
              <a:lnSpc>
                <a:spcPct val="90000"/>
              </a:lnSpc>
              <a:spcAft>
                <a:spcPts val="600"/>
              </a:spcAft>
            </a:pPr>
            <a:r>
              <a:rPr lang="en-US" sz="2000" kern="0" dirty="0">
                <a:solidFill>
                  <a:srgbClr val="505050"/>
                </a:solidFill>
                <a:latin typeface="Segoe UI"/>
              </a:rPr>
              <a:t>Button [</a:t>
            </a:r>
            <a:r>
              <a:rPr lang="en-US" sz="2000" kern="0" dirty="0" err="1">
                <a:solidFill>
                  <a:srgbClr val="505050"/>
                </a:solidFill>
                <a:latin typeface="Segoe UI"/>
              </a:rPr>
              <a:t>PointerOver</a:t>
            </a:r>
            <a:r>
              <a:rPr lang="en-US" sz="2000" kern="0" dirty="0">
                <a:solidFill>
                  <a:srgbClr val="505050"/>
                </a:solidFill>
                <a:latin typeface="Segoe UI"/>
              </a:rPr>
              <a:t>]</a:t>
            </a:r>
          </a:p>
        </p:txBody>
      </p:sp>
      <p:pic>
        <p:nvPicPr>
          <p:cNvPr id="8" name="Button"/>
          <p:cNvPicPr>
            <a:picLocks noChangeAspect="1"/>
          </p:cNvPicPr>
          <p:nvPr/>
        </p:nvPicPr>
        <p:blipFill>
          <a:blip r:embed="rId3"/>
          <a:stretch>
            <a:fillRect/>
          </a:stretch>
        </p:blipFill>
        <p:spPr>
          <a:xfrm>
            <a:off x="8589962" y="2125662"/>
            <a:ext cx="895350" cy="533400"/>
          </a:xfrm>
          <a:prstGeom prst="rect">
            <a:avLst/>
          </a:prstGeom>
        </p:spPr>
      </p:pic>
      <p:cxnSp>
        <p:nvCxnSpPr>
          <p:cNvPr id="12" name="Cursor"/>
          <p:cNvCxnSpPr/>
          <p:nvPr/>
        </p:nvCxnSpPr>
        <p:spPr>
          <a:xfrm flipH="1" flipV="1">
            <a:off x="9266237" y="2506662"/>
            <a:ext cx="228600" cy="15240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Old arrow"/>
          <p:cNvCxnSpPr/>
          <p:nvPr/>
        </p:nvCxnSpPr>
        <p:spPr>
          <a:xfrm>
            <a:off x="2941637" y="3497262"/>
            <a:ext cx="0" cy="1600200"/>
          </a:xfrm>
          <a:prstGeom prst="straightConnector1">
            <a:avLst/>
          </a:prstGeom>
          <a:ln w="38100">
            <a:solidFill>
              <a:srgbClr val="00BCF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Control colors"/>
          <p:cNvSpPr>
            <a:spLocks/>
          </p:cNvSpPr>
          <p:nvPr/>
        </p:nvSpPr>
        <p:spPr bwMode="auto">
          <a:xfrm>
            <a:off x="274637" y="3421062"/>
            <a:ext cx="5334000" cy="1371600"/>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gradFill>
            <a:gsLst>
              <a:gs pos="0">
                <a:srgbClr val="002050"/>
              </a:gs>
              <a:gs pos="51000">
                <a:srgbClr val="0078D7"/>
              </a:gs>
              <a:gs pos="100000">
                <a:srgbClr val="0078D7"/>
              </a:gs>
            </a:gsLst>
            <a:lin ang="5400000" scaled="1"/>
          </a:gradFill>
          <a:ln>
            <a:noFill/>
          </a:ln>
        </p:spPr>
        <p:txBody>
          <a:bodyPr vert="horz" wrap="square" lIns="91440" tIns="45720" rIns="91440" bIns="45720" numCol="1" anchor="ctr" anchorCtr="0" compatLnSpc="1">
            <a:prstTxWarp prst="textNoShape">
              <a:avLst/>
            </a:prstTxWarp>
          </a:bodyPr>
          <a:lstStyle/>
          <a:p>
            <a:pPr algn="ctr"/>
            <a:r>
              <a:rPr lang="en-US" sz="2400" dirty="0">
                <a:solidFill>
                  <a:schemeClr val="bg1"/>
                </a:solidFill>
              </a:rPr>
              <a:t>Control Specific Colors</a:t>
            </a:r>
          </a:p>
        </p:txBody>
      </p:sp>
      <p:sp>
        <p:nvSpPr>
          <p:cNvPr id="13" name="framework layer"/>
          <p:cNvSpPr>
            <a:spLocks/>
          </p:cNvSpPr>
          <p:nvPr/>
        </p:nvSpPr>
        <p:spPr bwMode="auto">
          <a:xfrm>
            <a:off x="350837" y="2201546"/>
            <a:ext cx="5325150" cy="1352664"/>
          </a:xfrm>
          <a:custGeom>
            <a:avLst/>
            <a:gdLst>
              <a:gd name="T0" fmla="*/ 11588 w 11588"/>
              <a:gd name="T1" fmla="*/ 2162 h 2162"/>
              <a:gd name="T2" fmla="*/ 0 w 11588"/>
              <a:gd name="T3" fmla="*/ 2162 h 2162"/>
              <a:gd name="T4" fmla="*/ 2032 w 11588"/>
              <a:gd name="T5" fmla="*/ 0 h 2162"/>
              <a:gd name="T6" fmla="*/ 9560 w 11588"/>
              <a:gd name="T7" fmla="*/ 0 h 2162"/>
              <a:gd name="T8" fmla="*/ 11588 w 11588"/>
              <a:gd name="T9" fmla="*/ 2162 h 2162"/>
            </a:gdLst>
            <a:ahLst/>
            <a:cxnLst>
              <a:cxn ang="0">
                <a:pos x="T0" y="T1"/>
              </a:cxn>
              <a:cxn ang="0">
                <a:pos x="T2" y="T3"/>
              </a:cxn>
              <a:cxn ang="0">
                <a:pos x="T4" y="T5"/>
              </a:cxn>
              <a:cxn ang="0">
                <a:pos x="T6" y="T7"/>
              </a:cxn>
              <a:cxn ang="0">
                <a:pos x="T8" y="T9"/>
              </a:cxn>
            </a:cxnLst>
            <a:rect l="0" t="0" r="r" b="b"/>
            <a:pathLst>
              <a:path w="11588" h="2162">
                <a:moveTo>
                  <a:pt x="11588" y="2162"/>
                </a:moveTo>
                <a:lnTo>
                  <a:pt x="0" y="2162"/>
                </a:lnTo>
                <a:lnTo>
                  <a:pt x="2032" y="0"/>
                </a:lnTo>
                <a:lnTo>
                  <a:pt x="9560" y="0"/>
                </a:lnTo>
                <a:lnTo>
                  <a:pt x="11588" y="2162"/>
                </a:lnTo>
                <a:close/>
              </a:path>
            </a:pathLst>
          </a:custGeom>
          <a:solidFill>
            <a:srgbClr val="00BCF2"/>
          </a:solidFill>
          <a:ln>
            <a:noFill/>
          </a:ln>
        </p:spPr>
        <p:txBody>
          <a:bodyPr vert="horz" wrap="square" lIns="91440" tIns="45720" rIns="91440" bIns="45720" numCol="1" anchor="ctr" anchorCtr="0" compatLnSpc="1">
            <a:prstTxWarp prst="textNoShape">
              <a:avLst/>
            </a:prstTxWarp>
          </a:bodyPr>
          <a:lstStyle/>
          <a:p>
            <a:pPr algn="ctr"/>
            <a:r>
              <a:rPr lang="en-US" sz="2400" dirty="0">
                <a:solidFill>
                  <a:schemeClr val="bg1"/>
                </a:solidFill>
              </a:rPr>
              <a:t>XAML Control Colors</a:t>
            </a:r>
          </a:p>
        </p:txBody>
      </p:sp>
      <p:cxnSp>
        <p:nvCxnSpPr>
          <p:cNvPr id="20" name="New arrow"/>
          <p:cNvCxnSpPr/>
          <p:nvPr/>
        </p:nvCxnSpPr>
        <p:spPr>
          <a:xfrm>
            <a:off x="2941637" y="3497262"/>
            <a:ext cx="0" cy="381000"/>
          </a:xfrm>
          <a:prstGeom prst="straightConnector1">
            <a:avLst/>
          </a:prstGeom>
          <a:ln w="38100">
            <a:solidFill>
              <a:srgbClr val="00BCF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BaseHighBrush"/>
          <p:cNvSpPr/>
          <p:nvPr/>
        </p:nvSpPr>
        <p:spPr>
          <a:xfrm>
            <a:off x="6446837" y="3859152"/>
            <a:ext cx="5181600" cy="400110"/>
          </a:xfrm>
          <a:prstGeom prst="rect">
            <a:avLst/>
          </a:prstGeom>
        </p:spPr>
        <p:txBody>
          <a:bodyPr wrap="square">
            <a:spAutoFit/>
          </a:bodyPr>
          <a:lstStyle/>
          <a:p>
            <a:pPr algn="ctr"/>
            <a:r>
              <a:rPr lang="en-US" sz="2000" dirty="0" err="1">
                <a:solidFill>
                  <a:srgbClr val="0000FF"/>
                </a:solidFill>
                <a:highlight>
                  <a:srgbClr val="FFFFFF"/>
                </a:highlight>
                <a:latin typeface="Consolas" panose="020B0609020204030204" pitchFamily="49" charset="0"/>
              </a:rPr>
              <a:t>ButtonForegroundPointerOver</a:t>
            </a:r>
            <a:endParaRPr lang="en-US" sz="2000" dirty="0"/>
          </a:p>
        </p:txBody>
      </p:sp>
      <p:cxnSp>
        <p:nvCxnSpPr>
          <p:cNvPr id="24" name="PointerOver Arrow"/>
          <p:cNvCxnSpPr/>
          <p:nvPr/>
        </p:nvCxnSpPr>
        <p:spPr>
          <a:xfrm>
            <a:off x="9037637" y="3116262"/>
            <a:ext cx="0"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PointerOver Arrow"/>
          <p:cNvCxnSpPr/>
          <p:nvPr/>
        </p:nvCxnSpPr>
        <p:spPr>
          <a:xfrm>
            <a:off x="9037637" y="4335462"/>
            <a:ext cx="0" cy="9906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6980236" y="3802062"/>
            <a:ext cx="4114801" cy="50323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434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8" grpId="0" animBg="1"/>
      <p:bldP spid="23"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209973"/>
            <a:ext cx="9398751" cy="2843855"/>
          </a:xfrm>
        </p:spPr>
        <p:txBody>
          <a:bodyPr/>
          <a:lstStyle/>
          <a:p>
            <a:r>
              <a:rPr lang="en-US" dirty="0"/>
              <a:t>Demo:</a:t>
            </a:r>
            <a:br>
              <a:rPr lang="en-US" dirty="0"/>
            </a:br>
            <a:r>
              <a:rPr lang="en-US" dirty="0"/>
              <a:t>XAML and Visual Studio</a:t>
            </a:r>
            <a:br>
              <a:rPr lang="en-US" dirty="0"/>
            </a:br>
            <a:r>
              <a:rPr lang="en-US" sz="4800" dirty="0"/>
              <a:t>Back to the live demo…</a:t>
            </a:r>
          </a:p>
        </p:txBody>
      </p:sp>
    </p:spTree>
    <p:extLst>
      <p:ext uri="{BB962C8B-B14F-4D97-AF65-F5344CB8AC3E}">
        <p14:creationId xmlns:p14="http://schemas.microsoft.com/office/powerpoint/2010/main" val="1219023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Animated GIF in XAML</a:t>
            </a:r>
          </a:p>
        </p:txBody>
      </p:sp>
      <p:sp>
        <p:nvSpPr>
          <p:cNvPr id="5" name="Rectangle 4"/>
          <p:cNvSpPr/>
          <p:nvPr/>
        </p:nvSpPr>
        <p:spPr>
          <a:xfrm>
            <a:off x="415369" y="2220886"/>
            <a:ext cx="8824884" cy="3724096"/>
          </a:xfrm>
          <a:prstGeom prst="rect">
            <a:avLst/>
          </a:prstGeom>
        </p:spPr>
        <p:txBody>
          <a:bodyPr wrap="square">
            <a:spAutoFit/>
          </a:bodyPr>
          <a:lstStyle/>
          <a:p>
            <a:pPr defTabSz="932597"/>
            <a:r>
              <a:rPr lang="en-US" sz="2200" dirty="0">
                <a:solidFill>
                  <a:srgbClr val="0000FF"/>
                </a:solidFill>
                <a:highlight>
                  <a:srgbClr val="FFFFFF"/>
                </a:highlight>
                <a:latin typeface="Consolas" panose="020B0609020204030204" pitchFamily="49" charset="0"/>
              </a:rPr>
              <a:t>&lt;</a:t>
            </a:r>
            <a:r>
              <a:rPr lang="en-US" sz="2200" dirty="0">
                <a:solidFill>
                  <a:srgbClr val="A31515"/>
                </a:solidFill>
                <a:highlight>
                  <a:srgbClr val="FFFFFF"/>
                </a:highlight>
                <a:latin typeface="Consolas" panose="020B0609020204030204" pitchFamily="49" charset="0"/>
              </a:rPr>
              <a:t>Image </a:t>
            </a:r>
            <a:r>
              <a:rPr lang="en-US" sz="2200" dirty="0">
                <a:solidFill>
                  <a:srgbClr val="FF0000"/>
                </a:solidFill>
                <a:highlight>
                  <a:srgbClr val="FFFFFF"/>
                </a:highlight>
                <a:latin typeface="Consolas" panose="020B0609020204030204" pitchFamily="49" charset="0"/>
              </a:rPr>
              <a:t>Source</a:t>
            </a:r>
            <a:r>
              <a:rPr lang="en-US" sz="2200" dirty="0">
                <a:solidFill>
                  <a:srgbClr val="0000FF"/>
                </a:solidFill>
                <a:highlight>
                  <a:srgbClr val="FFFFFF"/>
                </a:highlight>
                <a:latin typeface="Consolas" panose="020B0609020204030204" pitchFamily="49" charset="0"/>
              </a:rPr>
              <a:t>="rain.gif""/&gt;</a:t>
            </a:r>
            <a:endParaRPr lang="en-US" sz="2200" dirty="0">
              <a:solidFill>
                <a:srgbClr val="000000"/>
              </a:solidFill>
              <a:highlight>
                <a:srgbClr val="FFFFFF"/>
              </a:highlight>
              <a:latin typeface="Consolas" panose="020B0609020204030204" pitchFamily="49" charset="0"/>
            </a:endParaRPr>
          </a:p>
          <a:p>
            <a:pPr defTabSz="932597"/>
            <a:endParaRPr lang="en-US" sz="1000" dirty="0">
              <a:solidFill>
                <a:srgbClr val="008000"/>
              </a:solidFill>
              <a:highlight>
                <a:srgbClr val="FFFFFF"/>
              </a:highlight>
              <a:latin typeface="Consolas" panose="020B0609020204030204" pitchFamily="49" charset="0"/>
            </a:endParaRPr>
          </a:p>
          <a:p>
            <a:pPr defTabSz="932597"/>
            <a:r>
              <a:rPr lang="en-US" sz="2200" dirty="0">
                <a:solidFill>
                  <a:srgbClr val="008000"/>
                </a:solidFill>
                <a:highlight>
                  <a:srgbClr val="FFFFFF"/>
                </a:highlight>
                <a:latin typeface="Consolas" panose="020B0609020204030204" pitchFamily="49" charset="0"/>
              </a:rPr>
              <a:t>&lt;!-- Or --&gt;</a:t>
            </a:r>
            <a:endParaRPr lang="en-US" sz="2200" dirty="0">
              <a:solidFill>
                <a:srgbClr val="0000FF"/>
              </a:solidFill>
              <a:highlight>
                <a:srgbClr val="FFFFFF"/>
              </a:highlight>
              <a:latin typeface="Consolas" panose="020B0609020204030204" pitchFamily="49" charset="0"/>
            </a:endParaRPr>
          </a:p>
          <a:p>
            <a:pPr defTabSz="932597"/>
            <a:endParaRPr lang="en-US" sz="1000" dirty="0">
              <a:solidFill>
                <a:srgbClr val="0000FF"/>
              </a:solidFill>
              <a:highlight>
                <a:srgbClr val="FFFFFF"/>
              </a:highlight>
              <a:latin typeface="Consolas" panose="020B0609020204030204" pitchFamily="49" charset="0"/>
            </a:endParaRPr>
          </a:p>
          <a:p>
            <a:pPr defTabSz="932597"/>
            <a:r>
              <a:rPr lang="en-US" sz="2200" dirty="0">
                <a:solidFill>
                  <a:srgbClr val="0000FF"/>
                </a:solidFill>
                <a:highlight>
                  <a:srgbClr val="FFFFFF"/>
                </a:highlight>
                <a:latin typeface="Consolas" panose="020B0609020204030204" pitchFamily="49" charset="0"/>
              </a:rPr>
              <a:t>&lt;</a:t>
            </a:r>
            <a:r>
              <a:rPr lang="en-US" sz="2200" dirty="0">
                <a:solidFill>
                  <a:srgbClr val="A31515"/>
                </a:solidFill>
                <a:highlight>
                  <a:srgbClr val="FFFFFF"/>
                </a:highlight>
                <a:latin typeface="Consolas" panose="020B0609020204030204" pitchFamily="49" charset="0"/>
              </a:rPr>
              <a:t>Image</a:t>
            </a:r>
            <a:r>
              <a:rPr lang="en-US" sz="2200" dirty="0">
                <a:solidFill>
                  <a:srgbClr val="0000FF"/>
                </a:solidFill>
                <a:highlight>
                  <a:srgbClr val="FFFFFF"/>
                </a:highlight>
                <a:latin typeface="Consolas" panose="020B0609020204030204" pitchFamily="49" charset="0"/>
              </a:rPr>
              <a:t>&gt;</a:t>
            </a:r>
            <a:endParaRPr lang="en-US" sz="2200" dirty="0">
              <a:solidFill>
                <a:srgbClr val="000000"/>
              </a:solidFill>
              <a:highlight>
                <a:srgbClr val="FFFFFF"/>
              </a:highlight>
              <a:latin typeface="Consolas" panose="020B0609020204030204" pitchFamily="49" charset="0"/>
            </a:endParaRPr>
          </a:p>
          <a:p>
            <a:pPr defTabSz="932597"/>
            <a:r>
              <a:rPr lang="en-US" sz="2200" dirty="0">
                <a:solidFill>
                  <a:srgbClr val="000000"/>
                </a:solidFill>
                <a:highlight>
                  <a:srgbClr val="FFFFFF"/>
                </a:highlight>
                <a:latin typeface="Consolas" panose="020B0609020204030204" pitchFamily="49" charset="0"/>
              </a:rPr>
              <a:t> </a:t>
            </a:r>
            <a:r>
              <a:rPr lang="en-US" sz="2200" dirty="0">
                <a:solidFill>
                  <a:srgbClr val="0000FF"/>
                </a:solidFill>
                <a:highlight>
                  <a:srgbClr val="FFFFFF"/>
                </a:highlight>
                <a:latin typeface="Consolas" panose="020B0609020204030204" pitchFamily="49" charset="0"/>
              </a:rPr>
              <a:t>&lt;</a:t>
            </a:r>
            <a:r>
              <a:rPr lang="en-US" sz="2200" dirty="0" err="1">
                <a:solidFill>
                  <a:srgbClr val="A31515"/>
                </a:solidFill>
                <a:highlight>
                  <a:srgbClr val="FFFFFF"/>
                </a:highlight>
                <a:latin typeface="Consolas" panose="020B0609020204030204" pitchFamily="49" charset="0"/>
              </a:rPr>
              <a:t>Image.Source</a:t>
            </a:r>
            <a:r>
              <a:rPr lang="en-US" sz="2200" dirty="0">
                <a:solidFill>
                  <a:srgbClr val="0000FF"/>
                </a:solidFill>
                <a:highlight>
                  <a:srgbClr val="FFFFFF"/>
                </a:highlight>
                <a:latin typeface="Consolas" panose="020B0609020204030204" pitchFamily="49" charset="0"/>
              </a:rPr>
              <a:t>&gt;</a:t>
            </a:r>
            <a:endParaRPr lang="en-US" sz="2200" dirty="0">
              <a:solidFill>
                <a:srgbClr val="000000"/>
              </a:solidFill>
              <a:highlight>
                <a:srgbClr val="FFFFFF"/>
              </a:highlight>
              <a:latin typeface="Consolas" panose="020B0609020204030204" pitchFamily="49" charset="0"/>
            </a:endParaRPr>
          </a:p>
          <a:p>
            <a:pPr defTabSz="932597"/>
            <a:r>
              <a:rPr lang="en-US" sz="2200" dirty="0">
                <a:solidFill>
                  <a:srgbClr val="000000"/>
                </a:solidFill>
                <a:highlight>
                  <a:srgbClr val="FFFFFF"/>
                </a:highlight>
                <a:latin typeface="Consolas" panose="020B0609020204030204" pitchFamily="49" charset="0"/>
              </a:rPr>
              <a:t>  </a:t>
            </a:r>
            <a:r>
              <a:rPr lang="en-US" sz="2200" dirty="0">
                <a:solidFill>
                  <a:srgbClr val="0000FF"/>
                </a:solidFill>
                <a:highlight>
                  <a:srgbClr val="FFFFFF"/>
                </a:highlight>
                <a:latin typeface="Consolas" panose="020B0609020204030204" pitchFamily="49" charset="0"/>
              </a:rPr>
              <a:t>&lt;</a:t>
            </a:r>
            <a:r>
              <a:rPr lang="en-US" sz="2200" dirty="0" err="1">
                <a:solidFill>
                  <a:srgbClr val="A31515"/>
                </a:solidFill>
                <a:highlight>
                  <a:srgbClr val="FFFFFF"/>
                </a:highlight>
                <a:latin typeface="Consolas" panose="020B0609020204030204" pitchFamily="49" charset="0"/>
              </a:rPr>
              <a:t>BitmapImage</a:t>
            </a:r>
            <a:r>
              <a:rPr lang="en-US" sz="2200" dirty="0">
                <a:solidFill>
                  <a:srgbClr val="000000"/>
                </a:solidFill>
                <a:highlight>
                  <a:srgbClr val="FFFFFF"/>
                </a:highlight>
                <a:latin typeface="Consolas" panose="020B0609020204030204" pitchFamily="49" charset="0"/>
              </a:rPr>
              <a:t> </a:t>
            </a:r>
            <a:r>
              <a:rPr lang="en-US" sz="2200" dirty="0">
                <a:solidFill>
                  <a:srgbClr val="FF0000"/>
                </a:solidFill>
                <a:highlight>
                  <a:srgbClr val="FFFFFF"/>
                </a:highlight>
                <a:latin typeface="Consolas" panose="020B0609020204030204" pitchFamily="49" charset="0"/>
              </a:rPr>
              <a:t>x</a:t>
            </a:r>
            <a:r>
              <a:rPr lang="en-US" sz="2200" dirty="0">
                <a:solidFill>
                  <a:srgbClr val="0000FF"/>
                </a:solidFill>
                <a:highlight>
                  <a:srgbClr val="FFFFFF"/>
                </a:highlight>
                <a:latin typeface="Consolas" panose="020B0609020204030204" pitchFamily="49" charset="0"/>
              </a:rPr>
              <a:t>:</a:t>
            </a:r>
            <a:r>
              <a:rPr lang="en-US" sz="2200" dirty="0">
                <a:solidFill>
                  <a:srgbClr val="FF0000"/>
                </a:solidFill>
                <a:highlight>
                  <a:srgbClr val="FFFFFF"/>
                </a:highlight>
                <a:latin typeface="Consolas" panose="020B0609020204030204" pitchFamily="49" charset="0"/>
              </a:rPr>
              <a:t>Name</a:t>
            </a:r>
            <a:r>
              <a:rPr lang="en-US" sz="2200" dirty="0">
                <a:solidFill>
                  <a:srgbClr val="0000FF"/>
                </a:solidFill>
                <a:highlight>
                  <a:srgbClr val="FFFFFF"/>
                </a:highlight>
                <a:latin typeface="Consolas" panose="020B0609020204030204" pitchFamily="49" charset="0"/>
              </a:rPr>
              <a:t>="rain"</a:t>
            </a:r>
            <a:r>
              <a:rPr lang="en-US" sz="2200" dirty="0">
                <a:solidFill>
                  <a:srgbClr val="000000"/>
                </a:solidFill>
                <a:highlight>
                  <a:srgbClr val="FFFFFF"/>
                </a:highlight>
                <a:latin typeface="Consolas" panose="020B0609020204030204" pitchFamily="49" charset="0"/>
              </a:rPr>
              <a:t> </a:t>
            </a:r>
            <a:r>
              <a:rPr lang="en-US" sz="2200" dirty="0" err="1">
                <a:solidFill>
                  <a:srgbClr val="FF0000"/>
                </a:solidFill>
                <a:highlight>
                  <a:srgbClr val="FFFFFF"/>
                </a:highlight>
                <a:latin typeface="Consolas" panose="020B0609020204030204" pitchFamily="49" charset="0"/>
              </a:rPr>
              <a:t>UriSource</a:t>
            </a:r>
            <a:r>
              <a:rPr lang="en-US" sz="2200" dirty="0">
                <a:solidFill>
                  <a:srgbClr val="0000FF"/>
                </a:solidFill>
                <a:highlight>
                  <a:srgbClr val="FFFFFF"/>
                </a:highlight>
                <a:latin typeface="Consolas" panose="020B0609020204030204" pitchFamily="49" charset="0"/>
              </a:rPr>
              <a:t>="rain.gif"</a:t>
            </a:r>
            <a:endParaRPr lang="en-US" sz="2200" dirty="0">
              <a:solidFill>
                <a:srgbClr val="000000"/>
              </a:solidFill>
              <a:highlight>
                <a:srgbClr val="FFFFFF"/>
              </a:highlight>
              <a:latin typeface="Consolas" panose="020B0609020204030204" pitchFamily="49" charset="0"/>
            </a:endParaRPr>
          </a:p>
          <a:p>
            <a:pPr defTabSz="932597"/>
            <a:r>
              <a:rPr lang="en-US" sz="2200" dirty="0">
                <a:solidFill>
                  <a:srgbClr val="000000"/>
                </a:solidFill>
                <a:highlight>
                  <a:srgbClr val="FFFFFF"/>
                </a:highlight>
                <a:latin typeface="Consolas" panose="020B0609020204030204" pitchFamily="49" charset="0"/>
              </a:rPr>
              <a:t>           </a:t>
            </a:r>
            <a:r>
              <a:rPr lang="en-US" sz="2200" dirty="0">
                <a:solidFill>
                  <a:srgbClr val="FF0000"/>
                </a:solidFill>
                <a:highlight>
                  <a:srgbClr val="FFFFFF"/>
                </a:highlight>
                <a:latin typeface="Consolas" panose="020B0609020204030204" pitchFamily="49" charset="0"/>
              </a:rPr>
              <a:t>    AutoPlay</a:t>
            </a:r>
            <a:r>
              <a:rPr lang="en-US" sz="2200" dirty="0">
                <a:solidFill>
                  <a:srgbClr val="0000FF"/>
                </a:solidFill>
                <a:highlight>
                  <a:srgbClr val="FFFFFF"/>
                </a:highlight>
                <a:latin typeface="Consolas" panose="020B0609020204030204" pitchFamily="49" charset="0"/>
              </a:rPr>
              <a:t>="False"/&gt;</a:t>
            </a:r>
            <a:endParaRPr lang="en-US" sz="2200" dirty="0">
              <a:solidFill>
                <a:srgbClr val="000000"/>
              </a:solidFill>
              <a:highlight>
                <a:srgbClr val="FFFFFF"/>
              </a:highlight>
              <a:latin typeface="Consolas" panose="020B0609020204030204" pitchFamily="49" charset="0"/>
            </a:endParaRPr>
          </a:p>
          <a:p>
            <a:pPr defTabSz="932597"/>
            <a:r>
              <a:rPr lang="en-US" sz="2200" dirty="0">
                <a:solidFill>
                  <a:srgbClr val="000000"/>
                </a:solidFill>
                <a:highlight>
                  <a:srgbClr val="FFFFFF"/>
                </a:highlight>
                <a:latin typeface="Consolas" panose="020B0609020204030204" pitchFamily="49" charset="0"/>
              </a:rPr>
              <a:t>  </a:t>
            </a:r>
            <a:r>
              <a:rPr lang="en-US" sz="2200" dirty="0">
                <a:solidFill>
                  <a:srgbClr val="0000FF"/>
                </a:solidFill>
                <a:highlight>
                  <a:srgbClr val="FFFFFF"/>
                </a:highlight>
                <a:latin typeface="Consolas" panose="020B0609020204030204" pitchFamily="49" charset="0"/>
              </a:rPr>
              <a:t>&lt;/</a:t>
            </a:r>
            <a:r>
              <a:rPr lang="en-US" sz="2200" dirty="0" err="1">
                <a:solidFill>
                  <a:srgbClr val="A31515"/>
                </a:solidFill>
                <a:highlight>
                  <a:srgbClr val="FFFFFF"/>
                </a:highlight>
                <a:latin typeface="Consolas" panose="020B0609020204030204" pitchFamily="49" charset="0"/>
              </a:rPr>
              <a:t>Image.Source</a:t>
            </a:r>
            <a:r>
              <a:rPr lang="en-US" sz="2200" dirty="0">
                <a:solidFill>
                  <a:srgbClr val="0000FF"/>
                </a:solidFill>
                <a:highlight>
                  <a:srgbClr val="FFFFFF"/>
                </a:highlight>
                <a:latin typeface="Consolas" panose="020B0609020204030204" pitchFamily="49" charset="0"/>
              </a:rPr>
              <a:t>&gt;</a:t>
            </a:r>
            <a:endParaRPr lang="en-US" sz="2200" dirty="0">
              <a:solidFill>
                <a:srgbClr val="000000"/>
              </a:solidFill>
              <a:highlight>
                <a:srgbClr val="FFFFFF"/>
              </a:highlight>
              <a:latin typeface="Consolas" panose="020B0609020204030204" pitchFamily="49" charset="0"/>
            </a:endParaRPr>
          </a:p>
          <a:p>
            <a:pPr defTabSz="932597"/>
            <a:r>
              <a:rPr lang="en-US" sz="2200" dirty="0">
                <a:solidFill>
                  <a:srgbClr val="0000FF"/>
                </a:solidFill>
                <a:highlight>
                  <a:srgbClr val="FFFFFF"/>
                </a:highlight>
                <a:latin typeface="Consolas" panose="020B0609020204030204" pitchFamily="49" charset="0"/>
              </a:rPr>
              <a:t>&lt;/</a:t>
            </a:r>
            <a:r>
              <a:rPr lang="en-US" sz="2200" dirty="0">
                <a:solidFill>
                  <a:srgbClr val="A31515"/>
                </a:solidFill>
                <a:highlight>
                  <a:srgbClr val="FFFFFF"/>
                </a:highlight>
                <a:latin typeface="Consolas" panose="020B0609020204030204" pitchFamily="49" charset="0"/>
              </a:rPr>
              <a:t>Image</a:t>
            </a:r>
            <a:r>
              <a:rPr lang="en-US" sz="2200" dirty="0">
                <a:solidFill>
                  <a:srgbClr val="0000FF"/>
                </a:solidFill>
                <a:highlight>
                  <a:srgbClr val="FFFFFF"/>
                </a:highlight>
                <a:latin typeface="Consolas" panose="020B0609020204030204" pitchFamily="49" charset="0"/>
              </a:rPr>
              <a:t>&gt;</a:t>
            </a:r>
          </a:p>
          <a:p>
            <a:pPr defTabSz="932597"/>
            <a:endParaRPr lang="en-US" sz="2000" dirty="0">
              <a:solidFill>
                <a:srgbClr val="0000FF"/>
              </a:solidFill>
              <a:highlight>
                <a:srgbClr val="FFFFFF"/>
              </a:highlight>
              <a:latin typeface="Consolas" panose="020B0609020204030204" pitchFamily="49" charset="0"/>
            </a:endParaRPr>
          </a:p>
          <a:p>
            <a:pPr defTabSz="932597"/>
            <a:endParaRPr lang="en-US" sz="2000" dirty="0">
              <a:solidFill>
                <a:srgbClr val="0000FF"/>
              </a:solidFill>
              <a:highlight>
                <a:srgbClr val="FFFFFF"/>
              </a:highlight>
              <a:latin typeface="Consolas" panose="020B0609020204030204" pitchFamily="49" charset="0"/>
            </a:endParaRPr>
          </a:p>
        </p:txBody>
      </p:sp>
      <p:sp>
        <p:nvSpPr>
          <p:cNvPr id="6" name="Rectangle 5"/>
          <p:cNvSpPr/>
          <p:nvPr/>
        </p:nvSpPr>
        <p:spPr>
          <a:xfrm>
            <a:off x="415372" y="5901628"/>
            <a:ext cx="2582758" cy="707886"/>
          </a:xfrm>
          <a:prstGeom prst="rect">
            <a:avLst/>
          </a:prstGeom>
        </p:spPr>
        <p:txBody>
          <a:bodyPr wrap="none">
            <a:spAutoFit/>
          </a:bodyPr>
          <a:lstStyle/>
          <a:p>
            <a:pPr defTabSz="932597"/>
            <a:r>
              <a:rPr lang="en-US" sz="2000" dirty="0">
                <a:solidFill>
                  <a:srgbClr val="008000"/>
                </a:solidFill>
                <a:highlight>
                  <a:srgbClr val="FFFFFF"/>
                </a:highlight>
                <a:latin typeface="Consolas" panose="020B0609020204030204" pitchFamily="49" charset="0"/>
              </a:rPr>
              <a:t>// Start manually</a:t>
            </a:r>
          </a:p>
          <a:p>
            <a:pPr defTabSz="932597"/>
            <a:r>
              <a:rPr lang="en-US" sz="2000" dirty="0" err="1">
                <a:solidFill>
                  <a:srgbClr val="000000"/>
                </a:solidFill>
                <a:highlight>
                  <a:srgbClr val="FFFFFF"/>
                </a:highlight>
                <a:latin typeface="Consolas" panose="020B0609020204030204" pitchFamily="49" charset="0"/>
              </a:rPr>
              <a:t>Rain.Play</a:t>
            </a:r>
            <a:r>
              <a:rPr lang="en-US" sz="2000" dirty="0">
                <a:solidFill>
                  <a:srgbClr val="000000"/>
                </a:solidFill>
                <a:highlight>
                  <a:srgbClr val="FFFFFF"/>
                </a:highlight>
                <a:latin typeface="Consolas" panose="020B0609020204030204" pitchFamily="49" charset="0"/>
              </a:rPr>
              <a:t>();</a:t>
            </a:r>
            <a:endParaRPr lang="en-US" sz="2000" dirty="0">
              <a:solidFill>
                <a:prstClr val="black"/>
              </a:solidFill>
              <a:latin typeface="Calibri" panose="020F0502020204030204"/>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754" y="2625975"/>
            <a:ext cx="2705100" cy="3162300"/>
          </a:xfrm>
          <a:prstGeom prst="rect">
            <a:avLst/>
          </a:prstGeom>
        </p:spPr>
      </p:pic>
      <p:sp>
        <p:nvSpPr>
          <p:cNvPr id="8" name="Content Placeholder 2"/>
          <p:cNvSpPr txBox="1">
            <a:spLocks/>
          </p:cNvSpPr>
          <p:nvPr/>
        </p:nvSpPr>
        <p:spPr>
          <a:xfrm>
            <a:off x="274638" y="1172209"/>
            <a:ext cx="11887199" cy="64171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smtClean="0">
                <a:latin typeface="+mn-lt"/>
              </a:rPr>
              <a:t>Implicit with </a:t>
            </a:r>
            <a:r>
              <a:rPr lang="en-US" sz="2800" smtClean="0"/>
              <a:t>Image</a:t>
            </a:r>
            <a:r>
              <a:rPr lang="en-US" sz="2800" smtClean="0">
                <a:latin typeface="+mn-lt"/>
              </a:rPr>
              <a:t> and</a:t>
            </a:r>
            <a:r>
              <a:rPr lang="en-US" sz="2800" smtClean="0"/>
              <a:t> BitmapImage</a:t>
            </a:r>
            <a:r>
              <a:rPr lang="en-US" smtClean="0"/>
              <a:t>	</a:t>
            </a:r>
            <a:endParaRPr lang="en-US" dirty="0"/>
          </a:p>
        </p:txBody>
      </p:sp>
    </p:spTree>
    <p:extLst>
      <p:ext uri="{BB962C8B-B14F-4D97-AF65-F5344CB8AC3E}">
        <p14:creationId xmlns:p14="http://schemas.microsoft.com/office/powerpoint/2010/main" val="193956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CommandBar</a:t>
            </a:r>
            <a:r>
              <a:rPr lang="en-US" dirty="0"/>
              <a:t> Dynamic Overflow</a:t>
            </a:r>
            <a:br>
              <a:rPr lang="en-US" dirty="0"/>
            </a:br>
            <a:endParaRPr lang="en-US" dirty="0"/>
          </a:p>
        </p:txBody>
      </p:sp>
      <p:sp>
        <p:nvSpPr>
          <p:cNvPr id="2" name="Text Placeholder 1"/>
          <p:cNvSpPr>
            <a:spLocks noGrp="1"/>
          </p:cNvSpPr>
          <p:nvPr>
            <p:ph type="body" sz="quarter" idx="10"/>
          </p:nvPr>
        </p:nvSpPr>
        <p:spPr>
          <a:xfrm>
            <a:off x="274638" y="1221157"/>
            <a:ext cx="11887199" cy="5527667"/>
          </a:xfrm>
        </p:spPr>
        <p:txBody>
          <a:bodyPr/>
          <a:lstStyle/>
          <a:p>
            <a:pPr lvl="0">
              <a:spcBef>
                <a:spcPts val="600"/>
              </a:spcBef>
            </a:pPr>
            <a:r>
              <a:rPr lang="en-US" sz="2800" dirty="0">
                <a:latin typeface="+mn-lt"/>
              </a:rPr>
              <a:t>Implicit with </a:t>
            </a:r>
            <a:r>
              <a:rPr lang="en-US" sz="2800" dirty="0" err="1" smtClean="0"/>
              <a:t>CommandBar</a:t>
            </a:r>
            <a:endParaRPr lang="en-US" sz="2000" dirty="0"/>
          </a:p>
          <a:p>
            <a:pPr>
              <a:spcBef>
                <a:spcPts val="600"/>
              </a:spcBef>
            </a:pPr>
            <a:r>
              <a:rPr lang="en-US" sz="2000" dirty="0">
                <a:solidFill>
                  <a:srgbClr val="008000"/>
                </a:solidFill>
                <a:highlight>
                  <a:srgbClr val="FFFFFF"/>
                </a:highlight>
              </a:rPr>
              <a:t>&lt;!-- Disable with </a:t>
            </a:r>
            <a:r>
              <a:rPr lang="en-US" sz="2000" dirty="0" err="1">
                <a:solidFill>
                  <a:srgbClr val="008000"/>
                </a:solidFill>
                <a:highlight>
                  <a:srgbClr val="FFFFFF"/>
                </a:highlight>
              </a:rPr>
              <a:t>IsDynamicOverflowEnabled</a:t>
            </a:r>
            <a:r>
              <a:rPr lang="en-US" sz="2000" dirty="0">
                <a:solidFill>
                  <a:srgbClr val="008000"/>
                </a:solidFill>
                <a:highlight>
                  <a:srgbClr val="FFFFFF"/>
                </a:highlight>
              </a:rPr>
              <a:t> --&gt;</a:t>
            </a:r>
            <a:endParaRPr lang="en-US" sz="2000" dirty="0"/>
          </a:p>
          <a:p>
            <a:pPr>
              <a:spcBef>
                <a:spcPts val="60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CommandBar</a:t>
            </a:r>
            <a:r>
              <a:rPr lang="en-US" sz="2000" dirty="0">
                <a:solidFill>
                  <a:srgbClr val="A31515"/>
                </a:solidFill>
                <a:highlight>
                  <a:srgbClr val="FFFFFF"/>
                </a:highlight>
                <a:ea typeface="Calibri" panose="020F0502020204030204" pitchFamily="34" charset="0"/>
                <a:cs typeface="Times New Roman" panose="02020603050405020304" pitchFamily="18" charset="0"/>
              </a:rPr>
              <a: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IsDynamicOverflowEnabled</a:t>
            </a:r>
            <a:r>
              <a:rPr lang="en-US" sz="2000" dirty="0">
                <a:solidFill>
                  <a:srgbClr val="0000FF"/>
                </a:solidFill>
                <a:highlight>
                  <a:srgbClr val="FFFFFF"/>
                </a:highlight>
                <a:ea typeface="Calibri" panose="020F0502020204030204" pitchFamily="34" charset="0"/>
                <a:cs typeface="Times New Roman" panose="02020603050405020304" pitchFamily="18" charset="0"/>
              </a:rPr>
              <a:t>="True"</a:t>
            </a:r>
            <a:r>
              <a:rPr lang="en-US" sz="2000" dirty="0">
                <a:solidFill>
                  <a:srgbClr val="FF0000"/>
                </a:solidFill>
                <a:highlight>
                  <a:srgbClr val="FFFFFF"/>
                </a:highlight>
                <a:ea typeface="Calibri" panose="020F0502020204030204" pitchFamily="34" charset="0"/>
                <a:cs typeface="Times New Roman" panose="02020603050405020304" pitchFamily="18" charset="0"/>
              </a:rPr>
              <a: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DynamicOverflowItemsChanging</a:t>
            </a:r>
            <a:r>
              <a:rPr lang="en-US" sz="2000" dirty="0">
                <a:solidFill>
                  <a:srgbClr val="0000FF"/>
                </a:solidFill>
                <a:highlight>
                  <a:srgbClr val="FFFFFF"/>
                </a:highlight>
                <a:ea typeface="Calibri" panose="020F0502020204030204" pitchFamily="34" charset="0"/>
                <a:cs typeface="Times New Roman" panose="02020603050405020304" pitchFamily="18" charset="0"/>
              </a:rPr>
              <a:t>="…"&gt;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solidFill>
                  <a:srgbClr val="008000"/>
                </a:solidFill>
                <a:highlight>
                  <a:srgbClr val="FFFFFF"/>
                </a:highlight>
              </a:rPr>
              <a:t>  </a:t>
            </a:r>
          </a:p>
          <a:p>
            <a:pPr>
              <a:spcBef>
                <a:spcPts val="600"/>
              </a:spcBef>
            </a:pPr>
            <a:r>
              <a:rPr lang="en-US" sz="2000" dirty="0">
                <a:solidFill>
                  <a:srgbClr val="008000"/>
                </a:solidFill>
                <a:highlight>
                  <a:srgbClr val="FFFFFF"/>
                </a:highlight>
              </a:rPr>
              <a:t>  &lt;!-- Set overflow order --&gt;</a:t>
            </a:r>
            <a:endParaRPr lang="en-US" sz="2000" dirty="0">
              <a:solidFill>
                <a:srgbClr val="0000FF"/>
              </a:solidFill>
              <a:highlight>
                <a:srgbClr val="FFFFFF"/>
              </a:highlight>
              <a:ea typeface="Calibri" panose="020F0502020204030204" pitchFamily="34" charset="0"/>
              <a:cs typeface="Times New Roman" panose="02020603050405020304" pitchFamily="18" charset="0"/>
            </a:endParaRPr>
          </a:p>
          <a:p>
            <a:pPr>
              <a:spcBef>
                <a:spcPts val="60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AppBarButton</a:t>
            </a:r>
            <a:r>
              <a:rPr lang="en-US" sz="2000" dirty="0">
                <a:solidFill>
                  <a:srgbClr val="FF0000"/>
                </a:solidFill>
                <a:highlight>
                  <a:srgbClr val="FFFFFF"/>
                </a:highlight>
                <a:ea typeface="Calibri" panose="020F0502020204030204" pitchFamily="34" charset="0"/>
                <a:cs typeface="Times New Roman" panose="02020603050405020304" pitchFamily="18" charset="0"/>
              </a:rPr>
              <a:t> x:Name</a:t>
            </a:r>
            <a:r>
              <a:rPr lang="en-US" sz="2000" dirty="0">
                <a:solidFill>
                  <a:srgbClr val="0000FF"/>
                </a:solidFill>
                <a:highlight>
                  <a:srgbClr val="FFFFFF"/>
                </a:highlight>
                <a:ea typeface="Calibri" panose="020F0502020204030204" pitchFamily="34" charset="0"/>
                <a:cs typeface="Times New Roman" panose="02020603050405020304" pitchFamily="18" charset="0"/>
              </a:rPr>
              <a:t>="Open"</a:t>
            </a:r>
            <a:r>
              <a:rPr lang="en-US" sz="2000" dirty="0">
                <a:solidFill>
                  <a:srgbClr val="FF0000"/>
                </a:solidFill>
                <a:highlight>
                  <a:srgbClr val="FFFFFF"/>
                </a:highlight>
                <a:ea typeface="Calibri" panose="020F0502020204030204" pitchFamily="34" charset="0"/>
                <a:cs typeface="Times New Roman" panose="02020603050405020304" pitchFamily="18" charset="0"/>
              </a:rPr>
              <a:t> Label</a:t>
            </a:r>
            <a:r>
              <a:rPr lang="en-US" sz="2000" dirty="0">
                <a:solidFill>
                  <a:srgbClr val="0000FF"/>
                </a:solidFill>
                <a:highlight>
                  <a:srgbClr val="FFFFFF"/>
                </a:highlight>
                <a:ea typeface="Calibri" panose="020F0502020204030204" pitchFamily="34" charset="0"/>
                <a:cs typeface="Times New Roman" panose="02020603050405020304" pitchFamily="18" charset="0"/>
              </a:rPr>
              <a:t>="Open"</a:t>
            </a:r>
            <a:r>
              <a:rPr lang="en-US" sz="2000" dirty="0">
                <a:solidFill>
                  <a:srgbClr val="FF0000"/>
                </a:solidFill>
                <a:highlight>
                  <a:srgbClr val="FFFFFF"/>
                </a:highlight>
                <a:ea typeface="Calibri" panose="020F0502020204030204" pitchFamily="34" charset="0"/>
                <a:cs typeface="Times New Roman" panose="02020603050405020304" pitchFamily="18" charset="0"/>
              </a:rPr>
              <a: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DynamicOverflowOrder</a:t>
            </a:r>
            <a:r>
              <a:rPr lang="en-US" sz="2000" dirty="0">
                <a:solidFill>
                  <a:srgbClr val="0000FF"/>
                </a:solidFill>
                <a:highlight>
                  <a:srgbClr val="FFFFFF"/>
                </a:highlight>
                <a:ea typeface="Calibri" panose="020F0502020204030204" pitchFamily="34" charset="0"/>
                <a:cs typeface="Times New Roman" panose="02020603050405020304" pitchFamily="18" charset="0"/>
              </a:rPr>
              <a:t>="1"/&gt;</a:t>
            </a:r>
          </a:p>
          <a:p>
            <a:pPr>
              <a:spcBef>
                <a:spcPts val="60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AppBarButton</a:t>
            </a:r>
            <a:r>
              <a:rPr lang="en-US" sz="2000" dirty="0">
                <a:solidFill>
                  <a:srgbClr val="FF0000"/>
                </a:solidFill>
                <a:highlight>
                  <a:srgbClr val="FFFFFF"/>
                </a:highlight>
                <a:ea typeface="Calibri" panose="020F0502020204030204" pitchFamily="34" charset="0"/>
                <a:cs typeface="Times New Roman" panose="02020603050405020304" pitchFamily="18" charset="0"/>
              </a:rPr>
              <a:t> Label</a:t>
            </a:r>
            <a:r>
              <a:rPr lang="en-US" sz="2000" dirty="0">
                <a:solidFill>
                  <a:srgbClr val="0000FF"/>
                </a:solidFill>
                <a:highlight>
                  <a:srgbClr val="FFFFFF"/>
                </a:highlight>
                <a:ea typeface="Calibri" panose="020F0502020204030204" pitchFamily="34" charset="0"/>
                <a:cs typeface="Times New Roman" panose="02020603050405020304" pitchFamily="18" charset="0"/>
              </a:rPr>
              <a:t>="Edit…"</a:t>
            </a:r>
            <a:r>
              <a:rPr lang="en-US" sz="2000" dirty="0">
                <a:solidFill>
                  <a:srgbClr val="FF0000"/>
                </a:solidFill>
                <a:highlight>
                  <a:srgbClr val="FFFFFF"/>
                </a:highlight>
                <a:ea typeface="Calibri" panose="020F0502020204030204" pitchFamily="34" charset="0"/>
                <a:cs typeface="Times New Roman" panose="02020603050405020304" pitchFamily="18" charset="0"/>
              </a:rPr>
              <a:t> </a:t>
            </a:r>
            <a:r>
              <a:rPr lang="en-US" sz="2000" dirty="0" err="1">
                <a:solidFill>
                  <a:srgbClr val="FF0000"/>
                </a:solidFill>
                <a:highlight>
                  <a:srgbClr val="FFFFFF"/>
                </a:highlight>
                <a:ea typeface="Calibri" panose="020F0502020204030204" pitchFamily="34" charset="0"/>
                <a:cs typeface="Times New Roman" panose="02020603050405020304" pitchFamily="18" charset="0"/>
              </a:rPr>
              <a:t>DynamicOverflowOrder</a:t>
            </a:r>
            <a:r>
              <a:rPr lang="en-US" sz="2000" dirty="0">
                <a:solidFill>
                  <a:srgbClr val="0000FF"/>
                </a:solidFill>
                <a:highlight>
                  <a:srgbClr val="FFFFFF"/>
                </a:highlight>
                <a:ea typeface="Calibri" panose="020F0502020204030204" pitchFamily="34" charset="0"/>
                <a:cs typeface="Times New Roman" panose="02020603050405020304" pitchFamily="18" charset="0"/>
              </a:rPr>
              <a:t>="2"/&gt;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US" sz="2000" dirty="0">
                <a:solidFill>
                  <a:srgbClr val="000000"/>
                </a:solidFill>
                <a:highlight>
                  <a:srgbClr val="FFFFFF"/>
                </a:highlight>
                <a:ea typeface="Calibri" panose="020F0502020204030204" pitchFamily="34" charset="0"/>
                <a:cs typeface="Times New Roman" panose="02020603050405020304" pitchFamily="18" charset="0"/>
              </a:rPr>
              <a:t>  </a:t>
            </a:r>
          </a:p>
          <a:p>
            <a:pPr marL="0" indent="0">
              <a:spcBef>
                <a:spcPts val="600"/>
              </a:spcBef>
              <a:buNone/>
            </a:pPr>
            <a:r>
              <a:rPr lang="en-US" sz="2000" dirty="0">
                <a:solidFill>
                  <a:srgbClr val="000000"/>
                </a:solidFill>
                <a:highlight>
                  <a:srgbClr val="FFFFFF"/>
                </a:highlight>
                <a:ea typeface="Calibri" panose="020F0502020204030204" pitchFamily="34" charset="0"/>
                <a:cs typeface="Times New Roman" panose="02020603050405020304" pitchFamily="18" charset="0"/>
              </a:rPr>
              <a:t>  </a:t>
            </a: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AppBarSeparator</a:t>
            </a:r>
            <a:r>
              <a:rPr lang="en-US" sz="2000" dirty="0">
                <a:solidFill>
                  <a:srgbClr val="0000FF"/>
                </a:solidFill>
                <a:highlight>
                  <a:srgbClr val="FFFFFF"/>
                </a:highlight>
                <a:ea typeface="Calibri" panose="020F0502020204030204" pitchFamily="34" charset="0"/>
                <a:cs typeface="Times New Roman" panose="02020603050405020304" pitchFamily="18" charset="0"/>
              </a:rPr>
              <a:t>/&gt;</a:t>
            </a:r>
          </a:p>
          <a:p>
            <a:pPr>
              <a:spcBef>
                <a:spcPts val="60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AppBarButton</a:t>
            </a:r>
            <a:r>
              <a:rPr lang="en-US" sz="2000" dirty="0">
                <a:solidFill>
                  <a:srgbClr val="FF0000"/>
                </a:solidFill>
                <a:highlight>
                  <a:srgbClr val="FFFFFF"/>
                </a:highlight>
                <a:ea typeface="Calibri" panose="020F0502020204030204" pitchFamily="34" charset="0"/>
                <a:cs typeface="Times New Roman" panose="02020603050405020304" pitchFamily="18" charset="0"/>
              </a:rPr>
              <a:t> Label</a:t>
            </a:r>
            <a:r>
              <a:rPr lang="en-US" sz="2000" dirty="0">
                <a:solidFill>
                  <a:srgbClr val="0000FF"/>
                </a:solidFill>
                <a:highlight>
                  <a:srgbClr val="FFFFFF"/>
                </a:highlight>
                <a:ea typeface="Calibri" panose="020F0502020204030204" pitchFamily="34" charset="0"/>
                <a:cs typeface="Times New Roman" panose="02020603050405020304" pitchFamily="18" charset="0"/>
              </a:rPr>
              <a:t>="Add…"/&gt;</a:t>
            </a:r>
            <a:r>
              <a:rPr lang="en-US" sz="2000" dirty="0">
                <a:solidFill>
                  <a:srgbClr val="000000"/>
                </a:solidFill>
                <a:highlight>
                  <a:srgbClr val="FFFFFF"/>
                </a:highlight>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  &lt;…/&gt;</a:t>
            </a:r>
          </a:p>
          <a:p>
            <a:pPr>
              <a:spcBef>
                <a:spcPts val="600"/>
              </a:spcBef>
            </a:pPr>
            <a:r>
              <a:rPr lang="en-US" sz="2000" dirty="0">
                <a:solidFill>
                  <a:srgbClr val="0000FF"/>
                </a:solidFill>
                <a:highlight>
                  <a:srgbClr val="FFFFFF"/>
                </a:highlight>
                <a:ea typeface="Calibri" panose="020F0502020204030204" pitchFamily="34" charset="0"/>
                <a:cs typeface="Times New Roman" panose="02020603050405020304" pitchFamily="18" charset="0"/>
              </a:rPr>
              <a:t>&lt;/</a:t>
            </a:r>
            <a:r>
              <a:rPr lang="en-US" sz="2000" dirty="0" err="1">
                <a:solidFill>
                  <a:srgbClr val="A31515"/>
                </a:solidFill>
                <a:highlight>
                  <a:srgbClr val="FFFFFF"/>
                </a:highlight>
                <a:ea typeface="Calibri" panose="020F0502020204030204" pitchFamily="34" charset="0"/>
                <a:cs typeface="Times New Roman" panose="02020603050405020304" pitchFamily="18" charset="0"/>
              </a:rPr>
              <a:t>CommandBar</a:t>
            </a:r>
            <a:r>
              <a:rPr lang="en-US" sz="2000" dirty="0">
                <a:solidFill>
                  <a:srgbClr val="0000FF"/>
                </a:solidFill>
                <a:highlight>
                  <a:srgbClr val="FFFFFF"/>
                </a:highlight>
                <a:ea typeface="Calibri" panose="020F0502020204030204" pitchFamily="34" charset="0"/>
                <a:cs typeface="Times New Roman" panose="02020603050405020304" pitchFamily="18" charset="0"/>
              </a:rPr>
              <a:t>&gt;</a:t>
            </a:r>
          </a:p>
          <a:p>
            <a:pPr>
              <a:spcBef>
                <a:spcPts val="600"/>
              </a:spcBef>
            </a:pPr>
            <a:endParaRPr lang="en-US" sz="2000" dirty="0"/>
          </a:p>
          <a:p>
            <a:pPr defTabSz="932597">
              <a:spcBef>
                <a:spcPts val="600"/>
              </a:spcBef>
            </a:pPr>
            <a:r>
              <a:rPr lang="en-US" sz="2000" dirty="0">
                <a:solidFill>
                  <a:srgbClr val="008000"/>
                </a:solidFill>
                <a:highlight>
                  <a:srgbClr val="FFFFFF"/>
                </a:highlight>
              </a:rPr>
              <a:t>// Use </a:t>
            </a:r>
            <a:r>
              <a:rPr lang="en-US" sz="2000" dirty="0" err="1">
                <a:solidFill>
                  <a:srgbClr val="008000"/>
                </a:solidFill>
                <a:highlight>
                  <a:srgbClr val="FFFFFF"/>
                </a:highlight>
              </a:rPr>
              <a:t>IsInOverflow</a:t>
            </a:r>
            <a:r>
              <a:rPr lang="en-US" sz="2000" dirty="0">
                <a:solidFill>
                  <a:srgbClr val="008000"/>
                </a:solidFill>
                <a:highlight>
                  <a:srgbClr val="FFFFFF"/>
                </a:highlight>
              </a:rPr>
              <a:t> to check state</a:t>
            </a:r>
          </a:p>
          <a:p>
            <a:pPr>
              <a:spcBef>
                <a:spcPts val="600"/>
              </a:spcBef>
            </a:pPr>
            <a:r>
              <a:rPr lang="en-US" sz="2000" dirty="0">
                <a:solidFill>
                  <a:srgbClr val="0000FF"/>
                </a:solidFill>
                <a:highlight>
                  <a:srgbClr val="FFFFFF"/>
                </a:highlight>
              </a:rPr>
              <a:t>bool</a:t>
            </a:r>
            <a:r>
              <a:rPr lang="en-US" sz="2000" dirty="0">
                <a:solidFill>
                  <a:srgbClr val="000000"/>
                </a:solidFill>
                <a:highlight>
                  <a:srgbClr val="FFFFFF"/>
                </a:highlight>
              </a:rPr>
              <a:t> overflowed = </a:t>
            </a:r>
            <a:r>
              <a:rPr lang="en-US" sz="2000" dirty="0" err="1">
                <a:solidFill>
                  <a:srgbClr val="000000"/>
                </a:solidFill>
                <a:highlight>
                  <a:srgbClr val="FFFFFF"/>
                </a:highlight>
              </a:rPr>
              <a:t>Open.IsInOverflow</a:t>
            </a:r>
            <a:r>
              <a:rPr lang="en-US" sz="2000" dirty="0">
                <a:solidFill>
                  <a:srgbClr val="000000"/>
                </a:solidFill>
                <a:highlight>
                  <a:srgbClr val="FFFFFF"/>
                </a:highlight>
              </a:rPr>
              <a:t>;</a:t>
            </a:r>
            <a:endParaRPr lang="en-US" sz="2000" dirty="0"/>
          </a:p>
        </p:txBody>
      </p:sp>
      <p:sp>
        <p:nvSpPr>
          <p:cNvPr id="7" name="Rectangle 6"/>
          <p:cNvSpPr/>
          <p:nvPr/>
        </p:nvSpPr>
        <p:spPr bwMode="auto">
          <a:xfrm>
            <a:off x="9058656" y="1402080"/>
            <a:ext cx="2840736" cy="118262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7111619" y="4540187"/>
            <a:ext cx="4800600" cy="1781175"/>
            <a:chOff x="7478459" y="4893755"/>
            <a:chExt cx="4800600" cy="1781175"/>
          </a:xfrm>
        </p:grpSpPr>
        <p:pic>
          <p:nvPicPr>
            <p:cNvPr id="2050"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459" y="4893755"/>
              <a:ext cx="48006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10704576" y="5352288"/>
              <a:ext cx="1524000" cy="714376"/>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6254633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2.xml><?xml version="1.0" encoding="utf-8"?>
<a:theme xmlns:a="http://schemas.openxmlformats.org/drawingml/2006/main" name="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EE767E89-5D4D-44CA-8070-C9EE1D87F83B}"/>
    </a:ext>
  </a:extLst>
</a:theme>
</file>

<file path=ppt/theme/theme3.xml><?xml version="1.0" encoding="utf-8"?>
<a:theme xmlns:a="http://schemas.openxmlformats.org/drawingml/2006/main" name="1_5-30721_Build_2016_Template_Dark">
  <a:themeElements>
    <a:clrScheme name="Build 2016 Dark">
      <a:dk1>
        <a:srgbClr val="505050"/>
      </a:dk1>
      <a:lt1>
        <a:srgbClr val="FFFFFF"/>
      </a:lt1>
      <a:dk2>
        <a:srgbClr val="0078D7"/>
      </a:dk2>
      <a:lt2>
        <a:srgbClr val="F8F8F8"/>
      </a:lt2>
      <a:accent1>
        <a:srgbClr val="00BCF2"/>
      </a:accent1>
      <a:accent2>
        <a:srgbClr val="0078D7"/>
      </a:accent2>
      <a:accent3>
        <a:srgbClr val="002050"/>
      </a:accent3>
      <a:accent4>
        <a:srgbClr val="D2D2D2"/>
      </a:accent4>
      <a:accent5>
        <a:srgbClr val="737373"/>
      </a:accent5>
      <a:accent6>
        <a:srgbClr val="323232"/>
      </a:accent6>
      <a:hlink>
        <a:srgbClr val="5DDCFF"/>
      </a:hlink>
      <a:folHlink>
        <a:srgbClr val="5DDCFF"/>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6A317D6C-AC1D-473A-B658-7EF5688F9FB4}" vid="{30A1A8F4-BDBE-45B7-81BE-58B129889C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d12e2661e9634d9aa98bbb375f31aced>
    <Event_x0020_Start_x0020_Date xmlns="01c77077-aee4-4b5f-bd4e-9cd40a6fff29">2016-03-30T07:00:00+00:00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iaa5f83406f94009a0f6a3e890699ff7>
    <External_x0020_Speaker xmlns="01c77077-aee4-4b5f-bd4e-9cd40a6fff29">Joe Stegman</External_x0020_Speaker>
    <m6878b9dd7994da4ba144f95347d99c6 xmlns="01c77077-aee4-4b5f-bd4e-9cd40a6fff29">
      <Terms xmlns="http://schemas.microsoft.com/office/infopath/2007/PartnerControls"/>
    </m6878b9dd7994da4ba144f95347d99c6>
    <Presentation_x0020_Date xmlns="01c77077-aee4-4b5f-bd4e-9cd40a6fff29">2016-03-30T07:00:00+00:00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mb2e01f7e2d8413988e28e59aa226eec>
    <MS_x0020_Content_x0020_Owner xmlns="01c77077-aee4-4b5f-bd4e-9cd40a6fff29">
      <UserInfo>
        <DisplayName/>
        <AccountId xsi:nil="true"/>
        <AccountType/>
      </UserInfo>
    </MS_x0020_Content_x0020_Owner>
    <Session_x0020_Code xmlns="01c77077-aee4-4b5f-bd4e-9cd40a6fff29">B853</Session_x0020_Code>
    <Event_x0020_End_x0020_Date xmlns="01c77077-aee4-4b5f-bd4e-9cd40a6fff29">2016-04-01T07:00:00+00:00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Build 2016</TermName>
          <TermId xmlns="http://schemas.microsoft.com/office/infopath/2007/PartnerControls">da8a10b5-9bc3-4217-80aa-6b60d6ec1cee</TermId>
        </TermInfo>
      </Terms>
    </TaxKeywordTaxHTField>
    <TaxCatchAll xmlns="230e9df3-be65-4c73-a93b-d1236ebd677e">
      <Value>48</Value>
      <Value>47</Value>
      <Value>46</Value>
      <Value>49</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1" ma:contentTypeDescription="" ma:contentTypeScope="" ma:versionID="264624295c8b52c397a103286eb3d87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795b20f19f95dfa6d1f4d708b4ec8d36"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01c77077-aee4-4b5f-bd4e-9cd40a6fff29"/>
    <ds:schemaRef ds:uri="http://schemas.microsoft.com/office/2006/documentManagement/types"/>
    <ds:schemaRef ds:uri="http://purl.org/dc/elements/1.1/"/>
    <ds:schemaRef ds:uri="http://schemas.microsoft.com/office/2006/metadata/properties"/>
    <ds:schemaRef ds:uri="230e9df3-be65-4c73-a93b-d1236ebd677e"/>
    <ds:schemaRef ds:uri="http://schemas.microsoft.com/office/infopath/2007/PartnerControls"/>
    <ds:schemaRef ds:uri="http://schemas.microsoft.com/sharepoint/v3"/>
    <ds:schemaRef ds:uri="8ff673fc-3231-4e3a-893b-6d7f7cd32766"/>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AA4D29B-0199-4083-B6CB-53559E57A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Microsoft_Build_2016_16x9_Template</Template>
  <TotalTime>6292</TotalTime>
  <Words>1519</Words>
  <Application>Microsoft Office PowerPoint</Application>
  <PresentationFormat>Custom</PresentationFormat>
  <Paragraphs>326</Paragraphs>
  <Slides>37</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Calibri</vt:lpstr>
      <vt:lpstr>Consolas</vt:lpstr>
      <vt:lpstr>Segoe UI</vt:lpstr>
      <vt:lpstr>Segoe UI Light</vt:lpstr>
      <vt:lpstr>Segoe UI Semilight</vt:lpstr>
      <vt:lpstr>Times New Roman</vt:lpstr>
      <vt:lpstr>Wingdings</vt:lpstr>
      <vt:lpstr>5-30721_Build_2016_Template_Light</vt:lpstr>
      <vt:lpstr>5-30721_Build_2016_Template_Dark</vt:lpstr>
      <vt:lpstr>1_5-30721_Build_2016_Template_Dark</vt:lpstr>
      <vt:lpstr>PowerPoint Presentation</vt:lpstr>
      <vt:lpstr>What's New in Windows UI/UX for Universal Windows Apps</vt:lpstr>
      <vt:lpstr>Agenda</vt:lpstr>
      <vt:lpstr>Demo: XAML and Visual Studio Better Together</vt:lpstr>
      <vt:lpstr>Control Colors in XAML (Today)</vt:lpstr>
      <vt:lpstr>Control Colors in XAML (In Anniversary Update)</vt:lpstr>
      <vt:lpstr>Demo: XAML and Visual Studio Back to the live demo…</vt:lpstr>
      <vt:lpstr>Animated GIF in XAML</vt:lpstr>
      <vt:lpstr>CommandBar Dynamic Overflow </vt:lpstr>
      <vt:lpstr>CommandBar Customization </vt:lpstr>
      <vt:lpstr>UWAs on Xbox</vt:lpstr>
      <vt:lpstr>Developing UWAs for Xbox One</vt:lpstr>
      <vt:lpstr>Demo: Xbox One Related Features (in UWAs)</vt:lpstr>
      <vt:lpstr>High Visibility Focus Indicators </vt:lpstr>
      <vt:lpstr>Xbox One Sounds In UWPs</vt:lpstr>
      <vt:lpstr>UWPs on Xbox One (new UI APIs)</vt:lpstr>
      <vt:lpstr>Demo: More UI/Framework Improvements</vt:lpstr>
      <vt:lpstr>New Context Menu APIs</vt:lpstr>
      <vt:lpstr>Keyboard Mnemonics</vt:lpstr>
      <vt:lpstr>Compiled Binding Improvements</vt:lpstr>
      <vt:lpstr>Updating an Existing App/Project</vt:lpstr>
      <vt:lpstr>Compiled Bindings</vt:lpstr>
      <vt:lpstr>Animations and Effects Exposed via the Visual Layer</vt:lpstr>
      <vt:lpstr>UI Framework Layering</vt:lpstr>
      <vt:lpstr>Demo: Effects and Animations</vt:lpstr>
      <vt:lpstr>More Information:</vt:lpstr>
      <vt:lpstr>Other Notable UI/UX Features</vt:lpstr>
      <vt:lpstr>TreeView (via GitHub sample)</vt:lpstr>
      <vt:lpstr>ComboBox type ahead </vt:lpstr>
      <vt:lpstr>PowerPoint Presentation</vt:lpstr>
      <vt:lpstr>MediaPlayerElement</vt:lpstr>
      <vt:lpstr>Bottoms-Up Lists ListView</vt:lpstr>
      <vt:lpstr>Other New APIs and Features</vt:lpstr>
      <vt:lpstr>Call to Action</vt:lpstr>
      <vt:lpstr>Please Complete An Evaluation Form Your input is important!</vt:lpstr>
      <vt:lpstr>Questions?</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Windows UI/UX for Universal Windows Platform (UWP) Apps</dc:title>
  <dc:subject>&lt;Speech title here&gt;</dc:subject>
  <dc:creator>Joe Stegman</dc:creator>
  <cp:keywords>Microsoft Build 2016</cp:keywords>
  <dc:description>Template: Mitchell Derrey, Silver Fox Productions
Formatting: 
Audience Type:</dc:description>
  <cp:lastModifiedBy>Shows</cp:lastModifiedBy>
  <cp:revision>192</cp:revision>
  <dcterms:created xsi:type="dcterms:W3CDTF">2016-02-24T22:56:04Z</dcterms:created>
  <dcterms:modified xsi:type="dcterms:W3CDTF">2016-03-30T22:33:49Z</dcterms:modified>
  <cp:category>Microsoft Build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49;#Moscone Center|d4f36a2e-dd0d-4424-990f-7c93b4e9f063</vt:lpwstr>
  </property>
  <property fmtid="{D5CDD505-2E9C-101B-9397-08002B2CF9AE}" pid="7" name="Track">
    <vt:lpwstr/>
  </property>
  <property fmtid="{D5CDD505-2E9C-101B-9397-08002B2CF9AE}" pid="8" name="Event Location">
    <vt:lpwstr>48;#San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TaxKeyword">
    <vt:lpwstr>46;#Microsoft Build 2016|da8a10b5-9bc3-4217-80aa-6b60d6ec1cee</vt:lpwstr>
  </property>
  <property fmtid="{D5CDD505-2E9C-101B-9397-08002B2CF9AE}" pid="12" name="Audience1">
    <vt:lpwstr/>
  </property>
  <property fmtid="{D5CDD505-2E9C-101B-9397-08002B2CF9AE}" pid="13" name="Event Name">
    <vt:lpwstr>47;#Build|58542b36-5bf5-46a6-a53f-a41fb7a73785</vt:lpwstr>
  </property>
</Properties>
</file>