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Lst>
  <p:notesMasterIdLst>
    <p:notesMasterId r:id="rId56"/>
  </p:notesMasterIdLst>
  <p:handoutMasterIdLst>
    <p:handoutMasterId r:id="rId57"/>
  </p:handoutMasterIdLst>
  <p:sldIdLst>
    <p:sldId id="306"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5"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657732-C395-4A66-9BD6-13BB07D1255A}">
          <p14:sldIdLst>
            <p14:sldId id="306"/>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7"/>
            <p14:sldId id="288"/>
            <p14:sldId id="289"/>
            <p14:sldId id="290"/>
            <p14:sldId id="291"/>
            <p14:sldId id="292"/>
            <p14:sldId id="293"/>
            <p14:sldId id="294"/>
          </p14:sldIdLst>
        </p14:section>
        <p14:section name="Architecture Examples" id="{25A2F57E-BD52-4AB2-86B6-64D25D822480}">
          <p14:sldIdLst>
            <p14:sldId id="295"/>
            <p14:sldId id="296"/>
            <p14:sldId id="297"/>
            <p14:sldId id="298"/>
            <p14:sldId id="299"/>
            <p14:sldId id="300"/>
            <p14:sldId id="301"/>
            <p14:sldId id="302"/>
            <p14:sldId id="303"/>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Chris Anderson (ZUMO)" initials="CA(" lastIdx="7" clrIdx="4">
    <p:extLst>
      <p:ext uri="{19B8F6BF-5375-455C-9EA6-DF929625EA0E}">
        <p15:presenceInfo xmlns:p15="http://schemas.microsoft.com/office/powerpoint/2012/main" userId="S-1-5-21-2127521184-1604012920-1887927527-12035689" providerId="AD"/>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107C10"/>
    <a:srgbClr val="000000"/>
    <a:srgbClr val="323232"/>
    <a:srgbClr val="5C2D91"/>
    <a:srgbClr val="32145A"/>
    <a:srgbClr val="00BCF2"/>
    <a:srgbClr val="002050"/>
    <a:srgbClr val="D63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3001" autoAdjust="0"/>
  </p:normalViewPr>
  <p:slideViewPr>
    <p:cSldViewPr>
      <p:cViewPr varScale="1">
        <p:scale>
          <a:sx n="108" d="100"/>
          <a:sy n="108" d="100"/>
        </p:scale>
        <p:origin x="402" y="114"/>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125" d="100"/>
        <a:sy n="125" d="100"/>
      </p:scale>
      <p:origin x="0" y="0"/>
    </p:cViewPr>
  </p:sorterViewPr>
  <p:notesViewPr>
    <p:cSldViewPr showGuides="1">
      <p:cViewPr>
        <p:scale>
          <a:sx n="100" d="100"/>
          <a:sy n="100"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353D0-1A54-4DB7-AF50-E61A95FCA0C2}" type="doc">
      <dgm:prSet loTypeId="urn:microsoft.com/office/officeart/2005/8/layout/cycle8" loCatId="cycle" qsTypeId="urn:microsoft.com/office/officeart/2005/8/quickstyle/simple1" qsCatId="simple" csTypeId="urn:microsoft.com/office/officeart/2005/8/colors/accent2_3" csCatId="accent2" phldr="1"/>
      <dgm:spPr/>
      <dgm:t>
        <a:bodyPr/>
        <a:lstStyle/>
        <a:p>
          <a:endParaRPr lang="en-US"/>
        </a:p>
      </dgm:t>
    </dgm:pt>
    <dgm:pt modelId="{9A6D5526-8C82-400B-9AB1-238C0D3461ED}">
      <dgm:prSet phldrT="[Text]"/>
      <dgm:spPr/>
      <dgm:t>
        <a:bodyPr/>
        <a:lstStyle/>
        <a:p>
          <a:r>
            <a:rPr lang="en-US" dirty="0"/>
            <a:t>Dev</a:t>
          </a:r>
        </a:p>
      </dgm:t>
    </dgm:pt>
    <dgm:pt modelId="{585DDBB2-7557-4878-AB98-FA86B58B0301}" type="parTrans" cxnId="{86A8A027-16B5-4025-BAAA-88B80438E217}">
      <dgm:prSet/>
      <dgm:spPr/>
      <dgm:t>
        <a:bodyPr/>
        <a:lstStyle/>
        <a:p>
          <a:endParaRPr lang="en-US"/>
        </a:p>
      </dgm:t>
    </dgm:pt>
    <dgm:pt modelId="{4505F145-A411-4C2F-8393-F8AF95BE2F33}" type="sibTrans" cxnId="{86A8A027-16B5-4025-BAAA-88B80438E217}">
      <dgm:prSet/>
      <dgm:spPr/>
      <dgm:t>
        <a:bodyPr/>
        <a:lstStyle/>
        <a:p>
          <a:endParaRPr lang="en-US"/>
        </a:p>
      </dgm:t>
    </dgm:pt>
    <dgm:pt modelId="{A10AA6AD-C496-4E47-BB47-C8B39FD1B642}">
      <dgm:prSet phldrT="[Text]"/>
      <dgm:spPr/>
      <dgm:t>
        <a:bodyPr/>
        <a:lstStyle/>
        <a:p>
          <a:r>
            <a:rPr lang="en-US" dirty="0"/>
            <a:t>Test</a:t>
          </a:r>
        </a:p>
      </dgm:t>
    </dgm:pt>
    <dgm:pt modelId="{E66A87CD-23F6-4612-B08D-8E47494269A5}" type="parTrans" cxnId="{F76D349C-951D-4CEE-8D36-9F3DE954F287}">
      <dgm:prSet/>
      <dgm:spPr/>
      <dgm:t>
        <a:bodyPr/>
        <a:lstStyle/>
        <a:p>
          <a:endParaRPr lang="en-US"/>
        </a:p>
      </dgm:t>
    </dgm:pt>
    <dgm:pt modelId="{3BAB8E7D-8B09-41A6-9504-07D6D6725BFA}" type="sibTrans" cxnId="{F76D349C-951D-4CEE-8D36-9F3DE954F287}">
      <dgm:prSet/>
      <dgm:spPr/>
      <dgm:t>
        <a:bodyPr/>
        <a:lstStyle/>
        <a:p>
          <a:endParaRPr lang="en-US"/>
        </a:p>
      </dgm:t>
    </dgm:pt>
    <dgm:pt modelId="{1C2E9F15-4A07-4C41-84E3-C89BF4832690}">
      <dgm:prSet phldrT="[Text]"/>
      <dgm:spPr/>
      <dgm:t>
        <a:bodyPr/>
        <a:lstStyle/>
        <a:p>
          <a:r>
            <a:rPr lang="en-US" dirty="0"/>
            <a:t>Deploy</a:t>
          </a:r>
        </a:p>
      </dgm:t>
    </dgm:pt>
    <dgm:pt modelId="{50073DAE-F35E-4B97-BEBD-965FF8663569}" type="parTrans" cxnId="{FB2D2707-37D2-4CE4-8E1A-C089AAA7350C}">
      <dgm:prSet/>
      <dgm:spPr/>
      <dgm:t>
        <a:bodyPr/>
        <a:lstStyle/>
        <a:p>
          <a:endParaRPr lang="en-US"/>
        </a:p>
      </dgm:t>
    </dgm:pt>
    <dgm:pt modelId="{5EAB0889-B4A4-4115-BC21-05F44A3B8EFF}" type="sibTrans" cxnId="{FB2D2707-37D2-4CE4-8E1A-C089AAA7350C}">
      <dgm:prSet/>
      <dgm:spPr/>
      <dgm:t>
        <a:bodyPr/>
        <a:lstStyle/>
        <a:p>
          <a:endParaRPr lang="en-US"/>
        </a:p>
      </dgm:t>
    </dgm:pt>
    <dgm:pt modelId="{307CFC11-586F-4305-BCDD-70140743FC4E}">
      <dgm:prSet phldrT="[Text]"/>
      <dgm:spPr/>
      <dgm:t>
        <a:bodyPr/>
        <a:lstStyle/>
        <a:p>
          <a:r>
            <a:rPr lang="en-US" dirty="0"/>
            <a:t>Learn</a:t>
          </a:r>
        </a:p>
      </dgm:t>
    </dgm:pt>
    <dgm:pt modelId="{752D2756-AAD3-4BD5-BF69-604212315689}" type="parTrans" cxnId="{12FCA04D-F855-4D3C-AED1-DC84081F44D9}">
      <dgm:prSet/>
      <dgm:spPr/>
      <dgm:t>
        <a:bodyPr/>
        <a:lstStyle/>
        <a:p>
          <a:endParaRPr lang="en-US"/>
        </a:p>
      </dgm:t>
    </dgm:pt>
    <dgm:pt modelId="{4C9851AE-4FA5-4595-9C9C-40FB8F0600E6}" type="sibTrans" cxnId="{12FCA04D-F855-4D3C-AED1-DC84081F44D9}">
      <dgm:prSet/>
      <dgm:spPr/>
      <dgm:t>
        <a:bodyPr/>
        <a:lstStyle/>
        <a:p>
          <a:endParaRPr lang="en-US"/>
        </a:p>
      </dgm:t>
    </dgm:pt>
    <dgm:pt modelId="{5FD8CC06-EF50-4D4E-A746-20DA248EEAD8}" type="pres">
      <dgm:prSet presAssocID="{32B353D0-1A54-4DB7-AF50-E61A95FCA0C2}" presName="compositeShape" presStyleCnt="0">
        <dgm:presLayoutVars>
          <dgm:chMax val="7"/>
          <dgm:dir/>
          <dgm:resizeHandles val="exact"/>
        </dgm:presLayoutVars>
      </dgm:prSet>
      <dgm:spPr/>
      <dgm:t>
        <a:bodyPr/>
        <a:lstStyle/>
        <a:p>
          <a:endParaRPr lang="en-US"/>
        </a:p>
      </dgm:t>
    </dgm:pt>
    <dgm:pt modelId="{2A729C09-C384-4CDB-AD75-449990566DEE}" type="pres">
      <dgm:prSet presAssocID="{32B353D0-1A54-4DB7-AF50-E61A95FCA0C2}" presName="wedge1" presStyleLbl="node1" presStyleIdx="0" presStyleCnt="4"/>
      <dgm:spPr/>
      <dgm:t>
        <a:bodyPr/>
        <a:lstStyle/>
        <a:p>
          <a:endParaRPr lang="en-US"/>
        </a:p>
      </dgm:t>
    </dgm:pt>
    <dgm:pt modelId="{FBD859DE-5945-4088-9C17-5BE54F75D943}" type="pres">
      <dgm:prSet presAssocID="{32B353D0-1A54-4DB7-AF50-E61A95FCA0C2}" presName="dummy1a" presStyleCnt="0"/>
      <dgm:spPr/>
    </dgm:pt>
    <dgm:pt modelId="{D84046EA-C781-426D-8D81-DC4D52B64F04}" type="pres">
      <dgm:prSet presAssocID="{32B353D0-1A54-4DB7-AF50-E61A95FCA0C2}" presName="dummy1b" presStyleCnt="0"/>
      <dgm:spPr/>
    </dgm:pt>
    <dgm:pt modelId="{10E67F41-0D77-47C8-A181-9752A30CEF95}" type="pres">
      <dgm:prSet presAssocID="{32B353D0-1A54-4DB7-AF50-E61A95FCA0C2}" presName="wedge1Tx" presStyleLbl="node1" presStyleIdx="0" presStyleCnt="4">
        <dgm:presLayoutVars>
          <dgm:chMax val="0"/>
          <dgm:chPref val="0"/>
          <dgm:bulletEnabled val="1"/>
        </dgm:presLayoutVars>
      </dgm:prSet>
      <dgm:spPr/>
      <dgm:t>
        <a:bodyPr/>
        <a:lstStyle/>
        <a:p>
          <a:endParaRPr lang="en-US"/>
        </a:p>
      </dgm:t>
    </dgm:pt>
    <dgm:pt modelId="{65DC00A0-4DE3-4C7C-8978-1840F0EDA5C4}" type="pres">
      <dgm:prSet presAssocID="{32B353D0-1A54-4DB7-AF50-E61A95FCA0C2}" presName="wedge2" presStyleLbl="node1" presStyleIdx="1" presStyleCnt="4"/>
      <dgm:spPr/>
      <dgm:t>
        <a:bodyPr/>
        <a:lstStyle/>
        <a:p>
          <a:endParaRPr lang="en-US"/>
        </a:p>
      </dgm:t>
    </dgm:pt>
    <dgm:pt modelId="{B6B5B5F0-AAF3-4292-B588-87B8D67A908D}" type="pres">
      <dgm:prSet presAssocID="{32B353D0-1A54-4DB7-AF50-E61A95FCA0C2}" presName="dummy2a" presStyleCnt="0"/>
      <dgm:spPr/>
    </dgm:pt>
    <dgm:pt modelId="{BFD20E87-FCBA-47B5-83C7-4D4C0EA84DF8}" type="pres">
      <dgm:prSet presAssocID="{32B353D0-1A54-4DB7-AF50-E61A95FCA0C2}" presName="dummy2b" presStyleCnt="0"/>
      <dgm:spPr/>
    </dgm:pt>
    <dgm:pt modelId="{C36C7A6F-B3D9-4508-95A6-75299F3D7F52}" type="pres">
      <dgm:prSet presAssocID="{32B353D0-1A54-4DB7-AF50-E61A95FCA0C2}" presName="wedge2Tx" presStyleLbl="node1" presStyleIdx="1" presStyleCnt="4">
        <dgm:presLayoutVars>
          <dgm:chMax val="0"/>
          <dgm:chPref val="0"/>
          <dgm:bulletEnabled val="1"/>
        </dgm:presLayoutVars>
      </dgm:prSet>
      <dgm:spPr/>
      <dgm:t>
        <a:bodyPr/>
        <a:lstStyle/>
        <a:p>
          <a:endParaRPr lang="en-US"/>
        </a:p>
      </dgm:t>
    </dgm:pt>
    <dgm:pt modelId="{F4A2C97E-EFE0-43B1-9553-98017ECB5E69}" type="pres">
      <dgm:prSet presAssocID="{32B353D0-1A54-4DB7-AF50-E61A95FCA0C2}" presName="wedge3" presStyleLbl="node1" presStyleIdx="2" presStyleCnt="4"/>
      <dgm:spPr/>
      <dgm:t>
        <a:bodyPr/>
        <a:lstStyle/>
        <a:p>
          <a:endParaRPr lang="en-US"/>
        </a:p>
      </dgm:t>
    </dgm:pt>
    <dgm:pt modelId="{E4161096-EC74-4783-A96D-5E2BC3168147}" type="pres">
      <dgm:prSet presAssocID="{32B353D0-1A54-4DB7-AF50-E61A95FCA0C2}" presName="dummy3a" presStyleCnt="0"/>
      <dgm:spPr/>
    </dgm:pt>
    <dgm:pt modelId="{5CC461E6-4BCE-479D-A336-3453849A0E2A}" type="pres">
      <dgm:prSet presAssocID="{32B353D0-1A54-4DB7-AF50-E61A95FCA0C2}" presName="dummy3b" presStyleCnt="0"/>
      <dgm:spPr/>
    </dgm:pt>
    <dgm:pt modelId="{41115F61-9805-40EF-8987-09A377E4C207}" type="pres">
      <dgm:prSet presAssocID="{32B353D0-1A54-4DB7-AF50-E61A95FCA0C2}" presName="wedge3Tx" presStyleLbl="node1" presStyleIdx="2" presStyleCnt="4">
        <dgm:presLayoutVars>
          <dgm:chMax val="0"/>
          <dgm:chPref val="0"/>
          <dgm:bulletEnabled val="1"/>
        </dgm:presLayoutVars>
      </dgm:prSet>
      <dgm:spPr/>
      <dgm:t>
        <a:bodyPr/>
        <a:lstStyle/>
        <a:p>
          <a:endParaRPr lang="en-US"/>
        </a:p>
      </dgm:t>
    </dgm:pt>
    <dgm:pt modelId="{57D306A3-DDDF-4508-A48B-825E4AA93CE4}" type="pres">
      <dgm:prSet presAssocID="{32B353D0-1A54-4DB7-AF50-E61A95FCA0C2}" presName="wedge4" presStyleLbl="node1" presStyleIdx="3" presStyleCnt="4"/>
      <dgm:spPr/>
      <dgm:t>
        <a:bodyPr/>
        <a:lstStyle/>
        <a:p>
          <a:endParaRPr lang="en-US"/>
        </a:p>
      </dgm:t>
    </dgm:pt>
    <dgm:pt modelId="{21AEA600-AA9D-4D9C-8F8A-597D6BA8E01D}" type="pres">
      <dgm:prSet presAssocID="{32B353D0-1A54-4DB7-AF50-E61A95FCA0C2}" presName="dummy4a" presStyleCnt="0"/>
      <dgm:spPr/>
    </dgm:pt>
    <dgm:pt modelId="{4D7625CC-0A1D-4B50-B332-5CB153BAA8CE}" type="pres">
      <dgm:prSet presAssocID="{32B353D0-1A54-4DB7-AF50-E61A95FCA0C2}" presName="dummy4b" presStyleCnt="0"/>
      <dgm:spPr/>
    </dgm:pt>
    <dgm:pt modelId="{7B0FD5BE-AC44-46DC-BFAD-CF19524632EE}" type="pres">
      <dgm:prSet presAssocID="{32B353D0-1A54-4DB7-AF50-E61A95FCA0C2}" presName="wedge4Tx" presStyleLbl="node1" presStyleIdx="3" presStyleCnt="4">
        <dgm:presLayoutVars>
          <dgm:chMax val="0"/>
          <dgm:chPref val="0"/>
          <dgm:bulletEnabled val="1"/>
        </dgm:presLayoutVars>
      </dgm:prSet>
      <dgm:spPr/>
      <dgm:t>
        <a:bodyPr/>
        <a:lstStyle/>
        <a:p>
          <a:endParaRPr lang="en-US"/>
        </a:p>
      </dgm:t>
    </dgm:pt>
    <dgm:pt modelId="{03B13863-CFF8-4AC4-B684-150434FD30C4}" type="pres">
      <dgm:prSet presAssocID="{4505F145-A411-4C2F-8393-F8AF95BE2F33}" presName="arrowWedge1" presStyleLbl="fgSibTrans2D1" presStyleIdx="0" presStyleCnt="4"/>
      <dgm:spPr/>
    </dgm:pt>
    <dgm:pt modelId="{86568D93-57A3-4AB6-8A19-E66BCB9FC65A}" type="pres">
      <dgm:prSet presAssocID="{3BAB8E7D-8B09-41A6-9504-07D6D6725BFA}" presName="arrowWedge2" presStyleLbl="fgSibTrans2D1" presStyleIdx="1" presStyleCnt="4"/>
      <dgm:spPr/>
    </dgm:pt>
    <dgm:pt modelId="{6CDBF80A-8164-45D4-94EB-9EF92130D0B9}" type="pres">
      <dgm:prSet presAssocID="{5EAB0889-B4A4-4115-BC21-05F44A3B8EFF}" presName="arrowWedge3" presStyleLbl="fgSibTrans2D1" presStyleIdx="2" presStyleCnt="4"/>
      <dgm:spPr/>
    </dgm:pt>
    <dgm:pt modelId="{FC86D1DB-BEC8-4AFB-8D09-162753172441}" type="pres">
      <dgm:prSet presAssocID="{4C9851AE-4FA5-4595-9C9C-40FB8F0600E6}" presName="arrowWedge4" presStyleLbl="fgSibTrans2D1" presStyleIdx="3" presStyleCnt="4"/>
      <dgm:spPr/>
    </dgm:pt>
  </dgm:ptLst>
  <dgm:cxnLst>
    <dgm:cxn modelId="{8A3CB441-292E-401F-9E55-0431D9BFEB39}" type="presOf" srcId="{307CFC11-586F-4305-BCDD-70140743FC4E}" destId="{7B0FD5BE-AC44-46DC-BFAD-CF19524632EE}" srcOrd="1" destOrd="0" presId="urn:microsoft.com/office/officeart/2005/8/layout/cycle8"/>
    <dgm:cxn modelId="{D865F1DC-2BDC-49B2-A445-E6C408CEE82E}" type="presOf" srcId="{1C2E9F15-4A07-4C41-84E3-C89BF4832690}" destId="{41115F61-9805-40EF-8987-09A377E4C207}" srcOrd="1" destOrd="0" presId="urn:microsoft.com/office/officeart/2005/8/layout/cycle8"/>
    <dgm:cxn modelId="{86A8A027-16B5-4025-BAAA-88B80438E217}" srcId="{32B353D0-1A54-4DB7-AF50-E61A95FCA0C2}" destId="{9A6D5526-8C82-400B-9AB1-238C0D3461ED}" srcOrd="0" destOrd="0" parTransId="{585DDBB2-7557-4878-AB98-FA86B58B0301}" sibTransId="{4505F145-A411-4C2F-8393-F8AF95BE2F33}"/>
    <dgm:cxn modelId="{AA8699EE-B222-4674-B51B-1B13CCB32E2A}" type="presOf" srcId="{1C2E9F15-4A07-4C41-84E3-C89BF4832690}" destId="{F4A2C97E-EFE0-43B1-9553-98017ECB5E69}" srcOrd="0" destOrd="0" presId="urn:microsoft.com/office/officeart/2005/8/layout/cycle8"/>
    <dgm:cxn modelId="{F76D349C-951D-4CEE-8D36-9F3DE954F287}" srcId="{32B353D0-1A54-4DB7-AF50-E61A95FCA0C2}" destId="{A10AA6AD-C496-4E47-BB47-C8B39FD1B642}" srcOrd="1" destOrd="0" parTransId="{E66A87CD-23F6-4612-B08D-8E47494269A5}" sibTransId="{3BAB8E7D-8B09-41A6-9504-07D6D6725BFA}"/>
    <dgm:cxn modelId="{12FCA04D-F855-4D3C-AED1-DC84081F44D9}" srcId="{32B353D0-1A54-4DB7-AF50-E61A95FCA0C2}" destId="{307CFC11-586F-4305-BCDD-70140743FC4E}" srcOrd="3" destOrd="0" parTransId="{752D2756-AAD3-4BD5-BF69-604212315689}" sibTransId="{4C9851AE-4FA5-4595-9C9C-40FB8F0600E6}"/>
    <dgm:cxn modelId="{F6903F77-8B43-4069-8E0D-2D297F6D32CA}" type="presOf" srcId="{307CFC11-586F-4305-BCDD-70140743FC4E}" destId="{57D306A3-DDDF-4508-A48B-825E4AA93CE4}" srcOrd="0" destOrd="0" presId="urn:microsoft.com/office/officeart/2005/8/layout/cycle8"/>
    <dgm:cxn modelId="{56C93135-64F1-4BC5-A809-A5FFF93CC324}" type="presOf" srcId="{A10AA6AD-C496-4E47-BB47-C8B39FD1B642}" destId="{65DC00A0-4DE3-4C7C-8978-1840F0EDA5C4}" srcOrd="0" destOrd="0" presId="urn:microsoft.com/office/officeart/2005/8/layout/cycle8"/>
    <dgm:cxn modelId="{853DB9BD-273B-41CB-95B2-57A77709A4B3}" type="presOf" srcId="{A10AA6AD-C496-4E47-BB47-C8B39FD1B642}" destId="{C36C7A6F-B3D9-4508-95A6-75299F3D7F52}" srcOrd="1" destOrd="0" presId="urn:microsoft.com/office/officeart/2005/8/layout/cycle8"/>
    <dgm:cxn modelId="{FB2D2707-37D2-4CE4-8E1A-C089AAA7350C}" srcId="{32B353D0-1A54-4DB7-AF50-E61A95FCA0C2}" destId="{1C2E9F15-4A07-4C41-84E3-C89BF4832690}" srcOrd="2" destOrd="0" parTransId="{50073DAE-F35E-4B97-BEBD-965FF8663569}" sibTransId="{5EAB0889-B4A4-4115-BC21-05F44A3B8EFF}"/>
    <dgm:cxn modelId="{F359EF7D-811F-4144-9CE9-FC76E488B0C8}" type="presOf" srcId="{32B353D0-1A54-4DB7-AF50-E61A95FCA0C2}" destId="{5FD8CC06-EF50-4D4E-A746-20DA248EEAD8}" srcOrd="0" destOrd="0" presId="urn:microsoft.com/office/officeart/2005/8/layout/cycle8"/>
    <dgm:cxn modelId="{46C72709-6586-40CF-BB24-02BD9D36AF78}" type="presOf" srcId="{9A6D5526-8C82-400B-9AB1-238C0D3461ED}" destId="{10E67F41-0D77-47C8-A181-9752A30CEF95}" srcOrd="1" destOrd="0" presId="urn:microsoft.com/office/officeart/2005/8/layout/cycle8"/>
    <dgm:cxn modelId="{3F6FCB4B-B531-4FDD-9AB6-EBA73408D446}" type="presOf" srcId="{9A6D5526-8C82-400B-9AB1-238C0D3461ED}" destId="{2A729C09-C384-4CDB-AD75-449990566DEE}" srcOrd="0" destOrd="0" presId="urn:microsoft.com/office/officeart/2005/8/layout/cycle8"/>
    <dgm:cxn modelId="{35A7EB0D-6C85-4F00-8A36-F77CCAA642EA}" type="presParOf" srcId="{5FD8CC06-EF50-4D4E-A746-20DA248EEAD8}" destId="{2A729C09-C384-4CDB-AD75-449990566DEE}" srcOrd="0" destOrd="0" presId="urn:microsoft.com/office/officeart/2005/8/layout/cycle8"/>
    <dgm:cxn modelId="{E95CD20D-57F5-4133-9A36-751E63494FC8}" type="presParOf" srcId="{5FD8CC06-EF50-4D4E-A746-20DA248EEAD8}" destId="{FBD859DE-5945-4088-9C17-5BE54F75D943}" srcOrd="1" destOrd="0" presId="urn:microsoft.com/office/officeart/2005/8/layout/cycle8"/>
    <dgm:cxn modelId="{4C8DC2D8-F51B-4B68-88D0-3889702126C1}" type="presParOf" srcId="{5FD8CC06-EF50-4D4E-A746-20DA248EEAD8}" destId="{D84046EA-C781-426D-8D81-DC4D52B64F04}" srcOrd="2" destOrd="0" presId="urn:microsoft.com/office/officeart/2005/8/layout/cycle8"/>
    <dgm:cxn modelId="{142E3A42-08AF-45D0-A3DE-988CF9115B95}" type="presParOf" srcId="{5FD8CC06-EF50-4D4E-A746-20DA248EEAD8}" destId="{10E67F41-0D77-47C8-A181-9752A30CEF95}" srcOrd="3" destOrd="0" presId="urn:microsoft.com/office/officeart/2005/8/layout/cycle8"/>
    <dgm:cxn modelId="{0710B35D-C0D9-4CB9-B0BA-93772A3E9C43}" type="presParOf" srcId="{5FD8CC06-EF50-4D4E-A746-20DA248EEAD8}" destId="{65DC00A0-4DE3-4C7C-8978-1840F0EDA5C4}" srcOrd="4" destOrd="0" presId="urn:microsoft.com/office/officeart/2005/8/layout/cycle8"/>
    <dgm:cxn modelId="{FF3106EB-A717-4C9C-A065-650C0A0F286D}" type="presParOf" srcId="{5FD8CC06-EF50-4D4E-A746-20DA248EEAD8}" destId="{B6B5B5F0-AAF3-4292-B588-87B8D67A908D}" srcOrd="5" destOrd="0" presId="urn:microsoft.com/office/officeart/2005/8/layout/cycle8"/>
    <dgm:cxn modelId="{A452AED3-9977-4A52-A8E4-30298A31C40F}" type="presParOf" srcId="{5FD8CC06-EF50-4D4E-A746-20DA248EEAD8}" destId="{BFD20E87-FCBA-47B5-83C7-4D4C0EA84DF8}" srcOrd="6" destOrd="0" presId="urn:microsoft.com/office/officeart/2005/8/layout/cycle8"/>
    <dgm:cxn modelId="{3CCCB71F-3630-458A-9CA6-F5A9206C6F77}" type="presParOf" srcId="{5FD8CC06-EF50-4D4E-A746-20DA248EEAD8}" destId="{C36C7A6F-B3D9-4508-95A6-75299F3D7F52}" srcOrd="7" destOrd="0" presId="urn:microsoft.com/office/officeart/2005/8/layout/cycle8"/>
    <dgm:cxn modelId="{C368D0D4-D1C0-48C9-9E79-272D384FFE01}" type="presParOf" srcId="{5FD8CC06-EF50-4D4E-A746-20DA248EEAD8}" destId="{F4A2C97E-EFE0-43B1-9553-98017ECB5E69}" srcOrd="8" destOrd="0" presId="urn:microsoft.com/office/officeart/2005/8/layout/cycle8"/>
    <dgm:cxn modelId="{ECA7B556-FF43-4A47-BD5C-AB955470C6F2}" type="presParOf" srcId="{5FD8CC06-EF50-4D4E-A746-20DA248EEAD8}" destId="{E4161096-EC74-4783-A96D-5E2BC3168147}" srcOrd="9" destOrd="0" presId="urn:microsoft.com/office/officeart/2005/8/layout/cycle8"/>
    <dgm:cxn modelId="{DEBA17AF-33E3-43DF-A517-B67E4E92C540}" type="presParOf" srcId="{5FD8CC06-EF50-4D4E-A746-20DA248EEAD8}" destId="{5CC461E6-4BCE-479D-A336-3453849A0E2A}" srcOrd="10" destOrd="0" presId="urn:microsoft.com/office/officeart/2005/8/layout/cycle8"/>
    <dgm:cxn modelId="{BA3791EA-4CB1-4310-B531-402C6A99999F}" type="presParOf" srcId="{5FD8CC06-EF50-4D4E-A746-20DA248EEAD8}" destId="{41115F61-9805-40EF-8987-09A377E4C207}" srcOrd="11" destOrd="0" presId="urn:microsoft.com/office/officeart/2005/8/layout/cycle8"/>
    <dgm:cxn modelId="{828DD6B6-07F9-443A-8FCF-5B5A545C573C}" type="presParOf" srcId="{5FD8CC06-EF50-4D4E-A746-20DA248EEAD8}" destId="{57D306A3-DDDF-4508-A48B-825E4AA93CE4}" srcOrd="12" destOrd="0" presId="urn:microsoft.com/office/officeart/2005/8/layout/cycle8"/>
    <dgm:cxn modelId="{4DE18AA4-9CA4-4799-89D5-FE13CF19DB45}" type="presParOf" srcId="{5FD8CC06-EF50-4D4E-A746-20DA248EEAD8}" destId="{21AEA600-AA9D-4D9C-8F8A-597D6BA8E01D}" srcOrd="13" destOrd="0" presId="urn:microsoft.com/office/officeart/2005/8/layout/cycle8"/>
    <dgm:cxn modelId="{939C98C6-8886-4FE9-A99C-9016DF93A1F9}" type="presParOf" srcId="{5FD8CC06-EF50-4D4E-A746-20DA248EEAD8}" destId="{4D7625CC-0A1D-4B50-B332-5CB153BAA8CE}" srcOrd="14" destOrd="0" presId="urn:microsoft.com/office/officeart/2005/8/layout/cycle8"/>
    <dgm:cxn modelId="{3202B0CA-E40A-4C41-ABD8-9D6436758C3D}" type="presParOf" srcId="{5FD8CC06-EF50-4D4E-A746-20DA248EEAD8}" destId="{7B0FD5BE-AC44-46DC-BFAD-CF19524632EE}" srcOrd="15" destOrd="0" presId="urn:microsoft.com/office/officeart/2005/8/layout/cycle8"/>
    <dgm:cxn modelId="{C46174B2-55F5-4B49-A9F1-764D469C63E3}" type="presParOf" srcId="{5FD8CC06-EF50-4D4E-A746-20DA248EEAD8}" destId="{03B13863-CFF8-4AC4-B684-150434FD30C4}" srcOrd="16" destOrd="0" presId="urn:microsoft.com/office/officeart/2005/8/layout/cycle8"/>
    <dgm:cxn modelId="{22430D7D-0A75-4EE7-BCCF-9A9C1AC878AC}" type="presParOf" srcId="{5FD8CC06-EF50-4D4E-A746-20DA248EEAD8}" destId="{86568D93-57A3-4AB6-8A19-E66BCB9FC65A}" srcOrd="17" destOrd="0" presId="urn:microsoft.com/office/officeart/2005/8/layout/cycle8"/>
    <dgm:cxn modelId="{F64DDF40-6D7D-4A0B-9D9B-D8A974766BDB}" type="presParOf" srcId="{5FD8CC06-EF50-4D4E-A746-20DA248EEAD8}" destId="{6CDBF80A-8164-45D4-94EB-9EF92130D0B9}" srcOrd="18" destOrd="0" presId="urn:microsoft.com/office/officeart/2005/8/layout/cycle8"/>
    <dgm:cxn modelId="{C5F81F65-493E-409B-A936-4F0CB8CAA2CF}" type="presParOf" srcId="{5FD8CC06-EF50-4D4E-A746-20DA248EEAD8}" destId="{FC86D1DB-BEC8-4AFB-8D09-162753172441}"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29C09-C384-4CDB-AD75-449990566DEE}">
      <dsp:nvSpPr>
        <dsp:cNvPr id="0" name=""/>
        <dsp:cNvSpPr/>
      </dsp:nvSpPr>
      <dsp:spPr>
        <a:xfrm>
          <a:off x="1883681" y="346198"/>
          <a:ext cx="4642292" cy="4642292"/>
        </a:xfrm>
        <a:prstGeom prst="pie">
          <a:avLst>
            <a:gd name="adj1" fmla="val 16200000"/>
            <a:gd name="adj2" fmla="val 0"/>
          </a:avLst>
        </a:prstGeom>
        <a:solidFill>
          <a:schemeClr val="accent2">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Dev</a:t>
          </a:r>
        </a:p>
      </dsp:txBody>
      <dsp:txXfrm>
        <a:off x="4347965" y="1308369"/>
        <a:ext cx="1713227" cy="1271103"/>
      </dsp:txXfrm>
    </dsp:sp>
    <dsp:sp modelId="{65DC00A0-4DE3-4C7C-8978-1840F0EDA5C4}">
      <dsp:nvSpPr>
        <dsp:cNvPr id="0" name=""/>
        <dsp:cNvSpPr/>
      </dsp:nvSpPr>
      <dsp:spPr>
        <a:xfrm>
          <a:off x="1883681" y="502047"/>
          <a:ext cx="4642292" cy="4642292"/>
        </a:xfrm>
        <a:prstGeom prst="pie">
          <a:avLst>
            <a:gd name="adj1" fmla="val 0"/>
            <a:gd name="adj2" fmla="val 5400000"/>
          </a:avLst>
        </a:prstGeom>
        <a:solidFill>
          <a:schemeClr val="accent2">
            <a:shade val="80000"/>
            <a:hueOff val="242159"/>
            <a:satOff val="-31323"/>
            <a:lumOff val="155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Test</a:t>
          </a:r>
        </a:p>
      </dsp:txBody>
      <dsp:txXfrm>
        <a:off x="4347965" y="2911065"/>
        <a:ext cx="1713227" cy="1271103"/>
      </dsp:txXfrm>
    </dsp:sp>
    <dsp:sp modelId="{F4A2C97E-EFE0-43B1-9553-98017ECB5E69}">
      <dsp:nvSpPr>
        <dsp:cNvPr id="0" name=""/>
        <dsp:cNvSpPr/>
      </dsp:nvSpPr>
      <dsp:spPr>
        <a:xfrm>
          <a:off x="1727832" y="502047"/>
          <a:ext cx="4642292" cy="4642292"/>
        </a:xfrm>
        <a:prstGeom prst="pie">
          <a:avLst>
            <a:gd name="adj1" fmla="val 5400000"/>
            <a:gd name="adj2" fmla="val 10800000"/>
          </a:avLst>
        </a:prstGeom>
        <a:solidFill>
          <a:schemeClr val="accent2">
            <a:shade val="80000"/>
            <a:hueOff val="484318"/>
            <a:satOff val="-62646"/>
            <a:lumOff val="3113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Deploy</a:t>
          </a:r>
        </a:p>
      </dsp:txBody>
      <dsp:txXfrm>
        <a:off x="2192614" y="2911065"/>
        <a:ext cx="1713227" cy="1271103"/>
      </dsp:txXfrm>
    </dsp:sp>
    <dsp:sp modelId="{57D306A3-DDDF-4508-A48B-825E4AA93CE4}">
      <dsp:nvSpPr>
        <dsp:cNvPr id="0" name=""/>
        <dsp:cNvSpPr/>
      </dsp:nvSpPr>
      <dsp:spPr>
        <a:xfrm>
          <a:off x="1727832" y="346198"/>
          <a:ext cx="4642292" cy="4642292"/>
        </a:xfrm>
        <a:prstGeom prst="pie">
          <a:avLst>
            <a:gd name="adj1" fmla="val 10800000"/>
            <a:gd name="adj2" fmla="val 16200000"/>
          </a:avLst>
        </a:prstGeom>
        <a:solidFill>
          <a:schemeClr val="accent2">
            <a:shade val="80000"/>
            <a:hueOff val="726476"/>
            <a:satOff val="-93969"/>
            <a:lumOff val="4670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Learn</a:t>
          </a:r>
        </a:p>
      </dsp:txBody>
      <dsp:txXfrm>
        <a:off x="2192614" y="1308369"/>
        <a:ext cx="1713227" cy="1271103"/>
      </dsp:txXfrm>
    </dsp:sp>
    <dsp:sp modelId="{03B13863-CFF8-4AC4-B684-150434FD30C4}">
      <dsp:nvSpPr>
        <dsp:cNvPr id="0" name=""/>
        <dsp:cNvSpPr/>
      </dsp:nvSpPr>
      <dsp:spPr>
        <a:xfrm>
          <a:off x="1596301" y="58818"/>
          <a:ext cx="5217052" cy="5217052"/>
        </a:xfrm>
        <a:prstGeom prst="circularArrow">
          <a:avLst>
            <a:gd name="adj1" fmla="val 5085"/>
            <a:gd name="adj2" fmla="val 327528"/>
            <a:gd name="adj3" fmla="val 21272472"/>
            <a:gd name="adj4" fmla="val 16200000"/>
            <a:gd name="adj5" fmla="val 593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68D93-57A3-4AB6-8A19-E66BCB9FC65A}">
      <dsp:nvSpPr>
        <dsp:cNvPr id="0" name=""/>
        <dsp:cNvSpPr/>
      </dsp:nvSpPr>
      <dsp:spPr>
        <a:xfrm>
          <a:off x="1596301" y="214667"/>
          <a:ext cx="5217052" cy="5217052"/>
        </a:xfrm>
        <a:prstGeom prst="circularArrow">
          <a:avLst>
            <a:gd name="adj1" fmla="val 5085"/>
            <a:gd name="adj2" fmla="val 327528"/>
            <a:gd name="adj3" fmla="val 5072472"/>
            <a:gd name="adj4" fmla="val 0"/>
            <a:gd name="adj5" fmla="val 5932"/>
          </a:avLst>
        </a:prstGeom>
        <a:solidFill>
          <a:schemeClr val="accent2">
            <a:shade val="90000"/>
            <a:hueOff val="249111"/>
            <a:satOff val="-31323"/>
            <a:lumOff val="152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DBF80A-8164-45D4-94EB-9EF92130D0B9}">
      <dsp:nvSpPr>
        <dsp:cNvPr id="0" name=""/>
        <dsp:cNvSpPr/>
      </dsp:nvSpPr>
      <dsp:spPr>
        <a:xfrm>
          <a:off x="1440452" y="214667"/>
          <a:ext cx="5217052" cy="5217052"/>
        </a:xfrm>
        <a:prstGeom prst="circularArrow">
          <a:avLst>
            <a:gd name="adj1" fmla="val 5085"/>
            <a:gd name="adj2" fmla="val 327528"/>
            <a:gd name="adj3" fmla="val 10472472"/>
            <a:gd name="adj4" fmla="val 5400000"/>
            <a:gd name="adj5" fmla="val 5932"/>
          </a:avLst>
        </a:prstGeom>
        <a:solidFill>
          <a:schemeClr val="accent2">
            <a:shade val="90000"/>
            <a:hueOff val="498221"/>
            <a:satOff val="-62646"/>
            <a:lumOff val="305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86D1DB-BEC8-4AFB-8D09-162753172441}">
      <dsp:nvSpPr>
        <dsp:cNvPr id="0" name=""/>
        <dsp:cNvSpPr/>
      </dsp:nvSpPr>
      <dsp:spPr>
        <a:xfrm>
          <a:off x="1440452" y="58818"/>
          <a:ext cx="5217052" cy="5217052"/>
        </a:xfrm>
        <a:prstGeom prst="circularArrow">
          <a:avLst>
            <a:gd name="adj1" fmla="val 5085"/>
            <a:gd name="adj2" fmla="val 327528"/>
            <a:gd name="adj3" fmla="val 15872472"/>
            <a:gd name="adj4" fmla="val 10800000"/>
            <a:gd name="adj5" fmla="val 5932"/>
          </a:avLst>
        </a:prstGeom>
        <a:solidFill>
          <a:schemeClr val="accent2">
            <a:shade val="90000"/>
            <a:hueOff val="747332"/>
            <a:satOff val="-93969"/>
            <a:lumOff val="4585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Build 2016</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3/31/2016 4:19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Build 2016</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3/31/2016 4:16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84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5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5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17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11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1EFE40D-E08A-464F-96D6-CEB0B2DD6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38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9231B-6AE0-4AC7-A80E-B091DE4408D0}"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98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02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48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71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81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206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190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50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037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290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340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36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748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53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74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88" rtl="0" eaLnBrk="1" fontAlgn="base" latinLnBrk="0" hangingPunct="1">
              <a:lnSpc>
                <a:spcPct val="100000"/>
              </a:lnSpc>
              <a:spcBef>
                <a:spcPct val="0"/>
              </a:spcBef>
              <a:spcAft>
                <a:spcPct val="0"/>
              </a:spcAft>
              <a:buClrTx/>
              <a:buSzTx/>
              <a:buFontTx/>
              <a:buNone/>
              <a:tabLst/>
              <a:defRPr/>
            </a:pPr>
            <a:fld id="{D87653DB-B31F-428D-9506-C3E312885146}"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32688"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403535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522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441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724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379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508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410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421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782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3/31/2016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467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108810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8A17D118-1690-458F-B4D2-F9DA5D6F503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3/31/2016 4:19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1707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72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17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41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13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06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C9095CD6-0A44-4E02-9A31-9477FA89C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8810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627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2016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TextBox 7"/>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977451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67622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254255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317480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652936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66392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6195">
                      <a:schemeClr val="tx1"/>
                    </a:gs>
                    <a:gs pos="24779">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6195">
                      <a:schemeClr val="tx1"/>
                    </a:gs>
                    <a:gs pos="24779">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2016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557834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1" y="6240963"/>
            <a:ext cx="1278510" cy="27413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64013" y="490737"/>
            <a:ext cx="1436313" cy="306604"/>
          </a:xfrm>
          <a:prstGeom prst="rect">
            <a:avLst/>
          </a:prstGeom>
        </p:spPr>
      </p:pic>
      <p:sp>
        <p:nvSpPr>
          <p:cNvPr id="12" name="Freeform 11"/>
          <p:cNvSpPr>
            <a:spLocks noEditPoints="1"/>
          </p:cNvSpPr>
          <p:nvPr userDrawn="1"/>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endParaRPr lang="en-US" sz="2200"/>
          </a:p>
        </p:txBody>
      </p:sp>
    </p:spTree>
    <p:extLst>
      <p:ext uri="{BB962C8B-B14F-4D97-AF65-F5344CB8AC3E}">
        <p14:creationId xmlns:p14="http://schemas.microsoft.com/office/powerpoint/2010/main" val="1489203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5786"/>
            <a:ext cx="100583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7"/>
            <a:ext cx="1449939" cy="306604"/>
          </a:xfrm>
          <a:prstGeom prst="rect">
            <a:avLst/>
          </a:prstGeom>
        </p:spPr>
      </p:pic>
      <p:sp>
        <p:nvSpPr>
          <p:cNvPr id="7" name="Text Placeholder 2"/>
          <p:cNvSpPr>
            <a:spLocks noGrp="1"/>
          </p:cNvSpPr>
          <p:nvPr>
            <p:ph type="body" sz="quarter" idx="13" hasCustomPrompt="1"/>
          </p:nvPr>
        </p:nvSpPr>
        <p:spPr>
          <a:xfrm>
            <a:off x="8504239" y="307622"/>
            <a:ext cx="3656013" cy="578303"/>
          </a:xfrm>
        </p:spPr>
        <p:txBody>
          <a:bodyPr lIns="182880" tIns="146304" rIns="182880" bIns="146304"/>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a:t>Session Code Here</a:t>
            </a:r>
          </a:p>
        </p:txBody>
      </p:sp>
      <p:sp>
        <p:nvSpPr>
          <p:cNvPr id="2" name="TextBox 1"/>
          <p:cNvSpPr txBox="1"/>
          <p:nvPr userDrawn="1"/>
        </p:nvSpPr>
        <p:spPr>
          <a:xfrm>
            <a:off x="288989" y="6072576"/>
            <a:ext cx="1930897" cy="634440"/>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2978276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5786"/>
            <a:ext cx="100583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9" y="307622"/>
            <a:ext cx="3656013" cy="578303"/>
          </a:xfrm>
        </p:spPr>
        <p:txBody>
          <a:bodyPr lIns="182880" tIns="146304" rIns="182880" bIns="146304"/>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endParaRPr lang="en-US" sz="2200">
              <a:solidFill>
                <a:srgbClr val="404040"/>
              </a:solidFill>
            </a:endParaRPr>
          </a:p>
        </p:txBody>
      </p:sp>
      <p:sp>
        <p:nvSpPr>
          <p:cNvPr id="9" name="TextBox 8"/>
          <p:cNvSpPr txBox="1"/>
          <p:nvPr userDrawn="1"/>
        </p:nvSpPr>
        <p:spPr>
          <a:xfrm>
            <a:off x="288989" y="6072576"/>
            <a:ext cx="1930897" cy="634440"/>
          </a:xfrm>
          <a:prstGeom prst="rect">
            <a:avLst/>
          </a:prstGeom>
          <a:noFill/>
        </p:spPr>
        <p:txBody>
          <a:bodyPr wrap="none" lIns="182854" tIns="146283" rIns="182854" bIns="146283"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764072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44960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35927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01728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15008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25571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78310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9523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4369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298056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3"/>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53394482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4"/>
            <a:ext cx="9144000" cy="1181862"/>
          </a:xfrm>
          <a:noFill/>
        </p:spPr>
        <p:txBody>
          <a:bodyPr wrap="square" tIns="91440" bIns="91440" anchor="t" anchorCtr="0">
            <a:spAutoFit/>
          </a:bodyPr>
          <a:lstStyle>
            <a:lvl1pPr>
              <a:defRPr sz="7198"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9143999" cy="738664"/>
          </a:xfrm>
          <a:noFill/>
        </p:spPr>
        <p:txBody>
          <a:bodyPr wrap="square" lIns="182880" tIns="146304" rIns="182880" bIns="146304">
            <a:spAutoFit/>
          </a:bodyPr>
          <a:lstStyle>
            <a:lvl1pPr marL="0" indent="0">
              <a:spcBef>
                <a:spcPts val="0"/>
              </a:spcBef>
              <a:buNone/>
              <a:defRPr sz="3199"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26165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9143999" cy="1181862"/>
          </a:xfrm>
          <a:noFill/>
        </p:spPr>
        <p:txBody>
          <a:bodyPr wrap="square" tIns="91440" bIns="91440" anchor="t" anchorCtr="0">
            <a:spAutoFit/>
          </a:bodyPr>
          <a:lstStyle>
            <a:lvl1pPr>
              <a:defRPr sz="7198"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966883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89816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14627259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2185468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9953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1864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943432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2916087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82125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2624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31625" y="1632056"/>
            <a:ext cx="11584484" cy="2092752"/>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74" spc="-61"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221785195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659196" y="6607560"/>
            <a:ext cx="777278" cy="386966"/>
          </a:xfrm>
          <a:prstGeom prst="rect">
            <a:avLst/>
          </a:prstGeom>
        </p:spPr>
        <p:txBody>
          <a:bodyPr/>
          <a:lstStyle/>
          <a:p>
            <a:fld id="{DC31B6AD-05CE-4DA5-9E71-9C9C86FE7FB4}" type="slidenum">
              <a:rPr lang="en-US" smtClean="0"/>
              <a:t>‹#›</a:t>
            </a:fld>
            <a:endParaRPr lang="en-US"/>
          </a:p>
        </p:txBody>
      </p:sp>
      <p:sp>
        <p:nvSpPr>
          <p:cNvPr id="6" name="Text Placeholder 5"/>
          <p:cNvSpPr>
            <a:spLocks noGrp="1"/>
          </p:cNvSpPr>
          <p:nvPr>
            <p:ph type="body" sz="quarter" idx="13" hasCustomPrompt="1"/>
          </p:nvPr>
        </p:nvSpPr>
        <p:spPr>
          <a:xfrm>
            <a:off x="1" y="585024"/>
            <a:ext cx="12436475" cy="380490"/>
          </a:xfrm>
          <a:prstGeom prst="rect">
            <a:avLst/>
          </a:prstGeom>
        </p:spPr>
        <p:txBody>
          <a:bodyPr lIns="320040" tIns="53325" rIns="53325" bIns="53325">
            <a:noAutofit/>
          </a:bodyPr>
          <a:lstStyle>
            <a:lvl1pPr marL="0" indent="0">
              <a:buNone/>
              <a:defRPr sz="2856">
                <a:solidFill>
                  <a:schemeClr val="tx1"/>
                </a:solidFill>
                <a:latin typeface="Segoe UI Light" pitchFamily="34" charset="0"/>
              </a:defRPr>
            </a:lvl1pPr>
            <a:lvl2pPr marL="287279" indent="0">
              <a:buNone/>
              <a:defRPr/>
            </a:lvl2pPr>
            <a:lvl3pPr marL="600187" indent="0">
              <a:buNone/>
              <a:defRPr/>
            </a:lvl3pPr>
            <a:lvl4pPr marL="887466" indent="0">
              <a:buNone/>
              <a:defRPr/>
            </a:lvl4pPr>
            <a:lvl5pPr marL="1127540" indent="0">
              <a:buNone/>
              <a:defRPr/>
            </a:lvl5pPr>
          </a:lstStyle>
          <a:p>
            <a:pPr lvl="0"/>
            <a:r>
              <a:rPr lang="en-US" dirty="0"/>
              <a:t>Click to add subtitle</a:t>
            </a:r>
          </a:p>
        </p:txBody>
      </p:sp>
    </p:spTree>
    <p:extLst>
      <p:ext uri="{BB962C8B-B14F-4D97-AF65-F5344CB8AC3E}">
        <p14:creationId xmlns:p14="http://schemas.microsoft.com/office/powerpoint/2010/main" val="16034505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2_Option 3 - Org ID tile">
    <p:bg>
      <p:bgPr>
        <a:solidFill>
          <a:srgbClr val="0078D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80" y="6234298"/>
            <a:ext cx="1097269" cy="209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9159" y="1622735"/>
            <a:ext cx="3194624" cy="4297702"/>
          </a:xfrm>
          <a:prstGeom prst="rect">
            <a:avLst/>
          </a:prstGeom>
        </p:spPr>
      </p:pic>
      <p:sp>
        <p:nvSpPr>
          <p:cNvPr id="8" name="Title 1"/>
          <p:cNvSpPr>
            <a:spLocks noGrp="1"/>
          </p:cNvSpPr>
          <p:nvPr>
            <p:ph type="title" hasCustomPrompt="1"/>
          </p:nvPr>
        </p:nvSpPr>
        <p:spPr>
          <a:xfrm>
            <a:off x="274702" y="1759920"/>
            <a:ext cx="8046632" cy="1828786"/>
          </a:xfrm>
          <a:noFill/>
        </p:spPr>
        <p:txBody>
          <a:bodyPr lIns="146304" tIns="91440" rIns="146304" bIns="91440" anchor="t" anchorCtr="0"/>
          <a:lstStyle>
            <a:lvl1pPr>
              <a:defRPr sz="5399" spc="-100" baseline="0">
                <a:solidFill>
                  <a:schemeClr val="tx1"/>
                </a:solidFill>
              </a:defRPr>
            </a:lvl1pPr>
          </a:lstStyle>
          <a:p>
            <a:r>
              <a:rPr lang="en-US" dirty="0"/>
              <a:t>Lorem ipsum</a:t>
            </a:r>
          </a:p>
        </p:txBody>
      </p:sp>
    </p:spTree>
    <p:extLst>
      <p:ext uri="{BB962C8B-B14F-4D97-AF65-F5344CB8AC3E}">
        <p14:creationId xmlns:p14="http://schemas.microsoft.com/office/powerpoint/2010/main" val="425500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5"/>
            <a:ext cx="11887200" cy="2121397"/>
          </a:xfrm>
        </p:spPr>
        <p:txBody>
          <a:bodyPr>
            <a:spAutoFit/>
          </a:bodyPr>
          <a:lstStyle>
            <a:lvl1pPr>
              <a:defRPr>
                <a:solidFill>
                  <a:schemeClr val="accent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43318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0 G:120 B:215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smtClean="0">
                    <a:gradFill>
                      <a:gsLst>
                        <a:gs pos="7965">
                          <a:srgbClr val="000000"/>
                        </a:gs>
                        <a:gs pos="28319">
                          <a:srgbClr val="000000"/>
                        </a:gs>
                      </a:gsLst>
                      <a:lin ang="5400000" scaled="0"/>
                    </a:gradFill>
                    <a:ea typeface="Segoe UI" pitchFamily="34" charset="0"/>
                    <a:cs typeface="Segoe UI" pitchFamily="34" charset="0"/>
                  </a:rPr>
                  <a:t>R:</a:t>
                </a:r>
                <a:r>
                  <a:rPr lang="en-US" sz="500" baseline="0" dirty="0" smtClean="0">
                    <a:gradFill>
                      <a:gsLst>
                        <a:gs pos="7965">
                          <a:srgbClr val="000000"/>
                        </a:gs>
                        <a:gs pos="28319">
                          <a:srgbClr val="000000"/>
                        </a:gs>
                      </a:gsLst>
                      <a:lin ang="5400000" scaled="0"/>
                    </a:gradFill>
                    <a:ea typeface="Segoe UI" pitchFamily="34" charset="0"/>
                    <a:cs typeface="Segoe UI" pitchFamily="34" charset="0"/>
                  </a:rPr>
                  <a:t>0 G:188 B:242</a:t>
                </a:r>
                <a:endParaRPr lang="en-US" sz="500" dirty="0" smtClean="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smtClean="0">
                    <a:gradFill>
                      <a:gsLst>
                        <a:gs pos="92035">
                          <a:srgbClr val="505050"/>
                        </a:gs>
                        <a:gs pos="27000">
                          <a:srgbClr val="505050"/>
                        </a:gs>
                      </a:gsLst>
                      <a:lin ang="5400000" scaled="0"/>
                    </a:gradFill>
                    <a:ea typeface="Segoe UI" pitchFamily="34" charset="0"/>
                    <a:cs typeface="Segoe UI" pitchFamily="34" charset="0"/>
                  </a:rPr>
                  <a:t>R:</a:t>
                </a:r>
                <a:r>
                  <a:rPr lang="en-US" sz="500" baseline="0" dirty="0" smtClean="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smtClean="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smtClean="0">
                    <a:gradFill>
                      <a:gsLst>
                        <a:gs pos="0">
                          <a:srgbClr val="FFFFFF"/>
                        </a:gs>
                        <a:gs pos="100000">
                          <a:srgbClr val="FFFFFF"/>
                        </a:gs>
                      </a:gsLst>
                      <a:lin ang="5400000" scaled="0"/>
                    </a:gradFill>
                    <a:ea typeface="Segoe UI" pitchFamily="34" charset="0"/>
                    <a:cs typeface="Segoe UI" pitchFamily="34" charset="0"/>
                  </a:rPr>
                  <a:t>R:</a:t>
                </a:r>
                <a:r>
                  <a:rPr lang="en-US" sz="500" baseline="0" dirty="0" smtClean="0">
                    <a:gradFill>
                      <a:gsLst>
                        <a:gs pos="0">
                          <a:srgbClr val="FFFFFF"/>
                        </a:gs>
                        <a:gs pos="100000">
                          <a:srgbClr val="FFFFFF"/>
                        </a:gs>
                      </a:gsLst>
                      <a:lin ang="5400000" scaled="0"/>
                    </a:gradFill>
                    <a:ea typeface="Segoe UI" pitchFamily="34" charset="0"/>
                    <a:cs typeface="Segoe UI" pitchFamily="34" charset="0"/>
                  </a:rPr>
                  <a:t>0 G:32 B:80</a:t>
                </a:r>
                <a:endParaRPr lang="en-US" sz="5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80 G:80 B:80</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115 G:115 B:115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smtClean="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16 G:124 B:16</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Secondary colors (use only when</a:t>
              </a:r>
              <a:r>
                <a:rPr lang="en-US" sz="1000" baseline="0" dirty="0" smtClean="0">
                  <a:gradFill>
                    <a:gsLst>
                      <a:gs pos="2917">
                        <a:schemeClr val="tx1"/>
                      </a:gs>
                      <a:gs pos="30000">
                        <a:schemeClr val="tx1"/>
                      </a:gs>
                    </a:gsLst>
                    <a:lin ang="5400000" scaled="0"/>
                  </a:gradFill>
                </a:rPr>
                <a:t> necessary)</a:t>
              </a:r>
              <a:endParaRPr lang="en-US" sz="1000" dirty="0" smtClean="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295" r:id="rId4"/>
    <p:sldLayoutId id="2147484240" r:id="rId5"/>
    <p:sldLayoutId id="2147484296" r:id="rId6"/>
    <p:sldLayoutId id="2147484241" r:id="rId7"/>
    <p:sldLayoutId id="2147484297" r:id="rId8"/>
    <p:sldLayoutId id="2147484244" r:id="rId9"/>
    <p:sldLayoutId id="2147484298" r:id="rId10"/>
    <p:sldLayoutId id="2147484245" r:id="rId11"/>
    <p:sldLayoutId id="2147484247" r:id="rId12"/>
    <p:sldLayoutId id="2147484337" r:id="rId13"/>
    <p:sldLayoutId id="2147484249" r:id="rId14"/>
    <p:sldLayoutId id="2147484301" r:id="rId15"/>
    <p:sldLayoutId id="2147484252" r:id="rId16"/>
    <p:sldLayoutId id="2147484251" r:id="rId17"/>
    <p:sldLayoutId id="2147484254" r:id="rId18"/>
    <p:sldLayoutId id="2147484257" r:id="rId19"/>
    <p:sldLayoutId id="2147484258" r:id="rId20"/>
    <p:sldLayoutId id="2147484260" r:id="rId21"/>
    <p:sldLayoutId id="2147484299" r:id="rId22"/>
    <p:sldLayoutId id="214748426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smtClean="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2" name="Group 41"/>
          <p:cNvGrpSpPr/>
          <p:nvPr userDrawn="1"/>
        </p:nvGrpSpPr>
        <p:grpSpPr>
          <a:xfrm>
            <a:off x="12618967" y="0"/>
            <a:ext cx="952401" cy="5766965"/>
            <a:chOff x="12618967" y="0"/>
            <a:chExt cx="952401" cy="5766965"/>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noProof="0" dirty="0" smtClean="0">
                    <a:gradFill>
                      <a:gsLst>
                        <a:gs pos="0">
                          <a:srgbClr val="FFFFFF"/>
                        </a:gs>
                        <a:gs pos="100000">
                          <a:srgbClr val="FFFFFF"/>
                        </a:gs>
                      </a:gsLst>
                      <a:lin ang="5400000" scaled="0"/>
                    </a:gradFill>
                    <a:ea typeface="Segoe UI" pitchFamily="34" charset="0"/>
                    <a:cs typeface="Segoe UI" pitchFamily="34" charset="0"/>
                  </a:rPr>
                  <a:t>Purple</a:t>
                </a:r>
              </a:p>
              <a:p>
                <a:pPr lvl="0" defTabSz="932472" fontAlgn="base">
                  <a:lnSpc>
                    <a:spcPct val="100000"/>
                  </a:lnSpc>
                  <a:spcBef>
                    <a:spcPct val="0"/>
                  </a:spcBef>
                  <a:spcAft>
                    <a:spcPct val="0"/>
                  </a:spcAft>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smtClean="0">
                  <a:ln>
                    <a:noFill/>
                  </a:ln>
                  <a:gradFill>
                    <a:gsLst>
                      <a:gs pos="2917">
                        <a:srgbClr val="505050"/>
                      </a:gs>
                      <a:gs pos="30000">
                        <a:srgbClr val="505050"/>
                      </a:gs>
                    </a:gsLst>
                    <a:lin ang="5400000" scaled="0"/>
                  </a:gradFill>
                  <a:effectLst/>
                  <a:uLnTx/>
                  <a:uFillTx/>
                </a:rPr>
                <a:t>Main colors</a:t>
              </a:r>
            </a:p>
          </p:txBody>
        </p:sp>
        <p:sp>
          <p:nvSpPr>
            <p:cNvPr id="46" name="TextBox 45"/>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smtClean="0">
                  <a:ln>
                    <a:noFill/>
                  </a:ln>
                  <a:gradFill>
                    <a:gsLst>
                      <a:gs pos="2917">
                        <a:srgbClr val="505050"/>
                      </a:gs>
                      <a:gs pos="30000">
                        <a:srgbClr val="505050"/>
                      </a:gs>
                    </a:gsLst>
                    <a:lin ang="5400000" scaled="0"/>
                  </a:gradFill>
                  <a:effectLst/>
                  <a:uLnTx/>
                  <a:uFillTx/>
                </a:rPr>
                <a:t>Secondary colors (use only when necessary)</a:t>
              </a: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35" r:id="rId19"/>
    <p:sldLayoutId id="2147484336"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618964" y="-8395"/>
            <a:ext cx="955641" cy="5775361"/>
            <a:chOff x="12618967" y="-8396"/>
            <a:chExt cx="955641" cy="5775361"/>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293"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G:32 B:80</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277924215"/>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 id="2147484365" r:id="rId24"/>
    <p:sldLayoutId id="2147484366" r:id="rId25"/>
    <p:sldLayoutId id="2147484367" r:id="rId26"/>
    <p:sldLayoutId id="2147484368" r:id="rId27"/>
    <p:sldLayoutId id="2147484369" r:id="rId28"/>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47" Type="http://schemas.openxmlformats.org/officeDocument/2006/relationships/image" Target="../media/image79.png"/><Relationship Id="rId50" Type="http://schemas.openxmlformats.org/officeDocument/2006/relationships/image" Target="../media/image82.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46" Type="http://schemas.openxmlformats.org/officeDocument/2006/relationships/image" Target="../media/image78.png"/><Relationship Id="rId2" Type="http://schemas.openxmlformats.org/officeDocument/2006/relationships/notesSlide" Target="../notesSlides/notesSlide14.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41" Type="http://schemas.openxmlformats.org/officeDocument/2006/relationships/image" Target="../media/image73.png"/><Relationship Id="rId1" Type="http://schemas.openxmlformats.org/officeDocument/2006/relationships/slideLayout" Target="../slideLayouts/slideLayout55.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3" Type="http://schemas.openxmlformats.org/officeDocument/2006/relationships/image" Target="../media/image85.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49" Type="http://schemas.openxmlformats.org/officeDocument/2006/relationships/image" Target="../media/image81.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4" Type="http://schemas.openxmlformats.org/officeDocument/2006/relationships/image" Target="../media/image76.png"/><Relationship Id="rId52" Type="http://schemas.openxmlformats.org/officeDocument/2006/relationships/image" Target="../media/image84.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 Id="rId48" Type="http://schemas.openxmlformats.org/officeDocument/2006/relationships/image" Target="../media/image80.png"/><Relationship Id="rId8" Type="http://schemas.openxmlformats.org/officeDocument/2006/relationships/image" Target="../media/image40.png"/><Relationship Id="rId51" Type="http://schemas.openxmlformats.org/officeDocument/2006/relationships/image" Target="../media/image8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48.xml"/><Relationship Id="rId6" Type="http://schemas.microsoft.com/office/2007/relationships/hdphoto" Target="../media/hdphoto1.wdp"/><Relationship Id="rId5" Type="http://schemas.openxmlformats.org/officeDocument/2006/relationships/image" Target="../media/image86.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48.xml"/><Relationship Id="rId6" Type="http://schemas.openxmlformats.org/officeDocument/2006/relationships/image" Target="../media/image94.png"/><Relationship Id="rId5" Type="http://schemas.openxmlformats.org/officeDocument/2006/relationships/image" Target="../media/image91.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image" Target="../media/image102.png"/><Relationship Id="rId7" Type="http://schemas.openxmlformats.org/officeDocument/2006/relationships/image" Target="../media/image106.emf"/><Relationship Id="rId2" Type="http://schemas.openxmlformats.org/officeDocument/2006/relationships/notesSlide" Target="../notesSlides/notesSlide29.xml"/><Relationship Id="rId1" Type="http://schemas.openxmlformats.org/officeDocument/2006/relationships/slideLayout" Target="../slideLayouts/slideLayout62.xml"/><Relationship Id="rId6" Type="http://schemas.openxmlformats.org/officeDocument/2006/relationships/image" Target="../media/image105.emf"/><Relationship Id="rId5" Type="http://schemas.openxmlformats.org/officeDocument/2006/relationships/image" Target="../media/image104.emf"/><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55.xml"/><Relationship Id="rId5" Type="http://schemas.openxmlformats.org/officeDocument/2006/relationships/image" Target="../media/image110.png"/><Relationship Id="rId4" Type="http://schemas.openxmlformats.org/officeDocument/2006/relationships/image" Target="../media/image109.png"/></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55.xml"/><Relationship Id="rId5" Type="http://schemas.openxmlformats.org/officeDocument/2006/relationships/image" Target="../media/image57.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35.png"/><Relationship Id="rId7" Type="http://schemas.openxmlformats.org/officeDocument/2006/relationships/image" Target="../media/image111.png"/><Relationship Id="rId2" Type="http://schemas.openxmlformats.org/officeDocument/2006/relationships/image" Target="../media/image82.png"/><Relationship Id="rId1" Type="http://schemas.openxmlformats.org/officeDocument/2006/relationships/slideLayout" Target="../slideLayouts/slideLayout55.xml"/><Relationship Id="rId6" Type="http://schemas.openxmlformats.org/officeDocument/2006/relationships/image" Target="../media/image63.png"/><Relationship Id="rId5" Type="http://schemas.openxmlformats.org/officeDocument/2006/relationships/image" Target="../media/image59.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10.png"/><Relationship Id="rId2" Type="http://schemas.openxmlformats.org/officeDocument/2006/relationships/image" Target="../media/image38.png"/><Relationship Id="rId1" Type="http://schemas.openxmlformats.org/officeDocument/2006/relationships/slideLayout" Target="../slideLayouts/slideLayout71.xml"/><Relationship Id="rId6" Type="http://schemas.openxmlformats.org/officeDocument/2006/relationships/image" Target="../media/image56.png"/><Relationship Id="rId5" Type="http://schemas.openxmlformats.org/officeDocument/2006/relationships/image" Target="../media/image40.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80.png"/><Relationship Id="rId7" Type="http://schemas.openxmlformats.org/officeDocument/2006/relationships/image" Target="../media/image35.png"/><Relationship Id="rId2" Type="http://schemas.openxmlformats.org/officeDocument/2006/relationships/image" Target="../media/image73.png"/><Relationship Id="rId1" Type="http://schemas.openxmlformats.org/officeDocument/2006/relationships/slideLayout" Target="../slideLayouts/slideLayout55.xml"/><Relationship Id="rId6" Type="http://schemas.openxmlformats.org/officeDocument/2006/relationships/image" Target="../media/image112.png"/><Relationship Id="rId11" Type="http://schemas.openxmlformats.org/officeDocument/2006/relationships/image" Target="../media/image114.jpeg"/><Relationship Id="rId5" Type="http://schemas.openxmlformats.org/officeDocument/2006/relationships/image" Target="../media/image42.png"/><Relationship Id="rId10" Type="http://schemas.openxmlformats.org/officeDocument/2006/relationships/image" Target="../media/image113.png"/><Relationship Id="rId4" Type="http://schemas.openxmlformats.org/officeDocument/2006/relationships/image" Target="../media/image63.png"/><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59.png"/><Relationship Id="rId12" Type="http://schemas.openxmlformats.org/officeDocument/2006/relationships/image" Target="../media/image113.png"/><Relationship Id="rId2" Type="http://schemas.openxmlformats.org/officeDocument/2006/relationships/notesSlide" Target="../notesSlides/notesSlide35.xml"/><Relationship Id="rId1" Type="http://schemas.openxmlformats.org/officeDocument/2006/relationships/slideLayout" Target="../slideLayouts/slideLayout55.xml"/><Relationship Id="rId6" Type="http://schemas.openxmlformats.org/officeDocument/2006/relationships/image" Target="../media/image111.png"/><Relationship Id="rId11" Type="http://schemas.openxmlformats.org/officeDocument/2006/relationships/image" Target="../media/image115.png"/><Relationship Id="rId5" Type="http://schemas.openxmlformats.org/officeDocument/2006/relationships/image" Target="../media/image57.png"/><Relationship Id="rId10" Type="http://schemas.openxmlformats.org/officeDocument/2006/relationships/image" Target="../media/image38.png"/><Relationship Id="rId4" Type="http://schemas.openxmlformats.org/officeDocument/2006/relationships/image" Target="../media/image56.png"/><Relationship Id="rId9"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20.png"/><Relationship Id="rId2" Type="http://schemas.openxmlformats.org/officeDocument/2006/relationships/notesSlide" Target="../notesSlides/notesSlide36.xml"/><Relationship Id="rId1" Type="http://schemas.openxmlformats.org/officeDocument/2006/relationships/slideLayout" Target="../slideLayouts/slideLayout48.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55.xml"/><Relationship Id="rId5" Type="http://schemas.openxmlformats.org/officeDocument/2006/relationships/image" Target="../media/image123.png"/><Relationship Id="rId4" Type="http://schemas.openxmlformats.org/officeDocument/2006/relationships/image" Target="../media/image1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3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88430" y="2154415"/>
            <a:ext cx="3674357" cy="2797810"/>
            <a:chOff x="4007764" y="1875265"/>
            <a:chExt cx="3602638" cy="2743200"/>
          </a:xfrm>
        </p:grpSpPr>
        <p:sp>
          <p:nvSpPr>
            <p:cNvPr id="2" name="Rectangle 1"/>
            <p:cNvSpPr/>
            <p:nvPr/>
          </p:nvSpPr>
          <p:spPr bwMode="auto">
            <a:xfrm>
              <a:off x="4007764" y="1875265"/>
              <a:ext cx="3602638" cy="27432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TextBox 2"/>
            <p:cNvSpPr txBox="1"/>
            <p:nvPr/>
          </p:nvSpPr>
          <p:spPr>
            <a:xfrm>
              <a:off x="4980811" y="2842550"/>
              <a:ext cx="1678986" cy="804066"/>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Agility</a:t>
              </a:r>
            </a:p>
          </p:txBody>
        </p:sp>
      </p:grpSp>
    </p:spTree>
    <p:extLst>
      <p:ext uri="{BB962C8B-B14F-4D97-AF65-F5344CB8AC3E}">
        <p14:creationId xmlns:p14="http://schemas.microsoft.com/office/powerpoint/2010/main" val="3946446198"/>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1.85185E-6 L 0.35261 -0.00509 " pathEditMode="relative" rAng="0" ptsTypes="AA">
                                      <p:cBhvr>
                                        <p:cTn id="6" dur="2000" fill="hold"/>
                                        <p:tgtEl>
                                          <p:spTgt spid="4"/>
                                        </p:tgtEl>
                                        <p:attrNameLst>
                                          <p:attrName>ppt_x</p:attrName>
                                          <p:attrName>ppt_y</p:attrName>
                                        </p:attrNameLst>
                                      </p:cBhvr>
                                      <p:rCtr x="17630"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5642" y="2108933"/>
            <a:ext cx="3674357" cy="279781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Rectangle 5"/>
          <p:cNvSpPr/>
          <p:nvPr/>
        </p:nvSpPr>
        <p:spPr bwMode="auto">
          <a:xfrm>
            <a:off x="4429471" y="2108933"/>
            <a:ext cx="3674357" cy="2797810"/>
          </a:xfrm>
          <a:prstGeom prst="rect">
            <a:avLst/>
          </a:prstGeom>
          <a:solidFill>
            <a:srgbClr val="00BCF2"/>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Rectangle 6"/>
          <p:cNvSpPr/>
          <p:nvPr/>
        </p:nvSpPr>
        <p:spPr bwMode="auto">
          <a:xfrm>
            <a:off x="8473301" y="2108933"/>
            <a:ext cx="3674357" cy="279781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 name="TextBox 7"/>
          <p:cNvSpPr txBox="1"/>
          <p:nvPr/>
        </p:nvSpPr>
        <p:spPr>
          <a:xfrm>
            <a:off x="385642" y="3102902"/>
            <a:ext cx="3674357" cy="82007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3672" dirty="0">
                <a:solidFill>
                  <a:srgbClr val="FFFFFF"/>
                </a:solidFill>
                <a:latin typeface="Segoe UI"/>
              </a:rPr>
              <a:t>Hyper-Scale</a:t>
            </a:r>
          </a:p>
        </p:txBody>
      </p:sp>
      <p:sp>
        <p:nvSpPr>
          <p:cNvPr id="9" name="TextBox 8"/>
          <p:cNvSpPr txBox="1"/>
          <p:nvPr/>
        </p:nvSpPr>
        <p:spPr>
          <a:xfrm>
            <a:off x="4964309" y="3102902"/>
            <a:ext cx="2643527" cy="820073"/>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Availability</a:t>
            </a:r>
          </a:p>
        </p:txBody>
      </p:sp>
      <p:sp>
        <p:nvSpPr>
          <p:cNvPr id="10" name="TextBox 9"/>
          <p:cNvSpPr txBox="1"/>
          <p:nvPr/>
        </p:nvSpPr>
        <p:spPr>
          <a:xfrm>
            <a:off x="9465719" y="3095475"/>
            <a:ext cx="1712410" cy="820073"/>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Agility</a:t>
            </a:r>
          </a:p>
        </p:txBody>
      </p:sp>
    </p:spTree>
    <p:extLst>
      <p:ext uri="{BB962C8B-B14F-4D97-AF65-F5344CB8AC3E}">
        <p14:creationId xmlns:p14="http://schemas.microsoft.com/office/powerpoint/2010/main" val="341818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85642" y="2119789"/>
            <a:ext cx="3674357" cy="279781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Rectangle 4"/>
          <p:cNvSpPr/>
          <p:nvPr/>
        </p:nvSpPr>
        <p:spPr bwMode="auto">
          <a:xfrm>
            <a:off x="4429471" y="2119789"/>
            <a:ext cx="3674357" cy="2797810"/>
          </a:xfrm>
          <a:prstGeom prst="rect">
            <a:avLst/>
          </a:prstGeom>
          <a:solidFill>
            <a:srgbClr val="00BCF2"/>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Rectangle 5"/>
          <p:cNvSpPr/>
          <p:nvPr/>
        </p:nvSpPr>
        <p:spPr bwMode="auto">
          <a:xfrm>
            <a:off x="8473301" y="2119789"/>
            <a:ext cx="3674357" cy="279781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TextBox 6"/>
          <p:cNvSpPr txBox="1"/>
          <p:nvPr/>
        </p:nvSpPr>
        <p:spPr>
          <a:xfrm>
            <a:off x="385642" y="3113758"/>
            <a:ext cx="3674356" cy="82007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3672" dirty="0">
                <a:solidFill>
                  <a:srgbClr val="FFFFFF"/>
                </a:solidFill>
                <a:latin typeface="Segoe UI"/>
              </a:rPr>
              <a:t>Hyper-Scale</a:t>
            </a:r>
          </a:p>
        </p:txBody>
      </p:sp>
      <p:sp>
        <p:nvSpPr>
          <p:cNvPr id="8" name="TextBox 7"/>
          <p:cNvSpPr txBox="1"/>
          <p:nvPr/>
        </p:nvSpPr>
        <p:spPr>
          <a:xfrm>
            <a:off x="4964309" y="3113758"/>
            <a:ext cx="2643527" cy="820073"/>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Availability</a:t>
            </a:r>
          </a:p>
        </p:txBody>
      </p:sp>
      <p:sp>
        <p:nvSpPr>
          <p:cNvPr id="9" name="TextBox 8"/>
          <p:cNvSpPr txBox="1"/>
          <p:nvPr/>
        </p:nvSpPr>
        <p:spPr>
          <a:xfrm>
            <a:off x="9465719" y="3106330"/>
            <a:ext cx="1712410" cy="820073"/>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Agility</a:t>
            </a:r>
          </a:p>
        </p:txBody>
      </p:sp>
    </p:spTree>
    <p:extLst>
      <p:ext uri="{BB962C8B-B14F-4D97-AF65-F5344CB8AC3E}">
        <p14:creationId xmlns:p14="http://schemas.microsoft.com/office/powerpoint/2010/main" val="1280675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36000" fill="hold" grpId="0" nodeType="withEffect">
                                  <p:stCondLst>
                                    <p:cond delay="0"/>
                                  </p:stCondLst>
                                  <p:childTnLst>
                                    <p:animScale>
                                      <p:cBhvr>
                                        <p:cTn id="6" dur="1000" fill="hold"/>
                                        <p:tgtEl>
                                          <p:spTgt spid="4"/>
                                        </p:tgtEl>
                                      </p:cBhvr>
                                      <p:by x="300000" y="300000"/>
                                    </p:animScale>
                                  </p:childTnLst>
                                </p:cTn>
                              </p:par>
                              <p:par>
                                <p:cTn id="7" presetID="42" presetClass="path" presetSubtype="0" accel="50000" decel="50000" fill="hold" grpId="1" nodeType="withEffect">
                                  <p:stCondLst>
                                    <p:cond delay="0"/>
                                  </p:stCondLst>
                                  <p:childTnLst>
                                    <p:animMotion origin="layout" path="M 4.16667E-6 7.40741E-7 L -0.27553 0.00069 " pathEditMode="relative" rAng="0" ptsTypes="AA">
                                      <p:cBhvr>
                                        <p:cTn id="8" dur="1000" fill="hold"/>
                                        <p:tgtEl>
                                          <p:spTgt spid="4"/>
                                        </p:tgtEl>
                                        <p:attrNameLst>
                                          <p:attrName>ppt_x</p:attrName>
                                          <p:attrName>ppt_y</p:attrName>
                                        </p:attrNameLst>
                                      </p:cBhvr>
                                      <p:rCtr x="-13776" y="23"/>
                                    </p:animMotion>
                                  </p:childTnLst>
                                </p:cTn>
                              </p:par>
                              <p:par>
                                <p:cTn id="9" presetID="10" presetClass="exit" presetSubtype="0" fill="hold" grpId="0" nodeType="with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42" presetClass="path" presetSubtype="0" accel="50000" decel="50000" fill="hold" grpId="0" nodeType="withEffect">
                                  <p:stCondLst>
                                    <p:cond delay="0"/>
                                  </p:stCondLst>
                                  <p:childTnLst>
                                    <p:animMotion origin="layout" path="M 4.16667E-6 7.40741E-7 L -0.01693 -0.00046 " pathEditMode="relative" rAng="0" ptsTypes="AA">
                                      <p:cBhvr>
                                        <p:cTn id="22" dur="1000" fill="hold"/>
                                        <p:tgtEl>
                                          <p:spTgt spid="7"/>
                                        </p:tgtEl>
                                        <p:attrNameLst>
                                          <p:attrName>ppt_x</p:attrName>
                                          <p:attrName>ppt_y</p:attrName>
                                        </p:attrNameLst>
                                      </p:cBhvr>
                                      <p:rCtr x="-84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81" y="-1"/>
            <a:ext cx="4306815" cy="6994525"/>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Box 4"/>
          <p:cNvSpPr txBox="1"/>
          <p:nvPr/>
        </p:nvSpPr>
        <p:spPr>
          <a:xfrm>
            <a:off x="-96265" y="3105279"/>
            <a:ext cx="4222621" cy="82007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3672" dirty="0">
                <a:solidFill>
                  <a:srgbClr val="FFFFFF"/>
                </a:solidFill>
                <a:latin typeface="Segoe UI"/>
              </a:rPr>
              <a:t>Hyper-Scale</a:t>
            </a:r>
          </a:p>
        </p:txBody>
      </p:sp>
      <p:pic>
        <p:nvPicPr>
          <p:cNvPr id="6" name="Picture 5"/>
          <p:cNvPicPr>
            <a:picLocks noChangeAspect="1"/>
          </p:cNvPicPr>
          <p:nvPr/>
        </p:nvPicPr>
        <p:blipFill>
          <a:blip r:embed="rId3"/>
          <a:stretch>
            <a:fillRect/>
          </a:stretch>
        </p:blipFill>
        <p:spPr>
          <a:xfrm>
            <a:off x="6154968" y="4170211"/>
            <a:ext cx="4596602" cy="2693736"/>
          </a:xfrm>
          <a:prstGeom prst="rect">
            <a:avLst/>
          </a:prstGeom>
          <a:solidFill>
            <a:srgbClr val="5C2D91"/>
          </a:solidFill>
        </p:spPr>
      </p:pic>
      <p:pic>
        <p:nvPicPr>
          <p:cNvPr id="8" name="Picture 7"/>
          <p:cNvPicPr>
            <a:picLocks noChangeAspect="1"/>
          </p:cNvPicPr>
          <p:nvPr/>
        </p:nvPicPr>
        <p:blipFill>
          <a:blip r:embed="rId4">
            <a:duotone>
              <a:schemeClr val="bg2">
                <a:shade val="45000"/>
                <a:satMod val="135000"/>
              </a:schemeClr>
              <a:prstClr val="white"/>
            </a:duotone>
          </a:blip>
          <a:stretch>
            <a:fillRect/>
          </a:stretch>
        </p:blipFill>
        <p:spPr>
          <a:xfrm>
            <a:off x="4692456" y="769017"/>
            <a:ext cx="808762" cy="745246"/>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blip>
          <a:stretch>
            <a:fillRect/>
          </a:stretch>
        </p:blipFill>
        <p:spPr>
          <a:xfrm>
            <a:off x="6112085" y="769017"/>
            <a:ext cx="808762" cy="745246"/>
          </a:xfrm>
          <a:prstGeom prst="rect">
            <a:avLst/>
          </a:prstGeom>
        </p:spPr>
      </p:pic>
      <p:pic>
        <p:nvPicPr>
          <p:cNvPr id="10" name="Picture 9"/>
          <p:cNvPicPr>
            <a:picLocks noChangeAspect="1"/>
          </p:cNvPicPr>
          <p:nvPr/>
        </p:nvPicPr>
        <p:blipFill>
          <a:blip r:embed="rId4">
            <a:duotone>
              <a:schemeClr val="bg2">
                <a:shade val="45000"/>
                <a:satMod val="135000"/>
              </a:schemeClr>
              <a:prstClr val="white"/>
            </a:duotone>
          </a:blip>
          <a:stretch>
            <a:fillRect/>
          </a:stretch>
        </p:blipFill>
        <p:spPr>
          <a:xfrm>
            <a:off x="7531715" y="769017"/>
            <a:ext cx="808762" cy="745246"/>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a:off x="8951344" y="769017"/>
            <a:ext cx="808762" cy="745246"/>
          </a:xfrm>
          <a:prstGeom prst="rect">
            <a:avLst/>
          </a:prstGeom>
        </p:spPr>
      </p:pic>
      <p:pic>
        <p:nvPicPr>
          <p:cNvPr id="12" name="Picture 11"/>
          <p:cNvPicPr>
            <a:picLocks noChangeAspect="1"/>
          </p:cNvPicPr>
          <p:nvPr/>
        </p:nvPicPr>
        <p:blipFill>
          <a:blip r:embed="rId4">
            <a:duotone>
              <a:schemeClr val="bg2">
                <a:shade val="45000"/>
                <a:satMod val="135000"/>
              </a:schemeClr>
              <a:prstClr val="white"/>
            </a:duotone>
          </a:blip>
          <a:stretch>
            <a:fillRect/>
          </a:stretch>
        </p:blipFill>
        <p:spPr>
          <a:xfrm>
            <a:off x="10370974" y="769017"/>
            <a:ext cx="808762" cy="745246"/>
          </a:xfrm>
          <a:prstGeom prst="rect">
            <a:avLst/>
          </a:prstGeom>
        </p:spPr>
      </p:pic>
      <p:pic>
        <p:nvPicPr>
          <p:cNvPr id="13" name="Picture 12"/>
          <p:cNvPicPr>
            <a:picLocks noChangeAspect="1"/>
          </p:cNvPicPr>
          <p:nvPr/>
        </p:nvPicPr>
        <p:blipFill>
          <a:blip r:embed="rId4">
            <a:duotone>
              <a:schemeClr val="bg2">
                <a:shade val="45000"/>
                <a:satMod val="135000"/>
              </a:schemeClr>
              <a:prstClr val="white"/>
            </a:duotone>
          </a:blip>
          <a:stretch>
            <a:fillRect/>
          </a:stretch>
        </p:blipFill>
        <p:spPr>
          <a:xfrm>
            <a:off x="11790603" y="769017"/>
            <a:ext cx="808762" cy="745246"/>
          </a:xfrm>
          <a:prstGeom prst="rect">
            <a:avLst/>
          </a:prstGeom>
        </p:spPr>
      </p:pic>
      <p:pic>
        <p:nvPicPr>
          <p:cNvPr id="14" name="Picture 13"/>
          <p:cNvPicPr>
            <a:picLocks noChangeAspect="1"/>
          </p:cNvPicPr>
          <p:nvPr/>
        </p:nvPicPr>
        <p:blipFill>
          <a:blip r:embed="rId4"/>
          <a:stretch>
            <a:fillRect/>
          </a:stretch>
        </p:blipFill>
        <p:spPr>
          <a:xfrm>
            <a:off x="4307695" y="231368"/>
            <a:ext cx="808762" cy="745246"/>
          </a:xfrm>
          <a:prstGeom prst="rect">
            <a:avLst/>
          </a:prstGeom>
        </p:spPr>
      </p:pic>
      <p:pic>
        <p:nvPicPr>
          <p:cNvPr id="15" name="Picture 14"/>
          <p:cNvPicPr>
            <a:picLocks noChangeAspect="1"/>
          </p:cNvPicPr>
          <p:nvPr/>
        </p:nvPicPr>
        <p:blipFill>
          <a:blip r:embed="rId4"/>
          <a:stretch>
            <a:fillRect/>
          </a:stretch>
        </p:blipFill>
        <p:spPr>
          <a:xfrm>
            <a:off x="5727325" y="231368"/>
            <a:ext cx="808762" cy="745246"/>
          </a:xfrm>
          <a:prstGeom prst="rect">
            <a:avLst/>
          </a:prstGeom>
        </p:spPr>
      </p:pic>
      <p:pic>
        <p:nvPicPr>
          <p:cNvPr id="16" name="Picture 15"/>
          <p:cNvPicPr>
            <a:picLocks noChangeAspect="1"/>
          </p:cNvPicPr>
          <p:nvPr/>
        </p:nvPicPr>
        <p:blipFill>
          <a:blip r:embed="rId4"/>
          <a:stretch>
            <a:fillRect/>
          </a:stretch>
        </p:blipFill>
        <p:spPr>
          <a:xfrm>
            <a:off x="7146955" y="231368"/>
            <a:ext cx="808762" cy="745246"/>
          </a:xfrm>
          <a:prstGeom prst="rect">
            <a:avLst/>
          </a:prstGeom>
        </p:spPr>
      </p:pic>
      <p:pic>
        <p:nvPicPr>
          <p:cNvPr id="17" name="Picture 16"/>
          <p:cNvPicPr>
            <a:picLocks noChangeAspect="1"/>
          </p:cNvPicPr>
          <p:nvPr/>
        </p:nvPicPr>
        <p:blipFill>
          <a:blip r:embed="rId4"/>
          <a:stretch>
            <a:fillRect/>
          </a:stretch>
        </p:blipFill>
        <p:spPr>
          <a:xfrm>
            <a:off x="8566584" y="231368"/>
            <a:ext cx="808762" cy="745246"/>
          </a:xfrm>
          <a:prstGeom prst="rect">
            <a:avLst/>
          </a:prstGeom>
        </p:spPr>
      </p:pic>
      <p:pic>
        <p:nvPicPr>
          <p:cNvPr id="18" name="Picture 17"/>
          <p:cNvPicPr>
            <a:picLocks noChangeAspect="1"/>
          </p:cNvPicPr>
          <p:nvPr/>
        </p:nvPicPr>
        <p:blipFill>
          <a:blip r:embed="rId4"/>
          <a:stretch>
            <a:fillRect/>
          </a:stretch>
        </p:blipFill>
        <p:spPr>
          <a:xfrm>
            <a:off x="9986214" y="231368"/>
            <a:ext cx="808762" cy="745246"/>
          </a:xfrm>
          <a:prstGeom prst="rect">
            <a:avLst/>
          </a:prstGeom>
        </p:spPr>
      </p:pic>
      <p:pic>
        <p:nvPicPr>
          <p:cNvPr id="19" name="Picture 18"/>
          <p:cNvPicPr>
            <a:picLocks noChangeAspect="1"/>
          </p:cNvPicPr>
          <p:nvPr/>
        </p:nvPicPr>
        <p:blipFill>
          <a:blip r:embed="rId4"/>
          <a:stretch>
            <a:fillRect/>
          </a:stretch>
        </p:blipFill>
        <p:spPr>
          <a:xfrm>
            <a:off x="11405843" y="231368"/>
            <a:ext cx="808762" cy="745246"/>
          </a:xfrm>
          <a:prstGeom prst="rect">
            <a:avLst/>
          </a:prstGeom>
        </p:spPr>
      </p:pic>
      <p:pic>
        <p:nvPicPr>
          <p:cNvPr id="20" name="Picture 19"/>
          <p:cNvPicPr>
            <a:picLocks noChangeAspect="1"/>
          </p:cNvPicPr>
          <p:nvPr/>
        </p:nvPicPr>
        <p:blipFill>
          <a:blip r:embed="rId4"/>
          <a:stretch>
            <a:fillRect/>
          </a:stretch>
        </p:blipFill>
        <p:spPr>
          <a:xfrm>
            <a:off x="4419253" y="2252135"/>
            <a:ext cx="1581275" cy="1457090"/>
          </a:xfrm>
          <a:prstGeom prst="rect">
            <a:avLst/>
          </a:prstGeom>
        </p:spPr>
      </p:pic>
      <p:pic>
        <p:nvPicPr>
          <p:cNvPr id="21" name="Picture 20"/>
          <p:cNvPicPr>
            <a:picLocks noChangeAspect="1"/>
          </p:cNvPicPr>
          <p:nvPr/>
        </p:nvPicPr>
        <p:blipFill>
          <a:blip r:embed="rId5"/>
          <a:stretch>
            <a:fillRect/>
          </a:stretch>
        </p:blipFill>
        <p:spPr>
          <a:xfrm>
            <a:off x="6634234" y="2104481"/>
            <a:ext cx="5801359" cy="892517"/>
          </a:xfrm>
          <a:prstGeom prst="rect">
            <a:avLst/>
          </a:prstGeom>
        </p:spPr>
      </p:pic>
      <p:sp>
        <p:nvSpPr>
          <p:cNvPr id="28" name="Left Brace 27"/>
          <p:cNvSpPr/>
          <p:nvPr/>
        </p:nvSpPr>
        <p:spPr>
          <a:xfrm>
            <a:off x="6112085" y="1956827"/>
            <a:ext cx="678149" cy="2044040"/>
          </a:xfrm>
          <a:prstGeom prst="leftBrace">
            <a:avLst/>
          </a:prstGeom>
          <a:ln w="571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pic>
        <p:nvPicPr>
          <p:cNvPr id="29" name="Picture 28"/>
          <p:cNvPicPr>
            <a:picLocks noChangeAspect="1"/>
          </p:cNvPicPr>
          <p:nvPr/>
        </p:nvPicPr>
        <p:blipFill>
          <a:blip r:embed="rId5"/>
          <a:stretch>
            <a:fillRect/>
          </a:stretch>
        </p:blipFill>
        <p:spPr>
          <a:xfrm>
            <a:off x="6634233" y="3022634"/>
            <a:ext cx="5801359" cy="892517"/>
          </a:xfrm>
          <a:prstGeom prst="rect">
            <a:avLst/>
          </a:prstGeom>
        </p:spPr>
      </p:pic>
      <p:sp>
        <p:nvSpPr>
          <p:cNvPr id="30" name="TextBox 29"/>
          <p:cNvSpPr txBox="1"/>
          <p:nvPr/>
        </p:nvSpPr>
        <p:spPr>
          <a:xfrm>
            <a:off x="7252079" y="6236544"/>
            <a:ext cx="2676290" cy="762459"/>
          </a:xfrm>
          <a:prstGeom prst="rect">
            <a:avLst/>
          </a:prstGeom>
          <a:noFill/>
        </p:spPr>
        <p:txBody>
          <a:bodyPr wrap="none" lIns="186521" tIns="149217" rIns="186521" bIns="149217" rtlCol="0">
            <a:spAutoFit/>
          </a:bodyPr>
          <a:lstStyle/>
          <a:p>
            <a:pPr defTabSz="1109758">
              <a:lnSpc>
                <a:spcPct val="90000"/>
              </a:lnSpc>
              <a:spcAft>
                <a:spcPts val="612"/>
              </a:spcAft>
            </a:pPr>
            <a:r>
              <a:rPr lang="en-US" sz="3264" dirty="0">
                <a:solidFill>
                  <a:srgbClr val="FFFFFF"/>
                </a:solidFill>
                <a:latin typeface="Segoe UI"/>
              </a:rPr>
              <a:t>Global Scale</a:t>
            </a:r>
          </a:p>
        </p:txBody>
      </p:sp>
      <p:sp>
        <p:nvSpPr>
          <p:cNvPr id="31" name="TextBox 30"/>
          <p:cNvSpPr txBox="1"/>
          <p:nvPr/>
        </p:nvSpPr>
        <p:spPr>
          <a:xfrm>
            <a:off x="5684623" y="1209758"/>
            <a:ext cx="5828994" cy="762459"/>
          </a:xfrm>
          <a:prstGeom prst="rect">
            <a:avLst/>
          </a:prstGeom>
          <a:noFill/>
        </p:spPr>
        <p:txBody>
          <a:bodyPr wrap="none" lIns="186521" tIns="149217" rIns="186521" bIns="149217" rtlCol="0">
            <a:spAutoFit/>
          </a:bodyPr>
          <a:lstStyle/>
          <a:p>
            <a:pPr defTabSz="1109758">
              <a:lnSpc>
                <a:spcPct val="90000"/>
              </a:lnSpc>
              <a:spcAft>
                <a:spcPts val="612"/>
              </a:spcAft>
            </a:pPr>
            <a:r>
              <a:rPr lang="en-US" sz="3264" dirty="0">
                <a:solidFill>
                  <a:srgbClr val="505050">
                    <a:lumMod val="50000"/>
                  </a:srgbClr>
                </a:solidFill>
                <a:latin typeface="Segoe UI"/>
              </a:rPr>
              <a:t>Application Automated Scale</a:t>
            </a:r>
          </a:p>
        </p:txBody>
      </p:sp>
      <p:sp>
        <p:nvSpPr>
          <p:cNvPr id="32" name="TextBox 31"/>
          <p:cNvSpPr txBox="1"/>
          <p:nvPr/>
        </p:nvSpPr>
        <p:spPr>
          <a:xfrm>
            <a:off x="6634233" y="3221044"/>
            <a:ext cx="3621855" cy="762459"/>
          </a:xfrm>
          <a:prstGeom prst="rect">
            <a:avLst/>
          </a:prstGeom>
          <a:solidFill>
            <a:srgbClr val="F8F8F8"/>
          </a:solidFill>
        </p:spPr>
        <p:txBody>
          <a:bodyPr wrap="square" lIns="186521" tIns="149217" rIns="186521" bIns="149217" rtlCol="0">
            <a:spAutoFit/>
          </a:bodyPr>
          <a:lstStyle/>
          <a:p>
            <a:pPr defTabSz="1109758">
              <a:lnSpc>
                <a:spcPct val="90000"/>
              </a:lnSpc>
              <a:spcAft>
                <a:spcPts val="612"/>
              </a:spcAft>
            </a:pPr>
            <a:r>
              <a:rPr lang="en-US" sz="3264" dirty="0">
                <a:solidFill>
                  <a:srgbClr val="505050">
                    <a:lumMod val="50000"/>
                  </a:srgbClr>
                </a:solidFill>
                <a:latin typeface="Segoe UI"/>
              </a:rPr>
              <a:t>Container Scale</a:t>
            </a:r>
          </a:p>
        </p:txBody>
      </p:sp>
    </p:spTree>
    <p:extLst>
      <p:ext uri="{BB962C8B-B14F-4D97-AF65-F5344CB8AC3E}">
        <p14:creationId xmlns:p14="http://schemas.microsoft.com/office/powerpoint/2010/main" val="3284398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anim calcmode="lin" valueType="num">
                                      <p:cBhvr>
                                        <p:cTn id="53" dur="500" fill="hold"/>
                                        <p:tgtEl>
                                          <p:spTgt spid="11"/>
                                        </p:tgtEl>
                                        <p:attrNameLst>
                                          <p:attrName>ppt_x</p:attrName>
                                        </p:attrNameLst>
                                      </p:cBhvr>
                                      <p:tavLst>
                                        <p:tav tm="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1000"/>
                                        <p:tgtEl>
                                          <p:spTgt spid="6"/>
                                        </p:tgtEl>
                                      </p:cBhvr>
                                    </p:animEffect>
                                    <p:anim calcmode="lin" valueType="num">
                                      <p:cBhvr>
                                        <p:cTn id="101" dur="1000" fill="hold"/>
                                        <p:tgtEl>
                                          <p:spTgt spid="6"/>
                                        </p:tgtEl>
                                        <p:attrNameLst>
                                          <p:attrName>ppt_x</p:attrName>
                                        </p:attrNameLst>
                                      </p:cBhvr>
                                      <p:tavLst>
                                        <p:tav tm="0">
                                          <p:val>
                                            <p:strVal val="#ppt_x"/>
                                          </p:val>
                                        </p:tav>
                                        <p:tav tm="100000">
                                          <p:val>
                                            <p:strVal val="#ppt_x"/>
                                          </p:val>
                                        </p:tav>
                                      </p:tavLst>
                                    </p:anim>
                                    <p:anim calcmode="lin" valueType="num">
                                      <p:cBhvr>
                                        <p:cTn id="102" dur="1000" fill="hold"/>
                                        <p:tgtEl>
                                          <p:spTgt spid="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81" y="-1"/>
            <a:ext cx="4306815" cy="699452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Box 4"/>
          <p:cNvSpPr txBox="1"/>
          <p:nvPr/>
        </p:nvSpPr>
        <p:spPr>
          <a:xfrm>
            <a:off x="-96265" y="3105279"/>
            <a:ext cx="4222621" cy="82007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3672" dirty="0">
                <a:solidFill>
                  <a:srgbClr val="FFFFFF"/>
                </a:solidFill>
                <a:latin typeface="Segoe UI"/>
              </a:rPr>
              <a:t>Availability</a:t>
            </a:r>
          </a:p>
        </p:txBody>
      </p:sp>
      <p:pic>
        <p:nvPicPr>
          <p:cNvPr id="28" name="Picture 27"/>
          <p:cNvPicPr>
            <a:picLocks noChangeAspect="1"/>
          </p:cNvPicPr>
          <p:nvPr/>
        </p:nvPicPr>
        <p:blipFill>
          <a:blip r:embed="rId3">
            <a:duotone>
              <a:schemeClr val="bg2">
                <a:shade val="45000"/>
                <a:satMod val="135000"/>
              </a:schemeClr>
              <a:prstClr val="white"/>
            </a:duotone>
          </a:blip>
          <a:stretch>
            <a:fillRect/>
          </a:stretch>
        </p:blipFill>
        <p:spPr>
          <a:xfrm>
            <a:off x="4692456" y="801549"/>
            <a:ext cx="808762" cy="745246"/>
          </a:xfrm>
          <a:prstGeom prst="rect">
            <a:avLst/>
          </a:prstGeom>
        </p:spPr>
      </p:pic>
      <p:pic>
        <p:nvPicPr>
          <p:cNvPr id="29" name="Picture 28"/>
          <p:cNvPicPr>
            <a:picLocks noChangeAspect="1"/>
          </p:cNvPicPr>
          <p:nvPr/>
        </p:nvPicPr>
        <p:blipFill>
          <a:blip r:embed="rId3">
            <a:duotone>
              <a:schemeClr val="bg2">
                <a:shade val="45000"/>
                <a:satMod val="135000"/>
              </a:schemeClr>
              <a:prstClr val="white"/>
            </a:duotone>
          </a:blip>
          <a:stretch>
            <a:fillRect/>
          </a:stretch>
        </p:blipFill>
        <p:spPr>
          <a:xfrm>
            <a:off x="6112085" y="801549"/>
            <a:ext cx="808762" cy="745246"/>
          </a:xfrm>
          <a:prstGeom prst="rect">
            <a:avLst/>
          </a:prstGeom>
        </p:spPr>
      </p:pic>
      <p:pic>
        <p:nvPicPr>
          <p:cNvPr id="30" name="Picture 29"/>
          <p:cNvPicPr>
            <a:picLocks noChangeAspect="1"/>
          </p:cNvPicPr>
          <p:nvPr/>
        </p:nvPicPr>
        <p:blipFill>
          <a:blip r:embed="rId3">
            <a:duotone>
              <a:schemeClr val="bg2">
                <a:shade val="45000"/>
                <a:satMod val="135000"/>
              </a:schemeClr>
              <a:prstClr val="white"/>
            </a:duotone>
          </a:blip>
          <a:stretch>
            <a:fillRect/>
          </a:stretch>
        </p:blipFill>
        <p:spPr>
          <a:xfrm>
            <a:off x="7531715" y="801549"/>
            <a:ext cx="808762" cy="745246"/>
          </a:xfrm>
          <a:prstGeom prst="rect">
            <a:avLst/>
          </a:prstGeom>
        </p:spPr>
      </p:pic>
      <p:pic>
        <p:nvPicPr>
          <p:cNvPr id="31" name="Picture 30"/>
          <p:cNvPicPr>
            <a:picLocks noChangeAspect="1"/>
          </p:cNvPicPr>
          <p:nvPr/>
        </p:nvPicPr>
        <p:blipFill>
          <a:blip r:embed="rId3">
            <a:duotone>
              <a:schemeClr val="bg2">
                <a:shade val="45000"/>
                <a:satMod val="135000"/>
              </a:schemeClr>
              <a:prstClr val="white"/>
            </a:duotone>
          </a:blip>
          <a:stretch>
            <a:fillRect/>
          </a:stretch>
        </p:blipFill>
        <p:spPr>
          <a:xfrm>
            <a:off x="8951344" y="801549"/>
            <a:ext cx="808762" cy="745246"/>
          </a:xfrm>
          <a:prstGeom prst="rect">
            <a:avLst/>
          </a:prstGeom>
        </p:spPr>
      </p:pic>
      <p:pic>
        <p:nvPicPr>
          <p:cNvPr id="32" name="Picture 31"/>
          <p:cNvPicPr>
            <a:picLocks noChangeAspect="1"/>
          </p:cNvPicPr>
          <p:nvPr/>
        </p:nvPicPr>
        <p:blipFill>
          <a:blip r:embed="rId3">
            <a:duotone>
              <a:schemeClr val="bg2">
                <a:shade val="45000"/>
                <a:satMod val="135000"/>
              </a:schemeClr>
              <a:prstClr val="white"/>
            </a:duotone>
          </a:blip>
          <a:stretch>
            <a:fillRect/>
          </a:stretch>
        </p:blipFill>
        <p:spPr>
          <a:xfrm>
            <a:off x="10370974" y="801549"/>
            <a:ext cx="808762" cy="745246"/>
          </a:xfrm>
          <a:prstGeom prst="rect">
            <a:avLst/>
          </a:prstGeom>
        </p:spPr>
      </p:pic>
      <p:pic>
        <p:nvPicPr>
          <p:cNvPr id="33" name="Picture 32"/>
          <p:cNvPicPr>
            <a:picLocks noChangeAspect="1"/>
          </p:cNvPicPr>
          <p:nvPr/>
        </p:nvPicPr>
        <p:blipFill>
          <a:blip r:embed="rId3">
            <a:duotone>
              <a:schemeClr val="bg2">
                <a:shade val="45000"/>
                <a:satMod val="135000"/>
              </a:schemeClr>
              <a:prstClr val="white"/>
            </a:duotone>
          </a:blip>
          <a:stretch>
            <a:fillRect/>
          </a:stretch>
        </p:blipFill>
        <p:spPr>
          <a:xfrm>
            <a:off x="11790603" y="801549"/>
            <a:ext cx="808762" cy="745246"/>
          </a:xfrm>
          <a:prstGeom prst="rect">
            <a:avLst/>
          </a:prstGeom>
        </p:spPr>
      </p:pic>
      <p:pic>
        <p:nvPicPr>
          <p:cNvPr id="34" name="Picture 33"/>
          <p:cNvPicPr>
            <a:picLocks noChangeAspect="1"/>
          </p:cNvPicPr>
          <p:nvPr/>
        </p:nvPicPr>
        <p:blipFill>
          <a:blip r:embed="rId3"/>
          <a:stretch>
            <a:fillRect/>
          </a:stretch>
        </p:blipFill>
        <p:spPr>
          <a:xfrm>
            <a:off x="4307695" y="263900"/>
            <a:ext cx="808762" cy="745246"/>
          </a:xfrm>
          <a:prstGeom prst="rect">
            <a:avLst/>
          </a:prstGeom>
        </p:spPr>
      </p:pic>
      <p:pic>
        <p:nvPicPr>
          <p:cNvPr id="35" name="Picture 34"/>
          <p:cNvPicPr>
            <a:picLocks noChangeAspect="1"/>
          </p:cNvPicPr>
          <p:nvPr/>
        </p:nvPicPr>
        <p:blipFill>
          <a:blip r:embed="rId3"/>
          <a:stretch>
            <a:fillRect/>
          </a:stretch>
        </p:blipFill>
        <p:spPr>
          <a:xfrm>
            <a:off x="5727325" y="263900"/>
            <a:ext cx="808762" cy="745246"/>
          </a:xfrm>
          <a:prstGeom prst="rect">
            <a:avLst/>
          </a:prstGeom>
        </p:spPr>
      </p:pic>
      <p:pic>
        <p:nvPicPr>
          <p:cNvPr id="37" name="Picture 36"/>
          <p:cNvPicPr>
            <a:picLocks noChangeAspect="1"/>
          </p:cNvPicPr>
          <p:nvPr/>
        </p:nvPicPr>
        <p:blipFill>
          <a:blip r:embed="rId3"/>
          <a:stretch>
            <a:fillRect/>
          </a:stretch>
        </p:blipFill>
        <p:spPr>
          <a:xfrm>
            <a:off x="7146955" y="263900"/>
            <a:ext cx="808762" cy="745246"/>
          </a:xfrm>
          <a:prstGeom prst="rect">
            <a:avLst/>
          </a:prstGeom>
        </p:spPr>
      </p:pic>
      <p:pic>
        <p:nvPicPr>
          <p:cNvPr id="51" name="Picture 50"/>
          <p:cNvPicPr>
            <a:picLocks noChangeAspect="1"/>
          </p:cNvPicPr>
          <p:nvPr/>
        </p:nvPicPr>
        <p:blipFill>
          <a:blip r:embed="rId3"/>
          <a:stretch>
            <a:fillRect/>
          </a:stretch>
        </p:blipFill>
        <p:spPr>
          <a:xfrm>
            <a:off x="8566584" y="263900"/>
            <a:ext cx="808762" cy="745246"/>
          </a:xfrm>
          <a:prstGeom prst="rect">
            <a:avLst/>
          </a:prstGeom>
        </p:spPr>
      </p:pic>
      <p:pic>
        <p:nvPicPr>
          <p:cNvPr id="52" name="Picture 51"/>
          <p:cNvPicPr>
            <a:picLocks noChangeAspect="1"/>
          </p:cNvPicPr>
          <p:nvPr/>
        </p:nvPicPr>
        <p:blipFill>
          <a:blip r:embed="rId3"/>
          <a:stretch>
            <a:fillRect/>
          </a:stretch>
        </p:blipFill>
        <p:spPr>
          <a:xfrm>
            <a:off x="9986214" y="263900"/>
            <a:ext cx="808762" cy="745246"/>
          </a:xfrm>
          <a:prstGeom prst="rect">
            <a:avLst/>
          </a:prstGeom>
        </p:spPr>
      </p:pic>
      <p:pic>
        <p:nvPicPr>
          <p:cNvPr id="53" name="Picture 52"/>
          <p:cNvPicPr>
            <a:picLocks noChangeAspect="1"/>
          </p:cNvPicPr>
          <p:nvPr/>
        </p:nvPicPr>
        <p:blipFill>
          <a:blip r:embed="rId3"/>
          <a:stretch>
            <a:fillRect/>
          </a:stretch>
        </p:blipFill>
        <p:spPr>
          <a:xfrm>
            <a:off x="11405843" y="263900"/>
            <a:ext cx="808762" cy="745246"/>
          </a:xfrm>
          <a:prstGeom prst="rect">
            <a:avLst/>
          </a:prstGeom>
        </p:spPr>
      </p:pic>
      <p:sp>
        <p:nvSpPr>
          <p:cNvPr id="54" name="TextBox 53"/>
          <p:cNvSpPr txBox="1"/>
          <p:nvPr/>
        </p:nvSpPr>
        <p:spPr>
          <a:xfrm>
            <a:off x="5238881" y="1380081"/>
            <a:ext cx="6366685" cy="762459"/>
          </a:xfrm>
          <a:prstGeom prst="rect">
            <a:avLst/>
          </a:prstGeom>
          <a:noFill/>
        </p:spPr>
        <p:txBody>
          <a:bodyPr wrap="none" lIns="186521" tIns="149217" rIns="186521" bIns="149217" rtlCol="0">
            <a:spAutoFit/>
          </a:bodyPr>
          <a:lstStyle/>
          <a:p>
            <a:pPr defTabSz="1109758">
              <a:lnSpc>
                <a:spcPct val="90000"/>
              </a:lnSpc>
              <a:spcAft>
                <a:spcPts val="612"/>
              </a:spcAft>
            </a:pPr>
            <a:r>
              <a:rPr lang="en-US" sz="3264" dirty="0">
                <a:solidFill>
                  <a:srgbClr val="505050">
                    <a:lumMod val="50000"/>
                  </a:srgbClr>
                </a:solidFill>
                <a:latin typeface="Segoe UI"/>
              </a:rPr>
              <a:t>Resilient to infrastructure failure</a:t>
            </a:r>
          </a:p>
        </p:txBody>
      </p:sp>
      <p:sp>
        <p:nvSpPr>
          <p:cNvPr id="6" name="Multiply 5"/>
          <p:cNvSpPr/>
          <p:nvPr/>
        </p:nvSpPr>
        <p:spPr bwMode="auto">
          <a:xfrm>
            <a:off x="6948613" y="41296"/>
            <a:ext cx="1312537" cy="1062734"/>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5" name="Multiply 54"/>
          <p:cNvSpPr/>
          <p:nvPr/>
        </p:nvSpPr>
        <p:spPr bwMode="auto">
          <a:xfrm>
            <a:off x="11153956" y="53931"/>
            <a:ext cx="1312537" cy="1062734"/>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6" name="TextBox 55"/>
          <p:cNvSpPr txBox="1"/>
          <p:nvPr/>
        </p:nvSpPr>
        <p:spPr>
          <a:xfrm>
            <a:off x="5284273" y="5981648"/>
            <a:ext cx="5935787" cy="762459"/>
          </a:xfrm>
          <a:prstGeom prst="rect">
            <a:avLst/>
          </a:prstGeom>
          <a:noFill/>
        </p:spPr>
        <p:txBody>
          <a:bodyPr wrap="none" lIns="186521" tIns="149217" rIns="186521" bIns="149217" rtlCol="0">
            <a:spAutoFit/>
          </a:bodyPr>
          <a:lstStyle/>
          <a:p>
            <a:pPr defTabSz="1109758">
              <a:lnSpc>
                <a:spcPct val="90000"/>
              </a:lnSpc>
              <a:spcAft>
                <a:spcPts val="612"/>
              </a:spcAft>
            </a:pPr>
            <a:r>
              <a:rPr lang="en-US" sz="3264" dirty="0">
                <a:solidFill>
                  <a:srgbClr val="505050">
                    <a:lumMod val="50000"/>
                  </a:srgbClr>
                </a:solidFill>
                <a:latin typeface="Segoe UI"/>
              </a:rPr>
              <a:t>Resilient to application failure</a:t>
            </a:r>
          </a:p>
        </p:txBody>
      </p:sp>
      <p:pic>
        <p:nvPicPr>
          <p:cNvPr id="7170" name="Picture 2" descr="https://cdn2.vox-cdn.com/thumbor/-MeKk3bBsnNl1THAlZvL_N8FrwM=/1x0:639x425/1280x854/cdn0.vox-cdn.com/assets/3098493/windowsvis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467" y="3305791"/>
            <a:ext cx="3597816" cy="24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25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 grpId="0" animBg="1"/>
      <p:bldP spid="55"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81" y="-1"/>
            <a:ext cx="4306815" cy="699452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Box 4"/>
          <p:cNvSpPr txBox="1"/>
          <p:nvPr/>
        </p:nvSpPr>
        <p:spPr>
          <a:xfrm>
            <a:off x="-96265" y="3105279"/>
            <a:ext cx="4222621" cy="82007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3672" dirty="0">
                <a:solidFill>
                  <a:srgbClr val="FFFFFF"/>
                </a:solidFill>
                <a:latin typeface="Segoe UI"/>
              </a:rPr>
              <a:t>Agility</a:t>
            </a:r>
          </a:p>
        </p:txBody>
      </p:sp>
      <p:pic>
        <p:nvPicPr>
          <p:cNvPr id="7" name="Picture 6"/>
          <p:cNvPicPr>
            <a:picLocks noChangeAspect="1"/>
          </p:cNvPicPr>
          <p:nvPr/>
        </p:nvPicPr>
        <p:blipFill rotWithShape="1">
          <a:blip r:embed="rId3"/>
          <a:srcRect l="371" b="50068"/>
          <a:stretch/>
        </p:blipFill>
        <p:spPr>
          <a:xfrm>
            <a:off x="4315939" y="0"/>
            <a:ext cx="8119654" cy="2287099"/>
          </a:xfrm>
          <a:prstGeom prst="rect">
            <a:avLst/>
          </a:prstGeom>
        </p:spPr>
      </p:pic>
      <p:sp>
        <p:nvSpPr>
          <p:cNvPr id="26" name="Rectangle 25"/>
          <p:cNvSpPr/>
          <p:nvPr/>
        </p:nvSpPr>
        <p:spPr>
          <a:xfrm>
            <a:off x="8175265" y="2954029"/>
            <a:ext cx="4436431" cy="2985746"/>
          </a:xfrm>
          <a:prstGeom prst="rect">
            <a:avLst/>
          </a:prstGeom>
        </p:spPr>
        <p:txBody>
          <a:bodyPr wrap="square">
            <a:spAutoFit/>
          </a:bodyPr>
          <a:lstStyle/>
          <a:p>
            <a:pPr defTabSz="1109758">
              <a:lnSpc>
                <a:spcPct val="90000"/>
              </a:lnSpc>
              <a:spcAft>
                <a:spcPts val="612"/>
              </a:spcAft>
            </a:pPr>
            <a:r>
              <a:rPr lang="en-US" sz="2448" dirty="0">
                <a:gradFill>
                  <a:gsLst>
                    <a:gs pos="2917">
                      <a:srgbClr val="505050"/>
                    </a:gs>
                    <a:gs pos="30000">
                      <a:srgbClr val="505050"/>
                    </a:gs>
                  </a:gsLst>
                  <a:lin ang="5400000" scaled="0"/>
                </a:gradFill>
                <a:latin typeface="Segoe UI"/>
              </a:rPr>
              <a:t>Simple tooling integration</a:t>
            </a:r>
          </a:p>
          <a:p>
            <a:pPr defTabSz="1109758">
              <a:lnSpc>
                <a:spcPct val="90000"/>
              </a:lnSpc>
              <a:spcAft>
                <a:spcPts val="612"/>
              </a:spcAft>
            </a:pPr>
            <a:endParaRPr lang="en-US" sz="2448" dirty="0">
              <a:gradFill>
                <a:gsLst>
                  <a:gs pos="2917">
                    <a:srgbClr val="505050"/>
                  </a:gs>
                  <a:gs pos="30000">
                    <a:srgbClr val="505050"/>
                  </a:gs>
                </a:gsLst>
                <a:lin ang="5400000" scaled="0"/>
              </a:gradFill>
              <a:latin typeface="Segoe UI"/>
            </a:endParaRPr>
          </a:p>
          <a:p>
            <a:pPr defTabSz="1109758">
              <a:lnSpc>
                <a:spcPct val="90000"/>
              </a:lnSpc>
              <a:spcAft>
                <a:spcPts val="612"/>
              </a:spcAft>
            </a:pPr>
            <a:endParaRPr lang="en-US" sz="2448" dirty="0">
              <a:gradFill>
                <a:gsLst>
                  <a:gs pos="2917">
                    <a:srgbClr val="505050"/>
                  </a:gs>
                  <a:gs pos="30000">
                    <a:srgbClr val="505050"/>
                  </a:gs>
                </a:gsLst>
                <a:lin ang="5400000" scaled="0"/>
              </a:gradFill>
              <a:latin typeface="Segoe UI"/>
            </a:endParaRPr>
          </a:p>
          <a:p>
            <a:pPr defTabSz="1109758">
              <a:lnSpc>
                <a:spcPct val="90000"/>
              </a:lnSpc>
              <a:spcAft>
                <a:spcPts val="612"/>
              </a:spcAft>
            </a:pPr>
            <a:r>
              <a:rPr lang="en-US" sz="2448" dirty="0">
                <a:gradFill>
                  <a:gsLst>
                    <a:gs pos="2917">
                      <a:srgbClr val="505050"/>
                    </a:gs>
                    <a:gs pos="30000">
                      <a:srgbClr val="505050"/>
                    </a:gs>
                  </a:gsLst>
                  <a:lin ang="5400000" scaled="0"/>
                </a:gradFill>
                <a:latin typeface="Segoe UI"/>
              </a:rPr>
              <a:t>Services to help</a:t>
            </a:r>
          </a:p>
          <a:p>
            <a:pPr defTabSz="1109758">
              <a:lnSpc>
                <a:spcPct val="90000"/>
              </a:lnSpc>
              <a:spcAft>
                <a:spcPts val="612"/>
              </a:spcAft>
            </a:pPr>
            <a:endParaRPr lang="en-US" sz="2448" dirty="0">
              <a:gradFill>
                <a:gsLst>
                  <a:gs pos="2917">
                    <a:srgbClr val="505050"/>
                  </a:gs>
                  <a:gs pos="30000">
                    <a:srgbClr val="505050"/>
                  </a:gs>
                </a:gsLst>
                <a:lin ang="5400000" scaled="0"/>
              </a:gradFill>
              <a:latin typeface="Segoe UI"/>
            </a:endParaRPr>
          </a:p>
          <a:p>
            <a:pPr defTabSz="1109758">
              <a:lnSpc>
                <a:spcPct val="90000"/>
              </a:lnSpc>
              <a:spcAft>
                <a:spcPts val="612"/>
              </a:spcAft>
            </a:pPr>
            <a:endParaRPr lang="en-US" sz="2448" dirty="0">
              <a:gradFill>
                <a:gsLst>
                  <a:gs pos="2917">
                    <a:srgbClr val="505050"/>
                  </a:gs>
                  <a:gs pos="30000">
                    <a:srgbClr val="505050"/>
                  </a:gs>
                </a:gsLst>
                <a:lin ang="5400000" scaled="0"/>
              </a:gradFill>
              <a:latin typeface="Segoe UI"/>
            </a:endParaRPr>
          </a:p>
          <a:p>
            <a:pPr defTabSz="1109758">
              <a:lnSpc>
                <a:spcPct val="90000"/>
              </a:lnSpc>
              <a:spcAft>
                <a:spcPts val="612"/>
              </a:spcAft>
            </a:pPr>
            <a:r>
              <a:rPr lang="en-US" sz="2448" dirty="0">
                <a:gradFill>
                  <a:gsLst>
                    <a:gs pos="2917">
                      <a:srgbClr val="505050"/>
                    </a:gs>
                    <a:gs pos="30000">
                      <a:srgbClr val="505050"/>
                    </a:gs>
                  </a:gsLst>
                  <a:lin ang="5400000" scaled="0"/>
                </a:gradFill>
                <a:latin typeface="Segoe UI"/>
              </a:rPr>
              <a:t>Simple application platforms</a:t>
            </a:r>
          </a:p>
        </p:txBody>
      </p:sp>
      <p:pic>
        <p:nvPicPr>
          <p:cNvPr id="2" name="Picture 1"/>
          <p:cNvPicPr>
            <a:picLocks noChangeAspect="1"/>
          </p:cNvPicPr>
          <p:nvPr/>
        </p:nvPicPr>
        <p:blipFill>
          <a:blip r:embed="rId4"/>
          <a:stretch>
            <a:fillRect/>
          </a:stretch>
        </p:blipFill>
        <p:spPr>
          <a:xfrm>
            <a:off x="4404841" y="684682"/>
            <a:ext cx="3624707" cy="3592343"/>
          </a:xfrm>
          <a:prstGeom prst="rect">
            <a:avLst/>
          </a:prstGeom>
          <a:ln>
            <a:noFill/>
          </a:ln>
          <a:effectLst>
            <a:outerShdw blurRad="292100" dist="139700" dir="2700000" algn="tl" rotWithShape="0">
              <a:srgbClr val="333333">
                <a:alpha val="65000"/>
              </a:srgbClr>
            </a:outerShdw>
          </a:effectLst>
        </p:spPr>
      </p:pic>
      <p:pic>
        <p:nvPicPr>
          <p:cNvPr id="8194" name="Picture 2" descr="http://kinlane-productions.s3.amazonaws.com/api-evangelist-site/company/logos/twilio-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8036" y="4423098"/>
            <a:ext cx="2078316" cy="6927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en/5/5e/Auth0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548" y="5261943"/>
            <a:ext cx="2201377" cy="8005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assets-cdn.github.com/images/modules/logos_page/GitHub-Mar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7051" y="6062445"/>
            <a:ext cx="887457" cy="887457"/>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www.paapster.nl/static/images/logo-bitbucke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627" y="6062444"/>
            <a:ext cx="818178" cy="81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748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par>
                                <p:cTn id="18" presetID="10" presetClass="entr" presetSubtype="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fade">
                                      <p:cBhvr>
                                        <p:cTn id="20" dur="500"/>
                                        <p:tgtEl>
                                          <p:spTgt spid="8194"/>
                                        </p:tgtEl>
                                      </p:cBhvr>
                                    </p:animEffect>
                                  </p:childTnLst>
                                </p:cTn>
                              </p:par>
                              <p:par>
                                <p:cTn id="21" presetID="10" presetClass="entr" presetSubtype="0"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fade">
                                      <p:cBhvr>
                                        <p:cTn id="23" dur="500"/>
                                        <p:tgtEl>
                                          <p:spTgt spid="8198"/>
                                        </p:tgtEl>
                                      </p:cBhvr>
                                    </p:animEffect>
                                  </p:childTnLst>
                                </p:cTn>
                              </p:par>
                              <p:par>
                                <p:cTn id="24" presetID="10" presetClass="entr" presetSubtype="0" fill="hold" nodeType="withEffect">
                                  <p:stCondLst>
                                    <p:cond delay="0"/>
                                  </p:stCondLst>
                                  <p:childTnLst>
                                    <p:set>
                                      <p:cBhvr>
                                        <p:cTn id="25" dur="1" fill="hold">
                                          <p:stCondLst>
                                            <p:cond delay="0"/>
                                          </p:stCondLst>
                                        </p:cTn>
                                        <p:tgtEl>
                                          <p:spTgt spid="8204"/>
                                        </p:tgtEl>
                                        <p:attrNameLst>
                                          <p:attrName>style.visibility</p:attrName>
                                        </p:attrNameLst>
                                      </p:cBhvr>
                                      <p:to>
                                        <p:strVal val="visible"/>
                                      </p:to>
                                    </p:set>
                                    <p:animEffect transition="in" filter="fade">
                                      <p:cBhvr>
                                        <p:cTn id="26"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1" y="2125662"/>
            <a:ext cx="11885514" cy="1181862"/>
          </a:xfrm>
        </p:spPr>
        <p:txBody>
          <a:bodyPr>
            <a:noAutofit/>
          </a:bodyPr>
          <a:lstStyle/>
          <a:p>
            <a:r>
              <a:rPr lang="en-US" sz="6119" dirty="0"/>
              <a:t>A vast amount of choice…</a:t>
            </a:r>
          </a:p>
        </p:txBody>
      </p:sp>
    </p:spTree>
    <p:extLst>
      <p:ext uri="{BB962C8B-B14F-4D97-AF65-F5344CB8AC3E}">
        <p14:creationId xmlns:p14="http://schemas.microsoft.com/office/powerpoint/2010/main" val="21815713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1624593" y="678478"/>
            <a:ext cx="9164997" cy="4648803"/>
          </a:xfrm>
          <a:prstGeom prst="rect">
            <a:avLst/>
          </a:prstGeom>
          <a:solidFill>
            <a:srgbClr val="005695"/>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752" fontAlgn="base">
              <a:lnSpc>
                <a:spcPct val="90000"/>
              </a:lnSpc>
              <a:defRPr/>
            </a:pPr>
            <a:endParaRPr lang="en-US" sz="1399" b="1" kern="0" dirty="0">
              <a:gradFill>
                <a:gsLst>
                  <a:gs pos="0">
                    <a:srgbClr val="FFFFFF"/>
                  </a:gs>
                  <a:gs pos="100000">
                    <a:srgbClr val="FFFFFF"/>
                  </a:gs>
                </a:gsLst>
                <a:lin ang="5400000" scaled="0"/>
              </a:gradFill>
              <a:latin typeface="Segoe UI Light" charset="0"/>
              <a:ea typeface="Segoe UI Light" charset="0"/>
              <a:cs typeface="Segoe UI Light" charset="0"/>
            </a:endParaRPr>
          </a:p>
        </p:txBody>
      </p:sp>
      <p:sp>
        <p:nvSpPr>
          <p:cNvPr id="87" name="Rectangle 86"/>
          <p:cNvSpPr/>
          <p:nvPr/>
        </p:nvSpPr>
        <p:spPr bwMode="auto">
          <a:xfrm>
            <a:off x="-10266" y="5361166"/>
            <a:ext cx="12434711" cy="1793703"/>
          </a:xfrm>
          <a:prstGeom prst="rect">
            <a:avLst/>
          </a:prstGeom>
          <a:solidFill>
            <a:schemeClr val="accent1">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91427" rIns="179260" bIns="143408" numCol="1" spcCol="0" rtlCol="0" fromWordArt="0" anchor="t" anchorCtr="0" forceAA="0" compatLnSpc="1">
            <a:prstTxWarp prst="textNoShape">
              <a:avLst/>
            </a:prstTxWarp>
            <a:noAutofit/>
          </a:bodyPr>
          <a:lstStyle/>
          <a:p>
            <a:pPr algn="ctr" defTabSz="913752" fontAlgn="base">
              <a:lnSpc>
                <a:spcPct val="90000"/>
              </a:lnSpc>
              <a:defRPr/>
            </a:pPr>
            <a:r>
              <a:rPr lang="en-US" sz="1599" kern="0" cap="all" dirty="0">
                <a:gradFill>
                  <a:gsLst>
                    <a:gs pos="0">
                      <a:srgbClr val="FFFFFF"/>
                    </a:gs>
                    <a:gs pos="100000">
                      <a:srgbClr val="FFFFFF"/>
                    </a:gs>
                  </a:gsLst>
                  <a:lin ang="5400000" scaled="0"/>
                </a:gradFill>
                <a:latin typeface="Segoe UI Light" charset="0"/>
                <a:ea typeface="Segoe UI Light" charset="0"/>
                <a:cs typeface="Segoe UI Light" charset="0"/>
              </a:rPr>
              <a:t>Infrastructure Services</a:t>
            </a:r>
          </a:p>
        </p:txBody>
      </p:sp>
      <p:sp>
        <p:nvSpPr>
          <p:cNvPr id="41" name="Rectangle 40"/>
          <p:cNvSpPr/>
          <p:nvPr/>
        </p:nvSpPr>
        <p:spPr bwMode="auto">
          <a:xfrm>
            <a:off x="4302366" y="1341519"/>
            <a:ext cx="3696803" cy="1371741"/>
          </a:xfrm>
          <a:prstGeom prst="rect">
            <a:avLst/>
          </a:prstGeom>
          <a:solidFill>
            <a:srgbClr val="0078D7"/>
          </a:solidFill>
          <a:ln w="79375"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App Service</a:t>
            </a:r>
          </a:p>
        </p:txBody>
      </p:sp>
      <p:grpSp>
        <p:nvGrpSpPr>
          <p:cNvPr id="137" name="Group 136"/>
          <p:cNvGrpSpPr/>
          <p:nvPr/>
        </p:nvGrpSpPr>
        <p:grpSpPr>
          <a:xfrm>
            <a:off x="4424410" y="1767681"/>
            <a:ext cx="1008399" cy="301063"/>
            <a:chOff x="5594200" y="1965800"/>
            <a:chExt cx="1008542" cy="301106"/>
          </a:xfrm>
        </p:grpSpPr>
        <p:sp>
          <p:nvSpPr>
            <p:cNvPr id="151" name="TextBox 150"/>
            <p:cNvSpPr txBox="1"/>
            <p:nvPr/>
          </p:nvSpPr>
          <p:spPr>
            <a:xfrm>
              <a:off x="5943586" y="1965800"/>
              <a:ext cx="659156" cy="301106"/>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Web </a:t>
              </a:r>
              <a:br>
                <a:rPr lang="en-US" sz="765" dirty="0">
                  <a:solidFill>
                    <a:prstClr val="white"/>
                  </a:solidFill>
                  <a:latin typeface="Segoe UI Light" charset="0"/>
                  <a:ea typeface="Arial Unicode MS" panose="020B0604020202020204" pitchFamily="34" charset="-128"/>
                  <a:cs typeface="Segoe UI Light" charset="0"/>
                </a:rPr>
              </a:br>
              <a:r>
                <a:rPr lang="en-US" sz="765" dirty="0">
                  <a:solidFill>
                    <a:prstClr val="white"/>
                  </a:solidFill>
                  <a:latin typeface="Segoe UI Light" charset="0"/>
                  <a:ea typeface="Arial Unicode MS" panose="020B0604020202020204" pitchFamily="34" charset="-128"/>
                  <a:cs typeface="Segoe UI Light" charset="0"/>
                </a:rPr>
                <a:t>Apps</a:t>
              </a:r>
            </a:p>
          </p:txBody>
        </p:sp>
        <p:pic>
          <p:nvPicPr>
            <p:cNvPr id="152" name="Picture 15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594200" y="1972961"/>
              <a:ext cx="286784" cy="286785"/>
            </a:xfrm>
            <a:prstGeom prst="rect">
              <a:avLst/>
            </a:prstGeom>
          </p:spPr>
        </p:pic>
      </p:grpSp>
      <p:grpSp>
        <p:nvGrpSpPr>
          <p:cNvPr id="138" name="Group 137"/>
          <p:cNvGrpSpPr/>
          <p:nvPr/>
        </p:nvGrpSpPr>
        <p:grpSpPr>
          <a:xfrm>
            <a:off x="4430236" y="2182294"/>
            <a:ext cx="1015890" cy="291052"/>
            <a:chOff x="5600026" y="2460365"/>
            <a:chExt cx="1016034" cy="291093"/>
          </a:xfrm>
        </p:grpSpPr>
        <p:sp>
          <p:nvSpPr>
            <p:cNvPr id="153" name="TextBox 152"/>
            <p:cNvSpPr txBox="1"/>
            <p:nvPr/>
          </p:nvSpPr>
          <p:spPr>
            <a:xfrm>
              <a:off x="5956904" y="2475093"/>
              <a:ext cx="659156" cy="261636"/>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Mobile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Apps</a:t>
              </a:r>
            </a:p>
          </p:txBody>
        </p:sp>
        <p:pic>
          <p:nvPicPr>
            <p:cNvPr id="154" name="Picture 153"/>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600026" y="2460365"/>
              <a:ext cx="291092" cy="291093"/>
            </a:xfrm>
            <a:prstGeom prst="rect">
              <a:avLst/>
            </a:prstGeom>
          </p:spPr>
        </p:pic>
      </p:grpSp>
      <p:grpSp>
        <p:nvGrpSpPr>
          <p:cNvPr id="141" name="Group 140"/>
          <p:cNvGrpSpPr/>
          <p:nvPr/>
        </p:nvGrpSpPr>
        <p:grpSpPr>
          <a:xfrm>
            <a:off x="6524464" y="1767681"/>
            <a:ext cx="1007774" cy="301063"/>
            <a:chOff x="7471235" y="1965800"/>
            <a:chExt cx="1007917" cy="301106"/>
          </a:xfrm>
        </p:grpSpPr>
        <p:sp>
          <p:nvSpPr>
            <p:cNvPr id="155" name="TextBox 154"/>
            <p:cNvSpPr txBox="1"/>
            <p:nvPr/>
          </p:nvSpPr>
          <p:spPr>
            <a:xfrm>
              <a:off x="7819996" y="1965800"/>
              <a:ext cx="659156" cy="301106"/>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API</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Management</a:t>
              </a:r>
            </a:p>
          </p:txBody>
        </p:sp>
        <p:pic>
          <p:nvPicPr>
            <p:cNvPr id="156" name="Picture 155"/>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471235" y="1970580"/>
              <a:ext cx="291545" cy="291546"/>
            </a:xfrm>
            <a:prstGeom prst="rect">
              <a:avLst/>
            </a:prstGeom>
          </p:spPr>
        </p:pic>
      </p:grpSp>
      <p:grpSp>
        <p:nvGrpSpPr>
          <p:cNvPr id="139" name="Group 138"/>
          <p:cNvGrpSpPr/>
          <p:nvPr/>
        </p:nvGrpSpPr>
        <p:grpSpPr>
          <a:xfrm>
            <a:off x="5575984" y="1770831"/>
            <a:ext cx="1018182" cy="294764"/>
            <a:chOff x="6522621" y="1968951"/>
            <a:chExt cx="1018326" cy="294805"/>
          </a:xfrm>
        </p:grpSpPr>
        <p:sp>
          <p:nvSpPr>
            <p:cNvPr id="157" name="TextBox 156"/>
            <p:cNvSpPr txBox="1"/>
            <p:nvPr/>
          </p:nvSpPr>
          <p:spPr>
            <a:xfrm>
              <a:off x="6881791" y="1988052"/>
              <a:ext cx="659156" cy="256602"/>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API</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Apps</a:t>
              </a:r>
            </a:p>
          </p:txBody>
        </p:sp>
        <p:pic>
          <p:nvPicPr>
            <p:cNvPr id="158" name="Picture 157"/>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6522621" y="1968951"/>
              <a:ext cx="294804" cy="294805"/>
            </a:xfrm>
            <a:prstGeom prst="rect">
              <a:avLst/>
            </a:prstGeom>
          </p:spPr>
        </p:pic>
      </p:grpSp>
      <p:grpSp>
        <p:nvGrpSpPr>
          <p:cNvPr id="140" name="Group 139"/>
          <p:cNvGrpSpPr/>
          <p:nvPr/>
        </p:nvGrpSpPr>
        <p:grpSpPr>
          <a:xfrm>
            <a:off x="5590269" y="2177287"/>
            <a:ext cx="1008399" cy="301063"/>
            <a:chOff x="6536908" y="2455358"/>
            <a:chExt cx="1008542" cy="301106"/>
          </a:xfrm>
        </p:grpSpPr>
        <p:sp>
          <p:nvSpPr>
            <p:cNvPr id="159" name="TextBox 158"/>
            <p:cNvSpPr txBox="1"/>
            <p:nvPr/>
          </p:nvSpPr>
          <p:spPr>
            <a:xfrm>
              <a:off x="6886294" y="2455358"/>
              <a:ext cx="659156" cy="301106"/>
            </a:xfrm>
            <a:prstGeom prst="rect">
              <a:avLst/>
            </a:prstGeom>
            <a:noFill/>
            <a:ln>
              <a:noFill/>
            </a:ln>
          </p:spPr>
          <p:txBody>
            <a:bodyPr wrap="none" lIns="0" tIns="27967" rIns="0" bIns="0" rtlCol="0" anchor="ctr">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Logic</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Apps</a:t>
              </a:r>
            </a:p>
          </p:txBody>
        </p:sp>
        <p:pic>
          <p:nvPicPr>
            <p:cNvPr id="160" name="Picture 159"/>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6536908" y="2459700"/>
              <a:ext cx="292423" cy="292423"/>
            </a:xfrm>
            <a:prstGeom prst="rect">
              <a:avLst/>
            </a:prstGeom>
          </p:spPr>
        </p:pic>
      </p:grpSp>
      <p:grpSp>
        <p:nvGrpSpPr>
          <p:cNvPr id="142" name="Group 141"/>
          <p:cNvGrpSpPr/>
          <p:nvPr/>
        </p:nvGrpSpPr>
        <p:grpSpPr>
          <a:xfrm>
            <a:off x="6533888" y="2177287"/>
            <a:ext cx="1003418" cy="301063"/>
            <a:chOff x="7480661" y="2455358"/>
            <a:chExt cx="1003560" cy="301106"/>
          </a:xfrm>
        </p:grpSpPr>
        <p:sp>
          <p:nvSpPr>
            <p:cNvPr id="161" name="TextBox 160"/>
            <p:cNvSpPr txBox="1"/>
            <p:nvPr/>
          </p:nvSpPr>
          <p:spPr>
            <a:xfrm>
              <a:off x="7825065" y="2455358"/>
              <a:ext cx="659156" cy="301106"/>
            </a:xfrm>
            <a:prstGeom prst="rect">
              <a:avLst/>
            </a:prstGeom>
            <a:noFill/>
            <a:ln>
              <a:noFill/>
            </a:ln>
          </p:spPr>
          <p:txBody>
            <a:bodyPr wrap="none" lIns="0" tIns="27967" rIns="0" bIns="0" rtlCol="0" anchor="ctr">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Notification</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Hubs</a:t>
              </a:r>
            </a:p>
          </p:txBody>
        </p:sp>
        <p:pic>
          <p:nvPicPr>
            <p:cNvPr id="162" name="Picture 161"/>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7480661" y="2461280"/>
              <a:ext cx="289263" cy="289263"/>
            </a:xfrm>
            <a:prstGeom prst="rect">
              <a:avLst/>
            </a:prstGeom>
          </p:spPr>
        </p:pic>
      </p:grpSp>
      <p:sp>
        <p:nvSpPr>
          <p:cNvPr id="38" name="Rectangle 37"/>
          <p:cNvSpPr/>
          <p:nvPr/>
        </p:nvSpPr>
        <p:spPr bwMode="auto">
          <a:xfrm>
            <a:off x="2044471" y="4238690"/>
            <a:ext cx="2478802" cy="773848"/>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Media &amp; CDN</a:t>
            </a:r>
          </a:p>
        </p:txBody>
      </p:sp>
      <p:grpSp>
        <p:nvGrpSpPr>
          <p:cNvPr id="343" name="Group 342"/>
          <p:cNvGrpSpPr/>
          <p:nvPr/>
        </p:nvGrpSpPr>
        <p:grpSpPr>
          <a:xfrm>
            <a:off x="3255839" y="4616114"/>
            <a:ext cx="1046526" cy="331280"/>
            <a:chOff x="3763993" y="3766457"/>
            <a:chExt cx="1046674" cy="331327"/>
          </a:xfrm>
        </p:grpSpPr>
        <p:sp>
          <p:nvSpPr>
            <p:cNvPr id="163" name="TextBox 162"/>
            <p:cNvSpPr txBox="1"/>
            <p:nvPr/>
          </p:nvSpPr>
          <p:spPr>
            <a:xfrm>
              <a:off x="4151511" y="3796679"/>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70" dirty="0">
                  <a:solidFill>
                    <a:srgbClr val="FFFFFF"/>
                  </a:solidFill>
                  <a:latin typeface="Segoe UI Light" charset="0"/>
                  <a:ea typeface="Arial Unicode MS" panose="020B0604020202020204" pitchFamily="34" charset="-128"/>
                  <a:cs typeface="Segoe UI Light" charset="0"/>
                </a:rPr>
                <a:t>Content Delivery</a:t>
              </a:r>
            </a:p>
            <a:p>
              <a:pPr defTabSz="932138" eaLnBrk="0" fontAlgn="base" hangingPunct="0">
                <a:lnSpc>
                  <a:spcPts val="816"/>
                </a:lnSpc>
                <a:spcBef>
                  <a:spcPct val="0"/>
                </a:spcBef>
                <a:spcAft>
                  <a:spcPct val="0"/>
                </a:spcAft>
                <a:defRPr/>
              </a:pPr>
              <a:r>
                <a:rPr lang="en-US" sz="770" dirty="0">
                  <a:solidFill>
                    <a:srgbClr val="FFFFFF"/>
                  </a:solidFill>
                  <a:latin typeface="Segoe UI Light" charset="0"/>
                  <a:ea typeface="Arial Unicode MS" panose="020B0604020202020204" pitchFamily="34" charset="-128"/>
                  <a:cs typeface="Segoe UI Light" charset="0"/>
                </a:rPr>
                <a:t>Network (CDN)</a:t>
              </a:r>
            </a:p>
          </p:txBody>
        </p:sp>
        <p:pic>
          <p:nvPicPr>
            <p:cNvPr id="164" name="Picture 163" descr="Content Delivery Network (CDN).png"/>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3763993" y="3766457"/>
              <a:ext cx="296167" cy="296167"/>
            </a:xfrm>
            <a:prstGeom prst="rect">
              <a:avLst/>
            </a:prstGeom>
          </p:spPr>
        </p:pic>
      </p:grpSp>
      <p:grpSp>
        <p:nvGrpSpPr>
          <p:cNvPr id="342" name="Group 341"/>
          <p:cNvGrpSpPr/>
          <p:nvPr/>
        </p:nvGrpSpPr>
        <p:grpSpPr>
          <a:xfrm>
            <a:off x="2156049" y="4623769"/>
            <a:ext cx="1014620" cy="326398"/>
            <a:chOff x="2951369" y="3774113"/>
            <a:chExt cx="1014764" cy="326444"/>
          </a:xfrm>
        </p:grpSpPr>
        <p:sp>
          <p:nvSpPr>
            <p:cNvPr id="165" name="TextBox 164"/>
            <p:cNvSpPr txBox="1"/>
            <p:nvPr/>
          </p:nvSpPr>
          <p:spPr>
            <a:xfrm>
              <a:off x="3306977" y="3799452"/>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Media</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Services</a:t>
              </a:r>
            </a:p>
          </p:txBody>
        </p:sp>
        <p:pic>
          <p:nvPicPr>
            <p:cNvPr id="166" name="Picture 165" descr="Media Services.png"/>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2951369" y="3774113"/>
              <a:ext cx="282134" cy="282134"/>
            </a:xfrm>
            <a:prstGeom prst="rect">
              <a:avLst/>
            </a:prstGeom>
          </p:spPr>
        </p:pic>
      </p:grpSp>
      <p:sp>
        <p:nvSpPr>
          <p:cNvPr id="39" name="Rectangle 38"/>
          <p:cNvSpPr/>
          <p:nvPr/>
        </p:nvSpPr>
        <p:spPr bwMode="auto">
          <a:xfrm>
            <a:off x="4676108" y="2862990"/>
            <a:ext cx="2795354" cy="2157513"/>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Analytics &amp; </a:t>
            </a:r>
            <a:r>
              <a:rPr lang="en-US" sz="1099" kern="0" dirty="0" err="1">
                <a:gradFill>
                  <a:gsLst>
                    <a:gs pos="0">
                      <a:srgbClr val="FFFFFF"/>
                    </a:gs>
                    <a:gs pos="100000">
                      <a:srgbClr val="FFFFFF"/>
                    </a:gs>
                  </a:gsLst>
                  <a:lin ang="5400000" scaled="0"/>
                </a:gradFill>
                <a:latin typeface="Segoe UI Light" charset="0"/>
                <a:ea typeface="Segoe UI Light" charset="0"/>
                <a:cs typeface="Segoe UI Light" charset="0"/>
              </a:rPr>
              <a:t>IoT</a:t>
            </a:r>
            <a:endParaRPr lang="en-US" sz="1099" kern="0" dirty="0">
              <a:gradFill>
                <a:gsLst>
                  <a:gs pos="0">
                    <a:srgbClr val="FFFFFF"/>
                  </a:gs>
                  <a:gs pos="100000">
                    <a:srgbClr val="FFFFFF"/>
                  </a:gs>
                </a:gsLst>
                <a:lin ang="5400000" scaled="0"/>
              </a:gradFill>
              <a:latin typeface="Segoe UI Light" charset="0"/>
              <a:ea typeface="Segoe UI Light" charset="0"/>
              <a:cs typeface="Segoe UI Light" charset="0"/>
            </a:endParaRPr>
          </a:p>
        </p:txBody>
      </p:sp>
      <p:grpSp>
        <p:nvGrpSpPr>
          <p:cNvPr id="381" name="Group 380"/>
          <p:cNvGrpSpPr/>
          <p:nvPr/>
        </p:nvGrpSpPr>
        <p:grpSpPr>
          <a:xfrm>
            <a:off x="4848362" y="3370820"/>
            <a:ext cx="1011537" cy="347313"/>
            <a:chOff x="6171397" y="3452128"/>
            <a:chExt cx="1011681" cy="347362"/>
          </a:xfrm>
        </p:grpSpPr>
        <p:sp>
          <p:nvSpPr>
            <p:cNvPr id="181" name="TextBox 180"/>
            <p:cNvSpPr txBox="1"/>
            <p:nvPr/>
          </p:nvSpPr>
          <p:spPr>
            <a:xfrm>
              <a:off x="6523922" y="3498385"/>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err="1">
                  <a:solidFill>
                    <a:prstClr val="white"/>
                  </a:solidFill>
                  <a:latin typeface="Segoe UI Light" charset="0"/>
                  <a:ea typeface="Arial Unicode MS" panose="020B0604020202020204" pitchFamily="34" charset="-128"/>
                  <a:cs typeface="Segoe UI Light" charset="0"/>
                </a:rPr>
                <a:t>HDInsight</a:t>
              </a:r>
              <a:endParaRPr lang="en-US" sz="765" dirty="0">
                <a:solidFill>
                  <a:prstClr val="white"/>
                </a:solidFill>
                <a:latin typeface="Segoe UI Light" charset="0"/>
                <a:ea typeface="Arial Unicode MS" panose="020B0604020202020204" pitchFamily="34" charset="-128"/>
                <a:cs typeface="Segoe UI Light" charset="0"/>
              </a:endParaRPr>
            </a:p>
          </p:txBody>
        </p:sp>
        <p:pic>
          <p:nvPicPr>
            <p:cNvPr id="182" name="Picture 181"/>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6171397" y="3452128"/>
              <a:ext cx="296813" cy="296813"/>
            </a:xfrm>
            <a:prstGeom prst="rect">
              <a:avLst/>
            </a:prstGeom>
          </p:spPr>
        </p:pic>
      </p:grpSp>
      <p:grpSp>
        <p:nvGrpSpPr>
          <p:cNvPr id="382" name="Group 381"/>
          <p:cNvGrpSpPr/>
          <p:nvPr/>
        </p:nvGrpSpPr>
        <p:grpSpPr>
          <a:xfrm>
            <a:off x="6082654" y="3405988"/>
            <a:ext cx="1011993" cy="319298"/>
            <a:chOff x="7271704" y="3487300"/>
            <a:chExt cx="1012136" cy="319344"/>
          </a:xfrm>
        </p:grpSpPr>
        <p:sp>
          <p:nvSpPr>
            <p:cNvPr id="183" name="TextBox 182"/>
            <p:cNvSpPr txBox="1"/>
            <p:nvPr/>
          </p:nvSpPr>
          <p:spPr>
            <a:xfrm>
              <a:off x="7624684" y="3505539"/>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Machine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Learning</a:t>
              </a:r>
            </a:p>
          </p:txBody>
        </p:sp>
        <p:pic>
          <p:nvPicPr>
            <p:cNvPr id="184" name="Picture 183"/>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7271704" y="3487300"/>
              <a:ext cx="285754" cy="285754"/>
            </a:xfrm>
            <a:prstGeom prst="rect">
              <a:avLst/>
            </a:prstGeom>
          </p:spPr>
        </p:pic>
      </p:grpSp>
      <p:grpSp>
        <p:nvGrpSpPr>
          <p:cNvPr id="383" name="Group 382"/>
          <p:cNvGrpSpPr/>
          <p:nvPr/>
        </p:nvGrpSpPr>
        <p:grpSpPr>
          <a:xfrm>
            <a:off x="4781636" y="4437901"/>
            <a:ext cx="1022560" cy="345412"/>
            <a:chOff x="6104661" y="4617996"/>
            <a:chExt cx="1022705" cy="345461"/>
          </a:xfrm>
        </p:grpSpPr>
        <p:sp>
          <p:nvSpPr>
            <p:cNvPr id="185" name="TextBox 184"/>
            <p:cNvSpPr txBox="1"/>
            <p:nvPr/>
          </p:nvSpPr>
          <p:spPr>
            <a:xfrm>
              <a:off x="6468210" y="4662352"/>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Stream</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Analytics</a:t>
              </a:r>
            </a:p>
          </p:txBody>
        </p:sp>
        <p:pic>
          <p:nvPicPr>
            <p:cNvPr id="186" name="Picture 185"/>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6104661" y="4617996"/>
              <a:ext cx="310547" cy="310546"/>
            </a:xfrm>
            <a:prstGeom prst="rect">
              <a:avLst/>
            </a:prstGeom>
          </p:spPr>
        </p:pic>
      </p:grpSp>
      <p:grpSp>
        <p:nvGrpSpPr>
          <p:cNvPr id="384" name="Group 383"/>
          <p:cNvGrpSpPr/>
          <p:nvPr/>
        </p:nvGrpSpPr>
        <p:grpSpPr>
          <a:xfrm>
            <a:off x="4812459" y="3923041"/>
            <a:ext cx="1002823" cy="334524"/>
            <a:chOff x="6135489" y="4056656"/>
            <a:chExt cx="1002965" cy="334571"/>
          </a:xfrm>
        </p:grpSpPr>
        <p:sp>
          <p:nvSpPr>
            <p:cNvPr id="187" name="TextBox 186"/>
            <p:cNvSpPr txBox="1"/>
            <p:nvPr/>
          </p:nvSpPr>
          <p:spPr>
            <a:xfrm>
              <a:off x="6479298" y="4090122"/>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Data</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Factory</a:t>
              </a:r>
            </a:p>
          </p:txBody>
        </p:sp>
        <p:pic>
          <p:nvPicPr>
            <p:cNvPr id="188" name="Picture 187"/>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6135489" y="4056656"/>
              <a:ext cx="302121" cy="302121"/>
            </a:xfrm>
            <a:prstGeom prst="rect">
              <a:avLst/>
            </a:prstGeom>
          </p:spPr>
        </p:pic>
      </p:grpSp>
      <p:grpSp>
        <p:nvGrpSpPr>
          <p:cNvPr id="385" name="Group 384"/>
          <p:cNvGrpSpPr/>
          <p:nvPr/>
        </p:nvGrpSpPr>
        <p:grpSpPr>
          <a:xfrm>
            <a:off x="6080492" y="3930979"/>
            <a:ext cx="1005528" cy="327632"/>
            <a:chOff x="7269541" y="4064595"/>
            <a:chExt cx="1005670" cy="327678"/>
          </a:xfrm>
        </p:grpSpPr>
        <p:sp>
          <p:nvSpPr>
            <p:cNvPr id="189" name="TextBox 188"/>
            <p:cNvSpPr txBox="1"/>
            <p:nvPr/>
          </p:nvSpPr>
          <p:spPr>
            <a:xfrm>
              <a:off x="7616055" y="4091168"/>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Event</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Hubs</a:t>
              </a:r>
            </a:p>
          </p:txBody>
        </p:sp>
        <p:pic>
          <p:nvPicPr>
            <p:cNvPr id="190" name="Picture 189"/>
            <p:cNvPicPr>
              <a:picLocks noChangeAspect="1"/>
            </p:cNvPicPr>
            <p:nvPr/>
          </p:nvPicPr>
          <p:blipFill>
            <a:blip r:embed="rId15" cstate="print">
              <a:biLevel thresh="25000"/>
              <a:extLst>
                <a:ext uri="{28A0092B-C50C-407E-A947-70E740481C1C}">
                  <a14:useLocalDpi xmlns:a14="http://schemas.microsoft.com/office/drawing/2010/main" val="0"/>
                </a:ext>
              </a:extLst>
            </a:blip>
            <a:stretch>
              <a:fillRect/>
            </a:stretch>
          </p:blipFill>
          <p:spPr>
            <a:xfrm>
              <a:off x="7269541" y="4064595"/>
              <a:ext cx="296417" cy="296417"/>
            </a:xfrm>
            <a:prstGeom prst="rect">
              <a:avLst/>
            </a:prstGeom>
          </p:spPr>
        </p:pic>
      </p:grpSp>
      <p:grpSp>
        <p:nvGrpSpPr>
          <p:cNvPr id="386" name="Group 385"/>
          <p:cNvGrpSpPr/>
          <p:nvPr/>
        </p:nvGrpSpPr>
        <p:grpSpPr>
          <a:xfrm>
            <a:off x="6075302" y="4437901"/>
            <a:ext cx="1032497" cy="339914"/>
            <a:chOff x="7264351" y="4617996"/>
            <a:chExt cx="1032644" cy="339962"/>
          </a:xfrm>
        </p:grpSpPr>
        <p:sp>
          <p:nvSpPr>
            <p:cNvPr id="191" name="TextBox 190"/>
            <p:cNvSpPr txBox="1"/>
            <p:nvPr/>
          </p:nvSpPr>
          <p:spPr>
            <a:xfrm>
              <a:off x="7637839" y="4676797"/>
              <a:ext cx="659156" cy="258458"/>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Mobile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Engagement</a:t>
              </a:r>
            </a:p>
          </p:txBody>
        </p:sp>
        <p:pic>
          <p:nvPicPr>
            <p:cNvPr id="192" name="Picture 191"/>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7264351" y="4617996"/>
              <a:ext cx="339962" cy="339962"/>
            </a:xfrm>
            <a:prstGeom prst="rect">
              <a:avLst/>
            </a:prstGeom>
          </p:spPr>
        </p:pic>
      </p:grpSp>
      <p:sp>
        <p:nvSpPr>
          <p:cNvPr id="40" name="Rectangle 39"/>
          <p:cNvSpPr/>
          <p:nvPr/>
        </p:nvSpPr>
        <p:spPr bwMode="auto">
          <a:xfrm>
            <a:off x="2042175" y="2862989"/>
            <a:ext cx="2481099" cy="1249759"/>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Integration</a:t>
            </a:r>
          </a:p>
        </p:txBody>
      </p:sp>
      <p:grpSp>
        <p:nvGrpSpPr>
          <p:cNvPr id="377" name="Group 376"/>
          <p:cNvGrpSpPr/>
          <p:nvPr/>
        </p:nvGrpSpPr>
        <p:grpSpPr>
          <a:xfrm>
            <a:off x="3459254" y="3252238"/>
            <a:ext cx="1005443" cy="320670"/>
            <a:chOff x="4605524" y="2773724"/>
            <a:chExt cx="1005586" cy="320716"/>
          </a:xfrm>
        </p:grpSpPr>
        <p:sp>
          <p:nvSpPr>
            <p:cNvPr id="214" name="TextBox 213"/>
            <p:cNvSpPr txBox="1"/>
            <p:nvPr/>
          </p:nvSpPr>
          <p:spPr>
            <a:xfrm>
              <a:off x="4951954" y="2793335"/>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err="1">
                  <a:solidFill>
                    <a:prstClr val="white"/>
                  </a:solidFill>
                  <a:latin typeface="Segoe UI Light" charset="0"/>
                  <a:ea typeface="Arial Unicode MS" panose="020B0604020202020204" pitchFamily="34" charset="-128"/>
                  <a:cs typeface="Segoe UI Light" charset="0"/>
                </a:rPr>
                <a:t>Biztalk</a:t>
              </a:r>
              <a:endParaRPr lang="en-US" sz="765" dirty="0">
                <a:solidFill>
                  <a:prstClr val="white"/>
                </a:solidFill>
                <a:latin typeface="Segoe UI Light" charset="0"/>
                <a:ea typeface="Arial Unicode MS" panose="020B0604020202020204" pitchFamily="34" charset="-128"/>
                <a:cs typeface="Segoe UI Light" charset="0"/>
              </a:endParaRP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Services</a:t>
              </a:r>
            </a:p>
          </p:txBody>
        </p:sp>
        <p:pic>
          <p:nvPicPr>
            <p:cNvPr id="215" name="Picture 214" descr="BizTalk Services.png"/>
            <p:cNvPicPr>
              <a:picLocks noChangeAspect="1"/>
            </p:cNvPicPr>
            <p:nvPr/>
          </p:nvPicPr>
          <p:blipFill>
            <a:blip r:embed="rId17" cstate="print">
              <a:biLevel thresh="25000"/>
              <a:extLst>
                <a:ext uri="{28A0092B-C50C-407E-A947-70E740481C1C}">
                  <a14:useLocalDpi xmlns:a14="http://schemas.microsoft.com/office/drawing/2010/main" val="0"/>
                </a:ext>
              </a:extLst>
            </a:blip>
            <a:stretch>
              <a:fillRect/>
            </a:stretch>
          </p:blipFill>
          <p:spPr>
            <a:xfrm>
              <a:off x="4605524" y="2773724"/>
              <a:ext cx="293814" cy="293814"/>
            </a:xfrm>
            <a:prstGeom prst="rect">
              <a:avLst/>
            </a:prstGeom>
          </p:spPr>
        </p:pic>
      </p:grpSp>
      <p:grpSp>
        <p:nvGrpSpPr>
          <p:cNvPr id="378" name="Group 377"/>
          <p:cNvGrpSpPr/>
          <p:nvPr/>
        </p:nvGrpSpPr>
        <p:grpSpPr>
          <a:xfrm>
            <a:off x="2186599" y="3677028"/>
            <a:ext cx="1008164" cy="316676"/>
            <a:chOff x="3571364" y="3313178"/>
            <a:chExt cx="1008307" cy="316721"/>
          </a:xfrm>
        </p:grpSpPr>
        <p:sp>
          <p:nvSpPr>
            <p:cNvPr id="216" name="TextBox 215"/>
            <p:cNvSpPr txBox="1"/>
            <p:nvPr/>
          </p:nvSpPr>
          <p:spPr>
            <a:xfrm>
              <a:off x="3920515" y="3328794"/>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Hybrid</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Connections</a:t>
              </a:r>
            </a:p>
          </p:txBody>
        </p:sp>
        <p:pic>
          <p:nvPicPr>
            <p:cNvPr id="217" name="Picture 216" descr="Hybrid Connections (BizTalk).png"/>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3571364" y="3313178"/>
              <a:ext cx="292125" cy="292125"/>
            </a:xfrm>
            <a:prstGeom prst="rect">
              <a:avLst/>
            </a:prstGeom>
          </p:spPr>
        </p:pic>
      </p:grpSp>
      <p:grpSp>
        <p:nvGrpSpPr>
          <p:cNvPr id="379" name="Group 378"/>
          <p:cNvGrpSpPr/>
          <p:nvPr/>
        </p:nvGrpSpPr>
        <p:grpSpPr>
          <a:xfrm>
            <a:off x="3467601" y="3678708"/>
            <a:ext cx="998285" cy="323720"/>
            <a:chOff x="4613872" y="3306133"/>
            <a:chExt cx="998427" cy="323766"/>
          </a:xfrm>
        </p:grpSpPr>
        <p:sp>
          <p:nvSpPr>
            <p:cNvPr id="218" name="TextBox 217"/>
            <p:cNvSpPr txBox="1"/>
            <p:nvPr/>
          </p:nvSpPr>
          <p:spPr>
            <a:xfrm>
              <a:off x="4953143" y="3328794"/>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Service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Bus</a:t>
              </a:r>
            </a:p>
          </p:txBody>
        </p:sp>
        <p:pic>
          <p:nvPicPr>
            <p:cNvPr id="219" name="Picture 218" descr="Service Bus.png"/>
            <p:cNvPicPr>
              <a:picLocks noChangeAspect="1"/>
            </p:cNvPicPr>
            <p:nvPr/>
          </p:nvPicPr>
          <p:blipFill>
            <a:blip r:embed="rId19" cstate="print">
              <a:biLevel thresh="25000"/>
              <a:extLst>
                <a:ext uri="{28A0092B-C50C-407E-A947-70E740481C1C}">
                  <a14:useLocalDpi xmlns:a14="http://schemas.microsoft.com/office/drawing/2010/main" val="0"/>
                </a:ext>
              </a:extLst>
            </a:blip>
            <a:stretch>
              <a:fillRect/>
            </a:stretch>
          </p:blipFill>
          <p:spPr>
            <a:xfrm>
              <a:off x="4613872" y="3306133"/>
              <a:ext cx="292386" cy="292386"/>
            </a:xfrm>
            <a:prstGeom prst="rect">
              <a:avLst/>
            </a:prstGeom>
          </p:spPr>
        </p:pic>
      </p:grpSp>
      <p:grpSp>
        <p:nvGrpSpPr>
          <p:cNvPr id="376" name="Group 375"/>
          <p:cNvGrpSpPr/>
          <p:nvPr/>
        </p:nvGrpSpPr>
        <p:grpSpPr>
          <a:xfrm>
            <a:off x="2180210" y="3244708"/>
            <a:ext cx="1004603" cy="319478"/>
            <a:chOff x="3564974" y="2774918"/>
            <a:chExt cx="1004745" cy="319522"/>
          </a:xfrm>
        </p:grpSpPr>
        <p:sp>
          <p:nvSpPr>
            <p:cNvPr id="220" name="TextBox 219"/>
            <p:cNvSpPr txBox="1"/>
            <p:nvPr/>
          </p:nvSpPr>
          <p:spPr>
            <a:xfrm>
              <a:off x="3910563" y="2793335"/>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Storage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Queues</a:t>
              </a:r>
            </a:p>
          </p:txBody>
        </p:sp>
        <p:pic>
          <p:nvPicPr>
            <p:cNvPr id="221" name="Picture 220" descr="Storage queue.png"/>
            <p:cNvPicPr>
              <a:picLocks noChangeAspect="1"/>
            </p:cNvPicPr>
            <p:nvPr/>
          </p:nvPicPr>
          <p:blipFill>
            <a:blip r:embed="rId20" cstate="print">
              <a:biLevel thresh="25000"/>
              <a:extLst>
                <a:ext uri="{28A0092B-C50C-407E-A947-70E740481C1C}">
                  <a14:useLocalDpi xmlns:a14="http://schemas.microsoft.com/office/drawing/2010/main" val="0"/>
                </a:ext>
              </a:extLst>
            </a:blip>
            <a:stretch>
              <a:fillRect/>
            </a:stretch>
          </p:blipFill>
          <p:spPr>
            <a:xfrm>
              <a:off x="3564974" y="2774918"/>
              <a:ext cx="292620" cy="292620"/>
            </a:xfrm>
            <a:prstGeom prst="rect">
              <a:avLst/>
            </a:prstGeom>
          </p:spPr>
        </p:pic>
      </p:grpSp>
      <p:sp>
        <p:nvSpPr>
          <p:cNvPr id="71" name="Rectangle 70"/>
          <p:cNvSpPr/>
          <p:nvPr/>
        </p:nvSpPr>
        <p:spPr bwMode="auto">
          <a:xfrm>
            <a:off x="10941967" y="676545"/>
            <a:ext cx="1371594" cy="4483011"/>
          </a:xfrm>
          <a:prstGeom prst="rect">
            <a:avLst/>
          </a:prstGeom>
          <a:solidFill>
            <a:srgbClr val="1B3C72"/>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752" fontAlgn="base">
              <a:lnSpc>
                <a:spcPct val="90000"/>
              </a:lnSpc>
              <a:defRPr/>
            </a:pPr>
            <a:endParaRPr lang="en-US" sz="1299" b="1" kern="0" dirty="0">
              <a:solidFill>
                <a:srgbClr val="FFFFFF"/>
              </a:solidFill>
              <a:latin typeface="Segoe UI Light" charset="0"/>
              <a:ea typeface="Segoe UI Light" charset="0"/>
              <a:cs typeface="Segoe UI Light" charset="0"/>
            </a:endParaRPr>
          </a:p>
        </p:txBody>
      </p:sp>
      <p:grpSp>
        <p:nvGrpSpPr>
          <p:cNvPr id="338" name="Group 337"/>
          <p:cNvGrpSpPr/>
          <p:nvPr/>
        </p:nvGrpSpPr>
        <p:grpSpPr>
          <a:xfrm>
            <a:off x="11172328" y="2534836"/>
            <a:ext cx="1011108" cy="332182"/>
            <a:chOff x="11198479" y="2855036"/>
            <a:chExt cx="1011251" cy="332229"/>
          </a:xfrm>
        </p:grpSpPr>
        <p:sp>
          <p:nvSpPr>
            <p:cNvPr id="206" name="TextBox 205"/>
            <p:cNvSpPr txBox="1"/>
            <p:nvPr/>
          </p:nvSpPr>
          <p:spPr>
            <a:xfrm>
              <a:off x="11550574" y="2886159"/>
              <a:ext cx="659156" cy="30110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Backup</a:t>
              </a:r>
            </a:p>
          </p:txBody>
        </p:sp>
        <p:pic>
          <p:nvPicPr>
            <p:cNvPr id="207" name="Picture 206" descr="Backup Service.png"/>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11198479" y="2855036"/>
              <a:ext cx="296408" cy="296408"/>
            </a:xfrm>
            <a:prstGeom prst="rect">
              <a:avLst/>
            </a:prstGeom>
          </p:spPr>
        </p:pic>
      </p:grpSp>
      <p:sp>
        <p:nvSpPr>
          <p:cNvPr id="208" name="TextBox 207"/>
          <p:cNvSpPr txBox="1"/>
          <p:nvPr/>
        </p:nvSpPr>
        <p:spPr>
          <a:xfrm>
            <a:off x="11501662" y="4665854"/>
            <a:ext cx="659062" cy="301063"/>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err="1">
                <a:solidFill>
                  <a:prstClr val="white"/>
                </a:solidFill>
                <a:latin typeface="Segoe UI Light" charset="0"/>
                <a:ea typeface="Arial Unicode MS" panose="020B0604020202020204" pitchFamily="34" charset="-128"/>
                <a:cs typeface="Segoe UI Light" charset="0"/>
              </a:rPr>
              <a:t>StorSimple</a:t>
            </a:r>
            <a:endParaRPr lang="en-US" sz="765" dirty="0">
              <a:solidFill>
                <a:prstClr val="white"/>
              </a:solidFill>
              <a:latin typeface="Segoe UI Light" charset="0"/>
              <a:ea typeface="Arial Unicode MS" panose="020B0604020202020204" pitchFamily="34" charset="-128"/>
              <a:cs typeface="Segoe UI Light" charset="0"/>
            </a:endParaRPr>
          </a:p>
          <a:p>
            <a:pPr defTabSz="932138" eaLnBrk="0" fontAlgn="base" hangingPunct="0">
              <a:lnSpc>
                <a:spcPts val="816"/>
              </a:lnSpc>
              <a:spcBef>
                <a:spcPct val="0"/>
              </a:spcBef>
              <a:spcAft>
                <a:spcPct val="0"/>
              </a:spcAft>
              <a:defRPr/>
            </a:pPr>
            <a:endParaRPr lang="en-US" sz="765" dirty="0">
              <a:solidFill>
                <a:prstClr val="white"/>
              </a:solidFill>
              <a:latin typeface="Segoe UI Light" charset="0"/>
              <a:ea typeface="Arial Unicode MS" panose="020B0604020202020204" pitchFamily="34" charset="-128"/>
              <a:cs typeface="Segoe UI Light" charset="0"/>
            </a:endParaRPr>
          </a:p>
        </p:txBody>
      </p:sp>
      <p:pic>
        <p:nvPicPr>
          <p:cNvPr id="209" name="Picture 208" descr="StorSimple.png"/>
          <p:cNvPicPr>
            <a:picLocks noChangeAspect="1"/>
          </p:cNvPicPr>
          <p:nvPr/>
        </p:nvPicPr>
        <p:blipFill>
          <a:blip r:embed="rId22" cstate="print">
            <a:biLevel thresh="25000"/>
            <a:extLst>
              <a:ext uri="{28A0092B-C50C-407E-A947-70E740481C1C}">
                <a14:useLocalDpi xmlns:a14="http://schemas.microsoft.com/office/drawing/2010/main" val="0"/>
              </a:ext>
            </a:extLst>
          </a:blip>
          <a:stretch>
            <a:fillRect/>
          </a:stretch>
        </p:blipFill>
        <p:spPr>
          <a:xfrm>
            <a:off x="11155122" y="4635934"/>
            <a:ext cx="286788" cy="286788"/>
          </a:xfrm>
          <a:prstGeom prst="rect">
            <a:avLst/>
          </a:prstGeom>
        </p:spPr>
      </p:pic>
      <p:grpSp>
        <p:nvGrpSpPr>
          <p:cNvPr id="341" name="Group 340"/>
          <p:cNvGrpSpPr/>
          <p:nvPr/>
        </p:nvGrpSpPr>
        <p:grpSpPr>
          <a:xfrm>
            <a:off x="11149648" y="4082789"/>
            <a:ext cx="1003137" cy="345514"/>
            <a:chOff x="11175796" y="3730886"/>
            <a:chExt cx="1003279" cy="345563"/>
          </a:xfrm>
        </p:grpSpPr>
        <p:sp>
          <p:nvSpPr>
            <p:cNvPr id="210" name="TextBox 209"/>
            <p:cNvSpPr txBox="1"/>
            <p:nvPr/>
          </p:nvSpPr>
          <p:spPr>
            <a:xfrm>
              <a:off x="11519919" y="3775343"/>
              <a:ext cx="659156" cy="30110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Site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Recovery</a:t>
              </a:r>
            </a:p>
          </p:txBody>
        </p:sp>
        <p:pic>
          <p:nvPicPr>
            <p:cNvPr id="211" name="Picture 210" descr="Site Recovery.png"/>
            <p:cNvPicPr>
              <a:picLocks noChangeAspect="1"/>
            </p:cNvPicPr>
            <p:nvPr/>
          </p:nvPicPr>
          <p:blipFill>
            <a:blip r:embed="rId23" cstate="print">
              <a:biLevel thresh="25000"/>
              <a:extLst>
                <a:ext uri="{28A0092B-C50C-407E-A947-70E740481C1C}">
                  <a14:useLocalDpi xmlns:a14="http://schemas.microsoft.com/office/drawing/2010/main" val="0"/>
                </a:ext>
              </a:extLst>
            </a:blip>
            <a:stretch>
              <a:fillRect/>
            </a:stretch>
          </p:blipFill>
          <p:spPr>
            <a:xfrm>
              <a:off x="11175796" y="3730886"/>
              <a:ext cx="285842" cy="285842"/>
            </a:xfrm>
            <a:prstGeom prst="rect">
              <a:avLst/>
            </a:prstGeom>
          </p:spPr>
        </p:pic>
      </p:grpSp>
      <p:grpSp>
        <p:nvGrpSpPr>
          <p:cNvPr id="340" name="Group 339"/>
          <p:cNvGrpSpPr/>
          <p:nvPr/>
        </p:nvGrpSpPr>
        <p:grpSpPr>
          <a:xfrm>
            <a:off x="11163890" y="3614804"/>
            <a:ext cx="996835" cy="321119"/>
            <a:chOff x="11190041" y="3491162"/>
            <a:chExt cx="996976" cy="321164"/>
          </a:xfrm>
        </p:grpSpPr>
        <p:sp>
          <p:nvSpPr>
            <p:cNvPr id="212" name="TextBox 211"/>
            <p:cNvSpPr txBox="1"/>
            <p:nvPr/>
          </p:nvSpPr>
          <p:spPr>
            <a:xfrm>
              <a:off x="11527861" y="3511220"/>
              <a:ext cx="659156" cy="30110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Import/Export</a:t>
              </a:r>
            </a:p>
          </p:txBody>
        </p:sp>
        <p:pic>
          <p:nvPicPr>
            <p:cNvPr id="213" name="Picture 212" descr="Storage (Azure).png"/>
            <p:cNvPicPr>
              <a:picLocks noChangeAspect="1"/>
            </p:cNvPicPr>
            <p:nvPr/>
          </p:nvPicPr>
          <p:blipFill>
            <a:blip r:embed="rId24" cstate="print">
              <a:biLevel thresh="25000"/>
              <a:extLst>
                <a:ext uri="{28A0092B-C50C-407E-A947-70E740481C1C}">
                  <a14:useLocalDpi xmlns:a14="http://schemas.microsoft.com/office/drawing/2010/main" val="0"/>
                </a:ext>
              </a:extLst>
            </a:blip>
            <a:stretch>
              <a:fillRect/>
            </a:stretch>
          </p:blipFill>
          <p:spPr>
            <a:xfrm>
              <a:off x="11190041" y="3491162"/>
              <a:ext cx="286753" cy="286753"/>
            </a:xfrm>
            <a:prstGeom prst="rect">
              <a:avLst/>
            </a:prstGeom>
          </p:spPr>
        </p:pic>
      </p:grpSp>
      <p:sp>
        <p:nvSpPr>
          <p:cNvPr id="37" name="Rectangle 36"/>
          <p:cNvSpPr/>
          <p:nvPr/>
        </p:nvSpPr>
        <p:spPr bwMode="auto">
          <a:xfrm>
            <a:off x="7624299" y="2862990"/>
            <a:ext cx="2753634" cy="2155156"/>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Data</a:t>
            </a:r>
          </a:p>
        </p:txBody>
      </p:sp>
      <p:grpSp>
        <p:nvGrpSpPr>
          <p:cNvPr id="388" name="Group 387"/>
          <p:cNvGrpSpPr/>
          <p:nvPr/>
        </p:nvGrpSpPr>
        <p:grpSpPr>
          <a:xfrm>
            <a:off x="7745713" y="3401146"/>
            <a:ext cx="1008635" cy="324141"/>
            <a:chOff x="8755248" y="3474294"/>
            <a:chExt cx="1008778" cy="324187"/>
          </a:xfrm>
        </p:grpSpPr>
        <p:sp>
          <p:nvSpPr>
            <p:cNvPr id="171" name="TextBox 170"/>
            <p:cNvSpPr txBox="1"/>
            <p:nvPr/>
          </p:nvSpPr>
          <p:spPr>
            <a:xfrm>
              <a:off x="9104870" y="3497376"/>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SQL</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Database</a:t>
              </a:r>
            </a:p>
          </p:txBody>
        </p:sp>
        <p:pic>
          <p:nvPicPr>
            <p:cNvPr id="172" name="Picture 171"/>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8755248" y="3474294"/>
              <a:ext cx="296809" cy="296809"/>
            </a:xfrm>
            <a:prstGeom prst="rect">
              <a:avLst/>
            </a:prstGeom>
          </p:spPr>
        </p:pic>
      </p:grpSp>
      <p:grpSp>
        <p:nvGrpSpPr>
          <p:cNvPr id="390" name="Group 389"/>
          <p:cNvGrpSpPr/>
          <p:nvPr/>
        </p:nvGrpSpPr>
        <p:grpSpPr>
          <a:xfrm>
            <a:off x="7745712" y="4512292"/>
            <a:ext cx="1029562" cy="318109"/>
            <a:chOff x="8681505" y="4689849"/>
            <a:chExt cx="1029708" cy="318154"/>
          </a:xfrm>
        </p:grpSpPr>
        <p:sp>
          <p:nvSpPr>
            <p:cNvPr id="173" name="TextBox 172"/>
            <p:cNvSpPr txBox="1"/>
            <p:nvPr/>
          </p:nvSpPr>
          <p:spPr>
            <a:xfrm>
              <a:off x="9052057" y="4706898"/>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err="1">
                  <a:solidFill>
                    <a:prstClr val="white"/>
                  </a:solidFill>
                  <a:latin typeface="Segoe UI Light" charset="0"/>
                  <a:ea typeface="Arial Unicode MS" panose="020B0604020202020204" pitchFamily="34" charset="-128"/>
                  <a:cs typeface="Segoe UI Light" charset="0"/>
                </a:rPr>
                <a:t>DocumentDB</a:t>
              </a:r>
              <a:endParaRPr lang="en-US" sz="765" dirty="0">
                <a:solidFill>
                  <a:prstClr val="white"/>
                </a:solidFill>
                <a:latin typeface="Segoe UI Light" charset="0"/>
                <a:ea typeface="Arial Unicode MS" panose="020B0604020202020204" pitchFamily="34" charset="-128"/>
                <a:cs typeface="Segoe UI Light" charset="0"/>
              </a:endParaRPr>
            </a:p>
          </p:txBody>
        </p:sp>
        <p:pic>
          <p:nvPicPr>
            <p:cNvPr id="174" name="Picture 173"/>
            <p:cNvPicPr>
              <a:picLocks noChangeAspect="1"/>
            </p:cNvPicPr>
            <p:nvPr/>
          </p:nvPicPr>
          <p:blipFill>
            <a:blip r:embed="rId26" cstate="print">
              <a:biLevel thresh="25000"/>
              <a:extLst>
                <a:ext uri="{28A0092B-C50C-407E-A947-70E740481C1C}">
                  <a14:useLocalDpi xmlns:a14="http://schemas.microsoft.com/office/drawing/2010/main" val="0"/>
                </a:ext>
              </a:extLst>
            </a:blip>
            <a:stretch>
              <a:fillRect/>
            </a:stretch>
          </p:blipFill>
          <p:spPr>
            <a:xfrm>
              <a:off x="8681505" y="4689849"/>
              <a:ext cx="290620" cy="290619"/>
            </a:xfrm>
            <a:prstGeom prst="rect">
              <a:avLst/>
            </a:prstGeom>
          </p:spPr>
        </p:pic>
      </p:grpSp>
      <p:grpSp>
        <p:nvGrpSpPr>
          <p:cNvPr id="391" name="Group 390"/>
          <p:cNvGrpSpPr/>
          <p:nvPr/>
        </p:nvGrpSpPr>
        <p:grpSpPr>
          <a:xfrm>
            <a:off x="7745712" y="3959395"/>
            <a:ext cx="1011620" cy="318793"/>
            <a:chOff x="8728911" y="4040003"/>
            <a:chExt cx="1011763" cy="318839"/>
          </a:xfrm>
        </p:grpSpPr>
        <p:sp>
          <p:nvSpPr>
            <p:cNvPr id="175" name="TextBox 174"/>
            <p:cNvSpPr txBox="1"/>
            <p:nvPr/>
          </p:nvSpPr>
          <p:spPr>
            <a:xfrm>
              <a:off x="9081518" y="4057737"/>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err="1">
                  <a:solidFill>
                    <a:prstClr val="white"/>
                  </a:solidFill>
                  <a:latin typeface="Segoe UI Light" charset="0"/>
                  <a:ea typeface="Arial Unicode MS" panose="020B0604020202020204" pitchFamily="34" charset="-128"/>
                  <a:cs typeface="Segoe UI Light" charset="0"/>
                </a:rPr>
                <a:t>Redis</a:t>
              </a:r>
              <a:endParaRPr lang="en-US" sz="765" dirty="0">
                <a:solidFill>
                  <a:prstClr val="white"/>
                </a:solidFill>
                <a:latin typeface="Segoe UI Light" charset="0"/>
                <a:ea typeface="Arial Unicode MS" panose="020B0604020202020204" pitchFamily="34" charset="-128"/>
                <a:cs typeface="Segoe UI Light" charset="0"/>
              </a:endParaRP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Cache</a:t>
              </a:r>
            </a:p>
          </p:txBody>
        </p:sp>
        <p:pic>
          <p:nvPicPr>
            <p:cNvPr id="176" name="Picture 175"/>
            <p:cNvPicPr>
              <a:picLocks noChangeAspect="1"/>
            </p:cNvPicPr>
            <p:nvPr/>
          </p:nvPicPr>
          <p:blipFill>
            <a:blip r:embed="rId27" cstate="print">
              <a:biLevel thresh="25000"/>
              <a:extLst>
                <a:ext uri="{28A0092B-C50C-407E-A947-70E740481C1C}">
                  <a14:useLocalDpi xmlns:a14="http://schemas.microsoft.com/office/drawing/2010/main" val="0"/>
                </a:ext>
              </a:extLst>
            </a:blip>
            <a:stretch>
              <a:fillRect/>
            </a:stretch>
          </p:blipFill>
          <p:spPr>
            <a:xfrm>
              <a:off x="8728911" y="4040003"/>
              <a:ext cx="289282" cy="289282"/>
            </a:xfrm>
            <a:prstGeom prst="rect">
              <a:avLst/>
            </a:prstGeom>
          </p:spPr>
        </p:pic>
      </p:grpSp>
      <p:grpSp>
        <p:nvGrpSpPr>
          <p:cNvPr id="392" name="Group 391"/>
          <p:cNvGrpSpPr/>
          <p:nvPr/>
        </p:nvGrpSpPr>
        <p:grpSpPr>
          <a:xfrm>
            <a:off x="9236205" y="3926762"/>
            <a:ext cx="1011417" cy="305349"/>
            <a:chOff x="9789813" y="4065697"/>
            <a:chExt cx="1011560" cy="305392"/>
          </a:xfrm>
        </p:grpSpPr>
        <p:sp>
          <p:nvSpPr>
            <p:cNvPr id="177" name="TextBox 176"/>
            <p:cNvSpPr txBox="1"/>
            <p:nvPr/>
          </p:nvSpPr>
          <p:spPr>
            <a:xfrm>
              <a:off x="10142217" y="4148331"/>
              <a:ext cx="659156" cy="222758"/>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Search</a:t>
              </a:r>
            </a:p>
          </p:txBody>
        </p:sp>
        <p:pic>
          <p:nvPicPr>
            <p:cNvPr id="178" name="Picture 177"/>
            <p:cNvPicPr>
              <a:picLocks noChangeAspect="1"/>
            </p:cNvPicPr>
            <p:nvPr/>
          </p:nvPicPr>
          <p:blipFill>
            <a:blip r:embed="rId28" cstate="print">
              <a:biLevel thresh="25000"/>
              <a:extLst>
                <a:ext uri="{28A0092B-C50C-407E-A947-70E740481C1C}">
                  <a14:useLocalDpi xmlns:a14="http://schemas.microsoft.com/office/drawing/2010/main" val="0"/>
                </a:ext>
              </a:extLst>
            </a:blip>
            <a:stretch>
              <a:fillRect/>
            </a:stretch>
          </p:blipFill>
          <p:spPr>
            <a:xfrm>
              <a:off x="9789813" y="4065697"/>
              <a:ext cx="293993" cy="293993"/>
            </a:xfrm>
            <a:prstGeom prst="rect">
              <a:avLst/>
            </a:prstGeom>
          </p:spPr>
        </p:pic>
      </p:grpSp>
      <p:grpSp>
        <p:nvGrpSpPr>
          <p:cNvPr id="393" name="Group 392"/>
          <p:cNvGrpSpPr/>
          <p:nvPr/>
        </p:nvGrpSpPr>
        <p:grpSpPr>
          <a:xfrm>
            <a:off x="9241636" y="4490975"/>
            <a:ext cx="1014629" cy="328709"/>
            <a:chOff x="9795245" y="4668527"/>
            <a:chExt cx="1014773" cy="328756"/>
          </a:xfrm>
        </p:grpSpPr>
        <p:sp>
          <p:nvSpPr>
            <p:cNvPr id="179" name="TextBox 178"/>
            <p:cNvSpPr txBox="1"/>
            <p:nvPr/>
          </p:nvSpPr>
          <p:spPr>
            <a:xfrm>
              <a:off x="10150862" y="4696178"/>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Tables</a:t>
              </a:r>
            </a:p>
          </p:txBody>
        </p:sp>
        <p:pic>
          <p:nvPicPr>
            <p:cNvPr id="180" name="Picture 179" descr="Storage table.png"/>
            <p:cNvPicPr>
              <a:picLocks noChangeAspect="1"/>
            </p:cNvPicPr>
            <p:nvPr/>
          </p:nvPicPr>
          <p:blipFill>
            <a:blip r:embed="rId29" cstate="print">
              <a:biLevel thresh="25000"/>
              <a:extLst>
                <a:ext uri="{28A0092B-C50C-407E-A947-70E740481C1C}">
                  <a14:useLocalDpi xmlns:a14="http://schemas.microsoft.com/office/drawing/2010/main" val="0"/>
                </a:ext>
              </a:extLst>
            </a:blip>
            <a:stretch>
              <a:fillRect/>
            </a:stretch>
          </p:blipFill>
          <p:spPr>
            <a:xfrm>
              <a:off x="9795245" y="4668527"/>
              <a:ext cx="288561" cy="288560"/>
            </a:xfrm>
            <a:prstGeom prst="rect">
              <a:avLst/>
            </a:prstGeom>
          </p:spPr>
        </p:pic>
      </p:grpSp>
      <p:grpSp>
        <p:nvGrpSpPr>
          <p:cNvPr id="389" name="Group 388"/>
          <p:cNvGrpSpPr/>
          <p:nvPr/>
        </p:nvGrpSpPr>
        <p:grpSpPr>
          <a:xfrm>
            <a:off x="9209587" y="3377708"/>
            <a:ext cx="751734" cy="347578"/>
            <a:chOff x="9763191" y="3476801"/>
            <a:chExt cx="751841" cy="347627"/>
          </a:xfrm>
        </p:grpSpPr>
        <p:pic>
          <p:nvPicPr>
            <p:cNvPr id="17" name="Picture 16"/>
            <p:cNvPicPr>
              <a:picLocks noChangeAspect="1"/>
            </p:cNvPicPr>
            <p:nvPr/>
          </p:nvPicPr>
          <p:blipFill>
            <a:blip r:embed="rId30"/>
            <a:stretch>
              <a:fillRect/>
            </a:stretch>
          </p:blipFill>
          <p:spPr>
            <a:xfrm>
              <a:off x="9763191" y="3476801"/>
              <a:ext cx="320616" cy="290558"/>
            </a:xfrm>
            <a:prstGeom prst="rect">
              <a:avLst/>
            </a:prstGeom>
          </p:spPr>
        </p:pic>
        <p:sp>
          <p:nvSpPr>
            <p:cNvPr id="246" name="TextBox 245"/>
            <p:cNvSpPr txBox="1"/>
            <p:nvPr/>
          </p:nvSpPr>
          <p:spPr>
            <a:xfrm>
              <a:off x="10117219" y="3498352"/>
              <a:ext cx="397813" cy="32607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SQL Data</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Warehouse</a:t>
              </a:r>
            </a:p>
          </p:txBody>
        </p:sp>
      </p:grpSp>
      <p:sp>
        <p:nvSpPr>
          <p:cNvPr id="9" name="Freeform 8"/>
          <p:cNvSpPr/>
          <p:nvPr/>
        </p:nvSpPr>
        <p:spPr bwMode="auto">
          <a:xfrm>
            <a:off x="11372864" y="2943127"/>
            <a:ext cx="69047" cy="38718"/>
          </a:xfrm>
          <a:custGeom>
            <a:avLst/>
            <a:gdLst>
              <a:gd name="connsiteX0" fmla="*/ 0 w 69056"/>
              <a:gd name="connsiteY0" fmla="*/ 16668 h 38723"/>
              <a:gd name="connsiteX1" fmla="*/ 26194 w 69056"/>
              <a:gd name="connsiteY1" fmla="*/ 7143 h 38723"/>
              <a:gd name="connsiteX2" fmla="*/ 28575 w 69056"/>
              <a:gd name="connsiteY2" fmla="*/ 0 h 38723"/>
              <a:gd name="connsiteX3" fmla="*/ 30956 w 69056"/>
              <a:gd name="connsiteY3" fmla="*/ 7143 h 38723"/>
              <a:gd name="connsiteX4" fmla="*/ 33337 w 69056"/>
              <a:gd name="connsiteY4" fmla="*/ 38100 h 38723"/>
              <a:gd name="connsiteX5" fmla="*/ 35719 w 69056"/>
              <a:gd name="connsiteY5" fmla="*/ 28575 h 38723"/>
              <a:gd name="connsiteX6" fmla="*/ 42862 w 69056"/>
              <a:gd name="connsiteY6" fmla="*/ 23812 h 38723"/>
              <a:gd name="connsiteX7" fmla="*/ 69056 w 69056"/>
              <a:gd name="connsiteY7" fmla="*/ 19050 h 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 h="38723">
                <a:moveTo>
                  <a:pt x="0" y="16668"/>
                </a:moveTo>
                <a:cubicBezTo>
                  <a:pt x="14329" y="14877"/>
                  <a:pt x="18768" y="18282"/>
                  <a:pt x="26194" y="7143"/>
                </a:cubicBezTo>
                <a:cubicBezTo>
                  <a:pt x="27586" y="5055"/>
                  <a:pt x="27781" y="2381"/>
                  <a:pt x="28575" y="0"/>
                </a:cubicBezTo>
                <a:cubicBezTo>
                  <a:pt x="29369" y="2381"/>
                  <a:pt x="30645" y="4653"/>
                  <a:pt x="30956" y="7143"/>
                </a:cubicBezTo>
                <a:cubicBezTo>
                  <a:pt x="32240" y="17413"/>
                  <a:pt x="31092" y="27997"/>
                  <a:pt x="33337" y="38100"/>
                </a:cubicBezTo>
                <a:cubicBezTo>
                  <a:pt x="34047" y="41295"/>
                  <a:pt x="33904" y="31298"/>
                  <a:pt x="35719" y="28575"/>
                </a:cubicBezTo>
                <a:cubicBezTo>
                  <a:pt x="37306" y="26194"/>
                  <a:pt x="40247" y="24974"/>
                  <a:pt x="42862" y="23812"/>
                </a:cubicBezTo>
                <a:cubicBezTo>
                  <a:pt x="56400" y="17795"/>
                  <a:pt x="55699" y="19050"/>
                  <a:pt x="69056" y="19050"/>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63">
              <a:defRPr/>
            </a:pPr>
            <a:endParaRPr lang="en-US" dirty="0">
              <a:solidFill>
                <a:srgbClr val="FFFFFF"/>
              </a:solidFill>
              <a:latin typeface="Segoe UI Light" charset="0"/>
            </a:endParaRPr>
          </a:p>
        </p:txBody>
      </p:sp>
      <p:grpSp>
        <p:nvGrpSpPr>
          <p:cNvPr id="337" name="Group 336"/>
          <p:cNvGrpSpPr/>
          <p:nvPr/>
        </p:nvGrpSpPr>
        <p:grpSpPr>
          <a:xfrm>
            <a:off x="11192246" y="1418872"/>
            <a:ext cx="1011136" cy="334270"/>
            <a:chOff x="11200294" y="2143330"/>
            <a:chExt cx="1011280" cy="334317"/>
          </a:xfrm>
        </p:grpSpPr>
        <p:sp>
          <p:nvSpPr>
            <p:cNvPr id="197" name="TextBox 196"/>
            <p:cNvSpPr txBox="1"/>
            <p:nvPr/>
          </p:nvSpPr>
          <p:spPr>
            <a:xfrm>
              <a:off x="11552418" y="2176542"/>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Azure AD </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Connect Health</a:t>
              </a:r>
            </a:p>
          </p:txBody>
        </p:sp>
        <p:grpSp>
          <p:nvGrpSpPr>
            <p:cNvPr id="229" name="Group 228"/>
            <p:cNvGrpSpPr/>
            <p:nvPr/>
          </p:nvGrpSpPr>
          <p:grpSpPr>
            <a:xfrm>
              <a:off x="11200294" y="2143330"/>
              <a:ext cx="293741" cy="279390"/>
              <a:chOff x="10757647" y="1125048"/>
              <a:chExt cx="293741" cy="279390"/>
            </a:xfrm>
          </p:grpSpPr>
          <p:pic>
            <p:nvPicPr>
              <p:cNvPr id="222" name="Picture 221" descr="Azure Active Directory.png"/>
              <p:cNvPicPr>
                <a:picLocks noChangeAspect="1"/>
              </p:cNvPicPr>
              <p:nvPr/>
            </p:nvPicPr>
            <p:blipFill>
              <a:blip r:embed="rId31" cstate="print">
                <a:biLevel thresh="25000"/>
                <a:extLst>
                  <a:ext uri="{28A0092B-C50C-407E-A947-70E740481C1C}">
                    <a14:useLocalDpi xmlns:a14="http://schemas.microsoft.com/office/drawing/2010/main" val="0"/>
                  </a:ext>
                </a:extLst>
              </a:blip>
              <a:stretch>
                <a:fillRect/>
              </a:stretch>
            </p:blipFill>
            <p:spPr>
              <a:xfrm>
                <a:off x="10757647" y="1125048"/>
                <a:ext cx="262077" cy="262076"/>
              </a:xfrm>
              <a:prstGeom prst="rect">
                <a:avLst/>
              </a:prstGeom>
            </p:spPr>
          </p:pic>
          <p:sp>
            <p:nvSpPr>
              <p:cNvPr id="2" name="Heart 1"/>
              <p:cNvSpPr/>
              <p:nvPr/>
            </p:nvSpPr>
            <p:spPr bwMode="auto">
              <a:xfrm>
                <a:off x="10905025" y="1275030"/>
                <a:ext cx="146363" cy="129408"/>
              </a:xfrm>
              <a:prstGeom prst="heart">
                <a:avLst/>
              </a:prstGeom>
              <a:solidFill>
                <a:srgbClr val="1B3C72"/>
              </a:solidFill>
              <a:ln w="127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grpSp>
            <p:nvGrpSpPr>
              <p:cNvPr id="22" name="Group 21"/>
              <p:cNvGrpSpPr/>
              <p:nvPr/>
            </p:nvGrpSpPr>
            <p:grpSpPr>
              <a:xfrm>
                <a:off x="10911015" y="1312912"/>
                <a:ext cx="107890" cy="50914"/>
                <a:chOff x="11033154" y="1382736"/>
                <a:chExt cx="155481" cy="72282"/>
              </a:xfrm>
            </p:grpSpPr>
            <p:cxnSp>
              <p:nvCxnSpPr>
                <p:cNvPr id="11" name="Straight Connector 10"/>
                <p:cNvCxnSpPr/>
                <p:nvPr/>
              </p:nvCxnSpPr>
              <p:spPr>
                <a:xfrm flipV="1">
                  <a:off x="11033154" y="1413481"/>
                  <a:ext cx="50167" cy="1722"/>
                </a:xfrm>
                <a:prstGeom prst="line">
                  <a:avLst/>
                </a:prstGeom>
                <a:ln>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11138468" y="1418244"/>
                  <a:ext cx="50167" cy="1722"/>
                </a:xfrm>
                <a:prstGeom prst="line">
                  <a:avLst/>
                </a:prstGeom>
                <a:ln>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1107537" y="1382736"/>
                  <a:ext cx="1" cy="70787"/>
                </a:xfrm>
                <a:prstGeom prst="line">
                  <a:avLst/>
                </a:prstGeom>
                <a:ln>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11080878" y="1387719"/>
                  <a:ext cx="25083" cy="27484"/>
                </a:xfrm>
                <a:prstGeom prst="line">
                  <a:avLst/>
                </a:prstGeom>
                <a:ln>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11104748" y="1418127"/>
                  <a:ext cx="34927" cy="36891"/>
                </a:xfrm>
                <a:prstGeom prst="line">
                  <a:avLst/>
                </a:prstGeom>
                <a:ln>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242" name="Group 241"/>
          <p:cNvGrpSpPr/>
          <p:nvPr/>
        </p:nvGrpSpPr>
        <p:grpSpPr>
          <a:xfrm>
            <a:off x="2938125" y="5744526"/>
            <a:ext cx="2891712" cy="789692"/>
            <a:chOff x="2937660" y="4931023"/>
            <a:chExt cx="2892122" cy="789804"/>
          </a:xfrm>
        </p:grpSpPr>
        <p:sp>
          <p:nvSpPr>
            <p:cNvPr id="32" name="Rectangle 31"/>
            <p:cNvSpPr/>
            <p:nvPr/>
          </p:nvSpPr>
          <p:spPr bwMode="auto">
            <a:xfrm>
              <a:off x="2937660" y="4931023"/>
              <a:ext cx="2892122" cy="78980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Storage</a:t>
              </a:r>
            </a:p>
          </p:txBody>
        </p:sp>
        <p:sp>
          <p:nvSpPr>
            <p:cNvPr id="25" name="Rectangle 24"/>
            <p:cNvSpPr/>
            <p:nvPr/>
          </p:nvSpPr>
          <p:spPr bwMode="auto">
            <a:xfrm>
              <a:off x="3003353" y="5231315"/>
              <a:ext cx="915430" cy="36342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BLOB Storage</a:t>
              </a:r>
            </a:p>
          </p:txBody>
        </p:sp>
        <p:sp>
          <p:nvSpPr>
            <p:cNvPr id="26" name="Rectangle 25"/>
            <p:cNvSpPr/>
            <p:nvPr/>
          </p:nvSpPr>
          <p:spPr bwMode="auto">
            <a:xfrm>
              <a:off x="3995042" y="5231314"/>
              <a:ext cx="835223" cy="36342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Azure Files</a:t>
              </a:r>
            </a:p>
          </p:txBody>
        </p:sp>
        <p:sp>
          <p:nvSpPr>
            <p:cNvPr id="61" name="Rectangle 60"/>
            <p:cNvSpPr/>
            <p:nvPr/>
          </p:nvSpPr>
          <p:spPr bwMode="auto">
            <a:xfrm>
              <a:off x="4925592" y="5231313"/>
              <a:ext cx="836224" cy="36342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Premium Storage</a:t>
              </a:r>
            </a:p>
          </p:txBody>
        </p:sp>
        <p:pic>
          <p:nvPicPr>
            <p:cNvPr id="232" name="Picture 231" descr="Storage blob.png"/>
            <p:cNvPicPr>
              <a:picLocks noChangeAspect="1"/>
            </p:cNvPicPr>
            <p:nvPr/>
          </p:nvPicPr>
          <p:blipFill>
            <a:blip r:embed="rId32" cstate="print">
              <a:biLevel thresh="25000"/>
              <a:extLst>
                <a:ext uri="{28A0092B-C50C-407E-A947-70E740481C1C}">
                  <a14:useLocalDpi xmlns:a14="http://schemas.microsoft.com/office/drawing/2010/main" val="0"/>
                </a:ext>
              </a:extLst>
            </a:blip>
            <a:stretch>
              <a:fillRect/>
            </a:stretch>
          </p:blipFill>
          <p:spPr>
            <a:xfrm>
              <a:off x="3032767" y="5271308"/>
              <a:ext cx="247169" cy="247170"/>
            </a:xfrm>
            <a:prstGeom prst="rect">
              <a:avLst/>
            </a:prstGeom>
          </p:spPr>
        </p:pic>
        <p:pic>
          <p:nvPicPr>
            <p:cNvPr id="233" name="Picture 232" descr="Storage blob.png"/>
            <p:cNvPicPr>
              <a:picLocks noChangeAspect="1"/>
            </p:cNvPicPr>
            <p:nvPr/>
          </p:nvPicPr>
          <p:blipFill>
            <a:blip r:embed="rId32" cstate="print">
              <a:biLevel thresh="25000"/>
              <a:extLst>
                <a:ext uri="{28A0092B-C50C-407E-A947-70E740481C1C}">
                  <a14:useLocalDpi xmlns:a14="http://schemas.microsoft.com/office/drawing/2010/main" val="0"/>
                </a:ext>
              </a:extLst>
            </a:blip>
            <a:stretch>
              <a:fillRect/>
            </a:stretch>
          </p:blipFill>
          <p:spPr>
            <a:xfrm>
              <a:off x="4024079" y="5271308"/>
              <a:ext cx="247169" cy="247170"/>
            </a:xfrm>
            <a:prstGeom prst="rect">
              <a:avLst/>
            </a:prstGeom>
          </p:spPr>
        </p:pic>
        <p:pic>
          <p:nvPicPr>
            <p:cNvPr id="234" name="Picture 233" descr="Storage blob.png"/>
            <p:cNvPicPr>
              <a:picLocks noChangeAspect="1"/>
            </p:cNvPicPr>
            <p:nvPr/>
          </p:nvPicPr>
          <p:blipFill>
            <a:blip r:embed="rId32" cstate="print">
              <a:biLevel thresh="25000"/>
              <a:extLst>
                <a:ext uri="{28A0092B-C50C-407E-A947-70E740481C1C}">
                  <a14:useLocalDpi xmlns:a14="http://schemas.microsoft.com/office/drawing/2010/main" val="0"/>
                </a:ext>
              </a:extLst>
            </a:blip>
            <a:stretch>
              <a:fillRect/>
            </a:stretch>
          </p:blipFill>
          <p:spPr>
            <a:xfrm>
              <a:off x="4947024" y="5271308"/>
              <a:ext cx="247169" cy="247170"/>
            </a:xfrm>
            <a:prstGeom prst="rect">
              <a:avLst/>
            </a:prstGeom>
          </p:spPr>
        </p:pic>
      </p:grpSp>
      <p:grpSp>
        <p:nvGrpSpPr>
          <p:cNvPr id="328" name="Group 327"/>
          <p:cNvGrpSpPr/>
          <p:nvPr/>
        </p:nvGrpSpPr>
        <p:grpSpPr>
          <a:xfrm>
            <a:off x="11222680" y="1994854"/>
            <a:ext cx="972025" cy="353301"/>
            <a:chOff x="11248838" y="2615973"/>
            <a:chExt cx="972163" cy="353351"/>
          </a:xfrm>
        </p:grpSpPr>
        <p:sp>
          <p:nvSpPr>
            <p:cNvPr id="236" name="TextBox 235"/>
            <p:cNvSpPr txBox="1"/>
            <p:nvPr/>
          </p:nvSpPr>
          <p:spPr>
            <a:xfrm>
              <a:off x="11561845" y="2668219"/>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AD Privileged</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Identity </a:t>
              </a:r>
              <a:r>
                <a:rPr lang="en-US" sz="765" dirty="0" err="1">
                  <a:solidFill>
                    <a:prstClr val="white"/>
                  </a:solidFill>
                  <a:latin typeface="Segoe UI Light" charset="0"/>
                  <a:ea typeface="Arial Unicode MS" panose="020B0604020202020204" pitchFamily="34" charset="-128"/>
                  <a:cs typeface="Segoe UI Light" charset="0"/>
                </a:rPr>
                <a:t>Mngt</a:t>
              </a:r>
              <a:endParaRPr lang="en-US" sz="765" dirty="0">
                <a:solidFill>
                  <a:prstClr val="white"/>
                </a:solidFill>
                <a:latin typeface="Segoe UI Light" charset="0"/>
                <a:ea typeface="Arial Unicode MS" panose="020B0604020202020204" pitchFamily="34" charset="-128"/>
                <a:cs typeface="Segoe UI Light" charset="0"/>
              </a:endParaRPr>
            </a:p>
          </p:txBody>
        </p:sp>
        <p:pic>
          <p:nvPicPr>
            <p:cNvPr id="272" name="Picture 271"/>
            <p:cNvPicPr>
              <a:picLocks noChangeAspect="1"/>
            </p:cNvPicPr>
            <p:nvPr/>
          </p:nvPicPr>
          <p:blipFill>
            <a:blip r:embed="rId33"/>
            <a:stretch>
              <a:fillRect/>
            </a:stretch>
          </p:blipFill>
          <p:spPr>
            <a:xfrm>
              <a:off x="11248838" y="2615973"/>
              <a:ext cx="245456" cy="317924"/>
            </a:xfrm>
            <a:prstGeom prst="rect">
              <a:avLst/>
            </a:prstGeom>
          </p:spPr>
        </p:pic>
      </p:grpSp>
      <p:grpSp>
        <p:nvGrpSpPr>
          <p:cNvPr id="339" name="Group 338"/>
          <p:cNvGrpSpPr/>
          <p:nvPr/>
        </p:nvGrpSpPr>
        <p:grpSpPr>
          <a:xfrm>
            <a:off x="11161720" y="3074820"/>
            <a:ext cx="1000775" cy="313925"/>
            <a:chOff x="11187869" y="3126800"/>
            <a:chExt cx="1000917" cy="313970"/>
          </a:xfrm>
        </p:grpSpPr>
        <p:sp>
          <p:nvSpPr>
            <p:cNvPr id="329" name="TextBox 328"/>
            <p:cNvSpPr txBox="1"/>
            <p:nvPr/>
          </p:nvSpPr>
          <p:spPr>
            <a:xfrm>
              <a:off x="11529630" y="3139664"/>
              <a:ext cx="659156" cy="30110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Operational</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Insights</a:t>
              </a:r>
            </a:p>
          </p:txBody>
        </p:sp>
        <p:pic>
          <p:nvPicPr>
            <p:cNvPr id="330" name="Picture 329" descr="Operational Insights.png"/>
            <p:cNvPicPr>
              <a:picLocks noChangeAspect="1"/>
            </p:cNvPicPr>
            <p:nvPr/>
          </p:nvPicPr>
          <p:blipFill>
            <a:blip r:embed="rId34" cstate="print">
              <a:biLevel thresh="25000"/>
              <a:extLst>
                <a:ext uri="{28A0092B-C50C-407E-A947-70E740481C1C}">
                  <a14:useLocalDpi xmlns:a14="http://schemas.microsoft.com/office/drawing/2010/main" val="0"/>
                </a:ext>
              </a:extLst>
            </a:blip>
            <a:stretch>
              <a:fillRect/>
            </a:stretch>
          </p:blipFill>
          <p:spPr>
            <a:xfrm>
              <a:off x="11187869" y="3126800"/>
              <a:ext cx="280231" cy="280232"/>
            </a:xfrm>
            <a:prstGeom prst="rect">
              <a:avLst/>
            </a:prstGeom>
          </p:spPr>
        </p:pic>
      </p:grpSp>
      <p:sp>
        <p:nvSpPr>
          <p:cNvPr id="35" name="Rectangle 34"/>
          <p:cNvSpPr/>
          <p:nvPr/>
        </p:nvSpPr>
        <p:spPr bwMode="auto">
          <a:xfrm>
            <a:off x="2044470" y="1339979"/>
            <a:ext cx="2107860" cy="1373219"/>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Compute</a:t>
            </a:r>
          </a:p>
        </p:txBody>
      </p:sp>
      <p:grpSp>
        <p:nvGrpSpPr>
          <p:cNvPr id="344" name="Group 343"/>
          <p:cNvGrpSpPr/>
          <p:nvPr/>
        </p:nvGrpSpPr>
        <p:grpSpPr>
          <a:xfrm>
            <a:off x="2180211" y="1743471"/>
            <a:ext cx="1001222" cy="337966"/>
            <a:chOff x="3533110" y="1950842"/>
            <a:chExt cx="1001364" cy="338014"/>
          </a:xfrm>
        </p:grpSpPr>
        <p:sp>
          <p:nvSpPr>
            <p:cNvPr id="145" name="TextBox 144"/>
            <p:cNvSpPr txBox="1"/>
            <p:nvPr/>
          </p:nvSpPr>
          <p:spPr>
            <a:xfrm>
              <a:off x="3875318" y="1987750"/>
              <a:ext cx="659156" cy="301106"/>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Cloud</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Services</a:t>
              </a:r>
            </a:p>
          </p:txBody>
        </p:sp>
        <p:pic>
          <p:nvPicPr>
            <p:cNvPr id="146" name="Picture 145"/>
            <p:cNvPicPr>
              <a:picLocks noChangeAspect="1"/>
            </p:cNvPicPr>
            <p:nvPr/>
          </p:nvPicPr>
          <p:blipFill>
            <a:blip r:embed="rId35" cstate="print">
              <a:biLevel thresh="25000"/>
              <a:extLst>
                <a:ext uri="{28A0092B-C50C-407E-A947-70E740481C1C}">
                  <a14:useLocalDpi xmlns:a14="http://schemas.microsoft.com/office/drawing/2010/main" val="0"/>
                </a:ext>
              </a:extLst>
            </a:blip>
            <a:stretch>
              <a:fillRect/>
            </a:stretch>
          </p:blipFill>
          <p:spPr>
            <a:xfrm>
              <a:off x="3533110" y="1950842"/>
              <a:ext cx="289802" cy="289802"/>
            </a:xfrm>
            <a:prstGeom prst="rect">
              <a:avLst/>
            </a:prstGeom>
          </p:spPr>
        </p:pic>
      </p:grpSp>
      <p:grpSp>
        <p:nvGrpSpPr>
          <p:cNvPr id="345" name="Group 344"/>
          <p:cNvGrpSpPr/>
          <p:nvPr/>
        </p:nvGrpSpPr>
        <p:grpSpPr>
          <a:xfrm>
            <a:off x="2209586" y="2206778"/>
            <a:ext cx="1007598" cy="386447"/>
            <a:chOff x="3562490" y="2321749"/>
            <a:chExt cx="1007741" cy="386501"/>
          </a:xfrm>
        </p:grpSpPr>
        <p:sp>
          <p:nvSpPr>
            <p:cNvPr id="147" name="TextBox 146"/>
            <p:cNvSpPr txBox="1"/>
            <p:nvPr/>
          </p:nvSpPr>
          <p:spPr>
            <a:xfrm>
              <a:off x="3911075" y="2407144"/>
              <a:ext cx="659156" cy="301106"/>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Batch</a:t>
              </a:r>
            </a:p>
          </p:txBody>
        </p:sp>
        <p:pic>
          <p:nvPicPr>
            <p:cNvPr id="148" name="Picture 147"/>
            <p:cNvPicPr>
              <a:picLocks noChangeAspect="1"/>
            </p:cNvPicPr>
            <p:nvPr/>
          </p:nvPicPr>
          <p:blipFill>
            <a:blip r:embed="rId36" cstate="print">
              <a:biLevel thresh="25000"/>
              <a:extLst>
                <a:ext uri="{28A0092B-C50C-407E-A947-70E740481C1C}">
                  <a14:useLocalDpi xmlns:a14="http://schemas.microsoft.com/office/drawing/2010/main" val="0"/>
                </a:ext>
              </a:extLst>
            </a:blip>
            <a:stretch>
              <a:fillRect/>
            </a:stretch>
          </p:blipFill>
          <p:spPr>
            <a:xfrm>
              <a:off x="3562490" y="2321749"/>
              <a:ext cx="303536" cy="303536"/>
            </a:xfrm>
            <a:prstGeom prst="rect">
              <a:avLst/>
            </a:prstGeom>
          </p:spPr>
        </p:pic>
      </p:grpSp>
      <p:grpSp>
        <p:nvGrpSpPr>
          <p:cNvPr id="346" name="Group 345"/>
          <p:cNvGrpSpPr/>
          <p:nvPr/>
        </p:nvGrpSpPr>
        <p:grpSpPr>
          <a:xfrm>
            <a:off x="3127636" y="2213823"/>
            <a:ext cx="1000518" cy="378727"/>
            <a:chOff x="4132786" y="2318520"/>
            <a:chExt cx="1000660" cy="378781"/>
          </a:xfrm>
        </p:grpSpPr>
        <p:sp>
          <p:nvSpPr>
            <p:cNvPr id="149" name="TextBox 148"/>
            <p:cNvSpPr txBox="1"/>
            <p:nvPr/>
          </p:nvSpPr>
          <p:spPr>
            <a:xfrm>
              <a:off x="4474290" y="2396195"/>
              <a:ext cx="659156" cy="301106"/>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Remote App</a:t>
              </a:r>
            </a:p>
          </p:txBody>
        </p:sp>
        <p:pic>
          <p:nvPicPr>
            <p:cNvPr id="150" name="Picture 149"/>
            <p:cNvPicPr>
              <a:picLocks noChangeAspect="1"/>
            </p:cNvPicPr>
            <p:nvPr/>
          </p:nvPicPr>
          <p:blipFill>
            <a:blip r:embed="rId37" cstate="print">
              <a:biLevel thresh="25000"/>
              <a:extLst>
                <a:ext uri="{28A0092B-C50C-407E-A947-70E740481C1C}">
                  <a14:useLocalDpi xmlns:a14="http://schemas.microsoft.com/office/drawing/2010/main" val="0"/>
                </a:ext>
              </a:extLst>
            </a:blip>
            <a:stretch>
              <a:fillRect/>
            </a:stretch>
          </p:blipFill>
          <p:spPr>
            <a:xfrm>
              <a:off x="4132786" y="2318520"/>
              <a:ext cx="291655" cy="291656"/>
            </a:xfrm>
            <a:prstGeom prst="rect">
              <a:avLst/>
            </a:prstGeom>
          </p:spPr>
        </p:pic>
      </p:grpSp>
      <p:sp>
        <p:nvSpPr>
          <p:cNvPr id="349" name="TextBox 348"/>
          <p:cNvSpPr txBox="1"/>
          <p:nvPr/>
        </p:nvSpPr>
        <p:spPr>
          <a:xfrm>
            <a:off x="3466021" y="1780374"/>
            <a:ext cx="659062" cy="301063"/>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Service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Fabric</a:t>
            </a:r>
          </a:p>
        </p:txBody>
      </p:sp>
      <p:sp>
        <p:nvSpPr>
          <p:cNvPr id="360" name="Freeform 359"/>
          <p:cNvSpPr/>
          <p:nvPr/>
        </p:nvSpPr>
        <p:spPr bwMode="auto">
          <a:xfrm>
            <a:off x="3124019" y="1764186"/>
            <a:ext cx="282401" cy="271426"/>
          </a:xfrm>
          <a:custGeom>
            <a:avLst/>
            <a:gdLst>
              <a:gd name="connsiteX0" fmla="*/ 284961 w 673895"/>
              <a:gd name="connsiteY0" fmla="*/ 158165 h 647702"/>
              <a:gd name="connsiteX1" fmla="*/ 170786 w 673895"/>
              <a:gd name="connsiteY1" fmla="*/ 242195 h 647702"/>
              <a:gd name="connsiteX2" fmla="*/ 176214 w 673895"/>
              <a:gd name="connsiteY2" fmla="*/ 269082 h 647702"/>
              <a:gd name="connsiteX3" fmla="*/ 150408 w 673895"/>
              <a:gd name="connsiteY3" fmla="*/ 331383 h 647702"/>
              <a:gd name="connsiteX4" fmla="*/ 146443 w 673895"/>
              <a:gd name="connsiteY4" fmla="*/ 334057 h 647702"/>
              <a:gd name="connsiteX5" fmla="*/ 192422 w 673895"/>
              <a:gd name="connsiteY5" fmla="*/ 472837 h 647702"/>
              <a:gd name="connsiteX6" fmla="*/ 220034 w 673895"/>
              <a:gd name="connsiteY6" fmla="*/ 478412 h 647702"/>
              <a:gd name="connsiteX7" fmla="*/ 248039 w 673895"/>
              <a:gd name="connsiteY7" fmla="*/ 497294 h 647702"/>
              <a:gd name="connsiteX8" fmla="*/ 265572 w 673895"/>
              <a:gd name="connsiteY8" fmla="*/ 523298 h 647702"/>
              <a:gd name="connsiteX9" fmla="*/ 408956 w 673895"/>
              <a:gd name="connsiteY9" fmla="*/ 523298 h 647702"/>
              <a:gd name="connsiteX10" fmla="*/ 417479 w 673895"/>
              <a:gd name="connsiteY10" fmla="*/ 505571 h 647702"/>
              <a:gd name="connsiteX11" fmla="*/ 456243 w 673895"/>
              <a:gd name="connsiteY11" fmla="*/ 473649 h 647702"/>
              <a:gd name="connsiteX12" fmla="*/ 488887 w 673895"/>
              <a:gd name="connsiteY12" fmla="*/ 467058 h 647702"/>
              <a:gd name="connsiteX13" fmla="*/ 531395 w 673895"/>
              <a:gd name="connsiteY13" fmla="*/ 334333 h 647702"/>
              <a:gd name="connsiteX14" fmla="*/ 523487 w 673895"/>
              <a:gd name="connsiteY14" fmla="*/ 329002 h 647702"/>
              <a:gd name="connsiteX15" fmla="*/ 497681 w 673895"/>
              <a:gd name="connsiteY15" fmla="*/ 266701 h 647702"/>
              <a:gd name="connsiteX16" fmla="*/ 501673 w 673895"/>
              <a:gd name="connsiteY16" fmla="*/ 246929 h 647702"/>
              <a:gd name="connsiteX17" fmla="*/ 384346 w 673895"/>
              <a:gd name="connsiteY17" fmla="*/ 159653 h 647702"/>
              <a:gd name="connsiteX18" fmla="*/ 370052 w 673895"/>
              <a:gd name="connsiteY18" fmla="*/ 169290 h 647702"/>
              <a:gd name="connsiteX19" fmla="*/ 335757 w 673895"/>
              <a:gd name="connsiteY19" fmla="*/ 176214 h 647702"/>
              <a:gd name="connsiteX20" fmla="*/ 301462 w 673895"/>
              <a:gd name="connsiteY20" fmla="*/ 169290 h 647702"/>
              <a:gd name="connsiteX21" fmla="*/ 335757 w 673895"/>
              <a:gd name="connsiteY21" fmla="*/ 0 h 647702"/>
              <a:gd name="connsiteX22" fmla="*/ 423864 w 673895"/>
              <a:gd name="connsiteY22" fmla="*/ 88107 h 647702"/>
              <a:gd name="connsiteX23" fmla="*/ 420253 w 673895"/>
              <a:gd name="connsiteY23" fmla="*/ 105993 h 647702"/>
              <a:gd name="connsiteX24" fmla="*/ 538728 w 673895"/>
              <a:gd name="connsiteY24" fmla="*/ 194124 h 647702"/>
              <a:gd name="connsiteX25" fmla="*/ 551493 w 673895"/>
              <a:gd name="connsiteY25" fmla="*/ 185518 h 647702"/>
              <a:gd name="connsiteX26" fmla="*/ 585788 w 673895"/>
              <a:gd name="connsiteY26" fmla="*/ 178594 h 647702"/>
              <a:gd name="connsiteX27" fmla="*/ 673895 w 673895"/>
              <a:gd name="connsiteY27" fmla="*/ 266701 h 647702"/>
              <a:gd name="connsiteX28" fmla="*/ 620083 w 673895"/>
              <a:gd name="connsiteY28" fmla="*/ 347884 h 647702"/>
              <a:gd name="connsiteX29" fmla="*/ 593016 w 673895"/>
              <a:gd name="connsiteY29" fmla="*/ 353349 h 647702"/>
              <a:gd name="connsiteX30" fmla="*/ 549222 w 673895"/>
              <a:gd name="connsiteY30" fmla="*/ 490092 h 647702"/>
              <a:gd name="connsiteX31" fmla="*/ 552839 w 673895"/>
              <a:gd name="connsiteY31" fmla="*/ 492531 h 647702"/>
              <a:gd name="connsiteX32" fmla="*/ 578645 w 673895"/>
              <a:gd name="connsiteY32" fmla="*/ 554832 h 647702"/>
              <a:gd name="connsiteX33" fmla="*/ 490538 w 673895"/>
              <a:gd name="connsiteY33" fmla="*/ 642939 h 647702"/>
              <a:gd name="connsiteX34" fmla="*/ 409355 w 673895"/>
              <a:gd name="connsiteY34" fmla="*/ 589127 h 647702"/>
              <a:gd name="connsiteX35" fmla="*/ 409084 w 673895"/>
              <a:gd name="connsiteY35" fmla="*/ 587783 h 647702"/>
              <a:gd name="connsiteX36" fmla="*/ 268154 w 673895"/>
              <a:gd name="connsiteY36" fmla="*/ 587783 h 647702"/>
              <a:gd name="connsiteX37" fmla="*/ 266921 w 673895"/>
              <a:gd name="connsiteY37" fmla="*/ 593890 h 647702"/>
              <a:gd name="connsiteX38" fmla="*/ 185738 w 673895"/>
              <a:gd name="connsiteY38" fmla="*/ 647702 h 647702"/>
              <a:gd name="connsiteX39" fmla="*/ 97631 w 673895"/>
              <a:gd name="connsiteY39" fmla="*/ 559595 h 647702"/>
              <a:gd name="connsiteX40" fmla="*/ 123437 w 673895"/>
              <a:gd name="connsiteY40" fmla="*/ 497294 h 647702"/>
              <a:gd name="connsiteX41" fmla="*/ 130921 w 673895"/>
              <a:gd name="connsiteY41" fmla="*/ 492248 h 647702"/>
              <a:gd name="connsiteX42" fmla="*/ 86036 w 673895"/>
              <a:gd name="connsiteY42" fmla="*/ 356771 h 647702"/>
              <a:gd name="connsiteX43" fmla="*/ 53812 w 673895"/>
              <a:gd name="connsiteY43" fmla="*/ 350265 h 647702"/>
              <a:gd name="connsiteX44" fmla="*/ 0 w 673895"/>
              <a:gd name="connsiteY44" fmla="*/ 269082 h 647702"/>
              <a:gd name="connsiteX45" fmla="*/ 88107 w 673895"/>
              <a:gd name="connsiteY45" fmla="*/ 180975 h 647702"/>
              <a:gd name="connsiteX46" fmla="*/ 122402 w 673895"/>
              <a:gd name="connsiteY46" fmla="*/ 187899 h 647702"/>
              <a:gd name="connsiteX47" fmla="*/ 129378 w 673895"/>
              <a:gd name="connsiteY47" fmla="*/ 192602 h 647702"/>
              <a:gd name="connsiteX48" fmla="*/ 250718 w 673895"/>
              <a:gd name="connsiteY48" fmla="*/ 103300 h 647702"/>
              <a:gd name="connsiteX49" fmla="*/ 247650 w 673895"/>
              <a:gd name="connsiteY49" fmla="*/ 88107 h 647702"/>
              <a:gd name="connsiteX50" fmla="*/ 335757 w 673895"/>
              <a:gd name="connsiteY50" fmla="*/ 0 h 64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3895" h="647702">
                <a:moveTo>
                  <a:pt x="284961" y="158165"/>
                </a:moveTo>
                <a:lnTo>
                  <a:pt x="170786" y="242195"/>
                </a:lnTo>
                <a:lnTo>
                  <a:pt x="176214" y="269082"/>
                </a:lnTo>
                <a:cubicBezTo>
                  <a:pt x="176214" y="293412"/>
                  <a:pt x="166353" y="315439"/>
                  <a:pt x="150408" y="331383"/>
                </a:cubicBezTo>
                <a:lnTo>
                  <a:pt x="146443" y="334057"/>
                </a:lnTo>
                <a:lnTo>
                  <a:pt x="192422" y="472837"/>
                </a:lnTo>
                <a:lnTo>
                  <a:pt x="220034" y="478412"/>
                </a:lnTo>
                <a:cubicBezTo>
                  <a:pt x="230575" y="482870"/>
                  <a:pt x="240067" y="489322"/>
                  <a:pt x="248039" y="497294"/>
                </a:cubicBezTo>
                <a:lnTo>
                  <a:pt x="265572" y="523298"/>
                </a:lnTo>
                <a:lnTo>
                  <a:pt x="408956" y="523298"/>
                </a:lnTo>
                <a:lnTo>
                  <a:pt x="417479" y="505571"/>
                </a:lnTo>
                <a:cubicBezTo>
                  <a:pt x="426979" y="491509"/>
                  <a:pt x="440432" y="480337"/>
                  <a:pt x="456243" y="473649"/>
                </a:cubicBezTo>
                <a:lnTo>
                  <a:pt x="488887" y="467058"/>
                </a:lnTo>
                <a:lnTo>
                  <a:pt x="531395" y="334333"/>
                </a:lnTo>
                <a:lnTo>
                  <a:pt x="523487" y="329002"/>
                </a:lnTo>
                <a:cubicBezTo>
                  <a:pt x="507543" y="313058"/>
                  <a:pt x="497681" y="291031"/>
                  <a:pt x="497681" y="266701"/>
                </a:cubicBezTo>
                <a:lnTo>
                  <a:pt x="501673" y="246929"/>
                </a:lnTo>
                <a:lnTo>
                  <a:pt x="384346" y="159653"/>
                </a:lnTo>
                <a:lnTo>
                  <a:pt x="370052" y="169290"/>
                </a:lnTo>
                <a:cubicBezTo>
                  <a:pt x="359511" y="173749"/>
                  <a:pt x="347922" y="176214"/>
                  <a:pt x="335757" y="176214"/>
                </a:cubicBezTo>
                <a:cubicBezTo>
                  <a:pt x="323592" y="176214"/>
                  <a:pt x="312003" y="173749"/>
                  <a:pt x="301462" y="169290"/>
                </a:cubicBezTo>
                <a:close/>
                <a:moveTo>
                  <a:pt x="335757" y="0"/>
                </a:moveTo>
                <a:cubicBezTo>
                  <a:pt x="384417" y="0"/>
                  <a:pt x="423864" y="39447"/>
                  <a:pt x="423864" y="88107"/>
                </a:cubicBezTo>
                <a:lnTo>
                  <a:pt x="420253" y="105993"/>
                </a:lnTo>
                <a:lnTo>
                  <a:pt x="538728" y="194124"/>
                </a:lnTo>
                <a:lnTo>
                  <a:pt x="551493" y="185518"/>
                </a:lnTo>
                <a:cubicBezTo>
                  <a:pt x="562034" y="181059"/>
                  <a:pt x="573623" y="178594"/>
                  <a:pt x="585788" y="178594"/>
                </a:cubicBezTo>
                <a:cubicBezTo>
                  <a:pt x="634448" y="178594"/>
                  <a:pt x="673895" y="218041"/>
                  <a:pt x="673895" y="266701"/>
                </a:cubicBezTo>
                <a:cubicBezTo>
                  <a:pt x="673895" y="303196"/>
                  <a:pt x="651706" y="334509"/>
                  <a:pt x="620083" y="347884"/>
                </a:cubicBezTo>
                <a:lnTo>
                  <a:pt x="593016" y="353349"/>
                </a:lnTo>
                <a:lnTo>
                  <a:pt x="549222" y="490092"/>
                </a:lnTo>
                <a:lnTo>
                  <a:pt x="552839" y="492531"/>
                </a:lnTo>
                <a:cubicBezTo>
                  <a:pt x="568783" y="508475"/>
                  <a:pt x="578645" y="530502"/>
                  <a:pt x="578645" y="554832"/>
                </a:cubicBezTo>
                <a:cubicBezTo>
                  <a:pt x="578645" y="603492"/>
                  <a:pt x="539198" y="642939"/>
                  <a:pt x="490538" y="642939"/>
                </a:cubicBezTo>
                <a:cubicBezTo>
                  <a:pt x="454043" y="642939"/>
                  <a:pt x="422731" y="620750"/>
                  <a:pt x="409355" y="589127"/>
                </a:cubicBezTo>
                <a:lnTo>
                  <a:pt x="409084" y="587783"/>
                </a:lnTo>
                <a:lnTo>
                  <a:pt x="268154" y="587783"/>
                </a:lnTo>
                <a:lnTo>
                  <a:pt x="266921" y="593890"/>
                </a:lnTo>
                <a:cubicBezTo>
                  <a:pt x="253546" y="625513"/>
                  <a:pt x="222233" y="647702"/>
                  <a:pt x="185738" y="647702"/>
                </a:cubicBezTo>
                <a:cubicBezTo>
                  <a:pt x="137078" y="647702"/>
                  <a:pt x="97631" y="608255"/>
                  <a:pt x="97631" y="559595"/>
                </a:cubicBezTo>
                <a:cubicBezTo>
                  <a:pt x="97631" y="535265"/>
                  <a:pt x="107493" y="513238"/>
                  <a:pt x="123437" y="497294"/>
                </a:cubicBezTo>
                <a:lnTo>
                  <a:pt x="130921" y="492248"/>
                </a:lnTo>
                <a:lnTo>
                  <a:pt x="86036" y="356771"/>
                </a:lnTo>
                <a:lnTo>
                  <a:pt x="53812" y="350265"/>
                </a:lnTo>
                <a:cubicBezTo>
                  <a:pt x="22189" y="336890"/>
                  <a:pt x="0" y="305577"/>
                  <a:pt x="0" y="269082"/>
                </a:cubicBezTo>
                <a:cubicBezTo>
                  <a:pt x="0" y="220422"/>
                  <a:pt x="39447" y="180975"/>
                  <a:pt x="88107" y="180975"/>
                </a:cubicBezTo>
                <a:cubicBezTo>
                  <a:pt x="100272" y="180975"/>
                  <a:pt x="111861" y="183440"/>
                  <a:pt x="122402" y="187899"/>
                </a:cubicBezTo>
                <a:lnTo>
                  <a:pt x="129378" y="192602"/>
                </a:lnTo>
                <a:lnTo>
                  <a:pt x="250718" y="103300"/>
                </a:lnTo>
                <a:lnTo>
                  <a:pt x="247650" y="88107"/>
                </a:lnTo>
                <a:cubicBezTo>
                  <a:pt x="247650" y="39447"/>
                  <a:pt x="287097" y="0"/>
                  <a:pt x="335757" y="0"/>
                </a:cubicBezTo>
                <a:close/>
              </a:path>
            </a:pathLst>
          </a:custGeom>
          <a:solidFill>
            <a:srgbClr val="FFFFFF"/>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sp>
        <p:nvSpPr>
          <p:cNvPr id="42" name="Rectangle 41"/>
          <p:cNvSpPr/>
          <p:nvPr/>
        </p:nvSpPr>
        <p:spPr bwMode="auto">
          <a:xfrm>
            <a:off x="8153056" y="1339979"/>
            <a:ext cx="2224875" cy="1373219"/>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Developer Services</a:t>
            </a:r>
          </a:p>
        </p:txBody>
      </p:sp>
      <p:grpSp>
        <p:nvGrpSpPr>
          <p:cNvPr id="144" name="Group 143"/>
          <p:cNvGrpSpPr/>
          <p:nvPr/>
        </p:nvGrpSpPr>
        <p:grpSpPr>
          <a:xfrm>
            <a:off x="8295987" y="1788910"/>
            <a:ext cx="1016094" cy="309051"/>
            <a:chOff x="9025071" y="1995491"/>
            <a:chExt cx="1016238" cy="309095"/>
          </a:xfrm>
        </p:grpSpPr>
        <p:sp>
          <p:nvSpPr>
            <p:cNvPr id="167" name="TextBox 166"/>
            <p:cNvSpPr txBox="1"/>
            <p:nvPr/>
          </p:nvSpPr>
          <p:spPr>
            <a:xfrm>
              <a:off x="9371926" y="2054561"/>
              <a:ext cx="669383" cy="250025"/>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Visual Studio</a:t>
              </a:r>
            </a:p>
          </p:txBody>
        </p:sp>
        <p:pic>
          <p:nvPicPr>
            <p:cNvPr id="168" name="Picture 167" descr="Visual Studio Online.png"/>
            <p:cNvPicPr>
              <a:picLocks noChangeAspect="1"/>
            </p:cNvPicPr>
            <p:nvPr/>
          </p:nvPicPr>
          <p:blipFill>
            <a:blip r:embed="rId38" cstate="print">
              <a:biLevel thresh="25000"/>
              <a:extLst>
                <a:ext uri="{28A0092B-C50C-407E-A947-70E740481C1C}">
                  <a14:useLocalDpi xmlns:a14="http://schemas.microsoft.com/office/drawing/2010/main" val="0"/>
                </a:ext>
              </a:extLst>
            </a:blip>
            <a:stretch>
              <a:fillRect/>
            </a:stretch>
          </p:blipFill>
          <p:spPr>
            <a:xfrm>
              <a:off x="9025071" y="1995491"/>
              <a:ext cx="290489" cy="290489"/>
            </a:xfrm>
            <a:prstGeom prst="rect">
              <a:avLst/>
            </a:prstGeom>
          </p:spPr>
        </p:pic>
      </p:grpSp>
      <p:grpSp>
        <p:nvGrpSpPr>
          <p:cNvPr id="363" name="Group 362"/>
          <p:cNvGrpSpPr/>
          <p:nvPr/>
        </p:nvGrpSpPr>
        <p:grpSpPr>
          <a:xfrm>
            <a:off x="9377522" y="2266001"/>
            <a:ext cx="1033571" cy="304209"/>
            <a:chOff x="10156761" y="2472651"/>
            <a:chExt cx="1033718" cy="304252"/>
          </a:xfrm>
        </p:grpSpPr>
        <p:sp>
          <p:nvSpPr>
            <p:cNvPr id="169" name="TextBox 168"/>
            <p:cNvSpPr txBox="1"/>
            <p:nvPr/>
          </p:nvSpPr>
          <p:spPr>
            <a:xfrm>
              <a:off x="10531323" y="2475798"/>
              <a:ext cx="659156" cy="301105"/>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Application</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Insights</a:t>
              </a:r>
            </a:p>
          </p:txBody>
        </p:sp>
        <p:pic>
          <p:nvPicPr>
            <p:cNvPr id="170" name="Picture 169" descr="Application Insights.png"/>
            <p:cNvPicPr>
              <a:picLocks noChangeAspect="1"/>
            </p:cNvPicPr>
            <p:nvPr/>
          </p:nvPicPr>
          <p:blipFill>
            <a:blip r:embed="rId39" cstate="print">
              <a:biLevel thresh="25000"/>
              <a:extLst>
                <a:ext uri="{28A0092B-C50C-407E-A947-70E740481C1C}">
                  <a14:useLocalDpi xmlns:a14="http://schemas.microsoft.com/office/drawing/2010/main" val="0"/>
                </a:ext>
              </a:extLst>
            </a:blip>
            <a:stretch>
              <a:fillRect/>
            </a:stretch>
          </p:blipFill>
          <p:spPr>
            <a:xfrm>
              <a:off x="10156761" y="2472651"/>
              <a:ext cx="292274" cy="292274"/>
            </a:xfrm>
            <a:prstGeom prst="rect">
              <a:avLst/>
            </a:prstGeom>
          </p:spPr>
        </p:pic>
      </p:grpSp>
      <p:grpSp>
        <p:nvGrpSpPr>
          <p:cNvPr id="361" name="Group 360"/>
          <p:cNvGrpSpPr/>
          <p:nvPr/>
        </p:nvGrpSpPr>
        <p:grpSpPr>
          <a:xfrm>
            <a:off x="9393876" y="1773052"/>
            <a:ext cx="896765" cy="317766"/>
            <a:chOff x="10173117" y="1979632"/>
            <a:chExt cx="896892" cy="317811"/>
          </a:xfrm>
        </p:grpSpPr>
        <p:pic>
          <p:nvPicPr>
            <p:cNvPr id="273" name="Picture 272"/>
            <p:cNvPicPr>
              <a:picLocks noChangeAspect="1"/>
            </p:cNvPicPr>
            <p:nvPr/>
          </p:nvPicPr>
          <p:blipFill>
            <a:blip r:embed="rId40" cstate="print">
              <a:biLevel thresh="25000"/>
              <a:extLst>
                <a:ext uri="{28A0092B-C50C-407E-A947-70E740481C1C}">
                  <a14:useLocalDpi xmlns:a14="http://schemas.microsoft.com/office/drawing/2010/main" val="0"/>
                </a:ext>
              </a:extLst>
            </a:blip>
            <a:stretch>
              <a:fillRect/>
            </a:stretch>
          </p:blipFill>
          <p:spPr>
            <a:xfrm>
              <a:off x="10173117" y="1979632"/>
              <a:ext cx="302655" cy="302655"/>
            </a:xfrm>
            <a:prstGeom prst="rect">
              <a:avLst/>
            </a:prstGeom>
          </p:spPr>
        </p:pic>
        <p:sp>
          <p:nvSpPr>
            <p:cNvPr id="274" name="TextBox 273"/>
            <p:cNvSpPr txBox="1"/>
            <p:nvPr/>
          </p:nvSpPr>
          <p:spPr>
            <a:xfrm>
              <a:off x="10528812" y="2047418"/>
              <a:ext cx="541197" cy="250025"/>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Azure SDK</a:t>
              </a:r>
            </a:p>
          </p:txBody>
        </p:sp>
      </p:grpSp>
      <p:grpSp>
        <p:nvGrpSpPr>
          <p:cNvPr id="374" name="Group 373"/>
          <p:cNvGrpSpPr/>
          <p:nvPr/>
        </p:nvGrpSpPr>
        <p:grpSpPr>
          <a:xfrm>
            <a:off x="8295965" y="2251116"/>
            <a:ext cx="1007573" cy="307118"/>
            <a:chOff x="8298657" y="1380994"/>
            <a:chExt cx="1007716" cy="307161"/>
          </a:xfrm>
        </p:grpSpPr>
        <p:sp>
          <p:nvSpPr>
            <p:cNvPr id="239" name="TextBox 238"/>
            <p:cNvSpPr txBox="1"/>
            <p:nvPr/>
          </p:nvSpPr>
          <p:spPr>
            <a:xfrm>
              <a:off x="8645535" y="1438130"/>
              <a:ext cx="660838" cy="250025"/>
            </a:xfrm>
            <a:prstGeom prst="rect">
              <a:avLst/>
            </a:prstGeom>
            <a:noFill/>
            <a:ln>
              <a:noFill/>
            </a:ln>
          </p:spPr>
          <p:txBody>
            <a:bodyPr wrap="none" lIns="0" tIns="27967" rIns="0" bIns="0" rtlCol="0" anchor="t">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Team Project</a:t>
              </a:r>
            </a:p>
          </p:txBody>
        </p:sp>
        <p:sp>
          <p:nvSpPr>
            <p:cNvPr id="371" name="Freeform 370"/>
            <p:cNvSpPr/>
            <p:nvPr/>
          </p:nvSpPr>
          <p:spPr bwMode="auto">
            <a:xfrm>
              <a:off x="8298657" y="1380994"/>
              <a:ext cx="290511" cy="249138"/>
            </a:xfrm>
            <a:custGeom>
              <a:avLst/>
              <a:gdLst>
                <a:gd name="connsiteX0" fmla="*/ 20235 w 769143"/>
                <a:gd name="connsiteY0" fmla="*/ 443405 h 659607"/>
                <a:gd name="connsiteX1" fmla="*/ 84659 w 769143"/>
                <a:gd name="connsiteY1" fmla="*/ 443405 h 659607"/>
                <a:gd name="connsiteX2" fmla="*/ 133712 w 769143"/>
                <a:gd name="connsiteY2" fmla="*/ 527981 h 659607"/>
                <a:gd name="connsiteX3" fmla="*/ 182766 w 769143"/>
                <a:gd name="connsiteY3" fmla="*/ 443405 h 659607"/>
                <a:gd name="connsiteX4" fmla="*/ 251228 w 769143"/>
                <a:gd name="connsiteY4" fmla="*/ 443405 h 659607"/>
                <a:gd name="connsiteX5" fmla="*/ 271462 w 769143"/>
                <a:gd name="connsiteY5" fmla="*/ 463640 h 659607"/>
                <a:gd name="connsiteX6" fmla="*/ 271462 w 769143"/>
                <a:gd name="connsiteY6" fmla="*/ 634610 h 659607"/>
                <a:gd name="connsiteX7" fmla="*/ 251228 w 769143"/>
                <a:gd name="connsiteY7" fmla="*/ 654845 h 659607"/>
                <a:gd name="connsiteX8" fmla="*/ 20235 w 769143"/>
                <a:gd name="connsiteY8" fmla="*/ 654845 h 659607"/>
                <a:gd name="connsiteX9" fmla="*/ 0 w 769143"/>
                <a:gd name="connsiteY9" fmla="*/ 634610 h 659607"/>
                <a:gd name="connsiteX10" fmla="*/ 0 w 769143"/>
                <a:gd name="connsiteY10" fmla="*/ 463640 h 659607"/>
                <a:gd name="connsiteX11" fmla="*/ 20235 w 769143"/>
                <a:gd name="connsiteY11" fmla="*/ 443405 h 659607"/>
                <a:gd name="connsiteX12" fmla="*/ 330596 w 769143"/>
                <a:gd name="connsiteY12" fmla="*/ 290513 h 659607"/>
                <a:gd name="connsiteX13" fmla="*/ 443055 w 769143"/>
                <a:gd name="connsiteY13" fmla="*/ 290513 h 659607"/>
                <a:gd name="connsiteX14" fmla="*/ 528684 w 769143"/>
                <a:gd name="connsiteY14" fmla="*/ 438150 h 659607"/>
                <a:gd name="connsiteX15" fmla="*/ 614314 w 769143"/>
                <a:gd name="connsiteY15" fmla="*/ 290513 h 659607"/>
                <a:gd name="connsiteX16" fmla="*/ 733821 w 769143"/>
                <a:gd name="connsiteY16" fmla="*/ 290513 h 659607"/>
                <a:gd name="connsiteX17" fmla="*/ 769143 w 769143"/>
                <a:gd name="connsiteY17" fmla="*/ 325835 h 659607"/>
                <a:gd name="connsiteX18" fmla="*/ 769143 w 769143"/>
                <a:gd name="connsiteY18" fmla="*/ 624285 h 659607"/>
                <a:gd name="connsiteX19" fmla="*/ 733821 w 769143"/>
                <a:gd name="connsiteY19" fmla="*/ 659607 h 659607"/>
                <a:gd name="connsiteX20" fmla="*/ 330596 w 769143"/>
                <a:gd name="connsiteY20" fmla="*/ 659607 h 659607"/>
                <a:gd name="connsiteX21" fmla="*/ 295274 w 769143"/>
                <a:gd name="connsiteY21" fmla="*/ 624285 h 659607"/>
                <a:gd name="connsiteX22" fmla="*/ 295274 w 769143"/>
                <a:gd name="connsiteY22" fmla="*/ 325835 h 659607"/>
                <a:gd name="connsiteX23" fmla="*/ 330596 w 769143"/>
                <a:gd name="connsiteY23" fmla="*/ 290513 h 659607"/>
                <a:gd name="connsiteX24" fmla="*/ 134367 w 769143"/>
                <a:gd name="connsiteY24" fmla="*/ 276981 h 659607"/>
                <a:gd name="connsiteX25" fmla="*/ 211441 w 769143"/>
                <a:gd name="connsiteY25" fmla="*/ 354055 h 659607"/>
                <a:gd name="connsiteX26" fmla="*/ 134367 w 769143"/>
                <a:gd name="connsiteY26" fmla="*/ 431128 h 659607"/>
                <a:gd name="connsiteX27" fmla="*/ 57293 w 769143"/>
                <a:gd name="connsiteY27" fmla="*/ 354055 h 659607"/>
                <a:gd name="connsiteX28" fmla="*/ 134367 w 769143"/>
                <a:gd name="connsiteY28" fmla="*/ 276981 h 659607"/>
                <a:gd name="connsiteX29" fmla="*/ 529827 w 769143"/>
                <a:gd name="connsiteY29" fmla="*/ 0 h 659607"/>
                <a:gd name="connsiteX30" fmla="*/ 664368 w 769143"/>
                <a:gd name="connsiteY30" fmla="*/ 134541 h 659607"/>
                <a:gd name="connsiteX31" fmla="*/ 529827 w 769143"/>
                <a:gd name="connsiteY31" fmla="*/ 269082 h 659607"/>
                <a:gd name="connsiteX32" fmla="*/ 395286 w 769143"/>
                <a:gd name="connsiteY32" fmla="*/ 134541 h 659607"/>
                <a:gd name="connsiteX33" fmla="*/ 529827 w 769143"/>
                <a:gd name="connsiteY33" fmla="*/ 0 h 6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43" h="659607">
                  <a:moveTo>
                    <a:pt x="20235" y="443405"/>
                  </a:moveTo>
                  <a:lnTo>
                    <a:pt x="84659" y="443405"/>
                  </a:lnTo>
                  <a:lnTo>
                    <a:pt x="133712" y="527981"/>
                  </a:lnTo>
                  <a:lnTo>
                    <a:pt x="182766" y="443405"/>
                  </a:lnTo>
                  <a:lnTo>
                    <a:pt x="251228" y="443405"/>
                  </a:lnTo>
                  <a:cubicBezTo>
                    <a:pt x="262403" y="443405"/>
                    <a:pt x="271462" y="452464"/>
                    <a:pt x="271462" y="463640"/>
                  </a:cubicBezTo>
                  <a:lnTo>
                    <a:pt x="271462" y="634610"/>
                  </a:lnTo>
                  <a:cubicBezTo>
                    <a:pt x="271462" y="645786"/>
                    <a:pt x="262403" y="654845"/>
                    <a:pt x="251228" y="654845"/>
                  </a:cubicBezTo>
                  <a:lnTo>
                    <a:pt x="20235" y="654845"/>
                  </a:lnTo>
                  <a:cubicBezTo>
                    <a:pt x="9060" y="654845"/>
                    <a:pt x="0" y="645786"/>
                    <a:pt x="0" y="634610"/>
                  </a:cubicBezTo>
                  <a:lnTo>
                    <a:pt x="0" y="463640"/>
                  </a:lnTo>
                  <a:cubicBezTo>
                    <a:pt x="0" y="452464"/>
                    <a:pt x="9060" y="443405"/>
                    <a:pt x="20235" y="443405"/>
                  </a:cubicBezTo>
                  <a:close/>
                  <a:moveTo>
                    <a:pt x="330596" y="290513"/>
                  </a:moveTo>
                  <a:lnTo>
                    <a:pt x="443055" y="290513"/>
                  </a:lnTo>
                  <a:lnTo>
                    <a:pt x="528684" y="438150"/>
                  </a:lnTo>
                  <a:lnTo>
                    <a:pt x="614314" y="290513"/>
                  </a:lnTo>
                  <a:lnTo>
                    <a:pt x="733821" y="290513"/>
                  </a:lnTo>
                  <a:cubicBezTo>
                    <a:pt x="753329" y="290513"/>
                    <a:pt x="769143" y="306327"/>
                    <a:pt x="769143" y="325835"/>
                  </a:cubicBezTo>
                  <a:lnTo>
                    <a:pt x="769143" y="624285"/>
                  </a:lnTo>
                  <a:cubicBezTo>
                    <a:pt x="769143" y="643793"/>
                    <a:pt x="753329" y="659607"/>
                    <a:pt x="733821" y="659607"/>
                  </a:cubicBezTo>
                  <a:lnTo>
                    <a:pt x="330596" y="659607"/>
                  </a:lnTo>
                  <a:cubicBezTo>
                    <a:pt x="311088" y="659607"/>
                    <a:pt x="295274" y="643793"/>
                    <a:pt x="295274" y="624285"/>
                  </a:cubicBezTo>
                  <a:lnTo>
                    <a:pt x="295274" y="325835"/>
                  </a:lnTo>
                  <a:cubicBezTo>
                    <a:pt x="295274" y="306327"/>
                    <a:pt x="311088" y="290513"/>
                    <a:pt x="330596" y="290513"/>
                  </a:cubicBezTo>
                  <a:close/>
                  <a:moveTo>
                    <a:pt x="134367" y="276981"/>
                  </a:moveTo>
                  <a:cubicBezTo>
                    <a:pt x="176934" y="276981"/>
                    <a:pt x="211441" y="311488"/>
                    <a:pt x="211441" y="354055"/>
                  </a:cubicBezTo>
                  <a:cubicBezTo>
                    <a:pt x="211441" y="396621"/>
                    <a:pt x="176934" y="431128"/>
                    <a:pt x="134367" y="431128"/>
                  </a:cubicBezTo>
                  <a:cubicBezTo>
                    <a:pt x="91800" y="431128"/>
                    <a:pt x="57293" y="396621"/>
                    <a:pt x="57293" y="354055"/>
                  </a:cubicBezTo>
                  <a:cubicBezTo>
                    <a:pt x="57293" y="311488"/>
                    <a:pt x="91800" y="276981"/>
                    <a:pt x="134367" y="276981"/>
                  </a:cubicBezTo>
                  <a:close/>
                  <a:moveTo>
                    <a:pt x="529827" y="0"/>
                  </a:moveTo>
                  <a:cubicBezTo>
                    <a:pt x="604132" y="0"/>
                    <a:pt x="664368" y="60236"/>
                    <a:pt x="664368" y="134541"/>
                  </a:cubicBezTo>
                  <a:cubicBezTo>
                    <a:pt x="664368" y="208846"/>
                    <a:pt x="604132" y="269082"/>
                    <a:pt x="529827" y="269082"/>
                  </a:cubicBezTo>
                  <a:cubicBezTo>
                    <a:pt x="455522" y="269082"/>
                    <a:pt x="395286" y="208846"/>
                    <a:pt x="395286" y="134541"/>
                  </a:cubicBezTo>
                  <a:cubicBezTo>
                    <a:pt x="395286" y="60236"/>
                    <a:pt x="455522" y="0"/>
                    <a:pt x="529827"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grpSp>
      <p:grpSp>
        <p:nvGrpSpPr>
          <p:cNvPr id="243" name="Group 242"/>
          <p:cNvGrpSpPr/>
          <p:nvPr/>
        </p:nvGrpSpPr>
        <p:grpSpPr>
          <a:xfrm>
            <a:off x="128137" y="5744526"/>
            <a:ext cx="2628798" cy="789282"/>
            <a:chOff x="127272" y="4931023"/>
            <a:chExt cx="2629171" cy="789394"/>
          </a:xfrm>
        </p:grpSpPr>
        <p:sp>
          <p:nvSpPr>
            <p:cNvPr id="31" name="Rectangle 30"/>
            <p:cNvSpPr/>
            <p:nvPr/>
          </p:nvSpPr>
          <p:spPr bwMode="auto">
            <a:xfrm>
              <a:off x="127272" y="4931023"/>
              <a:ext cx="2629171" cy="78939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Compute</a:t>
              </a:r>
            </a:p>
          </p:txBody>
        </p:sp>
        <p:sp>
          <p:nvSpPr>
            <p:cNvPr id="43" name="Rectangle 42"/>
            <p:cNvSpPr/>
            <p:nvPr/>
          </p:nvSpPr>
          <p:spPr bwMode="auto">
            <a:xfrm>
              <a:off x="228440" y="5237334"/>
              <a:ext cx="808197" cy="35606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Windows</a:t>
              </a:r>
            </a:p>
          </p:txBody>
        </p:sp>
        <p:sp>
          <p:nvSpPr>
            <p:cNvPr id="44" name="Rectangle 43"/>
            <p:cNvSpPr/>
            <p:nvPr/>
          </p:nvSpPr>
          <p:spPr bwMode="auto">
            <a:xfrm>
              <a:off x="1031094" y="5237334"/>
              <a:ext cx="727898" cy="35606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Linux</a:t>
              </a:r>
            </a:p>
          </p:txBody>
        </p:sp>
        <p:sp>
          <p:nvSpPr>
            <p:cNvPr id="62" name="Rectangle 61"/>
            <p:cNvSpPr/>
            <p:nvPr/>
          </p:nvSpPr>
          <p:spPr bwMode="auto">
            <a:xfrm>
              <a:off x="1815887" y="5237334"/>
              <a:ext cx="861746" cy="35606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Containers</a:t>
              </a:r>
            </a:p>
          </p:txBody>
        </p:sp>
        <p:pic>
          <p:nvPicPr>
            <p:cNvPr id="235" name="Picture 234"/>
            <p:cNvPicPr>
              <a:picLocks noChangeAspect="1"/>
            </p:cNvPicPr>
            <p:nvPr/>
          </p:nvPicPr>
          <p:blipFill>
            <a:blip r:embed="rId41" cstate="print">
              <a:biLevel thresh="25000"/>
              <a:extLst>
                <a:ext uri="{28A0092B-C50C-407E-A947-70E740481C1C}">
                  <a14:useLocalDpi xmlns:a14="http://schemas.microsoft.com/office/drawing/2010/main" val="0"/>
                </a:ext>
              </a:extLst>
            </a:blip>
            <a:stretch>
              <a:fillRect/>
            </a:stretch>
          </p:blipFill>
          <p:spPr>
            <a:xfrm>
              <a:off x="241656" y="5275561"/>
              <a:ext cx="261581" cy="261582"/>
            </a:xfrm>
            <a:prstGeom prst="rect">
              <a:avLst/>
            </a:prstGeom>
            <a:ln>
              <a:noFill/>
            </a:ln>
          </p:spPr>
        </p:pic>
        <p:pic>
          <p:nvPicPr>
            <p:cNvPr id="396" name="Picture 395"/>
            <p:cNvPicPr>
              <a:picLocks noChangeAspect="1"/>
            </p:cNvPicPr>
            <p:nvPr/>
          </p:nvPicPr>
          <p:blipFill>
            <a:blip r:embed="rId41" cstate="print">
              <a:biLevel thresh="25000"/>
              <a:extLst>
                <a:ext uri="{28A0092B-C50C-407E-A947-70E740481C1C}">
                  <a14:useLocalDpi xmlns:a14="http://schemas.microsoft.com/office/drawing/2010/main" val="0"/>
                </a:ext>
              </a:extLst>
            </a:blip>
            <a:stretch>
              <a:fillRect/>
            </a:stretch>
          </p:blipFill>
          <p:spPr>
            <a:xfrm>
              <a:off x="1053903" y="5275561"/>
              <a:ext cx="261581" cy="261582"/>
            </a:xfrm>
            <a:prstGeom prst="rect">
              <a:avLst/>
            </a:prstGeom>
            <a:ln>
              <a:noFill/>
            </a:ln>
          </p:spPr>
        </p:pic>
        <p:grpSp>
          <p:nvGrpSpPr>
            <p:cNvPr id="412" name="Group 411"/>
            <p:cNvGrpSpPr/>
            <p:nvPr/>
          </p:nvGrpSpPr>
          <p:grpSpPr>
            <a:xfrm>
              <a:off x="1848962" y="5310201"/>
              <a:ext cx="221053" cy="170255"/>
              <a:chOff x="1403201" y="5288934"/>
              <a:chExt cx="294653" cy="226942"/>
            </a:xfrm>
          </p:grpSpPr>
          <p:grpSp>
            <p:nvGrpSpPr>
              <p:cNvPr id="402" name="Group 401"/>
              <p:cNvGrpSpPr/>
              <p:nvPr/>
            </p:nvGrpSpPr>
            <p:grpSpPr>
              <a:xfrm>
                <a:off x="1428991" y="5308456"/>
                <a:ext cx="97032" cy="104039"/>
                <a:chOff x="1286878" y="3925073"/>
                <a:chExt cx="291844" cy="312918"/>
              </a:xfrm>
              <a:solidFill>
                <a:schemeClr val="bg1"/>
              </a:solidFill>
            </p:grpSpPr>
            <p:sp>
              <p:nvSpPr>
                <p:cNvPr id="397" name="Diamond 396"/>
                <p:cNvSpPr/>
                <p:nvPr/>
              </p:nvSpPr>
              <p:spPr bwMode="auto">
                <a:xfrm rot="19690132">
                  <a:off x="1286878" y="3991205"/>
                  <a:ext cx="148048" cy="245585"/>
                </a:xfrm>
                <a:prstGeom prst="diamond">
                  <a:avLst/>
                </a:prstGeom>
                <a:solidFill>
                  <a:srgbClr val="FFFFFF"/>
                </a:solidFill>
                <a:ln>
                  <a:noFill/>
                  <a:headEnd type="none" w="med" len="med"/>
                  <a:tailEnd type="none" w="med" len="med"/>
                </a:ln>
                <a:effectLst/>
                <a:scene3d>
                  <a:camera prst="orthographicFront">
                    <a:rot lat="899860" lon="21583921" rev="2154000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sp>
              <p:nvSpPr>
                <p:cNvPr id="398" name="Diamond 397"/>
                <p:cNvSpPr/>
                <p:nvPr/>
              </p:nvSpPr>
              <p:spPr bwMode="auto">
                <a:xfrm rot="1935408">
                  <a:off x="1424781" y="3991343"/>
                  <a:ext cx="153941" cy="246648"/>
                </a:xfrm>
                <a:prstGeom prst="diamond">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sp>
              <p:nvSpPr>
                <p:cNvPr id="399" name="Diamond 398"/>
                <p:cNvSpPr/>
                <p:nvPr/>
              </p:nvSpPr>
              <p:spPr bwMode="auto">
                <a:xfrm rot="5400000">
                  <a:off x="1355358" y="3879251"/>
                  <a:ext cx="153941" cy="245585"/>
                </a:xfrm>
                <a:prstGeom prst="diamond">
                  <a:avLst/>
                </a:prstGeom>
                <a:solidFill>
                  <a:srgbClr val="FFFFFF"/>
                </a:solidFill>
                <a:ln>
                  <a:noFill/>
                  <a:headEnd type="none" w="med" len="med"/>
                  <a:tailEnd type="none" w="med" len="med"/>
                </a:ln>
                <a:effectLst/>
                <a:scene3d>
                  <a:camera prst="orthographicFront">
                    <a:rot lat="21599979" lon="24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grpSp>
          <p:sp>
            <p:nvSpPr>
              <p:cNvPr id="403" name="Rounded Rectangle 402"/>
              <p:cNvSpPr/>
              <p:nvPr/>
            </p:nvSpPr>
            <p:spPr bwMode="auto">
              <a:xfrm>
                <a:off x="1403201" y="5288934"/>
                <a:ext cx="294653" cy="226942"/>
              </a:xfrm>
              <a:prstGeom prst="roundRect">
                <a:avLst>
                  <a:gd name="adj" fmla="val 9184"/>
                </a:avLst>
              </a:prstGeom>
              <a:noFill/>
              <a:ln w="1905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grpSp>
            <p:nvGrpSpPr>
              <p:cNvPr id="404" name="Group 403"/>
              <p:cNvGrpSpPr/>
              <p:nvPr/>
            </p:nvGrpSpPr>
            <p:grpSpPr>
              <a:xfrm>
                <a:off x="1573839" y="5308987"/>
                <a:ext cx="97032" cy="104039"/>
                <a:chOff x="1286878" y="3925073"/>
                <a:chExt cx="291844" cy="312918"/>
              </a:xfrm>
              <a:solidFill>
                <a:schemeClr val="bg1"/>
              </a:solidFill>
            </p:grpSpPr>
            <p:sp>
              <p:nvSpPr>
                <p:cNvPr id="405" name="Diamond 404"/>
                <p:cNvSpPr/>
                <p:nvPr/>
              </p:nvSpPr>
              <p:spPr bwMode="auto">
                <a:xfrm rot="19690132">
                  <a:off x="1286878" y="3991205"/>
                  <a:ext cx="148048" cy="245585"/>
                </a:xfrm>
                <a:prstGeom prst="diamond">
                  <a:avLst/>
                </a:prstGeom>
                <a:solidFill>
                  <a:srgbClr val="FFFFFF"/>
                </a:solidFill>
                <a:ln>
                  <a:noFill/>
                  <a:headEnd type="none" w="med" len="med"/>
                  <a:tailEnd type="none" w="med" len="med"/>
                </a:ln>
                <a:effectLst/>
                <a:scene3d>
                  <a:camera prst="orthographicFront">
                    <a:rot lat="899860" lon="21583921" rev="2154000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sp>
              <p:nvSpPr>
                <p:cNvPr id="406" name="Diamond 405"/>
                <p:cNvSpPr/>
                <p:nvPr/>
              </p:nvSpPr>
              <p:spPr bwMode="auto">
                <a:xfrm rot="1935408">
                  <a:off x="1424781" y="3991343"/>
                  <a:ext cx="153941" cy="246648"/>
                </a:xfrm>
                <a:prstGeom prst="diamond">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sp>
              <p:nvSpPr>
                <p:cNvPr id="407" name="Diamond 406"/>
                <p:cNvSpPr/>
                <p:nvPr/>
              </p:nvSpPr>
              <p:spPr bwMode="auto">
                <a:xfrm rot="5400000">
                  <a:off x="1355358" y="3879251"/>
                  <a:ext cx="153941" cy="245585"/>
                </a:xfrm>
                <a:prstGeom prst="diamond">
                  <a:avLst/>
                </a:prstGeom>
                <a:solidFill>
                  <a:srgbClr val="FFFFFF"/>
                </a:solidFill>
                <a:ln>
                  <a:noFill/>
                  <a:headEnd type="none" w="med" len="med"/>
                  <a:tailEnd type="none" w="med" len="med"/>
                </a:ln>
                <a:effectLst/>
                <a:scene3d>
                  <a:camera prst="orthographicFront">
                    <a:rot lat="21599979" lon="24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grpSp>
          <p:grpSp>
            <p:nvGrpSpPr>
              <p:cNvPr id="408" name="Group 407"/>
              <p:cNvGrpSpPr/>
              <p:nvPr/>
            </p:nvGrpSpPr>
            <p:grpSpPr>
              <a:xfrm>
                <a:off x="1505369" y="5390438"/>
                <a:ext cx="97032" cy="104039"/>
                <a:chOff x="1286878" y="3925073"/>
                <a:chExt cx="291844" cy="312918"/>
              </a:xfrm>
              <a:solidFill>
                <a:schemeClr val="bg1"/>
              </a:solidFill>
            </p:grpSpPr>
            <p:sp>
              <p:nvSpPr>
                <p:cNvPr id="409" name="Diamond 408"/>
                <p:cNvSpPr/>
                <p:nvPr/>
              </p:nvSpPr>
              <p:spPr bwMode="auto">
                <a:xfrm rot="19690132">
                  <a:off x="1286878" y="3991205"/>
                  <a:ext cx="148048" cy="245585"/>
                </a:xfrm>
                <a:prstGeom prst="diamond">
                  <a:avLst/>
                </a:prstGeom>
                <a:solidFill>
                  <a:srgbClr val="FFFFFF"/>
                </a:solidFill>
                <a:ln>
                  <a:noFill/>
                  <a:headEnd type="none" w="med" len="med"/>
                  <a:tailEnd type="none" w="med" len="med"/>
                </a:ln>
                <a:effectLst/>
                <a:scene3d>
                  <a:camera prst="orthographicFront">
                    <a:rot lat="899860" lon="21583921" rev="2154000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sp>
              <p:nvSpPr>
                <p:cNvPr id="410" name="Diamond 409"/>
                <p:cNvSpPr/>
                <p:nvPr/>
              </p:nvSpPr>
              <p:spPr bwMode="auto">
                <a:xfrm rot="1935408">
                  <a:off x="1424781" y="3991343"/>
                  <a:ext cx="153941" cy="246648"/>
                </a:xfrm>
                <a:prstGeom prst="diamond">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sp>
              <p:nvSpPr>
                <p:cNvPr id="411" name="Diamond 410"/>
                <p:cNvSpPr/>
                <p:nvPr/>
              </p:nvSpPr>
              <p:spPr bwMode="auto">
                <a:xfrm rot="5400000">
                  <a:off x="1355358" y="3879251"/>
                  <a:ext cx="153941" cy="245585"/>
                </a:xfrm>
                <a:prstGeom prst="diamond">
                  <a:avLst/>
                </a:prstGeom>
                <a:solidFill>
                  <a:srgbClr val="FFFFFF"/>
                </a:solidFill>
                <a:ln>
                  <a:noFill/>
                  <a:headEnd type="none" w="med" len="med"/>
                  <a:tailEnd type="none" w="med" len="med"/>
                </a:ln>
                <a:effectLst/>
                <a:scene3d>
                  <a:camera prst="orthographicFront">
                    <a:rot lat="21599979" lon="24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grpSp>
        </p:grpSp>
      </p:grpSp>
      <p:grpSp>
        <p:nvGrpSpPr>
          <p:cNvPr id="16" name="Group 15"/>
          <p:cNvGrpSpPr/>
          <p:nvPr/>
        </p:nvGrpSpPr>
        <p:grpSpPr>
          <a:xfrm>
            <a:off x="125678" y="692948"/>
            <a:ext cx="1371594" cy="4483010"/>
            <a:chOff x="426849" y="90536"/>
            <a:chExt cx="1371788" cy="4483646"/>
          </a:xfrm>
        </p:grpSpPr>
        <p:sp>
          <p:nvSpPr>
            <p:cNvPr id="238" name="Rectangle 237"/>
            <p:cNvSpPr/>
            <p:nvPr/>
          </p:nvSpPr>
          <p:spPr bwMode="auto">
            <a:xfrm>
              <a:off x="426849" y="90536"/>
              <a:ext cx="1371788" cy="4483646"/>
            </a:xfrm>
            <a:prstGeom prst="rect">
              <a:avLst/>
            </a:prstGeom>
            <a:solidFill>
              <a:srgbClr val="1B3C72"/>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752" fontAlgn="base">
                <a:lnSpc>
                  <a:spcPct val="90000"/>
                </a:lnSpc>
                <a:defRPr/>
              </a:pPr>
              <a:endParaRPr lang="en-US" sz="1199" b="1" kern="0" dirty="0">
                <a:solidFill>
                  <a:srgbClr val="FFFFFF"/>
                </a:solidFill>
                <a:latin typeface="Segoe UI Light" charset="0"/>
                <a:ea typeface="Segoe UI Light" charset="0"/>
                <a:cs typeface="Segoe UI Light" charset="0"/>
              </a:endParaRPr>
            </a:p>
          </p:txBody>
        </p:sp>
        <p:grpSp>
          <p:nvGrpSpPr>
            <p:cNvPr id="334" name="Group 333"/>
            <p:cNvGrpSpPr/>
            <p:nvPr/>
          </p:nvGrpSpPr>
          <p:grpSpPr>
            <a:xfrm>
              <a:off x="559925" y="1337022"/>
              <a:ext cx="1012582" cy="321430"/>
              <a:chOff x="6813227" y="457506"/>
              <a:chExt cx="1012582" cy="321430"/>
            </a:xfrm>
          </p:grpSpPr>
          <p:sp>
            <p:nvSpPr>
              <p:cNvPr id="193" name="TextBox 192"/>
              <p:cNvSpPr txBox="1"/>
              <p:nvPr/>
            </p:nvSpPr>
            <p:spPr>
              <a:xfrm>
                <a:off x="7166653" y="477831"/>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Active</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Directory</a:t>
                </a:r>
              </a:p>
            </p:txBody>
          </p:sp>
          <p:pic>
            <p:nvPicPr>
              <p:cNvPr id="194" name="Picture 193" descr="Azure Active Directory.png"/>
              <p:cNvPicPr>
                <a:picLocks noChangeAspect="1"/>
              </p:cNvPicPr>
              <p:nvPr/>
            </p:nvPicPr>
            <p:blipFill>
              <a:blip r:embed="rId31" cstate="print">
                <a:biLevel thresh="25000"/>
                <a:extLst>
                  <a:ext uri="{28A0092B-C50C-407E-A947-70E740481C1C}">
                    <a14:useLocalDpi xmlns:a14="http://schemas.microsoft.com/office/drawing/2010/main" val="0"/>
                  </a:ext>
                </a:extLst>
              </a:blip>
              <a:stretch>
                <a:fillRect/>
              </a:stretch>
            </p:blipFill>
            <p:spPr>
              <a:xfrm>
                <a:off x="6813227" y="457506"/>
                <a:ext cx="298103" cy="298102"/>
              </a:xfrm>
              <a:prstGeom prst="rect">
                <a:avLst/>
              </a:prstGeom>
            </p:spPr>
          </p:pic>
        </p:grpSp>
        <p:grpSp>
          <p:nvGrpSpPr>
            <p:cNvPr id="335" name="Group 334"/>
            <p:cNvGrpSpPr/>
            <p:nvPr/>
          </p:nvGrpSpPr>
          <p:grpSpPr>
            <a:xfrm>
              <a:off x="592781" y="1896250"/>
              <a:ext cx="974572" cy="311021"/>
              <a:chOff x="7922427" y="464301"/>
              <a:chExt cx="974572" cy="311021"/>
            </a:xfrm>
          </p:grpSpPr>
          <p:sp>
            <p:nvSpPr>
              <p:cNvPr id="195" name="TextBox 194"/>
              <p:cNvSpPr txBox="1"/>
              <p:nvPr/>
            </p:nvSpPr>
            <p:spPr>
              <a:xfrm>
                <a:off x="8237843" y="474217"/>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Multi-Factor</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Authentication</a:t>
                </a:r>
              </a:p>
            </p:txBody>
          </p:sp>
          <p:pic>
            <p:nvPicPr>
              <p:cNvPr id="196" name="Picture 195" descr="Multi-Factor Authentication.png"/>
              <p:cNvPicPr>
                <a:picLocks noChangeAspect="1"/>
              </p:cNvPicPr>
              <p:nvPr/>
            </p:nvPicPr>
            <p:blipFill>
              <a:blip r:embed="rId42" cstate="print">
                <a:biLevel thresh="25000"/>
                <a:extLst>
                  <a:ext uri="{28A0092B-C50C-407E-A947-70E740481C1C}">
                    <a14:useLocalDpi xmlns:a14="http://schemas.microsoft.com/office/drawing/2010/main" val="0"/>
                  </a:ext>
                </a:extLst>
              </a:blip>
              <a:stretch>
                <a:fillRect/>
              </a:stretch>
            </p:blipFill>
            <p:spPr>
              <a:xfrm>
                <a:off x="7922427" y="464301"/>
                <a:ext cx="288019" cy="288019"/>
              </a:xfrm>
              <a:prstGeom prst="rect">
                <a:avLst/>
              </a:prstGeom>
            </p:spPr>
          </p:pic>
        </p:grpSp>
        <p:grpSp>
          <p:nvGrpSpPr>
            <p:cNvPr id="331" name="Group 330"/>
            <p:cNvGrpSpPr/>
            <p:nvPr/>
          </p:nvGrpSpPr>
          <p:grpSpPr>
            <a:xfrm>
              <a:off x="556764" y="2453146"/>
              <a:ext cx="1008498" cy="337139"/>
              <a:chOff x="2492088" y="428524"/>
              <a:chExt cx="1008498" cy="337139"/>
            </a:xfrm>
          </p:grpSpPr>
          <p:sp>
            <p:nvSpPr>
              <p:cNvPr id="198" name="TextBox 197"/>
              <p:cNvSpPr txBox="1"/>
              <p:nvPr/>
            </p:nvSpPr>
            <p:spPr>
              <a:xfrm>
                <a:off x="2841430" y="464557"/>
                <a:ext cx="659156" cy="30110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Automation</a:t>
                </a:r>
              </a:p>
            </p:txBody>
          </p:sp>
          <p:pic>
            <p:nvPicPr>
              <p:cNvPr id="199" name="Picture 198" descr="Azure automation.png"/>
              <p:cNvPicPr>
                <a:picLocks noChangeAspect="1"/>
              </p:cNvPicPr>
              <p:nvPr/>
            </p:nvPicPr>
            <p:blipFill>
              <a:blip r:embed="rId43" cstate="print">
                <a:biLevel thresh="25000"/>
                <a:extLst>
                  <a:ext uri="{28A0092B-C50C-407E-A947-70E740481C1C}">
                    <a14:useLocalDpi xmlns:a14="http://schemas.microsoft.com/office/drawing/2010/main" val="0"/>
                  </a:ext>
                </a:extLst>
              </a:blip>
              <a:stretch>
                <a:fillRect/>
              </a:stretch>
            </p:blipFill>
            <p:spPr>
              <a:xfrm>
                <a:off x="2492088" y="428524"/>
                <a:ext cx="289607" cy="289607"/>
              </a:xfrm>
              <a:prstGeom prst="rect">
                <a:avLst/>
              </a:prstGeom>
            </p:spPr>
          </p:pic>
        </p:grpSp>
        <p:grpSp>
          <p:nvGrpSpPr>
            <p:cNvPr id="332" name="Group 331"/>
            <p:cNvGrpSpPr/>
            <p:nvPr/>
          </p:nvGrpSpPr>
          <p:grpSpPr>
            <a:xfrm>
              <a:off x="576737" y="796962"/>
              <a:ext cx="1000133" cy="348052"/>
              <a:chOff x="3528269" y="417611"/>
              <a:chExt cx="1000133" cy="348052"/>
            </a:xfrm>
          </p:grpSpPr>
          <p:sp>
            <p:nvSpPr>
              <p:cNvPr id="200" name="TextBox 199"/>
              <p:cNvSpPr txBox="1"/>
              <p:nvPr/>
            </p:nvSpPr>
            <p:spPr>
              <a:xfrm>
                <a:off x="3869246" y="464557"/>
                <a:ext cx="659156" cy="30110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Portal</a:t>
                </a:r>
              </a:p>
            </p:txBody>
          </p:sp>
          <p:pic>
            <p:nvPicPr>
              <p:cNvPr id="201" name="Picture 200" descr="Azure subscription.png"/>
              <p:cNvPicPr>
                <a:picLocks noChangeAspect="1"/>
              </p:cNvPicPr>
              <p:nvPr/>
            </p:nvPicPr>
            <p:blipFill>
              <a:blip r:embed="rId44" cstate="print">
                <a:biLevel thresh="25000"/>
                <a:extLst>
                  <a:ext uri="{28A0092B-C50C-407E-A947-70E740481C1C}">
                    <a14:useLocalDpi xmlns:a14="http://schemas.microsoft.com/office/drawing/2010/main" val="0"/>
                  </a:ext>
                </a:extLst>
              </a:blip>
              <a:stretch>
                <a:fillRect/>
              </a:stretch>
            </p:blipFill>
            <p:spPr>
              <a:xfrm>
                <a:off x="3528269" y="417611"/>
                <a:ext cx="286236" cy="286236"/>
              </a:xfrm>
              <a:prstGeom prst="rect">
                <a:avLst/>
              </a:prstGeom>
            </p:spPr>
          </p:pic>
        </p:grpSp>
        <p:grpSp>
          <p:nvGrpSpPr>
            <p:cNvPr id="333" name="Group 332"/>
            <p:cNvGrpSpPr/>
            <p:nvPr/>
          </p:nvGrpSpPr>
          <p:grpSpPr>
            <a:xfrm>
              <a:off x="562791" y="2957202"/>
              <a:ext cx="1006664" cy="360439"/>
              <a:chOff x="4552624" y="449870"/>
              <a:chExt cx="1006664" cy="360439"/>
            </a:xfrm>
          </p:grpSpPr>
          <p:sp>
            <p:nvSpPr>
              <p:cNvPr id="204" name="TextBox 203"/>
              <p:cNvSpPr txBox="1"/>
              <p:nvPr/>
            </p:nvSpPr>
            <p:spPr>
              <a:xfrm>
                <a:off x="4900132" y="509203"/>
                <a:ext cx="659156" cy="301106"/>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Key Vault</a:t>
                </a:r>
              </a:p>
            </p:txBody>
          </p:sp>
          <p:pic>
            <p:nvPicPr>
              <p:cNvPr id="205" name="Picture 204" descr="AzureKeyVault_icon_white.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552624" y="449870"/>
                <a:ext cx="267038" cy="296708"/>
              </a:xfrm>
              <a:prstGeom prst="rect">
                <a:avLst/>
              </a:prstGeom>
            </p:spPr>
          </p:pic>
        </p:grpSp>
        <p:grpSp>
          <p:nvGrpSpPr>
            <p:cNvPr id="336" name="Group 335"/>
            <p:cNvGrpSpPr/>
            <p:nvPr/>
          </p:nvGrpSpPr>
          <p:grpSpPr>
            <a:xfrm>
              <a:off x="547196" y="3461258"/>
              <a:ext cx="1024650" cy="317273"/>
              <a:chOff x="9096923" y="436026"/>
              <a:chExt cx="1024650" cy="317273"/>
            </a:xfrm>
          </p:grpSpPr>
          <p:sp>
            <p:nvSpPr>
              <p:cNvPr id="230" name="TextBox 229"/>
              <p:cNvSpPr txBox="1"/>
              <p:nvPr/>
            </p:nvSpPr>
            <p:spPr>
              <a:xfrm>
                <a:off x="9462417" y="452194"/>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Store /</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Marketplace</a:t>
                </a:r>
              </a:p>
            </p:txBody>
          </p:sp>
          <p:pic>
            <p:nvPicPr>
              <p:cNvPr id="231" name="Picture 230" descr="Azure Marketplace.png"/>
              <p:cNvPicPr>
                <a:picLocks noChangeAspect="1"/>
              </p:cNvPicPr>
              <p:nvPr/>
            </p:nvPicPr>
            <p:blipFill>
              <a:blip r:embed="rId46" cstate="print">
                <a:biLevel thresh="25000"/>
                <a:extLst>
                  <a:ext uri="{28A0092B-C50C-407E-A947-70E740481C1C}">
                    <a14:useLocalDpi xmlns:a14="http://schemas.microsoft.com/office/drawing/2010/main" val="0"/>
                  </a:ext>
                </a:extLst>
              </a:blip>
              <a:stretch>
                <a:fillRect/>
              </a:stretch>
            </p:blipFill>
            <p:spPr>
              <a:xfrm>
                <a:off x="9096923" y="436026"/>
                <a:ext cx="291303" cy="291303"/>
              </a:xfrm>
              <a:prstGeom prst="rect">
                <a:avLst/>
              </a:prstGeom>
            </p:spPr>
          </p:pic>
        </p:grpSp>
        <p:grpSp>
          <p:nvGrpSpPr>
            <p:cNvPr id="417" name="Group 416"/>
            <p:cNvGrpSpPr/>
            <p:nvPr/>
          </p:nvGrpSpPr>
          <p:grpSpPr>
            <a:xfrm>
              <a:off x="559429" y="4065187"/>
              <a:ext cx="1008388" cy="309244"/>
              <a:chOff x="559429" y="4065187"/>
              <a:chExt cx="1008388" cy="309244"/>
            </a:xfrm>
          </p:grpSpPr>
          <p:pic>
            <p:nvPicPr>
              <p:cNvPr id="413" name="Picture 412"/>
              <p:cNvPicPr>
                <a:picLocks noChangeAspect="1"/>
              </p:cNvPicPr>
              <p:nvPr/>
            </p:nvPicPr>
            <p:blipFill>
              <a:blip r:embed="rId47" cstate="print">
                <a:biLevel thresh="25000"/>
                <a:extLst>
                  <a:ext uri="{28A0092B-C50C-407E-A947-70E740481C1C}">
                    <a14:useLocalDpi xmlns:a14="http://schemas.microsoft.com/office/drawing/2010/main" val="0"/>
                  </a:ext>
                </a:extLst>
              </a:blip>
              <a:stretch>
                <a:fillRect/>
              </a:stretch>
            </p:blipFill>
            <p:spPr>
              <a:xfrm>
                <a:off x="559429" y="4065187"/>
                <a:ext cx="252028" cy="252028"/>
              </a:xfrm>
              <a:prstGeom prst="rect">
                <a:avLst/>
              </a:prstGeom>
            </p:spPr>
          </p:pic>
          <p:sp>
            <p:nvSpPr>
              <p:cNvPr id="414" name="TextBox 413"/>
              <p:cNvSpPr txBox="1"/>
              <p:nvPr/>
            </p:nvSpPr>
            <p:spPr>
              <a:xfrm>
                <a:off x="908661" y="4073326"/>
                <a:ext cx="659156" cy="301105"/>
              </a:xfrm>
              <a:prstGeom prst="rect">
                <a:avLst/>
              </a:prstGeom>
              <a:noFill/>
              <a:ln>
                <a:noFill/>
              </a:ln>
            </p:spPr>
            <p:txBody>
              <a:bodyPr wrap="none" lIns="0" tIns="27967" rIns="0" bIns="0" rtlCol="0">
                <a:noAutofit/>
              </a:bodyPr>
              <a:lstStyle/>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VM Image Gallery</a:t>
                </a:r>
              </a:p>
              <a:p>
                <a:pPr defTabSz="932138" eaLnBrk="0" fontAlgn="base" hangingPunct="0">
                  <a:lnSpc>
                    <a:spcPts val="816"/>
                  </a:lnSpc>
                  <a:spcBef>
                    <a:spcPct val="0"/>
                  </a:spcBef>
                  <a:spcAft>
                    <a:spcPct val="0"/>
                  </a:spcAft>
                  <a:defRPr/>
                </a:pPr>
                <a:r>
                  <a:rPr lang="en-US" sz="765" dirty="0">
                    <a:solidFill>
                      <a:prstClr val="white"/>
                    </a:solidFill>
                    <a:latin typeface="Segoe UI Light" charset="0"/>
                    <a:ea typeface="Arial Unicode MS" panose="020B0604020202020204" pitchFamily="34" charset="-128"/>
                    <a:cs typeface="Segoe UI Light" charset="0"/>
                  </a:rPr>
                  <a:t>&amp; VM Depot</a:t>
                </a:r>
              </a:p>
            </p:txBody>
          </p:sp>
        </p:grpSp>
      </p:grpSp>
      <p:grpSp>
        <p:nvGrpSpPr>
          <p:cNvPr id="23" name="Group 22"/>
          <p:cNvGrpSpPr/>
          <p:nvPr/>
        </p:nvGrpSpPr>
        <p:grpSpPr>
          <a:xfrm>
            <a:off x="6023342" y="5744526"/>
            <a:ext cx="6290855" cy="789692"/>
            <a:chOff x="6023314" y="4931023"/>
            <a:chExt cx="6291748" cy="789804"/>
          </a:xfrm>
        </p:grpSpPr>
        <p:sp>
          <p:nvSpPr>
            <p:cNvPr id="33" name="Rectangle 32"/>
            <p:cNvSpPr/>
            <p:nvPr/>
          </p:nvSpPr>
          <p:spPr bwMode="auto">
            <a:xfrm>
              <a:off x="6023314" y="4931023"/>
              <a:ext cx="6291748" cy="78980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91427" tIns="91427" rIns="91427" bIns="91427" numCol="1" spcCol="0" rtlCol="0" fromWordArt="0" anchor="t" anchorCtr="0" forceAA="0" compatLnSpc="1">
              <a:prstTxWarp prst="textNoShape">
                <a:avLst/>
              </a:prstTxWarp>
              <a:noAutofit/>
            </a:bodyPr>
            <a:lstStyle/>
            <a:p>
              <a:pPr defTabSz="913752" fontAlgn="base">
                <a:lnSpc>
                  <a:spcPct val="90000"/>
                </a:lnSpc>
                <a:defRPr/>
              </a:pPr>
              <a:r>
                <a:rPr lang="en-US" sz="1099" kern="0" dirty="0">
                  <a:gradFill>
                    <a:gsLst>
                      <a:gs pos="0">
                        <a:srgbClr val="FFFFFF"/>
                      </a:gs>
                      <a:gs pos="100000">
                        <a:srgbClr val="FFFFFF"/>
                      </a:gs>
                    </a:gsLst>
                    <a:lin ang="5400000" scaled="0"/>
                  </a:gradFill>
                  <a:latin typeface="Segoe UI Light" charset="0"/>
                  <a:ea typeface="Segoe UI Light" charset="0"/>
                  <a:cs typeface="Segoe UI Light" charset="0"/>
                </a:rPr>
                <a:t>Networking</a:t>
              </a:r>
            </a:p>
          </p:txBody>
        </p:sp>
        <p:sp>
          <p:nvSpPr>
            <p:cNvPr id="24" name="Rectangle 23"/>
            <p:cNvSpPr/>
            <p:nvPr/>
          </p:nvSpPr>
          <p:spPr bwMode="auto">
            <a:xfrm>
              <a:off x="6136675" y="5231313"/>
              <a:ext cx="843562" cy="346180"/>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Virtual Network</a:t>
              </a:r>
            </a:p>
          </p:txBody>
        </p:sp>
        <p:sp>
          <p:nvSpPr>
            <p:cNvPr id="27" name="Rectangle 26"/>
            <p:cNvSpPr/>
            <p:nvPr/>
          </p:nvSpPr>
          <p:spPr bwMode="auto">
            <a:xfrm>
              <a:off x="8640978" y="5230981"/>
              <a:ext cx="812799" cy="34642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Express</a:t>
              </a:r>
            </a:p>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Route</a:t>
              </a:r>
            </a:p>
          </p:txBody>
        </p:sp>
        <p:sp>
          <p:nvSpPr>
            <p:cNvPr id="28" name="Rectangle 27"/>
            <p:cNvSpPr/>
            <p:nvPr/>
          </p:nvSpPr>
          <p:spPr bwMode="auto">
            <a:xfrm>
              <a:off x="9495191" y="5230981"/>
              <a:ext cx="921643" cy="34642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Traffic Manager</a:t>
              </a:r>
            </a:p>
          </p:txBody>
        </p:sp>
        <p:sp>
          <p:nvSpPr>
            <p:cNvPr id="29" name="Rectangle 28"/>
            <p:cNvSpPr/>
            <p:nvPr/>
          </p:nvSpPr>
          <p:spPr bwMode="auto">
            <a:xfrm>
              <a:off x="6949070" y="5231313"/>
              <a:ext cx="829620" cy="346180"/>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Load Balancer</a:t>
              </a:r>
            </a:p>
          </p:txBody>
        </p:sp>
        <p:sp>
          <p:nvSpPr>
            <p:cNvPr id="30" name="Rectangle 29"/>
            <p:cNvSpPr/>
            <p:nvPr/>
          </p:nvSpPr>
          <p:spPr bwMode="auto">
            <a:xfrm>
              <a:off x="7811111" y="5230981"/>
              <a:ext cx="788455" cy="34642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DNS</a:t>
              </a:r>
            </a:p>
          </p:txBody>
        </p:sp>
        <p:sp>
          <p:nvSpPr>
            <p:cNvPr id="34" name="Rectangle 33"/>
            <p:cNvSpPr/>
            <p:nvPr/>
          </p:nvSpPr>
          <p:spPr bwMode="auto">
            <a:xfrm>
              <a:off x="10458248" y="5230981"/>
              <a:ext cx="870398" cy="34642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VPN Gateway</a:t>
              </a:r>
            </a:p>
          </p:txBody>
        </p:sp>
        <p:sp>
          <p:nvSpPr>
            <p:cNvPr id="247" name="Rectangle 246"/>
            <p:cNvSpPr/>
            <p:nvPr/>
          </p:nvSpPr>
          <p:spPr bwMode="auto">
            <a:xfrm>
              <a:off x="11372540" y="5230981"/>
              <a:ext cx="870398" cy="346426"/>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310851" tIns="45713" rIns="0" bIns="143408" numCol="1" spcCol="0" rtlCol="0" fromWordArt="0" anchor="t" anchorCtr="0" forceAA="0" compatLnSpc="1">
              <a:prstTxWarp prst="textNoShape">
                <a:avLst/>
              </a:prstTxWarp>
              <a:noAutofit/>
            </a:bodyPr>
            <a:lstStyle/>
            <a:p>
              <a:pPr defTabSz="913752" fontAlgn="base">
                <a:lnSpc>
                  <a:spcPct val="90000"/>
                </a:lnSpc>
                <a:defRPr/>
              </a:pPr>
              <a:r>
                <a:rPr lang="en-US" sz="800" kern="0" dirty="0">
                  <a:gradFill>
                    <a:gsLst>
                      <a:gs pos="0">
                        <a:srgbClr val="FFFFFF"/>
                      </a:gs>
                      <a:gs pos="100000">
                        <a:srgbClr val="FFFFFF"/>
                      </a:gs>
                    </a:gsLst>
                    <a:lin ang="5400000" scaled="0"/>
                  </a:gradFill>
                  <a:latin typeface="Segoe UI Light" charset="0"/>
                  <a:ea typeface="Segoe UI Light" charset="0"/>
                  <a:cs typeface="Segoe UI Light" charset="0"/>
                </a:rPr>
                <a:t>Application Gateway</a:t>
              </a:r>
            </a:p>
          </p:txBody>
        </p:sp>
        <p:pic>
          <p:nvPicPr>
            <p:cNvPr id="227" name="Picture 226"/>
            <p:cNvPicPr>
              <a:picLocks noChangeAspect="1"/>
            </p:cNvPicPr>
            <p:nvPr/>
          </p:nvPicPr>
          <p:blipFill>
            <a:blip r:embed="rId48" cstate="print">
              <a:biLevel thresh="25000"/>
              <a:extLst>
                <a:ext uri="{28A0092B-C50C-407E-A947-70E740481C1C}">
                  <a14:useLocalDpi xmlns:a14="http://schemas.microsoft.com/office/drawing/2010/main" val="0"/>
                </a:ext>
              </a:extLst>
            </a:blip>
            <a:stretch>
              <a:fillRect/>
            </a:stretch>
          </p:blipFill>
          <p:spPr>
            <a:xfrm>
              <a:off x="6146400" y="5248173"/>
              <a:ext cx="267702" cy="267702"/>
            </a:xfrm>
            <a:prstGeom prst="rect">
              <a:avLst/>
            </a:prstGeom>
          </p:spPr>
        </p:pic>
        <p:pic>
          <p:nvPicPr>
            <p:cNvPr id="228" name="Picture 227"/>
            <p:cNvPicPr>
              <a:picLocks noChangeAspect="1"/>
            </p:cNvPicPr>
            <p:nvPr/>
          </p:nvPicPr>
          <p:blipFill>
            <a:blip r:embed="rId49" cstate="print">
              <a:biLevel thresh="25000"/>
              <a:extLst>
                <a:ext uri="{28A0092B-C50C-407E-A947-70E740481C1C}">
                  <a14:useLocalDpi xmlns:a14="http://schemas.microsoft.com/office/drawing/2010/main" val="0"/>
                </a:ext>
              </a:extLst>
            </a:blip>
            <a:stretch>
              <a:fillRect/>
            </a:stretch>
          </p:blipFill>
          <p:spPr>
            <a:xfrm>
              <a:off x="8669836" y="5217867"/>
              <a:ext cx="251761" cy="251761"/>
            </a:xfrm>
            <a:prstGeom prst="rect">
              <a:avLst/>
            </a:prstGeom>
          </p:spPr>
        </p:pic>
        <p:pic>
          <p:nvPicPr>
            <p:cNvPr id="89" name="Picture 88"/>
            <p:cNvPicPr>
              <a:picLocks noChangeAspect="1"/>
            </p:cNvPicPr>
            <p:nvPr/>
          </p:nvPicPr>
          <p:blipFill>
            <a:blip r:embed="rId50" cstate="print">
              <a:biLevel thresh="25000"/>
              <a:extLst>
                <a:ext uri="{28A0092B-C50C-407E-A947-70E740481C1C}">
                  <a14:useLocalDpi xmlns:a14="http://schemas.microsoft.com/office/drawing/2010/main" val="0"/>
                </a:ext>
              </a:extLst>
            </a:blip>
            <a:stretch>
              <a:fillRect/>
            </a:stretch>
          </p:blipFill>
          <p:spPr>
            <a:xfrm>
              <a:off x="9542996" y="5273467"/>
              <a:ext cx="210127" cy="210127"/>
            </a:xfrm>
            <a:prstGeom prst="rect">
              <a:avLst/>
            </a:prstGeom>
          </p:spPr>
        </p:pic>
        <p:sp>
          <p:nvSpPr>
            <p:cNvPr id="327" name="Freeform 326"/>
            <p:cNvSpPr/>
            <p:nvPr/>
          </p:nvSpPr>
          <p:spPr bwMode="auto">
            <a:xfrm rot="2700000">
              <a:off x="11422699" y="5296394"/>
              <a:ext cx="188089" cy="188089"/>
            </a:xfrm>
            <a:custGeom>
              <a:avLst/>
              <a:gdLst>
                <a:gd name="connsiteX0" fmla="*/ 314803 w 613867"/>
                <a:gd name="connsiteY0" fmla="*/ 374281 h 613867"/>
                <a:gd name="connsiteX1" fmla="*/ 390557 w 613867"/>
                <a:gd name="connsiteY1" fmla="*/ 450035 h 613867"/>
                <a:gd name="connsiteX2" fmla="*/ 330696 w 613867"/>
                <a:gd name="connsiteY2" fmla="*/ 509896 h 613867"/>
                <a:gd name="connsiteX3" fmla="*/ 507842 w 613867"/>
                <a:gd name="connsiteY3" fmla="*/ 504902 h 613867"/>
                <a:gd name="connsiteX4" fmla="*/ 512837 w 613867"/>
                <a:gd name="connsiteY4" fmla="*/ 327756 h 613867"/>
                <a:gd name="connsiteX5" fmla="*/ 452975 w 613867"/>
                <a:gd name="connsiteY5" fmla="*/ 387617 h 613867"/>
                <a:gd name="connsiteX6" fmla="*/ 377221 w 613867"/>
                <a:gd name="connsiteY6" fmla="*/ 311863 h 613867"/>
                <a:gd name="connsiteX7" fmla="*/ 367619 w 613867"/>
                <a:gd name="connsiteY7" fmla="*/ 63753 h 613867"/>
                <a:gd name="connsiteX8" fmla="*/ 372612 w 613867"/>
                <a:gd name="connsiteY8" fmla="*/ 240900 h 613867"/>
                <a:gd name="connsiteX9" fmla="*/ 549761 w 613867"/>
                <a:gd name="connsiteY9" fmla="*/ 245895 h 613867"/>
                <a:gd name="connsiteX10" fmla="*/ 489898 w 613867"/>
                <a:gd name="connsiteY10" fmla="*/ 186033 h 613867"/>
                <a:gd name="connsiteX11" fmla="*/ 565652 w 613867"/>
                <a:gd name="connsiteY11" fmla="*/ 110279 h 613867"/>
                <a:gd name="connsiteX12" fmla="*/ 503234 w 613867"/>
                <a:gd name="connsiteY12" fmla="*/ 47861 h 613867"/>
                <a:gd name="connsiteX13" fmla="*/ 427480 w 613867"/>
                <a:gd name="connsiteY13" fmla="*/ 123615 h 613867"/>
                <a:gd name="connsiteX14" fmla="*/ 60550 w 613867"/>
                <a:gd name="connsiteY14" fmla="*/ 370823 h 613867"/>
                <a:gd name="connsiteX15" fmla="*/ 120411 w 613867"/>
                <a:gd name="connsiteY15" fmla="*/ 430684 h 613867"/>
                <a:gd name="connsiteX16" fmla="*/ 44657 w 613867"/>
                <a:gd name="connsiteY16" fmla="*/ 506438 h 613867"/>
                <a:gd name="connsiteX17" fmla="*/ 107075 w 613867"/>
                <a:gd name="connsiteY17" fmla="*/ 568856 h 613867"/>
                <a:gd name="connsiteX18" fmla="*/ 182829 w 613867"/>
                <a:gd name="connsiteY18" fmla="*/ 493102 h 613867"/>
                <a:gd name="connsiteX19" fmla="*/ 242691 w 613867"/>
                <a:gd name="connsiteY19" fmla="*/ 552964 h 613867"/>
                <a:gd name="connsiteX20" fmla="*/ 237696 w 613867"/>
                <a:gd name="connsiteY20" fmla="*/ 375818 h 613867"/>
                <a:gd name="connsiteX21" fmla="*/ 104519 w 613867"/>
                <a:gd name="connsiteY21" fmla="*/ 101580 h 613867"/>
                <a:gd name="connsiteX22" fmla="*/ 99524 w 613867"/>
                <a:gd name="connsiteY22" fmla="*/ 278727 h 613867"/>
                <a:gd name="connsiteX23" fmla="*/ 159386 w 613867"/>
                <a:gd name="connsiteY23" fmla="*/ 218865 h 613867"/>
                <a:gd name="connsiteX24" fmla="*/ 235140 w 613867"/>
                <a:gd name="connsiteY24" fmla="*/ 294619 h 613867"/>
                <a:gd name="connsiteX25" fmla="*/ 297558 w 613867"/>
                <a:gd name="connsiteY25" fmla="*/ 232201 h 613867"/>
                <a:gd name="connsiteX26" fmla="*/ 221804 w 613867"/>
                <a:gd name="connsiteY26" fmla="*/ 156447 h 613867"/>
                <a:gd name="connsiteX27" fmla="*/ 281665 w 613867"/>
                <a:gd name="connsiteY27" fmla="*/ 96586 h 613867"/>
                <a:gd name="connsiteX28" fmla="*/ 29967 w 613867"/>
                <a:gd name="connsiteY28" fmla="*/ 29967 h 613867"/>
                <a:gd name="connsiteX29" fmla="*/ 102313 w 613867"/>
                <a:gd name="connsiteY29" fmla="*/ 0 h 613867"/>
                <a:gd name="connsiteX30" fmla="*/ 511554 w 613867"/>
                <a:gd name="connsiteY30" fmla="*/ 0 h 613867"/>
                <a:gd name="connsiteX31" fmla="*/ 613867 w 613867"/>
                <a:gd name="connsiteY31" fmla="*/ 102313 h 613867"/>
                <a:gd name="connsiteX32" fmla="*/ 613867 w 613867"/>
                <a:gd name="connsiteY32" fmla="*/ 511554 h 613867"/>
                <a:gd name="connsiteX33" fmla="*/ 511554 w 613867"/>
                <a:gd name="connsiteY33" fmla="*/ 613867 h 613867"/>
                <a:gd name="connsiteX34" fmla="*/ 102313 w 613867"/>
                <a:gd name="connsiteY34" fmla="*/ 613867 h 613867"/>
                <a:gd name="connsiteX35" fmla="*/ 0 w 613867"/>
                <a:gd name="connsiteY35" fmla="*/ 511554 h 613867"/>
                <a:gd name="connsiteX36" fmla="*/ 0 w 613867"/>
                <a:gd name="connsiteY36" fmla="*/ 102313 h 613867"/>
                <a:gd name="connsiteX37" fmla="*/ 29967 w 613867"/>
                <a:gd name="connsiteY37" fmla="*/ 29967 h 6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3867" h="613867">
                  <a:moveTo>
                    <a:pt x="314803" y="374281"/>
                  </a:moveTo>
                  <a:lnTo>
                    <a:pt x="390557" y="450035"/>
                  </a:lnTo>
                  <a:lnTo>
                    <a:pt x="330696" y="509896"/>
                  </a:lnTo>
                  <a:lnTo>
                    <a:pt x="507842" y="504902"/>
                  </a:lnTo>
                  <a:lnTo>
                    <a:pt x="512837" y="327756"/>
                  </a:lnTo>
                  <a:lnTo>
                    <a:pt x="452975" y="387617"/>
                  </a:lnTo>
                  <a:lnTo>
                    <a:pt x="377221" y="311863"/>
                  </a:lnTo>
                  <a:close/>
                  <a:moveTo>
                    <a:pt x="367619" y="63753"/>
                  </a:moveTo>
                  <a:lnTo>
                    <a:pt x="372612" y="240900"/>
                  </a:lnTo>
                  <a:lnTo>
                    <a:pt x="549761" y="245895"/>
                  </a:lnTo>
                  <a:lnTo>
                    <a:pt x="489898" y="186033"/>
                  </a:lnTo>
                  <a:lnTo>
                    <a:pt x="565652" y="110279"/>
                  </a:lnTo>
                  <a:lnTo>
                    <a:pt x="503234" y="47861"/>
                  </a:lnTo>
                  <a:lnTo>
                    <a:pt x="427480" y="123615"/>
                  </a:lnTo>
                  <a:close/>
                  <a:moveTo>
                    <a:pt x="60550" y="370823"/>
                  </a:moveTo>
                  <a:lnTo>
                    <a:pt x="120411" y="430684"/>
                  </a:lnTo>
                  <a:lnTo>
                    <a:pt x="44657" y="506438"/>
                  </a:lnTo>
                  <a:lnTo>
                    <a:pt x="107075" y="568856"/>
                  </a:lnTo>
                  <a:lnTo>
                    <a:pt x="182829" y="493102"/>
                  </a:lnTo>
                  <a:lnTo>
                    <a:pt x="242691" y="552964"/>
                  </a:lnTo>
                  <a:lnTo>
                    <a:pt x="237696" y="375818"/>
                  </a:lnTo>
                  <a:close/>
                  <a:moveTo>
                    <a:pt x="104519" y="101580"/>
                  </a:moveTo>
                  <a:lnTo>
                    <a:pt x="99524" y="278727"/>
                  </a:lnTo>
                  <a:lnTo>
                    <a:pt x="159386" y="218865"/>
                  </a:lnTo>
                  <a:lnTo>
                    <a:pt x="235140" y="294619"/>
                  </a:lnTo>
                  <a:lnTo>
                    <a:pt x="297558" y="232201"/>
                  </a:lnTo>
                  <a:lnTo>
                    <a:pt x="221804" y="156447"/>
                  </a:lnTo>
                  <a:lnTo>
                    <a:pt x="281665" y="96586"/>
                  </a:lnTo>
                  <a:close/>
                  <a:moveTo>
                    <a:pt x="29967" y="29967"/>
                  </a:moveTo>
                  <a:cubicBezTo>
                    <a:pt x="48482" y="11452"/>
                    <a:pt x="74060" y="0"/>
                    <a:pt x="102313" y="0"/>
                  </a:cubicBezTo>
                  <a:lnTo>
                    <a:pt x="511554" y="0"/>
                  </a:lnTo>
                  <a:cubicBezTo>
                    <a:pt x="568060" y="0"/>
                    <a:pt x="613867" y="45807"/>
                    <a:pt x="613867" y="102313"/>
                  </a:cubicBezTo>
                  <a:lnTo>
                    <a:pt x="613867" y="511554"/>
                  </a:lnTo>
                  <a:cubicBezTo>
                    <a:pt x="613867" y="568060"/>
                    <a:pt x="568060" y="613867"/>
                    <a:pt x="511554" y="613867"/>
                  </a:cubicBezTo>
                  <a:lnTo>
                    <a:pt x="102313" y="613867"/>
                  </a:lnTo>
                  <a:cubicBezTo>
                    <a:pt x="45807" y="613867"/>
                    <a:pt x="0" y="568060"/>
                    <a:pt x="0" y="511554"/>
                  </a:cubicBezTo>
                  <a:lnTo>
                    <a:pt x="0" y="102313"/>
                  </a:lnTo>
                  <a:cubicBezTo>
                    <a:pt x="0" y="74060"/>
                    <a:pt x="11452" y="48482"/>
                    <a:pt x="29967" y="29967"/>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000" b="1" dirty="0">
                <a:solidFill>
                  <a:srgbClr val="333333"/>
                </a:solidFill>
                <a:latin typeface="Segoe UI Light" charset="0"/>
                <a:ea typeface="Segoe UI Light" charset="0"/>
                <a:cs typeface="Segoe UI Light" charset="0"/>
              </a:endParaRPr>
            </a:p>
          </p:txBody>
        </p:sp>
        <p:pic>
          <p:nvPicPr>
            <p:cNvPr id="4" name="Picture 3"/>
            <p:cNvPicPr>
              <a:picLocks noChangeAspect="1"/>
            </p:cNvPicPr>
            <p:nvPr/>
          </p:nvPicPr>
          <p:blipFill>
            <a:blip r:embed="rId51" cstate="print">
              <a:biLevel thresh="25000"/>
              <a:extLst>
                <a:ext uri="{28A0092B-C50C-407E-A947-70E740481C1C}">
                  <a14:useLocalDpi xmlns:a14="http://schemas.microsoft.com/office/drawing/2010/main" val="0"/>
                </a:ext>
              </a:extLst>
            </a:blip>
            <a:stretch>
              <a:fillRect/>
            </a:stretch>
          </p:blipFill>
          <p:spPr>
            <a:xfrm>
              <a:off x="7860724" y="5289060"/>
              <a:ext cx="211665" cy="211665"/>
            </a:xfrm>
            <a:prstGeom prst="rect">
              <a:avLst/>
            </a:prstGeom>
          </p:spPr>
        </p:pic>
        <p:pic>
          <p:nvPicPr>
            <p:cNvPr id="10" name="Picture 9"/>
            <p:cNvPicPr>
              <a:picLocks noChangeAspect="1"/>
            </p:cNvPicPr>
            <p:nvPr/>
          </p:nvPicPr>
          <p:blipFill>
            <a:blip r:embed="rId52" cstate="print">
              <a:biLevel thresh="25000"/>
              <a:extLst>
                <a:ext uri="{28A0092B-C50C-407E-A947-70E740481C1C}">
                  <a14:useLocalDpi xmlns:a14="http://schemas.microsoft.com/office/drawing/2010/main" val="0"/>
                </a:ext>
              </a:extLst>
            </a:blip>
            <a:stretch>
              <a:fillRect/>
            </a:stretch>
          </p:blipFill>
          <p:spPr>
            <a:xfrm>
              <a:off x="10460633" y="5267779"/>
              <a:ext cx="241495" cy="241495"/>
            </a:xfrm>
            <a:prstGeom prst="rect">
              <a:avLst/>
            </a:prstGeom>
          </p:spPr>
        </p:pic>
        <p:pic>
          <p:nvPicPr>
            <p:cNvPr id="12" name="Picture 11"/>
            <p:cNvPicPr>
              <a:picLocks noChangeAspect="1"/>
            </p:cNvPicPr>
            <p:nvPr/>
          </p:nvPicPr>
          <p:blipFill>
            <a:blip r:embed="rId53" cstate="print">
              <a:biLevel thresh="25000"/>
              <a:extLst>
                <a:ext uri="{28A0092B-C50C-407E-A947-70E740481C1C}">
                  <a14:useLocalDpi xmlns:a14="http://schemas.microsoft.com/office/drawing/2010/main" val="0"/>
                </a:ext>
              </a:extLst>
            </a:blip>
            <a:stretch>
              <a:fillRect/>
            </a:stretch>
          </p:blipFill>
          <p:spPr>
            <a:xfrm>
              <a:off x="6988668" y="5270432"/>
              <a:ext cx="238842" cy="238842"/>
            </a:xfrm>
            <a:prstGeom prst="rect">
              <a:avLst/>
            </a:prstGeom>
          </p:spPr>
        </p:pic>
      </p:grpSp>
      <p:sp>
        <p:nvSpPr>
          <p:cNvPr id="18" name="Rectangle 17"/>
          <p:cNvSpPr/>
          <p:nvPr/>
        </p:nvSpPr>
        <p:spPr bwMode="auto">
          <a:xfrm>
            <a:off x="125678" y="692947"/>
            <a:ext cx="1371594" cy="434864"/>
          </a:xfrm>
          <a:prstGeom prst="rect">
            <a:avLst/>
          </a:prstGeom>
          <a:solidFill>
            <a:srgbClr val="4350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13752" fontAlgn="base">
              <a:lnSpc>
                <a:spcPct val="90000"/>
              </a:lnSpc>
              <a:defRPr/>
            </a:pPr>
            <a:r>
              <a:rPr lang="en-US" sz="1049" kern="0" cap="all" dirty="0">
                <a:solidFill>
                  <a:srgbClr val="FFFFFF"/>
                </a:solidFill>
                <a:latin typeface="Segoe UI Light" charset="0"/>
                <a:ea typeface="Segoe UI Light" charset="0"/>
                <a:cs typeface="Segoe UI Light" charset="0"/>
              </a:rPr>
              <a:t>Security &amp; Management</a:t>
            </a:r>
          </a:p>
        </p:txBody>
      </p:sp>
      <p:sp>
        <p:nvSpPr>
          <p:cNvPr id="240" name="Rectangle 239"/>
          <p:cNvSpPr/>
          <p:nvPr/>
        </p:nvSpPr>
        <p:spPr bwMode="auto">
          <a:xfrm>
            <a:off x="1624592" y="676094"/>
            <a:ext cx="9164997" cy="44110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13752" fontAlgn="base">
              <a:lnSpc>
                <a:spcPct val="90000"/>
              </a:lnSpc>
              <a:defRPr/>
            </a:pPr>
            <a:r>
              <a:rPr lang="en-US" sz="1599" kern="0" cap="all" dirty="0">
                <a:solidFill>
                  <a:srgbClr val="FFFFFF"/>
                </a:solidFill>
                <a:latin typeface="Segoe UI Light" charset="0"/>
                <a:ea typeface="Segoe UI Light" charset="0"/>
                <a:cs typeface="Segoe UI Light" charset="0"/>
              </a:rPr>
              <a:t>Platform Services</a:t>
            </a:r>
          </a:p>
        </p:txBody>
      </p:sp>
      <p:sp>
        <p:nvSpPr>
          <p:cNvPr id="241" name="Rectangle 240"/>
          <p:cNvSpPr/>
          <p:nvPr/>
        </p:nvSpPr>
        <p:spPr bwMode="auto">
          <a:xfrm>
            <a:off x="10941967" y="676546"/>
            <a:ext cx="1371594" cy="434864"/>
          </a:xfrm>
          <a:prstGeom prst="rect">
            <a:avLst/>
          </a:prstGeom>
          <a:solidFill>
            <a:srgbClr val="4350B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13752" fontAlgn="base">
              <a:lnSpc>
                <a:spcPct val="90000"/>
              </a:lnSpc>
              <a:defRPr/>
            </a:pPr>
            <a:r>
              <a:rPr lang="en-US" sz="1049" kern="0" cap="all" dirty="0">
                <a:solidFill>
                  <a:srgbClr val="FFFFFF"/>
                </a:solidFill>
                <a:latin typeface="Segoe UI Light" charset="0"/>
                <a:ea typeface="Segoe UI Light" charset="0"/>
                <a:cs typeface="Segoe UI Light" charset="0"/>
              </a:rPr>
              <a:t>Hybrid Operations</a:t>
            </a:r>
          </a:p>
        </p:txBody>
      </p:sp>
      <p:cxnSp>
        <p:nvCxnSpPr>
          <p:cNvPr id="21" name="Straight Connector 20"/>
          <p:cNvCxnSpPr/>
          <p:nvPr/>
        </p:nvCxnSpPr>
        <p:spPr>
          <a:xfrm>
            <a:off x="883" y="5346135"/>
            <a:ext cx="12434711" cy="0"/>
          </a:xfrm>
          <a:prstGeom prst="line">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1285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185288" y="2674690"/>
            <a:ext cx="3422589" cy="302667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32608">
              <a:defRPr/>
            </a:pPr>
            <a:r>
              <a:rPr lang="en-US" sz="1836" kern="0" dirty="0">
                <a:solidFill>
                  <a:srgbClr val="505050"/>
                </a:solidFill>
                <a:latin typeface="Segoe UI"/>
              </a:rPr>
              <a:t>Build on infrastructure (IaaS)</a:t>
            </a:r>
          </a:p>
        </p:txBody>
      </p:sp>
      <p:sp>
        <p:nvSpPr>
          <p:cNvPr id="16" name="Rectangle 15"/>
          <p:cNvSpPr/>
          <p:nvPr/>
        </p:nvSpPr>
        <p:spPr>
          <a:xfrm>
            <a:off x="4856549" y="2660027"/>
            <a:ext cx="6587476" cy="302667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32608">
              <a:defRPr/>
            </a:pPr>
            <a:r>
              <a:rPr lang="en-US" sz="1836" kern="0" dirty="0">
                <a:solidFill>
                  <a:srgbClr val="505050"/>
                </a:solidFill>
                <a:latin typeface="Segoe UI"/>
              </a:rPr>
              <a:t>Build on Dev framework (PaaS)</a:t>
            </a:r>
          </a:p>
        </p:txBody>
      </p:sp>
      <p:cxnSp>
        <p:nvCxnSpPr>
          <p:cNvPr id="30" name="Straight Connector 29"/>
          <p:cNvCxnSpPr/>
          <p:nvPr/>
        </p:nvCxnSpPr>
        <p:spPr>
          <a:xfrm>
            <a:off x="8806162" y="3558699"/>
            <a:ext cx="492035"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0780040" y="111012"/>
            <a:ext cx="969197" cy="3608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428" kern="0" dirty="0">
                <a:solidFill>
                  <a:srgbClr val="FFFFFF"/>
                </a:solidFill>
                <a:latin typeface="Segoe UI"/>
              </a:rPr>
              <a:t>Preview</a:t>
            </a:r>
          </a:p>
        </p:txBody>
      </p:sp>
      <p:sp>
        <p:nvSpPr>
          <p:cNvPr id="70" name="Rectangle 69"/>
          <p:cNvSpPr/>
          <p:nvPr/>
        </p:nvSpPr>
        <p:spPr>
          <a:xfrm>
            <a:off x="10772775" y="516748"/>
            <a:ext cx="982797" cy="3217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428" kern="0" dirty="0">
                <a:solidFill>
                  <a:srgbClr val="FFFFFF"/>
                </a:solidFill>
                <a:latin typeface="Segoe UI"/>
              </a:rPr>
              <a:t>GA</a:t>
            </a:r>
          </a:p>
        </p:txBody>
      </p:sp>
      <p:sp>
        <p:nvSpPr>
          <p:cNvPr id="2" name="Title 1"/>
          <p:cNvSpPr>
            <a:spLocks noGrp="1"/>
          </p:cNvSpPr>
          <p:nvPr>
            <p:ph type="title"/>
          </p:nvPr>
        </p:nvSpPr>
        <p:spPr>
          <a:xfrm>
            <a:off x="845000" y="10947"/>
            <a:ext cx="10724786" cy="1351933"/>
          </a:xfrm>
        </p:spPr>
        <p:txBody>
          <a:bodyPr vert="horz" wrap="square" lIns="93258" tIns="46629" rIns="93258" bIns="46629" rtlCol="0" anchor="ctr">
            <a:normAutofit/>
          </a:bodyPr>
          <a:lstStyle/>
          <a:p>
            <a:r>
              <a:rPr lang="en-US" sz="3264" dirty="0">
                <a:solidFill>
                  <a:srgbClr val="00B0F0"/>
                </a:solidFill>
              </a:rPr>
              <a:t>The Azure Application Platform</a:t>
            </a:r>
          </a:p>
        </p:txBody>
      </p:sp>
      <p:sp>
        <p:nvSpPr>
          <p:cNvPr id="4" name="Rectangle 3"/>
          <p:cNvSpPr/>
          <p:nvPr/>
        </p:nvSpPr>
        <p:spPr>
          <a:xfrm>
            <a:off x="743260" y="1006799"/>
            <a:ext cx="11014844" cy="1000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836" kern="0" dirty="0">
                <a:solidFill>
                  <a:srgbClr val="FFFFFF"/>
                </a:solidFill>
                <a:latin typeface="Segoe UI"/>
              </a:rPr>
              <a:t>“App Creators”</a:t>
            </a:r>
          </a:p>
        </p:txBody>
      </p:sp>
      <p:sp>
        <p:nvSpPr>
          <p:cNvPr id="5" name="Rectangle 4"/>
          <p:cNvSpPr/>
          <p:nvPr/>
        </p:nvSpPr>
        <p:spPr>
          <a:xfrm>
            <a:off x="1210969" y="1422225"/>
            <a:ext cx="8181289" cy="4408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836" kern="0" dirty="0">
                <a:solidFill>
                  <a:srgbClr val="FFFFFF"/>
                </a:solidFill>
                <a:latin typeface="Segoe UI"/>
              </a:rPr>
              <a:t>Developers</a:t>
            </a:r>
          </a:p>
        </p:txBody>
      </p:sp>
      <p:sp>
        <p:nvSpPr>
          <p:cNvPr id="6" name="Rectangle 5"/>
          <p:cNvSpPr/>
          <p:nvPr/>
        </p:nvSpPr>
        <p:spPr>
          <a:xfrm>
            <a:off x="9512365" y="1422225"/>
            <a:ext cx="1829923" cy="4408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836" kern="0" dirty="0">
                <a:solidFill>
                  <a:srgbClr val="FFFFFF"/>
                </a:solidFill>
                <a:latin typeface="Segoe UI"/>
              </a:rPr>
              <a:t>Non-</a:t>
            </a:r>
            <a:r>
              <a:rPr lang="en-US" sz="1836" kern="0" dirty="0" err="1">
                <a:solidFill>
                  <a:srgbClr val="FFFFFF"/>
                </a:solidFill>
                <a:latin typeface="Segoe UI"/>
              </a:rPr>
              <a:t>Devs</a:t>
            </a:r>
            <a:endParaRPr lang="en-US" sz="1836" kern="0" dirty="0">
              <a:solidFill>
                <a:srgbClr val="FFFFFF"/>
              </a:solidFill>
              <a:latin typeface="Segoe UI"/>
            </a:endParaRPr>
          </a:p>
        </p:txBody>
      </p:sp>
      <p:sp>
        <p:nvSpPr>
          <p:cNvPr id="7" name="Rectangle 6"/>
          <p:cNvSpPr/>
          <p:nvPr/>
        </p:nvSpPr>
        <p:spPr>
          <a:xfrm>
            <a:off x="743261" y="6246467"/>
            <a:ext cx="11014844" cy="409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836" kern="0" dirty="0">
                <a:solidFill>
                  <a:srgbClr val="FFFFFF"/>
                </a:solidFill>
                <a:latin typeface="Segoe UI"/>
              </a:rPr>
              <a:t>Microsoft Azure</a:t>
            </a:r>
          </a:p>
        </p:txBody>
      </p:sp>
      <p:grpSp>
        <p:nvGrpSpPr>
          <p:cNvPr id="49" name="Group 48"/>
          <p:cNvGrpSpPr/>
          <p:nvPr/>
        </p:nvGrpSpPr>
        <p:grpSpPr>
          <a:xfrm>
            <a:off x="1117711" y="5750394"/>
            <a:ext cx="10326315" cy="402596"/>
            <a:chOff x="1244018" y="4601498"/>
            <a:chExt cx="9917748" cy="1080455"/>
          </a:xfrm>
        </p:grpSpPr>
        <p:sp>
          <p:nvSpPr>
            <p:cNvPr id="45" name="Rectangle 44"/>
            <p:cNvSpPr/>
            <p:nvPr/>
          </p:nvSpPr>
          <p:spPr>
            <a:xfrm>
              <a:off x="7942984" y="4609008"/>
              <a:ext cx="3218782" cy="106818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632" kern="0" dirty="0">
                  <a:solidFill>
                    <a:srgbClr val="FFFFFF"/>
                  </a:solidFill>
                  <a:latin typeface="Segoe UI"/>
                </a:rPr>
                <a:t>LOB</a:t>
              </a:r>
            </a:p>
          </p:txBody>
        </p:sp>
        <p:sp>
          <p:nvSpPr>
            <p:cNvPr id="46" name="Rectangle 45"/>
            <p:cNvSpPr/>
            <p:nvPr/>
          </p:nvSpPr>
          <p:spPr>
            <a:xfrm>
              <a:off x="4834928" y="4601498"/>
              <a:ext cx="2991313" cy="108045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632" kern="0" dirty="0">
                  <a:solidFill>
                    <a:srgbClr val="FFFFFF"/>
                  </a:solidFill>
                  <a:latin typeface="Segoe UI"/>
                </a:rPr>
                <a:t>SaaS</a:t>
              </a:r>
            </a:p>
          </p:txBody>
        </p:sp>
        <p:sp>
          <p:nvSpPr>
            <p:cNvPr id="47" name="Rectangle 46"/>
            <p:cNvSpPr/>
            <p:nvPr/>
          </p:nvSpPr>
          <p:spPr>
            <a:xfrm>
              <a:off x="1244018" y="4609008"/>
              <a:ext cx="2077876" cy="106818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632" kern="0" dirty="0">
                  <a:solidFill>
                    <a:srgbClr val="FFFFFF"/>
                  </a:solidFill>
                  <a:latin typeface="Segoe UI"/>
                </a:rPr>
                <a:t>Lift &amp; Shift</a:t>
              </a:r>
            </a:p>
          </p:txBody>
        </p:sp>
        <p:sp>
          <p:nvSpPr>
            <p:cNvPr id="48" name="Rectangle 47"/>
            <p:cNvSpPr/>
            <p:nvPr/>
          </p:nvSpPr>
          <p:spPr>
            <a:xfrm>
              <a:off x="3488682" y="4601498"/>
              <a:ext cx="1110108" cy="106817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632" kern="0" dirty="0">
                  <a:solidFill>
                    <a:srgbClr val="FFFFFF"/>
                  </a:solidFill>
                  <a:latin typeface="Segoe UI"/>
                </a:rPr>
                <a:t>Docker</a:t>
              </a:r>
            </a:p>
          </p:txBody>
        </p:sp>
      </p:grpSp>
      <p:sp>
        <p:nvSpPr>
          <p:cNvPr id="66" name="Down Arrow 65"/>
          <p:cNvSpPr/>
          <p:nvPr/>
        </p:nvSpPr>
        <p:spPr>
          <a:xfrm>
            <a:off x="736198" y="2007212"/>
            <a:ext cx="367162" cy="42392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endParaRPr lang="en-US" sz="1836" kern="0">
              <a:solidFill>
                <a:sysClr val="windowText" lastClr="000000"/>
              </a:solidFill>
              <a:latin typeface="Segoe UI"/>
            </a:endParaRPr>
          </a:p>
        </p:txBody>
      </p:sp>
      <p:sp>
        <p:nvSpPr>
          <p:cNvPr id="67" name="Down Arrow 66"/>
          <p:cNvSpPr/>
          <p:nvPr/>
        </p:nvSpPr>
        <p:spPr>
          <a:xfrm>
            <a:off x="11452856" y="2007212"/>
            <a:ext cx="367162" cy="423925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endParaRPr lang="en-US" sz="1836" kern="0">
              <a:solidFill>
                <a:sysClr val="windowText" lastClr="000000"/>
              </a:solidFill>
              <a:latin typeface="Segoe UI"/>
            </a:endParaRPr>
          </a:p>
        </p:txBody>
      </p:sp>
      <p:grpSp>
        <p:nvGrpSpPr>
          <p:cNvPr id="32" name="Group 31"/>
          <p:cNvGrpSpPr/>
          <p:nvPr/>
        </p:nvGrpSpPr>
        <p:grpSpPr>
          <a:xfrm>
            <a:off x="1210969" y="1853998"/>
            <a:ext cx="3312109" cy="3417276"/>
            <a:chOff x="1197031" y="1966649"/>
            <a:chExt cx="3247507" cy="3350623"/>
          </a:xfrm>
        </p:grpSpPr>
        <p:sp>
          <p:nvSpPr>
            <p:cNvPr id="13" name="Down Arrow 12"/>
            <p:cNvSpPr/>
            <p:nvPr/>
          </p:nvSpPr>
          <p:spPr>
            <a:xfrm>
              <a:off x="2109377" y="1966649"/>
              <a:ext cx="1417272" cy="1023493"/>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endParaRPr lang="en-US" sz="1836" kern="0">
                <a:solidFill>
                  <a:sysClr val="windowText" lastClr="000000"/>
                </a:solidFill>
                <a:latin typeface="Segoe UI"/>
              </a:endParaRPr>
            </a:p>
          </p:txBody>
        </p:sp>
        <p:grpSp>
          <p:nvGrpSpPr>
            <p:cNvPr id="50" name="Group 49"/>
            <p:cNvGrpSpPr/>
            <p:nvPr/>
          </p:nvGrpSpPr>
          <p:grpSpPr>
            <a:xfrm>
              <a:off x="1197031" y="3638102"/>
              <a:ext cx="1064029" cy="1679170"/>
              <a:chOff x="1205346" y="4039982"/>
              <a:chExt cx="1064029" cy="1679170"/>
            </a:xfrm>
          </p:grpSpPr>
          <p:sp>
            <p:nvSpPr>
              <p:cNvPr id="9" name="Rectangle 8"/>
              <p:cNvSpPr/>
              <p:nvPr/>
            </p:nvSpPr>
            <p:spPr>
              <a:xfrm>
                <a:off x="1205346" y="4039982"/>
                <a:ext cx="1064029" cy="16791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Virtual Machines</a:t>
                </a:r>
              </a:p>
            </p:txBody>
          </p:sp>
          <p:sp>
            <p:nvSpPr>
              <p:cNvPr id="21" name="Rectangle 20"/>
              <p:cNvSpPr/>
              <p:nvPr/>
            </p:nvSpPr>
            <p:spPr>
              <a:xfrm>
                <a:off x="1280160" y="4650167"/>
                <a:ext cx="914400" cy="985862"/>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918" kern="0" dirty="0" err="1">
                    <a:solidFill>
                      <a:srgbClr val="FFFFFF"/>
                    </a:solidFill>
                    <a:latin typeface="Segoe UI"/>
                  </a:rPr>
                  <a:t>Stateful</a:t>
                </a:r>
                <a:r>
                  <a:rPr lang="en-US" sz="918" kern="0" dirty="0">
                    <a:solidFill>
                      <a:srgbClr val="FFFFFF"/>
                    </a:solidFill>
                    <a:latin typeface="Segoe UI"/>
                  </a:rPr>
                  <a:t> and stateless one-off solutions</a:t>
                </a:r>
              </a:p>
            </p:txBody>
          </p:sp>
        </p:grpSp>
        <p:grpSp>
          <p:nvGrpSpPr>
            <p:cNvPr id="51" name="Group 50"/>
            <p:cNvGrpSpPr/>
            <p:nvPr/>
          </p:nvGrpSpPr>
          <p:grpSpPr>
            <a:xfrm>
              <a:off x="2355273" y="3638102"/>
              <a:ext cx="997526" cy="1679169"/>
              <a:chOff x="2363588" y="4039982"/>
              <a:chExt cx="997526" cy="1679169"/>
            </a:xfrm>
          </p:grpSpPr>
          <p:sp>
            <p:nvSpPr>
              <p:cNvPr id="10" name="Rectangle 9"/>
              <p:cNvSpPr/>
              <p:nvPr/>
            </p:nvSpPr>
            <p:spPr>
              <a:xfrm>
                <a:off x="2363588" y="4039982"/>
                <a:ext cx="997526" cy="16791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VM </a:t>
                </a:r>
                <a:r>
                  <a:rPr lang="en-US" sz="1632" kern="0" dirty="0" err="1">
                    <a:solidFill>
                      <a:srgbClr val="FFFFFF"/>
                    </a:solidFill>
                    <a:latin typeface="Segoe UI"/>
                  </a:rPr>
                  <a:t>ScaleSets</a:t>
                </a:r>
                <a:endParaRPr lang="en-US" sz="1632" kern="0" dirty="0">
                  <a:solidFill>
                    <a:srgbClr val="FFFFFF"/>
                  </a:solidFill>
                  <a:latin typeface="Segoe UI"/>
                </a:endParaRPr>
              </a:p>
            </p:txBody>
          </p:sp>
          <p:sp>
            <p:nvSpPr>
              <p:cNvPr id="22" name="Rectangle 21"/>
              <p:cNvSpPr/>
              <p:nvPr/>
            </p:nvSpPr>
            <p:spPr>
              <a:xfrm>
                <a:off x="2400993" y="4650167"/>
                <a:ext cx="914400" cy="9858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r>
                  <a:rPr lang="en-US" sz="918" kern="0" dirty="0">
                    <a:solidFill>
                      <a:srgbClr val="FFFFFF"/>
                    </a:solidFill>
                    <a:latin typeface="Segoe UI"/>
                  </a:rPr>
                  <a:t>Scalable stateless solutions</a:t>
                </a:r>
              </a:p>
            </p:txBody>
          </p:sp>
        </p:grpSp>
        <p:grpSp>
          <p:nvGrpSpPr>
            <p:cNvPr id="52" name="Group 51"/>
            <p:cNvGrpSpPr/>
            <p:nvPr/>
          </p:nvGrpSpPr>
          <p:grpSpPr>
            <a:xfrm>
              <a:off x="3447012" y="3638102"/>
              <a:ext cx="997526" cy="1679168"/>
              <a:chOff x="3455327" y="4039982"/>
              <a:chExt cx="997526" cy="1679168"/>
            </a:xfrm>
          </p:grpSpPr>
          <p:sp>
            <p:nvSpPr>
              <p:cNvPr id="11" name="Rectangle 10"/>
              <p:cNvSpPr/>
              <p:nvPr/>
            </p:nvSpPr>
            <p:spPr>
              <a:xfrm>
                <a:off x="3455327" y="4039982"/>
                <a:ext cx="997526" cy="167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Container Service</a:t>
                </a:r>
              </a:p>
            </p:txBody>
          </p:sp>
          <p:sp>
            <p:nvSpPr>
              <p:cNvPr id="23" name="Rectangle 22"/>
              <p:cNvSpPr/>
              <p:nvPr/>
            </p:nvSpPr>
            <p:spPr>
              <a:xfrm>
                <a:off x="3496890" y="4650167"/>
                <a:ext cx="914400" cy="9858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918" kern="0" dirty="0">
                    <a:solidFill>
                      <a:srgbClr val="FFFFFF"/>
                    </a:solidFill>
                    <a:latin typeface="Segoe UI"/>
                  </a:rPr>
                  <a:t>Scalable, orchestrated Docker images deployed into containers</a:t>
                </a:r>
              </a:p>
            </p:txBody>
          </p:sp>
        </p:grpSp>
      </p:grpSp>
      <p:grpSp>
        <p:nvGrpSpPr>
          <p:cNvPr id="3" name="Group 2"/>
          <p:cNvGrpSpPr/>
          <p:nvPr/>
        </p:nvGrpSpPr>
        <p:grpSpPr>
          <a:xfrm>
            <a:off x="1250410" y="2791227"/>
            <a:ext cx="9964708" cy="576097"/>
            <a:chOff x="1244017" y="3287479"/>
            <a:chExt cx="9770347" cy="564860"/>
          </a:xfrm>
        </p:grpSpPr>
        <p:sp>
          <p:nvSpPr>
            <p:cNvPr id="44" name="Left-Right Arrow 43"/>
            <p:cNvSpPr/>
            <p:nvPr/>
          </p:nvSpPr>
          <p:spPr>
            <a:xfrm>
              <a:off x="4645142" y="3287479"/>
              <a:ext cx="6369222" cy="564860"/>
            </a:xfrm>
            <a:prstGeom prst="leftRightArrow">
              <a:avLst>
                <a:gd name="adj1" fmla="val 58317"/>
                <a:gd name="adj2" fmla="val 5279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632" kern="0" dirty="0">
                  <a:solidFill>
                    <a:srgbClr val="FFFFFF"/>
                  </a:solidFill>
                  <a:latin typeface="Segoe UI"/>
                </a:rPr>
                <a:t>Differentiation               		Time to value</a:t>
              </a:r>
            </a:p>
          </p:txBody>
        </p:sp>
        <p:sp>
          <p:nvSpPr>
            <p:cNvPr id="64" name="Rectangle 63"/>
            <p:cNvSpPr/>
            <p:nvPr/>
          </p:nvSpPr>
          <p:spPr>
            <a:xfrm>
              <a:off x="1244017" y="3392022"/>
              <a:ext cx="3203524" cy="35577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1632" kern="0" dirty="0">
                  <a:solidFill>
                    <a:srgbClr val="FFFFFF"/>
                  </a:solidFill>
                  <a:latin typeface="Segoe UI"/>
                </a:rPr>
                <a:t>Existing App Investments</a:t>
              </a:r>
            </a:p>
          </p:txBody>
        </p:sp>
      </p:grpSp>
      <p:grpSp>
        <p:nvGrpSpPr>
          <p:cNvPr id="31" name="Group 30"/>
          <p:cNvGrpSpPr/>
          <p:nvPr/>
        </p:nvGrpSpPr>
        <p:grpSpPr>
          <a:xfrm>
            <a:off x="4719193" y="1853996"/>
            <a:ext cx="6646257" cy="3417275"/>
            <a:chOff x="4729223" y="2005800"/>
            <a:chExt cx="6646352" cy="3417324"/>
          </a:xfrm>
        </p:grpSpPr>
        <p:grpSp>
          <p:nvGrpSpPr>
            <p:cNvPr id="76" name="Group 75"/>
            <p:cNvGrpSpPr/>
            <p:nvPr/>
          </p:nvGrpSpPr>
          <p:grpSpPr>
            <a:xfrm>
              <a:off x="4729223" y="2005800"/>
              <a:ext cx="6646352" cy="3417324"/>
              <a:chOff x="4636828" y="1966649"/>
              <a:chExt cx="6516623" cy="3350621"/>
            </a:xfrm>
          </p:grpSpPr>
          <p:grpSp>
            <p:nvGrpSpPr>
              <p:cNvPr id="53" name="Group 52"/>
              <p:cNvGrpSpPr/>
              <p:nvPr/>
            </p:nvGrpSpPr>
            <p:grpSpPr>
              <a:xfrm>
                <a:off x="4636828" y="3638101"/>
                <a:ext cx="939755" cy="1679168"/>
                <a:chOff x="4645143" y="4039981"/>
                <a:chExt cx="939755" cy="1679168"/>
              </a:xfrm>
            </p:grpSpPr>
            <p:sp>
              <p:nvSpPr>
                <p:cNvPr id="20" name="Rectangle 19"/>
                <p:cNvSpPr/>
                <p:nvPr/>
              </p:nvSpPr>
              <p:spPr>
                <a:xfrm>
                  <a:off x="4645143" y="4039981"/>
                  <a:ext cx="939755" cy="16791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Batch</a:t>
                  </a:r>
                </a:p>
              </p:txBody>
            </p:sp>
            <p:sp>
              <p:nvSpPr>
                <p:cNvPr id="24" name="Rectangle 23"/>
                <p:cNvSpPr/>
                <p:nvPr/>
              </p:nvSpPr>
              <p:spPr>
                <a:xfrm>
                  <a:off x="4709565" y="4650166"/>
                  <a:ext cx="800796" cy="9858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918" kern="0" dirty="0">
                      <a:solidFill>
                        <a:srgbClr val="FFFFFF"/>
                      </a:solidFill>
                      <a:latin typeface="Segoe UI"/>
                    </a:rPr>
                    <a:t>Custom High Performance Computing solutions</a:t>
                  </a:r>
                </a:p>
              </p:txBody>
            </p:sp>
          </p:grpSp>
          <p:grpSp>
            <p:nvGrpSpPr>
              <p:cNvPr id="58" name="Group 57"/>
              <p:cNvGrpSpPr/>
              <p:nvPr/>
            </p:nvGrpSpPr>
            <p:grpSpPr>
              <a:xfrm>
                <a:off x="5659001" y="3638101"/>
                <a:ext cx="861057" cy="1679168"/>
                <a:chOff x="5667316" y="4039981"/>
                <a:chExt cx="861057" cy="1679168"/>
              </a:xfrm>
            </p:grpSpPr>
            <p:sp>
              <p:nvSpPr>
                <p:cNvPr id="19" name="Rectangle 18"/>
                <p:cNvSpPr/>
                <p:nvPr/>
              </p:nvSpPr>
              <p:spPr>
                <a:xfrm>
                  <a:off x="5667316" y="4039981"/>
                  <a:ext cx="861057" cy="16791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Cloud Services</a:t>
                  </a:r>
                </a:p>
              </p:txBody>
            </p:sp>
            <p:sp>
              <p:nvSpPr>
                <p:cNvPr id="25" name="Rectangle 24"/>
                <p:cNvSpPr/>
                <p:nvPr/>
              </p:nvSpPr>
              <p:spPr>
                <a:xfrm>
                  <a:off x="5710955" y="4650166"/>
                  <a:ext cx="758534" cy="9858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918" kern="0" dirty="0">
                      <a:solidFill>
                        <a:srgbClr val="FFFFFF"/>
                      </a:solidFill>
                      <a:latin typeface="Segoe UI"/>
                    </a:rPr>
                    <a:t>Custom Monolithic 3-tier stateless solutions</a:t>
                  </a:r>
                </a:p>
              </p:txBody>
            </p:sp>
          </p:grpSp>
          <p:grpSp>
            <p:nvGrpSpPr>
              <p:cNvPr id="59" name="Group 58"/>
              <p:cNvGrpSpPr/>
              <p:nvPr/>
            </p:nvGrpSpPr>
            <p:grpSpPr>
              <a:xfrm>
                <a:off x="6605464" y="3638101"/>
                <a:ext cx="982280" cy="1679168"/>
                <a:chOff x="6613779" y="4039981"/>
                <a:chExt cx="982280" cy="1679168"/>
              </a:xfrm>
            </p:grpSpPr>
            <p:sp>
              <p:nvSpPr>
                <p:cNvPr id="18" name="Rectangle 17"/>
                <p:cNvSpPr/>
                <p:nvPr/>
              </p:nvSpPr>
              <p:spPr>
                <a:xfrm>
                  <a:off x="6613779" y="4039981"/>
                  <a:ext cx="982280" cy="167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Service Fabric</a:t>
                  </a:r>
                </a:p>
              </p:txBody>
            </p:sp>
            <p:sp>
              <p:nvSpPr>
                <p:cNvPr id="26" name="Rectangle 25"/>
                <p:cNvSpPr/>
                <p:nvPr/>
              </p:nvSpPr>
              <p:spPr>
                <a:xfrm>
                  <a:off x="6681659" y="4650166"/>
                  <a:ext cx="854227" cy="9858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918" kern="0" dirty="0">
                      <a:solidFill>
                        <a:srgbClr val="FFFFFF"/>
                      </a:solidFill>
                      <a:latin typeface="Segoe UI"/>
                    </a:rPr>
                    <a:t>Custom </a:t>
                  </a:r>
                  <a:r>
                    <a:rPr lang="en-US" sz="918" kern="0" dirty="0" err="1">
                      <a:solidFill>
                        <a:srgbClr val="FFFFFF"/>
                      </a:solidFill>
                      <a:latin typeface="Segoe UI"/>
                    </a:rPr>
                    <a:t>Microservice</a:t>
                  </a:r>
                  <a:r>
                    <a:rPr lang="en-US" sz="918" kern="0" dirty="0">
                      <a:solidFill>
                        <a:srgbClr val="FFFFFF"/>
                      </a:solidFill>
                      <a:latin typeface="Segoe UI"/>
                    </a:rPr>
                    <a:t>-based stateless and </a:t>
                  </a:r>
                  <a:r>
                    <a:rPr lang="en-US" sz="918" kern="0" dirty="0" err="1">
                      <a:solidFill>
                        <a:srgbClr val="FFFFFF"/>
                      </a:solidFill>
                      <a:latin typeface="Segoe UI"/>
                    </a:rPr>
                    <a:t>stateful</a:t>
                  </a:r>
                  <a:r>
                    <a:rPr lang="en-US" sz="918" kern="0" dirty="0">
                      <a:solidFill>
                        <a:srgbClr val="FFFFFF"/>
                      </a:solidFill>
                      <a:latin typeface="Segoe UI"/>
                    </a:rPr>
                    <a:t> solutions</a:t>
                  </a:r>
                </a:p>
              </p:txBody>
            </p:sp>
          </p:grpSp>
          <p:grpSp>
            <p:nvGrpSpPr>
              <p:cNvPr id="62" name="Group 61"/>
              <p:cNvGrpSpPr/>
              <p:nvPr/>
            </p:nvGrpSpPr>
            <p:grpSpPr>
              <a:xfrm>
                <a:off x="10226700" y="3629789"/>
                <a:ext cx="926751" cy="1679168"/>
                <a:chOff x="10235015" y="4031669"/>
                <a:chExt cx="926751" cy="1679168"/>
              </a:xfrm>
            </p:grpSpPr>
            <p:sp>
              <p:nvSpPr>
                <p:cNvPr id="14" name="Rectangle 13"/>
                <p:cNvSpPr/>
                <p:nvPr/>
              </p:nvSpPr>
              <p:spPr>
                <a:xfrm>
                  <a:off x="10235015" y="4031669"/>
                  <a:ext cx="926751" cy="167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Power Apps</a:t>
                  </a:r>
                </a:p>
              </p:txBody>
            </p:sp>
            <p:sp>
              <p:nvSpPr>
                <p:cNvPr id="29" name="Rectangle 28"/>
                <p:cNvSpPr/>
                <p:nvPr/>
              </p:nvSpPr>
              <p:spPr>
                <a:xfrm>
                  <a:off x="10291157" y="4634344"/>
                  <a:ext cx="828450" cy="9858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defRPr/>
                  </a:pPr>
                  <a:r>
                    <a:rPr lang="en-US" sz="918" kern="0" dirty="0">
                      <a:solidFill>
                        <a:srgbClr val="FFFFFF"/>
                      </a:solidFill>
                      <a:latin typeface="Segoe UI"/>
                    </a:rPr>
                    <a:t>Graphical design mobile solutions</a:t>
                  </a:r>
                </a:p>
              </p:txBody>
            </p:sp>
          </p:grpSp>
          <p:grpSp>
            <p:nvGrpSpPr>
              <p:cNvPr id="75" name="Group 74"/>
              <p:cNvGrpSpPr/>
              <p:nvPr/>
            </p:nvGrpSpPr>
            <p:grpSpPr>
              <a:xfrm>
                <a:off x="7641441" y="3638102"/>
                <a:ext cx="2535622" cy="1679168"/>
                <a:chOff x="7641441" y="3638102"/>
                <a:chExt cx="2535622" cy="1679168"/>
              </a:xfrm>
            </p:grpSpPr>
            <p:sp>
              <p:nvSpPr>
                <p:cNvPr id="17" name="Rectangle 16"/>
                <p:cNvSpPr/>
                <p:nvPr/>
              </p:nvSpPr>
              <p:spPr>
                <a:xfrm>
                  <a:off x="7641441" y="3638102"/>
                  <a:ext cx="2535622" cy="16791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1632" kern="0" dirty="0">
                      <a:solidFill>
                        <a:srgbClr val="FFFFFF"/>
                      </a:solidFill>
                      <a:latin typeface="Segoe UI"/>
                    </a:rPr>
                    <a:t>App Service</a:t>
                  </a:r>
                </a:p>
              </p:txBody>
            </p:sp>
            <p:sp>
              <p:nvSpPr>
                <p:cNvPr id="27" name="Rectangle 26"/>
                <p:cNvSpPr/>
                <p:nvPr/>
              </p:nvSpPr>
              <p:spPr>
                <a:xfrm>
                  <a:off x="8472807" y="4348685"/>
                  <a:ext cx="996297" cy="8045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918" kern="0" dirty="0">
                      <a:solidFill>
                        <a:srgbClr val="FFFFFF"/>
                      </a:solidFill>
                      <a:latin typeface="Segoe UI"/>
                    </a:rPr>
                    <a:t>Template based rapid development web, mobile and API solutions</a:t>
                  </a:r>
                </a:p>
              </p:txBody>
            </p:sp>
            <p:sp>
              <p:nvSpPr>
                <p:cNvPr id="28" name="Rectangle 27"/>
                <p:cNvSpPr/>
                <p:nvPr/>
              </p:nvSpPr>
              <p:spPr>
                <a:xfrm>
                  <a:off x="9351174" y="4348685"/>
                  <a:ext cx="809980" cy="8045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918" kern="0" dirty="0">
                      <a:solidFill>
                        <a:srgbClr val="FFFFFF"/>
                      </a:solidFill>
                      <a:latin typeface="Segoe UI"/>
                    </a:rPr>
                    <a:t>Orchestrated workflow based integration solutions</a:t>
                  </a:r>
                </a:p>
              </p:txBody>
            </p:sp>
            <p:sp>
              <p:nvSpPr>
                <p:cNvPr id="12" name="Rectangle 11"/>
                <p:cNvSpPr/>
                <p:nvPr/>
              </p:nvSpPr>
              <p:spPr>
                <a:xfrm>
                  <a:off x="9506627" y="3979738"/>
                  <a:ext cx="553365" cy="280722"/>
                </a:xfrm>
                <a:prstGeom prst="rect">
                  <a:avLst/>
                </a:prstGeom>
              </p:spPr>
              <p:txBody>
                <a:bodyPr wrap="none">
                  <a:spAutoFit/>
                </a:bodyPr>
                <a:lstStyle/>
                <a:p>
                  <a:pPr algn="ctr" defTabSz="932608">
                    <a:defRPr/>
                  </a:pPr>
                  <a:r>
                    <a:rPr lang="en-US" sz="1224" kern="0" dirty="0">
                      <a:solidFill>
                        <a:srgbClr val="FFFFFF"/>
                      </a:solidFill>
                      <a:latin typeface="Segoe UI"/>
                    </a:rPr>
                    <a:t>Logic</a:t>
                  </a:r>
                  <a:endParaRPr lang="en-US" sz="1836" kern="0" dirty="0">
                    <a:solidFill>
                      <a:srgbClr val="FFFFFF"/>
                    </a:solidFill>
                    <a:latin typeface="Segoe UI"/>
                  </a:endParaRPr>
                </a:p>
              </p:txBody>
            </p:sp>
            <p:sp>
              <p:nvSpPr>
                <p:cNvPr id="68" name="Rectangle 67"/>
                <p:cNvSpPr/>
                <p:nvPr/>
              </p:nvSpPr>
              <p:spPr>
                <a:xfrm>
                  <a:off x="8472807" y="3974259"/>
                  <a:ext cx="949522" cy="469110"/>
                </a:xfrm>
                <a:prstGeom prst="rect">
                  <a:avLst/>
                </a:prstGeom>
              </p:spPr>
              <p:txBody>
                <a:bodyPr wrap="square">
                  <a:spAutoFit/>
                </a:bodyPr>
                <a:lstStyle/>
                <a:p>
                  <a:pPr algn="ctr" defTabSz="932608">
                    <a:defRPr/>
                  </a:pPr>
                  <a:r>
                    <a:rPr lang="en-US" sz="1224" kern="0" dirty="0">
                      <a:solidFill>
                        <a:srgbClr val="FFFFFF"/>
                      </a:solidFill>
                      <a:latin typeface="Segoe UI"/>
                    </a:rPr>
                    <a:t>Web/Mob/API</a:t>
                  </a:r>
                  <a:endParaRPr lang="en-US" sz="1836" kern="0" dirty="0">
                    <a:solidFill>
                      <a:srgbClr val="FFFFFF"/>
                    </a:solidFill>
                    <a:latin typeface="Segoe UI"/>
                  </a:endParaRPr>
                </a:p>
              </p:txBody>
            </p:sp>
          </p:grpSp>
          <p:sp>
            <p:nvSpPr>
              <p:cNvPr id="71" name="Down Arrow 70"/>
              <p:cNvSpPr/>
              <p:nvPr/>
            </p:nvSpPr>
            <p:spPr>
              <a:xfrm>
                <a:off x="6133486" y="1966649"/>
                <a:ext cx="1417272" cy="1023493"/>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endParaRPr lang="en-US" sz="1836" kern="0" dirty="0">
                  <a:solidFill>
                    <a:sysClr val="windowText" lastClr="000000"/>
                  </a:solidFill>
                  <a:latin typeface="Segoe UI"/>
                </a:endParaRPr>
              </a:p>
            </p:txBody>
          </p:sp>
          <p:sp>
            <p:nvSpPr>
              <p:cNvPr id="72" name="Down Arrow 71"/>
              <p:cNvSpPr/>
              <p:nvPr/>
            </p:nvSpPr>
            <p:spPr>
              <a:xfrm>
                <a:off x="9520311" y="1978146"/>
                <a:ext cx="1417272" cy="1011563"/>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08"/>
                <a:endParaRPr lang="en-US" sz="1836" kern="0">
                  <a:solidFill>
                    <a:sysClr val="windowText" lastClr="000000"/>
                  </a:solidFill>
                  <a:latin typeface="Segoe UI"/>
                </a:endParaRPr>
              </a:p>
            </p:txBody>
          </p:sp>
        </p:grpSp>
        <p:sp>
          <p:nvSpPr>
            <p:cNvPr id="55" name="Rectangle 54"/>
            <p:cNvSpPr/>
            <p:nvPr/>
          </p:nvSpPr>
          <p:spPr>
            <a:xfrm>
              <a:off x="7842863" y="4425325"/>
              <a:ext cx="847066" cy="8205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32608">
                <a:defRPr/>
              </a:pPr>
              <a:r>
                <a:rPr lang="en-US" sz="800" kern="0" dirty="0">
                  <a:solidFill>
                    <a:srgbClr val="FFFFFF"/>
                  </a:solidFill>
                  <a:latin typeface="Segoe UI"/>
                </a:rPr>
                <a:t>All the goodness of App Service in a dedicated environment</a:t>
              </a:r>
            </a:p>
          </p:txBody>
        </p:sp>
        <p:sp>
          <p:nvSpPr>
            <p:cNvPr id="56" name="Rectangle 55"/>
            <p:cNvSpPr/>
            <p:nvPr/>
          </p:nvSpPr>
          <p:spPr>
            <a:xfrm>
              <a:off x="7772026" y="4085214"/>
              <a:ext cx="1027570" cy="258975"/>
            </a:xfrm>
            <a:prstGeom prst="rect">
              <a:avLst/>
            </a:prstGeom>
          </p:spPr>
          <p:txBody>
            <a:bodyPr wrap="square">
              <a:spAutoFit/>
            </a:bodyPr>
            <a:lstStyle/>
            <a:p>
              <a:pPr algn="ctr" defTabSz="932608">
                <a:defRPr/>
              </a:pPr>
              <a:r>
                <a:rPr lang="en-US" sz="1050" kern="0" dirty="0">
                  <a:solidFill>
                    <a:srgbClr val="FFFFFF"/>
                  </a:solidFill>
                  <a:latin typeface="Segoe UI"/>
                </a:rPr>
                <a:t>Environments</a:t>
              </a:r>
              <a:endParaRPr lang="en-US" sz="1400" kern="0" dirty="0">
                <a:solidFill>
                  <a:srgbClr val="FFFFFF"/>
                </a:solidFill>
                <a:latin typeface="Segoe UI"/>
              </a:endParaRPr>
            </a:p>
          </p:txBody>
        </p:sp>
      </p:grpSp>
    </p:spTree>
    <p:extLst>
      <p:ext uri="{BB962C8B-B14F-4D97-AF65-F5344CB8AC3E}">
        <p14:creationId xmlns:p14="http://schemas.microsoft.com/office/powerpoint/2010/main" val="617835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Lst>
          </a:blip>
          <a:stretch>
            <a:fillRect/>
          </a:stretch>
        </p:blipFill>
        <p:spPr>
          <a:xfrm>
            <a:off x="1647730" y="4312324"/>
            <a:ext cx="1931089" cy="1779432"/>
          </a:xfrm>
          <a:prstGeom prst="rect">
            <a:avLst/>
          </a:prstGeom>
        </p:spPr>
      </p:pic>
      <p:sp>
        <p:nvSpPr>
          <p:cNvPr id="13" name="Rectangle 12"/>
          <p:cNvSpPr/>
          <p:nvPr/>
        </p:nvSpPr>
        <p:spPr>
          <a:xfrm>
            <a:off x="4237068" y="4731185"/>
            <a:ext cx="1494640" cy="958518"/>
          </a:xfrm>
          <a:prstGeom prst="rect">
            <a:avLst/>
          </a:prstGeom>
        </p:spPr>
        <p:txBody>
          <a:bodyPr wrap="none">
            <a:spAutoFit/>
          </a:bodyPr>
          <a:lstStyle/>
          <a:p>
            <a:pPr algn="ctr" defTabSz="932597">
              <a:defRPr/>
            </a:pPr>
            <a:r>
              <a:rPr lang="en-US" sz="5507" kern="0" dirty="0">
                <a:solidFill>
                  <a:sysClr val="windowText" lastClr="000000"/>
                </a:solidFill>
                <a:latin typeface="Segoe UI"/>
              </a:rPr>
              <a:t>IaaS</a:t>
            </a:r>
          </a:p>
        </p:txBody>
      </p:sp>
      <p:sp>
        <p:nvSpPr>
          <p:cNvPr id="14" name="Left Brace 13"/>
          <p:cNvSpPr/>
          <p:nvPr/>
        </p:nvSpPr>
        <p:spPr>
          <a:xfrm>
            <a:off x="5812701" y="4191720"/>
            <a:ext cx="685317" cy="2020641"/>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defRPr/>
            </a:pPr>
            <a:endParaRPr lang="en-US" sz="1836" kern="0">
              <a:solidFill>
                <a:sysClr val="windowText" lastClr="000000"/>
              </a:solidFill>
              <a:latin typeface="Segoe UI"/>
            </a:endParaRPr>
          </a:p>
        </p:txBody>
      </p:sp>
      <p:sp>
        <p:nvSpPr>
          <p:cNvPr id="18" name="Rectangle 17"/>
          <p:cNvSpPr/>
          <p:nvPr/>
        </p:nvSpPr>
        <p:spPr bwMode="auto">
          <a:xfrm>
            <a:off x="6498017" y="4414322"/>
            <a:ext cx="2758543" cy="16774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Rectangle 19"/>
          <p:cNvSpPr/>
          <p:nvPr/>
        </p:nvSpPr>
        <p:spPr bwMode="auto">
          <a:xfrm>
            <a:off x="9404817" y="4414321"/>
            <a:ext cx="2758543" cy="167743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 name="Rectangle 20"/>
          <p:cNvSpPr/>
          <p:nvPr/>
        </p:nvSpPr>
        <p:spPr>
          <a:xfrm>
            <a:off x="6485617" y="4739492"/>
            <a:ext cx="2770943" cy="990628"/>
          </a:xfrm>
          <a:prstGeom prst="rect">
            <a:avLst/>
          </a:prstGeom>
        </p:spPr>
        <p:txBody>
          <a:bodyPr wrap="square">
            <a:spAutoFit/>
          </a:bodyPr>
          <a:lstStyle/>
          <a:p>
            <a:pPr algn="ctr" defTabSz="932597">
              <a:defRPr/>
            </a:pPr>
            <a:r>
              <a:rPr lang="en-US" sz="2856" kern="0" dirty="0">
                <a:solidFill>
                  <a:srgbClr val="FFFFFF"/>
                </a:solidFill>
                <a:latin typeface="Segoe UI"/>
              </a:rPr>
              <a:t>VMs and </a:t>
            </a:r>
            <a:r>
              <a:rPr lang="en-US" sz="2856" kern="0" dirty="0" err="1">
                <a:solidFill>
                  <a:srgbClr val="FFFFFF"/>
                </a:solidFill>
                <a:latin typeface="Segoe UI"/>
              </a:rPr>
              <a:t>ScaleSets</a:t>
            </a:r>
            <a:endParaRPr lang="en-US" sz="2856" kern="0" dirty="0">
              <a:solidFill>
                <a:srgbClr val="FFFFFF"/>
              </a:solidFill>
              <a:latin typeface="Segoe UI"/>
            </a:endParaRPr>
          </a:p>
        </p:txBody>
      </p:sp>
      <p:sp>
        <p:nvSpPr>
          <p:cNvPr id="22" name="Rectangle 21"/>
          <p:cNvSpPr/>
          <p:nvPr/>
        </p:nvSpPr>
        <p:spPr>
          <a:xfrm>
            <a:off x="9392417" y="4715489"/>
            <a:ext cx="2770943" cy="990628"/>
          </a:xfrm>
          <a:prstGeom prst="rect">
            <a:avLst/>
          </a:prstGeom>
        </p:spPr>
        <p:txBody>
          <a:bodyPr wrap="square">
            <a:spAutoFit/>
          </a:bodyPr>
          <a:lstStyle/>
          <a:p>
            <a:pPr algn="ctr" defTabSz="932597">
              <a:defRPr/>
            </a:pPr>
            <a:r>
              <a:rPr lang="en-US" sz="2856" kern="0" dirty="0">
                <a:solidFill>
                  <a:srgbClr val="FFFFFF"/>
                </a:solidFill>
                <a:latin typeface="Segoe UI"/>
              </a:rPr>
              <a:t>Raw </a:t>
            </a:r>
          </a:p>
          <a:p>
            <a:pPr algn="ctr" defTabSz="932597">
              <a:defRPr/>
            </a:pPr>
            <a:r>
              <a:rPr lang="en-US" sz="2856" kern="0" dirty="0">
                <a:solidFill>
                  <a:srgbClr val="FFFFFF"/>
                </a:solidFill>
                <a:latin typeface="Segoe UI"/>
              </a:rPr>
              <a:t>Containers</a:t>
            </a:r>
          </a:p>
        </p:txBody>
      </p:sp>
    </p:spTree>
    <p:extLst>
      <p:ext uri="{BB962C8B-B14F-4D97-AF65-F5344CB8AC3E}">
        <p14:creationId xmlns:p14="http://schemas.microsoft.com/office/powerpoint/2010/main" val="16369265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animBg="1"/>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Demystifying App Development on Azure</a:t>
            </a:r>
          </a:p>
        </p:txBody>
      </p:sp>
      <p:sp>
        <p:nvSpPr>
          <p:cNvPr id="5" name="Text Placeholder 4"/>
          <p:cNvSpPr>
            <a:spLocks noGrp="1"/>
          </p:cNvSpPr>
          <p:nvPr>
            <p:ph type="body" sz="quarter" idx="12"/>
          </p:nvPr>
        </p:nvSpPr>
        <p:spPr/>
        <p:txBody>
          <a:bodyPr/>
          <a:lstStyle/>
          <a:p>
            <a:r>
              <a:rPr lang="en-US" dirty="0"/>
              <a:t>Corey Sanders</a:t>
            </a:r>
          </a:p>
          <a:p>
            <a:r>
              <a:rPr lang="en-US" dirty="0"/>
              <a:t>Director of Azure Compute</a:t>
            </a:r>
          </a:p>
        </p:txBody>
      </p:sp>
      <p:sp>
        <p:nvSpPr>
          <p:cNvPr id="6" name="Text Placeholder 5"/>
          <p:cNvSpPr>
            <a:spLocks noGrp="1"/>
          </p:cNvSpPr>
          <p:nvPr>
            <p:ph type="body" sz="quarter" idx="13"/>
          </p:nvPr>
        </p:nvSpPr>
        <p:spPr/>
        <p:txBody>
          <a:bodyPr/>
          <a:lstStyle/>
          <a:p>
            <a:r>
              <a:rPr lang="en-US" dirty="0"/>
              <a:t>B841</a:t>
            </a:r>
          </a:p>
        </p:txBody>
      </p:sp>
    </p:spTree>
    <p:extLst>
      <p:ext uri="{BB962C8B-B14F-4D97-AF65-F5344CB8AC3E}">
        <p14:creationId xmlns:p14="http://schemas.microsoft.com/office/powerpoint/2010/main" val="18664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VMs and VM Scale Sets</a:t>
            </a:r>
          </a:p>
        </p:txBody>
      </p:sp>
      <p:pic>
        <p:nvPicPr>
          <p:cNvPr id="5" name="Picture 4"/>
          <p:cNvPicPr>
            <a:picLocks noChangeAspect="1"/>
          </p:cNvPicPr>
          <p:nvPr/>
        </p:nvPicPr>
        <p:blipFill>
          <a:blip r:embed="rId2"/>
          <a:stretch>
            <a:fillRect/>
          </a:stretch>
        </p:blipFill>
        <p:spPr>
          <a:xfrm>
            <a:off x="2008083" y="1803116"/>
            <a:ext cx="2073084" cy="1910274"/>
          </a:xfrm>
          <a:prstGeom prst="rect">
            <a:avLst/>
          </a:prstGeom>
        </p:spPr>
      </p:pic>
      <p:sp>
        <p:nvSpPr>
          <p:cNvPr id="7" name="Can 6"/>
          <p:cNvSpPr/>
          <p:nvPr/>
        </p:nvSpPr>
        <p:spPr bwMode="auto">
          <a:xfrm>
            <a:off x="3714641" y="4474081"/>
            <a:ext cx="1515480" cy="1683877"/>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8" name="Picture 7"/>
          <p:cNvPicPr>
            <a:picLocks noChangeAspect="1"/>
          </p:cNvPicPr>
          <p:nvPr/>
        </p:nvPicPr>
        <p:blipFill>
          <a:blip r:embed="rId3"/>
          <a:stretch>
            <a:fillRect/>
          </a:stretch>
        </p:blipFill>
        <p:spPr>
          <a:xfrm>
            <a:off x="522275" y="4622104"/>
            <a:ext cx="2074751" cy="1535853"/>
          </a:xfrm>
          <a:prstGeom prst="rect">
            <a:avLst/>
          </a:prstGeom>
        </p:spPr>
      </p:pic>
      <p:cxnSp>
        <p:nvCxnSpPr>
          <p:cNvPr id="10" name="Straight Connector 9"/>
          <p:cNvCxnSpPr>
            <a:stCxn id="5" idx="2"/>
            <a:endCxn id="8" idx="0"/>
          </p:cNvCxnSpPr>
          <p:nvPr/>
        </p:nvCxnSpPr>
        <p:spPr>
          <a:xfrm flipH="1">
            <a:off x="1559651" y="3713391"/>
            <a:ext cx="1484974" cy="908713"/>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2"/>
            <a:endCxn id="7" idx="1"/>
          </p:cNvCxnSpPr>
          <p:nvPr/>
        </p:nvCxnSpPr>
        <p:spPr>
          <a:xfrm>
            <a:off x="3044625" y="3713390"/>
            <a:ext cx="1427756" cy="76069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88509" y="6213932"/>
            <a:ext cx="3167746" cy="612897"/>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505050">
                    <a:lumMod val="50000"/>
                  </a:srgbClr>
                </a:solidFill>
                <a:latin typeface="Segoe UI"/>
                <a:ea typeface="Segoe UI" pitchFamily="34" charset="0"/>
                <a:cs typeface="Segoe UI" pitchFamily="34" charset="0"/>
              </a:rPr>
              <a:t>Corey Storage</a:t>
            </a:r>
          </a:p>
        </p:txBody>
      </p:sp>
      <p:sp>
        <p:nvSpPr>
          <p:cNvPr id="16" name="Rectangle 15"/>
          <p:cNvSpPr/>
          <p:nvPr/>
        </p:nvSpPr>
        <p:spPr>
          <a:xfrm>
            <a:off x="171297" y="6263772"/>
            <a:ext cx="2557530" cy="612897"/>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505050">
                    <a:lumMod val="50000"/>
                  </a:srgbClr>
                </a:solidFill>
                <a:latin typeface="Segoe UI"/>
                <a:ea typeface="Segoe UI" pitchFamily="34" charset="0"/>
                <a:cs typeface="Segoe UI" pitchFamily="34" charset="0"/>
              </a:rPr>
              <a:t>Corey </a:t>
            </a:r>
            <a:r>
              <a:rPr lang="en-US" sz="3672" dirty="0" err="1">
                <a:solidFill>
                  <a:srgbClr val="505050">
                    <a:lumMod val="50000"/>
                  </a:srgbClr>
                </a:solidFill>
                <a:latin typeface="Segoe UI"/>
                <a:ea typeface="Segoe UI" pitchFamily="34" charset="0"/>
                <a:cs typeface="Segoe UI" pitchFamily="34" charset="0"/>
              </a:rPr>
              <a:t>vNIC</a:t>
            </a:r>
            <a:endParaRPr lang="en-US" sz="3672" dirty="0">
              <a:solidFill>
                <a:srgbClr val="505050">
                  <a:lumMod val="50000"/>
                </a:srgbClr>
              </a:solidFill>
              <a:latin typeface="Segoe UI"/>
              <a:ea typeface="Segoe UI" pitchFamily="34" charset="0"/>
              <a:cs typeface="Segoe UI" pitchFamily="34" charset="0"/>
            </a:endParaRPr>
          </a:p>
        </p:txBody>
      </p:sp>
      <p:sp>
        <p:nvSpPr>
          <p:cNvPr id="20" name="Rectangle 19"/>
          <p:cNvSpPr/>
          <p:nvPr/>
        </p:nvSpPr>
        <p:spPr>
          <a:xfrm>
            <a:off x="1949124" y="1268823"/>
            <a:ext cx="2271420" cy="612897"/>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505050">
                    <a:lumMod val="50000"/>
                  </a:srgbClr>
                </a:solidFill>
                <a:latin typeface="Segoe UI"/>
                <a:ea typeface="Segoe UI" pitchFamily="34" charset="0"/>
                <a:cs typeface="Segoe UI" pitchFamily="34" charset="0"/>
              </a:rPr>
              <a:t>Corey VM</a:t>
            </a:r>
          </a:p>
        </p:txBody>
      </p:sp>
      <p:pic>
        <p:nvPicPr>
          <p:cNvPr id="21" name="Picture 20"/>
          <p:cNvPicPr>
            <a:picLocks noChangeAspect="1"/>
          </p:cNvPicPr>
          <p:nvPr/>
        </p:nvPicPr>
        <p:blipFill>
          <a:blip r:embed="rId2"/>
          <a:stretch>
            <a:fillRect/>
          </a:stretch>
        </p:blipFill>
        <p:spPr>
          <a:xfrm>
            <a:off x="8275253" y="1710159"/>
            <a:ext cx="2073084" cy="1910274"/>
          </a:xfrm>
          <a:prstGeom prst="rect">
            <a:avLst/>
          </a:prstGeom>
        </p:spPr>
      </p:pic>
      <p:sp>
        <p:nvSpPr>
          <p:cNvPr id="22" name="Can 21"/>
          <p:cNvSpPr/>
          <p:nvPr/>
        </p:nvSpPr>
        <p:spPr bwMode="auto">
          <a:xfrm>
            <a:off x="9948650" y="4424241"/>
            <a:ext cx="1515480" cy="1683877"/>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3" name="Picture 22"/>
          <p:cNvPicPr>
            <a:picLocks noChangeAspect="1"/>
          </p:cNvPicPr>
          <p:nvPr/>
        </p:nvPicPr>
        <p:blipFill>
          <a:blip r:embed="rId3"/>
          <a:stretch>
            <a:fillRect/>
          </a:stretch>
        </p:blipFill>
        <p:spPr>
          <a:xfrm>
            <a:off x="6756284" y="4572264"/>
            <a:ext cx="2074751" cy="1535853"/>
          </a:xfrm>
          <a:prstGeom prst="rect">
            <a:avLst/>
          </a:prstGeom>
        </p:spPr>
      </p:pic>
      <p:cxnSp>
        <p:nvCxnSpPr>
          <p:cNvPr id="24" name="Straight Connector 23"/>
          <p:cNvCxnSpPr>
            <a:stCxn id="21" idx="2"/>
            <a:endCxn id="23" idx="0"/>
          </p:cNvCxnSpPr>
          <p:nvPr/>
        </p:nvCxnSpPr>
        <p:spPr>
          <a:xfrm flipH="1">
            <a:off x="7793660" y="3620433"/>
            <a:ext cx="1518135" cy="951831"/>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22" idx="1"/>
          </p:cNvCxnSpPr>
          <p:nvPr/>
        </p:nvCxnSpPr>
        <p:spPr>
          <a:xfrm>
            <a:off x="9311795" y="3620433"/>
            <a:ext cx="1394595" cy="803807"/>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193736" y="6164092"/>
            <a:ext cx="3025312" cy="612897"/>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505050">
                    <a:lumMod val="50000"/>
                  </a:srgbClr>
                </a:solidFill>
                <a:latin typeface="Segoe UI"/>
                <a:ea typeface="Segoe UI" pitchFamily="34" charset="0"/>
                <a:cs typeface="Segoe UI" pitchFamily="34" charset="0"/>
              </a:rPr>
              <a:t>Mark Storage</a:t>
            </a:r>
          </a:p>
        </p:txBody>
      </p:sp>
      <p:sp>
        <p:nvSpPr>
          <p:cNvPr id="27" name="Rectangle 26"/>
          <p:cNvSpPr/>
          <p:nvPr/>
        </p:nvSpPr>
        <p:spPr>
          <a:xfrm>
            <a:off x="6476520" y="6213932"/>
            <a:ext cx="2415096" cy="612897"/>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505050">
                    <a:lumMod val="50000"/>
                  </a:srgbClr>
                </a:solidFill>
                <a:latin typeface="Segoe UI"/>
                <a:ea typeface="Segoe UI" pitchFamily="34" charset="0"/>
                <a:cs typeface="Segoe UI" pitchFamily="34" charset="0"/>
              </a:rPr>
              <a:t>Mark </a:t>
            </a:r>
            <a:r>
              <a:rPr lang="en-US" sz="3672" dirty="0" err="1">
                <a:solidFill>
                  <a:srgbClr val="505050">
                    <a:lumMod val="50000"/>
                  </a:srgbClr>
                </a:solidFill>
                <a:latin typeface="Segoe UI"/>
                <a:ea typeface="Segoe UI" pitchFamily="34" charset="0"/>
                <a:cs typeface="Segoe UI" pitchFamily="34" charset="0"/>
              </a:rPr>
              <a:t>vNIC</a:t>
            </a:r>
            <a:endParaRPr lang="en-US" sz="3672" dirty="0">
              <a:solidFill>
                <a:srgbClr val="505050">
                  <a:lumMod val="50000"/>
                </a:srgbClr>
              </a:solidFill>
              <a:latin typeface="Segoe UI"/>
              <a:ea typeface="Segoe UI" pitchFamily="34" charset="0"/>
              <a:cs typeface="Segoe UI" pitchFamily="34" charset="0"/>
            </a:endParaRPr>
          </a:p>
        </p:txBody>
      </p:sp>
      <p:sp>
        <p:nvSpPr>
          <p:cNvPr id="28" name="Rectangle 27"/>
          <p:cNvSpPr/>
          <p:nvPr/>
        </p:nvSpPr>
        <p:spPr>
          <a:xfrm>
            <a:off x="8236518" y="1192600"/>
            <a:ext cx="2128986" cy="612897"/>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505050">
                    <a:lumMod val="50000"/>
                  </a:srgbClr>
                </a:solidFill>
                <a:latin typeface="Segoe UI"/>
                <a:ea typeface="Segoe UI" pitchFamily="34" charset="0"/>
                <a:cs typeface="Segoe UI" pitchFamily="34" charset="0"/>
              </a:rPr>
              <a:t>Mark VM</a:t>
            </a:r>
          </a:p>
        </p:txBody>
      </p:sp>
    </p:spTree>
    <p:extLst>
      <p:ext uri="{BB962C8B-B14F-4D97-AF65-F5344CB8AC3E}">
        <p14:creationId xmlns:p14="http://schemas.microsoft.com/office/powerpoint/2010/main" val="3015978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1500"/>
                            </p:stCondLst>
                            <p:childTnLst>
                              <p:par>
                                <p:cTn id="62" presetID="42"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2500"/>
                            </p:stCondLst>
                            <p:childTnLst>
                              <p:par>
                                <p:cTn id="73" presetID="22" presetClass="entr" presetSubtype="1"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6" grpId="0"/>
      <p:bldP spid="20" grpId="0"/>
      <p:bldP spid="22" grpId="0" animBg="1"/>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VMs and VM Scale Sets</a:t>
            </a:r>
          </a:p>
        </p:txBody>
      </p:sp>
      <p:grpSp>
        <p:nvGrpSpPr>
          <p:cNvPr id="4" name="Group 3"/>
          <p:cNvGrpSpPr/>
          <p:nvPr/>
        </p:nvGrpSpPr>
        <p:grpSpPr>
          <a:xfrm>
            <a:off x="924971" y="995504"/>
            <a:ext cx="3405852" cy="2891279"/>
            <a:chOff x="269241" y="2351314"/>
            <a:chExt cx="3339374" cy="2834845"/>
          </a:xfrm>
        </p:grpSpPr>
        <p:sp>
          <p:nvSpPr>
            <p:cNvPr id="3" name="Rectangle 2"/>
            <p:cNvSpPr/>
            <p:nvPr/>
          </p:nvSpPr>
          <p:spPr bwMode="auto">
            <a:xfrm>
              <a:off x="269241" y="2351314"/>
              <a:ext cx="3339374" cy="282484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9" name="Picture 18"/>
            <p:cNvPicPr>
              <a:picLocks noChangeAspect="1"/>
            </p:cNvPicPr>
            <p:nvPr/>
          </p:nvPicPr>
          <p:blipFill>
            <a:blip r:embed="rId3"/>
            <a:stretch>
              <a:fillRect/>
            </a:stretch>
          </p:blipFill>
          <p:spPr>
            <a:xfrm>
              <a:off x="529341" y="3129139"/>
              <a:ext cx="1377363" cy="1269192"/>
            </a:xfrm>
            <a:prstGeom prst="rect">
              <a:avLst/>
            </a:prstGeom>
          </p:spPr>
        </p:pic>
        <p:sp>
          <p:nvSpPr>
            <p:cNvPr id="29" name="Rectangle 28"/>
            <p:cNvSpPr/>
            <p:nvPr/>
          </p:nvSpPr>
          <p:spPr>
            <a:xfrm>
              <a:off x="1298368" y="4585225"/>
              <a:ext cx="1281120" cy="600934"/>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FFFFFF"/>
                  </a:solidFill>
                  <a:latin typeface="Segoe UI"/>
                  <a:ea typeface="Segoe UI" pitchFamily="34" charset="0"/>
                  <a:cs typeface="Segoe UI" pitchFamily="34" charset="0"/>
                </a:rPr>
                <a:t>VM 1</a:t>
              </a:r>
            </a:p>
          </p:txBody>
        </p:sp>
        <p:pic>
          <p:nvPicPr>
            <p:cNvPr id="30" name="Picture 29"/>
            <p:cNvPicPr>
              <a:picLocks noChangeAspect="1"/>
            </p:cNvPicPr>
            <p:nvPr/>
          </p:nvPicPr>
          <p:blipFill>
            <a:blip r:embed="rId4"/>
            <a:stretch>
              <a:fillRect/>
            </a:stretch>
          </p:blipFill>
          <p:spPr>
            <a:xfrm>
              <a:off x="2250578" y="2539538"/>
              <a:ext cx="1046796" cy="774900"/>
            </a:xfrm>
            <a:prstGeom prst="rect">
              <a:avLst/>
            </a:prstGeom>
          </p:spPr>
        </p:pic>
        <p:sp>
          <p:nvSpPr>
            <p:cNvPr id="31" name="Can 30"/>
            <p:cNvSpPr/>
            <p:nvPr/>
          </p:nvSpPr>
          <p:spPr bwMode="auto">
            <a:xfrm>
              <a:off x="2389313" y="3622752"/>
              <a:ext cx="769325" cy="76281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2" name="Group 31"/>
          <p:cNvGrpSpPr/>
          <p:nvPr/>
        </p:nvGrpSpPr>
        <p:grpSpPr>
          <a:xfrm>
            <a:off x="4505603" y="995505"/>
            <a:ext cx="3405852" cy="2891279"/>
            <a:chOff x="269241" y="2351314"/>
            <a:chExt cx="3339374" cy="2834845"/>
          </a:xfrm>
        </p:grpSpPr>
        <p:sp>
          <p:nvSpPr>
            <p:cNvPr id="33" name="Rectangle 32"/>
            <p:cNvSpPr/>
            <p:nvPr/>
          </p:nvSpPr>
          <p:spPr bwMode="auto">
            <a:xfrm>
              <a:off x="269241" y="2351314"/>
              <a:ext cx="3339374" cy="282484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34" name="Picture 33"/>
            <p:cNvPicPr>
              <a:picLocks noChangeAspect="1"/>
            </p:cNvPicPr>
            <p:nvPr/>
          </p:nvPicPr>
          <p:blipFill>
            <a:blip r:embed="rId3"/>
            <a:stretch>
              <a:fillRect/>
            </a:stretch>
          </p:blipFill>
          <p:spPr>
            <a:xfrm>
              <a:off x="529341" y="3129139"/>
              <a:ext cx="1377363" cy="1269192"/>
            </a:xfrm>
            <a:prstGeom prst="rect">
              <a:avLst/>
            </a:prstGeom>
          </p:spPr>
        </p:pic>
        <p:sp>
          <p:nvSpPr>
            <p:cNvPr id="35" name="Rectangle 34"/>
            <p:cNvSpPr/>
            <p:nvPr/>
          </p:nvSpPr>
          <p:spPr>
            <a:xfrm>
              <a:off x="1298368" y="4585225"/>
              <a:ext cx="1281120" cy="600934"/>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FFFFFF"/>
                  </a:solidFill>
                  <a:latin typeface="Segoe UI"/>
                  <a:ea typeface="Segoe UI" pitchFamily="34" charset="0"/>
                  <a:cs typeface="Segoe UI" pitchFamily="34" charset="0"/>
                </a:rPr>
                <a:t>VM 2</a:t>
              </a:r>
            </a:p>
          </p:txBody>
        </p:sp>
        <p:pic>
          <p:nvPicPr>
            <p:cNvPr id="36" name="Picture 35"/>
            <p:cNvPicPr>
              <a:picLocks noChangeAspect="1"/>
            </p:cNvPicPr>
            <p:nvPr/>
          </p:nvPicPr>
          <p:blipFill>
            <a:blip r:embed="rId4"/>
            <a:stretch>
              <a:fillRect/>
            </a:stretch>
          </p:blipFill>
          <p:spPr>
            <a:xfrm>
              <a:off x="2250578" y="2539538"/>
              <a:ext cx="1046796" cy="774900"/>
            </a:xfrm>
            <a:prstGeom prst="rect">
              <a:avLst/>
            </a:prstGeom>
          </p:spPr>
        </p:pic>
        <p:sp>
          <p:nvSpPr>
            <p:cNvPr id="37" name="Can 36"/>
            <p:cNvSpPr/>
            <p:nvPr/>
          </p:nvSpPr>
          <p:spPr bwMode="auto">
            <a:xfrm>
              <a:off x="2389313" y="3622752"/>
              <a:ext cx="769325" cy="76281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8" name="Group 37"/>
          <p:cNvGrpSpPr/>
          <p:nvPr/>
        </p:nvGrpSpPr>
        <p:grpSpPr>
          <a:xfrm>
            <a:off x="8086234" y="995506"/>
            <a:ext cx="3405852" cy="2891279"/>
            <a:chOff x="269241" y="2351314"/>
            <a:chExt cx="3339374" cy="2834845"/>
          </a:xfrm>
        </p:grpSpPr>
        <p:sp>
          <p:nvSpPr>
            <p:cNvPr id="39" name="Rectangle 38"/>
            <p:cNvSpPr/>
            <p:nvPr/>
          </p:nvSpPr>
          <p:spPr bwMode="auto">
            <a:xfrm>
              <a:off x="269241" y="2351314"/>
              <a:ext cx="3339374" cy="282484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0" name="Picture 39"/>
            <p:cNvPicPr>
              <a:picLocks noChangeAspect="1"/>
            </p:cNvPicPr>
            <p:nvPr/>
          </p:nvPicPr>
          <p:blipFill>
            <a:blip r:embed="rId3"/>
            <a:stretch>
              <a:fillRect/>
            </a:stretch>
          </p:blipFill>
          <p:spPr>
            <a:xfrm>
              <a:off x="529341" y="3129139"/>
              <a:ext cx="1377363" cy="1269192"/>
            </a:xfrm>
            <a:prstGeom prst="rect">
              <a:avLst/>
            </a:prstGeom>
          </p:spPr>
        </p:pic>
        <p:sp>
          <p:nvSpPr>
            <p:cNvPr id="41" name="Rectangle 40"/>
            <p:cNvSpPr/>
            <p:nvPr/>
          </p:nvSpPr>
          <p:spPr>
            <a:xfrm>
              <a:off x="1298368" y="4585225"/>
              <a:ext cx="1281120" cy="600934"/>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FFFFFF"/>
                  </a:solidFill>
                  <a:latin typeface="Segoe UI"/>
                  <a:ea typeface="Segoe UI" pitchFamily="34" charset="0"/>
                  <a:cs typeface="Segoe UI" pitchFamily="34" charset="0"/>
                </a:rPr>
                <a:t>VM 3</a:t>
              </a:r>
            </a:p>
          </p:txBody>
        </p:sp>
        <p:pic>
          <p:nvPicPr>
            <p:cNvPr id="42" name="Picture 41"/>
            <p:cNvPicPr>
              <a:picLocks noChangeAspect="1"/>
            </p:cNvPicPr>
            <p:nvPr/>
          </p:nvPicPr>
          <p:blipFill>
            <a:blip r:embed="rId4"/>
            <a:stretch>
              <a:fillRect/>
            </a:stretch>
          </p:blipFill>
          <p:spPr>
            <a:xfrm>
              <a:off x="2250578" y="2539538"/>
              <a:ext cx="1046796" cy="774900"/>
            </a:xfrm>
            <a:prstGeom prst="rect">
              <a:avLst/>
            </a:prstGeom>
          </p:spPr>
        </p:pic>
        <p:sp>
          <p:nvSpPr>
            <p:cNvPr id="43" name="Can 42"/>
            <p:cNvSpPr/>
            <p:nvPr/>
          </p:nvSpPr>
          <p:spPr bwMode="auto">
            <a:xfrm>
              <a:off x="2389313" y="3622752"/>
              <a:ext cx="769325" cy="76281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44" name="Group 43"/>
          <p:cNvGrpSpPr/>
          <p:nvPr/>
        </p:nvGrpSpPr>
        <p:grpSpPr>
          <a:xfrm>
            <a:off x="892105" y="4046834"/>
            <a:ext cx="3405852" cy="2891279"/>
            <a:chOff x="269241" y="2351314"/>
            <a:chExt cx="3339374" cy="2834845"/>
          </a:xfrm>
        </p:grpSpPr>
        <p:sp>
          <p:nvSpPr>
            <p:cNvPr id="45" name="Rectangle 44"/>
            <p:cNvSpPr/>
            <p:nvPr/>
          </p:nvSpPr>
          <p:spPr bwMode="auto">
            <a:xfrm>
              <a:off x="269241" y="2351314"/>
              <a:ext cx="3339374" cy="282484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6" name="Picture 45"/>
            <p:cNvPicPr>
              <a:picLocks noChangeAspect="1"/>
            </p:cNvPicPr>
            <p:nvPr/>
          </p:nvPicPr>
          <p:blipFill>
            <a:blip r:embed="rId3"/>
            <a:stretch>
              <a:fillRect/>
            </a:stretch>
          </p:blipFill>
          <p:spPr>
            <a:xfrm>
              <a:off x="529341" y="3129139"/>
              <a:ext cx="1377363" cy="1269192"/>
            </a:xfrm>
            <a:prstGeom prst="rect">
              <a:avLst/>
            </a:prstGeom>
          </p:spPr>
        </p:pic>
        <p:sp>
          <p:nvSpPr>
            <p:cNvPr id="47" name="Rectangle 46"/>
            <p:cNvSpPr/>
            <p:nvPr/>
          </p:nvSpPr>
          <p:spPr>
            <a:xfrm>
              <a:off x="1298368" y="4585225"/>
              <a:ext cx="1281120" cy="600934"/>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FFFFFF"/>
                  </a:solidFill>
                  <a:latin typeface="Segoe UI"/>
                  <a:ea typeface="Segoe UI" pitchFamily="34" charset="0"/>
                  <a:cs typeface="Segoe UI" pitchFamily="34" charset="0"/>
                </a:rPr>
                <a:t>VM 4</a:t>
              </a:r>
            </a:p>
          </p:txBody>
        </p:sp>
        <p:pic>
          <p:nvPicPr>
            <p:cNvPr id="48" name="Picture 47"/>
            <p:cNvPicPr>
              <a:picLocks noChangeAspect="1"/>
            </p:cNvPicPr>
            <p:nvPr/>
          </p:nvPicPr>
          <p:blipFill>
            <a:blip r:embed="rId4"/>
            <a:stretch>
              <a:fillRect/>
            </a:stretch>
          </p:blipFill>
          <p:spPr>
            <a:xfrm>
              <a:off x="2250578" y="2539538"/>
              <a:ext cx="1046796" cy="774900"/>
            </a:xfrm>
            <a:prstGeom prst="rect">
              <a:avLst/>
            </a:prstGeom>
          </p:spPr>
        </p:pic>
        <p:sp>
          <p:nvSpPr>
            <p:cNvPr id="49" name="Can 48"/>
            <p:cNvSpPr/>
            <p:nvPr/>
          </p:nvSpPr>
          <p:spPr bwMode="auto">
            <a:xfrm>
              <a:off x="2389313" y="3622752"/>
              <a:ext cx="769325" cy="76281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50" name="Group 49"/>
          <p:cNvGrpSpPr/>
          <p:nvPr/>
        </p:nvGrpSpPr>
        <p:grpSpPr>
          <a:xfrm>
            <a:off x="4505603" y="4033809"/>
            <a:ext cx="3405852" cy="2891279"/>
            <a:chOff x="269241" y="2351314"/>
            <a:chExt cx="3339374" cy="2834845"/>
          </a:xfrm>
        </p:grpSpPr>
        <p:sp>
          <p:nvSpPr>
            <p:cNvPr id="51" name="Rectangle 50"/>
            <p:cNvSpPr/>
            <p:nvPr/>
          </p:nvSpPr>
          <p:spPr bwMode="auto">
            <a:xfrm>
              <a:off x="269241" y="2351314"/>
              <a:ext cx="3339374" cy="282484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52" name="Picture 51"/>
            <p:cNvPicPr>
              <a:picLocks noChangeAspect="1"/>
            </p:cNvPicPr>
            <p:nvPr/>
          </p:nvPicPr>
          <p:blipFill>
            <a:blip r:embed="rId3"/>
            <a:stretch>
              <a:fillRect/>
            </a:stretch>
          </p:blipFill>
          <p:spPr>
            <a:xfrm>
              <a:off x="529341" y="3129139"/>
              <a:ext cx="1377363" cy="1269192"/>
            </a:xfrm>
            <a:prstGeom prst="rect">
              <a:avLst/>
            </a:prstGeom>
          </p:spPr>
        </p:pic>
        <p:sp>
          <p:nvSpPr>
            <p:cNvPr id="53" name="Rectangle 52"/>
            <p:cNvSpPr/>
            <p:nvPr/>
          </p:nvSpPr>
          <p:spPr>
            <a:xfrm>
              <a:off x="1298368" y="4585225"/>
              <a:ext cx="1281120" cy="600934"/>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FFFFFF"/>
                  </a:solidFill>
                  <a:latin typeface="Segoe UI"/>
                  <a:ea typeface="Segoe UI" pitchFamily="34" charset="0"/>
                  <a:cs typeface="Segoe UI" pitchFamily="34" charset="0"/>
                </a:rPr>
                <a:t>VM 5</a:t>
              </a:r>
            </a:p>
          </p:txBody>
        </p:sp>
        <p:pic>
          <p:nvPicPr>
            <p:cNvPr id="54" name="Picture 53"/>
            <p:cNvPicPr>
              <a:picLocks noChangeAspect="1"/>
            </p:cNvPicPr>
            <p:nvPr/>
          </p:nvPicPr>
          <p:blipFill>
            <a:blip r:embed="rId4"/>
            <a:stretch>
              <a:fillRect/>
            </a:stretch>
          </p:blipFill>
          <p:spPr>
            <a:xfrm>
              <a:off x="2250578" y="2539538"/>
              <a:ext cx="1046796" cy="774900"/>
            </a:xfrm>
            <a:prstGeom prst="rect">
              <a:avLst/>
            </a:prstGeom>
          </p:spPr>
        </p:pic>
        <p:sp>
          <p:nvSpPr>
            <p:cNvPr id="55" name="Can 54"/>
            <p:cNvSpPr/>
            <p:nvPr/>
          </p:nvSpPr>
          <p:spPr bwMode="auto">
            <a:xfrm>
              <a:off x="2389313" y="3622752"/>
              <a:ext cx="769325" cy="76281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56" name="Group 55"/>
          <p:cNvGrpSpPr/>
          <p:nvPr/>
        </p:nvGrpSpPr>
        <p:grpSpPr>
          <a:xfrm>
            <a:off x="8086234" y="4033808"/>
            <a:ext cx="3405852" cy="2891279"/>
            <a:chOff x="269241" y="2351314"/>
            <a:chExt cx="3339374" cy="2834845"/>
          </a:xfrm>
        </p:grpSpPr>
        <p:sp>
          <p:nvSpPr>
            <p:cNvPr id="57" name="Rectangle 56"/>
            <p:cNvSpPr/>
            <p:nvPr/>
          </p:nvSpPr>
          <p:spPr bwMode="auto">
            <a:xfrm>
              <a:off x="269241" y="2351314"/>
              <a:ext cx="3339374" cy="282484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58" name="Picture 57"/>
            <p:cNvPicPr>
              <a:picLocks noChangeAspect="1"/>
            </p:cNvPicPr>
            <p:nvPr/>
          </p:nvPicPr>
          <p:blipFill>
            <a:blip r:embed="rId3"/>
            <a:stretch>
              <a:fillRect/>
            </a:stretch>
          </p:blipFill>
          <p:spPr>
            <a:xfrm>
              <a:off x="529341" y="3129139"/>
              <a:ext cx="1377363" cy="1269192"/>
            </a:xfrm>
            <a:prstGeom prst="rect">
              <a:avLst/>
            </a:prstGeom>
          </p:spPr>
        </p:pic>
        <p:sp>
          <p:nvSpPr>
            <p:cNvPr id="59" name="Rectangle 58"/>
            <p:cNvSpPr/>
            <p:nvPr/>
          </p:nvSpPr>
          <p:spPr>
            <a:xfrm>
              <a:off x="1298368" y="4585225"/>
              <a:ext cx="1281120" cy="600934"/>
            </a:xfrm>
            <a:prstGeom prst="rect">
              <a:avLst/>
            </a:prstGeom>
          </p:spPr>
          <p:txBody>
            <a:bodyPr wrap="none">
              <a:spAutoFit/>
            </a:bodyPr>
            <a:lstStyle/>
            <a:p>
              <a:pPr algn="ctr" defTabSz="951028" fontAlgn="base">
                <a:lnSpc>
                  <a:spcPct val="90000"/>
                </a:lnSpc>
                <a:spcBef>
                  <a:spcPct val="0"/>
                </a:spcBef>
                <a:spcAft>
                  <a:spcPct val="0"/>
                </a:spcAft>
              </a:pPr>
              <a:r>
                <a:rPr lang="en-US" sz="3672" dirty="0">
                  <a:solidFill>
                    <a:srgbClr val="FFFFFF"/>
                  </a:solidFill>
                  <a:latin typeface="Segoe UI"/>
                  <a:ea typeface="Segoe UI" pitchFamily="34" charset="0"/>
                  <a:cs typeface="Segoe UI" pitchFamily="34" charset="0"/>
                </a:rPr>
                <a:t>VM 5</a:t>
              </a:r>
            </a:p>
          </p:txBody>
        </p:sp>
        <p:pic>
          <p:nvPicPr>
            <p:cNvPr id="60" name="Picture 59"/>
            <p:cNvPicPr>
              <a:picLocks noChangeAspect="1"/>
            </p:cNvPicPr>
            <p:nvPr/>
          </p:nvPicPr>
          <p:blipFill>
            <a:blip r:embed="rId4"/>
            <a:stretch>
              <a:fillRect/>
            </a:stretch>
          </p:blipFill>
          <p:spPr>
            <a:xfrm>
              <a:off x="2250578" y="2539538"/>
              <a:ext cx="1046796" cy="774900"/>
            </a:xfrm>
            <a:prstGeom prst="rect">
              <a:avLst/>
            </a:prstGeom>
          </p:spPr>
        </p:pic>
        <p:sp>
          <p:nvSpPr>
            <p:cNvPr id="61" name="Can 60"/>
            <p:cNvSpPr/>
            <p:nvPr/>
          </p:nvSpPr>
          <p:spPr bwMode="auto">
            <a:xfrm>
              <a:off x="2389313" y="3622752"/>
              <a:ext cx="769325" cy="76281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Tree>
    <p:extLst>
      <p:ext uri="{BB962C8B-B14F-4D97-AF65-F5344CB8AC3E}">
        <p14:creationId xmlns:p14="http://schemas.microsoft.com/office/powerpoint/2010/main" val="67967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anim calcmode="lin" valueType="num">
                                      <p:cBhvr>
                                        <p:cTn id="32" dur="500" fill="hold"/>
                                        <p:tgtEl>
                                          <p:spTgt spid="50"/>
                                        </p:tgtEl>
                                        <p:attrNameLst>
                                          <p:attrName>ppt_x</p:attrName>
                                        </p:attrNameLst>
                                      </p:cBhvr>
                                      <p:tavLst>
                                        <p:tav tm="0">
                                          <p:val>
                                            <p:strVal val="#ppt_x"/>
                                          </p:val>
                                        </p:tav>
                                        <p:tav tm="100000">
                                          <p:val>
                                            <p:strVal val="#ppt_x"/>
                                          </p:val>
                                        </p:tav>
                                      </p:tavLst>
                                    </p:anim>
                                    <p:anim calcmode="lin" valueType="num">
                                      <p:cBhvr>
                                        <p:cTn id="33" dur="5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Container Service</a:t>
            </a:r>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37026" y="3716372"/>
            <a:ext cx="5326788" cy="1640916"/>
          </a:xfrm>
          <a:prstGeom prst="rect">
            <a:avLst/>
          </a:prstGeom>
        </p:spPr>
      </p:pic>
      <p:pic>
        <p:nvPicPr>
          <p:cNvPr id="7" name="Picture 2" descr="http://devopscube.com/wp-content/uploads/2015/01/SWAR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121" y="1070939"/>
            <a:ext cx="4649984" cy="38718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mesosphere.com/wp-content/themes/mesosphere/library/images/assets/marathon-logo-750x4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880" y="1356667"/>
            <a:ext cx="3389431" cy="22325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64921" y="5611686"/>
            <a:ext cx="1344212" cy="1228924"/>
          </a:xfrm>
          <a:prstGeom prst="rect">
            <a:avLst/>
          </a:prstGeom>
        </p:spPr>
      </p:pic>
      <p:pic>
        <p:nvPicPr>
          <p:cNvPr id="16" name="Picture 15"/>
          <p:cNvPicPr>
            <a:picLocks noChangeAspect="1"/>
          </p:cNvPicPr>
          <p:nvPr/>
        </p:nvPicPr>
        <p:blipFill>
          <a:blip r:embed="rId6"/>
          <a:stretch>
            <a:fillRect/>
          </a:stretch>
        </p:blipFill>
        <p:spPr>
          <a:xfrm>
            <a:off x="2099206" y="5611686"/>
            <a:ext cx="1344212" cy="1228924"/>
          </a:xfrm>
          <a:prstGeom prst="rect">
            <a:avLst/>
          </a:prstGeom>
        </p:spPr>
      </p:pic>
      <p:pic>
        <p:nvPicPr>
          <p:cNvPr id="17" name="Picture 16"/>
          <p:cNvPicPr>
            <a:picLocks noChangeAspect="1"/>
          </p:cNvPicPr>
          <p:nvPr/>
        </p:nvPicPr>
        <p:blipFill>
          <a:blip r:embed="rId6"/>
          <a:stretch>
            <a:fillRect/>
          </a:stretch>
        </p:blipFill>
        <p:spPr>
          <a:xfrm>
            <a:off x="3533491" y="5611686"/>
            <a:ext cx="1344212" cy="1228924"/>
          </a:xfrm>
          <a:prstGeom prst="rect">
            <a:avLst/>
          </a:prstGeom>
        </p:spPr>
      </p:pic>
      <p:pic>
        <p:nvPicPr>
          <p:cNvPr id="18" name="Picture 17"/>
          <p:cNvPicPr>
            <a:picLocks noChangeAspect="1"/>
          </p:cNvPicPr>
          <p:nvPr/>
        </p:nvPicPr>
        <p:blipFill>
          <a:blip r:embed="rId6"/>
          <a:stretch>
            <a:fillRect/>
          </a:stretch>
        </p:blipFill>
        <p:spPr>
          <a:xfrm>
            <a:off x="4965166" y="5611686"/>
            <a:ext cx="1344212" cy="1228924"/>
          </a:xfrm>
          <a:prstGeom prst="rect">
            <a:avLst/>
          </a:prstGeom>
        </p:spPr>
      </p:pic>
      <p:pic>
        <p:nvPicPr>
          <p:cNvPr id="19" name="Picture 18"/>
          <p:cNvPicPr>
            <a:picLocks noChangeAspect="1"/>
          </p:cNvPicPr>
          <p:nvPr/>
        </p:nvPicPr>
        <p:blipFill>
          <a:blip r:embed="rId6"/>
          <a:stretch>
            <a:fillRect/>
          </a:stretch>
        </p:blipFill>
        <p:spPr>
          <a:xfrm>
            <a:off x="6396842" y="5611685"/>
            <a:ext cx="1344212" cy="1228924"/>
          </a:xfrm>
          <a:prstGeom prst="rect">
            <a:avLst/>
          </a:prstGeom>
        </p:spPr>
      </p:pic>
      <p:pic>
        <p:nvPicPr>
          <p:cNvPr id="20" name="Picture 19"/>
          <p:cNvPicPr>
            <a:picLocks noChangeAspect="1"/>
          </p:cNvPicPr>
          <p:nvPr/>
        </p:nvPicPr>
        <p:blipFill>
          <a:blip r:embed="rId6"/>
          <a:stretch>
            <a:fillRect/>
          </a:stretch>
        </p:blipFill>
        <p:spPr>
          <a:xfrm>
            <a:off x="7828518" y="5611685"/>
            <a:ext cx="1344212" cy="1228924"/>
          </a:xfrm>
          <a:prstGeom prst="rect">
            <a:avLst/>
          </a:prstGeom>
        </p:spPr>
      </p:pic>
      <p:pic>
        <p:nvPicPr>
          <p:cNvPr id="21" name="Picture 20"/>
          <p:cNvPicPr>
            <a:picLocks noChangeAspect="1"/>
          </p:cNvPicPr>
          <p:nvPr/>
        </p:nvPicPr>
        <p:blipFill>
          <a:blip r:embed="rId6"/>
          <a:stretch>
            <a:fillRect/>
          </a:stretch>
        </p:blipFill>
        <p:spPr>
          <a:xfrm>
            <a:off x="9260193" y="5611685"/>
            <a:ext cx="1344212" cy="1228924"/>
          </a:xfrm>
          <a:prstGeom prst="rect">
            <a:avLst/>
          </a:prstGeom>
        </p:spPr>
      </p:pic>
      <p:pic>
        <p:nvPicPr>
          <p:cNvPr id="22" name="Picture 21"/>
          <p:cNvPicPr>
            <a:picLocks noChangeAspect="1"/>
          </p:cNvPicPr>
          <p:nvPr/>
        </p:nvPicPr>
        <p:blipFill>
          <a:blip r:embed="rId6"/>
          <a:stretch>
            <a:fillRect/>
          </a:stretch>
        </p:blipFill>
        <p:spPr>
          <a:xfrm>
            <a:off x="10691869" y="5611684"/>
            <a:ext cx="1344212" cy="1228924"/>
          </a:xfrm>
          <a:prstGeom prst="rect">
            <a:avLst/>
          </a:prstGeom>
        </p:spPr>
      </p:pic>
    </p:spTree>
    <p:extLst>
      <p:ext uri="{BB962C8B-B14F-4D97-AF65-F5344CB8AC3E}">
        <p14:creationId xmlns:p14="http://schemas.microsoft.com/office/powerpoint/2010/main" val="3614184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www.recordtheearth.org/images/control_panel.png"/>
          <p:cNvPicPr>
            <a:picLocks noChangeAspect="1" noChangeArrowheads="1"/>
          </p:cNvPicPr>
          <p:nvPr/>
        </p:nvPicPr>
        <p:blipFill>
          <a:blip r:embed="rId3" cstate="print">
            <a:clrChange>
              <a:clrFrom>
                <a:srgbClr val="080808">
                  <a:alpha val="12157"/>
                </a:srgbClr>
              </a:clrFrom>
              <a:clrTo>
                <a:srgbClr val="080808">
                  <a:alpha val="0"/>
                </a:srgbClr>
              </a:clrTo>
            </a:clrChange>
            <a:grayscl/>
            <a:extLst>
              <a:ext uri="{BEBA8EAE-BF5A-486C-A8C5-ECC9F3942E4B}">
                <a14:imgProps xmlns:a14="http://schemas.microsoft.com/office/drawing/2010/main">
                  <a14:imgLayer r:embed="rId4">
                    <a14:imgEffect>
                      <a14:artisticPlasticWrap/>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47730" y="1816744"/>
            <a:ext cx="1931089" cy="1927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Lst>
          </a:blip>
          <a:stretch>
            <a:fillRect/>
          </a:stretch>
        </p:blipFill>
        <p:spPr>
          <a:xfrm>
            <a:off x="1647730" y="4312324"/>
            <a:ext cx="1931089" cy="1779432"/>
          </a:xfrm>
          <a:prstGeom prst="rect">
            <a:avLst/>
          </a:prstGeom>
        </p:spPr>
      </p:pic>
      <p:sp>
        <p:nvSpPr>
          <p:cNvPr id="12" name="Rectangle 11"/>
          <p:cNvSpPr/>
          <p:nvPr/>
        </p:nvSpPr>
        <p:spPr>
          <a:xfrm>
            <a:off x="4119582" y="2250152"/>
            <a:ext cx="1707178" cy="958518"/>
          </a:xfrm>
          <a:prstGeom prst="rect">
            <a:avLst/>
          </a:prstGeom>
        </p:spPr>
        <p:txBody>
          <a:bodyPr wrap="none">
            <a:spAutoFit/>
          </a:bodyPr>
          <a:lstStyle/>
          <a:p>
            <a:pPr algn="ctr" defTabSz="932597">
              <a:defRPr/>
            </a:pPr>
            <a:r>
              <a:rPr lang="en-US" sz="5507" kern="0" dirty="0">
                <a:solidFill>
                  <a:sysClr val="windowText" lastClr="000000"/>
                </a:solidFill>
                <a:latin typeface="Segoe UI"/>
              </a:rPr>
              <a:t>PaaS</a:t>
            </a:r>
          </a:p>
        </p:txBody>
      </p:sp>
      <p:sp>
        <p:nvSpPr>
          <p:cNvPr id="13" name="Rectangle 12"/>
          <p:cNvSpPr/>
          <p:nvPr/>
        </p:nvSpPr>
        <p:spPr>
          <a:xfrm>
            <a:off x="4237068" y="4731185"/>
            <a:ext cx="1494640" cy="958518"/>
          </a:xfrm>
          <a:prstGeom prst="rect">
            <a:avLst/>
          </a:prstGeom>
        </p:spPr>
        <p:txBody>
          <a:bodyPr wrap="none">
            <a:spAutoFit/>
          </a:bodyPr>
          <a:lstStyle/>
          <a:p>
            <a:pPr algn="ctr" defTabSz="932597">
              <a:defRPr/>
            </a:pPr>
            <a:r>
              <a:rPr lang="en-US" sz="5507" kern="0" dirty="0">
                <a:solidFill>
                  <a:sysClr val="windowText" lastClr="000000"/>
                </a:solidFill>
                <a:latin typeface="Segoe UI"/>
              </a:rPr>
              <a:t>IaaS</a:t>
            </a:r>
          </a:p>
        </p:txBody>
      </p:sp>
      <p:sp>
        <p:nvSpPr>
          <p:cNvPr id="14" name="Left Brace 13"/>
          <p:cNvSpPr/>
          <p:nvPr/>
        </p:nvSpPr>
        <p:spPr>
          <a:xfrm>
            <a:off x="5812701" y="4191720"/>
            <a:ext cx="685317" cy="2020641"/>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defRPr/>
            </a:pPr>
            <a:endParaRPr lang="en-US" sz="1836" kern="0">
              <a:solidFill>
                <a:sysClr val="windowText" lastClr="000000"/>
              </a:solidFill>
              <a:latin typeface="Segoe UI"/>
            </a:endParaRPr>
          </a:p>
        </p:txBody>
      </p:sp>
      <p:sp>
        <p:nvSpPr>
          <p:cNvPr id="18" name="Rectangle 17"/>
          <p:cNvSpPr/>
          <p:nvPr/>
        </p:nvSpPr>
        <p:spPr bwMode="auto">
          <a:xfrm>
            <a:off x="6498017" y="4414322"/>
            <a:ext cx="2758543" cy="16774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Rectangle 19"/>
          <p:cNvSpPr/>
          <p:nvPr/>
        </p:nvSpPr>
        <p:spPr bwMode="auto">
          <a:xfrm>
            <a:off x="9404817" y="4414321"/>
            <a:ext cx="2758543" cy="167743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 name="Rectangle 20"/>
          <p:cNvSpPr/>
          <p:nvPr/>
        </p:nvSpPr>
        <p:spPr>
          <a:xfrm>
            <a:off x="6485617" y="4739492"/>
            <a:ext cx="2770943" cy="990628"/>
          </a:xfrm>
          <a:prstGeom prst="rect">
            <a:avLst/>
          </a:prstGeom>
        </p:spPr>
        <p:txBody>
          <a:bodyPr wrap="square">
            <a:spAutoFit/>
          </a:bodyPr>
          <a:lstStyle/>
          <a:p>
            <a:pPr algn="ctr" defTabSz="932597">
              <a:defRPr/>
            </a:pPr>
            <a:r>
              <a:rPr lang="en-US" sz="2856" kern="0" dirty="0">
                <a:solidFill>
                  <a:srgbClr val="FFFFFF"/>
                </a:solidFill>
                <a:latin typeface="Segoe UI"/>
              </a:rPr>
              <a:t>VMs and </a:t>
            </a:r>
            <a:r>
              <a:rPr lang="en-US" sz="2856" kern="0" dirty="0" err="1">
                <a:solidFill>
                  <a:srgbClr val="FFFFFF"/>
                </a:solidFill>
                <a:latin typeface="Segoe UI"/>
              </a:rPr>
              <a:t>ScaleSets</a:t>
            </a:r>
            <a:endParaRPr lang="en-US" sz="2856" kern="0" dirty="0">
              <a:solidFill>
                <a:srgbClr val="FFFFFF"/>
              </a:solidFill>
              <a:latin typeface="Segoe UI"/>
            </a:endParaRPr>
          </a:p>
        </p:txBody>
      </p:sp>
      <p:sp>
        <p:nvSpPr>
          <p:cNvPr id="22" name="Rectangle 21"/>
          <p:cNvSpPr/>
          <p:nvPr/>
        </p:nvSpPr>
        <p:spPr>
          <a:xfrm>
            <a:off x="9392417" y="4715489"/>
            <a:ext cx="2770943" cy="990628"/>
          </a:xfrm>
          <a:prstGeom prst="rect">
            <a:avLst/>
          </a:prstGeom>
        </p:spPr>
        <p:txBody>
          <a:bodyPr wrap="square">
            <a:spAutoFit/>
          </a:bodyPr>
          <a:lstStyle/>
          <a:p>
            <a:pPr algn="ctr" defTabSz="932597">
              <a:defRPr/>
            </a:pPr>
            <a:r>
              <a:rPr lang="en-US" sz="2856" kern="0" dirty="0">
                <a:solidFill>
                  <a:srgbClr val="FFFFFF"/>
                </a:solidFill>
                <a:latin typeface="Segoe UI"/>
              </a:rPr>
              <a:t>Raw </a:t>
            </a:r>
          </a:p>
          <a:p>
            <a:pPr algn="ctr" defTabSz="932597">
              <a:defRPr/>
            </a:pPr>
            <a:r>
              <a:rPr lang="en-US" sz="2856" kern="0" dirty="0">
                <a:solidFill>
                  <a:srgbClr val="FFFFFF"/>
                </a:solidFill>
                <a:latin typeface="Segoe UI"/>
              </a:rPr>
              <a:t>Containers</a:t>
            </a:r>
          </a:p>
        </p:txBody>
      </p:sp>
      <p:sp>
        <p:nvSpPr>
          <p:cNvPr id="25" name="Left Brace 24"/>
          <p:cNvSpPr/>
          <p:nvPr/>
        </p:nvSpPr>
        <p:spPr>
          <a:xfrm>
            <a:off x="5813884" y="1538019"/>
            <a:ext cx="685317" cy="2365977"/>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defRPr/>
            </a:pPr>
            <a:endParaRPr lang="en-US" sz="1836" kern="0">
              <a:solidFill>
                <a:sysClr val="windowText" lastClr="000000"/>
              </a:solidFill>
              <a:latin typeface="Segoe UI"/>
            </a:endParaRPr>
          </a:p>
        </p:txBody>
      </p:sp>
      <p:grpSp>
        <p:nvGrpSpPr>
          <p:cNvPr id="3" name="Group 2"/>
          <p:cNvGrpSpPr/>
          <p:nvPr/>
        </p:nvGrpSpPr>
        <p:grpSpPr>
          <a:xfrm>
            <a:off x="6574833" y="2800760"/>
            <a:ext cx="2694126" cy="1103237"/>
            <a:chOff x="6445636" y="2746092"/>
            <a:chExt cx="2641540" cy="1081703"/>
          </a:xfrm>
        </p:grpSpPr>
        <p:sp>
          <p:nvSpPr>
            <p:cNvPr id="23" name="Rectangle 22"/>
            <p:cNvSpPr/>
            <p:nvPr/>
          </p:nvSpPr>
          <p:spPr bwMode="auto">
            <a:xfrm>
              <a:off x="6445636" y="2746092"/>
              <a:ext cx="2629382" cy="1081703"/>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Rectangle 25"/>
            <p:cNvSpPr/>
            <p:nvPr/>
          </p:nvSpPr>
          <p:spPr>
            <a:xfrm>
              <a:off x="6445636" y="2976912"/>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Microservices</a:t>
              </a:r>
            </a:p>
          </p:txBody>
        </p:sp>
      </p:grpSp>
      <p:grpSp>
        <p:nvGrpSpPr>
          <p:cNvPr id="4" name="Group 3"/>
          <p:cNvGrpSpPr/>
          <p:nvPr/>
        </p:nvGrpSpPr>
        <p:grpSpPr>
          <a:xfrm>
            <a:off x="9404816" y="2800760"/>
            <a:ext cx="2694126" cy="1103237"/>
            <a:chOff x="9220381" y="2746092"/>
            <a:chExt cx="2641540" cy="1081703"/>
          </a:xfrm>
        </p:grpSpPr>
        <p:sp>
          <p:nvSpPr>
            <p:cNvPr id="27" name="Rectangle 26"/>
            <p:cNvSpPr/>
            <p:nvPr/>
          </p:nvSpPr>
          <p:spPr bwMode="auto">
            <a:xfrm>
              <a:off x="9220381" y="2746092"/>
              <a:ext cx="2629382" cy="1081703"/>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 name="Rectangle 27"/>
            <p:cNvSpPr/>
            <p:nvPr/>
          </p:nvSpPr>
          <p:spPr>
            <a:xfrm>
              <a:off x="9220381" y="2810499"/>
              <a:ext cx="2641540" cy="971292"/>
            </a:xfrm>
            <a:prstGeom prst="rect">
              <a:avLst/>
            </a:prstGeom>
          </p:spPr>
          <p:txBody>
            <a:bodyPr wrap="square">
              <a:spAutoFit/>
            </a:bodyPr>
            <a:lstStyle/>
            <a:p>
              <a:pPr algn="ctr" defTabSz="932597">
                <a:defRPr/>
              </a:pPr>
              <a:r>
                <a:rPr lang="en-US" sz="2856" kern="0" dirty="0">
                  <a:solidFill>
                    <a:srgbClr val="FFFFFF"/>
                  </a:solidFill>
                  <a:latin typeface="Segoe UI"/>
                </a:rPr>
                <a:t>Existing Frameworks</a:t>
              </a:r>
            </a:p>
          </p:txBody>
        </p:sp>
      </p:grpSp>
      <p:grpSp>
        <p:nvGrpSpPr>
          <p:cNvPr id="6" name="Group 5"/>
          <p:cNvGrpSpPr/>
          <p:nvPr/>
        </p:nvGrpSpPr>
        <p:grpSpPr>
          <a:xfrm>
            <a:off x="6562433" y="1579815"/>
            <a:ext cx="2694126" cy="1103237"/>
            <a:chOff x="6433478" y="1548979"/>
            <a:chExt cx="2641540" cy="1081703"/>
          </a:xfrm>
        </p:grpSpPr>
        <p:sp>
          <p:nvSpPr>
            <p:cNvPr id="29" name="Rectangle 28"/>
            <p:cNvSpPr/>
            <p:nvPr/>
          </p:nvSpPr>
          <p:spPr bwMode="auto">
            <a:xfrm>
              <a:off x="6433478" y="1548979"/>
              <a:ext cx="2629382" cy="1081703"/>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 name="Rectangle 29"/>
            <p:cNvSpPr/>
            <p:nvPr/>
          </p:nvSpPr>
          <p:spPr>
            <a:xfrm>
              <a:off x="6433478" y="1779799"/>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Web/Mobile</a:t>
              </a:r>
            </a:p>
          </p:txBody>
        </p:sp>
      </p:grpSp>
      <p:grpSp>
        <p:nvGrpSpPr>
          <p:cNvPr id="5" name="Group 4"/>
          <p:cNvGrpSpPr/>
          <p:nvPr/>
        </p:nvGrpSpPr>
        <p:grpSpPr>
          <a:xfrm>
            <a:off x="9417216" y="1579815"/>
            <a:ext cx="2694126" cy="1103237"/>
            <a:chOff x="9232539" y="1548979"/>
            <a:chExt cx="2641540" cy="1081703"/>
          </a:xfrm>
        </p:grpSpPr>
        <p:sp>
          <p:nvSpPr>
            <p:cNvPr id="19" name="Rectangle 18"/>
            <p:cNvSpPr/>
            <p:nvPr/>
          </p:nvSpPr>
          <p:spPr bwMode="auto">
            <a:xfrm>
              <a:off x="9232539" y="1548979"/>
              <a:ext cx="2629382" cy="108170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Rectangle 23"/>
            <p:cNvSpPr/>
            <p:nvPr/>
          </p:nvSpPr>
          <p:spPr>
            <a:xfrm>
              <a:off x="9232539" y="1779799"/>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Serverless</a:t>
              </a:r>
            </a:p>
          </p:txBody>
        </p:sp>
      </p:grpSp>
    </p:spTree>
    <p:extLst>
      <p:ext uri="{BB962C8B-B14F-4D97-AF65-F5344CB8AC3E}">
        <p14:creationId xmlns:p14="http://schemas.microsoft.com/office/powerpoint/2010/main" val="12835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8989" y="3506067"/>
            <a:ext cx="2694126" cy="1103237"/>
            <a:chOff x="6445636" y="2746092"/>
            <a:chExt cx="2641540" cy="1081703"/>
          </a:xfrm>
        </p:grpSpPr>
        <p:sp>
          <p:nvSpPr>
            <p:cNvPr id="5" name="Rectangle 4"/>
            <p:cNvSpPr/>
            <p:nvPr/>
          </p:nvSpPr>
          <p:spPr bwMode="auto">
            <a:xfrm>
              <a:off x="6445636" y="2746092"/>
              <a:ext cx="2629382" cy="1081703"/>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Rectangle 5"/>
            <p:cNvSpPr/>
            <p:nvPr/>
          </p:nvSpPr>
          <p:spPr>
            <a:xfrm>
              <a:off x="6445636" y="2976912"/>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Microservices</a:t>
              </a:r>
            </a:p>
          </p:txBody>
        </p:sp>
      </p:grpSp>
      <p:grpSp>
        <p:nvGrpSpPr>
          <p:cNvPr id="7" name="Group 6"/>
          <p:cNvGrpSpPr/>
          <p:nvPr/>
        </p:nvGrpSpPr>
        <p:grpSpPr>
          <a:xfrm>
            <a:off x="861389" y="4893031"/>
            <a:ext cx="2694126" cy="1103237"/>
            <a:chOff x="9220381" y="2746092"/>
            <a:chExt cx="2641540" cy="1081703"/>
          </a:xfrm>
        </p:grpSpPr>
        <p:sp>
          <p:nvSpPr>
            <p:cNvPr id="8" name="Rectangle 7"/>
            <p:cNvSpPr/>
            <p:nvPr/>
          </p:nvSpPr>
          <p:spPr bwMode="auto">
            <a:xfrm>
              <a:off x="9220381" y="2746092"/>
              <a:ext cx="2629382" cy="1081703"/>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ectangle 8"/>
            <p:cNvSpPr/>
            <p:nvPr/>
          </p:nvSpPr>
          <p:spPr>
            <a:xfrm>
              <a:off x="9220381" y="2810499"/>
              <a:ext cx="2641540" cy="971292"/>
            </a:xfrm>
            <a:prstGeom prst="rect">
              <a:avLst/>
            </a:prstGeom>
          </p:spPr>
          <p:txBody>
            <a:bodyPr wrap="square">
              <a:spAutoFit/>
            </a:bodyPr>
            <a:lstStyle/>
            <a:p>
              <a:pPr algn="ctr" defTabSz="932597">
                <a:defRPr/>
              </a:pPr>
              <a:r>
                <a:rPr lang="en-US" sz="2856" kern="0" dirty="0">
                  <a:solidFill>
                    <a:srgbClr val="FFFFFF"/>
                  </a:solidFill>
                  <a:latin typeface="Segoe UI"/>
                </a:rPr>
                <a:t>Existing Frameworks</a:t>
              </a:r>
            </a:p>
          </p:txBody>
        </p:sp>
      </p:grpSp>
      <p:grpSp>
        <p:nvGrpSpPr>
          <p:cNvPr id="10" name="Group 9"/>
          <p:cNvGrpSpPr/>
          <p:nvPr/>
        </p:nvGrpSpPr>
        <p:grpSpPr>
          <a:xfrm>
            <a:off x="848989" y="2166753"/>
            <a:ext cx="2694126" cy="1103237"/>
            <a:chOff x="6433478" y="1548979"/>
            <a:chExt cx="2641540" cy="1081703"/>
          </a:xfrm>
        </p:grpSpPr>
        <p:sp>
          <p:nvSpPr>
            <p:cNvPr id="11" name="Rectangle 10"/>
            <p:cNvSpPr/>
            <p:nvPr/>
          </p:nvSpPr>
          <p:spPr bwMode="auto">
            <a:xfrm>
              <a:off x="6433478" y="1548979"/>
              <a:ext cx="2629382" cy="1081703"/>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ectangle 11"/>
            <p:cNvSpPr/>
            <p:nvPr/>
          </p:nvSpPr>
          <p:spPr>
            <a:xfrm>
              <a:off x="6433478" y="1779799"/>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Web/Mobile</a:t>
              </a:r>
            </a:p>
          </p:txBody>
        </p:sp>
      </p:grpSp>
      <p:grpSp>
        <p:nvGrpSpPr>
          <p:cNvPr id="13" name="Group 12"/>
          <p:cNvGrpSpPr/>
          <p:nvPr/>
        </p:nvGrpSpPr>
        <p:grpSpPr>
          <a:xfrm>
            <a:off x="848989" y="768852"/>
            <a:ext cx="2694126" cy="1103237"/>
            <a:chOff x="9232539" y="1548979"/>
            <a:chExt cx="2641540" cy="1081703"/>
          </a:xfrm>
        </p:grpSpPr>
        <p:sp>
          <p:nvSpPr>
            <p:cNvPr id="14" name="Rectangle 13"/>
            <p:cNvSpPr/>
            <p:nvPr/>
          </p:nvSpPr>
          <p:spPr bwMode="auto">
            <a:xfrm>
              <a:off x="9232539" y="1548979"/>
              <a:ext cx="2629382" cy="108170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Rectangle 14"/>
            <p:cNvSpPr/>
            <p:nvPr/>
          </p:nvSpPr>
          <p:spPr>
            <a:xfrm>
              <a:off x="9232539" y="1779799"/>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Serverless</a:t>
              </a:r>
            </a:p>
          </p:txBody>
        </p:sp>
      </p:grpSp>
      <p:sp>
        <p:nvSpPr>
          <p:cNvPr id="16" name="Rectangle 15"/>
          <p:cNvSpPr/>
          <p:nvPr/>
        </p:nvSpPr>
        <p:spPr>
          <a:xfrm>
            <a:off x="3555515" y="959481"/>
            <a:ext cx="8466417" cy="734534"/>
          </a:xfrm>
          <a:prstGeom prst="rect">
            <a:avLst/>
          </a:prstGeom>
        </p:spPr>
        <p:txBody>
          <a:bodyPr wrap="square">
            <a:spAutoFit/>
          </a:bodyPr>
          <a:lstStyle/>
          <a:p>
            <a:pPr defTabSz="951028" fontAlgn="base">
              <a:spcBef>
                <a:spcPct val="0"/>
              </a:spcBef>
              <a:spcAft>
                <a:spcPct val="0"/>
              </a:spcAft>
            </a:pPr>
            <a:r>
              <a:rPr lang="en-US" sz="2040" dirty="0">
                <a:solidFill>
                  <a:srgbClr val="505050">
                    <a:lumMod val="50000"/>
                  </a:srgbClr>
                </a:solidFill>
                <a:latin typeface="Segoe UI"/>
              </a:rPr>
              <a:t>Event-driven compute application components.</a:t>
            </a:r>
          </a:p>
          <a:p>
            <a:pPr defTabSz="951028" fontAlgn="base">
              <a:spcBef>
                <a:spcPct val="0"/>
              </a:spcBef>
              <a:spcAft>
                <a:spcPct val="0"/>
              </a:spcAft>
            </a:pPr>
            <a:r>
              <a:rPr lang="en-US" sz="2040" dirty="0">
                <a:solidFill>
                  <a:srgbClr val="505050">
                    <a:lumMod val="50000"/>
                  </a:srgbClr>
                </a:solidFill>
                <a:latin typeface="Segoe UI"/>
              </a:rPr>
              <a:t>Ex: IOT events, game events, operational events</a:t>
            </a:r>
          </a:p>
        </p:txBody>
      </p:sp>
      <p:sp>
        <p:nvSpPr>
          <p:cNvPr id="17" name="Rectangle 16"/>
          <p:cNvSpPr/>
          <p:nvPr/>
        </p:nvSpPr>
        <p:spPr>
          <a:xfrm>
            <a:off x="3555515" y="2242381"/>
            <a:ext cx="8466417" cy="734534"/>
          </a:xfrm>
          <a:prstGeom prst="rect">
            <a:avLst/>
          </a:prstGeom>
        </p:spPr>
        <p:txBody>
          <a:bodyPr wrap="square">
            <a:spAutoFit/>
          </a:bodyPr>
          <a:lstStyle/>
          <a:p>
            <a:pPr defTabSz="951028" fontAlgn="base">
              <a:spcBef>
                <a:spcPct val="0"/>
              </a:spcBef>
              <a:spcAft>
                <a:spcPct val="0"/>
              </a:spcAft>
            </a:pPr>
            <a:r>
              <a:rPr lang="en-US" sz="2040" dirty="0">
                <a:solidFill>
                  <a:srgbClr val="505050">
                    <a:lumMod val="50000"/>
                  </a:srgbClr>
                </a:solidFill>
                <a:latin typeface="Segoe UI"/>
              </a:rPr>
              <a:t>Web and mobile fully managed applications. No infra management. </a:t>
            </a:r>
          </a:p>
          <a:p>
            <a:pPr defTabSz="951028" fontAlgn="base">
              <a:spcBef>
                <a:spcPct val="0"/>
              </a:spcBef>
              <a:spcAft>
                <a:spcPct val="0"/>
              </a:spcAft>
            </a:pPr>
            <a:r>
              <a:rPr lang="en-US" sz="2040" dirty="0">
                <a:solidFill>
                  <a:srgbClr val="505050">
                    <a:lumMod val="50000"/>
                  </a:srgbClr>
                </a:solidFill>
                <a:latin typeface="Segoe UI"/>
              </a:rPr>
              <a:t>Ex: ecommerce sites, LOB sites, supporting websites</a:t>
            </a:r>
          </a:p>
        </p:txBody>
      </p:sp>
      <p:sp>
        <p:nvSpPr>
          <p:cNvPr id="18" name="Rectangle 17"/>
          <p:cNvSpPr/>
          <p:nvPr/>
        </p:nvSpPr>
        <p:spPr>
          <a:xfrm>
            <a:off x="3555515" y="3617429"/>
            <a:ext cx="8812498" cy="734534"/>
          </a:xfrm>
          <a:prstGeom prst="rect">
            <a:avLst/>
          </a:prstGeom>
        </p:spPr>
        <p:txBody>
          <a:bodyPr wrap="square">
            <a:spAutoFit/>
          </a:bodyPr>
          <a:lstStyle/>
          <a:p>
            <a:pPr defTabSz="951028" fontAlgn="base">
              <a:spcBef>
                <a:spcPct val="0"/>
              </a:spcBef>
              <a:spcAft>
                <a:spcPct val="0"/>
              </a:spcAft>
            </a:pPr>
            <a:r>
              <a:rPr lang="en-US" sz="2040" dirty="0">
                <a:solidFill>
                  <a:srgbClr val="505050">
                    <a:lumMod val="50000"/>
                  </a:srgbClr>
                </a:solidFill>
                <a:latin typeface="Segoe UI"/>
              </a:rPr>
              <a:t>Massive-scale, 24x7 available applications with agile multi-components.</a:t>
            </a:r>
          </a:p>
          <a:p>
            <a:pPr defTabSz="951028" fontAlgn="base">
              <a:spcBef>
                <a:spcPct val="0"/>
              </a:spcBef>
              <a:spcAft>
                <a:spcPct val="0"/>
              </a:spcAft>
            </a:pPr>
            <a:r>
              <a:rPr lang="en-US" sz="2040" dirty="0">
                <a:solidFill>
                  <a:srgbClr val="505050">
                    <a:lumMod val="50000"/>
                  </a:srgbClr>
                </a:solidFill>
                <a:latin typeface="Segoe UI"/>
              </a:rPr>
              <a:t>Ex: Multi-part live games, queuing systems, large-scale sites/LOB</a:t>
            </a:r>
          </a:p>
        </p:txBody>
      </p:sp>
      <p:sp>
        <p:nvSpPr>
          <p:cNvPr id="19" name="Rectangle 18"/>
          <p:cNvSpPr/>
          <p:nvPr/>
        </p:nvSpPr>
        <p:spPr>
          <a:xfrm>
            <a:off x="3543115" y="5126133"/>
            <a:ext cx="8723764" cy="734534"/>
          </a:xfrm>
          <a:prstGeom prst="rect">
            <a:avLst/>
          </a:prstGeom>
        </p:spPr>
        <p:txBody>
          <a:bodyPr wrap="square">
            <a:spAutoFit/>
          </a:bodyPr>
          <a:lstStyle/>
          <a:p>
            <a:pPr defTabSz="1109758"/>
            <a:r>
              <a:rPr lang="en-US" sz="2040" dirty="0">
                <a:solidFill>
                  <a:srgbClr val="505050">
                    <a:lumMod val="50000"/>
                  </a:srgbClr>
                </a:solidFill>
                <a:latin typeface="Segoe UI"/>
              </a:rPr>
              <a:t>Applications focused on the framework/runtime/application model.</a:t>
            </a:r>
          </a:p>
          <a:p>
            <a:pPr defTabSz="1109758"/>
            <a:r>
              <a:rPr lang="en-US" sz="2040" dirty="0">
                <a:solidFill>
                  <a:srgbClr val="505050">
                    <a:lumMod val="50000"/>
                  </a:srgbClr>
                </a:solidFill>
                <a:latin typeface="Segoe UI"/>
              </a:rPr>
              <a:t>Ex: Existing enterprise/LOB apps, new scale-out with existing components</a:t>
            </a:r>
          </a:p>
        </p:txBody>
      </p:sp>
    </p:spTree>
    <p:extLst>
      <p:ext uri="{BB962C8B-B14F-4D97-AF65-F5344CB8AC3E}">
        <p14:creationId xmlns:p14="http://schemas.microsoft.com/office/powerpoint/2010/main" val="846622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2" fill="hold" grpId="1" nodeType="clickEffect">
                                  <p:stCondLst>
                                    <p:cond delay="0"/>
                                  </p:stCondLst>
                                  <p:childTnLst>
                                    <p:animEffect transition="out" filter="wipe(right)">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22" presetClass="exit" presetSubtype="2" fill="hold" grpId="1" nodeType="withEffect">
                                  <p:stCondLst>
                                    <p:cond delay="0"/>
                                  </p:stCondLst>
                                  <p:childTnLst>
                                    <p:animEffect transition="out" filter="wipe(right)">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22" presetClass="exit" presetSubtype="2" fill="hold" grpId="1" nodeType="withEffect">
                                  <p:stCondLst>
                                    <p:cond delay="0"/>
                                  </p:stCondLst>
                                  <p:childTnLst>
                                    <p:animEffect transition="out" filter="wipe(right)">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22" presetClass="exit" presetSubtype="2" fill="hold" grpId="1" nodeType="withEffect">
                                  <p:stCondLst>
                                    <p:cond delay="0"/>
                                  </p:stCondLst>
                                  <p:childTnLst>
                                    <p:animEffect transition="out" filter="wipe(right)">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P spid="19" grpId="0"/>
      <p:bldP spid="1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868" y="4814559"/>
            <a:ext cx="1321495" cy="1321495"/>
          </a:xfrm>
          <a:prstGeom prst="rect">
            <a:avLst/>
          </a:prstGeom>
        </p:spPr>
      </p:pic>
      <p:pic>
        <p:nvPicPr>
          <p:cNvPr id="27" name="Picture 26"/>
          <p:cNvPicPr>
            <a:picLocks noChangeAspect="1"/>
          </p:cNvPicPr>
          <p:nvPr/>
        </p:nvPicPr>
        <p:blipFill>
          <a:blip r:embed="rId4"/>
          <a:stretch>
            <a:fillRect/>
          </a:stretch>
        </p:blipFill>
        <p:spPr>
          <a:xfrm>
            <a:off x="4333182" y="799511"/>
            <a:ext cx="1110213" cy="1072578"/>
          </a:xfrm>
          <a:prstGeom prst="rect">
            <a:avLst/>
          </a:prstGeom>
          <a:ln>
            <a:solidFill>
              <a:schemeClr val="accent1"/>
            </a:solidFill>
          </a:ln>
        </p:spPr>
      </p:pic>
      <p:pic>
        <p:nvPicPr>
          <p:cNvPr id="28" name="Picture 27"/>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313925" y="3486538"/>
            <a:ext cx="1127779" cy="112777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5601" y="2073104"/>
            <a:ext cx="1125394" cy="1125394"/>
          </a:xfrm>
          <a:prstGeom prst="rect">
            <a:avLst/>
          </a:prstGeom>
        </p:spPr>
      </p:pic>
      <p:sp>
        <p:nvSpPr>
          <p:cNvPr id="30" name="TextBox 29"/>
          <p:cNvSpPr txBox="1"/>
          <p:nvPr/>
        </p:nvSpPr>
        <p:spPr>
          <a:xfrm>
            <a:off x="5632400" y="2142721"/>
            <a:ext cx="3082167" cy="756496"/>
          </a:xfrm>
          <a:prstGeom prst="rect">
            <a:avLst/>
          </a:prstGeom>
          <a:noFill/>
        </p:spPr>
        <p:txBody>
          <a:bodyPr wrap="square" lIns="182832" tIns="146264" rIns="182832" bIns="14626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pPr defTabSz="932567">
              <a:defRPr/>
            </a:pPr>
            <a:r>
              <a:rPr lang="en-US" sz="3264" kern="0" dirty="0">
                <a:solidFill>
                  <a:sysClr val="windowText" lastClr="000000"/>
                </a:solidFill>
                <a:latin typeface="Segoe UI"/>
              </a:rPr>
              <a:t>App Service</a:t>
            </a:r>
          </a:p>
        </p:txBody>
      </p:sp>
      <p:sp>
        <p:nvSpPr>
          <p:cNvPr id="31" name="TextBox 30"/>
          <p:cNvSpPr txBox="1"/>
          <p:nvPr/>
        </p:nvSpPr>
        <p:spPr>
          <a:xfrm>
            <a:off x="5405478" y="3636585"/>
            <a:ext cx="3560812" cy="756496"/>
          </a:xfrm>
          <a:prstGeom prst="rect">
            <a:avLst/>
          </a:prstGeom>
          <a:noFill/>
        </p:spPr>
        <p:txBody>
          <a:bodyPr wrap="square" lIns="182832" tIns="146264" rIns="182832" bIns="14626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pPr defTabSz="932567">
              <a:defRPr/>
            </a:pPr>
            <a:r>
              <a:rPr lang="en-US" sz="3264" kern="0" dirty="0">
                <a:solidFill>
                  <a:sysClr val="windowText" lastClr="000000"/>
                </a:solidFill>
                <a:latin typeface="Segoe UI"/>
              </a:rPr>
              <a:t>Service Fabric</a:t>
            </a:r>
          </a:p>
        </p:txBody>
      </p:sp>
      <p:sp>
        <p:nvSpPr>
          <p:cNvPr id="32" name="TextBox 31"/>
          <p:cNvSpPr txBox="1"/>
          <p:nvPr/>
        </p:nvSpPr>
        <p:spPr>
          <a:xfrm>
            <a:off x="5217160" y="5101602"/>
            <a:ext cx="3937444" cy="756496"/>
          </a:xfrm>
          <a:prstGeom prst="rect">
            <a:avLst/>
          </a:prstGeom>
          <a:noFill/>
        </p:spPr>
        <p:txBody>
          <a:bodyPr wrap="square" lIns="182832" tIns="146264" rIns="182832" bIns="14626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pPr defTabSz="932567">
              <a:defRPr/>
            </a:pPr>
            <a:r>
              <a:rPr lang="en-US" sz="3264" kern="0" dirty="0">
                <a:solidFill>
                  <a:sysClr val="windowText" lastClr="000000"/>
                </a:solidFill>
                <a:latin typeface="Segoe UI"/>
              </a:rPr>
              <a:t>Cloud Services</a:t>
            </a:r>
          </a:p>
        </p:txBody>
      </p:sp>
      <p:sp>
        <p:nvSpPr>
          <p:cNvPr id="33" name="TextBox 32"/>
          <p:cNvSpPr txBox="1"/>
          <p:nvPr/>
        </p:nvSpPr>
        <p:spPr>
          <a:xfrm>
            <a:off x="5563363" y="989986"/>
            <a:ext cx="3560813" cy="756496"/>
          </a:xfrm>
          <a:prstGeom prst="rect">
            <a:avLst/>
          </a:prstGeom>
          <a:noFill/>
        </p:spPr>
        <p:txBody>
          <a:bodyPr wrap="square" lIns="182832" tIns="146264" rIns="182832" bIns="14626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pPr defTabSz="932567">
              <a:defRPr/>
            </a:pPr>
            <a:r>
              <a:rPr lang="en-US" sz="3264" kern="0" dirty="0">
                <a:solidFill>
                  <a:sysClr val="windowText" lastClr="000000"/>
                </a:solidFill>
                <a:latin typeface="Segoe UI"/>
              </a:rPr>
              <a:t>Azure Functions</a:t>
            </a:r>
          </a:p>
        </p:txBody>
      </p:sp>
      <p:grpSp>
        <p:nvGrpSpPr>
          <p:cNvPr id="22" name="Group 21"/>
          <p:cNvGrpSpPr/>
          <p:nvPr/>
        </p:nvGrpSpPr>
        <p:grpSpPr>
          <a:xfrm>
            <a:off x="848989" y="3506067"/>
            <a:ext cx="2694126" cy="1103237"/>
            <a:chOff x="6445636" y="2746092"/>
            <a:chExt cx="2641540" cy="1081703"/>
          </a:xfrm>
        </p:grpSpPr>
        <p:sp>
          <p:nvSpPr>
            <p:cNvPr id="23" name="Rectangle 22"/>
            <p:cNvSpPr/>
            <p:nvPr/>
          </p:nvSpPr>
          <p:spPr bwMode="auto">
            <a:xfrm>
              <a:off x="6445636" y="2746092"/>
              <a:ext cx="2629382" cy="1081703"/>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Rectangle 23"/>
            <p:cNvSpPr/>
            <p:nvPr/>
          </p:nvSpPr>
          <p:spPr>
            <a:xfrm>
              <a:off x="6445636" y="2976912"/>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Microservices</a:t>
              </a:r>
            </a:p>
          </p:txBody>
        </p:sp>
      </p:grpSp>
      <p:grpSp>
        <p:nvGrpSpPr>
          <p:cNvPr id="25" name="Group 24"/>
          <p:cNvGrpSpPr/>
          <p:nvPr/>
        </p:nvGrpSpPr>
        <p:grpSpPr>
          <a:xfrm>
            <a:off x="861389" y="4893031"/>
            <a:ext cx="2694126" cy="1103237"/>
            <a:chOff x="9220381" y="2746092"/>
            <a:chExt cx="2641540" cy="1081703"/>
          </a:xfrm>
        </p:grpSpPr>
        <p:sp>
          <p:nvSpPr>
            <p:cNvPr id="34" name="Rectangle 33"/>
            <p:cNvSpPr/>
            <p:nvPr/>
          </p:nvSpPr>
          <p:spPr bwMode="auto">
            <a:xfrm>
              <a:off x="9220381" y="2746092"/>
              <a:ext cx="2629382" cy="1081703"/>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 name="Rectangle 34"/>
            <p:cNvSpPr/>
            <p:nvPr/>
          </p:nvSpPr>
          <p:spPr>
            <a:xfrm>
              <a:off x="9220381" y="2810499"/>
              <a:ext cx="2641540" cy="971292"/>
            </a:xfrm>
            <a:prstGeom prst="rect">
              <a:avLst/>
            </a:prstGeom>
          </p:spPr>
          <p:txBody>
            <a:bodyPr wrap="square">
              <a:spAutoFit/>
            </a:bodyPr>
            <a:lstStyle/>
            <a:p>
              <a:pPr algn="ctr" defTabSz="932597">
                <a:defRPr/>
              </a:pPr>
              <a:r>
                <a:rPr lang="en-US" sz="2856" kern="0" dirty="0">
                  <a:solidFill>
                    <a:srgbClr val="FFFFFF"/>
                  </a:solidFill>
                  <a:latin typeface="Segoe UI"/>
                </a:rPr>
                <a:t>Existing Frameworks</a:t>
              </a:r>
            </a:p>
          </p:txBody>
        </p:sp>
      </p:grpSp>
      <p:grpSp>
        <p:nvGrpSpPr>
          <p:cNvPr id="36" name="Group 35"/>
          <p:cNvGrpSpPr/>
          <p:nvPr/>
        </p:nvGrpSpPr>
        <p:grpSpPr>
          <a:xfrm>
            <a:off x="848989" y="2166753"/>
            <a:ext cx="2694126" cy="1103237"/>
            <a:chOff x="6433478" y="1548979"/>
            <a:chExt cx="2641540" cy="1081703"/>
          </a:xfrm>
        </p:grpSpPr>
        <p:sp>
          <p:nvSpPr>
            <p:cNvPr id="37" name="Rectangle 36"/>
            <p:cNvSpPr/>
            <p:nvPr/>
          </p:nvSpPr>
          <p:spPr bwMode="auto">
            <a:xfrm>
              <a:off x="6433478" y="1548979"/>
              <a:ext cx="2629382" cy="1081703"/>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8" name="Rectangle 37"/>
            <p:cNvSpPr/>
            <p:nvPr/>
          </p:nvSpPr>
          <p:spPr>
            <a:xfrm>
              <a:off x="6433478" y="1779799"/>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Web/Mobile</a:t>
              </a:r>
            </a:p>
          </p:txBody>
        </p:sp>
      </p:grpSp>
      <p:grpSp>
        <p:nvGrpSpPr>
          <p:cNvPr id="39" name="Group 38"/>
          <p:cNvGrpSpPr/>
          <p:nvPr/>
        </p:nvGrpSpPr>
        <p:grpSpPr>
          <a:xfrm>
            <a:off x="848989" y="768852"/>
            <a:ext cx="2694126" cy="1103237"/>
            <a:chOff x="9232539" y="1548979"/>
            <a:chExt cx="2641540" cy="1081703"/>
          </a:xfrm>
        </p:grpSpPr>
        <p:sp>
          <p:nvSpPr>
            <p:cNvPr id="40" name="Rectangle 39"/>
            <p:cNvSpPr/>
            <p:nvPr/>
          </p:nvSpPr>
          <p:spPr bwMode="auto">
            <a:xfrm>
              <a:off x="9232539" y="1548979"/>
              <a:ext cx="2629382" cy="108170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1" name="Rectangle 40"/>
            <p:cNvSpPr/>
            <p:nvPr/>
          </p:nvSpPr>
          <p:spPr>
            <a:xfrm>
              <a:off x="9232539" y="1779799"/>
              <a:ext cx="2641540" cy="531812"/>
            </a:xfrm>
            <a:prstGeom prst="rect">
              <a:avLst/>
            </a:prstGeom>
          </p:spPr>
          <p:txBody>
            <a:bodyPr wrap="square">
              <a:spAutoFit/>
            </a:bodyPr>
            <a:lstStyle/>
            <a:p>
              <a:pPr algn="ctr" defTabSz="932597">
                <a:defRPr/>
              </a:pPr>
              <a:r>
                <a:rPr lang="en-US" sz="2856" kern="0" dirty="0">
                  <a:solidFill>
                    <a:srgbClr val="FFFFFF"/>
                  </a:solidFill>
                  <a:latin typeface="Segoe UI"/>
                </a:rPr>
                <a:t>Serverless</a:t>
              </a:r>
            </a:p>
          </p:txBody>
        </p:sp>
      </p:grpSp>
    </p:spTree>
    <p:extLst>
      <p:ext uri="{BB962C8B-B14F-4D97-AF65-F5344CB8AC3E}">
        <p14:creationId xmlns:p14="http://schemas.microsoft.com/office/powerpoint/2010/main" val="1650910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72C6"/>
            </a:solidFill>
          </a:ln>
        </p:spPr>
        <p:txBody>
          <a:bodyPr>
            <a:normAutofit/>
          </a:bodyPr>
          <a:lstStyle/>
          <a:p>
            <a:r>
              <a:rPr lang="en-US" sz="6731" dirty="0"/>
              <a:t>Cloud Services</a:t>
            </a:r>
          </a:p>
        </p:txBody>
      </p:sp>
    </p:spTree>
    <p:extLst>
      <p:ext uri="{BB962C8B-B14F-4D97-AF65-F5344CB8AC3E}">
        <p14:creationId xmlns:p14="http://schemas.microsoft.com/office/powerpoint/2010/main" val="29903027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Alternate Process 21"/>
          <p:cNvSpPr/>
          <p:nvPr/>
        </p:nvSpPr>
        <p:spPr bwMode="auto">
          <a:xfrm>
            <a:off x="5282019" y="2459354"/>
            <a:ext cx="6181208" cy="2616516"/>
          </a:xfrm>
          <a:prstGeom prst="flowChartAlternateProcess">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Title 3"/>
          <p:cNvSpPr>
            <a:spLocks noGrp="1"/>
          </p:cNvSpPr>
          <p:nvPr>
            <p:ph type="title"/>
          </p:nvPr>
        </p:nvSpPr>
        <p:spPr/>
        <p:txBody>
          <a:bodyPr/>
          <a:lstStyle/>
          <a:p>
            <a:r>
              <a:rPr lang="en-US" dirty="0"/>
              <a:t>Cloud Services</a:t>
            </a:r>
          </a:p>
        </p:txBody>
      </p:sp>
      <p:sp>
        <p:nvSpPr>
          <p:cNvPr id="5" name="Text Placeholder 4"/>
          <p:cNvSpPr>
            <a:spLocks noGrp="1"/>
          </p:cNvSpPr>
          <p:nvPr>
            <p:ph type="body" sz="quarter" idx="10"/>
          </p:nvPr>
        </p:nvSpPr>
        <p:spPr>
          <a:xfrm>
            <a:off x="240430" y="1767372"/>
            <a:ext cx="6513131" cy="2340217"/>
          </a:xfrm>
        </p:spPr>
        <p:txBody>
          <a:bodyPr/>
          <a:lstStyle/>
          <a:p>
            <a:r>
              <a:rPr lang="en-US" sz="3264" dirty="0"/>
              <a:t>PaaS with VM control</a:t>
            </a:r>
          </a:p>
          <a:p>
            <a:r>
              <a:rPr lang="en-US" sz="3264" dirty="0"/>
              <a:t>Simple .NET runtime</a:t>
            </a:r>
          </a:p>
          <a:p>
            <a:r>
              <a:rPr lang="en-US" sz="3264" dirty="0"/>
              <a:t>Health, Discovery, Updates</a:t>
            </a:r>
          </a:p>
          <a:p>
            <a:r>
              <a:rPr lang="en-US" sz="3264" dirty="0"/>
              <a:t>OS Patching</a:t>
            </a:r>
          </a:p>
        </p:txBody>
      </p:sp>
      <p:grpSp>
        <p:nvGrpSpPr>
          <p:cNvPr id="24" name="Group 23"/>
          <p:cNvGrpSpPr/>
          <p:nvPr/>
        </p:nvGrpSpPr>
        <p:grpSpPr>
          <a:xfrm>
            <a:off x="7425625" y="1602194"/>
            <a:ext cx="1575962" cy="1575962"/>
            <a:chOff x="7279821" y="2088841"/>
            <a:chExt cx="1545201" cy="1545201"/>
          </a:xfrm>
        </p:grpSpPr>
        <p:sp>
          <p:nvSpPr>
            <p:cNvPr id="23" name="Rectangle 22"/>
            <p:cNvSpPr/>
            <p:nvPr/>
          </p:nvSpPr>
          <p:spPr bwMode="auto">
            <a:xfrm>
              <a:off x="7658700" y="2562447"/>
              <a:ext cx="900509" cy="52099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821" y="2088841"/>
              <a:ext cx="1545201" cy="1545201"/>
            </a:xfrm>
            <a:prstGeom prst="rect">
              <a:avLst/>
            </a:prstGeom>
          </p:spPr>
        </p:pic>
      </p:grpSp>
      <p:sp>
        <p:nvSpPr>
          <p:cNvPr id="2" name="Rectangle 1"/>
          <p:cNvSpPr/>
          <p:nvPr/>
        </p:nvSpPr>
        <p:spPr bwMode="auto">
          <a:xfrm>
            <a:off x="7374955" y="121759"/>
            <a:ext cx="1626633" cy="553055"/>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latin typeface="Segoe UI"/>
                <a:ea typeface="Segoe UI" pitchFamily="34" charset="0"/>
                <a:cs typeface="Segoe UI" pitchFamily="34" charset="0"/>
              </a:rPr>
              <a:t>Code</a:t>
            </a:r>
          </a:p>
        </p:txBody>
      </p:sp>
      <p:sp>
        <p:nvSpPr>
          <p:cNvPr id="8" name="Rectangle 7"/>
          <p:cNvSpPr/>
          <p:nvPr/>
        </p:nvSpPr>
        <p:spPr bwMode="auto">
          <a:xfrm>
            <a:off x="7374954" y="762807"/>
            <a:ext cx="1626633" cy="5530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err="1">
                <a:gradFill>
                  <a:gsLst>
                    <a:gs pos="0">
                      <a:srgbClr val="FFFFFF"/>
                    </a:gs>
                    <a:gs pos="100000">
                      <a:srgbClr val="FFFFFF"/>
                    </a:gs>
                  </a:gsLst>
                  <a:lin ang="5400000" scaled="0"/>
                </a:gradFill>
                <a:latin typeface="Segoe UI"/>
                <a:ea typeface="Segoe UI" pitchFamily="34" charset="0"/>
                <a:cs typeface="Segoe UI" pitchFamily="34" charset="0"/>
              </a:rPr>
              <a:t>Config</a:t>
            </a: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Rounded Rectangle 2"/>
          <p:cNvSpPr/>
          <p:nvPr/>
        </p:nvSpPr>
        <p:spPr bwMode="auto">
          <a:xfrm>
            <a:off x="9457042" y="3587147"/>
            <a:ext cx="1670011" cy="889227"/>
          </a:xfrm>
          <a:prstGeom prst="roundRect">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ounded Rectangle 9"/>
          <p:cNvSpPr/>
          <p:nvPr/>
        </p:nvSpPr>
        <p:spPr bwMode="auto">
          <a:xfrm>
            <a:off x="9366676" y="3485936"/>
            <a:ext cx="1670011" cy="889227"/>
          </a:xfrm>
          <a:prstGeom prst="roundRect">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ounded Rectangle 8"/>
          <p:cNvSpPr/>
          <p:nvPr/>
        </p:nvSpPr>
        <p:spPr bwMode="auto">
          <a:xfrm>
            <a:off x="9287154" y="3406415"/>
            <a:ext cx="1670011" cy="88922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 name="Rounded Rectangle 10"/>
          <p:cNvSpPr/>
          <p:nvPr/>
        </p:nvSpPr>
        <p:spPr bwMode="auto">
          <a:xfrm>
            <a:off x="5639935" y="3587147"/>
            <a:ext cx="1670011" cy="889227"/>
          </a:xfrm>
          <a:prstGeom prst="roundRect">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ounded Rectangle 11"/>
          <p:cNvSpPr/>
          <p:nvPr/>
        </p:nvSpPr>
        <p:spPr bwMode="auto">
          <a:xfrm>
            <a:off x="5549569" y="3485936"/>
            <a:ext cx="1670011" cy="889227"/>
          </a:xfrm>
          <a:prstGeom prst="roundRect">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Rounded Rectangle 12"/>
          <p:cNvSpPr/>
          <p:nvPr/>
        </p:nvSpPr>
        <p:spPr bwMode="auto">
          <a:xfrm>
            <a:off x="5470047" y="3406415"/>
            <a:ext cx="1670011" cy="88922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532" y="5703101"/>
            <a:ext cx="1081100" cy="1081100"/>
          </a:xfrm>
          <a:prstGeom prst="rect">
            <a:avLst/>
          </a:prstGeom>
        </p:spPr>
      </p:pic>
      <p:grpSp>
        <p:nvGrpSpPr>
          <p:cNvPr id="17" name="Group 16"/>
          <p:cNvGrpSpPr/>
          <p:nvPr/>
        </p:nvGrpSpPr>
        <p:grpSpPr>
          <a:xfrm>
            <a:off x="5887693" y="3360132"/>
            <a:ext cx="993763" cy="990438"/>
            <a:chOff x="5790976" y="5236556"/>
            <a:chExt cx="780290" cy="780290"/>
          </a:xfrm>
        </p:grpSpPr>
        <p:sp>
          <p:nvSpPr>
            <p:cNvPr id="16" name="Rectangle 15"/>
            <p:cNvSpPr/>
            <p:nvPr/>
          </p:nvSpPr>
          <p:spPr bwMode="auto">
            <a:xfrm>
              <a:off x="5826643" y="5348179"/>
              <a:ext cx="723014" cy="53399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0976" y="5236556"/>
              <a:ext cx="780290" cy="780290"/>
            </a:xfrm>
            <a:prstGeom prst="rect">
              <a:avLst/>
            </a:prstGeom>
          </p:spPr>
        </p:pic>
      </p:grpSp>
      <p:grpSp>
        <p:nvGrpSpPr>
          <p:cNvPr id="21" name="Group 20"/>
          <p:cNvGrpSpPr/>
          <p:nvPr/>
        </p:nvGrpSpPr>
        <p:grpSpPr>
          <a:xfrm>
            <a:off x="9480687" y="3158145"/>
            <a:ext cx="1411409" cy="1385767"/>
            <a:chOff x="9842094" y="1806557"/>
            <a:chExt cx="1470948" cy="1470948"/>
          </a:xfrm>
        </p:grpSpPr>
        <p:sp>
          <p:nvSpPr>
            <p:cNvPr id="20" name="Rectangle 19"/>
            <p:cNvSpPr/>
            <p:nvPr/>
          </p:nvSpPr>
          <p:spPr bwMode="auto">
            <a:xfrm>
              <a:off x="10090294" y="2232837"/>
              <a:ext cx="946301" cy="62860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2094" y="1806557"/>
              <a:ext cx="1470948" cy="1470948"/>
            </a:xfrm>
            <a:prstGeom prst="rect">
              <a:avLst/>
            </a:prstGeom>
          </p:spPr>
        </p:pic>
      </p:grpSp>
      <p:sp>
        <p:nvSpPr>
          <p:cNvPr id="25" name="TextBox 24"/>
          <p:cNvSpPr txBox="1"/>
          <p:nvPr/>
        </p:nvSpPr>
        <p:spPr>
          <a:xfrm>
            <a:off x="7185482" y="2990720"/>
            <a:ext cx="2098358" cy="583860"/>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040" dirty="0">
                <a:gradFill>
                  <a:gsLst>
                    <a:gs pos="2917">
                      <a:srgbClr val="505050"/>
                    </a:gs>
                    <a:gs pos="30000">
                      <a:srgbClr val="505050"/>
                    </a:gs>
                  </a:gsLst>
                  <a:lin ang="5400000" scaled="0"/>
                </a:gradFill>
                <a:latin typeface="Segoe UI"/>
              </a:rPr>
              <a:t>Cloud Service</a:t>
            </a:r>
          </a:p>
        </p:txBody>
      </p:sp>
      <p:sp>
        <p:nvSpPr>
          <p:cNvPr id="26" name="TextBox 25"/>
          <p:cNvSpPr txBox="1"/>
          <p:nvPr/>
        </p:nvSpPr>
        <p:spPr>
          <a:xfrm>
            <a:off x="5395036" y="4492009"/>
            <a:ext cx="2098358" cy="583860"/>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040" dirty="0">
                <a:gradFill>
                  <a:gsLst>
                    <a:gs pos="2917">
                      <a:srgbClr val="505050"/>
                    </a:gs>
                    <a:gs pos="30000">
                      <a:srgbClr val="505050"/>
                    </a:gs>
                  </a:gsLst>
                  <a:lin ang="5400000" scaled="0"/>
                </a:gradFill>
                <a:latin typeface="Segoe UI"/>
              </a:rPr>
              <a:t>Web roles</a:t>
            </a:r>
          </a:p>
        </p:txBody>
      </p:sp>
      <p:sp>
        <p:nvSpPr>
          <p:cNvPr id="27" name="TextBox 26"/>
          <p:cNvSpPr txBox="1"/>
          <p:nvPr/>
        </p:nvSpPr>
        <p:spPr>
          <a:xfrm>
            <a:off x="9242868" y="4551063"/>
            <a:ext cx="2098358" cy="583860"/>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040" dirty="0">
                <a:gradFill>
                  <a:gsLst>
                    <a:gs pos="2917">
                      <a:srgbClr val="505050"/>
                    </a:gs>
                    <a:gs pos="30000">
                      <a:srgbClr val="505050"/>
                    </a:gs>
                  </a:gsLst>
                  <a:lin ang="5400000" scaled="0"/>
                </a:gradFill>
                <a:latin typeface="Segoe UI"/>
              </a:rPr>
              <a:t>Worker roles</a:t>
            </a:r>
          </a:p>
        </p:txBody>
      </p:sp>
      <p:sp>
        <p:nvSpPr>
          <p:cNvPr id="28" name="TextBox 27"/>
          <p:cNvSpPr txBox="1"/>
          <p:nvPr/>
        </p:nvSpPr>
        <p:spPr>
          <a:xfrm>
            <a:off x="8858807" y="5951721"/>
            <a:ext cx="2098358" cy="583860"/>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040" dirty="0">
                <a:gradFill>
                  <a:gsLst>
                    <a:gs pos="2917">
                      <a:srgbClr val="505050"/>
                    </a:gs>
                    <a:gs pos="30000">
                      <a:srgbClr val="505050"/>
                    </a:gs>
                  </a:gsLst>
                  <a:lin ang="5400000" scaled="0"/>
                </a:gradFill>
                <a:latin typeface="Segoe UI"/>
              </a:rPr>
              <a:t>Azure Storage</a:t>
            </a:r>
          </a:p>
        </p:txBody>
      </p:sp>
      <p:cxnSp>
        <p:nvCxnSpPr>
          <p:cNvPr id="30" name="Straight Arrow Connector 29"/>
          <p:cNvCxnSpPr>
            <a:stCxn id="8" idx="2"/>
          </p:cNvCxnSpPr>
          <p:nvPr/>
        </p:nvCxnSpPr>
        <p:spPr>
          <a:xfrm flipH="1">
            <a:off x="8188270" y="1315862"/>
            <a:ext cx="1" cy="542917"/>
          </a:xfrm>
          <a:prstGeom prst="straightConnector1">
            <a:avLst/>
          </a:prstGeom>
          <a:ln w="57150">
            <a:headEnd type="none"/>
            <a:tailEnd type="triangle"/>
          </a:ln>
        </p:spPr>
        <p:style>
          <a:lnRef idx="1">
            <a:schemeClr val="accent3"/>
          </a:lnRef>
          <a:fillRef idx="0">
            <a:schemeClr val="accent3"/>
          </a:fillRef>
          <a:effectRef idx="0">
            <a:schemeClr val="accent3"/>
          </a:effectRef>
          <a:fontRef idx="minor">
            <a:schemeClr val="tx1"/>
          </a:fontRef>
        </p:style>
      </p:cxnSp>
      <p:cxnSp>
        <p:nvCxnSpPr>
          <p:cNvPr id="31" name="Straight Arrow Connector 30"/>
          <p:cNvCxnSpPr>
            <a:stCxn id="22" idx="2"/>
          </p:cNvCxnSpPr>
          <p:nvPr/>
        </p:nvCxnSpPr>
        <p:spPr>
          <a:xfrm>
            <a:off x="8372623" y="5075870"/>
            <a:ext cx="0" cy="682413"/>
          </a:xfrm>
          <a:prstGeom prst="straightConnector1">
            <a:avLst/>
          </a:prstGeom>
          <a:ln w="57150">
            <a:headEnd type="none"/>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53680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childTnLst>
                          </p:cTn>
                        </p:par>
                        <p:par>
                          <p:cTn id="85" fill="hold">
                            <p:stCondLst>
                              <p:cond delay="2500"/>
                            </p:stCondLst>
                            <p:childTnLst>
                              <p:par>
                                <p:cTn id="86" presetID="22" presetClass="entr" presetSubtype="1"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up)">
                                      <p:cBhvr>
                                        <p:cTn id="88" dur="500"/>
                                        <p:tgtEl>
                                          <p:spTgt spid="31"/>
                                        </p:tgtEl>
                                      </p:cBhvr>
                                    </p:animEffect>
                                  </p:childTnLst>
                                </p:cTn>
                              </p:par>
                            </p:childTnLst>
                          </p:cTn>
                        </p:par>
                        <p:par>
                          <p:cTn id="89" fill="hold">
                            <p:stCondLst>
                              <p:cond delay="3000"/>
                            </p:stCondLst>
                            <p:childTnLst>
                              <p:par>
                                <p:cTn id="90" presetID="42" presetClass="entr" presetSubtype="0" fill="hold"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P spid="8" grpId="0" animBg="1"/>
      <p:bldP spid="3" grpId="0" animBg="1"/>
      <p:bldP spid="10" grpId="0" animBg="1"/>
      <p:bldP spid="9" grpId="0" animBg="1"/>
      <p:bldP spid="11" grpId="0" animBg="1"/>
      <p:bldP spid="12" grpId="0" animBg="1"/>
      <p:bldP spid="13" grpId="0" animBg="1"/>
      <p:bldP spid="25" grpId="0"/>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6731" dirty="0"/>
              <a:t>Service Fabric</a:t>
            </a:r>
          </a:p>
        </p:txBody>
      </p:sp>
    </p:spTree>
    <p:extLst>
      <p:ext uri="{BB962C8B-B14F-4D97-AF65-F5344CB8AC3E}">
        <p14:creationId xmlns:p14="http://schemas.microsoft.com/office/powerpoint/2010/main" val="247707339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Modernization with </a:t>
            </a:r>
            <a:r>
              <a:rPr lang="en-US" dirty="0" err="1"/>
              <a:t>microservices</a:t>
            </a:r>
            <a:endParaRPr lang="en-US" dirty="0"/>
          </a:p>
        </p:txBody>
      </p:sp>
      <p:sp>
        <p:nvSpPr>
          <p:cNvPr id="4" name="Text Placeholder 3"/>
          <p:cNvSpPr>
            <a:spLocks noGrp="1"/>
          </p:cNvSpPr>
          <p:nvPr>
            <p:ph type="body" sz="quarter" idx="10"/>
          </p:nvPr>
        </p:nvSpPr>
        <p:spPr>
          <a:xfrm>
            <a:off x="275482" y="1464922"/>
            <a:ext cx="5057459" cy="4107560"/>
          </a:xfrm>
        </p:spPr>
        <p:txBody>
          <a:bodyPr/>
          <a:lstStyle/>
          <a:p>
            <a:r>
              <a:rPr lang="en-US" sz="2448" dirty="0">
                <a:solidFill>
                  <a:srgbClr val="002050"/>
                </a:solidFill>
              </a:rPr>
              <a:t>Individually built and deployed</a:t>
            </a:r>
          </a:p>
          <a:p>
            <a:endParaRPr lang="en-US" sz="2448" dirty="0">
              <a:solidFill>
                <a:srgbClr val="002050"/>
              </a:solidFill>
            </a:endParaRPr>
          </a:p>
          <a:p>
            <a:r>
              <a:rPr lang="en-US" sz="2448" dirty="0">
                <a:solidFill>
                  <a:srgbClr val="002050"/>
                </a:solidFill>
              </a:rPr>
              <a:t>Small, independently executing services</a:t>
            </a:r>
          </a:p>
          <a:p>
            <a:endParaRPr lang="en-US" sz="2448" dirty="0">
              <a:solidFill>
                <a:srgbClr val="002050"/>
              </a:solidFill>
            </a:endParaRPr>
          </a:p>
          <a:p>
            <a:r>
              <a:rPr lang="en-US" sz="2448" dirty="0">
                <a:solidFill>
                  <a:srgbClr val="002050"/>
                </a:solidFill>
              </a:rPr>
              <a:t>Integrate using published API calls for overall application’s functionality</a:t>
            </a:r>
          </a:p>
          <a:p>
            <a:endParaRPr lang="en-US" sz="2448" dirty="0">
              <a:solidFill>
                <a:srgbClr val="002050"/>
              </a:solidFill>
            </a:endParaRPr>
          </a:p>
          <a:p>
            <a:r>
              <a:rPr lang="en-US" sz="2448" dirty="0">
                <a:solidFill>
                  <a:srgbClr val="002050"/>
                </a:solidFill>
              </a:rPr>
              <a:t>Fine-grained, loosely coupled application</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496" y="1472460"/>
            <a:ext cx="6329447" cy="4375213"/>
          </a:xfrm>
          <a:prstGeom prst="rect">
            <a:avLst/>
          </a:prstGeom>
          <a:noFill/>
        </p:spPr>
      </p:pic>
      <p:sp>
        <p:nvSpPr>
          <p:cNvPr id="13" name="Double Brace 12"/>
          <p:cNvSpPr/>
          <p:nvPr/>
        </p:nvSpPr>
        <p:spPr>
          <a:xfrm>
            <a:off x="7405752" y="1464923"/>
            <a:ext cx="1706664"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sp>
        <p:nvSpPr>
          <p:cNvPr id="14" name="Double Brace 13"/>
          <p:cNvSpPr/>
          <p:nvPr/>
        </p:nvSpPr>
        <p:spPr>
          <a:xfrm>
            <a:off x="9230009" y="1472461"/>
            <a:ext cx="1299965"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sp>
        <p:nvSpPr>
          <p:cNvPr id="15" name="Double Brace 14"/>
          <p:cNvSpPr/>
          <p:nvPr/>
        </p:nvSpPr>
        <p:spPr>
          <a:xfrm>
            <a:off x="10554305" y="1464922"/>
            <a:ext cx="1337986"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sp>
        <p:nvSpPr>
          <p:cNvPr id="16" name="Double Brace 15"/>
          <p:cNvSpPr/>
          <p:nvPr/>
        </p:nvSpPr>
        <p:spPr>
          <a:xfrm>
            <a:off x="7349796" y="2860719"/>
            <a:ext cx="1352276"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sp>
        <p:nvSpPr>
          <p:cNvPr id="17" name="Double Brace 16"/>
          <p:cNvSpPr/>
          <p:nvPr/>
        </p:nvSpPr>
        <p:spPr>
          <a:xfrm>
            <a:off x="8720723" y="2868257"/>
            <a:ext cx="1749649"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sp>
        <p:nvSpPr>
          <p:cNvPr id="18" name="Double Brace 17"/>
          <p:cNvSpPr/>
          <p:nvPr/>
        </p:nvSpPr>
        <p:spPr>
          <a:xfrm>
            <a:off x="10554305" y="2860718"/>
            <a:ext cx="1282030"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sp>
        <p:nvSpPr>
          <p:cNvPr id="19" name="Double Brace 18"/>
          <p:cNvSpPr/>
          <p:nvPr/>
        </p:nvSpPr>
        <p:spPr>
          <a:xfrm>
            <a:off x="7368449" y="4657535"/>
            <a:ext cx="2331507"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sp>
        <p:nvSpPr>
          <p:cNvPr id="20" name="Double Brace 19"/>
          <p:cNvSpPr/>
          <p:nvPr/>
        </p:nvSpPr>
        <p:spPr>
          <a:xfrm>
            <a:off x="9948512" y="4636101"/>
            <a:ext cx="1962431" cy="1053106"/>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solidFill>
                <a:srgbClr val="505050"/>
              </a:solidFill>
              <a:latin typeface="Segoe UI"/>
            </a:endParaRPr>
          </a:p>
        </p:txBody>
      </p:sp>
      <p:pic>
        <p:nvPicPr>
          <p:cNvPr id="21" name="Picture 20"/>
          <p:cNvPicPr/>
          <p:nvPr/>
        </p:nvPicPr>
        <p:blipFill rotWithShape="1">
          <a:blip r:embed="rId3" cstate="print">
            <a:extLst>
              <a:ext uri="{28A0092B-C50C-407E-A947-70E740481C1C}">
                <a14:useLocalDpi xmlns:a14="http://schemas.microsoft.com/office/drawing/2010/main" val="0"/>
              </a:ext>
            </a:extLst>
          </a:blip>
          <a:srcRect l="49597" t="31902" r="21819" b="44372"/>
          <a:stretch/>
        </p:blipFill>
        <p:spPr bwMode="auto">
          <a:xfrm>
            <a:off x="8720722" y="2875795"/>
            <a:ext cx="1809251" cy="1038029"/>
          </a:xfrm>
          <a:prstGeom prst="rect">
            <a:avLst/>
          </a:prstGeom>
          <a:noFill/>
        </p:spPr>
      </p:pic>
    </p:spTree>
    <p:extLst>
      <p:ext uri="{BB962C8B-B14F-4D97-AF65-F5344CB8AC3E}">
        <p14:creationId xmlns:p14="http://schemas.microsoft.com/office/powerpoint/2010/main" val="323320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8511" y="2695807"/>
            <a:ext cx="12127082" cy="1858730"/>
          </a:xfrm>
        </p:spPr>
        <p:txBody>
          <a:bodyPr>
            <a:noAutofit/>
          </a:bodyPr>
          <a:lstStyle/>
          <a:p>
            <a:r>
              <a:rPr lang="en-US" sz="6119" dirty="0"/>
              <a:t>The cloud is changing expectations. </a:t>
            </a:r>
          </a:p>
        </p:txBody>
      </p:sp>
    </p:spTree>
    <p:extLst>
      <p:ext uri="{BB962C8B-B14F-4D97-AF65-F5344CB8AC3E}">
        <p14:creationId xmlns:p14="http://schemas.microsoft.com/office/powerpoint/2010/main" val="2236589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82" y="-1"/>
            <a:ext cx="12434711" cy="699452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Azure Service Fabric</a:t>
            </a:r>
          </a:p>
        </p:txBody>
      </p:sp>
      <p:sp>
        <p:nvSpPr>
          <p:cNvPr id="7" name="Text Placeholder 3"/>
          <p:cNvSpPr>
            <a:spLocks noGrp="1"/>
          </p:cNvSpPr>
          <p:nvPr>
            <p:ph type="body" sz="quarter" idx="10"/>
          </p:nvPr>
        </p:nvSpPr>
        <p:spPr>
          <a:xfrm>
            <a:off x="275482" y="1464922"/>
            <a:ext cx="4962326" cy="5414880"/>
          </a:xfrm>
        </p:spPr>
        <p:txBody>
          <a:bodyPr/>
          <a:lstStyle/>
          <a:p>
            <a:r>
              <a:rPr lang="en-US" sz="2856" dirty="0">
                <a:solidFill>
                  <a:srgbClr val="000000"/>
                </a:solidFill>
              </a:rPr>
              <a:t>Manage </a:t>
            </a:r>
            <a:r>
              <a:rPr lang="en-US" sz="2856" dirty="0" err="1">
                <a:solidFill>
                  <a:srgbClr val="000000"/>
                </a:solidFill>
              </a:rPr>
              <a:t>microservices</a:t>
            </a:r>
            <a:r>
              <a:rPr lang="en-US" sz="2856" dirty="0">
                <a:solidFill>
                  <a:srgbClr val="000000"/>
                </a:solidFill>
              </a:rPr>
              <a:t> at scale</a:t>
            </a:r>
          </a:p>
          <a:p>
            <a:endParaRPr lang="en-US" sz="2856" dirty="0">
              <a:solidFill>
                <a:srgbClr val="000000"/>
              </a:solidFill>
            </a:endParaRPr>
          </a:p>
          <a:p>
            <a:r>
              <a:rPr lang="en-US" sz="2856" dirty="0">
                <a:solidFill>
                  <a:srgbClr val="000000"/>
                </a:solidFill>
              </a:rPr>
              <a:t>CI/CD pipeline endpoint</a:t>
            </a:r>
          </a:p>
          <a:p>
            <a:endParaRPr lang="en-US" sz="2856" dirty="0">
              <a:solidFill>
                <a:srgbClr val="000000"/>
              </a:solidFill>
            </a:endParaRPr>
          </a:p>
          <a:p>
            <a:r>
              <a:rPr lang="en-US" sz="2856" dirty="0">
                <a:solidFill>
                  <a:srgbClr val="000000"/>
                </a:solidFill>
              </a:rPr>
              <a:t>24x7 service availability</a:t>
            </a:r>
          </a:p>
          <a:p>
            <a:endParaRPr lang="en-US" sz="2856" dirty="0">
              <a:solidFill>
                <a:srgbClr val="000000"/>
              </a:solidFill>
            </a:endParaRPr>
          </a:p>
          <a:p>
            <a:r>
              <a:rPr lang="en-US" sz="2856" dirty="0" err="1">
                <a:solidFill>
                  <a:srgbClr val="000000"/>
                </a:solidFill>
              </a:rPr>
              <a:t>Stateful</a:t>
            </a:r>
            <a:r>
              <a:rPr lang="en-US" sz="2856" dirty="0">
                <a:solidFill>
                  <a:srgbClr val="000000"/>
                </a:solidFill>
              </a:rPr>
              <a:t> services</a:t>
            </a:r>
          </a:p>
          <a:p>
            <a:endParaRPr lang="en-US" sz="2856" dirty="0">
              <a:solidFill>
                <a:srgbClr val="000000"/>
              </a:solidFill>
            </a:endParaRPr>
          </a:p>
          <a:p>
            <a:r>
              <a:rPr lang="en-US" sz="2856" dirty="0">
                <a:solidFill>
                  <a:srgbClr val="000000"/>
                </a:solidFill>
              </a:rPr>
              <a:t>Containers &amp; Docker</a:t>
            </a:r>
          </a:p>
          <a:p>
            <a:endParaRPr lang="en-US" sz="2856" dirty="0">
              <a:solidFill>
                <a:srgbClr val="000000"/>
              </a:solidFill>
            </a:endParaRPr>
          </a:p>
          <a:p>
            <a:r>
              <a:rPr lang="en-US" sz="2856" dirty="0">
                <a:solidFill>
                  <a:srgbClr val="000000"/>
                </a:solidFill>
              </a:rPr>
              <a:t>Multi-Cloud</a:t>
            </a:r>
          </a:p>
        </p:txBody>
      </p:sp>
      <p:pic>
        <p:nvPicPr>
          <p:cNvPr id="6" name="Picture 5"/>
          <p:cNvPicPr>
            <a:picLocks noChangeAspect="1"/>
          </p:cNvPicPr>
          <p:nvPr/>
        </p:nvPicPr>
        <p:blipFill>
          <a:blip r:embed="rId3"/>
          <a:stretch>
            <a:fillRect/>
          </a:stretch>
        </p:blipFill>
        <p:spPr>
          <a:xfrm>
            <a:off x="5346002" y="1044980"/>
            <a:ext cx="6981395" cy="5109938"/>
          </a:xfrm>
          <a:prstGeom prst="rect">
            <a:avLst/>
          </a:prstGeom>
        </p:spPr>
      </p:pic>
      <p:sp>
        <p:nvSpPr>
          <p:cNvPr id="4" name="Rectangle 3"/>
          <p:cNvSpPr/>
          <p:nvPr/>
        </p:nvSpPr>
        <p:spPr bwMode="auto">
          <a:xfrm>
            <a:off x="6806325" y="2622006"/>
            <a:ext cx="3696899" cy="597106"/>
          </a:xfrm>
          <a:prstGeom prst="rect">
            <a:avLst/>
          </a:prstGeom>
          <a:solidFill>
            <a:srgbClr val="5B9BD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latin typeface="Segoe UI"/>
                <a:ea typeface="Segoe UI" pitchFamily="34" charset="0"/>
                <a:cs typeface="Segoe UI" pitchFamily="34" charset="0"/>
              </a:rPr>
              <a:t>Service Fabric</a:t>
            </a:r>
          </a:p>
        </p:txBody>
      </p:sp>
      <p:sp>
        <p:nvSpPr>
          <p:cNvPr id="8" name="Title 1"/>
          <p:cNvSpPr txBox="1">
            <a:spLocks/>
          </p:cNvSpPr>
          <p:nvPr/>
        </p:nvSpPr>
        <p:spPr>
          <a:xfrm>
            <a:off x="274298" y="295274"/>
            <a:ext cx="11887878" cy="917575"/>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r>
              <a:rPr lang="en-US" sz="4799" spc="-102" dirty="0">
                <a:gradFill>
                  <a:gsLst>
                    <a:gs pos="1250">
                      <a:srgbClr val="505050"/>
                    </a:gs>
                    <a:gs pos="100000">
                      <a:srgbClr val="505050"/>
                    </a:gs>
                  </a:gsLst>
                  <a:lin ang="5400000" scaled="0"/>
                </a:gradFill>
                <a:latin typeface="Segoe UI Light"/>
              </a:rPr>
              <a:t>Microservices Platform</a:t>
            </a:r>
          </a:p>
        </p:txBody>
      </p:sp>
    </p:spTree>
    <p:extLst>
      <p:ext uri="{BB962C8B-B14F-4D97-AF65-F5344CB8AC3E}">
        <p14:creationId xmlns:p14="http://schemas.microsoft.com/office/powerpoint/2010/main" val="136717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0" y="1220818"/>
            <a:ext cx="9142703" cy="3179255"/>
          </a:xfrm>
        </p:spPr>
        <p:txBody>
          <a:bodyPr/>
          <a:lstStyle/>
          <a:p>
            <a:r>
              <a:rPr lang="en-US" dirty="0">
                <a:solidFill>
                  <a:schemeClr val="bg1"/>
                </a:solidFill>
              </a:rPr>
              <a:t>Demo</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Service Fabric</a:t>
            </a:r>
          </a:p>
        </p:txBody>
      </p:sp>
    </p:spTree>
    <p:extLst>
      <p:ext uri="{BB962C8B-B14F-4D97-AF65-F5344CB8AC3E}">
        <p14:creationId xmlns:p14="http://schemas.microsoft.com/office/powerpoint/2010/main" val="2900826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490" y="4283693"/>
            <a:ext cx="3494607" cy="1076514"/>
          </a:xfrm>
          <a:prstGeom prst="rect">
            <a:avLst/>
          </a:prstGeom>
        </p:spPr>
      </p:pic>
      <p:pic>
        <p:nvPicPr>
          <p:cNvPr id="15" name="Picture 10" descr="http://devopscube.com/wp-content/uploads/2015/01/SWAR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5205" y="4066654"/>
            <a:ext cx="1723574" cy="1435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Microservices Stacking</a:t>
            </a:r>
          </a:p>
        </p:txBody>
      </p:sp>
      <p:pic>
        <p:nvPicPr>
          <p:cNvPr id="3" name="Picture 2"/>
          <p:cNvPicPr>
            <a:picLocks noChangeAspect="1"/>
          </p:cNvPicPr>
          <p:nvPr/>
        </p:nvPicPr>
        <p:blipFill>
          <a:blip r:embed="rId5"/>
          <a:stretch>
            <a:fillRect/>
          </a:stretch>
        </p:blipFill>
        <p:spPr>
          <a:xfrm>
            <a:off x="664921" y="5611686"/>
            <a:ext cx="1344212" cy="1228924"/>
          </a:xfrm>
          <a:prstGeom prst="rect">
            <a:avLst/>
          </a:prstGeom>
        </p:spPr>
      </p:pic>
      <p:pic>
        <p:nvPicPr>
          <p:cNvPr id="16" name="Picture 15"/>
          <p:cNvPicPr>
            <a:picLocks noChangeAspect="1"/>
          </p:cNvPicPr>
          <p:nvPr/>
        </p:nvPicPr>
        <p:blipFill>
          <a:blip r:embed="rId5"/>
          <a:stretch>
            <a:fillRect/>
          </a:stretch>
        </p:blipFill>
        <p:spPr>
          <a:xfrm>
            <a:off x="2099206" y="5611686"/>
            <a:ext cx="1344212" cy="1228924"/>
          </a:xfrm>
          <a:prstGeom prst="rect">
            <a:avLst/>
          </a:prstGeom>
        </p:spPr>
      </p:pic>
      <p:pic>
        <p:nvPicPr>
          <p:cNvPr id="17" name="Picture 16"/>
          <p:cNvPicPr>
            <a:picLocks noChangeAspect="1"/>
          </p:cNvPicPr>
          <p:nvPr/>
        </p:nvPicPr>
        <p:blipFill>
          <a:blip r:embed="rId5"/>
          <a:stretch>
            <a:fillRect/>
          </a:stretch>
        </p:blipFill>
        <p:spPr>
          <a:xfrm>
            <a:off x="3533491" y="5611686"/>
            <a:ext cx="1344212" cy="1228924"/>
          </a:xfrm>
          <a:prstGeom prst="rect">
            <a:avLst/>
          </a:prstGeom>
        </p:spPr>
      </p:pic>
      <p:pic>
        <p:nvPicPr>
          <p:cNvPr id="18" name="Picture 17"/>
          <p:cNvPicPr>
            <a:picLocks noChangeAspect="1"/>
          </p:cNvPicPr>
          <p:nvPr/>
        </p:nvPicPr>
        <p:blipFill>
          <a:blip r:embed="rId5"/>
          <a:stretch>
            <a:fillRect/>
          </a:stretch>
        </p:blipFill>
        <p:spPr>
          <a:xfrm>
            <a:off x="4965166" y="5611686"/>
            <a:ext cx="1344212" cy="1228924"/>
          </a:xfrm>
          <a:prstGeom prst="rect">
            <a:avLst/>
          </a:prstGeom>
        </p:spPr>
      </p:pic>
      <p:pic>
        <p:nvPicPr>
          <p:cNvPr id="19" name="Picture 18"/>
          <p:cNvPicPr>
            <a:picLocks noChangeAspect="1"/>
          </p:cNvPicPr>
          <p:nvPr/>
        </p:nvPicPr>
        <p:blipFill>
          <a:blip r:embed="rId5"/>
          <a:stretch>
            <a:fillRect/>
          </a:stretch>
        </p:blipFill>
        <p:spPr>
          <a:xfrm>
            <a:off x="6396842" y="5611685"/>
            <a:ext cx="1344212" cy="1228924"/>
          </a:xfrm>
          <a:prstGeom prst="rect">
            <a:avLst/>
          </a:prstGeom>
        </p:spPr>
      </p:pic>
      <p:pic>
        <p:nvPicPr>
          <p:cNvPr id="20" name="Picture 19"/>
          <p:cNvPicPr>
            <a:picLocks noChangeAspect="1"/>
          </p:cNvPicPr>
          <p:nvPr/>
        </p:nvPicPr>
        <p:blipFill>
          <a:blip r:embed="rId5"/>
          <a:stretch>
            <a:fillRect/>
          </a:stretch>
        </p:blipFill>
        <p:spPr>
          <a:xfrm>
            <a:off x="7828518" y="5611685"/>
            <a:ext cx="1344212" cy="1228924"/>
          </a:xfrm>
          <a:prstGeom prst="rect">
            <a:avLst/>
          </a:prstGeom>
        </p:spPr>
      </p:pic>
      <p:pic>
        <p:nvPicPr>
          <p:cNvPr id="21" name="Picture 20"/>
          <p:cNvPicPr>
            <a:picLocks noChangeAspect="1"/>
          </p:cNvPicPr>
          <p:nvPr/>
        </p:nvPicPr>
        <p:blipFill>
          <a:blip r:embed="rId5"/>
          <a:stretch>
            <a:fillRect/>
          </a:stretch>
        </p:blipFill>
        <p:spPr>
          <a:xfrm>
            <a:off x="9260193" y="5611685"/>
            <a:ext cx="1344212" cy="1228924"/>
          </a:xfrm>
          <a:prstGeom prst="rect">
            <a:avLst/>
          </a:prstGeom>
        </p:spPr>
      </p:pic>
      <p:pic>
        <p:nvPicPr>
          <p:cNvPr id="22" name="Picture 21"/>
          <p:cNvPicPr>
            <a:picLocks noChangeAspect="1"/>
          </p:cNvPicPr>
          <p:nvPr/>
        </p:nvPicPr>
        <p:blipFill>
          <a:blip r:embed="rId5"/>
          <a:stretch>
            <a:fillRect/>
          </a:stretch>
        </p:blipFill>
        <p:spPr>
          <a:xfrm>
            <a:off x="10691869" y="5611684"/>
            <a:ext cx="1344212" cy="1228924"/>
          </a:xfrm>
          <a:prstGeom prst="rect">
            <a:avLst/>
          </a:prstGeom>
        </p:spPr>
      </p:pic>
      <p:sp>
        <p:nvSpPr>
          <p:cNvPr id="23" name="Rectangle 22"/>
          <p:cNvSpPr/>
          <p:nvPr/>
        </p:nvSpPr>
        <p:spPr bwMode="auto">
          <a:xfrm>
            <a:off x="2099205" y="3481713"/>
            <a:ext cx="8467139" cy="516619"/>
          </a:xfrm>
          <a:prstGeom prst="rect">
            <a:avLst/>
          </a:prstGeom>
          <a:solidFill>
            <a:srgbClr val="0078D7"/>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3264" dirty="0" err="1">
                <a:solidFill>
                  <a:srgbClr val="FFFFFF"/>
                </a:solidFill>
                <a:latin typeface="Segoe UI"/>
              </a:rPr>
              <a:t>Composable</a:t>
            </a:r>
            <a:r>
              <a:rPr lang="en-US" sz="3264" dirty="0">
                <a:solidFill>
                  <a:srgbClr val="FFFFFF"/>
                </a:solidFill>
                <a:latin typeface="Segoe UI"/>
              </a:rPr>
              <a:t> platform</a:t>
            </a:r>
          </a:p>
        </p:txBody>
      </p:sp>
      <p:sp>
        <p:nvSpPr>
          <p:cNvPr id="24" name="Rectangle 23"/>
          <p:cNvSpPr/>
          <p:nvPr/>
        </p:nvSpPr>
        <p:spPr bwMode="auto">
          <a:xfrm>
            <a:off x="2870831" y="1256240"/>
            <a:ext cx="7000009" cy="612121"/>
          </a:xfrm>
          <a:prstGeom prst="rect">
            <a:avLst/>
          </a:prstGeom>
          <a:solidFill>
            <a:srgbClr val="5C2D9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3264" dirty="0">
                <a:solidFill>
                  <a:srgbClr val="FFFFFF"/>
                </a:solidFill>
                <a:latin typeface="Segoe UI"/>
              </a:rPr>
              <a:t>Prescriptive microservices platform</a:t>
            </a:r>
          </a:p>
        </p:txBody>
      </p:sp>
      <p:pic>
        <p:nvPicPr>
          <p:cNvPr id="25" name="Picture 24"/>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74923" y="2129133"/>
            <a:ext cx="1067218" cy="1067218"/>
          </a:xfrm>
          <a:prstGeom prst="rect">
            <a:avLst/>
          </a:prstGeom>
        </p:spPr>
      </p:pic>
      <p:sp>
        <p:nvSpPr>
          <p:cNvPr id="26" name="TextBox 25"/>
          <p:cNvSpPr txBox="1"/>
          <p:nvPr/>
        </p:nvSpPr>
        <p:spPr>
          <a:xfrm>
            <a:off x="4877703" y="2260236"/>
            <a:ext cx="4002424" cy="871725"/>
          </a:xfrm>
          <a:prstGeom prst="rect">
            <a:avLst/>
          </a:prstGeom>
          <a:noFill/>
        </p:spPr>
        <p:txBody>
          <a:bodyPr wrap="square" lIns="182832" tIns="146264" rIns="182832" bIns="14626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pPr defTabSz="932567">
              <a:defRPr/>
            </a:pPr>
            <a:r>
              <a:rPr lang="en-US" sz="4080" kern="0" dirty="0">
                <a:solidFill>
                  <a:sysClr val="windowText" lastClr="000000"/>
                </a:solidFill>
                <a:latin typeface="Segoe UI"/>
              </a:rPr>
              <a:t>Service Fabric</a:t>
            </a:r>
          </a:p>
        </p:txBody>
      </p:sp>
    </p:spTree>
    <p:extLst>
      <p:ext uri="{BB962C8B-B14F-4D97-AF65-F5344CB8AC3E}">
        <p14:creationId xmlns:p14="http://schemas.microsoft.com/office/powerpoint/2010/main" val="2368976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300"/>
                                        <p:tgtEl>
                                          <p:spTgt spid="16"/>
                                        </p:tgtEl>
                                      </p:cBhvr>
                                    </p:animEffect>
                                    <p:anim calcmode="lin" valueType="num">
                                      <p:cBhvr>
                                        <p:cTn id="14" dur="300" fill="hold"/>
                                        <p:tgtEl>
                                          <p:spTgt spid="16"/>
                                        </p:tgtEl>
                                        <p:attrNameLst>
                                          <p:attrName>ppt_x</p:attrName>
                                        </p:attrNameLst>
                                      </p:cBhvr>
                                      <p:tavLst>
                                        <p:tav tm="0">
                                          <p:val>
                                            <p:strVal val="#ppt_x"/>
                                          </p:val>
                                        </p:tav>
                                        <p:tav tm="100000">
                                          <p:val>
                                            <p:strVal val="#ppt_x"/>
                                          </p:val>
                                        </p:tav>
                                      </p:tavLst>
                                    </p:anim>
                                    <p:anim calcmode="lin" valueType="num">
                                      <p:cBhvr>
                                        <p:cTn id="15" dur="3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300"/>
                                        <p:tgtEl>
                                          <p:spTgt spid="17"/>
                                        </p:tgtEl>
                                      </p:cBhvr>
                                    </p:animEffect>
                                    <p:anim calcmode="lin" valueType="num">
                                      <p:cBhvr>
                                        <p:cTn id="20" dur="300" fill="hold"/>
                                        <p:tgtEl>
                                          <p:spTgt spid="17"/>
                                        </p:tgtEl>
                                        <p:attrNameLst>
                                          <p:attrName>ppt_x</p:attrName>
                                        </p:attrNameLst>
                                      </p:cBhvr>
                                      <p:tavLst>
                                        <p:tav tm="0">
                                          <p:val>
                                            <p:strVal val="#ppt_x"/>
                                          </p:val>
                                        </p:tav>
                                        <p:tav tm="100000">
                                          <p:val>
                                            <p:strVal val="#ppt_x"/>
                                          </p:val>
                                        </p:tav>
                                      </p:tavLst>
                                    </p:anim>
                                    <p:anim calcmode="lin" valueType="num">
                                      <p:cBhvr>
                                        <p:cTn id="21" dur="3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9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300"/>
                                        <p:tgtEl>
                                          <p:spTgt spid="18"/>
                                        </p:tgtEl>
                                      </p:cBhvr>
                                    </p:animEffect>
                                    <p:anim calcmode="lin" valueType="num">
                                      <p:cBhvr>
                                        <p:cTn id="26" dur="300" fill="hold"/>
                                        <p:tgtEl>
                                          <p:spTgt spid="18"/>
                                        </p:tgtEl>
                                        <p:attrNameLst>
                                          <p:attrName>ppt_x</p:attrName>
                                        </p:attrNameLst>
                                      </p:cBhvr>
                                      <p:tavLst>
                                        <p:tav tm="0">
                                          <p:val>
                                            <p:strVal val="#ppt_x"/>
                                          </p:val>
                                        </p:tav>
                                        <p:tav tm="100000">
                                          <p:val>
                                            <p:strVal val="#ppt_x"/>
                                          </p:val>
                                        </p:tav>
                                      </p:tavLst>
                                    </p:anim>
                                    <p:anim calcmode="lin" valueType="num">
                                      <p:cBhvr>
                                        <p:cTn id="27" dur="3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12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anim calcmode="lin" valueType="num">
                                      <p:cBhvr>
                                        <p:cTn id="32" dur="300" fill="hold"/>
                                        <p:tgtEl>
                                          <p:spTgt spid="19"/>
                                        </p:tgtEl>
                                        <p:attrNameLst>
                                          <p:attrName>ppt_x</p:attrName>
                                        </p:attrNameLst>
                                      </p:cBhvr>
                                      <p:tavLst>
                                        <p:tav tm="0">
                                          <p:val>
                                            <p:strVal val="#ppt_x"/>
                                          </p:val>
                                        </p:tav>
                                        <p:tav tm="100000">
                                          <p:val>
                                            <p:strVal val="#ppt_x"/>
                                          </p:val>
                                        </p:tav>
                                      </p:tavLst>
                                    </p:anim>
                                    <p:anim calcmode="lin" valueType="num">
                                      <p:cBhvr>
                                        <p:cTn id="33" dur="3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300"/>
                                        <p:tgtEl>
                                          <p:spTgt spid="20"/>
                                        </p:tgtEl>
                                      </p:cBhvr>
                                    </p:animEffect>
                                    <p:anim calcmode="lin" valueType="num">
                                      <p:cBhvr>
                                        <p:cTn id="38" dur="300" fill="hold"/>
                                        <p:tgtEl>
                                          <p:spTgt spid="20"/>
                                        </p:tgtEl>
                                        <p:attrNameLst>
                                          <p:attrName>ppt_x</p:attrName>
                                        </p:attrNameLst>
                                      </p:cBhvr>
                                      <p:tavLst>
                                        <p:tav tm="0">
                                          <p:val>
                                            <p:strVal val="#ppt_x"/>
                                          </p:val>
                                        </p:tav>
                                        <p:tav tm="100000">
                                          <p:val>
                                            <p:strVal val="#ppt_x"/>
                                          </p:val>
                                        </p:tav>
                                      </p:tavLst>
                                    </p:anim>
                                    <p:anim calcmode="lin" valueType="num">
                                      <p:cBhvr>
                                        <p:cTn id="39" dur="3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18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300"/>
                                        <p:tgtEl>
                                          <p:spTgt spid="21"/>
                                        </p:tgtEl>
                                      </p:cBhvr>
                                    </p:animEffect>
                                    <p:anim calcmode="lin" valueType="num">
                                      <p:cBhvr>
                                        <p:cTn id="44" dur="300" fill="hold"/>
                                        <p:tgtEl>
                                          <p:spTgt spid="21"/>
                                        </p:tgtEl>
                                        <p:attrNameLst>
                                          <p:attrName>ppt_x</p:attrName>
                                        </p:attrNameLst>
                                      </p:cBhvr>
                                      <p:tavLst>
                                        <p:tav tm="0">
                                          <p:val>
                                            <p:strVal val="#ppt_x"/>
                                          </p:val>
                                        </p:tav>
                                        <p:tav tm="100000">
                                          <p:val>
                                            <p:strVal val="#ppt_x"/>
                                          </p:val>
                                        </p:tav>
                                      </p:tavLst>
                                    </p:anim>
                                    <p:anim calcmode="lin" valueType="num">
                                      <p:cBhvr>
                                        <p:cTn id="45" dur="3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2100"/>
                            </p:stCondLst>
                            <p:childTnLst>
                              <p:par>
                                <p:cTn id="47" presetID="42"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300"/>
                                        <p:tgtEl>
                                          <p:spTgt spid="22"/>
                                        </p:tgtEl>
                                      </p:cBhvr>
                                    </p:animEffect>
                                    <p:anim calcmode="lin" valueType="num">
                                      <p:cBhvr>
                                        <p:cTn id="50" dur="300" fill="hold"/>
                                        <p:tgtEl>
                                          <p:spTgt spid="22"/>
                                        </p:tgtEl>
                                        <p:attrNameLst>
                                          <p:attrName>ppt_x</p:attrName>
                                        </p:attrNameLst>
                                      </p:cBhvr>
                                      <p:tavLst>
                                        <p:tav tm="0">
                                          <p:val>
                                            <p:strVal val="#ppt_x"/>
                                          </p:val>
                                        </p:tav>
                                        <p:tav tm="100000">
                                          <p:val>
                                            <p:strVal val="#ppt_x"/>
                                          </p:val>
                                        </p:tav>
                                      </p:tavLst>
                                    </p:anim>
                                    <p:anim calcmode="lin" valueType="num">
                                      <p:cBhvr>
                                        <p:cTn id="51" dur="3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22" presetClass="entr" presetSubtype="2"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right)">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6731" dirty="0"/>
              <a:t>App Service</a:t>
            </a:r>
          </a:p>
        </p:txBody>
      </p:sp>
    </p:spTree>
    <p:extLst>
      <p:ext uri="{BB962C8B-B14F-4D97-AF65-F5344CB8AC3E}">
        <p14:creationId xmlns:p14="http://schemas.microsoft.com/office/powerpoint/2010/main" val="27200775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102970" y="2029243"/>
            <a:ext cx="8175952" cy="3989844"/>
          </a:xfrm>
          <a:prstGeom prst="roundRect">
            <a:avLst>
              <a:gd name="adj" fmla="val 4889"/>
            </a:avLst>
          </a:prstGeom>
          <a:solidFill>
            <a:schemeClr val="bg1">
              <a:lumMod val="40000"/>
              <a:lumOff val="6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9" tIns="146262" rIns="182829" bIns="146262" numCol="1" spcCol="0" rtlCol="0" fromWordArt="0" anchor="t" anchorCtr="0" forceAA="0" compatLnSpc="1">
            <a:prstTxWarp prst="textNoShape">
              <a:avLst/>
            </a:prstTxWarp>
            <a:noAutofit/>
          </a:bodyPr>
          <a:lstStyle/>
          <a:p>
            <a:pPr defTabSz="932211"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41" name="Group 40"/>
          <p:cNvGrpSpPr/>
          <p:nvPr/>
        </p:nvGrpSpPr>
        <p:grpSpPr>
          <a:xfrm>
            <a:off x="6038604" y="3805118"/>
            <a:ext cx="462511" cy="272380"/>
            <a:chOff x="4924540" y="2915646"/>
            <a:chExt cx="462708" cy="272496"/>
          </a:xfrm>
          <a:solidFill>
            <a:schemeClr val="tx1"/>
          </a:solidFill>
        </p:grpSpPr>
        <p:sp>
          <p:nvSpPr>
            <p:cNvPr id="39" name="Rectangle 38"/>
            <p:cNvSpPr/>
            <p:nvPr/>
          </p:nvSpPr>
          <p:spPr bwMode="auto">
            <a:xfrm>
              <a:off x="4924540" y="2915646"/>
              <a:ext cx="462708" cy="852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0" rIns="182802" bIns="146240" numCol="1" spcCol="0" rtlCol="0" fromWordArt="0" anchor="t" anchorCtr="0" forceAA="0" compatLnSpc="1">
              <a:prstTxWarp prst="textNoShape">
                <a:avLst/>
              </a:prstTxWarp>
              <a:noAutofit/>
            </a:bodyPr>
            <a:lstStyle/>
            <a:p>
              <a:pPr algn="ctr" defTabSz="93203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0" name="Rectangle 39"/>
            <p:cNvSpPr/>
            <p:nvPr/>
          </p:nvSpPr>
          <p:spPr bwMode="auto">
            <a:xfrm>
              <a:off x="4924540" y="3102933"/>
              <a:ext cx="462708" cy="852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0" rIns="182802" bIns="146240" numCol="1" spcCol="0" rtlCol="0" fromWordArt="0" anchor="t" anchorCtr="0" forceAA="0" compatLnSpc="1">
              <a:prstTxWarp prst="textNoShape">
                <a:avLst/>
              </a:prstTxWarp>
              <a:noAutofit/>
            </a:bodyPr>
            <a:lstStyle/>
            <a:p>
              <a:pPr algn="ctr" defTabSz="93203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29" name="Title 2"/>
          <p:cNvSpPr txBox="1">
            <a:spLocks/>
          </p:cNvSpPr>
          <p:nvPr/>
        </p:nvSpPr>
        <p:spPr>
          <a:xfrm>
            <a:off x="529164" y="448696"/>
            <a:ext cx="11307522" cy="917184"/>
          </a:xfrm>
          <a:prstGeom prst="rect">
            <a:avLst/>
          </a:prstGeom>
        </p:spPr>
        <p:txBody>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ctr" defTabSz="913969">
              <a:lnSpc>
                <a:spcPct val="100000"/>
              </a:lnSpc>
              <a:spcAft>
                <a:spcPts val="600"/>
              </a:spcAft>
              <a:defRPr/>
            </a:pPr>
            <a:r>
              <a:rPr lang="en-US" sz="4799" dirty="0">
                <a:gradFill>
                  <a:gsLst>
                    <a:gs pos="19469">
                      <a:srgbClr val="FFFFFF"/>
                    </a:gs>
                    <a:gs pos="75221">
                      <a:srgbClr val="FFFFFF"/>
                    </a:gs>
                  </a:gsLst>
                  <a:lin ang="5400000" scaled="1"/>
                </a:gradFill>
                <a:latin typeface="Segoe UI Light"/>
              </a:rPr>
              <a:t>Azure App Service</a:t>
            </a:r>
            <a:br>
              <a:rPr lang="en-US" sz="4799" dirty="0">
                <a:gradFill>
                  <a:gsLst>
                    <a:gs pos="19469">
                      <a:srgbClr val="FFFFFF"/>
                    </a:gs>
                    <a:gs pos="75221">
                      <a:srgbClr val="FFFFFF"/>
                    </a:gs>
                  </a:gsLst>
                  <a:lin ang="5400000" scaled="1"/>
                </a:gradFill>
                <a:latin typeface="Segoe UI Light"/>
              </a:rPr>
            </a:br>
            <a:r>
              <a:rPr lang="en-US" sz="3599" dirty="0">
                <a:gradFill>
                  <a:gsLst>
                    <a:gs pos="885">
                      <a:srgbClr val="00BCF2"/>
                    </a:gs>
                    <a:gs pos="19469">
                      <a:srgbClr val="00BCF2"/>
                    </a:gs>
                  </a:gsLst>
                  <a:lin ang="5400000" scaled="1"/>
                </a:gradFill>
                <a:latin typeface="Segoe UI Light"/>
              </a:rPr>
              <a:t>Build and scale great Web and mobile apps</a:t>
            </a:r>
            <a:endParaRPr lang="en-US" sz="1399" dirty="0">
              <a:gradFill>
                <a:gsLst>
                  <a:gs pos="885">
                    <a:srgbClr val="00BCF2"/>
                  </a:gs>
                  <a:gs pos="19469">
                    <a:srgbClr val="00BCF2"/>
                  </a:gs>
                </a:gsLst>
                <a:lin ang="5400000" scaled="1"/>
              </a:gradFill>
              <a:latin typeface="Segoe UI Light"/>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6126" y="2557598"/>
            <a:ext cx="2879967" cy="2869454"/>
          </a:xfrm>
          <a:prstGeom prst="rect">
            <a:avLst/>
          </a:prstGeom>
        </p:spPr>
      </p:pic>
      <p:grpSp>
        <p:nvGrpSpPr>
          <p:cNvPr id="3" name="Group 2"/>
          <p:cNvGrpSpPr/>
          <p:nvPr/>
        </p:nvGrpSpPr>
        <p:grpSpPr>
          <a:xfrm>
            <a:off x="7056201" y="2215875"/>
            <a:ext cx="2588174" cy="3544282"/>
            <a:chOff x="6325445" y="2030785"/>
            <a:chExt cx="2588909" cy="3545288"/>
          </a:xfrm>
        </p:grpSpPr>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2846" y="4868862"/>
              <a:ext cx="434875" cy="434876"/>
            </a:xfrm>
            <a:prstGeom prst="flowChartOffpageConnector">
              <a:avLst/>
            </a:prstGeom>
            <a:noFill/>
          </p:spPr>
        </p:pic>
        <p:pic>
          <p:nvPicPr>
            <p:cNvPr id="32" name="Picture 31"/>
            <p:cNvPicPr>
              <a:picLocks noChangeAspect="1"/>
            </p:cNvPicPr>
            <p:nvPr/>
          </p:nvPicPr>
          <p:blipFill>
            <a:blip r:embed="rId5"/>
            <a:stretch>
              <a:fillRect/>
            </a:stretch>
          </p:blipFill>
          <p:spPr>
            <a:xfrm>
              <a:off x="6348445" y="2377802"/>
              <a:ext cx="473304" cy="462268"/>
            </a:xfrm>
            <a:prstGeom prst="rect">
              <a:avLst/>
            </a:prstGeom>
          </p:spPr>
        </p:pic>
        <p:pic>
          <p:nvPicPr>
            <p:cNvPr id="34" name="Picture 33"/>
            <p:cNvPicPr>
              <a:picLocks noChangeAspect="1"/>
            </p:cNvPicPr>
            <p:nvPr/>
          </p:nvPicPr>
          <p:blipFill>
            <a:blip r:embed="rId6"/>
            <a:stretch>
              <a:fillRect/>
            </a:stretch>
          </p:blipFill>
          <p:spPr>
            <a:xfrm>
              <a:off x="6325445" y="3961154"/>
              <a:ext cx="519305" cy="518725"/>
            </a:xfrm>
            <a:prstGeom prst="rect">
              <a:avLst/>
            </a:prstGeom>
          </p:spPr>
        </p:pic>
        <p:pic>
          <p:nvPicPr>
            <p:cNvPr id="36" name="Picture 35"/>
            <p:cNvPicPr>
              <a:picLocks noChangeAspect="1"/>
            </p:cNvPicPr>
            <p:nvPr/>
          </p:nvPicPr>
          <p:blipFill>
            <a:blip r:embed="rId7"/>
            <a:stretch>
              <a:fillRect/>
            </a:stretch>
          </p:blipFill>
          <p:spPr>
            <a:xfrm>
              <a:off x="6402625" y="3138601"/>
              <a:ext cx="364944" cy="524022"/>
            </a:xfrm>
            <a:prstGeom prst="rect">
              <a:avLst/>
            </a:prstGeom>
          </p:spPr>
        </p:pic>
        <p:sp>
          <p:nvSpPr>
            <p:cNvPr id="2" name="TextBox 1"/>
            <p:cNvSpPr txBox="1"/>
            <p:nvPr/>
          </p:nvSpPr>
          <p:spPr>
            <a:xfrm>
              <a:off x="6827873" y="2030785"/>
              <a:ext cx="2086481" cy="3545288"/>
            </a:xfrm>
            <a:prstGeom prst="rect">
              <a:avLst/>
            </a:prstGeom>
            <a:noFill/>
          </p:spPr>
          <p:txBody>
            <a:bodyPr wrap="none" lIns="182829" tIns="146262" rIns="182829" bIns="146262" rtlCol="0">
              <a:spAutoFit/>
            </a:bodyPr>
            <a:lstStyle/>
            <a:p>
              <a:pPr defTabSz="932481">
                <a:lnSpc>
                  <a:spcPct val="200000"/>
                </a:lnSpc>
                <a:spcAft>
                  <a:spcPts val="600"/>
                </a:spcAft>
                <a:defRPr/>
              </a:pPr>
              <a:r>
                <a:rPr lang="en-US" sz="2400" kern="0" dirty="0">
                  <a:gradFill>
                    <a:gsLst>
                      <a:gs pos="27434">
                        <a:srgbClr val="FFFFFF"/>
                      </a:gs>
                      <a:gs pos="58407">
                        <a:srgbClr val="FFFFFF"/>
                      </a:gs>
                    </a:gsLst>
                    <a:lin ang="5400000" scaled="0"/>
                  </a:gradFill>
                  <a:latin typeface="Segoe UI"/>
                  <a:ea typeface="MS PGothic" panose="020B0600070205080204" pitchFamily="34" charset="-128"/>
                </a:rPr>
                <a:t>Web apps</a:t>
              </a:r>
            </a:p>
            <a:p>
              <a:pPr defTabSz="932481">
                <a:lnSpc>
                  <a:spcPct val="200000"/>
                </a:lnSpc>
                <a:spcAft>
                  <a:spcPts val="600"/>
                </a:spcAft>
                <a:defRPr/>
              </a:pPr>
              <a:r>
                <a:rPr lang="en-US" sz="2400" kern="0" dirty="0">
                  <a:gradFill>
                    <a:gsLst>
                      <a:gs pos="27434">
                        <a:srgbClr val="FFFFFF"/>
                      </a:gs>
                      <a:gs pos="58407">
                        <a:srgbClr val="FFFFFF"/>
                      </a:gs>
                    </a:gsLst>
                    <a:lin ang="5400000" scaled="0"/>
                  </a:gradFill>
                  <a:latin typeface="Segoe UI"/>
                  <a:ea typeface="MS PGothic" panose="020B0600070205080204" pitchFamily="34" charset="-128"/>
                </a:rPr>
                <a:t>Mobile apps</a:t>
              </a:r>
            </a:p>
            <a:p>
              <a:pPr defTabSz="932481">
                <a:lnSpc>
                  <a:spcPct val="200000"/>
                </a:lnSpc>
                <a:spcAft>
                  <a:spcPts val="600"/>
                </a:spcAft>
                <a:defRPr/>
              </a:pPr>
              <a:r>
                <a:rPr lang="en-US" sz="2400" kern="0" dirty="0">
                  <a:gradFill>
                    <a:gsLst>
                      <a:gs pos="27434">
                        <a:srgbClr val="FFFFFF"/>
                      </a:gs>
                      <a:gs pos="58407">
                        <a:srgbClr val="FFFFFF"/>
                      </a:gs>
                    </a:gsLst>
                    <a:lin ang="5400000" scaled="0"/>
                  </a:gradFill>
                  <a:latin typeface="Segoe UI"/>
                  <a:ea typeface="MS PGothic" panose="020B0600070205080204" pitchFamily="34" charset="-128"/>
                </a:rPr>
                <a:t>Logic apps</a:t>
              </a:r>
            </a:p>
            <a:p>
              <a:pPr defTabSz="932481">
                <a:lnSpc>
                  <a:spcPct val="200000"/>
                </a:lnSpc>
                <a:spcAft>
                  <a:spcPts val="600"/>
                </a:spcAft>
                <a:defRPr/>
              </a:pPr>
              <a:r>
                <a:rPr lang="en-US" sz="2400" kern="0" dirty="0">
                  <a:gradFill>
                    <a:gsLst>
                      <a:gs pos="27434">
                        <a:srgbClr val="FFFFFF"/>
                      </a:gs>
                      <a:gs pos="58407">
                        <a:srgbClr val="FFFFFF"/>
                      </a:gs>
                    </a:gsLst>
                    <a:lin ang="5400000" scaled="0"/>
                  </a:gradFill>
                  <a:latin typeface="Segoe UI"/>
                  <a:ea typeface="MS PGothic" panose="020B0600070205080204" pitchFamily="34" charset="-128"/>
                </a:rPr>
                <a:t>API apps</a:t>
              </a:r>
            </a:p>
          </p:txBody>
        </p:sp>
      </p:grpSp>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11141" y="2029242"/>
            <a:ext cx="4667783" cy="3988680"/>
          </a:xfrm>
          <a:prstGeom prst="rect">
            <a:avLst/>
          </a:prstGeom>
        </p:spPr>
      </p:pic>
      <p:sp>
        <p:nvSpPr>
          <p:cNvPr id="18" name="TextBox 17"/>
          <p:cNvSpPr txBox="1"/>
          <p:nvPr/>
        </p:nvSpPr>
        <p:spPr>
          <a:xfrm>
            <a:off x="6038605" y="2251966"/>
            <a:ext cx="4390934" cy="3542189"/>
          </a:xfrm>
          <a:prstGeom prst="rect">
            <a:avLst/>
          </a:prstGeom>
          <a:noFill/>
        </p:spPr>
        <p:txBody>
          <a:bodyPr wrap="square" lIns="182829" tIns="146262" rIns="182829" bIns="146262" rtlCol="0" anchor="ctr">
            <a:spAutoFit/>
          </a:bodyPr>
          <a:lstStyle/>
          <a:p>
            <a:pPr defTabSz="931602" eaLnBrk="0" fontAlgn="base" hangingPunct="0">
              <a:spcBef>
                <a:spcPct val="0"/>
              </a:spcBef>
              <a:spcAft>
                <a:spcPts val="1199"/>
              </a:spcAft>
              <a:defRPr/>
            </a:pPr>
            <a:r>
              <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Auto-patching and auto-scale</a:t>
            </a:r>
          </a:p>
          <a:p>
            <a:pPr defTabSz="931602" eaLnBrk="0" fontAlgn="base" hangingPunct="0">
              <a:spcBef>
                <a:spcPct val="0"/>
              </a:spcBef>
              <a:spcAft>
                <a:spcPts val="1199"/>
              </a:spcAft>
              <a:defRPr/>
            </a:pPr>
            <a:endPar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endParaRPr>
          </a:p>
          <a:p>
            <a:pPr defTabSz="931602" eaLnBrk="0" fontAlgn="base" hangingPunct="0">
              <a:spcBef>
                <a:spcPct val="0"/>
              </a:spcBef>
              <a:spcAft>
                <a:spcPts val="1199"/>
              </a:spcAft>
              <a:defRPr/>
            </a:pPr>
            <a:r>
              <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.NET, Java, Node.js, PHP, Python</a:t>
            </a:r>
          </a:p>
          <a:p>
            <a:pPr defTabSz="931602" eaLnBrk="0" fontAlgn="base" hangingPunct="0">
              <a:spcBef>
                <a:spcPct val="0"/>
              </a:spcBef>
              <a:spcAft>
                <a:spcPts val="1199"/>
              </a:spcAft>
              <a:defRPr/>
            </a:pPr>
            <a:endPar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endParaRPr>
          </a:p>
          <a:p>
            <a:pPr defTabSz="931602" eaLnBrk="0" fontAlgn="base" hangingPunct="0">
              <a:spcBef>
                <a:spcPct val="0"/>
              </a:spcBef>
              <a:spcAft>
                <a:spcPts val="1199"/>
              </a:spcAft>
              <a:defRPr/>
            </a:pPr>
            <a:r>
              <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Integrate with SaaS and on-premises</a:t>
            </a:r>
          </a:p>
          <a:p>
            <a:pPr defTabSz="931602" eaLnBrk="0" fontAlgn="base" hangingPunct="0">
              <a:spcBef>
                <a:spcPct val="0"/>
              </a:spcBef>
              <a:spcAft>
                <a:spcPts val="1199"/>
              </a:spcAft>
              <a:defRPr/>
            </a:pPr>
            <a:endPar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endParaRPr>
          </a:p>
          <a:p>
            <a:pPr defTabSz="931602" eaLnBrk="0" fontAlgn="base" hangingPunct="0">
              <a:spcBef>
                <a:spcPct val="0"/>
              </a:spcBef>
              <a:spcAft>
                <a:spcPts val="1199"/>
              </a:spcAft>
              <a:defRPr/>
            </a:pPr>
            <a:r>
              <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Continuous integration with VSTS, </a:t>
            </a:r>
            <a:r>
              <a:rPr lang="en-US" sz="1836" kern="0" dirty="0" err="1">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Github</a:t>
            </a:r>
            <a:r>
              <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 </a:t>
            </a:r>
            <a:r>
              <a:rPr lang="en-US" sz="1836" kern="0" dirty="0" err="1">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BitBucket</a:t>
            </a:r>
            <a:r>
              <a:rPr lang="en-US" sz="1836" kern="0" dirty="0">
                <a:gradFill>
                  <a:gsLst>
                    <a:gs pos="40708">
                      <a:srgbClr val="505050"/>
                    </a:gs>
                    <a:gs pos="19469">
                      <a:srgbClr val="505050"/>
                    </a:gs>
                  </a:gsLst>
                  <a:lin ang="5400000" scaled="1"/>
                </a:gradFill>
                <a:latin typeface="Segoe UI Semibold" panose="020B0702040204020203" pitchFamily="34" charset="0"/>
                <a:ea typeface="MS PGothic" panose="020B0600070205080204" pitchFamily="34" charset="-128"/>
                <a:cs typeface="Segoe UI Semibold" panose="020B0702040204020203" pitchFamily="34" charset="0"/>
              </a:rPr>
              <a:t>, and more</a:t>
            </a:r>
          </a:p>
        </p:txBody>
      </p:sp>
    </p:spTree>
    <p:extLst>
      <p:ext uri="{BB962C8B-B14F-4D97-AF65-F5344CB8AC3E}">
        <p14:creationId xmlns:p14="http://schemas.microsoft.com/office/powerpoint/2010/main" val="328786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50"/>
                                        <p:tgtEl>
                                          <p:spTgt spid="41"/>
                                        </p:tgtEl>
                                      </p:cBhvr>
                                    </p:animEffect>
                                    <p:set>
                                      <p:cBhvr>
                                        <p:cTn id="31" dur="1" fill="hold">
                                          <p:stCondLst>
                                            <p:cond delay="249"/>
                                          </p:stCondLst>
                                        </p:cTn>
                                        <p:tgtEl>
                                          <p:spTgt spid="41"/>
                                        </p:tgtEl>
                                        <p:attrNameLst>
                                          <p:attrName>style.visibility</p:attrName>
                                        </p:attrNameLst>
                                      </p:cBhvr>
                                      <p:to>
                                        <p:strVal val="hidden"/>
                                      </p:to>
                                    </p:set>
                                  </p:childTnLst>
                                </p:cTn>
                              </p:par>
                            </p:childTnLst>
                          </p:cTn>
                        </p:par>
                        <p:par>
                          <p:cTn id="32" fill="hold">
                            <p:stCondLst>
                              <p:cond delay="500"/>
                            </p:stCondLst>
                            <p:childTnLst>
                              <p:par>
                                <p:cTn id="33" presetID="35" presetClass="path" presetSubtype="0" decel="100000" fill="hold" nodeType="afterEffect">
                                  <p:stCondLst>
                                    <p:cond delay="0"/>
                                  </p:stCondLst>
                                  <p:childTnLst>
                                    <p:animMotion origin="layout" path="M 1.91728E-6 -1.69768E-6 L -0.34095 -1.69768E-6 " pathEditMode="relative" rAng="0" ptsTypes="AA">
                                      <p:cBhvr>
                                        <p:cTn id="34" dur="1500" fill="hold"/>
                                        <p:tgtEl>
                                          <p:spTgt spid="3"/>
                                        </p:tgtEl>
                                        <p:attrNameLst>
                                          <p:attrName>ppt_x</p:attrName>
                                          <p:attrName>ppt_y</p:attrName>
                                        </p:attrNameLst>
                                      </p:cBhvr>
                                      <p:rCtr x="-17054" y="0"/>
                                    </p:animMotion>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50"/>
                                        <p:tgtEl>
                                          <p:spTgt spid="7"/>
                                        </p:tgtEl>
                                      </p:cBhvr>
                                    </p:animEffect>
                                  </p:childTnLst>
                                </p:cTn>
                              </p:par>
                            </p:childTnLst>
                          </p:cTn>
                        </p:par>
                        <p:par>
                          <p:cTn id="39" fill="hold">
                            <p:stCondLst>
                              <p:cond delay="225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0" y="1209973"/>
            <a:ext cx="10616586" cy="3179255"/>
          </a:xfrm>
        </p:spPr>
        <p:txBody>
          <a:bodyPr/>
          <a:lstStyle/>
          <a:p>
            <a:r>
              <a:rPr lang="en-US" dirty="0"/>
              <a:t>Demo</a:t>
            </a:r>
            <a:br>
              <a:rPr lang="en-US" dirty="0"/>
            </a:br>
            <a:r>
              <a:rPr lang="en-US" dirty="0"/>
              <a:t/>
            </a:r>
            <a:br>
              <a:rPr lang="en-US" dirty="0"/>
            </a:br>
            <a:r>
              <a:rPr lang="en-US" dirty="0"/>
              <a:t>App Service</a:t>
            </a:r>
          </a:p>
        </p:txBody>
      </p:sp>
      <p:sp>
        <p:nvSpPr>
          <p:cNvPr id="3" name="Text Placeholder 2"/>
          <p:cNvSpPr>
            <a:spLocks noGrp="1"/>
          </p:cNvSpPr>
          <p:nvPr>
            <p:ph type="body" sz="quarter" idx="12"/>
          </p:nvPr>
        </p:nvSpPr>
        <p:spPr>
          <a:xfrm>
            <a:off x="275482" y="4878956"/>
            <a:ext cx="9142702" cy="738664"/>
          </a:xfrm>
        </p:spPr>
        <p:txBody>
          <a:bodyPr/>
          <a:lstStyle/>
          <a:p>
            <a:r>
              <a:rPr lang="en-US" dirty="0"/>
              <a:t>Nir Mashkowski</a:t>
            </a:r>
          </a:p>
        </p:txBody>
      </p:sp>
    </p:spTree>
    <p:extLst>
      <p:ext uri="{BB962C8B-B14F-4D97-AF65-F5344CB8AC3E}">
        <p14:creationId xmlns:p14="http://schemas.microsoft.com/office/powerpoint/2010/main" val="2809927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1" y="2125883"/>
            <a:ext cx="11884216" cy="1181945"/>
          </a:xfrm>
          <a:ln>
            <a:solidFill>
              <a:srgbClr val="0072C6"/>
            </a:solidFill>
          </a:ln>
        </p:spPr>
        <p:txBody>
          <a:bodyPr>
            <a:normAutofit/>
          </a:bodyPr>
          <a:lstStyle/>
          <a:p>
            <a:r>
              <a:rPr lang="en-US" sz="6731" dirty="0">
                <a:solidFill>
                  <a:schemeClr val="bg1"/>
                </a:solidFill>
              </a:rPr>
              <a:t>Azure Functions</a:t>
            </a:r>
          </a:p>
        </p:txBody>
      </p:sp>
    </p:spTree>
    <p:extLst>
      <p:ext uri="{BB962C8B-B14F-4D97-AF65-F5344CB8AC3E}">
        <p14:creationId xmlns:p14="http://schemas.microsoft.com/office/powerpoint/2010/main" val="97494834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8384" y="2222568"/>
            <a:ext cx="2612672" cy="2821398"/>
          </a:xfrm>
          <a:prstGeom prst="rect">
            <a:avLst/>
          </a:prstGeom>
        </p:spPr>
      </p:pic>
      <p:sp>
        <p:nvSpPr>
          <p:cNvPr id="6" name="Plus 5"/>
          <p:cNvSpPr/>
          <p:nvPr/>
        </p:nvSpPr>
        <p:spPr bwMode="auto">
          <a:xfrm>
            <a:off x="6236040" y="3322399"/>
            <a:ext cx="631450" cy="621736"/>
          </a:xfrm>
          <a:prstGeom prst="mathPlu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TextBox 8"/>
          <p:cNvSpPr txBox="1"/>
          <p:nvPr/>
        </p:nvSpPr>
        <p:spPr>
          <a:xfrm>
            <a:off x="3289822" y="1763200"/>
            <a:ext cx="2389796" cy="655739"/>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Code</a:t>
            </a:r>
          </a:p>
        </p:txBody>
      </p:sp>
      <p:sp>
        <p:nvSpPr>
          <p:cNvPr id="10" name="TextBox 9"/>
          <p:cNvSpPr txBox="1"/>
          <p:nvPr/>
        </p:nvSpPr>
        <p:spPr>
          <a:xfrm>
            <a:off x="7108849" y="1784319"/>
            <a:ext cx="2389796" cy="655739"/>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Events + data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273" y="2321792"/>
            <a:ext cx="2690949" cy="2690949"/>
          </a:xfrm>
          <a:prstGeom prst="rect">
            <a:avLst/>
          </a:prstGeom>
        </p:spPr>
      </p:pic>
      <p:pic>
        <p:nvPicPr>
          <p:cNvPr id="12" name="Picture 6"/>
          <p:cNvPicPr>
            <a:picLocks noChangeAspect="1"/>
          </p:cNvPicPr>
          <p:nvPr/>
        </p:nvPicPr>
        <p:blipFill>
          <a:blip r:embed="rId5"/>
          <a:stretch>
            <a:fillRect/>
          </a:stretch>
        </p:blipFill>
        <p:spPr>
          <a:xfrm>
            <a:off x="4801366" y="2280605"/>
            <a:ext cx="2833743" cy="2833743"/>
          </a:xfrm>
          <a:prstGeom prst="rect">
            <a:avLst/>
          </a:prstGeom>
        </p:spPr>
      </p:pic>
      <p:sp>
        <p:nvSpPr>
          <p:cNvPr id="13" name="TextBox 12"/>
          <p:cNvSpPr txBox="1"/>
          <p:nvPr/>
        </p:nvSpPr>
        <p:spPr>
          <a:xfrm>
            <a:off x="4812048" y="1640243"/>
            <a:ext cx="2812381" cy="647165"/>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Functions</a:t>
            </a:r>
          </a:p>
        </p:txBody>
      </p:sp>
    </p:spTree>
    <p:extLst>
      <p:ext uri="{BB962C8B-B14F-4D97-AF65-F5344CB8AC3E}">
        <p14:creationId xmlns:p14="http://schemas.microsoft.com/office/powerpoint/2010/main" val="1565152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3.125E-6 -4.44444E-6 L 0.14179 -0.00092 " pathEditMode="relative" rAng="0" ptsTypes="AA">
                                      <p:cBhvr>
                                        <p:cTn id="35" dur="2000" fill="hold"/>
                                        <p:tgtEl>
                                          <p:spTgt spid="5"/>
                                        </p:tgtEl>
                                        <p:attrNameLst>
                                          <p:attrName>ppt_x</p:attrName>
                                          <p:attrName>ppt_y</p:attrName>
                                        </p:attrNameLst>
                                      </p:cBhvr>
                                      <p:rCtr x="7083" y="-46"/>
                                    </p:animMotion>
                                  </p:childTnLst>
                                </p:cTn>
                              </p:par>
                              <p:par>
                                <p:cTn id="36" presetID="42" presetClass="path" presetSubtype="0" accel="50000" decel="50000" fill="hold" nodeType="withEffect">
                                  <p:stCondLst>
                                    <p:cond delay="0"/>
                                  </p:stCondLst>
                                  <p:childTnLst>
                                    <p:animMotion origin="layout" path="M 1.66667E-6 4.44444E-6 L -0.16003 -0.00093 " pathEditMode="relative" rAng="0" ptsTypes="AA">
                                      <p:cBhvr>
                                        <p:cTn id="37" dur="2000" fill="hold"/>
                                        <p:tgtEl>
                                          <p:spTgt spid="4"/>
                                        </p:tgtEl>
                                        <p:attrNameLst>
                                          <p:attrName>ppt_x</p:attrName>
                                          <p:attrName>ppt_y</p:attrName>
                                        </p:attrNameLst>
                                      </p:cBhvr>
                                      <p:rCtr x="-8008" y="-46"/>
                                    </p:animMotion>
                                  </p:childTnLst>
                                </p:cTn>
                              </p:par>
                            </p:childTnLst>
                          </p:cTn>
                        </p:par>
                        <p:par>
                          <p:cTn id="38" fill="hold">
                            <p:stCondLst>
                              <p:cond delay="2000"/>
                            </p:stCondLst>
                            <p:childTnLst>
                              <p:par>
                                <p:cTn id="39" presetID="10" presetClass="exit" presetSubtype="0" fill="hold"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9" grpId="1"/>
      <p:bldP spid="10" grpId="0"/>
      <p:bldP spid="10" grpId="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01366" y="1640242"/>
            <a:ext cx="2833743" cy="3474107"/>
            <a:chOff x="4706784" y="1608227"/>
            <a:chExt cx="2778432" cy="3406296"/>
          </a:xfrm>
        </p:grpSpPr>
        <p:pic>
          <p:nvPicPr>
            <p:cNvPr id="12" name="Picture 6"/>
            <p:cNvPicPr>
              <a:picLocks noChangeAspect="1"/>
            </p:cNvPicPr>
            <p:nvPr/>
          </p:nvPicPr>
          <p:blipFill>
            <a:blip r:embed="rId3"/>
            <a:stretch>
              <a:fillRect/>
            </a:stretch>
          </p:blipFill>
          <p:spPr>
            <a:xfrm>
              <a:off x="4706784" y="2236091"/>
              <a:ext cx="2778432" cy="2778432"/>
            </a:xfrm>
            <a:prstGeom prst="rect">
              <a:avLst/>
            </a:prstGeom>
          </p:spPr>
        </p:pic>
        <p:sp>
          <p:nvSpPr>
            <p:cNvPr id="13" name="TextBox 12"/>
            <p:cNvSpPr txBox="1"/>
            <p:nvPr/>
          </p:nvSpPr>
          <p:spPr>
            <a:xfrm>
              <a:off x="4717257" y="1608227"/>
              <a:ext cx="2757487" cy="63453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Functions</a:t>
              </a:r>
            </a:p>
          </p:txBody>
        </p:sp>
      </p:grpSp>
      <p:sp>
        <p:nvSpPr>
          <p:cNvPr id="11" name="Text Placeholder 4"/>
          <p:cNvSpPr txBox="1">
            <a:spLocks/>
          </p:cNvSpPr>
          <p:nvPr/>
        </p:nvSpPr>
        <p:spPr>
          <a:xfrm>
            <a:off x="741783" y="1131718"/>
            <a:ext cx="7500709" cy="2297774"/>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32563">
              <a:buNone/>
            </a:pPr>
            <a:r>
              <a:rPr lang="en-US" sz="3264" dirty="0">
                <a:gradFill>
                  <a:gsLst>
                    <a:gs pos="1250">
                      <a:srgbClr val="505050"/>
                    </a:gs>
                    <a:gs pos="100000">
                      <a:srgbClr val="505050"/>
                    </a:gs>
                  </a:gsLst>
                  <a:lin ang="5400000" scaled="0"/>
                </a:gradFill>
                <a:latin typeface="Segoe UI Light"/>
              </a:rPr>
              <a:t>Respond to any event</a:t>
            </a:r>
          </a:p>
          <a:p>
            <a:pPr marL="0" indent="0" defTabSz="932563">
              <a:buNone/>
            </a:pPr>
            <a:endParaRPr lang="en-US" sz="3264" dirty="0">
              <a:gradFill>
                <a:gsLst>
                  <a:gs pos="1250">
                    <a:srgbClr val="505050"/>
                  </a:gs>
                  <a:gs pos="100000">
                    <a:srgbClr val="505050"/>
                  </a:gs>
                </a:gsLst>
                <a:lin ang="5400000" scaled="0"/>
              </a:gradFill>
              <a:latin typeface="Segoe UI Light"/>
            </a:endParaRPr>
          </a:p>
          <a:p>
            <a:pPr marL="0" indent="0" defTabSz="932563">
              <a:buNone/>
            </a:pPr>
            <a:r>
              <a:rPr lang="en-US" sz="3264" dirty="0">
                <a:gradFill>
                  <a:gsLst>
                    <a:gs pos="1250">
                      <a:srgbClr val="505050"/>
                    </a:gs>
                    <a:gs pos="100000">
                      <a:srgbClr val="505050"/>
                    </a:gs>
                  </a:gsLst>
                  <a:lin ang="5400000" scaled="0"/>
                </a:gradFill>
                <a:latin typeface="Segoe UI Light"/>
              </a:rPr>
              <a:t>Develop your way</a:t>
            </a:r>
          </a:p>
          <a:p>
            <a:pPr marL="0" indent="0" defTabSz="932563">
              <a:buNone/>
            </a:pPr>
            <a:endParaRPr lang="en-US" sz="3264" dirty="0">
              <a:gradFill>
                <a:gsLst>
                  <a:gs pos="1250">
                    <a:srgbClr val="505050"/>
                  </a:gs>
                  <a:gs pos="100000">
                    <a:srgbClr val="505050"/>
                  </a:gs>
                </a:gsLst>
                <a:lin ang="5400000" scaled="0"/>
              </a:gradFill>
              <a:latin typeface="Segoe UI Light"/>
            </a:endParaRPr>
          </a:p>
          <a:p>
            <a:pPr marL="0" indent="0" defTabSz="932563">
              <a:buNone/>
            </a:pPr>
            <a:r>
              <a:rPr lang="en-US" sz="3264" dirty="0">
                <a:gradFill>
                  <a:gsLst>
                    <a:gs pos="1250">
                      <a:srgbClr val="505050"/>
                    </a:gs>
                    <a:gs pos="100000">
                      <a:srgbClr val="505050"/>
                    </a:gs>
                  </a:gsLst>
                  <a:lin ang="5400000" scaled="0"/>
                </a:gradFill>
                <a:latin typeface="Segoe UI Light"/>
              </a:rPr>
              <a:t>Integrated DevOps</a:t>
            </a:r>
          </a:p>
          <a:p>
            <a:pPr marL="0" indent="0" defTabSz="932563">
              <a:buNone/>
            </a:pPr>
            <a:endParaRPr lang="en-US" sz="3264" dirty="0">
              <a:gradFill>
                <a:gsLst>
                  <a:gs pos="1250">
                    <a:srgbClr val="505050"/>
                  </a:gs>
                  <a:gs pos="100000">
                    <a:srgbClr val="505050"/>
                  </a:gs>
                </a:gsLst>
                <a:lin ang="5400000" scaled="0"/>
              </a:gradFill>
              <a:latin typeface="Segoe UI Light"/>
            </a:endParaRPr>
          </a:p>
          <a:p>
            <a:pPr marL="0" indent="0" defTabSz="932563">
              <a:buNone/>
            </a:pPr>
            <a:r>
              <a:rPr lang="en-US" sz="3264" dirty="0">
                <a:gradFill>
                  <a:gsLst>
                    <a:gs pos="1250">
                      <a:srgbClr val="505050"/>
                    </a:gs>
                    <a:gs pos="100000">
                      <a:srgbClr val="505050"/>
                    </a:gs>
                  </a:gsLst>
                  <a:lin ang="5400000" scaled="0"/>
                </a:gradFill>
                <a:latin typeface="Segoe UI Light"/>
              </a:rPr>
              <a:t>Pay for what you use</a:t>
            </a:r>
          </a:p>
          <a:p>
            <a:pPr marL="0" indent="0" defTabSz="932563">
              <a:buNone/>
            </a:pPr>
            <a:endParaRPr lang="en-US" sz="3264" dirty="0">
              <a:gradFill>
                <a:gsLst>
                  <a:gs pos="1250">
                    <a:srgbClr val="505050"/>
                  </a:gs>
                  <a:gs pos="100000">
                    <a:srgbClr val="505050"/>
                  </a:gs>
                </a:gsLst>
                <a:lin ang="5400000" scaled="0"/>
              </a:gradFill>
              <a:latin typeface="Segoe UI Light"/>
            </a:endParaRPr>
          </a:p>
          <a:p>
            <a:pPr marL="0" indent="0" defTabSz="932563">
              <a:buNone/>
            </a:pPr>
            <a:r>
              <a:rPr lang="en-US" sz="3264" dirty="0">
                <a:gradFill>
                  <a:gsLst>
                    <a:gs pos="1250">
                      <a:srgbClr val="505050"/>
                    </a:gs>
                    <a:gs pos="100000">
                      <a:srgbClr val="505050"/>
                    </a:gs>
                  </a:gsLst>
                  <a:lin ang="5400000" scaled="0"/>
                </a:gradFill>
                <a:latin typeface="Segoe UI Light"/>
              </a:rPr>
              <a:t>Fully open source</a:t>
            </a:r>
          </a:p>
          <a:p>
            <a:pPr marL="0" indent="0" defTabSz="932563">
              <a:buNone/>
            </a:pPr>
            <a:endParaRPr lang="en-US" sz="3264" dirty="0">
              <a:gradFill>
                <a:gsLst>
                  <a:gs pos="1250">
                    <a:srgbClr val="505050"/>
                  </a:gs>
                  <a:gs pos="100000">
                    <a:srgbClr val="505050"/>
                  </a:gs>
                </a:gsLst>
                <a:lin ang="5400000" scaled="0"/>
              </a:gradFill>
              <a:latin typeface="Segoe UI Light"/>
            </a:endParaRPr>
          </a:p>
          <a:p>
            <a:pPr marL="0" indent="0" defTabSz="932563">
              <a:buNone/>
            </a:pPr>
            <a:endParaRPr lang="en-US" sz="3264" dirty="0">
              <a:gradFill>
                <a:gsLst>
                  <a:gs pos="1250">
                    <a:srgbClr val="505050"/>
                  </a:gs>
                  <a:gs pos="100000">
                    <a:srgbClr val="505050"/>
                  </a:gs>
                </a:gsLst>
                <a:lin ang="5400000" scaled="0"/>
              </a:gradFill>
              <a:latin typeface="Segoe UI Light"/>
            </a:endParaRPr>
          </a:p>
        </p:txBody>
      </p:sp>
    </p:spTree>
    <p:extLst>
      <p:ext uri="{BB962C8B-B14F-4D97-AF65-F5344CB8AC3E}">
        <p14:creationId xmlns:p14="http://schemas.microsoft.com/office/powerpoint/2010/main" val="1153891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19661 -0.00093 " pathEditMode="relative" rAng="0" ptsTypes="AA">
                                      <p:cBhvr>
                                        <p:cTn id="6" dur="2000" fill="hold"/>
                                        <p:tgtEl>
                                          <p:spTgt spid="2"/>
                                        </p:tgtEl>
                                        <p:attrNameLst>
                                          <p:attrName>ppt_x</p:attrName>
                                          <p:attrName>ppt_y</p:attrName>
                                        </p:attrNameLst>
                                      </p:cBhvr>
                                      <p:rCtr x="9831" y="-46"/>
                                    </p:animMotion>
                                  </p:childTnLst>
                                </p:cTn>
                              </p:par>
                              <p:par>
                                <p:cTn id="7" presetID="10" presetClass="entr" presetSubtype="0" fill="hold" nodeType="withEffect">
                                  <p:stCondLst>
                                    <p:cond delay="800"/>
                                  </p:stCondLst>
                                  <p:childTnLst>
                                    <p:set>
                                      <p:cBhvr>
                                        <p:cTn id="8" dur="1" fill="hold">
                                          <p:stCondLst>
                                            <p:cond delay="0"/>
                                          </p:stCondLst>
                                        </p:cTn>
                                        <p:tgtEl>
                                          <p:spTgt spid="11">
                                            <p:txEl>
                                              <p:pRg st="0" end="0"/>
                                            </p:txEl>
                                          </p:spTgt>
                                        </p:tgtEl>
                                        <p:attrNameLst>
                                          <p:attrName>style.visibility</p:attrName>
                                        </p:attrNameLst>
                                      </p:cBhvr>
                                      <p:to>
                                        <p:strVal val="visible"/>
                                      </p:to>
                                    </p:set>
                                    <p:animEffect transition="in" filter="fade">
                                      <p:cBhvr>
                                        <p:cTn id="9" dur="500"/>
                                        <p:tgtEl>
                                          <p:spTgt spid="11">
                                            <p:txEl>
                                              <p:pRg st="0" end="0"/>
                                            </p:txEl>
                                          </p:spTgt>
                                        </p:tgtEl>
                                      </p:cBhvr>
                                    </p:animEffect>
                                  </p:childTnLst>
                                </p:cTn>
                              </p:par>
                              <p:par>
                                <p:cTn id="10" presetID="10" presetClass="entr" presetSubtype="0" fill="hold" nodeType="withEffect">
                                  <p:stCondLst>
                                    <p:cond delay="80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nodeType="withEffect">
                                  <p:stCondLst>
                                    <p:cond delay="80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par>
                                <p:cTn id="16" presetID="10" presetClass="entr" presetSubtype="0" fill="hold" nodeType="withEffect">
                                  <p:stCondLst>
                                    <p:cond delay="800"/>
                                  </p:stCondLst>
                                  <p:childTnLst>
                                    <p:set>
                                      <p:cBhvr>
                                        <p:cTn id="17" dur="1" fill="hold">
                                          <p:stCondLst>
                                            <p:cond delay="0"/>
                                          </p:stCondLst>
                                        </p:cTn>
                                        <p:tgtEl>
                                          <p:spTgt spid="11">
                                            <p:txEl>
                                              <p:pRg st="6" end="6"/>
                                            </p:txEl>
                                          </p:spTgt>
                                        </p:tgtEl>
                                        <p:attrNameLst>
                                          <p:attrName>style.visibility</p:attrName>
                                        </p:attrNameLst>
                                      </p:cBhvr>
                                      <p:to>
                                        <p:strVal val="visible"/>
                                      </p:to>
                                    </p:set>
                                    <p:animEffect transition="in" filter="fade">
                                      <p:cBhvr>
                                        <p:cTn id="18" dur="500"/>
                                        <p:tgtEl>
                                          <p:spTgt spid="11">
                                            <p:txEl>
                                              <p:pRg st="6" end="6"/>
                                            </p:txEl>
                                          </p:spTgt>
                                        </p:tgtEl>
                                      </p:cBhvr>
                                    </p:animEffect>
                                  </p:childTnLst>
                                </p:cTn>
                              </p:par>
                              <p:par>
                                <p:cTn id="19" presetID="10" presetClass="entr" presetSubtype="0" fill="hold" nodeType="withEffect">
                                  <p:stCondLst>
                                    <p:cond delay="800"/>
                                  </p:stCondLst>
                                  <p:childTnLst>
                                    <p:set>
                                      <p:cBhvr>
                                        <p:cTn id="20" dur="1" fill="hold">
                                          <p:stCondLst>
                                            <p:cond delay="0"/>
                                          </p:stCondLst>
                                        </p:cTn>
                                        <p:tgtEl>
                                          <p:spTgt spid="11">
                                            <p:txEl>
                                              <p:pRg st="8" end="8"/>
                                            </p:txEl>
                                          </p:spTgt>
                                        </p:tgtEl>
                                        <p:attrNameLst>
                                          <p:attrName>style.visibility</p:attrName>
                                        </p:attrNameLst>
                                      </p:cBhvr>
                                      <p:to>
                                        <p:strVal val="visible"/>
                                      </p:to>
                                    </p:set>
                                    <p:animEffect transition="in" filter="fade">
                                      <p:cBhvr>
                                        <p:cTn id="21"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0" y="1209973"/>
            <a:ext cx="10616586" cy="3179255"/>
          </a:xfrm>
        </p:spPr>
        <p:txBody>
          <a:bodyPr/>
          <a:lstStyle/>
          <a:p>
            <a:r>
              <a:rPr lang="en-US" dirty="0">
                <a:solidFill>
                  <a:schemeClr val="bg1"/>
                </a:solidFill>
              </a:rPr>
              <a:t>Demo</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Azure Functions</a:t>
            </a:r>
          </a:p>
        </p:txBody>
      </p:sp>
      <p:sp>
        <p:nvSpPr>
          <p:cNvPr id="3" name="Text Placeholder 2"/>
          <p:cNvSpPr>
            <a:spLocks noGrp="1"/>
          </p:cNvSpPr>
          <p:nvPr>
            <p:ph type="body" sz="quarter" idx="12"/>
          </p:nvPr>
        </p:nvSpPr>
        <p:spPr>
          <a:xfrm>
            <a:off x="275482" y="4878956"/>
            <a:ext cx="9142702" cy="738664"/>
          </a:xfrm>
        </p:spPr>
        <p:txBody>
          <a:bodyPr/>
          <a:lstStyle/>
          <a:p>
            <a:r>
              <a:rPr lang="en-US" dirty="0">
                <a:solidFill>
                  <a:schemeClr val="bg1"/>
                </a:solidFill>
              </a:rPr>
              <a:t>Nir Mashkowski</a:t>
            </a:r>
          </a:p>
        </p:txBody>
      </p:sp>
    </p:spTree>
    <p:extLst>
      <p:ext uri="{BB962C8B-B14F-4D97-AF65-F5344CB8AC3E}">
        <p14:creationId xmlns:p14="http://schemas.microsoft.com/office/powerpoint/2010/main" val="3119105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a:off x="4927503" y="4028192"/>
            <a:ext cx="2971378" cy="2285676"/>
          </a:xfrm>
          <a:prstGeom prst="rect">
            <a:avLst/>
          </a:prstGeom>
        </p:spPr>
      </p:pic>
      <p:pic>
        <p:nvPicPr>
          <p:cNvPr id="12" name="Picture 1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9191980" y="4027100"/>
            <a:ext cx="2971378" cy="2285676"/>
          </a:xfrm>
          <a:prstGeom prst="rect">
            <a:avLst/>
          </a:prstGeom>
        </p:spPr>
      </p:pic>
      <p:pic>
        <p:nvPicPr>
          <p:cNvPr id="18" name="Picture 17"/>
          <p:cNvPicPr>
            <a:picLocks noChangeAspect="1"/>
          </p:cNvPicPr>
          <p:nvPr/>
        </p:nvPicPr>
        <p:blipFill rotWithShape="1">
          <a:blip r:embed="rId5" cstate="email">
            <a:grayscl/>
            <a:extLst>
              <a:ext uri="{28A0092B-C50C-407E-A947-70E740481C1C}">
                <a14:useLocalDpi xmlns:a14="http://schemas.microsoft.com/office/drawing/2010/main"/>
              </a:ext>
            </a:extLst>
          </a:blip>
          <a:srcRect/>
          <a:stretch/>
        </p:blipFill>
        <p:spPr>
          <a:xfrm>
            <a:off x="442800" y="4027102"/>
            <a:ext cx="2971377" cy="2281930"/>
          </a:xfrm>
          <a:prstGeom prst="rect">
            <a:avLst/>
          </a:prstGeom>
        </p:spPr>
      </p:pic>
      <p:sp>
        <p:nvSpPr>
          <p:cNvPr id="5" name="Rectangle 4"/>
          <p:cNvSpPr/>
          <p:nvPr/>
        </p:nvSpPr>
        <p:spPr bwMode="auto">
          <a:xfrm>
            <a:off x="195838" y="2"/>
            <a:ext cx="12239755" cy="4027100"/>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Rectangle 5"/>
          <p:cNvSpPr/>
          <p:nvPr/>
        </p:nvSpPr>
        <p:spPr bwMode="auto">
          <a:xfrm>
            <a:off x="442800" y="1741425"/>
            <a:ext cx="2971378" cy="228567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91"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Rectangle 6"/>
          <p:cNvSpPr/>
          <p:nvPr/>
        </p:nvSpPr>
        <p:spPr bwMode="auto">
          <a:xfrm>
            <a:off x="4927504" y="1742517"/>
            <a:ext cx="2971378" cy="22856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91"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 name="Rectangle 7"/>
          <p:cNvSpPr/>
          <p:nvPr/>
        </p:nvSpPr>
        <p:spPr bwMode="auto">
          <a:xfrm>
            <a:off x="9191982" y="1741425"/>
            <a:ext cx="2971378" cy="228567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91"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Title 10"/>
          <p:cNvSpPr txBox="1">
            <a:spLocks/>
          </p:cNvSpPr>
          <p:nvPr/>
        </p:nvSpPr>
        <p:spPr>
          <a:xfrm>
            <a:off x="275482" y="295729"/>
            <a:ext cx="11887878" cy="91744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754"/>
            <a:endParaRPr lang="en-US" dirty="0">
              <a:gradFill>
                <a:gsLst>
                  <a:gs pos="1250">
                    <a:srgbClr val="505050"/>
                  </a:gs>
                  <a:gs pos="100000">
                    <a:srgbClr val="505050"/>
                  </a:gs>
                </a:gsLst>
                <a:lin ang="5400000" scaled="0"/>
              </a:gradFill>
              <a:latin typeface="Segoe UI Light"/>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5649" y="2657851"/>
            <a:ext cx="1685682" cy="45282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1784" y="2714266"/>
            <a:ext cx="2142817" cy="304607"/>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81582" y="2533021"/>
            <a:ext cx="1592174" cy="702484"/>
          </a:xfrm>
          <a:prstGeom prst="rect">
            <a:avLst/>
          </a:prstGeom>
        </p:spPr>
      </p:pic>
      <p:sp>
        <p:nvSpPr>
          <p:cNvPr id="19" name="Title 18"/>
          <p:cNvSpPr>
            <a:spLocks noGrp="1"/>
          </p:cNvSpPr>
          <p:nvPr>
            <p:ph type="title" idx="4294967295"/>
          </p:nvPr>
        </p:nvSpPr>
        <p:spPr>
          <a:xfrm>
            <a:off x="882" y="296296"/>
            <a:ext cx="11772498" cy="918031"/>
          </a:xfrm>
        </p:spPr>
        <p:txBody>
          <a:bodyPr/>
          <a:lstStyle/>
          <a:p>
            <a:r>
              <a:rPr lang="en-US" dirty="0"/>
              <a:t>Every company is a software company</a:t>
            </a:r>
          </a:p>
        </p:txBody>
      </p:sp>
    </p:spTree>
    <p:extLst>
      <p:ext uri="{BB962C8B-B14F-4D97-AF65-F5344CB8AC3E}">
        <p14:creationId xmlns:p14="http://schemas.microsoft.com/office/powerpoint/2010/main" val="39816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81" y="2125662"/>
            <a:ext cx="11885514" cy="3179255"/>
          </a:xfrm>
        </p:spPr>
        <p:txBody>
          <a:bodyPr/>
          <a:lstStyle/>
          <a:p>
            <a:r>
              <a:rPr lang="en-US" dirty="0"/>
              <a:t>Putting it all together…</a:t>
            </a:r>
            <a:br>
              <a:rPr lang="en-US" dirty="0"/>
            </a:br>
            <a:r>
              <a:rPr lang="en-US" dirty="0"/>
              <a:t>		</a:t>
            </a:r>
            <a:br>
              <a:rPr lang="en-US" dirty="0"/>
            </a:br>
            <a:r>
              <a:rPr lang="en-US" dirty="0"/>
              <a:t>		The true power of choice</a:t>
            </a:r>
          </a:p>
        </p:txBody>
      </p:sp>
    </p:spTree>
    <p:extLst>
      <p:ext uri="{BB962C8B-B14F-4D97-AF65-F5344CB8AC3E}">
        <p14:creationId xmlns:p14="http://schemas.microsoft.com/office/powerpoint/2010/main" val="163713910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simple Web App</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111" y="2151829"/>
            <a:ext cx="1059658" cy="10596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3793" y="1983517"/>
            <a:ext cx="1210912" cy="121091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0746" y="4348128"/>
            <a:ext cx="1350899" cy="1350899"/>
          </a:xfrm>
          <a:prstGeom prst="rect">
            <a:avLst/>
          </a:prstGeom>
        </p:spPr>
      </p:pic>
      <p:sp>
        <p:nvSpPr>
          <p:cNvPr id="2" name="TextBox 1"/>
          <p:cNvSpPr txBox="1"/>
          <p:nvPr/>
        </p:nvSpPr>
        <p:spPr>
          <a:xfrm>
            <a:off x="8020884" y="2022460"/>
            <a:ext cx="1681539" cy="1338799"/>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Active Directory</a:t>
            </a:r>
          </a:p>
        </p:txBody>
      </p:sp>
      <p:sp>
        <p:nvSpPr>
          <p:cNvPr id="10" name="TextBox 9"/>
          <p:cNvSpPr txBox="1"/>
          <p:nvPr/>
        </p:nvSpPr>
        <p:spPr>
          <a:xfrm>
            <a:off x="2680108" y="2191967"/>
            <a:ext cx="1681539"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Web App</a:t>
            </a:r>
          </a:p>
        </p:txBody>
      </p:sp>
      <p:sp>
        <p:nvSpPr>
          <p:cNvPr id="11" name="TextBox 10"/>
          <p:cNvSpPr txBox="1"/>
          <p:nvPr/>
        </p:nvSpPr>
        <p:spPr>
          <a:xfrm>
            <a:off x="2680108" y="4269942"/>
            <a:ext cx="1681539" cy="1338799"/>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SQL Database</a:t>
            </a:r>
          </a:p>
        </p:txBody>
      </p:sp>
      <p:cxnSp>
        <p:nvCxnSpPr>
          <p:cNvPr id="12" name="Straight Arrow Connector 11"/>
          <p:cNvCxnSpPr/>
          <p:nvPr/>
        </p:nvCxnSpPr>
        <p:spPr>
          <a:xfrm>
            <a:off x="4974939" y="3299406"/>
            <a:ext cx="0" cy="97053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79400" y="2681656"/>
            <a:ext cx="982459"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81767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your Web App</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756" y="1097979"/>
            <a:ext cx="1003056" cy="1003056"/>
          </a:xfrm>
          <a:prstGeom prst="rect">
            <a:avLst/>
          </a:prstGeom>
        </p:spPr>
      </p:pic>
      <p:sp>
        <p:nvSpPr>
          <p:cNvPr id="23" name="TextBox 22"/>
          <p:cNvSpPr txBox="1"/>
          <p:nvPr/>
        </p:nvSpPr>
        <p:spPr>
          <a:xfrm>
            <a:off x="6447729" y="1023643"/>
            <a:ext cx="2131566"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Traffic Manager</a:t>
            </a:r>
          </a:p>
        </p:txBody>
      </p:sp>
      <p:cxnSp>
        <p:nvCxnSpPr>
          <p:cNvPr id="28" name="Straight Arrow Connector 27"/>
          <p:cNvCxnSpPr/>
          <p:nvPr/>
        </p:nvCxnSpPr>
        <p:spPr>
          <a:xfrm flipH="1" flipV="1">
            <a:off x="6715813" y="1956896"/>
            <a:ext cx="1595401" cy="123399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017" y="3022640"/>
            <a:ext cx="1059658" cy="1059658"/>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652" y="5218939"/>
            <a:ext cx="1350899" cy="1350899"/>
          </a:xfrm>
          <a:prstGeom prst="rect">
            <a:avLst/>
          </a:prstGeom>
        </p:spPr>
      </p:pic>
      <p:sp>
        <p:nvSpPr>
          <p:cNvPr id="48" name="TextBox 47"/>
          <p:cNvSpPr txBox="1"/>
          <p:nvPr/>
        </p:nvSpPr>
        <p:spPr>
          <a:xfrm>
            <a:off x="403133" y="3936031"/>
            <a:ext cx="1681539"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err="1">
                <a:gradFill>
                  <a:gsLst>
                    <a:gs pos="2917">
                      <a:srgbClr val="505050"/>
                    </a:gs>
                    <a:gs pos="30000">
                      <a:srgbClr val="505050"/>
                    </a:gs>
                  </a:gsLst>
                  <a:lin ang="5400000" scaled="0"/>
                </a:gradFill>
                <a:latin typeface="Segoe UI"/>
              </a:rPr>
              <a:t>Redis</a:t>
            </a:r>
            <a:r>
              <a:rPr lang="en-US" sz="2448" dirty="0">
                <a:gradFill>
                  <a:gsLst>
                    <a:gs pos="2917">
                      <a:srgbClr val="505050"/>
                    </a:gs>
                    <a:gs pos="30000">
                      <a:srgbClr val="505050"/>
                    </a:gs>
                  </a:gsLst>
                  <a:lin ang="5400000" scaled="0"/>
                </a:gradFill>
                <a:latin typeface="Segoe UI"/>
              </a:rPr>
              <a:t> Cache</a:t>
            </a:r>
          </a:p>
        </p:txBody>
      </p:sp>
      <p:cxnSp>
        <p:nvCxnSpPr>
          <p:cNvPr id="51" name="Straight Arrow Connector 50"/>
          <p:cNvCxnSpPr/>
          <p:nvPr/>
        </p:nvCxnSpPr>
        <p:spPr>
          <a:xfrm>
            <a:off x="3541845" y="4170216"/>
            <a:ext cx="0" cy="97053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856407" y="3552467"/>
            <a:ext cx="982459"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723" y="2989049"/>
            <a:ext cx="1019518" cy="1019518"/>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893" y="3100826"/>
            <a:ext cx="1059658" cy="1059658"/>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527" y="5297125"/>
            <a:ext cx="1350899" cy="1350899"/>
          </a:xfrm>
          <a:prstGeom prst="rect">
            <a:avLst/>
          </a:prstGeom>
        </p:spPr>
      </p:pic>
      <p:sp>
        <p:nvSpPr>
          <p:cNvPr id="56" name="TextBox 55"/>
          <p:cNvSpPr txBox="1"/>
          <p:nvPr/>
        </p:nvSpPr>
        <p:spPr>
          <a:xfrm>
            <a:off x="9839148" y="4008567"/>
            <a:ext cx="1681539" cy="992982"/>
          </a:xfrm>
          <a:prstGeom prst="rect">
            <a:avLst/>
          </a:prstGeom>
          <a:noFill/>
        </p:spPr>
        <p:txBody>
          <a:bodyPr wrap="square" lIns="186521" tIns="149217" rIns="186521" bIns="149217" rtlCol="0">
            <a:spAutoFit/>
          </a:bodyPr>
          <a:lstStyle/>
          <a:p>
            <a:pPr algn="r" defTabSz="1109758">
              <a:lnSpc>
                <a:spcPct val="90000"/>
              </a:lnSpc>
              <a:spcAft>
                <a:spcPts val="612"/>
              </a:spcAft>
            </a:pPr>
            <a:r>
              <a:rPr lang="en-US" sz="2448" dirty="0" err="1">
                <a:gradFill>
                  <a:gsLst>
                    <a:gs pos="2917">
                      <a:srgbClr val="505050"/>
                    </a:gs>
                    <a:gs pos="30000">
                      <a:srgbClr val="505050"/>
                    </a:gs>
                  </a:gsLst>
                  <a:lin ang="5400000" scaled="0"/>
                </a:gradFill>
                <a:latin typeface="Segoe UI"/>
              </a:rPr>
              <a:t>Redis</a:t>
            </a:r>
            <a:r>
              <a:rPr lang="en-US" sz="2448" dirty="0">
                <a:gradFill>
                  <a:gsLst>
                    <a:gs pos="2917">
                      <a:srgbClr val="505050"/>
                    </a:gs>
                    <a:gs pos="30000">
                      <a:srgbClr val="505050"/>
                    </a:gs>
                  </a:gsLst>
                  <a:lin ang="5400000" scaled="0"/>
                </a:gradFill>
                <a:latin typeface="Segoe UI"/>
              </a:rPr>
              <a:t> Cache</a:t>
            </a:r>
          </a:p>
        </p:txBody>
      </p:sp>
      <p:cxnSp>
        <p:nvCxnSpPr>
          <p:cNvPr id="59" name="Straight Arrow Connector 58"/>
          <p:cNvCxnSpPr/>
          <p:nvPr/>
        </p:nvCxnSpPr>
        <p:spPr>
          <a:xfrm>
            <a:off x="8616721" y="4248402"/>
            <a:ext cx="0" cy="97053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321182" y="3630653"/>
            <a:ext cx="982459"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1717" y="3100825"/>
            <a:ext cx="1019518" cy="1019518"/>
          </a:xfrm>
          <a:prstGeom prst="rect">
            <a:avLst/>
          </a:prstGeom>
        </p:spPr>
      </p:pic>
      <p:cxnSp>
        <p:nvCxnSpPr>
          <p:cNvPr id="62" name="Straight Arrow Connector 61"/>
          <p:cNvCxnSpPr/>
          <p:nvPr/>
        </p:nvCxnSpPr>
        <p:spPr>
          <a:xfrm flipV="1">
            <a:off x="4117355" y="1956896"/>
            <a:ext cx="1595401" cy="123399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8828" y="2947011"/>
            <a:ext cx="1210912" cy="1210912"/>
          </a:xfrm>
          <a:prstGeom prst="rect">
            <a:avLst/>
          </a:prstGeom>
        </p:spPr>
      </p:pic>
      <p:cxnSp>
        <p:nvCxnSpPr>
          <p:cNvPr id="64" name="Straight Arrow Connector 63"/>
          <p:cNvCxnSpPr/>
          <p:nvPr/>
        </p:nvCxnSpPr>
        <p:spPr>
          <a:xfrm>
            <a:off x="4343349" y="3552467"/>
            <a:ext cx="982459"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888435" y="3552467"/>
            <a:ext cx="982459"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 name="Picture 2" descr="http://www.10thmagnitude.com/assets/Azure-Event-Hubs-Stream-Analytics.png"/>
          <p:cNvPicPr>
            <a:picLocks noChangeAspect="1" noChangeArrowheads="1"/>
          </p:cNvPicPr>
          <p:nvPr/>
        </p:nvPicPr>
        <p:blipFill rotWithShape="1">
          <a:blip r:embed="rId7">
            <a:extLst>
              <a:ext uri="{28A0092B-C50C-407E-A947-70E740481C1C}">
                <a14:useLocalDpi xmlns:a14="http://schemas.microsoft.com/office/drawing/2010/main" val="0"/>
              </a:ext>
            </a:extLst>
          </a:blip>
          <a:srcRect l="30828" t="20753" r="54129" b="28952"/>
          <a:stretch/>
        </p:blipFill>
        <p:spPr bwMode="auto">
          <a:xfrm>
            <a:off x="5526290" y="4835933"/>
            <a:ext cx="1161220" cy="113664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060808" y="5972573"/>
            <a:ext cx="2153153"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Event Hub</a:t>
            </a:r>
          </a:p>
        </p:txBody>
      </p:sp>
      <p:pic>
        <p:nvPicPr>
          <p:cNvPr id="39" name="Picture 6"/>
          <p:cNvPicPr>
            <a:picLocks noChangeAspect="1"/>
          </p:cNvPicPr>
          <p:nvPr/>
        </p:nvPicPr>
        <p:blipFill>
          <a:blip r:embed="rId8"/>
          <a:stretch>
            <a:fillRect/>
          </a:stretch>
        </p:blipFill>
        <p:spPr>
          <a:xfrm>
            <a:off x="5100836" y="4289488"/>
            <a:ext cx="1244138" cy="1244138"/>
          </a:xfrm>
          <a:prstGeom prst="rect">
            <a:avLst/>
          </a:prstGeom>
        </p:spPr>
      </p:pic>
      <p:cxnSp>
        <p:nvCxnSpPr>
          <p:cNvPr id="42" name="Straight Arrow Connector 41"/>
          <p:cNvCxnSpPr>
            <a:stCxn id="54" idx="2"/>
            <a:endCxn id="40" idx="3"/>
          </p:cNvCxnSpPr>
          <p:nvPr/>
        </p:nvCxnSpPr>
        <p:spPr>
          <a:xfrm flipH="1">
            <a:off x="6687510" y="4160484"/>
            <a:ext cx="1929212" cy="124377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5" idx="2"/>
            <a:endCxn id="40" idx="1"/>
          </p:cNvCxnSpPr>
          <p:nvPr/>
        </p:nvCxnSpPr>
        <p:spPr>
          <a:xfrm>
            <a:off x="3541846" y="4082298"/>
            <a:ext cx="1984444" cy="132195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647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right)">
                                      <p:cBhvr>
                                        <p:cTn id="10" dur="500"/>
                                        <p:tgtEl>
                                          <p:spTgt spid="6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500"/>
                                        <p:tgtEl>
                                          <p:spTgt spid="62"/>
                                        </p:tgtEl>
                                      </p:cBhvr>
                                    </p:animEffect>
                                  </p:childTnLst>
                                </p:cTn>
                              </p:par>
                              <p:par>
                                <p:cTn id="25" presetID="22" presetClass="entr" presetSubtype="2"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right)">
                                      <p:cBhvr>
                                        <p:cTn id="27" dur="500"/>
                                        <p:tgtEl>
                                          <p:spTgt spid="6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right)">
                                      <p:cBhvr>
                                        <p:cTn id="39" dur="500"/>
                                        <p:tgtEl>
                                          <p:spTgt spid="52"/>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
                            </p:stCondLst>
                            <p:childTnLst>
                              <p:par>
                                <p:cTn id="56" presetID="22" presetClass="entr" presetSubtype="2"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right)">
                                      <p:cBhvr>
                                        <p:cTn id="58" dur="500"/>
                                        <p:tgtEl>
                                          <p:spTgt spid="42"/>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 Mobile and API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627" y="3133642"/>
            <a:ext cx="1185764" cy="11857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476" y="3133642"/>
            <a:ext cx="1125192" cy="11251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386" y="3142860"/>
            <a:ext cx="1059658" cy="1059658"/>
          </a:xfrm>
          <a:prstGeom prst="rect">
            <a:avLst/>
          </a:prstGeom>
        </p:spPr>
      </p:pic>
      <p:sp>
        <p:nvSpPr>
          <p:cNvPr id="7" name="TextBox 6"/>
          <p:cNvSpPr txBox="1"/>
          <p:nvPr/>
        </p:nvSpPr>
        <p:spPr>
          <a:xfrm>
            <a:off x="9037444" y="2049529"/>
            <a:ext cx="1681539"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Web App</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7629" y="3320612"/>
            <a:ext cx="795824" cy="795824"/>
          </a:xfrm>
          <a:prstGeom prst="rect">
            <a:avLst/>
          </a:prstGeom>
        </p:spPr>
      </p:pic>
      <p:sp>
        <p:nvSpPr>
          <p:cNvPr id="9" name="TextBox 8"/>
          <p:cNvSpPr txBox="1"/>
          <p:nvPr/>
        </p:nvSpPr>
        <p:spPr>
          <a:xfrm>
            <a:off x="6166104" y="2011864"/>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Mobile App</a:t>
            </a:r>
          </a:p>
        </p:txBody>
      </p:sp>
      <p:sp>
        <p:nvSpPr>
          <p:cNvPr id="10" name="TextBox 9"/>
          <p:cNvSpPr txBox="1"/>
          <p:nvPr/>
        </p:nvSpPr>
        <p:spPr>
          <a:xfrm>
            <a:off x="3773946" y="2037283"/>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API App</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0717" y="5297186"/>
            <a:ext cx="1414998" cy="1414998"/>
          </a:xfrm>
          <a:prstGeom prst="rect">
            <a:avLst/>
          </a:prstGeom>
        </p:spPr>
      </p:pic>
      <p:sp>
        <p:nvSpPr>
          <p:cNvPr id="12" name="TextBox 11"/>
          <p:cNvSpPr txBox="1"/>
          <p:nvPr/>
        </p:nvSpPr>
        <p:spPr>
          <a:xfrm>
            <a:off x="10192854" y="5393100"/>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Table Storage</a:t>
            </a:r>
          </a:p>
        </p:txBody>
      </p:sp>
      <p:sp>
        <p:nvSpPr>
          <p:cNvPr id="13" name="TextBox 12"/>
          <p:cNvSpPr txBox="1"/>
          <p:nvPr/>
        </p:nvSpPr>
        <p:spPr>
          <a:xfrm>
            <a:off x="546362" y="4040877"/>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Notification Hubs</a:t>
            </a:r>
          </a:p>
        </p:txBody>
      </p:sp>
      <p:cxnSp>
        <p:nvCxnSpPr>
          <p:cNvPr id="14" name="Straight Arrow Connector 13"/>
          <p:cNvCxnSpPr>
            <a:stCxn id="8" idx="3"/>
            <a:endCxn id="4" idx="1"/>
          </p:cNvCxnSpPr>
          <p:nvPr/>
        </p:nvCxnSpPr>
        <p:spPr>
          <a:xfrm>
            <a:off x="1993454" y="3718524"/>
            <a:ext cx="2229174" cy="8000"/>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stCxn id="4" idx="3"/>
            <a:endCxn id="5" idx="1"/>
          </p:cNvCxnSpPr>
          <p:nvPr/>
        </p:nvCxnSpPr>
        <p:spPr>
          <a:xfrm flipV="1">
            <a:off x="5408391" y="3696238"/>
            <a:ext cx="1245085" cy="30286"/>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a:stCxn id="5" idx="3"/>
            <a:endCxn id="6" idx="1"/>
          </p:cNvCxnSpPr>
          <p:nvPr/>
        </p:nvCxnSpPr>
        <p:spPr>
          <a:xfrm flipV="1">
            <a:off x="7778668" y="3672689"/>
            <a:ext cx="1569717" cy="23549"/>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a:stCxn id="11" idx="0"/>
            <a:endCxn id="6" idx="2"/>
          </p:cNvCxnSpPr>
          <p:nvPr/>
        </p:nvCxnSpPr>
        <p:spPr>
          <a:xfrm flipH="1" flipV="1">
            <a:off x="9878215" y="4202518"/>
            <a:ext cx="1" cy="1094668"/>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a:cxnSpLocks/>
            <a:stCxn id="11" idx="1"/>
            <a:endCxn id="5" idx="2"/>
          </p:cNvCxnSpPr>
          <p:nvPr/>
        </p:nvCxnSpPr>
        <p:spPr>
          <a:xfrm flipH="1" flipV="1">
            <a:off x="7275188" y="4424686"/>
            <a:ext cx="1762256" cy="1481802"/>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4" name="Picture 6"/>
          <p:cNvPicPr>
            <a:picLocks noChangeAspect="1"/>
          </p:cNvPicPr>
          <p:nvPr/>
        </p:nvPicPr>
        <p:blipFill>
          <a:blip r:embed="rId7"/>
          <a:stretch>
            <a:fillRect/>
          </a:stretch>
        </p:blipFill>
        <p:spPr>
          <a:xfrm>
            <a:off x="9793374" y="4844969"/>
            <a:ext cx="1244138" cy="1244138"/>
          </a:xfrm>
          <a:prstGeom prst="rect">
            <a:avLst/>
          </a:prstGeom>
        </p:spPr>
      </p:pic>
    </p:spTree>
    <p:extLst>
      <p:ext uri="{BB962C8B-B14F-4D97-AF65-F5344CB8AC3E}">
        <p14:creationId xmlns:p14="http://schemas.microsoft.com/office/powerpoint/2010/main" val="1934334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882" y="238109"/>
            <a:ext cx="12434711" cy="699452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980" y="5000175"/>
            <a:ext cx="795824" cy="79582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471" y="5970009"/>
            <a:ext cx="795824" cy="79582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090" y="5000175"/>
            <a:ext cx="795824" cy="79582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023" y="5000175"/>
            <a:ext cx="795824" cy="79582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4066" y="5000694"/>
            <a:ext cx="795824" cy="79582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867" y="5000694"/>
            <a:ext cx="795824" cy="795824"/>
          </a:xfrm>
          <a:prstGeom prst="rect">
            <a:avLst/>
          </a:prstGeom>
        </p:spPr>
      </p:pic>
      <p:sp>
        <p:nvSpPr>
          <p:cNvPr id="17" name="TextBox 16"/>
          <p:cNvSpPr txBox="1"/>
          <p:nvPr/>
        </p:nvSpPr>
        <p:spPr>
          <a:xfrm>
            <a:off x="8089034" y="4926400"/>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Virtual Machines</a:t>
            </a:r>
          </a:p>
        </p:txBody>
      </p:sp>
      <p:sp>
        <p:nvSpPr>
          <p:cNvPr id="18" name="TextBox 17"/>
          <p:cNvSpPr txBox="1"/>
          <p:nvPr/>
        </p:nvSpPr>
        <p:spPr>
          <a:xfrm>
            <a:off x="6357468" y="6079271"/>
            <a:ext cx="2681769" cy="647165"/>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Virtual Network</a:t>
            </a:r>
          </a:p>
        </p:txBody>
      </p:sp>
      <p:sp>
        <p:nvSpPr>
          <p:cNvPr id="19" name="TextBox 18"/>
          <p:cNvSpPr txBox="1"/>
          <p:nvPr/>
        </p:nvSpPr>
        <p:spPr>
          <a:xfrm>
            <a:off x="6034181" y="3853130"/>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Service Fabric</a:t>
            </a:r>
          </a:p>
        </p:txBody>
      </p:sp>
      <p:sp>
        <p:nvSpPr>
          <p:cNvPr id="21" name="Left Brace 20"/>
          <p:cNvSpPr/>
          <p:nvPr/>
        </p:nvSpPr>
        <p:spPr>
          <a:xfrm rot="5400000">
            <a:off x="5889044" y="2562308"/>
            <a:ext cx="336230" cy="453951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ln w="38100">
                <a:solidFill>
                  <a:srgbClr val="505050"/>
                </a:solidFill>
              </a:ln>
              <a:solidFill>
                <a:srgbClr val="505050"/>
              </a:solidFill>
              <a:latin typeface="Segoe UI"/>
            </a:endParaRPr>
          </a:p>
        </p:txBody>
      </p:sp>
      <p:sp>
        <p:nvSpPr>
          <p:cNvPr id="22" name="Left Brace 21"/>
          <p:cNvSpPr/>
          <p:nvPr/>
        </p:nvSpPr>
        <p:spPr>
          <a:xfrm rot="16200000">
            <a:off x="5889044" y="3666774"/>
            <a:ext cx="336230" cy="453951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109758"/>
            <a:endParaRPr lang="en-US" sz="2244">
              <a:ln w="38100">
                <a:solidFill>
                  <a:srgbClr val="505050"/>
                </a:solidFill>
              </a:ln>
              <a:solidFill>
                <a:srgbClr val="505050"/>
              </a:solidFill>
              <a:latin typeface="Segoe UI"/>
            </a:endParaRPr>
          </a:p>
        </p:txBody>
      </p:sp>
      <p:grpSp>
        <p:nvGrpSpPr>
          <p:cNvPr id="32" name="Group 31"/>
          <p:cNvGrpSpPr/>
          <p:nvPr/>
        </p:nvGrpSpPr>
        <p:grpSpPr>
          <a:xfrm>
            <a:off x="8119916" y="3124103"/>
            <a:ext cx="2599892" cy="992982"/>
            <a:chOff x="7911764" y="2004581"/>
            <a:chExt cx="2549145" cy="97360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764" y="2097862"/>
              <a:ext cx="780290" cy="780290"/>
            </a:xfrm>
            <a:prstGeom prst="rect">
              <a:avLst/>
            </a:prstGeom>
          </p:spPr>
        </p:pic>
        <p:sp>
          <p:nvSpPr>
            <p:cNvPr id="24" name="TextBox 23"/>
            <p:cNvSpPr txBox="1"/>
            <p:nvPr/>
          </p:nvSpPr>
          <p:spPr>
            <a:xfrm>
              <a:off x="8403509" y="2004581"/>
              <a:ext cx="2057400" cy="973600"/>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Active Directory</a:t>
              </a:r>
            </a:p>
          </p:txBody>
        </p:sp>
      </p:grpSp>
      <p:grpSp>
        <p:nvGrpSpPr>
          <p:cNvPr id="33" name="Group 32"/>
          <p:cNvGrpSpPr/>
          <p:nvPr/>
        </p:nvGrpSpPr>
        <p:grpSpPr>
          <a:xfrm>
            <a:off x="1685158" y="2126328"/>
            <a:ext cx="2468709" cy="992982"/>
            <a:chOff x="6763276" y="3146637"/>
            <a:chExt cx="2420523" cy="97360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3509" y="3233803"/>
              <a:ext cx="780290" cy="780290"/>
            </a:xfrm>
            <a:prstGeom prst="rect">
              <a:avLst/>
            </a:prstGeom>
          </p:spPr>
        </p:pic>
        <p:sp>
          <p:nvSpPr>
            <p:cNvPr id="25" name="TextBox 24"/>
            <p:cNvSpPr txBox="1"/>
            <p:nvPr/>
          </p:nvSpPr>
          <p:spPr>
            <a:xfrm>
              <a:off x="6763276" y="3146637"/>
              <a:ext cx="2057400" cy="973600"/>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Media Services</a:t>
              </a:r>
            </a:p>
          </p:txBody>
        </p:sp>
      </p:grpSp>
      <p:grpSp>
        <p:nvGrpSpPr>
          <p:cNvPr id="31" name="Group 30"/>
          <p:cNvGrpSpPr/>
          <p:nvPr/>
        </p:nvGrpSpPr>
        <p:grpSpPr>
          <a:xfrm>
            <a:off x="8119916" y="2175253"/>
            <a:ext cx="2538127" cy="795824"/>
            <a:chOff x="8268669" y="1160093"/>
            <a:chExt cx="2488586" cy="780290"/>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8669" y="1160093"/>
              <a:ext cx="780290" cy="780290"/>
            </a:xfrm>
            <a:prstGeom prst="rect">
              <a:avLst/>
            </a:prstGeom>
          </p:spPr>
        </p:pic>
        <p:sp>
          <p:nvSpPr>
            <p:cNvPr id="26" name="TextBox 25"/>
            <p:cNvSpPr txBox="1"/>
            <p:nvPr/>
          </p:nvSpPr>
          <p:spPr>
            <a:xfrm>
              <a:off x="8699855" y="1280089"/>
              <a:ext cx="2057400" cy="63453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Key Vault</a:t>
              </a:r>
            </a:p>
          </p:txBody>
        </p:sp>
      </p:grpSp>
      <p:grpSp>
        <p:nvGrpSpPr>
          <p:cNvPr id="29" name="Group 28"/>
          <p:cNvGrpSpPr/>
          <p:nvPr/>
        </p:nvGrpSpPr>
        <p:grpSpPr>
          <a:xfrm>
            <a:off x="5628456" y="675617"/>
            <a:ext cx="2608430" cy="795824"/>
            <a:chOff x="4386721" y="1203876"/>
            <a:chExt cx="2557516" cy="78029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6721" y="1203876"/>
              <a:ext cx="780290" cy="780290"/>
            </a:xfrm>
            <a:prstGeom prst="rect">
              <a:avLst/>
            </a:prstGeom>
          </p:spPr>
        </p:pic>
        <p:sp>
          <p:nvSpPr>
            <p:cNvPr id="27" name="TextBox 26"/>
            <p:cNvSpPr txBox="1"/>
            <p:nvPr/>
          </p:nvSpPr>
          <p:spPr>
            <a:xfrm>
              <a:off x="4886837" y="1296305"/>
              <a:ext cx="2057400" cy="63453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Web App</a:t>
              </a:r>
            </a:p>
          </p:txBody>
        </p:sp>
      </p:grpSp>
      <p:grpSp>
        <p:nvGrpSpPr>
          <p:cNvPr id="30" name="Group 29"/>
          <p:cNvGrpSpPr/>
          <p:nvPr/>
        </p:nvGrpSpPr>
        <p:grpSpPr>
          <a:xfrm>
            <a:off x="5628456" y="2213938"/>
            <a:ext cx="2504083" cy="757138"/>
            <a:chOff x="1164768" y="3182580"/>
            <a:chExt cx="2455206" cy="74236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4768" y="3184275"/>
              <a:ext cx="780290" cy="740665"/>
            </a:xfrm>
            <a:prstGeom prst="rect">
              <a:avLst/>
            </a:prstGeom>
          </p:spPr>
        </p:pic>
        <p:sp>
          <p:nvSpPr>
            <p:cNvPr id="28" name="TextBox 27"/>
            <p:cNvSpPr txBox="1"/>
            <p:nvPr/>
          </p:nvSpPr>
          <p:spPr>
            <a:xfrm>
              <a:off x="1562574" y="3182580"/>
              <a:ext cx="2057400" cy="63453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API App</a:t>
              </a:r>
            </a:p>
          </p:txBody>
        </p:sp>
      </p:grpSp>
      <p:grpSp>
        <p:nvGrpSpPr>
          <p:cNvPr id="35" name="Group 34"/>
          <p:cNvGrpSpPr/>
          <p:nvPr/>
        </p:nvGrpSpPr>
        <p:grpSpPr>
          <a:xfrm>
            <a:off x="1791106" y="3302098"/>
            <a:ext cx="2381174" cy="795824"/>
            <a:chOff x="-252382" y="4725868"/>
            <a:chExt cx="2334696" cy="780290"/>
          </a:xfrm>
        </p:grpSpPr>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2024" y="4725868"/>
              <a:ext cx="780290" cy="780290"/>
            </a:xfrm>
            <a:prstGeom prst="rect">
              <a:avLst/>
            </a:prstGeom>
          </p:spPr>
        </p:pic>
        <p:sp>
          <p:nvSpPr>
            <p:cNvPr id="34" name="TextBox 33"/>
            <p:cNvSpPr txBox="1"/>
            <p:nvPr/>
          </p:nvSpPr>
          <p:spPr>
            <a:xfrm>
              <a:off x="-252382" y="4829954"/>
              <a:ext cx="2057400" cy="634533"/>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Batch</a:t>
              </a:r>
            </a:p>
          </p:txBody>
        </p:sp>
      </p:grpSp>
      <p:cxnSp>
        <p:nvCxnSpPr>
          <p:cNvPr id="36" name="Straight Arrow Connector 35"/>
          <p:cNvCxnSpPr/>
          <p:nvPr/>
        </p:nvCxnSpPr>
        <p:spPr>
          <a:xfrm>
            <a:off x="6031717" y="1471441"/>
            <a:ext cx="2463" cy="654888"/>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034179" y="3060416"/>
            <a:ext cx="2" cy="65562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10">
            <a:clrChange>
              <a:clrFrom>
                <a:srgbClr val="FFFFFF"/>
              </a:clrFrom>
              <a:clrTo>
                <a:srgbClr val="FFFFFF">
                  <a:alpha val="0"/>
                </a:srgbClr>
              </a:clrTo>
            </a:clrChange>
          </a:blip>
          <a:stretch>
            <a:fillRect/>
          </a:stretch>
        </p:blipFill>
        <p:spPr>
          <a:xfrm>
            <a:off x="5579310" y="3733002"/>
            <a:ext cx="986619" cy="944335"/>
          </a:xfrm>
          <a:prstGeom prst="rect">
            <a:avLst/>
          </a:prstGeom>
        </p:spPr>
      </p:pic>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t="24973" b="40804"/>
          <a:stretch/>
        </p:blipFill>
        <p:spPr>
          <a:xfrm>
            <a:off x="326520" y="230639"/>
            <a:ext cx="3678601" cy="944185"/>
          </a:xfrm>
          <a:prstGeom prst="rect">
            <a:avLst/>
          </a:prstGeom>
        </p:spPr>
      </p:pic>
      <p:cxnSp>
        <p:nvCxnSpPr>
          <p:cNvPr id="55" name="Straight Arrow Connector 54"/>
          <p:cNvCxnSpPr/>
          <p:nvPr/>
        </p:nvCxnSpPr>
        <p:spPr>
          <a:xfrm flipH="1" flipV="1">
            <a:off x="4244798" y="3792649"/>
            <a:ext cx="1383658" cy="193795"/>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4153868" y="2885033"/>
            <a:ext cx="1597498" cy="956223"/>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456569" y="3685461"/>
            <a:ext cx="1541574" cy="252197"/>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6342366" y="2883339"/>
            <a:ext cx="1746668" cy="917189"/>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51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8"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par>
                                <p:cTn id="11" presetID="22" presetClass="entr" presetSubtype="2"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right)">
                                      <p:cBhvr>
                                        <p:cTn id="13" dur="500"/>
                                        <p:tgtEl>
                                          <p:spTgt spid="59"/>
                                        </p:tgtEl>
                                      </p:cBhvr>
                                    </p:animEffect>
                                  </p:childTnLst>
                                </p:cTn>
                              </p:par>
                              <p:par>
                                <p:cTn id="14" presetID="22" presetClass="entr" presetSubtype="2"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right)">
                                      <p:cBhvr>
                                        <p:cTn id="16" dur="500"/>
                                        <p:tgtEl>
                                          <p:spTgt spid="5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ecommerce site to the fullest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884" y="2196302"/>
            <a:ext cx="1059658" cy="1059658"/>
          </a:xfrm>
          <a:prstGeom prst="rect">
            <a:avLst/>
          </a:prstGeom>
        </p:spPr>
      </p:pic>
      <p:sp>
        <p:nvSpPr>
          <p:cNvPr id="7" name="TextBox 6"/>
          <p:cNvSpPr txBox="1"/>
          <p:nvPr/>
        </p:nvSpPr>
        <p:spPr>
          <a:xfrm>
            <a:off x="4174943" y="1157830"/>
            <a:ext cx="1681539"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Web App</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3519" y="5320353"/>
            <a:ext cx="1414998" cy="1414998"/>
          </a:xfrm>
          <a:prstGeom prst="rect">
            <a:avLst/>
          </a:prstGeom>
        </p:spPr>
      </p:pic>
      <p:sp>
        <p:nvSpPr>
          <p:cNvPr id="12" name="TextBox 11"/>
          <p:cNvSpPr txBox="1"/>
          <p:nvPr/>
        </p:nvSpPr>
        <p:spPr>
          <a:xfrm>
            <a:off x="9556455" y="5320353"/>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Table Storage</a:t>
            </a:r>
          </a:p>
        </p:txBody>
      </p:sp>
      <p:cxnSp>
        <p:nvCxnSpPr>
          <p:cNvPr id="37" name="Straight Arrow Connector 36"/>
          <p:cNvCxnSpPr>
            <a:endCxn id="23" idx="3"/>
          </p:cNvCxnSpPr>
          <p:nvPr/>
        </p:nvCxnSpPr>
        <p:spPr>
          <a:xfrm flipH="1" flipV="1">
            <a:off x="7722886" y="2726130"/>
            <a:ext cx="960632" cy="807400"/>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sp>
        <p:nvSpPr>
          <p:cNvPr id="47" name="TextBox 46"/>
          <p:cNvSpPr txBox="1"/>
          <p:nvPr/>
        </p:nvSpPr>
        <p:spPr>
          <a:xfrm>
            <a:off x="8341750" y="2344932"/>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Service Fabric</a:t>
            </a:r>
          </a:p>
        </p:txBody>
      </p:sp>
      <p:cxnSp>
        <p:nvCxnSpPr>
          <p:cNvPr id="48" name="Straight Arrow Connector 47"/>
          <p:cNvCxnSpPr>
            <a:cxnSpLocks/>
            <a:endCxn id="11" idx="0"/>
          </p:cNvCxnSpPr>
          <p:nvPr/>
        </p:nvCxnSpPr>
        <p:spPr>
          <a:xfrm>
            <a:off x="9316348" y="4472431"/>
            <a:ext cx="10567" cy="770872"/>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2909" y="5071936"/>
            <a:ext cx="1445605" cy="1445605"/>
          </a:xfrm>
          <a:prstGeom prst="rect">
            <a:avLst/>
          </a:prstGeom>
        </p:spPr>
      </p:pic>
      <p:cxnSp>
        <p:nvCxnSpPr>
          <p:cNvPr id="14" name="Straight Arrow Connector 13"/>
          <p:cNvCxnSpPr>
            <a:stCxn id="6" idx="2"/>
            <a:endCxn id="13" idx="0"/>
          </p:cNvCxnSpPr>
          <p:nvPr/>
        </p:nvCxnSpPr>
        <p:spPr>
          <a:xfrm flipH="1">
            <a:off x="5015711" y="3255960"/>
            <a:ext cx="2" cy="1815976"/>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3" name="Picture 2" descr="http://www.10thmagnitude.com/assets/Azure-Event-Hubs-Stream-Analytics.png"/>
          <p:cNvPicPr>
            <a:picLocks noChangeAspect="1" noChangeArrowheads="1"/>
          </p:cNvPicPr>
          <p:nvPr/>
        </p:nvPicPr>
        <p:blipFill rotWithShape="1">
          <a:blip r:embed="rId6">
            <a:extLst>
              <a:ext uri="{28A0092B-C50C-407E-A947-70E740481C1C}">
                <a14:useLocalDpi xmlns:a14="http://schemas.microsoft.com/office/drawing/2010/main" val="0"/>
              </a:ext>
            </a:extLst>
          </a:blip>
          <a:srcRect l="30828" t="20753" r="54129" b="28952"/>
          <a:stretch/>
        </p:blipFill>
        <p:spPr bwMode="auto">
          <a:xfrm>
            <a:off x="6561666" y="2157810"/>
            <a:ext cx="1161220" cy="113664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065700" y="3249409"/>
            <a:ext cx="2153153"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Event Hub</a:t>
            </a:r>
          </a:p>
        </p:txBody>
      </p:sp>
      <p:cxnSp>
        <p:nvCxnSpPr>
          <p:cNvPr id="26" name="Straight Arrow Connector 25"/>
          <p:cNvCxnSpPr>
            <a:cxnSpLocks/>
            <a:stCxn id="6" idx="3"/>
            <a:endCxn id="23" idx="1"/>
          </p:cNvCxnSpPr>
          <p:nvPr/>
        </p:nvCxnSpPr>
        <p:spPr>
          <a:xfrm flipV="1">
            <a:off x="5572993" y="2712679"/>
            <a:ext cx="1016125" cy="1"/>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sp>
        <p:nvSpPr>
          <p:cNvPr id="31" name="TextBox 30"/>
          <p:cNvSpPr txBox="1"/>
          <p:nvPr/>
        </p:nvSpPr>
        <p:spPr>
          <a:xfrm>
            <a:off x="1455514" y="3179409"/>
            <a:ext cx="1681539"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err="1">
                <a:gradFill>
                  <a:gsLst>
                    <a:gs pos="2917">
                      <a:srgbClr val="505050"/>
                    </a:gs>
                    <a:gs pos="30000">
                      <a:srgbClr val="505050"/>
                    </a:gs>
                  </a:gsLst>
                  <a:lin ang="5400000" scaled="0"/>
                </a:gradFill>
                <a:latin typeface="Segoe UI"/>
              </a:rPr>
              <a:t>Redis</a:t>
            </a:r>
            <a:r>
              <a:rPr lang="en-US" sz="2448" dirty="0">
                <a:gradFill>
                  <a:gsLst>
                    <a:gs pos="2917">
                      <a:srgbClr val="505050"/>
                    </a:gs>
                    <a:gs pos="30000">
                      <a:srgbClr val="505050"/>
                    </a:gs>
                  </a:gsLst>
                  <a:lin ang="5400000" scaled="0"/>
                </a:gradFill>
                <a:latin typeface="Segoe UI"/>
              </a:rPr>
              <a:t> Cache</a:t>
            </a: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415" y="2202920"/>
            <a:ext cx="1019518" cy="1019518"/>
          </a:xfrm>
          <a:prstGeom prst="rect">
            <a:avLst/>
          </a:prstGeom>
        </p:spPr>
      </p:pic>
      <p:cxnSp>
        <p:nvCxnSpPr>
          <p:cNvPr id="33" name="Straight Arrow Connector 32"/>
          <p:cNvCxnSpPr>
            <a:cxnSpLocks/>
            <a:stCxn id="6" idx="1"/>
            <a:endCxn id="32" idx="3"/>
          </p:cNvCxnSpPr>
          <p:nvPr/>
        </p:nvCxnSpPr>
        <p:spPr>
          <a:xfrm flipH="1">
            <a:off x="2814933" y="2745998"/>
            <a:ext cx="1548460" cy="12582"/>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7904" y="5232028"/>
            <a:ext cx="1136307" cy="1136307"/>
          </a:xfrm>
          <a:prstGeom prst="rect">
            <a:avLst/>
          </a:prstGeom>
        </p:spPr>
      </p:pic>
      <p:cxnSp>
        <p:nvCxnSpPr>
          <p:cNvPr id="39" name="Straight Arrow Connector 38"/>
          <p:cNvCxnSpPr>
            <a:cxnSpLocks/>
            <a:stCxn id="13" idx="1"/>
            <a:endCxn id="38" idx="3"/>
          </p:cNvCxnSpPr>
          <p:nvPr/>
        </p:nvCxnSpPr>
        <p:spPr>
          <a:xfrm flipH="1">
            <a:off x="2484211" y="5782141"/>
            <a:ext cx="1713385" cy="18041"/>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sp>
        <p:nvSpPr>
          <p:cNvPr id="41" name="TextBox 40"/>
          <p:cNvSpPr txBox="1"/>
          <p:nvPr/>
        </p:nvSpPr>
        <p:spPr>
          <a:xfrm>
            <a:off x="-55607" y="5320352"/>
            <a:ext cx="1681539" cy="1071458"/>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a:t>
            </a:r>
          </a:p>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ML</a:t>
            </a:r>
          </a:p>
        </p:txBody>
      </p:sp>
      <p:pic>
        <p:nvPicPr>
          <p:cNvPr id="42" name="Picture 6"/>
          <p:cNvPicPr>
            <a:picLocks noChangeAspect="1"/>
          </p:cNvPicPr>
          <p:nvPr/>
        </p:nvPicPr>
        <p:blipFill>
          <a:blip r:embed="rId9"/>
          <a:stretch>
            <a:fillRect/>
          </a:stretch>
        </p:blipFill>
        <p:spPr>
          <a:xfrm>
            <a:off x="8341751" y="5143090"/>
            <a:ext cx="826561" cy="826561"/>
          </a:xfrm>
          <a:prstGeom prst="rect">
            <a:avLst/>
          </a:prstGeom>
        </p:spPr>
      </p:pic>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9625" y="4550208"/>
            <a:ext cx="1185764" cy="1185764"/>
          </a:xfrm>
          <a:prstGeom prst="rect">
            <a:avLst/>
          </a:prstGeom>
        </p:spPr>
      </p:pic>
      <p:cxnSp>
        <p:nvCxnSpPr>
          <p:cNvPr id="44" name="Straight Arrow Connector 43"/>
          <p:cNvCxnSpPr>
            <a:cxnSpLocks/>
            <a:stCxn id="43" idx="3"/>
            <a:endCxn id="42" idx="0"/>
          </p:cNvCxnSpPr>
          <p:nvPr/>
        </p:nvCxnSpPr>
        <p:spPr>
          <a:xfrm>
            <a:off x="7695389" y="5143090"/>
            <a:ext cx="616025" cy="276371"/>
          </a:xfrm>
          <a:prstGeom prst="straightConnector1">
            <a:avLst/>
          </a:prstGeom>
          <a:ln w="57150">
            <a:headEnd type="triangle"/>
            <a:tailEnd type="triangle"/>
          </a:ln>
        </p:spPr>
        <p:style>
          <a:lnRef idx="1">
            <a:schemeClr val="accent3"/>
          </a:lnRef>
          <a:fillRef idx="0">
            <a:schemeClr val="accent3"/>
          </a:fillRef>
          <a:effectRef idx="0">
            <a:schemeClr val="accent3"/>
          </a:effectRef>
          <a:fontRef idx="minor">
            <a:schemeClr val="tx1"/>
          </a:fontRef>
        </p:style>
      </p:cxnSp>
      <p:sp>
        <p:nvSpPr>
          <p:cNvPr id="49" name="TextBox 48"/>
          <p:cNvSpPr txBox="1"/>
          <p:nvPr/>
        </p:nvSpPr>
        <p:spPr>
          <a:xfrm>
            <a:off x="6053603" y="5703836"/>
            <a:ext cx="2098358" cy="992982"/>
          </a:xfrm>
          <a:prstGeom prst="rect">
            <a:avLst/>
          </a:prstGeom>
          <a:noFill/>
        </p:spPr>
        <p:txBody>
          <a:bodyPr wrap="square" lIns="186521" tIns="149217" rIns="186521" bIns="149217" rtlCol="0">
            <a:spAutoFit/>
          </a:bodyPr>
          <a:lstStyle/>
          <a:p>
            <a:pPr algn="ctr" defTabSz="1109758">
              <a:lnSpc>
                <a:spcPct val="90000"/>
              </a:lnSpc>
              <a:spcAft>
                <a:spcPts val="612"/>
              </a:spcAft>
            </a:pPr>
            <a:r>
              <a:rPr lang="en-US" sz="2448" dirty="0">
                <a:gradFill>
                  <a:gsLst>
                    <a:gs pos="2917">
                      <a:srgbClr val="505050"/>
                    </a:gs>
                    <a:gs pos="30000">
                      <a:srgbClr val="505050"/>
                    </a:gs>
                  </a:gsLst>
                  <a:lin ang="5400000" scaled="0"/>
                </a:gradFill>
                <a:latin typeface="Segoe UI"/>
              </a:rPr>
              <a:t>Azure API App</a:t>
            </a:r>
          </a:p>
        </p:txBody>
      </p:sp>
      <p:pic>
        <p:nvPicPr>
          <p:cNvPr id="72" name="Picture 71"/>
          <p:cNvPicPr>
            <a:picLocks noChangeAspect="1"/>
          </p:cNvPicPr>
          <p:nvPr/>
        </p:nvPicPr>
        <p:blipFill>
          <a:blip r:embed="rId11"/>
          <a:stretch>
            <a:fillRect/>
          </a:stretch>
        </p:blipFill>
        <p:spPr>
          <a:xfrm>
            <a:off x="10071017" y="2650575"/>
            <a:ext cx="738183" cy="2292090"/>
          </a:xfrm>
          <a:prstGeom prst="rect">
            <a:avLst/>
          </a:prstGeom>
        </p:spPr>
      </p:pic>
      <p:pic>
        <p:nvPicPr>
          <p:cNvPr id="75" name="Picture 74"/>
          <p:cNvPicPr>
            <a:picLocks noChangeAspect="1"/>
          </p:cNvPicPr>
          <p:nvPr/>
        </p:nvPicPr>
        <p:blipFill>
          <a:blip r:embed="rId12">
            <a:clrChange>
              <a:clrFrom>
                <a:srgbClr val="FFFFFF"/>
              </a:clrFrom>
              <a:clrTo>
                <a:srgbClr val="FFFFFF">
                  <a:alpha val="0"/>
                </a:srgbClr>
              </a:clrTo>
            </a:clrChange>
          </a:blip>
          <a:stretch>
            <a:fillRect/>
          </a:stretch>
        </p:blipFill>
        <p:spPr>
          <a:xfrm>
            <a:off x="8683518" y="3145740"/>
            <a:ext cx="1360047" cy="1301759"/>
          </a:xfrm>
          <a:prstGeom prst="rect">
            <a:avLst/>
          </a:prstGeom>
        </p:spPr>
      </p:pic>
    </p:spTree>
    <p:extLst>
      <p:ext uri="{BB962C8B-B14F-4D97-AF65-F5344CB8AC3E}">
        <p14:creationId xmlns:p14="http://schemas.microsoft.com/office/powerpoint/2010/main" val="2969257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500"/>
                                        <p:tgtEl>
                                          <p:spTgt spid="48"/>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right)">
                                      <p:cBhvr>
                                        <p:cTn id="61" dur="500"/>
                                        <p:tgtEl>
                                          <p:spTgt spid="33"/>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1000"/>
                            </p:stCondLst>
                            <p:childTnLst>
                              <p:par>
                                <p:cTn id="79" presetID="22" presetClass="entr" presetSubtype="2"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right)">
                                      <p:cBhvr>
                                        <p:cTn id="81" dur="500"/>
                                        <p:tgtEl>
                                          <p:spTgt spid="39"/>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7" grpId="0"/>
      <p:bldP spid="24" grpId="0"/>
      <p:bldP spid="31" grpId="0"/>
      <p:bldP spid="41" grpId="0"/>
      <p:bldP spid="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choice… </a:t>
            </a:r>
          </a:p>
        </p:txBody>
      </p:sp>
      <p:pic>
        <p:nvPicPr>
          <p:cNvPr id="7" name="Picture 2" descr="http://blog.cloudfoundry.com/wp-content/static/cfcom/assets/images/logocf300squar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481" y="2017810"/>
            <a:ext cx="2613776" cy="2613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tool.microsoftsca.com/Content/assets/clients/92852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1599" y="3110986"/>
            <a:ext cx="2462509" cy="1231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lugins.netbeans.org/data/images/1418381717_Jekastic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8308" y="2231018"/>
            <a:ext cx="2645800" cy="1322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load.wikimedia.org/wikipedia/en/thumb/3/3a/OpenShift-LogoType.svg/1024px-OpenShift-LogoTyp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8143" y="2241533"/>
            <a:ext cx="2100708" cy="21007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www.packet.net/media/images/m7S2-kubernet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807" y="2173195"/>
            <a:ext cx="2686836" cy="230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7792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06691" y="2197792"/>
            <a:ext cx="3674357" cy="2797810"/>
            <a:chOff x="6378824" y="1917795"/>
            <a:chExt cx="3602638" cy="2743200"/>
          </a:xfrm>
        </p:grpSpPr>
        <p:sp>
          <p:nvSpPr>
            <p:cNvPr id="2" name="Rectangle 1"/>
            <p:cNvSpPr/>
            <p:nvPr/>
          </p:nvSpPr>
          <p:spPr bwMode="auto">
            <a:xfrm>
              <a:off x="6378824" y="1917795"/>
              <a:ext cx="3602638" cy="27432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TextBox 2"/>
            <p:cNvSpPr txBox="1"/>
            <p:nvPr/>
          </p:nvSpPr>
          <p:spPr>
            <a:xfrm>
              <a:off x="7351871" y="2885080"/>
              <a:ext cx="1678986" cy="804066"/>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Agility</a:t>
              </a:r>
            </a:p>
          </p:txBody>
        </p:sp>
      </p:grpSp>
      <p:sp>
        <p:nvSpPr>
          <p:cNvPr id="5" name="Rectangle 4"/>
          <p:cNvSpPr/>
          <p:nvPr/>
        </p:nvSpPr>
        <p:spPr bwMode="auto">
          <a:xfrm>
            <a:off x="2336126" y="2197792"/>
            <a:ext cx="3674357" cy="279781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TextBox 5"/>
          <p:cNvSpPr txBox="1"/>
          <p:nvPr/>
        </p:nvSpPr>
        <p:spPr>
          <a:xfrm>
            <a:off x="3328543" y="3184333"/>
            <a:ext cx="1817045" cy="820073"/>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Choice</a:t>
            </a:r>
          </a:p>
        </p:txBody>
      </p:sp>
    </p:spTree>
    <p:extLst>
      <p:ext uri="{BB962C8B-B14F-4D97-AF65-F5344CB8AC3E}">
        <p14:creationId xmlns:p14="http://schemas.microsoft.com/office/powerpoint/2010/main" val="3045920848"/>
      </p:ext>
    </p:extLst>
  </p:cSld>
  <p:clrMapOvr>
    <a:masterClrMapping/>
  </p:clrMapOvr>
  <p:transition advClick="0" advTm="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965" b="25517"/>
          <a:stretch/>
        </p:blipFill>
        <p:spPr>
          <a:xfrm>
            <a:off x="881" y="2112853"/>
            <a:ext cx="6218539" cy="4881176"/>
          </a:xfrm>
          <a:prstGeom prst="rect">
            <a:avLst/>
          </a:prstGeom>
        </p:spPr>
      </p:pic>
      <p:sp>
        <p:nvSpPr>
          <p:cNvPr id="2" name="Title 1"/>
          <p:cNvSpPr>
            <a:spLocks noGrp="1"/>
          </p:cNvSpPr>
          <p:nvPr>
            <p:ph type="title"/>
          </p:nvPr>
        </p:nvSpPr>
        <p:spPr/>
        <p:txBody>
          <a:bodyPr/>
          <a:lstStyle/>
          <a:p>
            <a:r>
              <a:rPr lang="en-US" dirty="0"/>
              <a:t>Please Complete An Evaluation Form</a:t>
            </a:r>
            <a:br>
              <a:rPr lang="en-US" dirty="0"/>
            </a:br>
            <a:r>
              <a:rPr lang="en-US" sz="4399" dirty="0"/>
              <a:t>Your input is important!</a:t>
            </a:r>
            <a:endParaRPr lang="en-US" dirty="0"/>
          </a:p>
        </p:txBody>
      </p:sp>
      <p:sp>
        <p:nvSpPr>
          <p:cNvPr id="18" name="Text Placeholder 2"/>
          <p:cNvSpPr txBox="1">
            <a:spLocks/>
          </p:cNvSpPr>
          <p:nvPr/>
        </p:nvSpPr>
        <p:spPr>
          <a:xfrm>
            <a:off x="5174405" y="4092508"/>
            <a:ext cx="3150092" cy="62888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580" indent="0" algn="ctr" defTabSz="951304">
              <a:spcAft>
                <a:spcPts val="600"/>
              </a:spcAft>
              <a:buClr>
                <a:srgbClr val="505050"/>
              </a:buClr>
              <a:buNone/>
            </a:pPr>
            <a:r>
              <a:rPr lang="en-US" sz="2800" u="sng" dirty="0">
                <a:gradFill>
                  <a:gsLst>
                    <a:gs pos="1250">
                      <a:srgbClr val="505050"/>
                    </a:gs>
                    <a:gs pos="100000">
                      <a:srgbClr val="505050"/>
                    </a:gs>
                  </a:gsLst>
                  <a:lin ang="5400000" scaled="0"/>
                </a:gradFill>
                <a:latin typeface="Segoe UI"/>
              </a:rPr>
              <a:t>or</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6759" y="2686980"/>
            <a:ext cx="3465192" cy="3465192"/>
          </a:xfrm>
          <a:prstGeom prst="rect">
            <a:avLst/>
          </a:prstGeom>
        </p:spPr>
      </p:pic>
    </p:spTree>
    <p:extLst>
      <p:ext uri="{BB962C8B-B14F-4D97-AF65-F5344CB8AC3E}">
        <p14:creationId xmlns:p14="http://schemas.microsoft.com/office/powerpoint/2010/main" val="3650546340"/>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8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resource.alaskaair.net/~/media/Images/photos-infographics/inflight-entertainment/inflight-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55" y="4027101"/>
            <a:ext cx="3432791" cy="24029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stretch>
            <a:fillRect/>
          </a:stretch>
        </p:blipFill>
        <p:spPr>
          <a:xfrm>
            <a:off x="94807" y="4027101"/>
            <a:ext cx="3667365" cy="2111919"/>
          </a:xfrm>
          <a:prstGeom prst="rect">
            <a:avLst/>
          </a:prstGeom>
          <a:ln>
            <a:noFill/>
          </a:ln>
          <a:effectLst>
            <a:softEdge rad="112500"/>
          </a:effectLst>
        </p:spPr>
      </p:pic>
      <p:pic>
        <p:nvPicPr>
          <p:cNvPr id="23" name="Picture 22"/>
          <p:cNvPicPr>
            <a:picLocks noChangeAspect="1"/>
          </p:cNvPicPr>
          <p:nvPr/>
        </p:nvPicPr>
        <p:blipFill>
          <a:blip r:embed="rId5"/>
          <a:stretch>
            <a:fillRect/>
          </a:stretch>
        </p:blipFill>
        <p:spPr>
          <a:xfrm>
            <a:off x="4357996" y="4027101"/>
            <a:ext cx="4015150" cy="1609040"/>
          </a:xfrm>
          <a:prstGeom prst="rect">
            <a:avLst/>
          </a:prstGeom>
          <a:ln>
            <a:noFill/>
          </a:ln>
          <a:effectLst>
            <a:softEdge rad="112500"/>
          </a:effectLst>
        </p:spPr>
      </p:pic>
      <p:sp>
        <p:nvSpPr>
          <p:cNvPr id="5" name="Rectangle 4"/>
          <p:cNvSpPr/>
          <p:nvPr/>
        </p:nvSpPr>
        <p:spPr bwMode="auto">
          <a:xfrm>
            <a:off x="883" y="2"/>
            <a:ext cx="12434711" cy="4027100"/>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Rectangle 5"/>
          <p:cNvSpPr/>
          <p:nvPr/>
        </p:nvSpPr>
        <p:spPr bwMode="auto">
          <a:xfrm>
            <a:off x="442800" y="1741425"/>
            <a:ext cx="2971378" cy="228567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91"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Rectangle 6"/>
          <p:cNvSpPr/>
          <p:nvPr/>
        </p:nvSpPr>
        <p:spPr bwMode="auto">
          <a:xfrm>
            <a:off x="4927504" y="1742517"/>
            <a:ext cx="2971378" cy="228567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91"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 name="Rectangle 7"/>
          <p:cNvSpPr/>
          <p:nvPr/>
        </p:nvSpPr>
        <p:spPr bwMode="auto">
          <a:xfrm>
            <a:off x="9191982" y="1741425"/>
            <a:ext cx="2971378" cy="228567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91"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Title 10"/>
          <p:cNvSpPr txBox="1">
            <a:spLocks/>
          </p:cNvSpPr>
          <p:nvPr/>
        </p:nvSpPr>
        <p:spPr>
          <a:xfrm>
            <a:off x="275482" y="295729"/>
            <a:ext cx="11887878" cy="91744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754"/>
            <a:endParaRPr lang="en-US" dirty="0">
              <a:gradFill>
                <a:gsLst>
                  <a:gs pos="1250">
                    <a:srgbClr val="505050"/>
                  </a:gs>
                  <a:gs pos="100000">
                    <a:srgbClr val="505050"/>
                  </a:gs>
                </a:gsLst>
                <a:lin ang="5400000" scaled="0"/>
              </a:gradFill>
              <a:latin typeface="Segoe UI Light"/>
            </a:endParaRPr>
          </a:p>
        </p:txBody>
      </p:sp>
      <p:sp>
        <p:nvSpPr>
          <p:cNvPr id="19" name="Title 18"/>
          <p:cNvSpPr>
            <a:spLocks noGrp="1"/>
          </p:cNvSpPr>
          <p:nvPr>
            <p:ph type="title" idx="4294967295"/>
          </p:nvPr>
        </p:nvSpPr>
        <p:spPr>
          <a:xfrm>
            <a:off x="882" y="296296"/>
            <a:ext cx="11772498" cy="918031"/>
          </a:xfrm>
        </p:spPr>
        <p:txBody>
          <a:bodyPr/>
          <a:lstStyle/>
          <a:p>
            <a:r>
              <a:rPr lang="en-US" dirty="0"/>
              <a:t>Every company is a software company</a:t>
            </a:r>
          </a:p>
        </p:txBody>
      </p:sp>
      <p:pic>
        <p:nvPicPr>
          <p:cNvPr id="3074" name="Picture 2" descr="https://upload.wikimedia.org/wikipedia/commons/thumb/4/44/BMW.svg/2000px-BMW.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319" y="1789357"/>
            <a:ext cx="2154071" cy="21540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upload.wikimedia.org/wikipedia/commons/thumb/3/3f/NBC_logo.svg/2000px-NBC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5983" y="1741425"/>
            <a:ext cx="2278326" cy="22020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6/67/Alaska_Airlines_Logo.svg/2000px-Alaska_Airlines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2282" y="2353508"/>
            <a:ext cx="2950815" cy="96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43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fade">
                                      <p:cBhvr>
                                        <p:cTn id="36" dur="500"/>
                                        <p:tgtEl>
                                          <p:spTgt spid="3078"/>
                                        </p:tgtEl>
                                      </p:cBhvr>
                                    </p:animEffect>
                                  </p:childTnLst>
                                </p:cTn>
                              </p:par>
                            </p:childTnLst>
                          </p:cTn>
                        </p:par>
                        <p:par>
                          <p:cTn id="37" fill="hold">
                            <p:stCondLst>
                              <p:cond delay="500"/>
                            </p:stCondLst>
                            <p:childTnLst>
                              <p:par>
                                <p:cTn id="38" presetID="2" presetClass="entr" presetSubtype="1" fill="hold" nodeType="afterEffect">
                                  <p:stCondLst>
                                    <p:cond delay="0"/>
                                  </p:stCondLst>
                                  <p:childTnLst>
                                    <p:set>
                                      <p:cBhvr>
                                        <p:cTn id="39" dur="1" fill="hold">
                                          <p:stCondLst>
                                            <p:cond delay="0"/>
                                          </p:stCondLst>
                                        </p:cTn>
                                        <p:tgtEl>
                                          <p:spTgt spid="3076"/>
                                        </p:tgtEl>
                                        <p:attrNameLst>
                                          <p:attrName>style.visibility</p:attrName>
                                        </p:attrNameLst>
                                      </p:cBhvr>
                                      <p:to>
                                        <p:strVal val="visible"/>
                                      </p:to>
                                    </p:set>
                                    <p:anim calcmode="lin" valueType="num">
                                      <p:cBhvr additive="base">
                                        <p:cTn id="40" dur="500" fill="hold"/>
                                        <p:tgtEl>
                                          <p:spTgt spid="3076"/>
                                        </p:tgtEl>
                                        <p:attrNameLst>
                                          <p:attrName>ppt_x</p:attrName>
                                        </p:attrNameLst>
                                      </p:cBhvr>
                                      <p:tavLst>
                                        <p:tav tm="0">
                                          <p:val>
                                            <p:strVal val="#ppt_x"/>
                                          </p:val>
                                        </p:tav>
                                        <p:tav tm="100000">
                                          <p:val>
                                            <p:strVal val="#ppt_x"/>
                                          </p:val>
                                        </p:tav>
                                      </p:tavLst>
                                    </p:anim>
                                    <p:anim calcmode="lin" valueType="num">
                                      <p:cBhvr additive="base">
                                        <p:cTn id="41" dur="500" fill="hold"/>
                                        <p:tgtEl>
                                          <p:spTgt spid="30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Developer-focused innovation runs deep</a:t>
            </a: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585743" y="2068101"/>
            <a:ext cx="9358647" cy="4396830"/>
          </a:xfrm>
          <a:prstGeom prst="rect">
            <a:avLst/>
          </a:prstGeom>
        </p:spPr>
      </p:pic>
      <p:pic>
        <p:nvPicPr>
          <p:cNvPr id="1026" name="Picture 2" descr="Lava Lite® 12 oz. Lava Lamp in Blu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9372" y="2068101"/>
            <a:ext cx="3971981" cy="3971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ignette3.wikia.nocookie.net/potleaftest/images/b/bb/Hippie_Microsoft.png/revision/latest?cb=201109250737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892" y="2068101"/>
            <a:ext cx="6409057" cy="4237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ava Lite® 12 oz. Lava Lamp in Blu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 y="2200980"/>
            <a:ext cx="3971981" cy="397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47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par>
                          <p:cTn id="45" fill="hold">
                            <p:stCondLst>
                              <p:cond delay="2000"/>
                            </p:stCondLst>
                            <p:childTnLst>
                              <p:par>
                                <p:cTn id="46"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47" dur="2000" fill="hold"/>
                                        <p:tgtEl>
                                          <p:spTgt spid="1026"/>
                                        </p:tgtEl>
                                        <p:attrNameLst>
                                          <p:attrName>ppt_x</p:attrName>
                                          <p:attrName>ppt_y</p:attrName>
                                        </p:attrNameLst>
                                      </p:cBhvr>
                                    </p:animMotion>
                                  </p:childTnLst>
                                </p:cTn>
                              </p:par>
                              <p:par>
                                <p:cTn id="48" presetID="26" presetClass="path" presetSubtype="0" accel="50000" decel="50000" fill="hold"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49"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1" y="2125662"/>
            <a:ext cx="12160112" cy="1181862"/>
          </a:xfrm>
        </p:spPr>
        <p:txBody>
          <a:bodyPr>
            <a:noAutofit/>
          </a:bodyPr>
          <a:lstStyle/>
          <a:p>
            <a:r>
              <a:rPr lang="en-US" sz="6119" dirty="0"/>
              <a:t>What are app developers looking for?</a:t>
            </a:r>
          </a:p>
        </p:txBody>
      </p:sp>
    </p:spTree>
    <p:extLst>
      <p:ext uri="{BB962C8B-B14F-4D97-AF65-F5344CB8AC3E}">
        <p14:creationId xmlns:p14="http://schemas.microsoft.com/office/powerpoint/2010/main" val="17213903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099273" y="2162012"/>
            <a:ext cx="3674357" cy="279781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TextBox 2"/>
          <p:cNvSpPr txBox="1"/>
          <p:nvPr/>
        </p:nvSpPr>
        <p:spPr>
          <a:xfrm>
            <a:off x="5091691" y="3148554"/>
            <a:ext cx="1712410" cy="820073"/>
          </a:xfrm>
          <a:prstGeom prst="rect">
            <a:avLst/>
          </a:prstGeom>
          <a:noFill/>
        </p:spPr>
        <p:txBody>
          <a:bodyPr wrap="none" lIns="186521" tIns="149217" rIns="186521" bIns="149217" rtlCol="0">
            <a:spAutoFit/>
          </a:bodyPr>
          <a:lstStyle/>
          <a:p>
            <a:pPr defTabSz="1109758">
              <a:lnSpc>
                <a:spcPct val="90000"/>
              </a:lnSpc>
              <a:spcAft>
                <a:spcPts val="612"/>
              </a:spcAft>
            </a:pPr>
            <a:r>
              <a:rPr lang="en-US" sz="3672" dirty="0">
                <a:solidFill>
                  <a:srgbClr val="FFFFFF"/>
                </a:solidFill>
                <a:latin typeface="Segoe UI"/>
              </a:rPr>
              <a:t>Agility</a:t>
            </a:r>
          </a:p>
        </p:txBody>
      </p:sp>
    </p:spTree>
    <p:extLst>
      <p:ext uri="{BB962C8B-B14F-4D97-AF65-F5344CB8AC3E}">
        <p14:creationId xmlns:p14="http://schemas.microsoft.com/office/powerpoint/2010/main" val="3346682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08511" y="329613"/>
            <a:ext cx="12127082" cy="1858730"/>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r>
              <a:rPr lang="en-US" sz="6119" spc="-102" dirty="0">
                <a:gradFill>
                  <a:gsLst>
                    <a:gs pos="1250">
                      <a:srgbClr val="505050"/>
                    </a:gs>
                    <a:gs pos="100000">
                      <a:srgbClr val="505050"/>
                    </a:gs>
                  </a:gsLst>
                  <a:lin ang="5400000" scaled="0"/>
                </a:gradFill>
                <a:latin typeface="Segoe UI Light"/>
              </a:rPr>
              <a:t>What is agility?</a:t>
            </a:r>
          </a:p>
        </p:txBody>
      </p:sp>
      <p:pic>
        <p:nvPicPr>
          <p:cNvPr id="5124" name="Picture 4" descr="High Step Agility Tra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582" y="1596858"/>
            <a:ext cx="4371578" cy="4371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nvPr>
        </p:nvGraphicFramePr>
        <p:xfrm>
          <a:off x="4552095" y="1019378"/>
          <a:ext cx="8289807" cy="5526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http://www.ikea.com/PIAimages/13080_PE040801_S3.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276" y="925100"/>
            <a:ext cx="5715094" cy="571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56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24"/>
                                        </p:tgtEl>
                                      </p:cBhvr>
                                    </p:animEffect>
                                    <p:set>
                                      <p:cBhvr>
                                        <p:cTn id="12" dur="1" fill="hold">
                                          <p:stCondLst>
                                            <p:cond delay="499"/>
                                          </p:stCondLst>
                                        </p:cTn>
                                        <p:tgtEl>
                                          <p:spTgt spid="51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2.xml><?xml version="1.0" encoding="utf-8"?>
<a:theme xmlns:a="http://schemas.openxmlformats.org/drawingml/2006/main" name="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EE767E89-5D4D-44CA-8070-C9EE1D87F83B}"/>
    </a:ext>
  </a:extLst>
</a:theme>
</file>

<file path=ppt/theme/theme3.xml><?xml version="1.0" encoding="utf-8"?>
<a:theme xmlns:a="http://schemas.openxmlformats.org/drawingml/2006/main" name="1_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1" ma:contentTypeDescription="" ma:contentTypeScope="" ma:versionID="264624295c8b52c397a103286eb3d87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795b20f19f95dfa6d1f4d708b4ec8d36"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d12e2661e9634d9aa98bbb375f31aced>
    <Event_x0020_Start_x0020_Date xmlns="01c77077-aee4-4b5f-bd4e-9cd40a6fff29">2016-03-30T07:00:00+00:00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iaa5f83406f94009a0f6a3e890699ff7>
    <External_x0020_Speaker xmlns="01c77077-aee4-4b5f-bd4e-9cd40a6fff29">Corey Sanders;Yochay Kiriaty</External_x0020_Speaker>
    <m6878b9dd7994da4ba144f95347d99c6 xmlns="01c77077-aee4-4b5f-bd4e-9cd40a6fff29">
      <Terms xmlns="http://schemas.microsoft.com/office/infopath/2007/PartnerControls"/>
    </m6878b9dd7994da4ba144f95347d99c6>
    <Presentation_x0020_Date xmlns="01c77077-aee4-4b5f-bd4e-9cd40a6fff29">2016-03-31T07:00:00+00:00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Session_x0020_Code xmlns="01c77077-aee4-4b5f-bd4e-9cd40a6fff29">B841</Session_x0020_Code>
    <Event_x0020_End_x0020_Date xmlns="01c77077-aee4-4b5f-bd4e-9cd40a6fff29">2016-04-01T07:00:00+00:00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2016</TermName>
          <TermId xmlns="http://schemas.microsoft.com/office/infopath/2007/PartnerControls">da8a10b5-9bc3-4217-80aa-6b60d6ec1cee</TermId>
        </TermInfo>
      </Terms>
    </TaxKeywordTaxHTField>
    <TaxCatchAll xmlns="230e9df3-be65-4c73-a93b-d1236ebd677e">
      <Value>48</Value>
      <Value>47</Value>
      <Value>46</Value>
      <Value>49</Value>
    </TaxCatchAll>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BAA4D29B-0199-4083-B6CB-53559E57A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230e9df3-be65-4c73-a93b-d1236ebd677e"/>
    <ds:schemaRef ds:uri="01c77077-aee4-4b5f-bd4e-9cd40a6fff29"/>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http://schemas.openxmlformats.org/package/2006/metadata/core-properties"/>
    <ds:schemaRef ds:uri="8ff673fc-3231-4e3a-893b-6d7f7cd3276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Microsoft_Build_2016_16x9_Template</Template>
  <TotalTime>8</TotalTime>
  <Words>947</Words>
  <Application>Microsoft Office PowerPoint</Application>
  <PresentationFormat>Custom</PresentationFormat>
  <Paragraphs>378</Paragraphs>
  <Slides>49</Slides>
  <Notes>38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49</vt:i4>
      </vt:variant>
    </vt:vector>
  </HeadingPairs>
  <TitlesOfParts>
    <vt:vector size="61" baseType="lpstr">
      <vt:lpstr>Arial Unicode MS</vt:lpstr>
      <vt:lpstr>MS PGothic</vt:lpstr>
      <vt:lpstr>Arial</vt:lpstr>
      <vt:lpstr>Calibri</vt:lpstr>
      <vt:lpstr>Consolas</vt:lpstr>
      <vt:lpstr>Segoe UI</vt:lpstr>
      <vt:lpstr>Segoe UI Light</vt:lpstr>
      <vt:lpstr>Segoe UI Semibold</vt:lpstr>
      <vt:lpstr>Wingdings</vt:lpstr>
      <vt:lpstr>5-30721_Build_2016_Template_Light</vt:lpstr>
      <vt:lpstr>5-30721_Build_2016_Template_Dark</vt:lpstr>
      <vt:lpstr>1_5-30721_Build_2016_Template_Light</vt:lpstr>
      <vt:lpstr>PowerPoint Presentation</vt:lpstr>
      <vt:lpstr>Demystifying App Development on Azure</vt:lpstr>
      <vt:lpstr>The cloud is changing expectations. </vt:lpstr>
      <vt:lpstr>Every company is a software company</vt:lpstr>
      <vt:lpstr>Every company is a software company</vt:lpstr>
      <vt:lpstr>Developer-focused innovation runs deep</vt:lpstr>
      <vt:lpstr>What are app developers looking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vast amount of choice…</vt:lpstr>
      <vt:lpstr>PowerPoint Presentation</vt:lpstr>
      <vt:lpstr>The Azure Application Platform</vt:lpstr>
      <vt:lpstr>PowerPoint Presentation</vt:lpstr>
      <vt:lpstr>VMs and VM Scale Sets</vt:lpstr>
      <vt:lpstr>VMs and VM Scale Sets</vt:lpstr>
      <vt:lpstr>Azure Container Service</vt:lpstr>
      <vt:lpstr>PowerPoint Presentation</vt:lpstr>
      <vt:lpstr>PowerPoint Presentation</vt:lpstr>
      <vt:lpstr>PowerPoint Presentation</vt:lpstr>
      <vt:lpstr>Cloud Services</vt:lpstr>
      <vt:lpstr>Cloud Services</vt:lpstr>
      <vt:lpstr>Service Fabric</vt:lpstr>
      <vt:lpstr>Modernization with microservices</vt:lpstr>
      <vt:lpstr>Azure Service Fabric</vt:lpstr>
      <vt:lpstr>Demo  Service Fabric</vt:lpstr>
      <vt:lpstr>Microservices Stacking</vt:lpstr>
      <vt:lpstr>App Service</vt:lpstr>
      <vt:lpstr>PowerPoint Presentation</vt:lpstr>
      <vt:lpstr>Demo  App Service</vt:lpstr>
      <vt:lpstr>Azure Functions</vt:lpstr>
      <vt:lpstr>PowerPoint Presentation</vt:lpstr>
      <vt:lpstr>PowerPoint Presentation</vt:lpstr>
      <vt:lpstr>Demo  Azure Functions</vt:lpstr>
      <vt:lpstr>Putting it all together…      The true power of choice</vt:lpstr>
      <vt:lpstr>A simple Web App</vt:lpstr>
      <vt:lpstr>Scale your Web App</vt:lpstr>
      <vt:lpstr>Web, Mobile and API Services</vt:lpstr>
      <vt:lpstr>PowerPoint Presentation</vt:lpstr>
      <vt:lpstr>An ecommerce site to the fullest</vt:lpstr>
      <vt:lpstr>Even more choice… </vt:lpstr>
      <vt:lpstr>PowerPoint Presentation</vt:lpstr>
      <vt:lpstr>Please Complete An Evaluation Form Your input is important!</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App Development on Azure</dc:title>
  <dc:subject>&lt;Speech title here&gt;</dc:subject>
  <dc:creator>Shows</dc:creator>
  <cp:keywords>Microsoft Build 2016</cp:keywords>
  <dc:description>Template: Mitchell Derrey, Silver Fox Productions
Formatting: 
Audience Type:</dc:description>
  <cp:lastModifiedBy> </cp:lastModifiedBy>
  <cp:revision>5</cp:revision>
  <dcterms:created xsi:type="dcterms:W3CDTF">2016-03-31T22:37:36Z</dcterms:created>
  <dcterms:modified xsi:type="dcterms:W3CDTF">2016-03-31T23:21:08Z</dcterms:modified>
  <cp:category>Microsoft Build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49;#Moscone Center|d4f36a2e-dd0d-4424-990f-7c93b4e9f063</vt:lpwstr>
  </property>
  <property fmtid="{D5CDD505-2E9C-101B-9397-08002B2CF9AE}" pid="7" name="Track">
    <vt:lpwstr/>
  </property>
  <property fmtid="{D5CDD505-2E9C-101B-9397-08002B2CF9AE}" pid="8" name="Event Location">
    <vt:lpwstr>48;#San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TaxKeyword">
    <vt:lpwstr>46;#Microsoft Build 2016|da8a10b5-9bc3-4217-80aa-6b60d6ec1cee</vt:lpwstr>
  </property>
  <property fmtid="{D5CDD505-2E9C-101B-9397-08002B2CF9AE}" pid="12" name="Audience1">
    <vt:lpwstr/>
  </property>
  <property fmtid="{D5CDD505-2E9C-101B-9397-08002B2CF9AE}" pid="13" name="Event Name">
    <vt:lpwstr>47;#Build|58542b36-5bf5-46a6-a53f-a41fb7a73785</vt:lpwstr>
  </property>
</Properties>
</file>