
<file path=[Content_Types].xml><?xml version="1.0" encoding="utf-8"?>
<Types xmlns="http://schemas.openxmlformats.org/package/2006/content-types">
  <Default Extension="png" ContentType="image/png"/>
  <Default Extension="tmp"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10" r:id="rId5"/>
    <p:sldMasterId id="2147484341" r:id="rId6"/>
  </p:sldMasterIdLst>
  <p:notesMasterIdLst>
    <p:notesMasterId r:id="rId43"/>
  </p:notesMasterIdLst>
  <p:handoutMasterIdLst>
    <p:handoutMasterId r:id="rId44"/>
  </p:handout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 DELETE SECTION" id="{A7119674-3D6D-4762-B54E-EE8C65E45B21}">
          <p14:sldIdLst>
            <p14:sldId id="256"/>
          </p14:sldIdLst>
        </p14:section>
        <p14:section name="Front Matter" id="{8BCB71BE-1779-4C7E-AE48-35FF081AC407}">
          <p14:sldIdLst>
            <p14:sldId id="257"/>
            <p14:sldId id="258"/>
          </p14:sldIdLst>
        </p14:section>
        <p14:section name="Introduction to Containers" id="{87946FE6-5C30-4BAA-B8FD-2AABD8F207BB}">
          <p14:sldIdLst>
            <p14:sldId id="259"/>
            <p14:sldId id="260"/>
            <p14:sldId id="261"/>
            <p14:sldId id="262"/>
            <p14:sldId id="263"/>
            <p14:sldId id="264"/>
            <p14:sldId id="265"/>
            <p14:sldId id="266"/>
            <p14:sldId id="267"/>
            <p14:sldId id="268"/>
          </p14:sldIdLst>
        </p14:section>
        <p14:section name="Container Orchestration" id="{31441C17-7B96-44B6-B2AE-B6E0901611C4}">
          <p14:sldIdLst>
            <p14:sldId id="269"/>
            <p14:sldId id="270"/>
            <p14:sldId id="271"/>
            <p14:sldId id="272"/>
            <p14:sldId id="273"/>
          </p14:sldIdLst>
        </p14:section>
        <p14:section name="Azure Container Service" id="{97A670CC-9243-455F-9AE6-FFE3A3273347}">
          <p14:sldIdLst>
            <p14:sldId id="274"/>
            <p14:sldId id="275"/>
            <p14:sldId id="276"/>
            <p14:sldId id="277"/>
            <p14:sldId id="278"/>
            <p14:sldId id="279"/>
            <p14:sldId id="280"/>
            <p14:sldId id="281"/>
          </p14:sldIdLst>
        </p14:section>
        <p14:section name="Close: About the ecosystem" id="{40A79F3D-7CA0-4D97-AE40-8E4E1D7241DF}">
          <p14:sldIdLst>
            <p14:sldId id="282"/>
            <p14:sldId id="283"/>
            <p14:sldId id="284"/>
            <p14:sldId id="285"/>
            <p14:sldId id="286"/>
            <p14:sldId id="287"/>
            <p14:sldId id="288"/>
            <p14:sldId id="289"/>
            <p14:sldId id="290"/>
            <p14:sldId id="291"/>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05050"/>
    <a:srgbClr val="107C10"/>
    <a:srgbClr val="000000"/>
    <a:srgbClr val="323232"/>
    <a:srgbClr val="5C2D91"/>
    <a:srgbClr val="32145A"/>
    <a:srgbClr val="00BCF2"/>
    <a:srgbClr val="002050"/>
    <a:srgbClr val="D63F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9" autoAdjust="0"/>
    <p:restoredTop sz="93001" autoAdjust="0"/>
  </p:normalViewPr>
  <p:slideViewPr>
    <p:cSldViewPr>
      <p:cViewPr varScale="1">
        <p:scale>
          <a:sx n="108" d="100"/>
          <a:sy n="108" d="100"/>
        </p:scale>
        <p:origin x="78" y="114"/>
      </p:cViewPr>
      <p:guideLst/>
    </p:cSldViewPr>
  </p:slideViewPr>
  <p:outlineViewPr>
    <p:cViewPr>
      <p:scale>
        <a:sx n="33" d="100"/>
        <a:sy n="33" d="100"/>
      </p:scale>
      <p:origin x="0" y="-14442"/>
    </p:cViewPr>
  </p:outlineViewPr>
  <p:notesTextViewPr>
    <p:cViewPr>
      <p:scale>
        <a:sx n="100" d="100"/>
        <a:sy n="100" d="100"/>
      </p:scale>
      <p:origin x="0" y="0"/>
    </p:cViewPr>
  </p:notesTextViewPr>
  <p:sorterViewPr>
    <p:cViewPr>
      <p:scale>
        <a:sx n="75" d="100"/>
        <a:sy n="75" d="100"/>
      </p:scale>
      <p:origin x="0" y="-2292"/>
    </p:cViewPr>
  </p:sorterViewPr>
  <p:notesViewPr>
    <p:cSldViewPr showGuides="1">
      <p:cViewPr>
        <p:scale>
          <a:sx n="100" d="100"/>
          <a:sy n="100" d="100"/>
        </p:scale>
        <p:origin x="261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Microsoft Build 2016</a:t>
            </a:r>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3/30/2016 4:50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Microsoft Build 2016</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3/30/2016 4:45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Segoe UI" pitchFamily="34" charset="0"/>
                <a:ea typeface="+mn-ea"/>
                <a:cs typeface="+mn-cs"/>
              </a:rPr>
              <a:t>Microsoft Build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4:45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0234662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7896140B-C0E6-4121-94C9-48DD233A865D}"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4244710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7896140B-C0E6-4121-94C9-48DD233A865D}"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8446609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7896140B-C0E6-4121-94C9-48DD233A865D}"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625642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t>Build 2015</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660D637C-4196-456A-BE05-35CAEA30856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6958687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Segoe UI" pitchFamily="34" charset="0"/>
                <a:ea typeface="+mn-ea"/>
                <a:cs typeface="+mn-cs"/>
              </a:rPr>
              <a:t>Microsoft Build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4:45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6001480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1D805A5C-A1C8-4F96-867F-EDC5D95A2DFC}"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505550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Segoe UI" pitchFamily="34" charset="0"/>
                <a:ea typeface="+mn-ea"/>
                <a:cs typeface="+mn-cs"/>
              </a:rPr>
              <a:t>Microsoft Build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4:45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797114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Segoe UI" pitchFamily="34" charset="0"/>
                <a:ea typeface="+mn-ea"/>
                <a:cs typeface="+mn-cs"/>
              </a:rPr>
              <a:t>Microsoft Build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4:45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6554926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EC29EE-A8AD-4CE0-9C0B-116E0D4D753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4:50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0428589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EC29EE-A8AD-4CE0-9C0B-116E0D4D753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4:50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1038955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EC29EE-A8AD-4CE0-9C0B-116E0D4D753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4:45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4874259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Segoe UI" pitchFamily="34" charset="0"/>
                <a:ea typeface="+mn-ea"/>
                <a:cs typeface="+mn-cs"/>
              </a:rPr>
              <a:t>Microsoft Build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4:50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33350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1D805A5C-A1C8-4F96-867F-EDC5D95A2DFC}"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525513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EC29EE-A8AD-4CE0-9C0B-116E0D4D753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4:50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9599576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Segoe UI" pitchFamily="34" charset="0"/>
                <a:ea typeface="+mn-ea"/>
                <a:cs typeface="+mn-cs"/>
              </a:rPr>
              <a:t>Microsoft Build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4:50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6274744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23A5C127-CB05-47B6-8D1E-7BC74A68F50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4:50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305417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23A5C127-CB05-47B6-8D1E-7BC74A68F50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4:50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4315909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t>3/30/2016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7867791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Segoe UI" pitchFamily="34" charset="0"/>
                <a:ea typeface="+mn-ea"/>
                <a:cs typeface="+mn-cs"/>
              </a:rPr>
              <a:t>Microsoft Build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4:45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5386573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Segoe UI"/>
              <a:cs typeface="Segoe UI"/>
            </a:endParaRPr>
          </a:p>
        </p:txBody>
      </p:sp>
    </p:spTree>
    <p:extLst>
      <p:ext uri="{BB962C8B-B14F-4D97-AF65-F5344CB8AC3E}">
        <p14:creationId xmlns:p14="http://schemas.microsoft.com/office/powerpoint/2010/main" val="9335872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Segoe UI"/>
              <a:cs typeface="Segoe UI"/>
            </a:endParaRPr>
          </a:p>
        </p:txBody>
      </p:sp>
    </p:spTree>
    <p:extLst>
      <p:ext uri="{BB962C8B-B14F-4D97-AF65-F5344CB8AC3E}">
        <p14:creationId xmlns:p14="http://schemas.microsoft.com/office/powerpoint/2010/main" val="9027965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t>Microsoft Build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4:45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803356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475D3EC6-84A4-4B39-A074-918323808A9D}"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284110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Segoe UI" pitchFamily="34" charset="0"/>
                <a:ea typeface="+mn-ea"/>
                <a:cs typeface="+mn-cs"/>
              </a:rPr>
              <a:t>Microsoft Build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3/30/2016 4:45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57996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7896140B-C0E6-4121-94C9-48DD233A865D}"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1944837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0" y="6240963"/>
            <a:ext cx="1278510" cy="274137"/>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64013" y="490736"/>
            <a:ext cx="1436313" cy="306604"/>
          </a:xfrm>
          <a:prstGeom prst="rect">
            <a:avLst/>
          </a:prstGeom>
        </p:spPr>
      </p:pic>
      <p:sp>
        <p:nvSpPr>
          <p:cNvPr id="12" name="Freeform 1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655962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2"/>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437131397"/>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4000" cy="1181862"/>
          </a:xfrm>
          <a:noFill/>
        </p:spPr>
        <p:txBody>
          <a:bodyPr wrap="square" tIns="91440" bIns="91440" anchor="t" anchorCtr="0">
            <a:spAutoFit/>
          </a:bodyPr>
          <a:lstStyle>
            <a:lvl1pPr>
              <a:defRPr sz="7200" spc="-100" baseline="0">
                <a:gradFill>
                  <a:gsLst>
                    <a:gs pos="24779">
                      <a:srgbClr val="000000"/>
                    </a:gs>
                    <a:gs pos="70000">
                      <a:srgbClr val="000000"/>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9143999" cy="738664"/>
          </a:xfrm>
          <a:noFill/>
        </p:spPr>
        <p:txBody>
          <a:bodyPr wrap="square" lIns="182880" tIns="146304" rIns="182880" bIns="146304">
            <a:spAutoFit/>
          </a:bodyPr>
          <a:lstStyle>
            <a:lvl1pPr marL="0" indent="0">
              <a:spcBef>
                <a:spcPts val="0"/>
              </a:spcBef>
              <a:buNone/>
              <a:defRPr sz="3200" spc="0" baseline="0">
                <a:gradFill>
                  <a:gsLst>
                    <a:gs pos="24779">
                      <a:srgbClr val="000000"/>
                    </a:gs>
                    <a:gs pos="70000">
                      <a:srgbClr val="000000"/>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8976025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39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92035">
                      <a:srgbClr val="000000"/>
                    </a:gs>
                    <a:gs pos="75000">
                      <a:srgbClr val="000000"/>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893455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0"/>
            <a:ext cx="6216650" cy="6992587"/>
          </a:xfrm>
          <a:blipFill dpi="0" rotWithShape="1">
            <a:blip r:embed="rId2"/>
            <a:srcRect/>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smtClean="0"/>
              <a:t>Click icon to add picture</a:t>
            </a:r>
            <a:endParaRPr lang="en-US" dirty="0"/>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90736"/>
            <a:ext cx="1449939" cy="306604"/>
          </a:xfrm>
          <a:prstGeom prst="rect">
            <a:avLst/>
          </a:prstGeom>
        </p:spPr>
      </p:pic>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2" name="TextBox 1"/>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2016 </a:t>
            </a:r>
            <a:r>
              <a:rPr lang="en-US" sz="700" dirty="0">
                <a:gradFill>
                  <a:gsLst>
                    <a:gs pos="0">
                      <a:schemeClr val="tx1"/>
                    </a:gs>
                    <a:gs pos="100000">
                      <a:schemeClr val="tx1"/>
                    </a:gs>
                  </a:gsLst>
                  <a:lin ang="5400000" scaled="0"/>
                </a:gradFill>
                <a:cs typeface="Segoe UI" pitchFamily="34" charset="0"/>
              </a:rPr>
              <a:t>Microsoft Corporation. All rights reserved. </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92506913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0" y="6240963"/>
            <a:ext cx="1278510" cy="274137"/>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64013" y="490736"/>
            <a:ext cx="1436313" cy="306604"/>
          </a:xfrm>
          <a:prstGeom prst="rect">
            <a:avLst/>
          </a:prstGeom>
        </p:spPr>
      </p:pic>
      <p:sp>
        <p:nvSpPr>
          <p:cNvPr id="12" name="Freeform 1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2533843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90736"/>
            <a:ext cx="1449939" cy="306604"/>
          </a:xfrm>
          <a:prstGeom prst="rect">
            <a:avLst/>
          </a:prstGeom>
        </p:spPr>
      </p:pic>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8" name="TextBox 7"/>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12433159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8" name="Freeform 7"/>
          <p:cNvSpPr>
            <a:spLocks noChangeAspect="1" noEditPoints="1"/>
          </p:cNvSpPr>
          <p:nvPr userDrawn="1"/>
        </p:nvSpPr>
        <p:spPr bwMode="black">
          <a:xfrm>
            <a:off x="457200" y="490736"/>
            <a:ext cx="1239006" cy="310896"/>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 name="TextBox 8"/>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3250026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39774513"/>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10676225"/>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4254255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8" name="Freeform 7"/>
          <p:cNvSpPr>
            <a:spLocks noChangeAspect="1" noEditPoints="1"/>
          </p:cNvSpPr>
          <p:nvPr userDrawn="1"/>
        </p:nvSpPr>
        <p:spPr bwMode="black">
          <a:xfrm>
            <a:off x="457200" y="490736"/>
            <a:ext cx="1239006" cy="310896"/>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 name="TextBox 8"/>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36289604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03174803"/>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165293602"/>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2"/>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3663928"/>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4000" cy="1181862"/>
          </a:xfrm>
          <a:noFill/>
        </p:spPr>
        <p:txBody>
          <a:bodyPr wrap="square" tIns="91440" bIns="91440" anchor="t" anchorCtr="0">
            <a:spAutoFit/>
          </a:bodyPr>
          <a:lstStyle>
            <a:lvl1pPr>
              <a:defRPr sz="7200" spc="-100" baseline="0">
                <a:gradFill>
                  <a:gsLst>
                    <a:gs pos="6195">
                      <a:schemeClr val="tx1"/>
                    </a:gs>
                    <a:gs pos="24779">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9143999" cy="738664"/>
          </a:xfrm>
          <a:noFill/>
        </p:spPr>
        <p:txBody>
          <a:bodyPr wrap="square" lIns="182880" tIns="146304" rIns="182880" bIns="146304">
            <a:spAutoFit/>
          </a:bodyPr>
          <a:lstStyle>
            <a:lvl1pPr marL="0" indent="0">
              <a:spcBef>
                <a:spcPts val="0"/>
              </a:spcBef>
              <a:buNone/>
              <a:defRPr sz="3200" spc="0" baseline="0">
                <a:gradFill>
                  <a:gsLst>
                    <a:gs pos="6195">
                      <a:schemeClr val="tx1"/>
                    </a:gs>
                    <a:gs pos="24779">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637289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39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8150593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372050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21239">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242146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0"/>
            <a:ext cx="6216650" cy="6992587"/>
          </a:xfrm>
          <a:blipFill dpi="0" rotWithShape="1">
            <a:blip r:embed="rId2"/>
            <a:srcRect/>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smtClean="0"/>
              <a:t>Click icon to add picture</a:t>
            </a:r>
            <a:endParaRPr lang="en-US" dirty="0"/>
          </a:p>
        </p:txBody>
      </p:sp>
    </p:spTree>
    <p:extLst>
      <p:ext uri="{BB962C8B-B14F-4D97-AF65-F5344CB8AC3E}">
        <p14:creationId xmlns:p14="http://schemas.microsoft.com/office/powerpoint/2010/main" val="18461135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 Dark Gray">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868753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730541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Accent Color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508034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705256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losing logo slide_color">
    <p:bg>
      <p:bgPr>
        <a:solidFill>
          <a:srgbClr val="505050"/>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2016 </a:t>
            </a:r>
            <a:r>
              <a:rPr lang="en-US" sz="700" dirty="0">
                <a:gradFill>
                  <a:gsLst>
                    <a:gs pos="0">
                      <a:schemeClr val="tx1"/>
                    </a:gs>
                    <a:gs pos="100000">
                      <a:schemeClr val="tx1"/>
                    </a:gs>
                  </a:gsLst>
                  <a:lin ang="5400000" scaled="0"/>
                </a:gradFill>
                <a:cs typeface="Segoe UI" pitchFamily="34" charset="0"/>
              </a:rPr>
              <a:t>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42557834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3650355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0" y="6240963"/>
            <a:ext cx="1278510" cy="274137"/>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64013" y="490736"/>
            <a:ext cx="1436313" cy="306604"/>
          </a:xfrm>
          <a:prstGeom prst="rect">
            <a:avLst/>
          </a:prstGeom>
        </p:spPr>
      </p:pic>
      <p:sp>
        <p:nvSpPr>
          <p:cNvPr id="12" name="Freeform 1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3978154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90736"/>
            <a:ext cx="1449939" cy="306604"/>
          </a:xfrm>
          <a:prstGeom prst="rect">
            <a:avLst/>
          </a:prstGeom>
        </p:spPr>
      </p:pic>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2" name="TextBox 1"/>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30608204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8" name="Freeform 7"/>
          <p:cNvSpPr>
            <a:spLocks noChangeAspect="1" noEditPoints="1"/>
          </p:cNvSpPr>
          <p:nvPr userDrawn="1"/>
        </p:nvSpPr>
        <p:spPr bwMode="black">
          <a:xfrm>
            <a:off x="457200" y="490736"/>
            <a:ext cx="1239006" cy="310896"/>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 name="TextBox 8"/>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405503088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7855407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5031220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4071571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8515935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9273948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5813931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7837705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6513521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05054242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2"/>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759844403"/>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4000" cy="1181862"/>
          </a:xfrm>
          <a:noFill/>
        </p:spPr>
        <p:txBody>
          <a:bodyPr wrap="square" tIns="91440" bIns="91440" anchor="t" anchorCtr="0">
            <a:spAutoFit/>
          </a:bodyPr>
          <a:lstStyle>
            <a:lvl1pPr>
              <a:defRPr sz="7200" spc="-100" baseline="0">
                <a:gradFill>
                  <a:gsLst>
                    <a:gs pos="24779">
                      <a:srgbClr val="000000"/>
                    </a:gs>
                    <a:gs pos="70000">
                      <a:srgbClr val="000000"/>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9143999" cy="738664"/>
          </a:xfrm>
          <a:noFill/>
        </p:spPr>
        <p:txBody>
          <a:bodyPr wrap="square" lIns="182880" tIns="146304" rIns="182880" bIns="146304">
            <a:spAutoFit/>
          </a:bodyPr>
          <a:lstStyle>
            <a:lvl1pPr marL="0" indent="0">
              <a:spcBef>
                <a:spcPts val="0"/>
              </a:spcBef>
              <a:buNone/>
              <a:defRPr sz="3200" spc="0" baseline="0">
                <a:gradFill>
                  <a:gsLst>
                    <a:gs pos="24779">
                      <a:srgbClr val="000000"/>
                    </a:gs>
                    <a:gs pos="70000">
                      <a:srgbClr val="000000"/>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811233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39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40478196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229908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92035">
                      <a:srgbClr val="000000"/>
                    </a:gs>
                    <a:gs pos="75000">
                      <a:srgbClr val="000000"/>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6882203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0"/>
            <a:ext cx="6216650" cy="6992587"/>
          </a:xfrm>
          <a:blipFill dpi="0" rotWithShape="1">
            <a:blip r:embed="rId2"/>
            <a:srcRect/>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smtClean="0"/>
              <a:t>Click icon to add picture</a:t>
            </a:r>
            <a:endParaRPr lang="en-US" dirty="0"/>
          </a:p>
        </p:txBody>
      </p:sp>
    </p:spTree>
    <p:extLst>
      <p:ext uri="{BB962C8B-B14F-4D97-AF65-F5344CB8AC3E}">
        <p14:creationId xmlns:p14="http://schemas.microsoft.com/office/powerpoint/2010/main" val="157945820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510663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39415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260295"/>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2016 </a:t>
            </a:r>
            <a:r>
              <a:rPr lang="en-US" sz="700" dirty="0">
                <a:gradFill>
                  <a:gsLst>
                    <a:gs pos="0">
                      <a:schemeClr val="tx1"/>
                    </a:gs>
                    <a:gs pos="100000">
                      <a:schemeClr val="tx1"/>
                    </a:gs>
                  </a:gsLst>
                  <a:lin ang="5400000" scaled="0"/>
                </a:gradFill>
                <a:cs typeface="Segoe UI" pitchFamily="34" charset="0"/>
              </a:rPr>
              <a:t>Microsoft Corporation. All rights reserved. </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376627212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04084833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Blank">
    <p:bg>
      <p:bgPr>
        <a:solidFill>
          <a:srgbClr val="0078D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0941099"/>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401733070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theme" Target="../theme/theme2.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26" Type="http://schemas.openxmlformats.org/officeDocument/2006/relationships/theme" Target="../theme/theme3.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18" name="Group 17"/>
          <p:cNvGrpSpPr/>
          <p:nvPr userDrawn="1"/>
        </p:nvGrpSpPr>
        <p:grpSpPr>
          <a:xfrm>
            <a:off x="12618967" y="0"/>
            <a:ext cx="952401" cy="5766965"/>
            <a:chOff x="12618967" y="0"/>
            <a:chExt cx="952401" cy="5766965"/>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0 G:120 B:215</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smtClean="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32472" fontAlgn="base">
                  <a:lnSpc>
                    <a:spcPct val="100000"/>
                  </a:lnSpc>
                  <a:spcBef>
                    <a:spcPct val="0"/>
                  </a:spcBef>
                  <a:spcAft>
                    <a:spcPct val="0"/>
                  </a:spcAft>
                </a:pPr>
                <a:r>
                  <a:rPr lang="en-US" sz="500" dirty="0" smtClean="0">
                    <a:gradFill>
                      <a:gsLst>
                        <a:gs pos="7965">
                          <a:srgbClr val="000000"/>
                        </a:gs>
                        <a:gs pos="28319">
                          <a:srgbClr val="000000"/>
                        </a:gs>
                      </a:gsLst>
                      <a:lin ang="5400000" scaled="0"/>
                    </a:gradFill>
                    <a:ea typeface="Segoe UI" pitchFamily="34" charset="0"/>
                    <a:cs typeface="Segoe UI" pitchFamily="34" charset="0"/>
                  </a:rPr>
                  <a:t>R:</a:t>
                </a:r>
                <a:r>
                  <a:rPr lang="en-US" sz="500" baseline="0" dirty="0" smtClean="0">
                    <a:gradFill>
                      <a:gsLst>
                        <a:gs pos="7965">
                          <a:srgbClr val="000000"/>
                        </a:gs>
                        <a:gs pos="28319">
                          <a:srgbClr val="000000"/>
                        </a:gs>
                      </a:gsLst>
                      <a:lin ang="5400000" scaled="0"/>
                    </a:gradFill>
                    <a:ea typeface="Segoe UI" pitchFamily="34" charset="0"/>
                    <a:cs typeface="Segoe UI" pitchFamily="34" charset="0"/>
                  </a:rPr>
                  <a:t>0 G:188 B:242</a:t>
                </a:r>
                <a:endParaRPr lang="en-US" sz="500" dirty="0" smtClean="0">
                  <a:gradFill>
                    <a:gsLst>
                      <a:gs pos="7965">
                        <a:srgbClr val="000000"/>
                      </a:gs>
                      <a:gs pos="28319">
                        <a:srgbClr val="000000"/>
                      </a:gs>
                    </a:gsLst>
                    <a:lin ang="5400000" scaled="0"/>
                  </a:gradFill>
                  <a:ea typeface="Segoe UI" pitchFamily="34" charset="0"/>
                  <a:cs typeface="Segoe UI" pitchFamily="34" charset="0"/>
                </a:endParaRPr>
              </a:p>
            </p:txBody>
          </p:sp>
          <p:sp>
            <p:nvSpPr>
              <p:cNvPr id="41" name="Rectangle 40"/>
              <p:cNvSpPr/>
              <p:nvPr userDrawn="1"/>
            </p:nvSpPr>
            <p:spPr bwMode="auto">
              <a:xfrm>
                <a:off x="158673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smtClean="0">
                    <a:gradFill>
                      <a:gsLst>
                        <a:gs pos="92035">
                          <a:srgbClr val="505050"/>
                        </a:gs>
                        <a:gs pos="27000">
                          <a:srgbClr val="505050"/>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smtClean="0">
                    <a:gradFill>
                      <a:gsLst>
                        <a:gs pos="92035">
                          <a:srgbClr val="505050"/>
                        </a:gs>
                        <a:gs pos="27000">
                          <a:srgbClr val="505050"/>
                        </a:gs>
                      </a:gsLst>
                      <a:lin ang="5400000" scaled="0"/>
                    </a:gradFill>
                    <a:ea typeface="Segoe UI" pitchFamily="34" charset="0"/>
                    <a:cs typeface="Segoe UI" pitchFamily="34" charset="0"/>
                  </a:rPr>
                  <a:t>R:</a:t>
                </a:r>
                <a:r>
                  <a:rPr lang="en-US" sz="500" baseline="0" dirty="0" smtClean="0">
                    <a:gradFill>
                      <a:gsLst>
                        <a:gs pos="92035">
                          <a:srgbClr val="505050"/>
                        </a:gs>
                        <a:gs pos="27000">
                          <a:srgbClr val="505050"/>
                        </a:gs>
                      </a:gsLst>
                      <a:lin ang="5400000" scaled="0"/>
                    </a:gradFill>
                    <a:ea typeface="Segoe UI" pitchFamily="34" charset="0"/>
                    <a:cs typeface="Segoe UI" pitchFamily="34" charset="0"/>
                  </a:rPr>
                  <a:t>210 G:210 B:210</a:t>
                </a:r>
                <a:endParaRPr lang="en-US" sz="500" dirty="0" smtClean="0">
                  <a:gradFill>
                    <a:gsLst>
                      <a:gs pos="92035">
                        <a:srgbClr val="505050"/>
                      </a:gs>
                      <a:gs pos="27000">
                        <a:srgbClr val="505050"/>
                      </a:gs>
                    </a:gsLst>
                    <a:lin ang="5400000" scaled="0"/>
                  </a:gradFill>
                  <a:ea typeface="Segoe UI" pitchFamily="34" charset="0"/>
                  <a:cs typeface="Segoe UI" pitchFamily="34" charset="0"/>
                </a:endParaRPr>
              </a:p>
            </p:txBody>
          </p:sp>
          <p:sp>
            <p:nvSpPr>
              <p:cNvPr id="42" name="Rectangle 41"/>
              <p:cNvSpPr/>
              <p:nvPr userDrawn="1"/>
            </p:nvSpPr>
            <p:spPr bwMode="auto">
              <a:xfrm>
                <a:off x="2505456" y="4543426"/>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smtClean="0">
                    <a:gradFill>
                      <a:gsLst>
                        <a:gs pos="0">
                          <a:srgbClr val="FFFFFF"/>
                        </a:gs>
                        <a:gs pos="100000">
                          <a:srgbClr val="FFFFFF"/>
                        </a:gs>
                      </a:gsLst>
                      <a:lin ang="5400000" scaled="0"/>
                    </a:gradFill>
                    <a:ea typeface="Segoe UI" pitchFamily="34" charset="0"/>
                    <a:cs typeface="Segoe UI" pitchFamily="34" charset="0"/>
                  </a:rPr>
                  <a:t>R:</a:t>
                </a:r>
                <a:r>
                  <a:rPr lang="en-US" sz="500" baseline="0" dirty="0" smtClean="0">
                    <a:gradFill>
                      <a:gsLst>
                        <a:gs pos="0">
                          <a:srgbClr val="FFFFFF"/>
                        </a:gs>
                        <a:gs pos="100000">
                          <a:srgbClr val="FFFFFF"/>
                        </a:gs>
                      </a:gsLst>
                      <a:lin ang="5400000" scaled="0"/>
                    </a:gradFill>
                    <a:ea typeface="Segoe UI" pitchFamily="34" charset="0"/>
                    <a:cs typeface="Segoe UI" pitchFamily="34" charset="0"/>
                  </a:rPr>
                  <a:t>0 G:32 B:80</a:t>
                </a:r>
                <a:endParaRPr lang="en-US" sz="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80 G:80 B:80</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Gray</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115 G:115 B:115</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grpSp>
        <p:grpSp>
          <p:nvGrpSpPr>
            <p:cNvPr id="27" name="Group 26"/>
            <p:cNvGrpSpPr/>
            <p:nvPr userDrawn="1"/>
          </p:nvGrpSpPr>
          <p:grpSpPr>
            <a:xfrm rot="5400000">
              <a:off x="11412325" y="4270556"/>
              <a:ext cx="2703052" cy="289766"/>
              <a:chOff x="4476564" y="4543426"/>
              <a:chExt cx="2703052" cy="289766"/>
            </a:xfrm>
          </p:grpSpPr>
          <p:sp>
            <p:nvSpPr>
              <p:cNvPr id="33" name="Rectangle 32"/>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32472" rtl="0" eaLnBrk="1" fontAlgn="base" latinLnBrk="0" hangingPunct="1">
                  <a:lnSpc>
                    <a:spcPct val="100000"/>
                  </a:lnSpc>
                  <a:spcBef>
                    <a:spcPct val="0"/>
                  </a:spcBef>
                  <a:spcAft>
                    <a:spcPct val="0"/>
                  </a:spcAft>
                </a:pPr>
                <a:r>
                  <a:rPr lang="en-US" sz="500" kern="1200" dirty="0" smtClean="0">
                    <a:gradFill>
                      <a:gsLst>
                        <a:gs pos="2092">
                          <a:srgbClr val="F8F8F8"/>
                        </a:gs>
                        <a:gs pos="10042">
                          <a:srgbClr val="F8F8F8"/>
                        </a:gs>
                      </a:gsLst>
                      <a:lin ang="5400000" scaled="0"/>
                    </a:gradFill>
                    <a:latin typeface="+mn-lt"/>
                    <a:ea typeface="Segoe UI" pitchFamily="34" charset="0"/>
                    <a:cs typeface="Segoe UI" pitchFamily="34" charset="0"/>
                  </a:rPr>
                  <a:t>R:92 G:45 B:145</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216 G:59 B:1</a:t>
                </a:r>
              </a:p>
            </p:txBody>
          </p:sp>
          <p:sp>
            <p:nvSpPr>
              <p:cNvPr id="35" name="Rectangle 34"/>
              <p:cNvSpPr/>
              <p:nvPr userDrawn="1"/>
            </p:nvSpPr>
            <p:spPr bwMode="auto">
              <a:xfrm>
                <a:off x="4476564" y="4543426"/>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Green</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16 G:124 B:16</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a:lnSpc>
                  <a:spcPct val="90000"/>
                </a:lnSpc>
                <a:spcAft>
                  <a:spcPts val="600"/>
                </a:spcAft>
              </a:pPr>
              <a:r>
                <a:rPr lang="en-US" sz="1000" dirty="0" smtClean="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a:lnSpc>
                  <a:spcPct val="90000"/>
                </a:lnSpc>
                <a:spcAft>
                  <a:spcPts val="600"/>
                </a:spcAft>
              </a:pPr>
              <a:r>
                <a:rPr lang="en-US" sz="1000" dirty="0" smtClean="0">
                  <a:gradFill>
                    <a:gsLst>
                      <a:gs pos="2917">
                        <a:schemeClr val="tx1"/>
                      </a:gs>
                      <a:gs pos="30000">
                        <a:schemeClr val="tx1"/>
                      </a:gs>
                    </a:gsLst>
                    <a:lin ang="5400000" scaled="0"/>
                  </a:gradFill>
                </a:rPr>
                <a:t>Secondary colors (use only when</a:t>
              </a:r>
              <a:r>
                <a:rPr lang="en-US" sz="1000" baseline="0" dirty="0" smtClean="0">
                  <a:gradFill>
                    <a:gsLst>
                      <a:gs pos="2917">
                        <a:schemeClr val="tx1"/>
                      </a:gs>
                      <a:gs pos="30000">
                        <a:schemeClr val="tx1"/>
                      </a:gs>
                    </a:gsLst>
                    <a:lin ang="5400000" scaled="0"/>
                  </a:gradFill>
                </a:rPr>
                <a:t> necessary)</a:t>
              </a:r>
              <a:endParaRPr lang="en-US" sz="1000" dirty="0" smtClean="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269" r:id="rId1"/>
    <p:sldLayoutId id="2147484300" r:id="rId2"/>
    <p:sldLayoutId id="2147484318" r:id="rId3"/>
    <p:sldLayoutId id="2147484295" r:id="rId4"/>
    <p:sldLayoutId id="2147484240" r:id="rId5"/>
    <p:sldLayoutId id="2147484296" r:id="rId6"/>
    <p:sldLayoutId id="2147484241" r:id="rId7"/>
    <p:sldLayoutId id="2147484297" r:id="rId8"/>
    <p:sldLayoutId id="2147484244" r:id="rId9"/>
    <p:sldLayoutId id="2147484298" r:id="rId10"/>
    <p:sldLayoutId id="2147484245" r:id="rId11"/>
    <p:sldLayoutId id="2147484247" r:id="rId12"/>
    <p:sldLayoutId id="2147484337" r:id="rId13"/>
    <p:sldLayoutId id="2147484249" r:id="rId14"/>
    <p:sldLayoutId id="2147484301" r:id="rId15"/>
    <p:sldLayoutId id="2147484252" r:id="rId16"/>
    <p:sldLayoutId id="2147484251" r:id="rId17"/>
    <p:sldLayoutId id="2147484254" r:id="rId18"/>
    <p:sldLayoutId id="2147484257" r:id="rId19"/>
    <p:sldLayoutId id="2147484258" r:id="rId20"/>
    <p:sldLayoutId id="2147484260" r:id="rId21"/>
    <p:sldLayoutId id="2147484299" r:id="rId22"/>
    <p:sldLayoutId id="2147484263"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smtClean="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42" name="Group 41"/>
          <p:cNvGrpSpPr/>
          <p:nvPr userDrawn="1"/>
        </p:nvGrpSpPr>
        <p:grpSpPr>
          <a:xfrm>
            <a:off x="12618967" y="0"/>
            <a:ext cx="952401" cy="5766965"/>
            <a:chOff x="12618967" y="0"/>
            <a:chExt cx="952401" cy="5766965"/>
          </a:xfrm>
        </p:grpSpPr>
        <p:grpSp>
          <p:nvGrpSpPr>
            <p:cNvPr id="43" name="Group 42"/>
            <p:cNvGrpSpPr/>
            <p:nvPr userDrawn="1"/>
          </p:nvGrpSpPr>
          <p:grpSpPr>
            <a:xfrm rot="5400000">
              <a:off x="11582059" y="1045293"/>
              <a:ext cx="2703052" cy="629236"/>
              <a:chOff x="1586734" y="4543426"/>
              <a:chExt cx="2703052" cy="629236"/>
            </a:xfrm>
          </p:grpSpPr>
          <p:sp>
            <p:nvSpPr>
              <p:cNvPr id="50" name="Rectangle 49"/>
              <p:cNvSpPr/>
              <p:nvPr userDrawn="1"/>
            </p:nvSpPr>
            <p:spPr bwMode="auto">
              <a:xfrm>
                <a:off x="2505456" y="4543427"/>
                <a:ext cx="869930" cy="289766"/>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Blue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R:0 G:120 B:215</a:t>
                </a:r>
              </a:p>
            </p:txBody>
          </p:sp>
          <p:sp>
            <p:nvSpPr>
              <p:cNvPr id="51" name="Rectangle 50"/>
              <p:cNvSpPr/>
              <p:nvPr userDrawn="1"/>
            </p:nvSpPr>
            <p:spPr bwMode="auto">
              <a:xfrm>
                <a:off x="1586734" y="4543428"/>
                <a:ext cx="869930" cy="289766"/>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28319">
                          <a:srgbClr val="505050"/>
                        </a:gs>
                        <a:gs pos="79000">
                          <a:srgbClr val="505050"/>
                        </a:gs>
                      </a:gsLst>
                      <a:lin ang="5400000" scaled="0"/>
                    </a:gradFill>
                    <a:effectLst/>
                    <a:uLnTx/>
                    <a:uFillTx/>
                    <a:latin typeface="Segoe UI"/>
                    <a:ea typeface="Segoe UI" pitchFamily="34" charset="0"/>
                    <a:cs typeface="Segoe UI" pitchFamily="34" charset="0"/>
                  </a:rPr>
                  <a:t>Cyan</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8319">
                          <a:srgbClr val="505050"/>
                        </a:gs>
                        <a:gs pos="79000">
                          <a:srgbClr val="505050"/>
                        </a:gs>
                      </a:gsLst>
                      <a:lin ang="5400000" scaled="0"/>
                    </a:gradFill>
                    <a:effectLst/>
                    <a:uLnTx/>
                    <a:uFillTx/>
                    <a:latin typeface="Segoe UI"/>
                    <a:ea typeface="Segoe UI" pitchFamily="34" charset="0"/>
                    <a:cs typeface="Segoe UI" pitchFamily="34" charset="0"/>
                  </a:rPr>
                  <a:t>R:0 G:188 B:242</a:t>
                </a:r>
              </a:p>
            </p:txBody>
          </p:sp>
          <p:sp>
            <p:nvSpPr>
              <p:cNvPr id="52" name="Rectangle 51"/>
              <p:cNvSpPr/>
              <p:nvPr userDrawn="1"/>
            </p:nvSpPr>
            <p:spPr bwMode="auto">
              <a:xfrm>
                <a:off x="1586734" y="4882896"/>
                <a:ext cx="869930" cy="289766"/>
              </a:xfrm>
              <a:prstGeom prst="rect">
                <a:avLst/>
              </a:prstGeom>
              <a:solidFill>
                <a:srgbClr val="D2D2D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Light 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R:210 G:210 B:210</a:t>
                </a:r>
              </a:p>
            </p:txBody>
          </p:sp>
          <p:sp>
            <p:nvSpPr>
              <p:cNvPr id="53" name="Rectangle 52"/>
              <p:cNvSpPr/>
              <p:nvPr userDrawn="1"/>
            </p:nvSpPr>
            <p:spPr bwMode="auto">
              <a:xfrm>
                <a:off x="3419856" y="4543426"/>
                <a:ext cx="869930" cy="289766"/>
              </a:xfrm>
              <a:prstGeom prst="rect">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Blue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R:0 G:32 B:80</a:t>
                </a:r>
              </a:p>
            </p:txBody>
          </p:sp>
          <p:sp>
            <p:nvSpPr>
              <p:cNvPr id="54" name="Rectangle 53"/>
              <p:cNvSpPr/>
              <p:nvPr userDrawn="1"/>
            </p:nvSpPr>
            <p:spPr bwMode="auto">
              <a:xfrm>
                <a:off x="3413144" y="4882896"/>
                <a:ext cx="869930" cy="289766"/>
              </a:xfrm>
              <a:prstGeom prst="rect">
                <a:avLst/>
              </a:prstGeom>
              <a:solidFill>
                <a:srgbClr val="32323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R:50 G:50 B:50</a:t>
                </a:r>
              </a:p>
            </p:txBody>
          </p:sp>
          <p:sp>
            <p:nvSpPr>
              <p:cNvPr id="55" name="Rectangle 54"/>
              <p:cNvSpPr/>
              <p:nvPr userDrawn="1"/>
            </p:nvSpPr>
            <p:spPr bwMode="auto">
              <a:xfrm>
                <a:off x="2505456" y="4882895"/>
                <a:ext cx="869930" cy="289766"/>
              </a:xfrm>
              <a:prstGeom prst="rect">
                <a:avLst/>
              </a:prstGeom>
              <a:solidFill>
                <a:srgbClr val="737373"/>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R:115 G:115 B:115</a:t>
                </a:r>
              </a:p>
            </p:txBody>
          </p:sp>
        </p:grpSp>
        <p:grpSp>
          <p:nvGrpSpPr>
            <p:cNvPr id="44" name="Group 43"/>
            <p:cNvGrpSpPr/>
            <p:nvPr userDrawn="1"/>
          </p:nvGrpSpPr>
          <p:grpSpPr>
            <a:xfrm rot="5400000">
              <a:off x="11412325" y="4270556"/>
              <a:ext cx="2703052" cy="289766"/>
              <a:chOff x="4476564" y="4543426"/>
              <a:chExt cx="2703052" cy="289766"/>
            </a:xfrm>
          </p:grpSpPr>
          <p:sp>
            <p:nvSpPr>
              <p:cNvPr id="47" name="Rectangle 46"/>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lvl="0" defTabSz="932472" fontAlgn="base">
                  <a:lnSpc>
                    <a:spcPct val="100000"/>
                  </a:lnSpc>
                  <a:spcBef>
                    <a:spcPct val="0"/>
                  </a:spcBef>
                  <a:spcAft>
                    <a:spcPct val="0"/>
                  </a:spcAft>
                </a:pPr>
                <a:r>
                  <a:rPr lang="en-US" sz="500" b="1" baseline="0" noProof="0" dirty="0" smtClean="0">
                    <a:gradFill>
                      <a:gsLst>
                        <a:gs pos="0">
                          <a:srgbClr val="FFFFFF"/>
                        </a:gs>
                        <a:gs pos="100000">
                          <a:srgbClr val="FFFFFF"/>
                        </a:gs>
                      </a:gsLst>
                      <a:lin ang="5400000" scaled="0"/>
                    </a:gradFill>
                    <a:ea typeface="Segoe UI" pitchFamily="34" charset="0"/>
                    <a:cs typeface="Segoe UI" pitchFamily="34" charset="0"/>
                  </a:rPr>
                  <a:t>Purple</a:t>
                </a:r>
              </a:p>
              <a:p>
                <a:pPr lvl="0" defTabSz="932472" fontAlgn="base">
                  <a:lnSpc>
                    <a:spcPct val="100000"/>
                  </a:lnSpc>
                  <a:spcBef>
                    <a:spcPct val="0"/>
                  </a:spcBef>
                  <a:spcAft>
                    <a:spcPct val="0"/>
                  </a:spcAft>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R:92 G:45 B:145</a:t>
                </a:r>
              </a:p>
            </p:txBody>
          </p:sp>
          <p:sp>
            <p:nvSpPr>
              <p:cNvPr id="48" name="Rectangle 47"/>
              <p:cNvSpPr/>
              <p:nvPr userDrawn="1"/>
            </p:nvSpPr>
            <p:spPr bwMode="auto">
              <a:xfrm>
                <a:off x="6309686" y="4543426"/>
                <a:ext cx="869930" cy="289766"/>
              </a:xfrm>
              <a:prstGeom prst="rect">
                <a:avLst/>
              </a:prstGeom>
              <a:solidFill>
                <a:srgbClr val="D83B01"/>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Orange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R:216 G:59 B:1</a:t>
                </a:r>
              </a:p>
            </p:txBody>
          </p:sp>
          <p:sp>
            <p:nvSpPr>
              <p:cNvPr id="49" name="Rectangle 48"/>
              <p:cNvSpPr/>
              <p:nvPr userDrawn="1"/>
            </p:nvSpPr>
            <p:spPr bwMode="auto">
              <a:xfrm>
                <a:off x="4476564" y="4543426"/>
                <a:ext cx="869930" cy="289766"/>
              </a:xfrm>
              <a:prstGeom prst="rect">
                <a:avLst/>
              </a:prstGeom>
              <a:solidFill>
                <a:srgbClr val="107C10"/>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Green</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R:16 G:124 B:16</a:t>
                </a:r>
              </a:p>
            </p:txBody>
          </p:sp>
        </p:grpSp>
        <p:sp>
          <p:nvSpPr>
            <p:cNvPr id="45" name="TextBox 44"/>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smtClean="0">
                  <a:ln>
                    <a:noFill/>
                  </a:ln>
                  <a:gradFill>
                    <a:gsLst>
                      <a:gs pos="2917">
                        <a:srgbClr val="505050"/>
                      </a:gs>
                      <a:gs pos="30000">
                        <a:srgbClr val="505050"/>
                      </a:gs>
                    </a:gsLst>
                    <a:lin ang="5400000" scaled="0"/>
                  </a:gradFill>
                  <a:effectLst/>
                  <a:uLnTx/>
                  <a:uFillTx/>
                </a:rPr>
                <a:t>Main colors</a:t>
              </a:r>
            </a:p>
          </p:txBody>
        </p:sp>
        <p:sp>
          <p:nvSpPr>
            <p:cNvPr id="46" name="TextBox 45"/>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smtClean="0">
                  <a:ln>
                    <a:noFill/>
                  </a:ln>
                  <a:gradFill>
                    <a:gsLst>
                      <a:gs pos="2917">
                        <a:srgbClr val="505050"/>
                      </a:gs>
                      <a:gs pos="30000">
                        <a:srgbClr val="505050"/>
                      </a:gs>
                    </a:gsLst>
                    <a:lin ang="5400000" scaled="0"/>
                  </a:gradFill>
                  <a:effectLst/>
                  <a:uLnTx/>
                  <a:uFillTx/>
                </a:rPr>
                <a:t>Secondary colors (use only when necessary)</a:t>
              </a:r>
            </a:p>
          </p:txBody>
        </p:sp>
      </p:grpSp>
    </p:spTree>
    <p:extLst>
      <p:ext uri="{BB962C8B-B14F-4D97-AF65-F5344CB8AC3E}">
        <p14:creationId xmlns:p14="http://schemas.microsoft.com/office/powerpoint/2010/main" val="3460120779"/>
      </p:ext>
    </p:extLst>
  </p:cSld>
  <p:clrMap bg1="dk1" tx1="lt1" bg2="dk2" tx2="lt2" accent1="accent1" accent2="accent2" accent3="accent3" accent4="accent4" accent5="accent5" accent6="accent6" hlink="hlink" folHlink="folHlink"/>
  <p:sldLayoutIdLst>
    <p:sldLayoutId id="2147484338" r:id="rId1"/>
    <p:sldLayoutId id="2147484339" r:id="rId2"/>
    <p:sldLayoutId id="2147484340" r:id="rId3"/>
    <p:sldLayoutId id="2147484311" r:id="rId4"/>
    <p:sldLayoutId id="2147484312" r:id="rId5"/>
    <p:sldLayoutId id="2147484313" r:id="rId6"/>
    <p:sldLayoutId id="2147484314" r:id="rId7"/>
    <p:sldLayoutId id="2147484315" r:id="rId8"/>
    <p:sldLayoutId id="2147484316" r:id="rId9"/>
    <p:sldLayoutId id="2147484327" r:id="rId10"/>
    <p:sldLayoutId id="2147484328" r:id="rId11"/>
    <p:sldLayoutId id="2147484329" r:id="rId12"/>
    <p:sldLayoutId id="2147484330" r:id="rId13"/>
    <p:sldLayoutId id="2147484331" r:id="rId14"/>
    <p:sldLayoutId id="2147484317" r:id="rId15"/>
    <p:sldLayoutId id="2147484332" r:id="rId16"/>
    <p:sldLayoutId id="2147484333" r:id="rId17"/>
    <p:sldLayoutId id="2147484334" r:id="rId18"/>
    <p:sldLayoutId id="2147484335" r:id="rId19"/>
    <p:sldLayoutId id="2147484336" r:id="rId2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18" name="Group 17"/>
          <p:cNvGrpSpPr/>
          <p:nvPr userDrawn="1"/>
        </p:nvGrpSpPr>
        <p:grpSpPr>
          <a:xfrm>
            <a:off x="12618967" y="0"/>
            <a:ext cx="952401" cy="5766965"/>
            <a:chOff x="12618967" y="0"/>
            <a:chExt cx="952401" cy="5766965"/>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0 G:120 B:215</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smtClean="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32472" fontAlgn="base">
                  <a:lnSpc>
                    <a:spcPct val="100000"/>
                  </a:lnSpc>
                  <a:spcBef>
                    <a:spcPct val="0"/>
                  </a:spcBef>
                  <a:spcAft>
                    <a:spcPct val="0"/>
                  </a:spcAft>
                </a:pPr>
                <a:r>
                  <a:rPr lang="en-US" sz="500" dirty="0" smtClean="0">
                    <a:gradFill>
                      <a:gsLst>
                        <a:gs pos="7965">
                          <a:srgbClr val="000000"/>
                        </a:gs>
                        <a:gs pos="28319">
                          <a:srgbClr val="000000"/>
                        </a:gs>
                      </a:gsLst>
                      <a:lin ang="5400000" scaled="0"/>
                    </a:gradFill>
                    <a:ea typeface="Segoe UI" pitchFamily="34" charset="0"/>
                    <a:cs typeface="Segoe UI" pitchFamily="34" charset="0"/>
                  </a:rPr>
                  <a:t>R:</a:t>
                </a:r>
                <a:r>
                  <a:rPr lang="en-US" sz="500" baseline="0" dirty="0" smtClean="0">
                    <a:gradFill>
                      <a:gsLst>
                        <a:gs pos="7965">
                          <a:srgbClr val="000000"/>
                        </a:gs>
                        <a:gs pos="28319">
                          <a:srgbClr val="000000"/>
                        </a:gs>
                      </a:gsLst>
                      <a:lin ang="5400000" scaled="0"/>
                    </a:gradFill>
                    <a:ea typeface="Segoe UI" pitchFamily="34" charset="0"/>
                    <a:cs typeface="Segoe UI" pitchFamily="34" charset="0"/>
                  </a:rPr>
                  <a:t>0 G:188 B:242</a:t>
                </a:r>
                <a:endParaRPr lang="en-US" sz="500" dirty="0" smtClean="0">
                  <a:gradFill>
                    <a:gsLst>
                      <a:gs pos="7965">
                        <a:srgbClr val="000000"/>
                      </a:gs>
                      <a:gs pos="28319">
                        <a:srgbClr val="000000"/>
                      </a:gs>
                    </a:gsLst>
                    <a:lin ang="5400000" scaled="0"/>
                  </a:gradFill>
                  <a:ea typeface="Segoe UI" pitchFamily="34" charset="0"/>
                  <a:cs typeface="Segoe UI" pitchFamily="34" charset="0"/>
                </a:endParaRPr>
              </a:p>
            </p:txBody>
          </p:sp>
          <p:sp>
            <p:nvSpPr>
              <p:cNvPr id="41" name="Rectangle 40"/>
              <p:cNvSpPr/>
              <p:nvPr userDrawn="1"/>
            </p:nvSpPr>
            <p:spPr bwMode="auto">
              <a:xfrm>
                <a:off x="158673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smtClean="0">
                    <a:gradFill>
                      <a:gsLst>
                        <a:gs pos="92035">
                          <a:srgbClr val="505050"/>
                        </a:gs>
                        <a:gs pos="27000">
                          <a:srgbClr val="505050"/>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smtClean="0">
                    <a:gradFill>
                      <a:gsLst>
                        <a:gs pos="92035">
                          <a:srgbClr val="505050"/>
                        </a:gs>
                        <a:gs pos="27000">
                          <a:srgbClr val="505050"/>
                        </a:gs>
                      </a:gsLst>
                      <a:lin ang="5400000" scaled="0"/>
                    </a:gradFill>
                    <a:ea typeface="Segoe UI" pitchFamily="34" charset="0"/>
                    <a:cs typeface="Segoe UI" pitchFamily="34" charset="0"/>
                  </a:rPr>
                  <a:t>R:</a:t>
                </a:r>
                <a:r>
                  <a:rPr lang="en-US" sz="500" baseline="0" dirty="0" smtClean="0">
                    <a:gradFill>
                      <a:gsLst>
                        <a:gs pos="92035">
                          <a:srgbClr val="505050"/>
                        </a:gs>
                        <a:gs pos="27000">
                          <a:srgbClr val="505050"/>
                        </a:gs>
                      </a:gsLst>
                      <a:lin ang="5400000" scaled="0"/>
                    </a:gradFill>
                    <a:ea typeface="Segoe UI" pitchFamily="34" charset="0"/>
                    <a:cs typeface="Segoe UI" pitchFamily="34" charset="0"/>
                  </a:rPr>
                  <a:t>210 G:210 B:210</a:t>
                </a:r>
                <a:endParaRPr lang="en-US" sz="500" dirty="0" smtClean="0">
                  <a:gradFill>
                    <a:gsLst>
                      <a:gs pos="92035">
                        <a:srgbClr val="505050"/>
                      </a:gs>
                      <a:gs pos="27000">
                        <a:srgbClr val="505050"/>
                      </a:gs>
                    </a:gsLst>
                    <a:lin ang="5400000" scaled="0"/>
                  </a:gradFill>
                  <a:ea typeface="Segoe UI" pitchFamily="34" charset="0"/>
                  <a:cs typeface="Segoe UI" pitchFamily="34" charset="0"/>
                </a:endParaRPr>
              </a:p>
            </p:txBody>
          </p:sp>
          <p:sp>
            <p:nvSpPr>
              <p:cNvPr id="42" name="Rectangle 41"/>
              <p:cNvSpPr/>
              <p:nvPr userDrawn="1"/>
            </p:nvSpPr>
            <p:spPr bwMode="auto">
              <a:xfrm>
                <a:off x="2505456" y="4543426"/>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smtClean="0">
                    <a:gradFill>
                      <a:gsLst>
                        <a:gs pos="0">
                          <a:srgbClr val="FFFFFF"/>
                        </a:gs>
                        <a:gs pos="100000">
                          <a:srgbClr val="FFFFFF"/>
                        </a:gs>
                      </a:gsLst>
                      <a:lin ang="5400000" scaled="0"/>
                    </a:gradFill>
                    <a:ea typeface="Segoe UI" pitchFamily="34" charset="0"/>
                    <a:cs typeface="Segoe UI" pitchFamily="34" charset="0"/>
                  </a:rPr>
                  <a:t>R:</a:t>
                </a:r>
                <a:r>
                  <a:rPr lang="en-US" sz="500" baseline="0" dirty="0" smtClean="0">
                    <a:gradFill>
                      <a:gsLst>
                        <a:gs pos="0">
                          <a:srgbClr val="FFFFFF"/>
                        </a:gs>
                        <a:gs pos="100000">
                          <a:srgbClr val="FFFFFF"/>
                        </a:gs>
                      </a:gsLst>
                      <a:lin ang="5400000" scaled="0"/>
                    </a:gradFill>
                    <a:ea typeface="Segoe UI" pitchFamily="34" charset="0"/>
                    <a:cs typeface="Segoe UI" pitchFamily="34" charset="0"/>
                  </a:rPr>
                  <a:t>0 G:32 B:80</a:t>
                </a:r>
                <a:endParaRPr lang="en-US" sz="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80 G:80 B:80</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Gray</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115 G:115 B:115</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grpSp>
        <p:grpSp>
          <p:nvGrpSpPr>
            <p:cNvPr id="27" name="Group 26"/>
            <p:cNvGrpSpPr/>
            <p:nvPr userDrawn="1"/>
          </p:nvGrpSpPr>
          <p:grpSpPr>
            <a:xfrm rot="5400000">
              <a:off x="11412325" y="4270556"/>
              <a:ext cx="2703052" cy="289766"/>
              <a:chOff x="4476564" y="4543426"/>
              <a:chExt cx="2703052" cy="289766"/>
            </a:xfrm>
          </p:grpSpPr>
          <p:sp>
            <p:nvSpPr>
              <p:cNvPr id="33" name="Rectangle 32"/>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32472" rtl="0" eaLnBrk="1" fontAlgn="base" latinLnBrk="0" hangingPunct="1">
                  <a:lnSpc>
                    <a:spcPct val="100000"/>
                  </a:lnSpc>
                  <a:spcBef>
                    <a:spcPct val="0"/>
                  </a:spcBef>
                  <a:spcAft>
                    <a:spcPct val="0"/>
                  </a:spcAft>
                </a:pPr>
                <a:r>
                  <a:rPr lang="en-US" sz="500" kern="1200" dirty="0" smtClean="0">
                    <a:gradFill>
                      <a:gsLst>
                        <a:gs pos="2092">
                          <a:srgbClr val="F8F8F8"/>
                        </a:gs>
                        <a:gs pos="10042">
                          <a:srgbClr val="F8F8F8"/>
                        </a:gs>
                      </a:gsLst>
                      <a:lin ang="5400000" scaled="0"/>
                    </a:gradFill>
                    <a:latin typeface="+mn-lt"/>
                    <a:ea typeface="Segoe UI" pitchFamily="34" charset="0"/>
                    <a:cs typeface="Segoe UI" pitchFamily="34" charset="0"/>
                  </a:rPr>
                  <a:t>R:92 G:45 B:145</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216 G:59 B:1</a:t>
                </a:r>
              </a:p>
            </p:txBody>
          </p:sp>
          <p:sp>
            <p:nvSpPr>
              <p:cNvPr id="35" name="Rectangle 34"/>
              <p:cNvSpPr/>
              <p:nvPr userDrawn="1"/>
            </p:nvSpPr>
            <p:spPr bwMode="auto">
              <a:xfrm>
                <a:off x="4476564" y="4543426"/>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Green</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16 G:124 B:16</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a:lnSpc>
                  <a:spcPct val="90000"/>
                </a:lnSpc>
                <a:spcAft>
                  <a:spcPts val="600"/>
                </a:spcAft>
              </a:pPr>
              <a:r>
                <a:rPr lang="en-US" sz="1000" dirty="0" smtClean="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a:lnSpc>
                  <a:spcPct val="90000"/>
                </a:lnSpc>
                <a:spcAft>
                  <a:spcPts val="600"/>
                </a:spcAft>
              </a:pPr>
              <a:r>
                <a:rPr lang="en-US" sz="1000" dirty="0" smtClean="0">
                  <a:gradFill>
                    <a:gsLst>
                      <a:gs pos="2917">
                        <a:schemeClr val="tx1"/>
                      </a:gs>
                      <a:gs pos="30000">
                        <a:schemeClr val="tx1"/>
                      </a:gs>
                    </a:gsLst>
                    <a:lin ang="5400000" scaled="0"/>
                  </a:gradFill>
                </a:rPr>
                <a:t>Secondary colors (use only when</a:t>
              </a:r>
              <a:r>
                <a:rPr lang="en-US" sz="1000" baseline="0" dirty="0" smtClean="0">
                  <a:gradFill>
                    <a:gsLst>
                      <a:gs pos="2917">
                        <a:schemeClr val="tx1"/>
                      </a:gs>
                      <a:gs pos="30000">
                        <a:schemeClr val="tx1"/>
                      </a:gs>
                    </a:gsLst>
                    <a:lin ang="5400000" scaled="0"/>
                  </a:gradFill>
                </a:rPr>
                <a:t> necessary)</a:t>
              </a:r>
              <a:endParaRPr lang="en-US" sz="1000" dirty="0" smtClean="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3615376456"/>
      </p:ext>
    </p:extLst>
  </p:cSld>
  <p:clrMap bg1="lt1" tx1="dk1" bg2="lt2" tx2="dk2" accent1="accent1" accent2="accent2" accent3="accent3" accent4="accent4" accent5="accent5" accent6="accent6" hlink="hlink" folHlink="folHlink"/>
  <p:sldLayoutIdLst>
    <p:sldLayoutId id="2147484342" r:id="rId1"/>
    <p:sldLayoutId id="2147484343" r:id="rId2"/>
    <p:sldLayoutId id="2147484344" r:id="rId3"/>
    <p:sldLayoutId id="2147484345" r:id="rId4"/>
    <p:sldLayoutId id="2147484346" r:id="rId5"/>
    <p:sldLayoutId id="2147484347" r:id="rId6"/>
    <p:sldLayoutId id="2147484348" r:id="rId7"/>
    <p:sldLayoutId id="2147484349" r:id="rId8"/>
    <p:sldLayoutId id="2147484350" r:id="rId9"/>
    <p:sldLayoutId id="2147484351" r:id="rId10"/>
    <p:sldLayoutId id="2147484352" r:id="rId11"/>
    <p:sldLayoutId id="2147484353" r:id="rId12"/>
    <p:sldLayoutId id="2147484354" r:id="rId13"/>
    <p:sldLayoutId id="2147484355" r:id="rId14"/>
    <p:sldLayoutId id="2147484356" r:id="rId15"/>
    <p:sldLayoutId id="2147484357" r:id="rId16"/>
    <p:sldLayoutId id="2147484358" r:id="rId17"/>
    <p:sldLayoutId id="2147484359" r:id="rId18"/>
    <p:sldLayoutId id="2147484360" r:id="rId19"/>
    <p:sldLayoutId id="2147484361" r:id="rId20"/>
    <p:sldLayoutId id="2147484362" r:id="rId21"/>
    <p:sldLayoutId id="2147484363" r:id="rId22"/>
    <p:sldLayoutId id="2147484364" r:id="rId23"/>
    <p:sldLayoutId id="2147484365" r:id="rId24"/>
    <p:sldLayoutId id="2147484366" r:id="rId2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9.xml"/><Relationship Id="rId1" Type="http://schemas.openxmlformats.org/officeDocument/2006/relationships/slideLayout" Target="../slideLayouts/slideLayout62.xml"/></Relationships>
</file>

<file path=ppt/slides/_rels/slide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0.xml"/><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1.xml"/><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62.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50.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tmp"/><Relationship Id="rId1" Type="http://schemas.openxmlformats.org/officeDocument/2006/relationships/slideLayout" Target="../slideLayouts/slideLayout6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7.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55.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5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7.xml"/></Relationships>
</file>

<file path=ppt/slides/_rels/slide29.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image" Target="../media/image15.png"/><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7.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3" Type="http://schemas.openxmlformats.org/officeDocument/2006/relationships/hyperlink" Target="https://youtu.be/0I_a_1yTyAg" TargetMode="External"/><Relationship Id="rId2" Type="http://schemas.openxmlformats.org/officeDocument/2006/relationships/notesSlide" Target="../notesSlides/notesSlide23.xml"/><Relationship Id="rId1" Type="http://schemas.openxmlformats.org/officeDocument/2006/relationships/slideLayout" Target="../slideLayouts/slideLayout57.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hyperlink" Target="mailto:ross.gardler@Microsoft.com" TargetMode="External"/><Relationship Id="rId2" Type="http://schemas.openxmlformats.org/officeDocument/2006/relationships/notesSlide" Target="../notesSlides/notesSlide24.xml"/><Relationship Id="rId1" Type="http://schemas.openxmlformats.org/officeDocument/2006/relationships/slideLayout" Target="../slideLayouts/slideLayout65.xml"/><Relationship Id="rId4" Type="http://schemas.openxmlformats.org/officeDocument/2006/relationships/hyperlink" Target="mailto:saudas@Microsoft.com"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5.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55.xml"/><Relationship Id="rId5" Type="http://schemas.openxmlformats.org/officeDocument/2006/relationships/image" Target="../media/image22.png"/><Relationship Id="rId4" Type="http://schemas.openxmlformats.org/officeDocument/2006/relationships/image" Target="../media/image2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4656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Rectangle 5"/>
          <p:cNvSpPr/>
          <p:nvPr/>
        </p:nvSpPr>
        <p:spPr>
          <a:xfrm>
            <a:off x="578550" y="6335531"/>
            <a:ext cx="4902683" cy="49026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Server</a:t>
            </a:r>
          </a:p>
        </p:txBody>
      </p:sp>
      <p:sp>
        <p:nvSpPr>
          <p:cNvPr id="7" name="Rectangle 6"/>
          <p:cNvSpPr/>
          <p:nvPr/>
        </p:nvSpPr>
        <p:spPr>
          <a:xfrm>
            <a:off x="578550" y="5845263"/>
            <a:ext cx="4902683" cy="490268"/>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Host OS</a:t>
            </a:r>
          </a:p>
        </p:txBody>
      </p:sp>
      <p:sp>
        <p:nvSpPr>
          <p:cNvPr id="8" name="Rectangle 7"/>
          <p:cNvSpPr/>
          <p:nvPr/>
        </p:nvSpPr>
        <p:spPr>
          <a:xfrm>
            <a:off x="578550" y="5354995"/>
            <a:ext cx="4902683" cy="490268"/>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Hypervisor</a:t>
            </a:r>
          </a:p>
        </p:txBody>
      </p:sp>
      <p:sp>
        <p:nvSpPr>
          <p:cNvPr id="10" name="Rectangle 9"/>
          <p:cNvSpPr/>
          <p:nvPr/>
        </p:nvSpPr>
        <p:spPr>
          <a:xfrm>
            <a:off x="6617181" y="6335531"/>
            <a:ext cx="4902683" cy="49026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Server</a:t>
            </a:r>
          </a:p>
        </p:txBody>
      </p:sp>
      <p:sp>
        <p:nvSpPr>
          <p:cNvPr id="11" name="Rectangle 10"/>
          <p:cNvSpPr/>
          <p:nvPr/>
        </p:nvSpPr>
        <p:spPr>
          <a:xfrm>
            <a:off x="6617181" y="5845263"/>
            <a:ext cx="4902683" cy="490268"/>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Host OS</a:t>
            </a:r>
          </a:p>
        </p:txBody>
      </p:sp>
      <p:sp>
        <p:nvSpPr>
          <p:cNvPr id="12" name="Rectangle 11"/>
          <p:cNvSpPr/>
          <p:nvPr/>
        </p:nvSpPr>
        <p:spPr>
          <a:xfrm>
            <a:off x="6617181" y="5354995"/>
            <a:ext cx="4902683" cy="490268"/>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Docker Engine</a:t>
            </a:r>
          </a:p>
        </p:txBody>
      </p:sp>
      <p:sp>
        <p:nvSpPr>
          <p:cNvPr id="13" name="Rectangle 12"/>
          <p:cNvSpPr/>
          <p:nvPr/>
        </p:nvSpPr>
        <p:spPr>
          <a:xfrm>
            <a:off x="578552" y="2644100"/>
            <a:ext cx="1095894" cy="27108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Guest OS</a:t>
            </a:r>
          </a:p>
        </p:txBody>
      </p:sp>
      <p:sp>
        <p:nvSpPr>
          <p:cNvPr id="14" name="Rectangle 13"/>
          <p:cNvSpPr/>
          <p:nvPr/>
        </p:nvSpPr>
        <p:spPr>
          <a:xfrm>
            <a:off x="2481946" y="2644100"/>
            <a:ext cx="1095894" cy="27108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Guest OS</a:t>
            </a:r>
          </a:p>
        </p:txBody>
      </p:sp>
      <p:sp>
        <p:nvSpPr>
          <p:cNvPr id="15" name="Rectangle 14"/>
          <p:cNvSpPr/>
          <p:nvPr/>
        </p:nvSpPr>
        <p:spPr>
          <a:xfrm>
            <a:off x="4380526" y="2644100"/>
            <a:ext cx="1100708" cy="27108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Guest OS</a:t>
            </a:r>
          </a:p>
        </p:txBody>
      </p:sp>
      <p:sp>
        <p:nvSpPr>
          <p:cNvPr id="16" name="Rectangle 15"/>
          <p:cNvSpPr/>
          <p:nvPr/>
        </p:nvSpPr>
        <p:spPr>
          <a:xfrm>
            <a:off x="578552" y="1836600"/>
            <a:ext cx="1097497" cy="807500"/>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632" b="0" i="0" u="none" strike="noStrike" kern="1200" cap="none" spc="0" normalizeH="0" baseline="0" noProof="0" dirty="0">
                <a:ln>
                  <a:noFill/>
                </a:ln>
                <a:solidFill>
                  <a:srgbClr val="FFFFFF"/>
                </a:solidFill>
                <a:effectLst/>
                <a:uLnTx/>
                <a:uFillTx/>
                <a:latin typeface="Segoe UI"/>
                <a:ea typeface="+mn-ea"/>
                <a:cs typeface="+mn-cs"/>
              </a:rPr>
              <a:t>Bins/Libs</a:t>
            </a:r>
            <a:endParaRPr kumimoji="0" lang="en-US" sz="1836" b="0" i="0" u="none" strike="noStrike" kern="1200" cap="none" spc="0" normalizeH="0" baseline="0" noProof="0" dirty="0">
              <a:ln>
                <a:noFill/>
              </a:ln>
              <a:solidFill>
                <a:srgbClr val="FFFFFF"/>
              </a:solidFill>
              <a:effectLst/>
              <a:uLnTx/>
              <a:uFillTx/>
              <a:latin typeface="Segoe UI"/>
              <a:ea typeface="+mn-ea"/>
              <a:cs typeface="+mn-cs"/>
            </a:endParaRPr>
          </a:p>
        </p:txBody>
      </p:sp>
      <p:sp>
        <p:nvSpPr>
          <p:cNvPr id="18" name="Rectangle 17"/>
          <p:cNvSpPr/>
          <p:nvPr/>
        </p:nvSpPr>
        <p:spPr>
          <a:xfrm>
            <a:off x="2479539" y="1836596"/>
            <a:ext cx="1097497" cy="807500"/>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632" b="0" i="0" u="none" strike="noStrike" kern="1200" cap="none" spc="0" normalizeH="0" baseline="0" noProof="0" dirty="0">
                <a:ln>
                  <a:noFill/>
                </a:ln>
                <a:solidFill>
                  <a:srgbClr val="FFFFFF"/>
                </a:solidFill>
                <a:effectLst/>
                <a:uLnTx/>
                <a:uFillTx/>
                <a:latin typeface="Segoe UI"/>
                <a:ea typeface="+mn-ea"/>
                <a:cs typeface="+mn-cs"/>
              </a:rPr>
              <a:t>Bins/Libs</a:t>
            </a:r>
          </a:p>
        </p:txBody>
      </p:sp>
      <p:sp>
        <p:nvSpPr>
          <p:cNvPr id="19" name="Rectangle 18"/>
          <p:cNvSpPr/>
          <p:nvPr/>
        </p:nvSpPr>
        <p:spPr>
          <a:xfrm>
            <a:off x="4383737" y="1836599"/>
            <a:ext cx="1097497" cy="807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632" b="0" i="0" u="none" strike="noStrike" kern="1200" cap="none" spc="0" normalizeH="0" baseline="0" noProof="0" dirty="0">
                <a:ln>
                  <a:noFill/>
                </a:ln>
                <a:solidFill>
                  <a:srgbClr val="FFFFFF"/>
                </a:solidFill>
                <a:effectLst/>
                <a:uLnTx/>
                <a:uFillTx/>
                <a:latin typeface="Segoe UI"/>
                <a:ea typeface="+mn-ea"/>
                <a:cs typeface="+mn-cs"/>
              </a:rPr>
              <a:t>Bins/Libs</a:t>
            </a:r>
          </a:p>
        </p:txBody>
      </p:sp>
      <p:sp>
        <p:nvSpPr>
          <p:cNvPr id="20" name="Rectangle 19"/>
          <p:cNvSpPr/>
          <p:nvPr/>
        </p:nvSpPr>
        <p:spPr>
          <a:xfrm>
            <a:off x="573737" y="250437"/>
            <a:ext cx="1097497" cy="158616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App A</a:t>
            </a:r>
          </a:p>
        </p:txBody>
      </p:sp>
      <p:sp>
        <p:nvSpPr>
          <p:cNvPr id="21" name="Rectangle 20"/>
          <p:cNvSpPr/>
          <p:nvPr/>
        </p:nvSpPr>
        <p:spPr>
          <a:xfrm>
            <a:off x="2473119" y="264858"/>
            <a:ext cx="1097497" cy="158616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App A’</a:t>
            </a:r>
          </a:p>
        </p:txBody>
      </p:sp>
      <p:sp>
        <p:nvSpPr>
          <p:cNvPr id="22" name="Rectangle 21"/>
          <p:cNvSpPr/>
          <p:nvPr/>
        </p:nvSpPr>
        <p:spPr>
          <a:xfrm>
            <a:off x="4378917" y="264858"/>
            <a:ext cx="1102318" cy="158616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App B</a:t>
            </a:r>
          </a:p>
        </p:txBody>
      </p:sp>
      <p:sp>
        <p:nvSpPr>
          <p:cNvPr id="24" name="Rectangle 23"/>
          <p:cNvSpPr/>
          <p:nvPr/>
        </p:nvSpPr>
        <p:spPr>
          <a:xfrm>
            <a:off x="6617183" y="5037763"/>
            <a:ext cx="1171195" cy="307618"/>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Bins/Libs</a:t>
            </a:r>
          </a:p>
        </p:txBody>
      </p:sp>
      <p:sp>
        <p:nvSpPr>
          <p:cNvPr id="25" name="Rectangle 24"/>
          <p:cNvSpPr/>
          <p:nvPr/>
        </p:nvSpPr>
        <p:spPr>
          <a:xfrm>
            <a:off x="7932573" y="5037763"/>
            <a:ext cx="3587291" cy="317232"/>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Bins/Libs</a:t>
            </a:r>
          </a:p>
        </p:txBody>
      </p:sp>
      <p:sp>
        <p:nvSpPr>
          <p:cNvPr id="26" name="Rectangle 25"/>
          <p:cNvSpPr/>
          <p:nvPr/>
        </p:nvSpPr>
        <p:spPr>
          <a:xfrm>
            <a:off x="6617182" y="3576571"/>
            <a:ext cx="450213" cy="145638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App A</a:t>
            </a:r>
          </a:p>
        </p:txBody>
      </p:sp>
      <p:sp>
        <p:nvSpPr>
          <p:cNvPr id="28" name="Rectangle 27"/>
          <p:cNvSpPr/>
          <p:nvPr/>
        </p:nvSpPr>
        <p:spPr>
          <a:xfrm>
            <a:off x="7338966" y="3581376"/>
            <a:ext cx="450213" cy="145638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App A’</a:t>
            </a:r>
          </a:p>
        </p:txBody>
      </p:sp>
      <p:sp>
        <p:nvSpPr>
          <p:cNvPr id="29" name="Rectangle 28"/>
          <p:cNvSpPr/>
          <p:nvPr/>
        </p:nvSpPr>
        <p:spPr>
          <a:xfrm>
            <a:off x="7932575" y="3576570"/>
            <a:ext cx="450213" cy="145638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App B</a:t>
            </a:r>
          </a:p>
        </p:txBody>
      </p:sp>
      <p:sp>
        <p:nvSpPr>
          <p:cNvPr id="30" name="Rectangle 29"/>
          <p:cNvSpPr/>
          <p:nvPr/>
        </p:nvSpPr>
        <p:spPr>
          <a:xfrm>
            <a:off x="8526183" y="3576569"/>
            <a:ext cx="450213" cy="145638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App B’</a:t>
            </a:r>
          </a:p>
        </p:txBody>
      </p:sp>
      <p:sp>
        <p:nvSpPr>
          <p:cNvPr id="31" name="Rectangle 30"/>
          <p:cNvSpPr/>
          <p:nvPr/>
        </p:nvSpPr>
        <p:spPr>
          <a:xfrm>
            <a:off x="9211120" y="3576568"/>
            <a:ext cx="450213" cy="145638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App B</a:t>
            </a:r>
          </a:p>
        </p:txBody>
      </p:sp>
      <p:sp>
        <p:nvSpPr>
          <p:cNvPr id="32" name="Rectangle 31"/>
          <p:cNvSpPr/>
          <p:nvPr/>
        </p:nvSpPr>
        <p:spPr>
          <a:xfrm>
            <a:off x="9804727" y="3576567"/>
            <a:ext cx="450213" cy="145638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App B’</a:t>
            </a:r>
          </a:p>
        </p:txBody>
      </p:sp>
      <p:sp>
        <p:nvSpPr>
          <p:cNvPr id="33" name="Rectangle 32"/>
          <p:cNvSpPr/>
          <p:nvPr/>
        </p:nvSpPr>
        <p:spPr>
          <a:xfrm>
            <a:off x="10466427" y="3576567"/>
            <a:ext cx="450213" cy="145638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App B</a:t>
            </a:r>
          </a:p>
        </p:txBody>
      </p:sp>
      <p:sp>
        <p:nvSpPr>
          <p:cNvPr id="34" name="Rectangle 33"/>
          <p:cNvSpPr/>
          <p:nvPr/>
        </p:nvSpPr>
        <p:spPr>
          <a:xfrm>
            <a:off x="11060037" y="3576566"/>
            <a:ext cx="450213" cy="145638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dirty="0">
                <a:ln>
                  <a:noFill/>
                </a:ln>
                <a:solidFill>
                  <a:srgbClr val="FFFFFF"/>
                </a:solidFill>
                <a:effectLst/>
                <a:uLnTx/>
                <a:uFillTx/>
                <a:latin typeface="Segoe UI"/>
                <a:ea typeface="+mn-ea"/>
                <a:cs typeface="+mn-cs"/>
              </a:rPr>
              <a:t>App B’</a:t>
            </a:r>
          </a:p>
        </p:txBody>
      </p:sp>
      <p:sp>
        <p:nvSpPr>
          <p:cNvPr id="35" name="TextBox 34"/>
          <p:cNvSpPr txBox="1"/>
          <p:nvPr/>
        </p:nvSpPr>
        <p:spPr>
          <a:xfrm>
            <a:off x="6519447" y="683027"/>
            <a:ext cx="5306433" cy="2399531"/>
          </a:xfrm>
          <a:prstGeom prst="rect">
            <a:avLst/>
          </a:prstGeom>
          <a:noFill/>
        </p:spPr>
        <p:txBody>
          <a:bodyPr wrap="square" rtlCol="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3672" b="0" i="0" u="none" strike="noStrike" kern="1200" cap="none" spc="0" normalizeH="0" baseline="0" noProof="0" dirty="0">
                <a:ln>
                  <a:noFill/>
                </a:ln>
                <a:solidFill>
                  <a:srgbClr val="505050"/>
                </a:solidFill>
                <a:effectLst/>
                <a:uLnTx/>
                <a:uFillTx/>
                <a:latin typeface="Segoe UI"/>
                <a:ea typeface="+mn-ea"/>
                <a:cs typeface="+mn-cs"/>
              </a:rPr>
              <a:t>Containers are isolated, but share OS and, where appropriate, bins/libraries</a:t>
            </a:r>
          </a:p>
        </p:txBody>
      </p:sp>
      <p:sp>
        <p:nvSpPr>
          <p:cNvPr id="37" name="Rectangle 36"/>
          <p:cNvSpPr/>
          <p:nvPr/>
        </p:nvSpPr>
        <p:spPr>
          <a:xfrm>
            <a:off x="4367686" y="1843809"/>
            <a:ext cx="1113547" cy="807500"/>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632" b="0" i="0" u="none" strike="noStrike" kern="1200" cap="none" spc="0" normalizeH="0" baseline="0" noProof="0" dirty="0">
                <a:ln>
                  <a:noFill/>
                </a:ln>
                <a:solidFill>
                  <a:srgbClr val="FFFFFF"/>
                </a:solidFill>
                <a:effectLst/>
                <a:uLnTx/>
                <a:uFillTx/>
                <a:latin typeface="Segoe UI"/>
                <a:ea typeface="+mn-ea"/>
                <a:cs typeface="+mn-cs"/>
              </a:rPr>
              <a:t>Bins/Libs</a:t>
            </a:r>
          </a:p>
        </p:txBody>
      </p:sp>
    </p:spTree>
    <p:extLst>
      <p:ext uri="{BB962C8B-B14F-4D97-AF65-F5344CB8AC3E}">
        <p14:creationId xmlns:p14="http://schemas.microsoft.com/office/powerpoint/2010/main" val="79201090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1" name="Right Arrow 20"/>
          <p:cNvSpPr/>
          <p:nvPr/>
        </p:nvSpPr>
        <p:spPr bwMode="auto">
          <a:xfrm>
            <a:off x="2685499" y="2496882"/>
            <a:ext cx="672571" cy="49428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p:cNvSpPr>
            <a:spLocks noGrp="1"/>
          </p:cNvSpPr>
          <p:nvPr>
            <p:ph type="title" idx="4294967295"/>
          </p:nvPr>
        </p:nvSpPr>
        <p:spPr>
          <a:xfrm>
            <a:off x="882" y="349726"/>
            <a:ext cx="10943518" cy="770693"/>
          </a:xfrm>
        </p:spPr>
        <p:txBody>
          <a:bodyPr/>
          <a:lstStyle/>
          <a:p>
            <a:r>
              <a:rPr lang="en-US" dirty="0" smtClean="0"/>
              <a:t>Our Demo Application</a:t>
            </a:r>
            <a:endParaRPr lang="en-US" dirty="0"/>
          </a:p>
        </p:txBody>
      </p:sp>
      <p:sp>
        <p:nvSpPr>
          <p:cNvPr id="4" name="Flowchart: Magnetic Disk 3"/>
          <p:cNvSpPr/>
          <p:nvPr/>
        </p:nvSpPr>
        <p:spPr bwMode="auto">
          <a:xfrm>
            <a:off x="9136729" y="1758215"/>
            <a:ext cx="1275630" cy="1532899"/>
          </a:xfrm>
          <a:prstGeom prst="flowChartMagneticDisk">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Event </a:t>
            </a:r>
            <a:r>
              <a:rPr kumimoji="0" lang="en-US" sz="2400"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Queue</a:t>
            </a: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 name="Right Arrow 7"/>
          <p:cNvSpPr/>
          <p:nvPr/>
        </p:nvSpPr>
        <p:spPr bwMode="auto">
          <a:xfrm>
            <a:off x="6142037" y="2197127"/>
            <a:ext cx="2866058" cy="49428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lowchart: Multidocument 10"/>
          <p:cNvSpPr/>
          <p:nvPr/>
        </p:nvSpPr>
        <p:spPr bwMode="auto">
          <a:xfrm>
            <a:off x="3471604" y="1726645"/>
            <a:ext cx="2229673" cy="1929524"/>
          </a:xfrm>
          <a:prstGeom prst="flowChartMultidocumen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r>
              <a:rPr kumimoji="0" lang="en-US" sz="2448"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Event Producers</a:t>
            </a:r>
          </a:p>
        </p:txBody>
      </p:sp>
      <p:grpSp>
        <p:nvGrpSpPr>
          <p:cNvPr id="15" name="Group 14"/>
          <p:cNvGrpSpPr/>
          <p:nvPr/>
        </p:nvGrpSpPr>
        <p:grpSpPr>
          <a:xfrm>
            <a:off x="5553260" y="4242100"/>
            <a:ext cx="2649288" cy="1789579"/>
            <a:chOff x="1788970" y="3909849"/>
            <a:chExt cx="2597577" cy="1754648"/>
          </a:xfrm>
        </p:grpSpPr>
        <p:sp>
          <p:nvSpPr>
            <p:cNvPr id="12" name="Flowchart: Process 11"/>
            <p:cNvSpPr/>
            <p:nvPr/>
          </p:nvSpPr>
          <p:spPr bwMode="auto">
            <a:xfrm>
              <a:off x="2147844" y="3909849"/>
              <a:ext cx="2238703" cy="1429407"/>
            </a:xfrm>
            <a:prstGeom prst="flowChartProcess">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9" name="Flowchart: Process 28"/>
            <p:cNvSpPr/>
            <p:nvPr/>
          </p:nvSpPr>
          <p:spPr bwMode="auto">
            <a:xfrm>
              <a:off x="1995444" y="4072470"/>
              <a:ext cx="2238703" cy="1429407"/>
            </a:xfrm>
            <a:prstGeom prst="flowChartProcess">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0" name="Flowchart: Process 29"/>
            <p:cNvSpPr/>
            <p:nvPr/>
          </p:nvSpPr>
          <p:spPr bwMode="auto">
            <a:xfrm>
              <a:off x="1788970" y="4235090"/>
              <a:ext cx="2238703" cy="1429407"/>
            </a:xfrm>
            <a:prstGeom prst="flowChartProcess">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r>
                <a:rPr kumimoji="0" lang="en-US" sz="2448"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Event Consumers</a:t>
              </a:r>
            </a:p>
          </p:txBody>
        </p:sp>
      </p:grpSp>
      <p:sp>
        <p:nvSpPr>
          <p:cNvPr id="32" name="Right Arrow 31"/>
          <p:cNvSpPr/>
          <p:nvPr/>
        </p:nvSpPr>
        <p:spPr bwMode="auto">
          <a:xfrm rot="8225609">
            <a:off x="8166844" y="3520975"/>
            <a:ext cx="1015626" cy="49428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0" name="Flowchart: Magnetic Disk 39"/>
          <p:cNvSpPr/>
          <p:nvPr/>
        </p:nvSpPr>
        <p:spPr bwMode="auto">
          <a:xfrm>
            <a:off x="1036897" y="4563041"/>
            <a:ext cx="1275630" cy="1532899"/>
          </a:xfrm>
          <a:prstGeom prst="flowChartMagneticDisk">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r>
              <a:rPr kumimoji="0" lang="en-US" sz="1836"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Analysis</a:t>
            </a:r>
          </a:p>
        </p:txBody>
      </p:sp>
      <p:sp>
        <p:nvSpPr>
          <p:cNvPr id="41" name="Right Arrow 40"/>
          <p:cNvSpPr/>
          <p:nvPr/>
        </p:nvSpPr>
        <p:spPr bwMode="auto">
          <a:xfrm rot="10800000">
            <a:off x="2469293" y="5044456"/>
            <a:ext cx="2994691" cy="49428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9" name="Flowchart: Multidocument 18"/>
          <p:cNvSpPr/>
          <p:nvPr/>
        </p:nvSpPr>
        <p:spPr bwMode="auto">
          <a:xfrm>
            <a:off x="372121" y="1779260"/>
            <a:ext cx="2229673" cy="1929524"/>
          </a:xfrm>
          <a:prstGeom prst="flowChartMultidocumen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r>
              <a:rPr kumimoji="0" lang="en-US" sz="2448" b="0" i="0" u="none" strike="noStrike" kern="120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Web UI</a:t>
            </a:r>
            <a:endParaRPr kumimoji="0" lang="en-US" sz="2448"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 name="Right Arrow 15"/>
          <p:cNvSpPr/>
          <p:nvPr/>
        </p:nvSpPr>
        <p:spPr bwMode="auto">
          <a:xfrm rot="16200000">
            <a:off x="1081187" y="3784129"/>
            <a:ext cx="753378" cy="49428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8594916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 grpId="0" animBg="1"/>
      <p:bldP spid="8" grpId="0" animBg="1"/>
      <p:bldP spid="11" grpId="0" animBg="1"/>
      <p:bldP spid="32" grpId="0" animBg="1"/>
      <p:bldP spid="40" grpId="0" animBg="1"/>
      <p:bldP spid="41" grpId="0" animBg="1"/>
      <p:bldP spid="19"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8" y="1209973"/>
            <a:ext cx="9144000" cy="2179058"/>
          </a:xfrm>
        </p:spPr>
        <p:txBody>
          <a:bodyPr/>
          <a:lstStyle/>
          <a:p>
            <a:r>
              <a:rPr lang="en-US" dirty="0" smtClean="0"/>
              <a:t>Demo: </a:t>
            </a:r>
            <a:br>
              <a:rPr lang="en-US" dirty="0" smtClean="0"/>
            </a:br>
            <a:r>
              <a:rPr lang="en-US" dirty="0" smtClean="0"/>
              <a:t>The Application</a:t>
            </a:r>
            <a:endParaRPr lang="en-US" dirty="0"/>
          </a:p>
        </p:txBody>
      </p:sp>
    </p:spTree>
    <p:extLst>
      <p:ext uri="{BB962C8B-B14F-4D97-AF65-F5344CB8AC3E}">
        <p14:creationId xmlns:p14="http://schemas.microsoft.com/office/powerpoint/2010/main" val="23704929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670242" y="177194"/>
            <a:ext cx="4871040" cy="3316468"/>
          </a:xfrm>
          <a:prstGeom prst="rect">
            <a:avLst/>
          </a:prstGeom>
        </p:spPr>
      </p:pic>
    </p:spTree>
    <p:extLst>
      <p:ext uri="{BB962C8B-B14F-4D97-AF65-F5344CB8AC3E}">
        <p14:creationId xmlns:p14="http://schemas.microsoft.com/office/powerpoint/2010/main" val="61950295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671021" y="176239"/>
            <a:ext cx="9094433" cy="6642046"/>
          </a:xfrm>
          <a:prstGeom prst="rect">
            <a:avLst/>
          </a:prstGeom>
        </p:spPr>
      </p:pic>
    </p:spTree>
    <p:extLst>
      <p:ext uri="{BB962C8B-B14F-4D97-AF65-F5344CB8AC3E}">
        <p14:creationId xmlns:p14="http://schemas.microsoft.com/office/powerpoint/2010/main" val="2537225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950399" y="-19651"/>
            <a:ext cx="10535676" cy="7033826"/>
          </a:xfrm>
          <a:prstGeom prst="rect">
            <a:avLst/>
          </a:prstGeom>
        </p:spPr>
      </p:pic>
    </p:spTree>
    <p:extLst>
      <p:ext uri="{BB962C8B-B14F-4D97-AF65-F5344CB8AC3E}">
        <p14:creationId xmlns:p14="http://schemas.microsoft.com/office/powerpoint/2010/main" val="2866291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Rectangle 5"/>
          <p:cNvSpPr/>
          <p:nvPr/>
        </p:nvSpPr>
        <p:spPr bwMode="auto">
          <a:xfrm>
            <a:off x="7866422" y="351926"/>
            <a:ext cx="1724436" cy="68625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8357" y="-1"/>
            <a:ext cx="9479760" cy="6994525"/>
          </a:xfrm>
          <a:prstGeom prst="rect">
            <a:avLst/>
          </a:prstGeom>
        </p:spPr>
      </p:pic>
      <p:grpSp>
        <p:nvGrpSpPr>
          <p:cNvPr id="4" name="Group 3"/>
          <p:cNvGrpSpPr/>
          <p:nvPr/>
        </p:nvGrpSpPr>
        <p:grpSpPr>
          <a:xfrm>
            <a:off x="7132637" y="68262"/>
            <a:ext cx="2819400" cy="1223232"/>
            <a:chOff x="808037" y="2811462"/>
            <a:chExt cx="3124200" cy="1524000"/>
          </a:xfrm>
        </p:grpSpPr>
        <p:sp>
          <p:nvSpPr>
            <p:cNvPr id="3" name="Rectangle 2"/>
            <p:cNvSpPr/>
            <p:nvPr/>
          </p:nvSpPr>
          <p:spPr bwMode="auto">
            <a:xfrm>
              <a:off x="808037" y="2811462"/>
              <a:ext cx="3124200" cy="1524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4105" y="3002033"/>
              <a:ext cx="2692063" cy="1142857"/>
            </a:xfrm>
            <a:prstGeom prst="rect">
              <a:avLst/>
            </a:prstGeom>
          </p:spPr>
        </p:pic>
      </p:grpSp>
    </p:spTree>
    <p:extLst>
      <p:ext uri="{BB962C8B-B14F-4D97-AF65-F5344CB8AC3E}">
        <p14:creationId xmlns:p14="http://schemas.microsoft.com/office/powerpoint/2010/main" val="323839627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ounded Rectangle 46"/>
          <p:cNvSpPr/>
          <p:nvPr/>
        </p:nvSpPr>
        <p:spPr bwMode="auto">
          <a:xfrm>
            <a:off x="4160837" y="774709"/>
            <a:ext cx="6705600" cy="6119820"/>
          </a:xfrm>
          <a:prstGeom prst="roundRect">
            <a:avLst/>
          </a:prstGeom>
          <a:solidFill>
            <a:schemeClr val="tx2">
              <a:lumMod val="65000"/>
            </a:schemeClr>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2" name="Rectangle 41"/>
          <p:cNvSpPr/>
          <p:nvPr/>
        </p:nvSpPr>
        <p:spPr bwMode="auto">
          <a:xfrm>
            <a:off x="8189754" y="1060655"/>
            <a:ext cx="1541874" cy="59728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6" name="Picture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1958" y="740494"/>
            <a:ext cx="8476159" cy="6254030"/>
          </a:xfrm>
          <a:prstGeom prst="rect">
            <a:avLst/>
          </a:prstGeom>
          <a:solidFill>
            <a:srgbClr val="F8F8F8"/>
          </a:solidFill>
        </p:spPr>
      </p:pic>
      <p:sp>
        <p:nvSpPr>
          <p:cNvPr id="17" name="Rounded Rectangle 16"/>
          <p:cNvSpPr/>
          <p:nvPr/>
        </p:nvSpPr>
        <p:spPr bwMode="auto">
          <a:xfrm>
            <a:off x="556329" y="3904560"/>
            <a:ext cx="1051146" cy="2294898"/>
          </a:xfrm>
          <a:prstGeom prst="roundRect">
            <a:avLst/>
          </a:prstGeom>
          <a:solidFill>
            <a:schemeClr val="tx2">
              <a:lumMod val="65000"/>
            </a:schemeClr>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8" name="Rounded Rectangle 17"/>
          <p:cNvSpPr/>
          <p:nvPr/>
        </p:nvSpPr>
        <p:spPr bwMode="auto">
          <a:xfrm>
            <a:off x="594569" y="906830"/>
            <a:ext cx="1051146" cy="2350469"/>
          </a:xfrm>
          <a:prstGeom prst="roundRect">
            <a:avLst/>
          </a:prstGeom>
          <a:solidFill>
            <a:schemeClr val="tx2">
              <a:lumMod val="65000"/>
            </a:schemeClr>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9" name="Hexagon 18"/>
          <p:cNvSpPr/>
          <p:nvPr/>
        </p:nvSpPr>
        <p:spPr bwMode="auto">
          <a:xfrm>
            <a:off x="925356" y="1154768"/>
            <a:ext cx="366618" cy="309872"/>
          </a:xfrm>
          <a:prstGeom prst="hexagon">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 name="Hexagon 19"/>
          <p:cNvSpPr/>
          <p:nvPr/>
        </p:nvSpPr>
        <p:spPr bwMode="auto">
          <a:xfrm>
            <a:off x="922500" y="1154768"/>
            <a:ext cx="366618" cy="309872"/>
          </a:xfrm>
          <a:prstGeom prst="hexagon">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1" name="Hexagon 20"/>
          <p:cNvSpPr/>
          <p:nvPr/>
        </p:nvSpPr>
        <p:spPr bwMode="auto">
          <a:xfrm>
            <a:off x="915262" y="1150728"/>
            <a:ext cx="366618" cy="309872"/>
          </a:xfrm>
          <a:prstGeom prst="hexagon">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 name="Hexagon 21"/>
          <p:cNvSpPr/>
          <p:nvPr/>
        </p:nvSpPr>
        <p:spPr bwMode="auto">
          <a:xfrm>
            <a:off x="925356" y="1913164"/>
            <a:ext cx="366618" cy="309872"/>
          </a:xfrm>
          <a:prstGeom prst="hexagon">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3" name="Hexagon 22"/>
          <p:cNvSpPr/>
          <p:nvPr/>
        </p:nvSpPr>
        <p:spPr bwMode="auto">
          <a:xfrm>
            <a:off x="943681" y="1913164"/>
            <a:ext cx="366618" cy="309872"/>
          </a:xfrm>
          <a:prstGeom prst="hexagon">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 name="Hexagon 23"/>
          <p:cNvSpPr/>
          <p:nvPr/>
        </p:nvSpPr>
        <p:spPr bwMode="auto">
          <a:xfrm>
            <a:off x="943681" y="1915473"/>
            <a:ext cx="366618" cy="309872"/>
          </a:xfrm>
          <a:prstGeom prst="hexagon">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5" name="Hexagon 24"/>
          <p:cNvSpPr/>
          <p:nvPr/>
        </p:nvSpPr>
        <p:spPr bwMode="auto">
          <a:xfrm>
            <a:off x="925356" y="2655071"/>
            <a:ext cx="366618" cy="309872"/>
          </a:xfrm>
          <a:prstGeom prst="hexagon">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6" name="Hexagon 25"/>
          <p:cNvSpPr/>
          <p:nvPr/>
        </p:nvSpPr>
        <p:spPr bwMode="auto">
          <a:xfrm>
            <a:off x="943681" y="2655071"/>
            <a:ext cx="366618" cy="309872"/>
          </a:xfrm>
          <a:prstGeom prst="hexagon">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7" name="Hexagon 26"/>
          <p:cNvSpPr/>
          <p:nvPr/>
        </p:nvSpPr>
        <p:spPr bwMode="auto">
          <a:xfrm>
            <a:off x="943681" y="2657380"/>
            <a:ext cx="366618" cy="309872"/>
          </a:xfrm>
          <a:prstGeom prst="hexagon">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8" name="Hexagon 27"/>
          <p:cNvSpPr/>
          <p:nvPr/>
        </p:nvSpPr>
        <p:spPr bwMode="auto">
          <a:xfrm>
            <a:off x="873939" y="4193441"/>
            <a:ext cx="365708" cy="310851"/>
          </a:xfrm>
          <a:prstGeom prst="hexagon">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9" name="Hexagon 28"/>
          <p:cNvSpPr/>
          <p:nvPr/>
        </p:nvSpPr>
        <p:spPr bwMode="auto">
          <a:xfrm>
            <a:off x="892264" y="4193441"/>
            <a:ext cx="365708" cy="310851"/>
          </a:xfrm>
          <a:prstGeom prst="hexagon">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0" name="Hexagon 29"/>
          <p:cNvSpPr/>
          <p:nvPr/>
        </p:nvSpPr>
        <p:spPr bwMode="auto">
          <a:xfrm>
            <a:off x="892264" y="4195750"/>
            <a:ext cx="365708" cy="310851"/>
          </a:xfrm>
          <a:prstGeom prst="hexagon">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1" name="Hexagon 30"/>
          <p:cNvSpPr/>
          <p:nvPr/>
        </p:nvSpPr>
        <p:spPr bwMode="auto">
          <a:xfrm>
            <a:off x="873939" y="4939964"/>
            <a:ext cx="365708" cy="310851"/>
          </a:xfrm>
          <a:prstGeom prst="hexagon">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2" name="Hexagon 31"/>
          <p:cNvSpPr/>
          <p:nvPr/>
        </p:nvSpPr>
        <p:spPr bwMode="auto">
          <a:xfrm>
            <a:off x="872641" y="4939964"/>
            <a:ext cx="365708" cy="310851"/>
          </a:xfrm>
          <a:prstGeom prst="hexagon">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3" name="Hexagon 32"/>
          <p:cNvSpPr/>
          <p:nvPr/>
        </p:nvSpPr>
        <p:spPr bwMode="auto">
          <a:xfrm>
            <a:off x="875220" y="4948822"/>
            <a:ext cx="365708" cy="310851"/>
          </a:xfrm>
          <a:prstGeom prst="hexagon">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4" name="Hexagon 33"/>
          <p:cNvSpPr/>
          <p:nvPr/>
        </p:nvSpPr>
        <p:spPr bwMode="auto">
          <a:xfrm>
            <a:off x="873939" y="5681871"/>
            <a:ext cx="365708" cy="310851"/>
          </a:xfrm>
          <a:prstGeom prst="hexagon">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5" name="Hexagon 34"/>
          <p:cNvSpPr/>
          <p:nvPr/>
        </p:nvSpPr>
        <p:spPr bwMode="auto">
          <a:xfrm>
            <a:off x="884580" y="5699584"/>
            <a:ext cx="365708" cy="310851"/>
          </a:xfrm>
          <a:prstGeom prst="hexagon">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6" name="Hexagon 35"/>
          <p:cNvSpPr/>
          <p:nvPr/>
        </p:nvSpPr>
        <p:spPr bwMode="auto">
          <a:xfrm>
            <a:off x="903888" y="5690929"/>
            <a:ext cx="365708" cy="310851"/>
          </a:xfrm>
          <a:prstGeom prst="hexagon">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7" name="Hexagon 36"/>
          <p:cNvSpPr/>
          <p:nvPr/>
        </p:nvSpPr>
        <p:spPr bwMode="auto">
          <a:xfrm>
            <a:off x="926266" y="1157077"/>
            <a:ext cx="366618" cy="309872"/>
          </a:xfrm>
          <a:prstGeom prst="hexagon">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8" name="Hexagon 37"/>
          <p:cNvSpPr/>
          <p:nvPr/>
        </p:nvSpPr>
        <p:spPr bwMode="auto">
          <a:xfrm>
            <a:off x="934519" y="1918202"/>
            <a:ext cx="366618" cy="309872"/>
          </a:xfrm>
          <a:prstGeom prst="hexagon">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1" name="Hexagon 40"/>
          <p:cNvSpPr/>
          <p:nvPr/>
        </p:nvSpPr>
        <p:spPr bwMode="auto">
          <a:xfrm>
            <a:off x="941948" y="2655071"/>
            <a:ext cx="366618" cy="309872"/>
          </a:xfrm>
          <a:prstGeom prst="hexagon">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3" name="TextBox 42"/>
          <p:cNvSpPr txBox="1"/>
          <p:nvPr/>
        </p:nvSpPr>
        <p:spPr>
          <a:xfrm>
            <a:off x="570268" y="3244757"/>
            <a:ext cx="1219027" cy="634440"/>
          </a:xfrm>
          <a:prstGeom prst="rect">
            <a:avLst/>
          </a:prstGeom>
          <a:solidFill>
            <a:schemeClr val="bg1"/>
          </a:solidFill>
        </p:spPr>
        <p:txBody>
          <a:bodyPr wrap="square" lIns="182854" tIns="146283" rIns="182854" bIns="146283" rtlCol="0">
            <a:spAutoFit/>
          </a:bodyPr>
          <a:lstStyle/>
          <a:p>
            <a:pPr marL="0" marR="0" lvl="0" indent="0" algn="l" defTabSz="932563"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solidFill>
                  <a:srgbClr val="505050"/>
                </a:solidFill>
                <a:effectLst/>
                <a:uLnTx/>
                <a:uFillTx/>
                <a:latin typeface="Segoe UI"/>
                <a:ea typeface="+mn-ea"/>
                <a:cs typeface="+mn-cs"/>
              </a:rPr>
              <a:t>App1</a:t>
            </a:r>
          </a:p>
        </p:txBody>
      </p:sp>
      <p:sp>
        <p:nvSpPr>
          <p:cNvPr id="44" name="TextBox 43"/>
          <p:cNvSpPr txBox="1"/>
          <p:nvPr/>
        </p:nvSpPr>
        <p:spPr>
          <a:xfrm>
            <a:off x="556329" y="6260089"/>
            <a:ext cx="1219027" cy="634440"/>
          </a:xfrm>
          <a:prstGeom prst="rect">
            <a:avLst/>
          </a:prstGeom>
          <a:solidFill>
            <a:schemeClr val="bg1"/>
          </a:solidFill>
        </p:spPr>
        <p:txBody>
          <a:bodyPr wrap="square" lIns="182854" tIns="146283" rIns="182854" bIns="146283" rtlCol="0">
            <a:spAutoFit/>
          </a:bodyPr>
          <a:lstStyle/>
          <a:p>
            <a:pPr marL="0" marR="0" lvl="0" indent="0" algn="l" defTabSz="932563"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solidFill>
                  <a:srgbClr val="505050"/>
                </a:solidFill>
                <a:effectLst/>
                <a:uLnTx/>
                <a:uFillTx/>
                <a:latin typeface="Segoe UI"/>
                <a:ea typeface="+mn-ea"/>
                <a:cs typeface="+mn-cs"/>
              </a:rPr>
              <a:t>App2</a:t>
            </a:r>
          </a:p>
        </p:txBody>
      </p:sp>
      <p:sp>
        <p:nvSpPr>
          <p:cNvPr id="39" name="Hexagon 38"/>
          <p:cNvSpPr/>
          <p:nvPr/>
        </p:nvSpPr>
        <p:spPr bwMode="auto">
          <a:xfrm>
            <a:off x="885331" y="4191133"/>
            <a:ext cx="365708" cy="310851"/>
          </a:xfrm>
          <a:prstGeom prst="hexagon">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0" name="Hexagon 39"/>
          <p:cNvSpPr/>
          <p:nvPr/>
        </p:nvSpPr>
        <p:spPr bwMode="auto">
          <a:xfrm>
            <a:off x="902358" y="4944205"/>
            <a:ext cx="365708" cy="310851"/>
          </a:xfrm>
          <a:prstGeom prst="hexagon">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5" name="Hexagon 44"/>
          <p:cNvSpPr/>
          <p:nvPr/>
        </p:nvSpPr>
        <p:spPr bwMode="auto">
          <a:xfrm>
            <a:off x="894233" y="5699804"/>
            <a:ext cx="365708" cy="310851"/>
          </a:xfrm>
          <a:prstGeom prst="hexagon">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b" anchorCtr="0"/>
          <a:lstStyle/>
          <a:p>
            <a:pPr marL="0" marR="0" lvl="0" indent="0" algn="ctr" defTabSz="932227"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9" name="Title 2"/>
          <p:cNvSpPr>
            <a:spLocks noGrp="1"/>
          </p:cNvSpPr>
          <p:nvPr>
            <p:ph type="title"/>
          </p:nvPr>
        </p:nvSpPr>
        <p:spPr>
          <a:xfrm>
            <a:off x="303512" y="-83629"/>
            <a:ext cx="11887878" cy="917444"/>
          </a:xfrm>
        </p:spPr>
        <p:txBody>
          <a:bodyPr/>
          <a:lstStyle/>
          <a:p>
            <a:r>
              <a:rPr lang="en-US" dirty="0" smtClean="0"/>
              <a:t>Azure Container Services</a:t>
            </a:r>
            <a:endParaRPr lang="en-US" dirty="0"/>
          </a:p>
        </p:txBody>
      </p:sp>
      <p:grpSp>
        <p:nvGrpSpPr>
          <p:cNvPr id="50" name="Group 49"/>
          <p:cNvGrpSpPr/>
          <p:nvPr/>
        </p:nvGrpSpPr>
        <p:grpSpPr>
          <a:xfrm>
            <a:off x="7433817" y="798774"/>
            <a:ext cx="2612289" cy="1121044"/>
            <a:chOff x="808037" y="2811462"/>
            <a:chExt cx="3124200" cy="1524000"/>
          </a:xfrm>
        </p:grpSpPr>
        <p:sp>
          <p:nvSpPr>
            <p:cNvPr id="51" name="Rectangle 50"/>
            <p:cNvSpPr/>
            <p:nvPr/>
          </p:nvSpPr>
          <p:spPr bwMode="auto">
            <a:xfrm>
              <a:off x="808037" y="2811462"/>
              <a:ext cx="3124200" cy="1524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52" name="Picture 5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4105" y="3002033"/>
              <a:ext cx="2692063" cy="1142857"/>
            </a:xfrm>
            <a:prstGeom prst="rect">
              <a:avLst/>
            </a:prstGeom>
          </p:spPr>
        </p:pic>
      </p:grpSp>
    </p:spTree>
    <p:extLst>
      <p:ext uri="{BB962C8B-B14F-4D97-AF65-F5344CB8AC3E}">
        <p14:creationId xmlns:p14="http://schemas.microsoft.com/office/powerpoint/2010/main" val="26742088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par>
                                <p:cTn id="35" presetID="1" presetClass="entr" presetSubtype="0" fill="hold" grpId="1" nodeType="with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grpId="1"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par>
                                <p:cTn id="41" presetID="1" presetClass="entr" presetSubtype="0" fill="hold" grpId="1" nodeType="with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par>
                                <p:cTn id="45" presetID="1" presetClass="entr" presetSubtype="0" fill="hold" grpId="1" nodeType="withEffect">
                                  <p:stCondLst>
                                    <p:cond delay="0"/>
                                  </p:stCondLst>
                                  <p:childTnLst>
                                    <p:set>
                                      <p:cBhvr>
                                        <p:cTn id="46" dur="1" fill="hold">
                                          <p:stCondLst>
                                            <p:cond delay="0"/>
                                          </p:stCondLst>
                                        </p:cTn>
                                        <p:tgtEl>
                                          <p:spTgt spid="3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childTnLst>
                                </p:cTn>
                              </p:par>
                              <p:par>
                                <p:cTn id="49" presetID="1" presetClass="entr" presetSubtype="0" fill="hold" grpId="1" nodeType="withEffect">
                                  <p:stCondLst>
                                    <p:cond delay="0"/>
                                  </p:stCondLst>
                                  <p:childTnLst>
                                    <p:set>
                                      <p:cBhvr>
                                        <p:cTn id="50" dur="1" fill="hold">
                                          <p:stCondLst>
                                            <p:cond delay="0"/>
                                          </p:stCondLst>
                                        </p:cTn>
                                        <p:tgtEl>
                                          <p:spTgt spid="3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42" presetClass="path" presetSubtype="0" accel="50000" decel="50000" fill="hold" grpId="0" nodeType="clickEffect">
                                  <p:stCondLst>
                                    <p:cond delay="0"/>
                                  </p:stCondLst>
                                  <p:childTnLst>
                                    <p:animMotion origin="layout" path="M -0.00498 -0.00249 L 0.4049 0.37744 " pathEditMode="relative" rAng="0" ptsTypes="AA">
                                      <p:cBhvr>
                                        <p:cTn id="64" dur="2000" fill="hold"/>
                                        <p:tgtEl>
                                          <p:spTgt spid="21"/>
                                        </p:tgtEl>
                                        <p:attrNameLst>
                                          <p:attrName>ppt_x</p:attrName>
                                          <p:attrName>ppt_y</p:attrName>
                                        </p:attrNameLst>
                                      </p:cBhvr>
                                      <p:rCtr x="20488" y="18997"/>
                                    </p:animMotion>
                                  </p:childTnLst>
                                </p:cTn>
                              </p:par>
                              <p:par>
                                <p:cTn id="65" presetID="42" presetClass="path" presetSubtype="0" accel="50000" decel="50000" fill="hold" grpId="0" nodeType="withEffect">
                                  <p:stCondLst>
                                    <p:cond delay="0"/>
                                  </p:stCondLst>
                                  <p:childTnLst>
                                    <p:animMotion origin="layout" path="M -0.00549 0.00205 L 0.56421 0.61644 " pathEditMode="relative" rAng="0" ptsTypes="AA">
                                      <p:cBhvr>
                                        <p:cTn id="66" dur="2000" fill="hold"/>
                                        <p:tgtEl>
                                          <p:spTgt spid="20"/>
                                        </p:tgtEl>
                                        <p:attrNameLst>
                                          <p:attrName>ppt_x</p:attrName>
                                          <p:attrName>ppt_y</p:attrName>
                                        </p:attrNameLst>
                                      </p:cBhvr>
                                      <p:rCtr x="28478" y="30708"/>
                                    </p:animMotion>
                                  </p:childTnLst>
                                </p:cTn>
                              </p:par>
                              <p:par>
                                <p:cTn id="67" presetID="42" presetClass="path" presetSubtype="0" accel="50000" decel="50000" fill="hold" grpId="0" nodeType="withEffect">
                                  <p:stCondLst>
                                    <p:cond delay="0"/>
                                  </p:stCondLst>
                                  <p:childTnLst>
                                    <p:animMotion origin="layout" path="M 0.01511 0.00393 L 0.58737 0.66412 " pathEditMode="relative" rAng="0" ptsTypes="AA">
                                      <p:cBhvr>
                                        <p:cTn id="68" dur="2000" fill="hold"/>
                                        <p:tgtEl>
                                          <p:spTgt spid="19"/>
                                        </p:tgtEl>
                                        <p:attrNameLst>
                                          <p:attrName>ppt_x</p:attrName>
                                          <p:attrName>ppt_y</p:attrName>
                                        </p:attrNameLst>
                                      </p:cBhvr>
                                      <p:rCtr x="28607" y="33009"/>
                                    </p:animMotion>
                                  </p:childTnLst>
                                </p:cTn>
                              </p:par>
                              <p:par>
                                <p:cTn id="69" presetID="42" presetClass="path" presetSubtype="0" accel="50000" decel="50000" fill="hold" grpId="0" nodeType="withEffect">
                                  <p:stCondLst>
                                    <p:cond delay="0"/>
                                  </p:stCondLst>
                                  <p:childTnLst>
                                    <p:animMotion origin="layout" path="M -0.01327 -5.44712E-8 L 0.67884 0.234 " pathEditMode="relative" rAng="0" ptsTypes="AA">
                                      <p:cBhvr>
                                        <p:cTn id="70" dur="2000" fill="hold"/>
                                        <p:tgtEl>
                                          <p:spTgt spid="24"/>
                                        </p:tgtEl>
                                        <p:attrNameLst>
                                          <p:attrName>ppt_x</p:attrName>
                                          <p:attrName>ppt_y</p:attrName>
                                        </p:attrNameLst>
                                      </p:cBhvr>
                                      <p:rCtr x="34606" y="11689"/>
                                    </p:animMotion>
                                  </p:childTnLst>
                                </p:cTn>
                              </p:par>
                              <p:par>
                                <p:cTn id="71" presetID="42" presetClass="path" presetSubtype="0" accel="50000" decel="50000" fill="hold" grpId="0" nodeType="withEffect">
                                  <p:stCondLst>
                                    <p:cond delay="0"/>
                                  </p:stCondLst>
                                  <p:childTnLst>
                                    <p:animMotion origin="layout" path="M -0.00715 3.87199E-6 L 0.70475 0.18043 " pathEditMode="relative" rAng="0" ptsTypes="AA">
                                      <p:cBhvr>
                                        <p:cTn id="72" dur="2000" fill="hold"/>
                                        <p:tgtEl>
                                          <p:spTgt spid="23"/>
                                        </p:tgtEl>
                                        <p:attrNameLst>
                                          <p:attrName>ppt_x</p:attrName>
                                          <p:attrName>ppt_y</p:attrName>
                                        </p:attrNameLst>
                                      </p:cBhvr>
                                      <p:rCtr x="35588" y="9010"/>
                                    </p:animMotion>
                                  </p:childTnLst>
                                </p:cTn>
                              </p:par>
                              <p:par>
                                <p:cTn id="73" presetID="42" presetClass="path" presetSubtype="0" accel="50000" decel="50000" fill="hold" grpId="0" nodeType="withEffect">
                                  <p:stCondLst>
                                    <p:cond delay="0"/>
                                  </p:stCondLst>
                                  <p:childTnLst>
                                    <p:animMotion origin="layout" path="M -0.00575 0.00567 L 0.40337 0.32433 " pathEditMode="relative" rAng="0" ptsTypes="AA">
                                      <p:cBhvr>
                                        <p:cTn id="74" dur="2000" fill="hold"/>
                                        <p:tgtEl>
                                          <p:spTgt spid="22"/>
                                        </p:tgtEl>
                                        <p:attrNameLst>
                                          <p:attrName>ppt_x</p:attrName>
                                          <p:attrName>ppt_y</p:attrName>
                                        </p:attrNameLst>
                                      </p:cBhvr>
                                      <p:rCtr x="20449" y="15933"/>
                                    </p:animMotion>
                                  </p:childTnLst>
                                </p:cTn>
                              </p:par>
                              <p:par>
                                <p:cTn id="75" presetID="42" presetClass="path" presetSubtype="0" accel="50000" decel="50000" fill="hold" grpId="0" nodeType="withEffect">
                                  <p:stCondLst>
                                    <p:cond delay="0"/>
                                  </p:stCondLst>
                                  <p:childTnLst>
                                    <p:animMotion origin="layout" path="M -0.00715 -0.01089 L 0.56089 0.49864 " pathEditMode="relative" rAng="0" ptsTypes="AA">
                                      <p:cBhvr>
                                        <p:cTn id="76" dur="2000" fill="hold"/>
                                        <p:tgtEl>
                                          <p:spTgt spid="27"/>
                                        </p:tgtEl>
                                        <p:attrNameLst>
                                          <p:attrName>ppt_x</p:attrName>
                                          <p:attrName>ppt_y</p:attrName>
                                        </p:attrNameLst>
                                      </p:cBhvr>
                                      <p:rCtr x="28402" y="25465"/>
                                    </p:animMotion>
                                  </p:childTnLst>
                                </p:cTn>
                              </p:par>
                              <p:par>
                                <p:cTn id="77" presetID="42" presetClass="path" presetSubtype="0" accel="50000" decel="50000" fill="hold" grpId="0" nodeType="withEffect">
                                  <p:stCondLst>
                                    <p:cond delay="0"/>
                                  </p:stCondLst>
                                  <p:childTnLst>
                                    <p:animMotion origin="layout" path="M 0.00281 0.00613 L 0.43031 0.16365 " pathEditMode="relative" rAng="0" ptsTypes="AA">
                                      <p:cBhvr>
                                        <p:cTn id="78" dur="2000" fill="hold"/>
                                        <p:tgtEl>
                                          <p:spTgt spid="26"/>
                                        </p:tgtEl>
                                        <p:attrNameLst>
                                          <p:attrName>ppt_x</p:attrName>
                                          <p:attrName>ppt_y</p:attrName>
                                        </p:attrNameLst>
                                      </p:cBhvr>
                                      <p:rCtr x="21368" y="7876"/>
                                    </p:animMotion>
                                  </p:childTnLst>
                                </p:cTn>
                              </p:par>
                              <p:par>
                                <p:cTn id="79" presetID="42" presetClass="path" presetSubtype="0" accel="50000" decel="50000" fill="hold" grpId="0" nodeType="withEffect">
                                  <p:stCondLst>
                                    <p:cond delay="0"/>
                                  </p:stCondLst>
                                  <p:childTnLst>
                                    <p:animMotion origin="layout" path="M 1.1999E-6 0.00545 L 0.43158 0.21812 " pathEditMode="relative" rAng="0" ptsTypes="AA">
                                      <p:cBhvr>
                                        <p:cTn id="80" dur="2000" fill="hold"/>
                                        <p:tgtEl>
                                          <p:spTgt spid="25"/>
                                        </p:tgtEl>
                                        <p:attrNameLst>
                                          <p:attrName>ppt_x</p:attrName>
                                          <p:attrName>ppt_y</p:attrName>
                                        </p:attrNameLst>
                                      </p:cBhvr>
                                      <p:rCtr x="21573" y="10622"/>
                                    </p:animMotion>
                                  </p:childTnLst>
                                </p:cTn>
                              </p:par>
                              <p:par>
                                <p:cTn id="81" presetID="42" presetClass="path" presetSubtype="0" accel="50000" decel="50000" fill="hold" grpId="0" nodeType="withEffect">
                                  <p:stCondLst>
                                    <p:cond delay="0"/>
                                  </p:stCondLst>
                                  <p:childTnLst>
                                    <p:animMotion origin="layout" path="M -0.00613 3.78121E-6 L 0.68317 -0.14776 " pathEditMode="relative" rAng="0" ptsTypes="AA">
                                      <p:cBhvr>
                                        <p:cTn id="82" dur="2000" fill="hold"/>
                                        <p:tgtEl>
                                          <p:spTgt spid="30"/>
                                        </p:tgtEl>
                                        <p:attrNameLst>
                                          <p:attrName>ppt_x</p:attrName>
                                          <p:attrName>ppt_y</p:attrName>
                                        </p:attrNameLst>
                                      </p:cBhvr>
                                      <p:rCtr x="34465" y="-7399"/>
                                    </p:animMotion>
                                  </p:childTnLst>
                                </p:cTn>
                              </p:par>
                              <p:par>
                                <p:cTn id="83" presetID="42" presetClass="path" presetSubtype="0" accel="50000" decel="50000" fill="hold" grpId="0" nodeType="withEffect">
                                  <p:stCondLst>
                                    <p:cond delay="0"/>
                                  </p:stCondLst>
                                  <p:childTnLst>
                                    <p:animMotion origin="layout" path="M -0.00919 -0.00386 L 0.70462 -0.08897 " pathEditMode="relative" rAng="0" ptsTypes="AA">
                                      <p:cBhvr>
                                        <p:cTn id="84" dur="2000" fill="hold"/>
                                        <p:tgtEl>
                                          <p:spTgt spid="29"/>
                                        </p:tgtEl>
                                        <p:attrNameLst>
                                          <p:attrName>ppt_x</p:attrName>
                                          <p:attrName>ppt_y</p:attrName>
                                        </p:attrNameLst>
                                      </p:cBhvr>
                                      <p:rCtr x="35691" y="-4267"/>
                                    </p:animMotion>
                                  </p:childTnLst>
                                </p:cTn>
                              </p:par>
                              <p:par>
                                <p:cTn id="85" presetID="42" presetClass="path" presetSubtype="0" accel="50000" decel="50000" fill="hold" grpId="0" nodeType="withEffect">
                                  <p:stCondLst>
                                    <p:cond delay="0"/>
                                  </p:stCondLst>
                                  <p:childTnLst>
                                    <p:animMotion origin="layout" path="M -0.0037 0.00953 L 0.56817 0.22697 " pathEditMode="relative" rAng="0" ptsTypes="AA">
                                      <p:cBhvr>
                                        <p:cTn id="86" dur="2000" fill="hold"/>
                                        <p:tgtEl>
                                          <p:spTgt spid="28"/>
                                        </p:tgtEl>
                                        <p:attrNameLst>
                                          <p:attrName>ppt_x</p:attrName>
                                          <p:attrName>ppt_y</p:attrName>
                                        </p:attrNameLst>
                                      </p:cBhvr>
                                      <p:rCtr x="28593" y="10872"/>
                                    </p:animMotion>
                                  </p:childTnLst>
                                </p:cTn>
                              </p:par>
                              <p:par>
                                <p:cTn id="87" presetID="42" presetClass="path" presetSubtype="0" accel="50000" decel="50000" fill="hold" grpId="0" nodeType="withEffect">
                                  <p:stCondLst>
                                    <p:cond delay="0"/>
                                  </p:stCondLst>
                                  <p:childTnLst>
                                    <p:animMotion origin="layout" path="M 0.00051 -0.10645 L 0.59268 0.17499 " pathEditMode="relative" rAng="0" ptsTypes="AA">
                                      <p:cBhvr>
                                        <p:cTn id="88" dur="2000" fill="hold"/>
                                        <p:tgtEl>
                                          <p:spTgt spid="33"/>
                                        </p:tgtEl>
                                        <p:attrNameLst>
                                          <p:attrName>ppt_x</p:attrName>
                                          <p:attrName>ppt_y</p:attrName>
                                        </p:attrNameLst>
                                      </p:cBhvr>
                                      <p:rCtr x="29602" y="14072"/>
                                    </p:animMotion>
                                  </p:childTnLst>
                                </p:cTn>
                              </p:par>
                              <p:par>
                                <p:cTn id="89" presetID="42" presetClass="path" presetSubtype="0" accel="50000" decel="50000" fill="hold" grpId="0" nodeType="withEffect">
                                  <p:stCondLst>
                                    <p:cond delay="0"/>
                                  </p:stCondLst>
                                  <p:childTnLst>
                                    <p:animMotion origin="layout" path="M -0.00154 0.01112 L 0.70679 -0.15116 " pathEditMode="relative" rAng="0" ptsTypes="AA">
                                      <p:cBhvr>
                                        <p:cTn id="90" dur="2000" fill="hold"/>
                                        <p:tgtEl>
                                          <p:spTgt spid="32"/>
                                        </p:tgtEl>
                                        <p:attrNameLst>
                                          <p:attrName>ppt_x</p:attrName>
                                          <p:attrName>ppt_y</p:attrName>
                                        </p:attrNameLst>
                                      </p:cBhvr>
                                      <p:rCtr x="35410" y="-8125"/>
                                    </p:animMotion>
                                  </p:childTnLst>
                                </p:cTn>
                              </p:par>
                              <p:par>
                                <p:cTn id="91" presetID="42" presetClass="path" presetSubtype="0" accel="50000" decel="50000" fill="hold" grpId="0" nodeType="withEffect">
                                  <p:stCondLst>
                                    <p:cond delay="0"/>
                                  </p:stCondLst>
                                  <p:childTnLst>
                                    <p:animMotion origin="layout" path="M -4.04136E-6 -1.97458E-6 L 0.59268 0.0715 " pathEditMode="relative" rAng="0" ptsTypes="AA">
                                      <p:cBhvr>
                                        <p:cTn id="92" dur="2000" fill="hold"/>
                                        <p:tgtEl>
                                          <p:spTgt spid="31"/>
                                        </p:tgtEl>
                                        <p:attrNameLst>
                                          <p:attrName>ppt_x</p:attrName>
                                          <p:attrName>ppt_y</p:attrName>
                                        </p:attrNameLst>
                                      </p:cBhvr>
                                      <p:rCtr x="29627" y="3563"/>
                                    </p:animMotion>
                                  </p:childTnLst>
                                </p:cTn>
                              </p:par>
                              <p:par>
                                <p:cTn id="93" presetID="42" presetClass="path" presetSubtype="0" accel="50000" decel="50000" fill="hold" grpId="0" nodeType="withEffect">
                                  <p:stCondLst>
                                    <p:cond delay="0"/>
                                  </p:stCondLst>
                                  <p:childTnLst>
                                    <p:animMotion origin="layout" path="M -0.00396 4.4167E-6 L 0.40873 -0.16342 " pathEditMode="relative" rAng="0" ptsTypes="AA">
                                      <p:cBhvr>
                                        <p:cTn id="94" dur="2000" fill="hold"/>
                                        <p:tgtEl>
                                          <p:spTgt spid="36"/>
                                        </p:tgtEl>
                                        <p:attrNameLst>
                                          <p:attrName>ppt_x</p:attrName>
                                          <p:attrName>ppt_y</p:attrName>
                                        </p:attrNameLst>
                                      </p:cBhvr>
                                      <p:rCtr x="20628" y="-8171"/>
                                    </p:animMotion>
                                  </p:childTnLst>
                                </p:cTn>
                              </p:par>
                              <p:par>
                                <p:cTn id="95" presetID="42" presetClass="path" presetSubtype="0" accel="50000" decel="50000" fill="hold" grpId="0" nodeType="withEffect">
                                  <p:stCondLst>
                                    <p:cond delay="0"/>
                                  </p:stCondLst>
                                  <p:childTnLst>
                                    <p:animMotion origin="layout" path="M -0.00778 -3.8039E-6 L 0.68292 -0.25715 " pathEditMode="relative" rAng="0" ptsTypes="AA">
                                      <p:cBhvr>
                                        <p:cTn id="96" dur="2000" fill="hold"/>
                                        <p:tgtEl>
                                          <p:spTgt spid="34"/>
                                        </p:tgtEl>
                                        <p:attrNameLst>
                                          <p:attrName>ppt_x</p:attrName>
                                          <p:attrName>ppt_y</p:attrName>
                                        </p:attrNameLst>
                                      </p:cBhvr>
                                      <p:rCtr x="34529" y="-128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6" grpId="0" animBg="1"/>
      <p:bldP spid="36" grpId="1" animBg="1"/>
      <p:bldP spid="37" grpId="0" animBg="1"/>
      <p:bldP spid="38" grpId="0" animBg="1"/>
      <p:bldP spid="41" grpId="0" animBg="1"/>
      <p:bldP spid="43" grpId="0" animBg="1"/>
      <p:bldP spid="44" grpId="0" animBg="1"/>
      <p:bldP spid="39" grpId="0" animBg="1"/>
      <p:bldP spid="40" grpId="0" animBg="1"/>
      <p:bldP spid="4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7" y="1209973"/>
            <a:ext cx="11810999" cy="3176254"/>
          </a:xfrm>
        </p:spPr>
        <p:txBody>
          <a:bodyPr/>
          <a:lstStyle/>
          <a:p>
            <a:r>
              <a:rPr lang="en-US" dirty="0" smtClean="0"/>
              <a:t>Demo: </a:t>
            </a:r>
            <a:br>
              <a:rPr lang="en-US" dirty="0" smtClean="0"/>
            </a:br>
            <a:r>
              <a:rPr lang="en-US" dirty="0" smtClean="0"/>
              <a:t>Running in Production </a:t>
            </a:r>
            <a:br>
              <a:rPr lang="en-US" dirty="0" smtClean="0"/>
            </a:br>
            <a:r>
              <a:rPr lang="en-US" dirty="0" smtClean="0"/>
              <a:t>(Docker Swarm)</a:t>
            </a:r>
            <a:endParaRPr lang="en-US" dirty="0"/>
          </a:p>
        </p:txBody>
      </p:sp>
    </p:spTree>
    <p:extLst>
      <p:ext uri="{BB962C8B-B14F-4D97-AF65-F5344CB8AC3E}">
        <p14:creationId xmlns:p14="http://schemas.microsoft.com/office/powerpoint/2010/main" val="15780116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Azure Container Services</a:t>
            </a:r>
            <a:endParaRPr lang="en-US" dirty="0"/>
          </a:p>
        </p:txBody>
      </p:sp>
      <p:sp>
        <p:nvSpPr>
          <p:cNvPr id="4" name="Rectangle 3"/>
          <p:cNvSpPr/>
          <p:nvPr/>
        </p:nvSpPr>
        <p:spPr bwMode="auto">
          <a:xfrm>
            <a:off x="3346186" y="3018916"/>
            <a:ext cx="3033123" cy="596866"/>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Containers</a:t>
            </a:r>
          </a:p>
        </p:txBody>
      </p:sp>
      <p:sp>
        <p:nvSpPr>
          <p:cNvPr id="5" name="Rectangle 4"/>
          <p:cNvSpPr/>
          <p:nvPr/>
        </p:nvSpPr>
        <p:spPr bwMode="auto">
          <a:xfrm>
            <a:off x="205392" y="5178810"/>
            <a:ext cx="6181476" cy="59701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VMs and VM Scale Sets</a:t>
            </a:r>
          </a:p>
        </p:txBody>
      </p:sp>
      <p:sp>
        <p:nvSpPr>
          <p:cNvPr id="6" name="Rectangle 5"/>
          <p:cNvSpPr/>
          <p:nvPr/>
        </p:nvSpPr>
        <p:spPr bwMode="auto">
          <a:xfrm>
            <a:off x="205391" y="3008514"/>
            <a:ext cx="2965932" cy="596866"/>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ARM Template</a:t>
            </a:r>
          </a:p>
        </p:txBody>
      </p:sp>
      <p:sp>
        <p:nvSpPr>
          <p:cNvPr id="7" name="Rectangle 6"/>
          <p:cNvSpPr/>
          <p:nvPr/>
        </p:nvSpPr>
        <p:spPr bwMode="auto">
          <a:xfrm>
            <a:off x="197833" y="3778894"/>
            <a:ext cx="6181476" cy="597015"/>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Container Services (1</a:t>
            </a:r>
            <a:r>
              <a:rPr kumimoji="0" lang="en-US" sz="2040" b="0" i="0" u="none" strike="noStrike" kern="1200" cap="none" spc="0" normalizeH="0" baseline="3000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st</a:t>
            </a:r>
            <a:r>
              <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 party, 3</a:t>
            </a:r>
            <a:r>
              <a:rPr kumimoji="0" lang="en-US" sz="2040" b="0" i="0" u="none" strike="noStrike" kern="1200" cap="none" spc="0" normalizeH="0" baseline="3000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rd</a:t>
            </a:r>
            <a:r>
              <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 party)</a:t>
            </a:r>
          </a:p>
        </p:txBody>
      </p:sp>
      <p:sp>
        <p:nvSpPr>
          <p:cNvPr id="8" name="Down Arrow 7"/>
          <p:cNvSpPr/>
          <p:nvPr/>
        </p:nvSpPr>
        <p:spPr bwMode="auto">
          <a:xfrm>
            <a:off x="570223" y="2365915"/>
            <a:ext cx="2324020" cy="639763"/>
          </a:xfrm>
          <a:prstGeom prst="downArrow">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rtl="0" eaLnBrk="1" fontAlgn="base" latinLnBrk="0" hangingPunct="1">
              <a:lnSpc>
                <a:spcPct val="90000"/>
              </a:lnSpc>
              <a:spcBef>
                <a:spcPct val="0"/>
              </a:spcBef>
              <a:spcAft>
                <a:spcPct val="0"/>
              </a:spcAft>
              <a:buClrTx/>
              <a:buSzTx/>
              <a:buFontTx/>
              <a:buNone/>
              <a:tabLst/>
              <a:defRPr/>
            </a:pPr>
            <a:endParaRPr kumimoji="0" lang="en-US" sz="2040" b="0" i="0" u="none" strike="noStrike" kern="1200" cap="none" spc="-51" normalizeH="0" baseline="0" noProof="0" dirty="0">
              <a:ln>
                <a:noFill/>
              </a:ln>
              <a:gradFill>
                <a:gsLst>
                  <a:gs pos="1250">
                    <a:srgbClr val="000000"/>
                  </a:gs>
                  <a:gs pos="10417">
                    <a:srgbClr val="000000"/>
                  </a:gs>
                </a:gsLst>
                <a:lin ang="5400000" scaled="0"/>
              </a:gradFill>
              <a:effectLst/>
              <a:uLnTx/>
              <a:uFillTx/>
              <a:latin typeface="Segoe UI"/>
              <a:ea typeface="+mn-ea"/>
              <a:cs typeface="+mn-cs"/>
            </a:endParaRPr>
          </a:p>
        </p:txBody>
      </p:sp>
      <p:sp>
        <p:nvSpPr>
          <p:cNvPr id="12" name="Rectangle 11"/>
          <p:cNvSpPr/>
          <p:nvPr/>
        </p:nvSpPr>
        <p:spPr bwMode="auto">
          <a:xfrm>
            <a:off x="240454" y="4494718"/>
            <a:ext cx="2973490" cy="5970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Windows Server</a:t>
            </a:r>
          </a:p>
        </p:txBody>
      </p:sp>
      <p:sp>
        <p:nvSpPr>
          <p:cNvPr id="13" name="Rectangle 12"/>
          <p:cNvSpPr/>
          <p:nvPr/>
        </p:nvSpPr>
        <p:spPr bwMode="auto">
          <a:xfrm>
            <a:off x="3374235" y="4494718"/>
            <a:ext cx="3045002" cy="5970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Linux</a:t>
            </a:r>
          </a:p>
        </p:txBody>
      </p:sp>
      <p:sp>
        <p:nvSpPr>
          <p:cNvPr id="15" name="Rectangle 14"/>
          <p:cNvSpPr/>
          <p:nvPr/>
        </p:nvSpPr>
        <p:spPr bwMode="auto">
          <a:xfrm>
            <a:off x="197833" y="5888773"/>
            <a:ext cx="2973490" cy="597015"/>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Azure Stack</a:t>
            </a:r>
          </a:p>
        </p:txBody>
      </p:sp>
      <p:sp>
        <p:nvSpPr>
          <p:cNvPr id="16" name="Rectangle 15"/>
          <p:cNvSpPr/>
          <p:nvPr/>
        </p:nvSpPr>
        <p:spPr bwMode="auto">
          <a:xfrm>
            <a:off x="3346186" y="5888773"/>
            <a:ext cx="3045002" cy="597015"/>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Azure</a:t>
            </a:r>
          </a:p>
        </p:txBody>
      </p:sp>
      <p:sp>
        <p:nvSpPr>
          <p:cNvPr id="17" name="Down Arrow 16"/>
          <p:cNvSpPr/>
          <p:nvPr/>
        </p:nvSpPr>
        <p:spPr bwMode="auto">
          <a:xfrm>
            <a:off x="3700737" y="2367703"/>
            <a:ext cx="2324020" cy="636186"/>
          </a:xfrm>
          <a:prstGeom prst="downArrow">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rtl="0" eaLnBrk="1" fontAlgn="base" latinLnBrk="0" hangingPunct="1">
              <a:lnSpc>
                <a:spcPct val="90000"/>
              </a:lnSpc>
              <a:spcBef>
                <a:spcPct val="0"/>
              </a:spcBef>
              <a:spcAft>
                <a:spcPct val="0"/>
              </a:spcAft>
              <a:buClrTx/>
              <a:buSzTx/>
              <a:buFontTx/>
              <a:buNone/>
              <a:tabLst/>
              <a:defRPr/>
            </a:pPr>
            <a:endParaRPr kumimoji="0" lang="en-US" sz="2040" b="0" i="0" u="none" strike="noStrike" kern="1200" cap="none" spc="-51" normalizeH="0" baseline="0" noProof="0" dirty="0">
              <a:ln>
                <a:noFill/>
              </a:ln>
              <a:gradFill>
                <a:gsLst>
                  <a:gs pos="1250">
                    <a:srgbClr val="000000"/>
                  </a:gs>
                  <a:gs pos="10417">
                    <a:srgbClr val="000000"/>
                  </a:gs>
                </a:gsLst>
                <a:lin ang="5400000" scaled="0"/>
              </a:gradFill>
              <a:effectLst/>
              <a:uLnTx/>
              <a:uFillTx/>
              <a:latin typeface="Segoe UI"/>
              <a:ea typeface="+mn-ea"/>
              <a:cs typeface="+mn-cs"/>
            </a:endParaRPr>
          </a:p>
        </p:txBody>
      </p:sp>
      <p:sp>
        <p:nvSpPr>
          <p:cNvPr id="18" name="Rectangle 17"/>
          <p:cNvSpPr/>
          <p:nvPr/>
        </p:nvSpPr>
        <p:spPr bwMode="auto">
          <a:xfrm>
            <a:off x="3374234" y="1724345"/>
            <a:ext cx="3033123" cy="63836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Container Tooling</a:t>
            </a:r>
          </a:p>
        </p:txBody>
      </p:sp>
      <p:sp>
        <p:nvSpPr>
          <p:cNvPr id="19" name="Rectangle 18"/>
          <p:cNvSpPr/>
          <p:nvPr/>
        </p:nvSpPr>
        <p:spPr bwMode="auto">
          <a:xfrm>
            <a:off x="187451" y="1724345"/>
            <a:ext cx="3033123" cy="6383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Service Tooling</a:t>
            </a:r>
          </a:p>
        </p:txBody>
      </p:sp>
      <p:graphicFrame>
        <p:nvGraphicFramePr>
          <p:cNvPr id="3" name="Table 2"/>
          <p:cNvGraphicFramePr>
            <a:graphicFrameLocks noGrp="1"/>
          </p:cNvGraphicFramePr>
          <p:nvPr>
            <p:extLst/>
          </p:nvPr>
        </p:nvGraphicFramePr>
        <p:xfrm>
          <a:off x="6859473" y="2470474"/>
          <a:ext cx="5555949" cy="2796204"/>
        </p:xfrm>
        <a:graphic>
          <a:graphicData uri="http://schemas.openxmlformats.org/drawingml/2006/table">
            <a:tbl>
              <a:tblPr firstRow="1" firstCol="1" bandRow="1">
                <a:tableStyleId>{5C22544A-7EE6-4342-B048-85BDC9FD1C3A}</a:tableStyleId>
              </a:tblPr>
              <a:tblGrid>
                <a:gridCol w="2253104">
                  <a:extLst>
                    <a:ext uri="{9D8B030D-6E8A-4147-A177-3AD203B41FA5}">
                      <a16:colId xmlns:a16="http://schemas.microsoft.com/office/drawing/2014/main" val="20000"/>
                    </a:ext>
                  </a:extLst>
                </a:gridCol>
                <a:gridCol w="3302845">
                  <a:extLst>
                    <a:ext uri="{9D8B030D-6E8A-4147-A177-3AD203B41FA5}">
                      <a16:colId xmlns:a16="http://schemas.microsoft.com/office/drawing/2014/main" val="20001"/>
                    </a:ext>
                  </a:extLst>
                </a:gridCol>
              </a:tblGrid>
              <a:tr h="432858">
                <a:tc>
                  <a:txBody>
                    <a:bodyPr/>
                    <a:lstStyle/>
                    <a:p>
                      <a:pPr marL="0" marR="0">
                        <a:lnSpc>
                          <a:spcPct val="115000"/>
                        </a:lnSpc>
                        <a:spcBef>
                          <a:spcPts val="0"/>
                        </a:spcBef>
                        <a:spcAft>
                          <a:spcPts val="0"/>
                        </a:spcAft>
                      </a:pPr>
                      <a:r>
                        <a:rPr lang="en-US" sz="1800" dirty="0">
                          <a:effectLst/>
                        </a:rPr>
                        <a:t>Layer</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tc>
                  <a:txBody>
                    <a:bodyPr/>
                    <a:lstStyle/>
                    <a:p>
                      <a:pPr marL="0" marR="0">
                        <a:lnSpc>
                          <a:spcPct val="115000"/>
                        </a:lnSpc>
                        <a:spcBef>
                          <a:spcPts val="0"/>
                        </a:spcBef>
                        <a:spcAft>
                          <a:spcPts val="0"/>
                        </a:spcAft>
                      </a:pPr>
                      <a:r>
                        <a:rPr lang="en-US" sz="1800" dirty="0">
                          <a:effectLst/>
                        </a:rPr>
                        <a:t>Supported </a:t>
                      </a:r>
                      <a:r>
                        <a:rPr lang="en-US" sz="1800" dirty="0" smtClean="0">
                          <a:effectLst/>
                        </a:rPr>
                        <a:t>Technologies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extLst>
                  <a:ext uri="{0D108BD9-81ED-4DB2-BD59-A6C34878D82A}">
                    <a16:rowId xmlns:a16="http://schemas.microsoft.com/office/drawing/2014/main" val="10000"/>
                  </a:ext>
                </a:extLst>
              </a:tr>
              <a:tr h="643496">
                <a:tc>
                  <a:txBody>
                    <a:bodyPr/>
                    <a:lstStyle/>
                    <a:p>
                      <a:pPr marL="0" marR="0">
                        <a:lnSpc>
                          <a:spcPct val="115000"/>
                        </a:lnSpc>
                        <a:spcBef>
                          <a:spcPts val="0"/>
                        </a:spcBef>
                        <a:spcAft>
                          <a:spcPts val="0"/>
                        </a:spcAft>
                      </a:pPr>
                      <a:r>
                        <a:rPr lang="en-US" sz="1800">
                          <a:effectLst/>
                        </a:rPr>
                        <a:t>Configuration as Code</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tc>
                  <a:txBody>
                    <a:bodyPr/>
                    <a:lstStyle/>
                    <a:p>
                      <a:pPr marL="0" marR="0">
                        <a:lnSpc>
                          <a:spcPct val="115000"/>
                        </a:lnSpc>
                        <a:spcBef>
                          <a:spcPts val="0"/>
                        </a:spcBef>
                        <a:spcAft>
                          <a:spcPts val="0"/>
                        </a:spcAft>
                      </a:pPr>
                      <a:r>
                        <a:rPr lang="en-US" sz="1800" dirty="0">
                          <a:effectLst/>
                        </a:rPr>
                        <a:t>ARM, Dockerfile, Docker </a:t>
                      </a:r>
                      <a:r>
                        <a:rPr lang="en-US" sz="1800" dirty="0" smtClean="0">
                          <a:effectLst/>
                        </a:rPr>
                        <a:t>Compose, </a:t>
                      </a:r>
                      <a:r>
                        <a:rPr lang="en-US" sz="1800" dirty="0" err="1" smtClean="0">
                          <a:effectLst/>
                        </a:rPr>
                        <a:t>Marathon.json</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extLst>
                  <a:ext uri="{0D108BD9-81ED-4DB2-BD59-A6C34878D82A}">
                    <a16:rowId xmlns:a16="http://schemas.microsoft.com/office/drawing/2014/main" val="10001"/>
                  </a:ext>
                </a:extLst>
              </a:tr>
              <a:tr h="643496">
                <a:tc>
                  <a:txBody>
                    <a:bodyPr/>
                    <a:lstStyle/>
                    <a:p>
                      <a:pPr marL="0" marR="0">
                        <a:lnSpc>
                          <a:spcPct val="115000"/>
                        </a:lnSpc>
                        <a:spcBef>
                          <a:spcPts val="0"/>
                        </a:spcBef>
                        <a:spcAft>
                          <a:spcPts val="0"/>
                        </a:spcAft>
                      </a:pPr>
                      <a:r>
                        <a:rPr lang="en-US" sz="1800" dirty="0">
                          <a:effectLst/>
                        </a:rPr>
                        <a:t>Host cluster management</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tc>
                  <a:txBody>
                    <a:bodyPr/>
                    <a:lstStyle/>
                    <a:p>
                      <a:pPr marL="0" marR="0">
                        <a:lnSpc>
                          <a:spcPct val="115000"/>
                        </a:lnSpc>
                        <a:spcBef>
                          <a:spcPts val="0"/>
                        </a:spcBef>
                        <a:spcAft>
                          <a:spcPts val="0"/>
                        </a:spcAft>
                      </a:pPr>
                      <a:r>
                        <a:rPr lang="en-US" sz="1800" dirty="0" smtClean="0">
                          <a:effectLst/>
                        </a:rPr>
                        <a:t>VM Scale</a:t>
                      </a:r>
                      <a:r>
                        <a:rPr lang="en-US" sz="1800" baseline="0" dirty="0" smtClean="0">
                          <a:effectLst/>
                        </a:rPr>
                        <a:t> </a:t>
                      </a:r>
                      <a:r>
                        <a:rPr lang="en-US" sz="1800" dirty="0" smtClean="0">
                          <a:effectLst/>
                        </a:rPr>
                        <a:t>Sets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extLst>
                  <a:ext uri="{0D108BD9-81ED-4DB2-BD59-A6C34878D82A}">
                    <a16:rowId xmlns:a16="http://schemas.microsoft.com/office/drawing/2014/main" val="10002"/>
                  </a:ext>
                </a:extLst>
              </a:tr>
              <a:tr h="643496">
                <a:tc>
                  <a:txBody>
                    <a:bodyPr/>
                    <a:lstStyle/>
                    <a:p>
                      <a:pPr marL="0" marR="0">
                        <a:lnSpc>
                          <a:spcPct val="115000"/>
                        </a:lnSpc>
                        <a:spcBef>
                          <a:spcPts val="0"/>
                        </a:spcBef>
                        <a:spcAft>
                          <a:spcPts val="0"/>
                        </a:spcAft>
                      </a:pPr>
                      <a:r>
                        <a:rPr lang="en-US" sz="1800" dirty="0">
                          <a:effectLst/>
                        </a:rPr>
                        <a:t>Container orchestration</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tc>
                  <a:txBody>
                    <a:bodyPr/>
                    <a:lstStyle/>
                    <a:p>
                      <a:pPr marL="0" marR="0">
                        <a:lnSpc>
                          <a:spcPct val="115000"/>
                        </a:lnSpc>
                        <a:spcBef>
                          <a:spcPts val="0"/>
                        </a:spcBef>
                        <a:spcAft>
                          <a:spcPts val="0"/>
                        </a:spcAft>
                      </a:pPr>
                      <a:r>
                        <a:rPr lang="en-US" sz="1800" dirty="0">
                          <a:effectLst/>
                        </a:rPr>
                        <a:t>Docker Swarm, </a:t>
                      </a:r>
                      <a:r>
                        <a:rPr lang="en-US" sz="1800" dirty="0" err="1" smtClean="0">
                          <a:effectLst/>
                        </a:rPr>
                        <a:t>Chronos</a:t>
                      </a:r>
                      <a:r>
                        <a:rPr lang="en-US" sz="1800" dirty="0" smtClean="0">
                          <a:effectLst/>
                        </a:rPr>
                        <a:t>, Marathon,</a:t>
                      </a:r>
                      <a:r>
                        <a:rPr lang="en-US" sz="1800" baseline="0" dirty="0" smtClean="0">
                          <a:effectLst/>
                        </a:rPr>
                        <a:t> </a:t>
                      </a:r>
                      <a:r>
                        <a:rPr lang="en-US" sz="1800" dirty="0" smtClean="0">
                          <a:effectLst/>
                        </a:rPr>
                        <a:t>Apache </a:t>
                      </a:r>
                      <a:r>
                        <a:rPr lang="en-US" sz="1800" dirty="0">
                          <a:effectLst/>
                        </a:rPr>
                        <a:t>Mesos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extLst>
                  <a:ext uri="{0D108BD9-81ED-4DB2-BD59-A6C34878D82A}">
                    <a16:rowId xmlns:a16="http://schemas.microsoft.com/office/drawing/2014/main" val="10003"/>
                  </a:ext>
                </a:extLst>
              </a:tr>
              <a:tr h="432858">
                <a:tc>
                  <a:txBody>
                    <a:bodyPr/>
                    <a:lstStyle/>
                    <a:p>
                      <a:pPr marL="0" marR="0">
                        <a:lnSpc>
                          <a:spcPct val="115000"/>
                        </a:lnSpc>
                        <a:spcBef>
                          <a:spcPts val="0"/>
                        </a:spcBef>
                        <a:spcAft>
                          <a:spcPts val="0"/>
                        </a:spcAft>
                      </a:pPr>
                      <a:r>
                        <a:rPr lang="en-US" sz="1800">
                          <a:effectLst/>
                        </a:rPr>
                        <a:t>Monitoring</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tc>
                  <a:txBody>
                    <a:bodyPr/>
                    <a:lstStyle/>
                    <a:p>
                      <a:pPr marL="0" marR="0">
                        <a:lnSpc>
                          <a:spcPct val="115000"/>
                        </a:lnSpc>
                        <a:spcBef>
                          <a:spcPts val="0"/>
                        </a:spcBef>
                        <a:spcAft>
                          <a:spcPts val="0"/>
                        </a:spcAft>
                      </a:pPr>
                      <a:r>
                        <a:rPr lang="en-US" sz="1800" dirty="0" smtClean="0">
                          <a:effectLst/>
                        </a:rPr>
                        <a:t>OMS, </a:t>
                      </a:r>
                      <a:r>
                        <a:rPr lang="en-US" sz="1800" dirty="0" err="1" smtClean="0">
                          <a:effectLst/>
                        </a:rPr>
                        <a:t>Statsd</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extLst>
                  <a:ext uri="{0D108BD9-81ED-4DB2-BD59-A6C34878D82A}">
                    <a16:rowId xmlns:a16="http://schemas.microsoft.com/office/drawing/2014/main" val="10004"/>
                  </a:ext>
                </a:extLst>
              </a:tr>
            </a:tbl>
          </a:graphicData>
        </a:graphic>
      </p:graphicFrame>
      <p:sp>
        <p:nvSpPr>
          <p:cNvPr id="14" name="Isosceles Triangle 13"/>
          <p:cNvSpPr/>
          <p:nvPr/>
        </p:nvSpPr>
        <p:spPr>
          <a:xfrm rot="5400000">
            <a:off x="6287999" y="3857788"/>
            <a:ext cx="604562" cy="431680"/>
          </a:xfrm>
          <a:prstGeom prst="triangle">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41869744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0-#ppt_w/2"/>
                                          </p:val>
                                        </p:tav>
                                        <p:tav tm="100000">
                                          <p:val>
                                            <p:strVal val="#ppt_x"/>
                                          </p:val>
                                        </p:tav>
                                      </p:tavLst>
                                    </p:anim>
                                    <p:anim calcmode="lin" valueType="num">
                                      <p:cBhvr additive="base">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0-#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0-#ppt_w/2"/>
                                          </p:val>
                                        </p:tav>
                                        <p:tav tm="100000">
                                          <p:val>
                                            <p:strVal val="#ppt_x"/>
                                          </p:val>
                                        </p:tav>
                                      </p:tavLst>
                                    </p:anim>
                                    <p:anim calcmode="lin" valueType="num">
                                      <p:cBhvr additive="base">
                                        <p:cTn id="4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0-#ppt_w/2"/>
                                          </p:val>
                                        </p:tav>
                                        <p:tav tm="100000">
                                          <p:val>
                                            <p:strVal val="#ppt_x"/>
                                          </p:val>
                                        </p:tav>
                                      </p:tavLst>
                                    </p:anim>
                                    <p:anim calcmode="lin" valueType="num">
                                      <p:cBhvr additive="base">
                                        <p:cTn id="46"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par>
                          <p:cTn id="51" fill="hold">
                            <p:stCondLst>
                              <p:cond delay="0"/>
                            </p:stCondLst>
                            <p:childTnLst>
                              <p:par>
                                <p:cTn id="52" presetID="1"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2" grpId="0" animBg="1"/>
      <p:bldP spid="13" grpId="0" animBg="1"/>
      <p:bldP spid="15" grpId="0" animBg="1"/>
      <p:bldP spid="16" grpId="0" animBg="1"/>
      <p:bldP spid="17" grpId="0" animBg="1"/>
      <p:bldP spid="18" grpId="0" animBg="1"/>
      <p:bldP spid="19"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Building Applications using the Azure Container Service </a:t>
            </a:r>
          </a:p>
        </p:txBody>
      </p:sp>
      <p:sp>
        <p:nvSpPr>
          <p:cNvPr id="5" name="Text Placeholder 4"/>
          <p:cNvSpPr>
            <a:spLocks noGrp="1"/>
          </p:cNvSpPr>
          <p:nvPr>
            <p:ph type="body" sz="quarter" idx="12"/>
          </p:nvPr>
        </p:nvSpPr>
        <p:spPr/>
        <p:txBody>
          <a:bodyPr/>
          <a:lstStyle/>
          <a:p>
            <a:r>
              <a:rPr lang="en-US" sz="2400" dirty="0" smtClean="0"/>
              <a:t>Ross Gardler</a:t>
            </a:r>
          </a:p>
          <a:p>
            <a:r>
              <a:rPr lang="en-US" sz="2400" dirty="0" smtClean="0"/>
              <a:t>Program Manager</a:t>
            </a:r>
          </a:p>
          <a:p>
            <a:endParaRPr lang="en-US" sz="2400" dirty="0" smtClean="0"/>
          </a:p>
          <a:p>
            <a:r>
              <a:rPr lang="en-US" sz="2400" dirty="0" smtClean="0"/>
              <a:t>Saurya Das</a:t>
            </a:r>
          </a:p>
          <a:p>
            <a:r>
              <a:rPr lang="en-US" sz="2400" dirty="0" smtClean="0"/>
              <a:t>Program Manager</a:t>
            </a:r>
            <a:endParaRPr lang="en-US" sz="2400" dirty="0"/>
          </a:p>
        </p:txBody>
      </p:sp>
      <p:sp>
        <p:nvSpPr>
          <p:cNvPr id="6" name="Text Placeholder 5"/>
          <p:cNvSpPr>
            <a:spLocks noGrp="1"/>
          </p:cNvSpPr>
          <p:nvPr>
            <p:ph type="body" sz="quarter" idx="13"/>
          </p:nvPr>
        </p:nvSpPr>
        <p:spPr/>
        <p:txBody>
          <a:bodyPr/>
          <a:lstStyle/>
          <a:p>
            <a:r>
              <a:rPr lang="en-US" dirty="0" smtClean="0"/>
              <a:t>B822</a:t>
            </a:r>
            <a:endParaRPr lang="en-US" dirty="0"/>
          </a:p>
        </p:txBody>
      </p:sp>
    </p:spTree>
    <p:extLst>
      <p:ext uri="{BB962C8B-B14F-4D97-AF65-F5344CB8AC3E}">
        <p14:creationId xmlns:p14="http://schemas.microsoft.com/office/powerpoint/2010/main" val="3341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980" y="800663"/>
            <a:ext cx="6075830" cy="5520422"/>
          </a:xfrm>
          <a:prstGeom prst="rect">
            <a:avLst/>
          </a:prstGeom>
        </p:spPr>
      </p:pic>
      <p:sp>
        <p:nvSpPr>
          <p:cNvPr id="6" name="Title 1"/>
          <p:cNvSpPr txBox="1">
            <a:spLocks/>
          </p:cNvSpPr>
          <p:nvPr/>
        </p:nvSpPr>
        <p:spPr>
          <a:xfrm>
            <a:off x="139355" y="124687"/>
            <a:ext cx="10724938" cy="1351952"/>
          </a:xfrm>
          <a:prstGeom prst="rect">
            <a:avLst/>
          </a:prstGeom>
        </p:spPr>
        <p:txBody>
          <a:bodyPr/>
          <a:lstStyle>
            <a:lvl1pPr algn="l" defTabSz="896157" rtl="0" eaLnBrk="1" latinLnBrk="0" hangingPunct="1">
              <a:spcBef>
                <a:spcPct val="0"/>
              </a:spcBef>
              <a:buNone/>
              <a:defRPr sz="4705" kern="1200">
                <a:gradFill>
                  <a:gsLst>
                    <a:gs pos="0">
                      <a:srgbClr val="505050"/>
                    </a:gs>
                    <a:gs pos="100000">
                      <a:srgbClr val="505050"/>
                    </a:gs>
                  </a:gsLst>
                  <a:lin ang="5400000" scaled="0"/>
                </a:gradFill>
                <a:latin typeface="+mj-lt"/>
                <a:ea typeface="+mj-ea"/>
                <a:cs typeface="+mj-cs"/>
              </a:defRPr>
            </a:lvl1pPr>
          </a:lstStyle>
          <a:p>
            <a:pPr marL="0" marR="0" lvl="0" indent="0" algn="l" defTabSz="896157" rtl="0" eaLnBrk="1" fontAlgn="auto" latinLnBrk="0" hangingPunct="1">
              <a:lnSpc>
                <a:spcPct val="100000"/>
              </a:lnSpc>
              <a:spcBef>
                <a:spcPct val="0"/>
              </a:spcBef>
              <a:spcAft>
                <a:spcPts val="0"/>
              </a:spcAft>
              <a:buClrTx/>
              <a:buSzTx/>
              <a:buFontTx/>
              <a:buNone/>
              <a:tabLst/>
              <a:defRPr/>
            </a:pPr>
            <a:r>
              <a:rPr kumimoji="0" lang="en-US" sz="4080" b="0" i="0" u="none" strike="noStrike" kern="1200" cap="none" spc="0" normalizeH="0" baseline="0" noProof="0" dirty="0">
                <a:ln>
                  <a:noFill/>
                </a:ln>
                <a:solidFill>
                  <a:srgbClr val="505050"/>
                </a:solidFill>
                <a:effectLst/>
                <a:uLnTx/>
                <a:uFillTx/>
                <a:latin typeface="Segoe UI Light"/>
                <a:ea typeface="+mj-ea"/>
                <a:cs typeface="+mj-cs"/>
              </a:rPr>
              <a:t>Deploy using Portal or ARM</a:t>
            </a:r>
          </a:p>
        </p:txBody>
      </p:sp>
      <p:pic>
        <p:nvPicPr>
          <p:cNvPr id="3" name="Picture 2"/>
          <p:cNvPicPr>
            <a:picLocks noChangeAspect="1"/>
          </p:cNvPicPr>
          <p:nvPr/>
        </p:nvPicPr>
        <p:blipFill>
          <a:blip r:embed="rId3"/>
          <a:stretch>
            <a:fillRect/>
          </a:stretch>
        </p:blipFill>
        <p:spPr>
          <a:xfrm>
            <a:off x="930275" y="1211262"/>
            <a:ext cx="11506200" cy="5686425"/>
          </a:xfrm>
          <a:prstGeom prst="rect">
            <a:avLst/>
          </a:prstGeom>
        </p:spPr>
      </p:pic>
    </p:spTree>
    <p:extLst>
      <p:ext uri="{BB962C8B-B14F-4D97-AF65-F5344CB8AC3E}">
        <p14:creationId xmlns:p14="http://schemas.microsoft.com/office/powerpoint/2010/main" val="14985469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39355" y="124687"/>
            <a:ext cx="10724938" cy="1351952"/>
          </a:xfrm>
          <a:prstGeom prst="rect">
            <a:avLst/>
          </a:prstGeom>
        </p:spPr>
        <p:txBody>
          <a:bodyPr/>
          <a:lstStyle>
            <a:lvl1pPr algn="l" defTabSz="896157" rtl="0" eaLnBrk="1" latinLnBrk="0" hangingPunct="1">
              <a:spcBef>
                <a:spcPct val="0"/>
              </a:spcBef>
              <a:buNone/>
              <a:defRPr sz="4705" kern="1200">
                <a:gradFill>
                  <a:gsLst>
                    <a:gs pos="0">
                      <a:srgbClr val="505050"/>
                    </a:gs>
                    <a:gs pos="100000">
                      <a:srgbClr val="505050"/>
                    </a:gs>
                  </a:gsLst>
                  <a:lin ang="5400000" scaled="0"/>
                </a:gradFill>
                <a:latin typeface="+mj-lt"/>
                <a:ea typeface="+mj-ea"/>
                <a:cs typeface="+mj-cs"/>
              </a:defRPr>
            </a:lvl1pPr>
          </a:lstStyle>
          <a:p>
            <a:pPr marL="0" marR="0" lvl="0" indent="0" algn="l" defTabSz="896157" rtl="0" eaLnBrk="1" fontAlgn="auto" latinLnBrk="0" hangingPunct="1">
              <a:lnSpc>
                <a:spcPct val="100000"/>
              </a:lnSpc>
              <a:spcBef>
                <a:spcPct val="0"/>
              </a:spcBef>
              <a:spcAft>
                <a:spcPts val="0"/>
              </a:spcAft>
              <a:buClrTx/>
              <a:buSzTx/>
              <a:buFontTx/>
              <a:buNone/>
              <a:tabLst/>
              <a:defRPr/>
            </a:pPr>
            <a:r>
              <a:rPr kumimoji="0" lang="en-US" sz="4080" b="0" i="0" u="none" strike="noStrike" kern="1200" cap="none" spc="0" normalizeH="0" baseline="0" noProof="0" dirty="0">
                <a:ln>
                  <a:noFill/>
                </a:ln>
                <a:solidFill>
                  <a:srgbClr val="505050"/>
                </a:solidFill>
                <a:effectLst/>
                <a:uLnTx/>
                <a:uFillTx/>
                <a:latin typeface="Segoe UI Light"/>
                <a:ea typeface="+mj-ea"/>
                <a:cs typeface="+mj-cs"/>
              </a:rPr>
              <a:t>Deploy using Portal or ARM</a:t>
            </a:r>
          </a:p>
        </p:txBody>
      </p:sp>
      <p:sp>
        <p:nvSpPr>
          <p:cNvPr id="2" name="TextBox 1"/>
          <p:cNvSpPr txBox="1"/>
          <p:nvPr/>
        </p:nvSpPr>
        <p:spPr>
          <a:xfrm>
            <a:off x="0" y="1135062"/>
            <a:ext cx="12436475" cy="6460230"/>
          </a:xfrm>
          <a:prstGeom prst="rect">
            <a:avLst/>
          </a:prstGeom>
          <a:solidFill>
            <a:schemeClr val="bg1"/>
          </a:solid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0" normalizeH="0" baseline="0" noProof="0" dirty="0" err="1" smtClean="0">
                <a:ln>
                  <a:noFill/>
                </a:ln>
                <a:solidFill>
                  <a:srgbClr val="505050"/>
                </a:solidFill>
                <a:effectLst/>
                <a:uLnTx/>
                <a:uFillTx/>
                <a:latin typeface="Courier New" panose="02070309020205020404" pitchFamily="49" charset="0"/>
                <a:ea typeface="+mn-ea"/>
                <a:cs typeface="Courier New" panose="02070309020205020404" pitchFamily="49" charset="0"/>
              </a:rPr>
              <a:t>dnsNamePrefix</a:t>
            </a:r>
            <a:r>
              <a:rPr kumimoji="0" lang="en-US" sz="3200" b="0" i="0" u="none" strike="noStrike" kern="1200" cap="none" spc="0" normalizeH="0" baseline="0" noProof="0" dirty="0" smtClean="0">
                <a:ln>
                  <a:noFill/>
                </a:ln>
                <a:solidFill>
                  <a:srgbClr val="505050"/>
                </a:solidFill>
                <a:effectLst/>
                <a:uLnTx/>
                <a:uFillTx/>
                <a:latin typeface="Courier New" panose="02070309020205020404" pitchFamily="49" charset="0"/>
                <a:ea typeface="+mn-ea"/>
                <a:cs typeface="Courier New" panose="02070309020205020404" pitchFamily="49" charset="0"/>
              </a:rPr>
              <a:t> (e.g.”acsbuild2016”)</a:t>
            </a:r>
          </a:p>
          <a:p>
            <a:pPr marL="0" marR="0" lvl="0" indent="0" algn="l" defTabSz="932742" rtl="0" eaLnBrk="1" fontAlgn="auto" latinLnBrk="0" hangingPunct="1">
              <a:lnSpc>
                <a:spcPct val="90000"/>
              </a:lnSpc>
              <a:spcBef>
                <a:spcPts val="0"/>
              </a:spcBef>
              <a:spcAft>
                <a:spcPts val="600"/>
              </a:spcAft>
              <a:buClrTx/>
              <a:buSzTx/>
              <a:buFontTx/>
              <a:buNone/>
              <a:tabLst/>
              <a:defRPr/>
            </a:pPr>
            <a:endParaRPr kumimoji="0" lang="en-US" sz="3200" b="0" i="0" u="none" strike="noStrike" kern="1200" cap="none" spc="0" normalizeH="0" baseline="0" noProof="0" dirty="0" smtClean="0">
              <a:ln>
                <a:noFill/>
              </a:ln>
              <a:solidFill>
                <a:srgbClr val="505050"/>
              </a:solidFill>
              <a:effectLst/>
              <a:uLnTx/>
              <a:uFillTx/>
              <a:latin typeface="Courier New" panose="02070309020205020404" pitchFamily="49" charset="0"/>
              <a:ea typeface="+mn-ea"/>
              <a:cs typeface="Courier New" panose="02070309020205020404" pitchFamily="49" charset="0"/>
            </a:endParaRP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0" normalizeH="0" baseline="0" noProof="0" dirty="0" err="1" smtClean="0">
                <a:ln>
                  <a:noFill/>
                </a:ln>
                <a:solidFill>
                  <a:srgbClr val="505050"/>
                </a:solidFill>
                <a:effectLst/>
                <a:uLnTx/>
                <a:uFillTx/>
                <a:latin typeface="Courier New" panose="02070309020205020404" pitchFamily="49" charset="0"/>
                <a:ea typeface="+mn-ea"/>
                <a:cs typeface="Courier New" panose="02070309020205020404" pitchFamily="49" charset="0"/>
              </a:rPr>
              <a:t>orchestratorType</a:t>
            </a:r>
            <a:r>
              <a:rPr kumimoji="0" lang="en-US" sz="3200" b="0" i="0" u="none" strike="noStrike" kern="1200" cap="none" spc="0" normalizeH="0" baseline="0" noProof="0" dirty="0" smtClean="0">
                <a:ln>
                  <a:noFill/>
                </a:ln>
                <a:solidFill>
                  <a:srgbClr val="505050"/>
                </a:solidFill>
                <a:effectLst/>
                <a:uLnTx/>
                <a:uFillTx/>
                <a:latin typeface="Courier New" panose="02070309020205020404" pitchFamily="49" charset="0"/>
                <a:ea typeface="+mn-ea"/>
                <a:cs typeface="Courier New" panose="02070309020205020404" pitchFamily="49" charset="0"/>
              </a:rPr>
              <a:t> (e.g. “</a:t>
            </a:r>
            <a:r>
              <a:rPr kumimoji="0" lang="en-US" sz="3200" b="0" i="0" u="none" strike="noStrike" kern="1200" cap="none" spc="0" normalizeH="0" baseline="0" noProof="0" dirty="0" err="1" smtClean="0">
                <a:ln>
                  <a:noFill/>
                </a:ln>
                <a:solidFill>
                  <a:srgbClr val="505050"/>
                </a:solidFill>
                <a:effectLst/>
                <a:uLnTx/>
                <a:uFillTx/>
                <a:latin typeface="Courier New" panose="02070309020205020404" pitchFamily="49" charset="0"/>
                <a:ea typeface="+mn-ea"/>
                <a:cs typeface="Courier New" panose="02070309020205020404" pitchFamily="49" charset="0"/>
              </a:rPr>
              <a:t>mesos</a:t>
            </a:r>
            <a:r>
              <a:rPr kumimoji="0" lang="en-US" sz="3200" b="0" i="0" u="none" strike="noStrike" kern="1200" cap="none" spc="0" normalizeH="0" baseline="0" noProof="0" dirty="0" smtClean="0">
                <a:ln>
                  <a:noFill/>
                </a:ln>
                <a:solidFill>
                  <a:srgbClr val="505050"/>
                </a:solidFill>
                <a:effectLst/>
                <a:uLnTx/>
                <a:uFillTx/>
                <a:latin typeface="Courier New" panose="02070309020205020404" pitchFamily="49" charset="0"/>
                <a:ea typeface="+mn-ea"/>
                <a:cs typeface="Courier New" panose="02070309020205020404" pitchFamily="49" charset="0"/>
              </a:rPr>
              <a:t>“)</a:t>
            </a:r>
            <a:endParaRPr kumimoji="0" lang="en-US" sz="3200" b="0" i="0" u="none" strike="noStrike" kern="1200" cap="none" spc="0" normalizeH="0" baseline="0" noProof="0" dirty="0">
              <a:ln>
                <a:noFill/>
              </a:ln>
              <a:solidFill>
                <a:srgbClr val="505050"/>
              </a:solidFill>
              <a:effectLst/>
              <a:uLnTx/>
              <a:uFillTx/>
              <a:latin typeface="Courier New" panose="02070309020205020404" pitchFamily="49" charset="0"/>
              <a:ea typeface="+mn-ea"/>
              <a:cs typeface="Courier New" panose="02070309020205020404" pitchFamily="49" charset="0"/>
            </a:endParaRPr>
          </a:p>
          <a:p>
            <a:pPr marL="0" marR="0" lvl="0" indent="0" algn="l" defTabSz="932742" rtl="0" eaLnBrk="1" fontAlgn="auto" latinLnBrk="0" hangingPunct="1">
              <a:lnSpc>
                <a:spcPct val="90000"/>
              </a:lnSpc>
              <a:spcBef>
                <a:spcPts val="0"/>
              </a:spcBef>
              <a:spcAft>
                <a:spcPts val="600"/>
              </a:spcAft>
              <a:buClrTx/>
              <a:buSzTx/>
              <a:buFontTx/>
              <a:buNone/>
              <a:tabLst/>
              <a:defRPr/>
            </a:pPr>
            <a:endParaRPr kumimoji="0" lang="en-US" sz="3200" b="0" i="0" u="none" strike="noStrike" kern="1200" cap="none" spc="0" normalizeH="0" baseline="0" noProof="0" dirty="0">
              <a:ln>
                <a:noFill/>
              </a:ln>
              <a:solidFill>
                <a:srgbClr val="505050"/>
              </a:solidFill>
              <a:effectLst/>
              <a:uLnTx/>
              <a:uFillTx/>
              <a:latin typeface="Courier New" panose="02070309020205020404" pitchFamily="49" charset="0"/>
              <a:ea typeface="+mn-ea"/>
              <a:cs typeface="Courier New" panose="02070309020205020404" pitchFamily="49" charset="0"/>
            </a:endParaRP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0" normalizeH="0" baseline="0" noProof="0" dirty="0" err="1" smtClean="0">
                <a:ln>
                  <a:noFill/>
                </a:ln>
                <a:solidFill>
                  <a:srgbClr val="505050"/>
                </a:solidFill>
                <a:effectLst/>
                <a:uLnTx/>
                <a:uFillTx/>
                <a:latin typeface="Courier New" panose="02070309020205020404" pitchFamily="49" charset="0"/>
                <a:ea typeface="+mn-ea"/>
                <a:cs typeface="Courier New" panose="02070309020205020404" pitchFamily="49" charset="0"/>
              </a:rPr>
              <a:t>agentCount</a:t>
            </a:r>
            <a:r>
              <a:rPr kumimoji="0" lang="en-US" sz="3200" b="0" i="0" u="none" strike="noStrike" kern="1200" cap="none" spc="0" normalizeH="0" baseline="0" noProof="0" dirty="0" smtClean="0">
                <a:ln>
                  <a:noFill/>
                </a:ln>
                <a:solidFill>
                  <a:srgbClr val="505050"/>
                </a:solidFill>
                <a:effectLst/>
                <a:uLnTx/>
                <a:uFillTx/>
                <a:latin typeface="Courier New" panose="02070309020205020404" pitchFamily="49" charset="0"/>
                <a:ea typeface="+mn-ea"/>
                <a:cs typeface="Courier New" panose="02070309020205020404" pitchFamily="49" charset="0"/>
              </a:rPr>
              <a:t> (e.g. 3)</a:t>
            </a:r>
          </a:p>
          <a:p>
            <a:pPr marL="0" marR="0" lvl="0" indent="0" algn="l" defTabSz="932742" rtl="0" eaLnBrk="1" fontAlgn="auto" latinLnBrk="0" hangingPunct="1">
              <a:lnSpc>
                <a:spcPct val="90000"/>
              </a:lnSpc>
              <a:spcBef>
                <a:spcPts val="0"/>
              </a:spcBef>
              <a:spcAft>
                <a:spcPts val="600"/>
              </a:spcAft>
              <a:buClrTx/>
              <a:buSzTx/>
              <a:buFontTx/>
              <a:buNone/>
              <a:tabLst/>
              <a:defRPr/>
            </a:pPr>
            <a:endParaRPr kumimoji="0" lang="en-US" sz="3200" b="0" i="0" u="none" strike="noStrike" kern="1200" cap="none" spc="0" normalizeH="0" baseline="0" noProof="0" dirty="0">
              <a:ln>
                <a:noFill/>
              </a:ln>
              <a:solidFill>
                <a:srgbClr val="505050"/>
              </a:solidFill>
              <a:effectLst/>
              <a:uLnTx/>
              <a:uFillTx/>
              <a:latin typeface="Courier New" panose="02070309020205020404" pitchFamily="49" charset="0"/>
              <a:ea typeface="+mn-ea"/>
              <a:cs typeface="Courier New" panose="02070309020205020404" pitchFamily="49" charset="0"/>
            </a:endParaRP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0" normalizeH="0" baseline="0" noProof="0" dirty="0" err="1" smtClean="0">
                <a:ln>
                  <a:noFill/>
                </a:ln>
                <a:solidFill>
                  <a:srgbClr val="505050"/>
                </a:solidFill>
                <a:effectLst/>
                <a:uLnTx/>
                <a:uFillTx/>
                <a:latin typeface="Courier New" panose="02070309020205020404" pitchFamily="49" charset="0"/>
                <a:ea typeface="+mn-ea"/>
                <a:cs typeface="Courier New" panose="02070309020205020404" pitchFamily="49" charset="0"/>
              </a:rPr>
              <a:t>masterCount</a:t>
            </a:r>
            <a:r>
              <a:rPr kumimoji="0" lang="en-US" sz="3200" b="0" i="0" u="none" strike="noStrike" kern="1200" cap="none" spc="0" normalizeH="0" baseline="0" noProof="0" dirty="0" smtClean="0">
                <a:ln>
                  <a:noFill/>
                </a:ln>
                <a:solidFill>
                  <a:srgbClr val="505050"/>
                </a:solidFill>
                <a:effectLst/>
                <a:uLnTx/>
                <a:uFillTx/>
                <a:latin typeface="Courier New" panose="02070309020205020404" pitchFamily="49" charset="0"/>
                <a:ea typeface="+mn-ea"/>
                <a:cs typeface="Courier New" panose="02070309020205020404" pitchFamily="49" charset="0"/>
              </a:rPr>
              <a:t>: (e.g. 3)</a:t>
            </a:r>
          </a:p>
          <a:p>
            <a:pPr marL="0" marR="0" lvl="0" indent="0" algn="l" defTabSz="932742" rtl="0" eaLnBrk="1" fontAlgn="auto" latinLnBrk="0" hangingPunct="1">
              <a:lnSpc>
                <a:spcPct val="90000"/>
              </a:lnSpc>
              <a:spcBef>
                <a:spcPts val="0"/>
              </a:spcBef>
              <a:spcAft>
                <a:spcPts val="600"/>
              </a:spcAft>
              <a:buClrTx/>
              <a:buSzTx/>
              <a:buFontTx/>
              <a:buNone/>
              <a:tabLst/>
              <a:defRPr/>
            </a:pPr>
            <a:endParaRPr kumimoji="0" lang="en-US" sz="3200" b="0" i="0" u="none" strike="noStrike" kern="1200" cap="none" spc="0" normalizeH="0" baseline="0" noProof="0" dirty="0">
              <a:ln>
                <a:noFill/>
              </a:ln>
              <a:solidFill>
                <a:srgbClr val="505050"/>
              </a:solidFill>
              <a:effectLst/>
              <a:uLnTx/>
              <a:uFillTx/>
              <a:latin typeface="Courier New" panose="02070309020205020404" pitchFamily="49" charset="0"/>
              <a:ea typeface="+mn-ea"/>
              <a:cs typeface="Courier New" panose="02070309020205020404" pitchFamily="49" charset="0"/>
            </a:endParaRP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0" normalizeH="0" baseline="0" noProof="0" dirty="0" err="1" smtClean="0">
                <a:ln>
                  <a:noFill/>
                </a:ln>
                <a:solidFill>
                  <a:srgbClr val="505050"/>
                </a:solidFill>
                <a:effectLst/>
                <a:uLnTx/>
                <a:uFillTx/>
                <a:latin typeface="Courier New" panose="02070309020205020404" pitchFamily="49" charset="0"/>
                <a:ea typeface="+mn-ea"/>
                <a:cs typeface="Courier New" panose="02070309020205020404" pitchFamily="49" charset="0"/>
              </a:rPr>
              <a:t>linuxAdminUsername</a:t>
            </a:r>
            <a:r>
              <a:rPr kumimoji="0" lang="en-US" sz="3200" b="0" i="0" u="none" strike="noStrike" kern="1200" cap="none" spc="0" normalizeH="0" baseline="0" noProof="0" dirty="0" smtClean="0">
                <a:ln>
                  <a:noFill/>
                </a:ln>
                <a:solidFill>
                  <a:srgbClr val="505050"/>
                </a:solidFill>
                <a:effectLst/>
                <a:uLnTx/>
                <a:uFillTx/>
                <a:latin typeface="Courier New" panose="02070309020205020404" pitchFamily="49" charset="0"/>
                <a:ea typeface="+mn-ea"/>
                <a:cs typeface="Courier New" panose="02070309020205020404" pitchFamily="49" charset="0"/>
              </a:rPr>
              <a:t> (e.g. "</a:t>
            </a:r>
            <a:r>
              <a:rPr kumimoji="0" lang="en-US" sz="3200" b="0" i="0" u="none" strike="noStrike" kern="1200" cap="none" spc="0" normalizeH="0" baseline="0" noProof="0" dirty="0" err="1" smtClean="0">
                <a:ln>
                  <a:noFill/>
                </a:ln>
                <a:solidFill>
                  <a:srgbClr val="505050"/>
                </a:solidFill>
                <a:effectLst/>
                <a:uLnTx/>
                <a:uFillTx/>
                <a:latin typeface="Courier New" panose="02070309020205020404" pitchFamily="49" charset="0"/>
                <a:ea typeface="+mn-ea"/>
                <a:cs typeface="Courier New" panose="02070309020205020404" pitchFamily="49" charset="0"/>
              </a:rPr>
              <a:t>azureuser</a:t>
            </a:r>
            <a:r>
              <a:rPr kumimoji="0" lang="en-US" sz="3200" b="0" i="0" u="none" strike="noStrike" kern="1200" cap="none" spc="0" normalizeH="0" baseline="0" noProof="0" dirty="0" smtClean="0">
                <a:ln>
                  <a:noFill/>
                </a:ln>
                <a:solidFill>
                  <a:srgbClr val="505050"/>
                </a:solidFill>
                <a:effectLst/>
                <a:uLnTx/>
                <a:uFillTx/>
                <a:latin typeface="Courier New" panose="02070309020205020404" pitchFamily="49" charset="0"/>
                <a:ea typeface="+mn-ea"/>
                <a:cs typeface="Courier New" panose="02070309020205020404" pitchFamily="49" charset="0"/>
              </a:rPr>
              <a:t>“)</a:t>
            </a:r>
          </a:p>
          <a:p>
            <a:pPr marL="0" marR="0" lvl="0" indent="0" algn="l" defTabSz="932742" rtl="0" eaLnBrk="1" fontAlgn="auto" latinLnBrk="0" hangingPunct="1">
              <a:lnSpc>
                <a:spcPct val="90000"/>
              </a:lnSpc>
              <a:spcBef>
                <a:spcPts val="0"/>
              </a:spcBef>
              <a:spcAft>
                <a:spcPts val="600"/>
              </a:spcAft>
              <a:buClrTx/>
              <a:buSzTx/>
              <a:buFontTx/>
              <a:buNone/>
              <a:tabLst/>
              <a:defRPr/>
            </a:pPr>
            <a:endParaRPr kumimoji="0" lang="en-US" sz="3200" b="0" i="0" u="none" strike="noStrike" kern="1200" cap="none" spc="0" normalizeH="0" baseline="0" noProof="0" dirty="0">
              <a:ln>
                <a:noFill/>
              </a:ln>
              <a:solidFill>
                <a:srgbClr val="505050"/>
              </a:solidFill>
              <a:effectLst/>
              <a:uLnTx/>
              <a:uFillTx/>
              <a:latin typeface="Courier New" panose="02070309020205020404" pitchFamily="49" charset="0"/>
              <a:ea typeface="+mn-ea"/>
              <a:cs typeface="Courier New" panose="02070309020205020404" pitchFamily="49" charset="0"/>
            </a:endParaRP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0" normalizeH="0" baseline="0" noProof="0" dirty="0" err="1" smtClean="0">
                <a:ln>
                  <a:noFill/>
                </a:ln>
                <a:solidFill>
                  <a:srgbClr val="505050"/>
                </a:solidFill>
                <a:effectLst/>
                <a:uLnTx/>
                <a:uFillTx/>
                <a:latin typeface="Courier New" panose="02070309020205020404" pitchFamily="49" charset="0"/>
                <a:ea typeface="+mn-ea"/>
                <a:cs typeface="Courier New" panose="02070309020205020404" pitchFamily="49" charset="0"/>
              </a:rPr>
              <a:t>sshRSAPublicKey</a:t>
            </a:r>
            <a:r>
              <a:rPr kumimoji="0" lang="en-US" sz="3200" b="0" i="0" u="none" strike="noStrike" kern="1200" cap="none" spc="0" normalizeH="0" baseline="0" noProof="0" dirty="0" smtClean="0">
                <a:ln>
                  <a:noFill/>
                </a:ln>
                <a:solidFill>
                  <a:srgbClr val="505050"/>
                </a:solidFill>
                <a:effectLst/>
                <a:uLnTx/>
                <a:uFillTx/>
                <a:latin typeface="Courier New" panose="02070309020205020404" pitchFamily="49" charset="0"/>
                <a:ea typeface="+mn-ea"/>
                <a:cs typeface="Courier New" panose="02070309020205020404" pitchFamily="49" charset="0"/>
              </a:rPr>
              <a:t> (</a:t>
            </a:r>
            <a:r>
              <a:rPr kumimoji="0" lang="en-US" sz="3200" b="0" i="0" u="none" strike="noStrike" kern="1200" cap="none" spc="0" normalizeH="0" baseline="0" noProof="0" dirty="0" err="1" smtClean="0">
                <a:ln>
                  <a:noFill/>
                </a:ln>
                <a:solidFill>
                  <a:srgbClr val="505050"/>
                </a:solidFill>
                <a:effectLst/>
                <a:uLnTx/>
                <a:uFillTx/>
                <a:latin typeface="Courier New" panose="02070309020205020404" pitchFamily="49" charset="0"/>
                <a:ea typeface="+mn-ea"/>
                <a:cs typeface="Courier New" panose="02070309020205020404" pitchFamily="49" charset="0"/>
              </a:rPr>
              <a:t>e.g</a:t>
            </a:r>
            <a:r>
              <a:rPr kumimoji="0" lang="en-US" sz="3200" b="0" i="0" u="none" strike="noStrike" kern="1200" cap="none" spc="0" normalizeH="0" baseline="0" noProof="0" dirty="0">
                <a:ln>
                  <a:noFill/>
                </a:ln>
                <a:solidFill>
                  <a:srgbClr val="505050"/>
                </a:solidFill>
                <a:effectLst/>
                <a:uLnTx/>
                <a:uFillTx/>
                <a:latin typeface="Courier New" panose="02070309020205020404" pitchFamily="49" charset="0"/>
                <a:ea typeface="+mn-ea"/>
                <a:cs typeface="Courier New" panose="02070309020205020404" pitchFamily="49" charset="0"/>
              </a:rPr>
              <a:t> "</a:t>
            </a:r>
            <a:r>
              <a:rPr kumimoji="0" lang="en-US" sz="3200" b="0" i="0" u="none" strike="noStrike" kern="1200" cap="none" spc="0" normalizeH="0" baseline="0" noProof="0" dirty="0" err="1">
                <a:ln>
                  <a:noFill/>
                </a:ln>
                <a:solidFill>
                  <a:srgbClr val="505050"/>
                </a:solidFill>
                <a:effectLst/>
                <a:uLnTx/>
                <a:uFillTx/>
                <a:latin typeface="Courier New" panose="02070309020205020404" pitchFamily="49" charset="0"/>
                <a:ea typeface="+mn-ea"/>
                <a:cs typeface="Courier New" panose="02070309020205020404" pitchFamily="49" charset="0"/>
              </a:rPr>
              <a:t>ssh-rsa</a:t>
            </a:r>
            <a:r>
              <a:rPr kumimoji="0" lang="en-US" sz="3200" b="0" i="0" u="none" strike="noStrike" kern="1200" cap="none" spc="0" normalizeH="0" baseline="0" noProof="0" dirty="0">
                <a:ln>
                  <a:noFill/>
                </a:ln>
                <a:solidFill>
                  <a:srgbClr val="505050"/>
                </a:solidFill>
                <a:effectLst/>
                <a:uLnTx/>
                <a:uFillTx/>
                <a:latin typeface="Courier New" panose="02070309020205020404" pitchFamily="49" charset="0"/>
                <a:ea typeface="+mn-ea"/>
                <a:cs typeface="Courier New" panose="02070309020205020404" pitchFamily="49" charset="0"/>
              </a:rPr>
              <a:t> </a:t>
            </a:r>
            <a:r>
              <a:rPr kumimoji="0" lang="en-US" sz="3200" b="0" i="0" u="none" strike="noStrike" kern="1200" cap="none" spc="0" normalizeH="0" baseline="0" noProof="0" dirty="0" smtClean="0">
                <a:ln>
                  <a:noFill/>
                </a:ln>
                <a:solidFill>
                  <a:srgbClr val="505050"/>
                </a:solidFill>
                <a:effectLst/>
                <a:uLnTx/>
                <a:uFillTx/>
                <a:latin typeface="Courier New" panose="02070309020205020404" pitchFamily="49" charset="0"/>
                <a:ea typeface="+mn-ea"/>
                <a:cs typeface="Courier New" panose="02070309020205020404" pitchFamily="49" charset="0"/>
              </a:rPr>
              <a:t>AAAAB3NzaC1“)</a:t>
            </a:r>
            <a:endParaRPr kumimoji="0" lang="en-US" sz="3200" b="0" i="0" u="none" strike="noStrike" kern="1200" cap="none" spc="0" normalizeH="0" baseline="0" noProof="0" dirty="0">
              <a:ln>
                <a:noFill/>
              </a:ln>
              <a:solidFill>
                <a:srgbClr val="505050"/>
              </a:solidFill>
              <a:effectLst/>
              <a:uLnTx/>
              <a:uFillTx/>
              <a:latin typeface="Courier New" panose="02070309020205020404" pitchFamily="49" charset="0"/>
              <a:ea typeface="+mn-ea"/>
              <a:cs typeface="Courier New" panose="02070309020205020404" pitchFamily="49" charset="0"/>
            </a:endParaRPr>
          </a:p>
          <a:p>
            <a:pPr marL="0" marR="0" lvl="0" indent="0" algn="l" defTabSz="932742" rtl="0" eaLnBrk="1" fontAlgn="auto" latinLnBrk="0" hangingPunct="1">
              <a:lnSpc>
                <a:spcPct val="90000"/>
              </a:lnSpc>
              <a:spcBef>
                <a:spcPts val="0"/>
              </a:spcBef>
              <a:spcAft>
                <a:spcPts val="600"/>
              </a:spcAft>
              <a:buClrTx/>
              <a:buSzTx/>
              <a:buFontTx/>
              <a:buNone/>
              <a:tabLst/>
              <a:defRPr/>
            </a:pPr>
            <a:endParaRPr kumimoji="0" lang="en-US" sz="3200" b="0" i="0" u="none" strike="noStrike" kern="1200" cap="none" spc="0" normalizeH="0" baseline="0" noProof="0" dirty="0" err="1" smtClean="0">
              <a:ln>
                <a:noFill/>
              </a:ln>
              <a:solidFill>
                <a:srgbClr val="505050"/>
              </a:solidFill>
              <a:effectLst/>
              <a:uLnTx/>
              <a:uFillTx/>
              <a:latin typeface="Courier New" panose="02070309020205020404" pitchFamily="49" charset="0"/>
              <a:ea typeface="+mn-ea"/>
              <a:cs typeface="Courier New" panose="02070309020205020404" pitchFamily="49" charset="0"/>
            </a:endParaRPr>
          </a:p>
        </p:txBody>
      </p:sp>
    </p:spTree>
    <p:extLst>
      <p:ext uri="{BB962C8B-B14F-4D97-AF65-F5344CB8AC3E}">
        <p14:creationId xmlns:p14="http://schemas.microsoft.com/office/powerpoint/2010/main" val="19159978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a:xfrm>
            <a:off x="274637" y="1209973"/>
            <a:ext cx="11810999" cy="3176254"/>
          </a:xfrm>
        </p:spPr>
        <p:txBody>
          <a:bodyPr/>
          <a:lstStyle/>
          <a:p>
            <a:r>
              <a:rPr lang="en-US" dirty="0" smtClean="0"/>
              <a:t>Demo: </a:t>
            </a:r>
            <a:br>
              <a:rPr lang="en-US" dirty="0" smtClean="0"/>
            </a:br>
            <a:r>
              <a:rPr lang="en-US" dirty="0" smtClean="0"/>
              <a:t>Creating an Azure Container Service Cluster (</a:t>
            </a:r>
            <a:r>
              <a:rPr lang="en-US" dirty="0" err="1" smtClean="0"/>
              <a:t>QuickStarts</a:t>
            </a:r>
            <a:r>
              <a:rPr lang="en-US" dirty="0" smtClean="0"/>
              <a:t>)</a:t>
            </a:r>
            <a:endParaRPr lang="en-US" dirty="0"/>
          </a:p>
        </p:txBody>
      </p:sp>
    </p:spTree>
    <p:extLst>
      <p:ext uri="{BB962C8B-B14F-4D97-AF65-F5344CB8AC3E}">
        <p14:creationId xmlns:p14="http://schemas.microsoft.com/office/powerpoint/2010/main" val="16271667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7" y="1209973"/>
            <a:ext cx="11810999" cy="3176254"/>
          </a:xfrm>
        </p:spPr>
        <p:txBody>
          <a:bodyPr/>
          <a:lstStyle/>
          <a:p>
            <a:r>
              <a:rPr lang="en-US" dirty="0" smtClean="0"/>
              <a:t>Demo: </a:t>
            </a:r>
            <a:br>
              <a:rPr lang="en-US" dirty="0" smtClean="0"/>
            </a:br>
            <a:r>
              <a:rPr lang="en-US" dirty="0" smtClean="0"/>
              <a:t>Creating an Azure Container Service Cluster (CLI)</a:t>
            </a:r>
            <a:endParaRPr lang="en-US" dirty="0"/>
          </a:p>
        </p:txBody>
      </p:sp>
    </p:spTree>
    <p:extLst>
      <p:ext uri="{BB962C8B-B14F-4D97-AF65-F5344CB8AC3E}">
        <p14:creationId xmlns:p14="http://schemas.microsoft.com/office/powerpoint/2010/main" val="6632649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Azure Container Service Architecture (Swarm)</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357" y="1212849"/>
            <a:ext cx="10470127" cy="5384230"/>
          </a:xfrm>
          <a:prstGeom prst="rect">
            <a:avLst/>
          </a:prstGeom>
        </p:spPr>
      </p:pic>
    </p:spTree>
    <p:extLst>
      <p:ext uri="{BB962C8B-B14F-4D97-AF65-F5344CB8AC3E}">
        <p14:creationId xmlns:p14="http://schemas.microsoft.com/office/powerpoint/2010/main" val="646422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Azure Container Service Architecture (Mesos)</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5297" y="1218163"/>
            <a:ext cx="10448248" cy="5372979"/>
          </a:xfrm>
          <a:prstGeom prst="rect">
            <a:avLst/>
          </a:prstGeom>
          <a:solidFill>
            <a:schemeClr val="bg1"/>
          </a:solidFill>
        </p:spPr>
      </p:pic>
    </p:spTree>
    <p:extLst>
      <p:ext uri="{BB962C8B-B14F-4D97-AF65-F5344CB8AC3E}">
        <p14:creationId xmlns:p14="http://schemas.microsoft.com/office/powerpoint/2010/main" val="3343448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7" y="1209973"/>
            <a:ext cx="11810999" cy="3176254"/>
          </a:xfrm>
        </p:spPr>
        <p:txBody>
          <a:bodyPr/>
          <a:lstStyle/>
          <a:p>
            <a:r>
              <a:rPr lang="en-US" dirty="0" smtClean="0"/>
              <a:t>Demo: </a:t>
            </a:r>
            <a:br>
              <a:rPr lang="en-US" dirty="0" smtClean="0"/>
            </a:br>
            <a:r>
              <a:rPr lang="en-US" dirty="0" smtClean="0"/>
              <a:t>Running in Production </a:t>
            </a:r>
            <a:br>
              <a:rPr lang="en-US" dirty="0" smtClean="0"/>
            </a:br>
            <a:r>
              <a:rPr lang="en-US" dirty="0" smtClean="0"/>
              <a:t>(Apache Mesos)</a:t>
            </a:r>
            <a:endParaRPr lang="en-US" dirty="0"/>
          </a:p>
        </p:txBody>
      </p:sp>
    </p:spTree>
    <p:extLst>
      <p:ext uri="{BB962C8B-B14F-4D97-AF65-F5344CB8AC3E}">
        <p14:creationId xmlns:p14="http://schemas.microsoft.com/office/powerpoint/2010/main" val="42721801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Table 19"/>
          <p:cNvGraphicFramePr>
            <a:graphicFrameLocks noGrp="1"/>
          </p:cNvGraphicFramePr>
          <p:nvPr>
            <p:extLst/>
          </p:nvPr>
        </p:nvGraphicFramePr>
        <p:xfrm>
          <a:off x="7021689" y="2040536"/>
          <a:ext cx="5140148" cy="3394833"/>
        </p:xfrm>
        <a:graphic>
          <a:graphicData uri="http://schemas.openxmlformats.org/drawingml/2006/table">
            <a:tbl>
              <a:tblPr firstRow="1" firstCol="1" bandRow="1">
                <a:tableStyleId>{5C22544A-7EE6-4342-B048-85BDC9FD1C3A}</a:tableStyleId>
              </a:tblPr>
              <a:tblGrid>
                <a:gridCol w="2253104">
                  <a:extLst>
                    <a:ext uri="{9D8B030D-6E8A-4147-A177-3AD203B41FA5}">
                      <a16:colId xmlns:a16="http://schemas.microsoft.com/office/drawing/2014/main" val="20000"/>
                    </a:ext>
                  </a:extLst>
                </a:gridCol>
                <a:gridCol w="2887044">
                  <a:extLst>
                    <a:ext uri="{9D8B030D-6E8A-4147-A177-3AD203B41FA5}">
                      <a16:colId xmlns:a16="http://schemas.microsoft.com/office/drawing/2014/main" val="20001"/>
                    </a:ext>
                  </a:extLst>
                </a:gridCol>
              </a:tblGrid>
              <a:tr h="601157">
                <a:tc>
                  <a:txBody>
                    <a:bodyPr/>
                    <a:lstStyle/>
                    <a:p>
                      <a:pPr marL="0" marR="0">
                        <a:lnSpc>
                          <a:spcPct val="115000"/>
                        </a:lnSpc>
                        <a:spcBef>
                          <a:spcPts val="0"/>
                        </a:spcBef>
                        <a:spcAft>
                          <a:spcPts val="0"/>
                        </a:spcAft>
                      </a:pPr>
                      <a:r>
                        <a:rPr lang="en-US" sz="1800" dirty="0">
                          <a:effectLst/>
                        </a:rPr>
                        <a:t>Layer</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tc>
                  <a:txBody>
                    <a:bodyPr/>
                    <a:lstStyle/>
                    <a:p>
                      <a:pPr marL="0" marR="0">
                        <a:lnSpc>
                          <a:spcPct val="115000"/>
                        </a:lnSpc>
                        <a:spcBef>
                          <a:spcPts val="0"/>
                        </a:spcBef>
                        <a:spcAft>
                          <a:spcPts val="0"/>
                        </a:spcAft>
                      </a:pPr>
                      <a:r>
                        <a:rPr lang="en-US" sz="1800" dirty="0">
                          <a:effectLst/>
                        </a:rPr>
                        <a:t>Supported </a:t>
                      </a:r>
                      <a:r>
                        <a:rPr lang="en-US" sz="1800" dirty="0" smtClean="0">
                          <a:effectLst/>
                        </a:rPr>
                        <a:t>Technologies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extLst>
                  <a:ext uri="{0D108BD9-81ED-4DB2-BD59-A6C34878D82A}">
                    <a16:rowId xmlns:a16="http://schemas.microsoft.com/office/drawing/2014/main" val="10000"/>
                  </a:ext>
                </a:extLst>
              </a:tr>
              <a:tr h="760667">
                <a:tc>
                  <a:txBody>
                    <a:bodyPr/>
                    <a:lstStyle/>
                    <a:p>
                      <a:pPr marL="0" marR="0">
                        <a:lnSpc>
                          <a:spcPct val="115000"/>
                        </a:lnSpc>
                        <a:spcBef>
                          <a:spcPts val="0"/>
                        </a:spcBef>
                        <a:spcAft>
                          <a:spcPts val="0"/>
                        </a:spcAft>
                      </a:pPr>
                      <a:r>
                        <a:rPr lang="en-US" sz="1800">
                          <a:effectLst/>
                        </a:rPr>
                        <a:t>Configuration as Code</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tc>
                  <a:txBody>
                    <a:bodyPr/>
                    <a:lstStyle/>
                    <a:p>
                      <a:pPr marL="0" marR="0">
                        <a:lnSpc>
                          <a:spcPct val="115000"/>
                        </a:lnSpc>
                        <a:spcBef>
                          <a:spcPts val="0"/>
                        </a:spcBef>
                        <a:spcAft>
                          <a:spcPts val="0"/>
                        </a:spcAft>
                      </a:pPr>
                      <a:r>
                        <a:rPr lang="en-US" sz="1800" dirty="0">
                          <a:effectLst/>
                        </a:rPr>
                        <a:t>ARM, Dockerfile, Docker </a:t>
                      </a:r>
                      <a:r>
                        <a:rPr lang="en-US" sz="1800" dirty="0" smtClean="0">
                          <a:effectLst/>
                        </a:rPr>
                        <a:t>Compose, </a:t>
                      </a:r>
                      <a:r>
                        <a:rPr lang="en-US" sz="1800" dirty="0" err="1" smtClean="0">
                          <a:effectLst/>
                        </a:rPr>
                        <a:t>Marathon.json</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extLst>
                  <a:ext uri="{0D108BD9-81ED-4DB2-BD59-A6C34878D82A}">
                    <a16:rowId xmlns:a16="http://schemas.microsoft.com/office/drawing/2014/main" val="10001"/>
                  </a:ext>
                </a:extLst>
              </a:tr>
              <a:tr h="760667">
                <a:tc>
                  <a:txBody>
                    <a:bodyPr/>
                    <a:lstStyle/>
                    <a:p>
                      <a:pPr marL="0" marR="0">
                        <a:lnSpc>
                          <a:spcPct val="115000"/>
                        </a:lnSpc>
                        <a:spcBef>
                          <a:spcPts val="0"/>
                        </a:spcBef>
                        <a:spcAft>
                          <a:spcPts val="0"/>
                        </a:spcAft>
                      </a:pPr>
                      <a:r>
                        <a:rPr lang="en-US" sz="1800" dirty="0">
                          <a:effectLst/>
                        </a:rPr>
                        <a:t>Host cluster management</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tc>
                  <a:txBody>
                    <a:bodyPr/>
                    <a:lstStyle/>
                    <a:p>
                      <a:pPr marL="0" marR="0">
                        <a:lnSpc>
                          <a:spcPct val="115000"/>
                        </a:lnSpc>
                        <a:spcBef>
                          <a:spcPts val="0"/>
                        </a:spcBef>
                        <a:spcAft>
                          <a:spcPts val="0"/>
                        </a:spcAft>
                      </a:pPr>
                      <a:r>
                        <a:rPr lang="en-US" sz="1800" dirty="0" smtClean="0">
                          <a:effectLst/>
                        </a:rPr>
                        <a:t>VM Scale</a:t>
                      </a:r>
                      <a:r>
                        <a:rPr lang="en-US" sz="1800" baseline="0" dirty="0" smtClean="0">
                          <a:effectLst/>
                        </a:rPr>
                        <a:t> </a:t>
                      </a:r>
                      <a:r>
                        <a:rPr lang="en-US" sz="1800" dirty="0" smtClean="0">
                          <a:effectLst/>
                        </a:rPr>
                        <a:t>Sets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extLst>
                  <a:ext uri="{0D108BD9-81ED-4DB2-BD59-A6C34878D82A}">
                    <a16:rowId xmlns:a16="http://schemas.microsoft.com/office/drawing/2014/main" val="10002"/>
                  </a:ext>
                </a:extLst>
              </a:tr>
              <a:tr h="760667">
                <a:tc>
                  <a:txBody>
                    <a:bodyPr/>
                    <a:lstStyle/>
                    <a:p>
                      <a:pPr marL="0" marR="0">
                        <a:lnSpc>
                          <a:spcPct val="115000"/>
                        </a:lnSpc>
                        <a:spcBef>
                          <a:spcPts val="0"/>
                        </a:spcBef>
                        <a:spcAft>
                          <a:spcPts val="0"/>
                        </a:spcAft>
                      </a:pPr>
                      <a:r>
                        <a:rPr lang="en-US" sz="1800" dirty="0">
                          <a:effectLst/>
                        </a:rPr>
                        <a:t>Container orchestration</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tc>
                  <a:txBody>
                    <a:bodyPr/>
                    <a:lstStyle/>
                    <a:p>
                      <a:pPr marL="0" marR="0">
                        <a:lnSpc>
                          <a:spcPct val="115000"/>
                        </a:lnSpc>
                        <a:spcBef>
                          <a:spcPts val="0"/>
                        </a:spcBef>
                        <a:spcAft>
                          <a:spcPts val="0"/>
                        </a:spcAft>
                      </a:pPr>
                      <a:r>
                        <a:rPr lang="en-US" sz="1800" dirty="0">
                          <a:effectLst/>
                        </a:rPr>
                        <a:t>Docker Swarm, </a:t>
                      </a:r>
                      <a:r>
                        <a:rPr lang="en-US" sz="1800" dirty="0" err="1" smtClean="0">
                          <a:effectLst/>
                        </a:rPr>
                        <a:t>Chronos</a:t>
                      </a:r>
                      <a:r>
                        <a:rPr lang="en-US" sz="1800" dirty="0" smtClean="0">
                          <a:effectLst/>
                        </a:rPr>
                        <a:t>, Marathon,</a:t>
                      </a:r>
                      <a:r>
                        <a:rPr lang="en-US" sz="1800" baseline="0" dirty="0" smtClean="0">
                          <a:effectLst/>
                        </a:rPr>
                        <a:t> </a:t>
                      </a:r>
                      <a:r>
                        <a:rPr lang="en-US" sz="1800" dirty="0" smtClean="0">
                          <a:effectLst/>
                        </a:rPr>
                        <a:t>Apache </a:t>
                      </a:r>
                      <a:r>
                        <a:rPr lang="en-US" sz="1800" dirty="0">
                          <a:effectLst/>
                        </a:rPr>
                        <a:t>Mesos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extLst>
                  <a:ext uri="{0D108BD9-81ED-4DB2-BD59-A6C34878D82A}">
                    <a16:rowId xmlns:a16="http://schemas.microsoft.com/office/drawing/2014/main" val="10003"/>
                  </a:ext>
                </a:extLst>
              </a:tr>
              <a:tr h="511675">
                <a:tc>
                  <a:txBody>
                    <a:bodyPr/>
                    <a:lstStyle/>
                    <a:p>
                      <a:pPr marL="0" marR="0">
                        <a:lnSpc>
                          <a:spcPct val="115000"/>
                        </a:lnSpc>
                        <a:spcBef>
                          <a:spcPts val="0"/>
                        </a:spcBef>
                        <a:spcAft>
                          <a:spcPts val="0"/>
                        </a:spcAft>
                      </a:pPr>
                      <a:r>
                        <a:rPr lang="en-US" sz="1800" dirty="0">
                          <a:effectLst/>
                        </a:rPr>
                        <a:t>Monitoring</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tc>
                  <a:txBody>
                    <a:bodyPr/>
                    <a:lstStyle/>
                    <a:p>
                      <a:pPr marL="0" marR="0">
                        <a:lnSpc>
                          <a:spcPct val="115000"/>
                        </a:lnSpc>
                        <a:spcBef>
                          <a:spcPts val="0"/>
                        </a:spcBef>
                        <a:spcAft>
                          <a:spcPts val="0"/>
                        </a:spcAft>
                      </a:pPr>
                      <a:r>
                        <a:rPr lang="en-US" sz="1800" dirty="0" smtClean="0">
                          <a:effectLst/>
                        </a:rPr>
                        <a:t>OMS, </a:t>
                      </a:r>
                      <a:r>
                        <a:rPr lang="en-US" sz="1800" dirty="0" err="1" smtClean="0">
                          <a:effectLst/>
                        </a:rPr>
                        <a:t>Statsd</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extLst>
                  <a:ext uri="{0D108BD9-81ED-4DB2-BD59-A6C34878D82A}">
                    <a16:rowId xmlns:a16="http://schemas.microsoft.com/office/drawing/2014/main" val="10004"/>
                  </a:ext>
                </a:extLst>
              </a:tr>
            </a:tbl>
          </a:graphicData>
        </a:graphic>
      </p:graphicFrame>
      <p:sp>
        <p:nvSpPr>
          <p:cNvPr id="2" name="Title 1"/>
          <p:cNvSpPr>
            <a:spLocks noGrp="1"/>
          </p:cNvSpPr>
          <p:nvPr>
            <p:ph type="title"/>
          </p:nvPr>
        </p:nvSpPr>
        <p:spPr/>
        <p:txBody>
          <a:bodyPr/>
          <a:lstStyle/>
          <a:p>
            <a:r>
              <a:rPr lang="en-US" dirty="0" smtClean="0"/>
              <a:t>Layered for flexibility and agility</a:t>
            </a:r>
            <a:endParaRPr lang="en-US" dirty="0"/>
          </a:p>
        </p:txBody>
      </p:sp>
      <p:sp>
        <p:nvSpPr>
          <p:cNvPr id="4" name="Rectangle 3"/>
          <p:cNvSpPr/>
          <p:nvPr/>
        </p:nvSpPr>
        <p:spPr bwMode="auto">
          <a:xfrm>
            <a:off x="3346186" y="3018916"/>
            <a:ext cx="3033123" cy="596866"/>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Containers</a:t>
            </a:r>
          </a:p>
        </p:txBody>
      </p:sp>
      <p:sp>
        <p:nvSpPr>
          <p:cNvPr id="5" name="Rectangle 4"/>
          <p:cNvSpPr/>
          <p:nvPr/>
        </p:nvSpPr>
        <p:spPr bwMode="auto">
          <a:xfrm>
            <a:off x="205392" y="5178810"/>
            <a:ext cx="6181476" cy="59701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VMs and VM Scale Sets</a:t>
            </a:r>
          </a:p>
        </p:txBody>
      </p:sp>
      <p:sp>
        <p:nvSpPr>
          <p:cNvPr id="6" name="Rectangle 5"/>
          <p:cNvSpPr/>
          <p:nvPr/>
        </p:nvSpPr>
        <p:spPr bwMode="auto">
          <a:xfrm>
            <a:off x="205391" y="3008514"/>
            <a:ext cx="2965932" cy="596866"/>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ARM Template</a:t>
            </a:r>
          </a:p>
        </p:txBody>
      </p:sp>
      <p:sp>
        <p:nvSpPr>
          <p:cNvPr id="7" name="Rectangle 6"/>
          <p:cNvSpPr/>
          <p:nvPr/>
        </p:nvSpPr>
        <p:spPr bwMode="auto">
          <a:xfrm>
            <a:off x="197833" y="3778894"/>
            <a:ext cx="6181476" cy="597015"/>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Container Services (1</a:t>
            </a:r>
            <a:r>
              <a:rPr kumimoji="0" lang="en-US" sz="2040" b="0" i="0" u="none" strike="noStrike" kern="1200" cap="none" spc="0" normalizeH="0" baseline="3000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st</a:t>
            </a:r>
            <a:r>
              <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 party, 3</a:t>
            </a:r>
            <a:r>
              <a:rPr kumimoji="0" lang="en-US" sz="2040" b="0" i="0" u="none" strike="noStrike" kern="1200" cap="none" spc="0" normalizeH="0" baseline="3000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rd</a:t>
            </a:r>
            <a:r>
              <a:rPr kumimoji="0" lang="en-US" sz="204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 party)</a:t>
            </a:r>
          </a:p>
        </p:txBody>
      </p:sp>
      <p:sp>
        <p:nvSpPr>
          <p:cNvPr id="8" name="Down Arrow 7"/>
          <p:cNvSpPr/>
          <p:nvPr/>
        </p:nvSpPr>
        <p:spPr bwMode="auto">
          <a:xfrm>
            <a:off x="570223" y="2365915"/>
            <a:ext cx="2324020" cy="639763"/>
          </a:xfrm>
          <a:prstGeom prst="downArrow">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rtl="0" eaLnBrk="1" fontAlgn="base" latinLnBrk="0" hangingPunct="1">
              <a:lnSpc>
                <a:spcPct val="90000"/>
              </a:lnSpc>
              <a:spcBef>
                <a:spcPct val="0"/>
              </a:spcBef>
              <a:spcAft>
                <a:spcPct val="0"/>
              </a:spcAft>
              <a:buClrTx/>
              <a:buSzTx/>
              <a:buFontTx/>
              <a:buNone/>
              <a:tabLst/>
              <a:defRPr/>
            </a:pPr>
            <a:endParaRPr kumimoji="0" lang="en-US" sz="2040" b="0" i="0" u="none" strike="noStrike" kern="1200" cap="none" spc="-51" normalizeH="0" baseline="0" noProof="0" dirty="0">
              <a:ln>
                <a:noFill/>
              </a:ln>
              <a:gradFill>
                <a:gsLst>
                  <a:gs pos="1250">
                    <a:srgbClr val="000000"/>
                  </a:gs>
                  <a:gs pos="10417">
                    <a:srgbClr val="000000"/>
                  </a:gs>
                </a:gsLst>
                <a:lin ang="5400000" scaled="0"/>
              </a:gradFill>
              <a:effectLst/>
              <a:uLnTx/>
              <a:uFillTx/>
              <a:latin typeface="Segoe UI"/>
              <a:ea typeface="+mn-ea"/>
              <a:cs typeface="+mn-cs"/>
            </a:endParaRPr>
          </a:p>
        </p:txBody>
      </p:sp>
      <p:sp>
        <p:nvSpPr>
          <p:cNvPr id="12" name="Rectangle 11"/>
          <p:cNvSpPr/>
          <p:nvPr/>
        </p:nvSpPr>
        <p:spPr bwMode="auto">
          <a:xfrm>
            <a:off x="240454" y="4494718"/>
            <a:ext cx="2973490" cy="5970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Windows Server</a:t>
            </a:r>
          </a:p>
        </p:txBody>
      </p:sp>
      <p:sp>
        <p:nvSpPr>
          <p:cNvPr id="13" name="Rectangle 12"/>
          <p:cNvSpPr/>
          <p:nvPr/>
        </p:nvSpPr>
        <p:spPr bwMode="auto">
          <a:xfrm>
            <a:off x="3374235" y="4494718"/>
            <a:ext cx="3045002" cy="5970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Linux</a:t>
            </a:r>
          </a:p>
        </p:txBody>
      </p:sp>
      <p:sp>
        <p:nvSpPr>
          <p:cNvPr id="15" name="Rectangle 14"/>
          <p:cNvSpPr/>
          <p:nvPr/>
        </p:nvSpPr>
        <p:spPr bwMode="auto">
          <a:xfrm>
            <a:off x="197833" y="5888773"/>
            <a:ext cx="2973490" cy="597015"/>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Azure Stack</a:t>
            </a:r>
          </a:p>
        </p:txBody>
      </p:sp>
      <p:sp>
        <p:nvSpPr>
          <p:cNvPr id="16" name="Rectangle 15"/>
          <p:cNvSpPr/>
          <p:nvPr/>
        </p:nvSpPr>
        <p:spPr bwMode="auto">
          <a:xfrm>
            <a:off x="3346186" y="5888773"/>
            <a:ext cx="3045002" cy="597015"/>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Azure</a:t>
            </a:r>
          </a:p>
        </p:txBody>
      </p:sp>
      <p:sp>
        <p:nvSpPr>
          <p:cNvPr id="17" name="Down Arrow 16"/>
          <p:cNvSpPr/>
          <p:nvPr/>
        </p:nvSpPr>
        <p:spPr bwMode="auto">
          <a:xfrm>
            <a:off x="3700737" y="2367703"/>
            <a:ext cx="2324020" cy="636186"/>
          </a:xfrm>
          <a:prstGeom prst="downArrow">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32290" rtl="0" eaLnBrk="1" fontAlgn="base" latinLnBrk="0" hangingPunct="1">
              <a:lnSpc>
                <a:spcPct val="90000"/>
              </a:lnSpc>
              <a:spcBef>
                <a:spcPct val="0"/>
              </a:spcBef>
              <a:spcAft>
                <a:spcPct val="0"/>
              </a:spcAft>
              <a:buClrTx/>
              <a:buSzTx/>
              <a:buFontTx/>
              <a:buNone/>
              <a:tabLst/>
              <a:defRPr/>
            </a:pPr>
            <a:endParaRPr kumimoji="0" lang="en-US" sz="2040" b="0" i="0" u="none" strike="noStrike" kern="1200" cap="none" spc="-51" normalizeH="0" baseline="0" noProof="0" dirty="0">
              <a:ln>
                <a:noFill/>
              </a:ln>
              <a:gradFill>
                <a:gsLst>
                  <a:gs pos="1250">
                    <a:srgbClr val="000000"/>
                  </a:gs>
                  <a:gs pos="10417">
                    <a:srgbClr val="000000"/>
                  </a:gs>
                </a:gsLst>
                <a:lin ang="5400000" scaled="0"/>
              </a:gradFill>
              <a:effectLst/>
              <a:uLnTx/>
              <a:uFillTx/>
              <a:latin typeface="Segoe UI"/>
              <a:ea typeface="+mn-ea"/>
              <a:cs typeface="+mn-cs"/>
            </a:endParaRPr>
          </a:p>
        </p:txBody>
      </p:sp>
      <p:sp>
        <p:nvSpPr>
          <p:cNvPr id="18" name="Rectangle 17"/>
          <p:cNvSpPr/>
          <p:nvPr/>
        </p:nvSpPr>
        <p:spPr bwMode="auto">
          <a:xfrm>
            <a:off x="3374234" y="1724345"/>
            <a:ext cx="3033123" cy="63836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Container Tooling</a:t>
            </a:r>
          </a:p>
        </p:txBody>
      </p:sp>
      <p:sp>
        <p:nvSpPr>
          <p:cNvPr id="19" name="Rectangle 18"/>
          <p:cNvSpPr/>
          <p:nvPr/>
        </p:nvSpPr>
        <p:spPr bwMode="auto">
          <a:xfrm>
            <a:off x="187451" y="1724345"/>
            <a:ext cx="3033123" cy="6383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Service Tooling</a:t>
            </a:r>
          </a:p>
        </p:txBody>
      </p:sp>
      <p:graphicFrame>
        <p:nvGraphicFramePr>
          <p:cNvPr id="3" name="Table 2"/>
          <p:cNvGraphicFramePr>
            <a:graphicFrameLocks noGrp="1"/>
          </p:cNvGraphicFramePr>
          <p:nvPr>
            <p:extLst/>
          </p:nvPr>
        </p:nvGraphicFramePr>
        <p:xfrm>
          <a:off x="6989321" y="2040536"/>
          <a:ext cx="5212044" cy="4263077"/>
        </p:xfrm>
        <a:graphic>
          <a:graphicData uri="http://schemas.openxmlformats.org/drawingml/2006/table">
            <a:tbl>
              <a:tblPr firstRow="1" firstCol="1" bandRow="1">
                <a:tableStyleId>{5C22544A-7EE6-4342-B048-85BDC9FD1C3A}</a:tableStyleId>
              </a:tblPr>
              <a:tblGrid>
                <a:gridCol w="2113640">
                  <a:extLst>
                    <a:ext uri="{9D8B030D-6E8A-4147-A177-3AD203B41FA5}">
                      <a16:colId xmlns:a16="http://schemas.microsoft.com/office/drawing/2014/main" val="20000"/>
                    </a:ext>
                  </a:extLst>
                </a:gridCol>
                <a:gridCol w="3098404">
                  <a:extLst>
                    <a:ext uri="{9D8B030D-6E8A-4147-A177-3AD203B41FA5}">
                      <a16:colId xmlns:a16="http://schemas.microsoft.com/office/drawing/2014/main" val="20001"/>
                    </a:ext>
                  </a:extLst>
                </a:gridCol>
              </a:tblGrid>
              <a:tr h="601157">
                <a:tc>
                  <a:txBody>
                    <a:bodyPr/>
                    <a:lstStyle/>
                    <a:p>
                      <a:pPr marL="0" marR="0">
                        <a:lnSpc>
                          <a:spcPct val="115000"/>
                        </a:lnSpc>
                        <a:spcBef>
                          <a:spcPts val="0"/>
                        </a:spcBef>
                        <a:spcAft>
                          <a:spcPts val="0"/>
                        </a:spcAft>
                      </a:pPr>
                      <a:r>
                        <a:rPr lang="en-US" sz="1800" dirty="0">
                          <a:effectLst/>
                        </a:rPr>
                        <a:t>Layer</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tc>
                  <a:txBody>
                    <a:bodyPr/>
                    <a:lstStyle/>
                    <a:p>
                      <a:pPr marL="0" marR="0">
                        <a:lnSpc>
                          <a:spcPct val="115000"/>
                        </a:lnSpc>
                        <a:spcBef>
                          <a:spcPts val="0"/>
                        </a:spcBef>
                        <a:spcAft>
                          <a:spcPts val="0"/>
                        </a:spcAft>
                      </a:pPr>
                      <a:r>
                        <a:rPr lang="en-US" sz="1800" dirty="0">
                          <a:effectLst/>
                        </a:rPr>
                        <a:t>Supported </a:t>
                      </a:r>
                      <a:r>
                        <a:rPr lang="en-US" sz="1800" dirty="0" smtClean="0">
                          <a:effectLst/>
                        </a:rPr>
                        <a:t>Technologies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extLst>
                  <a:ext uri="{0D108BD9-81ED-4DB2-BD59-A6C34878D82A}">
                    <a16:rowId xmlns:a16="http://schemas.microsoft.com/office/drawing/2014/main" val="10000"/>
                  </a:ext>
                </a:extLst>
              </a:tr>
              <a:tr h="643496">
                <a:tc>
                  <a:txBody>
                    <a:bodyPr/>
                    <a:lstStyle/>
                    <a:p>
                      <a:pPr marL="0" marR="0">
                        <a:lnSpc>
                          <a:spcPct val="115000"/>
                        </a:lnSpc>
                        <a:spcBef>
                          <a:spcPts val="0"/>
                        </a:spcBef>
                        <a:spcAft>
                          <a:spcPts val="0"/>
                        </a:spcAft>
                      </a:pPr>
                      <a:r>
                        <a:rPr lang="en-US" sz="1800" dirty="0">
                          <a:effectLst/>
                        </a:rPr>
                        <a:t>Configuration as Code</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tc>
                  <a:txBody>
                    <a:bodyPr/>
                    <a:lstStyle/>
                    <a:p>
                      <a:pPr marL="0" marR="0">
                        <a:lnSpc>
                          <a:spcPct val="115000"/>
                        </a:lnSpc>
                        <a:spcBef>
                          <a:spcPts val="0"/>
                        </a:spcBef>
                        <a:spcAft>
                          <a:spcPts val="0"/>
                        </a:spcAft>
                      </a:pPr>
                      <a:r>
                        <a:rPr lang="en-US" sz="1800" dirty="0">
                          <a:effectLst/>
                        </a:rPr>
                        <a:t>ARM, Dockerfile, Docker </a:t>
                      </a:r>
                      <a:r>
                        <a:rPr lang="en-US" sz="1800" dirty="0" smtClean="0">
                          <a:effectLst/>
                        </a:rPr>
                        <a:t>Compose, </a:t>
                      </a:r>
                      <a:r>
                        <a:rPr lang="en-US" sz="1800" dirty="0" err="1" smtClean="0">
                          <a:effectLst/>
                        </a:rPr>
                        <a:t>Marathon.json</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extLst>
                  <a:ext uri="{0D108BD9-81ED-4DB2-BD59-A6C34878D82A}">
                    <a16:rowId xmlns:a16="http://schemas.microsoft.com/office/drawing/2014/main" val="10001"/>
                  </a:ext>
                </a:extLst>
              </a:tr>
              <a:tr h="643496">
                <a:tc>
                  <a:txBody>
                    <a:bodyPr/>
                    <a:lstStyle/>
                    <a:p>
                      <a:pPr marL="0" marR="0">
                        <a:lnSpc>
                          <a:spcPct val="115000"/>
                        </a:lnSpc>
                        <a:spcBef>
                          <a:spcPts val="0"/>
                        </a:spcBef>
                        <a:spcAft>
                          <a:spcPts val="0"/>
                        </a:spcAft>
                      </a:pPr>
                      <a:r>
                        <a:rPr lang="en-US" sz="1800" dirty="0">
                          <a:effectLst/>
                        </a:rPr>
                        <a:t>Host cluster management</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tc>
                  <a:txBody>
                    <a:bodyPr/>
                    <a:lstStyle/>
                    <a:p>
                      <a:pPr marL="0" marR="0">
                        <a:lnSpc>
                          <a:spcPct val="115000"/>
                        </a:lnSpc>
                        <a:spcBef>
                          <a:spcPts val="0"/>
                        </a:spcBef>
                        <a:spcAft>
                          <a:spcPts val="0"/>
                        </a:spcAft>
                      </a:pPr>
                      <a:r>
                        <a:rPr lang="en-US" sz="1800" dirty="0" smtClean="0">
                          <a:effectLst/>
                        </a:rPr>
                        <a:t>VM Scale</a:t>
                      </a:r>
                      <a:r>
                        <a:rPr lang="en-US" sz="1800" baseline="0" dirty="0" smtClean="0">
                          <a:effectLst/>
                        </a:rPr>
                        <a:t> </a:t>
                      </a:r>
                      <a:r>
                        <a:rPr lang="en-US" sz="1800" dirty="0" smtClean="0">
                          <a:effectLst/>
                        </a:rPr>
                        <a:t>Sets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extLst>
                  <a:ext uri="{0D108BD9-81ED-4DB2-BD59-A6C34878D82A}">
                    <a16:rowId xmlns:a16="http://schemas.microsoft.com/office/drawing/2014/main" val="10002"/>
                  </a:ext>
                </a:extLst>
              </a:tr>
              <a:tr h="643496">
                <a:tc>
                  <a:txBody>
                    <a:bodyPr/>
                    <a:lstStyle/>
                    <a:p>
                      <a:pPr marL="0" marR="0">
                        <a:lnSpc>
                          <a:spcPct val="115000"/>
                        </a:lnSpc>
                        <a:spcBef>
                          <a:spcPts val="0"/>
                        </a:spcBef>
                        <a:spcAft>
                          <a:spcPts val="0"/>
                        </a:spcAft>
                      </a:pPr>
                      <a:r>
                        <a:rPr lang="en-US" sz="1800" dirty="0">
                          <a:effectLst/>
                        </a:rPr>
                        <a:t>Container orchestration</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tc>
                  <a:txBody>
                    <a:bodyPr/>
                    <a:lstStyle/>
                    <a:p>
                      <a:pPr marL="0" marR="0">
                        <a:lnSpc>
                          <a:spcPct val="115000"/>
                        </a:lnSpc>
                        <a:spcBef>
                          <a:spcPts val="0"/>
                        </a:spcBef>
                        <a:spcAft>
                          <a:spcPts val="0"/>
                        </a:spcAft>
                      </a:pPr>
                      <a:r>
                        <a:rPr lang="en-US" sz="1800" dirty="0">
                          <a:effectLst/>
                        </a:rPr>
                        <a:t>Docker Swarm, </a:t>
                      </a:r>
                      <a:r>
                        <a:rPr lang="en-US" sz="1800" dirty="0" err="1" smtClean="0">
                          <a:effectLst/>
                        </a:rPr>
                        <a:t>Chronos</a:t>
                      </a:r>
                      <a:r>
                        <a:rPr lang="en-US" sz="1800" dirty="0" smtClean="0">
                          <a:effectLst/>
                        </a:rPr>
                        <a:t>, Marathon,</a:t>
                      </a:r>
                      <a:r>
                        <a:rPr lang="en-US" sz="1800" baseline="0" dirty="0" smtClean="0">
                          <a:effectLst/>
                        </a:rPr>
                        <a:t> </a:t>
                      </a:r>
                      <a:r>
                        <a:rPr lang="en-US" sz="1800" dirty="0" smtClean="0">
                          <a:effectLst/>
                        </a:rPr>
                        <a:t>Apache </a:t>
                      </a:r>
                      <a:r>
                        <a:rPr lang="en-US" sz="1800" dirty="0">
                          <a:effectLst/>
                        </a:rPr>
                        <a:t>Mesos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extLst>
                  <a:ext uri="{0D108BD9-81ED-4DB2-BD59-A6C34878D82A}">
                    <a16:rowId xmlns:a16="http://schemas.microsoft.com/office/drawing/2014/main" val="10003"/>
                  </a:ext>
                </a:extLst>
              </a:tr>
              <a:tr h="432858">
                <a:tc>
                  <a:txBody>
                    <a:bodyPr/>
                    <a:lstStyle/>
                    <a:p>
                      <a:pPr marL="0" marR="0">
                        <a:lnSpc>
                          <a:spcPct val="115000"/>
                        </a:lnSpc>
                        <a:spcBef>
                          <a:spcPts val="0"/>
                        </a:spcBef>
                        <a:spcAft>
                          <a:spcPts val="0"/>
                        </a:spcAft>
                      </a:pPr>
                      <a:r>
                        <a:rPr lang="en-US" sz="1800" dirty="0">
                          <a:effectLst/>
                        </a:rPr>
                        <a:t>Monitoring</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tc>
                  <a:txBody>
                    <a:bodyPr/>
                    <a:lstStyle/>
                    <a:p>
                      <a:pPr marL="0" marR="0">
                        <a:lnSpc>
                          <a:spcPct val="115000"/>
                        </a:lnSpc>
                        <a:spcBef>
                          <a:spcPts val="0"/>
                        </a:spcBef>
                        <a:spcAft>
                          <a:spcPts val="0"/>
                        </a:spcAft>
                      </a:pPr>
                      <a:r>
                        <a:rPr lang="en-US" sz="1800" dirty="0" smtClean="0">
                          <a:effectLst/>
                        </a:rPr>
                        <a:t>OMS, </a:t>
                      </a:r>
                      <a:r>
                        <a:rPr lang="en-US" sz="1800" dirty="0" err="1" smtClean="0">
                          <a:effectLst/>
                        </a:rPr>
                        <a:t>Statsd</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extLst>
                  <a:ext uri="{0D108BD9-81ED-4DB2-BD59-A6C34878D82A}">
                    <a16:rowId xmlns:a16="http://schemas.microsoft.com/office/drawing/2014/main" val="10004"/>
                  </a:ext>
                </a:extLst>
              </a:tr>
              <a:tr h="432858">
                <a:tc>
                  <a:txBody>
                    <a:bodyPr/>
                    <a:lstStyle/>
                    <a:p>
                      <a:pPr marL="0" marR="0">
                        <a:lnSpc>
                          <a:spcPct val="115000"/>
                        </a:lnSpc>
                        <a:spcBef>
                          <a:spcPts val="0"/>
                        </a:spcBef>
                        <a:spcAft>
                          <a:spcPts val="0"/>
                        </a:spcAft>
                      </a:pPr>
                      <a:r>
                        <a:rPr lang="en-US" sz="1800" dirty="0" smtClean="0">
                          <a:effectLst/>
                          <a:latin typeface="Calibri" panose="020F0502020204030204" pitchFamily="34" charset="0"/>
                          <a:ea typeface="Times New Roman" panose="02020603050405020304" pitchFamily="18" charset="0"/>
                          <a:cs typeface="Times New Roman" panose="02020603050405020304" pitchFamily="18" charset="0"/>
                        </a:rPr>
                        <a:t>Networking</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tc>
                  <a:txBody>
                    <a:bodyPr/>
                    <a:lstStyle/>
                    <a:p>
                      <a:pPr marL="0" marR="0">
                        <a:lnSpc>
                          <a:spcPct val="115000"/>
                        </a:lnSpc>
                        <a:spcBef>
                          <a:spcPts val="0"/>
                        </a:spcBef>
                        <a:spcAft>
                          <a:spcPts val="0"/>
                        </a:spcAft>
                      </a:pPr>
                      <a:r>
                        <a:rPr lang="en-US" sz="1800" dirty="0" smtClean="0">
                          <a:effectLst/>
                          <a:latin typeface="Calibri" panose="020F0502020204030204" pitchFamily="34" charset="0"/>
                          <a:ea typeface="Times New Roman" panose="02020603050405020304" pitchFamily="18" charset="0"/>
                          <a:cs typeface="Times New Roman" panose="02020603050405020304" pitchFamily="18" charset="0"/>
                        </a:rPr>
                        <a:t>IP</a:t>
                      </a:r>
                      <a:r>
                        <a:rPr lang="en-US" sz="1800" baseline="0" dirty="0" smtClean="0">
                          <a:effectLst/>
                          <a:latin typeface="Calibri" panose="020F0502020204030204" pitchFamily="34" charset="0"/>
                          <a:ea typeface="Times New Roman" panose="02020603050405020304" pitchFamily="18" charset="0"/>
                          <a:cs typeface="Times New Roman" panose="02020603050405020304" pitchFamily="18" charset="0"/>
                        </a:rPr>
                        <a:t> per container</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extLst>
                  <a:ext uri="{0D108BD9-81ED-4DB2-BD59-A6C34878D82A}">
                    <a16:rowId xmlns:a16="http://schemas.microsoft.com/office/drawing/2014/main" val="10005"/>
                  </a:ext>
                </a:extLst>
              </a:tr>
              <a:tr h="432858">
                <a:tc>
                  <a:txBody>
                    <a:bodyPr/>
                    <a:lstStyle/>
                    <a:p>
                      <a:pPr marL="0" marR="0">
                        <a:lnSpc>
                          <a:spcPct val="115000"/>
                        </a:lnSpc>
                        <a:spcBef>
                          <a:spcPts val="0"/>
                        </a:spcBef>
                        <a:spcAft>
                          <a:spcPts val="0"/>
                        </a:spcAft>
                      </a:pPr>
                      <a:r>
                        <a:rPr lang="en-US" sz="1800" dirty="0" smtClean="0">
                          <a:effectLst/>
                          <a:latin typeface="Calibri" panose="020F0502020204030204" pitchFamily="34" charset="0"/>
                          <a:ea typeface="Times New Roman" panose="02020603050405020304" pitchFamily="18" charset="0"/>
                          <a:cs typeface="Times New Roman" panose="02020603050405020304" pitchFamily="18" charset="0"/>
                        </a:rPr>
                        <a:t>Storage</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tc>
                  <a:txBody>
                    <a:bodyPr/>
                    <a:lstStyle/>
                    <a:p>
                      <a:pPr marL="0" marR="0">
                        <a:lnSpc>
                          <a:spcPct val="115000"/>
                        </a:lnSpc>
                        <a:spcBef>
                          <a:spcPts val="0"/>
                        </a:spcBef>
                        <a:spcAft>
                          <a:spcPts val="0"/>
                        </a:spcAft>
                      </a:pPr>
                      <a:r>
                        <a:rPr lang="en-US" sz="1800" dirty="0" smtClean="0">
                          <a:effectLst/>
                          <a:latin typeface="Calibri" panose="020F0502020204030204" pitchFamily="34" charset="0"/>
                          <a:ea typeface="Times New Roman" panose="02020603050405020304" pitchFamily="18" charset="0"/>
                          <a:cs typeface="Times New Roman" panose="02020603050405020304" pitchFamily="18" charset="0"/>
                        </a:rPr>
                        <a:t>Persistent storage</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extLst>
                  <a:ext uri="{0D108BD9-81ED-4DB2-BD59-A6C34878D82A}">
                    <a16:rowId xmlns:a16="http://schemas.microsoft.com/office/drawing/2014/main" val="10006"/>
                  </a:ext>
                </a:extLst>
              </a:tr>
              <a:tr h="432858">
                <a:tc>
                  <a:txBody>
                    <a:bodyPr/>
                    <a:lstStyle/>
                    <a:p>
                      <a:pPr marL="0" marR="0">
                        <a:lnSpc>
                          <a:spcPct val="115000"/>
                        </a:lnSpc>
                        <a:spcBef>
                          <a:spcPts val="0"/>
                        </a:spcBef>
                        <a:spcAft>
                          <a:spcPts val="0"/>
                        </a:spcAft>
                      </a:pPr>
                      <a:r>
                        <a:rPr lang="en-US" sz="1800" dirty="0" smtClean="0">
                          <a:effectLst/>
                          <a:latin typeface="Calibri" panose="020F0502020204030204" pitchFamily="34" charset="0"/>
                          <a:ea typeface="Times New Roman" panose="02020603050405020304" pitchFamily="18" charset="0"/>
                          <a:cs typeface="Times New Roman" panose="02020603050405020304" pitchFamily="18" charset="0"/>
                        </a:rPr>
                        <a:t>???</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tc>
                  <a:txBody>
                    <a:bodyPr/>
                    <a:lstStyle/>
                    <a:p>
                      <a:pPr marL="0" marR="0">
                        <a:lnSpc>
                          <a:spcPct val="115000"/>
                        </a:lnSpc>
                        <a:spcBef>
                          <a:spcPts val="0"/>
                        </a:spcBef>
                        <a:spcAft>
                          <a:spcPts val="0"/>
                        </a:spcAft>
                      </a:pP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9945" marR="69945" marT="0" marB="0"/>
                </a:tc>
                <a:extLst>
                  <a:ext uri="{0D108BD9-81ED-4DB2-BD59-A6C34878D82A}">
                    <a16:rowId xmlns:a16="http://schemas.microsoft.com/office/drawing/2014/main" val="10007"/>
                  </a:ext>
                </a:extLst>
              </a:tr>
            </a:tbl>
          </a:graphicData>
        </a:graphic>
      </p:graphicFrame>
      <p:sp>
        <p:nvSpPr>
          <p:cNvPr id="14" name="Isosceles Triangle 13"/>
          <p:cNvSpPr/>
          <p:nvPr/>
        </p:nvSpPr>
        <p:spPr>
          <a:xfrm rot="5400000">
            <a:off x="6287999" y="3857788"/>
            <a:ext cx="604562" cy="431680"/>
          </a:xfrm>
          <a:prstGeom prst="triangle">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23753552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Building for the Ecosystem</a:t>
            </a:r>
            <a:endParaRPr lang="en-US" dirty="0"/>
          </a:p>
        </p:txBody>
      </p:sp>
      <p:sp>
        <p:nvSpPr>
          <p:cNvPr id="6" name="Text Placeholder 5"/>
          <p:cNvSpPr>
            <a:spLocks noGrp="1"/>
          </p:cNvSpPr>
          <p:nvPr>
            <p:ph type="body" sz="quarter" idx="10"/>
          </p:nvPr>
        </p:nvSpPr>
        <p:spPr>
          <a:xfrm>
            <a:off x="274638" y="1212850"/>
            <a:ext cx="11887200" cy="3447098"/>
          </a:xfrm>
        </p:spPr>
        <p:txBody>
          <a:bodyPr/>
          <a:lstStyle/>
          <a:p>
            <a:r>
              <a:rPr lang="en-US" dirty="0" smtClean="0"/>
              <a:t>Azure Container Service is the Infrastructure</a:t>
            </a:r>
          </a:p>
          <a:p>
            <a:r>
              <a:rPr lang="en-US" sz="2000" dirty="0" smtClean="0">
                <a:gradFill>
                  <a:gsLst>
                    <a:gs pos="1250">
                      <a:schemeClr val="tx1"/>
                    </a:gs>
                    <a:gs pos="100000">
                      <a:schemeClr val="tx1"/>
                    </a:gs>
                  </a:gsLst>
                  <a:lin ang="5400000" scaled="0"/>
                </a:gradFill>
                <a:latin typeface="+mn-lt"/>
              </a:rPr>
              <a:t>Production grade</a:t>
            </a:r>
          </a:p>
          <a:p>
            <a:r>
              <a:rPr lang="en-US" sz="2000" dirty="0">
                <a:gradFill>
                  <a:gsLst>
                    <a:gs pos="1250">
                      <a:schemeClr val="tx1"/>
                    </a:gs>
                    <a:gs pos="100000">
                      <a:schemeClr val="tx1"/>
                    </a:gs>
                  </a:gsLst>
                  <a:lin ang="5400000" scaled="0"/>
                </a:gradFill>
                <a:latin typeface="+mn-lt"/>
              </a:rPr>
              <a:t>E</a:t>
            </a:r>
            <a:r>
              <a:rPr lang="en-US" sz="2000" dirty="0" smtClean="0">
                <a:gradFill>
                  <a:gsLst>
                    <a:gs pos="1250">
                      <a:schemeClr val="tx1"/>
                    </a:gs>
                    <a:gs pos="100000">
                      <a:schemeClr val="tx1"/>
                    </a:gs>
                  </a:gsLst>
                  <a:lin ang="5400000" scaled="0"/>
                </a:gradFill>
                <a:latin typeface="+mn-lt"/>
              </a:rPr>
              <a:t>nterprise scale</a:t>
            </a:r>
          </a:p>
          <a:p>
            <a:r>
              <a:rPr lang="en-US" sz="2000" dirty="0" smtClean="0">
                <a:gradFill>
                  <a:gsLst>
                    <a:gs pos="1250">
                      <a:schemeClr val="tx1"/>
                    </a:gs>
                    <a:gs pos="100000">
                      <a:schemeClr val="tx1"/>
                    </a:gs>
                  </a:gsLst>
                  <a:lin ang="5400000" scaled="0"/>
                </a:gradFill>
                <a:latin typeface="+mn-lt"/>
              </a:rPr>
              <a:t>Hybrid</a:t>
            </a:r>
            <a:endParaRPr lang="en-US" dirty="0" smtClean="0"/>
          </a:p>
          <a:p>
            <a:r>
              <a:rPr lang="en-US" dirty="0" smtClean="0"/>
              <a:t>Empowering the Ecosystem</a:t>
            </a:r>
          </a:p>
          <a:p>
            <a:pPr lvl="1"/>
            <a:r>
              <a:rPr lang="en-US" dirty="0" smtClean="0"/>
              <a:t>Open source</a:t>
            </a:r>
          </a:p>
          <a:p>
            <a:pPr lvl="1"/>
            <a:r>
              <a:rPr lang="en-US" dirty="0" smtClean="0"/>
              <a:t>Choice: Docker Native or Apache Mesos</a:t>
            </a:r>
          </a:p>
          <a:p>
            <a:pPr lvl="1"/>
            <a:r>
              <a:rPr lang="en-US" dirty="0" smtClean="0"/>
              <a:t>Community defined APIs</a:t>
            </a:r>
            <a:endParaRPr lang="en-US" dirty="0"/>
          </a:p>
        </p:txBody>
      </p:sp>
    </p:spTree>
    <p:extLst>
      <p:ext uri="{BB962C8B-B14F-4D97-AF65-F5344CB8AC3E}">
        <p14:creationId xmlns:p14="http://schemas.microsoft.com/office/powerpoint/2010/main" val="3472756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98437" y="-86848"/>
            <a:ext cx="4045667" cy="1319734"/>
          </a:xfrm>
          <a:prstGeom prst="rect">
            <a:avLst/>
          </a:prstGeom>
        </p:spPr>
      </p:pic>
      <p:sp>
        <p:nvSpPr>
          <p:cNvPr id="3" name="Text Placeholder 2"/>
          <p:cNvSpPr>
            <a:spLocks noGrp="1"/>
          </p:cNvSpPr>
          <p:nvPr>
            <p:ph type="body" sz="quarter" idx="10"/>
          </p:nvPr>
        </p:nvSpPr>
        <p:spPr>
          <a:xfrm>
            <a:off x="350837" y="982662"/>
            <a:ext cx="11887200" cy="2308324"/>
          </a:xfrm>
          <a:solidFill>
            <a:schemeClr val="bg1"/>
          </a:solidFill>
        </p:spPr>
        <p:txBody>
          <a:bodyPr/>
          <a:lstStyle/>
          <a:p>
            <a:r>
              <a:rPr lang="en-US" dirty="0" smtClean="0"/>
              <a:t>Docker </a:t>
            </a:r>
            <a:r>
              <a:rPr lang="en-US" dirty="0" err="1" smtClean="0"/>
              <a:t>Datacentre</a:t>
            </a:r>
            <a:r>
              <a:rPr lang="en-US" dirty="0" smtClean="0"/>
              <a:t>: Integrated</a:t>
            </a:r>
            <a:r>
              <a:rPr lang="en-US" dirty="0"/>
              <a:t>, end-to-end platform for agile application development and </a:t>
            </a:r>
            <a:r>
              <a:rPr lang="en-US" dirty="0" smtClean="0"/>
              <a:t>management</a:t>
            </a:r>
            <a:endParaRPr lang="en-US" dirty="0"/>
          </a:p>
          <a:p>
            <a:r>
              <a:rPr lang="en-GB" sz="2000" dirty="0">
                <a:gradFill>
                  <a:gsLst>
                    <a:gs pos="1250">
                      <a:schemeClr val="tx1"/>
                    </a:gs>
                    <a:gs pos="100000">
                      <a:schemeClr val="tx1"/>
                    </a:gs>
                  </a:gsLst>
                  <a:lin ang="5400000" scaled="0"/>
                </a:gradFill>
                <a:latin typeface="+mn-lt"/>
              </a:rPr>
              <a:t>Enables hybrid use cases Azure / On-premise</a:t>
            </a:r>
            <a:endParaRPr lang="en-US" sz="2000" dirty="0">
              <a:gradFill>
                <a:gsLst>
                  <a:gs pos="1250">
                    <a:schemeClr val="tx1"/>
                  </a:gs>
                  <a:gs pos="100000">
                    <a:schemeClr val="tx1"/>
                  </a:gs>
                </a:gsLst>
                <a:lin ang="5400000" scaled="0"/>
              </a:gradFill>
              <a:latin typeface="+mn-lt"/>
            </a:endParaRPr>
          </a:p>
          <a:p>
            <a:endParaRPr lang="en-US" dirty="0"/>
          </a:p>
        </p:txBody>
      </p:sp>
      <p:pic>
        <p:nvPicPr>
          <p:cNvPr id="4" name="Picture 3"/>
          <p:cNvPicPr>
            <a:picLocks noChangeAspect="1"/>
          </p:cNvPicPr>
          <p:nvPr/>
        </p:nvPicPr>
        <p:blipFill>
          <a:blip r:embed="rId3"/>
          <a:stretch>
            <a:fillRect/>
          </a:stretch>
        </p:blipFill>
        <p:spPr>
          <a:xfrm>
            <a:off x="655637" y="2811462"/>
            <a:ext cx="10647247" cy="4026905"/>
          </a:xfrm>
          <a:prstGeom prst="rect">
            <a:avLst/>
          </a:prstGeom>
        </p:spPr>
      </p:pic>
    </p:spTree>
    <p:extLst>
      <p:ext uri="{BB962C8B-B14F-4D97-AF65-F5344CB8AC3E}">
        <p14:creationId xmlns:p14="http://schemas.microsoft.com/office/powerpoint/2010/main" val="298542656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Agenda</a:t>
            </a:r>
            <a:endParaRPr lang="en-US" dirty="0"/>
          </a:p>
        </p:txBody>
      </p:sp>
      <p:sp>
        <p:nvSpPr>
          <p:cNvPr id="6" name="Text Placeholder 5"/>
          <p:cNvSpPr>
            <a:spLocks noGrp="1"/>
          </p:cNvSpPr>
          <p:nvPr>
            <p:ph type="body" sz="quarter" idx="10"/>
          </p:nvPr>
        </p:nvSpPr>
        <p:spPr>
          <a:xfrm>
            <a:off x="274638" y="1212850"/>
            <a:ext cx="11887200" cy="4801314"/>
          </a:xfrm>
        </p:spPr>
        <p:txBody>
          <a:bodyPr/>
          <a:lstStyle/>
          <a:p>
            <a:r>
              <a:rPr lang="en-US" dirty="0" smtClean="0"/>
              <a:t>Introduction to Containers</a:t>
            </a:r>
          </a:p>
          <a:p>
            <a:r>
              <a:rPr lang="en-US" sz="2000" dirty="0">
                <a:gradFill>
                  <a:gsLst>
                    <a:gs pos="1250">
                      <a:schemeClr val="tx1"/>
                    </a:gs>
                    <a:gs pos="100000">
                      <a:schemeClr val="tx1"/>
                    </a:gs>
                  </a:gsLst>
                  <a:lin ang="5400000" scaled="0"/>
                </a:gradFill>
                <a:latin typeface="+mn-lt"/>
              </a:rPr>
              <a:t>What are </a:t>
            </a:r>
            <a:r>
              <a:rPr lang="en-US" sz="2000" dirty="0" smtClean="0">
                <a:gradFill>
                  <a:gsLst>
                    <a:gs pos="1250">
                      <a:schemeClr val="tx1"/>
                    </a:gs>
                    <a:gs pos="100000">
                      <a:schemeClr val="tx1"/>
                    </a:gs>
                  </a:gsLst>
                  <a:lin ang="5400000" scaled="0"/>
                </a:gradFill>
                <a:latin typeface="+mn-lt"/>
              </a:rPr>
              <a:t>containers?</a:t>
            </a:r>
          </a:p>
          <a:p>
            <a:r>
              <a:rPr lang="en-US" sz="2000" dirty="0" smtClean="0">
                <a:gradFill>
                  <a:gsLst>
                    <a:gs pos="1250">
                      <a:schemeClr val="tx1"/>
                    </a:gs>
                    <a:gs pos="100000">
                      <a:schemeClr val="tx1"/>
                    </a:gs>
                  </a:gsLst>
                  <a:lin ang="5400000" scaled="0"/>
                </a:gradFill>
                <a:latin typeface="+mn-lt"/>
              </a:rPr>
              <a:t>Building a containerized application</a:t>
            </a:r>
          </a:p>
          <a:p>
            <a:endParaRPr lang="en-US" sz="2000" dirty="0" smtClean="0">
              <a:gradFill>
                <a:gsLst>
                  <a:gs pos="1250">
                    <a:schemeClr val="tx1"/>
                  </a:gs>
                  <a:gs pos="100000">
                    <a:schemeClr val="tx1"/>
                  </a:gs>
                </a:gsLst>
                <a:lin ang="5400000" scaled="0"/>
              </a:gradFill>
              <a:latin typeface="+mn-lt"/>
            </a:endParaRPr>
          </a:p>
          <a:p>
            <a:r>
              <a:rPr lang="en-US" dirty="0" smtClean="0"/>
              <a:t>Container Orchestration</a:t>
            </a:r>
          </a:p>
          <a:p>
            <a:pPr lvl="1"/>
            <a:r>
              <a:rPr lang="en-US" dirty="0" smtClean="0"/>
              <a:t>Managing the application in the real world</a:t>
            </a:r>
          </a:p>
          <a:p>
            <a:pPr lvl="1"/>
            <a:r>
              <a:rPr lang="en-US" dirty="0" smtClean="0"/>
              <a:t>Introduction to Azure Container Service</a:t>
            </a:r>
          </a:p>
          <a:p>
            <a:pPr lvl="1"/>
            <a:endParaRPr lang="en-US" dirty="0" smtClean="0"/>
          </a:p>
          <a:p>
            <a:r>
              <a:rPr lang="en-US" dirty="0" smtClean="0"/>
              <a:t>Azure Container Service</a:t>
            </a:r>
          </a:p>
          <a:p>
            <a:pPr lvl="1"/>
            <a:r>
              <a:rPr lang="en-US" dirty="0" smtClean="0"/>
              <a:t>It’s all open source</a:t>
            </a:r>
          </a:p>
          <a:p>
            <a:pPr lvl="1"/>
            <a:r>
              <a:rPr lang="en-US" dirty="0" smtClean="0"/>
              <a:t>Let the innovations flow</a:t>
            </a:r>
            <a:endParaRPr lang="en-US" dirty="0"/>
          </a:p>
        </p:txBody>
      </p:sp>
    </p:spTree>
    <p:extLst>
      <p:ext uri="{BB962C8B-B14F-4D97-AF65-F5344CB8AC3E}">
        <p14:creationId xmlns:p14="http://schemas.microsoft.com/office/powerpoint/2010/main" val="2128329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5105399" cy="4862870"/>
          </a:xfrm>
        </p:spPr>
        <p:txBody>
          <a:bodyPr/>
          <a:lstStyle/>
          <a:p>
            <a:r>
              <a:rPr lang="en-US" dirty="0" smtClean="0"/>
              <a:t>DCOS Empowers </a:t>
            </a:r>
            <a:r>
              <a:rPr lang="en-US" dirty="0"/>
              <a:t>your developers </a:t>
            </a:r>
            <a:r>
              <a:rPr lang="en-US" dirty="0" smtClean="0"/>
              <a:t>and operations teams with </a:t>
            </a:r>
            <a:r>
              <a:rPr lang="en-US" dirty="0"/>
              <a:t>simplified app </a:t>
            </a:r>
            <a:r>
              <a:rPr lang="en-US" dirty="0" smtClean="0"/>
              <a:t>deployment.</a:t>
            </a:r>
          </a:p>
          <a:p>
            <a:r>
              <a:rPr lang="en-GB" sz="2000" dirty="0" smtClean="0">
                <a:gradFill>
                  <a:gsLst>
                    <a:gs pos="1250">
                      <a:schemeClr val="tx1"/>
                    </a:gs>
                    <a:gs pos="100000">
                      <a:schemeClr val="tx1"/>
                    </a:gs>
                  </a:gsLst>
                  <a:lin ang="5400000" scaled="0"/>
                </a:gradFill>
              </a:rPr>
              <a:t>Enables </a:t>
            </a:r>
            <a:r>
              <a:rPr lang="en-GB" sz="2000" dirty="0">
                <a:gradFill>
                  <a:gsLst>
                    <a:gs pos="1250">
                      <a:schemeClr val="tx1"/>
                    </a:gs>
                    <a:gs pos="100000">
                      <a:schemeClr val="tx1"/>
                    </a:gs>
                  </a:gsLst>
                  <a:lin ang="5400000" scaled="0"/>
                </a:gradFill>
              </a:rPr>
              <a:t>hybrid use cases Azure / </a:t>
            </a:r>
            <a:r>
              <a:rPr lang="en-GB" sz="2000" dirty="0" smtClean="0">
                <a:gradFill>
                  <a:gsLst>
                    <a:gs pos="1250">
                      <a:schemeClr val="tx1"/>
                    </a:gs>
                    <a:gs pos="100000">
                      <a:schemeClr val="tx1"/>
                    </a:gs>
                  </a:gsLst>
                  <a:lin ang="5400000" scaled="0"/>
                </a:gradFill>
              </a:rPr>
              <a:t>On-premise</a:t>
            </a:r>
          </a:p>
          <a:p>
            <a:r>
              <a:rPr lang="en-GB" sz="2000" dirty="0" smtClean="0">
                <a:gradFill>
                  <a:gsLst>
                    <a:gs pos="1250">
                      <a:schemeClr val="tx1"/>
                    </a:gs>
                    <a:gs pos="100000">
                      <a:schemeClr val="tx1"/>
                    </a:gs>
                  </a:gsLst>
                  <a:lin ang="5400000" scaled="0"/>
                </a:gradFill>
              </a:rPr>
              <a:t>Use Docker Images or other containerized workloads</a:t>
            </a:r>
            <a:endParaRPr lang="en-US" sz="2000" dirty="0">
              <a:gradFill>
                <a:gsLst>
                  <a:gs pos="1250">
                    <a:schemeClr val="tx1"/>
                  </a:gs>
                  <a:gs pos="100000">
                    <a:schemeClr val="tx1"/>
                  </a:gs>
                </a:gsLst>
                <a:lin ang="5400000" scaled="0"/>
              </a:gradFill>
            </a:endParaRP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42420" y="1089801"/>
            <a:ext cx="6521783" cy="5108968"/>
          </a:xfrm>
          <a:prstGeom prst="rect">
            <a:avLst/>
          </a:prstGeom>
        </p:spPr>
      </p:pic>
      <p:pic>
        <p:nvPicPr>
          <p:cNvPr id="5" name="Picture 4"/>
          <p:cNvPicPr>
            <a:picLocks noChangeAspect="1"/>
          </p:cNvPicPr>
          <p:nvPr/>
        </p:nvPicPr>
        <p:blipFill>
          <a:blip r:embed="rId3"/>
          <a:stretch>
            <a:fillRect/>
          </a:stretch>
        </p:blipFill>
        <p:spPr>
          <a:xfrm>
            <a:off x="274638" y="220627"/>
            <a:ext cx="3817549" cy="869174"/>
          </a:xfrm>
          <a:prstGeom prst="rect">
            <a:avLst/>
          </a:prstGeom>
        </p:spPr>
      </p:pic>
    </p:spTree>
    <p:extLst>
      <p:ext uri="{BB962C8B-B14F-4D97-AF65-F5344CB8AC3E}">
        <p14:creationId xmlns:p14="http://schemas.microsoft.com/office/powerpoint/2010/main" val="366033734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7" y="1209973"/>
            <a:ext cx="11810999" cy="3176254"/>
          </a:xfrm>
        </p:spPr>
        <p:txBody>
          <a:bodyPr/>
          <a:lstStyle/>
          <a:p>
            <a:r>
              <a:rPr lang="en-US" dirty="0" smtClean="0"/>
              <a:t>Demo: </a:t>
            </a:r>
            <a:br>
              <a:rPr lang="en-US" dirty="0" smtClean="0"/>
            </a:br>
            <a:r>
              <a:rPr lang="en-US" dirty="0" smtClean="0"/>
              <a:t>Scaling on the Mesos Cluster</a:t>
            </a:r>
            <a:br>
              <a:rPr lang="en-US" dirty="0" smtClean="0"/>
            </a:br>
            <a:r>
              <a:rPr lang="en-US" dirty="0" smtClean="0"/>
              <a:t>with </a:t>
            </a:r>
            <a:r>
              <a:rPr lang="en-US" dirty="0" smtClean="0">
                <a:hlinkClick r:id="rId3"/>
              </a:rPr>
              <a:t>Force12.io</a:t>
            </a:r>
            <a:endParaRPr lang="en-US" dirty="0"/>
          </a:p>
        </p:txBody>
      </p:sp>
    </p:spTree>
    <p:extLst>
      <p:ext uri="{BB962C8B-B14F-4D97-AF65-F5344CB8AC3E}">
        <p14:creationId xmlns:p14="http://schemas.microsoft.com/office/powerpoint/2010/main" val="1473640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9BEC717">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74638" y="0"/>
            <a:ext cx="11780837" cy="6992283"/>
          </a:xfrm>
          <a:prstGeom prst="rect">
            <a:avLst/>
          </a:prstGeom>
        </p:spPr>
      </p:pic>
    </p:spTree>
    <p:extLst>
      <p:ext uri="{BB962C8B-B14F-4D97-AF65-F5344CB8AC3E}">
        <p14:creationId xmlns:p14="http://schemas.microsoft.com/office/powerpoint/2010/main" val="638712368"/>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241425"/>
            <a:ext cx="11887200" cy="3675063"/>
          </a:xfrm>
        </p:spPr>
        <p:txBody>
          <a:bodyPr/>
          <a:lstStyle/>
          <a:p>
            <a:r>
              <a:rPr lang="en-US" dirty="0" smtClean="0"/>
              <a:t>Bring your product to Azure Container Service</a:t>
            </a:r>
            <a:br>
              <a:rPr lang="en-US" dirty="0" smtClean="0"/>
            </a:br>
            <a:r>
              <a:rPr lang="en-US" dirty="0"/>
              <a:t/>
            </a:r>
            <a:br>
              <a:rPr lang="en-US" dirty="0"/>
            </a:br>
            <a:r>
              <a:rPr lang="en-US" sz="6000" dirty="0" smtClean="0">
                <a:hlinkClick r:id="rId3"/>
              </a:rPr>
              <a:t>ross.gardler@Microsoft.com</a:t>
            </a:r>
            <a:r>
              <a:rPr lang="en-US" sz="6000" dirty="0" smtClean="0"/>
              <a:t/>
            </a:r>
            <a:br>
              <a:rPr lang="en-US" sz="6000" dirty="0" smtClean="0"/>
            </a:br>
            <a:r>
              <a:rPr lang="en-US" sz="6000" dirty="0" smtClean="0"/>
              <a:t/>
            </a:r>
            <a:br>
              <a:rPr lang="en-US" sz="6000" dirty="0" smtClean="0"/>
            </a:br>
            <a:r>
              <a:rPr lang="en-US" sz="6000" dirty="0" smtClean="0">
                <a:hlinkClick r:id="rId4"/>
              </a:rPr>
              <a:t>saudas@Microsoft.com</a:t>
            </a:r>
            <a:r>
              <a:rPr lang="en-US" sz="6000" dirty="0" smtClean="0"/>
              <a:t/>
            </a:r>
            <a:br>
              <a:rPr lang="en-US" sz="6000" dirty="0" smtClean="0"/>
            </a:br>
            <a:r>
              <a:rPr lang="en-US" sz="6000" dirty="0" smtClean="0"/>
              <a:t/>
            </a:r>
            <a:br>
              <a:rPr lang="en-US" sz="6000" dirty="0" smtClean="0"/>
            </a:br>
            <a:endParaRPr lang="en-US" sz="13800" dirty="0"/>
          </a:p>
        </p:txBody>
      </p:sp>
    </p:spTree>
    <p:extLst>
      <p:ext uri="{BB962C8B-B14F-4D97-AF65-F5344CB8AC3E}">
        <p14:creationId xmlns:p14="http://schemas.microsoft.com/office/powerpoint/2010/main" val="3927791045"/>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241425"/>
            <a:ext cx="11887200" cy="3675063"/>
          </a:xfrm>
        </p:spPr>
        <p:txBody>
          <a:bodyPr/>
          <a:lstStyle/>
          <a:p>
            <a:r>
              <a:rPr lang="en-US" dirty="0" smtClean="0"/>
              <a:t>Try Azure Container Service Today</a:t>
            </a:r>
            <a:br>
              <a:rPr lang="en-US" dirty="0" smtClean="0"/>
            </a:br>
            <a:r>
              <a:rPr lang="en-US" dirty="0"/>
              <a:t/>
            </a:r>
            <a:br>
              <a:rPr lang="en-US" dirty="0"/>
            </a:br>
            <a:r>
              <a:rPr lang="en-US" sz="6000" dirty="0" smtClean="0"/>
              <a:t>http://aka.ms/azurecontainerservice</a:t>
            </a:r>
            <a:endParaRPr lang="en-US" sz="13800" dirty="0"/>
          </a:p>
        </p:txBody>
      </p:sp>
    </p:spTree>
    <p:extLst>
      <p:ext uri="{BB962C8B-B14F-4D97-AF65-F5344CB8AC3E}">
        <p14:creationId xmlns:p14="http://schemas.microsoft.com/office/powerpoint/2010/main" val="3648540996"/>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5965" b="25517"/>
          <a:stretch/>
        </p:blipFill>
        <p:spPr>
          <a:xfrm>
            <a:off x="-1" y="2112657"/>
            <a:ext cx="6219421" cy="4881868"/>
          </a:xfrm>
          <a:prstGeom prst="rect">
            <a:avLst/>
          </a:prstGeom>
        </p:spPr>
      </p:pic>
      <p:sp>
        <p:nvSpPr>
          <p:cNvPr id="2" name="Title 1"/>
          <p:cNvSpPr>
            <a:spLocks noGrp="1"/>
          </p:cNvSpPr>
          <p:nvPr>
            <p:ph type="title"/>
          </p:nvPr>
        </p:nvSpPr>
        <p:spPr/>
        <p:txBody>
          <a:bodyPr/>
          <a:lstStyle/>
          <a:p>
            <a:r>
              <a:rPr lang="en-US" dirty="0"/>
              <a:t>Please Complete An Evaluation Form</a:t>
            </a:r>
            <a:br>
              <a:rPr lang="en-US" dirty="0"/>
            </a:br>
            <a:r>
              <a:rPr lang="en-US" sz="4400" dirty="0"/>
              <a:t>Your input is important</a:t>
            </a:r>
            <a:r>
              <a:rPr lang="en-US" sz="4400" dirty="0" smtClean="0"/>
              <a:t>!</a:t>
            </a:r>
            <a:endParaRPr lang="en-US" dirty="0"/>
          </a:p>
        </p:txBody>
      </p:sp>
      <p:sp>
        <p:nvSpPr>
          <p:cNvPr id="18" name="Text Placeholder 2"/>
          <p:cNvSpPr txBox="1">
            <a:spLocks/>
          </p:cNvSpPr>
          <p:nvPr/>
        </p:nvSpPr>
        <p:spPr>
          <a:xfrm>
            <a:off x="5174256" y="4092592"/>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spcAft>
                <a:spcPts val="600"/>
              </a:spcAft>
              <a:buFontTx/>
              <a:buNone/>
            </a:pPr>
            <a:r>
              <a:rPr lang="en-US" sz="2800" u="sng" dirty="0" smtClean="0">
                <a:latin typeface="+mn-lt"/>
              </a:rPr>
              <a:t>or</a:t>
            </a: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18239" y="2675446"/>
            <a:ext cx="3463268" cy="3463268"/>
          </a:xfrm>
          <a:prstGeom prst="rect">
            <a:avLst/>
          </a:prstGeom>
        </p:spPr>
      </p:pic>
    </p:spTree>
    <p:extLst>
      <p:ext uri="{BB962C8B-B14F-4D97-AF65-F5344CB8AC3E}">
        <p14:creationId xmlns:p14="http://schemas.microsoft.com/office/powerpoint/2010/main" val="935830271"/>
      </p:ext>
    </p:extLst>
  </p:cSld>
  <p:clrMapOvr>
    <a:masterClrMapping/>
  </p:clrMapOvr>
  <p:transition spd="slow">
    <p:pu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832223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 Docker 101</a:t>
            </a:r>
            <a:endParaRPr lang="en-US" dirty="0"/>
          </a:p>
        </p:txBody>
      </p:sp>
    </p:spTree>
    <p:extLst>
      <p:ext uri="{BB962C8B-B14F-4D97-AF65-F5344CB8AC3E}">
        <p14:creationId xmlns:p14="http://schemas.microsoft.com/office/powerpoint/2010/main" val="19493465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478423"/>
          </a:xfrm>
        </p:spPr>
        <p:txBody>
          <a:bodyPr/>
          <a:lstStyle/>
          <a:p>
            <a:pPr marL="0" indent="0">
              <a:buNone/>
            </a:pPr>
            <a:r>
              <a:rPr lang="en-US" dirty="0">
                <a:gradFill>
                  <a:gsLst>
                    <a:gs pos="1250">
                      <a:schemeClr val="tx2"/>
                    </a:gs>
                    <a:gs pos="99000">
                      <a:schemeClr val="tx2"/>
                    </a:gs>
                  </a:gsLst>
                  <a:lin ang="5400000" scaled="0"/>
                </a:gradFill>
              </a:rPr>
              <a:t>Containers have been around for many years</a:t>
            </a:r>
          </a:p>
          <a:p>
            <a:pPr marL="0" indent="0">
              <a:buNone/>
            </a:pPr>
            <a:endParaRPr lang="en-US" dirty="0">
              <a:gradFill>
                <a:gsLst>
                  <a:gs pos="1250">
                    <a:schemeClr val="tx2"/>
                  </a:gs>
                  <a:gs pos="99000">
                    <a:schemeClr val="tx2"/>
                  </a:gs>
                </a:gsLst>
                <a:lin ang="5400000" scaled="0"/>
              </a:gradFill>
            </a:endParaRPr>
          </a:p>
          <a:p>
            <a:pPr marL="0" indent="0">
              <a:buNone/>
            </a:pPr>
            <a:r>
              <a:rPr lang="en-US" dirty="0">
                <a:gradFill>
                  <a:gsLst>
                    <a:gs pos="1250">
                      <a:schemeClr val="tx2"/>
                    </a:gs>
                    <a:gs pos="99000">
                      <a:schemeClr val="tx2"/>
                    </a:gs>
                  </a:gsLst>
                  <a:lin ang="5400000" scaled="0"/>
                </a:gradFill>
              </a:rPr>
              <a:t>Docker Inc. did not invent them</a:t>
            </a:r>
          </a:p>
          <a:p>
            <a:pPr marL="0" lvl="1" indent="0">
              <a:buNone/>
            </a:pPr>
            <a:r>
              <a:rPr lang="en-US" sz="2000" dirty="0" smtClean="0"/>
              <a:t>They created </a:t>
            </a:r>
            <a:r>
              <a:rPr lang="en-US" sz="2000" dirty="0"/>
              <a:t>open source software to build and manage containers</a:t>
            </a:r>
          </a:p>
          <a:p>
            <a:pPr marL="0" indent="0">
              <a:buNone/>
            </a:pPr>
            <a:endParaRPr lang="en-US" dirty="0" smtClean="0">
              <a:gradFill>
                <a:gsLst>
                  <a:gs pos="1250">
                    <a:schemeClr val="tx2"/>
                  </a:gs>
                  <a:gs pos="99000">
                    <a:schemeClr val="tx2"/>
                  </a:gs>
                </a:gsLst>
                <a:lin ang="5400000" scaled="0"/>
              </a:gradFill>
            </a:endParaRPr>
          </a:p>
          <a:p>
            <a:pPr marL="0" indent="0">
              <a:buNone/>
            </a:pPr>
            <a:r>
              <a:rPr lang="en-US" dirty="0" smtClean="0">
                <a:gradFill>
                  <a:gsLst>
                    <a:gs pos="1250">
                      <a:schemeClr val="tx2"/>
                    </a:gs>
                    <a:gs pos="99000">
                      <a:schemeClr val="tx2"/>
                    </a:gs>
                  </a:gsLst>
                  <a:lin ang="5400000" scaled="0"/>
                </a:gradFill>
              </a:rPr>
              <a:t>Docker </a:t>
            </a:r>
            <a:r>
              <a:rPr lang="en-US" dirty="0">
                <a:gradFill>
                  <a:gsLst>
                    <a:gs pos="1250">
                      <a:schemeClr val="tx2"/>
                    </a:gs>
                    <a:gs pos="99000">
                      <a:schemeClr val="tx2"/>
                    </a:gs>
                  </a:gsLst>
                  <a:lin ang="5400000" scaled="0"/>
                </a:gradFill>
              </a:rPr>
              <a:t>makes containers easy</a:t>
            </a:r>
          </a:p>
          <a:p>
            <a:pPr marL="0" indent="0">
              <a:buNone/>
            </a:pPr>
            <a:r>
              <a:rPr lang="en-US" sz="2000" dirty="0">
                <a:latin typeface="+mn-lt"/>
              </a:rPr>
              <a:t>Even I can create and run </a:t>
            </a:r>
            <a:r>
              <a:rPr lang="en-US" sz="2000" dirty="0" smtClean="0">
                <a:latin typeface="+mn-lt"/>
              </a:rPr>
              <a:t>them</a:t>
            </a:r>
          </a:p>
          <a:p>
            <a:pPr marL="0" indent="0">
              <a:buNone/>
            </a:pPr>
            <a:endParaRPr lang="en-US" sz="2000" dirty="0">
              <a:latin typeface="+mn-lt"/>
            </a:endParaRPr>
          </a:p>
          <a:p>
            <a:pPr marL="0" indent="0">
              <a:buNone/>
            </a:pPr>
            <a:r>
              <a:rPr lang="en-US" dirty="0">
                <a:gradFill>
                  <a:gsLst>
                    <a:gs pos="1250">
                      <a:schemeClr val="tx2"/>
                    </a:gs>
                    <a:gs pos="99000">
                      <a:schemeClr val="tx2"/>
                    </a:gs>
                  </a:gsLst>
                  <a:lin ang="5400000" scaled="0"/>
                </a:gradFill>
              </a:rPr>
              <a:t>Docker </a:t>
            </a:r>
            <a:r>
              <a:rPr lang="en-US" dirty="0" smtClean="0">
                <a:gradFill>
                  <a:gsLst>
                    <a:gs pos="1250">
                      <a:schemeClr val="tx2"/>
                    </a:gs>
                    <a:gs pos="99000">
                      <a:schemeClr val="tx2"/>
                    </a:gs>
                  </a:gsLst>
                  <a:lin ang="5400000" scaled="0"/>
                </a:gradFill>
              </a:rPr>
              <a:t>is </a:t>
            </a:r>
            <a:r>
              <a:rPr lang="en-US" dirty="0">
                <a:gradFill>
                  <a:gsLst>
                    <a:gs pos="1250">
                      <a:schemeClr val="tx2"/>
                    </a:gs>
                    <a:gs pos="99000">
                      <a:schemeClr val="tx2"/>
                    </a:gs>
                  </a:gsLst>
                  <a:lin ang="5400000" scaled="0"/>
                </a:gradFill>
              </a:rPr>
              <a:t>a container </a:t>
            </a:r>
            <a:r>
              <a:rPr lang="en-US" dirty="0" smtClean="0">
                <a:gradFill>
                  <a:gsLst>
                    <a:gs pos="1250">
                      <a:schemeClr val="tx2"/>
                    </a:gs>
                    <a:gs pos="99000">
                      <a:schemeClr val="tx2"/>
                    </a:gs>
                  </a:gsLst>
                  <a:lin ang="5400000" scaled="0"/>
                </a:gradFill>
              </a:rPr>
              <a:t>format and a set of tools</a:t>
            </a:r>
          </a:p>
          <a:p>
            <a:pPr marL="0" indent="0">
              <a:buNone/>
            </a:pPr>
            <a:r>
              <a:rPr lang="en-US" sz="2000" dirty="0" smtClean="0">
                <a:latin typeface="+mn-lt"/>
              </a:rPr>
              <a:t>Docker CLI, Docker Engine, Docker Swarm, Docker Compose, Docker Machine and more…</a:t>
            </a:r>
            <a:endParaRPr lang="en-US" sz="2000" dirty="0">
              <a:latin typeface="+mn-lt"/>
            </a:endParaRPr>
          </a:p>
        </p:txBody>
      </p:sp>
      <p:sp>
        <p:nvSpPr>
          <p:cNvPr id="3" name="Title 2"/>
          <p:cNvSpPr>
            <a:spLocks noGrp="1"/>
          </p:cNvSpPr>
          <p:nvPr>
            <p:ph type="title"/>
          </p:nvPr>
        </p:nvSpPr>
        <p:spPr/>
        <p:txBody>
          <a:bodyPr/>
          <a:lstStyle/>
          <a:p>
            <a:r>
              <a:rPr lang="en-US" dirty="0" smtClean="0"/>
              <a:t>Docker, Docker, Docker</a:t>
            </a:r>
            <a:endParaRPr lang="en-US" dirty="0"/>
          </a:p>
        </p:txBody>
      </p:sp>
    </p:spTree>
    <p:extLst>
      <p:ext uri="{BB962C8B-B14F-4D97-AF65-F5344CB8AC3E}">
        <p14:creationId xmlns:p14="http://schemas.microsoft.com/office/powerpoint/2010/main" val="304987819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Rectangle 3"/>
          <p:cNvSpPr/>
          <p:nvPr/>
        </p:nvSpPr>
        <p:spPr>
          <a:xfrm>
            <a:off x="1570037" y="6618876"/>
            <a:ext cx="9575185" cy="369332"/>
          </a:xfrm>
          <a:prstGeom prst="rect">
            <a:avLst/>
          </a:prstGeom>
          <a:solidFill>
            <a:schemeClr val="tx1"/>
          </a:solidFill>
        </p:spPr>
        <p:txBody>
          <a:bodyPr wrap="none">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505050"/>
                </a:solidFill>
                <a:effectLst/>
                <a:uLnTx/>
                <a:uFillTx/>
                <a:latin typeface="Segoe UI"/>
                <a:ea typeface="+mn-ea"/>
                <a:cs typeface="+mn-cs"/>
              </a:rPr>
              <a:t>Tagged posts on </a:t>
            </a:r>
            <a:r>
              <a:rPr kumimoji="0" lang="en-US" sz="1800" b="0" i="0" u="none" strike="noStrike" kern="1200" cap="none" spc="0" normalizeH="0" baseline="0" noProof="0" dirty="0" err="1" smtClean="0">
                <a:ln>
                  <a:noFill/>
                </a:ln>
                <a:solidFill>
                  <a:srgbClr val="505050"/>
                </a:solidFill>
                <a:effectLst/>
                <a:uLnTx/>
                <a:uFillTx/>
                <a:latin typeface="Segoe UI"/>
                <a:ea typeface="+mn-ea"/>
                <a:cs typeface="+mn-cs"/>
              </a:rPr>
              <a:t>Stackoverflow</a:t>
            </a:r>
            <a:r>
              <a:rPr kumimoji="0" lang="en-US" sz="1800" b="0" i="0" u="none" strike="noStrike" kern="1200" cap="none" spc="0" normalizeH="0" baseline="0" noProof="0" dirty="0" smtClean="0">
                <a:ln>
                  <a:noFill/>
                </a:ln>
                <a:solidFill>
                  <a:srgbClr val="505050"/>
                </a:solidFill>
                <a:effectLst/>
                <a:uLnTx/>
                <a:uFillTx/>
                <a:latin typeface="Segoe UI"/>
                <a:ea typeface="+mn-ea"/>
                <a:cs typeface="+mn-cs"/>
              </a:rPr>
              <a:t>: https</a:t>
            </a:r>
            <a:r>
              <a:rPr kumimoji="0" lang="en-US" sz="1800" b="0" i="0" u="none" strike="noStrike" kern="1200" cap="none" spc="0" normalizeH="0" baseline="0" noProof="0" dirty="0">
                <a:ln>
                  <a:noFill/>
                </a:ln>
                <a:solidFill>
                  <a:srgbClr val="505050"/>
                </a:solidFill>
                <a:effectLst/>
                <a:uLnTx/>
                <a:uFillTx/>
                <a:latin typeface="Segoe UI"/>
                <a:ea typeface="+mn-ea"/>
                <a:cs typeface="+mn-cs"/>
              </a:rPr>
              <a:t>://twitter.com/dberkholz/status/689211852157407233</a:t>
            </a:r>
          </a:p>
        </p:txBody>
      </p:sp>
      <p:pic>
        <p:nvPicPr>
          <p:cNvPr id="5" name="Picture 4"/>
          <p:cNvPicPr>
            <a:picLocks noChangeAspect="1"/>
          </p:cNvPicPr>
          <p:nvPr/>
        </p:nvPicPr>
        <p:blipFill>
          <a:blip r:embed="rId2"/>
          <a:stretch>
            <a:fillRect/>
          </a:stretch>
        </p:blipFill>
        <p:spPr>
          <a:xfrm>
            <a:off x="617537" y="782234"/>
            <a:ext cx="11182350" cy="5836642"/>
          </a:xfrm>
          <a:prstGeom prst="rect">
            <a:avLst/>
          </a:prstGeom>
          <a:solidFill>
            <a:schemeClr val="tx1"/>
          </a:solidFill>
        </p:spPr>
      </p:pic>
      <p:sp>
        <p:nvSpPr>
          <p:cNvPr id="6" name="Title 2"/>
          <p:cNvSpPr txBox="1">
            <a:spLocks/>
          </p:cNvSpPr>
          <p:nvPr/>
        </p:nvSpPr>
        <p:spPr>
          <a:xfrm>
            <a:off x="263930" y="0"/>
            <a:ext cx="11889564" cy="702687"/>
          </a:xfrm>
          <a:prstGeom prst="rect">
            <a:avLst/>
          </a:prstGeom>
          <a:solidFill>
            <a:schemeClr val="tx2"/>
          </a:solidFill>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102" normalizeH="0" baseline="0" noProof="0" dirty="0" smtClean="0">
                <a:ln w="3175">
                  <a:noFill/>
                </a:ln>
                <a:solidFill>
                  <a:srgbClr val="505050"/>
                </a:solidFill>
                <a:effectLst/>
                <a:uLnTx/>
                <a:uFillTx/>
                <a:latin typeface="Segoe UI Light"/>
                <a:ea typeface="+mn-ea"/>
                <a:cs typeface="Segoe UI" pitchFamily="34" charset="0"/>
              </a:rPr>
              <a:t>Not the only game in town, but certainly the loudest</a:t>
            </a:r>
            <a:endParaRPr kumimoji="0" lang="en-US" sz="4400" b="0" i="0" u="none" strike="noStrike" kern="1200" cap="none" spc="-102" normalizeH="0" baseline="0" noProof="0" dirty="0">
              <a:ln w="3175">
                <a:noFill/>
              </a:ln>
              <a:solidFill>
                <a:srgbClr val="505050"/>
              </a:solidFill>
              <a:effectLst/>
              <a:uLnTx/>
              <a:uFillTx/>
              <a:latin typeface="Segoe UI Light"/>
              <a:ea typeface="+mn-ea"/>
              <a:cs typeface="Segoe UI" pitchFamily="34" charset="0"/>
            </a:endParaRPr>
          </a:p>
        </p:txBody>
      </p:sp>
    </p:spTree>
    <p:extLst>
      <p:ext uri="{BB962C8B-B14F-4D97-AF65-F5344CB8AC3E}">
        <p14:creationId xmlns:p14="http://schemas.microsoft.com/office/powerpoint/2010/main" val="139465094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785652"/>
          </a:xfrm>
        </p:spPr>
        <p:txBody>
          <a:bodyPr/>
          <a:lstStyle/>
          <a:p>
            <a:pPr marL="0" indent="0">
              <a:buNone/>
            </a:pPr>
            <a:r>
              <a:rPr lang="en-US" dirty="0" smtClean="0">
                <a:gradFill>
                  <a:gsLst>
                    <a:gs pos="1250">
                      <a:schemeClr val="tx2"/>
                    </a:gs>
                    <a:gs pos="99000">
                      <a:schemeClr val="tx2"/>
                    </a:gs>
                  </a:gsLst>
                  <a:lin ang="5400000" scaled="0"/>
                </a:gradFill>
              </a:rPr>
              <a:t>…about Containers</a:t>
            </a:r>
            <a:endParaRPr lang="en-US" dirty="0">
              <a:gradFill>
                <a:gsLst>
                  <a:gs pos="1250">
                    <a:schemeClr val="tx2"/>
                  </a:gs>
                  <a:gs pos="99000">
                    <a:schemeClr val="tx2"/>
                  </a:gs>
                </a:gsLst>
                <a:lin ang="5400000" scaled="0"/>
              </a:gradFill>
            </a:endParaRPr>
          </a:p>
          <a:p>
            <a:pPr marL="0" indent="0">
              <a:buNone/>
            </a:pPr>
            <a:r>
              <a:rPr lang="en-US" sz="2000" dirty="0" smtClean="0">
                <a:latin typeface="+mn-lt"/>
              </a:rPr>
              <a:t>This </a:t>
            </a:r>
            <a:r>
              <a:rPr lang="en-US" sz="2000" dirty="0">
                <a:latin typeface="+mn-lt"/>
              </a:rPr>
              <a:t>means it is about </a:t>
            </a:r>
            <a:r>
              <a:rPr lang="en-US" sz="2000" dirty="0" smtClean="0">
                <a:latin typeface="+mn-lt"/>
              </a:rPr>
              <a:t>Docker</a:t>
            </a:r>
          </a:p>
          <a:p>
            <a:pPr marL="0" indent="0">
              <a:buNone/>
            </a:pPr>
            <a:r>
              <a:rPr lang="en-US" sz="2000" dirty="0" smtClean="0">
                <a:latin typeface="+mn-lt"/>
              </a:rPr>
              <a:t>But it is about more than Docker</a:t>
            </a:r>
          </a:p>
          <a:p>
            <a:pPr marL="0" indent="0">
              <a:buNone/>
            </a:pPr>
            <a:endParaRPr lang="en-US" sz="2000" dirty="0">
              <a:latin typeface="+mn-lt"/>
            </a:endParaRPr>
          </a:p>
          <a:p>
            <a:pPr marL="0" indent="0">
              <a:buNone/>
            </a:pPr>
            <a:r>
              <a:rPr lang="en-US" dirty="0" smtClean="0">
                <a:gradFill>
                  <a:gsLst>
                    <a:gs pos="1250">
                      <a:schemeClr val="tx2"/>
                    </a:gs>
                    <a:gs pos="99000">
                      <a:schemeClr val="tx2"/>
                    </a:gs>
                  </a:gsLst>
                  <a:lin ang="5400000" scaled="0"/>
                </a:gradFill>
              </a:rPr>
              <a:t>…about Docker Images</a:t>
            </a:r>
            <a:endParaRPr lang="en-US" dirty="0">
              <a:gradFill>
                <a:gsLst>
                  <a:gs pos="1250">
                    <a:schemeClr val="tx2"/>
                  </a:gs>
                  <a:gs pos="99000">
                    <a:schemeClr val="tx2"/>
                  </a:gs>
                </a:gsLst>
                <a:lin ang="5400000" scaled="0"/>
              </a:gradFill>
            </a:endParaRPr>
          </a:p>
          <a:p>
            <a:pPr marL="0" indent="0">
              <a:buNone/>
            </a:pPr>
            <a:r>
              <a:rPr lang="en-US" dirty="0" smtClean="0">
                <a:gradFill>
                  <a:gsLst>
                    <a:gs pos="1250">
                      <a:schemeClr val="tx2"/>
                    </a:gs>
                    <a:gs pos="99000">
                      <a:schemeClr val="tx2"/>
                    </a:gs>
                  </a:gsLst>
                  <a:lin ang="5400000" scaled="0"/>
                </a:gradFill>
              </a:rPr>
              <a:t>…about orchestrating </a:t>
            </a:r>
            <a:r>
              <a:rPr lang="en-US" dirty="0">
                <a:gradFill>
                  <a:gsLst>
                    <a:gs pos="1250">
                      <a:schemeClr val="tx2"/>
                    </a:gs>
                    <a:gs pos="99000">
                      <a:schemeClr val="tx2"/>
                    </a:gs>
                  </a:gsLst>
                  <a:lin ang="5400000" scaled="0"/>
                </a:gradFill>
              </a:rPr>
              <a:t>c</a:t>
            </a:r>
            <a:r>
              <a:rPr lang="en-US" dirty="0" smtClean="0">
                <a:gradFill>
                  <a:gsLst>
                    <a:gs pos="1250">
                      <a:schemeClr val="tx2"/>
                    </a:gs>
                    <a:gs pos="99000">
                      <a:schemeClr val="tx2"/>
                    </a:gs>
                  </a:gsLst>
                  <a:lin ang="5400000" scaled="0"/>
                </a:gradFill>
              </a:rPr>
              <a:t>ontainerized </a:t>
            </a:r>
            <a:r>
              <a:rPr lang="en-US" dirty="0">
                <a:gradFill>
                  <a:gsLst>
                    <a:gs pos="1250">
                      <a:schemeClr val="tx2"/>
                    </a:gs>
                    <a:gs pos="99000">
                      <a:schemeClr val="tx2"/>
                    </a:gs>
                  </a:gsLst>
                  <a:lin ang="5400000" scaled="0"/>
                </a:gradFill>
              </a:rPr>
              <a:t>a</a:t>
            </a:r>
            <a:r>
              <a:rPr lang="en-US" dirty="0" smtClean="0">
                <a:gradFill>
                  <a:gsLst>
                    <a:gs pos="1250">
                      <a:schemeClr val="tx2"/>
                    </a:gs>
                    <a:gs pos="99000">
                      <a:schemeClr val="tx2"/>
                    </a:gs>
                  </a:gsLst>
                  <a:lin ang="5400000" scaled="0"/>
                </a:gradFill>
              </a:rPr>
              <a:t>pplications</a:t>
            </a:r>
            <a:endParaRPr lang="en-US" sz="2000" dirty="0">
              <a:latin typeface="+mn-lt"/>
            </a:endParaRPr>
          </a:p>
          <a:p>
            <a:pPr marL="0" indent="0">
              <a:buNone/>
            </a:pPr>
            <a:r>
              <a:rPr lang="en-US" dirty="0" smtClean="0">
                <a:gradFill>
                  <a:gsLst>
                    <a:gs pos="1250">
                      <a:schemeClr val="tx2"/>
                    </a:gs>
                    <a:gs pos="99000">
                      <a:schemeClr val="tx2"/>
                    </a:gs>
                  </a:gsLst>
                  <a:lin ang="5400000" scaled="0"/>
                </a:gradFill>
              </a:rPr>
              <a:t>…about Azure Container Service</a:t>
            </a:r>
          </a:p>
        </p:txBody>
      </p:sp>
      <p:sp>
        <p:nvSpPr>
          <p:cNvPr id="3" name="Title 2"/>
          <p:cNvSpPr>
            <a:spLocks noGrp="1"/>
          </p:cNvSpPr>
          <p:nvPr>
            <p:ph type="title"/>
          </p:nvPr>
        </p:nvSpPr>
        <p:spPr/>
        <p:txBody>
          <a:bodyPr/>
          <a:lstStyle/>
          <a:p>
            <a:r>
              <a:rPr lang="en-US" dirty="0" smtClean="0"/>
              <a:t>This session is…</a:t>
            </a:r>
            <a:endParaRPr lang="en-US" dirty="0"/>
          </a:p>
        </p:txBody>
      </p:sp>
    </p:spTree>
    <p:extLst>
      <p:ext uri="{BB962C8B-B14F-4D97-AF65-F5344CB8AC3E}">
        <p14:creationId xmlns:p14="http://schemas.microsoft.com/office/powerpoint/2010/main" val="368062086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77838" y="160338"/>
            <a:ext cx="11958637" cy="1228725"/>
          </a:xfrm>
        </p:spPr>
        <p:txBody>
          <a:bodyPr/>
          <a:lstStyle/>
          <a:p>
            <a:r>
              <a:rPr lang="en-US" dirty="0" smtClean="0"/>
              <a:t>Meet Ross Gardler </a:t>
            </a:r>
            <a:r>
              <a:rPr lang="en-US" dirty="0"/>
              <a:t>| </a:t>
            </a:r>
            <a:r>
              <a:rPr lang="en-US" dirty="0" smtClean="0"/>
              <a:t>@rgardler</a:t>
            </a:r>
            <a:endParaRPr lang="en-US" dirty="0"/>
          </a:p>
        </p:txBody>
      </p:sp>
      <p:sp>
        <p:nvSpPr>
          <p:cNvPr id="7" name="Content Placeholder 6"/>
          <p:cNvSpPr>
            <a:spLocks noGrp="1"/>
          </p:cNvSpPr>
          <p:nvPr>
            <p:ph sz="quarter" idx="4294967295"/>
          </p:nvPr>
        </p:nvSpPr>
        <p:spPr>
          <a:xfrm>
            <a:off x="671513" y="1517650"/>
            <a:ext cx="11764962" cy="3449638"/>
          </a:xfrm>
        </p:spPr>
        <p:txBody>
          <a:bodyPr/>
          <a:lstStyle/>
          <a:p>
            <a:r>
              <a:rPr lang="en-US" dirty="0">
                <a:solidFill>
                  <a:schemeClr val="tx1"/>
                </a:solidFill>
              </a:rPr>
              <a:t>Microsoft </a:t>
            </a:r>
            <a:r>
              <a:rPr lang="en-US" dirty="0" smtClean="0">
                <a:solidFill>
                  <a:schemeClr val="tx1"/>
                </a:solidFill>
              </a:rPr>
              <a:t>Senior Program Manager</a:t>
            </a:r>
            <a:endParaRPr lang="en-US" dirty="0">
              <a:solidFill>
                <a:schemeClr val="tx1"/>
              </a:solidFill>
            </a:endParaRPr>
          </a:p>
          <a:p>
            <a:pPr lvl="1"/>
            <a:r>
              <a:rPr lang="en-US" dirty="0" smtClean="0">
                <a:solidFill>
                  <a:schemeClr val="tx1"/>
                </a:solidFill>
              </a:rPr>
              <a:t>Linux Compute Team in Azure</a:t>
            </a:r>
          </a:p>
          <a:p>
            <a:pPr lvl="1"/>
            <a:r>
              <a:rPr lang="en-US" dirty="0" smtClean="0">
                <a:solidFill>
                  <a:schemeClr val="tx1"/>
                </a:solidFill>
              </a:rPr>
              <a:t>Azure Container Service</a:t>
            </a:r>
          </a:p>
          <a:p>
            <a:pPr lvl="1"/>
            <a:endParaRPr lang="en-US" dirty="0" smtClean="0">
              <a:solidFill>
                <a:schemeClr val="tx1"/>
              </a:solidFill>
            </a:endParaRPr>
          </a:p>
          <a:p>
            <a:r>
              <a:rPr lang="en-US" dirty="0" smtClean="0">
                <a:solidFill>
                  <a:schemeClr val="tx1"/>
                </a:solidFill>
              </a:rPr>
              <a:t>Open source guy</a:t>
            </a:r>
          </a:p>
          <a:p>
            <a:pPr lvl="1"/>
            <a:r>
              <a:rPr lang="en-US" dirty="0" smtClean="0">
                <a:solidFill>
                  <a:schemeClr val="tx1"/>
                </a:solidFill>
              </a:rPr>
              <a:t>Internet search </a:t>
            </a:r>
            <a:r>
              <a:rPr lang="en-US" dirty="0" err="1" smtClean="0">
                <a:solidFill>
                  <a:schemeClr val="tx1"/>
                </a:solidFill>
              </a:rPr>
              <a:t>‘ross</a:t>
            </a:r>
            <a:r>
              <a:rPr lang="en-US" dirty="0" smtClean="0">
                <a:solidFill>
                  <a:schemeClr val="tx1"/>
                </a:solidFill>
              </a:rPr>
              <a:t> </a:t>
            </a:r>
            <a:r>
              <a:rPr lang="en-US" dirty="0" err="1" smtClean="0">
                <a:solidFill>
                  <a:schemeClr val="tx1"/>
                </a:solidFill>
              </a:rPr>
              <a:t>gardler’</a:t>
            </a:r>
            <a:r>
              <a:rPr lang="en-US" dirty="0" smtClean="0">
                <a:solidFill>
                  <a:schemeClr val="tx1"/>
                </a:solidFill>
              </a:rPr>
              <a:t> gives more information than you could want</a:t>
            </a:r>
          </a:p>
          <a:p>
            <a:pPr lvl="1"/>
            <a:r>
              <a:rPr lang="en-US" dirty="0" smtClean="0">
                <a:solidFill>
                  <a:schemeClr val="tx1"/>
                </a:solidFill>
              </a:rPr>
              <a:t>rgardler.github.io</a:t>
            </a:r>
          </a:p>
        </p:txBody>
      </p:sp>
    </p:spTree>
    <p:extLst>
      <p:ext uri="{BB962C8B-B14F-4D97-AF65-F5344CB8AC3E}">
        <p14:creationId xmlns:p14="http://schemas.microsoft.com/office/powerpoint/2010/main" val="171304485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77838" y="160338"/>
            <a:ext cx="11958637" cy="1228725"/>
          </a:xfrm>
        </p:spPr>
        <p:txBody>
          <a:bodyPr/>
          <a:lstStyle/>
          <a:p>
            <a:r>
              <a:rPr lang="en-US" dirty="0" smtClean="0"/>
              <a:t>Meet Saurya Das | @</a:t>
            </a:r>
            <a:r>
              <a:rPr lang="en-US" dirty="0" err="1" smtClean="0"/>
              <a:t>sauryadas</a:t>
            </a:r>
            <a:r>
              <a:rPr lang="en-US" dirty="0" smtClean="0"/>
              <a:t>_</a:t>
            </a:r>
            <a:endParaRPr lang="en-US" dirty="0"/>
          </a:p>
        </p:txBody>
      </p:sp>
      <p:sp>
        <p:nvSpPr>
          <p:cNvPr id="6" name="Content Placeholder 6"/>
          <p:cNvSpPr txBox="1">
            <a:spLocks/>
          </p:cNvSpPr>
          <p:nvPr/>
        </p:nvSpPr>
        <p:spPr>
          <a:xfrm>
            <a:off x="671513" y="1517650"/>
            <a:ext cx="11764962" cy="385336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32742" rtl="0" eaLnBrk="1" fontAlgn="auto" latinLnBrk="0" hangingPunct="1">
              <a:lnSpc>
                <a:spcPct val="90000"/>
              </a:lnSpc>
              <a:spcBef>
                <a:spcPct val="20000"/>
              </a:spcBef>
              <a:spcAft>
                <a:spcPts val="0"/>
              </a:spcAft>
              <a:buClr>
                <a:srgbClr val="FFFFFF"/>
              </a:buClr>
              <a:buSzPct val="90000"/>
              <a:buFont typeface="Wingdings" panose="05000000000000000000" pitchFamily="2" charset="2"/>
              <a:buChar char="§"/>
              <a:tabLst/>
              <a:defRPr/>
            </a:pPr>
            <a:r>
              <a:rPr kumimoji="0" lang="en-US" sz="4000" b="0" i="0" u="none" strike="noStrike" kern="1200" cap="none" spc="0" normalizeH="0" baseline="0" noProof="0" smtClean="0">
                <a:ln>
                  <a:noFill/>
                </a:ln>
                <a:solidFill>
                  <a:srgbClr val="505050"/>
                </a:solidFill>
                <a:effectLst/>
                <a:uLnTx/>
                <a:uFillTx/>
                <a:latin typeface="Segoe UI Light"/>
                <a:ea typeface="+mn-ea"/>
                <a:cs typeface="+mn-cs"/>
              </a:rPr>
              <a:t>Microsoft Program Manager</a:t>
            </a:r>
          </a:p>
          <a:p>
            <a:pPr marL="584200" marR="0" lvl="1" indent="-241300" algn="l" defTabSz="932742" rtl="0" eaLnBrk="1" fontAlgn="auto" latinLnBrk="0" hangingPunct="1">
              <a:lnSpc>
                <a:spcPct val="90000"/>
              </a:lnSpc>
              <a:spcBef>
                <a:spcPct val="20000"/>
              </a:spcBef>
              <a:spcAft>
                <a:spcPts val="0"/>
              </a:spcAft>
              <a:buClr>
                <a:srgbClr val="FFFFFF"/>
              </a:buClr>
              <a:buSzPct val="90000"/>
              <a:buFont typeface="Wingdings" panose="05000000000000000000" pitchFamily="2" charset="2"/>
              <a:buChar char="§"/>
              <a:tabLst/>
              <a:defRPr/>
            </a:pPr>
            <a:r>
              <a:rPr kumimoji="0" lang="en-US" sz="2400" b="0" i="0" u="none" strike="noStrike" kern="1200" cap="none" spc="0" normalizeH="0" baseline="0" noProof="0" smtClean="0">
                <a:ln>
                  <a:noFill/>
                </a:ln>
                <a:solidFill>
                  <a:srgbClr val="505050"/>
                </a:solidFill>
                <a:effectLst/>
                <a:uLnTx/>
                <a:uFillTx/>
                <a:latin typeface="Segoe UI"/>
                <a:ea typeface="+mn-ea"/>
                <a:cs typeface="+mn-cs"/>
              </a:rPr>
              <a:t>Linux Compute Team in Azure</a:t>
            </a:r>
          </a:p>
          <a:p>
            <a:pPr marL="584200" marR="0" lvl="1" indent="-241300" algn="l" defTabSz="932742" rtl="0" eaLnBrk="1" fontAlgn="auto" latinLnBrk="0" hangingPunct="1">
              <a:lnSpc>
                <a:spcPct val="90000"/>
              </a:lnSpc>
              <a:spcBef>
                <a:spcPct val="20000"/>
              </a:spcBef>
              <a:spcAft>
                <a:spcPts val="0"/>
              </a:spcAft>
              <a:buClr>
                <a:srgbClr val="FFFFFF"/>
              </a:buClr>
              <a:buSzPct val="90000"/>
              <a:buFont typeface="Wingdings" panose="05000000000000000000" pitchFamily="2" charset="2"/>
              <a:buChar char="§"/>
              <a:tabLst/>
              <a:defRPr/>
            </a:pPr>
            <a:r>
              <a:rPr kumimoji="0" lang="en-US" sz="2400" b="0" i="0" u="none" strike="noStrike" kern="1200" cap="none" spc="0" normalizeH="0" baseline="0" noProof="0" smtClean="0">
                <a:ln>
                  <a:noFill/>
                </a:ln>
                <a:solidFill>
                  <a:srgbClr val="505050"/>
                </a:solidFill>
                <a:effectLst/>
                <a:uLnTx/>
                <a:uFillTx/>
                <a:latin typeface="Segoe UI"/>
                <a:ea typeface="+mn-ea"/>
                <a:cs typeface="+mn-cs"/>
              </a:rPr>
              <a:t>Azure CLI</a:t>
            </a:r>
          </a:p>
          <a:p>
            <a:pPr marL="584200" marR="0" lvl="1" indent="-241300" algn="l" defTabSz="932742" rtl="0" eaLnBrk="1" fontAlgn="auto" latinLnBrk="0" hangingPunct="1">
              <a:lnSpc>
                <a:spcPct val="90000"/>
              </a:lnSpc>
              <a:spcBef>
                <a:spcPct val="20000"/>
              </a:spcBef>
              <a:spcAft>
                <a:spcPts val="0"/>
              </a:spcAft>
              <a:buClr>
                <a:srgbClr val="FFFFFF"/>
              </a:buClr>
              <a:buSzPct val="90000"/>
              <a:buFont typeface="Wingdings" panose="05000000000000000000" pitchFamily="2" charset="2"/>
              <a:buChar char="§"/>
              <a:tabLst/>
              <a:defRPr/>
            </a:pPr>
            <a:r>
              <a:rPr kumimoji="0" lang="en-US" sz="2400" b="0" i="0" u="none" strike="noStrike" kern="1200" cap="none" spc="0" normalizeH="0" baseline="0" noProof="0" smtClean="0">
                <a:ln>
                  <a:noFill/>
                </a:ln>
                <a:solidFill>
                  <a:srgbClr val="505050"/>
                </a:solidFill>
                <a:effectLst/>
                <a:uLnTx/>
                <a:uFillTx/>
                <a:latin typeface="Segoe UI"/>
                <a:ea typeface="+mn-ea"/>
                <a:cs typeface="+mn-cs"/>
              </a:rPr>
              <a:t>Open source application stacks on Azure Market Place</a:t>
            </a:r>
          </a:p>
          <a:p>
            <a:pPr marL="584200" marR="0" lvl="1" indent="-241300" algn="l" defTabSz="932742" rtl="0" eaLnBrk="1" fontAlgn="auto" latinLnBrk="0" hangingPunct="1">
              <a:lnSpc>
                <a:spcPct val="90000"/>
              </a:lnSpc>
              <a:spcBef>
                <a:spcPct val="20000"/>
              </a:spcBef>
              <a:spcAft>
                <a:spcPts val="0"/>
              </a:spcAft>
              <a:buClr>
                <a:srgbClr val="FFFFFF"/>
              </a:buClr>
              <a:buSzPct val="90000"/>
              <a:buFont typeface="Wingdings" panose="05000000000000000000" pitchFamily="2" charset="2"/>
              <a:buChar char="§"/>
              <a:tabLst/>
              <a:defRPr/>
            </a:pPr>
            <a:r>
              <a:rPr kumimoji="0" lang="en-US" sz="2400" b="0" i="0" u="none" strike="noStrike" kern="1200" cap="none" spc="0" normalizeH="0" baseline="0" noProof="0" smtClean="0">
                <a:ln>
                  <a:noFill/>
                </a:ln>
                <a:solidFill>
                  <a:srgbClr val="505050"/>
                </a:solidFill>
                <a:effectLst/>
                <a:uLnTx/>
                <a:uFillTx/>
                <a:latin typeface="Segoe UI"/>
                <a:ea typeface="+mn-ea"/>
                <a:cs typeface="+mn-cs"/>
              </a:rPr>
              <a:t>Azure Container Service</a:t>
            </a:r>
          </a:p>
          <a:p>
            <a:pPr marL="584200" marR="0" lvl="1" indent="-241300" algn="l" defTabSz="932742" rtl="0" eaLnBrk="1" fontAlgn="auto" latinLnBrk="0" hangingPunct="1">
              <a:lnSpc>
                <a:spcPct val="90000"/>
              </a:lnSpc>
              <a:spcBef>
                <a:spcPct val="20000"/>
              </a:spcBef>
              <a:spcAft>
                <a:spcPts val="0"/>
              </a:spcAft>
              <a:buClr>
                <a:srgbClr val="FFFFFF"/>
              </a:buClr>
              <a:buSzPct val="90000"/>
              <a:buFont typeface="Wingdings" panose="05000000000000000000" pitchFamily="2" charset="2"/>
              <a:buChar char="§"/>
              <a:tabLst/>
              <a:defRPr/>
            </a:pPr>
            <a:endParaRPr kumimoji="0" lang="en-US" sz="2400" b="0" i="0" u="none" strike="noStrike" kern="1200" cap="none" spc="0" normalizeH="0" baseline="0" noProof="0" smtClean="0">
              <a:ln>
                <a:noFill/>
              </a:ln>
              <a:solidFill>
                <a:srgbClr val="505050"/>
              </a:solidFill>
              <a:effectLst/>
              <a:uLnTx/>
              <a:uFillTx/>
              <a:latin typeface="Segoe UI"/>
              <a:ea typeface="+mn-ea"/>
              <a:cs typeface="+mn-cs"/>
            </a:endParaRPr>
          </a:p>
          <a:p>
            <a:pPr marL="342900" marR="0" lvl="0" indent="-342900" algn="l" defTabSz="932742" rtl="0" eaLnBrk="1" fontAlgn="auto" latinLnBrk="0" hangingPunct="1">
              <a:lnSpc>
                <a:spcPct val="90000"/>
              </a:lnSpc>
              <a:spcBef>
                <a:spcPct val="20000"/>
              </a:spcBef>
              <a:spcAft>
                <a:spcPts val="0"/>
              </a:spcAft>
              <a:buClr>
                <a:srgbClr val="FFFFFF"/>
              </a:buClr>
              <a:buSzPct val="90000"/>
              <a:buFont typeface="Wingdings" panose="05000000000000000000" pitchFamily="2" charset="2"/>
              <a:buChar char="§"/>
              <a:tabLst/>
              <a:defRPr/>
            </a:pPr>
            <a:r>
              <a:rPr kumimoji="0" lang="en-US" sz="4000" b="0" i="0" u="none" strike="noStrike" kern="1200" cap="none" spc="0" normalizeH="0" baseline="0" noProof="0" smtClean="0">
                <a:ln>
                  <a:noFill/>
                </a:ln>
                <a:solidFill>
                  <a:srgbClr val="505050"/>
                </a:solidFill>
                <a:effectLst/>
                <a:uLnTx/>
                <a:uFillTx/>
                <a:latin typeface="Segoe UI Light"/>
                <a:ea typeface="+mn-ea"/>
                <a:cs typeface="+mn-cs"/>
              </a:rPr>
              <a:t>Java Developer – Eclipse IDE fan</a:t>
            </a:r>
          </a:p>
          <a:p>
            <a:pPr marL="584200" marR="0" lvl="1" indent="-241300" algn="l" defTabSz="932742" rtl="0" eaLnBrk="1" fontAlgn="auto" latinLnBrk="0" hangingPunct="1">
              <a:lnSpc>
                <a:spcPct val="90000"/>
              </a:lnSpc>
              <a:spcBef>
                <a:spcPct val="20000"/>
              </a:spcBef>
              <a:spcAft>
                <a:spcPts val="0"/>
              </a:spcAft>
              <a:buClr>
                <a:srgbClr val="FFFFFF"/>
              </a:buClr>
              <a:buSzPct val="90000"/>
              <a:buFont typeface="Wingdings" panose="05000000000000000000" pitchFamily="2" charset="2"/>
              <a:buChar char="§"/>
              <a:tabLst/>
              <a:defRPr/>
            </a:pPr>
            <a:r>
              <a:rPr kumimoji="0" lang="en-US" sz="2400" b="0" i="0" u="none" strike="noStrike" kern="1200" cap="none" spc="0" normalizeH="0" baseline="0" noProof="0" smtClean="0">
                <a:ln>
                  <a:noFill/>
                </a:ln>
                <a:solidFill>
                  <a:srgbClr val="505050"/>
                </a:solidFill>
                <a:effectLst/>
                <a:uLnTx/>
                <a:uFillTx/>
                <a:latin typeface="Segoe UI"/>
                <a:ea typeface="+mn-ea"/>
                <a:cs typeface="+mn-cs"/>
              </a:rPr>
              <a:t>Oracle Corp, Huawei Technologies</a:t>
            </a:r>
            <a:endParaRPr kumimoji="0" lang="en-US" sz="2400" b="0" i="0" u="none" strike="noStrike" kern="1200" cap="none" spc="0" normalizeH="0" baseline="0" noProof="0" dirty="0" smtClean="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2412167362"/>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721_Build_2016_Template_Light">
  <a:themeElements>
    <a:clrScheme name="Build 2016">
      <a:dk1>
        <a:srgbClr val="505050"/>
      </a:dk1>
      <a:lt1>
        <a:srgbClr val="FFFFFF"/>
      </a:lt1>
      <a:dk2>
        <a:srgbClr val="0078D7"/>
      </a:dk2>
      <a:lt2>
        <a:srgbClr val="F8F8F8"/>
      </a:lt2>
      <a:accent1>
        <a:srgbClr val="0078D7"/>
      </a:accent1>
      <a:accent2>
        <a:srgbClr val="002050"/>
      </a:accent2>
      <a:accent3>
        <a:srgbClr val="00BCF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2DD1E4E3-0871-45BE-BEDE-345B55444DCB}"/>
    </a:ext>
  </a:extLst>
</a:theme>
</file>

<file path=ppt/theme/theme2.xml><?xml version="1.0" encoding="utf-8"?>
<a:theme xmlns:a="http://schemas.openxmlformats.org/drawingml/2006/main" name="5-30721_Build_2016_Template_Dark">
  <a:themeElements>
    <a:clrScheme name="Build 2016 Dark">
      <a:dk1>
        <a:srgbClr val="505050"/>
      </a:dk1>
      <a:lt1>
        <a:srgbClr val="FFFFFF"/>
      </a:lt1>
      <a:dk2>
        <a:srgbClr val="0078D7"/>
      </a:dk2>
      <a:lt2>
        <a:srgbClr val="F8F8F8"/>
      </a:lt2>
      <a:accent1>
        <a:srgbClr val="00BCF2"/>
      </a:accent1>
      <a:accent2>
        <a:srgbClr val="0078D7"/>
      </a:accent2>
      <a:accent3>
        <a:srgbClr val="002050"/>
      </a:accent3>
      <a:accent4>
        <a:srgbClr val="D2D2D2"/>
      </a:accent4>
      <a:accent5>
        <a:srgbClr val="737373"/>
      </a:accent5>
      <a:accent6>
        <a:srgbClr val="323232"/>
      </a:accent6>
      <a:hlink>
        <a:srgbClr val="5DDCFF"/>
      </a:hlink>
      <a:folHlink>
        <a:srgbClr val="5DDCFF"/>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EE767E89-5D4D-44CA-8070-C9EE1D87F83B}"/>
    </a:ext>
  </a:extLst>
</a:theme>
</file>

<file path=ppt/theme/theme3.xml><?xml version="1.0" encoding="utf-8"?>
<a:theme xmlns:a="http://schemas.openxmlformats.org/drawingml/2006/main" name="1_5-30721_Build_2016_Template_Light">
  <a:themeElements>
    <a:clrScheme name="Build 2016">
      <a:dk1>
        <a:srgbClr val="505050"/>
      </a:dk1>
      <a:lt1>
        <a:srgbClr val="FFFFFF"/>
      </a:lt1>
      <a:dk2>
        <a:srgbClr val="0078D7"/>
      </a:dk2>
      <a:lt2>
        <a:srgbClr val="F8F8F8"/>
      </a:lt2>
      <a:accent1>
        <a:srgbClr val="0078D7"/>
      </a:accent1>
      <a:accent2>
        <a:srgbClr val="002050"/>
      </a:accent2>
      <a:accent3>
        <a:srgbClr val="00BCF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2DD1E4E3-0871-45BE-BEDE-345B55444DC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31DCF4CA090F824DB1E4CCBB6B9D64EA00101E8AAD132F8F4D96340D6376C8BB3E" ma:contentTypeVersion="21" ma:contentTypeDescription="" ma:contentTypeScope="" ma:versionID="264624295c8b52c397a103286eb3d87c">
  <xsd:schema xmlns:xsd="http://www.w3.org/2001/XMLSchema" xmlns:xs="http://www.w3.org/2001/XMLSchema" xmlns:p="http://schemas.microsoft.com/office/2006/metadata/properties" xmlns:ns1="http://schemas.microsoft.com/sharepoint/v3" xmlns:ns2="01c77077-aee4-4b5f-bd4e-9cd40a6fff29" xmlns:ns3="230e9df3-be65-4c73-a93b-d1236ebd677e" xmlns:ns5="8ff673fc-3231-4e3a-893b-6d7f7cd32766" targetNamespace="http://schemas.microsoft.com/office/2006/metadata/properties" ma:root="true" ma:fieldsID="795b20f19f95dfa6d1f4d708b4ec8d36" ns1:_="" ns2:_="" ns3:_="" ns5:_="">
    <xsd:import namespace="http://schemas.microsoft.com/sharepoint/v3"/>
    <xsd:import namespace="01c77077-aee4-4b5f-bd4e-9cd40a6fff29"/>
    <xsd:import namespace="230e9df3-be65-4c73-a93b-d1236ebd677e"/>
    <xsd:import namespace="8ff673fc-3231-4e3a-893b-6d7f7cd32766"/>
    <xsd:element name="properties">
      <xsd:complexType>
        <xsd:sequence>
          <xsd:element name="documentManagement">
            <xsd:complexType>
              <xsd:all>
                <xsd:element ref="ns2:mb2e01f7e2d8413988e28e59aa226eec" minOccurs="0"/>
                <xsd:element ref="ns3:TaxCatchAll" minOccurs="0"/>
                <xsd:element ref="ns3:TaxCatchAllLabel" minOccurs="0"/>
                <xsd:element ref="ns2:iaa5f83406f94009a0f6a3e890699ff7" minOccurs="0"/>
                <xsd:element ref="ns2:d12e2661e9634d9aa98bbb375f31aced"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1010385baed4da9b5076a6aa651d1e5" minOccurs="0"/>
                <xsd:element ref="ns2:kc6d1bd9a46e4e5fbbbf99ca3de7a092" minOccurs="0"/>
                <xsd:element ref="ns2:Session_x0020_Code" minOccurs="0"/>
                <xsd:element ref="ns2:MS_x0020_Content_x0020_Owner" minOccurs="0"/>
                <xsd:element ref="ns2:m6878b9dd7994da4ba144f95347d99c6" minOccurs="0"/>
                <xsd:element ref="ns2:fc15c16204564de583b4c942b10d19ec" minOccurs="0"/>
                <xsd:element ref="ns1:AverageRating" minOccurs="0"/>
                <xsd:element ref="ns1:RatingCount" minOccurs="0"/>
                <xsd:element ref="ns1:LikesCount" minOccurs="0"/>
                <xsd:element ref="ns3:TaxKeywordTaxHTField" minOccurs="0"/>
                <xsd:element ref="ns5:Target_x0020_Audiences"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1c77077-aee4-4b5f-bd4e-9cd40a6fff29" elementFormDefault="qualified">
    <xsd:import namespace="http://schemas.microsoft.com/office/2006/documentManagement/types"/>
    <xsd:import namespace="http://schemas.microsoft.com/office/infopath/2007/PartnerControls"/>
    <xsd:element name="mb2e01f7e2d8413988e28e59aa226eec" ma:index="8" nillable="true" ma:taxonomy="true" ma:internalName="mb2e01f7e2d8413988e28e59aa226eec" ma:taxonomyFieldName="Event_x0020_Name" ma:displayName="Event Name" ma:default="" ma:fieldId="{6b2e01f7-e2d8-4139-88e2-8e59aa226eec}"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iaa5f83406f94009a0f6a3e890699ff7" ma:index="12" nillable="true" ma:taxonomy="true" ma:internalName="iaa5f83406f94009a0f6a3e890699ff7" ma:taxonomyFieldName="Event_x0020_Location" ma:displayName="Event Location" ma:default="" ma:fieldId="{2aa5f834-06f9-4009-a0f6-a3e890699ff7}"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d12e2661e9634d9aa98bbb375f31aced" ma:index="14" nillable="true" ma:taxonomy="true" ma:internalName="d12e2661e9634d9aa98bbb375f31aced" ma:taxonomyFieldName="Event_x0020_Venue" ma:displayName="Event Venue" ma:default="" ma:fieldId="{d12e2661-e963-4d9a-a98b-bb375f31aced}"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1010385baed4da9b5076a6aa651d1e5" ma:index="21" nillable="true" ma:taxonomy="true" ma:internalName="o1010385baed4da9b5076a6aa651d1e5" ma:taxonomyFieldName="Product" ma:displayName="Product" ma:default="" ma:fieldId="{81010385-baed-4da9-b507-6a6aa651d1e5}"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kc6d1bd9a46e4e5fbbbf99ca3de7a092" ma:index="23" nillable="true" ma:taxonomy="true" ma:internalName="kc6d1bd9a46e4e5fbbbf99ca3de7a092" ma:taxonomyFieldName="Campaign" ma:displayName="Campaign" ma:default="" ma:fieldId="{4c6d1bd9-a46e-4e5f-bbbf-99ca3de7a092}"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6878b9dd7994da4ba144f95347d99c6" ma:index="27" nillable="true" ma:taxonomy="true" ma:internalName="m6878b9dd7994da4ba144f95347d99c6" ma:taxonomyFieldName="Track" ma:displayName="Track" ma:readOnly="false" ma:default="" ma:fieldId="{66878b9d-d799-4da4-ba14-4f95347d99c6}" ma:sspId="e385fb40-52d4-4fae-9c5b-3e8ff8a5878e" ma:termSetId="8113a965-58e2-4a85-99b9-55376be5482e" ma:anchorId="00000000-0000-0000-0000-000000000000" ma:open="true" ma:isKeyword="false">
      <xsd:complexType>
        <xsd:sequence>
          <xsd:element ref="pc:Terms" minOccurs="0" maxOccurs="1"/>
        </xsd:sequence>
      </xsd:complexType>
    </xsd:element>
    <xsd:element name="fc15c16204564de583b4c942b10d19ec" ma:index="29" nillable="true" ma:taxonomy="true" ma:internalName="fc15c16204564de583b4c942b10d19ec" ma:taxonomyFieldName="Audience1" ma:displayName="Audience" ma:default="" ma:fieldId="{fc15c162-0456-4de5-83b4-c942b10d19ec}"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0d8ba32e-6f24-4e39-985b-e3fd5ec6bdb7}" ma:internalName="TaxCatchAll" ma:showField="CatchAllData"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0d8ba32e-6f24-4e39-985b-e3fd5ec6bdb7}" ma:internalName="TaxCatchAllLabel" ma:readOnly="true" ma:showField="CatchAllDataLabel"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ff673fc-3231-4e3a-893b-6d7f7cd32766" elementFormDefault="qualified">
    <xsd:import namespace="http://schemas.microsoft.com/office/2006/documentManagement/types"/>
    <xsd:import namespace="http://schemas.microsoft.com/office/infopath/2007/PartnerControls"/>
    <xsd:element name="Target_x0020_Audiences" ma:index="37"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d12e2661e9634d9aa98bbb375f31aced xmlns="01c77077-aee4-4b5f-bd4e-9cd40a6fff29">
      <Terms xmlns="http://schemas.microsoft.com/office/infopath/2007/PartnerControls">
        <TermInfo xmlns="http://schemas.microsoft.com/office/infopath/2007/PartnerControls">
          <TermName xmlns="http://schemas.microsoft.com/office/infopath/2007/PartnerControls">Moscone Center</TermName>
          <TermId xmlns="http://schemas.microsoft.com/office/infopath/2007/PartnerControls">d4f36a2e-dd0d-4424-990f-7c93b4e9f063</TermId>
        </TermInfo>
      </Terms>
    </d12e2661e9634d9aa98bbb375f31aced>
    <Event_x0020_Start_x0020_Date xmlns="01c77077-aee4-4b5f-bd4e-9cd40a6fff29">2016-03-30T07:00:00+00:00</Event_x0020_Start_x0020_Date>
    <Target_x0020_Audiences xmlns="8ff673fc-3231-4e3a-893b-6d7f7cd32766" xsi:nil="true"/>
    <iaa5f83406f94009a0f6a3e890699ff7 xmlns="01c77077-aee4-4b5f-bd4e-9cd40a6fff29">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iaa5f83406f94009a0f6a3e890699ff7>
    <External_x0020_Speaker xmlns="01c77077-aee4-4b5f-bd4e-9cd40a6fff29">Ross Gardler (MS OPEN TECH); Saurya  Das</External_x0020_Speaker>
    <m6878b9dd7994da4ba144f95347d99c6 xmlns="01c77077-aee4-4b5f-bd4e-9cd40a6fff29">
      <Terms xmlns="http://schemas.microsoft.com/office/infopath/2007/PartnerControls"/>
    </m6878b9dd7994da4ba144f95347d99c6>
    <Presentation_x0020_Date xmlns="01c77077-aee4-4b5f-bd4e-9cd40a6fff29">2016-03-30T07:00:00+00:00</Presentation_x0020_Date>
    <fc15c16204564de583b4c942b10d19ec xmlns="01c77077-aee4-4b5f-bd4e-9cd40a6fff29">
      <Terms xmlns="http://schemas.microsoft.com/office/infopath/2007/PartnerControls"/>
    </fc15c16204564de583b4c942b10d19ec>
    <mb2e01f7e2d8413988e28e59aa226eec xmlns="01c77077-aee4-4b5f-bd4e-9cd40a6fff29">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mb2e01f7e2d8413988e28e59aa226eec>
    <MS_x0020_Content_x0020_Owner xmlns="01c77077-aee4-4b5f-bd4e-9cd40a6fff29">
      <UserInfo>
        <DisplayName/>
        <AccountId xsi:nil="true"/>
        <AccountType/>
      </UserInfo>
    </MS_x0020_Content_x0020_Owner>
    <Session_x0020_Code xmlns="01c77077-aee4-4b5f-bd4e-9cd40a6fff29">B822</Session_x0020_Code>
    <Event_x0020_End_x0020_Date xmlns="01c77077-aee4-4b5f-bd4e-9cd40a6fff29">2016-04-01T07:00:00+00:00</Event_x0020_End_x0020_Date>
    <o1010385baed4da9b5076a6aa651d1e5 xmlns="01c77077-aee4-4b5f-bd4e-9cd40a6fff29">
      <Terms xmlns="http://schemas.microsoft.com/office/infopath/2007/PartnerControls"/>
    </o1010385baed4da9b5076a6aa651d1e5>
    <kc6d1bd9a46e4e5fbbbf99ca3de7a092 xmlns="01c77077-aee4-4b5f-bd4e-9cd40a6fff29">
      <Terms xmlns="http://schemas.microsoft.com/office/infopath/2007/PartnerControls"/>
    </kc6d1bd9a46e4e5fbbbf99ca3de7a092>
    <MS_x0020_Speaker xmlns="01c77077-aee4-4b5f-bd4e-9cd40a6fff29">
      <UserInfo>
        <DisplayName/>
        <AccountId xsi:nil="true"/>
        <AccountType/>
      </UserInfo>
    </MS_x0020_Speak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Build 2016</TermName>
          <TermId xmlns="http://schemas.microsoft.com/office/infopath/2007/PartnerControls">da8a10b5-9bc3-4217-80aa-6b60d6ec1cee</TermId>
        </TermInfo>
      </Terms>
    </TaxKeywordTaxHTField>
    <TaxCatchAll xmlns="230e9df3-be65-4c73-a93b-d1236ebd677e">
      <Value>48</Value>
      <Value>47</Value>
      <Value>46</Value>
      <Value>49</Value>
    </TaxCatchAll>
  </documentManagement>
</p:properties>
</file>

<file path=customXml/itemProps1.xml><?xml version="1.0" encoding="utf-8"?>
<ds:datastoreItem xmlns:ds="http://schemas.openxmlformats.org/officeDocument/2006/customXml" ds:itemID="{BAA4D29B-0199-4083-B6CB-53559E57A3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1c77077-aee4-4b5f-bd4e-9cd40a6fff29"/>
    <ds:schemaRef ds:uri="230e9df3-be65-4c73-a93b-d1236ebd677e"/>
    <ds:schemaRef ds:uri="8ff673fc-3231-4e3a-893b-6d7f7cd327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sharepoint/v3"/>
    <ds:schemaRef ds:uri="230e9df3-be65-4c73-a93b-d1236ebd677e"/>
    <ds:schemaRef ds:uri="http://purl.org/dc/terms/"/>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http://purl.org/dc/elements/1.1/"/>
    <ds:schemaRef ds:uri="http://schemas.microsoft.com/office/2006/metadata/properties"/>
    <ds:schemaRef ds:uri="8ff673fc-3231-4e3a-893b-6d7f7cd32766"/>
    <ds:schemaRef ds:uri="01c77077-aee4-4b5f-bd4e-9cd40a6fff29"/>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Microsoft_Build_2016_16x9_Template</Template>
  <TotalTime>22</TotalTime>
  <Words>1309</Words>
  <Application>Microsoft Office PowerPoint</Application>
  <PresentationFormat>Custom</PresentationFormat>
  <Paragraphs>258</Paragraphs>
  <Slides>36</Slides>
  <Notes>26</Notes>
  <HiddenSlides>1</HiddenSlides>
  <MMClips>1</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36</vt:i4>
      </vt:variant>
    </vt:vector>
  </HeadingPairs>
  <TitlesOfParts>
    <vt:vector size="47" baseType="lpstr">
      <vt:lpstr>Arial</vt:lpstr>
      <vt:lpstr>Calibri</vt:lpstr>
      <vt:lpstr>Consolas</vt:lpstr>
      <vt:lpstr>Courier New</vt:lpstr>
      <vt:lpstr>Segoe UI</vt:lpstr>
      <vt:lpstr>Segoe UI Light</vt:lpstr>
      <vt:lpstr>Times New Roman</vt:lpstr>
      <vt:lpstr>Wingdings</vt:lpstr>
      <vt:lpstr>5-30721_Build_2016_Template_Light</vt:lpstr>
      <vt:lpstr>5-30721_Build_2016_Template_Dark</vt:lpstr>
      <vt:lpstr>1_5-30721_Build_2016_Template_Light</vt:lpstr>
      <vt:lpstr>PowerPoint Presentation</vt:lpstr>
      <vt:lpstr>Building Applications using the Azure Container Service </vt:lpstr>
      <vt:lpstr>Agenda</vt:lpstr>
      <vt:lpstr>Demo: Docker 101</vt:lpstr>
      <vt:lpstr>Docker, Docker, Docker</vt:lpstr>
      <vt:lpstr>PowerPoint Presentation</vt:lpstr>
      <vt:lpstr>This session is…</vt:lpstr>
      <vt:lpstr>Meet Ross Gardler | @rgardler</vt:lpstr>
      <vt:lpstr>Meet Saurya Das | @sauryadas_</vt:lpstr>
      <vt:lpstr>PowerPoint Presentation</vt:lpstr>
      <vt:lpstr>Our Demo Application</vt:lpstr>
      <vt:lpstr>Demo:  The Application</vt:lpstr>
      <vt:lpstr>PowerPoint Presentation</vt:lpstr>
      <vt:lpstr>PowerPoint Presentation</vt:lpstr>
      <vt:lpstr>PowerPoint Presentation</vt:lpstr>
      <vt:lpstr>PowerPoint Presentation</vt:lpstr>
      <vt:lpstr>Azure Container Services</vt:lpstr>
      <vt:lpstr>Demo:  Running in Production  (Docker Swarm)</vt:lpstr>
      <vt:lpstr>Azure Container Services</vt:lpstr>
      <vt:lpstr>PowerPoint Presentation</vt:lpstr>
      <vt:lpstr>PowerPoint Presentation</vt:lpstr>
      <vt:lpstr>Demo:  Creating an Azure Container Service Cluster (QuickStarts)</vt:lpstr>
      <vt:lpstr>Demo:  Creating an Azure Container Service Cluster (CLI)</vt:lpstr>
      <vt:lpstr>Azure Container Service Architecture (Swarm)</vt:lpstr>
      <vt:lpstr>Azure Container Service Architecture (Mesos)</vt:lpstr>
      <vt:lpstr>Demo:  Running in Production  (Apache Mesos)</vt:lpstr>
      <vt:lpstr>Layered for flexibility and agility</vt:lpstr>
      <vt:lpstr>Building for the Ecosystem</vt:lpstr>
      <vt:lpstr>PowerPoint Presentation</vt:lpstr>
      <vt:lpstr>PowerPoint Presentation</vt:lpstr>
      <vt:lpstr>Demo:  Scaling on the Mesos Cluster with Force12.io</vt:lpstr>
      <vt:lpstr>PowerPoint Presentation</vt:lpstr>
      <vt:lpstr>Bring your product to Azure Container Service  ross.gardler@Microsoft.com  saudas@Microsoft.com  </vt:lpstr>
      <vt:lpstr>Try Azure Container Service Today  http://aka.ms/azurecontainerservice</vt:lpstr>
      <vt:lpstr>Please Complete An Evaluation Form Your input is important!</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Applications Using the Azure Container Service</dc:title>
  <dc:subject>&lt;Speech title here&gt;</dc:subject>
  <dc:creator>Shows</dc:creator>
  <cp:keywords>Microsoft Build 2016</cp:keywords>
  <dc:description>Template: Mitchell Derrey, Silver Fox Productions
Formatting: 
Audience Type:</dc:description>
  <cp:lastModifiedBy>Shows</cp:lastModifiedBy>
  <cp:revision>5</cp:revision>
  <dcterms:created xsi:type="dcterms:W3CDTF">2016-03-30T17:03:29Z</dcterms:created>
  <dcterms:modified xsi:type="dcterms:W3CDTF">2016-03-30T23:50:38Z</dcterms:modified>
  <cp:category>Microsoft Build 2016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0x01010031DCF4CA090F824DB1E4CCBB6B9D64EA00101E8AAD132F8F4D96340D6376C8BB3E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49;#Moscone Center|d4f36a2e-dd0d-4424-990f-7c93b4e9f063</vt:lpwstr>
  </property>
  <property fmtid="{D5CDD505-2E9C-101B-9397-08002B2CF9AE}" pid="7" name="Track">
    <vt:lpwstr/>
  </property>
  <property fmtid="{D5CDD505-2E9C-101B-9397-08002B2CF9AE}" pid="8" name="Event Location">
    <vt:lpwstr>48;#San Francisco|84dfcb53-432b-499d-8965-93d483d36b4a</vt:lpwstr>
  </property>
  <property fmtid="{D5CDD505-2E9C-101B-9397-08002B2CF9AE}" pid="9" name="Campaign">
    <vt:lpwstr/>
  </property>
  <property fmtid="{D5CDD505-2E9C-101B-9397-08002B2CF9AE}" pid="10" name="IsMyDocuments">
    <vt:bool>true</vt:bool>
  </property>
  <property fmtid="{D5CDD505-2E9C-101B-9397-08002B2CF9AE}" pid="11" name="TaxKeyword">
    <vt:lpwstr>46;#Microsoft Build 2016|da8a10b5-9bc3-4217-80aa-6b60d6ec1cee</vt:lpwstr>
  </property>
  <property fmtid="{D5CDD505-2E9C-101B-9397-08002B2CF9AE}" pid="12" name="Audience1">
    <vt:lpwstr/>
  </property>
  <property fmtid="{D5CDD505-2E9C-101B-9397-08002B2CF9AE}" pid="13" name="Event Name">
    <vt:lpwstr>47;#Build|58542b36-5bf5-46a6-a53f-a41fb7a73785</vt:lpwstr>
  </property>
</Properties>
</file>