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Lst>
  <p:notesMasterIdLst>
    <p:notesMasterId r:id="rId17"/>
  </p:notesMasterIdLst>
  <p:handoutMasterIdLst>
    <p:handoutMasterId r:id="rId18"/>
  </p:handoutMasterIdLst>
  <p:sldIdLst>
    <p:sldId id="1368" r:id="rId6"/>
    <p:sldId id="1450" r:id="rId7"/>
    <p:sldId id="1451" r:id="rId8"/>
    <p:sldId id="1452" r:id="rId9"/>
    <p:sldId id="1453" r:id="rId10"/>
    <p:sldId id="1454" r:id="rId11"/>
    <p:sldId id="1455" r:id="rId12"/>
    <p:sldId id="1456" r:id="rId13"/>
    <p:sldId id="1457" r:id="rId14"/>
    <p:sldId id="1458" r:id="rId15"/>
    <p:sldId id="1460" r:id="rId1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107C10"/>
    <a:srgbClr val="000000"/>
    <a:srgbClr val="323232"/>
    <a:srgbClr val="5C2D91"/>
    <a:srgbClr val="32145A"/>
    <a:srgbClr val="00BCF2"/>
    <a:srgbClr val="002050"/>
    <a:srgbClr val="D63F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001" autoAdjust="0"/>
  </p:normalViewPr>
  <p:slideViewPr>
    <p:cSldViewPr>
      <p:cViewPr varScale="1">
        <p:scale>
          <a:sx n="108" d="100"/>
          <a:sy n="108" d="100"/>
        </p:scale>
        <p:origin x="408" y="114"/>
      </p:cViewPr>
      <p:guideLst/>
    </p:cSldViewPr>
  </p:slideViewPr>
  <p:outlineViewPr>
    <p:cViewPr>
      <p:scale>
        <a:sx n="33" d="100"/>
        <a:sy n="33" d="100"/>
      </p:scale>
      <p:origin x="0" y="-14442"/>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p:scale>
          <a:sx n="100" d="100"/>
          <a:sy n="100" d="100"/>
        </p:scale>
        <p:origin x="261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Build 2016</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3/31/2016 2:46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Build 2016</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3/31/2016 2:46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Build 2016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3/31/2016 2:46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619877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 2:46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10391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 2:46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0143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 2:46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31541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 2:46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49895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 2:46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86008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 2:46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122636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9849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A17D118-1690-458F-B4D2-F9DA5D6F50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3/31/2016 2:46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5955078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559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3713139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533843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2433159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250026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977451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67622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25425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628960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17480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6529360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366392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63728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15059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72050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42146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18461135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68753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3054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0803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705256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255783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65035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theme" Target="../theme/theme2.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0 G:120 B:215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smtClean="0">
                    <a:gradFill>
                      <a:gsLst>
                        <a:gs pos="7965">
                          <a:srgbClr val="000000"/>
                        </a:gs>
                        <a:gs pos="28319">
                          <a:srgbClr val="000000"/>
                        </a:gs>
                      </a:gsLst>
                      <a:lin ang="5400000" scaled="0"/>
                    </a:gradFill>
                    <a:ea typeface="Segoe UI" pitchFamily="34" charset="0"/>
                    <a:cs typeface="Segoe UI" pitchFamily="34" charset="0"/>
                  </a:rPr>
                  <a:t>R:</a:t>
                </a:r>
                <a:r>
                  <a:rPr lang="en-US" sz="500" baseline="0" dirty="0" smtClean="0">
                    <a:gradFill>
                      <a:gsLst>
                        <a:gs pos="7965">
                          <a:srgbClr val="000000"/>
                        </a:gs>
                        <a:gs pos="28319">
                          <a:srgbClr val="000000"/>
                        </a:gs>
                      </a:gsLst>
                      <a:lin ang="5400000" scaled="0"/>
                    </a:gradFill>
                    <a:ea typeface="Segoe UI" pitchFamily="34" charset="0"/>
                    <a:cs typeface="Segoe UI" pitchFamily="34" charset="0"/>
                  </a:rPr>
                  <a:t>0 G:188 B:242</a:t>
                </a:r>
                <a:endParaRPr lang="en-US" sz="500" dirty="0" smtClean="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smtClean="0">
                    <a:gradFill>
                      <a:gsLst>
                        <a:gs pos="92035">
                          <a:srgbClr val="505050"/>
                        </a:gs>
                        <a:gs pos="27000">
                          <a:srgbClr val="505050"/>
                        </a:gs>
                      </a:gsLst>
                      <a:lin ang="5400000" scaled="0"/>
                    </a:gradFill>
                    <a:ea typeface="Segoe UI" pitchFamily="34" charset="0"/>
                    <a:cs typeface="Segoe UI" pitchFamily="34" charset="0"/>
                  </a:rPr>
                  <a:t>R:</a:t>
                </a:r>
                <a:r>
                  <a:rPr lang="en-US" sz="500" baseline="0" dirty="0" smtClean="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smtClean="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smtClean="0">
                    <a:gradFill>
                      <a:gsLst>
                        <a:gs pos="0">
                          <a:srgbClr val="FFFFFF"/>
                        </a:gs>
                        <a:gs pos="100000">
                          <a:srgbClr val="FFFFFF"/>
                        </a:gs>
                      </a:gsLst>
                      <a:lin ang="5400000" scaled="0"/>
                    </a:gradFill>
                    <a:ea typeface="Segoe UI" pitchFamily="34" charset="0"/>
                    <a:cs typeface="Segoe UI" pitchFamily="34" charset="0"/>
                  </a:rPr>
                  <a:t>R:</a:t>
                </a:r>
                <a:r>
                  <a:rPr lang="en-US" sz="500" baseline="0" dirty="0" smtClean="0">
                    <a:gradFill>
                      <a:gsLst>
                        <a:gs pos="0">
                          <a:srgbClr val="FFFFFF"/>
                        </a:gs>
                        <a:gs pos="100000">
                          <a:srgbClr val="FFFFFF"/>
                        </a:gs>
                      </a:gsLst>
                      <a:lin ang="5400000" scaled="0"/>
                    </a:gradFill>
                    <a:ea typeface="Segoe UI" pitchFamily="34" charset="0"/>
                    <a:cs typeface="Segoe UI" pitchFamily="34" charset="0"/>
                  </a:rPr>
                  <a:t>0 G:32 B:80</a:t>
                </a:r>
                <a:endParaRPr lang="en-US" sz="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80 G:80 B:80</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115 G:115 B:115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smtClean="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16 G:124 B:16</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Secondary colors (use only when</a:t>
              </a:r>
              <a:r>
                <a:rPr lang="en-US" sz="1000" baseline="0" dirty="0" smtClean="0">
                  <a:gradFill>
                    <a:gsLst>
                      <a:gs pos="2917">
                        <a:schemeClr val="tx1"/>
                      </a:gs>
                      <a:gs pos="30000">
                        <a:schemeClr val="tx1"/>
                      </a:gs>
                    </a:gsLst>
                    <a:lin ang="5400000" scaled="0"/>
                  </a:gradFill>
                </a:rPr>
                <a:t> necessary)</a:t>
              </a:r>
              <a:endParaRPr lang="en-US" sz="1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9" r:id="rId1"/>
    <p:sldLayoutId id="2147484300" r:id="rId2"/>
    <p:sldLayoutId id="2147484318" r:id="rId3"/>
    <p:sldLayoutId id="2147484295" r:id="rId4"/>
    <p:sldLayoutId id="2147484240" r:id="rId5"/>
    <p:sldLayoutId id="2147484296" r:id="rId6"/>
    <p:sldLayoutId id="2147484241" r:id="rId7"/>
    <p:sldLayoutId id="2147484297" r:id="rId8"/>
    <p:sldLayoutId id="2147484244" r:id="rId9"/>
    <p:sldLayoutId id="2147484298" r:id="rId10"/>
    <p:sldLayoutId id="2147484245" r:id="rId11"/>
    <p:sldLayoutId id="2147484247" r:id="rId12"/>
    <p:sldLayoutId id="2147484337" r:id="rId13"/>
    <p:sldLayoutId id="2147484249" r:id="rId14"/>
    <p:sldLayoutId id="2147484301" r:id="rId15"/>
    <p:sldLayoutId id="2147484252" r:id="rId16"/>
    <p:sldLayoutId id="2147484251" r:id="rId17"/>
    <p:sldLayoutId id="2147484254" r:id="rId18"/>
    <p:sldLayoutId id="2147484257" r:id="rId19"/>
    <p:sldLayoutId id="2147484258" r:id="rId20"/>
    <p:sldLayoutId id="2147484260" r:id="rId21"/>
    <p:sldLayoutId id="2147484299" r:id="rId22"/>
    <p:sldLayoutId id="214748426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smtClean="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3460120779"/>
      </p:ext>
    </p:extLst>
  </p:cSld>
  <p:clrMap bg1="dk1" tx1="lt1" bg2="dk2" tx2="lt2" accent1="accent1" accent2="accent2" accent3="accent3" accent4="accent4" accent5="accent5" accent6="accent6" hlink="hlink" folHlink="folHlink"/>
  <p:sldLayoutIdLst>
    <p:sldLayoutId id="2147484338" r:id="rId1"/>
    <p:sldLayoutId id="2147484339" r:id="rId2"/>
    <p:sldLayoutId id="2147484340" r:id="rId3"/>
    <p:sldLayoutId id="2147484311" r:id="rId4"/>
    <p:sldLayoutId id="2147484312" r:id="rId5"/>
    <p:sldLayoutId id="2147484313" r:id="rId6"/>
    <p:sldLayoutId id="2147484314" r:id="rId7"/>
    <p:sldLayoutId id="2147484315" r:id="rId8"/>
    <p:sldLayoutId id="2147484316" r:id="rId9"/>
    <p:sldLayoutId id="2147484327" r:id="rId10"/>
    <p:sldLayoutId id="2147484328" r:id="rId11"/>
    <p:sldLayoutId id="2147484329" r:id="rId12"/>
    <p:sldLayoutId id="2147484330" r:id="rId13"/>
    <p:sldLayoutId id="2147484331" r:id="rId14"/>
    <p:sldLayoutId id="2147484317" r:id="rId15"/>
    <p:sldLayoutId id="2147484332" r:id="rId16"/>
    <p:sldLayoutId id="2147484333" r:id="rId17"/>
    <p:sldLayoutId id="2147484334" r:id="rId18"/>
    <p:sldLayoutId id="2147484335" r:id="rId19"/>
    <p:sldLayoutId id="2147484336" r:id="rId2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1.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hyperlink" Target="http://aka.ms/devtodev" TargetMode="Externa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hyperlink" Target="http://aka.ms/vsblog" TargetMode="External"/><Relationship Id="rId2" Type="http://schemas.openxmlformats.org/officeDocument/2006/relationships/hyperlink" Target="http://aka.ms/diagnosticsblog" TargetMode="Externa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23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7016" y="2675442"/>
            <a:ext cx="3463271" cy="3463271"/>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5965" b="25517"/>
          <a:stretch/>
        </p:blipFill>
        <p:spPr>
          <a:xfrm>
            <a:off x="-1" y="2112657"/>
            <a:ext cx="6219421" cy="4881868"/>
          </a:xfrm>
          <a:prstGeom prst="rect">
            <a:avLst/>
          </a:prstGeom>
        </p:spPr>
      </p:pic>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endParaRPr lang="en-US" dirty="0"/>
          </a:p>
        </p:txBody>
      </p:sp>
      <p:sp>
        <p:nvSpPr>
          <p:cNvPr id="18" name="Text Placeholder 2"/>
          <p:cNvSpPr txBox="1">
            <a:spLocks/>
          </p:cNvSpPr>
          <p:nvPr/>
        </p:nvSpPr>
        <p:spPr>
          <a:xfrm>
            <a:off x="5174256" y="4092592"/>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marR="0" lvl="0" indent="0" algn="ctr" defTabSz="932742" rtl="0" eaLnBrk="1" fontAlgn="auto" latinLnBrk="0" hangingPunct="1">
              <a:lnSpc>
                <a:spcPct val="90000"/>
              </a:lnSpc>
              <a:spcBef>
                <a:spcPct val="20000"/>
              </a:spcBef>
              <a:spcAft>
                <a:spcPts val="600"/>
              </a:spcAft>
              <a:buClr>
                <a:srgbClr val="FFFFFF"/>
              </a:buClr>
              <a:buSzPct val="100000"/>
              <a:buFontTx/>
              <a:buNone/>
              <a:tabLst/>
              <a:defRPr/>
            </a:pPr>
            <a:r>
              <a:rPr kumimoji="0" lang="en-US" sz="2800" b="0" i="0" u="sng"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rPr>
              <a:t>or</a:t>
            </a:r>
          </a:p>
        </p:txBody>
      </p:sp>
    </p:spTree>
    <p:extLst>
      <p:ext uri="{BB962C8B-B14F-4D97-AF65-F5344CB8AC3E}">
        <p14:creationId xmlns:p14="http://schemas.microsoft.com/office/powerpoint/2010/main" val="3918999991"/>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485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Become a Visual Studio Power User</a:t>
            </a:r>
          </a:p>
        </p:txBody>
      </p:sp>
      <p:sp>
        <p:nvSpPr>
          <p:cNvPr id="5" name="Text Placeholder 4"/>
          <p:cNvSpPr>
            <a:spLocks noGrp="1"/>
          </p:cNvSpPr>
          <p:nvPr>
            <p:ph type="body" sz="quarter" idx="12"/>
          </p:nvPr>
        </p:nvSpPr>
        <p:spPr>
          <a:xfrm>
            <a:off x="274702" y="3955786"/>
            <a:ext cx="5562536" cy="1828007"/>
          </a:xfrm>
        </p:spPr>
        <p:txBody>
          <a:bodyPr/>
          <a:lstStyle/>
          <a:p>
            <a:r>
              <a:rPr lang="en-US" dirty="0"/>
              <a:t>Andrew Hall</a:t>
            </a:r>
          </a:p>
          <a:p>
            <a:r>
              <a:rPr lang="en-US" dirty="0"/>
              <a:t>PM Manager</a:t>
            </a:r>
          </a:p>
          <a:p>
            <a:r>
              <a:rPr lang="en-US" dirty="0"/>
              <a:t>@</a:t>
            </a:r>
            <a:r>
              <a:rPr lang="en-US" dirty="0" err="1"/>
              <a:t>AndrewBrianHall</a:t>
            </a:r>
            <a:endParaRPr lang="en-US" dirty="0"/>
          </a:p>
        </p:txBody>
      </p:sp>
      <p:sp>
        <p:nvSpPr>
          <p:cNvPr id="2" name="Text Placeholder 1"/>
          <p:cNvSpPr>
            <a:spLocks noGrp="1"/>
          </p:cNvSpPr>
          <p:nvPr>
            <p:ph type="body" sz="quarter" idx="13"/>
          </p:nvPr>
        </p:nvSpPr>
        <p:spPr/>
        <p:txBody>
          <a:bodyPr/>
          <a:lstStyle/>
          <a:p>
            <a:r>
              <a:rPr lang="en-US" dirty="0"/>
              <a:t>B819</a:t>
            </a:r>
          </a:p>
        </p:txBody>
      </p:sp>
      <p:sp>
        <p:nvSpPr>
          <p:cNvPr id="6" name="Text Placeholder 4"/>
          <p:cNvSpPr txBox="1">
            <a:spLocks/>
          </p:cNvSpPr>
          <p:nvPr/>
        </p:nvSpPr>
        <p:spPr>
          <a:xfrm>
            <a:off x="6523037" y="3954464"/>
            <a:ext cx="5105336" cy="1828007"/>
          </a:xfrm>
          <a:prstGeom prst="rect">
            <a:avLst/>
          </a:prstGeom>
          <a:noFill/>
        </p:spPr>
        <p:txBody>
          <a:bodyPr vert="horz" wrap="square" lIns="146304" tIns="109728" rIns="146304" bIns="109728" rtlCol="0" anchor="t">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lang="en-US" sz="3200" kern="1200" spc="0" baseline="0">
                <a:gradFill>
                  <a:gsLst>
                    <a:gs pos="91000">
                      <a:schemeClr val="tx1"/>
                    </a:gs>
                    <a:gs pos="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3200" b="0" i="0" u="none" strike="noStrike" kern="1200" cap="none" spc="0" normalizeH="0" baseline="0" noProof="0" dirty="0">
                <a:ln>
                  <a:noFill/>
                </a:ln>
                <a:gradFill>
                  <a:gsLst>
                    <a:gs pos="91000">
                      <a:srgbClr val="FFFFFF"/>
                    </a:gs>
                    <a:gs pos="0">
                      <a:srgbClr val="FFFFFF"/>
                    </a:gs>
                  </a:gsLst>
                  <a:lin ang="5400000" scaled="0"/>
                </a:gradFill>
                <a:effectLst/>
                <a:uLnTx/>
                <a:uFillTx/>
                <a:latin typeface="Segoe UI Light"/>
                <a:ea typeface="+mn-ea"/>
                <a:cs typeface="+mn-cs"/>
              </a:rPr>
              <a:t>Allison Buchholtz-Au</a:t>
            </a:r>
          </a:p>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3200" b="0" i="0" u="none" strike="noStrike" kern="1200" cap="none" spc="0" normalizeH="0" baseline="0" noProof="0" dirty="0">
                <a:ln>
                  <a:noFill/>
                </a:ln>
                <a:gradFill>
                  <a:gsLst>
                    <a:gs pos="91000">
                      <a:srgbClr val="FFFFFF"/>
                    </a:gs>
                    <a:gs pos="0">
                      <a:srgbClr val="FFFFFF"/>
                    </a:gs>
                  </a:gsLst>
                  <a:lin ang="5400000" scaled="0"/>
                </a:gradFill>
                <a:effectLst/>
                <a:uLnTx/>
                <a:uFillTx/>
                <a:latin typeface="Segoe UI Light"/>
                <a:ea typeface="+mn-ea"/>
                <a:cs typeface="+mn-cs"/>
              </a:rPr>
              <a:t>Program Manager</a:t>
            </a:r>
          </a:p>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3200" b="0" i="0" u="none" strike="noStrike" kern="1200" cap="none" spc="0" normalizeH="0" baseline="0" noProof="0" dirty="0">
                <a:ln>
                  <a:noFill/>
                </a:ln>
                <a:gradFill>
                  <a:gsLst>
                    <a:gs pos="91000">
                      <a:srgbClr val="FFFFFF"/>
                    </a:gs>
                    <a:gs pos="0">
                      <a:srgbClr val="FFFFFF"/>
                    </a:gs>
                  </a:gsLst>
                  <a:lin ang="5400000" scaled="0"/>
                </a:gradFill>
                <a:effectLst/>
                <a:uLnTx/>
                <a:uFillTx/>
                <a:latin typeface="Segoe UI Light"/>
                <a:ea typeface="+mn-ea"/>
                <a:cs typeface="+mn-cs"/>
              </a:rPr>
              <a:t>@</a:t>
            </a:r>
            <a:r>
              <a:rPr kumimoji="0" lang="en-US" sz="3200" b="0" i="0" u="none" strike="noStrike" kern="1200" cap="none" spc="0" normalizeH="0" baseline="0" noProof="0" dirty="0" err="1">
                <a:ln>
                  <a:noFill/>
                </a:ln>
                <a:gradFill>
                  <a:gsLst>
                    <a:gs pos="91000">
                      <a:srgbClr val="FFFFFF"/>
                    </a:gs>
                    <a:gs pos="0">
                      <a:srgbClr val="FFFFFF"/>
                    </a:gs>
                  </a:gsLst>
                  <a:lin ang="5400000" scaled="0"/>
                </a:gradFill>
                <a:effectLst/>
                <a:uLnTx/>
                <a:uFillTx/>
                <a:latin typeface="Segoe UI Light"/>
                <a:ea typeface="+mn-ea"/>
                <a:cs typeface="+mn-cs"/>
              </a:rPr>
              <a:t>allison_au</a:t>
            </a:r>
            <a:endParaRPr kumimoji="0" lang="en-US" sz="3200" b="0" i="0" u="none" strike="noStrike" kern="1200" cap="none" spc="0" normalizeH="0" baseline="0" noProof="0" dirty="0">
              <a:ln>
                <a:noFill/>
              </a:ln>
              <a:gradFill>
                <a:gsLst>
                  <a:gs pos="91000">
                    <a:srgbClr val="FFFFFF"/>
                  </a:gs>
                  <a:gs pos="0">
                    <a:srgbClr val="FFFFFF"/>
                  </a:gs>
                </a:gsLst>
                <a:lin ang="5400000" scaled="0"/>
              </a:gradFill>
              <a:effectLst/>
              <a:uLnTx/>
              <a:uFillTx/>
              <a:latin typeface="Segoe UI Light"/>
              <a:ea typeface="+mn-ea"/>
              <a:cs typeface="+mn-cs"/>
            </a:endParaRPr>
          </a:p>
        </p:txBody>
      </p:sp>
    </p:spTree>
    <p:extLst>
      <p:ext uri="{BB962C8B-B14F-4D97-AF65-F5344CB8AC3E}">
        <p14:creationId xmlns:p14="http://schemas.microsoft.com/office/powerpoint/2010/main" val="3942950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6" name="Text Placeholder 5"/>
          <p:cNvSpPr>
            <a:spLocks noGrp="1"/>
          </p:cNvSpPr>
          <p:nvPr>
            <p:ph type="body" sz="quarter" idx="10"/>
          </p:nvPr>
        </p:nvSpPr>
        <p:spPr>
          <a:xfrm>
            <a:off x="274638" y="1212850"/>
            <a:ext cx="11887200" cy="3447098"/>
          </a:xfrm>
        </p:spPr>
        <p:txBody>
          <a:bodyPr/>
          <a:lstStyle/>
          <a:p>
            <a:r>
              <a:rPr lang="en-US" dirty="0"/>
              <a:t>Introduction</a:t>
            </a:r>
          </a:p>
          <a:p>
            <a:r>
              <a:rPr lang="en-US" dirty="0"/>
              <a:t>Demo (45 mins)</a:t>
            </a:r>
          </a:p>
          <a:p>
            <a:r>
              <a:rPr lang="en-US" dirty="0"/>
              <a:t>Visual Studio 15 Preview (5 mins)</a:t>
            </a:r>
          </a:p>
          <a:p>
            <a:r>
              <a:rPr lang="en-US" dirty="0"/>
              <a:t>Improve Visual Studio in 3 minutes</a:t>
            </a:r>
          </a:p>
          <a:p>
            <a:r>
              <a:rPr lang="en-US" dirty="0"/>
              <a:t>Conclusion</a:t>
            </a:r>
          </a:p>
        </p:txBody>
      </p:sp>
    </p:spTree>
    <p:extLst>
      <p:ext uri="{BB962C8B-B14F-4D97-AF65-F5344CB8AC3E}">
        <p14:creationId xmlns:p14="http://schemas.microsoft.com/office/powerpoint/2010/main" val="343784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6">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6">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2735262"/>
            <a:ext cx="9144000" cy="1181862"/>
          </a:xfrm>
        </p:spPr>
        <p:txBody>
          <a:bodyPr/>
          <a:lstStyle/>
          <a:p>
            <a:r>
              <a:rPr lang="en-US" dirty="0"/>
              <a:t>Demo #1</a:t>
            </a:r>
          </a:p>
        </p:txBody>
      </p:sp>
      <p:sp>
        <p:nvSpPr>
          <p:cNvPr id="5" name="TextBox 4"/>
          <p:cNvSpPr txBox="1"/>
          <p:nvPr/>
        </p:nvSpPr>
        <p:spPr>
          <a:xfrm>
            <a:off x="6294437" y="1287462"/>
            <a:ext cx="5867400" cy="4401205"/>
          </a:xfrm>
          <a:prstGeom prst="rect">
            <a:avLst/>
          </a:prstGeom>
          <a:noFill/>
        </p:spPr>
        <p:txBody>
          <a:bodyPr wrap="square" lIns="182880" tIns="146304" rIns="182880" bIns="146304" rtlCol="0" anchor="t">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Save Window Layouts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Working on multiple monitors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Quick launch keyboard shortcuts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Solution Explorer Tips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Scope</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Search	</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Keyboard</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Scrollbar Map Mode</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err="1">
                <a:ln>
                  <a:noFill/>
                </a:ln>
                <a:gradFill>
                  <a:gsLst>
                    <a:gs pos="2917">
                      <a:srgbClr val="FFFFFF"/>
                    </a:gs>
                    <a:gs pos="30000">
                      <a:srgbClr val="FFFFFF"/>
                    </a:gs>
                  </a:gsLst>
                  <a:lin ang="5400000" scaled="0"/>
                </a:gradFill>
                <a:effectLst/>
                <a:uLnTx/>
                <a:uFillTx/>
                <a:latin typeface="Segoe UI"/>
                <a:ea typeface="+mn-ea"/>
                <a:cs typeface="+mn-cs"/>
              </a:rPr>
              <a:t>Git</a:t>
            </a: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Improvements</a:t>
            </a: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a:t>
            </a:r>
          </a:p>
        </p:txBody>
      </p:sp>
    </p:spTree>
    <p:extLst>
      <p:ext uri="{BB962C8B-B14F-4D97-AF65-F5344CB8AC3E}">
        <p14:creationId xmlns:p14="http://schemas.microsoft.com/office/powerpoint/2010/main" val="1213347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5">
                                            <p:txEl>
                                              <p:pRg st="5" end="5"/>
                                            </p:txEl>
                                          </p:spTgt>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5">
                                            <p:txEl>
                                              <p:pRg st="7" end="7"/>
                                            </p:txEl>
                                          </p:spTgt>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nodeType="afterEffect">
                                  <p:stCondLst>
                                    <p:cond delay="50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2735262"/>
            <a:ext cx="9144000" cy="1181862"/>
          </a:xfrm>
        </p:spPr>
        <p:txBody>
          <a:bodyPr/>
          <a:lstStyle/>
          <a:p>
            <a:r>
              <a:rPr lang="en-US" dirty="0"/>
              <a:t>Demo #2</a:t>
            </a:r>
          </a:p>
        </p:txBody>
      </p:sp>
      <p:sp>
        <p:nvSpPr>
          <p:cNvPr id="5" name="TextBox 4"/>
          <p:cNvSpPr txBox="1"/>
          <p:nvPr/>
        </p:nvSpPr>
        <p:spPr>
          <a:xfrm>
            <a:off x="6370637" y="1439862"/>
            <a:ext cx="5562600" cy="4401205"/>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Debugging Lambda Expressions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Set Next Statement</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Edit and Continue</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Preview Tab</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Diagnostic Tools window</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IntelliTrace</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Memory</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CPU</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err="1">
                <a:ln>
                  <a:noFill/>
                </a:ln>
                <a:gradFill>
                  <a:gsLst>
                    <a:gs pos="2917">
                      <a:srgbClr val="FFFFFF"/>
                    </a:gs>
                    <a:gs pos="30000">
                      <a:srgbClr val="FFFFFF"/>
                    </a:gs>
                  </a:gsLst>
                  <a:lin ang="5400000" scaled="0"/>
                </a:gradFill>
                <a:effectLst/>
                <a:uLnTx/>
                <a:uFillTx/>
                <a:latin typeface="Segoe UI"/>
                <a:ea typeface="+mn-ea"/>
                <a:cs typeface="+mn-cs"/>
              </a:rPr>
              <a:t>TracePoints</a:t>
            </a:r>
            <a:endPar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2578213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5">
                                            <p:txEl>
                                              <p:pRg st="5" end="5"/>
                                            </p:txEl>
                                          </p:spTgt>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5">
                                            <p:txEl>
                                              <p:pRg st="7" end="7"/>
                                            </p:txEl>
                                          </p:spTgt>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nodeType="afterEffect">
                                  <p:stCondLst>
                                    <p:cond delay="50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2735262"/>
            <a:ext cx="9144000" cy="1181862"/>
          </a:xfrm>
        </p:spPr>
        <p:txBody>
          <a:bodyPr/>
          <a:lstStyle/>
          <a:p>
            <a:r>
              <a:rPr lang="en-US" dirty="0"/>
              <a:t>Demo #3</a:t>
            </a:r>
          </a:p>
        </p:txBody>
      </p:sp>
      <p:sp>
        <p:nvSpPr>
          <p:cNvPr id="5" name="TextBox 4"/>
          <p:cNvSpPr txBox="1"/>
          <p:nvPr/>
        </p:nvSpPr>
        <p:spPr>
          <a:xfrm>
            <a:off x="6675437" y="1668462"/>
            <a:ext cx="4953000" cy="3006977"/>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IntelliSense</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Ctrl Transparency</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Peek</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“Ctrl + .” for suggested fixes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CodeLens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err="1">
                <a:ln>
                  <a:noFill/>
                </a:ln>
                <a:gradFill>
                  <a:gsLst>
                    <a:gs pos="2917">
                      <a:srgbClr val="FFFFFF"/>
                    </a:gs>
                    <a:gs pos="30000">
                      <a:srgbClr val="FFFFFF"/>
                    </a:gs>
                  </a:gsLst>
                  <a:lin ang="5400000" scaled="0"/>
                </a:gradFill>
                <a:effectLst/>
                <a:uLnTx/>
                <a:uFillTx/>
                <a:latin typeface="Segoe UI"/>
                <a:ea typeface="+mn-ea"/>
                <a:cs typeface="+mn-cs"/>
              </a:rPr>
              <a:t>Git</a:t>
            </a: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 status bar integration</a:t>
            </a:r>
          </a:p>
        </p:txBody>
      </p:sp>
    </p:spTree>
    <p:extLst>
      <p:ext uri="{BB962C8B-B14F-4D97-AF65-F5344CB8AC3E}">
        <p14:creationId xmlns:p14="http://schemas.microsoft.com/office/powerpoint/2010/main" val="2814173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2735262"/>
            <a:ext cx="9144000" cy="1181862"/>
          </a:xfrm>
        </p:spPr>
        <p:txBody>
          <a:bodyPr/>
          <a:lstStyle/>
          <a:p>
            <a:r>
              <a:rPr lang="en-US" dirty="0"/>
              <a:t>Demo #4</a:t>
            </a:r>
          </a:p>
        </p:txBody>
      </p:sp>
      <p:sp>
        <p:nvSpPr>
          <p:cNvPr id="5" name="TextBox 4"/>
          <p:cNvSpPr txBox="1"/>
          <p:nvPr/>
        </p:nvSpPr>
        <p:spPr>
          <a:xfrm>
            <a:off x="6142037" y="1973262"/>
            <a:ext cx="6096000" cy="3006977"/>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Code Snippets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Moving Project Files</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Clipboard buffer</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Visual Studio “15” Acquisition</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Open Folder</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Exception Helper</a:t>
            </a:r>
          </a:p>
        </p:txBody>
      </p:sp>
    </p:spTree>
    <p:extLst>
      <p:ext uri="{BB962C8B-B14F-4D97-AF65-F5344CB8AC3E}">
        <p14:creationId xmlns:p14="http://schemas.microsoft.com/office/powerpoint/2010/main" val="20515670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7" y="1212850"/>
            <a:ext cx="12039599" cy="3422475"/>
          </a:xfrm>
        </p:spPr>
        <p:txBody>
          <a:bodyPr/>
          <a:lstStyle/>
          <a:p>
            <a:pPr marL="0" indent="0" defTabSz="914400">
              <a:lnSpc>
                <a:spcPct val="100000"/>
              </a:lnSpc>
              <a:spcBef>
                <a:spcPts val="0"/>
              </a:spcBef>
              <a:buSzTx/>
              <a:buNone/>
              <a:defRPr/>
            </a:pPr>
            <a:r>
              <a:rPr lang="en-US" dirty="0"/>
              <a:t>Send feedback using Visual Studio’s feedback tool</a:t>
            </a:r>
          </a:p>
          <a:p>
            <a:pPr marL="0" lvl="0" indent="0">
              <a:buNone/>
            </a:pPr>
            <a:r>
              <a:rPr lang="en-US" dirty="0"/>
              <a:t>Share Your Story for Challenge Points</a:t>
            </a:r>
          </a:p>
          <a:p>
            <a:pPr marL="342900" lvl="1" indent="0">
              <a:lnSpc>
                <a:spcPct val="100000"/>
              </a:lnSpc>
              <a:buNone/>
            </a:pPr>
            <a:r>
              <a:rPr lang="en-US" dirty="0"/>
              <a:t>Give us </a:t>
            </a:r>
            <a:r>
              <a:rPr lang="en-US" b="1" dirty="0"/>
              <a:t>3 minutes </a:t>
            </a:r>
            <a:r>
              <a:rPr lang="en-US" dirty="0"/>
              <a:t>of feedback right after this session at the Flash Voting sign</a:t>
            </a:r>
          </a:p>
          <a:p>
            <a:pPr marL="342900" lvl="1" indent="0">
              <a:lnSpc>
                <a:spcPct val="100000"/>
              </a:lnSpc>
              <a:buNone/>
            </a:pPr>
            <a:r>
              <a:rPr lang="en-US" dirty="0"/>
              <a:t>Join in on </a:t>
            </a:r>
            <a:r>
              <a:rPr lang="en-US" b="1" dirty="0"/>
              <a:t>15-30 minutes </a:t>
            </a:r>
            <a:r>
              <a:rPr lang="en-US" dirty="0"/>
              <a:t>in depth feedback sessions at the</a:t>
            </a:r>
            <a:r>
              <a:rPr lang="en-US" dirty="0">
                <a:cs typeface="Segoe UI Semibold" panose="020B0702040204020203" pitchFamily="34" charset="0"/>
              </a:rPr>
              <a:t> Share Your Story </a:t>
            </a:r>
            <a:r>
              <a:rPr lang="en-US" dirty="0"/>
              <a:t>booth</a:t>
            </a:r>
          </a:p>
          <a:p>
            <a:pPr marL="342900" lvl="1" indent="0">
              <a:lnSpc>
                <a:spcPct val="100000"/>
              </a:lnSpc>
              <a:buNone/>
            </a:pPr>
            <a:r>
              <a:rPr lang="en-US" dirty="0"/>
              <a:t>Register in </a:t>
            </a:r>
            <a:r>
              <a:rPr lang="en-US" b="1" dirty="0"/>
              <a:t>2 minutes </a:t>
            </a:r>
            <a:r>
              <a:rPr lang="en-US" dirty="0"/>
              <a:t>for feedback opportunities at </a:t>
            </a:r>
            <a:r>
              <a:rPr lang="en-US" u="sng" dirty="0">
                <a:hlinkClick r:id="rId2"/>
              </a:rPr>
              <a:t>http://aka.ms/devtodev</a:t>
            </a:r>
            <a:endParaRPr lang="en-US" dirty="0"/>
          </a:p>
          <a:p>
            <a:pPr marL="0" indent="0" defTabSz="914400">
              <a:lnSpc>
                <a:spcPct val="100000"/>
              </a:lnSpc>
              <a:spcBef>
                <a:spcPts val="0"/>
              </a:spcBef>
              <a:buSzTx/>
              <a:buNone/>
              <a:defRPr/>
            </a:pPr>
            <a:endParaRPr lang="en-US" dirty="0"/>
          </a:p>
        </p:txBody>
      </p:sp>
      <p:sp>
        <p:nvSpPr>
          <p:cNvPr id="2" name="Title 1"/>
          <p:cNvSpPr>
            <a:spLocks noGrp="1"/>
          </p:cNvSpPr>
          <p:nvPr>
            <p:ph type="title"/>
          </p:nvPr>
        </p:nvSpPr>
        <p:spPr/>
        <p:txBody>
          <a:bodyPr/>
          <a:lstStyle/>
          <a:p>
            <a:r>
              <a:rPr lang="en-US" dirty="0"/>
              <a:t>Make Visual Studio Better</a:t>
            </a:r>
          </a:p>
        </p:txBody>
      </p:sp>
    </p:spTree>
    <p:extLst>
      <p:ext uri="{BB962C8B-B14F-4D97-AF65-F5344CB8AC3E}">
        <p14:creationId xmlns:p14="http://schemas.microsoft.com/office/powerpoint/2010/main" val="43273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646878"/>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Diagnostics blog </a:t>
            </a:r>
            <a:r>
              <a:rPr lang="en-US" dirty="0">
                <a:hlinkClick r:id="rId2"/>
              </a:rPr>
              <a:t>aka.ms/</a:t>
            </a:r>
            <a:r>
              <a:rPr lang="en-US" dirty="0" err="1">
                <a:hlinkClick r:id="rId2"/>
              </a:rPr>
              <a:t>diagnosticsblog</a:t>
            </a:r>
            <a:endParaRPr lang="en-US" dirty="0"/>
          </a:p>
          <a:p>
            <a:pPr marL="0" marR="0" lvl="0" indent="0" defTabSz="914400" eaLnBrk="1" fontAlgn="auto" latinLnBrk="0" hangingPunct="1">
              <a:lnSpc>
                <a:spcPct val="100000"/>
              </a:lnSpc>
              <a:spcBef>
                <a:spcPts val="0"/>
              </a:spcBef>
              <a:spcAft>
                <a:spcPts val="0"/>
              </a:spcAft>
              <a:buClrTx/>
              <a:buSzTx/>
              <a:buFontTx/>
              <a:buNone/>
              <a:tabLst/>
              <a:defRPr/>
            </a:pPr>
            <a:r>
              <a:rPr lang="en-US" dirty="0"/>
              <a:t>Visual Studio blog </a:t>
            </a:r>
            <a:r>
              <a:rPr lang="en-US" dirty="0">
                <a:hlinkClick r:id="rId3"/>
              </a:rPr>
              <a:t>aka.ms/</a:t>
            </a:r>
            <a:r>
              <a:rPr lang="en-US" dirty="0" err="1">
                <a:hlinkClick r:id="rId3"/>
              </a:rPr>
              <a:t>vsblog</a:t>
            </a:r>
            <a:r>
              <a:rPr lang="en-US" dirty="0"/>
              <a:t> </a:t>
            </a:r>
          </a:p>
          <a:p>
            <a:pPr marL="0" lvl="0" indent="0" defTabSz="914400">
              <a:lnSpc>
                <a:spcPct val="100000"/>
              </a:lnSpc>
              <a:spcBef>
                <a:spcPts val="0"/>
              </a:spcBef>
              <a:buSzTx/>
              <a:buNone/>
              <a:defRPr/>
            </a:pPr>
            <a:r>
              <a:rPr lang="en-US" dirty="0"/>
              <a:t>B806 Debugging Tips and Tricks</a:t>
            </a:r>
          </a:p>
          <a:p>
            <a:pPr marL="0" lvl="0" indent="0" defTabSz="914400">
              <a:lnSpc>
                <a:spcPct val="100000"/>
              </a:lnSpc>
              <a:spcBef>
                <a:spcPts val="0"/>
              </a:spcBef>
              <a:buSzTx/>
              <a:buNone/>
              <a:defRPr/>
            </a:pPr>
            <a:r>
              <a:rPr lang="en-US" dirty="0"/>
              <a:t>B859 The Future of Visual Studio</a:t>
            </a:r>
          </a:p>
        </p:txBody>
      </p:sp>
      <p:sp>
        <p:nvSpPr>
          <p:cNvPr id="2" name="Title 1"/>
          <p:cNvSpPr>
            <a:spLocks noGrp="1"/>
          </p:cNvSpPr>
          <p:nvPr>
            <p:ph type="title"/>
          </p:nvPr>
        </p:nvSpPr>
        <p:spPr/>
        <p:txBody>
          <a:bodyPr/>
          <a:lstStyle/>
          <a:p>
            <a:r>
              <a:rPr lang="en-US" dirty="0"/>
              <a:t>Resources</a:t>
            </a:r>
          </a:p>
        </p:txBody>
      </p:sp>
    </p:spTree>
    <p:extLst>
      <p:ext uri="{BB962C8B-B14F-4D97-AF65-F5344CB8AC3E}">
        <p14:creationId xmlns:p14="http://schemas.microsoft.com/office/powerpoint/2010/main" val="102208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2.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1" ma:contentTypeDescription="" ma:contentTypeScope="" ma:versionID="264624295c8b52c397a103286eb3d87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795b20f19f95dfa6d1f4d708b4ec8d36"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d12e2661e9634d9aa98bbb375f31aced>
    <Event_x0020_Start_x0020_Date xmlns="01c77077-aee4-4b5f-bd4e-9cd40a6fff29">2016-03-30T07:00:00+00:00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iaa5f83406f94009a0f6a3e890699ff7>
    <External_x0020_Speaker xmlns="01c77077-aee4-4b5f-bd4e-9cd40a6fff29">Allison Buchholtz-Au; Andrew Hall</External_x0020_Speaker>
    <m6878b9dd7994da4ba144f95347d99c6 xmlns="01c77077-aee4-4b5f-bd4e-9cd40a6fff29">
      <Terms xmlns="http://schemas.microsoft.com/office/infopath/2007/PartnerControls"/>
    </m6878b9dd7994da4ba144f95347d99c6>
    <Presentation_x0020_Date xmlns="01c77077-aee4-4b5f-bd4e-9cd40a6fff29">2016-03-31T07:00:00+00:00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Session_x0020_Code xmlns="01c77077-aee4-4b5f-bd4e-9cd40a6fff29">B819</Session_x0020_Code>
    <Event_x0020_End_x0020_Date xmlns="01c77077-aee4-4b5f-bd4e-9cd40a6fff29">2016-04-01T07:00:00+00:00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2016</TermName>
          <TermId xmlns="http://schemas.microsoft.com/office/infopath/2007/PartnerControls">da8a10b5-9bc3-4217-80aa-6b60d6ec1cee</TermId>
        </TermInfo>
      </Terms>
    </TaxKeywordTaxHTField>
    <TaxCatchAll xmlns="230e9df3-be65-4c73-a93b-d1236ebd677e">
      <Value>48</Value>
      <Value>47</Value>
      <Value>46</Value>
      <Value>49</Value>
    </TaxCatchAl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A4D29B-0199-4083-B6CB-53559E57A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sharepoint/v3"/>
    <ds:schemaRef ds:uri="230e9df3-be65-4c73-a93b-d1236ebd677e"/>
    <ds:schemaRef ds:uri="http://purl.org/dc/terms/"/>
    <ds:schemaRef ds:uri="http://schemas.openxmlformats.org/package/2006/metadata/core-properties"/>
    <ds:schemaRef ds:uri="http://schemas.microsoft.com/office/2006/documentManagement/types"/>
    <ds:schemaRef ds:uri="01c77077-aee4-4b5f-bd4e-9cd40a6fff29"/>
    <ds:schemaRef ds:uri="8ff673fc-3231-4e3a-893b-6d7f7cd32766"/>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Microsoft_Build_2016_16x9_Template</Template>
  <TotalTime>10</TotalTime>
  <Words>574</Words>
  <Application>Microsoft Office PowerPoint</Application>
  <PresentationFormat>Custom</PresentationFormat>
  <Paragraphs>94</Paragraphs>
  <Slides>11</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11</vt:i4>
      </vt:variant>
    </vt:vector>
  </HeadingPairs>
  <TitlesOfParts>
    <vt:vector size="19" baseType="lpstr">
      <vt:lpstr>Arial</vt:lpstr>
      <vt:lpstr>Consolas</vt:lpstr>
      <vt:lpstr>Segoe UI</vt:lpstr>
      <vt:lpstr>Segoe UI Light</vt:lpstr>
      <vt:lpstr>Segoe UI Semibold</vt:lpstr>
      <vt:lpstr>Wingdings</vt:lpstr>
      <vt:lpstr>5-30721_Build_2016_Template_Light</vt:lpstr>
      <vt:lpstr>5-30721_Build_2016_Template_Dark</vt:lpstr>
      <vt:lpstr>PowerPoint Presentation</vt:lpstr>
      <vt:lpstr>Become a Visual Studio Power User</vt:lpstr>
      <vt:lpstr>Agenda</vt:lpstr>
      <vt:lpstr>Demo #1</vt:lpstr>
      <vt:lpstr>Demo #2</vt:lpstr>
      <vt:lpstr>Demo #3</vt:lpstr>
      <vt:lpstr>Demo #4</vt:lpstr>
      <vt:lpstr>Make Visual Studio Better</vt:lpstr>
      <vt:lpstr>Resources</vt:lpstr>
      <vt:lpstr>Please Complete An Evaluation Form Your input is important!</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Become a Visual Studio 2015 Power User</dc:title>
  <dc:subject>&lt;Speech title here&gt;</dc:subject>
  <dc:creator>Shows</dc:creator>
  <cp:keywords>Microsoft Build 2016</cp:keywords>
  <dc:description>Template: Mitchell Derrey, Silver Fox Productions
Formatting: 
Audience Type:</dc:description>
  <cp:lastModifiedBy> </cp:lastModifiedBy>
  <cp:revision>4</cp:revision>
  <dcterms:created xsi:type="dcterms:W3CDTF">2016-03-31T21:22:35Z</dcterms:created>
  <dcterms:modified xsi:type="dcterms:W3CDTF">2016-03-31T21:50:10Z</dcterms:modified>
  <cp:category>Microsoft Build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49;#Moscone Center|d4f36a2e-dd0d-4424-990f-7c93b4e9f063</vt:lpwstr>
  </property>
  <property fmtid="{D5CDD505-2E9C-101B-9397-08002B2CF9AE}" pid="7" name="Track">
    <vt:lpwstr/>
  </property>
  <property fmtid="{D5CDD505-2E9C-101B-9397-08002B2CF9AE}" pid="8" name="Event Location">
    <vt:lpwstr>48;#San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TaxKeyword">
    <vt:lpwstr>46;#Microsoft Build 2016|da8a10b5-9bc3-4217-80aa-6b60d6ec1cee</vt:lpwstr>
  </property>
  <property fmtid="{D5CDD505-2E9C-101B-9397-08002B2CF9AE}" pid="12" name="Audience1">
    <vt:lpwstr/>
  </property>
  <property fmtid="{D5CDD505-2E9C-101B-9397-08002B2CF9AE}" pid="13" name="Event Name">
    <vt:lpwstr>47;#Build|58542b36-5bf5-46a6-a53f-a41fb7a73785</vt:lpwstr>
  </property>
</Properties>
</file>