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9" r:id="rId4"/>
    <p:sldMasterId id="2147484310" r:id="rId5"/>
    <p:sldMasterId id="2147484341" r:id="rId6"/>
  </p:sldMasterIdLst>
  <p:notesMasterIdLst>
    <p:notesMasterId r:id="rId37"/>
  </p:notesMasterIdLst>
  <p:handoutMasterIdLst>
    <p:handoutMasterId r:id="rId38"/>
  </p:handout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6" r:id="rId3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extLst>
      <p:ext uri="{19B8F6BF-5375-455C-9EA6-DF929625EA0E}">
        <p15:presenceInfo xmlns:p15="http://schemas.microsoft.com/office/powerpoint/2012/main" userId="S-1-5-21-2127521184-1604012920-1887927527-2598260" providerId="AD"/>
      </p:ext>
    </p:extLst>
  </p:cmAuthor>
  <p:cmAuthor id="3" name="Mary Feil-Jacobs" initials="MF" lastIdx="22" clrIdx="3">
    <p:extLst>
      <p:ext uri="{19B8F6BF-5375-455C-9EA6-DF929625EA0E}">
        <p15:presenceInfo xmlns:p15="http://schemas.microsoft.com/office/powerpoint/2012/main" userId="S-1-5-21-2127521184-1604012920-1887927527-650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107C10"/>
    <a:srgbClr val="000000"/>
    <a:srgbClr val="323232"/>
    <a:srgbClr val="5C2D91"/>
    <a:srgbClr val="32145A"/>
    <a:srgbClr val="00BCF2"/>
    <a:srgbClr val="002050"/>
    <a:srgbClr val="D63F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2" autoAdjust="0"/>
    <p:restoredTop sz="93001" autoAdjust="0"/>
  </p:normalViewPr>
  <p:slideViewPr>
    <p:cSldViewPr>
      <p:cViewPr varScale="1">
        <p:scale>
          <a:sx n="108" d="100"/>
          <a:sy n="108" d="100"/>
        </p:scale>
        <p:origin x="402" y="114"/>
      </p:cViewPr>
      <p:guideLst/>
    </p:cSldViewPr>
  </p:slideViewPr>
  <p:outlineViewPr>
    <p:cViewPr>
      <p:scale>
        <a:sx n="33" d="100"/>
        <a:sy n="33" d="100"/>
      </p:scale>
      <p:origin x="0" y="-14442"/>
    </p:cViewPr>
  </p:outlineViewPr>
  <p:notesTextViewPr>
    <p:cViewPr>
      <p:scale>
        <a:sx n="100" d="100"/>
        <a:sy n="100" d="100"/>
      </p:scale>
      <p:origin x="0" y="0"/>
    </p:cViewPr>
  </p:notesTextViewPr>
  <p:sorterViewPr>
    <p:cViewPr>
      <p:scale>
        <a:sx n="125" d="100"/>
        <a:sy n="125" d="100"/>
      </p:scale>
      <p:origin x="0" y="0"/>
    </p:cViewPr>
  </p:sorterViewPr>
  <p:notesViewPr>
    <p:cSldViewPr showGuides="1">
      <p:cViewPr>
        <p:scale>
          <a:sx n="100" d="100"/>
          <a:sy n="100" d="100"/>
        </p:scale>
        <p:origin x="261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Microsoft Build 2016</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4/1/2016 8:53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Build 2016</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4/1/2016 8:53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1097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30646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Build 2014</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00D60D-1703-4D24-8308-FEE06A50A69C}"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1135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Build 2014</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00D60D-1703-4D24-8308-FEE06A50A69C}"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2839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0695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7614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Build 2014</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00D60D-1703-4D24-8308-FEE06A50A69C}"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20828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0C09F-FCA1-48C8-B40D-42E1045D109E}"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603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09019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Build 2014</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00D60D-1703-4D24-8308-FEE06A50A69C}"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0467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l" defTabSz="932742" rtl="0" eaLnBrk="1" fontAlgn="auto" latinLnBrk="0" hangingPunct="1">
              <a:lnSpc>
                <a:spcPct val="90000"/>
              </a:lnSpc>
              <a:spcBef>
                <a:spcPts val="0"/>
              </a:spcBef>
              <a:spcAft>
                <a:spcPts val="340"/>
              </a:spcAft>
              <a:buClrTx/>
              <a:buSzTx/>
              <a:buFontTx/>
              <a:buAutoNum type="arabicPeriod"/>
              <a:tabLst/>
              <a:defRPr/>
            </a:pPr>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7212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0B88BA-430D-46D6-BDCF-D8A2F507DBB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5901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Build 2014</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00D60D-1703-4D24-8308-FEE06A50A69C}"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87044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2231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2911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0C09F-FCA1-48C8-B40D-42E1045D109E}"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8209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Build 2014</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00D60D-1703-4D24-8308-FEE06A50A69C}"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75816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05420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64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73250" y="260350"/>
            <a:ext cx="3305175" cy="1858963"/>
          </a:xfrm>
        </p:spPr>
      </p:sp>
      <p:sp>
        <p:nvSpPr>
          <p:cNvPr id="3" name="Notes Placeholder 2"/>
          <p:cNvSpPr>
            <a:spLocks noGrp="1"/>
          </p:cNvSpPr>
          <p:nvPr>
            <p:ph type="body" idx="1"/>
          </p:nvPr>
        </p:nvSpPr>
        <p:spPr/>
        <p:txBody>
          <a:bodyPr/>
          <a:lstStyle/>
          <a:p>
            <a:pPr defTabSz="950464">
              <a:spcAft>
                <a:spcPts val="346"/>
              </a:spcAft>
              <a:defRPr/>
            </a:pPr>
            <a:endParaRPr lang="en-US" dirty="0"/>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9243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0B88BA-430D-46D6-BDCF-D8A2F507DBB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16029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74353ED-ACB2-44BF-A903-985B0AF962B7}"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9339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73250" y="260350"/>
            <a:ext cx="3305175" cy="1858963"/>
          </a:xfrm>
        </p:spPr>
      </p:sp>
      <p:sp>
        <p:nvSpPr>
          <p:cNvPr id="3" name="Notes Placeholder 2"/>
          <p:cNvSpPr>
            <a:spLocks noGrp="1"/>
          </p:cNvSpPr>
          <p:nvPr>
            <p:ph type="body" idx="1"/>
          </p:nvPr>
        </p:nvSpPr>
        <p:spPr/>
        <p:txBody>
          <a:bodyPr/>
          <a:lstStyle/>
          <a:p>
            <a:pPr defTabSz="950464">
              <a:spcAft>
                <a:spcPts val="346"/>
              </a:spcAft>
              <a:defRPr/>
            </a:pPr>
            <a:endParaRPr lang="en-US" dirty="0"/>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68678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17D118-1690-458F-B4D2-F9DA5D6F5033}"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87E0CF-87F6-4B58-B8B8-DCAB2DAAF3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Footer Placeholder 5"/>
          <p:cNvSpPr>
            <a:spLocks noGrp="1"/>
          </p:cNvSpPr>
          <p:nvPr>
            <p:ph type="ftr" sz="quarter" idx="14"/>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2592986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0533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0C09F-FCA1-48C8-B40D-42E1045D109E}"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8238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Build 2014</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00D60D-1703-4D24-8308-FEE06A50A69C}"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77705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Build 2014</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00D60D-1703-4D24-8308-FEE06A50A69C}"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172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10C09F-FCA1-48C8-B40D-42E1045D109E}" type="datetime8">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 8:53 AM</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9772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Build 2014</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F00D60D-1703-4D24-8308-FEE06A50A69C}" type="datetime1">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4/1/2016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02749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55962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6056847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7994670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8933552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437131397"/>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24779">
                      <a:srgbClr val="000000"/>
                    </a:gs>
                    <a:gs pos="70000">
                      <a:srgbClr val="000000"/>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24779">
                      <a:srgbClr val="000000"/>
                    </a:gs>
                    <a:gs pos="70000">
                      <a:srgbClr val="000000"/>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784147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086985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92035">
                      <a:srgbClr val="000000"/>
                    </a:gs>
                    <a:gs pos="75000">
                      <a:srgbClr val="000000"/>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893455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236697455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2" name="TextBox 1"/>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685010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92506913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33843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TextBox 7"/>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2433159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250026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65181"/>
          </a:xfrm>
        </p:spPr>
        <p:txBody>
          <a:bodyPr/>
          <a:lstStyle>
            <a:lvl1pPr marL="0" indent="0">
              <a:buNone/>
              <a:defRPr>
                <a:gradFill>
                  <a:gsLst>
                    <a:gs pos="1250">
                      <a:schemeClr val="tx1"/>
                    </a:gs>
                    <a:gs pos="99000">
                      <a:schemeClr val="tx1"/>
                    </a:gs>
                  </a:gsLst>
                  <a:lin ang="5400000" scaled="0"/>
                </a:gradFill>
              </a:defRPr>
            </a:lvl1pPr>
            <a:lvl2pPr marL="0" indent="0">
              <a:buFontTx/>
              <a:buNone/>
              <a:defRPr sz="24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39774513"/>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10676225"/>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4254255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6289604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03174803"/>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165293602"/>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3663928"/>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6195">
                      <a:schemeClr val="tx1"/>
                    </a:gs>
                    <a:gs pos="24779">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6195">
                      <a:schemeClr val="tx1"/>
                    </a:gs>
                    <a:gs pos="24779">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1637289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81505937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3720505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21239">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1242146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0-50 Right Photo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184611358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 Dark Gra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868753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30541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6105625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508034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8705256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Pr>
        <a:solidFill>
          <a:srgbClr val="505050"/>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42557834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650355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Walkin">
    <p:bg>
      <p:bgRef idx="1001">
        <a:schemeClr val="bg2"/>
      </p:bgRef>
    </p:bg>
    <p:spTree>
      <p:nvGrpSpPr>
        <p:cNvPr id="1" name=""/>
        <p:cNvGrpSpPr/>
        <p:nvPr/>
      </p:nvGrpSpPr>
      <p:grpSpPr>
        <a:xfrm>
          <a:off x="0" y="0"/>
          <a:ext cx="0" cy="0"/>
          <a:chOff x="0" y="0"/>
          <a:chExt cx="0" cy="0"/>
        </a:xfrm>
      </p:grpSpPr>
      <p:sp>
        <p:nvSpPr>
          <p:cNvPr id="2" name="Rectangle 1"/>
          <p:cNvSpPr/>
          <p:nvPr/>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9231" y="6240963"/>
            <a:ext cx="1278510" cy="274137"/>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464013" y="490737"/>
            <a:ext cx="1436313" cy="306604"/>
          </a:xfrm>
          <a:prstGeom prst="rect">
            <a:avLst/>
          </a:prstGeom>
        </p:spPr>
      </p:pic>
      <p:sp>
        <p:nvSpPr>
          <p:cNvPr id="12" name="Freeform 11"/>
          <p:cNvSpPr>
            <a:spLocks noEditPoints="1"/>
          </p:cNvSpPr>
          <p:nvPr/>
        </p:nvSpPr>
        <p:spPr bwMode="black">
          <a:xfrm>
            <a:off x="2137569" y="2473326"/>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27" tIns="45713" rIns="91427" bIns="45713" numCol="1" anchor="t" anchorCtr="0" compatLnSpc="1">
            <a:prstTxWarp prst="textNoShape">
              <a:avLst/>
            </a:prstTxWarp>
          </a:bodyPr>
          <a:lstStyle/>
          <a:p>
            <a:endParaRPr lang="en-US" sz="1800"/>
          </a:p>
        </p:txBody>
      </p:sp>
      <p:sp>
        <p:nvSpPr>
          <p:cNvPr id="6" name="Rectangle 5"/>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1" y="6240963"/>
            <a:ext cx="1278510" cy="274137"/>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invGray">
          <a:xfrm>
            <a:off x="464013" y="490737"/>
            <a:ext cx="1436313" cy="306604"/>
          </a:xfrm>
          <a:prstGeom prst="rect">
            <a:avLst/>
          </a:prstGeom>
        </p:spPr>
      </p:pic>
      <p:sp>
        <p:nvSpPr>
          <p:cNvPr id="10" name="Freeform 9"/>
          <p:cNvSpPr>
            <a:spLocks noEditPoints="1"/>
          </p:cNvSpPr>
          <p:nvPr userDrawn="1"/>
        </p:nvSpPr>
        <p:spPr bwMode="black">
          <a:xfrm>
            <a:off x="2137569" y="2473326"/>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27" tIns="45713" rIns="91427" bIns="45713" numCol="1" anchor="t" anchorCtr="0" compatLnSpc="1">
            <a:prstTxWarp prst="textNoShape">
              <a:avLst/>
            </a:prstTxWarp>
          </a:bodyPr>
          <a:lstStyle/>
          <a:p>
            <a:endParaRPr lang="en-US" sz="1800"/>
          </a:p>
        </p:txBody>
      </p:sp>
    </p:spTree>
    <p:extLst>
      <p:ext uri="{BB962C8B-B14F-4D97-AF65-F5344CB8AC3E}">
        <p14:creationId xmlns:p14="http://schemas.microsoft.com/office/powerpoint/2010/main" val="3086053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black">
          <a:xfrm>
            <a:off x="459231"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399"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2" y="3955786"/>
            <a:ext cx="10058337" cy="1828007"/>
          </a:xfrm>
          <a:noFill/>
        </p:spPr>
        <p:txBody>
          <a:bodyPr lIns="146304" tIns="109728" rIns="146304" bIns="109728">
            <a:noAutofit/>
          </a:bodyPr>
          <a:lstStyle>
            <a:lvl1pPr marL="0" indent="0">
              <a:spcBef>
                <a:spcPts val="0"/>
              </a:spcBef>
              <a:buNone/>
              <a:defRPr sz="3199"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b="1380"/>
          <a:stretch/>
        </p:blipFill>
        <p:spPr bwMode="invGray">
          <a:xfrm>
            <a:off x="457200" y="490737"/>
            <a:ext cx="1449939" cy="306604"/>
          </a:xfrm>
          <a:prstGeom prst="rect">
            <a:avLst/>
          </a:prstGeom>
        </p:spPr>
      </p:pic>
      <p:sp>
        <p:nvSpPr>
          <p:cNvPr id="7" name="Text Placeholder 2"/>
          <p:cNvSpPr>
            <a:spLocks noGrp="1"/>
          </p:cNvSpPr>
          <p:nvPr>
            <p:ph type="body" sz="quarter" idx="13" hasCustomPrompt="1"/>
          </p:nvPr>
        </p:nvSpPr>
        <p:spPr>
          <a:xfrm>
            <a:off x="8504239" y="307622"/>
            <a:ext cx="3656013" cy="578303"/>
          </a:xfrm>
        </p:spPr>
        <p:txBody>
          <a:bodyPr lIns="182880" tIns="146304" rIns="182880" bIns="146304"/>
          <a:lstStyle>
            <a:lvl1pPr marL="0" indent="0" algn="r">
              <a:buNone/>
              <a:defRPr sz="2000">
                <a:latin typeface="+mn-lt"/>
              </a:defRPr>
            </a:lvl1pPr>
            <a:lvl2pPr marL="342834" indent="0">
              <a:buNone/>
              <a:defRPr sz="2000"/>
            </a:lvl2pPr>
            <a:lvl3pPr marL="571390" indent="0">
              <a:buNone/>
              <a:defRPr sz="2000"/>
            </a:lvl3pPr>
            <a:lvl4pPr marL="799946" indent="0">
              <a:buNone/>
              <a:defRPr sz="2000"/>
            </a:lvl4pPr>
            <a:lvl5pPr marL="1028503" indent="0">
              <a:buNone/>
              <a:defRPr sz="2000"/>
            </a:lvl5pPr>
          </a:lstStyle>
          <a:p>
            <a:pPr lvl="0"/>
            <a:r>
              <a:rPr lang="en-US" dirty="0" smtClean="0"/>
              <a:t>Session Code Here</a:t>
            </a:r>
            <a:endParaRPr lang="en-US" dirty="0"/>
          </a:p>
        </p:txBody>
      </p:sp>
      <p:sp>
        <p:nvSpPr>
          <p:cNvPr id="2" name="TextBox 1"/>
          <p:cNvSpPr txBox="1"/>
          <p:nvPr/>
        </p:nvSpPr>
        <p:spPr>
          <a:xfrm>
            <a:off x="288989" y="6072576"/>
            <a:ext cx="1930897" cy="634440"/>
          </a:xfrm>
          <a:prstGeom prst="rect">
            <a:avLst/>
          </a:prstGeom>
          <a:noFill/>
        </p:spPr>
        <p:txBody>
          <a:bodyPr wrap="none" lIns="182854" tIns="146283" rIns="182854" bIns="146283"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pic>
        <p:nvPicPr>
          <p:cNvPr id="8" name="Picture 7"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1" y="6240963"/>
            <a:ext cx="1278510" cy="274137"/>
          </a:xfrm>
          <a:prstGeom prst="rect">
            <a:avLst/>
          </a:prstGeom>
        </p:spPr>
      </p:pic>
      <p:pic>
        <p:nvPicPr>
          <p:cNvPr id="9" name="Picture 8"/>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7"/>
            <a:ext cx="1449939" cy="306604"/>
          </a:xfrm>
          <a:prstGeom prst="rect">
            <a:avLst/>
          </a:prstGeom>
        </p:spPr>
      </p:pic>
      <p:sp>
        <p:nvSpPr>
          <p:cNvPr id="10" name="TextBox 9"/>
          <p:cNvSpPr txBox="1"/>
          <p:nvPr userDrawn="1"/>
        </p:nvSpPr>
        <p:spPr>
          <a:xfrm>
            <a:off x="288989" y="6072577"/>
            <a:ext cx="1930897" cy="634440"/>
          </a:xfrm>
          <a:prstGeom prst="rect">
            <a:avLst/>
          </a:prstGeom>
          <a:noFill/>
        </p:spPr>
        <p:txBody>
          <a:bodyPr wrap="none" lIns="182854" tIns="146283" rIns="182854" bIns="146283"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58559070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black">
          <a:xfrm>
            <a:off x="459231"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399"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2" y="3955786"/>
            <a:ext cx="10058337" cy="1828007"/>
          </a:xfrm>
          <a:noFill/>
        </p:spPr>
        <p:txBody>
          <a:bodyPr lIns="146304" tIns="109728" rIns="146304" bIns="109728">
            <a:noAutofit/>
          </a:bodyPr>
          <a:lstStyle>
            <a:lvl1pPr marL="0" indent="0">
              <a:spcBef>
                <a:spcPts val="0"/>
              </a:spcBef>
              <a:buNone/>
              <a:defRPr sz="3199" spc="0" baseline="0">
                <a:gradFill>
                  <a:gsLst>
                    <a:gs pos="91000">
                      <a:schemeClr val="tx1"/>
                    </a:gs>
                    <a:gs pos="0">
                      <a:schemeClr val="tx1"/>
                    </a:gs>
                  </a:gsLst>
                  <a:lin ang="5400000" scaled="0"/>
                </a:gradFill>
                <a:latin typeface="+mj-lt"/>
              </a:defRPr>
            </a:lvl1pPr>
          </a:lstStyle>
          <a:p>
            <a:pPr lvl="0"/>
            <a:r>
              <a:rPr lang="en-US" dirty="0" smtClean="0"/>
              <a:t>Speaker Name</a:t>
            </a:r>
          </a:p>
        </p:txBody>
      </p:sp>
      <p:sp>
        <p:nvSpPr>
          <p:cNvPr id="7" name="Text Placeholder 2"/>
          <p:cNvSpPr>
            <a:spLocks noGrp="1"/>
          </p:cNvSpPr>
          <p:nvPr>
            <p:ph type="body" sz="quarter" idx="13" hasCustomPrompt="1"/>
          </p:nvPr>
        </p:nvSpPr>
        <p:spPr>
          <a:xfrm>
            <a:off x="8504239" y="307622"/>
            <a:ext cx="3656013" cy="578303"/>
          </a:xfrm>
        </p:spPr>
        <p:txBody>
          <a:bodyPr lIns="182880" tIns="146304" rIns="182880" bIns="146304"/>
          <a:lstStyle>
            <a:lvl1pPr marL="0" indent="0" algn="r">
              <a:buNone/>
              <a:defRPr sz="2000">
                <a:latin typeface="+mn-lt"/>
              </a:defRPr>
            </a:lvl1pPr>
            <a:lvl2pPr marL="342834" indent="0">
              <a:buNone/>
              <a:defRPr sz="2000"/>
            </a:lvl2pPr>
            <a:lvl3pPr marL="571390" indent="0">
              <a:buNone/>
              <a:defRPr sz="2000"/>
            </a:lvl3pPr>
            <a:lvl4pPr marL="799946" indent="0">
              <a:buNone/>
              <a:defRPr sz="2000"/>
            </a:lvl4pPr>
            <a:lvl5pPr marL="1028503" indent="0">
              <a:buNone/>
              <a:defRPr sz="2000"/>
            </a:lvl5pPr>
          </a:lstStyle>
          <a:p>
            <a:pPr lvl="0"/>
            <a:r>
              <a:rPr lang="en-US" dirty="0" smtClean="0"/>
              <a:t>Session Code Here</a:t>
            </a:r>
            <a:endParaRPr lang="en-US" dirty="0"/>
          </a:p>
        </p:txBody>
      </p:sp>
      <p:sp>
        <p:nvSpPr>
          <p:cNvPr id="8" name="Freeform 7"/>
          <p:cNvSpPr>
            <a:spLocks noChangeAspect="1" noEditPoints="1"/>
          </p:cNvSpPr>
          <p:nvPr/>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27" tIns="45713" rIns="91427" bIns="45713" numCol="1" anchor="t" anchorCtr="0" compatLnSpc="1">
            <a:prstTxWarp prst="textNoShape">
              <a:avLst/>
            </a:prstTxWarp>
          </a:bodyPr>
          <a:lstStyle/>
          <a:p>
            <a:endParaRPr lang="en-US" sz="1800">
              <a:solidFill>
                <a:srgbClr val="404040"/>
              </a:solidFill>
            </a:endParaRPr>
          </a:p>
        </p:txBody>
      </p:sp>
      <p:sp>
        <p:nvSpPr>
          <p:cNvPr id="9" name="TextBox 8"/>
          <p:cNvSpPr txBox="1"/>
          <p:nvPr/>
        </p:nvSpPr>
        <p:spPr>
          <a:xfrm>
            <a:off x="288989" y="6072576"/>
            <a:ext cx="1930897" cy="634440"/>
          </a:xfrm>
          <a:prstGeom prst="rect">
            <a:avLst/>
          </a:prstGeom>
          <a:noFill/>
        </p:spPr>
        <p:txBody>
          <a:bodyPr wrap="none" lIns="182854" tIns="146283" rIns="182854" bIns="146283"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63532292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3032764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9713649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2881"/>
          </a:xfrm>
        </p:spPr>
        <p:txBody>
          <a:bodyPr>
            <a:spAutoFit/>
          </a:bodyPr>
          <a:lstStyle>
            <a:lvl1pPr>
              <a:defRPr sz="3999">
                <a:gradFill>
                  <a:gsLst>
                    <a:gs pos="1250">
                      <a:schemeClr val="tx2"/>
                    </a:gs>
                    <a:gs pos="99000">
                      <a:schemeClr val="tx2"/>
                    </a:gs>
                  </a:gsLst>
                  <a:lin ang="5400000" scaled="0"/>
                </a:gradFill>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0249079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3133736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2881"/>
          </a:xfrm>
        </p:spPr>
        <p:txBody>
          <a:bodyPr>
            <a:spAutoFit/>
          </a:bodyPr>
          <a:lstStyle>
            <a:lvl1pPr>
              <a:defRPr sz="3999"/>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2726998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1914370"/>
          </a:xfrm>
        </p:spPr>
        <p:txBody>
          <a:bodyPr wrap="square">
            <a:spAutoFit/>
          </a:bodyPr>
          <a:lstStyle>
            <a:lvl1pPr marL="0" indent="0">
              <a:spcBef>
                <a:spcPts val="1224"/>
              </a:spcBef>
              <a:buClr>
                <a:schemeClr val="tx1"/>
              </a:buClr>
              <a:buFont typeface="Wingdings" pitchFamily="2" charset="2"/>
              <a:buNone/>
              <a:defRPr sz="31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1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1043458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1914370"/>
          </a:xfrm>
        </p:spPr>
        <p:txBody>
          <a:bodyPr wrap="square">
            <a:spAutoFit/>
          </a:bodyPr>
          <a:lstStyle>
            <a:lvl1pPr marL="0" indent="0">
              <a:spcBef>
                <a:spcPts val="1224"/>
              </a:spcBef>
              <a:buClr>
                <a:schemeClr val="tx1"/>
              </a:buClr>
              <a:buFont typeface="Wingdings" pitchFamily="2" charset="2"/>
              <a:buNone/>
              <a:defRPr sz="31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1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017511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1985506"/>
          </a:xfrm>
        </p:spPr>
        <p:txBody>
          <a:bodyPr wrap="square">
            <a:spAutoFit/>
          </a:bodyPr>
          <a:lstStyle>
            <a:lvl1pPr marL="287282" indent="-287282">
              <a:spcBef>
                <a:spcPts val="1224"/>
              </a:spcBef>
              <a:buClr>
                <a:schemeClr val="tx2"/>
              </a:buClr>
              <a:buFont typeface="Arial" pitchFamily="34" charset="0"/>
              <a:buChar char="•"/>
              <a:defRPr sz="31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1985506"/>
          </a:xfrm>
        </p:spPr>
        <p:txBody>
          <a:bodyPr wrap="square">
            <a:spAutoFit/>
          </a:bodyPr>
          <a:lstStyle>
            <a:lvl1pPr marL="287282" indent="-287282">
              <a:spcBef>
                <a:spcPts val="1224"/>
              </a:spcBef>
              <a:buClr>
                <a:schemeClr val="tx2"/>
              </a:buClr>
              <a:buFont typeface="Arial" pitchFamily="34" charset="0"/>
              <a:buChar char="•"/>
              <a:defRPr sz="31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7695776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1985506"/>
          </a:xfrm>
        </p:spPr>
        <p:txBody>
          <a:bodyPr wrap="square">
            <a:spAutoFit/>
          </a:bodyPr>
          <a:lstStyle>
            <a:lvl1pPr marL="287282" indent="-287282">
              <a:spcBef>
                <a:spcPts val="1224"/>
              </a:spcBef>
              <a:buClr>
                <a:schemeClr val="tx1"/>
              </a:buClr>
              <a:buFont typeface="Arial" pitchFamily="34" charset="0"/>
              <a:buChar char="•"/>
              <a:defRPr sz="31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1985506"/>
          </a:xfrm>
        </p:spPr>
        <p:txBody>
          <a:bodyPr wrap="square">
            <a:spAutoFit/>
          </a:bodyPr>
          <a:lstStyle>
            <a:lvl1pPr marL="287282" indent="-287282">
              <a:spcBef>
                <a:spcPts val="1224"/>
              </a:spcBef>
              <a:buClr>
                <a:schemeClr val="tx1"/>
              </a:buClr>
              <a:buFont typeface="Arial" pitchFamily="34" charset="0"/>
              <a:buChar char="•"/>
              <a:defRPr sz="31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4424246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85087782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3"/>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768085579"/>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4"/>
            <a:ext cx="9144000" cy="1181862"/>
          </a:xfrm>
          <a:noFill/>
        </p:spPr>
        <p:txBody>
          <a:bodyPr wrap="square" tIns="91440" bIns="91440" anchor="t" anchorCtr="0">
            <a:spAutoFit/>
          </a:bodyPr>
          <a:lstStyle>
            <a:lvl1pPr>
              <a:defRPr sz="7198" spc="-100" baseline="0">
                <a:gradFill>
                  <a:gsLst>
                    <a:gs pos="24779">
                      <a:srgbClr val="000000"/>
                    </a:gs>
                    <a:gs pos="70000">
                      <a:srgbClr val="000000"/>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3"/>
            <a:ext cx="9143999" cy="738664"/>
          </a:xfrm>
          <a:noFill/>
        </p:spPr>
        <p:txBody>
          <a:bodyPr wrap="square" lIns="182880" tIns="146304" rIns="182880" bIns="146304">
            <a:spAutoFit/>
          </a:bodyPr>
          <a:lstStyle>
            <a:lvl1pPr marL="0" indent="0">
              <a:spcBef>
                <a:spcPts val="0"/>
              </a:spcBef>
              <a:buNone/>
              <a:defRPr sz="3199" spc="0" baseline="0">
                <a:gradFill>
                  <a:gsLst>
                    <a:gs pos="24779">
                      <a:srgbClr val="000000"/>
                    </a:gs>
                    <a:gs pos="70000">
                      <a:srgbClr val="000000"/>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2747398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4"/>
            <a:ext cx="9143999" cy="1181862"/>
          </a:xfrm>
          <a:noFill/>
        </p:spPr>
        <p:txBody>
          <a:bodyPr wrap="square" tIns="91440" bIns="91440" anchor="t" anchorCtr="0">
            <a:spAutoFit/>
          </a:bodyPr>
          <a:lstStyle>
            <a:lvl1pPr>
              <a:defRPr sz="7198" spc="-100" baseline="0">
                <a:gradFill>
                  <a:gsLst>
                    <a:gs pos="0">
                      <a:schemeClr val="tx1"/>
                    </a:gs>
                    <a:gs pos="100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6958562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181862"/>
          </a:xfrm>
          <a:noFill/>
        </p:spPr>
        <p:txBody>
          <a:bodyPr tIns="91440" bIns="91440" anchor="t" anchorCtr="0">
            <a:spAutoFit/>
          </a:bodyPr>
          <a:lstStyle>
            <a:lvl1pPr>
              <a:defRPr sz="7198"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28708821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3240436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181862"/>
          </a:xfrm>
          <a:noFill/>
        </p:spPr>
        <p:txBody>
          <a:bodyPr tIns="91440" bIns="91440" anchor="t" anchorCtr="0">
            <a:spAutoFit/>
          </a:bodyPr>
          <a:lstStyle>
            <a:lvl1pPr>
              <a:defRPr sz="7198" spc="-100" baseline="0">
                <a:gradFill>
                  <a:gsLst>
                    <a:gs pos="92035">
                      <a:srgbClr val="000000"/>
                    </a:gs>
                    <a:gs pos="75000">
                      <a:srgbClr val="000000"/>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78448354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40" y="1241426"/>
            <a:ext cx="5486399" cy="2012859"/>
          </a:xfrm>
        </p:spPr>
        <p:txBody>
          <a:bodyPr>
            <a:spAutoFit/>
          </a:bodyPr>
          <a:lstStyle>
            <a:lvl1pPr>
              <a:defRPr sz="659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599" b="1" cap="none" baseline="0">
                <a:gradFill>
                  <a:gsLst>
                    <a:gs pos="0">
                      <a:srgbClr val="FFFFFF"/>
                    </a:gs>
                    <a:gs pos="27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55090111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8750942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60733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8"/>
            <a:ext cx="11887199" cy="1995931"/>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Rectangle 5"/>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408085684"/>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74638" y="6294477"/>
            <a:ext cx="11887199" cy="403187"/>
          </a:xfrm>
          <a:prstGeom prst="rect">
            <a:avLst/>
          </a:prstGeom>
          <a:noFill/>
          <a:ln w="12700">
            <a:noFill/>
            <a:miter lim="800000"/>
            <a:headEnd type="none" w="sm" len="sm"/>
            <a:tailEnd type="none" w="sm" len="sm"/>
          </a:ln>
          <a:effectLst/>
        </p:spPr>
        <p:txBody>
          <a:bodyPr vert="horz" wrap="square" lIns="182854" tIns="146283" rIns="182854" bIns="146283" numCol="1" anchor="t" anchorCtr="0" compatLnSpc="1">
            <a:prstTxWarp prst="textNoShape">
              <a:avLst/>
            </a:prstTxWarp>
            <a:spAutoFit/>
          </a:bodyPr>
          <a:lstStyle/>
          <a:p>
            <a:pPr defTabSz="932111"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invGray">
          <a:xfrm>
            <a:off x="464013" y="479425"/>
            <a:ext cx="1436313" cy="306604"/>
          </a:xfrm>
          <a:prstGeom prst="rect">
            <a:avLst/>
          </a:prstGeom>
        </p:spPr>
      </p:pic>
      <p:sp>
        <p:nvSpPr>
          <p:cNvPr id="4" name="Text Box 3"/>
          <p:cNvSpPr txBox="1">
            <a:spLocks noChangeArrowheads="1"/>
          </p:cNvSpPr>
          <p:nvPr userDrawn="1"/>
        </p:nvSpPr>
        <p:spPr bwMode="blackWhite">
          <a:xfrm>
            <a:off x="274638" y="6294477"/>
            <a:ext cx="11887199" cy="403187"/>
          </a:xfrm>
          <a:prstGeom prst="rect">
            <a:avLst/>
          </a:prstGeom>
          <a:noFill/>
          <a:ln w="12700">
            <a:noFill/>
            <a:miter lim="800000"/>
            <a:headEnd type="none" w="sm" len="sm"/>
            <a:tailEnd type="none" w="sm" len="sm"/>
          </a:ln>
          <a:effectLst/>
        </p:spPr>
        <p:txBody>
          <a:bodyPr vert="horz" wrap="square" lIns="182854" tIns="146283" rIns="182854" bIns="146283" numCol="1" anchor="t" anchorCtr="0" compatLnSpc="1">
            <a:prstTxWarp prst="textNoShape">
              <a:avLst/>
            </a:prstTxWarp>
            <a:spAutoFit/>
          </a:bodyPr>
          <a:lstStyle/>
          <a:p>
            <a:pPr defTabSz="932111"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316555432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8895186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9"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599" kern="1200" dirty="0" smtClean="0">
                <a:gradFill>
                  <a:gsLst>
                    <a:gs pos="1299">
                      <a:schemeClr val="tx1"/>
                    </a:gs>
                    <a:gs pos="100000">
                      <a:schemeClr val="tx1"/>
                    </a:gs>
                  </a:gsLst>
                  <a:lin ang="5400000" scaled="0"/>
                </a:gradFill>
                <a:latin typeface="+mj-lt"/>
                <a:ea typeface="+mn-ea"/>
                <a:cs typeface="+mn-cs"/>
              </a:defRPr>
            </a:lvl1pPr>
          </a:lstStyle>
          <a:p>
            <a:pPr marL="0" lvl="0" indent="0" algn="l" defTabSz="913991" rtl="0" eaLnBrk="1" latinLnBrk="0" hangingPunct="1">
              <a:spcBef>
                <a:spcPct val="20000"/>
              </a:spcBef>
            </a:pPr>
            <a:r>
              <a:rPr lang="en-US"/>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a:t>Click to edit Master title style</a:t>
            </a:r>
            <a:endParaRPr lang="en-US" dirty="0"/>
          </a:p>
        </p:txBody>
      </p:sp>
    </p:spTree>
    <p:extLst>
      <p:ext uri="{BB962C8B-B14F-4D97-AF65-F5344CB8AC3E}">
        <p14:creationId xmlns:p14="http://schemas.microsoft.com/office/powerpoint/2010/main" val="327659833"/>
      </p:ext>
    </p:extLst>
  </p:cSld>
  <p:clrMapOvr>
    <a:masterClrMapping/>
  </p:clrMapOvr>
  <p:transition>
    <p:fade/>
  </p:transition>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9" y="1668463"/>
            <a:ext cx="8778210" cy="5029200"/>
          </a:xfrm>
        </p:spPr>
        <p:txBody>
          <a:bodyPr wrap="square">
            <a:noAutofit/>
          </a:bodyPr>
          <a:lstStyle>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3991" rtl="0" eaLnBrk="1" fontAlgn="auto" latinLnBrk="0" hangingPunct="1">
              <a:lnSpc>
                <a:spcPct val="100000"/>
              </a:lnSpc>
              <a:spcBef>
                <a:spcPct val="0"/>
              </a:spcBef>
              <a:spcAft>
                <a:spcPts val="0"/>
              </a:spcAft>
              <a:buClrTx/>
              <a:buSzTx/>
              <a:tabLst/>
              <a:defRPr/>
            </a:pPr>
            <a:r>
              <a:rPr lang="en-US"/>
              <a:t>Click to edit Master text styles</a:t>
            </a:r>
          </a:p>
        </p:txBody>
      </p:sp>
    </p:spTree>
    <p:extLst>
      <p:ext uri="{BB962C8B-B14F-4D97-AF65-F5344CB8AC3E}">
        <p14:creationId xmlns:p14="http://schemas.microsoft.com/office/powerpoint/2010/main" val="3486617511"/>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1_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1" y="6240963"/>
            <a:ext cx="1278510" cy="274137"/>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invGray">
          <a:xfrm>
            <a:off x="464013" y="490737"/>
            <a:ext cx="1436313" cy="306604"/>
          </a:xfrm>
          <a:prstGeom prst="rect">
            <a:avLst/>
          </a:prstGeom>
        </p:spPr>
      </p:pic>
      <p:sp>
        <p:nvSpPr>
          <p:cNvPr id="12" name="Freeform 11"/>
          <p:cNvSpPr>
            <a:spLocks noEditPoints="1"/>
          </p:cNvSpPr>
          <p:nvPr userDrawn="1"/>
        </p:nvSpPr>
        <p:spPr bwMode="black">
          <a:xfrm>
            <a:off x="2137569" y="2473326"/>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27" tIns="45713" rIns="91427" bIns="45713" numCol="1" anchor="t" anchorCtr="0" compatLnSpc="1">
            <a:prstTxWarp prst="textNoShape">
              <a:avLst/>
            </a:prstTxWarp>
          </a:bodyPr>
          <a:lstStyle/>
          <a:p>
            <a:endParaRPr lang="en-US" sz="1800"/>
          </a:p>
        </p:txBody>
      </p:sp>
    </p:spTree>
    <p:extLst>
      <p:ext uri="{BB962C8B-B14F-4D97-AF65-F5344CB8AC3E}">
        <p14:creationId xmlns:p14="http://schemas.microsoft.com/office/powerpoint/2010/main" val="34046362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326847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91029928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_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1"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399"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2" y="3955786"/>
            <a:ext cx="10058337" cy="1828007"/>
          </a:xfrm>
          <a:noFill/>
        </p:spPr>
        <p:txBody>
          <a:bodyPr lIns="146304" tIns="109728" rIns="146304" bIns="109728">
            <a:noAutofit/>
          </a:bodyPr>
          <a:lstStyle>
            <a:lvl1pPr marL="0" indent="0">
              <a:spcBef>
                <a:spcPts val="0"/>
              </a:spcBef>
              <a:buNone/>
              <a:defRPr sz="3199"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7"/>
            <a:ext cx="1449939" cy="306604"/>
          </a:xfrm>
          <a:prstGeom prst="rect">
            <a:avLst/>
          </a:prstGeom>
        </p:spPr>
      </p:pic>
      <p:sp>
        <p:nvSpPr>
          <p:cNvPr id="7" name="Text Placeholder 2"/>
          <p:cNvSpPr>
            <a:spLocks noGrp="1"/>
          </p:cNvSpPr>
          <p:nvPr>
            <p:ph type="body" sz="quarter" idx="13" hasCustomPrompt="1"/>
          </p:nvPr>
        </p:nvSpPr>
        <p:spPr>
          <a:xfrm>
            <a:off x="8504239" y="307621"/>
            <a:ext cx="3656013" cy="572464"/>
          </a:xfrm>
        </p:spPr>
        <p:txBody>
          <a:bodyPr lIns="182880" tIns="146304" rIns="182880" bIns="146304"/>
          <a:lstStyle>
            <a:lvl1pPr marL="0" indent="0" algn="r">
              <a:buNone/>
              <a:defRPr sz="2000">
                <a:latin typeface="+mn-lt"/>
              </a:defRPr>
            </a:lvl1pPr>
            <a:lvl2pPr marL="342834" indent="0">
              <a:buNone/>
              <a:defRPr sz="2000"/>
            </a:lvl2pPr>
            <a:lvl3pPr marL="571390" indent="0">
              <a:buNone/>
              <a:defRPr sz="2000"/>
            </a:lvl3pPr>
            <a:lvl4pPr marL="799946" indent="0">
              <a:buNone/>
              <a:defRPr sz="2000"/>
            </a:lvl4pPr>
            <a:lvl5pPr marL="1028503" indent="0">
              <a:buNone/>
              <a:defRPr sz="2000"/>
            </a:lvl5pPr>
          </a:lstStyle>
          <a:p>
            <a:pPr lvl="0"/>
            <a:r>
              <a:rPr lang="en-US" dirty="0" smtClean="0"/>
              <a:t>Session Code Here</a:t>
            </a:r>
            <a:endParaRPr lang="en-US" dirty="0"/>
          </a:p>
        </p:txBody>
      </p:sp>
      <p:sp>
        <p:nvSpPr>
          <p:cNvPr id="2" name="TextBox 1"/>
          <p:cNvSpPr txBox="1"/>
          <p:nvPr userDrawn="1"/>
        </p:nvSpPr>
        <p:spPr>
          <a:xfrm>
            <a:off x="288989" y="6072577"/>
            <a:ext cx="1930897" cy="634440"/>
          </a:xfrm>
          <a:prstGeom prst="rect">
            <a:avLst/>
          </a:prstGeom>
          <a:noFill/>
        </p:spPr>
        <p:txBody>
          <a:bodyPr wrap="none" lIns="182854" tIns="146283" rIns="182854" bIns="146283"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26974369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1_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6994186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1_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4"/>
            <a:ext cx="9144000" cy="1181862"/>
          </a:xfrm>
          <a:noFill/>
        </p:spPr>
        <p:txBody>
          <a:bodyPr wrap="square" tIns="91440" bIns="91440" anchor="t" anchorCtr="0">
            <a:spAutoFit/>
          </a:bodyPr>
          <a:lstStyle>
            <a:lvl1pPr>
              <a:defRPr sz="7198" spc="-100" baseline="0">
                <a:gradFill>
                  <a:gsLst>
                    <a:gs pos="24779">
                      <a:srgbClr val="000000"/>
                    </a:gs>
                    <a:gs pos="70000">
                      <a:srgbClr val="000000"/>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3"/>
            <a:ext cx="9143999" cy="738664"/>
          </a:xfrm>
          <a:noFill/>
        </p:spPr>
        <p:txBody>
          <a:bodyPr wrap="square" lIns="182880" tIns="146304" rIns="182880" bIns="146304">
            <a:spAutoFit/>
          </a:bodyPr>
          <a:lstStyle>
            <a:lvl1pPr marL="0" indent="0">
              <a:spcBef>
                <a:spcPts val="0"/>
              </a:spcBef>
              <a:buNone/>
              <a:defRPr sz="3199" spc="0" baseline="0">
                <a:gradFill>
                  <a:gsLst>
                    <a:gs pos="24779">
                      <a:srgbClr val="000000"/>
                    </a:gs>
                    <a:gs pos="70000">
                      <a:srgbClr val="000000"/>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61645074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1_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181862"/>
          </a:xfrm>
          <a:noFill/>
        </p:spPr>
        <p:txBody>
          <a:bodyPr tIns="91440" bIns="91440" anchor="t" anchorCtr="0">
            <a:spAutoFit/>
          </a:bodyPr>
          <a:lstStyle>
            <a:lvl1pPr>
              <a:defRPr sz="7198"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6417297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1_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3"/>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196051819"/>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_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8"/>
            <a:ext cx="11887199" cy="1995931"/>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94687388"/>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1_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7"/>
            <a:ext cx="11887199" cy="403187"/>
          </a:xfrm>
          <a:prstGeom prst="rect">
            <a:avLst/>
          </a:prstGeom>
          <a:noFill/>
          <a:ln w="12700">
            <a:noFill/>
            <a:miter lim="800000"/>
            <a:headEnd type="none" w="sm" len="sm"/>
            <a:tailEnd type="none" w="sm" len="sm"/>
          </a:ln>
          <a:effectLst/>
        </p:spPr>
        <p:txBody>
          <a:bodyPr vert="horz" wrap="square" lIns="182854" tIns="146283" rIns="182854" bIns="146283" numCol="1" anchor="t" anchorCtr="0" compatLnSpc="1">
            <a:prstTxWarp prst="textNoShape">
              <a:avLst/>
            </a:prstTxWarp>
            <a:spAutoFit/>
          </a:bodyPr>
          <a:lstStyle/>
          <a:p>
            <a:pPr defTabSz="932111"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261764680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7397787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795992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theme" Target="../theme/theme2.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26" Type="http://schemas.openxmlformats.org/officeDocument/2006/relationships/slideLayout" Target="../slideLayouts/slideLayout69.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34" Type="http://schemas.openxmlformats.org/officeDocument/2006/relationships/slideLayout" Target="../slideLayouts/slideLayout77.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5" Type="http://schemas.openxmlformats.org/officeDocument/2006/relationships/slideLayout" Target="../slideLayouts/slideLayout68.xml"/><Relationship Id="rId33" Type="http://schemas.openxmlformats.org/officeDocument/2006/relationships/slideLayout" Target="../slideLayouts/slideLayout76.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29" Type="http://schemas.openxmlformats.org/officeDocument/2006/relationships/slideLayout" Target="../slideLayouts/slideLayout72.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slideLayout" Target="../slideLayouts/slideLayout67.xml"/><Relationship Id="rId32" Type="http://schemas.openxmlformats.org/officeDocument/2006/relationships/slideLayout" Target="../slideLayouts/slideLayout75.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28" Type="http://schemas.openxmlformats.org/officeDocument/2006/relationships/slideLayout" Target="../slideLayouts/slideLayout71.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31" Type="http://schemas.openxmlformats.org/officeDocument/2006/relationships/slideLayout" Target="../slideLayouts/slideLayout74.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 Id="rId27" Type="http://schemas.openxmlformats.org/officeDocument/2006/relationships/slideLayout" Target="../slideLayouts/slideLayout70.xml"/><Relationship Id="rId30" Type="http://schemas.openxmlformats.org/officeDocument/2006/relationships/slideLayout" Target="../slideLayouts/slideLayout73.xml"/><Relationship Id="rId35"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8" name="Group 17"/>
          <p:cNvGrpSpPr/>
          <p:nvPr userDrawn="1"/>
        </p:nvGrpSpPr>
        <p:grpSpPr>
          <a:xfrm>
            <a:off x="12618967" y="0"/>
            <a:ext cx="952401" cy="5766965"/>
            <a:chOff x="12618967" y="0"/>
            <a:chExt cx="952401" cy="5766965"/>
          </a:xfrm>
        </p:grpSpPr>
        <p:grpSp>
          <p:nvGrpSpPr>
            <p:cNvPr id="26" name="Group 25"/>
            <p:cNvGrpSpPr/>
            <p:nvPr userDrawn="1"/>
          </p:nvGrpSpPr>
          <p:grpSpPr>
            <a:xfrm rot="5400000">
              <a:off x="11582059" y="1045293"/>
              <a:ext cx="2703052" cy="629236"/>
              <a:chOff x="1586734" y="4543426"/>
              <a:chExt cx="2703052" cy="629236"/>
            </a:xfrm>
          </p:grpSpPr>
          <p:sp>
            <p:nvSpPr>
              <p:cNvPr id="45" name="Rectangle 44"/>
              <p:cNvSpPr/>
              <p:nvPr userDrawn="1"/>
            </p:nvSpPr>
            <p:spPr bwMode="auto">
              <a:xfrm>
                <a:off x="1586734" y="4543427"/>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Blue</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0 G:120 B:215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37" name="Rectangle 36"/>
              <p:cNvSpPr/>
              <p:nvPr userDrawn="1"/>
            </p:nvSpPr>
            <p:spPr bwMode="auto">
              <a:xfrm>
                <a:off x="3419856" y="4543428"/>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smtClean="0">
                    <a:gradFill>
                      <a:gsLst>
                        <a:gs pos="7965">
                          <a:srgbClr val="000000"/>
                        </a:gs>
                        <a:gs pos="28319">
                          <a:srgbClr val="000000"/>
                        </a:gs>
                      </a:gsLst>
                      <a:lin ang="5400000" scaled="0"/>
                    </a:gradFill>
                    <a:latin typeface="+mn-lt"/>
                    <a:ea typeface="Segoe UI" pitchFamily="34" charset="0"/>
                    <a:cs typeface="Segoe UI" pitchFamily="34" charset="0"/>
                  </a:rPr>
                  <a:t>Cyan</a:t>
                </a:r>
              </a:p>
              <a:p>
                <a:pPr algn="l" defTabSz="932472" fontAlgn="base">
                  <a:lnSpc>
                    <a:spcPct val="100000"/>
                  </a:lnSpc>
                  <a:spcBef>
                    <a:spcPct val="0"/>
                  </a:spcBef>
                  <a:spcAft>
                    <a:spcPct val="0"/>
                  </a:spcAft>
                </a:pPr>
                <a:r>
                  <a:rPr lang="en-US" sz="500" dirty="0" smtClean="0">
                    <a:gradFill>
                      <a:gsLst>
                        <a:gs pos="7965">
                          <a:srgbClr val="000000"/>
                        </a:gs>
                        <a:gs pos="28319">
                          <a:srgbClr val="000000"/>
                        </a:gs>
                      </a:gsLst>
                      <a:lin ang="5400000" scaled="0"/>
                    </a:gradFill>
                    <a:ea typeface="Segoe UI" pitchFamily="34" charset="0"/>
                    <a:cs typeface="Segoe UI" pitchFamily="34" charset="0"/>
                  </a:rPr>
                  <a:t>R:</a:t>
                </a:r>
                <a:r>
                  <a:rPr lang="en-US" sz="500" baseline="0" dirty="0" smtClean="0">
                    <a:gradFill>
                      <a:gsLst>
                        <a:gs pos="7965">
                          <a:srgbClr val="000000"/>
                        </a:gs>
                        <a:gs pos="28319">
                          <a:srgbClr val="000000"/>
                        </a:gs>
                      </a:gsLst>
                      <a:lin ang="5400000" scaled="0"/>
                    </a:gradFill>
                    <a:ea typeface="Segoe UI" pitchFamily="34" charset="0"/>
                    <a:cs typeface="Segoe UI" pitchFamily="34" charset="0"/>
                  </a:rPr>
                  <a:t>0 G:188 B:242</a:t>
                </a:r>
                <a:endParaRPr lang="en-US" sz="500" dirty="0" smtClean="0">
                  <a:gradFill>
                    <a:gsLst>
                      <a:gs pos="7965">
                        <a:srgbClr val="000000"/>
                      </a:gs>
                      <a:gs pos="28319">
                        <a:srgbClr val="000000"/>
                      </a:gs>
                    </a:gsLst>
                    <a:lin ang="5400000" scaled="0"/>
                  </a:gradFill>
                  <a:ea typeface="Segoe UI" pitchFamily="34" charset="0"/>
                  <a:cs typeface="Segoe UI" pitchFamily="34" charset="0"/>
                </a:endParaRPr>
              </a:p>
            </p:txBody>
          </p:sp>
          <p:sp>
            <p:nvSpPr>
              <p:cNvPr id="41" name="Rectangle 40"/>
              <p:cNvSpPr/>
              <p:nvPr userDrawn="1"/>
            </p:nvSpPr>
            <p:spPr bwMode="auto">
              <a:xfrm>
                <a:off x="158673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smtClean="0">
                    <a:gradFill>
                      <a:gsLst>
                        <a:gs pos="92035">
                          <a:srgbClr val="505050"/>
                        </a:gs>
                        <a:gs pos="27000">
                          <a:srgbClr val="505050"/>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smtClean="0">
                    <a:gradFill>
                      <a:gsLst>
                        <a:gs pos="92035">
                          <a:srgbClr val="505050"/>
                        </a:gs>
                        <a:gs pos="27000">
                          <a:srgbClr val="505050"/>
                        </a:gs>
                      </a:gsLst>
                      <a:lin ang="5400000" scaled="0"/>
                    </a:gradFill>
                    <a:ea typeface="Segoe UI" pitchFamily="34" charset="0"/>
                    <a:cs typeface="Segoe UI" pitchFamily="34" charset="0"/>
                  </a:rPr>
                  <a:t>R:</a:t>
                </a:r>
                <a:r>
                  <a:rPr lang="en-US" sz="500" baseline="0" dirty="0" smtClean="0">
                    <a:gradFill>
                      <a:gsLst>
                        <a:gs pos="92035">
                          <a:srgbClr val="505050"/>
                        </a:gs>
                        <a:gs pos="27000">
                          <a:srgbClr val="505050"/>
                        </a:gs>
                      </a:gsLst>
                      <a:lin ang="5400000" scaled="0"/>
                    </a:gradFill>
                    <a:ea typeface="Segoe UI" pitchFamily="34" charset="0"/>
                    <a:cs typeface="Segoe UI" pitchFamily="34" charset="0"/>
                  </a:rPr>
                  <a:t>210 G:210 B:210</a:t>
                </a:r>
                <a:endParaRPr lang="en-US" sz="500" dirty="0" smtClean="0">
                  <a:gradFill>
                    <a:gsLst>
                      <a:gs pos="92035">
                        <a:srgbClr val="505050"/>
                      </a:gs>
                      <a:gs pos="27000">
                        <a:srgbClr val="505050"/>
                      </a:gs>
                    </a:gsLst>
                    <a:lin ang="5400000" scaled="0"/>
                  </a:gradFill>
                  <a:ea typeface="Segoe UI" pitchFamily="34" charset="0"/>
                  <a:cs typeface="Segoe UI" pitchFamily="34" charset="0"/>
                </a:endParaRPr>
              </a:p>
            </p:txBody>
          </p:sp>
          <p:sp>
            <p:nvSpPr>
              <p:cNvPr id="42" name="Rectangle 41"/>
              <p:cNvSpPr/>
              <p:nvPr userDrawn="1"/>
            </p:nvSpPr>
            <p:spPr bwMode="auto">
              <a:xfrm>
                <a:off x="2505456" y="4543426"/>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smtClean="0">
                    <a:gradFill>
                      <a:gsLst>
                        <a:gs pos="0">
                          <a:srgbClr val="FFFFFF"/>
                        </a:gs>
                        <a:gs pos="100000">
                          <a:srgbClr val="FFFFFF"/>
                        </a:gs>
                      </a:gsLst>
                      <a:lin ang="5400000" scaled="0"/>
                    </a:gradFill>
                    <a:ea typeface="Segoe UI" pitchFamily="34" charset="0"/>
                    <a:cs typeface="Segoe UI" pitchFamily="34" charset="0"/>
                  </a:rPr>
                  <a:t>R:</a:t>
                </a:r>
                <a:r>
                  <a:rPr lang="en-US" sz="500" baseline="0" dirty="0" smtClean="0">
                    <a:gradFill>
                      <a:gsLst>
                        <a:gs pos="0">
                          <a:srgbClr val="FFFFFF"/>
                        </a:gs>
                        <a:gs pos="100000">
                          <a:srgbClr val="FFFFFF"/>
                        </a:gs>
                      </a:gsLst>
                      <a:lin ang="5400000" scaled="0"/>
                    </a:gradFill>
                    <a:ea typeface="Segoe UI" pitchFamily="34" charset="0"/>
                    <a:cs typeface="Segoe UI" pitchFamily="34" charset="0"/>
                  </a:rPr>
                  <a:t>0 G:32 B:80</a:t>
                </a:r>
                <a:endParaRPr lang="en-US" sz="5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userDrawn="1"/>
            </p:nvSpPr>
            <p:spPr bwMode="auto">
              <a:xfrm>
                <a:off x="3413144" y="4882896"/>
                <a:ext cx="869930" cy="28976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80 G:80 B:80</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44" name="Rectangle 43"/>
              <p:cNvSpPr/>
              <p:nvPr userDrawn="1"/>
            </p:nvSpPr>
            <p:spPr bwMode="auto">
              <a:xfrm>
                <a:off x="2505456" y="4882895"/>
                <a:ext cx="869930" cy="289766"/>
              </a:xfrm>
              <a:prstGeom prst="rect">
                <a:avLst/>
              </a:prstGeom>
              <a:solidFill>
                <a:srgbClr val="73737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Gray</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115 G:115 B:115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grpSp>
          <p:nvGrpSpPr>
            <p:cNvPr id="27" name="Group 26"/>
            <p:cNvGrpSpPr/>
            <p:nvPr userDrawn="1"/>
          </p:nvGrpSpPr>
          <p:grpSpPr>
            <a:xfrm rot="5400000">
              <a:off x="11412325" y="4270556"/>
              <a:ext cx="2703052" cy="289766"/>
              <a:chOff x="4476564" y="4543426"/>
              <a:chExt cx="2703052" cy="289766"/>
            </a:xfrm>
          </p:grpSpPr>
          <p:sp>
            <p:nvSpPr>
              <p:cNvPr id="33" name="Rectangle 32"/>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Purple</a:t>
                </a:r>
              </a:p>
              <a:p>
                <a:pPr marL="0" algn="l" defTabSz="932472" rtl="0" eaLnBrk="1" fontAlgn="base" latinLnBrk="0" hangingPunct="1">
                  <a:lnSpc>
                    <a:spcPct val="100000"/>
                  </a:lnSpc>
                  <a:spcBef>
                    <a:spcPct val="0"/>
                  </a:spcBef>
                  <a:spcAft>
                    <a:spcPct val="0"/>
                  </a:spcAft>
                </a:pPr>
                <a:r>
                  <a:rPr lang="en-US" sz="500" kern="1200" dirty="0" smtClean="0">
                    <a:gradFill>
                      <a:gsLst>
                        <a:gs pos="2092">
                          <a:srgbClr val="F8F8F8"/>
                        </a:gs>
                        <a:gs pos="10042">
                          <a:srgbClr val="F8F8F8"/>
                        </a:gs>
                      </a:gsLst>
                      <a:lin ang="5400000" scaled="0"/>
                    </a:gradFill>
                    <a:latin typeface="+mn-lt"/>
                    <a:ea typeface="Segoe UI" pitchFamily="34" charset="0"/>
                    <a:cs typeface="Segoe UI" pitchFamily="34" charset="0"/>
                  </a:rPr>
                  <a:t>R:92 G:45 B:145</a:t>
                </a:r>
              </a:p>
            </p:txBody>
          </p:sp>
          <p:sp>
            <p:nvSpPr>
              <p:cNvPr id="34" name="Rectangle 33"/>
              <p:cNvSpPr/>
              <p:nvPr userDrawn="1"/>
            </p:nvSpPr>
            <p:spPr bwMode="auto">
              <a:xfrm>
                <a:off x="6309686" y="4543426"/>
                <a:ext cx="869930" cy="289766"/>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Orange</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216 G:59 B:1</a:t>
                </a:r>
              </a:p>
            </p:txBody>
          </p:sp>
          <p:sp>
            <p:nvSpPr>
              <p:cNvPr id="35" name="Rectangle 34"/>
              <p:cNvSpPr/>
              <p:nvPr userDrawn="1"/>
            </p:nvSpPr>
            <p:spPr bwMode="auto">
              <a:xfrm>
                <a:off x="4476564" y="4543426"/>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16 G:124 B:16</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Secondary colors (use only when</a:t>
              </a:r>
              <a:r>
                <a:rPr lang="en-US" sz="1000" baseline="0" dirty="0" smtClean="0">
                  <a:gradFill>
                    <a:gsLst>
                      <a:gs pos="2917">
                        <a:schemeClr val="tx1"/>
                      </a:gs>
                      <a:gs pos="30000">
                        <a:schemeClr val="tx1"/>
                      </a:gs>
                    </a:gsLst>
                    <a:lin ang="5400000" scaled="0"/>
                  </a:gradFill>
                </a:rPr>
                <a:t> necessary)</a:t>
              </a:r>
              <a:endParaRPr lang="en-US" sz="1000" dirty="0" smtClean="0">
                <a:gradFill>
                  <a:gsLst>
                    <a:gs pos="2917">
                      <a:schemeClr val="tx1"/>
                    </a:gs>
                    <a:gs pos="30000">
                      <a:schemeClr val="tx1"/>
                    </a:gs>
                  </a:gsLst>
                  <a:lin ang="5400000" scaled="0"/>
                </a:gradFill>
              </a:endParaRPr>
            </a:p>
          </p:txBody>
        </p:sp>
      </p:gr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9" r:id="rId1"/>
    <p:sldLayoutId id="2147484300" r:id="rId2"/>
    <p:sldLayoutId id="2147484318" r:id="rId3"/>
    <p:sldLayoutId id="2147484295" r:id="rId4"/>
    <p:sldLayoutId id="2147484240" r:id="rId5"/>
    <p:sldLayoutId id="2147484296" r:id="rId6"/>
    <p:sldLayoutId id="2147484241" r:id="rId7"/>
    <p:sldLayoutId id="2147484297" r:id="rId8"/>
    <p:sldLayoutId id="2147484244" r:id="rId9"/>
    <p:sldLayoutId id="2147484298" r:id="rId10"/>
    <p:sldLayoutId id="2147484245" r:id="rId11"/>
    <p:sldLayoutId id="2147484247" r:id="rId12"/>
    <p:sldLayoutId id="2147484337" r:id="rId13"/>
    <p:sldLayoutId id="2147484249" r:id="rId14"/>
    <p:sldLayoutId id="2147484301" r:id="rId15"/>
    <p:sldLayoutId id="2147484252" r:id="rId16"/>
    <p:sldLayoutId id="2147484251" r:id="rId17"/>
    <p:sldLayoutId id="2147484254" r:id="rId18"/>
    <p:sldLayoutId id="2147484257" r:id="rId19"/>
    <p:sldLayoutId id="2147484258" r:id="rId20"/>
    <p:sldLayoutId id="2147484260" r:id="rId21"/>
    <p:sldLayoutId id="2147484299" r:id="rId22"/>
    <p:sldLayoutId id="2147484263"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marL="342900" marR="0" lvl="0" indent="-3429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smtClean="0"/>
              <a:t>Click to edit Master text styles</a:t>
            </a:r>
          </a:p>
          <a:p>
            <a:pPr marL="584200" marR="0" lvl="1" indent="-2413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42" name="Group 41"/>
          <p:cNvGrpSpPr/>
          <p:nvPr userDrawn="1"/>
        </p:nvGrpSpPr>
        <p:grpSpPr>
          <a:xfrm>
            <a:off x="12618967" y="0"/>
            <a:ext cx="952401" cy="5766965"/>
            <a:chOff x="12618967" y="0"/>
            <a:chExt cx="952401" cy="5766965"/>
          </a:xfrm>
        </p:grpSpPr>
        <p:grpSp>
          <p:nvGrpSpPr>
            <p:cNvPr id="43" name="Group 42"/>
            <p:cNvGrpSpPr/>
            <p:nvPr userDrawn="1"/>
          </p:nvGrpSpPr>
          <p:grpSpPr>
            <a:xfrm rot="5400000">
              <a:off x="11582059" y="1045293"/>
              <a:ext cx="2703052" cy="629236"/>
              <a:chOff x="1586734" y="4543426"/>
              <a:chExt cx="2703052" cy="629236"/>
            </a:xfrm>
          </p:grpSpPr>
          <p:sp>
            <p:nvSpPr>
              <p:cNvPr id="50" name="Rectangle 49"/>
              <p:cNvSpPr/>
              <p:nvPr userDrawn="1"/>
            </p:nvSpPr>
            <p:spPr bwMode="auto">
              <a:xfrm>
                <a:off x="2505456" y="4543427"/>
                <a:ext cx="869930" cy="289766"/>
              </a:xfrm>
              <a:prstGeom prst="rect">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R:0 G:120 B:215</a:t>
                </a:r>
              </a:p>
            </p:txBody>
          </p:sp>
          <p:sp>
            <p:nvSpPr>
              <p:cNvPr id="51" name="Rectangle 50"/>
              <p:cNvSpPr/>
              <p:nvPr userDrawn="1"/>
            </p:nvSpPr>
            <p:spPr bwMode="auto">
              <a:xfrm>
                <a:off x="1586734" y="4543428"/>
                <a:ext cx="869930" cy="289766"/>
              </a:xfrm>
              <a:prstGeom prst="rect">
                <a:avLst/>
              </a:prstGeom>
              <a:solidFill>
                <a:srgbClr val="00BCF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Cyan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R:0 G:188 B:242</a:t>
                </a:r>
              </a:p>
            </p:txBody>
          </p:sp>
          <p:sp>
            <p:nvSpPr>
              <p:cNvPr id="52" name="Rectangle 51"/>
              <p:cNvSpPr/>
              <p:nvPr userDrawn="1"/>
            </p:nvSpPr>
            <p:spPr bwMode="auto">
              <a:xfrm>
                <a:off x="1586734" y="4882896"/>
                <a:ext cx="869930" cy="289766"/>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Light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R:210 G:210 B:210</a:t>
                </a:r>
              </a:p>
            </p:txBody>
          </p:sp>
          <p:sp>
            <p:nvSpPr>
              <p:cNvPr id="53" name="Rectangle 52"/>
              <p:cNvSpPr/>
              <p:nvPr userDrawn="1"/>
            </p:nvSpPr>
            <p:spPr bwMode="auto">
              <a:xfrm>
                <a:off x="3419856" y="4543426"/>
                <a:ext cx="869930" cy="289766"/>
              </a:xfrm>
              <a:prstGeom prst="rect">
                <a:avLst/>
              </a:prstGeom>
              <a:solidFill>
                <a:srgbClr val="00205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R:0 G:32 B:80</a:t>
                </a:r>
              </a:p>
            </p:txBody>
          </p:sp>
          <p:sp>
            <p:nvSpPr>
              <p:cNvPr id="54" name="Rectangle 53"/>
              <p:cNvSpPr/>
              <p:nvPr userDrawn="1"/>
            </p:nvSpPr>
            <p:spPr bwMode="auto">
              <a:xfrm>
                <a:off x="3413144" y="4882896"/>
                <a:ext cx="869930" cy="289766"/>
              </a:xfrm>
              <a:prstGeom prst="rect">
                <a:avLst/>
              </a:prstGeom>
              <a:solidFill>
                <a:srgbClr val="32323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R:50 G:50 B:50</a:t>
                </a:r>
              </a:p>
            </p:txBody>
          </p:sp>
          <p:sp>
            <p:nvSpPr>
              <p:cNvPr id="55" name="Rectangle 54"/>
              <p:cNvSpPr/>
              <p:nvPr userDrawn="1"/>
            </p:nvSpPr>
            <p:spPr bwMode="auto">
              <a:xfrm>
                <a:off x="2505456" y="4882895"/>
                <a:ext cx="869930" cy="289766"/>
              </a:xfrm>
              <a:prstGeom prst="rect">
                <a:avLst/>
              </a:prstGeom>
              <a:solidFill>
                <a:srgbClr val="737373"/>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R:115 G:115 B:115</a:t>
                </a:r>
              </a:p>
            </p:txBody>
          </p:sp>
        </p:grpSp>
        <p:grpSp>
          <p:nvGrpSpPr>
            <p:cNvPr id="44" name="Group 43"/>
            <p:cNvGrpSpPr/>
            <p:nvPr userDrawn="1"/>
          </p:nvGrpSpPr>
          <p:grpSpPr>
            <a:xfrm rot="5400000">
              <a:off x="11412325" y="4270556"/>
              <a:ext cx="2703052" cy="289766"/>
              <a:chOff x="4476564" y="4543426"/>
              <a:chExt cx="2703052" cy="289766"/>
            </a:xfrm>
          </p:grpSpPr>
          <p:sp>
            <p:nvSpPr>
              <p:cNvPr id="47" name="Rectangle 46"/>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lvl="0" defTabSz="932472" fontAlgn="base">
                  <a:lnSpc>
                    <a:spcPct val="100000"/>
                  </a:lnSpc>
                  <a:spcBef>
                    <a:spcPct val="0"/>
                  </a:spcBef>
                  <a:spcAft>
                    <a:spcPct val="0"/>
                  </a:spcAft>
                </a:pPr>
                <a:r>
                  <a:rPr lang="en-US" sz="500" b="1" baseline="0" noProof="0" dirty="0" smtClean="0">
                    <a:gradFill>
                      <a:gsLst>
                        <a:gs pos="0">
                          <a:srgbClr val="FFFFFF"/>
                        </a:gs>
                        <a:gs pos="100000">
                          <a:srgbClr val="FFFFFF"/>
                        </a:gs>
                      </a:gsLst>
                      <a:lin ang="5400000" scaled="0"/>
                    </a:gradFill>
                    <a:ea typeface="Segoe UI" pitchFamily="34" charset="0"/>
                    <a:cs typeface="Segoe UI" pitchFamily="34" charset="0"/>
                  </a:rPr>
                  <a:t>Purple</a:t>
                </a:r>
              </a:p>
              <a:p>
                <a:pPr lvl="0" defTabSz="932472" fontAlgn="base">
                  <a:lnSpc>
                    <a:spcPct val="100000"/>
                  </a:lnSpc>
                  <a:spcBef>
                    <a:spcPct val="0"/>
                  </a:spcBef>
                  <a:spcAft>
                    <a:spcPct val="0"/>
                  </a:spcAft>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R:92 G:45 B:145</a:t>
                </a:r>
              </a:p>
            </p:txBody>
          </p:sp>
          <p:sp>
            <p:nvSpPr>
              <p:cNvPr id="48" name="Rectangle 47"/>
              <p:cNvSpPr/>
              <p:nvPr userDrawn="1"/>
            </p:nvSpPr>
            <p:spPr bwMode="auto">
              <a:xfrm>
                <a:off x="6309686" y="4543426"/>
                <a:ext cx="869930" cy="289766"/>
              </a:xfrm>
              <a:prstGeom prst="rect">
                <a:avLst/>
              </a:prstGeom>
              <a:solidFill>
                <a:srgbClr val="D83B01"/>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Orange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R:216 G:59 B:1</a:t>
                </a:r>
              </a:p>
            </p:txBody>
          </p:sp>
          <p:sp>
            <p:nvSpPr>
              <p:cNvPr id="49" name="Rectangle 48"/>
              <p:cNvSpPr/>
              <p:nvPr userDrawn="1"/>
            </p:nvSpPr>
            <p:spPr bwMode="auto">
              <a:xfrm>
                <a:off x="4476564" y="4543426"/>
                <a:ext cx="869930" cy="289766"/>
              </a:xfrm>
              <a:prstGeom prst="rect">
                <a:avLst/>
              </a:prstGeom>
              <a:solidFill>
                <a:srgbClr val="107C1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Green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R:16 G:124 B:16</a:t>
                </a:r>
              </a:p>
            </p:txBody>
          </p:sp>
        </p:grpSp>
        <p:sp>
          <p:nvSpPr>
            <p:cNvPr id="45" name="TextBox 44"/>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smtClean="0">
                  <a:ln>
                    <a:noFill/>
                  </a:ln>
                  <a:gradFill>
                    <a:gsLst>
                      <a:gs pos="2917">
                        <a:srgbClr val="505050"/>
                      </a:gs>
                      <a:gs pos="30000">
                        <a:srgbClr val="505050"/>
                      </a:gs>
                    </a:gsLst>
                    <a:lin ang="5400000" scaled="0"/>
                  </a:gradFill>
                  <a:effectLst/>
                  <a:uLnTx/>
                  <a:uFillTx/>
                </a:rPr>
                <a:t>Main colors</a:t>
              </a:r>
            </a:p>
          </p:txBody>
        </p:sp>
        <p:sp>
          <p:nvSpPr>
            <p:cNvPr id="46" name="TextBox 45"/>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smtClean="0">
                  <a:ln>
                    <a:noFill/>
                  </a:ln>
                  <a:gradFill>
                    <a:gsLst>
                      <a:gs pos="2917">
                        <a:srgbClr val="505050"/>
                      </a:gs>
                      <a:gs pos="30000">
                        <a:srgbClr val="505050"/>
                      </a:gs>
                    </a:gsLst>
                    <a:lin ang="5400000" scaled="0"/>
                  </a:gradFill>
                  <a:effectLst/>
                  <a:uLnTx/>
                  <a:uFillTx/>
                </a:rPr>
                <a:t>Secondary colors (use only when necessary)</a:t>
              </a:r>
            </a:p>
          </p:txBody>
        </p:sp>
      </p:grpSp>
    </p:spTree>
    <p:extLst>
      <p:ext uri="{BB962C8B-B14F-4D97-AF65-F5344CB8AC3E}">
        <p14:creationId xmlns:p14="http://schemas.microsoft.com/office/powerpoint/2010/main" val="3460120779"/>
      </p:ext>
    </p:extLst>
  </p:cSld>
  <p:clrMap bg1="dk1" tx1="lt1" bg2="dk2" tx2="lt2" accent1="accent1" accent2="accent2" accent3="accent3" accent4="accent4" accent5="accent5" accent6="accent6" hlink="hlink" folHlink="folHlink"/>
  <p:sldLayoutIdLst>
    <p:sldLayoutId id="2147484338" r:id="rId1"/>
    <p:sldLayoutId id="2147484339" r:id="rId2"/>
    <p:sldLayoutId id="2147484340" r:id="rId3"/>
    <p:sldLayoutId id="2147484311" r:id="rId4"/>
    <p:sldLayoutId id="2147484312" r:id="rId5"/>
    <p:sldLayoutId id="2147484313" r:id="rId6"/>
    <p:sldLayoutId id="2147484314" r:id="rId7"/>
    <p:sldLayoutId id="2147484315" r:id="rId8"/>
    <p:sldLayoutId id="2147484316" r:id="rId9"/>
    <p:sldLayoutId id="2147484327" r:id="rId10"/>
    <p:sldLayoutId id="2147484328" r:id="rId11"/>
    <p:sldLayoutId id="2147484329" r:id="rId12"/>
    <p:sldLayoutId id="2147484330" r:id="rId13"/>
    <p:sldLayoutId id="2147484331" r:id="rId14"/>
    <p:sldLayoutId id="2147484317" r:id="rId15"/>
    <p:sldLayoutId id="2147484332" r:id="rId16"/>
    <p:sldLayoutId id="2147484333" r:id="rId17"/>
    <p:sldLayoutId id="2147484334" r:id="rId18"/>
    <p:sldLayoutId id="2147484335" r:id="rId19"/>
    <p:sldLayoutId id="2147484336" r:id="rId2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4000" kern="1200" spc="0" baseline="0" dirty="0" smtClean="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092881"/>
          </a:xfrm>
          <a:prstGeom prst="rect">
            <a:avLst/>
          </a:prstGeom>
        </p:spPr>
        <p:txBody>
          <a:bodyPr vert="horz" wrap="square" lIns="146304" tIns="91440" rIns="146304" bIns="91440" rtlCol="0">
            <a:sp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8" name="Group 17"/>
          <p:cNvGrpSpPr/>
          <p:nvPr/>
        </p:nvGrpSpPr>
        <p:grpSpPr>
          <a:xfrm>
            <a:off x="12618964" y="-8395"/>
            <a:ext cx="955641" cy="5775361"/>
            <a:chOff x="12618967" y="-8396"/>
            <a:chExt cx="955641" cy="5775361"/>
          </a:xfrm>
        </p:grpSpPr>
        <p:grpSp>
          <p:nvGrpSpPr>
            <p:cNvPr id="26" name="Group 25"/>
            <p:cNvGrpSpPr/>
            <p:nvPr/>
          </p:nvGrpSpPr>
          <p:grpSpPr>
            <a:xfrm rot="5400000">
              <a:off x="11582059" y="1045293"/>
              <a:ext cx="2703052" cy="629236"/>
              <a:chOff x="1586734" y="4543426"/>
              <a:chExt cx="2703052" cy="629236"/>
            </a:xfrm>
          </p:grpSpPr>
          <p:sp>
            <p:nvSpPr>
              <p:cNvPr id="45" name="Rectangle 44"/>
              <p:cNvSpPr/>
              <p:nvPr/>
            </p:nvSpPr>
            <p:spPr bwMode="auto">
              <a:xfrm>
                <a:off x="1586734" y="4543427"/>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293"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Blue</a:t>
                </a:r>
              </a:p>
              <a:p>
                <a:pPr algn="l" defTabSz="932293"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0 G:120 B:215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37" name="Rectangle 36"/>
              <p:cNvSpPr/>
              <p:nvPr/>
            </p:nvSpPr>
            <p:spPr bwMode="auto">
              <a:xfrm>
                <a:off x="3419856" y="4543428"/>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293" fontAlgn="base">
                  <a:lnSpc>
                    <a:spcPct val="100000"/>
                  </a:lnSpc>
                  <a:spcBef>
                    <a:spcPct val="0"/>
                  </a:spcBef>
                  <a:spcAft>
                    <a:spcPct val="0"/>
                  </a:spcAft>
                </a:pPr>
                <a:r>
                  <a:rPr lang="en-US" sz="500" b="1" kern="1200" baseline="0" dirty="0" smtClean="0">
                    <a:gradFill>
                      <a:gsLst>
                        <a:gs pos="7965">
                          <a:srgbClr val="000000"/>
                        </a:gs>
                        <a:gs pos="28319">
                          <a:srgbClr val="000000"/>
                        </a:gs>
                      </a:gsLst>
                      <a:lin ang="5400000" scaled="0"/>
                    </a:gradFill>
                    <a:latin typeface="+mn-lt"/>
                    <a:ea typeface="Segoe UI" pitchFamily="34" charset="0"/>
                    <a:cs typeface="Segoe UI" pitchFamily="34" charset="0"/>
                  </a:rPr>
                  <a:t>Cyan</a:t>
                </a:r>
              </a:p>
              <a:p>
                <a:pPr algn="l" defTabSz="932293" fontAlgn="base">
                  <a:lnSpc>
                    <a:spcPct val="100000"/>
                  </a:lnSpc>
                  <a:spcBef>
                    <a:spcPct val="0"/>
                  </a:spcBef>
                  <a:spcAft>
                    <a:spcPct val="0"/>
                  </a:spcAft>
                </a:pPr>
                <a:r>
                  <a:rPr lang="en-US" sz="500" dirty="0" smtClean="0">
                    <a:gradFill>
                      <a:gsLst>
                        <a:gs pos="7965">
                          <a:srgbClr val="000000"/>
                        </a:gs>
                        <a:gs pos="28319">
                          <a:srgbClr val="000000"/>
                        </a:gs>
                      </a:gsLst>
                      <a:lin ang="5400000" scaled="0"/>
                    </a:gradFill>
                    <a:ea typeface="Segoe UI" pitchFamily="34" charset="0"/>
                    <a:cs typeface="Segoe UI" pitchFamily="34" charset="0"/>
                  </a:rPr>
                  <a:t>R:</a:t>
                </a:r>
                <a:r>
                  <a:rPr lang="en-US" sz="500" baseline="0" dirty="0" smtClean="0">
                    <a:gradFill>
                      <a:gsLst>
                        <a:gs pos="7965">
                          <a:srgbClr val="000000"/>
                        </a:gs>
                        <a:gs pos="28319">
                          <a:srgbClr val="000000"/>
                        </a:gs>
                      </a:gsLst>
                      <a:lin ang="5400000" scaled="0"/>
                    </a:gradFill>
                    <a:ea typeface="Segoe UI" pitchFamily="34" charset="0"/>
                    <a:cs typeface="Segoe UI" pitchFamily="34" charset="0"/>
                  </a:rPr>
                  <a:t>0 G:188 B:242</a:t>
                </a:r>
                <a:endParaRPr lang="en-US" sz="500" dirty="0" smtClean="0">
                  <a:gradFill>
                    <a:gsLst>
                      <a:gs pos="7965">
                        <a:srgbClr val="000000"/>
                      </a:gs>
                      <a:gs pos="28319">
                        <a:srgbClr val="000000"/>
                      </a:gs>
                    </a:gsLst>
                    <a:lin ang="5400000" scaled="0"/>
                  </a:gradFill>
                  <a:ea typeface="Segoe UI" pitchFamily="34" charset="0"/>
                  <a:cs typeface="Segoe UI" pitchFamily="34" charset="0"/>
                </a:endParaRPr>
              </a:p>
            </p:txBody>
          </p:sp>
          <p:sp>
            <p:nvSpPr>
              <p:cNvPr id="41" name="Rectangle 40"/>
              <p:cNvSpPr/>
              <p:nvPr/>
            </p:nvSpPr>
            <p:spPr bwMode="auto">
              <a:xfrm>
                <a:off x="158673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293" fontAlgn="base">
                  <a:lnSpc>
                    <a:spcPct val="100000"/>
                  </a:lnSpc>
                  <a:spcBef>
                    <a:spcPct val="0"/>
                  </a:spcBef>
                  <a:spcAft>
                    <a:spcPct val="0"/>
                  </a:spcAft>
                </a:pPr>
                <a:r>
                  <a:rPr lang="en-US" sz="500" b="1" kern="1200" baseline="0" dirty="0" smtClean="0">
                    <a:gradFill>
                      <a:gsLst>
                        <a:gs pos="92035">
                          <a:srgbClr val="505050"/>
                        </a:gs>
                        <a:gs pos="27000">
                          <a:srgbClr val="505050"/>
                        </a:gs>
                      </a:gsLst>
                      <a:lin ang="5400000" scaled="0"/>
                    </a:gradFill>
                    <a:latin typeface="+mn-lt"/>
                    <a:ea typeface="Segoe UI" pitchFamily="34" charset="0"/>
                    <a:cs typeface="Segoe UI" pitchFamily="34" charset="0"/>
                  </a:rPr>
                  <a:t>Light Gray</a:t>
                </a:r>
              </a:p>
              <a:p>
                <a:pPr algn="l" defTabSz="932293" fontAlgn="base">
                  <a:lnSpc>
                    <a:spcPct val="100000"/>
                  </a:lnSpc>
                  <a:spcBef>
                    <a:spcPct val="0"/>
                  </a:spcBef>
                  <a:spcAft>
                    <a:spcPct val="0"/>
                  </a:spcAft>
                </a:pPr>
                <a:r>
                  <a:rPr lang="en-US" sz="500" dirty="0" smtClean="0">
                    <a:gradFill>
                      <a:gsLst>
                        <a:gs pos="92035">
                          <a:srgbClr val="505050"/>
                        </a:gs>
                        <a:gs pos="27000">
                          <a:srgbClr val="505050"/>
                        </a:gs>
                      </a:gsLst>
                      <a:lin ang="5400000" scaled="0"/>
                    </a:gradFill>
                    <a:ea typeface="Segoe UI" pitchFamily="34" charset="0"/>
                    <a:cs typeface="Segoe UI" pitchFamily="34" charset="0"/>
                  </a:rPr>
                  <a:t>R:</a:t>
                </a:r>
                <a:r>
                  <a:rPr lang="en-US" sz="500" baseline="0" dirty="0" smtClean="0">
                    <a:gradFill>
                      <a:gsLst>
                        <a:gs pos="92035">
                          <a:srgbClr val="505050"/>
                        </a:gs>
                        <a:gs pos="27000">
                          <a:srgbClr val="505050"/>
                        </a:gs>
                      </a:gsLst>
                      <a:lin ang="5400000" scaled="0"/>
                    </a:gradFill>
                    <a:ea typeface="Segoe UI" pitchFamily="34" charset="0"/>
                    <a:cs typeface="Segoe UI" pitchFamily="34" charset="0"/>
                  </a:rPr>
                  <a:t>210 G:210 B:210</a:t>
                </a:r>
                <a:endParaRPr lang="en-US" sz="500" dirty="0" smtClean="0">
                  <a:gradFill>
                    <a:gsLst>
                      <a:gs pos="92035">
                        <a:srgbClr val="505050"/>
                      </a:gs>
                      <a:gs pos="27000">
                        <a:srgbClr val="505050"/>
                      </a:gs>
                    </a:gsLst>
                    <a:lin ang="5400000" scaled="0"/>
                  </a:gradFill>
                  <a:ea typeface="Segoe UI" pitchFamily="34" charset="0"/>
                  <a:cs typeface="Segoe UI" pitchFamily="34" charset="0"/>
                </a:endParaRPr>
              </a:p>
            </p:txBody>
          </p:sp>
          <p:sp>
            <p:nvSpPr>
              <p:cNvPr id="42" name="Rectangle 41"/>
              <p:cNvSpPr/>
              <p:nvPr/>
            </p:nvSpPr>
            <p:spPr bwMode="auto">
              <a:xfrm>
                <a:off x="2505456" y="4543426"/>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293"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293" fontAlgn="base">
                  <a:lnSpc>
                    <a:spcPct val="100000"/>
                  </a:lnSpc>
                  <a:spcBef>
                    <a:spcPct val="0"/>
                  </a:spcBef>
                  <a:spcAft>
                    <a:spcPct val="0"/>
                  </a:spcAft>
                </a:pPr>
                <a:r>
                  <a:rPr lang="en-US" sz="500" dirty="0" smtClean="0">
                    <a:gradFill>
                      <a:gsLst>
                        <a:gs pos="0">
                          <a:srgbClr val="FFFFFF"/>
                        </a:gs>
                        <a:gs pos="100000">
                          <a:srgbClr val="FFFFFF"/>
                        </a:gs>
                      </a:gsLst>
                      <a:lin ang="5400000" scaled="0"/>
                    </a:gradFill>
                    <a:ea typeface="Segoe UI" pitchFamily="34" charset="0"/>
                    <a:cs typeface="Segoe UI" pitchFamily="34" charset="0"/>
                  </a:rPr>
                  <a:t>R:</a:t>
                </a:r>
                <a:r>
                  <a:rPr lang="en-US" sz="500" baseline="0" dirty="0" smtClean="0">
                    <a:gradFill>
                      <a:gsLst>
                        <a:gs pos="0">
                          <a:srgbClr val="FFFFFF"/>
                        </a:gs>
                        <a:gs pos="100000">
                          <a:srgbClr val="FFFFFF"/>
                        </a:gs>
                      </a:gsLst>
                      <a:lin ang="5400000" scaled="0"/>
                    </a:gradFill>
                    <a:ea typeface="Segoe UI" pitchFamily="34" charset="0"/>
                    <a:cs typeface="Segoe UI" pitchFamily="34" charset="0"/>
                  </a:rPr>
                  <a:t>0 G:32 B:80</a:t>
                </a:r>
                <a:endParaRPr lang="en-US" sz="5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p:nvSpPr>
            <p:spPr bwMode="auto">
              <a:xfrm>
                <a:off x="3413144" y="4882896"/>
                <a:ext cx="869930" cy="28976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293"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932293"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80 G:80 B:80</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44" name="Rectangle 43"/>
              <p:cNvSpPr/>
              <p:nvPr/>
            </p:nvSpPr>
            <p:spPr bwMode="auto">
              <a:xfrm>
                <a:off x="2505456" y="4882895"/>
                <a:ext cx="869930" cy="289766"/>
              </a:xfrm>
              <a:prstGeom prst="rect">
                <a:avLst/>
              </a:prstGeom>
              <a:solidFill>
                <a:srgbClr val="73737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293"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Gray</a:t>
                </a:r>
              </a:p>
              <a:p>
                <a:pPr algn="l" defTabSz="932293"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115 G:115 B:115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grpSp>
          <p:nvGrpSpPr>
            <p:cNvPr id="27" name="Group 26"/>
            <p:cNvGrpSpPr/>
            <p:nvPr/>
          </p:nvGrpSpPr>
          <p:grpSpPr>
            <a:xfrm rot="5400000">
              <a:off x="11412325" y="4270556"/>
              <a:ext cx="2703052" cy="289766"/>
              <a:chOff x="4476564" y="4543426"/>
              <a:chExt cx="2703052" cy="289766"/>
            </a:xfrm>
          </p:grpSpPr>
          <p:sp>
            <p:nvSpPr>
              <p:cNvPr id="33" name="Rectangle 32"/>
              <p:cNvSpPr/>
              <p:nvPr/>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293"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Purple</a:t>
                </a:r>
              </a:p>
              <a:p>
                <a:pPr marL="0" algn="l" defTabSz="932293" rtl="0" eaLnBrk="1" fontAlgn="base" latinLnBrk="0" hangingPunct="1">
                  <a:lnSpc>
                    <a:spcPct val="100000"/>
                  </a:lnSpc>
                  <a:spcBef>
                    <a:spcPct val="0"/>
                  </a:spcBef>
                  <a:spcAft>
                    <a:spcPct val="0"/>
                  </a:spcAft>
                </a:pPr>
                <a:r>
                  <a:rPr lang="en-US" sz="500" kern="1200" dirty="0" smtClean="0">
                    <a:gradFill>
                      <a:gsLst>
                        <a:gs pos="2092">
                          <a:srgbClr val="F8F8F8"/>
                        </a:gs>
                        <a:gs pos="10042">
                          <a:srgbClr val="F8F8F8"/>
                        </a:gs>
                      </a:gsLst>
                      <a:lin ang="5400000" scaled="0"/>
                    </a:gradFill>
                    <a:latin typeface="+mn-lt"/>
                    <a:ea typeface="Segoe UI" pitchFamily="34" charset="0"/>
                    <a:cs typeface="Segoe UI" pitchFamily="34" charset="0"/>
                  </a:rPr>
                  <a:t>R:92 G:45 B:145</a:t>
                </a:r>
              </a:p>
            </p:txBody>
          </p:sp>
          <p:sp>
            <p:nvSpPr>
              <p:cNvPr id="34" name="Rectangle 33"/>
              <p:cNvSpPr/>
              <p:nvPr/>
            </p:nvSpPr>
            <p:spPr bwMode="auto">
              <a:xfrm>
                <a:off x="6309686" y="4543426"/>
                <a:ext cx="869930" cy="289766"/>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293"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Orange</a:t>
                </a:r>
              </a:p>
              <a:p>
                <a:pPr algn="l" defTabSz="932293"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216 G:59 B:1</a:t>
                </a:r>
              </a:p>
            </p:txBody>
          </p:sp>
          <p:sp>
            <p:nvSpPr>
              <p:cNvPr id="35" name="Rectangle 34"/>
              <p:cNvSpPr/>
              <p:nvPr/>
            </p:nvSpPr>
            <p:spPr bwMode="auto">
              <a:xfrm>
                <a:off x="4476564" y="4543426"/>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293"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932293"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16 G:124 B:16</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sp>
          <p:nvSpPr>
            <p:cNvPr id="28" name="TextBox 27"/>
            <p:cNvSpPr txBox="1"/>
            <p:nvPr/>
          </p:nvSpPr>
          <p:spPr>
            <a:xfrm rot="5400000">
              <a:off x="12979639" y="256928"/>
              <a:ext cx="860293" cy="32964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Main colors</a:t>
              </a:r>
            </a:p>
          </p:txBody>
        </p:sp>
        <p:sp>
          <p:nvSpPr>
            <p:cNvPr id="32" name="TextBox 31"/>
            <p:cNvSpPr txBox="1"/>
            <p:nvPr/>
          </p:nvSpPr>
          <p:spPr>
            <a:xfrm rot="5400000">
              <a:off x="11715628" y="4227340"/>
              <a:ext cx="2709380" cy="32964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Secondary colors (use only when</a:t>
              </a:r>
              <a:r>
                <a:rPr lang="en-US" sz="1000" baseline="0" dirty="0" smtClean="0">
                  <a:gradFill>
                    <a:gsLst>
                      <a:gs pos="2917">
                        <a:schemeClr val="tx1"/>
                      </a:gs>
                      <a:gs pos="30000">
                        <a:schemeClr val="tx1"/>
                      </a:gs>
                    </a:gsLst>
                    <a:lin ang="5400000" scaled="0"/>
                  </a:gradFill>
                </a:rPr>
                <a:t> necessary)</a:t>
              </a:r>
              <a:endParaRPr lang="en-US" sz="1000" dirty="0" smtClean="0">
                <a:gradFill>
                  <a:gsLst>
                    <a:gs pos="2917">
                      <a:schemeClr val="tx1"/>
                    </a:gs>
                    <a:gs pos="30000">
                      <a:schemeClr val="tx1"/>
                    </a:gs>
                  </a:gsLst>
                  <a:lin ang="5400000" scaled="0"/>
                </a:gradFill>
              </a:endParaRPr>
            </a:p>
          </p:txBody>
        </p:sp>
      </p:grpSp>
    </p:spTree>
    <p:extLst>
      <p:ext uri="{BB962C8B-B14F-4D97-AF65-F5344CB8AC3E}">
        <p14:creationId xmlns:p14="http://schemas.microsoft.com/office/powerpoint/2010/main" val="356237678"/>
      </p:ext>
    </p:extLst>
  </p:cSld>
  <p:clrMap bg1="lt1" tx1="dk1" bg2="lt2" tx2="dk2" accent1="accent1" accent2="accent2" accent3="accent3" accent4="accent4" accent5="accent5" accent6="accent6" hlink="hlink" folHlink="folHlink"/>
  <p:sldLayoutIdLst>
    <p:sldLayoutId id="2147484342" r:id="rId1"/>
    <p:sldLayoutId id="2147484343" r:id="rId2"/>
    <p:sldLayoutId id="2147484344" r:id="rId3"/>
    <p:sldLayoutId id="2147484345" r:id="rId4"/>
    <p:sldLayoutId id="2147484346" r:id="rId5"/>
    <p:sldLayoutId id="2147484347" r:id="rId6"/>
    <p:sldLayoutId id="2147484348" r:id="rId7"/>
    <p:sldLayoutId id="2147484349" r:id="rId8"/>
    <p:sldLayoutId id="2147484350" r:id="rId9"/>
    <p:sldLayoutId id="2147484351" r:id="rId10"/>
    <p:sldLayoutId id="2147484352" r:id="rId11"/>
    <p:sldLayoutId id="2147484353" r:id="rId12"/>
    <p:sldLayoutId id="2147484354" r:id="rId13"/>
    <p:sldLayoutId id="2147484355" r:id="rId14"/>
    <p:sldLayoutId id="2147484356" r:id="rId15"/>
    <p:sldLayoutId id="2147484357" r:id="rId16"/>
    <p:sldLayoutId id="2147484358" r:id="rId17"/>
    <p:sldLayoutId id="2147484359" r:id="rId18"/>
    <p:sldLayoutId id="2147484360" r:id="rId19"/>
    <p:sldLayoutId id="2147484361" r:id="rId20"/>
    <p:sldLayoutId id="2147484362" r:id="rId21"/>
    <p:sldLayoutId id="2147484363" r:id="rId22"/>
    <p:sldLayoutId id="2147484364" r:id="rId23"/>
    <p:sldLayoutId id="2147484365" r:id="rId24"/>
    <p:sldLayoutId id="2147484366" r:id="rId25"/>
    <p:sldLayoutId id="2147484367" r:id="rId26"/>
    <p:sldLayoutId id="2147484368" r:id="rId27"/>
    <p:sldLayoutId id="2147484369" r:id="rId28"/>
    <p:sldLayoutId id="2147484370" r:id="rId29"/>
    <p:sldLayoutId id="2147484371" r:id="rId30"/>
    <p:sldLayoutId id="2147484372" r:id="rId31"/>
    <p:sldLayoutId id="2147484373" r:id="rId32"/>
    <p:sldLayoutId id="2147484374" r:id="rId33"/>
    <p:sldLayoutId id="2147484375" r:id="rId34"/>
  </p:sldLayoutIdLst>
  <p:transition>
    <p:fade/>
  </p:transition>
  <p:txStyles>
    <p:titleStyle>
      <a:lvl1pPr algn="l" defTabSz="932563" rtl="0" eaLnBrk="1" latinLnBrk="0" hangingPunct="1">
        <a:lnSpc>
          <a:spcPct val="90000"/>
        </a:lnSpc>
        <a:spcBef>
          <a:spcPct val="0"/>
        </a:spcBef>
        <a:buNone/>
        <a:defRPr lang="en-US" sz="47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7.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jp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50.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hyperlink" Target="https://channel9.msdn.com/Events/Build/2016" TargetMode="External"/><Relationship Id="rId2" Type="http://schemas.openxmlformats.org/officeDocument/2006/relationships/notesSlide" Target="../notesSlides/notesSlide28.xml"/><Relationship Id="rId1" Type="http://schemas.openxmlformats.org/officeDocument/2006/relationships/slideLayout" Target="../slideLayouts/slideLayout50.xml"/><Relationship Id="rId4" Type="http://schemas.openxmlformats.org/officeDocument/2006/relationships/hyperlink" Target="http://microsoftvirtualacademy.com/"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55.xml"/><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jp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50.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61996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6"/>
          <p:cNvSpPr>
            <a:spLocks noGrp="1"/>
          </p:cNvSpPr>
          <p:nvPr>
            <p:ph type="title"/>
          </p:nvPr>
        </p:nvSpPr>
        <p:spPr/>
        <p:txBody>
          <a:bodyPr>
            <a:normAutofit/>
          </a:bodyPr>
          <a:lstStyle/>
          <a:p>
            <a:r>
              <a:rPr lang="en-US" sz="4896" dirty="0">
                <a:latin typeface="Segoe UI Light" panose="020B0502040204020203" pitchFamily="34" charset="0"/>
                <a:cs typeface="Segoe UI Light" panose="020B0502040204020203" pitchFamily="34" charset="0"/>
              </a:rPr>
              <a:t>Trigger Implementation</a:t>
            </a:r>
          </a:p>
        </p:txBody>
      </p:sp>
      <p:sp>
        <p:nvSpPr>
          <p:cNvPr id="2" name="Rectangle 1"/>
          <p:cNvSpPr/>
          <p:nvPr/>
        </p:nvSpPr>
        <p:spPr>
          <a:xfrm>
            <a:off x="126758" y="1212849"/>
            <a:ext cx="12341657" cy="2687407"/>
          </a:xfrm>
          <a:prstGeom prst="rect">
            <a:avLst/>
          </a:prstGeom>
        </p:spPr>
        <p:txBody>
          <a:bodyPr wrap="square">
            <a:spAutoFit/>
          </a:bodyPr>
          <a:lstStyle/>
          <a:p>
            <a:pPr defTabSz="932597"/>
            <a:r>
              <a:rPr lang="en-US" sz="1836" dirty="0">
                <a:solidFill>
                  <a:srgbClr val="0000FF"/>
                </a:solidFill>
                <a:highlight>
                  <a:srgbClr val="FFFFFF"/>
                </a:highlight>
                <a:latin typeface="Consolas" pitchFamily="49" charset="0"/>
              </a:rPr>
              <a:t>private</a:t>
            </a:r>
            <a:r>
              <a:rPr lang="en-US" sz="1836" dirty="0">
                <a:solidFill>
                  <a:srgbClr val="000000"/>
                </a:solidFill>
                <a:highlight>
                  <a:srgbClr val="FFFFFF"/>
                </a:highlight>
                <a:latin typeface="Consolas" pitchFamily="49" charset="0"/>
              </a:rPr>
              <a:t> </a:t>
            </a:r>
            <a:r>
              <a:rPr lang="en-US" sz="1836" dirty="0">
                <a:solidFill>
                  <a:srgbClr val="0000FF"/>
                </a:solidFill>
                <a:highlight>
                  <a:srgbClr val="FFFFFF"/>
                </a:highlight>
                <a:latin typeface="Consolas" pitchFamily="49" charset="0"/>
              </a:rPr>
              <a:t>void</a:t>
            </a:r>
            <a:r>
              <a:rPr lang="en-US" sz="1836" dirty="0">
                <a:solidFill>
                  <a:srgbClr val="000000"/>
                </a:solidFill>
                <a:highlight>
                  <a:srgbClr val="FFFFFF"/>
                </a:highlight>
                <a:latin typeface="Consolas" pitchFamily="49" charset="0"/>
              </a:rPr>
              <a:t> </a:t>
            </a:r>
            <a:r>
              <a:rPr lang="en-US" sz="1836" dirty="0" err="1">
                <a:solidFill>
                  <a:srgbClr val="000000"/>
                </a:solidFill>
                <a:highlight>
                  <a:srgbClr val="FFFFFF"/>
                </a:highlight>
                <a:latin typeface="Consolas" pitchFamily="49" charset="0"/>
              </a:rPr>
              <a:t>RegisterBackgroundTask</a:t>
            </a:r>
            <a:r>
              <a:rPr lang="en-US" sz="1836" dirty="0">
                <a:solidFill>
                  <a:srgbClr val="000000"/>
                </a:solidFill>
                <a:highlight>
                  <a:srgbClr val="FFFFFF"/>
                </a:highlight>
                <a:latin typeface="Consolas" pitchFamily="49" charset="0"/>
              </a:rPr>
              <a:t>()</a:t>
            </a:r>
            <a:br>
              <a:rPr lang="en-US" sz="1836" dirty="0">
                <a:solidFill>
                  <a:srgbClr val="000000"/>
                </a:solidFill>
                <a:highlight>
                  <a:srgbClr val="FFFFFF"/>
                </a:highlight>
                <a:latin typeface="Consolas" pitchFamily="49" charset="0"/>
              </a:rPr>
            </a:br>
            <a:r>
              <a:rPr lang="en-US" sz="1836" dirty="0">
                <a:solidFill>
                  <a:srgbClr val="000000"/>
                </a:solidFill>
                <a:highlight>
                  <a:srgbClr val="FFFFFF"/>
                </a:highlight>
                <a:latin typeface="Consolas" pitchFamily="49" charset="0"/>
              </a:rPr>
              <a:t>{</a:t>
            </a:r>
            <a:br>
              <a:rPr lang="en-US" sz="1836" dirty="0">
                <a:solidFill>
                  <a:srgbClr val="000000"/>
                </a:solidFill>
                <a:highlight>
                  <a:srgbClr val="FFFFFF"/>
                </a:highlight>
                <a:latin typeface="Consolas" pitchFamily="49" charset="0"/>
              </a:rPr>
            </a:br>
            <a:r>
              <a:rPr lang="en-US" sz="1836" dirty="0">
                <a:solidFill>
                  <a:srgbClr val="505050"/>
                </a:solidFill>
                <a:latin typeface="Consolas" panose="020B0609020204030204" pitchFamily="49" charset="0"/>
              </a:rPr>
              <a:t>  </a:t>
            </a:r>
            <a:r>
              <a:rPr lang="en-US" sz="1836" dirty="0" err="1">
                <a:solidFill>
                  <a:srgbClr val="0000FF"/>
                </a:solidFill>
                <a:highlight>
                  <a:srgbClr val="FFFFFF"/>
                </a:highlight>
                <a:latin typeface="Consolas" panose="020B0609020204030204" pitchFamily="49" charset="0"/>
              </a:rPr>
              <a:t>var</a:t>
            </a:r>
            <a:r>
              <a:rPr lang="en-US" sz="1836" dirty="0">
                <a:solidFill>
                  <a:srgbClr val="000000"/>
                </a:solidFill>
                <a:highlight>
                  <a:srgbClr val="FFFFFF"/>
                </a:highlight>
                <a:latin typeface="Consolas" panose="020B0609020204030204" pitchFamily="49" charset="0"/>
              </a:rPr>
              <a:t> builder = </a:t>
            </a:r>
            <a:r>
              <a:rPr lang="en-US" sz="1836" dirty="0">
                <a:solidFill>
                  <a:srgbClr val="0000FF"/>
                </a:solidFill>
                <a:highlight>
                  <a:srgbClr val="FFFFFF"/>
                </a:highlight>
                <a:latin typeface="Consolas" panose="020B0609020204030204" pitchFamily="49" charset="0"/>
              </a:rPr>
              <a:t>new</a:t>
            </a:r>
            <a:r>
              <a:rPr lang="en-US" sz="1836" dirty="0">
                <a:solidFill>
                  <a:srgbClr val="000000"/>
                </a:solidFill>
                <a:highlight>
                  <a:srgbClr val="FFFFFF"/>
                </a:highlight>
                <a:latin typeface="Consolas" panose="020B0609020204030204" pitchFamily="49" charset="0"/>
              </a:rPr>
              <a:t> </a:t>
            </a:r>
            <a:r>
              <a:rPr lang="en-US" sz="1836" dirty="0" err="1">
                <a:solidFill>
                  <a:srgbClr val="2B91AF"/>
                </a:solidFill>
                <a:highlight>
                  <a:srgbClr val="FFFFFF"/>
                </a:highlight>
                <a:latin typeface="Consolas" panose="020B0609020204030204" pitchFamily="49" charset="0"/>
              </a:rPr>
              <a:t>BackgroundTaskBuilder</a:t>
            </a:r>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505050"/>
                </a:solidFill>
                <a:latin typeface="Consolas" panose="020B0609020204030204" pitchFamily="49" charset="0"/>
              </a:rPr>
              <a:t>  </a:t>
            </a:r>
            <a:r>
              <a:rPr lang="en-US" sz="1836" dirty="0" err="1">
                <a:solidFill>
                  <a:srgbClr val="000000"/>
                </a:solidFill>
                <a:highlight>
                  <a:srgbClr val="FFFFFF"/>
                </a:highlight>
                <a:latin typeface="Consolas" panose="020B0609020204030204" pitchFamily="49" charset="0"/>
              </a:rPr>
              <a:t>builder.Name</a:t>
            </a:r>
            <a:r>
              <a:rPr lang="en-US" sz="1836" dirty="0">
                <a:solidFill>
                  <a:srgbClr val="000000"/>
                </a:solidFill>
                <a:highlight>
                  <a:srgbClr val="FFFFFF"/>
                </a:highlight>
                <a:latin typeface="Consolas" panose="020B0609020204030204" pitchFamily="49" charset="0"/>
              </a:rPr>
              <a:t> = </a:t>
            </a:r>
            <a:r>
              <a:rPr lang="en-US" sz="1836" dirty="0">
                <a:solidFill>
                  <a:srgbClr val="A31515"/>
                </a:solidFill>
                <a:highlight>
                  <a:srgbClr val="FFFFFF"/>
                </a:highlight>
                <a:latin typeface="Consolas" panose="020B0609020204030204" pitchFamily="49" charset="0"/>
              </a:rPr>
              <a:t>“New Post Check"</a:t>
            </a:r>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505050"/>
                </a:solidFill>
                <a:latin typeface="Consolas" panose="020B0609020204030204" pitchFamily="49" charset="0"/>
              </a:rPr>
              <a:t>  </a:t>
            </a:r>
            <a:r>
              <a:rPr lang="en-US" sz="1836" dirty="0" err="1">
                <a:solidFill>
                  <a:srgbClr val="000000"/>
                </a:solidFill>
                <a:highlight>
                  <a:srgbClr val="FFFFFF"/>
                </a:highlight>
                <a:latin typeface="Consolas" panose="020B0609020204030204" pitchFamily="49" charset="0"/>
              </a:rPr>
              <a:t>builder.TaskEntryPoint</a:t>
            </a:r>
            <a:r>
              <a:rPr lang="en-US" sz="1836" dirty="0">
                <a:solidFill>
                  <a:srgbClr val="000000"/>
                </a:solidFill>
                <a:highlight>
                  <a:srgbClr val="FFFFFF"/>
                </a:highlight>
                <a:latin typeface="Consolas" panose="020B0609020204030204" pitchFamily="49" charset="0"/>
              </a:rPr>
              <a:t> = </a:t>
            </a:r>
            <a:r>
              <a:rPr lang="en-US" sz="1836" dirty="0">
                <a:solidFill>
                  <a:srgbClr val="A31515"/>
                </a:solidFill>
                <a:highlight>
                  <a:srgbClr val="FFFFFF"/>
                </a:highlight>
                <a:latin typeface="Consolas" panose="020B0609020204030204" pitchFamily="49" charset="0"/>
              </a:rPr>
              <a:t>"</a:t>
            </a:r>
            <a:r>
              <a:rPr lang="en-US" sz="1836" dirty="0" err="1">
                <a:solidFill>
                  <a:srgbClr val="A31515"/>
                </a:solidFill>
                <a:highlight>
                  <a:srgbClr val="FFFFFF"/>
                </a:highlight>
                <a:latin typeface="Consolas" panose="020B0609020204030204" pitchFamily="49" charset="0"/>
              </a:rPr>
              <a:t>BackgroundTasks.PostCheck</a:t>
            </a:r>
            <a:r>
              <a:rPr lang="en-US" sz="1836" dirty="0">
                <a:solidFill>
                  <a:srgbClr val="A31515"/>
                </a:solidFill>
                <a:highlight>
                  <a:srgbClr val="FFFFFF"/>
                </a:highlight>
                <a:latin typeface="Consolas" panose="020B0609020204030204" pitchFamily="49" charset="0"/>
              </a:rPr>
              <a:t>"</a:t>
            </a:r>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505050"/>
                </a:solidFill>
                <a:latin typeface="Consolas" panose="020B0609020204030204" pitchFamily="49" charset="0"/>
              </a:rPr>
              <a:t>  </a:t>
            </a:r>
            <a:r>
              <a:rPr lang="en-US" sz="1836" dirty="0" err="1">
                <a:solidFill>
                  <a:srgbClr val="0000FF"/>
                </a:solidFill>
                <a:highlight>
                  <a:srgbClr val="FFFFFF"/>
                </a:highlight>
                <a:latin typeface="Consolas" panose="020B0609020204030204" pitchFamily="49" charset="0"/>
              </a:rPr>
              <a:t>var</a:t>
            </a:r>
            <a:r>
              <a:rPr lang="en-US" sz="1836" dirty="0">
                <a:solidFill>
                  <a:srgbClr val="000000"/>
                </a:solidFill>
                <a:highlight>
                  <a:srgbClr val="FFFFFF"/>
                </a:highlight>
                <a:latin typeface="Consolas" panose="020B0609020204030204" pitchFamily="49" charset="0"/>
              </a:rPr>
              <a:t> trigger = </a:t>
            </a:r>
            <a:r>
              <a:rPr lang="en-US" sz="1836" dirty="0">
                <a:solidFill>
                  <a:srgbClr val="0000FF"/>
                </a:solidFill>
                <a:highlight>
                  <a:srgbClr val="FFFFFF"/>
                </a:highlight>
                <a:latin typeface="Consolas" panose="020B0609020204030204" pitchFamily="49" charset="0"/>
              </a:rPr>
              <a:t>new</a:t>
            </a:r>
            <a:r>
              <a:rPr lang="en-US" sz="1836" dirty="0">
                <a:solidFill>
                  <a:srgbClr val="000000"/>
                </a:solidFill>
                <a:highlight>
                  <a:srgbClr val="FFFFFF"/>
                </a:highlight>
                <a:latin typeface="Consolas" panose="020B0609020204030204" pitchFamily="49" charset="0"/>
              </a:rPr>
              <a:t> </a:t>
            </a:r>
            <a:r>
              <a:rPr lang="en-US" sz="1836" dirty="0" err="1">
                <a:solidFill>
                  <a:srgbClr val="2B91AF"/>
                </a:solidFill>
                <a:highlight>
                  <a:srgbClr val="FFFFFF"/>
                </a:highlight>
                <a:latin typeface="Consolas" panose="020B0609020204030204" pitchFamily="49" charset="0"/>
              </a:rPr>
              <a:t>TimeTrigger</a:t>
            </a:r>
            <a:r>
              <a:rPr lang="en-US" sz="1836" dirty="0">
                <a:solidFill>
                  <a:srgbClr val="000000"/>
                </a:solidFill>
                <a:highlight>
                  <a:srgbClr val="FFFFFF"/>
                </a:highlight>
                <a:latin typeface="Consolas" panose="020B0609020204030204" pitchFamily="49" charset="0"/>
              </a:rPr>
              <a:t>(30, </a:t>
            </a:r>
            <a:r>
              <a:rPr lang="en-US" sz="1836" dirty="0">
                <a:solidFill>
                  <a:srgbClr val="0000FF"/>
                </a:solidFill>
                <a:highlight>
                  <a:srgbClr val="FFFFFF"/>
                </a:highlight>
                <a:latin typeface="Consolas" panose="020B0609020204030204" pitchFamily="49" charset="0"/>
              </a:rPr>
              <a:t>false</a:t>
            </a:r>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505050"/>
                </a:solidFill>
                <a:latin typeface="Consolas" panose="020B0609020204030204" pitchFamily="49" charset="0"/>
              </a:rPr>
              <a:t>  </a:t>
            </a:r>
            <a:r>
              <a:rPr lang="en-US" sz="1836" dirty="0" err="1">
                <a:solidFill>
                  <a:srgbClr val="000000"/>
                </a:solidFill>
                <a:highlight>
                  <a:srgbClr val="FFFFFF"/>
                </a:highlight>
                <a:latin typeface="Consolas" panose="020B0609020204030204" pitchFamily="49" charset="0"/>
              </a:rPr>
              <a:t>builder.SetTrigger</a:t>
            </a:r>
            <a:r>
              <a:rPr lang="en-US" sz="1836" dirty="0">
                <a:solidFill>
                  <a:srgbClr val="000000"/>
                </a:solidFill>
                <a:highlight>
                  <a:srgbClr val="FFFFFF"/>
                </a:highlight>
                <a:latin typeface="Consolas" panose="020B0609020204030204" pitchFamily="49" charset="0"/>
              </a:rPr>
              <a:t>(trigger);</a:t>
            </a:r>
          </a:p>
          <a:p>
            <a:pPr defTabSz="932597"/>
            <a:r>
              <a:rPr lang="en-US" sz="1836" dirty="0">
                <a:solidFill>
                  <a:srgbClr val="505050"/>
                </a:solidFill>
                <a:latin typeface="Consolas" panose="020B0609020204030204" pitchFamily="49" charset="0"/>
              </a:rPr>
              <a:t>  </a:t>
            </a:r>
            <a:r>
              <a:rPr lang="en-US" sz="1836" dirty="0" err="1">
                <a:solidFill>
                  <a:srgbClr val="2B91AF"/>
                </a:solidFill>
                <a:highlight>
                  <a:srgbClr val="FFFFFF"/>
                </a:highlight>
                <a:latin typeface="Consolas" panose="020B0609020204030204" pitchFamily="49" charset="0"/>
              </a:rPr>
              <a:t>IBackgroundTaskRegistration</a:t>
            </a:r>
            <a:r>
              <a:rPr lang="en-US" sz="1836" dirty="0">
                <a:solidFill>
                  <a:srgbClr val="000000"/>
                </a:solidFill>
                <a:highlight>
                  <a:srgbClr val="FFFFFF"/>
                </a:highlight>
                <a:latin typeface="Consolas" panose="020B0609020204030204" pitchFamily="49" charset="0"/>
              </a:rPr>
              <a:t> task = </a:t>
            </a:r>
            <a:r>
              <a:rPr lang="en-US" sz="1836" dirty="0" err="1">
                <a:solidFill>
                  <a:srgbClr val="000000"/>
                </a:solidFill>
                <a:highlight>
                  <a:srgbClr val="FFFFFF"/>
                </a:highlight>
                <a:latin typeface="Consolas" panose="020B0609020204030204" pitchFamily="49" charset="0"/>
              </a:rPr>
              <a:t>builder.Register</a:t>
            </a:r>
            <a:r>
              <a:rPr lang="en-US" sz="1836" dirty="0">
                <a:solidFill>
                  <a:srgbClr val="000000"/>
                </a:solidFill>
                <a:highlight>
                  <a:srgbClr val="FFFFFF"/>
                </a:highlight>
                <a:latin typeface="Consolas" panose="020B0609020204030204" pitchFamily="49" charset="0"/>
              </a:rPr>
              <a:t>();</a:t>
            </a:r>
            <a:br>
              <a:rPr lang="en-US" sz="1836" dirty="0">
                <a:solidFill>
                  <a:srgbClr val="000000"/>
                </a:solidFill>
                <a:highlight>
                  <a:srgbClr val="FFFFFF"/>
                </a:highlight>
                <a:latin typeface="Consolas" panose="020B0609020204030204" pitchFamily="49" charset="0"/>
              </a:rPr>
            </a:br>
            <a:r>
              <a:rPr lang="en-US" sz="1836" dirty="0">
                <a:solidFill>
                  <a:srgbClr val="000000"/>
                </a:solidFill>
                <a:highlight>
                  <a:srgbClr val="FFFFFF"/>
                </a:highlight>
                <a:latin typeface="Consolas" panose="020B0609020204030204" pitchFamily="49" charset="0"/>
              </a:rPr>
              <a:t>}</a:t>
            </a:r>
          </a:p>
        </p:txBody>
      </p:sp>
      <p:sp>
        <p:nvSpPr>
          <p:cNvPr id="6" name="Rectangle 5"/>
          <p:cNvSpPr/>
          <p:nvPr/>
        </p:nvSpPr>
        <p:spPr>
          <a:xfrm>
            <a:off x="126759" y="3942572"/>
            <a:ext cx="11356801" cy="2975544"/>
          </a:xfrm>
          <a:prstGeom prst="rect">
            <a:avLst/>
          </a:prstGeom>
        </p:spPr>
        <p:txBody>
          <a:bodyPr wrap="square">
            <a:spAutoFit/>
          </a:bodyPr>
          <a:lstStyle/>
          <a:p>
            <a:pPr defTabSz="932597"/>
            <a:r>
              <a:rPr lang="en-US" sz="1836" dirty="0">
                <a:solidFill>
                  <a:srgbClr val="0000FF"/>
                </a:solidFill>
                <a:highlight>
                  <a:srgbClr val="FFFFFF"/>
                </a:highlight>
                <a:latin typeface="Consolas" panose="020B0609020204030204" pitchFamily="49" charset="0"/>
              </a:rPr>
              <a:t>public</a:t>
            </a:r>
            <a:r>
              <a:rPr lang="en-US" sz="1836" dirty="0">
                <a:solidFill>
                  <a:srgbClr val="000000"/>
                </a:solidFill>
                <a:highlight>
                  <a:srgbClr val="FFFFFF"/>
                </a:highlight>
                <a:latin typeface="Consolas" panose="020B0609020204030204" pitchFamily="49" charset="0"/>
              </a:rPr>
              <a:t> </a:t>
            </a:r>
            <a:r>
              <a:rPr lang="en-US" sz="1836" dirty="0" err="1">
                <a:solidFill>
                  <a:srgbClr val="0000FF"/>
                </a:solidFill>
                <a:highlight>
                  <a:srgbClr val="FFFFFF"/>
                </a:highlight>
                <a:latin typeface="Consolas" panose="020B0609020204030204" pitchFamily="49" charset="0"/>
              </a:rPr>
              <a:t>async</a:t>
            </a:r>
            <a:r>
              <a:rPr lang="en-US" sz="1836" dirty="0">
                <a:solidFill>
                  <a:srgbClr val="000000"/>
                </a:solidFill>
                <a:highlight>
                  <a:srgbClr val="FFFFFF"/>
                </a:highlight>
                <a:latin typeface="Consolas" panose="020B0609020204030204" pitchFamily="49" charset="0"/>
              </a:rPr>
              <a:t> </a:t>
            </a:r>
            <a:r>
              <a:rPr lang="en-US" sz="1836" dirty="0">
                <a:solidFill>
                  <a:srgbClr val="0000FF"/>
                </a:solidFill>
                <a:highlight>
                  <a:srgbClr val="FFFFFF"/>
                </a:highlight>
                <a:latin typeface="Consolas" panose="020B0609020204030204" pitchFamily="49" charset="0"/>
              </a:rPr>
              <a:t>void</a:t>
            </a:r>
            <a:r>
              <a:rPr lang="en-US" sz="1836" dirty="0">
                <a:solidFill>
                  <a:srgbClr val="000000"/>
                </a:solidFill>
                <a:highlight>
                  <a:srgbClr val="FFFFFF"/>
                </a:highlight>
                <a:latin typeface="Consolas" panose="020B0609020204030204" pitchFamily="49" charset="0"/>
              </a:rPr>
              <a:t> Run(</a:t>
            </a:r>
            <a:r>
              <a:rPr lang="en-US" sz="1836" dirty="0" err="1">
                <a:solidFill>
                  <a:srgbClr val="2B91AF"/>
                </a:solidFill>
                <a:highlight>
                  <a:srgbClr val="FFFFFF"/>
                </a:highlight>
                <a:latin typeface="Consolas" panose="020B0609020204030204" pitchFamily="49" charset="0"/>
              </a:rPr>
              <a:t>IBackgroundTaskInstance</a:t>
            </a:r>
            <a:r>
              <a:rPr lang="en-US" sz="1836" dirty="0">
                <a:solidFill>
                  <a:srgbClr val="000000"/>
                </a:solidFill>
                <a:highlight>
                  <a:srgbClr val="FFFFFF"/>
                </a:highlight>
                <a:latin typeface="Consolas" panose="020B0609020204030204" pitchFamily="49" charset="0"/>
              </a:rPr>
              <a:t> </a:t>
            </a:r>
            <a:r>
              <a:rPr lang="en-US" sz="1836" dirty="0" err="1">
                <a:solidFill>
                  <a:srgbClr val="000000"/>
                </a:solidFill>
                <a:highlight>
                  <a:srgbClr val="FFFFFF"/>
                </a:highlight>
                <a:latin typeface="Consolas" panose="020B0609020204030204" pitchFamily="49" charset="0"/>
              </a:rPr>
              <a:t>taskInstance</a:t>
            </a:r>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000000"/>
                </a:solidFill>
                <a:highlight>
                  <a:srgbClr val="FFFFFF"/>
                </a:highlight>
                <a:latin typeface="Consolas" panose="020B0609020204030204" pitchFamily="49" charset="0"/>
              </a:rPr>
              <a:t>  </a:t>
            </a:r>
            <a:r>
              <a:rPr lang="en-US" sz="1836" dirty="0" err="1">
                <a:solidFill>
                  <a:srgbClr val="0000FF"/>
                </a:solidFill>
                <a:highlight>
                  <a:srgbClr val="FFFFFF"/>
                </a:highlight>
                <a:latin typeface="Consolas" panose="020B0609020204030204" pitchFamily="49" charset="0"/>
              </a:rPr>
              <a:t>var</a:t>
            </a:r>
            <a:r>
              <a:rPr lang="en-US" sz="1836" dirty="0">
                <a:solidFill>
                  <a:srgbClr val="0000FF"/>
                </a:solidFill>
                <a:highlight>
                  <a:srgbClr val="FFFFFF"/>
                </a:highlight>
                <a:latin typeface="Consolas" panose="020B0609020204030204" pitchFamily="49" charset="0"/>
              </a:rPr>
              <a:t> </a:t>
            </a:r>
            <a:r>
              <a:rPr lang="en-US" sz="1836" dirty="0">
                <a:solidFill>
                  <a:srgbClr val="000000"/>
                </a:solidFill>
                <a:highlight>
                  <a:srgbClr val="FFFFFF"/>
                </a:highlight>
                <a:latin typeface="Consolas" panose="020B0609020204030204" pitchFamily="49" charset="0"/>
              </a:rPr>
              <a:t>deferral = </a:t>
            </a:r>
            <a:r>
              <a:rPr lang="en-US" sz="1836" dirty="0" err="1">
                <a:solidFill>
                  <a:srgbClr val="000000"/>
                </a:solidFill>
                <a:highlight>
                  <a:srgbClr val="FFFFFF"/>
                </a:highlight>
                <a:latin typeface="Consolas" panose="020B0609020204030204" pitchFamily="49" charset="0"/>
              </a:rPr>
              <a:t>taskInstance.GetDeferral</a:t>
            </a:r>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000000"/>
                </a:solidFill>
                <a:highlight>
                  <a:srgbClr val="FFFFFF"/>
                </a:highlight>
                <a:latin typeface="Consolas" panose="020B0609020204030204" pitchFamily="49" charset="0"/>
              </a:rPr>
              <a:t>  </a:t>
            </a:r>
            <a:r>
              <a:rPr lang="en-US" sz="1836" dirty="0">
                <a:solidFill>
                  <a:srgbClr val="0000FF"/>
                </a:solidFill>
                <a:highlight>
                  <a:srgbClr val="FFFFFF"/>
                </a:highlight>
                <a:latin typeface="Consolas" panose="020B0609020204030204" pitchFamily="49" charset="0"/>
              </a:rPr>
              <a:t>try</a:t>
            </a:r>
            <a:endParaRPr lang="en-US" sz="1836" dirty="0">
              <a:solidFill>
                <a:srgbClr val="000000"/>
              </a:solidFill>
              <a:highlight>
                <a:srgbClr val="FFFFFF"/>
              </a:highlight>
              <a:latin typeface="Consolas" panose="020B0609020204030204" pitchFamily="49" charset="0"/>
            </a:endParaRPr>
          </a:p>
          <a:p>
            <a:pPr defTabSz="932597"/>
            <a:r>
              <a:rPr lang="en-US" sz="1836" dirty="0">
                <a:solidFill>
                  <a:srgbClr val="000000"/>
                </a:solidFill>
                <a:highlight>
                  <a:srgbClr val="FFFFFF"/>
                </a:highlight>
                <a:latin typeface="Consolas" panose="020B0609020204030204" pitchFamily="49" charset="0"/>
              </a:rPr>
              <a:t>  {</a:t>
            </a:r>
          </a:p>
          <a:p>
            <a:pPr defTabSz="932597"/>
            <a:r>
              <a:rPr lang="en-US" sz="1836" dirty="0">
                <a:solidFill>
                  <a:srgbClr val="000000"/>
                </a:solidFill>
                <a:highlight>
                  <a:srgbClr val="FFFFFF"/>
                </a:highlight>
                <a:latin typeface="Consolas" panose="020B0609020204030204" pitchFamily="49" charset="0"/>
              </a:rPr>
              <a:t>      </a:t>
            </a:r>
            <a:r>
              <a:rPr lang="en-US" sz="1836" dirty="0" err="1">
                <a:solidFill>
                  <a:srgbClr val="000000"/>
                </a:solidFill>
                <a:highlight>
                  <a:srgbClr val="FFFFFF"/>
                </a:highlight>
                <a:latin typeface="Consolas" panose="020B0609020204030204" pitchFamily="49" charset="0"/>
              </a:rPr>
              <a:t>taskInstance.Canceled</a:t>
            </a:r>
            <a:r>
              <a:rPr lang="en-US" sz="1836" dirty="0">
                <a:solidFill>
                  <a:srgbClr val="000000"/>
                </a:solidFill>
                <a:highlight>
                  <a:srgbClr val="FFFFFF"/>
                </a:highlight>
                <a:latin typeface="Consolas" panose="020B0609020204030204" pitchFamily="49" charset="0"/>
              </a:rPr>
              <a:t> += </a:t>
            </a:r>
            <a:r>
              <a:rPr lang="en-US" sz="1836" dirty="0" err="1">
                <a:solidFill>
                  <a:srgbClr val="000000"/>
                </a:solidFill>
                <a:highlight>
                  <a:srgbClr val="FFFFFF"/>
                </a:highlight>
                <a:latin typeface="Consolas" panose="020B0609020204030204" pitchFamily="49" charset="0"/>
              </a:rPr>
              <a:t>OnCanceled</a:t>
            </a:r>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0000FF"/>
                </a:solidFill>
                <a:highlight>
                  <a:srgbClr val="FFFFFF"/>
                </a:highlight>
                <a:latin typeface="Consolas" panose="020B0609020204030204" pitchFamily="49" charset="0"/>
              </a:rPr>
              <a:t>      </a:t>
            </a:r>
            <a:r>
              <a:rPr lang="en-US" sz="1836" dirty="0" err="1">
                <a:solidFill>
                  <a:srgbClr val="0000FF"/>
                </a:solidFill>
                <a:highlight>
                  <a:srgbClr val="FFFFFF"/>
                </a:highlight>
                <a:latin typeface="Consolas" panose="020B0609020204030204" pitchFamily="49" charset="0"/>
              </a:rPr>
              <a:t>var</a:t>
            </a:r>
            <a:r>
              <a:rPr lang="en-US" sz="1836" dirty="0">
                <a:solidFill>
                  <a:srgbClr val="000000"/>
                </a:solidFill>
                <a:highlight>
                  <a:srgbClr val="FFFFFF"/>
                </a:highlight>
                <a:latin typeface="Consolas" panose="020B0609020204030204" pitchFamily="49" charset="0"/>
              </a:rPr>
              <a:t> result = </a:t>
            </a:r>
            <a:r>
              <a:rPr lang="en-US" sz="1836" dirty="0">
                <a:solidFill>
                  <a:srgbClr val="0000FF"/>
                </a:solidFill>
                <a:highlight>
                  <a:srgbClr val="FFFFFF"/>
                </a:highlight>
                <a:latin typeface="Consolas" panose="020B0609020204030204" pitchFamily="49" charset="0"/>
              </a:rPr>
              <a:t>await</a:t>
            </a:r>
            <a:r>
              <a:rPr lang="en-US" sz="1836" dirty="0">
                <a:solidFill>
                  <a:srgbClr val="000000"/>
                </a:solidFill>
                <a:highlight>
                  <a:srgbClr val="FFFFFF"/>
                </a:highlight>
                <a:latin typeface="Consolas" panose="020B0609020204030204" pitchFamily="49" charset="0"/>
              </a:rPr>
              <a:t> </a:t>
            </a:r>
            <a:r>
              <a:rPr lang="en-US" sz="1836" dirty="0" err="1">
                <a:solidFill>
                  <a:srgbClr val="000000"/>
                </a:solidFill>
                <a:highlight>
                  <a:srgbClr val="FFFFFF"/>
                </a:highlight>
                <a:latin typeface="Consolas" panose="020B0609020204030204" pitchFamily="49" charset="0"/>
              </a:rPr>
              <a:t>DoWorkAsync</a:t>
            </a:r>
            <a:r>
              <a:rPr lang="en-US" sz="1836" dirty="0">
                <a:solidFill>
                  <a:srgbClr val="000000"/>
                </a:solidFill>
                <a:highlight>
                  <a:srgbClr val="FFFFFF"/>
                </a:highlight>
                <a:latin typeface="Consolas" panose="020B0609020204030204" pitchFamily="49" charset="0"/>
              </a:rPr>
              <a:t>(deferral);</a:t>
            </a:r>
          </a:p>
          <a:p>
            <a:pPr defTabSz="932597"/>
            <a:r>
              <a:rPr lang="en-US" sz="1836" dirty="0">
                <a:solidFill>
                  <a:srgbClr val="000000"/>
                </a:solidFill>
                <a:highlight>
                  <a:srgbClr val="FFFFFF"/>
                </a:highlight>
                <a:latin typeface="Consolas" panose="020B0609020204030204" pitchFamily="49" charset="0"/>
              </a:rPr>
              <a:t>  }</a:t>
            </a:r>
          </a:p>
          <a:p>
            <a:pPr defTabSz="932597"/>
            <a:r>
              <a:rPr lang="en-US" sz="1836" dirty="0">
                <a:solidFill>
                  <a:srgbClr val="000000"/>
                </a:solidFill>
                <a:highlight>
                  <a:srgbClr val="FFFFFF"/>
                </a:highlight>
                <a:latin typeface="Consolas" panose="020B0609020204030204" pitchFamily="49" charset="0"/>
              </a:rPr>
              <a:t>  </a:t>
            </a:r>
            <a:r>
              <a:rPr lang="en-US" sz="1836" dirty="0">
                <a:solidFill>
                  <a:srgbClr val="0000FF"/>
                </a:solidFill>
                <a:highlight>
                  <a:srgbClr val="FFFFFF"/>
                </a:highlight>
                <a:latin typeface="Consolas" panose="020B0609020204030204" pitchFamily="49" charset="0"/>
              </a:rPr>
              <a:t>finally</a:t>
            </a:r>
            <a:r>
              <a:rPr lang="en-US" sz="1836" dirty="0">
                <a:solidFill>
                  <a:srgbClr val="000000"/>
                </a:solidFill>
                <a:highlight>
                  <a:srgbClr val="FFFFFF"/>
                </a:highlight>
                <a:latin typeface="Consolas" panose="020B0609020204030204" pitchFamily="49" charset="0"/>
              </a:rPr>
              <a:t>  {</a:t>
            </a:r>
            <a:r>
              <a:rPr lang="en-US" sz="1836" dirty="0" err="1">
                <a:solidFill>
                  <a:srgbClr val="000000"/>
                </a:solidFill>
                <a:highlight>
                  <a:srgbClr val="FFFFFF"/>
                </a:highlight>
                <a:latin typeface="Consolas" panose="020B0609020204030204" pitchFamily="49" charset="0"/>
              </a:rPr>
              <a:t>deferral.Complete</a:t>
            </a:r>
            <a:r>
              <a:rPr lang="en-US" sz="1836" dirty="0">
                <a:solidFill>
                  <a:srgbClr val="000000"/>
                </a:solidFill>
                <a:highlight>
                  <a:srgbClr val="FFFFFF"/>
                </a:highlight>
                <a:latin typeface="Consolas" panose="020B0609020204030204" pitchFamily="49" charset="0"/>
              </a:rPr>
              <a:t>();} </a:t>
            </a:r>
          </a:p>
          <a:p>
            <a:pPr defTabSz="932597"/>
            <a:r>
              <a:rPr lang="en-US" sz="1836" dirty="0">
                <a:solidFill>
                  <a:srgbClr val="000000"/>
                </a:solidFill>
                <a:highlight>
                  <a:srgbClr val="FFFFFF"/>
                </a:highlight>
                <a:latin typeface="Consolas" panose="020B0609020204030204" pitchFamily="49" charset="0"/>
              </a:rPr>
              <a:t>}</a:t>
            </a:r>
            <a:endParaRPr lang="en-US" sz="1836" dirty="0">
              <a:solidFill>
                <a:srgbClr val="505050"/>
              </a:solidFill>
              <a:latin typeface="Segoe UI"/>
            </a:endParaRPr>
          </a:p>
        </p:txBody>
      </p:sp>
    </p:spTree>
    <p:extLst>
      <p:ext uri="{BB962C8B-B14F-4D97-AF65-F5344CB8AC3E}">
        <p14:creationId xmlns:p14="http://schemas.microsoft.com/office/powerpoint/2010/main" val="1046226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01084" y="4931102"/>
            <a:ext cx="5785993" cy="1243411"/>
          </a:xfrm>
        </p:spPr>
        <p:txBody>
          <a:bodyPr/>
          <a:lstStyle/>
          <a:p>
            <a:pPr marL="0" indent="0">
              <a:buNone/>
            </a:pPr>
            <a:r>
              <a:rPr lang="en-US" sz="3264" dirty="0">
                <a:latin typeface="Segoe UI Light" panose="020B0502040204020203" pitchFamily="34" charset="0"/>
                <a:cs typeface="Segoe UI Light" panose="020B0502040204020203" pitchFamily="34" charset="0"/>
              </a:rPr>
              <a:t>Default Background Tasks</a:t>
            </a:r>
          </a:p>
          <a:p>
            <a:pPr marL="342834" lvl="1" indent="0">
              <a:buNone/>
            </a:pPr>
            <a:r>
              <a:rPr lang="en-US" sz="1836" dirty="0">
                <a:latin typeface="Segoe UI Light" panose="020B0502040204020203" pitchFamily="34" charset="0"/>
                <a:cs typeface="Segoe UI Light" panose="020B0502040204020203" pitchFamily="34" charset="0"/>
              </a:rPr>
              <a:t>Execution time of 25 seconds</a:t>
            </a:r>
          </a:p>
          <a:p>
            <a:pPr marL="342834" lvl="1" indent="0">
              <a:buNone/>
            </a:pPr>
            <a:r>
              <a:rPr lang="en-US" sz="1836" dirty="0">
                <a:latin typeface="Segoe UI Light" panose="020B0502040204020203" pitchFamily="34" charset="0"/>
                <a:cs typeface="Segoe UI Light" panose="020B0502040204020203" pitchFamily="34" charset="0"/>
              </a:rPr>
              <a:t>Cancel time of 5 seconds</a:t>
            </a:r>
          </a:p>
        </p:txBody>
      </p:sp>
      <p:sp>
        <p:nvSpPr>
          <p:cNvPr id="3" name="Title 2"/>
          <p:cNvSpPr>
            <a:spLocks noGrp="1"/>
          </p:cNvSpPr>
          <p:nvPr>
            <p:ph type="title"/>
          </p:nvPr>
        </p:nvSpPr>
        <p:spPr/>
        <p:txBody>
          <a:bodyPr/>
          <a:lstStyle/>
          <a:p>
            <a:r>
              <a:rPr lang="en-US" dirty="0" smtClean="0">
                <a:latin typeface="Segoe UI Light" panose="020B0502040204020203" pitchFamily="34" charset="0"/>
                <a:cs typeface="Segoe UI Light" panose="020B0502040204020203" pitchFamily="34" charset="0"/>
              </a:rPr>
              <a:t>Task Lifetime</a:t>
            </a:r>
            <a:endParaRPr lang="en-US" dirty="0">
              <a:latin typeface="Segoe UI Light" panose="020B0502040204020203" pitchFamily="34" charset="0"/>
              <a:cs typeface="Segoe UI Light" panose="020B0502040204020203" pitchFamily="34" charset="0"/>
            </a:endParaRPr>
          </a:p>
        </p:txBody>
      </p:sp>
      <p:sp>
        <p:nvSpPr>
          <p:cNvPr id="4" name="Rectangle 3"/>
          <p:cNvSpPr/>
          <p:nvPr/>
        </p:nvSpPr>
        <p:spPr>
          <a:xfrm>
            <a:off x="5864703" y="4983160"/>
            <a:ext cx="6811358" cy="1182762"/>
          </a:xfrm>
          <a:prstGeom prst="rect">
            <a:avLst/>
          </a:prstGeom>
        </p:spPr>
        <p:txBody>
          <a:bodyPr wrap="square">
            <a:spAutoFit/>
          </a:bodyPr>
          <a:lstStyle/>
          <a:p>
            <a:pPr defTabSz="932597"/>
            <a:r>
              <a:rPr lang="en-US" sz="3264" dirty="0">
                <a:gradFill>
                  <a:gsLst>
                    <a:gs pos="1250">
                      <a:srgbClr val="404040"/>
                    </a:gs>
                    <a:gs pos="100000">
                      <a:srgbClr val="404040"/>
                    </a:gs>
                  </a:gsLst>
                  <a:lin ang="5400000" scaled="0"/>
                </a:gradFill>
                <a:latin typeface="Segoe UI Light" panose="020B0502040204020203" pitchFamily="34" charset="0"/>
                <a:cs typeface="Segoe UI Light" panose="020B0502040204020203" pitchFamily="34" charset="0"/>
              </a:rPr>
              <a:t>Long-Running Background Tasks</a:t>
            </a:r>
          </a:p>
          <a:p>
            <a:pPr marL="342834" lvl="1" defTabSz="932597"/>
            <a:r>
              <a:rPr lang="en-US" sz="1836" dirty="0" err="1">
                <a:solidFill>
                  <a:srgbClr val="404040"/>
                </a:solidFill>
                <a:latin typeface="Segoe UI Light" panose="020B0502040204020203" pitchFamily="34" charset="0"/>
                <a:cs typeface="Segoe UI Light" panose="020B0502040204020203" pitchFamily="34" charset="0"/>
              </a:rPr>
              <a:t>ApplicationTrigger</a:t>
            </a:r>
            <a:r>
              <a:rPr lang="en-US" sz="1836" dirty="0">
                <a:solidFill>
                  <a:srgbClr val="404040"/>
                </a:solidFill>
                <a:latin typeface="Segoe UI Light" panose="020B0502040204020203" pitchFamily="34" charset="0"/>
                <a:cs typeface="Segoe UI Light" panose="020B0502040204020203" pitchFamily="34" charset="0"/>
              </a:rPr>
              <a:t>, </a:t>
            </a:r>
            <a:r>
              <a:rPr lang="en-US" sz="1836" dirty="0" err="1">
                <a:solidFill>
                  <a:srgbClr val="404040"/>
                </a:solidFill>
                <a:latin typeface="Segoe UI Light" panose="020B0502040204020203" pitchFamily="34" charset="0"/>
                <a:cs typeface="Segoe UI Light" panose="020B0502040204020203" pitchFamily="34" charset="0"/>
              </a:rPr>
              <a:t>MaintenanceTrigger</a:t>
            </a:r>
            <a:r>
              <a:rPr lang="en-US" sz="1836" dirty="0">
                <a:solidFill>
                  <a:srgbClr val="404040"/>
                </a:solidFill>
                <a:latin typeface="Segoe UI Light" panose="020B0502040204020203" pitchFamily="34" charset="0"/>
                <a:cs typeface="Segoe UI Light" panose="020B0502040204020203" pitchFamily="34" charset="0"/>
              </a:rPr>
              <a:t>, </a:t>
            </a:r>
          </a:p>
          <a:p>
            <a:pPr marL="342834" lvl="1" defTabSz="932597"/>
            <a:r>
              <a:rPr lang="en-US" sz="1836" dirty="0" err="1">
                <a:solidFill>
                  <a:srgbClr val="404040"/>
                </a:solidFill>
                <a:latin typeface="Segoe UI Light" panose="020B0502040204020203" pitchFamily="34" charset="0"/>
                <a:cs typeface="Segoe UI Light" panose="020B0502040204020203" pitchFamily="34" charset="0"/>
              </a:rPr>
              <a:t>DeviceUseTrigger</a:t>
            </a:r>
            <a:r>
              <a:rPr lang="en-US" sz="1836" dirty="0">
                <a:solidFill>
                  <a:srgbClr val="404040"/>
                </a:solidFill>
                <a:latin typeface="Segoe UI Light" panose="020B0502040204020203" pitchFamily="34" charset="0"/>
                <a:cs typeface="Segoe UI Light" panose="020B0502040204020203" pitchFamily="34" charset="0"/>
              </a:rPr>
              <a:t>, </a:t>
            </a:r>
            <a:r>
              <a:rPr lang="en-US" sz="1836" dirty="0" err="1">
                <a:solidFill>
                  <a:srgbClr val="404040"/>
                </a:solidFill>
                <a:latin typeface="Segoe UI Light" panose="020B0502040204020203" pitchFamily="34" charset="0"/>
                <a:cs typeface="Segoe UI Light" panose="020B0502040204020203" pitchFamily="34" charset="0"/>
              </a:rPr>
              <a:t>RfCommConnectionTrigger</a:t>
            </a:r>
            <a:endParaRPr lang="en-US" sz="1836" dirty="0">
              <a:solidFill>
                <a:srgbClr val="404040"/>
              </a:solidFill>
              <a:latin typeface="Segoe UI Light" panose="020B0502040204020203" pitchFamily="34" charset="0"/>
              <a:cs typeface="Segoe UI Light" panose="020B0502040204020203" pitchFamily="34" charset="0"/>
            </a:endParaRPr>
          </a:p>
        </p:txBody>
      </p:sp>
      <p:sp>
        <p:nvSpPr>
          <p:cNvPr id="24" name="Rectangle 23"/>
          <p:cNvSpPr/>
          <p:nvPr/>
        </p:nvSpPr>
        <p:spPr>
          <a:xfrm>
            <a:off x="1182415" y="2802416"/>
            <a:ext cx="1538560" cy="621736"/>
          </a:xfrm>
          <a:prstGeom prst="rect">
            <a:avLst/>
          </a:prstGeom>
          <a:solidFill>
            <a:srgbClr val="0078D7"/>
          </a:solidFill>
          <a:ln w="50800">
            <a:solidFill>
              <a:srgbClr val="0078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latin typeface="Segoe UI Light" panose="020B0502040204020203" pitchFamily="34" charset="0"/>
              <a:cs typeface="Segoe UI Light" panose="020B0502040204020203" pitchFamily="34" charset="0"/>
            </a:endParaRPr>
          </a:p>
        </p:txBody>
      </p:sp>
      <p:cxnSp>
        <p:nvCxnSpPr>
          <p:cNvPr id="23" name="Straight Connector 22"/>
          <p:cNvCxnSpPr/>
          <p:nvPr/>
        </p:nvCxnSpPr>
        <p:spPr>
          <a:xfrm flipV="1">
            <a:off x="719093" y="3941817"/>
            <a:ext cx="10517439" cy="30151"/>
          </a:xfrm>
          <a:prstGeom prst="line">
            <a:avLst/>
          </a:prstGeom>
          <a:ln w="50800">
            <a:solidFill>
              <a:srgbClr val="A5A5A5"/>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553844" y="1783709"/>
            <a:ext cx="1331460"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gradFill>
                  <a:gsLst>
                    <a:gs pos="2917">
                      <a:srgbClr val="404040"/>
                    </a:gs>
                    <a:gs pos="30000">
                      <a:srgbClr val="404040"/>
                    </a:gs>
                  </a:gsLst>
                  <a:lin ang="5400000" scaled="0"/>
                </a:gradFill>
                <a:latin typeface="Segoe UI Light" panose="020B0502040204020203" pitchFamily="34" charset="0"/>
                <a:cs typeface="Segoe UI Light" panose="020B0502040204020203" pitchFamily="34" charset="0"/>
              </a:rPr>
              <a:t>Terminated</a:t>
            </a:r>
          </a:p>
        </p:txBody>
      </p:sp>
      <p:sp>
        <p:nvSpPr>
          <p:cNvPr id="43" name="TextBox 42"/>
          <p:cNvSpPr txBox="1"/>
          <p:nvPr/>
        </p:nvSpPr>
        <p:spPr>
          <a:xfrm>
            <a:off x="1523969" y="1770446"/>
            <a:ext cx="1037766" cy="549685"/>
          </a:xfrm>
          <a:prstGeom prst="rect">
            <a:avLst/>
          </a:prstGeom>
          <a:noFill/>
        </p:spPr>
        <p:txBody>
          <a:bodyPr wrap="square" lIns="182854" tIns="146283" rIns="182854" bIns="146283" rtlCol="0">
            <a:spAutoFit/>
          </a:bodyPr>
          <a:lstStyle/>
          <a:p>
            <a:pPr defTabSz="932597">
              <a:lnSpc>
                <a:spcPct val="90000"/>
              </a:lnSpc>
              <a:spcAft>
                <a:spcPts val="600"/>
              </a:spcAft>
            </a:pPr>
            <a:r>
              <a:rPr lang="en-US" sz="1836" dirty="0">
                <a:gradFill>
                  <a:gsLst>
                    <a:gs pos="2917">
                      <a:srgbClr val="404040"/>
                    </a:gs>
                    <a:gs pos="30000">
                      <a:srgbClr val="404040"/>
                    </a:gs>
                  </a:gsLst>
                  <a:lin ang="5400000" scaled="0"/>
                </a:gradFill>
                <a:latin typeface="Segoe UI Light" panose="020B0502040204020203" pitchFamily="34" charset="0"/>
                <a:cs typeface="Segoe UI Light" panose="020B0502040204020203" pitchFamily="34" charset="0"/>
              </a:rPr>
              <a:t>Ideal</a:t>
            </a:r>
          </a:p>
        </p:txBody>
      </p:sp>
      <p:sp>
        <p:nvSpPr>
          <p:cNvPr id="44" name="TextBox 43"/>
          <p:cNvSpPr txBox="1"/>
          <p:nvPr/>
        </p:nvSpPr>
        <p:spPr>
          <a:xfrm>
            <a:off x="986179" y="3350833"/>
            <a:ext cx="1865874" cy="516923"/>
          </a:xfrm>
          <a:prstGeom prst="rect">
            <a:avLst/>
          </a:prstGeom>
          <a:noFill/>
        </p:spPr>
        <p:txBody>
          <a:bodyPr wrap="square" lIns="182854" tIns="146283" rIns="182854" bIns="146283" rtlCol="0">
            <a:spAutoFit/>
          </a:bodyPr>
          <a:lstStyle/>
          <a:p>
            <a:pPr defTabSz="932597">
              <a:lnSpc>
                <a:spcPct val="90000"/>
              </a:lnSpc>
              <a:spcAft>
                <a:spcPts val="600"/>
              </a:spcAft>
            </a:pPr>
            <a:r>
              <a:rPr lang="en-US" sz="1599" dirty="0">
                <a:solidFill>
                  <a:srgbClr val="0078D7"/>
                </a:solidFill>
                <a:latin typeface="Segoe UI Light" panose="020B0502040204020203" pitchFamily="34" charset="0"/>
                <a:cs typeface="Segoe UI Light" panose="020B0502040204020203" pitchFamily="34" charset="0"/>
              </a:rPr>
              <a:t>Run()</a:t>
            </a:r>
          </a:p>
        </p:txBody>
      </p:sp>
      <p:sp>
        <p:nvSpPr>
          <p:cNvPr id="45" name="TextBox 44"/>
          <p:cNvSpPr txBox="1"/>
          <p:nvPr/>
        </p:nvSpPr>
        <p:spPr>
          <a:xfrm>
            <a:off x="4058570" y="3309331"/>
            <a:ext cx="820516" cy="51692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0078D7"/>
                </a:solidFill>
                <a:latin typeface="Segoe UI Light" panose="020B0502040204020203" pitchFamily="34" charset="0"/>
                <a:cs typeface="Segoe UI Light" panose="020B0502040204020203" pitchFamily="34" charset="0"/>
              </a:rPr>
              <a:t>Run()</a:t>
            </a:r>
          </a:p>
        </p:txBody>
      </p:sp>
      <p:sp>
        <p:nvSpPr>
          <p:cNvPr id="52" name="Freeform 9"/>
          <p:cNvSpPr>
            <a:spLocks/>
          </p:cNvSpPr>
          <p:nvPr/>
        </p:nvSpPr>
        <p:spPr bwMode="auto">
          <a:xfrm rot="10800000">
            <a:off x="11155141" y="3817168"/>
            <a:ext cx="162781" cy="269607"/>
          </a:xfrm>
          <a:custGeom>
            <a:avLst/>
            <a:gdLst>
              <a:gd name="T0" fmla="*/ 54 w 92"/>
              <a:gd name="T1" fmla="*/ 93 h 154"/>
              <a:gd name="T2" fmla="*/ 87 w 92"/>
              <a:gd name="T3" fmla="*/ 125 h 154"/>
              <a:gd name="T4" fmla="*/ 87 w 92"/>
              <a:gd name="T5" fmla="*/ 148 h 154"/>
              <a:gd name="T6" fmla="*/ 64 w 92"/>
              <a:gd name="T7" fmla="*/ 148 h 154"/>
              <a:gd name="T8" fmla="*/ 5 w 92"/>
              <a:gd name="T9" fmla="*/ 88 h 154"/>
              <a:gd name="T10" fmla="*/ 5 w 92"/>
              <a:gd name="T11" fmla="*/ 88 h 154"/>
              <a:gd name="T12" fmla="*/ 4 w 92"/>
              <a:gd name="T13" fmla="*/ 87 h 154"/>
              <a:gd name="T14" fmla="*/ 4 w 92"/>
              <a:gd name="T15" fmla="*/ 87 h 154"/>
              <a:gd name="T16" fmla="*/ 3 w 92"/>
              <a:gd name="T17" fmla="*/ 86 h 154"/>
              <a:gd name="T18" fmla="*/ 3 w 92"/>
              <a:gd name="T19" fmla="*/ 85 h 154"/>
              <a:gd name="T20" fmla="*/ 2 w 92"/>
              <a:gd name="T21" fmla="*/ 85 h 154"/>
              <a:gd name="T22" fmla="*/ 2 w 92"/>
              <a:gd name="T23" fmla="*/ 84 h 154"/>
              <a:gd name="T24" fmla="*/ 2 w 92"/>
              <a:gd name="T25" fmla="*/ 83 h 154"/>
              <a:gd name="T26" fmla="*/ 1 w 92"/>
              <a:gd name="T27" fmla="*/ 82 h 154"/>
              <a:gd name="T28" fmla="*/ 1 w 92"/>
              <a:gd name="T29" fmla="*/ 82 h 154"/>
              <a:gd name="T30" fmla="*/ 1 w 92"/>
              <a:gd name="T31" fmla="*/ 81 h 154"/>
              <a:gd name="T32" fmla="*/ 1 w 92"/>
              <a:gd name="T33" fmla="*/ 80 h 154"/>
              <a:gd name="T34" fmla="*/ 0 w 92"/>
              <a:gd name="T35" fmla="*/ 79 h 154"/>
              <a:gd name="T36" fmla="*/ 0 w 92"/>
              <a:gd name="T37" fmla="*/ 78 h 154"/>
              <a:gd name="T38" fmla="*/ 0 w 92"/>
              <a:gd name="T39" fmla="*/ 78 h 154"/>
              <a:gd name="T40" fmla="*/ 0 w 92"/>
              <a:gd name="T41" fmla="*/ 76 h 154"/>
              <a:gd name="T42" fmla="*/ 0 w 92"/>
              <a:gd name="T43" fmla="*/ 76 h 154"/>
              <a:gd name="T44" fmla="*/ 0 w 92"/>
              <a:gd name="T45" fmla="*/ 75 h 154"/>
              <a:gd name="T46" fmla="*/ 0 w 92"/>
              <a:gd name="T47" fmla="*/ 75 h 154"/>
              <a:gd name="T48" fmla="*/ 1 w 92"/>
              <a:gd name="T49" fmla="*/ 74 h 154"/>
              <a:gd name="T50" fmla="*/ 1 w 92"/>
              <a:gd name="T51" fmla="*/ 73 h 154"/>
              <a:gd name="T52" fmla="*/ 1 w 92"/>
              <a:gd name="T53" fmla="*/ 73 h 154"/>
              <a:gd name="T54" fmla="*/ 1 w 92"/>
              <a:gd name="T55" fmla="*/ 72 h 154"/>
              <a:gd name="T56" fmla="*/ 2 w 92"/>
              <a:gd name="T57" fmla="*/ 71 h 154"/>
              <a:gd name="T58" fmla="*/ 2 w 92"/>
              <a:gd name="T59" fmla="*/ 70 h 154"/>
              <a:gd name="T60" fmla="*/ 2 w 92"/>
              <a:gd name="T61" fmla="*/ 69 h 154"/>
              <a:gd name="T62" fmla="*/ 3 w 92"/>
              <a:gd name="T63" fmla="*/ 69 h 154"/>
              <a:gd name="T64" fmla="*/ 3 w 92"/>
              <a:gd name="T65" fmla="*/ 68 h 154"/>
              <a:gd name="T66" fmla="*/ 4 w 92"/>
              <a:gd name="T67" fmla="*/ 67 h 154"/>
              <a:gd name="T68" fmla="*/ 4 w 92"/>
              <a:gd name="T69" fmla="*/ 67 h 154"/>
              <a:gd name="T70" fmla="*/ 5 w 92"/>
              <a:gd name="T71" fmla="*/ 67 h 154"/>
              <a:gd name="T72" fmla="*/ 5 w 92"/>
              <a:gd name="T73" fmla="*/ 66 h 154"/>
              <a:gd name="T74" fmla="*/ 64 w 92"/>
              <a:gd name="T75" fmla="*/ 7 h 154"/>
              <a:gd name="T76" fmla="*/ 87 w 92"/>
              <a:gd name="T77" fmla="*/ 7 h 154"/>
              <a:gd name="T78" fmla="*/ 87 w 92"/>
              <a:gd name="T79" fmla="*/ 29 h 154"/>
              <a:gd name="T80" fmla="*/ 54 w 92"/>
              <a:gd name="T81" fmla="*/ 61 h 154"/>
              <a:gd name="T82" fmla="*/ 54 w 92"/>
              <a:gd name="T8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154">
                <a:moveTo>
                  <a:pt x="54" y="93"/>
                </a:moveTo>
                <a:cubicBezTo>
                  <a:pt x="87" y="125"/>
                  <a:pt x="87" y="125"/>
                  <a:pt x="87" y="125"/>
                </a:cubicBezTo>
                <a:cubicBezTo>
                  <a:pt x="92" y="132"/>
                  <a:pt x="92" y="142"/>
                  <a:pt x="87" y="148"/>
                </a:cubicBezTo>
                <a:cubicBezTo>
                  <a:pt x="81" y="154"/>
                  <a:pt x="71" y="154"/>
                  <a:pt x="64" y="148"/>
                </a:cubicBezTo>
                <a:cubicBezTo>
                  <a:pt x="5" y="88"/>
                  <a:pt x="5" y="88"/>
                  <a:pt x="5" y="88"/>
                </a:cubicBezTo>
                <a:cubicBezTo>
                  <a:pt x="5" y="88"/>
                  <a:pt x="5" y="88"/>
                  <a:pt x="5" y="88"/>
                </a:cubicBezTo>
                <a:cubicBezTo>
                  <a:pt x="5" y="87"/>
                  <a:pt x="4" y="87"/>
                  <a:pt x="4" y="87"/>
                </a:cubicBezTo>
                <a:cubicBezTo>
                  <a:pt x="4" y="87"/>
                  <a:pt x="4" y="87"/>
                  <a:pt x="4" y="87"/>
                </a:cubicBezTo>
                <a:cubicBezTo>
                  <a:pt x="3" y="87"/>
                  <a:pt x="3" y="87"/>
                  <a:pt x="3" y="86"/>
                </a:cubicBezTo>
                <a:cubicBezTo>
                  <a:pt x="3" y="86"/>
                  <a:pt x="3" y="86"/>
                  <a:pt x="3" y="85"/>
                </a:cubicBezTo>
                <a:cubicBezTo>
                  <a:pt x="2" y="85"/>
                  <a:pt x="2" y="85"/>
                  <a:pt x="2" y="85"/>
                </a:cubicBezTo>
                <a:cubicBezTo>
                  <a:pt x="2" y="84"/>
                  <a:pt x="2" y="84"/>
                  <a:pt x="2" y="84"/>
                </a:cubicBezTo>
                <a:cubicBezTo>
                  <a:pt x="2" y="84"/>
                  <a:pt x="2" y="84"/>
                  <a:pt x="2" y="83"/>
                </a:cubicBezTo>
                <a:cubicBezTo>
                  <a:pt x="1" y="83"/>
                  <a:pt x="1" y="83"/>
                  <a:pt x="1" y="82"/>
                </a:cubicBezTo>
                <a:cubicBezTo>
                  <a:pt x="1" y="82"/>
                  <a:pt x="1" y="82"/>
                  <a:pt x="1" y="82"/>
                </a:cubicBezTo>
                <a:cubicBezTo>
                  <a:pt x="1" y="81"/>
                  <a:pt x="1" y="81"/>
                  <a:pt x="1" y="81"/>
                </a:cubicBezTo>
                <a:cubicBezTo>
                  <a:pt x="1" y="80"/>
                  <a:pt x="1" y="80"/>
                  <a:pt x="1" y="80"/>
                </a:cubicBezTo>
                <a:cubicBezTo>
                  <a:pt x="0" y="79"/>
                  <a:pt x="0" y="79"/>
                  <a:pt x="0" y="79"/>
                </a:cubicBezTo>
                <a:cubicBezTo>
                  <a:pt x="0" y="79"/>
                  <a:pt x="0" y="79"/>
                  <a:pt x="0" y="78"/>
                </a:cubicBezTo>
                <a:cubicBezTo>
                  <a:pt x="0" y="78"/>
                  <a:pt x="0" y="78"/>
                  <a:pt x="0" y="78"/>
                </a:cubicBezTo>
                <a:cubicBezTo>
                  <a:pt x="0" y="77"/>
                  <a:pt x="0" y="77"/>
                  <a:pt x="0" y="76"/>
                </a:cubicBezTo>
                <a:cubicBezTo>
                  <a:pt x="0" y="76"/>
                  <a:pt x="0" y="76"/>
                  <a:pt x="0" y="76"/>
                </a:cubicBezTo>
                <a:cubicBezTo>
                  <a:pt x="0" y="75"/>
                  <a:pt x="0" y="75"/>
                  <a:pt x="0" y="75"/>
                </a:cubicBezTo>
                <a:cubicBezTo>
                  <a:pt x="0" y="75"/>
                  <a:pt x="0" y="75"/>
                  <a:pt x="0" y="75"/>
                </a:cubicBezTo>
                <a:cubicBezTo>
                  <a:pt x="0" y="75"/>
                  <a:pt x="1" y="75"/>
                  <a:pt x="1" y="74"/>
                </a:cubicBezTo>
                <a:cubicBezTo>
                  <a:pt x="1" y="74"/>
                  <a:pt x="1" y="74"/>
                  <a:pt x="1" y="73"/>
                </a:cubicBezTo>
                <a:cubicBezTo>
                  <a:pt x="1" y="73"/>
                  <a:pt x="1" y="73"/>
                  <a:pt x="1" y="73"/>
                </a:cubicBezTo>
                <a:cubicBezTo>
                  <a:pt x="1" y="72"/>
                  <a:pt x="1" y="72"/>
                  <a:pt x="1" y="72"/>
                </a:cubicBezTo>
                <a:cubicBezTo>
                  <a:pt x="1" y="72"/>
                  <a:pt x="1" y="71"/>
                  <a:pt x="2" y="71"/>
                </a:cubicBezTo>
                <a:cubicBezTo>
                  <a:pt x="2" y="70"/>
                  <a:pt x="2" y="70"/>
                  <a:pt x="2" y="70"/>
                </a:cubicBezTo>
                <a:cubicBezTo>
                  <a:pt x="2" y="70"/>
                  <a:pt x="2" y="70"/>
                  <a:pt x="2" y="69"/>
                </a:cubicBezTo>
                <a:cubicBezTo>
                  <a:pt x="3" y="69"/>
                  <a:pt x="3" y="69"/>
                  <a:pt x="3" y="69"/>
                </a:cubicBezTo>
                <a:cubicBezTo>
                  <a:pt x="3" y="68"/>
                  <a:pt x="3" y="68"/>
                  <a:pt x="3" y="68"/>
                </a:cubicBezTo>
                <a:cubicBezTo>
                  <a:pt x="3" y="68"/>
                  <a:pt x="3" y="68"/>
                  <a:pt x="4" y="67"/>
                </a:cubicBezTo>
                <a:cubicBezTo>
                  <a:pt x="4" y="67"/>
                  <a:pt x="4" y="67"/>
                  <a:pt x="4" y="67"/>
                </a:cubicBezTo>
                <a:cubicBezTo>
                  <a:pt x="4" y="67"/>
                  <a:pt x="5" y="67"/>
                  <a:pt x="5" y="67"/>
                </a:cubicBezTo>
                <a:cubicBezTo>
                  <a:pt x="5" y="66"/>
                  <a:pt x="5" y="66"/>
                  <a:pt x="5" y="66"/>
                </a:cubicBezTo>
                <a:cubicBezTo>
                  <a:pt x="64" y="7"/>
                  <a:pt x="64" y="7"/>
                  <a:pt x="64" y="7"/>
                </a:cubicBezTo>
                <a:cubicBezTo>
                  <a:pt x="71" y="0"/>
                  <a:pt x="81" y="0"/>
                  <a:pt x="87" y="7"/>
                </a:cubicBezTo>
                <a:cubicBezTo>
                  <a:pt x="92" y="13"/>
                  <a:pt x="92" y="23"/>
                  <a:pt x="87" y="29"/>
                </a:cubicBezTo>
                <a:cubicBezTo>
                  <a:pt x="54" y="61"/>
                  <a:pt x="54" y="61"/>
                  <a:pt x="54" y="61"/>
                </a:cubicBezTo>
                <a:lnTo>
                  <a:pt x="54" y="93"/>
                </a:lnTo>
                <a:close/>
              </a:path>
            </a:pathLst>
          </a:custGeom>
          <a:solidFill>
            <a:srgbClr val="A5A5A5"/>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panose="020B0502040204020203" pitchFamily="34" charset="0"/>
              <a:cs typeface="Segoe UI Light" panose="020B0502040204020203" pitchFamily="34" charset="0"/>
            </a:endParaRPr>
          </a:p>
        </p:txBody>
      </p:sp>
      <p:sp>
        <p:nvSpPr>
          <p:cNvPr id="26" name="TextBox 25"/>
          <p:cNvSpPr txBox="1"/>
          <p:nvPr/>
        </p:nvSpPr>
        <p:spPr>
          <a:xfrm>
            <a:off x="5302550" y="4025854"/>
            <a:ext cx="2569948" cy="549685"/>
          </a:xfrm>
          <a:prstGeom prst="rect">
            <a:avLst/>
          </a:prstGeom>
          <a:noFill/>
        </p:spPr>
        <p:txBody>
          <a:bodyPr wrap="square" lIns="182854" tIns="146283" rIns="182854" bIns="146283" rtlCol="0">
            <a:spAutoFit/>
          </a:bodyPr>
          <a:lstStyle/>
          <a:p>
            <a:pPr defTabSz="932597">
              <a:lnSpc>
                <a:spcPct val="90000"/>
              </a:lnSpc>
              <a:spcAft>
                <a:spcPts val="600"/>
              </a:spcAft>
            </a:pPr>
            <a:r>
              <a:rPr lang="en-US" sz="1836" dirty="0">
                <a:gradFill>
                  <a:gsLst>
                    <a:gs pos="2917">
                      <a:srgbClr val="404040"/>
                    </a:gs>
                    <a:gs pos="30000">
                      <a:srgbClr val="404040"/>
                    </a:gs>
                  </a:gsLst>
                  <a:lin ang="5400000" scaled="0"/>
                </a:gradFill>
                <a:latin typeface="Segoe UI Light" panose="020B0502040204020203" pitchFamily="34" charset="0"/>
                <a:cs typeface="Segoe UI Light" panose="020B0502040204020203" pitchFamily="34" charset="0"/>
              </a:rPr>
              <a:t>Execution Time</a:t>
            </a:r>
          </a:p>
        </p:txBody>
      </p:sp>
      <p:sp>
        <p:nvSpPr>
          <p:cNvPr id="27" name="TextBox 26"/>
          <p:cNvSpPr txBox="1"/>
          <p:nvPr/>
        </p:nvSpPr>
        <p:spPr>
          <a:xfrm>
            <a:off x="8172633" y="1786826"/>
            <a:ext cx="1178563"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gradFill>
                  <a:gsLst>
                    <a:gs pos="2917">
                      <a:srgbClr val="404040"/>
                    </a:gs>
                    <a:gs pos="30000">
                      <a:srgbClr val="404040"/>
                    </a:gs>
                  </a:gsLst>
                  <a:lin ang="5400000" scaled="0"/>
                </a:gradFill>
                <a:latin typeface="Segoe UI Light" panose="020B0502040204020203" pitchFamily="34" charset="0"/>
                <a:cs typeface="Segoe UI Light" panose="020B0502040204020203" pitchFamily="34" charset="0"/>
              </a:rPr>
              <a:t>Canceled</a:t>
            </a:r>
          </a:p>
        </p:txBody>
      </p:sp>
      <p:sp>
        <p:nvSpPr>
          <p:cNvPr id="28" name="Rectangle 27"/>
          <p:cNvSpPr/>
          <p:nvPr/>
        </p:nvSpPr>
        <p:spPr>
          <a:xfrm>
            <a:off x="9744679" y="2783527"/>
            <a:ext cx="378869" cy="637801"/>
          </a:xfrm>
          <a:prstGeom prst="rect">
            <a:avLst/>
          </a:prstGeom>
          <a:solidFill>
            <a:srgbClr val="002050"/>
          </a:solidFill>
          <a:ln w="50800">
            <a:solidFill>
              <a:srgbClr val="002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latin typeface="Segoe UI Light" panose="020B0502040204020203" pitchFamily="34" charset="0"/>
              <a:cs typeface="Segoe UI Light" panose="020B0502040204020203" pitchFamily="34" charset="0"/>
            </a:endParaRPr>
          </a:p>
        </p:txBody>
      </p:sp>
      <p:sp>
        <p:nvSpPr>
          <p:cNvPr id="29" name="TextBox 28"/>
          <p:cNvSpPr txBox="1"/>
          <p:nvPr/>
        </p:nvSpPr>
        <p:spPr>
          <a:xfrm>
            <a:off x="7535134" y="3357310"/>
            <a:ext cx="820516" cy="51692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0078D7"/>
                </a:solidFill>
                <a:latin typeface="Segoe UI Light" panose="020B0502040204020203" pitchFamily="34" charset="0"/>
                <a:cs typeface="Segoe UI Light" panose="020B0502040204020203" pitchFamily="34" charset="0"/>
              </a:rPr>
              <a:t>Run()</a:t>
            </a:r>
          </a:p>
        </p:txBody>
      </p:sp>
      <p:sp>
        <p:nvSpPr>
          <p:cNvPr id="30" name="TextBox 29"/>
          <p:cNvSpPr txBox="1"/>
          <p:nvPr/>
        </p:nvSpPr>
        <p:spPr>
          <a:xfrm>
            <a:off x="9627156" y="3393946"/>
            <a:ext cx="1093547" cy="51692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002050"/>
                </a:solidFill>
                <a:latin typeface="Segoe UI Light" panose="020B0502040204020203" pitchFamily="34" charset="0"/>
                <a:cs typeface="Segoe UI Light" panose="020B0502040204020203" pitchFamily="34" charset="0"/>
              </a:rPr>
              <a:t>Cancel()</a:t>
            </a:r>
          </a:p>
        </p:txBody>
      </p:sp>
      <p:cxnSp>
        <p:nvCxnSpPr>
          <p:cNvPr id="6" name="Straight Connector 5"/>
          <p:cNvCxnSpPr/>
          <p:nvPr/>
        </p:nvCxnSpPr>
        <p:spPr>
          <a:xfrm>
            <a:off x="6263627" y="2200023"/>
            <a:ext cx="0" cy="1678686"/>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1" name="Straight Connector 30"/>
          <p:cNvCxnSpPr/>
          <p:nvPr/>
        </p:nvCxnSpPr>
        <p:spPr>
          <a:xfrm>
            <a:off x="9733770" y="2222130"/>
            <a:ext cx="0" cy="1678686"/>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p:nvPr/>
        </p:nvCxnSpPr>
        <p:spPr>
          <a:xfrm>
            <a:off x="2960657" y="2213115"/>
            <a:ext cx="0" cy="1678686"/>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3" name="Rectangle 32"/>
          <p:cNvSpPr/>
          <p:nvPr/>
        </p:nvSpPr>
        <p:spPr>
          <a:xfrm>
            <a:off x="4230174" y="2799591"/>
            <a:ext cx="1989247" cy="621736"/>
          </a:xfrm>
          <a:prstGeom prst="rect">
            <a:avLst/>
          </a:prstGeom>
          <a:solidFill>
            <a:srgbClr val="0078D7"/>
          </a:solidFill>
          <a:ln w="50800">
            <a:solidFill>
              <a:srgbClr val="0078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latin typeface="Segoe UI Light" panose="020B0502040204020203" pitchFamily="34" charset="0"/>
              <a:cs typeface="Segoe UI Light" panose="020B0502040204020203" pitchFamily="34" charset="0"/>
            </a:endParaRPr>
          </a:p>
        </p:txBody>
      </p:sp>
      <p:sp>
        <p:nvSpPr>
          <p:cNvPr id="34" name="Rectangle 33"/>
          <p:cNvSpPr/>
          <p:nvPr/>
        </p:nvSpPr>
        <p:spPr>
          <a:xfrm>
            <a:off x="7700316" y="2799591"/>
            <a:ext cx="1989247" cy="621736"/>
          </a:xfrm>
          <a:prstGeom prst="rect">
            <a:avLst/>
          </a:prstGeom>
          <a:solidFill>
            <a:srgbClr val="0078D7"/>
          </a:solidFill>
          <a:ln w="50800">
            <a:solidFill>
              <a:srgbClr val="0078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446123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500"/>
                                        <p:tgtEl>
                                          <p:spTgt spid="4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500"/>
                                        <p:tgtEl>
                                          <p:spTgt spid="45"/>
                                        </p:tgtEl>
                                      </p:cBhvr>
                                    </p:animEffect>
                                  </p:childTnLst>
                                </p:cTn>
                              </p:par>
                              <p:par>
                                <p:cTn id="25" presetID="10"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500"/>
                                        <p:tgtEl>
                                          <p:spTgt spid="30"/>
                                        </p:tgtEl>
                                      </p:cBhvr>
                                    </p:animEffect>
                                  </p:childTnLst>
                                </p:cTn>
                              </p:par>
                              <p:par>
                                <p:cTn id="45" presetID="10" presetClass="entr" presetSubtype="0"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4" grpId="0" animBg="1"/>
      <p:bldP spid="42" grpId="0"/>
      <p:bldP spid="43" grpId="0"/>
      <p:bldP spid="44" grpId="0"/>
      <p:bldP spid="45" grpId="0"/>
      <p:bldP spid="27" grpId="0"/>
      <p:bldP spid="28" grpId="0" animBg="1"/>
      <p:bldP spid="29" grpId="0"/>
      <p:bldP spid="30" grpId="0"/>
      <p:bldP spid="33" grpId="0" animBg="1"/>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
          <p:cNvSpPr>
            <a:spLocks noGrp="1"/>
          </p:cNvSpPr>
          <p:nvPr>
            <p:ph type="body" sz="quarter" idx="15"/>
          </p:nvPr>
        </p:nvSpPr>
        <p:spPr>
          <a:xfrm>
            <a:off x="1011694" y="5383843"/>
            <a:ext cx="3587932" cy="1708147"/>
          </a:xfrm>
          <a:prstGeom prst="rect">
            <a:avLst/>
          </a:prstGeom>
        </p:spPr>
        <p:txBody>
          <a:bodyPr/>
          <a:lstStyle/>
          <a:p>
            <a:pPr algn="ctr"/>
            <a:r>
              <a:rPr lang="en-US" sz="3199" dirty="0">
                <a:latin typeface="Segoe UI Light" panose="020B0502040204020203" pitchFamily="34" charset="0"/>
                <a:cs typeface="Segoe UI Light" panose="020B0502040204020203" pitchFamily="34" charset="0"/>
              </a:rPr>
              <a:t>Default Task</a:t>
            </a:r>
          </a:p>
          <a:p>
            <a:pPr algn="ctr"/>
            <a:r>
              <a:rPr lang="en-US" sz="2040" dirty="0">
                <a:latin typeface="Segoe UI Light" panose="020B0502040204020203" pitchFamily="34" charset="0"/>
                <a:cs typeface="Segoe UI Light" panose="020B0502040204020203" pitchFamily="34" charset="0"/>
              </a:rPr>
              <a:t>Hosted in a separate process</a:t>
            </a:r>
          </a:p>
          <a:p>
            <a:pPr algn="ctr"/>
            <a:r>
              <a:rPr lang="en-US" sz="2040" dirty="0">
                <a:latin typeface="Segoe UI Light" panose="020B0502040204020203" pitchFamily="34" charset="0"/>
                <a:cs typeface="Segoe UI Light" panose="020B0502040204020203" pitchFamily="34" charset="0"/>
              </a:rPr>
              <a:t>Implement </a:t>
            </a:r>
            <a:r>
              <a:rPr lang="en-US" sz="2040" dirty="0" err="1">
                <a:latin typeface="Segoe UI Light" panose="020B0502040204020203" pitchFamily="34" charset="0"/>
                <a:cs typeface="Segoe UI Light" panose="020B0502040204020203" pitchFamily="34" charset="0"/>
              </a:rPr>
              <a:t>IBackgroundTask</a:t>
            </a:r>
            <a:endParaRPr lang="en-US" sz="2040" dirty="0">
              <a:latin typeface="Segoe UI Light" panose="020B0502040204020203" pitchFamily="34" charset="0"/>
              <a:cs typeface="Segoe UI Light" panose="020B0502040204020203" pitchFamily="34" charset="0"/>
            </a:endParaRPr>
          </a:p>
        </p:txBody>
      </p:sp>
      <p:sp>
        <p:nvSpPr>
          <p:cNvPr id="3" name="Title 2"/>
          <p:cNvSpPr>
            <a:spLocks noGrp="1"/>
          </p:cNvSpPr>
          <p:nvPr>
            <p:ph type="title"/>
          </p:nvPr>
        </p:nvSpPr>
        <p:spPr/>
        <p:txBody>
          <a:bodyPr/>
          <a:lstStyle/>
          <a:p>
            <a:r>
              <a:rPr lang="en-US" dirty="0" smtClean="0"/>
              <a:t>Background Task Process</a:t>
            </a:r>
            <a:endParaRPr lang="en-US" dirty="0"/>
          </a:p>
        </p:txBody>
      </p:sp>
      <p:grpSp>
        <p:nvGrpSpPr>
          <p:cNvPr id="24" name="Group 23"/>
          <p:cNvGrpSpPr/>
          <p:nvPr/>
        </p:nvGrpSpPr>
        <p:grpSpPr>
          <a:xfrm>
            <a:off x="1378099" y="1689333"/>
            <a:ext cx="2764396" cy="3742730"/>
            <a:chOff x="523875" y="2258407"/>
            <a:chExt cx="2710438" cy="3669676"/>
          </a:xfrm>
        </p:grpSpPr>
        <p:sp>
          <p:nvSpPr>
            <p:cNvPr id="25" name="Rounded Rectangle 24"/>
            <p:cNvSpPr/>
            <p:nvPr/>
          </p:nvSpPr>
          <p:spPr>
            <a:xfrm>
              <a:off x="523875" y="2269760"/>
              <a:ext cx="2710438" cy="3658323"/>
            </a:xfrm>
            <a:prstGeom prst="roundRect">
              <a:avLst/>
            </a:prstGeom>
            <a:noFill/>
            <a:ln w="50800">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latin typeface="Segoe UI Light" panose="020B0502040204020203" pitchFamily="34" charset="0"/>
                <a:cs typeface="Segoe UI Light" panose="020B0502040204020203" pitchFamily="34" charset="0"/>
              </a:endParaRPr>
            </a:p>
          </p:txBody>
        </p:sp>
        <p:sp>
          <p:nvSpPr>
            <p:cNvPr id="26" name="Rectangle 25"/>
            <p:cNvSpPr/>
            <p:nvPr/>
          </p:nvSpPr>
          <p:spPr>
            <a:xfrm>
              <a:off x="873254" y="3314575"/>
              <a:ext cx="2011680" cy="1012228"/>
            </a:xfrm>
            <a:prstGeom prst="rect">
              <a:avLst/>
            </a:prstGeom>
            <a:noFill/>
            <a:ln w="50800">
              <a:solidFill>
                <a:srgbClr val="50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latin typeface="Segoe UI Light" panose="020B0502040204020203" pitchFamily="34" charset="0"/>
                <a:cs typeface="Segoe UI Light" panose="020B0502040204020203" pitchFamily="34" charset="0"/>
              </a:endParaRPr>
            </a:p>
          </p:txBody>
        </p:sp>
        <p:sp>
          <p:nvSpPr>
            <p:cNvPr id="27" name="Rectangle 26"/>
            <p:cNvSpPr/>
            <p:nvPr/>
          </p:nvSpPr>
          <p:spPr>
            <a:xfrm>
              <a:off x="873254" y="4498826"/>
              <a:ext cx="2011680" cy="1005882"/>
            </a:xfrm>
            <a:prstGeom prst="rect">
              <a:avLst/>
            </a:prstGeom>
            <a:noFill/>
            <a:ln w="50800">
              <a:solidFill>
                <a:srgbClr val="50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latin typeface="Segoe UI Light" panose="020B0502040204020203" pitchFamily="34" charset="0"/>
                <a:cs typeface="Segoe UI Light" panose="020B0502040204020203" pitchFamily="34" charset="0"/>
              </a:endParaRPr>
            </a:p>
          </p:txBody>
        </p:sp>
        <p:sp>
          <p:nvSpPr>
            <p:cNvPr id="28" name="TextBox 27"/>
            <p:cNvSpPr txBox="1"/>
            <p:nvPr/>
          </p:nvSpPr>
          <p:spPr>
            <a:xfrm>
              <a:off x="950425" y="2258407"/>
              <a:ext cx="1798362" cy="543894"/>
            </a:xfrm>
            <a:prstGeom prst="rect">
              <a:avLst/>
            </a:prstGeom>
            <a:noFill/>
          </p:spPr>
          <p:txBody>
            <a:bodyPr wrap="none" lIns="182854" tIns="146283" rIns="182854" bIns="146283" rtlCol="0" anchor="ctr" anchorCtr="1">
              <a:spAutoFit/>
            </a:bodyPr>
            <a:lstStyle/>
            <a:p>
              <a:pPr algn="ctr" defTabSz="932597">
                <a:lnSpc>
                  <a:spcPct val="90000"/>
                </a:lnSpc>
                <a:spcAft>
                  <a:spcPts val="600"/>
                </a:spcAft>
              </a:pPr>
              <a:r>
                <a:rPr lang="en-US" sz="1836" dirty="0">
                  <a:solidFill>
                    <a:srgbClr val="505050"/>
                  </a:solidFill>
                  <a:latin typeface="Segoe UI Light" panose="020B0502040204020203" pitchFamily="34" charset="0"/>
                  <a:cs typeface="Segoe UI Light" panose="020B0502040204020203" pitchFamily="34" charset="0"/>
                </a:rPr>
                <a:t>App Container</a:t>
              </a:r>
            </a:p>
          </p:txBody>
        </p:sp>
        <p:sp>
          <p:nvSpPr>
            <p:cNvPr id="29" name="TextBox 28"/>
            <p:cNvSpPr txBox="1"/>
            <p:nvPr/>
          </p:nvSpPr>
          <p:spPr>
            <a:xfrm>
              <a:off x="1344482" y="3311424"/>
              <a:ext cx="973008" cy="483557"/>
            </a:xfrm>
            <a:prstGeom prst="rect">
              <a:avLst/>
            </a:prstGeom>
            <a:noFill/>
          </p:spPr>
          <p:txBody>
            <a:bodyPr wrap="none" lIns="182854" tIns="146283" rIns="182854" bIns="146283" rtlCol="0" anchor="ctr" anchorCtr="1">
              <a:spAutoFit/>
            </a:bodyPr>
            <a:lstStyle/>
            <a:p>
              <a:pPr algn="ctr" defTabSz="932597">
                <a:lnSpc>
                  <a:spcPct val="90000"/>
                </a:lnSpc>
                <a:spcAft>
                  <a:spcPts val="600"/>
                </a:spcAft>
              </a:pPr>
              <a:r>
                <a:rPr lang="en-US" sz="1428" dirty="0">
                  <a:solidFill>
                    <a:srgbClr val="505050"/>
                  </a:solidFill>
                  <a:latin typeface="Segoe UI Light" panose="020B0502040204020203" pitchFamily="34" charset="0"/>
                  <a:cs typeface="Segoe UI Light" panose="020B0502040204020203" pitchFamily="34" charset="0"/>
                </a:rPr>
                <a:t>app.exe</a:t>
              </a:r>
            </a:p>
          </p:txBody>
        </p:sp>
        <p:sp>
          <p:nvSpPr>
            <p:cNvPr id="38" name="TextBox 37"/>
            <p:cNvSpPr txBox="1"/>
            <p:nvPr/>
          </p:nvSpPr>
          <p:spPr>
            <a:xfrm>
              <a:off x="882264" y="3704220"/>
              <a:ext cx="1934682" cy="543894"/>
            </a:xfrm>
            <a:prstGeom prst="rect">
              <a:avLst/>
            </a:prstGeom>
            <a:noFill/>
          </p:spPr>
          <p:txBody>
            <a:bodyPr wrap="none" lIns="182854" tIns="146283" rIns="182854" bIns="146283" rtlCol="0" anchor="ctr" anchorCtr="1">
              <a:spAutoFit/>
            </a:bodyPr>
            <a:lstStyle/>
            <a:p>
              <a:pPr algn="ctr" defTabSz="932597">
                <a:lnSpc>
                  <a:spcPct val="90000"/>
                </a:lnSpc>
                <a:spcAft>
                  <a:spcPts val="600"/>
                </a:spcAft>
              </a:pPr>
              <a:r>
                <a:rPr lang="en-US" sz="1836" dirty="0" err="1">
                  <a:solidFill>
                    <a:srgbClr val="505050"/>
                  </a:solidFill>
                  <a:latin typeface="Segoe UI Light" panose="020B0502040204020203" pitchFamily="34" charset="0"/>
                  <a:cs typeface="Segoe UI Light" panose="020B0502040204020203" pitchFamily="34" charset="0"/>
                </a:rPr>
                <a:t>CoreApplication</a:t>
              </a:r>
              <a:endParaRPr lang="en-US" sz="1836" dirty="0">
                <a:solidFill>
                  <a:srgbClr val="505050"/>
                </a:solidFill>
                <a:latin typeface="Segoe UI Light" panose="020B0502040204020203" pitchFamily="34" charset="0"/>
                <a:cs typeface="Segoe UI Light" panose="020B0502040204020203" pitchFamily="34" charset="0"/>
              </a:endParaRPr>
            </a:p>
          </p:txBody>
        </p:sp>
        <p:sp>
          <p:nvSpPr>
            <p:cNvPr id="39" name="TextBox 38"/>
            <p:cNvSpPr txBox="1"/>
            <p:nvPr/>
          </p:nvSpPr>
          <p:spPr>
            <a:xfrm>
              <a:off x="941854" y="4829235"/>
              <a:ext cx="1930386" cy="543894"/>
            </a:xfrm>
            <a:prstGeom prst="rect">
              <a:avLst/>
            </a:prstGeom>
            <a:noFill/>
          </p:spPr>
          <p:txBody>
            <a:bodyPr wrap="none" lIns="182854" tIns="146283" rIns="182854" bIns="146283" rtlCol="0" anchor="ctr" anchorCtr="1">
              <a:spAutoFit/>
            </a:bodyPr>
            <a:lstStyle/>
            <a:p>
              <a:pPr algn="ctr" defTabSz="932597">
                <a:lnSpc>
                  <a:spcPct val="90000"/>
                </a:lnSpc>
                <a:spcAft>
                  <a:spcPts val="600"/>
                </a:spcAft>
              </a:pPr>
              <a:r>
                <a:rPr lang="en-US" sz="1836" dirty="0" err="1">
                  <a:solidFill>
                    <a:srgbClr val="505050"/>
                  </a:solidFill>
                  <a:latin typeface="Segoe UI Light" panose="020B0502040204020203" pitchFamily="34" charset="0"/>
                  <a:cs typeface="Segoe UI Light" panose="020B0502040204020203" pitchFamily="34" charset="0"/>
                </a:rPr>
                <a:t>BackgroundTask</a:t>
              </a:r>
              <a:endParaRPr lang="en-US" sz="1836" dirty="0">
                <a:solidFill>
                  <a:srgbClr val="505050"/>
                </a:solidFill>
                <a:latin typeface="Segoe UI Light" panose="020B0502040204020203" pitchFamily="34" charset="0"/>
                <a:cs typeface="Segoe UI Light" panose="020B0502040204020203" pitchFamily="34" charset="0"/>
              </a:endParaRPr>
            </a:p>
          </p:txBody>
        </p:sp>
        <p:sp>
          <p:nvSpPr>
            <p:cNvPr id="40" name="TextBox 39"/>
            <p:cNvSpPr txBox="1"/>
            <p:nvPr/>
          </p:nvSpPr>
          <p:spPr>
            <a:xfrm>
              <a:off x="737085" y="4510464"/>
              <a:ext cx="2324836" cy="483557"/>
            </a:xfrm>
            <a:prstGeom prst="rect">
              <a:avLst/>
            </a:prstGeom>
            <a:noFill/>
          </p:spPr>
          <p:txBody>
            <a:bodyPr wrap="square" lIns="182854" tIns="146283" rIns="182854" bIns="146283" rtlCol="0" anchor="ctr" anchorCtr="1">
              <a:spAutoFit/>
            </a:bodyPr>
            <a:lstStyle/>
            <a:p>
              <a:pPr algn="ctr" defTabSz="932597">
                <a:lnSpc>
                  <a:spcPct val="90000"/>
                </a:lnSpc>
                <a:spcAft>
                  <a:spcPts val="600"/>
                </a:spcAft>
              </a:pPr>
              <a:r>
                <a:rPr lang="en-US" sz="1428" dirty="0">
                  <a:solidFill>
                    <a:srgbClr val="505050"/>
                  </a:solidFill>
                  <a:latin typeface="Segoe UI Light" panose="020B0502040204020203" pitchFamily="34" charset="0"/>
                  <a:cs typeface="Segoe UI Light" panose="020B0502040204020203" pitchFamily="34" charset="0"/>
                </a:rPr>
                <a:t>backgroundtaskhost.exe</a:t>
              </a:r>
            </a:p>
          </p:txBody>
        </p:sp>
      </p:grpSp>
      <p:sp>
        <p:nvSpPr>
          <p:cNvPr id="30" name="Rounded Rectangle 29"/>
          <p:cNvSpPr/>
          <p:nvPr/>
        </p:nvSpPr>
        <p:spPr>
          <a:xfrm>
            <a:off x="6766077" y="1700913"/>
            <a:ext cx="2764396" cy="3731151"/>
          </a:xfrm>
          <a:prstGeom prst="roundRect">
            <a:avLst/>
          </a:prstGeom>
          <a:noFill/>
          <a:ln w="50800">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latin typeface="Segoe UI Light" panose="020B0502040204020203" pitchFamily="34" charset="0"/>
              <a:cs typeface="Segoe UI Light" panose="020B0502040204020203" pitchFamily="34" charset="0"/>
            </a:endParaRPr>
          </a:p>
        </p:txBody>
      </p:sp>
      <p:sp>
        <p:nvSpPr>
          <p:cNvPr id="31" name="Rectangle 30"/>
          <p:cNvSpPr/>
          <p:nvPr/>
        </p:nvSpPr>
        <p:spPr>
          <a:xfrm>
            <a:off x="6962717" y="2241536"/>
            <a:ext cx="2371117" cy="2941409"/>
          </a:xfrm>
          <a:prstGeom prst="rect">
            <a:avLst/>
          </a:prstGeom>
          <a:noFill/>
          <a:ln w="50800">
            <a:solidFill>
              <a:srgbClr val="0078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latin typeface="Segoe UI Light" panose="020B0502040204020203" pitchFamily="34" charset="0"/>
              <a:cs typeface="Segoe UI Light" panose="020B0502040204020203" pitchFamily="34" charset="0"/>
            </a:endParaRPr>
          </a:p>
        </p:txBody>
      </p:sp>
      <p:sp>
        <p:nvSpPr>
          <p:cNvPr id="32" name="Rectangle 31"/>
          <p:cNvSpPr/>
          <p:nvPr/>
        </p:nvSpPr>
        <p:spPr>
          <a:xfrm>
            <a:off x="7122412" y="2771140"/>
            <a:ext cx="2051727" cy="1043957"/>
          </a:xfrm>
          <a:prstGeom prst="rect">
            <a:avLst/>
          </a:prstGeom>
          <a:noFill/>
          <a:ln w="50800">
            <a:solidFill>
              <a:srgbClr val="50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latin typeface="Segoe UI Light" panose="020B0502040204020203" pitchFamily="34" charset="0"/>
              <a:cs typeface="Segoe UI Light" panose="020B0502040204020203" pitchFamily="34" charset="0"/>
            </a:endParaRPr>
          </a:p>
        </p:txBody>
      </p:sp>
      <p:sp>
        <p:nvSpPr>
          <p:cNvPr id="33" name="Rectangle 32"/>
          <p:cNvSpPr/>
          <p:nvPr/>
        </p:nvSpPr>
        <p:spPr>
          <a:xfrm>
            <a:off x="7122412" y="3974353"/>
            <a:ext cx="2051727" cy="1025907"/>
          </a:xfrm>
          <a:prstGeom prst="rect">
            <a:avLst/>
          </a:prstGeom>
          <a:noFill/>
          <a:ln w="50800">
            <a:solidFill>
              <a:srgbClr val="50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latin typeface="Segoe UI Light" panose="020B0502040204020203" pitchFamily="34" charset="0"/>
              <a:cs typeface="Segoe UI Light" panose="020B0502040204020203" pitchFamily="34" charset="0"/>
            </a:endParaRPr>
          </a:p>
        </p:txBody>
      </p:sp>
      <p:sp>
        <p:nvSpPr>
          <p:cNvPr id="34" name="TextBox 33"/>
          <p:cNvSpPr txBox="1"/>
          <p:nvPr/>
        </p:nvSpPr>
        <p:spPr>
          <a:xfrm>
            <a:off x="7224957" y="1679292"/>
            <a:ext cx="1834163" cy="554722"/>
          </a:xfrm>
          <a:prstGeom prst="rect">
            <a:avLst/>
          </a:prstGeom>
          <a:noFill/>
        </p:spPr>
        <p:txBody>
          <a:bodyPr wrap="none" lIns="182854" tIns="146283" rIns="182854" bIns="146283" rtlCol="0" anchor="ctr" anchorCtr="1">
            <a:spAutoFit/>
          </a:bodyPr>
          <a:lstStyle/>
          <a:p>
            <a:pPr algn="ctr" defTabSz="932597">
              <a:lnSpc>
                <a:spcPct val="90000"/>
              </a:lnSpc>
              <a:spcAft>
                <a:spcPts val="600"/>
              </a:spcAft>
            </a:pPr>
            <a:r>
              <a:rPr lang="en-US" sz="1836" dirty="0">
                <a:solidFill>
                  <a:srgbClr val="505050"/>
                </a:solidFill>
                <a:latin typeface="Segoe UI Light" panose="020B0502040204020203" pitchFamily="34" charset="0"/>
                <a:cs typeface="Segoe UI Light" panose="020B0502040204020203" pitchFamily="34" charset="0"/>
              </a:rPr>
              <a:t>App Container</a:t>
            </a:r>
          </a:p>
        </p:txBody>
      </p:sp>
      <p:sp>
        <p:nvSpPr>
          <p:cNvPr id="35" name="TextBox 34"/>
          <p:cNvSpPr txBox="1"/>
          <p:nvPr/>
        </p:nvSpPr>
        <p:spPr>
          <a:xfrm>
            <a:off x="7555222" y="2261761"/>
            <a:ext cx="992378" cy="493183"/>
          </a:xfrm>
          <a:prstGeom prst="rect">
            <a:avLst/>
          </a:prstGeom>
          <a:noFill/>
        </p:spPr>
        <p:txBody>
          <a:bodyPr wrap="none" lIns="182854" tIns="146283" rIns="182854" bIns="146283" rtlCol="0" anchor="ctr" anchorCtr="1">
            <a:spAutoFit/>
          </a:bodyPr>
          <a:lstStyle/>
          <a:p>
            <a:pPr algn="ctr" defTabSz="932597">
              <a:lnSpc>
                <a:spcPct val="90000"/>
              </a:lnSpc>
              <a:spcAft>
                <a:spcPts val="600"/>
              </a:spcAft>
            </a:pPr>
            <a:r>
              <a:rPr lang="en-US" sz="1428" dirty="0">
                <a:solidFill>
                  <a:srgbClr val="505050"/>
                </a:solidFill>
                <a:latin typeface="Segoe UI Light" panose="020B0502040204020203" pitchFamily="34" charset="0"/>
                <a:cs typeface="Segoe UI Light" panose="020B0502040204020203" pitchFamily="34" charset="0"/>
              </a:rPr>
              <a:t>app.exe</a:t>
            </a:r>
          </a:p>
        </p:txBody>
      </p:sp>
      <p:sp>
        <p:nvSpPr>
          <p:cNvPr id="36" name="TextBox 35"/>
          <p:cNvSpPr txBox="1"/>
          <p:nvPr/>
        </p:nvSpPr>
        <p:spPr>
          <a:xfrm>
            <a:off x="7266646" y="3017502"/>
            <a:ext cx="1793291" cy="554722"/>
          </a:xfrm>
          <a:prstGeom prst="rect">
            <a:avLst/>
          </a:prstGeom>
          <a:noFill/>
        </p:spPr>
        <p:txBody>
          <a:bodyPr wrap="none" lIns="182854" tIns="146283" rIns="182854" bIns="146283" rtlCol="0" anchor="ctr" anchorCtr="1">
            <a:spAutoFit/>
          </a:bodyPr>
          <a:lstStyle/>
          <a:p>
            <a:pPr algn="ctr" defTabSz="932597">
              <a:lnSpc>
                <a:spcPct val="90000"/>
              </a:lnSpc>
              <a:spcAft>
                <a:spcPts val="600"/>
              </a:spcAft>
            </a:pPr>
            <a:r>
              <a:rPr lang="en-US" sz="1836" dirty="0" err="1">
                <a:solidFill>
                  <a:srgbClr val="505050"/>
                </a:solidFill>
                <a:latin typeface="Segoe UI Light" panose="020B0502040204020203" pitchFamily="34" charset="0"/>
                <a:cs typeface="Segoe UI Light" panose="020B0502040204020203" pitchFamily="34" charset="0"/>
              </a:rPr>
              <a:t>OnLaunched</a:t>
            </a:r>
            <a:r>
              <a:rPr lang="en-US" sz="1836" dirty="0">
                <a:solidFill>
                  <a:srgbClr val="505050"/>
                </a:solidFill>
                <a:latin typeface="Segoe UI Light" panose="020B0502040204020203" pitchFamily="34" charset="0"/>
                <a:cs typeface="Segoe UI Light" panose="020B0502040204020203" pitchFamily="34" charset="0"/>
              </a:rPr>
              <a:t>()</a:t>
            </a:r>
          </a:p>
        </p:txBody>
      </p:sp>
      <p:sp>
        <p:nvSpPr>
          <p:cNvPr id="37" name="TextBox 36"/>
          <p:cNvSpPr txBox="1"/>
          <p:nvPr/>
        </p:nvSpPr>
        <p:spPr>
          <a:xfrm>
            <a:off x="7196150" y="4041060"/>
            <a:ext cx="1878372" cy="892494"/>
          </a:xfrm>
          <a:prstGeom prst="rect">
            <a:avLst/>
          </a:prstGeom>
          <a:noFill/>
        </p:spPr>
        <p:txBody>
          <a:bodyPr wrap="none" lIns="182854" tIns="146283" rIns="182854" bIns="146283" rtlCol="0" anchor="ctr" anchorCtr="1">
            <a:spAutoFit/>
          </a:bodyPr>
          <a:lstStyle/>
          <a:p>
            <a:pPr algn="ctr" defTabSz="932597">
              <a:lnSpc>
                <a:spcPct val="90000"/>
              </a:lnSpc>
              <a:spcAft>
                <a:spcPts val="600"/>
              </a:spcAft>
            </a:pPr>
            <a:r>
              <a:rPr lang="en-US" sz="1836" dirty="0" err="1">
                <a:solidFill>
                  <a:srgbClr val="505050"/>
                </a:solidFill>
                <a:latin typeface="Segoe UI Light" panose="020B0502040204020203" pitchFamily="34" charset="0"/>
                <a:cs typeface="Segoe UI Light" panose="020B0502040204020203" pitchFamily="34" charset="0"/>
              </a:rPr>
              <a:t>OnBackground</a:t>
            </a:r>
            <a:endParaRPr lang="en-US" sz="1836" dirty="0">
              <a:solidFill>
                <a:srgbClr val="505050"/>
              </a:solidFill>
              <a:latin typeface="Segoe UI Light" panose="020B0502040204020203" pitchFamily="34" charset="0"/>
              <a:cs typeface="Segoe UI Light" panose="020B0502040204020203" pitchFamily="34" charset="0"/>
            </a:endParaRPr>
          </a:p>
          <a:p>
            <a:pPr algn="ctr" defTabSz="932597">
              <a:lnSpc>
                <a:spcPct val="90000"/>
              </a:lnSpc>
              <a:spcAft>
                <a:spcPts val="600"/>
              </a:spcAft>
            </a:pPr>
            <a:r>
              <a:rPr lang="en-US" sz="1836" dirty="0">
                <a:solidFill>
                  <a:srgbClr val="505050"/>
                </a:solidFill>
                <a:latin typeface="Segoe UI Light" panose="020B0502040204020203" pitchFamily="34" charset="0"/>
                <a:cs typeface="Segoe UI Light" panose="020B0502040204020203" pitchFamily="34" charset="0"/>
              </a:rPr>
              <a:t>Activated()</a:t>
            </a:r>
          </a:p>
        </p:txBody>
      </p:sp>
      <p:sp>
        <p:nvSpPr>
          <p:cNvPr id="41" name="Rectangle 40"/>
          <p:cNvSpPr/>
          <p:nvPr/>
        </p:nvSpPr>
        <p:spPr>
          <a:xfrm>
            <a:off x="6254021" y="5636096"/>
            <a:ext cx="3818540" cy="1212511"/>
          </a:xfrm>
          <a:prstGeom prst="rect">
            <a:avLst/>
          </a:prstGeom>
        </p:spPr>
        <p:txBody>
          <a:bodyPr wrap="square">
            <a:spAutoFit/>
          </a:bodyPr>
          <a:lstStyle/>
          <a:p>
            <a:pPr algn="ctr" defTabSz="932597"/>
            <a:r>
              <a:rPr lang="en-US" sz="3199" dirty="0">
                <a:solidFill>
                  <a:srgbClr val="505050"/>
                </a:solidFill>
                <a:latin typeface="Segoe UI Light" panose="020B0502040204020203" pitchFamily="34" charset="0"/>
                <a:cs typeface="Segoe UI Light" panose="020B0502040204020203" pitchFamily="34" charset="0"/>
              </a:rPr>
              <a:t>Single Process Model</a:t>
            </a:r>
          </a:p>
          <a:p>
            <a:pPr algn="ctr" defTabSz="932597"/>
            <a:r>
              <a:rPr lang="en-US" sz="2040" dirty="0">
                <a:solidFill>
                  <a:srgbClr val="505050"/>
                </a:solidFill>
                <a:latin typeface="Segoe UI Light" panose="020B0502040204020203" pitchFamily="34" charset="0"/>
                <a:cs typeface="Segoe UI Light" panose="020B0502040204020203" pitchFamily="34" charset="0"/>
              </a:rPr>
              <a:t>Work directly in </a:t>
            </a:r>
            <a:r>
              <a:rPr lang="en-US" sz="2040" dirty="0" err="1">
                <a:solidFill>
                  <a:srgbClr val="505050"/>
                </a:solidFill>
                <a:latin typeface="Segoe UI Light" panose="020B0502040204020203" pitchFamily="34" charset="0"/>
                <a:cs typeface="Segoe UI Light" panose="020B0502040204020203" pitchFamily="34" charset="0"/>
              </a:rPr>
              <a:t>CoreApplication</a:t>
            </a:r>
            <a:endParaRPr lang="en-US" sz="2040" dirty="0">
              <a:solidFill>
                <a:srgbClr val="505050"/>
              </a:solidFill>
              <a:latin typeface="Segoe UI Light" panose="020B0502040204020203" pitchFamily="34" charset="0"/>
              <a:cs typeface="Segoe UI Light" panose="020B0502040204020203" pitchFamily="34" charset="0"/>
            </a:endParaRPr>
          </a:p>
          <a:p>
            <a:pPr algn="ctr" defTabSz="932597"/>
            <a:r>
              <a:rPr lang="en-US" sz="2040" dirty="0">
                <a:solidFill>
                  <a:srgbClr val="505050"/>
                </a:solidFill>
                <a:latin typeface="Segoe UI Light" panose="020B0502040204020203" pitchFamily="34" charset="0"/>
                <a:cs typeface="Segoe UI Light" panose="020B0502040204020203" pitchFamily="34" charset="0"/>
              </a:rPr>
              <a:t>Less Code, Easier communication</a:t>
            </a:r>
          </a:p>
        </p:txBody>
      </p:sp>
      <p:sp>
        <p:nvSpPr>
          <p:cNvPr id="42" name="TextBox 41"/>
          <p:cNvSpPr txBox="1"/>
          <p:nvPr/>
        </p:nvSpPr>
        <p:spPr>
          <a:xfrm>
            <a:off x="2052070" y="1196105"/>
            <a:ext cx="1507180" cy="549685"/>
          </a:xfrm>
          <a:prstGeom prst="rect">
            <a:avLst/>
          </a:prstGeom>
          <a:noFill/>
        </p:spPr>
        <p:txBody>
          <a:bodyPr wrap="none" lIns="182854" tIns="146283" rIns="182854" bIns="146283" rtlCol="0" anchor="ctr" anchorCtr="1">
            <a:spAutoFit/>
          </a:bodyPr>
          <a:lstStyle/>
          <a:p>
            <a:pPr algn="ctr" defTabSz="932597">
              <a:lnSpc>
                <a:spcPct val="90000"/>
              </a:lnSpc>
              <a:spcAft>
                <a:spcPts val="600"/>
              </a:spcAft>
            </a:pPr>
            <a:r>
              <a:rPr lang="en-US" sz="1836" dirty="0">
                <a:solidFill>
                  <a:srgbClr val="505050"/>
                </a:solidFill>
                <a:latin typeface="Segoe UI Light" panose="020B0502040204020203" pitchFamily="34" charset="0"/>
                <a:cs typeface="Segoe UI Light" panose="020B0502040204020203" pitchFamily="34" charset="0"/>
              </a:rPr>
              <a:t>Windows 8</a:t>
            </a:r>
          </a:p>
        </p:txBody>
      </p:sp>
      <p:sp>
        <p:nvSpPr>
          <p:cNvPr id="45" name="TextBox 44"/>
          <p:cNvSpPr txBox="1"/>
          <p:nvPr/>
        </p:nvSpPr>
        <p:spPr>
          <a:xfrm>
            <a:off x="7011779" y="1154134"/>
            <a:ext cx="2233083" cy="554722"/>
          </a:xfrm>
          <a:prstGeom prst="rect">
            <a:avLst/>
          </a:prstGeom>
          <a:noFill/>
        </p:spPr>
        <p:txBody>
          <a:bodyPr wrap="none" lIns="182854" tIns="146283" rIns="182854" bIns="146283" rtlCol="0" anchor="ctr" anchorCtr="1">
            <a:spAutoFit/>
          </a:bodyPr>
          <a:lstStyle/>
          <a:p>
            <a:pPr algn="ctr" defTabSz="932597">
              <a:lnSpc>
                <a:spcPct val="90000"/>
              </a:lnSpc>
              <a:spcAft>
                <a:spcPts val="600"/>
              </a:spcAft>
            </a:pPr>
            <a:r>
              <a:rPr lang="en-US" sz="1836" dirty="0">
                <a:solidFill>
                  <a:srgbClr val="505050"/>
                </a:solidFill>
                <a:latin typeface="Segoe UI Light" panose="020B0502040204020203" pitchFamily="34" charset="0"/>
                <a:cs typeface="Segoe UI Light" panose="020B0502040204020203" pitchFamily="34" charset="0"/>
              </a:rPr>
              <a:t>Upcoming Release</a:t>
            </a:r>
          </a:p>
        </p:txBody>
      </p:sp>
    </p:spTree>
    <p:extLst>
      <p:ext uri="{BB962C8B-B14F-4D97-AF65-F5344CB8AC3E}">
        <p14:creationId xmlns:p14="http://schemas.microsoft.com/office/powerpoint/2010/main" val="3086354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p:bldP spid="30" grpId="0" animBg="1"/>
      <p:bldP spid="31" grpId="0" animBg="1"/>
      <p:bldP spid="32" grpId="0" animBg="1"/>
      <p:bldP spid="33" grpId="0" animBg="1"/>
      <p:bldP spid="34" grpId="0"/>
      <p:bldP spid="35" grpId="0"/>
      <p:bldP spid="36" grpId="0"/>
      <p:bldP spid="37"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5480" y="1209973"/>
            <a:ext cx="11955828" cy="3175485"/>
          </a:xfrm>
        </p:spPr>
        <p:txBody>
          <a:bodyPr/>
          <a:lstStyle/>
          <a:p>
            <a:r>
              <a:rPr lang="en-US" dirty="0">
                <a:latin typeface="Segoe UI Light" panose="020B0502040204020203" pitchFamily="34" charset="0"/>
                <a:cs typeface="Segoe UI Light" panose="020B0502040204020203" pitchFamily="34" charset="0"/>
              </a:rPr>
              <a:t>Demo</a:t>
            </a:r>
            <a:br>
              <a:rPr lang="en-US" dirty="0">
                <a:latin typeface="Segoe UI Light" panose="020B0502040204020203" pitchFamily="34" charset="0"/>
                <a:cs typeface="Segoe UI Light" panose="020B0502040204020203" pitchFamily="34" charset="0"/>
              </a:rPr>
            </a:br>
            <a:r>
              <a:rPr lang="en-US" dirty="0" err="1" smtClean="0">
                <a:latin typeface="Segoe UI Light" panose="020B0502040204020203" pitchFamily="34" charset="0"/>
                <a:cs typeface="Segoe UI Light" panose="020B0502040204020203" pitchFamily="34" charset="0"/>
              </a:rPr>
              <a:t>ContactStoreNotificationTrigger</a:t>
            </a:r>
            <a:r>
              <a:rPr lang="en-US" dirty="0" smtClean="0">
                <a:latin typeface="Segoe UI Light" panose="020B0502040204020203" pitchFamily="34" charset="0"/>
                <a:cs typeface="Segoe UI Light" panose="020B0502040204020203" pitchFamily="34" charset="0"/>
              </a:rPr>
              <a:t> </a:t>
            </a:r>
            <a:r>
              <a:rPr lang="en-US" dirty="0">
                <a:latin typeface="Segoe UI Light" panose="020B0502040204020203" pitchFamily="34" charset="0"/>
                <a:cs typeface="Segoe UI Light" panose="020B0502040204020203" pitchFamily="34" charset="0"/>
              </a:rPr>
              <a:t>in the Single-Process-Model</a:t>
            </a:r>
          </a:p>
        </p:txBody>
      </p:sp>
      <p:sp>
        <p:nvSpPr>
          <p:cNvPr id="4" name="Text Placeholder 3"/>
          <p:cNvSpPr>
            <a:spLocks noGrp="1"/>
          </p:cNvSpPr>
          <p:nvPr>
            <p:ph type="body" sz="quarter" idx="12"/>
          </p:nvPr>
        </p:nvSpPr>
        <p:spPr>
          <a:xfrm>
            <a:off x="275482" y="4839847"/>
            <a:ext cx="9142702" cy="738664"/>
          </a:xfrm>
        </p:spPr>
        <p:txBody>
          <a:bodyPr/>
          <a:lstStyle/>
          <a:p>
            <a:r>
              <a:rPr lang="en-US" dirty="0" smtClean="0">
                <a:latin typeface="Segoe UI Light" panose="020B0502040204020203" pitchFamily="34" charset="0"/>
                <a:cs typeface="Segoe UI Light" panose="020B0502040204020203" pitchFamily="34" charset="0"/>
              </a:rPr>
              <a:t>Stefan Wick</a:t>
            </a:r>
            <a:endParaRPr 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3225239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6"/>
          <p:cNvSpPr>
            <a:spLocks noGrp="1"/>
          </p:cNvSpPr>
          <p:nvPr>
            <p:ph type="title"/>
          </p:nvPr>
        </p:nvSpPr>
        <p:spPr>
          <a:xfrm>
            <a:off x="280988" y="301152"/>
            <a:ext cx="12126254" cy="935842"/>
          </a:xfrm>
        </p:spPr>
        <p:txBody>
          <a:bodyPr>
            <a:normAutofit/>
          </a:bodyPr>
          <a:lstStyle/>
          <a:p>
            <a:r>
              <a:rPr lang="en-US" sz="4896" dirty="0">
                <a:latin typeface="Segoe UI Light" panose="020B0502040204020203" pitchFamily="34" charset="0"/>
                <a:cs typeface="Segoe UI Light" panose="020B0502040204020203" pitchFamily="34" charset="0"/>
              </a:rPr>
              <a:t>Three Steps to Background Execution</a:t>
            </a:r>
          </a:p>
        </p:txBody>
      </p:sp>
      <p:sp>
        <p:nvSpPr>
          <p:cNvPr id="4" name="Rectangle 3"/>
          <p:cNvSpPr/>
          <p:nvPr/>
        </p:nvSpPr>
        <p:spPr>
          <a:xfrm>
            <a:off x="275477" y="5084253"/>
            <a:ext cx="11885514" cy="1022671"/>
          </a:xfrm>
          <a:prstGeom prst="rect">
            <a:avLst/>
          </a:prstGeom>
        </p:spPr>
        <p:txBody>
          <a:bodyPr wrap="square">
            <a:spAutoFit/>
          </a:bodyPr>
          <a:lstStyle/>
          <a:p>
            <a:pPr defTabSz="932563">
              <a:lnSpc>
                <a:spcPct val="90000"/>
              </a:lnSpc>
              <a:spcBef>
                <a:spcPct val="20000"/>
              </a:spcBef>
              <a:buSzPct val="90000"/>
            </a:pPr>
            <a:r>
              <a:rPr lang="en-US" sz="4080" dirty="0">
                <a:gradFill>
                  <a:gsLst>
                    <a:gs pos="1250">
                      <a:srgbClr val="0078D7"/>
                    </a:gs>
                    <a:gs pos="99000">
                      <a:srgbClr val="0078D7"/>
                    </a:gs>
                  </a:gsLst>
                  <a:lin ang="5400000" scaled="0"/>
                </a:gradFill>
                <a:latin typeface="Segoe UI Light" panose="020B0502040204020203" pitchFamily="34" charset="0"/>
                <a:cs typeface="Segoe UI Light" panose="020B0502040204020203" pitchFamily="34" charset="0"/>
              </a:rPr>
              <a:t>Register for Background Activity</a:t>
            </a:r>
          </a:p>
          <a:p>
            <a:pPr marL="0" lvl="1" defTabSz="932563">
              <a:lnSpc>
                <a:spcPct val="90000"/>
              </a:lnSpc>
              <a:spcBef>
                <a:spcPct val="20000"/>
              </a:spcBef>
              <a:buSzPct val="90000"/>
            </a:pPr>
            <a:r>
              <a:rPr lang="en-US" sz="2040" dirty="0" err="1">
                <a:gradFill>
                  <a:gsLst>
                    <a:gs pos="1250">
                      <a:srgbClr val="505050"/>
                    </a:gs>
                    <a:gs pos="100000">
                      <a:srgbClr val="505050"/>
                    </a:gs>
                  </a:gsLst>
                  <a:lin ang="5400000" scaled="0"/>
                </a:gradFill>
                <a:latin typeface="Segoe UI Light" panose="020B0502040204020203" pitchFamily="34" charset="0"/>
                <a:cs typeface="Segoe UI Light" panose="020B0502040204020203" pitchFamily="34" charset="0"/>
              </a:rPr>
              <a:t>BackgroundTaskBuilder.Register</a:t>
            </a:r>
            <a:r>
              <a:rPr lang="en-US" sz="2040" dirty="0">
                <a:gradFill>
                  <a:gsLst>
                    <a:gs pos="1250">
                      <a:srgbClr val="505050"/>
                    </a:gs>
                    <a:gs pos="100000">
                      <a:srgbClr val="505050"/>
                    </a:gs>
                  </a:gsLst>
                  <a:lin ang="5400000" scaled="0"/>
                </a:gradFill>
                <a:latin typeface="Segoe UI Light" panose="020B0502040204020203" pitchFamily="34" charset="0"/>
                <a:cs typeface="Segoe UI Light" panose="020B0502040204020203" pitchFamily="34" charset="0"/>
              </a:rPr>
              <a:t>()</a:t>
            </a:r>
          </a:p>
        </p:txBody>
      </p:sp>
      <p:sp>
        <p:nvSpPr>
          <p:cNvPr id="5" name="Rectangle 4"/>
          <p:cNvSpPr/>
          <p:nvPr/>
        </p:nvSpPr>
        <p:spPr>
          <a:xfrm>
            <a:off x="275474" y="1725760"/>
            <a:ext cx="11885515" cy="1022671"/>
          </a:xfrm>
          <a:prstGeom prst="rect">
            <a:avLst/>
          </a:prstGeom>
        </p:spPr>
        <p:txBody>
          <a:bodyPr wrap="square">
            <a:spAutoFit/>
          </a:bodyPr>
          <a:lstStyle/>
          <a:p>
            <a:pPr defTabSz="932563">
              <a:lnSpc>
                <a:spcPct val="90000"/>
              </a:lnSpc>
              <a:spcBef>
                <a:spcPct val="20000"/>
              </a:spcBef>
              <a:buSzPct val="90000"/>
            </a:pPr>
            <a:r>
              <a:rPr lang="en-US" sz="4080" dirty="0">
                <a:gradFill>
                  <a:gsLst>
                    <a:gs pos="1250">
                      <a:srgbClr val="0078D7"/>
                    </a:gs>
                    <a:gs pos="99000">
                      <a:srgbClr val="0078D7"/>
                    </a:gs>
                  </a:gsLst>
                  <a:lin ang="5400000" scaled="0"/>
                </a:gradFill>
                <a:latin typeface="Segoe UI Light" panose="020B0502040204020203" pitchFamily="34" charset="0"/>
                <a:cs typeface="Segoe UI Light" panose="020B0502040204020203" pitchFamily="34" charset="0"/>
              </a:rPr>
              <a:t>Request Background Access</a:t>
            </a:r>
          </a:p>
          <a:p>
            <a:pPr marL="0" lvl="1" defTabSz="932563">
              <a:lnSpc>
                <a:spcPct val="90000"/>
              </a:lnSpc>
              <a:spcBef>
                <a:spcPct val="20000"/>
              </a:spcBef>
              <a:buSzPct val="90000"/>
            </a:pPr>
            <a:r>
              <a:rPr lang="en-US" sz="2040" dirty="0">
                <a:gradFill>
                  <a:gsLst>
                    <a:gs pos="1250">
                      <a:srgbClr val="505050"/>
                    </a:gs>
                    <a:gs pos="100000">
                      <a:srgbClr val="505050"/>
                    </a:gs>
                  </a:gsLst>
                  <a:lin ang="5400000" scaled="0"/>
                </a:gradFill>
                <a:latin typeface="Segoe UI Light" panose="020B0502040204020203" pitchFamily="34" charset="0"/>
                <a:cs typeface="Segoe UI Light" panose="020B0502040204020203" pitchFamily="34" charset="0"/>
              </a:rPr>
              <a:t>Background Execution Manager</a:t>
            </a:r>
          </a:p>
        </p:txBody>
      </p:sp>
      <p:sp>
        <p:nvSpPr>
          <p:cNvPr id="7" name="Rectangle 6"/>
          <p:cNvSpPr/>
          <p:nvPr/>
        </p:nvSpPr>
        <p:spPr>
          <a:xfrm>
            <a:off x="275476" y="3405006"/>
            <a:ext cx="11885514" cy="1022671"/>
          </a:xfrm>
          <a:prstGeom prst="rect">
            <a:avLst/>
          </a:prstGeom>
        </p:spPr>
        <p:txBody>
          <a:bodyPr wrap="square">
            <a:spAutoFit/>
          </a:bodyPr>
          <a:lstStyle/>
          <a:p>
            <a:pPr defTabSz="932563">
              <a:lnSpc>
                <a:spcPct val="90000"/>
              </a:lnSpc>
              <a:spcBef>
                <a:spcPct val="20000"/>
              </a:spcBef>
              <a:buSzPct val="90000"/>
            </a:pPr>
            <a:r>
              <a:rPr lang="en-US" sz="4080" dirty="0">
                <a:gradFill>
                  <a:gsLst>
                    <a:gs pos="1250">
                      <a:srgbClr val="0078D7"/>
                    </a:gs>
                    <a:gs pos="99000">
                      <a:srgbClr val="0078D7"/>
                    </a:gs>
                  </a:gsLst>
                  <a:lin ang="5400000" scaled="0"/>
                </a:gradFill>
                <a:latin typeface="Segoe UI Light" panose="020B0502040204020203" pitchFamily="34" charset="0"/>
                <a:cs typeface="Segoe UI Light" panose="020B0502040204020203" pitchFamily="34" charset="0"/>
              </a:rPr>
              <a:t>Inform of User Configuration Needs</a:t>
            </a:r>
          </a:p>
          <a:p>
            <a:pPr marL="0" lvl="1" defTabSz="932563">
              <a:lnSpc>
                <a:spcPct val="90000"/>
              </a:lnSpc>
              <a:spcBef>
                <a:spcPct val="20000"/>
              </a:spcBef>
              <a:buSzPct val="90000"/>
            </a:pPr>
            <a:r>
              <a:rPr lang="en-US" sz="2040" dirty="0">
                <a:gradFill>
                  <a:gsLst>
                    <a:gs pos="1250">
                      <a:srgbClr val="505050"/>
                    </a:gs>
                    <a:gs pos="100000">
                      <a:srgbClr val="505050"/>
                    </a:gs>
                  </a:gsLst>
                  <a:lin ang="5400000" scaled="0"/>
                </a:gradFill>
                <a:latin typeface="Segoe UI Light" panose="020B0502040204020203" pitchFamily="34" charset="0"/>
                <a:cs typeface="Segoe UI Light" panose="020B0502040204020203" pitchFamily="34" charset="0"/>
              </a:rPr>
              <a:t>Battery Saver and Privacy Settings</a:t>
            </a:r>
          </a:p>
        </p:txBody>
      </p:sp>
    </p:spTree>
    <p:extLst>
      <p:ext uri="{BB962C8B-B14F-4D97-AF65-F5344CB8AC3E}">
        <p14:creationId xmlns:p14="http://schemas.microsoft.com/office/powerpoint/2010/main" val="3077164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Freeform 5"/>
          <p:cNvSpPr>
            <a:spLocks/>
          </p:cNvSpPr>
          <p:nvPr/>
        </p:nvSpPr>
        <p:spPr bwMode="auto">
          <a:xfrm>
            <a:off x="1723026" y="3439793"/>
            <a:ext cx="7923724" cy="2520315"/>
          </a:xfrm>
          <a:custGeom>
            <a:avLst/>
            <a:gdLst>
              <a:gd name="T0" fmla="*/ 0 w 5788"/>
              <a:gd name="T1" fmla="*/ 1841 h 1841"/>
              <a:gd name="T2" fmla="*/ 611 w 5788"/>
              <a:gd name="T3" fmla="*/ 0 h 1841"/>
              <a:gd name="T4" fmla="*/ 1670 w 5788"/>
              <a:gd name="T5" fmla="*/ 0 h 1841"/>
              <a:gd name="T6" fmla="*/ 1833 w 5788"/>
              <a:gd name="T7" fmla="*/ 780 h 1841"/>
              <a:gd name="T8" fmla="*/ 3004 w 5788"/>
              <a:gd name="T9" fmla="*/ 780 h 1841"/>
              <a:gd name="T10" fmla="*/ 3172 w 5788"/>
              <a:gd name="T11" fmla="*/ 0 h 1841"/>
              <a:gd name="T12" fmla="*/ 4229 w 5788"/>
              <a:gd name="T13" fmla="*/ 0 h 1841"/>
              <a:gd name="T14" fmla="*/ 4395 w 5788"/>
              <a:gd name="T15" fmla="*/ 780 h 1841"/>
              <a:gd name="T16" fmla="*/ 5788 w 5788"/>
              <a:gd name="T17" fmla="*/ 780 h 1841"/>
              <a:gd name="T18" fmla="*/ 5788 w 5788"/>
              <a:gd name="T19" fmla="*/ 1841 h 1841"/>
              <a:gd name="T20" fmla="*/ 0 w 5788"/>
              <a:gd name="T21"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88" h="1841">
                <a:moveTo>
                  <a:pt x="0" y="1841"/>
                </a:moveTo>
                <a:lnTo>
                  <a:pt x="611" y="0"/>
                </a:lnTo>
                <a:lnTo>
                  <a:pt x="1670" y="0"/>
                </a:lnTo>
                <a:lnTo>
                  <a:pt x="1833" y="780"/>
                </a:lnTo>
                <a:lnTo>
                  <a:pt x="3004" y="780"/>
                </a:lnTo>
                <a:lnTo>
                  <a:pt x="3172" y="0"/>
                </a:lnTo>
                <a:lnTo>
                  <a:pt x="4229" y="0"/>
                </a:lnTo>
                <a:lnTo>
                  <a:pt x="4395" y="780"/>
                </a:lnTo>
                <a:lnTo>
                  <a:pt x="5788" y="780"/>
                </a:lnTo>
                <a:lnTo>
                  <a:pt x="5788" y="1841"/>
                </a:lnTo>
                <a:lnTo>
                  <a:pt x="0" y="1841"/>
                </a:lnTo>
                <a:close/>
              </a:path>
            </a:pathLst>
          </a:custGeom>
          <a:solidFill>
            <a:schemeClr val="bg1">
              <a:lumMod val="85000"/>
            </a:schemeClr>
          </a:solidFill>
          <a:ln w="50800">
            <a:solidFill>
              <a:srgbClr val="0078D7"/>
            </a:solidFill>
          </a:ln>
        </p:spPr>
        <p:txBody>
          <a:bodyPr vert="horz" wrap="square" lIns="93260" tIns="46630" rIns="93260" bIns="46630" numCol="1" anchor="t" anchorCtr="0" compatLnSpc="1">
            <a:prstTxWarp prst="textNoShape">
              <a:avLst/>
            </a:prstTxWarp>
          </a:bodyPr>
          <a:lstStyle/>
          <a:p>
            <a:pPr defTabSz="932597"/>
            <a:endParaRPr lang="en-US" sz="1836" dirty="0">
              <a:solidFill>
                <a:srgbClr val="505050"/>
              </a:solidFill>
              <a:latin typeface="Segoe UI"/>
            </a:endParaRPr>
          </a:p>
        </p:txBody>
      </p:sp>
      <p:sp>
        <p:nvSpPr>
          <p:cNvPr id="107" name="Rectangle 106"/>
          <p:cNvSpPr/>
          <p:nvPr/>
        </p:nvSpPr>
        <p:spPr>
          <a:xfrm>
            <a:off x="4234728" y="4534046"/>
            <a:ext cx="1598056" cy="1395393"/>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lnSpc>
                <a:spcPct val="90000"/>
              </a:lnSpc>
              <a:spcAft>
                <a:spcPts val="600"/>
              </a:spcAft>
            </a:pPr>
            <a:endParaRPr lang="en-US" sz="2040" dirty="0">
              <a:gradFill>
                <a:gsLst>
                  <a:gs pos="2917">
                    <a:srgbClr val="404040"/>
                  </a:gs>
                  <a:gs pos="30000">
                    <a:srgbClr val="404040"/>
                  </a:gs>
                </a:gsLst>
                <a:lin ang="5400000" scaled="0"/>
              </a:gradFill>
              <a:latin typeface="Segoe UI Semibold" panose="020B0702040204020203" pitchFamily="34" charset="0"/>
              <a:cs typeface="Segoe UI Semibold" panose="020B0702040204020203" pitchFamily="34" charset="0"/>
            </a:endParaRPr>
          </a:p>
        </p:txBody>
      </p:sp>
      <p:sp>
        <p:nvSpPr>
          <p:cNvPr id="108" name="Rectangle 107"/>
          <p:cNvSpPr/>
          <p:nvPr/>
        </p:nvSpPr>
        <p:spPr>
          <a:xfrm>
            <a:off x="7739767" y="4534046"/>
            <a:ext cx="1906983" cy="1395393"/>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2040" dirty="0">
              <a:gradFill>
                <a:gsLst>
                  <a:gs pos="2917">
                    <a:srgbClr val="404040"/>
                  </a:gs>
                  <a:gs pos="30000">
                    <a:srgbClr val="404040"/>
                  </a:gs>
                </a:gsLst>
                <a:lin ang="5400000" scaled="0"/>
              </a:gradFill>
              <a:latin typeface="Segoe UI Semibold" panose="020B0702040204020203" pitchFamily="34" charset="0"/>
              <a:cs typeface="Segoe UI Semibold" panose="020B0702040204020203" pitchFamily="34" charset="0"/>
            </a:endParaRPr>
          </a:p>
        </p:txBody>
      </p:sp>
      <p:sp>
        <p:nvSpPr>
          <p:cNvPr id="3" name="Title 2"/>
          <p:cNvSpPr>
            <a:spLocks noGrp="1"/>
          </p:cNvSpPr>
          <p:nvPr>
            <p:ph type="title"/>
          </p:nvPr>
        </p:nvSpPr>
        <p:spPr/>
        <p:txBody>
          <a:bodyPr/>
          <a:lstStyle/>
          <a:p>
            <a:r>
              <a:rPr lang="en-US" dirty="0" smtClean="0"/>
              <a:t>Daily App Usage Pattern</a:t>
            </a:r>
            <a:endParaRPr lang="en-US" dirty="0"/>
          </a:p>
        </p:txBody>
      </p:sp>
      <p:grpSp>
        <p:nvGrpSpPr>
          <p:cNvPr id="76" name="Group 75"/>
          <p:cNvGrpSpPr/>
          <p:nvPr/>
        </p:nvGrpSpPr>
        <p:grpSpPr>
          <a:xfrm>
            <a:off x="10257480" y="1945510"/>
            <a:ext cx="461829" cy="462522"/>
            <a:chOff x="985838" y="4721226"/>
            <a:chExt cx="1060450" cy="1062038"/>
          </a:xfrm>
          <a:solidFill>
            <a:srgbClr val="F8F8F8"/>
          </a:solidFill>
        </p:grpSpPr>
        <p:sp>
          <p:nvSpPr>
            <p:cNvPr id="77" name="Oval 12"/>
            <p:cNvSpPr>
              <a:spLocks noChangeArrowheads="1"/>
            </p:cNvSpPr>
            <p:nvPr/>
          </p:nvSpPr>
          <p:spPr bwMode="auto">
            <a:xfrm>
              <a:off x="985838" y="4721226"/>
              <a:ext cx="1060450" cy="1062038"/>
            </a:xfrm>
            <a:prstGeom prst="ellipse">
              <a:avLst/>
            </a:prstGeom>
            <a:grpFill/>
            <a:ln w="38100" cap="flat">
              <a:solidFill>
                <a:srgbClr val="D83B0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78" name="Line 60"/>
            <p:cNvSpPr>
              <a:spLocks noChangeShapeType="1"/>
            </p:cNvSpPr>
            <p:nvPr/>
          </p:nvSpPr>
          <p:spPr bwMode="auto">
            <a:xfrm flipV="1">
              <a:off x="1293813" y="5030788"/>
              <a:ext cx="444500" cy="444500"/>
            </a:xfrm>
            <a:prstGeom prst="line">
              <a:avLst/>
            </a:prstGeom>
            <a:grpFill/>
            <a:ln w="38100" cap="flat">
              <a:solidFill>
                <a:srgbClr val="D83B01"/>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79" name="Line 61"/>
            <p:cNvSpPr>
              <a:spLocks noChangeShapeType="1"/>
            </p:cNvSpPr>
            <p:nvPr/>
          </p:nvSpPr>
          <p:spPr bwMode="auto">
            <a:xfrm>
              <a:off x="1293813" y="5030788"/>
              <a:ext cx="444500" cy="444500"/>
            </a:xfrm>
            <a:prstGeom prst="line">
              <a:avLst/>
            </a:prstGeom>
            <a:grpFill/>
            <a:ln w="38100" cap="flat">
              <a:solidFill>
                <a:srgbClr val="D83B01"/>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80" name="Group 79"/>
          <p:cNvGrpSpPr/>
          <p:nvPr/>
        </p:nvGrpSpPr>
        <p:grpSpPr>
          <a:xfrm>
            <a:off x="6554906" y="1946203"/>
            <a:ext cx="461829" cy="461829"/>
            <a:chOff x="2713038" y="1955801"/>
            <a:chExt cx="1060450" cy="1060450"/>
          </a:xfrm>
          <a:solidFill>
            <a:srgbClr val="F8F8F8"/>
          </a:solidFill>
        </p:grpSpPr>
        <p:sp>
          <p:nvSpPr>
            <p:cNvPr id="81" name="Oval 14"/>
            <p:cNvSpPr>
              <a:spLocks noChangeArrowheads="1"/>
            </p:cNvSpPr>
            <p:nvPr/>
          </p:nvSpPr>
          <p:spPr bwMode="auto">
            <a:xfrm>
              <a:off x="2713038" y="1955801"/>
              <a:ext cx="1060450" cy="1060450"/>
            </a:xfrm>
            <a:prstGeom prst="ellipse">
              <a:avLst/>
            </a:prstGeom>
            <a:grpFill/>
            <a:ln w="38100" cap="flat">
              <a:solidFill>
                <a:srgbClr val="107C1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82" name="Freeform 15"/>
            <p:cNvSpPr>
              <a:spLocks/>
            </p:cNvSpPr>
            <p:nvPr/>
          </p:nvSpPr>
          <p:spPr bwMode="auto">
            <a:xfrm>
              <a:off x="2981325" y="2311401"/>
              <a:ext cx="522288" cy="347663"/>
            </a:xfrm>
            <a:custGeom>
              <a:avLst/>
              <a:gdLst>
                <a:gd name="T0" fmla="*/ 0 w 329"/>
                <a:gd name="T1" fmla="*/ 110 h 219"/>
                <a:gd name="T2" fmla="*/ 110 w 329"/>
                <a:gd name="T3" fmla="*/ 219 h 219"/>
                <a:gd name="T4" fmla="*/ 329 w 329"/>
                <a:gd name="T5" fmla="*/ 0 h 219"/>
              </a:gdLst>
              <a:ahLst/>
              <a:cxnLst>
                <a:cxn ang="0">
                  <a:pos x="T0" y="T1"/>
                </a:cxn>
                <a:cxn ang="0">
                  <a:pos x="T2" y="T3"/>
                </a:cxn>
                <a:cxn ang="0">
                  <a:pos x="T4" y="T5"/>
                </a:cxn>
              </a:cxnLst>
              <a:rect l="0" t="0" r="r" b="b"/>
              <a:pathLst>
                <a:path w="329" h="219">
                  <a:moveTo>
                    <a:pt x="0" y="110"/>
                  </a:moveTo>
                  <a:lnTo>
                    <a:pt x="110" y="219"/>
                  </a:lnTo>
                  <a:lnTo>
                    <a:pt x="329" y="0"/>
                  </a:lnTo>
                </a:path>
              </a:pathLst>
            </a:custGeom>
            <a:grpFill/>
            <a:ln w="38100" cap="flat">
              <a:solidFill>
                <a:srgbClr val="107C1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83" name="Group 82"/>
          <p:cNvGrpSpPr/>
          <p:nvPr/>
        </p:nvGrpSpPr>
        <p:grpSpPr>
          <a:xfrm>
            <a:off x="8462018" y="1945510"/>
            <a:ext cx="461829" cy="462522"/>
            <a:chOff x="4346575" y="4721226"/>
            <a:chExt cx="1060450" cy="1062038"/>
          </a:xfrm>
          <a:solidFill>
            <a:srgbClr val="F8F8F8"/>
          </a:solidFill>
        </p:grpSpPr>
        <p:sp>
          <p:nvSpPr>
            <p:cNvPr id="84" name="Oval 13"/>
            <p:cNvSpPr>
              <a:spLocks noChangeArrowheads="1"/>
            </p:cNvSpPr>
            <p:nvPr/>
          </p:nvSpPr>
          <p:spPr bwMode="auto">
            <a:xfrm>
              <a:off x="4346575" y="4721226"/>
              <a:ext cx="1060450" cy="1062038"/>
            </a:xfrm>
            <a:prstGeom prst="ellipse">
              <a:avLst/>
            </a:prstGeom>
            <a:grpFill/>
            <a:ln w="38100" cap="flat">
              <a:solidFill>
                <a:srgbClr val="00205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85" name="Line 58"/>
            <p:cNvSpPr>
              <a:spLocks noChangeShapeType="1"/>
            </p:cNvSpPr>
            <p:nvPr/>
          </p:nvSpPr>
          <p:spPr bwMode="auto">
            <a:xfrm>
              <a:off x="4876800" y="5005388"/>
              <a:ext cx="0" cy="309563"/>
            </a:xfrm>
            <a:prstGeom prst="line">
              <a:avLst/>
            </a:prstGeom>
            <a:grpFill/>
            <a:ln w="38100" cap="flat">
              <a:solidFill>
                <a:srgbClr val="00205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86" name="Line 59"/>
            <p:cNvSpPr>
              <a:spLocks noChangeShapeType="1"/>
            </p:cNvSpPr>
            <p:nvPr/>
          </p:nvSpPr>
          <p:spPr bwMode="auto">
            <a:xfrm>
              <a:off x="4876800" y="5376863"/>
              <a:ext cx="0" cy="122238"/>
            </a:xfrm>
            <a:prstGeom prst="line">
              <a:avLst/>
            </a:prstGeom>
            <a:grpFill/>
            <a:ln w="38100" cap="flat">
              <a:solidFill>
                <a:srgbClr val="00205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87" name="Group 86"/>
          <p:cNvGrpSpPr/>
          <p:nvPr/>
        </p:nvGrpSpPr>
        <p:grpSpPr>
          <a:xfrm>
            <a:off x="4808863" y="1945510"/>
            <a:ext cx="461829" cy="462522"/>
            <a:chOff x="4346575" y="4721226"/>
            <a:chExt cx="1060450" cy="1062038"/>
          </a:xfrm>
          <a:solidFill>
            <a:srgbClr val="F8F8F8"/>
          </a:solidFill>
        </p:grpSpPr>
        <p:sp>
          <p:nvSpPr>
            <p:cNvPr id="88" name="Oval 13"/>
            <p:cNvSpPr>
              <a:spLocks noChangeArrowheads="1"/>
            </p:cNvSpPr>
            <p:nvPr/>
          </p:nvSpPr>
          <p:spPr bwMode="auto">
            <a:xfrm>
              <a:off x="4346575" y="4721226"/>
              <a:ext cx="1060450" cy="1062038"/>
            </a:xfrm>
            <a:prstGeom prst="ellipse">
              <a:avLst/>
            </a:prstGeom>
            <a:grpFill/>
            <a:ln w="38100" cap="flat">
              <a:solidFill>
                <a:srgbClr val="00205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89" name="Line 58"/>
            <p:cNvSpPr>
              <a:spLocks noChangeShapeType="1"/>
            </p:cNvSpPr>
            <p:nvPr/>
          </p:nvSpPr>
          <p:spPr bwMode="auto">
            <a:xfrm>
              <a:off x="4876800" y="5005388"/>
              <a:ext cx="0" cy="309563"/>
            </a:xfrm>
            <a:prstGeom prst="line">
              <a:avLst/>
            </a:prstGeom>
            <a:grpFill/>
            <a:ln w="38100" cap="flat">
              <a:solidFill>
                <a:srgbClr val="00205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90" name="Line 59"/>
            <p:cNvSpPr>
              <a:spLocks noChangeShapeType="1"/>
            </p:cNvSpPr>
            <p:nvPr/>
          </p:nvSpPr>
          <p:spPr bwMode="auto">
            <a:xfrm>
              <a:off x="4876800" y="5376863"/>
              <a:ext cx="0" cy="122238"/>
            </a:xfrm>
            <a:prstGeom prst="line">
              <a:avLst/>
            </a:prstGeom>
            <a:grpFill/>
            <a:ln w="38100" cap="flat">
              <a:solidFill>
                <a:srgbClr val="00205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91" name="Group 90"/>
          <p:cNvGrpSpPr/>
          <p:nvPr/>
        </p:nvGrpSpPr>
        <p:grpSpPr>
          <a:xfrm>
            <a:off x="2619893" y="1946203"/>
            <a:ext cx="461829" cy="461829"/>
            <a:chOff x="2713038" y="1955801"/>
            <a:chExt cx="1060450" cy="1060450"/>
          </a:xfrm>
          <a:solidFill>
            <a:srgbClr val="F8F8F8"/>
          </a:solidFill>
        </p:grpSpPr>
        <p:sp>
          <p:nvSpPr>
            <p:cNvPr id="92" name="Oval 14"/>
            <p:cNvSpPr>
              <a:spLocks noChangeArrowheads="1"/>
            </p:cNvSpPr>
            <p:nvPr/>
          </p:nvSpPr>
          <p:spPr bwMode="auto">
            <a:xfrm>
              <a:off x="2713038" y="1955801"/>
              <a:ext cx="1060450" cy="1060450"/>
            </a:xfrm>
            <a:prstGeom prst="ellipse">
              <a:avLst/>
            </a:prstGeom>
            <a:grpFill/>
            <a:ln w="38100" cap="flat">
              <a:solidFill>
                <a:srgbClr val="107C1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93" name="Freeform 15"/>
            <p:cNvSpPr>
              <a:spLocks/>
            </p:cNvSpPr>
            <p:nvPr/>
          </p:nvSpPr>
          <p:spPr bwMode="auto">
            <a:xfrm>
              <a:off x="2981325" y="2311401"/>
              <a:ext cx="522288" cy="347663"/>
            </a:xfrm>
            <a:custGeom>
              <a:avLst/>
              <a:gdLst>
                <a:gd name="T0" fmla="*/ 0 w 329"/>
                <a:gd name="T1" fmla="*/ 110 h 219"/>
                <a:gd name="T2" fmla="*/ 110 w 329"/>
                <a:gd name="T3" fmla="*/ 219 h 219"/>
                <a:gd name="T4" fmla="*/ 329 w 329"/>
                <a:gd name="T5" fmla="*/ 0 h 219"/>
              </a:gdLst>
              <a:ahLst/>
              <a:cxnLst>
                <a:cxn ang="0">
                  <a:pos x="T0" y="T1"/>
                </a:cxn>
                <a:cxn ang="0">
                  <a:pos x="T2" y="T3"/>
                </a:cxn>
                <a:cxn ang="0">
                  <a:pos x="T4" y="T5"/>
                </a:cxn>
              </a:cxnLst>
              <a:rect l="0" t="0" r="r" b="b"/>
              <a:pathLst>
                <a:path w="329" h="219">
                  <a:moveTo>
                    <a:pt x="0" y="110"/>
                  </a:moveTo>
                  <a:lnTo>
                    <a:pt x="110" y="219"/>
                  </a:lnTo>
                  <a:lnTo>
                    <a:pt x="329" y="0"/>
                  </a:lnTo>
                </a:path>
              </a:pathLst>
            </a:custGeom>
            <a:grpFill/>
            <a:ln w="38100" cap="flat">
              <a:solidFill>
                <a:srgbClr val="107C1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cxnSp>
        <p:nvCxnSpPr>
          <p:cNvPr id="32" name="Straight Connector 31"/>
          <p:cNvCxnSpPr/>
          <p:nvPr/>
        </p:nvCxnSpPr>
        <p:spPr>
          <a:xfrm>
            <a:off x="1723026"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4008749"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4234730"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5836808"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6067720"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513789"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7739766"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9646750"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421643" y="5973423"/>
            <a:ext cx="9978856" cy="0"/>
          </a:xfrm>
          <a:prstGeom prst="line">
            <a:avLst/>
          </a:prstGeom>
          <a:ln w="76200">
            <a:solidFill>
              <a:srgbClr val="A5A5A5"/>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458694" y="1902896"/>
            <a:ext cx="0" cy="4103455"/>
          </a:xfrm>
          <a:prstGeom prst="line">
            <a:avLst/>
          </a:prstGeom>
          <a:ln w="76200">
            <a:solidFill>
              <a:srgbClr val="A5A5A5"/>
            </a:solidFill>
          </a:ln>
        </p:spPr>
        <p:style>
          <a:lnRef idx="1">
            <a:schemeClr val="accent1"/>
          </a:lnRef>
          <a:fillRef idx="0">
            <a:schemeClr val="accent1"/>
          </a:fillRef>
          <a:effectRef idx="0">
            <a:schemeClr val="accent1"/>
          </a:effectRef>
          <a:fontRef idx="minor">
            <a:schemeClr val="tx1"/>
          </a:fontRef>
        </p:style>
      </p:cxnSp>
      <p:sp>
        <p:nvSpPr>
          <p:cNvPr id="49" name="Freeform 10"/>
          <p:cNvSpPr>
            <a:spLocks/>
          </p:cNvSpPr>
          <p:nvPr/>
        </p:nvSpPr>
        <p:spPr bwMode="auto">
          <a:xfrm rot="5400000">
            <a:off x="1340870" y="1731973"/>
            <a:ext cx="235648" cy="390290"/>
          </a:xfrm>
          <a:custGeom>
            <a:avLst/>
            <a:gdLst>
              <a:gd name="T0" fmla="*/ 54 w 92"/>
              <a:gd name="T1" fmla="*/ 93 h 154"/>
              <a:gd name="T2" fmla="*/ 87 w 92"/>
              <a:gd name="T3" fmla="*/ 125 h 154"/>
              <a:gd name="T4" fmla="*/ 87 w 92"/>
              <a:gd name="T5" fmla="*/ 148 h 154"/>
              <a:gd name="T6" fmla="*/ 64 w 92"/>
              <a:gd name="T7" fmla="*/ 148 h 154"/>
              <a:gd name="T8" fmla="*/ 5 w 92"/>
              <a:gd name="T9" fmla="*/ 88 h 154"/>
              <a:gd name="T10" fmla="*/ 5 w 92"/>
              <a:gd name="T11" fmla="*/ 88 h 154"/>
              <a:gd name="T12" fmla="*/ 4 w 92"/>
              <a:gd name="T13" fmla="*/ 87 h 154"/>
              <a:gd name="T14" fmla="*/ 4 w 92"/>
              <a:gd name="T15" fmla="*/ 87 h 154"/>
              <a:gd name="T16" fmla="*/ 3 w 92"/>
              <a:gd name="T17" fmla="*/ 86 h 154"/>
              <a:gd name="T18" fmla="*/ 3 w 92"/>
              <a:gd name="T19" fmla="*/ 85 h 154"/>
              <a:gd name="T20" fmla="*/ 2 w 92"/>
              <a:gd name="T21" fmla="*/ 85 h 154"/>
              <a:gd name="T22" fmla="*/ 2 w 92"/>
              <a:gd name="T23" fmla="*/ 84 h 154"/>
              <a:gd name="T24" fmla="*/ 2 w 92"/>
              <a:gd name="T25" fmla="*/ 83 h 154"/>
              <a:gd name="T26" fmla="*/ 1 w 92"/>
              <a:gd name="T27" fmla="*/ 82 h 154"/>
              <a:gd name="T28" fmla="*/ 1 w 92"/>
              <a:gd name="T29" fmla="*/ 82 h 154"/>
              <a:gd name="T30" fmla="*/ 1 w 92"/>
              <a:gd name="T31" fmla="*/ 81 h 154"/>
              <a:gd name="T32" fmla="*/ 1 w 92"/>
              <a:gd name="T33" fmla="*/ 80 h 154"/>
              <a:gd name="T34" fmla="*/ 0 w 92"/>
              <a:gd name="T35" fmla="*/ 79 h 154"/>
              <a:gd name="T36" fmla="*/ 0 w 92"/>
              <a:gd name="T37" fmla="*/ 78 h 154"/>
              <a:gd name="T38" fmla="*/ 0 w 92"/>
              <a:gd name="T39" fmla="*/ 78 h 154"/>
              <a:gd name="T40" fmla="*/ 0 w 92"/>
              <a:gd name="T41" fmla="*/ 76 h 154"/>
              <a:gd name="T42" fmla="*/ 0 w 92"/>
              <a:gd name="T43" fmla="*/ 76 h 154"/>
              <a:gd name="T44" fmla="*/ 0 w 92"/>
              <a:gd name="T45" fmla="*/ 75 h 154"/>
              <a:gd name="T46" fmla="*/ 0 w 92"/>
              <a:gd name="T47" fmla="*/ 75 h 154"/>
              <a:gd name="T48" fmla="*/ 1 w 92"/>
              <a:gd name="T49" fmla="*/ 74 h 154"/>
              <a:gd name="T50" fmla="*/ 1 w 92"/>
              <a:gd name="T51" fmla="*/ 73 h 154"/>
              <a:gd name="T52" fmla="*/ 1 w 92"/>
              <a:gd name="T53" fmla="*/ 73 h 154"/>
              <a:gd name="T54" fmla="*/ 1 w 92"/>
              <a:gd name="T55" fmla="*/ 72 h 154"/>
              <a:gd name="T56" fmla="*/ 2 w 92"/>
              <a:gd name="T57" fmla="*/ 71 h 154"/>
              <a:gd name="T58" fmla="*/ 2 w 92"/>
              <a:gd name="T59" fmla="*/ 70 h 154"/>
              <a:gd name="T60" fmla="*/ 2 w 92"/>
              <a:gd name="T61" fmla="*/ 69 h 154"/>
              <a:gd name="T62" fmla="*/ 3 w 92"/>
              <a:gd name="T63" fmla="*/ 69 h 154"/>
              <a:gd name="T64" fmla="*/ 3 w 92"/>
              <a:gd name="T65" fmla="*/ 68 h 154"/>
              <a:gd name="T66" fmla="*/ 4 w 92"/>
              <a:gd name="T67" fmla="*/ 67 h 154"/>
              <a:gd name="T68" fmla="*/ 4 w 92"/>
              <a:gd name="T69" fmla="*/ 67 h 154"/>
              <a:gd name="T70" fmla="*/ 5 w 92"/>
              <a:gd name="T71" fmla="*/ 67 h 154"/>
              <a:gd name="T72" fmla="*/ 5 w 92"/>
              <a:gd name="T73" fmla="*/ 66 h 154"/>
              <a:gd name="T74" fmla="*/ 64 w 92"/>
              <a:gd name="T75" fmla="*/ 7 h 154"/>
              <a:gd name="T76" fmla="*/ 87 w 92"/>
              <a:gd name="T77" fmla="*/ 7 h 154"/>
              <a:gd name="T78" fmla="*/ 87 w 92"/>
              <a:gd name="T79" fmla="*/ 29 h 154"/>
              <a:gd name="T80" fmla="*/ 54 w 92"/>
              <a:gd name="T81" fmla="*/ 61 h 154"/>
              <a:gd name="T82" fmla="*/ 54 w 92"/>
              <a:gd name="T8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154">
                <a:moveTo>
                  <a:pt x="54" y="93"/>
                </a:moveTo>
                <a:cubicBezTo>
                  <a:pt x="87" y="125"/>
                  <a:pt x="87" y="125"/>
                  <a:pt x="87" y="125"/>
                </a:cubicBezTo>
                <a:cubicBezTo>
                  <a:pt x="92" y="132"/>
                  <a:pt x="92" y="142"/>
                  <a:pt x="87" y="148"/>
                </a:cubicBezTo>
                <a:cubicBezTo>
                  <a:pt x="81" y="154"/>
                  <a:pt x="71" y="154"/>
                  <a:pt x="64" y="148"/>
                </a:cubicBezTo>
                <a:cubicBezTo>
                  <a:pt x="5" y="88"/>
                  <a:pt x="5" y="88"/>
                  <a:pt x="5" y="88"/>
                </a:cubicBezTo>
                <a:cubicBezTo>
                  <a:pt x="5" y="88"/>
                  <a:pt x="5" y="88"/>
                  <a:pt x="5" y="88"/>
                </a:cubicBezTo>
                <a:cubicBezTo>
                  <a:pt x="5" y="87"/>
                  <a:pt x="4" y="87"/>
                  <a:pt x="4" y="87"/>
                </a:cubicBezTo>
                <a:cubicBezTo>
                  <a:pt x="4" y="87"/>
                  <a:pt x="4" y="87"/>
                  <a:pt x="4" y="87"/>
                </a:cubicBezTo>
                <a:cubicBezTo>
                  <a:pt x="3" y="87"/>
                  <a:pt x="3" y="87"/>
                  <a:pt x="3" y="86"/>
                </a:cubicBezTo>
                <a:cubicBezTo>
                  <a:pt x="3" y="86"/>
                  <a:pt x="3" y="86"/>
                  <a:pt x="3" y="85"/>
                </a:cubicBezTo>
                <a:cubicBezTo>
                  <a:pt x="2" y="85"/>
                  <a:pt x="2" y="85"/>
                  <a:pt x="2" y="85"/>
                </a:cubicBezTo>
                <a:cubicBezTo>
                  <a:pt x="2" y="84"/>
                  <a:pt x="2" y="84"/>
                  <a:pt x="2" y="84"/>
                </a:cubicBezTo>
                <a:cubicBezTo>
                  <a:pt x="2" y="84"/>
                  <a:pt x="2" y="84"/>
                  <a:pt x="2" y="83"/>
                </a:cubicBezTo>
                <a:cubicBezTo>
                  <a:pt x="1" y="83"/>
                  <a:pt x="1" y="83"/>
                  <a:pt x="1" y="82"/>
                </a:cubicBezTo>
                <a:cubicBezTo>
                  <a:pt x="1" y="82"/>
                  <a:pt x="1" y="82"/>
                  <a:pt x="1" y="82"/>
                </a:cubicBezTo>
                <a:cubicBezTo>
                  <a:pt x="1" y="81"/>
                  <a:pt x="1" y="81"/>
                  <a:pt x="1" y="81"/>
                </a:cubicBezTo>
                <a:cubicBezTo>
                  <a:pt x="1" y="80"/>
                  <a:pt x="1" y="80"/>
                  <a:pt x="1" y="80"/>
                </a:cubicBezTo>
                <a:cubicBezTo>
                  <a:pt x="0" y="79"/>
                  <a:pt x="0" y="79"/>
                  <a:pt x="0" y="79"/>
                </a:cubicBezTo>
                <a:cubicBezTo>
                  <a:pt x="0" y="79"/>
                  <a:pt x="0" y="79"/>
                  <a:pt x="0" y="78"/>
                </a:cubicBezTo>
                <a:cubicBezTo>
                  <a:pt x="0" y="78"/>
                  <a:pt x="0" y="78"/>
                  <a:pt x="0" y="78"/>
                </a:cubicBezTo>
                <a:cubicBezTo>
                  <a:pt x="0" y="77"/>
                  <a:pt x="0" y="77"/>
                  <a:pt x="0" y="76"/>
                </a:cubicBezTo>
                <a:cubicBezTo>
                  <a:pt x="0" y="76"/>
                  <a:pt x="0" y="76"/>
                  <a:pt x="0" y="76"/>
                </a:cubicBezTo>
                <a:cubicBezTo>
                  <a:pt x="0" y="75"/>
                  <a:pt x="0" y="75"/>
                  <a:pt x="0" y="75"/>
                </a:cubicBezTo>
                <a:cubicBezTo>
                  <a:pt x="0" y="75"/>
                  <a:pt x="0" y="75"/>
                  <a:pt x="0" y="75"/>
                </a:cubicBezTo>
                <a:cubicBezTo>
                  <a:pt x="0" y="75"/>
                  <a:pt x="1" y="75"/>
                  <a:pt x="1" y="74"/>
                </a:cubicBezTo>
                <a:cubicBezTo>
                  <a:pt x="1" y="74"/>
                  <a:pt x="1" y="74"/>
                  <a:pt x="1" y="73"/>
                </a:cubicBezTo>
                <a:cubicBezTo>
                  <a:pt x="1" y="73"/>
                  <a:pt x="1" y="73"/>
                  <a:pt x="1" y="73"/>
                </a:cubicBezTo>
                <a:cubicBezTo>
                  <a:pt x="1" y="72"/>
                  <a:pt x="1" y="72"/>
                  <a:pt x="1" y="72"/>
                </a:cubicBezTo>
                <a:cubicBezTo>
                  <a:pt x="1" y="72"/>
                  <a:pt x="1" y="71"/>
                  <a:pt x="2" y="71"/>
                </a:cubicBezTo>
                <a:cubicBezTo>
                  <a:pt x="2" y="70"/>
                  <a:pt x="2" y="70"/>
                  <a:pt x="2" y="70"/>
                </a:cubicBezTo>
                <a:cubicBezTo>
                  <a:pt x="2" y="70"/>
                  <a:pt x="2" y="70"/>
                  <a:pt x="2" y="69"/>
                </a:cubicBezTo>
                <a:cubicBezTo>
                  <a:pt x="3" y="69"/>
                  <a:pt x="3" y="69"/>
                  <a:pt x="3" y="69"/>
                </a:cubicBezTo>
                <a:cubicBezTo>
                  <a:pt x="3" y="68"/>
                  <a:pt x="3" y="68"/>
                  <a:pt x="3" y="68"/>
                </a:cubicBezTo>
                <a:cubicBezTo>
                  <a:pt x="3" y="68"/>
                  <a:pt x="3" y="68"/>
                  <a:pt x="4" y="67"/>
                </a:cubicBezTo>
                <a:cubicBezTo>
                  <a:pt x="4" y="67"/>
                  <a:pt x="4" y="67"/>
                  <a:pt x="4" y="67"/>
                </a:cubicBezTo>
                <a:cubicBezTo>
                  <a:pt x="4" y="67"/>
                  <a:pt x="5" y="67"/>
                  <a:pt x="5" y="67"/>
                </a:cubicBezTo>
                <a:cubicBezTo>
                  <a:pt x="5" y="66"/>
                  <a:pt x="5" y="66"/>
                  <a:pt x="5" y="66"/>
                </a:cubicBezTo>
                <a:cubicBezTo>
                  <a:pt x="64" y="7"/>
                  <a:pt x="64" y="7"/>
                  <a:pt x="64" y="7"/>
                </a:cubicBezTo>
                <a:cubicBezTo>
                  <a:pt x="71" y="0"/>
                  <a:pt x="81" y="0"/>
                  <a:pt x="87" y="7"/>
                </a:cubicBezTo>
                <a:cubicBezTo>
                  <a:pt x="92" y="13"/>
                  <a:pt x="92" y="23"/>
                  <a:pt x="87" y="29"/>
                </a:cubicBezTo>
                <a:cubicBezTo>
                  <a:pt x="54" y="61"/>
                  <a:pt x="54" y="61"/>
                  <a:pt x="54" y="61"/>
                </a:cubicBezTo>
                <a:lnTo>
                  <a:pt x="54" y="93"/>
                </a:lnTo>
                <a:close/>
              </a:path>
            </a:pathLst>
          </a:custGeom>
          <a:solidFill>
            <a:srgbClr val="A5A5A5"/>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109" name="TextBox 108"/>
          <p:cNvSpPr txBox="1"/>
          <p:nvPr/>
        </p:nvSpPr>
        <p:spPr>
          <a:xfrm rot="16200000">
            <a:off x="227651" y="3522655"/>
            <a:ext cx="1814741"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gradFill>
                  <a:gsLst>
                    <a:gs pos="2917">
                      <a:srgbClr val="404040"/>
                    </a:gs>
                    <a:gs pos="30000">
                      <a:srgbClr val="404040"/>
                    </a:gs>
                  </a:gsLst>
                  <a:lin ang="5400000" scaled="0"/>
                </a:gradFill>
                <a:latin typeface="Segoe UI Semibold" panose="020B0702040204020203" pitchFamily="34" charset="0"/>
                <a:cs typeface="Segoe UI Semibold" panose="020B0702040204020203" pitchFamily="34" charset="0"/>
              </a:rPr>
              <a:t>Memory Usage</a:t>
            </a:r>
          </a:p>
        </p:txBody>
      </p:sp>
      <p:sp>
        <p:nvSpPr>
          <p:cNvPr id="110" name="TextBox 109"/>
          <p:cNvSpPr txBox="1"/>
          <p:nvPr/>
        </p:nvSpPr>
        <p:spPr>
          <a:xfrm>
            <a:off x="1113562" y="6090193"/>
            <a:ext cx="1564402"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err="1">
                <a:solidFill>
                  <a:srgbClr val="107C10"/>
                </a:solidFill>
                <a:latin typeface="Segoe UI Semibold" panose="020B0702040204020203" pitchFamily="34" charset="0"/>
                <a:cs typeface="Segoe UI Semibold" panose="020B0702040204020203" pitchFamily="34" charset="0"/>
              </a:rPr>
              <a:t>OnLaunched</a:t>
            </a:r>
            <a:endParaRPr lang="en-US" sz="1599" dirty="0">
              <a:solidFill>
                <a:srgbClr val="107C10"/>
              </a:solidFill>
              <a:latin typeface="Segoe UI Semibold" panose="020B0702040204020203" pitchFamily="34" charset="0"/>
              <a:cs typeface="Segoe UI Semibold" panose="020B0702040204020203" pitchFamily="34" charset="0"/>
            </a:endParaRPr>
          </a:p>
        </p:txBody>
      </p:sp>
      <p:sp>
        <p:nvSpPr>
          <p:cNvPr id="111" name="TextBox 110"/>
          <p:cNvSpPr txBox="1"/>
          <p:nvPr/>
        </p:nvSpPr>
        <p:spPr>
          <a:xfrm>
            <a:off x="3427023" y="6090193"/>
            <a:ext cx="1484292"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Suspending</a:t>
            </a:r>
          </a:p>
        </p:txBody>
      </p:sp>
      <p:sp>
        <p:nvSpPr>
          <p:cNvPr id="112" name="TextBox 111"/>
          <p:cNvSpPr txBox="1"/>
          <p:nvPr/>
        </p:nvSpPr>
        <p:spPr>
          <a:xfrm>
            <a:off x="5318109" y="6089799"/>
            <a:ext cx="1305497"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Resuming</a:t>
            </a:r>
          </a:p>
        </p:txBody>
      </p:sp>
      <p:sp>
        <p:nvSpPr>
          <p:cNvPr id="113" name="TextBox 112"/>
          <p:cNvSpPr txBox="1"/>
          <p:nvPr/>
        </p:nvSpPr>
        <p:spPr>
          <a:xfrm>
            <a:off x="7036570" y="6090193"/>
            <a:ext cx="1484292"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Suspending</a:t>
            </a:r>
          </a:p>
        </p:txBody>
      </p:sp>
      <p:sp>
        <p:nvSpPr>
          <p:cNvPr id="114" name="Freeform 10"/>
          <p:cNvSpPr>
            <a:spLocks/>
          </p:cNvSpPr>
          <p:nvPr/>
        </p:nvSpPr>
        <p:spPr bwMode="auto">
          <a:xfrm rot="10800000">
            <a:off x="11259856" y="5780087"/>
            <a:ext cx="235648" cy="390290"/>
          </a:xfrm>
          <a:custGeom>
            <a:avLst/>
            <a:gdLst>
              <a:gd name="T0" fmla="*/ 54 w 92"/>
              <a:gd name="T1" fmla="*/ 93 h 154"/>
              <a:gd name="T2" fmla="*/ 87 w 92"/>
              <a:gd name="T3" fmla="*/ 125 h 154"/>
              <a:gd name="T4" fmla="*/ 87 w 92"/>
              <a:gd name="T5" fmla="*/ 148 h 154"/>
              <a:gd name="T6" fmla="*/ 64 w 92"/>
              <a:gd name="T7" fmla="*/ 148 h 154"/>
              <a:gd name="T8" fmla="*/ 5 w 92"/>
              <a:gd name="T9" fmla="*/ 88 h 154"/>
              <a:gd name="T10" fmla="*/ 5 w 92"/>
              <a:gd name="T11" fmla="*/ 88 h 154"/>
              <a:gd name="T12" fmla="*/ 4 w 92"/>
              <a:gd name="T13" fmla="*/ 87 h 154"/>
              <a:gd name="T14" fmla="*/ 4 w 92"/>
              <a:gd name="T15" fmla="*/ 87 h 154"/>
              <a:gd name="T16" fmla="*/ 3 w 92"/>
              <a:gd name="T17" fmla="*/ 86 h 154"/>
              <a:gd name="T18" fmla="*/ 3 w 92"/>
              <a:gd name="T19" fmla="*/ 85 h 154"/>
              <a:gd name="T20" fmla="*/ 2 w 92"/>
              <a:gd name="T21" fmla="*/ 85 h 154"/>
              <a:gd name="T22" fmla="*/ 2 w 92"/>
              <a:gd name="T23" fmla="*/ 84 h 154"/>
              <a:gd name="T24" fmla="*/ 2 w 92"/>
              <a:gd name="T25" fmla="*/ 83 h 154"/>
              <a:gd name="T26" fmla="*/ 1 w 92"/>
              <a:gd name="T27" fmla="*/ 82 h 154"/>
              <a:gd name="T28" fmla="*/ 1 w 92"/>
              <a:gd name="T29" fmla="*/ 82 h 154"/>
              <a:gd name="T30" fmla="*/ 1 w 92"/>
              <a:gd name="T31" fmla="*/ 81 h 154"/>
              <a:gd name="T32" fmla="*/ 1 w 92"/>
              <a:gd name="T33" fmla="*/ 80 h 154"/>
              <a:gd name="T34" fmla="*/ 0 w 92"/>
              <a:gd name="T35" fmla="*/ 79 h 154"/>
              <a:gd name="T36" fmla="*/ 0 w 92"/>
              <a:gd name="T37" fmla="*/ 78 h 154"/>
              <a:gd name="T38" fmla="*/ 0 w 92"/>
              <a:gd name="T39" fmla="*/ 78 h 154"/>
              <a:gd name="T40" fmla="*/ 0 w 92"/>
              <a:gd name="T41" fmla="*/ 76 h 154"/>
              <a:gd name="T42" fmla="*/ 0 w 92"/>
              <a:gd name="T43" fmla="*/ 76 h 154"/>
              <a:gd name="T44" fmla="*/ 0 w 92"/>
              <a:gd name="T45" fmla="*/ 75 h 154"/>
              <a:gd name="T46" fmla="*/ 0 w 92"/>
              <a:gd name="T47" fmla="*/ 75 h 154"/>
              <a:gd name="T48" fmla="*/ 1 w 92"/>
              <a:gd name="T49" fmla="*/ 74 h 154"/>
              <a:gd name="T50" fmla="*/ 1 w 92"/>
              <a:gd name="T51" fmla="*/ 73 h 154"/>
              <a:gd name="T52" fmla="*/ 1 w 92"/>
              <a:gd name="T53" fmla="*/ 73 h 154"/>
              <a:gd name="T54" fmla="*/ 1 w 92"/>
              <a:gd name="T55" fmla="*/ 72 h 154"/>
              <a:gd name="T56" fmla="*/ 2 w 92"/>
              <a:gd name="T57" fmla="*/ 71 h 154"/>
              <a:gd name="T58" fmla="*/ 2 w 92"/>
              <a:gd name="T59" fmla="*/ 70 h 154"/>
              <a:gd name="T60" fmla="*/ 2 w 92"/>
              <a:gd name="T61" fmla="*/ 69 h 154"/>
              <a:gd name="T62" fmla="*/ 3 w 92"/>
              <a:gd name="T63" fmla="*/ 69 h 154"/>
              <a:gd name="T64" fmla="*/ 3 w 92"/>
              <a:gd name="T65" fmla="*/ 68 h 154"/>
              <a:gd name="T66" fmla="*/ 4 w 92"/>
              <a:gd name="T67" fmla="*/ 67 h 154"/>
              <a:gd name="T68" fmla="*/ 4 w 92"/>
              <a:gd name="T69" fmla="*/ 67 h 154"/>
              <a:gd name="T70" fmla="*/ 5 w 92"/>
              <a:gd name="T71" fmla="*/ 67 h 154"/>
              <a:gd name="T72" fmla="*/ 5 w 92"/>
              <a:gd name="T73" fmla="*/ 66 h 154"/>
              <a:gd name="T74" fmla="*/ 64 w 92"/>
              <a:gd name="T75" fmla="*/ 7 h 154"/>
              <a:gd name="T76" fmla="*/ 87 w 92"/>
              <a:gd name="T77" fmla="*/ 7 h 154"/>
              <a:gd name="T78" fmla="*/ 87 w 92"/>
              <a:gd name="T79" fmla="*/ 29 h 154"/>
              <a:gd name="T80" fmla="*/ 54 w 92"/>
              <a:gd name="T81" fmla="*/ 61 h 154"/>
              <a:gd name="T82" fmla="*/ 54 w 92"/>
              <a:gd name="T8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154">
                <a:moveTo>
                  <a:pt x="54" y="93"/>
                </a:moveTo>
                <a:cubicBezTo>
                  <a:pt x="87" y="125"/>
                  <a:pt x="87" y="125"/>
                  <a:pt x="87" y="125"/>
                </a:cubicBezTo>
                <a:cubicBezTo>
                  <a:pt x="92" y="132"/>
                  <a:pt x="92" y="142"/>
                  <a:pt x="87" y="148"/>
                </a:cubicBezTo>
                <a:cubicBezTo>
                  <a:pt x="81" y="154"/>
                  <a:pt x="71" y="154"/>
                  <a:pt x="64" y="148"/>
                </a:cubicBezTo>
                <a:cubicBezTo>
                  <a:pt x="5" y="88"/>
                  <a:pt x="5" y="88"/>
                  <a:pt x="5" y="88"/>
                </a:cubicBezTo>
                <a:cubicBezTo>
                  <a:pt x="5" y="88"/>
                  <a:pt x="5" y="88"/>
                  <a:pt x="5" y="88"/>
                </a:cubicBezTo>
                <a:cubicBezTo>
                  <a:pt x="5" y="87"/>
                  <a:pt x="4" y="87"/>
                  <a:pt x="4" y="87"/>
                </a:cubicBezTo>
                <a:cubicBezTo>
                  <a:pt x="4" y="87"/>
                  <a:pt x="4" y="87"/>
                  <a:pt x="4" y="87"/>
                </a:cubicBezTo>
                <a:cubicBezTo>
                  <a:pt x="3" y="87"/>
                  <a:pt x="3" y="87"/>
                  <a:pt x="3" y="86"/>
                </a:cubicBezTo>
                <a:cubicBezTo>
                  <a:pt x="3" y="86"/>
                  <a:pt x="3" y="86"/>
                  <a:pt x="3" y="85"/>
                </a:cubicBezTo>
                <a:cubicBezTo>
                  <a:pt x="2" y="85"/>
                  <a:pt x="2" y="85"/>
                  <a:pt x="2" y="85"/>
                </a:cubicBezTo>
                <a:cubicBezTo>
                  <a:pt x="2" y="84"/>
                  <a:pt x="2" y="84"/>
                  <a:pt x="2" y="84"/>
                </a:cubicBezTo>
                <a:cubicBezTo>
                  <a:pt x="2" y="84"/>
                  <a:pt x="2" y="84"/>
                  <a:pt x="2" y="83"/>
                </a:cubicBezTo>
                <a:cubicBezTo>
                  <a:pt x="1" y="83"/>
                  <a:pt x="1" y="83"/>
                  <a:pt x="1" y="82"/>
                </a:cubicBezTo>
                <a:cubicBezTo>
                  <a:pt x="1" y="82"/>
                  <a:pt x="1" y="82"/>
                  <a:pt x="1" y="82"/>
                </a:cubicBezTo>
                <a:cubicBezTo>
                  <a:pt x="1" y="81"/>
                  <a:pt x="1" y="81"/>
                  <a:pt x="1" y="81"/>
                </a:cubicBezTo>
                <a:cubicBezTo>
                  <a:pt x="1" y="80"/>
                  <a:pt x="1" y="80"/>
                  <a:pt x="1" y="80"/>
                </a:cubicBezTo>
                <a:cubicBezTo>
                  <a:pt x="0" y="79"/>
                  <a:pt x="0" y="79"/>
                  <a:pt x="0" y="79"/>
                </a:cubicBezTo>
                <a:cubicBezTo>
                  <a:pt x="0" y="79"/>
                  <a:pt x="0" y="79"/>
                  <a:pt x="0" y="78"/>
                </a:cubicBezTo>
                <a:cubicBezTo>
                  <a:pt x="0" y="78"/>
                  <a:pt x="0" y="78"/>
                  <a:pt x="0" y="78"/>
                </a:cubicBezTo>
                <a:cubicBezTo>
                  <a:pt x="0" y="77"/>
                  <a:pt x="0" y="77"/>
                  <a:pt x="0" y="76"/>
                </a:cubicBezTo>
                <a:cubicBezTo>
                  <a:pt x="0" y="76"/>
                  <a:pt x="0" y="76"/>
                  <a:pt x="0" y="76"/>
                </a:cubicBezTo>
                <a:cubicBezTo>
                  <a:pt x="0" y="75"/>
                  <a:pt x="0" y="75"/>
                  <a:pt x="0" y="75"/>
                </a:cubicBezTo>
                <a:cubicBezTo>
                  <a:pt x="0" y="75"/>
                  <a:pt x="0" y="75"/>
                  <a:pt x="0" y="75"/>
                </a:cubicBezTo>
                <a:cubicBezTo>
                  <a:pt x="0" y="75"/>
                  <a:pt x="1" y="75"/>
                  <a:pt x="1" y="74"/>
                </a:cubicBezTo>
                <a:cubicBezTo>
                  <a:pt x="1" y="74"/>
                  <a:pt x="1" y="74"/>
                  <a:pt x="1" y="73"/>
                </a:cubicBezTo>
                <a:cubicBezTo>
                  <a:pt x="1" y="73"/>
                  <a:pt x="1" y="73"/>
                  <a:pt x="1" y="73"/>
                </a:cubicBezTo>
                <a:cubicBezTo>
                  <a:pt x="1" y="72"/>
                  <a:pt x="1" y="72"/>
                  <a:pt x="1" y="72"/>
                </a:cubicBezTo>
                <a:cubicBezTo>
                  <a:pt x="1" y="72"/>
                  <a:pt x="1" y="71"/>
                  <a:pt x="2" y="71"/>
                </a:cubicBezTo>
                <a:cubicBezTo>
                  <a:pt x="2" y="70"/>
                  <a:pt x="2" y="70"/>
                  <a:pt x="2" y="70"/>
                </a:cubicBezTo>
                <a:cubicBezTo>
                  <a:pt x="2" y="70"/>
                  <a:pt x="2" y="70"/>
                  <a:pt x="2" y="69"/>
                </a:cubicBezTo>
                <a:cubicBezTo>
                  <a:pt x="3" y="69"/>
                  <a:pt x="3" y="69"/>
                  <a:pt x="3" y="69"/>
                </a:cubicBezTo>
                <a:cubicBezTo>
                  <a:pt x="3" y="68"/>
                  <a:pt x="3" y="68"/>
                  <a:pt x="3" y="68"/>
                </a:cubicBezTo>
                <a:cubicBezTo>
                  <a:pt x="3" y="68"/>
                  <a:pt x="3" y="68"/>
                  <a:pt x="4" y="67"/>
                </a:cubicBezTo>
                <a:cubicBezTo>
                  <a:pt x="4" y="67"/>
                  <a:pt x="4" y="67"/>
                  <a:pt x="4" y="67"/>
                </a:cubicBezTo>
                <a:cubicBezTo>
                  <a:pt x="4" y="67"/>
                  <a:pt x="5" y="67"/>
                  <a:pt x="5" y="67"/>
                </a:cubicBezTo>
                <a:cubicBezTo>
                  <a:pt x="5" y="66"/>
                  <a:pt x="5" y="66"/>
                  <a:pt x="5" y="66"/>
                </a:cubicBezTo>
                <a:cubicBezTo>
                  <a:pt x="64" y="7"/>
                  <a:pt x="64" y="7"/>
                  <a:pt x="64" y="7"/>
                </a:cubicBezTo>
                <a:cubicBezTo>
                  <a:pt x="71" y="0"/>
                  <a:pt x="81" y="0"/>
                  <a:pt x="87" y="7"/>
                </a:cubicBezTo>
                <a:cubicBezTo>
                  <a:pt x="92" y="13"/>
                  <a:pt x="92" y="23"/>
                  <a:pt x="87" y="29"/>
                </a:cubicBezTo>
                <a:cubicBezTo>
                  <a:pt x="54" y="61"/>
                  <a:pt x="54" y="61"/>
                  <a:pt x="54" y="61"/>
                </a:cubicBezTo>
                <a:lnTo>
                  <a:pt x="54" y="93"/>
                </a:lnTo>
                <a:close/>
              </a:path>
            </a:pathLst>
          </a:custGeom>
          <a:solidFill>
            <a:srgbClr val="A5A5A5"/>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505050"/>
              </a:solidFill>
              <a:latin typeface="Segoe UI"/>
            </a:endParaRPr>
          </a:p>
        </p:txBody>
      </p:sp>
      <p:sp>
        <p:nvSpPr>
          <p:cNvPr id="2" name="TextBox 1"/>
          <p:cNvSpPr txBox="1"/>
          <p:nvPr/>
        </p:nvSpPr>
        <p:spPr>
          <a:xfrm>
            <a:off x="2779249" y="4699949"/>
            <a:ext cx="646118" cy="382308"/>
          </a:xfrm>
          <a:prstGeom prst="rect">
            <a:avLst/>
          </a:prstGeom>
          <a:noFill/>
        </p:spPr>
        <p:txBody>
          <a:bodyPr wrap="none" rtlCol="0">
            <a:spAutoFit/>
          </a:bodyPr>
          <a:lstStyle/>
          <a:p>
            <a:pPr defTabSz="932597"/>
            <a:r>
              <a:rPr lang="en-US" sz="1836" dirty="0">
                <a:solidFill>
                  <a:srgbClr val="505050"/>
                </a:solidFill>
                <a:latin typeface="Segoe UI Semibold" panose="020B0702040204020203" pitchFamily="34" charset="0"/>
                <a:cs typeface="Segoe UI Semibold" panose="020B0702040204020203" pitchFamily="34" charset="0"/>
              </a:rPr>
              <a:t>CPU</a:t>
            </a:r>
          </a:p>
        </p:txBody>
      </p:sp>
      <p:sp>
        <p:nvSpPr>
          <p:cNvPr id="43" name="TextBox 42"/>
          <p:cNvSpPr txBox="1"/>
          <p:nvPr/>
        </p:nvSpPr>
        <p:spPr>
          <a:xfrm>
            <a:off x="6446338" y="4677532"/>
            <a:ext cx="646118" cy="382308"/>
          </a:xfrm>
          <a:prstGeom prst="rect">
            <a:avLst/>
          </a:prstGeom>
          <a:noFill/>
        </p:spPr>
        <p:txBody>
          <a:bodyPr wrap="none" rtlCol="0">
            <a:spAutoFit/>
          </a:bodyPr>
          <a:lstStyle/>
          <a:p>
            <a:pPr defTabSz="932597"/>
            <a:r>
              <a:rPr lang="en-US" sz="1836" dirty="0">
                <a:solidFill>
                  <a:srgbClr val="505050"/>
                </a:solidFill>
                <a:latin typeface="Segoe UI Semibold" panose="020B0702040204020203" pitchFamily="34" charset="0"/>
                <a:cs typeface="Segoe UI Semibold" panose="020B0702040204020203" pitchFamily="34" charset="0"/>
              </a:rPr>
              <a:t>CPU</a:t>
            </a:r>
          </a:p>
        </p:txBody>
      </p:sp>
    </p:spTree>
    <p:extLst>
      <p:ext uri="{BB962C8B-B14F-4D97-AF65-F5344CB8AC3E}">
        <p14:creationId xmlns:p14="http://schemas.microsoft.com/office/powerpoint/2010/main" val="1159479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UI Light" panose="020B0502040204020203" pitchFamily="34" charset="0"/>
                <a:cs typeface="Segoe UI Light" panose="020B0502040204020203" pitchFamily="34" charset="0"/>
              </a:rPr>
              <a:t>Multitasking</a:t>
            </a:r>
            <a:endParaRPr 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29660505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6"/>
          <p:cNvSpPr>
            <a:spLocks noGrp="1"/>
          </p:cNvSpPr>
          <p:nvPr>
            <p:ph type="title"/>
          </p:nvPr>
        </p:nvSpPr>
        <p:spPr/>
        <p:txBody>
          <a:bodyPr>
            <a:normAutofit/>
          </a:bodyPr>
          <a:lstStyle/>
          <a:p>
            <a:r>
              <a:rPr lang="en-US" sz="4896" dirty="0">
                <a:latin typeface="Segoe UI Light" panose="020B0502040204020203" pitchFamily="34" charset="0"/>
                <a:cs typeface="Segoe UI Light" panose="020B0502040204020203" pitchFamily="34" charset="0"/>
              </a:rPr>
              <a:t>Activity Sponsored Execution</a:t>
            </a:r>
          </a:p>
        </p:txBody>
      </p:sp>
      <p:sp>
        <p:nvSpPr>
          <p:cNvPr id="6" name="Text Placeholder 5"/>
          <p:cNvSpPr>
            <a:spLocks noGrp="1"/>
          </p:cNvSpPr>
          <p:nvPr>
            <p:ph type="body" sz="quarter" idx="10"/>
          </p:nvPr>
        </p:nvSpPr>
        <p:spPr/>
        <p:txBody>
          <a:bodyPr>
            <a:normAutofit/>
          </a:bodyPr>
          <a:lstStyle/>
          <a:p>
            <a:pPr lvl="0"/>
            <a:r>
              <a:rPr lang="en-US" sz="4080" dirty="0">
                <a:gradFill>
                  <a:gsLst>
                    <a:gs pos="1250">
                      <a:srgbClr val="0078D7"/>
                    </a:gs>
                    <a:gs pos="99000">
                      <a:srgbClr val="0078D7"/>
                    </a:gs>
                  </a:gsLst>
                  <a:lin ang="5400000" scaled="0"/>
                </a:gradFill>
                <a:latin typeface="Segoe UI Light" panose="020B0502040204020203" pitchFamily="34" charset="0"/>
                <a:cs typeface="Segoe UI Light" panose="020B0502040204020203" pitchFamily="34" charset="0"/>
              </a:rPr>
              <a:t>Manifest Entry</a:t>
            </a:r>
            <a:endParaRPr lang="en-US" sz="4080" dirty="0">
              <a:latin typeface="Segoe UI Light" panose="020B0502040204020203" pitchFamily="34" charset="0"/>
              <a:cs typeface="Segoe UI Light" panose="020B0502040204020203" pitchFamily="34" charset="0"/>
            </a:endParaRPr>
          </a:p>
          <a:p>
            <a:endParaRPr lang="en-US" sz="1734" dirty="0">
              <a:solidFill>
                <a:srgbClr val="0000FF"/>
              </a:solidFill>
              <a:highlight>
                <a:srgbClr val="FFFFFF"/>
              </a:highlight>
            </a:endParaRPr>
          </a:p>
          <a:p>
            <a:r>
              <a:rPr lang="en-US" sz="1836" dirty="0">
                <a:solidFill>
                  <a:srgbClr val="0000FF"/>
                </a:solidFill>
                <a:highlight>
                  <a:srgbClr val="FFFFFF"/>
                </a:highlight>
              </a:rPr>
              <a:t>&lt;</a:t>
            </a:r>
            <a:r>
              <a:rPr lang="en-US" sz="1836" dirty="0">
                <a:solidFill>
                  <a:srgbClr val="A31515"/>
                </a:solidFill>
                <a:highlight>
                  <a:srgbClr val="FFFFFF"/>
                </a:highlight>
              </a:rPr>
              <a:t>Capabilities</a:t>
            </a:r>
            <a:r>
              <a:rPr lang="en-US" sz="1836" dirty="0">
                <a:solidFill>
                  <a:srgbClr val="0000FF"/>
                </a:solidFill>
                <a:highlight>
                  <a:srgbClr val="FFFFFF"/>
                </a:highlight>
              </a:rPr>
              <a:t>&gt;</a:t>
            </a:r>
            <a:endParaRPr lang="en-US" sz="1836" dirty="0">
              <a:solidFill>
                <a:srgbClr val="000000"/>
              </a:solidFill>
              <a:highlight>
                <a:srgbClr val="FFFFFF"/>
              </a:highlight>
            </a:endParaRPr>
          </a:p>
          <a:p>
            <a:r>
              <a:rPr lang="en-US" sz="1836" dirty="0">
                <a:solidFill>
                  <a:srgbClr val="0000FF"/>
                </a:solidFill>
                <a:highlight>
                  <a:srgbClr val="FFFFFF"/>
                </a:highlight>
              </a:rPr>
              <a:t>     &lt;</a:t>
            </a:r>
            <a:r>
              <a:rPr lang="en-US" sz="1836" dirty="0">
                <a:solidFill>
                  <a:srgbClr val="A31515"/>
                </a:solidFill>
                <a:highlight>
                  <a:srgbClr val="FFFFFF"/>
                </a:highlight>
              </a:rPr>
              <a:t>uap3:Capability</a:t>
            </a:r>
            <a:r>
              <a:rPr lang="en-US" sz="1836" dirty="0">
                <a:solidFill>
                  <a:srgbClr val="0000FF"/>
                </a:solidFill>
                <a:highlight>
                  <a:srgbClr val="FFFFFF"/>
                </a:highlight>
              </a:rPr>
              <a:t> </a:t>
            </a:r>
            <a:r>
              <a:rPr lang="en-US" sz="1836" dirty="0">
                <a:solidFill>
                  <a:srgbClr val="FF0000"/>
                </a:solidFill>
                <a:highlight>
                  <a:srgbClr val="FFFFFF"/>
                </a:highlight>
              </a:rPr>
              <a:t>Name</a:t>
            </a:r>
            <a:r>
              <a:rPr lang="en-US" sz="1836" dirty="0">
                <a:solidFill>
                  <a:srgbClr val="0000FF"/>
                </a:solidFill>
                <a:highlight>
                  <a:srgbClr val="FFFFFF"/>
                </a:highlight>
              </a:rPr>
              <a:t>=</a:t>
            </a:r>
            <a:r>
              <a:rPr lang="en-US" sz="1836" dirty="0">
                <a:solidFill>
                  <a:srgbClr val="000000"/>
                </a:solidFill>
                <a:highlight>
                  <a:srgbClr val="FFFFFF"/>
                </a:highlight>
              </a:rPr>
              <a:t>"</a:t>
            </a:r>
            <a:r>
              <a:rPr lang="en-US" sz="1836" dirty="0" err="1">
                <a:solidFill>
                  <a:srgbClr val="0000FF"/>
                </a:solidFill>
                <a:highlight>
                  <a:srgbClr val="FFFFFF"/>
                </a:highlight>
              </a:rPr>
              <a:t>backgroundMediaPlayback</a:t>
            </a:r>
            <a:r>
              <a:rPr lang="en-US" sz="1836" dirty="0">
                <a:solidFill>
                  <a:srgbClr val="000000"/>
                </a:solidFill>
                <a:highlight>
                  <a:srgbClr val="FFFFFF"/>
                </a:highlight>
              </a:rPr>
              <a:t>"</a:t>
            </a:r>
            <a:r>
              <a:rPr lang="en-US" sz="1836" dirty="0">
                <a:solidFill>
                  <a:srgbClr val="0000FF"/>
                </a:solidFill>
                <a:highlight>
                  <a:srgbClr val="FFFFFF"/>
                </a:highlight>
              </a:rPr>
              <a:t> /&gt;</a:t>
            </a:r>
            <a:endParaRPr lang="en-US" sz="1836" dirty="0">
              <a:solidFill>
                <a:srgbClr val="000000"/>
              </a:solidFill>
              <a:highlight>
                <a:srgbClr val="FFFFFF"/>
              </a:highlight>
            </a:endParaRPr>
          </a:p>
          <a:p>
            <a:r>
              <a:rPr lang="en-US" sz="1836" dirty="0">
                <a:solidFill>
                  <a:srgbClr val="0000FF"/>
                </a:solidFill>
                <a:highlight>
                  <a:srgbClr val="FFFFFF"/>
                </a:highlight>
              </a:rPr>
              <a:t>&lt;/</a:t>
            </a:r>
            <a:r>
              <a:rPr lang="en-US" sz="1836" dirty="0">
                <a:solidFill>
                  <a:srgbClr val="A31515"/>
                </a:solidFill>
                <a:highlight>
                  <a:srgbClr val="FFFFFF"/>
                </a:highlight>
              </a:rPr>
              <a:t>Capabilities</a:t>
            </a:r>
            <a:r>
              <a:rPr lang="en-US" sz="1836" dirty="0">
                <a:solidFill>
                  <a:srgbClr val="0000FF"/>
                </a:solidFill>
                <a:highlight>
                  <a:srgbClr val="FFFFFF"/>
                </a:highlight>
              </a:rPr>
              <a:t>&gt;</a:t>
            </a:r>
            <a:endParaRPr lang="en-US" sz="1836" dirty="0">
              <a:cs typeface="Segoe UI Light" panose="020B0502040204020203" pitchFamily="34" charset="0"/>
            </a:endParaRPr>
          </a:p>
          <a:p>
            <a:endParaRPr lang="en-US" sz="4080" dirty="0">
              <a:latin typeface="Segoe UI Light" panose="020B0502040204020203" pitchFamily="34" charset="0"/>
              <a:cs typeface="Segoe UI Light" panose="020B0502040204020203" pitchFamily="34" charset="0"/>
            </a:endParaRPr>
          </a:p>
        </p:txBody>
      </p:sp>
      <p:sp>
        <p:nvSpPr>
          <p:cNvPr id="2" name="Rectangle 1"/>
          <p:cNvSpPr/>
          <p:nvPr/>
        </p:nvSpPr>
        <p:spPr>
          <a:xfrm>
            <a:off x="280989" y="5927768"/>
            <a:ext cx="11885514" cy="670512"/>
          </a:xfrm>
          <a:prstGeom prst="rect">
            <a:avLst/>
          </a:prstGeom>
        </p:spPr>
        <p:txBody>
          <a:bodyPr wrap="square">
            <a:spAutoFit/>
          </a:bodyPr>
          <a:lstStyle/>
          <a:p>
            <a:pPr defTabSz="932563">
              <a:lnSpc>
                <a:spcPct val="90000"/>
              </a:lnSpc>
              <a:spcBef>
                <a:spcPct val="20000"/>
              </a:spcBef>
              <a:buSzPct val="90000"/>
            </a:pPr>
            <a:r>
              <a:rPr lang="en-US" sz="4080" dirty="0">
                <a:gradFill>
                  <a:gsLst>
                    <a:gs pos="1250">
                      <a:srgbClr val="0078D7"/>
                    </a:gs>
                    <a:gs pos="99000">
                      <a:srgbClr val="0078D7"/>
                    </a:gs>
                  </a:gsLst>
                  <a:lin ang="5400000" scaled="0"/>
                </a:gradFill>
                <a:latin typeface="Segoe UI Light" panose="020B0502040204020203" pitchFamily="34" charset="0"/>
                <a:cs typeface="Segoe UI Light" panose="020B0502040204020203" pitchFamily="34" charset="0"/>
              </a:rPr>
              <a:t>No Registration Code, No Background Management</a:t>
            </a:r>
          </a:p>
        </p:txBody>
      </p:sp>
      <p:sp>
        <p:nvSpPr>
          <p:cNvPr id="4" name="Rectangle 3"/>
          <p:cNvSpPr/>
          <p:nvPr/>
        </p:nvSpPr>
        <p:spPr>
          <a:xfrm>
            <a:off x="280988" y="3661342"/>
            <a:ext cx="12126254" cy="1779900"/>
          </a:xfrm>
          <a:prstGeom prst="rect">
            <a:avLst/>
          </a:prstGeom>
        </p:spPr>
        <p:txBody>
          <a:bodyPr wrap="square">
            <a:spAutoFit/>
          </a:bodyPr>
          <a:lstStyle/>
          <a:p>
            <a:pPr defTabSz="932563">
              <a:lnSpc>
                <a:spcPct val="90000"/>
              </a:lnSpc>
              <a:spcBef>
                <a:spcPct val="20000"/>
              </a:spcBef>
              <a:buSzPct val="90000"/>
            </a:pPr>
            <a:r>
              <a:rPr lang="en-US" sz="4080" dirty="0">
                <a:gradFill>
                  <a:gsLst>
                    <a:gs pos="1250">
                      <a:srgbClr val="0078D7"/>
                    </a:gs>
                    <a:gs pos="99000">
                      <a:srgbClr val="0078D7"/>
                    </a:gs>
                  </a:gsLst>
                  <a:lin ang="5400000" scaled="0"/>
                </a:gradFill>
                <a:latin typeface="Segoe UI Light" panose="020B0502040204020203" pitchFamily="34" charset="0"/>
                <a:cs typeface="Segoe UI Light" panose="020B0502040204020203" pitchFamily="34" charset="0"/>
              </a:rPr>
              <a:t>Press Play</a:t>
            </a:r>
          </a:p>
          <a:p>
            <a:pPr defTabSz="932563">
              <a:lnSpc>
                <a:spcPct val="90000"/>
              </a:lnSpc>
              <a:buSzPct val="90000"/>
            </a:pPr>
            <a:endParaRPr lang="en-US" sz="1734" dirty="0">
              <a:solidFill>
                <a:srgbClr val="BB7977"/>
              </a:solidFill>
              <a:latin typeface="Consolas" panose="020B0609020204030204" pitchFamily="49" charset="0"/>
              <a:ea typeface="Calibri" panose="020F0502020204030204" pitchFamily="34" charset="0"/>
            </a:endParaRPr>
          </a:p>
          <a:p>
            <a:pPr defTabSz="932597"/>
            <a:r>
              <a:rPr lang="en-US" sz="1836" dirty="0" err="1">
                <a:solidFill>
                  <a:srgbClr val="0000FF"/>
                </a:solidFill>
                <a:highlight>
                  <a:srgbClr val="FFFFFF"/>
                </a:highlight>
                <a:latin typeface="Consolas" panose="020B0609020204030204" pitchFamily="49" charset="0"/>
              </a:rPr>
              <a:t>var</a:t>
            </a:r>
            <a:r>
              <a:rPr lang="en-US" sz="1836" dirty="0">
                <a:solidFill>
                  <a:srgbClr val="000000"/>
                </a:solidFill>
                <a:highlight>
                  <a:srgbClr val="FFFFFF"/>
                </a:highlight>
                <a:latin typeface="Consolas" panose="020B0609020204030204" pitchFamily="49" charset="0"/>
              </a:rPr>
              <a:t> player = </a:t>
            </a:r>
            <a:r>
              <a:rPr lang="en-US" sz="1836" dirty="0">
                <a:solidFill>
                  <a:srgbClr val="0000FF"/>
                </a:solidFill>
                <a:highlight>
                  <a:srgbClr val="FFFFFF"/>
                </a:highlight>
                <a:latin typeface="Consolas" panose="020B0609020204030204" pitchFamily="49" charset="0"/>
              </a:rPr>
              <a:t>new</a:t>
            </a:r>
            <a:r>
              <a:rPr lang="en-US" sz="1836" dirty="0">
                <a:solidFill>
                  <a:srgbClr val="000000"/>
                </a:solidFill>
                <a:highlight>
                  <a:srgbClr val="FFFFFF"/>
                </a:highlight>
                <a:latin typeface="Consolas" panose="020B0609020204030204" pitchFamily="49" charset="0"/>
              </a:rPr>
              <a:t> </a:t>
            </a:r>
            <a:r>
              <a:rPr lang="en-US" sz="1836" dirty="0" err="1">
                <a:solidFill>
                  <a:srgbClr val="2B91AF"/>
                </a:solidFill>
                <a:highlight>
                  <a:srgbClr val="FFFFFF"/>
                </a:highlight>
                <a:latin typeface="Consolas" panose="020B0609020204030204" pitchFamily="49" charset="0"/>
              </a:rPr>
              <a:t>MediaPlayer</a:t>
            </a:r>
            <a:r>
              <a:rPr lang="en-US" sz="1836" dirty="0">
                <a:solidFill>
                  <a:srgbClr val="000000"/>
                </a:solidFill>
                <a:highlight>
                  <a:srgbClr val="FFFFFF"/>
                </a:highlight>
                <a:latin typeface="Consolas" panose="020B0609020204030204" pitchFamily="49" charset="0"/>
              </a:rPr>
              <a:t>();</a:t>
            </a:r>
          </a:p>
          <a:p>
            <a:pPr defTabSz="932597"/>
            <a:r>
              <a:rPr lang="en-US" sz="1836" dirty="0" err="1">
                <a:solidFill>
                  <a:srgbClr val="000000"/>
                </a:solidFill>
                <a:highlight>
                  <a:srgbClr val="FFFFFF"/>
                </a:highlight>
                <a:latin typeface="Consolas" panose="020B0609020204030204" pitchFamily="49" charset="0"/>
              </a:rPr>
              <a:t>player.Source</a:t>
            </a:r>
            <a:r>
              <a:rPr lang="en-US" sz="1836" dirty="0">
                <a:solidFill>
                  <a:srgbClr val="000000"/>
                </a:solidFill>
                <a:highlight>
                  <a:srgbClr val="FFFFFF"/>
                </a:highlight>
                <a:latin typeface="Consolas" panose="020B0609020204030204" pitchFamily="49" charset="0"/>
              </a:rPr>
              <a:t> = </a:t>
            </a:r>
            <a:r>
              <a:rPr lang="en-US" sz="1836" dirty="0" err="1">
                <a:solidFill>
                  <a:srgbClr val="2B91AF"/>
                </a:solidFill>
                <a:highlight>
                  <a:srgbClr val="FFFFFF"/>
                </a:highlight>
                <a:latin typeface="Consolas" panose="020B0609020204030204" pitchFamily="49" charset="0"/>
              </a:rPr>
              <a:t>MediaSource</a:t>
            </a:r>
            <a:r>
              <a:rPr lang="en-US" sz="1836" dirty="0" err="1">
                <a:solidFill>
                  <a:srgbClr val="000000"/>
                </a:solidFill>
                <a:highlight>
                  <a:srgbClr val="FFFFFF"/>
                </a:highlight>
                <a:latin typeface="Consolas" panose="020B0609020204030204" pitchFamily="49" charset="0"/>
              </a:rPr>
              <a:t>.CreateFromUri</a:t>
            </a:r>
            <a:r>
              <a:rPr lang="en-US" sz="1836" dirty="0">
                <a:solidFill>
                  <a:srgbClr val="000000"/>
                </a:solidFill>
                <a:highlight>
                  <a:srgbClr val="FFFFFF"/>
                </a:highlight>
                <a:latin typeface="Consolas" panose="020B0609020204030204" pitchFamily="49" charset="0"/>
              </a:rPr>
              <a:t>(</a:t>
            </a:r>
            <a:r>
              <a:rPr lang="en-US" sz="1836" dirty="0">
                <a:solidFill>
                  <a:srgbClr val="0000FF"/>
                </a:solidFill>
                <a:highlight>
                  <a:srgbClr val="FFFFFF"/>
                </a:highlight>
                <a:latin typeface="Consolas" panose="020B0609020204030204" pitchFamily="49" charset="0"/>
              </a:rPr>
              <a:t>new</a:t>
            </a:r>
            <a:r>
              <a:rPr lang="en-US" sz="1836" dirty="0">
                <a:solidFill>
                  <a:srgbClr val="000000"/>
                </a:solidFill>
                <a:highlight>
                  <a:srgbClr val="FFFFFF"/>
                </a:highlight>
                <a:latin typeface="Consolas" panose="020B0609020204030204" pitchFamily="49" charset="0"/>
              </a:rPr>
              <a:t> </a:t>
            </a:r>
            <a:r>
              <a:rPr lang="en-US" sz="1836" dirty="0">
                <a:solidFill>
                  <a:srgbClr val="2B91AF"/>
                </a:solidFill>
                <a:highlight>
                  <a:srgbClr val="FFFFFF"/>
                </a:highlight>
                <a:latin typeface="Consolas" panose="020B0609020204030204" pitchFamily="49" charset="0"/>
              </a:rPr>
              <a:t>Uri</a:t>
            </a:r>
            <a:r>
              <a:rPr lang="en-US" sz="1836" dirty="0">
                <a:solidFill>
                  <a:srgbClr val="000000"/>
                </a:solidFill>
                <a:highlight>
                  <a:srgbClr val="FFFFFF"/>
                </a:highlight>
                <a:latin typeface="Consolas" panose="020B0609020204030204" pitchFamily="49" charset="0"/>
              </a:rPr>
              <a:t>(</a:t>
            </a:r>
            <a:r>
              <a:rPr lang="en-US" sz="1836" dirty="0">
                <a:solidFill>
                  <a:srgbClr val="A31515"/>
                </a:solidFill>
                <a:highlight>
                  <a:srgbClr val="FFFFFF"/>
                </a:highlight>
                <a:latin typeface="Consolas" panose="020B0609020204030204" pitchFamily="49" charset="0"/>
              </a:rPr>
              <a:t>"https://contoso.com/song.mp3"</a:t>
            </a:r>
            <a:r>
              <a:rPr lang="en-US" sz="1836" dirty="0">
                <a:solidFill>
                  <a:srgbClr val="000000"/>
                </a:solidFill>
                <a:highlight>
                  <a:srgbClr val="FFFFFF"/>
                </a:highlight>
                <a:latin typeface="Consolas" panose="020B0609020204030204" pitchFamily="49" charset="0"/>
              </a:rPr>
              <a:t>));</a:t>
            </a:r>
          </a:p>
          <a:p>
            <a:pPr defTabSz="932597"/>
            <a:r>
              <a:rPr lang="en-US" sz="1836" dirty="0" err="1">
                <a:solidFill>
                  <a:srgbClr val="000000"/>
                </a:solidFill>
                <a:highlight>
                  <a:srgbClr val="FFFFFF"/>
                </a:highlight>
                <a:latin typeface="Consolas" panose="020B0609020204030204" pitchFamily="49" charset="0"/>
              </a:rPr>
              <a:t>player.Play</a:t>
            </a:r>
            <a:r>
              <a:rPr lang="en-US" sz="1836" dirty="0">
                <a:solidFill>
                  <a:srgbClr val="000000"/>
                </a:solidFill>
                <a:highlight>
                  <a:srgbClr val="FFFFFF"/>
                </a:highlight>
                <a:latin typeface="Consolas" panose="020B0609020204030204" pitchFamily="49" charset="0"/>
              </a:rPr>
              <a:t>();</a:t>
            </a:r>
            <a:endParaRPr lang="en-US" sz="1734" dirty="0">
              <a:solidFill>
                <a:srgbClr val="BB7977"/>
              </a:solidFill>
              <a:latin typeface="Consolas" panose="020B0609020204030204" pitchFamily="49" charset="0"/>
              <a:ea typeface="Calibri" panose="020F0502020204030204" pitchFamily="34" charset="0"/>
            </a:endParaRPr>
          </a:p>
        </p:txBody>
      </p:sp>
    </p:spTree>
    <p:extLst>
      <p:ext uri="{BB962C8B-B14F-4D97-AF65-F5344CB8AC3E}">
        <p14:creationId xmlns:p14="http://schemas.microsoft.com/office/powerpoint/2010/main" val="3648715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Freeform 5"/>
          <p:cNvSpPr>
            <a:spLocks/>
          </p:cNvSpPr>
          <p:nvPr/>
        </p:nvSpPr>
        <p:spPr bwMode="auto">
          <a:xfrm>
            <a:off x="1723026" y="3439793"/>
            <a:ext cx="7923724" cy="2520315"/>
          </a:xfrm>
          <a:custGeom>
            <a:avLst/>
            <a:gdLst>
              <a:gd name="T0" fmla="*/ 0 w 5788"/>
              <a:gd name="T1" fmla="*/ 1841 h 1841"/>
              <a:gd name="T2" fmla="*/ 611 w 5788"/>
              <a:gd name="T3" fmla="*/ 0 h 1841"/>
              <a:gd name="T4" fmla="*/ 1670 w 5788"/>
              <a:gd name="T5" fmla="*/ 0 h 1841"/>
              <a:gd name="T6" fmla="*/ 1833 w 5788"/>
              <a:gd name="T7" fmla="*/ 780 h 1841"/>
              <a:gd name="T8" fmla="*/ 3004 w 5788"/>
              <a:gd name="T9" fmla="*/ 780 h 1841"/>
              <a:gd name="T10" fmla="*/ 3172 w 5788"/>
              <a:gd name="T11" fmla="*/ 0 h 1841"/>
              <a:gd name="T12" fmla="*/ 4229 w 5788"/>
              <a:gd name="T13" fmla="*/ 0 h 1841"/>
              <a:gd name="T14" fmla="*/ 4395 w 5788"/>
              <a:gd name="T15" fmla="*/ 780 h 1841"/>
              <a:gd name="T16" fmla="*/ 5788 w 5788"/>
              <a:gd name="T17" fmla="*/ 780 h 1841"/>
              <a:gd name="T18" fmla="*/ 5788 w 5788"/>
              <a:gd name="T19" fmla="*/ 1841 h 1841"/>
              <a:gd name="T20" fmla="*/ 0 w 5788"/>
              <a:gd name="T21" fmla="*/ 1841 h 1841"/>
              <a:gd name="connsiteX0" fmla="*/ 0 w 10000"/>
              <a:gd name="connsiteY0" fmla="*/ 10010 h 10010"/>
              <a:gd name="connsiteX1" fmla="*/ 1056 w 10000"/>
              <a:gd name="connsiteY1" fmla="*/ 10 h 10010"/>
              <a:gd name="connsiteX2" fmla="*/ 2885 w 10000"/>
              <a:gd name="connsiteY2" fmla="*/ 10 h 10010"/>
              <a:gd name="connsiteX3" fmla="*/ 3167 w 10000"/>
              <a:gd name="connsiteY3" fmla="*/ 4247 h 10010"/>
              <a:gd name="connsiteX4" fmla="*/ 5056 w 10000"/>
              <a:gd name="connsiteY4" fmla="*/ 0 h 10010"/>
              <a:gd name="connsiteX5" fmla="*/ 5480 w 10000"/>
              <a:gd name="connsiteY5" fmla="*/ 10 h 10010"/>
              <a:gd name="connsiteX6" fmla="*/ 7306 w 10000"/>
              <a:gd name="connsiteY6" fmla="*/ 10 h 10010"/>
              <a:gd name="connsiteX7" fmla="*/ 7593 w 10000"/>
              <a:gd name="connsiteY7" fmla="*/ 4247 h 10010"/>
              <a:gd name="connsiteX8" fmla="*/ 10000 w 10000"/>
              <a:gd name="connsiteY8" fmla="*/ 4247 h 10010"/>
              <a:gd name="connsiteX9" fmla="*/ 10000 w 10000"/>
              <a:gd name="connsiteY9" fmla="*/ 10010 h 10010"/>
              <a:gd name="connsiteX10" fmla="*/ 0 w 10000"/>
              <a:gd name="connsiteY10" fmla="*/ 10010 h 10010"/>
              <a:gd name="connsiteX0" fmla="*/ 0 w 10000"/>
              <a:gd name="connsiteY0" fmla="*/ 10010 h 10010"/>
              <a:gd name="connsiteX1" fmla="*/ 1056 w 10000"/>
              <a:gd name="connsiteY1" fmla="*/ 10 h 10010"/>
              <a:gd name="connsiteX2" fmla="*/ 2885 w 10000"/>
              <a:gd name="connsiteY2" fmla="*/ 10 h 10010"/>
              <a:gd name="connsiteX3" fmla="*/ 3368 w 10000"/>
              <a:gd name="connsiteY3" fmla="*/ 42 h 10010"/>
              <a:gd name="connsiteX4" fmla="*/ 5056 w 10000"/>
              <a:gd name="connsiteY4" fmla="*/ 0 h 10010"/>
              <a:gd name="connsiteX5" fmla="*/ 5480 w 10000"/>
              <a:gd name="connsiteY5" fmla="*/ 10 h 10010"/>
              <a:gd name="connsiteX6" fmla="*/ 7306 w 10000"/>
              <a:gd name="connsiteY6" fmla="*/ 10 h 10010"/>
              <a:gd name="connsiteX7" fmla="*/ 7593 w 10000"/>
              <a:gd name="connsiteY7" fmla="*/ 4247 h 10010"/>
              <a:gd name="connsiteX8" fmla="*/ 10000 w 10000"/>
              <a:gd name="connsiteY8" fmla="*/ 4247 h 10010"/>
              <a:gd name="connsiteX9" fmla="*/ 10000 w 10000"/>
              <a:gd name="connsiteY9" fmla="*/ 10010 h 10010"/>
              <a:gd name="connsiteX10" fmla="*/ 0 w 10000"/>
              <a:gd name="connsiteY10" fmla="*/ 10010 h 10010"/>
              <a:gd name="connsiteX0" fmla="*/ 0 w 10000"/>
              <a:gd name="connsiteY0" fmla="*/ 10010 h 10010"/>
              <a:gd name="connsiteX1" fmla="*/ 1056 w 10000"/>
              <a:gd name="connsiteY1" fmla="*/ 10 h 10010"/>
              <a:gd name="connsiteX2" fmla="*/ 2885 w 10000"/>
              <a:gd name="connsiteY2" fmla="*/ 10 h 10010"/>
              <a:gd name="connsiteX3" fmla="*/ 3328 w 10000"/>
              <a:gd name="connsiteY3" fmla="*/ 84 h 10010"/>
              <a:gd name="connsiteX4" fmla="*/ 5056 w 10000"/>
              <a:gd name="connsiteY4" fmla="*/ 0 h 10010"/>
              <a:gd name="connsiteX5" fmla="*/ 5480 w 10000"/>
              <a:gd name="connsiteY5" fmla="*/ 10 h 10010"/>
              <a:gd name="connsiteX6" fmla="*/ 7306 w 10000"/>
              <a:gd name="connsiteY6" fmla="*/ 10 h 10010"/>
              <a:gd name="connsiteX7" fmla="*/ 7593 w 10000"/>
              <a:gd name="connsiteY7" fmla="*/ 4247 h 10010"/>
              <a:gd name="connsiteX8" fmla="*/ 10000 w 10000"/>
              <a:gd name="connsiteY8" fmla="*/ 4247 h 10010"/>
              <a:gd name="connsiteX9" fmla="*/ 10000 w 10000"/>
              <a:gd name="connsiteY9" fmla="*/ 10010 h 10010"/>
              <a:gd name="connsiteX10" fmla="*/ 0 w 10000"/>
              <a:gd name="connsiteY10" fmla="*/ 10010 h 10010"/>
              <a:gd name="connsiteX0" fmla="*/ 0 w 10000"/>
              <a:gd name="connsiteY0" fmla="*/ 10010 h 10010"/>
              <a:gd name="connsiteX1" fmla="*/ 1056 w 10000"/>
              <a:gd name="connsiteY1" fmla="*/ 10 h 10010"/>
              <a:gd name="connsiteX2" fmla="*/ 2885 w 10000"/>
              <a:gd name="connsiteY2" fmla="*/ 10 h 10010"/>
              <a:gd name="connsiteX3" fmla="*/ 3168 w 10000"/>
              <a:gd name="connsiteY3" fmla="*/ 2523 h 10010"/>
              <a:gd name="connsiteX4" fmla="*/ 5056 w 10000"/>
              <a:gd name="connsiteY4" fmla="*/ 0 h 10010"/>
              <a:gd name="connsiteX5" fmla="*/ 5480 w 10000"/>
              <a:gd name="connsiteY5" fmla="*/ 10 h 10010"/>
              <a:gd name="connsiteX6" fmla="*/ 7306 w 10000"/>
              <a:gd name="connsiteY6" fmla="*/ 10 h 10010"/>
              <a:gd name="connsiteX7" fmla="*/ 7593 w 10000"/>
              <a:gd name="connsiteY7" fmla="*/ 4247 h 10010"/>
              <a:gd name="connsiteX8" fmla="*/ 10000 w 10000"/>
              <a:gd name="connsiteY8" fmla="*/ 4247 h 10010"/>
              <a:gd name="connsiteX9" fmla="*/ 10000 w 10000"/>
              <a:gd name="connsiteY9" fmla="*/ 10010 h 10010"/>
              <a:gd name="connsiteX10" fmla="*/ 0 w 10000"/>
              <a:gd name="connsiteY10" fmla="*/ 10010 h 10010"/>
              <a:gd name="connsiteX0" fmla="*/ 0 w 10000"/>
              <a:gd name="connsiteY0" fmla="*/ 10000 h 10000"/>
              <a:gd name="connsiteX1" fmla="*/ 1056 w 10000"/>
              <a:gd name="connsiteY1" fmla="*/ 0 h 10000"/>
              <a:gd name="connsiteX2" fmla="*/ 2885 w 10000"/>
              <a:gd name="connsiteY2" fmla="*/ 0 h 10000"/>
              <a:gd name="connsiteX3" fmla="*/ 3168 w 10000"/>
              <a:gd name="connsiteY3" fmla="*/ 2513 h 10000"/>
              <a:gd name="connsiteX4" fmla="*/ 5203 w 10000"/>
              <a:gd name="connsiteY4" fmla="*/ 2429 h 10000"/>
              <a:gd name="connsiteX5" fmla="*/ 5480 w 10000"/>
              <a:gd name="connsiteY5" fmla="*/ 0 h 10000"/>
              <a:gd name="connsiteX6" fmla="*/ 7306 w 10000"/>
              <a:gd name="connsiteY6" fmla="*/ 0 h 10000"/>
              <a:gd name="connsiteX7" fmla="*/ 7593 w 10000"/>
              <a:gd name="connsiteY7" fmla="*/ 4237 h 10000"/>
              <a:gd name="connsiteX8" fmla="*/ 10000 w 10000"/>
              <a:gd name="connsiteY8" fmla="*/ 4237 h 10000"/>
              <a:gd name="connsiteX9" fmla="*/ 10000 w 10000"/>
              <a:gd name="connsiteY9" fmla="*/ 10000 h 10000"/>
              <a:gd name="connsiteX10" fmla="*/ 0 w 10000"/>
              <a:gd name="connsiteY10"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00" h="10000">
                <a:moveTo>
                  <a:pt x="0" y="10000"/>
                </a:moveTo>
                <a:lnTo>
                  <a:pt x="1056" y="0"/>
                </a:lnTo>
                <a:lnTo>
                  <a:pt x="2885" y="0"/>
                </a:lnTo>
                <a:cubicBezTo>
                  <a:pt x="2979" y="838"/>
                  <a:pt x="3074" y="1675"/>
                  <a:pt x="3168" y="2513"/>
                </a:cubicBezTo>
                <a:lnTo>
                  <a:pt x="5203" y="2429"/>
                </a:lnTo>
                <a:cubicBezTo>
                  <a:pt x="5295" y="1619"/>
                  <a:pt x="5388" y="810"/>
                  <a:pt x="5480" y="0"/>
                </a:cubicBezTo>
                <a:lnTo>
                  <a:pt x="7306" y="0"/>
                </a:lnTo>
                <a:cubicBezTo>
                  <a:pt x="7402" y="1412"/>
                  <a:pt x="7497" y="2825"/>
                  <a:pt x="7593" y="4237"/>
                </a:cubicBezTo>
                <a:lnTo>
                  <a:pt x="10000" y="4237"/>
                </a:lnTo>
                <a:lnTo>
                  <a:pt x="10000" y="10000"/>
                </a:lnTo>
                <a:lnTo>
                  <a:pt x="0" y="10000"/>
                </a:lnTo>
                <a:close/>
              </a:path>
            </a:pathLst>
          </a:custGeom>
          <a:solidFill>
            <a:schemeClr val="bg1">
              <a:lumMod val="85000"/>
            </a:schemeClr>
          </a:solidFill>
          <a:ln w="50800">
            <a:solidFill>
              <a:srgbClr val="0078D7"/>
            </a:solidFill>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108" name="Rectangle 107"/>
          <p:cNvSpPr/>
          <p:nvPr/>
        </p:nvSpPr>
        <p:spPr>
          <a:xfrm>
            <a:off x="7739767" y="4534046"/>
            <a:ext cx="1906983" cy="1395393"/>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2040" dirty="0">
              <a:gradFill>
                <a:gsLst>
                  <a:gs pos="2917">
                    <a:srgbClr val="404040"/>
                  </a:gs>
                  <a:gs pos="30000">
                    <a:srgbClr val="404040"/>
                  </a:gs>
                </a:gsLst>
                <a:lin ang="5400000" scaled="0"/>
              </a:gradFill>
              <a:latin typeface="Segoe UI Semibold" panose="020B0702040204020203" pitchFamily="34" charset="0"/>
              <a:cs typeface="Segoe UI Semibold" panose="020B0702040204020203" pitchFamily="34" charset="0"/>
            </a:endParaRPr>
          </a:p>
        </p:txBody>
      </p:sp>
      <p:sp>
        <p:nvSpPr>
          <p:cNvPr id="3" name="Title 2"/>
          <p:cNvSpPr>
            <a:spLocks noGrp="1"/>
          </p:cNvSpPr>
          <p:nvPr>
            <p:ph type="title"/>
          </p:nvPr>
        </p:nvSpPr>
        <p:spPr/>
        <p:txBody>
          <a:bodyPr/>
          <a:lstStyle/>
          <a:p>
            <a:r>
              <a:rPr lang="en-US" dirty="0" smtClean="0"/>
              <a:t>Running State Extension</a:t>
            </a:r>
            <a:endParaRPr lang="en-US" dirty="0"/>
          </a:p>
        </p:txBody>
      </p:sp>
      <p:grpSp>
        <p:nvGrpSpPr>
          <p:cNvPr id="76" name="Group 75"/>
          <p:cNvGrpSpPr/>
          <p:nvPr/>
        </p:nvGrpSpPr>
        <p:grpSpPr>
          <a:xfrm>
            <a:off x="10257480" y="1945510"/>
            <a:ext cx="461829" cy="462522"/>
            <a:chOff x="985838" y="4721226"/>
            <a:chExt cx="1060450" cy="1062038"/>
          </a:xfrm>
        </p:grpSpPr>
        <p:sp>
          <p:nvSpPr>
            <p:cNvPr id="77" name="Oval 12"/>
            <p:cNvSpPr>
              <a:spLocks noChangeArrowheads="1"/>
            </p:cNvSpPr>
            <p:nvPr/>
          </p:nvSpPr>
          <p:spPr bwMode="auto">
            <a:xfrm>
              <a:off x="985838" y="4721226"/>
              <a:ext cx="1060450" cy="1062038"/>
            </a:xfrm>
            <a:prstGeom prst="ellipse">
              <a:avLst/>
            </a:prstGeom>
            <a:solidFill>
              <a:srgbClr val="F8F8F8"/>
            </a:solidFill>
            <a:ln w="38100" cap="flat">
              <a:solidFill>
                <a:srgbClr val="D83B0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78" name="Line 60"/>
            <p:cNvSpPr>
              <a:spLocks noChangeShapeType="1"/>
            </p:cNvSpPr>
            <p:nvPr/>
          </p:nvSpPr>
          <p:spPr bwMode="auto">
            <a:xfrm flipV="1">
              <a:off x="1293813" y="5030788"/>
              <a:ext cx="444500" cy="444500"/>
            </a:xfrm>
            <a:prstGeom prst="line">
              <a:avLst/>
            </a:prstGeom>
            <a:noFill/>
            <a:ln w="38100" cap="flat">
              <a:solidFill>
                <a:srgbClr val="D83B01"/>
              </a:solidFill>
              <a:prstDash val="solid"/>
              <a:miter lim="800000"/>
              <a:headEnd/>
              <a:tailEnd/>
            </a:ln>
            <a:extLst>
              <a:ext uri="{909E8E84-426E-40DD-AFC4-6F175D3DCCD1}">
                <a14:hiddenFill xmlns:a14="http://schemas.microsoft.com/office/drawing/2010/main">
                  <a:noFill/>
                </a14:hiddenFill>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79" name="Line 61"/>
            <p:cNvSpPr>
              <a:spLocks noChangeShapeType="1"/>
            </p:cNvSpPr>
            <p:nvPr/>
          </p:nvSpPr>
          <p:spPr bwMode="auto">
            <a:xfrm>
              <a:off x="1293813" y="5030788"/>
              <a:ext cx="444500" cy="444500"/>
            </a:xfrm>
            <a:prstGeom prst="line">
              <a:avLst/>
            </a:prstGeom>
            <a:noFill/>
            <a:ln w="38100" cap="flat">
              <a:solidFill>
                <a:srgbClr val="D83B01"/>
              </a:solidFill>
              <a:prstDash val="solid"/>
              <a:miter lim="800000"/>
              <a:headEnd/>
              <a:tailEnd/>
            </a:ln>
            <a:extLst>
              <a:ext uri="{909E8E84-426E-40DD-AFC4-6F175D3DCCD1}">
                <a14:hiddenFill xmlns:a14="http://schemas.microsoft.com/office/drawing/2010/main">
                  <a:noFill/>
                </a14:hiddenFill>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87" name="Group 86"/>
          <p:cNvGrpSpPr/>
          <p:nvPr/>
        </p:nvGrpSpPr>
        <p:grpSpPr>
          <a:xfrm>
            <a:off x="8447431" y="1945510"/>
            <a:ext cx="461829" cy="462522"/>
            <a:chOff x="4346575" y="4721226"/>
            <a:chExt cx="1060450" cy="1062038"/>
          </a:xfrm>
        </p:grpSpPr>
        <p:sp>
          <p:nvSpPr>
            <p:cNvPr id="88" name="Oval 13"/>
            <p:cNvSpPr>
              <a:spLocks noChangeArrowheads="1"/>
            </p:cNvSpPr>
            <p:nvPr/>
          </p:nvSpPr>
          <p:spPr bwMode="auto">
            <a:xfrm>
              <a:off x="4346575" y="4721226"/>
              <a:ext cx="1060450" cy="1062038"/>
            </a:xfrm>
            <a:prstGeom prst="ellipse">
              <a:avLst/>
            </a:prstGeom>
            <a:solidFill>
              <a:srgbClr val="F8F8F8"/>
            </a:solidFill>
            <a:ln w="38100" cap="flat">
              <a:solidFill>
                <a:srgbClr val="00205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89" name="Line 58"/>
            <p:cNvSpPr>
              <a:spLocks noChangeShapeType="1"/>
            </p:cNvSpPr>
            <p:nvPr/>
          </p:nvSpPr>
          <p:spPr bwMode="auto">
            <a:xfrm>
              <a:off x="4876800" y="5005388"/>
              <a:ext cx="0" cy="309563"/>
            </a:xfrm>
            <a:prstGeom prst="line">
              <a:avLst/>
            </a:prstGeom>
            <a:noFill/>
            <a:ln w="38100" cap="flat">
              <a:solidFill>
                <a:srgbClr val="002050"/>
              </a:solidFill>
              <a:prstDash val="solid"/>
              <a:miter lim="800000"/>
              <a:headEnd/>
              <a:tailEnd/>
            </a:ln>
            <a:extLst>
              <a:ext uri="{909E8E84-426E-40DD-AFC4-6F175D3DCCD1}">
                <a14:hiddenFill xmlns:a14="http://schemas.microsoft.com/office/drawing/2010/main">
                  <a:noFill/>
                </a14:hiddenFill>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90" name="Line 59"/>
            <p:cNvSpPr>
              <a:spLocks noChangeShapeType="1"/>
            </p:cNvSpPr>
            <p:nvPr/>
          </p:nvSpPr>
          <p:spPr bwMode="auto">
            <a:xfrm>
              <a:off x="4876800" y="5376863"/>
              <a:ext cx="0" cy="122238"/>
            </a:xfrm>
            <a:prstGeom prst="line">
              <a:avLst/>
            </a:prstGeom>
            <a:noFill/>
            <a:ln w="38100" cap="flat">
              <a:solidFill>
                <a:srgbClr val="002050"/>
              </a:solidFill>
              <a:prstDash val="solid"/>
              <a:miter lim="800000"/>
              <a:headEnd/>
              <a:tailEnd/>
            </a:ln>
            <a:extLst>
              <a:ext uri="{909E8E84-426E-40DD-AFC4-6F175D3DCCD1}">
                <a14:hiddenFill xmlns:a14="http://schemas.microsoft.com/office/drawing/2010/main">
                  <a:noFill/>
                </a14:hiddenFill>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91" name="Group 90"/>
          <p:cNvGrpSpPr/>
          <p:nvPr/>
        </p:nvGrpSpPr>
        <p:grpSpPr>
          <a:xfrm>
            <a:off x="2619893" y="1946203"/>
            <a:ext cx="461829" cy="461829"/>
            <a:chOff x="2713038" y="1955801"/>
            <a:chExt cx="1060450" cy="1060450"/>
          </a:xfrm>
        </p:grpSpPr>
        <p:sp>
          <p:nvSpPr>
            <p:cNvPr id="92" name="Oval 14"/>
            <p:cNvSpPr>
              <a:spLocks noChangeArrowheads="1"/>
            </p:cNvSpPr>
            <p:nvPr/>
          </p:nvSpPr>
          <p:spPr bwMode="auto">
            <a:xfrm>
              <a:off x="2713038" y="1955801"/>
              <a:ext cx="1060450" cy="1060450"/>
            </a:xfrm>
            <a:prstGeom prst="ellipse">
              <a:avLst/>
            </a:prstGeom>
            <a:solidFill>
              <a:srgbClr val="F8F8F8"/>
            </a:solidFill>
            <a:ln w="38100" cap="flat">
              <a:solidFill>
                <a:srgbClr val="107C1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93" name="Freeform 15"/>
            <p:cNvSpPr>
              <a:spLocks/>
            </p:cNvSpPr>
            <p:nvPr/>
          </p:nvSpPr>
          <p:spPr bwMode="auto">
            <a:xfrm>
              <a:off x="2981325" y="2311401"/>
              <a:ext cx="522288" cy="347663"/>
            </a:xfrm>
            <a:custGeom>
              <a:avLst/>
              <a:gdLst>
                <a:gd name="T0" fmla="*/ 0 w 329"/>
                <a:gd name="T1" fmla="*/ 110 h 219"/>
                <a:gd name="T2" fmla="*/ 110 w 329"/>
                <a:gd name="T3" fmla="*/ 219 h 219"/>
                <a:gd name="T4" fmla="*/ 329 w 329"/>
                <a:gd name="T5" fmla="*/ 0 h 219"/>
              </a:gdLst>
              <a:ahLst/>
              <a:cxnLst>
                <a:cxn ang="0">
                  <a:pos x="T0" y="T1"/>
                </a:cxn>
                <a:cxn ang="0">
                  <a:pos x="T2" y="T3"/>
                </a:cxn>
                <a:cxn ang="0">
                  <a:pos x="T4" y="T5"/>
                </a:cxn>
              </a:cxnLst>
              <a:rect l="0" t="0" r="r" b="b"/>
              <a:pathLst>
                <a:path w="329" h="219">
                  <a:moveTo>
                    <a:pt x="0" y="110"/>
                  </a:moveTo>
                  <a:lnTo>
                    <a:pt x="110" y="219"/>
                  </a:lnTo>
                  <a:lnTo>
                    <a:pt x="329" y="0"/>
                  </a:lnTo>
                </a:path>
              </a:pathLst>
            </a:custGeom>
            <a:noFill/>
            <a:ln w="38100" cap="flat">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cxnSp>
        <p:nvCxnSpPr>
          <p:cNvPr id="32" name="Straight Connector 31"/>
          <p:cNvCxnSpPr/>
          <p:nvPr/>
        </p:nvCxnSpPr>
        <p:spPr>
          <a:xfrm>
            <a:off x="1723026"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4008749"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4234730"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5836808"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6067720"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513789"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7739766"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9646750"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421643" y="5973423"/>
            <a:ext cx="9978856" cy="0"/>
          </a:xfrm>
          <a:prstGeom prst="line">
            <a:avLst/>
          </a:prstGeom>
          <a:ln w="76200">
            <a:solidFill>
              <a:srgbClr val="A5A5A5"/>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458694" y="1902896"/>
            <a:ext cx="0" cy="4103455"/>
          </a:xfrm>
          <a:prstGeom prst="line">
            <a:avLst/>
          </a:prstGeom>
          <a:ln w="76200">
            <a:solidFill>
              <a:srgbClr val="A5A5A5"/>
            </a:solidFill>
          </a:ln>
        </p:spPr>
        <p:style>
          <a:lnRef idx="1">
            <a:schemeClr val="accent1"/>
          </a:lnRef>
          <a:fillRef idx="0">
            <a:schemeClr val="accent1"/>
          </a:fillRef>
          <a:effectRef idx="0">
            <a:schemeClr val="accent1"/>
          </a:effectRef>
          <a:fontRef idx="minor">
            <a:schemeClr val="tx1"/>
          </a:fontRef>
        </p:style>
      </p:cxnSp>
      <p:sp>
        <p:nvSpPr>
          <p:cNvPr id="49" name="Freeform 10"/>
          <p:cNvSpPr>
            <a:spLocks/>
          </p:cNvSpPr>
          <p:nvPr/>
        </p:nvSpPr>
        <p:spPr bwMode="auto">
          <a:xfrm rot="5400000">
            <a:off x="1340870" y="1731973"/>
            <a:ext cx="235648" cy="390290"/>
          </a:xfrm>
          <a:custGeom>
            <a:avLst/>
            <a:gdLst>
              <a:gd name="T0" fmla="*/ 54 w 92"/>
              <a:gd name="T1" fmla="*/ 93 h 154"/>
              <a:gd name="T2" fmla="*/ 87 w 92"/>
              <a:gd name="T3" fmla="*/ 125 h 154"/>
              <a:gd name="T4" fmla="*/ 87 w 92"/>
              <a:gd name="T5" fmla="*/ 148 h 154"/>
              <a:gd name="T6" fmla="*/ 64 w 92"/>
              <a:gd name="T7" fmla="*/ 148 h 154"/>
              <a:gd name="T8" fmla="*/ 5 w 92"/>
              <a:gd name="T9" fmla="*/ 88 h 154"/>
              <a:gd name="T10" fmla="*/ 5 w 92"/>
              <a:gd name="T11" fmla="*/ 88 h 154"/>
              <a:gd name="T12" fmla="*/ 4 w 92"/>
              <a:gd name="T13" fmla="*/ 87 h 154"/>
              <a:gd name="T14" fmla="*/ 4 w 92"/>
              <a:gd name="T15" fmla="*/ 87 h 154"/>
              <a:gd name="T16" fmla="*/ 3 w 92"/>
              <a:gd name="T17" fmla="*/ 86 h 154"/>
              <a:gd name="T18" fmla="*/ 3 w 92"/>
              <a:gd name="T19" fmla="*/ 85 h 154"/>
              <a:gd name="T20" fmla="*/ 2 w 92"/>
              <a:gd name="T21" fmla="*/ 85 h 154"/>
              <a:gd name="T22" fmla="*/ 2 w 92"/>
              <a:gd name="T23" fmla="*/ 84 h 154"/>
              <a:gd name="T24" fmla="*/ 2 w 92"/>
              <a:gd name="T25" fmla="*/ 83 h 154"/>
              <a:gd name="T26" fmla="*/ 1 w 92"/>
              <a:gd name="T27" fmla="*/ 82 h 154"/>
              <a:gd name="T28" fmla="*/ 1 w 92"/>
              <a:gd name="T29" fmla="*/ 82 h 154"/>
              <a:gd name="T30" fmla="*/ 1 w 92"/>
              <a:gd name="T31" fmla="*/ 81 h 154"/>
              <a:gd name="T32" fmla="*/ 1 w 92"/>
              <a:gd name="T33" fmla="*/ 80 h 154"/>
              <a:gd name="T34" fmla="*/ 0 w 92"/>
              <a:gd name="T35" fmla="*/ 79 h 154"/>
              <a:gd name="T36" fmla="*/ 0 w 92"/>
              <a:gd name="T37" fmla="*/ 78 h 154"/>
              <a:gd name="T38" fmla="*/ 0 w 92"/>
              <a:gd name="T39" fmla="*/ 78 h 154"/>
              <a:gd name="T40" fmla="*/ 0 w 92"/>
              <a:gd name="T41" fmla="*/ 76 h 154"/>
              <a:gd name="T42" fmla="*/ 0 w 92"/>
              <a:gd name="T43" fmla="*/ 76 h 154"/>
              <a:gd name="T44" fmla="*/ 0 w 92"/>
              <a:gd name="T45" fmla="*/ 75 h 154"/>
              <a:gd name="T46" fmla="*/ 0 w 92"/>
              <a:gd name="T47" fmla="*/ 75 h 154"/>
              <a:gd name="T48" fmla="*/ 1 w 92"/>
              <a:gd name="T49" fmla="*/ 74 h 154"/>
              <a:gd name="T50" fmla="*/ 1 w 92"/>
              <a:gd name="T51" fmla="*/ 73 h 154"/>
              <a:gd name="T52" fmla="*/ 1 w 92"/>
              <a:gd name="T53" fmla="*/ 73 h 154"/>
              <a:gd name="T54" fmla="*/ 1 w 92"/>
              <a:gd name="T55" fmla="*/ 72 h 154"/>
              <a:gd name="T56" fmla="*/ 2 w 92"/>
              <a:gd name="T57" fmla="*/ 71 h 154"/>
              <a:gd name="T58" fmla="*/ 2 w 92"/>
              <a:gd name="T59" fmla="*/ 70 h 154"/>
              <a:gd name="T60" fmla="*/ 2 w 92"/>
              <a:gd name="T61" fmla="*/ 69 h 154"/>
              <a:gd name="T62" fmla="*/ 3 w 92"/>
              <a:gd name="T63" fmla="*/ 69 h 154"/>
              <a:gd name="T64" fmla="*/ 3 w 92"/>
              <a:gd name="T65" fmla="*/ 68 h 154"/>
              <a:gd name="T66" fmla="*/ 4 w 92"/>
              <a:gd name="T67" fmla="*/ 67 h 154"/>
              <a:gd name="T68" fmla="*/ 4 w 92"/>
              <a:gd name="T69" fmla="*/ 67 h 154"/>
              <a:gd name="T70" fmla="*/ 5 w 92"/>
              <a:gd name="T71" fmla="*/ 67 h 154"/>
              <a:gd name="T72" fmla="*/ 5 w 92"/>
              <a:gd name="T73" fmla="*/ 66 h 154"/>
              <a:gd name="T74" fmla="*/ 64 w 92"/>
              <a:gd name="T75" fmla="*/ 7 h 154"/>
              <a:gd name="T76" fmla="*/ 87 w 92"/>
              <a:gd name="T77" fmla="*/ 7 h 154"/>
              <a:gd name="T78" fmla="*/ 87 w 92"/>
              <a:gd name="T79" fmla="*/ 29 h 154"/>
              <a:gd name="T80" fmla="*/ 54 w 92"/>
              <a:gd name="T81" fmla="*/ 61 h 154"/>
              <a:gd name="T82" fmla="*/ 54 w 92"/>
              <a:gd name="T8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154">
                <a:moveTo>
                  <a:pt x="54" y="93"/>
                </a:moveTo>
                <a:cubicBezTo>
                  <a:pt x="87" y="125"/>
                  <a:pt x="87" y="125"/>
                  <a:pt x="87" y="125"/>
                </a:cubicBezTo>
                <a:cubicBezTo>
                  <a:pt x="92" y="132"/>
                  <a:pt x="92" y="142"/>
                  <a:pt x="87" y="148"/>
                </a:cubicBezTo>
                <a:cubicBezTo>
                  <a:pt x="81" y="154"/>
                  <a:pt x="71" y="154"/>
                  <a:pt x="64" y="148"/>
                </a:cubicBezTo>
                <a:cubicBezTo>
                  <a:pt x="5" y="88"/>
                  <a:pt x="5" y="88"/>
                  <a:pt x="5" y="88"/>
                </a:cubicBezTo>
                <a:cubicBezTo>
                  <a:pt x="5" y="88"/>
                  <a:pt x="5" y="88"/>
                  <a:pt x="5" y="88"/>
                </a:cubicBezTo>
                <a:cubicBezTo>
                  <a:pt x="5" y="87"/>
                  <a:pt x="4" y="87"/>
                  <a:pt x="4" y="87"/>
                </a:cubicBezTo>
                <a:cubicBezTo>
                  <a:pt x="4" y="87"/>
                  <a:pt x="4" y="87"/>
                  <a:pt x="4" y="87"/>
                </a:cubicBezTo>
                <a:cubicBezTo>
                  <a:pt x="3" y="87"/>
                  <a:pt x="3" y="87"/>
                  <a:pt x="3" y="86"/>
                </a:cubicBezTo>
                <a:cubicBezTo>
                  <a:pt x="3" y="86"/>
                  <a:pt x="3" y="86"/>
                  <a:pt x="3" y="85"/>
                </a:cubicBezTo>
                <a:cubicBezTo>
                  <a:pt x="2" y="85"/>
                  <a:pt x="2" y="85"/>
                  <a:pt x="2" y="85"/>
                </a:cubicBezTo>
                <a:cubicBezTo>
                  <a:pt x="2" y="84"/>
                  <a:pt x="2" y="84"/>
                  <a:pt x="2" y="84"/>
                </a:cubicBezTo>
                <a:cubicBezTo>
                  <a:pt x="2" y="84"/>
                  <a:pt x="2" y="84"/>
                  <a:pt x="2" y="83"/>
                </a:cubicBezTo>
                <a:cubicBezTo>
                  <a:pt x="1" y="83"/>
                  <a:pt x="1" y="83"/>
                  <a:pt x="1" y="82"/>
                </a:cubicBezTo>
                <a:cubicBezTo>
                  <a:pt x="1" y="82"/>
                  <a:pt x="1" y="82"/>
                  <a:pt x="1" y="82"/>
                </a:cubicBezTo>
                <a:cubicBezTo>
                  <a:pt x="1" y="81"/>
                  <a:pt x="1" y="81"/>
                  <a:pt x="1" y="81"/>
                </a:cubicBezTo>
                <a:cubicBezTo>
                  <a:pt x="1" y="80"/>
                  <a:pt x="1" y="80"/>
                  <a:pt x="1" y="80"/>
                </a:cubicBezTo>
                <a:cubicBezTo>
                  <a:pt x="0" y="79"/>
                  <a:pt x="0" y="79"/>
                  <a:pt x="0" y="79"/>
                </a:cubicBezTo>
                <a:cubicBezTo>
                  <a:pt x="0" y="79"/>
                  <a:pt x="0" y="79"/>
                  <a:pt x="0" y="78"/>
                </a:cubicBezTo>
                <a:cubicBezTo>
                  <a:pt x="0" y="78"/>
                  <a:pt x="0" y="78"/>
                  <a:pt x="0" y="78"/>
                </a:cubicBezTo>
                <a:cubicBezTo>
                  <a:pt x="0" y="77"/>
                  <a:pt x="0" y="77"/>
                  <a:pt x="0" y="76"/>
                </a:cubicBezTo>
                <a:cubicBezTo>
                  <a:pt x="0" y="76"/>
                  <a:pt x="0" y="76"/>
                  <a:pt x="0" y="76"/>
                </a:cubicBezTo>
                <a:cubicBezTo>
                  <a:pt x="0" y="75"/>
                  <a:pt x="0" y="75"/>
                  <a:pt x="0" y="75"/>
                </a:cubicBezTo>
                <a:cubicBezTo>
                  <a:pt x="0" y="75"/>
                  <a:pt x="0" y="75"/>
                  <a:pt x="0" y="75"/>
                </a:cubicBezTo>
                <a:cubicBezTo>
                  <a:pt x="0" y="75"/>
                  <a:pt x="1" y="75"/>
                  <a:pt x="1" y="74"/>
                </a:cubicBezTo>
                <a:cubicBezTo>
                  <a:pt x="1" y="74"/>
                  <a:pt x="1" y="74"/>
                  <a:pt x="1" y="73"/>
                </a:cubicBezTo>
                <a:cubicBezTo>
                  <a:pt x="1" y="73"/>
                  <a:pt x="1" y="73"/>
                  <a:pt x="1" y="73"/>
                </a:cubicBezTo>
                <a:cubicBezTo>
                  <a:pt x="1" y="72"/>
                  <a:pt x="1" y="72"/>
                  <a:pt x="1" y="72"/>
                </a:cubicBezTo>
                <a:cubicBezTo>
                  <a:pt x="1" y="72"/>
                  <a:pt x="1" y="71"/>
                  <a:pt x="2" y="71"/>
                </a:cubicBezTo>
                <a:cubicBezTo>
                  <a:pt x="2" y="70"/>
                  <a:pt x="2" y="70"/>
                  <a:pt x="2" y="70"/>
                </a:cubicBezTo>
                <a:cubicBezTo>
                  <a:pt x="2" y="70"/>
                  <a:pt x="2" y="70"/>
                  <a:pt x="2" y="69"/>
                </a:cubicBezTo>
                <a:cubicBezTo>
                  <a:pt x="3" y="69"/>
                  <a:pt x="3" y="69"/>
                  <a:pt x="3" y="69"/>
                </a:cubicBezTo>
                <a:cubicBezTo>
                  <a:pt x="3" y="68"/>
                  <a:pt x="3" y="68"/>
                  <a:pt x="3" y="68"/>
                </a:cubicBezTo>
                <a:cubicBezTo>
                  <a:pt x="3" y="68"/>
                  <a:pt x="3" y="68"/>
                  <a:pt x="4" y="67"/>
                </a:cubicBezTo>
                <a:cubicBezTo>
                  <a:pt x="4" y="67"/>
                  <a:pt x="4" y="67"/>
                  <a:pt x="4" y="67"/>
                </a:cubicBezTo>
                <a:cubicBezTo>
                  <a:pt x="4" y="67"/>
                  <a:pt x="5" y="67"/>
                  <a:pt x="5" y="67"/>
                </a:cubicBezTo>
                <a:cubicBezTo>
                  <a:pt x="5" y="66"/>
                  <a:pt x="5" y="66"/>
                  <a:pt x="5" y="66"/>
                </a:cubicBezTo>
                <a:cubicBezTo>
                  <a:pt x="64" y="7"/>
                  <a:pt x="64" y="7"/>
                  <a:pt x="64" y="7"/>
                </a:cubicBezTo>
                <a:cubicBezTo>
                  <a:pt x="71" y="0"/>
                  <a:pt x="81" y="0"/>
                  <a:pt x="87" y="7"/>
                </a:cubicBezTo>
                <a:cubicBezTo>
                  <a:pt x="92" y="13"/>
                  <a:pt x="92" y="23"/>
                  <a:pt x="87" y="29"/>
                </a:cubicBezTo>
                <a:cubicBezTo>
                  <a:pt x="54" y="61"/>
                  <a:pt x="54" y="61"/>
                  <a:pt x="54" y="61"/>
                </a:cubicBezTo>
                <a:lnTo>
                  <a:pt x="54" y="93"/>
                </a:lnTo>
                <a:close/>
              </a:path>
            </a:pathLst>
          </a:custGeom>
          <a:solidFill>
            <a:srgbClr val="A5A5A5"/>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109" name="TextBox 108"/>
          <p:cNvSpPr txBox="1"/>
          <p:nvPr/>
        </p:nvSpPr>
        <p:spPr>
          <a:xfrm rot="16200000">
            <a:off x="227651" y="3522655"/>
            <a:ext cx="1814741"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gradFill>
                  <a:gsLst>
                    <a:gs pos="2917">
                      <a:srgbClr val="404040"/>
                    </a:gs>
                    <a:gs pos="30000">
                      <a:srgbClr val="404040"/>
                    </a:gs>
                  </a:gsLst>
                  <a:lin ang="5400000" scaled="0"/>
                </a:gradFill>
                <a:latin typeface="Segoe UI Semibold" panose="020B0702040204020203" pitchFamily="34" charset="0"/>
                <a:cs typeface="Segoe UI Semibold" panose="020B0702040204020203" pitchFamily="34" charset="0"/>
              </a:rPr>
              <a:t>Memory Usage</a:t>
            </a:r>
          </a:p>
        </p:txBody>
      </p:sp>
      <p:sp>
        <p:nvSpPr>
          <p:cNvPr id="110" name="TextBox 109"/>
          <p:cNvSpPr txBox="1"/>
          <p:nvPr/>
        </p:nvSpPr>
        <p:spPr>
          <a:xfrm>
            <a:off x="1113562" y="6090193"/>
            <a:ext cx="1260505"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Activated</a:t>
            </a:r>
          </a:p>
        </p:txBody>
      </p:sp>
      <p:sp>
        <p:nvSpPr>
          <p:cNvPr id="111" name="TextBox 110"/>
          <p:cNvSpPr txBox="1"/>
          <p:nvPr/>
        </p:nvSpPr>
        <p:spPr>
          <a:xfrm>
            <a:off x="3228896" y="6064196"/>
            <a:ext cx="1789105"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Navigate Away</a:t>
            </a:r>
          </a:p>
        </p:txBody>
      </p:sp>
      <p:sp>
        <p:nvSpPr>
          <p:cNvPr id="113" name="TextBox 112"/>
          <p:cNvSpPr txBox="1"/>
          <p:nvPr/>
        </p:nvSpPr>
        <p:spPr>
          <a:xfrm>
            <a:off x="6877602" y="6090193"/>
            <a:ext cx="1418895"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Suspended</a:t>
            </a:r>
          </a:p>
        </p:txBody>
      </p:sp>
      <p:sp>
        <p:nvSpPr>
          <p:cNvPr id="114" name="Freeform 10"/>
          <p:cNvSpPr>
            <a:spLocks/>
          </p:cNvSpPr>
          <p:nvPr/>
        </p:nvSpPr>
        <p:spPr bwMode="auto">
          <a:xfrm rot="10800000">
            <a:off x="11259856" y="5780087"/>
            <a:ext cx="235648" cy="390290"/>
          </a:xfrm>
          <a:custGeom>
            <a:avLst/>
            <a:gdLst>
              <a:gd name="T0" fmla="*/ 54 w 92"/>
              <a:gd name="T1" fmla="*/ 93 h 154"/>
              <a:gd name="T2" fmla="*/ 87 w 92"/>
              <a:gd name="T3" fmla="*/ 125 h 154"/>
              <a:gd name="T4" fmla="*/ 87 w 92"/>
              <a:gd name="T5" fmla="*/ 148 h 154"/>
              <a:gd name="T6" fmla="*/ 64 w 92"/>
              <a:gd name="T7" fmla="*/ 148 h 154"/>
              <a:gd name="T8" fmla="*/ 5 w 92"/>
              <a:gd name="T9" fmla="*/ 88 h 154"/>
              <a:gd name="T10" fmla="*/ 5 w 92"/>
              <a:gd name="T11" fmla="*/ 88 h 154"/>
              <a:gd name="T12" fmla="*/ 4 w 92"/>
              <a:gd name="T13" fmla="*/ 87 h 154"/>
              <a:gd name="T14" fmla="*/ 4 w 92"/>
              <a:gd name="T15" fmla="*/ 87 h 154"/>
              <a:gd name="T16" fmla="*/ 3 w 92"/>
              <a:gd name="T17" fmla="*/ 86 h 154"/>
              <a:gd name="T18" fmla="*/ 3 w 92"/>
              <a:gd name="T19" fmla="*/ 85 h 154"/>
              <a:gd name="T20" fmla="*/ 2 w 92"/>
              <a:gd name="T21" fmla="*/ 85 h 154"/>
              <a:gd name="T22" fmla="*/ 2 w 92"/>
              <a:gd name="T23" fmla="*/ 84 h 154"/>
              <a:gd name="T24" fmla="*/ 2 w 92"/>
              <a:gd name="T25" fmla="*/ 83 h 154"/>
              <a:gd name="T26" fmla="*/ 1 w 92"/>
              <a:gd name="T27" fmla="*/ 82 h 154"/>
              <a:gd name="T28" fmla="*/ 1 w 92"/>
              <a:gd name="T29" fmla="*/ 82 h 154"/>
              <a:gd name="T30" fmla="*/ 1 w 92"/>
              <a:gd name="T31" fmla="*/ 81 h 154"/>
              <a:gd name="T32" fmla="*/ 1 w 92"/>
              <a:gd name="T33" fmla="*/ 80 h 154"/>
              <a:gd name="T34" fmla="*/ 0 w 92"/>
              <a:gd name="T35" fmla="*/ 79 h 154"/>
              <a:gd name="T36" fmla="*/ 0 w 92"/>
              <a:gd name="T37" fmla="*/ 78 h 154"/>
              <a:gd name="T38" fmla="*/ 0 w 92"/>
              <a:gd name="T39" fmla="*/ 78 h 154"/>
              <a:gd name="T40" fmla="*/ 0 w 92"/>
              <a:gd name="T41" fmla="*/ 76 h 154"/>
              <a:gd name="T42" fmla="*/ 0 w 92"/>
              <a:gd name="T43" fmla="*/ 76 h 154"/>
              <a:gd name="T44" fmla="*/ 0 w 92"/>
              <a:gd name="T45" fmla="*/ 75 h 154"/>
              <a:gd name="T46" fmla="*/ 0 w 92"/>
              <a:gd name="T47" fmla="*/ 75 h 154"/>
              <a:gd name="T48" fmla="*/ 1 w 92"/>
              <a:gd name="T49" fmla="*/ 74 h 154"/>
              <a:gd name="T50" fmla="*/ 1 w 92"/>
              <a:gd name="T51" fmla="*/ 73 h 154"/>
              <a:gd name="T52" fmla="*/ 1 w 92"/>
              <a:gd name="T53" fmla="*/ 73 h 154"/>
              <a:gd name="T54" fmla="*/ 1 w 92"/>
              <a:gd name="T55" fmla="*/ 72 h 154"/>
              <a:gd name="T56" fmla="*/ 2 w 92"/>
              <a:gd name="T57" fmla="*/ 71 h 154"/>
              <a:gd name="T58" fmla="*/ 2 w 92"/>
              <a:gd name="T59" fmla="*/ 70 h 154"/>
              <a:gd name="T60" fmla="*/ 2 w 92"/>
              <a:gd name="T61" fmla="*/ 69 h 154"/>
              <a:gd name="T62" fmla="*/ 3 w 92"/>
              <a:gd name="T63" fmla="*/ 69 h 154"/>
              <a:gd name="T64" fmla="*/ 3 w 92"/>
              <a:gd name="T65" fmla="*/ 68 h 154"/>
              <a:gd name="T66" fmla="*/ 4 w 92"/>
              <a:gd name="T67" fmla="*/ 67 h 154"/>
              <a:gd name="T68" fmla="*/ 4 w 92"/>
              <a:gd name="T69" fmla="*/ 67 h 154"/>
              <a:gd name="T70" fmla="*/ 5 w 92"/>
              <a:gd name="T71" fmla="*/ 67 h 154"/>
              <a:gd name="T72" fmla="*/ 5 w 92"/>
              <a:gd name="T73" fmla="*/ 66 h 154"/>
              <a:gd name="T74" fmla="*/ 64 w 92"/>
              <a:gd name="T75" fmla="*/ 7 h 154"/>
              <a:gd name="T76" fmla="*/ 87 w 92"/>
              <a:gd name="T77" fmla="*/ 7 h 154"/>
              <a:gd name="T78" fmla="*/ 87 w 92"/>
              <a:gd name="T79" fmla="*/ 29 h 154"/>
              <a:gd name="T80" fmla="*/ 54 w 92"/>
              <a:gd name="T81" fmla="*/ 61 h 154"/>
              <a:gd name="T82" fmla="*/ 54 w 92"/>
              <a:gd name="T8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154">
                <a:moveTo>
                  <a:pt x="54" y="93"/>
                </a:moveTo>
                <a:cubicBezTo>
                  <a:pt x="87" y="125"/>
                  <a:pt x="87" y="125"/>
                  <a:pt x="87" y="125"/>
                </a:cubicBezTo>
                <a:cubicBezTo>
                  <a:pt x="92" y="132"/>
                  <a:pt x="92" y="142"/>
                  <a:pt x="87" y="148"/>
                </a:cubicBezTo>
                <a:cubicBezTo>
                  <a:pt x="81" y="154"/>
                  <a:pt x="71" y="154"/>
                  <a:pt x="64" y="148"/>
                </a:cubicBezTo>
                <a:cubicBezTo>
                  <a:pt x="5" y="88"/>
                  <a:pt x="5" y="88"/>
                  <a:pt x="5" y="88"/>
                </a:cubicBezTo>
                <a:cubicBezTo>
                  <a:pt x="5" y="88"/>
                  <a:pt x="5" y="88"/>
                  <a:pt x="5" y="88"/>
                </a:cubicBezTo>
                <a:cubicBezTo>
                  <a:pt x="5" y="87"/>
                  <a:pt x="4" y="87"/>
                  <a:pt x="4" y="87"/>
                </a:cubicBezTo>
                <a:cubicBezTo>
                  <a:pt x="4" y="87"/>
                  <a:pt x="4" y="87"/>
                  <a:pt x="4" y="87"/>
                </a:cubicBezTo>
                <a:cubicBezTo>
                  <a:pt x="3" y="87"/>
                  <a:pt x="3" y="87"/>
                  <a:pt x="3" y="86"/>
                </a:cubicBezTo>
                <a:cubicBezTo>
                  <a:pt x="3" y="86"/>
                  <a:pt x="3" y="86"/>
                  <a:pt x="3" y="85"/>
                </a:cubicBezTo>
                <a:cubicBezTo>
                  <a:pt x="2" y="85"/>
                  <a:pt x="2" y="85"/>
                  <a:pt x="2" y="85"/>
                </a:cubicBezTo>
                <a:cubicBezTo>
                  <a:pt x="2" y="84"/>
                  <a:pt x="2" y="84"/>
                  <a:pt x="2" y="84"/>
                </a:cubicBezTo>
                <a:cubicBezTo>
                  <a:pt x="2" y="84"/>
                  <a:pt x="2" y="84"/>
                  <a:pt x="2" y="83"/>
                </a:cubicBezTo>
                <a:cubicBezTo>
                  <a:pt x="1" y="83"/>
                  <a:pt x="1" y="83"/>
                  <a:pt x="1" y="82"/>
                </a:cubicBezTo>
                <a:cubicBezTo>
                  <a:pt x="1" y="82"/>
                  <a:pt x="1" y="82"/>
                  <a:pt x="1" y="82"/>
                </a:cubicBezTo>
                <a:cubicBezTo>
                  <a:pt x="1" y="81"/>
                  <a:pt x="1" y="81"/>
                  <a:pt x="1" y="81"/>
                </a:cubicBezTo>
                <a:cubicBezTo>
                  <a:pt x="1" y="80"/>
                  <a:pt x="1" y="80"/>
                  <a:pt x="1" y="80"/>
                </a:cubicBezTo>
                <a:cubicBezTo>
                  <a:pt x="0" y="79"/>
                  <a:pt x="0" y="79"/>
                  <a:pt x="0" y="79"/>
                </a:cubicBezTo>
                <a:cubicBezTo>
                  <a:pt x="0" y="79"/>
                  <a:pt x="0" y="79"/>
                  <a:pt x="0" y="78"/>
                </a:cubicBezTo>
                <a:cubicBezTo>
                  <a:pt x="0" y="78"/>
                  <a:pt x="0" y="78"/>
                  <a:pt x="0" y="78"/>
                </a:cubicBezTo>
                <a:cubicBezTo>
                  <a:pt x="0" y="77"/>
                  <a:pt x="0" y="77"/>
                  <a:pt x="0" y="76"/>
                </a:cubicBezTo>
                <a:cubicBezTo>
                  <a:pt x="0" y="76"/>
                  <a:pt x="0" y="76"/>
                  <a:pt x="0" y="76"/>
                </a:cubicBezTo>
                <a:cubicBezTo>
                  <a:pt x="0" y="75"/>
                  <a:pt x="0" y="75"/>
                  <a:pt x="0" y="75"/>
                </a:cubicBezTo>
                <a:cubicBezTo>
                  <a:pt x="0" y="75"/>
                  <a:pt x="0" y="75"/>
                  <a:pt x="0" y="75"/>
                </a:cubicBezTo>
                <a:cubicBezTo>
                  <a:pt x="0" y="75"/>
                  <a:pt x="1" y="75"/>
                  <a:pt x="1" y="74"/>
                </a:cubicBezTo>
                <a:cubicBezTo>
                  <a:pt x="1" y="74"/>
                  <a:pt x="1" y="74"/>
                  <a:pt x="1" y="73"/>
                </a:cubicBezTo>
                <a:cubicBezTo>
                  <a:pt x="1" y="73"/>
                  <a:pt x="1" y="73"/>
                  <a:pt x="1" y="73"/>
                </a:cubicBezTo>
                <a:cubicBezTo>
                  <a:pt x="1" y="72"/>
                  <a:pt x="1" y="72"/>
                  <a:pt x="1" y="72"/>
                </a:cubicBezTo>
                <a:cubicBezTo>
                  <a:pt x="1" y="72"/>
                  <a:pt x="1" y="71"/>
                  <a:pt x="2" y="71"/>
                </a:cubicBezTo>
                <a:cubicBezTo>
                  <a:pt x="2" y="70"/>
                  <a:pt x="2" y="70"/>
                  <a:pt x="2" y="70"/>
                </a:cubicBezTo>
                <a:cubicBezTo>
                  <a:pt x="2" y="70"/>
                  <a:pt x="2" y="70"/>
                  <a:pt x="2" y="69"/>
                </a:cubicBezTo>
                <a:cubicBezTo>
                  <a:pt x="3" y="69"/>
                  <a:pt x="3" y="69"/>
                  <a:pt x="3" y="69"/>
                </a:cubicBezTo>
                <a:cubicBezTo>
                  <a:pt x="3" y="68"/>
                  <a:pt x="3" y="68"/>
                  <a:pt x="3" y="68"/>
                </a:cubicBezTo>
                <a:cubicBezTo>
                  <a:pt x="3" y="68"/>
                  <a:pt x="3" y="68"/>
                  <a:pt x="4" y="67"/>
                </a:cubicBezTo>
                <a:cubicBezTo>
                  <a:pt x="4" y="67"/>
                  <a:pt x="4" y="67"/>
                  <a:pt x="4" y="67"/>
                </a:cubicBezTo>
                <a:cubicBezTo>
                  <a:pt x="4" y="67"/>
                  <a:pt x="5" y="67"/>
                  <a:pt x="5" y="67"/>
                </a:cubicBezTo>
                <a:cubicBezTo>
                  <a:pt x="5" y="66"/>
                  <a:pt x="5" y="66"/>
                  <a:pt x="5" y="66"/>
                </a:cubicBezTo>
                <a:cubicBezTo>
                  <a:pt x="64" y="7"/>
                  <a:pt x="64" y="7"/>
                  <a:pt x="64" y="7"/>
                </a:cubicBezTo>
                <a:cubicBezTo>
                  <a:pt x="71" y="0"/>
                  <a:pt x="81" y="0"/>
                  <a:pt x="87" y="7"/>
                </a:cubicBezTo>
                <a:cubicBezTo>
                  <a:pt x="92" y="13"/>
                  <a:pt x="92" y="23"/>
                  <a:pt x="87" y="29"/>
                </a:cubicBezTo>
                <a:cubicBezTo>
                  <a:pt x="54" y="61"/>
                  <a:pt x="54" y="61"/>
                  <a:pt x="54" y="61"/>
                </a:cubicBezTo>
                <a:lnTo>
                  <a:pt x="54" y="93"/>
                </a:lnTo>
                <a:close/>
              </a:path>
            </a:pathLst>
          </a:custGeom>
          <a:solidFill>
            <a:srgbClr val="A5A5A5"/>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505050"/>
              </a:solidFill>
              <a:latin typeface="Segoe UI"/>
            </a:endParaRPr>
          </a:p>
        </p:txBody>
      </p:sp>
      <p:grpSp>
        <p:nvGrpSpPr>
          <p:cNvPr id="46" name="Group 45"/>
          <p:cNvGrpSpPr/>
          <p:nvPr/>
        </p:nvGrpSpPr>
        <p:grpSpPr>
          <a:xfrm>
            <a:off x="6544472" y="1941019"/>
            <a:ext cx="461829" cy="461829"/>
            <a:chOff x="2713038" y="1955801"/>
            <a:chExt cx="1060450" cy="1060450"/>
          </a:xfrm>
        </p:grpSpPr>
        <p:sp>
          <p:nvSpPr>
            <p:cNvPr id="47" name="Oval 14"/>
            <p:cNvSpPr>
              <a:spLocks noChangeArrowheads="1"/>
            </p:cNvSpPr>
            <p:nvPr/>
          </p:nvSpPr>
          <p:spPr bwMode="auto">
            <a:xfrm>
              <a:off x="2713038" y="1955801"/>
              <a:ext cx="1060450" cy="1060450"/>
            </a:xfrm>
            <a:prstGeom prst="ellipse">
              <a:avLst/>
            </a:prstGeom>
            <a:solidFill>
              <a:srgbClr val="F8F8F8"/>
            </a:solidFill>
            <a:ln w="38100" cap="flat">
              <a:solidFill>
                <a:srgbClr val="107C1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48" name="Freeform 15"/>
            <p:cNvSpPr>
              <a:spLocks/>
            </p:cNvSpPr>
            <p:nvPr/>
          </p:nvSpPr>
          <p:spPr bwMode="auto">
            <a:xfrm>
              <a:off x="2981325" y="2311401"/>
              <a:ext cx="522288" cy="347663"/>
            </a:xfrm>
            <a:custGeom>
              <a:avLst/>
              <a:gdLst>
                <a:gd name="T0" fmla="*/ 0 w 329"/>
                <a:gd name="T1" fmla="*/ 110 h 219"/>
                <a:gd name="T2" fmla="*/ 110 w 329"/>
                <a:gd name="T3" fmla="*/ 219 h 219"/>
                <a:gd name="T4" fmla="*/ 329 w 329"/>
                <a:gd name="T5" fmla="*/ 0 h 219"/>
              </a:gdLst>
              <a:ahLst/>
              <a:cxnLst>
                <a:cxn ang="0">
                  <a:pos x="T0" y="T1"/>
                </a:cxn>
                <a:cxn ang="0">
                  <a:pos x="T2" y="T3"/>
                </a:cxn>
                <a:cxn ang="0">
                  <a:pos x="T4" y="T5"/>
                </a:cxn>
              </a:cxnLst>
              <a:rect l="0" t="0" r="r" b="b"/>
              <a:pathLst>
                <a:path w="329" h="219">
                  <a:moveTo>
                    <a:pt x="0" y="110"/>
                  </a:moveTo>
                  <a:lnTo>
                    <a:pt x="110" y="219"/>
                  </a:lnTo>
                  <a:lnTo>
                    <a:pt x="329" y="0"/>
                  </a:lnTo>
                </a:path>
              </a:pathLst>
            </a:custGeom>
            <a:noFill/>
            <a:ln w="38100" cap="flat">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sp>
        <p:nvSpPr>
          <p:cNvPr id="50" name="TextBox 49"/>
          <p:cNvSpPr txBox="1"/>
          <p:nvPr/>
        </p:nvSpPr>
        <p:spPr>
          <a:xfrm>
            <a:off x="5232409" y="6064196"/>
            <a:ext cx="1497045"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Navigate To</a:t>
            </a:r>
          </a:p>
        </p:txBody>
      </p:sp>
      <p:sp>
        <p:nvSpPr>
          <p:cNvPr id="51" name="TextBox 50"/>
          <p:cNvSpPr txBox="1"/>
          <p:nvPr/>
        </p:nvSpPr>
        <p:spPr>
          <a:xfrm>
            <a:off x="4708378" y="4837778"/>
            <a:ext cx="646118" cy="382308"/>
          </a:xfrm>
          <a:prstGeom prst="rect">
            <a:avLst/>
          </a:prstGeom>
          <a:noFill/>
        </p:spPr>
        <p:txBody>
          <a:bodyPr wrap="none" rtlCol="0">
            <a:spAutoFit/>
          </a:bodyPr>
          <a:lstStyle/>
          <a:p>
            <a:pPr defTabSz="932597"/>
            <a:r>
              <a:rPr lang="en-US" sz="1836" dirty="0">
                <a:solidFill>
                  <a:srgbClr val="505050"/>
                </a:solidFill>
                <a:latin typeface="Segoe UI Semibold" panose="020B0702040204020203" pitchFamily="34" charset="0"/>
                <a:cs typeface="Segoe UI Semibold" panose="020B0702040204020203" pitchFamily="34" charset="0"/>
              </a:rPr>
              <a:t>CPU</a:t>
            </a:r>
          </a:p>
        </p:txBody>
      </p:sp>
      <p:cxnSp>
        <p:nvCxnSpPr>
          <p:cNvPr id="52" name="Straight Connector 51"/>
          <p:cNvCxnSpPr/>
          <p:nvPr/>
        </p:nvCxnSpPr>
        <p:spPr>
          <a:xfrm>
            <a:off x="2736733" y="2969845"/>
            <a:ext cx="4570104"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2729877" y="2814411"/>
            <a:ext cx="0" cy="155434"/>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7303771" y="2814411"/>
            <a:ext cx="0" cy="155434"/>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3067073" y="2526601"/>
            <a:ext cx="3622709" cy="589485"/>
          </a:xfrm>
          <a:prstGeom prst="rect">
            <a:avLst/>
          </a:prstGeom>
          <a:noFill/>
        </p:spPr>
        <p:txBody>
          <a:bodyPr wrap="none" lIns="186521" tIns="149217" rIns="186521" bIns="149217" rtlCol="0">
            <a:spAutoFit/>
          </a:bodyPr>
          <a:lstStyle/>
          <a:p>
            <a:pPr algn="r" defTabSz="932597">
              <a:lnSpc>
                <a:spcPct val="90000"/>
              </a:lnSpc>
              <a:spcAft>
                <a:spcPts val="612"/>
              </a:spcAft>
            </a:pPr>
            <a:r>
              <a:rPr lang="en-US" sz="2040" dirty="0">
                <a:gradFill>
                  <a:gsLst>
                    <a:gs pos="2917">
                      <a:srgbClr val="404040"/>
                    </a:gs>
                    <a:gs pos="30000">
                      <a:srgbClr val="404040"/>
                    </a:gs>
                  </a:gsLst>
                  <a:lin ang="5400000" scaled="0"/>
                </a:gradFill>
                <a:latin typeface="Segoe UI"/>
              </a:rPr>
              <a:t>Extended Execution Session</a:t>
            </a:r>
          </a:p>
        </p:txBody>
      </p:sp>
      <p:grpSp>
        <p:nvGrpSpPr>
          <p:cNvPr id="57" name="Group 56"/>
          <p:cNvGrpSpPr/>
          <p:nvPr/>
        </p:nvGrpSpPr>
        <p:grpSpPr>
          <a:xfrm>
            <a:off x="4804855" y="1937769"/>
            <a:ext cx="461829" cy="461829"/>
            <a:chOff x="2713038" y="1955801"/>
            <a:chExt cx="1060450" cy="1060450"/>
          </a:xfrm>
        </p:grpSpPr>
        <p:sp>
          <p:nvSpPr>
            <p:cNvPr id="58" name="Oval 14"/>
            <p:cNvSpPr>
              <a:spLocks noChangeArrowheads="1"/>
            </p:cNvSpPr>
            <p:nvPr/>
          </p:nvSpPr>
          <p:spPr bwMode="auto">
            <a:xfrm>
              <a:off x="2713038" y="1955801"/>
              <a:ext cx="1060450" cy="1060450"/>
            </a:xfrm>
            <a:prstGeom prst="ellipse">
              <a:avLst/>
            </a:prstGeom>
            <a:solidFill>
              <a:srgbClr val="F8F8F8"/>
            </a:solidFill>
            <a:ln w="38100" cap="flat">
              <a:solidFill>
                <a:srgbClr val="107C1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59" name="Freeform 15"/>
            <p:cNvSpPr>
              <a:spLocks/>
            </p:cNvSpPr>
            <p:nvPr/>
          </p:nvSpPr>
          <p:spPr bwMode="auto">
            <a:xfrm>
              <a:off x="2981325" y="2311401"/>
              <a:ext cx="522288" cy="347663"/>
            </a:xfrm>
            <a:custGeom>
              <a:avLst/>
              <a:gdLst>
                <a:gd name="T0" fmla="*/ 0 w 329"/>
                <a:gd name="T1" fmla="*/ 110 h 219"/>
                <a:gd name="T2" fmla="*/ 110 w 329"/>
                <a:gd name="T3" fmla="*/ 219 h 219"/>
                <a:gd name="T4" fmla="*/ 329 w 329"/>
                <a:gd name="T5" fmla="*/ 0 h 219"/>
              </a:gdLst>
              <a:ahLst/>
              <a:cxnLst>
                <a:cxn ang="0">
                  <a:pos x="T0" y="T1"/>
                </a:cxn>
                <a:cxn ang="0">
                  <a:pos x="T2" y="T3"/>
                </a:cxn>
                <a:cxn ang="0">
                  <a:pos x="T4" y="T5"/>
                </a:cxn>
              </a:cxnLst>
              <a:rect l="0" t="0" r="r" b="b"/>
              <a:pathLst>
                <a:path w="329" h="219">
                  <a:moveTo>
                    <a:pt x="0" y="110"/>
                  </a:moveTo>
                  <a:lnTo>
                    <a:pt x="110" y="219"/>
                  </a:lnTo>
                  <a:lnTo>
                    <a:pt x="329" y="0"/>
                  </a:lnTo>
                </a:path>
              </a:pathLst>
            </a:custGeom>
            <a:noFill/>
            <a:ln w="38100" cap="flat">
              <a:solidFill>
                <a:srgbClr val="107C1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sp>
        <p:nvSpPr>
          <p:cNvPr id="44" name="TextBox 43"/>
          <p:cNvSpPr txBox="1"/>
          <p:nvPr/>
        </p:nvSpPr>
        <p:spPr>
          <a:xfrm>
            <a:off x="3004178" y="2863917"/>
            <a:ext cx="3726101" cy="583860"/>
          </a:xfrm>
          <a:prstGeom prst="rect">
            <a:avLst/>
          </a:prstGeom>
          <a:noFill/>
        </p:spPr>
        <p:txBody>
          <a:bodyPr wrap="none" lIns="186521" tIns="149217" rIns="186521" bIns="149217" rtlCol="0">
            <a:spAutoFit/>
          </a:bodyPr>
          <a:lstStyle/>
          <a:p>
            <a:pPr algn="r" defTabSz="932597">
              <a:lnSpc>
                <a:spcPct val="90000"/>
              </a:lnSpc>
              <a:spcAft>
                <a:spcPts val="612"/>
              </a:spcAft>
            </a:pPr>
            <a:r>
              <a:rPr lang="en-US" sz="2040" dirty="0">
                <a:gradFill>
                  <a:gsLst>
                    <a:gs pos="2917">
                      <a:srgbClr val="404040"/>
                    </a:gs>
                    <a:gs pos="30000">
                      <a:srgbClr val="404040"/>
                    </a:gs>
                  </a:gsLst>
                  <a:lin ang="5400000" scaled="0"/>
                </a:gradFill>
                <a:latin typeface="Segoe UI"/>
              </a:rPr>
              <a:t>Up to 10 minutes on Battery</a:t>
            </a:r>
          </a:p>
        </p:txBody>
      </p:sp>
    </p:spTree>
    <p:extLst>
      <p:ext uri="{BB962C8B-B14F-4D97-AF65-F5344CB8AC3E}">
        <p14:creationId xmlns:p14="http://schemas.microsoft.com/office/powerpoint/2010/main" val="2740104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5480" y="1209973"/>
            <a:ext cx="9142703" cy="2182284"/>
          </a:xfrm>
        </p:spPr>
        <p:txBody>
          <a:bodyPr/>
          <a:lstStyle/>
          <a:p>
            <a:r>
              <a:rPr lang="en-US" dirty="0" smtClean="0">
                <a:latin typeface="Segoe UI Light" panose="020B0502040204020203" pitchFamily="34" charset="0"/>
                <a:cs typeface="Segoe UI Light" panose="020B0502040204020203" pitchFamily="34" charset="0"/>
              </a:rPr>
              <a:t>Demo</a:t>
            </a:r>
            <a:br>
              <a:rPr lang="en-US" dirty="0" smtClean="0">
                <a:latin typeface="Segoe UI Light" panose="020B0502040204020203" pitchFamily="34" charset="0"/>
                <a:cs typeface="Segoe UI Light" panose="020B0502040204020203" pitchFamily="34" charset="0"/>
              </a:rPr>
            </a:br>
            <a:r>
              <a:rPr lang="en-US" dirty="0" smtClean="0">
                <a:latin typeface="Segoe UI Light" panose="020B0502040204020203" pitchFamily="34" charset="0"/>
                <a:cs typeface="Segoe UI Light" panose="020B0502040204020203" pitchFamily="34" charset="0"/>
              </a:rPr>
              <a:t>Extended Execution</a:t>
            </a:r>
            <a:endParaRPr lang="en-US" dirty="0">
              <a:latin typeface="Segoe UI Light" panose="020B0502040204020203" pitchFamily="34" charset="0"/>
              <a:cs typeface="Segoe UI Light" panose="020B0502040204020203" pitchFamily="34" charset="0"/>
            </a:endParaRPr>
          </a:p>
        </p:txBody>
      </p:sp>
      <p:sp>
        <p:nvSpPr>
          <p:cNvPr id="4" name="Text Placeholder 3"/>
          <p:cNvSpPr>
            <a:spLocks noGrp="1"/>
          </p:cNvSpPr>
          <p:nvPr>
            <p:ph type="body" sz="quarter" idx="12"/>
          </p:nvPr>
        </p:nvSpPr>
        <p:spPr/>
        <p:txBody>
          <a:bodyPr/>
          <a:lstStyle/>
          <a:p>
            <a:r>
              <a:rPr lang="en-US" dirty="0" smtClean="0">
                <a:latin typeface="Segoe UI Light" panose="020B0502040204020203" pitchFamily="34" charset="0"/>
                <a:cs typeface="Segoe UI Light" panose="020B0502040204020203" pitchFamily="34" charset="0"/>
              </a:rPr>
              <a:t>Stefan Wick</a:t>
            </a:r>
            <a:endParaRPr lang="en-US" dirty="0">
              <a:latin typeface="Segoe UI Light" panose="020B0502040204020203" pitchFamily="34" charset="0"/>
              <a:cs typeface="Segoe UI Light" panose="020B0502040204020203"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7587" y="3836337"/>
            <a:ext cx="5671124" cy="2937642"/>
          </a:xfrm>
          <a:prstGeom prst="rect">
            <a:avLst/>
          </a:prstGeom>
          <a:solidFill>
            <a:schemeClr val="accent3"/>
          </a:solidFill>
        </p:spPr>
      </p:pic>
    </p:spTree>
    <p:extLst>
      <p:ext uri="{BB962C8B-B14F-4D97-AF65-F5344CB8AC3E}">
        <p14:creationId xmlns:p14="http://schemas.microsoft.com/office/powerpoint/2010/main" val="9281082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latin typeface="Segoe UI Light" panose="020B0502040204020203" pitchFamily="34" charset="0"/>
                <a:cs typeface="Segoe UI Light" panose="020B0502040204020203" pitchFamily="34" charset="0"/>
              </a:rPr>
              <a:t>Windows Application </a:t>
            </a:r>
            <a:r>
              <a:rPr lang="en-US" dirty="0" smtClean="0">
                <a:latin typeface="Segoe UI Light" panose="020B0502040204020203" pitchFamily="34" charset="0"/>
                <a:cs typeface="Segoe UI Light" panose="020B0502040204020203" pitchFamily="34" charset="0"/>
              </a:rPr>
              <a:t>Lifecycle</a:t>
            </a:r>
            <a:br>
              <a:rPr lang="en-US" dirty="0" smtClean="0">
                <a:latin typeface="Segoe UI Light" panose="020B0502040204020203" pitchFamily="34" charset="0"/>
                <a:cs typeface="Segoe UI Light" panose="020B0502040204020203" pitchFamily="34" charset="0"/>
              </a:rPr>
            </a:br>
            <a:r>
              <a:rPr lang="en-US" sz="4080" dirty="0">
                <a:latin typeface="Segoe UI Light" panose="020B0502040204020203" pitchFamily="34" charset="0"/>
                <a:cs typeface="Segoe UI Light" panose="020B0502040204020203" pitchFamily="34" charset="0"/>
              </a:rPr>
              <a:t>From Activation and Suspension to Background Execution, Multitasking and Extended Execution </a:t>
            </a:r>
          </a:p>
        </p:txBody>
      </p:sp>
      <p:sp>
        <p:nvSpPr>
          <p:cNvPr id="5" name="Text Placeholder 4"/>
          <p:cNvSpPr>
            <a:spLocks noGrp="1"/>
          </p:cNvSpPr>
          <p:nvPr>
            <p:ph type="body" sz="quarter" idx="12"/>
          </p:nvPr>
        </p:nvSpPr>
        <p:spPr>
          <a:xfrm>
            <a:off x="275545" y="4266660"/>
            <a:ext cx="10056910" cy="1517133"/>
          </a:xfrm>
        </p:spPr>
        <p:txBody>
          <a:bodyPr/>
          <a:lstStyle/>
          <a:p>
            <a:r>
              <a:rPr lang="en-US" dirty="0" smtClean="0">
                <a:latin typeface="Segoe UI Light" panose="020B0502040204020203" pitchFamily="34" charset="0"/>
                <a:cs typeface="Segoe UI Light" panose="020B0502040204020203" pitchFamily="34" charset="0"/>
              </a:rPr>
              <a:t>Chris Cortes and Stefan Wick</a:t>
            </a:r>
          </a:p>
          <a:p>
            <a:r>
              <a:rPr lang="en-US" dirty="0" smtClean="0">
                <a:latin typeface="Segoe UI Light" panose="020B0502040204020203" pitchFamily="34" charset="0"/>
                <a:cs typeface="Segoe UI Light" panose="020B0502040204020203" pitchFamily="34" charset="0"/>
              </a:rPr>
              <a:t>Program Managers</a:t>
            </a:r>
            <a:endParaRPr lang="en-US" dirty="0">
              <a:latin typeface="Segoe UI Light" panose="020B0502040204020203" pitchFamily="34" charset="0"/>
              <a:cs typeface="Segoe UI Light" panose="020B0502040204020203" pitchFamily="34" charset="0"/>
            </a:endParaRPr>
          </a:p>
        </p:txBody>
      </p:sp>
      <p:sp>
        <p:nvSpPr>
          <p:cNvPr id="6" name="Text Placeholder 5"/>
          <p:cNvSpPr>
            <a:spLocks noGrp="1"/>
          </p:cNvSpPr>
          <p:nvPr>
            <p:ph type="body" sz="quarter" idx="13"/>
          </p:nvPr>
        </p:nvSpPr>
        <p:spPr/>
        <p:txBody>
          <a:bodyPr>
            <a:normAutofit/>
          </a:bodyPr>
          <a:lstStyle/>
          <a:p>
            <a:r>
              <a:rPr lang="en-US" dirty="0" smtClean="0">
                <a:latin typeface="Segoe UI Light" panose="020B0502040204020203" pitchFamily="34" charset="0"/>
                <a:cs typeface="Segoe UI Light" panose="020B0502040204020203" pitchFamily="34" charset="0"/>
              </a:rPr>
              <a:t>B817</a:t>
            </a:r>
            <a:endParaRPr 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041608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Freeform 5"/>
          <p:cNvSpPr>
            <a:spLocks/>
          </p:cNvSpPr>
          <p:nvPr/>
        </p:nvSpPr>
        <p:spPr bwMode="auto">
          <a:xfrm>
            <a:off x="1723026" y="3439793"/>
            <a:ext cx="7616868" cy="2520315"/>
          </a:xfrm>
          <a:custGeom>
            <a:avLst/>
            <a:gdLst>
              <a:gd name="T0" fmla="*/ 0 w 5788"/>
              <a:gd name="T1" fmla="*/ 1841 h 1841"/>
              <a:gd name="T2" fmla="*/ 611 w 5788"/>
              <a:gd name="T3" fmla="*/ 0 h 1841"/>
              <a:gd name="T4" fmla="*/ 1670 w 5788"/>
              <a:gd name="T5" fmla="*/ 0 h 1841"/>
              <a:gd name="T6" fmla="*/ 1833 w 5788"/>
              <a:gd name="T7" fmla="*/ 780 h 1841"/>
              <a:gd name="T8" fmla="*/ 3004 w 5788"/>
              <a:gd name="T9" fmla="*/ 780 h 1841"/>
              <a:gd name="T10" fmla="*/ 3172 w 5788"/>
              <a:gd name="T11" fmla="*/ 0 h 1841"/>
              <a:gd name="T12" fmla="*/ 4229 w 5788"/>
              <a:gd name="T13" fmla="*/ 0 h 1841"/>
              <a:gd name="T14" fmla="*/ 4395 w 5788"/>
              <a:gd name="T15" fmla="*/ 780 h 1841"/>
              <a:gd name="T16" fmla="*/ 5788 w 5788"/>
              <a:gd name="T17" fmla="*/ 780 h 1841"/>
              <a:gd name="T18" fmla="*/ 5788 w 5788"/>
              <a:gd name="T19" fmla="*/ 1841 h 1841"/>
              <a:gd name="T20" fmla="*/ 0 w 5788"/>
              <a:gd name="T21" fmla="*/ 1841 h 1841"/>
              <a:gd name="connsiteX0" fmla="*/ 0 w 10000"/>
              <a:gd name="connsiteY0" fmla="*/ 10000 h 10000"/>
              <a:gd name="connsiteX1" fmla="*/ 1056 w 10000"/>
              <a:gd name="connsiteY1" fmla="*/ 0 h 10000"/>
              <a:gd name="connsiteX2" fmla="*/ 2885 w 10000"/>
              <a:gd name="connsiteY2" fmla="*/ 0 h 10000"/>
              <a:gd name="connsiteX3" fmla="*/ 4866 w 10000"/>
              <a:gd name="connsiteY3" fmla="*/ 4279 h 10000"/>
              <a:gd name="connsiteX4" fmla="*/ 5190 w 10000"/>
              <a:gd name="connsiteY4" fmla="*/ 4237 h 10000"/>
              <a:gd name="connsiteX5" fmla="*/ 5480 w 10000"/>
              <a:gd name="connsiteY5" fmla="*/ 0 h 10000"/>
              <a:gd name="connsiteX6" fmla="*/ 7306 w 10000"/>
              <a:gd name="connsiteY6" fmla="*/ 0 h 10000"/>
              <a:gd name="connsiteX7" fmla="*/ 7593 w 10000"/>
              <a:gd name="connsiteY7" fmla="*/ 4237 h 10000"/>
              <a:gd name="connsiteX8" fmla="*/ 10000 w 10000"/>
              <a:gd name="connsiteY8" fmla="*/ 4237 h 10000"/>
              <a:gd name="connsiteX9" fmla="*/ 10000 w 10000"/>
              <a:gd name="connsiteY9" fmla="*/ 10000 h 10000"/>
              <a:gd name="connsiteX10" fmla="*/ 0 w 10000"/>
              <a:gd name="connsiteY10" fmla="*/ 10000 h 10000"/>
              <a:gd name="connsiteX0" fmla="*/ 0 w 10000"/>
              <a:gd name="connsiteY0" fmla="*/ 10000 h 10000"/>
              <a:gd name="connsiteX1" fmla="*/ 1056 w 10000"/>
              <a:gd name="connsiteY1" fmla="*/ 0 h 10000"/>
              <a:gd name="connsiteX2" fmla="*/ 2885 w 10000"/>
              <a:gd name="connsiteY2" fmla="*/ 0 h 10000"/>
              <a:gd name="connsiteX3" fmla="*/ 4866 w 10000"/>
              <a:gd name="connsiteY3" fmla="*/ 4279 h 10000"/>
              <a:gd name="connsiteX4" fmla="*/ 5190 w 10000"/>
              <a:gd name="connsiteY4" fmla="*/ 4237 h 10000"/>
              <a:gd name="connsiteX5" fmla="*/ 7306 w 10000"/>
              <a:gd name="connsiteY5" fmla="*/ 0 h 10000"/>
              <a:gd name="connsiteX6" fmla="*/ 7593 w 10000"/>
              <a:gd name="connsiteY6" fmla="*/ 4237 h 10000"/>
              <a:gd name="connsiteX7" fmla="*/ 10000 w 10000"/>
              <a:gd name="connsiteY7" fmla="*/ 4237 h 10000"/>
              <a:gd name="connsiteX8" fmla="*/ 10000 w 10000"/>
              <a:gd name="connsiteY8" fmla="*/ 10000 h 10000"/>
              <a:gd name="connsiteX9" fmla="*/ 0 w 10000"/>
              <a:gd name="connsiteY9" fmla="*/ 10000 h 10000"/>
              <a:gd name="connsiteX0" fmla="*/ 0 w 10000"/>
              <a:gd name="connsiteY0" fmla="*/ 10000 h 10000"/>
              <a:gd name="connsiteX1" fmla="*/ 1056 w 10000"/>
              <a:gd name="connsiteY1" fmla="*/ 0 h 10000"/>
              <a:gd name="connsiteX2" fmla="*/ 2885 w 10000"/>
              <a:gd name="connsiteY2" fmla="*/ 0 h 10000"/>
              <a:gd name="connsiteX3" fmla="*/ 4866 w 10000"/>
              <a:gd name="connsiteY3" fmla="*/ 4279 h 10000"/>
              <a:gd name="connsiteX4" fmla="*/ 5190 w 10000"/>
              <a:gd name="connsiteY4" fmla="*/ 4237 h 10000"/>
              <a:gd name="connsiteX5" fmla="*/ 7593 w 10000"/>
              <a:gd name="connsiteY5" fmla="*/ 4237 h 10000"/>
              <a:gd name="connsiteX6" fmla="*/ 10000 w 10000"/>
              <a:gd name="connsiteY6" fmla="*/ 4237 h 10000"/>
              <a:gd name="connsiteX7" fmla="*/ 10000 w 10000"/>
              <a:gd name="connsiteY7" fmla="*/ 10000 h 10000"/>
              <a:gd name="connsiteX8" fmla="*/ 0 w 10000"/>
              <a:gd name="connsiteY8" fmla="*/ 10000 h 10000"/>
              <a:gd name="connsiteX0" fmla="*/ 0 w 10000"/>
              <a:gd name="connsiteY0" fmla="*/ 10000 h 10000"/>
              <a:gd name="connsiteX1" fmla="*/ 1056 w 10000"/>
              <a:gd name="connsiteY1" fmla="*/ 0 h 10000"/>
              <a:gd name="connsiteX2" fmla="*/ 2885 w 10000"/>
              <a:gd name="connsiteY2" fmla="*/ 0 h 10000"/>
              <a:gd name="connsiteX3" fmla="*/ 4866 w 10000"/>
              <a:gd name="connsiteY3" fmla="*/ 4279 h 10000"/>
              <a:gd name="connsiteX4" fmla="*/ 7593 w 10000"/>
              <a:gd name="connsiteY4" fmla="*/ 4237 h 10000"/>
              <a:gd name="connsiteX5" fmla="*/ 10000 w 10000"/>
              <a:gd name="connsiteY5" fmla="*/ 4237 h 10000"/>
              <a:gd name="connsiteX6" fmla="*/ 10000 w 10000"/>
              <a:gd name="connsiteY6" fmla="*/ 10000 h 10000"/>
              <a:gd name="connsiteX7" fmla="*/ 0 w 10000"/>
              <a:gd name="connsiteY7" fmla="*/ 10000 h 10000"/>
              <a:gd name="connsiteX0" fmla="*/ 0 w 10000"/>
              <a:gd name="connsiteY0" fmla="*/ 10000 h 10000"/>
              <a:gd name="connsiteX1" fmla="*/ 1056 w 10000"/>
              <a:gd name="connsiteY1" fmla="*/ 0 h 10000"/>
              <a:gd name="connsiteX2" fmla="*/ 2885 w 10000"/>
              <a:gd name="connsiteY2" fmla="*/ 0 h 10000"/>
              <a:gd name="connsiteX3" fmla="*/ 4866 w 10000"/>
              <a:gd name="connsiteY3" fmla="*/ 4279 h 10000"/>
              <a:gd name="connsiteX4" fmla="*/ 7593 w 10000"/>
              <a:gd name="connsiteY4" fmla="*/ 4237 h 10000"/>
              <a:gd name="connsiteX5" fmla="*/ 10000 w 10000"/>
              <a:gd name="connsiteY5" fmla="*/ 10000 h 10000"/>
              <a:gd name="connsiteX6" fmla="*/ 0 w 10000"/>
              <a:gd name="connsiteY6" fmla="*/ 10000 h 10000"/>
              <a:gd name="connsiteX0" fmla="*/ 0 w 10000"/>
              <a:gd name="connsiteY0" fmla="*/ 10000 h 10000"/>
              <a:gd name="connsiteX1" fmla="*/ 1056 w 10000"/>
              <a:gd name="connsiteY1" fmla="*/ 0 h 10000"/>
              <a:gd name="connsiteX2" fmla="*/ 2885 w 10000"/>
              <a:gd name="connsiteY2" fmla="*/ 0 h 10000"/>
              <a:gd name="connsiteX3" fmla="*/ 4866 w 10000"/>
              <a:gd name="connsiteY3" fmla="*/ 4279 h 10000"/>
              <a:gd name="connsiteX4" fmla="*/ 7593 w 10000"/>
              <a:gd name="connsiteY4" fmla="*/ 4237 h 10000"/>
              <a:gd name="connsiteX5" fmla="*/ 10000 w 10000"/>
              <a:gd name="connsiteY5" fmla="*/ 10000 h 10000"/>
              <a:gd name="connsiteX6" fmla="*/ 7563 w 10000"/>
              <a:gd name="connsiteY6" fmla="*/ 9983 h 10000"/>
              <a:gd name="connsiteX7" fmla="*/ 0 w 10000"/>
              <a:gd name="connsiteY7" fmla="*/ 10000 h 10000"/>
              <a:gd name="connsiteX0" fmla="*/ 0 w 7593"/>
              <a:gd name="connsiteY0" fmla="*/ 10000 h 10000"/>
              <a:gd name="connsiteX1" fmla="*/ 1056 w 7593"/>
              <a:gd name="connsiteY1" fmla="*/ 0 h 10000"/>
              <a:gd name="connsiteX2" fmla="*/ 2885 w 7593"/>
              <a:gd name="connsiteY2" fmla="*/ 0 h 10000"/>
              <a:gd name="connsiteX3" fmla="*/ 4866 w 7593"/>
              <a:gd name="connsiteY3" fmla="*/ 4279 h 10000"/>
              <a:gd name="connsiteX4" fmla="*/ 7593 w 7593"/>
              <a:gd name="connsiteY4" fmla="*/ 4237 h 10000"/>
              <a:gd name="connsiteX5" fmla="*/ 7563 w 7593"/>
              <a:gd name="connsiteY5" fmla="*/ 9983 h 10000"/>
              <a:gd name="connsiteX6" fmla="*/ 0 w 7593"/>
              <a:gd name="connsiteY6" fmla="*/ 10000 h 10000"/>
              <a:gd name="connsiteX0" fmla="*/ 0 w 10000"/>
              <a:gd name="connsiteY0" fmla="*/ 10000 h 10000"/>
              <a:gd name="connsiteX1" fmla="*/ 1391 w 10000"/>
              <a:gd name="connsiteY1" fmla="*/ 0 h 10000"/>
              <a:gd name="connsiteX2" fmla="*/ 3800 w 10000"/>
              <a:gd name="connsiteY2" fmla="*/ 0 h 10000"/>
              <a:gd name="connsiteX3" fmla="*/ 9104 w 10000"/>
              <a:gd name="connsiteY3" fmla="*/ 4363 h 10000"/>
              <a:gd name="connsiteX4" fmla="*/ 10000 w 10000"/>
              <a:gd name="connsiteY4" fmla="*/ 4237 h 10000"/>
              <a:gd name="connsiteX5" fmla="*/ 9960 w 10000"/>
              <a:gd name="connsiteY5" fmla="*/ 9983 h 10000"/>
              <a:gd name="connsiteX6" fmla="*/ 0 w 10000"/>
              <a:gd name="connsiteY6" fmla="*/ 10000 h 10000"/>
              <a:gd name="connsiteX0" fmla="*/ 0 w 12660"/>
              <a:gd name="connsiteY0" fmla="*/ 10000 h 10000"/>
              <a:gd name="connsiteX1" fmla="*/ 1391 w 12660"/>
              <a:gd name="connsiteY1" fmla="*/ 0 h 10000"/>
              <a:gd name="connsiteX2" fmla="*/ 3800 w 12660"/>
              <a:gd name="connsiteY2" fmla="*/ 0 h 10000"/>
              <a:gd name="connsiteX3" fmla="*/ 9104 w 12660"/>
              <a:gd name="connsiteY3" fmla="*/ 4363 h 10000"/>
              <a:gd name="connsiteX4" fmla="*/ 12660 w 12660"/>
              <a:gd name="connsiteY4" fmla="*/ 4363 h 10000"/>
              <a:gd name="connsiteX5" fmla="*/ 9960 w 12660"/>
              <a:gd name="connsiteY5" fmla="*/ 9983 h 10000"/>
              <a:gd name="connsiteX6" fmla="*/ 0 w 12660"/>
              <a:gd name="connsiteY6" fmla="*/ 10000 h 10000"/>
              <a:gd name="connsiteX0" fmla="*/ 0 w 12660"/>
              <a:gd name="connsiteY0" fmla="*/ 10000 h 10000"/>
              <a:gd name="connsiteX1" fmla="*/ 1391 w 12660"/>
              <a:gd name="connsiteY1" fmla="*/ 0 h 10000"/>
              <a:gd name="connsiteX2" fmla="*/ 3800 w 12660"/>
              <a:gd name="connsiteY2" fmla="*/ 0 h 10000"/>
              <a:gd name="connsiteX3" fmla="*/ 9104 w 12660"/>
              <a:gd name="connsiteY3" fmla="*/ 4363 h 10000"/>
              <a:gd name="connsiteX4" fmla="*/ 12660 w 12660"/>
              <a:gd name="connsiteY4" fmla="*/ 4363 h 10000"/>
              <a:gd name="connsiteX5" fmla="*/ 12637 w 12660"/>
              <a:gd name="connsiteY5" fmla="*/ 9983 h 10000"/>
              <a:gd name="connsiteX6" fmla="*/ 0 w 12660"/>
              <a:gd name="connsiteY6" fmla="*/ 10000 h 10000"/>
              <a:gd name="connsiteX0" fmla="*/ 0 w 12660"/>
              <a:gd name="connsiteY0" fmla="*/ 10000 h 10000"/>
              <a:gd name="connsiteX1" fmla="*/ 1391 w 12660"/>
              <a:gd name="connsiteY1" fmla="*/ 0 h 10000"/>
              <a:gd name="connsiteX2" fmla="*/ 3800 w 12660"/>
              <a:gd name="connsiteY2" fmla="*/ 0 h 10000"/>
              <a:gd name="connsiteX3" fmla="*/ 9104 w 12660"/>
              <a:gd name="connsiteY3" fmla="*/ 4363 h 10000"/>
              <a:gd name="connsiteX4" fmla="*/ 12660 w 12660"/>
              <a:gd name="connsiteY4" fmla="*/ 4363 h 10000"/>
              <a:gd name="connsiteX5" fmla="*/ 12637 w 12660"/>
              <a:gd name="connsiteY5" fmla="*/ 9983 h 10000"/>
              <a:gd name="connsiteX6" fmla="*/ 0 w 12660"/>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60" h="10000">
                <a:moveTo>
                  <a:pt x="0" y="10000"/>
                </a:moveTo>
                <a:lnTo>
                  <a:pt x="1391" y="0"/>
                </a:lnTo>
                <a:lnTo>
                  <a:pt x="3800" y="0"/>
                </a:lnTo>
                <a:lnTo>
                  <a:pt x="9104" y="4363"/>
                </a:lnTo>
                <a:lnTo>
                  <a:pt x="12660" y="4363"/>
                </a:lnTo>
                <a:cubicBezTo>
                  <a:pt x="12647" y="6278"/>
                  <a:pt x="12651" y="8068"/>
                  <a:pt x="12637" y="9983"/>
                </a:cubicBezTo>
                <a:lnTo>
                  <a:pt x="0" y="10000"/>
                </a:lnTo>
                <a:close/>
              </a:path>
            </a:pathLst>
          </a:custGeom>
          <a:solidFill>
            <a:schemeClr val="bg1">
              <a:lumMod val="85000"/>
            </a:schemeClr>
          </a:solidFill>
          <a:ln w="50800">
            <a:solidFill>
              <a:srgbClr val="0078D7"/>
            </a:solidFill>
          </a:ln>
        </p:spPr>
        <p:txBody>
          <a:bodyPr vert="horz" wrap="square" lIns="93260" tIns="46630" rIns="93260" bIns="46630" numCol="1" anchor="t" anchorCtr="0" compatLnSpc="1">
            <a:prstTxWarp prst="textNoShape">
              <a:avLst/>
            </a:prstTxWarp>
          </a:bodyPr>
          <a:lstStyle/>
          <a:p>
            <a:pPr defTabSz="932597"/>
            <a:endParaRPr lang="en-US" sz="1836" dirty="0">
              <a:solidFill>
                <a:srgbClr val="505050"/>
              </a:solidFill>
              <a:latin typeface="Segoe UI"/>
            </a:endParaRPr>
          </a:p>
        </p:txBody>
      </p:sp>
      <p:sp>
        <p:nvSpPr>
          <p:cNvPr id="108" name="Rectangle 107"/>
          <p:cNvSpPr/>
          <p:nvPr/>
        </p:nvSpPr>
        <p:spPr>
          <a:xfrm>
            <a:off x="7219877" y="4578235"/>
            <a:ext cx="2103904" cy="1325271"/>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2040" dirty="0">
              <a:gradFill>
                <a:gsLst>
                  <a:gs pos="2917">
                    <a:srgbClr val="404040"/>
                  </a:gs>
                  <a:gs pos="30000">
                    <a:srgbClr val="404040"/>
                  </a:gs>
                </a:gsLst>
                <a:lin ang="5400000" scaled="0"/>
              </a:gradFill>
              <a:latin typeface="Segoe UI Semibold" panose="020B0702040204020203" pitchFamily="34" charset="0"/>
              <a:cs typeface="Segoe UI Semibold" panose="020B0702040204020203" pitchFamily="34" charset="0"/>
            </a:endParaRPr>
          </a:p>
        </p:txBody>
      </p:sp>
      <p:sp>
        <p:nvSpPr>
          <p:cNvPr id="3" name="Title 2"/>
          <p:cNvSpPr>
            <a:spLocks noGrp="1"/>
          </p:cNvSpPr>
          <p:nvPr>
            <p:ph type="title"/>
          </p:nvPr>
        </p:nvSpPr>
        <p:spPr/>
        <p:txBody>
          <a:bodyPr/>
          <a:lstStyle/>
          <a:p>
            <a:r>
              <a:rPr lang="en-US" dirty="0" smtClean="0"/>
              <a:t>Suspending State Extension</a:t>
            </a:r>
            <a:endParaRPr lang="en-US" dirty="0"/>
          </a:p>
        </p:txBody>
      </p:sp>
      <p:grpSp>
        <p:nvGrpSpPr>
          <p:cNvPr id="76" name="Group 75"/>
          <p:cNvGrpSpPr/>
          <p:nvPr/>
        </p:nvGrpSpPr>
        <p:grpSpPr>
          <a:xfrm>
            <a:off x="9869631" y="1938621"/>
            <a:ext cx="461829" cy="462522"/>
            <a:chOff x="985838" y="4721226"/>
            <a:chExt cx="1060450" cy="1062038"/>
          </a:xfrm>
          <a:solidFill>
            <a:srgbClr val="F8F8F8"/>
          </a:solidFill>
        </p:grpSpPr>
        <p:sp>
          <p:nvSpPr>
            <p:cNvPr id="77" name="Oval 12"/>
            <p:cNvSpPr>
              <a:spLocks noChangeArrowheads="1"/>
            </p:cNvSpPr>
            <p:nvPr/>
          </p:nvSpPr>
          <p:spPr bwMode="auto">
            <a:xfrm>
              <a:off x="985838" y="4721226"/>
              <a:ext cx="1060450" cy="1062038"/>
            </a:xfrm>
            <a:prstGeom prst="ellipse">
              <a:avLst/>
            </a:prstGeom>
            <a:grpFill/>
            <a:ln w="38100" cap="flat">
              <a:solidFill>
                <a:srgbClr val="D83B0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78" name="Line 60"/>
            <p:cNvSpPr>
              <a:spLocks noChangeShapeType="1"/>
            </p:cNvSpPr>
            <p:nvPr/>
          </p:nvSpPr>
          <p:spPr bwMode="auto">
            <a:xfrm flipV="1">
              <a:off x="1293813" y="5030788"/>
              <a:ext cx="444500" cy="444500"/>
            </a:xfrm>
            <a:prstGeom prst="line">
              <a:avLst/>
            </a:prstGeom>
            <a:grpFill/>
            <a:ln w="38100" cap="flat">
              <a:solidFill>
                <a:srgbClr val="D83B01"/>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79" name="Line 61"/>
            <p:cNvSpPr>
              <a:spLocks noChangeShapeType="1"/>
            </p:cNvSpPr>
            <p:nvPr/>
          </p:nvSpPr>
          <p:spPr bwMode="auto">
            <a:xfrm>
              <a:off x="1293813" y="5030788"/>
              <a:ext cx="444500" cy="444500"/>
            </a:xfrm>
            <a:prstGeom prst="line">
              <a:avLst/>
            </a:prstGeom>
            <a:grpFill/>
            <a:ln w="38100" cap="flat">
              <a:solidFill>
                <a:srgbClr val="D83B01"/>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87" name="Group 86"/>
          <p:cNvGrpSpPr/>
          <p:nvPr/>
        </p:nvGrpSpPr>
        <p:grpSpPr>
          <a:xfrm>
            <a:off x="7765642" y="1945510"/>
            <a:ext cx="461829" cy="462522"/>
            <a:chOff x="4346575" y="4721226"/>
            <a:chExt cx="1060450" cy="1062038"/>
          </a:xfrm>
          <a:solidFill>
            <a:srgbClr val="F8F8F8"/>
          </a:solidFill>
        </p:grpSpPr>
        <p:sp>
          <p:nvSpPr>
            <p:cNvPr id="88" name="Oval 13"/>
            <p:cNvSpPr>
              <a:spLocks noChangeArrowheads="1"/>
            </p:cNvSpPr>
            <p:nvPr/>
          </p:nvSpPr>
          <p:spPr bwMode="auto">
            <a:xfrm>
              <a:off x="4346575" y="4721226"/>
              <a:ext cx="1060450" cy="1062038"/>
            </a:xfrm>
            <a:prstGeom prst="ellipse">
              <a:avLst/>
            </a:prstGeom>
            <a:grpFill/>
            <a:ln w="38100" cap="flat">
              <a:solidFill>
                <a:srgbClr val="00205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89" name="Line 58"/>
            <p:cNvSpPr>
              <a:spLocks noChangeShapeType="1"/>
            </p:cNvSpPr>
            <p:nvPr/>
          </p:nvSpPr>
          <p:spPr bwMode="auto">
            <a:xfrm>
              <a:off x="4876800" y="5005388"/>
              <a:ext cx="0" cy="309563"/>
            </a:xfrm>
            <a:prstGeom prst="line">
              <a:avLst/>
            </a:prstGeom>
            <a:grpFill/>
            <a:ln w="38100" cap="flat">
              <a:solidFill>
                <a:srgbClr val="00205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90" name="Line 59"/>
            <p:cNvSpPr>
              <a:spLocks noChangeShapeType="1"/>
            </p:cNvSpPr>
            <p:nvPr/>
          </p:nvSpPr>
          <p:spPr bwMode="auto">
            <a:xfrm>
              <a:off x="4876800" y="5376863"/>
              <a:ext cx="0" cy="122238"/>
            </a:xfrm>
            <a:prstGeom prst="line">
              <a:avLst/>
            </a:prstGeom>
            <a:grpFill/>
            <a:ln w="38100" cap="flat">
              <a:solidFill>
                <a:srgbClr val="00205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91" name="Group 90"/>
          <p:cNvGrpSpPr/>
          <p:nvPr/>
        </p:nvGrpSpPr>
        <p:grpSpPr>
          <a:xfrm>
            <a:off x="2619893" y="1946203"/>
            <a:ext cx="461829" cy="461829"/>
            <a:chOff x="2713038" y="1955801"/>
            <a:chExt cx="1060450" cy="1060450"/>
          </a:xfrm>
          <a:solidFill>
            <a:srgbClr val="F8F8F8"/>
          </a:solidFill>
        </p:grpSpPr>
        <p:sp>
          <p:nvSpPr>
            <p:cNvPr id="92" name="Oval 14"/>
            <p:cNvSpPr>
              <a:spLocks noChangeArrowheads="1"/>
            </p:cNvSpPr>
            <p:nvPr/>
          </p:nvSpPr>
          <p:spPr bwMode="auto">
            <a:xfrm>
              <a:off x="2713038" y="1955801"/>
              <a:ext cx="1060450" cy="1060450"/>
            </a:xfrm>
            <a:prstGeom prst="ellipse">
              <a:avLst/>
            </a:prstGeom>
            <a:grpFill/>
            <a:ln w="38100" cap="flat">
              <a:solidFill>
                <a:srgbClr val="107C1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93" name="Freeform 15"/>
            <p:cNvSpPr>
              <a:spLocks/>
            </p:cNvSpPr>
            <p:nvPr/>
          </p:nvSpPr>
          <p:spPr bwMode="auto">
            <a:xfrm>
              <a:off x="2981325" y="2311401"/>
              <a:ext cx="522288" cy="347663"/>
            </a:xfrm>
            <a:custGeom>
              <a:avLst/>
              <a:gdLst>
                <a:gd name="T0" fmla="*/ 0 w 329"/>
                <a:gd name="T1" fmla="*/ 110 h 219"/>
                <a:gd name="T2" fmla="*/ 110 w 329"/>
                <a:gd name="T3" fmla="*/ 219 h 219"/>
                <a:gd name="T4" fmla="*/ 329 w 329"/>
                <a:gd name="T5" fmla="*/ 0 h 219"/>
              </a:gdLst>
              <a:ahLst/>
              <a:cxnLst>
                <a:cxn ang="0">
                  <a:pos x="T0" y="T1"/>
                </a:cxn>
                <a:cxn ang="0">
                  <a:pos x="T2" y="T3"/>
                </a:cxn>
                <a:cxn ang="0">
                  <a:pos x="T4" y="T5"/>
                </a:cxn>
              </a:cxnLst>
              <a:rect l="0" t="0" r="r" b="b"/>
              <a:pathLst>
                <a:path w="329" h="219">
                  <a:moveTo>
                    <a:pt x="0" y="110"/>
                  </a:moveTo>
                  <a:lnTo>
                    <a:pt x="110" y="219"/>
                  </a:lnTo>
                  <a:lnTo>
                    <a:pt x="329" y="0"/>
                  </a:lnTo>
                </a:path>
              </a:pathLst>
            </a:custGeom>
            <a:grpFill/>
            <a:ln w="38100" cap="flat">
              <a:solidFill>
                <a:srgbClr val="107C1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cxnSp>
        <p:nvCxnSpPr>
          <p:cNvPr id="32" name="Straight Connector 31"/>
          <p:cNvCxnSpPr/>
          <p:nvPr/>
        </p:nvCxnSpPr>
        <p:spPr>
          <a:xfrm>
            <a:off x="1723026"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4008749"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7191509"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9331837"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421643" y="5973423"/>
            <a:ext cx="9978856" cy="0"/>
          </a:xfrm>
          <a:prstGeom prst="line">
            <a:avLst/>
          </a:prstGeom>
          <a:ln w="76200">
            <a:solidFill>
              <a:srgbClr val="A5A5A5"/>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458694" y="1902896"/>
            <a:ext cx="0" cy="4103455"/>
          </a:xfrm>
          <a:prstGeom prst="line">
            <a:avLst/>
          </a:prstGeom>
          <a:ln w="76200">
            <a:solidFill>
              <a:srgbClr val="A5A5A5"/>
            </a:solidFill>
          </a:ln>
        </p:spPr>
        <p:style>
          <a:lnRef idx="1">
            <a:schemeClr val="accent1"/>
          </a:lnRef>
          <a:fillRef idx="0">
            <a:schemeClr val="accent1"/>
          </a:fillRef>
          <a:effectRef idx="0">
            <a:schemeClr val="accent1"/>
          </a:effectRef>
          <a:fontRef idx="minor">
            <a:schemeClr val="tx1"/>
          </a:fontRef>
        </p:style>
      </p:cxnSp>
      <p:sp>
        <p:nvSpPr>
          <p:cNvPr id="49" name="Freeform 10"/>
          <p:cNvSpPr>
            <a:spLocks/>
          </p:cNvSpPr>
          <p:nvPr/>
        </p:nvSpPr>
        <p:spPr bwMode="auto">
          <a:xfrm rot="5400000">
            <a:off x="1340870" y="1731973"/>
            <a:ext cx="235648" cy="390290"/>
          </a:xfrm>
          <a:custGeom>
            <a:avLst/>
            <a:gdLst>
              <a:gd name="T0" fmla="*/ 54 w 92"/>
              <a:gd name="T1" fmla="*/ 93 h 154"/>
              <a:gd name="T2" fmla="*/ 87 w 92"/>
              <a:gd name="T3" fmla="*/ 125 h 154"/>
              <a:gd name="T4" fmla="*/ 87 w 92"/>
              <a:gd name="T5" fmla="*/ 148 h 154"/>
              <a:gd name="T6" fmla="*/ 64 w 92"/>
              <a:gd name="T7" fmla="*/ 148 h 154"/>
              <a:gd name="T8" fmla="*/ 5 w 92"/>
              <a:gd name="T9" fmla="*/ 88 h 154"/>
              <a:gd name="T10" fmla="*/ 5 w 92"/>
              <a:gd name="T11" fmla="*/ 88 h 154"/>
              <a:gd name="T12" fmla="*/ 4 w 92"/>
              <a:gd name="T13" fmla="*/ 87 h 154"/>
              <a:gd name="T14" fmla="*/ 4 w 92"/>
              <a:gd name="T15" fmla="*/ 87 h 154"/>
              <a:gd name="T16" fmla="*/ 3 w 92"/>
              <a:gd name="T17" fmla="*/ 86 h 154"/>
              <a:gd name="T18" fmla="*/ 3 w 92"/>
              <a:gd name="T19" fmla="*/ 85 h 154"/>
              <a:gd name="T20" fmla="*/ 2 w 92"/>
              <a:gd name="T21" fmla="*/ 85 h 154"/>
              <a:gd name="T22" fmla="*/ 2 w 92"/>
              <a:gd name="T23" fmla="*/ 84 h 154"/>
              <a:gd name="T24" fmla="*/ 2 w 92"/>
              <a:gd name="T25" fmla="*/ 83 h 154"/>
              <a:gd name="T26" fmla="*/ 1 w 92"/>
              <a:gd name="T27" fmla="*/ 82 h 154"/>
              <a:gd name="T28" fmla="*/ 1 w 92"/>
              <a:gd name="T29" fmla="*/ 82 h 154"/>
              <a:gd name="T30" fmla="*/ 1 w 92"/>
              <a:gd name="T31" fmla="*/ 81 h 154"/>
              <a:gd name="T32" fmla="*/ 1 w 92"/>
              <a:gd name="T33" fmla="*/ 80 h 154"/>
              <a:gd name="T34" fmla="*/ 0 w 92"/>
              <a:gd name="T35" fmla="*/ 79 h 154"/>
              <a:gd name="T36" fmla="*/ 0 w 92"/>
              <a:gd name="T37" fmla="*/ 78 h 154"/>
              <a:gd name="T38" fmla="*/ 0 w 92"/>
              <a:gd name="T39" fmla="*/ 78 h 154"/>
              <a:gd name="T40" fmla="*/ 0 w 92"/>
              <a:gd name="T41" fmla="*/ 76 h 154"/>
              <a:gd name="T42" fmla="*/ 0 w 92"/>
              <a:gd name="T43" fmla="*/ 76 h 154"/>
              <a:gd name="T44" fmla="*/ 0 w 92"/>
              <a:gd name="T45" fmla="*/ 75 h 154"/>
              <a:gd name="T46" fmla="*/ 0 w 92"/>
              <a:gd name="T47" fmla="*/ 75 h 154"/>
              <a:gd name="T48" fmla="*/ 1 w 92"/>
              <a:gd name="T49" fmla="*/ 74 h 154"/>
              <a:gd name="T50" fmla="*/ 1 w 92"/>
              <a:gd name="T51" fmla="*/ 73 h 154"/>
              <a:gd name="T52" fmla="*/ 1 w 92"/>
              <a:gd name="T53" fmla="*/ 73 h 154"/>
              <a:gd name="T54" fmla="*/ 1 w 92"/>
              <a:gd name="T55" fmla="*/ 72 h 154"/>
              <a:gd name="T56" fmla="*/ 2 w 92"/>
              <a:gd name="T57" fmla="*/ 71 h 154"/>
              <a:gd name="T58" fmla="*/ 2 w 92"/>
              <a:gd name="T59" fmla="*/ 70 h 154"/>
              <a:gd name="T60" fmla="*/ 2 w 92"/>
              <a:gd name="T61" fmla="*/ 69 h 154"/>
              <a:gd name="T62" fmla="*/ 3 w 92"/>
              <a:gd name="T63" fmla="*/ 69 h 154"/>
              <a:gd name="T64" fmla="*/ 3 w 92"/>
              <a:gd name="T65" fmla="*/ 68 h 154"/>
              <a:gd name="T66" fmla="*/ 4 w 92"/>
              <a:gd name="T67" fmla="*/ 67 h 154"/>
              <a:gd name="T68" fmla="*/ 4 w 92"/>
              <a:gd name="T69" fmla="*/ 67 h 154"/>
              <a:gd name="T70" fmla="*/ 5 w 92"/>
              <a:gd name="T71" fmla="*/ 67 h 154"/>
              <a:gd name="T72" fmla="*/ 5 w 92"/>
              <a:gd name="T73" fmla="*/ 66 h 154"/>
              <a:gd name="T74" fmla="*/ 64 w 92"/>
              <a:gd name="T75" fmla="*/ 7 h 154"/>
              <a:gd name="T76" fmla="*/ 87 w 92"/>
              <a:gd name="T77" fmla="*/ 7 h 154"/>
              <a:gd name="T78" fmla="*/ 87 w 92"/>
              <a:gd name="T79" fmla="*/ 29 h 154"/>
              <a:gd name="T80" fmla="*/ 54 w 92"/>
              <a:gd name="T81" fmla="*/ 61 h 154"/>
              <a:gd name="T82" fmla="*/ 54 w 92"/>
              <a:gd name="T8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154">
                <a:moveTo>
                  <a:pt x="54" y="93"/>
                </a:moveTo>
                <a:cubicBezTo>
                  <a:pt x="87" y="125"/>
                  <a:pt x="87" y="125"/>
                  <a:pt x="87" y="125"/>
                </a:cubicBezTo>
                <a:cubicBezTo>
                  <a:pt x="92" y="132"/>
                  <a:pt x="92" y="142"/>
                  <a:pt x="87" y="148"/>
                </a:cubicBezTo>
                <a:cubicBezTo>
                  <a:pt x="81" y="154"/>
                  <a:pt x="71" y="154"/>
                  <a:pt x="64" y="148"/>
                </a:cubicBezTo>
                <a:cubicBezTo>
                  <a:pt x="5" y="88"/>
                  <a:pt x="5" y="88"/>
                  <a:pt x="5" y="88"/>
                </a:cubicBezTo>
                <a:cubicBezTo>
                  <a:pt x="5" y="88"/>
                  <a:pt x="5" y="88"/>
                  <a:pt x="5" y="88"/>
                </a:cubicBezTo>
                <a:cubicBezTo>
                  <a:pt x="5" y="87"/>
                  <a:pt x="4" y="87"/>
                  <a:pt x="4" y="87"/>
                </a:cubicBezTo>
                <a:cubicBezTo>
                  <a:pt x="4" y="87"/>
                  <a:pt x="4" y="87"/>
                  <a:pt x="4" y="87"/>
                </a:cubicBezTo>
                <a:cubicBezTo>
                  <a:pt x="3" y="87"/>
                  <a:pt x="3" y="87"/>
                  <a:pt x="3" y="86"/>
                </a:cubicBezTo>
                <a:cubicBezTo>
                  <a:pt x="3" y="86"/>
                  <a:pt x="3" y="86"/>
                  <a:pt x="3" y="85"/>
                </a:cubicBezTo>
                <a:cubicBezTo>
                  <a:pt x="2" y="85"/>
                  <a:pt x="2" y="85"/>
                  <a:pt x="2" y="85"/>
                </a:cubicBezTo>
                <a:cubicBezTo>
                  <a:pt x="2" y="84"/>
                  <a:pt x="2" y="84"/>
                  <a:pt x="2" y="84"/>
                </a:cubicBezTo>
                <a:cubicBezTo>
                  <a:pt x="2" y="84"/>
                  <a:pt x="2" y="84"/>
                  <a:pt x="2" y="83"/>
                </a:cubicBezTo>
                <a:cubicBezTo>
                  <a:pt x="1" y="83"/>
                  <a:pt x="1" y="83"/>
                  <a:pt x="1" y="82"/>
                </a:cubicBezTo>
                <a:cubicBezTo>
                  <a:pt x="1" y="82"/>
                  <a:pt x="1" y="82"/>
                  <a:pt x="1" y="82"/>
                </a:cubicBezTo>
                <a:cubicBezTo>
                  <a:pt x="1" y="81"/>
                  <a:pt x="1" y="81"/>
                  <a:pt x="1" y="81"/>
                </a:cubicBezTo>
                <a:cubicBezTo>
                  <a:pt x="1" y="80"/>
                  <a:pt x="1" y="80"/>
                  <a:pt x="1" y="80"/>
                </a:cubicBezTo>
                <a:cubicBezTo>
                  <a:pt x="0" y="79"/>
                  <a:pt x="0" y="79"/>
                  <a:pt x="0" y="79"/>
                </a:cubicBezTo>
                <a:cubicBezTo>
                  <a:pt x="0" y="79"/>
                  <a:pt x="0" y="79"/>
                  <a:pt x="0" y="78"/>
                </a:cubicBezTo>
                <a:cubicBezTo>
                  <a:pt x="0" y="78"/>
                  <a:pt x="0" y="78"/>
                  <a:pt x="0" y="78"/>
                </a:cubicBezTo>
                <a:cubicBezTo>
                  <a:pt x="0" y="77"/>
                  <a:pt x="0" y="77"/>
                  <a:pt x="0" y="76"/>
                </a:cubicBezTo>
                <a:cubicBezTo>
                  <a:pt x="0" y="76"/>
                  <a:pt x="0" y="76"/>
                  <a:pt x="0" y="76"/>
                </a:cubicBezTo>
                <a:cubicBezTo>
                  <a:pt x="0" y="75"/>
                  <a:pt x="0" y="75"/>
                  <a:pt x="0" y="75"/>
                </a:cubicBezTo>
                <a:cubicBezTo>
                  <a:pt x="0" y="75"/>
                  <a:pt x="0" y="75"/>
                  <a:pt x="0" y="75"/>
                </a:cubicBezTo>
                <a:cubicBezTo>
                  <a:pt x="0" y="75"/>
                  <a:pt x="1" y="75"/>
                  <a:pt x="1" y="74"/>
                </a:cubicBezTo>
                <a:cubicBezTo>
                  <a:pt x="1" y="74"/>
                  <a:pt x="1" y="74"/>
                  <a:pt x="1" y="73"/>
                </a:cubicBezTo>
                <a:cubicBezTo>
                  <a:pt x="1" y="73"/>
                  <a:pt x="1" y="73"/>
                  <a:pt x="1" y="73"/>
                </a:cubicBezTo>
                <a:cubicBezTo>
                  <a:pt x="1" y="72"/>
                  <a:pt x="1" y="72"/>
                  <a:pt x="1" y="72"/>
                </a:cubicBezTo>
                <a:cubicBezTo>
                  <a:pt x="1" y="72"/>
                  <a:pt x="1" y="71"/>
                  <a:pt x="2" y="71"/>
                </a:cubicBezTo>
                <a:cubicBezTo>
                  <a:pt x="2" y="70"/>
                  <a:pt x="2" y="70"/>
                  <a:pt x="2" y="70"/>
                </a:cubicBezTo>
                <a:cubicBezTo>
                  <a:pt x="2" y="70"/>
                  <a:pt x="2" y="70"/>
                  <a:pt x="2" y="69"/>
                </a:cubicBezTo>
                <a:cubicBezTo>
                  <a:pt x="3" y="69"/>
                  <a:pt x="3" y="69"/>
                  <a:pt x="3" y="69"/>
                </a:cubicBezTo>
                <a:cubicBezTo>
                  <a:pt x="3" y="68"/>
                  <a:pt x="3" y="68"/>
                  <a:pt x="3" y="68"/>
                </a:cubicBezTo>
                <a:cubicBezTo>
                  <a:pt x="3" y="68"/>
                  <a:pt x="3" y="68"/>
                  <a:pt x="4" y="67"/>
                </a:cubicBezTo>
                <a:cubicBezTo>
                  <a:pt x="4" y="67"/>
                  <a:pt x="4" y="67"/>
                  <a:pt x="4" y="67"/>
                </a:cubicBezTo>
                <a:cubicBezTo>
                  <a:pt x="4" y="67"/>
                  <a:pt x="5" y="67"/>
                  <a:pt x="5" y="67"/>
                </a:cubicBezTo>
                <a:cubicBezTo>
                  <a:pt x="5" y="66"/>
                  <a:pt x="5" y="66"/>
                  <a:pt x="5" y="66"/>
                </a:cubicBezTo>
                <a:cubicBezTo>
                  <a:pt x="64" y="7"/>
                  <a:pt x="64" y="7"/>
                  <a:pt x="64" y="7"/>
                </a:cubicBezTo>
                <a:cubicBezTo>
                  <a:pt x="71" y="0"/>
                  <a:pt x="81" y="0"/>
                  <a:pt x="87" y="7"/>
                </a:cubicBezTo>
                <a:cubicBezTo>
                  <a:pt x="92" y="13"/>
                  <a:pt x="92" y="23"/>
                  <a:pt x="87" y="29"/>
                </a:cubicBezTo>
                <a:cubicBezTo>
                  <a:pt x="54" y="61"/>
                  <a:pt x="54" y="61"/>
                  <a:pt x="54" y="61"/>
                </a:cubicBezTo>
                <a:lnTo>
                  <a:pt x="54" y="93"/>
                </a:lnTo>
                <a:close/>
              </a:path>
            </a:pathLst>
          </a:custGeom>
          <a:solidFill>
            <a:srgbClr val="A5A5A5"/>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109" name="TextBox 108"/>
          <p:cNvSpPr txBox="1"/>
          <p:nvPr/>
        </p:nvSpPr>
        <p:spPr>
          <a:xfrm rot="16200000">
            <a:off x="227651" y="3522655"/>
            <a:ext cx="1814741"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gradFill>
                  <a:gsLst>
                    <a:gs pos="2917">
                      <a:srgbClr val="404040"/>
                    </a:gs>
                    <a:gs pos="30000">
                      <a:srgbClr val="404040"/>
                    </a:gs>
                  </a:gsLst>
                  <a:lin ang="5400000" scaled="0"/>
                </a:gradFill>
                <a:latin typeface="Segoe UI Semibold" panose="020B0702040204020203" pitchFamily="34" charset="0"/>
                <a:cs typeface="Segoe UI Semibold" panose="020B0702040204020203" pitchFamily="34" charset="0"/>
              </a:rPr>
              <a:t>Memory Usage</a:t>
            </a:r>
          </a:p>
        </p:txBody>
      </p:sp>
      <p:sp>
        <p:nvSpPr>
          <p:cNvPr id="110" name="TextBox 109"/>
          <p:cNvSpPr txBox="1"/>
          <p:nvPr/>
        </p:nvSpPr>
        <p:spPr>
          <a:xfrm>
            <a:off x="1113562" y="6090193"/>
            <a:ext cx="1260505"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Activated</a:t>
            </a:r>
          </a:p>
        </p:txBody>
      </p:sp>
      <p:sp>
        <p:nvSpPr>
          <p:cNvPr id="111" name="TextBox 110"/>
          <p:cNvSpPr txBox="1"/>
          <p:nvPr/>
        </p:nvSpPr>
        <p:spPr>
          <a:xfrm>
            <a:off x="6622656" y="6043342"/>
            <a:ext cx="1418895"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Suspended</a:t>
            </a:r>
          </a:p>
        </p:txBody>
      </p:sp>
      <p:sp>
        <p:nvSpPr>
          <p:cNvPr id="114" name="Freeform 10"/>
          <p:cNvSpPr>
            <a:spLocks/>
          </p:cNvSpPr>
          <p:nvPr/>
        </p:nvSpPr>
        <p:spPr bwMode="auto">
          <a:xfrm rot="10800000">
            <a:off x="11259856" y="5780087"/>
            <a:ext cx="235648" cy="390290"/>
          </a:xfrm>
          <a:custGeom>
            <a:avLst/>
            <a:gdLst>
              <a:gd name="T0" fmla="*/ 54 w 92"/>
              <a:gd name="T1" fmla="*/ 93 h 154"/>
              <a:gd name="T2" fmla="*/ 87 w 92"/>
              <a:gd name="T3" fmla="*/ 125 h 154"/>
              <a:gd name="T4" fmla="*/ 87 w 92"/>
              <a:gd name="T5" fmla="*/ 148 h 154"/>
              <a:gd name="T6" fmla="*/ 64 w 92"/>
              <a:gd name="T7" fmla="*/ 148 h 154"/>
              <a:gd name="T8" fmla="*/ 5 w 92"/>
              <a:gd name="T9" fmla="*/ 88 h 154"/>
              <a:gd name="T10" fmla="*/ 5 w 92"/>
              <a:gd name="T11" fmla="*/ 88 h 154"/>
              <a:gd name="T12" fmla="*/ 4 w 92"/>
              <a:gd name="T13" fmla="*/ 87 h 154"/>
              <a:gd name="T14" fmla="*/ 4 w 92"/>
              <a:gd name="T15" fmla="*/ 87 h 154"/>
              <a:gd name="T16" fmla="*/ 3 w 92"/>
              <a:gd name="T17" fmla="*/ 86 h 154"/>
              <a:gd name="T18" fmla="*/ 3 w 92"/>
              <a:gd name="T19" fmla="*/ 85 h 154"/>
              <a:gd name="T20" fmla="*/ 2 w 92"/>
              <a:gd name="T21" fmla="*/ 85 h 154"/>
              <a:gd name="T22" fmla="*/ 2 w 92"/>
              <a:gd name="T23" fmla="*/ 84 h 154"/>
              <a:gd name="T24" fmla="*/ 2 w 92"/>
              <a:gd name="T25" fmla="*/ 83 h 154"/>
              <a:gd name="T26" fmla="*/ 1 w 92"/>
              <a:gd name="T27" fmla="*/ 82 h 154"/>
              <a:gd name="T28" fmla="*/ 1 w 92"/>
              <a:gd name="T29" fmla="*/ 82 h 154"/>
              <a:gd name="T30" fmla="*/ 1 w 92"/>
              <a:gd name="T31" fmla="*/ 81 h 154"/>
              <a:gd name="T32" fmla="*/ 1 w 92"/>
              <a:gd name="T33" fmla="*/ 80 h 154"/>
              <a:gd name="T34" fmla="*/ 0 w 92"/>
              <a:gd name="T35" fmla="*/ 79 h 154"/>
              <a:gd name="T36" fmla="*/ 0 w 92"/>
              <a:gd name="T37" fmla="*/ 78 h 154"/>
              <a:gd name="T38" fmla="*/ 0 w 92"/>
              <a:gd name="T39" fmla="*/ 78 h 154"/>
              <a:gd name="T40" fmla="*/ 0 w 92"/>
              <a:gd name="T41" fmla="*/ 76 h 154"/>
              <a:gd name="T42" fmla="*/ 0 w 92"/>
              <a:gd name="T43" fmla="*/ 76 h 154"/>
              <a:gd name="T44" fmla="*/ 0 w 92"/>
              <a:gd name="T45" fmla="*/ 75 h 154"/>
              <a:gd name="T46" fmla="*/ 0 w 92"/>
              <a:gd name="T47" fmla="*/ 75 h 154"/>
              <a:gd name="T48" fmla="*/ 1 w 92"/>
              <a:gd name="T49" fmla="*/ 74 h 154"/>
              <a:gd name="T50" fmla="*/ 1 w 92"/>
              <a:gd name="T51" fmla="*/ 73 h 154"/>
              <a:gd name="T52" fmla="*/ 1 w 92"/>
              <a:gd name="T53" fmla="*/ 73 h 154"/>
              <a:gd name="T54" fmla="*/ 1 w 92"/>
              <a:gd name="T55" fmla="*/ 72 h 154"/>
              <a:gd name="T56" fmla="*/ 2 w 92"/>
              <a:gd name="T57" fmla="*/ 71 h 154"/>
              <a:gd name="T58" fmla="*/ 2 w 92"/>
              <a:gd name="T59" fmla="*/ 70 h 154"/>
              <a:gd name="T60" fmla="*/ 2 w 92"/>
              <a:gd name="T61" fmla="*/ 69 h 154"/>
              <a:gd name="T62" fmla="*/ 3 w 92"/>
              <a:gd name="T63" fmla="*/ 69 h 154"/>
              <a:gd name="T64" fmla="*/ 3 w 92"/>
              <a:gd name="T65" fmla="*/ 68 h 154"/>
              <a:gd name="T66" fmla="*/ 4 w 92"/>
              <a:gd name="T67" fmla="*/ 67 h 154"/>
              <a:gd name="T68" fmla="*/ 4 w 92"/>
              <a:gd name="T69" fmla="*/ 67 h 154"/>
              <a:gd name="T70" fmla="*/ 5 w 92"/>
              <a:gd name="T71" fmla="*/ 67 h 154"/>
              <a:gd name="T72" fmla="*/ 5 w 92"/>
              <a:gd name="T73" fmla="*/ 66 h 154"/>
              <a:gd name="T74" fmla="*/ 64 w 92"/>
              <a:gd name="T75" fmla="*/ 7 h 154"/>
              <a:gd name="T76" fmla="*/ 87 w 92"/>
              <a:gd name="T77" fmla="*/ 7 h 154"/>
              <a:gd name="T78" fmla="*/ 87 w 92"/>
              <a:gd name="T79" fmla="*/ 29 h 154"/>
              <a:gd name="T80" fmla="*/ 54 w 92"/>
              <a:gd name="T81" fmla="*/ 61 h 154"/>
              <a:gd name="T82" fmla="*/ 54 w 92"/>
              <a:gd name="T8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154">
                <a:moveTo>
                  <a:pt x="54" y="93"/>
                </a:moveTo>
                <a:cubicBezTo>
                  <a:pt x="87" y="125"/>
                  <a:pt x="87" y="125"/>
                  <a:pt x="87" y="125"/>
                </a:cubicBezTo>
                <a:cubicBezTo>
                  <a:pt x="92" y="132"/>
                  <a:pt x="92" y="142"/>
                  <a:pt x="87" y="148"/>
                </a:cubicBezTo>
                <a:cubicBezTo>
                  <a:pt x="81" y="154"/>
                  <a:pt x="71" y="154"/>
                  <a:pt x="64" y="148"/>
                </a:cubicBezTo>
                <a:cubicBezTo>
                  <a:pt x="5" y="88"/>
                  <a:pt x="5" y="88"/>
                  <a:pt x="5" y="88"/>
                </a:cubicBezTo>
                <a:cubicBezTo>
                  <a:pt x="5" y="88"/>
                  <a:pt x="5" y="88"/>
                  <a:pt x="5" y="88"/>
                </a:cubicBezTo>
                <a:cubicBezTo>
                  <a:pt x="5" y="87"/>
                  <a:pt x="4" y="87"/>
                  <a:pt x="4" y="87"/>
                </a:cubicBezTo>
                <a:cubicBezTo>
                  <a:pt x="4" y="87"/>
                  <a:pt x="4" y="87"/>
                  <a:pt x="4" y="87"/>
                </a:cubicBezTo>
                <a:cubicBezTo>
                  <a:pt x="3" y="87"/>
                  <a:pt x="3" y="87"/>
                  <a:pt x="3" y="86"/>
                </a:cubicBezTo>
                <a:cubicBezTo>
                  <a:pt x="3" y="86"/>
                  <a:pt x="3" y="86"/>
                  <a:pt x="3" y="85"/>
                </a:cubicBezTo>
                <a:cubicBezTo>
                  <a:pt x="2" y="85"/>
                  <a:pt x="2" y="85"/>
                  <a:pt x="2" y="85"/>
                </a:cubicBezTo>
                <a:cubicBezTo>
                  <a:pt x="2" y="84"/>
                  <a:pt x="2" y="84"/>
                  <a:pt x="2" y="84"/>
                </a:cubicBezTo>
                <a:cubicBezTo>
                  <a:pt x="2" y="84"/>
                  <a:pt x="2" y="84"/>
                  <a:pt x="2" y="83"/>
                </a:cubicBezTo>
                <a:cubicBezTo>
                  <a:pt x="1" y="83"/>
                  <a:pt x="1" y="83"/>
                  <a:pt x="1" y="82"/>
                </a:cubicBezTo>
                <a:cubicBezTo>
                  <a:pt x="1" y="82"/>
                  <a:pt x="1" y="82"/>
                  <a:pt x="1" y="82"/>
                </a:cubicBezTo>
                <a:cubicBezTo>
                  <a:pt x="1" y="81"/>
                  <a:pt x="1" y="81"/>
                  <a:pt x="1" y="81"/>
                </a:cubicBezTo>
                <a:cubicBezTo>
                  <a:pt x="1" y="80"/>
                  <a:pt x="1" y="80"/>
                  <a:pt x="1" y="80"/>
                </a:cubicBezTo>
                <a:cubicBezTo>
                  <a:pt x="0" y="79"/>
                  <a:pt x="0" y="79"/>
                  <a:pt x="0" y="79"/>
                </a:cubicBezTo>
                <a:cubicBezTo>
                  <a:pt x="0" y="79"/>
                  <a:pt x="0" y="79"/>
                  <a:pt x="0" y="78"/>
                </a:cubicBezTo>
                <a:cubicBezTo>
                  <a:pt x="0" y="78"/>
                  <a:pt x="0" y="78"/>
                  <a:pt x="0" y="78"/>
                </a:cubicBezTo>
                <a:cubicBezTo>
                  <a:pt x="0" y="77"/>
                  <a:pt x="0" y="77"/>
                  <a:pt x="0" y="76"/>
                </a:cubicBezTo>
                <a:cubicBezTo>
                  <a:pt x="0" y="76"/>
                  <a:pt x="0" y="76"/>
                  <a:pt x="0" y="76"/>
                </a:cubicBezTo>
                <a:cubicBezTo>
                  <a:pt x="0" y="75"/>
                  <a:pt x="0" y="75"/>
                  <a:pt x="0" y="75"/>
                </a:cubicBezTo>
                <a:cubicBezTo>
                  <a:pt x="0" y="75"/>
                  <a:pt x="0" y="75"/>
                  <a:pt x="0" y="75"/>
                </a:cubicBezTo>
                <a:cubicBezTo>
                  <a:pt x="0" y="75"/>
                  <a:pt x="1" y="75"/>
                  <a:pt x="1" y="74"/>
                </a:cubicBezTo>
                <a:cubicBezTo>
                  <a:pt x="1" y="74"/>
                  <a:pt x="1" y="74"/>
                  <a:pt x="1" y="73"/>
                </a:cubicBezTo>
                <a:cubicBezTo>
                  <a:pt x="1" y="73"/>
                  <a:pt x="1" y="73"/>
                  <a:pt x="1" y="73"/>
                </a:cubicBezTo>
                <a:cubicBezTo>
                  <a:pt x="1" y="72"/>
                  <a:pt x="1" y="72"/>
                  <a:pt x="1" y="72"/>
                </a:cubicBezTo>
                <a:cubicBezTo>
                  <a:pt x="1" y="72"/>
                  <a:pt x="1" y="71"/>
                  <a:pt x="2" y="71"/>
                </a:cubicBezTo>
                <a:cubicBezTo>
                  <a:pt x="2" y="70"/>
                  <a:pt x="2" y="70"/>
                  <a:pt x="2" y="70"/>
                </a:cubicBezTo>
                <a:cubicBezTo>
                  <a:pt x="2" y="70"/>
                  <a:pt x="2" y="70"/>
                  <a:pt x="2" y="69"/>
                </a:cubicBezTo>
                <a:cubicBezTo>
                  <a:pt x="3" y="69"/>
                  <a:pt x="3" y="69"/>
                  <a:pt x="3" y="69"/>
                </a:cubicBezTo>
                <a:cubicBezTo>
                  <a:pt x="3" y="68"/>
                  <a:pt x="3" y="68"/>
                  <a:pt x="3" y="68"/>
                </a:cubicBezTo>
                <a:cubicBezTo>
                  <a:pt x="3" y="68"/>
                  <a:pt x="3" y="68"/>
                  <a:pt x="4" y="67"/>
                </a:cubicBezTo>
                <a:cubicBezTo>
                  <a:pt x="4" y="67"/>
                  <a:pt x="4" y="67"/>
                  <a:pt x="4" y="67"/>
                </a:cubicBezTo>
                <a:cubicBezTo>
                  <a:pt x="4" y="67"/>
                  <a:pt x="5" y="67"/>
                  <a:pt x="5" y="67"/>
                </a:cubicBezTo>
                <a:cubicBezTo>
                  <a:pt x="5" y="66"/>
                  <a:pt x="5" y="66"/>
                  <a:pt x="5" y="66"/>
                </a:cubicBezTo>
                <a:cubicBezTo>
                  <a:pt x="64" y="7"/>
                  <a:pt x="64" y="7"/>
                  <a:pt x="64" y="7"/>
                </a:cubicBezTo>
                <a:cubicBezTo>
                  <a:pt x="71" y="0"/>
                  <a:pt x="81" y="0"/>
                  <a:pt x="87" y="7"/>
                </a:cubicBezTo>
                <a:cubicBezTo>
                  <a:pt x="92" y="13"/>
                  <a:pt x="92" y="23"/>
                  <a:pt x="87" y="29"/>
                </a:cubicBezTo>
                <a:cubicBezTo>
                  <a:pt x="54" y="61"/>
                  <a:pt x="54" y="61"/>
                  <a:pt x="54" y="61"/>
                </a:cubicBezTo>
                <a:lnTo>
                  <a:pt x="54" y="93"/>
                </a:lnTo>
                <a:close/>
              </a:path>
            </a:pathLst>
          </a:custGeom>
          <a:solidFill>
            <a:srgbClr val="A5A5A5"/>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505050"/>
              </a:solidFill>
              <a:latin typeface="Segoe UI"/>
            </a:endParaRPr>
          </a:p>
        </p:txBody>
      </p:sp>
      <p:sp>
        <p:nvSpPr>
          <p:cNvPr id="2" name="TextBox 1"/>
          <p:cNvSpPr txBox="1"/>
          <p:nvPr/>
        </p:nvSpPr>
        <p:spPr>
          <a:xfrm>
            <a:off x="3722475" y="4677532"/>
            <a:ext cx="646118" cy="382308"/>
          </a:xfrm>
          <a:prstGeom prst="rect">
            <a:avLst/>
          </a:prstGeom>
          <a:noFill/>
        </p:spPr>
        <p:txBody>
          <a:bodyPr wrap="none" rtlCol="0">
            <a:spAutoFit/>
          </a:bodyPr>
          <a:lstStyle/>
          <a:p>
            <a:pPr defTabSz="932597"/>
            <a:r>
              <a:rPr lang="en-US" sz="1836" dirty="0">
                <a:solidFill>
                  <a:srgbClr val="505050"/>
                </a:solidFill>
                <a:latin typeface="Segoe UI Semibold" panose="020B0702040204020203" pitchFamily="34" charset="0"/>
                <a:cs typeface="Segoe UI Semibold" panose="020B0702040204020203" pitchFamily="34" charset="0"/>
              </a:rPr>
              <a:t>CPU</a:t>
            </a:r>
          </a:p>
        </p:txBody>
      </p:sp>
      <p:cxnSp>
        <p:nvCxnSpPr>
          <p:cNvPr id="44" name="Straight Connector 43"/>
          <p:cNvCxnSpPr/>
          <p:nvPr/>
        </p:nvCxnSpPr>
        <p:spPr>
          <a:xfrm>
            <a:off x="4192372" y="2969845"/>
            <a:ext cx="2878249"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4192371" y="2814411"/>
            <a:ext cx="0" cy="155434"/>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7070621" y="2814411"/>
            <a:ext cx="0" cy="155434"/>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4296220" y="2510106"/>
            <a:ext cx="2418235" cy="589485"/>
          </a:xfrm>
          <a:prstGeom prst="rect">
            <a:avLst/>
          </a:prstGeom>
          <a:noFill/>
        </p:spPr>
        <p:txBody>
          <a:bodyPr wrap="none" lIns="186521" tIns="149217" rIns="186521" bIns="149217" rtlCol="0">
            <a:spAutoFit/>
          </a:bodyPr>
          <a:lstStyle/>
          <a:p>
            <a:pPr algn="r" defTabSz="932597">
              <a:lnSpc>
                <a:spcPct val="90000"/>
              </a:lnSpc>
              <a:spcAft>
                <a:spcPts val="612"/>
              </a:spcAft>
            </a:pPr>
            <a:r>
              <a:rPr lang="en-US" sz="2040" dirty="0">
                <a:gradFill>
                  <a:gsLst>
                    <a:gs pos="2917">
                      <a:srgbClr val="404040"/>
                    </a:gs>
                    <a:gs pos="30000">
                      <a:srgbClr val="404040"/>
                    </a:gs>
                  </a:gsLst>
                  <a:lin ang="5400000" scaled="0"/>
                </a:gradFill>
                <a:latin typeface="Segoe UI"/>
              </a:rPr>
              <a:t>Extended Session</a:t>
            </a:r>
          </a:p>
        </p:txBody>
      </p:sp>
      <p:sp>
        <p:nvSpPr>
          <p:cNvPr id="53" name="TextBox 52"/>
          <p:cNvSpPr txBox="1"/>
          <p:nvPr/>
        </p:nvSpPr>
        <p:spPr>
          <a:xfrm>
            <a:off x="3309111" y="6078329"/>
            <a:ext cx="1484292"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Suspending</a:t>
            </a:r>
          </a:p>
        </p:txBody>
      </p:sp>
      <p:sp>
        <p:nvSpPr>
          <p:cNvPr id="33" name="TextBox 32"/>
          <p:cNvSpPr txBox="1"/>
          <p:nvPr/>
        </p:nvSpPr>
        <p:spPr>
          <a:xfrm>
            <a:off x="4373323" y="2871954"/>
            <a:ext cx="2416142" cy="589485"/>
          </a:xfrm>
          <a:prstGeom prst="rect">
            <a:avLst/>
          </a:prstGeom>
          <a:noFill/>
        </p:spPr>
        <p:txBody>
          <a:bodyPr wrap="none" lIns="186521" tIns="149217" rIns="186521" bIns="149217" rtlCol="0">
            <a:spAutoFit/>
          </a:bodyPr>
          <a:lstStyle/>
          <a:p>
            <a:pPr algn="r" defTabSz="932597">
              <a:lnSpc>
                <a:spcPct val="90000"/>
              </a:lnSpc>
              <a:spcAft>
                <a:spcPts val="612"/>
              </a:spcAft>
            </a:pPr>
            <a:r>
              <a:rPr lang="en-US" sz="2040" dirty="0">
                <a:gradFill>
                  <a:gsLst>
                    <a:gs pos="2917">
                      <a:srgbClr val="404040"/>
                    </a:gs>
                    <a:gs pos="30000">
                      <a:srgbClr val="404040"/>
                    </a:gs>
                  </a:gsLst>
                  <a:lin ang="5400000" scaled="0"/>
                </a:gradFill>
                <a:latin typeface="Segoe UI"/>
              </a:rPr>
              <a:t>Up to 10 Minutes</a:t>
            </a:r>
          </a:p>
        </p:txBody>
      </p:sp>
    </p:spTree>
    <p:extLst>
      <p:ext uri="{BB962C8B-B14F-4D97-AF65-F5344CB8AC3E}">
        <p14:creationId xmlns:p14="http://schemas.microsoft.com/office/powerpoint/2010/main" val="214131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6"/>
          <p:cNvSpPr>
            <a:spLocks noGrp="1"/>
          </p:cNvSpPr>
          <p:nvPr>
            <p:ph type="title"/>
          </p:nvPr>
        </p:nvSpPr>
        <p:spPr/>
        <p:txBody>
          <a:bodyPr>
            <a:normAutofit/>
          </a:bodyPr>
          <a:lstStyle/>
          <a:p>
            <a:r>
              <a:rPr lang="en-US" sz="4896" dirty="0" err="1">
                <a:latin typeface="Segoe UI Light" panose="020B0502040204020203" pitchFamily="34" charset="0"/>
                <a:cs typeface="Segoe UI Light" panose="020B0502040204020203" pitchFamily="34" charset="0"/>
              </a:rPr>
              <a:t>SavingData</a:t>
            </a:r>
            <a:r>
              <a:rPr lang="en-US" sz="4896" dirty="0">
                <a:latin typeface="Segoe UI Light" panose="020B0502040204020203" pitchFamily="34" charset="0"/>
                <a:cs typeface="Segoe UI Light" panose="020B0502040204020203" pitchFamily="34" charset="0"/>
              </a:rPr>
              <a:t> Extended Execution</a:t>
            </a:r>
          </a:p>
        </p:txBody>
      </p:sp>
      <p:sp>
        <p:nvSpPr>
          <p:cNvPr id="5" name="Rectangle 4"/>
          <p:cNvSpPr/>
          <p:nvPr/>
        </p:nvSpPr>
        <p:spPr>
          <a:xfrm>
            <a:off x="275482" y="1379385"/>
            <a:ext cx="11811943" cy="5642614"/>
          </a:xfrm>
          <a:prstGeom prst="rect">
            <a:avLst/>
          </a:prstGeom>
        </p:spPr>
        <p:txBody>
          <a:bodyPr wrap="square">
            <a:spAutoFit/>
          </a:bodyPr>
          <a:lstStyle/>
          <a:p>
            <a:pPr defTabSz="932597">
              <a:spcAft>
                <a:spcPts val="816"/>
              </a:spcAft>
            </a:pPr>
            <a:r>
              <a:rPr lang="en-US" sz="1224" dirty="0">
                <a:solidFill>
                  <a:srgbClr val="0000FF"/>
                </a:solidFill>
                <a:highlight>
                  <a:srgbClr val="FFFFFF"/>
                </a:highlight>
                <a:latin typeface="Consolas" panose="020B0609020204030204" pitchFamily="49" charset="0"/>
              </a:rPr>
              <a:t>private</a:t>
            </a:r>
            <a:r>
              <a:rPr lang="en-US" sz="1224" dirty="0">
                <a:solidFill>
                  <a:srgbClr val="000000"/>
                </a:solidFill>
                <a:highlight>
                  <a:srgbClr val="FFFFFF"/>
                </a:highlight>
                <a:latin typeface="Consolas" panose="020B0609020204030204" pitchFamily="49" charset="0"/>
              </a:rPr>
              <a:t> </a:t>
            </a:r>
            <a:r>
              <a:rPr lang="en-US" sz="1224" dirty="0" err="1">
                <a:solidFill>
                  <a:srgbClr val="0000FF"/>
                </a:solidFill>
                <a:highlight>
                  <a:srgbClr val="FFFFFF"/>
                </a:highlight>
                <a:latin typeface="Consolas" panose="020B0609020204030204" pitchFamily="49" charset="0"/>
              </a:rPr>
              <a:t>async</a:t>
            </a:r>
            <a:r>
              <a:rPr lang="en-US" sz="1224" dirty="0">
                <a:solidFill>
                  <a:srgbClr val="000000"/>
                </a:solidFill>
                <a:highlight>
                  <a:srgbClr val="FFFFFF"/>
                </a:highlight>
                <a:latin typeface="Consolas" panose="020B0609020204030204" pitchFamily="49" charset="0"/>
              </a:rPr>
              <a:t> </a:t>
            </a:r>
            <a:r>
              <a:rPr lang="en-US" sz="1224" dirty="0">
                <a:solidFill>
                  <a:srgbClr val="0000FF"/>
                </a:solidFill>
                <a:highlight>
                  <a:srgbClr val="FFFFFF"/>
                </a:highlight>
                <a:latin typeface="Consolas" panose="020B0609020204030204" pitchFamily="49" charset="0"/>
              </a:rPr>
              <a:t>void</a:t>
            </a:r>
            <a:r>
              <a:rPr lang="en-US" sz="1224" dirty="0">
                <a:solidFill>
                  <a:srgbClr val="000000"/>
                </a:solidFill>
                <a:highlight>
                  <a:srgbClr val="FFFFFF"/>
                </a:highlight>
                <a:latin typeface="Consolas" panose="020B0609020204030204" pitchFamily="49" charset="0"/>
              </a:rPr>
              <a:t> </a:t>
            </a:r>
            <a:r>
              <a:rPr lang="en-US" sz="1224" dirty="0" err="1">
                <a:solidFill>
                  <a:srgbClr val="000000"/>
                </a:solidFill>
                <a:highlight>
                  <a:srgbClr val="FFFFFF"/>
                </a:highlight>
                <a:latin typeface="Consolas" panose="020B0609020204030204" pitchFamily="49" charset="0"/>
              </a:rPr>
              <a:t>OnSuspending</a:t>
            </a:r>
            <a:r>
              <a:rPr lang="en-US" sz="1224" dirty="0">
                <a:solidFill>
                  <a:srgbClr val="000000"/>
                </a:solidFill>
                <a:highlight>
                  <a:srgbClr val="FFFFFF"/>
                </a:highlight>
                <a:latin typeface="Consolas" panose="020B0609020204030204" pitchFamily="49" charset="0"/>
              </a:rPr>
              <a:t>(</a:t>
            </a:r>
            <a:r>
              <a:rPr lang="en-US" sz="1224" dirty="0">
                <a:solidFill>
                  <a:srgbClr val="0000FF"/>
                </a:solidFill>
                <a:highlight>
                  <a:srgbClr val="FFFFFF"/>
                </a:highlight>
                <a:latin typeface="Consolas" panose="020B0609020204030204" pitchFamily="49" charset="0"/>
              </a:rPr>
              <a:t>object</a:t>
            </a:r>
            <a:r>
              <a:rPr lang="en-US" sz="1224" dirty="0">
                <a:solidFill>
                  <a:srgbClr val="000000"/>
                </a:solidFill>
                <a:highlight>
                  <a:srgbClr val="FFFFFF"/>
                </a:highlight>
                <a:latin typeface="Consolas" panose="020B0609020204030204" pitchFamily="49" charset="0"/>
              </a:rPr>
              <a:t> sender, </a:t>
            </a:r>
            <a:r>
              <a:rPr lang="en-US" sz="1224" dirty="0" err="1">
                <a:solidFill>
                  <a:srgbClr val="2B91AF"/>
                </a:solidFill>
                <a:highlight>
                  <a:srgbClr val="FFFFFF"/>
                </a:highlight>
                <a:latin typeface="Consolas" panose="020B0609020204030204" pitchFamily="49" charset="0"/>
              </a:rPr>
              <a:t>SuspendingEventArgs</a:t>
            </a:r>
            <a:r>
              <a:rPr lang="en-US" sz="1224" dirty="0">
                <a:solidFill>
                  <a:srgbClr val="000000"/>
                </a:solidFill>
                <a:highlight>
                  <a:srgbClr val="FFFFFF"/>
                </a:highlight>
                <a:latin typeface="Consolas" panose="020B0609020204030204" pitchFamily="49" charset="0"/>
              </a:rPr>
              <a:t> e)</a:t>
            </a:r>
          </a:p>
          <a:p>
            <a:pPr defTabSz="932597"/>
            <a:r>
              <a:rPr lang="en-US" sz="1224" dirty="0">
                <a:solidFill>
                  <a:srgbClr val="000000"/>
                </a:solidFill>
                <a:highlight>
                  <a:srgbClr val="FFFFFF"/>
                </a:highlight>
                <a:latin typeface="Consolas" panose="020B0609020204030204" pitchFamily="49" charset="0"/>
              </a:rPr>
              <a:t>{</a:t>
            </a:r>
          </a:p>
          <a:p>
            <a:pPr defTabSz="932597"/>
            <a:r>
              <a:rPr lang="en-US" sz="1224" dirty="0">
                <a:solidFill>
                  <a:srgbClr val="000000"/>
                </a:solidFill>
                <a:highlight>
                  <a:srgbClr val="FFFFFF"/>
                </a:highlight>
                <a:latin typeface="Consolas" panose="020B0609020204030204" pitchFamily="49" charset="0"/>
              </a:rPr>
              <a:t>    </a:t>
            </a:r>
            <a:r>
              <a:rPr lang="en-US" sz="1224" dirty="0" err="1">
                <a:solidFill>
                  <a:srgbClr val="0000FF"/>
                </a:solidFill>
                <a:highlight>
                  <a:srgbClr val="FFFFFF"/>
                </a:highlight>
                <a:latin typeface="Consolas" panose="020B0609020204030204" pitchFamily="49" charset="0"/>
              </a:rPr>
              <a:t>var</a:t>
            </a:r>
            <a:r>
              <a:rPr lang="en-US" sz="1224" dirty="0">
                <a:solidFill>
                  <a:srgbClr val="000000"/>
                </a:solidFill>
                <a:highlight>
                  <a:srgbClr val="FFFFFF"/>
                </a:highlight>
                <a:latin typeface="Consolas" panose="020B0609020204030204" pitchFamily="49" charset="0"/>
              </a:rPr>
              <a:t> deferral = </a:t>
            </a:r>
            <a:r>
              <a:rPr lang="en-US" sz="1224" dirty="0" err="1">
                <a:solidFill>
                  <a:srgbClr val="000000"/>
                </a:solidFill>
                <a:highlight>
                  <a:srgbClr val="FFFFFF"/>
                </a:highlight>
                <a:latin typeface="Consolas" panose="020B0609020204030204" pitchFamily="49" charset="0"/>
              </a:rPr>
              <a:t>e.SuspendingOperation.GetDeferral</a:t>
            </a:r>
            <a:r>
              <a:rPr lang="en-US" sz="1224" dirty="0">
                <a:solidFill>
                  <a:srgbClr val="000000"/>
                </a:solidFill>
                <a:highlight>
                  <a:srgbClr val="FFFFFF"/>
                </a:highlight>
                <a:latin typeface="Consolas" panose="020B0609020204030204" pitchFamily="49" charset="0"/>
              </a:rPr>
              <a:t>();</a:t>
            </a:r>
          </a:p>
          <a:p>
            <a:pPr defTabSz="932597"/>
            <a:r>
              <a:rPr lang="en-US" sz="1224" dirty="0">
                <a:solidFill>
                  <a:srgbClr val="000000"/>
                </a:solidFill>
                <a:highlight>
                  <a:srgbClr val="FFFFFF"/>
                </a:highlight>
                <a:latin typeface="Consolas" panose="020B0609020204030204" pitchFamily="49" charset="0"/>
              </a:rPr>
              <a:t>    </a:t>
            </a:r>
            <a:r>
              <a:rPr lang="en-US" sz="1224" dirty="0">
                <a:solidFill>
                  <a:srgbClr val="0000FF"/>
                </a:solidFill>
                <a:highlight>
                  <a:srgbClr val="FFFFFF"/>
                </a:highlight>
                <a:latin typeface="Consolas" panose="020B0609020204030204" pitchFamily="49" charset="0"/>
              </a:rPr>
              <a:t>try</a:t>
            </a:r>
            <a:endParaRPr lang="en-US" sz="1224" dirty="0">
              <a:solidFill>
                <a:srgbClr val="000000"/>
              </a:solidFill>
              <a:highlight>
                <a:srgbClr val="FFFFFF"/>
              </a:highlight>
              <a:latin typeface="Consolas" panose="020B0609020204030204" pitchFamily="49" charset="0"/>
            </a:endParaRPr>
          </a:p>
          <a:p>
            <a:pPr defTabSz="932597"/>
            <a:r>
              <a:rPr lang="en-US" sz="1224" dirty="0">
                <a:solidFill>
                  <a:srgbClr val="000000"/>
                </a:solidFill>
                <a:highlight>
                  <a:srgbClr val="FFFFFF"/>
                </a:highlight>
                <a:latin typeface="Consolas" panose="020B0609020204030204" pitchFamily="49" charset="0"/>
              </a:rPr>
              <a:t>    {</a:t>
            </a:r>
          </a:p>
          <a:p>
            <a:pPr defTabSz="932597"/>
            <a:r>
              <a:rPr lang="en-US" sz="1224" dirty="0">
                <a:solidFill>
                  <a:srgbClr val="000000"/>
                </a:solidFill>
                <a:highlight>
                  <a:srgbClr val="FFFFFF"/>
                </a:highlight>
                <a:latin typeface="Consolas" panose="020B0609020204030204" pitchFamily="49" charset="0"/>
              </a:rPr>
              <a:t>        </a:t>
            </a:r>
            <a:r>
              <a:rPr lang="en-US" sz="1224" dirty="0">
                <a:solidFill>
                  <a:srgbClr val="0000FF"/>
                </a:solidFill>
                <a:highlight>
                  <a:srgbClr val="FFFFFF"/>
                </a:highlight>
                <a:latin typeface="Consolas" panose="020B0609020204030204" pitchFamily="49" charset="0"/>
              </a:rPr>
              <a:t>using</a:t>
            </a:r>
            <a:r>
              <a:rPr lang="en-US" sz="1224" dirty="0">
                <a:solidFill>
                  <a:srgbClr val="000000"/>
                </a:solidFill>
                <a:highlight>
                  <a:srgbClr val="FFFFFF"/>
                </a:highlight>
                <a:latin typeface="Consolas" panose="020B0609020204030204" pitchFamily="49" charset="0"/>
              </a:rPr>
              <a:t> (</a:t>
            </a:r>
            <a:r>
              <a:rPr lang="en-US" sz="1224" dirty="0" err="1">
                <a:solidFill>
                  <a:srgbClr val="0000FF"/>
                </a:solidFill>
                <a:highlight>
                  <a:srgbClr val="FFFFFF"/>
                </a:highlight>
                <a:latin typeface="Consolas" panose="020B0609020204030204" pitchFamily="49" charset="0"/>
              </a:rPr>
              <a:t>var</a:t>
            </a:r>
            <a:r>
              <a:rPr lang="en-US" sz="1224" dirty="0">
                <a:solidFill>
                  <a:srgbClr val="000000"/>
                </a:solidFill>
                <a:highlight>
                  <a:srgbClr val="FFFFFF"/>
                </a:highlight>
                <a:latin typeface="Consolas" panose="020B0609020204030204" pitchFamily="49" charset="0"/>
              </a:rPr>
              <a:t> session = </a:t>
            </a:r>
            <a:r>
              <a:rPr lang="en-US" sz="1224" dirty="0">
                <a:solidFill>
                  <a:srgbClr val="0000FF"/>
                </a:solidFill>
                <a:highlight>
                  <a:srgbClr val="FFFFFF"/>
                </a:highlight>
                <a:latin typeface="Consolas" panose="020B0609020204030204" pitchFamily="49" charset="0"/>
              </a:rPr>
              <a:t>new</a:t>
            </a:r>
            <a:r>
              <a:rPr lang="en-US" sz="1224" dirty="0">
                <a:solidFill>
                  <a:srgbClr val="000000"/>
                </a:solidFill>
                <a:highlight>
                  <a:srgbClr val="FFFFFF"/>
                </a:highlight>
                <a:latin typeface="Consolas" panose="020B0609020204030204" pitchFamily="49" charset="0"/>
              </a:rPr>
              <a:t> </a:t>
            </a:r>
            <a:r>
              <a:rPr lang="en-US" sz="1224" dirty="0" err="1">
                <a:solidFill>
                  <a:srgbClr val="2B91AF"/>
                </a:solidFill>
                <a:highlight>
                  <a:srgbClr val="FFFFFF"/>
                </a:highlight>
                <a:latin typeface="Consolas" panose="020B0609020204030204" pitchFamily="49" charset="0"/>
              </a:rPr>
              <a:t>ExtendedExecutionSession</a:t>
            </a:r>
            <a:r>
              <a:rPr lang="en-US" sz="1224" dirty="0">
                <a:solidFill>
                  <a:srgbClr val="000000"/>
                </a:solidFill>
                <a:highlight>
                  <a:srgbClr val="FFFFFF"/>
                </a:highlight>
                <a:latin typeface="Consolas" panose="020B0609020204030204" pitchFamily="49" charset="0"/>
              </a:rPr>
              <a:t>())</a:t>
            </a:r>
          </a:p>
          <a:p>
            <a:pPr defTabSz="932597"/>
            <a:r>
              <a:rPr lang="en-US" sz="1224" dirty="0">
                <a:solidFill>
                  <a:srgbClr val="000000"/>
                </a:solidFill>
                <a:highlight>
                  <a:srgbClr val="FFFFFF"/>
                </a:highlight>
                <a:latin typeface="Consolas" panose="020B0609020204030204" pitchFamily="49" charset="0"/>
              </a:rPr>
              <a:t>        {</a:t>
            </a:r>
          </a:p>
          <a:p>
            <a:pPr defTabSz="932597"/>
            <a:r>
              <a:rPr lang="en-US" sz="1224" dirty="0">
                <a:solidFill>
                  <a:srgbClr val="000000"/>
                </a:solidFill>
                <a:highlight>
                  <a:srgbClr val="FFFFFF"/>
                </a:highlight>
                <a:latin typeface="Consolas" panose="020B0609020204030204" pitchFamily="49" charset="0"/>
              </a:rPr>
              <a:t>            </a:t>
            </a:r>
            <a:r>
              <a:rPr lang="en-US" sz="1224" dirty="0" err="1">
                <a:solidFill>
                  <a:srgbClr val="000000"/>
                </a:solidFill>
                <a:highlight>
                  <a:srgbClr val="FFFFFF"/>
                </a:highlight>
                <a:latin typeface="Consolas" panose="020B0609020204030204" pitchFamily="49" charset="0"/>
              </a:rPr>
              <a:t>session.Reason</a:t>
            </a:r>
            <a:r>
              <a:rPr lang="en-US" sz="1224" dirty="0">
                <a:solidFill>
                  <a:srgbClr val="000000"/>
                </a:solidFill>
                <a:highlight>
                  <a:srgbClr val="FFFFFF"/>
                </a:highlight>
                <a:latin typeface="Consolas" panose="020B0609020204030204" pitchFamily="49" charset="0"/>
              </a:rPr>
              <a:t> = </a:t>
            </a:r>
            <a:r>
              <a:rPr lang="en-US" sz="1224" dirty="0" err="1">
                <a:solidFill>
                  <a:srgbClr val="2B91AF"/>
                </a:solidFill>
                <a:highlight>
                  <a:srgbClr val="FFFFFF"/>
                </a:highlight>
                <a:latin typeface="Consolas" panose="020B0609020204030204" pitchFamily="49" charset="0"/>
              </a:rPr>
              <a:t>ExtendedExecutionReason</a:t>
            </a:r>
            <a:r>
              <a:rPr lang="en-US" sz="1224" dirty="0" err="1">
                <a:solidFill>
                  <a:srgbClr val="000000"/>
                </a:solidFill>
                <a:highlight>
                  <a:srgbClr val="FFFFFF"/>
                </a:highlight>
                <a:latin typeface="Consolas" panose="020B0609020204030204" pitchFamily="49" charset="0"/>
              </a:rPr>
              <a:t>.SavingData</a:t>
            </a:r>
            <a:r>
              <a:rPr lang="en-US" sz="1224" dirty="0">
                <a:solidFill>
                  <a:srgbClr val="000000"/>
                </a:solidFill>
                <a:highlight>
                  <a:srgbClr val="FFFFFF"/>
                </a:highlight>
                <a:latin typeface="Consolas" panose="020B0609020204030204" pitchFamily="49" charset="0"/>
              </a:rPr>
              <a:t>;</a:t>
            </a:r>
          </a:p>
          <a:p>
            <a:pPr defTabSz="932597"/>
            <a:r>
              <a:rPr lang="en-US" sz="1224" dirty="0">
                <a:solidFill>
                  <a:srgbClr val="000000"/>
                </a:solidFill>
                <a:highlight>
                  <a:srgbClr val="FFFFFF"/>
                </a:highlight>
                <a:latin typeface="Consolas" panose="020B0609020204030204" pitchFamily="49" charset="0"/>
              </a:rPr>
              <a:t>            </a:t>
            </a:r>
            <a:r>
              <a:rPr lang="en-US" sz="1224" dirty="0" err="1">
                <a:solidFill>
                  <a:srgbClr val="000000"/>
                </a:solidFill>
                <a:highlight>
                  <a:srgbClr val="FFFFFF"/>
                </a:highlight>
                <a:latin typeface="Consolas" panose="020B0609020204030204" pitchFamily="49" charset="0"/>
              </a:rPr>
              <a:t>session.Description</a:t>
            </a:r>
            <a:r>
              <a:rPr lang="en-US" sz="1224" dirty="0">
                <a:solidFill>
                  <a:srgbClr val="000000"/>
                </a:solidFill>
                <a:highlight>
                  <a:srgbClr val="FFFFFF"/>
                </a:highlight>
                <a:latin typeface="Consolas" panose="020B0609020204030204" pitchFamily="49" charset="0"/>
              </a:rPr>
              <a:t> = </a:t>
            </a:r>
            <a:r>
              <a:rPr lang="en-US" sz="1224" dirty="0">
                <a:solidFill>
                  <a:srgbClr val="A31515"/>
                </a:solidFill>
                <a:highlight>
                  <a:srgbClr val="FFFFFF"/>
                </a:highlight>
                <a:latin typeface="Consolas" panose="020B0609020204030204" pitchFamily="49" charset="0"/>
              </a:rPr>
              <a:t>"Upload Data"</a:t>
            </a:r>
            <a:r>
              <a:rPr lang="en-US" sz="1224" dirty="0">
                <a:solidFill>
                  <a:srgbClr val="000000"/>
                </a:solidFill>
                <a:highlight>
                  <a:srgbClr val="FFFFFF"/>
                </a:highlight>
                <a:latin typeface="Consolas" panose="020B0609020204030204" pitchFamily="49" charset="0"/>
              </a:rPr>
              <a:t>;</a:t>
            </a:r>
          </a:p>
          <a:p>
            <a:pPr defTabSz="932597"/>
            <a:r>
              <a:rPr lang="en-US" sz="1224" dirty="0">
                <a:solidFill>
                  <a:srgbClr val="000000"/>
                </a:solidFill>
                <a:highlight>
                  <a:srgbClr val="FFFFFF"/>
                </a:highlight>
                <a:latin typeface="Consolas" panose="020B0609020204030204" pitchFamily="49" charset="0"/>
              </a:rPr>
              <a:t>            </a:t>
            </a:r>
            <a:r>
              <a:rPr lang="en-US" sz="1224" dirty="0" err="1">
                <a:solidFill>
                  <a:srgbClr val="000000"/>
                </a:solidFill>
                <a:highlight>
                  <a:srgbClr val="FFFFFF"/>
                </a:highlight>
                <a:latin typeface="Consolas" panose="020B0609020204030204" pitchFamily="49" charset="0"/>
              </a:rPr>
              <a:t>session.Revoked</a:t>
            </a:r>
            <a:r>
              <a:rPr lang="en-US" sz="1224" dirty="0">
                <a:solidFill>
                  <a:srgbClr val="000000"/>
                </a:solidFill>
                <a:highlight>
                  <a:srgbClr val="FFFFFF"/>
                </a:highlight>
                <a:latin typeface="Consolas" panose="020B0609020204030204" pitchFamily="49" charset="0"/>
              </a:rPr>
              <a:t> += </a:t>
            </a:r>
            <a:r>
              <a:rPr lang="en-US" sz="1224" dirty="0" err="1">
                <a:solidFill>
                  <a:srgbClr val="000000"/>
                </a:solidFill>
                <a:highlight>
                  <a:srgbClr val="FFFFFF"/>
                </a:highlight>
                <a:latin typeface="Consolas" panose="020B0609020204030204" pitchFamily="49" charset="0"/>
              </a:rPr>
              <a:t>session_Revoked</a:t>
            </a:r>
            <a:r>
              <a:rPr lang="en-US" sz="1224" dirty="0">
                <a:solidFill>
                  <a:srgbClr val="000000"/>
                </a:solidFill>
                <a:highlight>
                  <a:srgbClr val="FFFFFF"/>
                </a:highlight>
                <a:latin typeface="Consolas" panose="020B0609020204030204" pitchFamily="49" charset="0"/>
              </a:rPr>
              <a:t>;</a:t>
            </a:r>
          </a:p>
          <a:p>
            <a:pPr defTabSz="932597"/>
            <a:endParaRPr lang="en-US" sz="1224" dirty="0">
              <a:solidFill>
                <a:srgbClr val="000000"/>
              </a:solidFill>
              <a:highlight>
                <a:srgbClr val="FFFFFF"/>
              </a:highlight>
              <a:latin typeface="Consolas" panose="020B0609020204030204" pitchFamily="49" charset="0"/>
            </a:endParaRPr>
          </a:p>
          <a:p>
            <a:pPr defTabSz="932597"/>
            <a:r>
              <a:rPr lang="en-US" sz="1224" dirty="0">
                <a:solidFill>
                  <a:srgbClr val="000000"/>
                </a:solidFill>
                <a:highlight>
                  <a:srgbClr val="FFFFFF"/>
                </a:highlight>
                <a:latin typeface="Consolas" panose="020B0609020204030204" pitchFamily="49" charset="0"/>
              </a:rPr>
              <a:t>            </a:t>
            </a:r>
            <a:r>
              <a:rPr lang="en-US" sz="1224" dirty="0" err="1">
                <a:solidFill>
                  <a:srgbClr val="0000FF"/>
                </a:solidFill>
                <a:highlight>
                  <a:srgbClr val="FFFFFF"/>
                </a:highlight>
                <a:latin typeface="Consolas" panose="020B0609020204030204" pitchFamily="49" charset="0"/>
              </a:rPr>
              <a:t>var</a:t>
            </a:r>
            <a:r>
              <a:rPr lang="en-US" sz="1224" dirty="0">
                <a:solidFill>
                  <a:srgbClr val="000000"/>
                </a:solidFill>
                <a:highlight>
                  <a:srgbClr val="FFFFFF"/>
                </a:highlight>
                <a:latin typeface="Consolas" panose="020B0609020204030204" pitchFamily="49" charset="0"/>
              </a:rPr>
              <a:t> result = </a:t>
            </a:r>
            <a:r>
              <a:rPr lang="en-US" sz="1224" dirty="0">
                <a:solidFill>
                  <a:srgbClr val="0000FF"/>
                </a:solidFill>
                <a:highlight>
                  <a:srgbClr val="FFFFFF"/>
                </a:highlight>
                <a:latin typeface="Consolas" panose="020B0609020204030204" pitchFamily="49" charset="0"/>
              </a:rPr>
              <a:t>await</a:t>
            </a:r>
            <a:r>
              <a:rPr lang="en-US" sz="1224" dirty="0">
                <a:solidFill>
                  <a:srgbClr val="000000"/>
                </a:solidFill>
                <a:highlight>
                  <a:srgbClr val="FFFFFF"/>
                </a:highlight>
                <a:latin typeface="Consolas" panose="020B0609020204030204" pitchFamily="49" charset="0"/>
              </a:rPr>
              <a:t> </a:t>
            </a:r>
            <a:r>
              <a:rPr lang="en-US" sz="1224" dirty="0" err="1">
                <a:solidFill>
                  <a:srgbClr val="000000"/>
                </a:solidFill>
                <a:highlight>
                  <a:srgbClr val="FFFFFF"/>
                </a:highlight>
                <a:latin typeface="Consolas" panose="020B0609020204030204" pitchFamily="49" charset="0"/>
              </a:rPr>
              <a:t>session.RequestExtensionAsync</a:t>
            </a:r>
            <a:r>
              <a:rPr lang="en-US" sz="1224" dirty="0">
                <a:solidFill>
                  <a:srgbClr val="000000"/>
                </a:solidFill>
                <a:highlight>
                  <a:srgbClr val="FFFFFF"/>
                </a:highlight>
                <a:latin typeface="Consolas" panose="020B0609020204030204" pitchFamily="49" charset="0"/>
              </a:rPr>
              <a:t>();</a:t>
            </a:r>
          </a:p>
          <a:p>
            <a:pPr defTabSz="932597"/>
            <a:r>
              <a:rPr lang="en-US" sz="1224" dirty="0">
                <a:solidFill>
                  <a:srgbClr val="000000"/>
                </a:solidFill>
                <a:highlight>
                  <a:srgbClr val="FFFFFF"/>
                </a:highlight>
                <a:latin typeface="Consolas" panose="020B0609020204030204" pitchFamily="49" charset="0"/>
              </a:rPr>
              <a:t>            </a:t>
            </a:r>
            <a:r>
              <a:rPr lang="en-US" sz="1224" dirty="0">
                <a:solidFill>
                  <a:srgbClr val="0000FF"/>
                </a:solidFill>
                <a:highlight>
                  <a:srgbClr val="FFFFFF"/>
                </a:highlight>
                <a:latin typeface="Consolas" panose="020B0609020204030204" pitchFamily="49" charset="0"/>
              </a:rPr>
              <a:t>if</a:t>
            </a:r>
            <a:r>
              <a:rPr lang="en-US" sz="1224" dirty="0">
                <a:solidFill>
                  <a:srgbClr val="000000"/>
                </a:solidFill>
                <a:highlight>
                  <a:srgbClr val="FFFFFF"/>
                </a:highlight>
                <a:latin typeface="Consolas" panose="020B0609020204030204" pitchFamily="49" charset="0"/>
              </a:rPr>
              <a:t> (result == </a:t>
            </a:r>
            <a:r>
              <a:rPr lang="en-US" sz="1224" dirty="0" err="1">
                <a:solidFill>
                  <a:srgbClr val="2B91AF"/>
                </a:solidFill>
                <a:highlight>
                  <a:srgbClr val="FFFFFF"/>
                </a:highlight>
                <a:latin typeface="Consolas" panose="020B0609020204030204" pitchFamily="49" charset="0"/>
              </a:rPr>
              <a:t>ExtendedExecutionResult</a:t>
            </a:r>
            <a:r>
              <a:rPr lang="en-US" sz="1224" dirty="0" err="1">
                <a:solidFill>
                  <a:srgbClr val="000000"/>
                </a:solidFill>
                <a:highlight>
                  <a:srgbClr val="FFFFFF"/>
                </a:highlight>
                <a:latin typeface="Consolas" panose="020B0609020204030204" pitchFamily="49" charset="0"/>
              </a:rPr>
              <a:t>.Allowed</a:t>
            </a:r>
            <a:r>
              <a:rPr lang="en-US" sz="1224" dirty="0">
                <a:solidFill>
                  <a:srgbClr val="000000"/>
                </a:solidFill>
                <a:highlight>
                  <a:srgbClr val="FFFFFF"/>
                </a:highlight>
                <a:latin typeface="Consolas" panose="020B0609020204030204" pitchFamily="49" charset="0"/>
              </a:rPr>
              <a:t>)</a:t>
            </a:r>
          </a:p>
          <a:p>
            <a:pPr defTabSz="932597"/>
            <a:r>
              <a:rPr lang="en-US" sz="1224" dirty="0">
                <a:solidFill>
                  <a:srgbClr val="000000"/>
                </a:solidFill>
                <a:highlight>
                  <a:srgbClr val="FFFFFF"/>
                </a:highlight>
                <a:latin typeface="Consolas" panose="020B0609020204030204" pitchFamily="49" charset="0"/>
              </a:rPr>
              <a:t>            {</a:t>
            </a:r>
          </a:p>
          <a:p>
            <a:pPr defTabSz="932597"/>
            <a:r>
              <a:rPr lang="en-US" sz="1224" dirty="0">
                <a:solidFill>
                  <a:srgbClr val="0000FF"/>
                </a:solidFill>
                <a:highlight>
                  <a:srgbClr val="FFFFFF"/>
                </a:highlight>
                <a:latin typeface="Consolas" panose="020B0609020204030204" pitchFamily="49" charset="0"/>
              </a:rPr>
              <a:t>                 </a:t>
            </a:r>
            <a:r>
              <a:rPr lang="en-US" sz="1224" dirty="0" err="1">
                <a:solidFill>
                  <a:srgbClr val="0000FF"/>
                </a:solidFill>
                <a:highlight>
                  <a:srgbClr val="FFFFFF"/>
                </a:highlight>
                <a:latin typeface="Consolas" panose="020B0609020204030204" pitchFamily="49" charset="0"/>
              </a:rPr>
              <a:t>var</a:t>
            </a:r>
            <a:r>
              <a:rPr lang="en-US" sz="1224" dirty="0">
                <a:solidFill>
                  <a:srgbClr val="000000"/>
                </a:solidFill>
                <a:highlight>
                  <a:srgbClr val="FFFFFF"/>
                </a:highlight>
                <a:latin typeface="Consolas" panose="020B0609020204030204" pitchFamily="49" charset="0"/>
              </a:rPr>
              <a:t> </a:t>
            </a:r>
            <a:r>
              <a:rPr lang="en-US" sz="1224" dirty="0" err="1">
                <a:solidFill>
                  <a:srgbClr val="000000"/>
                </a:solidFill>
                <a:highlight>
                  <a:srgbClr val="FFFFFF"/>
                </a:highlight>
                <a:latin typeface="Consolas" panose="020B0609020204030204" pitchFamily="49" charset="0"/>
              </a:rPr>
              <a:t>completionTime</a:t>
            </a:r>
            <a:r>
              <a:rPr lang="en-US" sz="1224" dirty="0">
                <a:solidFill>
                  <a:srgbClr val="000000"/>
                </a:solidFill>
                <a:highlight>
                  <a:srgbClr val="FFFFFF"/>
                </a:highlight>
                <a:latin typeface="Consolas" panose="020B0609020204030204" pitchFamily="49" charset="0"/>
              </a:rPr>
              <a:t> = </a:t>
            </a:r>
            <a:r>
              <a:rPr lang="en-US" sz="1224" dirty="0">
                <a:solidFill>
                  <a:srgbClr val="0000FF"/>
                </a:solidFill>
                <a:highlight>
                  <a:srgbClr val="FFFFFF"/>
                </a:highlight>
                <a:latin typeface="Consolas" panose="020B0609020204030204" pitchFamily="49" charset="0"/>
              </a:rPr>
              <a:t>await</a:t>
            </a:r>
            <a:r>
              <a:rPr lang="en-US" sz="1224" dirty="0">
                <a:solidFill>
                  <a:srgbClr val="000000"/>
                </a:solidFill>
                <a:highlight>
                  <a:srgbClr val="FFFFFF"/>
                </a:highlight>
                <a:latin typeface="Consolas" panose="020B0609020204030204" pitchFamily="49" charset="0"/>
              </a:rPr>
              <a:t> </a:t>
            </a:r>
            <a:r>
              <a:rPr lang="en-US" sz="1224" dirty="0" err="1">
                <a:solidFill>
                  <a:srgbClr val="000000"/>
                </a:solidFill>
                <a:highlight>
                  <a:srgbClr val="FFFFFF"/>
                </a:highlight>
                <a:latin typeface="Consolas" panose="020B0609020204030204" pitchFamily="49" charset="0"/>
              </a:rPr>
              <a:t>UploadDataAsync</a:t>
            </a:r>
            <a:r>
              <a:rPr lang="en-US" sz="1224" dirty="0">
                <a:solidFill>
                  <a:srgbClr val="000000"/>
                </a:solidFill>
                <a:highlight>
                  <a:srgbClr val="FFFFFF"/>
                </a:highlight>
                <a:latin typeface="Consolas" panose="020B0609020204030204" pitchFamily="49" charset="0"/>
              </a:rPr>
              <a:t>(deferral);</a:t>
            </a:r>
          </a:p>
          <a:p>
            <a:pPr defTabSz="932597"/>
            <a:r>
              <a:rPr lang="en-US" sz="1224" dirty="0">
                <a:solidFill>
                  <a:srgbClr val="000000"/>
                </a:solidFill>
                <a:highlight>
                  <a:srgbClr val="FFFFFF"/>
                </a:highlight>
                <a:latin typeface="Consolas" panose="020B0609020204030204" pitchFamily="49" charset="0"/>
              </a:rPr>
              <a:t>            }</a:t>
            </a:r>
          </a:p>
          <a:p>
            <a:pPr defTabSz="932597"/>
            <a:r>
              <a:rPr lang="en-US" sz="1224" dirty="0">
                <a:solidFill>
                  <a:srgbClr val="000000"/>
                </a:solidFill>
                <a:highlight>
                  <a:srgbClr val="FFFFFF"/>
                </a:highlight>
                <a:latin typeface="Consolas" panose="020B0609020204030204" pitchFamily="49" charset="0"/>
              </a:rPr>
              <a:t>            </a:t>
            </a:r>
            <a:r>
              <a:rPr lang="en-US" sz="1224" dirty="0">
                <a:solidFill>
                  <a:srgbClr val="0000FF"/>
                </a:solidFill>
                <a:highlight>
                  <a:srgbClr val="FFFFFF"/>
                </a:highlight>
                <a:latin typeface="Consolas" panose="020B0609020204030204" pitchFamily="49" charset="0"/>
              </a:rPr>
              <a:t>else</a:t>
            </a:r>
            <a:r>
              <a:rPr lang="en-US" sz="1224" dirty="0">
                <a:solidFill>
                  <a:srgbClr val="000000"/>
                </a:solidFill>
                <a:highlight>
                  <a:srgbClr val="FFFFFF"/>
                </a:highlight>
                <a:latin typeface="Consolas" panose="020B0609020204030204" pitchFamily="49" charset="0"/>
              </a:rPr>
              <a:t> { </a:t>
            </a:r>
            <a:r>
              <a:rPr lang="en-US" sz="1224" dirty="0">
                <a:solidFill>
                  <a:srgbClr val="0000FF"/>
                </a:solidFill>
                <a:highlight>
                  <a:srgbClr val="FFFFFF"/>
                </a:highlight>
                <a:latin typeface="Consolas" panose="020B0609020204030204" pitchFamily="49" charset="0"/>
              </a:rPr>
              <a:t>await</a:t>
            </a:r>
            <a:r>
              <a:rPr lang="en-US" sz="1224" dirty="0">
                <a:solidFill>
                  <a:srgbClr val="000000"/>
                </a:solidFill>
                <a:highlight>
                  <a:srgbClr val="FFFFFF"/>
                </a:highlight>
                <a:latin typeface="Consolas" panose="020B0609020204030204" pitchFamily="49" charset="0"/>
              </a:rPr>
              <a:t> </a:t>
            </a:r>
            <a:r>
              <a:rPr lang="en-US" sz="1224" dirty="0" err="1">
                <a:solidFill>
                  <a:srgbClr val="000000"/>
                </a:solidFill>
                <a:highlight>
                  <a:srgbClr val="FFFFFF"/>
                </a:highlight>
                <a:latin typeface="Consolas" panose="020B0609020204030204" pitchFamily="49" charset="0"/>
              </a:rPr>
              <a:t>SaveDataLocallyAsync</a:t>
            </a:r>
            <a:r>
              <a:rPr lang="en-US" sz="1224" dirty="0">
                <a:solidFill>
                  <a:srgbClr val="000000"/>
                </a:solidFill>
                <a:highlight>
                  <a:srgbClr val="FFFFFF"/>
                </a:highlight>
                <a:latin typeface="Consolas" panose="020B0609020204030204" pitchFamily="49" charset="0"/>
              </a:rPr>
              <a:t>(deferral); }</a:t>
            </a:r>
          </a:p>
          <a:p>
            <a:pPr defTabSz="932597"/>
            <a:r>
              <a:rPr lang="en-US" sz="1224" dirty="0">
                <a:solidFill>
                  <a:srgbClr val="000000"/>
                </a:solidFill>
                <a:highlight>
                  <a:srgbClr val="FFFFFF"/>
                </a:highlight>
                <a:latin typeface="Consolas" panose="020B0609020204030204" pitchFamily="49" charset="0"/>
              </a:rPr>
              <a:t>        }</a:t>
            </a:r>
          </a:p>
          <a:p>
            <a:pPr defTabSz="932597"/>
            <a:r>
              <a:rPr lang="en-US" sz="1224" dirty="0">
                <a:solidFill>
                  <a:srgbClr val="000000"/>
                </a:solidFill>
                <a:highlight>
                  <a:srgbClr val="FFFFFF"/>
                </a:highlight>
                <a:latin typeface="Consolas" panose="020B0609020204030204" pitchFamily="49" charset="0"/>
              </a:rPr>
              <a:t>    } </a:t>
            </a:r>
            <a:r>
              <a:rPr lang="en-US" sz="1224" dirty="0">
                <a:solidFill>
                  <a:srgbClr val="0000FF"/>
                </a:solidFill>
                <a:highlight>
                  <a:srgbClr val="FFFFFF"/>
                </a:highlight>
                <a:latin typeface="Consolas" panose="020B0609020204030204" pitchFamily="49" charset="0"/>
              </a:rPr>
              <a:t>finally</a:t>
            </a:r>
            <a:r>
              <a:rPr lang="en-US" sz="1224" dirty="0">
                <a:solidFill>
                  <a:srgbClr val="000000"/>
                </a:solidFill>
                <a:highlight>
                  <a:srgbClr val="FFFFFF"/>
                </a:highlight>
                <a:latin typeface="Consolas" panose="020B0609020204030204" pitchFamily="49" charset="0"/>
              </a:rPr>
              <a:t> { </a:t>
            </a:r>
            <a:r>
              <a:rPr lang="en-US" sz="1224" dirty="0" err="1">
                <a:solidFill>
                  <a:srgbClr val="000000"/>
                </a:solidFill>
                <a:highlight>
                  <a:srgbClr val="FFFFFF"/>
                </a:highlight>
                <a:latin typeface="Consolas" panose="020B0609020204030204" pitchFamily="49" charset="0"/>
              </a:rPr>
              <a:t>deferral.Complete</a:t>
            </a:r>
            <a:r>
              <a:rPr lang="en-US" sz="1224" dirty="0">
                <a:solidFill>
                  <a:srgbClr val="000000"/>
                </a:solidFill>
                <a:highlight>
                  <a:srgbClr val="FFFFFF"/>
                </a:highlight>
                <a:latin typeface="Consolas" panose="020B0609020204030204" pitchFamily="49" charset="0"/>
              </a:rPr>
              <a:t>(); }</a:t>
            </a:r>
          </a:p>
          <a:p>
            <a:pPr defTabSz="932597"/>
            <a:r>
              <a:rPr lang="en-US" sz="1224" dirty="0">
                <a:solidFill>
                  <a:srgbClr val="000000"/>
                </a:solidFill>
                <a:highlight>
                  <a:srgbClr val="FFFFFF"/>
                </a:highlight>
                <a:latin typeface="Consolas" panose="020B0609020204030204" pitchFamily="49" charset="0"/>
              </a:rPr>
              <a:t>}</a:t>
            </a:r>
          </a:p>
          <a:p>
            <a:pPr defTabSz="932597"/>
            <a:endParaRPr lang="en-US" sz="1632" dirty="0">
              <a:solidFill>
                <a:srgbClr val="000000"/>
              </a:solidFill>
              <a:highlight>
                <a:srgbClr val="FFFFFF"/>
              </a:highlight>
              <a:latin typeface="Consolas" panose="020B0609020204030204" pitchFamily="49" charset="0"/>
            </a:endParaRPr>
          </a:p>
          <a:p>
            <a:pPr defTabSz="932597"/>
            <a:r>
              <a:rPr lang="en-US" sz="1224" dirty="0">
                <a:solidFill>
                  <a:srgbClr val="0000FF"/>
                </a:solidFill>
                <a:highlight>
                  <a:srgbClr val="FFFFFF"/>
                </a:highlight>
                <a:latin typeface="Consolas" panose="020B0609020204030204" pitchFamily="49" charset="0"/>
              </a:rPr>
              <a:t>private</a:t>
            </a:r>
            <a:r>
              <a:rPr lang="en-US" sz="1224" dirty="0">
                <a:solidFill>
                  <a:srgbClr val="000000"/>
                </a:solidFill>
                <a:highlight>
                  <a:srgbClr val="FFFFFF"/>
                </a:highlight>
                <a:latin typeface="Consolas" panose="020B0609020204030204" pitchFamily="49" charset="0"/>
              </a:rPr>
              <a:t> </a:t>
            </a:r>
            <a:r>
              <a:rPr lang="en-US" sz="1224" dirty="0" err="1">
                <a:solidFill>
                  <a:srgbClr val="0000FF"/>
                </a:solidFill>
                <a:highlight>
                  <a:srgbClr val="FFFFFF"/>
                </a:highlight>
                <a:latin typeface="Consolas" panose="020B0609020204030204" pitchFamily="49" charset="0"/>
              </a:rPr>
              <a:t>async</a:t>
            </a:r>
            <a:r>
              <a:rPr lang="en-US" sz="1224" dirty="0">
                <a:solidFill>
                  <a:srgbClr val="000000"/>
                </a:solidFill>
                <a:highlight>
                  <a:srgbClr val="FFFFFF"/>
                </a:highlight>
                <a:latin typeface="Consolas" panose="020B0609020204030204" pitchFamily="49" charset="0"/>
              </a:rPr>
              <a:t> </a:t>
            </a:r>
            <a:r>
              <a:rPr lang="en-US" sz="1224" dirty="0">
                <a:solidFill>
                  <a:srgbClr val="0000FF"/>
                </a:solidFill>
                <a:highlight>
                  <a:srgbClr val="FFFFFF"/>
                </a:highlight>
                <a:latin typeface="Consolas" panose="020B0609020204030204" pitchFamily="49" charset="0"/>
              </a:rPr>
              <a:t>void</a:t>
            </a:r>
            <a:r>
              <a:rPr lang="en-US" sz="1224" dirty="0">
                <a:solidFill>
                  <a:srgbClr val="000000"/>
                </a:solidFill>
                <a:highlight>
                  <a:srgbClr val="FFFFFF"/>
                </a:highlight>
                <a:latin typeface="Consolas" panose="020B0609020204030204" pitchFamily="49" charset="0"/>
              </a:rPr>
              <a:t> </a:t>
            </a:r>
            <a:r>
              <a:rPr lang="en-US" sz="1224" dirty="0" err="1">
                <a:solidFill>
                  <a:srgbClr val="000000"/>
                </a:solidFill>
                <a:highlight>
                  <a:srgbClr val="FFFFFF"/>
                </a:highlight>
                <a:latin typeface="Consolas" panose="020B0609020204030204" pitchFamily="49" charset="0"/>
              </a:rPr>
              <a:t>session_Revoked</a:t>
            </a:r>
            <a:r>
              <a:rPr lang="en-US" sz="1224" dirty="0">
                <a:solidFill>
                  <a:srgbClr val="000000"/>
                </a:solidFill>
                <a:highlight>
                  <a:srgbClr val="FFFFFF"/>
                </a:highlight>
                <a:latin typeface="Consolas" panose="020B0609020204030204" pitchFamily="49" charset="0"/>
              </a:rPr>
              <a:t>(</a:t>
            </a:r>
            <a:r>
              <a:rPr lang="en-US" sz="1224" dirty="0">
                <a:solidFill>
                  <a:srgbClr val="0000FF"/>
                </a:solidFill>
                <a:highlight>
                  <a:srgbClr val="FFFFFF"/>
                </a:highlight>
                <a:latin typeface="Consolas" panose="020B0609020204030204" pitchFamily="49" charset="0"/>
              </a:rPr>
              <a:t>object</a:t>
            </a:r>
            <a:r>
              <a:rPr lang="en-US" sz="1224" dirty="0">
                <a:solidFill>
                  <a:srgbClr val="000000"/>
                </a:solidFill>
                <a:highlight>
                  <a:srgbClr val="FFFFFF"/>
                </a:highlight>
                <a:latin typeface="Consolas" panose="020B0609020204030204" pitchFamily="49" charset="0"/>
              </a:rPr>
              <a:t> sender, </a:t>
            </a:r>
            <a:r>
              <a:rPr lang="en-US" sz="1224" dirty="0" err="1">
                <a:solidFill>
                  <a:srgbClr val="2B91AF"/>
                </a:solidFill>
                <a:highlight>
                  <a:srgbClr val="FFFFFF"/>
                </a:highlight>
                <a:latin typeface="Consolas" panose="020B0609020204030204" pitchFamily="49" charset="0"/>
              </a:rPr>
              <a:t>ExtendedExecutionRevokedEventArgs</a:t>
            </a:r>
            <a:r>
              <a:rPr lang="en-US" sz="1224" dirty="0">
                <a:solidFill>
                  <a:srgbClr val="000000"/>
                </a:solidFill>
                <a:highlight>
                  <a:srgbClr val="FFFFFF"/>
                </a:highlight>
                <a:latin typeface="Consolas" panose="020B0609020204030204" pitchFamily="49" charset="0"/>
              </a:rPr>
              <a:t> </a:t>
            </a:r>
            <a:r>
              <a:rPr lang="en-US" sz="1224" dirty="0" err="1">
                <a:solidFill>
                  <a:srgbClr val="000000"/>
                </a:solidFill>
                <a:highlight>
                  <a:srgbClr val="FFFFFF"/>
                </a:highlight>
                <a:latin typeface="Consolas" panose="020B0609020204030204" pitchFamily="49" charset="0"/>
              </a:rPr>
              <a:t>args</a:t>
            </a:r>
            <a:r>
              <a:rPr lang="en-US" sz="1224" dirty="0">
                <a:solidFill>
                  <a:srgbClr val="000000"/>
                </a:solidFill>
                <a:highlight>
                  <a:srgbClr val="FFFFFF"/>
                </a:highlight>
                <a:latin typeface="Consolas" panose="020B0609020204030204" pitchFamily="49" charset="0"/>
              </a:rPr>
              <a:t>)</a:t>
            </a:r>
          </a:p>
          <a:p>
            <a:pPr defTabSz="932597"/>
            <a:r>
              <a:rPr lang="en-US" sz="1224" dirty="0">
                <a:solidFill>
                  <a:srgbClr val="000000"/>
                </a:solidFill>
                <a:highlight>
                  <a:srgbClr val="FFFFFF"/>
                </a:highlight>
                <a:latin typeface="Consolas" panose="020B0609020204030204" pitchFamily="49" charset="0"/>
              </a:rPr>
              <a:t>{</a:t>
            </a:r>
          </a:p>
          <a:p>
            <a:pPr defTabSz="932597"/>
            <a:r>
              <a:rPr lang="en-US" sz="1224" dirty="0">
                <a:solidFill>
                  <a:srgbClr val="000000"/>
                </a:solidFill>
                <a:highlight>
                  <a:srgbClr val="FFFFFF"/>
                </a:highlight>
                <a:latin typeface="Consolas" panose="020B0609020204030204" pitchFamily="49" charset="0"/>
              </a:rPr>
              <a:t>    </a:t>
            </a:r>
            <a:r>
              <a:rPr lang="en-US" sz="1224" dirty="0">
                <a:solidFill>
                  <a:srgbClr val="0000FF"/>
                </a:solidFill>
                <a:highlight>
                  <a:srgbClr val="FFFFFF"/>
                </a:highlight>
                <a:latin typeface="Consolas" panose="020B0609020204030204" pitchFamily="49" charset="0"/>
              </a:rPr>
              <a:t>if</a:t>
            </a:r>
            <a:r>
              <a:rPr lang="en-US" sz="1224" dirty="0">
                <a:solidFill>
                  <a:srgbClr val="000000"/>
                </a:solidFill>
                <a:highlight>
                  <a:srgbClr val="FFFFFF"/>
                </a:highlight>
                <a:latin typeface="Consolas" panose="020B0609020204030204" pitchFamily="49" charset="0"/>
              </a:rPr>
              <a:t>(</a:t>
            </a:r>
            <a:r>
              <a:rPr lang="en-US" sz="1224" dirty="0" err="1">
                <a:solidFill>
                  <a:srgbClr val="000000"/>
                </a:solidFill>
                <a:highlight>
                  <a:srgbClr val="FFFFFF"/>
                </a:highlight>
                <a:latin typeface="Consolas" panose="020B0609020204030204" pitchFamily="49" charset="0"/>
              </a:rPr>
              <a:t>args.Reason</a:t>
            </a:r>
            <a:r>
              <a:rPr lang="en-US" sz="1224" dirty="0">
                <a:solidFill>
                  <a:srgbClr val="000000"/>
                </a:solidFill>
                <a:highlight>
                  <a:srgbClr val="FFFFFF"/>
                </a:highlight>
                <a:latin typeface="Consolas" panose="020B0609020204030204" pitchFamily="49" charset="0"/>
              </a:rPr>
              <a:t> == </a:t>
            </a:r>
            <a:r>
              <a:rPr lang="en-US" sz="1224" dirty="0" err="1">
                <a:solidFill>
                  <a:srgbClr val="2B91AF"/>
                </a:solidFill>
                <a:highlight>
                  <a:srgbClr val="FFFFFF"/>
                </a:highlight>
                <a:latin typeface="Consolas" panose="020B0609020204030204" pitchFamily="49" charset="0"/>
              </a:rPr>
              <a:t>ExtendedExecutionRevokedReason</a:t>
            </a:r>
            <a:r>
              <a:rPr lang="en-US" sz="1224" dirty="0" err="1">
                <a:solidFill>
                  <a:srgbClr val="000000"/>
                </a:solidFill>
                <a:highlight>
                  <a:srgbClr val="FFFFFF"/>
                </a:highlight>
                <a:latin typeface="Consolas" panose="020B0609020204030204" pitchFamily="49" charset="0"/>
              </a:rPr>
              <a:t>.SystemPolicy</a:t>
            </a:r>
            <a:r>
              <a:rPr lang="en-US" sz="1224" dirty="0">
                <a:solidFill>
                  <a:srgbClr val="000000"/>
                </a:solidFill>
                <a:highlight>
                  <a:srgbClr val="FFFFFF"/>
                </a:highlight>
                <a:latin typeface="Consolas" panose="020B0609020204030204" pitchFamily="49" charset="0"/>
              </a:rPr>
              <a:t>)</a:t>
            </a:r>
          </a:p>
          <a:p>
            <a:pPr defTabSz="932597"/>
            <a:r>
              <a:rPr lang="en-US" sz="1224" dirty="0">
                <a:solidFill>
                  <a:srgbClr val="000000"/>
                </a:solidFill>
                <a:highlight>
                  <a:srgbClr val="FFFFFF"/>
                </a:highlight>
                <a:latin typeface="Consolas" panose="020B0609020204030204" pitchFamily="49" charset="0"/>
              </a:rPr>
              <a:t>    {</a:t>
            </a:r>
          </a:p>
          <a:p>
            <a:pPr defTabSz="932597"/>
            <a:r>
              <a:rPr lang="en-US" sz="1224" dirty="0">
                <a:solidFill>
                  <a:srgbClr val="000000"/>
                </a:solidFill>
                <a:highlight>
                  <a:srgbClr val="FFFFFF"/>
                </a:highlight>
                <a:latin typeface="Consolas" panose="020B0609020204030204" pitchFamily="49" charset="0"/>
              </a:rPr>
              <a:t>        </a:t>
            </a:r>
            <a:r>
              <a:rPr lang="en-US" sz="1224" dirty="0">
                <a:solidFill>
                  <a:srgbClr val="0000FF"/>
                </a:solidFill>
                <a:highlight>
                  <a:srgbClr val="FFFFFF"/>
                </a:highlight>
                <a:latin typeface="Consolas" panose="020B0609020204030204" pitchFamily="49" charset="0"/>
              </a:rPr>
              <a:t>await</a:t>
            </a:r>
            <a:r>
              <a:rPr lang="en-US" sz="1224" dirty="0">
                <a:solidFill>
                  <a:srgbClr val="000000"/>
                </a:solidFill>
                <a:highlight>
                  <a:srgbClr val="FFFFFF"/>
                </a:highlight>
                <a:latin typeface="Consolas" panose="020B0609020204030204" pitchFamily="49" charset="0"/>
              </a:rPr>
              <a:t> </a:t>
            </a:r>
            <a:r>
              <a:rPr lang="en-US" sz="1224" dirty="0" err="1">
                <a:solidFill>
                  <a:srgbClr val="000000"/>
                </a:solidFill>
                <a:highlight>
                  <a:srgbClr val="FFFFFF"/>
                </a:highlight>
                <a:latin typeface="Consolas" panose="020B0609020204030204" pitchFamily="49" charset="0"/>
              </a:rPr>
              <a:t>SaveDataLocally</a:t>
            </a:r>
            <a:r>
              <a:rPr lang="en-US" sz="1224" dirty="0">
                <a:solidFill>
                  <a:srgbClr val="000000"/>
                </a:solidFill>
                <a:highlight>
                  <a:srgbClr val="FFFFFF"/>
                </a:highlight>
                <a:latin typeface="Consolas" panose="020B0609020204030204" pitchFamily="49" charset="0"/>
              </a:rPr>
              <a:t>();</a:t>
            </a:r>
          </a:p>
          <a:p>
            <a:pPr defTabSz="932597"/>
            <a:r>
              <a:rPr lang="en-US" sz="1224" dirty="0">
                <a:solidFill>
                  <a:srgbClr val="000000"/>
                </a:solidFill>
                <a:highlight>
                  <a:srgbClr val="FFFFFF"/>
                </a:highlight>
                <a:latin typeface="Consolas" panose="020B0609020204030204" pitchFamily="49" charset="0"/>
              </a:rPr>
              <a:t>    }</a:t>
            </a:r>
          </a:p>
          <a:p>
            <a:pPr defTabSz="932597"/>
            <a:r>
              <a:rPr lang="en-US" sz="1224" dirty="0">
                <a:solidFill>
                  <a:srgbClr val="000000"/>
                </a:solidFill>
                <a:highlight>
                  <a:srgbClr val="FFFFFF"/>
                </a:highlight>
                <a:latin typeface="Consolas" panose="020B0609020204030204" pitchFamily="49" charset="0"/>
              </a:rPr>
              <a:t>}</a:t>
            </a:r>
          </a:p>
        </p:txBody>
      </p:sp>
    </p:spTree>
    <p:extLst>
      <p:ext uri="{BB962C8B-B14F-4D97-AF65-F5344CB8AC3E}">
        <p14:creationId xmlns:p14="http://schemas.microsoft.com/office/powerpoint/2010/main" val="4090157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6"/>
          <p:cNvSpPr>
            <a:spLocks noGrp="1"/>
          </p:cNvSpPr>
          <p:nvPr>
            <p:ph type="title"/>
          </p:nvPr>
        </p:nvSpPr>
        <p:spPr>
          <a:xfrm>
            <a:off x="280988" y="301152"/>
            <a:ext cx="12126254" cy="935842"/>
          </a:xfrm>
        </p:spPr>
        <p:txBody>
          <a:bodyPr>
            <a:normAutofit/>
          </a:bodyPr>
          <a:lstStyle/>
          <a:p>
            <a:r>
              <a:rPr lang="en-US" sz="4896" dirty="0">
                <a:latin typeface="Segoe UI Light" panose="020B0502040204020203" pitchFamily="34" charset="0"/>
                <a:cs typeface="Segoe UI Light" panose="020B0502040204020203" pitchFamily="34" charset="0"/>
              </a:rPr>
              <a:t>Methods for Background Execution</a:t>
            </a:r>
          </a:p>
        </p:txBody>
      </p:sp>
      <p:sp>
        <p:nvSpPr>
          <p:cNvPr id="6" name="Text Placeholder 5"/>
          <p:cNvSpPr>
            <a:spLocks noGrp="1"/>
          </p:cNvSpPr>
          <p:nvPr>
            <p:ph type="body" sz="quarter" idx="10"/>
          </p:nvPr>
        </p:nvSpPr>
        <p:spPr>
          <a:xfrm>
            <a:off x="275481" y="1409502"/>
            <a:ext cx="11885514" cy="5470647"/>
          </a:xfrm>
        </p:spPr>
        <p:txBody>
          <a:bodyPr>
            <a:normAutofit/>
          </a:bodyPr>
          <a:lstStyle/>
          <a:p>
            <a:r>
              <a:rPr lang="en-US" sz="4080" dirty="0">
                <a:latin typeface="Segoe UI Light" panose="020B0502040204020203" pitchFamily="34" charset="0"/>
                <a:cs typeface="Segoe UI Light" panose="020B0502040204020203" pitchFamily="34" charset="0"/>
              </a:rPr>
              <a:t>Triggers</a:t>
            </a:r>
          </a:p>
          <a:p>
            <a:pPr lvl="1"/>
            <a:r>
              <a:rPr lang="en-US" sz="2040" dirty="0">
                <a:latin typeface="Segoe UI Light" panose="020B0502040204020203" pitchFamily="34" charset="0"/>
                <a:cs typeface="Segoe UI Light" panose="020B0502040204020203" pitchFamily="34" charset="0"/>
              </a:rPr>
              <a:t>Based on conditions, in process of your choice</a:t>
            </a:r>
          </a:p>
          <a:p>
            <a:pPr lvl="1"/>
            <a:endParaRPr lang="en-US" sz="2040" dirty="0">
              <a:latin typeface="Segoe UI Light" panose="020B0502040204020203" pitchFamily="34" charset="0"/>
              <a:cs typeface="Segoe UI Light" panose="020B0502040204020203" pitchFamily="34" charset="0"/>
            </a:endParaRPr>
          </a:p>
          <a:p>
            <a:r>
              <a:rPr lang="en-US" sz="4080" dirty="0">
                <a:latin typeface="Segoe UI Light" panose="020B0502040204020203" pitchFamily="34" charset="0"/>
                <a:cs typeface="Segoe UI Light" panose="020B0502040204020203" pitchFamily="34" charset="0"/>
              </a:rPr>
              <a:t>Activity Sponsored Execution</a:t>
            </a:r>
          </a:p>
          <a:p>
            <a:pPr lvl="1"/>
            <a:r>
              <a:rPr lang="en-US" sz="2040" dirty="0">
                <a:latin typeface="Segoe UI Light" panose="020B0502040204020203" pitchFamily="34" charset="0"/>
                <a:cs typeface="Segoe UI Light" panose="020B0502040204020203" pitchFamily="34" charset="0"/>
              </a:rPr>
              <a:t>Background media activity, Reduced code</a:t>
            </a:r>
            <a:endParaRPr lang="en-US" sz="4080" dirty="0">
              <a:latin typeface="Segoe UI Light" panose="020B0502040204020203" pitchFamily="34" charset="0"/>
              <a:cs typeface="Segoe UI Light" panose="020B0502040204020203" pitchFamily="34" charset="0"/>
            </a:endParaRPr>
          </a:p>
          <a:p>
            <a:endParaRPr lang="en-US" sz="2040" dirty="0">
              <a:latin typeface="Segoe UI Light" panose="020B0502040204020203" pitchFamily="34" charset="0"/>
              <a:cs typeface="Segoe UI Light" panose="020B0502040204020203" pitchFamily="34" charset="0"/>
            </a:endParaRPr>
          </a:p>
          <a:p>
            <a:r>
              <a:rPr lang="en-US" sz="4080" dirty="0">
                <a:latin typeface="Segoe UI Light" panose="020B0502040204020203" pitchFamily="34" charset="0"/>
                <a:cs typeface="Segoe UI Light" panose="020B0502040204020203" pitchFamily="34" charset="0"/>
              </a:rPr>
              <a:t>Extended Execution</a:t>
            </a:r>
          </a:p>
          <a:p>
            <a:pPr lvl="1"/>
            <a:r>
              <a:rPr lang="en-US" sz="2040" dirty="0">
                <a:latin typeface="Segoe UI Light" panose="020B0502040204020203" pitchFamily="34" charset="0"/>
                <a:cs typeface="Segoe UI Light" panose="020B0502040204020203" pitchFamily="34" charset="0"/>
              </a:rPr>
              <a:t>Generic Running and Suspending extension</a:t>
            </a:r>
          </a:p>
          <a:p>
            <a:pPr lvl="1"/>
            <a:endParaRPr lang="en-US" sz="204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789188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UI Light" panose="020B0502040204020203" pitchFamily="34" charset="0"/>
                <a:cs typeface="Segoe UI Light" panose="020B0502040204020203" pitchFamily="34" charset="0"/>
              </a:rPr>
              <a:t>Resource Management</a:t>
            </a:r>
            <a:endParaRPr 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567970542"/>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Freeform 5"/>
          <p:cNvSpPr>
            <a:spLocks/>
          </p:cNvSpPr>
          <p:nvPr/>
        </p:nvSpPr>
        <p:spPr bwMode="auto">
          <a:xfrm>
            <a:off x="1904364" y="3372500"/>
            <a:ext cx="9387236" cy="2587607"/>
          </a:xfrm>
          <a:custGeom>
            <a:avLst/>
            <a:gdLst>
              <a:gd name="T0" fmla="*/ 0 w 5788"/>
              <a:gd name="T1" fmla="*/ 1841 h 1841"/>
              <a:gd name="T2" fmla="*/ 611 w 5788"/>
              <a:gd name="T3" fmla="*/ 0 h 1841"/>
              <a:gd name="T4" fmla="*/ 1670 w 5788"/>
              <a:gd name="T5" fmla="*/ 0 h 1841"/>
              <a:gd name="T6" fmla="*/ 1833 w 5788"/>
              <a:gd name="T7" fmla="*/ 780 h 1841"/>
              <a:gd name="T8" fmla="*/ 3004 w 5788"/>
              <a:gd name="T9" fmla="*/ 780 h 1841"/>
              <a:gd name="T10" fmla="*/ 3172 w 5788"/>
              <a:gd name="T11" fmla="*/ 0 h 1841"/>
              <a:gd name="T12" fmla="*/ 4229 w 5788"/>
              <a:gd name="T13" fmla="*/ 0 h 1841"/>
              <a:gd name="T14" fmla="*/ 4395 w 5788"/>
              <a:gd name="T15" fmla="*/ 780 h 1841"/>
              <a:gd name="T16" fmla="*/ 5788 w 5788"/>
              <a:gd name="T17" fmla="*/ 780 h 1841"/>
              <a:gd name="T18" fmla="*/ 5788 w 5788"/>
              <a:gd name="T19" fmla="*/ 1841 h 1841"/>
              <a:gd name="T20" fmla="*/ 0 w 5788"/>
              <a:gd name="T21" fmla="*/ 1841 h 1841"/>
              <a:gd name="connsiteX0" fmla="*/ 0 w 10000"/>
              <a:gd name="connsiteY0" fmla="*/ 10010 h 10010"/>
              <a:gd name="connsiteX1" fmla="*/ 1056 w 10000"/>
              <a:gd name="connsiteY1" fmla="*/ 10 h 10010"/>
              <a:gd name="connsiteX2" fmla="*/ 2885 w 10000"/>
              <a:gd name="connsiteY2" fmla="*/ 10 h 10010"/>
              <a:gd name="connsiteX3" fmla="*/ 3167 w 10000"/>
              <a:gd name="connsiteY3" fmla="*/ 4247 h 10010"/>
              <a:gd name="connsiteX4" fmla="*/ 5056 w 10000"/>
              <a:gd name="connsiteY4" fmla="*/ 0 h 10010"/>
              <a:gd name="connsiteX5" fmla="*/ 5480 w 10000"/>
              <a:gd name="connsiteY5" fmla="*/ 10 h 10010"/>
              <a:gd name="connsiteX6" fmla="*/ 7306 w 10000"/>
              <a:gd name="connsiteY6" fmla="*/ 10 h 10010"/>
              <a:gd name="connsiteX7" fmla="*/ 7593 w 10000"/>
              <a:gd name="connsiteY7" fmla="*/ 4247 h 10010"/>
              <a:gd name="connsiteX8" fmla="*/ 10000 w 10000"/>
              <a:gd name="connsiteY8" fmla="*/ 4247 h 10010"/>
              <a:gd name="connsiteX9" fmla="*/ 10000 w 10000"/>
              <a:gd name="connsiteY9" fmla="*/ 10010 h 10010"/>
              <a:gd name="connsiteX10" fmla="*/ 0 w 10000"/>
              <a:gd name="connsiteY10" fmla="*/ 10010 h 10010"/>
              <a:gd name="connsiteX0" fmla="*/ 0 w 10000"/>
              <a:gd name="connsiteY0" fmla="*/ 10010 h 10010"/>
              <a:gd name="connsiteX1" fmla="*/ 1056 w 10000"/>
              <a:gd name="connsiteY1" fmla="*/ 10 h 10010"/>
              <a:gd name="connsiteX2" fmla="*/ 2885 w 10000"/>
              <a:gd name="connsiteY2" fmla="*/ 10 h 10010"/>
              <a:gd name="connsiteX3" fmla="*/ 3368 w 10000"/>
              <a:gd name="connsiteY3" fmla="*/ 42 h 10010"/>
              <a:gd name="connsiteX4" fmla="*/ 5056 w 10000"/>
              <a:gd name="connsiteY4" fmla="*/ 0 h 10010"/>
              <a:gd name="connsiteX5" fmla="*/ 5480 w 10000"/>
              <a:gd name="connsiteY5" fmla="*/ 10 h 10010"/>
              <a:gd name="connsiteX6" fmla="*/ 7306 w 10000"/>
              <a:gd name="connsiteY6" fmla="*/ 10 h 10010"/>
              <a:gd name="connsiteX7" fmla="*/ 7593 w 10000"/>
              <a:gd name="connsiteY7" fmla="*/ 4247 h 10010"/>
              <a:gd name="connsiteX8" fmla="*/ 10000 w 10000"/>
              <a:gd name="connsiteY8" fmla="*/ 4247 h 10010"/>
              <a:gd name="connsiteX9" fmla="*/ 10000 w 10000"/>
              <a:gd name="connsiteY9" fmla="*/ 10010 h 10010"/>
              <a:gd name="connsiteX10" fmla="*/ 0 w 10000"/>
              <a:gd name="connsiteY10" fmla="*/ 10010 h 10010"/>
              <a:gd name="connsiteX0" fmla="*/ 0 w 10000"/>
              <a:gd name="connsiteY0" fmla="*/ 10010 h 10010"/>
              <a:gd name="connsiteX1" fmla="*/ 1056 w 10000"/>
              <a:gd name="connsiteY1" fmla="*/ 10 h 10010"/>
              <a:gd name="connsiteX2" fmla="*/ 2885 w 10000"/>
              <a:gd name="connsiteY2" fmla="*/ 10 h 10010"/>
              <a:gd name="connsiteX3" fmla="*/ 3328 w 10000"/>
              <a:gd name="connsiteY3" fmla="*/ 84 h 10010"/>
              <a:gd name="connsiteX4" fmla="*/ 5056 w 10000"/>
              <a:gd name="connsiteY4" fmla="*/ 0 h 10010"/>
              <a:gd name="connsiteX5" fmla="*/ 5480 w 10000"/>
              <a:gd name="connsiteY5" fmla="*/ 10 h 10010"/>
              <a:gd name="connsiteX6" fmla="*/ 7306 w 10000"/>
              <a:gd name="connsiteY6" fmla="*/ 10 h 10010"/>
              <a:gd name="connsiteX7" fmla="*/ 7593 w 10000"/>
              <a:gd name="connsiteY7" fmla="*/ 4247 h 10010"/>
              <a:gd name="connsiteX8" fmla="*/ 10000 w 10000"/>
              <a:gd name="connsiteY8" fmla="*/ 4247 h 10010"/>
              <a:gd name="connsiteX9" fmla="*/ 10000 w 10000"/>
              <a:gd name="connsiteY9" fmla="*/ 10010 h 10010"/>
              <a:gd name="connsiteX10" fmla="*/ 0 w 10000"/>
              <a:gd name="connsiteY10" fmla="*/ 10010 h 10010"/>
              <a:gd name="connsiteX0" fmla="*/ 0 w 10000"/>
              <a:gd name="connsiteY0" fmla="*/ 10010 h 10010"/>
              <a:gd name="connsiteX1" fmla="*/ 1056 w 10000"/>
              <a:gd name="connsiteY1" fmla="*/ 10 h 10010"/>
              <a:gd name="connsiteX2" fmla="*/ 2885 w 10000"/>
              <a:gd name="connsiteY2" fmla="*/ 10 h 10010"/>
              <a:gd name="connsiteX3" fmla="*/ 3168 w 10000"/>
              <a:gd name="connsiteY3" fmla="*/ 2523 h 10010"/>
              <a:gd name="connsiteX4" fmla="*/ 5056 w 10000"/>
              <a:gd name="connsiteY4" fmla="*/ 0 h 10010"/>
              <a:gd name="connsiteX5" fmla="*/ 5480 w 10000"/>
              <a:gd name="connsiteY5" fmla="*/ 10 h 10010"/>
              <a:gd name="connsiteX6" fmla="*/ 7306 w 10000"/>
              <a:gd name="connsiteY6" fmla="*/ 10 h 10010"/>
              <a:gd name="connsiteX7" fmla="*/ 7593 w 10000"/>
              <a:gd name="connsiteY7" fmla="*/ 4247 h 10010"/>
              <a:gd name="connsiteX8" fmla="*/ 10000 w 10000"/>
              <a:gd name="connsiteY8" fmla="*/ 4247 h 10010"/>
              <a:gd name="connsiteX9" fmla="*/ 10000 w 10000"/>
              <a:gd name="connsiteY9" fmla="*/ 10010 h 10010"/>
              <a:gd name="connsiteX10" fmla="*/ 0 w 10000"/>
              <a:gd name="connsiteY10" fmla="*/ 10010 h 10010"/>
              <a:gd name="connsiteX0" fmla="*/ 0 w 10000"/>
              <a:gd name="connsiteY0" fmla="*/ 10000 h 10000"/>
              <a:gd name="connsiteX1" fmla="*/ 1056 w 10000"/>
              <a:gd name="connsiteY1" fmla="*/ 0 h 10000"/>
              <a:gd name="connsiteX2" fmla="*/ 2885 w 10000"/>
              <a:gd name="connsiteY2" fmla="*/ 0 h 10000"/>
              <a:gd name="connsiteX3" fmla="*/ 3168 w 10000"/>
              <a:gd name="connsiteY3" fmla="*/ 2513 h 10000"/>
              <a:gd name="connsiteX4" fmla="*/ 5203 w 10000"/>
              <a:gd name="connsiteY4" fmla="*/ 2429 h 10000"/>
              <a:gd name="connsiteX5" fmla="*/ 5480 w 10000"/>
              <a:gd name="connsiteY5" fmla="*/ 0 h 10000"/>
              <a:gd name="connsiteX6" fmla="*/ 7306 w 10000"/>
              <a:gd name="connsiteY6" fmla="*/ 0 h 10000"/>
              <a:gd name="connsiteX7" fmla="*/ 7593 w 10000"/>
              <a:gd name="connsiteY7" fmla="*/ 4237 h 10000"/>
              <a:gd name="connsiteX8" fmla="*/ 10000 w 10000"/>
              <a:gd name="connsiteY8" fmla="*/ 4237 h 10000"/>
              <a:gd name="connsiteX9" fmla="*/ 10000 w 10000"/>
              <a:gd name="connsiteY9" fmla="*/ 10000 h 10000"/>
              <a:gd name="connsiteX10" fmla="*/ 0 w 10000"/>
              <a:gd name="connsiteY10" fmla="*/ 10000 h 10000"/>
              <a:gd name="connsiteX0" fmla="*/ 0 w 11994"/>
              <a:gd name="connsiteY0" fmla="*/ 10000 h 10000"/>
              <a:gd name="connsiteX1" fmla="*/ 1056 w 11994"/>
              <a:gd name="connsiteY1" fmla="*/ 0 h 10000"/>
              <a:gd name="connsiteX2" fmla="*/ 2885 w 11994"/>
              <a:gd name="connsiteY2" fmla="*/ 0 h 10000"/>
              <a:gd name="connsiteX3" fmla="*/ 3168 w 11994"/>
              <a:gd name="connsiteY3" fmla="*/ 2513 h 10000"/>
              <a:gd name="connsiteX4" fmla="*/ 5203 w 11994"/>
              <a:gd name="connsiteY4" fmla="*/ 2429 h 10000"/>
              <a:gd name="connsiteX5" fmla="*/ 5480 w 11994"/>
              <a:gd name="connsiteY5" fmla="*/ 0 h 10000"/>
              <a:gd name="connsiteX6" fmla="*/ 7306 w 11994"/>
              <a:gd name="connsiteY6" fmla="*/ 0 h 10000"/>
              <a:gd name="connsiteX7" fmla="*/ 7593 w 11994"/>
              <a:gd name="connsiteY7" fmla="*/ 4237 h 10000"/>
              <a:gd name="connsiteX8" fmla="*/ 10000 w 11994"/>
              <a:gd name="connsiteY8" fmla="*/ 4237 h 10000"/>
              <a:gd name="connsiteX9" fmla="*/ 11994 w 11994"/>
              <a:gd name="connsiteY9" fmla="*/ 10000 h 10000"/>
              <a:gd name="connsiteX10" fmla="*/ 0 w 11994"/>
              <a:gd name="connsiteY10" fmla="*/ 10000 h 10000"/>
              <a:gd name="connsiteX0" fmla="*/ 0 w 12043"/>
              <a:gd name="connsiteY0" fmla="*/ 10000 h 10000"/>
              <a:gd name="connsiteX1" fmla="*/ 1056 w 12043"/>
              <a:gd name="connsiteY1" fmla="*/ 0 h 10000"/>
              <a:gd name="connsiteX2" fmla="*/ 2885 w 12043"/>
              <a:gd name="connsiteY2" fmla="*/ 0 h 10000"/>
              <a:gd name="connsiteX3" fmla="*/ 3168 w 12043"/>
              <a:gd name="connsiteY3" fmla="*/ 2513 h 10000"/>
              <a:gd name="connsiteX4" fmla="*/ 5203 w 12043"/>
              <a:gd name="connsiteY4" fmla="*/ 2429 h 10000"/>
              <a:gd name="connsiteX5" fmla="*/ 5480 w 12043"/>
              <a:gd name="connsiteY5" fmla="*/ 0 h 10000"/>
              <a:gd name="connsiteX6" fmla="*/ 7306 w 12043"/>
              <a:gd name="connsiteY6" fmla="*/ 0 h 10000"/>
              <a:gd name="connsiteX7" fmla="*/ 7593 w 12043"/>
              <a:gd name="connsiteY7" fmla="*/ 4237 h 10000"/>
              <a:gd name="connsiteX8" fmla="*/ 12043 w 12043"/>
              <a:gd name="connsiteY8" fmla="*/ 4134 h 10000"/>
              <a:gd name="connsiteX9" fmla="*/ 11994 w 12043"/>
              <a:gd name="connsiteY9" fmla="*/ 10000 h 10000"/>
              <a:gd name="connsiteX10" fmla="*/ 0 w 12043"/>
              <a:gd name="connsiteY10" fmla="*/ 10000 h 10000"/>
              <a:gd name="connsiteX0" fmla="*/ 0 w 11996"/>
              <a:gd name="connsiteY0" fmla="*/ 10000 h 10000"/>
              <a:gd name="connsiteX1" fmla="*/ 1056 w 11996"/>
              <a:gd name="connsiteY1" fmla="*/ 0 h 10000"/>
              <a:gd name="connsiteX2" fmla="*/ 2885 w 11996"/>
              <a:gd name="connsiteY2" fmla="*/ 0 h 10000"/>
              <a:gd name="connsiteX3" fmla="*/ 3168 w 11996"/>
              <a:gd name="connsiteY3" fmla="*/ 2513 h 10000"/>
              <a:gd name="connsiteX4" fmla="*/ 5203 w 11996"/>
              <a:gd name="connsiteY4" fmla="*/ 2429 h 10000"/>
              <a:gd name="connsiteX5" fmla="*/ 5480 w 11996"/>
              <a:gd name="connsiteY5" fmla="*/ 0 h 10000"/>
              <a:gd name="connsiteX6" fmla="*/ 7306 w 11996"/>
              <a:gd name="connsiteY6" fmla="*/ 0 h 10000"/>
              <a:gd name="connsiteX7" fmla="*/ 7593 w 11996"/>
              <a:gd name="connsiteY7" fmla="*/ 4237 h 10000"/>
              <a:gd name="connsiteX8" fmla="*/ 11961 w 11996"/>
              <a:gd name="connsiteY8" fmla="*/ 4134 h 10000"/>
              <a:gd name="connsiteX9" fmla="*/ 11994 w 11996"/>
              <a:gd name="connsiteY9" fmla="*/ 10000 h 10000"/>
              <a:gd name="connsiteX10" fmla="*/ 0 w 11996"/>
              <a:gd name="connsiteY10" fmla="*/ 10000 h 10000"/>
              <a:gd name="connsiteX0" fmla="*/ 0 w 12043"/>
              <a:gd name="connsiteY0" fmla="*/ 10000 h 10000"/>
              <a:gd name="connsiteX1" fmla="*/ 1056 w 12043"/>
              <a:gd name="connsiteY1" fmla="*/ 0 h 10000"/>
              <a:gd name="connsiteX2" fmla="*/ 2885 w 12043"/>
              <a:gd name="connsiteY2" fmla="*/ 0 h 10000"/>
              <a:gd name="connsiteX3" fmla="*/ 3168 w 12043"/>
              <a:gd name="connsiteY3" fmla="*/ 2513 h 10000"/>
              <a:gd name="connsiteX4" fmla="*/ 5203 w 12043"/>
              <a:gd name="connsiteY4" fmla="*/ 2429 h 10000"/>
              <a:gd name="connsiteX5" fmla="*/ 5480 w 12043"/>
              <a:gd name="connsiteY5" fmla="*/ 0 h 10000"/>
              <a:gd name="connsiteX6" fmla="*/ 7306 w 12043"/>
              <a:gd name="connsiteY6" fmla="*/ 0 h 10000"/>
              <a:gd name="connsiteX7" fmla="*/ 7593 w 12043"/>
              <a:gd name="connsiteY7" fmla="*/ 4237 h 10000"/>
              <a:gd name="connsiteX8" fmla="*/ 12043 w 12043"/>
              <a:gd name="connsiteY8" fmla="*/ 4083 h 10000"/>
              <a:gd name="connsiteX9" fmla="*/ 11994 w 12043"/>
              <a:gd name="connsiteY9" fmla="*/ 10000 h 10000"/>
              <a:gd name="connsiteX10" fmla="*/ 0 w 12043"/>
              <a:gd name="connsiteY10" fmla="*/ 10000 h 10000"/>
              <a:gd name="connsiteX0" fmla="*/ 0 w 12059"/>
              <a:gd name="connsiteY0" fmla="*/ 10000 h 10000"/>
              <a:gd name="connsiteX1" fmla="*/ 1056 w 12059"/>
              <a:gd name="connsiteY1" fmla="*/ 0 h 10000"/>
              <a:gd name="connsiteX2" fmla="*/ 2885 w 12059"/>
              <a:gd name="connsiteY2" fmla="*/ 0 h 10000"/>
              <a:gd name="connsiteX3" fmla="*/ 3168 w 12059"/>
              <a:gd name="connsiteY3" fmla="*/ 2513 h 10000"/>
              <a:gd name="connsiteX4" fmla="*/ 5203 w 12059"/>
              <a:gd name="connsiteY4" fmla="*/ 2429 h 10000"/>
              <a:gd name="connsiteX5" fmla="*/ 5480 w 12059"/>
              <a:gd name="connsiteY5" fmla="*/ 0 h 10000"/>
              <a:gd name="connsiteX6" fmla="*/ 7306 w 12059"/>
              <a:gd name="connsiteY6" fmla="*/ 0 h 10000"/>
              <a:gd name="connsiteX7" fmla="*/ 7593 w 12059"/>
              <a:gd name="connsiteY7" fmla="*/ 4237 h 10000"/>
              <a:gd name="connsiteX8" fmla="*/ 12059 w 12059"/>
              <a:gd name="connsiteY8" fmla="*/ 4289 h 10000"/>
              <a:gd name="connsiteX9" fmla="*/ 11994 w 12059"/>
              <a:gd name="connsiteY9" fmla="*/ 10000 h 10000"/>
              <a:gd name="connsiteX10" fmla="*/ 0 w 12059"/>
              <a:gd name="connsiteY10" fmla="*/ 10000 h 10000"/>
              <a:gd name="connsiteX0" fmla="*/ 0 w 12059"/>
              <a:gd name="connsiteY0" fmla="*/ 10000 h 10000"/>
              <a:gd name="connsiteX1" fmla="*/ 1056 w 12059"/>
              <a:gd name="connsiteY1" fmla="*/ 0 h 10000"/>
              <a:gd name="connsiteX2" fmla="*/ 2885 w 12059"/>
              <a:gd name="connsiteY2" fmla="*/ 0 h 10000"/>
              <a:gd name="connsiteX3" fmla="*/ 3168 w 12059"/>
              <a:gd name="connsiteY3" fmla="*/ 2513 h 10000"/>
              <a:gd name="connsiteX4" fmla="*/ 5203 w 12059"/>
              <a:gd name="connsiteY4" fmla="*/ 2429 h 10000"/>
              <a:gd name="connsiteX5" fmla="*/ 5480 w 12059"/>
              <a:gd name="connsiteY5" fmla="*/ 0 h 10000"/>
              <a:gd name="connsiteX6" fmla="*/ 7306 w 12059"/>
              <a:gd name="connsiteY6" fmla="*/ 0 h 10000"/>
              <a:gd name="connsiteX7" fmla="*/ 7593 w 12059"/>
              <a:gd name="connsiteY7" fmla="*/ 4237 h 10000"/>
              <a:gd name="connsiteX8" fmla="*/ 12059 w 12059"/>
              <a:gd name="connsiteY8" fmla="*/ 4289 h 10000"/>
              <a:gd name="connsiteX9" fmla="*/ 11847 w 12059"/>
              <a:gd name="connsiteY9" fmla="*/ 10000 h 10000"/>
              <a:gd name="connsiteX10" fmla="*/ 0 w 12059"/>
              <a:gd name="connsiteY10" fmla="*/ 10000 h 10000"/>
              <a:gd name="connsiteX0" fmla="*/ 0 w 11879"/>
              <a:gd name="connsiteY0" fmla="*/ 10000 h 10000"/>
              <a:gd name="connsiteX1" fmla="*/ 1056 w 11879"/>
              <a:gd name="connsiteY1" fmla="*/ 0 h 10000"/>
              <a:gd name="connsiteX2" fmla="*/ 2885 w 11879"/>
              <a:gd name="connsiteY2" fmla="*/ 0 h 10000"/>
              <a:gd name="connsiteX3" fmla="*/ 3168 w 11879"/>
              <a:gd name="connsiteY3" fmla="*/ 2513 h 10000"/>
              <a:gd name="connsiteX4" fmla="*/ 5203 w 11879"/>
              <a:gd name="connsiteY4" fmla="*/ 2429 h 10000"/>
              <a:gd name="connsiteX5" fmla="*/ 5480 w 11879"/>
              <a:gd name="connsiteY5" fmla="*/ 0 h 10000"/>
              <a:gd name="connsiteX6" fmla="*/ 7306 w 11879"/>
              <a:gd name="connsiteY6" fmla="*/ 0 h 10000"/>
              <a:gd name="connsiteX7" fmla="*/ 7593 w 11879"/>
              <a:gd name="connsiteY7" fmla="*/ 4237 h 10000"/>
              <a:gd name="connsiteX8" fmla="*/ 11879 w 11879"/>
              <a:gd name="connsiteY8" fmla="*/ 4238 h 10000"/>
              <a:gd name="connsiteX9" fmla="*/ 11847 w 11879"/>
              <a:gd name="connsiteY9" fmla="*/ 10000 h 10000"/>
              <a:gd name="connsiteX10" fmla="*/ 0 w 11879"/>
              <a:gd name="connsiteY10" fmla="*/ 10000 h 10000"/>
              <a:gd name="connsiteX0" fmla="*/ 0 w 11879"/>
              <a:gd name="connsiteY0" fmla="*/ 10000 h 10000"/>
              <a:gd name="connsiteX1" fmla="*/ 1056 w 11879"/>
              <a:gd name="connsiteY1" fmla="*/ 0 h 10000"/>
              <a:gd name="connsiteX2" fmla="*/ 2885 w 11879"/>
              <a:gd name="connsiteY2" fmla="*/ 0 h 10000"/>
              <a:gd name="connsiteX3" fmla="*/ 3168 w 11879"/>
              <a:gd name="connsiteY3" fmla="*/ 2513 h 10000"/>
              <a:gd name="connsiteX4" fmla="*/ 5203 w 11879"/>
              <a:gd name="connsiteY4" fmla="*/ 2429 h 10000"/>
              <a:gd name="connsiteX5" fmla="*/ 5480 w 11879"/>
              <a:gd name="connsiteY5" fmla="*/ 0 h 10000"/>
              <a:gd name="connsiteX6" fmla="*/ 7306 w 11879"/>
              <a:gd name="connsiteY6" fmla="*/ 0 h 10000"/>
              <a:gd name="connsiteX7" fmla="*/ 7593 w 11879"/>
              <a:gd name="connsiteY7" fmla="*/ 4237 h 10000"/>
              <a:gd name="connsiteX8" fmla="*/ 10741 w 11879"/>
              <a:gd name="connsiteY8" fmla="*/ 4237 h 10000"/>
              <a:gd name="connsiteX9" fmla="*/ 11879 w 11879"/>
              <a:gd name="connsiteY9" fmla="*/ 4238 h 10000"/>
              <a:gd name="connsiteX10" fmla="*/ 11847 w 11879"/>
              <a:gd name="connsiteY10" fmla="*/ 10000 h 10000"/>
              <a:gd name="connsiteX11" fmla="*/ 0 w 11879"/>
              <a:gd name="connsiteY11" fmla="*/ 10000 h 10000"/>
              <a:gd name="connsiteX0" fmla="*/ 0 w 11879"/>
              <a:gd name="connsiteY0" fmla="*/ 10000 h 10000"/>
              <a:gd name="connsiteX1" fmla="*/ 1056 w 11879"/>
              <a:gd name="connsiteY1" fmla="*/ 0 h 10000"/>
              <a:gd name="connsiteX2" fmla="*/ 2885 w 11879"/>
              <a:gd name="connsiteY2" fmla="*/ 0 h 10000"/>
              <a:gd name="connsiteX3" fmla="*/ 3168 w 11879"/>
              <a:gd name="connsiteY3" fmla="*/ 2513 h 10000"/>
              <a:gd name="connsiteX4" fmla="*/ 5203 w 11879"/>
              <a:gd name="connsiteY4" fmla="*/ 2429 h 10000"/>
              <a:gd name="connsiteX5" fmla="*/ 5480 w 11879"/>
              <a:gd name="connsiteY5" fmla="*/ 0 h 10000"/>
              <a:gd name="connsiteX6" fmla="*/ 7306 w 11879"/>
              <a:gd name="connsiteY6" fmla="*/ 0 h 10000"/>
              <a:gd name="connsiteX7" fmla="*/ 7593 w 11879"/>
              <a:gd name="connsiteY7" fmla="*/ 4237 h 10000"/>
              <a:gd name="connsiteX8" fmla="*/ 10005 w 11879"/>
              <a:gd name="connsiteY8" fmla="*/ 4288 h 10000"/>
              <a:gd name="connsiteX9" fmla="*/ 11879 w 11879"/>
              <a:gd name="connsiteY9" fmla="*/ 4238 h 10000"/>
              <a:gd name="connsiteX10" fmla="*/ 11847 w 11879"/>
              <a:gd name="connsiteY10" fmla="*/ 10000 h 10000"/>
              <a:gd name="connsiteX11" fmla="*/ 0 w 11879"/>
              <a:gd name="connsiteY11" fmla="*/ 10000 h 10000"/>
              <a:gd name="connsiteX0" fmla="*/ 0 w 11879"/>
              <a:gd name="connsiteY0" fmla="*/ 10000 h 10000"/>
              <a:gd name="connsiteX1" fmla="*/ 1056 w 11879"/>
              <a:gd name="connsiteY1" fmla="*/ 0 h 10000"/>
              <a:gd name="connsiteX2" fmla="*/ 2885 w 11879"/>
              <a:gd name="connsiteY2" fmla="*/ 0 h 10000"/>
              <a:gd name="connsiteX3" fmla="*/ 3168 w 11879"/>
              <a:gd name="connsiteY3" fmla="*/ 2513 h 10000"/>
              <a:gd name="connsiteX4" fmla="*/ 5203 w 11879"/>
              <a:gd name="connsiteY4" fmla="*/ 2429 h 10000"/>
              <a:gd name="connsiteX5" fmla="*/ 5480 w 11879"/>
              <a:gd name="connsiteY5" fmla="*/ 0 h 10000"/>
              <a:gd name="connsiteX6" fmla="*/ 7306 w 11879"/>
              <a:gd name="connsiteY6" fmla="*/ 0 h 10000"/>
              <a:gd name="connsiteX7" fmla="*/ 7593 w 11879"/>
              <a:gd name="connsiteY7" fmla="*/ 4237 h 10000"/>
              <a:gd name="connsiteX8" fmla="*/ 9743 w 11879"/>
              <a:gd name="connsiteY8" fmla="*/ 4185 h 10000"/>
              <a:gd name="connsiteX9" fmla="*/ 10005 w 11879"/>
              <a:gd name="connsiteY9" fmla="*/ 4288 h 10000"/>
              <a:gd name="connsiteX10" fmla="*/ 11879 w 11879"/>
              <a:gd name="connsiteY10" fmla="*/ 4238 h 10000"/>
              <a:gd name="connsiteX11" fmla="*/ 11847 w 11879"/>
              <a:gd name="connsiteY11" fmla="*/ 10000 h 10000"/>
              <a:gd name="connsiteX12" fmla="*/ 0 w 11879"/>
              <a:gd name="connsiteY12" fmla="*/ 10000 h 10000"/>
              <a:gd name="connsiteX0" fmla="*/ 0 w 11879"/>
              <a:gd name="connsiteY0" fmla="*/ 10000 h 10000"/>
              <a:gd name="connsiteX1" fmla="*/ 1056 w 11879"/>
              <a:gd name="connsiteY1" fmla="*/ 0 h 10000"/>
              <a:gd name="connsiteX2" fmla="*/ 2885 w 11879"/>
              <a:gd name="connsiteY2" fmla="*/ 0 h 10000"/>
              <a:gd name="connsiteX3" fmla="*/ 3168 w 11879"/>
              <a:gd name="connsiteY3" fmla="*/ 2513 h 10000"/>
              <a:gd name="connsiteX4" fmla="*/ 5203 w 11879"/>
              <a:gd name="connsiteY4" fmla="*/ 2429 h 10000"/>
              <a:gd name="connsiteX5" fmla="*/ 5480 w 11879"/>
              <a:gd name="connsiteY5" fmla="*/ 0 h 10000"/>
              <a:gd name="connsiteX6" fmla="*/ 7306 w 11879"/>
              <a:gd name="connsiteY6" fmla="*/ 0 h 10000"/>
              <a:gd name="connsiteX7" fmla="*/ 7593 w 11879"/>
              <a:gd name="connsiteY7" fmla="*/ 4237 h 10000"/>
              <a:gd name="connsiteX8" fmla="*/ 9743 w 11879"/>
              <a:gd name="connsiteY8" fmla="*/ 4185 h 10000"/>
              <a:gd name="connsiteX9" fmla="*/ 9972 w 11879"/>
              <a:gd name="connsiteY9" fmla="*/ 125 h 10000"/>
              <a:gd name="connsiteX10" fmla="*/ 11879 w 11879"/>
              <a:gd name="connsiteY10" fmla="*/ 4238 h 10000"/>
              <a:gd name="connsiteX11" fmla="*/ 11847 w 11879"/>
              <a:gd name="connsiteY11" fmla="*/ 10000 h 10000"/>
              <a:gd name="connsiteX12" fmla="*/ 0 w 11879"/>
              <a:gd name="connsiteY12" fmla="*/ 10000 h 10000"/>
              <a:gd name="connsiteX0" fmla="*/ 0 w 11912"/>
              <a:gd name="connsiteY0" fmla="*/ 10000 h 10000"/>
              <a:gd name="connsiteX1" fmla="*/ 1056 w 11912"/>
              <a:gd name="connsiteY1" fmla="*/ 0 h 10000"/>
              <a:gd name="connsiteX2" fmla="*/ 2885 w 11912"/>
              <a:gd name="connsiteY2" fmla="*/ 0 h 10000"/>
              <a:gd name="connsiteX3" fmla="*/ 3168 w 11912"/>
              <a:gd name="connsiteY3" fmla="*/ 2513 h 10000"/>
              <a:gd name="connsiteX4" fmla="*/ 5203 w 11912"/>
              <a:gd name="connsiteY4" fmla="*/ 2429 h 10000"/>
              <a:gd name="connsiteX5" fmla="*/ 5480 w 11912"/>
              <a:gd name="connsiteY5" fmla="*/ 0 h 10000"/>
              <a:gd name="connsiteX6" fmla="*/ 7306 w 11912"/>
              <a:gd name="connsiteY6" fmla="*/ 0 h 10000"/>
              <a:gd name="connsiteX7" fmla="*/ 7593 w 11912"/>
              <a:gd name="connsiteY7" fmla="*/ 4237 h 10000"/>
              <a:gd name="connsiteX8" fmla="*/ 9743 w 11912"/>
              <a:gd name="connsiteY8" fmla="*/ 4185 h 10000"/>
              <a:gd name="connsiteX9" fmla="*/ 9972 w 11912"/>
              <a:gd name="connsiteY9" fmla="*/ 125 h 10000"/>
              <a:gd name="connsiteX10" fmla="*/ 11912 w 11912"/>
              <a:gd name="connsiteY10" fmla="*/ 75 h 10000"/>
              <a:gd name="connsiteX11" fmla="*/ 11847 w 11912"/>
              <a:gd name="connsiteY11" fmla="*/ 10000 h 10000"/>
              <a:gd name="connsiteX12" fmla="*/ 0 w 11912"/>
              <a:gd name="connsiteY12" fmla="*/ 10000 h 10000"/>
              <a:gd name="connsiteX0" fmla="*/ 0 w 11912"/>
              <a:gd name="connsiteY0" fmla="*/ 10000 h 10000"/>
              <a:gd name="connsiteX1" fmla="*/ 1056 w 11912"/>
              <a:gd name="connsiteY1" fmla="*/ 0 h 10000"/>
              <a:gd name="connsiteX2" fmla="*/ 2885 w 11912"/>
              <a:gd name="connsiteY2" fmla="*/ 0 h 10000"/>
              <a:gd name="connsiteX3" fmla="*/ 3168 w 11912"/>
              <a:gd name="connsiteY3" fmla="*/ 2513 h 10000"/>
              <a:gd name="connsiteX4" fmla="*/ 5203 w 11912"/>
              <a:gd name="connsiteY4" fmla="*/ 2429 h 10000"/>
              <a:gd name="connsiteX5" fmla="*/ 5480 w 11912"/>
              <a:gd name="connsiteY5" fmla="*/ 0 h 10000"/>
              <a:gd name="connsiteX6" fmla="*/ 7306 w 11912"/>
              <a:gd name="connsiteY6" fmla="*/ 0 h 10000"/>
              <a:gd name="connsiteX7" fmla="*/ 7593 w 11912"/>
              <a:gd name="connsiteY7" fmla="*/ 4237 h 10000"/>
              <a:gd name="connsiteX8" fmla="*/ 9743 w 11912"/>
              <a:gd name="connsiteY8" fmla="*/ 4185 h 10000"/>
              <a:gd name="connsiteX9" fmla="*/ 9972 w 11912"/>
              <a:gd name="connsiteY9" fmla="*/ 125 h 10000"/>
              <a:gd name="connsiteX10" fmla="*/ 11912 w 11912"/>
              <a:gd name="connsiteY10" fmla="*/ 75 h 10000"/>
              <a:gd name="connsiteX11" fmla="*/ 11847 w 11912"/>
              <a:gd name="connsiteY11" fmla="*/ 10000 h 10000"/>
              <a:gd name="connsiteX12" fmla="*/ 0 w 11912"/>
              <a:gd name="connsiteY12" fmla="*/ 10000 h 10000"/>
              <a:gd name="connsiteX0" fmla="*/ 0 w 11853"/>
              <a:gd name="connsiteY0" fmla="*/ 10000 h 10000"/>
              <a:gd name="connsiteX1" fmla="*/ 1056 w 11853"/>
              <a:gd name="connsiteY1" fmla="*/ 0 h 10000"/>
              <a:gd name="connsiteX2" fmla="*/ 2885 w 11853"/>
              <a:gd name="connsiteY2" fmla="*/ 0 h 10000"/>
              <a:gd name="connsiteX3" fmla="*/ 3168 w 11853"/>
              <a:gd name="connsiteY3" fmla="*/ 2513 h 10000"/>
              <a:gd name="connsiteX4" fmla="*/ 5203 w 11853"/>
              <a:gd name="connsiteY4" fmla="*/ 2429 h 10000"/>
              <a:gd name="connsiteX5" fmla="*/ 5480 w 11853"/>
              <a:gd name="connsiteY5" fmla="*/ 0 h 10000"/>
              <a:gd name="connsiteX6" fmla="*/ 7306 w 11853"/>
              <a:gd name="connsiteY6" fmla="*/ 0 h 10000"/>
              <a:gd name="connsiteX7" fmla="*/ 7593 w 11853"/>
              <a:gd name="connsiteY7" fmla="*/ 4237 h 10000"/>
              <a:gd name="connsiteX8" fmla="*/ 9743 w 11853"/>
              <a:gd name="connsiteY8" fmla="*/ 4185 h 10000"/>
              <a:gd name="connsiteX9" fmla="*/ 9972 w 11853"/>
              <a:gd name="connsiteY9" fmla="*/ 125 h 10000"/>
              <a:gd name="connsiteX10" fmla="*/ 11847 w 11853"/>
              <a:gd name="connsiteY10" fmla="*/ 75 h 10000"/>
              <a:gd name="connsiteX11" fmla="*/ 11847 w 11853"/>
              <a:gd name="connsiteY11" fmla="*/ 10000 h 10000"/>
              <a:gd name="connsiteX12" fmla="*/ 0 w 11853"/>
              <a:gd name="connsiteY12" fmla="*/ 10000 h 10000"/>
              <a:gd name="connsiteX0" fmla="*/ 0 w 11847"/>
              <a:gd name="connsiteY0" fmla="*/ 10000 h 10000"/>
              <a:gd name="connsiteX1" fmla="*/ 1056 w 11847"/>
              <a:gd name="connsiteY1" fmla="*/ 0 h 10000"/>
              <a:gd name="connsiteX2" fmla="*/ 2885 w 11847"/>
              <a:gd name="connsiteY2" fmla="*/ 0 h 10000"/>
              <a:gd name="connsiteX3" fmla="*/ 3168 w 11847"/>
              <a:gd name="connsiteY3" fmla="*/ 2513 h 10000"/>
              <a:gd name="connsiteX4" fmla="*/ 5203 w 11847"/>
              <a:gd name="connsiteY4" fmla="*/ 2429 h 10000"/>
              <a:gd name="connsiteX5" fmla="*/ 5480 w 11847"/>
              <a:gd name="connsiteY5" fmla="*/ 0 h 10000"/>
              <a:gd name="connsiteX6" fmla="*/ 7306 w 11847"/>
              <a:gd name="connsiteY6" fmla="*/ 0 h 10000"/>
              <a:gd name="connsiteX7" fmla="*/ 7593 w 11847"/>
              <a:gd name="connsiteY7" fmla="*/ 4237 h 10000"/>
              <a:gd name="connsiteX8" fmla="*/ 9743 w 11847"/>
              <a:gd name="connsiteY8" fmla="*/ 4185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1056 w 11847"/>
              <a:gd name="connsiteY1" fmla="*/ 0 h 10000"/>
              <a:gd name="connsiteX2" fmla="*/ 2885 w 11847"/>
              <a:gd name="connsiteY2" fmla="*/ 0 h 10000"/>
              <a:gd name="connsiteX3" fmla="*/ 3168 w 11847"/>
              <a:gd name="connsiteY3" fmla="*/ 2513 h 10000"/>
              <a:gd name="connsiteX4" fmla="*/ 5203 w 11847"/>
              <a:gd name="connsiteY4" fmla="*/ 2429 h 10000"/>
              <a:gd name="connsiteX5" fmla="*/ 5480 w 11847"/>
              <a:gd name="connsiteY5" fmla="*/ 0 h 10000"/>
              <a:gd name="connsiteX6" fmla="*/ 7306 w 11847"/>
              <a:gd name="connsiteY6" fmla="*/ 0 h 10000"/>
              <a:gd name="connsiteX7" fmla="*/ 7593 w 11847"/>
              <a:gd name="connsiteY7" fmla="*/ 4237 h 10000"/>
              <a:gd name="connsiteX8" fmla="*/ 9743 w 11847"/>
              <a:gd name="connsiteY8" fmla="*/ 4185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1056 w 11847"/>
              <a:gd name="connsiteY1" fmla="*/ 0 h 10000"/>
              <a:gd name="connsiteX2" fmla="*/ 2885 w 11847"/>
              <a:gd name="connsiteY2" fmla="*/ 0 h 10000"/>
              <a:gd name="connsiteX3" fmla="*/ 3168 w 11847"/>
              <a:gd name="connsiteY3" fmla="*/ 2513 h 10000"/>
              <a:gd name="connsiteX4" fmla="*/ 5203 w 11847"/>
              <a:gd name="connsiteY4" fmla="*/ 2429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4185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1056 w 11847"/>
              <a:gd name="connsiteY1" fmla="*/ 0 h 10000"/>
              <a:gd name="connsiteX2" fmla="*/ 2885 w 11847"/>
              <a:gd name="connsiteY2" fmla="*/ 0 h 10000"/>
              <a:gd name="connsiteX3" fmla="*/ 3168 w 11847"/>
              <a:gd name="connsiteY3" fmla="*/ 2513 h 10000"/>
              <a:gd name="connsiteX4" fmla="*/ 5203 w 11847"/>
              <a:gd name="connsiteY4" fmla="*/ 2429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1056 w 11847"/>
              <a:gd name="connsiteY1" fmla="*/ 0 h 10000"/>
              <a:gd name="connsiteX2" fmla="*/ 2885 w 11847"/>
              <a:gd name="connsiteY2" fmla="*/ 0 h 10000"/>
              <a:gd name="connsiteX3" fmla="*/ 3168 w 11847"/>
              <a:gd name="connsiteY3" fmla="*/ 2513 h 10000"/>
              <a:gd name="connsiteX4" fmla="*/ 5203 w 11847"/>
              <a:gd name="connsiteY4" fmla="*/ 2429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1056 w 11847"/>
              <a:gd name="connsiteY1" fmla="*/ 0 h 10000"/>
              <a:gd name="connsiteX2" fmla="*/ 2885 w 11847"/>
              <a:gd name="connsiteY2" fmla="*/ 0 h 10000"/>
              <a:gd name="connsiteX3" fmla="*/ 3168 w 11847"/>
              <a:gd name="connsiteY3" fmla="*/ 2513 h 10000"/>
              <a:gd name="connsiteX4" fmla="*/ 5203 w 11847"/>
              <a:gd name="connsiteY4" fmla="*/ 2429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1056 w 11847"/>
              <a:gd name="connsiteY1" fmla="*/ 0 h 10000"/>
              <a:gd name="connsiteX2" fmla="*/ 2885 w 11847"/>
              <a:gd name="connsiteY2" fmla="*/ 0 h 10000"/>
              <a:gd name="connsiteX3" fmla="*/ 3184 w 11847"/>
              <a:gd name="connsiteY3" fmla="*/ 6368 h 10000"/>
              <a:gd name="connsiteX4" fmla="*/ 5203 w 11847"/>
              <a:gd name="connsiteY4" fmla="*/ 2429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1056 w 11847"/>
              <a:gd name="connsiteY1" fmla="*/ 0 h 10000"/>
              <a:gd name="connsiteX2" fmla="*/ 2885 w 11847"/>
              <a:gd name="connsiteY2" fmla="*/ 0 h 10000"/>
              <a:gd name="connsiteX3" fmla="*/ 3184 w 11847"/>
              <a:gd name="connsiteY3" fmla="*/ 6368 h 10000"/>
              <a:gd name="connsiteX4" fmla="*/ 5170 w 11847"/>
              <a:gd name="connsiteY4" fmla="*/ 6335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1056 w 11847"/>
              <a:gd name="connsiteY1" fmla="*/ 0 h 10000"/>
              <a:gd name="connsiteX2" fmla="*/ 2885 w 11847"/>
              <a:gd name="connsiteY2" fmla="*/ 0 h 10000"/>
              <a:gd name="connsiteX3" fmla="*/ 3184 w 11847"/>
              <a:gd name="connsiteY3" fmla="*/ 6368 h 10000"/>
              <a:gd name="connsiteX4" fmla="*/ 5170 w 11847"/>
              <a:gd name="connsiteY4" fmla="*/ 6335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1056 w 11847"/>
              <a:gd name="connsiteY1" fmla="*/ 0 h 10000"/>
              <a:gd name="connsiteX2" fmla="*/ 2885 w 11847"/>
              <a:gd name="connsiteY2" fmla="*/ 0 h 10000"/>
              <a:gd name="connsiteX3" fmla="*/ 3184 w 11847"/>
              <a:gd name="connsiteY3" fmla="*/ 6368 h 10000"/>
              <a:gd name="connsiteX4" fmla="*/ 5170 w 11847"/>
              <a:gd name="connsiteY4" fmla="*/ 6335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755 w 11847"/>
              <a:gd name="connsiteY1" fmla="*/ 3098 h 10000"/>
              <a:gd name="connsiteX2" fmla="*/ 2885 w 11847"/>
              <a:gd name="connsiteY2" fmla="*/ 0 h 10000"/>
              <a:gd name="connsiteX3" fmla="*/ 3184 w 11847"/>
              <a:gd name="connsiteY3" fmla="*/ 6368 h 10000"/>
              <a:gd name="connsiteX4" fmla="*/ 5170 w 11847"/>
              <a:gd name="connsiteY4" fmla="*/ 6335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755 w 11847"/>
              <a:gd name="connsiteY1" fmla="*/ 3098 h 10000"/>
              <a:gd name="connsiteX2" fmla="*/ 2844 w 11847"/>
              <a:gd name="connsiteY2" fmla="*/ 3055 h 10000"/>
              <a:gd name="connsiteX3" fmla="*/ 3184 w 11847"/>
              <a:gd name="connsiteY3" fmla="*/ 6368 h 10000"/>
              <a:gd name="connsiteX4" fmla="*/ 5170 w 11847"/>
              <a:gd name="connsiteY4" fmla="*/ 6335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755 w 11847"/>
              <a:gd name="connsiteY1" fmla="*/ 3098 h 10000"/>
              <a:gd name="connsiteX2" fmla="*/ 2844 w 11847"/>
              <a:gd name="connsiteY2" fmla="*/ 3055 h 10000"/>
              <a:gd name="connsiteX3" fmla="*/ 3184 w 11847"/>
              <a:gd name="connsiteY3" fmla="*/ 6368 h 10000"/>
              <a:gd name="connsiteX4" fmla="*/ 5170 w 11847"/>
              <a:gd name="connsiteY4" fmla="*/ 6335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755 w 11847"/>
              <a:gd name="connsiteY1" fmla="*/ 3098 h 10000"/>
              <a:gd name="connsiteX2" fmla="*/ 2844 w 11847"/>
              <a:gd name="connsiteY2" fmla="*/ 3055 h 10000"/>
              <a:gd name="connsiteX3" fmla="*/ 3184 w 11847"/>
              <a:gd name="connsiteY3" fmla="*/ 6368 h 10000"/>
              <a:gd name="connsiteX4" fmla="*/ 5170 w 11847"/>
              <a:gd name="connsiteY4" fmla="*/ 6335 h 10000"/>
              <a:gd name="connsiteX5" fmla="*/ 5480 w 11847"/>
              <a:gd name="connsiteY5" fmla="*/ 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0 h 10000"/>
              <a:gd name="connsiteX1" fmla="*/ 755 w 11847"/>
              <a:gd name="connsiteY1" fmla="*/ 3098 h 10000"/>
              <a:gd name="connsiteX2" fmla="*/ 2844 w 11847"/>
              <a:gd name="connsiteY2" fmla="*/ 3055 h 10000"/>
              <a:gd name="connsiteX3" fmla="*/ 3184 w 11847"/>
              <a:gd name="connsiteY3" fmla="*/ 6368 h 10000"/>
              <a:gd name="connsiteX4" fmla="*/ 5170 w 11847"/>
              <a:gd name="connsiteY4" fmla="*/ 6335 h 10000"/>
              <a:gd name="connsiteX5" fmla="*/ 5521 w 11847"/>
              <a:gd name="connsiteY5" fmla="*/ 2840 h 10000"/>
              <a:gd name="connsiteX6" fmla="*/ 7306 w 11847"/>
              <a:gd name="connsiteY6" fmla="*/ 0 h 10000"/>
              <a:gd name="connsiteX7" fmla="*/ 7560 w 11847"/>
              <a:gd name="connsiteY7" fmla="*/ 2181 h 10000"/>
              <a:gd name="connsiteX8" fmla="*/ 9743 w 11847"/>
              <a:gd name="connsiteY8" fmla="*/ 2078 h 10000"/>
              <a:gd name="connsiteX9" fmla="*/ 9972 w 11847"/>
              <a:gd name="connsiteY9" fmla="*/ 125 h 10000"/>
              <a:gd name="connsiteX10" fmla="*/ 11847 w 11847"/>
              <a:gd name="connsiteY10" fmla="*/ 75 h 10000"/>
              <a:gd name="connsiteX11" fmla="*/ 11847 w 11847"/>
              <a:gd name="connsiteY11" fmla="*/ 10000 h 10000"/>
              <a:gd name="connsiteX12" fmla="*/ 0 w 11847"/>
              <a:gd name="connsiteY12" fmla="*/ 10000 h 10000"/>
              <a:gd name="connsiteX0" fmla="*/ 0 w 11847"/>
              <a:gd name="connsiteY0" fmla="*/ 10009 h 10009"/>
              <a:gd name="connsiteX1" fmla="*/ 755 w 11847"/>
              <a:gd name="connsiteY1" fmla="*/ 3107 h 10009"/>
              <a:gd name="connsiteX2" fmla="*/ 2844 w 11847"/>
              <a:gd name="connsiteY2" fmla="*/ 3064 h 10009"/>
              <a:gd name="connsiteX3" fmla="*/ 3184 w 11847"/>
              <a:gd name="connsiteY3" fmla="*/ 6377 h 10009"/>
              <a:gd name="connsiteX4" fmla="*/ 5170 w 11847"/>
              <a:gd name="connsiteY4" fmla="*/ 6344 h 10009"/>
              <a:gd name="connsiteX5" fmla="*/ 5521 w 11847"/>
              <a:gd name="connsiteY5" fmla="*/ 2849 h 10009"/>
              <a:gd name="connsiteX6" fmla="*/ 7306 w 11847"/>
              <a:gd name="connsiteY6" fmla="*/ 9 h 10009"/>
              <a:gd name="connsiteX7" fmla="*/ 6014 w 11847"/>
              <a:gd name="connsiteY7" fmla="*/ 1937 h 10009"/>
              <a:gd name="connsiteX8" fmla="*/ 7560 w 11847"/>
              <a:gd name="connsiteY8" fmla="*/ 2190 h 10009"/>
              <a:gd name="connsiteX9" fmla="*/ 9743 w 11847"/>
              <a:gd name="connsiteY9" fmla="*/ 2087 h 10009"/>
              <a:gd name="connsiteX10" fmla="*/ 9972 w 11847"/>
              <a:gd name="connsiteY10" fmla="*/ 134 h 10009"/>
              <a:gd name="connsiteX11" fmla="*/ 11847 w 11847"/>
              <a:gd name="connsiteY11" fmla="*/ 84 h 10009"/>
              <a:gd name="connsiteX12" fmla="*/ 11847 w 11847"/>
              <a:gd name="connsiteY12" fmla="*/ 10009 h 10009"/>
              <a:gd name="connsiteX13" fmla="*/ 0 w 11847"/>
              <a:gd name="connsiteY13" fmla="*/ 10009 h 10009"/>
              <a:gd name="connsiteX0" fmla="*/ 0 w 11847"/>
              <a:gd name="connsiteY0" fmla="*/ 10013 h 10013"/>
              <a:gd name="connsiteX1" fmla="*/ 755 w 11847"/>
              <a:gd name="connsiteY1" fmla="*/ 3111 h 10013"/>
              <a:gd name="connsiteX2" fmla="*/ 2844 w 11847"/>
              <a:gd name="connsiteY2" fmla="*/ 3068 h 10013"/>
              <a:gd name="connsiteX3" fmla="*/ 3184 w 11847"/>
              <a:gd name="connsiteY3" fmla="*/ 6381 h 10013"/>
              <a:gd name="connsiteX4" fmla="*/ 5170 w 11847"/>
              <a:gd name="connsiteY4" fmla="*/ 6348 h 10013"/>
              <a:gd name="connsiteX5" fmla="*/ 5521 w 11847"/>
              <a:gd name="connsiteY5" fmla="*/ 2853 h 10013"/>
              <a:gd name="connsiteX6" fmla="*/ 7306 w 11847"/>
              <a:gd name="connsiteY6" fmla="*/ 13 h 10013"/>
              <a:gd name="connsiteX7" fmla="*/ 7177 w 11847"/>
              <a:gd name="connsiteY7" fmla="*/ 1382 h 10013"/>
              <a:gd name="connsiteX8" fmla="*/ 7560 w 11847"/>
              <a:gd name="connsiteY8" fmla="*/ 2194 h 10013"/>
              <a:gd name="connsiteX9" fmla="*/ 9743 w 11847"/>
              <a:gd name="connsiteY9" fmla="*/ 2091 h 10013"/>
              <a:gd name="connsiteX10" fmla="*/ 9972 w 11847"/>
              <a:gd name="connsiteY10" fmla="*/ 138 h 10013"/>
              <a:gd name="connsiteX11" fmla="*/ 11847 w 11847"/>
              <a:gd name="connsiteY11" fmla="*/ 88 h 10013"/>
              <a:gd name="connsiteX12" fmla="*/ 11847 w 11847"/>
              <a:gd name="connsiteY12" fmla="*/ 10013 h 10013"/>
              <a:gd name="connsiteX13" fmla="*/ 0 w 11847"/>
              <a:gd name="connsiteY13" fmla="*/ 10013 h 10013"/>
              <a:gd name="connsiteX0" fmla="*/ 0 w 11847"/>
              <a:gd name="connsiteY0" fmla="*/ 10312 h 10312"/>
              <a:gd name="connsiteX1" fmla="*/ 755 w 11847"/>
              <a:gd name="connsiteY1" fmla="*/ 3410 h 10312"/>
              <a:gd name="connsiteX2" fmla="*/ 2844 w 11847"/>
              <a:gd name="connsiteY2" fmla="*/ 3367 h 10312"/>
              <a:gd name="connsiteX3" fmla="*/ 3184 w 11847"/>
              <a:gd name="connsiteY3" fmla="*/ 6680 h 10312"/>
              <a:gd name="connsiteX4" fmla="*/ 5170 w 11847"/>
              <a:gd name="connsiteY4" fmla="*/ 6647 h 10312"/>
              <a:gd name="connsiteX5" fmla="*/ 5521 w 11847"/>
              <a:gd name="connsiteY5" fmla="*/ 3152 h 10312"/>
              <a:gd name="connsiteX6" fmla="*/ 5896 w 11847"/>
              <a:gd name="connsiteY6" fmla="*/ 11 h 10312"/>
              <a:gd name="connsiteX7" fmla="*/ 7177 w 11847"/>
              <a:gd name="connsiteY7" fmla="*/ 1681 h 10312"/>
              <a:gd name="connsiteX8" fmla="*/ 7560 w 11847"/>
              <a:gd name="connsiteY8" fmla="*/ 2493 h 10312"/>
              <a:gd name="connsiteX9" fmla="*/ 9743 w 11847"/>
              <a:gd name="connsiteY9" fmla="*/ 2390 h 10312"/>
              <a:gd name="connsiteX10" fmla="*/ 9972 w 11847"/>
              <a:gd name="connsiteY10" fmla="*/ 437 h 10312"/>
              <a:gd name="connsiteX11" fmla="*/ 11847 w 11847"/>
              <a:gd name="connsiteY11" fmla="*/ 387 h 10312"/>
              <a:gd name="connsiteX12" fmla="*/ 11847 w 11847"/>
              <a:gd name="connsiteY12" fmla="*/ 10312 h 10312"/>
              <a:gd name="connsiteX13" fmla="*/ 0 w 11847"/>
              <a:gd name="connsiteY13" fmla="*/ 10312 h 10312"/>
              <a:gd name="connsiteX0" fmla="*/ 0 w 11847"/>
              <a:gd name="connsiteY0" fmla="*/ 10480 h 10480"/>
              <a:gd name="connsiteX1" fmla="*/ 755 w 11847"/>
              <a:gd name="connsiteY1" fmla="*/ 3578 h 10480"/>
              <a:gd name="connsiteX2" fmla="*/ 2844 w 11847"/>
              <a:gd name="connsiteY2" fmla="*/ 3535 h 10480"/>
              <a:gd name="connsiteX3" fmla="*/ 3184 w 11847"/>
              <a:gd name="connsiteY3" fmla="*/ 6848 h 10480"/>
              <a:gd name="connsiteX4" fmla="*/ 5170 w 11847"/>
              <a:gd name="connsiteY4" fmla="*/ 6815 h 10480"/>
              <a:gd name="connsiteX5" fmla="*/ 5521 w 11847"/>
              <a:gd name="connsiteY5" fmla="*/ 3320 h 10480"/>
              <a:gd name="connsiteX6" fmla="*/ 5896 w 11847"/>
              <a:gd name="connsiteY6" fmla="*/ 179 h 10480"/>
              <a:gd name="connsiteX7" fmla="*/ 7286 w 11847"/>
              <a:gd name="connsiteY7" fmla="*/ 214 h 10480"/>
              <a:gd name="connsiteX8" fmla="*/ 7560 w 11847"/>
              <a:gd name="connsiteY8" fmla="*/ 2661 h 10480"/>
              <a:gd name="connsiteX9" fmla="*/ 9743 w 11847"/>
              <a:gd name="connsiteY9" fmla="*/ 2558 h 10480"/>
              <a:gd name="connsiteX10" fmla="*/ 9972 w 11847"/>
              <a:gd name="connsiteY10" fmla="*/ 605 h 10480"/>
              <a:gd name="connsiteX11" fmla="*/ 11847 w 11847"/>
              <a:gd name="connsiteY11" fmla="*/ 555 h 10480"/>
              <a:gd name="connsiteX12" fmla="*/ 11847 w 11847"/>
              <a:gd name="connsiteY12" fmla="*/ 10480 h 10480"/>
              <a:gd name="connsiteX13" fmla="*/ 0 w 11847"/>
              <a:gd name="connsiteY13" fmla="*/ 10480 h 10480"/>
              <a:gd name="connsiteX0" fmla="*/ 0 w 11847"/>
              <a:gd name="connsiteY0" fmla="*/ 10480 h 10480"/>
              <a:gd name="connsiteX1" fmla="*/ 755 w 11847"/>
              <a:gd name="connsiteY1" fmla="*/ 3578 h 10480"/>
              <a:gd name="connsiteX2" fmla="*/ 2844 w 11847"/>
              <a:gd name="connsiteY2" fmla="*/ 3535 h 10480"/>
              <a:gd name="connsiteX3" fmla="*/ 3184 w 11847"/>
              <a:gd name="connsiteY3" fmla="*/ 6848 h 10480"/>
              <a:gd name="connsiteX4" fmla="*/ 5170 w 11847"/>
              <a:gd name="connsiteY4" fmla="*/ 6815 h 10480"/>
              <a:gd name="connsiteX5" fmla="*/ 5521 w 11847"/>
              <a:gd name="connsiteY5" fmla="*/ 3320 h 10480"/>
              <a:gd name="connsiteX6" fmla="*/ 5896 w 11847"/>
              <a:gd name="connsiteY6" fmla="*/ 179 h 10480"/>
              <a:gd name="connsiteX7" fmla="*/ 7286 w 11847"/>
              <a:gd name="connsiteY7" fmla="*/ 214 h 10480"/>
              <a:gd name="connsiteX8" fmla="*/ 7560 w 11847"/>
              <a:gd name="connsiteY8" fmla="*/ 2661 h 10480"/>
              <a:gd name="connsiteX9" fmla="*/ 9743 w 11847"/>
              <a:gd name="connsiteY9" fmla="*/ 2558 h 10480"/>
              <a:gd name="connsiteX10" fmla="*/ 9972 w 11847"/>
              <a:gd name="connsiteY10" fmla="*/ 605 h 10480"/>
              <a:gd name="connsiteX11" fmla="*/ 11847 w 11847"/>
              <a:gd name="connsiteY11" fmla="*/ 555 h 10480"/>
              <a:gd name="connsiteX12" fmla="*/ 11847 w 11847"/>
              <a:gd name="connsiteY12" fmla="*/ 10480 h 10480"/>
              <a:gd name="connsiteX13" fmla="*/ 0 w 11847"/>
              <a:gd name="connsiteY13" fmla="*/ 10480 h 10480"/>
              <a:gd name="connsiteX0" fmla="*/ 0 w 11847"/>
              <a:gd name="connsiteY0" fmla="*/ 10301 h 10301"/>
              <a:gd name="connsiteX1" fmla="*/ 755 w 11847"/>
              <a:gd name="connsiteY1" fmla="*/ 3399 h 10301"/>
              <a:gd name="connsiteX2" fmla="*/ 2844 w 11847"/>
              <a:gd name="connsiteY2" fmla="*/ 3356 h 10301"/>
              <a:gd name="connsiteX3" fmla="*/ 3184 w 11847"/>
              <a:gd name="connsiteY3" fmla="*/ 6669 h 10301"/>
              <a:gd name="connsiteX4" fmla="*/ 5170 w 11847"/>
              <a:gd name="connsiteY4" fmla="*/ 6636 h 10301"/>
              <a:gd name="connsiteX5" fmla="*/ 5521 w 11847"/>
              <a:gd name="connsiteY5" fmla="*/ 3141 h 10301"/>
              <a:gd name="connsiteX6" fmla="*/ 5896 w 11847"/>
              <a:gd name="connsiteY6" fmla="*/ 0 h 10301"/>
              <a:gd name="connsiteX7" fmla="*/ 7286 w 11847"/>
              <a:gd name="connsiteY7" fmla="*/ 35 h 10301"/>
              <a:gd name="connsiteX8" fmla="*/ 7560 w 11847"/>
              <a:gd name="connsiteY8" fmla="*/ 2482 h 10301"/>
              <a:gd name="connsiteX9" fmla="*/ 9743 w 11847"/>
              <a:gd name="connsiteY9" fmla="*/ 2379 h 10301"/>
              <a:gd name="connsiteX10" fmla="*/ 9972 w 11847"/>
              <a:gd name="connsiteY10" fmla="*/ 426 h 10301"/>
              <a:gd name="connsiteX11" fmla="*/ 11847 w 11847"/>
              <a:gd name="connsiteY11" fmla="*/ 376 h 10301"/>
              <a:gd name="connsiteX12" fmla="*/ 11847 w 11847"/>
              <a:gd name="connsiteY12" fmla="*/ 10301 h 10301"/>
              <a:gd name="connsiteX13" fmla="*/ 0 w 11847"/>
              <a:gd name="connsiteY13" fmla="*/ 10301 h 10301"/>
              <a:gd name="connsiteX0" fmla="*/ 0 w 11847"/>
              <a:gd name="connsiteY0" fmla="*/ 10301 h 10301"/>
              <a:gd name="connsiteX1" fmla="*/ 755 w 11847"/>
              <a:gd name="connsiteY1" fmla="*/ 3399 h 10301"/>
              <a:gd name="connsiteX2" fmla="*/ 2844 w 11847"/>
              <a:gd name="connsiteY2" fmla="*/ 3356 h 10301"/>
              <a:gd name="connsiteX3" fmla="*/ 3184 w 11847"/>
              <a:gd name="connsiteY3" fmla="*/ 6669 h 10301"/>
              <a:gd name="connsiteX4" fmla="*/ 5170 w 11847"/>
              <a:gd name="connsiteY4" fmla="*/ 6636 h 10301"/>
              <a:gd name="connsiteX5" fmla="*/ 5521 w 11847"/>
              <a:gd name="connsiteY5" fmla="*/ 3141 h 10301"/>
              <a:gd name="connsiteX6" fmla="*/ 5896 w 11847"/>
              <a:gd name="connsiteY6" fmla="*/ 0 h 10301"/>
              <a:gd name="connsiteX7" fmla="*/ 7286 w 11847"/>
              <a:gd name="connsiteY7" fmla="*/ 35 h 10301"/>
              <a:gd name="connsiteX8" fmla="*/ 7560 w 11847"/>
              <a:gd name="connsiteY8" fmla="*/ 2482 h 10301"/>
              <a:gd name="connsiteX9" fmla="*/ 9743 w 11847"/>
              <a:gd name="connsiteY9" fmla="*/ 2379 h 10301"/>
              <a:gd name="connsiteX10" fmla="*/ 9972 w 11847"/>
              <a:gd name="connsiteY10" fmla="*/ 426 h 10301"/>
              <a:gd name="connsiteX11" fmla="*/ 11847 w 11847"/>
              <a:gd name="connsiteY11" fmla="*/ 376 h 10301"/>
              <a:gd name="connsiteX12" fmla="*/ 11847 w 11847"/>
              <a:gd name="connsiteY12" fmla="*/ 10301 h 10301"/>
              <a:gd name="connsiteX13" fmla="*/ 0 w 11847"/>
              <a:gd name="connsiteY13" fmla="*/ 10301 h 10301"/>
              <a:gd name="connsiteX0" fmla="*/ 0 w 11847"/>
              <a:gd name="connsiteY0" fmla="*/ 10301 h 10301"/>
              <a:gd name="connsiteX1" fmla="*/ 755 w 11847"/>
              <a:gd name="connsiteY1" fmla="*/ 3399 h 10301"/>
              <a:gd name="connsiteX2" fmla="*/ 2844 w 11847"/>
              <a:gd name="connsiteY2" fmla="*/ 3356 h 10301"/>
              <a:gd name="connsiteX3" fmla="*/ 3184 w 11847"/>
              <a:gd name="connsiteY3" fmla="*/ 6669 h 10301"/>
              <a:gd name="connsiteX4" fmla="*/ 5170 w 11847"/>
              <a:gd name="connsiteY4" fmla="*/ 6636 h 10301"/>
              <a:gd name="connsiteX5" fmla="*/ 5521 w 11847"/>
              <a:gd name="connsiteY5" fmla="*/ 3141 h 10301"/>
              <a:gd name="connsiteX6" fmla="*/ 5896 w 11847"/>
              <a:gd name="connsiteY6" fmla="*/ 0 h 10301"/>
              <a:gd name="connsiteX7" fmla="*/ 6261 w 11847"/>
              <a:gd name="connsiteY7" fmla="*/ 34 h 10301"/>
              <a:gd name="connsiteX8" fmla="*/ 7286 w 11847"/>
              <a:gd name="connsiteY8" fmla="*/ 35 h 10301"/>
              <a:gd name="connsiteX9" fmla="*/ 7560 w 11847"/>
              <a:gd name="connsiteY9" fmla="*/ 2482 h 10301"/>
              <a:gd name="connsiteX10" fmla="*/ 9743 w 11847"/>
              <a:gd name="connsiteY10" fmla="*/ 2379 h 10301"/>
              <a:gd name="connsiteX11" fmla="*/ 9972 w 11847"/>
              <a:gd name="connsiteY11" fmla="*/ 426 h 10301"/>
              <a:gd name="connsiteX12" fmla="*/ 11847 w 11847"/>
              <a:gd name="connsiteY12" fmla="*/ 376 h 10301"/>
              <a:gd name="connsiteX13" fmla="*/ 11847 w 11847"/>
              <a:gd name="connsiteY13" fmla="*/ 10301 h 10301"/>
              <a:gd name="connsiteX14" fmla="*/ 0 w 11847"/>
              <a:gd name="connsiteY14" fmla="*/ 10301 h 10301"/>
              <a:gd name="connsiteX0" fmla="*/ 0 w 11847"/>
              <a:gd name="connsiteY0" fmla="*/ 10267 h 10267"/>
              <a:gd name="connsiteX1" fmla="*/ 755 w 11847"/>
              <a:gd name="connsiteY1" fmla="*/ 3365 h 10267"/>
              <a:gd name="connsiteX2" fmla="*/ 2844 w 11847"/>
              <a:gd name="connsiteY2" fmla="*/ 3322 h 10267"/>
              <a:gd name="connsiteX3" fmla="*/ 3184 w 11847"/>
              <a:gd name="connsiteY3" fmla="*/ 6635 h 10267"/>
              <a:gd name="connsiteX4" fmla="*/ 5170 w 11847"/>
              <a:gd name="connsiteY4" fmla="*/ 6602 h 10267"/>
              <a:gd name="connsiteX5" fmla="*/ 5521 w 11847"/>
              <a:gd name="connsiteY5" fmla="*/ 3107 h 10267"/>
              <a:gd name="connsiteX6" fmla="*/ 6005 w 11847"/>
              <a:gd name="connsiteY6" fmla="*/ 2978 h 10267"/>
              <a:gd name="connsiteX7" fmla="*/ 6261 w 11847"/>
              <a:gd name="connsiteY7" fmla="*/ 0 h 10267"/>
              <a:gd name="connsiteX8" fmla="*/ 7286 w 11847"/>
              <a:gd name="connsiteY8" fmla="*/ 1 h 10267"/>
              <a:gd name="connsiteX9" fmla="*/ 7560 w 11847"/>
              <a:gd name="connsiteY9" fmla="*/ 2448 h 10267"/>
              <a:gd name="connsiteX10" fmla="*/ 9743 w 11847"/>
              <a:gd name="connsiteY10" fmla="*/ 2345 h 10267"/>
              <a:gd name="connsiteX11" fmla="*/ 9972 w 11847"/>
              <a:gd name="connsiteY11" fmla="*/ 392 h 10267"/>
              <a:gd name="connsiteX12" fmla="*/ 11847 w 11847"/>
              <a:gd name="connsiteY12" fmla="*/ 342 h 10267"/>
              <a:gd name="connsiteX13" fmla="*/ 11847 w 11847"/>
              <a:gd name="connsiteY13" fmla="*/ 10267 h 10267"/>
              <a:gd name="connsiteX14" fmla="*/ 0 w 11847"/>
              <a:gd name="connsiteY14" fmla="*/ 10267 h 10267"/>
              <a:gd name="connsiteX0" fmla="*/ 0 w 11847"/>
              <a:gd name="connsiteY0" fmla="*/ 10267 h 10267"/>
              <a:gd name="connsiteX1" fmla="*/ 755 w 11847"/>
              <a:gd name="connsiteY1" fmla="*/ 3365 h 10267"/>
              <a:gd name="connsiteX2" fmla="*/ 2844 w 11847"/>
              <a:gd name="connsiteY2" fmla="*/ 3322 h 10267"/>
              <a:gd name="connsiteX3" fmla="*/ 3184 w 11847"/>
              <a:gd name="connsiteY3" fmla="*/ 6635 h 10267"/>
              <a:gd name="connsiteX4" fmla="*/ 5170 w 11847"/>
              <a:gd name="connsiteY4" fmla="*/ 6602 h 10267"/>
              <a:gd name="connsiteX5" fmla="*/ 5521 w 11847"/>
              <a:gd name="connsiteY5" fmla="*/ 3107 h 10267"/>
              <a:gd name="connsiteX6" fmla="*/ 5978 w 11847"/>
              <a:gd name="connsiteY6" fmla="*/ 3279 h 10267"/>
              <a:gd name="connsiteX7" fmla="*/ 6261 w 11847"/>
              <a:gd name="connsiteY7" fmla="*/ 0 h 10267"/>
              <a:gd name="connsiteX8" fmla="*/ 7286 w 11847"/>
              <a:gd name="connsiteY8" fmla="*/ 1 h 10267"/>
              <a:gd name="connsiteX9" fmla="*/ 7560 w 11847"/>
              <a:gd name="connsiteY9" fmla="*/ 2448 h 10267"/>
              <a:gd name="connsiteX10" fmla="*/ 9743 w 11847"/>
              <a:gd name="connsiteY10" fmla="*/ 2345 h 10267"/>
              <a:gd name="connsiteX11" fmla="*/ 9972 w 11847"/>
              <a:gd name="connsiteY11" fmla="*/ 392 h 10267"/>
              <a:gd name="connsiteX12" fmla="*/ 11847 w 11847"/>
              <a:gd name="connsiteY12" fmla="*/ 342 h 10267"/>
              <a:gd name="connsiteX13" fmla="*/ 11847 w 11847"/>
              <a:gd name="connsiteY13" fmla="*/ 10267 h 10267"/>
              <a:gd name="connsiteX14" fmla="*/ 0 w 11847"/>
              <a:gd name="connsiteY14" fmla="*/ 10267 h 10267"/>
              <a:gd name="connsiteX0" fmla="*/ 0 w 11847"/>
              <a:gd name="connsiteY0" fmla="*/ 10267 h 10267"/>
              <a:gd name="connsiteX1" fmla="*/ 755 w 11847"/>
              <a:gd name="connsiteY1" fmla="*/ 3365 h 10267"/>
              <a:gd name="connsiteX2" fmla="*/ 2844 w 11847"/>
              <a:gd name="connsiteY2" fmla="*/ 3322 h 10267"/>
              <a:gd name="connsiteX3" fmla="*/ 3184 w 11847"/>
              <a:gd name="connsiteY3" fmla="*/ 6635 h 10267"/>
              <a:gd name="connsiteX4" fmla="*/ 5170 w 11847"/>
              <a:gd name="connsiteY4" fmla="*/ 6602 h 10267"/>
              <a:gd name="connsiteX5" fmla="*/ 5521 w 11847"/>
              <a:gd name="connsiteY5" fmla="*/ 3107 h 10267"/>
              <a:gd name="connsiteX6" fmla="*/ 5964 w 11847"/>
              <a:gd name="connsiteY6" fmla="*/ 3064 h 10267"/>
              <a:gd name="connsiteX7" fmla="*/ 6261 w 11847"/>
              <a:gd name="connsiteY7" fmla="*/ 0 h 10267"/>
              <a:gd name="connsiteX8" fmla="*/ 7286 w 11847"/>
              <a:gd name="connsiteY8" fmla="*/ 1 h 10267"/>
              <a:gd name="connsiteX9" fmla="*/ 7560 w 11847"/>
              <a:gd name="connsiteY9" fmla="*/ 2448 h 10267"/>
              <a:gd name="connsiteX10" fmla="*/ 9743 w 11847"/>
              <a:gd name="connsiteY10" fmla="*/ 2345 h 10267"/>
              <a:gd name="connsiteX11" fmla="*/ 9972 w 11847"/>
              <a:gd name="connsiteY11" fmla="*/ 392 h 10267"/>
              <a:gd name="connsiteX12" fmla="*/ 11847 w 11847"/>
              <a:gd name="connsiteY12" fmla="*/ 342 h 10267"/>
              <a:gd name="connsiteX13" fmla="*/ 11847 w 11847"/>
              <a:gd name="connsiteY13" fmla="*/ 10267 h 10267"/>
              <a:gd name="connsiteX14" fmla="*/ 0 w 11847"/>
              <a:gd name="connsiteY14" fmla="*/ 10267 h 10267"/>
              <a:gd name="connsiteX0" fmla="*/ 0 w 11847"/>
              <a:gd name="connsiteY0" fmla="*/ 10267 h 10267"/>
              <a:gd name="connsiteX1" fmla="*/ 755 w 11847"/>
              <a:gd name="connsiteY1" fmla="*/ 3365 h 10267"/>
              <a:gd name="connsiteX2" fmla="*/ 2844 w 11847"/>
              <a:gd name="connsiteY2" fmla="*/ 3322 h 10267"/>
              <a:gd name="connsiteX3" fmla="*/ 3184 w 11847"/>
              <a:gd name="connsiteY3" fmla="*/ 6635 h 10267"/>
              <a:gd name="connsiteX4" fmla="*/ 5170 w 11847"/>
              <a:gd name="connsiteY4" fmla="*/ 6602 h 10267"/>
              <a:gd name="connsiteX5" fmla="*/ 5521 w 11847"/>
              <a:gd name="connsiteY5" fmla="*/ 3107 h 10267"/>
              <a:gd name="connsiteX6" fmla="*/ 5964 w 11847"/>
              <a:gd name="connsiteY6" fmla="*/ 3064 h 10267"/>
              <a:gd name="connsiteX7" fmla="*/ 6261 w 11847"/>
              <a:gd name="connsiteY7" fmla="*/ 0 h 10267"/>
              <a:gd name="connsiteX8" fmla="*/ 7286 w 11847"/>
              <a:gd name="connsiteY8" fmla="*/ 1 h 10267"/>
              <a:gd name="connsiteX9" fmla="*/ 7560 w 11847"/>
              <a:gd name="connsiteY9" fmla="*/ 2448 h 10267"/>
              <a:gd name="connsiteX10" fmla="*/ 9743 w 11847"/>
              <a:gd name="connsiteY10" fmla="*/ 2345 h 10267"/>
              <a:gd name="connsiteX11" fmla="*/ 9972 w 11847"/>
              <a:gd name="connsiteY11" fmla="*/ 392 h 10267"/>
              <a:gd name="connsiteX12" fmla="*/ 11847 w 11847"/>
              <a:gd name="connsiteY12" fmla="*/ 342 h 10267"/>
              <a:gd name="connsiteX13" fmla="*/ 11847 w 11847"/>
              <a:gd name="connsiteY13" fmla="*/ 10267 h 10267"/>
              <a:gd name="connsiteX14" fmla="*/ 0 w 11847"/>
              <a:gd name="connsiteY14" fmla="*/ 10267 h 10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847" h="10267">
                <a:moveTo>
                  <a:pt x="0" y="10267"/>
                </a:moveTo>
                <a:cubicBezTo>
                  <a:pt x="252" y="7966"/>
                  <a:pt x="503" y="5666"/>
                  <a:pt x="755" y="3365"/>
                </a:cubicBezTo>
                <a:lnTo>
                  <a:pt x="2844" y="3322"/>
                </a:lnTo>
                <a:cubicBezTo>
                  <a:pt x="2957" y="4426"/>
                  <a:pt x="3071" y="5531"/>
                  <a:pt x="3184" y="6635"/>
                </a:cubicBezTo>
                <a:lnTo>
                  <a:pt x="5170" y="6602"/>
                </a:lnTo>
                <a:lnTo>
                  <a:pt x="5521" y="3107"/>
                </a:lnTo>
                <a:lnTo>
                  <a:pt x="5964" y="3064"/>
                </a:lnTo>
                <a:lnTo>
                  <a:pt x="6261" y="0"/>
                </a:lnTo>
                <a:lnTo>
                  <a:pt x="7286" y="1"/>
                </a:lnTo>
                <a:cubicBezTo>
                  <a:pt x="7377" y="817"/>
                  <a:pt x="7469" y="1632"/>
                  <a:pt x="7560" y="2448"/>
                </a:cubicBezTo>
                <a:lnTo>
                  <a:pt x="9743" y="2345"/>
                </a:lnTo>
                <a:cubicBezTo>
                  <a:pt x="9819" y="1694"/>
                  <a:pt x="9896" y="1043"/>
                  <a:pt x="9972" y="392"/>
                </a:cubicBezTo>
                <a:lnTo>
                  <a:pt x="11847" y="342"/>
                </a:lnTo>
                <a:lnTo>
                  <a:pt x="11847" y="10267"/>
                </a:lnTo>
                <a:lnTo>
                  <a:pt x="0" y="10267"/>
                </a:lnTo>
                <a:close/>
              </a:path>
            </a:pathLst>
          </a:custGeom>
          <a:solidFill>
            <a:schemeClr val="bg1">
              <a:lumMod val="85000"/>
            </a:schemeClr>
          </a:solidFill>
          <a:ln w="50800">
            <a:solidFill>
              <a:srgbClr val="0078D7"/>
            </a:solidFill>
          </a:ln>
        </p:spPr>
        <p:txBody>
          <a:bodyPr vert="horz" wrap="square" lIns="93260" tIns="46630" rIns="93260" bIns="46630" numCol="1" anchor="t" anchorCtr="0" compatLnSpc="1">
            <a:prstTxWarp prst="textNoShape">
              <a:avLst/>
            </a:prstTxWarp>
          </a:bodyPr>
          <a:lstStyle/>
          <a:p>
            <a:pPr defTabSz="932597"/>
            <a:endParaRPr lang="en-US" sz="1836" dirty="0">
              <a:solidFill>
                <a:srgbClr val="505050"/>
              </a:solidFill>
              <a:latin typeface="Segoe UI"/>
            </a:endParaRPr>
          </a:p>
        </p:txBody>
      </p:sp>
      <p:sp>
        <p:nvSpPr>
          <p:cNvPr id="3" name="Title 2"/>
          <p:cNvSpPr>
            <a:spLocks noGrp="1"/>
          </p:cNvSpPr>
          <p:nvPr>
            <p:ph type="title"/>
          </p:nvPr>
        </p:nvSpPr>
        <p:spPr/>
        <p:txBody>
          <a:bodyPr/>
          <a:lstStyle/>
          <a:p>
            <a:r>
              <a:rPr lang="en-US" dirty="0" smtClean="0"/>
              <a:t>Memory Usage</a:t>
            </a:r>
            <a:endParaRPr lang="en-US" dirty="0"/>
          </a:p>
        </p:txBody>
      </p:sp>
      <p:cxnSp>
        <p:nvCxnSpPr>
          <p:cNvPr id="32" name="Straight Connector 31"/>
          <p:cNvCxnSpPr/>
          <p:nvPr/>
        </p:nvCxnSpPr>
        <p:spPr>
          <a:xfrm>
            <a:off x="1904365"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4190089"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4416070"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6018147"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6249060"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695128"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7921106"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9828089"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602982" y="5973423"/>
            <a:ext cx="9978856" cy="0"/>
          </a:xfrm>
          <a:prstGeom prst="line">
            <a:avLst/>
          </a:prstGeom>
          <a:ln w="76200">
            <a:solidFill>
              <a:srgbClr val="A5A5A5"/>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640034" y="1902896"/>
            <a:ext cx="0" cy="4103455"/>
          </a:xfrm>
          <a:prstGeom prst="line">
            <a:avLst/>
          </a:prstGeom>
          <a:ln w="76200">
            <a:solidFill>
              <a:srgbClr val="A5A5A5"/>
            </a:solidFill>
          </a:ln>
        </p:spPr>
        <p:style>
          <a:lnRef idx="1">
            <a:schemeClr val="accent1"/>
          </a:lnRef>
          <a:fillRef idx="0">
            <a:schemeClr val="accent1"/>
          </a:fillRef>
          <a:effectRef idx="0">
            <a:schemeClr val="accent1"/>
          </a:effectRef>
          <a:fontRef idx="minor">
            <a:schemeClr val="tx1"/>
          </a:fontRef>
        </p:style>
      </p:cxnSp>
      <p:sp>
        <p:nvSpPr>
          <p:cNvPr id="49" name="Freeform 10"/>
          <p:cNvSpPr>
            <a:spLocks/>
          </p:cNvSpPr>
          <p:nvPr/>
        </p:nvSpPr>
        <p:spPr bwMode="auto">
          <a:xfrm rot="5400000">
            <a:off x="1522210" y="1731973"/>
            <a:ext cx="235648" cy="390290"/>
          </a:xfrm>
          <a:custGeom>
            <a:avLst/>
            <a:gdLst>
              <a:gd name="T0" fmla="*/ 54 w 92"/>
              <a:gd name="T1" fmla="*/ 93 h 154"/>
              <a:gd name="T2" fmla="*/ 87 w 92"/>
              <a:gd name="T3" fmla="*/ 125 h 154"/>
              <a:gd name="T4" fmla="*/ 87 w 92"/>
              <a:gd name="T5" fmla="*/ 148 h 154"/>
              <a:gd name="T6" fmla="*/ 64 w 92"/>
              <a:gd name="T7" fmla="*/ 148 h 154"/>
              <a:gd name="T8" fmla="*/ 5 w 92"/>
              <a:gd name="T9" fmla="*/ 88 h 154"/>
              <a:gd name="T10" fmla="*/ 5 w 92"/>
              <a:gd name="T11" fmla="*/ 88 h 154"/>
              <a:gd name="T12" fmla="*/ 4 w 92"/>
              <a:gd name="T13" fmla="*/ 87 h 154"/>
              <a:gd name="T14" fmla="*/ 4 w 92"/>
              <a:gd name="T15" fmla="*/ 87 h 154"/>
              <a:gd name="T16" fmla="*/ 3 w 92"/>
              <a:gd name="T17" fmla="*/ 86 h 154"/>
              <a:gd name="T18" fmla="*/ 3 w 92"/>
              <a:gd name="T19" fmla="*/ 85 h 154"/>
              <a:gd name="T20" fmla="*/ 2 w 92"/>
              <a:gd name="T21" fmla="*/ 85 h 154"/>
              <a:gd name="T22" fmla="*/ 2 w 92"/>
              <a:gd name="T23" fmla="*/ 84 h 154"/>
              <a:gd name="T24" fmla="*/ 2 w 92"/>
              <a:gd name="T25" fmla="*/ 83 h 154"/>
              <a:gd name="T26" fmla="*/ 1 w 92"/>
              <a:gd name="T27" fmla="*/ 82 h 154"/>
              <a:gd name="T28" fmla="*/ 1 w 92"/>
              <a:gd name="T29" fmla="*/ 82 h 154"/>
              <a:gd name="T30" fmla="*/ 1 w 92"/>
              <a:gd name="T31" fmla="*/ 81 h 154"/>
              <a:gd name="T32" fmla="*/ 1 w 92"/>
              <a:gd name="T33" fmla="*/ 80 h 154"/>
              <a:gd name="T34" fmla="*/ 0 w 92"/>
              <a:gd name="T35" fmla="*/ 79 h 154"/>
              <a:gd name="T36" fmla="*/ 0 w 92"/>
              <a:gd name="T37" fmla="*/ 78 h 154"/>
              <a:gd name="T38" fmla="*/ 0 w 92"/>
              <a:gd name="T39" fmla="*/ 78 h 154"/>
              <a:gd name="T40" fmla="*/ 0 w 92"/>
              <a:gd name="T41" fmla="*/ 76 h 154"/>
              <a:gd name="T42" fmla="*/ 0 w 92"/>
              <a:gd name="T43" fmla="*/ 76 h 154"/>
              <a:gd name="T44" fmla="*/ 0 w 92"/>
              <a:gd name="T45" fmla="*/ 75 h 154"/>
              <a:gd name="T46" fmla="*/ 0 w 92"/>
              <a:gd name="T47" fmla="*/ 75 h 154"/>
              <a:gd name="T48" fmla="*/ 1 w 92"/>
              <a:gd name="T49" fmla="*/ 74 h 154"/>
              <a:gd name="T50" fmla="*/ 1 w 92"/>
              <a:gd name="T51" fmla="*/ 73 h 154"/>
              <a:gd name="T52" fmla="*/ 1 w 92"/>
              <a:gd name="T53" fmla="*/ 73 h 154"/>
              <a:gd name="T54" fmla="*/ 1 w 92"/>
              <a:gd name="T55" fmla="*/ 72 h 154"/>
              <a:gd name="T56" fmla="*/ 2 w 92"/>
              <a:gd name="T57" fmla="*/ 71 h 154"/>
              <a:gd name="T58" fmla="*/ 2 w 92"/>
              <a:gd name="T59" fmla="*/ 70 h 154"/>
              <a:gd name="T60" fmla="*/ 2 w 92"/>
              <a:gd name="T61" fmla="*/ 69 h 154"/>
              <a:gd name="T62" fmla="*/ 3 w 92"/>
              <a:gd name="T63" fmla="*/ 69 h 154"/>
              <a:gd name="T64" fmla="*/ 3 w 92"/>
              <a:gd name="T65" fmla="*/ 68 h 154"/>
              <a:gd name="T66" fmla="*/ 4 w 92"/>
              <a:gd name="T67" fmla="*/ 67 h 154"/>
              <a:gd name="T68" fmla="*/ 4 w 92"/>
              <a:gd name="T69" fmla="*/ 67 h 154"/>
              <a:gd name="T70" fmla="*/ 5 w 92"/>
              <a:gd name="T71" fmla="*/ 67 h 154"/>
              <a:gd name="T72" fmla="*/ 5 w 92"/>
              <a:gd name="T73" fmla="*/ 66 h 154"/>
              <a:gd name="T74" fmla="*/ 64 w 92"/>
              <a:gd name="T75" fmla="*/ 7 h 154"/>
              <a:gd name="T76" fmla="*/ 87 w 92"/>
              <a:gd name="T77" fmla="*/ 7 h 154"/>
              <a:gd name="T78" fmla="*/ 87 w 92"/>
              <a:gd name="T79" fmla="*/ 29 h 154"/>
              <a:gd name="T80" fmla="*/ 54 w 92"/>
              <a:gd name="T81" fmla="*/ 61 h 154"/>
              <a:gd name="T82" fmla="*/ 54 w 92"/>
              <a:gd name="T8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154">
                <a:moveTo>
                  <a:pt x="54" y="93"/>
                </a:moveTo>
                <a:cubicBezTo>
                  <a:pt x="87" y="125"/>
                  <a:pt x="87" y="125"/>
                  <a:pt x="87" y="125"/>
                </a:cubicBezTo>
                <a:cubicBezTo>
                  <a:pt x="92" y="132"/>
                  <a:pt x="92" y="142"/>
                  <a:pt x="87" y="148"/>
                </a:cubicBezTo>
                <a:cubicBezTo>
                  <a:pt x="81" y="154"/>
                  <a:pt x="71" y="154"/>
                  <a:pt x="64" y="148"/>
                </a:cubicBezTo>
                <a:cubicBezTo>
                  <a:pt x="5" y="88"/>
                  <a:pt x="5" y="88"/>
                  <a:pt x="5" y="88"/>
                </a:cubicBezTo>
                <a:cubicBezTo>
                  <a:pt x="5" y="88"/>
                  <a:pt x="5" y="88"/>
                  <a:pt x="5" y="88"/>
                </a:cubicBezTo>
                <a:cubicBezTo>
                  <a:pt x="5" y="87"/>
                  <a:pt x="4" y="87"/>
                  <a:pt x="4" y="87"/>
                </a:cubicBezTo>
                <a:cubicBezTo>
                  <a:pt x="4" y="87"/>
                  <a:pt x="4" y="87"/>
                  <a:pt x="4" y="87"/>
                </a:cubicBezTo>
                <a:cubicBezTo>
                  <a:pt x="3" y="87"/>
                  <a:pt x="3" y="87"/>
                  <a:pt x="3" y="86"/>
                </a:cubicBezTo>
                <a:cubicBezTo>
                  <a:pt x="3" y="86"/>
                  <a:pt x="3" y="86"/>
                  <a:pt x="3" y="85"/>
                </a:cubicBezTo>
                <a:cubicBezTo>
                  <a:pt x="2" y="85"/>
                  <a:pt x="2" y="85"/>
                  <a:pt x="2" y="85"/>
                </a:cubicBezTo>
                <a:cubicBezTo>
                  <a:pt x="2" y="84"/>
                  <a:pt x="2" y="84"/>
                  <a:pt x="2" y="84"/>
                </a:cubicBezTo>
                <a:cubicBezTo>
                  <a:pt x="2" y="84"/>
                  <a:pt x="2" y="84"/>
                  <a:pt x="2" y="83"/>
                </a:cubicBezTo>
                <a:cubicBezTo>
                  <a:pt x="1" y="83"/>
                  <a:pt x="1" y="83"/>
                  <a:pt x="1" y="82"/>
                </a:cubicBezTo>
                <a:cubicBezTo>
                  <a:pt x="1" y="82"/>
                  <a:pt x="1" y="82"/>
                  <a:pt x="1" y="82"/>
                </a:cubicBezTo>
                <a:cubicBezTo>
                  <a:pt x="1" y="81"/>
                  <a:pt x="1" y="81"/>
                  <a:pt x="1" y="81"/>
                </a:cubicBezTo>
                <a:cubicBezTo>
                  <a:pt x="1" y="80"/>
                  <a:pt x="1" y="80"/>
                  <a:pt x="1" y="80"/>
                </a:cubicBezTo>
                <a:cubicBezTo>
                  <a:pt x="0" y="79"/>
                  <a:pt x="0" y="79"/>
                  <a:pt x="0" y="79"/>
                </a:cubicBezTo>
                <a:cubicBezTo>
                  <a:pt x="0" y="79"/>
                  <a:pt x="0" y="79"/>
                  <a:pt x="0" y="78"/>
                </a:cubicBezTo>
                <a:cubicBezTo>
                  <a:pt x="0" y="78"/>
                  <a:pt x="0" y="78"/>
                  <a:pt x="0" y="78"/>
                </a:cubicBezTo>
                <a:cubicBezTo>
                  <a:pt x="0" y="77"/>
                  <a:pt x="0" y="77"/>
                  <a:pt x="0" y="76"/>
                </a:cubicBezTo>
                <a:cubicBezTo>
                  <a:pt x="0" y="76"/>
                  <a:pt x="0" y="76"/>
                  <a:pt x="0" y="76"/>
                </a:cubicBezTo>
                <a:cubicBezTo>
                  <a:pt x="0" y="75"/>
                  <a:pt x="0" y="75"/>
                  <a:pt x="0" y="75"/>
                </a:cubicBezTo>
                <a:cubicBezTo>
                  <a:pt x="0" y="75"/>
                  <a:pt x="0" y="75"/>
                  <a:pt x="0" y="75"/>
                </a:cubicBezTo>
                <a:cubicBezTo>
                  <a:pt x="0" y="75"/>
                  <a:pt x="1" y="75"/>
                  <a:pt x="1" y="74"/>
                </a:cubicBezTo>
                <a:cubicBezTo>
                  <a:pt x="1" y="74"/>
                  <a:pt x="1" y="74"/>
                  <a:pt x="1" y="73"/>
                </a:cubicBezTo>
                <a:cubicBezTo>
                  <a:pt x="1" y="73"/>
                  <a:pt x="1" y="73"/>
                  <a:pt x="1" y="73"/>
                </a:cubicBezTo>
                <a:cubicBezTo>
                  <a:pt x="1" y="72"/>
                  <a:pt x="1" y="72"/>
                  <a:pt x="1" y="72"/>
                </a:cubicBezTo>
                <a:cubicBezTo>
                  <a:pt x="1" y="72"/>
                  <a:pt x="1" y="71"/>
                  <a:pt x="2" y="71"/>
                </a:cubicBezTo>
                <a:cubicBezTo>
                  <a:pt x="2" y="70"/>
                  <a:pt x="2" y="70"/>
                  <a:pt x="2" y="70"/>
                </a:cubicBezTo>
                <a:cubicBezTo>
                  <a:pt x="2" y="70"/>
                  <a:pt x="2" y="70"/>
                  <a:pt x="2" y="69"/>
                </a:cubicBezTo>
                <a:cubicBezTo>
                  <a:pt x="3" y="69"/>
                  <a:pt x="3" y="69"/>
                  <a:pt x="3" y="69"/>
                </a:cubicBezTo>
                <a:cubicBezTo>
                  <a:pt x="3" y="68"/>
                  <a:pt x="3" y="68"/>
                  <a:pt x="3" y="68"/>
                </a:cubicBezTo>
                <a:cubicBezTo>
                  <a:pt x="3" y="68"/>
                  <a:pt x="3" y="68"/>
                  <a:pt x="4" y="67"/>
                </a:cubicBezTo>
                <a:cubicBezTo>
                  <a:pt x="4" y="67"/>
                  <a:pt x="4" y="67"/>
                  <a:pt x="4" y="67"/>
                </a:cubicBezTo>
                <a:cubicBezTo>
                  <a:pt x="4" y="67"/>
                  <a:pt x="5" y="67"/>
                  <a:pt x="5" y="67"/>
                </a:cubicBezTo>
                <a:cubicBezTo>
                  <a:pt x="5" y="66"/>
                  <a:pt x="5" y="66"/>
                  <a:pt x="5" y="66"/>
                </a:cubicBezTo>
                <a:cubicBezTo>
                  <a:pt x="64" y="7"/>
                  <a:pt x="64" y="7"/>
                  <a:pt x="64" y="7"/>
                </a:cubicBezTo>
                <a:cubicBezTo>
                  <a:pt x="71" y="0"/>
                  <a:pt x="81" y="0"/>
                  <a:pt x="87" y="7"/>
                </a:cubicBezTo>
                <a:cubicBezTo>
                  <a:pt x="92" y="13"/>
                  <a:pt x="92" y="23"/>
                  <a:pt x="87" y="29"/>
                </a:cubicBezTo>
                <a:cubicBezTo>
                  <a:pt x="54" y="61"/>
                  <a:pt x="54" y="61"/>
                  <a:pt x="54" y="61"/>
                </a:cubicBezTo>
                <a:lnTo>
                  <a:pt x="54" y="93"/>
                </a:lnTo>
                <a:close/>
              </a:path>
            </a:pathLst>
          </a:custGeom>
          <a:solidFill>
            <a:srgbClr val="A5A5A5"/>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109" name="TextBox 108"/>
          <p:cNvSpPr txBox="1"/>
          <p:nvPr/>
        </p:nvSpPr>
        <p:spPr>
          <a:xfrm rot="16200000">
            <a:off x="818837" y="3922857"/>
            <a:ext cx="1173854"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gradFill>
                  <a:gsLst>
                    <a:gs pos="2917">
                      <a:srgbClr val="404040"/>
                    </a:gs>
                    <a:gs pos="30000">
                      <a:srgbClr val="404040"/>
                    </a:gs>
                  </a:gsLst>
                  <a:lin ang="5400000" scaled="0"/>
                </a:gradFill>
                <a:latin typeface="Segoe UI Semibold" panose="020B0702040204020203" pitchFamily="34" charset="0"/>
                <a:cs typeface="Segoe UI Semibold" panose="020B0702040204020203" pitchFamily="34" charset="0"/>
              </a:rPr>
              <a:t>Memory</a:t>
            </a:r>
          </a:p>
        </p:txBody>
      </p:sp>
      <p:sp>
        <p:nvSpPr>
          <p:cNvPr id="110" name="TextBox 109"/>
          <p:cNvSpPr txBox="1"/>
          <p:nvPr/>
        </p:nvSpPr>
        <p:spPr>
          <a:xfrm>
            <a:off x="1294902" y="6090193"/>
            <a:ext cx="1260505"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Activated</a:t>
            </a:r>
          </a:p>
        </p:txBody>
      </p:sp>
      <p:sp>
        <p:nvSpPr>
          <p:cNvPr id="111" name="TextBox 110"/>
          <p:cNvSpPr txBox="1"/>
          <p:nvPr/>
        </p:nvSpPr>
        <p:spPr>
          <a:xfrm>
            <a:off x="3594939" y="6064196"/>
            <a:ext cx="1504957" cy="825659"/>
          </a:xfrm>
          <a:prstGeom prst="rect">
            <a:avLst/>
          </a:prstGeom>
          <a:noFill/>
        </p:spPr>
        <p:txBody>
          <a:bodyPr wrap="none" lIns="182854" tIns="146283" rIns="182854" bIns="146283" rtlCol="0">
            <a:spAutoFit/>
          </a:bodyPr>
          <a:lstStyle/>
          <a:p>
            <a:pPr algn="ct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Entered</a:t>
            </a:r>
          </a:p>
          <a:p>
            <a:pPr algn="ct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Background</a:t>
            </a:r>
          </a:p>
        </p:txBody>
      </p:sp>
      <p:sp>
        <p:nvSpPr>
          <p:cNvPr id="114" name="Freeform 10"/>
          <p:cNvSpPr>
            <a:spLocks/>
          </p:cNvSpPr>
          <p:nvPr/>
        </p:nvSpPr>
        <p:spPr bwMode="auto">
          <a:xfrm rot="10800000">
            <a:off x="11441196" y="5780087"/>
            <a:ext cx="235648" cy="390290"/>
          </a:xfrm>
          <a:custGeom>
            <a:avLst/>
            <a:gdLst>
              <a:gd name="T0" fmla="*/ 54 w 92"/>
              <a:gd name="T1" fmla="*/ 93 h 154"/>
              <a:gd name="T2" fmla="*/ 87 w 92"/>
              <a:gd name="T3" fmla="*/ 125 h 154"/>
              <a:gd name="T4" fmla="*/ 87 w 92"/>
              <a:gd name="T5" fmla="*/ 148 h 154"/>
              <a:gd name="T6" fmla="*/ 64 w 92"/>
              <a:gd name="T7" fmla="*/ 148 h 154"/>
              <a:gd name="T8" fmla="*/ 5 w 92"/>
              <a:gd name="T9" fmla="*/ 88 h 154"/>
              <a:gd name="T10" fmla="*/ 5 w 92"/>
              <a:gd name="T11" fmla="*/ 88 h 154"/>
              <a:gd name="T12" fmla="*/ 4 w 92"/>
              <a:gd name="T13" fmla="*/ 87 h 154"/>
              <a:gd name="T14" fmla="*/ 4 w 92"/>
              <a:gd name="T15" fmla="*/ 87 h 154"/>
              <a:gd name="T16" fmla="*/ 3 w 92"/>
              <a:gd name="T17" fmla="*/ 86 h 154"/>
              <a:gd name="T18" fmla="*/ 3 w 92"/>
              <a:gd name="T19" fmla="*/ 85 h 154"/>
              <a:gd name="T20" fmla="*/ 2 w 92"/>
              <a:gd name="T21" fmla="*/ 85 h 154"/>
              <a:gd name="T22" fmla="*/ 2 w 92"/>
              <a:gd name="T23" fmla="*/ 84 h 154"/>
              <a:gd name="T24" fmla="*/ 2 w 92"/>
              <a:gd name="T25" fmla="*/ 83 h 154"/>
              <a:gd name="T26" fmla="*/ 1 w 92"/>
              <a:gd name="T27" fmla="*/ 82 h 154"/>
              <a:gd name="T28" fmla="*/ 1 w 92"/>
              <a:gd name="T29" fmla="*/ 82 h 154"/>
              <a:gd name="T30" fmla="*/ 1 w 92"/>
              <a:gd name="T31" fmla="*/ 81 h 154"/>
              <a:gd name="T32" fmla="*/ 1 w 92"/>
              <a:gd name="T33" fmla="*/ 80 h 154"/>
              <a:gd name="T34" fmla="*/ 0 w 92"/>
              <a:gd name="T35" fmla="*/ 79 h 154"/>
              <a:gd name="T36" fmla="*/ 0 w 92"/>
              <a:gd name="T37" fmla="*/ 78 h 154"/>
              <a:gd name="T38" fmla="*/ 0 w 92"/>
              <a:gd name="T39" fmla="*/ 78 h 154"/>
              <a:gd name="T40" fmla="*/ 0 w 92"/>
              <a:gd name="T41" fmla="*/ 76 h 154"/>
              <a:gd name="T42" fmla="*/ 0 w 92"/>
              <a:gd name="T43" fmla="*/ 76 h 154"/>
              <a:gd name="T44" fmla="*/ 0 w 92"/>
              <a:gd name="T45" fmla="*/ 75 h 154"/>
              <a:gd name="T46" fmla="*/ 0 w 92"/>
              <a:gd name="T47" fmla="*/ 75 h 154"/>
              <a:gd name="T48" fmla="*/ 1 w 92"/>
              <a:gd name="T49" fmla="*/ 74 h 154"/>
              <a:gd name="T50" fmla="*/ 1 w 92"/>
              <a:gd name="T51" fmla="*/ 73 h 154"/>
              <a:gd name="T52" fmla="*/ 1 w 92"/>
              <a:gd name="T53" fmla="*/ 73 h 154"/>
              <a:gd name="T54" fmla="*/ 1 w 92"/>
              <a:gd name="T55" fmla="*/ 72 h 154"/>
              <a:gd name="T56" fmla="*/ 2 w 92"/>
              <a:gd name="T57" fmla="*/ 71 h 154"/>
              <a:gd name="T58" fmla="*/ 2 w 92"/>
              <a:gd name="T59" fmla="*/ 70 h 154"/>
              <a:gd name="T60" fmla="*/ 2 w 92"/>
              <a:gd name="T61" fmla="*/ 69 h 154"/>
              <a:gd name="T62" fmla="*/ 3 w 92"/>
              <a:gd name="T63" fmla="*/ 69 h 154"/>
              <a:gd name="T64" fmla="*/ 3 w 92"/>
              <a:gd name="T65" fmla="*/ 68 h 154"/>
              <a:gd name="T66" fmla="*/ 4 w 92"/>
              <a:gd name="T67" fmla="*/ 67 h 154"/>
              <a:gd name="T68" fmla="*/ 4 w 92"/>
              <a:gd name="T69" fmla="*/ 67 h 154"/>
              <a:gd name="T70" fmla="*/ 5 w 92"/>
              <a:gd name="T71" fmla="*/ 67 h 154"/>
              <a:gd name="T72" fmla="*/ 5 w 92"/>
              <a:gd name="T73" fmla="*/ 66 h 154"/>
              <a:gd name="T74" fmla="*/ 64 w 92"/>
              <a:gd name="T75" fmla="*/ 7 h 154"/>
              <a:gd name="T76" fmla="*/ 87 w 92"/>
              <a:gd name="T77" fmla="*/ 7 h 154"/>
              <a:gd name="T78" fmla="*/ 87 w 92"/>
              <a:gd name="T79" fmla="*/ 29 h 154"/>
              <a:gd name="T80" fmla="*/ 54 w 92"/>
              <a:gd name="T81" fmla="*/ 61 h 154"/>
              <a:gd name="T82" fmla="*/ 54 w 92"/>
              <a:gd name="T8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154">
                <a:moveTo>
                  <a:pt x="54" y="93"/>
                </a:moveTo>
                <a:cubicBezTo>
                  <a:pt x="87" y="125"/>
                  <a:pt x="87" y="125"/>
                  <a:pt x="87" y="125"/>
                </a:cubicBezTo>
                <a:cubicBezTo>
                  <a:pt x="92" y="132"/>
                  <a:pt x="92" y="142"/>
                  <a:pt x="87" y="148"/>
                </a:cubicBezTo>
                <a:cubicBezTo>
                  <a:pt x="81" y="154"/>
                  <a:pt x="71" y="154"/>
                  <a:pt x="64" y="148"/>
                </a:cubicBezTo>
                <a:cubicBezTo>
                  <a:pt x="5" y="88"/>
                  <a:pt x="5" y="88"/>
                  <a:pt x="5" y="88"/>
                </a:cubicBezTo>
                <a:cubicBezTo>
                  <a:pt x="5" y="88"/>
                  <a:pt x="5" y="88"/>
                  <a:pt x="5" y="88"/>
                </a:cubicBezTo>
                <a:cubicBezTo>
                  <a:pt x="5" y="87"/>
                  <a:pt x="4" y="87"/>
                  <a:pt x="4" y="87"/>
                </a:cubicBezTo>
                <a:cubicBezTo>
                  <a:pt x="4" y="87"/>
                  <a:pt x="4" y="87"/>
                  <a:pt x="4" y="87"/>
                </a:cubicBezTo>
                <a:cubicBezTo>
                  <a:pt x="3" y="87"/>
                  <a:pt x="3" y="87"/>
                  <a:pt x="3" y="86"/>
                </a:cubicBezTo>
                <a:cubicBezTo>
                  <a:pt x="3" y="86"/>
                  <a:pt x="3" y="86"/>
                  <a:pt x="3" y="85"/>
                </a:cubicBezTo>
                <a:cubicBezTo>
                  <a:pt x="2" y="85"/>
                  <a:pt x="2" y="85"/>
                  <a:pt x="2" y="85"/>
                </a:cubicBezTo>
                <a:cubicBezTo>
                  <a:pt x="2" y="84"/>
                  <a:pt x="2" y="84"/>
                  <a:pt x="2" y="84"/>
                </a:cubicBezTo>
                <a:cubicBezTo>
                  <a:pt x="2" y="84"/>
                  <a:pt x="2" y="84"/>
                  <a:pt x="2" y="83"/>
                </a:cubicBezTo>
                <a:cubicBezTo>
                  <a:pt x="1" y="83"/>
                  <a:pt x="1" y="83"/>
                  <a:pt x="1" y="82"/>
                </a:cubicBezTo>
                <a:cubicBezTo>
                  <a:pt x="1" y="82"/>
                  <a:pt x="1" y="82"/>
                  <a:pt x="1" y="82"/>
                </a:cubicBezTo>
                <a:cubicBezTo>
                  <a:pt x="1" y="81"/>
                  <a:pt x="1" y="81"/>
                  <a:pt x="1" y="81"/>
                </a:cubicBezTo>
                <a:cubicBezTo>
                  <a:pt x="1" y="80"/>
                  <a:pt x="1" y="80"/>
                  <a:pt x="1" y="80"/>
                </a:cubicBezTo>
                <a:cubicBezTo>
                  <a:pt x="0" y="79"/>
                  <a:pt x="0" y="79"/>
                  <a:pt x="0" y="79"/>
                </a:cubicBezTo>
                <a:cubicBezTo>
                  <a:pt x="0" y="79"/>
                  <a:pt x="0" y="79"/>
                  <a:pt x="0" y="78"/>
                </a:cubicBezTo>
                <a:cubicBezTo>
                  <a:pt x="0" y="78"/>
                  <a:pt x="0" y="78"/>
                  <a:pt x="0" y="78"/>
                </a:cubicBezTo>
                <a:cubicBezTo>
                  <a:pt x="0" y="77"/>
                  <a:pt x="0" y="77"/>
                  <a:pt x="0" y="76"/>
                </a:cubicBezTo>
                <a:cubicBezTo>
                  <a:pt x="0" y="76"/>
                  <a:pt x="0" y="76"/>
                  <a:pt x="0" y="76"/>
                </a:cubicBezTo>
                <a:cubicBezTo>
                  <a:pt x="0" y="75"/>
                  <a:pt x="0" y="75"/>
                  <a:pt x="0" y="75"/>
                </a:cubicBezTo>
                <a:cubicBezTo>
                  <a:pt x="0" y="75"/>
                  <a:pt x="0" y="75"/>
                  <a:pt x="0" y="75"/>
                </a:cubicBezTo>
                <a:cubicBezTo>
                  <a:pt x="0" y="75"/>
                  <a:pt x="1" y="75"/>
                  <a:pt x="1" y="74"/>
                </a:cubicBezTo>
                <a:cubicBezTo>
                  <a:pt x="1" y="74"/>
                  <a:pt x="1" y="74"/>
                  <a:pt x="1" y="73"/>
                </a:cubicBezTo>
                <a:cubicBezTo>
                  <a:pt x="1" y="73"/>
                  <a:pt x="1" y="73"/>
                  <a:pt x="1" y="73"/>
                </a:cubicBezTo>
                <a:cubicBezTo>
                  <a:pt x="1" y="72"/>
                  <a:pt x="1" y="72"/>
                  <a:pt x="1" y="72"/>
                </a:cubicBezTo>
                <a:cubicBezTo>
                  <a:pt x="1" y="72"/>
                  <a:pt x="1" y="71"/>
                  <a:pt x="2" y="71"/>
                </a:cubicBezTo>
                <a:cubicBezTo>
                  <a:pt x="2" y="70"/>
                  <a:pt x="2" y="70"/>
                  <a:pt x="2" y="70"/>
                </a:cubicBezTo>
                <a:cubicBezTo>
                  <a:pt x="2" y="70"/>
                  <a:pt x="2" y="70"/>
                  <a:pt x="2" y="69"/>
                </a:cubicBezTo>
                <a:cubicBezTo>
                  <a:pt x="3" y="69"/>
                  <a:pt x="3" y="69"/>
                  <a:pt x="3" y="69"/>
                </a:cubicBezTo>
                <a:cubicBezTo>
                  <a:pt x="3" y="68"/>
                  <a:pt x="3" y="68"/>
                  <a:pt x="3" y="68"/>
                </a:cubicBezTo>
                <a:cubicBezTo>
                  <a:pt x="3" y="68"/>
                  <a:pt x="3" y="68"/>
                  <a:pt x="4" y="67"/>
                </a:cubicBezTo>
                <a:cubicBezTo>
                  <a:pt x="4" y="67"/>
                  <a:pt x="4" y="67"/>
                  <a:pt x="4" y="67"/>
                </a:cubicBezTo>
                <a:cubicBezTo>
                  <a:pt x="4" y="67"/>
                  <a:pt x="5" y="67"/>
                  <a:pt x="5" y="67"/>
                </a:cubicBezTo>
                <a:cubicBezTo>
                  <a:pt x="5" y="66"/>
                  <a:pt x="5" y="66"/>
                  <a:pt x="5" y="66"/>
                </a:cubicBezTo>
                <a:cubicBezTo>
                  <a:pt x="64" y="7"/>
                  <a:pt x="64" y="7"/>
                  <a:pt x="64" y="7"/>
                </a:cubicBezTo>
                <a:cubicBezTo>
                  <a:pt x="71" y="0"/>
                  <a:pt x="81" y="0"/>
                  <a:pt x="87" y="7"/>
                </a:cubicBezTo>
                <a:cubicBezTo>
                  <a:pt x="92" y="13"/>
                  <a:pt x="92" y="23"/>
                  <a:pt x="87" y="29"/>
                </a:cubicBezTo>
                <a:cubicBezTo>
                  <a:pt x="54" y="61"/>
                  <a:pt x="54" y="61"/>
                  <a:pt x="54" y="61"/>
                </a:cubicBezTo>
                <a:lnTo>
                  <a:pt x="54" y="93"/>
                </a:lnTo>
                <a:close/>
              </a:path>
            </a:pathLst>
          </a:custGeom>
          <a:solidFill>
            <a:srgbClr val="A5A5A5"/>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505050"/>
              </a:solidFill>
              <a:latin typeface="Segoe UI"/>
            </a:endParaRPr>
          </a:p>
        </p:txBody>
      </p:sp>
      <p:sp>
        <p:nvSpPr>
          <p:cNvPr id="50" name="TextBox 49"/>
          <p:cNvSpPr txBox="1"/>
          <p:nvPr/>
        </p:nvSpPr>
        <p:spPr>
          <a:xfrm>
            <a:off x="5403155" y="6064196"/>
            <a:ext cx="1504957" cy="825659"/>
          </a:xfrm>
          <a:prstGeom prst="rect">
            <a:avLst/>
          </a:prstGeom>
          <a:noFill/>
        </p:spPr>
        <p:txBody>
          <a:bodyPr wrap="none" lIns="182854" tIns="146283" rIns="182854" bIns="146283" rtlCol="0">
            <a:spAutoFit/>
          </a:bodyPr>
          <a:lstStyle/>
          <a:p>
            <a:pPr algn="ct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Leaving</a:t>
            </a:r>
          </a:p>
          <a:p>
            <a:pPr algn="ct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Background</a:t>
            </a:r>
          </a:p>
        </p:txBody>
      </p:sp>
      <p:cxnSp>
        <p:nvCxnSpPr>
          <p:cNvPr id="45" name="Straight Connector 44"/>
          <p:cNvCxnSpPr/>
          <p:nvPr/>
        </p:nvCxnSpPr>
        <p:spPr>
          <a:xfrm>
            <a:off x="1705247" y="2963954"/>
            <a:ext cx="2484842" cy="9803"/>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6" name="Straight Connector 55"/>
          <p:cNvCxnSpPr/>
          <p:nvPr/>
        </p:nvCxnSpPr>
        <p:spPr>
          <a:xfrm flipV="1">
            <a:off x="4399010" y="4361494"/>
            <a:ext cx="1615114" cy="19720"/>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p:cNvCxnSpPr/>
          <p:nvPr/>
        </p:nvCxnSpPr>
        <p:spPr>
          <a:xfrm flipV="1">
            <a:off x="6249060" y="2963954"/>
            <a:ext cx="1446069" cy="24387"/>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1" name="Straight Connector 60"/>
          <p:cNvCxnSpPr/>
          <p:nvPr/>
        </p:nvCxnSpPr>
        <p:spPr>
          <a:xfrm>
            <a:off x="4190089" y="2974324"/>
            <a:ext cx="225978" cy="1420206"/>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2" name="Straight Connector 61"/>
          <p:cNvCxnSpPr/>
          <p:nvPr/>
        </p:nvCxnSpPr>
        <p:spPr>
          <a:xfrm flipV="1">
            <a:off x="6018148" y="3001658"/>
            <a:ext cx="230912" cy="1361971"/>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3" name="TextBox 62"/>
          <p:cNvSpPr txBox="1"/>
          <p:nvPr/>
        </p:nvSpPr>
        <p:spPr>
          <a:xfrm>
            <a:off x="2291619" y="1873398"/>
            <a:ext cx="1480629"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Foreground</a:t>
            </a:r>
          </a:p>
        </p:txBody>
      </p:sp>
      <p:sp>
        <p:nvSpPr>
          <p:cNvPr id="64" name="TextBox 63"/>
          <p:cNvSpPr txBox="1"/>
          <p:nvPr/>
        </p:nvSpPr>
        <p:spPr>
          <a:xfrm>
            <a:off x="4508415" y="1851624"/>
            <a:ext cx="1504957" cy="521303"/>
          </a:xfrm>
          <a:prstGeom prst="rect">
            <a:avLst/>
          </a:prstGeom>
          <a:noFill/>
        </p:spPr>
        <p:txBody>
          <a:bodyPr wrap="none" lIns="182854" tIns="146283" rIns="182854" bIns="146283" rtlCol="0">
            <a:spAutoFit/>
          </a:bodyPr>
          <a:lstStyle/>
          <a:p>
            <a:pPr algn="ct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Background</a:t>
            </a:r>
          </a:p>
        </p:txBody>
      </p:sp>
      <p:sp>
        <p:nvSpPr>
          <p:cNvPr id="65" name="TextBox 64"/>
          <p:cNvSpPr txBox="1"/>
          <p:nvPr/>
        </p:nvSpPr>
        <p:spPr>
          <a:xfrm>
            <a:off x="6256046" y="1873398"/>
            <a:ext cx="1480629"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Foreground</a:t>
            </a:r>
          </a:p>
        </p:txBody>
      </p:sp>
      <p:cxnSp>
        <p:nvCxnSpPr>
          <p:cNvPr id="66" name="Straight Connector 65"/>
          <p:cNvCxnSpPr/>
          <p:nvPr/>
        </p:nvCxnSpPr>
        <p:spPr>
          <a:xfrm>
            <a:off x="9643832" y="1869968"/>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7999906" y="1851624"/>
            <a:ext cx="1504957" cy="521303"/>
          </a:xfrm>
          <a:prstGeom prst="rect">
            <a:avLst/>
          </a:prstGeom>
          <a:noFill/>
        </p:spPr>
        <p:txBody>
          <a:bodyPr wrap="none" lIns="182854" tIns="146283" rIns="182854" bIns="146283" rtlCol="0">
            <a:spAutoFit/>
          </a:bodyPr>
          <a:lstStyle/>
          <a:p>
            <a:pPr algn="ct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Background</a:t>
            </a:r>
          </a:p>
        </p:txBody>
      </p:sp>
      <p:sp>
        <p:nvSpPr>
          <p:cNvPr id="68" name="TextBox 67"/>
          <p:cNvSpPr txBox="1"/>
          <p:nvPr/>
        </p:nvSpPr>
        <p:spPr>
          <a:xfrm>
            <a:off x="9980186" y="1851624"/>
            <a:ext cx="1480629"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Foreground</a:t>
            </a:r>
          </a:p>
        </p:txBody>
      </p:sp>
      <p:cxnSp>
        <p:nvCxnSpPr>
          <p:cNvPr id="70" name="Straight Connector 69"/>
          <p:cNvCxnSpPr/>
          <p:nvPr/>
        </p:nvCxnSpPr>
        <p:spPr>
          <a:xfrm flipV="1">
            <a:off x="8010937" y="4341774"/>
            <a:ext cx="1615114" cy="19720"/>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1" name="Straight Connector 70"/>
          <p:cNvCxnSpPr/>
          <p:nvPr/>
        </p:nvCxnSpPr>
        <p:spPr>
          <a:xfrm>
            <a:off x="7740044" y="2961008"/>
            <a:ext cx="225978" cy="1420206"/>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2" name="Straight Connector 71"/>
          <p:cNvCxnSpPr/>
          <p:nvPr/>
        </p:nvCxnSpPr>
        <p:spPr>
          <a:xfrm flipV="1">
            <a:off x="9626051" y="2950963"/>
            <a:ext cx="165398" cy="1390811"/>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3" name="Straight Connector 72"/>
          <p:cNvCxnSpPr/>
          <p:nvPr/>
        </p:nvCxnSpPr>
        <p:spPr>
          <a:xfrm flipV="1">
            <a:off x="9848771" y="2968855"/>
            <a:ext cx="1442829" cy="6495"/>
          </a:xfrm>
          <a:prstGeom prst="line">
            <a:avLst/>
          </a:prstGeom>
          <a:ln w="28575" cap="flat" cmpd="sng" algn="ctr">
            <a:solidFill>
              <a:srgbClr val="D83B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75" name="Group 74"/>
          <p:cNvGrpSpPr/>
          <p:nvPr/>
        </p:nvGrpSpPr>
        <p:grpSpPr>
          <a:xfrm>
            <a:off x="4967516" y="3292939"/>
            <a:ext cx="461829" cy="461829"/>
            <a:chOff x="2713038" y="1955801"/>
            <a:chExt cx="1060450" cy="1060450"/>
          </a:xfrm>
          <a:solidFill>
            <a:srgbClr val="F8F8F8"/>
          </a:solidFill>
        </p:grpSpPr>
        <p:sp>
          <p:nvSpPr>
            <p:cNvPr id="80" name="Oval 14"/>
            <p:cNvSpPr>
              <a:spLocks noChangeArrowheads="1"/>
            </p:cNvSpPr>
            <p:nvPr/>
          </p:nvSpPr>
          <p:spPr bwMode="auto">
            <a:xfrm>
              <a:off x="2713038" y="1955801"/>
              <a:ext cx="1060450" cy="1060450"/>
            </a:xfrm>
            <a:prstGeom prst="ellipse">
              <a:avLst/>
            </a:prstGeom>
            <a:grpFill/>
            <a:ln w="38100" cap="flat">
              <a:solidFill>
                <a:srgbClr val="107C1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81" name="Freeform 15"/>
            <p:cNvSpPr>
              <a:spLocks/>
            </p:cNvSpPr>
            <p:nvPr/>
          </p:nvSpPr>
          <p:spPr bwMode="auto">
            <a:xfrm>
              <a:off x="2981325" y="2311401"/>
              <a:ext cx="522288" cy="347663"/>
            </a:xfrm>
            <a:custGeom>
              <a:avLst/>
              <a:gdLst>
                <a:gd name="T0" fmla="*/ 0 w 329"/>
                <a:gd name="T1" fmla="*/ 110 h 219"/>
                <a:gd name="T2" fmla="*/ 110 w 329"/>
                <a:gd name="T3" fmla="*/ 219 h 219"/>
                <a:gd name="T4" fmla="*/ 329 w 329"/>
                <a:gd name="T5" fmla="*/ 0 h 219"/>
              </a:gdLst>
              <a:ahLst/>
              <a:cxnLst>
                <a:cxn ang="0">
                  <a:pos x="T0" y="T1"/>
                </a:cxn>
                <a:cxn ang="0">
                  <a:pos x="T2" y="T3"/>
                </a:cxn>
                <a:cxn ang="0">
                  <a:pos x="T4" y="T5"/>
                </a:cxn>
              </a:cxnLst>
              <a:rect l="0" t="0" r="r" b="b"/>
              <a:pathLst>
                <a:path w="329" h="219">
                  <a:moveTo>
                    <a:pt x="0" y="110"/>
                  </a:moveTo>
                  <a:lnTo>
                    <a:pt x="110" y="219"/>
                  </a:lnTo>
                  <a:lnTo>
                    <a:pt x="329" y="0"/>
                  </a:lnTo>
                </a:path>
              </a:pathLst>
            </a:custGeom>
            <a:grpFill/>
            <a:ln w="38100" cap="flat">
              <a:solidFill>
                <a:srgbClr val="107C1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82" name="Group 81"/>
          <p:cNvGrpSpPr/>
          <p:nvPr/>
        </p:nvGrpSpPr>
        <p:grpSpPr>
          <a:xfrm>
            <a:off x="8587578" y="3242838"/>
            <a:ext cx="461829" cy="462522"/>
            <a:chOff x="4346575" y="4721226"/>
            <a:chExt cx="1060450" cy="1062038"/>
          </a:xfrm>
          <a:solidFill>
            <a:srgbClr val="F8F8F8"/>
          </a:solidFill>
        </p:grpSpPr>
        <p:sp>
          <p:nvSpPr>
            <p:cNvPr id="83" name="Oval 13"/>
            <p:cNvSpPr>
              <a:spLocks noChangeArrowheads="1"/>
            </p:cNvSpPr>
            <p:nvPr/>
          </p:nvSpPr>
          <p:spPr bwMode="auto">
            <a:xfrm>
              <a:off x="4346575" y="4721226"/>
              <a:ext cx="1060450" cy="1062038"/>
            </a:xfrm>
            <a:prstGeom prst="ellipse">
              <a:avLst/>
            </a:prstGeom>
            <a:grpFill/>
            <a:ln w="38100" cap="flat">
              <a:solidFill>
                <a:srgbClr val="D83B0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FF0000"/>
                </a:solidFill>
                <a:latin typeface="Segoe UI"/>
              </a:endParaRPr>
            </a:p>
          </p:txBody>
        </p:sp>
        <p:sp>
          <p:nvSpPr>
            <p:cNvPr id="84" name="Line 58"/>
            <p:cNvSpPr>
              <a:spLocks noChangeShapeType="1"/>
            </p:cNvSpPr>
            <p:nvPr/>
          </p:nvSpPr>
          <p:spPr bwMode="auto">
            <a:xfrm>
              <a:off x="4876800" y="5005388"/>
              <a:ext cx="0" cy="309563"/>
            </a:xfrm>
            <a:prstGeom prst="line">
              <a:avLst/>
            </a:prstGeom>
            <a:grpFill/>
            <a:ln w="38100" cap="flat">
              <a:solidFill>
                <a:srgbClr val="D83B01"/>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FF0000"/>
                </a:solidFill>
                <a:latin typeface="Segoe UI"/>
              </a:endParaRPr>
            </a:p>
          </p:txBody>
        </p:sp>
        <p:sp>
          <p:nvSpPr>
            <p:cNvPr id="85" name="Line 59"/>
            <p:cNvSpPr>
              <a:spLocks noChangeShapeType="1"/>
            </p:cNvSpPr>
            <p:nvPr/>
          </p:nvSpPr>
          <p:spPr bwMode="auto">
            <a:xfrm>
              <a:off x="4876800" y="5376863"/>
              <a:ext cx="0" cy="122238"/>
            </a:xfrm>
            <a:prstGeom prst="line">
              <a:avLst/>
            </a:prstGeom>
            <a:grpFill/>
            <a:ln w="38100" cap="flat">
              <a:solidFill>
                <a:srgbClr val="D83B01"/>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FF0000"/>
                </a:solidFill>
                <a:latin typeface="Segoe UI"/>
              </a:endParaRPr>
            </a:p>
          </p:txBody>
        </p:sp>
      </p:grpSp>
      <p:sp>
        <p:nvSpPr>
          <p:cNvPr id="18" name="TextBox 17"/>
          <p:cNvSpPr txBox="1"/>
          <p:nvPr/>
        </p:nvSpPr>
        <p:spPr>
          <a:xfrm>
            <a:off x="-66896" y="2710535"/>
            <a:ext cx="1774471" cy="560645"/>
          </a:xfrm>
          <a:prstGeom prst="rect">
            <a:avLst/>
          </a:prstGeom>
          <a:noFill/>
        </p:spPr>
        <p:txBody>
          <a:bodyPr wrap="none" lIns="186521" tIns="149217" rIns="186521" bIns="149217" rtlCol="0">
            <a:spAutoFit/>
          </a:bodyPr>
          <a:lstStyle/>
          <a:p>
            <a:pPr defTabSz="932597">
              <a:lnSpc>
                <a:spcPct val="90000"/>
              </a:lnSpc>
              <a:spcAft>
                <a:spcPts val="612"/>
              </a:spcAft>
            </a:pPr>
            <a:r>
              <a:rPr lang="en-US" sz="1836" dirty="0">
                <a:solidFill>
                  <a:srgbClr val="D83B01"/>
                </a:solidFill>
                <a:latin typeface="Segoe UI Light"/>
              </a:rPr>
              <a:t>Memory Limit</a:t>
            </a:r>
          </a:p>
        </p:txBody>
      </p:sp>
      <p:sp>
        <p:nvSpPr>
          <p:cNvPr id="86" name="TextBox 85"/>
          <p:cNvSpPr txBox="1"/>
          <p:nvPr/>
        </p:nvSpPr>
        <p:spPr>
          <a:xfrm>
            <a:off x="7100065" y="6064196"/>
            <a:ext cx="1504957" cy="825659"/>
          </a:xfrm>
          <a:prstGeom prst="rect">
            <a:avLst/>
          </a:prstGeom>
          <a:noFill/>
        </p:spPr>
        <p:txBody>
          <a:bodyPr wrap="none" lIns="182854" tIns="146283" rIns="182854" bIns="146283" rtlCol="0">
            <a:spAutoFit/>
          </a:bodyPr>
          <a:lstStyle/>
          <a:p>
            <a:pPr algn="ct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Entered</a:t>
            </a:r>
          </a:p>
          <a:p>
            <a:pPr algn="ct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Background</a:t>
            </a:r>
          </a:p>
        </p:txBody>
      </p:sp>
      <p:sp>
        <p:nvSpPr>
          <p:cNvPr id="94" name="TextBox 93"/>
          <p:cNvSpPr txBox="1"/>
          <p:nvPr/>
        </p:nvSpPr>
        <p:spPr>
          <a:xfrm>
            <a:off x="9037815" y="6064196"/>
            <a:ext cx="1504957" cy="825659"/>
          </a:xfrm>
          <a:prstGeom prst="rect">
            <a:avLst/>
          </a:prstGeom>
          <a:noFill/>
        </p:spPr>
        <p:txBody>
          <a:bodyPr wrap="none" lIns="182854" tIns="146283" rIns="182854" bIns="146283" rtlCol="0">
            <a:spAutoFit/>
          </a:bodyPr>
          <a:lstStyle/>
          <a:p>
            <a:pPr algn="ct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Leaving</a:t>
            </a:r>
          </a:p>
          <a:p>
            <a:pPr algn="ct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Background</a:t>
            </a:r>
          </a:p>
        </p:txBody>
      </p:sp>
    </p:spTree>
    <p:extLst>
      <p:ext uri="{BB962C8B-B14F-4D97-AF65-F5344CB8AC3E}">
        <p14:creationId xmlns:p14="http://schemas.microsoft.com/office/powerpoint/2010/main" val="1309030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par>
                                <p:cTn id="11" presetID="10" presetClass="entr" presetSubtype="0" fill="hold"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nodeType="with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500"/>
                                        <p:tgtEl>
                                          <p:spTgt spid="56"/>
                                        </p:tgtEl>
                                      </p:cBhvr>
                                    </p:animEffect>
                                  </p:childTnLst>
                                </p:cTn>
                              </p:par>
                              <p:par>
                                <p:cTn id="17" presetID="10" presetClass="entr" presetSubtype="0" fill="hold" nodeType="with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500"/>
                                        <p:tgtEl>
                                          <p:spTgt spid="62"/>
                                        </p:tgtEl>
                                      </p:cBhvr>
                                    </p:animEffect>
                                  </p:childTnLst>
                                </p:cTn>
                              </p:par>
                              <p:par>
                                <p:cTn id="20" presetID="10" presetClass="entr" presetSubtype="0" fill="hold"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500"/>
                                        <p:tgtEl>
                                          <p:spTgt spid="60"/>
                                        </p:tgtEl>
                                      </p:cBhvr>
                                    </p:animEffect>
                                  </p:childTnLst>
                                </p:cTn>
                              </p:par>
                              <p:par>
                                <p:cTn id="23" presetID="10" presetClass="entr" presetSubtype="0" fill="hold" nodeType="with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childTnLst>
                                </p:cTn>
                              </p:par>
                              <p:par>
                                <p:cTn id="26" presetID="10" presetClass="entr" presetSubtype="0" fill="hold" nodeType="withEffect">
                                  <p:stCondLst>
                                    <p:cond delay="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par>
                                <p:cTn id="29" presetID="10" presetClass="entr" presetSubtype="0" fill="hold"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par>
                                <p:cTn id="32" presetID="10" presetClass="entr" presetSubtype="0" fill="hold" nodeType="with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fade">
                                      <p:cBhvr>
                                        <p:cTn id="44"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6"/>
          <p:cNvSpPr>
            <a:spLocks noGrp="1"/>
          </p:cNvSpPr>
          <p:nvPr>
            <p:ph type="title"/>
          </p:nvPr>
        </p:nvSpPr>
        <p:spPr/>
        <p:txBody>
          <a:bodyPr>
            <a:normAutofit/>
          </a:bodyPr>
          <a:lstStyle/>
          <a:p>
            <a:r>
              <a:rPr lang="en-US" sz="4896" dirty="0">
                <a:latin typeface="Segoe UI Light" panose="020B0502040204020203" pitchFamily="34" charset="0"/>
                <a:cs typeface="Segoe UI Light" panose="020B0502040204020203" pitchFamily="34" charset="0"/>
              </a:rPr>
              <a:t>Memory Manager</a:t>
            </a:r>
          </a:p>
        </p:txBody>
      </p:sp>
      <p:sp>
        <p:nvSpPr>
          <p:cNvPr id="4" name="Rectangle 3"/>
          <p:cNvSpPr/>
          <p:nvPr/>
        </p:nvSpPr>
        <p:spPr>
          <a:xfrm>
            <a:off x="280986" y="2516038"/>
            <a:ext cx="11572760" cy="3263682"/>
          </a:xfrm>
          <a:prstGeom prst="rect">
            <a:avLst/>
          </a:prstGeom>
        </p:spPr>
        <p:txBody>
          <a:bodyPr wrap="square">
            <a:spAutoFit/>
          </a:bodyPr>
          <a:lstStyle/>
          <a:p>
            <a:pPr defTabSz="932597"/>
            <a:r>
              <a:rPr lang="en-US" sz="1836" dirty="0" err="1">
                <a:solidFill>
                  <a:srgbClr val="2B91AF"/>
                </a:solidFill>
                <a:highlight>
                  <a:srgbClr val="FFFFFF"/>
                </a:highlight>
                <a:latin typeface="Consolas" panose="020B0609020204030204" pitchFamily="49" charset="0"/>
              </a:rPr>
              <a:t>MemoryManager</a:t>
            </a:r>
            <a:r>
              <a:rPr lang="en-US" sz="1836" dirty="0" err="1">
                <a:solidFill>
                  <a:srgbClr val="000000"/>
                </a:solidFill>
                <a:highlight>
                  <a:srgbClr val="FFFFFF"/>
                </a:highlight>
                <a:latin typeface="Consolas" panose="020B0609020204030204" pitchFamily="49" charset="0"/>
              </a:rPr>
              <a:t>.AppMemoryUsageIncreased</a:t>
            </a:r>
            <a:r>
              <a:rPr lang="en-US" sz="1836" dirty="0">
                <a:solidFill>
                  <a:srgbClr val="000000"/>
                </a:solidFill>
                <a:highlight>
                  <a:srgbClr val="FFFFFF"/>
                </a:highlight>
                <a:latin typeface="Consolas" panose="020B0609020204030204" pitchFamily="49" charset="0"/>
              </a:rPr>
              <a:t> += </a:t>
            </a:r>
            <a:r>
              <a:rPr lang="en-US" sz="1836" dirty="0" err="1">
                <a:solidFill>
                  <a:srgbClr val="000000"/>
                </a:solidFill>
                <a:highlight>
                  <a:srgbClr val="FFFFFF"/>
                </a:highlight>
                <a:latin typeface="Consolas" panose="020B0609020204030204" pitchFamily="49" charset="0"/>
              </a:rPr>
              <a:t>OnAppMemoryUsageIncreased</a:t>
            </a:r>
            <a:r>
              <a:rPr lang="en-US" sz="1836" dirty="0">
                <a:solidFill>
                  <a:srgbClr val="000000"/>
                </a:solidFill>
                <a:highlight>
                  <a:srgbClr val="FFFFFF"/>
                </a:highlight>
                <a:latin typeface="Consolas" panose="020B0609020204030204" pitchFamily="49" charset="0"/>
              </a:rPr>
              <a:t>;</a:t>
            </a:r>
          </a:p>
          <a:p>
            <a:pPr defTabSz="932597"/>
            <a:r>
              <a:rPr lang="en-US" sz="1836" dirty="0" err="1">
                <a:solidFill>
                  <a:srgbClr val="2B91AF"/>
                </a:solidFill>
                <a:highlight>
                  <a:srgbClr val="FFFFFF"/>
                </a:highlight>
                <a:latin typeface="Consolas" panose="020B0609020204030204" pitchFamily="49" charset="0"/>
              </a:rPr>
              <a:t>MemoryManager</a:t>
            </a:r>
            <a:r>
              <a:rPr lang="en-US" sz="1836" dirty="0" err="1">
                <a:solidFill>
                  <a:srgbClr val="000000"/>
                </a:solidFill>
                <a:highlight>
                  <a:srgbClr val="FFFFFF"/>
                </a:highlight>
                <a:latin typeface="Consolas" panose="020B0609020204030204" pitchFamily="49" charset="0"/>
              </a:rPr>
              <a:t>.AppMemoryUsageDecreased</a:t>
            </a:r>
            <a:r>
              <a:rPr lang="en-US" sz="1836" dirty="0">
                <a:solidFill>
                  <a:srgbClr val="000000"/>
                </a:solidFill>
                <a:highlight>
                  <a:srgbClr val="FFFFFF"/>
                </a:highlight>
                <a:latin typeface="Consolas" panose="020B0609020204030204" pitchFamily="49" charset="0"/>
              </a:rPr>
              <a:t> += </a:t>
            </a:r>
            <a:r>
              <a:rPr lang="en-US" sz="1836" dirty="0" err="1">
                <a:solidFill>
                  <a:srgbClr val="000000"/>
                </a:solidFill>
                <a:highlight>
                  <a:srgbClr val="FFFFFF"/>
                </a:highlight>
                <a:latin typeface="Consolas" panose="020B0609020204030204" pitchFamily="49" charset="0"/>
              </a:rPr>
              <a:t>OnAppMemoryUsageDecreased</a:t>
            </a:r>
            <a:r>
              <a:rPr lang="en-US" sz="1836" dirty="0">
                <a:solidFill>
                  <a:srgbClr val="000000"/>
                </a:solidFill>
                <a:highlight>
                  <a:srgbClr val="FFFFFF"/>
                </a:highlight>
                <a:latin typeface="Consolas" panose="020B0609020204030204" pitchFamily="49" charset="0"/>
              </a:rPr>
              <a:t>;</a:t>
            </a:r>
          </a:p>
          <a:p>
            <a:pPr defTabSz="932597"/>
            <a:endParaRPr lang="en-US" sz="1836" dirty="0">
              <a:solidFill>
                <a:srgbClr val="000000"/>
              </a:solidFill>
              <a:highlight>
                <a:srgbClr val="FFFFFF"/>
              </a:highlight>
              <a:latin typeface="Consolas" panose="020B0609020204030204" pitchFamily="49" charset="0"/>
            </a:endParaRPr>
          </a:p>
          <a:p>
            <a:pPr defTabSz="932597"/>
            <a:r>
              <a:rPr lang="en-US" sz="1836" dirty="0" err="1">
                <a:solidFill>
                  <a:srgbClr val="0000FF"/>
                </a:solidFill>
                <a:highlight>
                  <a:srgbClr val="FFFFFF"/>
                </a:highlight>
                <a:latin typeface="Consolas" panose="020B0609020204030204" pitchFamily="49" charset="0"/>
              </a:rPr>
              <a:t>var</a:t>
            </a:r>
            <a:r>
              <a:rPr lang="en-US" sz="1836" dirty="0">
                <a:solidFill>
                  <a:srgbClr val="000000"/>
                </a:solidFill>
                <a:highlight>
                  <a:srgbClr val="FFFFFF"/>
                </a:highlight>
                <a:latin typeface="Consolas" panose="020B0609020204030204" pitchFamily="49" charset="0"/>
              </a:rPr>
              <a:t> </a:t>
            </a:r>
            <a:r>
              <a:rPr lang="en-US" sz="1836" dirty="0" err="1">
                <a:solidFill>
                  <a:srgbClr val="000000"/>
                </a:solidFill>
                <a:highlight>
                  <a:srgbClr val="FFFFFF"/>
                </a:highlight>
                <a:latin typeface="Consolas" panose="020B0609020204030204" pitchFamily="49" charset="0"/>
              </a:rPr>
              <a:t>usageLevel</a:t>
            </a:r>
            <a:r>
              <a:rPr lang="en-US" sz="1836" dirty="0">
                <a:solidFill>
                  <a:srgbClr val="000000"/>
                </a:solidFill>
                <a:highlight>
                  <a:srgbClr val="FFFFFF"/>
                </a:highlight>
                <a:latin typeface="Consolas" panose="020B0609020204030204" pitchFamily="49" charset="0"/>
              </a:rPr>
              <a:t> = </a:t>
            </a:r>
            <a:r>
              <a:rPr lang="en-US" sz="1836" dirty="0" err="1">
                <a:solidFill>
                  <a:srgbClr val="2B91AF"/>
                </a:solidFill>
                <a:highlight>
                  <a:srgbClr val="FFFFFF"/>
                </a:highlight>
                <a:latin typeface="Consolas" panose="020B0609020204030204" pitchFamily="49" charset="0"/>
              </a:rPr>
              <a:t>MemoryManager</a:t>
            </a:r>
            <a:r>
              <a:rPr lang="en-US" sz="1836" dirty="0" err="1">
                <a:solidFill>
                  <a:srgbClr val="000000"/>
                </a:solidFill>
                <a:highlight>
                  <a:srgbClr val="FFFFFF"/>
                </a:highlight>
                <a:latin typeface="Consolas" panose="020B0609020204030204" pitchFamily="49" charset="0"/>
              </a:rPr>
              <a:t>.AppMemoryUsageLevel</a:t>
            </a:r>
            <a:r>
              <a:rPr lang="en-US" sz="1836" dirty="0">
                <a:solidFill>
                  <a:srgbClr val="000000"/>
                </a:solidFill>
                <a:highlight>
                  <a:srgbClr val="FFFFFF"/>
                </a:highlight>
                <a:latin typeface="Consolas" panose="020B0609020204030204" pitchFamily="49" charset="0"/>
              </a:rPr>
              <a:t>;</a:t>
            </a:r>
          </a:p>
          <a:p>
            <a:pPr defTabSz="932597"/>
            <a:endParaRPr lang="en-US" sz="1836" dirty="0">
              <a:solidFill>
                <a:srgbClr val="000000"/>
              </a:solidFill>
              <a:highlight>
                <a:srgbClr val="FFFFFF"/>
              </a:highlight>
              <a:latin typeface="Consolas" panose="020B0609020204030204" pitchFamily="49" charset="0"/>
            </a:endParaRPr>
          </a:p>
          <a:p>
            <a:pPr defTabSz="932597"/>
            <a:r>
              <a:rPr lang="en-US" sz="1836" dirty="0">
                <a:solidFill>
                  <a:srgbClr val="0000FF"/>
                </a:solidFill>
                <a:highlight>
                  <a:srgbClr val="FFFFFF"/>
                </a:highlight>
                <a:latin typeface="Consolas" panose="020B0609020204030204" pitchFamily="49" charset="0"/>
              </a:rPr>
              <a:t>if</a:t>
            </a:r>
            <a:r>
              <a:rPr lang="en-US" sz="1836" dirty="0">
                <a:solidFill>
                  <a:srgbClr val="000000"/>
                </a:solidFill>
                <a:highlight>
                  <a:srgbClr val="FFFFFF"/>
                </a:highlight>
                <a:latin typeface="Consolas" panose="020B0609020204030204" pitchFamily="49" charset="0"/>
              </a:rPr>
              <a:t>(</a:t>
            </a:r>
            <a:r>
              <a:rPr lang="en-US" sz="1836" dirty="0" err="1">
                <a:solidFill>
                  <a:srgbClr val="000000"/>
                </a:solidFill>
                <a:highlight>
                  <a:srgbClr val="FFFFFF"/>
                </a:highlight>
                <a:latin typeface="Consolas" panose="020B0609020204030204" pitchFamily="49" charset="0"/>
              </a:rPr>
              <a:t>usageLevel</a:t>
            </a:r>
            <a:r>
              <a:rPr lang="en-US" sz="1836" dirty="0">
                <a:solidFill>
                  <a:srgbClr val="000000"/>
                </a:solidFill>
                <a:highlight>
                  <a:srgbClr val="FFFFFF"/>
                </a:highlight>
                <a:latin typeface="Consolas" panose="020B0609020204030204" pitchFamily="49" charset="0"/>
              </a:rPr>
              <a:t> == </a:t>
            </a:r>
            <a:r>
              <a:rPr lang="en-US" sz="1836" dirty="0" err="1">
                <a:solidFill>
                  <a:srgbClr val="2B91AF"/>
                </a:solidFill>
                <a:highlight>
                  <a:srgbClr val="FFFFFF"/>
                </a:highlight>
                <a:latin typeface="Consolas" panose="020B0609020204030204" pitchFamily="49" charset="0"/>
              </a:rPr>
              <a:t>AppMemoryUsageLevel</a:t>
            </a:r>
            <a:r>
              <a:rPr lang="en-US" sz="1836" dirty="0" err="1">
                <a:solidFill>
                  <a:srgbClr val="000000"/>
                </a:solidFill>
                <a:highlight>
                  <a:srgbClr val="FFFFFF"/>
                </a:highlight>
                <a:latin typeface="Consolas" panose="020B0609020204030204" pitchFamily="49" charset="0"/>
              </a:rPr>
              <a:t>.Low</a:t>
            </a:r>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000000"/>
                </a:solidFill>
                <a:highlight>
                  <a:srgbClr val="FFFFFF"/>
                </a:highlight>
                <a:latin typeface="Consolas" panose="020B0609020204030204" pitchFamily="49" charset="0"/>
              </a:rPr>
              <a:t>     ;</a:t>
            </a:r>
            <a:r>
              <a:rPr lang="en-US" sz="1836" dirty="0">
                <a:solidFill>
                  <a:srgbClr val="008000"/>
                </a:solidFill>
                <a:highlight>
                  <a:srgbClr val="FFFFFF"/>
                </a:highlight>
                <a:latin typeface="Consolas" panose="020B0609020204030204" pitchFamily="49" charset="0"/>
              </a:rPr>
              <a:t>// Doing Well.</a:t>
            </a:r>
          </a:p>
          <a:p>
            <a:pPr defTabSz="932597"/>
            <a:r>
              <a:rPr lang="en-US" sz="1836" dirty="0">
                <a:solidFill>
                  <a:srgbClr val="0000FF"/>
                </a:solidFill>
                <a:highlight>
                  <a:srgbClr val="FFFFFF"/>
                </a:highlight>
                <a:latin typeface="Consolas" panose="020B0609020204030204" pitchFamily="49" charset="0"/>
              </a:rPr>
              <a:t>else</a:t>
            </a:r>
            <a:r>
              <a:rPr lang="en-US" sz="1836" dirty="0">
                <a:solidFill>
                  <a:srgbClr val="000000"/>
                </a:solidFill>
                <a:highlight>
                  <a:srgbClr val="FFFFFF"/>
                </a:highlight>
                <a:latin typeface="Consolas" panose="020B0609020204030204" pitchFamily="49" charset="0"/>
              </a:rPr>
              <a:t> </a:t>
            </a:r>
            <a:r>
              <a:rPr lang="en-US" sz="1836" dirty="0">
                <a:solidFill>
                  <a:srgbClr val="0000FF"/>
                </a:solidFill>
                <a:highlight>
                  <a:srgbClr val="FFFFFF"/>
                </a:highlight>
                <a:latin typeface="Consolas" panose="020B0609020204030204" pitchFamily="49" charset="0"/>
              </a:rPr>
              <a:t>if</a:t>
            </a:r>
            <a:r>
              <a:rPr lang="en-US" sz="1836" dirty="0">
                <a:solidFill>
                  <a:srgbClr val="000000"/>
                </a:solidFill>
                <a:highlight>
                  <a:srgbClr val="FFFFFF"/>
                </a:highlight>
                <a:latin typeface="Consolas" panose="020B0609020204030204" pitchFamily="49" charset="0"/>
              </a:rPr>
              <a:t>(</a:t>
            </a:r>
            <a:r>
              <a:rPr lang="en-US" sz="1836" dirty="0" err="1">
                <a:solidFill>
                  <a:srgbClr val="000000"/>
                </a:solidFill>
                <a:highlight>
                  <a:srgbClr val="FFFFFF"/>
                </a:highlight>
                <a:latin typeface="Consolas" panose="020B0609020204030204" pitchFamily="49" charset="0"/>
              </a:rPr>
              <a:t>usageLevel</a:t>
            </a:r>
            <a:r>
              <a:rPr lang="en-US" sz="1836" dirty="0">
                <a:solidFill>
                  <a:srgbClr val="000000"/>
                </a:solidFill>
                <a:highlight>
                  <a:srgbClr val="FFFFFF"/>
                </a:highlight>
                <a:latin typeface="Consolas" panose="020B0609020204030204" pitchFamily="49" charset="0"/>
              </a:rPr>
              <a:t> == </a:t>
            </a:r>
            <a:r>
              <a:rPr lang="en-US" sz="1836" dirty="0" err="1">
                <a:solidFill>
                  <a:srgbClr val="2B91AF"/>
                </a:solidFill>
                <a:highlight>
                  <a:srgbClr val="FFFFFF"/>
                </a:highlight>
                <a:latin typeface="Consolas" panose="020B0609020204030204" pitchFamily="49" charset="0"/>
              </a:rPr>
              <a:t>AppMemoryUsageLevel</a:t>
            </a:r>
            <a:r>
              <a:rPr lang="en-US" sz="1836" dirty="0" err="1">
                <a:solidFill>
                  <a:srgbClr val="000000"/>
                </a:solidFill>
                <a:highlight>
                  <a:srgbClr val="FFFFFF"/>
                </a:highlight>
                <a:latin typeface="Consolas" panose="020B0609020204030204" pitchFamily="49" charset="0"/>
              </a:rPr>
              <a:t>.Medium</a:t>
            </a:r>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000000"/>
                </a:solidFill>
                <a:highlight>
                  <a:srgbClr val="FFFFFF"/>
                </a:highlight>
                <a:latin typeface="Consolas" panose="020B0609020204030204" pitchFamily="49" charset="0"/>
              </a:rPr>
              <a:t>     ;</a:t>
            </a:r>
            <a:r>
              <a:rPr lang="en-US" sz="1836" dirty="0">
                <a:solidFill>
                  <a:srgbClr val="008000"/>
                </a:solidFill>
                <a:highlight>
                  <a:srgbClr val="FFFFFF"/>
                </a:highlight>
                <a:latin typeface="Consolas" panose="020B0609020204030204" pitchFamily="49" charset="0"/>
              </a:rPr>
              <a:t>// Doing Well.</a:t>
            </a:r>
            <a:r>
              <a:rPr lang="en-US" sz="1836" dirty="0">
                <a:solidFill>
                  <a:srgbClr val="000000"/>
                </a:solidFill>
                <a:highlight>
                  <a:srgbClr val="FFFFFF"/>
                </a:highlight>
                <a:latin typeface="Consolas" panose="020B0609020204030204" pitchFamily="49" charset="0"/>
              </a:rPr>
              <a:t> </a:t>
            </a:r>
          </a:p>
          <a:p>
            <a:pPr defTabSz="932597"/>
            <a:r>
              <a:rPr lang="en-US" sz="1836" dirty="0">
                <a:solidFill>
                  <a:srgbClr val="0000FF"/>
                </a:solidFill>
                <a:highlight>
                  <a:srgbClr val="FFFFFF"/>
                </a:highlight>
                <a:latin typeface="Consolas" panose="020B0609020204030204" pitchFamily="49" charset="0"/>
              </a:rPr>
              <a:t>else</a:t>
            </a:r>
            <a:r>
              <a:rPr lang="en-US" sz="1836" dirty="0">
                <a:solidFill>
                  <a:srgbClr val="000000"/>
                </a:solidFill>
                <a:highlight>
                  <a:srgbClr val="FFFFFF"/>
                </a:highlight>
                <a:latin typeface="Consolas" panose="020B0609020204030204" pitchFamily="49" charset="0"/>
              </a:rPr>
              <a:t> </a:t>
            </a:r>
            <a:r>
              <a:rPr lang="en-US" sz="1836" dirty="0">
                <a:solidFill>
                  <a:srgbClr val="0000FF"/>
                </a:solidFill>
                <a:highlight>
                  <a:srgbClr val="FFFFFF"/>
                </a:highlight>
                <a:latin typeface="Consolas" panose="020B0609020204030204" pitchFamily="49" charset="0"/>
              </a:rPr>
              <a:t>if</a:t>
            </a:r>
            <a:r>
              <a:rPr lang="en-US" sz="1836" dirty="0">
                <a:solidFill>
                  <a:srgbClr val="000000"/>
                </a:solidFill>
                <a:highlight>
                  <a:srgbClr val="FFFFFF"/>
                </a:highlight>
                <a:latin typeface="Consolas" panose="020B0609020204030204" pitchFamily="49" charset="0"/>
              </a:rPr>
              <a:t>(</a:t>
            </a:r>
            <a:r>
              <a:rPr lang="en-US" sz="1836" dirty="0" err="1">
                <a:solidFill>
                  <a:srgbClr val="000000"/>
                </a:solidFill>
                <a:highlight>
                  <a:srgbClr val="FFFFFF"/>
                </a:highlight>
                <a:latin typeface="Consolas" panose="020B0609020204030204" pitchFamily="49" charset="0"/>
              </a:rPr>
              <a:t>usageLevel</a:t>
            </a:r>
            <a:r>
              <a:rPr lang="en-US" sz="1836" dirty="0">
                <a:solidFill>
                  <a:srgbClr val="000000"/>
                </a:solidFill>
                <a:highlight>
                  <a:srgbClr val="FFFFFF"/>
                </a:highlight>
                <a:latin typeface="Consolas" panose="020B0609020204030204" pitchFamily="49" charset="0"/>
              </a:rPr>
              <a:t> == </a:t>
            </a:r>
            <a:r>
              <a:rPr lang="en-US" sz="1836" dirty="0" err="1">
                <a:solidFill>
                  <a:srgbClr val="2B91AF"/>
                </a:solidFill>
                <a:highlight>
                  <a:srgbClr val="FFFFFF"/>
                </a:highlight>
                <a:latin typeface="Consolas" panose="020B0609020204030204" pitchFamily="49" charset="0"/>
              </a:rPr>
              <a:t>AppMemoryUsageLevel</a:t>
            </a:r>
            <a:r>
              <a:rPr lang="en-US" sz="1836" dirty="0" err="1">
                <a:solidFill>
                  <a:srgbClr val="000000"/>
                </a:solidFill>
                <a:highlight>
                  <a:srgbClr val="FFFFFF"/>
                </a:highlight>
                <a:latin typeface="Consolas" panose="020B0609020204030204" pitchFamily="49" charset="0"/>
              </a:rPr>
              <a:t>.High</a:t>
            </a:r>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000000"/>
                </a:solidFill>
                <a:highlight>
                  <a:srgbClr val="FFFFFF"/>
                </a:highlight>
                <a:latin typeface="Consolas" panose="020B0609020204030204" pitchFamily="49" charset="0"/>
              </a:rPr>
              <a:t>     ;</a:t>
            </a:r>
            <a:r>
              <a:rPr lang="en-US" sz="1836" dirty="0">
                <a:solidFill>
                  <a:srgbClr val="008000"/>
                </a:solidFill>
                <a:highlight>
                  <a:srgbClr val="FFFFFF"/>
                </a:highlight>
                <a:latin typeface="Consolas" panose="020B0609020204030204" pitchFamily="49" charset="0"/>
              </a:rPr>
              <a:t>// Near limit, clear caches and scale down assets.</a:t>
            </a:r>
            <a:r>
              <a:rPr lang="en-US" sz="1836" dirty="0">
                <a:solidFill>
                  <a:srgbClr val="000000"/>
                </a:solidFill>
                <a:highlight>
                  <a:srgbClr val="FFFFFF"/>
                </a:highlight>
                <a:latin typeface="Consolas" panose="020B0609020204030204" pitchFamily="49" charset="0"/>
              </a:rPr>
              <a:t>         </a:t>
            </a:r>
          </a:p>
        </p:txBody>
      </p:sp>
      <p:sp>
        <p:nvSpPr>
          <p:cNvPr id="2" name="Rectangle 1"/>
          <p:cNvSpPr/>
          <p:nvPr/>
        </p:nvSpPr>
        <p:spPr>
          <a:xfrm>
            <a:off x="280987" y="1388542"/>
            <a:ext cx="11572760" cy="958583"/>
          </a:xfrm>
          <a:prstGeom prst="rect">
            <a:avLst/>
          </a:prstGeom>
        </p:spPr>
        <p:txBody>
          <a:bodyPr wrap="square">
            <a:spAutoFit/>
          </a:bodyPr>
          <a:lstStyle/>
          <a:p>
            <a:pPr defTabSz="932597"/>
            <a:r>
              <a:rPr lang="en-US" sz="1836" dirty="0" err="1">
                <a:solidFill>
                  <a:srgbClr val="0000FF"/>
                </a:solidFill>
                <a:highlight>
                  <a:srgbClr val="FFFFFF"/>
                </a:highlight>
                <a:latin typeface="Consolas" panose="020B0609020204030204" pitchFamily="49" charset="0"/>
              </a:rPr>
              <a:t>ulong</a:t>
            </a:r>
            <a:r>
              <a:rPr lang="en-US" sz="1836" dirty="0">
                <a:solidFill>
                  <a:srgbClr val="000000"/>
                </a:solidFill>
                <a:highlight>
                  <a:srgbClr val="FFFFFF"/>
                </a:highlight>
                <a:latin typeface="Consolas" panose="020B0609020204030204" pitchFamily="49" charset="0"/>
              </a:rPr>
              <a:t> </a:t>
            </a:r>
            <a:r>
              <a:rPr lang="en-US" sz="1836" dirty="0" err="1">
                <a:solidFill>
                  <a:srgbClr val="000000"/>
                </a:solidFill>
                <a:highlight>
                  <a:srgbClr val="FFFFFF"/>
                </a:highlight>
                <a:latin typeface="Consolas" panose="020B0609020204030204" pitchFamily="49" charset="0"/>
              </a:rPr>
              <a:t>usageLimit</a:t>
            </a:r>
            <a:r>
              <a:rPr lang="en-US" sz="1836" dirty="0">
                <a:solidFill>
                  <a:srgbClr val="000000"/>
                </a:solidFill>
                <a:highlight>
                  <a:srgbClr val="FFFFFF"/>
                </a:highlight>
                <a:latin typeface="Consolas" panose="020B0609020204030204" pitchFamily="49" charset="0"/>
              </a:rPr>
              <a:t> = </a:t>
            </a:r>
            <a:r>
              <a:rPr lang="en-US" sz="1836" dirty="0" err="1">
                <a:solidFill>
                  <a:srgbClr val="2B91AF"/>
                </a:solidFill>
                <a:highlight>
                  <a:srgbClr val="FFFFFF"/>
                </a:highlight>
                <a:latin typeface="Consolas" panose="020B0609020204030204" pitchFamily="49" charset="0"/>
              </a:rPr>
              <a:t>MemoryManager</a:t>
            </a:r>
            <a:r>
              <a:rPr lang="en-US" sz="1836" dirty="0" err="1">
                <a:solidFill>
                  <a:srgbClr val="000000"/>
                </a:solidFill>
                <a:highlight>
                  <a:srgbClr val="FFFFFF"/>
                </a:highlight>
                <a:latin typeface="Consolas" panose="020B0609020204030204" pitchFamily="49" charset="0"/>
              </a:rPr>
              <a:t>.AppMemoryUsageLimit</a:t>
            </a:r>
            <a:r>
              <a:rPr lang="en-US" sz="1836" dirty="0">
                <a:solidFill>
                  <a:srgbClr val="000000"/>
                </a:solidFill>
                <a:highlight>
                  <a:srgbClr val="FFFFFF"/>
                </a:highlight>
                <a:latin typeface="Consolas" panose="020B0609020204030204" pitchFamily="49" charset="0"/>
              </a:rPr>
              <a:t>;</a:t>
            </a:r>
          </a:p>
          <a:p>
            <a:pPr defTabSz="932597"/>
            <a:r>
              <a:rPr lang="en-US" sz="1836" dirty="0" err="1">
                <a:solidFill>
                  <a:srgbClr val="0000FF"/>
                </a:solidFill>
                <a:highlight>
                  <a:srgbClr val="FFFFFF"/>
                </a:highlight>
                <a:latin typeface="Consolas" panose="020B0609020204030204" pitchFamily="49" charset="0"/>
              </a:rPr>
              <a:t>ulong</a:t>
            </a:r>
            <a:r>
              <a:rPr lang="en-US" sz="1836" dirty="0">
                <a:solidFill>
                  <a:srgbClr val="000000"/>
                </a:solidFill>
                <a:highlight>
                  <a:srgbClr val="FFFFFF"/>
                </a:highlight>
                <a:latin typeface="Consolas" panose="020B0609020204030204" pitchFamily="49" charset="0"/>
              </a:rPr>
              <a:t> usage = </a:t>
            </a:r>
            <a:r>
              <a:rPr lang="en-US" sz="1836" dirty="0" err="1">
                <a:solidFill>
                  <a:srgbClr val="2B91AF"/>
                </a:solidFill>
                <a:highlight>
                  <a:srgbClr val="FFFFFF"/>
                </a:highlight>
                <a:latin typeface="Consolas" panose="020B0609020204030204" pitchFamily="49" charset="0"/>
              </a:rPr>
              <a:t>MemoryManager</a:t>
            </a:r>
            <a:r>
              <a:rPr lang="en-US" sz="1836" dirty="0" err="1">
                <a:solidFill>
                  <a:srgbClr val="000000"/>
                </a:solidFill>
                <a:highlight>
                  <a:srgbClr val="FFFFFF"/>
                </a:highlight>
                <a:latin typeface="Consolas" panose="020B0609020204030204" pitchFamily="49" charset="0"/>
              </a:rPr>
              <a:t>.AppMemoryUsage</a:t>
            </a:r>
            <a:r>
              <a:rPr lang="en-US" sz="1836" dirty="0">
                <a:solidFill>
                  <a:srgbClr val="000000"/>
                </a:solidFill>
                <a:highlight>
                  <a:srgbClr val="FFFFFF"/>
                </a:highlight>
                <a:latin typeface="Consolas" panose="020B0609020204030204" pitchFamily="49" charset="0"/>
              </a:rPr>
              <a:t>;</a:t>
            </a:r>
          </a:p>
          <a:p>
            <a:pPr defTabSz="932597"/>
            <a:r>
              <a:rPr lang="en-US" sz="1836" dirty="0" err="1">
                <a:solidFill>
                  <a:srgbClr val="0000FF"/>
                </a:solidFill>
                <a:highlight>
                  <a:srgbClr val="FFFFFF"/>
                </a:highlight>
                <a:latin typeface="Consolas" panose="020B0609020204030204" pitchFamily="49" charset="0"/>
              </a:rPr>
              <a:t>ulong</a:t>
            </a:r>
            <a:r>
              <a:rPr lang="en-US" sz="1836" dirty="0">
                <a:solidFill>
                  <a:srgbClr val="000000"/>
                </a:solidFill>
                <a:highlight>
                  <a:srgbClr val="FFFFFF"/>
                </a:highlight>
                <a:latin typeface="Consolas" panose="020B0609020204030204" pitchFamily="49" charset="0"/>
              </a:rPr>
              <a:t> headroom = </a:t>
            </a:r>
            <a:r>
              <a:rPr lang="en-US" sz="1836" dirty="0" err="1">
                <a:solidFill>
                  <a:srgbClr val="000000"/>
                </a:solidFill>
                <a:highlight>
                  <a:srgbClr val="FFFFFF"/>
                </a:highlight>
                <a:latin typeface="Consolas" panose="020B0609020204030204" pitchFamily="49" charset="0"/>
              </a:rPr>
              <a:t>usageLimit</a:t>
            </a:r>
            <a:r>
              <a:rPr lang="en-US" sz="1836" dirty="0">
                <a:solidFill>
                  <a:srgbClr val="000000"/>
                </a:solidFill>
                <a:highlight>
                  <a:srgbClr val="FFFFFF"/>
                </a:highlight>
                <a:latin typeface="Consolas" panose="020B0609020204030204" pitchFamily="49" charset="0"/>
              </a:rPr>
              <a:t> - usage;</a:t>
            </a:r>
          </a:p>
        </p:txBody>
      </p:sp>
      <p:sp>
        <p:nvSpPr>
          <p:cNvPr id="5" name="Rectangle 4"/>
          <p:cNvSpPr/>
          <p:nvPr/>
        </p:nvSpPr>
        <p:spPr>
          <a:xfrm>
            <a:off x="280985" y="5662636"/>
            <a:ext cx="11572760" cy="670445"/>
          </a:xfrm>
          <a:prstGeom prst="rect">
            <a:avLst/>
          </a:prstGeom>
        </p:spPr>
        <p:txBody>
          <a:bodyPr wrap="square">
            <a:spAutoFit/>
          </a:bodyPr>
          <a:lstStyle/>
          <a:p>
            <a:pPr defTabSz="932597"/>
            <a:r>
              <a:rPr lang="en-US" sz="1836" dirty="0">
                <a:solidFill>
                  <a:srgbClr val="0000FF"/>
                </a:solidFill>
                <a:highlight>
                  <a:srgbClr val="FFFFFF"/>
                </a:highlight>
                <a:latin typeface="Consolas" panose="020B0609020204030204" pitchFamily="49" charset="0"/>
              </a:rPr>
              <a:t>else if</a:t>
            </a:r>
            <a:r>
              <a:rPr lang="en-US" sz="1836" dirty="0">
                <a:solidFill>
                  <a:srgbClr val="000000"/>
                </a:solidFill>
                <a:highlight>
                  <a:srgbClr val="FFFFFF"/>
                </a:highlight>
                <a:latin typeface="Consolas" panose="020B0609020204030204" pitchFamily="49" charset="0"/>
              </a:rPr>
              <a:t>(</a:t>
            </a:r>
            <a:r>
              <a:rPr lang="en-US" sz="1836" dirty="0" err="1">
                <a:solidFill>
                  <a:srgbClr val="000000"/>
                </a:solidFill>
                <a:highlight>
                  <a:srgbClr val="FFFFFF"/>
                </a:highlight>
                <a:latin typeface="Consolas" panose="020B0609020204030204" pitchFamily="49" charset="0"/>
              </a:rPr>
              <a:t>usageLevel</a:t>
            </a:r>
            <a:r>
              <a:rPr lang="en-US" sz="1836" dirty="0">
                <a:solidFill>
                  <a:srgbClr val="000000"/>
                </a:solidFill>
                <a:highlight>
                  <a:srgbClr val="FFFFFF"/>
                </a:highlight>
                <a:latin typeface="Consolas" panose="020B0609020204030204" pitchFamily="49" charset="0"/>
              </a:rPr>
              <a:t> == </a:t>
            </a:r>
            <a:r>
              <a:rPr lang="en-US" sz="1836" dirty="0" err="1">
                <a:solidFill>
                  <a:srgbClr val="2B91AF"/>
                </a:solidFill>
                <a:highlight>
                  <a:srgbClr val="FFFFFF"/>
                </a:highlight>
                <a:latin typeface="Consolas" panose="020B0609020204030204" pitchFamily="49" charset="0"/>
              </a:rPr>
              <a:t>AppMemoryUsageLevel</a:t>
            </a:r>
            <a:r>
              <a:rPr lang="en-US" sz="1836" dirty="0" err="1">
                <a:solidFill>
                  <a:srgbClr val="000000"/>
                </a:solidFill>
                <a:highlight>
                  <a:srgbClr val="FFFFFF"/>
                </a:highlight>
                <a:latin typeface="Consolas" panose="020B0609020204030204" pitchFamily="49" charset="0"/>
              </a:rPr>
              <a:t>.OverLimit</a:t>
            </a:r>
            <a:r>
              <a:rPr lang="en-US" sz="1836" dirty="0">
                <a:solidFill>
                  <a:srgbClr val="000000"/>
                </a:solidFill>
                <a:highlight>
                  <a:srgbClr val="FFFFFF"/>
                </a:highlight>
                <a:latin typeface="Consolas" panose="020B0609020204030204" pitchFamily="49" charset="0"/>
              </a:rPr>
              <a:t>)</a:t>
            </a:r>
          </a:p>
          <a:p>
            <a:pPr defTabSz="932597"/>
            <a:r>
              <a:rPr lang="en-US" sz="1836" dirty="0">
                <a:solidFill>
                  <a:srgbClr val="008000"/>
                </a:solidFill>
                <a:highlight>
                  <a:srgbClr val="FFFFFF"/>
                </a:highlight>
                <a:latin typeface="Consolas" panose="020B0609020204030204" pitchFamily="49" charset="0"/>
              </a:rPr>
              <a:t>     </a:t>
            </a:r>
            <a:r>
              <a:rPr lang="en-US" sz="1836" dirty="0">
                <a:solidFill>
                  <a:srgbClr val="000000"/>
                </a:solidFill>
                <a:highlight>
                  <a:srgbClr val="FFFFFF"/>
                </a:highlight>
                <a:latin typeface="Consolas" panose="020B0609020204030204" pitchFamily="49" charset="0"/>
              </a:rPr>
              <a:t>;</a:t>
            </a:r>
            <a:r>
              <a:rPr lang="en-US" sz="1836" dirty="0">
                <a:solidFill>
                  <a:srgbClr val="008000"/>
                </a:solidFill>
                <a:highlight>
                  <a:srgbClr val="FFFFFF"/>
                </a:highlight>
                <a:latin typeface="Consolas" panose="020B0609020204030204" pitchFamily="49" charset="0"/>
              </a:rPr>
              <a:t>// Reduce as much as possible to avoid termination.</a:t>
            </a:r>
          </a:p>
        </p:txBody>
      </p:sp>
    </p:spTree>
    <p:extLst>
      <p:ext uri="{BB962C8B-B14F-4D97-AF65-F5344CB8AC3E}">
        <p14:creationId xmlns:p14="http://schemas.microsoft.com/office/powerpoint/2010/main" val="2206012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6"/>
          <p:cNvSpPr>
            <a:spLocks noGrp="1"/>
          </p:cNvSpPr>
          <p:nvPr>
            <p:ph type="title"/>
          </p:nvPr>
        </p:nvSpPr>
        <p:spPr>
          <a:xfrm>
            <a:off x="280988" y="301152"/>
            <a:ext cx="12126254" cy="935842"/>
          </a:xfrm>
        </p:spPr>
        <p:txBody>
          <a:bodyPr>
            <a:normAutofit/>
          </a:bodyPr>
          <a:lstStyle/>
          <a:p>
            <a:r>
              <a:rPr lang="en-US" sz="4896" dirty="0">
                <a:latin typeface="Segoe UI Light" panose="020B0502040204020203" pitchFamily="34" charset="0"/>
                <a:cs typeface="Segoe UI Light" panose="020B0502040204020203" pitchFamily="34" charset="0"/>
              </a:rPr>
              <a:t>Improvements in Upcoming Release</a:t>
            </a:r>
          </a:p>
        </p:txBody>
      </p:sp>
      <p:sp>
        <p:nvSpPr>
          <p:cNvPr id="4" name="Rectangle 3"/>
          <p:cNvSpPr/>
          <p:nvPr/>
        </p:nvSpPr>
        <p:spPr>
          <a:xfrm>
            <a:off x="280989" y="2670534"/>
            <a:ext cx="11697696" cy="1022671"/>
          </a:xfrm>
          <a:prstGeom prst="rect">
            <a:avLst/>
          </a:prstGeom>
        </p:spPr>
        <p:txBody>
          <a:bodyPr wrap="square">
            <a:spAutoFit/>
          </a:bodyPr>
          <a:lstStyle/>
          <a:p>
            <a:pPr defTabSz="932563">
              <a:lnSpc>
                <a:spcPct val="90000"/>
              </a:lnSpc>
              <a:spcBef>
                <a:spcPct val="20000"/>
              </a:spcBef>
              <a:buSzPct val="90000"/>
            </a:pPr>
            <a:r>
              <a:rPr lang="en-US" sz="4080" dirty="0">
                <a:gradFill>
                  <a:gsLst>
                    <a:gs pos="1250">
                      <a:srgbClr val="0078D7"/>
                    </a:gs>
                    <a:gs pos="99000">
                      <a:srgbClr val="0078D7"/>
                    </a:gs>
                  </a:gsLst>
                  <a:lin ang="5400000" scaled="0"/>
                </a:gradFill>
                <a:latin typeface="Segoe UI Light" panose="020B0502040204020203" pitchFamily="34" charset="0"/>
                <a:cs typeface="Segoe UI Light" panose="020B0502040204020203" pitchFamily="34" charset="0"/>
              </a:rPr>
              <a:t>Activity Sponsored Execution</a:t>
            </a:r>
          </a:p>
          <a:p>
            <a:pPr marL="0" lvl="1" defTabSz="932563">
              <a:lnSpc>
                <a:spcPct val="90000"/>
              </a:lnSpc>
              <a:spcBef>
                <a:spcPct val="20000"/>
              </a:spcBef>
              <a:buSzPct val="90000"/>
            </a:pPr>
            <a:r>
              <a:rPr lang="en-US" sz="2040" dirty="0">
                <a:gradFill>
                  <a:gsLst>
                    <a:gs pos="1250">
                      <a:srgbClr val="505050"/>
                    </a:gs>
                    <a:gs pos="100000">
                      <a:srgbClr val="505050"/>
                    </a:gs>
                  </a:gsLst>
                  <a:lin ang="5400000" scaled="0"/>
                </a:gradFill>
                <a:latin typeface="Segoe UI Light" panose="020B0502040204020203" pitchFamily="34" charset="0"/>
                <a:cs typeface="Segoe UI Light" panose="020B0502040204020203" pitchFamily="34" charset="0"/>
              </a:rPr>
              <a:t>Media playback activity, Reduced code</a:t>
            </a:r>
          </a:p>
        </p:txBody>
      </p:sp>
      <p:sp>
        <p:nvSpPr>
          <p:cNvPr id="7" name="Rectangle 6"/>
          <p:cNvSpPr/>
          <p:nvPr/>
        </p:nvSpPr>
        <p:spPr>
          <a:xfrm>
            <a:off x="280988" y="3974547"/>
            <a:ext cx="12131762" cy="1022671"/>
          </a:xfrm>
          <a:prstGeom prst="rect">
            <a:avLst/>
          </a:prstGeom>
        </p:spPr>
        <p:txBody>
          <a:bodyPr wrap="square">
            <a:spAutoFit/>
          </a:bodyPr>
          <a:lstStyle/>
          <a:p>
            <a:pPr defTabSz="932563">
              <a:lnSpc>
                <a:spcPct val="90000"/>
              </a:lnSpc>
              <a:spcBef>
                <a:spcPct val="20000"/>
              </a:spcBef>
              <a:buSzPct val="90000"/>
            </a:pPr>
            <a:r>
              <a:rPr lang="en-US" sz="4080" dirty="0">
                <a:gradFill>
                  <a:gsLst>
                    <a:gs pos="1250">
                      <a:srgbClr val="0078D7"/>
                    </a:gs>
                    <a:gs pos="99000">
                      <a:srgbClr val="0078D7"/>
                    </a:gs>
                  </a:gsLst>
                  <a:lin ang="5400000" scaled="0"/>
                </a:gradFill>
                <a:latin typeface="Segoe UI Light" panose="020B0502040204020203" pitchFamily="34" charset="0"/>
                <a:cs typeface="Segoe UI Light" panose="020B0502040204020203" pitchFamily="34" charset="0"/>
              </a:rPr>
              <a:t>Unspecified Extended Execution</a:t>
            </a:r>
          </a:p>
          <a:p>
            <a:pPr marL="0" lvl="1" defTabSz="932563">
              <a:lnSpc>
                <a:spcPct val="90000"/>
              </a:lnSpc>
              <a:spcBef>
                <a:spcPct val="20000"/>
              </a:spcBef>
              <a:buSzPct val="90000"/>
            </a:pPr>
            <a:r>
              <a:rPr lang="en-US" sz="2040" dirty="0">
                <a:gradFill>
                  <a:gsLst>
                    <a:gs pos="1250">
                      <a:srgbClr val="505050"/>
                    </a:gs>
                    <a:gs pos="100000">
                      <a:srgbClr val="505050"/>
                    </a:gs>
                  </a:gsLst>
                  <a:lin ang="5400000" scaled="0"/>
                </a:gradFill>
                <a:latin typeface="Segoe UI Light" panose="020B0502040204020203" pitchFamily="34" charset="0"/>
                <a:cs typeface="Segoe UI Light" panose="020B0502040204020203" pitchFamily="34" charset="0"/>
              </a:rPr>
              <a:t>No time limit when connected to power or set in Battery Use</a:t>
            </a:r>
          </a:p>
        </p:txBody>
      </p:sp>
      <p:sp>
        <p:nvSpPr>
          <p:cNvPr id="9" name="Rectangle 8"/>
          <p:cNvSpPr/>
          <p:nvPr/>
        </p:nvSpPr>
        <p:spPr>
          <a:xfrm>
            <a:off x="280988" y="1366522"/>
            <a:ext cx="6217356" cy="1022671"/>
          </a:xfrm>
          <a:prstGeom prst="rect">
            <a:avLst/>
          </a:prstGeom>
        </p:spPr>
        <p:txBody>
          <a:bodyPr>
            <a:spAutoFit/>
          </a:bodyPr>
          <a:lstStyle/>
          <a:p>
            <a:pPr defTabSz="932563">
              <a:lnSpc>
                <a:spcPct val="90000"/>
              </a:lnSpc>
              <a:spcBef>
                <a:spcPct val="20000"/>
              </a:spcBef>
              <a:buSzPct val="90000"/>
            </a:pPr>
            <a:r>
              <a:rPr lang="en-US" sz="4080" dirty="0">
                <a:gradFill>
                  <a:gsLst>
                    <a:gs pos="1250">
                      <a:srgbClr val="0078D7"/>
                    </a:gs>
                    <a:gs pos="99000">
                      <a:srgbClr val="0078D7"/>
                    </a:gs>
                  </a:gsLst>
                  <a:lin ang="5400000" scaled="0"/>
                </a:gradFill>
                <a:latin typeface="Segoe UI Light" panose="020B0502040204020203" pitchFamily="34" charset="0"/>
                <a:cs typeface="Segoe UI Light" panose="020B0502040204020203" pitchFamily="34" charset="0"/>
              </a:rPr>
              <a:t>Single Process Model</a:t>
            </a:r>
          </a:p>
          <a:p>
            <a:pPr marL="0" lvl="1" defTabSz="932563">
              <a:lnSpc>
                <a:spcPct val="90000"/>
              </a:lnSpc>
              <a:spcBef>
                <a:spcPct val="20000"/>
              </a:spcBef>
              <a:buSzPct val="90000"/>
            </a:pPr>
            <a:r>
              <a:rPr lang="en-US" sz="2040" dirty="0">
                <a:gradFill>
                  <a:gsLst>
                    <a:gs pos="1250">
                      <a:srgbClr val="505050"/>
                    </a:gs>
                    <a:gs pos="100000">
                      <a:srgbClr val="505050"/>
                    </a:gs>
                  </a:gsLst>
                  <a:lin ang="5400000" scaled="0"/>
                </a:gradFill>
                <a:latin typeface="Segoe UI Light" panose="020B0502040204020203" pitchFamily="34" charset="0"/>
                <a:cs typeface="Segoe UI Light" panose="020B0502040204020203" pitchFamily="34" charset="0"/>
              </a:rPr>
              <a:t>Background Activation and Execution in App</a:t>
            </a:r>
          </a:p>
        </p:txBody>
      </p:sp>
      <p:sp>
        <p:nvSpPr>
          <p:cNvPr id="8" name="Rectangle 7"/>
          <p:cNvSpPr/>
          <p:nvPr/>
        </p:nvSpPr>
        <p:spPr>
          <a:xfrm>
            <a:off x="275480" y="5278560"/>
            <a:ext cx="12131762" cy="1022671"/>
          </a:xfrm>
          <a:prstGeom prst="rect">
            <a:avLst/>
          </a:prstGeom>
        </p:spPr>
        <p:txBody>
          <a:bodyPr wrap="square">
            <a:spAutoFit/>
          </a:bodyPr>
          <a:lstStyle/>
          <a:p>
            <a:pPr defTabSz="932563">
              <a:lnSpc>
                <a:spcPct val="90000"/>
              </a:lnSpc>
              <a:spcBef>
                <a:spcPct val="20000"/>
              </a:spcBef>
              <a:buSzPct val="90000"/>
            </a:pPr>
            <a:r>
              <a:rPr lang="en-US" sz="4080" dirty="0">
                <a:gradFill>
                  <a:gsLst>
                    <a:gs pos="1250">
                      <a:srgbClr val="0078D7"/>
                    </a:gs>
                    <a:gs pos="99000">
                      <a:srgbClr val="0078D7"/>
                    </a:gs>
                  </a:gsLst>
                  <a:lin ang="5400000" scaled="0"/>
                </a:gradFill>
                <a:latin typeface="Segoe UI Light" panose="020B0502040204020203" pitchFamily="34" charset="0"/>
                <a:cs typeface="Segoe UI Light" panose="020B0502040204020203" pitchFamily="34" charset="0"/>
              </a:rPr>
              <a:t>Over Memory Limit Notification</a:t>
            </a:r>
          </a:p>
          <a:p>
            <a:pPr marL="0" lvl="1" defTabSz="932563">
              <a:lnSpc>
                <a:spcPct val="90000"/>
              </a:lnSpc>
              <a:spcBef>
                <a:spcPct val="20000"/>
              </a:spcBef>
              <a:buSzPct val="90000"/>
            </a:pPr>
            <a:r>
              <a:rPr lang="en-US" sz="2040" dirty="0">
                <a:gradFill>
                  <a:gsLst>
                    <a:gs pos="1250">
                      <a:srgbClr val="505050"/>
                    </a:gs>
                    <a:gs pos="100000">
                      <a:srgbClr val="505050"/>
                    </a:gs>
                  </a:gsLst>
                  <a:lin ang="5400000" scaled="0"/>
                </a:gradFill>
                <a:latin typeface="Segoe UI Light" panose="020B0502040204020203" pitchFamily="34" charset="0"/>
                <a:cs typeface="Segoe UI Light" panose="020B0502040204020203" pitchFamily="34" charset="0"/>
              </a:rPr>
              <a:t>Memory Manager callback instead of termination</a:t>
            </a:r>
          </a:p>
        </p:txBody>
      </p:sp>
    </p:spTree>
    <p:extLst>
      <p:ext uri="{BB962C8B-B14F-4D97-AF65-F5344CB8AC3E}">
        <p14:creationId xmlns:p14="http://schemas.microsoft.com/office/powerpoint/2010/main" val="2643312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 y="1065"/>
            <a:ext cx="12427946" cy="6992470"/>
          </a:xfrm>
          <a:prstGeom prst="rect">
            <a:avLst/>
          </a:prstGeom>
        </p:spPr>
      </p:pic>
      <p:sp>
        <p:nvSpPr>
          <p:cNvPr id="31" name="Rectangle 30"/>
          <p:cNvSpPr/>
          <p:nvPr/>
        </p:nvSpPr>
        <p:spPr>
          <a:xfrm>
            <a:off x="4266" y="1643005"/>
            <a:ext cx="12427946" cy="4128501"/>
          </a:xfrm>
          <a:prstGeom prst="rect">
            <a:avLst/>
          </a:prstGeom>
          <a:solidFill>
            <a:schemeClr val="bg1">
              <a:alpha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1958" fontAlgn="base">
              <a:lnSpc>
                <a:spcPct val="90000"/>
              </a:lnSpc>
              <a:spcBef>
                <a:spcPct val="0"/>
              </a:spcBef>
              <a:spcAft>
                <a:spcPct val="0"/>
              </a:spcAft>
            </a:pPr>
            <a:endParaRPr lang="en-US" sz="1836" dirty="0" err="1">
              <a:gradFill>
                <a:gsLst>
                  <a:gs pos="0">
                    <a:srgbClr val="FFFFFF"/>
                  </a:gs>
                  <a:gs pos="100000">
                    <a:srgbClr val="FFFFFF"/>
                  </a:gs>
                </a:gsLst>
                <a:lin ang="5400000" scaled="0"/>
              </a:gradFill>
              <a:latin typeface="Segoe UI Light" panose="020B0502040204020203" pitchFamily="34" charset="0"/>
              <a:ea typeface="Segoe UI" pitchFamily="34" charset="0"/>
              <a:cs typeface="Segoe UI Light" panose="020B0502040204020203" pitchFamily="34" charset="0"/>
            </a:endParaRPr>
          </a:p>
        </p:txBody>
      </p:sp>
      <p:sp>
        <p:nvSpPr>
          <p:cNvPr id="25" name="TextBox 24"/>
          <p:cNvSpPr txBox="1"/>
          <p:nvPr/>
        </p:nvSpPr>
        <p:spPr>
          <a:xfrm>
            <a:off x="1764" y="397424"/>
            <a:ext cx="12334916" cy="849122"/>
          </a:xfrm>
          <a:prstGeom prst="rect">
            <a:avLst/>
          </a:prstGeom>
          <a:solidFill>
            <a:schemeClr val="accent6">
              <a:alpha val="70000"/>
            </a:schemeClr>
          </a:solidFill>
        </p:spPr>
        <p:txBody>
          <a:bodyPr wrap="square" lIns="548484" tIns="146262" rIns="182828" bIns="146262" rtlCol="0">
            <a:spAutoFit/>
          </a:bodyPr>
          <a:lstStyle/>
          <a:p>
            <a:pPr defTabSz="932597">
              <a:lnSpc>
                <a:spcPct val="90000"/>
              </a:lnSpc>
              <a:spcAft>
                <a:spcPts val="600"/>
              </a:spcAft>
            </a:pPr>
            <a:r>
              <a:rPr lang="en-US" sz="3998" b="1" spc="-150" dirty="0">
                <a:solidFill>
                  <a:srgbClr val="FFFFFF"/>
                </a:solidFill>
                <a:latin typeface="Segoe UI Light" panose="020B0502040204020203" pitchFamily="34" charset="0"/>
                <a:cs typeface="Segoe UI Light" panose="020B0502040204020203" pitchFamily="34" charset="0"/>
              </a:rPr>
              <a:t>GREAT USER EXPERIENCE ACROSS ONE BILLION DEVICES</a:t>
            </a:r>
          </a:p>
        </p:txBody>
      </p:sp>
      <p:sp>
        <p:nvSpPr>
          <p:cNvPr id="50" name="Rectangle 49"/>
          <p:cNvSpPr/>
          <p:nvPr/>
        </p:nvSpPr>
        <p:spPr>
          <a:xfrm>
            <a:off x="4266" y="4916606"/>
            <a:ext cx="12427946" cy="854900"/>
          </a:xfrm>
          <a:prstGeom prst="rect">
            <a:avLst/>
          </a:prstGeom>
          <a:gradFill>
            <a:gsLst>
              <a:gs pos="0">
                <a:schemeClr val="tx1">
                  <a:lumMod val="50000"/>
                  <a:alpha val="0"/>
                </a:schemeClr>
              </a:gs>
              <a:gs pos="100000">
                <a:schemeClr val="tx1">
                  <a:lumMod val="50000"/>
                  <a:alpha val="11000"/>
                </a:schemeClr>
              </a:gs>
            </a:gsLst>
            <a:lin ang="540000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1958" fontAlgn="base">
              <a:lnSpc>
                <a:spcPct val="90000"/>
              </a:lnSpc>
              <a:spcBef>
                <a:spcPct val="0"/>
              </a:spcBef>
              <a:spcAft>
                <a:spcPct val="0"/>
              </a:spcAft>
            </a:pPr>
            <a:endParaRPr lang="en-US" sz="1836" dirty="0" err="1">
              <a:gradFill>
                <a:gsLst>
                  <a:gs pos="0">
                    <a:srgbClr val="FFFFFF"/>
                  </a:gs>
                  <a:gs pos="100000">
                    <a:srgbClr val="FFFFFF"/>
                  </a:gs>
                </a:gsLst>
                <a:lin ang="5400000" scaled="0"/>
              </a:gradFill>
              <a:latin typeface="Segoe UI Light" panose="020B0502040204020203" pitchFamily="34" charset="0"/>
              <a:ea typeface="Segoe UI" pitchFamily="34" charset="0"/>
              <a:cs typeface="Segoe UI Light" panose="020B0502040204020203" pitchFamily="34" charset="0"/>
            </a:endParaRPr>
          </a:p>
        </p:txBody>
      </p:sp>
      <p:sp>
        <p:nvSpPr>
          <p:cNvPr id="26" name="White Frame"/>
          <p:cNvSpPr/>
          <p:nvPr/>
        </p:nvSpPr>
        <p:spPr>
          <a:xfrm>
            <a:off x="1764" y="994"/>
            <a:ext cx="12432312" cy="6993175"/>
          </a:xfrm>
          <a:custGeom>
            <a:avLst/>
            <a:gdLst>
              <a:gd name="connsiteX0" fmla="*/ 92964 w 12192000"/>
              <a:gd name="connsiteY0" fmla="*/ 91440 h 6858000"/>
              <a:gd name="connsiteX1" fmla="*/ 92964 w 12192000"/>
              <a:gd name="connsiteY1" fmla="*/ 6766560 h 6858000"/>
              <a:gd name="connsiteX2" fmla="*/ 12099036 w 12192000"/>
              <a:gd name="connsiteY2" fmla="*/ 6766560 h 6858000"/>
              <a:gd name="connsiteX3" fmla="*/ 12099036 w 12192000"/>
              <a:gd name="connsiteY3" fmla="*/ 9144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92964" y="91440"/>
                </a:moveTo>
                <a:lnTo>
                  <a:pt x="92964" y="6766560"/>
                </a:lnTo>
                <a:lnTo>
                  <a:pt x="12099036" y="6766560"/>
                </a:lnTo>
                <a:lnTo>
                  <a:pt x="12099036" y="91440"/>
                </a:lnTo>
                <a:close/>
                <a:moveTo>
                  <a:pt x="0" y="0"/>
                </a:moveTo>
                <a:lnTo>
                  <a:pt x="12192000" y="0"/>
                </a:lnTo>
                <a:lnTo>
                  <a:pt x="12192000" y="6858000"/>
                </a:lnTo>
                <a:lnTo>
                  <a:pt x="0" y="685800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398">
              <a:solidFill>
                <a:srgbClr val="FFFFFF"/>
              </a:solidFill>
              <a:latin typeface="Segoe UI Light" panose="020B0502040204020203" pitchFamily="34" charset="0"/>
              <a:cs typeface="Segoe UI Light" panose="020B0502040204020203" pitchFamily="34" charset="0"/>
            </a:endParaRPr>
          </a:p>
        </p:txBody>
      </p:sp>
      <p:grpSp>
        <p:nvGrpSpPr>
          <p:cNvPr id="74" name="Holo-glass"/>
          <p:cNvGrpSpPr/>
          <p:nvPr/>
        </p:nvGrpSpPr>
        <p:grpSpPr>
          <a:xfrm>
            <a:off x="2086023" y="3337248"/>
            <a:ext cx="2027738" cy="1246807"/>
            <a:chOff x="7045270" y="1117620"/>
            <a:chExt cx="1380666" cy="848938"/>
          </a:xfrm>
        </p:grpSpPr>
        <p:sp>
          <p:nvSpPr>
            <p:cNvPr id="102" name="Oval 101"/>
            <p:cNvSpPr/>
            <p:nvPr/>
          </p:nvSpPr>
          <p:spPr bwMode="auto">
            <a:xfrm>
              <a:off x="7045270" y="1489923"/>
              <a:ext cx="1380666" cy="476635"/>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Holographic</a:t>
              </a:r>
            </a:p>
          </p:txBody>
        </p:sp>
        <p:pic>
          <p:nvPicPr>
            <p:cNvPr id="103" name="Picture 102" descr="141215_B-hero_01.png"/>
            <p:cNvPicPr>
              <a:picLocks noChangeAspect="1"/>
            </p:cNvPicPr>
            <p:nvPr/>
          </p:nvPicPr>
          <p:blipFill rotWithShape="1">
            <a:blip r:embed="rId4" cstate="print">
              <a:extLst>
                <a:ext uri="{28A0092B-C50C-407E-A947-70E740481C1C}">
                  <a14:useLocalDpi xmlns:a14="http://schemas.microsoft.com/office/drawing/2010/main" val="0"/>
                </a:ext>
              </a:extLst>
            </a:blip>
            <a:srcRect l="12333" t="23140" r="7378" b="17105"/>
            <a:stretch/>
          </p:blipFill>
          <p:spPr>
            <a:xfrm>
              <a:off x="7396971" y="1117620"/>
              <a:ext cx="677264" cy="267261"/>
            </a:xfrm>
            <a:prstGeom prst="rect">
              <a:avLst/>
            </a:prstGeom>
            <a:noFill/>
            <a:ln>
              <a:noFill/>
            </a:ln>
          </p:spPr>
        </p:pic>
      </p:grpSp>
      <p:grpSp>
        <p:nvGrpSpPr>
          <p:cNvPr id="75" name="Console"/>
          <p:cNvGrpSpPr/>
          <p:nvPr/>
        </p:nvGrpSpPr>
        <p:grpSpPr>
          <a:xfrm>
            <a:off x="8310885" y="2953311"/>
            <a:ext cx="2014419" cy="1630744"/>
            <a:chOff x="5793649" y="856201"/>
            <a:chExt cx="1371597" cy="1110357"/>
          </a:xfrm>
        </p:grpSpPr>
        <p:sp>
          <p:nvSpPr>
            <p:cNvPr id="100" name="Oval 99"/>
            <p:cNvSpPr/>
            <p:nvPr/>
          </p:nvSpPr>
          <p:spPr bwMode="auto">
            <a:xfrm>
              <a:off x="5793649" y="1507016"/>
              <a:ext cx="1371597" cy="459542"/>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Xbox</a:t>
              </a:r>
            </a:p>
          </p:txBody>
        </p:sp>
        <p:pic>
          <p:nvPicPr>
            <p:cNvPr id="101" name="Picture 10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6319" y="856201"/>
              <a:ext cx="1066256" cy="876082"/>
            </a:xfrm>
            <a:prstGeom prst="rect">
              <a:avLst/>
            </a:prstGeom>
          </p:spPr>
        </p:pic>
      </p:grpSp>
      <p:grpSp>
        <p:nvGrpSpPr>
          <p:cNvPr id="76" name="IoT"/>
          <p:cNvGrpSpPr/>
          <p:nvPr/>
        </p:nvGrpSpPr>
        <p:grpSpPr>
          <a:xfrm>
            <a:off x="11474" y="3294398"/>
            <a:ext cx="2018823" cy="1289657"/>
            <a:chOff x="778972" y="1088444"/>
            <a:chExt cx="1374596" cy="878114"/>
          </a:xfrm>
        </p:grpSpPr>
        <p:sp>
          <p:nvSpPr>
            <p:cNvPr id="95" name="Oval 94"/>
            <p:cNvSpPr/>
            <p:nvPr/>
          </p:nvSpPr>
          <p:spPr bwMode="auto">
            <a:xfrm>
              <a:off x="778972" y="1505941"/>
              <a:ext cx="1374596" cy="460617"/>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Devices +IoT</a:t>
              </a:r>
            </a:p>
          </p:txBody>
        </p:sp>
        <p:grpSp>
          <p:nvGrpSpPr>
            <p:cNvPr id="96" name="Group 95"/>
            <p:cNvGrpSpPr/>
            <p:nvPr/>
          </p:nvGrpSpPr>
          <p:grpSpPr>
            <a:xfrm>
              <a:off x="1121079" y="1088444"/>
              <a:ext cx="690387" cy="336994"/>
              <a:chOff x="1522017" y="2094158"/>
              <a:chExt cx="758694" cy="370336"/>
            </a:xfrm>
          </p:grpSpPr>
          <p:pic>
            <p:nvPicPr>
              <p:cNvPr id="97" name="IoT"/>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2017" y="2122047"/>
                <a:ext cx="378950" cy="274863"/>
              </a:xfrm>
              <a:prstGeom prst="rect">
                <a:avLst/>
              </a:prstGeom>
            </p:spPr>
          </p:pic>
          <p:pic>
            <p:nvPicPr>
              <p:cNvPr id="98" name="IoT"/>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01762" y="2094158"/>
                <a:ext cx="378949" cy="274864"/>
              </a:xfrm>
              <a:prstGeom prst="rect">
                <a:avLst/>
              </a:prstGeom>
            </p:spPr>
          </p:pic>
          <p:pic>
            <p:nvPicPr>
              <p:cNvPr id="99" name="Picture 98"/>
              <p:cNvPicPr>
                <a:picLocks noChangeAspect="1"/>
              </p:cNvPicPr>
              <p:nvPr/>
            </p:nvPicPr>
            <p:blipFill>
              <a:blip r:embed="rId7"/>
              <a:stretch>
                <a:fillRect/>
              </a:stretch>
            </p:blipFill>
            <p:spPr>
              <a:xfrm>
                <a:off x="1720113" y="2188539"/>
                <a:ext cx="411595" cy="275955"/>
              </a:xfrm>
              <a:prstGeom prst="rect">
                <a:avLst/>
              </a:prstGeom>
            </p:spPr>
          </p:pic>
        </p:grpSp>
      </p:grpSp>
      <p:grpSp>
        <p:nvGrpSpPr>
          <p:cNvPr id="77" name="Surface Hub"/>
          <p:cNvGrpSpPr/>
          <p:nvPr/>
        </p:nvGrpSpPr>
        <p:grpSpPr>
          <a:xfrm>
            <a:off x="10381028" y="2996701"/>
            <a:ext cx="2020932" cy="1587354"/>
            <a:chOff x="4537593" y="885745"/>
            <a:chExt cx="1376032" cy="1080813"/>
          </a:xfrm>
        </p:grpSpPr>
        <p:sp>
          <p:nvSpPr>
            <p:cNvPr id="93" name="Oval 92"/>
            <p:cNvSpPr/>
            <p:nvPr/>
          </p:nvSpPr>
          <p:spPr bwMode="auto">
            <a:xfrm>
              <a:off x="4537593" y="1505539"/>
              <a:ext cx="1376032" cy="461019"/>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Surface Hub</a:t>
              </a:r>
            </a:p>
          </p:txBody>
        </p:sp>
        <p:pic>
          <p:nvPicPr>
            <p:cNvPr id="94" name="Picture 9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58201" y="885745"/>
              <a:ext cx="1134816" cy="661782"/>
            </a:xfrm>
            <a:prstGeom prst="rect">
              <a:avLst/>
            </a:prstGeom>
          </p:spPr>
        </p:pic>
      </p:grpSp>
      <p:grpSp>
        <p:nvGrpSpPr>
          <p:cNvPr id="78" name="Group 77"/>
          <p:cNvGrpSpPr/>
          <p:nvPr/>
        </p:nvGrpSpPr>
        <p:grpSpPr>
          <a:xfrm>
            <a:off x="6239631" y="3178327"/>
            <a:ext cx="2015529" cy="1405728"/>
            <a:chOff x="2033592" y="1009412"/>
            <a:chExt cx="1372353" cy="957146"/>
          </a:xfrm>
        </p:grpSpPr>
        <p:sp>
          <p:nvSpPr>
            <p:cNvPr id="85" name="Oval 84"/>
            <p:cNvSpPr/>
            <p:nvPr/>
          </p:nvSpPr>
          <p:spPr bwMode="auto">
            <a:xfrm>
              <a:off x="2033592" y="1469720"/>
              <a:ext cx="1372353" cy="49683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Mobile</a:t>
              </a:r>
            </a:p>
          </p:txBody>
        </p:sp>
        <p:grpSp>
          <p:nvGrpSpPr>
            <p:cNvPr id="86" name="Mobile screens"/>
            <p:cNvGrpSpPr/>
            <p:nvPr/>
          </p:nvGrpSpPr>
          <p:grpSpPr>
            <a:xfrm>
              <a:off x="2142963" y="1009412"/>
              <a:ext cx="1153611" cy="504588"/>
              <a:chOff x="2180715" y="1009412"/>
              <a:chExt cx="1153611" cy="504588"/>
            </a:xfrm>
          </p:grpSpPr>
          <p:pic>
            <p:nvPicPr>
              <p:cNvPr id="87" name="Picture 8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80715" y="1075440"/>
                <a:ext cx="260394" cy="393562"/>
              </a:xfrm>
              <a:prstGeom prst="rect">
                <a:avLst/>
              </a:prstGeom>
            </p:spPr>
          </p:pic>
          <p:pic>
            <p:nvPicPr>
              <p:cNvPr id="88" name="Picture 87"/>
              <p:cNvPicPr>
                <a:picLocks noChangeAspect="1"/>
              </p:cNvPicPr>
              <p:nvPr/>
            </p:nvPicPr>
            <p:blipFill>
              <a:blip r:embed="rId10"/>
              <a:stretch>
                <a:fillRect/>
              </a:stretch>
            </p:blipFill>
            <p:spPr>
              <a:xfrm>
                <a:off x="2352523" y="1009412"/>
                <a:ext cx="751323" cy="459254"/>
              </a:xfrm>
              <a:prstGeom prst="rect">
                <a:avLst/>
              </a:prstGeom>
            </p:spPr>
          </p:pic>
          <p:pic>
            <p:nvPicPr>
              <p:cNvPr id="89" name="Picture 8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289468" y="1204389"/>
                <a:ext cx="200088" cy="302414"/>
              </a:xfrm>
              <a:prstGeom prst="rect">
                <a:avLst/>
              </a:prstGeom>
            </p:spPr>
          </p:pic>
          <p:grpSp>
            <p:nvGrpSpPr>
              <p:cNvPr id="90" name="Group 89"/>
              <p:cNvGrpSpPr/>
              <p:nvPr/>
            </p:nvGrpSpPr>
            <p:grpSpPr>
              <a:xfrm>
                <a:off x="2824631" y="1021825"/>
                <a:ext cx="509695" cy="492175"/>
                <a:chOff x="134199" y="2818725"/>
                <a:chExt cx="1186148" cy="1145377"/>
              </a:xfrm>
            </p:grpSpPr>
            <p:pic>
              <p:nvPicPr>
                <p:cNvPr id="91" name="Small Tablet"/>
                <p:cNvPicPr>
                  <a:picLocks noChangeAspect="1"/>
                </p:cNvPicPr>
                <p:nvPr/>
              </p:nvPicPr>
              <p:blipFill rotWithShape="1">
                <a:blip r:embed="rId12" cstate="print">
                  <a:extLst>
                    <a:ext uri="{28A0092B-C50C-407E-A947-70E740481C1C}">
                      <a14:useLocalDpi xmlns:a14="http://schemas.microsoft.com/office/drawing/2010/main" val="0"/>
                    </a:ext>
                  </a:extLst>
                </a:blip>
                <a:srcRect r="74010"/>
                <a:stretch/>
              </p:blipFill>
              <p:spPr>
                <a:xfrm>
                  <a:off x="134199" y="2987734"/>
                  <a:ext cx="323000" cy="976368"/>
                </a:xfrm>
                <a:prstGeom prst="rect">
                  <a:avLst/>
                </a:prstGeom>
              </p:spPr>
            </p:pic>
            <p:pic>
              <p:nvPicPr>
                <p:cNvPr id="92" name="Picture 91"/>
                <p:cNvPicPr>
                  <a:picLocks noChangeAspect="1"/>
                </p:cNvPicPr>
                <p:nvPr/>
              </p:nvPicPr>
              <p:blipFill>
                <a:blip r:embed="rId13"/>
                <a:stretch>
                  <a:fillRect/>
                </a:stretch>
              </p:blipFill>
              <p:spPr>
                <a:xfrm>
                  <a:off x="265647" y="2818725"/>
                  <a:ext cx="1054700" cy="1133955"/>
                </a:xfrm>
                <a:prstGeom prst="rect">
                  <a:avLst/>
                </a:prstGeom>
              </p:spPr>
            </p:pic>
          </p:grpSp>
        </p:grpSp>
      </p:grpSp>
      <p:grpSp>
        <p:nvGrpSpPr>
          <p:cNvPr id="79" name="PC"/>
          <p:cNvGrpSpPr/>
          <p:nvPr/>
        </p:nvGrpSpPr>
        <p:grpSpPr>
          <a:xfrm>
            <a:off x="4169484" y="2996701"/>
            <a:ext cx="2014423" cy="1587354"/>
            <a:chOff x="3285969" y="885745"/>
            <a:chExt cx="1371600" cy="1080813"/>
          </a:xfrm>
        </p:grpSpPr>
        <p:sp>
          <p:nvSpPr>
            <p:cNvPr id="80" name="Oval 79"/>
            <p:cNvSpPr/>
            <p:nvPr/>
          </p:nvSpPr>
          <p:spPr bwMode="auto">
            <a:xfrm>
              <a:off x="3285969" y="1472782"/>
              <a:ext cx="1371600" cy="493776"/>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PC</a:t>
              </a:r>
            </a:p>
          </p:txBody>
        </p:sp>
        <p:grpSp>
          <p:nvGrpSpPr>
            <p:cNvPr id="81" name="Screens"/>
            <p:cNvGrpSpPr/>
            <p:nvPr/>
          </p:nvGrpSpPr>
          <p:grpSpPr>
            <a:xfrm>
              <a:off x="3351276" y="885745"/>
              <a:ext cx="1240987" cy="680561"/>
              <a:chOff x="3370595" y="885745"/>
              <a:chExt cx="1240987" cy="680561"/>
            </a:xfrm>
          </p:grpSpPr>
          <p:pic>
            <p:nvPicPr>
              <p:cNvPr id="82" name="Picture 81"/>
              <p:cNvPicPr>
                <a:picLocks noChangeAspect="1"/>
              </p:cNvPicPr>
              <p:nvPr/>
            </p:nvPicPr>
            <p:blipFill>
              <a:blip r:embed="rId14"/>
              <a:stretch>
                <a:fillRect/>
              </a:stretch>
            </p:blipFill>
            <p:spPr>
              <a:xfrm>
                <a:off x="3486077" y="885745"/>
                <a:ext cx="873602" cy="536615"/>
              </a:xfrm>
              <a:prstGeom prst="rect">
                <a:avLst/>
              </a:prstGeom>
            </p:spPr>
          </p:pic>
          <p:pic>
            <p:nvPicPr>
              <p:cNvPr id="83" name="Picture 82"/>
              <p:cNvPicPr>
                <a:picLocks noChangeAspect="1"/>
              </p:cNvPicPr>
              <p:nvPr/>
            </p:nvPicPr>
            <p:blipFill>
              <a:blip r:embed="rId10"/>
              <a:stretch>
                <a:fillRect/>
              </a:stretch>
            </p:blipFill>
            <p:spPr>
              <a:xfrm>
                <a:off x="3860259" y="1107052"/>
                <a:ext cx="751323" cy="459254"/>
              </a:xfrm>
              <a:prstGeom prst="rect">
                <a:avLst/>
              </a:prstGeom>
            </p:spPr>
          </p:pic>
          <p:pic>
            <p:nvPicPr>
              <p:cNvPr id="84" name="Picture 83"/>
              <p:cNvPicPr>
                <a:picLocks noChangeAspect="1"/>
              </p:cNvPicPr>
              <p:nvPr/>
            </p:nvPicPr>
            <p:blipFill>
              <a:blip r:embed="rId15"/>
              <a:stretch>
                <a:fillRect/>
              </a:stretch>
            </p:blipFill>
            <p:spPr>
              <a:xfrm>
                <a:off x="3370595" y="1159156"/>
                <a:ext cx="653818" cy="390139"/>
              </a:xfrm>
              <a:prstGeom prst="rect">
                <a:avLst/>
              </a:prstGeom>
            </p:spPr>
          </p:pic>
        </p:grpSp>
      </p:grpSp>
    </p:spTree>
    <p:extLst>
      <p:ext uri="{BB962C8B-B14F-4D97-AF65-F5344CB8AC3E}">
        <p14:creationId xmlns:p14="http://schemas.microsoft.com/office/powerpoint/2010/main" val="3541714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fade">
                                      <p:cBhvr>
                                        <p:cTn id="19" dur="500"/>
                                        <p:tgtEl>
                                          <p:spTgt spid="7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5481" y="1213174"/>
            <a:ext cx="11885514" cy="5119863"/>
          </a:xfrm>
        </p:spPr>
        <p:txBody>
          <a:bodyPr/>
          <a:lstStyle/>
          <a:p>
            <a:pPr marL="0" indent="0">
              <a:buNone/>
            </a:pPr>
            <a:r>
              <a:rPr lang="en-US" sz="3672" dirty="0"/>
              <a:t>Windows Store: Publishing Apps and Games to Desktop, Mobile, and Xbox at 10:30.</a:t>
            </a:r>
          </a:p>
          <a:p>
            <a:pPr marL="0" indent="0">
              <a:buNone/>
            </a:pPr>
            <a:endParaRPr lang="en-US" sz="2040" dirty="0"/>
          </a:p>
          <a:p>
            <a:pPr marL="0" indent="0">
              <a:buNone/>
            </a:pPr>
            <a:r>
              <a:rPr lang="en-US" sz="3672" dirty="0"/>
              <a:t>Enterprise Apps and the Windows Store for Business on </a:t>
            </a:r>
            <a:r>
              <a:rPr lang="en-US" sz="3672" u="sng" dirty="0">
                <a:hlinkClick r:id="rId3"/>
              </a:rPr>
              <a:t>Channel 9</a:t>
            </a:r>
            <a:r>
              <a:rPr lang="en-US" sz="3672" dirty="0"/>
              <a:t>.</a:t>
            </a:r>
          </a:p>
          <a:p>
            <a:pPr marL="0" indent="0">
              <a:buNone/>
            </a:pPr>
            <a:endParaRPr lang="en-US" sz="2040" dirty="0"/>
          </a:p>
          <a:p>
            <a:pPr marL="0" indent="0">
              <a:buNone/>
            </a:pPr>
            <a:r>
              <a:rPr lang="en-US" sz="3672" dirty="0"/>
              <a:t>App Extensibility: Build an Ecosystem of Apps on </a:t>
            </a:r>
            <a:r>
              <a:rPr lang="en-US" sz="3672" u="sng" dirty="0">
                <a:hlinkClick r:id="rId3"/>
              </a:rPr>
              <a:t>Channel 9</a:t>
            </a:r>
            <a:r>
              <a:rPr lang="en-US" sz="3672" dirty="0"/>
              <a:t>.</a:t>
            </a:r>
          </a:p>
          <a:p>
            <a:pPr marL="0" indent="0">
              <a:buNone/>
            </a:pPr>
            <a:endParaRPr lang="en-US" sz="2040" dirty="0"/>
          </a:p>
          <a:p>
            <a:pPr marL="0" indent="0">
              <a:buNone/>
            </a:pPr>
            <a:r>
              <a:rPr lang="en-US" sz="3672" dirty="0"/>
              <a:t>Continue your education at</a:t>
            </a:r>
            <a:br>
              <a:rPr lang="en-US" sz="3672" dirty="0"/>
            </a:br>
            <a:r>
              <a:rPr lang="en-US" sz="3672" u="sng" dirty="0">
                <a:hlinkClick r:id="rId4"/>
              </a:rPr>
              <a:t>Microsoft Virtual Academy</a:t>
            </a:r>
            <a:r>
              <a:rPr lang="en-US" sz="3672" dirty="0"/>
              <a:t> online.</a:t>
            </a:r>
          </a:p>
        </p:txBody>
      </p:sp>
      <p:sp>
        <p:nvSpPr>
          <p:cNvPr id="2" name="Title 1"/>
          <p:cNvSpPr>
            <a:spLocks noGrp="1"/>
          </p:cNvSpPr>
          <p:nvPr>
            <p:ph type="title"/>
          </p:nvPr>
        </p:nvSpPr>
        <p:spPr/>
        <p:txBody>
          <a:bodyPr/>
          <a:lstStyle/>
          <a:p>
            <a:r>
              <a:rPr lang="en-US" dirty="0" smtClean="0"/>
              <a:t>Other Sessions</a:t>
            </a:r>
            <a:endParaRPr lang="en-US" dirty="0"/>
          </a:p>
        </p:txBody>
      </p:sp>
    </p:spTree>
    <p:extLst>
      <p:ext uri="{BB962C8B-B14F-4D97-AF65-F5344CB8AC3E}">
        <p14:creationId xmlns:p14="http://schemas.microsoft.com/office/powerpoint/2010/main" val="2080992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5965" b="25517"/>
          <a:stretch/>
        </p:blipFill>
        <p:spPr>
          <a:xfrm>
            <a:off x="881" y="2112853"/>
            <a:ext cx="6218539" cy="4881176"/>
          </a:xfrm>
          <a:prstGeom prst="rect">
            <a:avLst/>
          </a:prstGeom>
        </p:spPr>
      </p:pic>
      <p:sp>
        <p:nvSpPr>
          <p:cNvPr id="2" name="Title 1"/>
          <p:cNvSpPr>
            <a:spLocks noGrp="1"/>
          </p:cNvSpPr>
          <p:nvPr>
            <p:ph type="title"/>
          </p:nvPr>
        </p:nvSpPr>
        <p:spPr/>
        <p:txBody>
          <a:bodyPr/>
          <a:lstStyle/>
          <a:p>
            <a:r>
              <a:rPr lang="en-US" dirty="0"/>
              <a:t>Please Complete An Evaluation Form</a:t>
            </a:r>
            <a:br>
              <a:rPr lang="en-US" dirty="0"/>
            </a:br>
            <a:r>
              <a:rPr lang="en-US" sz="4399" dirty="0"/>
              <a:t>Your input is important!</a:t>
            </a:r>
            <a:endParaRPr lang="en-US" dirty="0"/>
          </a:p>
        </p:txBody>
      </p:sp>
      <p:sp>
        <p:nvSpPr>
          <p:cNvPr id="18" name="Text Placeholder 2"/>
          <p:cNvSpPr txBox="1">
            <a:spLocks/>
          </p:cNvSpPr>
          <p:nvPr/>
        </p:nvSpPr>
        <p:spPr>
          <a:xfrm>
            <a:off x="5174405" y="4092508"/>
            <a:ext cx="3150092" cy="628884"/>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4"/>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4"/>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4"/>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4"/>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4"/>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1580" indent="0" algn="ctr" defTabSz="951304">
              <a:spcAft>
                <a:spcPts val="600"/>
              </a:spcAft>
              <a:buClr>
                <a:srgbClr val="505050"/>
              </a:buClr>
              <a:buNone/>
            </a:pPr>
            <a:r>
              <a:rPr lang="en-US" sz="2800" u="sng" dirty="0">
                <a:gradFill>
                  <a:gsLst>
                    <a:gs pos="1250">
                      <a:srgbClr val="505050"/>
                    </a:gs>
                    <a:gs pos="100000">
                      <a:srgbClr val="505050"/>
                    </a:gs>
                  </a:gsLst>
                  <a:lin ang="5400000" scaled="0"/>
                </a:gradFill>
                <a:latin typeface="Segoe UI"/>
              </a:rPr>
              <a:t>or</a:t>
            </a: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46759" y="2709061"/>
            <a:ext cx="3429278" cy="3429278"/>
          </a:xfrm>
          <a:prstGeom prst="rect">
            <a:avLst/>
          </a:prstGeom>
        </p:spPr>
      </p:pic>
    </p:spTree>
    <p:extLst>
      <p:ext uri="{BB962C8B-B14F-4D97-AF65-F5344CB8AC3E}">
        <p14:creationId xmlns:p14="http://schemas.microsoft.com/office/powerpoint/2010/main" val="1880310304"/>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6" y="1065"/>
            <a:ext cx="12427946" cy="6992470"/>
          </a:xfrm>
          <a:prstGeom prst="rect">
            <a:avLst/>
          </a:prstGeom>
        </p:spPr>
      </p:pic>
      <p:sp>
        <p:nvSpPr>
          <p:cNvPr id="31" name="Rectangle 30"/>
          <p:cNvSpPr/>
          <p:nvPr/>
        </p:nvSpPr>
        <p:spPr>
          <a:xfrm>
            <a:off x="4266" y="1643005"/>
            <a:ext cx="12427946" cy="4128501"/>
          </a:xfrm>
          <a:prstGeom prst="rect">
            <a:avLst/>
          </a:prstGeom>
          <a:solidFill>
            <a:schemeClr val="bg1">
              <a:alpha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1958" fontAlgn="base">
              <a:lnSpc>
                <a:spcPct val="90000"/>
              </a:lnSpc>
              <a:spcBef>
                <a:spcPct val="0"/>
              </a:spcBef>
              <a:spcAft>
                <a:spcPct val="0"/>
              </a:spcAft>
            </a:pPr>
            <a:endParaRPr lang="en-US" sz="1836" dirty="0" err="1">
              <a:gradFill>
                <a:gsLst>
                  <a:gs pos="0">
                    <a:srgbClr val="FFFFFF"/>
                  </a:gs>
                  <a:gs pos="100000">
                    <a:srgbClr val="FFFFFF"/>
                  </a:gs>
                </a:gsLst>
                <a:lin ang="5400000" scaled="0"/>
              </a:gradFill>
              <a:latin typeface="Segoe UI Light" panose="020B0502040204020203" pitchFamily="34" charset="0"/>
              <a:ea typeface="Segoe UI" pitchFamily="34" charset="0"/>
              <a:cs typeface="Segoe UI Light" panose="020B0502040204020203" pitchFamily="34" charset="0"/>
            </a:endParaRPr>
          </a:p>
        </p:txBody>
      </p:sp>
      <p:sp>
        <p:nvSpPr>
          <p:cNvPr id="25" name="TextBox 24"/>
          <p:cNvSpPr txBox="1"/>
          <p:nvPr/>
        </p:nvSpPr>
        <p:spPr>
          <a:xfrm>
            <a:off x="1764" y="397424"/>
            <a:ext cx="12334916" cy="849122"/>
          </a:xfrm>
          <a:prstGeom prst="rect">
            <a:avLst/>
          </a:prstGeom>
          <a:solidFill>
            <a:schemeClr val="accent6">
              <a:alpha val="70000"/>
            </a:schemeClr>
          </a:solidFill>
        </p:spPr>
        <p:txBody>
          <a:bodyPr wrap="square" lIns="548484" tIns="146262" rIns="182828" bIns="146262" rtlCol="0">
            <a:spAutoFit/>
          </a:bodyPr>
          <a:lstStyle/>
          <a:p>
            <a:pPr defTabSz="932597">
              <a:lnSpc>
                <a:spcPct val="90000"/>
              </a:lnSpc>
              <a:spcAft>
                <a:spcPts val="600"/>
              </a:spcAft>
            </a:pPr>
            <a:r>
              <a:rPr lang="en-US" sz="3998" b="1" spc="-150" dirty="0">
                <a:solidFill>
                  <a:srgbClr val="FFFFFF"/>
                </a:solidFill>
                <a:latin typeface="Segoe UI Light" panose="020B0502040204020203" pitchFamily="34" charset="0"/>
                <a:cs typeface="Segoe UI Light" panose="020B0502040204020203" pitchFamily="34" charset="0"/>
              </a:rPr>
              <a:t>GREAT USER EXPERIENCE ACROSS ONE BILLION DEVICES</a:t>
            </a:r>
          </a:p>
        </p:txBody>
      </p:sp>
      <p:sp>
        <p:nvSpPr>
          <p:cNvPr id="50" name="Rectangle 49"/>
          <p:cNvSpPr/>
          <p:nvPr/>
        </p:nvSpPr>
        <p:spPr>
          <a:xfrm>
            <a:off x="15924" y="4916606"/>
            <a:ext cx="12427946" cy="854900"/>
          </a:xfrm>
          <a:prstGeom prst="rect">
            <a:avLst/>
          </a:prstGeom>
          <a:gradFill>
            <a:gsLst>
              <a:gs pos="0">
                <a:schemeClr val="tx1">
                  <a:lumMod val="50000"/>
                  <a:alpha val="0"/>
                </a:schemeClr>
              </a:gs>
              <a:gs pos="100000">
                <a:schemeClr val="tx1">
                  <a:lumMod val="50000"/>
                  <a:alpha val="11000"/>
                </a:schemeClr>
              </a:gs>
            </a:gsLst>
            <a:lin ang="540000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1958" fontAlgn="base">
              <a:lnSpc>
                <a:spcPct val="90000"/>
              </a:lnSpc>
              <a:spcBef>
                <a:spcPct val="0"/>
              </a:spcBef>
              <a:spcAft>
                <a:spcPct val="0"/>
              </a:spcAft>
            </a:pPr>
            <a:endParaRPr lang="en-US" sz="1836" dirty="0" err="1">
              <a:gradFill>
                <a:gsLst>
                  <a:gs pos="0">
                    <a:srgbClr val="FFFFFF"/>
                  </a:gs>
                  <a:gs pos="100000">
                    <a:srgbClr val="FFFFFF"/>
                  </a:gs>
                </a:gsLst>
                <a:lin ang="5400000" scaled="0"/>
              </a:gradFill>
              <a:latin typeface="Segoe UI Light" panose="020B0502040204020203" pitchFamily="34" charset="0"/>
              <a:ea typeface="Segoe UI" pitchFamily="34" charset="0"/>
              <a:cs typeface="Segoe UI Light" panose="020B0502040204020203" pitchFamily="34" charset="0"/>
            </a:endParaRPr>
          </a:p>
        </p:txBody>
      </p:sp>
      <p:sp>
        <p:nvSpPr>
          <p:cNvPr id="26" name="White Frame"/>
          <p:cNvSpPr/>
          <p:nvPr/>
        </p:nvSpPr>
        <p:spPr>
          <a:xfrm>
            <a:off x="1764" y="994"/>
            <a:ext cx="12432312" cy="6993175"/>
          </a:xfrm>
          <a:custGeom>
            <a:avLst/>
            <a:gdLst>
              <a:gd name="connsiteX0" fmla="*/ 92964 w 12192000"/>
              <a:gd name="connsiteY0" fmla="*/ 91440 h 6858000"/>
              <a:gd name="connsiteX1" fmla="*/ 92964 w 12192000"/>
              <a:gd name="connsiteY1" fmla="*/ 6766560 h 6858000"/>
              <a:gd name="connsiteX2" fmla="*/ 12099036 w 12192000"/>
              <a:gd name="connsiteY2" fmla="*/ 6766560 h 6858000"/>
              <a:gd name="connsiteX3" fmla="*/ 12099036 w 12192000"/>
              <a:gd name="connsiteY3" fmla="*/ 9144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92964" y="91440"/>
                </a:moveTo>
                <a:lnTo>
                  <a:pt x="92964" y="6766560"/>
                </a:lnTo>
                <a:lnTo>
                  <a:pt x="12099036" y="6766560"/>
                </a:lnTo>
                <a:lnTo>
                  <a:pt x="12099036" y="91440"/>
                </a:lnTo>
                <a:close/>
                <a:moveTo>
                  <a:pt x="0" y="0"/>
                </a:moveTo>
                <a:lnTo>
                  <a:pt x="12192000" y="0"/>
                </a:lnTo>
                <a:lnTo>
                  <a:pt x="12192000" y="6858000"/>
                </a:lnTo>
                <a:lnTo>
                  <a:pt x="0" y="685800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398">
              <a:solidFill>
                <a:srgbClr val="FFFFFF"/>
              </a:solidFill>
              <a:latin typeface="Segoe UI Light" panose="020B0502040204020203" pitchFamily="34" charset="0"/>
              <a:cs typeface="Segoe UI Light" panose="020B0502040204020203" pitchFamily="34" charset="0"/>
            </a:endParaRPr>
          </a:p>
        </p:txBody>
      </p:sp>
      <p:grpSp>
        <p:nvGrpSpPr>
          <p:cNvPr id="74" name="Holo-glass"/>
          <p:cNvGrpSpPr/>
          <p:nvPr/>
        </p:nvGrpSpPr>
        <p:grpSpPr>
          <a:xfrm>
            <a:off x="2086023" y="3337248"/>
            <a:ext cx="2027738" cy="1246807"/>
            <a:chOff x="7045270" y="1117620"/>
            <a:chExt cx="1380666" cy="848938"/>
          </a:xfrm>
        </p:grpSpPr>
        <p:sp>
          <p:nvSpPr>
            <p:cNvPr id="102" name="Oval 101"/>
            <p:cNvSpPr/>
            <p:nvPr/>
          </p:nvSpPr>
          <p:spPr bwMode="auto">
            <a:xfrm>
              <a:off x="7045270" y="1489923"/>
              <a:ext cx="1380666" cy="476635"/>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Holographic</a:t>
              </a:r>
            </a:p>
          </p:txBody>
        </p:sp>
        <p:pic>
          <p:nvPicPr>
            <p:cNvPr id="103" name="Picture 102" descr="141215_B-hero_01.png"/>
            <p:cNvPicPr>
              <a:picLocks noChangeAspect="1"/>
            </p:cNvPicPr>
            <p:nvPr/>
          </p:nvPicPr>
          <p:blipFill rotWithShape="1">
            <a:blip r:embed="rId4" cstate="print">
              <a:extLst>
                <a:ext uri="{28A0092B-C50C-407E-A947-70E740481C1C}">
                  <a14:useLocalDpi xmlns:a14="http://schemas.microsoft.com/office/drawing/2010/main" val="0"/>
                </a:ext>
              </a:extLst>
            </a:blip>
            <a:srcRect l="12333" t="23140" r="7378" b="17105"/>
            <a:stretch/>
          </p:blipFill>
          <p:spPr>
            <a:xfrm>
              <a:off x="7396971" y="1117620"/>
              <a:ext cx="677264" cy="267261"/>
            </a:xfrm>
            <a:prstGeom prst="rect">
              <a:avLst/>
            </a:prstGeom>
            <a:noFill/>
            <a:ln>
              <a:noFill/>
            </a:ln>
          </p:spPr>
        </p:pic>
      </p:grpSp>
      <p:grpSp>
        <p:nvGrpSpPr>
          <p:cNvPr id="75" name="Console"/>
          <p:cNvGrpSpPr/>
          <p:nvPr/>
        </p:nvGrpSpPr>
        <p:grpSpPr>
          <a:xfrm>
            <a:off x="8310885" y="2953311"/>
            <a:ext cx="2014419" cy="1630744"/>
            <a:chOff x="5793649" y="856201"/>
            <a:chExt cx="1371597" cy="1110357"/>
          </a:xfrm>
        </p:grpSpPr>
        <p:sp>
          <p:nvSpPr>
            <p:cNvPr id="100" name="Oval 99"/>
            <p:cNvSpPr/>
            <p:nvPr/>
          </p:nvSpPr>
          <p:spPr bwMode="auto">
            <a:xfrm>
              <a:off x="5793649" y="1507016"/>
              <a:ext cx="1371597" cy="459542"/>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Xbox</a:t>
              </a:r>
            </a:p>
          </p:txBody>
        </p:sp>
        <p:pic>
          <p:nvPicPr>
            <p:cNvPr id="101" name="Picture 10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6319" y="856201"/>
              <a:ext cx="1066256" cy="876082"/>
            </a:xfrm>
            <a:prstGeom prst="rect">
              <a:avLst/>
            </a:prstGeom>
          </p:spPr>
        </p:pic>
      </p:grpSp>
      <p:grpSp>
        <p:nvGrpSpPr>
          <p:cNvPr id="76" name="IoT"/>
          <p:cNvGrpSpPr/>
          <p:nvPr/>
        </p:nvGrpSpPr>
        <p:grpSpPr>
          <a:xfrm>
            <a:off x="11474" y="3294397"/>
            <a:ext cx="2018823" cy="1289656"/>
            <a:chOff x="778972" y="1088444"/>
            <a:chExt cx="1374596" cy="878114"/>
          </a:xfrm>
        </p:grpSpPr>
        <p:sp>
          <p:nvSpPr>
            <p:cNvPr id="95" name="Oval 94"/>
            <p:cNvSpPr/>
            <p:nvPr/>
          </p:nvSpPr>
          <p:spPr bwMode="auto">
            <a:xfrm>
              <a:off x="778972" y="1505941"/>
              <a:ext cx="1374596" cy="460617"/>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Devices + </a:t>
              </a:r>
              <a:r>
                <a:rPr lang="en-US" sz="1428" dirty="0" err="1">
                  <a:solidFill>
                    <a:srgbClr val="505050">
                      <a:lumMod val="50000"/>
                    </a:srgbClr>
                  </a:solidFill>
                  <a:latin typeface="Segoe UI Light"/>
                  <a:ea typeface="Segoe UI" pitchFamily="34" charset="0"/>
                  <a:cs typeface="Segoe UI Semibold" panose="020B0702040204020203" pitchFamily="34" charset="0"/>
                </a:rPr>
                <a:t>IoT</a:t>
              </a:r>
              <a:endParaRPr lang="en-US" sz="1428" dirty="0">
                <a:solidFill>
                  <a:srgbClr val="505050">
                    <a:lumMod val="50000"/>
                  </a:srgbClr>
                </a:solidFill>
                <a:latin typeface="Segoe UI Light"/>
                <a:ea typeface="Segoe UI" pitchFamily="34" charset="0"/>
                <a:cs typeface="Segoe UI Semibold" panose="020B0702040204020203" pitchFamily="34" charset="0"/>
              </a:endParaRPr>
            </a:p>
          </p:txBody>
        </p:sp>
        <p:grpSp>
          <p:nvGrpSpPr>
            <p:cNvPr id="96" name="Group 95"/>
            <p:cNvGrpSpPr/>
            <p:nvPr/>
          </p:nvGrpSpPr>
          <p:grpSpPr>
            <a:xfrm>
              <a:off x="1121079" y="1088444"/>
              <a:ext cx="690387" cy="336994"/>
              <a:chOff x="1522017" y="2094158"/>
              <a:chExt cx="758694" cy="370336"/>
            </a:xfrm>
          </p:grpSpPr>
          <p:pic>
            <p:nvPicPr>
              <p:cNvPr id="97" name="IoT"/>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2017" y="2122047"/>
                <a:ext cx="378950" cy="274863"/>
              </a:xfrm>
              <a:prstGeom prst="rect">
                <a:avLst/>
              </a:prstGeom>
            </p:spPr>
          </p:pic>
          <p:pic>
            <p:nvPicPr>
              <p:cNvPr id="98" name="IoT"/>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01762" y="2094158"/>
                <a:ext cx="378949" cy="274864"/>
              </a:xfrm>
              <a:prstGeom prst="rect">
                <a:avLst/>
              </a:prstGeom>
            </p:spPr>
          </p:pic>
          <p:pic>
            <p:nvPicPr>
              <p:cNvPr id="99" name="Picture 98"/>
              <p:cNvPicPr>
                <a:picLocks noChangeAspect="1"/>
              </p:cNvPicPr>
              <p:nvPr/>
            </p:nvPicPr>
            <p:blipFill>
              <a:blip r:embed="rId7"/>
              <a:stretch>
                <a:fillRect/>
              </a:stretch>
            </p:blipFill>
            <p:spPr>
              <a:xfrm>
                <a:off x="1720113" y="2188539"/>
                <a:ext cx="411595" cy="275955"/>
              </a:xfrm>
              <a:prstGeom prst="rect">
                <a:avLst/>
              </a:prstGeom>
            </p:spPr>
          </p:pic>
        </p:grpSp>
      </p:grpSp>
      <p:grpSp>
        <p:nvGrpSpPr>
          <p:cNvPr id="77" name="Surface Hub"/>
          <p:cNvGrpSpPr/>
          <p:nvPr/>
        </p:nvGrpSpPr>
        <p:grpSpPr>
          <a:xfrm>
            <a:off x="10381028" y="2996701"/>
            <a:ext cx="2020932" cy="1587354"/>
            <a:chOff x="4537593" y="885745"/>
            <a:chExt cx="1376032" cy="1080813"/>
          </a:xfrm>
        </p:grpSpPr>
        <p:sp>
          <p:nvSpPr>
            <p:cNvPr id="93" name="Oval 92"/>
            <p:cNvSpPr/>
            <p:nvPr/>
          </p:nvSpPr>
          <p:spPr bwMode="auto">
            <a:xfrm>
              <a:off x="4537593" y="1505539"/>
              <a:ext cx="1376032" cy="461019"/>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Surface Hub</a:t>
              </a:r>
            </a:p>
          </p:txBody>
        </p:sp>
        <p:pic>
          <p:nvPicPr>
            <p:cNvPr id="94" name="Picture 9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58201" y="885745"/>
              <a:ext cx="1134816" cy="661782"/>
            </a:xfrm>
            <a:prstGeom prst="rect">
              <a:avLst/>
            </a:prstGeom>
          </p:spPr>
        </p:pic>
      </p:grpSp>
      <p:grpSp>
        <p:nvGrpSpPr>
          <p:cNvPr id="78" name="Group 77"/>
          <p:cNvGrpSpPr/>
          <p:nvPr/>
        </p:nvGrpSpPr>
        <p:grpSpPr>
          <a:xfrm>
            <a:off x="6239631" y="3178327"/>
            <a:ext cx="2015529" cy="1405728"/>
            <a:chOff x="2033592" y="1009412"/>
            <a:chExt cx="1372353" cy="957146"/>
          </a:xfrm>
        </p:grpSpPr>
        <p:sp>
          <p:nvSpPr>
            <p:cNvPr id="85" name="Oval 84"/>
            <p:cNvSpPr/>
            <p:nvPr/>
          </p:nvSpPr>
          <p:spPr bwMode="auto">
            <a:xfrm>
              <a:off x="2033592" y="1469720"/>
              <a:ext cx="1372353" cy="49683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Mobile</a:t>
              </a:r>
            </a:p>
          </p:txBody>
        </p:sp>
        <p:grpSp>
          <p:nvGrpSpPr>
            <p:cNvPr id="86" name="Mobile screens"/>
            <p:cNvGrpSpPr/>
            <p:nvPr/>
          </p:nvGrpSpPr>
          <p:grpSpPr>
            <a:xfrm>
              <a:off x="2142963" y="1009412"/>
              <a:ext cx="1153611" cy="504588"/>
              <a:chOff x="2180715" y="1009412"/>
              <a:chExt cx="1153611" cy="504588"/>
            </a:xfrm>
          </p:grpSpPr>
          <p:pic>
            <p:nvPicPr>
              <p:cNvPr id="87" name="Picture 8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80715" y="1075440"/>
                <a:ext cx="260394" cy="393562"/>
              </a:xfrm>
              <a:prstGeom prst="rect">
                <a:avLst/>
              </a:prstGeom>
            </p:spPr>
          </p:pic>
          <p:pic>
            <p:nvPicPr>
              <p:cNvPr id="88" name="Picture 87"/>
              <p:cNvPicPr>
                <a:picLocks noChangeAspect="1"/>
              </p:cNvPicPr>
              <p:nvPr/>
            </p:nvPicPr>
            <p:blipFill>
              <a:blip r:embed="rId10"/>
              <a:stretch>
                <a:fillRect/>
              </a:stretch>
            </p:blipFill>
            <p:spPr>
              <a:xfrm>
                <a:off x="2352523" y="1009412"/>
                <a:ext cx="751323" cy="459254"/>
              </a:xfrm>
              <a:prstGeom prst="rect">
                <a:avLst/>
              </a:prstGeom>
            </p:spPr>
          </p:pic>
          <p:pic>
            <p:nvPicPr>
              <p:cNvPr id="89" name="Picture 8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289468" y="1204389"/>
                <a:ext cx="200088" cy="302414"/>
              </a:xfrm>
              <a:prstGeom prst="rect">
                <a:avLst/>
              </a:prstGeom>
            </p:spPr>
          </p:pic>
          <p:grpSp>
            <p:nvGrpSpPr>
              <p:cNvPr id="90" name="Group 89"/>
              <p:cNvGrpSpPr/>
              <p:nvPr/>
            </p:nvGrpSpPr>
            <p:grpSpPr>
              <a:xfrm>
                <a:off x="2824631" y="1021825"/>
                <a:ext cx="509695" cy="492175"/>
                <a:chOff x="134199" y="2818725"/>
                <a:chExt cx="1186148" cy="1145377"/>
              </a:xfrm>
            </p:grpSpPr>
            <p:pic>
              <p:nvPicPr>
                <p:cNvPr id="91" name="Small Tablet"/>
                <p:cNvPicPr>
                  <a:picLocks noChangeAspect="1"/>
                </p:cNvPicPr>
                <p:nvPr/>
              </p:nvPicPr>
              <p:blipFill rotWithShape="1">
                <a:blip r:embed="rId12" cstate="print">
                  <a:extLst>
                    <a:ext uri="{28A0092B-C50C-407E-A947-70E740481C1C}">
                      <a14:useLocalDpi xmlns:a14="http://schemas.microsoft.com/office/drawing/2010/main" val="0"/>
                    </a:ext>
                  </a:extLst>
                </a:blip>
                <a:srcRect r="74010"/>
                <a:stretch/>
              </p:blipFill>
              <p:spPr>
                <a:xfrm>
                  <a:off x="134199" y="2987734"/>
                  <a:ext cx="323000" cy="976368"/>
                </a:xfrm>
                <a:prstGeom prst="rect">
                  <a:avLst/>
                </a:prstGeom>
              </p:spPr>
            </p:pic>
            <p:pic>
              <p:nvPicPr>
                <p:cNvPr id="92" name="Picture 91"/>
                <p:cNvPicPr>
                  <a:picLocks noChangeAspect="1"/>
                </p:cNvPicPr>
                <p:nvPr/>
              </p:nvPicPr>
              <p:blipFill>
                <a:blip r:embed="rId13"/>
                <a:stretch>
                  <a:fillRect/>
                </a:stretch>
              </p:blipFill>
              <p:spPr>
                <a:xfrm>
                  <a:off x="265647" y="2818725"/>
                  <a:ext cx="1054700" cy="1133955"/>
                </a:xfrm>
                <a:prstGeom prst="rect">
                  <a:avLst/>
                </a:prstGeom>
              </p:spPr>
            </p:pic>
          </p:grpSp>
        </p:grpSp>
      </p:grpSp>
      <p:grpSp>
        <p:nvGrpSpPr>
          <p:cNvPr id="79" name="PC"/>
          <p:cNvGrpSpPr/>
          <p:nvPr/>
        </p:nvGrpSpPr>
        <p:grpSpPr>
          <a:xfrm>
            <a:off x="4169484" y="2996701"/>
            <a:ext cx="2014423" cy="1587354"/>
            <a:chOff x="3285969" y="885745"/>
            <a:chExt cx="1371600" cy="1080813"/>
          </a:xfrm>
        </p:grpSpPr>
        <p:sp>
          <p:nvSpPr>
            <p:cNvPr id="80" name="Oval 79"/>
            <p:cNvSpPr/>
            <p:nvPr/>
          </p:nvSpPr>
          <p:spPr bwMode="auto">
            <a:xfrm>
              <a:off x="3285969" y="1472782"/>
              <a:ext cx="1371600" cy="493776"/>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0" tIns="93260" rIns="0" bIns="0" numCol="1" spcCol="0" rtlCol="0" fromWordArt="0" anchor="b" anchorCtr="0" forceAA="0" compatLnSpc="1">
              <a:prstTxWarp prst="textNoShape">
                <a:avLst/>
              </a:prstTxWarp>
              <a:noAutofit/>
            </a:bodyPr>
            <a:lstStyle>
              <a:defPPr>
                <a:defRPr lang="en-US"/>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r>
                <a:rPr lang="en-US" sz="1428" dirty="0">
                  <a:solidFill>
                    <a:srgbClr val="505050">
                      <a:lumMod val="50000"/>
                    </a:srgbClr>
                  </a:solidFill>
                  <a:latin typeface="Segoe UI Light"/>
                  <a:ea typeface="Segoe UI" pitchFamily="34" charset="0"/>
                  <a:cs typeface="Segoe UI Semibold" panose="020B0702040204020203" pitchFamily="34" charset="0"/>
                </a:rPr>
                <a:t>PC</a:t>
              </a:r>
            </a:p>
          </p:txBody>
        </p:sp>
        <p:grpSp>
          <p:nvGrpSpPr>
            <p:cNvPr id="81" name="Screens"/>
            <p:cNvGrpSpPr/>
            <p:nvPr/>
          </p:nvGrpSpPr>
          <p:grpSpPr>
            <a:xfrm>
              <a:off x="3351276" y="885745"/>
              <a:ext cx="1240987" cy="680561"/>
              <a:chOff x="3370595" y="885745"/>
              <a:chExt cx="1240987" cy="680561"/>
            </a:xfrm>
          </p:grpSpPr>
          <p:pic>
            <p:nvPicPr>
              <p:cNvPr id="82" name="Picture 81"/>
              <p:cNvPicPr>
                <a:picLocks noChangeAspect="1"/>
              </p:cNvPicPr>
              <p:nvPr/>
            </p:nvPicPr>
            <p:blipFill>
              <a:blip r:embed="rId14"/>
              <a:stretch>
                <a:fillRect/>
              </a:stretch>
            </p:blipFill>
            <p:spPr>
              <a:xfrm>
                <a:off x="3486077" y="885745"/>
                <a:ext cx="873602" cy="536615"/>
              </a:xfrm>
              <a:prstGeom prst="rect">
                <a:avLst/>
              </a:prstGeom>
            </p:spPr>
          </p:pic>
          <p:pic>
            <p:nvPicPr>
              <p:cNvPr id="83" name="Picture 82"/>
              <p:cNvPicPr>
                <a:picLocks noChangeAspect="1"/>
              </p:cNvPicPr>
              <p:nvPr/>
            </p:nvPicPr>
            <p:blipFill>
              <a:blip r:embed="rId10"/>
              <a:stretch>
                <a:fillRect/>
              </a:stretch>
            </p:blipFill>
            <p:spPr>
              <a:xfrm>
                <a:off x="3860259" y="1107052"/>
                <a:ext cx="751323" cy="459254"/>
              </a:xfrm>
              <a:prstGeom prst="rect">
                <a:avLst/>
              </a:prstGeom>
            </p:spPr>
          </p:pic>
          <p:pic>
            <p:nvPicPr>
              <p:cNvPr id="84" name="Picture 83"/>
              <p:cNvPicPr>
                <a:picLocks noChangeAspect="1"/>
              </p:cNvPicPr>
              <p:nvPr/>
            </p:nvPicPr>
            <p:blipFill>
              <a:blip r:embed="rId15"/>
              <a:stretch>
                <a:fillRect/>
              </a:stretch>
            </p:blipFill>
            <p:spPr>
              <a:xfrm>
                <a:off x="3370595" y="1159156"/>
                <a:ext cx="653818" cy="390139"/>
              </a:xfrm>
              <a:prstGeom prst="rect">
                <a:avLst/>
              </a:prstGeom>
            </p:spPr>
          </p:pic>
        </p:grpSp>
      </p:grpSp>
    </p:spTree>
    <p:extLst>
      <p:ext uri="{BB962C8B-B14F-4D97-AF65-F5344CB8AC3E}">
        <p14:creationId xmlns:p14="http://schemas.microsoft.com/office/powerpoint/2010/main" val="2855607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fade">
                                      <p:cBhvr>
                                        <p:cTn id="11" dur="500"/>
                                        <p:tgtEl>
                                          <p:spTgt spid="7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fade">
                                      <p:cBhvr>
                                        <p:cTn id="2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3914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01295" y="882119"/>
            <a:ext cx="11885514" cy="5497734"/>
          </a:xfrm>
        </p:spPr>
        <p:txBody>
          <a:bodyPr>
            <a:normAutofit/>
          </a:bodyPr>
          <a:lstStyle/>
          <a:p>
            <a:r>
              <a:rPr lang="en-US" sz="4080" dirty="0">
                <a:latin typeface="Segoe UI Light" panose="020B0502040204020203" pitchFamily="34" charset="0"/>
                <a:cs typeface="Segoe UI Light" panose="020B0502040204020203" pitchFamily="34" charset="0"/>
              </a:rPr>
              <a:t>Basics of the Application Lifecycle</a:t>
            </a:r>
          </a:p>
          <a:p>
            <a:endParaRPr lang="en-US" sz="4080" dirty="0">
              <a:latin typeface="Segoe UI Light" panose="020B0502040204020203" pitchFamily="34" charset="0"/>
              <a:cs typeface="Segoe UI Light" panose="020B0502040204020203" pitchFamily="34" charset="0"/>
            </a:endParaRPr>
          </a:p>
          <a:p>
            <a:r>
              <a:rPr lang="en-US" sz="4080" dirty="0">
                <a:latin typeface="Segoe UI Light" panose="020B0502040204020203" pitchFamily="34" charset="0"/>
                <a:cs typeface="Segoe UI Light" panose="020B0502040204020203" pitchFamily="34" charset="0"/>
              </a:rPr>
              <a:t>Background Activation</a:t>
            </a:r>
          </a:p>
          <a:p>
            <a:endParaRPr lang="en-US" sz="4080" dirty="0">
              <a:latin typeface="Segoe UI Light" panose="020B0502040204020203" pitchFamily="34" charset="0"/>
              <a:cs typeface="Segoe UI Light" panose="020B0502040204020203" pitchFamily="34" charset="0"/>
            </a:endParaRPr>
          </a:p>
          <a:p>
            <a:r>
              <a:rPr lang="en-US" sz="4080" dirty="0">
                <a:latin typeface="Segoe UI Light" panose="020B0502040204020203" pitchFamily="34" charset="0"/>
                <a:cs typeface="Segoe UI Light" panose="020B0502040204020203" pitchFamily="34" charset="0"/>
              </a:rPr>
              <a:t>Multitasking</a:t>
            </a:r>
          </a:p>
          <a:p>
            <a:endParaRPr lang="en-US" sz="4080" dirty="0">
              <a:latin typeface="Segoe UI Light" panose="020B0502040204020203" pitchFamily="34" charset="0"/>
              <a:cs typeface="Segoe UI Light" panose="020B0502040204020203" pitchFamily="34" charset="0"/>
            </a:endParaRPr>
          </a:p>
          <a:p>
            <a:r>
              <a:rPr lang="en-US" sz="4080" dirty="0">
                <a:latin typeface="Segoe UI Light" panose="020B0502040204020203" pitchFamily="34" charset="0"/>
                <a:cs typeface="Segoe UI Light" panose="020B0502040204020203" pitchFamily="34" charset="0"/>
              </a:rPr>
              <a:t>Resource Management</a:t>
            </a:r>
          </a:p>
        </p:txBody>
      </p:sp>
    </p:spTree>
    <p:extLst>
      <p:ext uri="{BB962C8B-B14F-4D97-AF65-F5344CB8AC3E}">
        <p14:creationId xmlns:p14="http://schemas.microsoft.com/office/powerpoint/2010/main" val="3031571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481" y="2125662"/>
            <a:ext cx="11885514" cy="2182284"/>
          </a:xfrm>
        </p:spPr>
        <p:txBody>
          <a:bodyPr/>
          <a:lstStyle/>
          <a:p>
            <a:r>
              <a:rPr lang="en-US" dirty="0" smtClean="0">
                <a:latin typeface="Segoe UI Light" panose="020B0502040204020203" pitchFamily="34" charset="0"/>
                <a:cs typeface="Segoe UI Light" panose="020B0502040204020203" pitchFamily="34" charset="0"/>
              </a:rPr>
              <a:t>Basics of the Application Lifecycle</a:t>
            </a:r>
            <a:endParaRPr 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05226918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 Placeholder 1"/>
          <p:cNvSpPr>
            <a:spLocks noGrp="1"/>
          </p:cNvSpPr>
          <p:nvPr>
            <p:ph type="body" sz="quarter" idx="15"/>
          </p:nvPr>
        </p:nvSpPr>
        <p:spPr>
          <a:xfrm>
            <a:off x="5837292" y="1043042"/>
            <a:ext cx="7314165" cy="5951482"/>
          </a:xfrm>
        </p:spPr>
        <p:txBody>
          <a:bodyPr/>
          <a:lstStyle/>
          <a:p>
            <a:r>
              <a:rPr lang="en-US" dirty="0" smtClean="0">
                <a:cs typeface="Segoe UI Light" panose="020B0502040204020203" pitchFamily="34" charset="0"/>
              </a:rPr>
              <a:t>Apps can be in 1 of 3 states</a:t>
            </a:r>
          </a:p>
          <a:p>
            <a:r>
              <a:rPr lang="en-US" dirty="0">
                <a:cs typeface="Segoe UI Light" panose="020B0502040204020203" pitchFamily="34" charset="0"/>
              </a:rPr>
              <a:t>	</a:t>
            </a:r>
            <a:r>
              <a:rPr lang="en-US" sz="2397" dirty="0">
                <a:cs typeface="Segoe UI Light" panose="020B0502040204020203" pitchFamily="34" charset="0"/>
              </a:rPr>
              <a:t>Not Running</a:t>
            </a:r>
          </a:p>
          <a:p>
            <a:r>
              <a:rPr lang="en-US" sz="2397" dirty="0">
                <a:cs typeface="Segoe UI Light" panose="020B0502040204020203" pitchFamily="34" charset="0"/>
              </a:rPr>
              <a:t>	Running</a:t>
            </a:r>
          </a:p>
          <a:p>
            <a:r>
              <a:rPr lang="en-US" sz="2397" dirty="0">
                <a:cs typeface="Segoe UI Light" panose="020B0502040204020203" pitchFamily="34" charset="0"/>
              </a:rPr>
              <a:t>	Suspended</a:t>
            </a:r>
          </a:p>
          <a:p>
            <a:endParaRPr lang="en-US" sz="2397" dirty="0">
              <a:cs typeface="Segoe UI Light" panose="020B0502040204020203" pitchFamily="34" charset="0"/>
            </a:endParaRPr>
          </a:p>
          <a:p>
            <a:r>
              <a:rPr lang="en-US" dirty="0" smtClean="0">
                <a:cs typeface="Segoe UI Light" panose="020B0502040204020203" pitchFamily="34" charset="0"/>
              </a:rPr>
              <a:t>Applications receive callbacks or events on transitions</a:t>
            </a:r>
          </a:p>
          <a:p>
            <a:r>
              <a:rPr lang="en-US" dirty="0" smtClean="0">
                <a:cs typeface="Segoe UI Light" panose="020B0502040204020203" pitchFamily="34" charset="0"/>
              </a:rPr>
              <a:t>	</a:t>
            </a:r>
            <a:r>
              <a:rPr lang="en-US" sz="2397" dirty="0" err="1">
                <a:cs typeface="Segoe UI Light" panose="020B0502040204020203" pitchFamily="34" charset="0"/>
              </a:rPr>
              <a:t>OnLaunched</a:t>
            </a:r>
            <a:r>
              <a:rPr lang="en-US" sz="2397" dirty="0">
                <a:cs typeface="Segoe UI Light" panose="020B0502040204020203" pitchFamily="34" charset="0"/>
              </a:rPr>
              <a:t> or </a:t>
            </a:r>
            <a:r>
              <a:rPr lang="en-US" sz="2397" dirty="0" err="1">
                <a:cs typeface="Segoe UI Light" panose="020B0502040204020203" pitchFamily="34" charset="0"/>
              </a:rPr>
              <a:t>OnActivated</a:t>
            </a:r>
            <a:endParaRPr lang="en-US" sz="2397" dirty="0">
              <a:cs typeface="Segoe UI Light" panose="020B0502040204020203" pitchFamily="34" charset="0"/>
            </a:endParaRPr>
          </a:p>
          <a:p>
            <a:r>
              <a:rPr lang="en-US" sz="2397" dirty="0">
                <a:cs typeface="Segoe UI Light" panose="020B0502040204020203" pitchFamily="34" charset="0"/>
              </a:rPr>
              <a:t>           Suspending</a:t>
            </a:r>
          </a:p>
          <a:p>
            <a:r>
              <a:rPr lang="en-US" sz="2397" dirty="0">
                <a:cs typeface="Segoe UI Light" panose="020B0502040204020203" pitchFamily="34" charset="0"/>
              </a:rPr>
              <a:t>           Resuming</a:t>
            </a:r>
          </a:p>
          <a:p>
            <a:r>
              <a:rPr lang="en-US" sz="2400" dirty="0">
                <a:cs typeface="Segoe UI Light" panose="020B0502040204020203" pitchFamily="34" charset="0"/>
              </a:rPr>
              <a:t>           Except: Suspended-&gt;</a:t>
            </a:r>
            <a:r>
              <a:rPr lang="en-US" sz="2400" dirty="0" err="1">
                <a:cs typeface="Segoe UI Light" panose="020B0502040204020203" pitchFamily="34" charset="0"/>
              </a:rPr>
              <a:t>NotRunning</a:t>
            </a:r>
            <a:endParaRPr lang="en-US" sz="2400" dirty="0">
              <a:cs typeface="Segoe UI Light" panose="020B0502040204020203" pitchFamily="34" charset="0"/>
            </a:endParaRPr>
          </a:p>
        </p:txBody>
      </p:sp>
      <p:sp>
        <p:nvSpPr>
          <p:cNvPr id="3" name="Title 2"/>
          <p:cNvSpPr>
            <a:spLocks noGrp="1"/>
          </p:cNvSpPr>
          <p:nvPr>
            <p:ph type="title"/>
          </p:nvPr>
        </p:nvSpPr>
        <p:spPr/>
        <p:txBody>
          <a:bodyPr/>
          <a:lstStyle/>
          <a:p>
            <a:r>
              <a:rPr lang="en-US" dirty="0" smtClean="0">
                <a:cs typeface="Segoe UI Light" panose="020B0502040204020203" pitchFamily="34" charset="0"/>
              </a:rPr>
              <a:t>Application Lifecycle</a:t>
            </a:r>
            <a:endParaRPr lang="en-US" dirty="0">
              <a:cs typeface="Segoe UI Light" panose="020B0502040204020203" pitchFamily="34" charset="0"/>
            </a:endParaRPr>
          </a:p>
        </p:txBody>
      </p:sp>
      <p:sp>
        <p:nvSpPr>
          <p:cNvPr id="22" name="Freeform 5"/>
          <p:cNvSpPr>
            <a:spLocks/>
          </p:cNvSpPr>
          <p:nvPr/>
        </p:nvSpPr>
        <p:spPr bwMode="auto">
          <a:xfrm>
            <a:off x="2887744" y="3233353"/>
            <a:ext cx="756122" cy="325440"/>
          </a:xfrm>
          <a:custGeom>
            <a:avLst/>
            <a:gdLst>
              <a:gd name="T0" fmla="*/ 232 w 467"/>
              <a:gd name="T1" fmla="*/ 0 h 201"/>
              <a:gd name="T2" fmla="*/ 467 w 467"/>
              <a:gd name="T3" fmla="*/ 173 h 201"/>
              <a:gd name="T4" fmla="*/ 448 w 467"/>
              <a:gd name="T5" fmla="*/ 201 h 201"/>
              <a:gd name="T6" fmla="*/ 231 w 467"/>
              <a:gd name="T7" fmla="*/ 42 h 201"/>
              <a:gd name="T8" fmla="*/ 20 w 467"/>
              <a:gd name="T9" fmla="*/ 189 h 201"/>
              <a:gd name="T10" fmla="*/ 0 w 467"/>
              <a:gd name="T11" fmla="*/ 161 h 201"/>
              <a:gd name="T12" fmla="*/ 232 w 467"/>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467" h="201">
                <a:moveTo>
                  <a:pt x="232" y="0"/>
                </a:moveTo>
                <a:lnTo>
                  <a:pt x="467" y="173"/>
                </a:lnTo>
                <a:lnTo>
                  <a:pt x="448" y="201"/>
                </a:lnTo>
                <a:lnTo>
                  <a:pt x="231" y="42"/>
                </a:lnTo>
                <a:lnTo>
                  <a:pt x="20" y="189"/>
                </a:lnTo>
                <a:lnTo>
                  <a:pt x="0" y="161"/>
                </a:lnTo>
                <a:lnTo>
                  <a:pt x="232" y="0"/>
                </a:lnTo>
                <a:close/>
              </a:path>
            </a:pathLst>
          </a:custGeom>
          <a:solidFill>
            <a:srgbClr val="107C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23" name="Freeform 6"/>
          <p:cNvSpPr>
            <a:spLocks/>
          </p:cNvSpPr>
          <p:nvPr/>
        </p:nvSpPr>
        <p:spPr bwMode="auto">
          <a:xfrm>
            <a:off x="4733521" y="4311677"/>
            <a:ext cx="756122" cy="323821"/>
          </a:xfrm>
          <a:custGeom>
            <a:avLst/>
            <a:gdLst>
              <a:gd name="T0" fmla="*/ 237 w 467"/>
              <a:gd name="T1" fmla="*/ 200 h 200"/>
              <a:gd name="T2" fmla="*/ 0 w 467"/>
              <a:gd name="T3" fmla="*/ 26 h 200"/>
              <a:gd name="T4" fmla="*/ 21 w 467"/>
              <a:gd name="T5" fmla="*/ 0 h 200"/>
              <a:gd name="T6" fmla="*/ 238 w 467"/>
              <a:gd name="T7" fmla="*/ 158 h 200"/>
              <a:gd name="T8" fmla="*/ 448 w 467"/>
              <a:gd name="T9" fmla="*/ 11 h 200"/>
              <a:gd name="T10" fmla="*/ 467 w 467"/>
              <a:gd name="T11" fmla="*/ 38 h 200"/>
              <a:gd name="T12" fmla="*/ 237 w 467"/>
              <a:gd name="T13" fmla="*/ 200 h 200"/>
            </a:gdLst>
            <a:ahLst/>
            <a:cxnLst>
              <a:cxn ang="0">
                <a:pos x="T0" y="T1"/>
              </a:cxn>
              <a:cxn ang="0">
                <a:pos x="T2" y="T3"/>
              </a:cxn>
              <a:cxn ang="0">
                <a:pos x="T4" y="T5"/>
              </a:cxn>
              <a:cxn ang="0">
                <a:pos x="T6" y="T7"/>
              </a:cxn>
              <a:cxn ang="0">
                <a:pos x="T8" y="T9"/>
              </a:cxn>
              <a:cxn ang="0">
                <a:pos x="T10" y="T11"/>
              </a:cxn>
              <a:cxn ang="0">
                <a:pos x="T12" y="T13"/>
              </a:cxn>
            </a:cxnLst>
            <a:rect l="0" t="0" r="r" b="b"/>
            <a:pathLst>
              <a:path w="467" h="200">
                <a:moveTo>
                  <a:pt x="237" y="200"/>
                </a:moveTo>
                <a:lnTo>
                  <a:pt x="0" y="26"/>
                </a:lnTo>
                <a:lnTo>
                  <a:pt x="21" y="0"/>
                </a:lnTo>
                <a:lnTo>
                  <a:pt x="238" y="158"/>
                </a:lnTo>
                <a:lnTo>
                  <a:pt x="448" y="11"/>
                </a:lnTo>
                <a:lnTo>
                  <a:pt x="467" y="38"/>
                </a:lnTo>
                <a:lnTo>
                  <a:pt x="237" y="200"/>
                </a:ln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25" name="Freeform 7"/>
          <p:cNvSpPr>
            <a:spLocks/>
          </p:cNvSpPr>
          <p:nvPr/>
        </p:nvSpPr>
        <p:spPr bwMode="auto">
          <a:xfrm>
            <a:off x="2188291" y="5498482"/>
            <a:ext cx="466302" cy="610402"/>
          </a:xfrm>
          <a:custGeom>
            <a:avLst/>
            <a:gdLst>
              <a:gd name="T0" fmla="*/ 0 w 288"/>
              <a:gd name="T1" fmla="*/ 95 h 377"/>
              <a:gd name="T2" fmla="*/ 277 w 288"/>
              <a:gd name="T3" fmla="*/ 0 h 377"/>
              <a:gd name="T4" fmla="*/ 288 w 288"/>
              <a:gd name="T5" fmla="*/ 31 h 377"/>
              <a:gd name="T6" fmla="*/ 34 w 288"/>
              <a:gd name="T7" fmla="*/ 119 h 377"/>
              <a:gd name="T8" fmla="*/ 35 w 288"/>
              <a:gd name="T9" fmla="*/ 376 h 377"/>
              <a:gd name="T10" fmla="*/ 1 w 288"/>
              <a:gd name="T11" fmla="*/ 377 h 377"/>
              <a:gd name="T12" fmla="*/ 0 w 288"/>
              <a:gd name="T13" fmla="*/ 95 h 377"/>
            </a:gdLst>
            <a:ahLst/>
            <a:cxnLst>
              <a:cxn ang="0">
                <a:pos x="T0" y="T1"/>
              </a:cxn>
              <a:cxn ang="0">
                <a:pos x="T2" y="T3"/>
              </a:cxn>
              <a:cxn ang="0">
                <a:pos x="T4" y="T5"/>
              </a:cxn>
              <a:cxn ang="0">
                <a:pos x="T6" y="T7"/>
              </a:cxn>
              <a:cxn ang="0">
                <a:pos x="T8" y="T9"/>
              </a:cxn>
              <a:cxn ang="0">
                <a:pos x="T10" y="T11"/>
              </a:cxn>
              <a:cxn ang="0">
                <a:pos x="T12" y="T13"/>
              </a:cxn>
            </a:cxnLst>
            <a:rect l="0" t="0" r="r" b="b"/>
            <a:pathLst>
              <a:path w="288" h="377">
                <a:moveTo>
                  <a:pt x="0" y="95"/>
                </a:moveTo>
                <a:lnTo>
                  <a:pt x="277" y="0"/>
                </a:lnTo>
                <a:lnTo>
                  <a:pt x="288" y="31"/>
                </a:lnTo>
                <a:lnTo>
                  <a:pt x="34" y="119"/>
                </a:lnTo>
                <a:lnTo>
                  <a:pt x="35" y="376"/>
                </a:lnTo>
                <a:lnTo>
                  <a:pt x="1" y="377"/>
                </a:lnTo>
                <a:lnTo>
                  <a:pt x="0" y="95"/>
                </a:lnTo>
                <a:close/>
              </a:path>
            </a:pathLst>
          </a:custGeom>
          <a:solidFill>
            <a:srgbClr val="D83B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27" name="Freeform 8"/>
          <p:cNvSpPr>
            <a:spLocks/>
          </p:cNvSpPr>
          <p:nvPr/>
        </p:nvSpPr>
        <p:spPr bwMode="auto">
          <a:xfrm>
            <a:off x="2181815" y="2425421"/>
            <a:ext cx="425825" cy="688120"/>
          </a:xfrm>
          <a:custGeom>
            <a:avLst/>
            <a:gdLst>
              <a:gd name="T0" fmla="*/ 263 w 263"/>
              <a:gd name="T1" fmla="*/ 137 h 425"/>
              <a:gd name="T2" fmla="*/ 212 w 263"/>
              <a:gd name="T3" fmla="*/ 425 h 425"/>
              <a:gd name="T4" fmla="*/ 179 w 263"/>
              <a:gd name="T5" fmla="*/ 419 h 425"/>
              <a:gd name="T6" fmla="*/ 225 w 263"/>
              <a:gd name="T7" fmla="*/ 154 h 425"/>
              <a:gd name="T8" fmla="*/ 0 w 263"/>
              <a:gd name="T9" fmla="*/ 30 h 425"/>
              <a:gd name="T10" fmla="*/ 17 w 263"/>
              <a:gd name="T11" fmla="*/ 0 h 425"/>
              <a:gd name="T12" fmla="*/ 263 w 263"/>
              <a:gd name="T13" fmla="*/ 137 h 425"/>
            </a:gdLst>
            <a:ahLst/>
            <a:cxnLst>
              <a:cxn ang="0">
                <a:pos x="T0" y="T1"/>
              </a:cxn>
              <a:cxn ang="0">
                <a:pos x="T2" y="T3"/>
              </a:cxn>
              <a:cxn ang="0">
                <a:pos x="T4" y="T5"/>
              </a:cxn>
              <a:cxn ang="0">
                <a:pos x="T6" y="T7"/>
              </a:cxn>
              <a:cxn ang="0">
                <a:pos x="T8" y="T9"/>
              </a:cxn>
              <a:cxn ang="0">
                <a:pos x="T10" y="T11"/>
              </a:cxn>
              <a:cxn ang="0">
                <a:pos x="T12" y="T13"/>
              </a:cxn>
            </a:cxnLst>
            <a:rect l="0" t="0" r="r" b="b"/>
            <a:pathLst>
              <a:path w="263" h="425">
                <a:moveTo>
                  <a:pt x="263" y="137"/>
                </a:moveTo>
                <a:lnTo>
                  <a:pt x="212" y="425"/>
                </a:lnTo>
                <a:lnTo>
                  <a:pt x="179" y="419"/>
                </a:lnTo>
                <a:lnTo>
                  <a:pt x="225" y="154"/>
                </a:lnTo>
                <a:lnTo>
                  <a:pt x="0" y="30"/>
                </a:lnTo>
                <a:lnTo>
                  <a:pt x="17" y="0"/>
                </a:lnTo>
                <a:lnTo>
                  <a:pt x="263" y="137"/>
                </a:lnTo>
                <a:close/>
              </a:path>
            </a:pathLst>
          </a:custGeom>
          <a:solidFill>
            <a:srgbClr val="107C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29" name="Freeform 9"/>
          <p:cNvSpPr>
            <a:spLocks/>
          </p:cNvSpPr>
          <p:nvPr/>
        </p:nvSpPr>
        <p:spPr bwMode="auto">
          <a:xfrm>
            <a:off x="4016260" y="2593807"/>
            <a:ext cx="1259662" cy="2012548"/>
          </a:xfrm>
          <a:custGeom>
            <a:avLst/>
            <a:gdLst>
              <a:gd name="T0" fmla="*/ 0 w 941"/>
              <a:gd name="T1" fmla="*/ 42 h 1502"/>
              <a:gd name="T2" fmla="*/ 153 w 941"/>
              <a:gd name="T3" fmla="*/ 116 h 1502"/>
              <a:gd name="T4" fmla="*/ 801 w 941"/>
              <a:gd name="T5" fmla="*/ 1494 h 1502"/>
              <a:gd name="T6" fmla="*/ 841 w 941"/>
              <a:gd name="T7" fmla="*/ 1502 h 1502"/>
              <a:gd name="T8" fmla="*/ 173 w 941"/>
              <a:gd name="T9" fmla="*/ 81 h 1502"/>
              <a:gd name="T10" fmla="*/ 5 w 941"/>
              <a:gd name="T11" fmla="*/ 0 h 1502"/>
              <a:gd name="T12" fmla="*/ 0 w 941"/>
              <a:gd name="T13" fmla="*/ 42 h 1502"/>
            </a:gdLst>
            <a:ahLst/>
            <a:cxnLst>
              <a:cxn ang="0">
                <a:pos x="T0" y="T1"/>
              </a:cxn>
              <a:cxn ang="0">
                <a:pos x="T2" y="T3"/>
              </a:cxn>
              <a:cxn ang="0">
                <a:pos x="T4" y="T5"/>
              </a:cxn>
              <a:cxn ang="0">
                <a:pos x="T6" y="T7"/>
              </a:cxn>
              <a:cxn ang="0">
                <a:pos x="T8" y="T9"/>
              </a:cxn>
              <a:cxn ang="0">
                <a:pos x="T10" y="T11"/>
              </a:cxn>
              <a:cxn ang="0">
                <a:pos x="T12" y="T13"/>
              </a:cxn>
            </a:cxnLst>
            <a:rect l="0" t="0" r="r" b="b"/>
            <a:pathLst>
              <a:path w="941" h="1502">
                <a:moveTo>
                  <a:pt x="0" y="42"/>
                </a:moveTo>
                <a:cubicBezTo>
                  <a:pt x="52" y="63"/>
                  <a:pt x="104" y="88"/>
                  <a:pt x="153" y="116"/>
                </a:cubicBezTo>
                <a:cubicBezTo>
                  <a:pt x="638" y="391"/>
                  <a:pt x="898" y="945"/>
                  <a:pt x="801" y="1494"/>
                </a:cubicBezTo>
                <a:cubicBezTo>
                  <a:pt x="841" y="1502"/>
                  <a:pt x="841" y="1502"/>
                  <a:pt x="841" y="1502"/>
                </a:cubicBezTo>
                <a:cubicBezTo>
                  <a:pt x="941" y="935"/>
                  <a:pt x="673" y="364"/>
                  <a:pt x="173" y="81"/>
                </a:cubicBezTo>
                <a:cubicBezTo>
                  <a:pt x="119" y="50"/>
                  <a:pt x="63" y="23"/>
                  <a:pt x="5" y="0"/>
                </a:cubicBezTo>
                <a:cubicBezTo>
                  <a:pt x="4" y="14"/>
                  <a:pt x="2" y="28"/>
                  <a:pt x="0" y="42"/>
                </a:cubicBezTo>
                <a:close/>
              </a:path>
            </a:pathLst>
          </a:custGeom>
          <a:solidFill>
            <a:srgbClr val="002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31" name="Freeform 10"/>
          <p:cNvSpPr>
            <a:spLocks/>
          </p:cNvSpPr>
          <p:nvPr/>
        </p:nvSpPr>
        <p:spPr bwMode="auto">
          <a:xfrm>
            <a:off x="1477505" y="2632665"/>
            <a:ext cx="1115562" cy="2004453"/>
          </a:xfrm>
          <a:custGeom>
            <a:avLst/>
            <a:gdLst>
              <a:gd name="T0" fmla="*/ 104 w 833"/>
              <a:gd name="T1" fmla="*/ 1496 h 1496"/>
              <a:gd name="T2" fmla="*/ 249 w 833"/>
              <a:gd name="T3" fmla="*/ 585 h 1496"/>
              <a:gd name="T4" fmla="*/ 833 w 833"/>
              <a:gd name="T5" fmla="*/ 42 h 1496"/>
              <a:gd name="T6" fmla="*/ 826 w 833"/>
              <a:gd name="T7" fmla="*/ 0 h 1496"/>
              <a:gd name="T8" fmla="*/ 214 w 833"/>
              <a:gd name="T9" fmla="*/ 564 h 1496"/>
              <a:gd name="T10" fmla="*/ 62 w 833"/>
              <a:gd name="T11" fmla="*/ 1494 h 1496"/>
              <a:gd name="T12" fmla="*/ 104 w 833"/>
              <a:gd name="T13" fmla="*/ 1496 h 1496"/>
            </a:gdLst>
            <a:ahLst/>
            <a:cxnLst>
              <a:cxn ang="0">
                <a:pos x="T0" y="T1"/>
              </a:cxn>
              <a:cxn ang="0">
                <a:pos x="T2" y="T3"/>
              </a:cxn>
              <a:cxn ang="0">
                <a:pos x="T4" y="T5"/>
              </a:cxn>
              <a:cxn ang="0">
                <a:pos x="T6" y="T7"/>
              </a:cxn>
              <a:cxn ang="0">
                <a:pos x="T8" y="T9"/>
              </a:cxn>
              <a:cxn ang="0">
                <a:pos x="T10" y="T11"/>
              </a:cxn>
              <a:cxn ang="0">
                <a:pos x="T12" y="T13"/>
              </a:cxn>
            </a:cxnLst>
            <a:rect l="0" t="0" r="r" b="b"/>
            <a:pathLst>
              <a:path w="833" h="1496">
                <a:moveTo>
                  <a:pt x="104" y="1496"/>
                </a:moveTo>
                <a:cubicBezTo>
                  <a:pt x="41" y="1184"/>
                  <a:pt x="91" y="864"/>
                  <a:pt x="249" y="585"/>
                </a:cubicBezTo>
                <a:cubicBezTo>
                  <a:pt x="385" y="344"/>
                  <a:pt x="588" y="157"/>
                  <a:pt x="833" y="42"/>
                </a:cubicBezTo>
                <a:cubicBezTo>
                  <a:pt x="830" y="29"/>
                  <a:pt x="828" y="15"/>
                  <a:pt x="826" y="0"/>
                </a:cubicBezTo>
                <a:cubicBezTo>
                  <a:pt x="569" y="119"/>
                  <a:pt x="356" y="313"/>
                  <a:pt x="214" y="564"/>
                </a:cubicBezTo>
                <a:cubicBezTo>
                  <a:pt x="52" y="849"/>
                  <a:pt x="0" y="1176"/>
                  <a:pt x="62" y="1494"/>
                </a:cubicBezTo>
                <a:cubicBezTo>
                  <a:pt x="76" y="1494"/>
                  <a:pt x="90" y="1495"/>
                  <a:pt x="104" y="1496"/>
                </a:cubicBezTo>
                <a:close/>
              </a:path>
            </a:pathLst>
          </a:custGeom>
          <a:solidFill>
            <a:srgbClr val="107C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32" name="Freeform 11"/>
          <p:cNvSpPr>
            <a:spLocks/>
          </p:cNvSpPr>
          <p:nvPr/>
        </p:nvSpPr>
        <p:spPr bwMode="auto">
          <a:xfrm>
            <a:off x="2188292" y="5640962"/>
            <a:ext cx="2200361" cy="571544"/>
          </a:xfrm>
          <a:custGeom>
            <a:avLst/>
            <a:gdLst>
              <a:gd name="T0" fmla="*/ 1620 w 1643"/>
              <a:gd name="T1" fmla="*/ 71 h 427"/>
              <a:gd name="T2" fmla="*/ 216 w 1643"/>
              <a:gd name="T3" fmla="*/ 137 h 427"/>
              <a:gd name="T4" fmla="*/ 18 w 1643"/>
              <a:gd name="T5" fmla="*/ 0 h 427"/>
              <a:gd name="T6" fmla="*/ 0 w 1643"/>
              <a:gd name="T7" fmla="*/ 38 h 427"/>
              <a:gd name="T8" fmla="*/ 196 w 1643"/>
              <a:gd name="T9" fmla="*/ 173 h 427"/>
              <a:gd name="T10" fmla="*/ 295 w 1643"/>
              <a:gd name="T11" fmla="*/ 224 h 427"/>
              <a:gd name="T12" fmla="*/ 1643 w 1643"/>
              <a:gd name="T13" fmla="*/ 105 h 427"/>
              <a:gd name="T14" fmla="*/ 1620 w 1643"/>
              <a:gd name="T15" fmla="*/ 71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43" h="427">
                <a:moveTo>
                  <a:pt x="1620" y="71"/>
                </a:moveTo>
                <a:cubicBezTo>
                  <a:pt x="1210" y="357"/>
                  <a:pt x="661" y="390"/>
                  <a:pt x="216" y="137"/>
                </a:cubicBezTo>
                <a:cubicBezTo>
                  <a:pt x="145" y="97"/>
                  <a:pt x="79" y="51"/>
                  <a:pt x="18" y="0"/>
                </a:cubicBezTo>
                <a:cubicBezTo>
                  <a:pt x="13" y="13"/>
                  <a:pt x="7" y="26"/>
                  <a:pt x="0" y="38"/>
                </a:cubicBezTo>
                <a:cubicBezTo>
                  <a:pt x="61" y="88"/>
                  <a:pt x="126" y="133"/>
                  <a:pt x="196" y="173"/>
                </a:cubicBezTo>
                <a:cubicBezTo>
                  <a:pt x="228" y="191"/>
                  <a:pt x="262" y="209"/>
                  <a:pt x="295" y="224"/>
                </a:cubicBezTo>
                <a:cubicBezTo>
                  <a:pt x="735" y="427"/>
                  <a:pt x="1250" y="378"/>
                  <a:pt x="1643" y="105"/>
                </a:cubicBezTo>
                <a:cubicBezTo>
                  <a:pt x="1635" y="94"/>
                  <a:pt x="1627" y="83"/>
                  <a:pt x="1620" y="71"/>
                </a:cubicBezTo>
                <a:close/>
              </a:path>
            </a:pathLst>
          </a:custGeom>
          <a:solidFill>
            <a:srgbClr val="D83B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33" name="Oval 12"/>
          <p:cNvSpPr>
            <a:spLocks noChangeArrowheads="1"/>
          </p:cNvSpPr>
          <p:nvPr/>
        </p:nvSpPr>
        <p:spPr bwMode="auto">
          <a:xfrm>
            <a:off x="1006346" y="4815220"/>
            <a:ext cx="1081561" cy="1083181"/>
          </a:xfrm>
          <a:prstGeom prst="ellipse">
            <a:avLst/>
          </a:prstGeom>
          <a:solidFill>
            <a:srgbClr val="F8F8F8"/>
          </a:solidFill>
          <a:ln w="76200" cap="flat">
            <a:solidFill>
              <a:srgbClr val="D83B0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34" name="Oval 13"/>
          <p:cNvSpPr>
            <a:spLocks noChangeArrowheads="1"/>
          </p:cNvSpPr>
          <p:nvPr/>
        </p:nvSpPr>
        <p:spPr bwMode="auto">
          <a:xfrm>
            <a:off x="4433987" y="4815220"/>
            <a:ext cx="1081561" cy="1083181"/>
          </a:xfrm>
          <a:prstGeom prst="ellipse">
            <a:avLst/>
          </a:prstGeom>
          <a:solidFill>
            <a:srgbClr val="F8F8F8"/>
          </a:solidFill>
          <a:ln w="76200" cap="flat">
            <a:solidFill>
              <a:srgbClr val="00205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36" name="Oval 14"/>
          <p:cNvSpPr>
            <a:spLocks noChangeArrowheads="1"/>
          </p:cNvSpPr>
          <p:nvPr/>
        </p:nvSpPr>
        <p:spPr bwMode="auto">
          <a:xfrm>
            <a:off x="2767930" y="1994737"/>
            <a:ext cx="1081561" cy="1081563"/>
          </a:xfrm>
          <a:prstGeom prst="ellipse">
            <a:avLst/>
          </a:prstGeom>
          <a:solidFill>
            <a:srgbClr val="F8F8F8"/>
          </a:solidFill>
          <a:ln w="76200" cap="flat">
            <a:solidFill>
              <a:srgbClr val="107C1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37" name="Freeform 15"/>
          <p:cNvSpPr>
            <a:spLocks/>
          </p:cNvSpPr>
          <p:nvPr/>
        </p:nvSpPr>
        <p:spPr bwMode="auto">
          <a:xfrm>
            <a:off x="3041558" y="2357418"/>
            <a:ext cx="532685" cy="354584"/>
          </a:xfrm>
          <a:custGeom>
            <a:avLst/>
            <a:gdLst>
              <a:gd name="T0" fmla="*/ 0 w 329"/>
              <a:gd name="T1" fmla="*/ 110 h 219"/>
              <a:gd name="T2" fmla="*/ 110 w 329"/>
              <a:gd name="T3" fmla="*/ 219 h 219"/>
              <a:gd name="T4" fmla="*/ 329 w 329"/>
              <a:gd name="T5" fmla="*/ 0 h 219"/>
            </a:gdLst>
            <a:ahLst/>
            <a:cxnLst>
              <a:cxn ang="0">
                <a:pos x="T0" y="T1"/>
              </a:cxn>
              <a:cxn ang="0">
                <a:pos x="T2" y="T3"/>
              </a:cxn>
              <a:cxn ang="0">
                <a:pos x="T4" y="T5"/>
              </a:cxn>
            </a:cxnLst>
            <a:rect l="0" t="0" r="r" b="b"/>
            <a:pathLst>
              <a:path w="329" h="219">
                <a:moveTo>
                  <a:pt x="0" y="110"/>
                </a:moveTo>
                <a:lnTo>
                  <a:pt x="110" y="219"/>
                </a:lnTo>
                <a:lnTo>
                  <a:pt x="329" y="0"/>
                </a:lnTo>
              </a:path>
            </a:pathLst>
          </a:custGeom>
          <a:noFill/>
          <a:ln w="76200" cap="flat">
            <a:solidFill>
              <a:srgbClr val="107C1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38" name="Freeform 16"/>
          <p:cNvSpPr>
            <a:spLocks/>
          </p:cNvSpPr>
          <p:nvPr/>
        </p:nvSpPr>
        <p:spPr bwMode="auto">
          <a:xfrm>
            <a:off x="3101465" y="3262496"/>
            <a:ext cx="1178707" cy="1972071"/>
          </a:xfrm>
          <a:custGeom>
            <a:avLst/>
            <a:gdLst>
              <a:gd name="T0" fmla="*/ 879 w 879"/>
              <a:gd name="T1" fmla="*/ 1432 h 1472"/>
              <a:gd name="T2" fmla="*/ 788 w 879"/>
              <a:gd name="T3" fmla="*/ 1385 h 1472"/>
              <a:gd name="T4" fmla="*/ 141 w 879"/>
              <a:gd name="T5" fmla="*/ 7 h 1472"/>
              <a:gd name="T6" fmla="*/ 100 w 879"/>
              <a:gd name="T7" fmla="*/ 0 h 1472"/>
              <a:gd name="T8" fmla="*/ 768 w 879"/>
              <a:gd name="T9" fmla="*/ 1421 h 1472"/>
              <a:gd name="T10" fmla="*/ 869 w 879"/>
              <a:gd name="T11" fmla="*/ 1472 h 1472"/>
              <a:gd name="T12" fmla="*/ 879 w 879"/>
              <a:gd name="T13" fmla="*/ 1432 h 1472"/>
            </a:gdLst>
            <a:ahLst/>
            <a:cxnLst>
              <a:cxn ang="0">
                <a:pos x="T0" y="T1"/>
              </a:cxn>
              <a:cxn ang="0">
                <a:pos x="T2" y="T3"/>
              </a:cxn>
              <a:cxn ang="0">
                <a:pos x="T4" y="T5"/>
              </a:cxn>
              <a:cxn ang="0">
                <a:pos x="T6" y="T7"/>
              </a:cxn>
              <a:cxn ang="0">
                <a:pos x="T8" y="T9"/>
              </a:cxn>
              <a:cxn ang="0">
                <a:pos x="T10" y="T11"/>
              </a:cxn>
              <a:cxn ang="0">
                <a:pos x="T12" y="T13"/>
              </a:cxn>
            </a:cxnLst>
            <a:rect l="0" t="0" r="r" b="b"/>
            <a:pathLst>
              <a:path w="879" h="1472">
                <a:moveTo>
                  <a:pt x="879" y="1432"/>
                </a:moveTo>
                <a:cubicBezTo>
                  <a:pt x="848" y="1417"/>
                  <a:pt x="818" y="1402"/>
                  <a:pt x="788" y="1385"/>
                </a:cubicBezTo>
                <a:cubicBezTo>
                  <a:pt x="303" y="1111"/>
                  <a:pt x="43" y="557"/>
                  <a:pt x="141" y="7"/>
                </a:cubicBezTo>
                <a:cubicBezTo>
                  <a:pt x="100" y="0"/>
                  <a:pt x="100" y="0"/>
                  <a:pt x="100" y="0"/>
                </a:cubicBezTo>
                <a:cubicBezTo>
                  <a:pt x="0" y="567"/>
                  <a:pt x="268" y="1138"/>
                  <a:pt x="768" y="1421"/>
                </a:cubicBezTo>
                <a:cubicBezTo>
                  <a:pt x="801" y="1440"/>
                  <a:pt x="835" y="1457"/>
                  <a:pt x="869" y="1472"/>
                </a:cubicBezTo>
                <a:cubicBezTo>
                  <a:pt x="872" y="1459"/>
                  <a:pt x="875" y="1445"/>
                  <a:pt x="879" y="1432"/>
                </a:cubicBezTo>
                <a:close/>
              </a:path>
            </a:pathLst>
          </a:custGeom>
          <a:solidFill>
            <a:srgbClr val="107C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42" name="Rectangle 17"/>
          <p:cNvSpPr>
            <a:spLocks noChangeArrowheads="1"/>
          </p:cNvSpPr>
          <p:nvPr/>
        </p:nvSpPr>
        <p:spPr bwMode="auto">
          <a:xfrm>
            <a:off x="2887744" y="1585104"/>
            <a:ext cx="740617" cy="256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32597"/>
            <a:r>
              <a:rPr lang="en-US" altLang="en-US" sz="1632" b="1" dirty="0">
                <a:solidFill>
                  <a:srgbClr val="107C10"/>
                </a:solidFill>
                <a:latin typeface="Segoe UI Light"/>
              </a:rPr>
              <a:t>Running</a:t>
            </a:r>
            <a:endParaRPr lang="en-US" altLang="en-US" sz="1836" dirty="0">
              <a:solidFill>
                <a:srgbClr val="107C10"/>
              </a:solidFill>
              <a:latin typeface="Segoe UI Light"/>
            </a:endParaRPr>
          </a:p>
        </p:txBody>
      </p:sp>
      <p:sp>
        <p:nvSpPr>
          <p:cNvPr id="45" name="Rectangle 18"/>
          <p:cNvSpPr>
            <a:spLocks noChangeArrowheads="1"/>
          </p:cNvSpPr>
          <p:nvPr/>
        </p:nvSpPr>
        <p:spPr bwMode="auto">
          <a:xfrm>
            <a:off x="4479323" y="6031167"/>
            <a:ext cx="992393" cy="256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32597"/>
            <a:r>
              <a:rPr lang="en-US" altLang="en-US" sz="1632" b="1" dirty="0">
                <a:solidFill>
                  <a:srgbClr val="002050"/>
                </a:solidFill>
                <a:latin typeface="Segoe UI Light"/>
              </a:rPr>
              <a:t>Suspended</a:t>
            </a:r>
            <a:endParaRPr lang="en-US" altLang="en-US" sz="1836" dirty="0">
              <a:solidFill>
                <a:srgbClr val="002050"/>
              </a:solidFill>
              <a:latin typeface="Segoe UI Light"/>
            </a:endParaRPr>
          </a:p>
        </p:txBody>
      </p:sp>
      <p:sp>
        <p:nvSpPr>
          <p:cNvPr id="46" name="Rectangle 19"/>
          <p:cNvSpPr>
            <a:spLocks noChangeArrowheads="1"/>
          </p:cNvSpPr>
          <p:nvPr/>
        </p:nvSpPr>
        <p:spPr bwMode="auto">
          <a:xfrm>
            <a:off x="852530" y="6031167"/>
            <a:ext cx="1134631" cy="256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32597"/>
            <a:r>
              <a:rPr lang="en-US" altLang="en-US" sz="1632" b="1" dirty="0">
                <a:solidFill>
                  <a:srgbClr val="D83B01"/>
                </a:solidFill>
                <a:latin typeface="Segoe UI Light"/>
              </a:rPr>
              <a:t>Not Running</a:t>
            </a:r>
            <a:endParaRPr lang="en-US" altLang="en-US" sz="1836" dirty="0">
              <a:solidFill>
                <a:srgbClr val="D83B01"/>
              </a:solidFill>
              <a:latin typeface="Segoe UI Light"/>
            </a:endParaRPr>
          </a:p>
        </p:txBody>
      </p:sp>
      <p:sp>
        <p:nvSpPr>
          <p:cNvPr id="47" name="Freeform 20"/>
          <p:cNvSpPr>
            <a:spLocks/>
          </p:cNvSpPr>
          <p:nvPr/>
        </p:nvSpPr>
        <p:spPr bwMode="auto">
          <a:xfrm>
            <a:off x="4767523" y="2841531"/>
            <a:ext cx="153815" cy="132766"/>
          </a:xfrm>
          <a:custGeom>
            <a:avLst/>
            <a:gdLst>
              <a:gd name="T0" fmla="*/ 0 w 115"/>
              <a:gd name="T1" fmla="*/ 58 h 99"/>
              <a:gd name="T2" fmla="*/ 11 w 115"/>
              <a:gd name="T3" fmla="*/ 48 h 99"/>
              <a:gd name="T4" fmla="*/ 12 w 115"/>
              <a:gd name="T5" fmla="*/ 56 h 99"/>
              <a:gd name="T6" fmla="*/ 14 w 115"/>
              <a:gd name="T7" fmla="*/ 63 h 99"/>
              <a:gd name="T8" fmla="*/ 18 w 115"/>
              <a:gd name="T9" fmla="*/ 70 h 99"/>
              <a:gd name="T10" fmla="*/ 23 w 115"/>
              <a:gd name="T11" fmla="*/ 76 h 99"/>
              <a:gd name="T12" fmla="*/ 38 w 115"/>
              <a:gd name="T13" fmla="*/ 86 h 99"/>
              <a:gd name="T14" fmla="*/ 51 w 115"/>
              <a:gd name="T15" fmla="*/ 82 h 99"/>
              <a:gd name="T16" fmla="*/ 55 w 115"/>
              <a:gd name="T17" fmla="*/ 75 h 99"/>
              <a:gd name="T18" fmla="*/ 56 w 115"/>
              <a:gd name="T19" fmla="*/ 68 h 99"/>
              <a:gd name="T20" fmla="*/ 54 w 115"/>
              <a:gd name="T21" fmla="*/ 58 h 99"/>
              <a:gd name="T22" fmla="*/ 51 w 115"/>
              <a:gd name="T23" fmla="*/ 47 h 99"/>
              <a:gd name="T24" fmla="*/ 49 w 115"/>
              <a:gd name="T25" fmla="*/ 36 h 99"/>
              <a:gd name="T26" fmla="*/ 48 w 115"/>
              <a:gd name="T27" fmla="*/ 25 h 99"/>
              <a:gd name="T28" fmla="*/ 50 w 115"/>
              <a:gd name="T29" fmla="*/ 16 h 99"/>
              <a:gd name="T30" fmla="*/ 56 w 115"/>
              <a:gd name="T31" fmla="*/ 7 h 99"/>
              <a:gd name="T32" fmla="*/ 68 w 115"/>
              <a:gd name="T33" fmla="*/ 1 h 99"/>
              <a:gd name="T34" fmla="*/ 80 w 115"/>
              <a:gd name="T35" fmla="*/ 1 h 99"/>
              <a:gd name="T36" fmla="*/ 92 w 115"/>
              <a:gd name="T37" fmla="*/ 6 h 99"/>
              <a:gd name="T38" fmla="*/ 102 w 115"/>
              <a:gd name="T39" fmla="*/ 15 h 99"/>
              <a:gd name="T40" fmla="*/ 115 w 115"/>
              <a:gd name="T41" fmla="*/ 35 h 99"/>
              <a:gd name="T42" fmla="*/ 105 w 115"/>
              <a:gd name="T43" fmla="*/ 45 h 99"/>
              <a:gd name="T44" fmla="*/ 93 w 115"/>
              <a:gd name="T45" fmla="*/ 22 h 99"/>
              <a:gd name="T46" fmla="*/ 87 w 115"/>
              <a:gd name="T47" fmla="*/ 17 h 99"/>
              <a:gd name="T48" fmla="*/ 80 w 115"/>
              <a:gd name="T49" fmla="*/ 13 h 99"/>
              <a:gd name="T50" fmla="*/ 73 w 115"/>
              <a:gd name="T51" fmla="*/ 13 h 99"/>
              <a:gd name="T52" fmla="*/ 66 w 115"/>
              <a:gd name="T53" fmla="*/ 16 h 99"/>
              <a:gd name="T54" fmla="*/ 62 w 115"/>
              <a:gd name="T55" fmla="*/ 22 h 99"/>
              <a:gd name="T56" fmla="*/ 61 w 115"/>
              <a:gd name="T57" fmla="*/ 29 h 99"/>
              <a:gd name="T58" fmla="*/ 62 w 115"/>
              <a:gd name="T59" fmla="*/ 38 h 99"/>
              <a:gd name="T60" fmla="*/ 65 w 115"/>
              <a:gd name="T61" fmla="*/ 48 h 99"/>
              <a:gd name="T62" fmla="*/ 68 w 115"/>
              <a:gd name="T63" fmla="*/ 61 h 99"/>
              <a:gd name="T64" fmla="*/ 69 w 115"/>
              <a:gd name="T65" fmla="*/ 72 h 99"/>
              <a:gd name="T66" fmla="*/ 67 w 115"/>
              <a:gd name="T67" fmla="*/ 82 h 99"/>
              <a:gd name="T68" fmla="*/ 60 w 115"/>
              <a:gd name="T69" fmla="*/ 91 h 99"/>
              <a:gd name="T70" fmla="*/ 48 w 115"/>
              <a:gd name="T71" fmla="*/ 98 h 99"/>
              <a:gd name="T72" fmla="*/ 36 w 115"/>
              <a:gd name="T73" fmla="*/ 98 h 99"/>
              <a:gd name="T74" fmla="*/ 24 w 115"/>
              <a:gd name="T75" fmla="*/ 92 h 99"/>
              <a:gd name="T76" fmla="*/ 13 w 115"/>
              <a:gd name="T77" fmla="*/ 82 h 99"/>
              <a:gd name="T78" fmla="*/ 9 w 115"/>
              <a:gd name="T79" fmla="*/ 77 h 99"/>
              <a:gd name="T80" fmla="*/ 5 w 115"/>
              <a:gd name="T81" fmla="*/ 71 h 99"/>
              <a:gd name="T82" fmla="*/ 1 w 115"/>
              <a:gd name="T83" fmla="*/ 64 h 99"/>
              <a:gd name="T84" fmla="*/ 0 w 115"/>
              <a:gd name="T85" fmla="*/ 5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5" h="99">
                <a:moveTo>
                  <a:pt x="0" y="58"/>
                </a:moveTo>
                <a:cubicBezTo>
                  <a:pt x="11" y="48"/>
                  <a:pt x="11" y="48"/>
                  <a:pt x="11" y="48"/>
                </a:cubicBezTo>
                <a:cubicBezTo>
                  <a:pt x="11" y="51"/>
                  <a:pt x="11" y="53"/>
                  <a:pt x="12" y="56"/>
                </a:cubicBezTo>
                <a:cubicBezTo>
                  <a:pt x="12" y="58"/>
                  <a:pt x="13" y="61"/>
                  <a:pt x="14" y="63"/>
                </a:cubicBezTo>
                <a:cubicBezTo>
                  <a:pt x="16" y="66"/>
                  <a:pt x="17" y="68"/>
                  <a:pt x="18" y="70"/>
                </a:cubicBezTo>
                <a:cubicBezTo>
                  <a:pt x="20" y="73"/>
                  <a:pt x="21" y="74"/>
                  <a:pt x="23" y="76"/>
                </a:cubicBezTo>
                <a:cubicBezTo>
                  <a:pt x="28" y="82"/>
                  <a:pt x="33" y="85"/>
                  <a:pt x="38" y="86"/>
                </a:cubicBezTo>
                <a:cubicBezTo>
                  <a:pt x="42" y="87"/>
                  <a:pt x="47" y="86"/>
                  <a:pt x="51" y="82"/>
                </a:cubicBezTo>
                <a:cubicBezTo>
                  <a:pt x="53" y="80"/>
                  <a:pt x="54" y="78"/>
                  <a:pt x="55" y="75"/>
                </a:cubicBezTo>
                <a:cubicBezTo>
                  <a:pt x="56" y="73"/>
                  <a:pt x="56" y="70"/>
                  <a:pt x="56" y="68"/>
                </a:cubicBezTo>
                <a:cubicBezTo>
                  <a:pt x="56" y="65"/>
                  <a:pt x="55" y="62"/>
                  <a:pt x="54" y="58"/>
                </a:cubicBezTo>
                <a:cubicBezTo>
                  <a:pt x="53" y="55"/>
                  <a:pt x="52" y="51"/>
                  <a:pt x="51" y="47"/>
                </a:cubicBezTo>
                <a:cubicBezTo>
                  <a:pt x="50" y="43"/>
                  <a:pt x="49" y="40"/>
                  <a:pt x="49" y="36"/>
                </a:cubicBezTo>
                <a:cubicBezTo>
                  <a:pt x="48" y="32"/>
                  <a:pt x="47" y="29"/>
                  <a:pt x="48" y="25"/>
                </a:cubicBezTo>
                <a:cubicBezTo>
                  <a:pt x="48" y="22"/>
                  <a:pt x="48" y="19"/>
                  <a:pt x="50" y="16"/>
                </a:cubicBezTo>
                <a:cubicBezTo>
                  <a:pt x="51" y="13"/>
                  <a:pt x="53" y="10"/>
                  <a:pt x="56" y="7"/>
                </a:cubicBezTo>
                <a:cubicBezTo>
                  <a:pt x="60" y="4"/>
                  <a:pt x="64" y="2"/>
                  <a:pt x="68" y="1"/>
                </a:cubicBezTo>
                <a:cubicBezTo>
                  <a:pt x="72" y="0"/>
                  <a:pt x="76" y="0"/>
                  <a:pt x="80" y="1"/>
                </a:cubicBezTo>
                <a:cubicBezTo>
                  <a:pt x="84" y="2"/>
                  <a:pt x="88" y="4"/>
                  <a:pt x="92" y="6"/>
                </a:cubicBezTo>
                <a:cubicBezTo>
                  <a:pt x="96" y="9"/>
                  <a:pt x="99" y="12"/>
                  <a:pt x="102" y="15"/>
                </a:cubicBezTo>
                <a:cubicBezTo>
                  <a:pt x="110" y="23"/>
                  <a:pt x="114" y="30"/>
                  <a:pt x="115" y="35"/>
                </a:cubicBezTo>
                <a:cubicBezTo>
                  <a:pt x="105" y="45"/>
                  <a:pt x="105" y="45"/>
                  <a:pt x="105" y="45"/>
                </a:cubicBezTo>
                <a:cubicBezTo>
                  <a:pt x="104" y="37"/>
                  <a:pt x="100" y="29"/>
                  <a:pt x="93" y="22"/>
                </a:cubicBezTo>
                <a:cubicBezTo>
                  <a:pt x="91" y="20"/>
                  <a:pt x="89" y="18"/>
                  <a:pt x="87" y="17"/>
                </a:cubicBezTo>
                <a:cubicBezTo>
                  <a:pt x="85" y="15"/>
                  <a:pt x="82" y="14"/>
                  <a:pt x="80" y="13"/>
                </a:cubicBezTo>
                <a:cubicBezTo>
                  <a:pt x="77" y="12"/>
                  <a:pt x="75" y="12"/>
                  <a:pt x="73" y="13"/>
                </a:cubicBezTo>
                <a:cubicBezTo>
                  <a:pt x="70" y="13"/>
                  <a:pt x="68" y="14"/>
                  <a:pt x="66" y="16"/>
                </a:cubicBezTo>
                <a:cubicBezTo>
                  <a:pt x="64" y="18"/>
                  <a:pt x="62" y="20"/>
                  <a:pt x="62" y="22"/>
                </a:cubicBezTo>
                <a:cubicBezTo>
                  <a:pt x="61" y="24"/>
                  <a:pt x="60" y="26"/>
                  <a:pt x="61" y="29"/>
                </a:cubicBezTo>
                <a:cubicBezTo>
                  <a:pt x="61" y="32"/>
                  <a:pt x="61" y="35"/>
                  <a:pt x="62" y="38"/>
                </a:cubicBezTo>
                <a:cubicBezTo>
                  <a:pt x="63" y="41"/>
                  <a:pt x="64" y="44"/>
                  <a:pt x="65" y="48"/>
                </a:cubicBezTo>
                <a:cubicBezTo>
                  <a:pt x="66" y="53"/>
                  <a:pt x="67" y="57"/>
                  <a:pt x="68" y="61"/>
                </a:cubicBezTo>
                <a:cubicBezTo>
                  <a:pt x="69" y="65"/>
                  <a:pt x="69" y="68"/>
                  <a:pt x="69" y="72"/>
                </a:cubicBezTo>
                <a:cubicBezTo>
                  <a:pt x="69" y="76"/>
                  <a:pt x="68" y="79"/>
                  <a:pt x="67" y="82"/>
                </a:cubicBezTo>
                <a:cubicBezTo>
                  <a:pt x="65" y="85"/>
                  <a:pt x="63" y="88"/>
                  <a:pt x="60" y="91"/>
                </a:cubicBezTo>
                <a:cubicBezTo>
                  <a:pt x="56" y="95"/>
                  <a:pt x="52" y="97"/>
                  <a:pt x="48" y="98"/>
                </a:cubicBezTo>
                <a:cubicBezTo>
                  <a:pt x="44" y="99"/>
                  <a:pt x="40" y="99"/>
                  <a:pt x="36" y="98"/>
                </a:cubicBezTo>
                <a:cubicBezTo>
                  <a:pt x="32" y="97"/>
                  <a:pt x="28" y="95"/>
                  <a:pt x="24" y="92"/>
                </a:cubicBezTo>
                <a:cubicBezTo>
                  <a:pt x="20" y="89"/>
                  <a:pt x="17" y="86"/>
                  <a:pt x="13" y="82"/>
                </a:cubicBezTo>
                <a:cubicBezTo>
                  <a:pt x="12" y="81"/>
                  <a:pt x="11" y="79"/>
                  <a:pt x="9" y="77"/>
                </a:cubicBezTo>
                <a:cubicBezTo>
                  <a:pt x="8" y="75"/>
                  <a:pt x="6" y="73"/>
                  <a:pt x="5" y="71"/>
                </a:cubicBezTo>
                <a:cubicBezTo>
                  <a:pt x="4" y="69"/>
                  <a:pt x="2" y="66"/>
                  <a:pt x="1" y="64"/>
                </a:cubicBezTo>
                <a:cubicBezTo>
                  <a:pt x="0" y="62"/>
                  <a:pt x="0" y="60"/>
                  <a:pt x="0" y="58"/>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48" name="Freeform 21"/>
          <p:cNvSpPr>
            <a:spLocks/>
          </p:cNvSpPr>
          <p:nvPr/>
        </p:nvSpPr>
        <p:spPr bwMode="auto">
          <a:xfrm>
            <a:off x="4840382" y="2940295"/>
            <a:ext cx="129528" cy="129528"/>
          </a:xfrm>
          <a:custGeom>
            <a:avLst/>
            <a:gdLst>
              <a:gd name="T0" fmla="*/ 36 w 96"/>
              <a:gd name="T1" fmla="*/ 97 h 97"/>
              <a:gd name="T2" fmla="*/ 29 w 96"/>
              <a:gd name="T3" fmla="*/ 88 h 97"/>
              <a:gd name="T4" fmla="*/ 38 w 96"/>
              <a:gd name="T5" fmla="*/ 80 h 97"/>
              <a:gd name="T6" fmla="*/ 38 w 96"/>
              <a:gd name="T7" fmla="*/ 80 h 97"/>
              <a:gd name="T8" fmla="*/ 12 w 96"/>
              <a:gd name="T9" fmla="*/ 70 h 97"/>
              <a:gd name="T10" fmla="*/ 20 w 96"/>
              <a:gd name="T11" fmla="*/ 29 h 97"/>
              <a:gd name="T12" fmla="*/ 56 w 96"/>
              <a:gd name="T13" fmla="*/ 0 h 97"/>
              <a:gd name="T14" fmla="*/ 63 w 96"/>
              <a:gd name="T15" fmla="*/ 9 h 97"/>
              <a:gd name="T16" fmla="*/ 29 w 96"/>
              <a:gd name="T17" fmla="*/ 37 h 97"/>
              <a:gd name="T18" fmla="*/ 22 w 96"/>
              <a:gd name="T19" fmla="*/ 67 h 97"/>
              <a:gd name="T20" fmla="*/ 37 w 96"/>
              <a:gd name="T21" fmla="*/ 74 h 97"/>
              <a:gd name="T22" fmla="*/ 54 w 96"/>
              <a:gd name="T23" fmla="*/ 67 h 97"/>
              <a:gd name="T24" fmla="*/ 88 w 96"/>
              <a:gd name="T25" fmla="*/ 39 h 97"/>
              <a:gd name="T26" fmla="*/ 96 w 96"/>
              <a:gd name="T27" fmla="*/ 49 h 97"/>
              <a:gd name="T28" fmla="*/ 36 w 96"/>
              <a:gd name="T29"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97">
                <a:moveTo>
                  <a:pt x="36" y="97"/>
                </a:moveTo>
                <a:cubicBezTo>
                  <a:pt x="29" y="88"/>
                  <a:pt x="29" y="88"/>
                  <a:pt x="29" y="88"/>
                </a:cubicBezTo>
                <a:cubicBezTo>
                  <a:pt x="38" y="80"/>
                  <a:pt x="38" y="80"/>
                  <a:pt x="38" y="80"/>
                </a:cubicBezTo>
                <a:cubicBezTo>
                  <a:pt x="38" y="80"/>
                  <a:pt x="38" y="80"/>
                  <a:pt x="38" y="80"/>
                </a:cubicBezTo>
                <a:cubicBezTo>
                  <a:pt x="27" y="82"/>
                  <a:pt x="19" y="79"/>
                  <a:pt x="12" y="70"/>
                </a:cubicBezTo>
                <a:cubicBezTo>
                  <a:pt x="0" y="56"/>
                  <a:pt x="3" y="42"/>
                  <a:pt x="20" y="29"/>
                </a:cubicBezTo>
                <a:cubicBezTo>
                  <a:pt x="56" y="0"/>
                  <a:pt x="56" y="0"/>
                  <a:pt x="56" y="0"/>
                </a:cubicBezTo>
                <a:cubicBezTo>
                  <a:pt x="63" y="9"/>
                  <a:pt x="63" y="9"/>
                  <a:pt x="63" y="9"/>
                </a:cubicBezTo>
                <a:cubicBezTo>
                  <a:pt x="29" y="37"/>
                  <a:pt x="29" y="37"/>
                  <a:pt x="29" y="37"/>
                </a:cubicBezTo>
                <a:cubicBezTo>
                  <a:pt x="17" y="47"/>
                  <a:pt x="14" y="57"/>
                  <a:pt x="22" y="67"/>
                </a:cubicBezTo>
                <a:cubicBezTo>
                  <a:pt x="26" y="71"/>
                  <a:pt x="31" y="74"/>
                  <a:pt x="37" y="74"/>
                </a:cubicBezTo>
                <a:cubicBezTo>
                  <a:pt x="43" y="74"/>
                  <a:pt x="48" y="72"/>
                  <a:pt x="54" y="67"/>
                </a:cubicBezTo>
                <a:cubicBezTo>
                  <a:pt x="88" y="39"/>
                  <a:pt x="88" y="39"/>
                  <a:pt x="88" y="39"/>
                </a:cubicBezTo>
                <a:cubicBezTo>
                  <a:pt x="96" y="49"/>
                  <a:pt x="96" y="49"/>
                  <a:pt x="96" y="49"/>
                </a:cubicBezTo>
                <a:lnTo>
                  <a:pt x="36" y="9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49" name="Freeform 22"/>
          <p:cNvSpPr>
            <a:spLocks/>
          </p:cNvSpPr>
          <p:nvPr/>
        </p:nvSpPr>
        <p:spPr bwMode="auto">
          <a:xfrm>
            <a:off x="4908385" y="3040681"/>
            <a:ext cx="114957" cy="93908"/>
          </a:xfrm>
          <a:custGeom>
            <a:avLst/>
            <a:gdLst>
              <a:gd name="T0" fmla="*/ 0 w 86"/>
              <a:gd name="T1" fmla="*/ 36 h 70"/>
              <a:gd name="T2" fmla="*/ 11 w 86"/>
              <a:gd name="T3" fmla="*/ 28 h 70"/>
              <a:gd name="T4" fmla="*/ 18 w 86"/>
              <a:gd name="T5" fmla="*/ 50 h 70"/>
              <a:gd name="T6" fmla="*/ 36 w 86"/>
              <a:gd name="T7" fmla="*/ 57 h 70"/>
              <a:gd name="T8" fmla="*/ 39 w 86"/>
              <a:gd name="T9" fmla="*/ 53 h 70"/>
              <a:gd name="T10" fmla="*/ 40 w 86"/>
              <a:gd name="T11" fmla="*/ 47 h 70"/>
              <a:gd name="T12" fmla="*/ 39 w 86"/>
              <a:gd name="T13" fmla="*/ 41 h 70"/>
              <a:gd name="T14" fmla="*/ 37 w 86"/>
              <a:gd name="T15" fmla="*/ 34 h 70"/>
              <a:gd name="T16" fmla="*/ 35 w 86"/>
              <a:gd name="T17" fmla="*/ 24 h 70"/>
              <a:gd name="T18" fmla="*/ 35 w 86"/>
              <a:gd name="T19" fmla="*/ 16 h 70"/>
              <a:gd name="T20" fmla="*/ 38 w 86"/>
              <a:gd name="T21" fmla="*/ 10 h 70"/>
              <a:gd name="T22" fmla="*/ 43 w 86"/>
              <a:gd name="T23" fmla="*/ 4 h 70"/>
              <a:gd name="T24" fmla="*/ 52 w 86"/>
              <a:gd name="T25" fmla="*/ 1 h 70"/>
              <a:gd name="T26" fmla="*/ 62 w 86"/>
              <a:gd name="T27" fmla="*/ 2 h 70"/>
              <a:gd name="T28" fmla="*/ 71 w 86"/>
              <a:gd name="T29" fmla="*/ 7 h 70"/>
              <a:gd name="T30" fmla="*/ 78 w 86"/>
              <a:gd name="T31" fmla="*/ 15 h 70"/>
              <a:gd name="T32" fmla="*/ 86 w 86"/>
              <a:gd name="T33" fmla="*/ 31 h 70"/>
              <a:gd name="T34" fmla="*/ 76 w 86"/>
              <a:gd name="T35" fmla="*/ 39 h 70"/>
              <a:gd name="T36" fmla="*/ 69 w 86"/>
              <a:gd name="T37" fmla="*/ 20 h 70"/>
              <a:gd name="T38" fmla="*/ 65 w 86"/>
              <a:gd name="T39" fmla="*/ 15 h 70"/>
              <a:gd name="T40" fmla="*/ 60 w 86"/>
              <a:gd name="T41" fmla="*/ 12 h 70"/>
              <a:gd name="T42" fmla="*/ 56 w 86"/>
              <a:gd name="T43" fmla="*/ 12 h 70"/>
              <a:gd name="T44" fmla="*/ 52 w 86"/>
              <a:gd name="T45" fmla="*/ 14 h 70"/>
              <a:gd name="T46" fmla="*/ 48 w 86"/>
              <a:gd name="T47" fmla="*/ 18 h 70"/>
              <a:gd name="T48" fmla="*/ 47 w 86"/>
              <a:gd name="T49" fmla="*/ 22 h 70"/>
              <a:gd name="T50" fmla="*/ 48 w 86"/>
              <a:gd name="T51" fmla="*/ 28 h 70"/>
              <a:gd name="T52" fmla="*/ 50 w 86"/>
              <a:gd name="T53" fmla="*/ 35 h 70"/>
              <a:gd name="T54" fmla="*/ 52 w 86"/>
              <a:gd name="T55" fmla="*/ 45 h 70"/>
              <a:gd name="T56" fmla="*/ 52 w 86"/>
              <a:gd name="T57" fmla="*/ 53 h 70"/>
              <a:gd name="T58" fmla="*/ 50 w 86"/>
              <a:gd name="T59" fmla="*/ 60 h 70"/>
              <a:gd name="T60" fmla="*/ 44 w 86"/>
              <a:gd name="T61" fmla="*/ 66 h 70"/>
              <a:gd name="T62" fmla="*/ 35 w 86"/>
              <a:gd name="T63" fmla="*/ 70 h 70"/>
              <a:gd name="T64" fmla="*/ 25 w 86"/>
              <a:gd name="T65" fmla="*/ 69 h 70"/>
              <a:gd name="T66" fmla="*/ 16 w 86"/>
              <a:gd name="T67" fmla="*/ 63 h 70"/>
              <a:gd name="T68" fmla="*/ 8 w 86"/>
              <a:gd name="T69" fmla="*/ 55 h 70"/>
              <a:gd name="T70" fmla="*/ 0 w 86"/>
              <a:gd name="T7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6" h="70">
                <a:moveTo>
                  <a:pt x="0" y="36"/>
                </a:moveTo>
                <a:cubicBezTo>
                  <a:pt x="11" y="28"/>
                  <a:pt x="11" y="28"/>
                  <a:pt x="11" y="28"/>
                </a:cubicBezTo>
                <a:cubicBezTo>
                  <a:pt x="11" y="36"/>
                  <a:pt x="13" y="44"/>
                  <a:pt x="18" y="50"/>
                </a:cubicBezTo>
                <a:cubicBezTo>
                  <a:pt x="24" y="59"/>
                  <a:pt x="30" y="61"/>
                  <a:pt x="36" y="57"/>
                </a:cubicBezTo>
                <a:cubicBezTo>
                  <a:pt x="38" y="56"/>
                  <a:pt x="39" y="54"/>
                  <a:pt x="39" y="53"/>
                </a:cubicBezTo>
                <a:cubicBezTo>
                  <a:pt x="40" y="51"/>
                  <a:pt x="40" y="49"/>
                  <a:pt x="40" y="47"/>
                </a:cubicBezTo>
                <a:cubicBezTo>
                  <a:pt x="40" y="45"/>
                  <a:pt x="40" y="43"/>
                  <a:pt x="39" y="41"/>
                </a:cubicBezTo>
                <a:cubicBezTo>
                  <a:pt x="39" y="39"/>
                  <a:pt x="38" y="37"/>
                  <a:pt x="37" y="34"/>
                </a:cubicBezTo>
                <a:cubicBezTo>
                  <a:pt x="36" y="30"/>
                  <a:pt x="36" y="27"/>
                  <a:pt x="35" y="24"/>
                </a:cubicBezTo>
                <a:cubicBezTo>
                  <a:pt x="35" y="22"/>
                  <a:pt x="35" y="19"/>
                  <a:pt x="35" y="16"/>
                </a:cubicBezTo>
                <a:cubicBezTo>
                  <a:pt x="36" y="14"/>
                  <a:pt x="37" y="12"/>
                  <a:pt x="38" y="10"/>
                </a:cubicBezTo>
                <a:cubicBezTo>
                  <a:pt x="39" y="8"/>
                  <a:pt x="41" y="6"/>
                  <a:pt x="43" y="4"/>
                </a:cubicBezTo>
                <a:cubicBezTo>
                  <a:pt x="46" y="2"/>
                  <a:pt x="49" y="1"/>
                  <a:pt x="52" y="1"/>
                </a:cubicBezTo>
                <a:cubicBezTo>
                  <a:pt x="56" y="0"/>
                  <a:pt x="59" y="1"/>
                  <a:pt x="62" y="2"/>
                </a:cubicBezTo>
                <a:cubicBezTo>
                  <a:pt x="65" y="3"/>
                  <a:pt x="68" y="5"/>
                  <a:pt x="71" y="7"/>
                </a:cubicBezTo>
                <a:cubicBezTo>
                  <a:pt x="74" y="9"/>
                  <a:pt x="76" y="12"/>
                  <a:pt x="78" y="15"/>
                </a:cubicBezTo>
                <a:cubicBezTo>
                  <a:pt x="82" y="20"/>
                  <a:pt x="85" y="26"/>
                  <a:pt x="86" y="31"/>
                </a:cubicBezTo>
                <a:cubicBezTo>
                  <a:pt x="76" y="39"/>
                  <a:pt x="76" y="39"/>
                  <a:pt x="76" y="39"/>
                </a:cubicBezTo>
                <a:cubicBezTo>
                  <a:pt x="76" y="32"/>
                  <a:pt x="73" y="25"/>
                  <a:pt x="69" y="20"/>
                </a:cubicBezTo>
                <a:cubicBezTo>
                  <a:pt x="68" y="18"/>
                  <a:pt x="66" y="16"/>
                  <a:pt x="65" y="15"/>
                </a:cubicBezTo>
                <a:cubicBezTo>
                  <a:pt x="63" y="14"/>
                  <a:pt x="62" y="13"/>
                  <a:pt x="60" y="12"/>
                </a:cubicBezTo>
                <a:cubicBezTo>
                  <a:pt x="59" y="12"/>
                  <a:pt x="57" y="12"/>
                  <a:pt x="56" y="12"/>
                </a:cubicBezTo>
                <a:cubicBezTo>
                  <a:pt x="54" y="12"/>
                  <a:pt x="53" y="13"/>
                  <a:pt x="52" y="14"/>
                </a:cubicBezTo>
                <a:cubicBezTo>
                  <a:pt x="50" y="15"/>
                  <a:pt x="49" y="16"/>
                  <a:pt x="48" y="18"/>
                </a:cubicBezTo>
                <a:cubicBezTo>
                  <a:pt x="47" y="19"/>
                  <a:pt x="47" y="21"/>
                  <a:pt x="47" y="22"/>
                </a:cubicBezTo>
                <a:cubicBezTo>
                  <a:pt x="47" y="24"/>
                  <a:pt x="47" y="26"/>
                  <a:pt x="48" y="28"/>
                </a:cubicBezTo>
                <a:cubicBezTo>
                  <a:pt x="48" y="30"/>
                  <a:pt x="49" y="33"/>
                  <a:pt x="50" y="35"/>
                </a:cubicBezTo>
                <a:cubicBezTo>
                  <a:pt x="51" y="39"/>
                  <a:pt x="51" y="42"/>
                  <a:pt x="52" y="45"/>
                </a:cubicBezTo>
                <a:cubicBezTo>
                  <a:pt x="52" y="48"/>
                  <a:pt x="52" y="51"/>
                  <a:pt x="52" y="53"/>
                </a:cubicBezTo>
                <a:cubicBezTo>
                  <a:pt x="52" y="56"/>
                  <a:pt x="51" y="58"/>
                  <a:pt x="50" y="60"/>
                </a:cubicBezTo>
                <a:cubicBezTo>
                  <a:pt x="49" y="62"/>
                  <a:pt x="47" y="64"/>
                  <a:pt x="44" y="66"/>
                </a:cubicBezTo>
                <a:cubicBezTo>
                  <a:pt x="41" y="69"/>
                  <a:pt x="38" y="70"/>
                  <a:pt x="35" y="70"/>
                </a:cubicBezTo>
                <a:cubicBezTo>
                  <a:pt x="32" y="70"/>
                  <a:pt x="28" y="70"/>
                  <a:pt x="25" y="69"/>
                </a:cubicBezTo>
                <a:cubicBezTo>
                  <a:pt x="22" y="68"/>
                  <a:pt x="19" y="66"/>
                  <a:pt x="16" y="63"/>
                </a:cubicBezTo>
                <a:cubicBezTo>
                  <a:pt x="13" y="61"/>
                  <a:pt x="11" y="58"/>
                  <a:pt x="8" y="55"/>
                </a:cubicBezTo>
                <a:cubicBezTo>
                  <a:pt x="4" y="49"/>
                  <a:pt x="1" y="42"/>
                  <a:pt x="0" y="36"/>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50" name="Freeform 23"/>
          <p:cNvSpPr>
            <a:spLocks noEditPoints="1"/>
          </p:cNvSpPr>
          <p:nvPr/>
        </p:nvSpPr>
        <p:spPr bwMode="auto">
          <a:xfrm>
            <a:off x="4918099" y="3108683"/>
            <a:ext cx="166768" cy="119814"/>
          </a:xfrm>
          <a:custGeom>
            <a:avLst/>
            <a:gdLst>
              <a:gd name="T0" fmla="*/ 46 w 124"/>
              <a:gd name="T1" fmla="*/ 46 h 89"/>
              <a:gd name="T2" fmla="*/ 46 w 124"/>
              <a:gd name="T3" fmla="*/ 46 h 89"/>
              <a:gd name="T4" fmla="*/ 7 w 124"/>
              <a:gd name="T5" fmla="*/ 71 h 89"/>
              <a:gd name="T6" fmla="*/ 0 w 124"/>
              <a:gd name="T7" fmla="*/ 61 h 89"/>
              <a:gd name="T8" fmla="*/ 94 w 124"/>
              <a:gd name="T9" fmla="*/ 0 h 89"/>
              <a:gd name="T10" fmla="*/ 101 w 124"/>
              <a:gd name="T11" fmla="*/ 10 h 89"/>
              <a:gd name="T12" fmla="*/ 90 w 124"/>
              <a:gd name="T13" fmla="*/ 17 h 89"/>
              <a:gd name="T14" fmla="*/ 90 w 124"/>
              <a:gd name="T15" fmla="*/ 18 h 89"/>
              <a:gd name="T16" fmla="*/ 117 w 124"/>
              <a:gd name="T17" fmla="*/ 31 h 89"/>
              <a:gd name="T18" fmla="*/ 121 w 124"/>
              <a:gd name="T19" fmla="*/ 56 h 89"/>
              <a:gd name="T20" fmla="*/ 103 w 124"/>
              <a:gd name="T21" fmla="*/ 79 h 89"/>
              <a:gd name="T22" fmla="*/ 72 w 124"/>
              <a:gd name="T23" fmla="*/ 88 h 89"/>
              <a:gd name="T24" fmla="*/ 48 w 124"/>
              <a:gd name="T25" fmla="*/ 73 h 89"/>
              <a:gd name="T26" fmla="*/ 46 w 124"/>
              <a:gd name="T27" fmla="*/ 46 h 89"/>
              <a:gd name="T28" fmla="*/ 72 w 124"/>
              <a:gd name="T29" fmla="*/ 29 h 89"/>
              <a:gd name="T30" fmla="*/ 63 w 124"/>
              <a:gd name="T31" fmla="*/ 35 h 89"/>
              <a:gd name="T32" fmla="*/ 53 w 124"/>
              <a:gd name="T33" fmla="*/ 49 h 89"/>
              <a:gd name="T34" fmla="*/ 56 w 124"/>
              <a:gd name="T35" fmla="*/ 66 h 89"/>
              <a:gd name="T36" fmla="*/ 73 w 124"/>
              <a:gd name="T37" fmla="*/ 76 h 89"/>
              <a:gd name="T38" fmla="*/ 96 w 124"/>
              <a:gd name="T39" fmla="*/ 68 h 89"/>
              <a:gd name="T40" fmla="*/ 109 w 124"/>
              <a:gd name="T41" fmla="*/ 52 h 89"/>
              <a:gd name="T42" fmla="*/ 107 w 124"/>
              <a:gd name="T43" fmla="*/ 35 h 89"/>
              <a:gd name="T44" fmla="*/ 91 w 124"/>
              <a:gd name="T45" fmla="*/ 24 h 89"/>
              <a:gd name="T46" fmla="*/ 72 w 124"/>
              <a:gd name="T47" fmla="*/ 2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4" h="89">
                <a:moveTo>
                  <a:pt x="46" y="46"/>
                </a:moveTo>
                <a:cubicBezTo>
                  <a:pt x="46" y="46"/>
                  <a:pt x="46" y="46"/>
                  <a:pt x="46" y="46"/>
                </a:cubicBezTo>
                <a:cubicBezTo>
                  <a:pt x="7" y="71"/>
                  <a:pt x="7" y="71"/>
                  <a:pt x="7" y="71"/>
                </a:cubicBezTo>
                <a:cubicBezTo>
                  <a:pt x="0" y="61"/>
                  <a:pt x="0" y="61"/>
                  <a:pt x="0" y="61"/>
                </a:cubicBezTo>
                <a:cubicBezTo>
                  <a:pt x="94" y="0"/>
                  <a:pt x="94" y="0"/>
                  <a:pt x="94" y="0"/>
                </a:cubicBezTo>
                <a:cubicBezTo>
                  <a:pt x="101" y="10"/>
                  <a:pt x="101" y="10"/>
                  <a:pt x="101" y="10"/>
                </a:cubicBezTo>
                <a:cubicBezTo>
                  <a:pt x="90" y="17"/>
                  <a:pt x="90" y="17"/>
                  <a:pt x="90" y="17"/>
                </a:cubicBezTo>
                <a:cubicBezTo>
                  <a:pt x="90" y="18"/>
                  <a:pt x="90" y="18"/>
                  <a:pt x="90" y="18"/>
                </a:cubicBezTo>
                <a:cubicBezTo>
                  <a:pt x="102" y="17"/>
                  <a:pt x="111" y="22"/>
                  <a:pt x="117" y="31"/>
                </a:cubicBezTo>
                <a:cubicBezTo>
                  <a:pt x="122" y="40"/>
                  <a:pt x="124" y="48"/>
                  <a:pt x="121" y="56"/>
                </a:cubicBezTo>
                <a:cubicBezTo>
                  <a:pt x="118" y="65"/>
                  <a:pt x="112" y="72"/>
                  <a:pt x="103" y="79"/>
                </a:cubicBezTo>
                <a:cubicBezTo>
                  <a:pt x="92" y="86"/>
                  <a:pt x="82" y="89"/>
                  <a:pt x="72" y="88"/>
                </a:cubicBezTo>
                <a:cubicBezTo>
                  <a:pt x="62" y="87"/>
                  <a:pt x="54" y="82"/>
                  <a:pt x="48" y="73"/>
                </a:cubicBezTo>
                <a:cubicBezTo>
                  <a:pt x="43" y="64"/>
                  <a:pt x="42" y="55"/>
                  <a:pt x="46" y="46"/>
                </a:cubicBezTo>
                <a:close/>
                <a:moveTo>
                  <a:pt x="72" y="29"/>
                </a:moveTo>
                <a:cubicBezTo>
                  <a:pt x="63" y="35"/>
                  <a:pt x="63" y="35"/>
                  <a:pt x="63" y="35"/>
                </a:cubicBezTo>
                <a:cubicBezTo>
                  <a:pt x="58" y="38"/>
                  <a:pt x="54" y="43"/>
                  <a:pt x="53" y="49"/>
                </a:cubicBezTo>
                <a:cubicBezTo>
                  <a:pt x="51" y="55"/>
                  <a:pt x="52" y="60"/>
                  <a:pt x="56" y="66"/>
                </a:cubicBezTo>
                <a:cubicBezTo>
                  <a:pt x="60" y="72"/>
                  <a:pt x="65" y="75"/>
                  <a:pt x="73" y="76"/>
                </a:cubicBezTo>
                <a:cubicBezTo>
                  <a:pt x="80" y="76"/>
                  <a:pt x="87" y="73"/>
                  <a:pt x="96" y="68"/>
                </a:cubicBezTo>
                <a:cubicBezTo>
                  <a:pt x="103" y="63"/>
                  <a:pt x="108" y="58"/>
                  <a:pt x="109" y="52"/>
                </a:cubicBezTo>
                <a:cubicBezTo>
                  <a:pt x="111" y="46"/>
                  <a:pt x="110" y="40"/>
                  <a:pt x="107" y="35"/>
                </a:cubicBezTo>
                <a:cubicBezTo>
                  <a:pt x="103" y="29"/>
                  <a:pt x="98" y="25"/>
                  <a:pt x="91" y="24"/>
                </a:cubicBezTo>
                <a:cubicBezTo>
                  <a:pt x="85" y="23"/>
                  <a:pt x="78" y="25"/>
                  <a:pt x="72" y="29"/>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51" name="Freeform 24"/>
          <p:cNvSpPr>
            <a:spLocks noEditPoints="1"/>
          </p:cNvSpPr>
          <p:nvPr/>
        </p:nvSpPr>
        <p:spPr bwMode="auto">
          <a:xfrm>
            <a:off x="5031436" y="3223639"/>
            <a:ext cx="110099" cy="102004"/>
          </a:xfrm>
          <a:custGeom>
            <a:avLst/>
            <a:gdLst>
              <a:gd name="T0" fmla="*/ 55 w 83"/>
              <a:gd name="T1" fmla="*/ 67 h 77"/>
              <a:gd name="T2" fmla="*/ 28 w 83"/>
              <a:gd name="T3" fmla="*/ 20 h 77"/>
              <a:gd name="T4" fmla="*/ 15 w 83"/>
              <a:gd name="T5" fmla="*/ 36 h 77"/>
              <a:gd name="T6" fmla="*/ 18 w 83"/>
              <a:gd name="T7" fmla="*/ 55 h 77"/>
              <a:gd name="T8" fmla="*/ 37 w 83"/>
              <a:gd name="T9" fmla="*/ 72 h 77"/>
              <a:gd name="T10" fmla="*/ 27 w 83"/>
              <a:gd name="T11" fmla="*/ 77 h 77"/>
              <a:gd name="T12" fmla="*/ 7 w 83"/>
              <a:gd name="T13" fmla="*/ 58 h 77"/>
              <a:gd name="T14" fmla="*/ 3 w 83"/>
              <a:gd name="T15" fmla="*/ 31 h 77"/>
              <a:gd name="T16" fmla="*/ 24 w 83"/>
              <a:gd name="T17" fmla="*/ 8 h 77"/>
              <a:gd name="T18" fmla="*/ 55 w 83"/>
              <a:gd name="T19" fmla="*/ 2 h 77"/>
              <a:gd name="T20" fmla="*/ 77 w 83"/>
              <a:gd name="T21" fmla="*/ 18 h 77"/>
              <a:gd name="T22" fmla="*/ 80 w 83"/>
              <a:gd name="T23" fmla="*/ 43 h 77"/>
              <a:gd name="T24" fmla="*/ 61 w 83"/>
              <a:gd name="T25" fmla="*/ 64 h 77"/>
              <a:gd name="T26" fmla="*/ 55 w 83"/>
              <a:gd name="T27" fmla="*/ 67 h 77"/>
              <a:gd name="T28" fmla="*/ 58 w 83"/>
              <a:gd name="T29" fmla="*/ 51 h 77"/>
              <a:gd name="T30" fmla="*/ 70 w 83"/>
              <a:gd name="T31" fmla="*/ 38 h 77"/>
              <a:gd name="T32" fmla="*/ 68 w 83"/>
              <a:gd name="T33" fmla="*/ 23 h 77"/>
              <a:gd name="T34" fmla="*/ 55 w 83"/>
              <a:gd name="T35" fmla="*/ 13 h 77"/>
              <a:gd name="T36" fmla="*/ 37 w 83"/>
              <a:gd name="T37" fmla="*/ 15 h 77"/>
              <a:gd name="T38" fmla="*/ 58 w 83"/>
              <a:gd name="T39" fmla="*/ 5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77">
                <a:moveTo>
                  <a:pt x="55" y="67"/>
                </a:moveTo>
                <a:cubicBezTo>
                  <a:pt x="28" y="20"/>
                  <a:pt x="28" y="20"/>
                  <a:pt x="28" y="20"/>
                </a:cubicBezTo>
                <a:cubicBezTo>
                  <a:pt x="21" y="25"/>
                  <a:pt x="16" y="30"/>
                  <a:pt x="15" y="36"/>
                </a:cubicBezTo>
                <a:cubicBezTo>
                  <a:pt x="13" y="42"/>
                  <a:pt x="14" y="49"/>
                  <a:pt x="18" y="55"/>
                </a:cubicBezTo>
                <a:cubicBezTo>
                  <a:pt x="22" y="63"/>
                  <a:pt x="28" y="68"/>
                  <a:pt x="37" y="72"/>
                </a:cubicBezTo>
                <a:cubicBezTo>
                  <a:pt x="27" y="77"/>
                  <a:pt x="27" y="77"/>
                  <a:pt x="27" y="77"/>
                </a:cubicBezTo>
                <a:cubicBezTo>
                  <a:pt x="19" y="74"/>
                  <a:pt x="13" y="68"/>
                  <a:pt x="7" y="58"/>
                </a:cubicBezTo>
                <a:cubicBezTo>
                  <a:pt x="2" y="49"/>
                  <a:pt x="0" y="39"/>
                  <a:pt x="3" y="31"/>
                </a:cubicBezTo>
                <a:cubicBezTo>
                  <a:pt x="6" y="22"/>
                  <a:pt x="13" y="14"/>
                  <a:pt x="24" y="8"/>
                </a:cubicBezTo>
                <a:cubicBezTo>
                  <a:pt x="35" y="2"/>
                  <a:pt x="45" y="0"/>
                  <a:pt x="55" y="2"/>
                </a:cubicBezTo>
                <a:cubicBezTo>
                  <a:pt x="64" y="4"/>
                  <a:pt x="72" y="9"/>
                  <a:pt x="77" y="18"/>
                </a:cubicBezTo>
                <a:cubicBezTo>
                  <a:pt x="82" y="27"/>
                  <a:pt x="83" y="35"/>
                  <a:pt x="80" y="43"/>
                </a:cubicBezTo>
                <a:cubicBezTo>
                  <a:pt x="77" y="51"/>
                  <a:pt x="71" y="58"/>
                  <a:pt x="61" y="64"/>
                </a:cubicBezTo>
                <a:lnTo>
                  <a:pt x="55" y="67"/>
                </a:lnTo>
                <a:close/>
                <a:moveTo>
                  <a:pt x="58" y="51"/>
                </a:moveTo>
                <a:cubicBezTo>
                  <a:pt x="64" y="47"/>
                  <a:pt x="68" y="43"/>
                  <a:pt x="70" y="38"/>
                </a:cubicBezTo>
                <a:cubicBezTo>
                  <a:pt x="72" y="33"/>
                  <a:pt x="71" y="28"/>
                  <a:pt x="68" y="23"/>
                </a:cubicBezTo>
                <a:cubicBezTo>
                  <a:pt x="65" y="18"/>
                  <a:pt x="61" y="15"/>
                  <a:pt x="55" y="13"/>
                </a:cubicBezTo>
                <a:cubicBezTo>
                  <a:pt x="50" y="12"/>
                  <a:pt x="44" y="13"/>
                  <a:pt x="37" y="15"/>
                </a:cubicBezTo>
                <a:lnTo>
                  <a:pt x="58" y="51"/>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52" name="Freeform 25"/>
          <p:cNvSpPr>
            <a:spLocks/>
          </p:cNvSpPr>
          <p:nvPr/>
        </p:nvSpPr>
        <p:spPr bwMode="auto">
          <a:xfrm>
            <a:off x="5075153" y="3309451"/>
            <a:ext cx="121433" cy="124671"/>
          </a:xfrm>
          <a:custGeom>
            <a:avLst/>
            <a:gdLst>
              <a:gd name="T0" fmla="*/ 29 w 91"/>
              <a:gd name="T1" fmla="*/ 92 h 92"/>
              <a:gd name="T2" fmla="*/ 23 w 91"/>
              <a:gd name="T3" fmla="*/ 81 h 92"/>
              <a:gd name="T4" fmla="*/ 62 w 91"/>
              <a:gd name="T5" fmla="*/ 61 h 92"/>
              <a:gd name="T6" fmla="*/ 76 w 91"/>
              <a:gd name="T7" fmla="*/ 34 h 92"/>
              <a:gd name="T8" fmla="*/ 63 w 91"/>
              <a:gd name="T9" fmla="*/ 24 h 92"/>
              <a:gd name="T10" fmla="*/ 44 w 91"/>
              <a:gd name="T11" fmla="*/ 26 h 92"/>
              <a:gd name="T12" fmla="*/ 5 w 91"/>
              <a:gd name="T13" fmla="*/ 46 h 92"/>
              <a:gd name="T14" fmla="*/ 0 w 91"/>
              <a:gd name="T15" fmla="*/ 35 h 92"/>
              <a:gd name="T16" fmla="*/ 68 w 91"/>
              <a:gd name="T17" fmla="*/ 0 h 92"/>
              <a:gd name="T18" fmla="*/ 74 w 91"/>
              <a:gd name="T19" fmla="*/ 11 h 92"/>
              <a:gd name="T20" fmla="*/ 62 w 91"/>
              <a:gd name="T21" fmla="*/ 17 h 92"/>
              <a:gd name="T22" fmla="*/ 63 w 91"/>
              <a:gd name="T23" fmla="*/ 17 h 92"/>
              <a:gd name="T24" fmla="*/ 87 w 91"/>
              <a:gd name="T25" fmla="*/ 33 h 92"/>
              <a:gd name="T26" fmla="*/ 88 w 91"/>
              <a:gd name="T27" fmla="*/ 54 h 92"/>
              <a:gd name="T28" fmla="*/ 70 w 91"/>
              <a:gd name="T29" fmla="*/ 71 h 92"/>
              <a:gd name="T30" fmla="*/ 29 w 91"/>
              <a:gd name="T3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 h="92">
                <a:moveTo>
                  <a:pt x="29" y="92"/>
                </a:moveTo>
                <a:cubicBezTo>
                  <a:pt x="23" y="81"/>
                  <a:pt x="23" y="81"/>
                  <a:pt x="23" y="81"/>
                </a:cubicBezTo>
                <a:cubicBezTo>
                  <a:pt x="62" y="61"/>
                  <a:pt x="62" y="61"/>
                  <a:pt x="62" y="61"/>
                </a:cubicBezTo>
                <a:cubicBezTo>
                  <a:pt x="77" y="54"/>
                  <a:pt x="81" y="45"/>
                  <a:pt x="76" y="34"/>
                </a:cubicBezTo>
                <a:cubicBezTo>
                  <a:pt x="73" y="29"/>
                  <a:pt x="69" y="25"/>
                  <a:pt x="63" y="24"/>
                </a:cubicBezTo>
                <a:cubicBezTo>
                  <a:pt x="57" y="22"/>
                  <a:pt x="51" y="23"/>
                  <a:pt x="44" y="26"/>
                </a:cubicBezTo>
                <a:cubicBezTo>
                  <a:pt x="5" y="46"/>
                  <a:pt x="5" y="46"/>
                  <a:pt x="5" y="46"/>
                </a:cubicBezTo>
                <a:cubicBezTo>
                  <a:pt x="0" y="35"/>
                  <a:pt x="0" y="35"/>
                  <a:pt x="0" y="35"/>
                </a:cubicBezTo>
                <a:cubicBezTo>
                  <a:pt x="68" y="0"/>
                  <a:pt x="68" y="0"/>
                  <a:pt x="68" y="0"/>
                </a:cubicBezTo>
                <a:cubicBezTo>
                  <a:pt x="74" y="11"/>
                  <a:pt x="74" y="11"/>
                  <a:pt x="74" y="11"/>
                </a:cubicBezTo>
                <a:cubicBezTo>
                  <a:pt x="62" y="17"/>
                  <a:pt x="62" y="17"/>
                  <a:pt x="62" y="17"/>
                </a:cubicBezTo>
                <a:cubicBezTo>
                  <a:pt x="63" y="17"/>
                  <a:pt x="63" y="17"/>
                  <a:pt x="63" y="17"/>
                </a:cubicBezTo>
                <a:cubicBezTo>
                  <a:pt x="74" y="18"/>
                  <a:pt x="82" y="23"/>
                  <a:pt x="87" y="33"/>
                </a:cubicBezTo>
                <a:cubicBezTo>
                  <a:pt x="91" y="41"/>
                  <a:pt x="91" y="48"/>
                  <a:pt x="88" y="54"/>
                </a:cubicBezTo>
                <a:cubicBezTo>
                  <a:pt x="86" y="60"/>
                  <a:pt x="80" y="66"/>
                  <a:pt x="70" y="71"/>
                </a:cubicBezTo>
                <a:lnTo>
                  <a:pt x="29" y="92"/>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53" name="Freeform 26"/>
          <p:cNvSpPr>
            <a:spLocks noEditPoints="1"/>
          </p:cNvSpPr>
          <p:nvPr/>
        </p:nvSpPr>
        <p:spPr bwMode="auto">
          <a:xfrm>
            <a:off x="5133441" y="3426027"/>
            <a:ext cx="166768" cy="113337"/>
          </a:xfrm>
          <a:custGeom>
            <a:avLst/>
            <a:gdLst>
              <a:gd name="T0" fmla="*/ 21 w 125"/>
              <a:gd name="T1" fmla="*/ 85 h 85"/>
              <a:gd name="T2" fmla="*/ 16 w 125"/>
              <a:gd name="T3" fmla="*/ 74 h 85"/>
              <a:gd name="T4" fmla="*/ 28 w 125"/>
              <a:gd name="T5" fmla="*/ 69 h 85"/>
              <a:gd name="T6" fmla="*/ 28 w 125"/>
              <a:gd name="T7" fmla="*/ 69 h 85"/>
              <a:gd name="T8" fmla="*/ 4 w 125"/>
              <a:gd name="T9" fmla="*/ 50 h 85"/>
              <a:gd name="T10" fmla="*/ 4 w 125"/>
              <a:gd name="T11" fmla="*/ 25 h 85"/>
              <a:gd name="T12" fmla="*/ 26 w 125"/>
              <a:gd name="T13" fmla="*/ 6 h 85"/>
              <a:gd name="T14" fmla="*/ 58 w 125"/>
              <a:gd name="T15" fmla="*/ 3 h 85"/>
              <a:gd name="T16" fmla="*/ 79 w 125"/>
              <a:gd name="T17" fmla="*/ 22 h 85"/>
              <a:gd name="T18" fmla="*/ 76 w 125"/>
              <a:gd name="T19" fmla="*/ 48 h 85"/>
              <a:gd name="T20" fmla="*/ 76 w 125"/>
              <a:gd name="T21" fmla="*/ 48 h 85"/>
              <a:gd name="T22" fmla="*/ 120 w 125"/>
              <a:gd name="T23" fmla="*/ 29 h 85"/>
              <a:gd name="T24" fmla="*/ 125 w 125"/>
              <a:gd name="T25" fmla="*/ 40 h 85"/>
              <a:gd name="T26" fmla="*/ 21 w 125"/>
              <a:gd name="T27" fmla="*/ 85 h 85"/>
              <a:gd name="T28" fmla="*/ 48 w 125"/>
              <a:gd name="T29" fmla="*/ 60 h 85"/>
              <a:gd name="T30" fmla="*/ 58 w 125"/>
              <a:gd name="T31" fmla="*/ 56 h 85"/>
              <a:gd name="T32" fmla="*/ 70 w 125"/>
              <a:gd name="T33" fmla="*/ 44 h 85"/>
              <a:gd name="T34" fmla="*/ 70 w 125"/>
              <a:gd name="T35" fmla="*/ 27 h 85"/>
              <a:gd name="T36" fmla="*/ 55 w 125"/>
              <a:gd name="T37" fmla="*/ 14 h 85"/>
              <a:gd name="T38" fmla="*/ 32 w 125"/>
              <a:gd name="T39" fmla="*/ 17 h 85"/>
              <a:gd name="T40" fmla="*/ 15 w 125"/>
              <a:gd name="T41" fmla="*/ 31 h 85"/>
              <a:gd name="T42" fmla="*/ 14 w 125"/>
              <a:gd name="T43" fmla="*/ 50 h 85"/>
              <a:gd name="T44" fmla="*/ 28 w 125"/>
              <a:gd name="T45" fmla="*/ 62 h 85"/>
              <a:gd name="T46" fmla="*/ 48 w 125"/>
              <a:gd name="T47" fmla="*/ 6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5" h="85">
                <a:moveTo>
                  <a:pt x="21" y="85"/>
                </a:moveTo>
                <a:cubicBezTo>
                  <a:pt x="16" y="74"/>
                  <a:pt x="16" y="74"/>
                  <a:pt x="16" y="74"/>
                </a:cubicBezTo>
                <a:cubicBezTo>
                  <a:pt x="28" y="69"/>
                  <a:pt x="28" y="69"/>
                  <a:pt x="28" y="69"/>
                </a:cubicBezTo>
                <a:cubicBezTo>
                  <a:pt x="28" y="69"/>
                  <a:pt x="28" y="69"/>
                  <a:pt x="28" y="69"/>
                </a:cubicBezTo>
                <a:cubicBezTo>
                  <a:pt x="16" y="67"/>
                  <a:pt x="8" y="61"/>
                  <a:pt x="4" y="50"/>
                </a:cubicBezTo>
                <a:cubicBezTo>
                  <a:pt x="0" y="41"/>
                  <a:pt x="0" y="33"/>
                  <a:pt x="4" y="25"/>
                </a:cubicBezTo>
                <a:cubicBezTo>
                  <a:pt x="8" y="17"/>
                  <a:pt x="15" y="11"/>
                  <a:pt x="26" y="6"/>
                </a:cubicBezTo>
                <a:cubicBezTo>
                  <a:pt x="38" y="1"/>
                  <a:pt x="48" y="0"/>
                  <a:pt x="58" y="3"/>
                </a:cubicBezTo>
                <a:cubicBezTo>
                  <a:pt x="68" y="5"/>
                  <a:pt x="74" y="12"/>
                  <a:pt x="79" y="22"/>
                </a:cubicBezTo>
                <a:cubicBezTo>
                  <a:pt x="83" y="31"/>
                  <a:pt x="82" y="40"/>
                  <a:pt x="76" y="48"/>
                </a:cubicBezTo>
                <a:cubicBezTo>
                  <a:pt x="76" y="48"/>
                  <a:pt x="76" y="48"/>
                  <a:pt x="76" y="48"/>
                </a:cubicBezTo>
                <a:cubicBezTo>
                  <a:pt x="120" y="29"/>
                  <a:pt x="120" y="29"/>
                  <a:pt x="120" y="29"/>
                </a:cubicBezTo>
                <a:cubicBezTo>
                  <a:pt x="125" y="40"/>
                  <a:pt x="125" y="40"/>
                  <a:pt x="125" y="40"/>
                </a:cubicBezTo>
                <a:lnTo>
                  <a:pt x="21" y="85"/>
                </a:lnTo>
                <a:close/>
                <a:moveTo>
                  <a:pt x="48" y="60"/>
                </a:moveTo>
                <a:cubicBezTo>
                  <a:pt x="58" y="56"/>
                  <a:pt x="58" y="56"/>
                  <a:pt x="58" y="56"/>
                </a:cubicBezTo>
                <a:cubicBezTo>
                  <a:pt x="64" y="53"/>
                  <a:pt x="68" y="49"/>
                  <a:pt x="70" y="44"/>
                </a:cubicBezTo>
                <a:cubicBezTo>
                  <a:pt x="72" y="38"/>
                  <a:pt x="72" y="33"/>
                  <a:pt x="70" y="27"/>
                </a:cubicBezTo>
                <a:cubicBezTo>
                  <a:pt x="67" y="20"/>
                  <a:pt x="62" y="16"/>
                  <a:pt x="55" y="14"/>
                </a:cubicBezTo>
                <a:cubicBezTo>
                  <a:pt x="48" y="12"/>
                  <a:pt x="41" y="13"/>
                  <a:pt x="32" y="17"/>
                </a:cubicBezTo>
                <a:cubicBezTo>
                  <a:pt x="24" y="21"/>
                  <a:pt x="18" y="25"/>
                  <a:pt x="15" y="31"/>
                </a:cubicBezTo>
                <a:cubicBezTo>
                  <a:pt x="12" y="37"/>
                  <a:pt x="12" y="43"/>
                  <a:pt x="14" y="50"/>
                </a:cubicBezTo>
                <a:cubicBezTo>
                  <a:pt x="17" y="56"/>
                  <a:pt x="22" y="60"/>
                  <a:pt x="28" y="62"/>
                </a:cubicBezTo>
                <a:cubicBezTo>
                  <a:pt x="34" y="64"/>
                  <a:pt x="41" y="63"/>
                  <a:pt x="48" y="60"/>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54" name="Freeform 27"/>
          <p:cNvSpPr>
            <a:spLocks noEditPoints="1"/>
          </p:cNvSpPr>
          <p:nvPr/>
        </p:nvSpPr>
        <p:spPr bwMode="auto">
          <a:xfrm>
            <a:off x="5172298" y="3516697"/>
            <a:ext cx="144101" cy="68002"/>
          </a:xfrm>
          <a:custGeom>
            <a:avLst/>
            <a:gdLst>
              <a:gd name="T0" fmla="*/ 5 w 108"/>
              <a:gd name="T1" fmla="*/ 51 h 51"/>
              <a:gd name="T2" fmla="*/ 0 w 108"/>
              <a:gd name="T3" fmla="*/ 40 h 51"/>
              <a:gd name="T4" fmla="*/ 72 w 108"/>
              <a:gd name="T5" fmla="*/ 12 h 51"/>
              <a:gd name="T6" fmla="*/ 76 w 108"/>
              <a:gd name="T7" fmla="*/ 24 h 51"/>
              <a:gd name="T8" fmla="*/ 5 w 108"/>
              <a:gd name="T9" fmla="*/ 51 h 51"/>
              <a:gd name="T10" fmla="*/ 92 w 108"/>
              <a:gd name="T11" fmla="*/ 11 h 51"/>
              <a:gd name="T12" fmla="*/ 92 w 108"/>
              <a:gd name="T13" fmla="*/ 5 h 51"/>
              <a:gd name="T14" fmla="*/ 97 w 108"/>
              <a:gd name="T15" fmla="*/ 1 h 51"/>
              <a:gd name="T16" fmla="*/ 103 w 108"/>
              <a:gd name="T17" fmla="*/ 1 h 51"/>
              <a:gd name="T18" fmla="*/ 107 w 108"/>
              <a:gd name="T19" fmla="*/ 5 h 51"/>
              <a:gd name="T20" fmla="*/ 107 w 108"/>
              <a:gd name="T21" fmla="*/ 12 h 51"/>
              <a:gd name="T22" fmla="*/ 103 w 108"/>
              <a:gd name="T23" fmla="*/ 16 h 51"/>
              <a:gd name="T24" fmla="*/ 96 w 108"/>
              <a:gd name="T25" fmla="*/ 16 h 51"/>
              <a:gd name="T26" fmla="*/ 92 w 108"/>
              <a:gd name="T2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51">
                <a:moveTo>
                  <a:pt x="5" y="51"/>
                </a:moveTo>
                <a:cubicBezTo>
                  <a:pt x="0" y="40"/>
                  <a:pt x="0" y="40"/>
                  <a:pt x="0" y="40"/>
                </a:cubicBezTo>
                <a:cubicBezTo>
                  <a:pt x="72" y="12"/>
                  <a:pt x="72" y="12"/>
                  <a:pt x="72" y="12"/>
                </a:cubicBezTo>
                <a:cubicBezTo>
                  <a:pt x="76" y="24"/>
                  <a:pt x="76" y="24"/>
                  <a:pt x="76" y="24"/>
                </a:cubicBezTo>
                <a:lnTo>
                  <a:pt x="5" y="51"/>
                </a:lnTo>
                <a:close/>
                <a:moveTo>
                  <a:pt x="92" y="11"/>
                </a:moveTo>
                <a:cubicBezTo>
                  <a:pt x="91" y="9"/>
                  <a:pt x="92" y="7"/>
                  <a:pt x="92" y="5"/>
                </a:cubicBezTo>
                <a:cubicBezTo>
                  <a:pt x="93" y="3"/>
                  <a:pt x="95" y="2"/>
                  <a:pt x="97" y="1"/>
                </a:cubicBezTo>
                <a:cubicBezTo>
                  <a:pt x="99" y="0"/>
                  <a:pt x="101" y="0"/>
                  <a:pt x="103" y="1"/>
                </a:cubicBezTo>
                <a:cubicBezTo>
                  <a:pt x="105" y="2"/>
                  <a:pt x="106" y="3"/>
                  <a:pt x="107" y="5"/>
                </a:cubicBezTo>
                <a:cubicBezTo>
                  <a:pt x="108" y="8"/>
                  <a:pt x="108" y="10"/>
                  <a:pt x="107" y="12"/>
                </a:cubicBezTo>
                <a:cubicBezTo>
                  <a:pt x="106" y="14"/>
                  <a:pt x="105" y="15"/>
                  <a:pt x="103" y="16"/>
                </a:cubicBezTo>
                <a:cubicBezTo>
                  <a:pt x="101" y="17"/>
                  <a:pt x="98" y="17"/>
                  <a:pt x="96" y="16"/>
                </a:cubicBezTo>
                <a:cubicBezTo>
                  <a:pt x="94" y="15"/>
                  <a:pt x="93" y="13"/>
                  <a:pt x="92" y="11"/>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55" name="Freeform 28"/>
          <p:cNvSpPr>
            <a:spLocks/>
          </p:cNvSpPr>
          <p:nvPr/>
        </p:nvSpPr>
        <p:spPr bwMode="auto">
          <a:xfrm>
            <a:off x="5188490" y="3581461"/>
            <a:ext cx="119814" cy="114957"/>
          </a:xfrm>
          <a:custGeom>
            <a:avLst/>
            <a:gdLst>
              <a:gd name="T0" fmla="*/ 20 w 89"/>
              <a:gd name="T1" fmla="*/ 85 h 85"/>
              <a:gd name="T2" fmla="*/ 16 w 89"/>
              <a:gd name="T3" fmla="*/ 73 h 85"/>
              <a:gd name="T4" fmla="*/ 58 w 89"/>
              <a:gd name="T5" fmla="*/ 59 h 85"/>
              <a:gd name="T6" fmla="*/ 75 w 89"/>
              <a:gd name="T7" fmla="*/ 34 h 85"/>
              <a:gd name="T8" fmla="*/ 64 w 89"/>
              <a:gd name="T9" fmla="*/ 22 h 85"/>
              <a:gd name="T10" fmla="*/ 45 w 89"/>
              <a:gd name="T11" fmla="*/ 22 h 85"/>
              <a:gd name="T12" fmla="*/ 4 w 89"/>
              <a:gd name="T13" fmla="*/ 36 h 85"/>
              <a:gd name="T14" fmla="*/ 0 w 89"/>
              <a:gd name="T15" fmla="*/ 24 h 85"/>
              <a:gd name="T16" fmla="*/ 73 w 89"/>
              <a:gd name="T17" fmla="*/ 0 h 85"/>
              <a:gd name="T18" fmla="*/ 77 w 89"/>
              <a:gd name="T19" fmla="*/ 12 h 85"/>
              <a:gd name="T20" fmla="*/ 65 w 89"/>
              <a:gd name="T21" fmla="*/ 16 h 85"/>
              <a:gd name="T22" fmla="*/ 65 w 89"/>
              <a:gd name="T23" fmla="*/ 16 h 85"/>
              <a:gd name="T24" fmla="*/ 87 w 89"/>
              <a:gd name="T25" fmla="*/ 35 h 85"/>
              <a:gd name="T26" fmla="*/ 85 w 89"/>
              <a:gd name="T27" fmla="*/ 56 h 85"/>
              <a:gd name="T28" fmla="*/ 65 w 89"/>
              <a:gd name="T29" fmla="*/ 70 h 85"/>
              <a:gd name="T30" fmla="*/ 20 w 89"/>
              <a:gd name="T31"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85">
                <a:moveTo>
                  <a:pt x="20" y="85"/>
                </a:moveTo>
                <a:cubicBezTo>
                  <a:pt x="16" y="73"/>
                  <a:pt x="16" y="73"/>
                  <a:pt x="16" y="73"/>
                </a:cubicBezTo>
                <a:cubicBezTo>
                  <a:pt x="58" y="59"/>
                  <a:pt x="58" y="59"/>
                  <a:pt x="58" y="59"/>
                </a:cubicBezTo>
                <a:cubicBezTo>
                  <a:pt x="73" y="54"/>
                  <a:pt x="79" y="46"/>
                  <a:pt x="75" y="34"/>
                </a:cubicBezTo>
                <a:cubicBezTo>
                  <a:pt x="73" y="29"/>
                  <a:pt x="70" y="25"/>
                  <a:pt x="64" y="22"/>
                </a:cubicBezTo>
                <a:cubicBezTo>
                  <a:pt x="58" y="20"/>
                  <a:pt x="52" y="20"/>
                  <a:pt x="45" y="22"/>
                </a:cubicBezTo>
                <a:cubicBezTo>
                  <a:pt x="4" y="36"/>
                  <a:pt x="4" y="36"/>
                  <a:pt x="4" y="36"/>
                </a:cubicBezTo>
                <a:cubicBezTo>
                  <a:pt x="0" y="24"/>
                  <a:pt x="0" y="24"/>
                  <a:pt x="0" y="24"/>
                </a:cubicBezTo>
                <a:cubicBezTo>
                  <a:pt x="73" y="0"/>
                  <a:pt x="73" y="0"/>
                  <a:pt x="73" y="0"/>
                </a:cubicBezTo>
                <a:cubicBezTo>
                  <a:pt x="77" y="12"/>
                  <a:pt x="77" y="12"/>
                  <a:pt x="77" y="12"/>
                </a:cubicBezTo>
                <a:cubicBezTo>
                  <a:pt x="65" y="16"/>
                  <a:pt x="65" y="16"/>
                  <a:pt x="65" y="16"/>
                </a:cubicBezTo>
                <a:cubicBezTo>
                  <a:pt x="65" y="16"/>
                  <a:pt x="65" y="16"/>
                  <a:pt x="65" y="16"/>
                </a:cubicBezTo>
                <a:cubicBezTo>
                  <a:pt x="76" y="18"/>
                  <a:pt x="83" y="25"/>
                  <a:pt x="87" y="35"/>
                </a:cubicBezTo>
                <a:cubicBezTo>
                  <a:pt x="89" y="43"/>
                  <a:pt x="89" y="50"/>
                  <a:pt x="85" y="56"/>
                </a:cubicBezTo>
                <a:cubicBezTo>
                  <a:pt x="81" y="62"/>
                  <a:pt x="74" y="67"/>
                  <a:pt x="65" y="70"/>
                </a:cubicBezTo>
                <a:lnTo>
                  <a:pt x="20" y="85"/>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56" name="Freeform 29"/>
          <p:cNvSpPr>
            <a:spLocks noEditPoints="1"/>
          </p:cNvSpPr>
          <p:nvPr/>
        </p:nvSpPr>
        <p:spPr bwMode="auto">
          <a:xfrm>
            <a:off x="5182013" y="3699656"/>
            <a:ext cx="165149" cy="114957"/>
          </a:xfrm>
          <a:custGeom>
            <a:avLst/>
            <a:gdLst>
              <a:gd name="T0" fmla="*/ 55 w 123"/>
              <a:gd name="T1" fmla="*/ 79 h 86"/>
              <a:gd name="T2" fmla="*/ 3 w 123"/>
              <a:gd name="T3" fmla="*/ 51 h 86"/>
              <a:gd name="T4" fmla="*/ 2 w 123"/>
              <a:gd name="T5" fmla="*/ 26 h 86"/>
              <a:gd name="T6" fmla="*/ 14 w 123"/>
              <a:gd name="T7" fmla="*/ 22 h 86"/>
              <a:gd name="T8" fmla="*/ 13 w 123"/>
              <a:gd name="T9" fmla="*/ 48 h 86"/>
              <a:gd name="T10" fmla="*/ 50 w 123"/>
              <a:gd name="T11" fmla="*/ 68 h 86"/>
              <a:gd name="T12" fmla="*/ 58 w 123"/>
              <a:gd name="T13" fmla="*/ 65 h 86"/>
              <a:gd name="T14" fmla="*/ 58 w 123"/>
              <a:gd name="T15" fmla="*/ 65 h 86"/>
              <a:gd name="T16" fmla="*/ 37 w 123"/>
              <a:gd name="T17" fmla="*/ 43 h 86"/>
              <a:gd name="T18" fmla="*/ 41 w 123"/>
              <a:gd name="T19" fmla="*/ 19 h 86"/>
              <a:gd name="T20" fmla="*/ 65 w 123"/>
              <a:gd name="T21" fmla="*/ 3 h 86"/>
              <a:gd name="T22" fmla="*/ 97 w 123"/>
              <a:gd name="T23" fmla="*/ 4 h 86"/>
              <a:gd name="T24" fmla="*/ 115 w 123"/>
              <a:gd name="T25" fmla="*/ 26 h 86"/>
              <a:gd name="T26" fmla="*/ 109 w 123"/>
              <a:gd name="T27" fmla="*/ 51 h 86"/>
              <a:gd name="T28" fmla="*/ 109 w 123"/>
              <a:gd name="T29" fmla="*/ 52 h 86"/>
              <a:gd name="T30" fmla="*/ 120 w 123"/>
              <a:gd name="T31" fmla="*/ 49 h 86"/>
              <a:gd name="T32" fmla="*/ 123 w 123"/>
              <a:gd name="T33" fmla="*/ 61 h 86"/>
              <a:gd name="T34" fmla="*/ 55 w 123"/>
              <a:gd name="T35" fmla="*/ 79 h 86"/>
              <a:gd name="T36" fmla="*/ 79 w 123"/>
              <a:gd name="T37" fmla="*/ 60 h 86"/>
              <a:gd name="T38" fmla="*/ 90 w 123"/>
              <a:gd name="T39" fmla="*/ 57 h 86"/>
              <a:gd name="T40" fmla="*/ 103 w 123"/>
              <a:gd name="T41" fmla="*/ 47 h 86"/>
              <a:gd name="T42" fmla="*/ 106 w 123"/>
              <a:gd name="T43" fmla="*/ 30 h 86"/>
              <a:gd name="T44" fmla="*/ 93 w 123"/>
              <a:gd name="T45" fmla="*/ 15 h 86"/>
              <a:gd name="T46" fmla="*/ 69 w 123"/>
              <a:gd name="T47" fmla="*/ 15 h 86"/>
              <a:gd name="T48" fmla="*/ 51 w 123"/>
              <a:gd name="T49" fmla="*/ 26 h 86"/>
              <a:gd name="T50" fmla="*/ 48 w 123"/>
              <a:gd name="T51" fmla="*/ 44 h 86"/>
              <a:gd name="T52" fmla="*/ 59 w 123"/>
              <a:gd name="T53" fmla="*/ 58 h 86"/>
              <a:gd name="T54" fmla="*/ 79 w 123"/>
              <a:gd name="T55" fmla="*/ 6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3" h="86">
                <a:moveTo>
                  <a:pt x="55" y="79"/>
                </a:moveTo>
                <a:cubicBezTo>
                  <a:pt x="27" y="86"/>
                  <a:pt x="10" y="77"/>
                  <a:pt x="3" y="51"/>
                </a:cubicBezTo>
                <a:cubicBezTo>
                  <a:pt x="1" y="42"/>
                  <a:pt x="0" y="33"/>
                  <a:pt x="2" y="26"/>
                </a:cubicBezTo>
                <a:cubicBezTo>
                  <a:pt x="14" y="22"/>
                  <a:pt x="14" y="22"/>
                  <a:pt x="14" y="22"/>
                </a:cubicBezTo>
                <a:cubicBezTo>
                  <a:pt x="11" y="32"/>
                  <a:pt x="11" y="41"/>
                  <a:pt x="13" y="48"/>
                </a:cubicBezTo>
                <a:cubicBezTo>
                  <a:pt x="18" y="66"/>
                  <a:pt x="30" y="73"/>
                  <a:pt x="50" y="68"/>
                </a:cubicBezTo>
                <a:cubicBezTo>
                  <a:pt x="58" y="65"/>
                  <a:pt x="58" y="65"/>
                  <a:pt x="58" y="65"/>
                </a:cubicBezTo>
                <a:cubicBezTo>
                  <a:pt x="58" y="65"/>
                  <a:pt x="58" y="65"/>
                  <a:pt x="58" y="65"/>
                </a:cubicBezTo>
                <a:cubicBezTo>
                  <a:pt x="47" y="62"/>
                  <a:pt x="40" y="55"/>
                  <a:pt x="37" y="43"/>
                </a:cubicBezTo>
                <a:cubicBezTo>
                  <a:pt x="34" y="34"/>
                  <a:pt x="36" y="26"/>
                  <a:pt x="41" y="19"/>
                </a:cubicBezTo>
                <a:cubicBezTo>
                  <a:pt x="46" y="11"/>
                  <a:pt x="54" y="6"/>
                  <a:pt x="65" y="3"/>
                </a:cubicBezTo>
                <a:cubicBezTo>
                  <a:pt x="77" y="0"/>
                  <a:pt x="88" y="0"/>
                  <a:pt x="97" y="4"/>
                </a:cubicBezTo>
                <a:cubicBezTo>
                  <a:pt x="106" y="8"/>
                  <a:pt x="112" y="15"/>
                  <a:pt x="115" y="26"/>
                </a:cubicBezTo>
                <a:cubicBezTo>
                  <a:pt x="118" y="36"/>
                  <a:pt x="116" y="44"/>
                  <a:pt x="109" y="51"/>
                </a:cubicBezTo>
                <a:cubicBezTo>
                  <a:pt x="109" y="52"/>
                  <a:pt x="109" y="52"/>
                  <a:pt x="109" y="52"/>
                </a:cubicBezTo>
                <a:cubicBezTo>
                  <a:pt x="120" y="49"/>
                  <a:pt x="120" y="49"/>
                  <a:pt x="120" y="49"/>
                </a:cubicBezTo>
                <a:cubicBezTo>
                  <a:pt x="123" y="61"/>
                  <a:pt x="123" y="61"/>
                  <a:pt x="123" y="61"/>
                </a:cubicBezTo>
                <a:lnTo>
                  <a:pt x="55" y="79"/>
                </a:lnTo>
                <a:close/>
                <a:moveTo>
                  <a:pt x="79" y="60"/>
                </a:moveTo>
                <a:cubicBezTo>
                  <a:pt x="90" y="57"/>
                  <a:pt x="90" y="57"/>
                  <a:pt x="90" y="57"/>
                </a:cubicBezTo>
                <a:cubicBezTo>
                  <a:pt x="96" y="55"/>
                  <a:pt x="100" y="52"/>
                  <a:pt x="103" y="47"/>
                </a:cubicBezTo>
                <a:cubicBezTo>
                  <a:pt x="106" y="42"/>
                  <a:pt x="107" y="36"/>
                  <a:pt x="106" y="30"/>
                </a:cubicBezTo>
                <a:cubicBezTo>
                  <a:pt x="104" y="23"/>
                  <a:pt x="99" y="18"/>
                  <a:pt x="93" y="15"/>
                </a:cubicBezTo>
                <a:cubicBezTo>
                  <a:pt x="87" y="12"/>
                  <a:pt x="79" y="12"/>
                  <a:pt x="69" y="15"/>
                </a:cubicBezTo>
                <a:cubicBezTo>
                  <a:pt x="61" y="17"/>
                  <a:pt x="55" y="21"/>
                  <a:pt x="51" y="26"/>
                </a:cubicBezTo>
                <a:cubicBezTo>
                  <a:pt x="47" y="32"/>
                  <a:pt x="46" y="37"/>
                  <a:pt x="48" y="44"/>
                </a:cubicBezTo>
                <a:cubicBezTo>
                  <a:pt x="49" y="51"/>
                  <a:pt x="53" y="55"/>
                  <a:pt x="59" y="58"/>
                </a:cubicBezTo>
                <a:cubicBezTo>
                  <a:pt x="65" y="61"/>
                  <a:pt x="72" y="62"/>
                  <a:pt x="79" y="60"/>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57" name="Freeform 30"/>
          <p:cNvSpPr>
            <a:spLocks/>
          </p:cNvSpPr>
          <p:nvPr/>
        </p:nvSpPr>
        <p:spPr bwMode="auto">
          <a:xfrm>
            <a:off x="3872159" y="6168791"/>
            <a:ext cx="100384" cy="155434"/>
          </a:xfrm>
          <a:custGeom>
            <a:avLst/>
            <a:gdLst>
              <a:gd name="T0" fmla="*/ 0 w 62"/>
              <a:gd name="T1" fmla="*/ 87 h 96"/>
              <a:gd name="T2" fmla="*/ 25 w 62"/>
              <a:gd name="T3" fmla="*/ 80 h 96"/>
              <a:gd name="T4" fmla="*/ 3 w 62"/>
              <a:gd name="T5" fmla="*/ 3 h 96"/>
              <a:gd name="T6" fmla="*/ 13 w 62"/>
              <a:gd name="T7" fmla="*/ 0 h 96"/>
              <a:gd name="T8" fmla="*/ 35 w 62"/>
              <a:gd name="T9" fmla="*/ 77 h 96"/>
              <a:gd name="T10" fmla="*/ 60 w 62"/>
              <a:gd name="T11" fmla="*/ 70 h 96"/>
              <a:gd name="T12" fmla="*/ 62 w 62"/>
              <a:gd name="T13" fmla="*/ 79 h 96"/>
              <a:gd name="T14" fmla="*/ 3 w 62"/>
              <a:gd name="T15" fmla="*/ 96 h 96"/>
              <a:gd name="T16" fmla="*/ 0 w 62"/>
              <a:gd name="T17" fmla="*/ 87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96">
                <a:moveTo>
                  <a:pt x="0" y="87"/>
                </a:moveTo>
                <a:lnTo>
                  <a:pt x="25" y="80"/>
                </a:lnTo>
                <a:lnTo>
                  <a:pt x="3" y="3"/>
                </a:lnTo>
                <a:lnTo>
                  <a:pt x="13" y="0"/>
                </a:lnTo>
                <a:lnTo>
                  <a:pt x="35" y="77"/>
                </a:lnTo>
                <a:lnTo>
                  <a:pt x="60" y="70"/>
                </a:lnTo>
                <a:lnTo>
                  <a:pt x="62" y="79"/>
                </a:lnTo>
                <a:lnTo>
                  <a:pt x="3" y="96"/>
                </a:lnTo>
                <a:lnTo>
                  <a:pt x="0" y="8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58" name="Freeform 31"/>
          <p:cNvSpPr>
            <a:spLocks noEditPoints="1"/>
          </p:cNvSpPr>
          <p:nvPr/>
        </p:nvSpPr>
        <p:spPr bwMode="auto">
          <a:xfrm>
            <a:off x="3766918" y="6189840"/>
            <a:ext cx="93908" cy="110099"/>
          </a:xfrm>
          <a:custGeom>
            <a:avLst/>
            <a:gdLst>
              <a:gd name="T0" fmla="*/ 2 w 70"/>
              <a:gd name="T1" fmla="*/ 46 h 83"/>
              <a:gd name="T2" fmla="*/ 55 w 70"/>
              <a:gd name="T3" fmla="*/ 33 h 83"/>
              <a:gd name="T4" fmla="*/ 43 w 70"/>
              <a:gd name="T5" fmla="*/ 16 h 83"/>
              <a:gd name="T6" fmla="*/ 24 w 70"/>
              <a:gd name="T7" fmla="*/ 13 h 83"/>
              <a:gd name="T8" fmla="*/ 3 w 70"/>
              <a:gd name="T9" fmla="*/ 27 h 83"/>
              <a:gd name="T10" fmla="*/ 0 w 70"/>
              <a:gd name="T11" fmla="*/ 16 h 83"/>
              <a:gd name="T12" fmla="*/ 24 w 70"/>
              <a:gd name="T13" fmla="*/ 2 h 83"/>
              <a:gd name="T14" fmla="*/ 52 w 70"/>
              <a:gd name="T15" fmla="*/ 6 h 83"/>
              <a:gd name="T16" fmla="*/ 68 w 70"/>
              <a:gd name="T17" fmla="*/ 33 h 83"/>
              <a:gd name="T18" fmla="*/ 65 w 70"/>
              <a:gd name="T19" fmla="*/ 64 h 83"/>
              <a:gd name="T20" fmla="*/ 43 w 70"/>
              <a:gd name="T21" fmla="*/ 80 h 83"/>
              <a:gd name="T22" fmla="*/ 18 w 70"/>
              <a:gd name="T23" fmla="*/ 77 h 83"/>
              <a:gd name="T24" fmla="*/ 3 w 70"/>
              <a:gd name="T25" fmla="*/ 52 h 83"/>
              <a:gd name="T26" fmla="*/ 2 w 70"/>
              <a:gd name="T27" fmla="*/ 46 h 83"/>
              <a:gd name="T28" fmla="*/ 17 w 70"/>
              <a:gd name="T29" fmla="*/ 53 h 83"/>
              <a:gd name="T30" fmla="*/ 25 w 70"/>
              <a:gd name="T31" fmla="*/ 68 h 83"/>
              <a:gd name="T32" fmla="*/ 41 w 70"/>
              <a:gd name="T33" fmla="*/ 70 h 83"/>
              <a:gd name="T34" fmla="*/ 53 w 70"/>
              <a:gd name="T35" fmla="*/ 61 h 83"/>
              <a:gd name="T36" fmla="*/ 57 w 70"/>
              <a:gd name="T37" fmla="*/ 43 h 83"/>
              <a:gd name="T38" fmla="*/ 17 w 70"/>
              <a:gd name="T3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3">
                <a:moveTo>
                  <a:pt x="2" y="46"/>
                </a:moveTo>
                <a:cubicBezTo>
                  <a:pt x="55" y="33"/>
                  <a:pt x="55" y="33"/>
                  <a:pt x="55" y="33"/>
                </a:cubicBezTo>
                <a:cubicBezTo>
                  <a:pt x="52" y="25"/>
                  <a:pt x="49" y="19"/>
                  <a:pt x="43" y="16"/>
                </a:cubicBezTo>
                <a:cubicBezTo>
                  <a:pt x="38" y="12"/>
                  <a:pt x="31" y="11"/>
                  <a:pt x="24" y="13"/>
                </a:cubicBezTo>
                <a:cubicBezTo>
                  <a:pt x="15" y="15"/>
                  <a:pt x="8" y="20"/>
                  <a:pt x="3" y="27"/>
                </a:cubicBezTo>
                <a:cubicBezTo>
                  <a:pt x="0" y="16"/>
                  <a:pt x="0" y="16"/>
                  <a:pt x="0" y="16"/>
                </a:cubicBezTo>
                <a:cubicBezTo>
                  <a:pt x="5" y="9"/>
                  <a:pt x="13" y="5"/>
                  <a:pt x="24" y="2"/>
                </a:cubicBezTo>
                <a:cubicBezTo>
                  <a:pt x="35" y="0"/>
                  <a:pt x="44" y="1"/>
                  <a:pt x="52" y="6"/>
                </a:cubicBezTo>
                <a:cubicBezTo>
                  <a:pt x="59" y="12"/>
                  <a:pt x="65" y="21"/>
                  <a:pt x="68" y="33"/>
                </a:cubicBezTo>
                <a:cubicBezTo>
                  <a:pt x="70" y="44"/>
                  <a:pt x="69" y="55"/>
                  <a:pt x="65" y="64"/>
                </a:cubicBezTo>
                <a:cubicBezTo>
                  <a:pt x="60" y="72"/>
                  <a:pt x="52" y="78"/>
                  <a:pt x="43" y="80"/>
                </a:cubicBezTo>
                <a:cubicBezTo>
                  <a:pt x="33" y="83"/>
                  <a:pt x="25" y="82"/>
                  <a:pt x="18" y="77"/>
                </a:cubicBezTo>
                <a:cubicBezTo>
                  <a:pt x="11" y="72"/>
                  <a:pt x="6" y="63"/>
                  <a:pt x="3" y="52"/>
                </a:cubicBezTo>
                <a:lnTo>
                  <a:pt x="2" y="46"/>
                </a:lnTo>
                <a:close/>
                <a:moveTo>
                  <a:pt x="17" y="53"/>
                </a:moveTo>
                <a:cubicBezTo>
                  <a:pt x="18" y="60"/>
                  <a:pt x="21" y="65"/>
                  <a:pt x="25" y="68"/>
                </a:cubicBezTo>
                <a:cubicBezTo>
                  <a:pt x="30" y="71"/>
                  <a:pt x="35" y="72"/>
                  <a:pt x="41" y="70"/>
                </a:cubicBezTo>
                <a:cubicBezTo>
                  <a:pt x="46" y="69"/>
                  <a:pt x="50" y="66"/>
                  <a:pt x="53" y="61"/>
                </a:cubicBezTo>
                <a:cubicBezTo>
                  <a:pt x="56" y="56"/>
                  <a:pt x="57" y="50"/>
                  <a:pt x="57" y="43"/>
                </a:cubicBezTo>
                <a:lnTo>
                  <a:pt x="17" y="53"/>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59" name="Freeform 32"/>
          <p:cNvSpPr>
            <a:spLocks/>
          </p:cNvSpPr>
          <p:nvPr/>
        </p:nvSpPr>
        <p:spPr bwMode="auto">
          <a:xfrm>
            <a:off x="3698915" y="6209270"/>
            <a:ext cx="55050" cy="113337"/>
          </a:xfrm>
          <a:custGeom>
            <a:avLst/>
            <a:gdLst>
              <a:gd name="T0" fmla="*/ 0 w 41"/>
              <a:gd name="T1" fmla="*/ 71 h 84"/>
              <a:gd name="T2" fmla="*/ 9 w 41"/>
              <a:gd name="T3" fmla="*/ 71 h 84"/>
              <a:gd name="T4" fmla="*/ 21 w 41"/>
              <a:gd name="T5" fmla="*/ 62 h 84"/>
              <a:gd name="T6" fmla="*/ 22 w 41"/>
              <a:gd name="T7" fmla="*/ 41 h 84"/>
              <a:gd name="T8" fmla="*/ 14 w 41"/>
              <a:gd name="T9" fmla="*/ 2 h 84"/>
              <a:gd name="T10" fmla="*/ 26 w 41"/>
              <a:gd name="T11" fmla="*/ 0 h 84"/>
              <a:gd name="T12" fmla="*/ 41 w 41"/>
              <a:gd name="T13" fmla="*/ 75 h 84"/>
              <a:gd name="T14" fmla="*/ 29 w 41"/>
              <a:gd name="T15" fmla="*/ 78 h 84"/>
              <a:gd name="T16" fmla="*/ 26 w 41"/>
              <a:gd name="T17" fmla="*/ 62 h 84"/>
              <a:gd name="T18" fmla="*/ 26 w 41"/>
              <a:gd name="T19" fmla="*/ 62 h 84"/>
              <a:gd name="T20" fmla="*/ 20 w 41"/>
              <a:gd name="T21" fmla="*/ 76 h 84"/>
              <a:gd name="T22" fmla="*/ 9 w 41"/>
              <a:gd name="T23" fmla="*/ 83 h 84"/>
              <a:gd name="T24" fmla="*/ 2 w 41"/>
              <a:gd name="T25" fmla="*/ 83 h 84"/>
              <a:gd name="T26" fmla="*/ 0 w 41"/>
              <a:gd name="T27"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84">
                <a:moveTo>
                  <a:pt x="0" y="71"/>
                </a:moveTo>
                <a:cubicBezTo>
                  <a:pt x="2" y="72"/>
                  <a:pt x="5" y="72"/>
                  <a:pt x="9" y="71"/>
                </a:cubicBezTo>
                <a:cubicBezTo>
                  <a:pt x="14" y="70"/>
                  <a:pt x="18" y="67"/>
                  <a:pt x="21" y="62"/>
                </a:cubicBezTo>
                <a:cubicBezTo>
                  <a:pt x="23" y="56"/>
                  <a:pt x="24" y="49"/>
                  <a:pt x="22" y="41"/>
                </a:cubicBezTo>
                <a:cubicBezTo>
                  <a:pt x="14" y="2"/>
                  <a:pt x="14" y="2"/>
                  <a:pt x="14" y="2"/>
                </a:cubicBezTo>
                <a:cubicBezTo>
                  <a:pt x="26" y="0"/>
                  <a:pt x="26" y="0"/>
                  <a:pt x="26" y="0"/>
                </a:cubicBezTo>
                <a:cubicBezTo>
                  <a:pt x="41" y="75"/>
                  <a:pt x="41" y="75"/>
                  <a:pt x="41" y="75"/>
                </a:cubicBezTo>
                <a:cubicBezTo>
                  <a:pt x="29" y="78"/>
                  <a:pt x="29" y="78"/>
                  <a:pt x="29" y="78"/>
                </a:cubicBezTo>
                <a:cubicBezTo>
                  <a:pt x="26" y="62"/>
                  <a:pt x="26" y="62"/>
                  <a:pt x="26" y="62"/>
                </a:cubicBezTo>
                <a:cubicBezTo>
                  <a:pt x="26" y="62"/>
                  <a:pt x="26" y="62"/>
                  <a:pt x="26" y="62"/>
                </a:cubicBezTo>
                <a:cubicBezTo>
                  <a:pt x="25" y="68"/>
                  <a:pt x="23" y="72"/>
                  <a:pt x="20" y="76"/>
                </a:cubicBezTo>
                <a:cubicBezTo>
                  <a:pt x="17" y="80"/>
                  <a:pt x="14" y="82"/>
                  <a:pt x="9" y="83"/>
                </a:cubicBezTo>
                <a:cubicBezTo>
                  <a:pt x="6" y="83"/>
                  <a:pt x="4" y="84"/>
                  <a:pt x="2" y="83"/>
                </a:cubicBezTo>
                <a:lnTo>
                  <a:pt x="0" y="71"/>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60" name="Freeform 33"/>
          <p:cNvSpPr>
            <a:spLocks/>
          </p:cNvSpPr>
          <p:nvPr/>
        </p:nvSpPr>
        <p:spPr bwMode="auto">
          <a:xfrm>
            <a:off x="3522433" y="6222222"/>
            <a:ext cx="158672" cy="123052"/>
          </a:xfrm>
          <a:custGeom>
            <a:avLst/>
            <a:gdLst>
              <a:gd name="T0" fmla="*/ 0 w 118"/>
              <a:gd name="T1" fmla="*/ 15 h 91"/>
              <a:gd name="T2" fmla="*/ 12 w 118"/>
              <a:gd name="T3" fmla="*/ 13 h 91"/>
              <a:gd name="T4" fmla="*/ 18 w 118"/>
              <a:gd name="T5" fmla="*/ 57 h 91"/>
              <a:gd name="T6" fmla="*/ 24 w 118"/>
              <a:gd name="T7" fmla="*/ 74 h 91"/>
              <a:gd name="T8" fmla="*/ 38 w 118"/>
              <a:gd name="T9" fmla="*/ 78 h 91"/>
              <a:gd name="T10" fmla="*/ 50 w 118"/>
              <a:gd name="T11" fmla="*/ 70 h 91"/>
              <a:gd name="T12" fmla="*/ 53 w 118"/>
              <a:gd name="T13" fmla="*/ 52 h 91"/>
              <a:gd name="T14" fmla="*/ 48 w 118"/>
              <a:gd name="T15" fmla="*/ 8 h 91"/>
              <a:gd name="T16" fmla="*/ 60 w 118"/>
              <a:gd name="T17" fmla="*/ 7 h 91"/>
              <a:gd name="T18" fmla="*/ 66 w 118"/>
              <a:gd name="T19" fmla="*/ 52 h 91"/>
              <a:gd name="T20" fmla="*/ 86 w 118"/>
              <a:gd name="T21" fmla="*/ 72 h 91"/>
              <a:gd name="T22" fmla="*/ 98 w 118"/>
              <a:gd name="T23" fmla="*/ 64 h 91"/>
              <a:gd name="T24" fmla="*/ 101 w 118"/>
              <a:gd name="T25" fmla="*/ 45 h 91"/>
              <a:gd name="T26" fmla="*/ 96 w 118"/>
              <a:gd name="T27" fmla="*/ 2 h 91"/>
              <a:gd name="T28" fmla="*/ 108 w 118"/>
              <a:gd name="T29" fmla="*/ 0 h 91"/>
              <a:gd name="T30" fmla="*/ 118 w 118"/>
              <a:gd name="T31" fmla="*/ 76 h 91"/>
              <a:gd name="T32" fmla="*/ 106 w 118"/>
              <a:gd name="T33" fmla="*/ 78 h 91"/>
              <a:gd name="T34" fmla="*/ 104 w 118"/>
              <a:gd name="T35" fmla="*/ 66 h 91"/>
              <a:gd name="T36" fmla="*/ 104 w 118"/>
              <a:gd name="T37" fmla="*/ 66 h 91"/>
              <a:gd name="T38" fmla="*/ 82 w 118"/>
              <a:gd name="T39" fmla="*/ 83 h 91"/>
              <a:gd name="T40" fmla="*/ 68 w 118"/>
              <a:gd name="T41" fmla="*/ 80 h 91"/>
              <a:gd name="T42" fmla="*/ 58 w 118"/>
              <a:gd name="T43" fmla="*/ 70 h 91"/>
              <a:gd name="T44" fmla="*/ 35 w 118"/>
              <a:gd name="T45" fmla="*/ 89 h 91"/>
              <a:gd name="T46" fmla="*/ 6 w 118"/>
              <a:gd name="T47" fmla="*/ 62 h 91"/>
              <a:gd name="T48" fmla="*/ 0 w 118"/>
              <a:gd name="T49" fmla="*/ 1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91">
                <a:moveTo>
                  <a:pt x="0" y="15"/>
                </a:moveTo>
                <a:cubicBezTo>
                  <a:pt x="12" y="13"/>
                  <a:pt x="12" y="13"/>
                  <a:pt x="12" y="13"/>
                </a:cubicBezTo>
                <a:cubicBezTo>
                  <a:pt x="18" y="57"/>
                  <a:pt x="18" y="57"/>
                  <a:pt x="18" y="57"/>
                </a:cubicBezTo>
                <a:cubicBezTo>
                  <a:pt x="19" y="65"/>
                  <a:pt x="21" y="71"/>
                  <a:pt x="24" y="74"/>
                </a:cubicBezTo>
                <a:cubicBezTo>
                  <a:pt x="27" y="78"/>
                  <a:pt x="32" y="79"/>
                  <a:pt x="38" y="78"/>
                </a:cubicBezTo>
                <a:cubicBezTo>
                  <a:pt x="43" y="78"/>
                  <a:pt x="47" y="75"/>
                  <a:pt x="50" y="70"/>
                </a:cubicBezTo>
                <a:cubicBezTo>
                  <a:pt x="53" y="64"/>
                  <a:pt x="54" y="58"/>
                  <a:pt x="53" y="52"/>
                </a:cubicBezTo>
                <a:cubicBezTo>
                  <a:pt x="48" y="8"/>
                  <a:pt x="48" y="8"/>
                  <a:pt x="48" y="8"/>
                </a:cubicBezTo>
                <a:cubicBezTo>
                  <a:pt x="60" y="7"/>
                  <a:pt x="60" y="7"/>
                  <a:pt x="60" y="7"/>
                </a:cubicBezTo>
                <a:cubicBezTo>
                  <a:pt x="66" y="52"/>
                  <a:pt x="66" y="52"/>
                  <a:pt x="66" y="52"/>
                </a:cubicBezTo>
                <a:cubicBezTo>
                  <a:pt x="68" y="67"/>
                  <a:pt x="75" y="74"/>
                  <a:pt x="86" y="72"/>
                </a:cubicBezTo>
                <a:cubicBezTo>
                  <a:pt x="91" y="71"/>
                  <a:pt x="96" y="68"/>
                  <a:pt x="98" y="64"/>
                </a:cubicBezTo>
                <a:cubicBezTo>
                  <a:pt x="101" y="59"/>
                  <a:pt x="102" y="53"/>
                  <a:pt x="101" y="45"/>
                </a:cubicBezTo>
                <a:cubicBezTo>
                  <a:pt x="96" y="2"/>
                  <a:pt x="96" y="2"/>
                  <a:pt x="96" y="2"/>
                </a:cubicBezTo>
                <a:cubicBezTo>
                  <a:pt x="108" y="0"/>
                  <a:pt x="108" y="0"/>
                  <a:pt x="108" y="0"/>
                </a:cubicBezTo>
                <a:cubicBezTo>
                  <a:pt x="118" y="76"/>
                  <a:pt x="118" y="76"/>
                  <a:pt x="118" y="76"/>
                </a:cubicBezTo>
                <a:cubicBezTo>
                  <a:pt x="106" y="78"/>
                  <a:pt x="106" y="78"/>
                  <a:pt x="106" y="78"/>
                </a:cubicBezTo>
                <a:cubicBezTo>
                  <a:pt x="104" y="66"/>
                  <a:pt x="104" y="66"/>
                  <a:pt x="104" y="66"/>
                </a:cubicBezTo>
                <a:cubicBezTo>
                  <a:pt x="104" y="66"/>
                  <a:pt x="104" y="66"/>
                  <a:pt x="104" y="66"/>
                </a:cubicBezTo>
                <a:cubicBezTo>
                  <a:pt x="100" y="76"/>
                  <a:pt x="92" y="82"/>
                  <a:pt x="82" y="83"/>
                </a:cubicBezTo>
                <a:cubicBezTo>
                  <a:pt x="77" y="84"/>
                  <a:pt x="72" y="83"/>
                  <a:pt x="68" y="80"/>
                </a:cubicBezTo>
                <a:cubicBezTo>
                  <a:pt x="64" y="78"/>
                  <a:pt x="60" y="75"/>
                  <a:pt x="58" y="70"/>
                </a:cubicBezTo>
                <a:cubicBezTo>
                  <a:pt x="54" y="81"/>
                  <a:pt x="46" y="88"/>
                  <a:pt x="35" y="89"/>
                </a:cubicBezTo>
                <a:cubicBezTo>
                  <a:pt x="18" y="91"/>
                  <a:pt x="9" y="82"/>
                  <a:pt x="6" y="62"/>
                </a:cubicBezTo>
                <a:lnTo>
                  <a:pt x="0" y="15"/>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61" name="Freeform 34"/>
          <p:cNvSpPr>
            <a:spLocks noEditPoints="1"/>
          </p:cNvSpPr>
          <p:nvPr/>
        </p:nvSpPr>
        <p:spPr bwMode="auto">
          <a:xfrm>
            <a:off x="3477098" y="6244890"/>
            <a:ext cx="29144" cy="148957"/>
          </a:xfrm>
          <a:custGeom>
            <a:avLst/>
            <a:gdLst>
              <a:gd name="T0" fmla="*/ 0 w 22"/>
              <a:gd name="T1" fmla="*/ 0 h 112"/>
              <a:gd name="T2" fmla="*/ 12 w 22"/>
              <a:gd name="T3" fmla="*/ 0 h 112"/>
              <a:gd name="T4" fmla="*/ 18 w 22"/>
              <a:gd name="T5" fmla="*/ 76 h 112"/>
              <a:gd name="T6" fmla="*/ 5 w 22"/>
              <a:gd name="T7" fmla="*/ 77 h 112"/>
              <a:gd name="T8" fmla="*/ 0 w 22"/>
              <a:gd name="T9" fmla="*/ 0 h 112"/>
              <a:gd name="T10" fmla="*/ 13 w 22"/>
              <a:gd name="T11" fmla="*/ 96 h 112"/>
              <a:gd name="T12" fmla="*/ 19 w 22"/>
              <a:gd name="T13" fmla="*/ 98 h 112"/>
              <a:gd name="T14" fmla="*/ 21 w 22"/>
              <a:gd name="T15" fmla="*/ 103 h 112"/>
              <a:gd name="T16" fmla="*/ 20 w 22"/>
              <a:gd name="T17" fmla="*/ 109 h 112"/>
              <a:gd name="T18" fmla="*/ 14 w 22"/>
              <a:gd name="T19" fmla="*/ 112 h 112"/>
              <a:gd name="T20" fmla="*/ 8 w 22"/>
              <a:gd name="T21" fmla="*/ 110 h 112"/>
              <a:gd name="T22" fmla="*/ 5 w 22"/>
              <a:gd name="T23" fmla="*/ 104 h 112"/>
              <a:gd name="T24" fmla="*/ 7 w 22"/>
              <a:gd name="T25" fmla="*/ 99 h 112"/>
              <a:gd name="T26" fmla="*/ 13 w 22"/>
              <a:gd name="T27"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112">
                <a:moveTo>
                  <a:pt x="0" y="0"/>
                </a:moveTo>
                <a:cubicBezTo>
                  <a:pt x="12" y="0"/>
                  <a:pt x="12" y="0"/>
                  <a:pt x="12" y="0"/>
                </a:cubicBezTo>
                <a:cubicBezTo>
                  <a:pt x="18" y="76"/>
                  <a:pt x="18" y="76"/>
                  <a:pt x="18" y="76"/>
                </a:cubicBezTo>
                <a:cubicBezTo>
                  <a:pt x="5" y="77"/>
                  <a:pt x="5" y="77"/>
                  <a:pt x="5" y="77"/>
                </a:cubicBezTo>
                <a:lnTo>
                  <a:pt x="0" y="0"/>
                </a:lnTo>
                <a:close/>
                <a:moveTo>
                  <a:pt x="13" y="96"/>
                </a:moveTo>
                <a:cubicBezTo>
                  <a:pt x="15" y="96"/>
                  <a:pt x="17" y="96"/>
                  <a:pt x="19" y="98"/>
                </a:cubicBezTo>
                <a:cubicBezTo>
                  <a:pt x="20" y="99"/>
                  <a:pt x="21" y="101"/>
                  <a:pt x="21" y="103"/>
                </a:cubicBezTo>
                <a:cubicBezTo>
                  <a:pt x="22" y="106"/>
                  <a:pt x="21" y="108"/>
                  <a:pt x="20" y="109"/>
                </a:cubicBezTo>
                <a:cubicBezTo>
                  <a:pt x="18" y="111"/>
                  <a:pt x="16" y="112"/>
                  <a:pt x="14" y="112"/>
                </a:cubicBezTo>
                <a:cubicBezTo>
                  <a:pt x="12" y="112"/>
                  <a:pt x="10" y="111"/>
                  <a:pt x="8" y="110"/>
                </a:cubicBezTo>
                <a:cubicBezTo>
                  <a:pt x="7" y="109"/>
                  <a:pt x="6" y="107"/>
                  <a:pt x="5" y="104"/>
                </a:cubicBezTo>
                <a:cubicBezTo>
                  <a:pt x="5" y="102"/>
                  <a:pt x="6" y="100"/>
                  <a:pt x="7" y="99"/>
                </a:cubicBezTo>
                <a:cubicBezTo>
                  <a:pt x="9" y="97"/>
                  <a:pt x="11" y="96"/>
                  <a:pt x="13" y="96"/>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62" name="Freeform 35"/>
          <p:cNvSpPr>
            <a:spLocks/>
          </p:cNvSpPr>
          <p:nvPr/>
        </p:nvSpPr>
        <p:spPr bwMode="auto">
          <a:xfrm>
            <a:off x="3358903" y="6246508"/>
            <a:ext cx="90670" cy="106861"/>
          </a:xfrm>
          <a:custGeom>
            <a:avLst/>
            <a:gdLst>
              <a:gd name="T0" fmla="*/ 0 w 67"/>
              <a:gd name="T1" fmla="*/ 2 h 80"/>
              <a:gd name="T2" fmla="*/ 13 w 67"/>
              <a:gd name="T3" fmla="*/ 2 h 80"/>
              <a:gd name="T4" fmla="*/ 14 w 67"/>
              <a:gd name="T5" fmla="*/ 46 h 80"/>
              <a:gd name="T6" fmla="*/ 33 w 67"/>
              <a:gd name="T7" fmla="*/ 70 h 80"/>
              <a:gd name="T8" fmla="*/ 48 w 67"/>
              <a:gd name="T9" fmla="*/ 62 h 80"/>
              <a:gd name="T10" fmla="*/ 53 w 67"/>
              <a:gd name="T11" fmla="*/ 44 h 80"/>
              <a:gd name="T12" fmla="*/ 52 w 67"/>
              <a:gd name="T13" fmla="*/ 1 h 80"/>
              <a:gd name="T14" fmla="*/ 64 w 67"/>
              <a:gd name="T15" fmla="*/ 0 h 80"/>
              <a:gd name="T16" fmla="*/ 67 w 67"/>
              <a:gd name="T17" fmla="*/ 77 h 80"/>
              <a:gd name="T18" fmla="*/ 54 w 67"/>
              <a:gd name="T19" fmla="*/ 77 h 80"/>
              <a:gd name="T20" fmla="*/ 54 w 67"/>
              <a:gd name="T21" fmla="*/ 65 h 80"/>
              <a:gd name="T22" fmla="*/ 54 w 67"/>
              <a:gd name="T23" fmla="*/ 65 h 80"/>
              <a:gd name="T24" fmla="*/ 29 w 67"/>
              <a:gd name="T25" fmla="*/ 80 h 80"/>
              <a:gd name="T26" fmla="*/ 9 w 67"/>
              <a:gd name="T27" fmla="*/ 73 h 80"/>
              <a:gd name="T28" fmla="*/ 2 w 67"/>
              <a:gd name="T29" fmla="*/ 49 h 80"/>
              <a:gd name="T30" fmla="*/ 0 w 67"/>
              <a:gd name="T31"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80">
                <a:moveTo>
                  <a:pt x="0" y="2"/>
                </a:moveTo>
                <a:cubicBezTo>
                  <a:pt x="13" y="2"/>
                  <a:pt x="13" y="2"/>
                  <a:pt x="13" y="2"/>
                </a:cubicBezTo>
                <a:cubicBezTo>
                  <a:pt x="14" y="46"/>
                  <a:pt x="14" y="46"/>
                  <a:pt x="14" y="46"/>
                </a:cubicBezTo>
                <a:cubicBezTo>
                  <a:pt x="15" y="62"/>
                  <a:pt x="21" y="70"/>
                  <a:pt x="33" y="70"/>
                </a:cubicBezTo>
                <a:cubicBezTo>
                  <a:pt x="39" y="69"/>
                  <a:pt x="44" y="67"/>
                  <a:pt x="48" y="62"/>
                </a:cubicBezTo>
                <a:cubicBezTo>
                  <a:pt x="52" y="57"/>
                  <a:pt x="53" y="51"/>
                  <a:pt x="53" y="44"/>
                </a:cubicBezTo>
                <a:cubicBezTo>
                  <a:pt x="52" y="1"/>
                  <a:pt x="52" y="1"/>
                  <a:pt x="52" y="1"/>
                </a:cubicBezTo>
                <a:cubicBezTo>
                  <a:pt x="64" y="0"/>
                  <a:pt x="64" y="0"/>
                  <a:pt x="64" y="0"/>
                </a:cubicBezTo>
                <a:cubicBezTo>
                  <a:pt x="67" y="77"/>
                  <a:pt x="67" y="77"/>
                  <a:pt x="67" y="77"/>
                </a:cubicBezTo>
                <a:cubicBezTo>
                  <a:pt x="54" y="77"/>
                  <a:pt x="54" y="77"/>
                  <a:pt x="54" y="77"/>
                </a:cubicBezTo>
                <a:cubicBezTo>
                  <a:pt x="54" y="65"/>
                  <a:pt x="54" y="65"/>
                  <a:pt x="54" y="65"/>
                </a:cubicBezTo>
                <a:cubicBezTo>
                  <a:pt x="54" y="65"/>
                  <a:pt x="54" y="65"/>
                  <a:pt x="54" y="65"/>
                </a:cubicBezTo>
                <a:cubicBezTo>
                  <a:pt x="48" y="75"/>
                  <a:pt x="40" y="80"/>
                  <a:pt x="29" y="80"/>
                </a:cubicBezTo>
                <a:cubicBezTo>
                  <a:pt x="20" y="80"/>
                  <a:pt x="14" y="78"/>
                  <a:pt x="9" y="73"/>
                </a:cubicBezTo>
                <a:cubicBezTo>
                  <a:pt x="5" y="67"/>
                  <a:pt x="2" y="60"/>
                  <a:pt x="2" y="49"/>
                </a:cubicBezTo>
                <a:lnTo>
                  <a:pt x="0" y="2"/>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63" name="Freeform 36"/>
          <p:cNvSpPr>
            <a:spLocks noEditPoints="1"/>
          </p:cNvSpPr>
          <p:nvPr/>
        </p:nvSpPr>
        <p:spPr bwMode="auto">
          <a:xfrm>
            <a:off x="3255281" y="6246509"/>
            <a:ext cx="82575" cy="108480"/>
          </a:xfrm>
          <a:custGeom>
            <a:avLst/>
            <a:gdLst>
              <a:gd name="T0" fmla="*/ 2 w 62"/>
              <a:gd name="T1" fmla="*/ 1 h 81"/>
              <a:gd name="T2" fmla="*/ 14 w 62"/>
              <a:gd name="T3" fmla="*/ 2 h 81"/>
              <a:gd name="T4" fmla="*/ 14 w 62"/>
              <a:gd name="T5" fmla="*/ 14 h 81"/>
              <a:gd name="T6" fmla="*/ 14 w 62"/>
              <a:gd name="T7" fmla="*/ 14 h 81"/>
              <a:gd name="T8" fmla="*/ 38 w 62"/>
              <a:gd name="T9" fmla="*/ 0 h 81"/>
              <a:gd name="T10" fmla="*/ 56 w 62"/>
              <a:gd name="T11" fmla="*/ 7 h 81"/>
              <a:gd name="T12" fmla="*/ 62 w 62"/>
              <a:gd name="T13" fmla="*/ 23 h 81"/>
              <a:gd name="T14" fmla="*/ 36 w 62"/>
              <a:gd name="T15" fmla="*/ 47 h 81"/>
              <a:gd name="T16" fmla="*/ 13 w 62"/>
              <a:gd name="T17" fmla="*/ 50 h 81"/>
              <a:gd name="T18" fmla="*/ 28 w 62"/>
              <a:gd name="T19" fmla="*/ 70 h 81"/>
              <a:gd name="T20" fmla="*/ 54 w 62"/>
              <a:gd name="T21" fmla="*/ 61 h 81"/>
              <a:gd name="T22" fmla="*/ 53 w 62"/>
              <a:gd name="T23" fmla="*/ 74 h 81"/>
              <a:gd name="T24" fmla="*/ 27 w 62"/>
              <a:gd name="T25" fmla="*/ 80 h 81"/>
              <a:gd name="T26" fmla="*/ 1 w 62"/>
              <a:gd name="T27" fmla="*/ 51 h 81"/>
              <a:gd name="T28" fmla="*/ 2 w 62"/>
              <a:gd name="T29" fmla="*/ 1 h 81"/>
              <a:gd name="T30" fmla="*/ 13 w 62"/>
              <a:gd name="T31" fmla="*/ 40 h 81"/>
              <a:gd name="T32" fmla="*/ 32 w 62"/>
              <a:gd name="T33" fmla="*/ 38 h 81"/>
              <a:gd name="T34" fmla="*/ 45 w 62"/>
              <a:gd name="T35" fmla="*/ 34 h 81"/>
              <a:gd name="T36" fmla="*/ 49 w 62"/>
              <a:gd name="T37" fmla="*/ 24 h 81"/>
              <a:gd name="T38" fmla="*/ 45 w 62"/>
              <a:gd name="T39" fmla="*/ 14 h 81"/>
              <a:gd name="T40" fmla="*/ 35 w 62"/>
              <a:gd name="T41" fmla="*/ 11 h 81"/>
              <a:gd name="T42" fmla="*/ 20 w 62"/>
              <a:gd name="T43" fmla="*/ 17 h 81"/>
              <a:gd name="T44" fmla="*/ 13 w 62"/>
              <a:gd name="T45" fmla="*/ 33 h 81"/>
              <a:gd name="T46" fmla="*/ 13 w 62"/>
              <a:gd name="T4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 h="81">
                <a:moveTo>
                  <a:pt x="2" y="1"/>
                </a:moveTo>
                <a:cubicBezTo>
                  <a:pt x="14" y="2"/>
                  <a:pt x="14" y="2"/>
                  <a:pt x="14" y="2"/>
                </a:cubicBezTo>
                <a:cubicBezTo>
                  <a:pt x="14" y="14"/>
                  <a:pt x="14" y="14"/>
                  <a:pt x="14" y="14"/>
                </a:cubicBezTo>
                <a:cubicBezTo>
                  <a:pt x="14" y="14"/>
                  <a:pt x="14" y="14"/>
                  <a:pt x="14" y="14"/>
                </a:cubicBezTo>
                <a:cubicBezTo>
                  <a:pt x="20" y="4"/>
                  <a:pt x="27" y="0"/>
                  <a:pt x="38" y="0"/>
                </a:cubicBezTo>
                <a:cubicBezTo>
                  <a:pt x="45" y="0"/>
                  <a:pt x="51" y="3"/>
                  <a:pt x="56" y="7"/>
                </a:cubicBezTo>
                <a:cubicBezTo>
                  <a:pt x="60" y="11"/>
                  <a:pt x="62" y="16"/>
                  <a:pt x="62" y="23"/>
                </a:cubicBezTo>
                <a:cubicBezTo>
                  <a:pt x="62" y="37"/>
                  <a:pt x="53" y="45"/>
                  <a:pt x="36" y="47"/>
                </a:cubicBezTo>
                <a:cubicBezTo>
                  <a:pt x="13" y="50"/>
                  <a:pt x="13" y="50"/>
                  <a:pt x="13" y="50"/>
                </a:cubicBezTo>
                <a:cubicBezTo>
                  <a:pt x="13" y="63"/>
                  <a:pt x="18" y="70"/>
                  <a:pt x="28" y="70"/>
                </a:cubicBezTo>
                <a:cubicBezTo>
                  <a:pt x="38" y="70"/>
                  <a:pt x="46" y="67"/>
                  <a:pt x="54" y="61"/>
                </a:cubicBezTo>
                <a:cubicBezTo>
                  <a:pt x="53" y="74"/>
                  <a:pt x="53" y="74"/>
                  <a:pt x="53" y="74"/>
                </a:cubicBezTo>
                <a:cubicBezTo>
                  <a:pt x="46" y="78"/>
                  <a:pt x="37" y="81"/>
                  <a:pt x="27" y="80"/>
                </a:cubicBezTo>
                <a:cubicBezTo>
                  <a:pt x="9" y="80"/>
                  <a:pt x="0" y="70"/>
                  <a:pt x="1" y="51"/>
                </a:cubicBezTo>
                <a:lnTo>
                  <a:pt x="2" y="1"/>
                </a:lnTo>
                <a:close/>
                <a:moveTo>
                  <a:pt x="13" y="40"/>
                </a:moveTo>
                <a:cubicBezTo>
                  <a:pt x="32" y="38"/>
                  <a:pt x="32" y="38"/>
                  <a:pt x="32" y="38"/>
                </a:cubicBezTo>
                <a:cubicBezTo>
                  <a:pt x="37" y="37"/>
                  <a:pt x="42" y="36"/>
                  <a:pt x="45" y="34"/>
                </a:cubicBezTo>
                <a:cubicBezTo>
                  <a:pt x="48" y="32"/>
                  <a:pt x="49" y="29"/>
                  <a:pt x="49" y="24"/>
                </a:cubicBezTo>
                <a:cubicBezTo>
                  <a:pt x="49" y="20"/>
                  <a:pt x="48" y="17"/>
                  <a:pt x="45" y="14"/>
                </a:cubicBezTo>
                <a:cubicBezTo>
                  <a:pt x="43" y="12"/>
                  <a:pt x="39" y="11"/>
                  <a:pt x="35" y="11"/>
                </a:cubicBezTo>
                <a:cubicBezTo>
                  <a:pt x="29" y="10"/>
                  <a:pt x="24" y="12"/>
                  <a:pt x="20" y="17"/>
                </a:cubicBezTo>
                <a:cubicBezTo>
                  <a:pt x="16" y="21"/>
                  <a:pt x="13" y="26"/>
                  <a:pt x="13" y="33"/>
                </a:cubicBezTo>
                <a:lnTo>
                  <a:pt x="13" y="4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64" name="Freeform 37"/>
          <p:cNvSpPr>
            <a:spLocks/>
          </p:cNvSpPr>
          <p:nvPr/>
        </p:nvSpPr>
        <p:spPr bwMode="auto">
          <a:xfrm>
            <a:off x="3172706" y="6243270"/>
            <a:ext cx="61526" cy="134386"/>
          </a:xfrm>
          <a:custGeom>
            <a:avLst/>
            <a:gdLst>
              <a:gd name="T0" fmla="*/ 5 w 46"/>
              <a:gd name="T1" fmla="*/ 2 h 101"/>
              <a:gd name="T2" fmla="*/ 17 w 46"/>
              <a:gd name="T3" fmla="*/ 0 h 101"/>
              <a:gd name="T4" fmla="*/ 35 w 46"/>
              <a:gd name="T5" fmla="*/ 24 h 101"/>
              <a:gd name="T6" fmla="*/ 32 w 46"/>
              <a:gd name="T7" fmla="*/ 69 h 101"/>
              <a:gd name="T8" fmla="*/ 46 w 46"/>
              <a:gd name="T9" fmla="*/ 70 h 101"/>
              <a:gd name="T10" fmla="*/ 45 w 46"/>
              <a:gd name="T11" fmla="*/ 80 h 101"/>
              <a:gd name="T12" fmla="*/ 32 w 46"/>
              <a:gd name="T13" fmla="*/ 79 h 101"/>
              <a:gd name="T14" fmla="*/ 31 w 46"/>
              <a:gd name="T15" fmla="*/ 98 h 101"/>
              <a:gd name="T16" fmla="*/ 18 w 46"/>
              <a:gd name="T17" fmla="*/ 101 h 101"/>
              <a:gd name="T18" fmla="*/ 20 w 46"/>
              <a:gd name="T19" fmla="*/ 79 h 101"/>
              <a:gd name="T20" fmla="*/ 0 w 46"/>
              <a:gd name="T21" fmla="*/ 77 h 101"/>
              <a:gd name="T22" fmla="*/ 1 w 46"/>
              <a:gd name="T23" fmla="*/ 67 h 101"/>
              <a:gd name="T24" fmla="*/ 20 w 46"/>
              <a:gd name="T25" fmla="*/ 68 h 101"/>
              <a:gd name="T26" fmla="*/ 23 w 46"/>
              <a:gd name="T27" fmla="*/ 25 h 101"/>
              <a:gd name="T28" fmla="*/ 21 w 46"/>
              <a:gd name="T29" fmla="*/ 14 h 101"/>
              <a:gd name="T30" fmla="*/ 13 w 46"/>
              <a:gd name="T31" fmla="*/ 10 h 101"/>
              <a:gd name="T32" fmla="*/ 4 w 46"/>
              <a:gd name="T33" fmla="*/ 12 h 101"/>
              <a:gd name="T34" fmla="*/ 5 w 46"/>
              <a:gd name="T35" fmla="*/ 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101">
                <a:moveTo>
                  <a:pt x="5" y="2"/>
                </a:moveTo>
                <a:cubicBezTo>
                  <a:pt x="8" y="0"/>
                  <a:pt x="12" y="0"/>
                  <a:pt x="17" y="0"/>
                </a:cubicBezTo>
                <a:cubicBezTo>
                  <a:pt x="30" y="1"/>
                  <a:pt x="36" y="9"/>
                  <a:pt x="35" y="24"/>
                </a:cubicBezTo>
                <a:cubicBezTo>
                  <a:pt x="32" y="69"/>
                  <a:pt x="32" y="69"/>
                  <a:pt x="32" y="69"/>
                </a:cubicBezTo>
                <a:cubicBezTo>
                  <a:pt x="46" y="70"/>
                  <a:pt x="46" y="70"/>
                  <a:pt x="46" y="70"/>
                </a:cubicBezTo>
                <a:cubicBezTo>
                  <a:pt x="45" y="80"/>
                  <a:pt x="45" y="80"/>
                  <a:pt x="45" y="80"/>
                </a:cubicBezTo>
                <a:cubicBezTo>
                  <a:pt x="32" y="79"/>
                  <a:pt x="32" y="79"/>
                  <a:pt x="32" y="79"/>
                </a:cubicBezTo>
                <a:cubicBezTo>
                  <a:pt x="31" y="98"/>
                  <a:pt x="31" y="98"/>
                  <a:pt x="31" y="98"/>
                </a:cubicBezTo>
                <a:cubicBezTo>
                  <a:pt x="18" y="101"/>
                  <a:pt x="18" y="101"/>
                  <a:pt x="18" y="101"/>
                </a:cubicBezTo>
                <a:cubicBezTo>
                  <a:pt x="20" y="79"/>
                  <a:pt x="20" y="79"/>
                  <a:pt x="20" y="79"/>
                </a:cubicBezTo>
                <a:cubicBezTo>
                  <a:pt x="0" y="77"/>
                  <a:pt x="0" y="77"/>
                  <a:pt x="0" y="77"/>
                </a:cubicBezTo>
                <a:cubicBezTo>
                  <a:pt x="1" y="67"/>
                  <a:pt x="1" y="67"/>
                  <a:pt x="1" y="67"/>
                </a:cubicBezTo>
                <a:cubicBezTo>
                  <a:pt x="20" y="68"/>
                  <a:pt x="20" y="68"/>
                  <a:pt x="20" y="68"/>
                </a:cubicBezTo>
                <a:cubicBezTo>
                  <a:pt x="23" y="25"/>
                  <a:pt x="23" y="25"/>
                  <a:pt x="23" y="25"/>
                </a:cubicBezTo>
                <a:cubicBezTo>
                  <a:pt x="23" y="20"/>
                  <a:pt x="23" y="16"/>
                  <a:pt x="21" y="14"/>
                </a:cubicBezTo>
                <a:cubicBezTo>
                  <a:pt x="19" y="12"/>
                  <a:pt x="17" y="10"/>
                  <a:pt x="13" y="10"/>
                </a:cubicBezTo>
                <a:cubicBezTo>
                  <a:pt x="9" y="10"/>
                  <a:pt x="7" y="10"/>
                  <a:pt x="4" y="12"/>
                </a:cubicBezTo>
                <a:lnTo>
                  <a:pt x="5" y="2"/>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65" name="Freeform 38"/>
          <p:cNvSpPr>
            <a:spLocks noEditPoints="1"/>
          </p:cNvSpPr>
          <p:nvPr/>
        </p:nvSpPr>
        <p:spPr bwMode="auto">
          <a:xfrm>
            <a:off x="3125751" y="6240032"/>
            <a:ext cx="32382" cy="152196"/>
          </a:xfrm>
          <a:custGeom>
            <a:avLst/>
            <a:gdLst>
              <a:gd name="T0" fmla="*/ 9 w 24"/>
              <a:gd name="T1" fmla="*/ 97 h 113"/>
              <a:gd name="T2" fmla="*/ 15 w 24"/>
              <a:gd name="T3" fmla="*/ 99 h 113"/>
              <a:gd name="T4" fmla="*/ 17 w 24"/>
              <a:gd name="T5" fmla="*/ 105 h 113"/>
              <a:gd name="T6" fmla="*/ 14 w 24"/>
              <a:gd name="T7" fmla="*/ 111 h 113"/>
              <a:gd name="T8" fmla="*/ 8 w 24"/>
              <a:gd name="T9" fmla="*/ 112 h 113"/>
              <a:gd name="T10" fmla="*/ 2 w 24"/>
              <a:gd name="T11" fmla="*/ 110 h 113"/>
              <a:gd name="T12" fmla="*/ 1 w 24"/>
              <a:gd name="T13" fmla="*/ 104 h 113"/>
              <a:gd name="T14" fmla="*/ 3 w 24"/>
              <a:gd name="T15" fmla="*/ 98 h 113"/>
              <a:gd name="T16" fmla="*/ 9 w 24"/>
              <a:gd name="T17" fmla="*/ 97 h 113"/>
              <a:gd name="T18" fmla="*/ 12 w 24"/>
              <a:gd name="T19" fmla="*/ 0 h 113"/>
              <a:gd name="T20" fmla="*/ 24 w 24"/>
              <a:gd name="T21" fmla="*/ 1 h 113"/>
              <a:gd name="T22" fmla="*/ 17 w 24"/>
              <a:gd name="T23" fmla="*/ 78 h 113"/>
              <a:gd name="T24" fmla="*/ 5 w 24"/>
              <a:gd name="T25" fmla="*/ 77 h 113"/>
              <a:gd name="T26" fmla="*/ 12 w 24"/>
              <a:gd name="T2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13">
                <a:moveTo>
                  <a:pt x="9" y="97"/>
                </a:moveTo>
                <a:cubicBezTo>
                  <a:pt x="12" y="97"/>
                  <a:pt x="13" y="98"/>
                  <a:pt x="15" y="99"/>
                </a:cubicBezTo>
                <a:cubicBezTo>
                  <a:pt x="16" y="101"/>
                  <a:pt x="17" y="103"/>
                  <a:pt x="17" y="105"/>
                </a:cubicBezTo>
                <a:cubicBezTo>
                  <a:pt x="16" y="108"/>
                  <a:pt x="15" y="109"/>
                  <a:pt x="14" y="111"/>
                </a:cubicBezTo>
                <a:cubicBezTo>
                  <a:pt x="12" y="112"/>
                  <a:pt x="10" y="113"/>
                  <a:pt x="8" y="112"/>
                </a:cubicBezTo>
                <a:cubicBezTo>
                  <a:pt x="6" y="112"/>
                  <a:pt x="4" y="111"/>
                  <a:pt x="2" y="110"/>
                </a:cubicBezTo>
                <a:cubicBezTo>
                  <a:pt x="1" y="108"/>
                  <a:pt x="0" y="106"/>
                  <a:pt x="1" y="104"/>
                </a:cubicBezTo>
                <a:cubicBezTo>
                  <a:pt x="1" y="102"/>
                  <a:pt x="2" y="100"/>
                  <a:pt x="3" y="98"/>
                </a:cubicBezTo>
                <a:cubicBezTo>
                  <a:pt x="5" y="97"/>
                  <a:pt x="7" y="96"/>
                  <a:pt x="9" y="97"/>
                </a:cubicBezTo>
                <a:close/>
                <a:moveTo>
                  <a:pt x="12" y="0"/>
                </a:moveTo>
                <a:cubicBezTo>
                  <a:pt x="24" y="1"/>
                  <a:pt x="24" y="1"/>
                  <a:pt x="24" y="1"/>
                </a:cubicBezTo>
                <a:cubicBezTo>
                  <a:pt x="17" y="78"/>
                  <a:pt x="17" y="78"/>
                  <a:pt x="17" y="78"/>
                </a:cubicBezTo>
                <a:cubicBezTo>
                  <a:pt x="5" y="77"/>
                  <a:pt x="5" y="77"/>
                  <a:pt x="5" y="77"/>
                </a:cubicBezTo>
                <a:lnTo>
                  <a:pt x="12" y="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66" name="Freeform 39"/>
          <p:cNvSpPr>
            <a:spLocks/>
          </p:cNvSpPr>
          <p:nvPr/>
        </p:nvSpPr>
        <p:spPr bwMode="auto">
          <a:xfrm>
            <a:off x="3015653" y="6227079"/>
            <a:ext cx="95528" cy="111719"/>
          </a:xfrm>
          <a:custGeom>
            <a:avLst/>
            <a:gdLst>
              <a:gd name="T0" fmla="*/ 8 w 71"/>
              <a:gd name="T1" fmla="*/ 0 h 84"/>
              <a:gd name="T2" fmla="*/ 20 w 71"/>
              <a:gd name="T3" fmla="*/ 1 h 84"/>
              <a:gd name="T4" fmla="*/ 14 w 71"/>
              <a:gd name="T5" fmla="*/ 45 h 84"/>
              <a:gd name="T6" fmla="*/ 28 w 71"/>
              <a:gd name="T7" fmla="*/ 71 h 84"/>
              <a:gd name="T8" fmla="*/ 44 w 71"/>
              <a:gd name="T9" fmla="*/ 66 h 84"/>
              <a:gd name="T10" fmla="*/ 53 w 71"/>
              <a:gd name="T11" fmla="*/ 50 h 84"/>
              <a:gd name="T12" fmla="*/ 58 w 71"/>
              <a:gd name="T13" fmla="*/ 6 h 84"/>
              <a:gd name="T14" fmla="*/ 71 w 71"/>
              <a:gd name="T15" fmla="*/ 8 h 84"/>
              <a:gd name="T16" fmla="*/ 60 w 71"/>
              <a:gd name="T17" fmla="*/ 84 h 84"/>
              <a:gd name="T18" fmla="*/ 48 w 71"/>
              <a:gd name="T19" fmla="*/ 82 h 84"/>
              <a:gd name="T20" fmla="*/ 50 w 71"/>
              <a:gd name="T21" fmla="*/ 70 h 84"/>
              <a:gd name="T22" fmla="*/ 50 w 71"/>
              <a:gd name="T23" fmla="*/ 70 h 84"/>
              <a:gd name="T24" fmla="*/ 23 w 71"/>
              <a:gd name="T25" fmla="*/ 81 h 84"/>
              <a:gd name="T26" fmla="*/ 5 w 71"/>
              <a:gd name="T27" fmla="*/ 70 h 84"/>
              <a:gd name="T28" fmla="*/ 1 w 71"/>
              <a:gd name="T29" fmla="*/ 46 h 84"/>
              <a:gd name="T30" fmla="*/ 8 w 71"/>
              <a:gd name="T3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84">
                <a:moveTo>
                  <a:pt x="8" y="0"/>
                </a:moveTo>
                <a:cubicBezTo>
                  <a:pt x="20" y="1"/>
                  <a:pt x="20" y="1"/>
                  <a:pt x="20" y="1"/>
                </a:cubicBezTo>
                <a:cubicBezTo>
                  <a:pt x="14" y="45"/>
                  <a:pt x="14" y="45"/>
                  <a:pt x="14" y="45"/>
                </a:cubicBezTo>
                <a:cubicBezTo>
                  <a:pt x="12" y="61"/>
                  <a:pt x="16" y="70"/>
                  <a:pt x="28" y="71"/>
                </a:cubicBezTo>
                <a:cubicBezTo>
                  <a:pt x="34" y="72"/>
                  <a:pt x="40" y="70"/>
                  <a:pt x="44" y="66"/>
                </a:cubicBezTo>
                <a:cubicBezTo>
                  <a:pt x="49" y="62"/>
                  <a:pt x="52" y="57"/>
                  <a:pt x="53" y="50"/>
                </a:cubicBezTo>
                <a:cubicBezTo>
                  <a:pt x="58" y="6"/>
                  <a:pt x="58" y="6"/>
                  <a:pt x="58" y="6"/>
                </a:cubicBezTo>
                <a:cubicBezTo>
                  <a:pt x="71" y="8"/>
                  <a:pt x="71" y="8"/>
                  <a:pt x="71" y="8"/>
                </a:cubicBezTo>
                <a:cubicBezTo>
                  <a:pt x="60" y="84"/>
                  <a:pt x="60" y="84"/>
                  <a:pt x="60" y="84"/>
                </a:cubicBezTo>
                <a:cubicBezTo>
                  <a:pt x="48" y="82"/>
                  <a:pt x="48" y="82"/>
                  <a:pt x="48" y="82"/>
                </a:cubicBezTo>
                <a:cubicBezTo>
                  <a:pt x="50" y="70"/>
                  <a:pt x="50" y="70"/>
                  <a:pt x="50" y="70"/>
                </a:cubicBezTo>
                <a:cubicBezTo>
                  <a:pt x="50" y="70"/>
                  <a:pt x="50" y="70"/>
                  <a:pt x="50" y="70"/>
                </a:cubicBezTo>
                <a:cubicBezTo>
                  <a:pt x="43" y="79"/>
                  <a:pt x="34" y="82"/>
                  <a:pt x="23" y="81"/>
                </a:cubicBezTo>
                <a:cubicBezTo>
                  <a:pt x="14" y="80"/>
                  <a:pt x="8" y="76"/>
                  <a:pt x="5" y="70"/>
                </a:cubicBezTo>
                <a:cubicBezTo>
                  <a:pt x="1" y="64"/>
                  <a:pt x="0" y="56"/>
                  <a:pt x="1" y="46"/>
                </a:cubicBezTo>
                <a:lnTo>
                  <a:pt x="8" y="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67" name="Freeform 40"/>
          <p:cNvSpPr>
            <a:spLocks noEditPoints="1"/>
          </p:cNvSpPr>
          <p:nvPr/>
        </p:nvSpPr>
        <p:spPr bwMode="auto">
          <a:xfrm>
            <a:off x="2892601" y="6160697"/>
            <a:ext cx="113337" cy="158672"/>
          </a:xfrm>
          <a:custGeom>
            <a:avLst/>
            <a:gdLst>
              <a:gd name="T0" fmla="*/ 14 w 85"/>
              <a:gd name="T1" fmla="*/ 38 h 118"/>
              <a:gd name="T2" fmla="*/ 62 w 85"/>
              <a:gd name="T3" fmla="*/ 5 h 118"/>
              <a:gd name="T4" fmla="*/ 85 w 85"/>
              <a:gd name="T5" fmla="*/ 15 h 118"/>
              <a:gd name="T6" fmla="*/ 83 w 85"/>
              <a:gd name="T7" fmla="*/ 27 h 118"/>
              <a:gd name="T8" fmla="*/ 60 w 85"/>
              <a:gd name="T9" fmla="*/ 15 h 118"/>
              <a:gd name="T10" fmla="*/ 26 w 85"/>
              <a:gd name="T11" fmla="*/ 39 h 118"/>
              <a:gd name="T12" fmla="*/ 24 w 85"/>
              <a:gd name="T13" fmla="*/ 47 h 118"/>
              <a:gd name="T14" fmla="*/ 25 w 85"/>
              <a:gd name="T15" fmla="*/ 48 h 118"/>
              <a:gd name="T16" fmla="*/ 53 w 85"/>
              <a:gd name="T17" fmla="*/ 38 h 118"/>
              <a:gd name="T18" fmla="*/ 74 w 85"/>
              <a:gd name="T19" fmla="*/ 53 h 118"/>
              <a:gd name="T20" fmla="*/ 77 w 85"/>
              <a:gd name="T21" fmla="*/ 81 h 118"/>
              <a:gd name="T22" fmla="*/ 62 w 85"/>
              <a:gd name="T23" fmla="*/ 110 h 118"/>
              <a:gd name="T24" fmla="*/ 35 w 85"/>
              <a:gd name="T25" fmla="*/ 116 h 118"/>
              <a:gd name="T26" fmla="*/ 15 w 85"/>
              <a:gd name="T27" fmla="*/ 100 h 118"/>
              <a:gd name="T28" fmla="*/ 14 w 85"/>
              <a:gd name="T29" fmla="*/ 100 h 118"/>
              <a:gd name="T30" fmla="*/ 12 w 85"/>
              <a:gd name="T31" fmla="*/ 110 h 118"/>
              <a:gd name="T32" fmla="*/ 0 w 85"/>
              <a:gd name="T33" fmla="*/ 108 h 118"/>
              <a:gd name="T34" fmla="*/ 14 w 85"/>
              <a:gd name="T35" fmla="*/ 38 h 118"/>
              <a:gd name="T36" fmla="*/ 20 w 85"/>
              <a:gd name="T37" fmla="*/ 69 h 118"/>
              <a:gd name="T38" fmla="*/ 18 w 85"/>
              <a:gd name="T39" fmla="*/ 80 h 118"/>
              <a:gd name="T40" fmla="*/ 21 w 85"/>
              <a:gd name="T41" fmla="*/ 97 h 118"/>
              <a:gd name="T42" fmla="*/ 35 w 85"/>
              <a:gd name="T43" fmla="*/ 106 h 118"/>
              <a:gd name="T44" fmla="*/ 54 w 85"/>
              <a:gd name="T45" fmla="*/ 101 h 118"/>
              <a:gd name="T46" fmla="*/ 65 w 85"/>
              <a:gd name="T47" fmla="*/ 80 h 118"/>
              <a:gd name="T48" fmla="*/ 63 w 85"/>
              <a:gd name="T49" fmla="*/ 58 h 118"/>
              <a:gd name="T50" fmla="*/ 48 w 85"/>
              <a:gd name="T51" fmla="*/ 48 h 118"/>
              <a:gd name="T52" fmla="*/ 30 w 85"/>
              <a:gd name="T53" fmla="*/ 52 h 118"/>
              <a:gd name="T54" fmla="*/ 20 w 85"/>
              <a:gd name="T55" fmla="*/ 6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5" h="118">
                <a:moveTo>
                  <a:pt x="14" y="38"/>
                </a:moveTo>
                <a:cubicBezTo>
                  <a:pt x="19" y="11"/>
                  <a:pt x="35" y="0"/>
                  <a:pt x="62" y="5"/>
                </a:cubicBezTo>
                <a:cubicBezTo>
                  <a:pt x="71" y="7"/>
                  <a:pt x="79" y="10"/>
                  <a:pt x="85" y="15"/>
                </a:cubicBezTo>
                <a:cubicBezTo>
                  <a:pt x="83" y="27"/>
                  <a:pt x="83" y="27"/>
                  <a:pt x="83" y="27"/>
                </a:cubicBezTo>
                <a:cubicBezTo>
                  <a:pt x="75" y="21"/>
                  <a:pt x="67" y="17"/>
                  <a:pt x="60" y="15"/>
                </a:cubicBezTo>
                <a:cubicBezTo>
                  <a:pt x="41" y="11"/>
                  <a:pt x="30" y="20"/>
                  <a:pt x="26" y="39"/>
                </a:cubicBezTo>
                <a:cubicBezTo>
                  <a:pt x="24" y="47"/>
                  <a:pt x="24" y="47"/>
                  <a:pt x="24" y="47"/>
                </a:cubicBezTo>
                <a:cubicBezTo>
                  <a:pt x="25" y="48"/>
                  <a:pt x="25" y="48"/>
                  <a:pt x="25" y="48"/>
                </a:cubicBezTo>
                <a:cubicBezTo>
                  <a:pt x="32" y="39"/>
                  <a:pt x="42" y="36"/>
                  <a:pt x="53" y="38"/>
                </a:cubicBezTo>
                <a:cubicBezTo>
                  <a:pt x="63" y="40"/>
                  <a:pt x="70" y="45"/>
                  <a:pt x="74" y="53"/>
                </a:cubicBezTo>
                <a:cubicBezTo>
                  <a:pt x="79" y="60"/>
                  <a:pt x="80" y="70"/>
                  <a:pt x="77" y="81"/>
                </a:cubicBezTo>
                <a:cubicBezTo>
                  <a:pt x="75" y="94"/>
                  <a:pt x="70" y="104"/>
                  <a:pt x="62" y="110"/>
                </a:cubicBezTo>
                <a:cubicBezTo>
                  <a:pt x="55" y="116"/>
                  <a:pt x="45" y="118"/>
                  <a:pt x="35" y="116"/>
                </a:cubicBezTo>
                <a:cubicBezTo>
                  <a:pt x="25" y="114"/>
                  <a:pt x="18" y="109"/>
                  <a:pt x="15" y="100"/>
                </a:cubicBezTo>
                <a:cubicBezTo>
                  <a:pt x="14" y="100"/>
                  <a:pt x="14" y="100"/>
                  <a:pt x="14" y="100"/>
                </a:cubicBezTo>
                <a:cubicBezTo>
                  <a:pt x="12" y="110"/>
                  <a:pt x="12" y="110"/>
                  <a:pt x="12" y="110"/>
                </a:cubicBezTo>
                <a:cubicBezTo>
                  <a:pt x="0" y="108"/>
                  <a:pt x="0" y="108"/>
                  <a:pt x="0" y="108"/>
                </a:cubicBezTo>
                <a:lnTo>
                  <a:pt x="14" y="38"/>
                </a:lnTo>
                <a:close/>
                <a:moveTo>
                  <a:pt x="20" y="69"/>
                </a:moveTo>
                <a:cubicBezTo>
                  <a:pt x="18" y="80"/>
                  <a:pt x="18" y="80"/>
                  <a:pt x="18" y="80"/>
                </a:cubicBezTo>
                <a:cubicBezTo>
                  <a:pt x="17" y="86"/>
                  <a:pt x="18" y="91"/>
                  <a:pt x="21" y="97"/>
                </a:cubicBezTo>
                <a:cubicBezTo>
                  <a:pt x="24" y="102"/>
                  <a:pt x="29" y="105"/>
                  <a:pt x="35" y="106"/>
                </a:cubicBezTo>
                <a:cubicBezTo>
                  <a:pt x="42" y="107"/>
                  <a:pt x="49" y="106"/>
                  <a:pt x="54" y="101"/>
                </a:cubicBezTo>
                <a:cubicBezTo>
                  <a:pt x="59" y="97"/>
                  <a:pt x="63" y="89"/>
                  <a:pt x="65" y="80"/>
                </a:cubicBezTo>
                <a:cubicBezTo>
                  <a:pt x="67" y="71"/>
                  <a:pt x="66" y="64"/>
                  <a:pt x="63" y="58"/>
                </a:cubicBezTo>
                <a:cubicBezTo>
                  <a:pt x="60" y="53"/>
                  <a:pt x="55" y="49"/>
                  <a:pt x="48" y="48"/>
                </a:cubicBezTo>
                <a:cubicBezTo>
                  <a:pt x="41" y="46"/>
                  <a:pt x="35" y="48"/>
                  <a:pt x="30" y="52"/>
                </a:cubicBezTo>
                <a:cubicBezTo>
                  <a:pt x="25" y="56"/>
                  <a:pt x="22" y="61"/>
                  <a:pt x="20" y="69"/>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68" name="Freeform 41"/>
          <p:cNvSpPr>
            <a:spLocks noEditPoints="1"/>
          </p:cNvSpPr>
          <p:nvPr/>
        </p:nvSpPr>
        <p:spPr bwMode="auto">
          <a:xfrm>
            <a:off x="1309118" y="3652702"/>
            <a:ext cx="158672" cy="123052"/>
          </a:xfrm>
          <a:custGeom>
            <a:avLst/>
            <a:gdLst>
              <a:gd name="T0" fmla="*/ 119 w 119"/>
              <a:gd name="T1" fmla="*/ 0 h 91"/>
              <a:gd name="T2" fmla="*/ 115 w 119"/>
              <a:gd name="T3" fmla="*/ 13 h 91"/>
              <a:gd name="T4" fmla="*/ 83 w 119"/>
              <a:gd name="T5" fmla="*/ 15 h 91"/>
              <a:gd name="T6" fmla="*/ 69 w 119"/>
              <a:gd name="T7" fmla="*/ 59 h 91"/>
              <a:gd name="T8" fmla="*/ 95 w 119"/>
              <a:gd name="T9" fmla="*/ 78 h 91"/>
              <a:gd name="T10" fmla="*/ 91 w 119"/>
              <a:gd name="T11" fmla="*/ 91 h 91"/>
              <a:gd name="T12" fmla="*/ 0 w 119"/>
              <a:gd name="T13" fmla="*/ 21 h 91"/>
              <a:gd name="T14" fmla="*/ 4 w 119"/>
              <a:gd name="T15" fmla="*/ 8 h 91"/>
              <a:gd name="T16" fmla="*/ 119 w 119"/>
              <a:gd name="T17" fmla="*/ 0 h 91"/>
              <a:gd name="T18" fmla="*/ 71 w 119"/>
              <a:gd name="T19" fmla="*/ 16 h 91"/>
              <a:gd name="T20" fmla="*/ 22 w 119"/>
              <a:gd name="T21" fmla="*/ 19 h 91"/>
              <a:gd name="T22" fmla="*/ 14 w 119"/>
              <a:gd name="T23" fmla="*/ 19 h 91"/>
              <a:gd name="T24" fmla="*/ 14 w 119"/>
              <a:gd name="T25" fmla="*/ 19 h 91"/>
              <a:gd name="T26" fmla="*/ 21 w 119"/>
              <a:gd name="T27" fmla="*/ 23 h 91"/>
              <a:gd name="T28" fmla="*/ 60 w 119"/>
              <a:gd name="T29" fmla="*/ 52 h 91"/>
              <a:gd name="T30" fmla="*/ 71 w 119"/>
              <a:gd name="T31" fmla="*/ 1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9" h="91">
                <a:moveTo>
                  <a:pt x="119" y="0"/>
                </a:moveTo>
                <a:cubicBezTo>
                  <a:pt x="115" y="13"/>
                  <a:pt x="115" y="13"/>
                  <a:pt x="115" y="13"/>
                </a:cubicBezTo>
                <a:cubicBezTo>
                  <a:pt x="83" y="15"/>
                  <a:pt x="83" y="15"/>
                  <a:pt x="83" y="15"/>
                </a:cubicBezTo>
                <a:cubicBezTo>
                  <a:pt x="69" y="59"/>
                  <a:pt x="69" y="59"/>
                  <a:pt x="69" y="59"/>
                </a:cubicBezTo>
                <a:cubicBezTo>
                  <a:pt x="95" y="78"/>
                  <a:pt x="95" y="78"/>
                  <a:pt x="95" y="78"/>
                </a:cubicBezTo>
                <a:cubicBezTo>
                  <a:pt x="91" y="91"/>
                  <a:pt x="91" y="91"/>
                  <a:pt x="91" y="91"/>
                </a:cubicBezTo>
                <a:cubicBezTo>
                  <a:pt x="0" y="21"/>
                  <a:pt x="0" y="21"/>
                  <a:pt x="0" y="21"/>
                </a:cubicBezTo>
                <a:cubicBezTo>
                  <a:pt x="4" y="8"/>
                  <a:pt x="4" y="8"/>
                  <a:pt x="4" y="8"/>
                </a:cubicBezTo>
                <a:lnTo>
                  <a:pt x="119" y="0"/>
                </a:lnTo>
                <a:close/>
                <a:moveTo>
                  <a:pt x="71" y="16"/>
                </a:moveTo>
                <a:cubicBezTo>
                  <a:pt x="22" y="19"/>
                  <a:pt x="22" y="19"/>
                  <a:pt x="22" y="19"/>
                </a:cubicBezTo>
                <a:cubicBezTo>
                  <a:pt x="20" y="19"/>
                  <a:pt x="18" y="19"/>
                  <a:pt x="14" y="19"/>
                </a:cubicBezTo>
                <a:cubicBezTo>
                  <a:pt x="14" y="19"/>
                  <a:pt x="14" y="19"/>
                  <a:pt x="14" y="19"/>
                </a:cubicBezTo>
                <a:cubicBezTo>
                  <a:pt x="17" y="20"/>
                  <a:pt x="19" y="21"/>
                  <a:pt x="21" y="23"/>
                </a:cubicBezTo>
                <a:cubicBezTo>
                  <a:pt x="60" y="52"/>
                  <a:pt x="60" y="52"/>
                  <a:pt x="60" y="52"/>
                </a:cubicBezTo>
                <a:lnTo>
                  <a:pt x="71" y="16"/>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69" name="Freeform 42"/>
          <p:cNvSpPr>
            <a:spLocks/>
          </p:cNvSpPr>
          <p:nvPr/>
        </p:nvSpPr>
        <p:spPr bwMode="auto">
          <a:xfrm>
            <a:off x="1385216" y="3536126"/>
            <a:ext cx="110099" cy="95528"/>
          </a:xfrm>
          <a:custGeom>
            <a:avLst/>
            <a:gdLst>
              <a:gd name="T0" fmla="*/ 81 w 82"/>
              <a:gd name="T1" fmla="*/ 25 h 71"/>
              <a:gd name="T2" fmla="*/ 79 w 82"/>
              <a:gd name="T3" fmla="*/ 46 h 71"/>
              <a:gd name="T4" fmla="*/ 60 w 82"/>
              <a:gd name="T5" fmla="*/ 67 h 71"/>
              <a:gd name="T6" fmla="*/ 30 w 82"/>
              <a:gd name="T7" fmla="*/ 67 h 71"/>
              <a:gd name="T8" fmla="*/ 5 w 82"/>
              <a:gd name="T9" fmla="*/ 47 h 71"/>
              <a:gd name="T10" fmla="*/ 4 w 82"/>
              <a:gd name="T11" fmla="*/ 16 h 71"/>
              <a:gd name="T12" fmla="*/ 14 w 82"/>
              <a:gd name="T13" fmla="*/ 0 h 71"/>
              <a:gd name="T14" fmla="*/ 26 w 82"/>
              <a:gd name="T15" fmla="*/ 4 h 71"/>
              <a:gd name="T16" fmla="*/ 14 w 82"/>
              <a:gd name="T17" fmla="*/ 20 h 71"/>
              <a:gd name="T18" fmla="*/ 15 w 82"/>
              <a:gd name="T19" fmla="*/ 41 h 71"/>
              <a:gd name="T20" fmla="*/ 34 w 82"/>
              <a:gd name="T21" fmla="*/ 55 h 71"/>
              <a:gd name="T22" fmla="*/ 56 w 82"/>
              <a:gd name="T23" fmla="*/ 56 h 71"/>
              <a:gd name="T24" fmla="*/ 70 w 82"/>
              <a:gd name="T25" fmla="*/ 41 h 71"/>
              <a:gd name="T26" fmla="*/ 70 w 82"/>
              <a:gd name="T27" fmla="*/ 21 h 71"/>
              <a:gd name="T28" fmla="*/ 81 w 82"/>
              <a:gd name="T29" fmla="*/ 2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71">
                <a:moveTo>
                  <a:pt x="81" y="25"/>
                </a:moveTo>
                <a:cubicBezTo>
                  <a:pt x="82" y="31"/>
                  <a:pt x="82" y="38"/>
                  <a:pt x="79" y="46"/>
                </a:cubicBezTo>
                <a:cubicBezTo>
                  <a:pt x="75" y="56"/>
                  <a:pt x="69" y="63"/>
                  <a:pt x="60" y="67"/>
                </a:cubicBezTo>
                <a:cubicBezTo>
                  <a:pt x="51" y="71"/>
                  <a:pt x="41" y="71"/>
                  <a:pt x="30" y="67"/>
                </a:cubicBezTo>
                <a:cubicBezTo>
                  <a:pt x="18" y="63"/>
                  <a:pt x="10" y="56"/>
                  <a:pt x="5" y="47"/>
                </a:cubicBezTo>
                <a:cubicBezTo>
                  <a:pt x="1" y="37"/>
                  <a:pt x="0" y="27"/>
                  <a:pt x="4" y="16"/>
                </a:cubicBezTo>
                <a:cubicBezTo>
                  <a:pt x="7" y="9"/>
                  <a:pt x="10" y="4"/>
                  <a:pt x="14" y="0"/>
                </a:cubicBezTo>
                <a:cubicBezTo>
                  <a:pt x="26" y="4"/>
                  <a:pt x="26" y="4"/>
                  <a:pt x="26" y="4"/>
                </a:cubicBezTo>
                <a:cubicBezTo>
                  <a:pt x="20" y="8"/>
                  <a:pt x="16" y="13"/>
                  <a:pt x="14" y="20"/>
                </a:cubicBezTo>
                <a:cubicBezTo>
                  <a:pt x="11" y="27"/>
                  <a:pt x="12" y="34"/>
                  <a:pt x="15" y="41"/>
                </a:cubicBezTo>
                <a:cubicBezTo>
                  <a:pt x="19" y="47"/>
                  <a:pt x="25" y="52"/>
                  <a:pt x="34" y="55"/>
                </a:cubicBezTo>
                <a:cubicBezTo>
                  <a:pt x="42" y="58"/>
                  <a:pt x="49" y="58"/>
                  <a:pt x="56" y="56"/>
                </a:cubicBezTo>
                <a:cubicBezTo>
                  <a:pt x="62" y="53"/>
                  <a:pt x="67" y="48"/>
                  <a:pt x="70" y="41"/>
                </a:cubicBezTo>
                <a:cubicBezTo>
                  <a:pt x="72" y="34"/>
                  <a:pt x="72" y="28"/>
                  <a:pt x="70" y="21"/>
                </a:cubicBezTo>
                <a:lnTo>
                  <a:pt x="81" y="25"/>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70" name="Freeform 43"/>
          <p:cNvSpPr>
            <a:spLocks/>
          </p:cNvSpPr>
          <p:nvPr/>
        </p:nvSpPr>
        <p:spPr bwMode="auto">
          <a:xfrm>
            <a:off x="1390073" y="3466505"/>
            <a:ext cx="134386" cy="76098"/>
          </a:xfrm>
          <a:custGeom>
            <a:avLst/>
            <a:gdLst>
              <a:gd name="T0" fmla="*/ 100 w 100"/>
              <a:gd name="T1" fmla="*/ 28 h 56"/>
              <a:gd name="T2" fmla="*/ 98 w 100"/>
              <a:gd name="T3" fmla="*/ 40 h 56"/>
              <a:gd name="T4" fmla="*/ 69 w 100"/>
              <a:gd name="T5" fmla="*/ 50 h 56"/>
              <a:gd name="T6" fmla="*/ 27 w 100"/>
              <a:gd name="T7" fmla="*/ 33 h 56"/>
              <a:gd name="T8" fmla="*/ 22 w 100"/>
              <a:gd name="T9" fmla="*/ 45 h 56"/>
              <a:gd name="T10" fmla="*/ 12 w 100"/>
              <a:gd name="T11" fmla="*/ 41 h 56"/>
              <a:gd name="T12" fmla="*/ 17 w 100"/>
              <a:gd name="T13" fmla="*/ 29 h 56"/>
              <a:gd name="T14" fmla="*/ 0 w 100"/>
              <a:gd name="T15" fmla="*/ 22 h 56"/>
              <a:gd name="T16" fmla="*/ 1 w 100"/>
              <a:gd name="T17" fmla="*/ 9 h 56"/>
              <a:gd name="T18" fmla="*/ 22 w 100"/>
              <a:gd name="T19" fmla="*/ 17 h 56"/>
              <a:gd name="T20" fmla="*/ 29 w 100"/>
              <a:gd name="T21" fmla="*/ 0 h 56"/>
              <a:gd name="T22" fmla="*/ 39 w 100"/>
              <a:gd name="T23" fmla="*/ 4 h 56"/>
              <a:gd name="T24" fmla="*/ 32 w 100"/>
              <a:gd name="T25" fmla="*/ 21 h 56"/>
              <a:gd name="T26" fmla="*/ 72 w 100"/>
              <a:gd name="T27" fmla="*/ 38 h 56"/>
              <a:gd name="T28" fmla="*/ 83 w 100"/>
              <a:gd name="T29" fmla="*/ 40 h 56"/>
              <a:gd name="T30" fmla="*/ 89 w 100"/>
              <a:gd name="T31" fmla="*/ 33 h 56"/>
              <a:gd name="T32" fmla="*/ 90 w 100"/>
              <a:gd name="T33" fmla="*/ 24 h 56"/>
              <a:gd name="T34" fmla="*/ 100 w 100"/>
              <a:gd name="T35"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56">
                <a:moveTo>
                  <a:pt x="100" y="28"/>
                </a:moveTo>
                <a:cubicBezTo>
                  <a:pt x="100" y="32"/>
                  <a:pt x="99" y="36"/>
                  <a:pt x="98" y="40"/>
                </a:cubicBezTo>
                <a:cubicBezTo>
                  <a:pt x="92" y="52"/>
                  <a:pt x="83" y="56"/>
                  <a:pt x="69" y="50"/>
                </a:cubicBezTo>
                <a:cubicBezTo>
                  <a:pt x="27" y="33"/>
                  <a:pt x="27" y="33"/>
                  <a:pt x="27" y="33"/>
                </a:cubicBezTo>
                <a:cubicBezTo>
                  <a:pt x="22" y="45"/>
                  <a:pt x="22" y="45"/>
                  <a:pt x="22" y="45"/>
                </a:cubicBezTo>
                <a:cubicBezTo>
                  <a:pt x="12" y="41"/>
                  <a:pt x="12" y="41"/>
                  <a:pt x="12" y="41"/>
                </a:cubicBezTo>
                <a:cubicBezTo>
                  <a:pt x="17" y="29"/>
                  <a:pt x="17" y="29"/>
                  <a:pt x="17" y="29"/>
                </a:cubicBezTo>
                <a:cubicBezTo>
                  <a:pt x="0" y="22"/>
                  <a:pt x="0" y="22"/>
                  <a:pt x="0" y="22"/>
                </a:cubicBezTo>
                <a:cubicBezTo>
                  <a:pt x="1" y="9"/>
                  <a:pt x="1" y="9"/>
                  <a:pt x="1" y="9"/>
                </a:cubicBezTo>
                <a:cubicBezTo>
                  <a:pt x="22" y="17"/>
                  <a:pt x="22" y="17"/>
                  <a:pt x="22" y="17"/>
                </a:cubicBezTo>
                <a:cubicBezTo>
                  <a:pt x="29" y="0"/>
                  <a:pt x="29" y="0"/>
                  <a:pt x="29" y="0"/>
                </a:cubicBezTo>
                <a:cubicBezTo>
                  <a:pt x="39" y="4"/>
                  <a:pt x="39" y="4"/>
                  <a:pt x="39" y="4"/>
                </a:cubicBezTo>
                <a:cubicBezTo>
                  <a:pt x="32" y="21"/>
                  <a:pt x="32" y="21"/>
                  <a:pt x="32" y="21"/>
                </a:cubicBezTo>
                <a:cubicBezTo>
                  <a:pt x="72" y="38"/>
                  <a:pt x="72" y="38"/>
                  <a:pt x="72" y="38"/>
                </a:cubicBezTo>
                <a:cubicBezTo>
                  <a:pt x="76" y="40"/>
                  <a:pt x="80" y="40"/>
                  <a:pt x="83" y="40"/>
                </a:cubicBezTo>
                <a:cubicBezTo>
                  <a:pt x="86" y="39"/>
                  <a:pt x="88" y="37"/>
                  <a:pt x="89" y="33"/>
                </a:cubicBezTo>
                <a:cubicBezTo>
                  <a:pt x="90" y="30"/>
                  <a:pt x="91" y="27"/>
                  <a:pt x="90" y="24"/>
                </a:cubicBezTo>
                <a:lnTo>
                  <a:pt x="100" y="28"/>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71" name="Freeform 44"/>
          <p:cNvSpPr>
            <a:spLocks noEditPoints="1"/>
          </p:cNvSpPr>
          <p:nvPr/>
        </p:nvSpPr>
        <p:spPr bwMode="auto">
          <a:xfrm>
            <a:off x="1398169" y="3411456"/>
            <a:ext cx="142481" cy="74479"/>
          </a:xfrm>
          <a:custGeom>
            <a:avLst/>
            <a:gdLst>
              <a:gd name="T0" fmla="*/ 15 w 106"/>
              <a:gd name="T1" fmla="*/ 11 h 56"/>
              <a:gd name="T2" fmla="*/ 11 w 106"/>
              <a:gd name="T3" fmla="*/ 16 h 56"/>
              <a:gd name="T4" fmla="*/ 5 w 106"/>
              <a:gd name="T5" fmla="*/ 16 h 56"/>
              <a:gd name="T6" fmla="*/ 1 w 106"/>
              <a:gd name="T7" fmla="*/ 11 h 56"/>
              <a:gd name="T8" fmla="*/ 1 w 106"/>
              <a:gd name="T9" fmla="*/ 5 h 56"/>
              <a:gd name="T10" fmla="*/ 5 w 106"/>
              <a:gd name="T11" fmla="*/ 1 h 56"/>
              <a:gd name="T12" fmla="*/ 11 w 106"/>
              <a:gd name="T13" fmla="*/ 1 h 56"/>
              <a:gd name="T14" fmla="*/ 16 w 106"/>
              <a:gd name="T15" fmla="*/ 5 h 56"/>
              <a:gd name="T16" fmla="*/ 15 w 106"/>
              <a:gd name="T17" fmla="*/ 11 h 56"/>
              <a:gd name="T18" fmla="*/ 106 w 106"/>
              <a:gd name="T19" fmla="*/ 45 h 56"/>
              <a:gd name="T20" fmla="*/ 101 w 106"/>
              <a:gd name="T21" fmla="*/ 56 h 56"/>
              <a:gd name="T22" fmla="*/ 31 w 106"/>
              <a:gd name="T23" fmla="*/ 25 h 56"/>
              <a:gd name="T24" fmla="*/ 36 w 106"/>
              <a:gd name="T25" fmla="*/ 14 h 56"/>
              <a:gd name="T26" fmla="*/ 106 w 106"/>
              <a:gd name="T27" fmla="*/ 4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56">
                <a:moveTo>
                  <a:pt x="15" y="11"/>
                </a:moveTo>
                <a:cubicBezTo>
                  <a:pt x="15" y="13"/>
                  <a:pt x="13" y="15"/>
                  <a:pt x="11" y="16"/>
                </a:cubicBezTo>
                <a:cubicBezTo>
                  <a:pt x="9" y="17"/>
                  <a:pt x="7" y="16"/>
                  <a:pt x="5" y="16"/>
                </a:cubicBezTo>
                <a:cubicBezTo>
                  <a:pt x="3" y="15"/>
                  <a:pt x="1" y="13"/>
                  <a:pt x="1" y="11"/>
                </a:cubicBezTo>
                <a:cubicBezTo>
                  <a:pt x="0" y="9"/>
                  <a:pt x="0" y="7"/>
                  <a:pt x="1" y="5"/>
                </a:cubicBezTo>
                <a:cubicBezTo>
                  <a:pt x="2" y="3"/>
                  <a:pt x="3" y="1"/>
                  <a:pt x="5" y="1"/>
                </a:cubicBezTo>
                <a:cubicBezTo>
                  <a:pt x="7" y="0"/>
                  <a:pt x="9" y="0"/>
                  <a:pt x="11" y="1"/>
                </a:cubicBezTo>
                <a:cubicBezTo>
                  <a:pt x="13" y="2"/>
                  <a:pt x="15" y="3"/>
                  <a:pt x="16" y="5"/>
                </a:cubicBezTo>
                <a:cubicBezTo>
                  <a:pt x="16" y="7"/>
                  <a:pt x="16" y="9"/>
                  <a:pt x="15" y="11"/>
                </a:cubicBezTo>
                <a:close/>
                <a:moveTo>
                  <a:pt x="106" y="45"/>
                </a:moveTo>
                <a:cubicBezTo>
                  <a:pt x="101" y="56"/>
                  <a:pt x="101" y="56"/>
                  <a:pt x="101" y="56"/>
                </a:cubicBezTo>
                <a:cubicBezTo>
                  <a:pt x="31" y="25"/>
                  <a:pt x="31" y="25"/>
                  <a:pt x="31" y="25"/>
                </a:cubicBezTo>
                <a:cubicBezTo>
                  <a:pt x="36" y="14"/>
                  <a:pt x="36" y="14"/>
                  <a:pt x="36" y="14"/>
                </a:cubicBezTo>
                <a:lnTo>
                  <a:pt x="106" y="45"/>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72" name="Freeform 45"/>
          <p:cNvSpPr>
            <a:spLocks/>
          </p:cNvSpPr>
          <p:nvPr/>
        </p:nvSpPr>
        <p:spPr bwMode="auto">
          <a:xfrm>
            <a:off x="1454837" y="3324024"/>
            <a:ext cx="116575" cy="97146"/>
          </a:xfrm>
          <a:custGeom>
            <a:avLst/>
            <a:gdLst>
              <a:gd name="T0" fmla="*/ 31 w 87"/>
              <a:gd name="T1" fmla="*/ 0 h 73"/>
              <a:gd name="T2" fmla="*/ 87 w 87"/>
              <a:gd name="T3" fmla="*/ 62 h 73"/>
              <a:gd name="T4" fmla="*/ 81 w 87"/>
              <a:gd name="T5" fmla="*/ 73 h 73"/>
              <a:gd name="T6" fmla="*/ 0 w 87"/>
              <a:gd name="T7" fmla="*/ 65 h 73"/>
              <a:gd name="T8" fmla="*/ 6 w 87"/>
              <a:gd name="T9" fmla="*/ 53 h 73"/>
              <a:gd name="T10" fmla="*/ 64 w 87"/>
              <a:gd name="T11" fmla="*/ 60 h 73"/>
              <a:gd name="T12" fmla="*/ 75 w 87"/>
              <a:gd name="T13" fmla="*/ 62 h 73"/>
              <a:gd name="T14" fmla="*/ 75 w 87"/>
              <a:gd name="T15" fmla="*/ 62 h 73"/>
              <a:gd name="T16" fmla="*/ 67 w 87"/>
              <a:gd name="T17" fmla="*/ 55 h 73"/>
              <a:gd name="T18" fmla="*/ 26 w 87"/>
              <a:gd name="T19" fmla="*/ 12 h 73"/>
              <a:gd name="T20" fmla="*/ 31 w 87"/>
              <a:gd name="T2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73">
                <a:moveTo>
                  <a:pt x="31" y="0"/>
                </a:moveTo>
                <a:cubicBezTo>
                  <a:pt x="87" y="62"/>
                  <a:pt x="87" y="62"/>
                  <a:pt x="87" y="62"/>
                </a:cubicBezTo>
                <a:cubicBezTo>
                  <a:pt x="81" y="73"/>
                  <a:pt x="81" y="73"/>
                  <a:pt x="81" y="73"/>
                </a:cubicBezTo>
                <a:cubicBezTo>
                  <a:pt x="0" y="65"/>
                  <a:pt x="0" y="65"/>
                  <a:pt x="0" y="65"/>
                </a:cubicBezTo>
                <a:cubicBezTo>
                  <a:pt x="6" y="53"/>
                  <a:pt x="6" y="53"/>
                  <a:pt x="6" y="53"/>
                </a:cubicBezTo>
                <a:cubicBezTo>
                  <a:pt x="64" y="60"/>
                  <a:pt x="64" y="60"/>
                  <a:pt x="64" y="60"/>
                </a:cubicBezTo>
                <a:cubicBezTo>
                  <a:pt x="69" y="60"/>
                  <a:pt x="72" y="61"/>
                  <a:pt x="75" y="62"/>
                </a:cubicBezTo>
                <a:cubicBezTo>
                  <a:pt x="75" y="62"/>
                  <a:pt x="75" y="62"/>
                  <a:pt x="75" y="62"/>
                </a:cubicBezTo>
                <a:cubicBezTo>
                  <a:pt x="72" y="60"/>
                  <a:pt x="69" y="57"/>
                  <a:pt x="67" y="55"/>
                </a:cubicBezTo>
                <a:cubicBezTo>
                  <a:pt x="26" y="12"/>
                  <a:pt x="26" y="12"/>
                  <a:pt x="26" y="12"/>
                </a:cubicBezTo>
                <a:lnTo>
                  <a:pt x="31" y="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73" name="Freeform 46"/>
          <p:cNvSpPr>
            <a:spLocks noEditPoints="1"/>
          </p:cNvSpPr>
          <p:nvPr/>
        </p:nvSpPr>
        <p:spPr bwMode="auto">
          <a:xfrm>
            <a:off x="1513125" y="3246306"/>
            <a:ext cx="119814" cy="108480"/>
          </a:xfrm>
          <a:custGeom>
            <a:avLst/>
            <a:gdLst>
              <a:gd name="T0" fmla="*/ 89 w 89"/>
              <a:gd name="T1" fmla="*/ 34 h 81"/>
              <a:gd name="T2" fmla="*/ 83 w 89"/>
              <a:gd name="T3" fmla="*/ 45 h 81"/>
              <a:gd name="T4" fmla="*/ 72 w 89"/>
              <a:gd name="T5" fmla="*/ 39 h 81"/>
              <a:gd name="T6" fmla="*/ 72 w 89"/>
              <a:gd name="T7" fmla="*/ 39 h 81"/>
              <a:gd name="T8" fmla="*/ 73 w 89"/>
              <a:gd name="T9" fmla="*/ 66 h 81"/>
              <a:gd name="T10" fmla="*/ 59 w 89"/>
              <a:gd name="T11" fmla="*/ 79 h 81"/>
              <a:gd name="T12" fmla="*/ 41 w 89"/>
              <a:gd name="T13" fmla="*/ 77 h 81"/>
              <a:gd name="T14" fmla="*/ 32 w 89"/>
              <a:gd name="T15" fmla="*/ 43 h 81"/>
              <a:gd name="T16" fmla="*/ 40 w 89"/>
              <a:gd name="T17" fmla="*/ 21 h 81"/>
              <a:gd name="T18" fmla="*/ 15 w 89"/>
              <a:gd name="T19" fmla="*/ 25 h 81"/>
              <a:gd name="T20" fmla="*/ 11 w 89"/>
              <a:gd name="T21" fmla="*/ 52 h 81"/>
              <a:gd name="T22" fmla="*/ 0 w 89"/>
              <a:gd name="T23" fmla="*/ 46 h 81"/>
              <a:gd name="T24" fmla="*/ 7 w 89"/>
              <a:gd name="T25" fmla="*/ 19 h 81"/>
              <a:gd name="T26" fmla="*/ 45 w 89"/>
              <a:gd name="T27" fmla="*/ 10 h 81"/>
              <a:gd name="T28" fmla="*/ 89 w 89"/>
              <a:gd name="T29" fmla="*/ 34 h 81"/>
              <a:gd name="T30" fmla="*/ 49 w 89"/>
              <a:gd name="T31" fmla="*/ 26 h 81"/>
              <a:gd name="T32" fmla="*/ 42 w 89"/>
              <a:gd name="T33" fmla="*/ 43 h 81"/>
              <a:gd name="T34" fmla="*/ 39 w 89"/>
              <a:gd name="T35" fmla="*/ 56 h 81"/>
              <a:gd name="T36" fmla="*/ 47 w 89"/>
              <a:gd name="T37" fmla="*/ 65 h 81"/>
              <a:gd name="T38" fmla="*/ 57 w 89"/>
              <a:gd name="T39" fmla="*/ 66 h 81"/>
              <a:gd name="T40" fmla="*/ 65 w 89"/>
              <a:gd name="T41" fmla="*/ 59 h 81"/>
              <a:gd name="T42" fmla="*/ 67 w 89"/>
              <a:gd name="T43" fmla="*/ 43 h 81"/>
              <a:gd name="T44" fmla="*/ 55 w 89"/>
              <a:gd name="T45" fmla="*/ 29 h 81"/>
              <a:gd name="T46" fmla="*/ 49 w 89"/>
              <a:gd name="T47" fmla="*/ 2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81">
                <a:moveTo>
                  <a:pt x="89" y="34"/>
                </a:moveTo>
                <a:cubicBezTo>
                  <a:pt x="83" y="45"/>
                  <a:pt x="83" y="45"/>
                  <a:pt x="83" y="45"/>
                </a:cubicBezTo>
                <a:cubicBezTo>
                  <a:pt x="72" y="39"/>
                  <a:pt x="72" y="39"/>
                  <a:pt x="72" y="39"/>
                </a:cubicBezTo>
                <a:cubicBezTo>
                  <a:pt x="72" y="39"/>
                  <a:pt x="72" y="39"/>
                  <a:pt x="72" y="39"/>
                </a:cubicBezTo>
                <a:cubicBezTo>
                  <a:pt x="77" y="48"/>
                  <a:pt x="78" y="57"/>
                  <a:pt x="73" y="66"/>
                </a:cubicBezTo>
                <a:cubicBezTo>
                  <a:pt x="69" y="73"/>
                  <a:pt x="64" y="77"/>
                  <a:pt x="59" y="79"/>
                </a:cubicBezTo>
                <a:cubicBezTo>
                  <a:pt x="53" y="81"/>
                  <a:pt x="47" y="80"/>
                  <a:pt x="41" y="77"/>
                </a:cubicBezTo>
                <a:cubicBezTo>
                  <a:pt x="29" y="70"/>
                  <a:pt x="26" y="59"/>
                  <a:pt x="32" y="43"/>
                </a:cubicBezTo>
                <a:cubicBezTo>
                  <a:pt x="40" y="21"/>
                  <a:pt x="40" y="21"/>
                  <a:pt x="40" y="21"/>
                </a:cubicBezTo>
                <a:cubicBezTo>
                  <a:pt x="29" y="15"/>
                  <a:pt x="21" y="16"/>
                  <a:pt x="15" y="25"/>
                </a:cubicBezTo>
                <a:cubicBezTo>
                  <a:pt x="11" y="33"/>
                  <a:pt x="10" y="42"/>
                  <a:pt x="11" y="52"/>
                </a:cubicBezTo>
                <a:cubicBezTo>
                  <a:pt x="0" y="46"/>
                  <a:pt x="0" y="46"/>
                  <a:pt x="0" y="46"/>
                </a:cubicBezTo>
                <a:cubicBezTo>
                  <a:pt x="0" y="37"/>
                  <a:pt x="2" y="28"/>
                  <a:pt x="7" y="19"/>
                </a:cubicBezTo>
                <a:cubicBezTo>
                  <a:pt x="16" y="4"/>
                  <a:pt x="28" y="0"/>
                  <a:pt x="45" y="10"/>
                </a:cubicBezTo>
                <a:lnTo>
                  <a:pt x="89" y="34"/>
                </a:lnTo>
                <a:close/>
                <a:moveTo>
                  <a:pt x="49" y="26"/>
                </a:moveTo>
                <a:cubicBezTo>
                  <a:pt x="42" y="43"/>
                  <a:pt x="42" y="43"/>
                  <a:pt x="42" y="43"/>
                </a:cubicBezTo>
                <a:cubicBezTo>
                  <a:pt x="40" y="49"/>
                  <a:pt x="39" y="53"/>
                  <a:pt x="39" y="56"/>
                </a:cubicBezTo>
                <a:cubicBezTo>
                  <a:pt x="40" y="60"/>
                  <a:pt x="42" y="63"/>
                  <a:pt x="47" y="65"/>
                </a:cubicBezTo>
                <a:cubicBezTo>
                  <a:pt x="50" y="67"/>
                  <a:pt x="53" y="68"/>
                  <a:pt x="57" y="66"/>
                </a:cubicBezTo>
                <a:cubicBezTo>
                  <a:pt x="60" y="65"/>
                  <a:pt x="63" y="63"/>
                  <a:pt x="65" y="59"/>
                </a:cubicBezTo>
                <a:cubicBezTo>
                  <a:pt x="68" y="54"/>
                  <a:pt x="68" y="48"/>
                  <a:pt x="67" y="43"/>
                </a:cubicBezTo>
                <a:cubicBezTo>
                  <a:pt x="65" y="37"/>
                  <a:pt x="61" y="33"/>
                  <a:pt x="55" y="29"/>
                </a:cubicBezTo>
                <a:lnTo>
                  <a:pt x="49" y="26"/>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74" name="Freeform 47"/>
          <p:cNvSpPr>
            <a:spLocks/>
          </p:cNvSpPr>
          <p:nvPr/>
        </p:nvSpPr>
        <p:spPr bwMode="auto">
          <a:xfrm>
            <a:off x="1542269" y="3171827"/>
            <a:ext cx="129528" cy="85813"/>
          </a:xfrm>
          <a:custGeom>
            <a:avLst/>
            <a:gdLst>
              <a:gd name="T0" fmla="*/ 97 w 97"/>
              <a:gd name="T1" fmla="*/ 39 h 64"/>
              <a:gd name="T2" fmla="*/ 93 w 97"/>
              <a:gd name="T3" fmla="*/ 50 h 64"/>
              <a:gd name="T4" fmla="*/ 63 w 97"/>
              <a:gd name="T5" fmla="*/ 56 h 64"/>
              <a:gd name="T6" fmla="*/ 25 w 97"/>
              <a:gd name="T7" fmla="*/ 32 h 64"/>
              <a:gd name="T8" fmla="*/ 18 w 97"/>
              <a:gd name="T9" fmla="*/ 43 h 64"/>
              <a:gd name="T10" fmla="*/ 9 w 97"/>
              <a:gd name="T11" fmla="*/ 38 h 64"/>
              <a:gd name="T12" fmla="*/ 16 w 97"/>
              <a:gd name="T13" fmla="*/ 26 h 64"/>
              <a:gd name="T14" fmla="*/ 0 w 97"/>
              <a:gd name="T15" fmla="*/ 17 h 64"/>
              <a:gd name="T16" fmla="*/ 3 w 97"/>
              <a:gd name="T17" fmla="*/ 4 h 64"/>
              <a:gd name="T18" fmla="*/ 22 w 97"/>
              <a:gd name="T19" fmla="*/ 16 h 64"/>
              <a:gd name="T20" fmla="*/ 32 w 97"/>
              <a:gd name="T21" fmla="*/ 0 h 64"/>
              <a:gd name="T22" fmla="*/ 41 w 97"/>
              <a:gd name="T23" fmla="*/ 5 h 64"/>
              <a:gd name="T24" fmla="*/ 31 w 97"/>
              <a:gd name="T25" fmla="*/ 21 h 64"/>
              <a:gd name="T26" fmla="*/ 68 w 97"/>
              <a:gd name="T27" fmla="*/ 44 h 64"/>
              <a:gd name="T28" fmla="*/ 79 w 97"/>
              <a:gd name="T29" fmla="*/ 48 h 64"/>
              <a:gd name="T30" fmla="*/ 86 w 97"/>
              <a:gd name="T31" fmla="*/ 42 h 64"/>
              <a:gd name="T32" fmla="*/ 88 w 97"/>
              <a:gd name="T33" fmla="*/ 34 h 64"/>
              <a:gd name="T34" fmla="*/ 97 w 97"/>
              <a:gd name="T35" fmla="*/ 3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7" h="64">
                <a:moveTo>
                  <a:pt x="97" y="39"/>
                </a:moveTo>
                <a:cubicBezTo>
                  <a:pt x="97" y="43"/>
                  <a:pt x="96" y="46"/>
                  <a:pt x="93" y="50"/>
                </a:cubicBezTo>
                <a:cubicBezTo>
                  <a:pt x="86" y="62"/>
                  <a:pt x="76" y="64"/>
                  <a:pt x="63" y="56"/>
                </a:cubicBezTo>
                <a:cubicBezTo>
                  <a:pt x="25" y="32"/>
                  <a:pt x="25" y="32"/>
                  <a:pt x="25" y="32"/>
                </a:cubicBezTo>
                <a:cubicBezTo>
                  <a:pt x="18" y="43"/>
                  <a:pt x="18" y="43"/>
                  <a:pt x="18" y="43"/>
                </a:cubicBezTo>
                <a:cubicBezTo>
                  <a:pt x="9" y="38"/>
                  <a:pt x="9" y="38"/>
                  <a:pt x="9" y="38"/>
                </a:cubicBezTo>
                <a:cubicBezTo>
                  <a:pt x="16" y="26"/>
                  <a:pt x="16" y="26"/>
                  <a:pt x="16" y="26"/>
                </a:cubicBezTo>
                <a:cubicBezTo>
                  <a:pt x="0" y="17"/>
                  <a:pt x="0" y="17"/>
                  <a:pt x="0" y="17"/>
                </a:cubicBezTo>
                <a:cubicBezTo>
                  <a:pt x="3" y="4"/>
                  <a:pt x="3" y="4"/>
                  <a:pt x="3" y="4"/>
                </a:cubicBezTo>
                <a:cubicBezTo>
                  <a:pt x="22" y="16"/>
                  <a:pt x="22" y="16"/>
                  <a:pt x="22" y="16"/>
                </a:cubicBezTo>
                <a:cubicBezTo>
                  <a:pt x="32" y="0"/>
                  <a:pt x="32" y="0"/>
                  <a:pt x="32" y="0"/>
                </a:cubicBezTo>
                <a:cubicBezTo>
                  <a:pt x="41" y="5"/>
                  <a:pt x="41" y="5"/>
                  <a:pt x="41" y="5"/>
                </a:cubicBezTo>
                <a:cubicBezTo>
                  <a:pt x="31" y="21"/>
                  <a:pt x="31" y="21"/>
                  <a:pt x="31" y="21"/>
                </a:cubicBezTo>
                <a:cubicBezTo>
                  <a:pt x="68" y="44"/>
                  <a:pt x="68" y="44"/>
                  <a:pt x="68" y="44"/>
                </a:cubicBezTo>
                <a:cubicBezTo>
                  <a:pt x="72" y="47"/>
                  <a:pt x="76" y="48"/>
                  <a:pt x="79" y="48"/>
                </a:cubicBezTo>
                <a:cubicBezTo>
                  <a:pt x="82" y="47"/>
                  <a:pt x="84" y="45"/>
                  <a:pt x="86" y="42"/>
                </a:cubicBezTo>
                <a:cubicBezTo>
                  <a:pt x="88" y="39"/>
                  <a:pt x="88" y="37"/>
                  <a:pt x="88" y="34"/>
                </a:cubicBezTo>
                <a:lnTo>
                  <a:pt x="97" y="39"/>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75" name="Freeform 48"/>
          <p:cNvSpPr>
            <a:spLocks noEditPoints="1"/>
          </p:cNvSpPr>
          <p:nvPr/>
        </p:nvSpPr>
        <p:spPr bwMode="auto">
          <a:xfrm>
            <a:off x="1608652" y="3095729"/>
            <a:ext cx="111719" cy="103623"/>
          </a:xfrm>
          <a:custGeom>
            <a:avLst/>
            <a:gdLst>
              <a:gd name="T0" fmla="*/ 61 w 83"/>
              <a:gd name="T1" fmla="*/ 13 h 77"/>
              <a:gd name="T2" fmla="*/ 31 w 83"/>
              <a:gd name="T3" fmla="*/ 58 h 77"/>
              <a:gd name="T4" fmla="*/ 51 w 83"/>
              <a:gd name="T5" fmla="*/ 63 h 77"/>
              <a:gd name="T6" fmla="*/ 67 w 83"/>
              <a:gd name="T7" fmla="*/ 52 h 77"/>
              <a:gd name="T8" fmla="*/ 73 w 83"/>
              <a:gd name="T9" fmla="*/ 28 h 77"/>
              <a:gd name="T10" fmla="*/ 83 w 83"/>
              <a:gd name="T11" fmla="*/ 34 h 77"/>
              <a:gd name="T12" fmla="*/ 74 w 83"/>
              <a:gd name="T13" fmla="*/ 60 h 77"/>
              <a:gd name="T14" fmla="*/ 51 w 83"/>
              <a:gd name="T15" fmla="*/ 76 h 77"/>
              <a:gd name="T16" fmla="*/ 21 w 83"/>
              <a:gd name="T17" fmla="*/ 67 h 77"/>
              <a:gd name="T18" fmla="*/ 3 w 83"/>
              <a:gd name="T19" fmla="*/ 42 h 77"/>
              <a:gd name="T20" fmla="*/ 8 w 83"/>
              <a:gd name="T21" fmla="*/ 15 h 77"/>
              <a:gd name="T22" fmla="*/ 29 w 83"/>
              <a:gd name="T23" fmla="*/ 1 h 77"/>
              <a:gd name="T24" fmla="*/ 56 w 83"/>
              <a:gd name="T25" fmla="*/ 9 h 77"/>
              <a:gd name="T26" fmla="*/ 61 w 83"/>
              <a:gd name="T27" fmla="*/ 13 h 77"/>
              <a:gd name="T28" fmla="*/ 45 w 83"/>
              <a:gd name="T29" fmla="*/ 18 h 77"/>
              <a:gd name="T30" fmla="*/ 29 w 83"/>
              <a:gd name="T31" fmla="*/ 13 h 77"/>
              <a:gd name="T32" fmla="*/ 16 w 83"/>
              <a:gd name="T33" fmla="*/ 21 h 77"/>
              <a:gd name="T34" fmla="*/ 13 w 83"/>
              <a:gd name="T35" fmla="*/ 37 h 77"/>
              <a:gd name="T36" fmla="*/ 22 w 83"/>
              <a:gd name="T37" fmla="*/ 52 h 77"/>
              <a:gd name="T38" fmla="*/ 45 w 83"/>
              <a:gd name="T39" fmla="*/ 1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77">
                <a:moveTo>
                  <a:pt x="61" y="13"/>
                </a:moveTo>
                <a:cubicBezTo>
                  <a:pt x="31" y="58"/>
                  <a:pt x="31" y="58"/>
                  <a:pt x="31" y="58"/>
                </a:cubicBezTo>
                <a:cubicBezTo>
                  <a:pt x="38" y="63"/>
                  <a:pt x="45" y="64"/>
                  <a:pt x="51" y="63"/>
                </a:cubicBezTo>
                <a:cubicBezTo>
                  <a:pt x="57" y="62"/>
                  <a:pt x="63" y="59"/>
                  <a:pt x="67" y="52"/>
                </a:cubicBezTo>
                <a:cubicBezTo>
                  <a:pt x="72" y="45"/>
                  <a:pt x="74" y="37"/>
                  <a:pt x="73" y="28"/>
                </a:cubicBezTo>
                <a:cubicBezTo>
                  <a:pt x="83" y="34"/>
                  <a:pt x="83" y="34"/>
                  <a:pt x="83" y="34"/>
                </a:cubicBezTo>
                <a:cubicBezTo>
                  <a:pt x="83" y="42"/>
                  <a:pt x="80" y="51"/>
                  <a:pt x="74" y="60"/>
                </a:cubicBezTo>
                <a:cubicBezTo>
                  <a:pt x="68" y="69"/>
                  <a:pt x="60" y="74"/>
                  <a:pt x="51" y="76"/>
                </a:cubicBezTo>
                <a:cubicBezTo>
                  <a:pt x="42" y="77"/>
                  <a:pt x="32" y="74"/>
                  <a:pt x="21" y="67"/>
                </a:cubicBezTo>
                <a:cubicBezTo>
                  <a:pt x="11" y="60"/>
                  <a:pt x="5" y="52"/>
                  <a:pt x="3" y="42"/>
                </a:cubicBezTo>
                <a:cubicBezTo>
                  <a:pt x="0" y="32"/>
                  <a:pt x="2" y="23"/>
                  <a:pt x="8" y="15"/>
                </a:cubicBezTo>
                <a:cubicBezTo>
                  <a:pt x="13" y="7"/>
                  <a:pt x="20" y="2"/>
                  <a:pt x="29" y="1"/>
                </a:cubicBezTo>
                <a:cubicBezTo>
                  <a:pt x="37" y="0"/>
                  <a:pt x="46" y="3"/>
                  <a:pt x="56" y="9"/>
                </a:cubicBezTo>
                <a:lnTo>
                  <a:pt x="61" y="13"/>
                </a:lnTo>
                <a:close/>
                <a:moveTo>
                  <a:pt x="45" y="18"/>
                </a:moveTo>
                <a:cubicBezTo>
                  <a:pt x="40" y="14"/>
                  <a:pt x="34" y="12"/>
                  <a:pt x="29" y="13"/>
                </a:cubicBezTo>
                <a:cubicBezTo>
                  <a:pt x="24" y="13"/>
                  <a:pt x="19" y="16"/>
                  <a:pt x="16" y="21"/>
                </a:cubicBezTo>
                <a:cubicBezTo>
                  <a:pt x="13" y="26"/>
                  <a:pt x="12" y="31"/>
                  <a:pt x="13" y="37"/>
                </a:cubicBezTo>
                <a:cubicBezTo>
                  <a:pt x="14" y="42"/>
                  <a:pt x="17" y="47"/>
                  <a:pt x="22" y="52"/>
                </a:cubicBezTo>
                <a:lnTo>
                  <a:pt x="45" y="18"/>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76" name="Freeform 49"/>
          <p:cNvSpPr>
            <a:spLocks noEditPoints="1"/>
          </p:cNvSpPr>
          <p:nvPr/>
        </p:nvSpPr>
        <p:spPr bwMode="auto">
          <a:xfrm>
            <a:off x="1665320" y="2959725"/>
            <a:ext cx="131148" cy="152196"/>
          </a:xfrm>
          <a:custGeom>
            <a:avLst/>
            <a:gdLst>
              <a:gd name="T0" fmla="*/ 98 w 98"/>
              <a:gd name="T1" fmla="*/ 69 h 114"/>
              <a:gd name="T2" fmla="*/ 91 w 98"/>
              <a:gd name="T3" fmla="*/ 79 h 114"/>
              <a:gd name="T4" fmla="*/ 80 w 98"/>
              <a:gd name="T5" fmla="*/ 71 h 114"/>
              <a:gd name="T6" fmla="*/ 80 w 98"/>
              <a:gd name="T7" fmla="*/ 71 h 114"/>
              <a:gd name="T8" fmla="*/ 76 w 98"/>
              <a:gd name="T9" fmla="*/ 101 h 114"/>
              <a:gd name="T10" fmla="*/ 54 w 98"/>
              <a:gd name="T11" fmla="*/ 113 h 114"/>
              <a:gd name="T12" fmla="*/ 26 w 98"/>
              <a:gd name="T13" fmla="*/ 103 h 114"/>
              <a:gd name="T14" fmla="*/ 8 w 98"/>
              <a:gd name="T15" fmla="*/ 77 h 114"/>
              <a:gd name="T16" fmla="*/ 14 w 98"/>
              <a:gd name="T17" fmla="*/ 50 h 114"/>
              <a:gd name="T18" fmla="*/ 38 w 98"/>
              <a:gd name="T19" fmla="*/ 39 h 114"/>
              <a:gd name="T20" fmla="*/ 38 w 98"/>
              <a:gd name="T21" fmla="*/ 39 h 114"/>
              <a:gd name="T22" fmla="*/ 0 w 98"/>
              <a:gd name="T23" fmla="*/ 10 h 114"/>
              <a:gd name="T24" fmla="*/ 8 w 98"/>
              <a:gd name="T25" fmla="*/ 0 h 114"/>
              <a:gd name="T26" fmla="*/ 98 w 98"/>
              <a:gd name="T27" fmla="*/ 69 h 114"/>
              <a:gd name="T28" fmla="*/ 63 w 98"/>
              <a:gd name="T29" fmla="*/ 58 h 114"/>
              <a:gd name="T30" fmla="*/ 54 w 98"/>
              <a:gd name="T31" fmla="*/ 51 h 114"/>
              <a:gd name="T32" fmla="*/ 38 w 98"/>
              <a:gd name="T33" fmla="*/ 46 h 114"/>
              <a:gd name="T34" fmla="*/ 23 w 98"/>
              <a:gd name="T35" fmla="*/ 55 h 114"/>
              <a:gd name="T36" fmla="*/ 19 w 98"/>
              <a:gd name="T37" fmla="*/ 74 h 114"/>
              <a:gd name="T38" fmla="*/ 33 w 98"/>
              <a:gd name="T39" fmla="*/ 93 h 114"/>
              <a:gd name="T40" fmla="*/ 54 w 98"/>
              <a:gd name="T41" fmla="*/ 100 h 114"/>
              <a:gd name="T42" fmla="*/ 70 w 98"/>
              <a:gd name="T43" fmla="*/ 92 h 114"/>
              <a:gd name="T44" fmla="*/ 74 w 98"/>
              <a:gd name="T45" fmla="*/ 74 h 114"/>
              <a:gd name="T46" fmla="*/ 63 w 98"/>
              <a:gd name="T47" fmla="*/ 5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114">
                <a:moveTo>
                  <a:pt x="98" y="69"/>
                </a:moveTo>
                <a:cubicBezTo>
                  <a:pt x="91" y="79"/>
                  <a:pt x="91" y="79"/>
                  <a:pt x="91" y="79"/>
                </a:cubicBezTo>
                <a:cubicBezTo>
                  <a:pt x="80" y="71"/>
                  <a:pt x="80" y="71"/>
                  <a:pt x="80" y="71"/>
                </a:cubicBezTo>
                <a:cubicBezTo>
                  <a:pt x="80" y="71"/>
                  <a:pt x="80" y="71"/>
                  <a:pt x="80" y="71"/>
                </a:cubicBezTo>
                <a:cubicBezTo>
                  <a:pt x="85" y="82"/>
                  <a:pt x="83" y="92"/>
                  <a:pt x="76" y="101"/>
                </a:cubicBezTo>
                <a:cubicBezTo>
                  <a:pt x="70" y="109"/>
                  <a:pt x="63" y="113"/>
                  <a:pt x="54" y="113"/>
                </a:cubicBezTo>
                <a:cubicBezTo>
                  <a:pt x="45" y="114"/>
                  <a:pt x="36" y="110"/>
                  <a:pt x="26" y="103"/>
                </a:cubicBezTo>
                <a:cubicBezTo>
                  <a:pt x="16" y="95"/>
                  <a:pt x="10" y="87"/>
                  <a:pt x="8" y="77"/>
                </a:cubicBezTo>
                <a:cubicBezTo>
                  <a:pt x="6" y="67"/>
                  <a:pt x="8" y="58"/>
                  <a:pt x="14" y="50"/>
                </a:cubicBezTo>
                <a:cubicBezTo>
                  <a:pt x="21" y="41"/>
                  <a:pt x="29" y="38"/>
                  <a:pt x="38" y="39"/>
                </a:cubicBezTo>
                <a:cubicBezTo>
                  <a:pt x="38" y="39"/>
                  <a:pt x="38" y="39"/>
                  <a:pt x="38" y="39"/>
                </a:cubicBezTo>
                <a:cubicBezTo>
                  <a:pt x="0" y="10"/>
                  <a:pt x="0" y="10"/>
                  <a:pt x="0" y="10"/>
                </a:cubicBezTo>
                <a:cubicBezTo>
                  <a:pt x="8" y="0"/>
                  <a:pt x="8" y="0"/>
                  <a:pt x="8" y="0"/>
                </a:cubicBezTo>
                <a:lnTo>
                  <a:pt x="98" y="69"/>
                </a:lnTo>
                <a:close/>
                <a:moveTo>
                  <a:pt x="63" y="58"/>
                </a:moveTo>
                <a:cubicBezTo>
                  <a:pt x="54" y="51"/>
                  <a:pt x="54" y="51"/>
                  <a:pt x="54" y="51"/>
                </a:cubicBezTo>
                <a:cubicBezTo>
                  <a:pt x="49" y="47"/>
                  <a:pt x="44" y="45"/>
                  <a:pt x="38" y="46"/>
                </a:cubicBezTo>
                <a:cubicBezTo>
                  <a:pt x="32" y="47"/>
                  <a:pt x="27" y="50"/>
                  <a:pt x="23" y="55"/>
                </a:cubicBezTo>
                <a:cubicBezTo>
                  <a:pt x="19" y="61"/>
                  <a:pt x="17" y="67"/>
                  <a:pt x="19" y="74"/>
                </a:cubicBezTo>
                <a:cubicBezTo>
                  <a:pt x="21" y="80"/>
                  <a:pt x="26" y="87"/>
                  <a:pt x="33" y="93"/>
                </a:cubicBezTo>
                <a:cubicBezTo>
                  <a:pt x="40" y="98"/>
                  <a:pt x="47" y="101"/>
                  <a:pt x="54" y="100"/>
                </a:cubicBezTo>
                <a:cubicBezTo>
                  <a:pt x="60" y="100"/>
                  <a:pt x="66" y="97"/>
                  <a:pt x="70" y="92"/>
                </a:cubicBezTo>
                <a:cubicBezTo>
                  <a:pt x="74" y="86"/>
                  <a:pt x="75" y="80"/>
                  <a:pt x="74" y="74"/>
                </a:cubicBezTo>
                <a:cubicBezTo>
                  <a:pt x="73" y="68"/>
                  <a:pt x="69" y="62"/>
                  <a:pt x="63" y="58"/>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77" name="Freeform 50"/>
          <p:cNvSpPr>
            <a:spLocks noEditPoints="1"/>
          </p:cNvSpPr>
          <p:nvPr/>
        </p:nvSpPr>
        <p:spPr bwMode="auto">
          <a:xfrm>
            <a:off x="3394523" y="4756931"/>
            <a:ext cx="181340" cy="208865"/>
          </a:xfrm>
          <a:custGeom>
            <a:avLst/>
            <a:gdLst>
              <a:gd name="T0" fmla="*/ 74 w 136"/>
              <a:gd name="T1" fmla="*/ 0 h 156"/>
              <a:gd name="T2" fmla="*/ 86 w 136"/>
              <a:gd name="T3" fmla="*/ 13 h 156"/>
              <a:gd name="T4" fmla="*/ 73 w 136"/>
              <a:gd name="T5" fmla="*/ 54 h 156"/>
              <a:gd name="T6" fmla="*/ 70 w 136"/>
              <a:gd name="T7" fmla="*/ 64 h 156"/>
              <a:gd name="T8" fmla="*/ 70 w 136"/>
              <a:gd name="T9" fmla="*/ 72 h 156"/>
              <a:gd name="T10" fmla="*/ 72 w 136"/>
              <a:gd name="T11" fmla="*/ 79 h 156"/>
              <a:gd name="T12" fmla="*/ 76 w 136"/>
              <a:gd name="T13" fmla="*/ 85 h 156"/>
              <a:gd name="T14" fmla="*/ 84 w 136"/>
              <a:gd name="T15" fmla="*/ 95 h 156"/>
              <a:gd name="T16" fmla="*/ 126 w 136"/>
              <a:gd name="T17" fmla="*/ 58 h 156"/>
              <a:gd name="T18" fmla="*/ 136 w 136"/>
              <a:gd name="T19" fmla="*/ 69 h 156"/>
              <a:gd name="T20" fmla="*/ 39 w 136"/>
              <a:gd name="T21" fmla="*/ 156 h 156"/>
              <a:gd name="T22" fmla="*/ 13 w 136"/>
              <a:gd name="T23" fmla="*/ 127 h 156"/>
              <a:gd name="T24" fmla="*/ 4 w 136"/>
              <a:gd name="T25" fmla="*/ 114 h 156"/>
              <a:gd name="T26" fmla="*/ 1 w 136"/>
              <a:gd name="T27" fmla="*/ 100 h 156"/>
              <a:gd name="T28" fmla="*/ 3 w 136"/>
              <a:gd name="T29" fmla="*/ 87 h 156"/>
              <a:gd name="T30" fmla="*/ 12 w 136"/>
              <a:gd name="T31" fmla="*/ 74 h 156"/>
              <a:gd name="T32" fmla="*/ 23 w 136"/>
              <a:gd name="T33" fmla="*/ 67 h 156"/>
              <a:gd name="T34" fmla="*/ 34 w 136"/>
              <a:gd name="T35" fmla="*/ 65 h 156"/>
              <a:gd name="T36" fmla="*/ 46 w 136"/>
              <a:gd name="T37" fmla="*/ 67 h 156"/>
              <a:gd name="T38" fmla="*/ 58 w 136"/>
              <a:gd name="T39" fmla="*/ 72 h 156"/>
              <a:gd name="T40" fmla="*/ 58 w 136"/>
              <a:gd name="T41" fmla="*/ 72 h 156"/>
              <a:gd name="T42" fmla="*/ 57 w 136"/>
              <a:gd name="T43" fmla="*/ 66 h 156"/>
              <a:gd name="T44" fmla="*/ 57 w 136"/>
              <a:gd name="T45" fmla="*/ 59 h 156"/>
              <a:gd name="T46" fmla="*/ 58 w 136"/>
              <a:gd name="T47" fmla="*/ 52 h 156"/>
              <a:gd name="T48" fmla="*/ 61 w 136"/>
              <a:gd name="T49" fmla="*/ 44 h 156"/>
              <a:gd name="T50" fmla="*/ 74 w 136"/>
              <a:gd name="T51" fmla="*/ 0 h 156"/>
              <a:gd name="T52" fmla="*/ 39 w 136"/>
              <a:gd name="T53" fmla="*/ 135 h 156"/>
              <a:gd name="T54" fmla="*/ 74 w 136"/>
              <a:gd name="T55" fmla="*/ 104 h 156"/>
              <a:gd name="T56" fmla="*/ 60 w 136"/>
              <a:gd name="T57" fmla="*/ 88 h 156"/>
              <a:gd name="T58" fmla="*/ 52 w 136"/>
              <a:gd name="T59" fmla="*/ 82 h 156"/>
              <a:gd name="T60" fmla="*/ 43 w 136"/>
              <a:gd name="T61" fmla="*/ 79 h 156"/>
              <a:gd name="T62" fmla="*/ 33 w 136"/>
              <a:gd name="T63" fmla="*/ 80 h 156"/>
              <a:gd name="T64" fmla="*/ 24 w 136"/>
              <a:gd name="T65" fmla="*/ 85 h 156"/>
              <a:gd name="T66" fmla="*/ 16 w 136"/>
              <a:gd name="T67" fmla="*/ 101 h 156"/>
              <a:gd name="T68" fmla="*/ 25 w 136"/>
              <a:gd name="T69" fmla="*/ 120 h 156"/>
              <a:gd name="T70" fmla="*/ 39 w 136"/>
              <a:gd name="T71" fmla="*/ 13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6" h="156">
                <a:moveTo>
                  <a:pt x="74" y="0"/>
                </a:moveTo>
                <a:cubicBezTo>
                  <a:pt x="86" y="13"/>
                  <a:pt x="86" y="13"/>
                  <a:pt x="86" y="13"/>
                </a:cubicBezTo>
                <a:cubicBezTo>
                  <a:pt x="73" y="54"/>
                  <a:pt x="73" y="54"/>
                  <a:pt x="73" y="54"/>
                </a:cubicBezTo>
                <a:cubicBezTo>
                  <a:pt x="72" y="57"/>
                  <a:pt x="71" y="61"/>
                  <a:pt x="70" y="64"/>
                </a:cubicBezTo>
                <a:cubicBezTo>
                  <a:pt x="70" y="67"/>
                  <a:pt x="70" y="69"/>
                  <a:pt x="70" y="72"/>
                </a:cubicBezTo>
                <a:cubicBezTo>
                  <a:pt x="70" y="74"/>
                  <a:pt x="71" y="77"/>
                  <a:pt x="72" y="79"/>
                </a:cubicBezTo>
                <a:cubicBezTo>
                  <a:pt x="73" y="81"/>
                  <a:pt x="74" y="83"/>
                  <a:pt x="76" y="85"/>
                </a:cubicBezTo>
                <a:cubicBezTo>
                  <a:pt x="84" y="95"/>
                  <a:pt x="84" y="95"/>
                  <a:pt x="84" y="95"/>
                </a:cubicBezTo>
                <a:cubicBezTo>
                  <a:pt x="126" y="58"/>
                  <a:pt x="126" y="58"/>
                  <a:pt x="126" y="58"/>
                </a:cubicBezTo>
                <a:cubicBezTo>
                  <a:pt x="136" y="69"/>
                  <a:pt x="136" y="69"/>
                  <a:pt x="136" y="69"/>
                </a:cubicBezTo>
                <a:cubicBezTo>
                  <a:pt x="39" y="156"/>
                  <a:pt x="39" y="156"/>
                  <a:pt x="39" y="156"/>
                </a:cubicBezTo>
                <a:cubicBezTo>
                  <a:pt x="13" y="127"/>
                  <a:pt x="13" y="127"/>
                  <a:pt x="13" y="127"/>
                </a:cubicBezTo>
                <a:cubicBezTo>
                  <a:pt x="9" y="123"/>
                  <a:pt x="6" y="118"/>
                  <a:pt x="4" y="114"/>
                </a:cubicBezTo>
                <a:cubicBezTo>
                  <a:pt x="2" y="109"/>
                  <a:pt x="1" y="105"/>
                  <a:pt x="1" y="100"/>
                </a:cubicBezTo>
                <a:cubicBezTo>
                  <a:pt x="0" y="95"/>
                  <a:pt x="1" y="91"/>
                  <a:pt x="3" y="87"/>
                </a:cubicBezTo>
                <a:cubicBezTo>
                  <a:pt x="5" y="82"/>
                  <a:pt x="8" y="78"/>
                  <a:pt x="12" y="74"/>
                </a:cubicBezTo>
                <a:cubicBezTo>
                  <a:pt x="16" y="71"/>
                  <a:pt x="19" y="69"/>
                  <a:pt x="23" y="67"/>
                </a:cubicBezTo>
                <a:cubicBezTo>
                  <a:pt x="27" y="66"/>
                  <a:pt x="31" y="65"/>
                  <a:pt x="34" y="65"/>
                </a:cubicBezTo>
                <a:cubicBezTo>
                  <a:pt x="38" y="65"/>
                  <a:pt x="42" y="66"/>
                  <a:pt x="46" y="67"/>
                </a:cubicBezTo>
                <a:cubicBezTo>
                  <a:pt x="50" y="68"/>
                  <a:pt x="54" y="70"/>
                  <a:pt x="58" y="72"/>
                </a:cubicBezTo>
                <a:cubicBezTo>
                  <a:pt x="58" y="72"/>
                  <a:pt x="58" y="72"/>
                  <a:pt x="58" y="72"/>
                </a:cubicBezTo>
                <a:cubicBezTo>
                  <a:pt x="57" y="70"/>
                  <a:pt x="57" y="68"/>
                  <a:pt x="57" y="66"/>
                </a:cubicBezTo>
                <a:cubicBezTo>
                  <a:pt x="57" y="64"/>
                  <a:pt x="57" y="62"/>
                  <a:pt x="57" y="59"/>
                </a:cubicBezTo>
                <a:cubicBezTo>
                  <a:pt x="57" y="57"/>
                  <a:pt x="58" y="55"/>
                  <a:pt x="58" y="52"/>
                </a:cubicBezTo>
                <a:cubicBezTo>
                  <a:pt x="59" y="50"/>
                  <a:pt x="60" y="47"/>
                  <a:pt x="61" y="44"/>
                </a:cubicBezTo>
                <a:lnTo>
                  <a:pt x="74" y="0"/>
                </a:lnTo>
                <a:close/>
                <a:moveTo>
                  <a:pt x="39" y="135"/>
                </a:moveTo>
                <a:cubicBezTo>
                  <a:pt x="74" y="104"/>
                  <a:pt x="74" y="104"/>
                  <a:pt x="74" y="104"/>
                </a:cubicBezTo>
                <a:cubicBezTo>
                  <a:pt x="60" y="88"/>
                  <a:pt x="60" y="88"/>
                  <a:pt x="60" y="88"/>
                </a:cubicBezTo>
                <a:cubicBezTo>
                  <a:pt x="58" y="86"/>
                  <a:pt x="55" y="83"/>
                  <a:pt x="52" y="82"/>
                </a:cubicBezTo>
                <a:cubicBezTo>
                  <a:pt x="49" y="80"/>
                  <a:pt x="46" y="79"/>
                  <a:pt x="43" y="79"/>
                </a:cubicBezTo>
                <a:cubicBezTo>
                  <a:pt x="40" y="78"/>
                  <a:pt x="36" y="79"/>
                  <a:pt x="33" y="80"/>
                </a:cubicBezTo>
                <a:cubicBezTo>
                  <a:pt x="30" y="81"/>
                  <a:pt x="27" y="83"/>
                  <a:pt x="24" y="85"/>
                </a:cubicBezTo>
                <a:cubicBezTo>
                  <a:pt x="19" y="90"/>
                  <a:pt x="16" y="95"/>
                  <a:pt x="16" y="101"/>
                </a:cubicBezTo>
                <a:cubicBezTo>
                  <a:pt x="16" y="107"/>
                  <a:pt x="19" y="113"/>
                  <a:pt x="25" y="120"/>
                </a:cubicBezTo>
                <a:lnTo>
                  <a:pt x="39" y="135"/>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78" name="Freeform 51"/>
          <p:cNvSpPr>
            <a:spLocks noEditPoints="1"/>
          </p:cNvSpPr>
          <p:nvPr/>
        </p:nvSpPr>
        <p:spPr bwMode="auto">
          <a:xfrm>
            <a:off x="3341093" y="4680834"/>
            <a:ext cx="132766" cy="127910"/>
          </a:xfrm>
          <a:custGeom>
            <a:avLst/>
            <a:gdLst>
              <a:gd name="T0" fmla="*/ 28 w 99"/>
              <a:gd name="T1" fmla="*/ 17 h 96"/>
              <a:gd name="T2" fmla="*/ 69 w 99"/>
              <a:gd name="T3" fmla="*/ 69 h 96"/>
              <a:gd name="T4" fmla="*/ 82 w 99"/>
              <a:gd name="T5" fmla="*/ 47 h 96"/>
              <a:gd name="T6" fmla="*/ 75 w 99"/>
              <a:gd name="T7" fmla="*/ 25 h 96"/>
              <a:gd name="T8" fmla="*/ 50 w 99"/>
              <a:gd name="T9" fmla="*/ 9 h 96"/>
              <a:gd name="T10" fmla="*/ 61 w 99"/>
              <a:gd name="T11" fmla="*/ 0 h 96"/>
              <a:gd name="T12" fmla="*/ 87 w 99"/>
              <a:gd name="T13" fmla="*/ 20 h 96"/>
              <a:gd name="T14" fmla="*/ 97 w 99"/>
              <a:gd name="T15" fmla="*/ 52 h 96"/>
              <a:gd name="T16" fmla="*/ 75 w 99"/>
              <a:gd name="T17" fmla="*/ 83 h 96"/>
              <a:gd name="T18" fmla="*/ 40 w 99"/>
              <a:gd name="T19" fmla="*/ 95 h 96"/>
              <a:gd name="T20" fmla="*/ 10 w 99"/>
              <a:gd name="T21" fmla="*/ 79 h 96"/>
              <a:gd name="T22" fmla="*/ 2 w 99"/>
              <a:gd name="T23" fmla="*/ 50 h 96"/>
              <a:gd name="T24" fmla="*/ 22 w 99"/>
              <a:gd name="T25" fmla="*/ 22 h 96"/>
              <a:gd name="T26" fmla="*/ 28 w 99"/>
              <a:gd name="T27" fmla="*/ 17 h 96"/>
              <a:gd name="T28" fmla="*/ 28 w 99"/>
              <a:gd name="T29" fmla="*/ 37 h 96"/>
              <a:gd name="T30" fmla="*/ 16 w 99"/>
              <a:gd name="T31" fmla="*/ 54 h 96"/>
              <a:gd name="T32" fmla="*/ 20 w 99"/>
              <a:gd name="T33" fmla="*/ 72 h 96"/>
              <a:gd name="T34" fmla="*/ 37 w 99"/>
              <a:gd name="T35" fmla="*/ 81 h 96"/>
              <a:gd name="T36" fmla="*/ 58 w 99"/>
              <a:gd name="T37" fmla="*/ 76 h 96"/>
              <a:gd name="T38" fmla="*/ 28 w 99"/>
              <a:gd name="T39" fmla="*/ 37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9" h="96">
                <a:moveTo>
                  <a:pt x="28" y="17"/>
                </a:moveTo>
                <a:cubicBezTo>
                  <a:pt x="69" y="69"/>
                  <a:pt x="69" y="69"/>
                  <a:pt x="69" y="69"/>
                </a:cubicBezTo>
                <a:cubicBezTo>
                  <a:pt x="77" y="62"/>
                  <a:pt x="81" y="55"/>
                  <a:pt x="82" y="47"/>
                </a:cubicBezTo>
                <a:cubicBezTo>
                  <a:pt x="83" y="40"/>
                  <a:pt x="81" y="32"/>
                  <a:pt x="75" y="25"/>
                </a:cubicBezTo>
                <a:cubicBezTo>
                  <a:pt x="69" y="17"/>
                  <a:pt x="60" y="11"/>
                  <a:pt x="50" y="9"/>
                </a:cubicBezTo>
                <a:cubicBezTo>
                  <a:pt x="61" y="0"/>
                  <a:pt x="61" y="0"/>
                  <a:pt x="61" y="0"/>
                </a:cubicBezTo>
                <a:cubicBezTo>
                  <a:pt x="70" y="3"/>
                  <a:pt x="79" y="9"/>
                  <a:pt x="87" y="20"/>
                </a:cubicBezTo>
                <a:cubicBezTo>
                  <a:pt x="96" y="30"/>
                  <a:pt x="99" y="41"/>
                  <a:pt x="97" y="52"/>
                </a:cubicBezTo>
                <a:cubicBezTo>
                  <a:pt x="95" y="63"/>
                  <a:pt x="87" y="74"/>
                  <a:pt x="75" y="83"/>
                </a:cubicBezTo>
                <a:cubicBezTo>
                  <a:pt x="64" y="92"/>
                  <a:pt x="52" y="96"/>
                  <a:pt x="40" y="95"/>
                </a:cubicBezTo>
                <a:cubicBezTo>
                  <a:pt x="28" y="94"/>
                  <a:pt x="18" y="89"/>
                  <a:pt x="10" y="79"/>
                </a:cubicBezTo>
                <a:cubicBezTo>
                  <a:pt x="3" y="70"/>
                  <a:pt x="0" y="60"/>
                  <a:pt x="2" y="50"/>
                </a:cubicBezTo>
                <a:cubicBezTo>
                  <a:pt x="4" y="40"/>
                  <a:pt x="11" y="30"/>
                  <a:pt x="22" y="22"/>
                </a:cubicBezTo>
                <a:lnTo>
                  <a:pt x="28" y="17"/>
                </a:lnTo>
                <a:close/>
                <a:moveTo>
                  <a:pt x="28" y="37"/>
                </a:moveTo>
                <a:cubicBezTo>
                  <a:pt x="21" y="42"/>
                  <a:pt x="17" y="48"/>
                  <a:pt x="16" y="54"/>
                </a:cubicBezTo>
                <a:cubicBezTo>
                  <a:pt x="14" y="60"/>
                  <a:pt x="16" y="66"/>
                  <a:pt x="20" y="72"/>
                </a:cubicBezTo>
                <a:cubicBezTo>
                  <a:pt x="25" y="77"/>
                  <a:pt x="30" y="81"/>
                  <a:pt x="37" y="81"/>
                </a:cubicBezTo>
                <a:cubicBezTo>
                  <a:pt x="44" y="82"/>
                  <a:pt x="51" y="80"/>
                  <a:pt x="58" y="76"/>
                </a:cubicBezTo>
                <a:lnTo>
                  <a:pt x="28" y="37"/>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79" name="Freeform 52"/>
          <p:cNvSpPr>
            <a:spLocks/>
          </p:cNvSpPr>
          <p:nvPr/>
        </p:nvSpPr>
        <p:spPr bwMode="auto">
          <a:xfrm>
            <a:off x="3269853" y="4596639"/>
            <a:ext cx="140862" cy="111719"/>
          </a:xfrm>
          <a:custGeom>
            <a:avLst/>
            <a:gdLst>
              <a:gd name="T0" fmla="*/ 105 w 105"/>
              <a:gd name="T1" fmla="*/ 43 h 84"/>
              <a:gd name="T2" fmla="*/ 91 w 105"/>
              <a:gd name="T3" fmla="*/ 53 h 84"/>
              <a:gd name="T4" fmla="*/ 84 w 105"/>
              <a:gd name="T5" fmla="*/ 25 h 84"/>
              <a:gd name="T6" fmla="*/ 62 w 105"/>
              <a:gd name="T7" fmla="*/ 17 h 84"/>
              <a:gd name="T8" fmla="*/ 58 w 105"/>
              <a:gd name="T9" fmla="*/ 22 h 84"/>
              <a:gd name="T10" fmla="*/ 56 w 105"/>
              <a:gd name="T11" fmla="*/ 28 h 84"/>
              <a:gd name="T12" fmla="*/ 57 w 105"/>
              <a:gd name="T13" fmla="*/ 36 h 84"/>
              <a:gd name="T14" fmla="*/ 59 w 105"/>
              <a:gd name="T15" fmla="*/ 44 h 84"/>
              <a:gd name="T16" fmla="*/ 61 w 105"/>
              <a:gd name="T17" fmla="*/ 56 h 84"/>
              <a:gd name="T18" fmla="*/ 61 w 105"/>
              <a:gd name="T19" fmla="*/ 66 h 84"/>
              <a:gd name="T20" fmla="*/ 58 w 105"/>
              <a:gd name="T21" fmla="*/ 74 h 84"/>
              <a:gd name="T22" fmla="*/ 51 w 105"/>
              <a:gd name="T23" fmla="*/ 80 h 84"/>
              <a:gd name="T24" fmla="*/ 40 w 105"/>
              <a:gd name="T25" fmla="*/ 84 h 84"/>
              <a:gd name="T26" fmla="*/ 28 w 105"/>
              <a:gd name="T27" fmla="*/ 82 h 84"/>
              <a:gd name="T28" fmla="*/ 18 w 105"/>
              <a:gd name="T29" fmla="*/ 76 h 84"/>
              <a:gd name="T30" fmla="*/ 9 w 105"/>
              <a:gd name="T31" fmla="*/ 66 h 84"/>
              <a:gd name="T32" fmla="*/ 0 w 105"/>
              <a:gd name="T33" fmla="*/ 46 h 84"/>
              <a:gd name="T34" fmla="*/ 12 w 105"/>
              <a:gd name="T35" fmla="*/ 37 h 84"/>
              <a:gd name="T36" fmla="*/ 20 w 105"/>
              <a:gd name="T37" fmla="*/ 61 h 84"/>
              <a:gd name="T38" fmla="*/ 25 w 105"/>
              <a:gd name="T39" fmla="*/ 66 h 84"/>
              <a:gd name="T40" fmla="*/ 31 w 105"/>
              <a:gd name="T41" fmla="*/ 69 h 84"/>
              <a:gd name="T42" fmla="*/ 36 w 105"/>
              <a:gd name="T43" fmla="*/ 70 h 84"/>
              <a:gd name="T44" fmla="*/ 41 w 105"/>
              <a:gd name="T45" fmla="*/ 68 h 84"/>
              <a:gd name="T46" fmla="*/ 46 w 105"/>
              <a:gd name="T47" fmla="*/ 64 h 84"/>
              <a:gd name="T48" fmla="*/ 47 w 105"/>
              <a:gd name="T49" fmla="*/ 58 h 84"/>
              <a:gd name="T50" fmla="*/ 46 w 105"/>
              <a:gd name="T51" fmla="*/ 51 h 84"/>
              <a:gd name="T52" fmla="*/ 44 w 105"/>
              <a:gd name="T53" fmla="*/ 42 h 84"/>
              <a:gd name="T54" fmla="*/ 42 w 105"/>
              <a:gd name="T55" fmla="*/ 31 h 84"/>
              <a:gd name="T56" fmla="*/ 42 w 105"/>
              <a:gd name="T57" fmla="*/ 20 h 84"/>
              <a:gd name="T58" fmla="*/ 45 w 105"/>
              <a:gd name="T59" fmla="*/ 12 h 84"/>
              <a:gd name="T60" fmla="*/ 52 w 105"/>
              <a:gd name="T61" fmla="*/ 5 h 84"/>
              <a:gd name="T62" fmla="*/ 64 w 105"/>
              <a:gd name="T63" fmla="*/ 1 h 84"/>
              <a:gd name="T64" fmla="*/ 75 w 105"/>
              <a:gd name="T65" fmla="*/ 3 h 84"/>
              <a:gd name="T66" fmla="*/ 86 w 105"/>
              <a:gd name="T67" fmla="*/ 9 h 84"/>
              <a:gd name="T68" fmla="*/ 95 w 105"/>
              <a:gd name="T69" fmla="*/ 20 h 84"/>
              <a:gd name="T70" fmla="*/ 105 w 105"/>
              <a:gd name="T71" fmla="*/ 4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84">
                <a:moveTo>
                  <a:pt x="105" y="43"/>
                </a:moveTo>
                <a:cubicBezTo>
                  <a:pt x="91" y="53"/>
                  <a:pt x="91" y="53"/>
                  <a:pt x="91" y="53"/>
                </a:cubicBezTo>
                <a:cubicBezTo>
                  <a:pt x="92" y="42"/>
                  <a:pt x="89" y="33"/>
                  <a:pt x="84" y="25"/>
                </a:cubicBezTo>
                <a:cubicBezTo>
                  <a:pt x="76" y="15"/>
                  <a:pt x="69" y="12"/>
                  <a:pt x="62" y="17"/>
                </a:cubicBezTo>
                <a:cubicBezTo>
                  <a:pt x="60" y="18"/>
                  <a:pt x="58" y="20"/>
                  <a:pt x="58" y="22"/>
                </a:cubicBezTo>
                <a:cubicBezTo>
                  <a:pt x="57" y="24"/>
                  <a:pt x="56" y="26"/>
                  <a:pt x="56" y="28"/>
                </a:cubicBezTo>
                <a:cubicBezTo>
                  <a:pt x="56" y="30"/>
                  <a:pt x="57" y="33"/>
                  <a:pt x="57" y="36"/>
                </a:cubicBezTo>
                <a:cubicBezTo>
                  <a:pt x="58" y="38"/>
                  <a:pt x="58" y="41"/>
                  <a:pt x="59" y="44"/>
                </a:cubicBezTo>
                <a:cubicBezTo>
                  <a:pt x="60" y="49"/>
                  <a:pt x="61" y="52"/>
                  <a:pt x="61" y="56"/>
                </a:cubicBezTo>
                <a:cubicBezTo>
                  <a:pt x="62" y="59"/>
                  <a:pt x="62" y="63"/>
                  <a:pt x="61" y="66"/>
                </a:cubicBezTo>
                <a:cubicBezTo>
                  <a:pt x="61" y="68"/>
                  <a:pt x="59" y="71"/>
                  <a:pt x="58" y="74"/>
                </a:cubicBezTo>
                <a:cubicBezTo>
                  <a:pt x="56" y="76"/>
                  <a:pt x="54" y="78"/>
                  <a:pt x="51" y="80"/>
                </a:cubicBezTo>
                <a:cubicBezTo>
                  <a:pt x="47" y="83"/>
                  <a:pt x="44" y="84"/>
                  <a:pt x="40" y="84"/>
                </a:cubicBezTo>
                <a:cubicBezTo>
                  <a:pt x="36" y="84"/>
                  <a:pt x="32" y="84"/>
                  <a:pt x="28" y="82"/>
                </a:cubicBezTo>
                <a:cubicBezTo>
                  <a:pt x="25" y="81"/>
                  <a:pt x="21" y="79"/>
                  <a:pt x="18" y="76"/>
                </a:cubicBezTo>
                <a:cubicBezTo>
                  <a:pt x="14" y="73"/>
                  <a:pt x="11" y="70"/>
                  <a:pt x="9" y="66"/>
                </a:cubicBezTo>
                <a:cubicBezTo>
                  <a:pt x="4" y="59"/>
                  <a:pt x="1" y="53"/>
                  <a:pt x="0" y="46"/>
                </a:cubicBezTo>
                <a:cubicBezTo>
                  <a:pt x="12" y="37"/>
                  <a:pt x="12" y="37"/>
                  <a:pt x="12" y="37"/>
                </a:cubicBezTo>
                <a:cubicBezTo>
                  <a:pt x="13" y="46"/>
                  <a:pt x="15" y="53"/>
                  <a:pt x="20" y="61"/>
                </a:cubicBezTo>
                <a:cubicBezTo>
                  <a:pt x="22" y="63"/>
                  <a:pt x="23" y="65"/>
                  <a:pt x="25" y="66"/>
                </a:cubicBezTo>
                <a:cubicBezTo>
                  <a:pt x="27" y="68"/>
                  <a:pt x="29" y="69"/>
                  <a:pt x="31" y="69"/>
                </a:cubicBezTo>
                <a:cubicBezTo>
                  <a:pt x="33" y="70"/>
                  <a:pt x="34" y="70"/>
                  <a:pt x="36" y="70"/>
                </a:cubicBezTo>
                <a:cubicBezTo>
                  <a:pt x="38" y="70"/>
                  <a:pt x="40" y="69"/>
                  <a:pt x="41" y="68"/>
                </a:cubicBezTo>
                <a:cubicBezTo>
                  <a:pt x="43" y="67"/>
                  <a:pt x="45" y="65"/>
                  <a:pt x="46" y="64"/>
                </a:cubicBezTo>
                <a:cubicBezTo>
                  <a:pt x="46" y="62"/>
                  <a:pt x="47" y="60"/>
                  <a:pt x="47" y="58"/>
                </a:cubicBezTo>
                <a:cubicBezTo>
                  <a:pt x="47" y="56"/>
                  <a:pt x="47" y="54"/>
                  <a:pt x="46" y="51"/>
                </a:cubicBezTo>
                <a:cubicBezTo>
                  <a:pt x="46" y="48"/>
                  <a:pt x="45" y="46"/>
                  <a:pt x="44" y="42"/>
                </a:cubicBezTo>
                <a:cubicBezTo>
                  <a:pt x="43" y="38"/>
                  <a:pt x="43" y="34"/>
                  <a:pt x="42" y="31"/>
                </a:cubicBezTo>
                <a:cubicBezTo>
                  <a:pt x="42" y="27"/>
                  <a:pt x="42" y="24"/>
                  <a:pt x="42" y="20"/>
                </a:cubicBezTo>
                <a:cubicBezTo>
                  <a:pt x="42" y="17"/>
                  <a:pt x="43" y="15"/>
                  <a:pt x="45" y="12"/>
                </a:cubicBezTo>
                <a:cubicBezTo>
                  <a:pt x="47" y="9"/>
                  <a:pt x="49" y="7"/>
                  <a:pt x="52" y="5"/>
                </a:cubicBezTo>
                <a:cubicBezTo>
                  <a:pt x="56" y="2"/>
                  <a:pt x="60" y="1"/>
                  <a:pt x="64" y="1"/>
                </a:cubicBezTo>
                <a:cubicBezTo>
                  <a:pt x="67" y="0"/>
                  <a:pt x="71" y="1"/>
                  <a:pt x="75" y="3"/>
                </a:cubicBezTo>
                <a:cubicBezTo>
                  <a:pt x="79" y="4"/>
                  <a:pt x="82" y="6"/>
                  <a:pt x="86" y="9"/>
                </a:cubicBezTo>
                <a:cubicBezTo>
                  <a:pt x="89" y="12"/>
                  <a:pt x="92" y="16"/>
                  <a:pt x="95" y="20"/>
                </a:cubicBezTo>
                <a:cubicBezTo>
                  <a:pt x="100" y="28"/>
                  <a:pt x="104" y="36"/>
                  <a:pt x="105" y="43"/>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80" name="Freeform 53"/>
          <p:cNvSpPr>
            <a:spLocks/>
          </p:cNvSpPr>
          <p:nvPr/>
        </p:nvSpPr>
        <p:spPr bwMode="auto">
          <a:xfrm>
            <a:off x="3193755" y="4473588"/>
            <a:ext cx="153815" cy="153815"/>
          </a:xfrm>
          <a:custGeom>
            <a:avLst/>
            <a:gdLst>
              <a:gd name="T0" fmla="*/ 79 w 115"/>
              <a:gd name="T1" fmla="*/ 0 h 114"/>
              <a:gd name="T2" fmla="*/ 87 w 115"/>
              <a:gd name="T3" fmla="*/ 13 h 114"/>
              <a:gd name="T4" fmla="*/ 74 w 115"/>
              <a:gd name="T5" fmla="*/ 20 h 114"/>
              <a:gd name="T6" fmla="*/ 74 w 115"/>
              <a:gd name="T7" fmla="*/ 21 h 114"/>
              <a:gd name="T8" fmla="*/ 104 w 115"/>
              <a:gd name="T9" fmla="*/ 36 h 114"/>
              <a:gd name="T10" fmla="*/ 87 w 115"/>
              <a:gd name="T11" fmla="*/ 85 h 114"/>
              <a:gd name="T12" fmla="*/ 39 w 115"/>
              <a:gd name="T13" fmla="*/ 114 h 114"/>
              <a:gd name="T14" fmla="*/ 32 w 115"/>
              <a:gd name="T15" fmla="*/ 101 h 114"/>
              <a:gd name="T16" fmla="*/ 77 w 115"/>
              <a:gd name="T17" fmla="*/ 74 h 114"/>
              <a:gd name="T18" fmla="*/ 91 w 115"/>
              <a:gd name="T19" fmla="*/ 39 h 114"/>
              <a:gd name="T20" fmla="*/ 75 w 115"/>
              <a:gd name="T21" fmla="*/ 28 h 114"/>
              <a:gd name="T22" fmla="*/ 53 w 115"/>
              <a:gd name="T23" fmla="*/ 33 h 114"/>
              <a:gd name="T24" fmla="*/ 7 w 115"/>
              <a:gd name="T25" fmla="*/ 61 h 114"/>
              <a:gd name="T26" fmla="*/ 0 w 115"/>
              <a:gd name="T27" fmla="*/ 48 h 114"/>
              <a:gd name="T28" fmla="*/ 79 w 115"/>
              <a:gd name="T29"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5" h="114">
                <a:moveTo>
                  <a:pt x="79" y="0"/>
                </a:moveTo>
                <a:cubicBezTo>
                  <a:pt x="87" y="13"/>
                  <a:pt x="87" y="13"/>
                  <a:pt x="87" y="13"/>
                </a:cubicBezTo>
                <a:cubicBezTo>
                  <a:pt x="74" y="20"/>
                  <a:pt x="74" y="20"/>
                  <a:pt x="74" y="20"/>
                </a:cubicBezTo>
                <a:cubicBezTo>
                  <a:pt x="74" y="21"/>
                  <a:pt x="74" y="21"/>
                  <a:pt x="74" y="21"/>
                </a:cubicBezTo>
                <a:cubicBezTo>
                  <a:pt x="87" y="20"/>
                  <a:pt x="97" y="25"/>
                  <a:pt x="104" y="36"/>
                </a:cubicBezTo>
                <a:cubicBezTo>
                  <a:pt x="115" y="55"/>
                  <a:pt x="109" y="72"/>
                  <a:pt x="87" y="85"/>
                </a:cubicBezTo>
                <a:cubicBezTo>
                  <a:pt x="39" y="114"/>
                  <a:pt x="39" y="114"/>
                  <a:pt x="39" y="114"/>
                </a:cubicBezTo>
                <a:cubicBezTo>
                  <a:pt x="32" y="101"/>
                  <a:pt x="32" y="101"/>
                  <a:pt x="32" y="101"/>
                </a:cubicBezTo>
                <a:cubicBezTo>
                  <a:pt x="77" y="74"/>
                  <a:pt x="77" y="74"/>
                  <a:pt x="77" y="74"/>
                </a:cubicBezTo>
                <a:cubicBezTo>
                  <a:pt x="94" y="64"/>
                  <a:pt x="99" y="52"/>
                  <a:pt x="91" y="39"/>
                </a:cubicBezTo>
                <a:cubicBezTo>
                  <a:pt x="87" y="33"/>
                  <a:pt x="82" y="29"/>
                  <a:pt x="75" y="28"/>
                </a:cubicBezTo>
                <a:cubicBezTo>
                  <a:pt x="68" y="27"/>
                  <a:pt x="61" y="28"/>
                  <a:pt x="53" y="33"/>
                </a:cubicBezTo>
                <a:cubicBezTo>
                  <a:pt x="7" y="61"/>
                  <a:pt x="7" y="61"/>
                  <a:pt x="7" y="61"/>
                </a:cubicBezTo>
                <a:cubicBezTo>
                  <a:pt x="0" y="48"/>
                  <a:pt x="0" y="48"/>
                  <a:pt x="0" y="48"/>
                </a:cubicBezTo>
                <a:lnTo>
                  <a:pt x="79" y="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81" name="Freeform 54"/>
          <p:cNvSpPr>
            <a:spLocks/>
          </p:cNvSpPr>
          <p:nvPr/>
        </p:nvSpPr>
        <p:spPr bwMode="auto">
          <a:xfrm>
            <a:off x="3093370" y="4284152"/>
            <a:ext cx="186197" cy="213722"/>
          </a:xfrm>
          <a:custGeom>
            <a:avLst/>
            <a:gdLst>
              <a:gd name="T0" fmla="*/ 81 w 139"/>
              <a:gd name="T1" fmla="*/ 0 h 159"/>
              <a:gd name="T2" fmla="*/ 88 w 139"/>
              <a:gd name="T3" fmla="*/ 13 h 159"/>
              <a:gd name="T4" fmla="*/ 40 w 139"/>
              <a:gd name="T5" fmla="*/ 37 h 159"/>
              <a:gd name="T6" fmla="*/ 22 w 139"/>
              <a:gd name="T7" fmla="*/ 51 h 159"/>
              <a:gd name="T8" fmla="*/ 23 w 139"/>
              <a:gd name="T9" fmla="*/ 68 h 159"/>
              <a:gd name="T10" fmla="*/ 38 w 139"/>
              <a:gd name="T11" fmla="*/ 79 h 159"/>
              <a:gd name="T12" fmla="*/ 59 w 139"/>
              <a:gd name="T13" fmla="*/ 76 h 159"/>
              <a:gd name="T14" fmla="*/ 107 w 139"/>
              <a:gd name="T15" fmla="*/ 52 h 159"/>
              <a:gd name="T16" fmla="*/ 114 w 139"/>
              <a:gd name="T17" fmla="*/ 66 h 159"/>
              <a:gd name="T18" fmla="*/ 64 w 139"/>
              <a:gd name="T19" fmla="*/ 90 h 159"/>
              <a:gd name="T20" fmla="*/ 49 w 139"/>
              <a:gd name="T21" fmla="*/ 121 h 159"/>
              <a:gd name="T22" fmla="*/ 63 w 139"/>
              <a:gd name="T23" fmla="*/ 132 h 159"/>
              <a:gd name="T24" fmla="*/ 85 w 139"/>
              <a:gd name="T25" fmla="*/ 128 h 159"/>
              <a:gd name="T26" fmla="*/ 133 w 139"/>
              <a:gd name="T27" fmla="*/ 105 h 159"/>
              <a:gd name="T28" fmla="*/ 139 w 139"/>
              <a:gd name="T29" fmla="*/ 118 h 159"/>
              <a:gd name="T30" fmla="*/ 56 w 139"/>
              <a:gd name="T31" fmla="*/ 159 h 159"/>
              <a:gd name="T32" fmla="*/ 49 w 139"/>
              <a:gd name="T33" fmla="*/ 146 h 159"/>
              <a:gd name="T34" fmla="*/ 62 w 139"/>
              <a:gd name="T35" fmla="*/ 139 h 159"/>
              <a:gd name="T36" fmla="*/ 62 w 139"/>
              <a:gd name="T37" fmla="*/ 139 h 159"/>
              <a:gd name="T38" fmla="*/ 34 w 139"/>
              <a:gd name="T39" fmla="*/ 120 h 159"/>
              <a:gd name="T40" fmla="*/ 32 w 139"/>
              <a:gd name="T41" fmla="*/ 103 h 159"/>
              <a:gd name="T42" fmla="*/ 40 w 139"/>
              <a:gd name="T43" fmla="*/ 88 h 159"/>
              <a:gd name="T44" fmla="*/ 9 w 139"/>
              <a:gd name="T45" fmla="*/ 69 h 159"/>
              <a:gd name="T46" fmla="*/ 30 w 139"/>
              <a:gd name="T47" fmla="*/ 25 h 159"/>
              <a:gd name="T48" fmla="*/ 81 w 139"/>
              <a:gd name="T4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59">
                <a:moveTo>
                  <a:pt x="81" y="0"/>
                </a:moveTo>
                <a:cubicBezTo>
                  <a:pt x="88" y="13"/>
                  <a:pt x="88" y="13"/>
                  <a:pt x="88" y="13"/>
                </a:cubicBezTo>
                <a:cubicBezTo>
                  <a:pt x="40" y="37"/>
                  <a:pt x="40" y="37"/>
                  <a:pt x="40" y="37"/>
                </a:cubicBezTo>
                <a:cubicBezTo>
                  <a:pt x="31" y="41"/>
                  <a:pt x="25" y="46"/>
                  <a:pt x="22" y="51"/>
                </a:cubicBezTo>
                <a:cubicBezTo>
                  <a:pt x="19" y="55"/>
                  <a:pt x="20" y="61"/>
                  <a:pt x="23" y="68"/>
                </a:cubicBezTo>
                <a:cubicBezTo>
                  <a:pt x="26" y="74"/>
                  <a:pt x="31" y="77"/>
                  <a:pt x="38" y="79"/>
                </a:cubicBezTo>
                <a:cubicBezTo>
                  <a:pt x="45" y="80"/>
                  <a:pt x="52" y="79"/>
                  <a:pt x="59" y="76"/>
                </a:cubicBezTo>
                <a:cubicBezTo>
                  <a:pt x="107" y="52"/>
                  <a:pt x="107" y="52"/>
                  <a:pt x="107" y="52"/>
                </a:cubicBezTo>
                <a:cubicBezTo>
                  <a:pt x="114" y="66"/>
                  <a:pt x="114" y="66"/>
                  <a:pt x="114" y="66"/>
                </a:cubicBezTo>
                <a:cubicBezTo>
                  <a:pt x="64" y="90"/>
                  <a:pt x="64" y="90"/>
                  <a:pt x="64" y="90"/>
                </a:cubicBezTo>
                <a:cubicBezTo>
                  <a:pt x="48" y="98"/>
                  <a:pt x="42" y="108"/>
                  <a:pt x="49" y="121"/>
                </a:cubicBezTo>
                <a:cubicBezTo>
                  <a:pt x="51" y="127"/>
                  <a:pt x="56" y="130"/>
                  <a:pt x="63" y="132"/>
                </a:cubicBezTo>
                <a:cubicBezTo>
                  <a:pt x="70" y="133"/>
                  <a:pt x="77" y="132"/>
                  <a:pt x="85" y="128"/>
                </a:cubicBezTo>
                <a:cubicBezTo>
                  <a:pt x="133" y="105"/>
                  <a:pt x="133" y="105"/>
                  <a:pt x="133" y="105"/>
                </a:cubicBezTo>
                <a:cubicBezTo>
                  <a:pt x="139" y="118"/>
                  <a:pt x="139" y="118"/>
                  <a:pt x="139" y="118"/>
                </a:cubicBezTo>
                <a:cubicBezTo>
                  <a:pt x="56" y="159"/>
                  <a:pt x="56" y="159"/>
                  <a:pt x="56" y="159"/>
                </a:cubicBezTo>
                <a:cubicBezTo>
                  <a:pt x="49" y="146"/>
                  <a:pt x="49" y="146"/>
                  <a:pt x="49" y="146"/>
                </a:cubicBezTo>
                <a:cubicBezTo>
                  <a:pt x="62" y="139"/>
                  <a:pt x="62" y="139"/>
                  <a:pt x="62" y="139"/>
                </a:cubicBezTo>
                <a:cubicBezTo>
                  <a:pt x="62" y="139"/>
                  <a:pt x="62" y="139"/>
                  <a:pt x="62" y="139"/>
                </a:cubicBezTo>
                <a:cubicBezTo>
                  <a:pt x="49" y="138"/>
                  <a:pt x="40" y="132"/>
                  <a:pt x="34" y="120"/>
                </a:cubicBezTo>
                <a:cubicBezTo>
                  <a:pt x="32" y="115"/>
                  <a:pt x="31" y="109"/>
                  <a:pt x="32" y="103"/>
                </a:cubicBezTo>
                <a:cubicBezTo>
                  <a:pt x="33" y="97"/>
                  <a:pt x="36" y="92"/>
                  <a:pt x="40" y="88"/>
                </a:cubicBezTo>
                <a:cubicBezTo>
                  <a:pt x="26" y="88"/>
                  <a:pt x="15" y="81"/>
                  <a:pt x="9" y="69"/>
                </a:cubicBezTo>
                <a:cubicBezTo>
                  <a:pt x="0" y="51"/>
                  <a:pt x="7" y="36"/>
                  <a:pt x="30" y="25"/>
                </a:cubicBezTo>
                <a:lnTo>
                  <a:pt x="81" y="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82" name="Freeform 55"/>
          <p:cNvSpPr>
            <a:spLocks noEditPoints="1"/>
          </p:cNvSpPr>
          <p:nvPr/>
        </p:nvSpPr>
        <p:spPr bwMode="auto">
          <a:xfrm>
            <a:off x="3017272" y="4232341"/>
            <a:ext cx="174863" cy="85813"/>
          </a:xfrm>
          <a:custGeom>
            <a:avLst/>
            <a:gdLst>
              <a:gd name="T0" fmla="*/ 19 w 130"/>
              <a:gd name="T1" fmla="*/ 51 h 64"/>
              <a:gd name="T2" fmla="*/ 19 w 130"/>
              <a:gd name="T3" fmla="*/ 58 h 64"/>
              <a:gd name="T4" fmla="*/ 14 w 130"/>
              <a:gd name="T5" fmla="*/ 63 h 64"/>
              <a:gd name="T6" fmla="*/ 6 w 130"/>
              <a:gd name="T7" fmla="*/ 63 h 64"/>
              <a:gd name="T8" fmla="*/ 1 w 130"/>
              <a:gd name="T9" fmla="*/ 58 h 64"/>
              <a:gd name="T10" fmla="*/ 1 w 130"/>
              <a:gd name="T11" fmla="*/ 50 h 64"/>
              <a:gd name="T12" fmla="*/ 6 w 130"/>
              <a:gd name="T13" fmla="*/ 45 h 64"/>
              <a:gd name="T14" fmla="*/ 14 w 130"/>
              <a:gd name="T15" fmla="*/ 45 h 64"/>
              <a:gd name="T16" fmla="*/ 19 w 130"/>
              <a:gd name="T17" fmla="*/ 51 h 64"/>
              <a:gd name="T18" fmla="*/ 124 w 130"/>
              <a:gd name="T19" fmla="*/ 0 h 64"/>
              <a:gd name="T20" fmla="*/ 130 w 130"/>
              <a:gd name="T21" fmla="*/ 14 h 64"/>
              <a:gd name="T22" fmla="*/ 44 w 130"/>
              <a:gd name="T23" fmla="*/ 49 h 64"/>
              <a:gd name="T24" fmla="*/ 38 w 130"/>
              <a:gd name="T25" fmla="*/ 35 h 64"/>
              <a:gd name="T26" fmla="*/ 124 w 130"/>
              <a:gd name="T2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64">
                <a:moveTo>
                  <a:pt x="19" y="51"/>
                </a:moveTo>
                <a:cubicBezTo>
                  <a:pt x="20" y="53"/>
                  <a:pt x="20" y="56"/>
                  <a:pt x="19" y="58"/>
                </a:cubicBezTo>
                <a:cubicBezTo>
                  <a:pt x="18" y="60"/>
                  <a:pt x="16" y="62"/>
                  <a:pt x="14" y="63"/>
                </a:cubicBezTo>
                <a:cubicBezTo>
                  <a:pt x="11" y="64"/>
                  <a:pt x="9" y="64"/>
                  <a:pt x="6" y="63"/>
                </a:cubicBezTo>
                <a:cubicBezTo>
                  <a:pt x="4" y="62"/>
                  <a:pt x="2" y="60"/>
                  <a:pt x="1" y="58"/>
                </a:cubicBezTo>
                <a:cubicBezTo>
                  <a:pt x="0" y="55"/>
                  <a:pt x="0" y="53"/>
                  <a:pt x="1" y="50"/>
                </a:cubicBezTo>
                <a:cubicBezTo>
                  <a:pt x="2" y="48"/>
                  <a:pt x="4" y="46"/>
                  <a:pt x="6" y="45"/>
                </a:cubicBezTo>
                <a:cubicBezTo>
                  <a:pt x="9" y="44"/>
                  <a:pt x="11" y="44"/>
                  <a:pt x="14" y="45"/>
                </a:cubicBezTo>
                <a:cubicBezTo>
                  <a:pt x="16" y="46"/>
                  <a:pt x="18" y="48"/>
                  <a:pt x="19" y="51"/>
                </a:cubicBezTo>
                <a:close/>
                <a:moveTo>
                  <a:pt x="124" y="0"/>
                </a:moveTo>
                <a:cubicBezTo>
                  <a:pt x="130" y="14"/>
                  <a:pt x="130" y="14"/>
                  <a:pt x="130" y="14"/>
                </a:cubicBezTo>
                <a:cubicBezTo>
                  <a:pt x="44" y="49"/>
                  <a:pt x="44" y="49"/>
                  <a:pt x="44" y="49"/>
                </a:cubicBezTo>
                <a:cubicBezTo>
                  <a:pt x="38" y="35"/>
                  <a:pt x="38" y="35"/>
                  <a:pt x="38" y="35"/>
                </a:cubicBezTo>
                <a:lnTo>
                  <a:pt x="124" y="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83" name="Freeform 56"/>
          <p:cNvSpPr>
            <a:spLocks/>
          </p:cNvSpPr>
          <p:nvPr/>
        </p:nvSpPr>
        <p:spPr bwMode="auto">
          <a:xfrm>
            <a:off x="3023749" y="4099575"/>
            <a:ext cx="147339" cy="137624"/>
          </a:xfrm>
          <a:custGeom>
            <a:avLst/>
            <a:gdLst>
              <a:gd name="T0" fmla="*/ 83 w 109"/>
              <a:gd name="T1" fmla="*/ 0 h 103"/>
              <a:gd name="T2" fmla="*/ 88 w 109"/>
              <a:gd name="T3" fmla="*/ 14 h 103"/>
              <a:gd name="T4" fmla="*/ 38 w 109"/>
              <a:gd name="T5" fmla="*/ 32 h 103"/>
              <a:gd name="T6" fmla="*/ 17 w 109"/>
              <a:gd name="T7" fmla="*/ 62 h 103"/>
              <a:gd name="T8" fmla="*/ 31 w 109"/>
              <a:gd name="T9" fmla="*/ 76 h 103"/>
              <a:gd name="T10" fmla="*/ 54 w 109"/>
              <a:gd name="T11" fmla="*/ 76 h 103"/>
              <a:gd name="T12" fmla="*/ 104 w 109"/>
              <a:gd name="T13" fmla="*/ 59 h 103"/>
              <a:gd name="T14" fmla="*/ 109 w 109"/>
              <a:gd name="T15" fmla="*/ 73 h 103"/>
              <a:gd name="T16" fmla="*/ 21 w 109"/>
              <a:gd name="T17" fmla="*/ 103 h 103"/>
              <a:gd name="T18" fmla="*/ 16 w 109"/>
              <a:gd name="T19" fmla="*/ 89 h 103"/>
              <a:gd name="T20" fmla="*/ 30 w 109"/>
              <a:gd name="T21" fmla="*/ 84 h 103"/>
              <a:gd name="T22" fmla="*/ 30 w 109"/>
              <a:gd name="T23" fmla="*/ 84 h 103"/>
              <a:gd name="T24" fmla="*/ 4 w 109"/>
              <a:gd name="T25" fmla="*/ 61 h 103"/>
              <a:gd name="T26" fmla="*/ 5 w 109"/>
              <a:gd name="T27" fmla="*/ 36 h 103"/>
              <a:gd name="T28" fmla="*/ 30 w 109"/>
              <a:gd name="T29" fmla="*/ 19 h 103"/>
              <a:gd name="T30" fmla="*/ 83 w 109"/>
              <a:gd name="T3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03">
                <a:moveTo>
                  <a:pt x="83" y="0"/>
                </a:moveTo>
                <a:cubicBezTo>
                  <a:pt x="88" y="14"/>
                  <a:pt x="88" y="14"/>
                  <a:pt x="88" y="14"/>
                </a:cubicBezTo>
                <a:cubicBezTo>
                  <a:pt x="38" y="32"/>
                  <a:pt x="38" y="32"/>
                  <a:pt x="38" y="32"/>
                </a:cubicBezTo>
                <a:cubicBezTo>
                  <a:pt x="19" y="38"/>
                  <a:pt x="13" y="48"/>
                  <a:pt x="17" y="62"/>
                </a:cubicBezTo>
                <a:cubicBezTo>
                  <a:pt x="20" y="69"/>
                  <a:pt x="24" y="74"/>
                  <a:pt x="31" y="76"/>
                </a:cubicBezTo>
                <a:cubicBezTo>
                  <a:pt x="38" y="79"/>
                  <a:pt x="46" y="79"/>
                  <a:pt x="54" y="76"/>
                </a:cubicBezTo>
                <a:cubicBezTo>
                  <a:pt x="104" y="59"/>
                  <a:pt x="104" y="59"/>
                  <a:pt x="104" y="59"/>
                </a:cubicBezTo>
                <a:cubicBezTo>
                  <a:pt x="109" y="73"/>
                  <a:pt x="109" y="73"/>
                  <a:pt x="109" y="73"/>
                </a:cubicBezTo>
                <a:cubicBezTo>
                  <a:pt x="21" y="103"/>
                  <a:pt x="21" y="103"/>
                  <a:pt x="21" y="103"/>
                </a:cubicBezTo>
                <a:cubicBezTo>
                  <a:pt x="16" y="89"/>
                  <a:pt x="16" y="89"/>
                  <a:pt x="16" y="89"/>
                </a:cubicBezTo>
                <a:cubicBezTo>
                  <a:pt x="30" y="84"/>
                  <a:pt x="30" y="84"/>
                  <a:pt x="30" y="84"/>
                </a:cubicBezTo>
                <a:cubicBezTo>
                  <a:pt x="30" y="84"/>
                  <a:pt x="30" y="84"/>
                  <a:pt x="30" y="84"/>
                </a:cubicBezTo>
                <a:cubicBezTo>
                  <a:pt x="17" y="81"/>
                  <a:pt x="8" y="73"/>
                  <a:pt x="4" y="61"/>
                </a:cubicBezTo>
                <a:cubicBezTo>
                  <a:pt x="0" y="51"/>
                  <a:pt x="1" y="43"/>
                  <a:pt x="5" y="36"/>
                </a:cubicBezTo>
                <a:cubicBezTo>
                  <a:pt x="10" y="28"/>
                  <a:pt x="18" y="23"/>
                  <a:pt x="30" y="19"/>
                </a:cubicBezTo>
                <a:lnTo>
                  <a:pt x="83" y="0"/>
                </a:ln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84" name="Freeform 57"/>
          <p:cNvSpPr>
            <a:spLocks noEditPoints="1"/>
          </p:cNvSpPr>
          <p:nvPr/>
        </p:nvSpPr>
        <p:spPr bwMode="auto">
          <a:xfrm>
            <a:off x="2978414" y="3953856"/>
            <a:ext cx="199150" cy="140862"/>
          </a:xfrm>
          <a:custGeom>
            <a:avLst/>
            <a:gdLst>
              <a:gd name="T0" fmla="*/ 82 w 148"/>
              <a:gd name="T1" fmla="*/ 9 h 105"/>
              <a:gd name="T2" fmla="*/ 144 w 148"/>
              <a:gd name="T3" fmla="*/ 43 h 105"/>
              <a:gd name="T4" fmla="*/ 146 w 148"/>
              <a:gd name="T5" fmla="*/ 74 h 105"/>
              <a:gd name="T6" fmla="*/ 131 w 148"/>
              <a:gd name="T7" fmla="*/ 77 h 105"/>
              <a:gd name="T8" fmla="*/ 132 w 148"/>
              <a:gd name="T9" fmla="*/ 46 h 105"/>
              <a:gd name="T10" fmla="*/ 88 w 148"/>
              <a:gd name="T11" fmla="*/ 23 h 105"/>
              <a:gd name="T12" fmla="*/ 78 w 148"/>
              <a:gd name="T13" fmla="*/ 25 h 105"/>
              <a:gd name="T14" fmla="*/ 78 w 148"/>
              <a:gd name="T15" fmla="*/ 26 h 105"/>
              <a:gd name="T16" fmla="*/ 104 w 148"/>
              <a:gd name="T17" fmla="*/ 52 h 105"/>
              <a:gd name="T18" fmla="*/ 99 w 148"/>
              <a:gd name="T19" fmla="*/ 82 h 105"/>
              <a:gd name="T20" fmla="*/ 69 w 148"/>
              <a:gd name="T21" fmla="*/ 101 h 105"/>
              <a:gd name="T22" fmla="*/ 30 w 148"/>
              <a:gd name="T23" fmla="*/ 100 h 105"/>
              <a:gd name="T24" fmla="*/ 9 w 148"/>
              <a:gd name="T25" fmla="*/ 73 h 105"/>
              <a:gd name="T26" fmla="*/ 16 w 148"/>
              <a:gd name="T27" fmla="*/ 42 h 105"/>
              <a:gd name="T28" fmla="*/ 16 w 148"/>
              <a:gd name="T29" fmla="*/ 42 h 105"/>
              <a:gd name="T30" fmla="*/ 3 w 148"/>
              <a:gd name="T31" fmla="*/ 45 h 105"/>
              <a:gd name="T32" fmla="*/ 0 w 148"/>
              <a:gd name="T33" fmla="*/ 31 h 105"/>
              <a:gd name="T34" fmla="*/ 82 w 148"/>
              <a:gd name="T35" fmla="*/ 9 h 105"/>
              <a:gd name="T36" fmla="*/ 53 w 148"/>
              <a:gd name="T37" fmla="*/ 32 h 105"/>
              <a:gd name="T38" fmla="*/ 39 w 148"/>
              <a:gd name="T39" fmla="*/ 36 h 105"/>
              <a:gd name="T40" fmla="*/ 23 w 148"/>
              <a:gd name="T41" fmla="*/ 48 h 105"/>
              <a:gd name="T42" fmla="*/ 20 w 148"/>
              <a:gd name="T43" fmla="*/ 68 h 105"/>
              <a:gd name="T44" fmla="*/ 35 w 148"/>
              <a:gd name="T45" fmla="*/ 86 h 105"/>
              <a:gd name="T46" fmla="*/ 65 w 148"/>
              <a:gd name="T47" fmla="*/ 86 h 105"/>
              <a:gd name="T48" fmla="*/ 87 w 148"/>
              <a:gd name="T49" fmla="*/ 73 h 105"/>
              <a:gd name="T50" fmla="*/ 90 w 148"/>
              <a:gd name="T51" fmla="*/ 51 h 105"/>
              <a:gd name="T52" fmla="*/ 77 w 148"/>
              <a:gd name="T53" fmla="*/ 34 h 105"/>
              <a:gd name="T54" fmla="*/ 53 w 148"/>
              <a:gd name="T55" fmla="*/ 3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8" h="105">
                <a:moveTo>
                  <a:pt x="82" y="9"/>
                </a:moveTo>
                <a:cubicBezTo>
                  <a:pt x="115" y="0"/>
                  <a:pt x="136" y="11"/>
                  <a:pt x="144" y="43"/>
                </a:cubicBezTo>
                <a:cubicBezTo>
                  <a:pt x="147" y="54"/>
                  <a:pt x="148" y="64"/>
                  <a:pt x="146" y="74"/>
                </a:cubicBezTo>
                <a:cubicBezTo>
                  <a:pt x="131" y="77"/>
                  <a:pt x="131" y="77"/>
                  <a:pt x="131" y="77"/>
                </a:cubicBezTo>
                <a:cubicBezTo>
                  <a:pt x="134" y="66"/>
                  <a:pt x="134" y="55"/>
                  <a:pt x="132" y="46"/>
                </a:cubicBezTo>
                <a:cubicBezTo>
                  <a:pt x="126" y="24"/>
                  <a:pt x="111" y="16"/>
                  <a:pt x="88" y="23"/>
                </a:cubicBezTo>
                <a:cubicBezTo>
                  <a:pt x="78" y="25"/>
                  <a:pt x="78" y="25"/>
                  <a:pt x="78" y="25"/>
                </a:cubicBezTo>
                <a:cubicBezTo>
                  <a:pt x="78" y="26"/>
                  <a:pt x="78" y="26"/>
                  <a:pt x="78" y="26"/>
                </a:cubicBezTo>
                <a:cubicBezTo>
                  <a:pt x="91" y="29"/>
                  <a:pt x="100" y="38"/>
                  <a:pt x="104" y="52"/>
                </a:cubicBezTo>
                <a:cubicBezTo>
                  <a:pt x="107" y="63"/>
                  <a:pt x="105" y="73"/>
                  <a:pt x="99" y="82"/>
                </a:cubicBezTo>
                <a:cubicBezTo>
                  <a:pt x="93" y="91"/>
                  <a:pt x="83" y="97"/>
                  <a:pt x="69" y="101"/>
                </a:cubicBezTo>
                <a:cubicBezTo>
                  <a:pt x="54" y="105"/>
                  <a:pt x="41" y="104"/>
                  <a:pt x="30" y="100"/>
                </a:cubicBezTo>
                <a:cubicBezTo>
                  <a:pt x="19" y="95"/>
                  <a:pt x="12" y="86"/>
                  <a:pt x="9" y="73"/>
                </a:cubicBezTo>
                <a:cubicBezTo>
                  <a:pt x="5" y="61"/>
                  <a:pt x="8" y="51"/>
                  <a:pt x="16" y="42"/>
                </a:cubicBezTo>
                <a:cubicBezTo>
                  <a:pt x="16" y="42"/>
                  <a:pt x="16" y="42"/>
                  <a:pt x="16" y="42"/>
                </a:cubicBezTo>
                <a:cubicBezTo>
                  <a:pt x="3" y="45"/>
                  <a:pt x="3" y="45"/>
                  <a:pt x="3" y="45"/>
                </a:cubicBezTo>
                <a:cubicBezTo>
                  <a:pt x="0" y="31"/>
                  <a:pt x="0" y="31"/>
                  <a:pt x="0" y="31"/>
                </a:cubicBezTo>
                <a:lnTo>
                  <a:pt x="82" y="9"/>
                </a:lnTo>
                <a:close/>
                <a:moveTo>
                  <a:pt x="53" y="32"/>
                </a:moveTo>
                <a:cubicBezTo>
                  <a:pt x="39" y="36"/>
                  <a:pt x="39" y="36"/>
                  <a:pt x="39" y="36"/>
                </a:cubicBezTo>
                <a:cubicBezTo>
                  <a:pt x="32" y="37"/>
                  <a:pt x="27" y="42"/>
                  <a:pt x="23" y="48"/>
                </a:cubicBezTo>
                <a:cubicBezTo>
                  <a:pt x="19" y="54"/>
                  <a:pt x="18" y="61"/>
                  <a:pt x="20" y="68"/>
                </a:cubicBezTo>
                <a:cubicBezTo>
                  <a:pt x="22" y="77"/>
                  <a:pt x="28" y="83"/>
                  <a:pt x="35" y="86"/>
                </a:cubicBezTo>
                <a:cubicBezTo>
                  <a:pt x="43" y="89"/>
                  <a:pt x="53" y="89"/>
                  <a:pt x="65" y="86"/>
                </a:cubicBezTo>
                <a:cubicBezTo>
                  <a:pt x="74" y="84"/>
                  <a:pt x="82" y="79"/>
                  <a:pt x="87" y="73"/>
                </a:cubicBezTo>
                <a:cubicBezTo>
                  <a:pt x="91" y="66"/>
                  <a:pt x="93" y="59"/>
                  <a:pt x="90" y="51"/>
                </a:cubicBezTo>
                <a:cubicBezTo>
                  <a:pt x="88" y="43"/>
                  <a:pt x="84" y="37"/>
                  <a:pt x="77" y="34"/>
                </a:cubicBezTo>
                <a:cubicBezTo>
                  <a:pt x="69" y="30"/>
                  <a:pt x="61" y="30"/>
                  <a:pt x="53" y="32"/>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85" name="Line 58"/>
          <p:cNvSpPr>
            <a:spLocks noChangeShapeType="1"/>
          </p:cNvSpPr>
          <p:nvPr/>
        </p:nvSpPr>
        <p:spPr bwMode="auto">
          <a:xfrm>
            <a:off x="4974768" y="5105039"/>
            <a:ext cx="0" cy="315726"/>
          </a:xfrm>
          <a:prstGeom prst="line">
            <a:avLst/>
          </a:prstGeom>
          <a:noFill/>
          <a:ln w="76200" cap="flat">
            <a:solidFill>
              <a:srgbClr val="002050"/>
            </a:solidFill>
            <a:prstDash val="solid"/>
            <a:miter lim="800000"/>
            <a:headEnd/>
            <a:tailEnd/>
          </a:ln>
          <a:extLst>
            <a:ext uri="{909E8E84-426E-40DD-AFC4-6F175D3DCCD1}">
              <a14:hiddenFill xmlns:a14="http://schemas.microsoft.com/office/drawing/2010/main">
                <a:noFill/>
              </a14:hiddenFill>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86" name="Line 59"/>
          <p:cNvSpPr>
            <a:spLocks noChangeShapeType="1"/>
          </p:cNvSpPr>
          <p:nvPr/>
        </p:nvSpPr>
        <p:spPr bwMode="auto">
          <a:xfrm>
            <a:off x="4974768" y="5483910"/>
            <a:ext cx="0" cy="124671"/>
          </a:xfrm>
          <a:prstGeom prst="line">
            <a:avLst/>
          </a:prstGeom>
          <a:noFill/>
          <a:ln w="76200" cap="flat">
            <a:solidFill>
              <a:srgbClr val="002050"/>
            </a:solidFill>
            <a:prstDash val="solid"/>
            <a:miter lim="800000"/>
            <a:headEnd/>
            <a:tailEnd/>
          </a:ln>
          <a:extLst>
            <a:ext uri="{909E8E84-426E-40DD-AFC4-6F175D3DCCD1}">
              <a14:hiddenFill xmlns:a14="http://schemas.microsoft.com/office/drawing/2010/main">
                <a:noFill/>
              </a14:hiddenFill>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87" name="Line 60"/>
          <p:cNvSpPr>
            <a:spLocks noChangeShapeType="1"/>
          </p:cNvSpPr>
          <p:nvPr/>
        </p:nvSpPr>
        <p:spPr bwMode="auto">
          <a:xfrm flipV="1">
            <a:off x="1320452" y="5130945"/>
            <a:ext cx="453349" cy="453350"/>
          </a:xfrm>
          <a:prstGeom prst="line">
            <a:avLst/>
          </a:prstGeom>
          <a:noFill/>
          <a:ln w="76200" cap="flat">
            <a:solidFill>
              <a:srgbClr val="D83B01"/>
            </a:solidFill>
            <a:prstDash val="solid"/>
            <a:miter lim="800000"/>
            <a:headEnd/>
            <a:tailEnd/>
          </a:ln>
          <a:extLst>
            <a:ext uri="{909E8E84-426E-40DD-AFC4-6F175D3DCCD1}">
              <a14:hiddenFill xmlns:a14="http://schemas.microsoft.com/office/drawing/2010/main">
                <a:noFill/>
              </a14:hiddenFill>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
        <p:nvSpPr>
          <p:cNvPr id="88" name="Line 61"/>
          <p:cNvSpPr>
            <a:spLocks noChangeShapeType="1"/>
          </p:cNvSpPr>
          <p:nvPr/>
        </p:nvSpPr>
        <p:spPr bwMode="auto">
          <a:xfrm>
            <a:off x="1320452" y="5130945"/>
            <a:ext cx="453349" cy="453350"/>
          </a:xfrm>
          <a:prstGeom prst="line">
            <a:avLst/>
          </a:prstGeom>
          <a:noFill/>
          <a:ln w="76200" cap="flat">
            <a:solidFill>
              <a:srgbClr val="D83B01"/>
            </a:solidFill>
            <a:prstDash val="solid"/>
            <a:miter lim="800000"/>
            <a:headEnd/>
            <a:tailEnd/>
          </a:ln>
          <a:extLst>
            <a:ext uri="{909E8E84-426E-40DD-AFC4-6F175D3DCCD1}">
              <a14:hiddenFill xmlns:a14="http://schemas.microsoft.com/office/drawing/2010/main">
                <a:noFill/>
              </a14:hiddenFill>
            </a:ext>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Light"/>
            </a:endParaRPr>
          </a:p>
        </p:txBody>
      </p:sp>
    </p:spTree>
    <p:extLst>
      <p:ext uri="{BB962C8B-B14F-4D97-AF65-F5344CB8AC3E}">
        <p14:creationId xmlns:p14="http://schemas.microsoft.com/office/powerpoint/2010/main" val="2160185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4"/>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85"/>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8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77"/>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80"/>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81"/>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8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8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84"/>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38"/>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25"/>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32"/>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57"/>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58"/>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59"/>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60"/>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61"/>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62"/>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63"/>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64"/>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65"/>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66"/>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5" grpId="0" animBg="1"/>
      <p:bldP spid="27" grpId="0" animBg="1"/>
      <p:bldP spid="29" grpId="0" animBg="1"/>
      <p:bldP spid="31" grpId="0" animBg="1"/>
      <p:bldP spid="32" grpId="0" animBg="1"/>
      <p:bldP spid="33" grpId="0" animBg="1"/>
      <p:bldP spid="34" grpId="0" animBg="1"/>
      <p:bldP spid="36" grpId="0" animBg="1"/>
      <p:bldP spid="37" grpId="0" animBg="1"/>
      <p:bldP spid="38" grpId="0" animBg="1"/>
      <p:bldP spid="42" grpId="0"/>
      <p:bldP spid="45" grpId="0"/>
      <p:bldP spid="46" grpId="0"/>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Freeform 5"/>
          <p:cNvSpPr>
            <a:spLocks/>
          </p:cNvSpPr>
          <p:nvPr/>
        </p:nvSpPr>
        <p:spPr bwMode="auto">
          <a:xfrm>
            <a:off x="1723026" y="3439793"/>
            <a:ext cx="7923724" cy="2520315"/>
          </a:xfrm>
          <a:custGeom>
            <a:avLst/>
            <a:gdLst>
              <a:gd name="T0" fmla="*/ 0 w 5788"/>
              <a:gd name="T1" fmla="*/ 1841 h 1841"/>
              <a:gd name="T2" fmla="*/ 611 w 5788"/>
              <a:gd name="T3" fmla="*/ 0 h 1841"/>
              <a:gd name="T4" fmla="*/ 1670 w 5788"/>
              <a:gd name="T5" fmla="*/ 0 h 1841"/>
              <a:gd name="T6" fmla="*/ 1833 w 5788"/>
              <a:gd name="T7" fmla="*/ 780 h 1841"/>
              <a:gd name="T8" fmla="*/ 3004 w 5788"/>
              <a:gd name="T9" fmla="*/ 780 h 1841"/>
              <a:gd name="T10" fmla="*/ 3172 w 5788"/>
              <a:gd name="T11" fmla="*/ 0 h 1841"/>
              <a:gd name="T12" fmla="*/ 4229 w 5788"/>
              <a:gd name="T13" fmla="*/ 0 h 1841"/>
              <a:gd name="T14" fmla="*/ 4395 w 5788"/>
              <a:gd name="T15" fmla="*/ 780 h 1841"/>
              <a:gd name="T16" fmla="*/ 5788 w 5788"/>
              <a:gd name="T17" fmla="*/ 780 h 1841"/>
              <a:gd name="T18" fmla="*/ 5788 w 5788"/>
              <a:gd name="T19" fmla="*/ 1841 h 1841"/>
              <a:gd name="T20" fmla="*/ 0 w 5788"/>
              <a:gd name="T21"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88" h="1841">
                <a:moveTo>
                  <a:pt x="0" y="1841"/>
                </a:moveTo>
                <a:lnTo>
                  <a:pt x="611" y="0"/>
                </a:lnTo>
                <a:lnTo>
                  <a:pt x="1670" y="0"/>
                </a:lnTo>
                <a:lnTo>
                  <a:pt x="1833" y="780"/>
                </a:lnTo>
                <a:lnTo>
                  <a:pt x="3004" y="780"/>
                </a:lnTo>
                <a:lnTo>
                  <a:pt x="3172" y="0"/>
                </a:lnTo>
                <a:lnTo>
                  <a:pt x="4229" y="0"/>
                </a:lnTo>
                <a:lnTo>
                  <a:pt x="4395" y="780"/>
                </a:lnTo>
                <a:lnTo>
                  <a:pt x="5788" y="780"/>
                </a:lnTo>
                <a:lnTo>
                  <a:pt x="5788" y="1841"/>
                </a:lnTo>
                <a:lnTo>
                  <a:pt x="0" y="1841"/>
                </a:lnTo>
                <a:close/>
              </a:path>
            </a:pathLst>
          </a:custGeom>
          <a:solidFill>
            <a:schemeClr val="bg1">
              <a:lumMod val="85000"/>
            </a:schemeClr>
          </a:solidFill>
          <a:ln w="50800">
            <a:solidFill>
              <a:srgbClr val="0078D7"/>
            </a:solidFill>
          </a:ln>
        </p:spPr>
        <p:txBody>
          <a:bodyPr vert="horz" wrap="square" lIns="93260" tIns="46630" rIns="93260" bIns="46630" numCol="1" anchor="t" anchorCtr="0" compatLnSpc="1">
            <a:prstTxWarp prst="textNoShape">
              <a:avLst/>
            </a:prstTxWarp>
          </a:bodyPr>
          <a:lstStyle/>
          <a:p>
            <a:pPr defTabSz="932597"/>
            <a:endParaRPr lang="en-US" sz="1836" dirty="0">
              <a:solidFill>
                <a:srgbClr val="505050"/>
              </a:solidFill>
              <a:latin typeface="Segoe UI"/>
            </a:endParaRPr>
          </a:p>
        </p:txBody>
      </p:sp>
      <p:sp>
        <p:nvSpPr>
          <p:cNvPr id="107" name="Rectangle 106"/>
          <p:cNvSpPr/>
          <p:nvPr/>
        </p:nvSpPr>
        <p:spPr>
          <a:xfrm>
            <a:off x="4234728" y="4534046"/>
            <a:ext cx="1598056" cy="1395393"/>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lnSpc>
                <a:spcPct val="90000"/>
              </a:lnSpc>
              <a:spcAft>
                <a:spcPts val="600"/>
              </a:spcAft>
            </a:pPr>
            <a:endParaRPr lang="en-US" sz="2040" dirty="0">
              <a:gradFill>
                <a:gsLst>
                  <a:gs pos="2917">
                    <a:srgbClr val="404040"/>
                  </a:gs>
                  <a:gs pos="30000">
                    <a:srgbClr val="404040"/>
                  </a:gs>
                </a:gsLst>
                <a:lin ang="5400000" scaled="0"/>
              </a:gradFill>
              <a:latin typeface="Segoe UI Semibold" panose="020B0702040204020203" pitchFamily="34" charset="0"/>
              <a:cs typeface="Segoe UI Semibold" panose="020B0702040204020203" pitchFamily="34" charset="0"/>
            </a:endParaRPr>
          </a:p>
        </p:txBody>
      </p:sp>
      <p:sp>
        <p:nvSpPr>
          <p:cNvPr id="108" name="Rectangle 107"/>
          <p:cNvSpPr/>
          <p:nvPr/>
        </p:nvSpPr>
        <p:spPr>
          <a:xfrm>
            <a:off x="7739767" y="4534046"/>
            <a:ext cx="1906983" cy="1395393"/>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2040" dirty="0">
              <a:gradFill>
                <a:gsLst>
                  <a:gs pos="2917">
                    <a:srgbClr val="404040"/>
                  </a:gs>
                  <a:gs pos="30000">
                    <a:srgbClr val="404040"/>
                  </a:gs>
                </a:gsLst>
                <a:lin ang="5400000" scaled="0"/>
              </a:gradFill>
              <a:latin typeface="Segoe UI Semibold" panose="020B0702040204020203" pitchFamily="34" charset="0"/>
              <a:cs typeface="Segoe UI Semibold" panose="020B0702040204020203" pitchFamily="34" charset="0"/>
            </a:endParaRPr>
          </a:p>
        </p:txBody>
      </p:sp>
      <p:sp>
        <p:nvSpPr>
          <p:cNvPr id="3" name="Title 2"/>
          <p:cNvSpPr>
            <a:spLocks noGrp="1"/>
          </p:cNvSpPr>
          <p:nvPr>
            <p:ph type="title"/>
          </p:nvPr>
        </p:nvSpPr>
        <p:spPr/>
        <p:txBody>
          <a:bodyPr/>
          <a:lstStyle/>
          <a:p>
            <a:r>
              <a:rPr lang="en-US" dirty="0" smtClean="0"/>
              <a:t>Daily App Usage Pattern</a:t>
            </a:r>
            <a:endParaRPr lang="en-US" dirty="0"/>
          </a:p>
        </p:txBody>
      </p:sp>
      <p:grpSp>
        <p:nvGrpSpPr>
          <p:cNvPr id="76" name="Group 75"/>
          <p:cNvGrpSpPr/>
          <p:nvPr/>
        </p:nvGrpSpPr>
        <p:grpSpPr>
          <a:xfrm>
            <a:off x="10257480" y="1945510"/>
            <a:ext cx="461829" cy="462522"/>
            <a:chOff x="985838" y="4721226"/>
            <a:chExt cx="1060450" cy="1062038"/>
          </a:xfrm>
          <a:solidFill>
            <a:srgbClr val="F8F8F8"/>
          </a:solidFill>
        </p:grpSpPr>
        <p:sp>
          <p:nvSpPr>
            <p:cNvPr id="77" name="Oval 12"/>
            <p:cNvSpPr>
              <a:spLocks noChangeArrowheads="1"/>
            </p:cNvSpPr>
            <p:nvPr/>
          </p:nvSpPr>
          <p:spPr bwMode="auto">
            <a:xfrm>
              <a:off x="985838" y="4721226"/>
              <a:ext cx="1060450" cy="1062038"/>
            </a:xfrm>
            <a:prstGeom prst="ellipse">
              <a:avLst/>
            </a:prstGeom>
            <a:grpFill/>
            <a:ln w="38100" cap="flat">
              <a:solidFill>
                <a:srgbClr val="D83B01"/>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78" name="Line 60"/>
            <p:cNvSpPr>
              <a:spLocks noChangeShapeType="1"/>
            </p:cNvSpPr>
            <p:nvPr/>
          </p:nvSpPr>
          <p:spPr bwMode="auto">
            <a:xfrm flipV="1">
              <a:off x="1293813" y="5030788"/>
              <a:ext cx="444500" cy="444500"/>
            </a:xfrm>
            <a:prstGeom prst="line">
              <a:avLst/>
            </a:prstGeom>
            <a:grpFill/>
            <a:ln w="38100" cap="flat">
              <a:solidFill>
                <a:srgbClr val="D83B01"/>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79" name="Line 61"/>
            <p:cNvSpPr>
              <a:spLocks noChangeShapeType="1"/>
            </p:cNvSpPr>
            <p:nvPr/>
          </p:nvSpPr>
          <p:spPr bwMode="auto">
            <a:xfrm>
              <a:off x="1293813" y="5030788"/>
              <a:ext cx="444500" cy="444500"/>
            </a:xfrm>
            <a:prstGeom prst="line">
              <a:avLst/>
            </a:prstGeom>
            <a:grpFill/>
            <a:ln w="38100" cap="flat">
              <a:solidFill>
                <a:srgbClr val="D83B01"/>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80" name="Group 79"/>
          <p:cNvGrpSpPr/>
          <p:nvPr/>
        </p:nvGrpSpPr>
        <p:grpSpPr>
          <a:xfrm>
            <a:off x="6554906" y="1946203"/>
            <a:ext cx="461829" cy="461829"/>
            <a:chOff x="2713038" y="1955801"/>
            <a:chExt cx="1060450" cy="1060450"/>
          </a:xfrm>
          <a:solidFill>
            <a:srgbClr val="F8F8F8"/>
          </a:solidFill>
        </p:grpSpPr>
        <p:sp>
          <p:nvSpPr>
            <p:cNvPr id="81" name="Oval 14"/>
            <p:cNvSpPr>
              <a:spLocks noChangeArrowheads="1"/>
            </p:cNvSpPr>
            <p:nvPr/>
          </p:nvSpPr>
          <p:spPr bwMode="auto">
            <a:xfrm>
              <a:off x="2713038" y="1955801"/>
              <a:ext cx="1060450" cy="1060450"/>
            </a:xfrm>
            <a:prstGeom prst="ellipse">
              <a:avLst/>
            </a:prstGeom>
            <a:grpFill/>
            <a:ln w="38100" cap="flat">
              <a:solidFill>
                <a:srgbClr val="107C1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82" name="Freeform 15"/>
            <p:cNvSpPr>
              <a:spLocks/>
            </p:cNvSpPr>
            <p:nvPr/>
          </p:nvSpPr>
          <p:spPr bwMode="auto">
            <a:xfrm>
              <a:off x="2981325" y="2311401"/>
              <a:ext cx="522288" cy="347663"/>
            </a:xfrm>
            <a:custGeom>
              <a:avLst/>
              <a:gdLst>
                <a:gd name="T0" fmla="*/ 0 w 329"/>
                <a:gd name="T1" fmla="*/ 110 h 219"/>
                <a:gd name="T2" fmla="*/ 110 w 329"/>
                <a:gd name="T3" fmla="*/ 219 h 219"/>
                <a:gd name="T4" fmla="*/ 329 w 329"/>
                <a:gd name="T5" fmla="*/ 0 h 219"/>
              </a:gdLst>
              <a:ahLst/>
              <a:cxnLst>
                <a:cxn ang="0">
                  <a:pos x="T0" y="T1"/>
                </a:cxn>
                <a:cxn ang="0">
                  <a:pos x="T2" y="T3"/>
                </a:cxn>
                <a:cxn ang="0">
                  <a:pos x="T4" y="T5"/>
                </a:cxn>
              </a:cxnLst>
              <a:rect l="0" t="0" r="r" b="b"/>
              <a:pathLst>
                <a:path w="329" h="219">
                  <a:moveTo>
                    <a:pt x="0" y="110"/>
                  </a:moveTo>
                  <a:lnTo>
                    <a:pt x="110" y="219"/>
                  </a:lnTo>
                  <a:lnTo>
                    <a:pt x="329" y="0"/>
                  </a:lnTo>
                </a:path>
              </a:pathLst>
            </a:custGeom>
            <a:grpFill/>
            <a:ln w="38100" cap="flat">
              <a:solidFill>
                <a:srgbClr val="107C1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83" name="Group 82"/>
          <p:cNvGrpSpPr/>
          <p:nvPr/>
        </p:nvGrpSpPr>
        <p:grpSpPr>
          <a:xfrm>
            <a:off x="8462018" y="1945510"/>
            <a:ext cx="461829" cy="462522"/>
            <a:chOff x="4346575" y="4721226"/>
            <a:chExt cx="1060450" cy="1062038"/>
          </a:xfrm>
          <a:solidFill>
            <a:srgbClr val="F8F8F8"/>
          </a:solidFill>
        </p:grpSpPr>
        <p:sp>
          <p:nvSpPr>
            <p:cNvPr id="84" name="Oval 13"/>
            <p:cNvSpPr>
              <a:spLocks noChangeArrowheads="1"/>
            </p:cNvSpPr>
            <p:nvPr/>
          </p:nvSpPr>
          <p:spPr bwMode="auto">
            <a:xfrm>
              <a:off x="4346575" y="4721226"/>
              <a:ext cx="1060450" cy="1062038"/>
            </a:xfrm>
            <a:prstGeom prst="ellipse">
              <a:avLst/>
            </a:prstGeom>
            <a:grpFill/>
            <a:ln w="38100" cap="flat">
              <a:solidFill>
                <a:srgbClr val="00205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85" name="Line 58"/>
            <p:cNvSpPr>
              <a:spLocks noChangeShapeType="1"/>
            </p:cNvSpPr>
            <p:nvPr/>
          </p:nvSpPr>
          <p:spPr bwMode="auto">
            <a:xfrm>
              <a:off x="4876800" y="5005388"/>
              <a:ext cx="0" cy="309563"/>
            </a:xfrm>
            <a:prstGeom prst="line">
              <a:avLst/>
            </a:prstGeom>
            <a:grpFill/>
            <a:ln w="38100" cap="flat">
              <a:solidFill>
                <a:srgbClr val="00205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86" name="Line 59"/>
            <p:cNvSpPr>
              <a:spLocks noChangeShapeType="1"/>
            </p:cNvSpPr>
            <p:nvPr/>
          </p:nvSpPr>
          <p:spPr bwMode="auto">
            <a:xfrm>
              <a:off x="4876800" y="5376863"/>
              <a:ext cx="0" cy="122238"/>
            </a:xfrm>
            <a:prstGeom prst="line">
              <a:avLst/>
            </a:prstGeom>
            <a:grpFill/>
            <a:ln w="38100" cap="flat">
              <a:solidFill>
                <a:srgbClr val="00205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87" name="Group 86"/>
          <p:cNvGrpSpPr/>
          <p:nvPr/>
        </p:nvGrpSpPr>
        <p:grpSpPr>
          <a:xfrm>
            <a:off x="4808863" y="1945510"/>
            <a:ext cx="461829" cy="462522"/>
            <a:chOff x="4346575" y="4721226"/>
            <a:chExt cx="1060450" cy="1062038"/>
          </a:xfrm>
          <a:solidFill>
            <a:srgbClr val="F8F8F8"/>
          </a:solidFill>
        </p:grpSpPr>
        <p:sp>
          <p:nvSpPr>
            <p:cNvPr id="88" name="Oval 13"/>
            <p:cNvSpPr>
              <a:spLocks noChangeArrowheads="1"/>
            </p:cNvSpPr>
            <p:nvPr/>
          </p:nvSpPr>
          <p:spPr bwMode="auto">
            <a:xfrm>
              <a:off x="4346575" y="4721226"/>
              <a:ext cx="1060450" cy="1062038"/>
            </a:xfrm>
            <a:prstGeom prst="ellipse">
              <a:avLst/>
            </a:prstGeom>
            <a:grpFill/>
            <a:ln w="38100" cap="flat">
              <a:solidFill>
                <a:srgbClr val="00205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89" name="Line 58"/>
            <p:cNvSpPr>
              <a:spLocks noChangeShapeType="1"/>
            </p:cNvSpPr>
            <p:nvPr/>
          </p:nvSpPr>
          <p:spPr bwMode="auto">
            <a:xfrm>
              <a:off x="4876800" y="5005388"/>
              <a:ext cx="0" cy="309563"/>
            </a:xfrm>
            <a:prstGeom prst="line">
              <a:avLst/>
            </a:prstGeom>
            <a:grpFill/>
            <a:ln w="38100" cap="flat">
              <a:solidFill>
                <a:srgbClr val="00205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90" name="Line 59"/>
            <p:cNvSpPr>
              <a:spLocks noChangeShapeType="1"/>
            </p:cNvSpPr>
            <p:nvPr/>
          </p:nvSpPr>
          <p:spPr bwMode="auto">
            <a:xfrm>
              <a:off x="4876800" y="5376863"/>
              <a:ext cx="0" cy="122238"/>
            </a:xfrm>
            <a:prstGeom prst="line">
              <a:avLst/>
            </a:prstGeom>
            <a:grpFill/>
            <a:ln w="38100" cap="flat">
              <a:solidFill>
                <a:srgbClr val="00205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grpSp>
        <p:nvGrpSpPr>
          <p:cNvPr id="91" name="Group 90"/>
          <p:cNvGrpSpPr/>
          <p:nvPr/>
        </p:nvGrpSpPr>
        <p:grpSpPr>
          <a:xfrm>
            <a:off x="2619893" y="1946203"/>
            <a:ext cx="461829" cy="461829"/>
            <a:chOff x="2713038" y="1955801"/>
            <a:chExt cx="1060450" cy="1060450"/>
          </a:xfrm>
          <a:solidFill>
            <a:srgbClr val="F8F8F8"/>
          </a:solidFill>
        </p:grpSpPr>
        <p:sp>
          <p:nvSpPr>
            <p:cNvPr id="92" name="Oval 14"/>
            <p:cNvSpPr>
              <a:spLocks noChangeArrowheads="1"/>
            </p:cNvSpPr>
            <p:nvPr/>
          </p:nvSpPr>
          <p:spPr bwMode="auto">
            <a:xfrm>
              <a:off x="2713038" y="1955801"/>
              <a:ext cx="1060450" cy="1060450"/>
            </a:xfrm>
            <a:prstGeom prst="ellipse">
              <a:avLst/>
            </a:prstGeom>
            <a:grpFill/>
            <a:ln w="38100" cap="flat">
              <a:solidFill>
                <a:srgbClr val="107C10"/>
              </a:solidFill>
              <a:prstDash val="solid"/>
              <a:miter lim="800000"/>
              <a:headEnd/>
              <a:tailEnd/>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93" name="Freeform 15"/>
            <p:cNvSpPr>
              <a:spLocks/>
            </p:cNvSpPr>
            <p:nvPr/>
          </p:nvSpPr>
          <p:spPr bwMode="auto">
            <a:xfrm>
              <a:off x="2981325" y="2311401"/>
              <a:ext cx="522288" cy="347663"/>
            </a:xfrm>
            <a:custGeom>
              <a:avLst/>
              <a:gdLst>
                <a:gd name="T0" fmla="*/ 0 w 329"/>
                <a:gd name="T1" fmla="*/ 110 h 219"/>
                <a:gd name="T2" fmla="*/ 110 w 329"/>
                <a:gd name="T3" fmla="*/ 219 h 219"/>
                <a:gd name="T4" fmla="*/ 329 w 329"/>
                <a:gd name="T5" fmla="*/ 0 h 219"/>
              </a:gdLst>
              <a:ahLst/>
              <a:cxnLst>
                <a:cxn ang="0">
                  <a:pos x="T0" y="T1"/>
                </a:cxn>
                <a:cxn ang="0">
                  <a:pos x="T2" y="T3"/>
                </a:cxn>
                <a:cxn ang="0">
                  <a:pos x="T4" y="T5"/>
                </a:cxn>
              </a:cxnLst>
              <a:rect l="0" t="0" r="r" b="b"/>
              <a:pathLst>
                <a:path w="329" h="219">
                  <a:moveTo>
                    <a:pt x="0" y="110"/>
                  </a:moveTo>
                  <a:lnTo>
                    <a:pt x="110" y="219"/>
                  </a:lnTo>
                  <a:lnTo>
                    <a:pt x="329" y="0"/>
                  </a:lnTo>
                </a:path>
              </a:pathLst>
            </a:custGeom>
            <a:grpFill/>
            <a:ln w="38100" cap="flat">
              <a:solidFill>
                <a:srgbClr val="107C10"/>
              </a:solidFill>
              <a:prstDash val="solid"/>
              <a:miter lim="800000"/>
              <a:headEnd/>
              <a:tailEnd/>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grpSp>
      <p:cxnSp>
        <p:nvCxnSpPr>
          <p:cNvPr id="32" name="Straight Connector 31"/>
          <p:cNvCxnSpPr/>
          <p:nvPr/>
        </p:nvCxnSpPr>
        <p:spPr>
          <a:xfrm>
            <a:off x="1723026"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4008749"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4234730"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5836808"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6067720"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513789" y="1902896"/>
            <a:ext cx="0" cy="4103455"/>
          </a:xfrm>
          <a:prstGeom prst="line">
            <a:avLst/>
          </a:prstGeom>
          <a:ln>
            <a:solidFill>
              <a:srgbClr val="107C1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7739766"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9646750" y="1902896"/>
            <a:ext cx="0" cy="4103455"/>
          </a:xfrm>
          <a:prstGeom prst="line">
            <a:avLst/>
          </a:prstGeom>
          <a:ln>
            <a:solidFill>
              <a:srgbClr val="00205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421643" y="5973423"/>
            <a:ext cx="9978856" cy="0"/>
          </a:xfrm>
          <a:prstGeom prst="line">
            <a:avLst/>
          </a:prstGeom>
          <a:ln w="76200">
            <a:solidFill>
              <a:srgbClr val="A5A5A5"/>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458694" y="1902896"/>
            <a:ext cx="0" cy="4103455"/>
          </a:xfrm>
          <a:prstGeom prst="line">
            <a:avLst/>
          </a:prstGeom>
          <a:ln w="76200">
            <a:solidFill>
              <a:srgbClr val="A5A5A5"/>
            </a:solidFill>
          </a:ln>
        </p:spPr>
        <p:style>
          <a:lnRef idx="1">
            <a:schemeClr val="accent1"/>
          </a:lnRef>
          <a:fillRef idx="0">
            <a:schemeClr val="accent1"/>
          </a:fillRef>
          <a:effectRef idx="0">
            <a:schemeClr val="accent1"/>
          </a:effectRef>
          <a:fontRef idx="minor">
            <a:schemeClr val="tx1"/>
          </a:fontRef>
        </p:style>
      </p:cxnSp>
      <p:sp>
        <p:nvSpPr>
          <p:cNvPr id="49" name="Freeform 10"/>
          <p:cNvSpPr>
            <a:spLocks/>
          </p:cNvSpPr>
          <p:nvPr/>
        </p:nvSpPr>
        <p:spPr bwMode="auto">
          <a:xfrm rot="5400000">
            <a:off x="1340870" y="1731973"/>
            <a:ext cx="235648" cy="390290"/>
          </a:xfrm>
          <a:custGeom>
            <a:avLst/>
            <a:gdLst>
              <a:gd name="T0" fmla="*/ 54 w 92"/>
              <a:gd name="T1" fmla="*/ 93 h 154"/>
              <a:gd name="T2" fmla="*/ 87 w 92"/>
              <a:gd name="T3" fmla="*/ 125 h 154"/>
              <a:gd name="T4" fmla="*/ 87 w 92"/>
              <a:gd name="T5" fmla="*/ 148 h 154"/>
              <a:gd name="T6" fmla="*/ 64 w 92"/>
              <a:gd name="T7" fmla="*/ 148 h 154"/>
              <a:gd name="T8" fmla="*/ 5 w 92"/>
              <a:gd name="T9" fmla="*/ 88 h 154"/>
              <a:gd name="T10" fmla="*/ 5 w 92"/>
              <a:gd name="T11" fmla="*/ 88 h 154"/>
              <a:gd name="T12" fmla="*/ 4 w 92"/>
              <a:gd name="T13" fmla="*/ 87 h 154"/>
              <a:gd name="T14" fmla="*/ 4 w 92"/>
              <a:gd name="T15" fmla="*/ 87 h 154"/>
              <a:gd name="T16" fmla="*/ 3 w 92"/>
              <a:gd name="T17" fmla="*/ 86 h 154"/>
              <a:gd name="T18" fmla="*/ 3 w 92"/>
              <a:gd name="T19" fmla="*/ 85 h 154"/>
              <a:gd name="T20" fmla="*/ 2 w 92"/>
              <a:gd name="T21" fmla="*/ 85 h 154"/>
              <a:gd name="T22" fmla="*/ 2 w 92"/>
              <a:gd name="T23" fmla="*/ 84 h 154"/>
              <a:gd name="T24" fmla="*/ 2 w 92"/>
              <a:gd name="T25" fmla="*/ 83 h 154"/>
              <a:gd name="T26" fmla="*/ 1 w 92"/>
              <a:gd name="T27" fmla="*/ 82 h 154"/>
              <a:gd name="T28" fmla="*/ 1 w 92"/>
              <a:gd name="T29" fmla="*/ 82 h 154"/>
              <a:gd name="T30" fmla="*/ 1 w 92"/>
              <a:gd name="T31" fmla="*/ 81 h 154"/>
              <a:gd name="T32" fmla="*/ 1 w 92"/>
              <a:gd name="T33" fmla="*/ 80 h 154"/>
              <a:gd name="T34" fmla="*/ 0 w 92"/>
              <a:gd name="T35" fmla="*/ 79 h 154"/>
              <a:gd name="T36" fmla="*/ 0 w 92"/>
              <a:gd name="T37" fmla="*/ 78 h 154"/>
              <a:gd name="T38" fmla="*/ 0 w 92"/>
              <a:gd name="T39" fmla="*/ 78 h 154"/>
              <a:gd name="T40" fmla="*/ 0 w 92"/>
              <a:gd name="T41" fmla="*/ 76 h 154"/>
              <a:gd name="T42" fmla="*/ 0 w 92"/>
              <a:gd name="T43" fmla="*/ 76 h 154"/>
              <a:gd name="T44" fmla="*/ 0 w 92"/>
              <a:gd name="T45" fmla="*/ 75 h 154"/>
              <a:gd name="T46" fmla="*/ 0 w 92"/>
              <a:gd name="T47" fmla="*/ 75 h 154"/>
              <a:gd name="T48" fmla="*/ 1 w 92"/>
              <a:gd name="T49" fmla="*/ 74 h 154"/>
              <a:gd name="T50" fmla="*/ 1 w 92"/>
              <a:gd name="T51" fmla="*/ 73 h 154"/>
              <a:gd name="T52" fmla="*/ 1 w 92"/>
              <a:gd name="T53" fmla="*/ 73 h 154"/>
              <a:gd name="T54" fmla="*/ 1 w 92"/>
              <a:gd name="T55" fmla="*/ 72 h 154"/>
              <a:gd name="T56" fmla="*/ 2 w 92"/>
              <a:gd name="T57" fmla="*/ 71 h 154"/>
              <a:gd name="T58" fmla="*/ 2 w 92"/>
              <a:gd name="T59" fmla="*/ 70 h 154"/>
              <a:gd name="T60" fmla="*/ 2 w 92"/>
              <a:gd name="T61" fmla="*/ 69 h 154"/>
              <a:gd name="T62" fmla="*/ 3 w 92"/>
              <a:gd name="T63" fmla="*/ 69 h 154"/>
              <a:gd name="T64" fmla="*/ 3 w 92"/>
              <a:gd name="T65" fmla="*/ 68 h 154"/>
              <a:gd name="T66" fmla="*/ 4 w 92"/>
              <a:gd name="T67" fmla="*/ 67 h 154"/>
              <a:gd name="T68" fmla="*/ 4 w 92"/>
              <a:gd name="T69" fmla="*/ 67 h 154"/>
              <a:gd name="T70" fmla="*/ 5 w 92"/>
              <a:gd name="T71" fmla="*/ 67 h 154"/>
              <a:gd name="T72" fmla="*/ 5 w 92"/>
              <a:gd name="T73" fmla="*/ 66 h 154"/>
              <a:gd name="T74" fmla="*/ 64 w 92"/>
              <a:gd name="T75" fmla="*/ 7 h 154"/>
              <a:gd name="T76" fmla="*/ 87 w 92"/>
              <a:gd name="T77" fmla="*/ 7 h 154"/>
              <a:gd name="T78" fmla="*/ 87 w 92"/>
              <a:gd name="T79" fmla="*/ 29 h 154"/>
              <a:gd name="T80" fmla="*/ 54 w 92"/>
              <a:gd name="T81" fmla="*/ 61 h 154"/>
              <a:gd name="T82" fmla="*/ 54 w 92"/>
              <a:gd name="T8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154">
                <a:moveTo>
                  <a:pt x="54" y="93"/>
                </a:moveTo>
                <a:cubicBezTo>
                  <a:pt x="87" y="125"/>
                  <a:pt x="87" y="125"/>
                  <a:pt x="87" y="125"/>
                </a:cubicBezTo>
                <a:cubicBezTo>
                  <a:pt x="92" y="132"/>
                  <a:pt x="92" y="142"/>
                  <a:pt x="87" y="148"/>
                </a:cubicBezTo>
                <a:cubicBezTo>
                  <a:pt x="81" y="154"/>
                  <a:pt x="71" y="154"/>
                  <a:pt x="64" y="148"/>
                </a:cubicBezTo>
                <a:cubicBezTo>
                  <a:pt x="5" y="88"/>
                  <a:pt x="5" y="88"/>
                  <a:pt x="5" y="88"/>
                </a:cubicBezTo>
                <a:cubicBezTo>
                  <a:pt x="5" y="88"/>
                  <a:pt x="5" y="88"/>
                  <a:pt x="5" y="88"/>
                </a:cubicBezTo>
                <a:cubicBezTo>
                  <a:pt x="5" y="87"/>
                  <a:pt x="4" y="87"/>
                  <a:pt x="4" y="87"/>
                </a:cubicBezTo>
                <a:cubicBezTo>
                  <a:pt x="4" y="87"/>
                  <a:pt x="4" y="87"/>
                  <a:pt x="4" y="87"/>
                </a:cubicBezTo>
                <a:cubicBezTo>
                  <a:pt x="3" y="87"/>
                  <a:pt x="3" y="87"/>
                  <a:pt x="3" y="86"/>
                </a:cubicBezTo>
                <a:cubicBezTo>
                  <a:pt x="3" y="86"/>
                  <a:pt x="3" y="86"/>
                  <a:pt x="3" y="85"/>
                </a:cubicBezTo>
                <a:cubicBezTo>
                  <a:pt x="2" y="85"/>
                  <a:pt x="2" y="85"/>
                  <a:pt x="2" y="85"/>
                </a:cubicBezTo>
                <a:cubicBezTo>
                  <a:pt x="2" y="84"/>
                  <a:pt x="2" y="84"/>
                  <a:pt x="2" y="84"/>
                </a:cubicBezTo>
                <a:cubicBezTo>
                  <a:pt x="2" y="84"/>
                  <a:pt x="2" y="84"/>
                  <a:pt x="2" y="83"/>
                </a:cubicBezTo>
                <a:cubicBezTo>
                  <a:pt x="1" y="83"/>
                  <a:pt x="1" y="83"/>
                  <a:pt x="1" y="82"/>
                </a:cubicBezTo>
                <a:cubicBezTo>
                  <a:pt x="1" y="82"/>
                  <a:pt x="1" y="82"/>
                  <a:pt x="1" y="82"/>
                </a:cubicBezTo>
                <a:cubicBezTo>
                  <a:pt x="1" y="81"/>
                  <a:pt x="1" y="81"/>
                  <a:pt x="1" y="81"/>
                </a:cubicBezTo>
                <a:cubicBezTo>
                  <a:pt x="1" y="80"/>
                  <a:pt x="1" y="80"/>
                  <a:pt x="1" y="80"/>
                </a:cubicBezTo>
                <a:cubicBezTo>
                  <a:pt x="0" y="79"/>
                  <a:pt x="0" y="79"/>
                  <a:pt x="0" y="79"/>
                </a:cubicBezTo>
                <a:cubicBezTo>
                  <a:pt x="0" y="79"/>
                  <a:pt x="0" y="79"/>
                  <a:pt x="0" y="78"/>
                </a:cubicBezTo>
                <a:cubicBezTo>
                  <a:pt x="0" y="78"/>
                  <a:pt x="0" y="78"/>
                  <a:pt x="0" y="78"/>
                </a:cubicBezTo>
                <a:cubicBezTo>
                  <a:pt x="0" y="77"/>
                  <a:pt x="0" y="77"/>
                  <a:pt x="0" y="76"/>
                </a:cubicBezTo>
                <a:cubicBezTo>
                  <a:pt x="0" y="76"/>
                  <a:pt x="0" y="76"/>
                  <a:pt x="0" y="76"/>
                </a:cubicBezTo>
                <a:cubicBezTo>
                  <a:pt x="0" y="75"/>
                  <a:pt x="0" y="75"/>
                  <a:pt x="0" y="75"/>
                </a:cubicBezTo>
                <a:cubicBezTo>
                  <a:pt x="0" y="75"/>
                  <a:pt x="0" y="75"/>
                  <a:pt x="0" y="75"/>
                </a:cubicBezTo>
                <a:cubicBezTo>
                  <a:pt x="0" y="75"/>
                  <a:pt x="1" y="75"/>
                  <a:pt x="1" y="74"/>
                </a:cubicBezTo>
                <a:cubicBezTo>
                  <a:pt x="1" y="74"/>
                  <a:pt x="1" y="74"/>
                  <a:pt x="1" y="73"/>
                </a:cubicBezTo>
                <a:cubicBezTo>
                  <a:pt x="1" y="73"/>
                  <a:pt x="1" y="73"/>
                  <a:pt x="1" y="73"/>
                </a:cubicBezTo>
                <a:cubicBezTo>
                  <a:pt x="1" y="72"/>
                  <a:pt x="1" y="72"/>
                  <a:pt x="1" y="72"/>
                </a:cubicBezTo>
                <a:cubicBezTo>
                  <a:pt x="1" y="72"/>
                  <a:pt x="1" y="71"/>
                  <a:pt x="2" y="71"/>
                </a:cubicBezTo>
                <a:cubicBezTo>
                  <a:pt x="2" y="70"/>
                  <a:pt x="2" y="70"/>
                  <a:pt x="2" y="70"/>
                </a:cubicBezTo>
                <a:cubicBezTo>
                  <a:pt x="2" y="70"/>
                  <a:pt x="2" y="70"/>
                  <a:pt x="2" y="69"/>
                </a:cubicBezTo>
                <a:cubicBezTo>
                  <a:pt x="3" y="69"/>
                  <a:pt x="3" y="69"/>
                  <a:pt x="3" y="69"/>
                </a:cubicBezTo>
                <a:cubicBezTo>
                  <a:pt x="3" y="68"/>
                  <a:pt x="3" y="68"/>
                  <a:pt x="3" y="68"/>
                </a:cubicBezTo>
                <a:cubicBezTo>
                  <a:pt x="3" y="68"/>
                  <a:pt x="3" y="68"/>
                  <a:pt x="4" y="67"/>
                </a:cubicBezTo>
                <a:cubicBezTo>
                  <a:pt x="4" y="67"/>
                  <a:pt x="4" y="67"/>
                  <a:pt x="4" y="67"/>
                </a:cubicBezTo>
                <a:cubicBezTo>
                  <a:pt x="4" y="67"/>
                  <a:pt x="5" y="67"/>
                  <a:pt x="5" y="67"/>
                </a:cubicBezTo>
                <a:cubicBezTo>
                  <a:pt x="5" y="66"/>
                  <a:pt x="5" y="66"/>
                  <a:pt x="5" y="66"/>
                </a:cubicBezTo>
                <a:cubicBezTo>
                  <a:pt x="64" y="7"/>
                  <a:pt x="64" y="7"/>
                  <a:pt x="64" y="7"/>
                </a:cubicBezTo>
                <a:cubicBezTo>
                  <a:pt x="71" y="0"/>
                  <a:pt x="81" y="0"/>
                  <a:pt x="87" y="7"/>
                </a:cubicBezTo>
                <a:cubicBezTo>
                  <a:pt x="92" y="13"/>
                  <a:pt x="92" y="23"/>
                  <a:pt x="87" y="29"/>
                </a:cubicBezTo>
                <a:cubicBezTo>
                  <a:pt x="54" y="61"/>
                  <a:pt x="54" y="61"/>
                  <a:pt x="54" y="61"/>
                </a:cubicBezTo>
                <a:lnTo>
                  <a:pt x="54" y="93"/>
                </a:lnTo>
                <a:close/>
              </a:path>
            </a:pathLst>
          </a:custGeom>
          <a:solidFill>
            <a:srgbClr val="A5A5A5"/>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latin typeface="Segoe UI"/>
            </a:endParaRPr>
          </a:p>
        </p:txBody>
      </p:sp>
      <p:sp>
        <p:nvSpPr>
          <p:cNvPr id="109" name="TextBox 108"/>
          <p:cNvSpPr txBox="1"/>
          <p:nvPr/>
        </p:nvSpPr>
        <p:spPr>
          <a:xfrm rot="16200000">
            <a:off x="227651" y="3522655"/>
            <a:ext cx="1814741"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gradFill>
                  <a:gsLst>
                    <a:gs pos="2917">
                      <a:srgbClr val="404040"/>
                    </a:gs>
                    <a:gs pos="30000">
                      <a:srgbClr val="404040"/>
                    </a:gs>
                  </a:gsLst>
                  <a:lin ang="5400000" scaled="0"/>
                </a:gradFill>
                <a:latin typeface="Segoe UI Semibold" panose="020B0702040204020203" pitchFamily="34" charset="0"/>
                <a:cs typeface="Segoe UI Semibold" panose="020B0702040204020203" pitchFamily="34" charset="0"/>
              </a:rPr>
              <a:t>Memory Usage</a:t>
            </a:r>
          </a:p>
        </p:txBody>
      </p:sp>
      <p:sp>
        <p:nvSpPr>
          <p:cNvPr id="110" name="TextBox 109"/>
          <p:cNvSpPr txBox="1"/>
          <p:nvPr/>
        </p:nvSpPr>
        <p:spPr>
          <a:xfrm>
            <a:off x="1089734" y="6089799"/>
            <a:ext cx="1564402"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err="1">
                <a:solidFill>
                  <a:srgbClr val="107C10"/>
                </a:solidFill>
                <a:latin typeface="Segoe UI Semibold" panose="020B0702040204020203" pitchFamily="34" charset="0"/>
                <a:cs typeface="Segoe UI Semibold" panose="020B0702040204020203" pitchFamily="34" charset="0"/>
              </a:rPr>
              <a:t>OnLaunched</a:t>
            </a:r>
            <a:endParaRPr lang="en-US" sz="1599" dirty="0">
              <a:solidFill>
                <a:srgbClr val="107C10"/>
              </a:solidFill>
              <a:latin typeface="Segoe UI Semibold" panose="020B0702040204020203" pitchFamily="34" charset="0"/>
              <a:cs typeface="Segoe UI Semibold" panose="020B0702040204020203" pitchFamily="34" charset="0"/>
            </a:endParaRPr>
          </a:p>
        </p:txBody>
      </p:sp>
      <p:sp>
        <p:nvSpPr>
          <p:cNvPr id="111" name="TextBox 110"/>
          <p:cNvSpPr txBox="1"/>
          <p:nvPr/>
        </p:nvSpPr>
        <p:spPr>
          <a:xfrm>
            <a:off x="3246859" y="6090193"/>
            <a:ext cx="1484292"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Suspending</a:t>
            </a:r>
          </a:p>
        </p:txBody>
      </p:sp>
      <p:sp>
        <p:nvSpPr>
          <p:cNvPr id="112" name="TextBox 111"/>
          <p:cNvSpPr txBox="1"/>
          <p:nvPr/>
        </p:nvSpPr>
        <p:spPr>
          <a:xfrm>
            <a:off x="5254522" y="6089799"/>
            <a:ext cx="1305497"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107C10"/>
                </a:solidFill>
                <a:latin typeface="Segoe UI Semibold" panose="020B0702040204020203" pitchFamily="34" charset="0"/>
                <a:cs typeface="Segoe UI Semibold" panose="020B0702040204020203" pitchFamily="34" charset="0"/>
              </a:rPr>
              <a:t>Resuming</a:t>
            </a:r>
          </a:p>
        </p:txBody>
      </p:sp>
      <p:sp>
        <p:nvSpPr>
          <p:cNvPr id="113" name="TextBox 112"/>
          <p:cNvSpPr txBox="1"/>
          <p:nvPr/>
        </p:nvSpPr>
        <p:spPr>
          <a:xfrm>
            <a:off x="6877602" y="6090193"/>
            <a:ext cx="1484292" cy="521303"/>
          </a:xfrm>
          <a:prstGeom prst="rect">
            <a:avLst/>
          </a:prstGeom>
          <a:noFill/>
        </p:spPr>
        <p:txBody>
          <a:bodyPr wrap="none" lIns="182854" tIns="146283" rIns="182854" bIns="146283" rtlCol="0">
            <a:spAutoFit/>
          </a:bodyPr>
          <a:lstStyle/>
          <a:p>
            <a:pPr defTabSz="932597">
              <a:lnSpc>
                <a:spcPct val="90000"/>
              </a:lnSpc>
              <a:spcAft>
                <a:spcPts val="600"/>
              </a:spcAft>
            </a:pPr>
            <a:r>
              <a:rPr lang="en-US" sz="1599" dirty="0">
                <a:solidFill>
                  <a:srgbClr val="002050"/>
                </a:solidFill>
                <a:latin typeface="Segoe UI Semibold" panose="020B0702040204020203" pitchFamily="34" charset="0"/>
                <a:cs typeface="Segoe UI Semibold" panose="020B0702040204020203" pitchFamily="34" charset="0"/>
              </a:rPr>
              <a:t>Suspending</a:t>
            </a:r>
          </a:p>
        </p:txBody>
      </p:sp>
      <p:sp>
        <p:nvSpPr>
          <p:cNvPr id="114" name="Freeform 10"/>
          <p:cNvSpPr>
            <a:spLocks/>
          </p:cNvSpPr>
          <p:nvPr/>
        </p:nvSpPr>
        <p:spPr bwMode="auto">
          <a:xfrm rot="10800000">
            <a:off x="11259856" y="5780087"/>
            <a:ext cx="235648" cy="390290"/>
          </a:xfrm>
          <a:custGeom>
            <a:avLst/>
            <a:gdLst>
              <a:gd name="T0" fmla="*/ 54 w 92"/>
              <a:gd name="T1" fmla="*/ 93 h 154"/>
              <a:gd name="T2" fmla="*/ 87 w 92"/>
              <a:gd name="T3" fmla="*/ 125 h 154"/>
              <a:gd name="T4" fmla="*/ 87 w 92"/>
              <a:gd name="T5" fmla="*/ 148 h 154"/>
              <a:gd name="T6" fmla="*/ 64 w 92"/>
              <a:gd name="T7" fmla="*/ 148 h 154"/>
              <a:gd name="T8" fmla="*/ 5 w 92"/>
              <a:gd name="T9" fmla="*/ 88 h 154"/>
              <a:gd name="T10" fmla="*/ 5 w 92"/>
              <a:gd name="T11" fmla="*/ 88 h 154"/>
              <a:gd name="T12" fmla="*/ 4 w 92"/>
              <a:gd name="T13" fmla="*/ 87 h 154"/>
              <a:gd name="T14" fmla="*/ 4 w 92"/>
              <a:gd name="T15" fmla="*/ 87 h 154"/>
              <a:gd name="T16" fmla="*/ 3 w 92"/>
              <a:gd name="T17" fmla="*/ 86 h 154"/>
              <a:gd name="T18" fmla="*/ 3 w 92"/>
              <a:gd name="T19" fmla="*/ 85 h 154"/>
              <a:gd name="T20" fmla="*/ 2 w 92"/>
              <a:gd name="T21" fmla="*/ 85 h 154"/>
              <a:gd name="T22" fmla="*/ 2 w 92"/>
              <a:gd name="T23" fmla="*/ 84 h 154"/>
              <a:gd name="T24" fmla="*/ 2 w 92"/>
              <a:gd name="T25" fmla="*/ 83 h 154"/>
              <a:gd name="T26" fmla="*/ 1 w 92"/>
              <a:gd name="T27" fmla="*/ 82 h 154"/>
              <a:gd name="T28" fmla="*/ 1 w 92"/>
              <a:gd name="T29" fmla="*/ 82 h 154"/>
              <a:gd name="T30" fmla="*/ 1 w 92"/>
              <a:gd name="T31" fmla="*/ 81 h 154"/>
              <a:gd name="T32" fmla="*/ 1 w 92"/>
              <a:gd name="T33" fmla="*/ 80 h 154"/>
              <a:gd name="T34" fmla="*/ 0 w 92"/>
              <a:gd name="T35" fmla="*/ 79 h 154"/>
              <a:gd name="T36" fmla="*/ 0 w 92"/>
              <a:gd name="T37" fmla="*/ 78 h 154"/>
              <a:gd name="T38" fmla="*/ 0 w 92"/>
              <a:gd name="T39" fmla="*/ 78 h 154"/>
              <a:gd name="T40" fmla="*/ 0 w 92"/>
              <a:gd name="T41" fmla="*/ 76 h 154"/>
              <a:gd name="T42" fmla="*/ 0 w 92"/>
              <a:gd name="T43" fmla="*/ 76 h 154"/>
              <a:gd name="T44" fmla="*/ 0 w 92"/>
              <a:gd name="T45" fmla="*/ 75 h 154"/>
              <a:gd name="T46" fmla="*/ 0 w 92"/>
              <a:gd name="T47" fmla="*/ 75 h 154"/>
              <a:gd name="T48" fmla="*/ 1 w 92"/>
              <a:gd name="T49" fmla="*/ 74 h 154"/>
              <a:gd name="T50" fmla="*/ 1 w 92"/>
              <a:gd name="T51" fmla="*/ 73 h 154"/>
              <a:gd name="T52" fmla="*/ 1 w 92"/>
              <a:gd name="T53" fmla="*/ 73 h 154"/>
              <a:gd name="T54" fmla="*/ 1 w 92"/>
              <a:gd name="T55" fmla="*/ 72 h 154"/>
              <a:gd name="T56" fmla="*/ 2 w 92"/>
              <a:gd name="T57" fmla="*/ 71 h 154"/>
              <a:gd name="T58" fmla="*/ 2 w 92"/>
              <a:gd name="T59" fmla="*/ 70 h 154"/>
              <a:gd name="T60" fmla="*/ 2 w 92"/>
              <a:gd name="T61" fmla="*/ 69 h 154"/>
              <a:gd name="T62" fmla="*/ 3 w 92"/>
              <a:gd name="T63" fmla="*/ 69 h 154"/>
              <a:gd name="T64" fmla="*/ 3 w 92"/>
              <a:gd name="T65" fmla="*/ 68 h 154"/>
              <a:gd name="T66" fmla="*/ 4 w 92"/>
              <a:gd name="T67" fmla="*/ 67 h 154"/>
              <a:gd name="T68" fmla="*/ 4 w 92"/>
              <a:gd name="T69" fmla="*/ 67 h 154"/>
              <a:gd name="T70" fmla="*/ 5 w 92"/>
              <a:gd name="T71" fmla="*/ 67 h 154"/>
              <a:gd name="T72" fmla="*/ 5 w 92"/>
              <a:gd name="T73" fmla="*/ 66 h 154"/>
              <a:gd name="T74" fmla="*/ 64 w 92"/>
              <a:gd name="T75" fmla="*/ 7 h 154"/>
              <a:gd name="T76" fmla="*/ 87 w 92"/>
              <a:gd name="T77" fmla="*/ 7 h 154"/>
              <a:gd name="T78" fmla="*/ 87 w 92"/>
              <a:gd name="T79" fmla="*/ 29 h 154"/>
              <a:gd name="T80" fmla="*/ 54 w 92"/>
              <a:gd name="T81" fmla="*/ 61 h 154"/>
              <a:gd name="T82" fmla="*/ 54 w 92"/>
              <a:gd name="T8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154">
                <a:moveTo>
                  <a:pt x="54" y="93"/>
                </a:moveTo>
                <a:cubicBezTo>
                  <a:pt x="87" y="125"/>
                  <a:pt x="87" y="125"/>
                  <a:pt x="87" y="125"/>
                </a:cubicBezTo>
                <a:cubicBezTo>
                  <a:pt x="92" y="132"/>
                  <a:pt x="92" y="142"/>
                  <a:pt x="87" y="148"/>
                </a:cubicBezTo>
                <a:cubicBezTo>
                  <a:pt x="81" y="154"/>
                  <a:pt x="71" y="154"/>
                  <a:pt x="64" y="148"/>
                </a:cubicBezTo>
                <a:cubicBezTo>
                  <a:pt x="5" y="88"/>
                  <a:pt x="5" y="88"/>
                  <a:pt x="5" y="88"/>
                </a:cubicBezTo>
                <a:cubicBezTo>
                  <a:pt x="5" y="88"/>
                  <a:pt x="5" y="88"/>
                  <a:pt x="5" y="88"/>
                </a:cubicBezTo>
                <a:cubicBezTo>
                  <a:pt x="5" y="87"/>
                  <a:pt x="4" y="87"/>
                  <a:pt x="4" y="87"/>
                </a:cubicBezTo>
                <a:cubicBezTo>
                  <a:pt x="4" y="87"/>
                  <a:pt x="4" y="87"/>
                  <a:pt x="4" y="87"/>
                </a:cubicBezTo>
                <a:cubicBezTo>
                  <a:pt x="3" y="87"/>
                  <a:pt x="3" y="87"/>
                  <a:pt x="3" y="86"/>
                </a:cubicBezTo>
                <a:cubicBezTo>
                  <a:pt x="3" y="86"/>
                  <a:pt x="3" y="86"/>
                  <a:pt x="3" y="85"/>
                </a:cubicBezTo>
                <a:cubicBezTo>
                  <a:pt x="2" y="85"/>
                  <a:pt x="2" y="85"/>
                  <a:pt x="2" y="85"/>
                </a:cubicBezTo>
                <a:cubicBezTo>
                  <a:pt x="2" y="84"/>
                  <a:pt x="2" y="84"/>
                  <a:pt x="2" y="84"/>
                </a:cubicBezTo>
                <a:cubicBezTo>
                  <a:pt x="2" y="84"/>
                  <a:pt x="2" y="84"/>
                  <a:pt x="2" y="83"/>
                </a:cubicBezTo>
                <a:cubicBezTo>
                  <a:pt x="1" y="83"/>
                  <a:pt x="1" y="83"/>
                  <a:pt x="1" y="82"/>
                </a:cubicBezTo>
                <a:cubicBezTo>
                  <a:pt x="1" y="82"/>
                  <a:pt x="1" y="82"/>
                  <a:pt x="1" y="82"/>
                </a:cubicBezTo>
                <a:cubicBezTo>
                  <a:pt x="1" y="81"/>
                  <a:pt x="1" y="81"/>
                  <a:pt x="1" y="81"/>
                </a:cubicBezTo>
                <a:cubicBezTo>
                  <a:pt x="1" y="80"/>
                  <a:pt x="1" y="80"/>
                  <a:pt x="1" y="80"/>
                </a:cubicBezTo>
                <a:cubicBezTo>
                  <a:pt x="0" y="79"/>
                  <a:pt x="0" y="79"/>
                  <a:pt x="0" y="79"/>
                </a:cubicBezTo>
                <a:cubicBezTo>
                  <a:pt x="0" y="79"/>
                  <a:pt x="0" y="79"/>
                  <a:pt x="0" y="78"/>
                </a:cubicBezTo>
                <a:cubicBezTo>
                  <a:pt x="0" y="78"/>
                  <a:pt x="0" y="78"/>
                  <a:pt x="0" y="78"/>
                </a:cubicBezTo>
                <a:cubicBezTo>
                  <a:pt x="0" y="77"/>
                  <a:pt x="0" y="77"/>
                  <a:pt x="0" y="76"/>
                </a:cubicBezTo>
                <a:cubicBezTo>
                  <a:pt x="0" y="76"/>
                  <a:pt x="0" y="76"/>
                  <a:pt x="0" y="76"/>
                </a:cubicBezTo>
                <a:cubicBezTo>
                  <a:pt x="0" y="75"/>
                  <a:pt x="0" y="75"/>
                  <a:pt x="0" y="75"/>
                </a:cubicBezTo>
                <a:cubicBezTo>
                  <a:pt x="0" y="75"/>
                  <a:pt x="0" y="75"/>
                  <a:pt x="0" y="75"/>
                </a:cubicBezTo>
                <a:cubicBezTo>
                  <a:pt x="0" y="75"/>
                  <a:pt x="1" y="75"/>
                  <a:pt x="1" y="74"/>
                </a:cubicBezTo>
                <a:cubicBezTo>
                  <a:pt x="1" y="74"/>
                  <a:pt x="1" y="74"/>
                  <a:pt x="1" y="73"/>
                </a:cubicBezTo>
                <a:cubicBezTo>
                  <a:pt x="1" y="73"/>
                  <a:pt x="1" y="73"/>
                  <a:pt x="1" y="73"/>
                </a:cubicBezTo>
                <a:cubicBezTo>
                  <a:pt x="1" y="72"/>
                  <a:pt x="1" y="72"/>
                  <a:pt x="1" y="72"/>
                </a:cubicBezTo>
                <a:cubicBezTo>
                  <a:pt x="1" y="72"/>
                  <a:pt x="1" y="71"/>
                  <a:pt x="2" y="71"/>
                </a:cubicBezTo>
                <a:cubicBezTo>
                  <a:pt x="2" y="70"/>
                  <a:pt x="2" y="70"/>
                  <a:pt x="2" y="70"/>
                </a:cubicBezTo>
                <a:cubicBezTo>
                  <a:pt x="2" y="70"/>
                  <a:pt x="2" y="70"/>
                  <a:pt x="2" y="69"/>
                </a:cubicBezTo>
                <a:cubicBezTo>
                  <a:pt x="3" y="69"/>
                  <a:pt x="3" y="69"/>
                  <a:pt x="3" y="69"/>
                </a:cubicBezTo>
                <a:cubicBezTo>
                  <a:pt x="3" y="68"/>
                  <a:pt x="3" y="68"/>
                  <a:pt x="3" y="68"/>
                </a:cubicBezTo>
                <a:cubicBezTo>
                  <a:pt x="3" y="68"/>
                  <a:pt x="3" y="68"/>
                  <a:pt x="4" y="67"/>
                </a:cubicBezTo>
                <a:cubicBezTo>
                  <a:pt x="4" y="67"/>
                  <a:pt x="4" y="67"/>
                  <a:pt x="4" y="67"/>
                </a:cubicBezTo>
                <a:cubicBezTo>
                  <a:pt x="4" y="67"/>
                  <a:pt x="5" y="67"/>
                  <a:pt x="5" y="67"/>
                </a:cubicBezTo>
                <a:cubicBezTo>
                  <a:pt x="5" y="66"/>
                  <a:pt x="5" y="66"/>
                  <a:pt x="5" y="66"/>
                </a:cubicBezTo>
                <a:cubicBezTo>
                  <a:pt x="64" y="7"/>
                  <a:pt x="64" y="7"/>
                  <a:pt x="64" y="7"/>
                </a:cubicBezTo>
                <a:cubicBezTo>
                  <a:pt x="71" y="0"/>
                  <a:pt x="81" y="0"/>
                  <a:pt x="87" y="7"/>
                </a:cubicBezTo>
                <a:cubicBezTo>
                  <a:pt x="92" y="13"/>
                  <a:pt x="92" y="23"/>
                  <a:pt x="87" y="29"/>
                </a:cubicBezTo>
                <a:cubicBezTo>
                  <a:pt x="54" y="61"/>
                  <a:pt x="54" y="61"/>
                  <a:pt x="54" y="61"/>
                </a:cubicBezTo>
                <a:lnTo>
                  <a:pt x="54" y="93"/>
                </a:lnTo>
                <a:close/>
              </a:path>
            </a:pathLst>
          </a:custGeom>
          <a:solidFill>
            <a:srgbClr val="A5A5A5"/>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505050"/>
              </a:solidFill>
              <a:latin typeface="Segoe UI"/>
            </a:endParaRPr>
          </a:p>
        </p:txBody>
      </p:sp>
      <p:sp>
        <p:nvSpPr>
          <p:cNvPr id="2" name="TextBox 1"/>
          <p:cNvSpPr txBox="1"/>
          <p:nvPr/>
        </p:nvSpPr>
        <p:spPr>
          <a:xfrm>
            <a:off x="2779249" y="4699949"/>
            <a:ext cx="646118" cy="382308"/>
          </a:xfrm>
          <a:prstGeom prst="rect">
            <a:avLst/>
          </a:prstGeom>
          <a:noFill/>
        </p:spPr>
        <p:txBody>
          <a:bodyPr wrap="none" rtlCol="0">
            <a:spAutoFit/>
          </a:bodyPr>
          <a:lstStyle/>
          <a:p>
            <a:pPr defTabSz="932597"/>
            <a:r>
              <a:rPr lang="en-US" sz="1836" dirty="0">
                <a:solidFill>
                  <a:srgbClr val="505050"/>
                </a:solidFill>
                <a:latin typeface="Segoe UI Semibold" panose="020B0702040204020203" pitchFamily="34" charset="0"/>
                <a:cs typeface="Segoe UI Semibold" panose="020B0702040204020203" pitchFamily="34" charset="0"/>
              </a:rPr>
              <a:t>CPU</a:t>
            </a:r>
          </a:p>
        </p:txBody>
      </p:sp>
      <p:sp>
        <p:nvSpPr>
          <p:cNvPr id="43" name="TextBox 42"/>
          <p:cNvSpPr txBox="1"/>
          <p:nvPr/>
        </p:nvSpPr>
        <p:spPr>
          <a:xfrm>
            <a:off x="6446338" y="4677532"/>
            <a:ext cx="646118" cy="382308"/>
          </a:xfrm>
          <a:prstGeom prst="rect">
            <a:avLst/>
          </a:prstGeom>
          <a:noFill/>
        </p:spPr>
        <p:txBody>
          <a:bodyPr wrap="none" rtlCol="0">
            <a:spAutoFit/>
          </a:bodyPr>
          <a:lstStyle/>
          <a:p>
            <a:pPr defTabSz="932597"/>
            <a:r>
              <a:rPr lang="en-US" sz="1836" dirty="0">
                <a:solidFill>
                  <a:srgbClr val="505050"/>
                </a:solidFill>
                <a:latin typeface="Segoe UI Semibold" panose="020B0702040204020203" pitchFamily="34" charset="0"/>
                <a:cs typeface="Segoe UI Semibold" panose="020B0702040204020203" pitchFamily="34" charset="0"/>
              </a:rPr>
              <a:t>CPU</a:t>
            </a:r>
          </a:p>
        </p:txBody>
      </p:sp>
    </p:spTree>
    <p:extLst>
      <p:ext uri="{BB962C8B-B14F-4D97-AF65-F5344CB8AC3E}">
        <p14:creationId xmlns:p14="http://schemas.microsoft.com/office/powerpoint/2010/main" val="3151748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UI Light" panose="020B0502040204020203" pitchFamily="34" charset="0"/>
                <a:cs typeface="Segoe UI Light" panose="020B0502040204020203" pitchFamily="34" charset="0"/>
              </a:rPr>
              <a:t>Background Activation</a:t>
            </a:r>
            <a:endParaRPr 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52855470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84993" y="203247"/>
            <a:ext cx="10724938" cy="1351952"/>
          </a:xfrm>
        </p:spPr>
        <p:txBody>
          <a:bodyPr/>
          <a:lstStyle/>
          <a:p>
            <a:r>
              <a:rPr lang="en-US" sz="4896" dirty="0">
                <a:latin typeface="Segoe UI Light" panose="020B0502040204020203" pitchFamily="34" charset="0"/>
                <a:cs typeface="Segoe UI Light" panose="020B0502040204020203" pitchFamily="34" charset="0"/>
              </a:rPr>
              <a:t>Triggers</a:t>
            </a:r>
          </a:p>
        </p:txBody>
      </p:sp>
      <p:sp>
        <p:nvSpPr>
          <p:cNvPr id="7" name="Left Bracket 6"/>
          <p:cNvSpPr/>
          <p:nvPr/>
        </p:nvSpPr>
        <p:spPr>
          <a:xfrm>
            <a:off x="628658" y="1382739"/>
            <a:ext cx="256335" cy="2199305"/>
          </a:xfrm>
          <a:prstGeom prst="leftBracke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a:solidFill>
                <a:srgbClr val="404040"/>
              </a:solidFill>
              <a:latin typeface="Segoe UI Light" panose="020B0502040204020203" pitchFamily="34" charset="0"/>
              <a:cs typeface="Segoe UI Light" panose="020B0502040204020203" pitchFamily="34" charset="0"/>
            </a:endParaRPr>
          </a:p>
        </p:txBody>
      </p:sp>
      <p:sp>
        <p:nvSpPr>
          <p:cNvPr id="9" name="Right Bracket 8"/>
          <p:cNvSpPr/>
          <p:nvPr/>
        </p:nvSpPr>
        <p:spPr>
          <a:xfrm>
            <a:off x="11018157" y="1813303"/>
            <a:ext cx="295629" cy="3861015"/>
          </a:xfrm>
          <a:prstGeom prst="rightBracke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a:solidFill>
                <a:srgbClr val="404040"/>
              </a:solidFill>
              <a:latin typeface="Segoe UI Light" panose="020B0502040204020203" pitchFamily="34" charset="0"/>
              <a:cs typeface="Segoe UI Light" panose="020B0502040204020203" pitchFamily="34" charset="0"/>
            </a:endParaRPr>
          </a:p>
        </p:txBody>
      </p:sp>
      <p:sp>
        <p:nvSpPr>
          <p:cNvPr id="10" name="Right Bracket 9"/>
          <p:cNvSpPr/>
          <p:nvPr/>
        </p:nvSpPr>
        <p:spPr>
          <a:xfrm flipH="1">
            <a:off x="686144" y="4098253"/>
            <a:ext cx="230934" cy="1868858"/>
          </a:xfrm>
          <a:prstGeom prst="rightBracke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a:solidFill>
                <a:srgbClr val="404040"/>
              </a:solidFill>
              <a:latin typeface="Segoe UI Light" panose="020B0502040204020203" pitchFamily="34" charset="0"/>
              <a:cs typeface="Segoe UI Light" panose="020B0502040204020203" pitchFamily="34" charset="0"/>
            </a:endParaRPr>
          </a:p>
        </p:txBody>
      </p:sp>
      <p:sp>
        <p:nvSpPr>
          <p:cNvPr id="11" name="TextBox 10"/>
          <p:cNvSpPr txBox="1"/>
          <p:nvPr/>
        </p:nvSpPr>
        <p:spPr>
          <a:xfrm rot="16200000">
            <a:off x="-694641" y="2035900"/>
            <a:ext cx="2000925" cy="634440"/>
          </a:xfrm>
          <a:prstGeom prst="rect">
            <a:avLst/>
          </a:prstGeom>
          <a:noFill/>
        </p:spPr>
        <p:txBody>
          <a:bodyPr wrap="none" lIns="182854" tIns="146283" rIns="182854" bIns="146283" rtlCol="0">
            <a:spAutoFit/>
          </a:bodyPr>
          <a:lstStyle/>
          <a:p>
            <a:pPr defTabSz="932597">
              <a:lnSpc>
                <a:spcPct val="90000"/>
              </a:lnSpc>
              <a:spcAft>
                <a:spcPts val="600"/>
              </a:spcAft>
            </a:pPr>
            <a:r>
              <a:rPr lang="en-US" sz="2400" dirty="0">
                <a:gradFill>
                  <a:gsLst>
                    <a:gs pos="2917">
                      <a:srgbClr val="404040"/>
                    </a:gs>
                    <a:gs pos="30000">
                      <a:srgbClr val="404040"/>
                    </a:gs>
                  </a:gsLst>
                  <a:lin ang="5400000" scaled="0"/>
                </a:gradFill>
                <a:latin typeface="Segoe UI Light" panose="020B0502040204020203" pitchFamily="34" charset="0"/>
                <a:cs typeface="Segoe UI Light" panose="020B0502040204020203" pitchFamily="34" charset="0"/>
              </a:rPr>
              <a:t>Windows 8.1</a:t>
            </a:r>
          </a:p>
        </p:txBody>
      </p:sp>
      <p:sp>
        <p:nvSpPr>
          <p:cNvPr id="12" name="TextBox 11"/>
          <p:cNvSpPr txBox="1"/>
          <p:nvPr/>
        </p:nvSpPr>
        <p:spPr>
          <a:xfrm rot="16200000">
            <a:off x="-299034" y="4536786"/>
            <a:ext cx="1250499" cy="634440"/>
          </a:xfrm>
          <a:prstGeom prst="rect">
            <a:avLst/>
          </a:prstGeom>
          <a:noFill/>
        </p:spPr>
        <p:txBody>
          <a:bodyPr wrap="none" lIns="182854" tIns="146283" rIns="182854" bIns="146283" rtlCol="0">
            <a:spAutoFit/>
          </a:bodyPr>
          <a:lstStyle/>
          <a:p>
            <a:pPr defTabSz="932597">
              <a:lnSpc>
                <a:spcPct val="90000"/>
              </a:lnSpc>
              <a:spcAft>
                <a:spcPts val="600"/>
              </a:spcAft>
            </a:pPr>
            <a:r>
              <a:rPr lang="en-US" sz="2400" dirty="0">
                <a:gradFill>
                  <a:gsLst>
                    <a:gs pos="2917">
                      <a:srgbClr val="404040"/>
                    </a:gs>
                    <a:gs pos="30000">
                      <a:srgbClr val="404040"/>
                    </a:gs>
                  </a:gsLst>
                  <a:lin ang="5400000" scaled="0"/>
                </a:gradFill>
                <a:latin typeface="Segoe UI Light" panose="020B0502040204020203" pitchFamily="34" charset="0"/>
                <a:cs typeface="Segoe UI Light" panose="020B0502040204020203" pitchFamily="34" charset="0"/>
              </a:rPr>
              <a:t>WP 8.1</a:t>
            </a:r>
          </a:p>
        </p:txBody>
      </p:sp>
      <p:sp>
        <p:nvSpPr>
          <p:cNvPr id="13" name="TextBox 12"/>
          <p:cNvSpPr txBox="1"/>
          <p:nvPr/>
        </p:nvSpPr>
        <p:spPr>
          <a:xfrm rot="5400000">
            <a:off x="10662358" y="3578310"/>
            <a:ext cx="1930624" cy="634440"/>
          </a:xfrm>
          <a:prstGeom prst="rect">
            <a:avLst/>
          </a:prstGeom>
          <a:noFill/>
        </p:spPr>
        <p:txBody>
          <a:bodyPr wrap="none" lIns="182854" tIns="146283" rIns="182854" bIns="146283" rtlCol="0">
            <a:spAutoFit/>
          </a:bodyPr>
          <a:lstStyle/>
          <a:p>
            <a:pPr defTabSz="932597">
              <a:lnSpc>
                <a:spcPct val="90000"/>
              </a:lnSpc>
              <a:spcAft>
                <a:spcPts val="600"/>
              </a:spcAft>
            </a:pPr>
            <a:r>
              <a:rPr lang="en-US" sz="2400" dirty="0">
                <a:gradFill>
                  <a:gsLst>
                    <a:gs pos="2917">
                      <a:srgbClr val="404040"/>
                    </a:gs>
                    <a:gs pos="30000">
                      <a:srgbClr val="404040"/>
                    </a:gs>
                  </a:gsLst>
                  <a:lin ang="5400000" scaled="0"/>
                </a:gradFill>
                <a:latin typeface="Segoe UI Light" panose="020B0502040204020203" pitchFamily="34" charset="0"/>
                <a:cs typeface="Segoe UI Light" panose="020B0502040204020203" pitchFamily="34" charset="0"/>
              </a:rPr>
              <a:t>Windows 10</a:t>
            </a:r>
          </a:p>
        </p:txBody>
      </p:sp>
      <p:sp>
        <p:nvSpPr>
          <p:cNvPr id="4" name="Rectangle 3"/>
          <p:cNvSpPr/>
          <p:nvPr/>
        </p:nvSpPr>
        <p:spPr>
          <a:xfrm>
            <a:off x="6347672" y="1813303"/>
            <a:ext cx="4966113" cy="3936351"/>
          </a:xfrm>
          <a:prstGeom prst="rect">
            <a:avLst/>
          </a:prstGeom>
        </p:spPr>
        <p:txBody>
          <a:bodyPr wrap="square">
            <a:spAutoFit/>
          </a:bodyPr>
          <a:lstStyle/>
          <a:p>
            <a:pPr defTabSz="932597"/>
            <a:r>
              <a:rPr lang="en-US" sz="2040" dirty="0" err="1">
                <a:solidFill>
                  <a:srgbClr val="505050"/>
                </a:solidFill>
                <a:latin typeface="Segoe UI Light" panose="020B0502040204020203" pitchFamily="34" charset="0"/>
                <a:cs typeface="Segoe UI Light" panose="020B0502040204020203" pitchFamily="34" charset="0"/>
              </a:rPr>
              <a:t>AppointmentStoreNotificationTrigger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ContactStoreNotificationTrigger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BluetoothLEAdvertisementWatcherTrigger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BluetoothLEAdvertisementPublisherTrigger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DeviceWatcherTrigger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ActivitySensorTrigger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SensorDataThresholdTrigger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ToastNotificationHistoryChangedTrigger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ToastNotificationActionTrigger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ApplicationTrigger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MediaProcessingTrigger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SocketActivityTrigger</a:t>
            </a:r>
            <a:endParaRPr lang="en-US" sz="2040" dirty="0">
              <a:solidFill>
                <a:srgbClr val="505050"/>
              </a:solidFill>
              <a:latin typeface="Segoe UI Light" panose="020B0502040204020203" pitchFamily="34" charset="0"/>
              <a:cs typeface="Segoe UI Light" panose="020B0502040204020203" pitchFamily="34" charset="0"/>
            </a:endParaRPr>
          </a:p>
        </p:txBody>
      </p:sp>
      <p:sp>
        <p:nvSpPr>
          <p:cNvPr id="5" name="Rectangle 4"/>
          <p:cNvSpPr/>
          <p:nvPr/>
        </p:nvSpPr>
        <p:spPr>
          <a:xfrm>
            <a:off x="1134440" y="4181043"/>
            <a:ext cx="4441915" cy="1695079"/>
          </a:xfrm>
          <a:prstGeom prst="rect">
            <a:avLst/>
          </a:prstGeom>
        </p:spPr>
        <p:txBody>
          <a:bodyPr wrap="square">
            <a:spAutoFit/>
          </a:bodyPr>
          <a:lstStyle/>
          <a:p>
            <a:pPr defTabSz="932597"/>
            <a:r>
              <a:rPr lang="en-US" sz="2040" dirty="0" err="1">
                <a:solidFill>
                  <a:srgbClr val="505050"/>
                </a:solidFill>
                <a:latin typeface="Segoe UI Light" panose="020B0502040204020203" pitchFamily="34" charset="0"/>
                <a:cs typeface="Segoe UI Light" panose="020B0502040204020203" pitchFamily="34" charset="0"/>
              </a:rPr>
              <a:t>CachedFileUpdaterTrigger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DeviceConnectionChangeTrigger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GattCharacteristicNotificationTrigger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RfcommConnectionTrigger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LocationTrigger</a:t>
            </a:r>
            <a:endParaRPr lang="en-US" sz="2040" dirty="0">
              <a:solidFill>
                <a:srgbClr val="505050"/>
              </a:solidFill>
              <a:latin typeface="Segoe UI Light" panose="020B0502040204020203" pitchFamily="34" charset="0"/>
              <a:cs typeface="Segoe UI Light" panose="020B0502040204020203" pitchFamily="34" charset="0"/>
            </a:endParaRPr>
          </a:p>
        </p:txBody>
      </p:sp>
      <p:sp>
        <p:nvSpPr>
          <p:cNvPr id="8" name="Rectangle 7"/>
          <p:cNvSpPr/>
          <p:nvPr/>
        </p:nvSpPr>
        <p:spPr>
          <a:xfrm>
            <a:off x="1150281" y="1503343"/>
            <a:ext cx="3224268" cy="2015262"/>
          </a:xfrm>
          <a:prstGeom prst="rect">
            <a:avLst/>
          </a:prstGeom>
        </p:spPr>
        <p:txBody>
          <a:bodyPr wrap="square">
            <a:spAutoFit/>
          </a:bodyPr>
          <a:lstStyle/>
          <a:p>
            <a:pPr defTabSz="932597"/>
            <a:r>
              <a:rPr lang="en-US" sz="2040" dirty="0" err="1">
                <a:solidFill>
                  <a:srgbClr val="505050"/>
                </a:solidFill>
                <a:latin typeface="Segoe UI Light" panose="020B0502040204020203" pitchFamily="34" charset="0"/>
                <a:cs typeface="Segoe UI Light" panose="020B0502040204020203" pitchFamily="34" charset="0"/>
              </a:rPr>
              <a:t>SystemTrigger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TimeTrigger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MaintenanceTrigger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DeviceUseTrigger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DeviceServicingTrigger</a:t>
            </a:r>
            <a:endParaRPr lang="en-US" sz="2040" dirty="0">
              <a:solidFill>
                <a:srgbClr val="505050"/>
              </a:solidFill>
              <a:latin typeface="Segoe UI Light" panose="020B0502040204020203" pitchFamily="34" charset="0"/>
              <a:cs typeface="Segoe UI Light" panose="020B0502040204020203" pitchFamily="34" charset="0"/>
            </a:endParaRPr>
          </a:p>
          <a:p>
            <a:pPr defTabSz="932597"/>
            <a:r>
              <a:rPr lang="en-US" sz="2040" dirty="0" err="1">
                <a:solidFill>
                  <a:srgbClr val="505050"/>
                </a:solidFill>
                <a:latin typeface="Segoe UI Light" panose="020B0502040204020203" pitchFamily="34" charset="0"/>
                <a:cs typeface="Segoe UI Light" panose="020B0502040204020203" pitchFamily="34" charset="0"/>
              </a:rPr>
              <a:t>PushNotificationTrigger</a:t>
            </a:r>
            <a:endParaRPr lang="en-US" sz="2040" dirty="0">
              <a:solidFill>
                <a:srgbClr val="505050"/>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900916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p:bldP spid="12" grpId="0"/>
      <p:bldP spid="13" grpId="0"/>
      <p:bldP spid="4" grpId="0"/>
      <p:bldP spid="5" grpId="0"/>
      <p:bldP spid="8" grpId="0"/>
    </p:bldLst>
  </p:timing>
</p:sld>
</file>

<file path=ppt/theme/theme1.xml><?xml version="1.0" encoding="utf-8"?>
<a:theme xmlns:a="http://schemas.openxmlformats.org/drawingml/2006/main" name="5-30721_Build_2016_Template_Light">
  <a:themeElements>
    <a:clrScheme name="Build 2016">
      <a:dk1>
        <a:srgbClr val="505050"/>
      </a:dk1>
      <a:lt1>
        <a:srgbClr val="FFFFFF"/>
      </a:lt1>
      <a:dk2>
        <a:srgbClr val="0078D7"/>
      </a:dk2>
      <a:lt2>
        <a:srgbClr val="F8F8F8"/>
      </a:lt2>
      <a:accent1>
        <a:srgbClr val="0078D7"/>
      </a:accent1>
      <a:accent2>
        <a:srgbClr val="002050"/>
      </a:accent2>
      <a:accent3>
        <a:srgbClr val="00BCF2"/>
      </a:accent3>
      <a:accent4>
        <a:srgbClr val="D2D2D2"/>
      </a:accent4>
      <a:accent5>
        <a:srgbClr val="737373"/>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2DD1E4E3-0871-45BE-BEDE-345B55444DCB}"/>
    </a:ext>
  </a:extLst>
</a:theme>
</file>

<file path=ppt/theme/theme2.xml><?xml version="1.0" encoding="utf-8"?>
<a:theme xmlns:a="http://schemas.openxmlformats.org/drawingml/2006/main" name="5-30721_Build_2016_Template_Dark">
  <a:themeElements>
    <a:clrScheme name="Build 2016 Dark">
      <a:dk1>
        <a:srgbClr val="505050"/>
      </a:dk1>
      <a:lt1>
        <a:srgbClr val="FFFFFF"/>
      </a:lt1>
      <a:dk2>
        <a:srgbClr val="0078D7"/>
      </a:dk2>
      <a:lt2>
        <a:srgbClr val="F8F8F8"/>
      </a:lt2>
      <a:accent1>
        <a:srgbClr val="00BCF2"/>
      </a:accent1>
      <a:accent2>
        <a:srgbClr val="0078D7"/>
      </a:accent2>
      <a:accent3>
        <a:srgbClr val="002050"/>
      </a:accent3>
      <a:accent4>
        <a:srgbClr val="D2D2D2"/>
      </a:accent4>
      <a:accent5>
        <a:srgbClr val="737373"/>
      </a:accent5>
      <a:accent6>
        <a:srgbClr val="323232"/>
      </a:accent6>
      <a:hlink>
        <a:srgbClr val="5DDCFF"/>
      </a:hlink>
      <a:folHlink>
        <a:srgbClr val="5DDCFF"/>
      </a:folHlink>
    </a:clrScheme>
    <a:fontScheme name="Custom 2">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EE767E89-5D4D-44CA-8070-C9EE1D87F83B}"/>
    </a:ext>
  </a:extLst>
</a:theme>
</file>

<file path=ppt/theme/theme3.xml><?xml version="1.0" encoding="utf-8"?>
<a:theme xmlns:a="http://schemas.openxmlformats.org/drawingml/2006/main" name="Build2016Theme">
  <a:themeElements>
    <a:clrScheme name="Build 2016">
      <a:dk1>
        <a:srgbClr val="505050"/>
      </a:dk1>
      <a:lt1>
        <a:srgbClr val="FFFFFF"/>
      </a:lt1>
      <a:dk2>
        <a:srgbClr val="0078D7"/>
      </a:dk2>
      <a:lt2>
        <a:srgbClr val="F8F8F8"/>
      </a:lt2>
      <a:accent1>
        <a:srgbClr val="0078D7"/>
      </a:accent1>
      <a:accent2>
        <a:srgbClr val="002050"/>
      </a:accent2>
      <a:accent3>
        <a:srgbClr val="00BCF2"/>
      </a:accent3>
      <a:accent4>
        <a:srgbClr val="D2D2D2"/>
      </a:accent4>
      <a:accent5>
        <a:srgbClr val="737373"/>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2016Theme" id="{D418E281-E581-429F-9E2B-54928CC79B60}" vid="{30EE56DD-7E91-4EAA-900B-EB1E8B15688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d12e2661e9634d9aa98bbb375f31aced xmlns="01c77077-aee4-4b5f-bd4e-9cd40a6fff29">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d12e2661e9634d9aa98bbb375f31aced>
    <Event_x0020_Start_x0020_Date xmlns="01c77077-aee4-4b5f-bd4e-9cd40a6fff29">2016-03-30T07:00:00+00:00</Event_x0020_Start_x0020_Date>
    <Target_x0020_Audiences xmlns="8ff673fc-3231-4e3a-893b-6d7f7cd32766" xsi:nil="true"/>
    <iaa5f83406f94009a0f6a3e890699ff7 xmlns="01c77077-aee4-4b5f-bd4e-9cd40a6fff29">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iaa5f83406f94009a0f6a3e890699ff7>
    <External_x0020_Speaker xmlns="01c77077-aee4-4b5f-bd4e-9cd40a6fff29">Chris Cortes;Roberth Karman;Stefan Wick</External_x0020_Speaker>
    <m6878b9dd7994da4ba144f95347d99c6 xmlns="01c77077-aee4-4b5f-bd4e-9cd40a6fff29">
      <Terms xmlns="http://schemas.microsoft.com/office/infopath/2007/PartnerControls"/>
    </m6878b9dd7994da4ba144f95347d99c6>
    <Presentation_x0020_Date xmlns="01c77077-aee4-4b5f-bd4e-9cd40a6fff29">2016-04-01T07:00:00+00:00</Presentation_x0020_Date>
    <fc15c16204564de583b4c942b10d19ec xmlns="01c77077-aee4-4b5f-bd4e-9cd40a6fff29">
      <Terms xmlns="http://schemas.microsoft.com/office/infopath/2007/PartnerControls"/>
    </fc15c16204564de583b4c942b10d19ec>
    <mb2e01f7e2d8413988e28e59aa226eec xmlns="01c77077-aee4-4b5f-bd4e-9cd40a6fff29">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mb2e01f7e2d8413988e28e59aa226eec>
    <MS_x0020_Content_x0020_Owner xmlns="01c77077-aee4-4b5f-bd4e-9cd40a6fff29">
      <UserInfo>
        <DisplayName/>
        <AccountId xsi:nil="true"/>
        <AccountType/>
      </UserInfo>
    </MS_x0020_Content_x0020_Owner>
    <Session_x0020_Code xmlns="01c77077-aee4-4b5f-bd4e-9cd40a6fff29">B817</Session_x0020_Code>
    <Event_x0020_End_x0020_Date xmlns="01c77077-aee4-4b5f-bd4e-9cd40a6fff29">2016-04-01T07:00:00+00:00</Event_x0020_End_x0020_Date>
    <o1010385baed4da9b5076a6aa651d1e5 xmlns="01c77077-aee4-4b5f-bd4e-9cd40a6fff29">
      <Terms xmlns="http://schemas.microsoft.com/office/infopath/2007/PartnerControls"/>
    </o1010385baed4da9b5076a6aa651d1e5>
    <kc6d1bd9a46e4e5fbbbf99ca3de7a092 xmlns="01c77077-aee4-4b5f-bd4e-9cd40a6fff29">
      <Terms xmlns="http://schemas.microsoft.com/office/infopath/2007/PartnerControls"/>
    </kc6d1bd9a46e4e5fbbbf99ca3de7a092>
    <MS_x0020_Speaker xmlns="01c77077-aee4-4b5f-bd4e-9cd40a6fff29">
      <UserInfo>
        <DisplayName/>
        <AccountId xsi:nil="true"/>
        <AccountType/>
      </UserInfo>
    </MS_x0020_Speaker>
    <TaxKeywordTaxHTField xmlns="230e9df3-be65-4c73-a93b-d1236ebd677e">
      <Terms xmlns="http://schemas.microsoft.com/office/infopath/2007/PartnerControls">
        <TermInfo xmlns="http://schemas.microsoft.com/office/infopath/2007/PartnerControls">
          <TermName xmlns="http://schemas.microsoft.com/office/infopath/2007/PartnerControls">Microsoft Build 2016</TermName>
          <TermId xmlns="http://schemas.microsoft.com/office/infopath/2007/PartnerControls">da8a10b5-9bc3-4217-80aa-6b60d6ec1cee</TermId>
        </TermInfo>
      </Terms>
    </TaxKeywordTaxHTField>
    <TaxCatchAll xmlns="230e9df3-be65-4c73-a93b-d1236ebd677e">
      <Value>48</Value>
      <Value>47</Value>
      <Value>46</Value>
      <Value>49</Value>
    </TaxCatchAl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31DCF4CA090F824DB1E4CCBB6B9D64EA00101E8AAD132F8F4D96340D6376C8BB3E" ma:contentTypeVersion="21" ma:contentTypeDescription="" ma:contentTypeScope="" ma:versionID="264624295c8b52c397a103286eb3d87c">
  <xsd:schema xmlns:xsd="http://www.w3.org/2001/XMLSchema" xmlns:xs="http://www.w3.org/2001/XMLSchema" xmlns:p="http://schemas.microsoft.com/office/2006/metadata/properties" xmlns:ns1="http://schemas.microsoft.com/sharepoint/v3" xmlns:ns2="01c77077-aee4-4b5f-bd4e-9cd40a6fff29" xmlns:ns3="230e9df3-be65-4c73-a93b-d1236ebd677e" xmlns:ns5="8ff673fc-3231-4e3a-893b-6d7f7cd32766" targetNamespace="http://schemas.microsoft.com/office/2006/metadata/properties" ma:root="true" ma:fieldsID="795b20f19f95dfa6d1f4d708b4ec8d36" ns1:_="" ns2:_="" ns3:_="" ns5:_="">
    <xsd:import namespace="http://schemas.microsoft.com/sharepoint/v3"/>
    <xsd:import namespace="01c77077-aee4-4b5f-bd4e-9cd40a6fff29"/>
    <xsd:import namespace="230e9df3-be65-4c73-a93b-d1236ebd677e"/>
    <xsd:import namespace="8ff673fc-3231-4e3a-893b-6d7f7cd32766"/>
    <xsd:element name="properties">
      <xsd:complexType>
        <xsd:sequence>
          <xsd:element name="documentManagement">
            <xsd:complexType>
              <xsd:all>
                <xsd:element ref="ns2:mb2e01f7e2d8413988e28e59aa226eec" minOccurs="0"/>
                <xsd:element ref="ns3:TaxCatchAll" minOccurs="0"/>
                <xsd:element ref="ns3:TaxCatchAllLabel" minOccurs="0"/>
                <xsd:element ref="ns2:iaa5f83406f94009a0f6a3e890699ff7" minOccurs="0"/>
                <xsd:element ref="ns2:d12e2661e9634d9aa98bbb375f31aced"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1010385baed4da9b5076a6aa651d1e5" minOccurs="0"/>
                <xsd:element ref="ns2:kc6d1bd9a46e4e5fbbbf99ca3de7a092" minOccurs="0"/>
                <xsd:element ref="ns2:Session_x0020_Code" minOccurs="0"/>
                <xsd:element ref="ns2:MS_x0020_Content_x0020_Owner" minOccurs="0"/>
                <xsd:element ref="ns2:m6878b9dd7994da4ba144f95347d99c6" minOccurs="0"/>
                <xsd:element ref="ns2:fc15c16204564de583b4c942b10d19ec" minOccurs="0"/>
                <xsd:element ref="ns1:AverageRating" minOccurs="0"/>
                <xsd:element ref="ns1:RatingCount" minOccurs="0"/>
                <xsd:element ref="ns1:LikesCount" minOccurs="0"/>
                <xsd:element ref="ns3:TaxKeywordTaxHTField" minOccurs="0"/>
                <xsd:element ref="ns5:Target_x0020_Audiences"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1" nillable="true" ma:displayName="Rating (0-5)" ma:decimals="2" ma:description="Average value of all the ratings that have been submitted" ma:internalName="AverageRating" ma:readOnly="true">
      <xsd:simpleType>
        <xsd:restriction base="dms:Number"/>
      </xsd:simpleType>
    </xsd:element>
    <xsd:element name="RatingCount" ma:index="32" nillable="true" ma:displayName="Number of Ratings" ma:decimals="0" ma:description="Number of ratings submitted" ma:internalName="RatingCount" ma:readOnly="true">
      <xsd:simpleType>
        <xsd:restriction base="dms:Number"/>
      </xsd:simpleType>
    </xsd:element>
    <xsd:element name="LikesCount" ma:index="33" nillable="true" ma:displayName="Number of Likes" ma:internalName="LikesCount">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1c77077-aee4-4b5f-bd4e-9cd40a6fff29" elementFormDefault="qualified">
    <xsd:import namespace="http://schemas.microsoft.com/office/2006/documentManagement/types"/>
    <xsd:import namespace="http://schemas.microsoft.com/office/infopath/2007/PartnerControls"/>
    <xsd:element name="mb2e01f7e2d8413988e28e59aa226eec" ma:index="8" nillable="true" ma:taxonomy="true" ma:internalName="mb2e01f7e2d8413988e28e59aa226eec" ma:taxonomyFieldName="Event_x0020_Name" ma:displayName="Event Name" ma:default="" ma:fieldId="{6b2e01f7-e2d8-4139-88e2-8e59aa226eec}"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iaa5f83406f94009a0f6a3e890699ff7" ma:index="12" nillable="true" ma:taxonomy="true" ma:internalName="iaa5f83406f94009a0f6a3e890699ff7" ma:taxonomyFieldName="Event_x0020_Location" ma:displayName="Event Location" ma:default="" ma:fieldId="{2aa5f834-06f9-4009-a0f6-a3e890699ff7}"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d12e2661e9634d9aa98bbb375f31aced" ma:index="14" nillable="true" ma:taxonomy="true" ma:internalName="d12e2661e9634d9aa98bbb375f31aced" ma:taxonomyFieldName="Event_x0020_Venue" ma:displayName="Event Venue" ma:default="" ma:fieldId="{d12e2661-e963-4d9a-a98b-bb375f31aced}"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1010385baed4da9b5076a6aa651d1e5" ma:index="21" nillable="true" ma:taxonomy="true" ma:internalName="o1010385baed4da9b5076a6aa651d1e5" ma:taxonomyFieldName="Product" ma:displayName="Product" ma:default="" ma:fieldId="{81010385-baed-4da9-b507-6a6aa651d1e5}"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kc6d1bd9a46e4e5fbbbf99ca3de7a092" ma:index="23" nillable="true" ma:taxonomy="true" ma:internalName="kc6d1bd9a46e4e5fbbbf99ca3de7a092" ma:taxonomyFieldName="Campaign" ma:displayName="Campaign" ma:default="" ma:fieldId="{4c6d1bd9-a46e-4e5f-bbbf-99ca3de7a092}"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Session_x0020_Code" ma:index="25" nillable="true" ma:displayName="Session Code" ma:internalName="Session_x0020_Code">
      <xsd:simpleType>
        <xsd:restriction base="dms:Text">
          <xsd:maxLength value="255"/>
        </xsd:restriction>
      </xsd:simpleType>
    </xsd:element>
    <xsd:element name="MS_x0020_Content_x0020_Owner" ma:index="26"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6878b9dd7994da4ba144f95347d99c6" ma:index="27" nillable="true" ma:taxonomy="true" ma:internalName="m6878b9dd7994da4ba144f95347d99c6" ma:taxonomyFieldName="Track" ma:displayName="Track" ma:readOnly="false" ma:default="" ma:fieldId="{66878b9d-d799-4da4-ba14-4f95347d99c6}" ma:sspId="e385fb40-52d4-4fae-9c5b-3e8ff8a5878e" ma:termSetId="8113a965-58e2-4a85-99b9-55376be5482e" ma:anchorId="00000000-0000-0000-0000-000000000000" ma:open="true" ma:isKeyword="false">
      <xsd:complexType>
        <xsd:sequence>
          <xsd:element ref="pc:Terms" minOccurs="0" maxOccurs="1"/>
        </xsd:sequence>
      </xsd:complexType>
    </xsd:element>
    <xsd:element name="fc15c16204564de583b4c942b10d19ec" ma:index="29" nillable="true" ma:taxonomy="true" ma:internalName="fc15c16204564de583b4c942b10d19ec" ma:taxonomyFieldName="Audience1" ma:displayName="Audience" ma:default="" ma:fieldId="{fc15c162-0456-4de5-83b4-c942b10d19ec}"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SharedWithUsers" ma:index="3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description="" ma:hidden="true" ma:list="{0d8ba32e-6f24-4e39-985b-e3fd5ec6bdb7}" ma:internalName="TaxCatchAll" ma:showField="CatchAllData"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0d8ba32e-6f24-4e39-985b-e3fd5ec6bdb7}" ma:internalName="TaxCatchAllLabel" ma:readOnly="true" ma:showField="CatchAllDataLabel"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KeywordTaxHTField" ma:index="35"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ff673fc-3231-4e3a-893b-6d7f7cd32766" elementFormDefault="qualified">
    <xsd:import namespace="http://schemas.microsoft.com/office/2006/documentManagement/types"/>
    <xsd:import namespace="http://schemas.microsoft.com/office/infopath/2007/PartnerControls"/>
    <xsd:element name="Target_x0020_Audiences" ma:index="37"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3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purl.org/dc/elements/1.1/"/>
    <ds:schemaRef ds:uri="http://schemas.microsoft.com/office/2006/metadata/properties"/>
    <ds:schemaRef ds:uri="01c77077-aee4-4b5f-bd4e-9cd40a6fff29"/>
    <ds:schemaRef ds:uri="http://schemas.microsoft.com/office/2006/documentManagement/types"/>
    <ds:schemaRef ds:uri="230e9df3-be65-4c73-a93b-d1236ebd677e"/>
    <ds:schemaRef ds:uri="http://purl.org/dc/terms/"/>
    <ds:schemaRef ds:uri="http://schemas.microsoft.com/office/infopath/2007/PartnerControls"/>
    <ds:schemaRef ds:uri="http://purl.org/dc/dcmitype/"/>
    <ds:schemaRef ds:uri="http://schemas.openxmlformats.org/package/2006/metadata/core-properties"/>
    <ds:schemaRef ds:uri="8ff673fc-3231-4e3a-893b-6d7f7cd32766"/>
    <ds:schemaRef ds:uri="http://schemas.microsoft.com/sharepoint/v3"/>
    <ds:schemaRef ds:uri="http://www.w3.org/XML/1998/namespac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BAA4D29B-0199-4083-B6CB-53559E57A3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1c77077-aee4-4b5f-bd4e-9cd40a6fff29"/>
    <ds:schemaRef ds:uri="230e9df3-be65-4c73-a93b-d1236ebd677e"/>
    <ds:schemaRef ds:uri="8ff673fc-3231-4e3a-893b-6d7f7cd327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Microsoft_Build_2016_16x9_Template</Template>
  <TotalTime>5</TotalTime>
  <Words>2419</Words>
  <Application>Microsoft Office PowerPoint</Application>
  <PresentationFormat>Custom</PresentationFormat>
  <Paragraphs>362</Paragraphs>
  <Slides>30</Slides>
  <Notes>30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30</vt:i4>
      </vt:variant>
    </vt:vector>
  </HeadingPairs>
  <TitlesOfParts>
    <vt:vector size="40" baseType="lpstr">
      <vt:lpstr>Arial</vt:lpstr>
      <vt:lpstr>Calibri</vt:lpstr>
      <vt:lpstr>Consolas</vt:lpstr>
      <vt:lpstr>Segoe UI</vt:lpstr>
      <vt:lpstr>Segoe UI Light</vt:lpstr>
      <vt:lpstr>Segoe UI Semibold</vt:lpstr>
      <vt:lpstr>Wingdings</vt:lpstr>
      <vt:lpstr>5-30721_Build_2016_Template_Light</vt:lpstr>
      <vt:lpstr>5-30721_Build_2016_Template_Dark</vt:lpstr>
      <vt:lpstr>Build2016Theme</vt:lpstr>
      <vt:lpstr>PowerPoint Presentation</vt:lpstr>
      <vt:lpstr>Windows Application Lifecycle From Activation and Suspension to Background Execution, Multitasking and Extended Execution </vt:lpstr>
      <vt:lpstr>PowerPoint Presentation</vt:lpstr>
      <vt:lpstr>PowerPoint Presentation</vt:lpstr>
      <vt:lpstr>Basics of the Application Lifecycle</vt:lpstr>
      <vt:lpstr>Application Lifecycle</vt:lpstr>
      <vt:lpstr>Daily App Usage Pattern</vt:lpstr>
      <vt:lpstr>Background Activation</vt:lpstr>
      <vt:lpstr>Triggers</vt:lpstr>
      <vt:lpstr>Trigger Implementation</vt:lpstr>
      <vt:lpstr>Task Lifetime</vt:lpstr>
      <vt:lpstr>Background Task Process</vt:lpstr>
      <vt:lpstr>Demo ContactStoreNotificationTrigger in the Single-Process-Model</vt:lpstr>
      <vt:lpstr>Three Steps to Background Execution</vt:lpstr>
      <vt:lpstr>Daily App Usage Pattern</vt:lpstr>
      <vt:lpstr>Multitasking</vt:lpstr>
      <vt:lpstr>Activity Sponsored Execution</vt:lpstr>
      <vt:lpstr>Running State Extension</vt:lpstr>
      <vt:lpstr>Demo Extended Execution</vt:lpstr>
      <vt:lpstr>Suspending State Extension</vt:lpstr>
      <vt:lpstr>SavingData Extended Execution</vt:lpstr>
      <vt:lpstr>Methods for Background Execution</vt:lpstr>
      <vt:lpstr>Resource Management</vt:lpstr>
      <vt:lpstr>Memory Usage</vt:lpstr>
      <vt:lpstr>Memory Manager</vt:lpstr>
      <vt:lpstr>Improvements in Upcoming Release</vt:lpstr>
      <vt:lpstr>PowerPoint Presentation</vt:lpstr>
      <vt:lpstr>Other Sessions</vt:lpstr>
      <vt:lpstr>Please Complete An Evaluation Form Your input is important!</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Windows Application Lifecycle: From Activation and Suspension to Background Execution, Multitasking and Extended Execution</dc:title>
  <dc:subject>&lt;Speech title here&gt;</dc:subject>
  <dc:creator>Shows</dc:creator>
  <cp:keywords>Microsoft Build 2016</cp:keywords>
  <dc:description>Template: Mitchell Derrey, Silver Fox Productions
Formatting: 
Audience Type:</dc:description>
  <cp:lastModifiedBy> </cp:lastModifiedBy>
  <cp:revision>4</cp:revision>
  <dcterms:created xsi:type="dcterms:W3CDTF">2016-04-01T00:02:58Z</dcterms:created>
  <dcterms:modified xsi:type="dcterms:W3CDTF">2016-04-01T15:56:30Z</dcterms:modified>
  <cp:category>Microsoft Build 2016</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0x01010031DCF4CA090F824DB1E4CCBB6B9D64EA00101E8AAD132F8F4D96340D6376C8BB3E</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49;#Moscone Center|d4f36a2e-dd0d-4424-990f-7c93b4e9f063</vt:lpwstr>
  </property>
  <property fmtid="{D5CDD505-2E9C-101B-9397-08002B2CF9AE}" pid="7" name="Track">
    <vt:lpwstr/>
  </property>
  <property fmtid="{D5CDD505-2E9C-101B-9397-08002B2CF9AE}" pid="8" name="Event Location">
    <vt:lpwstr>48;#San Francisco|84dfcb53-432b-499d-8965-93d483d36b4a</vt:lpwstr>
  </property>
  <property fmtid="{D5CDD505-2E9C-101B-9397-08002B2CF9AE}" pid="9" name="Campaign">
    <vt:lpwstr/>
  </property>
  <property fmtid="{D5CDD505-2E9C-101B-9397-08002B2CF9AE}" pid="10" name="IsMyDocuments">
    <vt:bool>true</vt:bool>
  </property>
  <property fmtid="{D5CDD505-2E9C-101B-9397-08002B2CF9AE}" pid="11" name="TaxKeyword">
    <vt:lpwstr>46;#Microsoft Build 2016|da8a10b5-9bc3-4217-80aa-6b60d6ec1cee</vt:lpwstr>
  </property>
  <property fmtid="{D5CDD505-2E9C-101B-9397-08002B2CF9AE}" pid="12" name="Audience1">
    <vt:lpwstr/>
  </property>
  <property fmtid="{D5CDD505-2E9C-101B-9397-08002B2CF9AE}" pid="13" name="Event Name">
    <vt:lpwstr>47;#Build|58542b36-5bf5-46a6-a53f-a41fb7a73785</vt:lpwstr>
  </property>
</Properties>
</file>