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3.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229" r:id="rId4"/>
    <p:sldMasterId id="2147484310" r:id="rId5"/>
    <p:sldMasterId id="2147484341" r:id="rId6"/>
    <p:sldMasterId id="2147484368" r:id="rId7"/>
  </p:sldMasterIdLst>
  <p:notesMasterIdLst>
    <p:notesMasterId r:id="rId46"/>
  </p:notesMasterIdLst>
  <p:handoutMasterIdLst>
    <p:handoutMasterId r:id="rId47"/>
  </p:handoutMasterIdLst>
  <p:sldIdLst>
    <p:sldId id="256"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extLst>
      <p:ext uri="{19B8F6BF-5375-455C-9EA6-DF929625EA0E}">
        <p15:presenceInfo xmlns:p15="http://schemas.microsoft.com/office/powerpoint/2012/main" userId="S-1-5-21-2127521184-1604012920-1887927527-2598260" providerId="AD"/>
      </p:ext>
    </p:extLst>
  </p:cmAuthor>
  <p:cmAuthor id="3" name="Mary Feil-Jacobs" initials="MF" lastIdx="22" clrIdx="3">
    <p:extLst>
      <p:ext uri="{19B8F6BF-5375-455C-9EA6-DF929625EA0E}">
        <p15:presenceInfo xmlns:p15="http://schemas.microsoft.com/office/powerpoint/2012/main" userId="S-1-5-21-2127521184-1604012920-1887927527-6500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505050"/>
    <a:srgbClr val="107C10"/>
    <a:srgbClr val="000000"/>
    <a:srgbClr val="323232"/>
    <a:srgbClr val="5C2D91"/>
    <a:srgbClr val="32145A"/>
    <a:srgbClr val="00BCF2"/>
    <a:srgbClr val="002050"/>
    <a:srgbClr val="D63F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3001" autoAdjust="0"/>
  </p:normalViewPr>
  <p:slideViewPr>
    <p:cSldViewPr>
      <p:cViewPr varScale="1">
        <p:scale>
          <a:sx n="108" d="100"/>
          <a:sy n="108" d="100"/>
        </p:scale>
        <p:origin x="408" y="114"/>
      </p:cViewPr>
      <p:guideLst/>
    </p:cSldViewPr>
  </p:slideViewPr>
  <p:outlineViewPr>
    <p:cViewPr>
      <p:scale>
        <a:sx n="33" d="100"/>
        <a:sy n="33" d="100"/>
      </p:scale>
      <p:origin x="0" y="-14442"/>
    </p:cViewPr>
  </p:outlineViewPr>
  <p:notesTextViewPr>
    <p:cViewPr>
      <p:scale>
        <a:sx n="100" d="100"/>
        <a:sy n="100" d="100"/>
      </p:scale>
      <p:origin x="0" y="0"/>
    </p:cViewPr>
  </p:notesTextViewPr>
  <p:sorterViewPr>
    <p:cViewPr>
      <p:scale>
        <a:sx n="50" d="100"/>
        <a:sy n="50" d="100"/>
      </p:scale>
      <p:origin x="0" y="0"/>
    </p:cViewPr>
  </p:sorterViewPr>
  <p:notesViewPr>
    <p:cSldViewPr showGuides="1">
      <p:cViewPr>
        <p:scale>
          <a:sx n="100" d="100"/>
          <a:sy n="100" d="100"/>
        </p:scale>
        <p:origin x="2616"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presProps" Target="pres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commentAuthors" Target="commentAuthors.xml"/><Relationship Id="rId8" Type="http://schemas.openxmlformats.org/officeDocument/2006/relationships/slide" Target="slides/slide1.xml"/><Relationship Id="rId51"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r>
              <a:rPr lang="en-US" dirty="0" smtClean="0">
                <a:latin typeface="Segoe UI" pitchFamily="34" charset="0"/>
              </a:rPr>
              <a:t>Microsoft Build 2016</a:t>
            </a:r>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C8D045D-9A66-44E7-900A-FC6D0BD4E54A}" type="datetime8">
              <a:rPr lang="en-US" smtClean="0">
                <a:latin typeface="Segoe UI" pitchFamily="34" charset="0"/>
              </a:rPr>
              <a:t>3/30/2016 1:10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Microsoft Build 2016</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EEC551-8CDA-4EB6-89BB-2A86C9F091C8}" type="datetime8">
              <a:rPr lang="en-US" smtClean="0"/>
              <a:t>3/30/2016 1:10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rPr>
              <a:t>Microsoft Build 2016</a:t>
            </a: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3/30/2016 1:10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8923391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90EC29EE-A8AD-4CE0-9C0B-116E0D4D7533}"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3/30/2016 1:10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9654168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90EC29EE-A8AD-4CE0-9C0B-116E0D4D7533}"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3/30/2016 1:10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6292262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E74353ED-ACB2-44BF-A903-985B0AF962B7}" type="datetime1">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3/30/2016</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8313562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Date Placeholder 4"/>
          <p:cNvSpPr>
            <a:spLocks noGrp="1"/>
          </p:cNvSpPr>
          <p:nvPr>
            <p:ph type="dt" idx="11"/>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8A17D118-1690-458F-B4D2-F9DA5D6F5033}"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3/30/2016 1:10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EC87E0CF-87F6-4B58-B8B8-DCAB2DAAF3CA}"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6" name="Footer Placeholder 5"/>
          <p:cNvSpPr>
            <a:spLocks noGrp="1"/>
          </p:cNvSpPr>
          <p:nvPr>
            <p:ph type="ftr" sz="quarter" idx="1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Tree>
    <p:extLst>
      <p:ext uri="{BB962C8B-B14F-4D97-AF65-F5344CB8AC3E}">
        <p14:creationId xmlns:p14="http://schemas.microsoft.com/office/powerpoint/2010/main" val="11378686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079C3B8-7366-4A44-A34B-3977080C19E7}" type="datetime1">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3/30/2016</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Header Placeholder 6"/>
          <p:cNvSpPr>
            <a:spLocks noGrp="1"/>
          </p:cNvSpPr>
          <p:nvPr>
            <p:ph type="hdr" sz="quarter" idx="13"/>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Build 2014</a:t>
            </a: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2661544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23A5C127-CB05-47B6-8D1E-7BC74A68F508}"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3/30/2016 1:10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4679100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Build 2014</a:t>
            </a: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9F00D60D-1703-4D24-8308-FEE06A50A69C}" type="datetime1">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3/30/2016</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8601570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90EC29EE-A8AD-4CE0-9C0B-116E0D4D7533}"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3/30/2016 1:10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40767768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90EC29EE-A8AD-4CE0-9C0B-116E0D4D7533}"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3/30/2016 1:10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42791761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90EC29EE-A8AD-4CE0-9C0B-116E0D4D7533}"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3/30/2016 1:10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0148692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90EC29EE-A8AD-4CE0-9C0B-116E0D4D7533}"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3/30/2016 1:10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7136034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90EC29EE-A8AD-4CE0-9C0B-116E0D4D7533}"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3/30/2016 1:10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80709592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9" name="Picture 18"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9230" y="6240963"/>
            <a:ext cx="1278510" cy="274137"/>
          </a:xfrm>
          <a:prstGeom prst="rect">
            <a:avLst/>
          </a:prstGeom>
        </p:spPr>
      </p:pic>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64013" y="490736"/>
            <a:ext cx="1436313" cy="306604"/>
          </a:xfrm>
          <a:prstGeom prst="rect">
            <a:avLst/>
          </a:prstGeom>
        </p:spPr>
      </p:pic>
      <p:sp>
        <p:nvSpPr>
          <p:cNvPr id="12" name="Freeform 1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00BCF2"/>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6559627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6056847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7994670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218933552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Title 4"/>
          <p:cNvSpPr>
            <a:spLocks noGrp="1"/>
          </p:cNvSpPr>
          <p:nvPr>
            <p:ph type="title"/>
          </p:nvPr>
        </p:nvSpPr>
        <p:spPr>
          <a:xfrm>
            <a:off x="1101436" y="2963862"/>
            <a:ext cx="10235966" cy="917575"/>
          </a:xfrm>
        </p:spPr>
        <p:txBody>
          <a:bodyPr anchor="ctr" anchorCtr="0"/>
          <a:lstStyle>
            <a:lvl1pPr algn="l">
              <a:defRPr>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437131397"/>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9144000" cy="1181862"/>
          </a:xfrm>
          <a:noFill/>
        </p:spPr>
        <p:txBody>
          <a:bodyPr wrap="square" tIns="91440" bIns="91440" anchor="t" anchorCtr="0">
            <a:spAutoFit/>
          </a:bodyPr>
          <a:lstStyle>
            <a:lvl1pPr>
              <a:defRPr sz="7200" spc="-100" baseline="0">
                <a:gradFill>
                  <a:gsLst>
                    <a:gs pos="24779">
                      <a:srgbClr val="000000"/>
                    </a:gs>
                    <a:gs pos="70000">
                      <a:srgbClr val="000000"/>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9143999" cy="738664"/>
          </a:xfrm>
          <a:noFill/>
        </p:spPr>
        <p:txBody>
          <a:bodyPr wrap="square" lIns="182880" tIns="146304" rIns="182880" bIns="146304">
            <a:spAutoFit/>
          </a:bodyPr>
          <a:lstStyle>
            <a:lvl1pPr marL="0" indent="0">
              <a:spcBef>
                <a:spcPts val="0"/>
              </a:spcBef>
              <a:buNone/>
              <a:defRPr sz="3200" spc="0" baseline="0">
                <a:gradFill>
                  <a:gsLst>
                    <a:gs pos="24779">
                      <a:srgbClr val="000000"/>
                    </a:gs>
                    <a:gs pos="70000">
                      <a:srgbClr val="000000"/>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89760253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ide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9143999" cy="1181862"/>
          </a:xfrm>
          <a:noFill/>
        </p:spPr>
        <p:txBody>
          <a:bodyPr wrap="square" tIns="91440" bIns="91440" anchor="t" anchorCtr="0">
            <a:spAutoFit/>
          </a:bodyPr>
          <a:lstStyle>
            <a:lvl1pPr>
              <a:defRPr sz="7200" spc="-100" baseline="0">
                <a:gradFill>
                  <a:gsLst>
                    <a:gs pos="0">
                      <a:schemeClr val="tx1"/>
                    </a:gs>
                    <a:gs pos="100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7841475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90869850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92035">
                      <a:srgbClr val="000000"/>
                    </a:gs>
                    <a:gs pos="75000">
                      <a:srgbClr val="000000"/>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6893455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smtClean="0"/>
              <a:t>50/50 photo layout</a:t>
            </a:r>
            <a:endParaRPr lang="en-US" dirty="0"/>
          </a:p>
        </p:txBody>
      </p:sp>
      <p:sp>
        <p:nvSpPr>
          <p:cNvPr id="5" name="Picture Placeholder 4"/>
          <p:cNvSpPr>
            <a:spLocks noGrp="1"/>
          </p:cNvSpPr>
          <p:nvPr>
            <p:ph type="pic" sz="quarter" idx="10"/>
          </p:nvPr>
        </p:nvSpPr>
        <p:spPr bwMode="ltGray">
          <a:xfrm>
            <a:off x="6219825" y="0"/>
            <a:ext cx="6216650" cy="6992587"/>
          </a:xfrm>
          <a:blipFill dpi="0" rotWithShape="1">
            <a:blip r:embed="rId2"/>
            <a:srcRect/>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smtClean="0"/>
              <a:t>Click icon to add picture</a:t>
            </a:r>
            <a:endParaRPr lang="en-US" dirty="0"/>
          </a:p>
        </p:txBody>
      </p:sp>
    </p:spTree>
    <p:extLst>
      <p:ext uri="{BB962C8B-B14F-4D97-AF65-F5344CB8AC3E}">
        <p14:creationId xmlns:p14="http://schemas.microsoft.com/office/powerpoint/2010/main" val="236697455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567534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Microsoft">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18" name="Title 1"/>
          <p:cNvSpPr>
            <a:spLocks noGrp="1"/>
          </p:cNvSpPr>
          <p:nvPr>
            <p:ph type="title" hasCustomPrompt="1"/>
          </p:nvPr>
        </p:nvSpPr>
        <p:spPr>
          <a:xfrm>
            <a:off x="274702" y="2125678"/>
            <a:ext cx="100583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smtClean="0"/>
              <a:t>Presentation title</a:t>
            </a:r>
            <a:endParaRPr lang="en-US" dirty="0"/>
          </a:p>
        </p:txBody>
      </p:sp>
      <p:sp>
        <p:nvSpPr>
          <p:cNvPr id="19" name="Text Placeholder 4"/>
          <p:cNvSpPr>
            <a:spLocks noGrp="1"/>
          </p:cNvSpPr>
          <p:nvPr>
            <p:ph type="body" sz="quarter" idx="12" hasCustomPrompt="1"/>
          </p:nvPr>
        </p:nvSpPr>
        <p:spPr>
          <a:xfrm>
            <a:off x="274701" y="3955786"/>
            <a:ext cx="100583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smtClean="0"/>
              <a:t>Speaker Name</a:t>
            </a:r>
          </a:p>
        </p:txBody>
      </p:sp>
      <p:pic>
        <p:nvPicPr>
          <p:cNvPr id="6" name="Picture 5"/>
          <p:cNvPicPr>
            <a:picLocks noChangeAspect="1"/>
          </p:cNvPicPr>
          <p:nvPr userDrawn="1"/>
        </p:nvPicPr>
        <p:blipFill rotWithShape="1">
          <a:blip r:embed="rId3" cstate="screen">
            <a:extLst>
              <a:ext uri="{28A0092B-C50C-407E-A947-70E740481C1C}">
                <a14:useLocalDpi xmlns:a14="http://schemas.microsoft.com/office/drawing/2010/main"/>
              </a:ext>
            </a:extLst>
          </a:blip>
          <a:srcRect b="1380"/>
          <a:stretch/>
        </p:blipFill>
        <p:spPr bwMode="invGray">
          <a:xfrm>
            <a:off x="457200" y="490736"/>
            <a:ext cx="1449939" cy="306604"/>
          </a:xfrm>
          <a:prstGeom prst="rect">
            <a:avLst/>
          </a:prstGeom>
        </p:spPr>
      </p:pic>
      <p:sp>
        <p:nvSpPr>
          <p:cNvPr id="7" name="Text Placeholder 2"/>
          <p:cNvSpPr>
            <a:spLocks noGrp="1"/>
          </p:cNvSpPr>
          <p:nvPr>
            <p:ph type="body" sz="quarter" idx="13" hasCustomPrompt="1"/>
          </p:nvPr>
        </p:nvSpPr>
        <p:spPr>
          <a:xfrm>
            <a:off x="8504238" y="307621"/>
            <a:ext cx="3656013" cy="572464"/>
          </a:xfrm>
        </p:spPr>
        <p:txBody>
          <a:bodyPr lIns="182880" tIns="146304" rIns="182880" bIns="146304"/>
          <a:lstStyle>
            <a:lvl1pPr marL="0" indent="0" algn="r">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
        <p:nvSpPr>
          <p:cNvPr id="2" name="TextBox 1"/>
          <p:cNvSpPr txBox="1"/>
          <p:nvPr userDrawn="1"/>
        </p:nvSpPr>
        <p:spPr>
          <a:xfrm>
            <a:off x="288989" y="6072577"/>
            <a:ext cx="1900200"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#Build2016</a:t>
            </a:r>
          </a:p>
        </p:txBody>
      </p:sp>
    </p:spTree>
    <p:extLst>
      <p:ext uri="{BB962C8B-B14F-4D97-AF65-F5344CB8AC3E}">
        <p14:creationId xmlns:p14="http://schemas.microsoft.com/office/powerpoint/2010/main" val="168501045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015991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29962453"/>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2016 </a:t>
            </a:r>
            <a:r>
              <a:rPr lang="en-US" sz="700" dirty="0">
                <a:gradFill>
                  <a:gsLst>
                    <a:gs pos="0">
                      <a:schemeClr val="tx1"/>
                    </a:gs>
                    <a:gs pos="100000">
                      <a:schemeClr val="tx1"/>
                    </a:gs>
                  </a:gsLst>
                  <a:lin ang="5400000" scaled="0"/>
                </a:gradFill>
                <a:cs typeface="Segoe UI" pitchFamily="34" charset="0"/>
              </a:rPr>
              <a:t>Microsoft Corporation. All rights reserved. </a:t>
            </a:r>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64013" y="479425"/>
            <a:ext cx="1436313" cy="306604"/>
          </a:xfrm>
          <a:prstGeom prst="rect">
            <a:avLst/>
          </a:prstGeom>
        </p:spPr>
      </p:pic>
    </p:spTree>
    <p:extLst>
      <p:ext uri="{BB962C8B-B14F-4D97-AF65-F5344CB8AC3E}">
        <p14:creationId xmlns:p14="http://schemas.microsoft.com/office/powerpoint/2010/main" val="92506913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48296964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Walkin">
    <p:bg>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9" name="Picture 18"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9230" y="6240963"/>
            <a:ext cx="1278510" cy="274137"/>
          </a:xfrm>
          <a:prstGeom prst="rect">
            <a:avLst/>
          </a:prstGeom>
        </p:spPr>
      </p:pic>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64013" y="490736"/>
            <a:ext cx="1436313" cy="306604"/>
          </a:xfrm>
          <a:prstGeom prst="rect">
            <a:avLst/>
          </a:prstGeom>
        </p:spPr>
      </p:pic>
      <p:sp>
        <p:nvSpPr>
          <p:cNvPr id="12" name="Freeform 1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00BCF2"/>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25338439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 Microsoft">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18" name="Title 1"/>
          <p:cNvSpPr>
            <a:spLocks noGrp="1"/>
          </p:cNvSpPr>
          <p:nvPr>
            <p:ph type="title" hasCustomPrompt="1"/>
          </p:nvPr>
        </p:nvSpPr>
        <p:spPr>
          <a:xfrm>
            <a:off x="274702" y="2125678"/>
            <a:ext cx="100583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smtClean="0"/>
              <a:t>Presentation title</a:t>
            </a:r>
            <a:endParaRPr lang="en-US" dirty="0"/>
          </a:p>
        </p:txBody>
      </p:sp>
      <p:sp>
        <p:nvSpPr>
          <p:cNvPr id="19" name="Text Placeholder 4"/>
          <p:cNvSpPr>
            <a:spLocks noGrp="1"/>
          </p:cNvSpPr>
          <p:nvPr>
            <p:ph type="body" sz="quarter" idx="12" hasCustomPrompt="1"/>
          </p:nvPr>
        </p:nvSpPr>
        <p:spPr>
          <a:xfrm>
            <a:off x="274701" y="3955786"/>
            <a:ext cx="100583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smtClean="0"/>
              <a:t>Speaker Name</a:t>
            </a:r>
          </a:p>
        </p:txBody>
      </p:sp>
      <p:pic>
        <p:nvPicPr>
          <p:cNvPr id="6" name="Picture 5"/>
          <p:cNvPicPr>
            <a:picLocks noChangeAspect="1"/>
          </p:cNvPicPr>
          <p:nvPr userDrawn="1"/>
        </p:nvPicPr>
        <p:blipFill rotWithShape="1">
          <a:blip r:embed="rId3" cstate="screen">
            <a:extLst>
              <a:ext uri="{28A0092B-C50C-407E-A947-70E740481C1C}">
                <a14:useLocalDpi xmlns:a14="http://schemas.microsoft.com/office/drawing/2010/main"/>
              </a:ext>
            </a:extLst>
          </a:blip>
          <a:srcRect b="1380"/>
          <a:stretch/>
        </p:blipFill>
        <p:spPr bwMode="invGray">
          <a:xfrm>
            <a:off x="457200" y="490736"/>
            <a:ext cx="1449939" cy="306604"/>
          </a:xfrm>
          <a:prstGeom prst="rect">
            <a:avLst/>
          </a:prstGeom>
        </p:spPr>
      </p:pic>
      <p:sp>
        <p:nvSpPr>
          <p:cNvPr id="7" name="Text Placeholder 2"/>
          <p:cNvSpPr>
            <a:spLocks noGrp="1"/>
          </p:cNvSpPr>
          <p:nvPr>
            <p:ph type="body" sz="quarter" idx="13" hasCustomPrompt="1"/>
          </p:nvPr>
        </p:nvSpPr>
        <p:spPr>
          <a:xfrm>
            <a:off x="8504238" y="307621"/>
            <a:ext cx="3656013" cy="572464"/>
          </a:xfrm>
        </p:spPr>
        <p:txBody>
          <a:bodyPr lIns="182880" tIns="146304" rIns="182880" bIns="146304"/>
          <a:lstStyle>
            <a:lvl1pPr marL="0" indent="0" algn="r">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
        <p:nvSpPr>
          <p:cNvPr id="8" name="TextBox 7"/>
          <p:cNvSpPr txBox="1"/>
          <p:nvPr userDrawn="1"/>
        </p:nvSpPr>
        <p:spPr>
          <a:xfrm>
            <a:off x="288989" y="6072577"/>
            <a:ext cx="1900200"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#Build2016</a:t>
            </a:r>
          </a:p>
        </p:txBody>
      </p:sp>
    </p:spTree>
    <p:extLst>
      <p:ext uri="{BB962C8B-B14F-4D97-AF65-F5344CB8AC3E}">
        <p14:creationId xmlns:p14="http://schemas.microsoft.com/office/powerpoint/2010/main" val="124331597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 Build">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18" name="Title 1"/>
          <p:cNvSpPr>
            <a:spLocks noGrp="1"/>
          </p:cNvSpPr>
          <p:nvPr>
            <p:ph type="title" hasCustomPrompt="1"/>
          </p:nvPr>
        </p:nvSpPr>
        <p:spPr>
          <a:xfrm>
            <a:off x="274702" y="2125678"/>
            <a:ext cx="100583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smtClean="0"/>
              <a:t>Presentation title</a:t>
            </a:r>
            <a:endParaRPr lang="en-US" dirty="0"/>
          </a:p>
        </p:txBody>
      </p:sp>
      <p:sp>
        <p:nvSpPr>
          <p:cNvPr id="19" name="Text Placeholder 4"/>
          <p:cNvSpPr>
            <a:spLocks noGrp="1"/>
          </p:cNvSpPr>
          <p:nvPr>
            <p:ph type="body" sz="quarter" idx="12" hasCustomPrompt="1"/>
          </p:nvPr>
        </p:nvSpPr>
        <p:spPr>
          <a:xfrm>
            <a:off x="274701" y="3955786"/>
            <a:ext cx="100583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smtClean="0"/>
              <a:t>Speaker Name</a:t>
            </a:r>
          </a:p>
        </p:txBody>
      </p:sp>
      <p:sp>
        <p:nvSpPr>
          <p:cNvPr id="7" name="Text Placeholder 2"/>
          <p:cNvSpPr>
            <a:spLocks noGrp="1"/>
          </p:cNvSpPr>
          <p:nvPr>
            <p:ph type="body" sz="quarter" idx="13" hasCustomPrompt="1"/>
          </p:nvPr>
        </p:nvSpPr>
        <p:spPr>
          <a:xfrm>
            <a:off x="8504238" y="307621"/>
            <a:ext cx="3656013" cy="572464"/>
          </a:xfrm>
        </p:spPr>
        <p:txBody>
          <a:bodyPr lIns="182880" tIns="146304" rIns="182880" bIns="146304"/>
          <a:lstStyle>
            <a:lvl1pPr marL="0" indent="0" algn="r">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
        <p:nvSpPr>
          <p:cNvPr id="8" name="Freeform 7"/>
          <p:cNvSpPr>
            <a:spLocks noChangeAspect="1" noEditPoints="1"/>
          </p:cNvSpPr>
          <p:nvPr userDrawn="1"/>
        </p:nvSpPr>
        <p:spPr bwMode="black">
          <a:xfrm>
            <a:off x="457200" y="490736"/>
            <a:ext cx="1239006" cy="310896"/>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9" name="TextBox 8"/>
          <p:cNvSpPr txBox="1"/>
          <p:nvPr userDrawn="1"/>
        </p:nvSpPr>
        <p:spPr>
          <a:xfrm>
            <a:off x="288989" y="6072577"/>
            <a:ext cx="1900200"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#Build2016</a:t>
            </a:r>
          </a:p>
        </p:txBody>
      </p:sp>
    </p:spTree>
    <p:extLst>
      <p:ext uri="{BB962C8B-B14F-4D97-AF65-F5344CB8AC3E}">
        <p14:creationId xmlns:p14="http://schemas.microsoft.com/office/powerpoint/2010/main" val="32500260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65181"/>
          </a:xfrm>
        </p:spPr>
        <p:txBody>
          <a:bodyPr/>
          <a:lstStyle>
            <a:lvl1pPr marL="0" indent="0">
              <a:buNone/>
              <a:defRPr>
                <a:gradFill>
                  <a:gsLst>
                    <a:gs pos="1250">
                      <a:schemeClr val="tx1"/>
                    </a:gs>
                    <a:gs pos="99000">
                      <a:schemeClr val="tx1"/>
                    </a:gs>
                  </a:gsLst>
                  <a:lin ang="5400000" scaled="0"/>
                </a:gradFill>
              </a:defRPr>
            </a:lvl1pPr>
            <a:lvl2pPr marL="0" indent="0">
              <a:buFontTx/>
              <a:buNone/>
              <a:defRPr sz="24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39774513"/>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10676225"/>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4" name="Text Placeholder 3"/>
          <p:cNvSpPr>
            <a:spLocks noGrp="1"/>
          </p:cNvSpPr>
          <p:nvPr>
            <p:ph type="body" sz="quarter" idx="10"/>
          </p:nvPr>
        </p:nvSpPr>
        <p:spPr>
          <a:xfrm>
            <a:off x="274639" y="1212849"/>
            <a:ext cx="5486399" cy="1982081"/>
          </a:xfrm>
        </p:spPr>
        <p:txBody>
          <a:bodyPr wrap="square">
            <a:spAutoFit/>
          </a:bodyPr>
          <a:lstStyle>
            <a:lvl1pPr marL="0" indent="0">
              <a:spcBef>
                <a:spcPts val="1224"/>
              </a:spcBef>
              <a:buClr>
                <a:schemeClr val="tx1"/>
              </a:buClr>
              <a:buFont typeface="Wingdings" pitchFamily="2" charset="2"/>
              <a:buNone/>
              <a:defRPr sz="3200"/>
            </a:lvl1pPr>
            <a:lvl2pPr marL="0" indent="0">
              <a:buNone/>
              <a:defRPr sz="24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1982081"/>
          </a:xfrm>
        </p:spPr>
        <p:txBody>
          <a:bodyPr wrap="square">
            <a:spAutoFit/>
          </a:bodyPr>
          <a:lstStyle>
            <a:lvl1pPr marL="0" indent="0">
              <a:spcBef>
                <a:spcPts val="1224"/>
              </a:spcBef>
              <a:buClr>
                <a:schemeClr val="tx1"/>
              </a:buClr>
              <a:buFont typeface="Wingdings" pitchFamily="2" charset="2"/>
              <a:buNone/>
              <a:defRPr sz="3200"/>
            </a:lvl1pPr>
            <a:lvl2pPr marL="0" indent="0">
              <a:buNone/>
              <a:defRPr sz="24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42542555"/>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 Build">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18" name="Title 1"/>
          <p:cNvSpPr>
            <a:spLocks noGrp="1"/>
          </p:cNvSpPr>
          <p:nvPr>
            <p:ph type="title" hasCustomPrompt="1"/>
          </p:nvPr>
        </p:nvSpPr>
        <p:spPr>
          <a:xfrm>
            <a:off x="274702" y="2125678"/>
            <a:ext cx="100583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smtClean="0"/>
              <a:t>Presentation title</a:t>
            </a:r>
            <a:endParaRPr lang="en-US" dirty="0"/>
          </a:p>
        </p:txBody>
      </p:sp>
      <p:sp>
        <p:nvSpPr>
          <p:cNvPr id="19" name="Text Placeholder 4"/>
          <p:cNvSpPr>
            <a:spLocks noGrp="1"/>
          </p:cNvSpPr>
          <p:nvPr>
            <p:ph type="body" sz="quarter" idx="12" hasCustomPrompt="1"/>
          </p:nvPr>
        </p:nvSpPr>
        <p:spPr>
          <a:xfrm>
            <a:off x="274701" y="3955786"/>
            <a:ext cx="100583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smtClean="0"/>
              <a:t>Speaker Name</a:t>
            </a:r>
          </a:p>
        </p:txBody>
      </p:sp>
      <p:sp>
        <p:nvSpPr>
          <p:cNvPr id="7" name="Text Placeholder 2"/>
          <p:cNvSpPr>
            <a:spLocks noGrp="1"/>
          </p:cNvSpPr>
          <p:nvPr>
            <p:ph type="body" sz="quarter" idx="13" hasCustomPrompt="1"/>
          </p:nvPr>
        </p:nvSpPr>
        <p:spPr>
          <a:xfrm>
            <a:off x="8504238" y="307621"/>
            <a:ext cx="3656013" cy="572464"/>
          </a:xfrm>
        </p:spPr>
        <p:txBody>
          <a:bodyPr lIns="182880" tIns="146304" rIns="182880" bIns="146304"/>
          <a:lstStyle>
            <a:lvl1pPr marL="0" indent="0" algn="r">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
        <p:nvSpPr>
          <p:cNvPr id="8" name="Freeform 7"/>
          <p:cNvSpPr>
            <a:spLocks noChangeAspect="1" noEditPoints="1"/>
          </p:cNvSpPr>
          <p:nvPr userDrawn="1"/>
        </p:nvSpPr>
        <p:spPr bwMode="black">
          <a:xfrm>
            <a:off x="457200" y="490736"/>
            <a:ext cx="1239006" cy="310896"/>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9" name="TextBox 8"/>
          <p:cNvSpPr txBox="1"/>
          <p:nvPr userDrawn="1"/>
        </p:nvSpPr>
        <p:spPr>
          <a:xfrm>
            <a:off x="288989" y="6072577"/>
            <a:ext cx="1900200"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#Build2016</a:t>
            </a:r>
          </a:p>
        </p:txBody>
      </p:sp>
    </p:spTree>
    <p:extLst>
      <p:ext uri="{BB962C8B-B14F-4D97-AF65-F5344CB8AC3E}">
        <p14:creationId xmlns:p14="http://schemas.microsoft.com/office/powerpoint/2010/main" val="362896044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03174803"/>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4165293602"/>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Title 4"/>
          <p:cNvSpPr>
            <a:spLocks noGrp="1"/>
          </p:cNvSpPr>
          <p:nvPr>
            <p:ph type="title"/>
          </p:nvPr>
        </p:nvSpPr>
        <p:spPr>
          <a:xfrm>
            <a:off x="1101436" y="2963862"/>
            <a:ext cx="10235966" cy="917575"/>
          </a:xfrm>
        </p:spPr>
        <p:txBody>
          <a:bodyPr anchor="ctr" anchorCtr="0"/>
          <a:lstStyle>
            <a:lvl1pPr algn="l">
              <a:defRPr>
                <a:gradFill>
                  <a:gsLst>
                    <a:gs pos="1250">
                      <a:schemeClr val="tx1"/>
                    </a:gs>
                    <a:gs pos="100000">
                      <a:schemeClr val="tx1"/>
                    </a:gs>
                  </a:gsLst>
                  <a:lin ang="5400000" scaled="0"/>
                </a:gra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33663928"/>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9144000" cy="1181862"/>
          </a:xfrm>
          <a:noFill/>
        </p:spPr>
        <p:txBody>
          <a:bodyPr wrap="square" tIns="91440" bIns="91440" anchor="t" anchorCtr="0">
            <a:spAutoFit/>
          </a:bodyPr>
          <a:lstStyle>
            <a:lvl1pPr>
              <a:defRPr sz="7200" spc="-100" baseline="0">
                <a:gradFill>
                  <a:gsLst>
                    <a:gs pos="6195">
                      <a:schemeClr val="tx1"/>
                    </a:gs>
                    <a:gs pos="24779">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9143999" cy="738664"/>
          </a:xfrm>
          <a:noFill/>
        </p:spPr>
        <p:txBody>
          <a:bodyPr wrap="square" lIns="182880" tIns="146304" rIns="182880" bIns="146304">
            <a:spAutoFit/>
          </a:bodyPr>
          <a:lstStyle>
            <a:lvl1pPr marL="0" indent="0">
              <a:spcBef>
                <a:spcPts val="0"/>
              </a:spcBef>
              <a:buNone/>
              <a:defRPr sz="3200" spc="0" baseline="0">
                <a:gradFill>
                  <a:gsLst>
                    <a:gs pos="6195">
                      <a:schemeClr val="tx1"/>
                    </a:gs>
                    <a:gs pos="24779">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16372898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9143999" cy="1181862"/>
          </a:xfrm>
          <a:noFill/>
        </p:spPr>
        <p:txBody>
          <a:bodyPr wrap="square" tIns="91440" bIns="91440" anchor="t" anchorCtr="0">
            <a:spAutoFit/>
          </a:bodyPr>
          <a:lstStyle>
            <a:lvl1pPr>
              <a:defRPr sz="7200" spc="-100" baseline="0">
                <a:gradFill>
                  <a:gsLst>
                    <a:gs pos="0">
                      <a:schemeClr val="tx1"/>
                    </a:gs>
                    <a:gs pos="100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81505937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53720505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21239">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12421464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50-50 Right Photo Layou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smtClean="0"/>
              <a:t>50/50 photo layout</a:t>
            </a:r>
            <a:endParaRPr lang="en-US" dirty="0"/>
          </a:p>
        </p:txBody>
      </p:sp>
      <p:sp>
        <p:nvSpPr>
          <p:cNvPr id="5" name="Picture Placeholder 4"/>
          <p:cNvSpPr>
            <a:spLocks noGrp="1"/>
          </p:cNvSpPr>
          <p:nvPr>
            <p:ph type="pic" sz="quarter" idx="10"/>
          </p:nvPr>
        </p:nvSpPr>
        <p:spPr bwMode="ltGray">
          <a:xfrm>
            <a:off x="6219825" y="0"/>
            <a:ext cx="6216650" cy="6992587"/>
          </a:xfrm>
          <a:blipFill dpi="0" rotWithShape="1">
            <a:blip r:embed="rId2"/>
            <a:srcRect/>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smtClean="0"/>
              <a:t>Click icon to add picture</a:t>
            </a:r>
            <a:endParaRPr lang="en-US" dirty="0"/>
          </a:p>
        </p:txBody>
      </p:sp>
    </p:spTree>
    <p:extLst>
      <p:ext uri="{BB962C8B-B14F-4D97-AF65-F5344CB8AC3E}">
        <p14:creationId xmlns:p14="http://schemas.microsoft.com/office/powerpoint/2010/main" val="184611358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lank - Dark Gray">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8687537"/>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730541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6105625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lank Accent Color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508034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87052569"/>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losing logo slide_color">
    <p:bg>
      <p:bgPr>
        <a:solidFill>
          <a:srgbClr val="505050"/>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2016 </a:t>
            </a:r>
            <a:r>
              <a:rPr lang="en-US" sz="700" dirty="0">
                <a:gradFill>
                  <a:gsLst>
                    <a:gs pos="0">
                      <a:schemeClr val="tx1"/>
                    </a:gs>
                    <a:gs pos="100000">
                      <a:schemeClr val="tx1"/>
                    </a:gs>
                  </a:gsLst>
                  <a:lin ang="5400000" scaled="0"/>
                </a:gradFill>
                <a:cs typeface="Segoe UI" pitchFamily="34" charset="0"/>
              </a:rPr>
              <a:t>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425578344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23650355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Walkin">
    <p:bg>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9" name="Picture 18"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9230" y="6240963"/>
            <a:ext cx="1278510" cy="274137"/>
          </a:xfrm>
          <a:prstGeom prst="rect">
            <a:avLst/>
          </a:prstGeom>
        </p:spPr>
      </p:pic>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64013" y="490736"/>
            <a:ext cx="1436313" cy="306604"/>
          </a:xfrm>
          <a:prstGeom prst="rect">
            <a:avLst/>
          </a:prstGeom>
        </p:spPr>
      </p:pic>
      <p:sp>
        <p:nvSpPr>
          <p:cNvPr id="12" name="Freeform 1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00BCF2"/>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93494479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Slide - Microsoft">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18" name="Title 1"/>
          <p:cNvSpPr>
            <a:spLocks noGrp="1"/>
          </p:cNvSpPr>
          <p:nvPr>
            <p:ph type="title" hasCustomPrompt="1"/>
          </p:nvPr>
        </p:nvSpPr>
        <p:spPr>
          <a:xfrm>
            <a:off x="274702" y="2125678"/>
            <a:ext cx="100583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19" name="Text Placeholder 4"/>
          <p:cNvSpPr>
            <a:spLocks noGrp="1"/>
          </p:cNvSpPr>
          <p:nvPr>
            <p:ph type="body" sz="quarter" idx="12" hasCustomPrompt="1"/>
          </p:nvPr>
        </p:nvSpPr>
        <p:spPr>
          <a:xfrm>
            <a:off x="274701" y="3955786"/>
            <a:ext cx="100583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pic>
        <p:nvPicPr>
          <p:cNvPr id="6" name="Picture 5"/>
          <p:cNvPicPr>
            <a:picLocks noChangeAspect="1"/>
          </p:cNvPicPr>
          <p:nvPr userDrawn="1"/>
        </p:nvPicPr>
        <p:blipFill rotWithShape="1">
          <a:blip r:embed="rId3" cstate="screen">
            <a:extLst>
              <a:ext uri="{28A0092B-C50C-407E-A947-70E740481C1C}">
                <a14:useLocalDpi xmlns:a14="http://schemas.microsoft.com/office/drawing/2010/main"/>
              </a:ext>
            </a:extLst>
          </a:blip>
          <a:srcRect b="1380"/>
          <a:stretch/>
        </p:blipFill>
        <p:spPr bwMode="invGray">
          <a:xfrm>
            <a:off x="457200" y="490736"/>
            <a:ext cx="1449939" cy="306604"/>
          </a:xfrm>
          <a:prstGeom prst="rect">
            <a:avLst/>
          </a:prstGeom>
        </p:spPr>
      </p:pic>
      <p:sp>
        <p:nvSpPr>
          <p:cNvPr id="7" name="Text Placeholder 2"/>
          <p:cNvSpPr>
            <a:spLocks noGrp="1"/>
          </p:cNvSpPr>
          <p:nvPr>
            <p:ph type="body" sz="quarter" idx="13" hasCustomPrompt="1"/>
          </p:nvPr>
        </p:nvSpPr>
        <p:spPr>
          <a:xfrm>
            <a:off x="8504238" y="307621"/>
            <a:ext cx="3656013" cy="572464"/>
          </a:xfrm>
        </p:spPr>
        <p:txBody>
          <a:bodyPr lIns="182880" tIns="146304" rIns="182880" bIns="146304"/>
          <a:lstStyle>
            <a:lvl1pPr marL="0" indent="0" algn="r">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a:t>Session Code Here</a:t>
            </a:r>
          </a:p>
        </p:txBody>
      </p:sp>
      <p:sp>
        <p:nvSpPr>
          <p:cNvPr id="2" name="TextBox 1"/>
          <p:cNvSpPr txBox="1"/>
          <p:nvPr userDrawn="1"/>
        </p:nvSpPr>
        <p:spPr>
          <a:xfrm>
            <a:off x="288989" y="6072577"/>
            <a:ext cx="1900200" cy="627864"/>
          </a:xfrm>
          <a:prstGeom prst="rect">
            <a:avLst/>
          </a:prstGeom>
          <a:noFill/>
        </p:spPr>
        <p:txBody>
          <a:bodyPr wrap="non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rPr>
              <a:t>#Build2016</a:t>
            </a:r>
          </a:p>
        </p:txBody>
      </p:sp>
    </p:spTree>
    <p:extLst>
      <p:ext uri="{BB962C8B-B14F-4D97-AF65-F5344CB8AC3E}">
        <p14:creationId xmlns:p14="http://schemas.microsoft.com/office/powerpoint/2010/main" val="277494453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Slide - Build">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18" name="Title 1"/>
          <p:cNvSpPr>
            <a:spLocks noGrp="1"/>
          </p:cNvSpPr>
          <p:nvPr>
            <p:ph type="title" hasCustomPrompt="1"/>
          </p:nvPr>
        </p:nvSpPr>
        <p:spPr>
          <a:xfrm>
            <a:off x="274702" y="2125678"/>
            <a:ext cx="100583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19" name="Text Placeholder 4"/>
          <p:cNvSpPr>
            <a:spLocks noGrp="1"/>
          </p:cNvSpPr>
          <p:nvPr>
            <p:ph type="body" sz="quarter" idx="12" hasCustomPrompt="1"/>
          </p:nvPr>
        </p:nvSpPr>
        <p:spPr>
          <a:xfrm>
            <a:off x="274701" y="3955786"/>
            <a:ext cx="100583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
        <p:nvSpPr>
          <p:cNvPr id="7" name="Text Placeholder 2"/>
          <p:cNvSpPr>
            <a:spLocks noGrp="1"/>
          </p:cNvSpPr>
          <p:nvPr>
            <p:ph type="body" sz="quarter" idx="13" hasCustomPrompt="1"/>
          </p:nvPr>
        </p:nvSpPr>
        <p:spPr>
          <a:xfrm>
            <a:off x="8504238" y="307621"/>
            <a:ext cx="3656013" cy="572464"/>
          </a:xfrm>
        </p:spPr>
        <p:txBody>
          <a:bodyPr lIns="182880" tIns="146304" rIns="182880" bIns="146304"/>
          <a:lstStyle>
            <a:lvl1pPr marL="0" indent="0" algn="r">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a:t>Session Code Here</a:t>
            </a:r>
          </a:p>
        </p:txBody>
      </p:sp>
      <p:sp>
        <p:nvSpPr>
          <p:cNvPr id="8" name="Freeform 7"/>
          <p:cNvSpPr>
            <a:spLocks noChangeAspect="1" noEditPoints="1"/>
          </p:cNvSpPr>
          <p:nvPr userDrawn="1"/>
        </p:nvSpPr>
        <p:spPr bwMode="black">
          <a:xfrm>
            <a:off x="457200" y="490736"/>
            <a:ext cx="1239006" cy="310896"/>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9" name="TextBox 8"/>
          <p:cNvSpPr txBox="1"/>
          <p:nvPr userDrawn="1"/>
        </p:nvSpPr>
        <p:spPr>
          <a:xfrm>
            <a:off x="288989" y="6072577"/>
            <a:ext cx="1900200" cy="627864"/>
          </a:xfrm>
          <a:prstGeom prst="rect">
            <a:avLst/>
          </a:prstGeom>
          <a:noFill/>
        </p:spPr>
        <p:txBody>
          <a:bodyPr wrap="non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rPr>
              <a:t>#Build2016</a:t>
            </a:r>
          </a:p>
        </p:txBody>
      </p:sp>
    </p:spTree>
    <p:extLst>
      <p:ext uri="{BB962C8B-B14F-4D97-AF65-F5344CB8AC3E}">
        <p14:creationId xmlns:p14="http://schemas.microsoft.com/office/powerpoint/2010/main" val="104611103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3117311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3691299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4064716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3133736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06652234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9977661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0493366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269890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8638332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65993151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Title 4"/>
          <p:cNvSpPr>
            <a:spLocks noGrp="1"/>
          </p:cNvSpPr>
          <p:nvPr>
            <p:ph type="title"/>
          </p:nvPr>
        </p:nvSpPr>
        <p:spPr>
          <a:xfrm>
            <a:off x="1101436" y="2963862"/>
            <a:ext cx="10235966" cy="917575"/>
          </a:xfrm>
        </p:spPr>
        <p:txBody>
          <a:bodyPr anchor="ctr" anchorCtr="0"/>
          <a:lstStyle>
            <a:lvl1pPr algn="l">
              <a:defRPr>
                <a:gradFill>
                  <a:gsLst>
                    <a:gs pos="1250">
                      <a:schemeClr val="tx1"/>
                    </a:gs>
                    <a:gs pos="100000">
                      <a:schemeClr val="tx1"/>
                    </a:gs>
                  </a:gsLst>
                  <a:lin ang="5400000" scaled="0"/>
                </a:gradFill>
              </a:defRPr>
            </a:lvl1pPr>
          </a:lstStyle>
          <a:p>
            <a:r>
              <a:rPr lang="en-US" dirty="0"/>
              <a:t>Click to edit Master title style</a:t>
            </a:r>
          </a:p>
        </p:txBody>
      </p:sp>
    </p:spTree>
    <p:extLst>
      <p:ext uri="{BB962C8B-B14F-4D97-AF65-F5344CB8AC3E}">
        <p14:creationId xmlns:p14="http://schemas.microsoft.com/office/powerpoint/2010/main" val="626863518"/>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9144000" cy="1181862"/>
          </a:xfrm>
          <a:noFill/>
        </p:spPr>
        <p:txBody>
          <a:bodyPr wrap="square" tIns="91440" bIns="91440" anchor="t" anchorCtr="0">
            <a:spAutoFit/>
          </a:bodyPr>
          <a:lstStyle>
            <a:lvl1pPr>
              <a:defRPr sz="7200" spc="-100" baseline="0">
                <a:gradFill>
                  <a:gsLst>
                    <a:gs pos="24779">
                      <a:srgbClr val="000000"/>
                    </a:gs>
                    <a:gs pos="70000">
                      <a:srgbClr val="000000"/>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9143999" cy="738664"/>
          </a:xfrm>
          <a:noFill/>
        </p:spPr>
        <p:txBody>
          <a:bodyPr wrap="square" lIns="182880" tIns="146304" rIns="182880" bIns="146304">
            <a:spAutoFit/>
          </a:bodyPr>
          <a:lstStyle>
            <a:lvl1pPr marL="0" indent="0">
              <a:spcBef>
                <a:spcPts val="0"/>
              </a:spcBef>
              <a:buNone/>
              <a:defRPr sz="3200" spc="0" baseline="0">
                <a:gradFill>
                  <a:gsLst>
                    <a:gs pos="24779">
                      <a:srgbClr val="000000"/>
                    </a:gs>
                    <a:gs pos="70000">
                      <a:srgbClr val="000000"/>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2291536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Vide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9143999" cy="1181862"/>
          </a:xfrm>
          <a:noFill/>
        </p:spPr>
        <p:txBody>
          <a:bodyPr wrap="square" tIns="91440" bIns="91440" anchor="t" anchorCtr="0">
            <a:spAutoFit/>
          </a:bodyPr>
          <a:lstStyle>
            <a:lvl1pPr>
              <a:defRPr sz="7200" spc="-100" baseline="0">
                <a:gradFill>
                  <a:gsLst>
                    <a:gs pos="0">
                      <a:schemeClr val="tx1"/>
                    </a:gs>
                    <a:gs pos="100000">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12367570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56332683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3240436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92035">
                      <a:srgbClr val="000000"/>
                    </a:gs>
                    <a:gs pos="75000">
                      <a:srgbClr val="000000"/>
                    </a:gs>
                  </a:gsLst>
                  <a:lin ang="5400000" scaled="0"/>
                </a:gradFill>
              </a:defRPr>
            </a:lvl1pPr>
          </a:lstStyle>
          <a:p>
            <a:r>
              <a:rPr lang="en-US" dirty="0"/>
              <a:t>Section title</a:t>
            </a:r>
          </a:p>
        </p:txBody>
      </p:sp>
    </p:spTree>
    <p:extLst>
      <p:ext uri="{BB962C8B-B14F-4D97-AF65-F5344CB8AC3E}">
        <p14:creationId xmlns:p14="http://schemas.microsoft.com/office/powerpoint/2010/main" val="7498346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dpi="0" rotWithShape="1">
            <a:blip r:embed="rId2"/>
            <a:srcRect/>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257653581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529513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9084732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89068399"/>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64013" y="479425"/>
            <a:ext cx="1436313" cy="306604"/>
          </a:xfrm>
          <a:prstGeom prst="rect">
            <a:avLst/>
          </a:prstGeom>
        </p:spPr>
      </p:pic>
    </p:spTree>
    <p:extLst>
      <p:ext uri="{BB962C8B-B14F-4D97-AF65-F5344CB8AC3E}">
        <p14:creationId xmlns:p14="http://schemas.microsoft.com/office/powerpoint/2010/main" val="258253623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33070898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endParaRPr lang="en-US"/>
          </a:p>
        </p:txBody>
      </p:sp>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3891946014"/>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Font typeface="Arial" panose="020B0604020202020204" pitchFamily="34" charset="0"/>
              <a:buNone/>
              <a:defRPr lang="en-US" sz="3600" kern="1200" dirty="0" smtClean="0">
                <a:gradFill>
                  <a:gsLst>
                    <a:gs pos="1299">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pPr>
            <a:r>
              <a:rPr lang="en-US"/>
              <a:t>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a:t>Click to edit Master title style</a:t>
            </a:r>
            <a:endParaRPr lang="en-US" dirty="0"/>
          </a:p>
        </p:txBody>
      </p:sp>
    </p:spTree>
    <p:extLst>
      <p:ext uri="{BB962C8B-B14F-4D97-AF65-F5344CB8AC3E}">
        <p14:creationId xmlns:p14="http://schemas.microsoft.com/office/powerpoint/2010/main" val="4268082515"/>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dirty="0"/>
              <a:t>Click to edit Master title style</a:t>
            </a:r>
          </a:p>
        </p:txBody>
      </p:sp>
    </p:spTree>
    <p:extLst>
      <p:ext uri="{BB962C8B-B14F-4D97-AF65-F5344CB8AC3E}">
        <p14:creationId xmlns:p14="http://schemas.microsoft.com/office/powerpoint/2010/main" val="2534374437"/>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0326847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Walkin">
    <p:bg>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9" name="Picture 18"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9230" y="6240963"/>
            <a:ext cx="1278510" cy="274137"/>
          </a:xfrm>
          <a:prstGeom prst="rect">
            <a:avLst/>
          </a:prstGeom>
        </p:spPr>
      </p:pic>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64013" y="490736"/>
            <a:ext cx="1436313" cy="306604"/>
          </a:xfrm>
          <a:prstGeom prst="rect">
            <a:avLst/>
          </a:prstGeom>
        </p:spPr>
      </p:pic>
      <p:sp>
        <p:nvSpPr>
          <p:cNvPr id="12" name="Freeform 1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00BCF2"/>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67281201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Slide - Microsoft">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18" name="Title 1"/>
          <p:cNvSpPr>
            <a:spLocks noGrp="1"/>
          </p:cNvSpPr>
          <p:nvPr>
            <p:ph type="title" hasCustomPrompt="1"/>
          </p:nvPr>
        </p:nvSpPr>
        <p:spPr>
          <a:xfrm>
            <a:off x="274702" y="2125678"/>
            <a:ext cx="100583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19" name="Text Placeholder 4"/>
          <p:cNvSpPr>
            <a:spLocks noGrp="1"/>
          </p:cNvSpPr>
          <p:nvPr>
            <p:ph type="body" sz="quarter" idx="12" hasCustomPrompt="1"/>
          </p:nvPr>
        </p:nvSpPr>
        <p:spPr>
          <a:xfrm>
            <a:off x="274701" y="3955786"/>
            <a:ext cx="100583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pic>
        <p:nvPicPr>
          <p:cNvPr id="6" name="Picture 5"/>
          <p:cNvPicPr>
            <a:picLocks noChangeAspect="1"/>
          </p:cNvPicPr>
          <p:nvPr userDrawn="1"/>
        </p:nvPicPr>
        <p:blipFill rotWithShape="1">
          <a:blip r:embed="rId3" cstate="screen">
            <a:extLst>
              <a:ext uri="{28A0092B-C50C-407E-A947-70E740481C1C}">
                <a14:useLocalDpi xmlns:a14="http://schemas.microsoft.com/office/drawing/2010/main"/>
              </a:ext>
            </a:extLst>
          </a:blip>
          <a:srcRect b="1380"/>
          <a:stretch/>
        </p:blipFill>
        <p:spPr bwMode="invGray">
          <a:xfrm>
            <a:off x="457200" y="490736"/>
            <a:ext cx="1449939" cy="306604"/>
          </a:xfrm>
          <a:prstGeom prst="rect">
            <a:avLst/>
          </a:prstGeom>
        </p:spPr>
      </p:pic>
      <p:sp>
        <p:nvSpPr>
          <p:cNvPr id="7" name="Text Placeholder 2"/>
          <p:cNvSpPr>
            <a:spLocks noGrp="1"/>
          </p:cNvSpPr>
          <p:nvPr>
            <p:ph type="body" sz="quarter" idx="13" hasCustomPrompt="1"/>
          </p:nvPr>
        </p:nvSpPr>
        <p:spPr>
          <a:xfrm>
            <a:off x="8504238" y="307621"/>
            <a:ext cx="3656013" cy="572464"/>
          </a:xfrm>
        </p:spPr>
        <p:txBody>
          <a:bodyPr lIns="182880" tIns="146304" rIns="182880" bIns="146304"/>
          <a:lstStyle>
            <a:lvl1pPr marL="0" indent="0" algn="r">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a:t>Session Code Here</a:t>
            </a:r>
          </a:p>
        </p:txBody>
      </p:sp>
      <p:sp>
        <p:nvSpPr>
          <p:cNvPr id="8" name="TextBox 7"/>
          <p:cNvSpPr txBox="1"/>
          <p:nvPr userDrawn="1"/>
        </p:nvSpPr>
        <p:spPr>
          <a:xfrm>
            <a:off x="288989" y="6072577"/>
            <a:ext cx="1900200" cy="627864"/>
          </a:xfrm>
          <a:prstGeom prst="rect">
            <a:avLst/>
          </a:prstGeom>
          <a:noFill/>
        </p:spPr>
        <p:txBody>
          <a:bodyPr wrap="non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rPr>
              <a:t>#Build2016</a:t>
            </a:r>
          </a:p>
        </p:txBody>
      </p:sp>
    </p:spTree>
    <p:extLst>
      <p:ext uri="{BB962C8B-B14F-4D97-AF65-F5344CB8AC3E}">
        <p14:creationId xmlns:p14="http://schemas.microsoft.com/office/powerpoint/2010/main" val="23716240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Slide - Build">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18" name="Title 1"/>
          <p:cNvSpPr>
            <a:spLocks noGrp="1"/>
          </p:cNvSpPr>
          <p:nvPr>
            <p:ph type="title" hasCustomPrompt="1"/>
          </p:nvPr>
        </p:nvSpPr>
        <p:spPr>
          <a:xfrm>
            <a:off x="274702" y="2125678"/>
            <a:ext cx="100583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19" name="Text Placeholder 4"/>
          <p:cNvSpPr>
            <a:spLocks noGrp="1"/>
          </p:cNvSpPr>
          <p:nvPr>
            <p:ph type="body" sz="quarter" idx="12" hasCustomPrompt="1"/>
          </p:nvPr>
        </p:nvSpPr>
        <p:spPr>
          <a:xfrm>
            <a:off x="274701" y="3955786"/>
            <a:ext cx="100583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
        <p:nvSpPr>
          <p:cNvPr id="7" name="Text Placeholder 2"/>
          <p:cNvSpPr>
            <a:spLocks noGrp="1"/>
          </p:cNvSpPr>
          <p:nvPr>
            <p:ph type="body" sz="quarter" idx="13" hasCustomPrompt="1"/>
          </p:nvPr>
        </p:nvSpPr>
        <p:spPr>
          <a:xfrm>
            <a:off x="8504238" y="307621"/>
            <a:ext cx="3656013" cy="572464"/>
          </a:xfrm>
        </p:spPr>
        <p:txBody>
          <a:bodyPr lIns="182880" tIns="146304" rIns="182880" bIns="146304"/>
          <a:lstStyle>
            <a:lvl1pPr marL="0" indent="0" algn="r">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a:t>Session Code Here</a:t>
            </a:r>
          </a:p>
        </p:txBody>
      </p:sp>
      <p:sp>
        <p:nvSpPr>
          <p:cNvPr id="8" name="Freeform 7"/>
          <p:cNvSpPr>
            <a:spLocks noChangeAspect="1" noEditPoints="1"/>
          </p:cNvSpPr>
          <p:nvPr userDrawn="1"/>
        </p:nvSpPr>
        <p:spPr bwMode="black">
          <a:xfrm>
            <a:off x="457200" y="490736"/>
            <a:ext cx="1239006" cy="310896"/>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9" name="TextBox 8"/>
          <p:cNvSpPr txBox="1"/>
          <p:nvPr userDrawn="1"/>
        </p:nvSpPr>
        <p:spPr>
          <a:xfrm>
            <a:off x="288989" y="6072577"/>
            <a:ext cx="1900200" cy="627864"/>
          </a:xfrm>
          <a:prstGeom prst="rect">
            <a:avLst/>
          </a:prstGeom>
          <a:noFill/>
        </p:spPr>
        <p:txBody>
          <a:bodyPr wrap="non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rPr>
              <a:t>#Build2016</a:t>
            </a:r>
          </a:p>
        </p:txBody>
      </p:sp>
    </p:spTree>
    <p:extLst>
      <p:ext uri="{BB962C8B-B14F-4D97-AF65-F5344CB8AC3E}">
        <p14:creationId xmlns:p14="http://schemas.microsoft.com/office/powerpoint/2010/main" val="323175049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Text Placeholder 5"/>
          <p:cNvSpPr>
            <a:spLocks noGrp="1"/>
          </p:cNvSpPr>
          <p:nvPr>
            <p:ph type="body" sz="quarter" idx="10"/>
          </p:nvPr>
        </p:nvSpPr>
        <p:spPr>
          <a:xfrm>
            <a:off x="274638" y="1212850"/>
            <a:ext cx="11887200" cy="2065181"/>
          </a:xfrm>
        </p:spPr>
        <p:txBody>
          <a:bodyPr/>
          <a:lstStyle>
            <a:lvl1pPr marL="0" indent="0">
              <a:buNone/>
              <a:defRPr>
                <a:gradFill>
                  <a:gsLst>
                    <a:gs pos="1250">
                      <a:schemeClr val="tx1"/>
                    </a:gs>
                    <a:gs pos="99000">
                      <a:schemeClr val="tx1"/>
                    </a:gs>
                  </a:gsLst>
                  <a:lin ang="5400000" scaled="0"/>
                </a:gradFill>
              </a:defRPr>
            </a:lvl1pPr>
            <a:lvl2pPr marL="0" indent="0">
              <a:buFontTx/>
              <a:buNone/>
              <a:defRPr sz="24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03114872"/>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63676953"/>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39" y="1212849"/>
            <a:ext cx="5486399" cy="1982081"/>
          </a:xfrm>
        </p:spPr>
        <p:txBody>
          <a:bodyPr wrap="square">
            <a:spAutoFit/>
          </a:bodyPr>
          <a:lstStyle>
            <a:lvl1pPr marL="0" indent="0">
              <a:spcBef>
                <a:spcPts val="1224"/>
              </a:spcBef>
              <a:buClr>
                <a:schemeClr val="tx1"/>
              </a:buClr>
              <a:buFont typeface="Wingdings" pitchFamily="2" charset="2"/>
              <a:buNone/>
              <a:defRPr sz="3200"/>
            </a:lvl1pPr>
            <a:lvl2pPr marL="0" indent="0">
              <a:buNone/>
              <a:defRPr sz="24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82081"/>
          </a:xfrm>
        </p:spPr>
        <p:txBody>
          <a:bodyPr wrap="square">
            <a:spAutoFit/>
          </a:bodyPr>
          <a:lstStyle>
            <a:lvl1pPr marL="0" indent="0">
              <a:spcBef>
                <a:spcPts val="1224"/>
              </a:spcBef>
              <a:buClr>
                <a:schemeClr val="tx1"/>
              </a:buClr>
              <a:buFont typeface="Wingdings" pitchFamily="2" charset="2"/>
              <a:buNone/>
              <a:defRPr sz="3200"/>
            </a:lvl1pPr>
            <a:lvl2pPr marL="0" indent="0">
              <a:buNone/>
              <a:defRPr sz="24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243146628"/>
      </p:ext>
    </p:extLst>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94184502"/>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4262617844"/>
      </p:ext>
    </p:extLst>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Title 4"/>
          <p:cNvSpPr>
            <a:spLocks noGrp="1"/>
          </p:cNvSpPr>
          <p:nvPr>
            <p:ph type="title"/>
          </p:nvPr>
        </p:nvSpPr>
        <p:spPr>
          <a:xfrm>
            <a:off x="1101436" y="2963862"/>
            <a:ext cx="10235966" cy="917575"/>
          </a:xfrm>
        </p:spPr>
        <p:txBody>
          <a:bodyPr anchor="ctr" anchorCtr="0"/>
          <a:lstStyle>
            <a:lvl1pPr algn="l">
              <a:defRPr>
                <a:gradFill>
                  <a:gsLst>
                    <a:gs pos="1250">
                      <a:schemeClr val="tx1"/>
                    </a:gs>
                    <a:gs pos="100000">
                      <a:schemeClr val="tx1"/>
                    </a:gs>
                  </a:gsLst>
                  <a:lin ang="5400000" scaled="0"/>
                </a:gradFill>
              </a:defRPr>
            </a:lvl1pPr>
          </a:lstStyle>
          <a:p>
            <a:r>
              <a:rPr lang="en-US" dirty="0"/>
              <a:t>Click to edit Master title style</a:t>
            </a:r>
          </a:p>
        </p:txBody>
      </p:sp>
    </p:spTree>
    <p:extLst>
      <p:ext uri="{BB962C8B-B14F-4D97-AF65-F5344CB8AC3E}">
        <p14:creationId xmlns:p14="http://schemas.microsoft.com/office/powerpoint/2010/main" val="110559943"/>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9144000" cy="1181862"/>
          </a:xfrm>
          <a:noFill/>
        </p:spPr>
        <p:txBody>
          <a:bodyPr wrap="square" tIns="91440" bIns="91440" anchor="t" anchorCtr="0">
            <a:spAutoFit/>
          </a:bodyPr>
          <a:lstStyle>
            <a:lvl1pPr>
              <a:defRPr sz="7200" spc="-100" baseline="0">
                <a:gradFill>
                  <a:gsLst>
                    <a:gs pos="6195">
                      <a:schemeClr val="tx1"/>
                    </a:gs>
                    <a:gs pos="24779">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9143999" cy="738664"/>
          </a:xfrm>
          <a:noFill/>
        </p:spPr>
        <p:txBody>
          <a:bodyPr wrap="square" lIns="182880" tIns="146304" rIns="182880" bIns="146304">
            <a:spAutoFit/>
          </a:bodyPr>
          <a:lstStyle>
            <a:lvl1pPr marL="0" indent="0">
              <a:spcBef>
                <a:spcPts val="0"/>
              </a:spcBef>
              <a:buNone/>
              <a:defRPr sz="3200" spc="0" baseline="0">
                <a:gradFill>
                  <a:gsLst>
                    <a:gs pos="6195">
                      <a:schemeClr val="tx1"/>
                    </a:gs>
                    <a:gs pos="24779">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258365350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7397787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9143999" cy="1181862"/>
          </a:xfrm>
          <a:noFill/>
        </p:spPr>
        <p:txBody>
          <a:bodyPr wrap="square" tIns="91440" bIns="91440" anchor="t" anchorCtr="0">
            <a:spAutoFit/>
          </a:bodyPr>
          <a:lstStyle>
            <a:lvl1pPr>
              <a:defRPr sz="7200" spc="-100" baseline="0">
                <a:gradFill>
                  <a:gsLst>
                    <a:gs pos="0">
                      <a:schemeClr val="tx1"/>
                    </a:gs>
                    <a:gs pos="100000">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283346957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31563259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21239">
                      <a:srgbClr val="FFFFFF"/>
                    </a:gs>
                    <a:gs pos="52000">
                      <a:srgbClr val="FFFFFF"/>
                    </a:gs>
                  </a:gsLst>
                  <a:lin ang="5400000" scaled="0"/>
                </a:gradFill>
              </a:defRPr>
            </a:lvl1pPr>
          </a:lstStyle>
          <a:p>
            <a:r>
              <a:rPr lang="en-US" dirty="0"/>
              <a:t>Section title</a:t>
            </a:r>
          </a:p>
        </p:txBody>
      </p:sp>
    </p:spTree>
    <p:extLst>
      <p:ext uri="{BB962C8B-B14F-4D97-AF65-F5344CB8AC3E}">
        <p14:creationId xmlns:p14="http://schemas.microsoft.com/office/powerpoint/2010/main" val="359043304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50-50 Right Photo Layou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dpi="0" rotWithShape="1">
            <a:blip r:embed="rId2"/>
            <a:srcRect/>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171238868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Blank - Dark Gray">
    <p:spTree>
      <p:nvGrpSpPr>
        <p:cNvPr id="1" name=""/>
        <p:cNvGrpSpPr/>
        <p:nvPr/>
      </p:nvGrpSpPr>
      <p:grpSpPr>
        <a:xfrm>
          <a:off x="0" y="0"/>
          <a:ext cx="0" cy="0"/>
          <a:chOff x="0" y="0"/>
          <a:chExt cx="0" cy="0"/>
        </a:xfrm>
      </p:grpSpPr>
    </p:spTree>
    <p:extLst>
      <p:ext uri="{BB962C8B-B14F-4D97-AF65-F5344CB8AC3E}">
        <p14:creationId xmlns:p14="http://schemas.microsoft.com/office/powerpoint/2010/main" val="863713524"/>
      </p:ext>
    </p:extLst>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090437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Blank Accent Color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292536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21863348"/>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Closing logo slide_color">
    <p:bg>
      <p:bgPr>
        <a:solidFill>
          <a:srgbClr val="505050"/>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363351234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81257012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795992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18" Type="http://schemas.openxmlformats.org/officeDocument/2006/relationships/slideLayout" Target="../slideLayouts/slideLayout41.xml"/><Relationship Id="rId3" Type="http://schemas.openxmlformats.org/officeDocument/2006/relationships/slideLayout" Target="../slideLayouts/slideLayout26.xml"/><Relationship Id="rId21" Type="http://schemas.openxmlformats.org/officeDocument/2006/relationships/theme" Target="../theme/theme2.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0" Type="http://schemas.openxmlformats.org/officeDocument/2006/relationships/slideLayout" Target="../slideLayouts/slideLayout43.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slideLayout" Target="../slideLayouts/slideLayout56.xml"/><Relationship Id="rId18" Type="http://schemas.openxmlformats.org/officeDocument/2006/relationships/slideLayout" Target="../slideLayouts/slideLayout61.xml"/><Relationship Id="rId26" Type="http://schemas.openxmlformats.org/officeDocument/2006/relationships/slideLayout" Target="../slideLayouts/slideLayout69.xml"/><Relationship Id="rId3" Type="http://schemas.openxmlformats.org/officeDocument/2006/relationships/slideLayout" Target="../slideLayouts/slideLayout46.xml"/><Relationship Id="rId21" Type="http://schemas.openxmlformats.org/officeDocument/2006/relationships/slideLayout" Target="../slideLayouts/slideLayout64.xml"/><Relationship Id="rId7" Type="http://schemas.openxmlformats.org/officeDocument/2006/relationships/slideLayout" Target="../slideLayouts/slideLayout50.xml"/><Relationship Id="rId12" Type="http://schemas.openxmlformats.org/officeDocument/2006/relationships/slideLayout" Target="../slideLayouts/slideLayout55.xml"/><Relationship Id="rId17" Type="http://schemas.openxmlformats.org/officeDocument/2006/relationships/slideLayout" Target="../slideLayouts/slideLayout60.xml"/><Relationship Id="rId25" Type="http://schemas.openxmlformats.org/officeDocument/2006/relationships/slideLayout" Target="../slideLayouts/slideLayout68.xml"/><Relationship Id="rId2" Type="http://schemas.openxmlformats.org/officeDocument/2006/relationships/slideLayout" Target="../slideLayouts/slideLayout45.xml"/><Relationship Id="rId16" Type="http://schemas.openxmlformats.org/officeDocument/2006/relationships/slideLayout" Target="../slideLayouts/slideLayout59.xml"/><Relationship Id="rId20" Type="http://schemas.openxmlformats.org/officeDocument/2006/relationships/slideLayout" Target="../slideLayouts/slideLayout63.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24" Type="http://schemas.openxmlformats.org/officeDocument/2006/relationships/slideLayout" Target="../slideLayouts/slideLayout67.xml"/><Relationship Id="rId5" Type="http://schemas.openxmlformats.org/officeDocument/2006/relationships/slideLayout" Target="../slideLayouts/slideLayout48.xml"/><Relationship Id="rId15" Type="http://schemas.openxmlformats.org/officeDocument/2006/relationships/slideLayout" Target="../slideLayouts/slideLayout58.xml"/><Relationship Id="rId23" Type="http://schemas.openxmlformats.org/officeDocument/2006/relationships/slideLayout" Target="../slideLayouts/slideLayout66.xml"/><Relationship Id="rId10" Type="http://schemas.openxmlformats.org/officeDocument/2006/relationships/slideLayout" Target="../slideLayouts/slideLayout53.xml"/><Relationship Id="rId19" Type="http://schemas.openxmlformats.org/officeDocument/2006/relationships/slideLayout" Target="../slideLayouts/slideLayout62.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slideLayout" Target="../slideLayouts/slideLayout57.xml"/><Relationship Id="rId22" Type="http://schemas.openxmlformats.org/officeDocument/2006/relationships/slideLayout" Target="../slideLayouts/slideLayout65.xml"/><Relationship Id="rId27"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slideLayout" Target="../slideLayouts/slideLayout82.xml"/><Relationship Id="rId18" Type="http://schemas.openxmlformats.org/officeDocument/2006/relationships/slideLayout" Target="../slideLayouts/slideLayout87.xml"/><Relationship Id="rId3" Type="http://schemas.openxmlformats.org/officeDocument/2006/relationships/slideLayout" Target="../slideLayouts/slideLayout72.xml"/><Relationship Id="rId21" Type="http://schemas.openxmlformats.org/officeDocument/2006/relationships/theme" Target="../theme/theme4.xml"/><Relationship Id="rId7" Type="http://schemas.openxmlformats.org/officeDocument/2006/relationships/slideLayout" Target="../slideLayouts/slideLayout76.xml"/><Relationship Id="rId12" Type="http://schemas.openxmlformats.org/officeDocument/2006/relationships/slideLayout" Target="../slideLayouts/slideLayout81.xml"/><Relationship Id="rId17" Type="http://schemas.openxmlformats.org/officeDocument/2006/relationships/slideLayout" Target="../slideLayouts/slideLayout86.xml"/><Relationship Id="rId2" Type="http://schemas.openxmlformats.org/officeDocument/2006/relationships/slideLayout" Target="../slideLayouts/slideLayout71.xml"/><Relationship Id="rId16" Type="http://schemas.openxmlformats.org/officeDocument/2006/relationships/slideLayout" Target="../slideLayouts/slideLayout85.xml"/><Relationship Id="rId20" Type="http://schemas.openxmlformats.org/officeDocument/2006/relationships/slideLayout" Target="../slideLayouts/slideLayout89.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5" Type="http://schemas.openxmlformats.org/officeDocument/2006/relationships/slideLayout" Target="../slideLayouts/slideLayout84.xml"/><Relationship Id="rId10" Type="http://schemas.openxmlformats.org/officeDocument/2006/relationships/slideLayout" Target="../slideLayouts/slideLayout79.xml"/><Relationship Id="rId19" Type="http://schemas.openxmlformats.org/officeDocument/2006/relationships/slideLayout" Target="../slideLayouts/slideLayout88.xml"/><Relationship Id="rId4" Type="http://schemas.openxmlformats.org/officeDocument/2006/relationships/slideLayout" Target="../slideLayouts/slideLayout73.xml"/><Relationship Id="rId9" Type="http://schemas.openxmlformats.org/officeDocument/2006/relationships/slideLayout" Target="../slideLayouts/slideLayout78.xml"/><Relationship Id="rId14" Type="http://schemas.openxmlformats.org/officeDocument/2006/relationships/slideLayout" Target="../slideLayouts/slideLayout8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grpSp>
        <p:nvGrpSpPr>
          <p:cNvPr id="18" name="Group 17"/>
          <p:cNvGrpSpPr/>
          <p:nvPr userDrawn="1"/>
        </p:nvGrpSpPr>
        <p:grpSpPr>
          <a:xfrm>
            <a:off x="12618967" y="0"/>
            <a:ext cx="952401" cy="5766965"/>
            <a:chOff x="12618967" y="0"/>
            <a:chExt cx="952401" cy="5766965"/>
          </a:xfrm>
        </p:grpSpPr>
        <p:grpSp>
          <p:nvGrpSpPr>
            <p:cNvPr id="26" name="Group 25"/>
            <p:cNvGrpSpPr/>
            <p:nvPr userDrawn="1"/>
          </p:nvGrpSpPr>
          <p:grpSpPr>
            <a:xfrm rot="5400000">
              <a:off x="11582059" y="1045293"/>
              <a:ext cx="2703052" cy="629236"/>
              <a:chOff x="1586734" y="4543426"/>
              <a:chExt cx="2703052" cy="629236"/>
            </a:xfrm>
          </p:grpSpPr>
          <p:sp>
            <p:nvSpPr>
              <p:cNvPr id="45" name="Rectangle 44"/>
              <p:cNvSpPr/>
              <p:nvPr userDrawn="1"/>
            </p:nvSpPr>
            <p:spPr bwMode="auto">
              <a:xfrm>
                <a:off x="1586734" y="4543427"/>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smtClean="0">
                    <a:gradFill>
                      <a:gsLst>
                        <a:gs pos="0">
                          <a:srgbClr val="FFFFFF"/>
                        </a:gs>
                        <a:gs pos="100000">
                          <a:srgbClr val="FFFFFF"/>
                        </a:gs>
                      </a:gsLst>
                      <a:lin ang="5400000" scaled="0"/>
                    </a:gradFill>
                    <a:latin typeface="+mn-lt"/>
                    <a:ea typeface="Segoe UI" pitchFamily="34" charset="0"/>
                    <a:cs typeface="Segoe UI" pitchFamily="34" charset="0"/>
                  </a:rPr>
                  <a:t>Blue</a:t>
                </a:r>
              </a:p>
              <a:p>
                <a:pPr algn="l" defTabSz="932472" fontAlgn="base">
                  <a:lnSpc>
                    <a:spcPct val="100000"/>
                  </a:lnSpc>
                  <a:spcBef>
                    <a:spcPct val="0"/>
                  </a:spcBef>
                  <a:spcAft>
                    <a:spcPct val="0"/>
                  </a:spcAft>
                </a:pPr>
                <a:r>
                  <a:rPr lang="en-US" sz="500" dirty="0" smtClean="0">
                    <a:gradFill>
                      <a:gsLst>
                        <a:gs pos="2092">
                          <a:srgbClr val="F8F8F8"/>
                        </a:gs>
                        <a:gs pos="10042">
                          <a:srgbClr val="F8F8F8"/>
                        </a:gs>
                      </a:gsLst>
                      <a:lin ang="5400000" scaled="0"/>
                    </a:gradFill>
                    <a:ea typeface="Segoe UI" pitchFamily="34" charset="0"/>
                    <a:cs typeface="Segoe UI" pitchFamily="34" charset="0"/>
                  </a:rPr>
                  <a:t>R:</a:t>
                </a:r>
                <a:r>
                  <a:rPr lang="en-US" sz="500" baseline="0" dirty="0" smtClean="0">
                    <a:gradFill>
                      <a:gsLst>
                        <a:gs pos="2092">
                          <a:srgbClr val="F8F8F8"/>
                        </a:gs>
                        <a:gs pos="10042">
                          <a:srgbClr val="F8F8F8"/>
                        </a:gs>
                      </a:gsLst>
                      <a:lin ang="5400000" scaled="0"/>
                    </a:gradFill>
                    <a:ea typeface="Segoe UI" pitchFamily="34" charset="0"/>
                    <a:cs typeface="Segoe UI" pitchFamily="34" charset="0"/>
                  </a:rPr>
                  <a:t>0 G:120 B:215</a:t>
                </a:r>
                <a:endParaRPr lang="en-US" sz="500" dirty="0" smtClean="0">
                  <a:gradFill>
                    <a:gsLst>
                      <a:gs pos="2092">
                        <a:srgbClr val="F8F8F8"/>
                      </a:gs>
                      <a:gs pos="10042">
                        <a:srgbClr val="F8F8F8"/>
                      </a:gs>
                    </a:gsLst>
                    <a:lin ang="5400000" scaled="0"/>
                  </a:gradFill>
                  <a:ea typeface="Segoe UI" pitchFamily="34" charset="0"/>
                  <a:cs typeface="Segoe UI" pitchFamily="34" charset="0"/>
                </a:endParaRPr>
              </a:p>
            </p:txBody>
          </p:sp>
          <p:sp>
            <p:nvSpPr>
              <p:cNvPr id="37" name="Rectangle 36"/>
              <p:cNvSpPr/>
              <p:nvPr userDrawn="1"/>
            </p:nvSpPr>
            <p:spPr bwMode="auto">
              <a:xfrm>
                <a:off x="3419856" y="4543428"/>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smtClean="0">
                    <a:gradFill>
                      <a:gsLst>
                        <a:gs pos="7965">
                          <a:srgbClr val="000000"/>
                        </a:gs>
                        <a:gs pos="28319">
                          <a:srgbClr val="000000"/>
                        </a:gs>
                      </a:gsLst>
                      <a:lin ang="5400000" scaled="0"/>
                    </a:gradFill>
                    <a:latin typeface="+mn-lt"/>
                    <a:ea typeface="Segoe UI" pitchFamily="34" charset="0"/>
                    <a:cs typeface="Segoe UI" pitchFamily="34" charset="0"/>
                  </a:rPr>
                  <a:t>Cyan</a:t>
                </a:r>
              </a:p>
              <a:p>
                <a:pPr algn="l" defTabSz="932472" fontAlgn="base">
                  <a:lnSpc>
                    <a:spcPct val="100000"/>
                  </a:lnSpc>
                  <a:spcBef>
                    <a:spcPct val="0"/>
                  </a:spcBef>
                  <a:spcAft>
                    <a:spcPct val="0"/>
                  </a:spcAft>
                </a:pPr>
                <a:r>
                  <a:rPr lang="en-US" sz="500" dirty="0" smtClean="0">
                    <a:gradFill>
                      <a:gsLst>
                        <a:gs pos="7965">
                          <a:srgbClr val="000000"/>
                        </a:gs>
                        <a:gs pos="28319">
                          <a:srgbClr val="000000"/>
                        </a:gs>
                      </a:gsLst>
                      <a:lin ang="5400000" scaled="0"/>
                    </a:gradFill>
                    <a:ea typeface="Segoe UI" pitchFamily="34" charset="0"/>
                    <a:cs typeface="Segoe UI" pitchFamily="34" charset="0"/>
                  </a:rPr>
                  <a:t>R:</a:t>
                </a:r>
                <a:r>
                  <a:rPr lang="en-US" sz="500" baseline="0" dirty="0" smtClean="0">
                    <a:gradFill>
                      <a:gsLst>
                        <a:gs pos="7965">
                          <a:srgbClr val="000000"/>
                        </a:gs>
                        <a:gs pos="28319">
                          <a:srgbClr val="000000"/>
                        </a:gs>
                      </a:gsLst>
                      <a:lin ang="5400000" scaled="0"/>
                    </a:gradFill>
                    <a:ea typeface="Segoe UI" pitchFamily="34" charset="0"/>
                    <a:cs typeface="Segoe UI" pitchFamily="34" charset="0"/>
                  </a:rPr>
                  <a:t>0 G:188 B:242</a:t>
                </a:r>
                <a:endParaRPr lang="en-US" sz="500" dirty="0" smtClean="0">
                  <a:gradFill>
                    <a:gsLst>
                      <a:gs pos="7965">
                        <a:srgbClr val="000000"/>
                      </a:gs>
                      <a:gs pos="28319">
                        <a:srgbClr val="000000"/>
                      </a:gs>
                    </a:gsLst>
                    <a:lin ang="5400000" scaled="0"/>
                  </a:gradFill>
                  <a:ea typeface="Segoe UI" pitchFamily="34" charset="0"/>
                  <a:cs typeface="Segoe UI" pitchFamily="34" charset="0"/>
                </a:endParaRPr>
              </a:p>
            </p:txBody>
          </p:sp>
          <p:sp>
            <p:nvSpPr>
              <p:cNvPr id="41" name="Rectangle 40"/>
              <p:cNvSpPr/>
              <p:nvPr userDrawn="1"/>
            </p:nvSpPr>
            <p:spPr bwMode="auto">
              <a:xfrm>
                <a:off x="158673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smtClean="0">
                    <a:gradFill>
                      <a:gsLst>
                        <a:gs pos="92035">
                          <a:srgbClr val="505050"/>
                        </a:gs>
                        <a:gs pos="27000">
                          <a:srgbClr val="505050"/>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smtClean="0">
                    <a:gradFill>
                      <a:gsLst>
                        <a:gs pos="92035">
                          <a:srgbClr val="505050"/>
                        </a:gs>
                        <a:gs pos="27000">
                          <a:srgbClr val="505050"/>
                        </a:gs>
                      </a:gsLst>
                      <a:lin ang="5400000" scaled="0"/>
                    </a:gradFill>
                    <a:ea typeface="Segoe UI" pitchFamily="34" charset="0"/>
                    <a:cs typeface="Segoe UI" pitchFamily="34" charset="0"/>
                  </a:rPr>
                  <a:t>R:</a:t>
                </a:r>
                <a:r>
                  <a:rPr lang="en-US" sz="500" baseline="0" dirty="0" smtClean="0">
                    <a:gradFill>
                      <a:gsLst>
                        <a:gs pos="92035">
                          <a:srgbClr val="505050"/>
                        </a:gs>
                        <a:gs pos="27000">
                          <a:srgbClr val="505050"/>
                        </a:gs>
                      </a:gsLst>
                      <a:lin ang="5400000" scaled="0"/>
                    </a:gradFill>
                    <a:ea typeface="Segoe UI" pitchFamily="34" charset="0"/>
                    <a:cs typeface="Segoe UI" pitchFamily="34" charset="0"/>
                  </a:rPr>
                  <a:t>210 G:210 B:210</a:t>
                </a:r>
                <a:endParaRPr lang="en-US" sz="500" dirty="0" smtClean="0">
                  <a:gradFill>
                    <a:gsLst>
                      <a:gs pos="92035">
                        <a:srgbClr val="505050"/>
                      </a:gs>
                      <a:gs pos="27000">
                        <a:srgbClr val="505050"/>
                      </a:gs>
                    </a:gsLst>
                    <a:lin ang="5400000" scaled="0"/>
                  </a:gradFill>
                  <a:ea typeface="Segoe UI" pitchFamily="34" charset="0"/>
                  <a:cs typeface="Segoe UI" pitchFamily="34" charset="0"/>
                </a:endParaRPr>
              </a:p>
            </p:txBody>
          </p:sp>
          <p:sp>
            <p:nvSpPr>
              <p:cNvPr id="42" name="Rectangle 41"/>
              <p:cNvSpPr/>
              <p:nvPr userDrawn="1"/>
            </p:nvSpPr>
            <p:spPr bwMode="auto">
              <a:xfrm>
                <a:off x="2505456" y="4543426"/>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smtClean="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smtClean="0">
                    <a:gradFill>
                      <a:gsLst>
                        <a:gs pos="0">
                          <a:srgbClr val="FFFFFF"/>
                        </a:gs>
                        <a:gs pos="100000">
                          <a:srgbClr val="FFFFFF"/>
                        </a:gs>
                      </a:gsLst>
                      <a:lin ang="5400000" scaled="0"/>
                    </a:gradFill>
                    <a:ea typeface="Segoe UI" pitchFamily="34" charset="0"/>
                    <a:cs typeface="Segoe UI" pitchFamily="34" charset="0"/>
                  </a:rPr>
                  <a:t>R:</a:t>
                </a:r>
                <a:r>
                  <a:rPr lang="en-US" sz="500" baseline="0" dirty="0" smtClean="0">
                    <a:gradFill>
                      <a:gsLst>
                        <a:gs pos="0">
                          <a:srgbClr val="FFFFFF"/>
                        </a:gs>
                        <a:gs pos="100000">
                          <a:srgbClr val="FFFFFF"/>
                        </a:gs>
                      </a:gsLst>
                      <a:lin ang="5400000" scaled="0"/>
                    </a:gradFill>
                    <a:ea typeface="Segoe UI" pitchFamily="34" charset="0"/>
                    <a:cs typeface="Segoe UI" pitchFamily="34" charset="0"/>
                  </a:rPr>
                  <a:t>0 G:32 B:80</a:t>
                </a:r>
                <a:endParaRPr lang="en-US" sz="5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3" name="Rectangle 42"/>
              <p:cNvSpPr/>
              <p:nvPr userDrawn="1"/>
            </p:nvSpPr>
            <p:spPr bwMode="auto">
              <a:xfrm>
                <a:off x="3413144" y="4882896"/>
                <a:ext cx="869930" cy="289766"/>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smtClean="0">
                    <a:gradFill>
                      <a:gsLst>
                        <a:gs pos="0">
                          <a:srgbClr val="FFFFFF"/>
                        </a:gs>
                        <a:gs pos="100000">
                          <a:srgbClr val="FFFFFF"/>
                        </a:gs>
                      </a:gsLst>
                      <a:lin ang="5400000" scaled="0"/>
                    </a:gradFill>
                    <a:latin typeface="+mn-lt"/>
                    <a:ea typeface="Segoe UI" pitchFamily="34" charset="0"/>
                    <a:cs typeface="Segoe UI" pitchFamily="34" charset="0"/>
                  </a:rPr>
                  <a:t>Dark Gray</a:t>
                </a:r>
              </a:p>
              <a:p>
                <a:pPr algn="l" defTabSz="932472" fontAlgn="base">
                  <a:lnSpc>
                    <a:spcPct val="100000"/>
                  </a:lnSpc>
                  <a:spcBef>
                    <a:spcPct val="0"/>
                  </a:spcBef>
                  <a:spcAft>
                    <a:spcPct val="0"/>
                  </a:spcAft>
                </a:pPr>
                <a:r>
                  <a:rPr lang="en-US" sz="500" dirty="0" smtClean="0">
                    <a:gradFill>
                      <a:gsLst>
                        <a:gs pos="2092">
                          <a:srgbClr val="F8F8F8"/>
                        </a:gs>
                        <a:gs pos="10042">
                          <a:srgbClr val="F8F8F8"/>
                        </a:gs>
                      </a:gsLst>
                      <a:lin ang="5400000" scaled="0"/>
                    </a:gradFill>
                    <a:ea typeface="Segoe UI" pitchFamily="34" charset="0"/>
                    <a:cs typeface="Segoe UI" pitchFamily="34" charset="0"/>
                  </a:rPr>
                  <a:t>R:</a:t>
                </a:r>
                <a:r>
                  <a:rPr lang="en-US" sz="500" baseline="0" dirty="0" smtClean="0">
                    <a:gradFill>
                      <a:gsLst>
                        <a:gs pos="2092">
                          <a:srgbClr val="F8F8F8"/>
                        </a:gs>
                        <a:gs pos="10042">
                          <a:srgbClr val="F8F8F8"/>
                        </a:gs>
                      </a:gsLst>
                      <a:lin ang="5400000" scaled="0"/>
                    </a:gradFill>
                    <a:ea typeface="Segoe UI" pitchFamily="34" charset="0"/>
                    <a:cs typeface="Segoe UI" pitchFamily="34" charset="0"/>
                  </a:rPr>
                  <a:t>80 G:80 B:80</a:t>
                </a:r>
                <a:endParaRPr lang="en-US" sz="500" dirty="0" smtClean="0">
                  <a:gradFill>
                    <a:gsLst>
                      <a:gs pos="2092">
                        <a:srgbClr val="F8F8F8"/>
                      </a:gs>
                      <a:gs pos="10042">
                        <a:srgbClr val="F8F8F8"/>
                      </a:gs>
                    </a:gsLst>
                    <a:lin ang="5400000" scaled="0"/>
                  </a:gradFill>
                  <a:ea typeface="Segoe UI" pitchFamily="34" charset="0"/>
                  <a:cs typeface="Segoe UI" pitchFamily="34" charset="0"/>
                </a:endParaRPr>
              </a:p>
            </p:txBody>
          </p:sp>
          <p:sp>
            <p:nvSpPr>
              <p:cNvPr id="44" name="Rectangle 43"/>
              <p:cNvSpPr/>
              <p:nvPr userDrawn="1"/>
            </p:nvSpPr>
            <p:spPr bwMode="auto">
              <a:xfrm>
                <a:off x="2505456" y="4882895"/>
                <a:ext cx="869930" cy="289766"/>
              </a:xfrm>
              <a:prstGeom prst="rect">
                <a:avLst/>
              </a:prstGeom>
              <a:solidFill>
                <a:srgbClr val="73737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smtClean="0">
                    <a:gradFill>
                      <a:gsLst>
                        <a:gs pos="0">
                          <a:srgbClr val="FFFFFF"/>
                        </a:gs>
                        <a:gs pos="100000">
                          <a:srgbClr val="FFFFFF"/>
                        </a:gs>
                      </a:gsLst>
                      <a:lin ang="5400000" scaled="0"/>
                    </a:gradFill>
                    <a:latin typeface="+mn-lt"/>
                    <a:ea typeface="Segoe UI" pitchFamily="34" charset="0"/>
                    <a:cs typeface="Segoe UI" pitchFamily="34" charset="0"/>
                  </a:rPr>
                  <a:t>Gray</a:t>
                </a:r>
              </a:p>
              <a:p>
                <a:pPr algn="l" defTabSz="932472" fontAlgn="base">
                  <a:lnSpc>
                    <a:spcPct val="100000"/>
                  </a:lnSpc>
                  <a:spcBef>
                    <a:spcPct val="0"/>
                  </a:spcBef>
                  <a:spcAft>
                    <a:spcPct val="0"/>
                  </a:spcAft>
                </a:pPr>
                <a:r>
                  <a:rPr lang="en-US" sz="500" dirty="0" smtClean="0">
                    <a:gradFill>
                      <a:gsLst>
                        <a:gs pos="2092">
                          <a:srgbClr val="F8F8F8"/>
                        </a:gs>
                        <a:gs pos="10042">
                          <a:srgbClr val="F8F8F8"/>
                        </a:gs>
                      </a:gsLst>
                      <a:lin ang="5400000" scaled="0"/>
                    </a:gradFill>
                    <a:ea typeface="Segoe UI" pitchFamily="34" charset="0"/>
                    <a:cs typeface="Segoe UI" pitchFamily="34" charset="0"/>
                  </a:rPr>
                  <a:t>R:</a:t>
                </a:r>
                <a:r>
                  <a:rPr lang="en-US" sz="500" baseline="0" dirty="0" smtClean="0">
                    <a:gradFill>
                      <a:gsLst>
                        <a:gs pos="2092">
                          <a:srgbClr val="F8F8F8"/>
                        </a:gs>
                        <a:gs pos="10042">
                          <a:srgbClr val="F8F8F8"/>
                        </a:gs>
                      </a:gsLst>
                      <a:lin ang="5400000" scaled="0"/>
                    </a:gradFill>
                    <a:ea typeface="Segoe UI" pitchFamily="34" charset="0"/>
                    <a:cs typeface="Segoe UI" pitchFamily="34" charset="0"/>
                  </a:rPr>
                  <a:t>115 G:115 B:115</a:t>
                </a:r>
                <a:endParaRPr lang="en-US" sz="500" dirty="0" smtClean="0">
                  <a:gradFill>
                    <a:gsLst>
                      <a:gs pos="2092">
                        <a:srgbClr val="F8F8F8"/>
                      </a:gs>
                      <a:gs pos="10042">
                        <a:srgbClr val="F8F8F8"/>
                      </a:gs>
                    </a:gsLst>
                    <a:lin ang="5400000" scaled="0"/>
                  </a:gradFill>
                  <a:ea typeface="Segoe UI" pitchFamily="34" charset="0"/>
                  <a:cs typeface="Segoe UI" pitchFamily="34" charset="0"/>
                </a:endParaRPr>
              </a:p>
            </p:txBody>
          </p:sp>
        </p:grpSp>
        <p:grpSp>
          <p:nvGrpSpPr>
            <p:cNvPr id="27" name="Group 26"/>
            <p:cNvGrpSpPr/>
            <p:nvPr userDrawn="1"/>
          </p:nvGrpSpPr>
          <p:grpSpPr>
            <a:xfrm rot="5400000">
              <a:off x="11412325" y="4270556"/>
              <a:ext cx="2703052" cy="289766"/>
              <a:chOff x="4476564" y="4543426"/>
              <a:chExt cx="2703052" cy="289766"/>
            </a:xfrm>
          </p:grpSpPr>
          <p:sp>
            <p:nvSpPr>
              <p:cNvPr id="33" name="Rectangle 32"/>
              <p:cNvSpPr/>
              <p:nvPr userDrawn="1"/>
            </p:nvSpPr>
            <p:spPr bwMode="auto">
              <a:xfrm>
                <a:off x="5395286" y="4543426"/>
                <a:ext cx="869930" cy="289766"/>
              </a:xfrm>
              <a:prstGeom prst="rect">
                <a:avLst/>
              </a:prstGeom>
              <a:solidFill>
                <a:srgbClr val="5C2D9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smtClean="0">
                    <a:gradFill>
                      <a:gsLst>
                        <a:gs pos="0">
                          <a:srgbClr val="FFFFFF"/>
                        </a:gs>
                        <a:gs pos="100000">
                          <a:srgbClr val="FFFFFF"/>
                        </a:gs>
                      </a:gsLst>
                      <a:lin ang="5400000" scaled="0"/>
                    </a:gradFill>
                    <a:latin typeface="+mn-lt"/>
                    <a:ea typeface="Segoe UI" pitchFamily="34" charset="0"/>
                    <a:cs typeface="Segoe UI" pitchFamily="34" charset="0"/>
                  </a:rPr>
                  <a:t>Purple</a:t>
                </a:r>
              </a:p>
              <a:p>
                <a:pPr marL="0" algn="l" defTabSz="932472" rtl="0" eaLnBrk="1" fontAlgn="base" latinLnBrk="0" hangingPunct="1">
                  <a:lnSpc>
                    <a:spcPct val="100000"/>
                  </a:lnSpc>
                  <a:spcBef>
                    <a:spcPct val="0"/>
                  </a:spcBef>
                  <a:spcAft>
                    <a:spcPct val="0"/>
                  </a:spcAft>
                </a:pPr>
                <a:r>
                  <a:rPr lang="en-US" sz="500" kern="1200" dirty="0" smtClean="0">
                    <a:gradFill>
                      <a:gsLst>
                        <a:gs pos="2092">
                          <a:srgbClr val="F8F8F8"/>
                        </a:gs>
                        <a:gs pos="10042">
                          <a:srgbClr val="F8F8F8"/>
                        </a:gs>
                      </a:gsLst>
                      <a:lin ang="5400000" scaled="0"/>
                    </a:gradFill>
                    <a:latin typeface="+mn-lt"/>
                    <a:ea typeface="Segoe UI" pitchFamily="34" charset="0"/>
                    <a:cs typeface="Segoe UI" pitchFamily="34" charset="0"/>
                  </a:rPr>
                  <a:t>R:92 G:45 B:145</a:t>
                </a:r>
              </a:p>
            </p:txBody>
          </p:sp>
          <p:sp>
            <p:nvSpPr>
              <p:cNvPr id="34" name="Rectangle 33"/>
              <p:cNvSpPr/>
              <p:nvPr userDrawn="1"/>
            </p:nvSpPr>
            <p:spPr bwMode="auto">
              <a:xfrm>
                <a:off x="6309686" y="4543426"/>
                <a:ext cx="869930" cy="289766"/>
              </a:xfrm>
              <a:prstGeom prst="rect">
                <a:avLst/>
              </a:prstGeom>
              <a:solidFill>
                <a:srgbClr val="D83B0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smtClean="0">
                    <a:gradFill>
                      <a:gsLst>
                        <a:gs pos="0">
                          <a:srgbClr val="FFFFFF"/>
                        </a:gs>
                        <a:gs pos="100000">
                          <a:srgbClr val="FFFFFF"/>
                        </a:gs>
                      </a:gsLst>
                      <a:lin ang="5400000" scaled="0"/>
                    </a:gradFill>
                    <a:latin typeface="+mn-lt"/>
                    <a:ea typeface="Segoe UI" pitchFamily="34" charset="0"/>
                    <a:cs typeface="Segoe UI" pitchFamily="34" charset="0"/>
                  </a:rPr>
                  <a:t>Orange</a:t>
                </a:r>
              </a:p>
              <a:p>
                <a:pPr algn="l" defTabSz="932472" fontAlgn="base">
                  <a:lnSpc>
                    <a:spcPct val="100000"/>
                  </a:lnSpc>
                  <a:spcBef>
                    <a:spcPct val="0"/>
                  </a:spcBef>
                  <a:spcAft>
                    <a:spcPct val="0"/>
                  </a:spcAft>
                </a:pPr>
                <a:r>
                  <a:rPr lang="en-US" sz="500" dirty="0" smtClean="0">
                    <a:gradFill>
                      <a:gsLst>
                        <a:gs pos="2092">
                          <a:srgbClr val="F8F8F8"/>
                        </a:gs>
                        <a:gs pos="10042">
                          <a:srgbClr val="F8F8F8"/>
                        </a:gs>
                      </a:gsLst>
                      <a:lin ang="5400000" scaled="0"/>
                    </a:gradFill>
                    <a:ea typeface="Segoe UI" pitchFamily="34" charset="0"/>
                    <a:cs typeface="Segoe UI" pitchFamily="34" charset="0"/>
                  </a:rPr>
                  <a:t>R:</a:t>
                </a:r>
                <a:r>
                  <a:rPr lang="en-US" sz="500" baseline="0" dirty="0" smtClean="0">
                    <a:gradFill>
                      <a:gsLst>
                        <a:gs pos="2092">
                          <a:srgbClr val="F8F8F8"/>
                        </a:gs>
                        <a:gs pos="10042">
                          <a:srgbClr val="F8F8F8"/>
                        </a:gs>
                      </a:gsLst>
                      <a:lin ang="5400000" scaled="0"/>
                    </a:gradFill>
                    <a:ea typeface="Segoe UI" pitchFamily="34" charset="0"/>
                    <a:cs typeface="Segoe UI" pitchFamily="34" charset="0"/>
                  </a:rPr>
                  <a:t>216 G:59 B:1</a:t>
                </a:r>
              </a:p>
            </p:txBody>
          </p:sp>
          <p:sp>
            <p:nvSpPr>
              <p:cNvPr id="35" name="Rectangle 34"/>
              <p:cNvSpPr/>
              <p:nvPr userDrawn="1"/>
            </p:nvSpPr>
            <p:spPr bwMode="auto">
              <a:xfrm>
                <a:off x="4476564" y="4543426"/>
                <a:ext cx="869930" cy="289766"/>
              </a:xfrm>
              <a:prstGeom prst="rect">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smtClean="0">
                    <a:gradFill>
                      <a:gsLst>
                        <a:gs pos="0">
                          <a:srgbClr val="FFFFFF"/>
                        </a:gs>
                        <a:gs pos="100000">
                          <a:srgbClr val="FFFFFF"/>
                        </a:gs>
                      </a:gsLst>
                      <a:lin ang="5400000" scaled="0"/>
                    </a:gradFill>
                    <a:latin typeface="+mn-lt"/>
                    <a:ea typeface="Segoe UI" pitchFamily="34" charset="0"/>
                    <a:cs typeface="Segoe UI" pitchFamily="34" charset="0"/>
                  </a:rPr>
                  <a:t>Green</a:t>
                </a:r>
              </a:p>
              <a:p>
                <a:pPr algn="l" defTabSz="932472" fontAlgn="base">
                  <a:lnSpc>
                    <a:spcPct val="100000"/>
                  </a:lnSpc>
                  <a:spcBef>
                    <a:spcPct val="0"/>
                  </a:spcBef>
                  <a:spcAft>
                    <a:spcPct val="0"/>
                  </a:spcAft>
                </a:pPr>
                <a:r>
                  <a:rPr lang="en-US" sz="500" dirty="0" smtClean="0">
                    <a:gradFill>
                      <a:gsLst>
                        <a:gs pos="2092">
                          <a:srgbClr val="F8F8F8"/>
                        </a:gs>
                        <a:gs pos="10042">
                          <a:srgbClr val="F8F8F8"/>
                        </a:gs>
                      </a:gsLst>
                      <a:lin ang="5400000" scaled="0"/>
                    </a:gradFill>
                    <a:ea typeface="Segoe UI" pitchFamily="34" charset="0"/>
                    <a:cs typeface="Segoe UI" pitchFamily="34" charset="0"/>
                  </a:rPr>
                  <a:t>R:</a:t>
                </a:r>
                <a:r>
                  <a:rPr lang="en-US" sz="500" baseline="0" dirty="0" smtClean="0">
                    <a:gradFill>
                      <a:gsLst>
                        <a:gs pos="2092">
                          <a:srgbClr val="F8F8F8"/>
                        </a:gs>
                        <a:gs pos="10042">
                          <a:srgbClr val="F8F8F8"/>
                        </a:gs>
                      </a:gsLst>
                      <a:lin ang="5400000" scaled="0"/>
                    </a:gradFill>
                    <a:ea typeface="Segoe UI" pitchFamily="34" charset="0"/>
                    <a:cs typeface="Segoe UI" pitchFamily="34" charset="0"/>
                  </a:rPr>
                  <a:t>16 G:124 B:16</a:t>
                </a:r>
                <a:endParaRPr lang="en-US" sz="500" dirty="0" smtClean="0">
                  <a:gradFill>
                    <a:gsLst>
                      <a:gs pos="2092">
                        <a:srgbClr val="F8F8F8"/>
                      </a:gs>
                      <a:gs pos="10042">
                        <a:srgbClr val="F8F8F8"/>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a:lnSpc>
                  <a:spcPct val="90000"/>
                </a:lnSpc>
                <a:spcAft>
                  <a:spcPts val="600"/>
                </a:spcAft>
              </a:pPr>
              <a:r>
                <a:rPr lang="en-US" sz="1000" dirty="0" smtClean="0">
                  <a:gradFill>
                    <a:gsLst>
                      <a:gs pos="2917">
                        <a:schemeClr val="tx1"/>
                      </a:gs>
                      <a:gs pos="30000">
                        <a:schemeClr val="tx1"/>
                      </a:gs>
                    </a:gsLst>
                    <a:lin ang="5400000" scaled="0"/>
                  </a:gradFill>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a:lnSpc>
                  <a:spcPct val="90000"/>
                </a:lnSpc>
                <a:spcAft>
                  <a:spcPts val="600"/>
                </a:spcAft>
              </a:pPr>
              <a:r>
                <a:rPr lang="en-US" sz="1000" dirty="0" smtClean="0">
                  <a:gradFill>
                    <a:gsLst>
                      <a:gs pos="2917">
                        <a:schemeClr val="tx1"/>
                      </a:gs>
                      <a:gs pos="30000">
                        <a:schemeClr val="tx1"/>
                      </a:gs>
                    </a:gsLst>
                    <a:lin ang="5400000" scaled="0"/>
                  </a:gradFill>
                </a:rPr>
                <a:t>Secondary colors (use only when</a:t>
              </a:r>
              <a:r>
                <a:rPr lang="en-US" sz="1000" baseline="0" dirty="0" smtClean="0">
                  <a:gradFill>
                    <a:gsLst>
                      <a:gs pos="2917">
                        <a:schemeClr val="tx1"/>
                      </a:gs>
                      <a:gs pos="30000">
                        <a:schemeClr val="tx1"/>
                      </a:gs>
                    </a:gsLst>
                    <a:lin ang="5400000" scaled="0"/>
                  </a:gradFill>
                </a:rPr>
                <a:t> necessary)</a:t>
              </a:r>
              <a:endParaRPr lang="en-US" sz="1000" dirty="0" smtClean="0">
                <a:gradFill>
                  <a:gsLst>
                    <a:gs pos="2917">
                      <a:schemeClr val="tx1"/>
                    </a:gs>
                    <a:gs pos="30000">
                      <a:schemeClr val="tx1"/>
                    </a:gs>
                  </a:gsLst>
                  <a:lin ang="5400000" scaled="0"/>
                </a:gradFill>
              </a:endParaRPr>
            </a:p>
          </p:txBody>
        </p:sp>
      </p:grpSp>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269" r:id="rId1"/>
    <p:sldLayoutId id="2147484300" r:id="rId2"/>
    <p:sldLayoutId id="2147484318" r:id="rId3"/>
    <p:sldLayoutId id="2147484295" r:id="rId4"/>
    <p:sldLayoutId id="2147484240" r:id="rId5"/>
    <p:sldLayoutId id="2147484296" r:id="rId6"/>
    <p:sldLayoutId id="2147484241" r:id="rId7"/>
    <p:sldLayoutId id="2147484297" r:id="rId8"/>
    <p:sldLayoutId id="2147484244" r:id="rId9"/>
    <p:sldLayoutId id="2147484298" r:id="rId10"/>
    <p:sldLayoutId id="2147484245" r:id="rId11"/>
    <p:sldLayoutId id="2147484247" r:id="rId12"/>
    <p:sldLayoutId id="2147484337" r:id="rId13"/>
    <p:sldLayoutId id="2147484249" r:id="rId14"/>
    <p:sldLayoutId id="2147484301" r:id="rId15"/>
    <p:sldLayoutId id="2147484252" r:id="rId16"/>
    <p:sldLayoutId id="2147484251" r:id="rId17"/>
    <p:sldLayoutId id="2147484254" r:id="rId18"/>
    <p:sldLayoutId id="2147484257" r:id="rId19"/>
    <p:sldLayoutId id="2147484258" r:id="rId20"/>
    <p:sldLayoutId id="2147484260" r:id="rId21"/>
    <p:sldLayoutId id="2147484299" r:id="rId22"/>
    <p:sldLayoutId id="2147484263"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lt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dirty="0" smtClean="0"/>
              <a:t>Click to edit Master text styles</a:t>
            </a:r>
          </a:p>
          <a:p>
            <a:pPr marL="584200" marR="0" lvl="1" indent="-2413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grpSp>
        <p:nvGrpSpPr>
          <p:cNvPr id="42" name="Group 41"/>
          <p:cNvGrpSpPr/>
          <p:nvPr userDrawn="1"/>
        </p:nvGrpSpPr>
        <p:grpSpPr>
          <a:xfrm>
            <a:off x="12618967" y="0"/>
            <a:ext cx="952401" cy="5766965"/>
            <a:chOff x="12618967" y="0"/>
            <a:chExt cx="952401" cy="5766965"/>
          </a:xfrm>
        </p:grpSpPr>
        <p:grpSp>
          <p:nvGrpSpPr>
            <p:cNvPr id="43" name="Group 42"/>
            <p:cNvGrpSpPr/>
            <p:nvPr userDrawn="1"/>
          </p:nvGrpSpPr>
          <p:grpSpPr>
            <a:xfrm rot="5400000">
              <a:off x="11582059" y="1045293"/>
              <a:ext cx="2703052" cy="629236"/>
              <a:chOff x="1586734" y="4543426"/>
              <a:chExt cx="2703052" cy="629236"/>
            </a:xfrm>
          </p:grpSpPr>
          <p:sp>
            <p:nvSpPr>
              <p:cNvPr id="50" name="Rectangle 49"/>
              <p:cNvSpPr/>
              <p:nvPr userDrawn="1"/>
            </p:nvSpPr>
            <p:spPr bwMode="auto">
              <a:xfrm>
                <a:off x="2505456" y="4543427"/>
                <a:ext cx="869930" cy="289766"/>
              </a:xfrm>
              <a:prstGeom prst="rect">
                <a:avLst/>
              </a:prstGeom>
              <a:solidFill>
                <a:srgbClr val="0078D7"/>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Blue</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smtClean="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R:0 G:120 B:215</a:t>
                </a:r>
              </a:p>
            </p:txBody>
          </p:sp>
          <p:sp>
            <p:nvSpPr>
              <p:cNvPr id="51" name="Rectangle 50"/>
              <p:cNvSpPr/>
              <p:nvPr userDrawn="1"/>
            </p:nvSpPr>
            <p:spPr bwMode="auto">
              <a:xfrm>
                <a:off x="1586734" y="4543428"/>
                <a:ext cx="869930" cy="289766"/>
              </a:xfrm>
              <a:prstGeom prst="rect">
                <a:avLst/>
              </a:prstGeom>
              <a:solidFill>
                <a:srgbClr val="00BCF2"/>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smtClean="0">
                    <a:ln>
                      <a:noFill/>
                    </a:ln>
                    <a:gradFill>
                      <a:gsLst>
                        <a:gs pos="28319">
                          <a:srgbClr val="505050"/>
                        </a:gs>
                        <a:gs pos="79000">
                          <a:srgbClr val="505050"/>
                        </a:gs>
                      </a:gsLst>
                      <a:lin ang="5400000" scaled="0"/>
                    </a:gradFill>
                    <a:effectLst/>
                    <a:uLnTx/>
                    <a:uFillTx/>
                    <a:latin typeface="Segoe UI"/>
                    <a:ea typeface="Segoe UI" pitchFamily="34" charset="0"/>
                    <a:cs typeface="Segoe UI" pitchFamily="34" charset="0"/>
                  </a:rPr>
                  <a:t>Cyan</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smtClean="0">
                    <a:ln>
                      <a:noFill/>
                    </a:ln>
                    <a:gradFill>
                      <a:gsLst>
                        <a:gs pos="28319">
                          <a:srgbClr val="505050"/>
                        </a:gs>
                        <a:gs pos="79000">
                          <a:srgbClr val="505050"/>
                        </a:gs>
                      </a:gsLst>
                      <a:lin ang="5400000" scaled="0"/>
                    </a:gradFill>
                    <a:effectLst/>
                    <a:uLnTx/>
                    <a:uFillTx/>
                    <a:latin typeface="Segoe UI"/>
                    <a:ea typeface="Segoe UI" pitchFamily="34" charset="0"/>
                    <a:cs typeface="Segoe UI" pitchFamily="34" charset="0"/>
                  </a:rPr>
                  <a:t>R:0 G:188 B:242</a:t>
                </a:r>
              </a:p>
            </p:txBody>
          </p:sp>
          <p:sp>
            <p:nvSpPr>
              <p:cNvPr id="52" name="Rectangle 51"/>
              <p:cNvSpPr/>
              <p:nvPr userDrawn="1"/>
            </p:nvSpPr>
            <p:spPr bwMode="auto">
              <a:xfrm>
                <a:off x="1586734" y="4882896"/>
                <a:ext cx="869930" cy="289766"/>
              </a:xfrm>
              <a:prstGeom prst="rect">
                <a:avLst/>
              </a:prstGeom>
              <a:solidFill>
                <a:srgbClr val="D2D2D2"/>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smtClean="0">
                    <a:ln>
                      <a:noFill/>
                    </a:ln>
                    <a:gradFill>
                      <a:gsLst>
                        <a:gs pos="92035">
                          <a:srgbClr val="505050"/>
                        </a:gs>
                        <a:gs pos="27000">
                          <a:srgbClr val="505050"/>
                        </a:gs>
                      </a:gsLst>
                      <a:lin ang="5400000" scaled="0"/>
                    </a:gradFill>
                    <a:effectLst/>
                    <a:uLnTx/>
                    <a:uFillTx/>
                    <a:latin typeface="Segoe UI"/>
                    <a:ea typeface="Segoe UI" pitchFamily="34" charset="0"/>
                    <a:cs typeface="Segoe UI" pitchFamily="34" charset="0"/>
                  </a:rPr>
                  <a:t>Light Gray</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smtClean="0">
                    <a:ln>
                      <a:noFill/>
                    </a:ln>
                    <a:gradFill>
                      <a:gsLst>
                        <a:gs pos="92035">
                          <a:srgbClr val="505050"/>
                        </a:gs>
                        <a:gs pos="27000">
                          <a:srgbClr val="505050"/>
                        </a:gs>
                      </a:gsLst>
                      <a:lin ang="5400000" scaled="0"/>
                    </a:gradFill>
                    <a:effectLst/>
                    <a:uLnTx/>
                    <a:uFillTx/>
                    <a:latin typeface="Segoe UI"/>
                    <a:ea typeface="Segoe UI" pitchFamily="34" charset="0"/>
                    <a:cs typeface="Segoe UI" pitchFamily="34" charset="0"/>
                  </a:rPr>
                  <a:t>R:210 G:210 B:210</a:t>
                </a:r>
              </a:p>
            </p:txBody>
          </p:sp>
          <p:sp>
            <p:nvSpPr>
              <p:cNvPr id="53" name="Rectangle 52"/>
              <p:cNvSpPr/>
              <p:nvPr userDrawn="1"/>
            </p:nvSpPr>
            <p:spPr bwMode="auto">
              <a:xfrm>
                <a:off x="3419856" y="4543426"/>
                <a:ext cx="869930" cy="289766"/>
              </a:xfrm>
              <a:prstGeom prst="rect">
                <a:avLst/>
              </a:prstGeom>
              <a:solidFill>
                <a:srgbClr val="002050"/>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Dark Blue</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R:0 G:32 B:80</a:t>
                </a:r>
              </a:p>
            </p:txBody>
          </p:sp>
          <p:sp>
            <p:nvSpPr>
              <p:cNvPr id="54" name="Rectangle 53"/>
              <p:cNvSpPr/>
              <p:nvPr userDrawn="1"/>
            </p:nvSpPr>
            <p:spPr bwMode="auto">
              <a:xfrm>
                <a:off x="3413144" y="4882896"/>
                <a:ext cx="869930" cy="289766"/>
              </a:xfrm>
              <a:prstGeom prst="rect">
                <a:avLst/>
              </a:prstGeom>
              <a:solidFill>
                <a:srgbClr val="323232"/>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Dark Gray</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smtClean="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R:50 G:50 B:50</a:t>
                </a:r>
              </a:p>
            </p:txBody>
          </p:sp>
          <p:sp>
            <p:nvSpPr>
              <p:cNvPr id="55" name="Rectangle 54"/>
              <p:cNvSpPr/>
              <p:nvPr userDrawn="1"/>
            </p:nvSpPr>
            <p:spPr bwMode="auto">
              <a:xfrm>
                <a:off x="2505456" y="4882895"/>
                <a:ext cx="869930" cy="289766"/>
              </a:xfrm>
              <a:prstGeom prst="rect">
                <a:avLst/>
              </a:prstGeom>
              <a:solidFill>
                <a:srgbClr val="737373"/>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Gray</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smtClean="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R:115 G:115 B:115</a:t>
                </a:r>
              </a:p>
            </p:txBody>
          </p:sp>
        </p:grpSp>
        <p:grpSp>
          <p:nvGrpSpPr>
            <p:cNvPr id="44" name="Group 43"/>
            <p:cNvGrpSpPr/>
            <p:nvPr userDrawn="1"/>
          </p:nvGrpSpPr>
          <p:grpSpPr>
            <a:xfrm rot="5400000">
              <a:off x="11412325" y="4270556"/>
              <a:ext cx="2703052" cy="289766"/>
              <a:chOff x="4476564" y="4543426"/>
              <a:chExt cx="2703052" cy="289766"/>
            </a:xfrm>
          </p:grpSpPr>
          <p:sp>
            <p:nvSpPr>
              <p:cNvPr id="47" name="Rectangle 46"/>
              <p:cNvSpPr/>
              <p:nvPr userDrawn="1"/>
            </p:nvSpPr>
            <p:spPr bwMode="auto">
              <a:xfrm>
                <a:off x="5395286" y="4543426"/>
                <a:ext cx="869930" cy="289766"/>
              </a:xfrm>
              <a:prstGeom prst="rect">
                <a:avLst/>
              </a:prstGeom>
              <a:solidFill>
                <a:srgbClr val="5C2D9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lvl="0" defTabSz="932472" fontAlgn="base">
                  <a:lnSpc>
                    <a:spcPct val="100000"/>
                  </a:lnSpc>
                  <a:spcBef>
                    <a:spcPct val="0"/>
                  </a:spcBef>
                  <a:spcAft>
                    <a:spcPct val="0"/>
                  </a:spcAft>
                </a:pPr>
                <a:r>
                  <a:rPr lang="en-US" sz="500" b="1" baseline="0" noProof="0" dirty="0" smtClean="0">
                    <a:gradFill>
                      <a:gsLst>
                        <a:gs pos="0">
                          <a:srgbClr val="FFFFFF"/>
                        </a:gs>
                        <a:gs pos="100000">
                          <a:srgbClr val="FFFFFF"/>
                        </a:gs>
                      </a:gsLst>
                      <a:lin ang="5400000" scaled="0"/>
                    </a:gradFill>
                    <a:ea typeface="Segoe UI" pitchFamily="34" charset="0"/>
                    <a:cs typeface="Segoe UI" pitchFamily="34" charset="0"/>
                  </a:rPr>
                  <a:t>Purple</a:t>
                </a:r>
              </a:p>
              <a:p>
                <a:pPr lvl="0" defTabSz="932472" fontAlgn="base">
                  <a:lnSpc>
                    <a:spcPct val="100000"/>
                  </a:lnSpc>
                  <a:spcBef>
                    <a:spcPct val="0"/>
                  </a:spcBef>
                  <a:spcAft>
                    <a:spcPct val="0"/>
                  </a:spcAft>
                </a:pPr>
                <a:r>
                  <a:rPr kumimoji="0" lang="en-US" sz="500" b="0" i="0" u="none" strike="noStrike" kern="0" cap="none" spc="0" normalizeH="0" baseline="0" noProof="0" dirty="0" smtClean="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R:92 G:45 B:145</a:t>
                </a:r>
              </a:p>
            </p:txBody>
          </p:sp>
          <p:sp>
            <p:nvSpPr>
              <p:cNvPr id="48" name="Rectangle 47"/>
              <p:cNvSpPr/>
              <p:nvPr userDrawn="1"/>
            </p:nvSpPr>
            <p:spPr bwMode="auto">
              <a:xfrm>
                <a:off x="6309686" y="4543426"/>
                <a:ext cx="869930" cy="289766"/>
              </a:xfrm>
              <a:prstGeom prst="rect">
                <a:avLst/>
              </a:prstGeom>
              <a:solidFill>
                <a:srgbClr val="D83B01"/>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Orange</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smtClean="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R:216 G:59 B:1</a:t>
                </a:r>
              </a:p>
            </p:txBody>
          </p:sp>
          <p:sp>
            <p:nvSpPr>
              <p:cNvPr id="49" name="Rectangle 48"/>
              <p:cNvSpPr/>
              <p:nvPr userDrawn="1"/>
            </p:nvSpPr>
            <p:spPr bwMode="auto">
              <a:xfrm>
                <a:off x="4476564" y="4543426"/>
                <a:ext cx="869930" cy="289766"/>
              </a:xfrm>
              <a:prstGeom prst="rect">
                <a:avLst/>
              </a:prstGeom>
              <a:solidFill>
                <a:srgbClr val="107C10"/>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Green</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smtClean="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R:16 G:124 B:16</a:t>
                </a:r>
              </a:p>
            </p:txBody>
          </p:sp>
        </p:grpSp>
        <p:sp>
          <p:nvSpPr>
            <p:cNvPr id="45" name="TextBox 44"/>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smtClean="0">
                  <a:ln>
                    <a:noFill/>
                  </a:ln>
                  <a:gradFill>
                    <a:gsLst>
                      <a:gs pos="2917">
                        <a:srgbClr val="505050"/>
                      </a:gs>
                      <a:gs pos="30000">
                        <a:srgbClr val="505050"/>
                      </a:gs>
                    </a:gsLst>
                    <a:lin ang="5400000" scaled="0"/>
                  </a:gradFill>
                  <a:effectLst/>
                  <a:uLnTx/>
                  <a:uFillTx/>
                </a:rPr>
                <a:t>Main colors</a:t>
              </a:r>
            </a:p>
          </p:txBody>
        </p:sp>
        <p:sp>
          <p:nvSpPr>
            <p:cNvPr id="46" name="TextBox 45"/>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smtClean="0">
                  <a:ln>
                    <a:noFill/>
                  </a:ln>
                  <a:gradFill>
                    <a:gsLst>
                      <a:gs pos="2917">
                        <a:srgbClr val="505050"/>
                      </a:gs>
                      <a:gs pos="30000">
                        <a:srgbClr val="505050"/>
                      </a:gs>
                    </a:gsLst>
                    <a:lin ang="5400000" scaled="0"/>
                  </a:gradFill>
                  <a:effectLst/>
                  <a:uLnTx/>
                  <a:uFillTx/>
                </a:rPr>
                <a:t>Secondary colors (use only when necessary)</a:t>
              </a:r>
            </a:p>
          </p:txBody>
        </p:sp>
      </p:grpSp>
    </p:spTree>
    <p:extLst>
      <p:ext uri="{BB962C8B-B14F-4D97-AF65-F5344CB8AC3E}">
        <p14:creationId xmlns:p14="http://schemas.microsoft.com/office/powerpoint/2010/main" val="3460120779"/>
      </p:ext>
    </p:extLst>
  </p:cSld>
  <p:clrMap bg1="dk1" tx1="lt1" bg2="dk2" tx2="lt2" accent1="accent1" accent2="accent2" accent3="accent3" accent4="accent4" accent5="accent5" accent6="accent6" hlink="hlink" folHlink="folHlink"/>
  <p:sldLayoutIdLst>
    <p:sldLayoutId id="2147484338" r:id="rId1"/>
    <p:sldLayoutId id="2147484339" r:id="rId2"/>
    <p:sldLayoutId id="2147484340" r:id="rId3"/>
    <p:sldLayoutId id="2147484311" r:id="rId4"/>
    <p:sldLayoutId id="2147484312" r:id="rId5"/>
    <p:sldLayoutId id="2147484313" r:id="rId6"/>
    <p:sldLayoutId id="2147484314" r:id="rId7"/>
    <p:sldLayoutId id="2147484315" r:id="rId8"/>
    <p:sldLayoutId id="2147484316" r:id="rId9"/>
    <p:sldLayoutId id="2147484327" r:id="rId10"/>
    <p:sldLayoutId id="2147484328" r:id="rId11"/>
    <p:sldLayoutId id="2147484329" r:id="rId12"/>
    <p:sldLayoutId id="2147484330" r:id="rId13"/>
    <p:sldLayoutId id="2147484331" r:id="rId14"/>
    <p:sldLayoutId id="2147484317" r:id="rId15"/>
    <p:sldLayoutId id="2147484332" r:id="rId16"/>
    <p:sldLayoutId id="2147484333" r:id="rId17"/>
    <p:sldLayoutId id="2147484334" r:id="rId18"/>
    <p:sldLayoutId id="2147484335" r:id="rId19"/>
    <p:sldLayoutId id="2147484336" r:id="rId20"/>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4000" kern="1200" spc="0" baseline="0" dirty="0" smtClean="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2400" kern="1200" spc="0" baseline="0" dirty="0" smtClean="0">
          <a:gradFill>
            <a:gsLst>
              <a:gs pos="1250">
                <a:schemeClr val="tx1"/>
              </a:gs>
              <a:gs pos="100000">
                <a:schemeClr val="tx1"/>
              </a:gs>
            </a:gsLst>
            <a:lin ang="5400000" scaled="0"/>
          </a:gradFill>
          <a:latin typeface="+mn-lt"/>
          <a:ea typeface="+mn-ea"/>
          <a:cs typeface="Segoe UI" panose="020B0502040204020203" pitchFamily="34" charset="0"/>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Segoe UI" panose="020B0502040204020203" pitchFamily="34" charset="0"/>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18" name="Group 17"/>
          <p:cNvGrpSpPr/>
          <p:nvPr userDrawn="1"/>
        </p:nvGrpSpPr>
        <p:grpSpPr>
          <a:xfrm>
            <a:off x="12618967" y="0"/>
            <a:ext cx="952401" cy="5766965"/>
            <a:chOff x="12618967" y="0"/>
            <a:chExt cx="952401" cy="5766965"/>
          </a:xfrm>
        </p:grpSpPr>
        <p:grpSp>
          <p:nvGrpSpPr>
            <p:cNvPr id="26" name="Group 25"/>
            <p:cNvGrpSpPr/>
            <p:nvPr userDrawn="1"/>
          </p:nvGrpSpPr>
          <p:grpSpPr>
            <a:xfrm rot="5400000">
              <a:off x="11582059" y="1045293"/>
              <a:ext cx="2703052" cy="629236"/>
              <a:chOff x="1586734" y="4543426"/>
              <a:chExt cx="2703052" cy="629236"/>
            </a:xfrm>
          </p:grpSpPr>
          <p:sp>
            <p:nvSpPr>
              <p:cNvPr id="45" name="Rectangle 44"/>
              <p:cNvSpPr/>
              <p:nvPr userDrawn="1"/>
            </p:nvSpPr>
            <p:spPr bwMode="auto">
              <a:xfrm>
                <a:off x="1586734" y="4543427"/>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0 G:120 B:215</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37" name="Rectangle 36"/>
              <p:cNvSpPr/>
              <p:nvPr userDrawn="1"/>
            </p:nvSpPr>
            <p:spPr bwMode="auto">
              <a:xfrm>
                <a:off x="3419856" y="4543428"/>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7965">
                          <a:srgbClr val="000000"/>
                        </a:gs>
                        <a:gs pos="28319">
                          <a:srgbClr val="000000"/>
                        </a:gs>
                      </a:gsLst>
                      <a:lin ang="5400000" scaled="0"/>
                    </a:gradFill>
                    <a:latin typeface="+mn-lt"/>
                    <a:ea typeface="Segoe UI" pitchFamily="34" charset="0"/>
                    <a:cs typeface="Segoe UI" pitchFamily="34" charset="0"/>
                  </a:rPr>
                  <a:t>Cyan</a:t>
                </a:r>
              </a:p>
              <a:p>
                <a:pPr algn="l" defTabSz="932472" fontAlgn="base">
                  <a:lnSpc>
                    <a:spcPct val="100000"/>
                  </a:lnSpc>
                  <a:spcBef>
                    <a:spcPct val="0"/>
                  </a:spcBef>
                  <a:spcAft>
                    <a:spcPct val="0"/>
                  </a:spcAft>
                </a:pPr>
                <a:r>
                  <a:rPr lang="en-US" sz="500" dirty="0">
                    <a:gradFill>
                      <a:gsLst>
                        <a:gs pos="7965">
                          <a:srgbClr val="000000"/>
                        </a:gs>
                        <a:gs pos="28319">
                          <a:srgbClr val="000000"/>
                        </a:gs>
                      </a:gsLst>
                      <a:lin ang="5400000" scaled="0"/>
                    </a:gradFill>
                    <a:ea typeface="Segoe UI" pitchFamily="34" charset="0"/>
                    <a:cs typeface="Segoe UI" pitchFamily="34" charset="0"/>
                  </a:rPr>
                  <a:t>R:</a:t>
                </a:r>
                <a:r>
                  <a:rPr lang="en-US" sz="500" baseline="0" dirty="0">
                    <a:gradFill>
                      <a:gsLst>
                        <a:gs pos="7965">
                          <a:srgbClr val="000000"/>
                        </a:gs>
                        <a:gs pos="28319">
                          <a:srgbClr val="000000"/>
                        </a:gs>
                      </a:gsLst>
                      <a:lin ang="5400000" scaled="0"/>
                    </a:gradFill>
                    <a:ea typeface="Segoe UI" pitchFamily="34" charset="0"/>
                    <a:cs typeface="Segoe UI" pitchFamily="34" charset="0"/>
                  </a:rPr>
                  <a:t>0 G:188 B:242</a:t>
                </a:r>
                <a:endParaRPr lang="en-US" sz="500" dirty="0">
                  <a:gradFill>
                    <a:gsLst>
                      <a:gs pos="7965">
                        <a:srgbClr val="000000"/>
                      </a:gs>
                      <a:gs pos="28319">
                        <a:srgbClr val="000000"/>
                      </a:gs>
                    </a:gsLst>
                    <a:lin ang="5400000" scaled="0"/>
                  </a:gradFill>
                  <a:ea typeface="Segoe UI" pitchFamily="34" charset="0"/>
                  <a:cs typeface="Segoe UI" pitchFamily="34" charset="0"/>
                </a:endParaRPr>
              </a:p>
            </p:txBody>
          </p:sp>
          <p:sp>
            <p:nvSpPr>
              <p:cNvPr id="41" name="Rectangle 40"/>
              <p:cNvSpPr/>
              <p:nvPr userDrawn="1"/>
            </p:nvSpPr>
            <p:spPr bwMode="auto">
              <a:xfrm>
                <a:off x="158673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92035">
                          <a:srgbClr val="505050"/>
                        </a:gs>
                        <a:gs pos="27000">
                          <a:srgbClr val="505050"/>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a:gradFill>
                      <a:gsLst>
                        <a:gs pos="92035">
                          <a:srgbClr val="505050"/>
                        </a:gs>
                        <a:gs pos="27000">
                          <a:srgbClr val="505050"/>
                        </a:gs>
                      </a:gsLst>
                      <a:lin ang="5400000" scaled="0"/>
                    </a:gradFill>
                    <a:ea typeface="Segoe UI" pitchFamily="34" charset="0"/>
                    <a:cs typeface="Segoe UI" pitchFamily="34" charset="0"/>
                  </a:rPr>
                  <a:t>R:</a:t>
                </a:r>
                <a:r>
                  <a:rPr lang="en-US" sz="500" baseline="0" dirty="0">
                    <a:gradFill>
                      <a:gsLst>
                        <a:gs pos="92035">
                          <a:srgbClr val="505050"/>
                        </a:gs>
                        <a:gs pos="27000">
                          <a:srgbClr val="505050"/>
                        </a:gs>
                      </a:gsLst>
                      <a:lin ang="5400000" scaled="0"/>
                    </a:gradFill>
                    <a:ea typeface="Segoe UI" pitchFamily="34" charset="0"/>
                    <a:cs typeface="Segoe UI" pitchFamily="34" charset="0"/>
                  </a:rPr>
                  <a:t>210 G:210 B:210</a:t>
                </a:r>
                <a:endParaRPr lang="en-US" sz="500" dirty="0">
                  <a:gradFill>
                    <a:gsLst>
                      <a:gs pos="92035">
                        <a:srgbClr val="505050"/>
                      </a:gs>
                      <a:gs pos="27000">
                        <a:srgbClr val="505050"/>
                      </a:gs>
                    </a:gsLst>
                    <a:lin ang="5400000" scaled="0"/>
                  </a:gradFill>
                  <a:ea typeface="Segoe UI" pitchFamily="34" charset="0"/>
                  <a:cs typeface="Segoe UI" pitchFamily="34" charset="0"/>
                </a:endParaRPr>
              </a:p>
            </p:txBody>
          </p:sp>
          <p:sp>
            <p:nvSpPr>
              <p:cNvPr id="42" name="Rectangle 41"/>
              <p:cNvSpPr/>
              <p:nvPr userDrawn="1"/>
            </p:nvSpPr>
            <p:spPr bwMode="auto">
              <a:xfrm>
                <a:off x="2505456" y="4543426"/>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0 G:32 B:80</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3" name="Rectangle 42"/>
              <p:cNvSpPr/>
              <p:nvPr userDrawn="1"/>
            </p:nvSpPr>
            <p:spPr bwMode="auto">
              <a:xfrm>
                <a:off x="3413144" y="4882896"/>
                <a:ext cx="869930" cy="289766"/>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80 G:80 B:80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44" name="Rectangle 43"/>
              <p:cNvSpPr/>
              <p:nvPr userDrawn="1"/>
            </p:nvSpPr>
            <p:spPr bwMode="auto">
              <a:xfrm>
                <a:off x="2505456" y="4882895"/>
                <a:ext cx="869930" cy="289766"/>
              </a:xfrm>
              <a:prstGeom prst="rect">
                <a:avLst/>
              </a:prstGeom>
              <a:solidFill>
                <a:srgbClr val="73737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Gray</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115 G:115 B:115</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grpSp>
        <p:grpSp>
          <p:nvGrpSpPr>
            <p:cNvPr id="27" name="Group 26"/>
            <p:cNvGrpSpPr/>
            <p:nvPr userDrawn="1"/>
          </p:nvGrpSpPr>
          <p:grpSpPr>
            <a:xfrm rot="5400000">
              <a:off x="11412325" y="4270556"/>
              <a:ext cx="2703052" cy="289766"/>
              <a:chOff x="4476564" y="4543426"/>
              <a:chExt cx="2703052" cy="289766"/>
            </a:xfrm>
          </p:grpSpPr>
          <p:sp>
            <p:nvSpPr>
              <p:cNvPr id="33" name="Rectangle 32"/>
              <p:cNvSpPr/>
              <p:nvPr userDrawn="1"/>
            </p:nvSpPr>
            <p:spPr bwMode="auto">
              <a:xfrm>
                <a:off x="5395286" y="4543426"/>
                <a:ext cx="869930" cy="289766"/>
              </a:xfrm>
              <a:prstGeom prst="rect">
                <a:avLst/>
              </a:prstGeom>
              <a:solidFill>
                <a:srgbClr val="5C2D9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Purple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R:92 G:45 B:145</a:t>
                </a:r>
              </a:p>
            </p:txBody>
          </p:sp>
          <p:sp>
            <p:nvSpPr>
              <p:cNvPr id="34" name="Rectangle 33"/>
              <p:cNvSpPr/>
              <p:nvPr userDrawn="1"/>
            </p:nvSpPr>
            <p:spPr bwMode="auto">
              <a:xfrm>
                <a:off x="6309686" y="4543426"/>
                <a:ext cx="869930" cy="289766"/>
              </a:xfrm>
              <a:prstGeom prst="rect">
                <a:avLst/>
              </a:prstGeom>
              <a:solidFill>
                <a:srgbClr val="D83B0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Orange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216 G:59 B:1</a:t>
                </a:r>
              </a:p>
            </p:txBody>
          </p:sp>
          <p:sp>
            <p:nvSpPr>
              <p:cNvPr id="35" name="Rectangle 34"/>
              <p:cNvSpPr/>
              <p:nvPr userDrawn="1"/>
            </p:nvSpPr>
            <p:spPr bwMode="auto">
              <a:xfrm>
                <a:off x="4476564" y="4543426"/>
                <a:ext cx="869930" cy="289766"/>
              </a:xfrm>
              <a:prstGeom prst="rect">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Green</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a:lnSpc>
                  <a:spcPct val="90000"/>
                </a:lnSpc>
                <a:spcAft>
                  <a:spcPts val="600"/>
                </a:spcAft>
              </a:pPr>
              <a:r>
                <a:rPr lang="en-US" sz="1000" dirty="0">
                  <a:gradFill>
                    <a:gsLst>
                      <a:gs pos="2917">
                        <a:schemeClr val="tx1"/>
                      </a:gs>
                      <a:gs pos="30000">
                        <a:schemeClr val="tx1"/>
                      </a:gs>
                    </a:gsLst>
                    <a:lin ang="5400000" scaled="0"/>
                  </a:gradFill>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a:lnSpc>
                  <a:spcPct val="90000"/>
                </a:lnSpc>
                <a:spcAft>
                  <a:spcPts val="600"/>
                </a:spcAft>
              </a:pPr>
              <a:r>
                <a:rPr lang="en-US" sz="1000" dirty="0">
                  <a:gradFill>
                    <a:gsLst>
                      <a:gs pos="2917">
                        <a:schemeClr val="tx1"/>
                      </a:gs>
                      <a:gs pos="30000">
                        <a:schemeClr val="tx1"/>
                      </a:gs>
                    </a:gsLst>
                    <a:lin ang="5400000" scaled="0"/>
                  </a:gradFill>
                </a:rPr>
                <a:t>Secondary colors (use only when</a:t>
              </a:r>
              <a:r>
                <a:rPr lang="en-US" sz="1000" baseline="0" dirty="0">
                  <a:gradFill>
                    <a:gsLst>
                      <a:gs pos="2917">
                        <a:schemeClr val="tx1"/>
                      </a:gs>
                      <a:gs pos="30000">
                        <a:schemeClr val="tx1"/>
                      </a:gs>
                    </a:gsLst>
                    <a:lin ang="5400000" scaled="0"/>
                  </a:gradFill>
                </a:rPr>
                <a:t> necessary)</a:t>
              </a:r>
              <a:endParaRPr lang="en-US" sz="1000" dirty="0">
                <a:gradFill>
                  <a:gsLst>
                    <a:gs pos="2917">
                      <a:schemeClr val="tx1"/>
                    </a:gs>
                    <a:gs pos="30000">
                      <a:schemeClr val="tx1"/>
                    </a:gs>
                  </a:gsLst>
                  <a:lin ang="5400000" scaled="0"/>
                </a:gradFill>
              </a:endParaRPr>
            </a:p>
          </p:txBody>
        </p:sp>
      </p:grpSp>
    </p:spTree>
    <p:extLst>
      <p:ext uri="{BB962C8B-B14F-4D97-AF65-F5344CB8AC3E}">
        <p14:creationId xmlns:p14="http://schemas.microsoft.com/office/powerpoint/2010/main" val="2331619653"/>
      </p:ext>
    </p:extLst>
  </p:cSld>
  <p:clrMap bg1="lt1" tx1="dk1" bg2="lt2" tx2="dk2" accent1="accent1" accent2="accent2" accent3="accent3" accent4="accent4" accent5="accent5" accent6="accent6" hlink="hlink" folHlink="folHlink"/>
  <p:sldLayoutIdLst>
    <p:sldLayoutId id="2147484342" r:id="rId1"/>
    <p:sldLayoutId id="2147484343" r:id="rId2"/>
    <p:sldLayoutId id="2147484344" r:id="rId3"/>
    <p:sldLayoutId id="2147484345" r:id="rId4"/>
    <p:sldLayoutId id="2147484346" r:id="rId5"/>
    <p:sldLayoutId id="2147484347" r:id="rId6"/>
    <p:sldLayoutId id="2147484348" r:id="rId7"/>
    <p:sldLayoutId id="2147484349" r:id="rId8"/>
    <p:sldLayoutId id="2147484350" r:id="rId9"/>
    <p:sldLayoutId id="2147484351" r:id="rId10"/>
    <p:sldLayoutId id="2147484352" r:id="rId11"/>
    <p:sldLayoutId id="2147484353" r:id="rId12"/>
    <p:sldLayoutId id="2147484354" r:id="rId13"/>
    <p:sldLayoutId id="2147484355" r:id="rId14"/>
    <p:sldLayoutId id="2147484356" r:id="rId15"/>
    <p:sldLayoutId id="2147484357" r:id="rId16"/>
    <p:sldLayoutId id="2147484358" r:id="rId17"/>
    <p:sldLayoutId id="2147484359" r:id="rId18"/>
    <p:sldLayoutId id="2147484360" r:id="rId19"/>
    <p:sldLayoutId id="2147484361" r:id="rId20"/>
    <p:sldLayoutId id="2147484362" r:id="rId21"/>
    <p:sldLayoutId id="2147484363" r:id="rId22"/>
    <p:sldLayoutId id="2147484364" r:id="rId23"/>
    <p:sldLayoutId id="2147484365" r:id="rId24"/>
    <p:sldLayoutId id="2147484366" r:id="rId25"/>
    <p:sldLayoutId id="2147484367" r:id="rId26"/>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lt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dirty="0"/>
              <a:t>Click to edit Master text styles</a:t>
            </a:r>
          </a:p>
          <a:p>
            <a:pPr marL="584200" marR="0" lvl="1" indent="-2413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dirty="0"/>
              <a:t>Second level</a:t>
            </a:r>
          </a:p>
          <a:p>
            <a:pPr lvl="2"/>
            <a:r>
              <a:rPr lang="en-US" dirty="0"/>
              <a:t>Third level</a:t>
            </a:r>
          </a:p>
          <a:p>
            <a:pPr lvl="3"/>
            <a:r>
              <a:rPr lang="en-US" dirty="0"/>
              <a:t>Fourth level</a:t>
            </a:r>
          </a:p>
          <a:p>
            <a:pPr lvl="4"/>
            <a:r>
              <a:rPr lang="en-US" dirty="0"/>
              <a:t>Fifth level</a:t>
            </a:r>
          </a:p>
        </p:txBody>
      </p:sp>
      <p:grpSp>
        <p:nvGrpSpPr>
          <p:cNvPr id="42" name="Group 41"/>
          <p:cNvGrpSpPr/>
          <p:nvPr userDrawn="1"/>
        </p:nvGrpSpPr>
        <p:grpSpPr>
          <a:xfrm>
            <a:off x="12618967" y="0"/>
            <a:ext cx="952401" cy="5766965"/>
            <a:chOff x="12618967" y="0"/>
            <a:chExt cx="952401" cy="5766965"/>
          </a:xfrm>
        </p:grpSpPr>
        <p:grpSp>
          <p:nvGrpSpPr>
            <p:cNvPr id="43" name="Group 42"/>
            <p:cNvGrpSpPr/>
            <p:nvPr userDrawn="1"/>
          </p:nvGrpSpPr>
          <p:grpSpPr>
            <a:xfrm rot="5400000">
              <a:off x="11582059" y="1045293"/>
              <a:ext cx="2703052" cy="629236"/>
              <a:chOff x="1586734" y="4543426"/>
              <a:chExt cx="2703052" cy="629236"/>
            </a:xfrm>
          </p:grpSpPr>
          <p:sp>
            <p:nvSpPr>
              <p:cNvPr id="50" name="Rectangle 49"/>
              <p:cNvSpPr/>
              <p:nvPr userDrawn="1"/>
            </p:nvSpPr>
            <p:spPr bwMode="auto">
              <a:xfrm>
                <a:off x="2505456" y="4543427"/>
                <a:ext cx="869930" cy="289766"/>
              </a:xfrm>
              <a:prstGeom prst="rect">
                <a:avLst/>
              </a:prstGeom>
              <a:solidFill>
                <a:srgbClr val="0078D7"/>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Blue</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R:0 G:120 B:215</a:t>
                </a:r>
              </a:p>
            </p:txBody>
          </p:sp>
          <p:sp>
            <p:nvSpPr>
              <p:cNvPr id="51" name="Rectangle 50"/>
              <p:cNvSpPr/>
              <p:nvPr userDrawn="1"/>
            </p:nvSpPr>
            <p:spPr bwMode="auto">
              <a:xfrm>
                <a:off x="1586734" y="4543428"/>
                <a:ext cx="869930" cy="289766"/>
              </a:xfrm>
              <a:prstGeom prst="rect">
                <a:avLst/>
              </a:prstGeom>
              <a:solidFill>
                <a:srgbClr val="00BCF2"/>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a:ln>
                      <a:noFill/>
                    </a:ln>
                    <a:gradFill>
                      <a:gsLst>
                        <a:gs pos="28319">
                          <a:srgbClr val="505050"/>
                        </a:gs>
                        <a:gs pos="79000">
                          <a:srgbClr val="505050"/>
                        </a:gs>
                      </a:gsLst>
                      <a:lin ang="5400000" scaled="0"/>
                    </a:gradFill>
                    <a:effectLst/>
                    <a:uLnTx/>
                    <a:uFillTx/>
                    <a:latin typeface="Segoe UI"/>
                    <a:ea typeface="Segoe UI" pitchFamily="34" charset="0"/>
                    <a:cs typeface="Segoe UI" pitchFamily="34" charset="0"/>
                  </a:rPr>
                  <a:t>Cyan</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a:ln>
                      <a:noFill/>
                    </a:ln>
                    <a:gradFill>
                      <a:gsLst>
                        <a:gs pos="28319">
                          <a:srgbClr val="505050"/>
                        </a:gs>
                        <a:gs pos="79000">
                          <a:srgbClr val="505050"/>
                        </a:gs>
                      </a:gsLst>
                      <a:lin ang="5400000" scaled="0"/>
                    </a:gradFill>
                    <a:effectLst/>
                    <a:uLnTx/>
                    <a:uFillTx/>
                    <a:latin typeface="Segoe UI"/>
                    <a:ea typeface="Segoe UI" pitchFamily="34" charset="0"/>
                    <a:cs typeface="Segoe UI" pitchFamily="34" charset="0"/>
                  </a:rPr>
                  <a:t>R:0 G:188 B:242</a:t>
                </a:r>
              </a:p>
            </p:txBody>
          </p:sp>
          <p:sp>
            <p:nvSpPr>
              <p:cNvPr id="52" name="Rectangle 51"/>
              <p:cNvSpPr/>
              <p:nvPr userDrawn="1"/>
            </p:nvSpPr>
            <p:spPr bwMode="auto">
              <a:xfrm>
                <a:off x="1586734" y="4882896"/>
                <a:ext cx="869930" cy="289766"/>
              </a:xfrm>
              <a:prstGeom prst="rect">
                <a:avLst/>
              </a:prstGeom>
              <a:solidFill>
                <a:srgbClr val="D2D2D2"/>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a:ln>
                      <a:noFill/>
                    </a:ln>
                    <a:gradFill>
                      <a:gsLst>
                        <a:gs pos="92035">
                          <a:srgbClr val="505050"/>
                        </a:gs>
                        <a:gs pos="27000">
                          <a:srgbClr val="505050"/>
                        </a:gs>
                      </a:gsLst>
                      <a:lin ang="5400000" scaled="0"/>
                    </a:gradFill>
                    <a:effectLst/>
                    <a:uLnTx/>
                    <a:uFillTx/>
                    <a:latin typeface="Segoe UI"/>
                    <a:ea typeface="Segoe UI" pitchFamily="34" charset="0"/>
                    <a:cs typeface="Segoe UI" pitchFamily="34" charset="0"/>
                  </a:rPr>
                  <a:t>Light Gray</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a:ln>
                      <a:noFill/>
                    </a:ln>
                    <a:gradFill>
                      <a:gsLst>
                        <a:gs pos="92035">
                          <a:srgbClr val="505050"/>
                        </a:gs>
                        <a:gs pos="27000">
                          <a:srgbClr val="505050"/>
                        </a:gs>
                      </a:gsLst>
                      <a:lin ang="5400000" scaled="0"/>
                    </a:gradFill>
                    <a:effectLst/>
                    <a:uLnTx/>
                    <a:uFillTx/>
                    <a:latin typeface="Segoe UI"/>
                    <a:ea typeface="Segoe UI" pitchFamily="34" charset="0"/>
                    <a:cs typeface="Segoe UI" pitchFamily="34" charset="0"/>
                  </a:rPr>
                  <a:t>R:210 G:210 B:210</a:t>
                </a:r>
              </a:p>
            </p:txBody>
          </p:sp>
          <p:sp>
            <p:nvSpPr>
              <p:cNvPr id="53" name="Rectangle 52"/>
              <p:cNvSpPr/>
              <p:nvPr userDrawn="1"/>
            </p:nvSpPr>
            <p:spPr bwMode="auto">
              <a:xfrm>
                <a:off x="3419856" y="4543426"/>
                <a:ext cx="869930" cy="289766"/>
              </a:xfrm>
              <a:prstGeom prst="rect">
                <a:avLst/>
              </a:prstGeom>
              <a:solidFill>
                <a:srgbClr val="002050"/>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Dark Blue</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R:0 G:32 B:80</a:t>
                </a:r>
              </a:p>
            </p:txBody>
          </p:sp>
          <p:sp>
            <p:nvSpPr>
              <p:cNvPr id="54" name="Rectangle 53"/>
              <p:cNvSpPr/>
              <p:nvPr userDrawn="1"/>
            </p:nvSpPr>
            <p:spPr bwMode="auto">
              <a:xfrm>
                <a:off x="3413144" y="4882896"/>
                <a:ext cx="869930" cy="289766"/>
              </a:xfrm>
              <a:prstGeom prst="rect">
                <a:avLst/>
              </a:prstGeom>
              <a:solidFill>
                <a:srgbClr val="323232"/>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Dark Gray</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R:50 G:50 B:50</a:t>
                </a:r>
              </a:p>
            </p:txBody>
          </p:sp>
          <p:sp>
            <p:nvSpPr>
              <p:cNvPr id="55" name="Rectangle 54"/>
              <p:cNvSpPr/>
              <p:nvPr userDrawn="1"/>
            </p:nvSpPr>
            <p:spPr bwMode="auto">
              <a:xfrm>
                <a:off x="2505456" y="4882895"/>
                <a:ext cx="869930" cy="289766"/>
              </a:xfrm>
              <a:prstGeom prst="rect">
                <a:avLst/>
              </a:prstGeom>
              <a:solidFill>
                <a:srgbClr val="737373"/>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Gray</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R:115 G:115 B:115</a:t>
                </a:r>
              </a:p>
            </p:txBody>
          </p:sp>
        </p:grpSp>
        <p:grpSp>
          <p:nvGrpSpPr>
            <p:cNvPr id="44" name="Group 43"/>
            <p:cNvGrpSpPr/>
            <p:nvPr userDrawn="1"/>
          </p:nvGrpSpPr>
          <p:grpSpPr>
            <a:xfrm rot="5400000">
              <a:off x="11412325" y="4270556"/>
              <a:ext cx="2703052" cy="289766"/>
              <a:chOff x="4476564" y="4543426"/>
              <a:chExt cx="2703052" cy="289766"/>
            </a:xfrm>
          </p:grpSpPr>
          <p:sp>
            <p:nvSpPr>
              <p:cNvPr id="47" name="Rectangle 46"/>
              <p:cNvSpPr/>
              <p:nvPr userDrawn="1"/>
            </p:nvSpPr>
            <p:spPr bwMode="auto">
              <a:xfrm>
                <a:off x="5395286" y="4543426"/>
                <a:ext cx="869930" cy="289766"/>
              </a:xfrm>
              <a:prstGeom prst="rect">
                <a:avLst/>
              </a:prstGeom>
              <a:solidFill>
                <a:srgbClr val="5C2D9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lvl="0" defTabSz="932472" fontAlgn="base">
                  <a:lnSpc>
                    <a:spcPct val="100000"/>
                  </a:lnSpc>
                  <a:spcBef>
                    <a:spcPct val="0"/>
                  </a:spcBef>
                  <a:spcAft>
                    <a:spcPct val="0"/>
                  </a:spcAft>
                </a:pPr>
                <a:r>
                  <a:rPr lang="en-US" sz="500" b="1" baseline="0" noProof="0" dirty="0">
                    <a:gradFill>
                      <a:gsLst>
                        <a:gs pos="0">
                          <a:srgbClr val="FFFFFF"/>
                        </a:gs>
                        <a:gs pos="100000">
                          <a:srgbClr val="FFFFFF"/>
                        </a:gs>
                      </a:gsLst>
                      <a:lin ang="5400000" scaled="0"/>
                    </a:gradFill>
                    <a:ea typeface="Segoe UI" pitchFamily="34" charset="0"/>
                    <a:cs typeface="Segoe UI" pitchFamily="34" charset="0"/>
                  </a:rPr>
                  <a:t>Purple</a:t>
                </a:r>
              </a:p>
              <a:p>
                <a:pPr lvl="0" defTabSz="932472" fontAlgn="base">
                  <a:lnSpc>
                    <a:spcPct val="100000"/>
                  </a:lnSpc>
                  <a:spcBef>
                    <a:spcPct val="0"/>
                  </a:spcBef>
                  <a:spcAft>
                    <a:spcPct val="0"/>
                  </a:spcAft>
                </a:pPr>
                <a:r>
                  <a:rPr kumimoji="0" lang="en-US" sz="500" b="0" i="0" u="none" strike="noStrike" kern="0" cap="none" spc="0" normalizeH="0" baseline="0" noProof="0" dirty="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R:92 G:45 B:145</a:t>
                </a:r>
              </a:p>
            </p:txBody>
          </p:sp>
          <p:sp>
            <p:nvSpPr>
              <p:cNvPr id="48" name="Rectangle 47"/>
              <p:cNvSpPr/>
              <p:nvPr userDrawn="1"/>
            </p:nvSpPr>
            <p:spPr bwMode="auto">
              <a:xfrm>
                <a:off x="6309686" y="4543426"/>
                <a:ext cx="869930" cy="289766"/>
              </a:xfrm>
              <a:prstGeom prst="rect">
                <a:avLst/>
              </a:prstGeom>
              <a:solidFill>
                <a:srgbClr val="D83B01"/>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Orange</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R:216 G:59 B:1</a:t>
                </a:r>
              </a:p>
            </p:txBody>
          </p:sp>
          <p:sp>
            <p:nvSpPr>
              <p:cNvPr id="49" name="Rectangle 48"/>
              <p:cNvSpPr/>
              <p:nvPr userDrawn="1"/>
            </p:nvSpPr>
            <p:spPr bwMode="auto">
              <a:xfrm>
                <a:off x="4476564" y="4543426"/>
                <a:ext cx="869930" cy="289766"/>
              </a:xfrm>
              <a:prstGeom prst="rect">
                <a:avLst/>
              </a:prstGeom>
              <a:solidFill>
                <a:srgbClr val="107C10"/>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Green</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R:16 G:124 B:16</a:t>
                </a:r>
              </a:p>
            </p:txBody>
          </p:sp>
        </p:grpSp>
        <p:sp>
          <p:nvSpPr>
            <p:cNvPr id="45" name="TextBox 44"/>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a:ln>
                    <a:noFill/>
                  </a:ln>
                  <a:gradFill>
                    <a:gsLst>
                      <a:gs pos="2917">
                        <a:srgbClr val="505050"/>
                      </a:gs>
                      <a:gs pos="30000">
                        <a:srgbClr val="505050"/>
                      </a:gs>
                    </a:gsLst>
                    <a:lin ang="5400000" scaled="0"/>
                  </a:gradFill>
                  <a:effectLst/>
                  <a:uLnTx/>
                  <a:uFillTx/>
                </a:rPr>
                <a:t>Main colors</a:t>
              </a:r>
            </a:p>
          </p:txBody>
        </p:sp>
        <p:sp>
          <p:nvSpPr>
            <p:cNvPr id="46" name="TextBox 45"/>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a:ln>
                    <a:noFill/>
                  </a:ln>
                  <a:gradFill>
                    <a:gsLst>
                      <a:gs pos="2917">
                        <a:srgbClr val="505050"/>
                      </a:gs>
                      <a:gs pos="30000">
                        <a:srgbClr val="505050"/>
                      </a:gs>
                    </a:gsLst>
                    <a:lin ang="5400000" scaled="0"/>
                  </a:gradFill>
                  <a:effectLst/>
                  <a:uLnTx/>
                  <a:uFillTx/>
                </a:rPr>
                <a:t>Secondary colors (use only when necessary)</a:t>
              </a:r>
            </a:p>
          </p:txBody>
        </p:sp>
      </p:grpSp>
    </p:spTree>
    <p:extLst>
      <p:ext uri="{BB962C8B-B14F-4D97-AF65-F5344CB8AC3E}">
        <p14:creationId xmlns:p14="http://schemas.microsoft.com/office/powerpoint/2010/main" val="2094656961"/>
      </p:ext>
    </p:extLst>
  </p:cSld>
  <p:clrMap bg1="dk1" tx1="lt1" bg2="dk2" tx2="lt2" accent1="accent1" accent2="accent2" accent3="accent3" accent4="accent4" accent5="accent5" accent6="accent6" hlink="hlink" folHlink="folHlink"/>
  <p:sldLayoutIdLst>
    <p:sldLayoutId id="2147484369" r:id="rId1"/>
    <p:sldLayoutId id="2147484370" r:id="rId2"/>
    <p:sldLayoutId id="2147484371" r:id="rId3"/>
    <p:sldLayoutId id="2147484372" r:id="rId4"/>
    <p:sldLayoutId id="2147484373" r:id="rId5"/>
    <p:sldLayoutId id="2147484374" r:id="rId6"/>
    <p:sldLayoutId id="2147484375" r:id="rId7"/>
    <p:sldLayoutId id="2147484376" r:id="rId8"/>
    <p:sldLayoutId id="2147484377" r:id="rId9"/>
    <p:sldLayoutId id="2147484378" r:id="rId10"/>
    <p:sldLayoutId id="2147484379" r:id="rId11"/>
    <p:sldLayoutId id="2147484380" r:id="rId12"/>
    <p:sldLayoutId id="2147484381" r:id="rId13"/>
    <p:sldLayoutId id="2147484382" r:id="rId14"/>
    <p:sldLayoutId id="2147484383" r:id="rId15"/>
    <p:sldLayoutId id="2147484384" r:id="rId16"/>
    <p:sldLayoutId id="2147484385" r:id="rId17"/>
    <p:sldLayoutId id="2147484386" r:id="rId18"/>
    <p:sldLayoutId id="2147484387" r:id="rId19"/>
    <p:sldLayoutId id="2147484388" r:id="rId20"/>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4000" kern="1200" spc="0" baseline="0" dirty="0" smtClean="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2400" kern="1200" spc="0" baseline="0" dirty="0" smtClean="0">
          <a:gradFill>
            <a:gsLst>
              <a:gs pos="1250">
                <a:schemeClr val="tx1"/>
              </a:gs>
              <a:gs pos="100000">
                <a:schemeClr val="tx1"/>
              </a:gs>
            </a:gsLst>
            <a:lin ang="5400000" scaled="0"/>
          </a:gradFill>
          <a:latin typeface="+mn-lt"/>
          <a:ea typeface="+mn-ea"/>
          <a:cs typeface="Segoe UI" panose="020B0502040204020203" pitchFamily="34" charset="0"/>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Segoe UI" panose="020B0502040204020203" pitchFamily="34" charset="0"/>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4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5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2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61.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53.xml"/><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5.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8.xml"/><Relationship Id="rId1" Type="http://schemas.openxmlformats.org/officeDocument/2006/relationships/slideLayout" Target="../slideLayouts/slideLayout4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47.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47.xml"/><Relationship Id="rId4" Type="http://schemas.openxmlformats.org/officeDocument/2006/relationships/image" Target="../media/image18.png"/></Relationships>
</file>

<file path=ppt/slides/_rels/slide2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1.xml"/><Relationship Id="rId1" Type="http://schemas.openxmlformats.org/officeDocument/2006/relationships/slideLayout" Target="../slideLayouts/slideLayout47.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6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32.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49.xml"/></Relationships>
</file>

<file path=ppt/slides/_rels/slide3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6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3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77.xml"/><Relationship Id="rId5" Type="http://schemas.openxmlformats.org/officeDocument/2006/relationships/image" Target="../media/image24.png"/><Relationship Id="rId4" Type="http://schemas.openxmlformats.org/officeDocument/2006/relationships/image" Target="../media/image23.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8.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6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09545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Why?</a:t>
            </a:r>
          </a:p>
          <a:p>
            <a:pPr lvl="1"/>
            <a:r>
              <a:rPr lang="en-US" dirty="0"/>
              <a:t>Ensure that you have the access to build your own installer</a:t>
            </a:r>
          </a:p>
          <a:p>
            <a:pPr lvl="1"/>
            <a:r>
              <a:rPr lang="en-US" dirty="0"/>
              <a:t>No need to since we provide a default experience in the OS</a:t>
            </a:r>
          </a:p>
          <a:p>
            <a:r>
              <a:rPr lang="en-US" dirty="0"/>
              <a:t>What?</a:t>
            </a:r>
          </a:p>
          <a:p>
            <a:pPr lvl="1"/>
            <a:r>
              <a:rPr lang="en-US" dirty="0" err="1"/>
              <a:t>Windows.Management.Deployment</a:t>
            </a:r>
            <a:endParaRPr lang="en-US" dirty="0"/>
          </a:p>
          <a:p>
            <a:pPr lvl="1"/>
            <a:r>
              <a:rPr lang="en-US" dirty="0"/>
              <a:t>Core part of the UWP</a:t>
            </a:r>
          </a:p>
          <a:p>
            <a:pPr lvl="1"/>
            <a:r>
              <a:rPr lang="en-US" dirty="0"/>
              <a:t>Available to all developers</a:t>
            </a:r>
          </a:p>
        </p:txBody>
      </p:sp>
      <p:sp>
        <p:nvSpPr>
          <p:cNvPr id="3" name="Title 2"/>
          <p:cNvSpPr>
            <a:spLocks noGrp="1"/>
          </p:cNvSpPr>
          <p:nvPr>
            <p:ph type="title"/>
          </p:nvPr>
        </p:nvSpPr>
        <p:spPr/>
        <p:txBody>
          <a:bodyPr/>
          <a:lstStyle/>
          <a:p>
            <a:r>
              <a:rPr lang="en-US" dirty="0"/>
              <a:t>Deployment platform</a:t>
            </a:r>
          </a:p>
        </p:txBody>
      </p:sp>
    </p:spTree>
    <p:extLst>
      <p:ext uri="{BB962C8B-B14F-4D97-AF65-F5344CB8AC3E}">
        <p14:creationId xmlns:p14="http://schemas.microsoft.com/office/powerpoint/2010/main" val="269616082"/>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Enables installation of .appx package without having to come from the store</a:t>
            </a:r>
          </a:p>
          <a:p>
            <a:r>
              <a:rPr lang="en-US" dirty="0"/>
              <a:t>Built on Deployment platform</a:t>
            </a:r>
          </a:p>
          <a:p>
            <a:r>
              <a:rPr lang="en-US" dirty="0"/>
              <a:t>Store updated so will iterate to refine experience</a:t>
            </a:r>
          </a:p>
          <a:p>
            <a:r>
              <a:rPr lang="en-US" dirty="0"/>
              <a:t>.appx must be signed with a cert from a trusted root</a:t>
            </a:r>
          </a:p>
          <a:p>
            <a:pPr marL="0" indent="0">
              <a:buNone/>
            </a:pPr>
            <a:endParaRPr lang="en-US" dirty="0"/>
          </a:p>
        </p:txBody>
      </p:sp>
      <p:sp>
        <p:nvSpPr>
          <p:cNvPr id="3" name="Title 2"/>
          <p:cNvSpPr>
            <a:spLocks noGrp="1"/>
          </p:cNvSpPr>
          <p:nvPr>
            <p:ph type="title"/>
          </p:nvPr>
        </p:nvSpPr>
        <p:spPr/>
        <p:txBody>
          <a:bodyPr/>
          <a:lstStyle/>
          <a:p>
            <a:r>
              <a:rPr lang="en-US" dirty="0"/>
              <a:t>modern desktop </a:t>
            </a:r>
            <a:r>
              <a:rPr lang="en-US"/>
              <a:t>app </a:t>
            </a:r>
            <a:r>
              <a:rPr lang="en-US" dirty="0"/>
              <a:t>i</a:t>
            </a:r>
            <a:r>
              <a:rPr lang="en-US"/>
              <a:t>nstaller</a:t>
            </a:r>
            <a:endParaRPr lang="en-US" dirty="0"/>
          </a:p>
        </p:txBody>
      </p:sp>
      <p:pic>
        <p:nvPicPr>
          <p:cNvPr id="1026" name="Picture 2" descr="image002"/>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40000" b="79792" l="64080" r="85760"/>
                    </a14:imgEffect>
                  </a14:imgLayer>
                </a14:imgProps>
              </a:ext>
              <a:ext uri="{28A0092B-C50C-407E-A947-70E740481C1C}">
                <a14:useLocalDpi xmlns:a14="http://schemas.microsoft.com/office/drawing/2010/main" val="0"/>
              </a:ext>
            </a:extLst>
          </a:blip>
          <a:srcRect l="63359" t="35000" r="11681" b="15001"/>
          <a:stretch/>
        </p:blipFill>
        <p:spPr bwMode="auto">
          <a:xfrm>
            <a:off x="7864139" y="388336"/>
            <a:ext cx="1188707" cy="914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42317439"/>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8" y="1209973"/>
            <a:ext cx="10789866" cy="2179058"/>
          </a:xfrm>
        </p:spPr>
        <p:txBody>
          <a:bodyPr/>
          <a:lstStyle/>
          <a:p>
            <a:r>
              <a:rPr lang="en-US" dirty="0"/>
              <a:t>Show me that progress bar</a:t>
            </a:r>
          </a:p>
        </p:txBody>
      </p:sp>
      <p:sp>
        <p:nvSpPr>
          <p:cNvPr id="5" name="Text Placeholder 4"/>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64558615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p:txBody>
          <a:bodyPr/>
          <a:lstStyle/>
          <a:p>
            <a:r>
              <a:rPr lang="en-US" dirty="0"/>
              <a:t>Default</a:t>
            </a:r>
            <a:r>
              <a:rPr lang="en-US"/>
              <a:t> </a:t>
            </a:r>
            <a:r>
              <a:rPr lang="en-US" dirty="0"/>
              <a:t>is to install to system drive</a:t>
            </a:r>
          </a:p>
          <a:p>
            <a:r>
              <a:rPr lang="en-US"/>
              <a:t>User </a:t>
            </a:r>
            <a:r>
              <a:rPr lang="en-US" dirty="0"/>
              <a:t>can decide to install or move an app </a:t>
            </a:r>
            <a:r>
              <a:rPr lang="en-US"/>
              <a:t>to other drives</a:t>
            </a:r>
            <a:endParaRPr lang="en-US" dirty="0"/>
          </a:p>
          <a:p>
            <a:r>
              <a:rPr lang="en-US" dirty="0"/>
              <a:t>Apps are enabled for Removable Storage by default</a:t>
            </a:r>
          </a:p>
          <a:p>
            <a:r>
              <a:rPr lang="en-US" dirty="0"/>
              <a:t>Opt out with a flag in the manifest</a:t>
            </a:r>
          </a:p>
          <a:p>
            <a:endParaRPr lang="en-US" dirty="0"/>
          </a:p>
        </p:txBody>
      </p:sp>
      <p:sp>
        <p:nvSpPr>
          <p:cNvPr id="5" name="Title 4"/>
          <p:cNvSpPr>
            <a:spLocks noGrp="1"/>
          </p:cNvSpPr>
          <p:nvPr>
            <p:ph type="title"/>
          </p:nvPr>
        </p:nvSpPr>
        <p:spPr/>
        <p:txBody>
          <a:bodyPr/>
          <a:lstStyle/>
          <a:p>
            <a:r>
              <a:rPr lang="en-US" dirty="0"/>
              <a:t>Install apps on </a:t>
            </a:r>
            <a:r>
              <a:rPr lang="en-US"/>
              <a:t>to </a:t>
            </a:r>
            <a:r>
              <a:rPr lang="en-US" dirty="0"/>
              <a:t>non</a:t>
            </a:r>
            <a:r>
              <a:rPr lang="en-US"/>
              <a:t> System Drives</a:t>
            </a:r>
            <a:endParaRPr lang="en-US" dirty="0"/>
          </a:p>
        </p:txBody>
      </p:sp>
    </p:spTree>
    <p:extLst>
      <p:ext uri="{BB962C8B-B14F-4D97-AF65-F5344CB8AC3E}">
        <p14:creationId xmlns:p14="http://schemas.microsoft.com/office/powerpoint/2010/main" val="2855498019"/>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882" y="1270715"/>
            <a:ext cx="12433828" cy="531083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1243254" rtl="0" eaLnBrk="1" fontAlgn="auto" latinLnBrk="0" hangingPunct="1">
              <a:lnSpc>
                <a:spcPct val="90000"/>
              </a:lnSpc>
              <a:spcBef>
                <a:spcPts val="816"/>
              </a:spcBef>
              <a:spcAft>
                <a:spcPts val="0"/>
              </a:spcAft>
              <a:buClrTx/>
              <a:buSzTx/>
              <a:buFontTx/>
              <a:buNone/>
              <a:tabLst/>
              <a:defRPr/>
            </a:pPr>
            <a:endParaRPr kumimoji="0" lang="en-US" sz="2719" b="0" i="0" u="none" strike="noStrike" kern="0" cap="none" spc="0" normalizeH="0" baseline="0" noProof="0" dirty="0">
              <a:ln>
                <a:noFill/>
              </a:ln>
              <a:solidFill>
                <a:sysClr val="windowText" lastClr="000000"/>
              </a:solidFill>
              <a:effectLst/>
              <a:uLnTx/>
              <a:uFillTx/>
              <a:latin typeface="Segoe UI"/>
              <a:ea typeface="+mn-ea"/>
              <a:cs typeface="+mn-cs"/>
            </a:endParaRPr>
          </a:p>
        </p:txBody>
      </p:sp>
      <p:sp>
        <p:nvSpPr>
          <p:cNvPr id="2" name="Content Placeholder 1"/>
          <p:cNvSpPr>
            <a:spLocks noGrp="1"/>
          </p:cNvSpPr>
          <p:nvPr>
            <p:ph sz="quarter" idx="4294967295"/>
          </p:nvPr>
        </p:nvSpPr>
        <p:spPr>
          <a:xfrm>
            <a:off x="361884" y="1405046"/>
            <a:ext cx="5257055" cy="5132324"/>
          </a:xfrm>
        </p:spPr>
        <p:txBody>
          <a:bodyPr/>
          <a:lstStyle/>
          <a:p>
            <a:pPr marL="0" indent="0">
              <a:lnSpc>
                <a:spcPts val="5439"/>
              </a:lnSpc>
              <a:spcBef>
                <a:spcPts val="0"/>
              </a:spcBef>
              <a:buNone/>
            </a:pPr>
            <a:r>
              <a:rPr lang="en-US" b="1" dirty="0">
                <a:solidFill>
                  <a:schemeClr val="bg2">
                    <a:lumMod val="75000"/>
                  </a:schemeClr>
                </a:solidFill>
              </a:rPr>
              <a:t>One place </a:t>
            </a:r>
            <a:r>
              <a:rPr lang="en-US" dirty="0">
                <a:solidFill>
                  <a:schemeClr val="bg2">
                    <a:lumMod val="75000"/>
                  </a:schemeClr>
                </a:solidFill>
              </a:rPr>
              <a:t>for IT professionals to </a:t>
            </a:r>
            <a:r>
              <a:rPr lang="en-US" b="1" dirty="0">
                <a:solidFill>
                  <a:schemeClr val="bg2">
                    <a:lumMod val="75000"/>
                  </a:schemeClr>
                </a:solidFill>
              </a:rPr>
              <a:t>find</a:t>
            </a:r>
            <a:r>
              <a:rPr lang="en-US" dirty="0">
                <a:solidFill>
                  <a:schemeClr val="bg2">
                    <a:lumMod val="75000"/>
                  </a:schemeClr>
                </a:solidFill>
              </a:rPr>
              <a:t>, </a:t>
            </a:r>
            <a:r>
              <a:rPr lang="en-US" b="1" dirty="0">
                <a:solidFill>
                  <a:schemeClr val="bg2">
                    <a:lumMod val="75000"/>
                  </a:schemeClr>
                </a:solidFill>
              </a:rPr>
              <a:t>acquire</a:t>
            </a:r>
            <a:r>
              <a:rPr lang="en-US" dirty="0">
                <a:solidFill>
                  <a:schemeClr val="bg2">
                    <a:lumMod val="75000"/>
                  </a:schemeClr>
                </a:solidFill>
              </a:rPr>
              <a:t>, </a:t>
            </a:r>
            <a:r>
              <a:rPr lang="en-US" b="1" dirty="0">
                <a:solidFill>
                  <a:schemeClr val="bg2">
                    <a:lumMod val="75000"/>
                  </a:schemeClr>
                </a:solidFill>
              </a:rPr>
              <a:t>manage</a:t>
            </a:r>
            <a:r>
              <a:rPr lang="en-US" dirty="0">
                <a:solidFill>
                  <a:schemeClr val="bg2">
                    <a:lumMod val="75000"/>
                  </a:schemeClr>
                </a:solidFill>
              </a:rPr>
              <a:t>, and </a:t>
            </a:r>
            <a:r>
              <a:rPr lang="en-US" b="1" dirty="0">
                <a:solidFill>
                  <a:schemeClr val="bg2">
                    <a:lumMod val="75000"/>
                  </a:schemeClr>
                </a:solidFill>
              </a:rPr>
              <a:t>distribute</a:t>
            </a:r>
            <a:r>
              <a:rPr lang="en-US" dirty="0">
                <a:solidFill>
                  <a:schemeClr val="bg2">
                    <a:lumMod val="75000"/>
                  </a:schemeClr>
                </a:solidFill>
              </a:rPr>
              <a:t> apps in volume to </a:t>
            </a:r>
            <a:r>
              <a:rPr lang="en-US" b="1" dirty="0">
                <a:solidFill>
                  <a:schemeClr val="bg2">
                    <a:lumMod val="75000"/>
                  </a:schemeClr>
                </a:solidFill>
              </a:rPr>
              <a:t>Windows 10 devices </a:t>
            </a:r>
            <a:r>
              <a:rPr lang="en-US" dirty="0">
                <a:solidFill>
                  <a:schemeClr val="bg2">
                    <a:lumMod val="75000"/>
                  </a:schemeClr>
                </a:solidFill>
              </a:rPr>
              <a:t>using </a:t>
            </a:r>
            <a:r>
              <a:rPr lang="en-US" b="1" dirty="0">
                <a:solidFill>
                  <a:schemeClr val="bg2">
                    <a:lumMod val="75000"/>
                  </a:schemeClr>
                </a:solidFill>
              </a:rPr>
              <a:t>workplace</a:t>
            </a:r>
            <a:r>
              <a:rPr lang="en-US" dirty="0">
                <a:solidFill>
                  <a:schemeClr val="bg2">
                    <a:lumMod val="75000"/>
                  </a:schemeClr>
                </a:solidFill>
              </a:rPr>
              <a:t> identities.</a:t>
            </a:r>
          </a:p>
        </p:txBody>
      </p:sp>
      <p:sp>
        <p:nvSpPr>
          <p:cNvPr id="3" name="Title 2"/>
          <p:cNvSpPr>
            <a:spLocks noGrp="1"/>
          </p:cNvSpPr>
          <p:nvPr>
            <p:ph type="title"/>
          </p:nvPr>
        </p:nvSpPr>
        <p:spPr/>
        <p:txBody>
          <a:bodyPr/>
          <a:lstStyle/>
          <a:p>
            <a:r>
              <a:rPr lang="en-US" dirty="0"/>
              <a:t>Windows Store for Business</a:t>
            </a:r>
          </a:p>
        </p:txBody>
      </p:sp>
      <p:pic>
        <p:nvPicPr>
          <p:cNvPr id="5" name="Picture 4"/>
          <p:cNvPicPr>
            <a:picLocks noChangeAspect="1"/>
          </p:cNvPicPr>
          <p:nvPr/>
        </p:nvPicPr>
        <p:blipFill>
          <a:blip r:embed="rId2"/>
          <a:stretch>
            <a:fillRect/>
          </a:stretch>
        </p:blipFill>
        <p:spPr>
          <a:xfrm>
            <a:off x="5979939" y="1342901"/>
            <a:ext cx="6454773" cy="490926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761970627"/>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a:t>Project Centennial</a:t>
            </a:r>
            <a:br>
              <a:rPr lang="en-US" dirty="0"/>
            </a:br>
            <a:r>
              <a:rPr lang="en-US" dirty="0"/>
              <a:t/>
            </a:r>
            <a:br>
              <a:rPr lang="en-US" dirty="0"/>
            </a:br>
            <a:r>
              <a:rPr lang="en-US" dirty="0"/>
              <a:t>Converting Desktop apps to run on the Universal Windows Platform</a:t>
            </a:r>
          </a:p>
        </p:txBody>
      </p:sp>
    </p:spTree>
    <p:extLst>
      <p:ext uri="{BB962C8B-B14F-4D97-AF65-F5344CB8AC3E}">
        <p14:creationId xmlns:p14="http://schemas.microsoft.com/office/powerpoint/2010/main" val="3694815192"/>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What is Project Centennial?</a:t>
            </a:r>
            <a:br>
              <a:rPr lang="en-US" dirty="0"/>
            </a:br>
            <a:endParaRPr lang="en-US" dirty="0"/>
          </a:p>
        </p:txBody>
      </p:sp>
      <p:sp>
        <p:nvSpPr>
          <p:cNvPr id="6" name="Text Placeholder 5"/>
          <p:cNvSpPr>
            <a:spLocks noGrp="1"/>
          </p:cNvSpPr>
          <p:nvPr>
            <p:ph type="body" sz="quarter" idx="10"/>
          </p:nvPr>
        </p:nvSpPr>
        <p:spPr>
          <a:xfrm>
            <a:off x="274638" y="1212850"/>
            <a:ext cx="11887200" cy="5078313"/>
          </a:xfrm>
        </p:spPr>
        <p:txBody>
          <a:bodyPr vert="horz" wrap="square" lIns="146304" tIns="91440" rIns="146304" bIns="91440" rtlCol="0" anchor="t">
            <a:spAutoFit/>
          </a:bodyPr>
          <a:lstStyle/>
          <a:p>
            <a:r>
              <a:rPr lang="en-US" dirty="0"/>
              <a:t>Improving the Windows platform for all developers</a:t>
            </a:r>
          </a:p>
          <a:p>
            <a:pPr marL="342900" lvl="1" indent="-342900">
              <a:buFont typeface="Arial" panose="020B0604020202020204" pitchFamily="34" charset="0"/>
              <a:buChar char="•"/>
            </a:pPr>
            <a:r>
              <a:rPr lang="en-US" dirty="0"/>
              <a:t>Convert desktop apps to the Universal Windows Installer deployment technology</a:t>
            </a:r>
          </a:p>
          <a:p>
            <a:pPr marL="342900" lvl="1" indent="-342900">
              <a:buFont typeface="Arial" panose="020B0604020202020204" pitchFamily="34" charset="0"/>
              <a:buChar char="•"/>
            </a:pPr>
            <a:r>
              <a:rPr lang="en-US" dirty="0"/>
              <a:t>Keep your current Win32/.NET code running unchanged, in full trust, while migrating to UWP</a:t>
            </a:r>
          </a:p>
          <a:p>
            <a:pPr marL="342900" lvl="1" indent="-342900">
              <a:buFont typeface="Arial" panose="020B0604020202020204" pitchFamily="34" charset="0"/>
              <a:buChar char="•"/>
            </a:pPr>
            <a:r>
              <a:rPr lang="en-US" dirty="0"/>
              <a:t>Maintain a common code base to target both Win10 and Win7 PCs</a:t>
            </a:r>
          </a:p>
          <a:p>
            <a:pPr marL="342900" lvl="1" indent="-342900">
              <a:buFont typeface="Arial" panose="020B0604020202020204" pitchFamily="34" charset="0"/>
              <a:buChar char="•"/>
            </a:pPr>
            <a:r>
              <a:rPr lang="en-US" dirty="0"/>
              <a:t>Have a single solution that packages uses both Classic Windows Platform components and Universal Windows Components to get the best of both</a:t>
            </a:r>
          </a:p>
          <a:p>
            <a:pPr lvl="1"/>
            <a:endParaRPr lang="en-US" dirty="0"/>
          </a:p>
          <a:p>
            <a:r>
              <a:rPr lang="en-US" dirty="0"/>
              <a:t>Motivations</a:t>
            </a:r>
          </a:p>
          <a:p>
            <a:pPr marL="342900" lvl="1" indent="-342900">
              <a:spcBef>
                <a:spcPts val="0"/>
              </a:spcBef>
              <a:spcAft>
                <a:spcPts val="600"/>
              </a:spcAft>
              <a:buFont typeface="Arial" panose="020B0604020202020204" pitchFamily="34" charset="0"/>
              <a:buChar char="•"/>
            </a:pPr>
            <a:r>
              <a:rPr lang="en-US" dirty="0"/>
              <a:t>Huge ecosystem of classic desktop applications</a:t>
            </a:r>
          </a:p>
          <a:p>
            <a:pPr marL="342900" lvl="1" indent="-342900">
              <a:spcBef>
                <a:spcPts val="0"/>
              </a:spcBef>
              <a:spcAft>
                <a:spcPts val="600"/>
              </a:spcAft>
              <a:buFont typeface="Arial" panose="020B0604020202020204" pitchFamily="34" charset="0"/>
              <a:buChar char="•"/>
            </a:pPr>
            <a:r>
              <a:rPr lang="en-US" dirty="0"/>
              <a:t>Preserve your code investments</a:t>
            </a:r>
          </a:p>
          <a:p>
            <a:pPr marL="342900" lvl="1" indent="-342900">
              <a:spcBef>
                <a:spcPts val="0"/>
              </a:spcBef>
              <a:spcAft>
                <a:spcPts val="600"/>
              </a:spcAft>
              <a:buFont typeface="Arial" panose="020B0604020202020204" pitchFamily="34" charset="0"/>
              <a:buChar char="•"/>
            </a:pPr>
            <a:r>
              <a:rPr lang="en-US" dirty="0"/>
              <a:t>Move to UWP gradually, at your own pace</a:t>
            </a:r>
          </a:p>
          <a:p>
            <a:pPr marL="342900" lvl="1" indent="-342900">
              <a:spcBef>
                <a:spcPts val="0"/>
              </a:spcBef>
              <a:spcAft>
                <a:spcPts val="600"/>
              </a:spcAft>
              <a:buFont typeface="Arial" panose="020B0604020202020204" pitchFamily="34" charset="0"/>
              <a:buChar char="•"/>
            </a:pPr>
            <a:r>
              <a:rPr lang="en-US" dirty="0"/>
              <a:t>Modern deployment technology for all apps</a:t>
            </a:r>
          </a:p>
          <a:p>
            <a:pPr marL="342900" lvl="1" indent="-342900">
              <a:spcBef>
                <a:spcPts val="0"/>
              </a:spcBef>
              <a:spcAft>
                <a:spcPts val="600"/>
              </a:spcAft>
              <a:buFont typeface="Arial" panose="020B0604020202020204" pitchFamily="34" charset="0"/>
              <a:buChar char="•"/>
            </a:pPr>
            <a:r>
              <a:rPr lang="en-US" dirty="0"/>
              <a:t>Install via Windows Store or other distribution of choice</a:t>
            </a:r>
          </a:p>
        </p:txBody>
      </p:sp>
    </p:spTree>
    <p:extLst>
      <p:ext uri="{BB962C8B-B14F-4D97-AF65-F5344CB8AC3E}">
        <p14:creationId xmlns:p14="http://schemas.microsoft.com/office/powerpoint/2010/main" val="3621223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Modern installer technology for desktop apps</a:t>
            </a:r>
          </a:p>
        </p:txBody>
      </p:sp>
      <p:sp>
        <p:nvSpPr>
          <p:cNvPr id="6" name="Text Placeholder 5"/>
          <p:cNvSpPr>
            <a:spLocks noGrp="1"/>
          </p:cNvSpPr>
          <p:nvPr>
            <p:ph type="body" sz="quarter" idx="10"/>
          </p:nvPr>
        </p:nvSpPr>
        <p:spPr>
          <a:xfrm>
            <a:off x="274638" y="1212850"/>
            <a:ext cx="11887200" cy="3560975"/>
          </a:xfrm>
        </p:spPr>
        <p:txBody>
          <a:bodyPr/>
          <a:lstStyle/>
          <a:p>
            <a:pPr>
              <a:spcBef>
                <a:spcPts val="0"/>
              </a:spcBef>
              <a:spcAft>
                <a:spcPts val="600"/>
              </a:spcAft>
            </a:pPr>
            <a:r>
              <a:rPr lang="en-US" sz="3600" dirty="0"/>
              <a:t>No DLL Hell, no registry bloat</a:t>
            </a:r>
          </a:p>
          <a:p>
            <a:pPr>
              <a:spcBef>
                <a:spcPts val="0"/>
              </a:spcBef>
              <a:spcAft>
                <a:spcPts val="600"/>
              </a:spcAft>
            </a:pPr>
            <a:r>
              <a:rPr lang="en-US" sz="3600" dirty="0"/>
              <a:t>Clean uninstall</a:t>
            </a:r>
          </a:p>
          <a:p>
            <a:pPr>
              <a:spcBef>
                <a:spcPts val="0"/>
              </a:spcBef>
              <a:spcAft>
                <a:spcPts val="600"/>
              </a:spcAft>
            </a:pPr>
            <a:r>
              <a:rPr lang="en-US" sz="3600" dirty="0"/>
              <a:t>Automatic/silent updates</a:t>
            </a:r>
          </a:p>
          <a:p>
            <a:pPr>
              <a:spcBef>
                <a:spcPts val="0"/>
              </a:spcBef>
              <a:spcAft>
                <a:spcPts val="600"/>
              </a:spcAft>
            </a:pPr>
            <a:r>
              <a:rPr lang="en-US" sz="3600" dirty="0"/>
              <a:t>Code runs as user</a:t>
            </a:r>
          </a:p>
          <a:p>
            <a:pPr>
              <a:spcBef>
                <a:spcPts val="0"/>
              </a:spcBef>
              <a:spcAft>
                <a:spcPts val="600"/>
              </a:spcAft>
            </a:pPr>
            <a:r>
              <a:rPr lang="en-US" sz="3600" dirty="0"/>
              <a:t>No driver code</a:t>
            </a:r>
          </a:p>
          <a:p>
            <a:pPr>
              <a:spcBef>
                <a:spcPts val="0"/>
              </a:spcBef>
              <a:spcAft>
                <a:spcPts val="600"/>
              </a:spcAft>
            </a:pPr>
            <a:r>
              <a:rPr lang="en-US" sz="3600" dirty="0"/>
              <a:t>No NT services</a:t>
            </a:r>
          </a:p>
        </p:txBody>
      </p:sp>
    </p:spTree>
    <p:extLst>
      <p:ext uri="{BB962C8B-B14F-4D97-AF65-F5344CB8AC3E}">
        <p14:creationId xmlns:p14="http://schemas.microsoft.com/office/powerpoint/2010/main" val="2785885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Developer Workflow</a:t>
            </a:r>
          </a:p>
        </p:txBody>
      </p:sp>
      <p:grpSp>
        <p:nvGrpSpPr>
          <p:cNvPr id="92" name="Group 91"/>
          <p:cNvGrpSpPr/>
          <p:nvPr/>
        </p:nvGrpSpPr>
        <p:grpSpPr>
          <a:xfrm>
            <a:off x="1189038" y="4654585"/>
            <a:ext cx="1038810" cy="1311944"/>
            <a:chOff x="1189038" y="4651035"/>
            <a:chExt cx="1038810" cy="1311944"/>
          </a:xfrm>
        </p:grpSpPr>
        <p:sp>
          <p:nvSpPr>
            <p:cNvPr id="19" name="Rectangle 18"/>
            <p:cNvSpPr/>
            <p:nvPr/>
          </p:nvSpPr>
          <p:spPr>
            <a:xfrm>
              <a:off x="1414812" y="5544062"/>
              <a:ext cx="587262" cy="376685"/>
            </a:xfrm>
            <a:prstGeom prst="rect">
              <a:avLst/>
            </a:prstGeom>
          </p:spPr>
          <p:txBody>
            <a:bodyPr wrap="none">
              <a:spAutoFit/>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8D7"/>
                  </a:solidFill>
                  <a:effectLst/>
                  <a:uLnTx/>
                  <a:uFillTx/>
                  <a:latin typeface="Segoe UI"/>
                  <a:ea typeface="+mn-ea"/>
                  <a:cs typeface="+mn-cs"/>
                </a:rPr>
                <a:t>MSI</a:t>
              </a:r>
            </a:p>
          </p:txBody>
        </p:sp>
        <p:grpSp>
          <p:nvGrpSpPr>
            <p:cNvPr id="25" name="Group 8"/>
            <p:cNvGrpSpPr>
              <a:grpSpLocks noChangeAspect="1"/>
            </p:cNvGrpSpPr>
            <p:nvPr/>
          </p:nvGrpSpPr>
          <p:grpSpPr bwMode="auto">
            <a:xfrm>
              <a:off x="1300979" y="4811712"/>
              <a:ext cx="814929" cy="752240"/>
              <a:chOff x="5121" y="428"/>
              <a:chExt cx="364" cy="336"/>
            </a:xfrm>
            <a:solidFill>
              <a:schemeClr val="accent1"/>
            </a:solidFill>
          </p:grpSpPr>
          <p:sp>
            <p:nvSpPr>
              <p:cNvPr id="27" name="Freeform 9"/>
              <p:cNvSpPr>
                <a:spLocks noEditPoints="1"/>
              </p:cNvSpPr>
              <p:nvPr/>
            </p:nvSpPr>
            <p:spPr bwMode="auto">
              <a:xfrm>
                <a:off x="5121" y="576"/>
                <a:ext cx="188" cy="188"/>
              </a:xfrm>
              <a:custGeom>
                <a:avLst/>
                <a:gdLst>
                  <a:gd name="T0" fmla="*/ 39 w 78"/>
                  <a:gd name="T1" fmla="*/ 78 h 78"/>
                  <a:gd name="T2" fmla="*/ 0 w 78"/>
                  <a:gd name="T3" fmla="*/ 39 h 78"/>
                  <a:gd name="T4" fmla="*/ 39 w 78"/>
                  <a:gd name="T5" fmla="*/ 0 h 78"/>
                  <a:gd name="T6" fmla="*/ 78 w 78"/>
                  <a:gd name="T7" fmla="*/ 39 h 78"/>
                  <a:gd name="T8" fmla="*/ 39 w 78"/>
                  <a:gd name="T9" fmla="*/ 78 h 78"/>
                  <a:gd name="T10" fmla="*/ 39 w 78"/>
                  <a:gd name="T11" fmla="*/ 8 h 78"/>
                  <a:gd name="T12" fmla="*/ 8 w 78"/>
                  <a:gd name="T13" fmla="*/ 39 h 78"/>
                  <a:gd name="T14" fmla="*/ 39 w 78"/>
                  <a:gd name="T15" fmla="*/ 70 h 78"/>
                  <a:gd name="T16" fmla="*/ 70 w 78"/>
                  <a:gd name="T17" fmla="*/ 39 h 78"/>
                  <a:gd name="T18" fmla="*/ 39 w 78"/>
                  <a:gd name="T19" fmla="*/ 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78">
                    <a:moveTo>
                      <a:pt x="39" y="78"/>
                    </a:moveTo>
                    <a:cubicBezTo>
                      <a:pt x="18" y="78"/>
                      <a:pt x="0" y="60"/>
                      <a:pt x="0" y="39"/>
                    </a:cubicBezTo>
                    <a:cubicBezTo>
                      <a:pt x="0" y="17"/>
                      <a:pt x="18" y="0"/>
                      <a:pt x="39" y="0"/>
                    </a:cubicBezTo>
                    <a:cubicBezTo>
                      <a:pt x="61" y="0"/>
                      <a:pt x="78" y="17"/>
                      <a:pt x="78" y="39"/>
                    </a:cubicBezTo>
                    <a:cubicBezTo>
                      <a:pt x="78" y="60"/>
                      <a:pt x="61" y="78"/>
                      <a:pt x="39" y="78"/>
                    </a:cubicBezTo>
                    <a:close/>
                    <a:moveTo>
                      <a:pt x="39" y="8"/>
                    </a:moveTo>
                    <a:cubicBezTo>
                      <a:pt x="22" y="8"/>
                      <a:pt x="8" y="22"/>
                      <a:pt x="8" y="39"/>
                    </a:cubicBezTo>
                    <a:cubicBezTo>
                      <a:pt x="8" y="56"/>
                      <a:pt x="22" y="70"/>
                      <a:pt x="39" y="70"/>
                    </a:cubicBezTo>
                    <a:cubicBezTo>
                      <a:pt x="56" y="70"/>
                      <a:pt x="70" y="56"/>
                      <a:pt x="70" y="39"/>
                    </a:cubicBezTo>
                    <a:cubicBezTo>
                      <a:pt x="70" y="22"/>
                      <a:pt x="56" y="8"/>
                      <a:pt x="3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8" name="Freeform 10"/>
              <p:cNvSpPr>
                <a:spLocks noEditPoints="1"/>
              </p:cNvSpPr>
              <p:nvPr/>
            </p:nvSpPr>
            <p:spPr bwMode="auto">
              <a:xfrm>
                <a:off x="5183" y="638"/>
                <a:ext cx="63" cy="63"/>
              </a:xfrm>
              <a:custGeom>
                <a:avLst/>
                <a:gdLst>
                  <a:gd name="T0" fmla="*/ 13 w 26"/>
                  <a:gd name="T1" fmla="*/ 26 h 26"/>
                  <a:gd name="T2" fmla="*/ 0 w 26"/>
                  <a:gd name="T3" fmla="*/ 13 h 26"/>
                  <a:gd name="T4" fmla="*/ 13 w 26"/>
                  <a:gd name="T5" fmla="*/ 0 h 26"/>
                  <a:gd name="T6" fmla="*/ 26 w 26"/>
                  <a:gd name="T7" fmla="*/ 13 h 26"/>
                  <a:gd name="T8" fmla="*/ 13 w 26"/>
                  <a:gd name="T9" fmla="*/ 26 h 26"/>
                  <a:gd name="T10" fmla="*/ 13 w 26"/>
                  <a:gd name="T11" fmla="*/ 8 h 26"/>
                  <a:gd name="T12" fmla="*/ 8 w 26"/>
                  <a:gd name="T13" fmla="*/ 13 h 26"/>
                  <a:gd name="T14" fmla="*/ 13 w 26"/>
                  <a:gd name="T15" fmla="*/ 18 h 26"/>
                  <a:gd name="T16" fmla="*/ 18 w 26"/>
                  <a:gd name="T17" fmla="*/ 13 h 26"/>
                  <a:gd name="T18" fmla="*/ 13 w 26"/>
                  <a:gd name="T1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26"/>
                    </a:moveTo>
                    <a:cubicBezTo>
                      <a:pt x="6" y="26"/>
                      <a:pt x="0" y="20"/>
                      <a:pt x="0" y="13"/>
                    </a:cubicBezTo>
                    <a:cubicBezTo>
                      <a:pt x="0" y="6"/>
                      <a:pt x="6" y="0"/>
                      <a:pt x="13" y="0"/>
                    </a:cubicBezTo>
                    <a:cubicBezTo>
                      <a:pt x="20" y="0"/>
                      <a:pt x="26" y="6"/>
                      <a:pt x="26" y="13"/>
                    </a:cubicBezTo>
                    <a:cubicBezTo>
                      <a:pt x="26" y="20"/>
                      <a:pt x="20" y="26"/>
                      <a:pt x="13" y="26"/>
                    </a:cubicBezTo>
                    <a:close/>
                    <a:moveTo>
                      <a:pt x="13" y="8"/>
                    </a:moveTo>
                    <a:cubicBezTo>
                      <a:pt x="11" y="8"/>
                      <a:pt x="8" y="10"/>
                      <a:pt x="8" y="13"/>
                    </a:cubicBezTo>
                    <a:cubicBezTo>
                      <a:pt x="8" y="15"/>
                      <a:pt x="11" y="18"/>
                      <a:pt x="13" y="18"/>
                    </a:cubicBezTo>
                    <a:cubicBezTo>
                      <a:pt x="16" y="18"/>
                      <a:pt x="18" y="15"/>
                      <a:pt x="18" y="13"/>
                    </a:cubicBezTo>
                    <a:cubicBezTo>
                      <a:pt x="18" y="10"/>
                      <a:pt x="16" y="8"/>
                      <a:pt x="1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9" name="Rectangle 11"/>
              <p:cNvSpPr>
                <a:spLocks noChangeArrowheads="1"/>
              </p:cNvSpPr>
              <p:nvPr/>
            </p:nvSpPr>
            <p:spPr bwMode="auto">
              <a:xfrm>
                <a:off x="5174" y="718"/>
                <a:ext cx="84" cy="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30" name="Freeform 12"/>
              <p:cNvSpPr>
                <a:spLocks/>
              </p:cNvSpPr>
              <p:nvPr/>
            </p:nvSpPr>
            <p:spPr bwMode="auto">
              <a:xfrm>
                <a:off x="5176" y="428"/>
                <a:ext cx="309" cy="252"/>
              </a:xfrm>
              <a:custGeom>
                <a:avLst/>
                <a:gdLst>
                  <a:gd name="T0" fmla="*/ 128 w 128"/>
                  <a:gd name="T1" fmla="*/ 88 h 104"/>
                  <a:gd name="T2" fmla="*/ 128 w 128"/>
                  <a:gd name="T3" fmla="*/ 32 h 104"/>
                  <a:gd name="T4" fmla="*/ 56 w 128"/>
                  <a:gd name="T5" fmla="*/ 32 h 104"/>
                  <a:gd name="T6" fmla="*/ 56 w 128"/>
                  <a:gd name="T7" fmla="*/ 0 h 104"/>
                  <a:gd name="T8" fmla="*/ 0 w 128"/>
                  <a:gd name="T9" fmla="*/ 0 h 104"/>
                  <a:gd name="T10" fmla="*/ 0 w 128"/>
                  <a:gd name="T11" fmla="*/ 56 h 104"/>
                  <a:gd name="T12" fmla="*/ 8 w 128"/>
                  <a:gd name="T13" fmla="*/ 53 h 104"/>
                  <a:gd name="T14" fmla="*/ 8 w 128"/>
                  <a:gd name="T15" fmla="*/ 8 h 104"/>
                  <a:gd name="T16" fmla="*/ 48 w 128"/>
                  <a:gd name="T17" fmla="*/ 8 h 104"/>
                  <a:gd name="T18" fmla="*/ 48 w 128"/>
                  <a:gd name="T19" fmla="*/ 32 h 104"/>
                  <a:gd name="T20" fmla="*/ 40 w 128"/>
                  <a:gd name="T21" fmla="*/ 32 h 104"/>
                  <a:gd name="T22" fmla="*/ 40 w 128"/>
                  <a:gd name="T23" fmla="*/ 59 h 104"/>
                  <a:gd name="T24" fmla="*/ 48 w 128"/>
                  <a:gd name="T25" fmla="*/ 65 h 104"/>
                  <a:gd name="T26" fmla="*/ 48 w 128"/>
                  <a:gd name="T27" fmla="*/ 40 h 104"/>
                  <a:gd name="T28" fmla="*/ 120 w 128"/>
                  <a:gd name="T29" fmla="*/ 40 h 104"/>
                  <a:gd name="T30" fmla="*/ 120 w 128"/>
                  <a:gd name="T31" fmla="*/ 80 h 104"/>
                  <a:gd name="T32" fmla="*/ 59 w 128"/>
                  <a:gd name="T33" fmla="*/ 80 h 104"/>
                  <a:gd name="T34" fmla="*/ 62 w 128"/>
                  <a:gd name="T35" fmla="*/ 88 h 104"/>
                  <a:gd name="T36" fmla="*/ 80 w 128"/>
                  <a:gd name="T37" fmla="*/ 88 h 104"/>
                  <a:gd name="T38" fmla="*/ 80 w 128"/>
                  <a:gd name="T39" fmla="*/ 96 h 104"/>
                  <a:gd name="T40" fmla="*/ 64 w 128"/>
                  <a:gd name="T41" fmla="*/ 96 h 104"/>
                  <a:gd name="T42" fmla="*/ 64 w 128"/>
                  <a:gd name="T43" fmla="*/ 104 h 104"/>
                  <a:gd name="T44" fmla="*/ 104 w 128"/>
                  <a:gd name="T45" fmla="*/ 104 h 104"/>
                  <a:gd name="T46" fmla="*/ 104 w 128"/>
                  <a:gd name="T47" fmla="*/ 96 h 104"/>
                  <a:gd name="T48" fmla="*/ 88 w 128"/>
                  <a:gd name="T49" fmla="*/ 96 h 104"/>
                  <a:gd name="T50" fmla="*/ 88 w 128"/>
                  <a:gd name="T51" fmla="*/ 88 h 104"/>
                  <a:gd name="T52" fmla="*/ 128 w 128"/>
                  <a:gd name="T53" fmla="*/ 8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04">
                    <a:moveTo>
                      <a:pt x="128" y="88"/>
                    </a:moveTo>
                    <a:cubicBezTo>
                      <a:pt x="128" y="32"/>
                      <a:pt x="128" y="32"/>
                      <a:pt x="128" y="32"/>
                    </a:cubicBezTo>
                    <a:cubicBezTo>
                      <a:pt x="56" y="32"/>
                      <a:pt x="56" y="32"/>
                      <a:pt x="56" y="32"/>
                    </a:cubicBezTo>
                    <a:cubicBezTo>
                      <a:pt x="56" y="0"/>
                      <a:pt x="56" y="0"/>
                      <a:pt x="56" y="0"/>
                    </a:cubicBezTo>
                    <a:cubicBezTo>
                      <a:pt x="0" y="0"/>
                      <a:pt x="0" y="0"/>
                      <a:pt x="0" y="0"/>
                    </a:cubicBezTo>
                    <a:cubicBezTo>
                      <a:pt x="0" y="56"/>
                      <a:pt x="0" y="56"/>
                      <a:pt x="0" y="56"/>
                    </a:cubicBezTo>
                    <a:cubicBezTo>
                      <a:pt x="3" y="55"/>
                      <a:pt x="5" y="54"/>
                      <a:pt x="8" y="53"/>
                    </a:cubicBezTo>
                    <a:cubicBezTo>
                      <a:pt x="8" y="8"/>
                      <a:pt x="8" y="8"/>
                      <a:pt x="8" y="8"/>
                    </a:cubicBezTo>
                    <a:cubicBezTo>
                      <a:pt x="48" y="8"/>
                      <a:pt x="48" y="8"/>
                      <a:pt x="48" y="8"/>
                    </a:cubicBezTo>
                    <a:cubicBezTo>
                      <a:pt x="48" y="32"/>
                      <a:pt x="48" y="32"/>
                      <a:pt x="48" y="32"/>
                    </a:cubicBezTo>
                    <a:cubicBezTo>
                      <a:pt x="40" y="32"/>
                      <a:pt x="40" y="32"/>
                      <a:pt x="40" y="32"/>
                    </a:cubicBezTo>
                    <a:cubicBezTo>
                      <a:pt x="40" y="59"/>
                      <a:pt x="40" y="59"/>
                      <a:pt x="40" y="59"/>
                    </a:cubicBezTo>
                    <a:cubicBezTo>
                      <a:pt x="43" y="61"/>
                      <a:pt x="46" y="63"/>
                      <a:pt x="48" y="65"/>
                    </a:cubicBezTo>
                    <a:cubicBezTo>
                      <a:pt x="48" y="40"/>
                      <a:pt x="48" y="40"/>
                      <a:pt x="48" y="40"/>
                    </a:cubicBezTo>
                    <a:cubicBezTo>
                      <a:pt x="120" y="40"/>
                      <a:pt x="120" y="40"/>
                      <a:pt x="120" y="40"/>
                    </a:cubicBezTo>
                    <a:cubicBezTo>
                      <a:pt x="120" y="80"/>
                      <a:pt x="120" y="80"/>
                      <a:pt x="120" y="80"/>
                    </a:cubicBezTo>
                    <a:cubicBezTo>
                      <a:pt x="59" y="80"/>
                      <a:pt x="59" y="80"/>
                      <a:pt x="59" y="80"/>
                    </a:cubicBezTo>
                    <a:cubicBezTo>
                      <a:pt x="60" y="83"/>
                      <a:pt x="61" y="85"/>
                      <a:pt x="62" y="88"/>
                    </a:cubicBezTo>
                    <a:cubicBezTo>
                      <a:pt x="80" y="88"/>
                      <a:pt x="80" y="88"/>
                      <a:pt x="80" y="88"/>
                    </a:cubicBezTo>
                    <a:cubicBezTo>
                      <a:pt x="80" y="96"/>
                      <a:pt x="80" y="96"/>
                      <a:pt x="80" y="96"/>
                    </a:cubicBezTo>
                    <a:cubicBezTo>
                      <a:pt x="64" y="96"/>
                      <a:pt x="64" y="96"/>
                      <a:pt x="64" y="96"/>
                    </a:cubicBezTo>
                    <a:cubicBezTo>
                      <a:pt x="64" y="104"/>
                      <a:pt x="64" y="104"/>
                      <a:pt x="64" y="104"/>
                    </a:cubicBezTo>
                    <a:cubicBezTo>
                      <a:pt x="104" y="104"/>
                      <a:pt x="104" y="104"/>
                      <a:pt x="104" y="104"/>
                    </a:cubicBezTo>
                    <a:cubicBezTo>
                      <a:pt x="104" y="96"/>
                      <a:pt x="104" y="96"/>
                      <a:pt x="104" y="96"/>
                    </a:cubicBezTo>
                    <a:cubicBezTo>
                      <a:pt x="88" y="96"/>
                      <a:pt x="88" y="96"/>
                      <a:pt x="88" y="96"/>
                    </a:cubicBezTo>
                    <a:cubicBezTo>
                      <a:pt x="88" y="88"/>
                      <a:pt x="88" y="88"/>
                      <a:pt x="88" y="88"/>
                    </a:cubicBezTo>
                    <a:lnTo>
                      <a:pt x="128" y="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grpSp>
        <p:sp>
          <p:nvSpPr>
            <p:cNvPr id="34" name="Freeform 16"/>
            <p:cNvSpPr>
              <a:spLocks noEditPoints="1"/>
            </p:cNvSpPr>
            <p:nvPr/>
          </p:nvSpPr>
          <p:spPr bwMode="auto">
            <a:xfrm>
              <a:off x="1189038" y="4651035"/>
              <a:ext cx="1038810" cy="1311944"/>
            </a:xfrm>
            <a:custGeom>
              <a:avLst/>
              <a:gdLst>
                <a:gd name="T0" fmla="*/ 464 w 464"/>
                <a:gd name="T1" fmla="*/ 586 h 586"/>
                <a:gd name="T2" fmla="*/ 0 w 464"/>
                <a:gd name="T3" fmla="*/ 586 h 586"/>
                <a:gd name="T4" fmla="*/ 0 w 464"/>
                <a:gd name="T5" fmla="*/ 0 h 586"/>
                <a:gd name="T6" fmla="*/ 322 w 464"/>
                <a:gd name="T7" fmla="*/ 0 h 586"/>
                <a:gd name="T8" fmla="*/ 464 w 464"/>
                <a:gd name="T9" fmla="*/ 129 h 586"/>
                <a:gd name="T10" fmla="*/ 464 w 464"/>
                <a:gd name="T11" fmla="*/ 586 h 586"/>
                <a:gd name="T12" fmla="*/ 22 w 464"/>
                <a:gd name="T13" fmla="*/ 565 h 586"/>
                <a:gd name="T14" fmla="*/ 442 w 464"/>
                <a:gd name="T15" fmla="*/ 565 h 586"/>
                <a:gd name="T16" fmla="*/ 442 w 464"/>
                <a:gd name="T17" fmla="*/ 139 h 586"/>
                <a:gd name="T18" fmla="*/ 315 w 464"/>
                <a:gd name="T19" fmla="*/ 22 h 586"/>
                <a:gd name="T20" fmla="*/ 22 w 464"/>
                <a:gd name="T21" fmla="*/ 22 h 586"/>
                <a:gd name="T22" fmla="*/ 22 w 464"/>
                <a:gd name="T23" fmla="*/ 565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4" h="586">
                  <a:moveTo>
                    <a:pt x="464" y="586"/>
                  </a:moveTo>
                  <a:lnTo>
                    <a:pt x="0" y="586"/>
                  </a:lnTo>
                  <a:lnTo>
                    <a:pt x="0" y="0"/>
                  </a:lnTo>
                  <a:lnTo>
                    <a:pt x="322" y="0"/>
                  </a:lnTo>
                  <a:lnTo>
                    <a:pt x="464" y="129"/>
                  </a:lnTo>
                  <a:lnTo>
                    <a:pt x="464" y="586"/>
                  </a:lnTo>
                  <a:close/>
                  <a:moveTo>
                    <a:pt x="22" y="565"/>
                  </a:moveTo>
                  <a:lnTo>
                    <a:pt x="442" y="565"/>
                  </a:lnTo>
                  <a:lnTo>
                    <a:pt x="442" y="139"/>
                  </a:lnTo>
                  <a:lnTo>
                    <a:pt x="315" y="22"/>
                  </a:lnTo>
                  <a:lnTo>
                    <a:pt x="22" y="22"/>
                  </a:lnTo>
                  <a:lnTo>
                    <a:pt x="22" y="56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grpSp>
      <p:sp>
        <p:nvSpPr>
          <p:cNvPr id="36" name="Freeform 17"/>
          <p:cNvSpPr>
            <a:spLocks noEditPoints="1"/>
          </p:cNvSpPr>
          <p:nvPr/>
        </p:nvSpPr>
        <p:spPr bwMode="auto">
          <a:xfrm rot="16200000" flipV="1">
            <a:off x="3687658" y="5344583"/>
            <a:ext cx="514623" cy="510177"/>
          </a:xfrm>
          <a:custGeom>
            <a:avLst/>
            <a:gdLst>
              <a:gd name="T0" fmla="*/ 101 w 121"/>
              <a:gd name="T1" fmla="*/ 59 h 120"/>
              <a:gd name="T2" fmla="*/ 100 w 121"/>
              <a:gd name="T3" fmla="*/ 53 h 120"/>
              <a:gd name="T4" fmla="*/ 121 w 121"/>
              <a:gd name="T5" fmla="*/ 44 h 120"/>
              <a:gd name="T6" fmla="*/ 116 w 121"/>
              <a:gd name="T7" fmla="*/ 33 h 120"/>
              <a:gd name="T8" fmla="*/ 97 w 121"/>
              <a:gd name="T9" fmla="*/ 41 h 120"/>
              <a:gd name="T10" fmla="*/ 80 w 121"/>
              <a:gd name="T11" fmla="*/ 24 h 120"/>
              <a:gd name="T12" fmla="*/ 88 w 121"/>
              <a:gd name="T13" fmla="*/ 4 h 120"/>
              <a:gd name="T14" fmla="*/ 77 w 121"/>
              <a:gd name="T15" fmla="*/ 0 h 120"/>
              <a:gd name="T16" fmla="*/ 69 w 121"/>
              <a:gd name="T17" fmla="*/ 20 h 120"/>
              <a:gd name="T18" fmla="*/ 61 w 121"/>
              <a:gd name="T19" fmla="*/ 19 h 120"/>
              <a:gd name="T20" fmla="*/ 54 w 121"/>
              <a:gd name="T21" fmla="*/ 20 h 120"/>
              <a:gd name="T22" fmla="*/ 45 w 121"/>
              <a:gd name="T23" fmla="*/ 0 h 120"/>
              <a:gd name="T24" fmla="*/ 34 w 121"/>
              <a:gd name="T25" fmla="*/ 4 h 120"/>
              <a:gd name="T26" fmla="*/ 42 w 121"/>
              <a:gd name="T27" fmla="*/ 24 h 120"/>
              <a:gd name="T28" fmla="*/ 25 w 121"/>
              <a:gd name="T29" fmla="*/ 41 h 120"/>
              <a:gd name="T30" fmla="*/ 5 w 121"/>
              <a:gd name="T31" fmla="*/ 33 h 120"/>
              <a:gd name="T32" fmla="*/ 0 w 121"/>
              <a:gd name="T33" fmla="*/ 44 h 120"/>
              <a:gd name="T34" fmla="*/ 21 w 121"/>
              <a:gd name="T35" fmla="*/ 53 h 120"/>
              <a:gd name="T36" fmla="*/ 21 w 121"/>
              <a:gd name="T37" fmla="*/ 59 h 120"/>
              <a:gd name="T38" fmla="*/ 22 w 121"/>
              <a:gd name="T39" fmla="*/ 68 h 120"/>
              <a:gd name="T40" fmla="*/ 0 w 121"/>
              <a:gd name="T41" fmla="*/ 77 h 120"/>
              <a:gd name="T42" fmla="*/ 5 w 121"/>
              <a:gd name="T43" fmla="*/ 88 h 120"/>
              <a:gd name="T44" fmla="*/ 26 w 121"/>
              <a:gd name="T45" fmla="*/ 79 h 120"/>
              <a:gd name="T46" fmla="*/ 43 w 121"/>
              <a:gd name="T47" fmla="*/ 95 h 120"/>
              <a:gd name="T48" fmla="*/ 34 w 121"/>
              <a:gd name="T49" fmla="*/ 116 h 120"/>
              <a:gd name="T50" fmla="*/ 45 w 121"/>
              <a:gd name="T51" fmla="*/ 120 h 120"/>
              <a:gd name="T52" fmla="*/ 54 w 121"/>
              <a:gd name="T53" fmla="*/ 99 h 120"/>
              <a:gd name="T54" fmla="*/ 61 w 121"/>
              <a:gd name="T55" fmla="*/ 99 h 120"/>
              <a:gd name="T56" fmla="*/ 68 w 121"/>
              <a:gd name="T57" fmla="*/ 99 h 120"/>
              <a:gd name="T58" fmla="*/ 77 w 121"/>
              <a:gd name="T59" fmla="*/ 120 h 120"/>
              <a:gd name="T60" fmla="*/ 88 w 121"/>
              <a:gd name="T61" fmla="*/ 116 h 120"/>
              <a:gd name="T62" fmla="*/ 80 w 121"/>
              <a:gd name="T63" fmla="*/ 95 h 120"/>
              <a:gd name="T64" fmla="*/ 96 w 121"/>
              <a:gd name="T65" fmla="*/ 79 h 120"/>
              <a:gd name="T66" fmla="*/ 116 w 121"/>
              <a:gd name="T67" fmla="*/ 88 h 120"/>
              <a:gd name="T68" fmla="*/ 121 w 121"/>
              <a:gd name="T69" fmla="*/ 77 h 120"/>
              <a:gd name="T70" fmla="*/ 100 w 121"/>
              <a:gd name="T71" fmla="*/ 68 h 120"/>
              <a:gd name="T72" fmla="*/ 101 w 121"/>
              <a:gd name="T73" fmla="*/ 59 h 120"/>
              <a:gd name="T74" fmla="*/ 61 w 121"/>
              <a:gd name="T75" fmla="*/ 87 h 120"/>
              <a:gd name="T76" fmla="*/ 33 w 121"/>
              <a:gd name="T77" fmla="*/ 59 h 120"/>
              <a:gd name="T78" fmla="*/ 61 w 121"/>
              <a:gd name="T79" fmla="*/ 31 h 120"/>
              <a:gd name="T80" fmla="*/ 89 w 121"/>
              <a:gd name="T81" fmla="*/ 59 h 120"/>
              <a:gd name="T82" fmla="*/ 61 w 121"/>
              <a:gd name="T83" fmla="*/ 8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1" h="120">
                <a:moveTo>
                  <a:pt x="101" y="59"/>
                </a:moveTo>
                <a:cubicBezTo>
                  <a:pt x="101" y="57"/>
                  <a:pt x="101" y="55"/>
                  <a:pt x="100" y="53"/>
                </a:cubicBezTo>
                <a:cubicBezTo>
                  <a:pt x="121" y="44"/>
                  <a:pt x="121" y="44"/>
                  <a:pt x="121" y="44"/>
                </a:cubicBezTo>
                <a:cubicBezTo>
                  <a:pt x="116" y="33"/>
                  <a:pt x="116" y="33"/>
                  <a:pt x="116" y="33"/>
                </a:cubicBezTo>
                <a:cubicBezTo>
                  <a:pt x="97" y="41"/>
                  <a:pt x="97" y="41"/>
                  <a:pt x="97" y="41"/>
                </a:cubicBezTo>
                <a:cubicBezTo>
                  <a:pt x="93" y="34"/>
                  <a:pt x="87" y="28"/>
                  <a:pt x="80" y="24"/>
                </a:cubicBezTo>
                <a:cubicBezTo>
                  <a:pt x="88" y="4"/>
                  <a:pt x="88" y="4"/>
                  <a:pt x="88" y="4"/>
                </a:cubicBezTo>
                <a:cubicBezTo>
                  <a:pt x="77" y="0"/>
                  <a:pt x="77" y="0"/>
                  <a:pt x="77" y="0"/>
                </a:cubicBezTo>
                <a:cubicBezTo>
                  <a:pt x="69" y="20"/>
                  <a:pt x="69" y="20"/>
                  <a:pt x="69" y="20"/>
                </a:cubicBezTo>
                <a:cubicBezTo>
                  <a:pt x="66" y="20"/>
                  <a:pt x="64" y="19"/>
                  <a:pt x="61" y="19"/>
                </a:cubicBezTo>
                <a:cubicBezTo>
                  <a:pt x="58" y="19"/>
                  <a:pt x="56" y="20"/>
                  <a:pt x="54" y="20"/>
                </a:cubicBezTo>
                <a:cubicBezTo>
                  <a:pt x="45" y="0"/>
                  <a:pt x="45" y="0"/>
                  <a:pt x="45" y="0"/>
                </a:cubicBezTo>
                <a:cubicBezTo>
                  <a:pt x="34" y="4"/>
                  <a:pt x="34" y="4"/>
                  <a:pt x="34" y="4"/>
                </a:cubicBezTo>
                <a:cubicBezTo>
                  <a:pt x="42" y="24"/>
                  <a:pt x="42" y="24"/>
                  <a:pt x="42" y="24"/>
                </a:cubicBezTo>
                <a:cubicBezTo>
                  <a:pt x="35" y="28"/>
                  <a:pt x="29" y="34"/>
                  <a:pt x="25" y="41"/>
                </a:cubicBezTo>
                <a:cubicBezTo>
                  <a:pt x="5" y="33"/>
                  <a:pt x="5" y="33"/>
                  <a:pt x="5" y="33"/>
                </a:cubicBezTo>
                <a:cubicBezTo>
                  <a:pt x="0" y="44"/>
                  <a:pt x="0" y="44"/>
                  <a:pt x="0" y="44"/>
                </a:cubicBezTo>
                <a:cubicBezTo>
                  <a:pt x="21" y="53"/>
                  <a:pt x="21" y="53"/>
                  <a:pt x="21" y="53"/>
                </a:cubicBezTo>
                <a:cubicBezTo>
                  <a:pt x="21" y="55"/>
                  <a:pt x="21" y="57"/>
                  <a:pt x="21" y="59"/>
                </a:cubicBezTo>
                <a:cubicBezTo>
                  <a:pt x="21" y="62"/>
                  <a:pt x="21" y="65"/>
                  <a:pt x="22" y="68"/>
                </a:cubicBezTo>
                <a:cubicBezTo>
                  <a:pt x="0" y="77"/>
                  <a:pt x="0" y="77"/>
                  <a:pt x="0" y="77"/>
                </a:cubicBezTo>
                <a:cubicBezTo>
                  <a:pt x="5" y="88"/>
                  <a:pt x="5" y="88"/>
                  <a:pt x="5" y="88"/>
                </a:cubicBezTo>
                <a:cubicBezTo>
                  <a:pt x="26" y="79"/>
                  <a:pt x="26" y="79"/>
                  <a:pt x="26" y="79"/>
                </a:cubicBezTo>
                <a:cubicBezTo>
                  <a:pt x="30" y="86"/>
                  <a:pt x="36" y="91"/>
                  <a:pt x="43" y="95"/>
                </a:cubicBezTo>
                <a:cubicBezTo>
                  <a:pt x="34" y="116"/>
                  <a:pt x="34" y="116"/>
                  <a:pt x="34" y="116"/>
                </a:cubicBezTo>
                <a:cubicBezTo>
                  <a:pt x="45" y="120"/>
                  <a:pt x="45" y="120"/>
                  <a:pt x="45" y="120"/>
                </a:cubicBezTo>
                <a:cubicBezTo>
                  <a:pt x="54" y="99"/>
                  <a:pt x="54" y="99"/>
                  <a:pt x="54" y="99"/>
                </a:cubicBezTo>
                <a:cubicBezTo>
                  <a:pt x="56" y="99"/>
                  <a:pt x="59" y="99"/>
                  <a:pt x="61" y="99"/>
                </a:cubicBezTo>
                <a:cubicBezTo>
                  <a:pt x="63" y="99"/>
                  <a:pt x="66" y="99"/>
                  <a:pt x="68" y="99"/>
                </a:cubicBezTo>
                <a:cubicBezTo>
                  <a:pt x="77" y="120"/>
                  <a:pt x="77" y="120"/>
                  <a:pt x="77" y="120"/>
                </a:cubicBezTo>
                <a:cubicBezTo>
                  <a:pt x="88" y="116"/>
                  <a:pt x="88" y="116"/>
                  <a:pt x="88" y="116"/>
                </a:cubicBezTo>
                <a:cubicBezTo>
                  <a:pt x="80" y="95"/>
                  <a:pt x="80" y="95"/>
                  <a:pt x="80" y="95"/>
                </a:cubicBezTo>
                <a:cubicBezTo>
                  <a:pt x="86" y="91"/>
                  <a:pt x="92" y="86"/>
                  <a:pt x="96" y="79"/>
                </a:cubicBezTo>
                <a:cubicBezTo>
                  <a:pt x="116" y="88"/>
                  <a:pt x="116" y="88"/>
                  <a:pt x="116" y="88"/>
                </a:cubicBezTo>
                <a:cubicBezTo>
                  <a:pt x="121" y="77"/>
                  <a:pt x="121" y="77"/>
                  <a:pt x="121" y="77"/>
                </a:cubicBezTo>
                <a:cubicBezTo>
                  <a:pt x="100" y="68"/>
                  <a:pt x="100" y="68"/>
                  <a:pt x="100" y="68"/>
                </a:cubicBezTo>
                <a:cubicBezTo>
                  <a:pt x="101" y="65"/>
                  <a:pt x="101" y="62"/>
                  <a:pt x="101" y="59"/>
                </a:cubicBezTo>
                <a:close/>
                <a:moveTo>
                  <a:pt x="61" y="87"/>
                </a:moveTo>
                <a:cubicBezTo>
                  <a:pt x="45" y="87"/>
                  <a:pt x="33" y="75"/>
                  <a:pt x="33" y="59"/>
                </a:cubicBezTo>
                <a:cubicBezTo>
                  <a:pt x="33" y="44"/>
                  <a:pt x="45" y="31"/>
                  <a:pt x="61" y="31"/>
                </a:cubicBezTo>
                <a:cubicBezTo>
                  <a:pt x="76" y="31"/>
                  <a:pt x="89" y="44"/>
                  <a:pt x="89" y="59"/>
                </a:cubicBezTo>
                <a:cubicBezTo>
                  <a:pt x="89" y="75"/>
                  <a:pt x="76" y="87"/>
                  <a:pt x="61" y="87"/>
                </a:cubicBezTo>
                <a:close/>
              </a:path>
            </a:pathLst>
          </a:custGeom>
          <a:solidFill>
            <a:srgbClr val="00BCF2"/>
          </a:solidFill>
          <a:ln>
            <a:noFill/>
          </a:ln>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37" name="Freeform 17"/>
          <p:cNvSpPr>
            <a:spLocks noEditPoints="1"/>
          </p:cNvSpPr>
          <p:nvPr/>
        </p:nvSpPr>
        <p:spPr bwMode="auto">
          <a:xfrm rot="15300000" flipV="1">
            <a:off x="3889814" y="4823703"/>
            <a:ext cx="624935" cy="619536"/>
          </a:xfrm>
          <a:custGeom>
            <a:avLst/>
            <a:gdLst>
              <a:gd name="T0" fmla="*/ 101 w 121"/>
              <a:gd name="T1" fmla="*/ 59 h 120"/>
              <a:gd name="T2" fmla="*/ 100 w 121"/>
              <a:gd name="T3" fmla="*/ 53 h 120"/>
              <a:gd name="T4" fmla="*/ 121 w 121"/>
              <a:gd name="T5" fmla="*/ 44 h 120"/>
              <a:gd name="T6" fmla="*/ 116 w 121"/>
              <a:gd name="T7" fmla="*/ 33 h 120"/>
              <a:gd name="T8" fmla="*/ 97 w 121"/>
              <a:gd name="T9" fmla="*/ 41 h 120"/>
              <a:gd name="T10" fmla="*/ 80 w 121"/>
              <a:gd name="T11" fmla="*/ 24 h 120"/>
              <a:gd name="T12" fmla="*/ 88 w 121"/>
              <a:gd name="T13" fmla="*/ 4 h 120"/>
              <a:gd name="T14" fmla="*/ 77 w 121"/>
              <a:gd name="T15" fmla="*/ 0 h 120"/>
              <a:gd name="T16" fmla="*/ 69 w 121"/>
              <a:gd name="T17" fmla="*/ 20 h 120"/>
              <a:gd name="T18" fmla="*/ 61 w 121"/>
              <a:gd name="T19" fmla="*/ 19 h 120"/>
              <a:gd name="T20" fmla="*/ 54 w 121"/>
              <a:gd name="T21" fmla="*/ 20 h 120"/>
              <a:gd name="T22" fmla="*/ 45 w 121"/>
              <a:gd name="T23" fmla="*/ 0 h 120"/>
              <a:gd name="T24" fmla="*/ 34 w 121"/>
              <a:gd name="T25" fmla="*/ 4 h 120"/>
              <a:gd name="T26" fmla="*/ 42 w 121"/>
              <a:gd name="T27" fmla="*/ 24 h 120"/>
              <a:gd name="T28" fmla="*/ 25 w 121"/>
              <a:gd name="T29" fmla="*/ 41 h 120"/>
              <a:gd name="T30" fmla="*/ 5 w 121"/>
              <a:gd name="T31" fmla="*/ 33 h 120"/>
              <a:gd name="T32" fmla="*/ 0 w 121"/>
              <a:gd name="T33" fmla="*/ 44 h 120"/>
              <a:gd name="T34" fmla="*/ 21 w 121"/>
              <a:gd name="T35" fmla="*/ 53 h 120"/>
              <a:gd name="T36" fmla="*/ 21 w 121"/>
              <a:gd name="T37" fmla="*/ 59 h 120"/>
              <a:gd name="T38" fmla="*/ 22 w 121"/>
              <a:gd name="T39" fmla="*/ 68 h 120"/>
              <a:gd name="T40" fmla="*/ 0 w 121"/>
              <a:gd name="T41" fmla="*/ 77 h 120"/>
              <a:gd name="T42" fmla="*/ 5 w 121"/>
              <a:gd name="T43" fmla="*/ 88 h 120"/>
              <a:gd name="T44" fmla="*/ 26 w 121"/>
              <a:gd name="T45" fmla="*/ 79 h 120"/>
              <a:gd name="T46" fmla="*/ 43 w 121"/>
              <a:gd name="T47" fmla="*/ 95 h 120"/>
              <a:gd name="T48" fmla="*/ 34 w 121"/>
              <a:gd name="T49" fmla="*/ 116 h 120"/>
              <a:gd name="T50" fmla="*/ 45 w 121"/>
              <a:gd name="T51" fmla="*/ 120 h 120"/>
              <a:gd name="T52" fmla="*/ 54 w 121"/>
              <a:gd name="T53" fmla="*/ 99 h 120"/>
              <a:gd name="T54" fmla="*/ 61 w 121"/>
              <a:gd name="T55" fmla="*/ 99 h 120"/>
              <a:gd name="T56" fmla="*/ 68 w 121"/>
              <a:gd name="T57" fmla="*/ 99 h 120"/>
              <a:gd name="T58" fmla="*/ 77 w 121"/>
              <a:gd name="T59" fmla="*/ 120 h 120"/>
              <a:gd name="T60" fmla="*/ 88 w 121"/>
              <a:gd name="T61" fmla="*/ 116 h 120"/>
              <a:gd name="T62" fmla="*/ 80 w 121"/>
              <a:gd name="T63" fmla="*/ 95 h 120"/>
              <a:gd name="T64" fmla="*/ 96 w 121"/>
              <a:gd name="T65" fmla="*/ 79 h 120"/>
              <a:gd name="T66" fmla="*/ 116 w 121"/>
              <a:gd name="T67" fmla="*/ 88 h 120"/>
              <a:gd name="T68" fmla="*/ 121 w 121"/>
              <a:gd name="T69" fmla="*/ 77 h 120"/>
              <a:gd name="T70" fmla="*/ 100 w 121"/>
              <a:gd name="T71" fmla="*/ 68 h 120"/>
              <a:gd name="T72" fmla="*/ 101 w 121"/>
              <a:gd name="T73" fmla="*/ 59 h 120"/>
              <a:gd name="T74" fmla="*/ 61 w 121"/>
              <a:gd name="T75" fmla="*/ 87 h 120"/>
              <a:gd name="T76" fmla="*/ 33 w 121"/>
              <a:gd name="T77" fmla="*/ 59 h 120"/>
              <a:gd name="T78" fmla="*/ 61 w 121"/>
              <a:gd name="T79" fmla="*/ 31 h 120"/>
              <a:gd name="T80" fmla="*/ 89 w 121"/>
              <a:gd name="T81" fmla="*/ 59 h 120"/>
              <a:gd name="T82" fmla="*/ 61 w 121"/>
              <a:gd name="T83" fmla="*/ 8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1" h="120">
                <a:moveTo>
                  <a:pt x="101" y="59"/>
                </a:moveTo>
                <a:cubicBezTo>
                  <a:pt x="101" y="57"/>
                  <a:pt x="101" y="55"/>
                  <a:pt x="100" y="53"/>
                </a:cubicBezTo>
                <a:cubicBezTo>
                  <a:pt x="121" y="44"/>
                  <a:pt x="121" y="44"/>
                  <a:pt x="121" y="44"/>
                </a:cubicBezTo>
                <a:cubicBezTo>
                  <a:pt x="116" y="33"/>
                  <a:pt x="116" y="33"/>
                  <a:pt x="116" y="33"/>
                </a:cubicBezTo>
                <a:cubicBezTo>
                  <a:pt x="97" y="41"/>
                  <a:pt x="97" y="41"/>
                  <a:pt x="97" y="41"/>
                </a:cubicBezTo>
                <a:cubicBezTo>
                  <a:pt x="93" y="34"/>
                  <a:pt x="87" y="28"/>
                  <a:pt x="80" y="24"/>
                </a:cubicBezTo>
                <a:cubicBezTo>
                  <a:pt x="88" y="4"/>
                  <a:pt x="88" y="4"/>
                  <a:pt x="88" y="4"/>
                </a:cubicBezTo>
                <a:cubicBezTo>
                  <a:pt x="77" y="0"/>
                  <a:pt x="77" y="0"/>
                  <a:pt x="77" y="0"/>
                </a:cubicBezTo>
                <a:cubicBezTo>
                  <a:pt x="69" y="20"/>
                  <a:pt x="69" y="20"/>
                  <a:pt x="69" y="20"/>
                </a:cubicBezTo>
                <a:cubicBezTo>
                  <a:pt x="66" y="20"/>
                  <a:pt x="64" y="19"/>
                  <a:pt x="61" y="19"/>
                </a:cubicBezTo>
                <a:cubicBezTo>
                  <a:pt x="58" y="19"/>
                  <a:pt x="56" y="20"/>
                  <a:pt x="54" y="20"/>
                </a:cubicBezTo>
                <a:cubicBezTo>
                  <a:pt x="45" y="0"/>
                  <a:pt x="45" y="0"/>
                  <a:pt x="45" y="0"/>
                </a:cubicBezTo>
                <a:cubicBezTo>
                  <a:pt x="34" y="4"/>
                  <a:pt x="34" y="4"/>
                  <a:pt x="34" y="4"/>
                </a:cubicBezTo>
                <a:cubicBezTo>
                  <a:pt x="42" y="24"/>
                  <a:pt x="42" y="24"/>
                  <a:pt x="42" y="24"/>
                </a:cubicBezTo>
                <a:cubicBezTo>
                  <a:pt x="35" y="28"/>
                  <a:pt x="29" y="34"/>
                  <a:pt x="25" y="41"/>
                </a:cubicBezTo>
                <a:cubicBezTo>
                  <a:pt x="5" y="33"/>
                  <a:pt x="5" y="33"/>
                  <a:pt x="5" y="33"/>
                </a:cubicBezTo>
                <a:cubicBezTo>
                  <a:pt x="0" y="44"/>
                  <a:pt x="0" y="44"/>
                  <a:pt x="0" y="44"/>
                </a:cubicBezTo>
                <a:cubicBezTo>
                  <a:pt x="21" y="53"/>
                  <a:pt x="21" y="53"/>
                  <a:pt x="21" y="53"/>
                </a:cubicBezTo>
                <a:cubicBezTo>
                  <a:pt x="21" y="55"/>
                  <a:pt x="21" y="57"/>
                  <a:pt x="21" y="59"/>
                </a:cubicBezTo>
                <a:cubicBezTo>
                  <a:pt x="21" y="62"/>
                  <a:pt x="21" y="65"/>
                  <a:pt x="22" y="68"/>
                </a:cubicBezTo>
                <a:cubicBezTo>
                  <a:pt x="0" y="77"/>
                  <a:pt x="0" y="77"/>
                  <a:pt x="0" y="77"/>
                </a:cubicBezTo>
                <a:cubicBezTo>
                  <a:pt x="5" y="88"/>
                  <a:pt x="5" y="88"/>
                  <a:pt x="5" y="88"/>
                </a:cubicBezTo>
                <a:cubicBezTo>
                  <a:pt x="26" y="79"/>
                  <a:pt x="26" y="79"/>
                  <a:pt x="26" y="79"/>
                </a:cubicBezTo>
                <a:cubicBezTo>
                  <a:pt x="30" y="86"/>
                  <a:pt x="36" y="91"/>
                  <a:pt x="43" y="95"/>
                </a:cubicBezTo>
                <a:cubicBezTo>
                  <a:pt x="34" y="116"/>
                  <a:pt x="34" y="116"/>
                  <a:pt x="34" y="116"/>
                </a:cubicBezTo>
                <a:cubicBezTo>
                  <a:pt x="45" y="120"/>
                  <a:pt x="45" y="120"/>
                  <a:pt x="45" y="120"/>
                </a:cubicBezTo>
                <a:cubicBezTo>
                  <a:pt x="54" y="99"/>
                  <a:pt x="54" y="99"/>
                  <a:pt x="54" y="99"/>
                </a:cubicBezTo>
                <a:cubicBezTo>
                  <a:pt x="56" y="99"/>
                  <a:pt x="59" y="99"/>
                  <a:pt x="61" y="99"/>
                </a:cubicBezTo>
                <a:cubicBezTo>
                  <a:pt x="63" y="99"/>
                  <a:pt x="66" y="99"/>
                  <a:pt x="68" y="99"/>
                </a:cubicBezTo>
                <a:cubicBezTo>
                  <a:pt x="77" y="120"/>
                  <a:pt x="77" y="120"/>
                  <a:pt x="77" y="120"/>
                </a:cubicBezTo>
                <a:cubicBezTo>
                  <a:pt x="88" y="116"/>
                  <a:pt x="88" y="116"/>
                  <a:pt x="88" y="116"/>
                </a:cubicBezTo>
                <a:cubicBezTo>
                  <a:pt x="80" y="95"/>
                  <a:pt x="80" y="95"/>
                  <a:pt x="80" y="95"/>
                </a:cubicBezTo>
                <a:cubicBezTo>
                  <a:pt x="86" y="91"/>
                  <a:pt x="92" y="86"/>
                  <a:pt x="96" y="79"/>
                </a:cubicBezTo>
                <a:cubicBezTo>
                  <a:pt x="116" y="88"/>
                  <a:pt x="116" y="88"/>
                  <a:pt x="116" y="88"/>
                </a:cubicBezTo>
                <a:cubicBezTo>
                  <a:pt x="121" y="77"/>
                  <a:pt x="121" y="77"/>
                  <a:pt x="121" y="77"/>
                </a:cubicBezTo>
                <a:cubicBezTo>
                  <a:pt x="100" y="68"/>
                  <a:pt x="100" y="68"/>
                  <a:pt x="100" y="68"/>
                </a:cubicBezTo>
                <a:cubicBezTo>
                  <a:pt x="101" y="65"/>
                  <a:pt x="101" y="62"/>
                  <a:pt x="101" y="59"/>
                </a:cubicBezTo>
                <a:close/>
                <a:moveTo>
                  <a:pt x="61" y="87"/>
                </a:moveTo>
                <a:cubicBezTo>
                  <a:pt x="45" y="87"/>
                  <a:pt x="33" y="75"/>
                  <a:pt x="33" y="59"/>
                </a:cubicBezTo>
                <a:cubicBezTo>
                  <a:pt x="33" y="44"/>
                  <a:pt x="45" y="31"/>
                  <a:pt x="61" y="31"/>
                </a:cubicBezTo>
                <a:cubicBezTo>
                  <a:pt x="76" y="31"/>
                  <a:pt x="89" y="44"/>
                  <a:pt x="89" y="59"/>
                </a:cubicBezTo>
                <a:cubicBezTo>
                  <a:pt x="89" y="75"/>
                  <a:pt x="76" y="87"/>
                  <a:pt x="61" y="8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55" name="Content Placeholder 15"/>
          <p:cNvSpPr txBox="1">
            <a:spLocks/>
          </p:cNvSpPr>
          <p:nvPr/>
        </p:nvSpPr>
        <p:spPr>
          <a:xfrm>
            <a:off x="443387" y="1370554"/>
            <a:ext cx="3157063" cy="1413261"/>
          </a:xfrm>
          <a:prstGeom prst="rect">
            <a:avLst/>
          </a:prstGeom>
        </p:spPr>
        <p:txBody>
          <a:bodyPr vert="horz" lIns="0" tIns="0" rIns="0" bIns="0" rtlCol="0">
            <a:noAutofit/>
          </a:bodyPr>
          <a:lstStyle>
            <a:lvl1pPr marL="0" indent="0" algn="l" defTabSz="685800" rtl="0" eaLnBrk="1" latinLnBrk="0" hangingPunct="1">
              <a:lnSpc>
                <a:spcPct val="90000"/>
              </a:lnSpc>
              <a:spcBef>
                <a:spcPts val="1800"/>
              </a:spcBef>
              <a:buFont typeface="Arial" panose="020B0604020202020204" pitchFamily="34" charset="0"/>
              <a:buNone/>
              <a:defRPr sz="2400" b="0" kern="1200" spc="-100" baseline="0">
                <a:gradFill>
                  <a:gsLst>
                    <a:gs pos="0">
                      <a:schemeClr val="accent1"/>
                    </a:gs>
                    <a:gs pos="100000">
                      <a:schemeClr val="accent1"/>
                    </a:gs>
                  </a:gsLst>
                  <a:lin ang="5400000" scaled="1"/>
                </a:gradFill>
                <a:latin typeface="Segoe UI Semilight" panose="020B0402040204020203" pitchFamily="34" charset="0"/>
                <a:ea typeface="+mn-ea"/>
                <a:cs typeface="Segoe UI Semilight" panose="020B0402040204020203" pitchFamily="34" charset="0"/>
              </a:defRPr>
            </a:lvl1pPr>
            <a:lvl2pPr marL="0" indent="0" algn="l" defTabSz="685800" rtl="0" eaLnBrk="1" latinLnBrk="0" hangingPunct="1">
              <a:lnSpc>
                <a:spcPct val="90000"/>
              </a:lnSpc>
              <a:spcBef>
                <a:spcPts val="450"/>
              </a:spcBef>
              <a:buFont typeface="Arial" panose="020B0604020202020204" pitchFamily="34" charset="0"/>
              <a:buNone/>
              <a:defRPr sz="1400" kern="1200" spc="-100" baseline="0">
                <a:solidFill>
                  <a:srgbClr val="0078D7"/>
                </a:solidFill>
                <a:latin typeface="+mn-lt"/>
                <a:ea typeface="+mn-ea"/>
                <a:cs typeface="+mn-cs"/>
              </a:defRPr>
            </a:lvl2pPr>
            <a:lvl3pPr marL="175022" indent="-171450" algn="l" defTabSz="685800" rtl="0" eaLnBrk="1" latinLnBrk="0" hangingPunct="1">
              <a:lnSpc>
                <a:spcPct val="90000"/>
              </a:lnSpc>
              <a:spcBef>
                <a:spcPts val="450"/>
              </a:spcBef>
              <a:buFont typeface="Arial" panose="020B0604020202020204" pitchFamily="34" charset="0"/>
              <a:buChar char="•"/>
              <a:defRPr sz="1400" kern="1200" spc="-100" baseline="0">
                <a:solidFill>
                  <a:srgbClr val="0078D7"/>
                </a:solidFill>
                <a:latin typeface="+mn-lt"/>
                <a:ea typeface="+mn-ea"/>
                <a:cs typeface="+mn-cs"/>
              </a:defRPr>
            </a:lvl3pPr>
            <a:lvl4pPr marL="342900" indent="-171450" algn="l" defTabSz="685800" rtl="0" eaLnBrk="1" latinLnBrk="0" hangingPunct="1">
              <a:lnSpc>
                <a:spcPct val="90000"/>
              </a:lnSpc>
              <a:spcBef>
                <a:spcPts val="450"/>
              </a:spcBef>
              <a:buFont typeface="Arial" panose="020B0604020202020204" pitchFamily="34" charset="0"/>
              <a:buChar char="•"/>
              <a:defRPr sz="1400" kern="1200" spc="-100" baseline="0">
                <a:solidFill>
                  <a:srgbClr val="0078D7"/>
                </a:solidFill>
                <a:latin typeface="+mn-lt"/>
                <a:ea typeface="+mn-ea"/>
                <a:cs typeface="+mn-cs"/>
              </a:defRPr>
            </a:lvl4pPr>
            <a:lvl5pPr marL="517922" indent="-171450" algn="l" defTabSz="685800" rtl="0" eaLnBrk="1" latinLnBrk="0" hangingPunct="1">
              <a:lnSpc>
                <a:spcPct val="90000"/>
              </a:lnSpc>
              <a:spcBef>
                <a:spcPts val="450"/>
              </a:spcBef>
              <a:buFont typeface="Arial" panose="020B0604020202020204" pitchFamily="34" charset="0"/>
              <a:buChar char="•"/>
              <a:defRPr sz="1400" kern="1200" spc="-100" baseline="0">
                <a:solidFill>
                  <a:srgbClr val="0078D7"/>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l" defTabSz="932742" rtl="0" eaLnBrk="1" fontAlgn="auto" latinLnBrk="0" hangingPunct="1">
              <a:lnSpc>
                <a:spcPct val="90000"/>
              </a:lnSpc>
              <a:spcBef>
                <a:spcPts val="0"/>
              </a:spcBef>
              <a:spcAft>
                <a:spcPts val="600"/>
              </a:spcAft>
              <a:buClrTx/>
              <a:buSzPct val="90000"/>
              <a:buFont typeface="Arial" panose="020B0604020202020204" pitchFamily="34" charset="0"/>
              <a:buNone/>
              <a:tabLst/>
              <a:defRPr/>
            </a:pPr>
            <a:r>
              <a:rPr kumimoji="0" lang="en-US" sz="3600" b="0" i="0" u="none" strike="noStrike" kern="1200" cap="none" spc="0" normalizeH="0" baseline="0" noProof="0" dirty="0">
                <a:ln>
                  <a:noFill/>
                </a:ln>
                <a:gradFill>
                  <a:gsLst>
                    <a:gs pos="1250">
                      <a:srgbClr val="0078D7"/>
                    </a:gs>
                    <a:gs pos="99000">
                      <a:srgbClr val="0078D7"/>
                    </a:gs>
                  </a:gsLst>
                  <a:lin ang="5400000" scaled="0"/>
                </a:gradFill>
                <a:effectLst/>
                <a:uLnTx/>
                <a:uFillTx/>
                <a:latin typeface="Segoe UI Light"/>
                <a:ea typeface="+mn-ea"/>
                <a:cs typeface="Segoe UI Semilight" panose="020B0402040204020203" pitchFamily="34" charset="0"/>
              </a:rPr>
              <a:t>Desktop </a:t>
            </a:r>
            <a:br>
              <a:rPr kumimoji="0" lang="en-US" sz="3600" b="0" i="0" u="none" strike="noStrike" kern="1200" cap="none" spc="0" normalizeH="0" baseline="0" noProof="0" dirty="0">
                <a:ln>
                  <a:noFill/>
                </a:ln>
                <a:gradFill>
                  <a:gsLst>
                    <a:gs pos="1250">
                      <a:srgbClr val="0078D7"/>
                    </a:gs>
                    <a:gs pos="99000">
                      <a:srgbClr val="0078D7"/>
                    </a:gs>
                  </a:gsLst>
                  <a:lin ang="5400000" scaled="0"/>
                </a:gradFill>
                <a:effectLst/>
                <a:uLnTx/>
                <a:uFillTx/>
                <a:latin typeface="Segoe UI Light"/>
                <a:ea typeface="+mn-ea"/>
                <a:cs typeface="Segoe UI Semilight" panose="020B0402040204020203" pitchFamily="34" charset="0"/>
              </a:rPr>
            </a:br>
            <a:r>
              <a:rPr kumimoji="0" lang="en-US" sz="3600" b="0" i="0" u="none" strike="noStrike" kern="1200" cap="none" spc="0" normalizeH="0" baseline="0" noProof="0" dirty="0">
                <a:ln>
                  <a:noFill/>
                </a:ln>
                <a:gradFill>
                  <a:gsLst>
                    <a:gs pos="1250">
                      <a:srgbClr val="0078D7"/>
                    </a:gs>
                    <a:gs pos="99000">
                      <a:srgbClr val="0078D7"/>
                    </a:gs>
                  </a:gsLst>
                  <a:lin ang="5400000" scaled="0"/>
                </a:gradFill>
                <a:effectLst/>
                <a:uLnTx/>
                <a:uFillTx/>
                <a:latin typeface="Segoe UI Light"/>
                <a:ea typeface="+mn-ea"/>
                <a:cs typeface="Segoe UI Semilight" panose="020B0402040204020203" pitchFamily="34" charset="0"/>
              </a:rPr>
              <a:t>App Converter</a:t>
            </a:r>
          </a:p>
          <a:p>
            <a:pPr marL="0" marR="0" lvl="1" indent="0" algn="l" defTabSz="932742" rtl="0" eaLnBrk="1" fontAlgn="auto" latinLnBrk="0" hangingPunct="1">
              <a:lnSpc>
                <a:spcPct val="90000"/>
              </a:lnSpc>
              <a:spcBef>
                <a:spcPts val="0"/>
              </a:spcBef>
              <a:spcAft>
                <a:spcPts val="1000"/>
              </a:spcAft>
              <a:buClrTx/>
              <a:buSzPct val="90000"/>
              <a:buFont typeface="Arial" panose="020B0604020202020204" pitchFamily="34" charset="0"/>
              <a:buNone/>
              <a:tabLst/>
              <a:defRPr/>
            </a:pPr>
            <a:r>
              <a:rPr kumimoji="0" lang="en-US" sz="2000" b="0" i="0" u="none" strike="noStrike" kern="1200" cap="none" spc="0" normalizeH="0" baseline="0" noProof="0" dirty="0">
                <a:ln>
                  <a:noFill/>
                </a:ln>
                <a:gradFill>
                  <a:gsLst>
                    <a:gs pos="1250">
                      <a:srgbClr val="505050"/>
                    </a:gs>
                    <a:gs pos="100000">
                      <a:srgbClr val="505050"/>
                    </a:gs>
                  </a:gsLst>
                  <a:lin ang="5400000" scaled="0"/>
                </a:gradFill>
                <a:effectLst/>
                <a:uLnTx/>
                <a:uFillTx/>
                <a:latin typeface="Segoe UI"/>
                <a:ea typeface="+mn-ea"/>
                <a:cs typeface="+mn-cs"/>
              </a:rPr>
              <a:t>Converts existing desktop installer</a:t>
            </a:r>
          </a:p>
          <a:p>
            <a:pPr marL="0" marR="0" lvl="1" indent="0" algn="l" defTabSz="932742" rtl="0" eaLnBrk="1" fontAlgn="auto" latinLnBrk="0" hangingPunct="1">
              <a:lnSpc>
                <a:spcPct val="90000"/>
              </a:lnSpc>
              <a:spcBef>
                <a:spcPts val="0"/>
              </a:spcBef>
              <a:spcAft>
                <a:spcPts val="2400"/>
              </a:spcAft>
              <a:buClrTx/>
              <a:buSzPct val="90000"/>
              <a:buFont typeface="Arial" panose="020B0604020202020204" pitchFamily="34" charset="0"/>
              <a:buNone/>
              <a:tabLst/>
              <a:defRPr/>
            </a:pPr>
            <a:r>
              <a:rPr kumimoji="0" lang="en-US" sz="2000" b="0" i="0" u="none" strike="noStrike" kern="1200" cap="none" spc="0" normalizeH="0" baseline="0" noProof="0" dirty="0">
                <a:ln>
                  <a:noFill/>
                </a:ln>
                <a:gradFill>
                  <a:gsLst>
                    <a:gs pos="1250">
                      <a:srgbClr val="505050"/>
                    </a:gs>
                    <a:gs pos="100000">
                      <a:srgbClr val="505050"/>
                    </a:gs>
                  </a:gsLst>
                  <a:lin ang="5400000" scaled="0"/>
                </a:gradFill>
                <a:effectLst/>
                <a:uLnTx/>
                <a:uFillTx/>
                <a:latin typeface="Segoe UI"/>
                <a:ea typeface="+mn-ea"/>
                <a:cs typeface="+mn-cs"/>
                <a:sym typeface="Wingdings" panose="05000000000000000000" pitchFamily="2" charset="2"/>
              </a:rPr>
              <a:t>Results in a packaged app with UWP manifest</a:t>
            </a:r>
          </a:p>
        </p:txBody>
      </p:sp>
      <p:sp>
        <p:nvSpPr>
          <p:cNvPr id="56" name="Content Placeholder 15"/>
          <p:cNvSpPr txBox="1">
            <a:spLocks/>
          </p:cNvSpPr>
          <p:nvPr/>
        </p:nvSpPr>
        <p:spPr>
          <a:xfrm>
            <a:off x="4531894" y="1370554"/>
            <a:ext cx="3406110" cy="1413261"/>
          </a:xfrm>
          <a:prstGeom prst="rect">
            <a:avLst/>
          </a:prstGeom>
        </p:spPr>
        <p:txBody>
          <a:bodyPr vert="horz" lIns="0" tIns="0" rIns="0" bIns="0" rtlCol="0">
            <a:noAutofit/>
          </a:bodyPr>
          <a:lstStyle>
            <a:defPPr>
              <a:defRPr lang="en-US"/>
            </a:defPPr>
            <a:lvl1pPr lvl="0" indent="0">
              <a:lnSpc>
                <a:spcPct val="90000"/>
              </a:lnSpc>
              <a:spcBef>
                <a:spcPts val="0"/>
              </a:spcBef>
              <a:spcAft>
                <a:spcPts val="600"/>
              </a:spcAft>
              <a:buSzPct val="90000"/>
              <a:buFont typeface="Arial" panose="020B0604020202020204" pitchFamily="34" charset="0"/>
              <a:buNone/>
              <a:defRPr sz="3600" b="0" spc="0" baseline="0">
                <a:gradFill>
                  <a:gsLst>
                    <a:gs pos="1250">
                      <a:srgbClr val="0078D7"/>
                    </a:gs>
                    <a:gs pos="99000">
                      <a:srgbClr val="0078D7"/>
                    </a:gs>
                  </a:gsLst>
                  <a:lin ang="5400000" scaled="0"/>
                </a:gradFill>
                <a:latin typeface="Segoe UI Light"/>
              </a:defRPr>
            </a:lvl1pPr>
            <a:lvl2pPr marL="0" lvl="1" indent="0">
              <a:lnSpc>
                <a:spcPct val="90000"/>
              </a:lnSpc>
              <a:spcBef>
                <a:spcPts val="0"/>
              </a:spcBef>
              <a:spcAft>
                <a:spcPts val="1000"/>
              </a:spcAft>
              <a:buSzPct val="90000"/>
              <a:buFont typeface="Arial" panose="020B0604020202020204" pitchFamily="34" charset="0"/>
              <a:buNone/>
              <a:defRPr sz="2000" spc="0" baseline="0">
                <a:gradFill>
                  <a:gsLst>
                    <a:gs pos="1250">
                      <a:srgbClr val="505050"/>
                    </a:gs>
                    <a:gs pos="100000">
                      <a:srgbClr val="505050"/>
                    </a:gs>
                  </a:gsLst>
                  <a:lin ang="5400000" scaled="0"/>
                </a:gradFill>
              </a:defRPr>
            </a:lvl2pPr>
            <a:lvl3pPr marL="175022" indent="-171450" defTabSz="685800">
              <a:lnSpc>
                <a:spcPct val="90000"/>
              </a:lnSpc>
              <a:spcBef>
                <a:spcPts val="450"/>
              </a:spcBef>
              <a:buFont typeface="Arial" panose="020B0604020202020204" pitchFamily="34" charset="0"/>
              <a:buChar char="•"/>
              <a:defRPr sz="1400" spc="-100" baseline="0">
                <a:solidFill>
                  <a:srgbClr val="0078D7"/>
                </a:solidFill>
              </a:defRPr>
            </a:lvl3pPr>
            <a:lvl4pPr marL="342900" indent="-171450" defTabSz="685800">
              <a:lnSpc>
                <a:spcPct val="90000"/>
              </a:lnSpc>
              <a:spcBef>
                <a:spcPts val="450"/>
              </a:spcBef>
              <a:buFont typeface="Arial" panose="020B0604020202020204" pitchFamily="34" charset="0"/>
              <a:buChar char="•"/>
              <a:defRPr sz="1400" spc="-100" baseline="0">
                <a:solidFill>
                  <a:srgbClr val="0078D7"/>
                </a:solidFill>
              </a:defRPr>
            </a:lvl4pPr>
            <a:lvl5pPr marL="517922" indent="-171450" defTabSz="685800">
              <a:lnSpc>
                <a:spcPct val="90000"/>
              </a:lnSpc>
              <a:spcBef>
                <a:spcPts val="450"/>
              </a:spcBef>
              <a:buFont typeface="Arial" panose="020B0604020202020204" pitchFamily="34" charset="0"/>
              <a:buChar char="•"/>
              <a:defRPr sz="1400" spc="-100" baseline="0">
                <a:solidFill>
                  <a:srgbClr val="0078D7"/>
                </a:solidFill>
              </a:defRPr>
            </a:lvl5pPr>
            <a:lvl6pPr marL="1885950" indent="-171450" defTabSz="685800">
              <a:lnSpc>
                <a:spcPct val="90000"/>
              </a:lnSpc>
              <a:spcBef>
                <a:spcPts val="375"/>
              </a:spcBef>
              <a:buFont typeface="Arial" panose="020B0604020202020204" pitchFamily="34" charset="0"/>
              <a:buChar char="•"/>
              <a:defRPr sz="1400"/>
            </a:lvl6pPr>
            <a:lvl7pPr marL="2228850" indent="-171450" defTabSz="685800">
              <a:lnSpc>
                <a:spcPct val="90000"/>
              </a:lnSpc>
              <a:spcBef>
                <a:spcPts val="375"/>
              </a:spcBef>
              <a:buFont typeface="Arial" panose="020B0604020202020204" pitchFamily="34" charset="0"/>
              <a:buChar char="•"/>
              <a:defRPr sz="1400"/>
            </a:lvl7pPr>
            <a:lvl8pPr marL="2571750" indent="-171450" defTabSz="685800">
              <a:lnSpc>
                <a:spcPct val="90000"/>
              </a:lnSpc>
              <a:spcBef>
                <a:spcPts val="375"/>
              </a:spcBef>
              <a:buFont typeface="Arial" panose="020B0604020202020204" pitchFamily="34" charset="0"/>
              <a:buChar char="•"/>
              <a:defRPr sz="1400"/>
            </a:lvl8pPr>
            <a:lvl9pPr marL="2914650" indent="-171450" defTabSz="685800">
              <a:lnSpc>
                <a:spcPct val="90000"/>
              </a:lnSpc>
              <a:spcBef>
                <a:spcPts val="375"/>
              </a:spcBef>
              <a:buFont typeface="Arial" panose="020B0604020202020204" pitchFamily="34" charset="0"/>
              <a:buChar char="•"/>
              <a:defRPr sz="1400"/>
            </a:lvl9pPr>
          </a:lstStyle>
          <a:p>
            <a:pPr marL="0" marR="0" lvl="0" indent="0" algn="l" defTabSz="932742" rtl="0" eaLnBrk="1" fontAlgn="auto" latinLnBrk="0" hangingPunct="1">
              <a:lnSpc>
                <a:spcPct val="90000"/>
              </a:lnSpc>
              <a:spcBef>
                <a:spcPts val="0"/>
              </a:spcBef>
              <a:spcAft>
                <a:spcPts val="600"/>
              </a:spcAft>
              <a:buClrTx/>
              <a:buSzPct val="90000"/>
              <a:buFont typeface="Arial" panose="020B0604020202020204" pitchFamily="34" charset="0"/>
              <a:buNone/>
              <a:tabLst/>
              <a:defRPr/>
            </a:pPr>
            <a:r>
              <a:rPr kumimoji="0" lang="en-US" sz="3600" b="0" i="0" u="none" strike="noStrike" kern="1200" cap="none" spc="0" normalizeH="0" baseline="0" noProof="0" dirty="0">
                <a:ln>
                  <a:noFill/>
                </a:ln>
                <a:gradFill>
                  <a:gsLst>
                    <a:gs pos="1250">
                      <a:srgbClr val="0078D7"/>
                    </a:gs>
                    <a:gs pos="99000">
                      <a:srgbClr val="0078D7"/>
                    </a:gs>
                  </a:gsLst>
                  <a:lin ang="5400000" scaled="0"/>
                </a:gradFill>
                <a:effectLst/>
                <a:uLnTx/>
                <a:uFillTx/>
                <a:latin typeface="Segoe UI Light"/>
                <a:ea typeface="+mn-ea"/>
                <a:cs typeface="+mn-cs"/>
              </a:rPr>
              <a:t>Test, Update </a:t>
            </a:r>
            <a:br>
              <a:rPr kumimoji="0" lang="en-US" sz="3600" b="0" i="0" u="none" strike="noStrike" kern="1200" cap="none" spc="0" normalizeH="0" baseline="0" noProof="0" dirty="0">
                <a:ln>
                  <a:noFill/>
                </a:ln>
                <a:gradFill>
                  <a:gsLst>
                    <a:gs pos="1250">
                      <a:srgbClr val="0078D7"/>
                    </a:gs>
                    <a:gs pos="99000">
                      <a:srgbClr val="0078D7"/>
                    </a:gs>
                  </a:gsLst>
                  <a:lin ang="5400000" scaled="0"/>
                </a:gradFill>
                <a:effectLst/>
                <a:uLnTx/>
                <a:uFillTx/>
                <a:latin typeface="Segoe UI Light"/>
                <a:ea typeface="+mn-ea"/>
                <a:cs typeface="+mn-cs"/>
              </a:rPr>
            </a:br>
            <a:r>
              <a:rPr kumimoji="0" lang="en-US" sz="3600" b="0" i="0" u="none" strike="noStrike" kern="1200" cap="none" spc="0" normalizeH="0" baseline="0" noProof="0" dirty="0">
                <a:ln>
                  <a:noFill/>
                </a:ln>
                <a:gradFill>
                  <a:gsLst>
                    <a:gs pos="1250">
                      <a:srgbClr val="0078D7"/>
                    </a:gs>
                    <a:gs pos="99000">
                      <a:srgbClr val="0078D7"/>
                    </a:gs>
                  </a:gsLst>
                  <a:lin ang="5400000" scaled="0"/>
                </a:gradFill>
                <a:effectLst/>
                <a:uLnTx/>
                <a:uFillTx/>
                <a:latin typeface="Segoe UI Light"/>
                <a:ea typeface="+mn-ea"/>
                <a:cs typeface="+mn-cs"/>
              </a:rPr>
              <a:t>and Evolve</a:t>
            </a:r>
          </a:p>
          <a:p>
            <a:pPr marL="0" marR="0" lvl="1" indent="0" algn="l" defTabSz="932742" rtl="0" eaLnBrk="1" fontAlgn="auto" latinLnBrk="0" hangingPunct="1">
              <a:lnSpc>
                <a:spcPct val="90000"/>
              </a:lnSpc>
              <a:spcBef>
                <a:spcPts val="0"/>
              </a:spcBef>
              <a:spcAft>
                <a:spcPts val="1000"/>
              </a:spcAft>
              <a:buClrTx/>
              <a:buSzPct val="90000"/>
              <a:buFont typeface="Arial" panose="020B0604020202020204" pitchFamily="34" charset="0"/>
              <a:buNone/>
              <a:tabLst/>
              <a:defRPr/>
            </a:pPr>
            <a:r>
              <a:rPr kumimoji="0" lang="en-US" sz="2000" b="0" i="0" u="none" strike="noStrike" kern="1200" cap="none" spc="0" normalizeH="0" baseline="0" noProof="0" dirty="0">
                <a:ln>
                  <a:noFill/>
                </a:ln>
                <a:gradFill>
                  <a:gsLst>
                    <a:gs pos="1250">
                      <a:srgbClr val="505050"/>
                    </a:gs>
                    <a:gs pos="100000">
                      <a:srgbClr val="505050"/>
                    </a:gs>
                  </a:gsLst>
                  <a:lin ang="5400000" scaled="0"/>
                </a:gradFill>
                <a:effectLst/>
                <a:uLnTx/>
                <a:uFillTx/>
                <a:latin typeface="Segoe UI"/>
                <a:ea typeface="+mn-ea"/>
                <a:cs typeface="+mn-cs"/>
              </a:rPr>
              <a:t>Make compatible code changes that go into both MSI and app package</a:t>
            </a:r>
          </a:p>
          <a:p>
            <a:pPr marL="0" marR="0" lvl="1" indent="0" algn="l" defTabSz="932742" rtl="0" eaLnBrk="1" fontAlgn="auto" latinLnBrk="0" hangingPunct="1">
              <a:lnSpc>
                <a:spcPct val="90000"/>
              </a:lnSpc>
              <a:spcBef>
                <a:spcPts val="0"/>
              </a:spcBef>
              <a:spcAft>
                <a:spcPts val="1000"/>
              </a:spcAft>
              <a:buClrTx/>
              <a:buSzPct val="90000"/>
              <a:buFont typeface="Arial" panose="020B0604020202020204" pitchFamily="34" charset="0"/>
              <a:buNone/>
              <a:tabLst/>
              <a:defRPr/>
            </a:pPr>
            <a:r>
              <a:rPr kumimoji="0" lang="en-US" sz="2000" b="0" i="0" u="none" strike="noStrike" kern="1200" cap="none" spc="0" normalizeH="0" baseline="0" noProof="0" dirty="0">
                <a:ln>
                  <a:noFill/>
                </a:ln>
                <a:gradFill>
                  <a:gsLst>
                    <a:gs pos="1250">
                      <a:srgbClr val="505050"/>
                    </a:gs>
                    <a:gs pos="100000">
                      <a:srgbClr val="505050"/>
                    </a:gs>
                  </a:gsLst>
                  <a:lin ang="5400000" scaled="0"/>
                </a:gradFill>
                <a:effectLst/>
                <a:uLnTx/>
                <a:uFillTx/>
                <a:latin typeface="Segoe UI"/>
                <a:ea typeface="+mn-ea"/>
                <a:cs typeface="+mn-cs"/>
              </a:rPr>
              <a:t>Evolve app package to take advantage of the Universal Windows Platform</a:t>
            </a:r>
          </a:p>
        </p:txBody>
      </p:sp>
      <p:sp>
        <p:nvSpPr>
          <p:cNvPr id="60" name="Text Placeholder 59" hidden="1"/>
          <p:cNvSpPr>
            <a:spLocks noGrp="1"/>
          </p:cNvSpPr>
          <p:nvPr>
            <p:ph type="body" sz="quarter" idx="10"/>
          </p:nvPr>
        </p:nvSpPr>
        <p:spPr/>
        <p:txBody>
          <a:bodyPr/>
          <a:lstStyle/>
          <a:p>
            <a:endParaRPr lang="en-US"/>
          </a:p>
        </p:txBody>
      </p:sp>
      <p:sp>
        <p:nvSpPr>
          <p:cNvPr id="61" name="Content Placeholder 15"/>
          <p:cNvSpPr txBox="1">
            <a:spLocks/>
          </p:cNvSpPr>
          <p:nvPr/>
        </p:nvSpPr>
        <p:spPr>
          <a:xfrm>
            <a:off x="8786915" y="1370553"/>
            <a:ext cx="3377287" cy="1413261"/>
          </a:xfrm>
          <a:prstGeom prst="rect">
            <a:avLst/>
          </a:prstGeom>
        </p:spPr>
        <p:txBody>
          <a:bodyPr vert="horz" lIns="0" tIns="0" rIns="0" bIns="0" rtlCol="0">
            <a:noAutofit/>
          </a:bodyPr>
          <a:lstStyle>
            <a:defPPr>
              <a:defRPr lang="en-US"/>
            </a:defPPr>
            <a:lvl1pPr lvl="0" indent="0">
              <a:lnSpc>
                <a:spcPct val="90000"/>
              </a:lnSpc>
              <a:spcBef>
                <a:spcPts val="0"/>
              </a:spcBef>
              <a:spcAft>
                <a:spcPts val="600"/>
              </a:spcAft>
              <a:buSzPct val="90000"/>
              <a:buFont typeface="Arial" panose="020B0604020202020204" pitchFamily="34" charset="0"/>
              <a:buNone/>
              <a:defRPr sz="3600" b="0" spc="0" baseline="0">
                <a:gradFill>
                  <a:gsLst>
                    <a:gs pos="1250">
                      <a:srgbClr val="0078D7"/>
                    </a:gs>
                    <a:gs pos="99000">
                      <a:srgbClr val="0078D7"/>
                    </a:gs>
                  </a:gsLst>
                  <a:lin ang="5400000" scaled="0"/>
                </a:gradFill>
                <a:latin typeface="Segoe UI Light"/>
              </a:defRPr>
            </a:lvl1pPr>
            <a:lvl2pPr marL="0" lvl="1" indent="0">
              <a:lnSpc>
                <a:spcPct val="90000"/>
              </a:lnSpc>
              <a:spcBef>
                <a:spcPts val="0"/>
              </a:spcBef>
              <a:spcAft>
                <a:spcPts val="1000"/>
              </a:spcAft>
              <a:buSzPct val="90000"/>
              <a:buFont typeface="Arial" panose="020B0604020202020204" pitchFamily="34" charset="0"/>
              <a:buNone/>
              <a:defRPr sz="2000" spc="0" baseline="0">
                <a:gradFill>
                  <a:gsLst>
                    <a:gs pos="1250">
                      <a:srgbClr val="505050"/>
                    </a:gs>
                    <a:gs pos="100000">
                      <a:srgbClr val="505050"/>
                    </a:gs>
                  </a:gsLst>
                  <a:lin ang="5400000" scaled="0"/>
                </a:gradFill>
              </a:defRPr>
            </a:lvl2pPr>
            <a:lvl3pPr marL="175022" indent="-171450" defTabSz="685800">
              <a:lnSpc>
                <a:spcPct val="90000"/>
              </a:lnSpc>
              <a:spcBef>
                <a:spcPts val="450"/>
              </a:spcBef>
              <a:buFont typeface="Arial" panose="020B0604020202020204" pitchFamily="34" charset="0"/>
              <a:buChar char="•"/>
              <a:defRPr sz="1400" spc="-100" baseline="0">
                <a:solidFill>
                  <a:srgbClr val="0078D7"/>
                </a:solidFill>
              </a:defRPr>
            </a:lvl3pPr>
            <a:lvl4pPr marL="342900" indent="-171450" defTabSz="685800">
              <a:lnSpc>
                <a:spcPct val="90000"/>
              </a:lnSpc>
              <a:spcBef>
                <a:spcPts val="450"/>
              </a:spcBef>
              <a:buFont typeface="Arial" panose="020B0604020202020204" pitchFamily="34" charset="0"/>
              <a:buChar char="•"/>
              <a:defRPr sz="1400" spc="-100" baseline="0">
                <a:solidFill>
                  <a:srgbClr val="0078D7"/>
                </a:solidFill>
              </a:defRPr>
            </a:lvl4pPr>
            <a:lvl5pPr marL="517922" indent="-171450" defTabSz="685800">
              <a:lnSpc>
                <a:spcPct val="90000"/>
              </a:lnSpc>
              <a:spcBef>
                <a:spcPts val="450"/>
              </a:spcBef>
              <a:buFont typeface="Arial" panose="020B0604020202020204" pitchFamily="34" charset="0"/>
              <a:buChar char="•"/>
              <a:defRPr sz="1400" spc="-100" baseline="0">
                <a:solidFill>
                  <a:srgbClr val="0078D7"/>
                </a:solidFill>
              </a:defRPr>
            </a:lvl5pPr>
            <a:lvl6pPr marL="1885950" indent="-171450" defTabSz="685800">
              <a:lnSpc>
                <a:spcPct val="90000"/>
              </a:lnSpc>
              <a:spcBef>
                <a:spcPts val="375"/>
              </a:spcBef>
              <a:buFont typeface="Arial" panose="020B0604020202020204" pitchFamily="34" charset="0"/>
              <a:buChar char="•"/>
              <a:defRPr sz="1400"/>
            </a:lvl6pPr>
            <a:lvl7pPr marL="2228850" indent="-171450" defTabSz="685800">
              <a:lnSpc>
                <a:spcPct val="90000"/>
              </a:lnSpc>
              <a:spcBef>
                <a:spcPts val="375"/>
              </a:spcBef>
              <a:buFont typeface="Arial" panose="020B0604020202020204" pitchFamily="34" charset="0"/>
              <a:buChar char="•"/>
              <a:defRPr sz="1400"/>
            </a:lvl7pPr>
            <a:lvl8pPr marL="2571750" indent="-171450" defTabSz="685800">
              <a:lnSpc>
                <a:spcPct val="90000"/>
              </a:lnSpc>
              <a:spcBef>
                <a:spcPts val="375"/>
              </a:spcBef>
              <a:buFont typeface="Arial" panose="020B0604020202020204" pitchFamily="34" charset="0"/>
              <a:buChar char="•"/>
              <a:defRPr sz="1400"/>
            </a:lvl8pPr>
            <a:lvl9pPr marL="2914650" indent="-171450" defTabSz="685800">
              <a:lnSpc>
                <a:spcPct val="90000"/>
              </a:lnSpc>
              <a:spcBef>
                <a:spcPts val="375"/>
              </a:spcBef>
              <a:buFont typeface="Arial" panose="020B0604020202020204" pitchFamily="34" charset="0"/>
              <a:buChar char="•"/>
              <a:defRPr sz="1400"/>
            </a:lvl9pPr>
          </a:lstStyle>
          <a:p>
            <a:pPr marL="0" marR="0" lvl="0" indent="0" algn="l" defTabSz="932742" rtl="0" eaLnBrk="1" fontAlgn="auto" latinLnBrk="0" hangingPunct="1">
              <a:lnSpc>
                <a:spcPct val="90000"/>
              </a:lnSpc>
              <a:spcBef>
                <a:spcPts val="0"/>
              </a:spcBef>
              <a:spcAft>
                <a:spcPts val="600"/>
              </a:spcAft>
              <a:buClrTx/>
              <a:buSzPct val="90000"/>
              <a:buFont typeface="Arial" panose="020B0604020202020204" pitchFamily="34" charset="0"/>
              <a:buNone/>
              <a:tabLst/>
              <a:defRPr/>
            </a:pPr>
            <a:r>
              <a:rPr kumimoji="0" lang="en-US" sz="3600" b="0" i="0" u="none" strike="noStrike" kern="1200" cap="none" spc="0" normalizeH="0" baseline="0" noProof="0" dirty="0">
                <a:ln>
                  <a:noFill/>
                </a:ln>
                <a:gradFill>
                  <a:gsLst>
                    <a:gs pos="1250">
                      <a:srgbClr val="0078D7"/>
                    </a:gs>
                    <a:gs pos="99000">
                      <a:srgbClr val="0078D7"/>
                    </a:gs>
                  </a:gsLst>
                  <a:lin ang="5400000" scaled="0"/>
                </a:gradFill>
                <a:effectLst/>
                <a:uLnTx/>
                <a:uFillTx/>
                <a:latin typeface="Segoe UI Light"/>
                <a:ea typeface="+mn-ea"/>
                <a:cs typeface="+mn-cs"/>
              </a:rPr>
              <a:t>Publish and Distribute</a:t>
            </a:r>
          </a:p>
          <a:p>
            <a:pPr marL="0" marR="0" lvl="1" indent="0" algn="l" defTabSz="932742" rtl="0" eaLnBrk="1" fontAlgn="auto" latinLnBrk="0" hangingPunct="1">
              <a:lnSpc>
                <a:spcPct val="90000"/>
              </a:lnSpc>
              <a:spcBef>
                <a:spcPts val="0"/>
              </a:spcBef>
              <a:spcAft>
                <a:spcPts val="1000"/>
              </a:spcAft>
              <a:buClrTx/>
              <a:buSzPct val="90000"/>
              <a:buFont typeface="Arial" panose="020B0604020202020204" pitchFamily="34" charset="0"/>
              <a:buNone/>
              <a:tabLst/>
              <a:defRPr/>
            </a:pPr>
            <a:r>
              <a:rPr kumimoji="0" lang="en-US" sz="2000" b="0" i="0" u="none" strike="noStrike" kern="1200" cap="none" spc="0" normalizeH="0" baseline="0" noProof="0" dirty="0">
                <a:ln>
                  <a:noFill/>
                </a:ln>
                <a:gradFill>
                  <a:gsLst>
                    <a:gs pos="1250">
                      <a:srgbClr val="505050"/>
                    </a:gs>
                    <a:gs pos="100000">
                      <a:srgbClr val="505050"/>
                    </a:gs>
                  </a:gsLst>
                  <a:lin ang="5400000" scaled="0"/>
                </a:gradFill>
                <a:effectLst/>
                <a:uLnTx/>
                <a:uFillTx/>
                <a:latin typeface="Segoe UI"/>
                <a:ea typeface="+mn-ea"/>
                <a:cs typeface="+mn-cs"/>
              </a:rPr>
              <a:t>Distribute the app package via </a:t>
            </a:r>
            <a:r>
              <a:rPr kumimoji="0" lang="en-US" sz="2000" b="0" i="0" u="none" strike="noStrike" kern="1200" cap="none" spc="0" normalizeH="0" baseline="0" noProof="0" dirty="0" err="1">
                <a:ln>
                  <a:noFill/>
                </a:ln>
                <a:gradFill>
                  <a:gsLst>
                    <a:gs pos="1250">
                      <a:srgbClr val="505050"/>
                    </a:gs>
                    <a:gs pos="100000">
                      <a:srgbClr val="505050"/>
                    </a:gs>
                  </a:gsLst>
                  <a:lin ang="5400000" scaled="0"/>
                </a:gradFill>
                <a:effectLst/>
                <a:uLnTx/>
                <a:uFillTx/>
                <a:latin typeface="Segoe UI"/>
                <a:ea typeface="+mn-ea"/>
                <a:cs typeface="+mn-cs"/>
              </a:rPr>
              <a:t>sideloading</a:t>
            </a:r>
            <a:r>
              <a:rPr kumimoji="0" lang="en-US" sz="2000" b="0" i="0" u="none" strike="noStrike" kern="1200" cap="none" spc="0" normalizeH="0" baseline="0" noProof="0" dirty="0">
                <a:ln>
                  <a:noFill/>
                </a:ln>
                <a:gradFill>
                  <a:gsLst>
                    <a:gs pos="1250">
                      <a:srgbClr val="505050"/>
                    </a:gs>
                    <a:gs pos="100000">
                      <a:srgbClr val="505050"/>
                    </a:gs>
                  </a:gsLst>
                  <a:lin ang="5400000" scaled="0"/>
                </a:gradFill>
                <a:effectLst/>
                <a:uLnTx/>
                <a:uFillTx/>
                <a:latin typeface="Segoe UI"/>
                <a:ea typeface="+mn-ea"/>
                <a:cs typeface="+mn-cs"/>
              </a:rPr>
              <a:t>, MDM or the Windows Store*</a:t>
            </a:r>
          </a:p>
        </p:txBody>
      </p:sp>
      <p:grpSp>
        <p:nvGrpSpPr>
          <p:cNvPr id="72" name="Group 71"/>
          <p:cNvGrpSpPr/>
          <p:nvPr/>
        </p:nvGrpSpPr>
        <p:grpSpPr>
          <a:xfrm>
            <a:off x="5974083" y="4654585"/>
            <a:ext cx="1038810" cy="1311944"/>
            <a:chOff x="3848839" y="4502644"/>
            <a:chExt cx="1038810" cy="1311944"/>
          </a:xfrm>
        </p:grpSpPr>
        <p:sp>
          <p:nvSpPr>
            <p:cNvPr id="70" name="Freeform 69"/>
            <p:cNvSpPr>
              <a:spLocks noChangeAspect="1" noEditPoints="1"/>
            </p:cNvSpPr>
            <p:nvPr/>
          </p:nvSpPr>
          <p:spPr bwMode="black">
            <a:xfrm>
              <a:off x="4169285" y="4866435"/>
              <a:ext cx="397917" cy="396301"/>
            </a:xfrm>
            <a:custGeom>
              <a:avLst/>
              <a:gdLst>
                <a:gd name="T0" fmla="*/ 112 w 246"/>
                <a:gd name="T1" fmla="*/ 19 h 245"/>
                <a:gd name="T2" fmla="*/ 246 w 246"/>
                <a:gd name="T3" fmla="*/ 0 h 245"/>
                <a:gd name="T4" fmla="*/ 246 w 246"/>
                <a:gd name="T5" fmla="*/ 116 h 245"/>
                <a:gd name="T6" fmla="*/ 112 w 246"/>
                <a:gd name="T7" fmla="*/ 116 h 245"/>
                <a:gd name="T8" fmla="*/ 112 w 246"/>
                <a:gd name="T9" fmla="*/ 19 h 245"/>
                <a:gd name="T10" fmla="*/ 102 w 246"/>
                <a:gd name="T11" fmla="*/ 116 h 245"/>
                <a:gd name="T12" fmla="*/ 102 w 246"/>
                <a:gd name="T13" fmla="*/ 19 h 245"/>
                <a:gd name="T14" fmla="*/ 0 w 246"/>
                <a:gd name="T15" fmla="*/ 34 h 245"/>
                <a:gd name="T16" fmla="*/ 0 w 246"/>
                <a:gd name="T17" fmla="*/ 116 h 245"/>
                <a:gd name="T18" fmla="*/ 102 w 246"/>
                <a:gd name="T19" fmla="*/ 116 h 245"/>
                <a:gd name="T20" fmla="*/ 102 w 246"/>
                <a:gd name="T21" fmla="*/ 126 h 245"/>
                <a:gd name="T22" fmla="*/ 0 w 246"/>
                <a:gd name="T23" fmla="*/ 126 h 245"/>
                <a:gd name="T24" fmla="*/ 0 w 246"/>
                <a:gd name="T25" fmla="*/ 211 h 245"/>
                <a:gd name="T26" fmla="*/ 102 w 246"/>
                <a:gd name="T27" fmla="*/ 226 h 245"/>
                <a:gd name="T28" fmla="*/ 102 w 246"/>
                <a:gd name="T29" fmla="*/ 126 h 245"/>
                <a:gd name="T30" fmla="*/ 112 w 246"/>
                <a:gd name="T31" fmla="*/ 126 h 245"/>
                <a:gd name="T32" fmla="*/ 112 w 246"/>
                <a:gd name="T33" fmla="*/ 226 h 245"/>
                <a:gd name="T34" fmla="*/ 246 w 246"/>
                <a:gd name="T35" fmla="*/ 245 h 245"/>
                <a:gd name="T36" fmla="*/ 246 w 246"/>
                <a:gd name="T37" fmla="*/ 126 h 245"/>
                <a:gd name="T38" fmla="*/ 112 w 246"/>
                <a:gd name="T39" fmla="*/ 12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6" h="245">
                  <a:moveTo>
                    <a:pt x="112" y="19"/>
                  </a:moveTo>
                  <a:lnTo>
                    <a:pt x="246" y="0"/>
                  </a:lnTo>
                  <a:lnTo>
                    <a:pt x="246" y="116"/>
                  </a:lnTo>
                  <a:lnTo>
                    <a:pt x="112" y="116"/>
                  </a:lnTo>
                  <a:lnTo>
                    <a:pt x="112" y="19"/>
                  </a:lnTo>
                  <a:close/>
                  <a:moveTo>
                    <a:pt x="102" y="116"/>
                  </a:moveTo>
                  <a:lnTo>
                    <a:pt x="102" y="19"/>
                  </a:lnTo>
                  <a:lnTo>
                    <a:pt x="0" y="34"/>
                  </a:lnTo>
                  <a:lnTo>
                    <a:pt x="0" y="116"/>
                  </a:lnTo>
                  <a:lnTo>
                    <a:pt x="102" y="116"/>
                  </a:lnTo>
                  <a:close/>
                  <a:moveTo>
                    <a:pt x="102" y="126"/>
                  </a:moveTo>
                  <a:lnTo>
                    <a:pt x="0" y="126"/>
                  </a:lnTo>
                  <a:lnTo>
                    <a:pt x="0" y="211"/>
                  </a:lnTo>
                  <a:lnTo>
                    <a:pt x="102" y="226"/>
                  </a:lnTo>
                  <a:lnTo>
                    <a:pt x="102" y="126"/>
                  </a:lnTo>
                  <a:close/>
                  <a:moveTo>
                    <a:pt x="112" y="126"/>
                  </a:moveTo>
                  <a:lnTo>
                    <a:pt x="112" y="226"/>
                  </a:lnTo>
                  <a:lnTo>
                    <a:pt x="246" y="245"/>
                  </a:lnTo>
                  <a:lnTo>
                    <a:pt x="246" y="126"/>
                  </a:lnTo>
                  <a:lnTo>
                    <a:pt x="112" y="126"/>
                  </a:lnTo>
                  <a:close/>
                </a:path>
              </a:pathLst>
            </a:custGeom>
            <a:solidFill>
              <a:schemeClr val="tx2"/>
            </a:solidFill>
            <a:ln>
              <a:noFill/>
            </a:ln>
            <a:extLst/>
          </p:spPr>
          <p:txBody>
            <a:bodyPr vert="horz" wrap="square" lIns="68564" tIns="34282" rIns="68564" bIns="34282"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349" b="0" i="0" u="none" strike="noStrike" kern="1200" cap="none" spc="0" normalizeH="0" baseline="0" noProof="0" dirty="0">
                <a:ln>
                  <a:noFill/>
                </a:ln>
                <a:solidFill>
                  <a:srgbClr val="0078D7"/>
                </a:solidFill>
                <a:effectLst/>
                <a:uLnTx/>
                <a:uFillTx/>
                <a:latin typeface="Segoe UI"/>
                <a:ea typeface="+mn-ea"/>
                <a:cs typeface="+mn-cs"/>
              </a:endParaRPr>
            </a:p>
          </p:txBody>
        </p:sp>
        <p:sp>
          <p:nvSpPr>
            <p:cNvPr id="65" name="Freeform 16"/>
            <p:cNvSpPr>
              <a:spLocks noEditPoints="1"/>
            </p:cNvSpPr>
            <p:nvPr/>
          </p:nvSpPr>
          <p:spPr bwMode="auto">
            <a:xfrm>
              <a:off x="3848839" y="4502644"/>
              <a:ext cx="1038810" cy="1311944"/>
            </a:xfrm>
            <a:custGeom>
              <a:avLst/>
              <a:gdLst>
                <a:gd name="T0" fmla="*/ 464 w 464"/>
                <a:gd name="T1" fmla="*/ 586 h 586"/>
                <a:gd name="T2" fmla="*/ 0 w 464"/>
                <a:gd name="T3" fmla="*/ 586 h 586"/>
                <a:gd name="T4" fmla="*/ 0 w 464"/>
                <a:gd name="T5" fmla="*/ 0 h 586"/>
                <a:gd name="T6" fmla="*/ 322 w 464"/>
                <a:gd name="T7" fmla="*/ 0 h 586"/>
                <a:gd name="T8" fmla="*/ 464 w 464"/>
                <a:gd name="T9" fmla="*/ 129 h 586"/>
                <a:gd name="T10" fmla="*/ 464 w 464"/>
                <a:gd name="T11" fmla="*/ 586 h 586"/>
                <a:gd name="T12" fmla="*/ 22 w 464"/>
                <a:gd name="T13" fmla="*/ 565 h 586"/>
                <a:gd name="T14" fmla="*/ 442 w 464"/>
                <a:gd name="T15" fmla="*/ 565 h 586"/>
                <a:gd name="T16" fmla="*/ 442 w 464"/>
                <a:gd name="T17" fmla="*/ 139 h 586"/>
                <a:gd name="T18" fmla="*/ 315 w 464"/>
                <a:gd name="T19" fmla="*/ 22 h 586"/>
                <a:gd name="T20" fmla="*/ 22 w 464"/>
                <a:gd name="T21" fmla="*/ 22 h 586"/>
                <a:gd name="T22" fmla="*/ 22 w 464"/>
                <a:gd name="T23" fmla="*/ 565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4" h="586">
                  <a:moveTo>
                    <a:pt x="464" y="586"/>
                  </a:moveTo>
                  <a:lnTo>
                    <a:pt x="0" y="586"/>
                  </a:lnTo>
                  <a:lnTo>
                    <a:pt x="0" y="0"/>
                  </a:lnTo>
                  <a:lnTo>
                    <a:pt x="322" y="0"/>
                  </a:lnTo>
                  <a:lnTo>
                    <a:pt x="464" y="129"/>
                  </a:lnTo>
                  <a:lnTo>
                    <a:pt x="464" y="586"/>
                  </a:lnTo>
                  <a:close/>
                  <a:moveTo>
                    <a:pt x="22" y="565"/>
                  </a:moveTo>
                  <a:lnTo>
                    <a:pt x="442" y="565"/>
                  </a:lnTo>
                  <a:lnTo>
                    <a:pt x="442" y="139"/>
                  </a:lnTo>
                  <a:lnTo>
                    <a:pt x="315" y="22"/>
                  </a:lnTo>
                  <a:lnTo>
                    <a:pt x="22" y="22"/>
                  </a:lnTo>
                  <a:lnTo>
                    <a:pt x="22" y="56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71" name="Rectangle 70"/>
            <p:cNvSpPr/>
            <p:nvPr/>
          </p:nvSpPr>
          <p:spPr>
            <a:xfrm>
              <a:off x="3996988" y="5395671"/>
              <a:ext cx="742512" cy="369332"/>
            </a:xfrm>
            <a:prstGeom prst="rect">
              <a:avLst/>
            </a:prstGeom>
          </p:spPr>
          <p:txBody>
            <a:bodyPr wrap="none">
              <a:spAutoFit/>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srgbClr val="0078D7"/>
                  </a:solidFill>
                  <a:effectLst/>
                  <a:uLnTx/>
                  <a:uFillTx/>
                  <a:latin typeface="Segoe UI"/>
                  <a:ea typeface="+mn-ea"/>
                  <a:cs typeface="+mn-cs"/>
                </a:rPr>
                <a:t>AppX</a:t>
              </a:r>
              <a:endParaRPr kumimoji="0" lang="en-US" sz="1800" b="0" i="0" u="none" strike="noStrike" kern="1200" cap="none" spc="0" normalizeH="0" baseline="0" noProof="0" dirty="0">
                <a:ln>
                  <a:noFill/>
                </a:ln>
                <a:solidFill>
                  <a:srgbClr val="0078D7"/>
                </a:solidFill>
                <a:effectLst/>
                <a:uLnTx/>
                <a:uFillTx/>
                <a:latin typeface="Segoe UI"/>
                <a:ea typeface="+mn-ea"/>
                <a:cs typeface="+mn-cs"/>
              </a:endParaRPr>
            </a:p>
          </p:txBody>
        </p:sp>
      </p:grpSp>
      <p:sp>
        <p:nvSpPr>
          <p:cNvPr id="77" name="Freeform 20" hidden="1"/>
          <p:cNvSpPr>
            <a:spLocks noEditPoints="1"/>
          </p:cNvSpPr>
          <p:nvPr/>
        </p:nvSpPr>
        <p:spPr bwMode="auto">
          <a:xfrm>
            <a:off x="8566949" y="4657725"/>
            <a:ext cx="1262063" cy="1252538"/>
          </a:xfrm>
          <a:custGeom>
            <a:avLst/>
            <a:gdLst>
              <a:gd name="T0" fmla="*/ 85 w 129"/>
              <a:gd name="T1" fmla="*/ 0 h 128"/>
              <a:gd name="T2" fmla="*/ 41 w 129"/>
              <a:gd name="T3" fmla="*/ 44 h 128"/>
              <a:gd name="T4" fmla="*/ 51 w 129"/>
              <a:gd name="T5" fmla="*/ 72 h 128"/>
              <a:gd name="T6" fmla="*/ 2 w 129"/>
              <a:gd name="T7" fmla="*/ 121 h 128"/>
              <a:gd name="T8" fmla="*/ 2 w 129"/>
              <a:gd name="T9" fmla="*/ 127 h 128"/>
              <a:gd name="T10" fmla="*/ 5 w 129"/>
              <a:gd name="T11" fmla="*/ 128 h 128"/>
              <a:gd name="T12" fmla="*/ 8 w 129"/>
              <a:gd name="T13" fmla="*/ 127 h 128"/>
              <a:gd name="T14" fmla="*/ 57 w 129"/>
              <a:gd name="T15" fmla="*/ 78 h 128"/>
              <a:gd name="T16" fmla="*/ 85 w 129"/>
              <a:gd name="T17" fmla="*/ 88 h 128"/>
              <a:gd name="T18" fmla="*/ 129 w 129"/>
              <a:gd name="T19" fmla="*/ 44 h 128"/>
              <a:gd name="T20" fmla="*/ 85 w 129"/>
              <a:gd name="T21" fmla="*/ 0 h 128"/>
              <a:gd name="T22" fmla="*/ 85 w 129"/>
              <a:gd name="T23" fmla="*/ 80 h 128"/>
              <a:gd name="T24" fmla="*/ 49 w 129"/>
              <a:gd name="T25" fmla="*/ 44 h 128"/>
              <a:gd name="T26" fmla="*/ 85 w 129"/>
              <a:gd name="T27" fmla="*/ 8 h 128"/>
              <a:gd name="T28" fmla="*/ 121 w 129"/>
              <a:gd name="T29" fmla="*/ 44 h 128"/>
              <a:gd name="T30" fmla="*/ 85 w 129"/>
              <a:gd name="T31" fmla="*/ 8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9" h="128">
                <a:moveTo>
                  <a:pt x="85" y="0"/>
                </a:moveTo>
                <a:cubicBezTo>
                  <a:pt x="60" y="0"/>
                  <a:pt x="41" y="20"/>
                  <a:pt x="41" y="44"/>
                </a:cubicBezTo>
                <a:cubicBezTo>
                  <a:pt x="41" y="55"/>
                  <a:pt x="45" y="65"/>
                  <a:pt x="51" y="72"/>
                </a:cubicBezTo>
                <a:cubicBezTo>
                  <a:pt x="2" y="121"/>
                  <a:pt x="2" y="121"/>
                  <a:pt x="2" y="121"/>
                </a:cubicBezTo>
                <a:cubicBezTo>
                  <a:pt x="0" y="123"/>
                  <a:pt x="0" y="125"/>
                  <a:pt x="2" y="127"/>
                </a:cubicBezTo>
                <a:cubicBezTo>
                  <a:pt x="3" y="128"/>
                  <a:pt x="4" y="128"/>
                  <a:pt x="5" y="128"/>
                </a:cubicBezTo>
                <a:cubicBezTo>
                  <a:pt x="6" y="128"/>
                  <a:pt x="7" y="128"/>
                  <a:pt x="8" y="127"/>
                </a:cubicBezTo>
                <a:cubicBezTo>
                  <a:pt x="57" y="78"/>
                  <a:pt x="57" y="78"/>
                  <a:pt x="57" y="78"/>
                </a:cubicBezTo>
                <a:cubicBezTo>
                  <a:pt x="64" y="84"/>
                  <a:pt x="74" y="88"/>
                  <a:pt x="85" y="88"/>
                </a:cubicBezTo>
                <a:cubicBezTo>
                  <a:pt x="109" y="88"/>
                  <a:pt x="129" y="68"/>
                  <a:pt x="129" y="44"/>
                </a:cubicBezTo>
                <a:cubicBezTo>
                  <a:pt x="129" y="20"/>
                  <a:pt x="109" y="0"/>
                  <a:pt x="85" y="0"/>
                </a:cubicBezTo>
                <a:close/>
                <a:moveTo>
                  <a:pt x="85" y="80"/>
                </a:moveTo>
                <a:cubicBezTo>
                  <a:pt x="65" y="80"/>
                  <a:pt x="49" y="64"/>
                  <a:pt x="49" y="44"/>
                </a:cubicBezTo>
                <a:cubicBezTo>
                  <a:pt x="49" y="24"/>
                  <a:pt x="65" y="8"/>
                  <a:pt x="85" y="8"/>
                </a:cubicBezTo>
                <a:cubicBezTo>
                  <a:pt x="105" y="8"/>
                  <a:pt x="121" y="24"/>
                  <a:pt x="121" y="44"/>
                </a:cubicBezTo>
                <a:cubicBezTo>
                  <a:pt x="121" y="64"/>
                  <a:pt x="105" y="80"/>
                  <a:pt x="85" y="80"/>
                </a:cubicBezTo>
                <a:close/>
              </a:path>
            </a:pathLst>
          </a:custGeom>
          <a:solidFill>
            <a:srgbClr val="505050"/>
          </a:solidFill>
          <a:ln>
            <a:noFill/>
          </a:ln>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grpSp>
        <p:nvGrpSpPr>
          <p:cNvPr id="79" name="Group 23"/>
          <p:cNvGrpSpPr>
            <a:grpSpLocks noChangeAspect="1"/>
          </p:cNvGrpSpPr>
          <p:nvPr/>
        </p:nvGrpSpPr>
        <p:grpSpPr bwMode="auto">
          <a:xfrm>
            <a:off x="8474926" y="4951355"/>
            <a:ext cx="716078" cy="718404"/>
            <a:chOff x="3763" y="2050"/>
            <a:chExt cx="308" cy="309"/>
          </a:xfrm>
          <a:solidFill>
            <a:schemeClr val="accent1"/>
          </a:solidFill>
        </p:grpSpPr>
        <p:sp>
          <p:nvSpPr>
            <p:cNvPr id="81" name="Freeform 24"/>
            <p:cNvSpPr>
              <a:spLocks/>
            </p:cNvSpPr>
            <p:nvPr/>
          </p:nvSpPr>
          <p:spPr bwMode="auto">
            <a:xfrm>
              <a:off x="3763" y="2241"/>
              <a:ext cx="306" cy="118"/>
            </a:xfrm>
            <a:custGeom>
              <a:avLst/>
              <a:gdLst>
                <a:gd name="T0" fmla="*/ 64 w 127"/>
                <a:gd name="T1" fmla="*/ 41 h 49"/>
                <a:gd name="T2" fmla="*/ 12 w 127"/>
                <a:gd name="T3" fmla="*/ 9 h 49"/>
                <a:gd name="T4" fmla="*/ 32 w 127"/>
                <a:gd name="T5" fmla="*/ 9 h 49"/>
                <a:gd name="T6" fmla="*/ 32 w 127"/>
                <a:gd name="T7" fmla="*/ 1 h 49"/>
                <a:gd name="T8" fmla="*/ 0 w 127"/>
                <a:gd name="T9" fmla="*/ 1 h 49"/>
                <a:gd name="T10" fmla="*/ 0 w 127"/>
                <a:gd name="T11" fmla="*/ 33 h 49"/>
                <a:gd name="T12" fmla="*/ 8 w 127"/>
                <a:gd name="T13" fmla="*/ 33 h 49"/>
                <a:gd name="T14" fmla="*/ 8 w 127"/>
                <a:gd name="T15" fmla="*/ 18 h 49"/>
                <a:gd name="T16" fmla="*/ 64 w 127"/>
                <a:gd name="T17" fmla="*/ 49 h 49"/>
                <a:gd name="T18" fmla="*/ 127 w 127"/>
                <a:gd name="T19" fmla="*/ 2 h 49"/>
                <a:gd name="T20" fmla="*/ 119 w 127"/>
                <a:gd name="T21" fmla="*/ 0 h 49"/>
                <a:gd name="T22" fmla="*/ 64 w 127"/>
                <a:gd name="T23" fmla="*/ 4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49">
                  <a:moveTo>
                    <a:pt x="64" y="41"/>
                  </a:moveTo>
                  <a:cubicBezTo>
                    <a:pt x="42" y="41"/>
                    <a:pt x="22" y="28"/>
                    <a:pt x="12" y="9"/>
                  </a:cubicBezTo>
                  <a:cubicBezTo>
                    <a:pt x="32" y="9"/>
                    <a:pt x="32" y="9"/>
                    <a:pt x="32" y="9"/>
                  </a:cubicBezTo>
                  <a:cubicBezTo>
                    <a:pt x="32" y="1"/>
                    <a:pt x="32" y="1"/>
                    <a:pt x="32" y="1"/>
                  </a:cubicBezTo>
                  <a:cubicBezTo>
                    <a:pt x="0" y="1"/>
                    <a:pt x="0" y="1"/>
                    <a:pt x="0" y="1"/>
                  </a:cubicBezTo>
                  <a:cubicBezTo>
                    <a:pt x="0" y="33"/>
                    <a:pt x="0" y="33"/>
                    <a:pt x="0" y="33"/>
                  </a:cubicBezTo>
                  <a:cubicBezTo>
                    <a:pt x="8" y="33"/>
                    <a:pt x="8" y="33"/>
                    <a:pt x="8" y="33"/>
                  </a:cubicBezTo>
                  <a:cubicBezTo>
                    <a:pt x="8" y="18"/>
                    <a:pt x="8" y="18"/>
                    <a:pt x="8" y="18"/>
                  </a:cubicBezTo>
                  <a:cubicBezTo>
                    <a:pt x="20" y="37"/>
                    <a:pt x="41" y="49"/>
                    <a:pt x="64" y="49"/>
                  </a:cubicBezTo>
                  <a:cubicBezTo>
                    <a:pt x="93" y="49"/>
                    <a:pt x="118" y="30"/>
                    <a:pt x="127" y="2"/>
                  </a:cubicBezTo>
                  <a:cubicBezTo>
                    <a:pt x="119" y="0"/>
                    <a:pt x="119" y="0"/>
                    <a:pt x="119" y="0"/>
                  </a:cubicBezTo>
                  <a:cubicBezTo>
                    <a:pt x="112" y="24"/>
                    <a:pt x="89" y="41"/>
                    <a:pt x="64" y="41"/>
                  </a:cubicBez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82" name="Freeform 25"/>
            <p:cNvSpPr>
              <a:spLocks/>
            </p:cNvSpPr>
            <p:nvPr/>
          </p:nvSpPr>
          <p:spPr bwMode="auto">
            <a:xfrm>
              <a:off x="3765" y="2050"/>
              <a:ext cx="306" cy="118"/>
            </a:xfrm>
            <a:custGeom>
              <a:avLst/>
              <a:gdLst>
                <a:gd name="T0" fmla="*/ 119 w 127"/>
                <a:gd name="T1" fmla="*/ 16 h 49"/>
                <a:gd name="T2" fmla="*/ 119 w 127"/>
                <a:gd name="T3" fmla="*/ 31 h 49"/>
                <a:gd name="T4" fmla="*/ 63 w 127"/>
                <a:gd name="T5" fmla="*/ 0 h 49"/>
                <a:gd name="T6" fmla="*/ 0 w 127"/>
                <a:gd name="T7" fmla="*/ 47 h 49"/>
                <a:gd name="T8" fmla="*/ 7 w 127"/>
                <a:gd name="T9" fmla="*/ 49 h 49"/>
                <a:gd name="T10" fmla="*/ 63 w 127"/>
                <a:gd name="T11" fmla="*/ 8 h 49"/>
                <a:gd name="T12" fmla="*/ 114 w 127"/>
                <a:gd name="T13" fmla="*/ 40 h 49"/>
                <a:gd name="T14" fmla="*/ 95 w 127"/>
                <a:gd name="T15" fmla="*/ 40 h 49"/>
                <a:gd name="T16" fmla="*/ 95 w 127"/>
                <a:gd name="T17" fmla="*/ 48 h 49"/>
                <a:gd name="T18" fmla="*/ 127 w 127"/>
                <a:gd name="T19" fmla="*/ 48 h 49"/>
                <a:gd name="T20" fmla="*/ 127 w 127"/>
                <a:gd name="T21" fmla="*/ 16 h 49"/>
                <a:gd name="T22" fmla="*/ 119 w 127"/>
                <a:gd name="T23" fmla="*/ 1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49">
                  <a:moveTo>
                    <a:pt x="119" y="16"/>
                  </a:moveTo>
                  <a:cubicBezTo>
                    <a:pt x="119" y="31"/>
                    <a:pt x="119" y="31"/>
                    <a:pt x="119" y="31"/>
                  </a:cubicBezTo>
                  <a:cubicBezTo>
                    <a:pt x="107" y="12"/>
                    <a:pt x="86" y="0"/>
                    <a:pt x="63" y="0"/>
                  </a:cubicBezTo>
                  <a:cubicBezTo>
                    <a:pt x="33" y="0"/>
                    <a:pt x="8" y="19"/>
                    <a:pt x="0" y="47"/>
                  </a:cubicBezTo>
                  <a:cubicBezTo>
                    <a:pt x="7" y="49"/>
                    <a:pt x="7" y="49"/>
                    <a:pt x="7" y="49"/>
                  </a:cubicBezTo>
                  <a:cubicBezTo>
                    <a:pt x="15" y="25"/>
                    <a:pt x="37" y="8"/>
                    <a:pt x="63" y="8"/>
                  </a:cubicBezTo>
                  <a:cubicBezTo>
                    <a:pt x="85" y="8"/>
                    <a:pt x="105" y="21"/>
                    <a:pt x="114" y="40"/>
                  </a:cubicBezTo>
                  <a:cubicBezTo>
                    <a:pt x="95" y="40"/>
                    <a:pt x="95" y="40"/>
                    <a:pt x="95" y="40"/>
                  </a:cubicBezTo>
                  <a:cubicBezTo>
                    <a:pt x="95" y="48"/>
                    <a:pt x="95" y="48"/>
                    <a:pt x="95" y="48"/>
                  </a:cubicBezTo>
                  <a:cubicBezTo>
                    <a:pt x="127" y="48"/>
                    <a:pt x="127" y="48"/>
                    <a:pt x="127" y="48"/>
                  </a:cubicBezTo>
                  <a:cubicBezTo>
                    <a:pt x="127" y="16"/>
                    <a:pt x="127" y="16"/>
                    <a:pt x="127" y="16"/>
                  </a:cubicBezTo>
                  <a:lnTo>
                    <a:pt x="119"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grpSp>
      <p:sp>
        <p:nvSpPr>
          <p:cNvPr id="87" name="Freeform 29"/>
          <p:cNvSpPr>
            <a:spLocks noEditPoints="1"/>
          </p:cNvSpPr>
          <p:nvPr/>
        </p:nvSpPr>
        <p:spPr bwMode="auto">
          <a:xfrm>
            <a:off x="10653036" y="4946133"/>
            <a:ext cx="594402" cy="728849"/>
          </a:xfrm>
          <a:custGeom>
            <a:avLst/>
            <a:gdLst>
              <a:gd name="T0" fmla="*/ 88 w 104"/>
              <a:gd name="T1" fmla="*/ 32 h 128"/>
              <a:gd name="T2" fmla="*/ 88 w 104"/>
              <a:gd name="T3" fmla="*/ 24 h 128"/>
              <a:gd name="T4" fmla="*/ 64 w 104"/>
              <a:gd name="T5" fmla="*/ 0 h 128"/>
              <a:gd name="T6" fmla="*/ 52 w 104"/>
              <a:gd name="T7" fmla="*/ 3 h 128"/>
              <a:gd name="T8" fmla="*/ 40 w 104"/>
              <a:gd name="T9" fmla="*/ 0 h 128"/>
              <a:gd name="T10" fmla="*/ 16 w 104"/>
              <a:gd name="T11" fmla="*/ 24 h 128"/>
              <a:gd name="T12" fmla="*/ 16 w 104"/>
              <a:gd name="T13" fmla="*/ 32 h 128"/>
              <a:gd name="T14" fmla="*/ 0 w 104"/>
              <a:gd name="T15" fmla="*/ 32 h 128"/>
              <a:gd name="T16" fmla="*/ 0 w 104"/>
              <a:gd name="T17" fmla="*/ 112 h 128"/>
              <a:gd name="T18" fmla="*/ 16 w 104"/>
              <a:gd name="T19" fmla="*/ 128 h 128"/>
              <a:gd name="T20" fmla="*/ 88 w 104"/>
              <a:gd name="T21" fmla="*/ 128 h 128"/>
              <a:gd name="T22" fmla="*/ 104 w 104"/>
              <a:gd name="T23" fmla="*/ 112 h 128"/>
              <a:gd name="T24" fmla="*/ 104 w 104"/>
              <a:gd name="T25" fmla="*/ 32 h 128"/>
              <a:gd name="T26" fmla="*/ 88 w 104"/>
              <a:gd name="T27" fmla="*/ 32 h 128"/>
              <a:gd name="T28" fmla="*/ 80 w 104"/>
              <a:gd name="T29" fmla="*/ 24 h 128"/>
              <a:gd name="T30" fmla="*/ 80 w 104"/>
              <a:gd name="T31" fmla="*/ 32 h 128"/>
              <a:gd name="T32" fmla="*/ 64 w 104"/>
              <a:gd name="T33" fmla="*/ 32 h 128"/>
              <a:gd name="T34" fmla="*/ 64 w 104"/>
              <a:gd name="T35" fmla="*/ 24 h 128"/>
              <a:gd name="T36" fmla="*/ 58 w 104"/>
              <a:gd name="T37" fmla="*/ 9 h 128"/>
              <a:gd name="T38" fmla="*/ 64 w 104"/>
              <a:gd name="T39" fmla="*/ 8 h 128"/>
              <a:gd name="T40" fmla="*/ 80 w 104"/>
              <a:gd name="T41" fmla="*/ 24 h 128"/>
              <a:gd name="T42" fmla="*/ 24 w 104"/>
              <a:gd name="T43" fmla="*/ 24 h 128"/>
              <a:gd name="T44" fmla="*/ 40 w 104"/>
              <a:gd name="T45" fmla="*/ 8 h 128"/>
              <a:gd name="T46" fmla="*/ 56 w 104"/>
              <a:gd name="T47" fmla="*/ 24 h 128"/>
              <a:gd name="T48" fmla="*/ 56 w 104"/>
              <a:gd name="T49" fmla="*/ 32 h 128"/>
              <a:gd name="T50" fmla="*/ 24 w 104"/>
              <a:gd name="T51" fmla="*/ 32 h 128"/>
              <a:gd name="T52" fmla="*/ 24 w 104"/>
              <a:gd name="T53" fmla="*/ 24 h 128"/>
              <a:gd name="T54" fmla="*/ 16 w 104"/>
              <a:gd name="T55" fmla="*/ 120 h 128"/>
              <a:gd name="T56" fmla="*/ 8 w 104"/>
              <a:gd name="T57" fmla="*/ 112 h 128"/>
              <a:gd name="T58" fmla="*/ 8 w 104"/>
              <a:gd name="T59" fmla="*/ 40 h 128"/>
              <a:gd name="T60" fmla="*/ 72 w 104"/>
              <a:gd name="T61" fmla="*/ 40 h 128"/>
              <a:gd name="T62" fmla="*/ 72 w 104"/>
              <a:gd name="T63" fmla="*/ 112 h 128"/>
              <a:gd name="T64" fmla="*/ 74 w 104"/>
              <a:gd name="T65" fmla="*/ 120 h 128"/>
              <a:gd name="T66" fmla="*/ 16 w 104"/>
              <a:gd name="T67" fmla="*/ 120 h 128"/>
              <a:gd name="T68" fmla="*/ 96 w 104"/>
              <a:gd name="T69" fmla="*/ 112 h 128"/>
              <a:gd name="T70" fmla="*/ 88 w 104"/>
              <a:gd name="T71" fmla="*/ 120 h 128"/>
              <a:gd name="T72" fmla="*/ 80 w 104"/>
              <a:gd name="T73" fmla="*/ 112 h 128"/>
              <a:gd name="T74" fmla="*/ 80 w 104"/>
              <a:gd name="T75" fmla="*/ 40 h 128"/>
              <a:gd name="T76" fmla="*/ 96 w 104"/>
              <a:gd name="T77" fmla="*/ 40 h 128"/>
              <a:gd name="T78" fmla="*/ 96 w 104"/>
              <a:gd name="T79"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4" h="128">
                <a:moveTo>
                  <a:pt x="88" y="32"/>
                </a:moveTo>
                <a:cubicBezTo>
                  <a:pt x="88" y="24"/>
                  <a:pt x="88" y="24"/>
                  <a:pt x="88" y="24"/>
                </a:cubicBezTo>
                <a:cubicBezTo>
                  <a:pt x="88" y="11"/>
                  <a:pt x="77" y="0"/>
                  <a:pt x="64" y="0"/>
                </a:cubicBezTo>
                <a:cubicBezTo>
                  <a:pt x="59" y="0"/>
                  <a:pt x="55" y="1"/>
                  <a:pt x="52" y="3"/>
                </a:cubicBezTo>
                <a:cubicBezTo>
                  <a:pt x="48" y="1"/>
                  <a:pt x="44" y="0"/>
                  <a:pt x="40" y="0"/>
                </a:cubicBezTo>
                <a:cubicBezTo>
                  <a:pt x="26" y="0"/>
                  <a:pt x="16" y="11"/>
                  <a:pt x="16" y="24"/>
                </a:cubicBezTo>
                <a:cubicBezTo>
                  <a:pt x="16" y="32"/>
                  <a:pt x="16" y="32"/>
                  <a:pt x="16" y="32"/>
                </a:cubicBezTo>
                <a:cubicBezTo>
                  <a:pt x="0" y="32"/>
                  <a:pt x="0" y="32"/>
                  <a:pt x="0" y="32"/>
                </a:cubicBezTo>
                <a:cubicBezTo>
                  <a:pt x="0" y="112"/>
                  <a:pt x="0" y="112"/>
                  <a:pt x="0" y="112"/>
                </a:cubicBezTo>
                <a:cubicBezTo>
                  <a:pt x="0" y="121"/>
                  <a:pt x="7" y="128"/>
                  <a:pt x="16" y="128"/>
                </a:cubicBezTo>
                <a:cubicBezTo>
                  <a:pt x="88" y="128"/>
                  <a:pt x="88" y="128"/>
                  <a:pt x="88" y="128"/>
                </a:cubicBezTo>
                <a:cubicBezTo>
                  <a:pt x="97" y="128"/>
                  <a:pt x="104" y="121"/>
                  <a:pt x="104" y="112"/>
                </a:cubicBezTo>
                <a:cubicBezTo>
                  <a:pt x="104" y="32"/>
                  <a:pt x="104" y="32"/>
                  <a:pt x="104" y="32"/>
                </a:cubicBezTo>
                <a:lnTo>
                  <a:pt x="88" y="32"/>
                </a:lnTo>
                <a:close/>
                <a:moveTo>
                  <a:pt x="80" y="24"/>
                </a:moveTo>
                <a:cubicBezTo>
                  <a:pt x="80" y="32"/>
                  <a:pt x="80" y="32"/>
                  <a:pt x="80" y="32"/>
                </a:cubicBezTo>
                <a:cubicBezTo>
                  <a:pt x="64" y="32"/>
                  <a:pt x="64" y="32"/>
                  <a:pt x="64" y="32"/>
                </a:cubicBezTo>
                <a:cubicBezTo>
                  <a:pt x="64" y="24"/>
                  <a:pt x="64" y="24"/>
                  <a:pt x="64" y="24"/>
                </a:cubicBezTo>
                <a:cubicBezTo>
                  <a:pt x="64" y="18"/>
                  <a:pt x="62" y="13"/>
                  <a:pt x="58" y="9"/>
                </a:cubicBezTo>
                <a:cubicBezTo>
                  <a:pt x="60" y="8"/>
                  <a:pt x="62" y="8"/>
                  <a:pt x="64" y="8"/>
                </a:cubicBezTo>
                <a:cubicBezTo>
                  <a:pt x="73" y="8"/>
                  <a:pt x="80" y="15"/>
                  <a:pt x="80" y="24"/>
                </a:cubicBezTo>
                <a:close/>
                <a:moveTo>
                  <a:pt x="24" y="24"/>
                </a:moveTo>
                <a:cubicBezTo>
                  <a:pt x="24" y="15"/>
                  <a:pt x="31" y="8"/>
                  <a:pt x="40" y="8"/>
                </a:cubicBezTo>
                <a:cubicBezTo>
                  <a:pt x="49" y="8"/>
                  <a:pt x="56" y="15"/>
                  <a:pt x="56" y="24"/>
                </a:cubicBezTo>
                <a:cubicBezTo>
                  <a:pt x="56" y="32"/>
                  <a:pt x="56" y="32"/>
                  <a:pt x="56" y="32"/>
                </a:cubicBezTo>
                <a:cubicBezTo>
                  <a:pt x="24" y="32"/>
                  <a:pt x="24" y="32"/>
                  <a:pt x="24" y="32"/>
                </a:cubicBezTo>
                <a:lnTo>
                  <a:pt x="24" y="24"/>
                </a:lnTo>
                <a:close/>
                <a:moveTo>
                  <a:pt x="16" y="120"/>
                </a:moveTo>
                <a:cubicBezTo>
                  <a:pt x="11" y="120"/>
                  <a:pt x="8" y="117"/>
                  <a:pt x="8" y="112"/>
                </a:cubicBezTo>
                <a:cubicBezTo>
                  <a:pt x="8" y="40"/>
                  <a:pt x="8" y="40"/>
                  <a:pt x="8" y="40"/>
                </a:cubicBezTo>
                <a:cubicBezTo>
                  <a:pt x="72" y="40"/>
                  <a:pt x="72" y="40"/>
                  <a:pt x="72" y="40"/>
                </a:cubicBezTo>
                <a:cubicBezTo>
                  <a:pt x="72" y="112"/>
                  <a:pt x="72" y="112"/>
                  <a:pt x="72" y="112"/>
                </a:cubicBezTo>
                <a:cubicBezTo>
                  <a:pt x="72" y="115"/>
                  <a:pt x="72" y="118"/>
                  <a:pt x="74" y="120"/>
                </a:cubicBezTo>
                <a:lnTo>
                  <a:pt x="16" y="120"/>
                </a:lnTo>
                <a:close/>
                <a:moveTo>
                  <a:pt x="96" y="112"/>
                </a:moveTo>
                <a:cubicBezTo>
                  <a:pt x="96" y="117"/>
                  <a:pt x="92" y="120"/>
                  <a:pt x="88" y="120"/>
                </a:cubicBezTo>
                <a:cubicBezTo>
                  <a:pt x="83" y="120"/>
                  <a:pt x="80" y="117"/>
                  <a:pt x="80" y="112"/>
                </a:cubicBezTo>
                <a:cubicBezTo>
                  <a:pt x="80" y="40"/>
                  <a:pt x="80" y="40"/>
                  <a:pt x="80" y="40"/>
                </a:cubicBezTo>
                <a:cubicBezTo>
                  <a:pt x="96" y="40"/>
                  <a:pt x="96" y="40"/>
                  <a:pt x="96" y="40"/>
                </a:cubicBezTo>
                <a:lnTo>
                  <a:pt x="96" y="112"/>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grpSp>
        <p:nvGrpSpPr>
          <p:cNvPr id="89" name="Group 36"/>
          <p:cNvGrpSpPr>
            <a:grpSpLocks noChangeAspect="1"/>
          </p:cNvGrpSpPr>
          <p:nvPr/>
        </p:nvGrpSpPr>
        <p:grpSpPr bwMode="auto">
          <a:xfrm>
            <a:off x="2767102" y="5133471"/>
            <a:ext cx="434943" cy="408238"/>
            <a:chOff x="3810" y="2097"/>
            <a:chExt cx="228" cy="214"/>
          </a:xfrm>
          <a:noFill/>
        </p:grpSpPr>
        <p:sp>
          <p:nvSpPr>
            <p:cNvPr id="90" name="Line 37"/>
            <p:cNvSpPr>
              <a:spLocks noChangeShapeType="1"/>
            </p:cNvSpPr>
            <p:nvPr/>
          </p:nvSpPr>
          <p:spPr bwMode="auto">
            <a:xfrm flipH="1">
              <a:off x="3810" y="2204"/>
              <a:ext cx="218" cy="0"/>
            </a:xfrm>
            <a:prstGeom prst="line">
              <a:avLst/>
            </a:prstGeom>
            <a:grpFill/>
            <a:ln w="50800" cap="flat">
              <a:solidFill>
                <a:srgbClr val="737373"/>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91" name="Freeform 38"/>
            <p:cNvSpPr>
              <a:spLocks/>
            </p:cNvSpPr>
            <p:nvPr/>
          </p:nvSpPr>
          <p:spPr bwMode="auto">
            <a:xfrm>
              <a:off x="3932" y="2097"/>
              <a:ext cx="106" cy="214"/>
            </a:xfrm>
            <a:custGeom>
              <a:avLst/>
              <a:gdLst>
                <a:gd name="T0" fmla="*/ 0 w 106"/>
                <a:gd name="T1" fmla="*/ 0 h 214"/>
                <a:gd name="T2" fmla="*/ 106 w 106"/>
                <a:gd name="T3" fmla="*/ 107 h 214"/>
                <a:gd name="T4" fmla="*/ 0 w 106"/>
                <a:gd name="T5" fmla="*/ 214 h 214"/>
              </a:gdLst>
              <a:ahLst/>
              <a:cxnLst>
                <a:cxn ang="0">
                  <a:pos x="T0" y="T1"/>
                </a:cxn>
                <a:cxn ang="0">
                  <a:pos x="T2" y="T3"/>
                </a:cxn>
                <a:cxn ang="0">
                  <a:pos x="T4" y="T5"/>
                </a:cxn>
              </a:cxnLst>
              <a:rect l="0" t="0" r="r" b="b"/>
              <a:pathLst>
                <a:path w="106" h="214">
                  <a:moveTo>
                    <a:pt x="0" y="0"/>
                  </a:moveTo>
                  <a:lnTo>
                    <a:pt x="106" y="107"/>
                  </a:lnTo>
                  <a:lnTo>
                    <a:pt x="0" y="214"/>
                  </a:lnTo>
                </a:path>
              </a:pathLst>
            </a:custGeom>
            <a:grpFill/>
            <a:ln w="50800" cap="flat">
              <a:solidFill>
                <a:srgbClr val="737373"/>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grpSp>
      <p:grpSp>
        <p:nvGrpSpPr>
          <p:cNvPr id="93" name="Group 36"/>
          <p:cNvGrpSpPr>
            <a:grpSpLocks noChangeAspect="1"/>
          </p:cNvGrpSpPr>
          <p:nvPr/>
        </p:nvGrpSpPr>
        <p:grpSpPr bwMode="auto">
          <a:xfrm>
            <a:off x="4927076" y="5133471"/>
            <a:ext cx="434943" cy="408238"/>
            <a:chOff x="3810" y="2097"/>
            <a:chExt cx="228" cy="214"/>
          </a:xfrm>
          <a:noFill/>
        </p:grpSpPr>
        <p:sp>
          <p:nvSpPr>
            <p:cNvPr id="94" name="Line 37"/>
            <p:cNvSpPr>
              <a:spLocks noChangeShapeType="1"/>
            </p:cNvSpPr>
            <p:nvPr/>
          </p:nvSpPr>
          <p:spPr bwMode="auto">
            <a:xfrm flipH="1">
              <a:off x="3810" y="2204"/>
              <a:ext cx="218" cy="0"/>
            </a:xfrm>
            <a:prstGeom prst="line">
              <a:avLst/>
            </a:prstGeom>
            <a:grpFill/>
            <a:ln w="50800" cap="flat">
              <a:solidFill>
                <a:srgbClr val="737373"/>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95" name="Freeform 38"/>
            <p:cNvSpPr>
              <a:spLocks/>
            </p:cNvSpPr>
            <p:nvPr/>
          </p:nvSpPr>
          <p:spPr bwMode="auto">
            <a:xfrm>
              <a:off x="3932" y="2097"/>
              <a:ext cx="106" cy="214"/>
            </a:xfrm>
            <a:custGeom>
              <a:avLst/>
              <a:gdLst>
                <a:gd name="T0" fmla="*/ 0 w 106"/>
                <a:gd name="T1" fmla="*/ 0 h 214"/>
                <a:gd name="T2" fmla="*/ 106 w 106"/>
                <a:gd name="T3" fmla="*/ 107 h 214"/>
                <a:gd name="T4" fmla="*/ 0 w 106"/>
                <a:gd name="T5" fmla="*/ 214 h 214"/>
              </a:gdLst>
              <a:ahLst/>
              <a:cxnLst>
                <a:cxn ang="0">
                  <a:pos x="T0" y="T1"/>
                </a:cxn>
                <a:cxn ang="0">
                  <a:pos x="T2" y="T3"/>
                </a:cxn>
                <a:cxn ang="0">
                  <a:pos x="T4" y="T5"/>
                </a:cxn>
              </a:cxnLst>
              <a:rect l="0" t="0" r="r" b="b"/>
              <a:pathLst>
                <a:path w="106" h="214">
                  <a:moveTo>
                    <a:pt x="0" y="0"/>
                  </a:moveTo>
                  <a:lnTo>
                    <a:pt x="106" y="107"/>
                  </a:lnTo>
                  <a:lnTo>
                    <a:pt x="0" y="214"/>
                  </a:lnTo>
                </a:path>
              </a:pathLst>
            </a:custGeom>
            <a:grpFill/>
            <a:ln w="50800" cap="flat">
              <a:solidFill>
                <a:srgbClr val="737373"/>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grpSp>
      <p:grpSp>
        <p:nvGrpSpPr>
          <p:cNvPr id="96" name="Group 36"/>
          <p:cNvGrpSpPr>
            <a:grpSpLocks noChangeAspect="1"/>
          </p:cNvGrpSpPr>
          <p:nvPr/>
        </p:nvGrpSpPr>
        <p:grpSpPr bwMode="auto">
          <a:xfrm>
            <a:off x="7522137" y="5133471"/>
            <a:ext cx="434943" cy="408238"/>
            <a:chOff x="3810" y="2097"/>
            <a:chExt cx="228" cy="214"/>
          </a:xfrm>
          <a:noFill/>
        </p:grpSpPr>
        <p:sp>
          <p:nvSpPr>
            <p:cNvPr id="97" name="Line 37"/>
            <p:cNvSpPr>
              <a:spLocks noChangeShapeType="1"/>
            </p:cNvSpPr>
            <p:nvPr/>
          </p:nvSpPr>
          <p:spPr bwMode="auto">
            <a:xfrm flipH="1">
              <a:off x="3810" y="2204"/>
              <a:ext cx="218" cy="0"/>
            </a:xfrm>
            <a:prstGeom prst="line">
              <a:avLst/>
            </a:prstGeom>
            <a:grpFill/>
            <a:ln w="50800" cap="flat">
              <a:solidFill>
                <a:srgbClr val="737373"/>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98" name="Freeform 38"/>
            <p:cNvSpPr>
              <a:spLocks/>
            </p:cNvSpPr>
            <p:nvPr/>
          </p:nvSpPr>
          <p:spPr bwMode="auto">
            <a:xfrm>
              <a:off x="3932" y="2097"/>
              <a:ext cx="106" cy="214"/>
            </a:xfrm>
            <a:custGeom>
              <a:avLst/>
              <a:gdLst>
                <a:gd name="T0" fmla="*/ 0 w 106"/>
                <a:gd name="T1" fmla="*/ 0 h 214"/>
                <a:gd name="T2" fmla="*/ 106 w 106"/>
                <a:gd name="T3" fmla="*/ 107 h 214"/>
                <a:gd name="T4" fmla="*/ 0 w 106"/>
                <a:gd name="T5" fmla="*/ 214 h 214"/>
              </a:gdLst>
              <a:ahLst/>
              <a:cxnLst>
                <a:cxn ang="0">
                  <a:pos x="T0" y="T1"/>
                </a:cxn>
                <a:cxn ang="0">
                  <a:pos x="T2" y="T3"/>
                </a:cxn>
                <a:cxn ang="0">
                  <a:pos x="T4" y="T5"/>
                </a:cxn>
              </a:cxnLst>
              <a:rect l="0" t="0" r="r" b="b"/>
              <a:pathLst>
                <a:path w="106" h="214">
                  <a:moveTo>
                    <a:pt x="0" y="0"/>
                  </a:moveTo>
                  <a:lnTo>
                    <a:pt x="106" y="107"/>
                  </a:lnTo>
                  <a:lnTo>
                    <a:pt x="0" y="214"/>
                  </a:lnTo>
                </a:path>
              </a:pathLst>
            </a:custGeom>
            <a:grpFill/>
            <a:ln w="50800" cap="flat">
              <a:solidFill>
                <a:srgbClr val="737373"/>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grpSp>
      <p:grpSp>
        <p:nvGrpSpPr>
          <p:cNvPr id="99" name="Group 36"/>
          <p:cNvGrpSpPr>
            <a:grpSpLocks noChangeAspect="1"/>
          </p:cNvGrpSpPr>
          <p:nvPr/>
        </p:nvGrpSpPr>
        <p:grpSpPr bwMode="auto">
          <a:xfrm>
            <a:off x="9699898" y="5133471"/>
            <a:ext cx="434943" cy="408238"/>
            <a:chOff x="3810" y="2097"/>
            <a:chExt cx="228" cy="214"/>
          </a:xfrm>
          <a:noFill/>
        </p:grpSpPr>
        <p:sp>
          <p:nvSpPr>
            <p:cNvPr id="100" name="Line 37"/>
            <p:cNvSpPr>
              <a:spLocks noChangeShapeType="1"/>
            </p:cNvSpPr>
            <p:nvPr/>
          </p:nvSpPr>
          <p:spPr bwMode="auto">
            <a:xfrm flipH="1">
              <a:off x="3810" y="2204"/>
              <a:ext cx="218" cy="0"/>
            </a:xfrm>
            <a:prstGeom prst="line">
              <a:avLst/>
            </a:prstGeom>
            <a:grpFill/>
            <a:ln w="50800" cap="flat">
              <a:solidFill>
                <a:srgbClr val="737373"/>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01" name="Freeform 38"/>
            <p:cNvSpPr>
              <a:spLocks/>
            </p:cNvSpPr>
            <p:nvPr/>
          </p:nvSpPr>
          <p:spPr bwMode="auto">
            <a:xfrm>
              <a:off x="3932" y="2097"/>
              <a:ext cx="106" cy="214"/>
            </a:xfrm>
            <a:custGeom>
              <a:avLst/>
              <a:gdLst>
                <a:gd name="T0" fmla="*/ 0 w 106"/>
                <a:gd name="T1" fmla="*/ 0 h 214"/>
                <a:gd name="T2" fmla="*/ 106 w 106"/>
                <a:gd name="T3" fmla="*/ 107 h 214"/>
                <a:gd name="T4" fmla="*/ 0 w 106"/>
                <a:gd name="T5" fmla="*/ 214 h 214"/>
              </a:gdLst>
              <a:ahLst/>
              <a:cxnLst>
                <a:cxn ang="0">
                  <a:pos x="T0" y="T1"/>
                </a:cxn>
                <a:cxn ang="0">
                  <a:pos x="T2" y="T3"/>
                </a:cxn>
                <a:cxn ang="0">
                  <a:pos x="T4" y="T5"/>
                </a:cxn>
              </a:cxnLst>
              <a:rect l="0" t="0" r="r" b="b"/>
              <a:pathLst>
                <a:path w="106" h="214">
                  <a:moveTo>
                    <a:pt x="0" y="0"/>
                  </a:moveTo>
                  <a:lnTo>
                    <a:pt x="106" y="107"/>
                  </a:lnTo>
                  <a:lnTo>
                    <a:pt x="0" y="214"/>
                  </a:lnTo>
                </a:path>
              </a:pathLst>
            </a:custGeom>
            <a:grpFill/>
            <a:ln w="50800" cap="flat">
              <a:solidFill>
                <a:srgbClr val="737373"/>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grpSp>
      <p:sp>
        <p:nvSpPr>
          <p:cNvPr id="2" name="TextBox 1"/>
          <p:cNvSpPr txBox="1"/>
          <p:nvPr/>
        </p:nvSpPr>
        <p:spPr>
          <a:xfrm>
            <a:off x="10427957" y="6370521"/>
            <a:ext cx="1736245" cy="461665"/>
          </a:xfrm>
          <a:prstGeom prst="rect">
            <a:avLst/>
          </a:prstGeom>
          <a:noFill/>
        </p:spPr>
        <p:txBody>
          <a:bodyPr wrap="non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1200" b="0" i="0" u="none" strike="noStrike" kern="1200" cap="none" spc="0" normalizeH="0" baseline="0" noProof="0" dirty="0">
                <a:ln>
                  <a:noFill/>
                </a:ln>
                <a:gradFill>
                  <a:gsLst>
                    <a:gs pos="2917">
                      <a:srgbClr val="505050"/>
                    </a:gs>
                    <a:gs pos="30000">
                      <a:srgbClr val="505050"/>
                    </a:gs>
                  </a:gsLst>
                  <a:lin ang="5400000" scaled="0"/>
                </a:gradFill>
                <a:effectLst/>
                <a:uLnTx/>
                <a:uFillTx/>
                <a:latin typeface="Segoe UI"/>
                <a:ea typeface="+mn-ea"/>
                <a:cs typeface="+mn-cs"/>
              </a:rPr>
              <a:t>*Pending availability</a:t>
            </a:r>
          </a:p>
        </p:txBody>
      </p:sp>
    </p:spTree>
    <p:extLst>
      <p:ext uri="{BB962C8B-B14F-4D97-AF65-F5344CB8AC3E}">
        <p14:creationId xmlns:p14="http://schemas.microsoft.com/office/powerpoint/2010/main" val="3272410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1000"/>
                                  </p:stCondLst>
                                  <p:childTnLst>
                                    <p:set>
                                      <p:cBhvr>
                                        <p:cTn id="6" dur="1" fill="hold">
                                          <p:stCondLst>
                                            <p:cond delay="0"/>
                                          </p:stCondLst>
                                        </p:cTn>
                                        <p:tgtEl>
                                          <p:spTgt spid="89"/>
                                        </p:tgtEl>
                                        <p:attrNameLst>
                                          <p:attrName>style.visibility</p:attrName>
                                        </p:attrNameLst>
                                      </p:cBhvr>
                                      <p:to>
                                        <p:strVal val="visible"/>
                                      </p:to>
                                    </p:set>
                                    <p:animEffect transition="in" filter="wipe(left)">
                                      <p:cBhvr>
                                        <p:cTn id="7" dur="250"/>
                                        <p:tgtEl>
                                          <p:spTgt spid="89"/>
                                        </p:tgtEl>
                                      </p:cBhvr>
                                    </p:animEffect>
                                  </p:childTnLst>
                                </p:cTn>
                              </p:par>
                            </p:childTnLst>
                          </p:cTn>
                        </p:par>
                        <p:par>
                          <p:cTn id="8" fill="hold">
                            <p:stCondLst>
                              <p:cond delay="1250"/>
                            </p:stCondLst>
                            <p:childTnLst>
                              <p:par>
                                <p:cTn id="9" presetID="10" presetClass="entr" presetSubtype="0" fill="hold" grpId="0" nodeType="afterEffect">
                                  <p:stCondLst>
                                    <p:cond delay="75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500"/>
                                        <p:tgtEl>
                                          <p:spTgt spid="37"/>
                                        </p:tgtEl>
                                      </p:cBhvr>
                                    </p:animEffect>
                                  </p:childTnLst>
                                </p:cTn>
                              </p:par>
                              <p:par>
                                <p:cTn id="12" presetID="10" presetClass="entr" presetSubtype="0" fill="hold" grpId="0" nodeType="withEffect">
                                  <p:stCondLst>
                                    <p:cond delay="1000"/>
                                  </p:stCondLst>
                                  <p:childTnLst>
                                    <p:set>
                                      <p:cBhvr>
                                        <p:cTn id="13" dur="1" fill="hold">
                                          <p:stCondLst>
                                            <p:cond delay="0"/>
                                          </p:stCondLst>
                                        </p:cTn>
                                        <p:tgtEl>
                                          <p:spTgt spid="36"/>
                                        </p:tgtEl>
                                        <p:attrNameLst>
                                          <p:attrName>style.visibility</p:attrName>
                                        </p:attrNameLst>
                                      </p:cBhvr>
                                      <p:to>
                                        <p:strVal val="visible"/>
                                      </p:to>
                                    </p:set>
                                    <p:animEffect transition="in" filter="fade">
                                      <p:cBhvr>
                                        <p:cTn id="14" dur="500"/>
                                        <p:tgtEl>
                                          <p:spTgt spid="36"/>
                                        </p:tgtEl>
                                      </p:cBhvr>
                                    </p:animEffect>
                                  </p:childTnLst>
                                </p:cTn>
                              </p:par>
                            </p:childTnLst>
                          </p:cTn>
                        </p:par>
                        <p:par>
                          <p:cTn id="15" fill="hold">
                            <p:stCondLst>
                              <p:cond delay="2750"/>
                            </p:stCondLst>
                            <p:childTnLst>
                              <p:par>
                                <p:cTn id="16" presetID="8" presetClass="emph" presetSubtype="0" accel="33333" decel="43333" fill="hold" grpId="1" nodeType="afterEffect">
                                  <p:stCondLst>
                                    <p:cond delay="0"/>
                                  </p:stCondLst>
                                  <p:childTnLst>
                                    <p:animRot by="21600000">
                                      <p:cBhvr>
                                        <p:cTn id="17" dur="1500" fill="hold"/>
                                        <p:tgtEl>
                                          <p:spTgt spid="37"/>
                                        </p:tgtEl>
                                        <p:attrNameLst>
                                          <p:attrName>r</p:attrName>
                                        </p:attrNameLst>
                                      </p:cBhvr>
                                    </p:animRot>
                                  </p:childTnLst>
                                </p:cTn>
                              </p:par>
                              <p:par>
                                <p:cTn id="18" presetID="8" presetClass="emph" presetSubtype="0" accel="33333" decel="43333" fill="hold" grpId="1" nodeType="withEffect">
                                  <p:stCondLst>
                                    <p:cond delay="0"/>
                                  </p:stCondLst>
                                  <p:childTnLst>
                                    <p:animRot by="-21600000">
                                      <p:cBhvr>
                                        <p:cTn id="19" dur="1500" fill="hold"/>
                                        <p:tgtEl>
                                          <p:spTgt spid="36"/>
                                        </p:tgtEl>
                                        <p:attrNameLst>
                                          <p:attrName>r</p:attrName>
                                        </p:attrNameLst>
                                      </p:cBhvr>
                                    </p:animRot>
                                  </p:childTnLst>
                                </p:cTn>
                              </p:par>
                            </p:childTnLst>
                          </p:cTn>
                        </p:par>
                        <p:par>
                          <p:cTn id="20" fill="hold">
                            <p:stCondLst>
                              <p:cond delay="4250"/>
                            </p:stCondLst>
                            <p:childTnLst>
                              <p:par>
                                <p:cTn id="21" presetID="22" presetClass="entr" presetSubtype="8" fill="hold" nodeType="afterEffect">
                                  <p:stCondLst>
                                    <p:cond delay="500"/>
                                  </p:stCondLst>
                                  <p:childTnLst>
                                    <p:set>
                                      <p:cBhvr>
                                        <p:cTn id="22" dur="1" fill="hold">
                                          <p:stCondLst>
                                            <p:cond delay="0"/>
                                          </p:stCondLst>
                                        </p:cTn>
                                        <p:tgtEl>
                                          <p:spTgt spid="93"/>
                                        </p:tgtEl>
                                        <p:attrNameLst>
                                          <p:attrName>style.visibility</p:attrName>
                                        </p:attrNameLst>
                                      </p:cBhvr>
                                      <p:to>
                                        <p:strVal val="visible"/>
                                      </p:to>
                                    </p:set>
                                    <p:animEffect transition="in" filter="wipe(left)">
                                      <p:cBhvr>
                                        <p:cTn id="23" dur="250"/>
                                        <p:tgtEl>
                                          <p:spTgt spid="93"/>
                                        </p:tgtEl>
                                      </p:cBhvr>
                                    </p:animEffect>
                                  </p:childTnLst>
                                </p:cTn>
                              </p:par>
                            </p:childTnLst>
                          </p:cTn>
                        </p:par>
                        <p:par>
                          <p:cTn id="24" fill="hold">
                            <p:stCondLst>
                              <p:cond delay="5000"/>
                            </p:stCondLst>
                            <p:childTnLst>
                              <p:par>
                                <p:cTn id="25" presetID="4" presetClass="entr" presetSubtype="32" fill="hold" nodeType="after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box(out)">
                                      <p:cBhvr>
                                        <p:cTn id="27" dur="500"/>
                                        <p:tgtEl>
                                          <p:spTgt spid="7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fade">
                                      <p:cBhvr>
                                        <p:cTn id="32" dur="500"/>
                                        <p:tgtEl>
                                          <p:spTgt spid="56"/>
                                        </p:tgtEl>
                                      </p:cBhvr>
                                    </p:animEffect>
                                  </p:childTnLst>
                                </p:cTn>
                              </p:par>
                            </p:childTnLst>
                          </p:cTn>
                        </p:par>
                        <p:par>
                          <p:cTn id="33" fill="hold">
                            <p:stCondLst>
                              <p:cond delay="500"/>
                            </p:stCondLst>
                            <p:childTnLst>
                              <p:par>
                                <p:cTn id="34" presetID="22" presetClass="entr" presetSubtype="8" fill="hold" nodeType="afterEffect">
                                  <p:stCondLst>
                                    <p:cond delay="0"/>
                                  </p:stCondLst>
                                  <p:childTnLst>
                                    <p:set>
                                      <p:cBhvr>
                                        <p:cTn id="35" dur="1" fill="hold">
                                          <p:stCondLst>
                                            <p:cond delay="0"/>
                                          </p:stCondLst>
                                        </p:cTn>
                                        <p:tgtEl>
                                          <p:spTgt spid="96"/>
                                        </p:tgtEl>
                                        <p:attrNameLst>
                                          <p:attrName>style.visibility</p:attrName>
                                        </p:attrNameLst>
                                      </p:cBhvr>
                                      <p:to>
                                        <p:strVal val="visible"/>
                                      </p:to>
                                    </p:set>
                                    <p:animEffect transition="in" filter="wipe(left)">
                                      <p:cBhvr>
                                        <p:cTn id="36" dur="250"/>
                                        <p:tgtEl>
                                          <p:spTgt spid="96"/>
                                        </p:tgtEl>
                                      </p:cBhvr>
                                    </p:animEffect>
                                  </p:childTnLst>
                                </p:cTn>
                              </p:par>
                            </p:childTnLst>
                          </p:cTn>
                        </p:par>
                        <p:par>
                          <p:cTn id="37" fill="hold">
                            <p:stCondLst>
                              <p:cond delay="750"/>
                            </p:stCondLst>
                            <p:childTnLst>
                              <p:par>
                                <p:cTn id="38" presetID="10" presetClass="entr" presetSubtype="0" fill="hold" nodeType="afterEffect">
                                  <p:stCondLst>
                                    <p:cond delay="0"/>
                                  </p:stCondLst>
                                  <p:childTnLst>
                                    <p:set>
                                      <p:cBhvr>
                                        <p:cTn id="39" dur="1" fill="hold">
                                          <p:stCondLst>
                                            <p:cond delay="0"/>
                                          </p:stCondLst>
                                        </p:cTn>
                                        <p:tgtEl>
                                          <p:spTgt spid="79"/>
                                        </p:tgtEl>
                                        <p:attrNameLst>
                                          <p:attrName>style.visibility</p:attrName>
                                        </p:attrNameLst>
                                      </p:cBhvr>
                                      <p:to>
                                        <p:strVal val="visible"/>
                                      </p:to>
                                    </p:set>
                                    <p:animEffect transition="in" filter="fade">
                                      <p:cBhvr>
                                        <p:cTn id="40" dur="500"/>
                                        <p:tgtEl>
                                          <p:spTgt spid="79"/>
                                        </p:tgtEl>
                                      </p:cBhvr>
                                    </p:animEffect>
                                  </p:childTnLst>
                                </p:cTn>
                              </p:par>
                            </p:childTnLst>
                          </p:cTn>
                        </p:par>
                        <p:par>
                          <p:cTn id="41" fill="hold">
                            <p:stCondLst>
                              <p:cond delay="1250"/>
                            </p:stCondLst>
                            <p:childTnLst>
                              <p:par>
                                <p:cTn id="42" presetID="8" presetClass="emph" presetSubtype="0" fill="hold" nodeType="afterEffect">
                                  <p:stCondLst>
                                    <p:cond delay="250"/>
                                  </p:stCondLst>
                                  <p:childTnLst>
                                    <p:animRot by="21600000">
                                      <p:cBhvr>
                                        <p:cTn id="43" dur="1500" fill="hold"/>
                                        <p:tgtEl>
                                          <p:spTgt spid="79"/>
                                        </p:tgtEl>
                                        <p:attrNameLst>
                                          <p:attrName>r</p:attrName>
                                        </p:attrNameLst>
                                      </p:cBhvr>
                                    </p:animRo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61"/>
                                        </p:tgtEl>
                                        <p:attrNameLst>
                                          <p:attrName>style.visibility</p:attrName>
                                        </p:attrNameLst>
                                      </p:cBhvr>
                                      <p:to>
                                        <p:strVal val="visible"/>
                                      </p:to>
                                    </p:set>
                                    <p:animEffect transition="in" filter="fade">
                                      <p:cBhvr>
                                        <p:cTn id="48" dur="500"/>
                                        <p:tgtEl>
                                          <p:spTgt spid="61"/>
                                        </p:tgtEl>
                                      </p:cBhvr>
                                    </p:animEffect>
                                  </p:childTnLst>
                                </p:cTn>
                              </p:par>
                            </p:childTnLst>
                          </p:cTn>
                        </p:par>
                        <p:par>
                          <p:cTn id="49" fill="hold">
                            <p:stCondLst>
                              <p:cond delay="500"/>
                            </p:stCondLst>
                            <p:childTnLst>
                              <p:par>
                                <p:cTn id="50" presetID="22" presetClass="entr" presetSubtype="8" fill="hold" nodeType="afterEffect">
                                  <p:stCondLst>
                                    <p:cond delay="0"/>
                                  </p:stCondLst>
                                  <p:childTnLst>
                                    <p:set>
                                      <p:cBhvr>
                                        <p:cTn id="51" dur="1" fill="hold">
                                          <p:stCondLst>
                                            <p:cond delay="0"/>
                                          </p:stCondLst>
                                        </p:cTn>
                                        <p:tgtEl>
                                          <p:spTgt spid="99"/>
                                        </p:tgtEl>
                                        <p:attrNameLst>
                                          <p:attrName>style.visibility</p:attrName>
                                        </p:attrNameLst>
                                      </p:cBhvr>
                                      <p:to>
                                        <p:strVal val="visible"/>
                                      </p:to>
                                    </p:set>
                                    <p:animEffect transition="in" filter="wipe(left)">
                                      <p:cBhvr>
                                        <p:cTn id="52" dur="250"/>
                                        <p:tgtEl>
                                          <p:spTgt spid="99"/>
                                        </p:tgtEl>
                                      </p:cBhvr>
                                    </p:animEffect>
                                  </p:childTnLst>
                                </p:cTn>
                              </p:par>
                            </p:childTnLst>
                          </p:cTn>
                        </p:par>
                        <p:par>
                          <p:cTn id="53" fill="hold">
                            <p:stCondLst>
                              <p:cond delay="750"/>
                            </p:stCondLst>
                            <p:childTnLst>
                              <p:par>
                                <p:cTn id="54" presetID="4" presetClass="entr" presetSubtype="32" fill="hold" grpId="0" nodeType="afterEffect">
                                  <p:stCondLst>
                                    <p:cond delay="0"/>
                                  </p:stCondLst>
                                  <p:childTnLst>
                                    <p:set>
                                      <p:cBhvr>
                                        <p:cTn id="55" dur="1" fill="hold">
                                          <p:stCondLst>
                                            <p:cond delay="0"/>
                                          </p:stCondLst>
                                        </p:cTn>
                                        <p:tgtEl>
                                          <p:spTgt spid="87"/>
                                        </p:tgtEl>
                                        <p:attrNameLst>
                                          <p:attrName>style.visibility</p:attrName>
                                        </p:attrNameLst>
                                      </p:cBhvr>
                                      <p:to>
                                        <p:strVal val="visible"/>
                                      </p:to>
                                    </p:set>
                                    <p:animEffect transition="in" filter="box(out)">
                                      <p:cBhvr>
                                        <p:cTn id="56"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6" grpId="1" animBg="1"/>
      <p:bldP spid="37" grpId="0" animBg="1"/>
      <p:bldP spid="37" grpId="1" animBg="1"/>
      <p:bldP spid="56" grpId="0"/>
      <p:bldP spid="61" grpId="0"/>
      <p:bldP spid="8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OK so I get a shiny new installer what else?</a:t>
            </a:r>
          </a:p>
        </p:txBody>
      </p:sp>
      <p:sp>
        <p:nvSpPr>
          <p:cNvPr id="3" name="Text Placeholder 2"/>
          <p:cNvSpPr>
            <a:spLocks noGrp="1"/>
          </p:cNvSpPr>
          <p:nvPr>
            <p:ph type="body" sz="quarter" idx="10"/>
          </p:nvPr>
        </p:nvSpPr>
        <p:spPr>
          <a:xfrm>
            <a:off x="274638" y="1212850"/>
            <a:ext cx="11887200" cy="5232202"/>
          </a:xfrm>
        </p:spPr>
        <p:txBody>
          <a:bodyPr/>
          <a:lstStyle/>
          <a:p>
            <a:r>
              <a:rPr lang="en-US" dirty="0"/>
              <a:t>Ability to call all API’s on Windows </a:t>
            </a:r>
          </a:p>
          <a:p>
            <a:r>
              <a:rPr lang="en-US" dirty="0"/>
              <a:t>	Win32</a:t>
            </a:r>
          </a:p>
          <a:p>
            <a:r>
              <a:rPr lang="en-US" dirty="0"/>
              <a:t>	.NET</a:t>
            </a:r>
          </a:p>
          <a:p>
            <a:r>
              <a:rPr lang="en-US" dirty="0"/>
              <a:t>	UWP</a:t>
            </a:r>
          </a:p>
          <a:p>
            <a:r>
              <a:rPr lang="en-US" dirty="0"/>
              <a:t>You can call many UWP API’s today but some require your app to have a Microsoft Identity</a:t>
            </a:r>
          </a:p>
          <a:p>
            <a:r>
              <a:rPr lang="en-US" dirty="0"/>
              <a:t>Your app now gets an identity which means you can call more UWP API’s such as Live Tiles, Notifications </a:t>
            </a:r>
          </a:p>
        </p:txBody>
      </p:sp>
    </p:spTree>
    <p:extLst>
      <p:ext uri="{BB962C8B-B14F-4D97-AF65-F5344CB8AC3E}">
        <p14:creationId xmlns:p14="http://schemas.microsoft.com/office/powerpoint/2010/main" val="157956169"/>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701" y="2125678"/>
            <a:ext cx="10896535" cy="1828786"/>
          </a:xfrm>
        </p:spPr>
        <p:txBody>
          <a:bodyPr/>
          <a:lstStyle/>
          <a:p>
            <a:r>
              <a:rPr lang="en-US" dirty="0"/>
              <a:t>Universal App Model Overview:  What’s New in the UWP App Model</a:t>
            </a:r>
            <a:endParaRPr lang="en-US" dirty="0"/>
          </a:p>
        </p:txBody>
      </p:sp>
      <p:sp>
        <p:nvSpPr>
          <p:cNvPr id="5" name="Text Placeholder 4"/>
          <p:cNvSpPr>
            <a:spLocks noGrp="1"/>
          </p:cNvSpPr>
          <p:nvPr>
            <p:ph type="body" sz="quarter" idx="12"/>
          </p:nvPr>
        </p:nvSpPr>
        <p:spPr/>
        <p:txBody>
          <a:bodyPr/>
          <a:lstStyle/>
          <a:p>
            <a:r>
              <a:rPr lang="en-US" dirty="0"/>
              <a:t>Andrew </a:t>
            </a:r>
            <a:r>
              <a:rPr lang="en-US" dirty="0" err="1"/>
              <a:t>Clinick</a:t>
            </a:r>
            <a:endParaRPr lang="en-US" dirty="0"/>
          </a:p>
          <a:p>
            <a:r>
              <a:rPr lang="en-US" dirty="0"/>
              <a:t>Group Program Manager</a:t>
            </a:r>
          </a:p>
          <a:p>
            <a:r>
              <a:rPr lang="en-US" dirty="0"/>
              <a:t>@</a:t>
            </a:r>
            <a:r>
              <a:rPr lang="en-US" dirty="0" err="1"/>
              <a:t>andrewclinick</a:t>
            </a:r>
            <a:endParaRPr lang="en-US" dirty="0"/>
          </a:p>
        </p:txBody>
      </p:sp>
      <p:sp>
        <p:nvSpPr>
          <p:cNvPr id="6" name="Text Placeholder 5"/>
          <p:cNvSpPr>
            <a:spLocks noGrp="1"/>
          </p:cNvSpPr>
          <p:nvPr>
            <p:ph type="body" sz="quarter" idx="13"/>
          </p:nvPr>
        </p:nvSpPr>
        <p:spPr/>
        <p:txBody>
          <a:bodyPr/>
          <a:lstStyle/>
          <a:p>
            <a:r>
              <a:rPr lang="en-US" dirty="0"/>
              <a:t>B809</a:t>
            </a:r>
          </a:p>
        </p:txBody>
      </p:sp>
    </p:spTree>
    <p:extLst>
      <p:ext uri="{BB962C8B-B14F-4D97-AF65-F5344CB8AC3E}">
        <p14:creationId xmlns:p14="http://schemas.microsoft.com/office/powerpoint/2010/main" val="1090416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8" y="1209973"/>
            <a:ext cx="9144000" cy="2179058"/>
          </a:xfrm>
        </p:spPr>
        <p:txBody>
          <a:bodyPr/>
          <a:lstStyle/>
          <a:p>
            <a:r>
              <a:rPr lang="en-US" dirty="0"/>
              <a:t>Project Centennial Demo</a:t>
            </a:r>
          </a:p>
        </p:txBody>
      </p:sp>
      <p:sp>
        <p:nvSpPr>
          <p:cNvPr id="5" name="Text Placeholder 4"/>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332384103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9" y="1241426"/>
            <a:ext cx="5486399" cy="3841052"/>
          </a:xfrm>
        </p:spPr>
        <p:txBody>
          <a:bodyPr/>
          <a:lstStyle/>
          <a:p>
            <a:r>
              <a:rPr lang="en-US" dirty="0"/>
              <a:t>Getting better user engagement</a:t>
            </a:r>
            <a:br>
              <a:rPr lang="en-US" dirty="0"/>
            </a:br>
            <a:endParaRPr lang="en-US" dirty="0"/>
          </a:p>
        </p:txBody>
      </p:sp>
      <p:pic>
        <p:nvPicPr>
          <p:cNvPr id="6" name="Picture Placeholder 5"/>
          <p:cNvPicPr>
            <a:picLocks noGrp="1" noChangeAspect="1"/>
          </p:cNvPicPr>
          <p:nvPr>
            <p:ph type="pic" sz="quarter" idx="10"/>
          </p:nvPr>
        </p:nvPicPr>
        <p:blipFill>
          <a:blip r:embed="rId2"/>
          <a:srcRect l="24980" r="24980"/>
          <a:stretch>
            <a:fillRect/>
          </a:stretch>
        </p:blipFill>
        <p:spPr/>
      </p:pic>
    </p:spTree>
    <p:extLst>
      <p:ext uri="{BB962C8B-B14F-4D97-AF65-F5344CB8AC3E}">
        <p14:creationId xmlns:p14="http://schemas.microsoft.com/office/powerpoint/2010/main" val="2750022251"/>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C Desktop Old" hidden="1"/>
          <p:cNvPicPr>
            <a:picLocks noChangeAspect="1"/>
          </p:cNvPicPr>
          <p:nvPr/>
        </p:nvPicPr>
        <p:blipFill rotWithShape="1">
          <a:blip r:embed="rId2" cstate="print">
            <a:extLst>
              <a:ext uri="{28A0092B-C50C-407E-A947-70E740481C1C}">
                <a14:useLocalDpi xmlns:a14="http://schemas.microsoft.com/office/drawing/2010/main" val="0"/>
              </a:ext>
            </a:extLst>
          </a:blip>
          <a:srcRect l="81216"/>
          <a:stretch/>
        </p:blipFill>
        <p:spPr>
          <a:xfrm>
            <a:off x="10100748" y="0"/>
            <a:ext cx="2335727" cy="6994525"/>
          </a:xfrm>
          <a:prstGeom prst="rect">
            <a:avLst/>
          </a:prstGeom>
        </p:spPr>
      </p:pic>
      <p:pic>
        <p:nvPicPr>
          <p:cNvPr id="27" name="AC Desktop"/>
          <p:cNvPicPr>
            <a:picLocks noChangeAspect="1"/>
          </p:cNvPicPr>
          <p:nvPr/>
        </p:nvPicPr>
        <p:blipFill>
          <a:blip r:embed="rId3"/>
          <a:stretch>
            <a:fillRect/>
          </a:stretch>
        </p:blipFill>
        <p:spPr>
          <a:xfrm>
            <a:off x="10101384" y="-6866"/>
            <a:ext cx="2335091" cy="7005273"/>
          </a:xfrm>
          <a:prstGeom prst="rect">
            <a:avLst/>
          </a:prstGeom>
        </p:spPr>
      </p:pic>
      <p:pic>
        <p:nvPicPr>
          <p:cNvPr id="7" name="Picture 6"/>
          <p:cNvPicPr>
            <a:picLocks noChangeAspect="1"/>
          </p:cNvPicPr>
          <p:nvPr/>
        </p:nvPicPr>
        <p:blipFill rotWithShape="1">
          <a:blip r:embed="rId4"/>
          <a:srcRect b="13487"/>
          <a:stretch/>
        </p:blipFill>
        <p:spPr>
          <a:xfrm>
            <a:off x="10101384" y="4417944"/>
            <a:ext cx="2036025" cy="1725032"/>
          </a:xfrm>
          <a:prstGeom prst="rect">
            <a:avLst/>
          </a:prstGeom>
        </p:spPr>
      </p:pic>
      <p:sp>
        <p:nvSpPr>
          <p:cNvPr id="8" name="Rectangle 7"/>
          <p:cNvSpPr/>
          <p:nvPr/>
        </p:nvSpPr>
        <p:spPr bwMode="auto">
          <a:xfrm>
            <a:off x="4115140" y="16861"/>
            <a:ext cx="2801927" cy="2034238"/>
          </a:xfrm>
          <a:prstGeom prst="rect">
            <a:avLst/>
          </a:prstGeom>
          <a:solidFill>
            <a:srgbClr val="F8F8F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 name="Number 1 - Hero"/>
          <p:cNvSpPr/>
          <p:nvPr/>
        </p:nvSpPr>
        <p:spPr>
          <a:xfrm>
            <a:off x="12070333" y="662653"/>
            <a:ext cx="200297" cy="200297"/>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Segoe UI"/>
                <a:ea typeface="+mn-ea"/>
                <a:cs typeface="+mn-cs"/>
              </a:rPr>
              <a:t>1</a:t>
            </a:r>
          </a:p>
        </p:txBody>
      </p:sp>
      <p:sp>
        <p:nvSpPr>
          <p:cNvPr id="10" name="Number 2 - App Title"/>
          <p:cNvSpPr/>
          <p:nvPr/>
        </p:nvSpPr>
        <p:spPr>
          <a:xfrm>
            <a:off x="10019285" y="362448"/>
            <a:ext cx="200297" cy="200297"/>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Segoe UI"/>
                <a:ea typeface="+mn-ea"/>
                <a:cs typeface="+mn-cs"/>
              </a:rPr>
              <a:t>2</a:t>
            </a:r>
          </a:p>
        </p:txBody>
      </p:sp>
      <p:sp>
        <p:nvSpPr>
          <p:cNvPr id="11" name="Number 3 - AppLogoOverride"/>
          <p:cNvSpPr/>
          <p:nvPr/>
        </p:nvSpPr>
        <p:spPr>
          <a:xfrm>
            <a:off x="10066742" y="2812903"/>
            <a:ext cx="200297" cy="200297"/>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Segoe UI"/>
                <a:ea typeface="+mn-ea"/>
                <a:cs typeface="+mn-cs"/>
              </a:rPr>
              <a:t>3</a:t>
            </a:r>
          </a:p>
        </p:txBody>
      </p:sp>
      <p:sp>
        <p:nvSpPr>
          <p:cNvPr id="12" name="Number 4 - MoreRoomForContent"/>
          <p:cNvSpPr/>
          <p:nvPr/>
        </p:nvSpPr>
        <p:spPr>
          <a:xfrm>
            <a:off x="10148834" y="4650267"/>
            <a:ext cx="200297" cy="200297"/>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Segoe UI"/>
                <a:ea typeface="+mn-ea"/>
                <a:cs typeface="+mn-cs"/>
              </a:rPr>
              <a:t>4</a:t>
            </a:r>
          </a:p>
        </p:txBody>
      </p:sp>
      <p:sp>
        <p:nvSpPr>
          <p:cNvPr id="19" name="Title 18"/>
          <p:cNvSpPr>
            <a:spLocks noGrp="1"/>
          </p:cNvSpPr>
          <p:nvPr>
            <p:ph type="title"/>
          </p:nvPr>
        </p:nvSpPr>
        <p:spPr/>
        <p:txBody>
          <a:bodyPr/>
          <a:lstStyle/>
          <a:p>
            <a:r>
              <a:rPr lang="en-US" dirty="0"/>
              <a:t>Action Center Updates</a:t>
            </a:r>
          </a:p>
        </p:txBody>
      </p:sp>
      <p:sp>
        <p:nvSpPr>
          <p:cNvPr id="20" name="Text Placeholder 19"/>
          <p:cNvSpPr>
            <a:spLocks noGrp="1"/>
          </p:cNvSpPr>
          <p:nvPr>
            <p:ph type="body" sz="quarter" idx="10"/>
          </p:nvPr>
        </p:nvSpPr>
        <p:spPr>
          <a:xfrm>
            <a:off x="274639" y="1212849"/>
            <a:ext cx="9235402" cy="6290953"/>
          </a:xfrm>
        </p:spPr>
        <p:txBody>
          <a:bodyPr/>
          <a:lstStyle/>
          <a:p>
            <a:pPr marL="342900" indent="-342900">
              <a:buFont typeface="+mj-lt"/>
              <a:buAutoNum type="arabicPeriod"/>
            </a:pPr>
            <a:r>
              <a:rPr lang="en-US" dirty="0"/>
              <a:t>Hero image</a:t>
            </a:r>
          </a:p>
          <a:p>
            <a:pPr marL="342900" indent="-342900">
              <a:buFont typeface="+mj-lt"/>
              <a:buAutoNum type="arabicPeriod"/>
            </a:pPr>
            <a:r>
              <a:rPr lang="en-US" dirty="0"/>
              <a:t>App logo in group header</a:t>
            </a:r>
          </a:p>
          <a:p>
            <a:pPr marL="342900" indent="-342900">
              <a:buFont typeface="+mj-lt"/>
              <a:buAutoNum type="arabicPeriod"/>
            </a:pPr>
            <a:r>
              <a:rPr lang="en-US" dirty="0"/>
              <a:t>Override App Log</a:t>
            </a:r>
          </a:p>
          <a:p>
            <a:pPr marL="342900" indent="-342900">
              <a:buFont typeface="+mj-lt"/>
              <a:buAutoNum type="arabicPeriod"/>
            </a:pPr>
            <a:r>
              <a:rPr lang="en-US" dirty="0"/>
              <a:t>Complex layouts</a:t>
            </a:r>
          </a:p>
          <a:p>
            <a:pPr marL="342900" indent="-342900">
              <a:buFont typeface="+mj-lt"/>
              <a:buAutoNum type="arabicPeriod"/>
            </a:pPr>
            <a:endParaRPr lang="en-US" dirty="0"/>
          </a:p>
          <a:p>
            <a:pPr marL="0" indent="0">
              <a:buNone/>
            </a:pPr>
            <a:r>
              <a:rPr lang="en-US" dirty="0"/>
              <a:t>Common Template that works for Tiles, Toast and Notifications</a:t>
            </a:r>
          </a:p>
          <a:p>
            <a:pPr marL="0" indent="0">
              <a:buNone/>
            </a:pPr>
            <a:endParaRPr lang="en-US" dirty="0"/>
          </a:p>
          <a:p>
            <a:pPr marL="0" indent="0">
              <a:buNone/>
            </a:pPr>
            <a:r>
              <a:rPr lang="en-US" dirty="0"/>
              <a:t>Notification Listener allows your app to keep your notifications and tiles in sync</a:t>
            </a:r>
          </a:p>
          <a:p>
            <a:pPr marL="0" indent="0">
              <a:buNone/>
            </a:pPr>
            <a:endParaRPr lang="en-US" dirty="0"/>
          </a:p>
        </p:txBody>
      </p:sp>
      <p:sp>
        <p:nvSpPr>
          <p:cNvPr id="2" name="Rectangle 1"/>
          <p:cNvSpPr/>
          <p:nvPr/>
        </p:nvSpPr>
        <p:spPr bwMode="auto">
          <a:xfrm>
            <a:off x="12164203" y="4417944"/>
            <a:ext cx="272272" cy="1639610"/>
          </a:xfrm>
          <a:prstGeom prst="rect">
            <a:avLst/>
          </a:prstGeom>
          <a:solidFill>
            <a:srgbClr val="070D0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39934663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500" fill="hold"/>
                                        <p:tgtEl>
                                          <p:spTgt spid="27"/>
                                        </p:tgtEl>
                                        <p:attrNameLst>
                                          <p:attrName>ppt_x</p:attrName>
                                        </p:attrNameLst>
                                      </p:cBhvr>
                                      <p:tavLst>
                                        <p:tav tm="0">
                                          <p:val>
                                            <p:strVal val="1+#ppt_w/2"/>
                                          </p:val>
                                        </p:tav>
                                        <p:tav tm="100000">
                                          <p:val>
                                            <p:strVal val="#ppt_x"/>
                                          </p:val>
                                        </p:tav>
                                      </p:tavLst>
                                    </p:anim>
                                    <p:anim calcmode="lin" valueType="num">
                                      <p:cBhvr additive="base">
                                        <p:cTn id="14" dur="500" fill="hold"/>
                                        <p:tgtEl>
                                          <p:spTgt spid="27"/>
                                        </p:tgtEl>
                                        <p:attrNameLst>
                                          <p:attrName>ppt_y</p:attrName>
                                        </p:attrNameLst>
                                      </p:cBhvr>
                                      <p:tavLst>
                                        <p:tav tm="0">
                                          <p:val>
                                            <p:strVal val="#ppt_y"/>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10"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0">
                                            <p:txEl>
                                              <p:pRg st="0" end="0"/>
                                            </p:txEl>
                                          </p:spTgt>
                                        </p:tgtEl>
                                        <p:attrNameLst>
                                          <p:attrName>style.visibility</p:attrName>
                                        </p:attrNameLst>
                                      </p:cBhvr>
                                      <p:to>
                                        <p:strVal val="visible"/>
                                      </p:to>
                                    </p:set>
                                    <p:animEffect transition="in" filter="fade">
                                      <p:cBhvr>
                                        <p:cTn id="33" dur="500"/>
                                        <p:tgtEl>
                                          <p:spTgt spid="20">
                                            <p:txEl>
                                              <p:pRg st="0" end="0"/>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0">
                                            <p:txEl>
                                              <p:pRg st="1" end="1"/>
                                            </p:txEl>
                                          </p:spTgt>
                                        </p:tgtEl>
                                        <p:attrNameLst>
                                          <p:attrName>style.visibility</p:attrName>
                                        </p:attrNameLst>
                                      </p:cBhvr>
                                      <p:to>
                                        <p:strVal val="visible"/>
                                      </p:to>
                                    </p:set>
                                    <p:animEffect transition="in" filter="fade">
                                      <p:cBhvr>
                                        <p:cTn id="36" dur="500"/>
                                        <p:tgtEl>
                                          <p:spTgt spid="20">
                                            <p:txEl>
                                              <p:pRg st="1" end="1"/>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0">
                                            <p:txEl>
                                              <p:pRg st="2" end="2"/>
                                            </p:txEl>
                                          </p:spTgt>
                                        </p:tgtEl>
                                        <p:attrNameLst>
                                          <p:attrName>style.visibility</p:attrName>
                                        </p:attrNameLst>
                                      </p:cBhvr>
                                      <p:to>
                                        <p:strVal val="visible"/>
                                      </p:to>
                                    </p:set>
                                    <p:animEffect transition="in" filter="fade">
                                      <p:cBhvr>
                                        <p:cTn id="41" dur="500"/>
                                        <p:tgtEl>
                                          <p:spTgt spid="20">
                                            <p:txEl>
                                              <p:pRg st="2" end="2"/>
                                            </p:txEl>
                                          </p:spTgt>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0">
                                            <p:txEl>
                                              <p:pRg st="3" end="3"/>
                                            </p:txEl>
                                          </p:spTgt>
                                        </p:tgtEl>
                                        <p:attrNameLst>
                                          <p:attrName>style.visibility</p:attrName>
                                        </p:attrNameLst>
                                      </p:cBhvr>
                                      <p:to>
                                        <p:strVal val="visible"/>
                                      </p:to>
                                    </p:set>
                                    <p:animEffect transition="in" filter="fade">
                                      <p:cBhvr>
                                        <p:cTn id="44" dur="500"/>
                                        <p:tgtEl>
                                          <p:spTgt spid="20">
                                            <p:txEl>
                                              <p:pRg st="3" end="3"/>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20">
                                            <p:txEl>
                                              <p:pRg st="5" end="5"/>
                                            </p:txEl>
                                          </p:spTgt>
                                        </p:tgtEl>
                                        <p:attrNameLst>
                                          <p:attrName>style.visibility</p:attrName>
                                        </p:attrNameLst>
                                      </p:cBhvr>
                                      <p:to>
                                        <p:strVal val="visible"/>
                                      </p:to>
                                    </p:set>
                                    <p:animEffect transition="in" filter="fade">
                                      <p:cBhvr>
                                        <p:cTn id="49" dur="500"/>
                                        <p:tgtEl>
                                          <p:spTgt spid="20">
                                            <p:txEl>
                                              <p:pRg st="5" end="5"/>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20">
                                            <p:txEl>
                                              <p:pRg st="7" end="7"/>
                                            </p:txEl>
                                          </p:spTgt>
                                        </p:tgtEl>
                                        <p:attrNameLst>
                                          <p:attrName>style.visibility</p:attrName>
                                        </p:attrNameLst>
                                      </p:cBhvr>
                                      <p:to>
                                        <p:strVal val="visible"/>
                                      </p:to>
                                    </p:set>
                                    <p:animEffect transition="in" filter="fade">
                                      <p:cBhvr>
                                        <p:cTn id="54" dur="500"/>
                                        <p:tgtEl>
                                          <p:spTgt spid="20">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20"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Keep me in sync!</a:t>
            </a:r>
          </a:p>
        </p:txBody>
      </p:sp>
      <p:sp>
        <p:nvSpPr>
          <p:cNvPr id="8" name="Text Placeholder 7"/>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33897909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74638" y="1212850"/>
            <a:ext cx="11887200" cy="4431983"/>
          </a:xfrm>
        </p:spPr>
        <p:txBody>
          <a:bodyPr/>
          <a:lstStyle/>
          <a:p>
            <a:r>
              <a:rPr lang="en-US" dirty="0"/>
              <a:t>Major investment to upgrade the cloud infrastructure for Action Center</a:t>
            </a:r>
          </a:p>
          <a:p>
            <a:r>
              <a:rPr lang="en-US" dirty="0"/>
              <a:t>Receive and act on your notifications, no matter what device you’re using</a:t>
            </a:r>
          </a:p>
          <a:p>
            <a:r>
              <a:rPr lang="en-US" dirty="0"/>
              <a:t>Dismiss Once Dismiss Everywhere and Notification Mirroring</a:t>
            </a:r>
          </a:p>
          <a:p>
            <a:endParaRPr lang="en-US" dirty="0"/>
          </a:p>
        </p:txBody>
      </p:sp>
      <p:sp>
        <p:nvSpPr>
          <p:cNvPr id="5" name="Title 4"/>
          <p:cNvSpPr>
            <a:spLocks noGrp="1"/>
          </p:cNvSpPr>
          <p:nvPr>
            <p:ph type="title"/>
          </p:nvPr>
        </p:nvSpPr>
        <p:spPr/>
        <p:txBody>
          <a:bodyPr/>
          <a:lstStyle/>
          <a:p>
            <a:r>
              <a:rPr lang="en-US" dirty="0"/>
              <a:t>Action Center in the Cloud</a:t>
            </a:r>
          </a:p>
        </p:txBody>
      </p:sp>
    </p:spTree>
    <p:extLst>
      <p:ext uri="{BB962C8B-B14F-4D97-AF65-F5344CB8AC3E}">
        <p14:creationId xmlns:p14="http://schemas.microsoft.com/office/powerpoint/2010/main" val="2190615741"/>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Action Center in the Cloud</a:t>
            </a:r>
          </a:p>
        </p:txBody>
      </p:sp>
      <p:sp>
        <p:nvSpPr>
          <p:cNvPr id="6" name="Text Placeholder 5"/>
          <p:cNvSpPr>
            <a:spLocks noGrp="1"/>
          </p:cNvSpPr>
          <p:nvPr>
            <p:ph type="body" sz="quarter" idx="10"/>
          </p:nvPr>
        </p:nvSpPr>
        <p:spPr>
          <a:xfrm>
            <a:off x="274638" y="1212850"/>
            <a:ext cx="11887200" cy="2523768"/>
          </a:xfrm>
        </p:spPr>
        <p:txBody>
          <a:bodyPr/>
          <a:lstStyle/>
          <a:p>
            <a:r>
              <a:rPr lang="en-US" dirty="0"/>
              <a:t>Receive and act on your notifications, no matter what device you’re using</a:t>
            </a:r>
          </a:p>
          <a:p>
            <a:r>
              <a:rPr lang="en-US" dirty="0"/>
              <a:t>Dismiss Once Dismiss Everywhere and Notification Mirroring</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8037" y="936970"/>
            <a:ext cx="6994525" cy="6994525"/>
          </a:xfrm>
          <a:prstGeom prst="rect">
            <a:avLst/>
          </a:prstGeom>
        </p:spPr>
      </p:pic>
    </p:spTree>
    <p:extLst>
      <p:ext uri="{BB962C8B-B14F-4D97-AF65-F5344CB8AC3E}">
        <p14:creationId xmlns:p14="http://schemas.microsoft.com/office/powerpoint/2010/main" val="147573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Engaging users across all their devices</a:t>
            </a:r>
          </a:p>
        </p:txBody>
      </p:sp>
      <p:sp>
        <p:nvSpPr>
          <p:cNvPr id="3" name="Text Placeholder 2"/>
          <p:cNvSpPr>
            <a:spLocks noGrp="1"/>
          </p:cNvSpPr>
          <p:nvPr>
            <p:ph type="body" sz="quarter" idx="10"/>
          </p:nvPr>
        </p:nvSpPr>
        <p:spPr>
          <a:xfrm>
            <a:off x="274638" y="1212850"/>
            <a:ext cx="11887200" cy="5909310"/>
          </a:xfrm>
        </p:spPr>
        <p:txBody>
          <a:bodyPr/>
          <a:lstStyle/>
          <a:p>
            <a:r>
              <a:rPr lang="en-US" dirty="0"/>
              <a:t>Users increasingly have a lot of devices</a:t>
            </a:r>
          </a:p>
          <a:p>
            <a:r>
              <a:rPr lang="en-US" dirty="0"/>
              <a:t>Apps and devices are currently very isolated</a:t>
            </a:r>
          </a:p>
          <a:p>
            <a:r>
              <a:rPr lang="en-US" dirty="0"/>
              <a:t>Isolation is good but it’s not making it easier to get things done</a:t>
            </a:r>
          </a:p>
          <a:p>
            <a:r>
              <a:rPr lang="en-US" dirty="0"/>
              <a:t>Today we have App2App and App Services which allows for app integration on device</a:t>
            </a:r>
          </a:p>
          <a:p>
            <a:endParaRPr lang="en-US" dirty="0"/>
          </a:p>
          <a:p>
            <a:r>
              <a:rPr lang="en-US" dirty="0"/>
              <a:t>We can do better…..</a:t>
            </a:r>
          </a:p>
          <a:p>
            <a:endParaRPr lang="en-US" dirty="0"/>
          </a:p>
        </p:txBody>
      </p:sp>
    </p:spTree>
    <p:extLst>
      <p:ext uri="{BB962C8B-B14F-4D97-AF65-F5344CB8AC3E}">
        <p14:creationId xmlns:p14="http://schemas.microsoft.com/office/powerpoint/2010/main" val="2044667576"/>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7071994" y="37782"/>
            <a:ext cx="5380038" cy="6994525"/>
          </a:xfrm>
          <a:prstGeom prst="rect">
            <a:avLst/>
          </a:prstGeom>
          <a:solidFill>
            <a:srgbClr val="D83B0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a:t>
            </a:r>
            <a:r>
              <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ProjectRome</a:t>
            </a: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7" name="Title 16"/>
          <p:cNvSpPr>
            <a:spLocks noGrp="1"/>
          </p:cNvSpPr>
          <p:nvPr>
            <p:ph type="title"/>
          </p:nvPr>
        </p:nvSpPr>
        <p:spPr/>
        <p:txBody>
          <a:bodyPr/>
          <a:lstStyle/>
          <a:p>
            <a:pPr>
              <a:spcBef>
                <a:spcPct val="20000"/>
              </a:spcBef>
              <a:buSzPct val="90000"/>
            </a:pPr>
            <a:r>
              <a:rPr lang="en-US" sz="5400" spc="0" dirty="0">
                <a:solidFill>
                  <a:schemeClr val="tx1"/>
                </a:solidFill>
                <a:cs typeface="+mn-cs"/>
              </a:rPr>
              <a:t>Project Rome</a:t>
            </a:r>
          </a:p>
        </p:txBody>
      </p:sp>
      <p:sp>
        <p:nvSpPr>
          <p:cNvPr id="6" name="Text Placeholder 5"/>
          <p:cNvSpPr>
            <a:spLocks noGrp="1"/>
          </p:cNvSpPr>
          <p:nvPr>
            <p:ph type="body" sz="quarter" idx="10"/>
          </p:nvPr>
        </p:nvSpPr>
        <p:spPr>
          <a:xfrm>
            <a:off x="274638" y="1212851"/>
            <a:ext cx="6781799" cy="1598612"/>
          </a:xfrm>
        </p:spPr>
        <p:txBody>
          <a:bodyPr/>
          <a:lstStyle/>
          <a:p>
            <a:pPr lvl="1"/>
            <a:r>
              <a:rPr lang="en-US" sz="2800" b="1" dirty="0">
                <a:latin typeface="+mj-lt"/>
              </a:rPr>
              <a:t>Enables</a:t>
            </a:r>
            <a:r>
              <a:rPr lang="en-US" sz="2800" dirty="0">
                <a:latin typeface="+mj-lt"/>
              </a:rPr>
              <a:t> the user to connect, manage and control any connected app or device</a:t>
            </a:r>
            <a:r>
              <a:rPr lang="en-US" dirty="0">
                <a:latin typeface="+mj-lt"/>
              </a:rPr>
              <a:t> </a:t>
            </a:r>
            <a:r>
              <a:rPr lang="en-US" sz="2800" dirty="0">
                <a:latin typeface="+mj-lt"/>
              </a:rPr>
              <a:t>, or either proximally from the cloud</a:t>
            </a:r>
          </a:p>
          <a:p>
            <a:pPr lvl="1"/>
            <a:endParaRPr lang="en-US" sz="2800" dirty="0">
              <a:latin typeface="+mj-lt"/>
            </a:endParaRPr>
          </a:p>
          <a:p>
            <a:pPr lvl="1"/>
            <a:endParaRPr lang="en-US" dirty="0">
              <a:latin typeface="+mj-lt"/>
            </a:endParaRPr>
          </a:p>
        </p:txBody>
      </p:sp>
      <p:sp>
        <p:nvSpPr>
          <p:cNvPr id="5" name="TextBox 4"/>
          <p:cNvSpPr txBox="1"/>
          <p:nvPr/>
        </p:nvSpPr>
        <p:spPr>
          <a:xfrm>
            <a:off x="235263" y="2887662"/>
            <a:ext cx="6705598" cy="1458861"/>
          </a:xfrm>
          <a:prstGeom prst="rect">
            <a:avLst/>
          </a:prstGeom>
          <a:noFill/>
        </p:spPr>
        <p:txBody>
          <a:bodyPr wrap="square" lIns="182880" tIns="146304" rIns="182880" bIns="146304" rtlCol="0">
            <a:spAutoFit/>
          </a:bodyPr>
          <a:lstStyle/>
          <a:p>
            <a:pPr marL="0" marR="0" lvl="1" indent="0" algn="l" defTabSz="932742" rtl="0" eaLnBrk="1" fontAlgn="auto" latinLnBrk="0" hangingPunct="1">
              <a:lnSpc>
                <a:spcPct val="90000"/>
              </a:lnSpc>
              <a:spcBef>
                <a:spcPct val="20000"/>
              </a:spcBef>
              <a:spcAft>
                <a:spcPts val="0"/>
              </a:spcAft>
              <a:buClrTx/>
              <a:buSzPct val="90000"/>
              <a:buFontTx/>
              <a:buNone/>
              <a:tabLst/>
              <a:defRPr/>
            </a:pPr>
            <a:r>
              <a:rPr kumimoji="0" lang="en-US" sz="2800" b="1" i="0" u="none" strike="noStrike" kern="1200" cap="none" spc="0" normalizeH="0" baseline="0" noProof="0" dirty="0">
                <a:ln>
                  <a:noFill/>
                </a:ln>
                <a:gradFill>
                  <a:gsLst>
                    <a:gs pos="1250">
                      <a:srgbClr val="505050"/>
                    </a:gs>
                    <a:gs pos="100000">
                      <a:srgbClr val="505050"/>
                    </a:gs>
                  </a:gsLst>
                  <a:lin ang="5400000" scaled="0"/>
                </a:gradFill>
                <a:effectLst/>
                <a:uLnTx/>
                <a:uFillTx/>
                <a:latin typeface="Segoe UI Light"/>
                <a:ea typeface="+mn-ea"/>
                <a:cs typeface="+mn-cs"/>
              </a:rPr>
              <a:t>Exposes</a:t>
            </a:r>
            <a:r>
              <a:rPr kumimoji="0" lang="en-US" sz="2800" b="0" i="0" u="none" strike="noStrike" kern="1200" cap="none" spc="0" normalizeH="0" baseline="0" noProof="0" dirty="0">
                <a:ln>
                  <a:noFill/>
                </a:ln>
                <a:gradFill>
                  <a:gsLst>
                    <a:gs pos="1250">
                      <a:srgbClr val="505050"/>
                    </a:gs>
                    <a:gs pos="100000">
                      <a:srgbClr val="505050"/>
                    </a:gs>
                  </a:gsLst>
                  <a:lin ang="5400000" scaled="0"/>
                </a:gradFill>
                <a:effectLst/>
                <a:uLnTx/>
                <a:uFillTx/>
                <a:latin typeface="Segoe UI Light"/>
                <a:ea typeface="+mn-ea"/>
                <a:cs typeface="+mn-cs"/>
              </a:rPr>
              <a:t> the user’s device graph enabling the app developer to pivot on the OS, devices, apps, platforms and services</a:t>
            </a:r>
          </a:p>
        </p:txBody>
      </p:sp>
      <p:sp>
        <p:nvSpPr>
          <p:cNvPr id="9" name="TextBox 8"/>
          <p:cNvSpPr txBox="1"/>
          <p:nvPr/>
        </p:nvSpPr>
        <p:spPr>
          <a:xfrm>
            <a:off x="274638" y="4623582"/>
            <a:ext cx="6705598" cy="1458861"/>
          </a:xfrm>
          <a:prstGeom prst="rect">
            <a:avLst/>
          </a:prstGeom>
          <a:noFill/>
        </p:spPr>
        <p:txBody>
          <a:bodyPr wrap="square" lIns="182880" tIns="146304" rIns="182880" bIns="146304" rtlCol="0">
            <a:spAutoFit/>
          </a:bodyPr>
          <a:lstStyle/>
          <a:p>
            <a:pPr marL="0" marR="0" lvl="1" indent="0" algn="l" defTabSz="932742" rtl="0" eaLnBrk="1" fontAlgn="auto" latinLnBrk="0" hangingPunct="1">
              <a:lnSpc>
                <a:spcPct val="90000"/>
              </a:lnSpc>
              <a:spcBef>
                <a:spcPct val="20000"/>
              </a:spcBef>
              <a:spcAft>
                <a:spcPts val="0"/>
              </a:spcAft>
              <a:buClrTx/>
              <a:buSzPct val="90000"/>
              <a:buFontTx/>
              <a:buNone/>
              <a:tabLst/>
              <a:defRPr/>
            </a:pPr>
            <a:r>
              <a:rPr kumimoji="0" lang="en-US" sz="2800" b="1" i="0" u="none" strike="noStrike" kern="1200" cap="none" spc="0" normalizeH="0" baseline="0" noProof="0" dirty="0">
                <a:ln>
                  <a:noFill/>
                </a:ln>
                <a:gradFill>
                  <a:gsLst>
                    <a:gs pos="1250">
                      <a:srgbClr val="505050"/>
                    </a:gs>
                    <a:gs pos="100000">
                      <a:srgbClr val="505050"/>
                    </a:gs>
                  </a:gsLst>
                  <a:lin ang="5400000" scaled="0"/>
                </a:gradFill>
                <a:effectLst/>
                <a:uLnTx/>
                <a:uFillTx/>
                <a:latin typeface="Segoe UI Light"/>
                <a:ea typeface="+mn-ea"/>
                <a:cs typeface="+mn-cs"/>
              </a:rPr>
              <a:t>Empowers</a:t>
            </a:r>
            <a:r>
              <a:rPr kumimoji="0" lang="en-US" sz="2800" b="0" i="0" u="none" strike="noStrike" kern="1200" cap="none" spc="0" normalizeH="0" baseline="0" noProof="0" dirty="0">
                <a:ln>
                  <a:noFill/>
                </a:ln>
                <a:gradFill>
                  <a:gsLst>
                    <a:gs pos="1250">
                      <a:srgbClr val="505050"/>
                    </a:gs>
                    <a:gs pos="100000">
                      <a:srgbClr val="505050"/>
                    </a:gs>
                  </a:gsLst>
                  <a:lin ang="5400000" scaled="0"/>
                </a:gradFill>
                <a:effectLst/>
                <a:uLnTx/>
                <a:uFillTx/>
                <a:latin typeface="Segoe UI Light"/>
                <a:ea typeface="+mn-ea"/>
                <a:cs typeface="+mn-cs"/>
              </a:rPr>
              <a:t> human centric experiences that evolve with understanding of the individual’s environment </a:t>
            </a:r>
          </a:p>
        </p:txBody>
      </p:sp>
      <p:pic>
        <p:nvPicPr>
          <p:cNvPr id="2" name="Picture 1"/>
          <p:cNvPicPr>
            <a:picLocks noChangeAspect="1"/>
          </p:cNvPicPr>
          <p:nvPr/>
        </p:nvPicPr>
        <p:blipFill>
          <a:blip r:embed="rId3"/>
          <a:stretch>
            <a:fillRect/>
          </a:stretch>
        </p:blipFill>
        <p:spPr>
          <a:xfrm>
            <a:off x="7138890" y="1940808"/>
            <a:ext cx="5303947" cy="2652292"/>
          </a:xfrm>
          <a:prstGeom prst="rect">
            <a:avLst/>
          </a:prstGeom>
        </p:spPr>
      </p:pic>
    </p:spTree>
    <p:extLst>
      <p:ext uri="{BB962C8B-B14F-4D97-AF65-F5344CB8AC3E}">
        <p14:creationId xmlns:p14="http://schemas.microsoft.com/office/powerpoint/2010/main" val="3649995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7056437" y="0"/>
            <a:ext cx="5380038" cy="6994525"/>
          </a:xfrm>
          <a:prstGeom prst="rect">
            <a:avLst/>
          </a:prstGeom>
          <a:solidFill>
            <a:srgbClr val="D83B0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7" name="Title 16"/>
          <p:cNvSpPr>
            <a:spLocks noGrp="1"/>
          </p:cNvSpPr>
          <p:nvPr>
            <p:ph type="title"/>
          </p:nvPr>
        </p:nvSpPr>
        <p:spPr/>
        <p:txBody>
          <a:bodyPr/>
          <a:lstStyle/>
          <a:p>
            <a:r>
              <a:rPr lang="en-US" dirty="0"/>
              <a:t>Project Rome Evolution…</a:t>
            </a:r>
          </a:p>
        </p:txBody>
      </p:sp>
      <p:sp>
        <p:nvSpPr>
          <p:cNvPr id="6" name="Text Placeholder 5"/>
          <p:cNvSpPr>
            <a:spLocks noGrp="1"/>
          </p:cNvSpPr>
          <p:nvPr>
            <p:ph type="body" sz="quarter" idx="10"/>
          </p:nvPr>
        </p:nvSpPr>
        <p:spPr>
          <a:xfrm>
            <a:off x="274638" y="1212850"/>
            <a:ext cx="6705599" cy="5355312"/>
          </a:xfrm>
        </p:spPr>
        <p:txBody>
          <a:bodyPr/>
          <a:lstStyle/>
          <a:p>
            <a:r>
              <a:rPr lang="en-US" dirty="0">
                <a:solidFill>
                  <a:schemeClr val="tx1"/>
                </a:solidFill>
              </a:rPr>
              <a:t>SmartGlass</a:t>
            </a:r>
          </a:p>
          <a:p>
            <a:pPr lvl="1"/>
            <a:r>
              <a:rPr lang="en-US" dirty="0">
                <a:latin typeface="+mj-lt"/>
              </a:rPr>
              <a:t>Connects Phone and PC to Xbox</a:t>
            </a:r>
          </a:p>
          <a:p>
            <a:pPr lvl="1"/>
            <a:r>
              <a:rPr lang="en-US" dirty="0">
                <a:latin typeface="+mj-lt"/>
              </a:rPr>
              <a:t>Cross platform on Windows/iOS/Android</a:t>
            </a:r>
          </a:p>
          <a:p>
            <a:pPr lvl="1"/>
            <a:r>
              <a:rPr lang="en-US" dirty="0">
                <a:latin typeface="+mj-lt"/>
              </a:rPr>
              <a:t>Proximal connections on the same network</a:t>
            </a:r>
          </a:p>
          <a:p>
            <a:pPr lvl="1"/>
            <a:endParaRPr lang="en-US" dirty="0">
              <a:latin typeface="+mj-lt"/>
            </a:endParaRPr>
          </a:p>
          <a:p>
            <a:endParaRPr lang="en-US" dirty="0"/>
          </a:p>
          <a:p>
            <a:r>
              <a:rPr lang="en-US" dirty="0">
                <a:solidFill>
                  <a:schemeClr val="tx1"/>
                </a:solidFill>
              </a:rPr>
              <a:t>App2App Contracts and Services</a:t>
            </a:r>
          </a:p>
          <a:p>
            <a:pPr lvl="1"/>
            <a:r>
              <a:rPr lang="en-US" dirty="0">
                <a:latin typeface="+mj-lt"/>
              </a:rPr>
              <a:t>Launch apps via Contract or Uri</a:t>
            </a:r>
          </a:p>
          <a:p>
            <a:pPr lvl="1"/>
            <a:r>
              <a:rPr lang="en-US" dirty="0">
                <a:latin typeface="+mj-lt"/>
              </a:rPr>
              <a:t>Simple app to app communication introduced in </a:t>
            </a:r>
          </a:p>
          <a:p>
            <a:pPr lvl="1"/>
            <a:r>
              <a:rPr lang="en-US" dirty="0">
                <a:latin typeface="+mj-lt"/>
              </a:rPr>
              <a:t>Windows 10</a:t>
            </a:r>
          </a:p>
          <a:p>
            <a:pPr lvl="1"/>
            <a:endParaRPr lang="en-US" dirty="0"/>
          </a:p>
        </p:txBody>
      </p:sp>
      <p:pic>
        <p:nvPicPr>
          <p:cNvPr id="2" name="Picture 1"/>
          <p:cNvPicPr>
            <a:picLocks noChangeAspect="1"/>
          </p:cNvPicPr>
          <p:nvPr/>
        </p:nvPicPr>
        <p:blipFill>
          <a:blip r:embed="rId3"/>
          <a:stretch>
            <a:fillRect/>
          </a:stretch>
        </p:blipFill>
        <p:spPr>
          <a:xfrm>
            <a:off x="7437437" y="649884"/>
            <a:ext cx="5188041" cy="3069591"/>
          </a:xfrm>
          <a:prstGeom prst="rect">
            <a:avLst/>
          </a:prstGeom>
        </p:spPr>
      </p:pic>
      <p:pic>
        <p:nvPicPr>
          <p:cNvPr id="3" name="Picture 2"/>
          <p:cNvPicPr>
            <a:picLocks noChangeAspect="1"/>
          </p:cNvPicPr>
          <p:nvPr/>
        </p:nvPicPr>
        <p:blipFill>
          <a:blip r:embed="rId4"/>
          <a:stretch>
            <a:fillRect/>
          </a:stretch>
        </p:blipFill>
        <p:spPr>
          <a:xfrm>
            <a:off x="7768179" y="4074085"/>
            <a:ext cx="3956553" cy="2774542"/>
          </a:xfrm>
          <a:prstGeom prst="rect">
            <a:avLst/>
          </a:prstGeom>
        </p:spPr>
      </p:pic>
    </p:spTree>
    <p:extLst>
      <p:ext uri="{BB962C8B-B14F-4D97-AF65-F5344CB8AC3E}">
        <p14:creationId xmlns:p14="http://schemas.microsoft.com/office/powerpoint/2010/main" val="1907886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fade">
                                      <p:cBhvr>
                                        <p:cTn id="10" dur="500"/>
                                        <p:tgtEl>
                                          <p:spTgt spid="6">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fade">
                                      <p:cBhvr>
                                        <p:cTn id="13" dur="500"/>
                                        <p:tgtEl>
                                          <p:spTgt spid="6">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6">
                                            <p:txEl>
                                              <p:pRg st="3" end="3"/>
                                            </p:txEl>
                                          </p:spTgt>
                                        </p:tgtEl>
                                        <p:attrNameLst>
                                          <p:attrName>style.visibility</p:attrName>
                                        </p:attrNameLst>
                                      </p:cBhvr>
                                      <p:to>
                                        <p:strVal val="visible"/>
                                      </p:to>
                                    </p:set>
                                    <p:animEffect transition="in" filter="fade">
                                      <p:cBhvr>
                                        <p:cTn id="16" dur="500"/>
                                        <p:tgtEl>
                                          <p:spTgt spid="6">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par>
                                <p:cTn id="20" presetID="10" presetClass="entr" presetSubtype="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animEffect transition="in" filter="fade">
                                      <p:cBhvr>
                                        <p:cTn id="27" dur="500"/>
                                        <p:tgtEl>
                                          <p:spTgt spid="6">
                                            <p:txEl>
                                              <p:pRg st="6" end="6"/>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6">
                                            <p:txEl>
                                              <p:pRg st="7" end="7"/>
                                            </p:txEl>
                                          </p:spTgt>
                                        </p:tgtEl>
                                        <p:attrNameLst>
                                          <p:attrName>style.visibility</p:attrName>
                                        </p:attrNameLst>
                                      </p:cBhvr>
                                      <p:to>
                                        <p:strVal val="visible"/>
                                      </p:to>
                                    </p:set>
                                    <p:animEffect transition="in" filter="fade">
                                      <p:cBhvr>
                                        <p:cTn id="30" dur="500"/>
                                        <p:tgtEl>
                                          <p:spTgt spid="6">
                                            <p:txEl>
                                              <p:pRg st="7" end="7"/>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6">
                                            <p:txEl>
                                              <p:pRg st="8" end="8"/>
                                            </p:txEl>
                                          </p:spTgt>
                                        </p:tgtEl>
                                        <p:attrNameLst>
                                          <p:attrName>style.visibility</p:attrName>
                                        </p:attrNameLst>
                                      </p:cBhvr>
                                      <p:to>
                                        <p:strVal val="visible"/>
                                      </p:to>
                                    </p:set>
                                    <p:animEffect transition="in" filter="fade">
                                      <p:cBhvr>
                                        <p:cTn id="33" dur="500"/>
                                        <p:tgtEl>
                                          <p:spTgt spid="6">
                                            <p:txEl>
                                              <p:pRg st="8" end="8"/>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6">
                                            <p:txEl>
                                              <p:pRg st="9" end="9"/>
                                            </p:txEl>
                                          </p:spTgt>
                                        </p:tgtEl>
                                        <p:attrNameLst>
                                          <p:attrName>style.visibility</p:attrName>
                                        </p:attrNameLst>
                                      </p:cBhvr>
                                      <p:to>
                                        <p:strVal val="visible"/>
                                      </p:to>
                                    </p:set>
                                    <p:animEffect transition="in" filter="fade">
                                      <p:cBhvr>
                                        <p:cTn id="36" dur="500"/>
                                        <p:tgtEl>
                                          <p:spTgt spid="6">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7056437" y="-7938"/>
            <a:ext cx="5380038" cy="6994525"/>
          </a:xfrm>
          <a:prstGeom prst="rect">
            <a:avLst/>
          </a:prstGeom>
          <a:solidFill>
            <a:srgbClr val="D83B0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7" name="Title 16"/>
          <p:cNvSpPr>
            <a:spLocks noGrp="1"/>
          </p:cNvSpPr>
          <p:nvPr>
            <p:ph type="title"/>
          </p:nvPr>
        </p:nvSpPr>
        <p:spPr/>
        <p:txBody>
          <a:bodyPr/>
          <a:lstStyle/>
          <a:p>
            <a:r>
              <a:rPr lang="en-US" dirty="0"/>
              <a:t>Drive user engagement </a:t>
            </a:r>
          </a:p>
        </p:txBody>
      </p:sp>
      <p:sp>
        <p:nvSpPr>
          <p:cNvPr id="6" name="Text Placeholder 5"/>
          <p:cNvSpPr>
            <a:spLocks noGrp="1"/>
          </p:cNvSpPr>
          <p:nvPr>
            <p:ph type="body" sz="quarter" idx="10"/>
          </p:nvPr>
        </p:nvSpPr>
        <p:spPr>
          <a:xfrm>
            <a:off x="274638" y="1212850"/>
            <a:ext cx="6781799" cy="5758499"/>
          </a:xfrm>
        </p:spPr>
        <p:txBody>
          <a:bodyPr/>
          <a:lstStyle/>
          <a:p>
            <a:r>
              <a:rPr lang="en-US" sz="3600" dirty="0">
                <a:solidFill>
                  <a:schemeClr val="tx1"/>
                </a:solidFill>
              </a:rPr>
              <a:t>Get users to your app</a:t>
            </a:r>
          </a:p>
          <a:p>
            <a:pPr lvl="1"/>
            <a:r>
              <a:rPr lang="en-US" sz="1800" b="1" dirty="0"/>
              <a:t>Handle web links </a:t>
            </a:r>
            <a:r>
              <a:rPr lang="en-US" sz="1800" dirty="0"/>
              <a:t>- Take users to your app instead of the browser when you register as a handler for web links with </a:t>
            </a:r>
            <a:r>
              <a:rPr lang="en-US" sz="1800" dirty="0" err="1"/>
              <a:t>AppUriHandler</a:t>
            </a:r>
            <a:endParaRPr lang="en-US" sz="1800" dirty="0"/>
          </a:p>
          <a:p>
            <a:pPr lvl="1"/>
            <a:endParaRPr lang="en-US" sz="1800" dirty="0"/>
          </a:p>
          <a:p>
            <a:r>
              <a:rPr lang="en-US" sz="3600" dirty="0">
                <a:solidFill>
                  <a:schemeClr val="tx1"/>
                </a:solidFill>
              </a:rPr>
              <a:t>Get your app on other devices</a:t>
            </a:r>
          </a:p>
          <a:p>
            <a:pPr lvl="1"/>
            <a:r>
              <a:rPr lang="en-US" sz="1800" b="1" dirty="0"/>
              <a:t>Device discovery </a:t>
            </a:r>
            <a:r>
              <a:rPr lang="en-US" sz="1800" dirty="0"/>
              <a:t>- Discover devices nearby and far away with device discovery through local networks, Bluetooth, or through the cloud</a:t>
            </a:r>
          </a:p>
          <a:p>
            <a:pPr lvl="1"/>
            <a:endParaRPr lang="en-US" sz="1800" dirty="0"/>
          </a:p>
          <a:p>
            <a:r>
              <a:rPr lang="en-US" sz="3600" dirty="0">
                <a:solidFill>
                  <a:schemeClr val="tx1"/>
                </a:solidFill>
              </a:rPr>
              <a:t>Make your experience span devices</a:t>
            </a:r>
          </a:p>
          <a:p>
            <a:pPr lvl="1"/>
            <a:r>
              <a:rPr lang="en-US" sz="1800" b="1" dirty="0"/>
              <a:t>Cross-device communication </a:t>
            </a:r>
            <a:r>
              <a:rPr lang="en-US" sz="1800" dirty="0"/>
              <a:t>- Engage users across all of their devices through app handover and by sending messages proximally or through the cloud</a:t>
            </a:r>
          </a:p>
          <a:p>
            <a:pPr lvl="1"/>
            <a:r>
              <a:rPr lang="en-US" dirty="0"/>
              <a:t> </a:t>
            </a:r>
          </a:p>
        </p:txBody>
      </p:sp>
      <p:pic>
        <p:nvPicPr>
          <p:cNvPr id="3" name="Picture 2"/>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7056437" y="601662"/>
            <a:ext cx="5386451" cy="5886087"/>
          </a:xfrm>
          <a:prstGeom prst="rect">
            <a:avLst/>
          </a:prstGeom>
        </p:spPr>
      </p:pic>
    </p:spTree>
    <p:extLst>
      <p:ext uri="{BB962C8B-B14F-4D97-AF65-F5344CB8AC3E}">
        <p14:creationId xmlns:p14="http://schemas.microsoft.com/office/powerpoint/2010/main" val="3758707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fade">
                                      <p:cBhvr>
                                        <p:cTn id="10" dur="500"/>
                                        <p:tgtEl>
                                          <p:spTgt spid="6">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animEffect transition="in" filter="fade">
                                      <p:cBhvr>
                                        <p:cTn id="15" dur="500"/>
                                        <p:tgtEl>
                                          <p:spTgt spid="6">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6">
                                            <p:txEl>
                                              <p:pRg st="4" end="4"/>
                                            </p:txEl>
                                          </p:spTgt>
                                        </p:tgtEl>
                                        <p:attrNameLst>
                                          <p:attrName>style.visibility</p:attrName>
                                        </p:attrNameLst>
                                      </p:cBhvr>
                                      <p:to>
                                        <p:strVal val="visible"/>
                                      </p:to>
                                    </p:set>
                                    <p:animEffect transition="in" filter="fade">
                                      <p:cBhvr>
                                        <p:cTn id="18" dur="500"/>
                                        <p:tgtEl>
                                          <p:spTgt spid="6">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6">
                                            <p:txEl>
                                              <p:pRg st="6" end="6"/>
                                            </p:txEl>
                                          </p:spTgt>
                                        </p:tgtEl>
                                        <p:attrNameLst>
                                          <p:attrName>style.visibility</p:attrName>
                                        </p:attrNameLst>
                                      </p:cBhvr>
                                      <p:to>
                                        <p:strVal val="visible"/>
                                      </p:to>
                                    </p:set>
                                    <p:animEffect transition="in" filter="fade">
                                      <p:cBhvr>
                                        <p:cTn id="23" dur="500"/>
                                        <p:tgtEl>
                                          <p:spTgt spid="6">
                                            <p:txEl>
                                              <p:pRg st="6" end="6"/>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6">
                                            <p:txEl>
                                              <p:pRg st="7" end="7"/>
                                            </p:txEl>
                                          </p:spTgt>
                                        </p:tgtEl>
                                        <p:attrNameLst>
                                          <p:attrName>style.visibility</p:attrName>
                                        </p:attrNameLst>
                                      </p:cBhvr>
                                      <p:to>
                                        <p:strVal val="visible"/>
                                      </p:to>
                                    </p:set>
                                    <p:animEffect transition="in" filter="fade">
                                      <p:cBhvr>
                                        <p:cTn id="26"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74639" y="1241426"/>
            <a:ext cx="5486399" cy="4921347"/>
          </a:xfrm>
        </p:spPr>
        <p:txBody>
          <a:bodyPr/>
          <a:lstStyle/>
          <a:p>
            <a:r>
              <a:rPr lang="en-US" dirty="0"/>
              <a:t>Agenda</a:t>
            </a:r>
            <a:br>
              <a:rPr lang="en-US" dirty="0"/>
            </a:br>
            <a:r>
              <a:rPr lang="en-US" dirty="0"/>
              <a:t/>
            </a:r>
            <a:br>
              <a:rPr lang="en-US" dirty="0"/>
            </a:br>
            <a:r>
              <a:rPr lang="en-US" sz="3600" dirty="0"/>
              <a:t>Why do we need an app model?</a:t>
            </a:r>
            <a:br>
              <a:rPr lang="en-US" sz="3600" dirty="0"/>
            </a:br>
            <a:r>
              <a:rPr lang="en-US" sz="3600" dirty="0"/>
              <a:t>What does the app model bring me?</a:t>
            </a:r>
            <a:br>
              <a:rPr lang="en-US" sz="3600" dirty="0"/>
            </a:br>
            <a:endParaRPr lang="en-US" dirty="0"/>
          </a:p>
        </p:txBody>
      </p:sp>
      <p:sp>
        <p:nvSpPr>
          <p:cNvPr id="2" name="Text Placeholder 1"/>
          <p:cNvSpPr>
            <a:spLocks noGrp="1"/>
          </p:cNvSpPr>
          <p:nvPr>
            <p:ph type="body" sz="quarter" idx="4294967295"/>
          </p:nvPr>
        </p:nvSpPr>
        <p:spPr>
          <a:xfrm>
            <a:off x="5121275" y="3040063"/>
            <a:ext cx="7315200" cy="1416050"/>
          </a:xfrm>
        </p:spPr>
        <p:txBody>
          <a:bodyPr/>
          <a:lstStyle/>
          <a:p>
            <a:endParaRPr lang="en-US" dirty="0"/>
          </a:p>
          <a:p>
            <a:endParaRPr lang="en-US" dirty="0"/>
          </a:p>
        </p:txBody>
      </p:sp>
      <p:pic>
        <p:nvPicPr>
          <p:cNvPr id="12" name="Picture Placeholder 11"/>
          <p:cNvPicPr>
            <a:picLocks noGrp="1" noChangeAspect="1"/>
          </p:cNvPicPr>
          <p:nvPr>
            <p:ph type="pic" sz="quarter" idx="10"/>
          </p:nvPr>
        </p:nvPicPr>
        <p:blipFill rotWithShape="1">
          <a:blip r:embed="rId3"/>
          <a:srcRect l="12213" t="-28" r="28535" b="28"/>
          <a:stretch/>
        </p:blipFill>
        <p:spPr>
          <a:xfrm>
            <a:off x="6585195" y="0"/>
            <a:ext cx="6216650" cy="6992587"/>
          </a:xfrm>
        </p:spPr>
      </p:pic>
    </p:spTree>
    <p:extLst>
      <p:ext uri="{BB962C8B-B14F-4D97-AF65-F5344CB8AC3E}">
        <p14:creationId xmlns:p14="http://schemas.microsoft.com/office/powerpoint/2010/main" val="3394696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Project Rome</a:t>
            </a:r>
          </a:p>
        </p:txBody>
      </p:sp>
      <p:sp>
        <p:nvSpPr>
          <p:cNvPr id="8" name="Text Placeholder 7"/>
          <p:cNvSpPr>
            <a:spLocks noGrp="1"/>
          </p:cNvSpPr>
          <p:nvPr>
            <p:ph type="body" sz="quarter" idx="12"/>
          </p:nvPr>
        </p:nvSpPr>
        <p:spPr/>
        <p:txBody>
          <a:bodyPr/>
          <a:lstStyle/>
          <a:p>
            <a:r>
              <a:rPr lang="en-US" dirty="0"/>
              <a:t>Shawn Henry</a:t>
            </a:r>
          </a:p>
        </p:txBody>
      </p:sp>
    </p:spTree>
    <p:extLst>
      <p:ext uri="{BB962C8B-B14F-4D97-AF65-F5344CB8AC3E}">
        <p14:creationId xmlns:p14="http://schemas.microsoft.com/office/powerpoint/2010/main" val="32043716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555093"/>
          </a:xfrm>
        </p:spPr>
        <p:txBody>
          <a:bodyPr/>
          <a:lstStyle/>
          <a:p>
            <a:pPr marL="0" indent="0">
              <a:buNone/>
            </a:pPr>
            <a:r>
              <a:rPr lang="en-US" dirty="0"/>
              <a:t>App Services &amp; </a:t>
            </a:r>
            <a:r>
              <a:rPr lang="en-US" dirty="0" err="1"/>
              <a:t>LaunchURIForResults</a:t>
            </a:r>
            <a:endParaRPr lang="en-US" dirty="0"/>
          </a:p>
          <a:p>
            <a:pPr marL="0" indent="0">
              <a:buNone/>
            </a:pPr>
            <a:r>
              <a:rPr lang="en-US" dirty="0"/>
              <a:t>Building tighter integration will allow you to build an ecosystem around your app</a:t>
            </a:r>
          </a:p>
          <a:p>
            <a:pPr marL="0" indent="0">
              <a:buNone/>
            </a:pPr>
            <a:r>
              <a:rPr lang="en-US" dirty="0"/>
              <a:t>Introducing App Extensibility Framework</a:t>
            </a:r>
          </a:p>
          <a:p>
            <a:pPr marL="0" indent="0">
              <a:buNone/>
            </a:pPr>
            <a:r>
              <a:rPr lang="en-US" dirty="0"/>
              <a:t>Enables you to have a complete Extension/</a:t>
            </a:r>
            <a:r>
              <a:rPr lang="en-US" dirty="0" err="1"/>
              <a:t>AddIn</a:t>
            </a:r>
            <a:r>
              <a:rPr lang="en-US" dirty="0"/>
              <a:t> model for you app</a:t>
            </a:r>
          </a:p>
          <a:p>
            <a:pPr marL="0" indent="0">
              <a:buNone/>
            </a:pPr>
            <a:r>
              <a:rPr lang="en-US" dirty="0"/>
              <a:t>Edge Extensions are built using this framework</a:t>
            </a:r>
          </a:p>
        </p:txBody>
      </p:sp>
      <p:sp>
        <p:nvSpPr>
          <p:cNvPr id="3" name="Title 2"/>
          <p:cNvSpPr>
            <a:spLocks noGrp="1"/>
          </p:cNvSpPr>
          <p:nvPr>
            <p:ph type="title"/>
          </p:nvPr>
        </p:nvSpPr>
        <p:spPr/>
        <p:txBody>
          <a:bodyPr/>
          <a:lstStyle/>
          <a:p>
            <a:r>
              <a:rPr lang="en-US" dirty="0"/>
              <a:t>Making your app a platform</a:t>
            </a:r>
          </a:p>
        </p:txBody>
      </p:sp>
    </p:spTree>
    <p:extLst>
      <p:ext uri="{BB962C8B-B14F-4D97-AF65-F5344CB8AC3E}">
        <p14:creationId xmlns:p14="http://schemas.microsoft.com/office/powerpoint/2010/main" val="3737303772"/>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95266" y="1147281"/>
            <a:ext cx="5234475" cy="5539978"/>
          </a:xfrm>
        </p:spPr>
        <p:txBody>
          <a:bodyPr/>
          <a:lstStyle/>
          <a:p>
            <a:r>
              <a:rPr lang="en-US" dirty="0"/>
              <a:t>App publishes contract</a:t>
            </a:r>
          </a:p>
          <a:p>
            <a:r>
              <a:rPr lang="en-US" dirty="0"/>
              <a:t>Extensions build to that contract</a:t>
            </a:r>
          </a:p>
          <a:p>
            <a:r>
              <a:rPr lang="en-US" dirty="0"/>
              <a:t>Extensions can be from the store or </a:t>
            </a:r>
            <a:r>
              <a:rPr lang="en-US" dirty="0" err="1"/>
              <a:t>sideloaded</a:t>
            </a:r>
            <a:endParaRPr lang="en-US" dirty="0"/>
          </a:p>
          <a:p>
            <a:r>
              <a:rPr lang="en-US" dirty="0"/>
              <a:t>App provides add/remove UX </a:t>
            </a:r>
          </a:p>
        </p:txBody>
      </p:sp>
      <p:sp>
        <p:nvSpPr>
          <p:cNvPr id="3" name="Title 2"/>
          <p:cNvSpPr>
            <a:spLocks noGrp="1"/>
          </p:cNvSpPr>
          <p:nvPr>
            <p:ph type="title"/>
          </p:nvPr>
        </p:nvSpPr>
        <p:spPr/>
        <p:txBody>
          <a:bodyPr/>
          <a:lstStyle/>
          <a:p>
            <a:r>
              <a:rPr lang="en-US" dirty="0"/>
              <a:t>How does it work?</a:t>
            </a:r>
          </a:p>
        </p:txBody>
      </p:sp>
      <p:grpSp>
        <p:nvGrpSpPr>
          <p:cNvPr id="21" name="Group 20"/>
          <p:cNvGrpSpPr/>
          <p:nvPr/>
        </p:nvGrpSpPr>
        <p:grpSpPr>
          <a:xfrm>
            <a:off x="5759688" y="1981075"/>
            <a:ext cx="6045717" cy="4090329"/>
            <a:chOff x="5759688" y="1981075"/>
            <a:chExt cx="6045717" cy="4090329"/>
          </a:xfrm>
        </p:grpSpPr>
        <p:sp>
          <p:nvSpPr>
            <p:cNvPr id="4" name="Rectangle 3"/>
            <p:cNvSpPr/>
            <p:nvPr/>
          </p:nvSpPr>
          <p:spPr>
            <a:xfrm>
              <a:off x="7647266" y="2133600"/>
              <a:ext cx="1115735"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Paint App</a:t>
              </a:r>
            </a:p>
          </p:txBody>
        </p:sp>
        <p:sp>
          <p:nvSpPr>
            <p:cNvPr id="5" name="Rectangle 4"/>
            <p:cNvSpPr/>
            <p:nvPr/>
          </p:nvSpPr>
          <p:spPr>
            <a:xfrm>
              <a:off x="7653558" y="4300090"/>
              <a:ext cx="1115735" cy="17441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Brushes Add-on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App</a:t>
              </a:r>
            </a:p>
          </p:txBody>
        </p:sp>
        <p:sp>
          <p:nvSpPr>
            <p:cNvPr id="6" name="Rectangle 5"/>
            <p:cNvSpPr/>
            <p:nvPr/>
          </p:nvSpPr>
          <p:spPr>
            <a:xfrm>
              <a:off x="10689670" y="2133600"/>
              <a:ext cx="1115735"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Fancy Paint App</a:t>
              </a:r>
            </a:p>
          </p:txBody>
        </p:sp>
        <p:sp>
          <p:nvSpPr>
            <p:cNvPr id="7" name="Flowchart: Document 6"/>
            <p:cNvSpPr/>
            <p:nvPr/>
          </p:nvSpPr>
          <p:spPr>
            <a:xfrm>
              <a:off x="9144000" y="2133600"/>
              <a:ext cx="1141606" cy="1098958"/>
            </a:xfrm>
            <a:prstGeom prst="flowChartDocumen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505050"/>
                  </a:solidFill>
                  <a:effectLst/>
                  <a:uLnTx/>
                  <a:uFillTx/>
                  <a:latin typeface="Calibri" panose="020F0502020204030204"/>
                  <a:ea typeface="+mn-ea"/>
                  <a:cs typeface="+mn-cs"/>
                </a:rPr>
                <a:t>Declares Host for Content Extension of category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505050"/>
                  </a:solidFill>
                  <a:effectLst/>
                  <a:uLnTx/>
                  <a:uFillTx/>
                  <a:latin typeface="Calibri" panose="020F0502020204030204"/>
                  <a:ea typeface="+mn-ea"/>
                  <a:cs typeface="+mn-cs"/>
                </a:rPr>
                <a:t>“</a:t>
              </a:r>
              <a:r>
                <a:rPr kumimoji="0" lang="en-US" sz="1000" b="0" i="0" u="none" strike="noStrike" kern="1200" cap="none" spc="0" normalizeH="0" baseline="0" noProof="0" dirty="0" err="1">
                  <a:ln>
                    <a:noFill/>
                  </a:ln>
                  <a:solidFill>
                    <a:srgbClr val="505050"/>
                  </a:solidFill>
                  <a:effectLst/>
                  <a:uLnTx/>
                  <a:uFillTx/>
                  <a:latin typeface="Calibri" panose="020F0502020204030204"/>
                  <a:ea typeface="+mn-ea"/>
                  <a:cs typeface="+mn-cs"/>
                </a:rPr>
                <a:t>PaintAdd</a:t>
              </a:r>
              <a:r>
                <a:rPr kumimoji="0" lang="en-US" sz="1000" b="0" i="0" u="none" strike="noStrike" kern="1200" cap="none" spc="0" normalizeH="0" baseline="0" noProof="0" dirty="0">
                  <a:ln>
                    <a:noFill/>
                  </a:ln>
                  <a:solidFill>
                    <a:srgbClr val="505050"/>
                  </a:solidFill>
                  <a:effectLst/>
                  <a:uLnTx/>
                  <a:uFillTx/>
                  <a:latin typeface="Calibri" panose="020F0502020204030204"/>
                  <a:ea typeface="+mn-ea"/>
                  <a:cs typeface="+mn-cs"/>
                </a:rPr>
                <a:t>-on”</a:t>
              </a:r>
            </a:p>
          </p:txBody>
        </p:sp>
        <p:sp>
          <p:nvSpPr>
            <p:cNvPr id="8" name="Flowchart: Document 7"/>
            <p:cNvSpPr/>
            <p:nvPr/>
          </p:nvSpPr>
          <p:spPr>
            <a:xfrm>
              <a:off x="9150292" y="4325383"/>
              <a:ext cx="1141606" cy="1098958"/>
            </a:xfrm>
            <a:prstGeom prst="flowChartDocumen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505050"/>
                  </a:solidFill>
                  <a:effectLst/>
                  <a:uLnTx/>
                  <a:uFillTx/>
                  <a:latin typeface="Calibri" panose="020F0502020204030204"/>
                  <a:ea typeface="+mn-ea"/>
                  <a:cs typeface="+mn-cs"/>
                </a:rPr>
                <a:t>Declares provider for “</a:t>
              </a:r>
              <a:r>
                <a:rPr kumimoji="0" lang="en-US" sz="1000" b="0" i="0" u="none" strike="noStrike" kern="1200" cap="none" spc="0" normalizeH="0" baseline="0" noProof="0" dirty="0" err="1">
                  <a:ln>
                    <a:noFill/>
                  </a:ln>
                  <a:solidFill>
                    <a:srgbClr val="505050"/>
                  </a:solidFill>
                  <a:effectLst/>
                  <a:uLnTx/>
                  <a:uFillTx/>
                  <a:latin typeface="Calibri" panose="020F0502020204030204"/>
                  <a:ea typeface="+mn-ea"/>
                  <a:cs typeface="+mn-cs"/>
                </a:rPr>
                <a:t>PaintAddon</a:t>
              </a:r>
              <a:r>
                <a:rPr kumimoji="0" lang="en-US" sz="1000" b="0" i="0" u="none" strike="noStrike" kern="1200" cap="none" spc="0" normalizeH="0" baseline="0" noProof="0" dirty="0">
                  <a:ln>
                    <a:noFill/>
                  </a:ln>
                  <a:solidFill>
                    <a:srgbClr val="505050"/>
                  </a:solidFill>
                  <a:effectLst/>
                  <a:uLnTx/>
                  <a:uFillTx/>
                  <a:latin typeface="Calibri" panose="020F0502020204030204"/>
                  <a:ea typeface="+mn-ea"/>
                  <a:cs typeface="+mn-cs"/>
                </a:rPr>
                <a:t>”</a:t>
              </a:r>
            </a:p>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505050"/>
                  </a:solidFill>
                  <a:effectLst/>
                  <a:uLnTx/>
                  <a:uFillTx/>
                  <a:latin typeface="Calibri" panose="020F0502020204030204"/>
                  <a:ea typeface="+mn-ea"/>
                  <a:cs typeface="+mn-cs"/>
                </a:rPr>
                <a:t>with folder “</a:t>
              </a:r>
              <a:r>
                <a:rPr kumimoji="0" lang="en-US" sz="1000" b="0" i="0" u="none" strike="noStrike" kern="1200" cap="none" spc="0" normalizeH="0" baseline="0" noProof="0" dirty="0" err="1">
                  <a:ln>
                    <a:noFill/>
                  </a:ln>
                  <a:solidFill>
                    <a:srgbClr val="505050"/>
                  </a:solidFill>
                  <a:effectLst/>
                  <a:uLnTx/>
                  <a:uFillTx/>
                  <a:latin typeface="Calibri" panose="020F0502020204030204"/>
                  <a:ea typeface="+mn-ea"/>
                  <a:cs typeface="+mn-cs"/>
                </a:rPr>
                <a:t>PaintFolder</a:t>
              </a:r>
              <a:r>
                <a:rPr kumimoji="0" lang="en-US" sz="1000" b="0" i="0" u="none" strike="noStrike" kern="1200" cap="none" spc="0" normalizeH="0" baseline="0" noProof="0" dirty="0">
                  <a:ln>
                    <a:noFill/>
                  </a:ln>
                  <a:solidFill>
                    <a:srgbClr val="505050"/>
                  </a:solidFill>
                  <a:effectLst/>
                  <a:uLnTx/>
                  <a:uFillTx/>
                  <a:latin typeface="Calibri" panose="020F0502020204030204"/>
                  <a:ea typeface="+mn-ea"/>
                  <a:cs typeface="+mn-cs"/>
                </a:rPr>
                <a:t>”</a:t>
              </a:r>
            </a:p>
          </p:txBody>
        </p:sp>
        <p:cxnSp>
          <p:nvCxnSpPr>
            <p:cNvPr id="9" name="Straight Arrow Connector 8"/>
            <p:cNvCxnSpPr>
              <a:stCxn id="4" idx="2"/>
            </p:cNvCxnSpPr>
            <p:nvPr/>
          </p:nvCxnSpPr>
          <p:spPr>
            <a:xfrm flipH="1">
              <a:off x="8205133" y="3048000"/>
              <a:ext cx="1" cy="1335980"/>
            </a:xfrm>
            <a:prstGeom prst="straightConnector1">
              <a:avLst/>
            </a:prstGeom>
            <a:ln w="381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8226810" y="3393539"/>
              <a:ext cx="1107346" cy="86177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Read only access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To folders that extending apps provide in the extension</a:t>
              </a:r>
            </a:p>
          </p:txBody>
        </p:sp>
        <p:cxnSp>
          <p:nvCxnSpPr>
            <p:cNvPr id="11" name="Straight Arrow Connector 10"/>
            <p:cNvCxnSpPr/>
            <p:nvPr/>
          </p:nvCxnSpPr>
          <p:spPr>
            <a:xfrm>
              <a:off x="8766146" y="2599189"/>
              <a:ext cx="380999"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8763001" y="4672860"/>
              <a:ext cx="387291"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3" name="Rounded Rectangle 12"/>
            <p:cNvSpPr/>
            <p:nvPr/>
          </p:nvSpPr>
          <p:spPr>
            <a:xfrm>
              <a:off x="5977333" y="2806850"/>
              <a:ext cx="1381738" cy="11765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Calibri" panose="020F0502020204030204"/>
                  <a:ea typeface="+mn-ea"/>
                  <a:cs typeface="+mn-cs"/>
                </a:rPr>
                <a:t>Add-ons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Paint Add-on App</a:t>
              </a:r>
            </a:p>
          </p:txBody>
        </p:sp>
        <p:cxnSp>
          <p:nvCxnSpPr>
            <p:cNvPr id="14" name="Elbow Connector 13"/>
            <p:cNvCxnSpPr>
              <a:stCxn id="4" idx="1"/>
              <a:endCxn id="13" idx="0"/>
            </p:cNvCxnSpPr>
            <p:nvPr/>
          </p:nvCxnSpPr>
          <p:spPr>
            <a:xfrm rot="10800000" flipV="1">
              <a:off x="6668202" y="2590800"/>
              <a:ext cx="979064" cy="216050"/>
            </a:xfrm>
            <a:prstGeom prst="bentConnector2">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6048480" y="1981075"/>
              <a:ext cx="1239442" cy="55399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Hosts can list apps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Providing them with</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content extensions </a:t>
              </a:r>
            </a:p>
          </p:txBody>
        </p:sp>
        <p:sp>
          <p:nvSpPr>
            <p:cNvPr id="16" name="Rounded Rectangle 15"/>
            <p:cNvSpPr/>
            <p:nvPr/>
          </p:nvSpPr>
          <p:spPr>
            <a:xfrm>
              <a:off x="6223231" y="3656202"/>
              <a:ext cx="897622" cy="234892"/>
            </a:xfrm>
            <a:prstGeom prst="roundRect">
              <a:avLst/>
            </a:prstGeom>
            <a:solidFill>
              <a:schemeClr val="accent1">
                <a:lumMod val="60000"/>
                <a:lumOff val="4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Uninstall</a:t>
              </a:r>
            </a:p>
          </p:txBody>
        </p:sp>
        <p:cxnSp>
          <p:nvCxnSpPr>
            <p:cNvPr id="17" name="Elbow Connector 16"/>
            <p:cNvCxnSpPr>
              <a:stCxn id="16" idx="2"/>
              <a:endCxn id="5" idx="1"/>
            </p:cNvCxnSpPr>
            <p:nvPr/>
          </p:nvCxnSpPr>
          <p:spPr>
            <a:xfrm rot="16200000" flipH="1">
              <a:off x="6522257" y="4040879"/>
              <a:ext cx="1281086" cy="981516"/>
            </a:xfrm>
            <a:prstGeom prst="bentConnector2">
              <a:avLst/>
            </a:prstGeom>
            <a:ln w="381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5759688" y="5209630"/>
              <a:ext cx="1752403" cy="86177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Hosts can trigger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removal of app packages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which are providing content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User has control over removal</a:t>
              </a:r>
            </a:p>
          </p:txBody>
        </p:sp>
        <p:cxnSp>
          <p:nvCxnSpPr>
            <p:cNvPr id="19" name="Straight Arrow Connector 18"/>
            <p:cNvCxnSpPr/>
            <p:nvPr/>
          </p:nvCxnSpPr>
          <p:spPr>
            <a:xfrm flipH="1">
              <a:off x="10276302" y="2590530"/>
              <a:ext cx="408332"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pic>
          <p:nvPicPr>
            <p:cNvPr id="20" name="Picture 19"/>
            <p:cNvPicPr>
              <a:picLocks noChangeAspect="1"/>
            </p:cNvPicPr>
            <p:nvPr/>
          </p:nvPicPr>
          <p:blipFill>
            <a:blip r:embed="rId2"/>
            <a:stretch>
              <a:fillRect/>
            </a:stretch>
          </p:blipFill>
          <p:spPr>
            <a:xfrm>
              <a:off x="7831387" y="4428757"/>
              <a:ext cx="846542" cy="642481"/>
            </a:xfrm>
            <a:prstGeom prst="rect">
              <a:avLst/>
            </a:prstGeom>
          </p:spPr>
        </p:pic>
      </p:grpSp>
    </p:spTree>
    <p:extLst>
      <p:ext uri="{BB962C8B-B14F-4D97-AF65-F5344CB8AC3E}">
        <p14:creationId xmlns:p14="http://schemas.microsoft.com/office/powerpoint/2010/main" val="4050339510"/>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74639" y="1241426"/>
            <a:ext cx="5486399" cy="1098762"/>
          </a:xfrm>
        </p:spPr>
        <p:txBody>
          <a:bodyPr/>
          <a:lstStyle/>
          <a:p>
            <a:r>
              <a:rPr lang="en-US" dirty="0"/>
              <a:t>Multitasking</a:t>
            </a:r>
          </a:p>
        </p:txBody>
      </p:sp>
      <p:pic>
        <p:nvPicPr>
          <p:cNvPr id="8" name="Picture Placeholder 7"/>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l="5624" r="5624"/>
          <a:stretch/>
        </p:blipFill>
        <p:spPr bwMode="ltGray">
          <a:prstGeom prst="rect">
            <a:avLst/>
          </a:prstGeom>
        </p:spPr>
      </p:pic>
    </p:spTree>
    <p:extLst>
      <p:ext uri="{BB962C8B-B14F-4D97-AF65-F5344CB8AC3E}">
        <p14:creationId xmlns:p14="http://schemas.microsoft.com/office/powerpoint/2010/main" val="2840988268"/>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50"/>
            <a:ext cx="11887200" cy="2634567"/>
          </a:xfrm>
        </p:spPr>
        <p:txBody>
          <a:bodyPr/>
          <a:lstStyle/>
          <a:p>
            <a:r>
              <a:rPr lang="en-US" dirty="0"/>
              <a:t>Introducing Single Process multitasking</a:t>
            </a:r>
          </a:p>
          <a:p>
            <a:pPr lvl="1"/>
            <a:r>
              <a:rPr lang="en-US" dirty="0"/>
              <a:t>Across all devices not just desktop</a:t>
            </a:r>
          </a:p>
          <a:p>
            <a:r>
              <a:rPr lang="en-US" dirty="0"/>
              <a:t>No need to use tasks</a:t>
            </a:r>
          </a:p>
          <a:p>
            <a:pPr lvl="1"/>
            <a:r>
              <a:rPr lang="en-US" dirty="0"/>
              <a:t>We still love tasks </a:t>
            </a:r>
          </a:p>
          <a:p>
            <a:pPr lvl="1"/>
            <a:r>
              <a:rPr lang="en-US" dirty="0"/>
              <a:t>Improving shutdown so you’re much less likely to be rudely shut down</a:t>
            </a:r>
          </a:p>
        </p:txBody>
      </p:sp>
      <p:sp>
        <p:nvSpPr>
          <p:cNvPr id="3" name="Title 2"/>
          <p:cNvSpPr>
            <a:spLocks noGrp="1"/>
          </p:cNvSpPr>
          <p:nvPr>
            <p:ph type="title"/>
          </p:nvPr>
        </p:nvSpPr>
        <p:spPr/>
        <p:txBody>
          <a:bodyPr/>
          <a:lstStyle/>
          <a:p>
            <a:r>
              <a:rPr lang="en-US" dirty="0"/>
              <a:t>We heard you!</a:t>
            </a:r>
          </a:p>
        </p:txBody>
      </p:sp>
    </p:spTree>
    <p:extLst>
      <p:ext uri="{BB962C8B-B14F-4D97-AF65-F5344CB8AC3E}">
        <p14:creationId xmlns:p14="http://schemas.microsoft.com/office/powerpoint/2010/main" val="2824963414"/>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Background audio no longer requires two processes</a:t>
            </a:r>
          </a:p>
          <a:p>
            <a:pPr lvl="1"/>
            <a:r>
              <a:rPr lang="en-US" dirty="0"/>
              <a:t>Just declare the </a:t>
            </a:r>
            <a:r>
              <a:rPr lang="en-US" dirty="0" err="1"/>
              <a:t>backgroundMediaPlayback</a:t>
            </a:r>
            <a:r>
              <a:rPr lang="en-US" dirty="0"/>
              <a:t> capability</a:t>
            </a:r>
          </a:p>
          <a:p>
            <a:pPr lvl="1"/>
            <a:r>
              <a:rPr lang="en-US" dirty="0"/>
              <a:t>Play media however you like – </a:t>
            </a:r>
            <a:r>
              <a:rPr lang="en-US" dirty="0" err="1"/>
              <a:t>MediaPlayer</a:t>
            </a:r>
            <a:r>
              <a:rPr lang="en-US" dirty="0"/>
              <a:t>, Custom player</a:t>
            </a:r>
          </a:p>
          <a:p>
            <a:pPr lvl="1"/>
            <a:r>
              <a:rPr lang="en-US" dirty="0"/>
              <a:t>No Registration Code, No Background Management</a:t>
            </a:r>
          </a:p>
          <a:p>
            <a:r>
              <a:rPr lang="en-US" dirty="0"/>
              <a:t>Extended Execution for foreground applications</a:t>
            </a:r>
          </a:p>
          <a:p>
            <a:pPr lvl="1"/>
            <a:r>
              <a:rPr lang="en-US" dirty="0"/>
              <a:t>Ask for more time</a:t>
            </a:r>
          </a:p>
          <a:p>
            <a:pPr lvl="2"/>
            <a:r>
              <a:rPr lang="en-US" dirty="0"/>
              <a:t>Up to 10 minutes on battery</a:t>
            </a:r>
          </a:p>
          <a:p>
            <a:pPr lvl="2"/>
            <a:r>
              <a:rPr lang="en-US" dirty="0"/>
              <a:t>No limits when plugged in</a:t>
            </a:r>
          </a:p>
          <a:p>
            <a:pPr lvl="1"/>
            <a:r>
              <a:rPr lang="en-US" dirty="0"/>
              <a:t>Always keep my app running</a:t>
            </a:r>
          </a:p>
          <a:p>
            <a:pPr lvl="2"/>
            <a:r>
              <a:rPr lang="en-US" dirty="0"/>
              <a:t>Tell the OS when you start that you intend to keep running</a:t>
            </a:r>
          </a:p>
          <a:p>
            <a:pPr lvl="2"/>
            <a:r>
              <a:rPr lang="en-US" dirty="0"/>
              <a:t>If the device is plugged in no limits or if user opts in Battery Saver</a:t>
            </a:r>
          </a:p>
        </p:txBody>
      </p:sp>
      <p:sp>
        <p:nvSpPr>
          <p:cNvPr id="3" name="Title 2"/>
          <p:cNvSpPr>
            <a:spLocks noGrp="1"/>
          </p:cNvSpPr>
          <p:nvPr>
            <p:ph type="title"/>
          </p:nvPr>
        </p:nvSpPr>
        <p:spPr/>
        <p:txBody>
          <a:bodyPr/>
          <a:lstStyle/>
          <a:p>
            <a:r>
              <a:rPr lang="en-US"/>
              <a:t>What does this mean to you?</a:t>
            </a:r>
            <a:endParaRPr lang="en-US" dirty="0"/>
          </a:p>
        </p:txBody>
      </p:sp>
    </p:spTree>
    <p:extLst>
      <p:ext uri="{BB962C8B-B14F-4D97-AF65-F5344CB8AC3E}">
        <p14:creationId xmlns:p14="http://schemas.microsoft.com/office/powerpoint/2010/main" val="2119957333"/>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sz="quarter" idx="10"/>
          </p:nvPr>
        </p:nvSpPr>
        <p:spPr>
          <a:xfrm>
            <a:off x="274638" y="1212850"/>
            <a:ext cx="11887200" cy="5484777"/>
          </a:xfrm>
        </p:spPr>
        <p:txBody>
          <a:bodyPr>
            <a:normAutofit fontScale="85000" lnSpcReduction="10000"/>
          </a:bodyPr>
          <a:lstStyle/>
          <a:p>
            <a:r>
              <a:rPr lang="en-US" dirty="0"/>
              <a:t>Deployment improvements allow all your apps to be delivered either from the store or your distribution</a:t>
            </a:r>
          </a:p>
          <a:p>
            <a:r>
              <a:rPr lang="en-US" dirty="0"/>
              <a:t>Desktop App Converter allows you to quickly take advantage of UWP</a:t>
            </a:r>
          </a:p>
          <a:p>
            <a:r>
              <a:rPr lang="en-US" dirty="0"/>
              <a:t>Action Center in the Cloud enables you to reach your customer and enhance app usage/discovery on all devices</a:t>
            </a:r>
          </a:p>
          <a:p>
            <a:r>
              <a:rPr lang="en-US" dirty="0"/>
              <a:t>Connected Platform enables further rich integration across apps, services and devices</a:t>
            </a:r>
          </a:p>
          <a:p>
            <a:r>
              <a:rPr lang="en-US" dirty="0"/>
              <a:t>App Extensions help you build an ecosystem around your app</a:t>
            </a:r>
          </a:p>
          <a:p>
            <a:r>
              <a:rPr lang="en-US" dirty="0"/>
              <a:t>Simplified multitasking makes it easier to deliver more powerful battery efficient apps</a:t>
            </a:r>
          </a:p>
        </p:txBody>
      </p:sp>
      <p:sp>
        <p:nvSpPr>
          <p:cNvPr id="2" name="Title 1"/>
          <p:cNvSpPr>
            <a:spLocks noGrp="1"/>
          </p:cNvSpPr>
          <p:nvPr>
            <p:ph type="title"/>
          </p:nvPr>
        </p:nvSpPr>
        <p:spPr/>
        <p:txBody>
          <a:bodyPr/>
          <a:lstStyle/>
          <a:p>
            <a:r>
              <a:rPr lang="en-US"/>
              <a:t>Summary</a:t>
            </a:r>
            <a:endParaRPr lang="en-US" dirty="0"/>
          </a:p>
        </p:txBody>
      </p:sp>
    </p:spTree>
    <p:extLst>
      <p:ext uri="{BB962C8B-B14F-4D97-AF65-F5344CB8AC3E}">
        <p14:creationId xmlns:p14="http://schemas.microsoft.com/office/powerpoint/2010/main" val="3078602942"/>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15965" b="25517"/>
          <a:stretch/>
        </p:blipFill>
        <p:spPr>
          <a:xfrm>
            <a:off x="-1" y="2112657"/>
            <a:ext cx="6219421" cy="4881868"/>
          </a:xfrm>
          <a:prstGeom prst="rect">
            <a:avLst/>
          </a:prstGeom>
        </p:spPr>
      </p:pic>
      <p:sp>
        <p:nvSpPr>
          <p:cNvPr id="2" name="Title 1"/>
          <p:cNvSpPr>
            <a:spLocks noGrp="1"/>
          </p:cNvSpPr>
          <p:nvPr>
            <p:ph type="title"/>
          </p:nvPr>
        </p:nvSpPr>
        <p:spPr/>
        <p:txBody>
          <a:bodyPr/>
          <a:lstStyle/>
          <a:p>
            <a:r>
              <a:rPr lang="en-US" dirty="0"/>
              <a:t>Please Complete An Evaluation Form</a:t>
            </a:r>
            <a:br>
              <a:rPr lang="en-US" dirty="0"/>
            </a:br>
            <a:r>
              <a:rPr lang="en-US" sz="4400" dirty="0"/>
              <a:t>Your input is important!</a:t>
            </a:r>
            <a:endParaRPr lang="en-US" dirty="0"/>
          </a:p>
        </p:txBody>
      </p:sp>
      <p:pic>
        <p:nvPicPr>
          <p:cNvPr id="13"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8047018" y="2675446"/>
            <a:ext cx="3463268" cy="3463268"/>
          </a:xfrm>
          <a:prstGeom prst="rect">
            <a:avLst/>
          </a:prstGeom>
          <a:noFill/>
          <a:extLst>
            <a:ext uri="{909E8E84-426E-40DD-AFC4-6F175D3DCCD1}">
              <a14:hiddenFill xmlns:a14="http://schemas.microsoft.com/office/drawing/2010/main">
                <a:solidFill>
                  <a:srgbClr val="FFFFFF"/>
                </a:solidFill>
              </a14:hiddenFill>
            </a:ext>
          </a:extLst>
        </p:spPr>
      </p:pic>
      <p:sp>
        <p:nvSpPr>
          <p:cNvPr id="18" name="Text Placeholder 2"/>
          <p:cNvSpPr txBox="1">
            <a:spLocks/>
          </p:cNvSpPr>
          <p:nvPr/>
        </p:nvSpPr>
        <p:spPr>
          <a:xfrm>
            <a:off x="5174256" y="4092592"/>
            <a:ext cx="3150539" cy="62897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5"/>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5"/>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5"/>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5"/>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5"/>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marR="0" lvl="0" indent="0" algn="ctr" defTabSz="932742" rtl="0" eaLnBrk="1" fontAlgn="auto" latinLnBrk="0" hangingPunct="1">
              <a:lnSpc>
                <a:spcPct val="90000"/>
              </a:lnSpc>
              <a:spcBef>
                <a:spcPct val="20000"/>
              </a:spcBef>
              <a:spcAft>
                <a:spcPts val="600"/>
              </a:spcAft>
              <a:buClr>
                <a:srgbClr val="FFFFFF"/>
              </a:buClr>
              <a:buSzPct val="100000"/>
              <a:buFontTx/>
              <a:buNone/>
              <a:tabLst/>
              <a:defRPr/>
            </a:pPr>
            <a:r>
              <a:rPr kumimoji="0" lang="en-US" sz="2800" b="0" i="0" u="sng" strike="noStrike" kern="1200" cap="none" spc="0" normalizeH="0" baseline="0" noProof="0" dirty="0">
                <a:ln>
                  <a:noFill/>
                </a:ln>
                <a:gradFill>
                  <a:gsLst>
                    <a:gs pos="1250">
                      <a:srgbClr val="FFFFFF"/>
                    </a:gs>
                    <a:gs pos="100000">
                      <a:srgbClr val="FFFFFF"/>
                    </a:gs>
                  </a:gsLst>
                  <a:lin ang="5400000" scaled="0"/>
                </a:gradFill>
                <a:effectLst/>
                <a:uLnTx/>
                <a:uFillTx/>
                <a:latin typeface="Segoe UI"/>
                <a:ea typeface="+mn-ea"/>
                <a:cs typeface="+mn-cs"/>
              </a:rPr>
              <a:t>or</a:t>
            </a:r>
          </a:p>
        </p:txBody>
      </p:sp>
    </p:spTree>
    <p:extLst>
      <p:ext uri="{BB962C8B-B14F-4D97-AF65-F5344CB8AC3E}">
        <p14:creationId xmlns:p14="http://schemas.microsoft.com/office/powerpoint/2010/main" val="2763437893"/>
      </p:ext>
    </p:extLst>
  </p:cSld>
  <p:clrMapOvr>
    <a:masterClrMapping/>
  </p:clrMapOvr>
  <p:transition spd="slow">
    <p:push/>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6823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0" y="1241106"/>
            <a:ext cx="5486399" cy="2926570"/>
          </a:xfrm>
        </p:spPr>
        <p:txBody>
          <a:bodyPr/>
          <a:lstStyle/>
          <a:p>
            <a:r>
              <a:rPr lang="en-US" dirty="0"/>
              <a:t>Why do we need an app model?</a:t>
            </a:r>
          </a:p>
        </p:txBody>
      </p:sp>
      <p:pic>
        <p:nvPicPr>
          <p:cNvPr id="3" name="Picture Placeholder 2"/>
          <p:cNvPicPr>
            <a:picLocks noGrp="1" noChangeAspect="1"/>
          </p:cNvPicPr>
          <p:nvPr>
            <p:ph type="pic" sz="quarter" idx="10"/>
          </p:nvPr>
        </p:nvPicPr>
        <p:blipFill>
          <a:blip r:embed="rId3"/>
          <a:srcRect l="20374" r="20374"/>
          <a:stretch>
            <a:fillRect/>
          </a:stretch>
        </p:blipFill>
        <p:spPr/>
      </p:pic>
    </p:spTree>
    <p:extLst>
      <p:ext uri="{BB962C8B-B14F-4D97-AF65-F5344CB8AC3E}">
        <p14:creationId xmlns:p14="http://schemas.microsoft.com/office/powerpoint/2010/main" val="4006109037"/>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a:spLocks noGrp="1"/>
          </p:cNvSpPr>
          <p:nvPr>
            <p:ph type="body" sz="quarter" idx="10"/>
          </p:nvPr>
        </p:nvSpPr>
        <p:spPr>
          <a:xfrm>
            <a:off x="274638" y="1212850"/>
            <a:ext cx="11887200" cy="5484812"/>
          </a:xfrm>
        </p:spPr>
        <p:txBody>
          <a:bodyPr>
            <a:normAutofit fontScale="92500" lnSpcReduction="10000"/>
          </a:bodyPr>
          <a:lstStyle/>
          <a:p>
            <a:r>
              <a:rPr lang="en-US" dirty="0"/>
              <a:t>Windows has never had a definition of an app</a:t>
            </a:r>
          </a:p>
          <a:p>
            <a:r>
              <a:rPr lang="en-US" dirty="0"/>
              <a:t>You know it when you see it but it’s never written down</a:t>
            </a:r>
          </a:p>
          <a:p>
            <a:r>
              <a:rPr lang="en-US" dirty="0"/>
              <a:t>Started with .exe but…</a:t>
            </a:r>
          </a:p>
          <a:p>
            <a:pPr lvl="1"/>
            <a:r>
              <a:rPr lang="en-US" dirty="0"/>
              <a:t>How do you install it?</a:t>
            </a:r>
          </a:p>
          <a:p>
            <a:pPr lvl="1"/>
            <a:r>
              <a:rPr lang="en-US" dirty="0"/>
              <a:t>How do you store state?</a:t>
            </a:r>
          </a:p>
          <a:p>
            <a:pPr lvl="1"/>
            <a:r>
              <a:rPr lang="en-US" dirty="0"/>
              <a:t>How long does the app run for?</a:t>
            </a:r>
          </a:p>
          <a:p>
            <a:pPr lvl="1"/>
            <a:r>
              <a:rPr lang="en-US" dirty="0"/>
              <a:t>What’s the versioning story?</a:t>
            </a:r>
          </a:p>
          <a:p>
            <a:pPr lvl="1"/>
            <a:r>
              <a:rPr lang="en-US" dirty="0"/>
              <a:t>How do you integrate with the OS?</a:t>
            </a:r>
          </a:p>
          <a:p>
            <a:pPr lvl="1"/>
            <a:r>
              <a:rPr lang="en-US" dirty="0"/>
              <a:t>How do you integrate with other apps?</a:t>
            </a:r>
          </a:p>
          <a:p>
            <a:pPr lvl="1"/>
            <a:r>
              <a:rPr lang="en-US" dirty="0"/>
              <a:t>What can your app do?</a:t>
            </a:r>
          </a:p>
          <a:p>
            <a:r>
              <a:rPr lang="en-US" dirty="0"/>
              <a:t>The UWP App Model provides answers to these questions</a:t>
            </a:r>
          </a:p>
        </p:txBody>
      </p:sp>
      <p:sp>
        <p:nvSpPr>
          <p:cNvPr id="3" name="Title 2"/>
          <p:cNvSpPr>
            <a:spLocks noGrp="1"/>
          </p:cNvSpPr>
          <p:nvPr>
            <p:ph type="title"/>
          </p:nvPr>
        </p:nvSpPr>
        <p:spPr/>
        <p:txBody>
          <a:bodyPr/>
          <a:lstStyle/>
          <a:p>
            <a:r>
              <a:rPr lang="en-US" dirty="0"/>
              <a:t>Why do we need an app model?</a:t>
            </a:r>
          </a:p>
        </p:txBody>
      </p:sp>
    </p:spTree>
    <p:extLst>
      <p:ext uri="{BB962C8B-B14F-4D97-AF65-F5344CB8AC3E}">
        <p14:creationId xmlns:p14="http://schemas.microsoft.com/office/powerpoint/2010/main" val="2242484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343001"/>
          </a:xfrm>
        </p:spPr>
        <p:txBody>
          <a:bodyPr/>
          <a:lstStyle/>
          <a:p>
            <a:r>
              <a:rPr lang="en-US" dirty="0"/>
              <a:t>Defines the app </a:t>
            </a:r>
            <a:r>
              <a:rPr lang="en-US" dirty="0" err="1"/>
              <a:t>lifecyle</a:t>
            </a:r>
            <a:endParaRPr lang="en-US" dirty="0"/>
          </a:p>
          <a:p>
            <a:r>
              <a:rPr lang="en-US" dirty="0"/>
              <a:t>Unified across all Windows devices	</a:t>
            </a:r>
          </a:p>
          <a:p>
            <a:pPr lvl="1"/>
            <a:r>
              <a:rPr lang="en-US" dirty="0"/>
              <a:t>Scales from </a:t>
            </a:r>
            <a:r>
              <a:rPr lang="en-US" dirty="0" err="1"/>
              <a:t>IOT</a:t>
            </a:r>
            <a:r>
              <a:rPr lang="en-US" dirty="0" err="1">
                <a:sym typeface="Wingdings" panose="05000000000000000000" pitchFamily="2" charset="2"/>
              </a:rPr>
              <a:t>MobilePCXboxHololens</a:t>
            </a:r>
            <a:endParaRPr lang="en-US" dirty="0"/>
          </a:p>
          <a:p>
            <a:r>
              <a:rPr lang="en-US" dirty="0"/>
              <a:t>Cradle to Grave</a:t>
            </a:r>
          </a:p>
          <a:p>
            <a:pPr lvl="1"/>
            <a:r>
              <a:rPr lang="en-US" dirty="0"/>
              <a:t>Install</a:t>
            </a:r>
          </a:p>
          <a:p>
            <a:pPr lvl="1"/>
            <a:r>
              <a:rPr lang="en-US" dirty="0"/>
              <a:t>Runtime environment</a:t>
            </a:r>
          </a:p>
          <a:p>
            <a:pPr lvl="1"/>
            <a:r>
              <a:rPr lang="en-US" dirty="0"/>
              <a:t>Resource Management</a:t>
            </a:r>
          </a:p>
          <a:p>
            <a:pPr lvl="1"/>
            <a:r>
              <a:rPr lang="en-US" dirty="0"/>
              <a:t>Update</a:t>
            </a:r>
          </a:p>
          <a:p>
            <a:pPr lvl="1"/>
            <a:r>
              <a:rPr lang="en-US" dirty="0"/>
              <a:t>Data Model</a:t>
            </a:r>
          </a:p>
          <a:p>
            <a:pPr lvl="1"/>
            <a:r>
              <a:rPr lang="en-US" dirty="0"/>
              <a:t>Uninstall</a:t>
            </a:r>
          </a:p>
          <a:p>
            <a:pPr lvl="1"/>
            <a:endParaRPr lang="en-US" dirty="0"/>
          </a:p>
        </p:txBody>
      </p:sp>
      <p:sp>
        <p:nvSpPr>
          <p:cNvPr id="3" name="Title 2"/>
          <p:cNvSpPr>
            <a:spLocks noGrp="1"/>
          </p:cNvSpPr>
          <p:nvPr>
            <p:ph type="title"/>
          </p:nvPr>
        </p:nvSpPr>
        <p:spPr/>
        <p:txBody>
          <a:bodyPr/>
          <a:lstStyle/>
          <a:p>
            <a:r>
              <a:rPr lang="en-US" dirty="0"/>
              <a:t>What is </a:t>
            </a:r>
            <a:r>
              <a:rPr lang="en-US"/>
              <a:t>the Universal Windows App Model</a:t>
            </a:r>
            <a:r>
              <a:rPr lang="en-US" dirty="0"/>
              <a:t>?</a:t>
            </a:r>
          </a:p>
        </p:txBody>
      </p:sp>
    </p:spTree>
    <p:extLst>
      <p:ext uri="{BB962C8B-B14F-4D97-AF65-F5344CB8AC3E}">
        <p14:creationId xmlns:p14="http://schemas.microsoft.com/office/powerpoint/2010/main" val="210659003"/>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9" y="1241426"/>
            <a:ext cx="5486399" cy="2926955"/>
          </a:xfrm>
        </p:spPr>
        <p:txBody>
          <a:bodyPr/>
          <a:lstStyle/>
          <a:p>
            <a:r>
              <a:rPr lang="en-US" dirty="0"/>
              <a:t>Getting your app to customers</a:t>
            </a:r>
          </a:p>
        </p:txBody>
      </p:sp>
      <p:pic>
        <p:nvPicPr>
          <p:cNvPr id="6" name="Picture Placeholder 5"/>
          <p:cNvPicPr>
            <a:picLocks noGrp="1" noChangeAspect="1"/>
          </p:cNvPicPr>
          <p:nvPr>
            <p:ph type="pic" sz="quarter" idx="10"/>
          </p:nvPr>
        </p:nvPicPr>
        <p:blipFill>
          <a:blip r:embed="rId2"/>
          <a:srcRect t="12533" b="12533"/>
          <a:stretch>
            <a:fillRect/>
          </a:stretch>
        </p:blipFill>
        <p:spPr/>
      </p:pic>
    </p:spTree>
    <p:extLst>
      <p:ext uri="{BB962C8B-B14F-4D97-AF65-F5344CB8AC3E}">
        <p14:creationId xmlns:p14="http://schemas.microsoft.com/office/powerpoint/2010/main" val="179528518"/>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a:t>Last year we introduced .appX as the common installation package for UWP apps </a:t>
            </a:r>
          </a:p>
          <a:p>
            <a:pPr lvl="1"/>
            <a:r>
              <a:rPr lang="en-US"/>
              <a:t>PC, Phone, HoloLens, IOT all use the same technology</a:t>
            </a:r>
          </a:p>
          <a:p>
            <a:r>
              <a:rPr lang="en-US"/>
              <a:t>Expanding the installation technology to be even more inclusive</a:t>
            </a:r>
          </a:p>
          <a:p>
            <a:pPr lvl="1"/>
            <a:r>
              <a:rPr lang="en-US"/>
              <a:t>Existing Desktop Apps</a:t>
            </a:r>
          </a:p>
          <a:p>
            <a:pPr lvl="1"/>
            <a:r>
              <a:rPr lang="en-US"/>
              <a:t>XBox</a:t>
            </a:r>
          </a:p>
          <a:p>
            <a:r>
              <a:rPr lang="en-US"/>
              <a:t>Expanding where you can use .appX</a:t>
            </a:r>
          </a:p>
          <a:p>
            <a:pPr lvl="1"/>
            <a:r>
              <a:rPr lang="en-US"/>
              <a:t>November release enabled, by default, installing from anywhere not just the store</a:t>
            </a:r>
            <a:endParaRPr lang="en-US" dirty="0"/>
          </a:p>
        </p:txBody>
      </p:sp>
      <p:sp>
        <p:nvSpPr>
          <p:cNvPr id="3" name="Title 2"/>
          <p:cNvSpPr>
            <a:spLocks noGrp="1"/>
          </p:cNvSpPr>
          <p:nvPr>
            <p:ph type="title"/>
          </p:nvPr>
        </p:nvSpPr>
        <p:spPr/>
        <p:txBody>
          <a:bodyPr/>
          <a:lstStyle/>
          <a:p>
            <a:r>
              <a:rPr lang="en-US"/>
              <a:t>Getting your app to customers</a:t>
            </a:r>
            <a:endParaRPr lang="en-US" dirty="0"/>
          </a:p>
        </p:txBody>
      </p:sp>
    </p:spTree>
    <p:extLst>
      <p:ext uri="{BB962C8B-B14F-4D97-AF65-F5344CB8AC3E}">
        <p14:creationId xmlns:p14="http://schemas.microsoft.com/office/powerpoint/2010/main" val="772486632"/>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a:t>Considered calling </a:t>
            </a:r>
            <a:r>
              <a:rPr lang="en-US" b="1" dirty="0"/>
              <a:t>M</a:t>
            </a:r>
            <a:r>
              <a:rPr lang="en-US" dirty="0"/>
              <a:t>odern </a:t>
            </a:r>
            <a:r>
              <a:rPr lang="en-US" b="1" dirty="0"/>
              <a:t>S</a:t>
            </a:r>
            <a:r>
              <a:rPr lang="en-US" dirty="0"/>
              <a:t>oftware </a:t>
            </a:r>
            <a:r>
              <a:rPr lang="en-US" b="1" dirty="0"/>
              <a:t>I</a:t>
            </a:r>
            <a:r>
              <a:rPr lang="en-US" dirty="0"/>
              <a:t>nstaller but…..</a:t>
            </a:r>
          </a:p>
          <a:p>
            <a:r>
              <a:rPr lang="en-US" dirty="0"/>
              <a:t>We are investing to make this the installation stack on Windows</a:t>
            </a:r>
          </a:p>
          <a:p>
            <a:r>
              <a:rPr lang="en-US" dirty="0"/>
              <a:t>Focus for this release:</a:t>
            </a:r>
          </a:p>
          <a:p>
            <a:pPr lvl="1"/>
            <a:r>
              <a:rPr lang="en-US" dirty="0"/>
              <a:t>Full platform for building install experiences</a:t>
            </a:r>
          </a:p>
          <a:p>
            <a:pPr lvl="1"/>
            <a:r>
              <a:rPr lang="en-US" dirty="0"/>
              <a:t>Enable great install experience from both Windows Store and your own distribution</a:t>
            </a:r>
          </a:p>
          <a:p>
            <a:pPr lvl="1"/>
            <a:r>
              <a:rPr lang="en-US" dirty="0"/>
              <a:t>Enable desktop apps converted to be installed</a:t>
            </a:r>
          </a:p>
          <a:p>
            <a:pPr lvl="1"/>
            <a:r>
              <a:rPr lang="en-US" dirty="0"/>
              <a:t>Extend capabilities to enable extensions platform</a:t>
            </a:r>
          </a:p>
          <a:p>
            <a:pPr lvl="1"/>
            <a:endParaRPr lang="en-US" dirty="0"/>
          </a:p>
        </p:txBody>
      </p:sp>
      <p:sp>
        <p:nvSpPr>
          <p:cNvPr id="3" name="Title 2"/>
          <p:cNvSpPr>
            <a:spLocks noGrp="1"/>
          </p:cNvSpPr>
          <p:nvPr>
            <p:ph type="title"/>
          </p:nvPr>
        </p:nvSpPr>
        <p:spPr/>
        <p:txBody>
          <a:bodyPr/>
          <a:lstStyle/>
          <a:p>
            <a:r>
              <a:rPr lang="en-US" dirty="0"/>
              <a:t>Introducing modern installer</a:t>
            </a:r>
          </a:p>
        </p:txBody>
      </p:sp>
    </p:spTree>
    <p:extLst>
      <p:ext uri="{BB962C8B-B14F-4D97-AF65-F5344CB8AC3E}">
        <p14:creationId xmlns:p14="http://schemas.microsoft.com/office/powerpoint/2010/main" val="31522086"/>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721_Build_2016_Template_Light">
  <a:themeElements>
    <a:clrScheme name="Build 2016">
      <a:dk1>
        <a:srgbClr val="505050"/>
      </a:dk1>
      <a:lt1>
        <a:srgbClr val="FFFFFF"/>
      </a:lt1>
      <a:dk2>
        <a:srgbClr val="0078D7"/>
      </a:dk2>
      <a:lt2>
        <a:srgbClr val="F8F8F8"/>
      </a:lt2>
      <a:accent1>
        <a:srgbClr val="0078D7"/>
      </a:accent1>
      <a:accent2>
        <a:srgbClr val="002050"/>
      </a:accent2>
      <a:accent3>
        <a:srgbClr val="00BCF2"/>
      </a:accent3>
      <a:accent4>
        <a:srgbClr val="D2D2D2"/>
      </a:accent4>
      <a:accent5>
        <a:srgbClr val="737373"/>
      </a:accent5>
      <a:accent6>
        <a:srgbClr val="50505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Build_2016_16x9_Template.potx" id="{2D9F1654-7A66-4699-829C-201E10216A69}" vid="{2DD1E4E3-0871-45BE-BEDE-345B55444DCB}"/>
    </a:ext>
  </a:extLst>
</a:theme>
</file>

<file path=ppt/theme/theme2.xml><?xml version="1.0" encoding="utf-8"?>
<a:theme xmlns:a="http://schemas.openxmlformats.org/drawingml/2006/main" name="5-30721_Build_2016_Template_Dark">
  <a:themeElements>
    <a:clrScheme name="Build 2016 Dark">
      <a:dk1>
        <a:srgbClr val="505050"/>
      </a:dk1>
      <a:lt1>
        <a:srgbClr val="FFFFFF"/>
      </a:lt1>
      <a:dk2>
        <a:srgbClr val="0078D7"/>
      </a:dk2>
      <a:lt2>
        <a:srgbClr val="F8F8F8"/>
      </a:lt2>
      <a:accent1>
        <a:srgbClr val="00BCF2"/>
      </a:accent1>
      <a:accent2>
        <a:srgbClr val="0078D7"/>
      </a:accent2>
      <a:accent3>
        <a:srgbClr val="002050"/>
      </a:accent3>
      <a:accent4>
        <a:srgbClr val="D2D2D2"/>
      </a:accent4>
      <a:accent5>
        <a:srgbClr val="737373"/>
      </a:accent5>
      <a:accent6>
        <a:srgbClr val="323232"/>
      </a:accent6>
      <a:hlink>
        <a:srgbClr val="5DDCFF"/>
      </a:hlink>
      <a:folHlink>
        <a:srgbClr val="5DDCFF"/>
      </a:folHlink>
    </a:clrScheme>
    <a:fontScheme name="Custom 2">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Build_2016_16x9_Template.potx" id="{2D9F1654-7A66-4699-829C-201E10216A69}" vid="{EE767E89-5D4D-44CA-8070-C9EE1D87F83B}"/>
    </a:ext>
  </a:extLst>
</a:theme>
</file>

<file path=ppt/theme/theme3.xml><?xml version="1.0" encoding="utf-8"?>
<a:theme xmlns:a="http://schemas.openxmlformats.org/drawingml/2006/main" name="1_5-30721_Build_2016_Template_Light">
  <a:themeElements>
    <a:clrScheme name="Build 2016">
      <a:dk1>
        <a:srgbClr val="505050"/>
      </a:dk1>
      <a:lt1>
        <a:srgbClr val="FFFFFF"/>
      </a:lt1>
      <a:dk2>
        <a:srgbClr val="0078D7"/>
      </a:dk2>
      <a:lt2>
        <a:srgbClr val="F8F8F8"/>
      </a:lt2>
      <a:accent1>
        <a:srgbClr val="0078D7"/>
      </a:accent1>
      <a:accent2>
        <a:srgbClr val="002050"/>
      </a:accent2>
      <a:accent3>
        <a:srgbClr val="00BCF2"/>
      </a:accent3>
      <a:accent4>
        <a:srgbClr val="D2D2D2"/>
      </a:accent4>
      <a:accent5>
        <a:srgbClr val="737373"/>
      </a:accent5>
      <a:accent6>
        <a:srgbClr val="50505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Build_2016_16x9_Template.potx" id="{6A317D6C-AC1D-473A-B658-7EF5688F9FB4}" vid="{9DC8BEF1-0C52-498F-8A52-3BA75F0AC2CD}"/>
    </a:ext>
  </a:extLst>
</a:theme>
</file>

<file path=ppt/theme/theme4.xml><?xml version="1.0" encoding="utf-8"?>
<a:theme xmlns:a="http://schemas.openxmlformats.org/drawingml/2006/main" name="1_5-30721_Build_2016_Template_Dark">
  <a:themeElements>
    <a:clrScheme name="Build 2016 Dark">
      <a:dk1>
        <a:srgbClr val="505050"/>
      </a:dk1>
      <a:lt1>
        <a:srgbClr val="FFFFFF"/>
      </a:lt1>
      <a:dk2>
        <a:srgbClr val="0078D7"/>
      </a:dk2>
      <a:lt2>
        <a:srgbClr val="F8F8F8"/>
      </a:lt2>
      <a:accent1>
        <a:srgbClr val="00BCF2"/>
      </a:accent1>
      <a:accent2>
        <a:srgbClr val="0078D7"/>
      </a:accent2>
      <a:accent3>
        <a:srgbClr val="002050"/>
      </a:accent3>
      <a:accent4>
        <a:srgbClr val="D2D2D2"/>
      </a:accent4>
      <a:accent5>
        <a:srgbClr val="737373"/>
      </a:accent5>
      <a:accent6>
        <a:srgbClr val="323232"/>
      </a:accent6>
      <a:hlink>
        <a:srgbClr val="5DDCFF"/>
      </a:hlink>
      <a:folHlink>
        <a:srgbClr val="5DDCFF"/>
      </a:folHlink>
    </a:clrScheme>
    <a:fontScheme name="Custom 2">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Build_2016_16x9_Template.potx" id="{6A317D6C-AC1D-473A-B658-7EF5688F9FB4}" vid="{30A1A8F4-BDBE-45B7-81BE-58B129889C7C}"/>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PresentationsDoc" ma:contentTypeID="0x01010031DCF4CA090F824DB1E4CCBB6B9D64EA00101E8AAD132F8F4D96340D6376C8BB3E" ma:contentTypeVersion="21" ma:contentTypeDescription="" ma:contentTypeScope="" ma:versionID="264624295c8b52c397a103286eb3d87c">
  <xsd:schema xmlns:xsd="http://www.w3.org/2001/XMLSchema" xmlns:xs="http://www.w3.org/2001/XMLSchema" xmlns:p="http://schemas.microsoft.com/office/2006/metadata/properties" xmlns:ns1="http://schemas.microsoft.com/sharepoint/v3" xmlns:ns2="01c77077-aee4-4b5f-bd4e-9cd40a6fff29" xmlns:ns3="230e9df3-be65-4c73-a93b-d1236ebd677e" xmlns:ns5="8ff673fc-3231-4e3a-893b-6d7f7cd32766" targetNamespace="http://schemas.microsoft.com/office/2006/metadata/properties" ma:root="true" ma:fieldsID="795b20f19f95dfa6d1f4d708b4ec8d36" ns1:_="" ns2:_="" ns3:_="" ns5:_="">
    <xsd:import namespace="http://schemas.microsoft.com/sharepoint/v3"/>
    <xsd:import namespace="01c77077-aee4-4b5f-bd4e-9cd40a6fff29"/>
    <xsd:import namespace="230e9df3-be65-4c73-a93b-d1236ebd677e"/>
    <xsd:import namespace="8ff673fc-3231-4e3a-893b-6d7f7cd32766"/>
    <xsd:element name="properties">
      <xsd:complexType>
        <xsd:sequence>
          <xsd:element name="documentManagement">
            <xsd:complexType>
              <xsd:all>
                <xsd:element ref="ns2:mb2e01f7e2d8413988e28e59aa226eec" minOccurs="0"/>
                <xsd:element ref="ns3:TaxCatchAll" minOccurs="0"/>
                <xsd:element ref="ns3:TaxCatchAllLabel" minOccurs="0"/>
                <xsd:element ref="ns2:iaa5f83406f94009a0f6a3e890699ff7" minOccurs="0"/>
                <xsd:element ref="ns2:d12e2661e9634d9aa98bbb375f31aced"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1010385baed4da9b5076a6aa651d1e5" minOccurs="0"/>
                <xsd:element ref="ns2:kc6d1bd9a46e4e5fbbbf99ca3de7a092" minOccurs="0"/>
                <xsd:element ref="ns2:Session_x0020_Code" minOccurs="0"/>
                <xsd:element ref="ns2:MS_x0020_Content_x0020_Owner" minOccurs="0"/>
                <xsd:element ref="ns2:m6878b9dd7994da4ba144f95347d99c6" minOccurs="0"/>
                <xsd:element ref="ns2:fc15c16204564de583b4c942b10d19ec" minOccurs="0"/>
                <xsd:element ref="ns1:AverageRating" minOccurs="0"/>
                <xsd:element ref="ns1:RatingCount" minOccurs="0"/>
                <xsd:element ref="ns1:LikesCount" minOccurs="0"/>
                <xsd:element ref="ns3:TaxKeywordTaxHTField" minOccurs="0"/>
                <xsd:element ref="ns5:Target_x0020_Audiences" minOccurs="0"/>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1" nillable="true" ma:displayName="Rating (0-5)" ma:decimals="2" ma:description="Average value of all the ratings that have been submitted" ma:internalName="AverageRating" ma:readOnly="true">
      <xsd:simpleType>
        <xsd:restriction base="dms:Number"/>
      </xsd:simpleType>
    </xsd:element>
    <xsd:element name="RatingCount" ma:index="32" nillable="true" ma:displayName="Number of Ratings" ma:decimals="0" ma:description="Number of ratings submitted" ma:internalName="RatingCount" ma:readOnly="true">
      <xsd:simpleType>
        <xsd:restriction base="dms:Number"/>
      </xsd:simpleType>
    </xsd:element>
    <xsd:element name="LikesCount" ma:index="33" nillable="true" ma:displayName="Number of Likes" ma:internalName="LikesCount">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01c77077-aee4-4b5f-bd4e-9cd40a6fff29" elementFormDefault="qualified">
    <xsd:import namespace="http://schemas.microsoft.com/office/2006/documentManagement/types"/>
    <xsd:import namespace="http://schemas.microsoft.com/office/infopath/2007/PartnerControls"/>
    <xsd:element name="mb2e01f7e2d8413988e28e59aa226eec" ma:index="8" nillable="true" ma:taxonomy="true" ma:internalName="mb2e01f7e2d8413988e28e59aa226eec" ma:taxonomyFieldName="Event_x0020_Name" ma:displayName="Event Name" ma:default="" ma:fieldId="{6b2e01f7-e2d8-4139-88e2-8e59aa226eec}"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iaa5f83406f94009a0f6a3e890699ff7" ma:index="12" nillable="true" ma:taxonomy="true" ma:internalName="iaa5f83406f94009a0f6a3e890699ff7" ma:taxonomyFieldName="Event_x0020_Location" ma:displayName="Event Location" ma:default="" ma:fieldId="{2aa5f834-06f9-4009-a0f6-a3e890699ff7}"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d12e2661e9634d9aa98bbb375f31aced" ma:index="14" nillable="true" ma:taxonomy="true" ma:internalName="d12e2661e9634d9aa98bbb375f31aced" ma:taxonomyFieldName="Event_x0020_Venue" ma:displayName="Event Venue" ma:default="" ma:fieldId="{d12e2661-e963-4d9a-a98b-bb375f31aced}"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1010385baed4da9b5076a6aa651d1e5" ma:index="21" nillable="true" ma:taxonomy="true" ma:internalName="o1010385baed4da9b5076a6aa651d1e5" ma:taxonomyFieldName="Product" ma:displayName="Product" ma:default="" ma:fieldId="{81010385-baed-4da9-b507-6a6aa651d1e5}" ma:taxonomyMulti="true" ma:sspId="e385fb40-52d4-4fae-9c5b-3e8ff8a5878e" ma:termSetId="e8298524-23d5-441d-8e61-21bed1c2c470" ma:anchorId="00000000-0000-0000-0000-000000000000" ma:open="false" ma:isKeyword="false">
      <xsd:complexType>
        <xsd:sequence>
          <xsd:element ref="pc:Terms" minOccurs="0" maxOccurs="1"/>
        </xsd:sequence>
      </xsd:complexType>
    </xsd:element>
    <xsd:element name="kc6d1bd9a46e4e5fbbbf99ca3de7a092" ma:index="23" nillable="true" ma:taxonomy="true" ma:internalName="kc6d1bd9a46e4e5fbbbf99ca3de7a092" ma:taxonomyFieldName="Campaign" ma:displayName="Campaign" ma:default="" ma:fieldId="{4c6d1bd9-a46e-4e5f-bbbf-99ca3de7a092}" ma:taxonomyMulti="true" ma:sspId="e385fb40-52d4-4fae-9c5b-3e8ff8a5878e" ma:termSetId="eb6054b1-3a98-4c79-97b4-d20150dd266e" ma:anchorId="a7bf803d-fc4f-4bb4-903c-88e76437cc17" ma:open="false" ma:isKeyword="false">
      <xsd:complexType>
        <xsd:sequence>
          <xsd:element ref="pc:Terms" minOccurs="0" maxOccurs="1"/>
        </xsd:sequence>
      </xsd:complexType>
    </xsd:element>
    <xsd:element name="Session_x0020_Code" ma:index="25" nillable="true" ma:displayName="Session Code" ma:internalName="Session_x0020_Code">
      <xsd:simpleType>
        <xsd:restriction base="dms:Text">
          <xsd:maxLength value="255"/>
        </xsd:restriction>
      </xsd:simpleType>
    </xsd:element>
    <xsd:element name="MS_x0020_Content_x0020_Owner" ma:index="26"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6878b9dd7994da4ba144f95347d99c6" ma:index="27" nillable="true" ma:taxonomy="true" ma:internalName="m6878b9dd7994da4ba144f95347d99c6" ma:taxonomyFieldName="Track" ma:displayName="Track" ma:readOnly="false" ma:default="" ma:fieldId="{66878b9d-d799-4da4-ba14-4f95347d99c6}" ma:sspId="e385fb40-52d4-4fae-9c5b-3e8ff8a5878e" ma:termSetId="8113a965-58e2-4a85-99b9-55376be5482e" ma:anchorId="00000000-0000-0000-0000-000000000000" ma:open="true" ma:isKeyword="false">
      <xsd:complexType>
        <xsd:sequence>
          <xsd:element ref="pc:Terms" minOccurs="0" maxOccurs="1"/>
        </xsd:sequence>
      </xsd:complexType>
    </xsd:element>
    <xsd:element name="fc15c16204564de583b4c942b10d19ec" ma:index="29" nillable="true" ma:taxonomy="true" ma:internalName="fc15c16204564de583b4c942b10d19ec" ma:taxonomyFieldName="Audience1" ma:displayName="Audience" ma:default="" ma:fieldId="{fc15c162-0456-4de5-83b4-c942b10d19ec}"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SharedWithUsers" ma:index="3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description="" ma:hidden="true" ma:list="{0d8ba32e-6f24-4e39-985b-e3fd5ec6bdb7}" ma:internalName="TaxCatchAll" ma:showField="CatchAllData" ma:web="01c77077-aee4-4b5f-bd4e-9cd40a6fff29">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description="" ma:hidden="true" ma:list="{0d8ba32e-6f24-4e39-985b-e3fd5ec6bdb7}" ma:internalName="TaxCatchAllLabel" ma:readOnly="true" ma:showField="CatchAllDataLabel" ma:web="01c77077-aee4-4b5f-bd4e-9cd40a6fff29">
      <xsd:complexType>
        <xsd:complexContent>
          <xsd:extension base="dms:MultiChoiceLookup">
            <xsd:sequence>
              <xsd:element name="Value" type="dms:Lookup" maxOccurs="unbounded" minOccurs="0" nillable="true"/>
            </xsd:sequence>
          </xsd:extension>
        </xsd:complexContent>
      </xsd:complexType>
    </xsd:element>
    <xsd:element name="TaxKeywordTaxHTField" ma:index="35"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8ff673fc-3231-4e3a-893b-6d7f7cd32766" elementFormDefault="qualified">
    <xsd:import namespace="http://schemas.microsoft.com/office/2006/documentManagement/types"/>
    <xsd:import namespace="http://schemas.microsoft.com/office/infopath/2007/PartnerControls"/>
    <xsd:element name="Target_x0020_Audiences" ma:index="37" nillable="true" ma:displayName="Target Audiences" ma:internalName="Target_x0020_Audiences">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3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ikesCount xmlns="http://schemas.microsoft.com/sharepoint/v3" xsi:nil="true"/>
    <d12e2661e9634d9aa98bbb375f31aced xmlns="01c77077-aee4-4b5f-bd4e-9cd40a6fff29">
      <Terms xmlns="http://schemas.microsoft.com/office/infopath/2007/PartnerControls">
        <TermInfo xmlns="http://schemas.microsoft.com/office/infopath/2007/PartnerControls">
          <TermName xmlns="http://schemas.microsoft.com/office/infopath/2007/PartnerControls">Moscone Center</TermName>
          <TermId xmlns="http://schemas.microsoft.com/office/infopath/2007/PartnerControls">d4f36a2e-dd0d-4424-990f-7c93b4e9f063</TermId>
        </TermInfo>
      </Terms>
    </d12e2661e9634d9aa98bbb375f31aced>
    <Event_x0020_Start_x0020_Date xmlns="01c77077-aee4-4b5f-bd4e-9cd40a6fff29">2016-03-30T07:00:00+00:00</Event_x0020_Start_x0020_Date>
    <Target_x0020_Audiences xmlns="8ff673fc-3231-4e3a-893b-6d7f7cd32766" xsi:nil="true"/>
    <iaa5f83406f94009a0f6a3e890699ff7 xmlns="01c77077-aee4-4b5f-bd4e-9cd40a6fff29">
      <Terms xmlns="http://schemas.microsoft.com/office/infopath/2007/PartnerControls">
        <TermInfo xmlns="http://schemas.microsoft.com/office/infopath/2007/PartnerControls">
          <TermName xmlns="http://schemas.microsoft.com/office/infopath/2007/PartnerControls">San Francisco</TermName>
          <TermId xmlns="http://schemas.microsoft.com/office/infopath/2007/PartnerControls">84dfcb53-432b-499d-8965-93d483d36b4a</TermId>
        </TermInfo>
      </Terms>
    </iaa5f83406f94009a0f6a3e890699ff7>
    <External_x0020_Speaker xmlns="01c77077-aee4-4b5f-bd4e-9cd40a6fff29">Andrew Clinick; Cory Hendrixson</External_x0020_Speaker>
    <m6878b9dd7994da4ba144f95347d99c6 xmlns="01c77077-aee4-4b5f-bd4e-9cd40a6fff29">
      <Terms xmlns="http://schemas.microsoft.com/office/infopath/2007/PartnerControls"/>
    </m6878b9dd7994da4ba144f95347d99c6>
    <Presentation_x0020_Date xmlns="01c77077-aee4-4b5f-bd4e-9cd40a6fff29">2016-03-30T07:00:00+00:00</Presentation_x0020_Date>
    <fc15c16204564de583b4c942b10d19ec xmlns="01c77077-aee4-4b5f-bd4e-9cd40a6fff29">
      <Terms xmlns="http://schemas.microsoft.com/office/infopath/2007/PartnerControls"/>
    </fc15c16204564de583b4c942b10d19ec>
    <mb2e01f7e2d8413988e28e59aa226eec xmlns="01c77077-aee4-4b5f-bd4e-9cd40a6fff29">
      <Terms xmlns="http://schemas.microsoft.com/office/infopath/2007/PartnerControls">
        <TermInfo xmlns="http://schemas.microsoft.com/office/infopath/2007/PartnerControls">
          <TermName xmlns="http://schemas.microsoft.com/office/infopath/2007/PartnerControls">Build</TermName>
          <TermId xmlns="http://schemas.microsoft.com/office/infopath/2007/PartnerControls">58542b36-5bf5-46a6-a53f-a41fb7a73785</TermId>
        </TermInfo>
      </Terms>
    </mb2e01f7e2d8413988e28e59aa226eec>
    <MS_x0020_Content_x0020_Owner xmlns="01c77077-aee4-4b5f-bd4e-9cd40a6fff29">
      <UserInfo>
        <DisplayName/>
        <AccountId xsi:nil="true"/>
        <AccountType/>
      </UserInfo>
    </MS_x0020_Content_x0020_Owner>
    <Session_x0020_Code xmlns="01c77077-aee4-4b5f-bd4e-9cd40a6fff29">B809</Session_x0020_Code>
    <Event_x0020_End_x0020_Date xmlns="01c77077-aee4-4b5f-bd4e-9cd40a6fff29">2016-04-01T07:00:00+00:00</Event_x0020_End_x0020_Date>
    <o1010385baed4da9b5076a6aa651d1e5 xmlns="01c77077-aee4-4b5f-bd4e-9cd40a6fff29">
      <Terms xmlns="http://schemas.microsoft.com/office/infopath/2007/PartnerControls"/>
    </o1010385baed4da9b5076a6aa651d1e5>
    <kc6d1bd9a46e4e5fbbbf99ca3de7a092 xmlns="01c77077-aee4-4b5f-bd4e-9cd40a6fff29">
      <Terms xmlns="http://schemas.microsoft.com/office/infopath/2007/PartnerControls"/>
    </kc6d1bd9a46e4e5fbbbf99ca3de7a092>
    <MS_x0020_Speaker xmlns="01c77077-aee4-4b5f-bd4e-9cd40a6fff29">
      <UserInfo>
        <DisplayName/>
        <AccountId xsi:nil="true"/>
        <AccountType/>
      </UserInfo>
    </MS_x0020_Speaker>
    <TaxKeywordTaxHTField xmlns="230e9df3-be65-4c73-a93b-d1236ebd677e">
      <Terms xmlns="http://schemas.microsoft.com/office/infopath/2007/PartnerControls">
        <TermInfo xmlns="http://schemas.microsoft.com/office/infopath/2007/PartnerControls">
          <TermName xmlns="http://schemas.microsoft.com/office/infopath/2007/PartnerControls">Microsoft Build 2016</TermName>
          <TermId xmlns="http://schemas.microsoft.com/office/infopath/2007/PartnerControls">da8a10b5-9bc3-4217-80aa-6b60d6ec1cee</TermId>
        </TermInfo>
      </Terms>
    </TaxKeywordTaxHTField>
    <TaxCatchAll xmlns="230e9df3-be65-4c73-a93b-d1236ebd677e">
      <Value>48</Value>
      <Value>47</Value>
      <Value>46</Value>
      <Value>49</Value>
    </TaxCatchAll>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BAA4D29B-0199-4083-B6CB-53559E57A3C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01c77077-aee4-4b5f-bd4e-9cd40a6fff29"/>
    <ds:schemaRef ds:uri="230e9df3-be65-4c73-a93b-d1236ebd677e"/>
    <ds:schemaRef ds:uri="8ff673fc-3231-4e3a-893b-6d7f7cd3276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90F116-B58F-4255-B05B-DA3808E0E5C6}">
  <ds:schemaRefs>
    <ds:schemaRef ds:uri="http://schemas.microsoft.com/office/2006/documentManagement/types"/>
    <ds:schemaRef ds:uri="http://purl.org/dc/elements/1.1/"/>
    <ds:schemaRef ds:uri="http://schemas.microsoft.com/office/2006/metadata/properties"/>
    <ds:schemaRef ds:uri="http://schemas.microsoft.com/office/infopath/2007/PartnerControls"/>
    <ds:schemaRef ds:uri="http://schemas.openxmlformats.org/package/2006/metadata/core-properties"/>
    <ds:schemaRef ds:uri="http://schemas.microsoft.com/sharepoint/v3"/>
    <ds:schemaRef ds:uri="230e9df3-be65-4c73-a93b-d1236ebd677e"/>
    <ds:schemaRef ds:uri="http://purl.org/dc/terms/"/>
    <ds:schemaRef ds:uri="01c77077-aee4-4b5f-bd4e-9cd40a6fff29"/>
    <ds:schemaRef ds:uri="8ff673fc-3231-4e3a-893b-6d7f7cd32766"/>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Microsoft_Build_2016_16x9_Template</Template>
  <TotalTime>15</TotalTime>
  <Words>1974</Words>
  <Application>Microsoft Office PowerPoint</Application>
  <PresentationFormat>Custom</PresentationFormat>
  <Paragraphs>269</Paragraphs>
  <Slides>38</Slides>
  <Notes>13</Notes>
  <HiddenSlides>0</HiddenSlides>
  <MMClips>0</MMClips>
  <ScaleCrop>false</ScaleCrop>
  <HeadingPairs>
    <vt:vector size="6" baseType="variant">
      <vt:variant>
        <vt:lpstr>Fonts Used</vt:lpstr>
      </vt:variant>
      <vt:variant>
        <vt:i4>7</vt:i4>
      </vt:variant>
      <vt:variant>
        <vt:lpstr>Theme</vt:lpstr>
      </vt:variant>
      <vt:variant>
        <vt:i4>4</vt:i4>
      </vt:variant>
      <vt:variant>
        <vt:lpstr>Slide Titles</vt:lpstr>
      </vt:variant>
      <vt:variant>
        <vt:i4>38</vt:i4>
      </vt:variant>
    </vt:vector>
  </HeadingPairs>
  <TitlesOfParts>
    <vt:vector size="49" baseType="lpstr">
      <vt:lpstr>Arial</vt:lpstr>
      <vt:lpstr>Calibri</vt:lpstr>
      <vt:lpstr>Consolas</vt:lpstr>
      <vt:lpstr>Segoe UI</vt:lpstr>
      <vt:lpstr>Segoe UI Light</vt:lpstr>
      <vt:lpstr>Segoe UI Semilight</vt:lpstr>
      <vt:lpstr>Wingdings</vt:lpstr>
      <vt:lpstr>5-30721_Build_2016_Template_Light</vt:lpstr>
      <vt:lpstr>5-30721_Build_2016_Template_Dark</vt:lpstr>
      <vt:lpstr>1_5-30721_Build_2016_Template_Light</vt:lpstr>
      <vt:lpstr>1_5-30721_Build_2016_Template_Dark</vt:lpstr>
      <vt:lpstr>PowerPoint Presentation</vt:lpstr>
      <vt:lpstr>Universal App Model Overview:  What’s New in the UWP App Model</vt:lpstr>
      <vt:lpstr>Agenda  Why do we need an app model? What does the app model bring me? </vt:lpstr>
      <vt:lpstr>Why do we need an app model?</vt:lpstr>
      <vt:lpstr>Why do we need an app model?</vt:lpstr>
      <vt:lpstr>What is the Universal Windows App Model?</vt:lpstr>
      <vt:lpstr>Getting your app to customers</vt:lpstr>
      <vt:lpstr>Getting your app to customers</vt:lpstr>
      <vt:lpstr>Introducing modern installer</vt:lpstr>
      <vt:lpstr>Deployment platform</vt:lpstr>
      <vt:lpstr>modern desktop app installer</vt:lpstr>
      <vt:lpstr>Show me that progress bar</vt:lpstr>
      <vt:lpstr>Install apps on to non System Drives</vt:lpstr>
      <vt:lpstr>Windows Store for Business</vt:lpstr>
      <vt:lpstr>Project Centennial  Converting Desktop apps to run on the Universal Windows Platform</vt:lpstr>
      <vt:lpstr>What is Project Centennial? </vt:lpstr>
      <vt:lpstr>Modern installer technology for desktop apps</vt:lpstr>
      <vt:lpstr>Developer Workflow</vt:lpstr>
      <vt:lpstr>OK so I get a shiny new installer what else?</vt:lpstr>
      <vt:lpstr>Project Centennial Demo</vt:lpstr>
      <vt:lpstr>Getting better user engagement </vt:lpstr>
      <vt:lpstr>Action Center Updates</vt:lpstr>
      <vt:lpstr>Keep me in sync!</vt:lpstr>
      <vt:lpstr>Action Center in the Cloud</vt:lpstr>
      <vt:lpstr>Action Center in the Cloud</vt:lpstr>
      <vt:lpstr>Engaging users across all their devices</vt:lpstr>
      <vt:lpstr>Project Rome</vt:lpstr>
      <vt:lpstr>Project Rome Evolution…</vt:lpstr>
      <vt:lpstr>Drive user engagement </vt:lpstr>
      <vt:lpstr>Project Rome</vt:lpstr>
      <vt:lpstr>Making your app a platform</vt:lpstr>
      <vt:lpstr>How does it work?</vt:lpstr>
      <vt:lpstr>Multitasking</vt:lpstr>
      <vt:lpstr>We heard you!</vt:lpstr>
      <vt:lpstr>What does this mean to you?</vt:lpstr>
      <vt:lpstr>Summary</vt:lpstr>
      <vt:lpstr>Please Complete An Evaluation Form Your input is important!</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Universal App Model Overview:  What’s New in the UWP App Model</dc:title>
  <dc:subject>&lt;Speech title here&gt;</dc:subject>
  <dc:creator>Shows</dc:creator>
  <cp:keywords>Microsoft Build 2016</cp:keywords>
  <dc:description>Template: Mitchell Derrey, Silver Fox Productions
Formatting: 
Audience Type:</dc:description>
  <cp:lastModifiedBy>Shows</cp:lastModifiedBy>
  <cp:revision>3</cp:revision>
  <dcterms:created xsi:type="dcterms:W3CDTF">2016-03-30T17:35:55Z</dcterms:created>
  <dcterms:modified xsi:type="dcterms:W3CDTF">2016-03-30T20:23:30Z</dcterms:modified>
  <cp:category>Microsoft Build 2016</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0x01010031DCF4CA090F824DB1E4CCBB6B9D64EA00101E8AAD132F8F4D96340D6376C8BB3E</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49;#Moscone Center|d4f36a2e-dd0d-4424-990f-7c93b4e9f063</vt:lpwstr>
  </property>
  <property fmtid="{D5CDD505-2E9C-101B-9397-08002B2CF9AE}" pid="7" name="Track">
    <vt:lpwstr/>
  </property>
  <property fmtid="{D5CDD505-2E9C-101B-9397-08002B2CF9AE}" pid="8" name="Event Location">
    <vt:lpwstr>48;#San Francisco|84dfcb53-432b-499d-8965-93d483d36b4a</vt:lpwstr>
  </property>
  <property fmtid="{D5CDD505-2E9C-101B-9397-08002B2CF9AE}" pid="9" name="Campaign">
    <vt:lpwstr/>
  </property>
  <property fmtid="{D5CDD505-2E9C-101B-9397-08002B2CF9AE}" pid="10" name="IsMyDocuments">
    <vt:bool>true</vt:bool>
  </property>
  <property fmtid="{D5CDD505-2E9C-101B-9397-08002B2CF9AE}" pid="11" name="TaxKeyword">
    <vt:lpwstr>46;#Microsoft Build 2016|da8a10b5-9bc3-4217-80aa-6b60d6ec1cee</vt:lpwstr>
  </property>
  <property fmtid="{D5CDD505-2E9C-101B-9397-08002B2CF9AE}" pid="12" name="Audience1">
    <vt:lpwstr/>
  </property>
  <property fmtid="{D5CDD505-2E9C-101B-9397-08002B2CF9AE}" pid="13" name="Event Name">
    <vt:lpwstr>47;#Build|58542b36-5bf5-46a6-a53f-a41fb7a73785</vt:lpwstr>
  </property>
</Properties>
</file>