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21"/>
  </p:notesMasterIdLst>
  <p:handoutMasterIdLst>
    <p:handoutMasterId r:id="rId22"/>
  </p:handoutMasterIdLst>
  <p:sldIdLst>
    <p:sldId id="1368" r:id="rId7"/>
    <p:sldId id="1450" r:id="rId8"/>
    <p:sldId id="1451" r:id="rId9"/>
    <p:sldId id="1452" r:id="rId10"/>
    <p:sldId id="1453" r:id="rId11"/>
    <p:sldId id="1454" r:id="rId12"/>
    <p:sldId id="1455" r:id="rId13"/>
    <p:sldId id="1456" r:id="rId14"/>
    <p:sldId id="1457" r:id="rId15"/>
    <p:sldId id="1458" r:id="rId16"/>
    <p:sldId id="1459" r:id="rId17"/>
    <p:sldId id="1460" r:id="rId18"/>
    <p:sldId id="1461" r:id="rId19"/>
    <p:sldId id="1462" r:id="rId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107C10"/>
    <a:srgbClr val="000000"/>
    <a:srgbClr val="323232"/>
    <a:srgbClr val="5C2D91"/>
    <a:srgbClr val="32145A"/>
    <a:srgbClr val="00BCF2"/>
    <a:srgbClr val="002050"/>
    <a:srgbClr val="D63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001" autoAdjust="0"/>
  </p:normalViewPr>
  <p:slideViewPr>
    <p:cSldViewPr>
      <p:cViewPr varScale="1">
        <p:scale>
          <a:sx n="108" d="100"/>
          <a:sy n="108" d="100"/>
        </p:scale>
        <p:origin x="408" y="11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Build 2016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3/30/2016 3:31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Build 2016</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3/30/2016 3:31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1987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A17D118-1690-458F-B4D2-F9DA5D6F50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2461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0372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0938" y="0"/>
            <a:ext cx="3037840"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309359" y="8829967"/>
            <a:ext cx="699418"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5531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0938" y="0"/>
            <a:ext cx="3037840"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309359" y="8829967"/>
            <a:ext cx="699418"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7591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0938" y="0"/>
            <a:ext cx="3037840"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309359" y="8829967"/>
            <a:ext cx="699418"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177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Date Placeholder 3"/>
          <p:cNvSpPr>
            <a:spLocks noGrp="1"/>
          </p:cNvSpPr>
          <p:nvPr>
            <p:ph type="dt" idx="10"/>
          </p:nvPr>
        </p:nvSpPr>
        <p:spPr>
          <a:xfrm>
            <a:off x="3970938" y="0"/>
            <a:ext cx="3037840"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309359" y="8829967"/>
            <a:ext cx="699418" cy="46482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4642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5294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82359"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3511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0473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977451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67622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254255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smtClean="0"/>
              <a:t>Presentation title</a:t>
            </a:r>
            <a:endParaRPr lang="en-US" dirty="0"/>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317480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52936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6392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2016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7661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54482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21900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56184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5698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43173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93404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57404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7552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1068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78899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390071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64784827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26773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673802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650525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22920386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810073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1944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9701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811567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3591181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39307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0 G:120 B:215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smtClean="0">
                    <a:gradFill>
                      <a:gsLst>
                        <a:gs pos="7965">
                          <a:srgbClr val="000000"/>
                        </a:gs>
                        <a:gs pos="28319">
                          <a:srgbClr val="000000"/>
                        </a:gs>
                      </a:gsLst>
                      <a:lin ang="5400000" scaled="0"/>
                    </a:gradFill>
                    <a:ea typeface="Segoe UI" pitchFamily="34" charset="0"/>
                    <a:cs typeface="Segoe UI" pitchFamily="34" charset="0"/>
                  </a:rPr>
                  <a:t>R:</a:t>
                </a:r>
                <a:r>
                  <a:rPr lang="en-US" sz="500" baseline="0" dirty="0" smtClean="0">
                    <a:gradFill>
                      <a:gsLst>
                        <a:gs pos="7965">
                          <a:srgbClr val="000000"/>
                        </a:gs>
                        <a:gs pos="28319">
                          <a:srgbClr val="000000"/>
                        </a:gs>
                      </a:gsLst>
                      <a:lin ang="5400000" scaled="0"/>
                    </a:gradFill>
                    <a:ea typeface="Segoe UI" pitchFamily="34" charset="0"/>
                    <a:cs typeface="Segoe UI" pitchFamily="34" charset="0"/>
                  </a:rPr>
                  <a:t>0 G:188 B:242</a:t>
                </a:r>
                <a:endParaRPr lang="en-US" sz="500" dirty="0" smtClean="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smtClean="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smtClean="0">
                    <a:gradFill>
                      <a:gsLst>
                        <a:gs pos="92035">
                          <a:srgbClr val="505050"/>
                        </a:gs>
                        <a:gs pos="27000">
                          <a:srgbClr val="505050"/>
                        </a:gs>
                      </a:gsLst>
                      <a:lin ang="5400000" scaled="0"/>
                    </a:gradFill>
                    <a:ea typeface="Segoe UI" pitchFamily="34" charset="0"/>
                    <a:cs typeface="Segoe UI" pitchFamily="34" charset="0"/>
                  </a:rPr>
                  <a:t>R:</a:t>
                </a:r>
                <a:r>
                  <a:rPr lang="en-US" sz="500" baseline="0" dirty="0" smtClean="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smtClean="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smtClean="0">
                    <a:gradFill>
                      <a:gsLst>
                        <a:gs pos="0">
                          <a:srgbClr val="FFFFFF"/>
                        </a:gs>
                        <a:gs pos="100000">
                          <a:srgbClr val="FFFFFF"/>
                        </a:gs>
                      </a:gsLst>
                      <a:lin ang="5400000" scaled="0"/>
                    </a:gradFill>
                    <a:ea typeface="Segoe UI" pitchFamily="34" charset="0"/>
                    <a:cs typeface="Segoe UI" pitchFamily="34" charset="0"/>
                  </a:rPr>
                  <a:t>R:</a:t>
                </a:r>
                <a:r>
                  <a:rPr lang="en-US" sz="500" baseline="0" dirty="0" smtClean="0">
                    <a:gradFill>
                      <a:gsLst>
                        <a:gs pos="0">
                          <a:srgbClr val="FFFFFF"/>
                        </a:gs>
                        <a:gs pos="100000">
                          <a:srgbClr val="FFFFFF"/>
                        </a:gs>
                      </a:gsLst>
                      <a:lin ang="5400000" scaled="0"/>
                    </a:gradFill>
                    <a:ea typeface="Segoe UI" pitchFamily="34" charset="0"/>
                    <a:cs typeface="Segoe UI" pitchFamily="34" charset="0"/>
                  </a:rPr>
                  <a:t>0 G:32 B:80</a:t>
                </a:r>
                <a:endParaRPr lang="en-US" sz="5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80 G:80 B:80</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115 G:115 B:115</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smtClean="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smtClean="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smtClean="0">
                    <a:gradFill>
                      <a:gsLst>
                        <a:gs pos="2092">
                          <a:srgbClr val="F8F8F8"/>
                        </a:gs>
                        <a:gs pos="10042">
                          <a:srgbClr val="F8F8F8"/>
                        </a:gs>
                      </a:gsLst>
                      <a:lin ang="5400000" scaled="0"/>
                    </a:gradFill>
                    <a:ea typeface="Segoe UI" pitchFamily="34" charset="0"/>
                    <a:cs typeface="Segoe UI" pitchFamily="34" charset="0"/>
                  </a:rPr>
                  <a:t>R:</a:t>
                </a:r>
                <a:r>
                  <a:rPr lang="en-US" sz="500" baseline="0" dirty="0" smtClean="0">
                    <a:gradFill>
                      <a:gsLst>
                        <a:gs pos="2092">
                          <a:srgbClr val="F8F8F8"/>
                        </a:gs>
                        <a:gs pos="10042">
                          <a:srgbClr val="F8F8F8"/>
                        </a:gs>
                      </a:gsLst>
                      <a:lin ang="5400000" scaled="0"/>
                    </a:gradFill>
                    <a:ea typeface="Segoe UI" pitchFamily="34" charset="0"/>
                    <a:cs typeface="Segoe UI" pitchFamily="34" charset="0"/>
                  </a:rPr>
                  <a:t>16 G:124 B:16</a:t>
                </a:r>
                <a:endParaRPr lang="en-US" sz="500" dirty="0" smtClean="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smtClean="0">
                  <a:gradFill>
                    <a:gsLst>
                      <a:gs pos="2917">
                        <a:schemeClr val="tx1"/>
                      </a:gs>
                      <a:gs pos="30000">
                        <a:schemeClr val="tx1"/>
                      </a:gs>
                    </a:gsLst>
                    <a:lin ang="5400000" scaled="0"/>
                  </a:gradFill>
                </a:rPr>
                <a:t>Secondary colors (use only when</a:t>
              </a:r>
              <a:r>
                <a:rPr lang="en-US" sz="1000" baseline="0" dirty="0" smtClean="0">
                  <a:gradFill>
                    <a:gsLst>
                      <a:gs pos="2917">
                        <a:schemeClr val="tx1"/>
                      </a:gs>
                      <a:gs pos="30000">
                        <a:schemeClr val="tx1"/>
                      </a:gs>
                    </a:gsLst>
                    <a:lin ang="5400000" scaled="0"/>
                  </a:gradFill>
                </a:rPr>
                <a:t> necessary)</a:t>
              </a:r>
              <a:endParaRPr lang="en-US" sz="1000"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smtClean="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smtClean="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smtClean="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G:32 B:80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783564087"/>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ka.ms/diagfb" TargetMode="Externa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hyperlink" Target="http://aka.ms/devtodev" TargetMode="External"/><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visualstudio" TargetMode="External"/><Relationship Id="rId2" Type="http://schemas.openxmlformats.org/officeDocument/2006/relationships/hyperlink" Target="http://aka.ms/diagnosticsblog" TargetMode="External"/><Relationship Id="rId1" Type="http://schemas.openxmlformats.org/officeDocument/2006/relationships/slideLayout" Target="../slideLayouts/slideLayout50.xml"/><Relationship Id="rId5" Type="http://schemas.openxmlformats.org/officeDocument/2006/relationships/hyperlink" Target="https://channel9.msdn.com/Events/Build/2015/3-771" TargetMode="External"/><Relationship Id="rId4" Type="http://schemas.openxmlformats.org/officeDocument/2006/relationships/hyperlink" Target="http://channel9.msdn.com/Events/Build/2015/3-73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278094"/>
          </a:xfrm>
        </p:spPr>
        <p:txBody>
          <a:bodyPr/>
          <a:lstStyle/>
          <a:p>
            <a:pPr marL="0" indent="0">
              <a:buNone/>
            </a:pPr>
            <a:r>
              <a:rPr lang="en-US" sz="6000" dirty="0">
                <a:hlinkClick r:id="rId2"/>
              </a:rPr>
              <a:t>aka.ms/</a:t>
            </a:r>
            <a:r>
              <a:rPr lang="en-US" sz="6000" dirty="0" err="1">
                <a:hlinkClick r:id="rId2"/>
              </a:rPr>
              <a:t>diagfb</a:t>
            </a:r>
            <a:r>
              <a:rPr lang="en-US" sz="6000" dirty="0"/>
              <a:t> </a:t>
            </a:r>
          </a:p>
          <a:p>
            <a:pPr marL="0" indent="0">
              <a:buNone/>
            </a:pPr>
            <a:endParaRPr lang="en-US" dirty="0"/>
          </a:p>
          <a:p>
            <a:pPr marL="0" indent="0">
              <a:buNone/>
            </a:pPr>
            <a:r>
              <a:rPr lang="en-US" b="1" dirty="0"/>
              <a:t>Subscriber Benefits:</a:t>
            </a:r>
          </a:p>
          <a:p>
            <a:r>
              <a:rPr lang="en-US" dirty="0"/>
              <a:t>Opportunity to give feedback about future ideas</a:t>
            </a:r>
          </a:p>
          <a:p>
            <a:r>
              <a:rPr lang="en-US" dirty="0"/>
              <a:t>Try out products and features before the general public</a:t>
            </a:r>
          </a:p>
        </p:txBody>
      </p:sp>
      <p:sp>
        <p:nvSpPr>
          <p:cNvPr id="2" name="Title 1"/>
          <p:cNvSpPr>
            <a:spLocks noGrp="1"/>
          </p:cNvSpPr>
          <p:nvPr>
            <p:ph type="title"/>
          </p:nvPr>
        </p:nvSpPr>
        <p:spPr/>
        <p:txBody>
          <a:bodyPr/>
          <a:lstStyle/>
          <a:p>
            <a:r>
              <a:rPr lang="en-US" dirty="0"/>
              <a:t>Help us improve the debugger</a:t>
            </a:r>
          </a:p>
        </p:txBody>
      </p:sp>
    </p:spTree>
    <p:extLst>
      <p:ext uri="{BB962C8B-B14F-4D97-AF65-F5344CB8AC3E}">
        <p14:creationId xmlns:p14="http://schemas.microsoft.com/office/powerpoint/2010/main" val="392049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1363662"/>
            <a:ext cx="11889564" cy="2756039"/>
          </a:xfrm>
        </p:spPr>
        <p:txBody>
          <a:bodyPr/>
          <a:lstStyle/>
          <a:p>
            <a:pPr>
              <a:lnSpc>
                <a:spcPct val="100000"/>
              </a:lnSpc>
            </a:pPr>
            <a:r>
              <a:rPr lang="en-US" sz="7200" dirty="0"/>
              <a:t>Share Your Story </a:t>
            </a:r>
            <a:br>
              <a:rPr lang="en-US" sz="7200" dirty="0"/>
            </a:br>
            <a:r>
              <a:rPr lang="en-US" sz="7200" dirty="0"/>
              <a:t>for Challenge Points</a:t>
            </a:r>
            <a:endParaRPr lang="en-US" sz="4000" dirty="0"/>
          </a:p>
        </p:txBody>
      </p:sp>
      <p:sp>
        <p:nvSpPr>
          <p:cNvPr id="9" name="Title 1"/>
          <p:cNvSpPr txBox="1">
            <a:spLocks/>
          </p:cNvSpPr>
          <p:nvPr/>
        </p:nvSpPr>
        <p:spPr>
          <a:xfrm>
            <a:off x="274637" y="4868862"/>
            <a:ext cx="12268199" cy="1828801"/>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ts val="38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Give us </a:t>
            </a:r>
            <a:r>
              <a:rPr kumimoji="0" lang="en-US" sz="24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a:ea typeface="+mn-ea"/>
                <a:cs typeface="Segoe UI" pitchFamily="34" charset="0"/>
              </a:rPr>
              <a:t>3 minutes </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of feedback about your work right after this session at the </a:t>
            </a:r>
            <a:r>
              <a:rPr kumimoji="0" lang="en-US" sz="24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a:ea typeface="+mn-ea"/>
                <a:cs typeface="Segoe UI" pitchFamily="34" charset="0"/>
              </a:rPr>
              <a:t>Flash Voting </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sign</a:t>
            </a:r>
          </a:p>
          <a:p>
            <a:pPr marL="0" marR="0" lvl="0" indent="0" algn="l" defTabSz="932742" rtl="0" eaLnBrk="1" fontAlgn="auto" latinLnBrk="0" hangingPunct="1">
              <a:lnSpc>
                <a:spcPts val="38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Join in on </a:t>
            </a:r>
            <a:r>
              <a:rPr kumimoji="0" lang="en-US" sz="24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a:ea typeface="+mn-ea"/>
                <a:cs typeface="Segoe UI" pitchFamily="34" charset="0"/>
              </a:rPr>
              <a:t>15-30 minutes </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in depth feedback sessions at the</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Semibold" panose="020B0702040204020203" pitchFamily="34" charset="0"/>
              </a:rPr>
              <a:t> </a:t>
            </a:r>
            <a:r>
              <a:rPr kumimoji="0" lang="en-US" sz="24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a:ea typeface="+mn-ea"/>
                <a:cs typeface="Segoe UI Semibold" panose="020B0702040204020203" pitchFamily="34" charset="0"/>
              </a:rPr>
              <a:t>Visual Studio: Share Your Story </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booth</a:t>
            </a:r>
          </a:p>
          <a:p>
            <a:pPr marL="0" marR="0" lvl="0" indent="0" algn="l" defTabSz="932742" rtl="0" eaLnBrk="1" fontAlgn="auto" latinLnBrk="0" hangingPunct="1">
              <a:lnSpc>
                <a:spcPts val="3800"/>
              </a:lnSpc>
              <a:spcBef>
                <a:spcPct val="0"/>
              </a:spcBef>
              <a:spcAft>
                <a:spcPts val="0"/>
              </a:spcAft>
              <a:buClrTx/>
              <a:buSzTx/>
              <a:buFontTx/>
              <a:buNone/>
              <a:tabLst/>
              <a:defRPr/>
            </a:pP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Register in </a:t>
            </a:r>
            <a:r>
              <a:rPr kumimoji="0" lang="en-US" sz="24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a:ea typeface="+mn-ea"/>
                <a:cs typeface="Segoe UI" pitchFamily="34" charset="0"/>
              </a:rPr>
              <a:t>2 minutes </a:t>
            </a:r>
            <a:r>
              <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for Visual Studio feedback opportunities after build at </a:t>
            </a:r>
            <a:r>
              <a:rPr kumimoji="0" lang="en-US" sz="2400" b="0" i="0" u="sng"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hlinkClick r:id="rId3"/>
              </a:rPr>
              <a:t>http://</a:t>
            </a:r>
            <a:r>
              <a:rPr kumimoji="0" lang="en-US" sz="2400" b="0" i="0" u="sng" strike="noStrike" kern="1200" cap="none" spc="-102" normalizeH="0" baseline="0" noProof="0" dirty="0" smtClean="0">
                <a:ln w="3175">
                  <a:noFill/>
                </a:ln>
                <a:gradFill>
                  <a:gsLst>
                    <a:gs pos="1250">
                      <a:srgbClr val="505050"/>
                    </a:gs>
                    <a:gs pos="100000">
                      <a:srgbClr val="505050"/>
                    </a:gs>
                  </a:gsLst>
                  <a:lin ang="5400000" scaled="0"/>
                </a:gradFill>
                <a:effectLst/>
                <a:uLnTx/>
                <a:uFillTx/>
                <a:latin typeface="Segoe UI Light"/>
                <a:ea typeface="+mn-ea"/>
                <a:cs typeface="Segoe UI" pitchFamily="34" charset="0"/>
                <a:hlinkClick r:id="rId3"/>
              </a:rPr>
              <a:t>aka.ms/devtodev</a:t>
            </a:r>
            <a:endParaRPr kumimoji="0" lang="en-US" sz="24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313217989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539978"/>
          </a:xfrm>
        </p:spPr>
        <p:txBody>
          <a:bodyPr/>
          <a:lstStyle/>
          <a:p>
            <a:r>
              <a:rPr lang="en-US" dirty="0"/>
              <a:t>Team blog: </a:t>
            </a:r>
            <a:r>
              <a:rPr lang="en-US" dirty="0">
                <a:hlinkClick r:id="rId2"/>
              </a:rPr>
              <a:t>http://aka.ms/diagnosticsBlog</a:t>
            </a:r>
            <a:r>
              <a:rPr lang="en-US" dirty="0"/>
              <a:t> </a:t>
            </a:r>
          </a:p>
          <a:p>
            <a:r>
              <a:rPr lang="en-US" dirty="0"/>
              <a:t>Visual Studio Blog: </a:t>
            </a:r>
            <a:r>
              <a:rPr lang="en-US" dirty="0">
                <a:hlinkClick r:id="rId3"/>
              </a:rPr>
              <a:t>http://blogs.msdn.com/visualstudio</a:t>
            </a:r>
            <a:endParaRPr lang="en-US" dirty="0"/>
          </a:p>
          <a:p>
            <a:r>
              <a:rPr lang="en-US" dirty="0"/>
              <a:t>Debugging Performance Issues Using Visual Studio 2015 </a:t>
            </a:r>
            <a:r>
              <a:rPr lang="en-US" dirty="0">
                <a:hlinkClick r:id="rId4"/>
              </a:rPr>
              <a:t>http://channel9.msdn.com/Events/Build/2015/3-731</a:t>
            </a:r>
            <a:r>
              <a:rPr lang="en-US" dirty="0"/>
              <a:t>   </a:t>
            </a:r>
          </a:p>
          <a:p>
            <a:r>
              <a:rPr lang="en-US" dirty="0"/>
              <a:t>Historical Debugging in Visual Studio 2015 with IntelliTrace </a:t>
            </a:r>
            <a:r>
              <a:rPr lang="en-US" dirty="0">
                <a:hlinkClick r:id="rId5"/>
              </a:rPr>
              <a:t>https://channel9.msdn.com/Events/Build/2015/3-771</a:t>
            </a:r>
            <a:r>
              <a:rPr lang="en-US" dirty="0"/>
              <a:t> </a:t>
            </a:r>
          </a:p>
        </p:txBody>
      </p:sp>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416151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16" y="2675442"/>
            <a:ext cx="3463271" cy="346327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965" b="25517"/>
          <a:stretch/>
        </p:blipFill>
        <p:spPr>
          <a:xfrm>
            <a:off x="-1" y="2112657"/>
            <a:ext cx="6219421" cy="4881868"/>
          </a:xfrm>
          <a:prstGeom prst="rect">
            <a:avLst/>
          </a:prstGeom>
        </p:spPr>
      </p:pic>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endParaRPr lang="en-US" dirty="0"/>
          </a:p>
        </p:txBody>
      </p:sp>
      <p:sp>
        <p:nvSpPr>
          <p:cNvPr id="18" name="Text Placeholder 2"/>
          <p:cNvSpPr txBox="1">
            <a:spLocks/>
          </p:cNvSpPr>
          <p:nvPr/>
        </p:nvSpPr>
        <p:spPr>
          <a:xfrm>
            <a:off x="5174256" y="4092592"/>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marR="0" lvl="0" indent="0" algn="ctr" defTabSz="932742" rtl="0" eaLnBrk="1" fontAlgn="auto" latinLnBrk="0" hangingPunct="1">
              <a:lnSpc>
                <a:spcPct val="90000"/>
              </a:lnSpc>
              <a:spcBef>
                <a:spcPct val="20000"/>
              </a:spcBef>
              <a:spcAft>
                <a:spcPts val="600"/>
              </a:spcAft>
              <a:buClr>
                <a:srgbClr val="505050"/>
              </a:buClr>
              <a:buSzPct val="100000"/>
              <a:buFontTx/>
              <a:buNone/>
              <a:tabLst/>
              <a:defRPr/>
            </a:pPr>
            <a:r>
              <a:rPr kumimoji="0" lang="en-US" sz="2800" b="0" i="0" u="sng"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rPr>
              <a:t>or</a:t>
            </a:r>
          </a:p>
        </p:txBody>
      </p:sp>
    </p:spTree>
    <p:extLst>
      <p:ext uri="{BB962C8B-B14F-4D97-AF65-F5344CB8AC3E}">
        <p14:creationId xmlns:p14="http://schemas.microsoft.com/office/powerpoint/2010/main" val="294764744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Debugging Tips and Tricks for .NET Developers with Visual Studio</a:t>
            </a:r>
          </a:p>
        </p:txBody>
      </p:sp>
      <p:sp>
        <p:nvSpPr>
          <p:cNvPr id="5" name="Text Placeholder 4"/>
          <p:cNvSpPr>
            <a:spLocks noGrp="1"/>
          </p:cNvSpPr>
          <p:nvPr>
            <p:ph type="body" sz="quarter" idx="12"/>
          </p:nvPr>
        </p:nvSpPr>
        <p:spPr/>
        <p:txBody>
          <a:bodyPr/>
          <a:lstStyle/>
          <a:p>
            <a:r>
              <a:rPr lang="en-US" dirty="0"/>
              <a:t>Kaycee Anderson</a:t>
            </a:r>
          </a:p>
          <a:p>
            <a:r>
              <a:rPr lang="en-US" dirty="0"/>
              <a:t>Program Manager</a:t>
            </a:r>
          </a:p>
          <a:p>
            <a:r>
              <a:rPr lang="en-US" dirty="0"/>
              <a:t>Kaycee.Anderson@microsoft.com  (@KayAnd2014)</a:t>
            </a:r>
          </a:p>
        </p:txBody>
      </p:sp>
      <p:sp>
        <p:nvSpPr>
          <p:cNvPr id="2" name="Text Placeholder 1"/>
          <p:cNvSpPr>
            <a:spLocks noGrp="1"/>
          </p:cNvSpPr>
          <p:nvPr>
            <p:ph type="body" sz="quarter" idx="13"/>
          </p:nvPr>
        </p:nvSpPr>
        <p:spPr/>
        <p:txBody>
          <a:bodyPr/>
          <a:lstStyle/>
          <a:p>
            <a:r>
              <a:rPr lang="en-US" dirty="0"/>
              <a:t>B806</a:t>
            </a:r>
          </a:p>
        </p:txBody>
      </p:sp>
    </p:spTree>
    <p:extLst>
      <p:ext uri="{BB962C8B-B14F-4D97-AF65-F5344CB8AC3E}">
        <p14:creationId xmlns:p14="http://schemas.microsoft.com/office/powerpoint/2010/main" val="24290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018308" y="676274"/>
            <a:ext cx="10235966" cy="1649087"/>
          </a:xfrm>
          <a:prstGeom prst="rect">
            <a:avLst/>
          </a:prstGeom>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19063" marR="0" lvl="0" indent="-119063" algn="l" defTabSz="932742"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20" normalizeH="0" baseline="0" noProof="0">
                <a:ln w="3175">
                  <a:noFill/>
                </a:ln>
                <a:gradFill>
                  <a:gsLst>
                    <a:gs pos="1250">
                      <a:srgbClr val="505050"/>
                    </a:gs>
                    <a:gs pos="100000">
                      <a:srgbClr val="505050"/>
                    </a:gs>
                  </a:gsLst>
                  <a:lin ang="5400000" scaled="0"/>
                </a:gradFill>
                <a:effectLst/>
                <a:uLnTx/>
                <a:uFillTx/>
                <a:latin typeface="Segoe UI Light"/>
                <a:ea typeface="+mn-ea"/>
                <a:cs typeface="Segoe UI" pitchFamily="34" charset="0"/>
              </a:rPr>
              <a:t>“Everyone knows that </a:t>
            </a:r>
            <a:r>
              <a:rPr kumimoji="0" lang="en-US" sz="3200" b="1" i="0" u="none" strike="noStrike" kern="1200" cap="none" spc="-120" normalizeH="0" baseline="0" noProof="0">
                <a:ln w="3175">
                  <a:noFill/>
                </a:ln>
                <a:gradFill>
                  <a:gsLst>
                    <a:gs pos="1250">
                      <a:srgbClr val="505050"/>
                    </a:gs>
                    <a:gs pos="100000">
                      <a:srgbClr val="505050"/>
                    </a:gs>
                  </a:gsLst>
                  <a:lin ang="5400000" scaled="0"/>
                </a:gradFill>
                <a:effectLst/>
                <a:uLnTx/>
                <a:uFillTx/>
                <a:latin typeface="Segoe UI Light"/>
                <a:ea typeface="+mn-ea"/>
                <a:cs typeface="Segoe UI" pitchFamily="34" charset="0"/>
              </a:rPr>
              <a:t>debugging is twice as hard as writing a program in the first place</a:t>
            </a:r>
            <a:r>
              <a:rPr kumimoji="0" lang="en-US" sz="3200" b="0" i="0" u="none" strike="noStrike" kern="1200" cap="none" spc="-120" normalizeH="0" baseline="0" noProof="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So if you're as clever as you can be when you write it, how will you ever debug it?”</a:t>
            </a:r>
            <a:endParaRPr kumimoji="0" lang="en-US" sz="3200" b="0" i="0" u="none" strike="noStrike" kern="1200" cap="none" spc="-12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endParaRPr>
          </a:p>
        </p:txBody>
      </p:sp>
      <p:sp>
        <p:nvSpPr>
          <p:cNvPr id="6" name="Title 4"/>
          <p:cNvSpPr txBox="1">
            <a:spLocks/>
          </p:cNvSpPr>
          <p:nvPr/>
        </p:nvSpPr>
        <p:spPr>
          <a:xfrm>
            <a:off x="7735296" y="2119267"/>
            <a:ext cx="3415444" cy="917575"/>
          </a:xfrm>
          <a:prstGeom prst="rect">
            <a:avLst/>
          </a:prstGeom>
        </p:spPr>
        <p:txBody>
          <a:bodyPr vert="horz" wrap="square" lIns="146304" tIns="91440" rIns="146304" bIns="91440" rtlCol="0" anchor="ctr" anchorCtr="0">
            <a:noAutofit/>
          </a:bodyPr>
          <a:lstStyle>
            <a:lvl1pPr algn="ctr"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Brian Kernighan</a:t>
            </a:r>
            <a:r>
              <a:rPr kumimoji="0" lang="en-US" sz="18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Computer Scientist</a:t>
            </a:r>
            <a:endParaRPr kumimoji="0" lang="en-US" sz="18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endParaRPr>
          </a:p>
        </p:txBody>
      </p:sp>
      <p:sp>
        <p:nvSpPr>
          <p:cNvPr id="7" name="Title 4"/>
          <p:cNvSpPr txBox="1">
            <a:spLocks/>
          </p:cNvSpPr>
          <p:nvPr/>
        </p:nvSpPr>
        <p:spPr>
          <a:xfrm>
            <a:off x="1018308" y="3289333"/>
            <a:ext cx="10235966" cy="2883991"/>
          </a:xfrm>
          <a:prstGeom prst="rect">
            <a:avLst/>
          </a:prstGeom>
        </p:spPr>
        <p:txBody>
          <a:bodyPr vert="horz" wrap="square" lIns="146304" tIns="91440" rIns="146304" bIns="91440" rtlCol="0" anchor="ctr" anchorCtr="0">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119063" marR="0" lvl="0" indent="-119063" algn="l" defTabSz="932742"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12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“As soon as we started programming, we found to our surprise that it wasn't as easy to get programs right as we had thought. Debugging had to be discovered. I can remember the exact instant when I realized that </a:t>
            </a:r>
            <a:r>
              <a:rPr kumimoji="0" lang="en-US" sz="3200" b="1" i="0" u="none" strike="noStrike" kern="1200" cap="none" spc="-12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 large part of my life from then on was going to be spent in finding mistakes in my own programs</a:t>
            </a:r>
            <a:r>
              <a:rPr kumimoji="0" lang="en-US" sz="3200" b="0" i="0" u="none" strike="noStrike" kern="1200" cap="none" spc="-12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a:t>
            </a:r>
          </a:p>
        </p:txBody>
      </p:sp>
      <p:sp>
        <p:nvSpPr>
          <p:cNvPr id="9" name="Title 4"/>
          <p:cNvSpPr txBox="1">
            <a:spLocks/>
          </p:cNvSpPr>
          <p:nvPr/>
        </p:nvSpPr>
        <p:spPr>
          <a:xfrm>
            <a:off x="7294202" y="5785025"/>
            <a:ext cx="4297633" cy="917575"/>
          </a:xfrm>
          <a:prstGeom prst="rect">
            <a:avLst/>
          </a:prstGeom>
        </p:spPr>
        <p:txBody>
          <a:bodyPr vert="horz" wrap="square" lIns="146304" tIns="91440" rIns="146304" bIns="91440" rtlCol="0" anchor="ctr" anchorCtr="0">
            <a:noAutofit/>
          </a:bodyPr>
          <a:lstStyle>
            <a:lvl1pPr algn="ctr"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32597"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Sir Maurice Wilkes</a:t>
            </a:r>
            <a:r>
              <a:rPr kumimoji="0" lang="en-US" sz="1800" b="0"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 Computer Scientist</a:t>
            </a:r>
            <a:endParaRPr kumimoji="0" lang="en-US" sz="1800" b="1" i="0" u="none" strike="noStrike" kern="1200" cap="none" spc="-102"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34424098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274639" y="295274"/>
            <a:ext cx="11889564" cy="917575"/>
          </a:xfrm>
        </p:spPr>
        <p:txBody>
          <a:bodyPr/>
          <a:lstStyle/>
          <a:p>
            <a:r>
              <a:rPr lang="en-US" dirty="0"/>
              <a:t>Agenda</a:t>
            </a:r>
          </a:p>
        </p:txBody>
      </p:sp>
      <p:sp>
        <p:nvSpPr>
          <p:cNvPr id="7" name="Text Placeholder 5"/>
          <p:cNvSpPr>
            <a:spLocks noGrp="1"/>
          </p:cNvSpPr>
          <p:nvPr>
            <p:ph type="body" sz="quarter" idx="10"/>
          </p:nvPr>
        </p:nvSpPr>
        <p:spPr>
          <a:xfrm>
            <a:off x="274638" y="1212850"/>
            <a:ext cx="11887200" cy="4124206"/>
          </a:xfrm>
        </p:spPr>
        <p:txBody>
          <a:bodyPr/>
          <a:lstStyle/>
          <a:p>
            <a:r>
              <a:rPr lang="en-US" dirty="0"/>
              <a:t>Welcome</a:t>
            </a:r>
          </a:p>
          <a:p>
            <a:r>
              <a:rPr lang="en-US" dirty="0"/>
              <a:t>Demos (50 mins)</a:t>
            </a:r>
          </a:p>
          <a:p>
            <a:pPr marL="461963" indent="-461963">
              <a:buFont typeface="Arial" panose="020B0604020202020204" pitchFamily="34" charset="0"/>
              <a:buChar char="•"/>
            </a:pPr>
            <a:r>
              <a:rPr lang="en-US" dirty="0"/>
              <a:t>30+ Tips and Tricks in Visual Studio 2015</a:t>
            </a:r>
          </a:p>
          <a:p>
            <a:pPr marL="461963" indent="-461963">
              <a:buFont typeface="Arial" panose="020B0604020202020204" pitchFamily="34" charset="0"/>
              <a:buChar char="•"/>
            </a:pPr>
            <a:r>
              <a:rPr lang="en-US" dirty="0"/>
              <a:t>2 New Things in Visual Studio “15” Preview</a:t>
            </a:r>
          </a:p>
          <a:p>
            <a:r>
              <a:rPr lang="en-US" dirty="0"/>
              <a:t>Resources</a:t>
            </a:r>
          </a:p>
          <a:p>
            <a:endParaRPr lang="en-US" dirty="0"/>
          </a:p>
        </p:txBody>
      </p:sp>
    </p:spTree>
    <p:extLst>
      <p:ext uri="{BB962C8B-B14F-4D97-AF65-F5344CB8AC3E}">
        <p14:creationId xmlns:p14="http://schemas.microsoft.com/office/powerpoint/2010/main" val="420594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119848"/>
            <a:ext cx="11887200" cy="4838248"/>
          </a:xfrm>
        </p:spPr>
        <p:txBody>
          <a:bodyPr/>
          <a:lstStyle/>
          <a:p>
            <a:r>
              <a:rPr lang="en-US" sz="2800" dirty="0"/>
              <a:t>Project Properties Launch Options</a:t>
            </a:r>
          </a:p>
          <a:p>
            <a:r>
              <a:rPr lang="en-US" sz="2800" dirty="0"/>
              <a:t>Start with Stepping</a:t>
            </a:r>
          </a:p>
          <a:p>
            <a:r>
              <a:rPr lang="en-US" sz="2800" dirty="0"/>
              <a:t>Return Values</a:t>
            </a:r>
          </a:p>
          <a:p>
            <a:r>
              <a:rPr lang="en-US" sz="2800" dirty="0"/>
              <a:t>Set Next Statement</a:t>
            </a:r>
          </a:p>
          <a:p>
            <a:r>
              <a:rPr lang="en-US" sz="2800" dirty="0"/>
              <a:t>Step Into Specific</a:t>
            </a:r>
          </a:p>
          <a:p>
            <a:r>
              <a:rPr lang="en-US" sz="2800" dirty="0"/>
              <a:t>Run to Cursor</a:t>
            </a:r>
          </a:p>
          <a:p>
            <a:r>
              <a:rPr lang="en-US" sz="2800" dirty="0"/>
              <a:t>Edit and Continue</a:t>
            </a:r>
          </a:p>
          <a:p>
            <a:r>
              <a:rPr lang="en-US" sz="2800" dirty="0"/>
              <a:t>Step Out </a:t>
            </a:r>
          </a:p>
          <a:p>
            <a:r>
              <a:rPr lang="en-US" sz="2800" dirty="0"/>
              <a:t>Run to Cursor from Call Stack</a:t>
            </a:r>
          </a:p>
          <a:p>
            <a:r>
              <a:rPr lang="en-US" sz="2800" dirty="0"/>
              <a:t>Debug a Method from the Immediate Window</a:t>
            </a:r>
          </a:p>
        </p:txBody>
      </p:sp>
      <p:sp>
        <p:nvSpPr>
          <p:cNvPr id="2" name="Title 1"/>
          <p:cNvSpPr>
            <a:spLocks noGrp="1"/>
          </p:cNvSpPr>
          <p:nvPr>
            <p:ph type="title"/>
          </p:nvPr>
        </p:nvSpPr>
        <p:spPr/>
        <p:txBody>
          <a:bodyPr/>
          <a:lstStyle/>
          <a:p>
            <a:r>
              <a:rPr lang="en-US" dirty="0"/>
              <a:t>Demo #1</a:t>
            </a:r>
            <a:endParaRPr lang="en-US" sz="4000" dirty="0">
              <a:gradFill>
                <a:gsLst>
                  <a:gs pos="10101">
                    <a:schemeClr val="tx1"/>
                  </a:gs>
                  <a:gs pos="54000">
                    <a:schemeClr val="tx1"/>
                  </a:gs>
                </a:gsLst>
                <a:lin ang="5400000" scaled="0"/>
              </a:gradFill>
            </a:endParaRPr>
          </a:p>
        </p:txBody>
      </p:sp>
    </p:spTree>
    <p:extLst>
      <p:ext uri="{BB962C8B-B14F-4D97-AF65-F5344CB8AC3E}">
        <p14:creationId xmlns:p14="http://schemas.microsoft.com/office/powerpoint/2010/main" val="15198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119848"/>
            <a:ext cx="11887200" cy="4228850"/>
          </a:xfrm>
        </p:spPr>
        <p:txBody>
          <a:bodyPr/>
          <a:lstStyle/>
          <a:p>
            <a:r>
              <a:rPr lang="en-US" sz="2800" dirty="0" err="1"/>
              <a:t>Debugger.IsAttached</a:t>
            </a:r>
            <a:endParaRPr lang="en-US" sz="2800" dirty="0"/>
          </a:p>
          <a:p>
            <a:r>
              <a:rPr lang="en-US" sz="2800" dirty="0" err="1"/>
              <a:t>Debugger.Break</a:t>
            </a:r>
            <a:endParaRPr lang="en-US" sz="2800" dirty="0"/>
          </a:p>
          <a:p>
            <a:r>
              <a:rPr lang="en-US" sz="2800" dirty="0"/>
              <a:t>Visualizers (6)</a:t>
            </a:r>
          </a:p>
          <a:p>
            <a:r>
              <a:rPr lang="en-US" sz="2800" dirty="0"/>
              <a:t>Peek Definition (Alt + F12)</a:t>
            </a:r>
          </a:p>
          <a:p>
            <a:r>
              <a:rPr lang="en-US" sz="2800" dirty="0" err="1"/>
              <a:t>DebuggerDisplay</a:t>
            </a:r>
            <a:r>
              <a:rPr lang="en-US" sz="2800" dirty="0"/>
              <a:t> Attribute</a:t>
            </a:r>
          </a:p>
          <a:p>
            <a:r>
              <a:rPr lang="en-US" sz="2800" dirty="0"/>
              <a:t>DataTips</a:t>
            </a:r>
          </a:p>
          <a:p>
            <a:pPr lvl="1"/>
            <a:r>
              <a:rPr lang="en-US" dirty="0">
                <a:latin typeface="+mj-lt"/>
              </a:rPr>
              <a:t>Transparency</a:t>
            </a:r>
          </a:p>
          <a:p>
            <a:pPr lvl="1"/>
            <a:r>
              <a:rPr lang="en-US" dirty="0">
                <a:latin typeface="+mj-lt"/>
              </a:rPr>
              <a:t>Pinning</a:t>
            </a:r>
          </a:p>
          <a:p>
            <a:r>
              <a:rPr lang="en-US" sz="2800" dirty="0"/>
              <a:t>Make Object ID</a:t>
            </a:r>
          </a:p>
        </p:txBody>
      </p:sp>
      <p:sp>
        <p:nvSpPr>
          <p:cNvPr id="2" name="Title 1"/>
          <p:cNvSpPr>
            <a:spLocks noGrp="1"/>
          </p:cNvSpPr>
          <p:nvPr>
            <p:ph type="title"/>
          </p:nvPr>
        </p:nvSpPr>
        <p:spPr/>
        <p:txBody>
          <a:bodyPr/>
          <a:lstStyle/>
          <a:p>
            <a:r>
              <a:rPr lang="en-US" dirty="0"/>
              <a:t>Demo #2</a:t>
            </a:r>
            <a:endParaRPr lang="en-US" sz="4000" dirty="0">
              <a:gradFill>
                <a:gsLst>
                  <a:gs pos="10101">
                    <a:schemeClr val="tx1"/>
                  </a:gs>
                  <a:gs pos="54000">
                    <a:schemeClr val="tx1"/>
                  </a:gs>
                </a:gsLst>
                <a:lin ang="5400000" scaled="0"/>
              </a:gradFill>
            </a:endParaRPr>
          </a:p>
        </p:txBody>
      </p:sp>
    </p:spTree>
    <p:extLst>
      <p:ext uri="{BB962C8B-B14F-4D97-AF65-F5344CB8AC3E}">
        <p14:creationId xmlns:p14="http://schemas.microsoft.com/office/powerpoint/2010/main" val="14119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119848"/>
            <a:ext cx="11887200" cy="5109091"/>
          </a:xfrm>
        </p:spPr>
        <p:txBody>
          <a:bodyPr/>
          <a:lstStyle/>
          <a:p>
            <a:r>
              <a:rPr lang="en-US" sz="2800" dirty="0"/>
              <a:t>Conditional Breakpoints</a:t>
            </a:r>
          </a:p>
          <a:p>
            <a:r>
              <a:rPr lang="en-US" sz="2800" dirty="0"/>
              <a:t>Lambda Debugging</a:t>
            </a:r>
          </a:p>
          <a:p>
            <a:r>
              <a:rPr lang="en-US" sz="2800" dirty="0"/>
              <a:t>Immediate Window</a:t>
            </a:r>
          </a:p>
          <a:p>
            <a:r>
              <a:rPr lang="en-US" sz="2800" dirty="0"/>
              <a:t>Multiple Project Launch</a:t>
            </a:r>
          </a:p>
          <a:p>
            <a:r>
              <a:rPr lang="en-US" sz="2800" dirty="0"/>
              <a:t>Restart</a:t>
            </a:r>
          </a:p>
          <a:p>
            <a:r>
              <a:rPr lang="en-US" sz="2800" dirty="0" err="1"/>
              <a:t>PerfTips</a:t>
            </a:r>
            <a:endParaRPr lang="en-US" sz="2800" dirty="0"/>
          </a:p>
          <a:p>
            <a:r>
              <a:rPr lang="en-US" sz="2800" dirty="0"/>
              <a:t>Diagnostic Tools window</a:t>
            </a:r>
          </a:p>
          <a:p>
            <a:pPr lvl="1"/>
            <a:r>
              <a:rPr lang="en-US" dirty="0">
                <a:latin typeface="+mj-lt"/>
              </a:rPr>
              <a:t>Memory tool</a:t>
            </a:r>
          </a:p>
          <a:p>
            <a:pPr lvl="1"/>
            <a:r>
              <a:rPr lang="en-US" dirty="0">
                <a:latin typeface="+mj-lt"/>
              </a:rPr>
              <a:t>CPU tool</a:t>
            </a:r>
          </a:p>
          <a:p>
            <a:pPr lvl="1"/>
            <a:r>
              <a:rPr lang="en-US" b="1" dirty="0">
                <a:latin typeface="Segoe UI Semibold" panose="020B0702040204020203" pitchFamily="34" charset="0"/>
                <a:cs typeface="Segoe UI Semibold" panose="020B0702040204020203" pitchFamily="34" charset="0"/>
              </a:rPr>
              <a:t>Attend Become a Visual Studio Power User, March 31 6:30pm</a:t>
            </a:r>
          </a:p>
          <a:p>
            <a:pPr marL="0" indent="0">
              <a:buNone/>
            </a:pPr>
            <a:endParaRPr lang="en-US" sz="2800" dirty="0"/>
          </a:p>
        </p:txBody>
      </p:sp>
      <p:sp>
        <p:nvSpPr>
          <p:cNvPr id="2" name="Title 1"/>
          <p:cNvSpPr>
            <a:spLocks noGrp="1"/>
          </p:cNvSpPr>
          <p:nvPr>
            <p:ph type="title"/>
          </p:nvPr>
        </p:nvSpPr>
        <p:spPr/>
        <p:txBody>
          <a:bodyPr/>
          <a:lstStyle/>
          <a:p>
            <a:r>
              <a:rPr lang="en-US" dirty="0"/>
              <a:t>Demo #3</a:t>
            </a:r>
            <a:endParaRPr lang="en-US" sz="4000" dirty="0">
              <a:gradFill>
                <a:gsLst>
                  <a:gs pos="10101">
                    <a:schemeClr val="tx1"/>
                  </a:gs>
                  <a:gs pos="54000">
                    <a:schemeClr val="tx1"/>
                  </a:gs>
                </a:gsLst>
                <a:lin ang="5400000" scaled="0"/>
              </a:gradFill>
            </a:endParaRPr>
          </a:p>
        </p:txBody>
      </p:sp>
    </p:spTree>
    <p:extLst>
      <p:ext uri="{BB962C8B-B14F-4D97-AF65-F5344CB8AC3E}">
        <p14:creationId xmlns:p14="http://schemas.microsoft.com/office/powerpoint/2010/main" val="142450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572" y="1119848"/>
            <a:ext cx="11887200" cy="4499693"/>
          </a:xfrm>
        </p:spPr>
        <p:txBody>
          <a:bodyPr/>
          <a:lstStyle/>
          <a:p>
            <a:r>
              <a:rPr lang="en-US" sz="2800" dirty="0"/>
              <a:t>Diagnostic Tools Window</a:t>
            </a:r>
          </a:p>
          <a:p>
            <a:pPr lvl="1"/>
            <a:r>
              <a:rPr lang="en-US" dirty="0">
                <a:latin typeface="+mj-lt"/>
              </a:rPr>
              <a:t>IntelliTrace Events</a:t>
            </a:r>
          </a:p>
          <a:p>
            <a:pPr lvl="1"/>
            <a:r>
              <a:rPr lang="en-US" dirty="0">
                <a:latin typeface="+mj-lt"/>
              </a:rPr>
              <a:t>Historical Debugging</a:t>
            </a:r>
          </a:p>
          <a:p>
            <a:r>
              <a:rPr lang="en-US" sz="2800" dirty="0"/>
              <a:t>Exception Settings</a:t>
            </a:r>
          </a:p>
          <a:p>
            <a:r>
              <a:rPr lang="en-US" sz="2800" dirty="0"/>
              <a:t>Call Stack window</a:t>
            </a:r>
          </a:p>
          <a:p>
            <a:pPr lvl="1"/>
            <a:r>
              <a:rPr lang="en-US" dirty="0" err="1">
                <a:latin typeface="+mj-lt"/>
              </a:rPr>
              <a:t>Async</a:t>
            </a:r>
            <a:r>
              <a:rPr lang="en-US" dirty="0">
                <a:latin typeface="+mj-lt"/>
              </a:rPr>
              <a:t> Call</a:t>
            </a:r>
          </a:p>
          <a:p>
            <a:pPr lvl="1"/>
            <a:r>
              <a:rPr lang="en-US" dirty="0">
                <a:latin typeface="+mj-lt"/>
              </a:rPr>
              <a:t>Show Parameter Values</a:t>
            </a:r>
          </a:p>
          <a:p>
            <a:pPr lvl="1"/>
            <a:r>
              <a:rPr lang="en-US" dirty="0">
                <a:latin typeface="+mj-lt"/>
              </a:rPr>
              <a:t>Show External Code</a:t>
            </a:r>
          </a:p>
          <a:p>
            <a:r>
              <a:rPr lang="en-US" sz="2800" dirty="0"/>
              <a:t>New Exception Helper (Visual Studio “15” Preview)</a:t>
            </a:r>
          </a:p>
          <a:p>
            <a:r>
              <a:rPr lang="en-US" sz="2800" dirty="0"/>
              <a:t>Conditions on Exceptions (Visual Studio “15” Preview)</a:t>
            </a:r>
          </a:p>
        </p:txBody>
      </p:sp>
      <p:sp>
        <p:nvSpPr>
          <p:cNvPr id="2" name="Title 1"/>
          <p:cNvSpPr>
            <a:spLocks noGrp="1"/>
          </p:cNvSpPr>
          <p:nvPr>
            <p:ph type="title"/>
          </p:nvPr>
        </p:nvSpPr>
        <p:spPr/>
        <p:txBody>
          <a:bodyPr/>
          <a:lstStyle/>
          <a:p>
            <a:r>
              <a:rPr lang="en-US" dirty="0"/>
              <a:t>Demo #4</a:t>
            </a:r>
            <a:endParaRPr lang="en-US" sz="4000" dirty="0">
              <a:gradFill>
                <a:gsLst>
                  <a:gs pos="10101">
                    <a:schemeClr val="tx1"/>
                  </a:gs>
                  <a:gs pos="54000">
                    <a:schemeClr val="tx1"/>
                  </a:gs>
                </a:gsLst>
                <a:lin ang="5400000" scaled="0"/>
              </a:gradFill>
            </a:endParaRPr>
          </a:p>
        </p:txBody>
      </p:sp>
    </p:spTree>
    <p:extLst>
      <p:ext uri="{BB962C8B-B14F-4D97-AF65-F5344CB8AC3E}">
        <p14:creationId xmlns:p14="http://schemas.microsoft.com/office/powerpoint/2010/main" val="392510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Questions?</a:t>
            </a:r>
          </a:p>
        </p:txBody>
      </p:sp>
      <p:sp>
        <p:nvSpPr>
          <p:cNvPr id="6" name="Text Placeholder 5"/>
          <p:cNvSpPr>
            <a:spLocks noGrp="1"/>
          </p:cNvSpPr>
          <p:nvPr>
            <p:ph type="body" sz="quarter" idx="10"/>
          </p:nvPr>
        </p:nvSpPr>
        <p:spPr>
          <a:xfrm>
            <a:off x="274638" y="1212850"/>
            <a:ext cx="11887200" cy="1415772"/>
          </a:xfrm>
        </p:spPr>
        <p:txBody>
          <a:bodyPr/>
          <a:lstStyle/>
          <a:p>
            <a:r>
              <a:rPr lang="en-US" dirty="0"/>
              <a:t>Come talk to me right after</a:t>
            </a:r>
          </a:p>
          <a:p>
            <a:r>
              <a:rPr lang="en-US" dirty="0"/>
              <a:t>Come by the Debugging and Diagnostics Booth</a:t>
            </a:r>
          </a:p>
        </p:txBody>
      </p:sp>
    </p:spTree>
    <p:extLst>
      <p:ext uri="{BB962C8B-B14F-4D97-AF65-F5344CB8AC3E}">
        <p14:creationId xmlns:p14="http://schemas.microsoft.com/office/powerpoint/2010/main" val="42486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1_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 Debugger T and T March 2016.potx" id="{CAAF49FA-66AE-4FF9-AA3B-1AFD6D9E03B0}" vid="{6F5D5E67-930C-49B4-A633-9DC391D983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1" ma:contentTypeDescription="" ma:contentTypeScope="" ma:versionID="264624295c8b52c397a103286eb3d87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795b20f19f95dfa6d1f4d708b4ec8d36"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d12e2661e9634d9aa98bbb375f31aced>
    <Event_x0020_Start_x0020_Date xmlns="01c77077-aee4-4b5f-bd4e-9cd40a6fff29">2016-03-30T07:00:00+00:00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iaa5f83406f94009a0f6a3e890699ff7>
    <External_x0020_Speaker xmlns="01c77077-aee4-4b5f-bd4e-9cd40a6fff29">Kaycee Anderson</External_x0020_Speaker>
    <m6878b9dd7994da4ba144f95347d99c6 xmlns="01c77077-aee4-4b5f-bd4e-9cd40a6fff29">
      <Terms xmlns="http://schemas.microsoft.com/office/infopath/2007/PartnerControls"/>
    </m6878b9dd7994da4ba144f95347d99c6>
    <Presentation_x0020_Date xmlns="01c77077-aee4-4b5f-bd4e-9cd40a6fff29">2016-03-30T07:00:00+00:00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Session_x0020_Code xmlns="01c77077-aee4-4b5f-bd4e-9cd40a6fff29">B806</Session_x0020_Code>
    <Event_x0020_End_x0020_Date xmlns="01c77077-aee4-4b5f-bd4e-9cd40a6fff29">2016-04-01T07:00:00+00:00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2016</TermName>
          <TermId xmlns="http://schemas.microsoft.com/office/infopath/2007/PartnerControls">da8a10b5-9bc3-4217-80aa-6b60d6ec1cee</TermId>
        </TermInfo>
      </Terms>
    </TaxKeywordTaxHTField>
    <TaxCatchAll xmlns="230e9df3-be65-4c73-a93b-d1236ebd677e">
      <Value>48</Value>
      <Value>47</Value>
      <Value>46</Value>
      <Value>49</Value>
    </TaxCatchAll>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BAA4D29B-0199-4083-B6CB-53559E57A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sharepoint/v3"/>
    <ds:schemaRef ds:uri="230e9df3-be65-4c73-a93b-d1236ebd677e"/>
    <ds:schemaRef ds:uri="http://purl.org/dc/terms/"/>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01c77077-aee4-4b5f-bd4e-9cd40a6fff2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Microsoft_Build_2016_16x9_Template</Template>
  <TotalTime>11</TotalTime>
  <Words>909</Words>
  <Application>Microsoft Office PowerPoint</Application>
  <PresentationFormat>Custom</PresentationFormat>
  <Paragraphs>110</Paragraphs>
  <Slides>14</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Consolas</vt:lpstr>
      <vt:lpstr>Segoe UI</vt:lpstr>
      <vt:lpstr>Segoe UI Light</vt:lpstr>
      <vt:lpstr>Segoe UI Semibold</vt:lpstr>
      <vt:lpstr>Wingdings</vt:lpstr>
      <vt:lpstr>5-30721_Build_2016_Template_Light</vt:lpstr>
      <vt:lpstr>5-30721_Build_2016_Template_Dark</vt:lpstr>
      <vt:lpstr>1_5-30721_Build_2016_Template_Light</vt:lpstr>
      <vt:lpstr>PowerPoint Presentation</vt:lpstr>
      <vt:lpstr>Debugging Tips and Tricks for .NET Developers with Visual Studio</vt:lpstr>
      <vt:lpstr>PowerPoint Presentation</vt:lpstr>
      <vt:lpstr>Agenda</vt:lpstr>
      <vt:lpstr>Demo #1</vt:lpstr>
      <vt:lpstr>Demo #2</vt:lpstr>
      <vt:lpstr>Demo #3</vt:lpstr>
      <vt:lpstr>Demo #4</vt:lpstr>
      <vt:lpstr>Questions?</vt:lpstr>
      <vt:lpstr>Help us improve the debugger</vt:lpstr>
      <vt:lpstr>Share Your Story  for Challenge Points</vt:lpstr>
      <vt:lpstr>Resources</vt:lpstr>
      <vt:lpstr>Please Complete An Evaluation Form Your input is important!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Debugging Tips and Tricks for .NET Developers with Visual Studio</dc:title>
  <dc:subject>&lt;Speech title here&gt;</dc:subject>
  <dc:creator>Shows</dc:creator>
  <cp:keywords>Microsoft Build 2016</cp:keywords>
  <dc:description>Template: Mitchell Derrey, Silver Fox Productions
Formatting: 
Audience Type:</dc:description>
  <cp:lastModifiedBy>Shows</cp:lastModifiedBy>
  <cp:revision>3</cp:revision>
  <dcterms:created xsi:type="dcterms:W3CDTF">2016-03-30T16:46:33Z</dcterms:created>
  <dcterms:modified xsi:type="dcterms:W3CDTF">2016-03-30T22:34:32Z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