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9" r:id="rId7"/>
  </p:sldMasterIdLst>
  <p:notesMasterIdLst>
    <p:notesMasterId r:id="rId42"/>
  </p:notesMasterIdLst>
  <p:handoutMasterIdLst>
    <p:handoutMasterId r:id="rId43"/>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107C10"/>
    <a:srgbClr val="000000"/>
    <a:srgbClr val="323232"/>
    <a:srgbClr val="5C2D91"/>
    <a:srgbClr val="32145A"/>
    <a:srgbClr val="00BCF2"/>
    <a:srgbClr val="002050"/>
    <a:srgbClr val="D63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001" autoAdjust="0"/>
  </p:normalViewPr>
  <p:slideViewPr>
    <p:cSldViewPr>
      <p:cViewPr varScale="1">
        <p:scale>
          <a:sx n="108" d="100"/>
          <a:sy n="108" d="100"/>
        </p:scale>
        <p:origin x="408" y="11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33" d="100"/>
        <a:sy n="33" d="100"/>
      </p:scale>
      <p:origin x="0" y="0"/>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Build 2016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3/30/2016 2:43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Build 2016</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3/30/2016 2:43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2:43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5895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543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64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1969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8581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343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12588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98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4763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A17D118-1690-458F-B4D2-F9DA5D6F50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2:43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8975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72257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386647E-C23D-4E5B-8C33-F362DBBE7FB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5399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6722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3932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72583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7344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B2D09C-E420-4905-8E74-B16C6480135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13392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6DB2980-E44E-476A-9560-CECFB14A6762}"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6519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77451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67622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254255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317480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52936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639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8454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05505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471310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49005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7426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26502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56926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39143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73114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53455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7104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732343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75235493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77041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46035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889113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78519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0307846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9835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528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67775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96626193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82093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21EFD8-0A7B-44AE-BC7B-4868FDA83592}"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6A10-5272-42DB-956B-2A12568BF81B}" type="slidenum">
              <a:rPr lang="en-US" smtClean="0"/>
              <a:t>‹#›</a:t>
            </a:fld>
            <a:endParaRPr lang="en-US"/>
          </a:p>
        </p:txBody>
      </p:sp>
    </p:spTree>
    <p:extLst>
      <p:ext uri="{BB962C8B-B14F-4D97-AF65-F5344CB8AC3E}">
        <p14:creationId xmlns:p14="http://schemas.microsoft.com/office/powerpoint/2010/main" val="2707355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ck title">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436475" cy="2670273"/>
          </a:xfr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91440" rIns="457200" bIns="91440" rtlCol="0" anchor="ctr"/>
          <a:lstStyle>
            <a:lvl1pPr>
              <a:defRPr lang="en-US" sz="4896">
                <a:solidFill>
                  <a:srgbClr val="EDC30D"/>
                </a:solidFill>
                <a:latin typeface="+mj-lt"/>
                <a:ea typeface="Segoe UI Black" panose="020B0A02040204020203" pitchFamily="34" charset="0"/>
                <a:cs typeface="Segoe UI Black" panose="020B0A02040204020203" pitchFamily="34" charset="0"/>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3633835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Left black">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0"/>
            <a:ext cx="5153364" cy="6994525"/>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186521" rIns="466302" rtlCol="0" anchor="t"/>
          <a:lstStyle/>
          <a:p>
            <a:endParaRPr lang="en-US" sz="2652" dirty="0">
              <a:solidFill>
                <a:srgbClr val="EDC30D"/>
              </a:solidFill>
              <a:latin typeface="Segoe UI Light" panose="020B0502040204020203" pitchFamily="34" charset="0"/>
              <a:cs typeface="Segoe UI Light" panose="020B0502040204020203" pitchFamily="34" charset="0"/>
            </a:endParaRPr>
          </a:p>
        </p:txBody>
      </p:sp>
      <p:sp>
        <p:nvSpPr>
          <p:cNvPr id="11" name="Text Placeholder 10"/>
          <p:cNvSpPr>
            <a:spLocks noGrp="1"/>
          </p:cNvSpPr>
          <p:nvPr>
            <p:ph type="body" sz="quarter" idx="10"/>
          </p:nvPr>
        </p:nvSpPr>
        <p:spPr>
          <a:xfrm>
            <a:off x="364052" y="2652407"/>
            <a:ext cx="4407180" cy="3861015"/>
          </a:xfrm>
        </p:spPr>
        <p:txBody>
          <a:bodyPr anchor="b">
            <a:noAutofit/>
          </a:bodyPr>
          <a:lstStyle>
            <a:lvl1pPr>
              <a:defRPr sz="2040">
                <a:solidFill>
                  <a:schemeClr val="accent1"/>
                </a:solidFill>
                <a:latin typeface="+mj-lt"/>
              </a:defRPr>
            </a:lvl1pPr>
            <a:lvl2pPr>
              <a:defRPr sz="1836">
                <a:solidFill>
                  <a:schemeClr val="accent1"/>
                </a:solidFill>
                <a:latin typeface="+mj-lt"/>
              </a:defRPr>
            </a:lvl2pPr>
            <a:lvl3pPr>
              <a:defRPr sz="1632">
                <a:solidFill>
                  <a:schemeClr val="accent1"/>
                </a:solidFill>
                <a:latin typeface="+mj-lt"/>
              </a:defRPr>
            </a:lvl3pPr>
            <a:lvl4pPr>
              <a:defRPr sz="1428">
                <a:solidFill>
                  <a:schemeClr val="accent1"/>
                </a:solidFill>
                <a:latin typeface="+mj-lt"/>
              </a:defRPr>
            </a:lvl4pPr>
            <a:lvl5pPr>
              <a:defRPr sz="1428">
                <a:solidFill>
                  <a:schemeClr val="accent1"/>
                </a:solidFill>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a:xfrm>
            <a:off x="371913" y="604431"/>
            <a:ext cx="4737036" cy="1201867"/>
          </a:xfrm>
        </p:spPr>
        <p:txBody>
          <a:bodyPr anchor="t" anchorCtr="0">
            <a:spAutoFit/>
          </a:bodyPr>
          <a:lstStyle>
            <a:lvl1pPr>
              <a:defRPr sz="3672">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584436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1EFD8-0A7B-44AE-BC7B-4868FDA83592}"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6A10-5272-42DB-956B-2A12568BF81B}" type="slidenum">
              <a:rPr lang="en-US" smtClean="0"/>
              <a:t>‹#›</a:t>
            </a:fld>
            <a:endParaRPr lang="en-US"/>
          </a:p>
        </p:txBody>
      </p:sp>
    </p:spTree>
    <p:extLst>
      <p:ext uri="{BB962C8B-B14F-4D97-AF65-F5344CB8AC3E}">
        <p14:creationId xmlns:p14="http://schemas.microsoft.com/office/powerpoint/2010/main" val="3316131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3259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72079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3259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086812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3259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300237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4437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4437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3259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33782525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3259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542680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3259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145964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3259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461005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3259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516112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Edit Master text styles</a:t>
            </a:r>
          </a:p>
        </p:txBody>
      </p:sp>
      <p:sp>
        <p:nvSpPr>
          <p:cNvPr id="5" name="Date Placeholder 4"/>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3259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7217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3259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605160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32597"/>
            <a:fld id="{F0A64F4F-C3FD-4B07-8005-E28FB1175600}" type="datetimeFigureOut">
              <a:rPr lang="en-US" smtClean="0">
                <a:solidFill>
                  <a:prstClr val="black">
                    <a:tint val="75000"/>
                  </a:prstClr>
                </a:solidFill>
              </a:rPr>
              <a:pPr defTabSz="932597"/>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3259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32597"/>
            <a:fld id="{07719076-B1CF-409C-978B-753F218D81C3}"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40163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4.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0 G:120 B:215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smtClean="0">
                    <a:gradFill>
                      <a:gsLst>
                        <a:gs pos="7965">
                          <a:srgbClr val="000000"/>
                        </a:gs>
                        <a:gs pos="28319">
                          <a:srgbClr val="000000"/>
                        </a:gs>
                      </a:gsLst>
                      <a:lin ang="5400000" scaled="0"/>
                    </a:gradFill>
                    <a:ea typeface="Segoe UI" pitchFamily="34" charset="0"/>
                    <a:cs typeface="Segoe UI" pitchFamily="34" charset="0"/>
                  </a:rPr>
                  <a:t>R:</a:t>
                </a:r>
                <a:r>
                  <a:rPr lang="en-US" sz="500" baseline="0" dirty="0" smtClean="0">
                    <a:gradFill>
                      <a:gsLst>
                        <a:gs pos="7965">
                          <a:srgbClr val="000000"/>
                        </a:gs>
                        <a:gs pos="28319">
                          <a:srgbClr val="000000"/>
                        </a:gs>
                      </a:gsLst>
                      <a:lin ang="5400000" scaled="0"/>
                    </a:gradFill>
                    <a:ea typeface="Segoe UI" pitchFamily="34" charset="0"/>
                    <a:cs typeface="Segoe UI" pitchFamily="34" charset="0"/>
                  </a:rPr>
                  <a:t>0 G:188 B:242</a:t>
                </a:r>
                <a:endParaRPr lang="en-US" sz="500" dirty="0" smtClean="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smtClean="0">
                    <a:gradFill>
                      <a:gsLst>
                        <a:gs pos="92035">
                          <a:srgbClr val="505050"/>
                        </a:gs>
                        <a:gs pos="27000">
                          <a:srgbClr val="505050"/>
                        </a:gs>
                      </a:gsLst>
                      <a:lin ang="5400000" scaled="0"/>
                    </a:gradFill>
                    <a:ea typeface="Segoe UI" pitchFamily="34" charset="0"/>
                    <a:cs typeface="Segoe UI" pitchFamily="34" charset="0"/>
                  </a:rPr>
                  <a:t>R:</a:t>
                </a:r>
                <a:r>
                  <a:rPr lang="en-US" sz="500" baseline="0" dirty="0" smtClean="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smtClean="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smtClean="0">
                    <a:gradFill>
                      <a:gsLst>
                        <a:gs pos="0">
                          <a:srgbClr val="FFFFFF"/>
                        </a:gs>
                        <a:gs pos="100000">
                          <a:srgbClr val="FFFFFF"/>
                        </a:gs>
                      </a:gsLst>
                      <a:lin ang="5400000" scaled="0"/>
                    </a:gradFill>
                    <a:ea typeface="Segoe UI" pitchFamily="34" charset="0"/>
                    <a:cs typeface="Segoe UI" pitchFamily="34" charset="0"/>
                  </a:rPr>
                  <a:t>R:</a:t>
                </a:r>
                <a:r>
                  <a:rPr lang="en-US" sz="500" baseline="0" dirty="0" smtClean="0">
                    <a:gradFill>
                      <a:gsLst>
                        <a:gs pos="0">
                          <a:srgbClr val="FFFFFF"/>
                        </a:gs>
                        <a:gs pos="100000">
                          <a:srgbClr val="FFFFFF"/>
                        </a:gs>
                      </a:gsLst>
                      <a:lin ang="5400000" scaled="0"/>
                    </a:gradFill>
                    <a:ea typeface="Segoe UI" pitchFamily="34" charset="0"/>
                    <a:cs typeface="Segoe UI" pitchFamily="34" charset="0"/>
                  </a:rPr>
                  <a:t>0 G:32 B:80</a:t>
                </a:r>
                <a:endParaRPr lang="en-US" sz="5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80 G:80 B:80</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115 G:115 B:115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smtClean="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16 G:124 B:16</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Secondary colors (use only when</a:t>
              </a:r>
              <a:r>
                <a:rPr lang="en-US" sz="1000" baseline="0" dirty="0" smtClean="0">
                  <a:gradFill>
                    <a:gsLst>
                      <a:gs pos="2917">
                        <a:schemeClr val="tx1"/>
                      </a:gs>
                      <a:gs pos="30000">
                        <a:schemeClr val="tx1"/>
                      </a:gs>
                    </a:gsLst>
                    <a:lin ang="5400000" scaled="0"/>
                  </a:gradFill>
                </a:rPr>
                <a:t> necessary)</a:t>
              </a:r>
              <a:endParaRPr lang="en-US" sz="1000"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smtClean="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0 G:120 B:215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smtClean="0">
                    <a:gradFill>
                      <a:gsLst>
                        <a:gs pos="7965">
                          <a:srgbClr val="000000"/>
                        </a:gs>
                        <a:gs pos="28319">
                          <a:srgbClr val="000000"/>
                        </a:gs>
                      </a:gsLst>
                      <a:lin ang="5400000" scaled="0"/>
                    </a:gradFill>
                    <a:ea typeface="Segoe UI" pitchFamily="34" charset="0"/>
                    <a:cs typeface="Segoe UI" pitchFamily="34" charset="0"/>
                  </a:rPr>
                  <a:t>R:</a:t>
                </a:r>
                <a:r>
                  <a:rPr lang="en-US" sz="500" baseline="0" dirty="0" smtClean="0">
                    <a:gradFill>
                      <a:gsLst>
                        <a:gs pos="7965">
                          <a:srgbClr val="000000"/>
                        </a:gs>
                        <a:gs pos="28319">
                          <a:srgbClr val="000000"/>
                        </a:gs>
                      </a:gsLst>
                      <a:lin ang="5400000" scaled="0"/>
                    </a:gradFill>
                    <a:ea typeface="Segoe UI" pitchFamily="34" charset="0"/>
                    <a:cs typeface="Segoe UI" pitchFamily="34" charset="0"/>
                  </a:rPr>
                  <a:t>0 G:188 B:242</a:t>
                </a:r>
                <a:endParaRPr lang="en-US" sz="500" dirty="0" smtClean="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smtClean="0">
                    <a:gradFill>
                      <a:gsLst>
                        <a:gs pos="92035">
                          <a:srgbClr val="505050"/>
                        </a:gs>
                        <a:gs pos="27000">
                          <a:srgbClr val="505050"/>
                        </a:gs>
                      </a:gsLst>
                      <a:lin ang="5400000" scaled="0"/>
                    </a:gradFill>
                    <a:ea typeface="Segoe UI" pitchFamily="34" charset="0"/>
                    <a:cs typeface="Segoe UI" pitchFamily="34" charset="0"/>
                  </a:rPr>
                  <a:t>R:</a:t>
                </a:r>
                <a:r>
                  <a:rPr lang="en-US" sz="500" baseline="0" dirty="0" smtClean="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smtClean="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smtClean="0">
                    <a:gradFill>
                      <a:gsLst>
                        <a:gs pos="0">
                          <a:srgbClr val="FFFFFF"/>
                        </a:gs>
                        <a:gs pos="100000">
                          <a:srgbClr val="FFFFFF"/>
                        </a:gs>
                      </a:gsLst>
                      <a:lin ang="5400000" scaled="0"/>
                    </a:gradFill>
                    <a:ea typeface="Segoe UI" pitchFamily="34" charset="0"/>
                    <a:cs typeface="Segoe UI" pitchFamily="34" charset="0"/>
                  </a:rPr>
                  <a:t>R:</a:t>
                </a:r>
                <a:r>
                  <a:rPr lang="en-US" sz="500" baseline="0" dirty="0" smtClean="0">
                    <a:gradFill>
                      <a:gsLst>
                        <a:gs pos="0">
                          <a:srgbClr val="FFFFFF"/>
                        </a:gs>
                        <a:gs pos="100000">
                          <a:srgbClr val="FFFFFF"/>
                        </a:gs>
                      </a:gsLst>
                      <a:lin ang="5400000" scaled="0"/>
                    </a:gradFill>
                    <a:ea typeface="Segoe UI" pitchFamily="34" charset="0"/>
                    <a:cs typeface="Segoe UI" pitchFamily="34" charset="0"/>
                  </a:rPr>
                  <a:t>0 G:32 B:80</a:t>
                </a:r>
                <a:endParaRPr lang="en-US" sz="5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80 G:80 B:80</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115 G:115 B:115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smtClean="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16 G:124 B:16</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Secondary colors (use only when</a:t>
              </a:r>
              <a:r>
                <a:rPr lang="en-US" sz="1000" baseline="0" dirty="0" smtClean="0">
                  <a:gradFill>
                    <a:gsLst>
                      <a:gs pos="2917">
                        <a:schemeClr val="tx1"/>
                      </a:gs>
                      <a:gs pos="30000">
                        <a:schemeClr val="tx1"/>
                      </a:gs>
                    </a:gsLst>
                    <a:lin ang="5400000" scaled="0"/>
                  </a:gradFill>
                </a:rPr>
                <a:t> necessary)</a:t>
              </a:r>
              <a:endParaRPr lang="en-US" sz="1000"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60690623"/>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latin typeface="Segoe UI" panose="020B0502040204020203" pitchFamily="34" charset="0"/>
              </a:defRPr>
            </a:lvl1pPr>
          </a:lstStyle>
          <a:p>
            <a:pPr defTabSz="932597"/>
            <a:fld id="{F0A64F4F-C3FD-4B07-8005-E28FB1175600}" type="datetimeFigureOut">
              <a:rPr lang="en-US" smtClean="0">
                <a:solidFill>
                  <a:prstClr val="black">
                    <a:tint val="75000"/>
                  </a:prstClr>
                </a:solidFill>
              </a:rPr>
              <a:pPr defTabSz="932597"/>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latin typeface="Segoe UI" panose="020B0502040204020203" pitchFamily="34" charset="0"/>
              </a:defRPr>
            </a:lvl1pPr>
          </a:lstStyle>
          <a:p>
            <a:pPr defTabSz="932597"/>
            <a:endParaRPr lang="en-US" dirty="0">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latin typeface="Segoe UI" panose="020B0502040204020203" pitchFamily="34" charset="0"/>
              </a:defRPr>
            </a:lvl1pPr>
          </a:lstStyle>
          <a:p>
            <a:pPr defTabSz="932597"/>
            <a:fld id="{07719076-B1CF-409C-978B-753F218D81C3}" type="slidenum">
              <a:rPr lang="en-US" smtClean="0">
                <a:solidFill>
                  <a:prstClr val="black">
                    <a:tint val="75000"/>
                  </a:prstClr>
                </a:solidFill>
              </a:rPr>
              <a:pPr defTabSz="932597"/>
              <a:t>‹#›</a:t>
            </a:fld>
            <a:endParaRPr lang="en-US" dirty="0">
              <a:solidFill>
                <a:prstClr val="black">
                  <a:tint val="75000"/>
                </a:prstClr>
              </a:solidFill>
            </a:endParaRPr>
          </a:p>
        </p:txBody>
      </p:sp>
    </p:spTree>
    <p:extLst>
      <p:ext uri="{BB962C8B-B14F-4D97-AF65-F5344CB8AC3E}">
        <p14:creationId xmlns:p14="http://schemas.microsoft.com/office/powerpoint/2010/main" val="1764896542"/>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932597" rtl="0" eaLnBrk="1" latinLnBrk="0" hangingPunct="1">
        <a:lnSpc>
          <a:spcPct val="90000"/>
        </a:lnSpc>
        <a:spcBef>
          <a:spcPct val="0"/>
        </a:spcBef>
        <a:buNone/>
        <a:defRPr sz="4488" kern="1200">
          <a:solidFill>
            <a:schemeClr val="tx1"/>
          </a:solidFill>
          <a:latin typeface="Segoe UI" panose="020B0502040204020203" pitchFamily="34" charset="0"/>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Segoe UI" panose="020B0502040204020203" pitchFamily="34" charset="0"/>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Segoe UI" panose="020B0502040204020203" pitchFamily="34" charset="0"/>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Segoe UI" panose="020B0502040204020203" pitchFamily="34" charset="0"/>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Segoe UI" panose="020B0502040204020203" pitchFamily="34" charset="0"/>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Segoe UI" panose="020B0502040204020203" pitchFamily="34" charset="0"/>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7.xml"/><Relationship Id="rId5" Type="http://schemas.openxmlformats.org/officeDocument/2006/relationships/image" Target="../media/image8.png"/><Relationship Id="rId4" Type="http://schemas.openxmlformats.org/officeDocument/2006/relationships/hyperlink" Target="https://powerbi.microsoft.com/en-us/industries/airli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7.xml"/><Relationship Id="rId5" Type="http://schemas.openxmlformats.org/officeDocument/2006/relationships/image" Target="../media/image8.png"/><Relationship Id="rId4" Type="http://schemas.openxmlformats.org/officeDocument/2006/relationships/hyperlink" Target="https://powerbi.microsoft.com/en-us/industries/air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7.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8" Type="http://schemas.openxmlformats.org/officeDocument/2006/relationships/hyperlink" Target="http://blogs.msdn.com/powerbidev" TargetMode="External"/><Relationship Id="rId3" Type="http://schemas.openxmlformats.org/officeDocument/2006/relationships/hyperlink" Target="http://visuals.powerbi.com/" TargetMode="External"/><Relationship Id="rId7" Type="http://schemas.openxmlformats.org/officeDocument/2006/relationships/hyperlink" Target="https://azure.microsoft.com/services/power-bi-embedded" TargetMode="External"/><Relationship Id="rId2" Type="http://schemas.openxmlformats.org/officeDocument/2006/relationships/hyperlink" Target="http://github.com/PowerBI" TargetMode="External"/><Relationship Id="rId1" Type="http://schemas.openxmlformats.org/officeDocument/2006/relationships/slideLayout" Target="../slideLayouts/slideLayout55.xml"/><Relationship Id="rId6" Type="http://schemas.openxmlformats.org/officeDocument/2006/relationships/hyperlink" Target="http://stackoverflow.com/questions/tagged/powerbi" TargetMode="External"/><Relationship Id="rId5" Type="http://schemas.openxmlformats.org/officeDocument/2006/relationships/hyperlink" Target="http://github.com/Microsoft/PowerBI-visuals" TargetMode="External"/><Relationship Id="rId4" Type="http://schemas.openxmlformats.org/officeDocument/2006/relationships/hyperlink" Target="http://dev.powerbi.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5.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integrate-idm.azurewebsites.net/#/reportcatalog/ac3a347f-a2c2-4f10-a384-272d405f319f/3/8deccf72-a6f5-435b-8317-3660ecb9d6f0" TargetMode="External"/><Relationship Id="rId2" Type="http://schemas.openxmlformats.org/officeDocument/2006/relationships/notesSlide" Target="../notesSlides/notesSlide4.xml"/><Relationship Id="rId1" Type="http://schemas.openxmlformats.org/officeDocument/2006/relationships/slideLayout" Target="../slideLayouts/slideLayout6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3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107167" y="2820520"/>
            <a:ext cx="1747458" cy="1308548"/>
            <a:chOff x="9201507" y="4675941"/>
            <a:chExt cx="1161469" cy="869742"/>
          </a:xfrm>
        </p:grpSpPr>
        <p:sp>
          <p:nvSpPr>
            <p:cNvPr id="28" name="Rounded Rectangle 27"/>
            <p:cNvSpPr/>
            <p:nvPr/>
          </p:nvSpPr>
          <p:spPr>
            <a:xfrm>
              <a:off x="9782241" y="4873384"/>
              <a:ext cx="462254" cy="387251"/>
            </a:xfrm>
            <a:prstGeom prst="roundRect">
              <a:avLst>
                <a:gd name="adj" fmla="val 0"/>
              </a:avLst>
            </a:prstGeom>
            <a:noFill/>
            <a:ln w="12700">
              <a:solidFill>
                <a:srgbClr val="1E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9" name="Freeform 28"/>
            <p:cNvSpPr/>
            <p:nvPr/>
          </p:nvSpPr>
          <p:spPr bwMode="auto">
            <a:xfrm>
              <a:off x="9913685" y="4947667"/>
              <a:ext cx="222714" cy="235390"/>
            </a:xfrm>
            <a:custGeom>
              <a:avLst/>
              <a:gdLst>
                <a:gd name="connsiteX0" fmla="*/ 391886 w 6079389"/>
                <a:gd name="connsiteY0" fmla="*/ 3446312 h 6425371"/>
                <a:gd name="connsiteX1" fmla="*/ 783772 w 6079389"/>
                <a:gd name="connsiteY1" fmla="*/ 3838198 h 6425371"/>
                <a:gd name="connsiteX2" fmla="*/ 783771 w 6079389"/>
                <a:gd name="connsiteY2" fmla="*/ 4814284 h 6425371"/>
                <a:gd name="connsiteX3" fmla="*/ 391885 w 6079389"/>
                <a:gd name="connsiteY3" fmla="*/ 5206170 h 6425371"/>
                <a:gd name="connsiteX4" fmla="*/ 391886 w 6079389"/>
                <a:gd name="connsiteY4" fmla="*/ 5206169 h 6425371"/>
                <a:gd name="connsiteX5" fmla="*/ 0 w 6079389"/>
                <a:gd name="connsiteY5" fmla="*/ 4814283 h 6425371"/>
                <a:gd name="connsiteX6" fmla="*/ 0 w 6079389"/>
                <a:gd name="connsiteY6" fmla="*/ 3838198 h 6425371"/>
                <a:gd name="connsiteX7" fmla="*/ 391886 w 6079389"/>
                <a:gd name="connsiteY7" fmla="*/ 3446312 h 6425371"/>
                <a:gd name="connsiteX8" fmla="*/ 1531258 w 6079389"/>
                <a:gd name="connsiteY8" fmla="*/ 3090714 h 6425371"/>
                <a:gd name="connsiteX9" fmla="*/ 1923144 w 6079389"/>
                <a:gd name="connsiteY9" fmla="*/ 3482600 h 6425371"/>
                <a:gd name="connsiteX10" fmla="*/ 1923143 w 6079389"/>
                <a:gd name="connsiteY10" fmla="*/ 5169881 h 6425371"/>
                <a:gd name="connsiteX11" fmla="*/ 1531257 w 6079389"/>
                <a:gd name="connsiteY11" fmla="*/ 5561767 h 6425371"/>
                <a:gd name="connsiteX12" fmla="*/ 1531258 w 6079389"/>
                <a:gd name="connsiteY12" fmla="*/ 5561766 h 6425371"/>
                <a:gd name="connsiteX13" fmla="*/ 1139372 w 6079389"/>
                <a:gd name="connsiteY13" fmla="*/ 5169880 h 6425371"/>
                <a:gd name="connsiteX14" fmla="*/ 1139372 w 6079389"/>
                <a:gd name="connsiteY14" fmla="*/ 3482600 h 6425371"/>
                <a:gd name="connsiteX15" fmla="*/ 1531258 w 6079389"/>
                <a:gd name="connsiteY15" fmla="*/ 3090714 h 6425371"/>
                <a:gd name="connsiteX16" fmla="*/ 2670630 w 6079389"/>
                <a:gd name="connsiteY16" fmla="*/ 2655284 h 6425371"/>
                <a:gd name="connsiteX17" fmla="*/ 3062516 w 6079389"/>
                <a:gd name="connsiteY17" fmla="*/ 3047170 h 6425371"/>
                <a:gd name="connsiteX18" fmla="*/ 3062515 w 6079389"/>
                <a:gd name="connsiteY18" fmla="*/ 5605309 h 6425371"/>
                <a:gd name="connsiteX19" fmla="*/ 2670629 w 6079389"/>
                <a:gd name="connsiteY19" fmla="*/ 5997195 h 6425371"/>
                <a:gd name="connsiteX20" fmla="*/ 2670630 w 6079389"/>
                <a:gd name="connsiteY20" fmla="*/ 5997194 h 6425371"/>
                <a:gd name="connsiteX21" fmla="*/ 2278744 w 6079389"/>
                <a:gd name="connsiteY21" fmla="*/ 5605308 h 6425371"/>
                <a:gd name="connsiteX22" fmla="*/ 2278744 w 6079389"/>
                <a:gd name="connsiteY22" fmla="*/ 3047170 h 6425371"/>
                <a:gd name="connsiteX23" fmla="*/ 2670630 w 6079389"/>
                <a:gd name="connsiteY23" fmla="*/ 2655284 h 6425371"/>
                <a:gd name="connsiteX24" fmla="*/ 3810002 w 6079389"/>
                <a:gd name="connsiteY24" fmla="*/ 2227106 h 6425371"/>
                <a:gd name="connsiteX25" fmla="*/ 4201888 w 6079389"/>
                <a:gd name="connsiteY25" fmla="*/ 2618992 h 6425371"/>
                <a:gd name="connsiteX26" fmla="*/ 4201887 w 6079389"/>
                <a:gd name="connsiteY26" fmla="*/ 6033485 h 6425371"/>
                <a:gd name="connsiteX27" fmla="*/ 3810001 w 6079389"/>
                <a:gd name="connsiteY27" fmla="*/ 6425371 h 6425371"/>
                <a:gd name="connsiteX28" fmla="*/ 3810002 w 6079389"/>
                <a:gd name="connsiteY28" fmla="*/ 6425370 h 6425371"/>
                <a:gd name="connsiteX29" fmla="*/ 3418116 w 6079389"/>
                <a:gd name="connsiteY29" fmla="*/ 6033484 h 6425371"/>
                <a:gd name="connsiteX30" fmla="*/ 3418116 w 6079389"/>
                <a:gd name="connsiteY30" fmla="*/ 2618992 h 6425371"/>
                <a:gd name="connsiteX31" fmla="*/ 3810002 w 6079389"/>
                <a:gd name="connsiteY31" fmla="*/ 2227106 h 6425371"/>
                <a:gd name="connsiteX32" fmla="*/ 808679 w 6079389"/>
                <a:gd name="connsiteY32" fmla="*/ 1114 h 6425371"/>
                <a:gd name="connsiteX33" fmla="*/ 926895 w 6079389"/>
                <a:gd name="connsiteY33" fmla="*/ 20551 h 6425371"/>
                <a:gd name="connsiteX34" fmla="*/ 5587189 w 6079389"/>
                <a:gd name="connsiteY34" fmla="*/ 1434210 h 6425371"/>
                <a:gd name="connsiteX35" fmla="*/ 6069794 w 6079389"/>
                <a:gd name="connsiteY35" fmla="*/ 1993544 h 6425371"/>
                <a:gd name="connsiteX36" fmla="*/ 6079389 w 6079389"/>
                <a:gd name="connsiteY36" fmla="*/ 5307043 h 6425371"/>
                <a:gd name="connsiteX37" fmla="*/ 5810258 w 6079389"/>
                <a:gd name="connsiteY37" fmla="*/ 5768485 h 6425371"/>
                <a:gd name="connsiteX38" fmla="*/ 5345135 w 6079389"/>
                <a:gd name="connsiteY38" fmla="*/ 5858727 h 6425371"/>
                <a:gd name="connsiteX39" fmla="*/ 5219433 w 6079389"/>
                <a:gd name="connsiteY39" fmla="*/ 5835161 h 6425371"/>
                <a:gd name="connsiteX40" fmla="*/ 4766077 w 6079389"/>
                <a:gd name="connsiteY40" fmla="*/ 5678449 h 6425371"/>
                <a:gd name="connsiteX41" fmla="*/ 4668743 w 6079389"/>
                <a:gd name="connsiteY41" fmla="*/ 5478276 h 6425371"/>
                <a:gd name="connsiteX42" fmla="*/ 4868916 w 6079389"/>
                <a:gd name="connsiteY42" fmla="*/ 5380942 h 6425371"/>
                <a:gd name="connsiteX43" fmla="*/ 5322272 w 6079389"/>
                <a:gd name="connsiteY43" fmla="*/ 5537654 h 6425371"/>
                <a:gd name="connsiteX44" fmla="*/ 5612887 w 6079389"/>
                <a:gd name="connsiteY44" fmla="*/ 5536560 h 6425371"/>
                <a:gd name="connsiteX45" fmla="*/ 5783942 w 6079389"/>
                <a:gd name="connsiteY45" fmla="*/ 5264226 h 6425371"/>
                <a:gd name="connsiteX46" fmla="*/ 5787925 w 6079389"/>
                <a:gd name="connsiteY46" fmla="*/ 1967172 h 6425371"/>
                <a:gd name="connsiteX47" fmla="*/ 5502375 w 6079389"/>
                <a:gd name="connsiteY47" fmla="*/ 1733625 h 6425371"/>
                <a:gd name="connsiteX48" fmla="*/ 769189 w 6079389"/>
                <a:gd name="connsiteY48" fmla="*/ 311225 h 6425371"/>
                <a:gd name="connsiteX49" fmla="*/ 486578 w 6079389"/>
                <a:gd name="connsiteY49" fmla="*/ 541560 h 6425371"/>
                <a:gd name="connsiteX50" fmla="*/ 481719 w 6079389"/>
                <a:gd name="connsiteY50" fmla="*/ 589762 h 6425371"/>
                <a:gd name="connsiteX51" fmla="*/ 480717 w 6079389"/>
                <a:gd name="connsiteY51" fmla="*/ 589762 h 6425371"/>
                <a:gd name="connsiteX52" fmla="*/ 480716 w 6079389"/>
                <a:gd name="connsiteY52" fmla="*/ 2839184 h 6425371"/>
                <a:gd name="connsiteX53" fmla="*/ 331070 w 6079389"/>
                <a:gd name="connsiteY53" fmla="*/ 2988830 h 6425371"/>
                <a:gd name="connsiteX54" fmla="*/ 331071 w 6079389"/>
                <a:gd name="connsiteY54" fmla="*/ 2988829 h 6425371"/>
                <a:gd name="connsiteX55" fmla="*/ 181425 w 6079389"/>
                <a:gd name="connsiteY55" fmla="*/ 2839183 h 6425371"/>
                <a:gd name="connsiteX56" fmla="*/ 181426 w 6079389"/>
                <a:gd name="connsiteY56" fmla="*/ 557970 h 6425371"/>
                <a:gd name="connsiteX57" fmla="*/ 182475 w 6079389"/>
                <a:gd name="connsiteY57" fmla="*/ 557970 h 6425371"/>
                <a:gd name="connsiteX58" fmla="*/ 182394 w 6079389"/>
                <a:gd name="connsiteY58" fmla="*/ 555809 h 6425371"/>
                <a:gd name="connsiteX59" fmla="*/ 201831 w 6079389"/>
                <a:gd name="connsiteY59" fmla="*/ 437593 h 6425371"/>
                <a:gd name="connsiteX60" fmla="*/ 808679 w 6079389"/>
                <a:gd name="connsiteY60" fmla="*/ 1114 h 642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79389" h="6425371">
                  <a:moveTo>
                    <a:pt x="391886" y="3446312"/>
                  </a:moveTo>
                  <a:cubicBezTo>
                    <a:pt x="608319" y="3446312"/>
                    <a:pt x="783772" y="3621765"/>
                    <a:pt x="783772" y="3838198"/>
                  </a:cubicBezTo>
                  <a:cubicBezTo>
                    <a:pt x="783772" y="4163560"/>
                    <a:pt x="783771" y="4488922"/>
                    <a:pt x="783771" y="4814284"/>
                  </a:cubicBezTo>
                  <a:cubicBezTo>
                    <a:pt x="783771" y="5030717"/>
                    <a:pt x="608318" y="5206170"/>
                    <a:pt x="391885" y="5206170"/>
                  </a:cubicBezTo>
                  <a:lnTo>
                    <a:pt x="391886" y="5206169"/>
                  </a:lnTo>
                  <a:cubicBezTo>
                    <a:pt x="175453" y="5206169"/>
                    <a:pt x="0" y="5030716"/>
                    <a:pt x="0" y="4814283"/>
                  </a:cubicBezTo>
                  <a:lnTo>
                    <a:pt x="0" y="3838198"/>
                  </a:lnTo>
                  <a:cubicBezTo>
                    <a:pt x="0" y="3621765"/>
                    <a:pt x="175453" y="3446312"/>
                    <a:pt x="391886" y="3446312"/>
                  </a:cubicBezTo>
                  <a:close/>
                  <a:moveTo>
                    <a:pt x="1531258" y="3090714"/>
                  </a:moveTo>
                  <a:cubicBezTo>
                    <a:pt x="1747691" y="3090714"/>
                    <a:pt x="1923144" y="3266167"/>
                    <a:pt x="1923144" y="3482600"/>
                  </a:cubicBezTo>
                  <a:cubicBezTo>
                    <a:pt x="1923144" y="4045027"/>
                    <a:pt x="1923143" y="4607454"/>
                    <a:pt x="1923143" y="5169881"/>
                  </a:cubicBezTo>
                  <a:cubicBezTo>
                    <a:pt x="1923143" y="5386314"/>
                    <a:pt x="1747690" y="5561767"/>
                    <a:pt x="1531257" y="5561767"/>
                  </a:cubicBezTo>
                  <a:lnTo>
                    <a:pt x="1531258" y="5561766"/>
                  </a:lnTo>
                  <a:cubicBezTo>
                    <a:pt x="1314825" y="5561766"/>
                    <a:pt x="1139372" y="5386313"/>
                    <a:pt x="1139372" y="5169880"/>
                  </a:cubicBezTo>
                  <a:lnTo>
                    <a:pt x="1139372" y="3482600"/>
                  </a:lnTo>
                  <a:cubicBezTo>
                    <a:pt x="1139372" y="3266167"/>
                    <a:pt x="1314825" y="3090714"/>
                    <a:pt x="1531258" y="3090714"/>
                  </a:cubicBezTo>
                  <a:close/>
                  <a:moveTo>
                    <a:pt x="2670630" y="2655284"/>
                  </a:moveTo>
                  <a:cubicBezTo>
                    <a:pt x="2887063" y="2655284"/>
                    <a:pt x="3062516" y="2830737"/>
                    <a:pt x="3062516" y="3047170"/>
                  </a:cubicBezTo>
                  <a:cubicBezTo>
                    <a:pt x="3062516" y="3899883"/>
                    <a:pt x="3062515" y="4752596"/>
                    <a:pt x="3062515" y="5605309"/>
                  </a:cubicBezTo>
                  <a:cubicBezTo>
                    <a:pt x="3062515" y="5821742"/>
                    <a:pt x="2887062" y="5997195"/>
                    <a:pt x="2670629" y="5997195"/>
                  </a:cubicBezTo>
                  <a:lnTo>
                    <a:pt x="2670630" y="5997194"/>
                  </a:lnTo>
                  <a:cubicBezTo>
                    <a:pt x="2454197" y="5997194"/>
                    <a:pt x="2278744" y="5821741"/>
                    <a:pt x="2278744" y="5605308"/>
                  </a:cubicBezTo>
                  <a:lnTo>
                    <a:pt x="2278744" y="3047170"/>
                  </a:lnTo>
                  <a:cubicBezTo>
                    <a:pt x="2278744" y="2830737"/>
                    <a:pt x="2454197" y="2655284"/>
                    <a:pt x="2670630" y="2655284"/>
                  </a:cubicBezTo>
                  <a:close/>
                  <a:moveTo>
                    <a:pt x="3810002" y="2227106"/>
                  </a:moveTo>
                  <a:cubicBezTo>
                    <a:pt x="4026435" y="2227106"/>
                    <a:pt x="4201888" y="2402559"/>
                    <a:pt x="4201888" y="2618992"/>
                  </a:cubicBezTo>
                  <a:cubicBezTo>
                    <a:pt x="4201888" y="3757156"/>
                    <a:pt x="4201887" y="4895321"/>
                    <a:pt x="4201887" y="6033485"/>
                  </a:cubicBezTo>
                  <a:cubicBezTo>
                    <a:pt x="4201887" y="6249918"/>
                    <a:pt x="4026434" y="6425371"/>
                    <a:pt x="3810001" y="6425371"/>
                  </a:cubicBezTo>
                  <a:lnTo>
                    <a:pt x="3810002" y="6425370"/>
                  </a:lnTo>
                  <a:cubicBezTo>
                    <a:pt x="3593569" y="6425370"/>
                    <a:pt x="3418116" y="6249917"/>
                    <a:pt x="3418116" y="6033484"/>
                  </a:cubicBezTo>
                  <a:lnTo>
                    <a:pt x="3418116" y="2618992"/>
                  </a:lnTo>
                  <a:cubicBezTo>
                    <a:pt x="3418116" y="2402559"/>
                    <a:pt x="3593569" y="2227106"/>
                    <a:pt x="3810002" y="2227106"/>
                  </a:cubicBezTo>
                  <a:close/>
                  <a:moveTo>
                    <a:pt x="808679" y="1114"/>
                  </a:moveTo>
                  <a:lnTo>
                    <a:pt x="926895" y="20551"/>
                  </a:lnTo>
                  <a:lnTo>
                    <a:pt x="5587189" y="1434210"/>
                  </a:lnTo>
                  <a:cubicBezTo>
                    <a:pt x="6049287" y="1575150"/>
                    <a:pt x="6072666" y="1832395"/>
                    <a:pt x="6069794" y="1993544"/>
                  </a:cubicBezTo>
                  <a:cubicBezTo>
                    <a:pt x="6059298" y="2680744"/>
                    <a:pt x="6071846" y="4619829"/>
                    <a:pt x="6079389" y="5307043"/>
                  </a:cubicBezTo>
                  <a:cubicBezTo>
                    <a:pt x="6079269" y="5510180"/>
                    <a:pt x="5961613" y="5663542"/>
                    <a:pt x="5810258" y="5768485"/>
                  </a:cubicBezTo>
                  <a:cubicBezTo>
                    <a:pt x="5671304" y="5864830"/>
                    <a:pt x="5503187" y="5895562"/>
                    <a:pt x="5345135" y="5858727"/>
                  </a:cubicBezTo>
                  <a:lnTo>
                    <a:pt x="5219433" y="5835161"/>
                  </a:lnTo>
                  <a:lnTo>
                    <a:pt x="4766077" y="5678449"/>
                  </a:lnTo>
                  <a:cubicBezTo>
                    <a:pt x="4683922" y="5650051"/>
                    <a:pt x="4640344" y="5560430"/>
                    <a:pt x="4668743" y="5478276"/>
                  </a:cubicBezTo>
                  <a:cubicBezTo>
                    <a:pt x="4697141" y="5396121"/>
                    <a:pt x="4786762" y="5352544"/>
                    <a:pt x="4868916" y="5380942"/>
                  </a:cubicBezTo>
                  <a:lnTo>
                    <a:pt x="5322272" y="5537654"/>
                  </a:lnTo>
                  <a:cubicBezTo>
                    <a:pt x="5411887" y="5562689"/>
                    <a:pt x="5526041" y="5599877"/>
                    <a:pt x="5612887" y="5536560"/>
                  </a:cubicBezTo>
                  <a:cubicBezTo>
                    <a:pt x="5699733" y="5473243"/>
                    <a:pt x="5776844" y="5376525"/>
                    <a:pt x="5783942" y="5264226"/>
                  </a:cubicBezTo>
                  <a:cubicBezTo>
                    <a:pt x="5785270" y="4165208"/>
                    <a:pt x="5786597" y="3066190"/>
                    <a:pt x="5787925" y="1967172"/>
                  </a:cubicBezTo>
                  <a:cubicBezTo>
                    <a:pt x="5773762" y="1849640"/>
                    <a:pt x="5704476" y="1802152"/>
                    <a:pt x="5502375" y="1733625"/>
                  </a:cubicBezTo>
                  <a:cubicBezTo>
                    <a:pt x="4665017" y="1449701"/>
                    <a:pt x="1605155" y="509902"/>
                    <a:pt x="769189" y="311225"/>
                  </a:cubicBezTo>
                  <a:cubicBezTo>
                    <a:pt x="629785" y="311225"/>
                    <a:pt x="513477" y="410108"/>
                    <a:pt x="486578" y="541560"/>
                  </a:cubicBezTo>
                  <a:lnTo>
                    <a:pt x="481719" y="589762"/>
                  </a:lnTo>
                  <a:lnTo>
                    <a:pt x="480717" y="589762"/>
                  </a:lnTo>
                  <a:cubicBezTo>
                    <a:pt x="480717" y="1339569"/>
                    <a:pt x="480716" y="2089377"/>
                    <a:pt x="480716" y="2839184"/>
                  </a:cubicBezTo>
                  <a:cubicBezTo>
                    <a:pt x="480716" y="2921831"/>
                    <a:pt x="413717" y="2988830"/>
                    <a:pt x="331070" y="2988830"/>
                  </a:cubicBezTo>
                  <a:lnTo>
                    <a:pt x="331071" y="2988829"/>
                  </a:lnTo>
                  <a:cubicBezTo>
                    <a:pt x="248424" y="2988829"/>
                    <a:pt x="181425" y="2921830"/>
                    <a:pt x="181425" y="2839183"/>
                  </a:cubicBezTo>
                  <a:cubicBezTo>
                    <a:pt x="181425" y="2078779"/>
                    <a:pt x="181426" y="1318374"/>
                    <a:pt x="181426" y="557970"/>
                  </a:cubicBezTo>
                  <a:lnTo>
                    <a:pt x="182475" y="557970"/>
                  </a:lnTo>
                  <a:cubicBezTo>
                    <a:pt x="182448" y="557250"/>
                    <a:pt x="182421" y="556529"/>
                    <a:pt x="182394" y="555809"/>
                  </a:cubicBezTo>
                  <a:cubicBezTo>
                    <a:pt x="184813" y="516583"/>
                    <a:pt x="191199" y="477016"/>
                    <a:pt x="201831" y="437593"/>
                  </a:cubicBezTo>
                  <a:cubicBezTo>
                    <a:pt x="276256" y="161632"/>
                    <a:pt x="534099" y="-15818"/>
                    <a:pt x="808679" y="1114"/>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Freeform 29"/>
            <p:cNvSpPr/>
            <p:nvPr/>
          </p:nvSpPr>
          <p:spPr>
            <a:xfrm>
              <a:off x="9201507" y="4675941"/>
              <a:ext cx="1161469" cy="869742"/>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solidFill>
              <a:srgbClr val="1E1E1E"/>
            </a:solidFill>
            <a:ln w="12700" cap="flat" cmpd="sng" algn="ctr">
              <a:noFill/>
              <a:prstDash val="solid"/>
              <a:miter lim="800000"/>
            </a:ln>
            <a:effectLst/>
          </p:spPr>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grpSp>
      <p:sp>
        <p:nvSpPr>
          <p:cNvPr id="9" name="TextBox 8"/>
          <p:cNvSpPr txBox="1"/>
          <p:nvPr/>
        </p:nvSpPr>
        <p:spPr>
          <a:xfrm>
            <a:off x="10675271" y="3657886"/>
            <a:ext cx="1315940" cy="315473"/>
          </a:xfrm>
          <a:prstGeom prst="rect">
            <a:avLst/>
          </a:prstGeom>
          <a:noFill/>
        </p:spPr>
        <p:txBody>
          <a:bodyPr wrap="square" lIns="93260" tIns="93260" rIns="93260" bIns="93260" rtlCol="0">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Power BI report</a:t>
            </a:r>
          </a:p>
        </p:txBody>
      </p:sp>
      <p:sp>
        <p:nvSpPr>
          <p:cNvPr id="24" name="Right Arrow 23"/>
          <p:cNvSpPr/>
          <p:nvPr/>
        </p:nvSpPr>
        <p:spPr>
          <a:xfrm>
            <a:off x="9671786" y="3245783"/>
            <a:ext cx="1172523" cy="377594"/>
          </a:xfrm>
          <a:prstGeom prst="righ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8" name="Title 7"/>
          <p:cNvSpPr>
            <a:spLocks noGrp="1"/>
          </p:cNvSpPr>
          <p:nvPr>
            <p:ph type="title"/>
          </p:nvPr>
        </p:nvSpPr>
        <p:spPr>
          <a:xfrm>
            <a:off x="372742" y="604431"/>
            <a:ext cx="4835174" cy="1710468"/>
          </a:xfrm>
        </p:spPr>
        <p:txBody>
          <a:bodyPr/>
          <a:lstStyle/>
          <a:p>
            <a:pPr lvl="0"/>
            <a:r>
              <a:rPr lang="en-US" kern="0" dirty="0">
                <a:solidFill>
                  <a:srgbClr val="EDC30D"/>
                </a:solidFill>
                <a:latin typeface="Segoe UI Light" panose="020B0502040204020203" pitchFamily="34" charset="0"/>
                <a:cs typeface="Segoe UI Light" panose="020B0502040204020203" pitchFamily="34" charset="0"/>
              </a:rPr>
              <a:t>Keep visuals up to </a:t>
            </a:r>
            <a:br>
              <a:rPr lang="en-US" kern="0" dirty="0">
                <a:solidFill>
                  <a:srgbClr val="EDC30D"/>
                </a:solidFill>
                <a:latin typeface="Segoe UI Light" panose="020B0502040204020203" pitchFamily="34" charset="0"/>
                <a:cs typeface="Segoe UI Light" panose="020B0502040204020203" pitchFamily="34" charset="0"/>
              </a:rPr>
            </a:br>
            <a:r>
              <a:rPr lang="en-US" kern="0" dirty="0">
                <a:solidFill>
                  <a:srgbClr val="EDC30D"/>
                </a:solidFill>
                <a:latin typeface="Segoe UI Light" panose="020B0502040204020203" pitchFamily="34" charset="0"/>
                <a:cs typeface="Segoe UI Light" panose="020B0502040204020203" pitchFamily="34" charset="0"/>
              </a:rPr>
              <a:t>date </a:t>
            </a:r>
            <a:r>
              <a:rPr lang="en-US" kern="0" dirty="0" smtClean="0">
                <a:solidFill>
                  <a:srgbClr val="EDC30D"/>
                </a:solidFill>
                <a:latin typeface="Segoe UI Light" panose="020B0502040204020203" pitchFamily="34" charset="0"/>
                <a:cs typeface="Segoe UI Light" panose="020B0502040204020203" pitchFamily="34" charset="0"/>
              </a:rPr>
              <a:t>using </a:t>
            </a:r>
            <a:r>
              <a:rPr lang="en-US" kern="0" dirty="0" err="1">
                <a:solidFill>
                  <a:srgbClr val="EDC30D"/>
                </a:solidFill>
                <a:latin typeface="Segoe UI Black" panose="020B0A02040204020203" pitchFamily="34" charset="0"/>
                <a:ea typeface="Segoe UI Black" panose="020B0A02040204020203" pitchFamily="34" charset="0"/>
                <a:cs typeface="Segoe UI Black" panose="020B0A02040204020203" pitchFamily="34" charset="0"/>
              </a:rPr>
              <a:t>DirectQuery</a:t>
            </a:r>
            <a:endParaRPr lang="en-US" dirty="0"/>
          </a:p>
        </p:txBody>
      </p:sp>
      <p:sp>
        <p:nvSpPr>
          <p:cNvPr id="11" name="Text Placeholder 10"/>
          <p:cNvSpPr>
            <a:spLocks noGrp="1"/>
          </p:cNvSpPr>
          <p:nvPr>
            <p:ph type="body" sz="quarter" idx="10"/>
          </p:nvPr>
        </p:nvSpPr>
        <p:spPr>
          <a:xfrm>
            <a:off x="364882" y="3716066"/>
            <a:ext cx="4406555" cy="2678932"/>
          </a:xfrm>
        </p:spPr>
        <p:txBody>
          <a:bodyPr vert="horz" wrap="square" lIns="146304" tIns="91440" rIns="146304" bIns="93260" rtlCol="0" anchor="b">
            <a:noAutofit/>
          </a:bodyPr>
          <a:lstStyle/>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Connect directly to the source without moving your data</a:t>
            </a:r>
          </a:p>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Build visualizations over </a:t>
            </a:r>
            <a:br>
              <a:rPr lang="en-US" kern="0" dirty="0">
                <a:solidFill>
                  <a:srgbClr val="EDC30D"/>
                </a:solidFill>
                <a:latin typeface="Segoe UI Light" panose="020B0502040204020203" pitchFamily="34" charset="0"/>
                <a:cs typeface="Segoe UI Light" panose="020B0502040204020203" pitchFamily="34" charset="0"/>
              </a:rPr>
            </a:br>
            <a:r>
              <a:rPr lang="en-US" kern="0" dirty="0">
                <a:solidFill>
                  <a:srgbClr val="EDC30D"/>
                </a:solidFill>
                <a:latin typeface="Segoe UI Light" panose="020B0502040204020203" pitchFamily="34" charset="0"/>
                <a:cs typeface="Segoe UI Light" panose="020B0502040204020203" pitchFamily="34" charset="0"/>
              </a:rPr>
              <a:t>very large datasets</a:t>
            </a:r>
          </a:p>
        </p:txBody>
      </p:sp>
      <p:sp>
        <p:nvSpPr>
          <p:cNvPr id="35" name="Freeform 5"/>
          <p:cNvSpPr>
            <a:spLocks noEditPoints="1"/>
          </p:cNvSpPr>
          <p:nvPr/>
        </p:nvSpPr>
        <p:spPr bwMode="black">
          <a:xfrm>
            <a:off x="5772294" y="2998202"/>
            <a:ext cx="1124623" cy="872755"/>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rgbClr val="282828"/>
          </a:solidFill>
          <a:ln>
            <a:noFill/>
          </a:ln>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27" name="Left Bracket 26"/>
          <p:cNvSpPr/>
          <p:nvPr/>
        </p:nvSpPr>
        <p:spPr>
          <a:xfrm rot="10800000">
            <a:off x="9321411" y="1671531"/>
            <a:ext cx="188481" cy="3526097"/>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grpSp>
        <p:nvGrpSpPr>
          <p:cNvPr id="12" name="Group 11"/>
          <p:cNvGrpSpPr/>
          <p:nvPr/>
        </p:nvGrpSpPr>
        <p:grpSpPr>
          <a:xfrm>
            <a:off x="8116091" y="3022528"/>
            <a:ext cx="1174964" cy="1149310"/>
            <a:chOff x="282950" y="3335190"/>
            <a:chExt cx="1152030" cy="1126877"/>
          </a:xfrm>
        </p:grpSpPr>
        <p:sp>
          <p:nvSpPr>
            <p:cNvPr id="13" name="Freeform 12"/>
            <p:cNvSpPr>
              <a:spLocks noChangeAspect="1"/>
            </p:cNvSpPr>
            <p:nvPr/>
          </p:nvSpPr>
          <p:spPr bwMode="auto">
            <a:xfrm flipH="1">
              <a:off x="477643" y="3335190"/>
              <a:ext cx="762645" cy="729179"/>
            </a:xfrm>
            <a:custGeom>
              <a:avLst/>
              <a:gdLst>
                <a:gd name="connsiteX0" fmla="*/ 144517 w 665158"/>
                <a:gd name="connsiteY0" fmla="*/ 432643 h 635971"/>
                <a:gd name="connsiteX1" fmla="*/ 134794 w 665158"/>
                <a:gd name="connsiteY1" fmla="*/ 438281 h 635971"/>
                <a:gd name="connsiteX2" fmla="*/ 131240 w 665158"/>
                <a:gd name="connsiteY2" fmla="*/ 453701 h 635971"/>
                <a:gd name="connsiteX3" fmla="*/ 135004 w 665158"/>
                <a:gd name="connsiteY3" fmla="*/ 468403 h 635971"/>
                <a:gd name="connsiteX4" fmla="*/ 144883 w 665158"/>
                <a:gd name="connsiteY4" fmla="*/ 473874 h 635971"/>
                <a:gd name="connsiteX5" fmla="*/ 155050 w 665158"/>
                <a:gd name="connsiteY5" fmla="*/ 468458 h 635971"/>
                <a:gd name="connsiteX6" fmla="*/ 158788 w 665158"/>
                <a:gd name="connsiteY6" fmla="*/ 453369 h 635971"/>
                <a:gd name="connsiteX7" fmla="*/ 155024 w 665158"/>
                <a:gd name="connsiteY7" fmla="*/ 438059 h 635971"/>
                <a:gd name="connsiteX8" fmla="*/ 144517 w 665158"/>
                <a:gd name="connsiteY8" fmla="*/ 432643 h 635971"/>
                <a:gd name="connsiteX9" fmla="*/ 96733 w 665158"/>
                <a:gd name="connsiteY9" fmla="*/ 413631 h 635971"/>
                <a:gd name="connsiteX10" fmla="*/ 96733 w 665158"/>
                <a:gd name="connsiteY10" fmla="*/ 492888 h 635971"/>
                <a:gd name="connsiteX11" fmla="*/ 48328 w 665158"/>
                <a:gd name="connsiteY11" fmla="*/ 492888 h 635971"/>
                <a:gd name="connsiteX12" fmla="*/ 48328 w 665158"/>
                <a:gd name="connsiteY12" fmla="*/ 474206 h 635971"/>
                <a:gd name="connsiteX13" fmla="*/ 74151 w 665158"/>
                <a:gd name="connsiteY13" fmla="*/ 474206 h 635971"/>
                <a:gd name="connsiteX14" fmla="*/ 74151 w 665158"/>
                <a:gd name="connsiteY14" fmla="*/ 413631 h 635971"/>
                <a:gd name="connsiteX15" fmla="*/ 144308 w 665158"/>
                <a:gd name="connsiteY15" fmla="*/ 412304 h 635971"/>
                <a:gd name="connsiteX16" fmla="*/ 164277 w 665158"/>
                <a:gd name="connsiteY16" fmla="*/ 417582 h 635971"/>
                <a:gd name="connsiteX17" fmla="*/ 177920 w 665158"/>
                <a:gd name="connsiteY17" fmla="*/ 432533 h 635971"/>
                <a:gd name="connsiteX18" fmla="*/ 182782 w 665158"/>
                <a:gd name="connsiteY18" fmla="*/ 454309 h 635971"/>
                <a:gd name="connsiteX19" fmla="*/ 177972 w 665158"/>
                <a:gd name="connsiteY19" fmla="*/ 475007 h 635971"/>
                <a:gd name="connsiteX20" fmla="*/ 164512 w 665158"/>
                <a:gd name="connsiteY20" fmla="*/ 489212 h 635971"/>
                <a:gd name="connsiteX21" fmla="*/ 145301 w 665158"/>
                <a:gd name="connsiteY21" fmla="*/ 494269 h 635971"/>
                <a:gd name="connsiteX22" fmla="*/ 136572 w 665158"/>
                <a:gd name="connsiteY22" fmla="*/ 493329 h 635971"/>
                <a:gd name="connsiteX23" fmla="*/ 127058 w 665158"/>
                <a:gd name="connsiteY23" fmla="*/ 503554 h 635971"/>
                <a:gd name="connsiteX24" fmla="*/ 98726 w 665158"/>
                <a:gd name="connsiteY24" fmla="*/ 503554 h 635971"/>
                <a:gd name="connsiteX25" fmla="*/ 118537 w 665158"/>
                <a:gd name="connsiteY25" fmla="*/ 483325 h 635971"/>
                <a:gd name="connsiteX26" fmla="*/ 107298 w 665158"/>
                <a:gd name="connsiteY26" fmla="*/ 453038 h 635971"/>
                <a:gd name="connsiteX27" fmla="*/ 111924 w 665158"/>
                <a:gd name="connsiteY27" fmla="*/ 431786 h 635971"/>
                <a:gd name="connsiteX28" fmla="*/ 125045 w 665158"/>
                <a:gd name="connsiteY28" fmla="*/ 417362 h 635971"/>
                <a:gd name="connsiteX29" fmla="*/ 144308 w 665158"/>
                <a:gd name="connsiteY29" fmla="*/ 412304 h 635971"/>
                <a:gd name="connsiteX30" fmla="*/ 214235 w 665158"/>
                <a:gd name="connsiteY30" fmla="*/ 412304 h 635971"/>
                <a:gd name="connsiteX31" fmla="*/ 236399 w 665158"/>
                <a:gd name="connsiteY31" fmla="*/ 419185 h 635971"/>
                <a:gd name="connsiteX32" fmla="*/ 244658 w 665158"/>
                <a:gd name="connsiteY32" fmla="*/ 437562 h 635971"/>
                <a:gd name="connsiteX33" fmla="*/ 226571 w 665158"/>
                <a:gd name="connsiteY33" fmla="*/ 461329 h 635971"/>
                <a:gd name="connsiteX34" fmla="*/ 218913 w 665158"/>
                <a:gd name="connsiteY34" fmla="*/ 464811 h 635971"/>
                <a:gd name="connsiteX35" fmla="*/ 215829 w 665158"/>
                <a:gd name="connsiteY35" fmla="*/ 467546 h 635971"/>
                <a:gd name="connsiteX36" fmla="*/ 214810 w 665158"/>
                <a:gd name="connsiteY36" fmla="*/ 470945 h 635971"/>
                <a:gd name="connsiteX37" fmla="*/ 216848 w 665158"/>
                <a:gd name="connsiteY37" fmla="*/ 475063 h 635971"/>
                <a:gd name="connsiteX38" fmla="*/ 222598 w 665158"/>
                <a:gd name="connsiteY38" fmla="*/ 476472 h 635971"/>
                <a:gd name="connsiteX39" fmla="*/ 233210 w 665158"/>
                <a:gd name="connsiteY39" fmla="*/ 474234 h 635971"/>
                <a:gd name="connsiteX40" fmla="*/ 243612 w 665158"/>
                <a:gd name="connsiteY40" fmla="*/ 468348 h 635971"/>
                <a:gd name="connsiteX41" fmla="*/ 243612 w 665158"/>
                <a:gd name="connsiteY41" fmla="*/ 490068 h 635971"/>
                <a:gd name="connsiteX42" fmla="*/ 222076 w 665158"/>
                <a:gd name="connsiteY42" fmla="*/ 494269 h 635971"/>
                <a:gd name="connsiteX43" fmla="*/ 204721 w 665158"/>
                <a:gd name="connsiteY43" fmla="*/ 491395 h 635971"/>
                <a:gd name="connsiteX44" fmla="*/ 193509 w 665158"/>
                <a:gd name="connsiteY44" fmla="*/ 482663 h 635971"/>
                <a:gd name="connsiteX45" fmla="*/ 189509 w 665158"/>
                <a:gd name="connsiteY45" fmla="*/ 468901 h 635971"/>
                <a:gd name="connsiteX46" fmla="*/ 194345 w 665158"/>
                <a:gd name="connsiteY46" fmla="*/ 454862 h 635971"/>
                <a:gd name="connsiteX47" fmla="*/ 210837 w 665158"/>
                <a:gd name="connsiteY47" fmla="*/ 443973 h 635971"/>
                <a:gd name="connsiteX48" fmla="*/ 218600 w 665158"/>
                <a:gd name="connsiteY48" fmla="*/ 439746 h 635971"/>
                <a:gd name="connsiteX49" fmla="*/ 220456 w 665158"/>
                <a:gd name="connsiteY49" fmla="*/ 435628 h 635971"/>
                <a:gd name="connsiteX50" fmla="*/ 218155 w 665158"/>
                <a:gd name="connsiteY50" fmla="*/ 431538 h 635971"/>
                <a:gd name="connsiteX51" fmla="*/ 212091 w 665158"/>
                <a:gd name="connsiteY51" fmla="*/ 430046 h 635971"/>
                <a:gd name="connsiteX52" fmla="*/ 193482 w 665158"/>
                <a:gd name="connsiteY52" fmla="*/ 435517 h 635971"/>
                <a:gd name="connsiteX53" fmla="*/ 193482 w 665158"/>
                <a:gd name="connsiteY53" fmla="*/ 415344 h 635971"/>
                <a:gd name="connsiteX54" fmla="*/ 201036 w 665158"/>
                <a:gd name="connsiteY54" fmla="*/ 413464 h 635971"/>
                <a:gd name="connsiteX55" fmla="*/ 207021 w 665158"/>
                <a:gd name="connsiteY55" fmla="*/ 412635 h 635971"/>
                <a:gd name="connsiteX56" fmla="*/ 214235 w 665158"/>
                <a:gd name="connsiteY56" fmla="*/ 412304 h 635971"/>
                <a:gd name="connsiteX57" fmla="*/ 420744 w 665158"/>
                <a:gd name="connsiteY57" fmla="*/ 354477 h 635971"/>
                <a:gd name="connsiteX58" fmla="*/ 372634 w 665158"/>
                <a:gd name="connsiteY58" fmla="*/ 354477 h 635971"/>
                <a:gd name="connsiteX59" fmla="*/ 372634 w 665158"/>
                <a:gd name="connsiteY59" fmla="*/ 402262 h 635971"/>
                <a:gd name="connsiteX60" fmla="*/ 420744 w 665158"/>
                <a:gd name="connsiteY60" fmla="*/ 402262 h 635971"/>
                <a:gd name="connsiteX61" fmla="*/ 496460 w 665158"/>
                <a:gd name="connsiteY61" fmla="*/ 354477 h 635971"/>
                <a:gd name="connsiteX62" fmla="*/ 448350 w 665158"/>
                <a:gd name="connsiteY62" fmla="*/ 354477 h 635971"/>
                <a:gd name="connsiteX63" fmla="*/ 448350 w 665158"/>
                <a:gd name="connsiteY63" fmla="*/ 402262 h 635971"/>
                <a:gd name="connsiteX64" fmla="*/ 496460 w 665158"/>
                <a:gd name="connsiteY64" fmla="*/ 402262 h 635971"/>
                <a:gd name="connsiteX65" fmla="*/ 572175 w 665158"/>
                <a:gd name="connsiteY65" fmla="*/ 354477 h 635971"/>
                <a:gd name="connsiteX66" fmla="*/ 524065 w 665158"/>
                <a:gd name="connsiteY66" fmla="*/ 354477 h 635971"/>
                <a:gd name="connsiteX67" fmla="*/ 524065 w 665158"/>
                <a:gd name="connsiteY67" fmla="*/ 402262 h 635971"/>
                <a:gd name="connsiteX68" fmla="*/ 572175 w 665158"/>
                <a:gd name="connsiteY68" fmla="*/ 402262 h 635971"/>
                <a:gd name="connsiteX69" fmla="*/ 496460 w 665158"/>
                <a:gd name="connsiteY69" fmla="*/ 287115 h 635971"/>
                <a:gd name="connsiteX70" fmla="*/ 448350 w 665158"/>
                <a:gd name="connsiteY70" fmla="*/ 287115 h 635971"/>
                <a:gd name="connsiteX71" fmla="*/ 448350 w 665158"/>
                <a:gd name="connsiteY71" fmla="*/ 334900 h 635971"/>
                <a:gd name="connsiteX72" fmla="*/ 496460 w 665158"/>
                <a:gd name="connsiteY72" fmla="*/ 334900 h 635971"/>
                <a:gd name="connsiteX73" fmla="*/ 572175 w 665158"/>
                <a:gd name="connsiteY73" fmla="*/ 287115 h 635971"/>
                <a:gd name="connsiteX74" fmla="*/ 524065 w 665158"/>
                <a:gd name="connsiteY74" fmla="*/ 287115 h 635971"/>
                <a:gd name="connsiteX75" fmla="*/ 524065 w 665158"/>
                <a:gd name="connsiteY75" fmla="*/ 334900 h 635971"/>
                <a:gd name="connsiteX76" fmla="*/ 572175 w 665158"/>
                <a:gd name="connsiteY76" fmla="*/ 334900 h 635971"/>
                <a:gd name="connsiteX77" fmla="*/ 146493 w 665158"/>
                <a:gd name="connsiteY77" fmla="*/ 261457 h 635971"/>
                <a:gd name="connsiteX78" fmla="*/ 247609 w 665158"/>
                <a:gd name="connsiteY78" fmla="*/ 292835 h 635971"/>
                <a:gd name="connsiteX79" fmla="*/ 146493 w 665158"/>
                <a:gd name="connsiteY79" fmla="*/ 324213 h 635971"/>
                <a:gd name="connsiteX80" fmla="*/ 45377 w 665158"/>
                <a:gd name="connsiteY80" fmla="*/ 292835 h 635971"/>
                <a:gd name="connsiteX81" fmla="*/ 146493 w 665158"/>
                <a:gd name="connsiteY81" fmla="*/ 261457 h 635971"/>
                <a:gd name="connsiteX82" fmla="*/ 146493 w 665158"/>
                <a:gd name="connsiteY82" fmla="*/ 238664 h 635971"/>
                <a:gd name="connsiteX83" fmla="*/ 756 w 665158"/>
                <a:gd name="connsiteY83" fmla="*/ 295386 h 635971"/>
                <a:gd name="connsiteX84" fmla="*/ 224 w 665158"/>
                <a:gd name="connsiteY84" fmla="*/ 299934 h 635971"/>
                <a:gd name="connsiteX85" fmla="*/ 0 w 665158"/>
                <a:gd name="connsiteY85" fmla="*/ 299934 h 635971"/>
                <a:gd name="connsiteX86" fmla="*/ 0 w 665158"/>
                <a:gd name="connsiteY86" fmla="*/ 301846 h 635971"/>
                <a:gd name="connsiteX87" fmla="*/ 0 w 665158"/>
                <a:gd name="connsiteY87" fmla="*/ 572789 h 635971"/>
                <a:gd name="connsiteX88" fmla="*/ 0 w 665158"/>
                <a:gd name="connsiteY88" fmla="*/ 572790 h 635971"/>
                <a:gd name="connsiteX89" fmla="*/ 0 w 665158"/>
                <a:gd name="connsiteY89" fmla="*/ 572791 h 635971"/>
                <a:gd name="connsiteX90" fmla="*/ 0 w 665158"/>
                <a:gd name="connsiteY90" fmla="*/ 574701 h 635971"/>
                <a:gd name="connsiteX91" fmla="*/ 224 w 665158"/>
                <a:gd name="connsiteY91" fmla="*/ 574701 h 635971"/>
                <a:gd name="connsiteX92" fmla="*/ 756 w 665158"/>
                <a:gd name="connsiteY92" fmla="*/ 579250 h 635971"/>
                <a:gd name="connsiteX93" fmla="*/ 146493 w 665158"/>
                <a:gd name="connsiteY93" fmla="*/ 635971 h 635971"/>
                <a:gd name="connsiteX94" fmla="*/ 292229 w 665158"/>
                <a:gd name="connsiteY94" fmla="*/ 579250 h 635971"/>
                <a:gd name="connsiteX95" fmla="*/ 292762 w 665158"/>
                <a:gd name="connsiteY95" fmla="*/ 574701 h 635971"/>
                <a:gd name="connsiteX96" fmla="*/ 292986 w 665158"/>
                <a:gd name="connsiteY96" fmla="*/ 574701 h 635971"/>
                <a:gd name="connsiteX97" fmla="*/ 292986 w 665158"/>
                <a:gd name="connsiteY97" fmla="*/ 572790 h 635971"/>
                <a:gd name="connsiteX98" fmla="*/ 292986 w 665158"/>
                <a:gd name="connsiteY98" fmla="*/ 301846 h 635971"/>
                <a:gd name="connsiteX99" fmla="*/ 292986 w 665158"/>
                <a:gd name="connsiteY99" fmla="*/ 301846 h 635971"/>
                <a:gd name="connsiteX100" fmla="*/ 292986 w 665158"/>
                <a:gd name="connsiteY100" fmla="*/ 301845 h 635971"/>
                <a:gd name="connsiteX101" fmla="*/ 292229 w 665158"/>
                <a:gd name="connsiteY101" fmla="*/ 295386 h 635971"/>
                <a:gd name="connsiteX102" fmla="*/ 146493 w 665158"/>
                <a:gd name="connsiteY102" fmla="*/ 238664 h 635971"/>
                <a:gd name="connsiteX103" fmla="*/ 534317 w 665158"/>
                <a:gd name="connsiteY103" fmla="*/ 219753 h 635971"/>
                <a:gd name="connsiteX104" fmla="*/ 486207 w 665158"/>
                <a:gd name="connsiteY104" fmla="*/ 219753 h 635971"/>
                <a:gd name="connsiteX105" fmla="*/ 486207 w 665158"/>
                <a:gd name="connsiteY105" fmla="*/ 267538 h 635971"/>
                <a:gd name="connsiteX106" fmla="*/ 534317 w 665158"/>
                <a:gd name="connsiteY106" fmla="*/ 267538 h 635971"/>
                <a:gd name="connsiteX107" fmla="*/ 449628 w 665158"/>
                <a:gd name="connsiteY107" fmla="*/ 0 h 635971"/>
                <a:gd name="connsiteX108" fmla="*/ 230694 w 665158"/>
                <a:gd name="connsiteY108" fmla="*/ 119160 h 635971"/>
                <a:gd name="connsiteX109" fmla="*/ 230694 w 665158"/>
                <a:gd name="connsiteY109" fmla="*/ 162466 h 635971"/>
                <a:gd name="connsiteX110" fmla="*/ 272097 w 665158"/>
                <a:gd name="connsiteY110" fmla="*/ 162466 h 635971"/>
                <a:gd name="connsiteX111" fmla="*/ 272097 w 665158"/>
                <a:gd name="connsiteY111" fmla="*/ 251850 h 635971"/>
                <a:gd name="connsiteX112" fmla="*/ 309810 w 665158"/>
                <a:gd name="connsiteY112" fmla="*/ 251850 h 635971"/>
                <a:gd name="connsiteX113" fmla="*/ 309810 w 665158"/>
                <a:gd name="connsiteY113" fmla="*/ 162466 h 635971"/>
                <a:gd name="connsiteX114" fmla="*/ 592776 w 665158"/>
                <a:gd name="connsiteY114" fmla="*/ 162466 h 635971"/>
                <a:gd name="connsiteX115" fmla="*/ 592776 w 665158"/>
                <a:gd name="connsiteY115" fmla="*/ 403380 h 635971"/>
                <a:gd name="connsiteX116" fmla="*/ 639160 w 665158"/>
                <a:gd name="connsiteY116" fmla="*/ 403380 h 635971"/>
                <a:gd name="connsiteX117" fmla="*/ 639160 w 665158"/>
                <a:gd name="connsiteY117" fmla="*/ 162466 h 635971"/>
                <a:gd name="connsiteX118" fmla="*/ 665158 w 665158"/>
                <a:gd name="connsiteY118" fmla="*/ 162466 h 635971"/>
                <a:gd name="connsiteX119" fmla="*/ 665158 w 665158"/>
                <a:gd name="connsiteY119" fmla="*/ 119160 h 63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65158" h="635971">
                  <a:moveTo>
                    <a:pt x="144517" y="432643"/>
                  </a:moveTo>
                  <a:cubicBezTo>
                    <a:pt x="140405" y="432643"/>
                    <a:pt x="137164" y="434522"/>
                    <a:pt x="134794" y="438281"/>
                  </a:cubicBezTo>
                  <a:cubicBezTo>
                    <a:pt x="132425" y="442039"/>
                    <a:pt x="131240" y="447179"/>
                    <a:pt x="131240" y="453701"/>
                  </a:cubicBezTo>
                  <a:cubicBezTo>
                    <a:pt x="131240" y="459854"/>
                    <a:pt x="132494" y="464755"/>
                    <a:pt x="135004" y="468403"/>
                  </a:cubicBezTo>
                  <a:cubicBezTo>
                    <a:pt x="137513" y="472050"/>
                    <a:pt x="140806" y="473874"/>
                    <a:pt x="144883" y="473874"/>
                  </a:cubicBezTo>
                  <a:cubicBezTo>
                    <a:pt x="149169" y="473874"/>
                    <a:pt x="152558" y="472069"/>
                    <a:pt x="155050" y="468458"/>
                  </a:cubicBezTo>
                  <a:cubicBezTo>
                    <a:pt x="157542" y="464847"/>
                    <a:pt x="158788" y="459818"/>
                    <a:pt x="158788" y="453369"/>
                  </a:cubicBezTo>
                  <a:cubicBezTo>
                    <a:pt x="158788" y="446774"/>
                    <a:pt x="157534" y="441671"/>
                    <a:pt x="155024" y="438059"/>
                  </a:cubicBezTo>
                  <a:cubicBezTo>
                    <a:pt x="152515" y="434449"/>
                    <a:pt x="149013" y="432643"/>
                    <a:pt x="144517" y="432643"/>
                  </a:cubicBezTo>
                  <a:close/>
                  <a:moveTo>
                    <a:pt x="96733" y="413631"/>
                  </a:moveTo>
                  <a:lnTo>
                    <a:pt x="96733" y="492888"/>
                  </a:lnTo>
                  <a:lnTo>
                    <a:pt x="48328" y="492888"/>
                  </a:lnTo>
                  <a:lnTo>
                    <a:pt x="48328" y="474206"/>
                  </a:lnTo>
                  <a:lnTo>
                    <a:pt x="74151" y="474206"/>
                  </a:lnTo>
                  <a:lnTo>
                    <a:pt x="74151" y="413631"/>
                  </a:lnTo>
                  <a:close/>
                  <a:moveTo>
                    <a:pt x="144308" y="412304"/>
                  </a:moveTo>
                  <a:cubicBezTo>
                    <a:pt x="151766" y="412304"/>
                    <a:pt x="158422" y="414063"/>
                    <a:pt x="164277" y="417582"/>
                  </a:cubicBezTo>
                  <a:cubicBezTo>
                    <a:pt x="170131" y="421101"/>
                    <a:pt x="174679" y="426085"/>
                    <a:pt x="177920" y="432533"/>
                  </a:cubicBezTo>
                  <a:cubicBezTo>
                    <a:pt x="181161" y="438981"/>
                    <a:pt x="182782" y="446240"/>
                    <a:pt x="182782" y="454309"/>
                  </a:cubicBezTo>
                  <a:cubicBezTo>
                    <a:pt x="182782" y="462010"/>
                    <a:pt x="181178" y="468910"/>
                    <a:pt x="177972" y="475007"/>
                  </a:cubicBezTo>
                  <a:cubicBezTo>
                    <a:pt x="174766" y="481106"/>
                    <a:pt x="170279" y="485841"/>
                    <a:pt x="164512" y="489212"/>
                  </a:cubicBezTo>
                  <a:cubicBezTo>
                    <a:pt x="158744" y="492583"/>
                    <a:pt x="152341" y="494269"/>
                    <a:pt x="145301" y="494269"/>
                  </a:cubicBezTo>
                  <a:cubicBezTo>
                    <a:pt x="142270" y="494269"/>
                    <a:pt x="139359" y="493956"/>
                    <a:pt x="136572" y="493329"/>
                  </a:cubicBezTo>
                  <a:lnTo>
                    <a:pt x="127058" y="503554"/>
                  </a:lnTo>
                  <a:lnTo>
                    <a:pt x="98726" y="503554"/>
                  </a:lnTo>
                  <a:lnTo>
                    <a:pt x="118537" y="483325"/>
                  </a:lnTo>
                  <a:cubicBezTo>
                    <a:pt x="111044" y="475404"/>
                    <a:pt x="107298" y="465308"/>
                    <a:pt x="107298" y="453038"/>
                  </a:cubicBezTo>
                  <a:cubicBezTo>
                    <a:pt x="107298" y="445116"/>
                    <a:pt x="108841" y="438032"/>
                    <a:pt x="111924" y="431786"/>
                  </a:cubicBezTo>
                  <a:cubicBezTo>
                    <a:pt x="115008" y="425541"/>
                    <a:pt x="119382" y="420732"/>
                    <a:pt x="125045" y="417362"/>
                  </a:cubicBezTo>
                  <a:cubicBezTo>
                    <a:pt x="130708" y="413990"/>
                    <a:pt x="137129" y="412304"/>
                    <a:pt x="144308" y="412304"/>
                  </a:cubicBezTo>
                  <a:close/>
                  <a:moveTo>
                    <a:pt x="214235" y="412304"/>
                  </a:moveTo>
                  <a:cubicBezTo>
                    <a:pt x="223505" y="412304"/>
                    <a:pt x="230892" y="414598"/>
                    <a:pt x="236399" y="419185"/>
                  </a:cubicBezTo>
                  <a:cubicBezTo>
                    <a:pt x="241905" y="423772"/>
                    <a:pt x="244658" y="429898"/>
                    <a:pt x="244658" y="437562"/>
                  </a:cubicBezTo>
                  <a:cubicBezTo>
                    <a:pt x="244658" y="448506"/>
                    <a:pt x="238629" y="456428"/>
                    <a:pt x="226571" y="461329"/>
                  </a:cubicBezTo>
                  <a:cubicBezTo>
                    <a:pt x="222842" y="462802"/>
                    <a:pt x="220290" y="463963"/>
                    <a:pt x="218913" y="464811"/>
                  </a:cubicBezTo>
                  <a:cubicBezTo>
                    <a:pt x="217537" y="465658"/>
                    <a:pt x="216509" y="466570"/>
                    <a:pt x="215829" y="467546"/>
                  </a:cubicBezTo>
                  <a:cubicBezTo>
                    <a:pt x="215149" y="468522"/>
                    <a:pt x="214810" y="469656"/>
                    <a:pt x="214810" y="470945"/>
                  </a:cubicBezTo>
                  <a:cubicBezTo>
                    <a:pt x="214810" y="472751"/>
                    <a:pt x="215489" y="474123"/>
                    <a:pt x="216848" y="475063"/>
                  </a:cubicBezTo>
                  <a:cubicBezTo>
                    <a:pt x="218208" y="476002"/>
                    <a:pt x="220124" y="476472"/>
                    <a:pt x="222598" y="476472"/>
                  </a:cubicBezTo>
                  <a:cubicBezTo>
                    <a:pt x="225874" y="476472"/>
                    <a:pt x="229411" y="475726"/>
                    <a:pt x="233210" y="474234"/>
                  </a:cubicBezTo>
                  <a:cubicBezTo>
                    <a:pt x="237009" y="472742"/>
                    <a:pt x="240476" y="470780"/>
                    <a:pt x="243612" y="468348"/>
                  </a:cubicBezTo>
                  <a:lnTo>
                    <a:pt x="243612" y="490068"/>
                  </a:lnTo>
                  <a:cubicBezTo>
                    <a:pt x="237096" y="492869"/>
                    <a:pt x="229917" y="494269"/>
                    <a:pt x="222076" y="494269"/>
                  </a:cubicBezTo>
                  <a:cubicBezTo>
                    <a:pt x="215315" y="494269"/>
                    <a:pt x="209530" y="493311"/>
                    <a:pt x="204721" y="491395"/>
                  </a:cubicBezTo>
                  <a:cubicBezTo>
                    <a:pt x="199912" y="489479"/>
                    <a:pt x="196174" y="486568"/>
                    <a:pt x="193509" y="482663"/>
                  </a:cubicBezTo>
                  <a:cubicBezTo>
                    <a:pt x="190842" y="478756"/>
                    <a:pt x="189509" y="474169"/>
                    <a:pt x="189509" y="468901"/>
                  </a:cubicBezTo>
                  <a:cubicBezTo>
                    <a:pt x="189509" y="463484"/>
                    <a:pt x="191121" y="458804"/>
                    <a:pt x="194345" y="454862"/>
                  </a:cubicBezTo>
                  <a:cubicBezTo>
                    <a:pt x="197568" y="450919"/>
                    <a:pt x="203065" y="447290"/>
                    <a:pt x="210837" y="443973"/>
                  </a:cubicBezTo>
                  <a:cubicBezTo>
                    <a:pt x="214775" y="442242"/>
                    <a:pt x="217363" y="440833"/>
                    <a:pt x="218600" y="439746"/>
                  </a:cubicBezTo>
                  <a:cubicBezTo>
                    <a:pt x="219837" y="438659"/>
                    <a:pt x="220456" y="437286"/>
                    <a:pt x="220456" y="435628"/>
                  </a:cubicBezTo>
                  <a:cubicBezTo>
                    <a:pt x="220456" y="433896"/>
                    <a:pt x="219689" y="432533"/>
                    <a:pt x="218155" y="431538"/>
                  </a:cubicBezTo>
                  <a:cubicBezTo>
                    <a:pt x="216622" y="430543"/>
                    <a:pt x="214601" y="430046"/>
                    <a:pt x="212091" y="430046"/>
                  </a:cubicBezTo>
                  <a:cubicBezTo>
                    <a:pt x="205993" y="430046"/>
                    <a:pt x="199790" y="431870"/>
                    <a:pt x="193482" y="435517"/>
                  </a:cubicBezTo>
                  <a:lnTo>
                    <a:pt x="193482" y="415344"/>
                  </a:lnTo>
                  <a:cubicBezTo>
                    <a:pt x="196723" y="414423"/>
                    <a:pt x="199241" y="413796"/>
                    <a:pt x="201036" y="413464"/>
                  </a:cubicBezTo>
                  <a:cubicBezTo>
                    <a:pt x="202830" y="413133"/>
                    <a:pt x="204825" y="412857"/>
                    <a:pt x="207021" y="412635"/>
                  </a:cubicBezTo>
                  <a:cubicBezTo>
                    <a:pt x="209217" y="412414"/>
                    <a:pt x="211621" y="412304"/>
                    <a:pt x="214235" y="412304"/>
                  </a:cubicBezTo>
                  <a:close/>
                  <a:moveTo>
                    <a:pt x="420744" y="354477"/>
                  </a:moveTo>
                  <a:lnTo>
                    <a:pt x="372634" y="354477"/>
                  </a:lnTo>
                  <a:lnTo>
                    <a:pt x="372634" y="402262"/>
                  </a:lnTo>
                  <a:lnTo>
                    <a:pt x="420744" y="402262"/>
                  </a:lnTo>
                  <a:close/>
                  <a:moveTo>
                    <a:pt x="496460" y="354477"/>
                  </a:moveTo>
                  <a:lnTo>
                    <a:pt x="448350" y="354477"/>
                  </a:lnTo>
                  <a:lnTo>
                    <a:pt x="448350" y="402262"/>
                  </a:lnTo>
                  <a:lnTo>
                    <a:pt x="496460" y="402262"/>
                  </a:lnTo>
                  <a:close/>
                  <a:moveTo>
                    <a:pt x="572175" y="354477"/>
                  </a:moveTo>
                  <a:lnTo>
                    <a:pt x="524065" y="354477"/>
                  </a:lnTo>
                  <a:lnTo>
                    <a:pt x="524065" y="402262"/>
                  </a:lnTo>
                  <a:lnTo>
                    <a:pt x="572175" y="402262"/>
                  </a:lnTo>
                  <a:close/>
                  <a:moveTo>
                    <a:pt x="496460" y="287115"/>
                  </a:moveTo>
                  <a:lnTo>
                    <a:pt x="448350" y="287115"/>
                  </a:lnTo>
                  <a:lnTo>
                    <a:pt x="448350" y="334900"/>
                  </a:lnTo>
                  <a:lnTo>
                    <a:pt x="496460" y="334900"/>
                  </a:lnTo>
                  <a:close/>
                  <a:moveTo>
                    <a:pt x="572175" y="287115"/>
                  </a:moveTo>
                  <a:lnTo>
                    <a:pt x="524065" y="287115"/>
                  </a:lnTo>
                  <a:lnTo>
                    <a:pt x="524065" y="334900"/>
                  </a:lnTo>
                  <a:lnTo>
                    <a:pt x="572175" y="334900"/>
                  </a:lnTo>
                  <a:close/>
                  <a:moveTo>
                    <a:pt x="146493" y="261457"/>
                  </a:moveTo>
                  <a:cubicBezTo>
                    <a:pt x="202338" y="261457"/>
                    <a:pt x="247609" y="275505"/>
                    <a:pt x="247609" y="292835"/>
                  </a:cubicBezTo>
                  <a:cubicBezTo>
                    <a:pt x="247609" y="310165"/>
                    <a:pt x="202338" y="324213"/>
                    <a:pt x="146493" y="324213"/>
                  </a:cubicBezTo>
                  <a:cubicBezTo>
                    <a:pt x="90648" y="324213"/>
                    <a:pt x="45377" y="310165"/>
                    <a:pt x="45377" y="292835"/>
                  </a:cubicBezTo>
                  <a:cubicBezTo>
                    <a:pt x="45377" y="275505"/>
                    <a:pt x="90648" y="261457"/>
                    <a:pt x="146493" y="261457"/>
                  </a:cubicBezTo>
                  <a:close/>
                  <a:moveTo>
                    <a:pt x="146493" y="238664"/>
                  </a:moveTo>
                  <a:cubicBezTo>
                    <a:pt x="70644" y="238664"/>
                    <a:pt x="8258" y="263526"/>
                    <a:pt x="756" y="295386"/>
                  </a:cubicBezTo>
                  <a:lnTo>
                    <a:pt x="224" y="299934"/>
                  </a:lnTo>
                  <a:lnTo>
                    <a:pt x="0" y="299934"/>
                  </a:lnTo>
                  <a:lnTo>
                    <a:pt x="0" y="301846"/>
                  </a:lnTo>
                  <a:cubicBezTo>
                    <a:pt x="0" y="347321"/>
                    <a:pt x="0" y="527632"/>
                    <a:pt x="0" y="572789"/>
                  </a:cubicBezTo>
                  <a:lnTo>
                    <a:pt x="0" y="572790"/>
                  </a:lnTo>
                  <a:lnTo>
                    <a:pt x="0" y="572791"/>
                  </a:lnTo>
                  <a:lnTo>
                    <a:pt x="0" y="574701"/>
                  </a:lnTo>
                  <a:lnTo>
                    <a:pt x="224" y="574701"/>
                  </a:lnTo>
                  <a:lnTo>
                    <a:pt x="756" y="579250"/>
                  </a:lnTo>
                  <a:cubicBezTo>
                    <a:pt x="8258" y="611109"/>
                    <a:pt x="70644" y="635971"/>
                    <a:pt x="146493" y="635971"/>
                  </a:cubicBezTo>
                  <a:cubicBezTo>
                    <a:pt x="222342" y="635971"/>
                    <a:pt x="284727" y="611109"/>
                    <a:pt x="292229" y="579250"/>
                  </a:cubicBezTo>
                  <a:lnTo>
                    <a:pt x="292762" y="574701"/>
                  </a:lnTo>
                  <a:lnTo>
                    <a:pt x="292986" y="574701"/>
                  </a:lnTo>
                  <a:lnTo>
                    <a:pt x="292986" y="572790"/>
                  </a:lnTo>
                  <a:lnTo>
                    <a:pt x="292986" y="301846"/>
                  </a:lnTo>
                  <a:lnTo>
                    <a:pt x="292986" y="301846"/>
                  </a:lnTo>
                  <a:lnTo>
                    <a:pt x="292986" y="301845"/>
                  </a:lnTo>
                  <a:lnTo>
                    <a:pt x="292229" y="295386"/>
                  </a:lnTo>
                  <a:cubicBezTo>
                    <a:pt x="284728" y="263526"/>
                    <a:pt x="222342" y="238664"/>
                    <a:pt x="146493" y="238664"/>
                  </a:cubicBezTo>
                  <a:close/>
                  <a:moveTo>
                    <a:pt x="534317" y="219753"/>
                  </a:moveTo>
                  <a:lnTo>
                    <a:pt x="486207" y="219753"/>
                  </a:lnTo>
                  <a:lnTo>
                    <a:pt x="486207" y="267538"/>
                  </a:lnTo>
                  <a:lnTo>
                    <a:pt x="534317" y="267538"/>
                  </a:lnTo>
                  <a:close/>
                  <a:moveTo>
                    <a:pt x="449628" y="0"/>
                  </a:moveTo>
                  <a:lnTo>
                    <a:pt x="230694" y="119160"/>
                  </a:lnTo>
                  <a:lnTo>
                    <a:pt x="230694" y="162466"/>
                  </a:lnTo>
                  <a:lnTo>
                    <a:pt x="272097" y="162466"/>
                  </a:lnTo>
                  <a:lnTo>
                    <a:pt x="272097" y="251850"/>
                  </a:lnTo>
                  <a:lnTo>
                    <a:pt x="309810" y="251850"/>
                  </a:lnTo>
                  <a:lnTo>
                    <a:pt x="309810" y="162466"/>
                  </a:lnTo>
                  <a:lnTo>
                    <a:pt x="592776" y="162466"/>
                  </a:lnTo>
                  <a:lnTo>
                    <a:pt x="592776" y="403380"/>
                  </a:lnTo>
                  <a:lnTo>
                    <a:pt x="639160" y="403380"/>
                  </a:lnTo>
                  <a:lnTo>
                    <a:pt x="639160" y="162466"/>
                  </a:lnTo>
                  <a:lnTo>
                    <a:pt x="665158" y="162466"/>
                  </a:lnTo>
                  <a:lnTo>
                    <a:pt x="665158" y="119160"/>
                  </a:lnTo>
                  <a:close/>
                </a:path>
              </a:pathLst>
            </a:custGeom>
            <a:solidFill>
              <a:srgbClr val="282828"/>
            </a:solidFill>
            <a:ln w="9525" cap="flat" cmpd="sng" algn="ctr">
              <a:noFill/>
              <a:prstDash val="solid"/>
              <a:headEnd type="none" w="med" len="med"/>
              <a:tailEnd type="none" w="med" len="med"/>
            </a:ln>
            <a:effectLst/>
          </p:spPr>
          <p:txBody>
            <a:bodyPr rot="0" spcFirstLastPara="0" vertOverflow="overflow" horzOverflow="overflow" vert="horz" wrap="square" lIns="190234" tIns="152188" rIns="190234" bIns="152188" numCol="1" spcCol="0" rtlCol="0" fromWordArt="0" anchor="t" anchorCtr="0" forceAA="0" compatLnSpc="1">
              <a:prstTxWarp prst="textNoShape">
                <a:avLst/>
              </a:prstTxWarp>
              <a:noAutofit/>
            </a:bodyPr>
            <a:lstStyle/>
            <a:p>
              <a:pPr marL="0" marR="0" lvl="0" indent="0" algn="ctr" defTabSz="969953" rtl="0" eaLnBrk="1" fontAlgn="base" latinLnBrk="0" hangingPunct="1">
                <a:lnSpc>
                  <a:spcPct val="90000"/>
                </a:lnSpc>
                <a:spcBef>
                  <a:spcPct val="0"/>
                </a:spcBef>
                <a:spcAft>
                  <a:spcPct val="0"/>
                </a:spcAft>
                <a:buClrTx/>
                <a:buSzTx/>
                <a:buFontTx/>
                <a:buNone/>
                <a:tabLst/>
                <a:defRPr/>
              </a:pPr>
              <a:endParaRPr kumimoji="0" lang="en-US" sz="2081"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sp>
          <p:nvSpPr>
            <p:cNvPr id="14" name="TextBox 13"/>
            <p:cNvSpPr txBox="1"/>
            <p:nvPr/>
          </p:nvSpPr>
          <p:spPr>
            <a:xfrm>
              <a:off x="282950" y="4087221"/>
              <a:ext cx="1152030" cy="374846"/>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a:t>
              </a:r>
              <a:b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b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Data Warehouse</a:t>
              </a:r>
            </a:p>
          </p:txBody>
        </p:sp>
      </p:grpSp>
      <p:grpSp>
        <p:nvGrpSpPr>
          <p:cNvPr id="2" name="Group 1"/>
          <p:cNvGrpSpPr/>
          <p:nvPr/>
        </p:nvGrpSpPr>
        <p:grpSpPr>
          <a:xfrm>
            <a:off x="7999412" y="1747249"/>
            <a:ext cx="1408321" cy="999938"/>
            <a:chOff x="5414269" y="1286852"/>
            <a:chExt cx="1380832" cy="980420"/>
          </a:xfrm>
        </p:grpSpPr>
        <p:sp>
          <p:nvSpPr>
            <p:cNvPr id="16" name="TextBox 15"/>
            <p:cNvSpPr txBox="1"/>
            <p:nvPr/>
          </p:nvSpPr>
          <p:spPr>
            <a:xfrm>
              <a:off x="5414269" y="2033682"/>
              <a:ext cx="1380832" cy="233590"/>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Database</a:t>
              </a:r>
            </a:p>
          </p:txBody>
        </p:sp>
        <p:sp>
          <p:nvSpPr>
            <p:cNvPr id="33" name="TextBox 32"/>
            <p:cNvSpPr txBox="1"/>
            <p:nvPr/>
          </p:nvSpPr>
          <p:spPr>
            <a:xfrm>
              <a:off x="5785558" y="1286852"/>
              <a:ext cx="638252" cy="699674"/>
            </a:xfrm>
            <a:custGeom>
              <a:avLst/>
              <a:gdLst>
                <a:gd name="connsiteX0" fmla="*/ 2615664 w 3654515"/>
                <a:gd name="connsiteY0" fmla="*/ 2534931 h 4006207"/>
                <a:gd name="connsiteX1" fmla="*/ 1960582 w 3654515"/>
                <a:gd name="connsiteY1" fmla="*/ 3034209 h 4006207"/>
                <a:gd name="connsiteX2" fmla="*/ 1338741 w 3654515"/>
                <a:gd name="connsiteY2" fmla="*/ 3425023 h 4006207"/>
                <a:gd name="connsiteX3" fmla="*/ 1731746 w 3654515"/>
                <a:gd name="connsiteY3" fmla="*/ 3891938 h 4006207"/>
                <a:gd name="connsiteX4" fmla="*/ 1776343 w 3654515"/>
                <a:gd name="connsiteY4" fmla="*/ 3896192 h 4006207"/>
                <a:gd name="connsiteX5" fmla="*/ 1804775 w 3654515"/>
                <a:gd name="connsiteY5" fmla="*/ 3901622 h 4006207"/>
                <a:gd name="connsiteX6" fmla="*/ 3274309 w 3654515"/>
                <a:gd name="connsiteY6" fmla="*/ 3901622 h 4006207"/>
                <a:gd name="connsiteX7" fmla="*/ 3279764 w 3654515"/>
                <a:gd name="connsiteY7" fmla="*/ 3900582 h 4006207"/>
                <a:gd name="connsiteX8" fmla="*/ 3285213 w 3654515"/>
                <a:gd name="connsiteY8" fmla="*/ 3901622 h 4006207"/>
                <a:gd name="connsiteX9" fmla="*/ 3560897 w 3654515"/>
                <a:gd name="connsiteY9" fmla="*/ 3646315 h 4006207"/>
                <a:gd name="connsiteX10" fmla="*/ 3253200 w 3654515"/>
                <a:gd name="connsiteY10" fmla="*/ 3434254 h 4006207"/>
                <a:gd name="connsiteX11" fmla="*/ 3272188 w 3654515"/>
                <a:gd name="connsiteY11" fmla="*/ 3231989 h 4006207"/>
                <a:gd name="connsiteX12" fmla="*/ 2615664 w 3654515"/>
                <a:gd name="connsiteY12" fmla="*/ 2534931 h 4006207"/>
                <a:gd name="connsiteX13" fmla="*/ 2610633 w 3654515"/>
                <a:gd name="connsiteY13" fmla="*/ 2448880 h 4006207"/>
                <a:gd name="connsiteX14" fmla="*/ 3372712 w 3654515"/>
                <a:gd name="connsiteY14" fmla="*/ 3227544 h 4006207"/>
                <a:gd name="connsiteX15" fmla="*/ 3352240 w 3654515"/>
                <a:gd name="connsiteY15" fmla="*/ 3365886 h 4006207"/>
                <a:gd name="connsiteX16" fmla="*/ 3457751 w 3654515"/>
                <a:gd name="connsiteY16" fmla="*/ 3387188 h 4006207"/>
                <a:gd name="connsiteX17" fmla="*/ 3654515 w 3654515"/>
                <a:gd name="connsiteY17" fmla="*/ 3684038 h 4006207"/>
                <a:gd name="connsiteX18" fmla="*/ 3332349 w 3654515"/>
                <a:gd name="connsiteY18" fmla="*/ 4006204 h 4006207"/>
                <a:gd name="connsiteX19" fmla="*/ 3326473 w 3654515"/>
                <a:gd name="connsiteY19" fmla="*/ 4005021 h 4006207"/>
                <a:gd name="connsiteX20" fmla="*/ 3320592 w 3654515"/>
                <a:gd name="connsiteY20" fmla="*/ 4006207 h 4006207"/>
                <a:gd name="connsiteX21" fmla="*/ 1736561 w 3654515"/>
                <a:gd name="connsiteY21" fmla="*/ 4006204 h 4006207"/>
                <a:gd name="connsiteX22" fmla="*/ 1705914 w 3654515"/>
                <a:gd name="connsiteY22" fmla="*/ 4000020 h 4006207"/>
                <a:gd name="connsiteX23" fmla="*/ 1657844 w 3654515"/>
                <a:gd name="connsiteY23" fmla="*/ 3995171 h 4006207"/>
                <a:gd name="connsiteX24" fmla="*/ 1224216 w 3654515"/>
                <a:gd name="connsiteY24" fmla="*/ 3463131 h 4006207"/>
                <a:gd name="connsiteX25" fmla="*/ 1767292 w 3654515"/>
                <a:gd name="connsiteY25" fmla="*/ 2920055 h 4006207"/>
                <a:gd name="connsiteX26" fmla="*/ 1876738 w 3654515"/>
                <a:gd name="connsiteY26" fmla="*/ 2931089 h 4006207"/>
                <a:gd name="connsiteX27" fmla="*/ 1903868 w 3654515"/>
                <a:gd name="connsiteY27" fmla="*/ 2939508 h 4006207"/>
                <a:gd name="connsiteX28" fmla="*/ 1908440 w 3654515"/>
                <a:gd name="connsiteY28" fmla="*/ 2924453 h 4006207"/>
                <a:gd name="connsiteX29" fmla="*/ 2610633 w 3654515"/>
                <a:gd name="connsiteY29" fmla="*/ 2448880 h 4006207"/>
                <a:gd name="connsiteX30" fmla="*/ 1328895 w 3654515"/>
                <a:gd name="connsiteY30" fmla="*/ 1748195 h 4006207"/>
                <a:gd name="connsiteX31" fmla="*/ 1421457 w 3654515"/>
                <a:gd name="connsiteY31" fmla="*/ 1798955 h 4006207"/>
                <a:gd name="connsiteX32" fmla="*/ 1455297 w 3654515"/>
                <a:gd name="connsiteY32" fmla="*/ 1937798 h 4006207"/>
                <a:gd name="connsiteX33" fmla="*/ 1419466 w 3654515"/>
                <a:gd name="connsiteY33" fmla="*/ 2070171 h 4006207"/>
                <a:gd name="connsiteX34" fmla="*/ 1325411 w 3654515"/>
                <a:gd name="connsiteY34" fmla="*/ 2119438 h 4006207"/>
                <a:gd name="connsiteX35" fmla="*/ 1228620 w 3654515"/>
                <a:gd name="connsiteY35" fmla="*/ 2070668 h 4006207"/>
                <a:gd name="connsiteX36" fmla="*/ 1193038 w 3654515"/>
                <a:gd name="connsiteY36" fmla="*/ 1934812 h 4006207"/>
                <a:gd name="connsiteX37" fmla="*/ 1228869 w 3654515"/>
                <a:gd name="connsiteY37" fmla="*/ 1796964 h 4006207"/>
                <a:gd name="connsiteX38" fmla="*/ 1328895 w 3654515"/>
                <a:gd name="connsiteY38" fmla="*/ 1748195 h 4006207"/>
                <a:gd name="connsiteX39" fmla="*/ 1785481 w 3654515"/>
                <a:gd name="connsiteY39" fmla="*/ 1577006 h 4006207"/>
                <a:gd name="connsiteX40" fmla="*/ 1785481 w 3654515"/>
                <a:gd name="connsiteY40" fmla="*/ 2290627 h 4006207"/>
                <a:gd name="connsiteX41" fmla="*/ 2246299 w 3654515"/>
                <a:gd name="connsiteY41" fmla="*/ 2290627 h 4006207"/>
                <a:gd name="connsiteX42" fmla="*/ 2246299 w 3654515"/>
                <a:gd name="connsiteY42" fmla="*/ 2122423 h 4006207"/>
                <a:gd name="connsiteX43" fmla="*/ 2000463 w 3654515"/>
                <a:gd name="connsiteY43" fmla="*/ 2122423 h 4006207"/>
                <a:gd name="connsiteX44" fmla="*/ 2000463 w 3654515"/>
                <a:gd name="connsiteY44" fmla="*/ 1577006 h 4006207"/>
                <a:gd name="connsiteX45" fmla="*/ 1330885 w 3654515"/>
                <a:gd name="connsiteY45" fmla="*/ 1565062 h 4006207"/>
                <a:gd name="connsiteX46" fmla="*/ 1140785 w 3654515"/>
                <a:gd name="connsiteY46" fmla="*/ 1612587 h 4006207"/>
                <a:gd name="connsiteX47" fmla="*/ 1010900 w 3654515"/>
                <a:gd name="connsiteY47" fmla="*/ 1747200 h 4006207"/>
                <a:gd name="connsiteX48" fmla="*/ 964619 w 3654515"/>
                <a:gd name="connsiteY48" fmla="*/ 1943272 h 4006207"/>
                <a:gd name="connsiteX49" fmla="*/ 1010403 w 3654515"/>
                <a:gd name="connsiteY49" fmla="*/ 2129639 h 4006207"/>
                <a:gd name="connsiteX50" fmla="*/ 1138546 w 3654515"/>
                <a:gd name="connsiteY50" fmla="*/ 2257534 h 4006207"/>
                <a:gd name="connsiteX51" fmla="*/ 1321430 w 3654515"/>
                <a:gd name="connsiteY51" fmla="*/ 2303068 h 4006207"/>
                <a:gd name="connsiteX52" fmla="*/ 1404537 w 3654515"/>
                <a:gd name="connsiteY52" fmla="*/ 2294608 h 4006207"/>
                <a:gd name="connsiteX53" fmla="*/ 1495108 w 3654515"/>
                <a:gd name="connsiteY53" fmla="*/ 2386672 h 4006207"/>
                <a:gd name="connsiteX54" fmla="*/ 1764831 w 3654515"/>
                <a:gd name="connsiteY54" fmla="*/ 2386672 h 4006207"/>
                <a:gd name="connsiteX55" fmla="*/ 1576224 w 3654515"/>
                <a:gd name="connsiteY55" fmla="*/ 2204535 h 4006207"/>
                <a:gd name="connsiteX56" fmla="*/ 1683217 w 3654515"/>
                <a:gd name="connsiteY56" fmla="*/ 1931826 h 4006207"/>
                <a:gd name="connsiteX57" fmla="*/ 1639176 w 3654515"/>
                <a:gd name="connsiteY57" fmla="*/ 1740482 h 4006207"/>
                <a:gd name="connsiteX58" fmla="*/ 1514267 w 3654515"/>
                <a:gd name="connsiteY58" fmla="*/ 1610597 h 4006207"/>
                <a:gd name="connsiteX59" fmla="*/ 1330885 w 3654515"/>
                <a:gd name="connsiteY59" fmla="*/ 1565062 h 4006207"/>
                <a:gd name="connsiteX60" fmla="*/ 683674 w 3654515"/>
                <a:gd name="connsiteY60" fmla="*/ 1565062 h 4006207"/>
                <a:gd name="connsiteX61" fmla="*/ 472673 w 3654515"/>
                <a:gd name="connsiteY61" fmla="*/ 1627019 h 4006207"/>
                <a:gd name="connsiteX62" fmla="*/ 394045 w 3654515"/>
                <a:gd name="connsiteY62" fmla="*/ 1792485 h 4006207"/>
                <a:gd name="connsiteX63" fmla="*/ 566230 w 3654515"/>
                <a:gd name="connsiteY63" fmla="*/ 2006472 h 4006207"/>
                <a:gd name="connsiteX64" fmla="*/ 639135 w 3654515"/>
                <a:gd name="connsiteY64" fmla="*/ 2037824 h 4006207"/>
                <a:gd name="connsiteX65" fmla="*/ 668496 w 3654515"/>
                <a:gd name="connsiteY65" fmla="*/ 2062457 h 4006207"/>
                <a:gd name="connsiteX66" fmla="*/ 678200 w 3654515"/>
                <a:gd name="connsiteY66" fmla="*/ 2093062 h 4006207"/>
                <a:gd name="connsiteX67" fmla="*/ 658792 w 3654515"/>
                <a:gd name="connsiteY67" fmla="*/ 2130137 h 4006207"/>
                <a:gd name="connsiteX68" fmla="*/ 604051 w 3654515"/>
                <a:gd name="connsiteY68" fmla="*/ 2142827 h 4006207"/>
                <a:gd name="connsiteX69" fmla="*/ 503029 w 3654515"/>
                <a:gd name="connsiteY69" fmla="*/ 2122672 h 4006207"/>
                <a:gd name="connsiteX70" fmla="*/ 403998 w 3654515"/>
                <a:gd name="connsiteY70" fmla="*/ 2069673 h 4006207"/>
                <a:gd name="connsiteX71" fmla="*/ 403998 w 3654515"/>
                <a:gd name="connsiteY71" fmla="*/ 2265247 h 4006207"/>
                <a:gd name="connsiteX72" fmla="*/ 609027 w 3654515"/>
                <a:gd name="connsiteY72" fmla="*/ 2303068 h 4006207"/>
                <a:gd name="connsiteX73" fmla="*/ 774245 w 3654515"/>
                <a:gd name="connsiteY73" fmla="*/ 2277191 h 4006207"/>
                <a:gd name="connsiteX74" fmla="*/ 880990 w 3654515"/>
                <a:gd name="connsiteY74" fmla="*/ 2198563 h 4006207"/>
                <a:gd name="connsiteX75" fmla="*/ 919059 w 3654515"/>
                <a:gd name="connsiteY75" fmla="*/ 2074650 h 4006207"/>
                <a:gd name="connsiteX76" fmla="*/ 873027 w 3654515"/>
                <a:gd name="connsiteY76" fmla="*/ 1948248 h 4006207"/>
                <a:gd name="connsiteX77" fmla="*/ 716021 w 3654515"/>
                <a:gd name="connsiteY77" fmla="*/ 1850212 h 4006207"/>
                <a:gd name="connsiteX78" fmla="*/ 642121 w 3654515"/>
                <a:gd name="connsiteY78" fmla="*/ 1812142 h 4006207"/>
                <a:gd name="connsiteX79" fmla="*/ 624454 w 3654515"/>
                <a:gd name="connsiteY79" fmla="*/ 1775068 h 4006207"/>
                <a:gd name="connsiteX80" fmla="*/ 646350 w 3654515"/>
                <a:gd name="connsiteY80" fmla="*/ 1738242 h 4006207"/>
                <a:gd name="connsiteX81" fmla="*/ 704077 w 3654515"/>
                <a:gd name="connsiteY81" fmla="*/ 1724806 h 4006207"/>
                <a:gd name="connsiteX82" fmla="*/ 881239 w 3654515"/>
                <a:gd name="connsiteY82" fmla="*/ 1774073 h 4006207"/>
                <a:gd name="connsiteX83" fmla="*/ 881239 w 3654515"/>
                <a:gd name="connsiteY83" fmla="*/ 1592433 h 4006207"/>
                <a:gd name="connsiteX84" fmla="*/ 809329 w 3654515"/>
                <a:gd name="connsiteY84" fmla="*/ 1575513 h 4006207"/>
                <a:gd name="connsiteX85" fmla="*/ 752349 w 3654515"/>
                <a:gd name="connsiteY85" fmla="*/ 1568048 h 4006207"/>
                <a:gd name="connsiteX86" fmla="*/ 683674 w 3654515"/>
                <a:gd name="connsiteY86" fmla="*/ 1565062 h 4006207"/>
                <a:gd name="connsiteX87" fmla="*/ 1309044 w 3654515"/>
                <a:gd name="connsiteY87" fmla="*/ 196190 h 4006207"/>
                <a:gd name="connsiteX88" fmla="*/ 347062 w 3654515"/>
                <a:gd name="connsiteY88" fmla="*/ 500340 h 4006207"/>
                <a:gd name="connsiteX89" fmla="*/ 1309044 w 3654515"/>
                <a:gd name="connsiteY89" fmla="*/ 804488 h 4006207"/>
                <a:gd name="connsiteX90" fmla="*/ 2271029 w 3654515"/>
                <a:gd name="connsiteY90" fmla="*/ 500340 h 4006207"/>
                <a:gd name="connsiteX91" fmla="*/ 1309044 w 3654515"/>
                <a:gd name="connsiteY91" fmla="*/ 196190 h 4006207"/>
                <a:gd name="connsiteX92" fmla="*/ 1315224 w 3654515"/>
                <a:gd name="connsiteY92" fmla="*/ 0 h 4006207"/>
                <a:gd name="connsiteX93" fmla="*/ 2630444 w 3654515"/>
                <a:gd name="connsiteY93" fmla="*/ 588894 h 4006207"/>
                <a:gd name="connsiteX94" fmla="*/ 2636856 w 3654515"/>
                <a:gd name="connsiteY94" fmla="*/ 2379088 h 4006207"/>
                <a:gd name="connsiteX95" fmla="*/ 1860931 w 3654515"/>
                <a:gd name="connsiteY95" fmla="*/ 2847882 h 4006207"/>
                <a:gd name="connsiteX96" fmla="*/ 1167213 w 3654515"/>
                <a:gd name="connsiteY96" fmla="*/ 3297268 h 4006207"/>
                <a:gd name="connsiteX97" fmla="*/ 1144936 w 3654515"/>
                <a:gd name="connsiteY97" fmla="*/ 3503600 h 4006207"/>
                <a:gd name="connsiteX98" fmla="*/ 1050193 w 3654515"/>
                <a:gd name="connsiteY98" fmla="*/ 3520680 h 4006207"/>
                <a:gd name="connsiteX99" fmla="*/ 0 w 3654515"/>
                <a:gd name="connsiteY99" fmla="*/ 2943751 h 4006207"/>
                <a:gd name="connsiteX100" fmla="*/ 0 w 3654515"/>
                <a:gd name="connsiteY100" fmla="*/ 588894 h 4006207"/>
                <a:gd name="connsiteX101" fmla="*/ 1315224 w 3654515"/>
                <a:gd name="connsiteY101" fmla="*/ 0 h 400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654515" h="4006207">
                  <a:moveTo>
                    <a:pt x="2615664" y="2534931"/>
                  </a:moveTo>
                  <a:cubicBezTo>
                    <a:pt x="2075168" y="2553950"/>
                    <a:pt x="1992068" y="3047282"/>
                    <a:pt x="1960582" y="3034209"/>
                  </a:cubicBezTo>
                  <a:cubicBezTo>
                    <a:pt x="1750630" y="2947045"/>
                    <a:pt x="1387344" y="3032852"/>
                    <a:pt x="1338741" y="3425023"/>
                  </a:cubicBezTo>
                  <a:cubicBezTo>
                    <a:pt x="1313406" y="3629467"/>
                    <a:pt x="1448733" y="3854175"/>
                    <a:pt x="1731746" y="3891938"/>
                  </a:cubicBezTo>
                  <a:lnTo>
                    <a:pt x="1776343" y="3896192"/>
                  </a:lnTo>
                  <a:lnTo>
                    <a:pt x="1804775" y="3901622"/>
                  </a:lnTo>
                  <a:lnTo>
                    <a:pt x="3274309" y="3901622"/>
                  </a:lnTo>
                  <a:lnTo>
                    <a:pt x="3279764" y="3900582"/>
                  </a:lnTo>
                  <a:lnTo>
                    <a:pt x="3285213" y="3901622"/>
                  </a:lnTo>
                  <a:cubicBezTo>
                    <a:pt x="3450282" y="3901622"/>
                    <a:pt x="3586162" y="3769274"/>
                    <a:pt x="3560897" y="3646315"/>
                  </a:cubicBezTo>
                  <a:cubicBezTo>
                    <a:pt x="3543701" y="3562623"/>
                    <a:pt x="3485290" y="3469652"/>
                    <a:pt x="3253200" y="3434254"/>
                  </a:cubicBezTo>
                  <a:cubicBezTo>
                    <a:pt x="3255079" y="3357929"/>
                    <a:pt x="3270309" y="3308317"/>
                    <a:pt x="3272188" y="3231989"/>
                  </a:cubicBezTo>
                  <a:cubicBezTo>
                    <a:pt x="3272188" y="2854587"/>
                    <a:pt x="3006128" y="2534931"/>
                    <a:pt x="2615664" y="2534931"/>
                  </a:cubicBezTo>
                  <a:close/>
                  <a:moveTo>
                    <a:pt x="2610633" y="2448880"/>
                  </a:moveTo>
                  <a:cubicBezTo>
                    <a:pt x="3031516" y="2448880"/>
                    <a:pt x="3372712" y="2797500"/>
                    <a:pt x="3372712" y="3227544"/>
                  </a:cubicBezTo>
                  <a:lnTo>
                    <a:pt x="3352240" y="3365886"/>
                  </a:lnTo>
                  <a:lnTo>
                    <a:pt x="3457751" y="3387188"/>
                  </a:lnTo>
                  <a:cubicBezTo>
                    <a:pt x="3573383" y="3436096"/>
                    <a:pt x="3654515" y="3550593"/>
                    <a:pt x="3654515" y="3684038"/>
                  </a:cubicBezTo>
                  <a:cubicBezTo>
                    <a:pt x="3654515" y="3861967"/>
                    <a:pt x="3510277" y="4006204"/>
                    <a:pt x="3332349" y="4006204"/>
                  </a:cubicBezTo>
                  <a:lnTo>
                    <a:pt x="3326473" y="4005021"/>
                  </a:lnTo>
                  <a:lnTo>
                    <a:pt x="3320592" y="4006207"/>
                  </a:lnTo>
                  <a:lnTo>
                    <a:pt x="1736561" y="4006204"/>
                  </a:lnTo>
                  <a:lnTo>
                    <a:pt x="1705914" y="4000020"/>
                  </a:lnTo>
                  <a:lnTo>
                    <a:pt x="1657844" y="3995171"/>
                  </a:lnTo>
                  <a:cubicBezTo>
                    <a:pt x="1410373" y="3944532"/>
                    <a:pt x="1224216" y="3725571"/>
                    <a:pt x="1224216" y="3463131"/>
                  </a:cubicBezTo>
                  <a:cubicBezTo>
                    <a:pt x="1224216" y="3163198"/>
                    <a:pt x="1467359" y="2920055"/>
                    <a:pt x="1767292" y="2920055"/>
                  </a:cubicBezTo>
                  <a:cubicBezTo>
                    <a:pt x="1804783" y="2920055"/>
                    <a:pt x="1841387" y="2923852"/>
                    <a:pt x="1876738" y="2931089"/>
                  </a:cubicBezTo>
                  <a:lnTo>
                    <a:pt x="1903868" y="2939508"/>
                  </a:lnTo>
                  <a:lnTo>
                    <a:pt x="1908440" y="2924453"/>
                  </a:lnTo>
                  <a:cubicBezTo>
                    <a:pt x="2024131" y="2644980"/>
                    <a:pt x="2294968" y="2448880"/>
                    <a:pt x="2610633" y="2448880"/>
                  </a:cubicBezTo>
                  <a:close/>
                  <a:moveTo>
                    <a:pt x="1328895" y="1748195"/>
                  </a:moveTo>
                  <a:cubicBezTo>
                    <a:pt x="1368043" y="1748195"/>
                    <a:pt x="1398897" y="1765115"/>
                    <a:pt x="1421457" y="1798955"/>
                  </a:cubicBezTo>
                  <a:cubicBezTo>
                    <a:pt x="1444017" y="1832795"/>
                    <a:pt x="1455297" y="1879076"/>
                    <a:pt x="1455297" y="1937798"/>
                  </a:cubicBezTo>
                  <a:cubicBezTo>
                    <a:pt x="1455297" y="1993202"/>
                    <a:pt x="1443353" y="2037326"/>
                    <a:pt x="1419466" y="2070171"/>
                  </a:cubicBezTo>
                  <a:cubicBezTo>
                    <a:pt x="1395579" y="2103015"/>
                    <a:pt x="1364228" y="2119438"/>
                    <a:pt x="1325411" y="2119438"/>
                  </a:cubicBezTo>
                  <a:cubicBezTo>
                    <a:pt x="1284605" y="2119438"/>
                    <a:pt x="1252341" y="2103181"/>
                    <a:pt x="1228620" y="2070668"/>
                  </a:cubicBezTo>
                  <a:cubicBezTo>
                    <a:pt x="1204899" y="2038156"/>
                    <a:pt x="1193038" y="1992870"/>
                    <a:pt x="1193038" y="1934812"/>
                  </a:cubicBezTo>
                  <a:cubicBezTo>
                    <a:pt x="1193038" y="1875426"/>
                    <a:pt x="1204981" y="1829477"/>
                    <a:pt x="1228869" y="1796964"/>
                  </a:cubicBezTo>
                  <a:cubicBezTo>
                    <a:pt x="1252755" y="1764451"/>
                    <a:pt x="1286097" y="1748195"/>
                    <a:pt x="1328895" y="1748195"/>
                  </a:cubicBezTo>
                  <a:close/>
                  <a:moveTo>
                    <a:pt x="1785481" y="1577006"/>
                  </a:moveTo>
                  <a:lnTo>
                    <a:pt x="1785481" y="2290627"/>
                  </a:lnTo>
                  <a:lnTo>
                    <a:pt x="2246299" y="2290627"/>
                  </a:lnTo>
                  <a:lnTo>
                    <a:pt x="2246299" y="2122423"/>
                  </a:lnTo>
                  <a:lnTo>
                    <a:pt x="2000463" y="2122423"/>
                  </a:lnTo>
                  <a:lnTo>
                    <a:pt x="2000463" y="1577006"/>
                  </a:lnTo>
                  <a:close/>
                  <a:moveTo>
                    <a:pt x="1330885" y="1565062"/>
                  </a:moveTo>
                  <a:cubicBezTo>
                    <a:pt x="1259888" y="1565062"/>
                    <a:pt x="1196522" y="1580904"/>
                    <a:pt x="1140785" y="1612587"/>
                  </a:cubicBezTo>
                  <a:cubicBezTo>
                    <a:pt x="1085049" y="1644270"/>
                    <a:pt x="1041754" y="1689141"/>
                    <a:pt x="1010900" y="1747200"/>
                  </a:cubicBezTo>
                  <a:cubicBezTo>
                    <a:pt x="980046" y="1805258"/>
                    <a:pt x="964619" y="1870616"/>
                    <a:pt x="964619" y="1943272"/>
                  </a:cubicBezTo>
                  <a:cubicBezTo>
                    <a:pt x="964619" y="2012610"/>
                    <a:pt x="979880" y="2074733"/>
                    <a:pt x="1010403" y="2129639"/>
                  </a:cubicBezTo>
                  <a:cubicBezTo>
                    <a:pt x="1040925" y="2184546"/>
                    <a:pt x="1083639" y="2227178"/>
                    <a:pt x="1138546" y="2257534"/>
                  </a:cubicBezTo>
                  <a:cubicBezTo>
                    <a:pt x="1193453" y="2287890"/>
                    <a:pt x="1254414" y="2303068"/>
                    <a:pt x="1321430" y="2303068"/>
                  </a:cubicBezTo>
                  <a:cubicBezTo>
                    <a:pt x="1350294" y="2303068"/>
                    <a:pt x="1377996" y="2300248"/>
                    <a:pt x="1404537" y="2294608"/>
                  </a:cubicBezTo>
                  <a:lnTo>
                    <a:pt x="1495108" y="2386672"/>
                  </a:lnTo>
                  <a:lnTo>
                    <a:pt x="1764831" y="2386672"/>
                  </a:lnTo>
                  <a:lnTo>
                    <a:pt x="1576224" y="2204535"/>
                  </a:lnTo>
                  <a:cubicBezTo>
                    <a:pt x="1647553" y="2133206"/>
                    <a:pt x="1683217" y="2042303"/>
                    <a:pt x="1683217" y="1931826"/>
                  </a:cubicBezTo>
                  <a:cubicBezTo>
                    <a:pt x="1683217" y="1860497"/>
                    <a:pt x="1668537" y="1796715"/>
                    <a:pt x="1639176" y="1740482"/>
                  </a:cubicBezTo>
                  <a:cubicBezTo>
                    <a:pt x="1609815" y="1684248"/>
                    <a:pt x="1568179" y="1640953"/>
                    <a:pt x="1514267" y="1610597"/>
                  </a:cubicBezTo>
                  <a:cubicBezTo>
                    <a:pt x="1460356" y="1580240"/>
                    <a:pt x="1399229" y="1565062"/>
                    <a:pt x="1330885" y="1565062"/>
                  </a:cubicBezTo>
                  <a:close/>
                  <a:moveTo>
                    <a:pt x="683674" y="1565062"/>
                  </a:moveTo>
                  <a:cubicBezTo>
                    <a:pt x="595425" y="1565062"/>
                    <a:pt x="525091" y="1585714"/>
                    <a:pt x="472673" y="1627019"/>
                  </a:cubicBezTo>
                  <a:cubicBezTo>
                    <a:pt x="420254" y="1668323"/>
                    <a:pt x="394045" y="1723479"/>
                    <a:pt x="394045" y="1792485"/>
                  </a:cubicBezTo>
                  <a:cubicBezTo>
                    <a:pt x="394045" y="1891019"/>
                    <a:pt x="451440" y="1962348"/>
                    <a:pt x="566230" y="2006472"/>
                  </a:cubicBezTo>
                  <a:cubicBezTo>
                    <a:pt x="601728" y="2019743"/>
                    <a:pt x="626030" y="2030193"/>
                    <a:pt x="639135" y="2037824"/>
                  </a:cubicBezTo>
                  <a:cubicBezTo>
                    <a:pt x="652239" y="2045455"/>
                    <a:pt x="662026" y="2053666"/>
                    <a:pt x="668496" y="2062457"/>
                  </a:cubicBezTo>
                  <a:cubicBezTo>
                    <a:pt x="674965" y="2071249"/>
                    <a:pt x="678200" y="2081451"/>
                    <a:pt x="678200" y="2093062"/>
                  </a:cubicBezTo>
                  <a:cubicBezTo>
                    <a:pt x="678200" y="2109319"/>
                    <a:pt x="671730" y="2121677"/>
                    <a:pt x="658792" y="2130137"/>
                  </a:cubicBezTo>
                  <a:cubicBezTo>
                    <a:pt x="645853" y="2138597"/>
                    <a:pt x="627606" y="2142827"/>
                    <a:pt x="604051" y="2142827"/>
                  </a:cubicBezTo>
                  <a:cubicBezTo>
                    <a:pt x="572865" y="2142827"/>
                    <a:pt x="539191" y="2136109"/>
                    <a:pt x="503029" y="2122672"/>
                  </a:cubicBezTo>
                  <a:cubicBezTo>
                    <a:pt x="466867" y="2109236"/>
                    <a:pt x="433857" y="2091570"/>
                    <a:pt x="403998" y="2069673"/>
                  </a:cubicBezTo>
                  <a:lnTo>
                    <a:pt x="403998" y="2265247"/>
                  </a:lnTo>
                  <a:cubicBezTo>
                    <a:pt x="466037" y="2290461"/>
                    <a:pt x="534381" y="2303068"/>
                    <a:pt x="609027" y="2303068"/>
                  </a:cubicBezTo>
                  <a:cubicBezTo>
                    <a:pt x="673389" y="2303068"/>
                    <a:pt x="728462" y="2294442"/>
                    <a:pt x="774245" y="2277191"/>
                  </a:cubicBezTo>
                  <a:cubicBezTo>
                    <a:pt x="820028" y="2259939"/>
                    <a:pt x="855610" y="2233730"/>
                    <a:pt x="880990" y="2198563"/>
                  </a:cubicBezTo>
                  <a:cubicBezTo>
                    <a:pt x="906370" y="2163396"/>
                    <a:pt x="919059" y="2122092"/>
                    <a:pt x="919059" y="2074650"/>
                  </a:cubicBezTo>
                  <a:cubicBezTo>
                    <a:pt x="919059" y="2025881"/>
                    <a:pt x="903715" y="1983747"/>
                    <a:pt x="873027" y="1948248"/>
                  </a:cubicBezTo>
                  <a:cubicBezTo>
                    <a:pt x="842339" y="1912749"/>
                    <a:pt x="790004" y="1880071"/>
                    <a:pt x="716021" y="1850212"/>
                  </a:cubicBezTo>
                  <a:cubicBezTo>
                    <a:pt x="678532" y="1834619"/>
                    <a:pt x="653898" y="1821929"/>
                    <a:pt x="642121" y="1812142"/>
                  </a:cubicBezTo>
                  <a:cubicBezTo>
                    <a:pt x="630343" y="1802355"/>
                    <a:pt x="624454" y="1789997"/>
                    <a:pt x="624454" y="1775068"/>
                  </a:cubicBezTo>
                  <a:cubicBezTo>
                    <a:pt x="624454" y="1759475"/>
                    <a:pt x="631753" y="1747200"/>
                    <a:pt x="646350" y="1738242"/>
                  </a:cubicBezTo>
                  <a:cubicBezTo>
                    <a:pt x="660948" y="1729285"/>
                    <a:pt x="680190" y="1724806"/>
                    <a:pt x="704077" y="1724806"/>
                  </a:cubicBezTo>
                  <a:cubicBezTo>
                    <a:pt x="762136" y="1724806"/>
                    <a:pt x="821189" y="1741228"/>
                    <a:pt x="881239" y="1774073"/>
                  </a:cubicBezTo>
                  <a:lnTo>
                    <a:pt x="881239" y="1592433"/>
                  </a:lnTo>
                  <a:cubicBezTo>
                    <a:pt x="850385" y="1584139"/>
                    <a:pt x="826415" y="1578499"/>
                    <a:pt x="809329" y="1575513"/>
                  </a:cubicBezTo>
                  <a:cubicBezTo>
                    <a:pt x="792243" y="1572527"/>
                    <a:pt x="773250" y="1570039"/>
                    <a:pt x="752349" y="1568048"/>
                  </a:cubicBezTo>
                  <a:cubicBezTo>
                    <a:pt x="731448" y="1566057"/>
                    <a:pt x="708556" y="1565062"/>
                    <a:pt x="683674" y="1565062"/>
                  </a:cubicBezTo>
                  <a:close/>
                  <a:moveTo>
                    <a:pt x="1309044" y="196190"/>
                  </a:moveTo>
                  <a:cubicBezTo>
                    <a:pt x="777755" y="196190"/>
                    <a:pt x="347062" y="332363"/>
                    <a:pt x="347062" y="500340"/>
                  </a:cubicBezTo>
                  <a:cubicBezTo>
                    <a:pt x="347062" y="668316"/>
                    <a:pt x="777755" y="804488"/>
                    <a:pt x="1309044" y="804488"/>
                  </a:cubicBezTo>
                  <a:cubicBezTo>
                    <a:pt x="1840335" y="804488"/>
                    <a:pt x="2271029" y="668316"/>
                    <a:pt x="2271029" y="500340"/>
                  </a:cubicBezTo>
                  <a:cubicBezTo>
                    <a:pt x="2271029" y="332363"/>
                    <a:pt x="1840335" y="196190"/>
                    <a:pt x="1309044" y="196190"/>
                  </a:cubicBezTo>
                  <a:close/>
                  <a:moveTo>
                    <a:pt x="1315224" y="0"/>
                  </a:moveTo>
                  <a:cubicBezTo>
                    <a:pt x="2041487" y="0"/>
                    <a:pt x="2630444" y="263538"/>
                    <a:pt x="2630444" y="588894"/>
                  </a:cubicBezTo>
                  <a:cubicBezTo>
                    <a:pt x="2632582" y="1185624"/>
                    <a:pt x="2634718" y="1782357"/>
                    <a:pt x="2636856" y="2379088"/>
                  </a:cubicBezTo>
                  <a:cubicBezTo>
                    <a:pt x="2239277" y="2346543"/>
                    <a:pt x="1952849" y="2602556"/>
                    <a:pt x="1860931" y="2847882"/>
                  </a:cubicBezTo>
                  <a:cubicBezTo>
                    <a:pt x="1610647" y="2807470"/>
                    <a:pt x="1299367" y="2933621"/>
                    <a:pt x="1167213" y="3297268"/>
                  </a:cubicBezTo>
                  <a:cubicBezTo>
                    <a:pt x="1137653" y="3455719"/>
                    <a:pt x="1164439" y="3466365"/>
                    <a:pt x="1144936" y="3503600"/>
                  </a:cubicBezTo>
                  <a:cubicBezTo>
                    <a:pt x="1125433" y="3540836"/>
                    <a:pt x="1157653" y="3515663"/>
                    <a:pt x="1050193" y="3520680"/>
                  </a:cubicBezTo>
                  <a:cubicBezTo>
                    <a:pt x="450921" y="3465791"/>
                    <a:pt x="0" y="3228437"/>
                    <a:pt x="0" y="2943751"/>
                  </a:cubicBezTo>
                  <a:lnTo>
                    <a:pt x="0" y="588894"/>
                  </a:lnTo>
                  <a:cubicBezTo>
                    <a:pt x="0" y="263538"/>
                    <a:pt x="588957" y="0"/>
                    <a:pt x="1315224" y="0"/>
                  </a:cubicBezTo>
                  <a:close/>
                </a:path>
              </a:pathLst>
            </a:custGeom>
            <a:solidFill>
              <a:srgbClr val="282828"/>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90000"/>
                </a:lnSpc>
                <a:spcBef>
                  <a:spcPts val="0"/>
                </a:spcBef>
                <a:spcAft>
                  <a:spcPts val="612"/>
                </a:spcAft>
                <a:buClrTx/>
                <a:buSzTx/>
                <a:buFontTx/>
                <a:buNone/>
                <a:tabLst/>
                <a:defRPr/>
              </a:pPr>
              <a:endParaRPr kumimoji="0" lang="en-US" sz="815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grpSp>
      <p:grpSp>
        <p:nvGrpSpPr>
          <p:cNvPr id="5" name="Group 4"/>
          <p:cNvGrpSpPr/>
          <p:nvPr/>
        </p:nvGrpSpPr>
        <p:grpSpPr>
          <a:xfrm>
            <a:off x="8026629" y="4411596"/>
            <a:ext cx="1389770" cy="688294"/>
            <a:chOff x="7904113" y="4348834"/>
            <a:chExt cx="1362643" cy="674859"/>
          </a:xfrm>
        </p:grpSpPr>
        <p:sp>
          <p:nvSpPr>
            <p:cNvPr id="21" name="TextBox 20"/>
            <p:cNvSpPr txBox="1"/>
            <p:nvPr/>
          </p:nvSpPr>
          <p:spPr>
            <a:xfrm>
              <a:off x="7904113" y="4790103"/>
              <a:ext cx="1362643" cy="233590"/>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on Azure HDInsight</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814" y="4348834"/>
              <a:ext cx="771559" cy="403566"/>
            </a:xfrm>
            <a:prstGeom prst="rect">
              <a:avLst/>
            </a:prstGeom>
          </p:spPr>
        </p:pic>
      </p:grpSp>
      <p:sp>
        <p:nvSpPr>
          <p:cNvPr id="37" name="Left Bracket 36"/>
          <p:cNvSpPr/>
          <p:nvPr/>
        </p:nvSpPr>
        <p:spPr>
          <a:xfrm>
            <a:off x="7905919" y="1671531"/>
            <a:ext cx="188481" cy="3526097"/>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sp>
        <p:nvSpPr>
          <p:cNvPr id="44" name="Freeform 122"/>
          <p:cNvSpPr>
            <a:spLocks noChangeAspect="1"/>
          </p:cNvSpPr>
          <p:nvPr/>
        </p:nvSpPr>
        <p:spPr bwMode="black">
          <a:xfrm>
            <a:off x="7119882" y="3122608"/>
            <a:ext cx="618611" cy="623943"/>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rgbClr val="EDC30D"/>
          </a:solidFill>
          <a:ln>
            <a:noFill/>
          </a:ln>
          <a:extLst/>
        </p:spPr>
        <p:txBody>
          <a:bodyPr vert="horz" wrap="square" lIns="93264" tIns="46632" rIns="93264" bIns="46632"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5" name="TextBox 24"/>
          <p:cNvSpPr txBox="1"/>
          <p:nvPr/>
        </p:nvSpPr>
        <p:spPr>
          <a:xfrm>
            <a:off x="10677619" y="4204613"/>
            <a:ext cx="606554" cy="176114"/>
          </a:xfrm>
          <a:prstGeom prst="rect">
            <a:avLst/>
          </a:prstGeom>
          <a:noFill/>
        </p:spPr>
        <p:txBody>
          <a:bodyPr wrap="none" lIns="0" tIns="0" rIns="0" bIns="0" rtlCol="0" anchor="ctr">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app</a:t>
            </a:r>
          </a:p>
        </p:txBody>
      </p:sp>
      <p:grpSp>
        <p:nvGrpSpPr>
          <p:cNvPr id="49" name="Group 48"/>
          <p:cNvGrpSpPr/>
          <p:nvPr/>
        </p:nvGrpSpPr>
        <p:grpSpPr>
          <a:xfrm>
            <a:off x="882" y="6732008"/>
            <a:ext cx="2070379" cy="262517"/>
            <a:chOff x="10162032" y="6604155"/>
            <a:chExt cx="2029968" cy="257393"/>
          </a:xfrm>
        </p:grpSpPr>
        <p:sp>
          <p:nvSpPr>
            <p:cNvPr id="50" name="Rectangle 49"/>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51" name="Rectangle 50"/>
            <p:cNvSpPr/>
            <p:nvPr/>
          </p:nvSpPr>
          <p:spPr>
            <a:xfrm>
              <a:off x="10162032"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62626"/>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52" name="Rectangle 51"/>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53" name="Straight Connector 52"/>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9876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880" y="-1"/>
            <a:ext cx="12434712"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 name="Rectangle 4"/>
          <p:cNvSpPr/>
          <p:nvPr/>
        </p:nvSpPr>
        <p:spPr>
          <a:xfrm>
            <a:off x="309439" y="2790980"/>
            <a:ext cx="4587610" cy="1438921"/>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96"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Demo</a:t>
            </a: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3672" b="0" i="0" u="none" strike="noStrike" kern="0" cap="none" spc="0" normalizeH="0" baseline="0" noProof="0" dirty="0" smtClean="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Create Reports</a:t>
            </a:r>
            <a:endParaRPr kumimoji="0" lang="en-US" sz="285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2" name="Picture 1"/>
          <p:cNvPicPr>
            <a:picLocks noChangeAspect="1"/>
          </p:cNvPicPr>
          <p:nvPr/>
        </p:nvPicPr>
        <p:blipFill>
          <a:blip r:embed="rId3"/>
          <a:stretch>
            <a:fillRect/>
          </a:stretch>
        </p:blipFill>
        <p:spPr>
          <a:xfrm>
            <a:off x="5075249" y="2308555"/>
            <a:ext cx="6679468" cy="3618045"/>
          </a:xfrm>
          <a:prstGeom prst="rect">
            <a:avLst/>
          </a:prstGeom>
        </p:spPr>
      </p:pic>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530" y="2125677"/>
            <a:ext cx="6770907" cy="4624213"/>
          </a:xfrm>
          <a:prstGeom prst="rect">
            <a:avLst/>
          </a:prstGeom>
        </p:spPr>
      </p:pic>
    </p:spTree>
    <p:extLst>
      <p:ext uri="{BB962C8B-B14F-4D97-AF65-F5344CB8AC3E}">
        <p14:creationId xmlns:p14="http://schemas.microsoft.com/office/powerpoint/2010/main" val="775076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53360" y="195402"/>
            <a:ext cx="6882388" cy="6603722"/>
          </a:xfrm>
          <a:prstGeom prst="rect">
            <a:avLst/>
          </a:prstGeom>
          <a:solidFill>
            <a:schemeClr val="bg1"/>
          </a:solidFill>
          <a:ln w="6350">
            <a:solidFill>
              <a:srgbClr val="1E1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5326848" y="348548"/>
            <a:ext cx="3673303" cy="2592920"/>
          </a:xfrm>
          <a:prstGeom prst="rect">
            <a:avLst/>
          </a:prstGeom>
        </p:spPr>
      </p:pic>
      <p:pic>
        <p:nvPicPr>
          <p:cNvPr id="11" name="Picture 10"/>
          <p:cNvPicPr>
            <a:picLocks noChangeAspect="1"/>
          </p:cNvPicPr>
          <p:nvPr/>
        </p:nvPicPr>
        <p:blipFill>
          <a:blip r:embed="rId4"/>
          <a:stretch>
            <a:fillRect/>
          </a:stretch>
        </p:blipFill>
        <p:spPr>
          <a:xfrm>
            <a:off x="5529780" y="3465422"/>
            <a:ext cx="3585548" cy="3178726"/>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441229" y="2620794"/>
            <a:ext cx="2763073" cy="156480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5293" y="4449817"/>
            <a:ext cx="3000317" cy="2339169"/>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697" t="9529" r="4593" b="1800"/>
          <a:stretch/>
        </p:blipFill>
        <p:spPr>
          <a:xfrm>
            <a:off x="9421633" y="348548"/>
            <a:ext cx="2782668" cy="2133537"/>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blip>
          <a:srcRect l="5179" r="2998" b="7153"/>
          <a:stretch/>
        </p:blipFill>
        <p:spPr>
          <a:xfrm>
            <a:off x="9584353" y="2620795"/>
            <a:ext cx="2537134" cy="1452868"/>
          </a:xfrm>
          <a:prstGeom prst="rect">
            <a:avLst/>
          </a:prstGeom>
        </p:spPr>
      </p:pic>
      <p:sp>
        <p:nvSpPr>
          <p:cNvPr id="2" name="Title 1"/>
          <p:cNvSpPr>
            <a:spLocks noGrp="1"/>
          </p:cNvSpPr>
          <p:nvPr>
            <p:ph type="title"/>
          </p:nvPr>
        </p:nvSpPr>
        <p:spPr>
          <a:xfrm>
            <a:off x="372742" y="604431"/>
            <a:ext cx="4651985" cy="2727670"/>
          </a:xfrm>
        </p:spPr>
        <p:txBody>
          <a:bodyPr/>
          <a:lstStyle/>
          <a:p>
            <a:pPr lvl="0"/>
            <a:r>
              <a:rPr lang="en-US" kern="0" dirty="0">
                <a:solidFill>
                  <a:srgbClr val="EDC30D"/>
                </a:solidFill>
                <a:latin typeface="Segoe UI Light" panose="020B0502040204020203" pitchFamily="34" charset="0"/>
                <a:cs typeface="Segoe UI Light" panose="020B0502040204020203" pitchFamily="34" charset="0"/>
              </a:rPr>
              <a:t>Get started quickly with Microsoft’s </a:t>
            </a:r>
            <a:r>
              <a:rPr lang="en-US" kern="0" dirty="0">
                <a:solidFill>
                  <a:srgbClr val="EDC30D"/>
                </a:solidFill>
                <a:latin typeface="Segoe UI Black" panose="020B0A02040204020203" pitchFamily="34" charset="0"/>
                <a:ea typeface="Segoe UI Black" panose="020B0A02040204020203" pitchFamily="34" charset="0"/>
                <a:cs typeface="Segoe UI Black" panose="020B0A02040204020203" pitchFamily="34" charset="0"/>
              </a:rPr>
              <a:t>open-sourced, production-quality </a:t>
            </a:r>
            <a:r>
              <a:rPr lang="en-US" kern="0" dirty="0">
                <a:solidFill>
                  <a:srgbClr val="EDC30D"/>
                </a:solidFill>
                <a:latin typeface="Segoe UI Light" panose="020B0502040204020203" pitchFamily="34" charset="0"/>
                <a:cs typeface="Segoe UI Light" panose="020B0502040204020203" pitchFamily="34" charset="0"/>
              </a:rPr>
              <a:t>visualization code</a:t>
            </a:r>
            <a:endParaRPr lang="en-US" dirty="0"/>
          </a:p>
        </p:txBody>
      </p:sp>
      <p:sp>
        <p:nvSpPr>
          <p:cNvPr id="3" name="Text Placeholder 2"/>
          <p:cNvSpPr>
            <a:spLocks noGrp="1"/>
          </p:cNvSpPr>
          <p:nvPr>
            <p:ph type="body" sz="quarter" idx="10"/>
          </p:nvPr>
        </p:nvSpPr>
        <p:spPr>
          <a:xfrm>
            <a:off x="364882" y="2533983"/>
            <a:ext cx="4406555" cy="3861015"/>
          </a:xfrm>
        </p:spPr>
        <p:txBody>
          <a:bodyPr vert="horz" wrap="square" lIns="146304" tIns="91440" rIns="146304" bIns="93260" rtlCol="0" anchor="b">
            <a:noAutofit/>
          </a:bodyPr>
          <a:lstStyle/>
          <a:p>
            <a:pPr marL="0" indent="0">
              <a:lnSpc>
                <a:spcPct val="100000"/>
              </a:lnSpc>
              <a:spcBef>
                <a:spcPts val="0"/>
              </a:spcBef>
              <a:spcAft>
                <a:spcPts val="816"/>
              </a:spcAft>
              <a:buNone/>
              <a:defRPr/>
            </a:pPr>
            <a:r>
              <a:rPr lang="en-US" sz="2448" kern="0" dirty="0">
                <a:solidFill>
                  <a:srgbClr val="EDC30D"/>
                </a:solidFill>
                <a:latin typeface="Segoe UI Light" panose="020B0502040204020203" pitchFamily="34" charset="0"/>
                <a:cs typeface="Segoe UI Light" panose="020B0502040204020203" pitchFamily="34" charset="0"/>
              </a:rPr>
              <a:t>Leverage the visualization framework, test suite and tooling to build the right </a:t>
            </a:r>
            <a:br>
              <a:rPr lang="en-US" sz="2448" kern="0" dirty="0">
                <a:solidFill>
                  <a:srgbClr val="EDC30D"/>
                </a:solidFill>
                <a:latin typeface="Segoe UI Light" panose="020B0502040204020203" pitchFamily="34" charset="0"/>
                <a:cs typeface="Segoe UI Light" panose="020B0502040204020203" pitchFamily="34" charset="0"/>
              </a:rPr>
            </a:br>
            <a:r>
              <a:rPr lang="en-US" sz="2448" kern="0" dirty="0">
                <a:solidFill>
                  <a:srgbClr val="EDC30D"/>
                </a:solidFill>
                <a:latin typeface="Segoe UI Light" panose="020B0502040204020203" pitchFamily="34" charset="0"/>
                <a:cs typeface="Segoe UI Light" panose="020B0502040204020203" pitchFamily="34" charset="0"/>
              </a:rPr>
              <a:t>custom visuals for your app</a:t>
            </a:r>
          </a:p>
        </p:txBody>
      </p:sp>
      <p:grpSp>
        <p:nvGrpSpPr>
          <p:cNvPr id="30" name="Group 29"/>
          <p:cNvGrpSpPr/>
          <p:nvPr/>
        </p:nvGrpSpPr>
        <p:grpSpPr>
          <a:xfrm>
            <a:off x="882" y="6732008"/>
            <a:ext cx="2070379" cy="262517"/>
            <a:chOff x="10162032" y="6604155"/>
            <a:chExt cx="2029968" cy="257393"/>
          </a:xfrm>
        </p:grpSpPr>
        <p:sp>
          <p:nvSpPr>
            <p:cNvPr id="31" name="Rectangle 30"/>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32" name="Rectangle 31"/>
            <p:cNvSpPr/>
            <p:nvPr/>
          </p:nvSpPr>
          <p:spPr>
            <a:xfrm>
              <a:off x="10162032"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62626"/>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33" name="Rectangle 32"/>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34" name="Straight Connector 33"/>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960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880" y="-1"/>
            <a:ext cx="12434712"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pic>
        <p:nvPicPr>
          <p:cNvPr id="3" name="Picture 2"/>
          <p:cNvPicPr>
            <a:picLocks noChangeAspect="1"/>
          </p:cNvPicPr>
          <p:nvPr/>
        </p:nvPicPr>
        <p:blipFill>
          <a:blip r:embed="rId3"/>
          <a:stretch>
            <a:fillRect/>
          </a:stretch>
        </p:blipFill>
        <p:spPr>
          <a:xfrm>
            <a:off x="5540313" y="2234175"/>
            <a:ext cx="6399437" cy="3692247"/>
          </a:xfrm>
          <a:prstGeom prst="rect">
            <a:avLst/>
          </a:prstGeom>
        </p:spPr>
      </p:pic>
      <p:sp>
        <p:nvSpPr>
          <p:cNvPr id="5" name="Rectangle 4"/>
          <p:cNvSpPr/>
          <p:nvPr/>
        </p:nvSpPr>
        <p:spPr>
          <a:xfrm>
            <a:off x="309439" y="2790980"/>
            <a:ext cx="5045138" cy="1410835"/>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96"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Demo</a:t>
            </a: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3672" b="0" i="0" u="none" strike="noStrike" kern="0" cap="none" spc="0" normalizeH="0" baseline="0" noProof="0" dirty="0" smtClean="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Visualize data your way</a:t>
            </a:r>
            <a:endParaRPr kumimoji="0" lang="en-US" sz="285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579" y="2102952"/>
            <a:ext cx="6770907" cy="4624213"/>
          </a:xfrm>
          <a:prstGeom prst="rect">
            <a:avLst/>
          </a:prstGeom>
        </p:spPr>
      </p:pic>
    </p:spTree>
    <p:extLst>
      <p:ext uri="{BB962C8B-B14F-4D97-AF65-F5344CB8AC3E}">
        <p14:creationId xmlns:p14="http://schemas.microsoft.com/office/powerpoint/2010/main" val="2713263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82828"/>
          </a:solidFill>
        </p:spPr>
        <p:txBody>
          <a:bodyPr>
            <a:normAutofit/>
          </a:bodyPr>
          <a:lstStyle/>
          <a:p>
            <a:r>
              <a:rPr lang="en-US" dirty="0">
                <a:latin typeface="Segoe UI Black" panose="020B0A02040204020203" pitchFamily="34" charset="0"/>
              </a:rPr>
              <a:t>Embed</a:t>
            </a:r>
            <a:r>
              <a:rPr lang="en-US" dirty="0">
                <a:solidFill>
                  <a:prstClr val="white"/>
                </a:solidFill>
                <a:latin typeface="Segoe UI" panose="020B0502040204020203" pitchFamily="34" charset="0"/>
                <a:cs typeface="Segoe UI" panose="020B0502040204020203" pitchFamily="34" charset="0"/>
              </a:rPr>
              <a:t> </a:t>
            </a:r>
            <a:r>
              <a:rPr lang="en-US" dirty="0" smtClean="0">
                <a:latin typeface="Segoe UI Light" panose="020B0502040204020203" pitchFamily="34" charset="0"/>
                <a:cs typeface="Segoe UI Light" panose="020B0502040204020203" pitchFamily="34" charset="0"/>
              </a:rPr>
              <a:t>data experiences easily</a:t>
            </a:r>
            <a:br>
              <a:rPr lang="en-US" dirty="0" smtClean="0">
                <a:latin typeface="Segoe UI Light" panose="020B0502040204020203" pitchFamily="34" charset="0"/>
                <a:cs typeface="Segoe UI Light" panose="020B0502040204020203" pitchFamily="34" charset="0"/>
              </a:rPr>
            </a:br>
            <a:r>
              <a:rPr lang="en-US" sz="3600" dirty="0">
                <a:latin typeface="Segoe UI Light" panose="020B0502040204020203" pitchFamily="34" charset="0"/>
                <a:cs typeface="Segoe UI Light" panose="020B0502040204020203" pitchFamily="34" charset="0"/>
              </a:rPr>
              <a:t>on </a:t>
            </a:r>
            <a:r>
              <a:rPr lang="en-US" sz="3600" dirty="0" smtClean="0">
                <a:latin typeface="Segoe UI Light" panose="020B0502040204020203" pitchFamily="34" charset="0"/>
                <a:cs typeface="Segoe UI Light" panose="020B0502040204020203" pitchFamily="34" charset="0"/>
              </a:rPr>
              <a:t>any device for immediate value</a:t>
            </a:r>
            <a:endParaRPr lang="en-US" sz="3600" dirty="0"/>
          </a:p>
        </p:txBody>
      </p:sp>
      <p:grpSp>
        <p:nvGrpSpPr>
          <p:cNvPr id="5" name="Group 4"/>
          <p:cNvGrpSpPr/>
          <p:nvPr/>
        </p:nvGrpSpPr>
        <p:grpSpPr>
          <a:xfrm>
            <a:off x="10693081" y="1332937"/>
            <a:ext cx="1250304" cy="936264"/>
            <a:chOff x="5423966" y="4106181"/>
            <a:chExt cx="1344068" cy="1006476"/>
          </a:xfrm>
        </p:grpSpPr>
        <p:sp>
          <p:nvSpPr>
            <p:cNvPr id="7" name="Freeform 6"/>
            <p:cNvSpPr/>
            <p:nvPr/>
          </p:nvSpPr>
          <p:spPr>
            <a:xfrm>
              <a:off x="5423966" y="4106181"/>
              <a:ext cx="1344068" cy="1006476"/>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solidFill>
              <a:srgbClr val="EDC30D"/>
            </a:solid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8" name="Freeform 7"/>
            <p:cNvSpPr/>
            <p:nvPr/>
          </p:nvSpPr>
          <p:spPr>
            <a:xfrm>
              <a:off x="5639221" y="4443616"/>
              <a:ext cx="913557" cy="477780"/>
            </a:xfrm>
            <a:custGeom>
              <a:avLst/>
              <a:gdLst/>
              <a:ahLst/>
              <a:cxnLst/>
              <a:rect l="l" t="t" r="r" b="b"/>
              <a:pathLst>
                <a:path w="356853" h="186630">
                  <a:moveTo>
                    <a:pt x="99678" y="37393"/>
                  </a:moveTo>
                  <a:lnTo>
                    <a:pt x="99678" y="58601"/>
                  </a:lnTo>
                  <a:lnTo>
                    <a:pt x="26789" y="94766"/>
                  </a:lnTo>
                  <a:lnTo>
                    <a:pt x="26789" y="95212"/>
                  </a:lnTo>
                  <a:lnTo>
                    <a:pt x="99678" y="128029"/>
                  </a:lnTo>
                  <a:lnTo>
                    <a:pt x="99678" y="149125"/>
                  </a:lnTo>
                  <a:lnTo>
                    <a:pt x="0" y="101240"/>
                  </a:lnTo>
                  <a:lnTo>
                    <a:pt x="0" y="89408"/>
                  </a:lnTo>
                  <a:close/>
                  <a:moveTo>
                    <a:pt x="257175" y="36835"/>
                  </a:moveTo>
                  <a:lnTo>
                    <a:pt x="356853" y="88738"/>
                  </a:lnTo>
                  <a:lnTo>
                    <a:pt x="356853" y="100570"/>
                  </a:lnTo>
                  <a:lnTo>
                    <a:pt x="257175" y="148456"/>
                  </a:lnTo>
                  <a:lnTo>
                    <a:pt x="257175" y="127359"/>
                  </a:lnTo>
                  <a:lnTo>
                    <a:pt x="330175" y="94878"/>
                  </a:lnTo>
                  <a:lnTo>
                    <a:pt x="330175" y="94208"/>
                  </a:lnTo>
                  <a:lnTo>
                    <a:pt x="257175" y="58043"/>
                  </a:lnTo>
                  <a:close/>
                  <a:moveTo>
                    <a:pt x="205122" y="0"/>
                  </a:moveTo>
                  <a:lnTo>
                    <a:pt x="229009" y="0"/>
                  </a:lnTo>
                  <a:lnTo>
                    <a:pt x="151656" y="186630"/>
                  </a:lnTo>
                  <a:lnTo>
                    <a:pt x="128104" y="186630"/>
                  </a:lnTo>
                  <a:close/>
                </a:path>
              </a:pathLst>
            </a:custGeom>
            <a:solidFill>
              <a:srgbClr val="EDC30D"/>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4488" b="0" i="0" u="none" strike="noStrike" kern="0" cap="none" spc="0" normalizeH="0" baseline="0" noProof="0" dirty="0">
                <a:ln>
                  <a:noFill/>
                </a:ln>
                <a:solidFill>
                  <a:srgbClr val="EDC30D"/>
                </a:solidFill>
                <a:effectLst/>
                <a:uLnTx/>
                <a:uFillTx/>
                <a:latin typeface="Segoe UI Semibold" panose="020B0702040204020203" pitchFamily="34" charset="0"/>
                <a:ea typeface="Segoe UI Historic" panose="020B0502040204020203" pitchFamily="34" charset="0"/>
                <a:cs typeface="Segoe UI Semibold" panose="020B0702040204020203" pitchFamily="34" charset="0"/>
              </a:endParaRPr>
            </a:p>
          </p:txBody>
        </p:sp>
      </p:grpSp>
      <p:sp>
        <p:nvSpPr>
          <p:cNvPr id="48" name="Content Placeholder 2"/>
          <p:cNvSpPr>
            <a:spLocks noGrp="1"/>
          </p:cNvSpPr>
          <p:nvPr>
            <p:ph idx="4294967295"/>
          </p:nvPr>
        </p:nvSpPr>
        <p:spPr>
          <a:xfrm>
            <a:off x="7232872" y="3019628"/>
            <a:ext cx="4709970" cy="3306208"/>
          </a:xfrm>
        </p:spPr>
        <p:txBody>
          <a:bodyPr>
            <a:noAutofit/>
          </a:bodyPr>
          <a:lstStyle/>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Easily embed interactive visuals in your app using REST APIs and the Power BI SDK </a:t>
            </a:r>
          </a:p>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Ensure consistent high-fidelity data experiences across any device</a:t>
            </a:r>
          </a:p>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Provide friction-free authentication and authorization experiences</a:t>
            </a:r>
          </a:p>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Realize faster time-to-value without redesigning your app </a:t>
            </a:r>
          </a:p>
        </p:txBody>
      </p:sp>
      <p:pic>
        <p:nvPicPr>
          <p:cNvPr id="51" name="Picture 50"/>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5551" r="647" b="1"/>
          <a:stretch/>
        </p:blipFill>
        <p:spPr bwMode="auto">
          <a:xfrm>
            <a:off x="883" y="2670273"/>
            <a:ext cx="6824288" cy="4324252"/>
          </a:xfrm>
          <a:prstGeom prst="rect">
            <a:avLst/>
          </a:prstGeom>
          <a:ln>
            <a:noFill/>
          </a:ln>
          <a:extLst>
            <a:ext uri="{53640926-AAD7-44D8-BBD7-CCE9431645EC}">
              <a14:shadowObscured xmlns:a14="http://schemas.microsoft.com/office/drawing/2010/main"/>
            </a:ext>
          </a:extLst>
        </p:spPr>
      </p:pic>
      <p:grpSp>
        <p:nvGrpSpPr>
          <p:cNvPr id="23" name="Group 22"/>
          <p:cNvGrpSpPr/>
          <p:nvPr/>
        </p:nvGrpSpPr>
        <p:grpSpPr>
          <a:xfrm>
            <a:off x="882" y="6732008"/>
            <a:ext cx="2070379" cy="262517"/>
            <a:chOff x="10162032" y="6604155"/>
            <a:chExt cx="2029968" cy="257393"/>
          </a:xfrm>
        </p:grpSpPr>
        <p:sp>
          <p:nvSpPr>
            <p:cNvPr id="24" name="Rectangle 23"/>
            <p:cNvSpPr/>
            <p:nvPr/>
          </p:nvSpPr>
          <p:spPr>
            <a:xfrm>
              <a:off x="10838688"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25" name="Rectangle 24"/>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26" name="Rectangle 25"/>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27" name="Straight Connector 26"/>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4681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72741" y="3704754"/>
            <a:ext cx="4663018" cy="121664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1"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Discovery</a:t>
            </a: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 Enumerate datasets and reports</a:t>
            </a:r>
          </a:p>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1"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Content Creation</a:t>
            </a: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t>
            </a:r>
            <a:r>
              <a:rPr kumimoji="0" lang="en-US" sz="1428" b="1"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 </a:t>
            </a:r>
            <a:r>
              <a:rPr kumimoji="0" lang="en-US" sz="1428" b="0" i="0" u="none" strike="noStrike" kern="1200" cap="none" spc="-31"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Provision datasets and reports</a:t>
            </a:r>
          </a:p>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1"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t>
            </a:r>
            <a:r>
              <a:rPr kumimoji="0" lang="en-US" sz="1428" b="1"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 </a:t>
            </a: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Embed reports</a:t>
            </a:r>
          </a:p>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1"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Utility</a:t>
            </a: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 Set connection strings and credentials</a:t>
            </a:r>
          </a:p>
        </p:txBody>
      </p:sp>
      <p:sp>
        <p:nvSpPr>
          <p:cNvPr id="46" name="Rectangle 45"/>
          <p:cNvSpPr/>
          <p:nvPr/>
        </p:nvSpPr>
        <p:spPr>
          <a:xfrm>
            <a:off x="372742" y="3326203"/>
            <a:ext cx="2920471" cy="35320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48" b="1"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Power BI APIs</a:t>
            </a:r>
          </a:p>
        </p:txBody>
      </p:sp>
      <p:sp>
        <p:nvSpPr>
          <p:cNvPr id="47" name="Rectangle 46"/>
          <p:cNvSpPr/>
          <p:nvPr/>
        </p:nvSpPr>
        <p:spPr>
          <a:xfrm>
            <a:off x="372742" y="5183535"/>
            <a:ext cx="4736364" cy="35320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48" b="1" i="0" u="none" strike="noStrike" kern="1200" cap="none" spc="0" normalizeH="0" baseline="0" noProof="0" dirty="0">
                <a:ln>
                  <a:noFill/>
                </a:ln>
                <a:solidFill>
                  <a:srgbClr val="0078D7"/>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Azure APIs for automation</a:t>
            </a:r>
          </a:p>
        </p:txBody>
      </p:sp>
      <p:sp>
        <p:nvSpPr>
          <p:cNvPr id="48" name="Rectangle 47"/>
          <p:cNvSpPr/>
          <p:nvPr/>
        </p:nvSpPr>
        <p:spPr>
          <a:xfrm>
            <a:off x="372742" y="5551384"/>
            <a:ext cx="3440048" cy="9553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Provision workspace collections</a:t>
            </a:r>
          </a:p>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De-provision workspace collections</a:t>
            </a:r>
          </a:p>
          <a:p>
            <a:pPr marL="0" marR="0" lvl="0" indent="0" algn="l" defTabSz="914400" rtl="0" eaLnBrk="1" fontAlgn="auto" latinLnBrk="0" hangingPunct="1">
              <a:lnSpc>
                <a:spcPct val="100000"/>
              </a:lnSpc>
              <a:spcBef>
                <a:spcPts val="306"/>
              </a:spcBef>
              <a:spcAft>
                <a:spcPts val="0"/>
              </a:spcAft>
              <a:buClrTx/>
              <a:buSzTx/>
              <a:buFontTx/>
              <a:buNone/>
              <a:tabLst/>
              <a:defRPr/>
            </a:pPr>
            <a:r>
              <a:rPr kumimoji="0" lang="en-US" sz="1428"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Manage API keys</a:t>
            </a:r>
          </a:p>
        </p:txBody>
      </p:sp>
      <p:sp>
        <p:nvSpPr>
          <p:cNvPr id="28" name="Rectangle 27"/>
          <p:cNvSpPr/>
          <p:nvPr/>
        </p:nvSpPr>
        <p:spPr>
          <a:xfrm>
            <a:off x="5744535" y="5694899"/>
            <a:ext cx="4877663" cy="811824"/>
          </a:xfrm>
          <a:prstGeom prst="rect">
            <a:avLst/>
          </a:prstGeom>
          <a:noFill/>
          <a:ln w="6350">
            <a:solidFill>
              <a:srgbClr val="1E1E1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33" name="Rectangle 32"/>
          <p:cNvSpPr/>
          <p:nvPr/>
        </p:nvSpPr>
        <p:spPr>
          <a:xfrm>
            <a:off x="5744536" y="3166155"/>
            <a:ext cx="4877663" cy="1594307"/>
          </a:xfrm>
          <a:prstGeom prst="rect">
            <a:avLst/>
          </a:prstGeom>
          <a:noFill/>
          <a:ln w="6350">
            <a:solidFill>
              <a:srgbClr val="1E1E1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50" name="TextBox 49"/>
          <p:cNvSpPr txBox="1"/>
          <p:nvPr/>
        </p:nvSpPr>
        <p:spPr>
          <a:xfrm>
            <a:off x="10651791" y="5959555"/>
            <a:ext cx="1389770" cy="286306"/>
          </a:xfrm>
          <a:prstGeom prst="rect">
            <a:avLst/>
          </a:prstGeom>
          <a:noFill/>
        </p:spPr>
        <p:txBody>
          <a:bodyPr wrap="square" rtlCol="0">
            <a:spAutoFit/>
          </a:body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224" b="1" i="0" u="none" strike="noStrike" kern="0" cap="none" spc="0" normalizeH="0" baseline="0" noProof="0" dirty="0">
                <a:ln>
                  <a:noFill/>
                </a:ln>
                <a:solidFill>
                  <a:srgbClr val="282828"/>
                </a:solidFill>
                <a:effectLst/>
                <a:uLnTx/>
                <a:uFillTx/>
                <a:latin typeface="Segoe UI"/>
                <a:ea typeface="+mn-ea"/>
                <a:cs typeface="+mn-cs"/>
              </a:rPr>
              <a:t>Data</a:t>
            </a:r>
          </a:p>
        </p:txBody>
      </p:sp>
      <p:sp>
        <p:nvSpPr>
          <p:cNvPr id="51" name="TextBox 50"/>
          <p:cNvSpPr txBox="1"/>
          <p:nvPr/>
        </p:nvSpPr>
        <p:spPr>
          <a:xfrm>
            <a:off x="10651791" y="5095423"/>
            <a:ext cx="1389770" cy="286306"/>
          </a:xfrm>
          <a:prstGeom prst="rect">
            <a:avLst/>
          </a:prstGeom>
          <a:noFill/>
        </p:spPr>
        <p:txBody>
          <a:bodyPr wrap="square" rtlCol="0">
            <a:spAutoFit/>
          </a:body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224" b="1" i="0" u="none" strike="noStrike" kern="0" cap="none" spc="0" normalizeH="0" baseline="0" noProof="0" dirty="0">
                <a:ln>
                  <a:noFill/>
                </a:ln>
                <a:solidFill>
                  <a:srgbClr val="282828"/>
                </a:solidFill>
                <a:effectLst/>
                <a:uLnTx/>
                <a:uFillTx/>
                <a:latin typeface="Segoe UI"/>
                <a:ea typeface="+mn-ea"/>
                <a:cs typeface="+mn-cs"/>
              </a:rPr>
              <a:t>Platform</a:t>
            </a:r>
          </a:p>
        </p:txBody>
      </p:sp>
      <p:sp>
        <p:nvSpPr>
          <p:cNvPr id="52" name="TextBox 51"/>
          <p:cNvSpPr txBox="1"/>
          <p:nvPr/>
        </p:nvSpPr>
        <p:spPr>
          <a:xfrm>
            <a:off x="10651791" y="3842830"/>
            <a:ext cx="1389770" cy="286306"/>
          </a:xfrm>
          <a:prstGeom prst="rect">
            <a:avLst/>
          </a:prstGeom>
          <a:noFill/>
        </p:spPr>
        <p:txBody>
          <a:bodyPr wrap="square" rtlCol="0">
            <a:spAutoFit/>
          </a:bodyPr>
          <a:lstStyle/>
          <a:p>
            <a:pPr marL="0" marR="0" lvl="0" indent="0" algn="l" defTabSz="951304" rtl="0" eaLnBrk="1" fontAlgn="auto" latinLnBrk="0" hangingPunct="1">
              <a:lnSpc>
                <a:spcPct val="100000"/>
              </a:lnSpc>
              <a:spcBef>
                <a:spcPts val="0"/>
              </a:spcBef>
              <a:spcAft>
                <a:spcPts val="0"/>
              </a:spcAft>
              <a:buClrTx/>
              <a:buSzTx/>
              <a:buFontTx/>
              <a:buNone/>
              <a:tabLst/>
              <a:defRPr/>
            </a:pPr>
            <a:r>
              <a:rPr kumimoji="0" lang="en-US" sz="1224" b="1" i="0" u="none" strike="noStrike" kern="0" cap="none" spc="0" normalizeH="0" baseline="0" noProof="0" dirty="0">
                <a:ln>
                  <a:noFill/>
                </a:ln>
                <a:solidFill>
                  <a:srgbClr val="282828"/>
                </a:solidFill>
                <a:effectLst/>
                <a:uLnTx/>
                <a:uFillTx/>
                <a:latin typeface="Segoe UI"/>
                <a:ea typeface="+mn-ea"/>
                <a:cs typeface="+mn-cs"/>
              </a:rPr>
              <a:t>Programmatic</a:t>
            </a:r>
          </a:p>
        </p:txBody>
      </p:sp>
      <p:sp>
        <p:nvSpPr>
          <p:cNvPr id="55" name="TextBox 54"/>
          <p:cNvSpPr txBox="1"/>
          <p:nvPr/>
        </p:nvSpPr>
        <p:spPr>
          <a:xfrm>
            <a:off x="7512664" y="5873444"/>
            <a:ext cx="1331344" cy="446397"/>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a:t>
            </a:r>
            <a:b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b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Data Warehouse</a:t>
            </a:r>
          </a:p>
        </p:txBody>
      </p:sp>
      <p:sp>
        <p:nvSpPr>
          <p:cNvPr id="56" name="TextBox 55"/>
          <p:cNvSpPr txBox="1"/>
          <p:nvPr/>
        </p:nvSpPr>
        <p:spPr>
          <a:xfrm>
            <a:off x="8844581" y="5873444"/>
            <a:ext cx="1662898" cy="446397"/>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Spark on </a:t>
            </a:r>
            <a:b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b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HDInsight</a:t>
            </a:r>
          </a:p>
        </p:txBody>
      </p:sp>
      <p:sp>
        <p:nvSpPr>
          <p:cNvPr id="57" name="TextBox 56"/>
          <p:cNvSpPr txBox="1"/>
          <p:nvPr/>
        </p:nvSpPr>
        <p:spPr>
          <a:xfrm>
            <a:off x="5859251" y="5873444"/>
            <a:ext cx="1608430" cy="446397"/>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a:t>
            </a:r>
            <a:b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b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Database</a:t>
            </a:r>
          </a:p>
        </p:txBody>
      </p:sp>
      <p:grpSp>
        <p:nvGrpSpPr>
          <p:cNvPr id="68" name="Group 67"/>
          <p:cNvGrpSpPr/>
          <p:nvPr/>
        </p:nvGrpSpPr>
        <p:grpSpPr>
          <a:xfrm rot="19800000">
            <a:off x="6525066" y="3487789"/>
            <a:ext cx="1020804" cy="642168"/>
            <a:chOff x="228586" y="3732906"/>
            <a:chExt cx="3039980" cy="1912400"/>
          </a:xfrm>
          <a:solidFill>
            <a:srgbClr val="1E1E1E"/>
          </a:solidFill>
        </p:grpSpPr>
        <p:sp>
          <p:nvSpPr>
            <p:cNvPr id="69" name="Freeform 68"/>
            <p:cNvSpPr/>
            <p:nvPr/>
          </p:nvSpPr>
          <p:spPr bwMode="auto">
            <a:xfrm>
              <a:off x="228586" y="3732906"/>
              <a:ext cx="1912399" cy="1912400"/>
            </a:xfrm>
            <a:custGeom>
              <a:avLst/>
              <a:gdLst>
                <a:gd name="connsiteX0" fmla="*/ 1107714 w 1912399"/>
                <a:gd name="connsiteY0" fmla="*/ 0 h 1912400"/>
                <a:gd name="connsiteX1" fmla="*/ 1295367 w 1912399"/>
                <a:gd name="connsiteY1" fmla="*/ 49424 h 1912400"/>
                <a:gd name="connsiteX2" fmla="*/ 1292561 w 1912399"/>
                <a:gd name="connsiteY2" fmla="*/ 272823 h 1912400"/>
                <a:gd name="connsiteX3" fmla="*/ 1319590 w 1912399"/>
                <a:gd name="connsiteY3" fmla="*/ 285843 h 1912400"/>
                <a:gd name="connsiteX4" fmla="*/ 1373480 w 1912399"/>
                <a:gd name="connsiteY4" fmla="*/ 318582 h 1912400"/>
                <a:gd name="connsiteX5" fmla="*/ 1564000 w 1912399"/>
                <a:gd name="connsiteY5" fmla="*/ 202638 h 1912400"/>
                <a:gd name="connsiteX6" fmla="*/ 1702074 w 1912399"/>
                <a:gd name="connsiteY6" fmla="*/ 338990 h 1912400"/>
                <a:gd name="connsiteX7" fmla="*/ 1588749 w 1912399"/>
                <a:gd name="connsiteY7" fmla="*/ 530579 h 1912400"/>
                <a:gd name="connsiteX8" fmla="*/ 1626555 w 1912399"/>
                <a:gd name="connsiteY8" fmla="*/ 592808 h 1912400"/>
                <a:gd name="connsiteX9" fmla="*/ 1636116 w 1912399"/>
                <a:gd name="connsiteY9" fmla="*/ 612656 h 1912400"/>
                <a:gd name="connsiteX10" fmla="*/ 1859351 w 1912399"/>
                <a:gd name="connsiteY10" fmla="*/ 607499 h 1912400"/>
                <a:gd name="connsiteX11" fmla="*/ 1910750 w 1912399"/>
                <a:gd name="connsiteY11" fmla="*/ 794621 h 1912400"/>
                <a:gd name="connsiteX12" fmla="*/ 1715952 w 1912399"/>
                <a:gd name="connsiteY12" fmla="*/ 904364 h 1912400"/>
                <a:gd name="connsiteX13" fmla="*/ 1718570 w 1912399"/>
                <a:gd name="connsiteY13" fmla="*/ 956199 h 1912400"/>
                <a:gd name="connsiteX14" fmla="*/ 1716491 w 1912399"/>
                <a:gd name="connsiteY14" fmla="*/ 997357 h 1912400"/>
                <a:gd name="connsiteX15" fmla="*/ 1912399 w 1912399"/>
                <a:gd name="connsiteY15" fmla="*/ 1105023 h 1912400"/>
                <a:gd name="connsiteX16" fmla="*/ 1862975 w 1912399"/>
                <a:gd name="connsiteY16" fmla="*/ 1292677 h 1912400"/>
                <a:gd name="connsiteX17" fmla="*/ 1640864 w 1912399"/>
                <a:gd name="connsiteY17" fmla="*/ 1289887 h 1912400"/>
                <a:gd name="connsiteX18" fmla="*/ 1626555 w 1912399"/>
                <a:gd name="connsiteY18" fmla="*/ 1319591 h 1912400"/>
                <a:gd name="connsiteX19" fmla="*/ 1594634 w 1912399"/>
                <a:gd name="connsiteY19" fmla="*/ 1372134 h 1912400"/>
                <a:gd name="connsiteX20" fmla="*/ 1709760 w 1912399"/>
                <a:gd name="connsiteY20" fmla="*/ 1561309 h 1912400"/>
                <a:gd name="connsiteX21" fmla="*/ 1573408 w 1912399"/>
                <a:gd name="connsiteY21" fmla="*/ 1699383 h 1912400"/>
                <a:gd name="connsiteX22" fmla="*/ 1383815 w 1912399"/>
                <a:gd name="connsiteY22" fmla="*/ 1587240 h 1912400"/>
                <a:gd name="connsiteX23" fmla="*/ 1382447 w 1912399"/>
                <a:gd name="connsiteY23" fmla="*/ 1588369 h 1912400"/>
                <a:gd name="connsiteX24" fmla="*/ 1319589 w 1912399"/>
                <a:gd name="connsiteY24" fmla="*/ 1626556 h 1912400"/>
                <a:gd name="connsiteX25" fmla="*/ 1299743 w 1912399"/>
                <a:gd name="connsiteY25" fmla="*/ 1636116 h 1912400"/>
                <a:gd name="connsiteX26" fmla="*/ 1304898 w 1912399"/>
                <a:gd name="connsiteY26" fmla="*/ 1859353 h 1912400"/>
                <a:gd name="connsiteX27" fmla="*/ 1117777 w 1912399"/>
                <a:gd name="connsiteY27" fmla="*/ 1910752 h 1912400"/>
                <a:gd name="connsiteX28" fmla="*/ 1008034 w 1912399"/>
                <a:gd name="connsiteY28" fmla="*/ 1715953 h 1912400"/>
                <a:gd name="connsiteX29" fmla="*/ 956198 w 1912399"/>
                <a:gd name="connsiteY29" fmla="*/ 1718570 h 1912400"/>
                <a:gd name="connsiteX30" fmla="*/ 912424 w 1912399"/>
                <a:gd name="connsiteY30" fmla="*/ 1716359 h 1912400"/>
                <a:gd name="connsiteX31" fmla="*/ 804686 w 1912399"/>
                <a:gd name="connsiteY31" fmla="*/ 1912400 h 1912400"/>
                <a:gd name="connsiteX32" fmla="*/ 617034 w 1912399"/>
                <a:gd name="connsiteY32" fmla="*/ 1862976 h 1912400"/>
                <a:gd name="connsiteX33" fmla="*/ 619840 w 1912399"/>
                <a:gd name="connsiteY33" fmla="*/ 1639577 h 1912400"/>
                <a:gd name="connsiteX34" fmla="*/ 592809 w 1912399"/>
                <a:gd name="connsiteY34" fmla="*/ 1626557 h 1912400"/>
                <a:gd name="connsiteX35" fmla="*/ 538918 w 1912399"/>
                <a:gd name="connsiteY35" fmla="*/ 1593816 h 1912400"/>
                <a:gd name="connsiteX36" fmla="*/ 348399 w 1912399"/>
                <a:gd name="connsiteY36" fmla="*/ 1709761 h 1912400"/>
                <a:gd name="connsiteX37" fmla="*/ 210325 w 1912399"/>
                <a:gd name="connsiteY37" fmla="*/ 1573408 h 1912400"/>
                <a:gd name="connsiteX38" fmla="*/ 323649 w 1912399"/>
                <a:gd name="connsiteY38" fmla="*/ 1381820 h 1912400"/>
                <a:gd name="connsiteX39" fmla="*/ 285842 w 1912399"/>
                <a:gd name="connsiteY39" fmla="*/ 1319591 h 1912400"/>
                <a:gd name="connsiteX40" fmla="*/ 276283 w 1912399"/>
                <a:gd name="connsiteY40" fmla="*/ 1299744 h 1912400"/>
                <a:gd name="connsiteX41" fmla="*/ 53046 w 1912399"/>
                <a:gd name="connsiteY41" fmla="*/ 1304899 h 1912400"/>
                <a:gd name="connsiteX42" fmla="*/ 1647 w 1912399"/>
                <a:gd name="connsiteY42" fmla="*/ 1117778 h 1912400"/>
                <a:gd name="connsiteX43" fmla="*/ 196447 w 1912399"/>
                <a:gd name="connsiteY43" fmla="*/ 1008034 h 1912400"/>
                <a:gd name="connsiteX44" fmla="*/ 193829 w 1912399"/>
                <a:gd name="connsiteY44" fmla="*/ 956199 h 1912400"/>
                <a:gd name="connsiteX45" fmla="*/ 196172 w 1912399"/>
                <a:gd name="connsiteY45" fmla="*/ 909806 h 1912400"/>
                <a:gd name="connsiteX46" fmla="*/ 0 w 1912399"/>
                <a:gd name="connsiteY46" fmla="*/ 801994 h 1912400"/>
                <a:gd name="connsiteX47" fmla="*/ 49424 w 1912399"/>
                <a:gd name="connsiteY47" fmla="*/ 614342 h 1912400"/>
                <a:gd name="connsiteX48" fmla="*/ 274111 w 1912399"/>
                <a:gd name="connsiteY48" fmla="*/ 617163 h 1912400"/>
                <a:gd name="connsiteX49" fmla="*/ 285843 w 1912399"/>
                <a:gd name="connsiteY49" fmla="*/ 592809 h 1912400"/>
                <a:gd name="connsiteX50" fmla="*/ 319400 w 1912399"/>
                <a:gd name="connsiteY50" fmla="*/ 537571 h 1912400"/>
                <a:gd name="connsiteX51" fmla="*/ 202639 w 1912399"/>
                <a:gd name="connsiteY51" fmla="*/ 345707 h 1912400"/>
                <a:gd name="connsiteX52" fmla="*/ 338991 w 1912399"/>
                <a:gd name="connsiteY52" fmla="*/ 207633 h 1912400"/>
                <a:gd name="connsiteX53" fmla="*/ 532824 w 1912399"/>
                <a:gd name="connsiteY53" fmla="*/ 322285 h 1912400"/>
                <a:gd name="connsiteX54" fmla="*/ 592809 w 1912399"/>
                <a:gd name="connsiteY54" fmla="*/ 285843 h 1912400"/>
                <a:gd name="connsiteX55" fmla="*/ 612656 w 1912399"/>
                <a:gd name="connsiteY55" fmla="*/ 276282 h 1912400"/>
                <a:gd name="connsiteX56" fmla="*/ 607499 w 1912399"/>
                <a:gd name="connsiteY56" fmla="*/ 53048 h 1912400"/>
                <a:gd name="connsiteX57" fmla="*/ 794621 w 1912399"/>
                <a:gd name="connsiteY57" fmla="*/ 1649 h 1912400"/>
                <a:gd name="connsiteX58" fmla="*/ 904364 w 1912399"/>
                <a:gd name="connsiteY58" fmla="*/ 196447 h 1912400"/>
                <a:gd name="connsiteX59" fmla="*/ 956199 w 1912399"/>
                <a:gd name="connsiteY59" fmla="*/ 193829 h 1912400"/>
                <a:gd name="connsiteX60" fmla="*/ 999976 w 1912399"/>
                <a:gd name="connsiteY60" fmla="*/ 196040 h 1912400"/>
                <a:gd name="connsiteX61" fmla="*/ 1107714 w 1912399"/>
                <a:gd name="connsiteY61" fmla="*/ 0 h 1912400"/>
                <a:gd name="connsiteX62" fmla="*/ 956199 w 1912399"/>
                <a:gd name="connsiteY62" fmla="*/ 400859 h 1912400"/>
                <a:gd name="connsiteX63" fmla="*/ 400859 w 1912399"/>
                <a:gd name="connsiteY63" fmla="*/ 956199 h 1912400"/>
                <a:gd name="connsiteX64" fmla="*/ 956199 w 1912399"/>
                <a:gd name="connsiteY64" fmla="*/ 1511540 h 1912400"/>
                <a:gd name="connsiteX65" fmla="*/ 1511539 w 1912399"/>
                <a:gd name="connsiteY65" fmla="*/ 956200 h 1912400"/>
                <a:gd name="connsiteX66" fmla="*/ 956199 w 1912399"/>
                <a:gd name="connsiteY66" fmla="*/ 400859 h 19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12399" h="1912400">
                  <a:moveTo>
                    <a:pt x="1107714" y="0"/>
                  </a:moveTo>
                  <a:lnTo>
                    <a:pt x="1295367" y="49424"/>
                  </a:lnTo>
                  <a:lnTo>
                    <a:pt x="1292561" y="272823"/>
                  </a:lnTo>
                  <a:lnTo>
                    <a:pt x="1319590" y="285843"/>
                  </a:lnTo>
                  <a:lnTo>
                    <a:pt x="1373480" y="318582"/>
                  </a:lnTo>
                  <a:lnTo>
                    <a:pt x="1564000" y="202638"/>
                  </a:lnTo>
                  <a:lnTo>
                    <a:pt x="1702074" y="338990"/>
                  </a:lnTo>
                  <a:lnTo>
                    <a:pt x="1588749" y="530579"/>
                  </a:lnTo>
                  <a:lnTo>
                    <a:pt x="1626555" y="592808"/>
                  </a:lnTo>
                  <a:lnTo>
                    <a:pt x="1636116" y="612656"/>
                  </a:lnTo>
                  <a:lnTo>
                    <a:pt x="1859351" y="607499"/>
                  </a:lnTo>
                  <a:lnTo>
                    <a:pt x="1910750" y="794621"/>
                  </a:lnTo>
                  <a:lnTo>
                    <a:pt x="1715952" y="904364"/>
                  </a:lnTo>
                  <a:lnTo>
                    <a:pt x="1718570" y="956199"/>
                  </a:lnTo>
                  <a:lnTo>
                    <a:pt x="1716491" y="997357"/>
                  </a:lnTo>
                  <a:lnTo>
                    <a:pt x="1912399" y="1105023"/>
                  </a:lnTo>
                  <a:lnTo>
                    <a:pt x="1862975" y="1292677"/>
                  </a:lnTo>
                  <a:lnTo>
                    <a:pt x="1640864" y="1289887"/>
                  </a:lnTo>
                  <a:lnTo>
                    <a:pt x="1626555" y="1319591"/>
                  </a:lnTo>
                  <a:lnTo>
                    <a:pt x="1594634" y="1372134"/>
                  </a:lnTo>
                  <a:lnTo>
                    <a:pt x="1709760" y="1561309"/>
                  </a:lnTo>
                  <a:lnTo>
                    <a:pt x="1573408" y="1699383"/>
                  </a:lnTo>
                  <a:lnTo>
                    <a:pt x="1383815" y="1587240"/>
                  </a:lnTo>
                  <a:lnTo>
                    <a:pt x="1382447" y="1588369"/>
                  </a:lnTo>
                  <a:cubicBezTo>
                    <a:pt x="1362167" y="1602069"/>
                    <a:pt x="1341194" y="1614819"/>
                    <a:pt x="1319589" y="1626556"/>
                  </a:cubicBezTo>
                  <a:lnTo>
                    <a:pt x="1299743" y="1636116"/>
                  </a:lnTo>
                  <a:lnTo>
                    <a:pt x="1304898" y="1859353"/>
                  </a:lnTo>
                  <a:lnTo>
                    <a:pt x="1117777" y="1910752"/>
                  </a:lnTo>
                  <a:lnTo>
                    <a:pt x="1008034" y="1715953"/>
                  </a:lnTo>
                  <a:lnTo>
                    <a:pt x="956198" y="1718570"/>
                  </a:lnTo>
                  <a:lnTo>
                    <a:pt x="912424" y="1716359"/>
                  </a:lnTo>
                  <a:lnTo>
                    <a:pt x="804686" y="1912400"/>
                  </a:lnTo>
                  <a:lnTo>
                    <a:pt x="617034" y="1862976"/>
                  </a:lnTo>
                  <a:lnTo>
                    <a:pt x="619840" y="1639577"/>
                  </a:lnTo>
                  <a:lnTo>
                    <a:pt x="592809" y="1626557"/>
                  </a:lnTo>
                  <a:lnTo>
                    <a:pt x="538918" y="1593816"/>
                  </a:lnTo>
                  <a:lnTo>
                    <a:pt x="348399" y="1709761"/>
                  </a:lnTo>
                  <a:lnTo>
                    <a:pt x="210325" y="1573408"/>
                  </a:lnTo>
                  <a:lnTo>
                    <a:pt x="323649" y="1381820"/>
                  </a:lnTo>
                  <a:lnTo>
                    <a:pt x="285842" y="1319591"/>
                  </a:lnTo>
                  <a:lnTo>
                    <a:pt x="276283" y="1299744"/>
                  </a:lnTo>
                  <a:lnTo>
                    <a:pt x="53046" y="1304899"/>
                  </a:lnTo>
                  <a:lnTo>
                    <a:pt x="1647" y="1117778"/>
                  </a:lnTo>
                  <a:lnTo>
                    <a:pt x="196447" y="1008034"/>
                  </a:lnTo>
                  <a:lnTo>
                    <a:pt x="193829" y="956199"/>
                  </a:lnTo>
                  <a:lnTo>
                    <a:pt x="196172" y="909806"/>
                  </a:lnTo>
                  <a:lnTo>
                    <a:pt x="0" y="801994"/>
                  </a:lnTo>
                  <a:lnTo>
                    <a:pt x="49424" y="614342"/>
                  </a:lnTo>
                  <a:lnTo>
                    <a:pt x="274111" y="617163"/>
                  </a:lnTo>
                  <a:lnTo>
                    <a:pt x="285843" y="592809"/>
                  </a:lnTo>
                  <a:lnTo>
                    <a:pt x="319400" y="537571"/>
                  </a:lnTo>
                  <a:lnTo>
                    <a:pt x="202639" y="345707"/>
                  </a:lnTo>
                  <a:lnTo>
                    <a:pt x="338991" y="207633"/>
                  </a:lnTo>
                  <a:lnTo>
                    <a:pt x="532824" y="322285"/>
                  </a:lnTo>
                  <a:lnTo>
                    <a:pt x="592809" y="285843"/>
                  </a:lnTo>
                  <a:lnTo>
                    <a:pt x="612656" y="276282"/>
                  </a:lnTo>
                  <a:lnTo>
                    <a:pt x="607499" y="53048"/>
                  </a:lnTo>
                  <a:lnTo>
                    <a:pt x="794621" y="1649"/>
                  </a:lnTo>
                  <a:lnTo>
                    <a:pt x="904364" y="196447"/>
                  </a:lnTo>
                  <a:lnTo>
                    <a:pt x="956199" y="193829"/>
                  </a:lnTo>
                  <a:lnTo>
                    <a:pt x="999976" y="196040"/>
                  </a:lnTo>
                  <a:lnTo>
                    <a:pt x="1107714" y="0"/>
                  </a:lnTo>
                  <a:close/>
                  <a:moveTo>
                    <a:pt x="956199" y="400859"/>
                  </a:moveTo>
                  <a:cubicBezTo>
                    <a:pt x="649493" y="400859"/>
                    <a:pt x="400859" y="649493"/>
                    <a:pt x="400859" y="956199"/>
                  </a:cubicBezTo>
                  <a:cubicBezTo>
                    <a:pt x="400859" y="1262906"/>
                    <a:pt x="649493" y="1511540"/>
                    <a:pt x="956199" y="1511540"/>
                  </a:cubicBezTo>
                  <a:cubicBezTo>
                    <a:pt x="1262905" y="1511540"/>
                    <a:pt x="1511539" y="1262907"/>
                    <a:pt x="1511539" y="956200"/>
                  </a:cubicBezTo>
                  <a:cubicBezTo>
                    <a:pt x="1511539" y="649493"/>
                    <a:pt x="1262905" y="400859"/>
                    <a:pt x="956199" y="400859"/>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Freeform 69"/>
            <p:cNvSpPr/>
            <p:nvPr/>
          </p:nvSpPr>
          <p:spPr bwMode="auto">
            <a:xfrm>
              <a:off x="2052494" y="3740498"/>
              <a:ext cx="1216072" cy="1216073"/>
            </a:xfrm>
            <a:custGeom>
              <a:avLst/>
              <a:gdLst>
                <a:gd name="connsiteX0" fmla="*/ 663445 w 1216072"/>
                <a:gd name="connsiteY0" fmla="*/ 0 h 1216073"/>
                <a:gd name="connsiteX1" fmla="*/ 811145 w 1216072"/>
                <a:gd name="connsiteY1" fmla="*/ 32526 h 1216073"/>
                <a:gd name="connsiteX2" fmla="*/ 815964 w 1216072"/>
                <a:gd name="connsiteY2" fmla="*/ 203212 h 1216073"/>
                <a:gd name="connsiteX3" fmla="*/ 838272 w 1216072"/>
                <a:gd name="connsiteY3" fmla="*/ 214050 h 1216073"/>
                <a:gd name="connsiteX4" fmla="*/ 903383 w 1216072"/>
                <a:gd name="connsiteY4" fmla="*/ 263017 h 1216073"/>
                <a:gd name="connsiteX5" fmla="*/ 1064745 w 1216072"/>
                <a:gd name="connsiteY5" fmla="*/ 208886 h 1216073"/>
                <a:gd name="connsiteX6" fmla="*/ 1146186 w 1216072"/>
                <a:gd name="connsiteY6" fmla="*/ 336326 h 1216073"/>
                <a:gd name="connsiteX7" fmla="*/ 1029630 w 1216072"/>
                <a:gd name="connsiteY7" fmla="*/ 459655 h 1216073"/>
                <a:gd name="connsiteX8" fmla="*/ 1039439 w 1216072"/>
                <a:gd name="connsiteY8" fmla="*/ 486861 h 1216073"/>
                <a:gd name="connsiteX9" fmla="*/ 1052615 w 1216072"/>
                <a:gd name="connsiteY9" fmla="*/ 576773 h 1216073"/>
                <a:gd name="connsiteX10" fmla="*/ 1052170 w 1216072"/>
                <a:gd name="connsiteY10" fmla="*/ 584784 h 1216073"/>
                <a:gd name="connsiteX11" fmla="*/ 1216072 w 1216072"/>
                <a:gd name="connsiteY11" fmla="*/ 666344 h 1216073"/>
                <a:gd name="connsiteX12" fmla="*/ 1183546 w 1216072"/>
                <a:gd name="connsiteY12" fmla="*/ 814044 h 1216073"/>
                <a:gd name="connsiteX13" fmla="*/ 992894 w 1216072"/>
                <a:gd name="connsiteY13" fmla="*/ 819426 h 1216073"/>
                <a:gd name="connsiteX14" fmla="*/ 987368 w 1216072"/>
                <a:gd name="connsiteY14" fmla="*/ 830798 h 1216073"/>
                <a:gd name="connsiteX15" fmla="*/ 936193 w 1216072"/>
                <a:gd name="connsiteY15" fmla="*/ 898847 h 1216073"/>
                <a:gd name="connsiteX16" fmla="*/ 993031 w 1216072"/>
                <a:gd name="connsiteY16" fmla="*/ 1068283 h 1216073"/>
                <a:gd name="connsiteX17" fmla="*/ 865591 w 1216072"/>
                <a:gd name="connsiteY17" fmla="*/ 1149724 h 1216073"/>
                <a:gd name="connsiteX18" fmla="*/ 733691 w 1216072"/>
                <a:gd name="connsiteY18" fmla="*/ 1025066 h 1216073"/>
                <a:gd name="connsiteX19" fmla="*/ 714557 w 1216072"/>
                <a:gd name="connsiteY19" fmla="*/ 1031964 h 1216073"/>
                <a:gd name="connsiteX20" fmla="*/ 632049 w 1216072"/>
                <a:gd name="connsiteY20" fmla="*/ 1044056 h 1216073"/>
                <a:gd name="connsiteX21" fmla="*/ 546450 w 1216072"/>
                <a:gd name="connsiteY21" fmla="*/ 1216073 h 1216073"/>
                <a:gd name="connsiteX22" fmla="*/ 398749 w 1216072"/>
                <a:gd name="connsiteY22" fmla="*/ 1183547 h 1216073"/>
                <a:gd name="connsiteX23" fmla="*/ 393312 w 1216072"/>
                <a:gd name="connsiteY23" fmla="*/ 990917 h 1216073"/>
                <a:gd name="connsiteX24" fmla="*/ 370622 w 1216072"/>
                <a:gd name="connsiteY24" fmla="*/ 979894 h 1216073"/>
                <a:gd name="connsiteX25" fmla="*/ 301827 w 1216072"/>
                <a:gd name="connsiteY25" fmla="*/ 928157 h 1216073"/>
                <a:gd name="connsiteX26" fmla="*/ 300170 w 1216072"/>
                <a:gd name="connsiteY26" fmla="*/ 926325 h 1216073"/>
                <a:gd name="connsiteX27" fmla="*/ 122125 w 1216072"/>
                <a:gd name="connsiteY27" fmla="*/ 986051 h 1216073"/>
                <a:gd name="connsiteX28" fmla="*/ 40684 w 1216072"/>
                <a:gd name="connsiteY28" fmla="*/ 858611 h 1216073"/>
                <a:gd name="connsiteX29" fmla="*/ 173443 w 1216072"/>
                <a:gd name="connsiteY29" fmla="*/ 718142 h 1216073"/>
                <a:gd name="connsiteX30" fmla="*/ 169454 w 1216072"/>
                <a:gd name="connsiteY30" fmla="*/ 707082 h 1216073"/>
                <a:gd name="connsiteX31" fmla="*/ 157850 w 1216072"/>
                <a:gd name="connsiteY31" fmla="*/ 627897 h 1216073"/>
                <a:gd name="connsiteX32" fmla="*/ 0 w 1216072"/>
                <a:gd name="connsiteY32" fmla="*/ 549347 h 1216073"/>
                <a:gd name="connsiteX33" fmla="*/ 32527 w 1216072"/>
                <a:gd name="connsiteY33" fmla="*/ 401646 h 1216073"/>
                <a:gd name="connsiteX34" fmla="*/ 205188 w 1216072"/>
                <a:gd name="connsiteY34" fmla="*/ 396774 h 1216073"/>
                <a:gd name="connsiteX35" fmla="*/ 221525 w 1216072"/>
                <a:gd name="connsiteY35" fmla="*/ 363147 h 1216073"/>
                <a:gd name="connsiteX36" fmla="*/ 272704 w 1216072"/>
                <a:gd name="connsiteY36" fmla="*/ 295095 h 1216073"/>
                <a:gd name="connsiteX37" fmla="*/ 215866 w 1216072"/>
                <a:gd name="connsiteY37" fmla="*/ 125661 h 1216073"/>
                <a:gd name="connsiteX38" fmla="*/ 343306 w 1216072"/>
                <a:gd name="connsiteY38" fmla="*/ 44221 h 1216073"/>
                <a:gd name="connsiteX39" fmla="*/ 475204 w 1216072"/>
                <a:gd name="connsiteY39" fmla="*/ 168877 h 1216073"/>
                <a:gd name="connsiteX40" fmla="*/ 494337 w 1216072"/>
                <a:gd name="connsiteY40" fmla="*/ 161979 h 1216073"/>
                <a:gd name="connsiteX41" fmla="*/ 584248 w 1216072"/>
                <a:gd name="connsiteY41" fmla="*/ 148804 h 1216073"/>
                <a:gd name="connsiteX42" fmla="*/ 589260 w 1216072"/>
                <a:gd name="connsiteY42" fmla="*/ 149081 h 1216073"/>
                <a:gd name="connsiteX43" fmla="*/ 663445 w 1216072"/>
                <a:gd name="connsiteY43" fmla="*/ 0 h 1216073"/>
                <a:gd name="connsiteX44" fmla="*/ 596535 w 1216072"/>
                <a:gd name="connsiteY44" fmla="*/ 421434 h 1216073"/>
                <a:gd name="connsiteX45" fmla="*/ 428909 w 1216072"/>
                <a:gd name="connsiteY45" fmla="*/ 604883 h 1216073"/>
                <a:gd name="connsiteX46" fmla="*/ 612359 w 1216072"/>
                <a:gd name="connsiteY46" fmla="*/ 772510 h 1216073"/>
                <a:gd name="connsiteX47" fmla="*/ 779985 w 1216072"/>
                <a:gd name="connsiteY47" fmla="*/ 589060 h 1216073"/>
                <a:gd name="connsiteX48" fmla="*/ 596535 w 1216072"/>
                <a:gd name="connsiteY48" fmla="*/ 421434 h 12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6072" h="1216073">
                  <a:moveTo>
                    <a:pt x="663445" y="0"/>
                  </a:moveTo>
                  <a:lnTo>
                    <a:pt x="811145" y="32526"/>
                  </a:lnTo>
                  <a:lnTo>
                    <a:pt x="815964" y="203212"/>
                  </a:lnTo>
                  <a:lnTo>
                    <a:pt x="838272" y="214050"/>
                  </a:lnTo>
                  <a:lnTo>
                    <a:pt x="903383" y="263017"/>
                  </a:lnTo>
                  <a:lnTo>
                    <a:pt x="1064745" y="208886"/>
                  </a:lnTo>
                  <a:lnTo>
                    <a:pt x="1146186" y="336326"/>
                  </a:lnTo>
                  <a:lnTo>
                    <a:pt x="1029630" y="459655"/>
                  </a:lnTo>
                  <a:lnTo>
                    <a:pt x="1039439" y="486861"/>
                  </a:lnTo>
                  <a:cubicBezTo>
                    <a:pt x="1046723" y="515767"/>
                    <a:pt x="1051221" y="545833"/>
                    <a:pt x="1052615" y="576773"/>
                  </a:cubicBezTo>
                  <a:lnTo>
                    <a:pt x="1052170" y="584784"/>
                  </a:lnTo>
                  <a:lnTo>
                    <a:pt x="1216072" y="666344"/>
                  </a:lnTo>
                  <a:lnTo>
                    <a:pt x="1183546" y="814044"/>
                  </a:lnTo>
                  <a:lnTo>
                    <a:pt x="992894" y="819426"/>
                  </a:lnTo>
                  <a:lnTo>
                    <a:pt x="987368" y="830798"/>
                  </a:lnTo>
                  <a:lnTo>
                    <a:pt x="936193" y="898847"/>
                  </a:lnTo>
                  <a:lnTo>
                    <a:pt x="993031" y="1068283"/>
                  </a:lnTo>
                  <a:lnTo>
                    <a:pt x="865591" y="1149724"/>
                  </a:lnTo>
                  <a:lnTo>
                    <a:pt x="733691" y="1025066"/>
                  </a:lnTo>
                  <a:lnTo>
                    <a:pt x="714557" y="1031964"/>
                  </a:lnTo>
                  <a:lnTo>
                    <a:pt x="632049" y="1044056"/>
                  </a:lnTo>
                  <a:lnTo>
                    <a:pt x="546450" y="1216073"/>
                  </a:lnTo>
                  <a:lnTo>
                    <a:pt x="398749" y="1183547"/>
                  </a:lnTo>
                  <a:lnTo>
                    <a:pt x="393312" y="990917"/>
                  </a:lnTo>
                  <a:lnTo>
                    <a:pt x="370622" y="979894"/>
                  </a:lnTo>
                  <a:cubicBezTo>
                    <a:pt x="346052" y="964860"/>
                    <a:pt x="323017" y="947520"/>
                    <a:pt x="301827" y="928157"/>
                  </a:cubicBezTo>
                  <a:lnTo>
                    <a:pt x="300170" y="926325"/>
                  </a:lnTo>
                  <a:lnTo>
                    <a:pt x="122125" y="986051"/>
                  </a:lnTo>
                  <a:lnTo>
                    <a:pt x="40684" y="858611"/>
                  </a:lnTo>
                  <a:lnTo>
                    <a:pt x="173443" y="718142"/>
                  </a:lnTo>
                  <a:lnTo>
                    <a:pt x="169454" y="707082"/>
                  </a:lnTo>
                  <a:lnTo>
                    <a:pt x="157850" y="627897"/>
                  </a:lnTo>
                  <a:lnTo>
                    <a:pt x="0" y="549347"/>
                  </a:lnTo>
                  <a:lnTo>
                    <a:pt x="32527" y="401646"/>
                  </a:lnTo>
                  <a:lnTo>
                    <a:pt x="205188" y="396774"/>
                  </a:lnTo>
                  <a:lnTo>
                    <a:pt x="221525" y="363147"/>
                  </a:lnTo>
                  <a:lnTo>
                    <a:pt x="272704" y="295095"/>
                  </a:lnTo>
                  <a:lnTo>
                    <a:pt x="215866" y="125661"/>
                  </a:lnTo>
                  <a:lnTo>
                    <a:pt x="343306" y="44221"/>
                  </a:lnTo>
                  <a:lnTo>
                    <a:pt x="475204" y="168877"/>
                  </a:lnTo>
                  <a:lnTo>
                    <a:pt x="494337" y="161979"/>
                  </a:lnTo>
                  <a:cubicBezTo>
                    <a:pt x="523243" y="154695"/>
                    <a:pt x="553308" y="150198"/>
                    <a:pt x="584248" y="148804"/>
                  </a:cubicBezTo>
                  <a:lnTo>
                    <a:pt x="589260" y="149081"/>
                  </a:lnTo>
                  <a:lnTo>
                    <a:pt x="663445" y="0"/>
                  </a:lnTo>
                  <a:close/>
                  <a:moveTo>
                    <a:pt x="596535" y="421434"/>
                  </a:moveTo>
                  <a:cubicBezTo>
                    <a:pt x="499588" y="425803"/>
                    <a:pt x="424539" y="507937"/>
                    <a:pt x="428909" y="604883"/>
                  </a:cubicBezTo>
                  <a:cubicBezTo>
                    <a:pt x="433278" y="701831"/>
                    <a:pt x="515411" y="776880"/>
                    <a:pt x="612359" y="772510"/>
                  </a:cubicBezTo>
                  <a:cubicBezTo>
                    <a:pt x="709305" y="768141"/>
                    <a:pt x="784355" y="686007"/>
                    <a:pt x="779985" y="589060"/>
                  </a:cubicBezTo>
                  <a:cubicBezTo>
                    <a:pt x="775616" y="492114"/>
                    <a:pt x="693483" y="417064"/>
                    <a:pt x="596535" y="42143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71" name="Group 70"/>
          <p:cNvGrpSpPr/>
          <p:nvPr/>
        </p:nvGrpSpPr>
        <p:grpSpPr>
          <a:xfrm rot="19800000">
            <a:off x="8888308" y="3487789"/>
            <a:ext cx="1020804" cy="642168"/>
            <a:chOff x="228586" y="3732906"/>
            <a:chExt cx="3039980" cy="1912400"/>
          </a:xfrm>
          <a:solidFill>
            <a:srgbClr val="1E1E1E"/>
          </a:solidFill>
        </p:grpSpPr>
        <p:sp>
          <p:nvSpPr>
            <p:cNvPr id="72" name="Freeform 71"/>
            <p:cNvSpPr/>
            <p:nvPr/>
          </p:nvSpPr>
          <p:spPr bwMode="auto">
            <a:xfrm>
              <a:off x="228586" y="3732906"/>
              <a:ext cx="1912399" cy="1912400"/>
            </a:xfrm>
            <a:custGeom>
              <a:avLst/>
              <a:gdLst>
                <a:gd name="connsiteX0" fmla="*/ 1107714 w 1912399"/>
                <a:gd name="connsiteY0" fmla="*/ 0 h 1912400"/>
                <a:gd name="connsiteX1" fmla="*/ 1295367 w 1912399"/>
                <a:gd name="connsiteY1" fmla="*/ 49424 h 1912400"/>
                <a:gd name="connsiteX2" fmla="*/ 1292561 w 1912399"/>
                <a:gd name="connsiteY2" fmla="*/ 272823 h 1912400"/>
                <a:gd name="connsiteX3" fmla="*/ 1319590 w 1912399"/>
                <a:gd name="connsiteY3" fmla="*/ 285843 h 1912400"/>
                <a:gd name="connsiteX4" fmla="*/ 1373480 w 1912399"/>
                <a:gd name="connsiteY4" fmla="*/ 318582 h 1912400"/>
                <a:gd name="connsiteX5" fmla="*/ 1564000 w 1912399"/>
                <a:gd name="connsiteY5" fmla="*/ 202638 h 1912400"/>
                <a:gd name="connsiteX6" fmla="*/ 1702074 w 1912399"/>
                <a:gd name="connsiteY6" fmla="*/ 338990 h 1912400"/>
                <a:gd name="connsiteX7" fmla="*/ 1588749 w 1912399"/>
                <a:gd name="connsiteY7" fmla="*/ 530579 h 1912400"/>
                <a:gd name="connsiteX8" fmla="*/ 1626555 w 1912399"/>
                <a:gd name="connsiteY8" fmla="*/ 592808 h 1912400"/>
                <a:gd name="connsiteX9" fmla="*/ 1636116 w 1912399"/>
                <a:gd name="connsiteY9" fmla="*/ 612656 h 1912400"/>
                <a:gd name="connsiteX10" fmla="*/ 1859351 w 1912399"/>
                <a:gd name="connsiteY10" fmla="*/ 607499 h 1912400"/>
                <a:gd name="connsiteX11" fmla="*/ 1910750 w 1912399"/>
                <a:gd name="connsiteY11" fmla="*/ 794621 h 1912400"/>
                <a:gd name="connsiteX12" fmla="*/ 1715952 w 1912399"/>
                <a:gd name="connsiteY12" fmla="*/ 904364 h 1912400"/>
                <a:gd name="connsiteX13" fmla="*/ 1718570 w 1912399"/>
                <a:gd name="connsiteY13" fmla="*/ 956199 h 1912400"/>
                <a:gd name="connsiteX14" fmla="*/ 1716491 w 1912399"/>
                <a:gd name="connsiteY14" fmla="*/ 997357 h 1912400"/>
                <a:gd name="connsiteX15" fmla="*/ 1912399 w 1912399"/>
                <a:gd name="connsiteY15" fmla="*/ 1105023 h 1912400"/>
                <a:gd name="connsiteX16" fmla="*/ 1862975 w 1912399"/>
                <a:gd name="connsiteY16" fmla="*/ 1292677 h 1912400"/>
                <a:gd name="connsiteX17" fmla="*/ 1640864 w 1912399"/>
                <a:gd name="connsiteY17" fmla="*/ 1289887 h 1912400"/>
                <a:gd name="connsiteX18" fmla="*/ 1626555 w 1912399"/>
                <a:gd name="connsiteY18" fmla="*/ 1319591 h 1912400"/>
                <a:gd name="connsiteX19" fmla="*/ 1594634 w 1912399"/>
                <a:gd name="connsiteY19" fmla="*/ 1372134 h 1912400"/>
                <a:gd name="connsiteX20" fmla="*/ 1709760 w 1912399"/>
                <a:gd name="connsiteY20" fmla="*/ 1561309 h 1912400"/>
                <a:gd name="connsiteX21" fmla="*/ 1573408 w 1912399"/>
                <a:gd name="connsiteY21" fmla="*/ 1699383 h 1912400"/>
                <a:gd name="connsiteX22" fmla="*/ 1383815 w 1912399"/>
                <a:gd name="connsiteY22" fmla="*/ 1587240 h 1912400"/>
                <a:gd name="connsiteX23" fmla="*/ 1382447 w 1912399"/>
                <a:gd name="connsiteY23" fmla="*/ 1588369 h 1912400"/>
                <a:gd name="connsiteX24" fmla="*/ 1319589 w 1912399"/>
                <a:gd name="connsiteY24" fmla="*/ 1626556 h 1912400"/>
                <a:gd name="connsiteX25" fmla="*/ 1299743 w 1912399"/>
                <a:gd name="connsiteY25" fmla="*/ 1636116 h 1912400"/>
                <a:gd name="connsiteX26" fmla="*/ 1304898 w 1912399"/>
                <a:gd name="connsiteY26" fmla="*/ 1859353 h 1912400"/>
                <a:gd name="connsiteX27" fmla="*/ 1117777 w 1912399"/>
                <a:gd name="connsiteY27" fmla="*/ 1910752 h 1912400"/>
                <a:gd name="connsiteX28" fmla="*/ 1008034 w 1912399"/>
                <a:gd name="connsiteY28" fmla="*/ 1715953 h 1912400"/>
                <a:gd name="connsiteX29" fmla="*/ 956198 w 1912399"/>
                <a:gd name="connsiteY29" fmla="*/ 1718570 h 1912400"/>
                <a:gd name="connsiteX30" fmla="*/ 912424 w 1912399"/>
                <a:gd name="connsiteY30" fmla="*/ 1716359 h 1912400"/>
                <a:gd name="connsiteX31" fmla="*/ 804686 w 1912399"/>
                <a:gd name="connsiteY31" fmla="*/ 1912400 h 1912400"/>
                <a:gd name="connsiteX32" fmla="*/ 617034 w 1912399"/>
                <a:gd name="connsiteY32" fmla="*/ 1862976 h 1912400"/>
                <a:gd name="connsiteX33" fmla="*/ 619840 w 1912399"/>
                <a:gd name="connsiteY33" fmla="*/ 1639577 h 1912400"/>
                <a:gd name="connsiteX34" fmla="*/ 592809 w 1912399"/>
                <a:gd name="connsiteY34" fmla="*/ 1626557 h 1912400"/>
                <a:gd name="connsiteX35" fmla="*/ 538918 w 1912399"/>
                <a:gd name="connsiteY35" fmla="*/ 1593816 h 1912400"/>
                <a:gd name="connsiteX36" fmla="*/ 348399 w 1912399"/>
                <a:gd name="connsiteY36" fmla="*/ 1709761 h 1912400"/>
                <a:gd name="connsiteX37" fmla="*/ 210325 w 1912399"/>
                <a:gd name="connsiteY37" fmla="*/ 1573408 h 1912400"/>
                <a:gd name="connsiteX38" fmla="*/ 323649 w 1912399"/>
                <a:gd name="connsiteY38" fmla="*/ 1381820 h 1912400"/>
                <a:gd name="connsiteX39" fmla="*/ 285842 w 1912399"/>
                <a:gd name="connsiteY39" fmla="*/ 1319591 h 1912400"/>
                <a:gd name="connsiteX40" fmla="*/ 276283 w 1912399"/>
                <a:gd name="connsiteY40" fmla="*/ 1299744 h 1912400"/>
                <a:gd name="connsiteX41" fmla="*/ 53046 w 1912399"/>
                <a:gd name="connsiteY41" fmla="*/ 1304899 h 1912400"/>
                <a:gd name="connsiteX42" fmla="*/ 1647 w 1912399"/>
                <a:gd name="connsiteY42" fmla="*/ 1117778 h 1912400"/>
                <a:gd name="connsiteX43" fmla="*/ 196447 w 1912399"/>
                <a:gd name="connsiteY43" fmla="*/ 1008034 h 1912400"/>
                <a:gd name="connsiteX44" fmla="*/ 193829 w 1912399"/>
                <a:gd name="connsiteY44" fmla="*/ 956199 h 1912400"/>
                <a:gd name="connsiteX45" fmla="*/ 196172 w 1912399"/>
                <a:gd name="connsiteY45" fmla="*/ 909806 h 1912400"/>
                <a:gd name="connsiteX46" fmla="*/ 0 w 1912399"/>
                <a:gd name="connsiteY46" fmla="*/ 801994 h 1912400"/>
                <a:gd name="connsiteX47" fmla="*/ 49424 w 1912399"/>
                <a:gd name="connsiteY47" fmla="*/ 614342 h 1912400"/>
                <a:gd name="connsiteX48" fmla="*/ 274111 w 1912399"/>
                <a:gd name="connsiteY48" fmla="*/ 617163 h 1912400"/>
                <a:gd name="connsiteX49" fmla="*/ 285843 w 1912399"/>
                <a:gd name="connsiteY49" fmla="*/ 592809 h 1912400"/>
                <a:gd name="connsiteX50" fmla="*/ 319400 w 1912399"/>
                <a:gd name="connsiteY50" fmla="*/ 537571 h 1912400"/>
                <a:gd name="connsiteX51" fmla="*/ 202639 w 1912399"/>
                <a:gd name="connsiteY51" fmla="*/ 345707 h 1912400"/>
                <a:gd name="connsiteX52" fmla="*/ 338991 w 1912399"/>
                <a:gd name="connsiteY52" fmla="*/ 207633 h 1912400"/>
                <a:gd name="connsiteX53" fmla="*/ 532824 w 1912399"/>
                <a:gd name="connsiteY53" fmla="*/ 322285 h 1912400"/>
                <a:gd name="connsiteX54" fmla="*/ 592809 w 1912399"/>
                <a:gd name="connsiteY54" fmla="*/ 285843 h 1912400"/>
                <a:gd name="connsiteX55" fmla="*/ 612656 w 1912399"/>
                <a:gd name="connsiteY55" fmla="*/ 276282 h 1912400"/>
                <a:gd name="connsiteX56" fmla="*/ 607499 w 1912399"/>
                <a:gd name="connsiteY56" fmla="*/ 53048 h 1912400"/>
                <a:gd name="connsiteX57" fmla="*/ 794621 w 1912399"/>
                <a:gd name="connsiteY57" fmla="*/ 1649 h 1912400"/>
                <a:gd name="connsiteX58" fmla="*/ 904364 w 1912399"/>
                <a:gd name="connsiteY58" fmla="*/ 196447 h 1912400"/>
                <a:gd name="connsiteX59" fmla="*/ 956199 w 1912399"/>
                <a:gd name="connsiteY59" fmla="*/ 193829 h 1912400"/>
                <a:gd name="connsiteX60" fmla="*/ 999976 w 1912399"/>
                <a:gd name="connsiteY60" fmla="*/ 196040 h 1912400"/>
                <a:gd name="connsiteX61" fmla="*/ 1107714 w 1912399"/>
                <a:gd name="connsiteY61" fmla="*/ 0 h 1912400"/>
                <a:gd name="connsiteX62" fmla="*/ 956199 w 1912399"/>
                <a:gd name="connsiteY62" fmla="*/ 400859 h 1912400"/>
                <a:gd name="connsiteX63" fmla="*/ 400859 w 1912399"/>
                <a:gd name="connsiteY63" fmla="*/ 956199 h 1912400"/>
                <a:gd name="connsiteX64" fmla="*/ 956199 w 1912399"/>
                <a:gd name="connsiteY64" fmla="*/ 1511540 h 1912400"/>
                <a:gd name="connsiteX65" fmla="*/ 1511539 w 1912399"/>
                <a:gd name="connsiteY65" fmla="*/ 956200 h 1912400"/>
                <a:gd name="connsiteX66" fmla="*/ 956199 w 1912399"/>
                <a:gd name="connsiteY66" fmla="*/ 400859 h 191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12399" h="1912400">
                  <a:moveTo>
                    <a:pt x="1107714" y="0"/>
                  </a:moveTo>
                  <a:lnTo>
                    <a:pt x="1295367" y="49424"/>
                  </a:lnTo>
                  <a:lnTo>
                    <a:pt x="1292561" y="272823"/>
                  </a:lnTo>
                  <a:lnTo>
                    <a:pt x="1319590" y="285843"/>
                  </a:lnTo>
                  <a:lnTo>
                    <a:pt x="1373480" y="318582"/>
                  </a:lnTo>
                  <a:lnTo>
                    <a:pt x="1564000" y="202638"/>
                  </a:lnTo>
                  <a:lnTo>
                    <a:pt x="1702074" y="338990"/>
                  </a:lnTo>
                  <a:lnTo>
                    <a:pt x="1588749" y="530579"/>
                  </a:lnTo>
                  <a:lnTo>
                    <a:pt x="1626555" y="592808"/>
                  </a:lnTo>
                  <a:lnTo>
                    <a:pt x="1636116" y="612656"/>
                  </a:lnTo>
                  <a:lnTo>
                    <a:pt x="1859351" y="607499"/>
                  </a:lnTo>
                  <a:lnTo>
                    <a:pt x="1910750" y="794621"/>
                  </a:lnTo>
                  <a:lnTo>
                    <a:pt x="1715952" y="904364"/>
                  </a:lnTo>
                  <a:lnTo>
                    <a:pt x="1718570" y="956199"/>
                  </a:lnTo>
                  <a:lnTo>
                    <a:pt x="1716491" y="997357"/>
                  </a:lnTo>
                  <a:lnTo>
                    <a:pt x="1912399" y="1105023"/>
                  </a:lnTo>
                  <a:lnTo>
                    <a:pt x="1862975" y="1292677"/>
                  </a:lnTo>
                  <a:lnTo>
                    <a:pt x="1640864" y="1289887"/>
                  </a:lnTo>
                  <a:lnTo>
                    <a:pt x="1626555" y="1319591"/>
                  </a:lnTo>
                  <a:lnTo>
                    <a:pt x="1594634" y="1372134"/>
                  </a:lnTo>
                  <a:lnTo>
                    <a:pt x="1709760" y="1561309"/>
                  </a:lnTo>
                  <a:lnTo>
                    <a:pt x="1573408" y="1699383"/>
                  </a:lnTo>
                  <a:lnTo>
                    <a:pt x="1383815" y="1587240"/>
                  </a:lnTo>
                  <a:lnTo>
                    <a:pt x="1382447" y="1588369"/>
                  </a:lnTo>
                  <a:cubicBezTo>
                    <a:pt x="1362167" y="1602069"/>
                    <a:pt x="1341194" y="1614819"/>
                    <a:pt x="1319589" y="1626556"/>
                  </a:cubicBezTo>
                  <a:lnTo>
                    <a:pt x="1299743" y="1636116"/>
                  </a:lnTo>
                  <a:lnTo>
                    <a:pt x="1304898" y="1859353"/>
                  </a:lnTo>
                  <a:lnTo>
                    <a:pt x="1117777" y="1910752"/>
                  </a:lnTo>
                  <a:lnTo>
                    <a:pt x="1008034" y="1715953"/>
                  </a:lnTo>
                  <a:lnTo>
                    <a:pt x="956198" y="1718570"/>
                  </a:lnTo>
                  <a:lnTo>
                    <a:pt x="912424" y="1716359"/>
                  </a:lnTo>
                  <a:lnTo>
                    <a:pt x="804686" y="1912400"/>
                  </a:lnTo>
                  <a:lnTo>
                    <a:pt x="617034" y="1862976"/>
                  </a:lnTo>
                  <a:lnTo>
                    <a:pt x="619840" y="1639577"/>
                  </a:lnTo>
                  <a:lnTo>
                    <a:pt x="592809" y="1626557"/>
                  </a:lnTo>
                  <a:lnTo>
                    <a:pt x="538918" y="1593816"/>
                  </a:lnTo>
                  <a:lnTo>
                    <a:pt x="348399" y="1709761"/>
                  </a:lnTo>
                  <a:lnTo>
                    <a:pt x="210325" y="1573408"/>
                  </a:lnTo>
                  <a:lnTo>
                    <a:pt x="323649" y="1381820"/>
                  </a:lnTo>
                  <a:lnTo>
                    <a:pt x="285842" y="1319591"/>
                  </a:lnTo>
                  <a:lnTo>
                    <a:pt x="276283" y="1299744"/>
                  </a:lnTo>
                  <a:lnTo>
                    <a:pt x="53046" y="1304899"/>
                  </a:lnTo>
                  <a:lnTo>
                    <a:pt x="1647" y="1117778"/>
                  </a:lnTo>
                  <a:lnTo>
                    <a:pt x="196447" y="1008034"/>
                  </a:lnTo>
                  <a:lnTo>
                    <a:pt x="193829" y="956199"/>
                  </a:lnTo>
                  <a:lnTo>
                    <a:pt x="196172" y="909806"/>
                  </a:lnTo>
                  <a:lnTo>
                    <a:pt x="0" y="801994"/>
                  </a:lnTo>
                  <a:lnTo>
                    <a:pt x="49424" y="614342"/>
                  </a:lnTo>
                  <a:lnTo>
                    <a:pt x="274111" y="617163"/>
                  </a:lnTo>
                  <a:lnTo>
                    <a:pt x="285843" y="592809"/>
                  </a:lnTo>
                  <a:lnTo>
                    <a:pt x="319400" y="537571"/>
                  </a:lnTo>
                  <a:lnTo>
                    <a:pt x="202639" y="345707"/>
                  </a:lnTo>
                  <a:lnTo>
                    <a:pt x="338991" y="207633"/>
                  </a:lnTo>
                  <a:lnTo>
                    <a:pt x="532824" y="322285"/>
                  </a:lnTo>
                  <a:lnTo>
                    <a:pt x="592809" y="285843"/>
                  </a:lnTo>
                  <a:lnTo>
                    <a:pt x="612656" y="276282"/>
                  </a:lnTo>
                  <a:lnTo>
                    <a:pt x="607499" y="53048"/>
                  </a:lnTo>
                  <a:lnTo>
                    <a:pt x="794621" y="1649"/>
                  </a:lnTo>
                  <a:lnTo>
                    <a:pt x="904364" y="196447"/>
                  </a:lnTo>
                  <a:lnTo>
                    <a:pt x="956199" y="193829"/>
                  </a:lnTo>
                  <a:lnTo>
                    <a:pt x="999976" y="196040"/>
                  </a:lnTo>
                  <a:lnTo>
                    <a:pt x="1107714" y="0"/>
                  </a:lnTo>
                  <a:close/>
                  <a:moveTo>
                    <a:pt x="956199" y="400859"/>
                  </a:moveTo>
                  <a:cubicBezTo>
                    <a:pt x="649493" y="400859"/>
                    <a:pt x="400859" y="649493"/>
                    <a:pt x="400859" y="956199"/>
                  </a:cubicBezTo>
                  <a:cubicBezTo>
                    <a:pt x="400859" y="1262906"/>
                    <a:pt x="649493" y="1511540"/>
                    <a:pt x="956199" y="1511540"/>
                  </a:cubicBezTo>
                  <a:cubicBezTo>
                    <a:pt x="1262905" y="1511540"/>
                    <a:pt x="1511539" y="1262907"/>
                    <a:pt x="1511539" y="956200"/>
                  </a:cubicBezTo>
                  <a:cubicBezTo>
                    <a:pt x="1511539" y="649493"/>
                    <a:pt x="1262905" y="400859"/>
                    <a:pt x="956199" y="400859"/>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Freeform 72"/>
            <p:cNvSpPr/>
            <p:nvPr/>
          </p:nvSpPr>
          <p:spPr bwMode="auto">
            <a:xfrm>
              <a:off x="2052494" y="3740498"/>
              <a:ext cx="1216072" cy="1216073"/>
            </a:xfrm>
            <a:custGeom>
              <a:avLst/>
              <a:gdLst>
                <a:gd name="connsiteX0" fmla="*/ 663445 w 1216072"/>
                <a:gd name="connsiteY0" fmla="*/ 0 h 1216073"/>
                <a:gd name="connsiteX1" fmla="*/ 811145 w 1216072"/>
                <a:gd name="connsiteY1" fmla="*/ 32526 h 1216073"/>
                <a:gd name="connsiteX2" fmla="*/ 815964 w 1216072"/>
                <a:gd name="connsiteY2" fmla="*/ 203212 h 1216073"/>
                <a:gd name="connsiteX3" fmla="*/ 838272 w 1216072"/>
                <a:gd name="connsiteY3" fmla="*/ 214050 h 1216073"/>
                <a:gd name="connsiteX4" fmla="*/ 903383 w 1216072"/>
                <a:gd name="connsiteY4" fmla="*/ 263017 h 1216073"/>
                <a:gd name="connsiteX5" fmla="*/ 1064745 w 1216072"/>
                <a:gd name="connsiteY5" fmla="*/ 208886 h 1216073"/>
                <a:gd name="connsiteX6" fmla="*/ 1146186 w 1216072"/>
                <a:gd name="connsiteY6" fmla="*/ 336326 h 1216073"/>
                <a:gd name="connsiteX7" fmla="*/ 1029630 w 1216072"/>
                <a:gd name="connsiteY7" fmla="*/ 459655 h 1216073"/>
                <a:gd name="connsiteX8" fmla="*/ 1039439 w 1216072"/>
                <a:gd name="connsiteY8" fmla="*/ 486861 h 1216073"/>
                <a:gd name="connsiteX9" fmla="*/ 1052615 w 1216072"/>
                <a:gd name="connsiteY9" fmla="*/ 576773 h 1216073"/>
                <a:gd name="connsiteX10" fmla="*/ 1052170 w 1216072"/>
                <a:gd name="connsiteY10" fmla="*/ 584784 h 1216073"/>
                <a:gd name="connsiteX11" fmla="*/ 1216072 w 1216072"/>
                <a:gd name="connsiteY11" fmla="*/ 666344 h 1216073"/>
                <a:gd name="connsiteX12" fmla="*/ 1183546 w 1216072"/>
                <a:gd name="connsiteY12" fmla="*/ 814044 h 1216073"/>
                <a:gd name="connsiteX13" fmla="*/ 992894 w 1216072"/>
                <a:gd name="connsiteY13" fmla="*/ 819426 h 1216073"/>
                <a:gd name="connsiteX14" fmla="*/ 987368 w 1216072"/>
                <a:gd name="connsiteY14" fmla="*/ 830798 h 1216073"/>
                <a:gd name="connsiteX15" fmla="*/ 936193 w 1216072"/>
                <a:gd name="connsiteY15" fmla="*/ 898847 h 1216073"/>
                <a:gd name="connsiteX16" fmla="*/ 993031 w 1216072"/>
                <a:gd name="connsiteY16" fmla="*/ 1068283 h 1216073"/>
                <a:gd name="connsiteX17" fmla="*/ 865591 w 1216072"/>
                <a:gd name="connsiteY17" fmla="*/ 1149724 h 1216073"/>
                <a:gd name="connsiteX18" fmla="*/ 733691 w 1216072"/>
                <a:gd name="connsiteY18" fmla="*/ 1025066 h 1216073"/>
                <a:gd name="connsiteX19" fmla="*/ 714557 w 1216072"/>
                <a:gd name="connsiteY19" fmla="*/ 1031964 h 1216073"/>
                <a:gd name="connsiteX20" fmla="*/ 632049 w 1216072"/>
                <a:gd name="connsiteY20" fmla="*/ 1044056 h 1216073"/>
                <a:gd name="connsiteX21" fmla="*/ 546450 w 1216072"/>
                <a:gd name="connsiteY21" fmla="*/ 1216073 h 1216073"/>
                <a:gd name="connsiteX22" fmla="*/ 398749 w 1216072"/>
                <a:gd name="connsiteY22" fmla="*/ 1183547 h 1216073"/>
                <a:gd name="connsiteX23" fmla="*/ 393312 w 1216072"/>
                <a:gd name="connsiteY23" fmla="*/ 990917 h 1216073"/>
                <a:gd name="connsiteX24" fmla="*/ 370622 w 1216072"/>
                <a:gd name="connsiteY24" fmla="*/ 979894 h 1216073"/>
                <a:gd name="connsiteX25" fmla="*/ 301827 w 1216072"/>
                <a:gd name="connsiteY25" fmla="*/ 928157 h 1216073"/>
                <a:gd name="connsiteX26" fmla="*/ 300170 w 1216072"/>
                <a:gd name="connsiteY26" fmla="*/ 926325 h 1216073"/>
                <a:gd name="connsiteX27" fmla="*/ 122125 w 1216072"/>
                <a:gd name="connsiteY27" fmla="*/ 986051 h 1216073"/>
                <a:gd name="connsiteX28" fmla="*/ 40684 w 1216072"/>
                <a:gd name="connsiteY28" fmla="*/ 858611 h 1216073"/>
                <a:gd name="connsiteX29" fmla="*/ 173443 w 1216072"/>
                <a:gd name="connsiteY29" fmla="*/ 718142 h 1216073"/>
                <a:gd name="connsiteX30" fmla="*/ 169454 w 1216072"/>
                <a:gd name="connsiteY30" fmla="*/ 707082 h 1216073"/>
                <a:gd name="connsiteX31" fmla="*/ 157850 w 1216072"/>
                <a:gd name="connsiteY31" fmla="*/ 627897 h 1216073"/>
                <a:gd name="connsiteX32" fmla="*/ 0 w 1216072"/>
                <a:gd name="connsiteY32" fmla="*/ 549347 h 1216073"/>
                <a:gd name="connsiteX33" fmla="*/ 32527 w 1216072"/>
                <a:gd name="connsiteY33" fmla="*/ 401646 h 1216073"/>
                <a:gd name="connsiteX34" fmla="*/ 205188 w 1216072"/>
                <a:gd name="connsiteY34" fmla="*/ 396774 h 1216073"/>
                <a:gd name="connsiteX35" fmla="*/ 221525 w 1216072"/>
                <a:gd name="connsiteY35" fmla="*/ 363147 h 1216073"/>
                <a:gd name="connsiteX36" fmla="*/ 272704 w 1216072"/>
                <a:gd name="connsiteY36" fmla="*/ 295095 h 1216073"/>
                <a:gd name="connsiteX37" fmla="*/ 215866 w 1216072"/>
                <a:gd name="connsiteY37" fmla="*/ 125661 h 1216073"/>
                <a:gd name="connsiteX38" fmla="*/ 343306 w 1216072"/>
                <a:gd name="connsiteY38" fmla="*/ 44221 h 1216073"/>
                <a:gd name="connsiteX39" fmla="*/ 475204 w 1216072"/>
                <a:gd name="connsiteY39" fmla="*/ 168877 h 1216073"/>
                <a:gd name="connsiteX40" fmla="*/ 494337 w 1216072"/>
                <a:gd name="connsiteY40" fmla="*/ 161979 h 1216073"/>
                <a:gd name="connsiteX41" fmla="*/ 584248 w 1216072"/>
                <a:gd name="connsiteY41" fmla="*/ 148804 h 1216073"/>
                <a:gd name="connsiteX42" fmla="*/ 589260 w 1216072"/>
                <a:gd name="connsiteY42" fmla="*/ 149081 h 1216073"/>
                <a:gd name="connsiteX43" fmla="*/ 663445 w 1216072"/>
                <a:gd name="connsiteY43" fmla="*/ 0 h 1216073"/>
                <a:gd name="connsiteX44" fmla="*/ 596535 w 1216072"/>
                <a:gd name="connsiteY44" fmla="*/ 421434 h 1216073"/>
                <a:gd name="connsiteX45" fmla="*/ 428909 w 1216072"/>
                <a:gd name="connsiteY45" fmla="*/ 604883 h 1216073"/>
                <a:gd name="connsiteX46" fmla="*/ 612359 w 1216072"/>
                <a:gd name="connsiteY46" fmla="*/ 772510 h 1216073"/>
                <a:gd name="connsiteX47" fmla="*/ 779985 w 1216072"/>
                <a:gd name="connsiteY47" fmla="*/ 589060 h 1216073"/>
                <a:gd name="connsiteX48" fmla="*/ 596535 w 1216072"/>
                <a:gd name="connsiteY48" fmla="*/ 421434 h 12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6072" h="1216073">
                  <a:moveTo>
                    <a:pt x="663445" y="0"/>
                  </a:moveTo>
                  <a:lnTo>
                    <a:pt x="811145" y="32526"/>
                  </a:lnTo>
                  <a:lnTo>
                    <a:pt x="815964" y="203212"/>
                  </a:lnTo>
                  <a:lnTo>
                    <a:pt x="838272" y="214050"/>
                  </a:lnTo>
                  <a:lnTo>
                    <a:pt x="903383" y="263017"/>
                  </a:lnTo>
                  <a:lnTo>
                    <a:pt x="1064745" y="208886"/>
                  </a:lnTo>
                  <a:lnTo>
                    <a:pt x="1146186" y="336326"/>
                  </a:lnTo>
                  <a:lnTo>
                    <a:pt x="1029630" y="459655"/>
                  </a:lnTo>
                  <a:lnTo>
                    <a:pt x="1039439" y="486861"/>
                  </a:lnTo>
                  <a:cubicBezTo>
                    <a:pt x="1046723" y="515767"/>
                    <a:pt x="1051221" y="545833"/>
                    <a:pt x="1052615" y="576773"/>
                  </a:cubicBezTo>
                  <a:lnTo>
                    <a:pt x="1052170" y="584784"/>
                  </a:lnTo>
                  <a:lnTo>
                    <a:pt x="1216072" y="666344"/>
                  </a:lnTo>
                  <a:lnTo>
                    <a:pt x="1183546" y="814044"/>
                  </a:lnTo>
                  <a:lnTo>
                    <a:pt x="992894" y="819426"/>
                  </a:lnTo>
                  <a:lnTo>
                    <a:pt x="987368" y="830798"/>
                  </a:lnTo>
                  <a:lnTo>
                    <a:pt x="936193" y="898847"/>
                  </a:lnTo>
                  <a:lnTo>
                    <a:pt x="993031" y="1068283"/>
                  </a:lnTo>
                  <a:lnTo>
                    <a:pt x="865591" y="1149724"/>
                  </a:lnTo>
                  <a:lnTo>
                    <a:pt x="733691" y="1025066"/>
                  </a:lnTo>
                  <a:lnTo>
                    <a:pt x="714557" y="1031964"/>
                  </a:lnTo>
                  <a:lnTo>
                    <a:pt x="632049" y="1044056"/>
                  </a:lnTo>
                  <a:lnTo>
                    <a:pt x="546450" y="1216073"/>
                  </a:lnTo>
                  <a:lnTo>
                    <a:pt x="398749" y="1183547"/>
                  </a:lnTo>
                  <a:lnTo>
                    <a:pt x="393312" y="990917"/>
                  </a:lnTo>
                  <a:lnTo>
                    <a:pt x="370622" y="979894"/>
                  </a:lnTo>
                  <a:cubicBezTo>
                    <a:pt x="346052" y="964860"/>
                    <a:pt x="323017" y="947520"/>
                    <a:pt x="301827" y="928157"/>
                  </a:cubicBezTo>
                  <a:lnTo>
                    <a:pt x="300170" y="926325"/>
                  </a:lnTo>
                  <a:lnTo>
                    <a:pt x="122125" y="986051"/>
                  </a:lnTo>
                  <a:lnTo>
                    <a:pt x="40684" y="858611"/>
                  </a:lnTo>
                  <a:lnTo>
                    <a:pt x="173443" y="718142"/>
                  </a:lnTo>
                  <a:lnTo>
                    <a:pt x="169454" y="707082"/>
                  </a:lnTo>
                  <a:lnTo>
                    <a:pt x="157850" y="627897"/>
                  </a:lnTo>
                  <a:lnTo>
                    <a:pt x="0" y="549347"/>
                  </a:lnTo>
                  <a:lnTo>
                    <a:pt x="32527" y="401646"/>
                  </a:lnTo>
                  <a:lnTo>
                    <a:pt x="205188" y="396774"/>
                  </a:lnTo>
                  <a:lnTo>
                    <a:pt x="221525" y="363147"/>
                  </a:lnTo>
                  <a:lnTo>
                    <a:pt x="272704" y="295095"/>
                  </a:lnTo>
                  <a:lnTo>
                    <a:pt x="215866" y="125661"/>
                  </a:lnTo>
                  <a:lnTo>
                    <a:pt x="343306" y="44221"/>
                  </a:lnTo>
                  <a:lnTo>
                    <a:pt x="475204" y="168877"/>
                  </a:lnTo>
                  <a:lnTo>
                    <a:pt x="494337" y="161979"/>
                  </a:lnTo>
                  <a:cubicBezTo>
                    <a:pt x="523243" y="154695"/>
                    <a:pt x="553308" y="150198"/>
                    <a:pt x="584248" y="148804"/>
                  </a:cubicBezTo>
                  <a:lnTo>
                    <a:pt x="589260" y="149081"/>
                  </a:lnTo>
                  <a:lnTo>
                    <a:pt x="663445" y="0"/>
                  </a:lnTo>
                  <a:close/>
                  <a:moveTo>
                    <a:pt x="596535" y="421434"/>
                  </a:moveTo>
                  <a:cubicBezTo>
                    <a:pt x="499588" y="425803"/>
                    <a:pt x="424539" y="507937"/>
                    <a:pt x="428909" y="604883"/>
                  </a:cubicBezTo>
                  <a:cubicBezTo>
                    <a:pt x="433278" y="701831"/>
                    <a:pt x="515411" y="776880"/>
                    <a:pt x="612359" y="772510"/>
                  </a:cubicBezTo>
                  <a:cubicBezTo>
                    <a:pt x="709305" y="768141"/>
                    <a:pt x="784355" y="686007"/>
                    <a:pt x="779985" y="589060"/>
                  </a:cubicBezTo>
                  <a:cubicBezTo>
                    <a:pt x="775616" y="492114"/>
                    <a:pt x="693483" y="417064"/>
                    <a:pt x="596535" y="42143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4" name="TextBox 73"/>
          <p:cNvSpPr txBox="1"/>
          <p:nvPr/>
        </p:nvSpPr>
        <p:spPr>
          <a:xfrm>
            <a:off x="6193241" y="5095424"/>
            <a:ext cx="1577268" cy="270285"/>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Microsoft Azure</a:t>
            </a:r>
          </a:p>
        </p:txBody>
      </p:sp>
      <p:sp>
        <p:nvSpPr>
          <p:cNvPr id="75" name="TextBox 74"/>
          <p:cNvSpPr txBox="1"/>
          <p:nvPr/>
        </p:nvSpPr>
        <p:spPr>
          <a:xfrm>
            <a:off x="6259789" y="4363600"/>
            <a:ext cx="1408321" cy="262241"/>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REST APIs</a:t>
            </a:r>
          </a:p>
        </p:txBody>
      </p:sp>
      <p:sp>
        <p:nvSpPr>
          <p:cNvPr id="76" name="TextBox 75"/>
          <p:cNvSpPr txBox="1"/>
          <p:nvPr/>
        </p:nvSpPr>
        <p:spPr>
          <a:xfrm>
            <a:off x="8280485" y="4363600"/>
            <a:ext cx="2226994" cy="262241"/>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071"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Resource Manager API</a:t>
            </a:r>
          </a:p>
        </p:txBody>
      </p:sp>
      <p:sp>
        <p:nvSpPr>
          <p:cNvPr id="85" name="Rectangle 84"/>
          <p:cNvSpPr/>
          <p:nvPr/>
        </p:nvSpPr>
        <p:spPr>
          <a:xfrm>
            <a:off x="5744535" y="4822812"/>
            <a:ext cx="4877663" cy="811824"/>
          </a:xfrm>
          <a:prstGeom prst="rect">
            <a:avLst/>
          </a:prstGeom>
          <a:noFill/>
          <a:ln w="6350">
            <a:solidFill>
              <a:srgbClr val="1E1E1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cxnSp>
        <p:nvCxnSpPr>
          <p:cNvPr id="89" name="Straight Connector 88"/>
          <p:cNvCxnSpPr/>
          <p:nvPr/>
        </p:nvCxnSpPr>
        <p:spPr>
          <a:xfrm>
            <a:off x="8183365" y="3250618"/>
            <a:ext cx="0" cy="1425382"/>
          </a:xfrm>
          <a:prstGeom prst="line">
            <a:avLst/>
          </a:prstGeom>
          <a:ln w="6350">
            <a:solidFill>
              <a:srgbClr val="1E1E1E">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rot="16200000">
            <a:off x="8043274" y="2488477"/>
            <a:ext cx="280187" cy="352009"/>
          </a:xfrm>
          <a:prstGeom prst="righ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4" name="TextBox 93"/>
          <p:cNvSpPr txBox="1"/>
          <p:nvPr/>
        </p:nvSpPr>
        <p:spPr>
          <a:xfrm>
            <a:off x="7480802" y="2236913"/>
            <a:ext cx="1404471" cy="270285"/>
          </a:xfrm>
          <a:prstGeom prst="rect">
            <a:avLst/>
          </a:prstGeom>
          <a:noFill/>
        </p:spPr>
        <p:txBody>
          <a:bodyPr wrap="squar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app</a:t>
            </a:r>
          </a:p>
        </p:txBody>
      </p:sp>
      <p:sp>
        <p:nvSpPr>
          <p:cNvPr id="98" name="TextBox 97"/>
          <p:cNvSpPr txBox="1"/>
          <p:nvPr/>
        </p:nvSpPr>
        <p:spPr>
          <a:xfrm>
            <a:off x="8605348" y="5095424"/>
            <a:ext cx="1577268" cy="270285"/>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Power BI Embedded</a:t>
            </a:r>
          </a:p>
        </p:txBody>
      </p:sp>
      <p:grpSp>
        <p:nvGrpSpPr>
          <p:cNvPr id="99" name="Group 98"/>
          <p:cNvGrpSpPr/>
          <p:nvPr/>
        </p:nvGrpSpPr>
        <p:grpSpPr>
          <a:xfrm>
            <a:off x="7709897" y="1523785"/>
            <a:ext cx="946279" cy="708601"/>
            <a:chOff x="10467794" y="2369307"/>
            <a:chExt cx="1004386" cy="752113"/>
          </a:xfrm>
        </p:grpSpPr>
        <p:sp>
          <p:nvSpPr>
            <p:cNvPr id="100" name="Freeform 99"/>
            <p:cNvSpPr>
              <a:spLocks noChangeAspect="1"/>
            </p:cNvSpPr>
            <p:nvPr/>
          </p:nvSpPr>
          <p:spPr bwMode="auto">
            <a:xfrm>
              <a:off x="10768048" y="2628306"/>
              <a:ext cx="375318" cy="374098"/>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79572 w 1481959"/>
                <a:gd name="connsiteY24" fmla="*/ 228919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179572 w 1481959"/>
                <a:gd name="connsiteY28" fmla="*/ 228919 h 962317"/>
                <a:gd name="connsiteX29" fmla="*/ 65620 w 1481959"/>
                <a:gd name="connsiteY29" fmla="*/ 0 h 962317"/>
                <a:gd name="connsiteX30" fmla="*/ 1416339 w 1481959"/>
                <a:gd name="connsiteY30" fmla="*/ 0 h 962317"/>
                <a:gd name="connsiteX31" fmla="*/ 1481959 w 1481959"/>
                <a:gd name="connsiteY31" fmla="*/ 65621 h 962317"/>
                <a:gd name="connsiteX32" fmla="*/ 1481959 w 1481959"/>
                <a:gd name="connsiteY32" fmla="*/ 896697 h 962317"/>
                <a:gd name="connsiteX33" fmla="*/ 1416339 w 1481959"/>
                <a:gd name="connsiteY33" fmla="*/ 962317 h 962317"/>
                <a:gd name="connsiteX34" fmla="*/ 65620 w 1481959"/>
                <a:gd name="connsiteY34" fmla="*/ 962317 h 962317"/>
                <a:gd name="connsiteX35" fmla="*/ 0 w 1481959"/>
                <a:gd name="connsiteY35" fmla="*/ 896697 h 962317"/>
                <a:gd name="connsiteX36" fmla="*/ 0 w 1481959"/>
                <a:gd name="connsiteY36" fmla="*/ 65621 h 962317"/>
                <a:gd name="connsiteX37" fmla="*/ 65620 w 1481959"/>
                <a:gd name="connsiteY37"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82422 h 985749"/>
                <a:gd name="connsiteX1" fmla="*/ 688805 w 1481959"/>
                <a:gd name="connsiteY1" fmla="*/ 282656 h 985749"/>
                <a:gd name="connsiteX2" fmla="*/ 971484 w 1481959"/>
                <a:gd name="connsiteY2" fmla="*/ 282656 h 985749"/>
                <a:gd name="connsiteX3" fmla="*/ 1006067 w 1481959"/>
                <a:gd name="connsiteY3" fmla="*/ 315737 h 985749"/>
                <a:gd name="connsiteX4" fmla="*/ 1006067 w 1481959"/>
                <a:gd name="connsiteY4" fmla="*/ 599920 h 985749"/>
                <a:gd name="connsiteX5" fmla="*/ 1004269 w 1481959"/>
                <a:gd name="connsiteY5" fmla="*/ 618617 h 985749"/>
                <a:gd name="connsiteX6" fmla="*/ 996845 w 1481959"/>
                <a:gd name="connsiteY6" fmla="*/ 620135 h 985749"/>
                <a:gd name="connsiteX7" fmla="*/ 946477 w 1481959"/>
                <a:gd name="connsiteY7" fmla="*/ 570273 h 985749"/>
                <a:gd name="connsiteX8" fmla="*/ 903068 w 1481959"/>
                <a:gd name="connsiteY8" fmla="*/ 570491 h 985749"/>
                <a:gd name="connsiteX9" fmla="*/ 711725 w 1481959"/>
                <a:gd name="connsiteY9" fmla="*/ 763776 h 985749"/>
                <a:gd name="connsiteX10" fmla="*/ 661739 w 1481959"/>
                <a:gd name="connsiteY10" fmla="*/ 742764 h 985749"/>
                <a:gd name="connsiteX11" fmla="*/ 535436 w 1481959"/>
                <a:gd name="connsiteY11" fmla="*/ 616460 h 985749"/>
                <a:gd name="connsiteX12" fmla="*/ 520710 w 1481959"/>
                <a:gd name="connsiteY12" fmla="*/ 581034 h 985749"/>
                <a:gd name="connsiteX13" fmla="*/ 597984 w 1481959"/>
                <a:gd name="connsiteY13" fmla="*/ 502258 h 985749"/>
                <a:gd name="connsiteX14" fmla="*/ 709855 w 1481959"/>
                <a:gd name="connsiteY14" fmla="*/ 392420 h 985749"/>
                <a:gd name="connsiteX15" fmla="*/ 720565 w 1481959"/>
                <a:gd name="connsiteY15" fmla="*/ 374487 h 985749"/>
                <a:gd name="connsiteX16" fmla="*/ 722022 w 1481959"/>
                <a:gd name="connsiteY16" fmla="*/ 371349 h 985749"/>
                <a:gd name="connsiteX17" fmla="*/ 723721 w 1481959"/>
                <a:gd name="connsiteY17" fmla="*/ 362150 h 985749"/>
                <a:gd name="connsiteX18" fmla="*/ 723262 w 1481959"/>
                <a:gd name="connsiteY18" fmla="*/ 357770 h 985749"/>
                <a:gd name="connsiteX19" fmla="*/ 723111 w 1481959"/>
                <a:gd name="connsiteY19" fmla="*/ 357034 h 985749"/>
                <a:gd name="connsiteX20" fmla="*/ 714729 w 1481959"/>
                <a:gd name="connsiteY20" fmla="*/ 339411 h 985749"/>
                <a:gd name="connsiteX21" fmla="*/ 678087 w 1481959"/>
                <a:gd name="connsiteY21" fmla="*/ 303467 h 985749"/>
                <a:gd name="connsiteX22" fmla="*/ 668098 w 1481959"/>
                <a:gd name="connsiteY22" fmla="*/ 285733 h 985749"/>
                <a:gd name="connsiteX23" fmla="*/ 678350 w 1481959"/>
                <a:gd name="connsiteY23" fmla="*/ 282422 h 985749"/>
                <a:gd name="connsiteX24" fmla="*/ 1402569 w 1481959"/>
                <a:gd name="connsiteY24" fmla="*/ 95606 h 985749"/>
                <a:gd name="connsiteX25" fmla="*/ 72174 w 1481959"/>
                <a:gd name="connsiteY25" fmla="*/ 911169 h 985749"/>
                <a:gd name="connsiteX26" fmla="*/ 1402569 w 1481959"/>
                <a:gd name="connsiteY26" fmla="*/ 911169 h 985749"/>
                <a:gd name="connsiteX27" fmla="*/ 1402569 w 1481959"/>
                <a:gd name="connsiteY27" fmla="*/ 95606 h 985749"/>
                <a:gd name="connsiteX28" fmla="*/ 0 w 1481959"/>
                <a:gd name="connsiteY28" fmla="*/ 89053 h 985749"/>
                <a:gd name="connsiteX29" fmla="*/ 1416339 w 1481959"/>
                <a:gd name="connsiteY29" fmla="*/ 23432 h 985749"/>
                <a:gd name="connsiteX30" fmla="*/ 1481959 w 1481959"/>
                <a:gd name="connsiteY30" fmla="*/ 89053 h 985749"/>
                <a:gd name="connsiteX31" fmla="*/ 1481959 w 1481959"/>
                <a:gd name="connsiteY31" fmla="*/ 920129 h 985749"/>
                <a:gd name="connsiteX32" fmla="*/ 1416339 w 1481959"/>
                <a:gd name="connsiteY32" fmla="*/ 985749 h 985749"/>
                <a:gd name="connsiteX33" fmla="*/ 65620 w 1481959"/>
                <a:gd name="connsiteY33" fmla="*/ 985749 h 985749"/>
                <a:gd name="connsiteX34" fmla="*/ 0 w 1481959"/>
                <a:gd name="connsiteY34" fmla="*/ 920129 h 985749"/>
                <a:gd name="connsiteX35" fmla="*/ 0 w 1481959"/>
                <a:gd name="connsiteY35" fmla="*/ 89053 h 985749"/>
                <a:gd name="connsiteX0" fmla="*/ 701571 w 1505180"/>
                <a:gd name="connsiteY0" fmla="*/ 282422 h 985749"/>
                <a:gd name="connsiteX1" fmla="*/ 712026 w 1505180"/>
                <a:gd name="connsiteY1" fmla="*/ 282656 h 985749"/>
                <a:gd name="connsiteX2" fmla="*/ 994705 w 1505180"/>
                <a:gd name="connsiteY2" fmla="*/ 282656 h 985749"/>
                <a:gd name="connsiteX3" fmla="*/ 1029288 w 1505180"/>
                <a:gd name="connsiteY3" fmla="*/ 315737 h 985749"/>
                <a:gd name="connsiteX4" fmla="*/ 1029288 w 1505180"/>
                <a:gd name="connsiteY4" fmla="*/ 599920 h 985749"/>
                <a:gd name="connsiteX5" fmla="*/ 1027490 w 1505180"/>
                <a:gd name="connsiteY5" fmla="*/ 618617 h 985749"/>
                <a:gd name="connsiteX6" fmla="*/ 1020066 w 1505180"/>
                <a:gd name="connsiteY6" fmla="*/ 620135 h 985749"/>
                <a:gd name="connsiteX7" fmla="*/ 969698 w 1505180"/>
                <a:gd name="connsiteY7" fmla="*/ 570273 h 985749"/>
                <a:gd name="connsiteX8" fmla="*/ 926289 w 1505180"/>
                <a:gd name="connsiteY8" fmla="*/ 570491 h 985749"/>
                <a:gd name="connsiteX9" fmla="*/ 734946 w 1505180"/>
                <a:gd name="connsiteY9" fmla="*/ 763776 h 985749"/>
                <a:gd name="connsiteX10" fmla="*/ 684960 w 1505180"/>
                <a:gd name="connsiteY10" fmla="*/ 742764 h 985749"/>
                <a:gd name="connsiteX11" fmla="*/ 558657 w 1505180"/>
                <a:gd name="connsiteY11" fmla="*/ 616460 h 985749"/>
                <a:gd name="connsiteX12" fmla="*/ 543931 w 1505180"/>
                <a:gd name="connsiteY12" fmla="*/ 581034 h 985749"/>
                <a:gd name="connsiteX13" fmla="*/ 621205 w 1505180"/>
                <a:gd name="connsiteY13" fmla="*/ 502258 h 985749"/>
                <a:gd name="connsiteX14" fmla="*/ 733076 w 1505180"/>
                <a:gd name="connsiteY14" fmla="*/ 392420 h 985749"/>
                <a:gd name="connsiteX15" fmla="*/ 743786 w 1505180"/>
                <a:gd name="connsiteY15" fmla="*/ 374487 h 985749"/>
                <a:gd name="connsiteX16" fmla="*/ 745243 w 1505180"/>
                <a:gd name="connsiteY16" fmla="*/ 371349 h 985749"/>
                <a:gd name="connsiteX17" fmla="*/ 746942 w 1505180"/>
                <a:gd name="connsiteY17" fmla="*/ 362150 h 985749"/>
                <a:gd name="connsiteX18" fmla="*/ 746483 w 1505180"/>
                <a:gd name="connsiteY18" fmla="*/ 357770 h 985749"/>
                <a:gd name="connsiteX19" fmla="*/ 746332 w 1505180"/>
                <a:gd name="connsiteY19" fmla="*/ 357034 h 985749"/>
                <a:gd name="connsiteX20" fmla="*/ 737950 w 1505180"/>
                <a:gd name="connsiteY20" fmla="*/ 339411 h 985749"/>
                <a:gd name="connsiteX21" fmla="*/ 701308 w 1505180"/>
                <a:gd name="connsiteY21" fmla="*/ 303467 h 985749"/>
                <a:gd name="connsiteX22" fmla="*/ 691319 w 1505180"/>
                <a:gd name="connsiteY22" fmla="*/ 285733 h 985749"/>
                <a:gd name="connsiteX23" fmla="*/ 701571 w 1505180"/>
                <a:gd name="connsiteY23" fmla="*/ 282422 h 985749"/>
                <a:gd name="connsiteX24" fmla="*/ 1425790 w 1505180"/>
                <a:gd name="connsiteY24" fmla="*/ 95606 h 985749"/>
                <a:gd name="connsiteX25" fmla="*/ 95395 w 1505180"/>
                <a:gd name="connsiteY25" fmla="*/ 911169 h 985749"/>
                <a:gd name="connsiteX26" fmla="*/ 1425790 w 1505180"/>
                <a:gd name="connsiteY26" fmla="*/ 911169 h 985749"/>
                <a:gd name="connsiteX27" fmla="*/ 1425790 w 1505180"/>
                <a:gd name="connsiteY27" fmla="*/ 95606 h 985749"/>
                <a:gd name="connsiteX28" fmla="*/ 0 w 1505180"/>
                <a:gd name="connsiteY28" fmla="*/ 89053 h 985749"/>
                <a:gd name="connsiteX29" fmla="*/ 1439560 w 1505180"/>
                <a:gd name="connsiteY29" fmla="*/ 23432 h 985749"/>
                <a:gd name="connsiteX30" fmla="*/ 1505180 w 1505180"/>
                <a:gd name="connsiteY30" fmla="*/ 89053 h 985749"/>
                <a:gd name="connsiteX31" fmla="*/ 1505180 w 1505180"/>
                <a:gd name="connsiteY31" fmla="*/ 920129 h 985749"/>
                <a:gd name="connsiteX32" fmla="*/ 1439560 w 1505180"/>
                <a:gd name="connsiteY32" fmla="*/ 985749 h 985749"/>
                <a:gd name="connsiteX33" fmla="*/ 88841 w 1505180"/>
                <a:gd name="connsiteY33" fmla="*/ 985749 h 985749"/>
                <a:gd name="connsiteX34" fmla="*/ 23221 w 1505180"/>
                <a:gd name="connsiteY34" fmla="*/ 920129 h 985749"/>
                <a:gd name="connsiteX35" fmla="*/ 0 w 1505180"/>
                <a:gd name="connsiteY35" fmla="*/ 89053 h 985749"/>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0 w 1481959"/>
                <a:gd name="connsiteY28" fmla="*/ 896697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0" fmla="*/ 678350 w 1519998"/>
                <a:gd name="connsiteY0" fmla="*/ 325515 h 1028842"/>
                <a:gd name="connsiteX1" fmla="*/ 688805 w 1519998"/>
                <a:gd name="connsiteY1" fmla="*/ 325749 h 1028842"/>
                <a:gd name="connsiteX2" fmla="*/ 971484 w 1519998"/>
                <a:gd name="connsiteY2" fmla="*/ 325749 h 1028842"/>
                <a:gd name="connsiteX3" fmla="*/ 1006067 w 1519998"/>
                <a:gd name="connsiteY3" fmla="*/ 358830 h 1028842"/>
                <a:gd name="connsiteX4" fmla="*/ 1006067 w 1519998"/>
                <a:gd name="connsiteY4" fmla="*/ 643013 h 1028842"/>
                <a:gd name="connsiteX5" fmla="*/ 1004269 w 1519998"/>
                <a:gd name="connsiteY5" fmla="*/ 661710 h 1028842"/>
                <a:gd name="connsiteX6" fmla="*/ 996845 w 1519998"/>
                <a:gd name="connsiteY6" fmla="*/ 663228 h 1028842"/>
                <a:gd name="connsiteX7" fmla="*/ 946477 w 1519998"/>
                <a:gd name="connsiteY7" fmla="*/ 613366 h 1028842"/>
                <a:gd name="connsiteX8" fmla="*/ 903068 w 1519998"/>
                <a:gd name="connsiteY8" fmla="*/ 613584 h 1028842"/>
                <a:gd name="connsiteX9" fmla="*/ 711725 w 1519998"/>
                <a:gd name="connsiteY9" fmla="*/ 806869 h 1028842"/>
                <a:gd name="connsiteX10" fmla="*/ 661739 w 1519998"/>
                <a:gd name="connsiteY10" fmla="*/ 785857 h 1028842"/>
                <a:gd name="connsiteX11" fmla="*/ 535436 w 1519998"/>
                <a:gd name="connsiteY11" fmla="*/ 659553 h 1028842"/>
                <a:gd name="connsiteX12" fmla="*/ 520710 w 1519998"/>
                <a:gd name="connsiteY12" fmla="*/ 624127 h 1028842"/>
                <a:gd name="connsiteX13" fmla="*/ 597984 w 1519998"/>
                <a:gd name="connsiteY13" fmla="*/ 545351 h 1028842"/>
                <a:gd name="connsiteX14" fmla="*/ 709855 w 1519998"/>
                <a:gd name="connsiteY14" fmla="*/ 435513 h 1028842"/>
                <a:gd name="connsiteX15" fmla="*/ 720565 w 1519998"/>
                <a:gd name="connsiteY15" fmla="*/ 417580 h 1028842"/>
                <a:gd name="connsiteX16" fmla="*/ 722022 w 1519998"/>
                <a:gd name="connsiteY16" fmla="*/ 414442 h 1028842"/>
                <a:gd name="connsiteX17" fmla="*/ 723721 w 1519998"/>
                <a:gd name="connsiteY17" fmla="*/ 405243 h 1028842"/>
                <a:gd name="connsiteX18" fmla="*/ 723262 w 1519998"/>
                <a:gd name="connsiteY18" fmla="*/ 400863 h 1028842"/>
                <a:gd name="connsiteX19" fmla="*/ 723111 w 1519998"/>
                <a:gd name="connsiteY19" fmla="*/ 400127 h 1028842"/>
                <a:gd name="connsiteX20" fmla="*/ 714729 w 1519998"/>
                <a:gd name="connsiteY20" fmla="*/ 382504 h 1028842"/>
                <a:gd name="connsiteX21" fmla="*/ 678087 w 1519998"/>
                <a:gd name="connsiteY21" fmla="*/ 346560 h 1028842"/>
                <a:gd name="connsiteX22" fmla="*/ 668098 w 1519998"/>
                <a:gd name="connsiteY22" fmla="*/ 328826 h 1028842"/>
                <a:gd name="connsiteX23" fmla="*/ 678350 w 1519998"/>
                <a:gd name="connsiteY23" fmla="*/ 325515 h 1028842"/>
                <a:gd name="connsiteX24" fmla="*/ 1402569 w 1519998"/>
                <a:gd name="connsiteY24" fmla="*/ 138699 h 1028842"/>
                <a:gd name="connsiteX25" fmla="*/ 72174 w 1519998"/>
                <a:gd name="connsiteY25" fmla="*/ 954262 h 1028842"/>
                <a:gd name="connsiteX26" fmla="*/ 1402569 w 1519998"/>
                <a:gd name="connsiteY26" fmla="*/ 954262 h 1028842"/>
                <a:gd name="connsiteX27" fmla="*/ 1402569 w 1519998"/>
                <a:gd name="connsiteY27" fmla="*/ 138699 h 1028842"/>
                <a:gd name="connsiteX28" fmla="*/ 0 w 1519998"/>
                <a:gd name="connsiteY28" fmla="*/ 963222 h 1028842"/>
                <a:gd name="connsiteX29" fmla="*/ 1416339 w 1519998"/>
                <a:gd name="connsiteY29" fmla="*/ 66525 h 1028842"/>
                <a:gd name="connsiteX30" fmla="*/ 1419830 w 1519998"/>
                <a:gd name="connsiteY30" fmla="*/ 73512 h 1028842"/>
                <a:gd name="connsiteX31" fmla="*/ 1481959 w 1519998"/>
                <a:gd name="connsiteY31" fmla="*/ 132146 h 1028842"/>
                <a:gd name="connsiteX32" fmla="*/ 1481959 w 1519998"/>
                <a:gd name="connsiteY32" fmla="*/ 963222 h 1028842"/>
                <a:gd name="connsiteX33" fmla="*/ 1416339 w 1519998"/>
                <a:gd name="connsiteY33" fmla="*/ 1028842 h 1028842"/>
                <a:gd name="connsiteX34" fmla="*/ 65620 w 1519998"/>
                <a:gd name="connsiteY34" fmla="*/ 1028842 h 1028842"/>
                <a:gd name="connsiteX35" fmla="*/ 0 w 1519998"/>
                <a:gd name="connsiteY35" fmla="*/ 963222 h 1028842"/>
                <a:gd name="connsiteX0" fmla="*/ 678350 w 1520000"/>
                <a:gd name="connsiteY0" fmla="*/ 367198 h 1070525"/>
                <a:gd name="connsiteX1" fmla="*/ 688805 w 1520000"/>
                <a:gd name="connsiteY1" fmla="*/ 367432 h 1070525"/>
                <a:gd name="connsiteX2" fmla="*/ 971484 w 1520000"/>
                <a:gd name="connsiteY2" fmla="*/ 367432 h 1070525"/>
                <a:gd name="connsiteX3" fmla="*/ 1006067 w 1520000"/>
                <a:gd name="connsiteY3" fmla="*/ 400513 h 1070525"/>
                <a:gd name="connsiteX4" fmla="*/ 1006067 w 1520000"/>
                <a:gd name="connsiteY4" fmla="*/ 684696 h 1070525"/>
                <a:gd name="connsiteX5" fmla="*/ 1004269 w 1520000"/>
                <a:gd name="connsiteY5" fmla="*/ 703393 h 1070525"/>
                <a:gd name="connsiteX6" fmla="*/ 996845 w 1520000"/>
                <a:gd name="connsiteY6" fmla="*/ 704911 h 1070525"/>
                <a:gd name="connsiteX7" fmla="*/ 946477 w 1520000"/>
                <a:gd name="connsiteY7" fmla="*/ 655049 h 1070525"/>
                <a:gd name="connsiteX8" fmla="*/ 903068 w 1520000"/>
                <a:gd name="connsiteY8" fmla="*/ 655267 h 1070525"/>
                <a:gd name="connsiteX9" fmla="*/ 711725 w 1520000"/>
                <a:gd name="connsiteY9" fmla="*/ 848552 h 1070525"/>
                <a:gd name="connsiteX10" fmla="*/ 661739 w 1520000"/>
                <a:gd name="connsiteY10" fmla="*/ 827540 h 1070525"/>
                <a:gd name="connsiteX11" fmla="*/ 535436 w 1520000"/>
                <a:gd name="connsiteY11" fmla="*/ 701236 h 1070525"/>
                <a:gd name="connsiteX12" fmla="*/ 520710 w 1520000"/>
                <a:gd name="connsiteY12" fmla="*/ 665810 h 1070525"/>
                <a:gd name="connsiteX13" fmla="*/ 597984 w 1520000"/>
                <a:gd name="connsiteY13" fmla="*/ 587034 h 1070525"/>
                <a:gd name="connsiteX14" fmla="*/ 709855 w 1520000"/>
                <a:gd name="connsiteY14" fmla="*/ 477196 h 1070525"/>
                <a:gd name="connsiteX15" fmla="*/ 720565 w 1520000"/>
                <a:gd name="connsiteY15" fmla="*/ 459263 h 1070525"/>
                <a:gd name="connsiteX16" fmla="*/ 722022 w 1520000"/>
                <a:gd name="connsiteY16" fmla="*/ 456125 h 1070525"/>
                <a:gd name="connsiteX17" fmla="*/ 723721 w 1520000"/>
                <a:gd name="connsiteY17" fmla="*/ 446926 h 1070525"/>
                <a:gd name="connsiteX18" fmla="*/ 723262 w 1520000"/>
                <a:gd name="connsiteY18" fmla="*/ 442546 h 1070525"/>
                <a:gd name="connsiteX19" fmla="*/ 723111 w 1520000"/>
                <a:gd name="connsiteY19" fmla="*/ 441810 h 1070525"/>
                <a:gd name="connsiteX20" fmla="*/ 714729 w 1520000"/>
                <a:gd name="connsiteY20" fmla="*/ 424187 h 1070525"/>
                <a:gd name="connsiteX21" fmla="*/ 678087 w 1520000"/>
                <a:gd name="connsiteY21" fmla="*/ 388243 h 1070525"/>
                <a:gd name="connsiteX22" fmla="*/ 668098 w 1520000"/>
                <a:gd name="connsiteY22" fmla="*/ 370509 h 1070525"/>
                <a:gd name="connsiteX23" fmla="*/ 678350 w 1520000"/>
                <a:gd name="connsiteY23" fmla="*/ 367198 h 1070525"/>
                <a:gd name="connsiteX24" fmla="*/ 1402569 w 1520000"/>
                <a:gd name="connsiteY24" fmla="*/ 180382 h 1070525"/>
                <a:gd name="connsiteX25" fmla="*/ 72174 w 1520000"/>
                <a:gd name="connsiteY25" fmla="*/ 995945 h 1070525"/>
                <a:gd name="connsiteX26" fmla="*/ 1402569 w 1520000"/>
                <a:gd name="connsiteY26" fmla="*/ 995945 h 1070525"/>
                <a:gd name="connsiteX27" fmla="*/ 1402569 w 1520000"/>
                <a:gd name="connsiteY27" fmla="*/ 180382 h 1070525"/>
                <a:gd name="connsiteX28" fmla="*/ 0 w 1520000"/>
                <a:gd name="connsiteY28" fmla="*/ 1004905 h 1070525"/>
                <a:gd name="connsiteX29" fmla="*/ 1416339 w 1520000"/>
                <a:gd name="connsiteY29" fmla="*/ 108208 h 1070525"/>
                <a:gd name="connsiteX30" fmla="*/ 1419830 w 1520000"/>
                <a:gd name="connsiteY30" fmla="*/ 115195 h 1070525"/>
                <a:gd name="connsiteX31" fmla="*/ 1481959 w 1520000"/>
                <a:gd name="connsiteY31" fmla="*/ 1004905 h 1070525"/>
                <a:gd name="connsiteX32" fmla="*/ 1416339 w 1520000"/>
                <a:gd name="connsiteY32" fmla="*/ 1070525 h 1070525"/>
                <a:gd name="connsiteX33" fmla="*/ 65620 w 1520000"/>
                <a:gd name="connsiteY33" fmla="*/ 1070525 h 1070525"/>
                <a:gd name="connsiteX34" fmla="*/ 0 w 1520000"/>
                <a:gd name="connsiteY34" fmla="*/ 1004905 h 1070525"/>
                <a:gd name="connsiteX0" fmla="*/ 678350 w 1546152"/>
                <a:gd name="connsiteY0" fmla="*/ 258990 h 962317"/>
                <a:gd name="connsiteX1" fmla="*/ 688805 w 1546152"/>
                <a:gd name="connsiteY1" fmla="*/ 259224 h 962317"/>
                <a:gd name="connsiteX2" fmla="*/ 971484 w 1546152"/>
                <a:gd name="connsiteY2" fmla="*/ 259224 h 962317"/>
                <a:gd name="connsiteX3" fmla="*/ 1006067 w 1546152"/>
                <a:gd name="connsiteY3" fmla="*/ 292305 h 962317"/>
                <a:gd name="connsiteX4" fmla="*/ 1006067 w 1546152"/>
                <a:gd name="connsiteY4" fmla="*/ 576488 h 962317"/>
                <a:gd name="connsiteX5" fmla="*/ 1004269 w 1546152"/>
                <a:gd name="connsiteY5" fmla="*/ 595185 h 962317"/>
                <a:gd name="connsiteX6" fmla="*/ 996845 w 1546152"/>
                <a:gd name="connsiteY6" fmla="*/ 596703 h 962317"/>
                <a:gd name="connsiteX7" fmla="*/ 946477 w 1546152"/>
                <a:gd name="connsiteY7" fmla="*/ 546841 h 962317"/>
                <a:gd name="connsiteX8" fmla="*/ 903068 w 1546152"/>
                <a:gd name="connsiteY8" fmla="*/ 547059 h 962317"/>
                <a:gd name="connsiteX9" fmla="*/ 711725 w 1546152"/>
                <a:gd name="connsiteY9" fmla="*/ 740344 h 962317"/>
                <a:gd name="connsiteX10" fmla="*/ 661739 w 1546152"/>
                <a:gd name="connsiteY10" fmla="*/ 719332 h 962317"/>
                <a:gd name="connsiteX11" fmla="*/ 535436 w 1546152"/>
                <a:gd name="connsiteY11" fmla="*/ 593028 h 962317"/>
                <a:gd name="connsiteX12" fmla="*/ 520710 w 1546152"/>
                <a:gd name="connsiteY12" fmla="*/ 557602 h 962317"/>
                <a:gd name="connsiteX13" fmla="*/ 597984 w 1546152"/>
                <a:gd name="connsiteY13" fmla="*/ 478826 h 962317"/>
                <a:gd name="connsiteX14" fmla="*/ 709855 w 1546152"/>
                <a:gd name="connsiteY14" fmla="*/ 368988 h 962317"/>
                <a:gd name="connsiteX15" fmla="*/ 720565 w 1546152"/>
                <a:gd name="connsiteY15" fmla="*/ 351055 h 962317"/>
                <a:gd name="connsiteX16" fmla="*/ 722022 w 1546152"/>
                <a:gd name="connsiteY16" fmla="*/ 347917 h 962317"/>
                <a:gd name="connsiteX17" fmla="*/ 723721 w 1546152"/>
                <a:gd name="connsiteY17" fmla="*/ 338718 h 962317"/>
                <a:gd name="connsiteX18" fmla="*/ 723262 w 1546152"/>
                <a:gd name="connsiteY18" fmla="*/ 334338 h 962317"/>
                <a:gd name="connsiteX19" fmla="*/ 723111 w 1546152"/>
                <a:gd name="connsiteY19" fmla="*/ 333602 h 962317"/>
                <a:gd name="connsiteX20" fmla="*/ 714729 w 1546152"/>
                <a:gd name="connsiteY20" fmla="*/ 315979 h 962317"/>
                <a:gd name="connsiteX21" fmla="*/ 678087 w 1546152"/>
                <a:gd name="connsiteY21" fmla="*/ 280035 h 962317"/>
                <a:gd name="connsiteX22" fmla="*/ 668098 w 1546152"/>
                <a:gd name="connsiteY22" fmla="*/ 262301 h 962317"/>
                <a:gd name="connsiteX23" fmla="*/ 678350 w 1546152"/>
                <a:gd name="connsiteY23" fmla="*/ 258990 h 962317"/>
                <a:gd name="connsiteX24" fmla="*/ 1402569 w 1546152"/>
                <a:gd name="connsiteY24" fmla="*/ 72174 h 962317"/>
                <a:gd name="connsiteX25" fmla="*/ 72174 w 1546152"/>
                <a:gd name="connsiteY25" fmla="*/ 887737 h 962317"/>
                <a:gd name="connsiteX26" fmla="*/ 1402569 w 1546152"/>
                <a:gd name="connsiteY26" fmla="*/ 887737 h 962317"/>
                <a:gd name="connsiteX27" fmla="*/ 1402569 w 1546152"/>
                <a:gd name="connsiteY27" fmla="*/ 72174 h 962317"/>
                <a:gd name="connsiteX28" fmla="*/ 0 w 1546152"/>
                <a:gd name="connsiteY28" fmla="*/ 896697 h 962317"/>
                <a:gd name="connsiteX29" fmla="*/ 1416339 w 1546152"/>
                <a:gd name="connsiteY29" fmla="*/ 0 h 962317"/>
                <a:gd name="connsiteX30" fmla="*/ 1481959 w 1546152"/>
                <a:gd name="connsiteY30" fmla="*/ 896697 h 962317"/>
                <a:gd name="connsiteX31" fmla="*/ 1416339 w 1546152"/>
                <a:gd name="connsiteY31" fmla="*/ 962317 h 962317"/>
                <a:gd name="connsiteX32" fmla="*/ 65620 w 1546152"/>
                <a:gd name="connsiteY32" fmla="*/ 962317 h 962317"/>
                <a:gd name="connsiteX33" fmla="*/ 0 w 1546152"/>
                <a:gd name="connsiteY33" fmla="*/ 896697 h 962317"/>
                <a:gd name="connsiteX0" fmla="*/ 678350 w 1481959"/>
                <a:gd name="connsiteY0" fmla="*/ 186815 h 890142"/>
                <a:gd name="connsiteX1" fmla="*/ 688805 w 1481959"/>
                <a:gd name="connsiteY1" fmla="*/ 187049 h 890142"/>
                <a:gd name="connsiteX2" fmla="*/ 971484 w 1481959"/>
                <a:gd name="connsiteY2" fmla="*/ 187049 h 890142"/>
                <a:gd name="connsiteX3" fmla="*/ 1006067 w 1481959"/>
                <a:gd name="connsiteY3" fmla="*/ 220130 h 890142"/>
                <a:gd name="connsiteX4" fmla="*/ 1006067 w 1481959"/>
                <a:gd name="connsiteY4" fmla="*/ 504313 h 890142"/>
                <a:gd name="connsiteX5" fmla="*/ 1004269 w 1481959"/>
                <a:gd name="connsiteY5" fmla="*/ 523010 h 890142"/>
                <a:gd name="connsiteX6" fmla="*/ 996845 w 1481959"/>
                <a:gd name="connsiteY6" fmla="*/ 524528 h 890142"/>
                <a:gd name="connsiteX7" fmla="*/ 946477 w 1481959"/>
                <a:gd name="connsiteY7" fmla="*/ 474666 h 890142"/>
                <a:gd name="connsiteX8" fmla="*/ 903068 w 1481959"/>
                <a:gd name="connsiteY8" fmla="*/ 474884 h 890142"/>
                <a:gd name="connsiteX9" fmla="*/ 711725 w 1481959"/>
                <a:gd name="connsiteY9" fmla="*/ 668169 h 890142"/>
                <a:gd name="connsiteX10" fmla="*/ 661739 w 1481959"/>
                <a:gd name="connsiteY10" fmla="*/ 647157 h 890142"/>
                <a:gd name="connsiteX11" fmla="*/ 535436 w 1481959"/>
                <a:gd name="connsiteY11" fmla="*/ 520853 h 890142"/>
                <a:gd name="connsiteX12" fmla="*/ 520710 w 1481959"/>
                <a:gd name="connsiteY12" fmla="*/ 485427 h 890142"/>
                <a:gd name="connsiteX13" fmla="*/ 597984 w 1481959"/>
                <a:gd name="connsiteY13" fmla="*/ 406651 h 890142"/>
                <a:gd name="connsiteX14" fmla="*/ 709855 w 1481959"/>
                <a:gd name="connsiteY14" fmla="*/ 296813 h 890142"/>
                <a:gd name="connsiteX15" fmla="*/ 720565 w 1481959"/>
                <a:gd name="connsiteY15" fmla="*/ 278880 h 890142"/>
                <a:gd name="connsiteX16" fmla="*/ 722022 w 1481959"/>
                <a:gd name="connsiteY16" fmla="*/ 275742 h 890142"/>
                <a:gd name="connsiteX17" fmla="*/ 723721 w 1481959"/>
                <a:gd name="connsiteY17" fmla="*/ 266543 h 890142"/>
                <a:gd name="connsiteX18" fmla="*/ 723262 w 1481959"/>
                <a:gd name="connsiteY18" fmla="*/ 262163 h 890142"/>
                <a:gd name="connsiteX19" fmla="*/ 723111 w 1481959"/>
                <a:gd name="connsiteY19" fmla="*/ 261427 h 890142"/>
                <a:gd name="connsiteX20" fmla="*/ 714729 w 1481959"/>
                <a:gd name="connsiteY20" fmla="*/ 243804 h 890142"/>
                <a:gd name="connsiteX21" fmla="*/ 678087 w 1481959"/>
                <a:gd name="connsiteY21" fmla="*/ 207860 h 890142"/>
                <a:gd name="connsiteX22" fmla="*/ 668098 w 1481959"/>
                <a:gd name="connsiteY22" fmla="*/ 190126 h 890142"/>
                <a:gd name="connsiteX23" fmla="*/ 678350 w 1481959"/>
                <a:gd name="connsiteY23" fmla="*/ 186815 h 890142"/>
                <a:gd name="connsiteX24" fmla="*/ 1402569 w 1481959"/>
                <a:gd name="connsiteY24" fmla="*/ -1 h 890142"/>
                <a:gd name="connsiteX25" fmla="*/ 72174 w 1481959"/>
                <a:gd name="connsiteY25" fmla="*/ 815562 h 890142"/>
                <a:gd name="connsiteX26" fmla="*/ 1402569 w 1481959"/>
                <a:gd name="connsiteY26" fmla="*/ 815562 h 890142"/>
                <a:gd name="connsiteX27" fmla="*/ 1402569 w 1481959"/>
                <a:gd name="connsiteY27" fmla="*/ -1 h 890142"/>
                <a:gd name="connsiteX28" fmla="*/ 0 w 1481959"/>
                <a:gd name="connsiteY28" fmla="*/ 824522 h 890142"/>
                <a:gd name="connsiteX29" fmla="*/ 1481959 w 1481959"/>
                <a:gd name="connsiteY29" fmla="*/ 824522 h 890142"/>
                <a:gd name="connsiteX30" fmla="*/ 1416339 w 1481959"/>
                <a:gd name="connsiteY30" fmla="*/ 890142 h 890142"/>
                <a:gd name="connsiteX31" fmla="*/ 65620 w 1481959"/>
                <a:gd name="connsiteY31" fmla="*/ 890142 h 890142"/>
                <a:gd name="connsiteX32" fmla="*/ 0 w 1481959"/>
                <a:gd name="connsiteY32" fmla="*/ 824522 h 89014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1402569 w 1481959"/>
                <a:gd name="connsiteY24" fmla="*/ 628802 h 703382"/>
                <a:gd name="connsiteX25" fmla="*/ 72174 w 1481959"/>
                <a:gd name="connsiteY25" fmla="*/ 628802 h 703382"/>
                <a:gd name="connsiteX26" fmla="*/ 1402569 w 1481959"/>
                <a:gd name="connsiteY26" fmla="*/ 628802 h 703382"/>
                <a:gd name="connsiteX27" fmla="*/ 0 w 1481959"/>
                <a:gd name="connsiteY27" fmla="*/ 637762 h 703382"/>
                <a:gd name="connsiteX28" fmla="*/ 1481959 w 1481959"/>
                <a:gd name="connsiteY28" fmla="*/ 637762 h 703382"/>
                <a:gd name="connsiteX29" fmla="*/ 1416339 w 1481959"/>
                <a:gd name="connsiteY29" fmla="*/ 703382 h 703382"/>
                <a:gd name="connsiteX30" fmla="*/ 65620 w 1481959"/>
                <a:gd name="connsiteY30" fmla="*/ 703382 h 703382"/>
                <a:gd name="connsiteX31" fmla="*/ 0 w 1481959"/>
                <a:gd name="connsiteY31"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65620 w 1481959"/>
                <a:gd name="connsiteY27" fmla="*/ 703382 h 703382"/>
                <a:gd name="connsiteX28" fmla="*/ 0 w 1481959"/>
                <a:gd name="connsiteY28"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0 w 1481959"/>
                <a:gd name="connsiteY27" fmla="*/ 637762 h 703382"/>
                <a:gd name="connsiteX0" fmla="*/ 158632 w 962241"/>
                <a:gd name="connsiteY0" fmla="*/ 55 h 703382"/>
                <a:gd name="connsiteX1" fmla="*/ 169087 w 962241"/>
                <a:gd name="connsiteY1" fmla="*/ 289 h 703382"/>
                <a:gd name="connsiteX2" fmla="*/ 451766 w 962241"/>
                <a:gd name="connsiteY2" fmla="*/ 289 h 703382"/>
                <a:gd name="connsiteX3" fmla="*/ 486349 w 962241"/>
                <a:gd name="connsiteY3" fmla="*/ 33370 h 703382"/>
                <a:gd name="connsiteX4" fmla="*/ 486349 w 962241"/>
                <a:gd name="connsiteY4" fmla="*/ 317553 h 703382"/>
                <a:gd name="connsiteX5" fmla="*/ 484551 w 962241"/>
                <a:gd name="connsiteY5" fmla="*/ 336250 h 703382"/>
                <a:gd name="connsiteX6" fmla="*/ 477127 w 962241"/>
                <a:gd name="connsiteY6" fmla="*/ 337768 h 703382"/>
                <a:gd name="connsiteX7" fmla="*/ 426759 w 962241"/>
                <a:gd name="connsiteY7" fmla="*/ 287906 h 703382"/>
                <a:gd name="connsiteX8" fmla="*/ 383350 w 962241"/>
                <a:gd name="connsiteY8" fmla="*/ 288124 h 703382"/>
                <a:gd name="connsiteX9" fmla="*/ 192007 w 962241"/>
                <a:gd name="connsiteY9" fmla="*/ 481409 h 703382"/>
                <a:gd name="connsiteX10" fmla="*/ 142021 w 962241"/>
                <a:gd name="connsiteY10" fmla="*/ 460397 h 703382"/>
                <a:gd name="connsiteX11" fmla="*/ 15718 w 962241"/>
                <a:gd name="connsiteY11" fmla="*/ 334093 h 703382"/>
                <a:gd name="connsiteX12" fmla="*/ 992 w 962241"/>
                <a:gd name="connsiteY12" fmla="*/ 298667 h 703382"/>
                <a:gd name="connsiteX13" fmla="*/ 78266 w 962241"/>
                <a:gd name="connsiteY13" fmla="*/ 219891 h 703382"/>
                <a:gd name="connsiteX14" fmla="*/ 190137 w 962241"/>
                <a:gd name="connsiteY14" fmla="*/ 110053 h 703382"/>
                <a:gd name="connsiteX15" fmla="*/ 200847 w 962241"/>
                <a:gd name="connsiteY15" fmla="*/ 92120 h 703382"/>
                <a:gd name="connsiteX16" fmla="*/ 202304 w 962241"/>
                <a:gd name="connsiteY16" fmla="*/ 88982 h 703382"/>
                <a:gd name="connsiteX17" fmla="*/ 204003 w 962241"/>
                <a:gd name="connsiteY17" fmla="*/ 79783 h 703382"/>
                <a:gd name="connsiteX18" fmla="*/ 203544 w 962241"/>
                <a:gd name="connsiteY18" fmla="*/ 75403 h 703382"/>
                <a:gd name="connsiteX19" fmla="*/ 203393 w 962241"/>
                <a:gd name="connsiteY19" fmla="*/ 74667 h 703382"/>
                <a:gd name="connsiteX20" fmla="*/ 195011 w 962241"/>
                <a:gd name="connsiteY20" fmla="*/ 57044 h 703382"/>
                <a:gd name="connsiteX21" fmla="*/ 158369 w 962241"/>
                <a:gd name="connsiteY21" fmla="*/ 21100 h 703382"/>
                <a:gd name="connsiteX22" fmla="*/ 148380 w 962241"/>
                <a:gd name="connsiteY22" fmla="*/ 3366 h 703382"/>
                <a:gd name="connsiteX23" fmla="*/ 158632 w 962241"/>
                <a:gd name="connsiteY23" fmla="*/ 55 h 703382"/>
                <a:gd name="connsiteX24" fmla="*/ 896621 w 962241"/>
                <a:gd name="connsiteY24" fmla="*/ 703382 h 703382"/>
                <a:gd name="connsiteX25" fmla="*/ 962241 w 962241"/>
                <a:gd name="connsiteY25" fmla="*/ 637762 h 703382"/>
                <a:gd name="connsiteX26" fmla="*/ 896621 w 962241"/>
                <a:gd name="connsiteY26" fmla="*/ 703382 h 703382"/>
                <a:gd name="connsiteX0" fmla="*/ 158632 w 486646"/>
                <a:gd name="connsiteY0" fmla="*/ 55 h 485065"/>
                <a:gd name="connsiteX1" fmla="*/ 169087 w 486646"/>
                <a:gd name="connsiteY1" fmla="*/ 289 h 485065"/>
                <a:gd name="connsiteX2" fmla="*/ 451766 w 486646"/>
                <a:gd name="connsiteY2" fmla="*/ 289 h 485065"/>
                <a:gd name="connsiteX3" fmla="*/ 486349 w 486646"/>
                <a:gd name="connsiteY3" fmla="*/ 33370 h 485065"/>
                <a:gd name="connsiteX4" fmla="*/ 486349 w 486646"/>
                <a:gd name="connsiteY4" fmla="*/ 317553 h 485065"/>
                <a:gd name="connsiteX5" fmla="*/ 484551 w 486646"/>
                <a:gd name="connsiteY5" fmla="*/ 336250 h 485065"/>
                <a:gd name="connsiteX6" fmla="*/ 477127 w 486646"/>
                <a:gd name="connsiteY6" fmla="*/ 337768 h 485065"/>
                <a:gd name="connsiteX7" fmla="*/ 426759 w 486646"/>
                <a:gd name="connsiteY7" fmla="*/ 287906 h 485065"/>
                <a:gd name="connsiteX8" fmla="*/ 383350 w 486646"/>
                <a:gd name="connsiteY8" fmla="*/ 288124 h 485065"/>
                <a:gd name="connsiteX9" fmla="*/ 192007 w 486646"/>
                <a:gd name="connsiteY9" fmla="*/ 481409 h 485065"/>
                <a:gd name="connsiteX10" fmla="*/ 142021 w 486646"/>
                <a:gd name="connsiteY10" fmla="*/ 460397 h 485065"/>
                <a:gd name="connsiteX11" fmla="*/ 15718 w 486646"/>
                <a:gd name="connsiteY11" fmla="*/ 334093 h 485065"/>
                <a:gd name="connsiteX12" fmla="*/ 992 w 486646"/>
                <a:gd name="connsiteY12" fmla="*/ 298667 h 485065"/>
                <a:gd name="connsiteX13" fmla="*/ 78266 w 486646"/>
                <a:gd name="connsiteY13" fmla="*/ 219891 h 485065"/>
                <a:gd name="connsiteX14" fmla="*/ 190137 w 486646"/>
                <a:gd name="connsiteY14" fmla="*/ 110053 h 485065"/>
                <a:gd name="connsiteX15" fmla="*/ 200847 w 486646"/>
                <a:gd name="connsiteY15" fmla="*/ 92120 h 485065"/>
                <a:gd name="connsiteX16" fmla="*/ 202304 w 486646"/>
                <a:gd name="connsiteY16" fmla="*/ 88982 h 485065"/>
                <a:gd name="connsiteX17" fmla="*/ 204003 w 486646"/>
                <a:gd name="connsiteY17" fmla="*/ 79783 h 485065"/>
                <a:gd name="connsiteX18" fmla="*/ 203544 w 486646"/>
                <a:gd name="connsiteY18" fmla="*/ 75403 h 485065"/>
                <a:gd name="connsiteX19" fmla="*/ 203393 w 486646"/>
                <a:gd name="connsiteY19" fmla="*/ 74667 h 485065"/>
                <a:gd name="connsiteX20" fmla="*/ 195011 w 486646"/>
                <a:gd name="connsiteY20" fmla="*/ 57044 h 485065"/>
                <a:gd name="connsiteX21" fmla="*/ 158369 w 486646"/>
                <a:gd name="connsiteY21" fmla="*/ 21100 h 485065"/>
                <a:gd name="connsiteX22" fmla="*/ 148380 w 486646"/>
                <a:gd name="connsiteY22" fmla="*/ 3366 h 485065"/>
                <a:gd name="connsiteX23" fmla="*/ 158632 w 486646"/>
                <a:gd name="connsiteY23" fmla="*/ 55 h 48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646" h="485065">
                  <a:moveTo>
                    <a:pt x="158632" y="55"/>
                  </a:moveTo>
                  <a:lnTo>
                    <a:pt x="169087" y="289"/>
                  </a:lnTo>
                  <a:lnTo>
                    <a:pt x="451766" y="289"/>
                  </a:lnTo>
                  <a:cubicBezTo>
                    <a:pt x="480584" y="-2217"/>
                    <a:pt x="488353" y="11818"/>
                    <a:pt x="486349" y="33370"/>
                  </a:cubicBezTo>
                  <a:lnTo>
                    <a:pt x="486349" y="317553"/>
                  </a:lnTo>
                  <a:lnTo>
                    <a:pt x="484551" y="336250"/>
                  </a:lnTo>
                  <a:cubicBezTo>
                    <a:pt x="482733" y="339091"/>
                    <a:pt x="479977" y="339068"/>
                    <a:pt x="477127" y="337768"/>
                  </a:cubicBezTo>
                  <a:lnTo>
                    <a:pt x="426759" y="287906"/>
                  </a:lnTo>
                  <a:cubicBezTo>
                    <a:pt x="414712" y="275979"/>
                    <a:pt x="395277" y="276076"/>
                    <a:pt x="383350" y="288124"/>
                  </a:cubicBezTo>
                  <a:lnTo>
                    <a:pt x="192007" y="481409"/>
                  </a:lnTo>
                  <a:cubicBezTo>
                    <a:pt x="179642" y="489291"/>
                    <a:pt x="169595" y="485360"/>
                    <a:pt x="142021" y="460397"/>
                  </a:cubicBezTo>
                  <a:lnTo>
                    <a:pt x="15718" y="334093"/>
                  </a:lnTo>
                  <a:cubicBezTo>
                    <a:pt x="5152" y="320618"/>
                    <a:pt x="-2888" y="310510"/>
                    <a:pt x="992" y="298667"/>
                  </a:cubicBezTo>
                  <a:lnTo>
                    <a:pt x="78266" y="219891"/>
                  </a:lnTo>
                  <a:lnTo>
                    <a:pt x="190137" y="110053"/>
                  </a:lnTo>
                  <a:cubicBezTo>
                    <a:pt x="195360" y="103041"/>
                    <a:pt x="198864" y="97182"/>
                    <a:pt x="200847" y="92120"/>
                  </a:cubicBezTo>
                  <a:cubicBezTo>
                    <a:pt x="201687" y="91224"/>
                    <a:pt x="202130" y="90148"/>
                    <a:pt x="202304" y="88982"/>
                  </a:cubicBezTo>
                  <a:cubicBezTo>
                    <a:pt x="203608" y="85474"/>
                    <a:pt x="204144" y="82444"/>
                    <a:pt x="204003" y="79783"/>
                  </a:cubicBezTo>
                  <a:cubicBezTo>
                    <a:pt x="204241" y="78306"/>
                    <a:pt x="204174" y="76824"/>
                    <a:pt x="203544" y="75403"/>
                  </a:cubicBezTo>
                  <a:cubicBezTo>
                    <a:pt x="203573" y="75136"/>
                    <a:pt x="203507" y="74894"/>
                    <a:pt x="203393" y="74667"/>
                  </a:cubicBezTo>
                  <a:cubicBezTo>
                    <a:pt x="202982" y="68153"/>
                    <a:pt x="200016" y="61952"/>
                    <a:pt x="195011" y="57044"/>
                  </a:cubicBezTo>
                  <a:lnTo>
                    <a:pt x="158369" y="21100"/>
                  </a:lnTo>
                  <a:lnTo>
                    <a:pt x="148380" y="3366"/>
                  </a:lnTo>
                  <a:cubicBezTo>
                    <a:pt x="149287" y="485"/>
                    <a:pt x="153565" y="7"/>
                    <a:pt x="158632" y="55"/>
                  </a:cubicBezTo>
                  <a:close/>
                </a:path>
              </a:pathLst>
            </a:custGeom>
            <a:solidFill>
              <a:srgbClr val="1E1E1E"/>
            </a:solidFill>
            <a:ln w="9525" cap="flat" cmpd="sng" algn="ctr">
              <a:noFill/>
              <a:prstDash val="solid"/>
            </a:ln>
            <a:effectLst/>
          </p:spPr>
          <p:txBody>
            <a:bodyPr rot="0" spcFirstLastPara="0" vertOverflow="overflow" horzOverflow="overflow" vert="horz" wrap="square" lIns="93234" tIns="46616" rIns="46616" bIns="93234" numCol="1" spcCol="0" rtlCol="0" fromWordArt="0" anchor="b" anchorCtr="0" forceAA="0" compatLnSpc="1">
              <a:prstTxWarp prst="textNoShape">
                <a:avLst/>
              </a:prstTxWarp>
              <a:noAutofit/>
            </a:bodyPr>
            <a:lstStyle/>
            <a:p>
              <a:pPr marL="0" marR="0" lvl="0" indent="0" algn="ctr" defTabSz="931932" rtl="0" eaLnBrk="1" fontAlgn="auto" latinLnBrk="0" hangingPunct="1">
                <a:lnSpc>
                  <a:spcPct val="100000"/>
                </a:lnSpc>
                <a:spcBef>
                  <a:spcPts val="0"/>
                </a:spcBef>
                <a:spcAft>
                  <a:spcPts val="0"/>
                </a:spcAft>
                <a:buClrTx/>
                <a:buSzTx/>
                <a:buFontTx/>
                <a:buNone/>
                <a:tabLst/>
                <a:defRPr/>
              </a:pPr>
              <a:endParaRPr kumimoji="0" lang="en-US" sz="1426" b="0" i="0" u="none" strike="noStrike" kern="0" cap="none" spc="-51" normalizeH="0" baseline="0" noProof="0" dirty="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sp>
          <p:nvSpPr>
            <p:cNvPr id="101" name="Freeform 100"/>
            <p:cNvSpPr/>
            <p:nvPr/>
          </p:nvSpPr>
          <p:spPr>
            <a:xfrm>
              <a:off x="10467794" y="2369307"/>
              <a:ext cx="1004386" cy="752113"/>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solidFill>
              <a:srgbClr val="1E1E1E"/>
            </a:solid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grpSp>
      <p:sp>
        <p:nvSpPr>
          <p:cNvPr id="102" name="Left Bracket 101"/>
          <p:cNvSpPr/>
          <p:nvPr/>
        </p:nvSpPr>
        <p:spPr>
          <a:xfrm rot="5400000" flipV="1">
            <a:off x="8089126" y="474047"/>
            <a:ext cx="188481" cy="4849537"/>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sp>
        <p:nvSpPr>
          <p:cNvPr id="35" name="Rectangle 34"/>
          <p:cNvSpPr/>
          <p:nvPr/>
        </p:nvSpPr>
        <p:spPr>
          <a:xfrm>
            <a:off x="882" y="-1"/>
            <a:ext cx="12434711" cy="160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302" tIns="466302" rIns="466302"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Power BI Embedded API surface</a:t>
            </a: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
        <p:nvSpPr>
          <p:cNvPr id="39" name="Right Arrow 38"/>
          <p:cNvSpPr/>
          <p:nvPr/>
        </p:nvSpPr>
        <p:spPr>
          <a:xfrm>
            <a:off x="5178485" y="3870386"/>
            <a:ext cx="280187" cy="352009"/>
          </a:xfrm>
          <a:prstGeom prst="righ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0" name="Left Bracket 39"/>
          <p:cNvSpPr/>
          <p:nvPr/>
        </p:nvSpPr>
        <p:spPr>
          <a:xfrm rot="10800000" flipV="1">
            <a:off x="4990004" y="3221109"/>
            <a:ext cx="188481" cy="3264112"/>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cxnSp>
        <p:nvCxnSpPr>
          <p:cNvPr id="45" name="Straight Connector 44"/>
          <p:cNvCxnSpPr/>
          <p:nvPr/>
        </p:nvCxnSpPr>
        <p:spPr>
          <a:xfrm flipH="1">
            <a:off x="459495" y="4988187"/>
            <a:ext cx="4239883" cy="0"/>
          </a:xfrm>
          <a:prstGeom prst="line">
            <a:avLst/>
          </a:prstGeom>
          <a:ln w="6350">
            <a:solidFill>
              <a:srgbClr val="1E1E1E">
                <a:alpha val="50000"/>
              </a:srgb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882" y="6732008"/>
            <a:ext cx="2070379" cy="262517"/>
            <a:chOff x="10162032" y="6604155"/>
            <a:chExt cx="2029968" cy="257393"/>
          </a:xfrm>
        </p:grpSpPr>
        <p:sp>
          <p:nvSpPr>
            <p:cNvPr id="81" name="Rectangle 80"/>
            <p:cNvSpPr/>
            <p:nvPr/>
          </p:nvSpPr>
          <p:spPr>
            <a:xfrm>
              <a:off x="10838688"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82" name="Rectangle 81"/>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83" name="Rectangle 82"/>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84" name="Straight Connector 83"/>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20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BI APIs</a:t>
            </a:r>
            <a:endParaRPr lang="en-US" dirty="0"/>
          </a:p>
        </p:txBody>
      </p:sp>
    </p:spTree>
    <p:extLst>
      <p:ext uri="{BB962C8B-B14F-4D97-AF65-F5344CB8AC3E}">
        <p14:creationId xmlns:p14="http://schemas.microsoft.com/office/powerpoint/2010/main" val="29935027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Addressing the APIs</a:t>
            </a:r>
            <a:endParaRPr lang="en-US" dirty="0"/>
          </a:p>
        </p:txBody>
      </p:sp>
      <p:grpSp>
        <p:nvGrpSpPr>
          <p:cNvPr id="21" name="Group 20"/>
          <p:cNvGrpSpPr/>
          <p:nvPr/>
        </p:nvGrpSpPr>
        <p:grpSpPr>
          <a:xfrm>
            <a:off x="1536965" y="2217116"/>
            <a:ext cx="9364911" cy="1072933"/>
            <a:chOff x="386539" y="5216346"/>
            <a:chExt cx="9366251" cy="788994"/>
          </a:xfrm>
        </p:grpSpPr>
        <p:cxnSp>
          <p:nvCxnSpPr>
            <p:cNvPr id="16" name="Straight Arrow Connector 15"/>
            <p:cNvCxnSpPr/>
            <p:nvPr/>
          </p:nvCxnSpPr>
          <p:spPr>
            <a:xfrm>
              <a:off x="2103437" y="5630862"/>
              <a:ext cx="702452" cy="0"/>
            </a:xfrm>
            <a:prstGeom prst="straightConnector1">
              <a:avLst/>
            </a:prstGeom>
            <a:ln>
              <a:headEnd type="none"/>
              <a:tailEnd type="triangle" w="med" len="sm"/>
            </a:ln>
          </p:spPr>
          <p:style>
            <a:lnRef idx="2">
              <a:schemeClr val="accent3">
                <a:shade val="50000"/>
              </a:schemeClr>
            </a:lnRef>
            <a:fillRef idx="1">
              <a:schemeClr val="accent3"/>
            </a:fillRef>
            <a:effectRef idx="0">
              <a:schemeClr val="accent3"/>
            </a:effectRef>
            <a:fontRef idx="minor">
              <a:schemeClr val="lt1"/>
            </a:fontRef>
          </p:style>
        </p:cxnSp>
        <p:sp>
          <p:nvSpPr>
            <p:cNvPr id="8" name="Rectangle 7"/>
            <p:cNvSpPr/>
            <p:nvPr/>
          </p:nvSpPr>
          <p:spPr bwMode="auto">
            <a:xfrm>
              <a:off x="386539" y="5216346"/>
              <a:ext cx="2108201" cy="788988"/>
            </a:xfrm>
            <a:prstGeom prst="rect">
              <a:avLst/>
            </a:prstGeom>
            <a:solidFill>
              <a:srgbClr val="0078D7"/>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337" rtl="0" eaLnBrk="1" fontAlgn="base" latinLnBrk="0" hangingPunct="1">
                <a:lnSpc>
                  <a:spcPct val="100000"/>
                </a:lnSpc>
                <a:spcBef>
                  <a:spcPct val="0"/>
                </a:spcBef>
                <a:spcAft>
                  <a:spcPct val="0"/>
                </a:spcAft>
                <a:buClrTx/>
                <a:buSzTx/>
                <a:buFontTx/>
                <a:buNone/>
                <a:tabLst/>
                <a:defRPr/>
              </a:pPr>
              <a:r>
                <a:rPr kumimoji="0" lang="en-US" sz="1496" b="0" i="0" u="none" strike="noStrike" kern="1200" cap="none" spc="0" normalizeH="0" baseline="0" noProof="0" dirty="0">
                  <a:ln>
                    <a:noFill/>
                  </a:ln>
                  <a:solidFill>
                    <a:srgbClr val="FFFFFF"/>
                  </a:solidFill>
                  <a:effectLst/>
                  <a:uLnTx/>
                  <a:uFillTx/>
                  <a:latin typeface="Segoe UI"/>
                  <a:ea typeface="+mn-ea"/>
                  <a:cs typeface="+mn-cs"/>
                </a:rPr>
                <a:t>Https://</a:t>
              </a:r>
            </a:p>
            <a:p>
              <a:pPr marL="0" marR="0" lvl="0" indent="0" algn="ctr" defTabSz="932337" rtl="0" eaLnBrk="1" fontAlgn="base" latinLnBrk="0" hangingPunct="1">
                <a:lnSpc>
                  <a:spcPct val="100000"/>
                </a:lnSpc>
                <a:spcBef>
                  <a:spcPct val="0"/>
                </a:spcBef>
                <a:spcAft>
                  <a:spcPct val="0"/>
                </a:spcAft>
                <a:buClrTx/>
                <a:buSzTx/>
                <a:buFontTx/>
                <a:buNone/>
                <a:tabLst/>
                <a:defRPr/>
              </a:pPr>
              <a:r>
                <a:rPr kumimoji="0" lang="en-US" sz="1496" b="0" i="0" u="none" strike="noStrike" kern="1200" cap="none" spc="0" normalizeH="0" baseline="0" noProof="0" dirty="0">
                  <a:ln>
                    <a:noFill/>
                  </a:ln>
                  <a:solidFill>
                    <a:srgbClr val="FFFFFF"/>
                  </a:solidFill>
                  <a:effectLst/>
                  <a:uLnTx/>
                  <a:uFillTx/>
                  <a:latin typeface="Segoe UI"/>
                  <a:ea typeface="+mn-ea"/>
                  <a:cs typeface="+mn-cs"/>
                </a:rPr>
                <a:t>API.PowerBI.com</a:t>
              </a:r>
            </a:p>
          </p:txBody>
        </p:sp>
        <p:cxnSp>
          <p:nvCxnSpPr>
            <p:cNvPr id="18" name="Straight Arrow Connector 17"/>
            <p:cNvCxnSpPr/>
            <p:nvPr/>
          </p:nvCxnSpPr>
          <p:spPr>
            <a:xfrm>
              <a:off x="4522787" y="5630862"/>
              <a:ext cx="702452" cy="0"/>
            </a:xfrm>
            <a:prstGeom prst="straightConnector1">
              <a:avLst/>
            </a:prstGeom>
            <a:ln>
              <a:headEnd type="none"/>
              <a:tailEnd type="triangle" w="med" len="sm"/>
            </a:ln>
          </p:spPr>
          <p:style>
            <a:lnRef idx="2">
              <a:schemeClr val="accent3">
                <a:shade val="50000"/>
              </a:schemeClr>
            </a:lnRef>
            <a:fillRef idx="1">
              <a:schemeClr val="accent3"/>
            </a:fillRef>
            <a:effectRef idx="0">
              <a:schemeClr val="accent3"/>
            </a:effectRef>
            <a:fontRef idx="minor">
              <a:schemeClr val="lt1"/>
            </a:fontRef>
          </p:style>
        </p:cxnSp>
        <p:cxnSp>
          <p:nvCxnSpPr>
            <p:cNvPr id="19" name="Straight Arrow Connector 18"/>
            <p:cNvCxnSpPr/>
            <p:nvPr/>
          </p:nvCxnSpPr>
          <p:spPr>
            <a:xfrm>
              <a:off x="6942137" y="5630866"/>
              <a:ext cx="702452" cy="0"/>
            </a:xfrm>
            <a:prstGeom prst="straightConnector1">
              <a:avLst/>
            </a:prstGeom>
            <a:ln>
              <a:headEnd type="none"/>
              <a:tailEnd type="triangle" w="med" len="sm"/>
            </a:ln>
          </p:spPr>
          <p:style>
            <a:lnRef idx="2">
              <a:schemeClr val="accent3">
                <a:shade val="50000"/>
              </a:schemeClr>
            </a:lnRef>
            <a:fillRef idx="1">
              <a:schemeClr val="accent3"/>
            </a:fillRef>
            <a:effectRef idx="0">
              <a:schemeClr val="accent3"/>
            </a:effectRef>
            <a:fontRef idx="minor">
              <a:schemeClr val="lt1"/>
            </a:fontRef>
          </p:style>
        </p:cxnSp>
        <p:sp>
          <p:nvSpPr>
            <p:cNvPr id="11" name="Rectangle 10"/>
            <p:cNvSpPr/>
            <p:nvPr/>
          </p:nvSpPr>
          <p:spPr bwMode="auto">
            <a:xfrm>
              <a:off x="7644589" y="5216352"/>
              <a:ext cx="2108201" cy="788988"/>
            </a:xfrm>
            <a:prstGeom prst="rect">
              <a:avLst/>
            </a:prstGeom>
            <a:solidFill>
              <a:srgbClr val="0078D7"/>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337" rtl="0" eaLnBrk="1" fontAlgn="base" latinLnBrk="0" hangingPunct="1">
                <a:lnSpc>
                  <a:spcPct val="100000"/>
                </a:lnSpc>
                <a:spcBef>
                  <a:spcPct val="0"/>
                </a:spcBef>
                <a:spcAft>
                  <a:spcPct val="0"/>
                </a:spcAft>
                <a:buClrTx/>
                <a:buSzTx/>
                <a:buFontTx/>
                <a:buNone/>
                <a:tabLst/>
                <a:defRPr/>
              </a:pPr>
              <a:r>
                <a:rPr kumimoji="0" lang="en-US" sz="1496" b="0" i="0" u="none" strike="noStrike" kern="1200" cap="none" spc="0" normalizeH="0" baseline="0" noProof="0" dirty="0">
                  <a:ln>
                    <a:noFill/>
                  </a:ln>
                  <a:solidFill>
                    <a:srgbClr val="FFFFFF"/>
                  </a:solidFill>
                  <a:effectLst/>
                  <a:uLnTx/>
                  <a:uFillTx/>
                  <a:latin typeface="Segoe UI"/>
                  <a:ea typeface="+mn-ea"/>
                  <a:cs typeface="+mn-cs"/>
                </a:rPr>
                <a:t>{Workspace Collection Name}</a:t>
              </a:r>
            </a:p>
          </p:txBody>
        </p:sp>
        <p:sp>
          <p:nvSpPr>
            <p:cNvPr id="12" name="Rectangle 11"/>
            <p:cNvSpPr/>
            <p:nvPr/>
          </p:nvSpPr>
          <p:spPr bwMode="auto">
            <a:xfrm>
              <a:off x="2805889" y="5216346"/>
              <a:ext cx="2108201" cy="788988"/>
            </a:xfrm>
            <a:prstGeom prst="rect">
              <a:avLst/>
            </a:prstGeom>
            <a:solidFill>
              <a:srgbClr val="0078D7"/>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337" rtl="0" eaLnBrk="1" fontAlgn="base" latinLnBrk="0" hangingPunct="1">
                <a:lnSpc>
                  <a:spcPct val="100000"/>
                </a:lnSpc>
                <a:spcBef>
                  <a:spcPct val="0"/>
                </a:spcBef>
                <a:spcAft>
                  <a:spcPct val="0"/>
                </a:spcAft>
                <a:buClrTx/>
                <a:buSzTx/>
                <a:buFontTx/>
                <a:buNone/>
                <a:tabLst/>
                <a:defRPr/>
              </a:pPr>
              <a:r>
                <a:rPr kumimoji="0" lang="en-US" sz="1496" b="0" i="0" u="none" strike="noStrike" kern="1200" cap="none" spc="0" normalizeH="0" baseline="0" noProof="0" dirty="0">
                  <a:ln>
                    <a:noFill/>
                  </a:ln>
                  <a:solidFill>
                    <a:srgbClr val="FFFFFF"/>
                  </a:solidFill>
                  <a:effectLst/>
                  <a:uLnTx/>
                  <a:uFillTx/>
                  <a:latin typeface="Segoe UI"/>
                  <a:ea typeface="+mn-ea"/>
                  <a:cs typeface="+mn-cs"/>
                </a:rPr>
                <a:t>Beta</a:t>
              </a:r>
            </a:p>
          </p:txBody>
        </p:sp>
        <p:sp>
          <p:nvSpPr>
            <p:cNvPr id="13" name="Rectangle 12"/>
            <p:cNvSpPr/>
            <p:nvPr/>
          </p:nvSpPr>
          <p:spPr bwMode="auto">
            <a:xfrm>
              <a:off x="5225239" y="5216346"/>
              <a:ext cx="2108201" cy="788988"/>
            </a:xfrm>
            <a:prstGeom prst="rect">
              <a:avLst/>
            </a:prstGeom>
            <a:solidFill>
              <a:srgbClr val="0078D7"/>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337" rtl="0" eaLnBrk="1" fontAlgn="base" latinLnBrk="0" hangingPunct="1">
                <a:lnSpc>
                  <a:spcPct val="100000"/>
                </a:lnSpc>
                <a:spcBef>
                  <a:spcPct val="0"/>
                </a:spcBef>
                <a:spcAft>
                  <a:spcPct val="0"/>
                </a:spcAft>
                <a:buClrTx/>
                <a:buSzTx/>
                <a:buFontTx/>
                <a:buNone/>
                <a:tabLst/>
                <a:defRPr/>
              </a:pPr>
              <a:r>
                <a:rPr kumimoji="0" lang="en-US" sz="1496" b="0" i="0" u="none" strike="noStrike" kern="1200" cap="none" spc="0" normalizeH="0" baseline="0" noProof="0" dirty="0">
                  <a:ln>
                    <a:noFill/>
                  </a:ln>
                  <a:solidFill>
                    <a:srgbClr val="FFFFFF"/>
                  </a:solidFill>
                  <a:effectLst/>
                  <a:uLnTx/>
                  <a:uFillTx/>
                  <a:latin typeface="Segoe UI"/>
                  <a:ea typeface="+mn-ea"/>
                  <a:cs typeface="+mn-cs"/>
                </a:rPr>
                <a:t>collections</a:t>
              </a:r>
            </a:p>
          </p:txBody>
        </p:sp>
      </p:grpSp>
      <p:sp>
        <p:nvSpPr>
          <p:cNvPr id="23" name="TextBox 22"/>
          <p:cNvSpPr txBox="1"/>
          <p:nvPr/>
        </p:nvSpPr>
        <p:spPr>
          <a:xfrm>
            <a:off x="369075" y="5597579"/>
            <a:ext cx="11753122" cy="559150"/>
          </a:xfrm>
          <a:prstGeom prst="rect">
            <a:avLst/>
          </a:prstGeom>
          <a:noFill/>
        </p:spPr>
        <p:txBody>
          <a:bodyPr wrap="square" lIns="182854" tIns="146283" rIns="182854" bIns="146283"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904" b="0" i="0" u="none" strike="noStrike" kern="1200" cap="none" spc="0" normalizeH="0" baseline="0" noProof="0" dirty="0">
                <a:ln>
                  <a:noFill/>
                </a:ln>
                <a:solidFill>
                  <a:srgbClr val="505050">
                    <a:lumMod val="65000"/>
                  </a:srgbClr>
                </a:solidFill>
                <a:effectLst/>
                <a:uLnTx/>
                <a:uFillTx/>
                <a:latin typeface="Segoe UI"/>
                <a:ea typeface="+mn-ea"/>
                <a:cs typeface="+mn-cs"/>
              </a:rPr>
              <a:t>https://</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api.powerbi.com/beta/collections/</a:t>
            </a:r>
            <a:r>
              <a:rPr kumimoji="0" lang="en-US" sz="1904"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collection name}</a:t>
            </a:r>
            <a:r>
              <a:rPr kumimoji="0" lang="en-US" sz="1904" b="0" i="0" u="none" strike="noStrike" kern="1200" cap="none" spc="0" normalizeH="0" baseline="0" noProof="0" dirty="0">
                <a:ln>
                  <a:noFill/>
                </a:ln>
                <a:solidFill>
                  <a:srgbClr val="505050">
                    <a:lumMod val="65000"/>
                  </a:srgbClr>
                </a:solidFill>
                <a:effectLst/>
                <a:uLnTx/>
                <a:uFillTx/>
                <a:latin typeface="Segoe UI"/>
                <a:ea typeface="+mn-ea"/>
                <a:cs typeface="+mn-cs"/>
              </a:rPr>
              <a:t>/</a:t>
            </a:r>
            <a:endParaRPr kumimoji="0" lang="en-US" sz="1904" b="1"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304205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a:t>
            </a:r>
            <a:endParaRPr lang="en-US" dirty="0"/>
          </a:p>
        </p:txBody>
      </p:sp>
      <p:pic>
        <p:nvPicPr>
          <p:cNvPr id="3" name="Picture 2"/>
          <p:cNvPicPr>
            <a:picLocks noChangeAspect="1"/>
          </p:cNvPicPr>
          <p:nvPr/>
        </p:nvPicPr>
        <p:blipFill>
          <a:blip r:embed="rId2"/>
          <a:stretch>
            <a:fillRect/>
          </a:stretch>
        </p:blipFill>
        <p:spPr>
          <a:xfrm>
            <a:off x="4755213" y="2491433"/>
            <a:ext cx="2377414" cy="1006438"/>
          </a:xfrm>
          <a:prstGeom prst="rect">
            <a:avLst/>
          </a:prstGeom>
          <a:solidFill>
            <a:srgbClr val="0078D7"/>
          </a:solidFill>
          <a:ln>
            <a:headEnd type="none" w="med" len="med"/>
            <a:tailEnd type="none" w="med" len="med"/>
          </a:ln>
        </p:spPr>
      </p:pic>
      <p:sp>
        <p:nvSpPr>
          <p:cNvPr id="4" name="TextBox 3"/>
          <p:cNvSpPr txBox="1"/>
          <p:nvPr/>
        </p:nvSpPr>
        <p:spPr>
          <a:xfrm>
            <a:off x="0" y="5597579"/>
            <a:ext cx="12436475" cy="559150"/>
          </a:xfrm>
          <a:prstGeom prst="rect">
            <a:avLst/>
          </a:prstGeom>
          <a:noFill/>
        </p:spPr>
        <p:txBody>
          <a:bodyPr wrap="square" lIns="182854" tIns="146283" rIns="182854" bIns="146283"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904" b="0" i="0" u="none" strike="noStrike" kern="1200" cap="none" spc="0" normalizeH="0" baseline="0" noProof="0" dirty="0">
                <a:ln>
                  <a:noFill/>
                </a:ln>
                <a:solidFill>
                  <a:srgbClr val="505050">
                    <a:lumMod val="65000"/>
                  </a:srgbClr>
                </a:solidFill>
                <a:effectLst/>
                <a:uLnTx/>
                <a:uFillTx/>
                <a:latin typeface="Segoe UI"/>
                <a:ea typeface="+mn-ea"/>
                <a:cs typeface="+mn-cs"/>
              </a:rPr>
              <a:t>https://</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api.powerbi.com/beta/collections/</a:t>
            </a:r>
            <a:r>
              <a:rPr kumimoji="0" lang="en-US" sz="1904"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collection name}</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/workspaces…</a:t>
            </a:r>
            <a:endParaRPr kumimoji="0" lang="en-US" sz="1904"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4756581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API</a:t>
            </a:r>
            <a:endParaRPr lang="en-US" dirty="0"/>
          </a:p>
        </p:txBody>
      </p:sp>
      <p:pic>
        <p:nvPicPr>
          <p:cNvPr id="3" name="Picture 2"/>
          <p:cNvPicPr>
            <a:picLocks noChangeAspect="1"/>
          </p:cNvPicPr>
          <p:nvPr/>
        </p:nvPicPr>
        <p:blipFill>
          <a:blip r:embed="rId2"/>
          <a:stretch>
            <a:fillRect/>
          </a:stretch>
        </p:blipFill>
        <p:spPr>
          <a:xfrm>
            <a:off x="3383628" y="2217116"/>
            <a:ext cx="4906478" cy="1463024"/>
          </a:xfrm>
          <a:prstGeom prst="rect">
            <a:avLst/>
          </a:prstGeom>
        </p:spPr>
      </p:pic>
      <p:sp>
        <p:nvSpPr>
          <p:cNvPr id="4" name="TextBox 3"/>
          <p:cNvSpPr txBox="1"/>
          <p:nvPr/>
        </p:nvSpPr>
        <p:spPr>
          <a:xfrm>
            <a:off x="0" y="5597579"/>
            <a:ext cx="12436475" cy="559150"/>
          </a:xfrm>
          <a:prstGeom prst="rect">
            <a:avLst/>
          </a:prstGeom>
          <a:noFill/>
        </p:spPr>
        <p:txBody>
          <a:bodyPr wrap="square" lIns="182854" tIns="146283" rIns="182854" bIns="146283"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904" b="0" i="0" u="none" strike="noStrike" kern="1200" cap="none" spc="0" normalizeH="0" baseline="0" noProof="0" dirty="0">
                <a:ln>
                  <a:noFill/>
                </a:ln>
                <a:solidFill>
                  <a:srgbClr val="505050">
                    <a:lumMod val="65000"/>
                  </a:srgbClr>
                </a:solidFill>
                <a:effectLst/>
                <a:uLnTx/>
                <a:uFillTx/>
                <a:latin typeface="Segoe UI"/>
                <a:ea typeface="+mn-ea"/>
                <a:cs typeface="+mn-cs"/>
              </a:rPr>
              <a:t>https://</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api.powerbi.com/beta/collections/</a:t>
            </a:r>
            <a:r>
              <a:rPr kumimoji="0" lang="en-US" sz="1904"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collection name}</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/workspaces/</a:t>
            </a:r>
            <a:r>
              <a:rPr kumimoji="0" lang="en-US" sz="1904"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id}/</a:t>
            </a:r>
            <a:r>
              <a:rPr kumimoji="0" lang="en-US" sz="1904" b="0" i="0" u="none" strike="noStrike" kern="1200" cap="none" spc="0" normalizeH="0" baseline="0" noProof="0" dirty="0" smtClean="0">
                <a:ln>
                  <a:noFill/>
                </a:ln>
                <a:solidFill>
                  <a:srgbClr val="505050">
                    <a:lumMod val="65000"/>
                  </a:srgbClr>
                </a:solidFill>
                <a:effectLst/>
                <a:uLnTx/>
                <a:uFillTx/>
                <a:latin typeface="Segoe UI"/>
                <a:ea typeface="+mn-ea"/>
                <a:cs typeface="+mn-cs"/>
              </a:rPr>
              <a:t>imports…</a:t>
            </a:r>
            <a:endParaRPr kumimoji="0" lang="en-US" sz="1904"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094597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Power BI Data Experiences to Your Applications </a:t>
            </a:r>
          </a:p>
        </p:txBody>
      </p:sp>
      <p:sp>
        <p:nvSpPr>
          <p:cNvPr id="5" name="Text Placeholder 4"/>
          <p:cNvSpPr>
            <a:spLocks noGrp="1"/>
          </p:cNvSpPr>
          <p:nvPr>
            <p:ph type="body" sz="quarter" idx="12"/>
          </p:nvPr>
        </p:nvSpPr>
        <p:spPr/>
        <p:txBody>
          <a:bodyPr/>
          <a:lstStyle/>
          <a:p>
            <a:r>
              <a:rPr lang="en-US" dirty="0"/>
              <a:t>Josh Caplan &amp; Lukasz Pawlowski</a:t>
            </a:r>
            <a:endParaRPr lang="en-US" dirty="0" smtClean="0"/>
          </a:p>
          <a:p>
            <a:r>
              <a:rPr lang="en-US" dirty="0" smtClean="0"/>
              <a:t>Senior Program Managers Microsoft Power BI</a:t>
            </a:r>
            <a:endParaRPr lang="en-US" dirty="0"/>
          </a:p>
        </p:txBody>
      </p:sp>
      <p:sp>
        <p:nvSpPr>
          <p:cNvPr id="6" name="Text Placeholder 5"/>
          <p:cNvSpPr>
            <a:spLocks noGrp="1"/>
          </p:cNvSpPr>
          <p:nvPr>
            <p:ph type="body" sz="quarter" idx="13"/>
          </p:nvPr>
        </p:nvSpPr>
        <p:spPr/>
        <p:txBody>
          <a:bodyPr/>
          <a:lstStyle/>
          <a:p>
            <a:r>
              <a:rPr lang="en-US" dirty="0" smtClean="0"/>
              <a:t>B804</a:t>
            </a:r>
            <a:endParaRPr lang="en-US" dirty="0"/>
          </a:p>
        </p:txBody>
      </p:sp>
    </p:spTree>
    <p:extLst>
      <p:ext uri="{BB962C8B-B14F-4D97-AF65-F5344CB8AC3E}">
        <p14:creationId xmlns:p14="http://schemas.microsoft.com/office/powerpoint/2010/main" val="18079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APIs</a:t>
            </a:r>
            <a:endParaRPr lang="en-US" dirty="0"/>
          </a:p>
        </p:txBody>
      </p:sp>
      <p:sp>
        <p:nvSpPr>
          <p:cNvPr id="5" name="Text Placeholder 4"/>
          <p:cNvSpPr>
            <a:spLocks noGrp="1"/>
          </p:cNvSpPr>
          <p:nvPr>
            <p:ph type="body" sz="quarter" idx="10"/>
          </p:nvPr>
        </p:nvSpPr>
        <p:spPr>
          <a:xfrm>
            <a:off x="274640" y="1212849"/>
            <a:ext cx="5029208" cy="627864"/>
          </a:xfrm>
        </p:spPr>
        <p:txBody>
          <a:bodyPr/>
          <a:lstStyle/>
          <a:p>
            <a:pPr algn="ctr"/>
            <a:r>
              <a:rPr lang="en-US" dirty="0" smtClean="0"/>
              <a:t>Datasets</a:t>
            </a:r>
          </a:p>
        </p:txBody>
      </p:sp>
      <p:sp>
        <p:nvSpPr>
          <p:cNvPr id="6" name="Text Placeholder 5"/>
          <p:cNvSpPr>
            <a:spLocks noGrp="1"/>
          </p:cNvSpPr>
          <p:nvPr>
            <p:ph type="body" sz="quarter" idx="11"/>
          </p:nvPr>
        </p:nvSpPr>
        <p:spPr>
          <a:xfrm>
            <a:off x="7041188" y="1212849"/>
            <a:ext cx="5120650" cy="627864"/>
          </a:xfrm>
        </p:spPr>
        <p:txBody>
          <a:bodyPr/>
          <a:lstStyle/>
          <a:p>
            <a:r>
              <a:rPr lang="en-US" dirty="0" smtClean="0"/>
              <a:t>Reports</a:t>
            </a:r>
            <a:endParaRPr lang="en-US" dirty="0"/>
          </a:p>
        </p:txBody>
      </p:sp>
      <p:pic>
        <p:nvPicPr>
          <p:cNvPr id="10" name="Picture 9"/>
          <p:cNvPicPr>
            <a:picLocks noChangeAspect="1"/>
          </p:cNvPicPr>
          <p:nvPr/>
        </p:nvPicPr>
        <p:blipFill>
          <a:blip r:embed="rId2"/>
          <a:stretch>
            <a:fillRect/>
          </a:stretch>
        </p:blipFill>
        <p:spPr>
          <a:xfrm>
            <a:off x="7224066" y="2130424"/>
            <a:ext cx="1727137" cy="731154"/>
          </a:xfrm>
          <a:prstGeom prst="rect">
            <a:avLst/>
          </a:prstGeom>
        </p:spPr>
      </p:pic>
      <p:sp>
        <p:nvSpPr>
          <p:cNvPr id="11" name="TextBox 10"/>
          <p:cNvSpPr txBox="1"/>
          <p:nvPr/>
        </p:nvSpPr>
        <p:spPr>
          <a:xfrm>
            <a:off x="0" y="4777408"/>
            <a:ext cx="12436475" cy="544722"/>
          </a:xfrm>
          <a:prstGeom prst="rect">
            <a:avLst/>
          </a:prstGeom>
          <a:noFill/>
        </p:spPr>
        <p:txBody>
          <a:bodyPr wrap="square" lIns="182854" tIns="146283" rIns="182854" bIns="146283"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505050">
                    <a:lumMod val="65000"/>
                  </a:srgbClr>
                </a:solidFill>
                <a:effectLst/>
                <a:uLnTx/>
                <a:uFillTx/>
                <a:latin typeface="Segoe UI"/>
                <a:ea typeface="+mn-ea"/>
                <a:cs typeface="+mn-cs"/>
              </a:rPr>
              <a:t>https://</a:t>
            </a:r>
            <a:r>
              <a:rPr kumimoji="0" lang="en-US" sz="1800" b="0" i="0" u="none" strike="noStrike" kern="1200" cap="none" spc="0" normalizeH="0" baseline="0" noProof="0" dirty="0" smtClean="0">
                <a:ln>
                  <a:noFill/>
                </a:ln>
                <a:solidFill>
                  <a:srgbClr val="505050">
                    <a:lumMod val="65000"/>
                  </a:srgbClr>
                </a:solidFill>
                <a:effectLst/>
                <a:uLnTx/>
                <a:uFillTx/>
                <a:latin typeface="Segoe UI"/>
                <a:ea typeface="+mn-ea"/>
                <a:cs typeface="+mn-cs"/>
              </a:rPr>
              <a:t>api.powerbi.com/beta/collections/</a:t>
            </a:r>
            <a:r>
              <a:rPr kumimoji="0" lang="en-US" sz="1800"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collection name}</a:t>
            </a:r>
            <a:r>
              <a:rPr kumimoji="0" lang="en-US" sz="1800" b="0" i="0" u="none" strike="noStrike" kern="1200" cap="none" spc="0" normalizeH="0" baseline="0" noProof="0" dirty="0" smtClean="0">
                <a:ln>
                  <a:noFill/>
                </a:ln>
                <a:solidFill>
                  <a:srgbClr val="505050">
                    <a:lumMod val="65000"/>
                  </a:srgbClr>
                </a:solidFill>
                <a:effectLst/>
                <a:uLnTx/>
                <a:uFillTx/>
                <a:latin typeface="Segoe UI"/>
                <a:ea typeface="+mn-ea"/>
                <a:cs typeface="+mn-cs"/>
              </a:rPr>
              <a:t>/workspaces/</a:t>
            </a:r>
            <a:r>
              <a:rPr kumimoji="0" lang="en-US" sz="1800"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id}/datasets…</a:t>
            </a:r>
            <a:endParaRPr kumimoji="0" lang="en-US" sz="18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12" name="TextBox 11"/>
          <p:cNvSpPr txBox="1"/>
          <p:nvPr/>
        </p:nvSpPr>
        <p:spPr>
          <a:xfrm>
            <a:off x="-1" y="5405272"/>
            <a:ext cx="12436475" cy="559150"/>
          </a:xfrm>
          <a:prstGeom prst="rect">
            <a:avLst/>
          </a:prstGeom>
          <a:noFill/>
        </p:spPr>
        <p:txBody>
          <a:bodyPr wrap="square" lIns="182854" tIns="146283" rIns="182854" bIns="146283"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505050">
                    <a:lumMod val="65000"/>
                  </a:srgbClr>
                </a:solidFill>
                <a:effectLst/>
                <a:uLnTx/>
                <a:uFillTx/>
                <a:latin typeface="Segoe UI"/>
                <a:ea typeface="+mn-ea"/>
                <a:cs typeface="+mn-cs"/>
              </a:rPr>
              <a:t>https://</a:t>
            </a:r>
            <a:r>
              <a:rPr kumimoji="0" lang="en-US" sz="1800" b="0" i="0" u="none" strike="noStrike" kern="1200" cap="none" spc="0" normalizeH="0" baseline="0" noProof="0" dirty="0" smtClean="0">
                <a:ln>
                  <a:noFill/>
                </a:ln>
                <a:solidFill>
                  <a:srgbClr val="505050">
                    <a:lumMod val="65000"/>
                  </a:srgbClr>
                </a:solidFill>
                <a:effectLst/>
                <a:uLnTx/>
                <a:uFillTx/>
                <a:latin typeface="Segoe UI"/>
                <a:ea typeface="+mn-ea"/>
                <a:cs typeface="+mn-cs"/>
              </a:rPr>
              <a:t>api.powerbi.com/beta/collections/</a:t>
            </a:r>
            <a:r>
              <a:rPr kumimoji="0" lang="en-US" sz="1800"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collection name}</a:t>
            </a:r>
            <a:r>
              <a:rPr kumimoji="0" lang="en-US" sz="1800" b="0" i="0" u="none" strike="noStrike" kern="1200" cap="none" spc="0" normalizeH="0" baseline="0" noProof="0" dirty="0" smtClean="0">
                <a:ln>
                  <a:noFill/>
                </a:ln>
                <a:solidFill>
                  <a:srgbClr val="505050">
                    <a:lumMod val="65000"/>
                  </a:srgbClr>
                </a:solidFill>
                <a:effectLst/>
                <a:uLnTx/>
                <a:uFillTx/>
                <a:latin typeface="Segoe UI"/>
                <a:ea typeface="+mn-ea"/>
                <a:cs typeface="+mn-cs"/>
              </a:rPr>
              <a:t>/workspaces/</a:t>
            </a:r>
            <a:r>
              <a:rPr kumimoji="0" lang="en-US" sz="1800" b="1" i="0" u="none" strike="noStrike" kern="1200" cap="none" spc="0" normalizeH="0" baseline="0" noProof="0" dirty="0" smtClean="0">
                <a:ln>
                  <a:noFill/>
                </a:ln>
                <a:solidFill>
                  <a:srgbClr val="505050">
                    <a:lumMod val="65000"/>
                  </a:srgbClr>
                </a:solidFill>
                <a:effectLst/>
                <a:uLnTx/>
                <a:uFillTx/>
                <a:latin typeface="Segoe UI"/>
                <a:ea typeface="+mn-ea"/>
                <a:cs typeface="+mn-cs"/>
              </a:rPr>
              <a:t>{workspace id}/reports…</a:t>
            </a:r>
            <a:endParaRPr kumimoji="0" lang="en-US" sz="1800" b="1" i="0" u="none" strike="noStrike" kern="1200" cap="none" spc="0" normalizeH="0" baseline="0" noProof="0" dirty="0">
              <a:ln>
                <a:noFill/>
              </a:ln>
              <a:solidFill>
                <a:srgbClr val="FFFFFF"/>
              </a:solidFill>
              <a:effectLst/>
              <a:uLnTx/>
              <a:uFillTx/>
              <a:latin typeface="Segoe UI"/>
              <a:ea typeface="+mn-ea"/>
              <a:cs typeface="+mn-cs"/>
            </a:endParaRPr>
          </a:p>
        </p:txBody>
      </p:sp>
      <p:pic>
        <p:nvPicPr>
          <p:cNvPr id="13" name="Picture 12"/>
          <p:cNvPicPr>
            <a:picLocks noChangeAspect="1"/>
          </p:cNvPicPr>
          <p:nvPr/>
        </p:nvPicPr>
        <p:blipFill>
          <a:blip r:embed="rId3"/>
          <a:stretch>
            <a:fillRect/>
          </a:stretch>
        </p:blipFill>
        <p:spPr>
          <a:xfrm>
            <a:off x="549019" y="2130424"/>
            <a:ext cx="5803004" cy="2205196"/>
          </a:xfrm>
          <a:prstGeom prst="rect">
            <a:avLst/>
          </a:prstGeom>
        </p:spPr>
      </p:pic>
    </p:spTree>
    <p:extLst>
      <p:ext uri="{BB962C8B-B14F-4D97-AF65-F5344CB8AC3E}">
        <p14:creationId xmlns:p14="http://schemas.microsoft.com/office/powerpoint/2010/main" val="34095953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Embed</a:t>
            </a:r>
            <a:endParaRPr lang="en-US" dirty="0"/>
          </a:p>
        </p:txBody>
      </p:sp>
      <p:sp>
        <p:nvSpPr>
          <p:cNvPr id="8" name="Text Placeholder 7"/>
          <p:cNvSpPr>
            <a:spLocks noGrp="1"/>
          </p:cNvSpPr>
          <p:nvPr>
            <p:ph type="body" sz="quarter" idx="10"/>
          </p:nvPr>
        </p:nvSpPr>
        <p:spPr>
          <a:xfrm>
            <a:off x="274638" y="1221157"/>
            <a:ext cx="11887199" cy="5281446"/>
          </a:xfrm>
        </p:spPr>
        <p:txBody>
          <a:bodyPr/>
          <a:lstStyle/>
          <a:p>
            <a:r>
              <a:rPr lang="en-US" sz="1600" dirty="0">
                <a:solidFill>
                  <a:schemeClr val="accent4">
                    <a:lumMod val="75000"/>
                  </a:schemeClr>
                </a:solidFill>
                <a:latin typeface="Courier New" panose="02070309020205020404" pitchFamily="49" charset="0"/>
                <a:cs typeface="Courier New" panose="02070309020205020404" pitchFamily="49" charset="0"/>
              </a:rPr>
              <a:t>	</a:t>
            </a:r>
            <a:r>
              <a:rPr lang="en-US" sz="1600" dirty="0">
                <a:solidFill>
                  <a:schemeClr val="accent4">
                    <a:lumMod val="75000"/>
                  </a:schemeClr>
                </a:solidFill>
              </a:rPr>
              <a:t>// find the </a:t>
            </a:r>
            <a:r>
              <a:rPr lang="en-US" sz="1600" dirty="0" err="1">
                <a:solidFill>
                  <a:schemeClr val="accent4">
                    <a:lumMod val="75000"/>
                  </a:schemeClr>
                </a:solidFill>
              </a:rPr>
              <a:t>iFrame</a:t>
            </a:r>
            <a:r>
              <a:rPr lang="en-US" sz="1600" dirty="0">
                <a:solidFill>
                  <a:schemeClr val="accent4">
                    <a:lumMod val="75000"/>
                  </a:schemeClr>
                </a:solidFill>
              </a:rPr>
              <a:t> on the page and handle the loaded event.</a:t>
            </a:r>
          </a:p>
          <a:p>
            <a:r>
              <a:rPr lang="en-US" sz="1600" dirty="0">
                <a:solidFill>
                  <a:schemeClr val="tx1">
                    <a:lumMod val="50000"/>
                  </a:schemeClr>
                </a:solidFill>
              </a:rPr>
              <a:t>	</a:t>
            </a:r>
            <a:r>
              <a:rPr lang="en-US" sz="1600" dirty="0" err="1">
                <a:solidFill>
                  <a:schemeClr val="tx1">
                    <a:lumMod val="50000"/>
                  </a:schemeClr>
                </a:solidFill>
              </a:rPr>
              <a:t>var</a:t>
            </a:r>
            <a:r>
              <a:rPr lang="en-US" sz="1600" dirty="0">
                <a:solidFill>
                  <a:schemeClr val="tx1">
                    <a:lumMod val="50000"/>
                  </a:schemeClr>
                </a:solidFill>
              </a:rPr>
              <a:t> iframe = </a:t>
            </a:r>
            <a:r>
              <a:rPr lang="en-US" sz="1600" dirty="0" err="1">
                <a:solidFill>
                  <a:schemeClr val="tx1">
                    <a:lumMod val="50000"/>
                  </a:schemeClr>
                </a:solidFill>
              </a:rPr>
              <a:t>document.getElementById</a:t>
            </a:r>
            <a:r>
              <a:rPr lang="en-US" sz="1600" dirty="0">
                <a:solidFill>
                  <a:schemeClr val="tx1">
                    <a:lumMod val="50000"/>
                  </a:schemeClr>
                </a:solidFill>
              </a:rPr>
              <a:t>('</a:t>
            </a:r>
            <a:r>
              <a:rPr lang="en-US" sz="1600" dirty="0" err="1">
                <a:solidFill>
                  <a:schemeClr val="tx1">
                    <a:lumMod val="50000"/>
                  </a:schemeClr>
                </a:solidFill>
              </a:rPr>
              <a:t>iFrameEmbedReport</a:t>
            </a:r>
            <a:r>
              <a:rPr lang="en-US" sz="1600" dirty="0">
                <a:solidFill>
                  <a:schemeClr val="tx1">
                    <a:lumMod val="50000"/>
                  </a:schemeClr>
                </a:solidFill>
              </a:rPr>
              <a:t>');</a:t>
            </a:r>
          </a:p>
          <a:p>
            <a:r>
              <a:rPr lang="en-US" sz="1600" dirty="0">
                <a:solidFill>
                  <a:schemeClr val="tx1">
                    <a:lumMod val="50000"/>
                  </a:schemeClr>
                </a:solidFill>
              </a:rPr>
              <a:t>          	</a:t>
            </a:r>
            <a:r>
              <a:rPr lang="en-US" sz="1600" dirty="0" err="1">
                <a:solidFill>
                  <a:schemeClr val="tx1">
                    <a:lumMod val="50000"/>
                  </a:schemeClr>
                </a:solidFill>
              </a:rPr>
              <a:t>iframe.src</a:t>
            </a:r>
            <a:r>
              <a:rPr lang="en-US" sz="1600" dirty="0">
                <a:solidFill>
                  <a:schemeClr val="tx1">
                    <a:lumMod val="50000"/>
                  </a:schemeClr>
                </a:solidFill>
              </a:rPr>
              <a:t> =  </a:t>
            </a:r>
            <a:r>
              <a:rPr lang="en-US" sz="1600" dirty="0" err="1">
                <a:solidFill>
                  <a:schemeClr val="tx1">
                    <a:lumMod val="50000"/>
                  </a:schemeClr>
                </a:solidFill>
              </a:rPr>
              <a:t>embedReportUrl</a:t>
            </a:r>
            <a:r>
              <a:rPr lang="en-US" sz="1600" dirty="0">
                <a:solidFill>
                  <a:schemeClr val="tx1">
                    <a:lumMod val="50000"/>
                  </a:schemeClr>
                </a:solidFill>
              </a:rPr>
              <a:t>;</a:t>
            </a:r>
          </a:p>
          <a:p>
            <a:r>
              <a:rPr lang="en-US" sz="1600" dirty="0">
                <a:solidFill>
                  <a:schemeClr val="tx1">
                    <a:lumMod val="50000"/>
                  </a:schemeClr>
                </a:solidFill>
              </a:rPr>
              <a:t>          	</a:t>
            </a:r>
            <a:r>
              <a:rPr lang="en-US" sz="1600" dirty="0" err="1">
                <a:solidFill>
                  <a:schemeClr val="tx1">
                    <a:lumMod val="50000"/>
                  </a:schemeClr>
                </a:solidFill>
              </a:rPr>
              <a:t>iframe.onload</a:t>
            </a:r>
            <a:r>
              <a:rPr lang="en-US" sz="1600" dirty="0">
                <a:solidFill>
                  <a:schemeClr val="tx1">
                    <a:lumMod val="50000"/>
                  </a:schemeClr>
                </a:solidFill>
              </a:rPr>
              <a:t> = </a:t>
            </a:r>
            <a:r>
              <a:rPr lang="en-US" sz="1600" dirty="0" err="1">
                <a:solidFill>
                  <a:schemeClr val="tx1">
                    <a:lumMod val="50000"/>
                  </a:schemeClr>
                </a:solidFill>
              </a:rPr>
              <a:t>postActionLoadReport</a:t>
            </a:r>
            <a:r>
              <a:rPr lang="en-US" sz="1600" dirty="0">
                <a:solidFill>
                  <a:schemeClr val="tx1">
                    <a:lumMod val="50000"/>
                  </a:schemeClr>
                </a:solidFill>
              </a:rPr>
              <a:t>;</a:t>
            </a:r>
          </a:p>
          <a:p>
            <a:endParaRPr lang="en-US" sz="1600" dirty="0">
              <a:solidFill>
                <a:schemeClr val="tx1">
                  <a:lumMod val="50000"/>
                </a:schemeClr>
              </a:solidFill>
            </a:endParaRPr>
          </a:p>
          <a:p>
            <a:r>
              <a:rPr lang="en-US" sz="1600" dirty="0">
                <a:solidFill>
                  <a:schemeClr val="accent4">
                    <a:lumMod val="75000"/>
                  </a:schemeClr>
                </a:solidFill>
              </a:rPr>
              <a:t>	// post the access token to the </a:t>
            </a:r>
            <a:r>
              <a:rPr lang="en-US" sz="1600" dirty="0" err="1">
                <a:solidFill>
                  <a:schemeClr val="accent4">
                    <a:lumMod val="75000"/>
                  </a:schemeClr>
                </a:solidFill>
              </a:rPr>
              <a:t>iFrame</a:t>
            </a:r>
            <a:r>
              <a:rPr lang="en-US" sz="1600" dirty="0">
                <a:solidFill>
                  <a:schemeClr val="accent4">
                    <a:lumMod val="75000"/>
                  </a:schemeClr>
                </a:solidFill>
              </a:rPr>
              <a:t> to load the tile</a:t>
            </a:r>
          </a:p>
          <a:p>
            <a:r>
              <a:rPr lang="en-US" sz="1600" dirty="0">
                <a:solidFill>
                  <a:schemeClr val="tx1">
                    <a:lumMod val="50000"/>
                  </a:schemeClr>
                </a:solidFill>
              </a:rPr>
              <a:t>	function </a:t>
            </a:r>
            <a:r>
              <a:rPr lang="en-US" sz="1600" b="1" dirty="0" err="1">
                <a:solidFill>
                  <a:schemeClr val="tx1">
                    <a:lumMod val="50000"/>
                  </a:schemeClr>
                </a:solidFill>
              </a:rPr>
              <a:t>postActionLoadReport</a:t>
            </a:r>
            <a:r>
              <a:rPr lang="en-US" sz="1600" b="1" dirty="0">
                <a:solidFill>
                  <a:schemeClr val="tx1">
                    <a:lumMod val="50000"/>
                  </a:schemeClr>
                </a:solidFill>
              </a:rPr>
              <a:t>()</a:t>
            </a:r>
            <a:r>
              <a:rPr lang="en-US" sz="1600" dirty="0">
                <a:solidFill>
                  <a:schemeClr val="tx1">
                    <a:lumMod val="50000"/>
                  </a:schemeClr>
                </a:solidFill>
              </a:rPr>
              <a:t> {</a:t>
            </a:r>
          </a:p>
          <a:p>
            <a:endParaRPr lang="en-US" sz="1600" dirty="0">
              <a:solidFill>
                <a:schemeClr val="tx1">
                  <a:lumMod val="50000"/>
                </a:schemeClr>
              </a:solidFill>
            </a:endParaRPr>
          </a:p>
          <a:p>
            <a:pPr marL="1556525"/>
            <a:r>
              <a:rPr lang="en-US" sz="1600" dirty="0">
                <a:solidFill>
                  <a:schemeClr val="accent4">
                    <a:lumMod val="75000"/>
                  </a:schemeClr>
                </a:solidFill>
              </a:rPr>
              <a:t>// get the </a:t>
            </a:r>
            <a:r>
              <a:rPr lang="en-US" sz="1600" dirty="0" smtClean="0">
                <a:solidFill>
                  <a:schemeClr val="accent4">
                    <a:lumMod val="75000"/>
                  </a:schemeClr>
                </a:solidFill>
              </a:rPr>
              <a:t>app </a:t>
            </a:r>
            <a:r>
              <a:rPr lang="en-US" sz="1600" dirty="0">
                <a:solidFill>
                  <a:schemeClr val="accent4">
                    <a:lumMod val="75000"/>
                  </a:schemeClr>
                </a:solidFill>
              </a:rPr>
              <a:t>token.</a:t>
            </a:r>
          </a:p>
          <a:p>
            <a:pPr marL="1556525"/>
            <a:r>
              <a:rPr lang="en-US" sz="1600" dirty="0" err="1">
                <a:solidFill>
                  <a:schemeClr val="tx1">
                    <a:lumMod val="50000"/>
                  </a:schemeClr>
                </a:solidFill>
              </a:rPr>
              <a:t>accessToken</a:t>
            </a:r>
            <a:r>
              <a:rPr lang="en-US" sz="1600" dirty="0">
                <a:solidFill>
                  <a:schemeClr val="tx1">
                    <a:lumMod val="50000"/>
                  </a:schemeClr>
                </a:solidFill>
              </a:rPr>
              <a:t> = </a:t>
            </a:r>
            <a:r>
              <a:rPr lang="en-US" sz="1600" dirty="0" smtClean="0">
                <a:solidFill>
                  <a:schemeClr val="tx1">
                    <a:lumMod val="50000"/>
                  </a:schemeClr>
                </a:solidFill>
              </a:rPr>
              <a:t>{generate app token};</a:t>
            </a:r>
            <a:endParaRPr lang="en-US" sz="1600" dirty="0">
              <a:solidFill>
                <a:schemeClr val="tx1">
                  <a:lumMod val="50000"/>
                </a:schemeClr>
              </a:solidFill>
            </a:endParaRPr>
          </a:p>
          <a:p>
            <a:pPr marL="1556525"/>
            <a:endParaRPr lang="en-US" sz="1600" dirty="0">
              <a:solidFill>
                <a:schemeClr val="tx1">
                  <a:lumMod val="50000"/>
                </a:schemeClr>
              </a:solidFill>
            </a:endParaRPr>
          </a:p>
          <a:p>
            <a:pPr marL="1556525"/>
            <a:r>
              <a:rPr lang="en-US" sz="1600" dirty="0">
                <a:solidFill>
                  <a:schemeClr val="accent4">
                    <a:lumMod val="75000"/>
                  </a:schemeClr>
                </a:solidFill>
              </a:rPr>
              <a:t>// construct the push message structure</a:t>
            </a:r>
          </a:p>
          <a:p>
            <a:pPr marL="1556525"/>
            <a:r>
              <a:rPr lang="en-US" sz="1600" dirty="0" err="1">
                <a:solidFill>
                  <a:schemeClr val="tx1">
                    <a:lumMod val="50000"/>
                  </a:schemeClr>
                </a:solidFill>
              </a:rPr>
              <a:t>var</a:t>
            </a:r>
            <a:r>
              <a:rPr lang="en-US" sz="1600" dirty="0">
                <a:solidFill>
                  <a:schemeClr val="tx1">
                    <a:lumMod val="50000"/>
                  </a:schemeClr>
                </a:solidFill>
              </a:rPr>
              <a:t> m = { action: "</a:t>
            </a:r>
            <a:r>
              <a:rPr lang="en-US" sz="1600" dirty="0" err="1">
                <a:solidFill>
                  <a:schemeClr val="tx1">
                    <a:lumMod val="50000"/>
                  </a:schemeClr>
                </a:solidFill>
              </a:rPr>
              <a:t>loadReport</a:t>
            </a:r>
            <a:r>
              <a:rPr lang="en-US" sz="1600" dirty="0">
                <a:solidFill>
                  <a:schemeClr val="tx1">
                    <a:lumMod val="50000"/>
                  </a:schemeClr>
                </a:solidFill>
              </a:rPr>
              <a:t>", </a:t>
            </a:r>
            <a:r>
              <a:rPr lang="en-US" sz="1600" dirty="0" err="1" smtClean="0">
                <a:solidFill>
                  <a:schemeClr val="tx1">
                    <a:lumMod val="50000"/>
                  </a:schemeClr>
                </a:solidFill>
              </a:rPr>
              <a:t>accessToken</a:t>
            </a:r>
            <a:r>
              <a:rPr lang="en-US" sz="1600" dirty="0">
                <a:solidFill>
                  <a:schemeClr val="tx1">
                    <a:lumMod val="50000"/>
                  </a:schemeClr>
                </a:solidFill>
              </a:rPr>
              <a:t>: </a:t>
            </a:r>
            <a:r>
              <a:rPr lang="en-US" sz="1600" dirty="0" err="1">
                <a:solidFill>
                  <a:schemeClr val="tx1">
                    <a:lumMod val="50000"/>
                  </a:schemeClr>
                </a:solidFill>
              </a:rPr>
              <a:t>accessToken</a:t>
            </a:r>
            <a:r>
              <a:rPr lang="en-US" sz="1600" dirty="0">
                <a:solidFill>
                  <a:schemeClr val="tx1">
                    <a:lumMod val="50000"/>
                  </a:schemeClr>
                </a:solidFill>
              </a:rPr>
              <a:t>};</a:t>
            </a:r>
          </a:p>
          <a:p>
            <a:pPr marL="1556525"/>
            <a:r>
              <a:rPr lang="en-US" sz="1600" dirty="0">
                <a:solidFill>
                  <a:schemeClr val="tx1">
                    <a:lumMod val="50000"/>
                  </a:schemeClr>
                </a:solidFill>
              </a:rPr>
              <a:t>message = </a:t>
            </a:r>
            <a:r>
              <a:rPr lang="en-US" sz="1600" dirty="0" err="1">
                <a:solidFill>
                  <a:schemeClr val="tx1">
                    <a:lumMod val="50000"/>
                  </a:schemeClr>
                </a:solidFill>
              </a:rPr>
              <a:t>JSON.stringify</a:t>
            </a:r>
            <a:r>
              <a:rPr lang="en-US" sz="1600" dirty="0">
                <a:solidFill>
                  <a:schemeClr val="tx1">
                    <a:lumMod val="50000"/>
                  </a:schemeClr>
                </a:solidFill>
              </a:rPr>
              <a:t>(m);</a:t>
            </a:r>
          </a:p>
          <a:p>
            <a:pPr marL="1556525"/>
            <a:endParaRPr lang="en-US" sz="1600" dirty="0">
              <a:solidFill>
                <a:schemeClr val="tx1">
                  <a:lumMod val="50000"/>
                </a:schemeClr>
              </a:solidFill>
            </a:endParaRPr>
          </a:p>
          <a:p>
            <a:pPr marL="1556525"/>
            <a:r>
              <a:rPr lang="en-US" sz="1600" dirty="0">
                <a:solidFill>
                  <a:schemeClr val="accent4">
                    <a:lumMod val="75000"/>
                  </a:schemeClr>
                </a:solidFill>
              </a:rPr>
              <a:t>// push the message.</a:t>
            </a:r>
          </a:p>
          <a:p>
            <a:pPr marL="1556525"/>
            <a:r>
              <a:rPr lang="en-US" sz="1600" dirty="0">
                <a:solidFill>
                  <a:schemeClr val="tx1">
                    <a:lumMod val="50000"/>
                  </a:schemeClr>
                </a:solidFill>
              </a:rPr>
              <a:t>iframe = </a:t>
            </a:r>
            <a:r>
              <a:rPr lang="en-US" sz="1600" dirty="0" err="1">
                <a:solidFill>
                  <a:schemeClr val="tx1">
                    <a:lumMod val="50000"/>
                  </a:schemeClr>
                </a:solidFill>
              </a:rPr>
              <a:t>document.getElementById</a:t>
            </a:r>
            <a:r>
              <a:rPr lang="en-US" sz="1600" dirty="0">
                <a:solidFill>
                  <a:schemeClr val="tx1">
                    <a:lumMod val="50000"/>
                  </a:schemeClr>
                </a:solidFill>
              </a:rPr>
              <a:t>('</a:t>
            </a:r>
            <a:r>
              <a:rPr lang="en-US" sz="1600" dirty="0" err="1">
                <a:solidFill>
                  <a:schemeClr val="tx1">
                    <a:lumMod val="50000"/>
                  </a:schemeClr>
                </a:solidFill>
              </a:rPr>
              <a:t>iFrameEmbedReport</a:t>
            </a:r>
            <a:r>
              <a:rPr lang="en-US" sz="1600" dirty="0">
                <a:solidFill>
                  <a:schemeClr val="tx1">
                    <a:lumMod val="50000"/>
                  </a:schemeClr>
                </a:solidFill>
              </a:rPr>
              <a:t>');</a:t>
            </a:r>
          </a:p>
          <a:p>
            <a:pPr marL="1556525"/>
            <a:r>
              <a:rPr lang="en-US" sz="1600" dirty="0" err="1">
                <a:solidFill>
                  <a:schemeClr val="tx1">
                    <a:lumMod val="50000"/>
                  </a:schemeClr>
                </a:solidFill>
              </a:rPr>
              <a:t>iframe.contentWindow.postMessage</a:t>
            </a:r>
            <a:r>
              <a:rPr lang="en-US" sz="1600" dirty="0">
                <a:solidFill>
                  <a:schemeClr val="tx1">
                    <a:lumMod val="50000"/>
                  </a:schemeClr>
                </a:solidFill>
              </a:rPr>
              <a:t>(message, "*"); </a:t>
            </a:r>
          </a:p>
          <a:p>
            <a:r>
              <a:rPr lang="en-US" sz="1600" dirty="0">
                <a:solidFill>
                  <a:schemeClr val="tx1">
                    <a:lumMod val="50000"/>
                  </a:schemeClr>
                </a:solidFill>
              </a:rPr>
              <a:t>	}</a:t>
            </a:r>
          </a:p>
        </p:txBody>
      </p:sp>
    </p:spTree>
    <p:extLst>
      <p:ext uri="{BB962C8B-B14F-4D97-AF65-F5344CB8AC3E}">
        <p14:creationId xmlns:p14="http://schemas.microsoft.com/office/powerpoint/2010/main" val="6881306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Tokens</a:t>
            </a:r>
            <a:endParaRPr lang="en-US" dirty="0"/>
          </a:p>
        </p:txBody>
      </p:sp>
    </p:spTree>
    <p:extLst>
      <p:ext uri="{BB962C8B-B14F-4D97-AF65-F5344CB8AC3E}">
        <p14:creationId xmlns:p14="http://schemas.microsoft.com/office/powerpoint/2010/main" val="19752456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Tokens</a:t>
            </a:r>
            <a:endParaRPr lang="en-US" dirty="0"/>
          </a:p>
        </p:txBody>
      </p:sp>
      <p:sp>
        <p:nvSpPr>
          <p:cNvPr id="3" name="Rectangle 2"/>
          <p:cNvSpPr/>
          <p:nvPr/>
        </p:nvSpPr>
        <p:spPr bwMode="auto">
          <a:xfrm>
            <a:off x="4207020" y="1577043"/>
            <a:ext cx="3108485" cy="2805508"/>
          </a:xfrm>
          <a:prstGeom prst="rect">
            <a:avLst/>
          </a:prstGeom>
          <a:noFill/>
          <a:ln w="12700">
            <a:solidFill>
              <a:srgbClr val="1E1E1E">
                <a:alpha val="50000"/>
              </a:srgb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 name="TextBox 3"/>
          <p:cNvSpPr txBox="1"/>
          <p:nvPr/>
        </p:nvSpPr>
        <p:spPr>
          <a:xfrm>
            <a:off x="4207019" y="1577043"/>
            <a:ext cx="2559929" cy="641241"/>
          </a:xfrm>
          <a:prstGeom prst="rect">
            <a:avLst/>
          </a:prstGeom>
          <a:no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Application</a:t>
            </a:r>
          </a:p>
        </p:txBody>
      </p:sp>
      <p:sp>
        <p:nvSpPr>
          <p:cNvPr id="5" name="Rectangle 4"/>
          <p:cNvSpPr/>
          <p:nvPr/>
        </p:nvSpPr>
        <p:spPr bwMode="auto">
          <a:xfrm>
            <a:off x="4781218" y="3174689"/>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2F2F2"/>
                </a:solidFill>
                <a:effectLst/>
                <a:uLnTx/>
                <a:uFillTx/>
                <a:latin typeface="Segoe UI Light" panose="020B0502040204020203" pitchFamily="34" charset="0"/>
                <a:ea typeface="+mn-ea"/>
                <a:cs typeface="Segoe UI Light" panose="020B0502040204020203" pitchFamily="34" charset="0"/>
              </a:rPr>
              <a:t>A</a:t>
            </a:r>
            <a:r>
              <a:rPr kumimoji="0" lang="en-US" sz="2000" b="0" i="0" u="none" strike="noStrike" kern="0" cap="none" spc="0" normalizeH="0" baseline="0" noProof="0" dirty="0" err="1" smtClean="0">
                <a:ln>
                  <a:noFill/>
                </a:ln>
                <a:solidFill>
                  <a:srgbClr val="F2F2F2"/>
                </a:solidFill>
                <a:effectLst/>
                <a:uLnTx/>
                <a:uFillTx/>
                <a:latin typeface="Segoe UI Light" panose="020B0502040204020203" pitchFamily="34" charset="0"/>
                <a:ea typeface="+mn-ea"/>
                <a:cs typeface="Segoe UI Light" panose="020B0502040204020203" pitchFamily="34" charset="0"/>
              </a:rPr>
              <a:t>uthZ</a:t>
            </a:r>
            <a:endPar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endParaRPr>
          </a:p>
        </p:txBody>
      </p:sp>
      <p:sp>
        <p:nvSpPr>
          <p:cNvPr id="6" name="Rectangle 5"/>
          <p:cNvSpPr/>
          <p:nvPr/>
        </p:nvSpPr>
        <p:spPr bwMode="auto">
          <a:xfrm>
            <a:off x="4784209" y="2188015"/>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a:ln>
                  <a:noFill/>
                </a:ln>
                <a:solidFill>
                  <a:srgbClr val="F2F2F2"/>
                </a:solidFill>
                <a:effectLst/>
                <a:uLnTx/>
                <a:uFillTx/>
                <a:latin typeface="Segoe UI Light" panose="020B0502040204020203" pitchFamily="34" charset="0"/>
                <a:ea typeface="+mn-ea"/>
                <a:cs typeface="Segoe UI Light" panose="020B0502040204020203" pitchFamily="34" charset="0"/>
              </a:rPr>
              <a:t>A</a:t>
            </a:r>
            <a:r>
              <a:rPr kumimoji="0" lang="en-US" sz="2000" b="0" i="0" u="none" strike="noStrike" kern="0" cap="none" spc="0" normalizeH="0" baseline="0" noProof="0" dirty="0" err="1" smtClean="0">
                <a:ln>
                  <a:noFill/>
                </a:ln>
                <a:solidFill>
                  <a:srgbClr val="F2F2F2"/>
                </a:solidFill>
                <a:effectLst/>
                <a:uLnTx/>
                <a:uFillTx/>
                <a:latin typeface="Segoe UI Light" panose="020B0502040204020203" pitchFamily="34" charset="0"/>
                <a:ea typeface="+mn-ea"/>
                <a:cs typeface="Segoe UI Light" panose="020B0502040204020203" pitchFamily="34" charset="0"/>
              </a:rPr>
              <a:t>uthN</a:t>
            </a:r>
            <a:endPar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endParaRPr>
          </a:p>
        </p:txBody>
      </p:sp>
      <p:sp>
        <p:nvSpPr>
          <p:cNvPr id="7" name="Rectangle 6"/>
          <p:cNvSpPr/>
          <p:nvPr/>
        </p:nvSpPr>
        <p:spPr bwMode="auto">
          <a:xfrm>
            <a:off x="8934018" y="4236818"/>
            <a:ext cx="3108485" cy="2369370"/>
          </a:xfrm>
          <a:prstGeom prst="rect">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 name="TextBox 7"/>
          <p:cNvSpPr txBox="1"/>
          <p:nvPr/>
        </p:nvSpPr>
        <p:spPr>
          <a:xfrm>
            <a:off x="8934017" y="4225122"/>
            <a:ext cx="3108486" cy="641241"/>
          </a:xfrm>
          <a:prstGeom prst="rect">
            <a:avLst/>
          </a:prstGeom>
          <a:solidFill>
            <a:srgbClr val="EDC30D"/>
          </a:solid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Power BI</a:t>
            </a:r>
          </a:p>
        </p:txBody>
      </p:sp>
      <p:sp>
        <p:nvSpPr>
          <p:cNvPr id="9" name="Rectangle 8"/>
          <p:cNvSpPr/>
          <p:nvPr/>
        </p:nvSpPr>
        <p:spPr bwMode="auto">
          <a:xfrm>
            <a:off x="9492107" y="5033648"/>
            <a:ext cx="203756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2F2F2"/>
                </a:solidFill>
                <a:effectLst/>
                <a:uLnTx/>
                <a:uFillTx/>
                <a:latin typeface="Segoe UI Light" panose="020B0502040204020203" pitchFamily="34" charset="0"/>
                <a:ea typeface="+mn-ea"/>
                <a:cs typeface="Segoe UI Light" panose="020B0502040204020203" pitchFamily="34" charset="0"/>
              </a:rPr>
              <a:t>Workspace Collection</a:t>
            </a:r>
            <a:endPar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endParaRPr>
          </a:p>
        </p:txBody>
      </p:sp>
      <p:sp>
        <p:nvSpPr>
          <p:cNvPr id="10" name="Freeform 9"/>
          <p:cNvSpPr/>
          <p:nvPr/>
        </p:nvSpPr>
        <p:spPr>
          <a:xfrm>
            <a:off x="852092" y="5189591"/>
            <a:ext cx="722051" cy="824257"/>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a typeface="+mn-ea"/>
              <a:cs typeface="+mn-cs"/>
            </a:endParaRPr>
          </a:p>
        </p:txBody>
      </p:sp>
      <p:sp>
        <p:nvSpPr>
          <p:cNvPr id="11" name="Bent Arrow 10"/>
          <p:cNvSpPr/>
          <p:nvPr/>
        </p:nvSpPr>
        <p:spPr bwMode="auto">
          <a:xfrm rot="5400000" flipH="1">
            <a:off x="4666317" y="4728563"/>
            <a:ext cx="1323271" cy="976259"/>
          </a:xfrm>
          <a:prstGeom prst="bentArrow">
            <a:avLst>
              <a:gd name="adj1" fmla="val 17785"/>
              <a:gd name="adj2" fmla="val 19166"/>
              <a:gd name="adj3" fmla="val 21882"/>
              <a:gd name="adj4" fmla="val 54210"/>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3" name="Left Arrow 12"/>
          <p:cNvSpPr/>
          <p:nvPr/>
        </p:nvSpPr>
        <p:spPr>
          <a:xfrm rot="10800000">
            <a:off x="2194921" y="5601720"/>
            <a:ext cx="6622882" cy="377594"/>
          </a:xfrm>
          <a:prstGeom prst="lef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Tree>
    <p:extLst>
      <p:ext uri="{BB962C8B-B14F-4D97-AF65-F5344CB8AC3E}">
        <p14:creationId xmlns:p14="http://schemas.microsoft.com/office/powerpoint/2010/main" val="33584899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31398" y="1514705"/>
            <a:ext cx="3108485" cy="5043830"/>
          </a:xfrm>
          <a:prstGeom prst="rect">
            <a:avLst/>
          </a:prstGeom>
          <a:noFill/>
          <a:ln w="12700">
            <a:solidFill>
              <a:srgbClr val="1E1E1E">
                <a:alpha val="50000"/>
              </a:srgb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Rectangle 4"/>
          <p:cNvSpPr/>
          <p:nvPr/>
        </p:nvSpPr>
        <p:spPr bwMode="auto">
          <a:xfrm>
            <a:off x="1008586" y="2311939"/>
            <a:ext cx="201177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Users</a:t>
            </a:r>
          </a:p>
        </p:txBody>
      </p:sp>
      <p:sp>
        <p:nvSpPr>
          <p:cNvPr id="6" name="TextBox 5"/>
          <p:cNvSpPr txBox="1"/>
          <p:nvPr/>
        </p:nvSpPr>
        <p:spPr>
          <a:xfrm>
            <a:off x="431397" y="1514705"/>
            <a:ext cx="2559929" cy="641241"/>
          </a:xfrm>
          <a:prstGeom prst="rect">
            <a:avLst/>
          </a:prstGeom>
          <a:no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Application</a:t>
            </a:r>
          </a:p>
        </p:txBody>
      </p:sp>
      <p:sp>
        <p:nvSpPr>
          <p:cNvPr id="7" name="Rectangle 6"/>
          <p:cNvSpPr/>
          <p:nvPr/>
        </p:nvSpPr>
        <p:spPr bwMode="auto">
          <a:xfrm>
            <a:off x="1005596" y="4296552"/>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Permissions</a:t>
            </a:r>
          </a:p>
        </p:txBody>
      </p:sp>
      <p:sp>
        <p:nvSpPr>
          <p:cNvPr id="8" name="Rectangle 7"/>
          <p:cNvSpPr/>
          <p:nvPr/>
        </p:nvSpPr>
        <p:spPr bwMode="auto">
          <a:xfrm>
            <a:off x="1008587" y="3309878"/>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Auth. providers</a:t>
            </a:r>
          </a:p>
        </p:txBody>
      </p:sp>
      <p:sp>
        <p:nvSpPr>
          <p:cNvPr id="10" name="Rectangle 9"/>
          <p:cNvSpPr/>
          <p:nvPr/>
        </p:nvSpPr>
        <p:spPr bwMode="auto">
          <a:xfrm>
            <a:off x="8934018" y="1514705"/>
            <a:ext cx="3108485" cy="5043830"/>
          </a:xfrm>
          <a:prstGeom prst="rect">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1" name="TextBox 10"/>
          <p:cNvSpPr txBox="1"/>
          <p:nvPr/>
        </p:nvSpPr>
        <p:spPr>
          <a:xfrm>
            <a:off x="8934017" y="1503009"/>
            <a:ext cx="3108486" cy="641241"/>
          </a:xfrm>
          <a:prstGeom prst="rect">
            <a:avLst/>
          </a:prstGeom>
          <a:solidFill>
            <a:srgbClr val="EDC30D"/>
          </a:solid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Power BI</a:t>
            </a:r>
          </a:p>
        </p:txBody>
      </p:sp>
      <p:sp>
        <p:nvSpPr>
          <p:cNvPr id="12" name="Rectangle 11"/>
          <p:cNvSpPr/>
          <p:nvPr/>
        </p:nvSpPr>
        <p:spPr bwMode="auto">
          <a:xfrm>
            <a:off x="9815421" y="5386047"/>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13" name="Rectangle 12"/>
          <p:cNvSpPr/>
          <p:nvPr/>
        </p:nvSpPr>
        <p:spPr bwMode="auto">
          <a:xfrm>
            <a:off x="9815421" y="4308222"/>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2</a:t>
            </a:r>
          </a:p>
        </p:txBody>
      </p:sp>
      <p:sp>
        <p:nvSpPr>
          <p:cNvPr id="14" name="Rectangle 13"/>
          <p:cNvSpPr/>
          <p:nvPr/>
        </p:nvSpPr>
        <p:spPr bwMode="auto">
          <a:xfrm>
            <a:off x="9492107" y="2311535"/>
            <a:ext cx="203756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Workspace</a:t>
            </a:r>
          </a:p>
        </p:txBody>
      </p:sp>
      <p:sp>
        <p:nvSpPr>
          <p:cNvPr id="15" name="Rectangle 14"/>
          <p:cNvSpPr/>
          <p:nvPr/>
        </p:nvSpPr>
        <p:spPr bwMode="auto">
          <a:xfrm>
            <a:off x="9815421" y="3309878"/>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1</a:t>
            </a:r>
          </a:p>
        </p:txBody>
      </p:sp>
      <p:sp>
        <p:nvSpPr>
          <p:cNvPr id="18" name="Rectangle 17"/>
          <p:cNvSpPr/>
          <p:nvPr/>
        </p:nvSpPr>
        <p:spPr bwMode="auto">
          <a:xfrm>
            <a:off x="3794091" y="3311300"/>
            <a:ext cx="2897849" cy="1116572"/>
          </a:xfrm>
          <a:prstGeom prst="rect">
            <a:avLst/>
          </a:prstGeom>
          <a:noFill/>
          <a:ln>
            <a:solidFill>
              <a:srgbClr val="EDC30D"/>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60" tIns="0" rIns="0" bIns="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Token</a:t>
            </a:r>
          </a:p>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a:ea typeface="+mn-ea"/>
                <a:cs typeface="+mn-cs"/>
              </a:rPr>
              <a:t>+ Claim: Can view Report 1</a:t>
            </a:r>
          </a:p>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a:ea typeface="+mn-ea"/>
                <a:cs typeface="+mn-cs"/>
              </a:rPr>
              <a:t>+ Expiration: 5 minutes</a:t>
            </a:r>
          </a:p>
        </p:txBody>
      </p:sp>
      <p:sp>
        <p:nvSpPr>
          <p:cNvPr id="9" name="Rectangle 8"/>
          <p:cNvSpPr/>
          <p:nvPr/>
        </p:nvSpPr>
        <p:spPr bwMode="auto">
          <a:xfrm>
            <a:off x="1005596" y="5386049"/>
            <a:ext cx="198573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2" name="Bent Arrow 1"/>
          <p:cNvSpPr/>
          <p:nvPr/>
        </p:nvSpPr>
        <p:spPr bwMode="auto">
          <a:xfrm rot="5400000" flipH="1">
            <a:off x="4004288" y="4733604"/>
            <a:ext cx="1323271" cy="976259"/>
          </a:xfrm>
          <a:prstGeom prst="bentArrow">
            <a:avLst>
              <a:gd name="adj1" fmla="val 17785"/>
              <a:gd name="adj2" fmla="val 19166"/>
              <a:gd name="adj3" fmla="val 21882"/>
              <a:gd name="adj4" fmla="val 54210"/>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6" name="Freeform 25"/>
          <p:cNvSpPr/>
          <p:nvPr/>
        </p:nvSpPr>
        <p:spPr>
          <a:xfrm>
            <a:off x="3794092" y="2311535"/>
            <a:ext cx="722051" cy="824257"/>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a typeface="+mn-ea"/>
              <a:cs typeface="+mn-cs"/>
            </a:endParaRPr>
          </a:p>
        </p:txBody>
      </p:sp>
      <p:grpSp>
        <p:nvGrpSpPr>
          <p:cNvPr id="35" name="Group 34"/>
          <p:cNvGrpSpPr/>
          <p:nvPr/>
        </p:nvGrpSpPr>
        <p:grpSpPr>
          <a:xfrm>
            <a:off x="3124362" y="5601725"/>
            <a:ext cx="5693441" cy="632456"/>
            <a:chOff x="3062514" y="5462666"/>
            <a:chExt cx="5582312" cy="620111"/>
          </a:xfrm>
        </p:grpSpPr>
        <p:sp>
          <p:nvSpPr>
            <p:cNvPr id="25" name="Left Arrow 24"/>
            <p:cNvSpPr/>
            <p:nvPr/>
          </p:nvSpPr>
          <p:spPr>
            <a:xfrm>
              <a:off x="3062514" y="5462666"/>
              <a:ext cx="5582312" cy="370224"/>
            </a:xfrm>
            <a:prstGeom prst="lef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9" name="TextBox 28"/>
            <p:cNvSpPr txBox="1"/>
            <p:nvPr/>
          </p:nvSpPr>
          <p:spPr>
            <a:xfrm>
              <a:off x="5112961" y="5745762"/>
              <a:ext cx="2440364" cy="337015"/>
            </a:xfrm>
            <a:prstGeom prst="rect">
              <a:avLst/>
            </a:prstGeom>
            <a:noFill/>
          </p:spPr>
          <p:txBody>
            <a:bodyPr wrap="square" lIns="93260" tIns="93260" rIns="93260" bIns="93260"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Copy API keys to your application</a:t>
              </a:r>
            </a:p>
          </p:txBody>
        </p:sp>
      </p:grpSp>
      <p:sp>
        <p:nvSpPr>
          <p:cNvPr id="30" name="TextBox 29"/>
          <p:cNvSpPr txBox="1"/>
          <p:nvPr/>
        </p:nvSpPr>
        <p:spPr>
          <a:xfrm>
            <a:off x="5150085" y="4552162"/>
            <a:ext cx="1139600" cy="343724"/>
          </a:xfrm>
          <a:prstGeom prst="rect">
            <a:avLst/>
          </a:prstGeom>
          <a:noFill/>
        </p:spPr>
        <p:txBody>
          <a:bodyPr wrap="square" lIns="93260" tIns="93260" rIns="93260" bIns="93260"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Sign token</a:t>
            </a:r>
          </a:p>
        </p:txBody>
      </p:sp>
      <p:grpSp>
        <p:nvGrpSpPr>
          <p:cNvPr id="34" name="Group 33"/>
          <p:cNvGrpSpPr/>
          <p:nvPr/>
        </p:nvGrpSpPr>
        <p:grpSpPr>
          <a:xfrm>
            <a:off x="6442549" y="3110284"/>
            <a:ext cx="433247" cy="433247"/>
            <a:chOff x="6560457" y="2743630"/>
            <a:chExt cx="424791" cy="424791"/>
          </a:xfrm>
        </p:grpSpPr>
        <p:sp>
          <p:nvSpPr>
            <p:cNvPr id="3" name="Oval 2"/>
            <p:cNvSpPr/>
            <p:nvPr/>
          </p:nvSpPr>
          <p:spPr bwMode="auto">
            <a:xfrm>
              <a:off x="6560457" y="2743630"/>
              <a:ext cx="424791" cy="424791"/>
            </a:xfrm>
            <a:prstGeom prst="ellipse">
              <a:avLst/>
            </a:prstGeom>
            <a:solidFill>
              <a:srgbClr val="F2F2F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31" name="Group 30"/>
            <p:cNvGrpSpPr/>
            <p:nvPr/>
          </p:nvGrpSpPr>
          <p:grpSpPr>
            <a:xfrm>
              <a:off x="6560457" y="2743630"/>
              <a:ext cx="424791" cy="424791"/>
              <a:chOff x="8257201" y="4912135"/>
              <a:chExt cx="777240" cy="777240"/>
            </a:xfrm>
            <a:solidFill>
              <a:srgbClr val="EDC30D"/>
            </a:solidFill>
          </p:grpSpPr>
          <p:sp>
            <p:nvSpPr>
              <p:cNvPr id="32" name="Oval 37"/>
              <p:cNvSpPr/>
              <p:nvPr/>
            </p:nvSpPr>
            <p:spPr>
              <a:xfrm>
                <a:off x="8257201" y="4912135"/>
                <a:ext cx="777240" cy="777240"/>
              </a:xfrm>
              <a:custGeom>
                <a:avLst/>
                <a:gdLst/>
                <a:ahLst/>
                <a:cxnLst/>
                <a:rect l="l" t="t" r="r" b="b"/>
                <a:pathLst>
                  <a:path w="777240" h="777240">
                    <a:moveTo>
                      <a:pt x="388620" y="32004"/>
                    </a:moveTo>
                    <a:cubicBezTo>
                      <a:pt x="191666" y="32004"/>
                      <a:pt x="32004" y="191666"/>
                      <a:pt x="32004" y="388620"/>
                    </a:cubicBezTo>
                    <a:cubicBezTo>
                      <a:pt x="32004" y="585574"/>
                      <a:pt x="191666" y="745236"/>
                      <a:pt x="388620" y="745236"/>
                    </a:cubicBezTo>
                    <a:cubicBezTo>
                      <a:pt x="585574" y="745236"/>
                      <a:pt x="745236" y="585574"/>
                      <a:pt x="745236" y="388620"/>
                    </a:cubicBezTo>
                    <a:cubicBezTo>
                      <a:pt x="745236" y="191666"/>
                      <a:pt x="585574" y="32004"/>
                      <a:pt x="388620" y="32004"/>
                    </a:cubicBezTo>
                    <a:close/>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03" rtl="0" eaLnBrk="1" fontAlgn="auto" latinLnBrk="0" hangingPunct="1">
                  <a:lnSpc>
                    <a:spcPct val="100000"/>
                  </a:lnSpc>
                  <a:spcBef>
                    <a:spcPts val="0"/>
                  </a:spcBef>
                  <a:spcAft>
                    <a:spcPts val="0"/>
                  </a:spcAft>
                  <a:buClrTx/>
                  <a:buSzTx/>
                  <a:buFontTx/>
                  <a:buNone/>
                  <a:tabLst/>
                  <a:defRPr/>
                </a:pPr>
                <a:endParaRPr kumimoji="0" lang="en-US" sz="1788" b="0" i="0" u="none" strike="noStrike" kern="1200" cap="none" spc="0" normalizeH="0" baseline="0" noProof="0" dirty="0">
                  <a:ln>
                    <a:solidFill>
                      <a:srgbClr val="FFFFFF">
                        <a:alpha val="0"/>
                      </a:srgbClr>
                    </a:solidFill>
                  </a:ln>
                  <a:solidFill>
                    <a:srgbClr val="000000"/>
                  </a:solidFill>
                  <a:effectLst/>
                  <a:uLnTx/>
                  <a:uFillTx/>
                  <a:latin typeface="Segoe UI"/>
                  <a:ea typeface="+mn-ea"/>
                  <a:cs typeface="+mn-cs"/>
                </a:endParaRPr>
              </a:p>
            </p:txBody>
          </p:sp>
          <p:sp>
            <p:nvSpPr>
              <p:cNvPr id="33" name="Freeform 32"/>
              <p:cNvSpPr/>
              <p:nvPr/>
            </p:nvSpPr>
            <p:spPr>
              <a:xfrm>
                <a:off x="8400884" y="5110098"/>
                <a:ext cx="489875" cy="381314"/>
              </a:xfrm>
              <a:custGeom>
                <a:avLst/>
                <a:gdLst>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1791"/>
                  <a:gd name="connsiteX1" fmla="*/ 169069 w 464344"/>
                  <a:gd name="connsiteY1" fmla="*/ 400050 h 401791"/>
                  <a:gd name="connsiteX2" fmla="*/ 464344 w 464344"/>
                  <a:gd name="connsiteY2" fmla="*/ 90488 h 401791"/>
                  <a:gd name="connsiteX3" fmla="*/ 397669 w 464344"/>
                  <a:gd name="connsiteY3" fmla="*/ 0 h 401791"/>
                  <a:gd name="connsiteX4" fmla="*/ 166688 w 464344"/>
                  <a:gd name="connsiteY4" fmla="*/ 209550 h 401791"/>
                  <a:gd name="connsiteX5" fmla="*/ 76200 w 464344"/>
                  <a:gd name="connsiteY5" fmla="*/ 121444 h 401791"/>
                  <a:gd name="connsiteX6" fmla="*/ 0 w 464344"/>
                  <a:gd name="connsiteY6" fmla="*/ 211932 h 401791"/>
                  <a:gd name="connsiteX0" fmla="*/ 0 w 464344"/>
                  <a:gd name="connsiteY0" fmla="*/ 211932 h 400155"/>
                  <a:gd name="connsiteX1" fmla="*/ 169069 w 464344"/>
                  <a:gd name="connsiteY1" fmla="*/ 400050 h 400155"/>
                  <a:gd name="connsiteX2" fmla="*/ 464344 w 464344"/>
                  <a:gd name="connsiteY2" fmla="*/ 90488 h 400155"/>
                  <a:gd name="connsiteX3" fmla="*/ 397669 w 464344"/>
                  <a:gd name="connsiteY3" fmla="*/ 0 h 400155"/>
                  <a:gd name="connsiteX4" fmla="*/ 166688 w 464344"/>
                  <a:gd name="connsiteY4" fmla="*/ 209550 h 400155"/>
                  <a:gd name="connsiteX5" fmla="*/ 76200 w 464344"/>
                  <a:gd name="connsiteY5" fmla="*/ 121444 h 400155"/>
                  <a:gd name="connsiteX6" fmla="*/ 0 w 464344"/>
                  <a:gd name="connsiteY6" fmla="*/ 211932 h 400155"/>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71488"/>
                  <a:gd name="connsiteY0" fmla="*/ 211932 h 401670"/>
                  <a:gd name="connsiteX1" fmla="*/ 169069 w 471488"/>
                  <a:gd name="connsiteY1" fmla="*/ 400050 h 401670"/>
                  <a:gd name="connsiteX2" fmla="*/ 471488 w 471488"/>
                  <a:gd name="connsiteY2" fmla="*/ 95251 h 401670"/>
                  <a:gd name="connsiteX3" fmla="*/ 397669 w 471488"/>
                  <a:gd name="connsiteY3" fmla="*/ 0 h 401670"/>
                  <a:gd name="connsiteX4" fmla="*/ 166688 w 471488"/>
                  <a:gd name="connsiteY4" fmla="*/ 209550 h 401670"/>
                  <a:gd name="connsiteX5" fmla="*/ 76200 w 471488"/>
                  <a:gd name="connsiteY5" fmla="*/ 121444 h 401670"/>
                  <a:gd name="connsiteX6" fmla="*/ 0 w 471488"/>
                  <a:gd name="connsiteY6" fmla="*/ 211932 h 401670"/>
                  <a:gd name="connsiteX0" fmla="*/ 0 w 471488"/>
                  <a:gd name="connsiteY0" fmla="*/ 211932 h 400100"/>
                  <a:gd name="connsiteX1" fmla="*/ 169069 w 471488"/>
                  <a:gd name="connsiteY1" fmla="*/ 400050 h 400100"/>
                  <a:gd name="connsiteX2" fmla="*/ 471488 w 471488"/>
                  <a:gd name="connsiteY2" fmla="*/ 95251 h 400100"/>
                  <a:gd name="connsiteX3" fmla="*/ 397669 w 471488"/>
                  <a:gd name="connsiteY3" fmla="*/ 0 h 400100"/>
                  <a:gd name="connsiteX4" fmla="*/ 166688 w 471488"/>
                  <a:gd name="connsiteY4" fmla="*/ 209550 h 400100"/>
                  <a:gd name="connsiteX5" fmla="*/ 76200 w 471488"/>
                  <a:gd name="connsiteY5" fmla="*/ 121444 h 400100"/>
                  <a:gd name="connsiteX6" fmla="*/ 0 w 471488"/>
                  <a:gd name="connsiteY6" fmla="*/ 211932 h 400100"/>
                  <a:gd name="connsiteX0" fmla="*/ 0 w 471488"/>
                  <a:gd name="connsiteY0" fmla="*/ 211932 h 400182"/>
                  <a:gd name="connsiteX1" fmla="*/ 169069 w 471488"/>
                  <a:gd name="connsiteY1" fmla="*/ 400050 h 400182"/>
                  <a:gd name="connsiteX2" fmla="*/ 471488 w 471488"/>
                  <a:gd name="connsiteY2" fmla="*/ 95251 h 400182"/>
                  <a:gd name="connsiteX3" fmla="*/ 397669 w 471488"/>
                  <a:gd name="connsiteY3" fmla="*/ 0 h 400182"/>
                  <a:gd name="connsiteX4" fmla="*/ 166688 w 471488"/>
                  <a:gd name="connsiteY4" fmla="*/ 209550 h 400182"/>
                  <a:gd name="connsiteX5" fmla="*/ 76200 w 471488"/>
                  <a:gd name="connsiteY5" fmla="*/ 121444 h 400182"/>
                  <a:gd name="connsiteX6" fmla="*/ 0 w 471488"/>
                  <a:gd name="connsiteY6" fmla="*/ 211932 h 400182"/>
                  <a:gd name="connsiteX0" fmla="*/ 0 w 471488"/>
                  <a:gd name="connsiteY0" fmla="*/ 211932 h 400189"/>
                  <a:gd name="connsiteX1" fmla="*/ 169069 w 471488"/>
                  <a:gd name="connsiteY1" fmla="*/ 400050 h 400189"/>
                  <a:gd name="connsiteX2" fmla="*/ 471488 w 471488"/>
                  <a:gd name="connsiteY2" fmla="*/ 95251 h 400189"/>
                  <a:gd name="connsiteX3" fmla="*/ 397669 w 471488"/>
                  <a:gd name="connsiteY3" fmla="*/ 0 h 400189"/>
                  <a:gd name="connsiteX4" fmla="*/ 166688 w 471488"/>
                  <a:gd name="connsiteY4" fmla="*/ 209550 h 400189"/>
                  <a:gd name="connsiteX5" fmla="*/ 76200 w 471488"/>
                  <a:gd name="connsiteY5" fmla="*/ 121444 h 400189"/>
                  <a:gd name="connsiteX6" fmla="*/ 0 w 471488"/>
                  <a:gd name="connsiteY6" fmla="*/ 211932 h 400189"/>
                  <a:gd name="connsiteX0" fmla="*/ 0 w 471488"/>
                  <a:gd name="connsiteY0" fmla="*/ 211932 h 395431"/>
                  <a:gd name="connsiteX1" fmla="*/ 178594 w 471488"/>
                  <a:gd name="connsiteY1" fmla="*/ 395288 h 395431"/>
                  <a:gd name="connsiteX2" fmla="*/ 471488 w 471488"/>
                  <a:gd name="connsiteY2" fmla="*/ 95251 h 395431"/>
                  <a:gd name="connsiteX3" fmla="*/ 397669 w 471488"/>
                  <a:gd name="connsiteY3" fmla="*/ 0 h 395431"/>
                  <a:gd name="connsiteX4" fmla="*/ 166688 w 471488"/>
                  <a:gd name="connsiteY4" fmla="*/ 209550 h 395431"/>
                  <a:gd name="connsiteX5" fmla="*/ 76200 w 471488"/>
                  <a:gd name="connsiteY5" fmla="*/ 121444 h 395431"/>
                  <a:gd name="connsiteX6" fmla="*/ 0 w 471488"/>
                  <a:gd name="connsiteY6" fmla="*/ 211932 h 395431"/>
                  <a:gd name="connsiteX0" fmla="*/ 0 w 471488"/>
                  <a:gd name="connsiteY0" fmla="*/ 211932 h 395331"/>
                  <a:gd name="connsiteX1" fmla="*/ 178594 w 471488"/>
                  <a:gd name="connsiteY1" fmla="*/ 395288 h 395331"/>
                  <a:gd name="connsiteX2" fmla="*/ 471488 w 471488"/>
                  <a:gd name="connsiteY2" fmla="*/ 95251 h 395331"/>
                  <a:gd name="connsiteX3" fmla="*/ 397669 w 471488"/>
                  <a:gd name="connsiteY3" fmla="*/ 0 h 395331"/>
                  <a:gd name="connsiteX4" fmla="*/ 166688 w 471488"/>
                  <a:gd name="connsiteY4" fmla="*/ 209550 h 395331"/>
                  <a:gd name="connsiteX5" fmla="*/ 76200 w 471488"/>
                  <a:gd name="connsiteY5" fmla="*/ 121444 h 395331"/>
                  <a:gd name="connsiteX6" fmla="*/ 0 w 471488"/>
                  <a:gd name="connsiteY6" fmla="*/ 211932 h 395331"/>
                  <a:gd name="connsiteX0" fmla="*/ 0 w 471488"/>
                  <a:gd name="connsiteY0" fmla="*/ 211932 h 395331"/>
                  <a:gd name="connsiteX1" fmla="*/ 178594 w 471488"/>
                  <a:gd name="connsiteY1" fmla="*/ 395288 h 395331"/>
                  <a:gd name="connsiteX2" fmla="*/ 471488 w 471488"/>
                  <a:gd name="connsiteY2" fmla="*/ 95251 h 395331"/>
                  <a:gd name="connsiteX3" fmla="*/ 397669 w 471488"/>
                  <a:gd name="connsiteY3" fmla="*/ 0 h 395331"/>
                  <a:gd name="connsiteX4" fmla="*/ 166688 w 471488"/>
                  <a:gd name="connsiteY4" fmla="*/ 209550 h 395331"/>
                  <a:gd name="connsiteX5" fmla="*/ 76200 w 471488"/>
                  <a:gd name="connsiteY5" fmla="*/ 121444 h 395331"/>
                  <a:gd name="connsiteX6" fmla="*/ 0 w 471488"/>
                  <a:gd name="connsiteY6" fmla="*/ 211932 h 395331"/>
                  <a:gd name="connsiteX0" fmla="*/ 0 w 469107"/>
                  <a:gd name="connsiteY0" fmla="*/ 211932 h 396777"/>
                  <a:gd name="connsiteX1" fmla="*/ 178594 w 469107"/>
                  <a:gd name="connsiteY1" fmla="*/ 395288 h 396777"/>
                  <a:gd name="connsiteX2" fmla="*/ 469107 w 469107"/>
                  <a:gd name="connsiteY2" fmla="*/ 104776 h 396777"/>
                  <a:gd name="connsiteX3" fmla="*/ 397669 w 469107"/>
                  <a:gd name="connsiteY3" fmla="*/ 0 h 396777"/>
                  <a:gd name="connsiteX4" fmla="*/ 166688 w 469107"/>
                  <a:gd name="connsiteY4" fmla="*/ 209550 h 396777"/>
                  <a:gd name="connsiteX5" fmla="*/ 76200 w 469107"/>
                  <a:gd name="connsiteY5" fmla="*/ 121444 h 396777"/>
                  <a:gd name="connsiteX6" fmla="*/ 0 w 469107"/>
                  <a:gd name="connsiteY6" fmla="*/ 211932 h 396777"/>
                  <a:gd name="connsiteX0" fmla="*/ 0 w 469107"/>
                  <a:gd name="connsiteY0" fmla="*/ 211932 h 395386"/>
                  <a:gd name="connsiteX1" fmla="*/ 178594 w 469107"/>
                  <a:gd name="connsiteY1" fmla="*/ 395288 h 395386"/>
                  <a:gd name="connsiteX2" fmla="*/ 469107 w 469107"/>
                  <a:gd name="connsiteY2" fmla="*/ 104776 h 395386"/>
                  <a:gd name="connsiteX3" fmla="*/ 397669 w 469107"/>
                  <a:gd name="connsiteY3" fmla="*/ 0 h 395386"/>
                  <a:gd name="connsiteX4" fmla="*/ 166688 w 469107"/>
                  <a:gd name="connsiteY4" fmla="*/ 209550 h 395386"/>
                  <a:gd name="connsiteX5" fmla="*/ 76200 w 469107"/>
                  <a:gd name="connsiteY5" fmla="*/ 121444 h 395386"/>
                  <a:gd name="connsiteX6" fmla="*/ 0 w 469107"/>
                  <a:gd name="connsiteY6" fmla="*/ 211932 h 39538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6200 w 469107"/>
                  <a:gd name="connsiteY5" fmla="*/ 121444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286"/>
                  <a:gd name="connsiteY0" fmla="*/ 211932 h 395296"/>
                  <a:gd name="connsiteX1" fmla="*/ 178594 w 469286"/>
                  <a:gd name="connsiteY1" fmla="*/ 395288 h 395296"/>
                  <a:gd name="connsiteX2" fmla="*/ 469107 w 469286"/>
                  <a:gd name="connsiteY2" fmla="*/ 104776 h 395296"/>
                  <a:gd name="connsiteX3" fmla="*/ 397669 w 469286"/>
                  <a:gd name="connsiteY3" fmla="*/ 0 h 395296"/>
                  <a:gd name="connsiteX4" fmla="*/ 166688 w 469286"/>
                  <a:gd name="connsiteY4" fmla="*/ 209550 h 395296"/>
                  <a:gd name="connsiteX5" fmla="*/ 71437 w 469286"/>
                  <a:gd name="connsiteY5" fmla="*/ 133350 h 395296"/>
                  <a:gd name="connsiteX6" fmla="*/ 0 w 469286"/>
                  <a:gd name="connsiteY6" fmla="*/ 211932 h 395296"/>
                  <a:gd name="connsiteX0" fmla="*/ 0 w 474512"/>
                  <a:gd name="connsiteY0" fmla="*/ 211932 h 395296"/>
                  <a:gd name="connsiteX1" fmla="*/ 178594 w 474512"/>
                  <a:gd name="connsiteY1" fmla="*/ 395288 h 395296"/>
                  <a:gd name="connsiteX2" fmla="*/ 469107 w 474512"/>
                  <a:gd name="connsiteY2" fmla="*/ 104776 h 395296"/>
                  <a:gd name="connsiteX3" fmla="*/ 397669 w 474512"/>
                  <a:gd name="connsiteY3" fmla="*/ 0 h 395296"/>
                  <a:gd name="connsiteX4" fmla="*/ 166688 w 474512"/>
                  <a:gd name="connsiteY4" fmla="*/ 209550 h 395296"/>
                  <a:gd name="connsiteX5" fmla="*/ 71437 w 474512"/>
                  <a:gd name="connsiteY5" fmla="*/ 133350 h 395296"/>
                  <a:gd name="connsiteX6" fmla="*/ 0 w 474512"/>
                  <a:gd name="connsiteY6" fmla="*/ 211932 h 395296"/>
                  <a:gd name="connsiteX0" fmla="*/ 0 w 461448"/>
                  <a:gd name="connsiteY0" fmla="*/ 211932 h 396898"/>
                  <a:gd name="connsiteX1" fmla="*/ 178594 w 461448"/>
                  <a:gd name="connsiteY1" fmla="*/ 395288 h 396898"/>
                  <a:gd name="connsiteX2" fmla="*/ 454819 w 461448"/>
                  <a:gd name="connsiteY2" fmla="*/ 100014 h 396898"/>
                  <a:gd name="connsiteX3" fmla="*/ 397669 w 461448"/>
                  <a:gd name="connsiteY3" fmla="*/ 0 h 396898"/>
                  <a:gd name="connsiteX4" fmla="*/ 166688 w 461448"/>
                  <a:gd name="connsiteY4" fmla="*/ 209550 h 396898"/>
                  <a:gd name="connsiteX5" fmla="*/ 71437 w 461448"/>
                  <a:gd name="connsiteY5" fmla="*/ 133350 h 396898"/>
                  <a:gd name="connsiteX6" fmla="*/ 0 w 461448"/>
                  <a:gd name="connsiteY6" fmla="*/ 211932 h 396898"/>
                  <a:gd name="connsiteX0" fmla="*/ 0 w 466181"/>
                  <a:gd name="connsiteY0" fmla="*/ 211932 h 396898"/>
                  <a:gd name="connsiteX1" fmla="*/ 178594 w 466181"/>
                  <a:gd name="connsiteY1" fmla="*/ 395288 h 396898"/>
                  <a:gd name="connsiteX2" fmla="*/ 454819 w 466181"/>
                  <a:gd name="connsiteY2" fmla="*/ 100014 h 396898"/>
                  <a:gd name="connsiteX3" fmla="*/ 397669 w 466181"/>
                  <a:gd name="connsiteY3" fmla="*/ 0 h 396898"/>
                  <a:gd name="connsiteX4" fmla="*/ 166688 w 466181"/>
                  <a:gd name="connsiteY4" fmla="*/ 209550 h 396898"/>
                  <a:gd name="connsiteX5" fmla="*/ 71437 w 466181"/>
                  <a:gd name="connsiteY5" fmla="*/ 133350 h 396898"/>
                  <a:gd name="connsiteX6" fmla="*/ 0 w 466181"/>
                  <a:gd name="connsiteY6" fmla="*/ 211932 h 396898"/>
                  <a:gd name="connsiteX0" fmla="*/ 0 w 466181"/>
                  <a:gd name="connsiteY0" fmla="*/ 211932 h 395288"/>
                  <a:gd name="connsiteX1" fmla="*/ 178594 w 466181"/>
                  <a:gd name="connsiteY1" fmla="*/ 395288 h 395288"/>
                  <a:gd name="connsiteX2" fmla="*/ 454819 w 466181"/>
                  <a:gd name="connsiteY2" fmla="*/ 100014 h 395288"/>
                  <a:gd name="connsiteX3" fmla="*/ 397669 w 466181"/>
                  <a:gd name="connsiteY3" fmla="*/ 0 h 395288"/>
                  <a:gd name="connsiteX4" fmla="*/ 166688 w 466181"/>
                  <a:gd name="connsiteY4" fmla="*/ 209550 h 395288"/>
                  <a:gd name="connsiteX5" fmla="*/ 71437 w 466181"/>
                  <a:gd name="connsiteY5" fmla="*/ 133350 h 395288"/>
                  <a:gd name="connsiteX6" fmla="*/ 0 w 466181"/>
                  <a:gd name="connsiteY6" fmla="*/ 211932 h 395288"/>
                  <a:gd name="connsiteX0" fmla="*/ 0 w 458125"/>
                  <a:gd name="connsiteY0" fmla="*/ 211932 h 395374"/>
                  <a:gd name="connsiteX1" fmla="*/ 178594 w 458125"/>
                  <a:gd name="connsiteY1" fmla="*/ 395288 h 395374"/>
                  <a:gd name="connsiteX2" fmla="*/ 314086 w 458125"/>
                  <a:gd name="connsiteY2" fmla="*/ 234103 h 395374"/>
                  <a:gd name="connsiteX3" fmla="*/ 454819 w 458125"/>
                  <a:gd name="connsiteY3" fmla="*/ 100014 h 395374"/>
                  <a:gd name="connsiteX4" fmla="*/ 397669 w 458125"/>
                  <a:gd name="connsiteY4" fmla="*/ 0 h 395374"/>
                  <a:gd name="connsiteX5" fmla="*/ 166688 w 458125"/>
                  <a:gd name="connsiteY5" fmla="*/ 209550 h 395374"/>
                  <a:gd name="connsiteX6" fmla="*/ 71437 w 458125"/>
                  <a:gd name="connsiteY6" fmla="*/ 133350 h 395374"/>
                  <a:gd name="connsiteX7" fmla="*/ 0 w 458125"/>
                  <a:gd name="connsiteY7" fmla="*/ 211932 h 395374"/>
                  <a:gd name="connsiteX0" fmla="*/ 0 w 458125"/>
                  <a:gd name="connsiteY0" fmla="*/ 211932 h 395374"/>
                  <a:gd name="connsiteX1" fmla="*/ 178594 w 458125"/>
                  <a:gd name="connsiteY1" fmla="*/ 395288 h 395374"/>
                  <a:gd name="connsiteX2" fmla="*/ 314086 w 458125"/>
                  <a:gd name="connsiteY2" fmla="*/ 234103 h 395374"/>
                  <a:gd name="connsiteX3" fmla="*/ 454819 w 458125"/>
                  <a:gd name="connsiteY3" fmla="*/ 100014 h 395374"/>
                  <a:gd name="connsiteX4" fmla="*/ 397669 w 458125"/>
                  <a:gd name="connsiteY4" fmla="*/ 0 h 395374"/>
                  <a:gd name="connsiteX5" fmla="*/ 166688 w 458125"/>
                  <a:gd name="connsiteY5" fmla="*/ 209550 h 395374"/>
                  <a:gd name="connsiteX6" fmla="*/ 71437 w 458125"/>
                  <a:gd name="connsiteY6" fmla="*/ 133350 h 395374"/>
                  <a:gd name="connsiteX7" fmla="*/ 0 w 458125"/>
                  <a:gd name="connsiteY7" fmla="*/ 211932 h 395374"/>
                  <a:gd name="connsiteX0" fmla="*/ 0 w 458125"/>
                  <a:gd name="connsiteY0" fmla="*/ 211932 h 395441"/>
                  <a:gd name="connsiteX1" fmla="*/ 178594 w 458125"/>
                  <a:gd name="connsiteY1" fmla="*/ 395288 h 395441"/>
                  <a:gd name="connsiteX2" fmla="*/ 314086 w 458125"/>
                  <a:gd name="connsiteY2" fmla="*/ 234103 h 395441"/>
                  <a:gd name="connsiteX3" fmla="*/ 454819 w 458125"/>
                  <a:gd name="connsiteY3" fmla="*/ 100014 h 395441"/>
                  <a:gd name="connsiteX4" fmla="*/ 397669 w 458125"/>
                  <a:gd name="connsiteY4" fmla="*/ 0 h 395441"/>
                  <a:gd name="connsiteX5" fmla="*/ 166688 w 458125"/>
                  <a:gd name="connsiteY5" fmla="*/ 209550 h 395441"/>
                  <a:gd name="connsiteX6" fmla="*/ 71437 w 458125"/>
                  <a:gd name="connsiteY6" fmla="*/ 133350 h 395441"/>
                  <a:gd name="connsiteX7" fmla="*/ 0 w 458125"/>
                  <a:gd name="connsiteY7" fmla="*/ 211932 h 395441"/>
                  <a:gd name="connsiteX0" fmla="*/ 0 w 458262"/>
                  <a:gd name="connsiteY0" fmla="*/ 211932 h 395480"/>
                  <a:gd name="connsiteX1" fmla="*/ 178594 w 458262"/>
                  <a:gd name="connsiteY1" fmla="*/ 395288 h 395480"/>
                  <a:gd name="connsiteX2" fmla="*/ 311704 w 458262"/>
                  <a:gd name="connsiteY2" fmla="*/ 236484 h 395480"/>
                  <a:gd name="connsiteX3" fmla="*/ 454819 w 458262"/>
                  <a:gd name="connsiteY3" fmla="*/ 100014 h 395480"/>
                  <a:gd name="connsiteX4" fmla="*/ 397669 w 458262"/>
                  <a:gd name="connsiteY4" fmla="*/ 0 h 395480"/>
                  <a:gd name="connsiteX5" fmla="*/ 166688 w 458262"/>
                  <a:gd name="connsiteY5" fmla="*/ 209550 h 395480"/>
                  <a:gd name="connsiteX6" fmla="*/ 71437 w 458262"/>
                  <a:gd name="connsiteY6" fmla="*/ 133350 h 395480"/>
                  <a:gd name="connsiteX7" fmla="*/ 0 w 458262"/>
                  <a:gd name="connsiteY7" fmla="*/ 211932 h 395480"/>
                  <a:gd name="connsiteX0" fmla="*/ 0 w 458262"/>
                  <a:gd name="connsiteY0" fmla="*/ 211932 h 395339"/>
                  <a:gd name="connsiteX1" fmla="*/ 178594 w 458262"/>
                  <a:gd name="connsiteY1" fmla="*/ 395288 h 395339"/>
                  <a:gd name="connsiteX2" fmla="*/ 311704 w 458262"/>
                  <a:gd name="connsiteY2" fmla="*/ 236484 h 395339"/>
                  <a:gd name="connsiteX3" fmla="*/ 454819 w 458262"/>
                  <a:gd name="connsiteY3" fmla="*/ 100014 h 395339"/>
                  <a:gd name="connsiteX4" fmla="*/ 397669 w 458262"/>
                  <a:gd name="connsiteY4" fmla="*/ 0 h 395339"/>
                  <a:gd name="connsiteX5" fmla="*/ 166688 w 458262"/>
                  <a:gd name="connsiteY5" fmla="*/ 209550 h 395339"/>
                  <a:gd name="connsiteX6" fmla="*/ 71437 w 458262"/>
                  <a:gd name="connsiteY6" fmla="*/ 133350 h 395339"/>
                  <a:gd name="connsiteX7" fmla="*/ 0 w 458262"/>
                  <a:gd name="connsiteY7" fmla="*/ 211932 h 395339"/>
                  <a:gd name="connsiteX0" fmla="*/ 0 w 460643"/>
                  <a:gd name="connsiteY0" fmla="*/ 219076 h 395388"/>
                  <a:gd name="connsiteX1" fmla="*/ 180975 w 460643"/>
                  <a:gd name="connsiteY1" fmla="*/ 395288 h 395388"/>
                  <a:gd name="connsiteX2" fmla="*/ 314085 w 460643"/>
                  <a:gd name="connsiteY2" fmla="*/ 236484 h 395388"/>
                  <a:gd name="connsiteX3" fmla="*/ 457200 w 460643"/>
                  <a:gd name="connsiteY3" fmla="*/ 100014 h 395388"/>
                  <a:gd name="connsiteX4" fmla="*/ 400050 w 460643"/>
                  <a:gd name="connsiteY4" fmla="*/ 0 h 395388"/>
                  <a:gd name="connsiteX5" fmla="*/ 169069 w 460643"/>
                  <a:gd name="connsiteY5" fmla="*/ 209550 h 395388"/>
                  <a:gd name="connsiteX6" fmla="*/ 73818 w 460643"/>
                  <a:gd name="connsiteY6" fmla="*/ 133350 h 395388"/>
                  <a:gd name="connsiteX7" fmla="*/ 0 w 460643"/>
                  <a:gd name="connsiteY7" fmla="*/ 219076 h 395388"/>
                  <a:gd name="connsiteX0" fmla="*/ 0 w 460643"/>
                  <a:gd name="connsiteY0" fmla="*/ 219076 h 395308"/>
                  <a:gd name="connsiteX1" fmla="*/ 180975 w 460643"/>
                  <a:gd name="connsiteY1" fmla="*/ 395288 h 395308"/>
                  <a:gd name="connsiteX2" fmla="*/ 314085 w 460643"/>
                  <a:gd name="connsiteY2" fmla="*/ 236484 h 395308"/>
                  <a:gd name="connsiteX3" fmla="*/ 457200 w 460643"/>
                  <a:gd name="connsiteY3" fmla="*/ 100014 h 395308"/>
                  <a:gd name="connsiteX4" fmla="*/ 400050 w 460643"/>
                  <a:gd name="connsiteY4" fmla="*/ 0 h 395308"/>
                  <a:gd name="connsiteX5" fmla="*/ 169069 w 460643"/>
                  <a:gd name="connsiteY5" fmla="*/ 209550 h 395308"/>
                  <a:gd name="connsiteX6" fmla="*/ 73818 w 460643"/>
                  <a:gd name="connsiteY6" fmla="*/ 133350 h 395308"/>
                  <a:gd name="connsiteX7" fmla="*/ 0 w 460643"/>
                  <a:gd name="connsiteY7" fmla="*/ 219076 h 395308"/>
                  <a:gd name="connsiteX0" fmla="*/ 16548 w 477191"/>
                  <a:gd name="connsiteY0" fmla="*/ 219076 h 395308"/>
                  <a:gd name="connsiteX1" fmla="*/ 197523 w 477191"/>
                  <a:gd name="connsiteY1" fmla="*/ 395288 h 395308"/>
                  <a:gd name="connsiteX2" fmla="*/ 330633 w 477191"/>
                  <a:gd name="connsiteY2" fmla="*/ 236484 h 395308"/>
                  <a:gd name="connsiteX3" fmla="*/ 473748 w 477191"/>
                  <a:gd name="connsiteY3" fmla="*/ 100014 h 395308"/>
                  <a:gd name="connsiteX4" fmla="*/ 416598 w 477191"/>
                  <a:gd name="connsiteY4" fmla="*/ 0 h 395308"/>
                  <a:gd name="connsiteX5" fmla="*/ 185617 w 477191"/>
                  <a:gd name="connsiteY5" fmla="*/ 209550 h 395308"/>
                  <a:gd name="connsiteX6" fmla="*/ 90366 w 477191"/>
                  <a:gd name="connsiteY6" fmla="*/ 133350 h 395308"/>
                  <a:gd name="connsiteX7" fmla="*/ 16548 w 477191"/>
                  <a:gd name="connsiteY7" fmla="*/ 219076 h 395308"/>
                  <a:gd name="connsiteX0" fmla="*/ 10200 w 470843"/>
                  <a:gd name="connsiteY0" fmla="*/ 219076 h 395305"/>
                  <a:gd name="connsiteX1" fmla="*/ 191175 w 470843"/>
                  <a:gd name="connsiteY1" fmla="*/ 395288 h 395305"/>
                  <a:gd name="connsiteX2" fmla="*/ 324285 w 470843"/>
                  <a:gd name="connsiteY2" fmla="*/ 236484 h 395305"/>
                  <a:gd name="connsiteX3" fmla="*/ 467400 w 470843"/>
                  <a:gd name="connsiteY3" fmla="*/ 100014 h 395305"/>
                  <a:gd name="connsiteX4" fmla="*/ 410250 w 470843"/>
                  <a:gd name="connsiteY4" fmla="*/ 0 h 395305"/>
                  <a:gd name="connsiteX5" fmla="*/ 179269 w 470843"/>
                  <a:gd name="connsiteY5" fmla="*/ 209550 h 395305"/>
                  <a:gd name="connsiteX6" fmla="*/ 84018 w 470843"/>
                  <a:gd name="connsiteY6" fmla="*/ 133350 h 395305"/>
                  <a:gd name="connsiteX7" fmla="*/ 10200 w 470843"/>
                  <a:gd name="connsiteY7" fmla="*/ 219076 h 395305"/>
                  <a:gd name="connsiteX0" fmla="*/ 3259 w 463902"/>
                  <a:gd name="connsiteY0" fmla="*/ 219076 h 395305"/>
                  <a:gd name="connsiteX1" fmla="*/ 184234 w 463902"/>
                  <a:gd name="connsiteY1" fmla="*/ 395288 h 395305"/>
                  <a:gd name="connsiteX2" fmla="*/ 317344 w 463902"/>
                  <a:gd name="connsiteY2" fmla="*/ 236484 h 395305"/>
                  <a:gd name="connsiteX3" fmla="*/ 460459 w 463902"/>
                  <a:gd name="connsiteY3" fmla="*/ 100014 h 395305"/>
                  <a:gd name="connsiteX4" fmla="*/ 403309 w 463902"/>
                  <a:gd name="connsiteY4" fmla="*/ 0 h 395305"/>
                  <a:gd name="connsiteX5" fmla="*/ 172328 w 463902"/>
                  <a:gd name="connsiteY5" fmla="*/ 209550 h 395305"/>
                  <a:gd name="connsiteX6" fmla="*/ 77077 w 463902"/>
                  <a:gd name="connsiteY6" fmla="*/ 133350 h 395305"/>
                  <a:gd name="connsiteX7" fmla="*/ 3259 w 463902"/>
                  <a:gd name="connsiteY7" fmla="*/ 219076 h 395305"/>
                  <a:gd name="connsiteX0" fmla="*/ 3373 w 464016"/>
                  <a:gd name="connsiteY0" fmla="*/ 219076 h 357212"/>
                  <a:gd name="connsiteX1" fmla="*/ 186730 w 464016"/>
                  <a:gd name="connsiteY1" fmla="*/ 357188 h 357212"/>
                  <a:gd name="connsiteX2" fmla="*/ 317458 w 464016"/>
                  <a:gd name="connsiteY2" fmla="*/ 236484 h 357212"/>
                  <a:gd name="connsiteX3" fmla="*/ 460573 w 464016"/>
                  <a:gd name="connsiteY3" fmla="*/ 100014 h 357212"/>
                  <a:gd name="connsiteX4" fmla="*/ 403423 w 464016"/>
                  <a:gd name="connsiteY4" fmla="*/ 0 h 357212"/>
                  <a:gd name="connsiteX5" fmla="*/ 172442 w 464016"/>
                  <a:gd name="connsiteY5" fmla="*/ 209550 h 357212"/>
                  <a:gd name="connsiteX6" fmla="*/ 77191 w 464016"/>
                  <a:gd name="connsiteY6" fmla="*/ 133350 h 357212"/>
                  <a:gd name="connsiteX7" fmla="*/ 3373 w 464016"/>
                  <a:gd name="connsiteY7" fmla="*/ 219076 h 357212"/>
                  <a:gd name="connsiteX0" fmla="*/ 3605 w 464248"/>
                  <a:gd name="connsiteY0" fmla="*/ 219076 h 378641"/>
                  <a:gd name="connsiteX1" fmla="*/ 191725 w 464248"/>
                  <a:gd name="connsiteY1" fmla="*/ 378620 h 378641"/>
                  <a:gd name="connsiteX2" fmla="*/ 317690 w 464248"/>
                  <a:gd name="connsiteY2" fmla="*/ 236484 h 378641"/>
                  <a:gd name="connsiteX3" fmla="*/ 460805 w 464248"/>
                  <a:gd name="connsiteY3" fmla="*/ 100014 h 378641"/>
                  <a:gd name="connsiteX4" fmla="*/ 403655 w 464248"/>
                  <a:gd name="connsiteY4" fmla="*/ 0 h 378641"/>
                  <a:gd name="connsiteX5" fmla="*/ 172674 w 464248"/>
                  <a:gd name="connsiteY5" fmla="*/ 209550 h 378641"/>
                  <a:gd name="connsiteX6" fmla="*/ 77423 w 464248"/>
                  <a:gd name="connsiteY6" fmla="*/ 133350 h 378641"/>
                  <a:gd name="connsiteX7" fmla="*/ 3605 w 464248"/>
                  <a:gd name="connsiteY7" fmla="*/ 219076 h 378641"/>
                  <a:gd name="connsiteX0" fmla="*/ 3470 w 464113"/>
                  <a:gd name="connsiteY0" fmla="*/ 219076 h 378641"/>
                  <a:gd name="connsiteX1" fmla="*/ 191590 w 464113"/>
                  <a:gd name="connsiteY1" fmla="*/ 378620 h 378641"/>
                  <a:gd name="connsiteX2" fmla="*/ 317555 w 464113"/>
                  <a:gd name="connsiteY2" fmla="*/ 236484 h 378641"/>
                  <a:gd name="connsiteX3" fmla="*/ 460670 w 464113"/>
                  <a:gd name="connsiteY3" fmla="*/ 100014 h 378641"/>
                  <a:gd name="connsiteX4" fmla="*/ 403520 w 464113"/>
                  <a:gd name="connsiteY4" fmla="*/ 0 h 378641"/>
                  <a:gd name="connsiteX5" fmla="*/ 174921 w 464113"/>
                  <a:gd name="connsiteY5" fmla="*/ 221457 h 378641"/>
                  <a:gd name="connsiteX6" fmla="*/ 77288 w 464113"/>
                  <a:gd name="connsiteY6" fmla="*/ 133350 h 378641"/>
                  <a:gd name="connsiteX7" fmla="*/ 3470 w 464113"/>
                  <a:gd name="connsiteY7" fmla="*/ 219076 h 378641"/>
                  <a:gd name="connsiteX0" fmla="*/ 3470 w 479103"/>
                  <a:gd name="connsiteY0" fmla="*/ 237452 h 397017"/>
                  <a:gd name="connsiteX1" fmla="*/ 191590 w 479103"/>
                  <a:gd name="connsiteY1" fmla="*/ 396996 h 397017"/>
                  <a:gd name="connsiteX2" fmla="*/ 317555 w 479103"/>
                  <a:gd name="connsiteY2" fmla="*/ 254860 h 397017"/>
                  <a:gd name="connsiteX3" fmla="*/ 460670 w 479103"/>
                  <a:gd name="connsiteY3" fmla="*/ 118390 h 397017"/>
                  <a:gd name="connsiteX4" fmla="*/ 403520 w 479103"/>
                  <a:gd name="connsiteY4" fmla="*/ 18376 h 397017"/>
                  <a:gd name="connsiteX5" fmla="*/ 174921 w 479103"/>
                  <a:gd name="connsiteY5" fmla="*/ 239833 h 397017"/>
                  <a:gd name="connsiteX6" fmla="*/ 77288 w 479103"/>
                  <a:gd name="connsiteY6" fmla="*/ 151726 h 397017"/>
                  <a:gd name="connsiteX7" fmla="*/ 3470 w 479103"/>
                  <a:gd name="connsiteY7" fmla="*/ 237452 h 397017"/>
                  <a:gd name="connsiteX0" fmla="*/ 3470 w 463445"/>
                  <a:gd name="connsiteY0" fmla="*/ 220091 h 379656"/>
                  <a:gd name="connsiteX1" fmla="*/ 191590 w 463445"/>
                  <a:gd name="connsiteY1" fmla="*/ 379635 h 379656"/>
                  <a:gd name="connsiteX2" fmla="*/ 317555 w 463445"/>
                  <a:gd name="connsiteY2" fmla="*/ 237499 h 379656"/>
                  <a:gd name="connsiteX3" fmla="*/ 460670 w 463445"/>
                  <a:gd name="connsiteY3" fmla="*/ 101029 h 379656"/>
                  <a:gd name="connsiteX4" fmla="*/ 403520 w 463445"/>
                  <a:gd name="connsiteY4" fmla="*/ 1015 h 379656"/>
                  <a:gd name="connsiteX5" fmla="*/ 174921 w 463445"/>
                  <a:gd name="connsiteY5" fmla="*/ 222472 h 379656"/>
                  <a:gd name="connsiteX6" fmla="*/ 77288 w 463445"/>
                  <a:gd name="connsiteY6" fmla="*/ 134365 h 379656"/>
                  <a:gd name="connsiteX7" fmla="*/ 3470 w 463445"/>
                  <a:gd name="connsiteY7" fmla="*/ 220091 h 379656"/>
                  <a:gd name="connsiteX0" fmla="*/ 3470 w 471984"/>
                  <a:gd name="connsiteY0" fmla="*/ 220120 h 379685"/>
                  <a:gd name="connsiteX1" fmla="*/ 191590 w 471984"/>
                  <a:gd name="connsiteY1" fmla="*/ 379664 h 379685"/>
                  <a:gd name="connsiteX2" fmla="*/ 317555 w 471984"/>
                  <a:gd name="connsiteY2" fmla="*/ 237528 h 379685"/>
                  <a:gd name="connsiteX3" fmla="*/ 460670 w 471984"/>
                  <a:gd name="connsiteY3" fmla="*/ 101058 h 379685"/>
                  <a:gd name="connsiteX4" fmla="*/ 403520 w 471984"/>
                  <a:gd name="connsiteY4" fmla="*/ 1044 h 379685"/>
                  <a:gd name="connsiteX5" fmla="*/ 174921 w 471984"/>
                  <a:gd name="connsiteY5" fmla="*/ 222501 h 379685"/>
                  <a:gd name="connsiteX6" fmla="*/ 77288 w 471984"/>
                  <a:gd name="connsiteY6" fmla="*/ 134394 h 379685"/>
                  <a:gd name="connsiteX7" fmla="*/ 3470 w 471984"/>
                  <a:gd name="connsiteY7" fmla="*/ 220120 h 379685"/>
                  <a:gd name="connsiteX0" fmla="*/ 3470 w 478667"/>
                  <a:gd name="connsiteY0" fmla="*/ 221676 h 381241"/>
                  <a:gd name="connsiteX1" fmla="*/ 191590 w 478667"/>
                  <a:gd name="connsiteY1" fmla="*/ 381220 h 381241"/>
                  <a:gd name="connsiteX2" fmla="*/ 317555 w 478667"/>
                  <a:gd name="connsiteY2" fmla="*/ 239084 h 381241"/>
                  <a:gd name="connsiteX3" fmla="*/ 465432 w 478667"/>
                  <a:gd name="connsiteY3" fmla="*/ 112139 h 381241"/>
                  <a:gd name="connsiteX4" fmla="*/ 403520 w 478667"/>
                  <a:gd name="connsiteY4" fmla="*/ 2600 h 381241"/>
                  <a:gd name="connsiteX5" fmla="*/ 174921 w 478667"/>
                  <a:gd name="connsiteY5" fmla="*/ 224057 h 381241"/>
                  <a:gd name="connsiteX6" fmla="*/ 77288 w 478667"/>
                  <a:gd name="connsiteY6" fmla="*/ 135950 h 381241"/>
                  <a:gd name="connsiteX7" fmla="*/ 3470 w 478667"/>
                  <a:gd name="connsiteY7" fmla="*/ 221676 h 381241"/>
                  <a:gd name="connsiteX0" fmla="*/ 3470 w 478667"/>
                  <a:gd name="connsiteY0" fmla="*/ 221676 h 381241"/>
                  <a:gd name="connsiteX1" fmla="*/ 191590 w 478667"/>
                  <a:gd name="connsiteY1" fmla="*/ 381220 h 381241"/>
                  <a:gd name="connsiteX2" fmla="*/ 317555 w 478667"/>
                  <a:gd name="connsiteY2" fmla="*/ 239084 h 381241"/>
                  <a:gd name="connsiteX3" fmla="*/ 465432 w 478667"/>
                  <a:gd name="connsiteY3" fmla="*/ 112139 h 381241"/>
                  <a:gd name="connsiteX4" fmla="*/ 403520 w 478667"/>
                  <a:gd name="connsiteY4" fmla="*/ 2600 h 381241"/>
                  <a:gd name="connsiteX5" fmla="*/ 174921 w 478667"/>
                  <a:gd name="connsiteY5" fmla="*/ 224057 h 381241"/>
                  <a:gd name="connsiteX6" fmla="*/ 77288 w 478667"/>
                  <a:gd name="connsiteY6" fmla="*/ 135950 h 381241"/>
                  <a:gd name="connsiteX7" fmla="*/ 3470 w 478667"/>
                  <a:gd name="connsiteY7" fmla="*/ 221676 h 381241"/>
                  <a:gd name="connsiteX0" fmla="*/ 3470 w 468632"/>
                  <a:gd name="connsiteY0" fmla="*/ 221629 h 381402"/>
                  <a:gd name="connsiteX1" fmla="*/ 191590 w 468632"/>
                  <a:gd name="connsiteY1" fmla="*/ 381173 h 381402"/>
                  <a:gd name="connsiteX2" fmla="*/ 327080 w 468632"/>
                  <a:gd name="connsiteY2" fmla="*/ 241419 h 381402"/>
                  <a:gd name="connsiteX3" fmla="*/ 465432 w 468632"/>
                  <a:gd name="connsiteY3" fmla="*/ 112092 h 381402"/>
                  <a:gd name="connsiteX4" fmla="*/ 403520 w 468632"/>
                  <a:gd name="connsiteY4" fmla="*/ 2553 h 381402"/>
                  <a:gd name="connsiteX5" fmla="*/ 174921 w 468632"/>
                  <a:gd name="connsiteY5" fmla="*/ 224010 h 381402"/>
                  <a:gd name="connsiteX6" fmla="*/ 77288 w 468632"/>
                  <a:gd name="connsiteY6" fmla="*/ 135903 h 381402"/>
                  <a:gd name="connsiteX7" fmla="*/ 3470 w 468632"/>
                  <a:gd name="connsiteY7" fmla="*/ 221629 h 381402"/>
                  <a:gd name="connsiteX0" fmla="*/ 3470 w 468632"/>
                  <a:gd name="connsiteY0" fmla="*/ 221629 h 381261"/>
                  <a:gd name="connsiteX1" fmla="*/ 191590 w 468632"/>
                  <a:gd name="connsiteY1" fmla="*/ 381173 h 381261"/>
                  <a:gd name="connsiteX2" fmla="*/ 327080 w 468632"/>
                  <a:gd name="connsiteY2" fmla="*/ 241419 h 381261"/>
                  <a:gd name="connsiteX3" fmla="*/ 465432 w 468632"/>
                  <a:gd name="connsiteY3" fmla="*/ 112092 h 381261"/>
                  <a:gd name="connsiteX4" fmla="*/ 403520 w 468632"/>
                  <a:gd name="connsiteY4" fmla="*/ 2553 h 381261"/>
                  <a:gd name="connsiteX5" fmla="*/ 174921 w 468632"/>
                  <a:gd name="connsiteY5" fmla="*/ 224010 h 381261"/>
                  <a:gd name="connsiteX6" fmla="*/ 77288 w 468632"/>
                  <a:gd name="connsiteY6" fmla="*/ 135903 h 381261"/>
                  <a:gd name="connsiteX7" fmla="*/ 3470 w 468632"/>
                  <a:gd name="connsiteY7" fmla="*/ 221629 h 381261"/>
                  <a:gd name="connsiteX0" fmla="*/ 3470 w 481001"/>
                  <a:gd name="connsiteY0" fmla="*/ 221469 h 381101"/>
                  <a:gd name="connsiteX1" fmla="*/ 191590 w 481001"/>
                  <a:gd name="connsiteY1" fmla="*/ 381013 h 381101"/>
                  <a:gd name="connsiteX2" fmla="*/ 327080 w 481001"/>
                  <a:gd name="connsiteY2" fmla="*/ 241259 h 381101"/>
                  <a:gd name="connsiteX3" fmla="*/ 465432 w 481001"/>
                  <a:gd name="connsiteY3" fmla="*/ 111932 h 381101"/>
                  <a:gd name="connsiteX4" fmla="*/ 403520 w 481001"/>
                  <a:gd name="connsiteY4" fmla="*/ 2393 h 381101"/>
                  <a:gd name="connsiteX5" fmla="*/ 174921 w 481001"/>
                  <a:gd name="connsiteY5" fmla="*/ 223850 h 381101"/>
                  <a:gd name="connsiteX6" fmla="*/ 77288 w 481001"/>
                  <a:gd name="connsiteY6" fmla="*/ 135743 h 381101"/>
                  <a:gd name="connsiteX7" fmla="*/ 3470 w 481001"/>
                  <a:gd name="connsiteY7" fmla="*/ 221469 h 381101"/>
                  <a:gd name="connsiteX0" fmla="*/ 3470 w 485051"/>
                  <a:gd name="connsiteY0" fmla="*/ 221686 h 381318"/>
                  <a:gd name="connsiteX1" fmla="*/ 191590 w 485051"/>
                  <a:gd name="connsiteY1" fmla="*/ 381230 h 381318"/>
                  <a:gd name="connsiteX2" fmla="*/ 327080 w 485051"/>
                  <a:gd name="connsiteY2" fmla="*/ 241476 h 381318"/>
                  <a:gd name="connsiteX3" fmla="*/ 465432 w 485051"/>
                  <a:gd name="connsiteY3" fmla="*/ 112149 h 381318"/>
                  <a:gd name="connsiteX4" fmla="*/ 403520 w 485051"/>
                  <a:gd name="connsiteY4" fmla="*/ 2610 h 381318"/>
                  <a:gd name="connsiteX5" fmla="*/ 174921 w 485051"/>
                  <a:gd name="connsiteY5" fmla="*/ 224067 h 381318"/>
                  <a:gd name="connsiteX6" fmla="*/ 77288 w 485051"/>
                  <a:gd name="connsiteY6" fmla="*/ 135960 h 381318"/>
                  <a:gd name="connsiteX7" fmla="*/ 3470 w 485051"/>
                  <a:gd name="connsiteY7" fmla="*/ 221686 h 381318"/>
                  <a:gd name="connsiteX0" fmla="*/ 3790 w 485371"/>
                  <a:gd name="connsiteY0" fmla="*/ 221686 h 381318"/>
                  <a:gd name="connsiteX1" fmla="*/ 191910 w 485371"/>
                  <a:gd name="connsiteY1" fmla="*/ 381230 h 381318"/>
                  <a:gd name="connsiteX2" fmla="*/ 327400 w 485371"/>
                  <a:gd name="connsiteY2" fmla="*/ 241476 h 381318"/>
                  <a:gd name="connsiteX3" fmla="*/ 465752 w 485371"/>
                  <a:gd name="connsiteY3" fmla="*/ 112149 h 381318"/>
                  <a:gd name="connsiteX4" fmla="*/ 403840 w 485371"/>
                  <a:gd name="connsiteY4" fmla="*/ 2610 h 381318"/>
                  <a:gd name="connsiteX5" fmla="*/ 175241 w 485371"/>
                  <a:gd name="connsiteY5" fmla="*/ 224067 h 381318"/>
                  <a:gd name="connsiteX6" fmla="*/ 77608 w 485371"/>
                  <a:gd name="connsiteY6" fmla="*/ 135960 h 381318"/>
                  <a:gd name="connsiteX7" fmla="*/ 3790 w 485371"/>
                  <a:gd name="connsiteY7" fmla="*/ 221686 h 381318"/>
                  <a:gd name="connsiteX0" fmla="*/ 3554 w 485135"/>
                  <a:gd name="connsiteY0" fmla="*/ 221686 h 381319"/>
                  <a:gd name="connsiteX1" fmla="*/ 191674 w 485135"/>
                  <a:gd name="connsiteY1" fmla="*/ 381230 h 381319"/>
                  <a:gd name="connsiteX2" fmla="*/ 327164 w 485135"/>
                  <a:gd name="connsiteY2" fmla="*/ 241476 h 381319"/>
                  <a:gd name="connsiteX3" fmla="*/ 465516 w 485135"/>
                  <a:gd name="connsiteY3" fmla="*/ 112149 h 381319"/>
                  <a:gd name="connsiteX4" fmla="*/ 403604 w 485135"/>
                  <a:gd name="connsiteY4" fmla="*/ 2610 h 381319"/>
                  <a:gd name="connsiteX5" fmla="*/ 175005 w 485135"/>
                  <a:gd name="connsiteY5" fmla="*/ 224067 h 381319"/>
                  <a:gd name="connsiteX6" fmla="*/ 79753 w 485135"/>
                  <a:gd name="connsiteY6" fmla="*/ 131197 h 381319"/>
                  <a:gd name="connsiteX7" fmla="*/ 3554 w 485135"/>
                  <a:gd name="connsiteY7" fmla="*/ 221686 h 381319"/>
                  <a:gd name="connsiteX0" fmla="*/ 8294 w 489875"/>
                  <a:gd name="connsiteY0" fmla="*/ 221686 h 381314"/>
                  <a:gd name="connsiteX1" fmla="*/ 196414 w 489875"/>
                  <a:gd name="connsiteY1" fmla="*/ 381230 h 381314"/>
                  <a:gd name="connsiteX2" fmla="*/ 331904 w 489875"/>
                  <a:gd name="connsiteY2" fmla="*/ 241476 h 381314"/>
                  <a:gd name="connsiteX3" fmla="*/ 470256 w 489875"/>
                  <a:gd name="connsiteY3" fmla="*/ 112149 h 381314"/>
                  <a:gd name="connsiteX4" fmla="*/ 408344 w 489875"/>
                  <a:gd name="connsiteY4" fmla="*/ 2610 h 381314"/>
                  <a:gd name="connsiteX5" fmla="*/ 179745 w 489875"/>
                  <a:gd name="connsiteY5" fmla="*/ 224067 h 381314"/>
                  <a:gd name="connsiteX6" fmla="*/ 84493 w 489875"/>
                  <a:gd name="connsiteY6" fmla="*/ 131197 h 381314"/>
                  <a:gd name="connsiteX7" fmla="*/ 8294 w 489875"/>
                  <a:gd name="connsiteY7" fmla="*/ 221686 h 3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75" h="381314">
                    <a:moveTo>
                      <a:pt x="8294" y="221686"/>
                    </a:moveTo>
                    <a:cubicBezTo>
                      <a:pt x="41235" y="256215"/>
                      <a:pt x="166292" y="385076"/>
                      <a:pt x="196414" y="381230"/>
                    </a:cubicBezTo>
                    <a:cubicBezTo>
                      <a:pt x="226536" y="377384"/>
                      <a:pt x="217207" y="352998"/>
                      <a:pt x="331904" y="241476"/>
                    </a:cubicBezTo>
                    <a:cubicBezTo>
                      <a:pt x="446601" y="129954"/>
                      <a:pt x="417035" y="154341"/>
                      <a:pt x="470256" y="112149"/>
                    </a:cubicBezTo>
                    <a:cubicBezTo>
                      <a:pt x="523477" y="69957"/>
                      <a:pt x="456763" y="-16043"/>
                      <a:pt x="408344" y="2610"/>
                    </a:cubicBezTo>
                    <a:cubicBezTo>
                      <a:pt x="359926" y="21263"/>
                      <a:pt x="263883" y="128023"/>
                      <a:pt x="179745" y="224067"/>
                    </a:cubicBezTo>
                    <a:cubicBezTo>
                      <a:pt x="147201" y="194698"/>
                      <a:pt x="120212" y="155407"/>
                      <a:pt x="84493" y="131197"/>
                    </a:cubicBezTo>
                    <a:cubicBezTo>
                      <a:pt x="48774" y="106987"/>
                      <a:pt x="-24647" y="187157"/>
                      <a:pt x="8294" y="2216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03" rtl="0" eaLnBrk="1" fontAlgn="auto" latinLnBrk="0" hangingPunct="1">
                  <a:lnSpc>
                    <a:spcPct val="100000"/>
                  </a:lnSpc>
                  <a:spcBef>
                    <a:spcPts val="0"/>
                  </a:spcBef>
                  <a:spcAft>
                    <a:spcPts val="0"/>
                  </a:spcAft>
                  <a:buClrTx/>
                  <a:buSzTx/>
                  <a:buFontTx/>
                  <a:buNone/>
                  <a:tabLst/>
                  <a:defRPr/>
                </a:pPr>
                <a:endParaRPr kumimoji="0" lang="en-US" sz="1788" b="0" i="0" u="none" strike="noStrike" kern="1200" cap="none" spc="0" normalizeH="0" baseline="0" noProof="0" dirty="0">
                  <a:ln>
                    <a:solidFill>
                      <a:srgbClr val="FFFFFF">
                        <a:alpha val="0"/>
                      </a:srgbClr>
                    </a:solidFill>
                  </a:ln>
                  <a:solidFill>
                    <a:srgbClr val="000000"/>
                  </a:solidFill>
                  <a:effectLst/>
                  <a:uLnTx/>
                  <a:uFillTx/>
                  <a:latin typeface="Segoe UI"/>
                  <a:ea typeface="+mn-ea"/>
                  <a:cs typeface="+mn-cs"/>
                </a:endParaRPr>
              </a:p>
            </p:txBody>
          </p:sp>
        </p:grpSp>
      </p:grpSp>
      <p:sp>
        <p:nvSpPr>
          <p:cNvPr id="38" name="Rectangle 37"/>
          <p:cNvSpPr/>
          <p:nvPr/>
        </p:nvSpPr>
        <p:spPr>
          <a:xfrm>
            <a:off x="882" y="-1"/>
            <a:ext cx="12434711" cy="160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302" tIns="466302" rIns="466302"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Provide seamless authentication experiences</a:t>
            </a: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grpSp>
        <p:nvGrpSpPr>
          <p:cNvPr id="49" name="Group 48"/>
          <p:cNvGrpSpPr/>
          <p:nvPr/>
        </p:nvGrpSpPr>
        <p:grpSpPr>
          <a:xfrm>
            <a:off x="882" y="6732008"/>
            <a:ext cx="2070379" cy="262517"/>
            <a:chOff x="10162032" y="6604155"/>
            <a:chExt cx="2029968" cy="257393"/>
          </a:xfrm>
        </p:grpSpPr>
        <p:sp>
          <p:nvSpPr>
            <p:cNvPr id="50" name="Rectangle 49"/>
            <p:cNvSpPr/>
            <p:nvPr/>
          </p:nvSpPr>
          <p:spPr>
            <a:xfrm>
              <a:off x="10838688"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51" name="Rectangle 50"/>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52" name="Rectangle 51"/>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53" name="Straight Connector 52"/>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7662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2" grpId="0" animBg="1"/>
      <p:bldP spid="26"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8934018" y="1514705"/>
            <a:ext cx="3108485" cy="5043830"/>
          </a:xfrm>
          <a:prstGeom prst="rect">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2" name="TextBox 51"/>
          <p:cNvSpPr txBox="1"/>
          <p:nvPr/>
        </p:nvSpPr>
        <p:spPr>
          <a:xfrm>
            <a:off x="8934017" y="1503009"/>
            <a:ext cx="3108486" cy="641241"/>
          </a:xfrm>
          <a:prstGeom prst="rect">
            <a:avLst/>
          </a:prstGeom>
          <a:solidFill>
            <a:srgbClr val="EDC30D"/>
          </a:solid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Power BI</a:t>
            </a:r>
          </a:p>
        </p:txBody>
      </p:sp>
      <p:sp>
        <p:nvSpPr>
          <p:cNvPr id="5" name="Rectangle 4"/>
          <p:cNvSpPr/>
          <p:nvPr/>
        </p:nvSpPr>
        <p:spPr bwMode="auto">
          <a:xfrm>
            <a:off x="1008586" y="2313361"/>
            <a:ext cx="201177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Users</a:t>
            </a:r>
          </a:p>
        </p:txBody>
      </p:sp>
      <p:sp>
        <p:nvSpPr>
          <p:cNvPr id="7" name="Rectangle 6"/>
          <p:cNvSpPr/>
          <p:nvPr/>
        </p:nvSpPr>
        <p:spPr bwMode="auto">
          <a:xfrm>
            <a:off x="1005596" y="4297974"/>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Permissions</a:t>
            </a:r>
          </a:p>
        </p:txBody>
      </p:sp>
      <p:sp>
        <p:nvSpPr>
          <p:cNvPr id="8" name="Rectangle 7"/>
          <p:cNvSpPr/>
          <p:nvPr/>
        </p:nvSpPr>
        <p:spPr bwMode="auto">
          <a:xfrm>
            <a:off x="1008587" y="3311300"/>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Auth. providers</a:t>
            </a:r>
          </a:p>
        </p:txBody>
      </p:sp>
      <p:sp>
        <p:nvSpPr>
          <p:cNvPr id="9" name="Rectangle 8"/>
          <p:cNvSpPr/>
          <p:nvPr/>
        </p:nvSpPr>
        <p:spPr bwMode="auto">
          <a:xfrm>
            <a:off x="1005596" y="5387471"/>
            <a:ext cx="198573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27" name="Bent Arrow 26"/>
          <p:cNvSpPr/>
          <p:nvPr/>
        </p:nvSpPr>
        <p:spPr bwMode="auto">
          <a:xfrm rot="5400000" flipH="1" flipV="1">
            <a:off x="6169983" y="3174219"/>
            <a:ext cx="1321188" cy="4065392"/>
          </a:xfrm>
          <a:prstGeom prst="bentArrow">
            <a:avLst>
              <a:gd name="adj1" fmla="val 14334"/>
              <a:gd name="adj2" fmla="val 15613"/>
              <a:gd name="adj3" fmla="val 16541"/>
              <a:gd name="adj4" fmla="val 32069"/>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2" name="Rectangle 21"/>
          <p:cNvSpPr/>
          <p:nvPr/>
        </p:nvSpPr>
        <p:spPr bwMode="auto">
          <a:xfrm>
            <a:off x="3794091" y="3311300"/>
            <a:ext cx="2897849" cy="1116572"/>
          </a:xfrm>
          <a:prstGeom prst="rect">
            <a:avLst/>
          </a:prstGeom>
          <a:noFill/>
          <a:ln>
            <a:solidFill>
              <a:srgbClr val="EDC30D"/>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60" tIns="0" rIns="0" bIns="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Token</a:t>
            </a:r>
          </a:p>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a:ea typeface="+mn-ea"/>
                <a:cs typeface="+mn-cs"/>
              </a:rPr>
              <a:t>+ Claim: Can view Report 1</a:t>
            </a:r>
          </a:p>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1632" b="0" i="0" u="none" strike="noStrike" kern="0" cap="none" spc="0" normalizeH="0" baseline="0" noProof="0" dirty="0">
                <a:ln>
                  <a:noFill/>
                </a:ln>
                <a:solidFill>
                  <a:srgbClr val="282828"/>
                </a:solidFill>
                <a:effectLst/>
                <a:uLnTx/>
                <a:uFillTx/>
                <a:latin typeface="Segoe UI"/>
                <a:ea typeface="+mn-ea"/>
                <a:cs typeface="+mn-cs"/>
              </a:rPr>
              <a:t>+ Expiration: 5 minutes</a:t>
            </a:r>
          </a:p>
        </p:txBody>
      </p:sp>
      <p:sp>
        <p:nvSpPr>
          <p:cNvPr id="23" name="Freeform 22"/>
          <p:cNvSpPr/>
          <p:nvPr/>
        </p:nvSpPr>
        <p:spPr>
          <a:xfrm>
            <a:off x="3794092" y="2311535"/>
            <a:ext cx="722051" cy="824257"/>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a typeface="+mn-ea"/>
              <a:cs typeface="+mn-cs"/>
            </a:endParaRPr>
          </a:p>
        </p:txBody>
      </p:sp>
      <p:grpSp>
        <p:nvGrpSpPr>
          <p:cNvPr id="3" name="Group 2"/>
          <p:cNvGrpSpPr/>
          <p:nvPr/>
        </p:nvGrpSpPr>
        <p:grpSpPr>
          <a:xfrm>
            <a:off x="4943680" y="1910172"/>
            <a:ext cx="3919593" cy="878643"/>
            <a:chOff x="4846320" y="1843168"/>
            <a:chExt cx="3843087" cy="861493"/>
          </a:xfrm>
        </p:grpSpPr>
        <p:sp>
          <p:nvSpPr>
            <p:cNvPr id="33" name="Right Arrow 32"/>
            <p:cNvSpPr/>
            <p:nvPr/>
          </p:nvSpPr>
          <p:spPr>
            <a:xfrm>
              <a:off x="4846320" y="2334437"/>
              <a:ext cx="3843087" cy="370224"/>
            </a:xfrm>
            <a:prstGeom prst="righ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4" name="TextBox 33"/>
            <p:cNvSpPr txBox="1"/>
            <p:nvPr/>
          </p:nvSpPr>
          <p:spPr>
            <a:xfrm>
              <a:off x="5503509" y="1843168"/>
              <a:ext cx="2178880" cy="619213"/>
            </a:xfrm>
            <a:prstGeom prst="rect">
              <a:avLst/>
            </a:prstGeom>
            <a:noFill/>
          </p:spPr>
          <p:txBody>
            <a:bodyPr wrap="square" lIns="93260" tIns="93260" rIns="93260" bIns="93260" rtlCol="0">
              <a:spAutoFit/>
            </a:bodyPr>
            <a:lstStyle/>
            <a:p>
              <a:pPr marL="0" marR="0" lvl="0" indent="0" algn="ctr" defTabSz="914224" rtl="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User requests to view Report 1</a:t>
              </a:r>
            </a:p>
          </p:txBody>
        </p:sp>
      </p:grpSp>
      <p:sp>
        <p:nvSpPr>
          <p:cNvPr id="36" name="TextBox 35"/>
          <p:cNvSpPr txBox="1"/>
          <p:nvPr/>
        </p:nvSpPr>
        <p:spPr>
          <a:xfrm>
            <a:off x="5618293" y="5191124"/>
            <a:ext cx="2045541" cy="465340"/>
          </a:xfrm>
          <a:prstGeom prst="rect">
            <a:avLst/>
          </a:prstGeom>
          <a:noFill/>
        </p:spPr>
        <p:txBody>
          <a:bodyPr wrap="square" lIns="93260" tIns="93260" rIns="93260" bIns="93260"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Validate token</a:t>
            </a:r>
          </a:p>
        </p:txBody>
      </p:sp>
      <p:grpSp>
        <p:nvGrpSpPr>
          <p:cNvPr id="37" name="Group 36"/>
          <p:cNvGrpSpPr/>
          <p:nvPr/>
        </p:nvGrpSpPr>
        <p:grpSpPr>
          <a:xfrm>
            <a:off x="6442549" y="3110284"/>
            <a:ext cx="433247" cy="433247"/>
            <a:chOff x="6560457" y="2743630"/>
            <a:chExt cx="424791" cy="424791"/>
          </a:xfrm>
        </p:grpSpPr>
        <p:sp>
          <p:nvSpPr>
            <p:cNvPr id="38" name="Oval 37"/>
            <p:cNvSpPr/>
            <p:nvPr/>
          </p:nvSpPr>
          <p:spPr bwMode="auto">
            <a:xfrm>
              <a:off x="6560457" y="2743630"/>
              <a:ext cx="424791" cy="424791"/>
            </a:xfrm>
            <a:prstGeom prst="ellipse">
              <a:avLst/>
            </a:prstGeom>
            <a:solidFill>
              <a:srgbClr val="F2F2F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39" name="Group 38"/>
            <p:cNvGrpSpPr/>
            <p:nvPr/>
          </p:nvGrpSpPr>
          <p:grpSpPr>
            <a:xfrm>
              <a:off x="6560457" y="2743630"/>
              <a:ext cx="424791" cy="424791"/>
              <a:chOff x="8257201" y="4912135"/>
              <a:chExt cx="777240" cy="777240"/>
            </a:xfrm>
            <a:solidFill>
              <a:srgbClr val="EDC30D"/>
            </a:solidFill>
          </p:grpSpPr>
          <p:sp>
            <p:nvSpPr>
              <p:cNvPr id="40" name="Oval 37"/>
              <p:cNvSpPr/>
              <p:nvPr/>
            </p:nvSpPr>
            <p:spPr>
              <a:xfrm>
                <a:off x="8257201" y="4912135"/>
                <a:ext cx="777240" cy="777240"/>
              </a:xfrm>
              <a:custGeom>
                <a:avLst/>
                <a:gdLst/>
                <a:ahLst/>
                <a:cxnLst/>
                <a:rect l="l" t="t" r="r" b="b"/>
                <a:pathLst>
                  <a:path w="777240" h="777240">
                    <a:moveTo>
                      <a:pt x="388620" y="32004"/>
                    </a:moveTo>
                    <a:cubicBezTo>
                      <a:pt x="191666" y="32004"/>
                      <a:pt x="32004" y="191666"/>
                      <a:pt x="32004" y="388620"/>
                    </a:cubicBezTo>
                    <a:cubicBezTo>
                      <a:pt x="32004" y="585574"/>
                      <a:pt x="191666" y="745236"/>
                      <a:pt x="388620" y="745236"/>
                    </a:cubicBezTo>
                    <a:cubicBezTo>
                      <a:pt x="585574" y="745236"/>
                      <a:pt x="745236" y="585574"/>
                      <a:pt x="745236" y="388620"/>
                    </a:cubicBezTo>
                    <a:cubicBezTo>
                      <a:pt x="745236" y="191666"/>
                      <a:pt x="585574" y="32004"/>
                      <a:pt x="388620" y="32004"/>
                    </a:cubicBezTo>
                    <a:close/>
                    <a:moveTo>
                      <a:pt x="388620" y="0"/>
                    </a:moveTo>
                    <a:cubicBezTo>
                      <a:pt x="603249" y="0"/>
                      <a:pt x="777240" y="173991"/>
                      <a:pt x="777240" y="388620"/>
                    </a:cubicBezTo>
                    <a:cubicBezTo>
                      <a:pt x="777240" y="603249"/>
                      <a:pt x="603249" y="777240"/>
                      <a:pt x="388620" y="777240"/>
                    </a:cubicBezTo>
                    <a:cubicBezTo>
                      <a:pt x="173991" y="777240"/>
                      <a:pt x="0" y="603249"/>
                      <a:pt x="0" y="388620"/>
                    </a:cubicBezTo>
                    <a:cubicBezTo>
                      <a:pt x="0" y="173991"/>
                      <a:pt x="173991" y="0"/>
                      <a:pt x="3886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03" rtl="0" eaLnBrk="1" fontAlgn="auto" latinLnBrk="0" hangingPunct="1">
                  <a:lnSpc>
                    <a:spcPct val="100000"/>
                  </a:lnSpc>
                  <a:spcBef>
                    <a:spcPts val="0"/>
                  </a:spcBef>
                  <a:spcAft>
                    <a:spcPts val="0"/>
                  </a:spcAft>
                  <a:buClrTx/>
                  <a:buSzTx/>
                  <a:buFontTx/>
                  <a:buNone/>
                  <a:tabLst/>
                  <a:defRPr/>
                </a:pPr>
                <a:endParaRPr kumimoji="0" lang="en-US" sz="1788" b="0" i="0" u="none" strike="noStrike" kern="1200" cap="none" spc="0" normalizeH="0" baseline="0" noProof="0" dirty="0">
                  <a:ln>
                    <a:solidFill>
                      <a:srgbClr val="FFFFFF">
                        <a:alpha val="0"/>
                      </a:srgbClr>
                    </a:solidFill>
                  </a:ln>
                  <a:solidFill>
                    <a:srgbClr val="000000"/>
                  </a:solidFill>
                  <a:effectLst/>
                  <a:uLnTx/>
                  <a:uFillTx/>
                  <a:latin typeface="Segoe UI"/>
                  <a:ea typeface="+mn-ea"/>
                  <a:cs typeface="+mn-cs"/>
                </a:endParaRPr>
              </a:p>
            </p:txBody>
          </p:sp>
          <p:sp>
            <p:nvSpPr>
              <p:cNvPr id="41" name="Freeform 40"/>
              <p:cNvSpPr/>
              <p:nvPr/>
            </p:nvSpPr>
            <p:spPr>
              <a:xfrm>
                <a:off x="8400884" y="5110098"/>
                <a:ext cx="489875" cy="381314"/>
              </a:xfrm>
              <a:custGeom>
                <a:avLst/>
                <a:gdLst>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0050"/>
                  <a:gd name="connsiteX1" fmla="*/ 169069 w 464344"/>
                  <a:gd name="connsiteY1" fmla="*/ 400050 h 400050"/>
                  <a:gd name="connsiteX2" fmla="*/ 464344 w 464344"/>
                  <a:gd name="connsiteY2" fmla="*/ 90488 h 400050"/>
                  <a:gd name="connsiteX3" fmla="*/ 397669 w 464344"/>
                  <a:gd name="connsiteY3" fmla="*/ 0 h 400050"/>
                  <a:gd name="connsiteX4" fmla="*/ 166688 w 464344"/>
                  <a:gd name="connsiteY4" fmla="*/ 209550 h 400050"/>
                  <a:gd name="connsiteX5" fmla="*/ 76200 w 464344"/>
                  <a:gd name="connsiteY5" fmla="*/ 121444 h 400050"/>
                  <a:gd name="connsiteX6" fmla="*/ 0 w 464344"/>
                  <a:gd name="connsiteY6" fmla="*/ 211932 h 400050"/>
                  <a:gd name="connsiteX0" fmla="*/ 0 w 464344"/>
                  <a:gd name="connsiteY0" fmla="*/ 211932 h 401791"/>
                  <a:gd name="connsiteX1" fmla="*/ 169069 w 464344"/>
                  <a:gd name="connsiteY1" fmla="*/ 400050 h 401791"/>
                  <a:gd name="connsiteX2" fmla="*/ 464344 w 464344"/>
                  <a:gd name="connsiteY2" fmla="*/ 90488 h 401791"/>
                  <a:gd name="connsiteX3" fmla="*/ 397669 w 464344"/>
                  <a:gd name="connsiteY3" fmla="*/ 0 h 401791"/>
                  <a:gd name="connsiteX4" fmla="*/ 166688 w 464344"/>
                  <a:gd name="connsiteY4" fmla="*/ 209550 h 401791"/>
                  <a:gd name="connsiteX5" fmla="*/ 76200 w 464344"/>
                  <a:gd name="connsiteY5" fmla="*/ 121444 h 401791"/>
                  <a:gd name="connsiteX6" fmla="*/ 0 w 464344"/>
                  <a:gd name="connsiteY6" fmla="*/ 211932 h 401791"/>
                  <a:gd name="connsiteX0" fmla="*/ 0 w 464344"/>
                  <a:gd name="connsiteY0" fmla="*/ 211932 h 400155"/>
                  <a:gd name="connsiteX1" fmla="*/ 169069 w 464344"/>
                  <a:gd name="connsiteY1" fmla="*/ 400050 h 400155"/>
                  <a:gd name="connsiteX2" fmla="*/ 464344 w 464344"/>
                  <a:gd name="connsiteY2" fmla="*/ 90488 h 400155"/>
                  <a:gd name="connsiteX3" fmla="*/ 397669 w 464344"/>
                  <a:gd name="connsiteY3" fmla="*/ 0 h 400155"/>
                  <a:gd name="connsiteX4" fmla="*/ 166688 w 464344"/>
                  <a:gd name="connsiteY4" fmla="*/ 209550 h 400155"/>
                  <a:gd name="connsiteX5" fmla="*/ 76200 w 464344"/>
                  <a:gd name="connsiteY5" fmla="*/ 121444 h 400155"/>
                  <a:gd name="connsiteX6" fmla="*/ 0 w 464344"/>
                  <a:gd name="connsiteY6" fmla="*/ 211932 h 400155"/>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64344"/>
                  <a:gd name="connsiteY0" fmla="*/ 211932 h 400141"/>
                  <a:gd name="connsiteX1" fmla="*/ 169069 w 464344"/>
                  <a:gd name="connsiteY1" fmla="*/ 400050 h 400141"/>
                  <a:gd name="connsiteX2" fmla="*/ 464344 w 464344"/>
                  <a:gd name="connsiteY2" fmla="*/ 90488 h 400141"/>
                  <a:gd name="connsiteX3" fmla="*/ 397669 w 464344"/>
                  <a:gd name="connsiteY3" fmla="*/ 0 h 400141"/>
                  <a:gd name="connsiteX4" fmla="*/ 166688 w 464344"/>
                  <a:gd name="connsiteY4" fmla="*/ 209550 h 400141"/>
                  <a:gd name="connsiteX5" fmla="*/ 76200 w 464344"/>
                  <a:gd name="connsiteY5" fmla="*/ 121444 h 400141"/>
                  <a:gd name="connsiteX6" fmla="*/ 0 w 464344"/>
                  <a:gd name="connsiteY6" fmla="*/ 211932 h 400141"/>
                  <a:gd name="connsiteX0" fmla="*/ 0 w 471488"/>
                  <a:gd name="connsiteY0" fmla="*/ 211932 h 401670"/>
                  <a:gd name="connsiteX1" fmla="*/ 169069 w 471488"/>
                  <a:gd name="connsiteY1" fmla="*/ 400050 h 401670"/>
                  <a:gd name="connsiteX2" fmla="*/ 471488 w 471488"/>
                  <a:gd name="connsiteY2" fmla="*/ 95251 h 401670"/>
                  <a:gd name="connsiteX3" fmla="*/ 397669 w 471488"/>
                  <a:gd name="connsiteY3" fmla="*/ 0 h 401670"/>
                  <a:gd name="connsiteX4" fmla="*/ 166688 w 471488"/>
                  <a:gd name="connsiteY4" fmla="*/ 209550 h 401670"/>
                  <a:gd name="connsiteX5" fmla="*/ 76200 w 471488"/>
                  <a:gd name="connsiteY5" fmla="*/ 121444 h 401670"/>
                  <a:gd name="connsiteX6" fmla="*/ 0 w 471488"/>
                  <a:gd name="connsiteY6" fmla="*/ 211932 h 401670"/>
                  <a:gd name="connsiteX0" fmla="*/ 0 w 471488"/>
                  <a:gd name="connsiteY0" fmla="*/ 211932 h 400100"/>
                  <a:gd name="connsiteX1" fmla="*/ 169069 w 471488"/>
                  <a:gd name="connsiteY1" fmla="*/ 400050 h 400100"/>
                  <a:gd name="connsiteX2" fmla="*/ 471488 w 471488"/>
                  <a:gd name="connsiteY2" fmla="*/ 95251 h 400100"/>
                  <a:gd name="connsiteX3" fmla="*/ 397669 w 471488"/>
                  <a:gd name="connsiteY3" fmla="*/ 0 h 400100"/>
                  <a:gd name="connsiteX4" fmla="*/ 166688 w 471488"/>
                  <a:gd name="connsiteY4" fmla="*/ 209550 h 400100"/>
                  <a:gd name="connsiteX5" fmla="*/ 76200 w 471488"/>
                  <a:gd name="connsiteY5" fmla="*/ 121444 h 400100"/>
                  <a:gd name="connsiteX6" fmla="*/ 0 w 471488"/>
                  <a:gd name="connsiteY6" fmla="*/ 211932 h 400100"/>
                  <a:gd name="connsiteX0" fmla="*/ 0 w 471488"/>
                  <a:gd name="connsiteY0" fmla="*/ 211932 h 400182"/>
                  <a:gd name="connsiteX1" fmla="*/ 169069 w 471488"/>
                  <a:gd name="connsiteY1" fmla="*/ 400050 h 400182"/>
                  <a:gd name="connsiteX2" fmla="*/ 471488 w 471488"/>
                  <a:gd name="connsiteY2" fmla="*/ 95251 h 400182"/>
                  <a:gd name="connsiteX3" fmla="*/ 397669 w 471488"/>
                  <a:gd name="connsiteY3" fmla="*/ 0 h 400182"/>
                  <a:gd name="connsiteX4" fmla="*/ 166688 w 471488"/>
                  <a:gd name="connsiteY4" fmla="*/ 209550 h 400182"/>
                  <a:gd name="connsiteX5" fmla="*/ 76200 w 471488"/>
                  <a:gd name="connsiteY5" fmla="*/ 121444 h 400182"/>
                  <a:gd name="connsiteX6" fmla="*/ 0 w 471488"/>
                  <a:gd name="connsiteY6" fmla="*/ 211932 h 400182"/>
                  <a:gd name="connsiteX0" fmla="*/ 0 w 471488"/>
                  <a:gd name="connsiteY0" fmla="*/ 211932 h 400189"/>
                  <a:gd name="connsiteX1" fmla="*/ 169069 w 471488"/>
                  <a:gd name="connsiteY1" fmla="*/ 400050 h 400189"/>
                  <a:gd name="connsiteX2" fmla="*/ 471488 w 471488"/>
                  <a:gd name="connsiteY2" fmla="*/ 95251 h 400189"/>
                  <a:gd name="connsiteX3" fmla="*/ 397669 w 471488"/>
                  <a:gd name="connsiteY3" fmla="*/ 0 h 400189"/>
                  <a:gd name="connsiteX4" fmla="*/ 166688 w 471488"/>
                  <a:gd name="connsiteY4" fmla="*/ 209550 h 400189"/>
                  <a:gd name="connsiteX5" fmla="*/ 76200 w 471488"/>
                  <a:gd name="connsiteY5" fmla="*/ 121444 h 400189"/>
                  <a:gd name="connsiteX6" fmla="*/ 0 w 471488"/>
                  <a:gd name="connsiteY6" fmla="*/ 211932 h 400189"/>
                  <a:gd name="connsiteX0" fmla="*/ 0 w 471488"/>
                  <a:gd name="connsiteY0" fmla="*/ 211932 h 395431"/>
                  <a:gd name="connsiteX1" fmla="*/ 178594 w 471488"/>
                  <a:gd name="connsiteY1" fmla="*/ 395288 h 395431"/>
                  <a:gd name="connsiteX2" fmla="*/ 471488 w 471488"/>
                  <a:gd name="connsiteY2" fmla="*/ 95251 h 395431"/>
                  <a:gd name="connsiteX3" fmla="*/ 397669 w 471488"/>
                  <a:gd name="connsiteY3" fmla="*/ 0 h 395431"/>
                  <a:gd name="connsiteX4" fmla="*/ 166688 w 471488"/>
                  <a:gd name="connsiteY4" fmla="*/ 209550 h 395431"/>
                  <a:gd name="connsiteX5" fmla="*/ 76200 w 471488"/>
                  <a:gd name="connsiteY5" fmla="*/ 121444 h 395431"/>
                  <a:gd name="connsiteX6" fmla="*/ 0 w 471488"/>
                  <a:gd name="connsiteY6" fmla="*/ 211932 h 395431"/>
                  <a:gd name="connsiteX0" fmla="*/ 0 w 471488"/>
                  <a:gd name="connsiteY0" fmla="*/ 211932 h 395331"/>
                  <a:gd name="connsiteX1" fmla="*/ 178594 w 471488"/>
                  <a:gd name="connsiteY1" fmla="*/ 395288 h 395331"/>
                  <a:gd name="connsiteX2" fmla="*/ 471488 w 471488"/>
                  <a:gd name="connsiteY2" fmla="*/ 95251 h 395331"/>
                  <a:gd name="connsiteX3" fmla="*/ 397669 w 471488"/>
                  <a:gd name="connsiteY3" fmla="*/ 0 h 395331"/>
                  <a:gd name="connsiteX4" fmla="*/ 166688 w 471488"/>
                  <a:gd name="connsiteY4" fmla="*/ 209550 h 395331"/>
                  <a:gd name="connsiteX5" fmla="*/ 76200 w 471488"/>
                  <a:gd name="connsiteY5" fmla="*/ 121444 h 395331"/>
                  <a:gd name="connsiteX6" fmla="*/ 0 w 471488"/>
                  <a:gd name="connsiteY6" fmla="*/ 211932 h 395331"/>
                  <a:gd name="connsiteX0" fmla="*/ 0 w 471488"/>
                  <a:gd name="connsiteY0" fmla="*/ 211932 h 395331"/>
                  <a:gd name="connsiteX1" fmla="*/ 178594 w 471488"/>
                  <a:gd name="connsiteY1" fmla="*/ 395288 h 395331"/>
                  <a:gd name="connsiteX2" fmla="*/ 471488 w 471488"/>
                  <a:gd name="connsiteY2" fmla="*/ 95251 h 395331"/>
                  <a:gd name="connsiteX3" fmla="*/ 397669 w 471488"/>
                  <a:gd name="connsiteY3" fmla="*/ 0 h 395331"/>
                  <a:gd name="connsiteX4" fmla="*/ 166688 w 471488"/>
                  <a:gd name="connsiteY4" fmla="*/ 209550 h 395331"/>
                  <a:gd name="connsiteX5" fmla="*/ 76200 w 471488"/>
                  <a:gd name="connsiteY5" fmla="*/ 121444 h 395331"/>
                  <a:gd name="connsiteX6" fmla="*/ 0 w 471488"/>
                  <a:gd name="connsiteY6" fmla="*/ 211932 h 395331"/>
                  <a:gd name="connsiteX0" fmla="*/ 0 w 469107"/>
                  <a:gd name="connsiteY0" fmla="*/ 211932 h 396777"/>
                  <a:gd name="connsiteX1" fmla="*/ 178594 w 469107"/>
                  <a:gd name="connsiteY1" fmla="*/ 395288 h 396777"/>
                  <a:gd name="connsiteX2" fmla="*/ 469107 w 469107"/>
                  <a:gd name="connsiteY2" fmla="*/ 104776 h 396777"/>
                  <a:gd name="connsiteX3" fmla="*/ 397669 w 469107"/>
                  <a:gd name="connsiteY3" fmla="*/ 0 h 396777"/>
                  <a:gd name="connsiteX4" fmla="*/ 166688 w 469107"/>
                  <a:gd name="connsiteY4" fmla="*/ 209550 h 396777"/>
                  <a:gd name="connsiteX5" fmla="*/ 76200 w 469107"/>
                  <a:gd name="connsiteY5" fmla="*/ 121444 h 396777"/>
                  <a:gd name="connsiteX6" fmla="*/ 0 w 469107"/>
                  <a:gd name="connsiteY6" fmla="*/ 211932 h 396777"/>
                  <a:gd name="connsiteX0" fmla="*/ 0 w 469107"/>
                  <a:gd name="connsiteY0" fmla="*/ 211932 h 395386"/>
                  <a:gd name="connsiteX1" fmla="*/ 178594 w 469107"/>
                  <a:gd name="connsiteY1" fmla="*/ 395288 h 395386"/>
                  <a:gd name="connsiteX2" fmla="*/ 469107 w 469107"/>
                  <a:gd name="connsiteY2" fmla="*/ 104776 h 395386"/>
                  <a:gd name="connsiteX3" fmla="*/ 397669 w 469107"/>
                  <a:gd name="connsiteY3" fmla="*/ 0 h 395386"/>
                  <a:gd name="connsiteX4" fmla="*/ 166688 w 469107"/>
                  <a:gd name="connsiteY4" fmla="*/ 209550 h 395386"/>
                  <a:gd name="connsiteX5" fmla="*/ 76200 w 469107"/>
                  <a:gd name="connsiteY5" fmla="*/ 121444 h 395386"/>
                  <a:gd name="connsiteX6" fmla="*/ 0 w 469107"/>
                  <a:gd name="connsiteY6" fmla="*/ 211932 h 39538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6200 w 469107"/>
                  <a:gd name="connsiteY5" fmla="*/ 121444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107"/>
                  <a:gd name="connsiteY0" fmla="*/ 211932 h 395296"/>
                  <a:gd name="connsiteX1" fmla="*/ 178594 w 469107"/>
                  <a:gd name="connsiteY1" fmla="*/ 395288 h 395296"/>
                  <a:gd name="connsiteX2" fmla="*/ 469107 w 469107"/>
                  <a:gd name="connsiteY2" fmla="*/ 104776 h 395296"/>
                  <a:gd name="connsiteX3" fmla="*/ 397669 w 469107"/>
                  <a:gd name="connsiteY3" fmla="*/ 0 h 395296"/>
                  <a:gd name="connsiteX4" fmla="*/ 166688 w 469107"/>
                  <a:gd name="connsiteY4" fmla="*/ 209550 h 395296"/>
                  <a:gd name="connsiteX5" fmla="*/ 71437 w 469107"/>
                  <a:gd name="connsiteY5" fmla="*/ 133350 h 395296"/>
                  <a:gd name="connsiteX6" fmla="*/ 0 w 469107"/>
                  <a:gd name="connsiteY6" fmla="*/ 211932 h 395296"/>
                  <a:gd name="connsiteX0" fmla="*/ 0 w 469286"/>
                  <a:gd name="connsiteY0" fmla="*/ 211932 h 395296"/>
                  <a:gd name="connsiteX1" fmla="*/ 178594 w 469286"/>
                  <a:gd name="connsiteY1" fmla="*/ 395288 h 395296"/>
                  <a:gd name="connsiteX2" fmla="*/ 469107 w 469286"/>
                  <a:gd name="connsiteY2" fmla="*/ 104776 h 395296"/>
                  <a:gd name="connsiteX3" fmla="*/ 397669 w 469286"/>
                  <a:gd name="connsiteY3" fmla="*/ 0 h 395296"/>
                  <a:gd name="connsiteX4" fmla="*/ 166688 w 469286"/>
                  <a:gd name="connsiteY4" fmla="*/ 209550 h 395296"/>
                  <a:gd name="connsiteX5" fmla="*/ 71437 w 469286"/>
                  <a:gd name="connsiteY5" fmla="*/ 133350 h 395296"/>
                  <a:gd name="connsiteX6" fmla="*/ 0 w 469286"/>
                  <a:gd name="connsiteY6" fmla="*/ 211932 h 395296"/>
                  <a:gd name="connsiteX0" fmla="*/ 0 w 474512"/>
                  <a:gd name="connsiteY0" fmla="*/ 211932 h 395296"/>
                  <a:gd name="connsiteX1" fmla="*/ 178594 w 474512"/>
                  <a:gd name="connsiteY1" fmla="*/ 395288 h 395296"/>
                  <a:gd name="connsiteX2" fmla="*/ 469107 w 474512"/>
                  <a:gd name="connsiteY2" fmla="*/ 104776 h 395296"/>
                  <a:gd name="connsiteX3" fmla="*/ 397669 w 474512"/>
                  <a:gd name="connsiteY3" fmla="*/ 0 h 395296"/>
                  <a:gd name="connsiteX4" fmla="*/ 166688 w 474512"/>
                  <a:gd name="connsiteY4" fmla="*/ 209550 h 395296"/>
                  <a:gd name="connsiteX5" fmla="*/ 71437 w 474512"/>
                  <a:gd name="connsiteY5" fmla="*/ 133350 h 395296"/>
                  <a:gd name="connsiteX6" fmla="*/ 0 w 474512"/>
                  <a:gd name="connsiteY6" fmla="*/ 211932 h 395296"/>
                  <a:gd name="connsiteX0" fmla="*/ 0 w 461448"/>
                  <a:gd name="connsiteY0" fmla="*/ 211932 h 396898"/>
                  <a:gd name="connsiteX1" fmla="*/ 178594 w 461448"/>
                  <a:gd name="connsiteY1" fmla="*/ 395288 h 396898"/>
                  <a:gd name="connsiteX2" fmla="*/ 454819 w 461448"/>
                  <a:gd name="connsiteY2" fmla="*/ 100014 h 396898"/>
                  <a:gd name="connsiteX3" fmla="*/ 397669 w 461448"/>
                  <a:gd name="connsiteY3" fmla="*/ 0 h 396898"/>
                  <a:gd name="connsiteX4" fmla="*/ 166688 w 461448"/>
                  <a:gd name="connsiteY4" fmla="*/ 209550 h 396898"/>
                  <a:gd name="connsiteX5" fmla="*/ 71437 w 461448"/>
                  <a:gd name="connsiteY5" fmla="*/ 133350 h 396898"/>
                  <a:gd name="connsiteX6" fmla="*/ 0 w 461448"/>
                  <a:gd name="connsiteY6" fmla="*/ 211932 h 396898"/>
                  <a:gd name="connsiteX0" fmla="*/ 0 w 466181"/>
                  <a:gd name="connsiteY0" fmla="*/ 211932 h 396898"/>
                  <a:gd name="connsiteX1" fmla="*/ 178594 w 466181"/>
                  <a:gd name="connsiteY1" fmla="*/ 395288 h 396898"/>
                  <a:gd name="connsiteX2" fmla="*/ 454819 w 466181"/>
                  <a:gd name="connsiteY2" fmla="*/ 100014 h 396898"/>
                  <a:gd name="connsiteX3" fmla="*/ 397669 w 466181"/>
                  <a:gd name="connsiteY3" fmla="*/ 0 h 396898"/>
                  <a:gd name="connsiteX4" fmla="*/ 166688 w 466181"/>
                  <a:gd name="connsiteY4" fmla="*/ 209550 h 396898"/>
                  <a:gd name="connsiteX5" fmla="*/ 71437 w 466181"/>
                  <a:gd name="connsiteY5" fmla="*/ 133350 h 396898"/>
                  <a:gd name="connsiteX6" fmla="*/ 0 w 466181"/>
                  <a:gd name="connsiteY6" fmla="*/ 211932 h 396898"/>
                  <a:gd name="connsiteX0" fmla="*/ 0 w 466181"/>
                  <a:gd name="connsiteY0" fmla="*/ 211932 h 395288"/>
                  <a:gd name="connsiteX1" fmla="*/ 178594 w 466181"/>
                  <a:gd name="connsiteY1" fmla="*/ 395288 h 395288"/>
                  <a:gd name="connsiteX2" fmla="*/ 454819 w 466181"/>
                  <a:gd name="connsiteY2" fmla="*/ 100014 h 395288"/>
                  <a:gd name="connsiteX3" fmla="*/ 397669 w 466181"/>
                  <a:gd name="connsiteY3" fmla="*/ 0 h 395288"/>
                  <a:gd name="connsiteX4" fmla="*/ 166688 w 466181"/>
                  <a:gd name="connsiteY4" fmla="*/ 209550 h 395288"/>
                  <a:gd name="connsiteX5" fmla="*/ 71437 w 466181"/>
                  <a:gd name="connsiteY5" fmla="*/ 133350 h 395288"/>
                  <a:gd name="connsiteX6" fmla="*/ 0 w 466181"/>
                  <a:gd name="connsiteY6" fmla="*/ 211932 h 395288"/>
                  <a:gd name="connsiteX0" fmla="*/ 0 w 458125"/>
                  <a:gd name="connsiteY0" fmla="*/ 211932 h 395374"/>
                  <a:gd name="connsiteX1" fmla="*/ 178594 w 458125"/>
                  <a:gd name="connsiteY1" fmla="*/ 395288 h 395374"/>
                  <a:gd name="connsiteX2" fmla="*/ 314086 w 458125"/>
                  <a:gd name="connsiteY2" fmla="*/ 234103 h 395374"/>
                  <a:gd name="connsiteX3" fmla="*/ 454819 w 458125"/>
                  <a:gd name="connsiteY3" fmla="*/ 100014 h 395374"/>
                  <a:gd name="connsiteX4" fmla="*/ 397669 w 458125"/>
                  <a:gd name="connsiteY4" fmla="*/ 0 h 395374"/>
                  <a:gd name="connsiteX5" fmla="*/ 166688 w 458125"/>
                  <a:gd name="connsiteY5" fmla="*/ 209550 h 395374"/>
                  <a:gd name="connsiteX6" fmla="*/ 71437 w 458125"/>
                  <a:gd name="connsiteY6" fmla="*/ 133350 h 395374"/>
                  <a:gd name="connsiteX7" fmla="*/ 0 w 458125"/>
                  <a:gd name="connsiteY7" fmla="*/ 211932 h 395374"/>
                  <a:gd name="connsiteX0" fmla="*/ 0 w 458125"/>
                  <a:gd name="connsiteY0" fmla="*/ 211932 h 395374"/>
                  <a:gd name="connsiteX1" fmla="*/ 178594 w 458125"/>
                  <a:gd name="connsiteY1" fmla="*/ 395288 h 395374"/>
                  <a:gd name="connsiteX2" fmla="*/ 314086 w 458125"/>
                  <a:gd name="connsiteY2" fmla="*/ 234103 h 395374"/>
                  <a:gd name="connsiteX3" fmla="*/ 454819 w 458125"/>
                  <a:gd name="connsiteY3" fmla="*/ 100014 h 395374"/>
                  <a:gd name="connsiteX4" fmla="*/ 397669 w 458125"/>
                  <a:gd name="connsiteY4" fmla="*/ 0 h 395374"/>
                  <a:gd name="connsiteX5" fmla="*/ 166688 w 458125"/>
                  <a:gd name="connsiteY5" fmla="*/ 209550 h 395374"/>
                  <a:gd name="connsiteX6" fmla="*/ 71437 w 458125"/>
                  <a:gd name="connsiteY6" fmla="*/ 133350 h 395374"/>
                  <a:gd name="connsiteX7" fmla="*/ 0 w 458125"/>
                  <a:gd name="connsiteY7" fmla="*/ 211932 h 395374"/>
                  <a:gd name="connsiteX0" fmla="*/ 0 w 458125"/>
                  <a:gd name="connsiteY0" fmla="*/ 211932 h 395441"/>
                  <a:gd name="connsiteX1" fmla="*/ 178594 w 458125"/>
                  <a:gd name="connsiteY1" fmla="*/ 395288 h 395441"/>
                  <a:gd name="connsiteX2" fmla="*/ 314086 w 458125"/>
                  <a:gd name="connsiteY2" fmla="*/ 234103 h 395441"/>
                  <a:gd name="connsiteX3" fmla="*/ 454819 w 458125"/>
                  <a:gd name="connsiteY3" fmla="*/ 100014 h 395441"/>
                  <a:gd name="connsiteX4" fmla="*/ 397669 w 458125"/>
                  <a:gd name="connsiteY4" fmla="*/ 0 h 395441"/>
                  <a:gd name="connsiteX5" fmla="*/ 166688 w 458125"/>
                  <a:gd name="connsiteY5" fmla="*/ 209550 h 395441"/>
                  <a:gd name="connsiteX6" fmla="*/ 71437 w 458125"/>
                  <a:gd name="connsiteY6" fmla="*/ 133350 h 395441"/>
                  <a:gd name="connsiteX7" fmla="*/ 0 w 458125"/>
                  <a:gd name="connsiteY7" fmla="*/ 211932 h 395441"/>
                  <a:gd name="connsiteX0" fmla="*/ 0 w 458262"/>
                  <a:gd name="connsiteY0" fmla="*/ 211932 h 395480"/>
                  <a:gd name="connsiteX1" fmla="*/ 178594 w 458262"/>
                  <a:gd name="connsiteY1" fmla="*/ 395288 h 395480"/>
                  <a:gd name="connsiteX2" fmla="*/ 311704 w 458262"/>
                  <a:gd name="connsiteY2" fmla="*/ 236484 h 395480"/>
                  <a:gd name="connsiteX3" fmla="*/ 454819 w 458262"/>
                  <a:gd name="connsiteY3" fmla="*/ 100014 h 395480"/>
                  <a:gd name="connsiteX4" fmla="*/ 397669 w 458262"/>
                  <a:gd name="connsiteY4" fmla="*/ 0 h 395480"/>
                  <a:gd name="connsiteX5" fmla="*/ 166688 w 458262"/>
                  <a:gd name="connsiteY5" fmla="*/ 209550 h 395480"/>
                  <a:gd name="connsiteX6" fmla="*/ 71437 w 458262"/>
                  <a:gd name="connsiteY6" fmla="*/ 133350 h 395480"/>
                  <a:gd name="connsiteX7" fmla="*/ 0 w 458262"/>
                  <a:gd name="connsiteY7" fmla="*/ 211932 h 395480"/>
                  <a:gd name="connsiteX0" fmla="*/ 0 w 458262"/>
                  <a:gd name="connsiteY0" fmla="*/ 211932 h 395339"/>
                  <a:gd name="connsiteX1" fmla="*/ 178594 w 458262"/>
                  <a:gd name="connsiteY1" fmla="*/ 395288 h 395339"/>
                  <a:gd name="connsiteX2" fmla="*/ 311704 w 458262"/>
                  <a:gd name="connsiteY2" fmla="*/ 236484 h 395339"/>
                  <a:gd name="connsiteX3" fmla="*/ 454819 w 458262"/>
                  <a:gd name="connsiteY3" fmla="*/ 100014 h 395339"/>
                  <a:gd name="connsiteX4" fmla="*/ 397669 w 458262"/>
                  <a:gd name="connsiteY4" fmla="*/ 0 h 395339"/>
                  <a:gd name="connsiteX5" fmla="*/ 166688 w 458262"/>
                  <a:gd name="connsiteY5" fmla="*/ 209550 h 395339"/>
                  <a:gd name="connsiteX6" fmla="*/ 71437 w 458262"/>
                  <a:gd name="connsiteY6" fmla="*/ 133350 h 395339"/>
                  <a:gd name="connsiteX7" fmla="*/ 0 w 458262"/>
                  <a:gd name="connsiteY7" fmla="*/ 211932 h 395339"/>
                  <a:gd name="connsiteX0" fmla="*/ 0 w 460643"/>
                  <a:gd name="connsiteY0" fmla="*/ 219076 h 395388"/>
                  <a:gd name="connsiteX1" fmla="*/ 180975 w 460643"/>
                  <a:gd name="connsiteY1" fmla="*/ 395288 h 395388"/>
                  <a:gd name="connsiteX2" fmla="*/ 314085 w 460643"/>
                  <a:gd name="connsiteY2" fmla="*/ 236484 h 395388"/>
                  <a:gd name="connsiteX3" fmla="*/ 457200 w 460643"/>
                  <a:gd name="connsiteY3" fmla="*/ 100014 h 395388"/>
                  <a:gd name="connsiteX4" fmla="*/ 400050 w 460643"/>
                  <a:gd name="connsiteY4" fmla="*/ 0 h 395388"/>
                  <a:gd name="connsiteX5" fmla="*/ 169069 w 460643"/>
                  <a:gd name="connsiteY5" fmla="*/ 209550 h 395388"/>
                  <a:gd name="connsiteX6" fmla="*/ 73818 w 460643"/>
                  <a:gd name="connsiteY6" fmla="*/ 133350 h 395388"/>
                  <a:gd name="connsiteX7" fmla="*/ 0 w 460643"/>
                  <a:gd name="connsiteY7" fmla="*/ 219076 h 395388"/>
                  <a:gd name="connsiteX0" fmla="*/ 0 w 460643"/>
                  <a:gd name="connsiteY0" fmla="*/ 219076 h 395308"/>
                  <a:gd name="connsiteX1" fmla="*/ 180975 w 460643"/>
                  <a:gd name="connsiteY1" fmla="*/ 395288 h 395308"/>
                  <a:gd name="connsiteX2" fmla="*/ 314085 w 460643"/>
                  <a:gd name="connsiteY2" fmla="*/ 236484 h 395308"/>
                  <a:gd name="connsiteX3" fmla="*/ 457200 w 460643"/>
                  <a:gd name="connsiteY3" fmla="*/ 100014 h 395308"/>
                  <a:gd name="connsiteX4" fmla="*/ 400050 w 460643"/>
                  <a:gd name="connsiteY4" fmla="*/ 0 h 395308"/>
                  <a:gd name="connsiteX5" fmla="*/ 169069 w 460643"/>
                  <a:gd name="connsiteY5" fmla="*/ 209550 h 395308"/>
                  <a:gd name="connsiteX6" fmla="*/ 73818 w 460643"/>
                  <a:gd name="connsiteY6" fmla="*/ 133350 h 395308"/>
                  <a:gd name="connsiteX7" fmla="*/ 0 w 460643"/>
                  <a:gd name="connsiteY7" fmla="*/ 219076 h 395308"/>
                  <a:gd name="connsiteX0" fmla="*/ 16548 w 477191"/>
                  <a:gd name="connsiteY0" fmla="*/ 219076 h 395308"/>
                  <a:gd name="connsiteX1" fmla="*/ 197523 w 477191"/>
                  <a:gd name="connsiteY1" fmla="*/ 395288 h 395308"/>
                  <a:gd name="connsiteX2" fmla="*/ 330633 w 477191"/>
                  <a:gd name="connsiteY2" fmla="*/ 236484 h 395308"/>
                  <a:gd name="connsiteX3" fmla="*/ 473748 w 477191"/>
                  <a:gd name="connsiteY3" fmla="*/ 100014 h 395308"/>
                  <a:gd name="connsiteX4" fmla="*/ 416598 w 477191"/>
                  <a:gd name="connsiteY4" fmla="*/ 0 h 395308"/>
                  <a:gd name="connsiteX5" fmla="*/ 185617 w 477191"/>
                  <a:gd name="connsiteY5" fmla="*/ 209550 h 395308"/>
                  <a:gd name="connsiteX6" fmla="*/ 90366 w 477191"/>
                  <a:gd name="connsiteY6" fmla="*/ 133350 h 395308"/>
                  <a:gd name="connsiteX7" fmla="*/ 16548 w 477191"/>
                  <a:gd name="connsiteY7" fmla="*/ 219076 h 395308"/>
                  <a:gd name="connsiteX0" fmla="*/ 10200 w 470843"/>
                  <a:gd name="connsiteY0" fmla="*/ 219076 h 395305"/>
                  <a:gd name="connsiteX1" fmla="*/ 191175 w 470843"/>
                  <a:gd name="connsiteY1" fmla="*/ 395288 h 395305"/>
                  <a:gd name="connsiteX2" fmla="*/ 324285 w 470843"/>
                  <a:gd name="connsiteY2" fmla="*/ 236484 h 395305"/>
                  <a:gd name="connsiteX3" fmla="*/ 467400 w 470843"/>
                  <a:gd name="connsiteY3" fmla="*/ 100014 h 395305"/>
                  <a:gd name="connsiteX4" fmla="*/ 410250 w 470843"/>
                  <a:gd name="connsiteY4" fmla="*/ 0 h 395305"/>
                  <a:gd name="connsiteX5" fmla="*/ 179269 w 470843"/>
                  <a:gd name="connsiteY5" fmla="*/ 209550 h 395305"/>
                  <a:gd name="connsiteX6" fmla="*/ 84018 w 470843"/>
                  <a:gd name="connsiteY6" fmla="*/ 133350 h 395305"/>
                  <a:gd name="connsiteX7" fmla="*/ 10200 w 470843"/>
                  <a:gd name="connsiteY7" fmla="*/ 219076 h 395305"/>
                  <a:gd name="connsiteX0" fmla="*/ 3259 w 463902"/>
                  <a:gd name="connsiteY0" fmla="*/ 219076 h 395305"/>
                  <a:gd name="connsiteX1" fmla="*/ 184234 w 463902"/>
                  <a:gd name="connsiteY1" fmla="*/ 395288 h 395305"/>
                  <a:gd name="connsiteX2" fmla="*/ 317344 w 463902"/>
                  <a:gd name="connsiteY2" fmla="*/ 236484 h 395305"/>
                  <a:gd name="connsiteX3" fmla="*/ 460459 w 463902"/>
                  <a:gd name="connsiteY3" fmla="*/ 100014 h 395305"/>
                  <a:gd name="connsiteX4" fmla="*/ 403309 w 463902"/>
                  <a:gd name="connsiteY4" fmla="*/ 0 h 395305"/>
                  <a:gd name="connsiteX5" fmla="*/ 172328 w 463902"/>
                  <a:gd name="connsiteY5" fmla="*/ 209550 h 395305"/>
                  <a:gd name="connsiteX6" fmla="*/ 77077 w 463902"/>
                  <a:gd name="connsiteY6" fmla="*/ 133350 h 395305"/>
                  <a:gd name="connsiteX7" fmla="*/ 3259 w 463902"/>
                  <a:gd name="connsiteY7" fmla="*/ 219076 h 395305"/>
                  <a:gd name="connsiteX0" fmla="*/ 3373 w 464016"/>
                  <a:gd name="connsiteY0" fmla="*/ 219076 h 357212"/>
                  <a:gd name="connsiteX1" fmla="*/ 186730 w 464016"/>
                  <a:gd name="connsiteY1" fmla="*/ 357188 h 357212"/>
                  <a:gd name="connsiteX2" fmla="*/ 317458 w 464016"/>
                  <a:gd name="connsiteY2" fmla="*/ 236484 h 357212"/>
                  <a:gd name="connsiteX3" fmla="*/ 460573 w 464016"/>
                  <a:gd name="connsiteY3" fmla="*/ 100014 h 357212"/>
                  <a:gd name="connsiteX4" fmla="*/ 403423 w 464016"/>
                  <a:gd name="connsiteY4" fmla="*/ 0 h 357212"/>
                  <a:gd name="connsiteX5" fmla="*/ 172442 w 464016"/>
                  <a:gd name="connsiteY5" fmla="*/ 209550 h 357212"/>
                  <a:gd name="connsiteX6" fmla="*/ 77191 w 464016"/>
                  <a:gd name="connsiteY6" fmla="*/ 133350 h 357212"/>
                  <a:gd name="connsiteX7" fmla="*/ 3373 w 464016"/>
                  <a:gd name="connsiteY7" fmla="*/ 219076 h 357212"/>
                  <a:gd name="connsiteX0" fmla="*/ 3605 w 464248"/>
                  <a:gd name="connsiteY0" fmla="*/ 219076 h 378641"/>
                  <a:gd name="connsiteX1" fmla="*/ 191725 w 464248"/>
                  <a:gd name="connsiteY1" fmla="*/ 378620 h 378641"/>
                  <a:gd name="connsiteX2" fmla="*/ 317690 w 464248"/>
                  <a:gd name="connsiteY2" fmla="*/ 236484 h 378641"/>
                  <a:gd name="connsiteX3" fmla="*/ 460805 w 464248"/>
                  <a:gd name="connsiteY3" fmla="*/ 100014 h 378641"/>
                  <a:gd name="connsiteX4" fmla="*/ 403655 w 464248"/>
                  <a:gd name="connsiteY4" fmla="*/ 0 h 378641"/>
                  <a:gd name="connsiteX5" fmla="*/ 172674 w 464248"/>
                  <a:gd name="connsiteY5" fmla="*/ 209550 h 378641"/>
                  <a:gd name="connsiteX6" fmla="*/ 77423 w 464248"/>
                  <a:gd name="connsiteY6" fmla="*/ 133350 h 378641"/>
                  <a:gd name="connsiteX7" fmla="*/ 3605 w 464248"/>
                  <a:gd name="connsiteY7" fmla="*/ 219076 h 378641"/>
                  <a:gd name="connsiteX0" fmla="*/ 3470 w 464113"/>
                  <a:gd name="connsiteY0" fmla="*/ 219076 h 378641"/>
                  <a:gd name="connsiteX1" fmla="*/ 191590 w 464113"/>
                  <a:gd name="connsiteY1" fmla="*/ 378620 h 378641"/>
                  <a:gd name="connsiteX2" fmla="*/ 317555 w 464113"/>
                  <a:gd name="connsiteY2" fmla="*/ 236484 h 378641"/>
                  <a:gd name="connsiteX3" fmla="*/ 460670 w 464113"/>
                  <a:gd name="connsiteY3" fmla="*/ 100014 h 378641"/>
                  <a:gd name="connsiteX4" fmla="*/ 403520 w 464113"/>
                  <a:gd name="connsiteY4" fmla="*/ 0 h 378641"/>
                  <a:gd name="connsiteX5" fmla="*/ 174921 w 464113"/>
                  <a:gd name="connsiteY5" fmla="*/ 221457 h 378641"/>
                  <a:gd name="connsiteX6" fmla="*/ 77288 w 464113"/>
                  <a:gd name="connsiteY6" fmla="*/ 133350 h 378641"/>
                  <a:gd name="connsiteX7" fmla="*/ 3470 w 464113"/>
                  <a:gd name="connsiteY7" fmla="*/ 219076 h 378641"/>
                  <a:gd name="connsiteX0" fmla="*/ 3470 w 479103"/>
                  <a:gd name="connsiteY0" fmla="*/ 237452 h 397017"/>
                  <a:gd name="connsiteX1" fmla="*/ 191590 w 479103"/>
                  <a:gd name="connsiteY1" fmla="*/ 396996 h 397017"/>
                  <a:gd name="connsiteX2" fmla="*/ 317555 w 479103"/>
                  <a:gd name="connsiteY2" fmla="*/ 254860 h 397017"/>
                  <a:gd name="connsiteX3" fmla="*/ 460670 w 479103"/>
                  <a:gd name="connsiteY3" fmla="*/ 118390 h 397017"/>
                  <a:gd name="connsiteX4" fmla="*/ 403520 w 479103"/>
                  <a:gd name="connsiteY4" fmla="*/ 18376 h 397017"/>
                  <a:gd name="connsiteX5" fmla="*/ 174921 w 479103"/>
                  <a:gd name="connsiteY5" fmla="*/ 239833 h 397017"/>
                  <a:gd name="connsiteX6" fmla="*/ 77288 w 479103"/>
                  <a:gd name="connsiteY6" fmla="*/ 151726 h 397017"/>
                  <a:gd name="connsiteX7" fmla="*/ 3470 w 479103"/>
                  <a:gd name="connsiteY7" fmla="*/ 237452 h 397017"/>
                  <a:gd name="connsiteX0" fmla="*/ 3470 w 463445"/>
                  <a:gd name="connsiteY0" fmla="*/ 220091 h 379656"/>
                  <a:gd name="connsiteX1" fmla="*/ 191590 w 463445"/>
                  <a:gd name="connsiteY1" fmla="*/ 379635 h 379656"/>
                  <a:gd name="connsiteX2" fmla="*/ 317555 w 463445"/>
                  <a:gd name="connsiteY2" fmla="*/ 237499 h 379656"/>
                  <a:gd name="connsiteX3" fmla="*/ 460670 w 463445"/>
                  <a:gd name="connsiteY3" fmla="*/ 101029 h 379656"/>
                  <a:gd name="connsiteX4" fmla="*/ 403520 w 463445"/>
                  <a:gd name="connsiteY4" fmla="*/ 1015 h 379656"/>
                  <a:gd name="connsiteX5" fmla="*/ 174921 w 463445"/>
                  <a:gd name="connsiteY5" fmla="*/ 222472 h 379656"/>
                  <a:gd name="connsiteX6" fmla="*/ 77288 w 463445"/>
                  <a:gd name="connsiteY6" fmla="*/ 134365 h 379656"/>
                  <a:gd name="connsiteX7" fmla="*/ 3470 w 463445"/>
                  <a:gd name="connsiteY7" fmla="*/ 220091 h 379656"/>
                  <a:gd name="connsiteX0" fmla="*/ 3470 w 471984"/>
                  <a:gd name="connsiteY0" fmla="*/ 220120 h 379685"/>
                  <a:gd name="connsiteX1" fmla="*/ 191590 w 471984"/>
                  <a:gd name="connsiteY1" fmla="*/ 379664 h 379685"/>
                  <a:gd name="connsiteX2" fmla="*/ 317555 w 471984"/>
                  <a:gd name="connsiteY2" fmla="*/ 237528 h 379685"/>
                  <a:gd name="connsiteX3" fmla="*/ 460670 w 471984"/>
                  <a:gd name="connsiteY3" fmla="*/ 101058 h 379685"/>
                  <a:gd name="connsiteX4" fmla="*/ 403520 w 471984"/>
                  <a:gd name="connsiteY4" fmla="*/ 1044 h 379685"/>
                  <a:gd name="connsiteX5" fmla="*/ 174921 w 471984"/>
                  <a:gd name="connsiteY5" fmla="*/ 222501 h 379685"/>
                  <a:gd name="connsiteX6" fmla="*/ 77288 w 471984"/>
                  <a:gd name="connsiteY6" fmla="*/ 134394 h 379685"/>
                  <a:gd name="connsiteX7" fmla="*/ 3470 w 471984"/>
                  <a:gd name="connsiteY7" fmla="*/ 220120 h 379685"/>
                  <a:gd name="connsiteX0" fmla="*/ 3470 w 478667"/>
                  <a:gd name="connsiteY0" fmla="*/ 221676 h 381241"/>
                  <a:gd name="connsiteX1" fmla="*/ 191590 w 478667"/>
                  <a:gd name="connsiteY1" fmla="*/ 381220 h 381241"/>
                  <a:gd name="connsiteX2" fmla="*/ 317555 w 478667"/>
                  <a:gd name="connsiteY2" fmla="*/ 239084 h 381241"/>
                  <a:gd name="connsiteX3" fmla="*/ 465432 w 478667"/>
                  <a:gd name="connsiteY3" fmla="*/ 112139 h 381241"/>
                  <a:gd name="connsiteX4" fmla="*/ 403520 w 478667"/>
                  <a:gd name="connsiteY4" fmla="*/ 2600 h 381241"/>
                  <a:gd name="connsiteX5" fmla="*/ 174921 w 478667"/>
                  <a:gd name="connsiteY5" fmla="*/ 224057 h 381241"/>
                  <a:gd name="connsiteX6" fmla="*/ 77288 w 478667"/>
                  <a:gd name="connsiteY6" fmla="*/ 135950 h 381241"/>
                  <a:gd name="connsiteX7" fmla="*/ 3470 w 478667"/>
                  <a:gd name="connsiteY7" fmla="*/ 221676 h 381241"/>
                  <a:gd name="connsiteX0" fmla="*/ 3470 w 478667"/>
                  <a:gd name="connsiteY0" fmla="*/ 221676 h 381241"/>
                  <a:gd name="connsiteX1" fmla="*/ 191590 w 478667"/>
                  <a:gd name="connsiteY1" fmla="*/ 381220 h 381241"/>
                  <a:gd name="connsiteX2" fmla="*/ 317555 w 478667"/>
                  <a:gd name="connsiteY2" fmla="*/ 239084 h 381241"/>
                  <a:gd name="connsiteX3" fmla="*/ 465432 w 478667"/>
                  <a:gd name="connsiteY3" fmla="*/ 112139 h 381241"/>
                  <a:gd name="connsiteX4" fmla="*/ 403520 w 478667"/>
                  <a:gd name="connsiteY4" fmla="*/ 2600 h 381241"/>
                  <a:gd name="connsiteX5" fmla="*/ 174921 w 478667"/>
                  <a:gd name="connsiteY5" fmla="*/ 224057 h 381241"/>
                  <a:gd name="connsiteX6" fmla="*/ 77288 w 478667"/>
                  <a:gd name="connsiteY6" fmla="*/ 135950 h 381241"/>
                  <a:gd name="connsiteX7" fmla="*/ 3470 w 478667"/>
                  <a:gd name="connsiteY7" fmla="*/ 221676 h 381241"/>
                  <a:gd name="connsiteX0" fmla="*/ 3470 w 468632"/>
                  <a:gd name="connsiteY0" fmla="*/ 221629 h 381402"/>
                  <a:gd name="connsiteX1" fmla="*/ 191590 w 468632"/>
                  <a:gd name="connsiteY1" fmla="*/ 381173 h 381402"/>
                  <a:gd name="connsiteX2" fmla="*/ 327080 w 468632"/>
                  <a:gd name="connsiteY2" fmla="*/ 241419 h 381402"/>
                  <a:gd name="connsiteX3" fmla="*/ 465432 w 468632"/>
                  <a:gd name="connsiteY3" fmla="*/ 112092 h 381402"/>
                  <a:gd name="connsiteX4" fmla="*/ 403520 w 468632"/>
                  <a:gd name="connsiteY4" fmla="*/ 2553 h 381402"/>
                  <a:gd name="connsiteX5" fmla="*/ 174921 w 468632"/>
                  <a:gd name="connsiteY5" fmla="*/ 224010 h 381402"/>
                  <a:gd name="connsiteX6" fmla="*/ 77288 w 468632"/>
                  <a:gd name="connsiteY6" fmla="*/ 135903 h 381402"/>
                  <a:gd name="connsiteX7" fmla="*/ 3470 w 468632"/>
                  <a:gd name="connsiteY7" fmla="*/ 221629 h 381402"/>
                  <a:gd name="connsiteX0" fmla="*/ 3470 w 468632"/>
                  <a:gd name="connsiteY0" fmla="*/ 221629 h 381261"/>
                  <a:gd name="connsiteX1" fmla="*/ 191590 w 468632"/>
                  <a:gd name="connsiteY1" fmla="*/ 381173 h 381261"/>
                  <a:gd name="connsiteX2" fmla="*/ 327080 w 468632"/>
                  <a:gd name="connsiteY2" fmla="*/ 241419 h 381261"/>
                  <a:gd name="connsiteX3" fmla="*/ 465432 w 468632"/>
                  <a:gd name="connsiteY3" fmla="*/ 112092 h 381261"/>
                  <a:gd name="connsiteX4" fmla="*/ 403520 w 468632"/>
                  <a:gd name="connsiteY4" fmla="*/ 2553 h 381261"/>
                  <a:gd name="connsiteX5" fmla="*/ 174921 w 468632"/>
                  <a:gd name="connsiteY5" fmla="*/ 224010 h 381261"/>
                  <a:gd name="connsiteX6" fmla="*/ 77288 w 468632"/>
                  <a:gd name="connsiteY6" fmla="*/ 135903 h 381261"/>
                  <a:gd name="connsiteX7" fmla="*/ 3470 w 468632"/>
                  <a:gd name="connsiteY7" fmla="*/ 221629 h 381261"/>
                  <a:gd name="connsiteX0" fmla="*/ 3470 w 481001"/>
                  <a:gd name="connsiteY0" fmla="*/ 221469 h 381101"/>
                  <a:gd name="connsiteX1" fmla="*/ 191590 w 481001"/>
                  <a:gd name="connsiteY1" fmla="*/ 381013 h 381101"/>
                  <a:gd name="connsiteX2" fmla="*/ 327080 w 481001"/>
                  <a:gd name="connsiteY2" fmla="*/ 241259 h 381101"/>
                  <a:gd name="connsiteX3" fmla="*/ 465432 w 481001"/>
                  <a:gd name="connsiteY3" fmla="*/ 111932 h 381101"/>
                  <a:gd name="connsiteX4" fmla="*/ 403520 w 481001"/>
                  <a:gd name="connsiteY4" fmla="*/ 2393 h 381101"/>
                  <a:gd name="connsiteX5" fmla="*/ 174921 w 481001"/>
                  <a:gd name="connsiteY5" fmla="*/ 223850 h 381101"/>
                  <a:gd name="connsiteX6" fmla="*/ 77288 w 481001"/>
                  <a:gd name="connsiteY6" fmla="*/ 135743 h 381101"/>
                  <a:gd name="connsiteX7" fmla="*/ 3470 w 481001"/>
                  <a:gd name="connsiteY7" fmla="*/ 221469 h 381101"/>
                  <a:gd name="connsiteX0" fmla="*/ 3470 w 485051"/>
                  <a:gd name="connsiteY0" fmla="*/ 221686 h 381318"/>
                  <a:gd name="connsiteX1" fmla="*/ 191590 w 485051"/>
                  <a:gd name="connsiteY1" fmla="*/ 381230 h 381318"/>
                  <a:gd name="connsiteX2" fmla="*/ 327080 w 485051"/>
                  <a:gd name="connsiteY2" fmla="*/ 241476 h 381318"/>
                  <a:gd name="connsiteX3" fmla="*/ 465432 w 485051"/>
                  <a:gd name="connsiteY3" fmla="*/ 112149 h 381318"/>
                  <a:gd name="connsiteX4" fmla="*/ 403520 w 485051"/>
                  <a:gd name="connsiteY4" fmla="*/ 2610 h 381318"/>
                  <a:gd name="connsiteX5" fmla="*/ 174921 w 485051"/>
                  <a:gd name="connsiteY5" fmla="*/ 224067 h 381318"/>
                  <a:gd name="connsiteX6" fmla="*/ 77288 w 485051"/>
                  <a:gd name="connsiteY6" fmla="*/ 135960 h 381318"/>
                  <a:gd name="connsiteX7" fmla="*/ 3470 w 485051"/>
                  <a:gd name="connsiteY7" fmla="*/ 221686 h 381318"/>
                  <a:gd name="connsiteX0" fmla="*/ 3790 w 485371"/>
                  <a:gd name="connsiteY0" fmla="*/ 221686 h 381318"/>
                  <a:gd name="connsiteX1" fmla="*/ 191910 w 485371"/>
                  <a:gd name="connsiteY1" fmla="*/ 381230 h 381318"/>
                  <a:gd name="connsiteX2" fmla="*/ 327400 w 485371"/>
                  <a:gd name="connsiteY2" fmla="*/ 241476 h 381318"/>
                  <a:gd name="connsiteX3" fmla="*/ 465752 w 485371"/>
                  <a:gd name="connsiteY3" fmla="*/ 112149 h 381318"/>
                  <a:gd name="connsiteX4" fmla="*/ 403840 w 485371"/>
                  <a:gd name="connsiteY4" fmla="*/ 2610 h 381318"/>
                  <a:gd name="connsiteX5" fmla="*/ 175241 w 485371"/>
                  <a:gd name="connsiteY5" fmla="*/ 224067 h 381318"/>
                  <a:gd name="connsiteX6" fmla="*/ 77608 w 485371"/>
                  <a:gd name="connsiteY6" fmla="*/ 135960 h 381318"/>
                  <a:gd name="connsiteX7" fmla="*/ 3790 w 485371"/>
                  <a:gd name="connsiteY7" fmla="*/ 221686 h 381318"/>
                  <a:gd name="connsiteX0" fmla="*/ 3554 w 485135"/>
                  <a:gd name="connsiteY0" fmla="*/ 221686 h 381319"/>
                  <a:gd name="connsiteX1" fmla="*/ 191674 w 485135"/>
                  <a:gd name="connsiteY1" fmla="*/ 381230 h 381319"/>
                  <a:gd name="connsiteX2" fmla="*/ 327164 w 485135"/>
                  <a:gd name="connsiteY2" fmla="*/ 241476 h 381319"/>
                  <a:gd name="connsiteX3" fmla="*/ 465516 w 485135"/>
                  <a:gd name="connsiteY3" fmla="*/ 112149 h 381319"/>
                  <a:gd name="connsiteX4" fmla="*/ 403604 w 485135"/>
                  <a:gd name="connsiteY4" fmla="*/ 2610 h 381319"/>
                  <a:gd name="connsiteX5" fmla="*/ 175005 w 485135"/>
                  <a:gd name="connsiteY5" fmla="*/ 224067 h 381319"/>
                  <a:gd name="connsiteX6" fmla="*/ 79753 w 485135"/>
                  <a:gd name="connsiteY6" fmla="*/ 131197 h 381319"/>
                  <a:gd name="connsiteX7" fmla="*/ 3554 w 485135"/>
                  <a:gd name="connsiteY7" fmla="*/ 221686 h 381319"/>
                  <a:gd name="connsiteX0" fmla="*/ 8294 w 489875"/>
                  <a:gd name="connsiteY0" fmla="*/ 221686 h 381314"/>
                  <a:gd name="connsiteX1" fmla="*/ 196414 w 489875"/>
                  <a:gd name="connsiteY1" fmla="*/ 381230 h 381314"/>
                  <a:gd name="connsiteX2" fmla="*/ 331904 w 489875"/>
                  <a:gd name="connsiteY2" fmla="*/ 241476 h 381314"/>
                  <a:gd name="connsiteX3" fmla="*/ 470256 w 489875"/>
                  <a:gd name="connsiteY3" fmla="*/ 112149 h 381314"/>
                  <a:gd name="connsiteX4" fmla="*/ 408344 w 489875"/>
                  <a:gd name="connsiteY4" fmla="*/ 2610 h 381314"/>
                  <a:gd name="connsiteX5" fmla="*/ 179745 w 489875"/>
                  <a:gd name="connsiteY5" fmla="*/ 224067 h 381314"/>
                  <a:gd name="connsiteX6" fmla="*/ 84493 w 489875"/>
                  <a:gd name="connsiteY6" fmla="*/ 131197 h 381314"/>
                  <a:gd name="connsiteX7" fmla="*/ 8294 w 489875"/>
                  <a:gd name="connsiteY7" fmla="*/ 221686 h 3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75" h="381314">
                    <a:moveTo>
                      <a:pt x="8294" y="221686"/>
                    </a:moveTo>
                    <a:cubicBezTo>
                      <a:pt x="41235" y="256215"/>
                      <a:pt x="166292" y="385076"/>
                      <a:pt x="196414" y="381230"/>
                    </a:cubicBezTo>
                    <a:cubicBezTo>
                      <a:pt x="226536" y="377384"/>
                      <a:pt x="217207" y="352998"/>
                      <a:pt x="331904" y="241476"/>
                    </a:cubicBezTo>
                    <a:cubicBezTo>
                      <a:pt x="446601" y="129954"/>
                      <a:pt x="417035" y="154341"/>
                      <a:pt x="470256" y="112149"/>
                    </a:cubicBezTo>
                    <a:cubicBezTo>
                      <a:pt x="523477" y="69957"/>
                      <a:pt x="456763" y="-16043"/>
                      <a:pt x="408344" y="2610"/>
                    </a:cubicBezTo>
                    <a:cubicBezTo>
                      <a:pt x="359926" y="21263"/>
                      <a:pt x="263883" y="128023"/>
                      <a:pt x="179745" y="224067"/>
                    </a:cubicBezTo>
                    <a:cubicBezTo>
                      <a:pt x="147201" y="194698"/>
                      <a:pt x="120212" y="155407"/>
                      <a:pt x="84493" y="131197"/>
                    </a:cubicBezTo>
                    <a:cubicBezTo>
                      <a:pt x="48774" y="106987"/>
                      <a:pt x="-24647" y="187157"/>
                      <a:pt x="8294" y="2216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03" rtl="0" eaLnBrk="1" fontAlgn="auto" latinLnBrk="0" hangingPunct="1">
                  <a:lnSpc>
                    <a:spcPct val="100000"/>
                  </a:lnSpc>
                  <a:spcBef>
                    <a:spcPts val="0"/>
                  </a:spcBef>
                  <a:spcAft>
                    <a:spcPts val="0"/>
                  </a:spcAft>
                  <a:buClrTx/>
                  <a:buSzTx/>
                  <a:buFontTx/>
                  <a:buNone/>
                  <a:tabLst/>
                  <a:defRPr/>
                </a:pPr>
                <a:endParaRPr kumimoji="0" lang="en-US" sz="1788" b="0" i="0" u="none" strike="noStrike" kern="1200" cap="none" spc="0" normalizeH="0" baseline="0" noProof="0" dirty="0">
                  <a:ln>
                    <a:solidFill>
                      <a:srgbClr val="FFFFFF">
                        <a:alpha val="0"/>
                      </a:srgbClr>
                    </a:solidFill>
                  </a:ln>
                  <a:solidFill>
                    <a:srgbClr val="000000"/>
                  </a:solidFill>
                  <a:effectLst/>
                  <a:uLnTx/>
                  <a:uFillTx/>
                  <a:latin typeface="Segoe UI"/>
                  <a:ea typeface="+mn-ea"/>
                  <a:cs typeface="+mn-cs"/>
                </a:endParaRPr>
              </a:p>
            </p:txBody>
          </p:sp>
        </p:grpSp>
      </p:grpSp>
      <p:sp>
        <p:nvSpPr>
          <p:cNvPr id="42" name="Rectangle 41"/>
          <p:cNvSpPr/>
          <p:nvPr/>
        </p:nvSpPr>
        <p:spPr bwMode="auto">
          <a:xfrm>
            <a:off x="9815421" y="5387469"/>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43" name="Rectangle 42"/>
          <p:cNvSpPr/>
          <p:nvPr/>
        </p:nvSpPr>
        <p:spPr bwMode="auto">
          <a:xfrm>
            <a:off x="9815421" y="4309644"/>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2</a:t>
            </a:r>
          </a:p>
        </p:txBody>
      </p:sp>
      <p:sp>
        <p:nvSpPr>
          <p:cNvPr id="44" name="Rectangle 43"/>
          <p:cNvSpPr/>
          <p:nvPr/>
        </p:nvSpPr>
        <p:spPr bwMode="auto">
          <a:xfrm>
            <a:off x="9492107" y="2312957"/>
            <a:ext cx="203756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Workspace</a:t>
            </a:r>
          </a:p>
        </p:txBody>
      </p:sp>
      <p:sp>
        <p:nvSpPr>
          <p:cNvPr id="45" name="Rectangle 44"/>
          <p:cNvSpPr/>
          <p:nvPr/>
        </p:nvSpPr>
        <p:spPr bwMode="auto">
          <a:xfrm>
            <a:off x="9815421" y="3311300"/>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1</a:t>
            </a:r>
          </a:p>
        </p:txBody>
      </p:sp>
      <p:sp>
        <p:nvSpPr>
          <p:cNvPr id="49" name="TextBox 48"/>
          <p:cNvSpPr txBox="1"/>
          <p:nvPr/>
        </p:nvSpPr>
        <p:spPr>
          <a:xfrm>
            <a:off x="431397" y="1514705"/>
            <a:ext cx="2559929" cy="641241"/>
          </a:xfrm>
          <a:prstGeom prst="rect">
            <a:avLst/>
          </a:prstGeom>
          <a:no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Application</a:t>
            </a:r>
          </a:p>
        </p:txBody>
      </p:sp>
      <p:sp>
        <p:nvSpPr>
          <p:cNvPr id="53" name="Rectangle 52"/>
          <p:cNvSpPr/>
          <p:nvPr/>
        </p:nvSpPr>
        <p:spPr>
          <a:xfrm>
            <a:off x="882" y="-1"/>
            <a:ext cx="12434711" cy="160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302" tIns="466302" rIns="466302"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Provide seamless authentication experiences</a:t>
            </a: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
        <p:nvSpPr>
          <p:cNvPr id="28" name="Rectangle 27"/>
          <p:cNvSpPr/>
          <p:nvPr/>
        </p:nvSpPr>
        <p:spPr bwMode="auto">
          <a:xfrm>
            <a:off x="431398" y="1514705"/>
            <a:ext cx="3108485" cy="5043830"/>
          </a:xfrm>
          <a:prstGeom prst="rect">
            <a:avLst/>
          </a:prstGeom>
          <a:noFill/>
          <a:ln w="12700">
            <a:solidFill>
              <a:srgbClr val="1E1E1E">
                <a:alpha val="50000"/>
              </a:srgb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48" name="Group 47"/>
          <p:cNvGrpSpPr/>
          <p:nvPr/>
        </p:nvGrpSpPr>
        <p:grpSpPr>
          <a:xfrm>
            <a:off x="882" y="6732008"/>
            <a:ext cx="2070379" cy="262517"/>
            <a:chOff x="10162032" y="6604155"/>
            <a:chExt cx="2029968" cy="257393"/>
          </a:xfrm>
        </p:grpSpPr>
        <p:sp>
          <p:nvSpPr>
            <p:cNvPr id="50" name="Rectangle 49"/>
            <p:cNvSpPr/>
            <p:nvPr/>
          </p:nvSpPr>
          <p:spPr>
            <a:xfrm>
              <a:off x="10838688"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54" name="Rectangle 53"/>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55" name="Rectangle 54"/>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56" name="Straight Connector 55"/>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8811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82" y="-1"/>
            <a:ext cx="12434711" cy="160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302" tIns="466302" rIns="466302"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Provide seamless authentication experiences</a:t>
            </a: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448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
        <p:nvSpPr>
          <p:cNvPr id="46" name="Rectangle 45"/>
          <p:cNvSpPr/>
          <p:nvPr/>
        </p:nvSpPr>
        <p:spPr bwMode="auto">
          <a:xfrm>
            <a:off x="8934018" y="1514705"/>
            <a:ext cx="3108485" cy="5043830"/>
          </a:xfrm>
          <a:prstGeom prst="rect">
            <a:avLst/>
          </a:prstGeom>
          <a:solidFill>
            <a:srgbClr val="EDC3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7" name="TextBox 46"/>
          <p:cNvSpPr txBox="1"/>
          <p:nvPr/>
        </p:nvSpPr>
        <p:spPr>
          <a:xfrm>
            <a:off x="8934017" y="1503009"/>
            <a:ext cx="3108486" cy="641241"/>
          </a:xfrm>
          <a:prstGeom prst="rect">
            <a:avLst/>
          </a:prstGeom>
          <a:solidFill>
            <a:srgbClr val="EDC30D"/>
          </a:solid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Power BI</a:t>
            </a:r>
          </a:p>
        </p:txBody>
      </p:sp>
      <p:sp>
        <p:nvSpPr>
          <p:cNvPr id="5" name="Rectangle 4"/>
          <p:cNvSpPr/>
          <p:nvPr/>
        </p:nvSpPr>
        <p:spPr bwMode="auto">
          <a:xfrm>
            <a:off x="1008586" y="2313361"/>
            <a:ext cx="201177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Users</a:t>
            </a:r>
          </a:p>
        </p:txBody>
      </p:sp>
      <p:sp>
        <p:nvSpPr>
          <p:cNvPr id="7" name="Rectangle 6"/>
          <p:cNvSpPr/>
          <p:nvPr/>
        </p:nvSpPr>
        <p:spPr bwMode="auto">
          <a:xfrm>
            <a:off x="1005596" y="4297974"/>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Permissions</a:t>
            </a:r>
          </a:p>
        </p:txBody>
      </p:sp>
      <p:sp>
        <p:nvSpPr>
          <p:cNvPr id="8" name="Rectangle 7"/>
          <p:cNvSpPr/>
          <p:nvPr/>
        </p:nvSpPr>
        <p:spPr bwMode="auto">
          <a:xfrm>
            <a:off x="1008587" y="3311300"/>
            <a:ext cx="1985729"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Auth. providers</a:t>
            </a:r>
          </a:p>
        </p:txBody>
      </p:sp>
      <p:sp>
        <p:nvSpPr>
          <p:cNvPr id="9" name="Rectangle 8"/>
          <p:cNvSpPr/>
          <p:nvPr/>
        </p:nvSpPr>
        <p:spPr bwMode="auto">
          <a:xfrm>
            <a:off x="1005596" y="5387471"/>
            <a:ext cx="198573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28" name="Left Arrow 27"/>
          <p:cNvSpPr/>
          <p:nvPr/>
        </p:nvSpPr>
        <p:spPr>
          <a:xfrm>
            <a:off x="5648313" y="3533921"/>
            <a:ext cx="3147536" cy="377594"/>
          </a:xfrm>
          <a:prstGeom prst="lef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3" name="Freeform 22"/>
          <p:cNvSpPr/>
          <p:nvPr/>
        </p:nvSpPr>
        <p:spPr>
          <a:xfrm>
            <a:off x="3794092" y="2311535"/>
            <a:ext cx="722051" cy="824257"/>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a typeface="+mn-ea"/>
              <a:cs typeface="+mn-cs"/>
            </a:endParaRPr>
          </a:p>
        </p:txBody>
      </p:sp>
      <p:sp>
        <p:nvSpPr>
          <p:cNvPr id="42" name="Rectangle 41"/>
          <p:cNvSpPr/>
          <p:nvPr/>
        </p:nvSpPr>
        <p:spPr bwMode="auto">
          <a:xfrm>
            <a:off x="9815421" y="5387469"/>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API keys</a:t>
            </a:r>
          </a:p>
        </p:txBody>
      </p:sp>
      <p:sp>
        <p:nvSpPr>
          <p:cNvPr id="43" name="Rectangle 42"/>
          <p:cNvSpPr/>
          <p:nvPr/>
        </p:nvSpPr>
        <p:spPr bwMode="auto">
          <a:xfrm>
            <a:off x="9815421" y="4309644"/>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2</a:t>
            </a:r>
          </a:p>
        </p:txBody>
      </p:sp>
      <p:sp>
        <p:nvSpPr>
          <p:cNvPr id="44" name="Rectangle 43"/>
          <p:cNvSpPr/>
          <p:nvPr/>
        </p:nvSpPr>
        <p:spPr bwMode="auto">
          <a:xfrm>
            <a:off x="9492107" y="2312957"/>
            <a:ext cx="2037560"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Workspace</a:t>
            </a:r>
          </a:p>
        </p:txBody>
      </p:sp>
      <p:sp>
        <p:nvSpPr>
          <p:cNvPr id="45" name="Rectangle 44"/>
          <p:cNvSpPr/>
          <p:nvPr/>
        </p:nvSpPr>
        <p:spPr bwMode="auto">
          <a:xfrm>
            <a:off x="9815421" y="3311300"/>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1</a:t>
            </a:r>
          </a:p>
        </p:txBody>
      </p:sp>
      <p:sp>
        <p:nvSpPr>
          <p:cNvPr id="29" name="Rectangle 28"/>
          <p:cNvSpPr/>
          <p:nvPr/>
        </p:nvSpPr>
        <p:spPr bwMode="auto">
          <a:xfrm>
            <a:off x="3777526" y="3311300"/>
            <a:ext cx="1714245" cy="822835"/>
          </a:xfrm>
          <a:prstGeom prst="rect">
            <a:avLst/>
          </a:prstGeom>
          <a:solidFill>
            <a:srgbClr val="282828"/>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30" rIns="0" bIns="46630" numCol="1" rtlCol="0" anchor="ctr" anchorCtr="0" compatLnSpc="1">
            <a:prstTxWarp prst="textNoShape">
              <a:avLst/>
            </a:prstTxWarp>
          </a:bodyPr>
          <a:lstStyle/>
          <a:p>
            <a:pPr marL="0" marR="0" lvl="0" indent="0" algn="l" defTabSz="932293"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2F2F2"/>
                </a:solidFill>
                <a:effectLst/>
                <a:uLnTx/>
                <a:uFillTx/>
                <a:latin typeface="Segoe UI Light" panose="020B0502040204020203" pitchFamily="34" charset="0"/>
                <a:ea typeface="+mn-ea"/>
                <a:cs typeface="Segoe UI Light" panose="020B0502040204020203" pitchFamily="34" charset="0"/>
              </a:rPr>
              <a:t>Report 1</a:t>
            </a:r>
          </a:p>
        </p:txBody>
      </p:sp>
      <p:sp>
        <p:nvSpPr>
          <p:cNvPr id="32" name="TextBox 31"/>
          <p:cNvSpPr txBox="1"/>
          <p:nvPr/>
        </p:nvSpPr>
        <p:spPr>
          <a:xfrm>
            <a:off x="431397" y="1514705"/>
            <a:ext cx="2559929" cy="641241"/>
          </a:xfrm>
          <a:prstGeom prst="rect">
            <a:avLst/>
          </a:prstGeom>
          <a:noFill/>
        </p:spPr>
        <p:txBody>
          <a:bodyPr wrap="square" lIns="182854" tIns="146283" rIns="182854" bIns="146283" rtlCol="0">
            <a:spAutoFit/>
          </a:bodyPr>
          <a:lstStyle/>
          <a:p>
            <a:pPr marL="0" marR="0" lvl="0" indent="0" algn="l" defTabSz="914224" rtl="0" eaLnBrk="1" fontAlgn="auto" latinLnBrk="0" hangingPunct="1">
              <a:lnSpc>
                <a:spcPct val="90000"/>
              </a:lnSpc>
              <a:spcBef>
                <a:spcPts val="0"/>
              </a:spcBef>
              <a:spcAft>
                <a:spcPts val="600"/>
              </a:spcAft>
              <a:buClrTx/>
              <a:buSzTx/>
              <a:buFontTx/>
              <a:buNone/>
              <a:tabLst/>
              <a:defRPr/>
            </a:pPr>
            <a:r>
              <a:rPr kumimoji="0" lang="en-US" sz="2448" b="0" i="0" u="none" strike="noStrike" kern="0" cap="none" spc="0" normalizeH="0" baseline="0" noProof="0" dirty="0">
                <a:ln>
                  <a:noFill/>
                </a:ln>
                <a:solidFill>
                  <a:srgbClr val="282828"/>
                </a:solidFill>
                <a:effectLst/>
                <a:uLnTx/>
                <a:uFillTx/>
                <a:latin typeface="Segoe UI Light"/>
                <a:ea typeface="Segoe UI Black" panose="020B0A02040204020203" pitchFamily="34" charset="0"/>
                <a:cs typeface="Segoe UI Black" panose="020B0A02040204020203" pitchFamily="34" charset="0"/>
              </a:rPr>
              <a:t>Application</a:t>
            </a:r>
          </a:p>
        </p:txBody>
      </p:sp>
      <p:sp>
        <p:nvSpPr>
          <p:cNvPr id="18" name="Rectangle 17"/>
          <p:cNvSpPr/>
          <p:nvPr/>
        </p:nvSpPr>
        <p:spPr bwMode="auto">
          <a:xfrm>
            <a:off x="431398" y="1514705"/>
            <a:ext cx="3108485" cy="5043830"/>
          </a:xfrm>
          <a:prstGeom prst="rect">
            <a:avLst/>
          </a:prstGeom>
          <a:noFill/>
          <a:ln w="12700">
            <a:solidFill>
              <a:srgbClr val="1E1E1E">
                <a:alpha val="50000"/>
              </a:srgb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7" name="Group 26"/>
          <p:cNvGrpSpPr/>
          <p:nvPr/>
        </p:nvGrpSpPr>
        <p:grpSpPr>
          <a:xfrm>
            <a:off x="882" y="6732008"/>
            <a:ext cx="2070379" cy="262517"/>
            <a:chOff x="10162032" y="6604155"/>
            <a:chExt cx="2029968" cy="257393"/>
          </a:xfrm>
        </p:grpSpPr>
        <p:sp>
          <p:nvSpPr>
            <p:cNvPr id="30" name="Rectangle 29"/>
            <p:cNvSpPr/>
            <p:nvPr/>
          </p:nvSpPr>
          <p:spPr>
            <a:xfrm>
              <a:off x="10838688"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31" name="Rectangle 30"/>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33" name="Rectangle 32"/>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34" name="Straight Connector 33"/>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5636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82828"/>
          </a:solidFill>
        </p:spPr>
        <p:txBody>
          <a:bodyPr>
            <a:normAutofit/>
          </a:bodyPr>
          <a:lstStyle/>
          <a:p>
            <a:r>
              <a:rPr lang="en-US" dirty="0">
                <a:latin typeface="Segoe UI Black" panose="020B0A02040204020203" pitchFamily="34" charset="0"/>
              </a:rPr>
              <a:t>Deploy </a:t>
            </a:r>
            <a:r>
              <a:rPr lang="en-US" dirty="0">
                <a:latin typeface="Segoe UI Light" panose="020B0502040204020203" pitchFamily="34" charset="0"/>
                <a:cs typeface="Segoe UI Light" panose="020B0502040204020203" pitchFamily="34" charset="0"/>
              </a:rPr>
              <a:t>quickly at cloud scale while </a:t>
            </a:r>
            <a:br>
              <a:rPr lang="en-US" dirty="0">
                <a:latin typeface="Segoe UI Light" panose="020B0502040204020203" pitchFamily="34" charset="0"/>
                <a:cs typeface="Segoe UI Light" panose="020B0502040204020203" pitchFamily="34" charset="0"/>
              </a:rPr>
            </a:br>
            <a:r>
              <a:rPr lang="en-US" dirty="0">
                <a:latin typeface="Segoe UI Light" panose="020B0502040204020203" pitchFamily="34" charset="0"/>
                <a:cs typeface="Segoe UI Light" panose="020B0502040204020203" pitchFamily="34" charset="0"/>
              </a:rPr>
              <a:t>managing costs and resources </a:t>
            </a:r>
            <a:endParaRPr lang="en-US" dirty="0"/>
          </a:p>
        </p:txBody>
      </p:sp>
      <p:sp>
        <p:nvSpPr>
          <p:cNvPr id="46" name="Content Placeholder 2"/>
          <p:cNvSpPr>
            <a:spLocks noGrp="1"/>
          </p:cNvSpPr>
          <p:nvPr>
            <p:ph idx="4294967295"/>
          </p:nvPr>
        </p:nvSpPr>
        <p:spPr>
          <a:xfrm>
            <a:off x="7232871" y="3019627"/>
            <a:ext cx="4946181" cy="2038450"/>
          </a:xfrm>
        </p:spPr>
        <p:txBody>
          <a:bodyPr>
            <a:noAutofit/>
          </a:bodyPr>
          <a:lstStyle/>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Automate deployment via Power BI </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and Azure Resource Management APIs</a:t>
            </a:r>
          </a:p>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Automatically scale as your app grows</a:t>
            </a:r>
          </a:p>
          <a:p>
            <a:pPr marL="279779" indent="-279779">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Pay as you go with consumption-based pricing </a:t>
            </a:r>
          </a:p>
        </p:txBody>
      </p:sp>
      <p:pic>
        <p:nvPicPr>
          <p:cNvPr id="13" name="Picture 12"/>
          <p:cNvPicPr>
            <a:picLocks noChangeAspect="1"/>
          </p:cNvPicPr>
          <p:nvPr/>
        </p:nvPicPr>
        <p:blipFill rotWithShape="1">
          <a:blip r:embed="rId2" cstate="print">
            <a:grayscl/>
            <a:extLst>
              <a:ext uri="{28A0092B-C50C-407E-A947-70E740481C1C}">
                <a14:useLocalDpi xmlns:a14="http://schemas.microsoft.com/office/drawing/2010/main" val="0"/>
              </a:ext>
            </a:extLst>
          </a:blip>
          <a:srcRect l="30681" t="2598" r="533" b="32006"/>
          <a:stretch/>
        </p:blipFill>
        <p:spPr>
          <a:xfrm>
            <a:off x="881" y="2670274"/>
            <a:ext cx="6824289" cy="4324251"/>
          </a:xfrm>
          <a:prstGeom prst="rect">
            <a:avLst/>
          </a:prstGeom>
        </p:spPr>
      </p:pic>
      <p:grpSp>
        <p:nvGrpSpPr>
          <p:cNvPr id="11" name="Group 10"/>
          <p:cNvGrpSpPr/>
          <p:nvPr/>
        </p:nvGrpSpPr>
        <p:grpSpPr>
          <a:xfrm>
            <a:off x="10882933" y="1477592"/>
            <a:ext cx="1203058" cy="1036561"/>
            <a:chOff x="9431303" y="535655"/>
            <a:chExt cx="1179576" cy="1016329"/>
          </a:xfrm>
        </p:grpSpPr>
        <p:sp>
          <p:nvSpPr>
            <p:cNvPr id="12" name="Freeform 11"/>
            <p:cNvSpPr>
              <a:spLocks noChangeAspect="1"/>
            </p:cNvSpPr>
            <p:nvPr/>
          </p:nvSpPr>
          <p:spPr bwMode="auto">
            <a:xfrm>
              <a:off x="9431303" y="535655"/>
              <a:ext cx="1179576" cy="747036"/>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rgbClr val="EDC30D"/>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IN"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nvGrpSpPr>
            <p:cNvPr id="14" name="Group 13"/>
            <p:cNvGrpSpPr/>
            <p:nvPr/>
          </p:nvGrpSpPr>
          <p:grpSpPr>
            <a:xfrm>
              <a:off x="9513365" y="966587"/>
              <a:ext cx="585397" cy="585397"/>
              <a:chOff x="9548114" y="5426410"/>
              <a:chExt cx="731287" cy="731287"/>
            </a:xfrm>
          </p:grpSpPr>
          <p:sp>
            <p:nvSpPr>
              <p:cNvPr id="15" name="Oval 14"/>
              <p:cNvSpPr/>
              <p:nvPr/>
            </p:nvSpPr>
            <p:spPr>
              <a:xfrm>
                <a:off x="9548114" y="5426410"/>
                <a:ext cx="731287" cy="731287"/>
              </a:xfrm>
              <a:prstGeom prst="ellipse">
                <a:avLst/>
              </a:prstGeom>
              <a:solidFill>
                <a:srgbClr val="282828"/>
              </a:solid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16" name="Freeform 15"/>
              <p:cNvSpPr>
                <a:spLocks noChangeAspect="1"/>
              </p:cNvSpPr>
              <p:nvPr/>
            </p:nvSpPr>
            <p:spPr bwMode="black">
              <a:xfrm>
                <a:off x="9640114" y="5479082"/>
                <a:ext cx="547286" cy="583108"/>
              </a:xfrm>
              <a:custGeom>
                <a:avLst/>
                <a:gdLst>
                  <a:gd name="connsiteX0" fmla="*/ 254159 w 872148"/>
                  <a:gd name="connsiteY0" fmla="*/ 97966 h 929236"/>
                  <a:gd name="connsiteX1" fmla="*/ 296409 w 872148"/>
                  <a:gd name="connsiteY1" fmla="*/ 193849 h 929236"/>
                  <a:gd name="connsiteX2" fmla="*/ 250910 w 872148"/>
                  <a:gd name="connsiteY2" fmla="*/ 218545 h 929236"/>
                  <a:gd name="connsiteX3" fmla="*/ 104897 w 872148"/>
                  <a:gd name="connsiteY3" fmla="*/ 493163 h 929236"/>
                  <a:gd name="connsiteX4" fmla="*/ 436075 w 872148"/>
                  <a:gd name="connsiteY4" fmla="*/ 824341 h 929236"/>
                  <a:gd name="connsiteX5" fmla="*/ 767253 w 872148"/>
                  <a:gd name="connsiteY5" fmla="*/ 493163 h 929236"/>
                  <a:gd name="connsiteX6" fmla="*/ 621239 w 872148"/>
                  <a:gd name="connsiteY6" fmla="*/ 218545 h 929236"/>
                  <a:gd name="connsiteX7" fmla="*/ 575739 w 872148"/>
                  <a:gd name="connsiteY7" fmla="*/ 193849 h 929236"/>
                  <a:gd name="connsiteX8" fmla="*/ 617989 w 872148"/>
                  <a:gd name="connsiteY8" fmla="*/ 97966 h 929236"/>
                  <a:gd name="connsiteX9" fmla="*/ 679887 w 872148"/>
                  <a:gd name="connsiteY9" fmla="*/ 131564 h 929236"/>
                  <a:gd name="connsiteX10" fmla="*/ 872148 w 872148"/>
                  <a:gd name="connsiteY10" fmla="*/ 493162 h 929236"/>
                  <a:gd name="connsiteX11" fmla="*/ 436074 w 872148"/>
                  <a:gd name="connsiteY11" fmla="*/ 929236 h 929236"/>
                  <a:gd name="connsiteX12" fmla="*/ 0 w 872148"/>
                  <a:gd name="connsiteY12" fmla="*/ 493162 h 929236"/>
                  <a:gd name="connsiteX13" fmla="*/ 192261 w 872148"/>
                  <a:gd name="connsiteY13" fmla="*/ 131564 h 929236"/>
                  <a:gd name="connsiteX14" fmla="*/ 388636 w 872148"/>
                  <a:gd name="connsiteY14" fmla="*/ 0 h 929236"/>
                  <a:gd name="connsiteX15" fmla="*/ 490987 w 872148"/>
                  <a:gd name="connsiteY15" fmla="*/ 0 h 929236"/>
                  <a:gd name="connsiteX16" fmla="*/ 490987 w 872148"/>
                  <a:gd name="connsiteY16" fmla="*/ 541054 h 929236"/>
                  <a:gd name="connsiteX17" fmla="*/ 388636 w 872148"/>
                  <a:gd name="connsiteY17" fmla="*/ 541054 h 92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2148" h="929236">
                    <a:moveTo>
                      <a:pt x="254159" y="97966"/>
                    </a:moveTo>
                    <a:lnTo>
                      <a:pt x="296409" y="193849"/>
                    </a:lnTo>
                    <a:lnTo>
                      <a:pt x="250910" y="218545"/>
                    </a:lnTo>
                    <a:cubicBezTo>
                      <a:pt x="162816" y="278061"/>
                      <a:pt x="104897" y="378848"/>
                      <a:pt x="104897" y="493163"/>
                    </a:cubicBezTo>
                    <a:cubicBezTo>
                      <a:pt x="104897" y="676067"/>
                      <a:pt x="253170" y="824341"/>
                      <a:pt x="436075" y="824341"/>
                    </a:cubicBezTo>
                    <a:cubicBezTo>
                      <a:pt x="618979" y="824341"/>
                      <a:pt x="767253" y="676067"/>
                      <a:pt x="767253" y="493163"/>
                    </a:cubicBezTo>
                    <a:cubicBezTo>
                      <a:pt x="767253" y="378848"/>
                      <a:pt x="709333" y="278061"/>
                      <a:pt x="621239" y="218545"/>
                    </a:cubicBezTo>
                    <a:lnTo>
                      <a:pt x="575739" y="193849"/>
                    </a:lnTo>
                    <a:lnTo>
                      <a:pt x="617989" y="97966"/>
                    </a:lnTo>
                    <a:lnTo>
                      <a:pt x="679887" y="131564"/>
                    </a:lnTo>
                    <a:cubicBezTo>
                      <a:pt x="795884" y="209929"/>
                      <a:pt x="872148" y="342640"/>
                      <a:pt x="872148" y="493162"/>
                    </a:cubicBezTo>
                    <a:cubicBezTo>
                      <a:pt x="872148" y="733999"/>
                      <a:pt x="676911" y="929236"/>
                      <a:pt x="436074" y="929236"/>
                    </a:cubicBezTo>
                    <a:cubicBezTo>
                      <a:pt x="195237" y="929236"/>
                      <a:pt x="0" y="733999"/>
                      <a:pt x="0" y="493162"/>
                    </a:cubicBezTo>
                    <a:cubicBezTo>
                      <a:pt x="0" y="342640"/>
                      <a:pt x="76265" y="209929"/>
                      <a:pt x="192261" y="131564"/>
                    </a:cubicBezTo>
                    <a:close/>
                    <a:moveTo>
                      <a:pt x="388636" y="0"/>
                    </a:moveTo>
                    <a:lnTo>
                      <a:pt x="490987" y="0"/>
                    </a:lnTo>
                    <a:lnTo>
                      <a:pt x="490987" y="541054"/>
                    </a:lnTo>
                    <a:lnTo>
                      <a:pt x="388636" y="541054"/>
                    </a:lnTo>
                    <a:close/>
                  </a:path>
                </a:pathLst>
              </a:custGeom>
              <a:solidFill>
                <a:srgbClr val="EDC30D"/>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23" name="Group 22"/>
          <p:cNvGrpSpPr/>
          <p:nvPr/>
        </p:nvGrpSpPr>
        <p:grpSpPr>
          <a:xfrm>
            <a:off x="882" y="6732008"/>
            <a:ext cx="2070379" cy="262517"/>
            <a:chOff x="10162032" y="6604155"/>
            <a:chExt cx="2029968" cy="257393"/>
          </a:xfrm>
        </p:grpSpPr>
        <p:sp>
          <p:nvSpPr>
            <p:cNvPr id="24" name="Rectangle 23"/>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25" name="Rectangle 24"/>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26" name="Rectangle 25"/>
            <p:cNvSpPr/>
            <p:nvPr/>
          </p:nvSpPr>
          <p:spPr>
            <a:xfrm>
              <a:off x="11515344"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27" name="Straight Connector 26"/>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0396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880" y="-1"/>
            <a:ext cx="12434711"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 name="Rectangle 4"/>
          <p:cNvSpPr/>
          <p:nvPr/>
        </p:nvSpPr>
        <p:spPr>
          <a:xfrm>
            <a:off x="309439" y="2790980"/>
            <a:ext cx="4587610" cy="1438921"/>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96"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Demo</a:t>
            </a: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3672" b="0" i="0" u="none" strike="noStrike" kern="0" cap="none" spc="0" normalizeH="0" baseline="0" noProof="0" dirty="0" smtClean="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E2E Getting Started</a:t>
            </a:r>
            <a:endParaRPr kumimoji="0" lang="en-US" sz="285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579" y="2102952"/>
            <a:ext cx="6770907" cy="4624213"/>
          </a:xfrm>
          <a:prstGeom prst="rect">
            <a:avLst/>
          </a:prstGeom>
        </p:spPr>
      </p:pic>
      <p:grpSp>
        <p:nvGrpSpPr>
          <p:cNvPr id="17" name="Group 16"/>
          <p:cNvGrpSpPr/>
          <p:nvPr/>
        </p:nvGrpSpPr>
        <p:grpSpPr>
          <a:xfrm>
            <a:off x="5547418" y="2275303"/>
            <a:ext cx="6389491" cy="3611347"/>
            <a:chOff x="5438274" y="2230892"/>
            <a:chExt cx="6264776" cy="3540858"/>
          </a:xfrm>
        </p:grpSpPr>
        <p:pic>
          <p:nvPicPr>
            <p:cNvPr id="8" name="Picture 7"/>
            <p:cNvPicPr>
              <a:picLocks noChangeAspect="1"/>
            </p:cNvPicPr>
            <p:nvPr/>
          </p:nvPicPr>
          <p:blipFill rotWithShape="1">
            <a:blip r:embed="rId4"/>
            <a:srcRect t="1" b="41692"/>
            <a:stretch/>
          </p:blipFill>
          <p:spPr>
            <a:xfrm>
              <a:off x="5438274" y="2230892"/>
              <a:ext cx="6264776" cy="3540858"/>
            </a:xfrm>
            <a:prstGeom prst="rect">
              <a:avLst/>
            </a:prstGeom>
          </p:spPr>
        </p:pic>
        <p:sp>
          <p:nvSpPr>
            <p:cNvPr id="9" name="Rectangle 8"/>
            <p:cNvSpPr/>
            <p:nvPr/>
          </p:nvSpPr>
          <p:spPr>
            <a:xfrm>
              <a:off x="11286217" y="2496688"/>
              <a:ext cx="271463" cy="114300"/>
            </a:xfrm>
            <a:prstGeom prst="rect">
              <a:avLst/>
            </a:prstGeom>
            <a:solidFill>
              <a:srgbClr val="202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tangle 9"/>
            <p:cNvSpPr/>
            <p:nvPr/>
          </p:nvSpPr>
          <p:spPr>
            <a:xfrm>
              <a:off x="5636420" y="5655068"/>
              <a:ext cx="6045994" cy="116681"/>
            </a:xfrm>
            <a:prstGeom prst="rect">
              <a:avLst/>
            </a:prstGeom>
            <a:solidFill>
              <a:srgbClr val="202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16" name="Rectangle 15"/>
            <p:cNvSpPr/>
            <p:nvPr/>
          </p:nvSpPr>
          <p:spPr>
            <a:xfrm>
              <a:off x="6677771" y="4313965"/>
              <a:ext cx="970804" cy="315185"/>
            </a:xfrm>
            <a:prstGeom prst="rect">
              <a:avLst/>
            </a:prstGeom>
            <a:solidFill>
              <a:srgbClr val="14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14" name="TextBox 13"/>
            <p:cNvSpPr txBox="1"/>
            <p:nvPr/>
          </p:nvSpPr>
          <p:spPr>
            <a:xfrm>
              <a:off x="6890685" y="4313965"/>
              <a:ext cx="729316" cy="153888"/>
            </a:xfrm>
            <a:prstGeom prst="rect">
              <a:avLst/>
            </a:prstGeom>
            <a:noFill/>
          </p:spPr>
          <p:txBody>
            <a:bodyPr wrap="square" rtlCol="0">
              <a:spAutoFit/>
            </a:bodyPr>
            <a:lstStyle/>
            <a:p>
              <a:pPr marL="0" marR="0" lvl="0" indent="0" algn="l" defTabSz="932418" rtl="0" eaLnBrk="1" fontAlgn="auto" latinLnBrk="0" hangingPunct="1">
                <a:lnSpc>
                  <a:spcPct val="100000"/>
                </a:lnSpc>
                <a:spcBef>
                  <a:spcPts val="0"/>
                </a:spcBef>
                <a:spcAft>
                  <a:spcPts val="0"/>
                </a:spcAft>
                <a:buClrTx/>
                <a:buSzTx/>
                <a:buFontTx/>
                <a:buNone/>
                <a:tabLst/>
                <a:defRPr/>
              </a:pPr>
              <a:r>
                <a:rPr kumimoji="0" lang="en-US" sz="408" b="0" i="0" u="none" strike="noStrike" kern="1200" cap="none" spc="0" normalizeH="0" baseline="0" noProof="0" dirty="0">
                  <a:ln>
                    <a:noFill/>
                  </a:ln>
                  <a:solidFill>
                    <a:prstClr val="white"/>
                  </a:solidFill>
                  <a:effectLst/>
                  <a:uLnTx/>
                  <a:uFillTx/>
                  <a:latin typeface="Segoe UI"/>
                  <a:ea typeface="+mn-ea"/>
                  <a:cs typeface="+mn-cs"/>
                </a:rPr>
                <a:t>Power BI</a:t>
              </a:r>
            </a:p>
          </p:txBody>
        </p:sp>
        <p:sp>
          <p:nvSpPr>
            <p:cNvPr id="15" name="TextBox 14"/>
            <p:cNvSpPr txBox="1"/>
            <p:nvPr/>
          </p:nvSpPr>
          <p:spPr>
            <a:xfrm>
              <a:off x="6981824" y="4423515"/>
              <a:ext cx="638177" cy="140295"/>
            </a:xfrm>
            <a:prstGeom prst="rect">
              <a:avLst/>
            </a:prstGeom>
            <a:noFill/>
          </p:spPr>
          <p:txBody>
            <a:bodyPr wrap="square" lIns="0" tIns="0" rIns="0" rtlCol="0">
              <a:spAutoFit/>
            </a:bodyPr>
            <a:lstStyle/>
            <a:p>
              <a:pPr marL="0" marR="0" lvl="0" indent="0" algn="l" defTabSz="932418" rtl="0" eaLnBrk="1" fontAlgn="auto" latinLnBrk="0" hangingPunct="1">
                <a:lnSpc>
                  <a:spcPct val="100000"/>
                </a:lnSpc>
                <a:spcBef>
                  <a:spcPts val="0"/>
                </a:spcBef>
                <a:spcAft>
                  <a:spcPts val="612"/>
                </a:spcAft>
                <a:buClrTx/>
                <a:buSzTx/>
                <a:buFontTx/>
                <a:buNone/>
                <a:tabLst/>
                <a:defRPr/>
              </a:pPr>
              <a:r>
                <a:rPr kumimoji="0" lang="en-US" sz="306" b="0" i="0" u="none" strike="noStrike" kern="1200" cap="none" spc="0" normalizeH="0" baseline="0" noProof="0" dirty="0">
                  <a:ln>
                    <a:noFill/>
                  </a:ln>
                  <a:solidFill>
                    <a:srgbClr val="85888B"/>
                  </a:solidFill>
                  <a:effectLst/>
                  <a:uLnTx/>
                  <a:uFillTx/>
                  <a:latin typeface="Segoe UI" panose="020B0502040204020203" pitchFamily="34" charset="0"/>
                  <a:ea typeface="+mn-ea"/>
                  <a:cs typeface="Segoe UI" panose="020B0502040204020203" pitchFamily="34" charset="0"/>
                </a:rPr>
                <a:t>Add Power BI reports and datasets to your application</a:t>
              </a:r>
            </a:p>
          </p:txBody>
        </p:sp>
        <p:pic>
          <p:nvPicPr>
            <p:cNvPr id="13" name="Picture 12"/>
            <p:cNvPicPr>
              <a:picLocks noChangeAspect="1"/>
            </p:cNvPicPr>
            <p:nvPr/>
          </p:nvPicPr>
          <p:blipFill>
            <a:blip r:embed="rId5"/>
            <a:stretch>
              <a:fillRect/>
            </a:stretch>
          </p:blipFill>
          <p:spPr>
            <a:xfrm>
              <a:off x="6750844" y="4373692"/>
              <a:ext cx="194369" cy="197846"/>
            </a:xfrm>
            <a:prstGeom prst="rect">
              <a:avLst/>
            </a:prstGeom>
          </p:spPr>
        </p:pic>
      </p:grpSp>
    </p:spTree>
    <p:extLst>
      <p:ext uri="{BB962C8B-B14F-4D97-AF65-F5344CB8AC3E}">
        <p14:creationId xmlns:p14="http://schemas.microsoft.com/office/powerpoint/2010/main" val="134184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7143838" y="4015338"/>
            <a:ext cx="1591466" cy="1685783"/>
          </a:xfrm>
          <a:prstGeom prst="rect">
            <a:avLst/>
          </a:prstGeom>
          <a:noFill/>
        </p:spPr>
        <p:txBody>
          <a:bodyPr wrap="square" rtlCol="0">
            <a:spAutoFit/>
          </a:bodyPr>
          <a:lstStyle>
            <a:defPPr>
              <a:defRPr lang="en-US"/>
            </a:defPPr>
            <a:lvl1pPr marL="182880" marR="0" lvl="0" indent="-91440" fontAlgn="auto">
              <a:lnSpc>
                <a:spcPct val="100000"/>
              </a:lnSpc>
              <a:spcBef>
                <a:spcPts val="0"/>
              </a:spcBef>
              <a:spcAft>
                <a:spcPts val="600"/>
              </a:spcAft>
              <a:buClrTx/>
              <a:buSzTx/>
              <a:buFont typeface="Arial" panose="020B0604020202020204" pitchFamily="34" charset="0"/>
              <a:buChar char="•"/>
              <a:tabLst/>
              <a:defRPr kumimoji="0" sz="1200" i="0" u="none" strike="noStrike" kern="0" cap="none" spc="0" normalizeH="0" baseline="0">
                <a:ln>
                  <a:noFill/>
                </a:ln>
                <a:solidFill>
                  <a:sysClr val="windowText" lastClr="000000"/>
                </a:solidFill>
                <a:effectLst/>
                <a:uLnTx/>
                <a:uFillTx/>
                <a:latin typeface="Segoe UI" panose="020B0502040204020203" pitchFamily="34" charset="0"/>
                <a:cs typeface="Segoe UI" panose="020B0502040204020203" pitchFamily="34" charset="0"/>
              </a:defRPr>
            </a:lvl1pPr>
          </a:lstStyle>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Power BI</a:t>
            </a:r>
            <a:br>
              <a:rPr kumimoji="0" lang="en-US" sz="1122"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br>
            <a:r>
              <a:rPr kumimoji="0" lang="en-US" sz="1122" b="1" i="0" u="none" strike="noStrike" kern="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Embedded</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Data Lake Analytics</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Data Lake Store</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HDInsight</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Stream Analytics</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grpSp>
        <p:nvGrpSpPr>
          <p:cNvPr id="43" name="Group 42"/>
          <p:cNvGrpSpPr/>
          <p:nvPr/>
        </p:nvGrpSpPr>
        <p:grpSpPr>
          <a:xfrm>
            <a:off x="8285684" y="1096835"/>
            <a:ext cx="1024381" cy="767086"/>
            <a:chOff x="10467794" y="2369307"/>
            <a:chExt cx="1004386" cy="752113"/>
          </a:xfrm>
          <a:solidFill>
            <a:srgbClr val="282828"/>
          </a:solidFill>
        </p:grpSpPr>
        <p:sp>
          <p:nvSpPr>
            <p:cNvPr id="44" name="Freeform 43"/>
            <p:cNvSpPr>
              <a:spLocks noChangeAspect="1"/>
            </p:cNvSpPr>
            <p:nvPr/>
          </p:nvSpPr>
          <p:spPr bwMode="auto">
            <a:xfrm>
              <a:off x="10768048" y="2628306"/>
              <a:ext cx="375318" cy="374098"/>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79572 w 1481959"/>
                <a:gd name="connsiteY24" fmla="*/ 228919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179572 w 1481959"/>
                <a:gd name="connsiteY28" fmla="*/ 228919 h 962317"/>
                <a:gd name="connsiteX29" fmla="*/ 65620 w 1481959"/>
                <a:gd name="connsiteY29" fmla="*/ 0 h 962317"/>
                <a:gd name="connsiteX30" fmla="*/ 1416339 w 1481959"/>
                <a:gd name="connsiteY30" fmla="*/ 0 h 962317"/>
                <a:gd name="connsiteX31" fmla="*/ 1481959 w 1481959"/>
                <a:gd name="connsiteY31" fmla="*/ 65621 h 962317"/>
                <a:gd name="connsiteX32" fmla="*/ 1481959 w 1481959"/>
                <a:gd name="connsiteY32" fmla="*/ 896697 h 962317"/>
                <a:gd name="connsiteX33" fmla="*/ 1416339 w 1481959"/>
                <a:gd name="connsiteY33" fmla="*/ 962317 h 962317"/>
                <a:gd name="connsiteX34" fmla="*/ 65620 w 1481959"/>
                <a:gd name="connsiteY34" fmla="*/ 962317 h 962317"/>
                <a:gd name="connsiteX35" fmla="*/ 0 w 1481959"/>
                <a:gd name="connsiteY35" fmla="*/ 896697 h 962317"/>
                <a:gd name="connsiteX36" fmla="*/ 0 w 1481959"/>
                <a:gd name="connsiteY36" fmla="*/ 65621 h 962317"/>
                <a:gd name="connsiteX37" fmla="*/ 65620 w 1481959"/>
                <a:gd name="connsiteY37"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82422 h 985749"/>
                <a:gd name="connsiteX1" fmla="*/ 688805 w 1481959"/>
                <a:gd name="connsiteY1" fmla="*/ 282656 h 985749"/>
                <a:gd name="connsiteX2" fmla="*/ 971484 w 1481959"/>
                <a:gd name="connsiteY2" fmla="*/ 282656 h 985749"/>
                <a:gd name="connsiteX3" fmla="*/ 1006067 w 1481959"/>
                <a:gd name="connsiteY3" fmla="*/ 315737 h 985749"/>
                <a:gd name="connsiteX4" fmla="*/ 1006067 w 1481959"/>
                <a:gd name="connsiteY4" fmla="*/ 599920 h 985749"/>
                <a:gd name="connsiteX5" fmla="*/ 1004269 w 1481959"/>
                <a:gd name="connsiteY5" fmla="*/ 618617 h 985749"/>
                <a:gd name="connsiteX6" fmla="*/ 996845 w 1481959"/>
                <a:gd name="connsiteY6" fmla="*/ 620135 h 985749"/>
                <a:gd name="connsiteX7" fmla="*/ 946477 w 1481959"/>
                <a:gd name="connsiteY7" fmla="*/ 570273 h 985749"/>
                <a:gd name="connsiteX8" fmla="*/ 903068 w 1481959"/>
                <a:gd name="connsiteY8" fmla="*/ 570491 h 985749"/>
                <a:gd name="connsiteX9" fmla="*/ 711725 w 1481959"/>
                <a:gd name="connsiteY9" fmla="*/ 763776 h 985749"/>
                <a:gd name="connsiteX10" fmla="*/ 661739 w 1481959"/>
                <a:gd name="connsiteY10" fmla="*/ 742764 h 985749"/>
                <a:gd name="connsiteX11" fmla="*/ 535436 w 1481959"/>
                <a:gd name="connsiteY11" fmla="*/ 616460 h 985749"/>
                <a:gd name="connsiteX12" fmla="*/ 520710 w 1481959"/>
                <a:gd name="connsiteY12" fmla="*/ 581034 h 985749"/>
                <a:gd name="connsiteX13" fmla="*/ 597984 w 1481959"/>
                <a:gd name="connsiteY13" fmla="*/ 502258 h 985749"/>
                <a:gd name="connsiteX14" fmla="*/ 709855 w 1481959"/>
                <a:gd name="connsiteY14" fmla="*/ 392420 h 985749"/>
                <a:gd name="connsiteX15" fmla="*/ 720565 w 1481959"/>
                <a:gd name="connsiteY15" fmla="*/ 374487 h 985749"/>
                <a:gd name="connsiteX16" fmla="*/ 722022 w 1481959"/>
                <a:gd name="connsiteY16" fmla="*/ 371349 h 985749"/>
                <a:gd name="connsiteX17" fmla="*/ 723721 w 1481959"/>
                <a:gd name="connsiteY17" fmla="*/ 362150 h 985749"/>
                <a:gd name="connsiteX18" fmla="*/ 723262 w 1481959"/>
                <a:gd name="connsiteY18" fmla="*/ 357770 h 985749"/>
                <a:gd name="connsiteX19" fmla="*/ 723111 w 1481959"/>
                <a:gd name="connsiteY19" fmla="*/ 357034 h 985749"/>
                <a:gd name="connsiteX20" fmla="*/ 714729 w 1481959"/>
                <a:gd name="connsiteY20" fmla="*/ 339411 h 985749"/>
                <a:gd name="connsiteX21" fmla="*/ 678087 w 1481959"/>
                <a:gd name="connsiteY21" fmla="*/ 303467 h 985749"/>
                <a:gd name="connsiteX22" fmla="*/ 668098 w 1481959"/>
                <a:gd name="connsiteY22" fmla="*/ 285733 h 985749"/>
                <a:gd name="connsiteX23" fmla="*/ 678350 w 1481959"/>
                <a:gd name="connsiteY23" fmla="*/ 282422 h 985749"/>
                <a:gd name="connsiteX24" fmla="*/ 1402569 w 1481959"/>
                <a:gd name="connsiteY24" fmla="*/ 95606 h 985749"/>
                <a:gd name="connsiteX25" fmla="*/ 72174 w 1481959"/>
                <a:gd name="connsiteY25" fmla="*/ 911169 h 985749"/>
                <a:gd name="connsiteX26" fmla="*/ 1402569 w 1481959"/>
                <a:gd name="connsiteY26" fmla="*/ 911169 h 985749"/>
                <a:gd name="connsiteX27" fmla="*/ 1402569 w 1481959"/>
                <a:gd name="connsiteY27" fmla="*/ 95606 h 985749"/>
                <a:gd name="connsiteX28" fmla="*/ 0 w 1481959"/>
                <a:gd name="connsiteY28" fmla="*/ 89053 h 985749"/>
                <a:gd name="connsiteX29" fmla="*/ 1416339 w 1481959"/>
                <a:gd name="connsiteY29" fmla="*/ 23432 h 985749"/>
                <a:gd name="connsiteX30" fmla="*/ 1481959 w 1481959"/>
                <a:gd name="connsiteY30" fmla="*/ 89053 h 985749"/>
                <a:gd name="connsiteX31" fmla="*/ 1481959 w 1481959"/>
                <a:gd name="connsiteY31" fmla="*/ 920129 h 985749"/>
                <a:gd name="connsiteX32" fmla="*/ 1416339 w 1481959"/>
                <a:gd name="connsiteY32" fmla="*/ 985749 h 985749"/>
                <a:gd name="connsiteX33" fmla="*/ 65620 w 1481959"/>
                <a:gd name="connsiteY33" fmla="*/ 985749 h 985749"/>
                <a:gd name="connsiteX34" fmla="*/ 0 w 1481959"/>
                <a:gd name="connsiteY34" fmla="*/ 920129 h 985749"/>
                <a:gd name="connsiteX35" fmla="*/ 0 w 1481959"/>
                <a:gd name="connsiteY35" fmla="*/ 89053 h 985749"/>
                <a:gd name="connsiteX0" fmla="*/ 701571 w 1505180"/>
                <a:gd name="connsiteY0" fmla="*/ 282422 h 985749"/>
                <a:gd name="connsiteX1" fmla="*/ 712026 w 1505180"/>
                <a:gd name="connsiteY1" fmla="*/ 282656 h 985749"/>
                <a:gd name="connsiteX2" fmla="*/ 994705 w 1505180"/>
                <a:gd name="connsiteY2" fmla="*/ 282656 h 985749"/>
                <a:gd name="connsiteX3" fmla="*/ 1029288 w 1505180"/>
                <a:gd name="connsiteY3" fmla="*/ 315737 h 985749"/>
                <a:gd name="connsiteX4" fmla="*/ 1029288 w 1505180"/>
                <a:gd name="connsiteY4" fmla="*/ 599920 h 985749"/>
                <a:gd name="connsiteX5" fmla="*/ 1027490 w 1505180"/>
                <a:gd name="connsiteY5" fmla="*/ 618617 h 985749"/>
                <a:gd name="connsiteX6" fmla="*/ 1020066 w 1505180"/>
                <a:gd name="connsiteY6" fmla="*/ 620135 h 985749"/>
                <a:gd name="connsiteX7" fmla="*/ 969698 w 1505180"/>
                <a:gd name="connsiteY7" fmla="*/ 570273 h 985749"/>
                <a:gd name="connsiteX8" fmla="*/ 926289 w 1505180"/>
                <a:gd name="connsiteY8" fmla="*/ 570491 h 985749"/>
                <a:gd name="connsiteX9" fmla="*/ 734946 w 1505180"/>
                <a:gd name="connsiteY9" fmla="*/ 763776 h 985749"/>
                <a:gd name="connsiteX10" fmla="*/ 684960 w 1505180"/>
                <a:gd name="connsiteY10" fmla="*/ 742764 h 985749"/>
                <a:gd name="connsiteX11" fmla="*/ 558657 w 1505180"/>
                <a:gd name="connsiteY11" fmla="*/ 616460 h 985749"/>
                <a:gd name="connsiteX12" fmla="*/ 543931 w 1505180"/>
                <a:gd name="connsiteY12" fmla="*/ 581034 h 985749"/>
                <a:gd name="connsiteX13" fmla="*/ 621205 w 1505180"/>
                <a:gd name="connsiteY13" fmla="*/ 502258 h 985749"/>
                <a:gd name="connsiteX14" fmla="*/ 733076 w 1505180"/>
                <a:gd name="connsiteY14" fmla="*/ 392420 h 985749"/>
                <a:gd name="connsiteX15" fmla="*/ 743786 w 1505180"/>
                <a:gd name="connsiteY15" fmla="*/ 374487 h 985749"/>
                <a:gd name="connsiteX16" fmla="*/ 745243 w 1505180"/>
                <a:gd name="connsiteY16" fmla="*/ 371349 h 985749"/>
                <a:gd name="connsiteX17" fmla="*/ 746942 w 1505180"/>
                <a:gd name="connsiteY17" fmla="*/ 362150 h 985749"/>
                <a:gd name="connsiteX18" fmla="*/ 746483 w 1505180"/>
                <a:gd name="connsiteY18" fmla="*/ 357770 h 985749"/>
                <a:gd name="connsiteX19" fmla="*/ 746332 w 1505180"/>
                <a:gd name="connsiteY19" fmla="*/ 357034 h 985749"/>
                <a:gd name="connsiteX20" fmla="*/ 737950 w 1505180"/>
                <a:gd name="connsiteY20" fmla="*/ 339411 h 985749"/>
                <a:gd name="connsiteX21" fmla="*/ 701308 w 1505180"/>
                <a:gd name="connsiteY21" fmla="*/ 303467 h 985749"/>
                <a:gd name="connsiteX22" fmla="*/ 691319 w 1505180"/>
                <a:gd name="connsiteY22" fmla="*/ 285733 h 985749"/>
                <a:gd name="connsiteX23" fmla="*/ 701571 w 1505180"/>
                <a:gd name="connsiteY23" fmla="*/ 282422 h 985749"/>
                <a:gd name="connsiteX24" fmla="*/ 1425790 w 1505180"/>
                <a:gd name="connsiteY24" fmla="*/ 95606 h 985749"/>
                <a:gd name="connsiteX25" fmla="*/ 95395 w 1505180"/>
                <a:gd name="connsiteY25" fmla="*/ 911169 h 985749"/>
                <a:gd name="connsiteX26" fmla="*/ 1425790 w 1505180"/>
                <a:gd name="connsiteY26" fmla="*/ 911169 h 985749"/>
                <a:gd name="connsiteX27" fmla="*/ 1425790 w 1505180"/>
                <a:gd name="connsiteY27" fmla="*/ 95606 h 985749"/>
                <a:gd name="connsiteX28" fmla="*/ 0 w 1505180"/>
                <a:gd name="connsiteY28" fmla="*/ 89053 h 985749"/>
                <a:gd name="connsiteX29" fmla="*/ 1439560 w 1505180"/>
                <a:gd name="connsiteY29" fmla="*/ 23432 h 985749"/>
                <a:gd name="connsiteX30" fmla="*/ 1505180 w 1505180"/>
                <a:gd name="connsiteY30" fmla="*/ 89053 h 985749"/>
                <a:gd name="connsiteX31" fmla="*/ 1505180 w 1505180"/>
                <a:gd name="connsiteY31" fmla="*/ 920129 h 985749"/>
                <a:gd name="connsiteX32" fmla="*/ 1439560 w 1505180"/>
                <a:gd name="connsiteY32" fmla="*/ 985749 h 985749"/>
                <a:gd name="connsiteX33" fmla="*/ 88841 w 1505180"/>
                <a:gd name="connsiteY33" fmla="*/ 985749 h 985749"/>
                <a:gd name="connsiteX34" fmla="*/ 23221 w 1505180"/>
                <a:gd name="connsiteY34" fmla="*/ 920129 h 985749"/>
                <a:gd name="connsiteX35" fmla="*/ 0 w 1505180"/>
                <a:gd name="connsiteY35" fmla="*/ 89053 h 985749"/>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0 w 1481959"/>
                <a:gd name="connsiteY28" fmla="*/ 896697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0" fmla="*/ 678350 w 1519998"/>
                <a:gd name="connsiteY0" fmla="*/ 325515 h 1028842"/>
                <a:gd name="connsiteX1" fmla="*/ 688805 w 1519998"/>
                <a:gd name="connsiteY1" fmla="*/ 325749 h 1028842"/>
                <a:gd name="connsiteX2" fmla="*/ 971484 w 1519998"/>
                <a:gd name="connsiteY2" fmla="*/ 325749 h 1028842"/>
                <a:gd name="connsiteX3" fmla="*/ 1006067 w 1519998"/>
                <a:gd name="connsiteY3" fmla="*/ 358830 h 1028842"/>
                <a:gd name="connsiteX4" fmla="*/ 1006067 w 1519998"/>
                <a:gd name="connsiteY4" fmla="*/ 643013 h 1028842"/>
                <a:gd name="connsiteX5" fmla="*/ 1004269 w 1519998"/>
                <a:gd name="connsiteY5" fmla="*/ 661710 h 1028842"/>
                <a:gd name="connsiteX6" fmla="*/ 996845 w 1519998"/>
                <a:gd name="connsiteY6" fmla="*/ 663228 h 1028842"/>
                <a:gd name="connsiteX7" fmla="*/ 946477 w 1519998"/>
                <a:gd name="connsiteY7" fmla="*/ 613366 h 1028842"/>
                <a:gd name="connsiteX8" fmla="*/ 903068 w 1519998"/>
                <a:gd name="connsiteY8" fmla="*/ 613584 h 1028842"/>
                <a:gd name="connsiteX9" fmla="*/ 711725 w 1519998"/>
                <a:gd name="connsiteY9" fmla="*/ 806869 h 1028842"/>
                <a:gd name="connsiteX10" fmla="*/ 661739 w 1519998"/>
                <a:gd name="connsiteY10" fmla="*/ 785857 h 1028842"/>
                <a:gd name="connsiteX11" fmla="*/ 535436 w 1519998"/>
                <a:gd name="connsiteY11" fmla="*/ 659553 h 1028842"/>
                <a:gd name="connsiteX12" fmla="*/ 520710 w 1519998"/>
                <a:gd name="connsiteY12" fmla="*/ 624127 h 1028842"/>
                <a:gd name="connsiteX13" fmla="*/ 597984 w 1519998"/>
                <a:gd name="connsiteY13" fmla="*/ 545351 h 1028842"/>
                <a:gd name="connsiteX14" fmla="*/ 709855 w 1519998"/>
                <a:gd name="connsiteY14" fmla="*/ 435513 h 1028842"/>
                <a:gd name="connsiteX15" fmla="*/ 720565 w 1519998"/>
                <a:gd name="connsiteY15" fmla="*/ 417580 h 1028842"/>
                <a:gd name="connsiteX16" fmla="*/ 722022 w 1519998"/>
                <a:gd name="connsiteY16" fmla="*/ 414442 h 1028842"/>
                <a:gd name="connsiteX17" fmla="*/ 723721 w 1519998"/>
                <a:gd name="connsiteY17" fmla="*/ 405243 h 1028842"/>
                <a:gd name="connsiteX18" fmla="*/ 723262 w 1519998"/>
                <a:gd name="connsiteY18" fmla="*/ 400863 h 1028842"/>
                <a:gd name="connsiteX19" fmla="*/ 723111 w 1519998"/>
                <a:gd name="connsiteY19" fmla="*/ 400127 h 1028842"/>
                <a:gd name="connsiteX20" fmla="*/ 714729 w 1519998"/>
                <a:gd name="connsiteY20" fmla="*/ 382504 h 1028842"/>
                <a:gd name="connsiteX21" fmla="*/ 678087 w 1519998"/>
                <a:gd name="connsiteY21" fmla="*/ 346560 h 1028842"/>
                <a:gd name="connsiteX22" fmla="*/ 668098 w 1519998"/>
                <a:gd name="connsiteY22" fmla="*/ 328826 h 1028842"/>
                <a:gd name="connsiteX23" fmla="*/ 678350 w 1519998"/>
                <a:gd name="connsiteY23" fmla="*/ 325515 h 1028842"/>
                <a:gd name="connsiteX24" fmla="*/ 1402569 w 1519998"/>
                <a:gd name="connsiteY24" fmla="*/ 138699 h 1028842"/>
                <a:gd name="connsiteX25" fmla="*/ 72174 w 1519998"/>
                <a:gd name="connsiteY25" fmla="*/ 954262 h 1028842"/>
                <a:gd name="connsiteX26" fmla="*/ 1402569 w 1519998"/>
                <a:gd name="connsiteY26" fmla="*/ 954262 h 1028842"/>
                <a:gd name="connsiteX27" fmla="*/ 1402569 w 1519998"/>
                <a:gd name="connsiteY27" fmla="*/ 138699 h 1028842"/>
                <a:gd name="connsiteX28" fmla="*/ 0 w 1519998"/>
                <a:gd name="connsiteY28" fmla="*/ 963222 h 1028842"/>
                <a:gd name="connsiteX29" fmla="*/ 1416339 w 1519998"/>
                <a:gd name="connsiteY29" fmla="*/ 66525 h 1028842"/>
                <a:gd name="connsiteX30" fmla="*/ 1419830 w 1519998"/>
                <a:gd name="connsiteY30" fmla="*/ 73512 h 1028842"/>
                <a:gd name="connsiteX31" fmla="*/ 1481959 w 1519998"/>
                <a:gd name="connsiteY31" fmla="*/ 132146 h 1028842"/>
                <a:gd name="connsiteX32" fmla="*/ 1481959 w 1519998"/>
                <a:gd name="connsiteY32" fmla="*/ 963222 h 1028842"/>
                <a:gd name="connsiteX33" fmla="*/ 1416339 w 1519998"/>
                <a:gd name="connsiteY33" fmla="*/ 1028842 h 1028842"/>
                <a:gd name="connsiteX34" fmla="*/ 65620 w 1519998"/>
                <a:gd name="connsiteY34" fmla="*/ 1028842 h 1028842"/>
                <a:gd name="connsiteX35" fmla="*/ 0 w 1519998"/>
                <a:gd name="connsiteY35" fmla="*/ 963222 h 1028842"/>
                <a:gd name="connsiteX0" fmla="*/ 678350 w 1520000"/>
                <a:gd name="connsiteY0" fmla="*/ 367198 h 1070525"/>
                <a:gd name="connsiteX1" fmla="*/ 688805 w 1520000"/>
                <a:gd name="connsiteY1" fmla="*/ 367432 h 1070525"/>
                <a:gd name="connsiteX2" fmla="*/ 971484 w 1520000"/>
                <a:gd name="connsiteY2" fmla="*/ 367432 h 1070525"/>
                <a:gd name="connsiteX3" fmla="*/ 1006067 w 1520000"/>
                <a:gd name="connsiteY3" fmla="*/ 400513 h 1070525"/>
                <a:gd name="connsiteX4" fmla="*/ 1006067 w 1520000"/>
                <a:gd name="connsiteY4" fmla="*/ 684696 h 1070525"/>
                <a:gd name="connsiteX5" fmla="*/ 1004269 w 1520000"/>
                <a:gd name="connsiteY5" fmla="*/ 703393 h 1070525"/>
                <a:gd name="connsiteX6" fmla="*/ 996845 w 1520000"/>
                <a:gd name="connsiteY6" fmla="*/ 704911 h 1070525"/>
                <a:gd name="connsiteX7" fmla="*/ 946477 w 1520000"/>
                <a:gd name="connsiteY7" fmla="*/ 655049 h 1070525"/>
                <a:gd name="connsiteX8" fmla="*/ 903068 w 1520000"/>
                <a:gd name="connsiteY8" fmla="*/ 655267 h 1070525"/>
                <a:gd name="connsiteX9" fmla="*/ 711725 w 1520000"/>
                <a:gd name="connsiteY9" fmla="*/ 848552 h 1070525"/>
                <a:gd name="connsiteX10" fmla="*/ 661739 w 1520000"/>
                <a:gd name="connsiteY10" fmla="*/ 827540 h 1070525"/>
                <a:gd name="connsiteX11" fmla="*/ 535436 w 1520000"/>
                <a:gd name="connsiteY11" fmla="*/ 701236 h 1070525"/>
                <a:gd name="connsiteX12" fmla="*/ 520710 w 1520000"/>
                <a:gd name="connsiteY12" fmla="*/ 665810 h 1070525"/>
                <a:gd name="connsiteX13" fmla="*/ 597984 w 1520000"/>
                <a:gd name="connsiteY13" fmla="*/ 587034 h 1070525"/>
                <a:gd name="connsiteX14" fmla="*/ 709855 w 1520000"/>
                <a:gd name="connsiteY14" fmla="*/ 477196 h 1070525"/>
                <a:gd name="connsiteX15" fmla="*/ 720565 w 1520000"/>
                <a:gd name="connsiteY15" fmla="*/ 459263 h 1070525"/>
                <a:gd name="connsiteX16" fmla="*/ 722022 w 1520000"/>
                <a:gd name="connsiteY16" fmla="*/ 456125 h 1070525"/>
                <a:gd name="connsiteX17" fmla="*/ 723721 w 1520000"/>
                <a:gd name="connsiteY17" fmla="*/ 446926 h 1070525"/>
                <a:gd name="connsiteX18" fmla="*/ 723262 w 1520000"/>
                <a:gd name="connsiteY18" fmla="*/ 442546 h 1070525"/>
                <a:gd name="connsiteX19" fmla="*/ 723111 w 1520000"/>
                <a:gd name="connsiteY19" fmla="*/ 441810 h 1070525"/>
                <a:gd name="connsiteX20" fmla="*/ 714729 w 1520000"/>
                <a:gd name="connsiteY20" fmla="*/ 424187 h 1070525"/>
                <a:gd name="connsiteX21" fmla="*/ 678087 w 1520000"/>
                <a:gd name="connsiteY21" fmla="*/ 388243 h 1070525"/>
                <a:gd name="connsiteX22" fmla="*/ 668098 w 1520000"/>
                <a:gd name="connsiteY22" fmla="*/ 370509 h 1070525"/>
                <a:gd name="connsiteX23" fmla="*/ 678350 w 1520000"/>
                <a:gd name="connsiteY23" fmla="*/ 367198 h 1070525"/>
                <a:gd name="connsiteX24" fmla="*/ 1402569 w 1520000"/>
                <a:gd name="connsiteY24" fmla="*/ 180382 h 1070525"/>
                <a:gd name="connsiteX25" fmla="*/ 72174 w 1520000"/>
                <a:gd name="connsiteY25" fmla="*/ 995945 h 1070525"/>
                <a:gd name="connsiteX26" fmla="*/ 1402569 w 1520000"/>
                <a:gd name="connsiteY26" fmla="*/ 995945 h 1070525"/>
                <a:gd name="connsiteX27" fmla="*/ 1402569 w 1520000"/>
                <a:gd name="connsiteY27" fmla="*/ 180382 h 1070525"/>
                <a:gd name="connsiteX28" fmla="*/ 0 w 1520000"/>
                <a:gd name="connsiteY28" fmla="*/ 1004905 h 1070525"/>
                <a:gd name="connsiteX29" fmla="*/ 1416339 w 1520000"/>
                <a:gd name="connsiteY29" fmla="*/ 108208 h 1070525"/>
                <a:gd name="connsiteX30" fmla="*/ 1419830 w 1520000"/>
                <a:gd name="connsiteY30" fmla="*/ 115195 h 1070525"/>
                <a:gd name="connsiteX31" fmla="*/ 1481959 w 1520000"/>
                <a:gd name="connsiteY31" fmla="*/ 1004905 h 1070525"/>
                <a:gd name="connsiteX32" fmla="*/ 1416339 w 1520000"/>
                <a:gd name="connsiteY32" fmla="*/ 1070525 h 1070525"/>
                <a:gd name="connsiteX33" fmla="*/ 65620 w 1520000"/>
                <a:gd name="connsiteY33" fmla="*/ 1070525 h 1070525"/>
                <a:gd name="connsiteX34" fmla="*/ 0 w 1520000"/>
                <a:gd name="connsiteY34" fmla="*/ 1004905 h 1070525"/>
                <a:gd name="connsiteX0" fmla="*/ 678350 w 1546152"/>
                <a:gd name="connsiteY0" fmla="*/ 258990 h 962317"/>
                <a:gd name="connsiteX1" fmla="*/ 688805 w 1546152"/>
                <a:gd name="connsiteY1" fmla="*/ 259224 h 962317"/>
                <a:gd name="connsiteX2" fmla="*/ 971484 w 1546152"/>
                <a:gd name="connsiteY2" fmla="*/ 259224 h 962317"/>
                <a:gd name="connsiteX3" fmla="*/ 1006067 w 1546152"/>
                <a:gd name="connsiteY3" fmla="*/ 292305 h 962317"/>
                <a:gd name="connsiteX4" fmla="*/ 1006067 w 1546152"/>
                <a:gd name="connsiteY4" fmla="*/ 576488 h 962317"/>
                <a:gd name="connsiteX5" fmla="*/ 1004269 w 1546152"/>
                <a:gd name="connsiteY5" fmla="*/ 595185 h 962317"/>
                <a:gd name="connsiteX6" fmla="*/ 996845 w 1546152"/>
                <a:gd name="connsiteY6" fmla="*/ 596703 h 962317"/>
                <a:gd name="connsiteX7" fmla="*/ 946477 w 1546152"/>
                <a:gd name="connsiteY7" fmla="*/ 546841 h 962317"/>
                <a:gd name="connsiteX8" fmla="*/ 903068 w 1546152"/>
                <a:gd name="connsiteY8" fmla="*/ 547059 h 962317"/>
                <a:gd name="connsiteX9" fmla="*/ 711725 w 1546152"/>
                <a:gd name="connsiteY9" fmla="*/ 740344 h 962317"/>
                <a:gd name="connsiteX10" fmla="*/ 661739 w 1546152"/>
                <a:gd name="connsiteY10" fmla="*/ 719332 h 962317"/>
                <a:gd name="connsiteX11" fmla="*/ 535436 w 1546152"/>
                <a:gd name="connsiteY11" fmla="*/ 593028 h 962317"/>
                <a:gd name="connsiteX12" fmla="*/ 520710 w 1546152"/>
                <a:gd name="connsiteY12" fmla="*/ 557602 h 962317"/>
                <a:gd name="connsiteX13" fmla="*/ 597984 w 1546152"/>
                <a:gd name="connsiteY13" fmla="*/ 478826 h 962317"/>
                <a:gd name="connsiteX14" fmla="*/ 709855 w 1546152"/>
                <a:gd name="connsiteY14" fmla="*/ 368988 h 962317"/>
                <a:gd name="connsiteX15" fmla="*/ 720565 w 1546152"/>
                <a:gd name="connsiteY15" fmla="*/ 351055 h 962317"/>
                <a:gd name="connsiteX16" fmla="*/ 722022 w 1546152"/>
                <a:gd name="connsiteY16" fmla="*/ 347917 h 962317"/>
                <a:gd name="connsiteX17" fmla="*/ 723721 w 1546152"/>
                <a:gd name="connsiteY17" fmla="*/ 338718 h 962317"/>
                <a:gd name="connsiteX18" fmla="*/ 723262 w 1546152"/>
                <a:gd name="connsiteY18" fmla="*/ 334338 h 962317"/>
                <a:gd name="connsiteX19" fmla="*/ 723111 w 1546152"/>
                <a:gd name="connsiteY19" fmla="*/ 333602 h 962317"/>
                <a:gd name="connsiteX20" fmla="*/ 714729 w 1546152"/>
                <a:gd name="connsiteY20" fmla="*/ 315979 h 962317"/>
                <a:gd name="connsiteX21" fmla="*/ 678087 w 1546152"/>
                <a:gd name="connsiteY21" fmla="*/ 280035 h 962317"/>
                <a:gd name="connsiteX22" fmla="*/ 668098 w 1546152"/>
                <a:gd name="connsiteY22" fmla="*/ 262301 h 962317"/>
                <a:gd name="connsiteX23" fmla="*/ 678350 w 1546152"/>
                <a:gd name="connsiteY23" fmla="*/ 258990 h 962317"/>
                <a:gd name="connsiteX24" fmla="*/ 1402569 w 1546152"/>
                <a:gd name="connsiteY24" fmla="*/ 72174 h 962317"/>
                <a:gd name="connsiteX25" fmla="*/ 72174 w 1546152"/>
                <a:gd name="connsiteY25" fmla="*/ 887737 h 962317"/>
                <a:gd name="connsiteX26" fmla="*/ 1402569 w 1546152"/>
                <a:gd name="connsiteY26" fmla="*/ 887737 h 962317"/>
                <a:gd name="connsiteX27" fmla="*/ 1402569 w 1546152"/>
                <a:gd name="connsiteY27" fmla="*/ 72174 h 962317"/>
                <a:gd name="connsiteX28" fmla="*/ 0 w 1546152"/>
                <a:gd name="connsiteY28" fmla="*/ 896697 h 962317"/>
                <a:gd name="connsiteX29" fmla="*/ 1416339 w 1546152"/>
                <a:gd name="connsiteY29" fmla="*/ 0 h 962317"/>
                <a:gd name="connsiteX30" fmla="*/ 1481959 w 1546152"/>
                <a:gd name="connsiteY30" fmla="*/ 896697 h 962317"/>
                <a:gd name="connsiteX31" fmla="*/ 1416339 w 1546152"/>
                <a:gd name="connsiteY31" fmla="*/ 962317 h 962317"/>
                <a:gd name="connsiteX32" fmla="*/ 65620 w 1546152"/>
                <a:gd name="connsiteY32" fmla="*/ 962317 h 962317"/>
                <a:gd name="connsiteX33" fmla="*/ 0 w 1546152"/>
                <a:gd name="connsiteY33" fmla="*/ 896697 h 962317"/>
                <a:gd name="connsiteX0" fmla="*/ 678350 w 1481959"/>
                <a:gd name="connsiteY0" fmla="*/ 186815 h 890142"/>
                <a:gd name="connsiteX1" fmla="*/ 688805 w 1481959"/>
                <a:gd name="connsiteY1" fmla="*/ 187049 h 890142"/>
                <a:gd name="connsiteX2" fmla="*/ 971484 w 1481959"/>
                <a:gd name="connsiteY2" fmla="*/ 187049 h 890142"/>
                <a:gd name="connsiteX3" fmla="*/ 1006067 w 1481959"/>
                <a:gd name="connsiteY3" fmla="*/ 220130 h 890142"/>
                <a:gd name="connsiteX4" fmla="*/ 1006067 w 1481959"/>
                <a:gd name="connsiteY4" fmla="*/ 504313 h 890142"/>
                <a:gd name="connsiteX5" fmla="*/ 1004269 w 1481959"/>
                <a:gd name="connsiteY5" fmla="*/ 523010 h 890142"/>
                <a:gd name="connsiteX6" fmla="*/ 996845 w 1481959"/>
                <a:gd name="connsiteY6" fmla="*/ 524528 h 890142"/>
                <a:gd name="connsiteX7" fmla="*/ 946477 w 1481959"/>
                <a:gd name="connsiteY7" fmla="*/ 474666 h 890142"/>
                <a:gd name="connsiteX8" fmla="*/ 903068 w 1481959"/>
                <a:gd name="connsiteY8" fmla="*/ 474884 h 890142"/>
                <a:gd name="connsiteX9" fmla="*/ 711725 w 1481959"/>
                <a:gd name="connsiteY9" fmla="*/ 668169 h 890142"/>
                <a:gd name="connsiteX10" fmla="*/ 661739 w 1481959"/>
                <a:gd name="connsiteY10" fmla="*/ 647157 h 890142"/>
                <a:gd name="connsiteX11" fmla="*/ 535436 w 1481959"/>
                <a:gd name="connsiteY11" fmla="*/ 520853 h 890142"/>
                <a:gd name="connsiteX12" fmla="*/ 520710 w 1481959"/>
                <a:gd name="connsiteY12" fmla="*/ 485427 h 890142"/>
                <a:gd name="connsiteX13" fmla="*/ 597984 w 1481959"/>
                <a:gd name="connsiteY13" fmla="*/ 406651 h 890142"/>
                <a:gd name="connsiteX14" fmla="*/ 709855 w 1481959"/>
                <a:gd name="connsiteY14" fmla="*/ 296813 h 890142"/>
                <a:gd name="connsiteX15" fmla="*/ 720565 w 1481959"/>
                <a:gd name="connsiteY15" fmla="*/ 278880 h 890142"/>
                <a:gd name="connsiteX16" fmla="*/ 722022 w 1481959"/>
                <a:gd name="connsiteY16" fmla="*/ 275742 h 890142"/>
                <a:gd name="connsiteX17" fmla="*/ 723721 w 1481959"/>
                <a:gd name="connsiteY17" fmla="*/ 266543 h 890142"/>
                <a:gd name="connsiteX18" fmla="*/ 723262 w 1481959"/>
                <a:gd name="connsiteY18" fmla="*/ 262163 h 890142"/>
                <a:gd name="connsiteX19" fmla="*/ 723111 w 1481959"/>
                <a:gd name="connsiteY19" fmla="*/ 261427 h 890142"/>
                <a:gd name="connsiteX20" fmla="*/ 714729 w 1481959"/>
                <a:gd name="connsiteY20" fmla="*/ 243804 h 890142"/>
                <a:gd name="connsiteX21" fmla="*/ 678087 w 1481959"/>
                <a:gd name="connsiteY21" fmla="*/ 207860 h 890142"/>
                <a:gd name="connsiteX22" fmla="*/ 668098 w 1481959"/>
                <a:gd name="connsiteY22" fmla="*/ 190126 h 890142"/>
                <a:gd name="connsiteX23" fmla="*/ 678350 w 1481959"/>
                <a:gd name="connsiteY23" fmla="*/ 186815 h 890142"/>
                <a:gd name="connsiteX24" fmla="*/ 1402569 w 1481959"/>
                <a:gd name="connsiteY24" fmla="*/ -1 h 890142"/>
                <a:gd name="connsiteX25" fmla="*/ 72174 w 1481959"/>
                <a:gd name="connsiteY25" fmla="*/ 815562 h 890142"/>
                <a:gd name="connsiteX26" fmla="*/ 1402569 w 1481959"/>
                <a:gd name="connsiteY26" fmla="*/ 815562 h 890142"/>
                <a:gd name="connsiteX27" fmla="*/ 1402569 w 1481959"/>
                <a:gd name="connsiteY27" fmla="*/ -1 h 890142"/>
                <a:gd name="connsiteX28" fmla="*/ 0 w 1481959"/>
                <a:gd name="connsiteY28" fmla="*/ 824522 h 890142"/>
                <a:gd name="connsiteX29" fmla="*/ 1481959 w 1481959"/>
                <a:gd name="connsiteY29" fmla="*/ 824522 h 890142"/>
                <a:gd name="connsiteX30" fmla="*/ 1416339 w 1481959"/>
                <a:gd name="connsiteY30" fmla="*/ 890142 h 890142"/>
                <a:gd name="connsiteX31" fmla="*/ 65620 w 1481959"/>
                <a:gd name="connsiteY31" fmla="*/ 890142 h 890142"/>
                <a:gd name="connsiteX32" fmla="*/ 0 w 1481959"/>
                <a:gd name="connsiteY32" fmla="*/ 824522 h 89014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1402569 w 1481959"/>
                <a:gd name="connsiteY24" fmla="*/ 628802 h 703382"/>
                <a:gd name="connsiteX25" fmla="*/ 72174 w 1481959"/>
                <a:gd name="connsiteY25" fmla="*/ 628802 h 703382"/>
                <a:gd name="connsiteX26" fmla="*/ 1402569 w 1481959"/>
                <a:gd name="connsiteY26" fmla="*/ 628802 h 703382"/>
                <a:gd name="connsiteX27" fmla="*/ 0 w 1481959"/>
                <a:gd name="connsiteY27" fmla="*/ 637762 h 703382"/>
                <a:gd name="connsiteX28" fmla="*/ 1481959 w 1481959"/>
                <a:gd name="connsiteY28" fmla="*/ 637762 h 703382"/>
                <a:gd name="connsiteX29" fmla="*/ 1416339 w 1481959"/>
                <a:gd name="connsiteY29" fmla="*/ 703382 h 703382"/>
                <a:gd name="connsiteX30" fmla="*/ 65620 w 1481959"/>
                <a:gd name="connsiteY30" fmla="*/ 703382 h 703382"/>
                <a:gd name="connsiteX31" fmla="*/ 0 w 1481959"/>
                <a:gd name="connsiteY31"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65620 w 1481959"/>
                <a:gd name="connsiteY27" fmla="*/ 703382 h 703382"/>
                <a:gd name="connsiteX28" fmla="*/ 0 w 1481959"/>
                <a:gd name="connsiteY28"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0 w 1481959"/>
                <a:gd name="connsiteY27" fmla="*/ 637762 h 703382"/>
                <a:gd name="connsiteX0" fmla="*/ 158632 w 962241"/>
                <a:gd name="connsiteY0" fmla="*/ 55 h 703382"/>
                <a:gd name="connsiteX1" fmla="*/ 169087 w 962241"/>
                <a:gd name="connsiteY1" fmla="*/ 289 h 703382"/>
                <a:gd name="connsiteX2" fmla="*/ 451766 w 962241"/>
                <a:gd name="connsiteY2" fmla="*/ 289 h 703382"/>
                <a:gd name="connsiteX3" fmla="*/ 486349 w 962241"/>
                <a:gd name="connsiteY3" fmla="*/ 33370 h 703382"/>
                <a:gd name="connsiteX4" fmla="*/ 486349 w 962241"/>
                <a:gd name="connsiteY4" fmla="*/ 317553 h 703382"/>
                <a:gd name="connsiteX5" fmla="*/ 484551 w 962241"/>
                <a:gd name="connsiteY5" fmla="*/ 336250 h 703382"/>
                <a:gd name="connsiteX6" fmla="*/ 477127 w 962241"/>
                <a:gd name="connsiteY6" fmla="*/ 337768 h 703382"/>
                <a:gd name="connsiteX7" fmla="*/ 426759 w 962241"/>
                <a:gd name="connsiteY7" fmla="*/ 287906 h 703382"/>
                <a:gd name="connsiteX8" fmla="*/ 383350 w 962241"/>
                <a:gd name="connsiteY8" fmla="*/ 288124 h 703382"/>
                <a:gd name="connsiteX9" fmla="*/ 192007 w 962241"/>
                <a:gd name="connsiteY9" fmla="*/ 481409 h 703382"/>
                <a:gd name="connsiteX10" fmla="*/ 142021 w 962241"/>
                <a:gd name="connsiteY10" fmla="*/ 460397 h 703382"/>
                <a:gd name="connsiteX11" fmla="*/ 15718 w 962241"/>
                <a:gd name="connsiteY11" fmla="*/ 334093 h 703382"/>
                <a:gd name="connsiteX12" fmla="*/ 992 w 962241"/>
                <a:gd name="connsiteY12" fmla="*/ 298667 h 703382"/>
                <a:gd name="connsiteX13" fmla="*/ 78266 w 962241"/>
                <a:gd name="connsiteY13" fmla="*/ 219891 h 703382"/>
                <a:gd name="connsiteX14" fmla="*/ 190137 w 962241"/>
                <a:gd name="connsiteY14" fmla="*/ 110053 h 703382"/>
                <a:gd name="connsiteX15" fmla="*/ 200847 w 962241"/>
                <a:gd name="connsiteY15" fmla="*/ 92120 h 703382"/>
                <a:gd name="connsiteX16" fmla="*/ 202304 w 962241"/>
                <a:gd name="connsiteY16" fmla="*/ 88982 h 703382"/>
                <a:gd name="connsiteX17" fmla="*/ 204003 w 962241"/>
                <a:gd name="connsiteY17" fmla="*/ 79783 h 703382"/>
                <a:gd name="connsiteX18" fmla="*/ 203544 w 962241"/>
                <a:gd name="connsiteY18" fmla="*/ 75403 h 703382"/>
                <a:gd name="connsiteX19" fmla="*/ 203393 w 962241"/>
                <a:gd name="connsiteY19" fmla="*/ 74667 h 703382"/>
                <a:gd name="connsiteX20" fmla="*/ 195011 w 962241"/>
                <a:gd name="connsiteY20" fmla="*/ 57044 h 703382"/>
                <a:gd name="connsiteX21" fmla="*/ 158369 w 962241"/>
                <a:gd name="connsiteY21" fmla="*/ 21100 h 703382"/>
                <a:gd name="connsiteX22" fmla="*/ 148380 w 962241"/>
                <a:gd name="connsiteY22" fmla="*/ 3366 h 703382"/>
                <a:gd name="connsiteX23" fmla="*/ 158632 w 962241"/>
                <a:gd name="connsiteY23" fmla="*/ 55 h 703382"/>
                <a:gd name="connsiteX24" fmla="*/ 896621 w 962241"/>
                <a:gd name="connsiteY24" fmla="*/ 703382 h 703382"/>
                <a:gd name="connsiteX25" fmla="*/ 962241 w 962241"/>
                <a:gd name="connsiteY25" fmla="*/ 637762 h 703382"/>
                <a:gd name="connsiteX26" fmla="*/ 896621 w 962241"/>
                <a:gd name="connsiteY26" fmla="*/ 703382 h 703382"/>
                <a:gd name="connsiteX0" fmla="*/ 158632 w 486646"/>
                <a:gd name="connsiteY0" fmla="*/ 55 h 485065"/>
                <a:gd name="connsiteX1" fmla="*/ 169087 w 486646"/>
                <a:gd name="connsiteY1" fmla="*/ 289 h 485065"/>
                <a:gd name="connsiteX2" fmla="*/ 451766 w 486646"/>
                <a:gd name="connsiteY2" fmla="*/ 289 h 485065"/>
                <a:gd name="connsiteX3" fmla="*/ 486349 w 486646"/>
                <a:gd name="connsiteY3" fmla="*/ 33370 h 485065"/>
                <a:gd name="connsiteX4" fmla="*/ 486349 w 486646"/>
                <a:gd name="connsiteY4" fmla="*/ 317553 h 485065"/>
                <a:gd name="connsiteX5" fmla="*/ 484551 w 486646"/>
                <a:gd name="connsiteY5" fmla="*/ 336250 h 485065"/>
                <a:gd name="connsiteX6" fmla="*/ 477127 w 486646"/>
                <a:gd name="connsiteY6" fmla="*/ 337768 h 485065"/>
                <a:gd name="connsiteX7" fmla="*/ 426759 w 486646"/>
                <a:gd name="connsiteY7" fmla="*/ 287906 h 485065"/>
                <a:gd name="connsiteX8" fmla="*/ 383350 w 486646"/>
                <a:gd name="connsiteY8" fmla="*/ 288124 h 485065"/>
                <a:gd name="connsiteX9" fmla="*/ 192007 w 486646"/>
                <a:gd name="connsiteY9" fmla="*/ 481409 h 485065"/>
                <a:gd name="connsiteX10" fmla="*/ 142021 w 486646"/>
                <a:gd name="connsiteY10" fmla="*/ 460397 h 485065"/>
                <a:gd name="connsiteX11" fmla="*/ 15718 w 486646"/>
                <a:gd name="connsiteY11" fmla="*/ 334093 h 485065"/>
                <a:gd name="connsiteX12" fmla="*/ 992 w 486646"/>
                <a:gd name="connsiteY12" fmla="*/ 298667 h 485065"/>
                <a:gd name="connsiteX13" fmla="*/ 78266 w 486646"/>
                <a:gd name="connsiteY13" fmla="*/ 219891 h 485065"/>
                <a:gd name="connsiteX14" fmla="*/ 190137 w 486646"/>
                <a:gd name="connsiteY14" fmla="*/ 110053 h 485065"/>
                <a:gd name="connsiteX15" fmla="*/ 200847 w 486646"/>
                <a:gd name="connsiteY15" fmla="*/ 92120 h 485065"/>
                <a:gd name="connsiteX16" fmla="*/ 202304 w 486646"/>
                <a:gd name="connsiteY16" fmla="*/ 88982 h 485065"/>
                <a:gd name="connsiteX17" fmla="*/ 204003 w 486646"/>
                <a:gd name="connsiteY17" fmla="*/ 79783 h 485065"/>
                <a:gd name="connsiteX18" fmla="*/ 203544 w 486646"/>
                <a:gd name="connsiteY18" fmla="*/ 75403 h 485065"/>
                <a:gd name="connsiteX19" fmla="*/ 203393 w 486646"/>
                <a:gd name="connsiteY19" fmla="*/ 74667 h 485065"/>
                <a:gd name="connsiteX20" fmla="*/ 195011 w 486646"/>
                <a:gd name="connsiteY20" fmla="*/ 57044 h 485065"/>
                <a:gd name="connsiteX21" fmla="*/ 158369 w 486646"/>
                <a:gd name="connsiteY21" fmla="*/ 21100 h 485065"/>
                <a:gd name="connsiteX22" fmla="*/ 148380 w 486646"/>
                <a:gd name="connsiteY22" fmla="*/ 3366 h 485065"/>
                <a:gd name="connsiteX23" fmla="*/ 158632 w 486646"/>
                <a:gd name="connsiteY23" fmla="*/ 55 h 48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646" h="485065">
                  <a:moveTo>
                    <a:pt x="158632" y="55"/>
                  </a:moveTo>
                  <a:lnTo>
                    <a:pt x="169087" y="289"/>
                  </a:lnTo>
                  <a:lnTo>
                    <a:pt x="451766" y="289"/>
                  </a:lnTo>
                  <a:cubicBezTo>
                    <a:pt x="480584" y="-2217"/>
                    <a:pt x="488353" y="11818"/>
                    <a:pt x="486349" y="33370"/>
                  </a:cubicBezTo>
                  <a:lnTo>
                    <a:pt x="486349" y="317553"/>
                  </a:lnTo>
                  <a:lnTo>
                    <a:pt x="484551" y="336250"/>
                  </a:lnTo>
                  <a:cubicBezTo>
                    <a:pt x="482733" y="339091"/>
                    <a:pt x="479977" y="339068"/>
                    <a:pt x="477127" y="337768"/>
                  </a:cubicBezTo>
                  <a:lnTo>
                    <a:pt x="426759" y="287906"/>
                  </a:lnTo>
                  <a:cubicBezTo>
                    <a:pt x="414712" y="275979"/>
                    <a:pt x="395277" y="276076"/>
                    <a:pt x="383350" y="288124"/>
                  </a:cubicBezTo>
                  <a:lnTo>
                    <a:pt x="192007" y="481409"/>
                  </a:lnTo>
                  <a:cubicBezTo>
                    <a:pt x="179642" y="489291"/>
                    <a:pt x="169595" y="485360"/>
                    <a:pt x="142021" y="460397"/>
                  </a:cubicBezTo>
                  <a:lnTo>
                    <a:pt x="15718" y="334093"/>
                  </a:lnTo>
                  <a:cubicBezTo>
                    <a:pt x="5152" y="320618"/>
                    <a:pt x="-2888" y="310510"/>
                    <a:pt x="992" y="298667"/>
                  </a:cubicBezTo>
                  <a:lnTo>
                    <a:pt x="78266" y="219891"/>
                  </a:lnTo>
                  <a:lnTo>
                    <a:pt x="190137" y="110053"/>
                  </a:lnTo>
                  <a:cubicBezTo>
                    <a:pt x="195360" y="103041"/>
                    <a:pt x="198864" y="97182"/>
                    <a:pt x="200847" y="92120"/>
                  </a:cubicBezTo>
                  <a:cubicBezTo>
                    <a:pt x="201687" y="91224"/>
                    <a:pt x="202130" y="90148"/>
                    <a:pt x="202304" y="88982"/>
                  </a:cubicBezTo>
                  <a:cubicBezTo>
                    <a:pt x="203608" y="85474"/>
                    <a:pt x="204144" y="82444"/>
                    <a:pt x="204003" y="79783"/>
                  </a:cubicBezTo>
                  <a:cubicBezTo>
                    <a:pt x="204241" y="78306"/>
                    <a:pt x="204174" y="76824"/>
                    <a:pt x="203544" y="75403"/>
                  </a:cubicBezTo>
                  <a:cubicBezTo>
                    <a:pt x="203573" y="75136"/>
                    <a:pt x="203507" y="74894"/>
                    <a:pt x="203393" y="74667"/>
                  </a:cubicBezTo>
                  <a:cubicBezTo>
                    <a:pt x="202982" y="68153"/>
                    <a:pt x="200016" y="61952"/>
                    <a:pt x="195011" y="57044"/>
                  </a:cubicBezTo>
                  <a:lnTo>
                    <a:pt x="158369" y="21100"/>
                  </a:lnTo>
                  <a:lnTo>
                    <a:pt x="148380" y="3366"/>
                  </a:lnTo>
                  <a:cubicBezTo>
                    <a:pt x="149287" y="485"/>
                    <a:pt x="153565" y="7"/>
                    <a:pt x="158632" y="55"/>
                  </a:cubicBezTo>
                  <a:close/>
                </a:path>
              </a:pathLst>
            </a:custGeom>
            <a:grpFill/>
            <a:ln w="9525" cap="flat" cmpd="sng" algn="ctr">
              <a:noFill/>
              <a:prstDash val="solid"/>
            </a:ln>
            <a:effectLst/>
          </p:spPr>
          <p:txBody>
            <a:bodyPr rot="0" spcFirstLastPara="0" vertOverflow="overflow" horzOverflow="overflow" vert="horz" wrap="square" lIns="93234" tIns="46616" rIns="46616" bIns="93234" numCol="1" spcCol="0" rtlCol="0" fromWordArt="0" anchor="b" anchorCtr="0" forceAA="0" compatLnSpc="1">
              <a:prstTxWarp prst="textNoShape">
                <a:avLst/>
              </a:prstTxWarp>
              <a:noAutofit/>
            </a:bodyPr>
            <a:lstStyle/>
            <a:p>
              <a:pPr marL="0" marR="0" lvl="0" indent="0" algn="ctr" defTabSz="931932" rtl="0" eaLnBrk="1" fontAlgn="auto" latinLnBrk="0" hangingPunct="1">
                <a:lnSpc>
                  <a:spcPct val="100000"/>
                </a:lnSpc>
                <a:spcBef>
                  <a:spcPts val="0"/>
                </a:spcBef>
                <a:spcAft>
                  <a:spcPts val="0"/>
                </a:spcAft>
                <a:buClrTx/>
                <a:buSzTx/>
                <a:buFontTx/>
                <a:buNone/>
                <a:tabLst/>
                <a:defRPr/>
              </a:pPr>
              <a:endParaRPr kumimoji="0" lang="en-US" sz="1426" b="0" i="0" u="none" strike="noStrike" kern="0" cap="none" spc="-51" normalizeH="0" baseline="0" noProof="0" dirty="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sp>
          <p:nvSpPr>
            <p:cNvPr id="45" name="Freeform 44"/>
            <p:cNvSpPr/>
            <p:nvPr/>
          </p:nvSpPr>
          <p:spPr>
            <a:xfrm>
              <a:off x="10467794" y="2369307"/>
              <a:ext cx="1004386" cy="752113"/>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grp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grpSp>
      <p:sp>
        <p:nvSpPr>
          <p:cNvPr id="58" name="TextBox 57"/>
          <p:cNvSpPr txBox="1"/>
          <p:nvPr/>
        </p:nvSpPr>
        <p:spPr>
          <a:xfrm>
            <a:off x="5585435" y="2780557"/>
            <a:ext cx="1726872" cy="382308"/>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Azure services</a:t>
            </a:r>
          </a:p>
        </p:txBody>
      </p:sp>
      <p:sp>
        <p:nvSpPr>
          <p:cNvPr id="59" name="TextBox 58"/>
          <p:cNvSpPr txBox="1"/>
          <p:nvPr/>
        </p:nvSpPr>
        <p:spPr>
          <a:xfrm>
            <a:off x="8095640" y="1900013"/>
            <a:ext cx="1404471" cy="270285"/>
          </a:xfrm>
          <a:prstGeom prst="rect">
            <a:avLst/>
          </a:prstGeom>
          <a:noFill/>
        </p:spPr>
        <p:txBody>
          <a:bodyPr wrap="squar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app</a:t>
            </a:r>
          </a:p>
        </p:txBody>
      </p:sp>
      <p:sp>
        <p:nvSpPr>
          <p:cNvPr id="53" name="TextBox 52"/>
          <p:cNvSpPr txBox="1"/>
          <p:nvPr/>
        </p:nvSpPr>
        <p:spPr>
          <a:xfrm>
            <a:off x="10446700" y="3163050"/>
            <a:ext cx="1541597" cy="746083"/>
          </a:xfrm>
          <a:prstGeom prst="rect">
            <a:avLst/>
          </a:prstGeom>
          <a:solidFill>
            <a:srgbClr val="EDC30D"/>
          </a:solidFill>
        </p:spPr>
        <p:txBody>
          <a:bodyPr wrap="square" tIns="93260" rtlCol="0" anchor="t">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Access management</a:t>
            </a:r>
          </a:p>
        </p:txBody>
      </p:sp>
      <p:sp>
        <p:nvSpPr>
          <p:cNvPr id="2" name="TextBox 1"/>
          <p:cNvSpPr txBox="1"/>
          <p:nvPr/>
        </p:nvSpPr>
        <p:spPr>
          <a:xfrm>
            <a:off x="5607452" y="3163050"/>
            <a:ext cx="1538796" cy="746083"/>
          </a:xfrm>
          <a:prstGeom prst="rect">
            <a:avLst/>
          </a:prstGeom>
          <a:solidFill>
            <a:srgbClr val="EDC30D"/>
          </a:solidFill>
        </p:spPr>
        <p:txBody>
          <a:bodyPr wrap="square" tIns="93260" rtlCol="0" anchor="t">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Data and storage</a:t>
            </a:r>
          </a:p>
        </p:txBody>
      </p:sp>
      <p:sp>
        <p:nvSpPr>
          <p:cNvPr id="51" name="TextBox 50"/>
          <p:cNvSpPr txBox="1"/>
          <p:nvPr/>
        </p:nvSpPr>
        <p:spPr>
          <a:xfrm>
            <a:off x="7127285" y="3163050"/>
            <a:ext cx="1777818" cy="746083"/>
          </a:xfrm>
          <a:prstGeom prst="rect">
            <a:avLst/>
          </a:prstGeom>
          <a:solidFill>
            <a:srgbClr val="EDC30D"/>
          </a:solidFill>
        </p:spPr>
        <p:txBody>
          <a:bodyPr wrap="square" tIns="93260" rtlCol="0" anchor="t">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Analytics</a:t>
            </a:r>
          </a:p>
        </p:txBody>
      </p:sp>
      <p:sp>
        <p:nvSpPr>
          <p:cNvPr id="52" name="TextBox 51"/>
          <p:cNvSpPr txBox="1"/>
          <p:nvPr/>
        </p:nvSpPr>
        <p:spPr>
          <a:xfrm>
            <a:off x="8891771" y="3163050"/>
            <a:ext cx="1573071" cy="746083"/>
          </a:xfrm>
          <a:prstGeom prst="rect">
            <a:avLst/>
          </a:prstGeom>
          <a:solidFill>
            <a:srgbClr val="EDC30D"/>
          </a:solidFill>
        </p:spPr>
        <p:txBody>
          <a:bodyPr wrap="square" tIns="93260" rtlCol="0" anchor="t">
            <a:no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Internet </a:t>
            </a:r>
            <a:b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br>
            <a:r>
              <a:rPr kumimoji="0" lang="en-US" sz="1632" b="1"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of things</a:t>
            </a:r>
          </a:p>
        </p:txBody>
      </p:sp>
      <p:sp>
        <p:nvSpPr>
          <p:cNvPr id="17" name="Right Arrow 16"/>
          <p:cNvSpPr/>
          <p:nvPr/>
        </p:nvSpPr>
        <p:spPr>
          <a:xfrm rot="16200000">
            <a:off x="8657781" y="2247684"/>
            <a:ext cx="280187" cy="352009"/>
          </a:xfrm>
          <a:prstGeom prst="rightArrow">
            <a:avLst/>
          </a:prstGeom>
          <a:solidFill>
            <a:srgbClr val="EDC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2" name="TextBox 31"/>
          <p:cNvSpPr txBox="1"/>
          <p:nvPr/>
        </p:nvSpPr>
        <p:spPr>
          <a:xfrm>
            <a:off x="10460730" y="4015336"/>
            <a:ext cx="1393442" cy="1130053"/>
          </a:xfrm>
          <a:prstGeom prst="rect">
            <a:avLst/>
          </a:prstGeom>
          <a:noFill/>
        </p:spPr>
        <p:txBody>
          <a:bodyPr wrap="square" rtlCol="0">
            <a:spAutoFit/>
          </a:bodyPr>
          <a:lstStyle>
            <a:defPPr>
              <a:defRPr lang="en-US"/>
            </a:defPPr>
            <a:lvl1pPr marL="182880" marR="0" lvl="0" indent="-91440" fontAlgn="auto">
              <a:lnSpc>
                <a:spcPct val="100000"/>
              </a:lnSpc>
              <a:spcBef>
                <a:spcPts val="0"/>
              </a:spcBef>
              <a:spcAft>
                <a:spcPts val="600"/>
              </a:spcAft>
              <a:buClrTx/>
              <a:buSzTx/>
              <a:buFont typeface="Arial" panose="020B0604020202020204" pitchFamily="34" charset="0"/>
              <a:buChar char="•"/>
              <a:tabLst/>
              <a:defRPr kumimoji="0" sz="1200" i="0" u="none" strike="noStrike" kern="0" cap="none" spc="0" normalizeH="0" baseline="0">
                <a:ln>
                  <a:noFill/>
                </a:ln>
                <a:solidFill>
                  <a:sysClr val="windowText" lastClr="000000"/>
                </a:solidFill>
                <a:effectLst/>
                <a:uLnTx/>
                <a:uFillTx/>
                <a:latin typeface="Segoe UI" panose="020B0502040204020203" pitchFamily="34" charset="0"/>
                <a:cs typeface="Segoe UI" panose="020B0502040204020203" pitchFamily="34" charset="0"/>
              </a:defRPr>
            </a:lvl1pPr>
          </a:lstStyle>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Azure Active Directory</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Multi-factor authentication</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33" name="TextBox 32"/>
          <p:cNvSpPr txBox="1"/>
          <p:nvPr/>
        </p:nvSpPr>
        <p:spPr>
          <a:xfrm>
            <a:off x="8910689" y="4015336"/>
            <a:ext cx="1485995" cy="1436162"/>
          </a:xfrm>
          <a:prstGeom prst="rect">
            <a:avLst/>
          </a:prstGeom>
          <a:noFill/>
        </p:spPr>
        <p:txBody>
          <a:bodyPr wrap="square" rtlCol="0">
            <a:spAutoFit/>
          </a:bodyPr>
          <a:lstStyle>
            <a:defPPr>
              <a:defRPr lang="en-US"/>
            </a:defPPr>
            <a:lvl1pPr marL="182880" marR="0" lvl="0" indent="-91440" fontAlgn="auto">
              <a:lnSpc>
                <a:spcPct val="100000"/>
              </a:lnSpc>
              <a:spcBef>
                <a:spcPts val="0"/>
              </a:spcBef>
              <a:spcAft>
                <a:spcPts val="600"/>
              </a:spcAft>
              <a:buClrTx/>
              <a:buSzTx/>
              <a:buFont typeface="Arial" panose="020B0604020202020204" pitchFamily="34" charset="0"/>
              <a:buChar char="•"/>
              <a:tabLst/>
              <a:defRPr kumimoji="0" sz="1200" i="0" u="none" strike="noStrike" kern="0" cap="none" spc="0" normalizeH="0" baseline="0">
                <a:ln>
                  <a:noFill/>
                </a:ln>
                <a:solidFill>
                  <a:sysClr val="windowText" lastClr="000000"/>
                </a:solidFill>
                <a:effectLst/>
                <a:uLnTx/>
                <a:uFillTx/>
                <a:latin typeface="Segoe UI" panose="020B0502040204020203" pitchFamily="34" charset="0"/>
                <a:cs typeface="Segoe UI" panose="020B0502040204020203" pitchFamily="34" charset="0"/>
              </a:defRPr>
            </a:lvl1pPr>
          </a:lstStyle>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IoT Hub</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Event Hubs</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Machine Learning</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Notification Hubs</a:t>
            </a:r>
          </a:p>
          <a:p>
            <a:pPr marL="182880" marR="0" lvl="0" indent="-91440" algn="l" defTabSz="932742"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34" name="TextBox 33"/>
          <p:cNvSpPr txBox="1"/>
          <p:nvPr/>
        </p:nvSpPr>
        <p:spPr>
          <a:xfrm>
            <a:off x="5615246" y="4015337"/>
            <a:ext cx="1337946" cy="1464752"/>
          </a:xfrm>
          <a:prstGeom prst="rect">
            <a:avLst/>
          </a:prstGeom>
          <a:noFill/>
        </p:spPr>
        <p:txBody>
          <a:bodyPr wrap="square" rtlCol="0">
            <a:spAutoFit/>
          </a:bodyPr>
          <a:lstStyle/>
          <a:p>
            <a:pPr marL="186519" marR="0" lvl="0" indent="-93260" algn="l" defTabSz="932597"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SQL DB</a:t>
            </a:r>
          </a:p>
          <a:p>
            <a:pPr marL="186519" marR="0" lvl="0" indent="-93260" algn="l" defTabSz="932597"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Document DB</a:t>
            </a:r>
          </a:p>
          <a:p>
            <a:pPr marL="186519" marR="0" lvl="0" indent="-93260" algn="l" defTabSz="932597"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Blob Storage</a:t>
            </a:r>
          </a:p>
          <a:p>
            <a:pPr marL="186519" marR="0" lvl="0" indent="-93260" algn="l" defTabSz="932597"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122" b="0" i="0" u="none" strike="noStrike" kern="0" cap="none" spc="0" normalizeH="0" baseline="0" noProof="0" dirty="0" err="1">
                <a:ln>
                  <a:noFill/>
                </a:ln>
                <a:solidFill>
                  <a:srgbClr val="282828"/>
                </a:solidFill>
                <a:effectLst/>
                <a:uLnTx/>
                <a:uFillTx/>
                <a:latin typeface="Segoe UI" panose="020B0502040204020203" pitchFamily="34" charset="0"/>
                <a:ea typeface="+mn-ea"/>
                <a:cs typeface="Segoe UI" panose="020B0502040204020203" pitchFamily="34" charset="0"/>
              </a:rPr>
              <a:t>StorSimple</a:t>
            </a:r>
            <a:endPar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a:p>
            <a:pPr marL="186519" marR="0" lvl="0" indent="-93260" algn="l" defTabSz="932597" rtl="0" eaLnBrk="1" fontAlgn="auto" latinLnBrk="0" hangingPunct="1">
              <a:lnSpc>
                <a:spcPct val="100000"/>
              </a:lnSpc>
              <a:spcBef>
                <a:spcPts val="0"/>
              </a:spcBef>
              <a:spcAft>
                <a:spcPts val="612"/>
              </a:spcAft>
              <a:buClrTx/>
              <a:buSzTx/>
              <a:buFont typeface="Arial" panose="020B0604020202020204" pitchFamily="34" charset="0"/>
              <a:buChar char="•"/>
              <a:tabLst/>
              <a:defRPr/>
            </a:pP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SQL Data </a:t>
            </a:r>
            <a:b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br>
            <a:r>
              <a:rPr kumimoji="0" lang="en-US" sz="1122"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Warehouse</a:t>
            </a:r>
          </a:p>
        </p:txBody>
      </p:sp>
      <p:sp>
        <p:nvSpPr>
          <p:cNvPr id="4" name="Title 3"/>
          <p:cNvSpPr>
            <a:spLocks noGrp="1"/>
          </p:cNvSpPr>
          <p:nvPr>
            <p:ph type="title"/>
          </p:nvPr>
        </p:nvSpPr>
        <p:spPr>
          <a:xfrm>
            <a:off x="372742" y="2457322"/>
            <a:ext cx="3674972" cy="2219069"/>
          </a:xfrm>
        </p:spPr>
        <p:txBody>
          <a:bodyPr/>
          <a:lstStyle/>
          <a:p>
            <a:pPr lvl="0"/>
            <a:r>
              <a:rPr lang="en-US" kern="0" dirty="0">
                <a:solidFill>
                  <a:srgbClr val="EDC30D"/>
                </a:solidFill>
              </a:rPr>
              <a:t>Change the game with the complete array of </a:t>
            </a:r>
            <a:r>
              <a:rPr lang="en-US" kern="0" dirty="0">
                <a:solidFill>
                  <a:srgbClr val="EDC30D"/>
                </a:solidFill>
                <a:latin typeface="Segoe UI Black" panose="020B0A02040204020203" pitchFamily="34" charset="0"/>
                <a:ea typeface="Segoe UI Black" panose="020B0A02040204020203" pitchFamily="34" charset="0"/>
                <a:cs typeface="Segoe UI Black" panose="020B0A02040204020203" pitchFamily="34" charset="0"/>
              </a:rPr>
              <a:t>Azure Services</a:t>
            </a:r>
            <a:endParaRPr lang="en-US" dirty="0"/>
          </a:p>
        </p:txBody>
      </p:sp>
      <p:sp>
        <p:nvSpPr>
          <p:cNvPr id="36" name="Left Bracket 35"/>
          <p:cNvSpPr/>
          <p:nvPr/>
        </p:nvSpPr>
        <p:spPr>
          <a:xfrm rot="5400000" flipV="1">
            <a:off x="8703634" y="-523069"/>
            <a:ext cx="188481" cy="6355760"/>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cxnSp>
        <p:nvCxnSpPr>
          <p:cNvPr id="37" name="Straight Connector 36"/>
          <p:cNvCxnSpPr/>
          <p:nvPr/>
        </p:nvCxnSpPr>
        <p:spPr>
          <a:xfrm>
            <a:off x="7131218" y="3231372"/>
            <a:ext cx="0" cy="2424769"/>
          </a:xfrm>
          <a:prstGeom prst="line">
            <a:avLst/>
          </a:prstGeom>
          <a:ln w="6350">
            <a:solidFill>
              <a:srgbClr val="1E1E1E">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98436" y="3231372"/>
            <a:ext cx="0" cy="2423775"/>
          </a:xfrm>
          <a:prstGeom prst="line">
            <a:avLst/>
          </a:prstGeom>
          <a:ln w="6350">
            <a:solidFill>
              <a:srgbClr val="1E1E1E">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446700" y="3231372"/>
            <a:ext cx="0" cy="2424769"/>
          </a:xfrm>
          <a:prstGeom prst="line">
            <a:avLst/>
          </a:prstGeom>
          <a:ln w="6350">
            <a:solidFill>
              <a:srgbClr val="1E1E1E">
                <a:alpha val="50000"/>
              </a:srgbClr>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82" y="6732008"/>
            <a:ext cx="2070379" cy="262517"/>
            <a:chOff x="10162032" y="6604155"/>
            <a:chExt cx="2029968" cy="257393"/>
          </a:xfrm>
        </p:grpSpPr>
        <p:sp>
          <p:nvSpPr>
            <p:cNvPr id="46" name="Rectangle 45"/>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47" name="Rectangle 46"/>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48" name="Rectangle 47"/>
            <p:cNvSpPr/>
            <p:nvPr/>
          </p:nvSpPr>
          <p:spPr>
            <a:xfrm>
              <a:off x="11515344"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49" name="Straight Connector 48"/>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07454" y="3161585"/>
            <a:ext cx="6380844" cy="2580223"/>
          </a:xfrm>
          <a:prstGeom prst="rect">
            <a:avLst/>
          </a:prstGeom>
          <a:noFill/>
          <a:ln w="6350">
            <a:solidFill>
              <a:srgbClr val="1E1E1E">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ysClr val="windowText" lastClr="000000"/>
              </a:solidFill>
              <a:effectLst/>
              <a:uLnTx/>
              <a:uFillTx/>
              <a:latin typeface="Segoe UI"/>
              <a:ea typeface="+mn-ea"/>
              <a:cs typeface="+mn-cs"/>
            </a:endParaRPr>
          </a:p>
        </p:txBody>
      </p:sp>
    </p:spTree>
    <p:extLst>
      <p:ext uri="{BB962C8B-B14F-4D97-AF65-F5344CB8AC3E}">
        <p14:creationId xmlns:p14="http://schemas.microsoft.com/office/powerpoint/2010/main" val="1353997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328" b="9271"/>
          <a:stretch/>
        </p:blipFill>
        <p:spPr>
          <a:xfrm flipH="1">
            <a:off x="882" y="-1"/>
            <a:ext cx="12434711" cy="6994525"/>
          </a:xfrm>
          <a:prstGeom prst="rect">
            <a:avLst/>
          </a:prstGeom>
        </p:spPr>
      </p:pic>
      <p:sp>
        <p:nvSpPr>
          <p:cNvPr id="6" name="Rectangle 5"/>
          <p:cNvSpPr/>
          <p:nvPr/>
        </p:nvSpPr>
        <p:spPr bwMode="auto">
          <a:xfrm>
            <a:off x="882" y="-1"/>
            <a:ext cx="12434711" cy="6993534"/>
          </a:xfrm>
          <a:prstGeom prst="rect">
            <a:avLst/>
          </a:prstGeom>
          <a:solidFill>
            <a:schemeClr val="tx1">
              <a:alpha val="8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0" marR="0" lvl="0" indent="0" algn="ctr" defTabSz="932290" rtl="0" eaLnBrk="1" fontAlgn="base" latinLnBrk="0" hangingPunct="1">
              <a:lnSpc>
                <a:spcPct val="100000"/>
              </a:lnSpc>
              <a:spcBef>
                <a:spcPct val="0"/>
              </a:spcBef>
              <a:spcAft>
                <a:spcPct val="0"/>
              </a:spcAft>
              <a:buClrTx/>
              <a:buSzTx/>
              <a:buFontTx/>
              <a:buNone/>
              <a:tabLst/>
              <a:defRPr/>
            </a:pPr>
            <a:endParaRPr kumimoji="0" lang="en-US" sz="1836" b="0" i="0" u="none" strike="noStrike" kern="0" cap="none" spc="-153" normalizeH="0" baseline="0" noProof="0" dirty="0">
              <a:ln>
                <a:noFill/>
              </a:ln>
              <a:solidFill>
                <a:srgbClr val="4394F8"/>
              </a:solidFill>
              <a:effectLst/>
              <a:uLnTx/>
              <a:uFillTx/>
              <a:latin typeface="Segoe UI"/>
              <a:ea typeface="Segoe UI" pitchFamily="34" charset="0"/>
              <a:cs typeface="Segoe UI" pitchFamily="34" charset="0"/>
            </a:endParaRPr>
          </a:p>
        </p:txBody>
      </p:sp>
      <p:sp>
        <p:nvSpPr>
          <p:cNvPr id="9" name="Rectangle 8"/>
          <p:cNvSpPr/>
          <p:nvPr/>
        </p:nvSpPr>
        <p:spPr bwMode="auto">
          <a:xfrm rot="5400000">
            <a:off x="1203001" y="-1202121"/>
            <a:ext cx="6993534" cy="9397775"/>
          </a:xfrm>
          <a:prstGeom prst="rect">
            <a:avLst/>
          </a:prstGeom>
          <a:gradFill>
            <a:gsLst>
              <a:gs pos="40000">
                <a:schemeClr val="tx1">
                  <a:alpha val="60000"/>
                </a:schemeClr>
              </a:gs>
              <a:gs pos="0">
                <a:schemeClr val="tx1">
                  <a:alpha val="0"/>
                </a:schemeClr>
              </a:gs>
              <a:gs pos="100000">
                <a:srgbClr val="282828"/>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auto" latinLnBrk="0" hangingPunct="1">
              <a:lnSpc>
                <a:spcPct val="90000"/>
              </a:lnSpc>
              <a:spcBef>
                <a:spcPts val="0"/>
              </a:spcBef>
              <a:spcAft>
                <a:spcPts val="0"/>
              </a:spcAft>
              <a:buClrTx/>
              <a:buSzTx/>
              <a:buFontTx/>
              <a:buNone/>
              <a:tabLst/>
              <a:defRPr/>
            </a:pPr>
            <a:endParaRPr kumimoji="0" lang="en-US" sz="1836"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p:nvPr>
        </p:nvSpPr>
        <p:spPr>
          <a:xfrm>
            <a:off x="441057" y="902226"/>
            <a:ext cx="6802304" cy="1351952"/>
          </a:xfrm>
        </p:spPr>
        <p:txBody>
          <a:bodyPr anchor="t">
            <a:noAutofit/>
          </a:bodyPr>
          <a:lstStyle/>
          <a:p>
            <a:r>
              <a:rPr lang="en-US" sz="4896" dirty="0">
                <a:solidFill>
                  <a:srgbClr val="EDC30D"/>
                </a:solidFill>
                <a:latin typeface="Segoe UI Light" panose="020B0502040204020203" pitchFamily="34" charset="0"/>
                <a:cs typeface="Segoe UI Light" panose="020B0502040204020203" pitchFamily="34" charset="0"/>
              </a:rPr>
              <a:t>What if your app could put the power of analytics everywhere decisions are made?</a:t>
            </a:r>
          </a:p>
        </p:txBody>
      </p:sp>
      <p:sp>
        <p:nvSpPr>
          <p:cNvPr id="8" name="Rectangle 7"/>
          <p:cNvSpPr/>
          <p:nvPr/>
        </p:nvSpPr>
        <p:spPr>
          <a:xfrm>
            <a:off x="441057" y="4267845"/>
            <a:ext cx="5420978" cy="1709467"/>
          </a:xfrm>
          <a:prstGeom prst="rect">
            <a:avLst/>
          </a:prstGeom>
        </p:spPr>
        <p:txBody>
          <a:bodyPr wrap="square">
            <a:spAutoFit/>
          </a:bodyPr>
          <a:lstStyle/>
          <a:p>
            <a:pPr marL="0" marR="0" lvl="0" indent="0" algn="l" defTabSz="932597" rtl="0" eaLnBrk="1" fontAlgn="auto" latinLnBrk="0" hangingPunct="1">
              <a:lnSpc>
                <a:spcPct val="100000"/>
              </a:lnSpc>
              <a:spcBef>
                <a:spcPts val="0"/>
              </a:spcBef>
              <a:spcAft>
                <a:spcPts val="612"/>
              </a:spcAft>
              <a:buClrTx/>
              <a:buSzTx/>
              <a:buFontTx/>
              <a:buNone/>
              <a:tabLst/>
              <a:defRPr/>
            </a:pPr>
            <a:r>
              <a:rPr kumimoji="0" lang="en-US" sz="2448" b="0" i="0" u="none" strike="noStrike" kern="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Modern apps with data visualizations built-in have the power to inform decisions in context—</a:t>
            </a:r>
          </a:p>
          <a:p>
            <a:pPr marL="0" marR="0" lvl="0" indent="0" algn="l" defTabSz="932597" rtl="0" eaLnBrk="1" fontAlgn="auto" latinLnBrk="0" hangingPunct="1">
              <a:lnSpc>
                <a:spcPct val="100000"/>
              </a:lnSpc>
              <a:spcBef>
                <a:spcPts val="0"/>
              </a:spcBef>
              <a:spcAft>
                <a:spcPts val="1224"/>
              </a:spcAft>
              <a:buClrTx/>
              <a:buSzTx/>
              <a:buFontTx/>
              <a:buNone/>
              <a:tabLst/>
              <a:defRPr/>
            </a:pPr>
            <a:r>
              <a:rPr kumimoji="0" lang="en-US" sz="2448" b="0" i="0" u="none" strike="noStrike" kern="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for any user on any device</a:t>
            </a:r>
            <a:r>
              <a:rPr kumimoji="0" lang="en-US" sz="2448" b="0" i="0" u="none" strike="noStrike" kern="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 </a:t>
            </a:r>
          </a:p>
        </p:txBody>
      </p:sp>
    </p:spTree>
    <p:extLst>
      <p:ext uri="{BB962C8B-B14F-4D97-AF65-F5344CB8AC3E}">
        <p14:creationId xmlns:p14="http://schemas.microsoft.com/office/powerpoint/2010/main" val="1653116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4882" y="2533983"/>
            <a:ext cx="4406555" cy="3861015"/>
          </a:xfrm>
        </p:spPr>
        <p:txBody>
          <a:bodyPr vert="horz" wrap="square" lIns="146304" tIns="91440" rIns="146304" bIns="93260" rtlCol="0" anchor="b">
            <a:normAutofit/>
          </a:bodyPr>
          <a:lstStyle/>
          <a:p>
            <a:pPr marL="349724" indent="-349724">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Author interactive reports in </a:t>
            </a:r>
            <a:br>
              <a:rPr lang="en-US" kern="0" dirty="0">
                <a:solidFill>
                  <a:srgbClr val="EDC30D"/>
                </a:solidFill>
                <a:latin typeface="Segoe UI Light" panose="020B0502040204020203" pitchFamily="34" charset="0"/>
                <a:cs typeface="Segoe UI Light" panose="020B0502040204020203" pitchFamily="34" charset="0"/>
              </a:rPr>
            </a:br>
            <a:r>
              <a:rPr lang="en-US" kern="0" dirty="0">
                <a:solidFill>
                  <a:srgbClr val="EDC30D"/>
                </a:solidFill>
                <a:latin typeface="Segoe UI Light" panose="020B0502040204020203" pitchFamily="34" charset="0"/>
                <a:cs typeface="Segoe UI Light" panose="020B0502040204020203" pitchFamily="34" charset="0"/>
              </a:rPr>
              <a:t>Power BI Desktop for free</a:t>
            </a:r>
          </a:p>
          <a:p>
            <a:pPr marL="349724" indent="-349724">
              <a:spcBef>
                <a:spcPts val="612"/>
              </a:spcBef>
              <a:spcAft>
                <a:spcPts val="612"/>
              </a:spcAft>
              <a:defRPr/>
            </a:pPr>
            <a:r>
              <a:rPr lang="en-US" kern="0" dirty="0">
                <a:solidFill>
                  <a:srgbClr val="EDC30D"/>
                </a:solidFill>
                <a:latin typeface="Segoe UI Light" panose="020B0502040204020203" pitchFamily="34" charset="0"/>
                <a:cs typeface="Segoe UI Light" panose="020B0502040204020203" pitchFamily="34" charset="0"/>
              </a:rPr>
              <a:t>Enjoy simple pricing with no upfront costs, hidden maintenance fees or customization </a:t>
            </a:r>
            <a:r>
              <a:rPr lang="en-US" kern="0" dirty="0" smtClean="0">
                <a:solidFill>
                  <a:srgbClr val="EDC30D"/>
                </a:solidFill>
                <a:latin typeface="Segoe UI Light" panose="020B0502040204020203" pitchFamily="34" charset="0"/>
                <a:cs typeface="Segoe UI Light" panose="020B0502040204020203" pitchFamily="34" charset="0"/>
              </a:rPr>
              <a:t>charges</a:t>
            </a:r>
          </a:p>
          <a:p>
            <a:pPr marL="349724" indent="-349724">
              <a:spcBef>
                <a:spcPts val="612"/>
              </a:spcBef>
              <a:spcAft>
                <a:spcPts val="612"/>
              </a:spcAft>
              <a:defRPr/>
            </a:pPr>
            <a:endParaRPr lang="en-US" kern="0" dirty="0">
              <a:solidFill>
                <a:srgbClr val="EDC30D"/>
              </a:solidFill>
              <a:latin typeface="Segoe UI Light" panose="020B0502040204020203" pitchFamily="34" charset="0"/>
              <a:cs typeface="Segoe UI Light" panose="020B0502040204020203" pitchFamily="34" charset="0"/>
            </a:endParaRPr>
          </a:p>
          <a:p>
            <a:pPr marL="349724" indent="-349724">
              <a:spcBef>
                <a:spcPts val="612"/>
              </a:spcBef>
              <a:spcAft>
                <a:spcPts val="612"/>
              </a:spcAft>
              <a:defRPr/>
            </a:pPr>
            <a:endParaRPr lang="en-US" kern="0" dirty="0">
              <a:solidFill>
                <a:srgbClr val="EDC30D"/>
              </a:solidFill>
              <a:latin typeface="Segoe UI Light" panose="020B0502040204020203" pitchFamily="34" charset="0"/>
              <a:cs typeface="Segoe UI Light" panose="020B0502040204020203" pitchFamily="34" charset="0"/>
            </a:endParaRPr>
          </a:p>
        </p:txBody>
      </p:sp>
      <p:sp>
        <p:nvSpPr>
          <p:cNvPr id="3" name="Title 2"/>
          <p:cNvSpPr>
            <a:spLocks noGrp="1"/>
          </p:cNvSpPr>
          <p:nvPr>
            <p:ph type="title"/>
          </p:nvPr>
        </p:nvSpPr>
        <p:spPr>
          <a:xfrm>
            <a:off x="371913" y="604431"/>
            <a:ext cx="4737036" cy="2219069"/>
          </a:xfrm>
        </p:spPr>
        <p:txBody>
          <a:bodyPr/>
          <a:lstStyle/>
          <a:p>
            <a:r>
              <a:rPr lang="en-US" kern="0" dirty="0">
                <a:solidFill>
                  <a:srgbClr val="EDC30D"/>
                </a:solidFill>
              </a:rPr>
              <a:t>Control costs with </a:t>
            </a:r>
            <a:r>
              <a:rPr lang="en-US" kern="0" dirty="0">
                <a:solidFill>
                  <a:srgbClr val="EDC30D"/>
                </a:solidFill>
                <a:latin typeface="Segoe UI Black" panose="020B0A02040204020203" pitchFamily="34" charset="0"/>
                <a:ea typeface="Segoe UI Black" panose="020B0A02040204020203" pitchFamily="34" charset="0"/>
                <a:cs typeface="Segoe UI Black" panose="020B0A02040204020203" pitchFamily="34" charset="0"/>
              </a:rPr>
              <a:t>pay-as-you-go,</a:t>
            </a:r>
            <a:r>
              <a:rPr lang="en-US" kern="0" dirty="0">
                <a:solidFill>
                  <a:srgbClr val="EDC30D"/>
                </a:solidFill>
              </a:rPr>
              <a:t> render-based pricing</a:t>
            </a:r>
            <a:br>
              <a:rPr lang="en-US" kern="0" dirty="0">
                <a:solidFill>
                  <a:srgbClr val="EDC30D"/>
                </a:solidFill>
              </a:rPr>
            </a:br>
            <a:endParaRPr lang="en-US" dirty="0"/>
          </a:p>
        </p:txBody>
      </p:sp>
      <p:graphicFrame>
        <p:nvGraphicFramePr>
          <p:cNvPr id="6" name="Table 5"/>
          <p:cNvGraphicFramePr>
            <a:graphicFrameLocks noGrp="1"/>
          </p:cNvGraphicFramePr>
          <p:nvPr>
            <p:extLst/>
          </p:nvPr>
        </p:nvGraphicFramePr>
        <p:xfrm>
          <a:off x="5765286" y="1280649"/>
          <a:ext cx="6021338" cy="1617712"/>
        </p:xfrm>
        <a:graphic>
          <a:graphicData uri="http://schemas.openxmlformats.org/drawingml/2006/table">
            <a:tbl>
              <a:tblPr>
                <a:tableStyleId>{073A0DAA-6AF3-43AB-8588-CEC1D06C72B9}</a:tableStyleId>
              </a:tblPr>
              <a:tblGrid>
                <a:gridCol w="3010669">
                  <a:extLst>
                    <a:ext uri="{9D8B030D-6E8A-4147-A177-3AD203B41FA5}">
                      <a16:colId xmlns:a16="http://schemas.microsoft.com/office/drawing/2014/main" val="20000"/>
                    </a:ext>
                  </a:extLst>
                </a:gridCol>
                <a:gridCol w="3010669">
                  <a:extLst>
                    <a:ext uri="{9D8B030D-6E8A-4147-A177-3AD203B41FA5}">
                      <a16:colId xmlns:a16="http://schemas.microsoft.com/office/drawing/2014/main" val="3925403586"/>
                    </a:ext>
                  </a:extLst>
                </a:gridCol>
              </a:tblGrid>
              <a:tr h="839343">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400" b="1" cap="none" dirty="0">
                          <a:solidFill>
                            <a:srgbClr val="282828"/>
                          </a:solidFill>
                          <a:effectLst/>
                          <a:latin typeface="+mn-lt"/>
                          <a:ea typeface="Segoe UI Black" panose="020B0A02040204020203" pitchFamily="34" charset="0"/>
                          <a:cs typeface="Segoe UI Black" panose="020B0A02040204020203" pitchFamily="34" charset="0"/>
                        </a:rPr>
                        <a:t>0-</a:t>
                      </a:r>
                      <a:r>
                        <a:rPr lang="en-US" sz="2400" b="1" cap="none" dirty="0">
                          <a:solidFill>
                            <a:srgbClr val="282828"/>
                          </a:solidFill>
                          <a:effectLst/>
                          <a:latin typeface="+mn-lt"/>
                          <a:ea typeface="+mn-ea"/>
                          <a:cs typeface="Segoe UI Light" panose="020B0502040204020203" pitchFamily="34" charset="0"/>
                        </a:rPr>
                        <a:t>1000</a:t>
                      </a:r>
                      <a:endParaRPr lang="en-US" sz="2000" b="0" dirty="0">
                        <a:solidFill>
                          <a:srgbClr val="282828"/>
                        </a:solidFill>
                        <a:effectLst/>
                        <a:latin typeface="+mn-lt"/>
                        <a:ea typeface="Calibri" panose="020F0502020204030204" pitchFamily="34" charset="0"/>
                        <a:cs typeface="Segoe UI Semibold" panose="020B0702040204020203" pitchFamily="34" charset="0"/>
                      </a:endParaRPr>
                    </a:p>
                  </a:txBody>
                  <a:tcPr marL="279781" marR="0" marT="0" marB="93260" anchor="ctr">
                    <a:lnL w="12700" cmpd="sng">
                      <a:noFill/>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C30D"/>
                    </a:solidFill>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400" b="1" kern="1200" cap="none" dirty="0">
                          <a:solidFill>
                            <a:srgbClr val="282828"/>
                          </a:solidFill>
                          <a:effectLst/>
                          <a:latin typeface="+mn-lt"/>
                          <a:ea typeface="+mn-ea"/>
                          <a:cs typeface="Segoe UI Light" panose="020B0502040204020203" pitchFamily="34" charset="0"/>
                        </a:rPr>
                        <a:t>Free</a:t>
                      </a:r>
                      <a:endParaRPr lang="en-US" sz="2400" b="0" kern="1200" cap="none" dirty="0">
                        <a:solidFill>
                          <a:srgbClr val="282828"/>
                        </a:solidFill>
                        <a:effectLst/>
                        <a:latin typeface="Segoe UI Black" panose="020B0A02040204020203" pitchFamily="34" charset="0"/>
                        <a:ea typeface="Segoe UI Black" panose="020B0A02040204020203" pitchFamily="34" charset="0"/>
                        <a:cs typeface="Segoe UI Black" panose="020B0A02040204020203" pitchFamily="34" charset="0"/>
                      </a:endParaRPr>
                    </a:p>
                  </a:txBody>
                  <a:tcPr marL="279781" marR="0" marT="0" marB="932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C30D"/>
                    </a:solidFill>
                  </a:tcPr>
                </a:tc>
                <a:extLst>
                  <a:ext uri="{0D108BD9-81ED-4DB2-BD59-A6C34878D82A}">
                    <a16:rowId xmlns:a16="http://schemas.microsoft.com/office/drawing/2014/main" val="10000"/>
                  </a:ext>
                </a:extLst>
              </a:tr>
              <a:tr h="778369">
                <a:tc>
                  <a:txBody>
                    <a:bodyPr/>
                    <a:lstStyle/>
                    <a:p>
                      <a:pPr marL="0" marR="0" algn="l">
                        <a:lnSpc>
                          <a:spcPct val="100000"/>
                        </a:lnSpc>
                        <a:spcBef>
                          <a:spcPts val="0"/>
                        </a:spcBef>
                        <a:spcAft>
                          <a:spcPts val="0"/>
                        </a:spcAft>
                      </a:pPr>
                      <a:r>
                        <a:rPr lang="en-US" sz="2400" b="1" cap="none" dirty="0">
                          <a:solidFill>
                            <a:srgbClr val="EDC30D"/>
                          </a:solidFill>
                          <a:effectLst/>
                          <a:latin typeface="+mn-lt"/>
                          <a:ea typeface="+mn-ea"/>
                          <a:cs typeface="Segoe UI Light" panose="020B0502040204020203" pitchFamily="34" charset="0"/>
                        </a:rPr>
                        <a:t>1000+</a:t>
                      </a:r>
                      <a:endParaRPr lang="en-US" sz="1800" b="1" dirty="0">
                        <a:solidFill>
                          <a:srgbClr val="EDC30D"/>
                        </a:solidFill>
                        <a:effectLst/>
                        <a:latin typeface="+mn-lt"/>
                        <a:ea typeface="Calibri" panose="020F0502020204030204" pitchFamily="34" charset="0"/>
                        <a:cs typeface="Segoe UI Semibold" panose="020B0702040204020203" pitchFamily="34" charset="0"/>
                      </a:endParaRPr>
                    </a:p>
                  </a:txBody>
                  <a:tcPr marL="279781" marR="0" marT="0" marB="0" anchor="ctr">
                    <a:lnL w="12700" cmpd="sng">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8282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cap="none" dirty="0">
                          <a:solidFill>
                            <a:srgbClr val="EDC30D"/>
                          </a:solidFill>
                          <a:effectLst/>
                          <a:latin typeface="+mn-lt"/>
                          <a:ea typeface="+mn-ea"/>
                          <a:cs typeface="Segoe UI Light" panose="020B0502040204020203" pitchFamily="34" charset="0"/>
                        </a:rPr>
                        <a:t>$2.50/1k</a:t>
                      </a:r>
                      <a:r>
                        <a:rPr lang="en-US" sz="2400" b="1" cap="none" baseline="0" dirty="0">
                          <a:solidFill>
                            <a:srgbClr val="EDC30D"/>
                          </a:solidFill>
                          <a:effectLst/>
                          <a:latin typeface="+mn-lt"/>
                          <a:ea typeface="+mn-ea"/>
                          <a:cs typeface="Segoe UI Light" panose="020B0502040204020203" pitchFamily="34" charset="0"/>
                        </a:rPr>
                        <a:t> </a:t>
                      </a:r>
                      <a:r>
                        <a:rPr lang="en-US" sz="2400" b="0" cap="none" baseline="0" dirty="0">
                          <a:solidFill>
                            <a:srgbClr val="EDC30D"/>
                          </a:solidFill>
                          <a:effectLst/>
                          <a:latin typeface="+mj-lt"/>
                          <a:ea typeface="+mn-ea"/>
                          <a:cs typeface="Segoe UI Light" panose="020B0502040204020203" pitchFamily="34" charset="0"/>
                        </a:rPr>
                        <a:t>renders</a:t>
                      </a:r>
                      <a:endParaRPr lang="en-US" sz="1400" b="0" dirty="0">
                        <a:solidFill>
                          <a:srgbClr val="EDC30D"/>
                        </a:solidFill>
                        <a:effectLst/>
                        <a:latin typeface="+mj-lt"/>
                        <a:ea typeface="Calibri" panose="020F0502020204030204" pitchFamily="34" charset="0"/>
                        <a:cs typeface="Segoe UI Semibold" panose="020B0702040204020203" pitchFamily="34" charset="0"/>
                      </a:endParaRPr>
                    </a:p>
                  </a:txBody>
                  <a:tcPr marL="279781"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0001"/>
                  </a:ext>
                </a:extLst>
              </a:tr>
            </a:tbl>
          </a:graphicData>
        </a:graphic>
      </p:graphicFrame>
      <p:sp>
        <p:nvSpPr>
          <p:cNvPr id="31" name="Rectangle 30"/>
          <p:cNvSpPr/>
          <p:nvPr/>
        </p:nvSpPr>
        <p:spPr>
          <a:xfrm>
            <a:off x="5737863" y="3065680"/>
            <a:ext cx="3564137" cy="1048236"/>
          </a:xfrm>
          <a:prstGeom prst="rect">
            <a:avLst/>
          </a:prstGeom>
        </p:spPr>
        <p:txBody>
          <a:bodyPr wrap="square" lIns="93260">
            <a:spAutoFit/>
          </a:bodyPr>
          <a:lstStyle/>
          <a:p>
            <a:pPr marL="0" marR="0" lvl="0" indent="0" algn="l" defTabSz="932742" rtl="0" eaLnBrk="1" fontAlgn="auto" latinLnBrk="0" hangingPunct="1">
              <a:lnSpc>
                <a:spcPct val="100000"/>
              </a:lnSpc>
              <a:spcBef>
                <a:spcPts val="0"/>
              </a:spcBef>
              <a:spcAft>
                <a:spcPts val="612"/>
              </a:spcAft>
              <a:buClrTx/>
              <a:buSzTx/>
              <a:buFontTx/>
              <a:buNone/>
              <a:tabLst/>
              <a:defRPr/>
            </a:pPr>
            <a:r>
              <a:rPr kumimoji="0" lang="en-US" sz="285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What is one render?</a:t>
            </a:r>
          </a:p>
          <a:p>
            <a:pPr marL="0" marR="0" lvl="1" indent="0" algn="l" defTabSz="932742" rtl="0" eaLnBrk="1" fontAlgn="auto" latinLnBrk="0" hangingPunct="1">
              <a:lnSpc>
                <a:spcPct val="100000"/>
              </a:lnSpc>
              <a:spcBef>
                <a:spcPts val="0"/>
              </a:spcBef>
              <a:spcAft>
                <a:spcPts val="612"/>
              </a:spcAft>
              <a:buClrTx/>
              <a:buSzTx/>
              <a:buFontTx/>
              <a:buNone/>
              <a:tabLst/>
              <a:defRPr/>
            </a:pPr>
            <a:r>
              <a:rPr kumimoji="0" lang="en-US" sz="1428"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When a Power BI visualization displayed </a:t>
            </a:r>
            <a:r>
              <a:rPr kumimoji="0" lang="en-US" sz="1428" b="0" i="0" u="none" strike="noStrike" kern="0" cap="none" spc="0" normalizeH="0" baseline="0" noProof="0" dirty="0" smtClean="0">
                <a:ln>
                  <a:noFill/>
                </a:ln>
                <a:solidFill>
                  <a:srgbClr val="282828"/>
                </a:solidFill>
                <a:effectLst/>
                <a:uLnTx/>
                <a:uFillTx/>
                <a:latin typeface="Segoe UI" panose="020B0502040204020203" pitchFamily="34" charset="0"/>
                <a:ea typeface="+mn-ea"/>
                <a:cs typeface="Segoe UI" panose="020B0502040204020203" pitchFamily="34" charset="0"/>
              </a:rPr>
              <a:t>and it queries your data</a:t>
            </a:r>
            <a:endParaRPr kumimoji="0" lang="en-US" sz="1428" b="0" i="0" u="none" strike="noStrike" kern="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grpSp>
        <p:nvGrpSpPr>
          <p:cNvPr id="32" name="Group 31"/>
          <p:cNvGrpSpPr/>
          <p:nvPr/>
        </p:nvGrpSpPr>
        <p:grpSpPr>
          <a:xfrm>
            <a:off x="6054545" y="4582917"/>
            <a:ext cx="5455721" cy="2075407"/>
            <a:chOff x="8158337" y="4808637"/>
            <a:chExt cx="4078228" cy="1551395"/>
          </a:xfrm>
        </p:grpSpPr>
        <p:sp>
          <p:nvSpPr>
            <p:cNvPr id="33" name="TextBox 32"/>
            <p:cNvSpPr txBox="1"/>
            <p:nvPr/>
          </p:nvSpPr>
          <p:spPr>
            <a:xfrm>
              <a:off x="8158337" y="5483055"/>
              <a:ext cx="1377057" cy="202041"/>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data</a:t>
              </a:r>
            </a:p>
          </p:txBody>
        </p:sp>
        <p:sp>
          <p:nvSpPr>
            <p:cNvPr id="34" name="Freeform 5"/>
            <p:cNvSpPr>
              <a:spLocks noEditPoints="1"/>
            </p:cNvSpPr>
            <p:nvPr/>
          </p:nvSpPr>
          <p:spPr bwMode="black">
            <a:xfrm>
              <a:off x="8567083" y="4979803"/>
              <a:ext cx="559566" cy="434247"/>
            </a:xfrm>
            <a:custGeom>
              <a:avLst/>
              <a:gdLst>
                <a:gd name="T0" fmla="*/ 22 w 277"/>
                <a:gd name="T1" fmla="*/ 1 h 215"/>
                <a:gd name="T2" fmla="*/ 22 w 277"/>
                <a:gd name="T3" fmla="*/ 10 h 215"/>
                <a:gd name="T4" fmla="*/ 22 w 277"/>
                <a:gd name="T5" fmla="*/ 10 h 215"/>
                <a:gd name="T6" fmla="*/ 66 w 277"/>
                <a:gd name="T7" fmla="*/ 15 h 215"/>
                <a:gd name="T8" fmla="*/ 54 w 277"/>
                <a:gd name="T9" fmla="*/ 20 h 215"/>
                <a:gd name="T10" fmla="*/ 79 w 277"/>
                <a:gd name="T11" fmla="*/ 0 h 215"/>
                <a:gd name="T12" fmla="*/ 118 w 277"/>
                <a:gd name="T13" fmla="*/ 1 h 215"/>
                <a:gd name="T14" fmla="*/ 118 w 277"/>
                <a:gd name="T15" fmla="*/ 10 h 215"/>
                <a:gd name="T16" fmla="*/ 118 w 277"/>
                <a:gd name="T17" fmla="*/ 10 h 215"/>
                <a:gd name="T18" fmla="*/ 163 w 277"/>
                <a:gd name="T19" fmla="*/ 15 h 215"/>
                <a:gd name="T20" fmla="*/ 150 w 277"/>
                <a:gd name="T21" fmla="*/ 20 h 215"/>
                <a:gd name="T22" fmla="*/ 176 w 277"/>
                <a:gd name="T23" fmla="*/ 0 h 215"/>
                <a:gd name="T24" fmla="*/ 215 w 277"/>
                <a:gd name="T25" fmla="*/ 1 h 215"/>
                <a:gd name="T26" fmla="*/ 214 w 277"/>
                <a:gd name="T27" fmla="*/ 10 h 215"/>
                <a:gd name="T28" fmla="*/ 214 w 277"/>
                <a:gd name="T29" fmla="*/ 10 h 215"/>
                <a:gd name="T30" fmla="*/ 259 w 277"/>
                <a:gd name="T31" fmla="*/ 15 h 215"/>
                <a:gd name="T32" fmla="*/ 247 w 277"/>
                <a:gd name="T33" fmla="*/ 20 h 215"/>
                <a:gd name="T34" fmla="*/ 272 w 277"/>
                <a:gd name="T35" fmla="*/ 0 h 215"/>
                <a:gd name="T36" fmla="*/ 12 w 277"/>
                <a:gd name="T37" fmla="*/ 92 h 215"/>
                <a:gd name="T38" fmla="*/ 0 w 277"/>
                <a:gd name="T39" fmla="*/ 97 h 215"/>
                <a:gd name="T40" fmla="*/ 25 w 277"/>
                <a:gd name="T41" fmla="*/ 77 h 215"/>
                <a:gd name="T42" fmla="*/ 64 w 277"/>
                <a:gd name="T43" fmla="*/ 77 h 215"/>
                <a:gd name="T44" fmla="*/ 64 w 277"/>
                <a:gd name="T45" fmla="*/ 87 h 215"/>
                <a:gd name="T46" fmla="*/ 64 w 277"/>
                <a:gd name="T47" fmla="*/ 87 h 215"/>
                <a:gd name="T48" fmla="*/ 109 w 277"/>
                <a:gd name="T49" fmla="*/ 92 h 215"/>
                <a:gd name="T50" fmla="*/ 96 w 277"/>
                <a:gd name="T51" fmla="*/ 97 h 215"/>
                <a:gd name="T52" fmla="*/ 122 w 277"/>
                <a:gd name="T53" fmla="*/ 77 h 215"/>
                <a:gd name="T54" fmla="*/ 161 w 277"/>
                <a:gd name="T55" fmla="*/ 77 h 215"/>
                <a:gd name="T56" fmla="*/ 160 w 277"/>
                <a:gd name="T57" fmla="*/ 87 h 215"/>
                <a:gd name="T58" fmla="*/ 160 w 277"/>
                <a:gd name="T59" fmla="*/ 87 h 215"/>
                <a:gd name="T60" fmla="*/ 205 w 277"/>
                <a:gd name="T61" fmla="*/ 92 h 215"/>
                <a:gd name="T62" fmla="*/ 192 w 277"/>
                <a:gd name="T63" fmla="*/ 97 h 215"/>
                <a:gd name="T64" fmla="*/ 218 w 277"/>
                <a:gd name="T65" fmla="*/ 77 h 215"/>
                <a:gd name="T66" fmla="*/ 257 w 277"/>
                <a:gd name="T67" fmla="*/ 77 h 215"/>
                <a:gd name="T68" fmla="*/ 256 w 277"/>
                <a:gd name="T69" fmla="*/ 87 h 215"/>
                <a:gd name="T70" fmla="*/ 256 w 277"/>
                <a:gd name="T71" fmla="*/ 87 h 215"/>
                <a:gd name="T72" fmla="*/ 22 w 277"/>
                <a:gd name="T73" fmla="*/ 154 h 215"/>
                <a:gd name="T74" fmla="*/ 22 w 277"/>
                <a:gd name="T75" fmla="*/ 164 h 215"/>
                <a:gd name="T76" fmla="*/ 22 w 277"/>
                <a:gd name="T77" fmla="*/ 164 h 215"/>
                <a:gd name="T78" fmla="*/ 66 w 277"/>
                <a:gd name="T79" fmla="*/ 168 h 215"/>
                <a:gd name="T80" fmla="*/ 54 w 277"/>
                <a:gd name="T81" fmla="*/ 173 h 215"/>
                <a:gd name="T82" fmla="*/ 79 w 277"/>
                <a:gd name="T83" fmla="*/ 154 h 215"/>
                <a:gd name="T84" fmla="*/ 118 w 277"/>
                <a:gd name="T85" fmla="*/ 154 h 215"/>
                <a:gd name="T86" fmla="*/ 118 w 277"/>
                <a:gd name="T87" fmla="*/ 164 h 215"/>
                <a:gd name="T88" fmla="*/ 118 w 277"/>
                <a:gd name="T89" fmla="*/ 164 h 215"/>
                <a:gd name="T90" fmla="*/ 163 w 277"/>
                <a:gd name="T91" fmla="*/ 168 h 215"/>
                <a:gd name="T92" fmla="*/ 150 w 277"/>
                <a:gd name="T93" fmla="*/ 173 h 215"/>
                <a:gd name="T94" fmla="*/ 176 w 277"/>
                <a:gd name="T95" fmla="*/ 154 h 215"/>
                <a:gd name="T96" fmla="*/ 215 w 277"/>
                <a:gd name="T97" fmla="*/ 154 h 215"/>
                <a:gd name="T98" fmla="*/ 214 w 277"/>
                <a:gd name="T99" fmla="*/ 164 h 215"/>
                <a:gd name="T100" fmla="*/ 214 w 277"/>
                <a:gd name="T101" fmla="*/ 164 h 215"/>
                <a:gd name="T102" fmla="*/ 259 w 277"/>
                <a:gd name="T103" fmla="*/ 168 h 215"/>
                <a:gd name="T104" fmla="*/ 247 w 277"/>
                <a:gd name="T105" fmla="*/ 173 h 215"/>
                <a:gd name="T106" fmla="*/ 272 w 277"/>
                <a:gd name="T107" fmla="*/ 15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15">
                  <a:moveTo>
                    <a:pt x="21" y="61"/>
                  </a:moveTo>
                  <a:cubicBezTo>
                    <a:pt x="7" y="61"/>
                    <a:pt x="0" y="51"/>
                    <a:pt x="0" y="32"/>
                  </a:cubicBezTo>
                  <a:cubicBezTo>
                    <a:pt x="0" y="22"/>
                    <a:pt x="2" y="14"/>
                    <a:pt x="6" y="9"/>
                  </a:cubicBezTo>
                  <a:cubicBezTo>
                    <a:pt x="9" y="3"/>
                    <a:pt x="15" y="1"/>
                    <a:pt x="22" y="1"/>
                  </a:cubicBezTo>
                  <a:cubicBezTo>
                    <a:pt x="36" y="1"/>
                    <a:pt x="43" y="11"/>
                    <a:pt x="43" y="30"/>
                  </a:cubicBezTo>
                  <a:cubicBezTo>
                    <a:pt x="43" y="40"/>
                    <a:pt x="41" y="48"/>
                    <a:pt x="37" y="53"/>
                  </a:cubicBezTo>
                  <a:cubicBezTo>
                    <a:pt x="33" y="59"/>
                    <a:pt x="28" y="61"/>
                    <a:pt x="21" y="61"/>
                  </a:cubicBezTo>
                  <a:close/>
                  <a:moveTo>
                    <a:pt x="22" y="10"/>
                  </a:moveTo>
                  <a:cubicBezTo>
                    <a:pt x="16" y="10"/>
                    <a:pt x="13" y="17"/>
                    <a:pt x="13" y="32"/>
                  </a:cubicBezTo>
                  <a:cubicBezTo>
                    <a:pt x="13" y="45"/>
                    <a:pt x="16" y="51"/>
                    <a:pt x="21" y="51"/>
                  </a:cubicBezTo>
                  <a:cubicBezTo>
                    <a:pt x="27" y="51"/>
                    <a:pt x="29" y="45"/>
                    <a:pt x="29" y="31"/>
                  </a:cubicBezTo>
                  <a:cubicBezTo>
                    <a:pt x="29" y="17"/>
                    <a:pt x="27" y="10"/>
                    <a:pt x="22" y="10"/>
                  </a:cubicBezTo>
                  <a:close/>
                  <a:moveTo>
                    <a:pt x="79" y="0"/>
                  </a:moveTo>
                  <a:cubicBezTo>
                    <a:pt x="79" y="60"/>
                    <a:pt x="79" y="60"/>
                    <a:pt x="79" y="60"/>
                  </a:cubicBezTo>
                  <a:cubicBezTo>
                    <a:pt x="66" y="60"/>
                    <a:pt x="66" y="60"/>
                    <a:pt x="66" y="60"/>
                  </a:cubicBezTo>
                  <a:cubicBezTo>
                    <a:pt x="66" y="15"/>
                    <a:pt x="66" y="15"/>
                    <a:pt x="66" y="15"/>
                  </a:cubicBezTo>
                  <a:cubicBezTo>
                    <a:pt x="66" y="15"/>
                    <a:pt x="65" y="16"/>
                    <a:pt x="64" y="17"/>
                  </a:cubicBezTo>
                  <a:cubicBezTo>
                    <a:pt x="63" y="17"/>
                    <a:pt x="62" y="18"/>
                    <a:pt x="61" y="18"/>
                  </a:cubicBezTo>
                  <a:cubicBezTo>
                    <a:pt x="60" y="19"/>
                    <a:pt x="59" y="19"/>
                    <a:pt x="57" y="19"/>
                  </a:cubicBezTo>
                  <a:cubicBezTo>
                    <a:pt x="56" y="20"/>
                    <a:pt x="55" y="20"/>
                    <a:pt x="54" y="20"/>
                  </a:cubicBezTo>
                  <a:cubicBezTo>
                    <a:pt x="54" y="9"/>
                    <a:pt x="54" y="9"/>
                    <a:pt x="54" y="9"/>
                  </a:cubicBezTo>
                  <a:cubicBezTo>
                    <a:pt x="57" y="8"/>
                    <a:pt x="61" y="7"/>
                    <a:pt x="64" y="5"/>
                  </a:cubicBezTo>
                  <a:cubicBezTo>
                    <a:pt x="66" y="4"/>
                    <a:pt x="69" y="2"/>
                    <a:pt x="72" y="0"/>
                  </a:cubicBezTo>
                  <a:lnTo>
                    <a:pt x="79" y="0"/>
                  </a:lnTo>
                  <a:close/>
                  <a:moveTo>
                    <a:pt x="117" y="61"/>
                  </a:moveTo>
                  <a:cubicBezTo>
                    <a:pt x="103" y="61"/>
                    <a:pt x="96" y="51"/>
                    <a:pt x="96" y="32"/>
                  </a:cubicBezTo>
                  <a:cubicBezTo>
                    <a:pt x="96" y="22"/>
                    <a:pt x="98" y="14"/>
                    <a:pt x="102" y="9"/>
                  </a:cubicBezTo>
                  <a:cubicBezTo>
                    <a:pt x="106" y="3"/>
                    <a:pt x="111" y="1"/>
                    <a:pt x="118" y="1"/>
                  </a:cubicBezTo>
                  <a:cubicBezTo>
                    <a:pt x="132" y="1"/>
                    <a:pt x="139" y="11"/>
                    <a:pt x="139" y="30"/>
                  </a:cubicBezTo>
                  <a:cubicBezTo>
                    <a:pt x="139" y="40"/>
                    <a:pt x="137" y="48"/>
                    <a:pt x="133" y="53"/>
                  </a:cubicBezTo>
                  <a:cubicBezTo>
                    <a:pt x="130" y="59"/>
                    <a:pt x="124" y="61"/>
                    <a:pt x="117" y="61"/>
                  </a:cubicBezTo>
                  <a:close/>
                  <a:moveTo>
                    <a:pt x="118" y="10"/>
                  </a:moveTo>
                  <a:cubicBezTo>
                    <a:pt x="112" y="10"/>
                    <a:pt x="109" y="17"/>
                    <a:pt x="109" y="32"/>
                  </a:cubicBezTo>
                  <a:cubicBezTo>
                    <a:pt x="109" y="45"/>
                    <a:pt x="112" y="51"/>
                    <a:pt x="118" y="51"/>
                  </a:cubicBezTo>
                  <a:cubicBezTo>
                    <a:pt x="123" y="51"/>
                    <a:pt x="126" y="45"/>
                    <a:pt x="126" y="31"/>
                  </a:cubicBezTo>
                  <a:cubicBezTo>
                    <a:pt x="126" y="17"/>
                    <a:pt x="123" y="10"/>
                    <a:pt x="118" y="10"/>
                  </a:cubicBezTo>
                  <a:close/>
                  <a:moveTo>
                    <a:pt x="176" y="0"/>
                  </a:moveTo>
                  <a:cubicBezTo>
                    <a:pt x="176" y="60"/>
                    <a:pt x="176" y="60"/>
                    <a:pt x="176" y="60"/>
                  </a:cubicBezTo>
                  <a:cubicBezTo>
                    <a:pt x="163" y="60"/>
                    <a:pt x="163" y="60"/>
                    <a:pt x="163" y="60"/>
                  </a:cubicBezTo>
                  <a:cubicBezTo>
                    <a:pt x="163" y="15"/>
                    <a:pt x="163" y="15"/>
                    <a:pt x="163" y="15"/>
                  </a:cubicBezTo>
                  <a:cubicBezTo>
                    <a:pt x="162" y="15"/>
                    <a:pt x="161" y="16"/>
                    <a:pt x="160" y="17"/>
                  </a:cubicBezTo>
                  <a:cubicBezTo>
                    <a:pt x="159" y="17"/>
                    <a:pt x="158" y="18"/>
                    <a:pt x="157" y="18"/>
                  </a:cubicBezTo>
                  <a:cubicBezTo>
                    <a:pt x="156" y="19"/>
                    <a:pt x="155" y="19"/>
                    <a:pt x="154" y="19"/>
                  </a:cubicBezTo>
                  <a:cubicBezTo>
                    <a:pt x="153" y="20"/>
                    <a:pt x="151" y="20"/>
                    <a:pt x="150" y="20"/>
                  </a:cubicBezTo>
                  <a:cubicBezTo>
                    <a:pt x="150" y="9"/>
                    <a:pt x="150" y="9"/>
                    <a:pt x="150" y="9"/>
                  </a:cubicBezTo>
                  <a:cubicBezTo>
                    <a:pt x="154" y="8"/>
                    <a:pt x="157" y="7"/>
                    <a:pt x="160" y="5"/>
                  </a:cubicBezTo>
                  <a:cubicBezTo>
                    <a:pt x="163" y="4"/>
                    <a:pt x="165" y="2"/>
                    <a:pt x="168" y="0"/>
                  </a:cubicBezTo>
                  <a:lnTo>
                    <a:pt x="176" y="0"/>
                  </a:lnTo>
                  <a:close/>
                  <a:moveTo>
                    <a:pt x="214" y="61"/>
                  </a:moveTo>
                  <a:cubicBezTo>
                    <a:pt x="200" y="61"/>
                    <a:pt x="193" y="51"/>
                    <a:pt x="193" y="32"/>
                  </a:cubicBezTo>
                  <a:cubicBezTo>
                    <a:pt x="193" y="22"/>
                    <a:pt x="195" y="14"/>
                    <a:pt x="198" y="9"/>
                  </a:cubicBezTo>
                  <a:cubicBezTo>
                    <a:pt x="202" y="3"/>
                    <a:pt x="208" y="1"/>
                    <a:pt x="215" y="1"/>
                  </a:cubicBezTo>
                  <a:cubicBezTo>
                    <a:pt x="228" y="1"/>
                    <a:pt x="235" y="11"/>
                    <a:pt x="235" y="30"/>
                  </a:cubicBezTo>
                  <a:cubicBezTo>
                    <a:pt x="235" y="40"/>
                    <a:pt x="233" y="48"/>
                    <a:pt x="230" y="53"/>
                  </a:cubicBezTo>
                  <a:cubicBezTo>
                    <a:pt x="226" y="59"/>
                    <a:pt x="221" y="61"/>
                    <a:pt x="214" y="61"/>
                  </a:cubicBezTo>
                  <a:close/>
                  <a:moveTo>
                    <a:pt x="214" y="10"/>
                  </a:moveTo>
                  <a:cubicBezTo>
                    <a:pt x="209" y="10"/>
                    <a:pt x="206" y="17"/>
                    <a:pt x="206" y="32"/>
                  </a:cubicBezTo>
                  <a:cubicBezTo>
                    <a:pt x="206" y="45"/>
                    <a:pt x="209" y="51"/>
                    <a:pt x="214" y="51"/>
                  </a:cubicBezTo>
                  <a:cubicBezTo>
                    <a:pt x="219" y="51"/>
                    <a:pt x="222" y="45"/>
                    <a:pt x="222" y="31"/>
                  </a:cubicBezTo>
                  <a:cubicBezTo>
                    <a:pt x="222" y="17"/>
                    <a:pt x="219" y="10"/>
                    <a:pt x="214" y="10"/>
                  </a:cubicBezTo>
                  <a:close/>
                  <a:moveTo>
                    <a:pt x="272" y="0"/>
                  </a:moveTo>
                  <a:cubicBezTo>
                    <a:pt x="272" y="60"/>
                    <a:pt x="272" y="60"/>
                    <a:pt x="272" y="60"/>
                  </a:cubicBezTo>
                  <a:cubicBezTo>
                    <a:pt x="259" y="60"/>
                    <a:pt x="259" y="60"/>
                    <a:pt x="259" y="60"/>
                  </a:cubicBezTo>
                  <a:cubicBezTo>
                    <a:pt x="259" y="15"/>
                    <a:pt x="259" y="15"/>
                    <a:pt x="259" y="15"/>
                  </a:cubicBezTo>
                  <a:cubicBezTo>
                    <a:pt x="258" y="15"/>
                    <a:pt x="258" y="16"/>
                    <a:pt x="257" y="17"/>
                  </a:cubicBezTo>
                  <a:cubicBezTo>
                    <a:pt x="256" y="17"/>
                    <a:pt x="255" y="18"/>
                    <a:pt x="254" y="18"/>
                  </a:cubicBezTo>
                  <a:cubicBezTo>
                    <a:pt x="252" y="19"/>
                    <a:pt x="251" y="19"/>
                    <a:pt x="250" y="19"/>
                  </a:cubicBezTo>
                  <a:cubicBezTo>
                    <a:pt x="249" y="20"/>
                    <a:pt x="248" y="20"/>
                    <a:pt x="247" y="20"/>
                  </a:cubicBezTo>
                  <a:cubicBezTo>
                    <a:pt x="247" y="9"/>
                    <a:pt x="247" y="9"/>
                    <a:pt x="247" y="9"/>
                  </a:cubicBezTo>
                  <a:cubicBezTo>
                    <a:pt x="250" y="8"/>
                    <a:pt x="253" y="7"/>
                    <a:pt x="256" y="5"/>
                  </a:cubicBezTo>
                  <a:cubicBezTo>
                    <a:pt x="259" y="4"/>
                    <a:pt x="262" y="2"/>
                    <a:pt x="264" y="0"/>
                  </a:cubicBezTo>
                  <a:lnTo>
                    <a:pt x="272" y="0"/>
                  </a:lnTo>
                  <a:close/>
                  <a:moveTo>
                    <a:pt x="25" y="77"/>
                  </a:moveTo>
                  <a:cubicBezTo>
                    <a:pt x="25" y="137"/>
                    <a:pt x="25" y="137"/>
                    <a:pt x="25" y="137"/>
                  </a:cubicBezTo>
                  <a:cubicBezTo>
                    <a:pt x="12" y="137"/>
                    <a:pt x="12" y="137"/>
                    <a:pt x="12" y="137"/>
                  </a:cubicBezTo>
                  <a:cubicBezTo>
                    <a:pt x="12" y="92"/>
                    <a:pt x="12" y="92"/>
                    <a:pt x="12" y="92"/>
                  </a:cubicBezTo>
                  <a:cubicBezTo>
                    <a:pt x="12" y="92"/>
                    <a:pt x="11" y="93"/>
                    <a:pt x="10" y="93"/>
                  </a:cubicBezTo>
                  <a:cubicBezTo>
                    <a:pt x="9" y="94"/>
                    <a:pt x="8" y="94"/>
                    <a:pt x="7" y="95"/>
                  </a:cubicBezTo>
                  <a:cubicBezTo>
                    <a:pt x="6" y="95"/>
                    <a:pt x="5" y="96"/>
                    <a:pt x="3" y="96"/>
                  </a:cubicBezTo>
                  <a:cubicBezTo>
                    <a:pt x="2" y="96"/>
                    <a:pt x="1" y="97"/>
                    <a:pt x="0" y="97"/>
                  </a:cubicBezTo>
                  <a:cubicBezTo>
                    <a:pt x="0" y="86"/>
                    <a:pt x="0" y="86"/>
                    <a:pt x="0" y="86"/>
                  </a:cubicBezTo>
                  <a:cubicBezTo>
                    <a:pt x="3" y="85"/>
                    <a:pt x="6" y="84"/>
                    <a:pt x="9" y="82"/>
                  </a:cubicBezTo>
                  <a:cubicBezTo>
                    <a:pt x="12" y="81"/>
                    <a:pt x="15" y="79"/>
                    <a:pt x="17" y="77"/>
                  </a:cubicBezTo>
                  <a:lnTo>
                    <a:pt x="25" y="77"/>
                  </a:lnTo>
                  <a:close/>
                  <a:moveTo>
                    <a:pt x="63" y="138"/>
                  </a:moveTo>
                  <a:cubicBezTo>
                    <a:pt x="49" y="138"/>
                    <a:pt x="42" y="128"/>
                    <a:pt x="42" y="109"/>
                  </a:cubicBezTo>
                  <a:cubicBezTo>
                    <a:pt x="42" y="98"/>
                    <a:pt x="44" y="91"/>
                    <a:pt x="48" y="85"/>
                  </a:cubicBezTo>
                  <a:cubicBezTo>
                    <a:pt x="52" y="80"/>
                    <a:pt x="57" y="77"/>
                    <a:pt x="64" y="77"/>
                  </a:cubicBezTo>
                  <a:cubicBezTo>
                    <a:pt x="78" y="77"/>
                    <a:pt x="85" y="87"/>
                    <a:pt x="85" y="107"/>
                  </a:cubicBezTo>
                  <a:cubicBezTo>
                    <a:pt x="85" y="117"/>
                    <a:pt x="83" y="125"/>
                    <a:pt x="79" y="130"/>
                  </a:cubicBezTo>
                  <a:cubicBezTo>
                    <a:pt x="75" y="135"/>
                    <a:pt x="70" y="138"/>
                    <a:pt x="63" y="138"/>
                  </a:cubicBezTo>
                  <a:close/>
                  <a:moveTo>
                    <a:pt x="64" y="87"/>
                  </a:moveTo>
                  <a:cubicBezTo>
                    <a:pt x="58" y="87"/>
                    <a:pt x="55" y="94"/>
                    <a:pt x="55" y="108"/>
                  </a:cubicBezTo>
                  <a:cubicBezTo>
                    <a:pt x="55" y="121"/>
                    <a:pt x="58" y="128"/>
                    <a:pt x="64" y="128"/>
                  </a:cubicBezTo>
                  <a:cubicBezTo>
                    <a:pt x="69" y="128"/>
                    <a:pt x="72" y="121"/>
                    <a:pt x="72" y="108"/>
                  </a:cubicBezTo>
                  <a:cubicBezTo>
                    <a:pt x="72" y="94"/>
                    <a:pt x="69" y="87"/>
                    <a:pt x="64" y="87"/>
                  </a:cubicBezTo>
                  <a:close/>
                  <a:moveTo>
                    <a:pt x="122" y="77"/>
                  </a:moveTo>
                  <a:cubicBezTo>
                    <a:pt x="122" y="137"/>
                    <a:pt x="122" y="137"/>
                    <a:pt x="122" y="137"/>
                  </a:cubicBezTo>
                  <a:cubicBezTo>
                    <a:pt x="109" y="137"/>
                    <a:pt x="109" y="137"/>
                    <a:pt x="109" y="137"/>
                  </a:cubicBezTo>
                  <a:cubicBezTo>
                    <a:pt x="109" y="92"/>
                    <a:pt x="109" y="92"/>
                    <a:pt x="109" y="92"/>
                  </a:cubicBezTo>
                  <a:cubicBezTo>
                    <a:pt x="108" y="92"/>
                    <a:pt x="107" y="93"/>
                    <a:pt x="106" y="93"/>
                  </a:cubicBezTo>
                  <a:cubicBezTo>
                    <a:pt x="105" y="94"/>
                    <a:pt x="104" y="94"/>
                    <a:pt x="103" y="95"/>
                  </a:cubicBezTo>
                  <a:cubicBezTo>
                    <a:pt x="102" y="95"/>
                    <a:pt x="101" y="96"/>
                    <a:pt x="100" y="96"/>
                  </a:cubicBezTo>
                  <a:cubicBezTo>
                    <a:pt x="98" y="96"/>
                    <a:pt x="97" y="97"/>
                    <a:pt x="96" y="97"/>
                  </a:cubicBezTo>
                  <a:cubicBezTo>
                    <a:pt x="96" y="86"/>
                    <a:pt x="96" y="86"/>
                    <a:pt x="96" y="86"/>
                  </a:cubicBezTo>
                  <a:cubicBezTo>
                    <a:pt x="100" y="85"/>
                    <a:pt x="103" y="84"/>
                    <a:pt x="106" y="82"/>
                  </a:cubicBezTo>
                  <a:cubicBezTo>
                    <a:pt x="109" y="81"/>
                    <a:pt x="111" y="79"/>
                    <a:pt x="114" y="77"/>
                  </a:cubicBezTo>
                  <a:lnTo>
                    <a:pt x="122" y="77"/>
                  </a:lnTo>
                  <a:close/>
                  <a:moveTo>
                    <a:pt x="159" y="138"/>
                  </a:moveTo>
                  <a:cubicBezTo>
                    <a:pt x="145" y="138"/>
                    <a:pt x="138" y="128"/>
                    <a:pt x="138" y="109"/>
                  </a:cubicBezTo>
                  <a:cubicBezTo>
                    <a:pt x="138" y="98"/>
                    <a:pt x="140" y="91"/>
                    <a:pt x="144" y="85"/>
                  </a:cubicBezTo>
                  <a:cubicBezTo>
                    <a:pt x="148" y="80"/>
                    <a:pt x="153" y="77"/>
                    <a:pt x="161" y="77"/>
                  </a:cubicBezTo>
                  <a:cubicBezTo>
                    <a:pt x="174" y="77"/>
                    <a:pt x="181" y="87"/>
                    <a:pt x="181" y="107"/>
                  </a:cubicBezTo>
                  <a:cubicBezTo>
                    <a:pt x="181" y="117"/>
                    <a:pt x="179" y="125"/>
                    <a:pt x="175" y="130"/>
                  </a:cubicBezTo>
                  <a:cubicBezTo>
                    <a:pt x="172" y="135"/>
                    <a:pt x="166" y="138"/>
                    <a:pt x="159" y="138"/>
                  </a:cubicBezTo>
                  <a:close/>
                  <a:moveTo>
                    <a:pt x="160" y="87"/>
                  </a:moveTo>
                  <a:cubicBezTo>
                    <a:pt x="154" y="87"/>
                    <a:pt x="152" y="94"/>
                    <a:pt x="152" y="108"/>
                  </a:cubicBezTo>
                  <a:cubicBezTo>
                    <a:pt x="152" y="121"/>
                    <a:pt x="154" y="128"/>
                    <a:pt x="160" y="128"/>
                  </a:cubicBezTo>
                  <a:cubicBezTo>
                    <a:pt x="165" y="128"/>
                    <a:pt x="168" y="121"/>
                    <a:pt x="168" y="108"/>
                  </a:cubicBezTo>
                  <a:cubicBezTo>
                    <a:pt x="168" y="94"/>
                    <a:pt x="165" y="87"/>
                    <a:pt x="160" y="87"/>
                  </a:cubicBezTo>
                  <a:close/>
                  <a:moveTo>
                    <a:pt x="218" y="77"/>
                  </a:moveTo>
                  <a:cubicBezTo>
                    <a:pt x="218" y="137"/>
                    <a:pt x="218" y="137"/>
                    <a:pt x="218" y="137"/>
                  </a:cubicBezTo>
                  <a:cubicBezTo>
                    <a:pt x="205" y="137"/>
                    <a:pt x="205" y="137"/>
                    <a:pt x="205" y="137"/>
                  </a:cubicBezTo>
                  <a:cubicBezTo>
                    <a:pt x="205" y="92"/>
                    <a:pt x="205" y="92"/>
                    <a:pt x="205" y="92"/>
                  </a:cubicBezTo>
                  <a:cubicBezTo>
                    <a:pt x="204" y="92"/>
                    <a:pt x="203" y="93"/>
                    <a:pt x="202" y="93"/>
                  </a:cubicBezTo>
                  <a:cubicBezTo>
                    <a:pt x="201" y="94"/>
                    <a:pt x="200" y="94"/>
                    <a:pt x="199" y="95"/>
                  </a:cubicBezTo>
                  <a:cubicBezTo>
                    <a:pt x="198" y="95"/>
                    <a:pt x="197" y="96"/>
                    <a:pt x="196" y="96"/>
                  </a:cubicBezTo>
                  <a:cubicBezTo>
                    <a:pt x="195" y="96"/>
                    <a:pt x="194" y="97"/>
                    <a:pt x="192" y="97"/>
                  </a:cubicBezTo>
                  <a:cubicBezTo>
                    <a:pt x="192" y="86"/>
                    <a:pt x="192" y="86"/>
                    <a:pt x="192" y="86"/>
                  </a:cubicBezTo>
                  <a:cubicBezTo>
                    <a:pt x="196" y="85"/>
                    <a:pt x="199" y="84"/>
                    <a:pt x="202" y="82"/>
                  </a:cubicBezTo>
                  <a:cubicBezTo>
                    <a:pt x="205" y="81"/>
                    <a:pt x="208" y="79"/>
                    <a:pt x="210" y="77"/>
                  </a:cubicBezTo>
                  <a:lnTo>
                    <a:pt x="218" y="77"/>
                  </a:lnTo>
                  <a:close/>
                  <a:moveTo>
                    <a:pt x="256" y="138"/>
                  </a:moveTo>
                  <a:cubicBezTo>
                    <a:pt x="242" y="138"/>
                    <a:pt x="235" y="128"/>
                    <a:pt x="235" y="109"/>
                  </a:cubicBezTo>
                  <a:cubicBezTo>
                    <a:pt x="235" y="98"/>
                    <a:pt x="237" y="91"/>
                    <a:pt x="240" y="85"/>
                  </a:cubicBezTo>
                  <a:cubicBezTo>
                    <a:pt x="244" y="80"/>
                    <a:pt x="250" y="77"/>
                    <a:pt x="257" y="77"/>
                  </a:cubicBezTo>
                  <a:cubicBezTo>
                    <a:pt x="270" y="77"/>
                    <a:pt x="277" y="87"/>
                    <a:pt x="277" y="107"/>
                  </a:cubicBezTo>
                  <a:cubicBezTo>
                    <a:pt x="277" y="117"/>
                    <a:pt x="275" y="125"/>
                    <a:pt x="272" y="130"/>
                  </a:cubicBezTo>
                  <a:cubicBezTo>
                    <a:pt x="268" y="135"/>
                    <a:pt x="263" y="138"/>
                    <a:pt x="256" y="138"/>
                  </a:cubicBezTo>
                  <a:close/>
                  <a:moveTo>
                    <a:pt x="256" y="87"/>
                  </a:moveTo>
                  <a:cubicBezTo>
                    <a:pt x="251" y="87"/>
                    <a:pt x="248" y="94"/>
                    <a:pt x="248" y="108"/>
                  </a:cubicBezTo>
                  <a:cubicBezTo>
                    <a:pt x="248" y="121"/>
                    <a:pt x="251" y="128"/>
                    <a:pt x="256" y="128"/>
                  </a:cubicBezTo>
                  <a:cubicBezTo>
                    <a:pt x="261" y="128"/>
                    <a:pt x="264" y="121"/>
                    <a:pt x="264" y="108"/>
                  </a:cubicBezTo>
                  <a:cubicBezTo>
                    <a:pt x="264" y="94"/>
                    <a:pt x="262" y="87"/>
                    <a:pt x="256" y="87"/>
                  </a:cubicBezTo>
                  <a:close/>
                  <a:moveTo>
                    <a:pt x="21" y="215"/>
                  </a:moveTo>
                  <a:cubicBezTo>
                    <a:pt x="7" y="215"/>
                    <a:pt x="0" y="205"/>
                    <a:pt x="0" y="185"/>
                  </a:cubicBezTo>
                  <a:cubicBezTo>
                    <a:pt x="0" y="175"/>
                    <a:pt x="2" y="167"/>
                    <a:pt x="6" y="162"/>
                  </a:cubicBezTo>
                  <a:cubicBezTo>
                    <a:pt x="9" y="157"/>
                    <a:pt x="15" y="154"/>
                    <a:pt x="22" y="154"/>
                  </a:cubicBezTo>
                  <a:cubicBezTo>
                    <a:pt x="36" y="154"/>
                    <a:pt x="43" y="164"/>
                    <a:pt x="43" y="184"/>
                  </a:cubicBezTo>
                  <a:cubicBezTo>
                    <a:pt x="43" y="194"/>
                    <a:pt x="41" y="201"/>
                    <a:pt x="37" y="207"/>
                  </a:cubicBezTo>
                  <a:cubicBezTo>
                    <a:pt x="33" y="212"/>
                    <a:pt x="28" y="215"/>
                    <a:pt x="21" y="215"/>
                  </a:cubicBezTo>
                  <a:close/>
                  <a:moveTo>
                    <a:pt x="22" y="164"/>
                  </a:moveTo>
                  <a:cubicBezTo>
                    <a:pt x="16" y="164"/>
                    <a:pt x="13" y="171"/>
                    <a:pt x="13" y="185"/>
                  </a:cubicBezTo>
                  <a:cubicBezTo>
                    <a:pt x="13" y="198"/>
                    <a:pt x="16" y="205"/>
                    <a:pt x="21" y="205"/>
                  </a:cubicBezTo>
                  <a:cubicBezTo>
                    <a:pt x="27" y="205"/>
                    <a:pt x="29" y="198"/>
                    <a:pt x="29" y="184"/>
                  </a:cubicBezTo>
                  <a:cubicBezTo>
                    <a:pt x="29" y="171"/>
                    <a:pt x="27" y="164"/>
                    <a:pt x="22" y="164"/>
                  </a:cubicBezTo>
                  <a:close/>
                  <a:moveTo>
                    <a:pt x="79" y="154"/>
                  </a:moveTo>
                  <a:cubicBezTo>
                    <a:pt x="79" y="214"/>
                    <a:pt x="79" y="214"/>
                    <a:pt x="79" y="214"/>
                  </a:cubicBezTo>
                  <a:cubicBezTo>
                    <a:pt x="66" y="214"/>
                    <a:pt x="66" y="214"/>
                    <a:pt x="66" y="214"/>
                  </a:cubicBezTo>
                  <a:cubicBezTo>
                    <a:pt x="66" y="168"/>
                    <a:pt x="66" y="168"/>
                    <a:pt x="66" y="168"/>
                  </a:cubicBezTo>
                  <a:cubicBezTo>
                    <a:pt x="66" y="169"/>
                    <a:pt x="65" y="170"/>
                    <a:pt x="64" y="170"/>
                  </a:cubicBezTo>
                  <a:cubicBezTo>
                    <a:pt x="63" y="171"/>
                    <a:pt x="62" y="171"/>
                    <a:pt x="61" y="172"/>
                  </a:cubicBezTo>
                  <a:cubicBezTo>
                    <a:pt x="60" y="172"/>
                    <a:pt x="59" y="172"/>
                    <a:pt x="57" y="173"/>
                  </a:cubicBezTo>
                  <a:cubicBezTo>
                    <a:pt x="56" y="173"/>
                    <a:pt x="55" y="173"/>
                    <a:pt x="54" y="173"/>
                  </a:cubicBezTo>
                  <a:cubicBezTo>
                    <a:pt x="54" y="163"/>
                    <a:pt x="54" y="163"/>
                    <a:pt x="54" y="163"/>
                  </a:cubicBezTo>
                  <a:cubicBezTo>
                    <a:pt x="57" y="162"/>
                    <a:pt x="61" y="160"/>
                    <a:pt x="64" y="159"/>
                  </a:cubicBezTo>
                  <a:cubicBezTo>
                    <a:pt x="66" y="157"/>
                    <a:pt x="69" y="156"/>
                    <a:pt x="72" y="154"/>
                  </a:cubicBezTo>
                  <a:lnTo>
                    <a:pt x="79" y="154"/>
                  </a:lnTo>
                  <a:close/>
                  <a:moveTo>
                    <a:pt x="117" y="215"/>
                  </a:moveTo>
                  <a:cubicBezTo>
                    <a:pt x="103" y="215"/>
                    <a:pt x="96" y="205"/>
                    <a:pt x="96" y="185"/>
                  </a:cubicBezTo>
                  <a:cubicBezTo>
                    <a:pt x="96" y="175"/>
                    <a:pt x="98" y="167"/>
                    <a:pt x="102" y="162"/>
                  </a:cubicBezTo>
                  <a:cubicBezTo>
                    <a:pt x="106" y="157"/>
                    <a:pt x="111" y="154"/>
                    <a:pt x="118" y="154"/>
                  </a:cubicBezTo>
                  <a:cubicBezTo>
                    <a:pt x="132" y="154"/>
                    <a:pt x="139" y="164"/>
                    <a:pt x="139" y="184"/>
                  </a:cubicBezTo>
                  <a:cubicBezTo>
                    <a:pt x="139" y="194"/>
                    <a:pt x="137" y="201"/>
                    <a:pt x="133" y="207"/>
                  </a:cubicBezTo>
                  <a:cubicBezTo>
                    <a:pt x="130" y="212"/>
                    <a:pt x="124" y="215"/>
                    <a:pt x="117" y="215"/>
                  </a:cubicBezTo>
                  <a:close/>
                  <a:moveTo>
                    <a:pt x="118" y="164"/>
                  </a:moveTo>
                  <a:cubicBezTo>
                    <a:pt x="112" y="164"/>
                    <a:pt x="109" y="171"/>
                    <a:pt x="109" y="185"/>
                  </a:cubicBezTo>
                  <a:cubicBezTo>
                    <a:pt x="109" y="198"/>
                    <a:pt x="112" y="205"/>
                    <a:pt x="118" y="205"/>
                  </a:cubicBezTo>
                  <a:cubicBezTo>
                    <a:pt x="123" y="205"/>
                    <a:pt x="126" y="198"/>
                    <a:pt x="126" y="184"/>
                  </a:cubicBezTo>
                  <a:cubicBezTo>
                    <a:pt x="126" y="171"/>
                    <a:pt x="123" y="164"/>
                    <a:pt x="118" y="164"/>
                  </a:cubicBezTo>
                  <a:close/>
                  <a:moveTo>
                    <a:pt x="176" y="154"/>
                  </a:moveTo>
                  <a:cubicBezTo>
                    <a:pt x="176" y="214"/>
                    <a:pt x="176" y="214"/>
                    <a:pt x="176" y="214"/>
                  </a:cubicBezTo>
                  <a:cubicBezTo>
                    <a:pt x="163" y="214"/>
                    <a:pt x="163" y="214"/>
                    <a:pt x="163" y="214"/>
                  </a:cubicBezTo>
                  <a:cubicBezTo>
                    <a:pt x="163" y="168"/>
                    <a:pt x="163" y="168"/>
                    <a:pt x="163" y="168"/>
                  </a:cubicBezTo>
                  <a:cubicBezTo>
                    <a:pt x="162" y="169"/>
                    <a:pt x="161" y="170"/>
                    <a:pt x="160" y="170"/>
                  </a:cubicBezTo>
                  <a:cubicBezTo>
                    <a:pt x="159" y="171"/>
                    <a:pt x="158" y="171"/>
                    <a:pt x="157" y="172"/>
                  </a:cubicBezTo>
                  <a:cubicBezTo>
                    <a:pt x="156" y="172"/>
                    <a:pt x="155" y="172"/>
                    <a:pt x="154" y="173"/>
                  </a:cubicBezTo>
                  <a:cubicBezTo>
                    <a:pt x="153" y="173"/>
                    <a:pt x="151" y="173"/>
                    <a:pt x="150" y="173"/>
                  </a:cubicBezTo>
                  <a:cubicBezTo>
                    <a:pt x="150" y="163"/>
                    <a:pt x="150" y="163"/>
                    <a:pt x="150" y="163"/>
                  </a:cubicBezTo>
                  <a:cubicBezTo>
                    <a:pt x="154" y="162"/>
                    <a:pt x="157" y="160"/>
                    <a:pt x="160" y="159"/>
                  </a:cubicBezTo>
                  <a:cubicBezTo>
                    <a:pt x="163" y="157"/>
                    <a:pt x="165" y="156"/>
                    <a:pt x="168" y="154"/>
                  </a:cubicBezTo>
                  <a:lnTo>
                    <a:pt x="176" y="154"/>
                  </a:lnTo>
                  <a:close/>
                  <a:moveTo>
                    <a:pt x="214" y="215"/>
                  </a:moveTo>
                  <a:cubicBezTo>
                    <a:pt x="200" y="215"/>
                    <a:pt x="193" y="205"/>
                    <a:pt x="193" y="185"/>
                  </a:cubicBezTo>
                  <a:cubicBezTo>
                    <a:pt x="193" y="175"/>
                    <a:pt x="195" y="167"/>
                    <a:pt x="198" y="162"/>
                  </a:cubicBezTo>
                  <a:cubicBezTo>
                    <a:pt x="202" y="157"/>
                    <a:pt x="208" y="154"/>
                    <a:pt x="215" y="154"/>
                  </a:cubicBezTo>
                  <a:cubicBezTo>
                    <a:pt x="228" y="154"/>
                    <a:pt x="235" y="164"/>
                    <a:pt x="235" y="184"/>
                  </a:cubicBezTo>
                  <a:cubicBezTo>
                    <a:pt x="235" y="194"/>
                    <a:pt x="233" y="201"/>
                    <a:pt x="230" y="207"/>
                  </a:cubicBezTo>
                  <a:cubicBezTo>
                    <a:pt x="226" y="212"/>
                    <a:pt x="221" y="215"/>
                    <a:pt x="214" y="215"/>
                  </a:cubicBezTo>
                  <a:close/>
                  <a:moveTo>
                    <a:pt x="214" y="164"/>
                  </a:moveTo>
                  <a:cubicBezTo>
                    <a:pt x="209" y="164"/>
                    <a:pt x="206" y="171"/>
                    <a:pt x="206" y="185"/>
                  </a:cubicBezTo>
                  <a:cubicBezTo>
                    <a:pt x="206" y="198"/>
                    <a:pt x="209" y="205"/>
                    <a:pt x="214" y="205"/>
                  </a:cubicBezTo>
                  <a:cubicBezTo>
                    <a:pt x="219" y="205"/>
                    <a:pt x="222" y="198"/>
                    <a:pt x="222" y="184"/>
                  </a:cubicBezTo>
                  <a:cubicBezTo>
                    <a:pt x="222" y="171"/>
                    <a:pt x="219" y="164"/>
                    <a:pt x="214" y="164"/>
                  </a:cubicBezTo>
                  <a:close/>
                  <a:moveTo>
                    <a:pt x="272" y="154"/>
                  </a:moveTo>
                  <a:cubicBezTo>
                    <a:pt x="272" y="214"/>
                    <a:pt x="272" y="214"/>
                    <a:pt x="272" y="214"/>
                  </a:cubicBezTo>
                  <a:cubicBezTo>
                    <a:pt x="259" y="214"/>
                    <a:pt x="259" y="214"/>
                    <a:pt x="259" y="214"/>
                  </a:cubicBezTo>
                  <a:cubicBezTo>
                    <a:pt x="259" y="168"/>
                    <a:pt x="259" y="168"/>
                    <a:pt x="259" y="168"/>
                  </a:cubicBezTo>
                  <a:cubicBezTo>
                    <a:pt x="258" y="169"/>
                    <a:pt x="258" y="170"/>
                    <a:pt x="257" y="170"/>
                  </a:cubicBezTo>
                  <a:cubicBezTo>
                    <a:pt x="256" y="171"/>
                    <a:pt x="255" y="171"/>
                    <a:pt x="254" y="172"/>
                  </a:cubicBezTo>
                  <a:cubicBezTo>
                    <a:pt x="252" y="172"/>
                    <a:pt x="251" y="172"/>
                    <a:pt x="250" y="173"/>
                  </a:cubicBezTo>
                  <a:cubicBezTo>
                    <a:pt x="249" y="173"/>
                    <a:pt x="248" y="173"/>
                    <a:pt x="247" y="173"/>
                  </a:cubicBezTo>
                  <a:cubicBezTo>
                    <a:pt x="247" y="163"/>
                    <a:pt x="247" y="163"/>
                    <a:pt x="247" y="163"/>
                  </a:cubicBezTo>
                  <a:cubicBezTo>
                    <a:pt x="250" y="162"/>
                    <a:pt x="253" y="160"/>
                    <a:pt x="256" y="159"/>
                  </a:cubicBezTo>
                  <a:cubicBezTo>
                    <a:pt x="259" y="157"/>
                    <a:pt x="262" y="156"/>
                    <a:pt x="264" y="154"/>
                  </a:cubicBezTo>
                  <a:lnTo>
                    <a:pt x="272" y="154"/>
                  </a:lnTo>
                  <a:close/>
                </a:path>
              </a:pathLst>
            </a:custGeom>
            <a:solidFill>
              <a:srgbClr val="282828"/>
            </a:solidFill>
            <a:ln>
              <a:noFill/>
            </a:ln>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35" name="TextBox 34"/>
            <p:cNvSpPr txBox="1"/>
            <p:nvPr/>
          </p:nvSpPr>
          <p:spPr>
            <a:xfrm>
              <a:off x="9217320" y="4901953"/>
              <a:ext cx="645033" cy="20204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tx2"/>
                  </a:solidFill>
                  <a:effectLst/>
                  <a:uLnTx/>
                  <a:uFillTx/>
                </a:defRPr>
              </a:lvl1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Query</a:t>
              </a:r>
            </a:p>
          </p:txBody>
        </p:sp>
        <p:sp>
          <p:nvSpPr>
            <p:cNvPr id="36" name="Freeform 35"/>
            <p:cNvSpPr/>
            <p:nvPr/>
          </p:nvSpPr>
          <p:spPr>
            <a:xfrm>
              <a:off x="11442198" y="4808637"/>
              <a:ext cx="530343" cy="605413"/>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sp>
          <p:nvSpPr>
            <p:cNvPr id="37" name="Right Arrow 36"/>
            <p:cNvSpPr/>
            <p:nvPr/>
          </p:nvSpPr>
          <p:spPr>
            <a:xfrm flipH="1">
              <a:off x="10892122" y="5089326"/>
              <a:ext cx="476043" cy="221344"/>
            </a:xfrm>
            <a:prstGeom prst="rightArrow">
              <a:avLst/>
            </a:prstGeom>
            <a:solidFill>
              <a:srgbClr val="EDC30D"/>
            </a:solidFill>
            <a:ln w="12700" cap="flat" cmpd="sng" algn="ctr">
              <a:noFill/>
              <a:prstDash val="solid"/>
              <a:miter lim="800000"/>
            </a:ln>
            <a:effectLst/>
          </p:spPr>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8" name="TextBox 37"/>
            <p:cNvSpPr txBox="1"/>
            <p:nvPr/>
          </p:nvSpPr>
          <p:spPr>
            <a:xfrm>
              <a:off x="11178173" y="5483055"/>
              <a:ext cx="1058392" cy="202041"/>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users</a:t>
              </a:r>
            </a:p>
          </p:txBody>
        </p:sp>
        <p:sp>
          <p:nvSpPr>
            <p:cNvPr id="39" name="Freeform 128"/>
            <p:cNvSpPr>
              <a:spLocks noEditPoints="1"/>
            </p:cNvSpPr>
            <p:nvPr/>
          </p:nvSpPr>
          <p:spPr bwMode="black">
            <a:xfrm>
              <a:off x="10377838" y="6030103"/>
              <a:ext cx="374873" cy="329929"/>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282828"/>
            </a:solidFill>
            <a:ln>
              <a:noFill/>
            </a:ln>
            <a:extLst/>
          </p:spPr>
          <p:txBody>
            <a:bodyPr vert="horz" wrap="square" lIns="124347" tIns="62174" rIns="124347" bIns="62174" numCol="1" anchor="t" anchorCtr="0" compatLnSpc="1">
              <a:prstTxWarp prst="textNoShape">
                <a:avLst/>
              </a:prstTxWarp>
            </a:bodyPr>
            <a:lstStyle/>
            <a:p>
              <a:pPr marL="0" marR="0" lvl="0" indent="0" algn="l" defTabSz="1243431" rtl="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solidFill>
                  <a:srgbClr val="FFFFFF"/>
                </a:solidFill>
                <a:effectLst/>
                <a:uLnTx/>
                <a:uFillTx/>
                <a:latin typeface="Segoe UI"/>
                <a:ea typeface="+mn-ea"/>
                <a:cs typeface="+mn-cs"/>
              </a:endParaRPr>
            </a:p>
          </p:txBody>
        </p:sp>
        <p:sp>
          <p:nvSpPr>
            <p:cNvPr id="40" name="Rounded Rectangle 39"/>
            <p:cNvSpPr/>
            <p:nvPr/>
          </p:nvSpPr>
          <p:spPr>
            <a:xfrm>
              <a:off x="10373352" y="5015105"/>
              <a:ext cx="341657" cy="341657"/>
            </a:xfrm>
            <a:prstGeom prst="roundRect">
              <a:avLst>
                <a:gd name="adj" fmla="val 0"/>
              </a:avLst>
            </a:prstGeom>
            <a:noFill/>
            <a:ln w="12700">
              <a:solidFill>
                <a:srgbClr val="1E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1" name="Freeform 40"/>
            <p:cNvSpPr/>
            <p:nvPr/>
          </p:nvSpPr>
          <p:spPr bwMode="auto">
            <a:xfrm>
              <a:off x="10445934" y="5085297"/>
              <a:ext cx="196492" cy="207676"/>
            </a:xfrm>
            <a:custGeom>
              <a:avLst/>
              <a:gdLst>
                <a:gd name="connsiteX0" fmla="*/ 391886 w 6079389"/>
                <a:gd name="connsiteY0" fmla="*/ 3446312 h 6425371"/>
                <a:gd name="connsiteX1" fmla="*/ 783772 w 6079389"/>
                <a:gd name="connsiteY1" fmla="*/ 3838198 h 6425371"/>
                <a:gd name="connsiteX2" fmla="*/ 783771 w 6079389"/>
                <a:gd name="connsiteY2" fmla="*/ 4814284 h 6425371"/>
                <a:gd name="connsiteX3" fmla="*/ 391885 w 6079389"/>
                <a:gd name="connsiteY3" fmla="*/ 5206170 h 6425371"/>
                <a:gd name="connsiteX4" fmla="*/ 391886 w 6079389"/>
                <a:gd name="connsiteY4" fmla="*/ 5206169 h 6425371"/>
                <a:gd name="connsiteX5" fmla="*/ 0 w 6079389"/>
                <a:gd name="connsiteY5" fmla="*/ 4814283 h 6425371"/>
                <a:gd name="connsiteX6" fmla="*/ 0 w 6079389"/>
                <a:gd name="connsiteY6" fmla="*/ 3838198 h 6425371"/>
                <a:gd name="connsiteX7" fmla="*/ 391886 w 6079389"/>
                <a:gd name="connsiteY7" fmla="*/ 3446312 h 6425371"/>
                <a:gd name="connsiteX8" fmla="*/ 1531258 w 6079389"/>
                <a:gd name="connsiteY8" fmla="*/ 3090714 h 6425371"/>
                <a:gd name="connsiteX9" fmla="*/ 1923144 w 6079389"/>
                <a:gd name="connsiteY9" fmla="*/ 3482600 h 6425371"/>
                <a:gd name="connsiteX10" fmla="*/ 1923143 w 6079389"/>
                <a:gd name="connsiteY10" fmla="*/ 5169881 h 6425371"/>
                <a:gd name="connsiteX11" fmla="*/ 1531257 w 6079389"/>
                <a:gd name="connsiteY11" fmla="*/ 5561767 h 6425371"/>
                <a:gd name="connsiteX12" fmla="*/ 1531258 w 6079389"/>
                <a:gd name="connsiteY12" fmla="*/ 5561766 h 6425371"/>
                <a:gd name="connsiteX13" fmla="*/ 1139372 w 6079389"/>
                <a:gd name="connsiteY13" fmla="*/ 5169880 h 6425371"/>
                <a:gd name="connsiteX14" fmla="*/ 1139372 w 6079389"/>
                <a:gd name="connsiteY14" fmla="*/ 3482600 h 6425371"/>
                <a:gd name="connsiteX15" fmla="*/ 1531258 w 6079389"/>
                <a:gd name="connsiteY15" fmla="*/ 3090714 h 6425371"/>
                <a:gd name="connsiteX16" fmla="*/ 2670630 w 6079389"/>
                <a:gd name="connsiteY16" fmla="*/ 2655284 h 6425371"/>
                <a:gd name="connsiteX17" fmla="*/ 3062516 w 6079389"/>
                <a:gd name="connsiteY17" fmla="*/ 3047170 h 6425371"/>
                <a:gd name="connsiteX18" fmla="*/ 3062515 w 6079389"/>
                <a:gd name="connsiteY18" fmla="*/ 5605309 h 6425371"/>
                <a:gd name="connsiteX19" fmla="*/ 2670629 w 6079389"/>
                <a:gd name="connsiteY19" fmla="*/ 5997195 h 6425371"/>
                <a:gd name="connsiteX20" fmla="*/ 2670630 w 6079389"/>
                <a:gd name="connsiteY20" fmla="*/ 5997194 h 6425371"/>
                <a:gd name="connsiteX21" fmla="*/ 2278744 w 6079389"/>
                <a:gd name="connsiteY21" fmla="*/ 5605308 h 6425371"/>
                <a:gd name="connsiteX22" fmla="*/ 2278744 w 6079389"/>
                <a:gd name="connsiteY22" fmla="*/ 3047170 h 6425371"/>
                <a:gd name="connsiteX23" fmla="*/ 2670630 w 6079389"/>
                <a:gd name="connsiteY23" fmla="*/ 2655284 h 6425371"/>
                <a:gd name="connsiteX24" fmla="*/ 3810002 w 6079389"/>
                <a:gd name="connsiteY24" fmla="*/ 2227106 h 6425371"/>
                <a:gd name="connsiteX25" fmla="*/ 4201888 w 6079389"/>
                <a:gd name="connsiteY25" fmla="*/ 2618992 h 6425371"/>
                <a:gd name="connsiteX26" fmla="*/ 4201887 w 6079389"/>
                <a:gd name="connsiteY26" fmla="*/ 6033485 h 6425371"/>
                <a:gd name="connsiteX27" fmla="*/ 3810001 w 6079389"/>
                <a:gd name="connsiteY27" fmla="*/ 6425371 h 6425371"/>
                <a:gd name="connsiteX28" fmla="*/ 3810002 w 6079389"/>
                <a:gd name="connsiteY28" fmla="*/ 6425370 h 6425371"/>
                <a:gd name="connsiteX29" fmla="*/ 3418116 w 6079389"/>
                <a:gd name="connsiteY29" fmla="*/ 6033484 h 6425371"/>
                <a:gd name="connsiteX30" fmla="*/ 3418116 w 6079389"/>
                <a:gd name="connsiteY30" fmla="*/ 2618992 h 6425371"/>
                <a:gd name="connsiteX31" fmla="*/ 3810002 w 6079389"/>
                <a:gd name="connsiteY31" fmla="*/ 2227106 h 6425371"/>
                <a:gd name="connsiteX32" fmla="*/ 808679 w 6079389"/>
                <a:gd name="connsiteY32" fmla="*/ 1114 h 6425371"/>
                <a:gd name="connsiteX33" fmla="*/ 926895 w 6079389"/>
                <a:gd name="connsiteY33" fmla="*/ 20551 h 6425371"/>
                <a:gd name="connsiteX34" fmla="*/ 5587189 w 6079389"/>
                <a:gd name="connsiteY34" fmla="*/ 1434210 h 6425371"/>
                <a:gd name="connsiteX35" fmla="*/ 6069794 w 6079389"/>
                <a:gd name="connsiteY35" fmla="*/ 1993544 h 6425371"/>
                <a:gd name="connsiteX36" fmla="*/ 6079389 w 6079389"/>
                <a:gd name="connsiteY36" fmla="*/ 5307043 h 6425371"/>
                <a:gd name="connsiteX37" fmla="*/ 5810258 w 6079389"/>
                <a:gd name="connsiteY37" fmla="*/ 5768485 h 6425371"/>
                <a:gd name="connsiteX38" fmla="*/ 5345135 w 6079389"/>
                <a:gd name="connsiteY38" fmla="*/ 5858727 h 6425371"/>
                <a:gd name="connsiteX39" fmla="*/ 5219433 w 6079389"/>
                <a:gd name="connsiteY39" fmla="*/ 5835161 h 6425371"/>
                <a:gd name="connsiteX40" fmla="*/ 4766077 w 6079389"/>
                <a:gd name="connsiteY40" fmla="*/ 5678449 h 6425371"/>
                <a:gd name="connsiteX41" fmla="*/ 4668743 w 6079389"/>
                <a:gd name="connsiteY41" fmla="*/ 5478276 h 6425371"/>
                <a:gd name="connsiteX42" fmla="*/ 4868916 w 6079389"/>
                <a:gd name="connsiteY42" fmla="*/ 5380942 h 6425371"/>
                <a:gd name="connsiteX43" fmla="*/ 5322272 w 6079389"/>
                <a:gd name="connsiteY43" fmla="*/ 5537654 h 6425371"/>
                <a:gd name="connsiteX44" fmla="*/ 5612887 w 6079389"/>
                <a:gd name="connsiteY44" fmla="*/ 5536560 h 6425371"/>
                <a:gd name="connsiteX45" fmla="*/ 5783942 w 6079389"/>
                <a:gd name="connsiteY45" fmla="*/ 5264226 h 6425371"/>
                <a:gd name="connsiteX46" fmla="*/ 5787925 w 6079389"/>
                <a:gd name="connsiteY46" fmla="*/ 1967172 h 6425371"/>
                <a:gd name="connsiteX47" fmla="*/ 5502375 w 6079389"/>
                <a:gd name="connsiteY47" fmla="*/ 1733625 h 6425371"/>
                <a:gd name="connsiteX48" fmla="*/ 769189 w 6079389"/>
                <a:gd name="connsiteY48" fmla="*/ 311225 h 6425371"/>
                <a:gd name="connsiteX49" fmla="*/ 486578 w 6079389"/>
                <a:gd name="connsiteY49" fmla="*/ 541560 h 6425371"/>
                <a:gd name="connsiteX50" fmla="*/ 481719 w 6079389"/>
                <a:gd name="connsiteY50" fmla="*/ 589762 h 6425371"/>
                <a:gd name="connsiteX51" fmla="*/ 480717 w 6079389"/>
                <a:gd name="connsiteY51" fmla="*/ 589762 h 6425371"/>
                <a:gd name="connsiteX52" fmla="*/ 480716 w 6079389"/>
                <a:gd name="connsiteY52" fmla="*/ 2839184 h 6425371"/>
                <a:gd name="connsiteX53" fmla="*/ 331070 w 6079389"/>
                <a:gd name="connsiteY53" fmla="*/ 2988830 h 6425371"/>
                <a:gd name="connsiteX54" fmla="*/ 331071 w 6079389"/>
                <a:gd name="connsiteY54" fmla="*/ 2988829 h 6425371"/>
                <a:gd name="connsiteX55" fmla="*/ 181425 w 6079389"/>
                <a:gd name="connsiteY55" fmla="*/ 2839183 h 6425371"/>
                <a:gd name="connsiteX56" fmla="*/ 181426 w 6079389"/>
                <a:gd name="connsiteY56" fmla="*/ 557970 h 6425371"/>
                <a:gd name="connsiteX57" fmla="*/ 182475 w 6079389"/>
                <a:gd name="connsiteY57" fmla="*/ 557970 h 6425371"/>
                <a:gd name="connsiteX58" fmla="*/ 182394 w 6079389"/>
                <a:gd name="connsiteY58" fmla="*/ 555809 h 6425371"/>
                <a:gd name="connsiteX59" fmla="*/ 201831 w 6079389"/>
                <a:gd name="connsiteY59" fmla="*/ 437593 h 6425371"/>
                <a:gd name="connsiteX60" fmla="*/ 808679 w 6079389"/>
                <a:gd name="connsiteY60" fmla="*/ 1114 h 642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79389" h="6425371">
                  <a:moveTo>
                    <a:pt x="391886" y="3446312"/>
                  </a:moveTo>
                  <a:cubicBezTo>
                    <a:pt x="608319" y="3446312"/>
                    <a:pt x="783772" y="3621765"/>
                    <a:pt x="783772" y="3838198"/>
                  </a:cubicBezTo>
                  <a:cubicBezTo>
                    <a:pt x="783772" y="4163560"/>
                    <a:pt x="783771" y="4488922"/>
                    <a:pt x="783771" y="4814284"/>
                  </a:cubicBezTo>
                  <a:cubicBezTo>
                    <a:pt x="783771" y="5030717"/>
                    <a:pt x="608318" y="5206170"/>
                    <a:pt x="391885" y="5206170"/>
                  </a:cubicBezTo>
                  <a:lnTo>
                    <a:pt x="391886" y="5206169"/>
                  </a:lnTo>
                  <a:cubicBezTo>
                    <a:pt x="175453" y="5206169"/>
                    <a:pt x="0" y="5030716"/>
                    <a:pt x="0" y="4814283"/>
                  </a:cubicBezTo>
                  <a:lnTo>
                    <a:pt x="0" y="3838198"/>
                  </a:lnTo>
                  <a:cubicBezTo>
                    <a:pt x="0" y="3621765"/>
                    <a:pt x="175453" y="3446312"/>
                    <a:pt x="391886" y="3446312"/>
                  </a:cubicBezTo>
                  <a:close/>
                  <a:moveTo>
                    <a:pt x="1531258" y="3090714"/>
                  </a:moveTo>
                  <a:cubicBezTo>
                    <a:pt x="1747691" y="3090714"/>
                    <a:pt x="1923144" y="3266167"/>
                    <a:pt x="1923144" y="3482600"/>
                  </a:cubicBezTo>
                  <a:cubicBezTo>
                    <a:pt x="1923144" y="4045027"/>
                    <a:pt x="1923143" y="4607454"/>
                    <a:pt x="1923143" y="5169881"/>
                  </a:cubicBezTo>
                  <a:cubicBezTo>
                    <a:pt x="1923143" y="5386314"/>
                    <a:pt x="1747690" y="5561767"/>
                    <a:pt x="1531257" y="5561767"/>
                  </a:cubicBezTo>
                  <a:lnTo>
                    <a:pt x="1531258" y="5561766"/>
                  </a:lnTo>
                  <a:cubicBezTo>
                    <a:pt x="1314825" y="5561766"/>
                    <a:pt x="1139372" y="5386313"/>
                    <a:pt x="1139372" y="5169880"/>
                  </a:cubicBezTo>
                  <a:lnTo>
                    <a:pt x="1139372" y="3482600"/>
                  </a:lnTo>
                  <a:cubicBezTo>
                    <a:pt x="1139372" y="3266167"/>
                    <a:pt x="1314825" y="3090714"/>
                    <a:pt x="1531258" y="3090714"/>
                  </a:cubicBezTo>
                  <a:close/>
                  <a:moveTo>
                    <a:pt x="2670630" y="2655284"/>
                  </a:moveTo>
                  <a:cubicBezTo>
                    <a:pt x="2887063" y="2655284"/>
                    <a:pt x="3062516" y="2830737"/>
                    <a:pt x="3062516" y="3047170"/>
                  </a:cubicBezTo>
                  <a:cubicBezTo>
                    <a:pt x="3062516" y="3899883"/>
                    <a:pt x="3062515" y="4752596"/>
                    <a:pt x="3062515" y="5605309"/>
                  </a:cubicBezTo>
                  <a:cubicBezTo>
                    <a:pt x="3062515" y="5821742"/>
                    <a:pt x="2887062" y="5997195"/>
                    <a:pt x="2670629" y="5997195"/>
                  </a:cubicBezTo>
                  <a:lnTo>
                    <a:pt x="2670630" y="5997194"/>
                  </a:lnTo>
                  <a:cubicBezTo>
                    <a:pt x="2454197" y="5997194"/>
                    <a:pt x="2278744" y="5821741"/>
                    <a:pt x="2278744" y="5605308"/>
                  </a:cubicBezTo>
                  <a:lnTo>
                    <a:pt x="2278744" y="3047170"/>
                  </a:lnTo>
                  <a:cubicBezTo>
                    <a:pt x="2278744" y="2830737"/>
                    <a:pt x="2454197" y="2655284"/>
                    <a:pt x="2670630" y="2655284"/>
                  </a:cubicBezTo>
                  <a:close/>
                  <a:moveTo>
                    <a:pt x="3810002" y="2227106"/>
                  </a:moveTo>
                  <a:cubicBezTo>
                    <a:pt x="4026435" y="2227106"/>
                    <a:pt x="4201888" y="2402559"/>
                    <a:pt x="4201888" y="2618992"/>
                  </a:cubicBezTo>
                  <a:cubicBezTo>
                    <a:pt x="4201888" y="3757156"/>
                    <a:pt x="4201887" y="4895321"/>
                    <a:pt x="4201887" y="6033485"/>
                  </a:cubicBezTo>
                  <a:cubicBezTo>
                    <a:pt x="4201887" y="6249918"/>
                    <a:pt x="4026434" y="6425371"/>
                    <a:pt x="3810001" y="6425371"/>
                  </a:cubicBezTo>
                  <a:lnTo>
                    <a:pt x="3810002" y="6425370"/>
                  </a:lnTo>
                  <a:cubicBezTo>
                    <a:pt x="3593569" y="6425370"/>
                    <a:pt x="3418116" y="6249917"/>
                    <a:pt x="3418116" y="6033484"/>
                  </a:cubicBezTo>
                  <a:lnTo>
                    <a:pt x="3418116" y="2618992"/>
                  </a:lnTo>
                  <a:cubicBezTo>
                    <a:pt x="3418116" y="2402559"/>
                    <a:pt x="3593569" y="2227106"/>
                    <a:pt x="3810002" y="2227106"/>
                  </a:cubicBezTo>
                  <a:close/>
                  <a:moveTo>
                    <a:pt x="808679" y="1114"/>
                  </a:moveTo>
                  <a:lnTo>
                    <a:pt x="926895" y="20551"/>
                  </a:lnTo>
                  <a:lnTo>
                    <a:pt x="5587189" y="1434210"/>
                  </a:lnTo>
                  <a:cubicBezTo>
                    <a:pt x="6049287" y="1575150"/>
                    <a:pt x="6072666" y="1832395"/>
                    <a:pt x="6069794" y="1993544"/>
                  </a:cubicBezTo>
                  <a:cubicBezTo>
                    <a:pt x="6059298" y="2680744"/>
                    <a:pt x="6071846" y="4619829"/>
                    <a:pt x="6079389" y="5307043"/>
                  </a:cubicBezTo>
                  <a:cubicBezTo>
                    <a:pt x="6079269" y="5510180"/>
                    <a:pt x="5961613" y="5663542"/>
                    <a:pt x="5810258" y="5768485"/>
                  </a:cubicBezTo>
                  <a:cubicBezTo>
                    <a:pt x="5671304" y="5864830"/>
                    <a:pt x="5503187" y="5895562"/>
                    <a:pt x="5345135" y="5858727"/>
                  </a:cubicBezTo>
                  <a:lnTo>
                    <a:pt x="5219433" y="5835161"/>
                  </a:lnTo>
                  <a:lnTo>
                    <a:pt x="4766077" y="5678449"/>
                  </a:lnTo>
                  <a:cubicBezTo>
                    <a:pt x="4683922" y="5650051"/>
                    <a:pt x="4640344" y="5560430"/>
                    <a:pt x="4668743" y="5478276"/>
                  </a:cubicBezTo>
                  <a:cubicBezTo>
                    <a:pt x="4697141" y="5396121"/>
                    <a:pt x="4786762" y="5352544"/>
                    <a:pt x="4868916" y="5380942"/>
                  </a:cubicBezTo>
                  <a:lnTo>
                    <a:pt x="5322272" y="5537654"/>
                  </a:lnTo>
                  <a:cubicBezTo>
                    <a:pt x="5411887" y="5562689"/>
                    <a:pt x="5526041" y="5599877"/>
                    <a:pt x="5612887" y="5536560"/>
                  </a:cubicBezTo>
                  <a:cubicBezTo>
                    <a:pt x="5699733" y="5473243"/>
                    <a:pt x="5776844" y="5376525"/>
                    <a:pt x="5783942" y="5264226"/>
                  </a:cubicBezTo>
                  <a:cubicBezTo>
                    <a:pt x="5785270" y="4165208"/>
                    <a:pt x="5786597" y="3066190"/>
                    <a:pt x="5787925" y="1967172"/>
                  </a:cubicBezTo>
                  <a:cubicBezTo>
                    <a:pt x="5773762" y="1849640"/>
                    <a:pt x="5704476" y="1802152"/>
                    <a:pt x="5502375" y="1733625"/>
                  </a:cubicBezTo>
                  <a:cubicBezTo>
                    <a:pt x="4665017" y="1449701"/>
                    <a:pt x="1605155" y="509902"/>
                    <a:pt x="769189" y="311225"/>
                  </a:cubicBezTo>
                  <a:cubicBezTo>
                    <a:pt x="629785" y="311225"/>
                    <a:pt x="513477" y="410108"/>
                    <a:pt x="486578" y="541560"/>
                  </a:cubicBezTo>
                  <a:lnTo>
                    <a:pt x="481719" y="589762"/>
                  </a:lnTo>
                  <a:lnTo>
                    <a:pt x="480717" y="589762"/>
                  </a:lnTo>
                  <a:cubicBezTo>
                    <a:pt x="480717" y="1339569"/>
                    <a:pt x="480716" y="2089377"/>
                    <a:pt x="480716" y="2839184"/>
                  </a:cubicBezTo>
                  <a:cubicBezTo>
                    <a:pt x="480716" y="2921831"/>
                    <a:pt x="413717" y="2988830"/>
                    <a:pt x="331070" y="2988830"/>
                  </a:cubicBezTo>
                  <a:lnTo>
                    <a:pt x="331071" y="2988829"/>
                  </a:lnTo>
                  <a:cubicBezTo>
                    <a:pt x="248424" y="2988829"/>
                    <a:pt x="181425" y="2921830"/>
                    <a:pt x="181425" y="2839183"/>
                  </a:cubicBezTo>
                  <a:cubicBezTo>
                    <a:pt x="181425" y="2078779"/>
                    <a:pt x="181426" y="1318374"/>
                    <a:pt x="181426" y="557970"/>
                  </a:cubicBezTo>
                  <a:lnTo>
                    <a:pt x="182475" y="557970"/>
                  </a:lnTo>
                  <a:cubicBezTo>
                    <a:pt x="182448" y="557250"/>
                    <a:pt x="182421" y="556529"/>
                    <a:pt x="182394" y="555809"/>
                  </a:cubicBezTo>
                  <a:cubicBezTo>
                    <a:pt x="184813" y="516583"/>
                    <a:pt x="191199" y="477016"/>
                    <a:pt x="201831" y="437593"/>
                  </a:cubicBezTo>
                  <a:cubicBezTo>
                    <a:pt x="276256" y="161632"/>
                    <a:pt x="534099" y="-15818"/>
                    <a:pt x="808679" y="1114"/>
                  </a:cubicBezTo>
                  <a:close/>
                </a:path>
              </a:pathLst>
            </a:cu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Freeform 41"/>
            <p:cNvSpPr/>
            <p:nvPr/>
          </p:nvSpPr>
          <p:spPr>
            <a:xfrm>
              <a:off x="9794820" y="4840908"/>
              <a:ext cx="1024720" cy="767340"/>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solidFill>
              <a:srgbClr val="282828"/>
            </a:solidFill>
            <a:ln w="12700" cap="flat" cmpd="sng" algn="ctr">
              <a:noFill/>
              <a:prstDash val="solid"/>
              <a:miter lim="800000"/>
            </a:ln>
            <a:effectLst/>
          </p:spPr>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44" name="Left Arrow 43"/>
            <p:cNvSpPr/>
            <p:nvPr/>
          </p:nvSpPr>
          <p:spPr>
            <a:xfrm rot="5400000" flipH="1">
              <a:off x="10274522" y="5577381"/>
              <a:ext cx="568508" cy="221344"/>
            </a:xfrm>
            <a:prstGeom prst="leftArrow">
              <a:avLst/>
            </a:prstGeom>
            <a:solidFill>
              <a:srgbClr val="EDC30D"/>
            </a:solidFill>
            <a:ln w="12700" cap="flat" cmpd="sng" algn="ctr">
              <a:noFill/>
              <a:prstDash val="solid"/>
              <a:miter lim="800000"/>
            </a:ln>
            <a:effectLst/>
          </p:spPr>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45" name="TextBox 44"/>
            <p:cNvSpPr txBox="1"/>
            <p:nvPr/>
          </p:nvSpPr>
          <p:spPr>
            <a:xfrm>
              <a:off x="9939379" y="5640394"/>
              <a:ext cx="645033" cy="20204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tx2"/>
                  </a:solidFill>
                  <a:effectLst/>
                  <a:uLnTx/>
                  <a:uFillTx/>
                </a:defRPr>
              </a:lvl1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Cache</a:t>
              </a:r>
            </a:p>
          </p:txBody>
        </p:sp>
        <p:sp>
          <p:nvSpPr>
            <p:cNvPr id="47" name="Right Arrow 46"/>
            <p:cNvSpPr/>
            <p:nvPr/>
          </p:nvSpPr>
          <p:spPr>
            <a:xfrm flipH="1">
              <a:off x="9199230" y="5089326"/>
              <a:ext cx="1101539" cy="221344"/>
            </a:xfrm>
            <a:prstGeom prst="rightArrow">
              <a:avLst/>
            </a:prstGeom>
            <a:solidFill>
              <a:srgbClr val="EDC30D"/>
            </a:solidFill>
            <a:ln w="12700" cap="flat" cmpd="sng" algn="ctr">
              <a:noFill/>
              <a:prstDash val="solid"/>
              <a:miter lim="800000"/>
            </a:ln>
            <a:effectLst/>
          </p:spPr>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pSp>
      <p:sp>
        <p:nvSpPr>
          <p:cNvPr id="22" name="Rectangle 21"/>
          <p:cNvSpPr/>
          <p:nvPr/>
        </p:nvSpPr>
        <p:spPr>
          <a:xfrm>
            <a:off x="5737862" y="670958"/>
            <a:ext cx="6021338" cy="542399"/>
          </a:xfrm>
          <a:prstGeom prst="rect">
            <a:avLst/>
          </a:prstGeom>
          <a:noFill/>
        </p:spPr>
        <p:txBody>
          <a:bodyPr wrap="square" lIns="9326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856" b="0" i="0" u="none" strike="noStrike" kern="0" cap="none" spc="0" normalizeH="0" baseline="0" noProof="0" dirty="0">
                <a:ln>
                  <a:noFill/>
                </a:ln>
                <a:solidFill>
                  <a:srgbClr val="262626"/>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Price per render, per month</a:t>
            </a:r>
            <a:endParaRPr kumimoji="0" lang="en-US" sz="2856" b="0" i="0" u="none" strike="noStrike" kern="0" cap="none" spc="0" normalizeH="0" baseline="0" noProof="0" dirty="0">
              <a:ln>
                <a:noFill/>
              </a:ln>
              <a:solidFill>
                <a:srgbClr val="262626"/>
              </a:solidFill>
              <a:effectLst/>
              <a:uLnTx/>
              <a:uFillTx/>
              <a:latin typeface="Segoe UI Light" panose="020B0502040204020203" pitchFamily="34" charset="0"/>
              <a:ea typeface="+mn-ea"/>
              <a:cs typeface="Segoe UI Light" panose="020B0502040204020203" pitchFamily="34" charset="0"/>
            </a:endParaRPr>
          </a:p>
        </p:txBody>
      </p:sp>
      <p:grpSp>
        <p:nvGrpSpPr>
          <p:cNvPr id="53" name="Group 52"/>
          <p:cNvGrpSpPr/>
          <p:nvPr/>
        </p:nvGrpSpPr>
        <p:grpSpPr>
          <a:xfrm>
            <a:off x="882" y="6732008"/>
            <a:ext cx="2070379" cy="262517"/>
            <a:chOff x="10162032" y="6604155"/>
            <a:chExt cx="2029968" cy="257393"/>
          </a:xfrm>
        </p:grpSpPr>
        <p:sp>
          <p:nvSpPr>
            <p:cNvPr id="54" name="Rectangle 53"/>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55" name="Rectangle 54"/>
            <p:cNvSpPr/>
            <p:nvPr/>
          </p:nvSpPr>
          <p:spPr>
            <a:xfrm>
              <a:off x="10162032"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56" name="Rectangle 55"/>
            <p:cNvSpPr/>
            <p:nvPr/>
          </p:nvSpPr>
          <p:spPr>
            <a:xfrm>
              <a:off x="11515344"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57" name="Straight Connector 56"/>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4740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82" y="1846188"/>
            <a:ext cx="12434711" cy="1935779"/>
          </a:xfrm>
          <a:prstGeom prst="rect">
            <a:avLst/>
          </a:prstGeom>
        </p:spPr>
        <p:txBody>
          <a:bodyPr vert="horz" wrap="square" lIns="0" tIns="91427" rIns="0"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51304" rtl="0" eaLnBrk="1" fontAlgn="auto" latinLnBrk="0" hangingPunct="1">
              <a:lnSpc>
                <a:spcPct val="90000"/>
              </a:lnSpc>
              <a:spcBef>
                <a:spcPct val="0"/>
              </a:spcBef>
              <a:spcAft>
                <a:spcPts val="1836"/>
              </a:spcAft>
              <a:buClrTx/>
              <a:buSzTx/>
              <a:buFontTx/>
              <a:buNone/>
              <a:tabLst/>
              <a:defRPr/>
            </a:pPr>
            <a:r>
              <a:rPr kumimoji="0" lang="en-US" sz="5507" b="0" i="0" u="none" strike="noStrike" kern="1200" cap="none" spc="-104" normalizeH="0" baseline="0" noProof="0" dirty="0">
                <a:ln w="3175">
                  <a:noFill/>
                </a:ln>
                <a:solidFill>
                  <a:srgbClr val="EDC30D"/>
                </a:solidFill>
                <a:effectLst/>
                <a:uLnTx/>
                <a:uFillTx/>
                <a:latin typeface="Segoe UI Light" panose="020B0502040204020203" pitchFamily="34" charset="0"/>
                <a:ea typeface="+mn-ea"/>
                <a:cs typeface="Segoe UI Light" panose="020B0502040204020203" pitchFamily="34" charset="0"/>
              </a:rPr>
              <a:t>Get started for free, today</a:t>
            </a:r>
            <a:endParaRPr kumimoji="0" lang="en-US" sz="5507" b="0" i="0" u="none" strike="noStrike" kern="1200" cap="none" spc="-102" normalizeH="0" baseline="0" noProof="0" dirty="0">
              <a:ln w="3175">
                <a:noFill/>
              </a:ln>
              <a:solidFill>
                <a:srgbClr val="EDC30D"/>
              </a:solidFill>
              <a:effectLst/>
              <a:uLnTx/>
              <a:uFillTx/>
              <a:latin typeface="Segoe UI Light" panose="020B0502040204020203" pitchFamily="34" charset="0"/>
              <a:ea typeface="+mn-ea"/>
              <a:cs typeface="Segoe UI Light" panose="020B0502040204020203" pitchFamily="34" charset="0"/>
            </a:endParaRPr>
          </a:p>
          <a:p>
            <a:pPr marL="0" marR="0" lvl="0" indent="0" algn="ctr" defTabSz="951304" rtl="0" eaLnBrk="1" fontAlgn="auto" latinLnBrk="0" hangingPunct="1">
              <a:lnSpc>
                <a:spcPct val="90000"/>
              </a:lnSpc>
              <a:spcBef>
                <a:spcPct val="0"/>
              </a:spcBef>
              <a:spcAft>
                <a:spcPts val="1224"/>
              </a:spcAft>
              <a:buClrTx/>
              <a:buSzTx/>
              <a:buFontTx/>
              <a:buNone/>
              <a:tabLst/>
              <a:defRPr/>
            </a:pPr>
            <a:r>
              <a:rPr kumimoji="0" lang="en-US" sz="2448" b="0" i="0" u="none" strike="noStrike" kern="1200" cap="none" spc="0" normalizeH="0" baseline="0" noProof="0" dirty="0">
                <a:ln>
                  <a:noFill/>
                </a:ln>
                <a:solidFill>
                  <a:srgbClr val="505050"/>
                </a:solidFill>
                <a:effectLst/>
                <a:uLnTx/>
                <a:uFillTx/>
                <a:latin typeface="Segoe UI Light" panose="020B0502040204020203" pitchFamily="34" charset="0"/>
                <a:ea typeface="+mn-ea"/>
                <a:cs typeface="Segoe UI Light" panose="020B0502040204020203" pitchFamily="34" charset="0"/>
              </a:rPr>
              <a:t>d</a:t>
            </a:r>
            <a:r>
              <a:rPr kumimoji="0" lang="en-US" sz="2448" b="0" i="0" u="none" strike="noStrike" kern="1200" cap="none" spc="0" normalizeH="0" baseline="0" noProof="0" dirty="0" smtClean="0">
                <a:ln>
                  <a:noFill/>
                </a:ln>
                <a:solidFill>
                  <a:srgbClr val="505050"/>
                </a:solidFill>
                <a:effectLst/>
                <a:uLnTx/>
                <a:uFillTx/>
                <a:latin typeface="Segoe UI Light" panose="020B0502040204020203" pitchFamily="34" charset="0"/>
                <a:ea typeface="+mn-ea"/>
                <a:cs typeface="Segoe UI Light" panose="020B0502040204020203" pitchFamily="34" charset="0"/>
              </a:rPr>
              <a:t>ev.PowerBI.com</a:t>
            </a:r>
            <a:endParaRPr kumimoji="0" lang="en-US" sz="2448" b="0" i="0" u="none" strike="noStrike" kern="1200" cap="none" spc="0" normalizeH="0" baseline="0" noProof="0" dirty="0">
              <a:ln>
                <a:noFill/>
              </a:ln>
              <a:solidFill>
                <a:srgbClr val="505050"/>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342799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82" y="-1"/>
            <a:ext cx="12434711" cy="6994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82828"/>
              </a:solidFill>
              <a:effectLst/>
              <a:uLnTx/>
              <a:uFillTx/>
              <a:latin typeface="Segoe UI"/>
              <a:ea typeface="+mn-ea"/>
              <a:cs typeface="+mn-cs"/>
            </a:endParaRPr>
          </a:p>
        </p:txBody>
      </p:sp>
      <p:sp>
        <p:nvSpPr>
          <p:cNvPr id="5" name="Rectangle 4"/>
          <p:cNvSpPr/>
          <p:nvPr/>
        </p:nvSpPr>
        <p:spPr bwMode="auto">
          <a:xfrm>
            <a:off x="467360" y="2895426"/>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Developer blog</a:t>
            </a:r>
          </a:p>
        </p:txBody>
      </p:sp>
      <p:sp>
        <p:nvSpPr>
          <p:cNvPr id="6" name="Rectangle 5"/>
          <p:cNvSpPr/>
          <p:nvPr/>
        </p:nvSpPr>
        <p:spPr bwMode="auto">
          <a:xfrm>
            <a:off x="467360" y="3633316"/>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Samples</a:t>
            </a:r>
          </a:p>
        </p:txBody>
      </p:sp>
      <p:sp>
        <p:nvSpPr>
          <p:cNvPr id="10" name="Rectangle 9"/>
          <p:cNvSpPr/>
          <p:nvPr/>
        </p:nvSpPr>
        <p:spPr bwMode="auto">
          <a:xfrm>
            <a:off x="3847840" y="3633316"/>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91417" marR="0" lvl="1"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2"/>
              </a:rPr>
              <a:t>http://github.com/PowerBI</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11" name="Rectangle 10"/>
          <p:cNvSpPr/>
          <p:nvPr/>
        </p:nvSpPr>
        <p:spPr bwMode="auto">
          <a:xfrm>
            <a:off x="467360" y="5109095"/>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Visuals gallery</a:t>
            </a:r>
          </a:p>
        </p:txBody>
      </p:sp>
      <p:sp>
        <p:nvSpPr>
          <p:cNvPr id="12" name="Rectangle 11"/>
          <p:cNvSpPr/>
          <p:nvPr/>
        </p:nvSpPr>
        <p:spPr bwMode="auto">
          <a:xfrm>
            <a:off x="3847840" y="5109095"/>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91417" marR="0" lvl="0"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3"/>
              </a:rPr>
              <a:t>http://visuals.powerbi.com</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13" name="Rectangle 12"/>
          <p:cNvSpPr/>
          <p:nvPr/>
        </p:nvSpPr>
        <p:spPr bwMode="auto">
          <a:xfrm>
            <a:off x="467360" y="2157536"/>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Developer center</a:t>
            </a:r>
          </a:p>
        </p:txBody>
      </p:sp>
      <p:sp>
        <p:nvSpPr>
          <p:cNvPr id="14" name="Rectangle 13"/>
          <p:cNvSpPr/>
          <p:nvPr/>
        </p:nvSpPr>
        <p:spPr bwMode="auto">
          <a:xfrm>
            <a:off x="3847840" y="2157536"/>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4"/>
              </a:rPr>
              <a:t> http://dev.powerbi.com</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15" name="Rectangle 14"/>
          <p:cNvSpPr/>
          <p:nvPr/>
        </p:nvSpPr>
        <p:spPr bwMode="auto">
          <a:xfrm>
            <a:off x="467360" y="4371206"/>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Open source visuals</a:t>
            </a:r>
          </a:p>
        </p:txBody>
      </p:sp>
      <p:sp>
        <p:nvSpPr>
          <p:cNvPr id="16" name="Rectangle 15"/>
          <p:cNvSpPr/>
          <p:nvPr/>
        </p:nvSpPr>
        <p:spPr bwMode="auto">
          <a:xfrm>
            <a:off x="3847840" y="4371206"/>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91417" marR="0" lvl="0"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5"/>
              </a:rPr>
              <a:t>http://github.com/Microsoft/PowerBI-visuals</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17" name="Rectangle 16"/>
          <p:cNvSpPr/>
          <p:nvPr/>
        </p:nvSpPr>
        <p:spPr bwMode="auto">
          <a:xfrm>
            <a:off x="467360" y="5846985"/>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Ask us questions</a:t>
            </a:r>
          </a:p>
        </p:txBody>
      </p:sp>
      <p:sp>
        <p:nvSpPr>
          <p:cNvPr id="18" name="Rectangle 17"/>
          <p:cNvSpPr/>
          <p:nvPr/>
        </p:nvSpPr>
        <p:spPr bwMode="auto">
          <a:xfrm>
            <a:off x="3847840" y="5846985"/>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91417" marR="0" lvl="0"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6"/>
              </a:rPr>
              <a:t>http://stackoverflow.com/questions/tagged/powerbi</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19" name="Rectangle 18"/>
          <p:cNvSpPr/>
          <p:nvPr/>
        </p:nvSpPr>
        <p:spPr bwMode="auto">
          <a:xfrm>
            <a:off x="467360" y="1419647"/>
            <a:ext cx="3244018" cy="652822"/>
          </a:xfrm>
          <a:prstGeom prst="rect">
            <a:avLst/>
          </a:prstGeom>
          <a:solidFill>
            <a:srgbClr val="EDC30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91417" marR="0" lvl="0" indent="0" algn="l" defTabSz="932158" rtl="0" eaLnBrk="1" fontAlgn="base" latinLnBrk="0" hangingPunct="1">
              <a:lnSpc>
                <a:spcPct val="100000"/>
              </a:lnSpc>
              <a:spcBef>
                <a:spcPct val="0"/>
              </a:spcBef>
              <a:spcAft>
                <a:spcPct val="0"/>
              </a:spcAft>
              <a:buClrTx/>
              <a:buSzTx/>
              <a:buFontTx/>
              <a:buNone/>
              <a:tabLst/>
              <a:defRPr/>
            </a:pPr>
            <a:r>
              <a:rPr kumimoji="0" lang="en-US" sz="2448" b="0" i="0" u="none" strike="noStrike" kern="120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rPr>
              <a:t>Home page</a:t>
            </a:r>
          </a:p>
        </p:txBody>
      </p:sp>
      <p:sp>
        <p:nvSpPr>
          <p:cNvPr id="20" name="Rectangle 19"/>
          <p:cNvSpPr/>
          <p:nvPr/>
        </p:nvSpPr>
        <p:spPr bwMode="auto">
          <a:xfrm>
            <a:off x="3847839" y="1419647"/>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7"/>
              </a:rPr>
              <a:t>https://</a:t>
            </a:r>
            <a:r>
              <a:rPr kumimoji="0" lang="en-US" sz="1836" b="0" i="0" u="none" strike="noStrike" kern="1200" cap="none" spc="0" normalizeH="0" baseline="0" noProof="0" dirty="0" smtClean="0">
                <a:ln>
                  <a:noFill/>
                </a:ln>
                <a:solidFill>
                  <a:srgbClr val="282828"/>
                </a:solidFill>
                <a:effectLst/>
                <a:uLnTx/>
                <a:uFillTx/>
                <a:latin typeface="Segoe UI" panose="020B0502040204020203" pitchFamily="34" charset="0"/>
                <a:ea typeface="+mn-ea"/>
                <a:cs typeface="Segoe UI" panose="020B0502040204020203" pitchFamily="34" charset="0"/>
                <a:hlinkClick r:id="rId7"/>
              </a:rPr>
              <a:t>azure.microsoft.com/services/power-bi-embedded</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22" name="Rectangle 21"/>
          <p:cNvSpPr/>
          <p:nvPr/>
        </p:nvSpPr>
        <p:spPr bwMode="auto">
          <a:xfrm>
            <a:off x="3847840" y="2895426"/>
            <a:ext cx="8023847" cy="652822"/>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93260" tIns="45700" rIns="91401" bIns="45700" numCol="1" spcCol="0" rtlCol="0" fromWordArt="0" anchor="ctr" anchorCtr="0" forceAA="0" compatLnSpc="1">
            <a:prstTxWarp prst="textNoShape">
              <a:avLst/>
            </a:prstTxWarp>
            <a:noAutofit/>
          </a:bodyPr>
          <a:lstStyle/>
          <a:p>
            <a:pPr marL="91417" marR="0" lvl="1" indent="0" algn="l" defTabSz="932742" rtl="0" eaLnBrk="1" fontAlgn="auto" latinLnBrk="0" hangingPunct="1">
              <a:lnSpc>
                <a:spcPct val="100000"/>
              </a:lnSpc>
              <a:spcBef>
                <a:spcPts val="0"/>
              </a:spcBef>
              <a:spcAft>
                <a:spcPts val="0"/>
              </a:spcAft>
              <a:buClrTx/>
              <a:buSzTx/>
              <a:buFontTx/>
              <a:buNone/>
              <a:tabLst/>
              <a:defRPr/>
            </a:pPr>
            <a:r>
              <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hlinkClick r:id="rId8"/>
              </a:rPr>
              <a:t>http://blogs.msdn.com/powerbidev</a:t>
            </a:r>
            <a:endParaRPr kumimoji="0" lang="en-US" sz="1836" b="0"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endParaRPr>
          </a:p>
        </p:txBody>
      </p:sp>
      <p:sp>
        <p:nvSpPr>
          <p:cNvPr id="23" name="Rectangle 22"/>
          <p:cNvSpPr/>
          <p:nvPr/>
        </p:nvSpPr>
        <p:spPr>
          <a:xfrm>
            <a:off x="882" y="-14091"/>
            <a:ext cx="12434711" cy="1565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6302" tIns="466302" rIns="466302" rtlCol="0" anchor="t"/>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489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Developer resources</a:t>
            </a:r>
            <a:endParaRPr kumimoji="0" lang="en-US" sz="4896" b="0" i="0" u="none" strike="noStrike" kern="0" cap="none" spc="0" normalizeH="0" baseline="0" noProof="0" dirty="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779344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16" y="2637818"/>
            <a:ext cx="3463271" cy="346327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965" b="25517"/>
          <a:stretch/>
        </p:blipFill>
        <p:spPr>
          <a:xfrm>
            <a:off x="-1" y="2112657"/>
            <a:ext cx="6219421" cy="4881868"/>
          </a:xfrm>
          <a:prstGeom prst="rect">
            <a:avLst/>
          </a:prstGeom>
        </p:spPr>
      </p:pic>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18" name="Text Placeholder 2"/>
          <p:cNvSpPr txBox="1">
            <a:spLocks/>
          </p:cNvSpPr>
          <p:nvPr/>
        </p:nvSpPr>
        <p:spPr>
          <a:xfrm>
            <a:off x="5174256" y="4092592"/>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marR="0" lvl="0" indent="0" algn="ctr" defTabSz="932742" rtl="0" eaLnBrk="1" fontAlgn="auto" latinLnBrk="0" hangingPunct="1">
              <a:lnSpc>
                <a:spcPct val="90000"/>
              </a:lnSpc>
              <a:spcBef>
                <a:spcPct val="20000"/>
              </a:spcBef>
              <a:spcAft>
                <a:spcPts val="600"/>
              </a:spcAft>
              <a:buClr>
                <a:srgbClr val="505050"/>
              </a:buClr>
              <a:buSzPct val="100000"/>
              <a:buFontTx/>
              <a:buNone/>
              <a:tabLst/>
              <a:defRPr/>
            </a:pPr>
            <a:r>
              <a:rPr kumimoji="0" lang="en-US" sz="2800" b="0" i="0" u="sng" strike="noStrike" kern="1200" cap="none" spc="0" normalizeH="0" baseline="0" noProof="0" dirty="0" smtClean="0">
                <a:ln>
                  <a:noFill/>
                </a:ln>
                <a:gradFill>
                  <a:gsLst>
                    <a:gs pos="1250">
                      <a:srgbClr val="505050"/>
                    </a:gs>
                    <a:gs pos="100000">
                      <a:srgbClr val="505050"/>
                    </a:gs>
                  </a:gsLst>
                  <a:lin ang="5400000" scaled="0"/>
                </a:gradFill>
                <a:effectLst/>
                <a:uLnTx/>
                <a:uFillTx/>
                <a:latin typeface="Segoe UI"/>
                <a:ea typeface="+mn-ea"/>
                <a:cs typeface="+mn-cs"/>
              </a:rPr>
              <a:t>or</a:t>
            </a:r>
          </a:p>
        </p:txBody>
      </p:sp>
      <p:sp>
        <p:nvSpPr>
          <p:cNvPr id="20" name="Rectangle 19"/>
          <p:cNvSpPr/>
          <p:nvPr/>
        </p:nvSpPr>
        <p:spPr bwMode="auto">
          <a:xfrm>
            <a:off x="9581721" y="1101566"/>
            <a:ext cx="2854754" cy="1077218"/>
          </a:xfrm>
          <a:prstGeom prst="rect">
            <a:avLst/>
          </a:prstGeom>
          <a:solidFill>
            <a:schemeClr val="accent2"/>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gradFill>
                  <a:gsLst>
                    <a:gs pos="0">
                      <a:srgbClr val="FFFFFF"/>
                    </a:gs>
                    <a:gs pos="100000">
                      <a:srgbClr val="FFFFFF"/>
                    </a:gs>
                  </a:gsLst>
                  <a:lin ang="5400000" scaled="1"/>
                </a:gradFill>
                <a:effectLst/>
                <a:uLnTx/>
                <a:uFillTx/>
                <a:latin typeface="Segoe UI"/>
                <a:ea typeface="+mn-ea"/>
                <a:cs typeface="+mn-cs"/>
              </a:rPr>
              <a:t>Required Slide</a:t>
            </a:r>
          </a:p>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gradFill>
                  <a:gsLst>
                    <a:gs pos="0">
                      <a:srgbClr val="FFFFFF"/>
                    </a:gs>
                    <a:gs pos="100000">
                      <a:srgbClr val="FFFFFF"/>
                    </a:gs>
                  </a:gsLst>
                  <a:lin ang="5400000" scaled="1"/>
                </a:gradFill>
                <a:effectLst/>
                <a:uLnTx/>
                <a:uFillTx/>
                <a:latin typeface="Segoe UI"/>
                <a:ea typeface="+mn-ea"/>
                <a:cs typeface="+mn-cs"/>
              </a:rPr>
              <a:t>*delete this box when your slide is finalized</a:t>
            </a:r>
          </a:p>
        </p:txBody>
      </p:sp>
    </p:spTree>
    <p:extLst>
      <p:ext uri="{BB962C8B-B14F-4D97-AF65-F5344CB8AC3E}">
        <p14:creationId xmlns:p14="http://schemas.microsoft.com/office/powerpoint/2010/main" val="700429886"/>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04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C30D"/>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37051" y="576551"/>
            <a:ext cx="11805746" cy="3290893"/>
          </a:xfrm>
        </p:spPr>
        <p:txBody>
          <a:bodyPr>
            <a:normAutofit/>
          </a:bodyPr>
          <a:lstStyle/>
          <a:p>
            <a:pPr algn="l"/>
            <a:r>
              <a:rPr lang="en-US" sz="4080" dirty="0" smtClean="0">
                <a:solidFill>
                  <a:srgbClr val="282828"/>
                </a:solidFill>
                <a:latin typeface="Segoe UI Light" panose="020B0502040204020203" pitchFamily="34" charset="0"/>
                <a:cs typeface="Segoe UI Light" panose="020B0502040204020203" pitchFamily="34" charset="0"/>
              </a:rPr>
              <a:t>Announcing</a:t>
            </a:r>
            <a:r>
              <a:rPr lang="en-US" dirty="0" smtClean="0">
                <a:solidFill>
                  <a:srgbClr val="282828"/>
                </a:solidFill>
                <a:latin typeface="Segoe UI Light" panose="020B0502040204020203" pitchFamily="34" charset="0"/>
                <a:ea typeface="Segoe UI Black" panose="020B0A02040204020203" pitchFamily="34" charset="0"/>
                <a:cs typeface="Segoe UI Light" panose="020B0502040204020203" pitchFamily="34" charset="0"/>
              </a:rPr>
              <a:t/>
            </a:r>
            <a:br>
              <a:rPr lang="en-US" dirty="0" smtClean="0">
                <a:solidFill>
                  <a:srgbClr val="282828"/>
                </a:solidFill>
                <a:latin typeface="Segoe UI Light" panose="020B0502040204020203" pitchFamily="34" charset="0"/>
                <a:ea typeface="Segoe UI Black" panose="020B0A02040204020203" pitchFamily="34" charset="0"/>
                <a:cs typeface="Segoe UI Light" panose="020B0502040204020203" pitchFamily="34" charset="0"/>
              </a:rPr>
            </a:br>
            <a:r>
              <a:rPr lang="en-US" dirty="0" smtClean="0">
                <a:solidFill>
                  <a:srgbClr val="282828"/>
                </a:solidFill>
                <a:latin typeface="Segoe UI Light" panose="020B0502040204020203" pitchFamily="34" charset="0"/>
                <a:ea typeface="Segoe UI Black" panose="020B0A02040204020203" pitchFamily="34" charset="0"/>
                <a:cs typeface="Segoe UI Light" panose="020B0502040204020203" pitchFamily="34" charset="0"/>
              </a:rPr>
              <a:t/>
            </a:r>
            <a:br>
              <a:rPr lang="en-US" dirty="0" smtClean="0">
                <a:solidFill>
                  <a:srgbClr val="282828"/>
                </a:solidFill>
                <a:latin typeface="Segoe UI Light" panose="020B0502040204020203" pitchFamily="34" charset="0"/>
                <a:ea typeface="Segoe UI Black" panose="020B0A02040204020203" pitchFamily="34" charset="0"/>
                <a:cs typeface="Segoe UI Light" panose="020B0502040204020203" pitchFamily="34" charset="0"/>
              </a:rPr>
            </a:br>
            <a:r>
              <a:rPr lang="en-US" dirty="0" smtClean="0">
                <a:solidFill>
                  <a:srgbClr val="282828"/>
                </a:solidFill>
                <a:latin typeface="Segoe UI Light" panose="020B0502040204020203" pitchFamily="34" charset="0"/>
                <a:ea typeface="Segoe UI Black" panose="020B0A02040204020203" pitchFamily="34" charset="0"/>
                <a:cs typeface="Segoe UI Light" panose="020B0502040204020203" pitchFamily="34" charset="0"/>
              </a:rPr>
              <a:t>Microsoft</a:t>
            </a:r>
            <a:r>
              <a:rPr lang="en-US" dirty="0" smtClean="0">
                <a:solidFill>
                  <a:srgbClr val="282828"/>
                </a:solidFill>
                <a:latin typeface="Segoe UI Black" panose="020B0A02040204020203" pitchFamily="34" charset="0"/>
                <a:ea typeface="Segoe UI Black" panose="020B0A02040204020203" pitchFamily="34" charset="0"/>
                <a:cs typeface="Segoe UI Black" panose="020B0A02040204020203" pitchFamily="34" charset="0"/>
              </a:rPr>
              <a:t> </a:t>
            </a:r>
            <a:r>
              <a:rPr lang="en-US" dirty="0">
                <a:solidFill>
                  <a:srgbClr val="282828"/>
                </a:solidFill>
                <a:latin typeface="Segoe UI Semibold" panose="020B0702040204020203" pitchFamily="34" charset="0"/>
                <a:ea typeface="Segoe UI Black" panose="020B0A02040204020203" pitchFamily="34" charset="0"/>
                <a:cs typeface="Segoe UI Semibold" panose="020B0702040204020203" pitchFamily="34" charset="0"/>
              </a:rPr>
              <a:t>Power BI </a:t>
            </a:r>
            <a:r>
              <a:rPr lang="en-US" dirty="0" smtClean="0">
                <a:solidFill>
                  <a:srgbClr val="282828"/>
                </a:solidFill>
                <a:latin typeface="Segoe UI Light" panose="020B0502040204020203" pitchFamily="34" charset="0"/>
                <a:cs typeface="Segoe UI Light" panose="020B0502040204020203" pitchFamily="34" charset="0"/>
              </a:rPr>
              <a:t>Embedded </a:t>
            </a:r>
            <a:r>
              <a:rPr lang="en-US" sz="3060" dirty="0">
                <a:solidFill>
                  <a:srgbClr val="282828"/>
                </a:solidFill>
                <a:latin typeface="Segoe UI Light" panose="020B0502040204020203" pitchFamily="34" charset="0"/>
                <a:cs typeface="Segoe UI Light" panose="020B0502040204020203" pitchFamily="34" charset="0"/>
              </a:rPr>
              <a:t>preview </a:t>
            </a:r>
          </a:p>
        </p:txBody>
      </p:sp>
      <p:sp>
        <p:nvSpPr>
          <p:cNvPr id="8" name="Subtitle 2"/>
          <p:cNvSpPr>
            <a:spLocks noGrp="1"/>
          </p:cNvSpPr>
          <p:nvPr>
            <p:ph type="subTitle" idx="1"/>
          </p:nvPr>
        </p:nvSpPr>
        <p:spPr>
          <a:xfrm>
            <a:off x="367800" y="4198419"/>
            <a:ext cx="9326033" cy="1688724"/>
          </a:xfrm>
        </p:spPr>
        <p:txBody>
          <a:bodyPr>
            <a:normAutofit/>
          </a:bodyPr>
          <a:lstStyle/>
          <a:p>
            <a:pPr algn="l"/>
            <a:r>
              <a:rPr lang="en-US" sz="3264" dirty="0" smtClean="0">
                <a:solidFill>
                  <a:srgbClr val="282828"/>
                </a:solidFill>
                <a:latin typeface="Segoe UI Light" panose="020B0502040204020203" pitchFamily="34" charset="0"/>
                <a:cs typeface="Segoe UI Light" panose="020B0502040204020203" pitchFamily="34" charset="0"/>
              </a:rPr>
              <a:t>An </a:t>
            </a:r>
            <a:r>
              <a:rPr lang="en-US" sz="3264" b="1" dirty="0" smtClean="0">
                <a:solidFill>
                  <a:srgbClr val="282828"/>
                </a:solidFill>
                <a:latin typeface="Segoe UI Light" panose="020B0502040204020203" pitchFamily="34" charset="0"/>
                <a:cs typeface="Segoe UI Light" panose="020B0502040204020203" pitchFamily="34" charset="0"/>
              </a:rPr>
              <a:t>Azure</a:t>
            </a:r>
            <a:r>
              <a:rPr lang="en-US" sz="3264" dirty="0" smtClean="0">
                <a:solidFill>
                  <a:srgbClr val="282828"/>
                </a:solidFill>
                <a:latin typeface="Segoe UI Light" panose="020B0502040204020203" pitchFamily="34" charset="0"/>
                <a:cs typeface="Segoe UI Light" panose="020B0502040204020203" pitchFamily="34" charset="0"/>
              </a:rPr>
              <a:t> service for </a:t>
            </a:r>
            <a:r>
              <a:rPr lang="en-US" sz="3264" b="1" dirty="0" smtClean="0">
                <a:solidFill>
                  <a:srgbClr val="282828"/>
                </a:solidFill>
                <a:latin typeface="Segoe UI Light" panose="020B0502040204020203" pitchFamily="34" charset="0"/>
                <a:cs typeface="Segoe UI Light" panose="020B0502040204020203" pitchFamily="34" charset="0"/>
              </a:rPr>
              <a:t>Power BI</a:t>
            </a:r>
            <a:endParaRPr lang="en-US" sz="3264" b="1" dirty="0">
              <a:solidFill>
                <a:srgbClr val="282828"/>
              </a:solidFill>
              <a:latin typeface="Segoe UI Light" panose="020B0502040204020203" pitchFamily="34" charset="0"/>
              <a:cs typeface="Segoe UI Light" panose="020B0502040204020203" pitchFamily="34" charset="0"/>
            </a:endParaRPr>
          </a:p>
          <a:p>
            <a:pPr algn="l"/>
            <a:endParaRPr lang="en-US" sz="3264" dirty="0">
              <a:solidFill>
                <a:srgbClr val="282828"/>
              </a:solidFill>
              <a:latin typeface="Segoe UI Light" panose="020B0502040204020203" pitchFamily="34" charset="0"/>
              <a:cs typeface="Segoe UI Light" panose="020B0502040204020203" pitchFamily="34" charset="0"/>
            </a:endParaRPr>
          </a:p>
          <a:p>
            <a:pPr algn="l"/>
            <a:endParaRPr lang="en-US" sz="3264" dirty="0">
              <a:solidFill>
                <a:srgbClr val="282828"/>
              </a:solidFill>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0" y="6096195"/>
            <a:ext cx="1889520" cy="846897"/>
          </a:xfrm>
          <a:prstGeom prst="rect">
            <a:avLst/>
          </a:prstGeom>
        </p:spPr>
      </p:pic>
    </p:spTree>
    <p:extLst>
      <p:ext uri="{BB962C8B-B14F-4D97-AF65-F5344CB8AC3E}">
        <p14:creationId xmlns:p14="http://schemas.microsoft.com/office/powerpoint/2010/main" val="313916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82" y="2670275"/>
            <a:ext cx="4038482" cy="432424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186521" rIns="466302"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72"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r>
              <a:rPr kumimoji="0" lang="en-US" sz="3672" b="1" i="0" u="none" strike="noStrike" kern="1200" cap="none" spc="0" normalizeH="0" baseline="0" noProof="0" dirty="0">
                <a:ln>
                  <a:noFill/>
                </a:ln>
                <a:solidFill>
                  <a:srgbClr val="EDC30D"/>
                </a:solidFill>
                <a:effectLst/>
                <a:uLnTx/>
                <a:uFillTx/>
                <a:latin typeface="Segoe UI" panose="020B0502040204020203" pitchFamily="34" charset="0"/>
                <a:ea typeface="+mn-ea"/>
                <a:cs typeface="Segoe UI" panose="020B0502040204020203" pitchFamily="34" charset="0"/>
              </a:rPr>
              <a:t> </a:t>
            </a:r>
            <a: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compelling interactive reports</a:t>
            </a:r>
          </a:p>
        </p:txBody>
      </p:sp>
      <p:sp>
        <p:nvSpPr>
          <p:cNvPr id="23" name="Rectangle 22"/>
          <p:cNvSpPr/>
          <p:nvPr/>
        </p:nvSpPr>
        <p:spPr>
          <a:xfrm>
            <a:off x="4198996" y="2670274"/>
            <a:ext cx="4038482" cy="432424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186521" rIns="186521"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72" b="1"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r>
              <a:rPr kumimoji="0" lang="en-US" sz="3672" b="0" i="0" u="none" strike="noStrike" kern="1200" cap="none" spc="0" normalizeH="0" baseline="0" noProof="0" dirty="0">
                <a:ln>
                  <a:noFill/>
                </a:ln>
                <a:solidFill>
                  <a:srgbClr val="EDC30D"/>
                </a:solidFill>
                <a:effectLst/>
                <a:uLnTx/>
                <a:uFillTx/>
                <a:latin typeface="Segoe UI" panose="020B0502040204020203" pitchFamily="34" charset="0"/>
                <a:ea typeface="+mn-ea"/>
                <a:cs typeface="Segoe UI" panose="020B0502040204020203" pitchFamily="34" charset="0"/>
              </a:rPr>
              <a:t> </a:t>
            </a:r>
            <a: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easily for </a:t>
            </a:r>
            <a:b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br>
            <a: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faster time to value</a:t>
            </a:r>
          </a:p>
        </p:txBody>
      </p:sp>
      <p:sp>
        <p:nvSpPr>
          <p:cNvPr id="24" name="Rectangle 23"/>
          <p:cNvSpPr/>
          <p:nvPr/>
        </p:nvSpPr>
        <p:spPr>
          <a:xfrm>
            <a:off x="8397110" y="2670275"/>
            <a:ext cx="4038482" cy="432424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186521" rIns="0" rtlCol="0" anchor="t"/>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72" b="1"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 quickly</a:t>
            </a:r>
            <a:b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br>
            <a:r>
              <a:rPr kumimoji="0" lang="en-US" sz="2652" b="0" i="0" u="none" strike="noStrike" kern="1200" cap="none" spc="0" normalizeH="0" baseline="0" noProof="0" dirty="0">
                <a:ln>
                  <a:noFill/>
                </a:ln>
                <a:solidFill>
                  <a:srgbClr val="EDC30D"/>
                </a:solidFill>
                <a:effectLst/>
                <a:uLnTx/>
                <a:uFillTx/>
                <a:latin typeface="Segoe UI Light" panose="020B0502040204020203" pitchFamily="34" charset="0"/>
                <a:ea typeface="+mn-ea"/>
                <a:cs typeface="Segoe UI Light" panose="020B0502040204020203" pitchFamily="34" charset="0"/>
              </a:rPr>
              <a:t>and manage with ease</a:t>
            </a:r>
          </a:p>
        </p:txBody>
      </p:sp>
      <p:sp>
        <p:nvSpPr>
          <p:cNvPr id="37" name="Title 3"/>
          <p:cNvSpPr txBox="1">
            <a:spLocks/>
          </p:cNvSpPr>
          <p:nvPr/>
        </p:nvSpPr>
        <p:spPr>
          <a:xfrm>
            <a:off x="275482" y="412305"/>
            <a:ext cx="12160110" cy="917444"/>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5915" b="0" i="0" u="none" strike="noStrike" kern="1200" cap="none" spc="-102" normalizeH="0" baseline="0" noProof="0" dirty="0">
                <a:ln w="3175">
                  <a:noFill/>
                </a:ln>
                <a:solidFill>
                  <a:srgbClr val="282828"/>
                </a:solidFill>
                <a:effectLst/>
                <a:uLnTx/>
                <a:uFillTx/>
                <a:latin typeface="Segoe UI Light"/>
                <a:ea typeface="+mn-ea"/>
                <a:cs typeface="Segoe UI" pitchFamily="34" charset="0"/>
              </a:rPr>
              <a:t>You have the app. You have the data. </a:t>
            </a:r>
            <a:br>
              <a:rPr kumimoji="0" lang="en-US" sz="5915" b="0" i="0" u="none" strike="noStrike" kern="1200" cap="none" spc="-102" normalizeH="0" baseline="0" noProof="0" dirty="0">
                <a:ln w="3175">
                  <a:noFill/>
                </a:ln>
                <a:solidFill>
                  <a:srgbClr val="282828"/>
                </a:solidFill>
                <a:effectLst/>
                <a:uLnTx/>
                <a:uFillTx/>
                <a:latin typeface="Segoe UI Light"/>
                <a:ea typeface="+mn-ea"/>
                <a:cs typeface="Segoe UI" pitchFamily="34" charset="0"/>
              </a:rPr>
            </a:br>
            <a:r>
              <a:rPr kumimoji="0" lang="en-US" sz="3672" b="0" i="0" u="none" strike="noStrike" kern="1200" cap="none" spc="-102" normalizeH="0" baseline="0" noProof="0" dirty="0">
                <a:ln w="3175">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Bring data to life inside your app with Power BI Embedded</a:t>
            </a:r>
            <a:endParaRPr kumimoji="0" lang="en-US" sz="1836" b="0" i="0" u="none" strike="noStrike" kern="1200" cap="none" spc="-102" normalizeH="0" baseline="0" noProof="0" dirty="0">
              <a:ln w="3175">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endParaRPr>
          </a:p>
        </p:txBody>
      </p:sp>
      <p:grpSp>
        <p:nvGrpSpPr>
          <p:cNvPr id="31" name="Group 30"/>
          <p:cNvGrpSpPr/>
          <p:nvPr/>
        </p:nvGrpSpPr>
        <p:grpSpPr>
          <a:xfrm>
            <a:off x="5387057" y="4983394"/>
            <a:ext cx="1662361" cy="1244824"/>
            <a:chOff x="5423966" y="4106181"/>
            <a:chExt cx="1344068" cy="1006476"/>
          </a:xfrm>
        </p:grpSpPr>
        <p:sp>
          <p:nvSpPr>
            <p:cNvPr id="33" name="Freeform 32"/>
            <p:cNvSpPr/>
            <p:nvPr/>
          </p:nvSpPr>
          <p:spPr>
            <a:xfrm>
              <a:off x="5423966" y="4106181"/>
              <a:ext cx="1344068" cy="1006476"/>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solidFill>
              <a:srgbClr val="EDC30D"/>
            </a:solid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34" name="Freeform 33"/>
            <p:cNvSpPr/>
            <p:nvPr/>
          </p:nvSpPr>
          <p:spPr>
            <a:xfrm>
              <a:off x="5639221" y="4443616"/>
              <a:ext cx="913557" cy="477780"/>
            </a:xfrm>
            <a:custGeom>
              <a:avLst/>
              <a:gdLst/>
              <a:ahLst/>
              <a:cxnLst/>
              <a:rect l="l" t="t" r="r" b="b"/>
              <a:pathLst>
                <a:path w="356853" h="186630">
                  <a:moveTo>
                    <a:pt x="99678" y="37393"/>
                  </a:moveTo>
                  <a:lnTo>
                    <a:pt x="99678" y="58601"/>
                  </a:lnTo>
                  <a:lnTo>
                    <a:pt x="26789" y="94766"/>
                  </a:lnTo>
                  <a:lnTo>
                    <a:pt x="26789" y="95212"/>
                  </a:lnTo>
                  <a:lnTo>
                    <a:pt x="99678" y="128029"/>
                  </a:lnTo>
                  <a:lnTo>
                    <a:pt x="99678" y="149125"/>
                  </a:lnTo>
                  <a:lnTo>
                    <a:pt x="0" y="101240"/>
                  </a:lnTo>
                  <a:lnTo>
                    <a:pt x="0" y="89408"/>
                  </a:lnTo>
                  <a:close/>
                  <a:moveTo>
                    <a:pt x="257175" y="36835"/>
                  </a:moveTo>
                  <a:lnTo>
                    <a:pt x="356853" y="88738"/>
                  </a:lnTo>
                  <a:lnTo>
                    <a:pt x="356853" y="100570"/>
                  </a:lnTo>
                  <a:lnTo>
                    <a:pt x="257175" y="148456"/>
                  </a:lnTo>
                  <a:lnTo>
                    <a:pt x="257175" y="127359"/>
                  </a:lnTo>
                  <a:lnTo>
                    <a:pt x="330175" y="94878"/>
                  </a:lnTo>
                  <a:lnTo>
                    <a:pt x="330175" y="94208"/>
                  </a:lnTo>
                  <a:lnTo>
                    <a:pt x="257175" y="58043"/>
                  </a:lnTo>
                  <a:close/>
                  <a:moveTo>
                    <a:pt x="205122" y="0"/>
                  </a:moveTo>
                  <a:lnTo>
                    <a:pt x="229009" y="0"/>
                  </a:lnTo>
                  <a:lnTo>
                    <a:pt x="151656" y="186630"/>
                  </a:lnTo>
                  <a:lnTo>
                    <a:pt x="128104" y="186630"/>
                  </a:lnTo>
                  <a:close/>
                </a:path>
              </a:pathLst>
            </a:custGeom>
            <a:solidFill>
              <a:srgbClr val="EDC30D"/>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4488" b="0" i="0" u="none" strike="noStrike" kern="0" cap="none" spc="0" normalizeH="0" baseline="0" noProof="0" dirty="0">
                <a:ln>
                  <a:noFill/>
                </a:ln>
                <a:solidFill>
                  <a:srgbClr val="EDC30D"/>
                </a:solidFill>
                <a:effectLst/>
                <a:uLnTx/>
                <a:uFillTx/>
                <a:latin typeface="Segoe UI Semibold" panose="020B0702040204020203" pitchFamily="34" charset="0"/>
                <a:ea typeface="Segoe UI Historic" panose="020B0502040204020203" pitchFamily="34" charset="0"/>
                <a:cs typeface="Segoe UI Semibold" panose="020B0702040204020203" pitchFamily="34" charset="0"/>
              </a:endParaRPr>
            </a:p>
          </p:txBody>
        </p:sp>
      </p:grpSp>
      <p:grpSp>
        <p:nvGrpSpPr>
          <p:cNvPr id="35" name="Group 34"/>
          <p:cNvGrpSpPr/>
          <p:nvPr/>
        </p:nvGrpSpPr>
        <p:grpSpPr>
          <a:xfrm>
            <a:off x="1348574" y="4855628"/>
            <a:ext cx="1345096" cy="1500357"/>
            <a:chOff x="2716917" y="609704"/>
            <a:chExt cx="4132020" cy="4608976"/>
          </a:xfrm>
        </p:grpSpPr>
        <p:sp>
          <p:nvSpPr>
            <p:cNvPr id="38" name="Freeform 37"/>
            <p:cNvSpPr/>
            <p:nvPr/>
          </p:nvSpPr>
          <p:spPr>
            <a:xfrm>
              <a:off x="5794396" y="2321963"/>
              <a:ext cx="398342" cy="399801"/>
            </a:xfrm>
            <a:custGeom>
              <a:avLst/>
              <a:gdLst>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0 w 558289"/>
                <a:gd name="connsiteY12" fmla="*/ 151843 h 526102"/>
                <a:gd name="connsiteX13" fmla="*/ 7076 w 558289"/>
                <a:gd name="connsiteY13" fmla="*/ 154630 h 526102"/>
                <a:gd name="connsiteX14" fmla="*/ 105486 w 558289"/>
                <a:gd name="connsiteY14" fmla="*/ 211194 h 526102"/>
                <a:gd name="connsiteX15" fmla="*/ 159947 w 558289"/>
                <a:gd name="connsiteY15" fmla="*/ 256129 h 526102"/>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0 w 558289"/>
                <a:gd name="connsiteY12" fmla="*/ 151843 h 526102"/>
                <a:gd name="connsiteX13" fmla="*/ 105486 w 558289"/>
                <a:gd name="connsiteY13" fmla="*/ 211194 h 526102"/>
                <a:gd name="connsiteX14" fmla="*/ 159947 w 558289"/>
                <a:gd name="connsiteY14" fmla="*/ 256129 h 526102"/>
                <a:gd name="connsiteX15" fmla="*/ 373332 w 558289"/>
                <a:gd name="connsiteY15" fmla="*/ 0 h 526102"/>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105486 w 558289"/>
                <a:gd name="connsiteY12" fmla="*/ 211194 h 526102"/>
                <a:gd name="connsiteX13" fmla="*/ 159947 w 558289"/>
                <a:gd name="connsiteY13" fmla="*/ 256129 h 526102"/>
                <a:gd name="connsiteX14" fmla="*/ 373332 w 558289"/>
                <a:gd name="connsiteY14" fmla="*/ 0 h 526102"/>
                <a:gd name="connsiteX0" fmla="*/ 279186 w 464143"/>
                <a:gd name="connsiteY0" fmla="*/ 0 h 526102"/>
                <a:gd name="connsiteX1" fmla="*/ 363803 w 464143"/>
                <a:gd name="connsiteY1" fmla="*/ 69815 h 526102"/>
                <a:gd name="connsiteX2" fmla="*/ 436025 w 464143"/>
                <a:gd name="connsiteY2" fmla="*/ 149280 h 526102"/>
                <a:gd name="connsiteX3" fmla="*/ 464143 w 464143"/>
                <a:gd name="connsiteY3" fmla="*/ 186881 h 526102"/>
                <a:gd name="connsiteX4" fmla="*/ 196460 w 464143"/>
                <a:gd name="connsiteY4" fmla="*/ 399801 h 526102"/>
                <a:gd name="connsiteX5" fmla="*/ 210315 w 464143"/>
                <a:gd name="connsiteY5" fmla="*/ 416594 h 526102"/>
                <a:gd name="connsiteX6" fmla="*/ 266879 w 464143"/>
                <a:gd name="connsiteY6" fmla="*/ 515005 h 526102"/>
                <a:gd name="connsiteX7" fmla="*/ 271252 w 464143"/>
                <a:gd name="connsiteY7" fmla="*/ 526102 h 526102"/>
                <a:gd name="connsiteX8" fmla="*/ 267713 w 464143"/>
                <a:gd name="connsiteY8" fmla="*/ 526102 h 526102"/>
                <a:gd name="connsiteX9" fmla="*/ 211687 w 464143"/>
                <a:gd name="connsiteY9" fmla="*/ 422882 h 526102"/>
                <a:gd name="connsiteX10" fmla="*/ 0 w 464143"/>
                <a:gd name="connsiteY10" fmla="*/ 211194 h 526102"/>
                <a:gd name="connsiteX11" fmla="*/ 11340 w 464143"/>
                <a:gd name="connsiteY11" fmla="*/ 211194 h 526102"/>
                <a:gd name="connsiteX12" fmla="*/ 65801 w 464143"/>
                <a:gd name="connsiteY12" fmla="*/ 256129 h 526102"/>
                <a:gd name="connsiteX13" fmla="*/ 279186 w 464143"/>
                <a:gd name="connsiteY13" fmla="*/ 0 h 526102"/>
                <a:gd name="connsiteX0" fmla="*/ 279186 w 464143"/>
                <a:gd name="connsiteY0" fmla="*/ 0 h 526102"/>
                <a:gd name="connsiteX1" fmla="*/ 363803 w 464143"/>
                <a:gd name="connsiteY1" fmla="*/ 69815 h 526102"/>
                <a:gd name="connsiteX2" fmla="*/ 436025 w 464143"/>
                <a:gd name="connsiteY2" fmla="*/ 149280 h 526102"/>
                <a:gd name="connsiteX3" fmla="*/ 464143 w 464143"/>
                <a:gd name="connsiteY3" fmla="*/ 186881 h 526102"/>
                <a:gd name="connsiteX4" fmla="*/ 196460 w 464143"/>
                <a:gd name="connsiteY4" fmla="*/ 399801 h 526102"/>
                <a:gd name="connsiteX5" fmla="*/ 210315 w 464143"/>
                <a:gd name="connsiteY5" fmla="*/ 416594 h 526102"/>
                <a:gd name="connsiteX6" fmla="*/ 266879 w 464143"/>
                <a:gd name="connsiteY6" fmla="*/ 515005 h 526102"/>
                <a:gd name="connsiteX7" fmla="*/ 271252 w 464143"/>
                <a:gd name="connsiteY7" fmla="*/ 526102 h 526102"/>
                <a:gd name="connsiteX8" fmla="*/ 267713 w 464143"/>
                <a:gd name="connsiteY8" fmla="*/ 526102 h 526102"/>
                <a:gd name="connsiteX9" fmla="*/ 211687 w 464143"/>
                <a:gd name="connsiteY9" fmla="*/ 422882 h 526102"/>
                <a:gd name="connsiteX10" fmla="*/ 0 w 464143"/>
                <a:gd name="connsiteY10" fmla="*/ 211194 h 526102"/>
                <a:gd name="connsiteX11" fmla="*/ 65801 w 464143"/>
                <a:gd name="connsiteY11" fmla="*/ 256129 h 526102"/>
                <a:gd name="connsiteX12" fmla="*/ 279186 w 464143"/>
                <a:gd name="connsiteY12" fmla="*/ 0 h 526102"/>
                <a:gd name="connsiteX0" fmla="*/ 214107 w 399064"/>
                <a:gd name="connsiteY0" fmla="*/ 0 h 526102"/>
                <a:gd name="connsiteX1" fmla="*/ 298724 w 399064"/>
                <a:gd name="connsiteY1" fmla="*/ 69815 h 526102"/>
                <a:gd name="connsiteX2" fmla="*/ 370946 w 399064"/>
                <a:gd name="connsiteY2" fmla="*/ 149280 h 526102"/>
                <a:gd name="connsiteX3" fmla="*/ 399064 w 399064"/>
                <a:gd name="connsiteY3" fmla="*/ 186881 h 526102"/>
                <a:gd name="connsiteX4" fmla="*/ 131381 w 399064"/>
                <a:gd name="connsiteY4" fmla="*/ 399801 h 526102"/>
                <a:gd name="connsiteX5" fmla="*/ 145236 w 399064"/>
                <a:gd name="connsiteY5" fmla="*/ 416594 h 526102"/>
                <a:gd name="connsiteX6" fmla="*/ 201800 w 399064"/>
                <a:gd name="connsiteY6" fmla="*/ 515005 h 526102"/>
                <a:gd name="connsiteX7" fmla="*/ 206173 w 399064"/>
                <a:gd name="connsiteY7" fmla="*/ 526102 h 526102"/>
                <a:gd name="connsiteX8" fmla="*/ 202634 w 399064"/>
                <a:gd name="connsiteY8" fmla="*/ 526102 h 526102"/>
                <a:gd name="connsiteX9" fmla="*/ 146608 w 399064"/>
                <a:gd name="connsiteY9" fmla="*/ 422882 h 526102"/>
                <a:gd name="connsiteX10" fmla="*/ 722 w 399064"/>
                <a:gd name="connsiteY10" fmla="*/ 256129 h 526102"/>
                <a:gd name="connsiteX11" fmla="*/ 214107 w 399064"/>
                <a:gd name="connsiteY11" fmla="*/ 0 h 526102"/>
                <a:gd name="connsiteX0" fmla="*/ 214107 w 399064"/>
                <a:gd name="connsiteY0" fmla="*/ 0 h 526102"/>
                <a:gd name="connsiteX1" fmla="*/ 298724 w 399064"/>
                <a:gd name="connsiteY1" fmla="*/ 69815 h 526102"/>
                <a:gd name="connsiteX2" fmla="*/ 370946 w 399064"/>
                <a:gd name="connsiteY2" fmla="*/ 149280 h 526102"/>
                <a:gd name="connsiteX3" fmla="*/ 399064 w 399064"/>
                <a:gd name="connsiteY3" fmla="*/ 186881 h 526102"/>
                <a:gd name="connsiteX4" fmla="*/ 131381 w 399064"/>
                <a:gd name="connsiteY4" fmla="*/ 399801 h 526102"/>
                <a:gd name="connsiteX5" fmla="*/ 145236 w 399064"/>
                <a:gd name="connsiteY5" fmla="*/ 416594 h 526102"/>
                <a:gd name="connsiteX6" fmla="*/ 201800 w 399064"/>
                <a:gd name="connsiteY6" fmla="*/ 515005 h 526102"/>
                <a:gd name="connsiteX7" fmla="*/ 206173 w 399064"/>
                <a:gd name="connsiteY7" fmla="*/ 526102 h 526102"/>
                <a:gd name="connsiteX8" fmla="*/ 146608 w 399064"/>
                <a:gd name="connsiteY8" fmla="*/ 422882 h 526102"/>
                <a:gd name="connsiteX9" fmla="*/ 722 w 399064"/>
                <a:gd name="connsiteY9" fmla="*/ 256129 h 526102"/>
                <a:gd name="connsiteX10" fmla="*/ 214107 w 399064"/>
                <a:gd name="connsiteY10" fmla="*/ 0 h 526102"/>
                <a:gd name="connsiteX0" fmla="*/ 214107 w 399064"/>
                <a:gd name="connsiteY0" fmla="*/ 0 h 515005"/>
                <a:gd name="connsiteX1" fmla="*/ 298724 w 399064"/>
                <a:gd name="connsiteY1" fmla="*/ 69815 h 515005"/>
                <a:gd name="connsiteX2" fmla="*/ 370946 w 399064"/>
                <a:gd name="connsiteY2" fmla="*/ 149280 h 515005"/>
                <a:gd name="connsiteX3" fmla="*/ 399064 w 399064"/>
                <a:gd name="connsiteY3" fmla="*/ 186881 h 515005"/>
                <a:gd name="connsiteX4" fmla="*/ 131381 w 399064"/>
                <a:gd name="connsiteY4" fmla="*/ 399801 h 515005"/>
                <a:gd name="connsiteX5" fmla="*/ 145236 w 399064"/>
                <a:gd name="connsiteY5" fmla="*/ 416594 h 515005"/>
                <a:gd name="connsiteX6" fmla="*/ 201800 w 399064"/>
                <a:gd name="connsiteY6" fmla="*/ 515005 h 515005"/>
                <a:gd name="connsiteX7" fmla="*/ 146608 w 399064"/>
                <a:gd name="connsiteY7" fmla="*/ 422882 h 515005"/>
                <a:gd name="connsiteX8" fmla="*/ 722 w 399064"/>
                <a:gd name="connsiteY8" fmla="*/ 256129 h 515005"/>
                <a:gd name="connsiteX9" fmla="*/ 214107 w 399064"/>
                <a:gd name="connsiteY9" fmla="*/ 0 h 515005"/>
                <a:gd name="connsiteX0" fmla="*/ 214107 w 399064"/>
                <a:gd name="connsiteY0" fmla="*/ 0 h 434050"/>
                <a:gd name="connsiteX1" fmla="*/ 298724 w 399064"/>
                <a:gd name="connsiteY1" fmla="*/ 69815 h 434050"/>
                <a:gd name="connsiteX2" fmla="*/ 370946 w 399064"/>
                <a:gd name="connsiteY2" fmla="*/ 149280 h 434050"/>
                <a:gd name="connsiteX3" fmla="*/ 399064 w 399064"/>
                <a:gd name="connsiteY3" fmla="*/ 186881 h 434050"/>
                <a:gd name="connsiteX4" fmla="*/ 131381 w 399064"/>
                <a:gd name="connsiteY4" fmla="*/ 399801 h 434050"/>
                <a:gd name="connsiteX5" fmla="*/ 145236 w 399064"/>
                <a:gd name="connsiteY5" fmla="*/ 416594 h 434050"/>
                <a:gd name="connsiteX6" fmla="*/ 146608 w 399064"/>
                <a:gd name="connsiteY6" fmla="*/ 422882 h 434050"/>
                <a:gd name="connsiteX7" fmla="*/ 722 w 399064"/>
                <a:gd name="connsiteY7" fmla="*/ 256129 h 434050"/>
                <a:gd name="connsiteX8" fmla="*/ 214107 w 399064"/>
                <a:gd name="connsiteY8" fmla="*/ 0 h 434050"/>
                <a:gd name="connsiteX0" fmla="*/ 214080 w 399037"/>
                <a:gd name="connsiteY0" fmla="*/ 0 h 416594"/>
                <a:gd name="connsiteX1" fmla="*/ 298697 w 399037"/>
                <a:gd name="connsiteY1" fmla="*/ 69815 h 416594"/>
                <a:gd name="connsiteX2" fmla="*/ 370919 w 399037"/>
                <a:gd name="connsiteY2" fmla="*/ 149280 h 416594"/>
                <a:gd name="connsiteX3" fmla="*/ 399037 w 399037"/>
                <a:gd name="connsiteY3" fmla="*/ 186881 h 416594"/>
                <a:gd name="connsiteX4" fmla="*/ 131354 w 399037"/>
                <a:gd name="connsiteY4" fmla="*/ 399801 h 416594"/>
                <a:gd name="connsiteX5" fmla="*/ 145209 w 399037"/>
                <a:gd name="connsiteY5" fmla="*/ 416594 h 416594"/>
                <a:gd name="connsiteX6" fmla="*/ 695 w 399037"/>
                <a:gd name="connsiteY6" fmla="*/ 256129 h 416594"/>
                <a:gd name="connsiteX7" fmla="*/ 214080 w 399037"/>
                <a:gd name="connsiteY7" fmla="*/ 0 h 416594"/>
                <a:gd name="connsiteX0" fmla="*/ 213385 w 398342"/>
                <a:gd name="connsiteY0" fmla="*/ 0 h 399801"/>
                <a:gd name="connsiteX1" fmla="*/ 298002 w 398342"/>
                <a:gd name="connsiteY1" fmla="*/ 69815 h 399801"/>
                <a:gd name="connsiteX2" fmla="*/ 370224 w 398342"/>
                <a:gd name="connsiteY2" fmla="*/ 149280 h 399801"/>
                <a:gd name="connsiteX3" fmla="*/ 398342 w 398342"/>
                <a:gd name="connsiteY3" fmla="*/ 186881 h 399801"/>
                <a:gd name="connsiteX4" fmla="*/ 130659 w 398342"/>
                <a:gd name="connsiteY4" fmla="*/ 399801 h 399801"/>
                <a:gd name="connsiteX5" fmla="*/ 0 w 398342"/>
                <a:gd name="connsiteY5" fmla="*/ 256129 h 399801"/>
                <a:gd name="connsiteX6" fmla="*/ 213385 w 398342"/>
                <a:gd name="connsiteY6" fmla="*/ 0 h 39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42" h="399801">
                  <a:moveTo>
                    <a:pt x="213385" y="0"/>
                  </a:moveTo>
                  <a:lnTo>
                    <a:pt x="298002" y="69815"/>
                  </a:lnTo>
                  <a:cubicBezTo>
                    <a:pt x="323314" y="95127"/>
                    <a:pt x="347420" y="121647"/>
                    <a:pt x="370224" y="149280"/>
                  </a:cubicBezTo>
                  <a:lnTo>
                    <a:pt x="398342" y="186881"/>
                  </a:lnTo>
                  <a:lnTo>
                    <a:pt x="130659" y="399801"/>
                  </a:lnTo>
                  <a:lnTo>
                    <a:pt x="0" y="256129"/>
                  </a:lnTo>
                  <a:lnTo>
                    <a:pt x="213385" y="0"/>
                  </a:lnTo>
                  <a:close/>
                </a:path>
              </a:pathLst>
            </a:custGeom>
            <a:solidFill>
              <a:srgbClr val="EDC30D">
                <a:lumMod val="75000"/>
              </a:srgbClr>
            </a:solidFill>
            <a:ln w="12700" cap="flat" cmpd="sng" algn="ctr">
              <a:solidFill>
                <a:srgbClr val="EDC30D">
                  <a:lumMod val="75000"/>
                </a:srgbClr>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39" name="Freeform 38"/>
            <p:cNvSpPr/>
            <p:nvPr/>
          </p:nvSpPr>
          <p:spPr>
            <a:xfrm>
              <a:off x="5296492" y="730409"/>
              <a:ext cx="1552445" cy="1820347"/>
            </a:xfrm>
            <a:custGeom>
              <a:avLst/>
              <a:gdLst>
                <a:gd name="connsiteX0" fmla="*/ 0 w 1552445"/>
                <a:gd name="connsiteY0" fmla="*/ 0 h 1820348"/>
                <a:gd name="connsiteX1" fmla="*/ 1552445 w 1552445"/>
                <a:gd name="connsiteY1" fmla="*/ 561931 h 1820348"/>
                <a:gd name="connsiteX2" fmla="*/ 504038 w 1552445"/>
                <a:gd name="connsiteY2" fmla="*/ 1820348 h 1820348"/>
                <a:gd name="connsiteX3" fmla="*/ 449577 w 1552445"/>
                <a:gd name="connsiteY3" fmla="*/ 1775413 h 1820348"/>
                <a:gd name="connsiteX4" fmla="*/ 11391 w 1552445"/>
                <a:gd name="connsiteY4" fmla="*/ 1641566 h 1820348"/>
                <a:gd name="connsiteX5" fmla="*/ 36 w 1552445"/>
                <a:gd name="connsiteY5" fmla="*/ 1642711 h 182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445" h="1820348">
                  <a:moveTo>
                    <a:pt x="0" y="0"/>
                  </a:moveTo>
                  <a:cubicBezTo>
                    <a:pt x="567275" y="-12"/>
                    <a:pt x="1116606" y="198827"/>
                    <a:pt x="1552445" y="561931"/>
                  </a:cubicBezTo>
                  <a:lnTo>
                    <a:pt x="504038" y="1820348"/>
                  </a:lnTo>
                  <a:lnTo>
                    <a:pt x="449577" y="1775413"/>
                  </a:lnTo>
                  <a:cubicBezTo>
                    <a:pt x="324494" y="1690909"/>
                    <a:pt x="173705" y="1641566"/>
                    <a:pt x="11391" y="1641566"/>
                  </a:cubicBezTo>
                  <a:lnTo>
                    <a:pt x="36" y="1642711"/>
                  </a:lnTo>
                  <a:close/>
                </a:path>
              </a:pathLst>
            </a:custGeom>
            <a:noFill/>
            <a:ln w="28575"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40" name="Freeform 39"/>
            <p:cNvSpPr/>
            <p:nvPr/>
          </p:nvSpPr>
          <p:spPr>
            <a:xfrm>
              <a:off x="4289844" y="3557799"/>
              <a:ext cx="2450084" cy="1279827"/>
            </a:xfrm>
            <a:custGeom>
              <a:avLst/>
              <a:gdLst>
                <a:gd name="connsiteX0" fmla="*/ 1683435 w 2450084"/>
                <a:gd name="connsiteY0" fmla="*/ 0 h 1279827"/>
                <a:gd name="connsiteX1" fmla="*/ 2450084 w 2450084"/>
                <a:gd name="connsiteY1" fmla="*/ 371861 h 1279827"/>
                <a:gd name="connsiteX2" fmla="*/ 1359272 w 2450084"/>
                <a:gd name="connsiteY2" fmla="*/ 1239371 h 1279827"/>
                <a:gd name="connsiteX3" fmla="*/ 0 w 2450084"/>
                <a:gd name="connsiteY3" fmla="*/ 931436 h 1279827"/>
                <a:gd name="connsiteX4" fmla="*/ 536244 w 2450084"/>
                <a:gd name="connsiteY4" fmla="*/ 254724 h 1279827"/>
                <a:gd name="connsiteX5" fmla="*/ 560951 w 2450084"/>
                <a:gd name="connsiteY5" fmla="*/ 275109 h 1279827"/>
                <a:gd name="connsiteX6" fmla="*/ 999137 w 2450084"/>
                <a:gd name="connsiteY6" fmla="*/ 408956 h 1279827"/>
                <a:gd name="connsiteX7" fmla="*/ 1649011 w 2450084"/>
                <a:gd name="connsiteY7" fmla="*/ 63421 h 1279827"/>
                <a:gd name="connsiteX8" fmla="*/ 1683435 w 2450084"/>
                <a:gd name="connsiteY8" fmla="*/ 0 h 127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084" h="1279827">
                  <a:moveTo>
                    <a:pt x="1683435" y="0"/>
                  </a:moveTo>
                  <a:lnTo>
                    <a:pt x="2450084" y="371861"/>
                  </a:lnTo>
                  <a:cubicBezTo>
                    <a:pt x="2236846" y="811485"/>
                    <a:pt x="1835616" y="1130579"/>
                    <a:pt x="1359272" y="1239371"/>
                  </a:cubicBezTo>
                  <a:cubicBezTo>
                    <a:pt x="882928" y="1348163"/>
                    <a:pt x="382950" y="1234897"/>
                    <a:pt x="0" y="931436"/>
                  </a:cubicBezTo>
                  <a:lnTo>
                    <a:pt x="536244" y="254724"/>
                  </a:lnTo>
                  <a:lnTo>
                    <a:pt x="560951" y="275109"/>
                  </a:lnTo>
                  <a:cubicBezTo>
                    <a:pt x="686034" y="359613"/>
                    <a:pt x="836823" y="408956"/>
                    <a:pt x="999137" y="408956"/>
                  </a:cubicBezTo>
                  <a:cubicBezTo>
                    <a:pt x="1269660" y="408956"/>
                    <a:pt x="1508171" y="271892"/>
                    <a:pt x="1649011" y="63421"/>
                  </a:cubicBezTo>
                  <a:lnTo>
                    <a:pt x="1683435" y="0"/>
                  </a:lnTo>
                  <a:close/>
                </a:path>
              </a:pathLst>
            </a:custGeom>
            <a:noFill/>
            <a:ln w="12700" cap="flat" cmpd="sng" algn="ctr">
              <a:solidFill>
                <a:srgbClr val="EDC30D">
                  <a:shade val="50000"/>
                </a:srgbClr>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sp>
          <p:nvSpPr>
            <p:cNvPr id="41" name="Freeform 40"/>
            <p:cNvSpPr/>
            <p:nvPr/>
          </p:nvSpPr>
          <p:spPr>
            <a:xfrm>
              <a:off x="5925052" y="2348317"/>
              <a:ext cx="776207" cy="1497182"/>
            </a:xfrm>
            <a:custGeom>
              <a:avLst/>
              <a:gdLst>
                <a:gd name="connsiteX0" fmla="*/ 469499 w 776207"/>
                <a:gd name="connsiteY0" fmla="*/ 0 h 1497182"/>
                <a:gd name="connsiteX1" fmla="*/ 633188 w 776207"/>
                <a:gd name="connsiteY1" fmla="*/ 1497182 h 1497182"/>
                <a:gd name="connsiteX2" fmla="*/ 44653 w 776207"/>
                <a:gd name="connsiteY2" fmla="*/ 1209873 h 1497182"/>
                <a:gd name="connsiteX3" fmla="*/ 86113 w 776207"/>
                <a:gd name="connsiteY3" fmla="*/ 1133488 h 1497182"/>
                <a:gd name="connsiteX4" fmla="*/ 147702 w 776207"/>
                <a:gd name="connsiteY4" fmla="*/ 828428 h 1497182"/>
                <a:gd name="connsiteX5" fmla="*/ 13855 w 776207"/>
                <a:gd name="connsiteY5" fmla="*/ 390242 h 1497182"/>
                <a:gd name="connsiteX6" fmla="*/ 0 w 776207"/>
                <a:gd name="connsiteY6" fmla="*/ 373449 h 1497182"/>
                <a:gd name="connsiteX7" fmla="*/ 469499 w 776207"/>
                <a:gd name="connsiteY7" fmla="*/ 0 h 14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207" h="1497182">
                  <a:moveTo>
                    <a:pt x="469499" y="0"/>
                  </a:moveTo>
                  <a:cubicBezTo>
                    <a:pt x="808157" y="425761"/>
                    <a:pt x="871847" y="1008302"/>
                    <a:pt x="633188" y="1497182"/>
                  </a:cubicBezTo>
                  <a:lnTo>
                    <a:pt x="44653" y="1209873"/>
                  </a:lnTo>
                  <a:lnTo>
                    <a:pt x="86113" y="1133488"/>
                  </a:lnTo>
                  <a:cubicBezTo>
                    <a:pt x="125772" y="1039725"/>
                    <a:pt x="147702" y="936637"/>
                    <a:pt x="147702" y="828428"/>
                  </a:cubicBezTo>
                  <a:cubicBezTo>
                    <a:pt x="147702" y="666114"/>
                    <a:pt x="98359" y="515325"/>
                    <a:pt x="13855" y="390242"/>
                  </a:cubicBezTo>
                  <a:lnTo>
                    <a:pt x="0" y="373449"/>
                  </a:lnTo>
                  <a:lnTo>
                    <a:pt x="469499" y="0"/>
                  </a:lnTo>
                  <a:close/>
                </a:path>
              </a:pathLst>
            </a:custGeom>
            <a:solidFill>
              <a:srgbClr val="EDC30D"/>
            </a:solidFill>
            <a:ln w="12700"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sp>
          <p:nvSpPr>
            <p:cNvPr id="36" name="Freeform 35"/>
            <p:cNvSpPr/>
            <p:nvPr/>
          </p:nvSpPr>
          <p:spPr>
            <a:xfrm>
              <a:off x="2716917" y="609704"/>
              <a:ext cx="2572115" cy="4608976"/>
            </a:xfrm>
            <a:custGeom>
              <a:avLst/>
              <a:gdLst>
                <a:gd name="connsiteX0" fmla="*/ 2568973 w 2572115"/>
                <a:gd name="connsiteY0" fmla="*/ 0 h 4608976"/>
                <a:gd name="connsiteX1" fmla="*/ 2572115 w 2572115"/>
                <a:gd name="connsiteY1" fmla="*/ 1790128 h 4608976"/>
                <a:gd name="connsiteX2" fmla="*/ 2566959 w 2572115"/>
                <a:gd name="connsiteY2" fmla="*/ 1789608 h 4608976"/>
                <a:gd name="connsiteX3" fmla="*/ 1783238 w 2572115"/>
                <a:gd name="connsiteY3" fmla="*/ 2573329 h 4608976"/>
                <a:gd name="connsiteX4" fmla="*/ 2012785 w 2572115"/>
                <a:gd name="connsiteY4" fmla="*/ 3127504 h 4608976"/>
                <a:gd name="connsiteX5" fmla="*/ 2093457 w 2572115"/>
                <a:gd name="connsiteY5" fmla="*/ 3194064 h 4608976"/>
                <a:gd name="connsiteX6" fmla="*/ 999263 w 2572115"/>
                <a:gd name="connsiteY6" fmla="*/ 4608976 h 4608976"/>
                <a:gd name="connsiteX7" fmla="*/ 137555 w 2572115"/>
                <a:gd name="connsiteY7" fmla="*/ 1743707 h 4608976"/>
                <a:gd name="connsiteX8" fmla="*/ 2568973 w 2572115"/>
                <a:gd name="connsiteY8" fmla="*/ 0 h 460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115" h="4608976">
                  <a:moveTo>
                    <a:pt x="2568973" y="0"/>
                  </a:moveTo>
                  <a:lnTo>
                    <a:pt x="2572115" y="1790128"/>
                  </a:lnTo>
                  <a:lnTo>
                    <a:pt x="2566959" y="1789608"/>
                  </a:lnTo>
                  <a:cubicBezTo>
                    <a:pt x="2134122" y="1789608"/>
                    <a:pt x="1783238" y="2140492"/>
                    <a:pt x="1783238" y="2573329"/>
                  </a:cubicBezTo>
                  <a:cubicBezTo>
                    <a:pt x="1783238" y="2789748"/>
                    <a:pt x="1870959" y="2985678"/>
                    <a:pt x="2012785" y="3127504"/>
                  </a:cubicBezTo>
                  <a:lnTo>
                    <a:pt x="2093457" y="3194064"/>
                  </a:lnTo>
                  <a:lnTo>
                    <a:pt x="999263" y="4608976"/>
                  </a:lnTo>
                  <a:cubicBezTo>
                    <a:pt x="129243" y="3936164"/>
                    <a:pt x="-217019" y="2784806"/>
                    <a:pt x="137555" y="1743707"/>
                  </a:cubicBezTo>
                  <a:cubicBezTo>
                    <a:pt x="492129" y="702608"/>
                    <a:pt x="1469152" y="1930"/>
                    <a:pt x="2568973" y="0"/>
                  </a:cubicBezTo>
                  <a:close/>
                </a:path>
              </a:pathLst>
            </a:custGeom>
            <a:solidFill>
              <a:srgbClr val="EDC30D"/>
            </a:solidFill>
            <a:ln w="12700"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grpSp>
      <p:grpSp>
        <p:nvGrpSpPr>
          <p:cNvPr id="21" name="Group 20"/>
          <p:cNvGrpSpPr>
            <a:grpSpLocks noChangeAspect="1"/>
          </p:cNvGrpSpPr>
          <p:nvPr/>
        </p:nvGrpSpPr>
        <p:grpSpPr>
          <a:xfrm>
            <a:off x="9566300" y="4871129"/>
            <a:ext cx="1697338" cy="1462436"/>
            <a:chOff x="9431303" y="535655"/>
            <a:chExt cx="1179576" cy="1016329"/>
          </a:xfrm>
        </p:grpSpPr>
        <p:sp>
          <p:nvSpPr>
            <p:cNvPr id="25" name="Freeform 24"/>
            <p:cNvSpPr>
              <a:spLocks noChangeAspect="1"/>
            </p:cNvSpPr>
            <p:nvPr/>
          </p:nvSpPr>
          <p:spPr bwMode="auto">
            <a:xfrm>
              <a:off x="9431303" y="535655"/>
              <a:ext cx="1179576" cy="747036"/>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solidFill>
              <a:srgbClr val="EDC30D"/>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IN" sz="2000" b="1" i="0" u="none" strike="noStrike" kern="0" cap="none" spc="0" normalizeH="0" baseline="0" noProof="0" dirty="0">
                <a:ln>
                  <a:noFill/>
                </a:ln>
                <a:solidFill>
                  <a:srgbClr val="FFFFFF"/>
                </a:solidFill>
                <a:effectLst/>
                <a:uLnTx/>
                <a:uFillTx/>
                <a:latin typeface="Segoe UI Light"/>
                <a:ea typeface="Segoe UI" pitchFamily="34" charset="0"/>
                <a:cs typeface="Segoe UI" pitchFamily="34" charset="0"/>
              </a:endParaRPr>
            </a:p>
          </p:txBody>
        </p:sp>
        <p:grpSp>
          <p:nvGrpSpPr>
            <p:cNvPr id="26" name="Group 25"/>
            <p:cNvGrpSpPr/>
            <p:nvPr/>
          </p:nvGrpSpPr>
          <p:grpSpPr>
            <a:xfrm>
              <a:off x="9513365" y="966587"/>
              <a:ext cx="585397" cy="585397"/>
              <a:chOff x="9548114" y="5426410"/>
              <a:chExt cx="731287" cy="731287"/>
            </a:xfrm>
          </p:grpSpPr>
          <p:sp>
            <p:nvSpPr>
              <p:cNvPr id="27" name="Oval 26"/>
              <p:cNvSpPr/>
              <p:nvPr/>
            </p:nvSpPr>
            <p:spPr>
              <a:xfrm>
                <a:off x="9548114" y="5426410"/>
                <a:ext cx="731287" cy="731287"/>
              </a:xfrm>
              <a:prstGeom prst="ellipse">
                <a:avLst/>
              </a:prstGeom>
              <a:solidFill>
                <a:srgbClr val="282828"/>
              </a:solid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28" name="Freeform 27"/>
              <p:cNvSpPr>
                <a:spLocks noChangeAspect="1"/>
              </p:cNvSpPr>
              <p:nvPr/>
            </p:nvSpPr>
            <p:spPr bwMode="black">
              <a:xfrm>
                <a:off x="9640114" y="5479082"/>
                <a:ext cx="547286" cy="583108"/>
              </a:xfrm>
              <a:custGeom>
                <a:avLst/>
                <a:gdLst>
                  <a:gd name="connsiteX0" fmla="*/ 254159 w 872148"/>
                  <a:gd name="connsiteY0" fmla="*/ 97966 h 929236"/>
                  <a:gd name="connsiteX1" fmla="*/ 296409 w 872148"/>
                  <a:gd name="connsiteY1" fmla="*/ 193849 h 929236"/>
                  <a:gd name="connsiteX2" fmla="*/ 250910 w 872148"/>
                  <a:gd name="connsiteY2" fmla="*/ 218545 h 929236"/>
                  <a:gd name="connsiteX3" fmla="*/ 104897 w 872148"/>
                  <a:gd name="connsiteY3" fmla="*/ 493163 h 929236"/>
                  <a:gd name="connsiteX4" fmla="*/ 436075 w 872148"/>
                  <a:gd name="connsiteY4" fmla="*/ 824341 h 929236"/>
                  <a:gd name="connsiteX5" fmla="*/ 767253 w 872148"/>
                  <a:gd name="connsiteY5" fmla="*/ 493163 h 929236"/>
                  <a:gd name="connsiteX6" fmla="*/ 621239 w 872148"/>
                  <a:gd name="connsiteY6" fmla="*/ 218545 h 929236"/>
                  <a:gd name="connsiteX7" fmla="*/ 575739 w 872148"/>
                  <a:gd name="connsiteY7" fmla="*/ 193849 h 929236"/>
                  <a:gd name="connsiteX8" fmla="*/ 617989 w 872148"/>
                  <a:gd name="connsiteY8" fmla="*/ 97966 h 929236"/>
                  <a:gd name="connsiteX9" fmla="*/ 679887 w 872148"/>
                  <a:gd name="connsiteY9" fmla="*/ 131564 h 929236"/>
                  <a:gd name="connsiteX10" fmla="*/ 872148 w 872148"/>
                  <a:gd name="connsiteY10" fmla="*/ 493162 h 929236"/>
                  <a:gd name="connsiteX11" fmla="*/ 436074 w 872148"/>
                  <a:gd name="connsiteY11" fmla="*/ 929236 h 929236"/>
                  <a:gd name="connsiteX12" fmla="*/ 0 w 872148"/>
                  <a:gd name="connsiteY12" fmla="*/ 493162 h 929236"/>
                  <a:gd name="connsiteX13" fmla="*/ 192261 w 872148"/>
                  <a:gd name="connsiteY13" fmla="*/ 131564 h 929236"/>
                  <a:gd name="connsiteX14" fmla="*/ 388636 w 872148"/>
                  <a:gd name="connsiteY14" fmla="*/ 0 h 929236"/>
                  <a:gd name="connsiteX15" fmla="*/ 490987 w 872148"/>
                  <a:gd name="connsiteY15" fmla="*/ 0 h 929236"/>
                  <a:gd name="connsiteX16" fmla="*/ 490987 w 872148"/>
                  <a:gd name="connsiteY16" fmla="*/ 541054 h 929236"/>
                  <a:gd name="connsiteX17" fmla="*/ 388636 w 872148"/>
                  <a:gd name="connsiteY17" fmla="*/ 541054 h 92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2148" h="929236">
                    <a:moveTo>
                      <a:pt x="254159" y="97966"/>
                    </a:moveTo>
                    <a:lnTo>
                      <a:pt x="296409" y="193849"/>
                    </a:lnTo>
                    <a:lnTo>
                      <a:pt x="250910" y="218545"/>
                    </a:lnTo>
                    <a:cubicBezTo>
                      <a:pt x="162816" y="278061"/>
                      <a:pt x="104897" y="378848"/>
                      <a:pt x="104897" y="493163"/>
                    </a:cubicBezTo>
                    <a:cubicBezTo>
                      <a:pt x="104897" y="676067"/>
                      <a:pt x="253170" y="824341"/>
                      <a:pt x="436075" y="824341"/>
                    </a:cubicBezTo>
                    <a:cubicBezTo>
                      <a:pt x="618979" y="824341"/>
                      <a:pt x="767253" y="676067"/>
                      <a:pt x="767253" y="493163"/>
                    </a:cubicBezTo>
                    <a:cubicBezTo>
                      <a:pt x="767253" y="378848"/>
                      <a:pt x="709333" y="278061"/>
                      <a:pt x="621239" y="218545"/>
                    </a:cubicBezTo>
                    <a:lnTo>
                      <a:pt x="575739" y="193849"/>
                    </a:lnTo>
                    <a:lnTo>
                      <a:pt x="617989" y="97966"/>
                    </a:lnTo>
                    <a:lnTo>
                      <a:pt x="679887" y="131564"/>
                    </a:lnTo>
                    <a:cubicBezTo>
                      <a:pt x="795884" y="209929"/>
                      <a:pt x="872148" y="342640"/>
                      <a:pt x="872148" y="493162"/>
                    </a:cubicBezTo>
                    <a:cubicBezTo>
                      <a:pt x="872148" y="733999"/>
                      <a:pt x="676911" y="929236"/>
                      <a:pt x="436074" y="929236"/>
                    </a:cubicBezTo>
                    <a:cubicBezTo>
                      <a:pt x="195237" y="929236"/>
                      <a:pt x="0" y="733999"/>
                      <a:pt x="0" y="493162"/>
                    </a:cubicBezTo>
                    <a:cubicBezTo>
                      <a:pt x="0" y="342640"/>
                      <a:pt x="76265" y="209929"/>
                      <a:pt x="192261" y="131564"/>
                    </a:cubicBezTo>
                    <a:close/>
                    <a:moveTo>
                      <a:pt x="388636" y="0"/>
                    </a:moveTo>
                    <a:lnTo>
                      <a:pt x="490987" y="0"/>
                    </a:lnTo>
                    <a:lnTo>
                      <a:pt x="490987" y="541054"/>
                    </a:lnTo>
                    <a:lnTo>
                      <a:pt x="388636" y="541054"/>
                    </a:lnTo>
                    <a:close/>
                  </a:path>
                </a:pathLst>
              </a:custGeom>
              <a:solidFill>
                <a:srgbClr val="EDC30D"/>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Tree>
    <p:extLst>
      <p:ext uri="{BB962C8B-B14F-4D97-AF65-F5344CB8AC3E}">
        <p14:creationId xmlns:p14="http://schemas.microsoft.com/office/powerpoint/2010/main" val="599167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439" y="2790980"/>
            <a:ext cx="4587610" cy="1438921"/>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4896" b="0" i="0" u="none" strike="noStrike" kern="1200" cap="none" spc="0" normalizeH="0" baseline="0" noProof="0" dirty="0">
                <a:ln>
                  <a:noFill/>
                </a:ln>
                <a:solidFill>
                  <a:srgbClr val="282828"/>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Demo</a:t>
            </a:r>
          </a:p>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3672" b="1" i="0" u="none" strike="noStrike" kern="0" cap="none" spc="0" normalizeH="0" baseline="0" noProof="0" dirty="0" smtClean="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Power BI </a:t>
            </a:r>
            <a:r>
              <a:rPr kumimoji="0" lang="en-US" sz="3672" b="0" i="0" u="none" strike="noStrike" kern="0" cap="none" spc="0" normalizeH="0" baseline="0" noProof="0" dirty="0" smtClean="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rPr>
              <a:t>Embedded</a:t>
            </a:r>
            <a:endParaRPr kumimoji="0" lang="en-US" sz="2856" b="0" i="0" u="none" strike="noStrike" kern="0" cap="none" spc="0" normalizeH="0" baseline="0" noProof="0" dirty="0">
              <a:ln>
                <a:noFill/>
              </a:ln>
              <a:solidFill>
                <a:srgbClr val="282828"/>
              </a:solidFill>
              <a:effectLst/>
              <a:uLnTx/>
              <a:uFillTx/>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 name="Rectangle 1"/>
          <p:cNvSpPr/>
          <p:nvPr/>
        </p:nvSpPr>
        <p:spPr>
          <a:xfrm>
            <a:off x="5529036" y="2273670"/>
            <a:ext cx="6444045" cy="364545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pic>
        <p:nvPicPr>
          <p:cNvPr id="6" name="Picture 5">
            <a:hlinkClick r:id="rId3"/>
          </p:cNvPr>
          <p:cNvPicPr>
            <a:picLocks noChangeAspect="1"/>
          </p:cNvPicPr>
          <p:nvPr/>
        </p:nvPicPr>
        <p:blipFill rotWithShape="1">
          <a:blip r:embed="rId4"/>
          <a:srcRect t="5914"/>
          <a:stretch/>
        </p:blipFill>
        <p:spPr>
          <a:xfrm>
            <a:off x="5549841" y="2296209"/>
            <a:ext cx="6374338" cy="3183544"/>
          </a:xfrm>
          <a:prstGeom prst="rect">
            <a:avLst/>
          </a:prstGeom>
          <a:noFill/>
          <a:ln>
            <a:noFill/>
          </a:ln>
        </p:spPr>
      </p:pic>
      <p:pic>
        <p:nvPicPr>
          <p:cNvPr id="9" name="Picture 8">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579" y="2102952"/>
            <a:ext cx="6770907" cy="4624213"/>
          </a:xfrm>
          <a:prstGeom prst="rect">
            <a:avLst/>
          </a:prstGeom>
        </p:spPr>
      </p:pic>
    </p:spTree>
    <p:extLst>
      <p:ext uri="{BB962C8B-B14F-4D97-AF65-F5344CB8AC3E}">
        <p14:creationId xmlns:p14="http://schemas.microsoft.com/office/powerpoint/2010/main" val="3367433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BI Embedded Conceptual Model</a:t>
            </a:r>
            <a:endParaRPr lang="en-US" dirty="0"/>
          </a:p>
        </p:txBody>
      </p:sp>
      <p:sp>
        <p:nvSpPr>
          <p:cNvPr id="4" name="TextBox 3"/>
          <p:cNvSpPr txBox="1"/>
          <p:nvPr/>
        </p:nvSpPr>
        <p:spPr>
          <a:xfrm>
            <a:off x="4976025" y="1600995"/>
            <a:ext cx="1339322" cy="446397"/>
          </a:xfrm>
          <a:prstGeom prst="rect">
            <a:avLst/>
          </a:prstGeom>
          <a:noFill/>
        </p:spPr>
        <p:txBody>
          <a:bodyPr wrap="non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1" i="0" u="none" strike="noStrike" kern="0" cap="none" spc="0" normalizeH="0" baseline="0" noProof="0" dirty="0">
                <a:ln>
                  <a:noFill/>
                </a:ln>
                <a:solidFill>
                  <a:srgbClr val="282828"/>
                </a:solidFill>
                <a:effectLst/>
                <a:uLnTx/>
                <a:uFillTx/>
                <a:latin typeface="Segoe UI"/>
                <a:ea typeface="+mn-ea"/>
                <a:cs typeface="+mn-cs"/>
              </a:rPr>
              <a:t>Microsoft Azure </a:t>
            </a:r>
            <a:br>
              <a:rPr kumimoji="0" lang="en-US" sz="1122" b="1" i="0" u="none" strike="noStrike" kern="0" cap="none" spc="0" normalizeH="0" baseline="0" noProof="0" dirty="0">
                <a:ln>
                  <a:noFill/>
                </a:ln>
                <a:solidFill>
                  <a:srgbClr val="282828"/>
                </a:solidFill>
                <a:effectLst/>
                <a:uLnTx/>
                <a:uFillTx/>
                <a:latin typeface="Segoe UI"/>
                <a:ea typeface="+mn-ea"/>
                <a:cs typeface="+mn-cs"/>
              </a:rPr>
            </a:br>
            <a:r>
              <a:rPr kumimoji="0" lang="en-US" sz="1122" b="1" i="0" u="none" strike="noStrike" kern="0" cap="none" spc="0" normalizeH="0" baseline="0" noProof="0" dirty="0">
                <a:ln>
                  <a:noFill/>
                </a:ln>
                <a:solidFill>
                  <a:srgbClr val="282828"/>
                </a:solidFill>
                <a:effectLst/>
                <a:uLnTx/>
                <a:uFillTx/>
                <a:latin typeface="Segoe UI"/>
                <a:ea typeface="+mn-ea"/>
                <a:cs typeface="+mn-cs"/>
              </a:rPr>
              <a:t>subscription</a:t>
            </a:r>
          </a:p>
        </p:txBody>
      </p:sp>
      <p:sp>
        <p:nvSpPr>
          <p:cNvPr id="5" name="TextBox 4"/>
          <p:cNvSpPr txBox="1"/>
          <p:nvPr/>
        </p:nvSpPr>
        <p:spPr>
          <a:xfrm>
            <a:off x="6330167" y="5782547"/>
            <a:ext cx="649388" cy="270285"/>
          </a:xfrm>
          <a:prstGeom prst="rect">
            <a:avLst/>
          </a:prstGeom>
          <a:no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tx2"/>
                </a:solidFill>
                <a:effectLst/>
                <a:uLnTx/>
                <a:uFillTx/>
              </a:defRPr>
            </a:lvl1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Embed</a:t>
            </a:r>
          </a:p>
        </p:txBody>
      </p:sp>
      <p:sp>
        <p:nvSpPr>
          <p:cNvPr id="6" name="TextBox 5"/>
          <p:cNvSpPr txBox="1"/>
          <p:nvPr/>
        </p:nvSpPr>
        <p:spPr>
          <a:xfrm>
            <a:off x="8804849" y="6493913"/>
            <a:ext cx="634347" cy="176114"/>
          </a:xfrm>
          <a:prstGeom prst="rect">
            <a:avLst/>
          </a:prstGeom>
          <a:noFill/>
        </p:spPr>
        <p:txBody>
          <a:bodyPr wrap="none" lIns="0" tIns="0" rIns="0" bIns="0" rtlCol="0" anchor="ctr">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End users</a:t>
            </a:r>
          </a:p>
        </p:txBody>
      </p:sp>
      <p:sp>
        <p:nvSpPr>
          <p:cNvPr id="7" name="TextBox 6"/>
          <p:cNvSpPr txBox="1"/>
          <p:nvPr/>
        </p:nvSpPr>
        <p:spPr>
          <a:xfrm>
            <a:off x="5170580" y="5314879"/>
            <a:ext cx="950212" cy="270285"/>
          </a:xfrm>
          <a:prstGeom prst="rect">
            <a:avLst/>
          </a:prstGeom>
          <a:noFill/>
        </p:spPr>
        <p:txBody>
          <a:bodyPr wrap="non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1" i="0" u="none" strike="noStrike" kern="0" cap="none" spc="0" normalizeH="0" baseline="0" noProof="0" dirty="0">
                <a:ln>
                  <a:noFill/>
                </a:ln>
                <a:solidFill>
                  <a:srgbClr val="282828"/>
                </a:solidFill>
                <a:effectLst/>
                <a:uLnTx/>
                <a:uFillTx/>
                <a:latin typeface="Segoe UI"/>
                <a:ea typeface="+mn-ea"/>
                <a:cs typeface="+mn-cs"/>
              </a:rPr>
              <a:t>Workspace</a:t>
            </a:r>
          </a:p>
        </p:txBody>
      </p:sp>
      <p:sp>
        <p:nvSpPr>
          <p:cNvPr id="8" name="TextBox 7"/>
          <p:cNvSpPr txBox="1"/>
          <p:nvPr/>
        </p:nvSpPr>
        <p:spPr>
          <a:xfrm>
            <a:off x="4794392" y="2618625"/>
            <a:ext cx="1702587" cy="270285"/>
          </a:xfrm>
          <a:prstGeom prst="rect">
            <a:avLst/>
          </a:prstGeom>
          <a:noFill/>
        </p:spPr>
        <p:txBody>
          <a:bodyPr wrap="square"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122" b="1" i="0" u="none" strike="noStrike" kern="0" cap="none" spc="0" normalizeH="0" baseline="0" noProof="0" dirty="0">
                <a:ln>
                  <a:noFill/>
                </a:ln>
                <a:solidFill>
                  <a:srgbClr val="282828"/>
                </a:solidFill>
                <a:effectLst/>
                <a:uLnTx/>
                <a:uFillTx/>
                <a:latin typeface="Segoe UI"/>
                <a:ea typeface="+mn-ea"/>
                <a:cs typeface="+mn-cs"/>
              </a:rPr>
              <a:t>Workspace collection</a:t>
            </a:r>
          </a:p>
        </p:txBody>
      </p:sp>
      <p:sp>
        <p:nvSpPr>
          <p:cNvPr id="9" name="TextBox 8"/>
          <p:cNvSpPr txBox="1"/>
          <p:nvPr/>
        </p:nvSpPr>
        <p:spPr>
          <a:xfrm>
            <a:off x="5173194" y="2170621"/>
            <a:ext cx="407420" cy="270285"/>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a:ea typeface="+mn-ea"/>
                <a:cs typeface="+mn-cs"/>
              </a:rPr>
              <a:t>1,N</a:t>
            </a:r>
          </a:p>
        </p:txBody>
      </p:sp>
      <p:sp>
        <p:nvSpPr>
          <p:cNvPr id="10" name="TextBox 9"/>
          <p:cNvSpPr txBox="1"/>
          <p:nvPr/>
        </p:nvSpPr>
        <p:spPr>
          <a:xfrm>
            <a:off x="3190030" y="1817803"/>
            <a:ext cx="871736" cy="270285"/>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Developer</a:t>
            </a:r>
          </a:p>
        </p:txBody>
      </p:sp>
      <p:grpSp>
        <p:nvGrpSpPr>
          <p:cNvPr id="11" name="Group 10"/>
          <p:cNvGrpSpPr>
            <a:grpSpLocks noChangeAspect="1"/>
          </p:cNvGrpSpPr>
          <p:nvPr/>
        </p:nvGrpSpPr>
        <p:grpSpPr>
          <a:xfrm flipH="1">
            <a:off x="3336054" y="1240579"/>
            <a:ext cx="546989" cy="566520"/>
            <a:chOff x="3807371" y="2914650"/>
            <a:chExt cx="637629" cy="660397"/>
          </a:xfrm>
          <a:solidFill>
            <a:srgbClr val="282828"/>
          </a:solidFill>
        </p:grpSpPr>
        <p:sp>
          <p:nvSpPr>
            <p:cNvPr id="12" name="Oval 11"/>
            <p:cNvSpPr/>
            <p:nvPr/>
          </p:nvSpPr>
          <p:spPr>
            <a:xfrm>
              <a:off x="4054475" y="2914650"/>
              <a:ext cx="273050" cy="273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791" rtl="0"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latin typeface="Segoe UI"/>
                <a:ea typeface="+mn-ea"/>
                <a:cs typeface="+mn-cs"/>
              </a:endParaRPr>
            </a:p>
          </p:txBody>
        </p:sp>
        <p:sp>
          <p:nvSpPr>
            <p:cNvPr id="13" name="Freeform 12"/>
            <p:cNvSpPr/>
            <p:nvPr/>
          </p:nvSpPr>
          <p:spPr>
            <a:xfrm>
              <a:off x="3888313" y="3201605"/>
              <a:ext cx="556687" cy="373442"/>
            </a:xfrm>
            <a:custGeom>
              <a:avLst/>
              <a:gdLst>
                <a:gd name="connsiteX0" fmla="*/ 34925 w 558800"/>
                <a:gd name="connsiteY0" fmla="*/ 266700 h 371475"/>
                <a:gd name="connsiteX1" fmla="*/ 203200 w 558800"/>
                <a:gd name="connsiteY1" fmla="*/ 250825 h 371475"/>
                <a:gd name="connsiteX2" fmla="*/ 260350 w 558800"/>
                <a:gd name="connsiteY2" fmla="*/ 73025 h 371475"/>
                <a:gd name="connsiteX3" fmla="*/ 320675 w 558800"/>
                <a:gd name="connsiteY3" fmla="*/ 15875 h 371475"/>
                <a:gd name="connsiteX4" fmla="*/ 419100 w 558800"/>
                <a:gd name="connsiteY4" fmla="*/ 0 h 371475"/>
                <a:gd name="connsiteX5" fmla="*/ 501650 w 558800"/>
                <a:gd name="connsiteY5" fmla="*/ 44450 h 371475"/>
                <a:gd name="connsiteX6" fmla="*/ 536575 w 558800"/>
                <a:gd name="connsiteY6" fmla="*/ 98425 h 371475"/>
                <a:gd name="connsiteX7" fmla="*/ 558800 w 558800"/>
                <a:gd name="connsiteY7" fmla="*/ 346075 h 371475"/>
                <a:gd name="connsiteX8" fmla="*/ 349250 w 558800"/>
                <a:gd name="connsiteY8" fmla="*/ 355600 h 371475"/>
                <a:gd name="connsiteX9" fmla="*/ 346075 w 558800"/>
                <a:gd name="connsiteY9" fmla="*/ 349250 h 371475"/>
                <a:gd name="connsiteX10" fmla="*/ 415925 w 558800"/>
                <a:gd name="connsiteY10" fmla="*/ 196850 h 371475"/>
                <a:gd name="connsiteX11" fmla="*/ 412750 w 558800"/>
                <a:gd name="connsiteY11" fmla="*/ 184150 h 371475"/>
                <a:gd name="connsiteX12" fmla="*/ 381000 w 558800"/>
                <a:gd name="connsiteY12" fmla="*/ 187325 h 371475"/>
                <a:gd name="connsiteX13" fmla="*/ 301625 w 558800"/>
                <a:gd name="connsiteY13" fmla="*/ 365125 h 371475"/>
                <a:gd name="connsiteX14" fmla="*/ 28575 w 558800"/>
                <a:gd name="connsiteY14" fmla="*/ 371475 h 371475"/>
                <a:gd name="connsiteX15" fmla="*/ 0 w 558800"/>
                <a:gd name="connsiteY15" fmla="*/ 336550 h 371475"/>
                <a:gd name="connsiteX16" fmla="*/ 34925 w 558800"/>
                <a:gd name="connsiteY16" fmla="*/ 266700 h 371475"/>
                <a:gd name="connsiteX0" fmla="*/ 34925 w 558800"/>
                <a:gd name="connsiteY0" fmla="*/ 266700 h 371475"/>
                <a:gd name="connsiteX1" fmla="*/ 203200 w 558800"/>
                <a:gd name="connsiteY1" fmla="*/ 250825 h 371475"/>
                <a:gd name="connsiteX2" fmla="*/ 260350 w 558800"/>
                <a:gd name="connsiteY2" fmla="*/ 73025 h 371475"/>
                <a:gd name="connsiteX3" fmla="*/ 419100 w 558800"/>
                <a:gd name="connsiteY3" fmla="*/ 0 h 371475"/>
                <a:gd name="connsiteX4" fmla="*/ 501650 w 558800"/>
                <a:gd name="connsiteY4" fmla="*/ 44450 h 371475"/>
                <a:gd name="connsiteX5" fmla="*/ 536575 w 558800"/>
                <a:gd name="connsiteY5" fmla="*/ 98425 h 371475"/>
                <a:gd name="connsiteX6" fmla="*/ 558800 w 558800"/>
                <a:gd name="connsiteY6" fmla="*/ 346075 h 371475"/>
                <a:gd name="connsiteX7" fmla="*/ 349250 w 558800"/>
                <a:gd name="connsiteY7" fmla="*/ 355600 h 371475"/>
                <a:gd name="connsiteX8" fmla="*/ 346075 w 558800"/>
                <a:gd name="connsiteY8" fmla="*/ 349250 h 371475"/>
                <a:gd name="connsiteX9" fmla="*/ 415925 w 558800"/>
                <a:gd name="connsiteY9" fmla="*/ 196850 h 371475"/>
                <a:gd name="connsiteX10" fmla="*/ 412750 w 558800"/>
                <a:gd name="connsiteY10" fmla="*/ 184150 h 371475"/>
                <a:gd name="connsiteX11" fmla="*/ 381000 w 558800"/>
                <a:gd name="connsiteY11" fmla="*/ 187325 h 371475"/>
                <a:gd name="connsiteX12" fmla="*/ 301625 w 558800"/>
                <a:gd name="connsiteY12" fmla="*/ 365125 h 371475"/>
                <a:gd name="connsiteX13" fmla="*/ 28575 w 558800"/>
                <a:gd name="connsiteY13" fmla="*/ 371475 h 371475"/>
                <a:gd name="connsiteX14" fmla="*/ 0 w 558800"/>
                <a:gd name="connsiteY14" fmla="*/ 336550 h 371475"/>
                <a:gd name="connsiteX15" fmla="*/ 34925 w 558800"/>
                <a:gd name="connsiteY15" fmla="*/ 266700 h 371475"/>
                <a:gd name="connsiteX0" fmla="*/ 34925 w 558800"/>
                <a:gd name="connsiteY0" fmla="*/ 222250 h 327025"/>
                <a:gd name="connsiteX1" fmla="*/ 203200 w 558800"/>
                <a:gd name="connsiteY1" fmla="*/ 206375 h 327025"/>
                <a:gd name="connsiteX2" fmla="*/ 260350 w 558800"/>
                <a:gd name="connsiteY2" fmla="*/ 28575 h 327025"/>
                <a:gd name="connsiteX3" fmla="*/ 501650 w 558800"/>
                <a:gd name="connsiteY3" fmla="*/ 0 h 327025"/>
                <a:gd name="connsiteX4" fmla="*/ 536575 w 558800"/>
                <a:gd name="connsiteY4" fmla="*/ 53975 h 327025"/>
                <a:gd name="connsiteX5" fmla="*/ 558800 w 558800"/>
                <a:gd name="connsiteY5" fmla="*/ 301625 h 327025"/>
                <a:gd name="connsiteX6" fmla="*/ 349250 w 558800"/>
                <a:gd name="connsiteY6" fmla="*/ 311150 h 327025"/>
                <a:gd name="connsiteX7" fmla="*/ 346075 w 558800"/>
                <a:gd name="connsiteY7" fmla="*/ 304800 h 327025"/>
                <a:gd name="connsiteX8" fmla="*/ 415925 w 558800"/>
                <a:gd name="connsiteY8" fmla="*/ 152400 h 327025"/>
                <a:gd name="connsiteX9" fmla="*/ 412750 w 558800"/>
                <a:gd name="connsiteY9" fmla="*/ 139700 h 327025"/>
                <a:gd name="connsiteX10" fmla="*/ 381000 w 558800"/>
                <a:gd name="connsiteY10" fmla="*/ 142875 h 327025"/>
                <a:gd name="connsiteX11" fmla="*/ 301625 w 558800"/>
                <a:gd name="connsiteY11" fmla="*/ 320675 h 327025"/>
                <a:gd name="connsiteX12" fmla="*/ 28575 w 558800"/>
                <a:gd name="connsiteY12" fmla="*/ 327025 h 327025"/>
                <a:gd name="connsiteX13" fmla="*/ 0 w 558800"/>
                <a:gd name="connsiteY13" fmla="*/ 292100 h 327025"/>
                <a:gd name="connsiteX14" fmla="*/ 34925 w 558800"/>
                <a:gd name="connsiteY14" fmla="*/ 222250 h 327025"/>
                <a:gd name="connsiteX0" fmla="*/ 34925 w 558800"/>
                <a:gd name="connsiteY0" fmla="*/ 246288 h 351063"/>
                <a:gd name="connsiteX1" fmla="*/ 203200 w 558800"/>
                <a:gd name="connsiteY1" fmla="*/ 230413 h 351063"/>
                <a:gd name="connsiteX2" fmla="*/ 260350 w 558800"/>
                <a:gd name="connsiteY2" fmla="*/ 52613 h 351063"/>
                <a:gd name="connsiteX3" fmla="*/ 501650 w 558800"/>
                <a:gd name="connsiteY3" fmla="*/ 24038 h 351063"/>
                <a:gd name="connsiteX4" fmla="*/ 536575 w 558800"/>
                <a:gd name="connsiteY4" fmla="*/ 78013 h 351063"/>
                <a:gd name="connsiteX5" fmla="*/ 558800 w 558800"/>
                <a:gd name="connsiteY5" fmla="*/ 325663 h 351063"/>
                <a:gd name="connsiteX6" fmla="*/ 349250 w 558800"/>
                <a:gd name="connsiteY6" fmla="*/ 335188 h 351063"/>
                <a:gd name="connsiteX7" fmla="*/ 346075 w 558800"/>
                <a:gd name="connsiteY7" fmla="*/ 328838 h 351063"/>
                <a:gd name="connsiteX8" fmla="*/ 415925 w 558800"/>
                <a:gd name="connsiteY8" fmla="*/ 176438 h 351063"/>
                <a:gd name="connsiteX9" fmla="*/ 412750 w 558800"/>
                <a:gd name="connsiteY9" fmla="*/ 163738 h 351063"/>
                <a:gd name="connsiteX10" fmla="*/ 381000 w 558800"/>
                <a:gd name="connsiteY10" fmla="*/ 166913 h 351063"/>
                <a:gd name="connsiteX11" fmla="*/ 301625 w 558800"/>
                <a:gd name="connsiteY11" fmla="*/ 344713 h 351063"/>
                <a:gd name="connsiteX12" fmla="*/ 28575 w 558800"/>
                <a:gd name="connsiteY12" fmla="*/ 351063 h 351063"/>
                <a:gd name="connsiteX13" fmla="*/ 0 w 558800"/>
                <a:gd name="connsiteY13" fmla="*/ 316138 h 351063"/>
                <a:gd name="connsiteX14" fmla="*/ 34925 w 558800"/>
                <a:gd name="connsiteY14" fmla="*/ 246288 h 351063"/>
                <a:gd name="connsiteX0" fmla="*/ 34925 w 558800"/>
                <a:gd name="connsiteY0" fmla="*/ 263928 h 368703"/>
                <a:gd name="connsiteX1" fmla="*/ 203200 w 558800"/>
                <a:gd name="connsiteY1" fmla="*/ 248053 h 368703"/>
                <a:gd name="connsiteX2" fmla="*/ 260350 w 558800"/>
                <a:gd name="connsiteY2" fmla="*/ 70253 h 368703"/>
                <a:gd name="connsiteX3" fmla="*/ 501650 w 558800"/>
                <a:gd name="connsiteY3" fmla="*/ 41678 h 368703"/>
                <a:gd name="connsiteX4" fmla="*/ 536575 w 558800"/>
                <a:gd name="connsiteY4" fmla="*/ 95653 h 368703"/>
                <a:gd name="connsiteX5" fmla="*/ 558800 w 558800"/>
                <a:gd name="connsiteY5" fmla="*/ 343303 h 368703"/>
                <a:gd name="connsiteX6" fmla="*/ 349250 w 558800"/>
                <a:gd name="connsiteY6" fmla="*/ 352828 h 368703"/>
                <a:gd name="connsiteX7" fmla="*/ 346075 w 558800"/>
                <a:gd name="connsiteY7" fmla="*/ 346478 h 368703"/>
                <a:gd name="connsiteX8" fmla="*/ 415925 w 558800"/>
                <a:gd name="connsiteY8" fmla="*/ 194078 h 368703"/>
                <a:gd name="connsiteX9" fmla="*/ 412750 w 558800"/>
                <a:gd name="connsiteY9" fmla="*/ 181378 h 368703"/>
                <a:gd name="connsiteX10" fmla="*/ 381000 w 558800"/>
                <a:gd name="connsiteY10" fmla="*/ 184553 h 368703"/>
                <a:gd name="connsiteX11" fmla="*/ 301625 w 558800"/>
                <a:gd name="connsiteY11" fmla="*/ 362353 h 368703"/>
                <a:gd name="connsiteX12" fmla="*/ 28575 w 558800"/>
                <a:gd name="connsiteY12" fmla="*/ 368703 h 368703"/>
                <a:gd name="connsiteX13" fmla="*/ 0 w 558800"/>
                <a:gd name="connsiteY13" fmla="*/ 333778 h 368703"/>
                <a:gd name="connsiteX14" fmla="*/ 34925 w 558800"/>
                <a:gd name="connsiteY14" fmla="*/ 263928 h 368703"/>
                <a:gd name="connsiteX0" fmla="*/ 34925 w 558800"/>
                <a:gd name="connsiteY0" fmla="*/ 263928 h 368703"/>
                <a:gd name="connsiteX1" fmla="*/ 203200 w 558800"/>
                <a:gd name="connsiteY1" fmla="*/ 248053 h 368703"/>
                <a:gd name="connsiteX2" fmla="*/ 260350 w 558800"/>
                <a:gd name="connsiteY2" fmla="*/ 70253 h 368703"/>
                <a:gd name="connsiteX3" fmla="*/ 501650 w 558800"/>
                <a:gd name="connsiteY3" fmla="*/ 41678 h 368703"/>
                <a:gd name="connsiteX4" fmla="*/ 558800 w 558800"/>
                <a:gd name="connsiteY4" fmla="*/ 343303 h 368703"/>
                <a:gd name="connsiteX5" fmla="*/ 349250 w 558800"/>
                <a:gd name="connsiteY5" fmla="*/ 352828 h 368703"/>
                <a:gd name="connsiteX6" fmla="*/ 346075 w 558800"/>
                <a:gd name="connsiteY6" fmla="*/ 346478 h 368703"/>
                <a:gd name="connsiteX7" fmla="*/ 415925 w 558800"/>
                <a:gd name="connsiteY7" fmla="*/ 194078 h 368703"/>
                <a:gd name="connsiteX8" fmla="*/ 412750 w 558800"/>
                <a:gd name="connsiteY8" fmla="*/ 181378 h 368703"/>
                <a:gd name="connsiteX9" fmla="*/ 381000 w 558800"/>
                <a:gd name="connsiteY9" fmla="*/ 184553 h 368703"/>
                <a:gd name="connsiteX10" fmla="*/ 301625 w 558800"/>
                <a:gd name="connsiteY10" fmla="*/ 362353 h 368703"/>
                <a:gd name="connsiteX11" fmla="*/ 28575 w 558800"/>
                <a:gd name="connsiteY11" fmla="*/ 368703 h 368703"/>
                <a:gd name="connsiteX12" fmla="*/ 0 w 558800"/>
                <a:gd name="connsiteY12" fmla="*/ 333778 h 368703"/>
                <a:gd name="connsiteX13" fmla="*/ 34925 w 558800"/>
                <a:gd name="connsiteY13" fmla="*/ 263928 h 368703"/>
                <a:gd name="connsiteX0" fmla="*/ 34925 w 558800"/>
                <a:gd name="connsiteY0" fmla="*/ 263928 h 368703"/>
                <a:gd name="connsiteX1" fmla="*/ 203200 w 558800"/>
                <a:gd name="connsiteY1" fmla="*/ 248053 h 368703"/>
                <a:gd name="connsiteX2" fmla="*/ 260350 w 558800"/>
                <a:gd name="connsiteY2" fmla="*/ 70253 h 368703"/>
                <a:gd name="connsiteX3" fmla="*/ 501650 w 558800"/>
                <a:gd name="connsiteY3" fmla="*/ 41678 h 368703"/>
                <a:gd name="connsiteX4" fmla="*/ 558800 w 558800"/>
                <a:gd name="connsiteY4" fmla="*/ 343303 h 368703"/>
                <a:gd name="connsiteX5" fmla="*/ 349250 w 558800"/>
                <a:gd name="connsiteY5" fmla="*/ 352828 h 368703"/>
                <a:gd name="connsiteX6" fmla="*/ 346075 w 558800"/>
                <a:gd name="connsiteY6" fmla="*/ 346478 h 368703"/>
                <a:gd name="connsiteX7" fmla="*/ 415925 w 558800"/>
                <a:gd name="connsiteY7" fmla="*/ 194078 h 368703"/>
                <a:gd name="connsiteX8" fmla="*/ 412750 w 558800"/>
                <a:gd name="connsiteY8" fmla="*/ 181378 h 368703"/>
                <a:gd name="connsiteX9" fmla="*/ 381000 w 558800"/>
                <a:gd name="connsiteY9" fmla="*/ 184553 h 368703"/>
                <a:gd name="connsiteX10" fmla="*/ 301625 w 558800"/>
                <a:gd name="connsiteY10" fmla="*/ 362353 h 368703"/>
                <a:gd name="connsiteX11" fmla="*/ 28575 w 558800"/>
                <a:gd name="connsiteY11" fmla="*/ 368703 h 368703"/>
                <a:gd name="connsiteX12" fmla="*/ 0 w 558800"/>
                <a:gd name="connsiteY12" fmla="*/ 333778 h 368703"/>
                <a:gd name="connsiteX13" fmla="*/ 34925 w 558800"/>
                <a:gd name="connsiteY13" fmla="*/ 263928 h 368703"/>
                <a:gd name="connsiteX0" fmla="*/ 34925 w 558800"/>
                <a:gd name="connsiteY0" fmla="*/ 263928 h 368703"/>
                <a:gd name="connsiteX1" fmla="*/ 203200 w 558800"/>
                <a:gd name="connsiteY1" fmla="*/ 248053 h 368703"/>
                <a:gd name="connsiteX2" fmla="*/ 260350 w 558800"/>
                <a:gd name="connsiteY2" fmla="*/ 70253 h 368703"/>
                <a:gd name="connsiteX3" fmla="*/ 501650 w 558800"/>
                <a:gd name="connsiteY3" fmla="*/ 41678 h 368703"/>
                <a:gd name="connsiteX4" fmla="*/ 558800 w 558800"/>
                <a:gd name="connsiteY4" fmla="*/ 343303 h 368703"/>
                <a:gd name="connsiteX5" fmla="*/ 349250 w 558800"/>
                <a:gd name="connsiteY5" fmla="*/ 352828 h 368703"/>
                <a:gd name="connsiteX6" fmla="*/ 346075 w 558800"/>
                <a:gd name="connsiteY6" fmla="*/ 346478 h 368703"/>
                <a:gd name="connsiteX7" fmla="*/ 415925 w 558800"/>
                <a:gd name="connsiteY7" fmla="*/ 194078 h 368703"/>
                <a:gd name="connsiteX8" fmla="*/ 412750 w 558800"/>
                <a:gd name="connsiteY8" fmla="*/ 181378 h 368703"/>
                <a:gd name="connsiteX9" fmla="*/ 381000 w 558800"/>
                <a:gd name="connsiteY9" fmla="*/ 184553 h 368703"/>
                <a:gd name="connsiteX10" fmla="*/ 301625 w 558800"/>
                <a:gd name="connsiteY10" fmla="*/ 362353 h 368703"/>
                <a:gd name="connsiteX11" fmla="*/ 28575 w 558800"/>
                <a:gd name="connsiteY11" fmla="*/ 368703 h 368703"/>
                <a:gd name="connsiteX12" fmla="*/ 0 w 558800"/>
                <a:gd name="connsiteY12" fmla="*/ 333778 h 368703"/>
                <a:gd name="connsiteX13" fmla="*/ 34925 w 558800"/>
                <a:gd name="connsiteY13" fmla="*/ 263928 h 368703"/>
                <a:gd name="connsiteX0" fmla="*/ 34925 w 558800"/>
                <a:gd name="connsiteY0" fmla="*/ 263928 h 368703"/>
                <a:gd name="connsiteX1" fmla="*/ 203200 w 558800"/>
                <a:gd name="connsiteY1" fmla="*/ 248053 h 368703"/>
                <a:gd name="connsiteX2" fmla="*/ 260350 w 558800"/>
                <a:gd name="connsiteY2" fmla="*/ 70253 h 368703"/>
                <a:gd name="connsiteX3" fmla="*/ 501650 w 558800"/>
                <a:gd name="connsiteY3" fmla="*/ 41678 h 368703"/>
                <a:gd name="connsiteX4" fmla="*/ 558800 w 558800"/>
                <a:gd name="connsiteY4" fmla="*/ 343303 h 368703"/>
                <a:gd name="connsiteX5" fmla="*/ 349250 w 558800"/>
                <a:gd name="connsiteY5" fmla="*/ 352828 h 368703"/>
                <a:gd name="connsiteX6" fmla="*/ 346075 w 558800"/>
                <a:gd name="connsiteY6" fmla="*/ 346478 h 368703"/>
                <a:gd name="connsiteX7" fmla="*/ 415925 w 558800"/>
                <a:gd name="connsiteY7" fmla="*/ 194078 h 368703"/>
                <a:gd name="connsiteX8" fmla="*/ 381000 w 558800"/>
                <a:gd name="connsiteY8" fmla="*/ 184553 h 368703"/>
                <a:gd name="connsiteX9" fmla="*/ 301625 w 558800"/>
                <a:gd name="connsiteY9" fmla="*/ 362353 h 368703"/>
                <a:gd name="connsiteX10" fmla="*/ 28575 w 558800"/>
                <a:gd name="connsiteY10" fmla="*/ 368703 h 368703"/>
                <a:gd name="connsiteX11" fmla="*/ 0 w 558800"/>
                <a:gd name="connsiteY11" fmla="*/ 333778 h 368703"/>
                <a:gd name="connsiteX12" fmla="*/ 34925 w 558800"/>
                <a:gd name="connsiteY12" fmla="*/ 263928 h 368703"/>
                <a:gd name="connsiteX0" fmla="*/ 6350 w 530225"/>
                <a:gd name="connsiteY0" fmla="*/ 263928 h 368703"/>
                <a:gd name="connsiteX1" fmla="*/ 174625 w 530225"/>
                <a:gd name="connsiteY1" fmla="*/ 248053 h 368703"/>
                <a:gd name="connsiteX2" fmla="*/ 231775 w 530225"/>
                <a:gd name="connsiteY2" fmla="*/ 70253 h 368703"/>
                <a:gd name="connsiteX3" fmla="*/ 473075 w 530225"/>
                <a:gd name="connsiteY3" fmla="*/ 41678 h 368703"/>
                <a:gd name="connsiteX4" fmla="*/ 530225 w 530225"/>
                <a:gd name="connsiteY4" fmla="*/ 343303 h 368703"/>
                <a:gd name="connsiteX5" fmla="*/ 320675 w 530225"/>
                <a:gd name="connsiteY5" fmla="*/ 352828 h 368703"/>
                <a:gd name="connsiteX6" fmla="*/ 317500 w 530225"/>
                <a:gd name="connsiteY6" fmla="*/ 346478 h 368703"/>
                <a:gd name="connsiteX7" fmla="*/ 387350 w 530225"/>
                <a:gd name="connsiteY7" fmla="*/ 194078 h 368703"/>
                <a:gd name="connsiteX8" fmla="*/ 352425 w 530225"/>
                <a:gd name="connsiteY8" fmla="*/ 184553 h 368703"/>
                <a:gd name="connsiteX9" fmla="*/ 273050 w 530225"/>
                <a:gd name="connsiteY9" fmla="*/ 362353 h 368703"/>
                <a:gd name="connsiteX10" fmla="*/ 0 w 530225"/>
                <a:gd name="connsiteY10" fmla="*/ 368703 h 368703"/>
                <a:gd name="connsiteX11" fmla="*/ 6350 w 530225"/>
                <a:gd name="connsiteY11" fmla="*/ 263928 h 368703"/>
                <a:gd name="connsiteX0" fmla="*/ 28984 w 552859"/>
                <a:gd name="connsiteY0" fmla="*/ 263928 h 368703"/>
                <a:gd name="connsiteX1" fmla="*/ 197259 w 552859"/>
                <a:gd name="connsiteY1" fmla="*/ 248053 h 368703"/>
                <a:gd name="connsiteX2" fmla="*/ 254409 w 552859"/>
                <a:gd name="connsiteY2" fmla="*/ 70253 h 368703"/>
                <a:gd name="connsiteX3" fmla="*/ 495709 w 552859"/>
                <a:gd name="connsiteY3" fmla="*/ 41678 h 368703"/>
                <a:gd name="connsiteX4" fmla="*/ 552859 w 552859"/>
                <a:gd name="connsiteY4" fmla="*/ 343303 h 368703"/>
                <a:gd name="connsiteX5" fmla="*/ 343309 w 552859"/>
                <a:gd name="connsiteY5" fmla="*/ 352828 h 368703"/>
                <a:gd name="connsiteX6" fmla="*/ 340134 w 552859"/>
                <a:gd name="connsiteY6" fmla="*/ 346478 h 368703"/>
                <a:gd name="connsiteX7" fmla="*/ 409984 w 552859"/>
                <a:gd name="connsiteY7" fmla="*/ 194078 h 368703"/>
                <a:gd name="connsiteX8" fmla="*/ 375059 w 552859"/>
                <a:gd name="connsiteY8" fmla="*/ 184553 h 368703"/>
                <a:gd name="connsiteX9" fmla="*/ 295684 w 552859"/>
                <a:gd name="connsiteY9" fmla="*/ 362353 h 368703"/>
                <a:gd name="connsiteX10" fmla="*/ 22634 w 552859"/>
                <a:gd name="connsiteY10" fmla="*/ 368703 h 368703"/>
                <a:gd name="connsiteX11" fmla="*/ 28984 w 552859"/>
                <a:gd name="connsiteY11" fmla="*/ 263928 h 368703"/>
                <a:gd name="connsiteX0" fmla="*/ 35058 w 558933"/>
                <a:gd name="connsiteY0" fmla="*/ 263928 h 369620"/>
                <a:gd name="connsiteX1" fmla="*/ 203333 w 558933"/>
                <a:gd name="connsiteY1" fmla="*/ 248053 h 369620"/>
                <a:gd name="connsiteX2" fmla="*/ 260483 w 558933"/>
                <a:gd name="connsiteY2" fmla="*/ 70253 h 369620"/>
                <a:gd name="connsiteX3" fmla="*/ 501783 w 558933"/>
                <a:gd name="connsiteY3" fmla="*/ 41678 h 369620"/>
                <a:gd name="connsiteX4" fmla="*/ 558933 w 558933"/>
                <a:gd name="connsiteY4" fmla="*/ 343303 h 369620"/>
                <a:gd name="connsiteX5" fmla="*/ 349383 w 558933"/>
                <a:gd name="connsiteY5" fmla="*/ 352828 h 369620"/>
                <a:gd name="connsiteX6" fmla="*/ 346208 w 558933"/>
                <a:gd name="connsiteY6" fmla="*/ 346478 h 369620"/>
                <a:gd name="connsiteX7" fmla="*/ 416058 w 558933"/>
                <a:gd name="connsiteY7" fmla="*/ 194078 h 369620"/>
                <a:gd name="connsiteX8" fmla="*/ 381133 w 558933"/>
                <a:gd name="connsiteY8" fmla="*/ 184553 h 369620"/>
                <a:gd name="connsiteX9" fmla="*/ 301758 w 558933"/>
                <a:gd name="connsiteY9" fmla="*/ 362353 h 369620"/>
                <a:gd name="connsiteX10" fmla="*/ 28708 w 558933"/>
                <a:gd name="connsiteY10" fmla="*/ 368703 h 369620"/>
                <a:gd name="connsiteX11" fmla="*/ 35058 w 558933"/>
                <a:gd name="connsiteY11" fmla="*/ 263928 h 369620"/>
                <a:gd name="connsiteX0" fmla="*/ 38101 w 561976"/>
                <a:gd name="connsiteY0" fmla="*/ 263928 h 368703"/>
                <a:gd name="connsiteX1" fmla="*/ 206376 w 561976"/>
                <a:gd name="connsiteY1" fmla="*/ 248053 h 368703"/>
                <a:gd name="connsiteX2" fmla="*/ 263526 w 561976"/>
                <a:gd name="connsiteY2" fmla="*/ 70253 h 368703"/>
                <a:gd name="connsiteX3" fmla="*/ 504826 w 561976"/>
                <a:gd name="connsiteY3" fmla="*/ 41678 h 368703"/>
                <a:gd name="connsiteX4" fmla="*/ 561976 w 561976"/>
                <a:gd name="connsiteY4" fmla="*/ 343303 h 368703"/>
                <a:gd name="connsiteX5" fmla="*/ 352426 w 561976"/>
                <a:gd name="connsiteY5" fmla="*/ 352828 h 368703"/>
                <a:gd name="connsiteX6" fmla="*/ 349251 w 561976"/>
                <a:gd name="connsiteY6" fmla="*/ 346478 h 368703"/>
                <a:gd name="connsiteX7" fmla="*/ 419101 w 561976"/>
                <a:gd name="connsiteY7" fmla="*/ 194078 h 368703"/>
                <a:gd name="connsiteX8" fmla="*/ 384176 w 561976"/>
                <a:gd name="connsiteY8" fmla="*/ 184553 h 368703"/>
                <a:gd name="connsiteX9" fmla="*/ 304801 w 561976"/>
                <a:gd name="connsiteY9" fmla="*/ 362353 h 368703"/>
                <a:gd name="connsiteX10" fmla="*/ 31751 w 561976"/>
                <a:gd name="connsiteY10" fmla="*/ 368703 h 368703"/>
                <a:gd name="connsiteX11" fmla="*/ 38101 w 561976"/>
                <a:gd name="connsiteY11" fmla="*/ 263928 h 368703"/>
                <a:gd name="connsiteX0" fmla="*/ 35796 w 559671"/>
                <a:gd name="connsiteY0" fmla="*/ 263928 h 368703"/>
                <a:gd name="connsiteX1" fmla="*/ 204071 w 559671"/>
                <a:gd name="connsiteY1" fmla="*/ 248053 h 368703"/>
                <a:gd name="connsiteX2" fmla="*/ 261221 w 559671"/>
                <a:gd name="connsiteY2" fmla="*/ 70253 h 368703"/>
                <a:gd name="connsiteX3" fmla="*/ 502521 w 559671"/>
                <a:gd name="connsiteY3" fmla="*/ 41678 h 368703"/>
                <a:gd name="connsiteX4" fmla="*/ 559671 w 559671"/>
                <a:gd name="connsiteY4" fmla="*/ 343303 h 368703"/>
                <a:gd name="connsiteX5" fmla="*/ 350121 w 559671"/>
                <a:gd name="connsiteY5" fmla="*/ 352828 h 368703"/>
                <a:gd name="connsiteX6" fmla="*/ 346946 w 559671"/>
                <a:gd name="connsiteY6" fmla="*/ 346478 h 368703"/>
                <a:gd name="connsiteX7" fmla="*/ 416796 w 559671"/>
                <a:gd name="connsiteY7" fmla="*/ 194078 h 368703"/>
                <a:gd name="connsiteX8" fmla="*/ 381871 w 559671"/>
                <a:gd name="connsiteY8" fmla="*/ 184553 h 368703"/>
                <a:gd name="connsiteX9" fmla="*/ 302496 w 559671"/>
                <a:gd name="connsiteY9" fmla="*/ 362353 h 368703"/>
                <a:gd name="connsiteX10" fmla="*/ 29446 w 559671"/>
                <a:gd name="connsiteY10" fmla="*/ 368703 h 368703"/>
                <a:gd name="connsiteX11" fmla="*/ 35796 w 559671"/>
                <a:gd name="connsiteY11" fmla="*/ 263928 h 368703"/>
                <a:gd name="connsiteX0" fmla="*/ 33802 w 557677"/>
                <a:gd name="connsiteY0" fmla="*/ 263928 h 368703"/>
                <a:gd name="connsiteX1" fmla="*/ 202077 w 557677"/>
                <a:gd name="connsiteY1" fmla="*/ 248053 h 368703"/>
                <a:gd name="connsiteX2" fmla="*/ 259227 w 557677"/>
                <a:gd name="connsiteY2" fmla="*/ 70253 h 368703"/>
                <a:gd name="connsiteX3" fmla="*/ 500527 w 557677"/>
                <a:gd name="connsiteY3" fmla="*/ 41678 h 368703"/>
                <a:gd name="connsiteX4" fmla="*/ 557677 w 557677"/>
                <a:gd name="connsiteY4" fmla="*/ 343303 h 368703"/>
                <a:gd name="connsiteX5" fmla="*/ 348127 w 557677"/>
                <a:gd name="connsiteY5" fmla="*/ 352828 h 368703"/>
                <a:gd name="connsiteX6" fmla="*/ 344952 w 557677"/>
                <a:gd name="connsiteY6" fmla="*/ 346478 h 368703"/>
                <a:gd name="connsiteX7" fmla="*/ 414802 w 557677"/>
                <a:gd name="connsiteY7" fmla="*/ 194078 h 368703"/>
                <a:gd name="connsiteX8" fmla="*/ 379877 w 557677"/>
                <a:gd name="connsiteY8" fmla="*/ 184553 h 368703"/>
                <a:gd name="connsiteX9" fmla="*/ 300502 w 557677"/>
                <a:gd name="connsiteY9" fmla="*/ 362353 h 368703"/>
                <a:gd name="connsiteX10" fmla="*/ 27452 w 557677"/>
                <a:gd name="connsiteY10" fmla="*/ 368703 h 368703"/>
                <a:gd name="connsiteX11" fmla="*/ 33802 w 557677"/>
                <a:gd name="connsiteY11" fmla="*/ 263928 h 368703"/>
                <a:gd name="connsiteX0" fmla="*/ 32812 w 556687"/>
                <a:gd name="connsiteY0" fmla="*/ 263928 h 368703"/>
                <a:gd name="connsiteX1" fmla="*/ 201087 w 556687"/>
                <a:gd name="connsiteY1" fmla="*/ 248053 h 368703"/>
                <a:gd name="connsiteX2" fmla="*/ 258237 w 556687"/>
                <a:gd name="connsiteY2" fmla="*/ 70253 h 368703"/>
                <a:gd name="connsiteX3" fmla="*/ 499537 w 556687"/>
                <a:gd name="connsiteY3" fmla="*/ 41678 h 368703"/>
                <a:gd name="connsiteX4" fmla="*/ 556687 w 556687"/>
                <a:gd name="connsiteY4" fmla="*/ 343303 h 368703"/>
                <a:gd name="connsiteX5" fmla="*/ 347137 w 556687"/>
                <a:gd name="connsiteY5" fmla="*/ 352828 h 368703"/>
                <a:gd name="connsiteX6" fmla="*/ 343962 w 556687"/>
                <a:gd name="connsiteY6" fmla="*/ 346478 h 368703"/>
                <a:gd name="connsiteX7" fmla="*/ 413812 w 556687"/>
                <a:gd name="connsiteY7" fmla="*/ 194078 h 368703"/>
                <a:gd name="connsiteX8" fmla="*/ 378887 w 556687"/>
                <a:gd name="connsiteY8" fmla="*/ 184553 h 368703"/>
                <a:gd name="connsiteX9" fmla="*/ 299512 w 556687"/>
                <a:gd name="connsiteY9" fmla="*/ 362353 h 368703"/>
                <a:gd name="connsiteX10" fmla="*/ 26462 w 556687"/>
                <a:gd name="connsiteY10" fmla="*/ 368703 h 368703"/>
                <a:gd name="connsiteX11" fmla="*/ 32812 w 556687"/>
                <a:gd name="connsiteY11" fmla="*/ 263928 h 368703"/>
                <a:gd name="connsiteX0" fmla="*/ 32812 w 556687"/>
                <a:gd name="connsiteY0" fmla="*/ 263928 h 368703"/>
                <a:gd name="connsiteX1" fmla="*/ 201087 w 556687"/>
                <a:gd name="connsiteY1" fmla="*/ 248053 h 368703"/>
                <a:gd name="connsiteX2" fmla="*/ 258237 w 556687"/>
                <a:gd name="connsiteY2" fmla="*/ 70253 h 368703"/>
                <a:gd name="connsiteX3" fmla="*/ 499537 w 556687"/>
                <a:gd name="connsiteY3" fmla="*/ 41678 h 368703"/>
                <a:gd name="connsiteX4" fmla="*/ 556687 w 556687"/>
                <a:gd name="connsiteY4" fmla="*/ 343303 h 368703"/>
                <a:gd name="connsiteX5" fmla="*/ 347137 w 556687"/>
                <a:gd name="connsiteY5" fmla="*/ 352828 h 368703"/>
                <a:gd name="connsiteX6" fmla="*/ 413812 w 556687"/>
                <a:gd name="connsiteY6" fmla="*/ 194078 h 368703"/>
                <a:gd name="connsiteX7" fmla="*/ 378887 w 556687"/>
                <a:gd name="connsiteY7" fmla="*/ 184553 h 368703"/>
                <a:gd name="connsiteX8" fmla="*/ 299512 w 556687"/>
                <a:gd name="connsiteY8" fmla="*/ 362353 h 368703"/>
                <a:gd name="connsiteX9" fmla="*/ 26462 w 556687"/>
                <a:gd name="connsiteY9" fmla="*/ 368703 h 368703"/>
                <a:gd name="connsiteX10" fmla="*/ 32812 w 556687"/>
                <a:gd name="connsiteY10" fmla="*/ 263928 h 368703"/>
                <a:gd name="connsiteX0" fmla="*/ 32812 w 556687"/>
                <a:gd name="connsiteY0" fmla="*/ 263928 h 368703"/>
                <a:gd name="connsiteX1" fmla="*/ 201087 w 556687"/>
                <a:gd name="connsiteY1" fmla="*/ 248053 h 368703"/>
                <a:gd name="connsiteX2" fmla="*/ 258237 w 556687"/>
                <a:gd name="connsiteY2" fmla="*/ 70253 h 368703"/>
                <a:gd name="connsiteX3" fmla="*/ 499537 w 556687"/>
                <a:gd name="connsiteY3" fmla="*/ 41678 h 368703"/>
                <a:gd name="connsiteX4" fmla="*/ 556687 w 556687"/>
                <a:gd name="connsiteY4" fmla="*/ 343303 h 368703"/>
                <a:gd name="connsiteX5" fmla="*/ 347137 w 556687"/>
                <a:gd name="connsiteY5" fmla="*/ 352828 h 368703"/>
                <a:gd name="connsiteX6" fmla="*/ 413812 w 556687"/>
                <a:gd name="connsiteY6" fmla="*/ 194078 h 368703"/>
                <a:gd name="connsiteX7" fmla="*/ 378887 w 556687"/>
                <a:gd name="connsiteY7" fmla="*/ 184553 h 368703"/>
                <a:gd name="connsiteX8" fmla="*/ 299512 w 556687"/>
                <a:gd name="connsiteY8" fmla="*/ 362353 h 368703"/>
                <a:gd name="connsiteX9" fmla="*/ 26462 w 556687"/>
                <a:gd name="connsiteY9" fmla="*/ 368703 h 368703"/>
                <a:gd name="connsiteX10" fmla="*/ 32812 w 556687"/>
                <a:gd name="connsiteY10" fmla="*/ 263928 h 368703"/>
                <a:gd name="connsiteX0" fmla="*/ 32812 w 556687"/>
                <a:gd name="connsiteY0" fmla="*/ 263928 h 368703"/>
                <a:gd name="connsiteX1" fmla="*/ 201087 w 556687"/>
                <a:gd name="connsiteY1" fmla="*/ 248053 h 368703"/>
                <a:gd name="connsiteX2" fmla="*/ 258237 w 556687"/>
                <a:gd name="connsiteY2" fmla="*/ 70253 h 368703"/>
                <a:gd name="connsiteX3" fmla="*/ 499537 w 556687"/>
                <a:gd name="connsiteY3" fmla="*/ 41678 h 368703"/>
                <a:gd name="connsiteX4" fmla="*/ 556687 w 556687"/>
                <a:gd name="connsiteY4" fmla="*/ 343303 h 368703"/>
                <a:gd name="connsiteX5" fmla="*/ 347137 w 556687"/>
                <a:gd name="connsiteY5" fmla="*/ 352828 h 368703"/>
                <a:gd name="connsiteX6" fmla="*/ 413812 w 556687"/>
                <a:gd name="connsiteY6" fmla="*/ 194078 h 368703"/>
                <a:gd name="connsiteX7" fmla="*/ 378887 w 556687"/>
                <a:gd name="connsiteY7" fmla="*/ 184553 h 368703"/>
                <a:gd name="connsiteX8" fmla="*/ 299512 w 556687"/>
                <a:gd name="connsiteY8" fmla="*/ 362353 h 368703"/>
                <a:gd name="connsiteX9" fmla="*/ 26462 w 556687"/>
                <a:gd name="connsiteY9" fmla="*/ 368703 h 368703"/>
                <a:gd name="connsiteX10" fmla="*/ 32812 w 556687"/>
                <a:gd name="connsiteY10" fmla="*/ 263928 h 368703"/>
                <a:gd name="connsiteX0" fmla="*/ 32812 w 556687"/>
                <a:gd name="connsiteY0" fmla="*/ 263928 h 368703"/>
                <a:gd name="connsiteX1" fmla="*/ 201087 w 556687"/>
                <a:gd name="connsiteY1" fmla="*/ 248053 h 368703"/>
                <a:gd name="connsiteX2" fmla="*/ 258237 w 556687"/>
                <a:gd name="connsiteY2" fmla="*/ 70253 h 368703"/>
                <a:gd name="connsiteX3" fmla="*/ 499537 w 556687"/>
                <a:gd name="connsiteY3" fmla="*/ 41678 h 368703"/>
                <a:gd name="connsiteX4" fmla="*/ 556687 w 556687"/>
                <a:gd name="connsiteY4" fmla="*/ 343303 h 368703"/>
                <a:gd name="connsiteX5" fmla="*/ 347137 w 556687"/>
                <a:gd name="connsiteY5" fmla="*/ 352828 h 368703"/>
                <a:gd name="connsiteX6" fmla="*/ 413812 w 556687"/>
                <a:gd name="connsiteY6" fmla="*/ 194078 h 368703"/>
                <a:gd name="connsiteX7" fmla="*/ 378887 w 556687"/>
                <a:gd name="connsiteY7" fmla="*/ 184553 h 368703"/>
                <a:gd name="connsiteX8" fmla="*/ 299512 w 556687"/>
                <a:gd name="connsiteY8" fmla="*/ 362353 h 368703"/>
                <a:gd name="connsiteX9" fmla="*/ 26462 w 556687"/>
                <a:gd name="connsiteY9" fmla="*/ 368703 h 368703"/>
                <a:gd name="connsiteX10" fmla="*/ 32812 w 556687"/>
                <a:gd name="connsiteY10" fmla="*/ 263928 h 368703"/>
                <a:gd name="connsiteX0" fmla="*/ 32812 w 556687"/>
                <a:gd name="connsiteY0" fmla="*/ 260508 h 365283"/>
                <a:gd name="connsiteX1" fmla="*/ 201087 w 556687"/>
                <a:gd name="connsiteY1" fmla="*/ 244633 h 365283"/>
                <a:gd name="connsiteX2" fmla="*/ 258237 w 556687"/>
                <a:gd name="connsiteY2" fmla="*/ 66833 h 365283"/>
                <a:gd name="connsiteX3" fmla="*/ 426512 w 556687"/>
                <a:gd name="connsiteY3" fmla="*/ 7302 h 365283"/>
                <a:gd name="connsiteX4" fmla="*/ 499537 w 556687"/>
                <a:gd name="connsiteY4" fmla="*/ 38258 h 365283"/>
                <a:gd name="connsiteX5" fmla="*/ 556687 w 556687"/>
                <a:gd name="connsiteY5" fmla="*/ 339883 h 365283"/>
                <a:gd name="connsiteX6" fmla="*/ 347137 w 556687"/>
                <a:gd name="connsiteY6" fmla="*/ 349408 h 365283"/>
                <a:gd name="connsiteX7" fmla="*/ 413812 w 556687"/>
                <a:gd name="connsiteY7" fmla="*/ 190658 h 365283"/>
                <a:gd name="connsiteX8" fmla="*/ 378887 w 556687"/>
                <a:gd name="connsiteY8" fmla="*/ 181133 h 365283"/>
                <a:gd name="connsiteX9" fmla="*/ 299512 w 556687"/>
                <a:gd name="connsiteY9" fmla="*/ 358933 h 365283"/>
                <a:gd name="connsiteX10" fmla="*/ 26462 w 556687"/>
                <a:gd name="connsiteY10" fmla="*/ 365283 h 365283"/>
                <a:gd name="connsiteX11" fmla="*/ 32812 w 556687"/>
                <a:gd name="connsiteY11" fmla="*/ 260508 h 365283"/>
                <a:gd name="connsiteX0" fmla="*/ 32812 w 557953"/>
                <a:gd name="connsiteY0" fmla="*/ 268685 h 373460"/>
                <a:gd name="connsiteX1" fmla="*/ 201087 w 557953"/>
                <a:gd name="connsiteY1" fmla="*/ 252810 h 373460"/>
                <a:gd name="connsiteX2" fmla="*/ 258237 w 557953"/>
                <a:gd name="connsiteY2" fmla="*/ 75010 h 373460"/>
                <a:gd name="connsiteX3" fmla="*/ 426512 w 557953"/>
                <a:gd name="connsiteY3" fmla="*/ 15479 h 373460"/>
                <a:gd name="connsiteX4" fmla="*/ 556687 w 557953"/>
                <a:gd name="connsiteY4" fmla="*/ 348060 h 373460"/>
                <a:gd name="connsiteX5" fmla="*/ 347137 w 557953"/>
                <a:gd name="connsiteY5" fmla="*/ 357585 h 373460"/>
                <a:gd name="connsiteX6" fmla="*/ 413812 w 557953"/>
                <a:gd name="connsiteY6" fmla="*/ 198835 h 373460"/>
                <a:gd name="connsiteX7" fmla="*/ 378887 w 557953"/>
                <a:gd name="connsiteY7" fmla="*/ 189310 h 373460"/>
                <a:gd name="connsiteX8" fmla="*/ 299512 w 557953"/>
                <a:gd name="connsiteY8" fmla="*/ 367110 h 373460"/>
                <a:gd name="connsiteX9" fmla="*/ 26462 w 557953"/>
                <a:gd name="connsiteY9" fmla="*/ 373460 h 373460"/>
                <a:gd name="connsiteX10" fmla="*/ 32812 w 557953"/>
                <a:gd name="connsiteY10" fmla="*/ 268685 h 373460"/>
                <a:gd name="connsiteX0" fmla="*/ 32812 w 557953"/>
                <a:gd name="connsiteY0" fmla="*/ 260976 h 365751"/>
                <a:gd name="connsiteX1" fmla="*/ 201087 w 557953"/>
                <a:gd name="connsiteY1" fmla="*/ 245101 h 365751"/>
                <a:gd name="connsiteX2" fmla="*/ 258237 w 557953"/>
                <a:gd name="connsiteY2" fmla="*/ 67301 h 365751"/>
                <a:gd name="connsiteX3" fmla="*/ 426512 w 557953"/>
                <a:gd name="connsiteY3" fmla="*/ 7770 h 365751"/>
                <a:gd name="connsiteX4" fmla="*/ 556687 w 557953"/>
                <a:gd name="connsiteY4" fmla="*/ 340351 h 365751"/>
                <a:gd name="connsiteX5" fmla="*/ 347137 w 557953"/>
                <a:gd name="connsiteY5" fmla="*/ 349876 h 365751"/>
                <a:gd name="connsiteX6" fmla="*/ 413812 w 557953"/>
                <a:gd name="connsiteY6" fmla="*/ 191126 h 365751"/>
                <a:gd name="connsiteX7" fmla="*/ 378887 w 557953"/>
                <a:gd name="connsiteY7" fmla="*/ 181601 h 365751"/>
                <a:gd name="connsiteX8" fmla="*/ 299512 w 557953"/>
                <a:gd name="connsiteY8" fmla="*/ 359401 h 365751"/>
                <a:gd name="connsiteX9" fmla="*/ 26462 w 557953"/>
                <a:gd name="connsiteY9" fmla="*/ 365751 h 365751"/>
                <a:gd name="connsiteX10" fmla="*/ 32812 w 557953"/>
                <a:gd name="connsiteY10" fmla="*/ 260976 h 365751"/>
                <a:gd name="connsiteX0" fmla="*/ 32812 w 558115"/>
                <a:gd name="connsiteY0" fmla="*/ 269583 h 374358"/>
                <a:gd name="connsiteX1" fmla="*/ 201087 w 558115"/>
                <a:gd name="connsiteY1" fmla="*/ 253708 h 374358"/>
                <a:gd name="connsiteX2" fmla="*/ 258237 w 558115"/>
                <a:gd name="connsiteY2" fmla="*/ 75908 h 374358"/>
                <a:gd name="connsiteX3" fmla="*/ 438418 w 558115"/>
                <a:gd name="connsiteY3" fmla="*/ 6852 h 374358"/>
                <a:gd name="connsiteX4" fmla="*/ 556687 w 558115"/>
                <a:gd name="connsiteY4" fmla="*/ 348958 h 374358"/>
                <a:gd name="connsiteX5" fmla="*/ 347137 w 558115"/>
                <a:gd name="connsiteY5" fmla="*/ 358483 h 374358"/>
                <a:gd name="connsiteX6" fmla="*/ 413812 w 558115"/>
                <a:gd name="connsiteY6" fmla="*/ 199733 h 374358"/>
                <a:gd name="connsiteX7" fmla="*/ 378887 w 558115"/>
                <a:gd name="connsiteY7" fmla="*/ 190208 h 374358"/>
                <a:gd name="connsiteX8" fmla="*/ 299512 w 558115"/>
                <a:gd name="connsiteY8" fmla="*/ 368008 h 374358"/>
                <a:gd name="connsiteX9" fmla="*/ 26462 w 558115"/>
                <a:gd name="connsiteY9" fmla="*/ 374358 h 374358"/>
                <a:gd name="connsiteX10" fmla="*/ 32812 w 558115"/>
                <a:gd name="connsiteY10" fmla="*/ 269583 h 374358"/>
                <a:gd name="connsiteX0" fmla="*/ 32812 w 558706"/>
                <a:gd name="connsiteY0" fmla="*/ 269583 h 374358"/>
                <a:gd name="connsiteX1" fmla="*/ 201087 w 558706"/>
                <a:gd name="connsiteY1" fmla="*/ 253708 h 374358"/>
                <a:gd name="connsiteX2" fmla="*/ 258237 w 558706"/>
                <a:gd name="connsiteY2" fmla="*/ 75908 h 374358"/>
                <a:gd name="connsiteX3" fmla="*/ 438418 w 558706"/>
                <a:gd name="connsiteY3" fmla="*/ 6852 h 374358"/>
                <a:gd name="connsiteX4" fmla="*/ 556687 w 558706"/>
                <a:gd name="connsiteY4" fmla="*/ 348958 h 374358"/>
                <a:gd name="connsiteX5" fmla="*/ 347137 w 558706"/>
                <a:gd name="connsiteY5" fmla="*/ 358483 h 374358"/>
                <a:gd name="connsiteX6" fmla="*/ 413812 w 558706"/>
                <a:gd name="connsiteY6" fmla="*/ 199733 h 374358"/>
                <a:gd name="connsiteX7" fmla="*/ 378887 w 558706"/>
                <a:gd name="connsiteY7" fmla="*/ 190208 h 374358"/>
                <a:gd name="connsiteX8" fmla="*/ 299512 w 558706"/>
                <a:gd name="connsiteY8" fmla="*/ 368008 h 374358"/>
                <a:gd name="connsiteX9" fmla="*/ 26462 w 558706"/>
                <a:gd name="connsiteY9" fmla="*/ 374358 h 374358"/>
                <a:gd name="connsiteX10" fmla="*/ 32812 w 558706"/>
                <a:gd name="connsiteY10" fmla="*/ 269583 h 374358"/>
                <a:gd name="connsiteX0" fmla="*/ 32812 w 558706"/>
                <a:gd name="connsiteY0" fmla="*/ 265576 h 370351"/>
                <a:gd name="connsiteX1" fmla="*/ 201087 w 558706"/>
                <a:gd name="connsiteY1" fmla="*/ 249701 h 370351"/>
                <a:gd name="connsiteX2" fmla="*/ 258237 w 558706"/>
                <a:gd name="connsiteY2" fmla="*/ 71901 h 370351"/>
                <a:gd name="connsiteX3" fmla="*/ 438418 w 558706"/>
                <a:gd name="connsiteY3" fmla="*/ 2845 h 370351"/>
                <a:gd name="connsiteX4" fmla="*/ 556687 w 558706"/>
                <a:gd name="connsiteY4" fmla="*/ 344951 h 370351"/>
                <a:gd name="connsiteX5" fmla="*/ 347137 w 558706"/>
                <a:gd name="connsiteY5" fmla="*/ 354476 h 370351"/>
                <a:gd name="connsiteX6" fmla="*/ 413812 w 558706"/>
                <a:gd name="connsiteY6" fmla="*/ 195726 h 370351"/>
                <a:gd name="connsiteX7" fmla="*/ 378887 w 558706"/>
                <a:gd name="connsiteY7" fmla="*/ 186201 h 370351"/>
                <a:gd name="connsiteX8" fmla="*/ 299512 w 558706"/>
                <a:gd name="connsiteY8" fmla="*/ 364001 h 370351"/>
                <a:gd name="connsiteX9" fmla="*/ 26462 w 558706"/>
                <a:gd name="connsiteY9" fmla="*/ 370351 h 370351"/>
                <a:gd name="connsiteX10" fmla="*/ 32812 w 558706"/>
                <a:gd name="connsiteY10" fmla="*/ 265576 h 370351"/>
                <a:gd name="connsiteX0" fmla="*/ 32812 w 558706"/>
                <a:gd name="connsiteY0" fmla="*/ 268667 h 373442"/>
                <a:gd name="connsiteX1" fmla="*/ 201087 w 558706"/>
                <a:gd name="connsiteY1" fmla="*/ 252792 h 373442"/>
                <a:gd name="connsiteX2" fmla="*/ 258237 w 558706"/>
                <a:gd name="connsiteY2" fmla="*/ 74992 h 373442"/>
                <a:gd name="connsiteX3" fmla="*/ 438418 w 558706"/>
                <a:gd name="connsiteY3" fmla="*/ 5936 h 373442"/>
                <a:gd name="connsiteX4" fmla="*/ 556687 w 558706"/>
                <a:gd name="connsiteY4" fmla="*/ 348042 h 373442"/>
                <a:gd name="connsiteX5" fmla="*/ 347137 w 558706"/>
                <a:gd name="connsiteY5" fmla="*/ 357567 h 373442"/>
                <a:gd name="connsiteX6" fmla="*/ 413812 w 558706"/>
                <a:gd name="connsiteY6" fmla="*/ 198817 h 373442"/>
                <a:gd name="connsiteX7" fmla="*/ 378887 w 558706"/>
                <a:gd name="connsiteY7" fmla="*/ 189292 h 373442"/>
                <a:gd name="connsiteX8" fmla="*/ 299512 w 558706"/>
                <a:gd name="connsiteY8" fmla="*/ 367092 h 373442"/>
                <a:gd name="connsiteX9" fmla="*/ 26462 w 558706"/>
                <a:gd name="connsiteY9" fmla="*/ 373442 h 373442"/>
                <a:gd name="connsiteX10" fmla="*/ 32812 w 558706"/>
                <a:gd name="connsiteY10" fmla="*/ 268667 h 373442"/>
                <a:gd name="connsiteX0" fmla="*/ 32812 w 556687"/>
                <a:gd name="connsiteY0" fmla="*/ 268667 h 373442"/>
                <a:gd name="connsiteX1" fmla="*/ 201087 w 556687"/>
                <a:gd name="connsiteY1" fmla="*/ 252792 h 373442"/>
                <a:gd name="connsiteX2" fmla="*/ 258237 w 556687"/>
                <a:gd name="connsiteY2" fmla="*/ 74992 h 373442"/>
                <a:gd name="connsiteX3" fmla="*/ 438418 w 556687"/>
                <a:gd name="connsiteY3" fmla="*/ 5936 h 373442"/>
                <a:gd name="connsiteX4" fmla="*/ 556687 w 556687"/>
                <a:gd name="connsiteY4" fmla="*/ 348042 h 373442"/>
                <a:gd name="connsiteX5" fmla="*/ 347137 w 556687"/>
                <a:gd name="connsiteY5" fmla="*/ 357567 h 373442"/>
                <a:gd name="connsiteX6" fmla="*/ 413812 w 556687"/>
                <a:gd name="connsiteY6" fmla="*/ 198817 h 373442"/>
                <a:gd name="connsiteX7" fmla="*/ 378887 w 556687"/>
                <a:gd name="connsiteY7" fmla="*/ 189292 h 373442"/>
                <a:gd name="connsiteX8" fmla="*/ 299512 w 556687"/>
                <a:gd name="connsiteY8" fmla="*/ 367092 h 373442"/>
                <a:gd name="connsiteX9" fmla="*/ 26462 w 556687"/>
                <a:gd name="connsiteY9" fmla="*/ 373442 h 373442"/>
                <a:gd name="connsiteX10" fmla="*/ 32812 w 556687"/>
                <a:gd name="connsiteY10" fmla="*/ 268667 h 373442"/>
                <a:gd name="connsiteX0" fmla="*/ 32812 w 556687"/>
                <a:gd name="connsiteY0" fmla="*/ 268667 h 373442"/>
                <a:gd name="connsiteX1" fmla="*/ 201087 w 556687"/>
                <a:gd name="connsiteY1" fmla="*/ 252792 h 373442"/>
                <a:gd name="connsiteX2" fmla="*/ 258237 w 556687"/>
                <a:gd name="connsiteY2" fmla="*/ 74992 h 373442"/>
                <a:gd name="connsiteX3" fmla="*/ 438418 w 556687"/>
                <a:gd name="connsiteY3" fmla="*/ 5936 h 373442"/>
                <a:gd name="connsiteX4" fmla="*/ 556687 w 556687"/>
                <a:gd name="connsiteY4" fmla="*/ 348042 h 373442"/>
                <a:gd name="connsiteX5" fmla="*/ 347137 w 556687"/>
                <a:gd name="connsiteY5" fmla="*/ 357567 h 373442"/>
                <a:gd name="connsiteX6" fmla="*/ 413812 w 556687"/>
                <a:gd name="connsiteY6" fmla="*/ 198817 h 373442"/>
                <a:gd name="connsiteX7" fmla="*/ 378887 w 556687"/>
                <a:gd name="connsiteY7" fmla="*/ 189292 h 373442"/>
                <a:gd name="connsiteX8" fmla="*/ 299512 w 556687"/>
                <a:gd name="connsiteY8" fmla="*/ 367092 h 373442"/>
                <a:gd name="connsiteX9" fmla="*/ 26462 w 556687"/>
                <a:gd name="connsiteY9" fmla="*/ 373442 h 373442"/>
                <a:gd name="connsiteX10" fmla="*/ 32812 w 556687"/>
                <a:gd name="connsiteY10" fmla="*/ 268667 h 37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6687" h="373442">
                  <a:moveTo>
                    <a:pt x="32812" y="268667"/>
                  </a:moveTo>
                  <a:lnTo>
                    <a:pt x="201087" y="252792"/>
                  </a:lnTo>
                  <a:lnTo>
                    <a:pt x="258237" y="74992"/>
                  </a:lnTo>
                  <a:cubicBezTo>
                    <a:pt x="302951" y="-282"/>
                    <a:pt x="376770" y="-8615"/>
                    <a:pt x="438418" y="5936"/>
                  </a:cubicBezTo>
                  <a:cubicBezTo>
                    <a:pt x="516735" y="49062"/>
                    <a:pt x="546104" y="71949"/>
                    <a:pt x="556687" y="348042"/>
                  </a:cubicBezTo>
                  <a:cubicBezTo>
                    <a:pt x="479693" y="353599"/>
                    <a:pt x="416987" y="354392"/>
                    <a:pt x="347137" y="357567"/>
                  </a:cubicBezTo>
                  <a:cubicBezTo>
                    <a:pt x="357456" y="321318"/>
                    <a:pt x="389206" y="251734"/>
                    <a:pt x="413812" y="198817"/>
                  </a:cubicBezTo>
                  <a:lnTo>
                    <a:pt x="378887" y="189292"/>
                  </a:lnTo>
                  <a:lnTo>
                    <a:pt x="299512" y="367092"/>
                  </a:lnTo>
                  <a:lnTo>
                    <a:pt x="26462" y="373442"/>
                  </a:lnTo>
                  <a:cubicBezTo>
                    <a:pt x="3972" y="361535"/>
                    <a:pt x="-22485" y="302005"/>
                    <a:pt x="32812" y="2686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791" rtl="0"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latin typeface="Segoe UI"/>
                <a:ea typeface="+mn-ea"/>
                <a:cs typeface="+mn-cs"/>
              </a:endParaRPr>
            </a:p>
          </p:txBody>
        </p:sp>
        <p:sp>
          <p:nvSpPr>
            <p:cNvPr id="14" name="Freeform 13"/>
            <p:cNvSpPr/>
            <p:nvPr/>
          </p:nvSpPr>
          <p:spPr>
            <a:xfrm rot="20245202">
              <a:off x="3807371" y="3312921"/>
              <a:ext cx="255167" cy="149644"/>
            </a:xfrm>
            <a:custGeom>
              <a:avLst/>
              <a:gdLst>
                <a:gd name="connsiteX0" fmla="*/ 246244 w 255167"/>
                <a:gd name="connsiteY0" fmla="*/ 8923 h 128920"/>
                <a:gd name="connsiteX1" fmla="*/ 255167 w 255167"/>
                <a:gd name="connsiteY1" fmla="*/ 30466 h 128920"/>
                <a:gd name="connsiteX2" fmla="*/ 255167 w 255167"/>
                <a:gd name="connsiteY2" fmla="*/ 101784 h 128920"/>
                <a:gd name="connsiteX3" fmla="*/ 246244 w 255167"/>
                <a:gd name="connsiteY3" fmla="*/ 123327 h 128920"/>
                <a:gd name="connsiteX4" fmla="*/ 232739 w 255167"/>
                <a:gd name="connsiteY4" fmla="*/ 128920 h 128920"/>
                <a:gd name="connsiteX5" fmla="*/ 232739 w 255167"/>
                <a:gd name="connsiteY5" fmla="*/ 29639 h 128920"/>
                <a:gd name="connsiteX6" fmla="*/ 223504 w 255167"/>
                <a:gd name="connsiteY6" fmla="*/ 20404 h 128920"/>
                <a:gd name="connsiteX7" fmla="*/ 31662 w 255167"/>
                <a:gd name="connsiteY7" fmla="*/ 20404 h 128920"/>
                <a:gd name="connsiteX8" fmla="*/ 22427 w 255167"/>
                <a:gd name="connsiteY8" fmla="*/ 29639 h 128920"/>
                <a:gd name="connsiteX9" fmla="*/ 22427 w 255167"/>
                <a:gd name="connsiteY9" fmla="*/ 128920 h 128920"/>
                <a:gd name="connsiteX10" fmla="*/ 8923 w 255167"/>
                <a:gd name="connsiteY10" fmla="*/ 123327 h 128920"/>
                <a:gd name="connsiteX11" fmla="*/ 0 w 255167"/>
                <a:gd name="connsiteY11" fmla="*/ 101784 h 128920"/>
                <a:gd name="connsiteX12" fmla="*/ 0 w 255167"/>
                <a:gd name="connsiteY12" fmla="*/ 30466 h 128920"/>
                <a:gd name="connsiteX13" fmla="*/ 30466 w 255167"/>
                <a:gd name="connsiteY13" fmla="*/ 0 h 128920"/>
                <a:gd name="connsiteX14" fmla="*/ 224701 w 255167"/>
                <a:gd name="connsiteY14" fmla="*/ 0 h 128920"/>
                <a:gd name="connsiteX15" fmla="*/ 246244 w 255167"/>
                <a:gd name="connsiteY15" fmla="*/ 8923 h 1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167" h="128920">
                  <a:moveTo>
                    <a:pt x="246244" y="8923"/>
                  </a:moveTo>
                  <a:cubicBezTo>
                    <a:pt x="251757" y="14437"/>
                    <a:pt x="255167" y="22053"/>
                    <a:pt x="255167" y="30466"/>
                  </a:cubicBezTo>
                  <a:lnTo>
                    <a:pt x="255167" y="101784"/>
                  </a:lnTo>
                  <a:cubicBezTo>
                    <a:pt x="255167" y="110197"/>
                    <a:pt x="251757" y="117814"/>
                    <a:pt x="246244" y="123327"/>
                  </a:cubicBezTo>
                  <a:lnTo>
                    <a:pt x="232739" y="128920"/>
                  </a:lnTo>
                  <a:lnTo>
                    <a:pt x="232739" y="29639"/>
                  </a:lnTo>
                  <a:cubicBezTo>
                    <a:pt x="232739" y="24539"/>
                    <a:pt x="228604" y="20404"/>
                    <a:pt x="223504" y="20404"/>
                  </a:cubicBezTo>
                  <a:lnTo>
                    <a:pt x="31662" y="20404"/>
                  </a:lnTo>
                  <a:cubicBezTo>
                    <a:pt x="26562" y="20404"/>
                    <a:pt x="22427" y="24539"/>
                    <a:pt x="22427" y="29639"/>
                  </a:cubicBezTo>
                  <a:lnTo>
                    <a:pt x="22427" y="128920"/>
                  </a:lnTo>
                  <a:lnTo>
                    <a:pt x="8923" y="123327"/>
                  </a:lnTo>
                  <a:cubicBezTo>
                    <a:pt x="3410" y="117813"/>
                    <a:pt x="0" y="110197"/>
                    <a:pt x="0" y="101784"/>
                  </a:cubicBezTo>
                  <a:lnTo>
                    <a:pt x="0" y="30466"/>
                  </a:lnTo>
                  <a:cubicBezTo>
                    <a:pt x="0" y="13640"/>
                    <a:pt x="13640" y="0"/>
                    <a:pt x="30466" y="0"/>
                  </a:cubicBezTo>
                  <a:lnTo>
                    <a:pt x="224701" y="0"/>
                  </a:lnTo>
                  <a:cubicBezTo>
                    <a:pt x="233114" y="0"/>
                    <a:pt x="240731" y="3410"/>
                    <a:pt x="246244" y="89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791" rtl="0" eaLnBrk="1" fontAlgn="auto" latinLnBrk="0" hangingPunct="1">
                <a:lnSpc>
                  <a:spcPct val="100000"/>
                </a:lnSpc>
                <a:spcBef>
                  <a:spcPts val="0"/>
                </a:spcBef>
                <a:spcAft>
                  <a:spcPts val="0"/>
                </a:spcAft>
                <a:buClrTx/>
                <a:buSzTx/>
                <a:buFontTx/>
                <a:buNone/>
                <a:tabLst/>
                <a:defRPr/>
              </a:pPr>
              <a:endParaRPr kumimoji="0" lang="en-IN" sz="1873" b="0" i="0" u="none" strike="noStrike" kern="0" cap="none" spc="0" normalizeH="0" baseline="0" noProof="0">
                <a:ln>
                  <a:noFill/>
                </a:ln>
                <a:solidFill>
                  <a:prstClr val="white"/>
                </a:solidFill>
                <a:effectLst/>
                <a:uLnTx/>
                <a:uFillTx/>
                <a:latin typeface="Segoe UI"/>
                <a:ea typeface="+mn-ea"/>
                <a:cs typeface="+mn-cs"/>
              </a:endParaRPr>
            </a:p>
          </p:txBody>
        </p:sp>
      </p:grpSp>
      <p:sp>
        <p:nvSpPr>
          <p:cNvPr id="15" name="Freeform 14"/>
          <p:cNvSpPr/>
          <p:nvPr/>
        </p:nvSpPr>
        <p:spPr>
          <a:xfrm>
            <a:off x="8817226" y="5676250"/>
            <a:ext cx="609593" cy="695880"/>
          </a:xfrm>
          <a:custGeom>
            <a:avLst/>
            <a:gdLst>
              <a:gd name="connsiteX0" fmla="*/ 599650 w 1199300"/>
              <a:gd name="connsiteY0" fmla="*/ 88729 h 1369060"/>
              <a:gd name="connsiteX1" fmla="*/ 270362 w 1199300"/>
              <a:gd name="connsiteY1" fmla="*/ 418017 h 1369060"/>
              <a:gd name="connsiteX2" fmla="*/ 599650 w 1199300"/>
              <a:gd name="connsiteY2" fmla="*/ 747305 h 1369060"/>
              <a:gd name="connsiteX3" fmla="*/ 928938 w 1199300"/>
              <a:gd name="connsiteY3" fmla="*/ 418017 h 1369060"/>
              <a:gd name="connsiteX4" fmla="*/ 599650 w 1199300"/>
              <a:gd name="connsiteY4" fmla="*/ 88729 h 1369060"/>
              <a:gd name="connsiteX5" fmla="*/ 599651 w 1199300"/>
              <a:gd name="connsiteY5" fmla="*/ 0 h 1369060"/>
              <a:gd name="connsiteX6" fmla="*/ 1017668 w 1199300"/>
              <a:gd name="connsiteY6" fmla="*/ 418017 h 1369060"/>
              <a:gd name="connsiteX7" fmla="*/ 833368 w 1199300"/>
              <a:gd name="connsiteY7" fmla="*/ 764643 h 1369060"/>
              <a:gd name="connsiteX8" fmla="*/ 772437 w 1199300"/>
              <a:gd name="connsiteY8" fmla="*/ 797716 h 1369060"/>
              <a:gd name="connsiteX9" fmla="*/ 833061 w 1199300"/>
              <a:gd name="connsiteY9" fmla="*/ 816535 h 1369060"/>
              <a:gd name="connsiteX10" fmla="*/ 1199300 w 1199300"/>
              <a:gd name="connsiteY10" fmla="*/ 1369060 h 1369060"/>
              <a:gd name="connsiteX11" fmla="*/ 1092443 w 1199300"/>
              <a:gd name="connsiteY11" fmla="*/ 1369060 h 1369060"/>
              <a:gd name="connsiteX12" fmla="*/ 599650 w 1199300"/>
              <a:gd name="connsiteY12" fmla="*/ 876268 h 1369060"/>
              <a:gd name="connsiteX13" fmla="*/ 106857 w 1199300"/>
              <a:gd name="connsiteY13" fmla="*/ 1369060 h 1369060"/>
              <a:gd name="connsiteX14" fmla="*/ 0 w 1199300"/>
              <a:gd name="connsiteY14" fmla="*/ 1369060 h 1369060"/>
              <a:gd name="connsiteX15" fmla="*/ 366239 w 1199300"/>
              <a:gd name="connsiteY15" fmla="*/ 816535 h 1369060"/>
              <a:gd name="connsiteX16" fmla="*/ 426865 w 1199300"/>
              <a:gd name="connsiteY16" fmla="*/ 797716 h 1369060"/>
              <a:gd name="connsiteX17" fmla="*/ 365934 w 1199300"/>
              <a:gd name="connsiteY17" fmla="*/ 764643 h 1369060"/>
              <a:gd name="connsiteX18" fmla="*/ 181634 w 1199300"/>
              <a:gd name="connsiteY18" fmla="*/ 418017 h 1369060"/>
              <a:gd name="connsiteX19" fmla="*/ 599651 w 1199300"/>
              <a:gd name="connsiteY19" fmla="*/ 0 h 136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9300" h="1369060">
                <a:moveTo>
                  <a:pt x="599650" y="88729"/>
                </a:moveTo>
                <a:cubicBezTo>
                  <a:pt x="417789" y="88729"/>
                  <a:pt x="270362" y="236156"/>
                  <a:pt x="270362" y="418017"/>
                </a:cubicBezTo>
                <a:cubicBezTo>
                  <a:pt x="270362" y="599878"/>
                  <a:pt x="417789" y="747305"/>
                  <a:pt x="599650" y="747305"/>
                </a:cubicBezTo>
                <a:cubicBezTo>
                  <a:pt x="781511" y="747305"/>
                  <a:pt x="928938" y="599878"/>
                  <a:pt x="928938" y="418017"/>
                </a:cubicBezTo>
                <a:cubicBezTo>
                  <a:pt x="928938" y="236156"/>
                  <a:pt x="781511" y="88729"/>
                  <a:pt x="599650" y="88729"/>
                </a:cubicBezTo>
                <a:close/>
                <a:moveTo>
                  <a:pt x="599651" y="0"/>
                </a:moveTo>
                <a:cubicBezTo>
                  <a:pt x="830515" y="0"/>
                  <a:pt x="1017668" y="187153"/>
                  <a:pt x="1017668" y="418017"/>
                </a:cubicBezTo>
                <a:cubicBezTo>
                  <a:pt x="1017668" y="562307"/>
                  <a:pt x="944561" y="689522"/>
                  <a:pt x="833368" y="764643"/>
                </a:cubicBezTo>
                <a:lnTo>
                  <a:pt x="772437" y="797716"/>
                </a:lnTo>
                <a:lnTo>
                  <a:pt x="833061" y="816535"/>
                </a:lnTo>
                <a:cubicBezTo>
                  <a:pt x="1048285" y="907566"/>
                  <a:pt x="1199300" y="1120678"/>
                  <a:pt x="1199300" y="1369060"/>
                </a:cubicBezTo>
                <a:lnTo>
                  <a:pt x="1092443" y="1369060"/>
                </a:lnTo>
                <a:cubicBezTo>
                  <a:pt x="1092443" y="1096898"/>
                  <a:pt x="871812" y="876268"/>
                  <a:pt x="599650" y="876268"/>
                </a:cubicBezTo>
                <a:cubicBezTo>
                  <a:pt x="327488" y="876268"/>
                  <a:pt x="106857" y="1096898"/>
                  <a:pt x="106857" y="1369060"/>
                </a:cubicBezTo>
                <a:lnTo>
                  <a:pt x="0" y="1369060"/>
                </a:lnTo>
                <a:cubicBezTo>
                  <a:pt x="0" y="1120678"/>
                  <a:pt x="151016" y="907566"/>
                  <a:pt x="366239" y="816535"/>
                </a:cubicBezTo>
                <a:lnTo>
                  <a:pt x="426865" y="797716"/>
                </a:lnTo>
                <a:lnTo>
                  <a:pt x="365934" y="764643"/>
                </a:lnTo>
                <a:cubicBezTo>
                  <a:pt x="254741" y="689522"/>
                  <a:pt x="181634" y="562307"/>
                  <a:pt x="181634" y="418017"/>
                </a:cubicBezTo>
                <a:cubicBezTo>
                  <a:pt x="181634" y="187153"/>
                  <a:pt x="368787" y="0"/>
                  <a:pt x="599651" y="0"/>
                </a:cubicBezTo>
                <a:close/>
              </a:path>
            </a:pathLst>
          </a:cu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505050"/>
              </a:solidFill>
              <a:effectLst/>
              <a:uLnTx/>
              <a:uFillTx/>
              <a:latin typeface="Segoe UI"/>
              <a:ea typeface="+mn-ea"/>
              <a:cs typeface="+mn-cs"/>
            </a:endParaRPr>
          </a:p>
        </p:txBody>
      </p:sp>
      <p:sp>
        <p:nvSpPr>
          <p:cNvPr id="16" name="Down Arrow 15"/>
          <p:cNvSpPr/>
          <p:nvPr/>
        </p:nvSpPr>
        <p:spPr>
          <a:xfrm>
            <a:off x="5532812" y="4847415"/>
            <a:ext cx="225749" cy="43941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 name="Up Arrow 16"/>
          <p:cNvSpPr/>
          <p:nvPr/>
        </p:nvSpPr>
        <p:spPr>
          <a:xfrm rot="5400000">
            <a:off x="8436484" y="5942058"/>
            <a:ext cx="225749" cy="29873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 name="Left Arrow 17"/>
          <p:cNvSpPr/>
          <p:nvPr/>
        </p:nvSpPr>
        <p:spPr>
          <a:xfrm flipH="1">
            <a:off x="6419237" y="5981273"/>
            <a:ext cx="654293" cy="2257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graphicFrame>
        <p:nvGraphicFramePr>
          <p:cNvPr id="19" name="Table 18"/>
          <p:cNvGraphicFramePr>
            <a:graphicFrameLocks noGrp="1"/>
          </p:cNvGraphicFramePr>
          <p:nvPr>
            <p:extLst/>
          </p:nvPr>
        </p:nvGraphicFramePr>
        <p:xfrm>
          <a:off x="5046156" y="2915071"/>
          <a:ext cx="1199061" cy="1865208"/>
        </p:xfrm>
        <a:graphic>
          <a:graphicData uri="http://schemas.openxmlformats.org/drawingml/2006/table">
            <a:tbl>
              <a:tblPr firstRow="1" bandRow="1">
                <a:tableStyleId>{5940675A-B579-460E-94D1-54222C63F5DA}</a:tableStyleId>
              </a:tblPr>
              <a:tblGrid>
                <a:gridCol w="1199061">
                  <a:extLst>
                    <a:ext uri="{9D8B030D-6E8A-4147-A177-3AD203B41FA5}">
                      <a16:colId xmlns:a16="http://schemas.microsoft.com/office/drawing/2014/main" val="335739504"/>
                    </a:ext>
                  </a:extLst>
                </a:gridCol>
              </a:tblGrid>
              <a:tr h="233151">
                <a:tc>
                  <a:txBody>
                    <a:bodyPr/>
                    <a:lstStyle/>
                    <a:p>
                      <a:r>
                        <a:rPr lang="en-US" sz="900" dirty="0">
                          <a:solidFill>
                            <a:srgbClr val="282828"/>
                          </a:solidFill>
                        </a:rPr>
                        <a:t>Name</a:t>
                      </a:r>
                    </a:p>
                  </a:txBody>
                  <a:tcPr marL="93260" marR="93260" marT="46630" marB="46630"/>
                </a:tc>
                <a:extLst>
                  <a:ext uri="{0D108BD9-81ED-4DB2-BD59-A6C34878D82A}">
                    <a16:rowId xmlns:a16="http://schemas.microsoft.com/office/drawing/2014/main" val="663487802"/>
                  </a:ext>
                </a:extLst>
              </a:tr>
              <a:tr h="233151">
                <a:tc>
                  <a:txBody>
                    <a:bodyPr/>
                    <a:lstStyle/>
                    <a:p>
                      <a:r>
                        <a:rPr lang="en-US" sz="900" dirty="0">
                          <a:solidFill>
                            <a:srgbClr val="282828"/>
                          </a:solidFill>
                        </a:rPr>
                        <a:t>Admin</a:t>
                      </a:r>
                      <a:r>
                        <a:rPr lang="en-US" sz="900" baseline="0" dirty="0">
                          <a:solidFill>
                            <a:srgbClr val="282828"/>
                          </a:solidFill>
                        </a:rPr>
                        <a:t> Users</a:t>
                      </a:r>
                      <a:endParaRPr lang="en-US" sz="900" dirty="0">
                        <a:solidFill>
                          <a:srgbClr val="282828"/>
                        </a:solidFill>
                      </a:endParaRPr>
                    </a:p>
                  </a:txBody>
                  <a:tcPr marL="93260" marR="93260" marT="46630" marB="46630"/>
                </a:tc>
                <a:extLst>
                  <a:ext uri="{0D108BD9-81ED-4DB2-BD59-A6C34878D82A}">
                    <a16:rowId xmlns:a16="http://schemas.microsoft.com/office/drawing/2014/main" val="198218354"/>
                  </a:ext>
                </a:extLst>
              </a:tr>
              <a:tr h="233151">
                <a:tc>
                  <a:txBody>
                    <a:bodyPr/>
                    <a:lstStyle/>
                    <a:p>
                      <a:r>
                        <a:rPr lang="en-US" sz="900" dirty="0">
                          <a:solidFill>
                            <a:srgbClr val="282828"/>
                          </a:solidFill>
                        </a:rPr>
                        <a:t>Endpoints</a:t>
                      </a:r>
                    </a:p>
                  </a:txBody>
                  <a:tcPr marL="93260" marR="93260" marT="46630" marB="46630"/>
                </a:tc>
                <a:extLst>
                  <a:ext uri="{0D108BD9-81ED-4DB2-BD59-A6C34878D82A}">
                    <a16:rowId xmlns:a16="http://schemas.microsoft.com/office/drawing/2014/main" val="3013982744"/>
                  </a:ext>
                </a:extLst>
              </a:tr>
              <a:tr h="233151">
                <a:tc>
                  <a:txBody>
                    <a:bodyPr/>
                    <a:lstStyle/>
                    <a:p>
                      <a:r>
                        <a:rPr lang="en-US" sz="900" dirty="0">
                          <a:solidFill>
                            <a:srgbClr val="282828"/>
                          </a:solidFill>
                        </a:rPr>
                        <a:t>Keys</a:t>
                      </a:r>
                    </a:p>
                  </a:txBody>
                  <a:tcPr marL="93260" marR="93260" marT="46630" marB="46630"/>
                </a:tc>
                <a:extLst>
                  <a:ext uri="{0D108BD9-81ED-4DB2-BD59-A6C34878D82A}">
                    <a16:rowId xmlns:a16="http://schemas.microsoft.com/office/drawing/2014/main" val="3047835177"/>
                  </a:ext>
                </a:extLst>
              </a:tr>
              <a:tr h="233151">
                <a:tc>
                  <a:txBody>
                    <a:bodyPr/>
                    <a:lstStyle/>
                    <a:p>
                      <a:r>
                        <a:rPr lang="en-US" sz="900" dirty="0">
                          <a:solidFill>
                            <a:srgbClr val="282828"/>
                          </a:solidFill>
                        </a:rPr>
                        <a:t>Gateways</a:t>
                      </a:r>
                    </a:p>
                  </a:txBody>
                  <a:tcPr marL="93260" marR="93260" marT="46630" marB="46630"/>
                </a:tc>
                <a:extLst>
                  <a:ext uri="{0D108BD9-81ED-4DB2-BD59-A6C34878D82A}">
                    <a16:rowId xmlns:a16="http://schemas.microsoft.com/office/drawing/2014/main" val="74604356"/>
                  </a:ext>
                </a:extLst>
              </a:tr>
              <a:tr h="233151">
                <a:tc>
                  <a:txBody>
                    <a:bodyPr/>
                    <a:lstStyle/>
                    <a:p>
                      <a:pPr marL="0" indent="0">
                        <a:buFontTx/>
                        <a:buNone/>
                      </a:pPr>
                      <a:r>
                        <a:rPr lang="en-US" sz="900" dirty="0">
                          <a:solidFill>
                            <a:srgbClr val="282828"/>
                          </a:solidFill>
                        </a:rPr>
                        <a:t>Credentials</a:t>
                      </a:r>
                    </a:p>
                  </a:txBody>
                  <a:tcPr marL="93260" marR="93260" marT="46630" marB="46630"/>
                </a:tc>
                <a:extLst>
                  <a:ext uri="{0D108BD9-81ED-4DB2-BD59-A6C34878D82A}">
                    <a16:rowId xmlns:a16="http://schemas.microsoft.com/office/drawing/2014/main" val="930729931"/>
                  </a:ext>
                </a:extLst>
              </a:tr>
              <a:tr h="233151">
                <a:tc>
                  <a:txBody>
                    <a:bodyPr/>
                    <a:lstStyle/>
                    <a:p>
                      <a:r>
                        <a:rPr lang="en-US" sz="900" dirty="0">
                          <a:solidFill>
                            <a:srgbClr val="282828"/>
                          </a:solidFill>
                        </a:rPr>
                        <a:t>Geo Location</a:t>
                      </a:r>
                    </a:p>
                  </a:txBody>
                  <a:tcPr marL="93260" marR="93260" marT="46630" marB="46630"/>
                </a:tc>
                <a:extLst>
                  <a:ext uri="{0D108BD9-81ED-4DB2-BD59-A6C34878D82A}">
                    <a16:rowId xmlns:a16="http://schemas.microsoft.com/office/drawing/2014/main" val="1427339996"/>
                  </a:ext>
                </a:extLst>
              </a:tr>
              <a:tr h="233151">
                <a:tc>
                  <a:txBody>
                    <a:bodyPr/>
                    <a:lstStyle/>
                    <a:p>
                      <a:r>
                        <a:rPr lang="en-US" sz="900" dirty="0">
                          <a:solidFill>
                            <a:srgbClr val="282828"/>
                          </a:solidFill>
                        </a:rPr>
                        <a:t>Tags</a:t>
                      </a:r>
                    </a:p>
                  </a:txBody>
                  <a:tcPr marL="93260" marR="93260" marT="46630" marB="46630"/>
                </a:tc>
                <a:extLst>
                  <a:ext uri="{0D108BD9-81ED-4DB2-BD59-A6C34878D82A}">
                    <a16:rowId xmlns:a16="http://schemas.microsoft.com/office/drawing/2014/main" val="3184768203"/>
                  </a:ext>
                </a:extLst>
              </a:tr>
            </a:tbl>
          </a:graphicData>
        </a:graphic>
      </p:graphicFrame>
      <p:graphicFrame>
        <p:nvGraphicFramePr>
          <p:cNvPr id="20" name="Table 19"/>
          <p:cNvGraphicFramePr>
            <a:graphicFrameLocks noGrp="1"/>
          </p:cNvGraphicFramePr>
          <p:nvPr>
            <p:extLst/>
          </p:nvPr>
        </p:nvGraphicFramePr>
        <p:xfrm>
          <a:off x="5046156" y="5616777"/>
          <a:ext cx="1199061" cy="932604"/>
        </p:xfrm>
        <a:graphic>
          <a:graphicData uri="http://schemas.openxmlformats.org/drawingml/2006/table">
            <a:tbl>
              <a:tblPr firstRow="1" bandRow="1">
                <a:tableStyleId>{5940675A-B579-460E-94D1-54222C63F5DA}</a:tableStyleId>
              </a:tblPr>
              <a:tblGrid>
                <a:gridCol w="1199061">
                  <a:extLst>
                    <a:ext uri="{9D8B030D-6E8A-4147-A177-3AD203B41FA5}">
                      <a16:colId xmlns:a16="http://schemas.microsoft.com/office/drawing/2014/main" val="335739504"/>
                    </a:ext>
                  </a:extLst>
                </a:gridCol>
              </a:tblGrid>
              <a:tr h="233151">
                <a:tc>
                  <a:txBody>
                    <a:bodyPr/>
                    <a:lstStyle/>
                    <a:p>
                      <a:r>
                        <a:rPr lang="en-US" sz="900" dirty="0">
                          <a:solidFill>
                            <a:srgbClr val="282828"/>
                          </a:solidFill>
                        </a:rPr>
                        <a:t>Name</a:t>
                      </a:r>
                    </a:p>
                  </a:txBody>
                  <a:tcPr marL="93260" marR="93260" marT="46630" marB="46630"/>
                </a:tc>
                <a:extLst>
                  <a:ext uri="{0D108BD9-81ED-4DB2-BD59-A6C34878D82A}">
                    <a16:rowId xmlns:a16="http://schemas.microsoft.com/office/drawing/2014/main" val="663487802"/>
                  </a:ext>
                </a:extLst>
              </a:tr>
              <a:tr h="233151">
                <a:tc>
                  <a:txBody>
                    <a:bodyPr/>
                    <a:lstStyle/>
                    <a:p>
                      <a:r>
                        <a:rPr lang="en-US" sz="900" dirty="0">
                          <a:solidFill>
                            <a:srgbClr val="282828"/>
                          </a:solidFill>
                        </a:rPr>
                        <a:t>Reports</a:t>
                      </a:r>
                    </a:p>
                  </a:txBody>
                  <a:tcPr marL="93260" marR="93260" marT="46630" marB="46630"/>
                </a:tc>
                <a:extLst>
                  <a:ext uri="{0D108BD9-81ED-4DB2-BD59-A6C34878D82A}">
                    <a16:rowId xmlns:a16="http://schemas.microsoft.com/office/drawing/2014/main" val="198218354"/>
                  </a:ext>
                </a:extLst>
              </a:tr>
              <a:tr h="233151">
                <a:tc>
                  <a:txBody>
                    <a:bodyPr/>
                    <a:lstStyle/>
                    <a:p>
                      <a:r>
                        <a:rPr lang="en-US" sz="900" dirty="0">
                          <a:solidFill>
                            <a:srgbClr val="282828"/>
                          </a:solidFill>
                        </a:rPr>
                        <a:t>Datasets</a:t>
                      </a:r>
                    </a:p>
                  </a:txBody>
                  <a:tcPr marL="93260" marR="93260" marT="46630" marB="46630"/>
                </a:tc>
                <a:extLst>
                  <a:ext uri="{0D108BD9-81ED-4DB2-BD59-A6C34878D82A}">
                    <a16:rowId xmlns:a16="http://schemas.microsoft.com/office/drawing/2014/main" val="3013982744"/>
                  </a:ext>
                </a:extLst>
              </a:tr>
              <a:tr h="233151">
                <a:tc>
                  <a:txBody>
                    <a:bodyPr/>
                    <a:lstStyle/>
                    <a:p>
                      <a:r>
                        <a:rPr lang="en-US" sz="900" dirty="0">
                          <a:solidFill>
                            <a:srgbClr val="282828"/>
                          </a:solidFill>
                        </a:rPr>
                        <a:t>Tags</a:t>
                      </a:r>
                    </a:p>
                  </a:txBody>
                  <a:tcPr marL="93260" marR="93260" marT="46630" marB="46630"/>
                </a:tc>
                <a:extLst>
                  <a:ext uri="{0D108BD9-81ED-4DB2-BD59-A6C34878D82A}">
                    <a16:rowId xmlns:a16="http://schemas.microsoft.com/office/drawing/2014/main" val="74604356"/>
                  </a:ext>
                </a:extLst>
              </a:tr>
            </a:tbl>
          </a:graphicData>
        </a:graphic>
      </p:graphicFrame>
      <p:sp>
        <p:nvSpPr>
          <p:cNvPr id="21" name="TextBox 20"/>
          <p:cNvSpPr txBox="1"/>
          <p:nvPr/>
        </p:nvSpPr>
        <p:spPr>
          <a:xfrm>
            <a:off x="7426683" y="6493913"/>
            <a:ext cx="606554" cy="176114"/>
          </a:xfrm>
          <a:prstGeom prst="rect">
            <a:avLst/>
          </a:prstGeom>
          <a:noFill/>
        </p:spPr>
        <p:txBody>
          <a:bodyPr wrap="none" lIns="0" tIns="0" rIns="0" bIns="0" rtlCol="0" anchor="ctr">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Your app</a:t>
            </a:r>
          </a:p>
        </p:txBody>
      </p:sp>
      <p:grpSp>
        <p:nvGrpSpPr>
          <p:cNvPr id="22" name="Group 21"/>
          <p:cNvGrpSpPr/>
          <p:nvPr/>
        </p:nvGrpSpPr>
        <p:grpSpPr>
          <a:xfrm>
            <a:off x="7233129" y="5653078"/>
            <a:ext cx="993659" cy="744081"/>
            <a:chOff x="10467794" y="2369307"/>
            <a:chExt cx="1004386" cy="752113"/>
          </a:xfrm>
          <a:solidFill>
            <a:srgbClr val="282828"/>
          </a:solidFill>
        </p:grpSpPr>
        <p:sp>
          <p:nvSpPr>
            <p:cNvPr id="23" name="Freeform 22"/>
            <p:cNvSpPr>
              <a:spLocks noChangeAspect="1"/>
            </p:cNvSpPr>
            <p:nvPr/>
          </p:nvSpPr>
          <p:spPr bwMode="auto">
            <a:xfrm>
              <a:off x="10768048" y="2628306"/>
              <a:ext cx="375318" cy="374098"/>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79572 w 1481959"/>
                <a:gd name="connsiteY24" fmla="*/ 228919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179572 w 1481959"/>
                <a:gd name="connsiteY28" fmla="*/ 228919 h 962317"/>
                <a:gd name="connsiteX29" fmla="*/ 65620 w 1481959"/>
                <a:gd name="connsiteY29" fmla="*/ 0 h 962317"/>
                <a:gd name="connsiteX30" fmla="*/ 1416339 w 1481959"/>
                <a:gd name="connsiteY30" fmla="*/ 0 h 962317"/>
                <a:gd name="connsiteX31" fmla="*/ 1481959 w 1481959"/>
                <a:gd name="connsiteY31" fmla="*/ 65621 h 962317"/>
                <a:gd name="connsiteX32" fmla="*/ 1481959 w 1481959"/>
                <a:gd name="connsiteY32" fmla="*/ 896697 h 962317"/>
                <a:gd name="connsiteX33" fmla="*/ 1416339 w 1481959"/>
                <a:gd name="connsiteY33" fmla="*/ 962317 h 962317"/>
                <a:gd name="connsiteX34" fmla="*/ 65620 w 1481959"/>
                <a:gd name="connsiteY34" fmla="*/ 962317 h 962317"/>
                <a:gd name="connsiteX35" fmla="*/ 0 w 1481959"/>
                <a:gd name="connsiteY35" fmla="*/ 896697 h 962317"/>
                <a:gd name="connsiteX36" fmla="*/ 0 w 1481959"/>
                <a:gd name="connsiteY36" fmla="*/ 65621 h 962317"/>
                <a:gd name="connsiteX37" fmla="*/ 65620 w 1481959"/>
                <a:gd name="connsiteY37" fmla="*/ 0 h 962317"/>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 name="connsiteX0" fmla="*/ 678350 w 1481959"/>
                <a:gd name="connsiteY0" fmla="*/ 282422 h 985749"/>
                <a:gd name="connsiteX1" fmla="*/ 688805 w 1481959"/>
                <a:gd name="connsiteY1" fmla="*/ 282656 h 985749"/>
                <a:gd name="connsiteX2" fmla="*/ 971484 w 1481959"/>
                <a:gd name="connsiteY2" fmla="*/ 282656 h 985749"/>
                <a:gd name="connsiteX3" fmla="*/ 1006067 w 1481959"/>
                <a:gd name="connsiteY3" fmla="*/ 315737 h 985749"/>
                <a:gd name="connsiteX4" fmla="*/ 1006067 w 1481959"/>
                <a:gd name="connsiteY4" fmla="*/ 599920 h 985749"/>
                <a:gd name="connsiteX5" fmla="*/ 1004269 w 1481959"/>
                <a:gd name="connsiteY5" fmla="*/ 618617 h 985749"/>
                <a:gd name="connsiteX6" fmla="*/ 996845 w 1481959"/>
                <a:gd name="connsiteY6" fmla="*/ 620135 h 985749"/>
                <a:gd name="connsiteX7" fmla="*/ 946477 w 1481959"/>
                <a:gd name="connsiteY7" fmla="*/ 570273 h 985749"/>
                <a:gd name="connsiteX8" fmla="*/ 903068 w 1481959"/>
                <a:gd name="connsiteY8" fmla="*/ 570491 h 985749"/>
                <a:gd name="connsiteX9" fmla="*/ 711725 w 1481959"/>
                <a:gd name="connsiteY9" fmla="*/ 763776 h 985749"/>
                <a:gd name="connsiteX10" fmla="*/ 661739 w 1481959"/>
                <a:gd name="connsiteY10" fmla="*/ 742764 h 985749"/>
                <a:gd name="connsiteX11" fmla="*/ 535436 w 1481959"/>
                <a:gd name="connsiteY11" fmla="*/ 616460 h 985749"/>
                <a:gd name="connsiteX12" fmla="*/ 520710 w 1481959"/>
                <a:gd name="connsiteY12" fmla="*/ 581034 h 985749"/>
                <a:gd name="connsiteX13" fmla="*/ 597984 w 1481959"/>
                <a:gd name="connsiteY13" fmla="*/ 502258 h 985749"/>
                <a:gd name="connsiteX14" fmla="*/ 709855 w 1481959"/>
                <a:gd name="connsiteY14" fmla="*/ 392420 h 985749"/>
                <a:gd name="connsiteX15" fmla="*/ 720565 w 1481959"/>
                <a:gd name="connsiteY15" fmla="*/ 374487 h 985749"/>
                <a:gd name="connsiteX16" fmla="*/ 722022 w 1481959"/>
                <a:gd name="connsiteY16" fmla="*/ 371349 h 985749"/>
                <a:gd name="connsiteX17" fmla="*/ 723721 w 1481959"/>
                <a:gd name="connsiteY17" fmla="*/ 362150 h 985749"/>
                <a:gd name="connsiteX18" fmla="*/ 723262 w 1481959"/>
                <a:gd name="connsiteY18" fmla="*/ 357770 h 985749"/>
                <a:gd name="connsiteX19" fmla="*/ 723111 w 1481959"/>
                <a:gd name="connsiteY19" fmla="*/ 357034 h 985749"/>
                <a:gd name="connsiteX20" fmla="*/ 714729 w 1481959"/>
                <a:gd name="connsiteY20" fmla="*/ 339411 h 985749"/>
                <a:gd name="connsiteX21" fmla="*/ 678087 w 1481959"/>
                <a:gd name="connsiteY21" fmla="*/ 303467 h 985749"/>
                <a:gd name="connsiteX22" fmla="*/ 668098 w 1481959"/>
                <a:gd name="connsiteY22" fmla="*/ 285733 h 985749"/>
                <a:gd name="connsiteX23" fmla="*/ 678350 w 1481959"/>
                <a:gd name="connsiteY23" fmla="*/ 282422 h 985749"/>
                <a:gd name="connsiteX24" fmla="*/ 1402569 w 1481959"/>
                <a:gd name="connsiteY24" fmla="*/ 95606 h 985749"/>
                <a:gd name="connsiteX25" fmla="*/ 72174 w 1481959"/>
                <a:gd name="connsiteY25" fmla="*/ 911169 h 985749"/>
                <a:gd name="connsiteX26" fmla="*/ 1402569 w 1481959"/>
                <a:gd name="connsiteY26" fmla="*/ 911169 h 985749"/>
                <a:gd name="connsiteX27" fmla="*/ 1402569 w 1481959"/>
                <a:gd name="connsiteY27" fmla="*/ 95606 h 985749"/>
                <a:gd name="connsiteX28" fmla="*/ 0 w 1481959"/>
                <a:gd name="connsiteY28" fmla="*/ 89053 h 985749"/>
                <a:gd name="connsiteX29" fmla="*/ 1416339 w 1481959"/>
                <a:gd name="connsiteY29" fmla="*/ 23432 h 985749"/>
                <a:gd name="connsiteX30" fmla="*/ 1481959 w 1481959"/>
                <a:gd name="connsiteY30" fmla="*/ 89053 h 985749"/>
                <a:gd name="connsiteX31" fmla="*/ 1481959 w 1481959"/>
                <a:gd name="connsiteY31" fmla="*/ 920129 h 985749"/>
                <a:gd name="connsiteX32" fmla="*/ 1416339 w 1481959"/>
                <a:gd name="connsiteY32" fmla="*/ 985749 h 985749"/>
                <a:gd name="connsiteX33" fmla="*/ 65620 w 1481959"/>
                <a:gd name="connsiteY33" fmla="*/ 985749 h 985749"/>
                <a:gd name="connsiteX34" fmla="*/ 0 w 1481959"/>
                <a:gd name="connsiteY34" fmla="*/ 920129 h 985749"/>
                <a:gd name="connsiteX35" fmla="*/ 0 w 1481959"/>
                <a:gd name="connsiteY35" fmla="*/ 89053 h 985749"/>
                <a:gd name="connsiteX0" fmla="*/ 701571 w 1505180"/>
                <a:gd name="connsiteY0" fmla="*/ 282422 h 985749"/>
                <a:gd name="connsiteX1" fmla="*/ 712026 w 1505180"/>
                <a:gd name="connsiteY1" fmla="*/ 282656 h 985749"/>
                <a:gd name="connsiteX2" fmla="*/ 994705 w 1505180"/>
                <a:gd name="connsiteY2" fmla="*/ 282656 h 985749"/>
                <a:gd name="connsiteX3" fmla="*/ 1029288 w 1505180"/>
                <a:gd name="connsiteY3" fmla="*/ 315737 h 985749"/>
                <a:gd name="connsiteX4" fmla="*/ 1029288 w 1505180"/>
                <a:gd name="connsiteY4" fmla="*/ 599920 h 985749"/>
                <a:gd name="connsiteX5" fmla="*/ 1027490 w 1505180"/>
                <a:gd name="connsiteY5" fmla="*/ 618617 h 985749"/>
                <a:gd name="connsiteX6" fmla="*/ 1020066 w 1505180"/>
                <a:gd name="connsiteY6" fmla="*/ 620135 h 985749"/>
                <a:gd name="connsiteX7" fmla="*/ 969698 w 1505180"/>
                <a:gd name="connsiteY7" fmla="*/ 570273 h 985749"/>
                <a:gd name="connsiteX8" fmla="*/ 926289 w 1505180"/>
                <a:gd name="connsiteY8" fmla="*/ 570491 h 985749"/>
                <a:gd name="connsiteX9" fmla="*/ 734946 w 1505180"/>
                <a:gd name="connsiteY9" fmla="*/ 763776 h 985749"/>
                <a:gd name="connsiteX10" fmla="*/ 684960 w 1505180"/>
                <a:gd name="connsiteY10" fmla="*/ 742764 h 985749"/>
                <a:gd name="connsiteX11" fmla="*/ 558657 w 1505180"/>
                <a:gd name="connsiteY11" fmla="*/ 616460 h 985749"/>
                <a:gd name="connsiteX12" fmla="*/ 543931 w 1505180"/>
                <a:gd name="connsiteY12" fmla="*/ 581034 h 985749"/>
                <a:gd name="connsiteX13" fmla="*/ 621205 w 1505180"/>
                <a:gd name="connsiteY13" fmla="*/ 502258 h 985749"/>
                <a:gd name="connsiteX14" fmla="*/ 733076 w 1505180"/>
                <a:gd name="connsiteY14" fmla="*/ 392420 h 985749"/>
                <a:gd name="connsiteX15" fmla="*/ 743786 w 1505180"/>
                <a:gd name="connsiteY15" fmla="*/ 374487 h 985749"/>
                <a:gd name="connsiteX16" fmla="*/ 745243 w 1505180"/>
                <a:gd name="connsiteY16" fmla="*/ 371349 h 985749"/>
                <a:gd name="connsiteX17" fmla="*/ 746942 w 1505180"/>
                <a:gd name="connsiteY17" fmla="*/ 362150 h 985749"/>
                <a:gd name="connsiteX18" fmla="*/ 746483 w 1505180"/>
                <a:gd name="connsiteY18" fmla="*/ 357770 h 985749"/>
                <a:gd name="connsiteX19" fmla="*/ 746332 w 1505180"/>
                <a:gd name="connsiteY19" fmla="*/ 357034 h 985749"/>
                <a:gd name="connsiteX20" fmla="*/ 737950 w 1505180"/>
                <a:gd name="connsiteY20" fmla="*/ 339411 h 985749"/>
                <a:gd name="connsiteX21" fmla="*/ 701308 w 1505180"/>
                <a:gd name="connsiteY21" fmla="*/ 303467 h 985749"/>
                <a:gd name="connsiteX22" fmla="*/ 691319 w 1505180"/>
                <a:gd name="connsiteY22" fmla="*/ 285733 h 985749"/>
                <a:gd name="connsiteX23" fmla="*/ 701571 w 1505180"/>
                <a:gd name="connsiteY23" fmla="*/ 282422 h 985749"/>
                <a:gd name="connsiteX24" fmla="*/ 1425790 w 1505180"/>
                <a:gd name="connsiteY24" fmla="*/ 95606 h 985749"/>
                <a:gd name="connsiteX25" fmla="*/ 95395 w 1505180"/>
                <a:gd name="connsiteY25" fmla="*/ 911169 h 985749"/>
                <a:gd name="connsiteX26" fmla="*/ 1425790 w 1505180"/>
                <a:gd name="connsiteY26" fmla="*/ 911169 h 985749"/>
                <a:gd name="connsiteX27" fmla="*/ 1425790 w 1505180"/>
                <a:gd name="connsiteY27" fmla="*/ 95606 h 985749"/>
                <a:gd name="connsiteX28" fmla="*/ 0 w 1505180"/>
                <a:gd name="connsiteY28" fmla="*/ 89053 h 985749"/>
                <a:gd name="connsiteX29" fmla="*/ 1439560 w 1505180"/>
                <a:gd name="connsiteY29" fmla="*/ 23432 h 985749"/>
                <a:gd name="connsiteX30" fmla="*/ 1505180 w 1505180"/>
                <a:gd name="connsiteY30" fmla="*/ 89053 h 985749"/>
                <a:gd name="connsiteX31" fmla="*/ 1505180 w 1505180"/>
                <a:gd name="connsiteY31" fmla="*/ 920129 h 985749"/>
                <a:gd name="connsiteX32" fmla="*/ 1439560 w 1505180"/>
                <a:gd name="connsiteY32" fmla="*/ 985749 h 985749"/>
                <a:gd name="connsiteX33" fmla="*/ 88841 w 1505180"/>
                <a:gd name="connsiteY33" fmla="*/ 985749 h 985749"/>
                <a:gd name="connsiteX34" fmla="*/ 23221 w 1505180"/>
                <a:gd name="connsiteY34" fmla="*/ 920129 h 985749"/>
                <a:gd name="connsiteX35" fmla="*/ 0 w 1505180"/>
                <a:gd name="connsiteY35" fmla="*/ 89053 h 985749"/>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1402569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0 w 1481959"/>
                <a:gd name="connsiteY28" fmla="*/ 896697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0" fmla="*/ 678350 w 1519998"/>
                <a:gd name="connsiteY0" fmla="*/ 325515 h 1028842"/>
                <a:gd name="connsiteX1" fmla="*/ 688805 w 1519998"/>
                <a:gd name="connsiteY1" fmla="*/ 325749 h 1028842"/>
                <a:gd name="connsiteX2" fmla="*/ 971484 w 1519998"/>
                <a:gd name="connsiteY2" fmla="*/ 325749 h 1028842"/>
                <a:gd name="connsiteX3" fmla="*/ 1006067 w 1519998"/>
                <a:gd name="connsiteY3" fmla="*/ 358830 h 1028842"/>
                <a:gd name="connsiteX4" fmla="*/ 1006067 w 1519998"/>
                <a:gd name="connsiteY4" fmla="*/ 643013 h 1028842"/>
                <a:gd name="connsiteX5" fmla="*/ 1004269 w 1519998"/>
                <a:gd name="connsiteY5" fmla="*/ 661710 h 1028842"/>
                <a:gd name="connsiteX6" fmla="*/ 996845 w 1519998"/>
                <a:gd name="connsiteY6" fmla="*/ 663228 h 1028842"/>
                <a:gd name="connsiteX7" fmla="*/ 946477 w 1519998"/>
                <a:gd name="connsiteY7" fmla="*/ 613366 h 1028842"/>
                <a:gd name="connsiteX8" fmla="*/ 903068 w 1519998"/>
                <a:gd name="connsiteY8" fmla="*/ 613584 h 1028842"/>
                <a:gd name="connsiteX9" fmla="*/ 711725 w 1519998"/>
                <a:gd name="connsiteY9" fmla="*/ 806869 h 1028842"/>
                <a:gd name="connsiteX10" fmla="*/ 661739 w 1519998"/>
                <a:gd name="connsiteY10" fmla="*/ 785857 h 1028842"/>
                <a:gd name="connsiteX11" fmla="*/ 535436 w 1519998"/>
                <a:gd name="connsiteY11" fmla="*/ 659553 h 1028842"/>
                <a:gd name="connsiteX12" fmla="*/ 520710 w 1519998"/>
                <a:gd name="connsiteY12" fmla="*/ 624127 h 1028842"/>
                <a:gd name="connsiteX13" fmla="*/ 597984 w 1519998"/>
                <a:gd name="connsiteY13" fmla="*/ 545351 h 1028842"/>
                <a:gd name="connsiteX14" fmla="*/ 709855 w 1519998"/>
                <a:gd name="connsiteY14" fmla="*/ 435513 h 1028842"/>
                <a:gd name="connsiteX15" fmla="*/ 720565 w 1519998"/>
                <a:gd name="connsiteY15" fmla="*/ 417580 h 1028842"/>
                <a:gd name="connsiteX16" fmla="*/ 722022 w 1519998"/>
                <a:gd name="connsiteY16" fmla="*/ 414442 h 1028842"/>
                <a:gd name="connsiteX17" fmla="*/ 723721 w 1519998"/>
                <a:gd name="connsiteY17" fmla="*/ 405243 h 1028842"/>
                <a:gd name="connsiteX18" fmla="*/ 723262 w 1519998"/>
                <a:gd name="connsiteY18" fmla="*/ 400863 h 1028842"/>
                <a:gd name="connsiteX19" fmla="*/ 723111 w 1519998"/>
                <a:gd name="connsiteY19" fmla="*/ 400127 h 1028842"/>
                <a:gd name="connsiteX20" fmla="*/ 714729 w 1519998"/>
                <a:gd name="connsiteY20" fmla="*/ 382504 h 1028842"/>
                <a:gd name="connsiteX21" fmla="*/ 678087 w 1519998"/>
                <a:gd name="connsiteY21" fmla="*/ 346560 h 1028842"/>
                <a:gd name="connsiteX22" fmla="*/ 668098 w 1519998"/>
                <a:gd name="connsiteY22" fmla="*/ 328826 h 1028842"/>
                <a:gd name="connsiteX23" fmla="*/ 678350 w 1519998"/>
                <a:gd name="connsiteY23" fmla="*/ 325515 h 1028842"/>
                <a:gd name="connsiteX24" fmla="*/ 1402569 w 1519998"/>
                <a:gd name="connsiteY24" fmla="*/ 138699 h 1028842"/>
                <a:gd name="connsiteX25" fmla="*/ 72174 w 1519998"/>
                <a:gd name="connsiteY25" fmla="*/ 954262 h 1028842"/>
                <a:gd name="connsiteX26" fmla="*/ 1402569 w 1519998"/>
                <a:gd name="connsiteY26" fmla="*/ 954262 h 1028842"/>
                <a:gd name="connsiteX27" fmla="*/ 1402569 w 1519998"/>
                <a:gd name="connsiteY27" fmla="*/ 138699 h 1028842"/>
                <a:gd name="connsiteX28" fmla="*/ 0 w 1519998"/>
                <a:gd name="connsiteY28" fmla="*/ 963222 h 1028842"/>
                <a:gd name="connsiteX29" fmla="*/ 1416339 w 1519998"/>
                <a:gd name="connsiteY29" fmla="*/ 66525 h 1028842"/>
                <a:gd name="connsiteX30" fmla="*/ 1419830 w 1519998"/>
                <a:gd name="connsiteY30" fmla="*/ 73512 h 1028842"/>
                <a:gd name="connsiteX31" fmla="*/ 1481959 w 1519998"/>
                <a:gd name="connsiteY31" fmla="*/ 132146 h 1028842"/>
                <a:gd name="connsiteX32" fmla="*/ 1481959 w 1519998"/>
                <a:gd name="connsiteY32" fmla="*/ 963222 h 1028842"/>
                <a:gd name="connsiteX33" fmla="*/ 1416339 w 1519998"/>
                <a:gd name="connsiteY33" fmla="*/ 1028842 h 1028842"/>
                <a:gd name="connsiteX34" fmla="*/ 65620 w 1519998"/>
                <a:gd name="connsiteY34" fmla="*/ 1028842 h 1028842"/>
                <a:gd name="connsiteX35" fmla="*/ 0 w 1519998"/>
                <a:gd name="connsiteY35" fmla="*/ 963222 h 1028842"/>
                <a:gd name="connsiteX0" fmla="*/ 678350 w 1520000"/>
                <a:gd name="connsiteY0" fmla="*/ 367198 h 1070525"/>
                <a:gd name="connsiteX1" fmla="*/ 688805 w 1520000"/>
                <a:gd name="connsiteY1" fmla="*/ 367432 h 1070525"/>
                <a:gd name="connsiteX2" fmla="*/ 971484 w 1520000"/>
                <a:gd name="connsiteY2" fmla="*/ 367432 h 1070525"/>
                <a:gd name="connsiteX3" fmla="*/ 1006067 w 1520000"/>
                <a:gd name="connsiteY3" fmla="*/ 400513 h 1070525"/>
                <a:gd name="connsiteX4" fmla="*/ 1006067 w 1520000"/>
                <a:gd name="connsiteY4" fmla="*/ 684696 h 1070525"/>
                <a:gd name="connsiteX5" fmla="*/ 1004269 w 1520000"/>
                <a:gd name="connsiteY5" fmla="*/ 703393 h 1070525"/>
                <a:gd name="connsiteX6" fmla="*/ 996845 w 1520000"/>
                <a:gd name="connsiteY6" fmla="*/ 704911 h 1070525"/>
                <a:gd name="connsiteX7" fmla="*/ 946477 w 1520000"/>
                <a:gd name="connsiteY7" fmla="*/ 655049 h 1070525"/>
                <a:gd name="connsiteX8" fmla="*/ 903068 w 1520000"/>
                <a:gd name="connsiteY8" fmla="*/ 655267 h 1070525"/>
                <a:gd name="connsiteX9" fmla="*/ 711725 w 1520000"/>
                <a:gd name="connsiteY9" fmla="*/ 848552 h 1070525"/>
                <a:gd name="connsiteX10" fmla="*/ 661739 w 1520000"/>
                <a:gd name="connsiteY10" fmla="*/ 827540 h 1070525"/>
                <a:gd name="connsiteX11" fmla="*/ 535436 w 1520000"/>
                <a:gd name="connsiteY11" fmla="*/ 701236 h 1070525"/>
                <a:gd name="connsiteX12" fmla="*/ 520710 w 1520000"/>
                <a:gd name="connsiteY12" fmla="*/ 665810 h 1070525"/>
                <a:gd name="connsiteX13" fmla="*/ 597984 w 1520000"/>
                <a:gd name="connsiteY13" fmla="*/ 587034 h 1070525"/>
                <a:gd name="connsiteX14" fmla="*/ 709855 w 1520000"/>
                <a:gd name="connsiteY14" fmla="*/ 477196 h 1070525"/>
                <a:gd name="connsiteX15" fmla="*/ 720565 w 1520000"/>
                <a:gd name="connsiteY15" fmla="*/ 459263 h 1070525"/>
                <a:gd name="connsiteX16" fmla="*/ 722022 w 1520000"/>
                <a:gd name="connsiteY16" fmla="*/ 456125 h 1070525"/>
                <a:gd name="connsiteX17" fmla="*/ 723721 w 1520000"/>
                <a:gd name="connsiteY17" fmla="*/ 446926 h 1070525"/>
                <a:gd name="connsiteX18" fmla="*/ 723262 w 1520000"/>
                <a:gd name="connsiteY18" fmla="*/ 442546 h 1070525"/>
                <a:gd name="connsiteX19" fmla="*/ 723111 w 1520000"/>
                <a:gd name="connsiteY19" fmla="*/ 441810 h 1070525"/>
                <a:gd name="connsiteX20" fmla="*/ 714729 w 1520000"/>
                <a:gd name="connsiteY20" fmla="*/ 424187 h 1070525"/>
                <a:gd name="connsiteX21" fmla="*/ 678087 w 1520000"/>
                <a:gd name="connsiteY21" fmla="*/ 388243 h 1070525"/>
                <a:gd name="connsiteX22" fmla="*/ 668098 w 1520000"/>
                <a:gd name="connsiteY22" fmla="*/ 370509 h 1070525"/>
                <a:gd name="connsiteX23" fmla="*/ 678350 w 1520000"/>
                <a:gd name="connsiteY23" fmla="*/ 367198 h 1070525"/>
                <a:gd name="connsiteX24" fmla="*/ 1402569 w 1520000"/>
                <a:gd name="connsiteY24" fmla="*/ 180382 h 1070525"/>
                <a:gd name="connsiteX25" fmla="*/ 72174 w 1520000"/>
                <a:gd name="connsiteY25" fmla="*/ 995945 h 1070525"/>
                <a:gd name="connsiteX26" fmla="*/ 1402569 w 1520000"/>
                <a:gd name="connsiteY26" fmla="*/ 995945 h 1070525"/>
                <a:gd name="connsiteX27" fmla="*/ 1402569 w 1520000"/>
                <a:gd name="connsiteY27" fmla="*/ 180382 h 1070525"/>
                <a:gd name="connsiteX28" fmla="*/ 0 w 1520000"/>
                <a:gd name="connsiteY28" fmla="*/ 1004905 h 1070525"/>
                <a:gd name="connsiteX29" fmla="*/ 1416339 w 1520000"/>
                <a:gd name="connsiteY29" fmla="*/ 108208 h 1070525"/>
                <a:gd name="connsiteX30" fmla="*/ 1419830 w 1520000"/>
                <a:gd name="connsiteY30" fmla="*/ 115195 h 1070525"/>
                <a:gd name="connsiteX31" fmla="*/ 1481959 w 1520000"/>
                <a:gd name="connsiteY31" fmla="*/ 1004905 h 1070525"/>
                <a:gd name="connsiteX32" fmla="*/ 1416339 w 1520000"/>
                <a:gd name="connsiteY32" fmla="*/ 1070525 h 1070525"/>
                <a:gd name="connsiteX33" fmla="*/ 65620 w 1520000"/>
                <a:gd name="connsiteY33" fmla="*/ 1070525 h 1070525"/>
                <a:gd name="connsiteX34" fmla="*/ 0 w 1520000"/>
                <a:gd name="connsiteY34" fmla="*/ 1004905 h 1070525"/>
                <a:gd name="connsiteX0" fmla="*/ 678350 w 1546152"/>
                <a:gd name="connsiteY0" fmla="*/ 258990 h 962317"/>
                <a:gd name="connsiteX1" fmla="*/ 688805 w 1546152"/>
                <a:gd name="connsiteY1" fmla="*/ 259224 h 962317"/>
                <a:gd name="connsiteX2" fmla="*/ 971484 w 1546152"/>
                <a:gd name="connsiteY2" fmla="*/ 259224 h 962317"/>
                <a:gd name="connsiteX3" fmla="*/ 1006067 w 1546152"/>
                <a:gd name="connsiteY3" fmla="*/ 292305 h 962317"/>
                <a:gd name="connsiteX4" fmla="*/ 1006067 w 1546152"/>
                <a:gd name="connsiteY4" fmla="*/ 576488 h 962317"/>
                <a:gd name="connsiteX5" fmla="*/ 1004269 w 1546152"/>
                <a:gd name="connsiteY5" fmla="*/ 595185 h 962317"/>
                <a:gd name="connsiteX6" fmla="*/ 996845 w 1546152"/>
                <a:gd name="connsiteY6" fmla="*/ 596703 h 962317"/>
                <a:gd name="connsiteX7" fmla="*/ 946477 w 1546152"/>
                <a:gd name="connsiteY7" fmla="*/ 546841 h 962317"/>
                <a:gd name="connsiteX8" fmla="*/ 903068 w 1546152"/>
                <a:gd name="connsiteY8" fmla="*/ 547059 h 962317"/>
                <a:gd name="connsiteX9" fmla="*/ 711725 w 1546152"/>
                <a:gd name="connsiteY9" fmla="*/ 740344 h 962317"/>
                <a:gd name="connsiteX10" fmla="*/ 661739 w 1546152"/>
                <a:gd name="connsiteY10" fmla="*/ 719332 h 962317"/>
                <a:gd name="connsiteX11" fmla="*/ 535436 w 1546152"/>
                <a:gd name="connsiteY11" fmla="*/ 593028 h 962317"/>
                <a:gd name="connsiteX12" fmla="*/ 520710 w 1546152"/>
                <a:gd name="connsiteY12" fmla="*/ 557602 h 962317"/>
                <a:gd name="connsiteX13" fmla="*/ 597984 w 1546152"/>
                <a:gd name="connsiteY13" fmla="*/ 478826 h 962317"/>
                <a:gd name="connsiteX14" fmla="*/ 709855 w 1546152"/>
                <a:gd name="connsiteY14" fmla="*/ 368988 h 962317"/>
                <a:gd name="connsiteX15" fmla="*/ 720565 w 1546152"/>
                <a:gd name="connsiteY15" fmla="*/ 351055 h 962317"/>
                <a:gd name="connsiteX16" fmla="*/ 722022 w 1546152"/>
                <a:gd name="connsiteY16" fmla="*/ 347917 h 962317"/>
                <a:gd name="connsiteX17" fmla="*/ 723721 w 1546152"/>
                <a:gd name="connsiteY17" fmla="*/ 338718 h 962317"/>
                <a:gd name="connsiteX18" fmla="*/ 723262 w 1546152"/>
                <a:gd name="connsiteY18" fmla="*/ 334338 h 962317"/>
                <a:gd name="connsiteX19" fmla="*/ 723111 w 1546152"/>
                <a:gd name="connsiteY19" fmla="*/ 333602 h 962317"/>
                <a:gd name="connsiteX20" fmla="*/ 714729 w 1546152"/>
                <a:gd name="connsiteY20" fmla="*/ 315979 h 962317"/>
                <a:gd name="connsiteX21" fmla="*/ 678087 w 1546152"/>
                <a:gd name="connsiteY21" fmla="*/ 280035 h 962317"/>
                <a:gd name="connsiteX22" fmla="*/ 668098 w 1546152"/>
                <a:gd name="connsiteY22" fmla="*/ 262301 h 962317"/>
                <a:gd name="connsiteX23" fmla="*/ 678350 w 1546152"/>
                <a:gd name="connsiteY23" fmla="*/ 258990 h 962317"/>
                <a:gd name="connsiteX24" fmla="*/ 1402569 w 1546152"/>
                <a:gd name="connsiteY24" fmla="*/ 72174 h 962317"/>
                <a:gd name="connsiteX25" fmla="*/ 72174 w 1546152"/>
                <a:gd name="connsiteY25" fmla="*/ 887737 h 962317"/>
                <a:gd name="connsiteX26" fmla="*/ 1402569 w 1546152"/>
                <a:gd name="connsiteY26" fmla="*/ 887737 h 962317"/>
                <a:gd name="connsiteX27" fmla="*/ 1402569 w 1546152"/>
                <a:gd name="connsiteY27" fmla="*/ 72174 h 962317"/>
                <a:gd name="connsiteX28" fmla="*/ 0 w 1546152"/>
                <a:gd name="connsiteY28" fmla="*/ 896697 h 962317"/>
                <a:gd name="connsiteX29" fmla="*/ 1416339 w 1546152"/>
                <a:gd name="connsiteY29" fmla="*/ 0 h 962317"/>
                <a:gd name="connsiteX30" fmla="*/ 1481959 w 1546152"/>
                <a:gd name="connsiteY30" fmla="*/ 896697 h 962317"/>
                <a:gd name="connsiteX31" fmla="*/ 1416339 w 1546152"/>
                <a:gd name="connsiteY31" fmla="*/ 962317 h 962317"/>
                <a:gd name="connsiteX32" fmla="*/ 65620 w 1546152"/>
                <a:gd name="connsiteY32" fmla="*/ 962317 h 962317"/>
                <a:gd name="connsiteX33" fmla="*/ 0 w 1546152"/>
                <a:gd name="connsiteY33" fmla="*/ 896697 h 962317"/>
                <a:gd name="connsiteX0" fmla="*/ 678350 w 1481959"/>
                <a:gd name="connsiteY0" fmla="*/ 186815 h 890142"/>
                <a:gd name="connsiteX1" fmla="*/ 688805 w 1481959"/>
                <a:gd name="connsiteY1" fmla="*/ 187049 h 890142"/>
                <a:gd name="connsiteX2" fmla="*/ 971484 w 1481959"/>
                <a:gd name="connsiteY2" fmla="*/ 187049 h 890142"/>
                <a:gd name="connsiteX3" fmla="*/ 1006067 w 1481959"/>
                <a:gd name="connsiteY3" fmla="*/ 220130 h 890142"/>
                <a:gd name="connsiteX4" fmla="*/ 1006067 w 1481959"/>
                <a:gd name="connsiteY4" fmla="*/ 504313 h 890142"/>
                <a:gd name="connsiteX5" fmla="*/ 1004269 w 1481959"/>
                <a:gd name="connsiteY5" fmla="*/ 523010 h 890142"/>
                <a:gd name="connsiteX6" fmla="*/ 996845 w 1481959"/>
                <a:gd name="connsiteY6" fmla="*/ 524528 h 890142"/>
                <a:gd name="connsiteX7" fmla="*/ 946477 w 1481959"/>
                <a:gd name="connsiteY7" fmla="*/ 474666 h 890142"/>
                <a:gd name="connsiteX8" fmla="*/ 903068 w 1481959"/>
                <a:gd name="connsiteY8" fmla="*/ 474884 h 890142"/>
                <a:gd name="connsiteX9" fmla="*/ 711725 w 1481959"/>
                <a:gd name="connsiteY9" fmla="*/ 668169 h 890142"/>
                <a:gd name="connsiteX10" fmla="*/ 661739 w 1481959"/>
                <a:gd name="connsiteY10" fmla="*/ 647157 h 890142"/>
                <a:gd name="connsiteX11" fmla="*/ 535436 w 1481959"/>
                <a:gd name="connsiteY11" fmla="*/ 520853 h 890142"/>
                <a:gd name="connsiteX12" fmla="*/ 520710 w 1481959"/>
                <a:gd name="connsiteY12" fmla="*/ 485427 h 890142"/>
                <a:gd name="connsiteX13" fmla="*/ 597984 w 1481959"/>
                <a:gd name="connsiteY13" fmla="*/ 406651 h 890142"/>
                <a:gd name="connsiteX14" fmla="*/ 709855 w 1481959"/>
                <a:gd name="connsiteY14" fmla="*/ 296813 h 890142"/>
                <a:gd name="connsiteX15" fmla="*/ 720565 w 1481959"/>
                <a:gd name="connsiteY15" fmla="*/ 278880 h 890142"/>
                <a:gd name="connsiteX16" fmla="*/ 722022 w 1481959"/>
                <a:gd name="connsiteY16" fmla="*/ 275742 h 890142"/>
                <a:gd name="connsiteX17" fmla="*/ 723721 w 1481959"/>
                <a:gd name="connsiteY17" fmla="*/ 266543 h 890142"/>
                <a:gd name="connsiteX18" fmla="*/ 723262 w 1481959"/>
                <a:gd name="connsiteY18" fmla="*/ 262163 h 890142"/>
                <a:gd name="connsiteX19" fmla="*/ 723111 w 1481959"/>
                <a:gd name="connsiteY19" fmla="*/ 261427 h 890142"/>
                <a:gd name="connsiteX20" fmla="*/ 714729 w 1481959"/>
                <a:gd name="connsiteY20" fmla="*/ 243804 h 890142"/>
                <a:gd name="connsiteX21" fmla="*/ 678087 w 1481959"/>
                <a:gd name="connsiteY21" fmla="*/ 207860 h 890142"/>
                <a:gd name="connsiteX22" fmla="*/ 668098 w 1481959"/>
                <a:gd name="connsiteY22" fmla="*/ 190126 h 890142"/>
                <a:gd name="connsiteX23" fmla="*/ 678350 w 1481959"/>
                <a:gd name="connsiteY23" fmla="*/ 186815 h 890142"/>
                <a:gd name="connsiteX24" fmla="*/ 1402569 w 1481959"/>
                <a:gd name="connsiteY24" fmla="*/ -1 h 890142"/>
                <a:gd name="connsiteX25" fmla="*/ 72174 w 1481959"/>
                <a:gd name="connsiteY25" fmla="*/ 815562 h 890142"/>
                <a:gd name="connsiteX26" fmla="*/ 1402569 w 1481959"/>
                <a:gd name="connsiteY26" fmla="*/ 815562 h 890142"/>
                <a:gd name="connsiteX27" fmla="*/ 1402569 w 1481959"/>
                <a:gd name="connsiteY27" fmla="*/ -1 h 890142"/>
                <a:gd name="connsiteX28" fmla="*/ 0 w 1481959"/>
                <a:gd name="connsiteY28" fmla="*/ 824522 h 890142"/>
                <a:gd name="connsiteX29" fmla="*/ 1481959 w 1481959"/>
                <a:gd name="connsiteY29" fmla="*/ 824522 h 890142"/>
                <a:gd name="connsiteX30" fmla="*/ 1416339 w 1481959"/>
                <a:gd name="connsiteY30" fmla="*/ 890142 h 890142"/>
                <a:gd name="connsiteX31" fmla="*/ 65620 w 1481959"/>
                <a:gd name="connsiteY31" fmla="*/ 890142 h 890142"/>
                <a:gd name="connsiteX32" fmla="*/ 0 w 1481959"/>
                <a:gd name="connsiteY32" fmla="*/ 824522 h 89014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1402569 w 1481959"/>
                <a:gd name="connsiteY24" fmla="*/ 628802 h 703382"/>
                <a:gd name="connsiteX25" fmla="*/ 72174 w 1481959"/>
                <a:gd name="connsiteY25" fmla="*/ 628802 h 703382"/>
                <a:gd name="connsiteX26" fmla="*/ 1402569 w 1481959"/>
                <a:gd name="connsiteY26" fmla="*/ 628802 h 703382"/>
                <a:gd name="connsiteX27" fmla="*/ 0 w 1481959"/>
                <a:gd name="connsiteY27" fmla="*/ 637762 h 703382"/>
                <a:gd name="connsiteX28" fmla="*/ 1481959 w 1481959"/>
                <a:gd name="connsiteY28" fmla="*/ 637762 h 703382"/>
                <a:gd name="connsiteX29" fmla="*/ 1416339 w 1481959"/>
                <a:gd name="connsiteY29" fmla="*/ 703382 h 703382"/>
                <a:gd name="connsiteX30" fmla="*/ 65620 w 1481959"/>
                <a:gd name="connsiteY30" fmla="*/ 703382 h 703382"/>
                <a:gd name="connsiteX31" fmla="*/ 0 w 1481959"/>
                <a:gd name="connsiteY31"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65620 w 1481959"/>
                <a:gd name="connsiteY27" fmla="*/ 703382 h 703382"/>
                <a:gd name="connsiteX28" fmla="*/ 0 w 1481959"/>
                <a:gd name="connsiteY28" fmla="*/ 637762 h 703382"/>
                <a:gd name="connsiteX0" fmla="*/ 678350 w 1481959"/>
                <a:gd name="connsiteY0" fmla="*/ 55 h 703382"/>
                <a:gd name="connsiteX1" fmla="*/ 688805 w 1481959"/>
                <a:gd name="connsiteY1" fmla="*/ 289 h 703382"/>
                <a:gd name="connsiteX2" fmla="*/ 971484 w 1481959"/>
                <a:gd name="connsiteY2" fmla="*/ 289 h 703382"/>
                <a:gd name="connsiteX3" fmla="*/ 1006067 w 1481959"/>
                <a:gd name="connsiteY3" fmla="*/ 33370 h 703382"/>
                <a:gd name="connsiteX4" fmla="*/ 1006067 w 1481959"/>
                <a:gd name="connsiteY4" fmla="*/ 317553 h 703382"/>
                <a:gd name="connsiteX5" fmla="*/ 1004269 w 1481959"/>
                <a:gd name="connsiteY5" fmla="*/ 336250 h 703382"/>
                <a:gd name="connsiteX6" fmla="*/ 996845 w 1481959"/>
                <a:gd name="connsiteY6" fmla="*/ 337768 h 703382"/>
                <a:gd name="connsiteX7" fmla="*/ 946477 w 1481959"/>
                <a:gd name="connsiteY7" fmla="*/ 287906 h 703382"/>
                <a:gd name="connsiteX8" fmla="*/ 903068 w 1481959"/>
                <a:gd name="connsiteY8" fmla="*/ 288124 h 703382"/>
                <a:gd name="connsiteX9" fmla="*/ 711725 w 1481959"/>
                <a:gd name="connsiteY9" fmla="*/ 481409 h 703382"/>
                <a:gd name="connsiteX10" fmla="*/ 661739 w 1481959"/>
                <a:gd name="connsiteY10" fmla="*/ 460397 h 703382"/>
                <a:gd name="connsiteX11" fmla="*/ 535436 w 1481959"/>
                <a:gd name="connsiteY11" fmla="*/ 334093 h 703382"/>
                <a:gd name="connsiteX12" fmla="*/ 520710 w 1481959"/>
                <a:gd name="connsiteY12" fmla="*/ 298667 h 703382"/>
                <a:gd name="connsiteX13" fmla="*/ 597984 w 1481959"/>
                <a:gd name="connsiteY13" fmla="*/ 219891 h 703382"/>
                <a:gd name="connsiteX14" fmla="*/ 709855 w 1481959"/>
                <a:gd name="connsiteY14" fmla="*/ 110053 h 703382"/>
                <a:gd name="connsiteX15" fmla="*/ 720565 w 1481959"/>
                <a:gd name="connsiteY15" fmla="*/ 92120 h 703382"/>
                <a:gd name="connsiteX16" fmla="*/ 722022 w 1481959"/>
                <a:gd name="connsiteY16" fmla="*/ 88982 h 703382"/>
                <a:gd name="connsiteX17" fmla="*/ 723721 w 1481959"/>
                <a:gd name="connsiteY17" fmla="*/ 79783 h 703382"/>
                <a:gd name="connsiteX18" fmla="*/ 723262 w 1481959"/>
                <a:gd name="connsiteY18" fmla="*/ 75403 h 703382"/>
                <a:gd name="connsiteX19" fmla="*/ 723111 w 1481959"/>
                <a:gd name="connsiteY19" fmla="*/ 74667 h 703382"/>
                <a:gd name="connsiteX20" fmla="*/ 714729 w 1481959"/>
                <a:gd name="connsiteY20" fmla="*/ 57044 h 703382"/>
                <a:gd name="connsiteX21" fmla="*/ 678087 w 1481959"/>
                <a:gd name="connsiteY21" fmla="*/ 21100 h 703382"/>
                <a:gd name="connsiteX22" fmla="*/ 668098 w 1481959"/>
                <a:gd name="connsiteY22" fmla="*/ 3366 h 703382"/>
                <a:gd name="connsiteX23" fmla="*/ 678350 w 1481959"/>
                <a:gd name="connsiteY23" fmla="*/ 55 h 703382"/>
                <a:gd name="connsiteX24" fmla="*/ 0 w 1481959"/>
                <a:gd name="connsiteY24" fmla="*/ 637762 h 703382"/>
                <a:gd name="connsiteX25" fmla="*/ 1481959 w 1481959"/>
                <a:gd name="connsiteY25" fmla="*/ 637762 h 703382"/>
                <a:gd name="connsiteX26" fmla="*/ 1416339 w 1481959"/>
                <a:gd name="connsiteY26" fmla="*/ 703382 h 703382"/>
                <a:gd name="connsiteX27" fmla="*/ 0 w 1481959"/>
                <a:gd name="connsiteY27" fmla="*/ 637762 h 703382"/>
                <a:gd name="connsiteX0" fmla="*/ 158632 w 962241"/>
                <a:gd name="connsiteY0" fmla="*/ 55 h 703382"/>
                <a:gd name="connsiteX1" fmla="*/ 169087 w 962241"/>
                <a:gd name="connsiteY1" fmla="*/ 289 h 703382"/>
                <a:gd name="connsiteX2" fmla="*/ 451766 w 962241"/>
                <a:gd name="connsiteY2" fmla="*/ 289 h 703382"/>
                <a:gd name="connsiteX3" fmla="*/ 486349 w 962241"/>
                <a:gd name="connsiteY3" fmla="*/ 33370 h 703382"/>
                <a:gd name="connsiteX4" fmla="*/ 486349 w 962241"/>
                <a:gd name="connsiteY4" fmla="*/ 317553 h 703382"/>
                <a:gd name="connsiteX5" fmla="*/ 484551 w 962241"/>
                <a:gd name="connsiteY5" fmla="*/ 336250 h 703382"/>
                <a:gd name="connsiteX6" fmla="*/ 477127 w 962241"/>
                <a:gd name="connsiteY6" fmla="*/ 337768 h 703382"/>
                <a:gd name="connsiteX7" fmla="*/ 426759 w 962241"/>
                <a:gd name="connsiteY7" fmla="*/ 287906 h 703382"/>
                <a:gd name="connsiteX8" fmla="*/ 383350 w 962241"/>
                <a:gd name="connsiteY8" fmla="*/ 288124 h 703382"/>
                <a:gd name="connsiteX9" fmla="*/ 192007 w 962241"/>
                <a:gd name="connsiteY9" fmla="*/ 481409 h 703382"/>
                <a:gd name="connsiteX10" fmla="*/ 142021 w 962241"/>
                <a:gd name="connsiteY10" fmla="*/ 460397 h 703382"/>
                <a:gd name="connsiteX11" fmla="*/ 15718 w 962241"/>
                <a:gd name="connsiteY11" fmla="*/ 334093 h 703382"/>
                <a:gd name="connsiteX12" fmla="*/ 992 w 962241"/>
                <a:gd name="connsiteY12" fmla="*/ 298667 h 703382"/>
                <a:gd name="connsiteX13" fmla="*/ 78266 w 962241"/>
                <a:gd name="connsiteY13" fmla="*/ 219891 h 703382"/>
                <a:gd name="connsiteX14" fmla="*/ 190137 w 962241"/>
                <a:gd name="connsiteY14" fmla="*/ 110053 h 703382"/>
                <a:gd name="connsiteX15" fmla="*/ 200847 w 962241"/>
                <a:gd name="connsiteY15" fmla="*/ 92120 h 703382"/>
                <a:gd name="connsiteX16" fmla="*/ 202304 w 962241"/>
                <a:gd name="connsiteY16" fmla="*/ 88982 h 703382"/>
                <a:gd name="connsiteX17" fmla="*/ 204003 w 962241"/>
                <a:gd name="connsiteY17" fmla="*/ 79783 h 703382"/>
                <a:gd name="connsiteX18" fmla="*/ 203544 w 962241"/>
                <a:gd name="connsiteY18" fmla="*/ 75403 h 703382"/>
                <a:gd name="connsiteX19" fmla="*/ 203393 w 962241"/>
                <a:gd name="connsiteY19" fmla="*/ 74667 h 703382"/>
                <a:gd name="connsiteX20" fmla="*/ 195011 w 962241"/>
                <a:gd name="connsiteY20" fmla="*/ 57044 h 703382"/>
                <a:gd name="connsiteX21" fmla="*/ 158369 w 962241"/>
                <a:gd name="connsiteY21" fmla="*/ 21100 h 703382"/>
                <a:gd name="connsiteX22" fmla="*/ 148380 w 962241"/>
                <a:gd name="connsiteY22" fmla="*/ 3366 h 703382"/>
                <a:gd name="connsiteX23" fmla="*/ 158632 w 962241"/>
                <a:gd name="connsiteY23" fmla="*/ 55 h 703382"/>
                <a:gd name="connsiteX24" fmla="*/ 896621 w 962241"/>
                <a:gd name="connsiteY24" fmla="*/ 703382 h 703382"/>
                <a:gd name="connsiteX25" fmla="*/ 962241 w 962241"/>
                <a:gd name="connsiteY25" fmla="*/ 637762 h 703382"/>
                <a:gd name="connsiteX26" fmla="*/ 896621 w 962241"/>
                <a:gd name="connsiteY26" fmla="*/ 703382 h 703382"/>
                <a:gd name="connsiteX0" fmla="*/ 158632 w 486646"/>
                <a:gd name="connsiteY0" fmla="*/ 55 h 485065"/>
                <a:gd name="connsiteX1" fmla="*/ 169087 w 486646"/>
                <a:gd name="connsiteY1" fmla="*/ 289 h 485065"/>
                <a:gd name="connsiteX2" fmla="*/ 451766 w 486646"/>
                <a:gd name="connsiteY2" fmla="*/ 289 h 485065"/>
                <a:gd name="connsiteX3" fmla="*/ 486349 w 486646"/>
                <a:gd name="connsiteY3" fmla="*/ 33370 h 485065"/>
                <a:gd name="connsiteX4" fmla="*/ 486349 w 486646"/>
                <a:gd name="connsiteY4" fmla="*/ 317553 h 485065"/>
                <a:gd name="connsiteX5" fmla="*/ 484551 w 486646"/>
                <a:gd name="connsiteY5" fmla="*/ 336250 h 485065"/>
                <a:gd name="connsiteX6" fmla="*/ 477127 w 486646"/>
                <a:gd name="connsiteY6" fmla="*/ 337768 h 485065"/>
                <a:gd name="connsiteX7" fmla="*/ 426759 w 486646"/>
                <a:gd name="connsiteY7" fmla="*/ 287906 h 485065"/>
                <a:gd name="connsiteX8" fmla="*/ 383350 w 486646"/>
                <a:gd name="connsiteY8" fmla="*/ 288124 h 485065"/>
                <a:gd name="connsiteX9" fmla="*/ 192007 w 486646"/>
                <a:gd name="connsiteY9" fmla="*/ 481409 h 485065"/>
                <a:gd name="connsiteX10" fmla="*/ 142021 w 486646"/>
                <a:gd name="connsiteY10" fmla="*/ 460397 h 485065"/>
                <a:gd name="connsiteX11" fmla="*/ 15718 w 486646"/>
                <a:gd name="connsiteY11" fmla="*/ 334093 h 485065"/>
                <a:gd name="connsiteX12" fmla="*/ 992 w 486646"/>
                <a:gd name="connsiteY12" fmla="*/ 298667 h 485065"/>
                <a:gd name="connsiteX13" fmla="*/ 78266 w 486646"/>
                <a:gd name="connsiteY13" fmla="*/ 219891 h 485065"/>
                <a:gd name="connsiteX14" fmla="*/ 190137 w 486646"/>
                <a:gd name="connsiteY14" fmla="*/ 110053 h 485065"/>
                <a:gd name="connsiteX15" fmla="*/ 200847 w 486646"/>
                <a:gd name="connsiteY15" fmla="*/ 92120 h 485065"/>
                <a:gd name="connsiteX16" fmla="*/ 202304 w 486646"/>
                <a:gd name="connsiteY16" fmla="*/ 88982 h 485065"/>
                <a:gd name="connsiteX17" fmla="*/ 204003 w 486646"/>
                <a:gd name="connsiteY17" fmla="*/ 79783 h 485065"/>
                <a:gd name="connsiteX18" fmla="*/ 203544 w 486646"/>
                <a:gd name="connsiteY18" fmla="*/ 75403 h 485065"/>
                <a:gd name="connsiteX19" fmla="*/ 203393 w 486646"/>
                <a:gd name="connsiteY19" fmla="*/ 74667 h 485065"/>
                <a:gd name="connsiteX20" fmla="*/ 195011 w 486646"/>
                <a:gd name="connsiteY20" fmla="*/ 57044 h 485065"/>
                <a:gd name="connsiteX21" fmla="*/ 158369 w 486646"/>
                <a:gd name="connsiteY21" fmla="*/ 21100 h 485065"/>
                <a:gd name="connsiteX22" fmla="*/ 148380 w 486646"/>
                <a:gd name="connsiteY22" fmla="*/ 3366 h 485065"/>
                <a:gd name="connsiteX23" fmla="*/ 158632 w 486646"/>
                <a:gd name="connsiteY23" fmla="*/ 55 h 48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6646" h="485065">
                  <a:moveTo>
                    <a:pt x="158632" y="55"/>
                  </a:moveTo>
                  <a:lnTo>
                    <a:pt x="169087" y="289"/>
                  </a:lnTo>
                  <a:lnTo>
                    <a:pt x="451766" y="289"/>
                  </a:lnTo>
                  <a:cubicBezTo>
                    <a:pt x="480584" y="-2217"/>
                    <a:pt x="488353" y="11818"/>
                    <a:pt x="486349" y="33370"/>
                  </a:cubicBezTo>
                  <a:lnTo>
                    <a:pt x="486349" y="317553"/>
                  </a:lnTo>
                  <a:lnTo>
                    <a:pt x="484551" y="336250"/>
                  </a:lnTo>
                  <a:cubicBezTo>
                    <a:pt x="482733" y="339091"/>
                    <a:pt x="479977" y="339068"/>
                    <a:pt x="477127" y="337768"/>
                  </a:cubicBezTo>
                  <a:lnTo>
                    <a:pt x="426759" y="287906"/>
                  </a:lnTo>
                  <a:cubicBezTo>
                    <a:pt x="414712" y="275979"/>
                    <a:pt x="395277" y="276076"/>
                    <a:pt x="383350" y="288124"/>
                  </a:cubicBezTo>
                  <a:lnTo>
                    <a:pt x="192007" y="481409"/>
                  </a:lnTo>
                  <a:cubicBezTo>
                    <a:pt x="179642" y="489291"/>
                    <a:pt x="169595" y="485360"/>
                    <a:pt x="142021" y="460397"/>
                  </a:cubicBezTo>
                  <a:lnTo>
                    <a:pt x="15718" y="334093"/>
                  </a:lnTo>
                  <a:cubicBezTo>
                    <a:pt x="5152" y="320618"/>
                    <a:pt x="-2888" y="310510"/>
                    <a:pt x="992" y="298667"/>
                  </a:cubicBezTo>
                  <a:lnTo>
                    <a:pt x="78266" y="219891"/>
                  </a:lnTo>
                  <a:lnTo>
                    <a:pt x="190137" y="110053"/>
                  </a:lnTo>
                  <a:cubicBezTo>
                    <a:pt x="195360" y="103041"/>
                    <a:pt x="198864" y="97182"/>
                    <a:pt x="200847" y="92120"/>
                  </a:cubicBezTo>
                  <a:cubicBezTo>
                    <a:pt x="201687" y="91224"/>
                    <a:pt x="202130" y="90148"/>
                    <a:pt x="202304" y="88982"/>
                  </a:cubicBezTo>
                  <a:cubicBezTo>
                    <a:pt x="203608" y="85474"/>
                    <a:pt x="204144" y="82444"/>
                    <a:pt x="204003" y="79783"/>
                  </a:cubicBezTo>
                  <a:cubicBezTo>
                    <a:pt x="204241" y="78306"/>
                    <a:pt x="204174" y="76824"/>
                    <a:pt x="203544" y="75403"/>
                  </a:cubicBezTo>
                  <a:cubicBezTo>
                    <a:pt x="203573" y="75136"/>
                    <a:pt x="203507" y="74894"/>
                    <a:pt x="203393" y="74667"/>
                  </a:cubicBezTo>
                  <a:cubicBezTo>
                    <a:pt x="202982" y="68153"/>
                    <a:pt x="200016" y="61952"/>
                    <a:pt x="195011" y="57044"/>
                  </a:cubicBezTo>
                  <a:lnTo>
                    <a:pt x="158369" y="21100"/>
                  </a:lnTo>
                  <a:lnTo>
                    <a:pt x="148380" y="3366"/>
                  </a:lnTo>
                  <a:cubicBezTo>
                    <a:pt x="149287" y="485"/>
                    <a:pt x="153565" y="7"/>
                    <a:pt x="158632" y="55"/>
                  </a:cubicBezTo>
                  <a:close/>
                </a:path>
              </a:pathLst>
            </a:custGeom>
            <a:grpFill/>
            <a:ln w="9525" cap="flat" cmpd="sng" algn="ctr">
              <a:noFill/>
              <a:prstDash val="solid"/>
            </a:ln>
            <a:effectLst/>
          </p:spPr>
          <p:txBody>
            <a:bodyPr rot="0" spcFirstLastPara="0" vertOverflow="overflow" horzOverflow="overflow" vert="horz" wrap="square" lIns="93234" tIns="46616" rIns="46616" bIns="93234" numCol="1" spcCol="0" rtlCol="0" fromWordArt="0" anchor="b" anchorCtr="0" forceAA="0" compatLnSpc="1">
              <a:prstTxWarp prst="textNoShape">
                <a:avLst/>
              </a:prstTxWarp>
              <a:noAutofit/>
            </a:bodyPr>
            <a:lstStyle/>
            <a:p>
              <a:pPr marL="0" marR="0" lvl="0" indent="0" algn="ctr" defTabSz="931932" rtl="0" eaLnBrk="1" fontAlgn="auto" latinLnBrk="0" hangingPunct="1">
                <a:lnSpc>
                  <a:spcPct val="100000"/>
                </a:lnSpc>
                <a:spcBef>
                  <a:spcPts val="0"/>
                </a:spcBef>
                <a:spcAft>
                  <a:spcPts val="0"/>
                </a:spcAft>
                <a:buClrTx/>
                <a:buSzTx/>
                <a:buFontTx/>
                <a:buNone/>
                <a:tabLst/>
                <a:defRPr/>
              </a:pPr>
              <a:endParaRPr kumimoji="0" lang="en-US" sz="1426" b="0" i="0" u="none" strike="noStrike" kern="0" cap="none" spc="-51" normalizeH="0" baseline="0" noProof="0" dirty="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sp>
          <p:nvSpPr>
            <p:cNvPr id="24" name="Freeform 23"/>
            <p:cNvSpPr/>
            <p:nvPr/>
          </p:nvSpPr>
          <p:spPr>
            <a:xfrm>
              <a:off x="10467794" y="2369307"/>
              <a:ext cx="1004386" cy="752113"/>
            </a:xfrm>
            <a:custGeom>
              <a:avLst/>
              <a:gdLst>
                <a:gd name="connsiteX0" fmla="*/ 95091 w 1344068"/>
                <a:gd name="connsiteY0" fmla="*/ 183749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839679 w 1344068"/>
                <a:gd name="connsiteY12" fmla="*/ 37932 h 1006476"/>
                <a:gd name="connsiteX13" fmla="*/ 839679 w 1344068"/>
                <a:gd name="connsiteY13" fmla="*/ 105968 h 1006476"/>
                <a:gd name="connsiteX14" fmla="*/ 1173745 w 1344068"/>
                <a:gd name="connsiteY14" fmla="*/ 105968 h 1006476"/>
                <a:gd name="connsiteX15" fmla="*/ 1173745 w 1344068"/>
                <a:gd name="connsiteY15" fmla="*/ 37932 h 1006476"/>
                <a:gd name="connsiteX16" fmla="*/ 170323 w 1344068"/>
                <a:gd name="connsiteY16" fmla="*/ 37932 h 1006476"/>
                <a:gd name="connsiteX17" fmla="*/ 170323 w 1344068"/>
                <a:gd name="connsiteY17" fmla="*/ 105968 h 1006476"/>
                <a:gd name="connsiteX18" fmla="*/ 504389 w 1344068"/>
                <a:gd name="connsiteY18" fmla="*/ 105968 h 1006476"/>
                <a:gd name="connsiteX19" fmla="*/ 504389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0 w 1344068"/>
                <a:gd name="connsiteY24" fmla="*/ 0 h 1006476"/>
                <a:gd name="connsiteX25" fmla="*/ 1344068 w 1344068"/>
                <a:gd name="connsiteY25" fmla="*/ 0 h 1006476"/>
                <a:gd name="connsiteX26" fmla="*/ 1344068 w 1344068"/>
                <a:gd name="connsiteY26" fmla="*/ 1006476 h 1006476"/>
                <a:gd name="connsiteX27" fmla="*/ 0 w 1344068"/>
                <a:gd name="connsiteY27" fmla="*/ 1006476 h 1006476"/>
                <a:gd name="connsiteX0" fmla="*/ 95091 w 1344068"/>
                <a:gd name="connsiteY0" fmla="*/ 912133 h 1006476"/>
                <a:gd name="connsiteX1" fmla="*/ 1234463 w 1344068"/>
                <a:gd name="connsiteY1" fmla="*/ 183749 h 1006476"/>
                <a:gd name="connsiteX2" fmla="*/ 1234463 w 1344068"/>
                <a:gd name="connsiteY2" fmla="*/ 912133 h 1006476"/>
                <a:gd name="connsiteX3" fmla="*/ 95091 w 1344068"/>
                <a:gd name="connsiteY3" fmla="*/ 912133 h 1006476"/>
                <a:gd name="connsiteX4" fmla="*/ 36697 w 1344068"/>
                <a:gd name="connsiteY4" fmla="*/ 138779 h 1006476"/>
                <a:gd name="connsiteX5" fmla="*/ 36697 w 1344068"/>
                <a:gd name="connsiteY5" fmla="*/ 979442 h 1006476"/>
                <a:gd name="connsiteX6" fmla="*/ 1307371 w 1344068"/>
                <a:gd name="connsiteY6" fmla="*/ 979442 h 1006476"/>
                <a:gd name="connsiteX7" fmla="*/ 1307371 w 1344068"/>
                <a:gd name="connsiteY7" fmla="*/ 138779 h 1006476"/>
                <a:gd name="connsiteX8" fmla="*/ 36697 w 1344068"/>
                <a:gd name="connsiteY8" fmla="*/ 138779 h 1006476"/>
                <a:gd name="connsiteX9" fmla="*/ 1239333 w 1344068"/>
                <a:gd name="connsiteY9" fmla="*/ 37932 h 1006476"/>
                <a:gd name="connsiteX10" fmla="*/ 1239333 w 1344068"/>
                <a:gd name="connsiteY10" fmla="*/ 105968 h 1006476"/>
                <a:gd name="connsiteX11" fmla="*/ 1307371 w 1344068"/>
                <a:gd name="connsiteY11" fmla="*/ 105968 h 1006476"/>
                <a:gd name="connsiteX12" fmla="*/ 1307371 w 1344068"/>
                <a:gd name="connsiteY12" fmla="*/ 37932 h 1006476"/>
                <a:gd name="connsiteX13" fmla="*/ 1239333 w 1344068"/>
                <a:gd name="connsiteY13" fmla="*/ 37932 h 1006476"/>
                <a:gd name="connsiteX14" fmla="*/ 839679 w 1344068"/>
                <a:gd name="connsiteY14" fmla="*/ 37932 h 1006476"/>
                <a:gd name="connsiteX15" fmla="*/ 839679 w 1344068"/>
                <a:gd name="connsiteY15" fmla="*/ 105968 h 1006476"/>
                <a:gd name="connsiteX16" fmla="*/ 1173745 w 1344068"/>
                <a:gd name="connsiteY16" fmla="*/ 105968 h 1006476"/>
                <a:gd name="connsiteX17" fmla="*/ 1173745 w 1344068"/>
                <a:gd name="connsiteY17" fmla="*/ 37932 h 1006476"/>
                <a:gd name="connsiteX18" fmla="*/ 839679 w 1344068"/>
                <a:gd name="connsiteY18" fmla="*/ 37932 h 1006476"/>
                <a:gd name="connsiteX19" fmla="*/ 170323 w 1344068"/>
                <a:gd name="connsiteY19" fmla="*/ 37932 h 1006476"/>
                <a:gd name="connsiteX20" fmla="*/ 170323 w 1344068"/>
                <a:gd name="connsiteY20" fmla="*/ 105968 h 1006476"/>
                <a:gd name="connsiteX21" fmla="*/ 504389 w 1344068"/>
                <a:gd name="connsiteY21" fmla="*/ 105968 h 1006476"/>
                <a:gd name="connsiteX22" fmla="*/ 504389 w 1344068"/>
                <a:gd name="connsiteY22" fmla="*/ 37932 h 1006476"/>
                <a:gd name="connsiteX23" fmla="*/ 170323 w 1344068"/>
                <a:gd name="connsiteY23" fmla="*/ 37932 h 1006476"/>
                <a:gd name="connsiteX24" fmla="*/ 36697 w 1344068"/>
                <a:gd name="connsiteY24" fmla="*/ 37932 h 1006476"/>
                <a:gd name="connsiteX25" fmla="*/ 36697 w 1344068"/>
                <a:gd name="connsiteY25" fmla="*/ 105968 h 1006476"/>
                <a:gd name="connsiteX26" fmla="*/ 104736 w 1344068"/>
                <a:gd name="connsiteY26" fmla="*/ 105968 h 1006476"/>
                <a:gd name="connsiteX27" fmla="*/ 104736 w 1344068"/>
                <a:gd name="connsiteY27" fmla="*/ 37932 h 1006476"/>
                <a:gd name="connsiteX28" fmla="*/ 36697 w 1344068"/>
                <a:gd name="connsiteY28" fmla="*/ 37932 h 1006476"/>
                <a:gd name="connsiteX29" fmla="*/ 0 w 1344068"/>
                <a:gd name="connsiteY29" fmla="*/ 0 h 1006476"/>
                <a:gd name="connsiteX30" fmla="*/ 1344068 w 1344068"/>
                <a:gd name="connsiteY30" fmla="*/ 0 h 1006476"/>
                <a:gd name="connsiteX31" fmla="*/ 1344068 w 1344068"/>
                <a:gd name="connsiteY31" fmla="*/ 1006476 h 1006476"/>
                <a:gd name="connsiteX32" fmla="*/ 0 w 1344068"/>
                <a:gd name="connsiteY32" fmla="*/ 1006476 h 1006476"/>
                <a:gd name="connsiteX33" fmla="*/ 0 w 1344068"/>
                <a:gd name="connsiteY33" fmla="*/ 0 h 1006476"/>
                <a:gd name="connsiteX0" fmla="*/ 1234463 w 1344068"/>
                <a:gd name="connsiteY0" fmla="*/ 912133 h 1006476"/>
                <a:gd name="connsiteX1" fmla="*/ 1234463 w 1344068"/>
                <a:gd name="connsiteY1" fmla="*/ 183749 h 1006476"/>
                <a:gd name="connsiteX2" fmla="*/ 1234463 w 1344068"/>
                <a:gd name="connsiteY2" fmla="*/ 912133 h 1006476"/>
                <a:gd name="connsiteX3" fmla="*/ 36697 w 1344068"/>
                <a:gd name="connsiteY3" fmla="*/ 138779 h 1006476"/>
                <a:gd name="connsiteX4" fmla="*/ 36697 w 1344068"/>
                <a:gd name="connsiteY4" fmla="*/ 979442 h 1006476"/>
                <a:gd name="connsiteX5" fmla="*/ 1307371 w 1344068"/>
                <a:gd name="connsiteY5" fmla="*/ 979442 h 1006476"/>
                <a:gd name="connsiteX6" fmla="*/ 1307371 w 1344068"/>
                <a:gd name="connsiteY6" fmla="*/ 138779 h 1006476"/>
                <a:gd name="connsiteX7" fmla="*/ 36697 w 1344068"/>
                <a:gd name="connsiteY7" fmla="*/ 138779 h 1006476"/>
                <a:gd name="connsiteX8" fmla="*/ 1239333 w 1344068"/>
                <a:gd name="connsiteY8" fmla="*/ 37932 h 1006476"/>
                <a:gd name="connsiteX9" fmla="*/ 1239333 w 1344068"/>
                <a:gd name="connsiteY9" fmla="*/ 105968 h 1006476"/>
                <a:gd name="connsiteX10" fmla="*/ 1307371 w 1344068"/>
                <a:gd name="connsiteY10" fmla="*/ 105968 h 1006476"/>
                <a:gd name="connsiteX11" fmla="*/ 1307371 w 1344068"/>
                <a:gd name="connsiteY11" fmla="*/ 37932 h 1006476"/>
                <a:gd name="connsiteX12" fmla="*/ 1239333 w 1344068"/>
                <a:gd name="connsiteY12" fmla="*/ 37932 h 1006476"/>
                <a:gd name="connsiteX13" fmla="*/ 839679 w 1344068"/>
                <a:gd name="connsiteY13" fmla="*/ 37932 h 1006476"/>
                <a:gd name="connsiteX14" fmla="*/ 839679 w 1344068"/>
                <a:gd name="connsiteY14" fmla="*/ 105968 h 1006476"/>
                <a:gd name="connsiteX15" fmla="*/ 1173745 w 1344068"/>
                <a:gd name="connsiteY15" fmla="*/ 105968 h 1006476"/>
                <a:gd name="connsiteX16" fmla="*/ 1173745 w 1344068"/>
                <a:gd name="connsiteY16" fmla="*/ 37932 h 1006476"/>
                <a:gd name="connsiteX17" fmla="*/ 839679 w 1344068"/>
                <a:gd name="connsiteY17" fmla="*/ 37932 h 1006476"/>
                <a:gd name="connsiteX18" fmla="*/ 170323 w 1344068"/>
                <a:gd name="connsiteY18" fmla="*/ 37932 h 1006476"/>
                <a:gd name="connsiteX19" fmla="*/ 170323 w 1344068"/>
                <a:gd name="connsiteY19" fmla="*/ 105968 h 1006476"/>
                <a:gd name="connsiteX20" fmla="*/ 504389 w 1344068"/>
                <a:gd name="connsiteY20" fmla="*/ 105968 h 1006476"/>
                <a:gd name="connsiteX21" fmla="*/ 504389 w 1344068"/>
                <a:gd name="connsiteY21" fmla="*/ 37932 h 1006476"/>
                <a:gd name="connsiteX22" fmla="*/ 170323 w 1344068"/>
                <a:gd name="connsiteY22" fmla="*/ 37932 h 1006476"/>
                <a:gd name="connsiteX23" fmla="*/ 36697 w 1344068"/>
                <a:gd name="connsiteY23" fmla="*/ 37932 h 1006476"/>
                <a:gd name="connsiteX24" fmla="*/ 36697 w 1344068"/>
                <a:gd name="connsiteY24" fmla="*/ 105968 h 1006476"/>
                <a:gd name="connsiteX25" fmla="*/ 104736 w 1344068"/>
                <a:gd name="connsiteY25" fmla="*/ 105968 h 1006476"/>
                <a:gd name="connsiteX26" fmla="*/ 104736 w 1344068"/>
                <a:gd name="connsiteY26" fmla="*/ 37932 h 1006476"/>
                <a:gd name="connsiteX27" fmla="*/ 36697 w 1344068"/>
                <a:gd name="connsiteY27" fmla="*/ 37932 h 1006476"/>
                <a:gd name="connsiteX28" fmla="*/ 0 w 1344068"/>
                <a:gd name="connsiteY28" fmla="*/ 0 h 1006476"/>
                <a:gd name="connsiteX29" fmla="*/ 1344068 w 1344068"/>
                <a:gd name="connsiteY29" fmla="*/ 0 h 1006476"/>
                <a:gd name="connsiteX30" fmla="*/ 1344068 w 1344068"/>
                <a:gd name="connsiteY30" fmla="*/ 1006476 h 1006476"/>
                <a:gd name="connsiteX31" fmla="*/ 0 w 1344068"/>
                <a:gd name="connsiteY31" fmla="*/ 1006476 h 1006476"/>
                <a:gd name="connsiteX32" fmla="*/ 0 w 1344068"/>
                <a:gd name="connsiteY32" fmla="*/ 0 h 1006476"/>
                <a:gd name="connsiteX0" fmla="*/ 36697 w 1344068"/>
                <a:gd name="connsiteY0" fmla="*/ 138779 h 1006476"/>
                <a:gd name="connsiteX1" fmla="*/ 36697 w 1344068"/>
                <a:gd name="connsiteY1" fmla="*/ 979442 h 1006476"/>
                <a:gd name="connsiteX2" fmla="*/ 1307371 w 1344068"/>
                <a:gd name="connsiteY2" fmla="*/ 979442 h 1006476"/>
                <a:gd name="connsiteX3" fmla="*/ 1307371 w 1344068"/>
                <a:gd name="connsiteY3" fmla="*/ 138779 h 1006476"/>
                <a:gd name="connsiteX4" fmla="*/ 36697 w 1344068"/>
                <a:gd name="connsiteY4" fmla="*/ 138779 h 1006476"/>
                <a:gd name="connsiteX5" fmla="*/ 1239333 w 1344068"/>
                <a:gd name="connsiteY5" fmla="*/ 37932 h 1006476"/>
                <a:gd name="connsiteX6" fmla="*/ 1239333 w 1344068"/>
                <a:gd name="connsiteY6" fmla="*/ 105968 h 1006476"/>
                <a:gd name="connsiteX7" fmla="*/ 1307371 w 1344068"/>
                <a:gd name="connsiteY7" fmla="*/ 105968 h 1006476"/>
                <a:gd name="connsiteX8" fmla="*/ 1307371 w 1344068"/>
                <a:gd name="connsiteY8" fmla="*/ 37932 h 1006476"/>
                <a:gd name="connsiteX9" fmla="*/ 1239333 w 1344068"/>
                <a:gd name="connsiteY9" fmla="*/ 37932 h 1006476"/>
                <a:gd name="connsiteX10" fmla="*/ 839679 w 1344068"/>
                <a:gd name="connsiteY10" fmla="*/ 37932 h 1006476"/>
                <a:gd name="connsiteX11" fmla="*/ 839679 w 1344068"/>
                <a:gd name="connsiteY11" fmla="*/ 105968 h 1006476"/>
                <a:gd name="connsiteX12" fmla="*/ 1173745 w 1344068"/>
                <a:gd name="connsiteY12" fmla="*/ 105968 h 1006476"/>
                <a:gd name="connsiteX13" fmla="*/ 1173745 w 1344068"/>
                <a:gd name="connsiteY13" fmla="*/ 37932 h 1006476"/>
                <a:gd name="connsiteX14" fmla="*/ 839679 w 1344068"/>
                <a:gd name="connsiteY14" fmla="*/ 37932 h 1006476"/>
                <a:gd name="connsiteX15" fmla="*/ 170323 w 1344068"/>
                <a:gd name="connsiteY15" fmla="*/ 37932 h 1006476"/>
                <a:gd name="connsiteX16" fmla="*/ 170323 w 1344068"/>
                <a:gd name="connsiteY16" fmla="*/ 105968 h 1006476"/>
                <a:gd name="connsiteX17" fmla="*/ 504389 w 1344068"/>
                <a:gd name="connsiteY17" fmla="*/ 105968 h 1006476"/>
                <a:gd name="connsiteX18" fmla="*/ 504389 w 1344068"/>
                <a:gd name="connsiteY18" fmla="*/ 37932 h 1006476"/>
                <a:gd name="connsiteX19" fmla="*/ 170323 w 1344068"/>
                <a:gd name="connsiteY19" fmla="*/ 37932 h 1006476"/>
                <a:gd name="connsiteX20" fmla="*/ 36697 w 1344068"/>
                <a:gd name="connsiteY20" fmla="*/ 37932 h 1006476"/>
                <a:gd name="connsiteX21" fmla="*/ 36697 w 1344068"/>
                <a:gd name="connsiteY21" fmla="*/ 105968 h 1006476"/>
                <a:gd name="connsiteX22" fmla="*/ 104736 w 1344068"/>
                <a:gd name="connsiteY22" fmla="*/ 105968 h 1006476"/>
                <a:gd name="connsiteX23" fmla="*/ 104736 w 1344068"/>
                <a:gd name="connsiteY23" fmla="*/ 37932 h 1006476"/>
                <a:gd name="connsiteX24" fmla="*/ 36697 w 1344068"/>
                <a:gd name="connsiteY24" fmla="*/ 37932 h 1006476"/>
                <a:gd name="connsiteX25" fmla="*/ 0 w 1344068"/>
                <a:gd name="connsiteY25" fmla="*/ 0 h 1006476"/>
                <a:gd name="connsiteX26" fmla="*/ 1344068 w 1344068"/>
                <a:gd name="connsiteY26" fmla="*/ 0 h 1006476"/>
                <a:gd name="connsiteX27" fmla="*/ 1344068 w 1344068"/>
                <a:gd name="connsiteY27" fmla="*/ 1006476 h 1006476"/>
                <a:gd name="connsiteX28" fmla="*/ 0 w 1344068"/>
                <a:gd name="connsiteY28" fmla="*/ 1006476 h 1006476"/>
                <a:gd name="connsiteX29" fmla="*/ 0 w 1344068"/>
                <a:gd name="connsiteY29" fmla="*/ 0 h 100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4068" h="1006476">
                  <a:moveTo>
                    <a:pt x="36697" y="138779"/>
                  </a:moveTo>
                  <a:lnTo>
                    <a:pt x="36697" y="979442"/>
                  </a:lnTo>
                  <a:lnTo>
                    <a:pt x="1307371" y="979442"/>
                  </a:lnTo>
                  <a:lnTo>
                    <a:pt x="1307371" y="138779"/>
                  </a:lnTo>
                  <a:lnTo>
                    <a:pt x="36697" y="138779"/>
                  </a:lnTo>
                  <a:close/>
                  <a:moveTo>
                    <a:pt x="1239333" y="37932"/>
                  </a:moveTo>
                  <a:lnTo>
                    <a:pt x="1239333" y="105968"/>
                  </a:lnTo>
                  <a:lnTo>
                    <a:pt x="1307371" y="105968"/>
                  </a:lnTo>
                  <a:lnTo>
                    <a:pt x="1307371" y="37932"/>
                  </a:lnTo>
                  <a:lnTo>
                    <a:pt x="1239333" y="37932"/>
                  </a:lnTo>
                  <a:close/>
                  <a:moveTo>
                    <a:pt x="839679" y="37932"/>
                  </a:moveTo>
                  <a:lnTo>
                    <a:pt x="839679" y="105968"/>
                  </a:lnTo>
                  <a:lnTo>
                    <a:pt x="1173745" y="105968"/>
                  </a:lnTo>
                  <a:lnTo>
                    <a:pt x="1173745" y="37932"/>
                  </a:lnTo>
                  <a:lnTo>
                    <a:pt x="839679" y="37932"/>
                  </a:lnTo>
                  <a:close/>
                  <a:moveTo>
                    <a:pt x="170323" y="37932"/>
                  </a:moveTo>
                  <a:lnTo>
                    <a:pt x="170323" y="105968"/>
                  </a:lnTo>
                  <a:lnTo>
                    <a:pt x="504389" y="105968"/>
                  </a:lnTo>
                  <a:lnTo>
                    <a:pt x="504389" y="37932"/>
                  </a:lnTo>
                  <a:lnTo>
                    <a:pt x="170323" y="37932"/>
                  </a:lnTo>
                  <a:close/>
                  <a:moveTo>
                    <a:pt x="36697" y="37932"/>
                  </a:moveTo>
                  <a:lnTo>
                    <a:pt x="36697" y="105968"/>
                  </a:lnTo>
                  <a:lnTo>
                    <a:pt x="104736" y="105968"/>
                  </a:lnTo>
                  <a:lnTo>
                    <a:pt x="104736" y="37932"/>
                  </a:lnTo>
                  <a:lnTo>
                    <a:pt x="36697" y="37932"/>
                  </a:lnTo>
                  <a:close/>
                  <a:moveTo>
                    <a:pt x="0" y="0"/>
                  </a:moveTo>
                  <a:lnTo>
                    <a:pt x="1344068" y="0"/>
                  </a:lnTo>
                  <a:lnTo>
                    <a:pt x="1344068" y="1006476"/>
                  </a:lnTo>
                  <a:lnTo>
                    <a:pt x="0" y="1006476"/>
                  </a:lnTo>
                  <a:lnTo>
                    <a:pt x="0" y="0"/>
                  </a:lnTo>
                  <a:close/>
                </a:path>
              </a:pathLst>
            </a:custGeom>
            <a:grpFill/>
            <a:ln w="12700" cap="flat" cmpd="sng" algn="ctr">
              <a:no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grpSp>
      <p:sp>
        <p:nvSpPr>
          <p:cNvPr id="25" name="Freeform 24"/>
          <p:cNvSpPr>
            <a:spLocks noChangeAspect="1"/>
          </p:cNvSpPr>
          <p:nvPr/>
        </p:nvSpPr>
        <p:spPr bwMode="auto">
          <a:xfrm flipH="1">
            <a:off x="3228756" y="3734471"/>
            <a:ext cx="777827" cy="743695"/>
          </a:xfrm>
          <a:custGeom>
            <a:avLst/>
            <a:gdLst>
              <a:gd name="connsiteX0" fmla="*/ 144517 w 665158"/>
              <a:gd name="connsiteY0" fmla="*/ 432643 h 635971"/>
              <a:gd name="connsiteX1" fmla="*/ 134794 w 665158"/>
              <a:gd name="connsiteY1" fmla="*/ 438281 h 635971"/>
              <a:gd name="connsiteX2" fmla="*/ 131240 w 665158"/>
              <a:gd name="connsiteY2" fmla="*/ 453701 h 635971"/>
              <a:gd name="connsiteX3" fmla="*/ 135004 w 665158"/>
              <a:gd name="connsiteY3" fmla="*/ 468403 h 635971"/>
              <a:gd name="connsiteX4" fmla="*/ 144883 w 665158"/>
              <a:gd name="connsiteY4" fmla="*/ 473874 h 635971"/>
              <a:gd name="connsiteX5" fmla="*/ 155050 w 665158"/>
              <a:gd name="connsiteY5" fmla="*/ 468458 h 635971"/>
              <a:gd name="connsiteX6" fmla="*/ 158788 w 665158"/>
              <a:gd name="connsiteY6" fmla="*/ 453369 h 635971"/>
              <a:gd name="connsiteX7" fmla="*/ 155024 w 665158"/>
              <a:gd name="connsiteY7" fmla="*/ 438059 h 635971"/>
              <a:gd name="connsiteX8" fmla="*/ 144517 w 665158"/>
              <a:gd name="connsiteY8" fmla="*/ 432643 h 635971"/>
              <a:gd name="connsiteX9" fmla="*/ 96733 w 665158"/>
              <a:gd name="connsiteY9" fmla="*/ 413631 h 635971"/>
              <a:gd name="connsiteX10" fmla="*/ 96733 w 665158"/>
              <a:gd name="connsiteY10" fmla="*/ 492888 h 635971"/>
              <a:gd name="connsiteX11" fmla="*/ 48328 w 665158"/>
              <a:gd name="connsiteY11" fmla="*/ 492888 h 635971"/>
              <a:gd name="connsiteX12" fmla="*/ 48328 w 665158"/>
              <a:gd name="connsiteY12" fmla="*/ 474206 h 635971"/>
              <a:gd name="connsiteX13" fmla="*/ 74151 w 665158"/>
              <a:gd name="connsiteY13" fmla="*/ 474206 h 635971"/>
              <a:gd name="connsiteX14" fmla="*/ 74151 w 665158"/>
              <a:gd name="connsiteY14" fmla="*/ 413631 h 635971"/>
              <a:gd name="connsiteX15" fmla="*/ 144308 w 665158"/>
              <a:gd name="connsiteY15" fmla="*/ 412304 h 635971"/>
              <a:gd name="connsiteX16" fmla="*/ 164277 w 665158"/>
              <a:gd name="connsiteY16" fmla="*/ 417582 h 635971"/>
              <a:gd name="connsiteX17" fmla="*/ 177920 w 665158"/>
              <a:gd name="connsiteY17" fmla="*/ 432533 h 635971"/>
              <a:gd name="connsiteX18" fmla="*/ 182782 w 665158"/>
              <a:gd name="connsiteY18" fmla="*/ 454309 h 635971"/>
              <a:gd name="connsiteX19" fmla="*/ 177972 w 665158"/>
              <a:gd name="connsiteY19" fmla="*/ 475007 h 635971"/>
              <a:gd name="connsiteX20" fmla="*/ 164512 w 665158"/>
              <a:gd name="connsiteY20" fmla="*/ 489212 h 635971"/>
              <a:gd name="connsiteX21" fmla="*/ 145301 w 665158"/>
              <a:gd name="connsiteY21" fmla="*/ 494269 h 635971"/>
              <a:gd name="connsiteX22" fmla="*/ 136572 w 665158"/>
              <a:gd name="connsiteY22" fmla="*/ 493329 h 635971"/>
              <a:gd name="connsiteX23" fmla="*/ 127058 w 665158"/>
              <a:gd name="connsiteY23" fmla="*/ 503554 h 635971"/>
              <a:gd name="connsiteX24" fmla="*/ 98726 w 665158"/>
              <a:gd name="connsiteY24" fmla="*/ 503554 h 635971"/>
              <a:gd name="connsiteX25" fmla="*/ 118537 w 665158"/>
              <a:gd name="connsiteY25" fmla="*/ 483325 h 635971"/>
              <a:gd name="connsiteX26" fmla="*/ 107298 w 665158"/>
              <a:gd name="connsiteY26" fmla="*/ 453038 h 635971"/>
              <a:gd name="connsiteX27" fmla="*/ 111924 w 665158"/>
              <a:gd name="connsiteY27" fmla="*/ 431786 h 635971"/>
              <a:gd name="connsiteX28" fmla="*/ 125045 w 665158"/>
              <a:gd name="connsiteY28" fmla="*/ 417362 h 635971"/>
              <a:gd name="connsiteX29" fmla="*/ 144308 w 665158"/>
              <a:gd name="connsiteY29" fmla="*/ 412304 h 635971"/>
              <a:gd name="connsiteX30" fmla="*/ 214235 w 665158"/>
              <a:gd name="connsiteY30" fmla="*/ 412304 h 635971"/>
              <a:gd name="connsiteX31" fmla="*/ 236399 w 665158"/>
              <a:gd name="connsiteY31" fmla="*/ 419185 h 635971"/>
              <a:gd name="connsiteX32" fmla="*/ 244658 w 665158"/>
              <a:gd name="connsiteY32" fmla="*/ 437562 h 635971"/>
              <a:gd name="connsiteX33" fmla="*/ 226571 w 665158"/>
              <a:gd name="connsiteY33" fmla="*/ 461329 h 635971"/>
              <a:gd name="connsiteX34" fmla="*/ 218913 w 665158"/>
              <a:gd name="connsiteY34" fmla="*/ 464811 h 635971"/>
              <a:gd name="connsiteX35" fmla="*/ 215829 w 665158"/>
              <a:gd name="connsiteY35" fmla="*/ 467546 h 635971"/>
              <a:gd name="connsiteX36" fmla="*/ 214810 w 665158"/>
              <a:gd name="connsiteY36" fmla="*/ 470945 h 635971"/>
              <a:gd name="connsiteX37" fmla="*/ 216848 w 665158"/>
              <a:gd name="connsiteY37" fmla="*/ 475063 h 635971"/>
              <a:gd name="connsiteX38" fmla="*/ 222598 w 665158"/>
              <a:gd name="connsiteY38" fmla="*/ 476472 h 635971"/>
              <a:gd name="connsiteX39" fmla="*/ 233210 w 665158"/>
              <a:gd name="connsiteY39" fmla="*/ 474234 h 635971"/>
              <a:gd name="connsiteX40" fmla="*/ 243612 w 665158"/>
              <a:gd name="connsiteY40" fmla="*/ 468348 h 635971"/>
              <a:gd name="connsiteX41" fmla="*/ 243612 w 665158"/>
              <a:gd name="connsiteY41" fmla="*/ 490068 h 635971"/>
              <a:gd name="connsiteX42" fmla="*/ 222076 w 665158"/>
              <a:gd name="connsiteY42" fmla="*/ 494269 h 635971"/>
              <a:gd name="connsiteX43" fmla="*/ 204721 w 665158"/>
              <a:gd name="connsiteY43" fmla="*/ 491395 h 635971"/>
              <a:gd name="connsiteX44" fmla="*/ 193509 w 665158"/>
              <a:gd name="connsiteY44" fmla="*/ 482663 h 635971"/>
              <a:gd name="connsiteX45" fmla="*/ 189509 w 665158"/>
              <a:gd name="connsiteY45" fmla="*/ 468901 h 635971"/>
              <a:gd name="connsiteX46" fmla="*/ 194345 w 665158"/>
              <a:gd name="connsiteY46" fmla="*/ 454862 h 635971"/>
              <a:gd name="connsiteX47" fmla="*/ 210837 w 665158"/>
              <a:gd name="connsiteY47" fmla="*/ 443973 h 635971"/>
              <a:gd name="connsiteX48" fmla="*/ 218600 w 665158"/>
              <a:gd name="connsiteY48" fmla="*/ 439746 h 635971"/>
              <a:gd name="connsiteX49" fmla="*/ 220456 w 665158"/>
              <a:gd name="connsiteY49" fmla="*/ 435628 h 635971"/>
              <a:gd name="connsiteX50" fmla="*/ 218155 w 665158"/>
              <a:gd name="connsiteY50" fmla="*/ 431538 h 635971"/>
              <a:gd name="connsiteX51" fmla="*/ 212091 w 665158"/>
              <a:gd name="connsiteY51" fmla="*/ 430046 h 635971"/>
              <a:gd name="connsiteX52" fmla="*/ 193482 w 665158"/>
              <a:gd name="connsiteY52" fmla="*/ 435517 h 635971"/>
              <a:gd name="connsiteX53" fmla="*/ 193482 w 665158"/>
              <a:gd name="connsiteY53" fmla="*/ 415344 h 635971"/>
              <a:gd name="connsiteX54" fmla="*/ 201036 w 665158"/>
              <a:gd name="connsiteY54" fmla="*/ 413464 h 635971"/>
              <a:gd name="connsiteX55" fmla="*/ 207021 w 665158"/>
              <a:gd name="connsiteY55" fmla="*/ 412635 h 635971"/>
              <a:gd name="connsiteX56" fmla="*/ 214235 w 665158"/>
              <a:gd name="connsiteY56" fmla="*/ 412304 h 635971"/>
              <a:gd name="connsiteX57" fmla="*/ 420744 w 665158"/>
              <a:gd name="connsiteY57" fmla="*/ 354477 h 635971"/>
              <a:gd name="connsiteX58" fmla="*/ 372634 w 665158"/>
              <a:gd name="connsiteY58" fmla="*/ 354477 h 635971"/>
              <a:gd name="connsiteX59" fmla="*/ 372634 w 665158"/>
              <a:gd name="connsiteY59" fmla="*/ 402262 h 635971"/>
              <a:gd name="connsiteX60" fmla="*/ 420744 w 665158"/>
              <a:gd name="connsiteY60" fmla="*/ 402262 h 635971"/>
              <a:gd name="connsiteX61" fmla="*/ 496460 w 665158"/>
              <a:gd name="connsiteY61" fmla="*/ 354477 h 635971"/>
              <a:gd name="connsiteX62" fmla="*/ 448350 w 665158"/>
              <a:gd name="connsiteY62" fmla="*/ 354477 h 635971"/>
              <a:gd name="connsiteX63" fmla="*/ 448350 w 665158"/>
              <a:gd name="connsiteY63" fmla="*/ 402262 h 635971"/>
              <a:gd name="connsiteX64" fmla="*/ 496460 w 665158"/>
              <a:gd name="connsiteY64" fmla="*/ 402262 h 635971"/>
              <a:gd name="connsiteX65" fmla="*/ 572175 w 665158"/>
              <a:gd name="connsiteY65" fmla="*/ 354477 h 635971"/>
              <a:gd name="connsiteX66" fmla="*/ 524065 w 665158"/>
              <a:gd name="connsiteY66" fmla="*/ 354477 h 635971"/>
              <a:gd name="connsiteX67" fmla="*/ 524065 w 665158"/>
              <a:gd name="connsiteY67" fmla="*/ 402262 h 635971"/>
              <a:gd name="connsiteX68" fmla="*/ 572175 w 665158"/>
              <a:gd name="connsiteY68" fmla="*/ 402262 h 635971"/>
              <a:gd name="connsiteX69" fmla="*/ 496460 w 665158"/>
              <a:gd name="connsiteY69" fmla="*/ 287115 h 635971"/>
              <a:gd name="connsiteX70" fmla="*/ 448350 w 665158"/>
              <a:gd name="connsiteY70" fmla="*/ 287115 h 635971"/>
              <a:gd name="connsiteX71" fmla="*/ 448350 w 665158"/>
              <a:gd name="connsiteY71" fmla="*/ 334900 h 635971"/>
              <a:gd name="connsiteX72" fmla="*/ 496460 w 665158"/>
              <a:gd name="connsiteY72" fmla="*/ 334900 h 635971"/>
              <a:gd name="connsiteX73" fmla="*/ 572175 w 665158"/>
              <a:gd name="connsiteY73" fmla="*/ 287115 h 635971"/>
              <a:gd name="connsiteX74" fmla="*/ 524065 w 665158"/>
              <a:gd name="connsiteY74" fmla="*/ 287115 h 635971"/>
              <a:gd name="connsiteX75" fmla="*/ 524065 w 665158"/>
              <a:gd name="connsiteY75" fmla="*/ 334900 h 635971"/>
              <a:gd name="connsiteX76" fmla="*/ 572175 w 665158"/>
              <a:gd name="connsiteY76" fmla="*/ 334900 h 635971"/>
              <a:gd name="connsiteX77" fmla="*/ 146493 w 665158"/>
              <a:gd name="connsiteY77" fmla="*/ 261457 h 635971"/>
              <a:gd name="connsiteX78" fmla="*/ 247609 w 665158"/>
              <a:gd name="connsiteY78" fmla="*/ 292835 h 635971"/>
              <a:gd name="connsiteX79" fmla="*/ 146493 w 665158"/>
              <a:gd name="connsiteY79" fmla="*/ 324213 h 635971"/>
              <a:gd name="connsiteX80" fmla="*/ 45377 w 665158"/>
              <a:gd name="connsiteY80" fmla="*/ 292835 h 635971"/>
              <a:gd name="connsiteX81" fmla="*/ 146493 w 665158"/>
              <a:gd name="connsiteY81" fmla="*/ 261457 h 635971"/>
              <a:gd name="connsiteX82" fmla="*/ 146493 w 665158"/>
              <a:gd name="connsiteY82" fmla="*/ 238664 h 635971"/>
              <a:gd name="connsiteX83" fmla="*/ 756 w 665158"/>
              <a:gd name="connsiteY83" fmla="*/ 295386 h 635971"/>
              <a:gd name="connsiteX84" fmla="*/ 224 w 665158"/>
              <a:gd name="connsiteY84" fmla="*/ 299934 h 635971"/>
              <a:gd name="connsiteX85" fmla="*/ 0 w 665158"/>
              <a:gd name="connsiteY85" fmla="*/ 299934 h 635971"/>
              <a:gd name="connsiteX86" fmla="*/ 0 w 665158"/>
              <a:gd name="connsiteY86" fmla="*/ 301846 h 635971"/>
              <a:gd name="connsiteX87" fmla="*/ 0 w 665158"/>
              <a:gd name="connsiteY87" fmla="*/ 572789 h 635971"/>
              <a:gd name="connsiteX88" fmla="*/ 0 w 665158"/>
              <a:gd name="connsiteY88" fmla="*/ 572790 h 635971"/>
              <a:gd name="connsiteX89" fmla="*/ 0 w 665158"/>
              <a:gd name="connsiteY89" fmla="*/ 572791 h 635971"/>
              <a:gd name="connsiteX90" fmla="*/ 0 w 665158"/>
              <a:gd name="connsiteY90" fmla="*/ 574701 h 635971"/>
              <a:gd name="connsiteX91" fmla="*/ 224 w 665158"/>
              <a:gd name="connsiteY91" fmla="*/ 574701 h 635971"/>
              <a:gd name="connsiteX92" fmla="*/ 756 w 665158"/>
              <a:gd name="connsiteY92" fmla="*/ 579250 h 635971"/>
              <a:gd name="connsiteX93" fmla="*/ 146493 w 665158"/>
              <a:gd name="connsiteY93" fmla="*/ 635971 h 635971"/>
              <a:gd name="connsiteX94" fmla="*/ 292229 w 665158"/>
              <a:gd name="connsiteY94" fmla="*/ 579250 h 635971"/>
              <a:gd name="connsiteX95" fmla="*/ 292762 w 665158"/>
              <a:gd name="connsiteY95" fmla="*/ 574701 h 635971"/>
              <a:gd name="connsiteX96" fmla="*/ 292986 w 665158"/>
              <a:gd name="connsiteY96" fmla="*/ 574701 h 635971"/>
              <a:gd name="connsiteX97" fmla="*/ 292986 w 665158"/>
              <a:gd name="connsiteY97" fmla="*/ 572790 h 635971"/>
              <a:gd name="connsiteX98" fmla="*/ 292986 w 665158"/>
              <a:gd name="connsiteY98" fmla="*/ 301846 h 635971"/>
              <a:gd name="connsiteX99" fmla="*/ 292986 w 665158"/>
              <a:gd name="connsiteY99" fmla="*/ 301846 h 635971"/>
              <a:gd name="connsiteX100" fmla="*/ 292986 w 665158"/>
              <a:gd name="connsiteY100" fmla="*/ 301845 h 635971"/>
              <a:gd name="connsiteX101" fmla="*/ 292229 w 665158"/>
              <a:gd name="connsiteY101" fmla="*/ 295386 h 635971"/>
              <a:gd name="connsiteX102" fmla="*/ 146493 w 665158"/>
              <a:gd name="connsiteY102" fmla="*/ 238664 h 635971"/>
              <a:gd name="connsiteX103" fmla="*/ 534317 w 665158"/>
              <a:gd name="connsiteY103" fmla="*/ 219753 h 635971"/>
              <a:gd name="connsiteX104" fmla="*/ 486207 w 665158"/>
              <a:gd name="connsiteY104" fmla="*/ 219753 h 635971"/>
              <a:gd name="connsiteX105" fmla="*/ 486207 w 665158"/>
              <a:gd name="connsiteY105" fmla="*/ 267538 h 635971"/>
              <a:gd name="connsiteX106" fmla="*/ 534317 w 665158"/>
              <a:gd name="connsiteY106" fmla="*/ 267538 h 635971"/>
              <a:gd name="connsiteX107" fmla="*/ 449628 w 665158"/>
              <a:gd name="connsiteY107" fmla="*/ 0 h 635971"/>
              <a:gd name="connsiteX108" fmla="*/ 230694 w 665158"/>
              <a:gd name="connsiteY108" fmla="*/ 119160 h 635971"/>
              <a:gd name="connsiteX109" fmla="*/ 230694 w 665158"/>
              <a:gd name="connsiteY109" fmla="*/ 162466 h 635971"/>
              <a:gd name="connsiteX110" fmla="*/ 272097 w 665158"/>
              <a:gd name="connsiteY110" fmla="*/ 162466 h 635971"/>
              <a:gd name="connsiteX111" fmla="*/ 272097 w 665158"/>
              <a:gd name="connsiteY111" fmla="*/ 251850 h 635971"/>
              <a:gd name="connsiteX112" fmla="*/ 309810 w 665158"/>
              <a:gd name="connsiteY112" fmla="*/ 251850 h 635971"/>
              <a:gd name="connsiteX113" fmla="*/ 309810 w 665158"/>
              <a:gd name="connsiteY113" fmla="*/ 162466 h 635971"/>
              <a:gd name="connsiteX114" fmla="*/ 592776 w 665158"/>
              <a:gd name="connsiteY114" fmla="*/ 162466 h 635971"/>
              <a:gd name="connsiteX115" fmla="*/ 592776 w 665158"/>
              <a:gd name="connsiteY115" fmla="*/ 403380 h 635971"/>
              <a:gd name="connsiteX116" fmla="*/ 639160 w 665158"/>
              <a:gd name="connsiteY116" fmla="*/ 403380 h 635971"/>
              <a:gd name="connsiteX117" fmla="*/ 639160 w 665158"/>
              <a:gd name="connsiteY117" fmla="*/ 162466 h 635971"/>
              <a:gd name="connsiteX118" fmla="*/ 665158 w 665158"/>
              <a:gd name="connsiteY118" fmla="*/ 162466 h 635971"/>
              <a:gd name="connsiteX119" fmla="*/ 665158 w 665158"/>
              <a:gd name="connsiteY119" fmla="*/ 119160 h 63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65158" h="635971">
                <a:moveTo>
                  <a:pt x="144517" y="432643"/>
                </a:moveTo>
                <a:cubicBezTo>
                  <a:pt x="140405" y="432643"/>
                  <a:pt x="137164" y="434522"/>
                  <a:pt x="134794" y="438281"/>
                </a:cubicBezTo>
                <a:cubicBezTo>
                  <a:pt x="132425" y="442039"/>
                  <a:pt x="131240" y="447179"/>
                  <a:pt x="131240" y="453701"/>
                </a:cubicBezTo>
                <a:cubicBezTo>
                  <a:pt x="131240" y="459854"/>
                  <a:pt x="132494" y="464755"/>
                  <a:pt x="135004" y="468403"/>
                </a:cubicBezTo>
                <a:cubicBezTo>
                  <a:pt x="137513" y="472050"/>
                  <a:pt x="140806" y="473874"/>
                  <a:pt x="144883" y="473874"/>
                </a:cubicBezTo>
                <a:cubicBezTo>
                  <a:pt x="149169" y="473874"/>
                  <a:pt x="152558" y="472069"/>
                  <a:pt x="155050" y="468458"/>
                </a:cubicBezTo>
                <a:cubicBezTo>
                  <a:pt x="157542" y="464847"/>
                  <a:pt x="158788" y="459818"/>
                  <a:pt x="158788" y="453369"/>
                </a:cubicBezTo>
                <a:cubicBezTo>
                  <a:pt x="158788" y="446774"/>
                  <a:pt x="157534" y="441671"/>
                  <a:pt x="155024" y="438059"/>
                </a:cubicBezTo>
                <a:cubicBezTo>
                  <a:pt x="152515" y="434449"/>
                  <a:pt x="149013" y="432643"/>
                  <a:pt x="144517" y="432643"/>
                </a:cubicBezTo>
                <a:close/>
                <a:moveTo>
                  <a:pt x="96733" y="413631"/>
                </a:moveTo>
                <a:lnTo>
                  <a:pt x="96733" y="492888"/>
                </a:lnTo>
                <a:lnTo>
                  <a:pt x="48328" y="492888"/>
                </a:lnTo>
                <a:lnTo>
                  <a:pt x="48328" y="474206"/>
                </a:lnTo>
                <a:lnTo>
                  <a:pt x="74151" y="474206"/>
                </a:lnTo>
                <a:lnTo>
                  <a:pt x="74151" y="413631"/>
                </a:lnTo>
                <a:close/>
                <a:moveTo>
                  <a:pt x="144308" y="412304"/>
                </a:moveTo>
                <a:cubicBezTo>
                  <a:pt x="151766" y="412304"/>
                  <a:pt x="158422" y="414063"/>
                  <a:pt x="164277" y="417582"/>
                </a:cubicBezTo>
                <a:cubicBezTo>
                  <a:pt x="170131" y="421101"/>
                  <a:pt x="174679" y="426085"/>
                  <a:pt x="177920" y="432533"/>
                </a:cubicBezTo>
                <a:cubicBezTo>
                  <a:pt x="181161" y="438981"/>
                  <a:pt x="182782" y="446240"/>
                  <a:pt x="182782" y="454309"/>
                </a:cubicBezTo>
                <a:cubicBezTo>
                  <a:pt x="182782" y="462010"/>
                  <a:pt x="181178" y="468910"/>
                  <a:pt x="177972" y="475007"/>
                </a:cubicBezTo>
                <a:cubicBezTo>
                  <a:pt x="174766" y="481106"/>
                  <a:pt x="170279" y="485841"/>
                  <a:pt x="164512" y="489212"/>
                </a:cubicBezTo>
                <a:cubicBezTo>
                  <a:pt x="158744" y="492583"/>
                  <a:pt x="152341" y="494269"/>
                  <a:pt x="145301" y="494269"/>
                </a:cubicBezTo>
                <a:cubicBezTo>
                  <a:pt x="142270" y="494269"/>
                  <a:pt x="139359" y="493956"/>
                  <a:pt x="136572" y="493329"/>
                </a:cubicBezTo>
                <a:lnTo>
                  <a:pt x="127058" y="503554"/>
                </a:lnTo>
                <a:lnTo>
                  <a:pt x="98726" y="503554"/>
                </a:lnTo>
                <a:lnTo>
                  <a:pt x="118537" y="483325"/>
                </a:lnTo>
                <a:cubicBezTo>
                  <a:pt x="111044" y="475404"/>
                  <a:pt x="107298" y="465308"/>
                  <a:pt x="107298" y="453038"/>
                </a:cubicBezTo>
                <a:cubicBezTo>
                  <a:pt x="107298" y="445116"/>
                  <a:pt x="108841" y="438032"/>
                  <a:pt x="111924" y="431786"/>
                </a:cubicBezTo>
                <a:cubicBezTo>
                  <a:pt x="115008" y="425541"/>
                  <a:pt x="119382" y="420732"/>
                  <a:pt x="125045" y="417362"/>
                </a:cubicBezTo>
                <a:cubicBezTo>
                  <a:pt x="130708" y="413990"/>
                  <a:pt x="137129" y="412304"/>
                  <a:pt x="144308" y="412304"/>
                </a:cubicBezTo>
                <a:close/>
                <a:moveTo>
                  <a:pt x="214235" y="412304"/>
                </a:moveTo>
                <a:cubicBezTo>
                  <a:pt x="223505" y="412304"/>
                  <a:pt x="230892" y="414598"/>
                  <a:pt x="236399" y="419185"/>
                </a:cubicBezTo>
                <a:cubicBezTo>
                  <a:pt x="241905" y="423772"/>
                  <a:pt x="244658" y="429898"/>
                  <a:pt x="244658" y="437562"/>
                </a:cubicBezTo>
                <a:cubicBezTo>
                  <a:pt x="244658" y="448506"/>
                  <a:pt x="238629" y="456428"/>
                  <a:pt x="226571" y="461329"/>
                </a:cubicBezTo>
                <a:cubicBezTo>
                  <a:pt x="222842" y="462802"/>
                  <a:pt x="220290" y="463963"/>
                  <a:pt x="218913" y="464811"/>
                </a:cubicBezTo>
                <a:cubicBezTo>
                  <a:pt x="217537" y="465658"/>
                  <a:pt x="216509" y="466570"/>
                  <a:pt x="215829" y="467546"/>
                </a:cubicBezTo>
                <a:cubicBezTo>
                  <a:pt x="215149" y="468522"/>
                  <a:pt x="214810" y="469656"/>
                  <a:pt x="214810" y="470945"/>
                </a:cubicBezTo>
                <a:cubicBezTo>
                  <a:pt x="214810" y="472751"/>
                  <a:pt x="215489" y="474123"/>
                  <a:pt x="216848" y="475063"/>
                </a:cubicBezTo>
                <a:cubicBezTo>
                  <a:pt x="218208" y="476002"/>
                  <a:pt x="220124" y="476472"/>
                  <a:pt x="222598" y="476472"/>
                </a:cubicBezTo>
                <a:cubicBezTo>
                  <a:pt x="225874" y="476472"/>
                  <a:pt x="229411" y="475726"/>
                  <a:pt x="233210" y="474234"/>
                </a:cubicBezTo>
                <a:cubicBezTo>
                  <a:pt x="237009" y="472742"/>
                  <a:pt x="240476" y="470780"/>
                  <a:pt x="243612" y="468348"/>
                </a:cubicBezTo>
                <a:lnTo>
                  <a:pt x="243612" y="490068"/>
                </a:lnTo>
                <a:cubicBezTo>
                  <a:pt x="237096" y="492869"/>
                  <a:pt x="229917" y="494269"/>
                  <a:pt x="222076" y="494269"/>
                </a:cubicBezTo>
                <a:cubicBezTo>
                  <a:pt x="215315" y="494269"/>
                  <a:pt x="209530" y="493311"/>
                  <a:pt x="204721" y="491395"/>
                </a:cubicBezTo>
                <a:cubicBezTo>
                  <a:pt x="199912" y="489479"/>
                  <a:pt x="196174" y="486568"/>
                  <a:pt x="193509" y="482663"/>
                </a:cubicBezTo>
                <a:cubicBezTo>
                  <a:pt x="190842" y="478756"/>
                  <a:pt x="189509" y="474169"/>
                  <a:pt x="189509" y="468901"/>
                </a:cubicBezTo>
                <a:cubicBezTo>
                  <a:pt x="189509" y="463484"/>
                  <a:pt x="191121" y="458804"/>
                  <a:pt x="194345" y="454862"/>
                </a:cubicBezTo>
                <a:cubicBezTo>
                  <a:pt x="197568" y="450919"/>
                  <a:pt x="203065" y="447290"/>
                  <a:pt x="210837" y="443973"/>
                </a:cubicBezTo>
                <a:cubicBezTo>
                  <a:pt x="214775" y="442242"/>
                  <a:pt x="217363" y="440833"/>
                  <a:pt x="218600" y="439746"/>
                </a:cubicBezTo>
                <a:cubicBezTo>
                  <a:pt x="219837" y="438659"/>
                  <a:pt x="220456" y="437286"/>
                  <a:pt x="220456" y="435628"/>
                </a:cubicBezTo>
                <a:cubicBezTo>
                  <a:pt x="220456" y="433896"/>
                  <a:pt x="219689" y="432533"/>
                  <a:pt x="218155" y="431538"/>
                </a:cubicBezTo>
                <a:cubicBezTo>
                  <a:pt x="216622" y="430543"/>
                  <a:pt x="214601" y="430046"/>
                  <a:pt x="212091" y="430046"/>
                </a:cubicBezTo>
                <a:cubicBezTo>
                  <a:pt x="205993" y="430046"/>
                  <a:pt x="199790" y="431870"/>
                  <a:pt x="193482" y="435517"/>
                </a:cubicBezTo>
                <a:lnTo>
                  <a:pt x="193482" y="415344"/>
                </a:lnTo>
                <a:cubicBezTo>
                  <a:pt x="196723" y="414423"/>
                  <a:pt x="199241" y="413796"/>
                  <a:pt x="201036" y="413464"/>
                </a:cubicBezTo>
                <a:cubicBezTo>
                  <a:pt x="202830" y="413133"/>
                  <a:pt x="204825" y="412857"/>
                  <a:pt x="207021" y="412635"/>
                </a:cubicBezTo>
                <a:cubicBezTo>
                  <a:pt x="209217" y="412414"/>
                  <a:pt x="211621" y="412304"/>
                  <a:pt x="214235" y="412304"/>
                </a:cubicBezTo>
                <a:close/>
                <a:moveTo>
                  <a:pt x="420744" y="354477"/>
                </a:moveTo>
                <a:lnTo>
                  <a:pt x="372634" y="354477"/>
                </a:lnTo>
                <a:lnTo>
                  <a:pt x="372634" y="402262"/>
                </a:lnTo>
                <a:lnTo>
                  <a:pt x="420744" y="402262"/>
                </a:lnTo>
                <a:close/>
                <a:moveTo>
                  <a:pt x="496460" y="354477"/>
                </a:moveTo>
                <a:lnTo>
                  <a:pt x="448350" y="354477"/>
                </a:lnTo>
                <a:lnTo>
                  <a:pt x="448350" y="402262"/>
                </a:lnTo>
                <a:lnTo>
                  <a:pt x="496460" y="402262"/>
                </a:lnTo>
                <a:close/>
                <a:moveTo>
                  <a:pt x="572175" y="354477"/>
                </a:moveTo>
                <a:lnTo>
                  <a:pt x="524065" y="354477"/>
                </a:lnTo>
                <a:lnTo>
                  <a:pt x="524065" y="402262"/>
                </a:lnTo>
                <a:lnTo>
                  <a:pt x="572175" y="402262"/>
                </a:lnTo>
                <a:close/>
                <a:moveTo>
                  <a:pt x="496460" y="287115"/>
                </a:moveTo>
                <a:lnTo>
                  <a:pt x="448350" y="287115"/>
                </a:lnTo>
                <a:lnTo>
                  <a:pt x="448350" y="334900"/>
                </a:lnTo>
                <a:lnTo>
                  <a:pt x="496460" y="334900"/>
                </a:lnTo>
                <a:close/>
                <a:moveTo>
                  <a:pt x="572175" y="287115"/>
                </a:moveTo>
                <a:lnTo>
                  <a:pt x="524065" y="287115"/>
                </a:lnTo>
                <a:lnTo>
                  <a:pt x="524065" y="334900"/>
                </a:lnTo>
                <a:lnTo>
                  <a:pt x="572175" y="334900"/>
                </a:lnTo>
                <a:close/>
                <a:moveTo>
                  <a:pt x="146493" y="261457"/>
                </a:moveTo>
                <a:cubicBezTo>
                  <a:pt x="202338" y="261457"/>
                  <a:pt x="247609" y="275505"/>
                  <a:pt x="247609" y="292835"/>
                </a:cubicBezTo>
                <a:cubicBezTo>
                  <a:pt x="247609" y="310165"/>
                  <a:pt x="202338" y="324213"/>
                  <a:pt x="146493" y="324213"/>
                </a:cubicBezTo>
                <a:cubicBezTo>
                  <a:pt x="90648" y="324213"/>
                  <a:pt x="45377" y="310165"/>
                  <a:pt x="45377" y="292835"/>
                </a:cubicBezTo>
                <a:cubicBezTo>
                  <a:pt x="45377" y="275505"/>
                  <a:pt x="90648" y="261457"/>
                  <a:pt x="146493" y="261457"/>
                </a:cubicBezTo>
                <a:close/>
                <a:moveTo>
                  <a:pt x="146493" y="238664"/>
                </a:moveTo>
                <a:cubicBezTo>
                  <a:pt x="70644" y="238664"/>
                  <a:pt x="8258" y="263526"/>
                  <a:pt x="756" y="295386"/>
                </a:cubicBezTo>
                <a:lnTo>
                  <a:pt x="224" y="299934"/>
                </a:lnTo>
                <a:lnTo>
                  <a:pt x="0" y="299934"/>
                </a:lnTo>
                <a:lnTo>
                  <a:pt x="0" y="301846"/>
                </a:lnTo>
                <a:cubicBezTo>
                  <a:pt x="0" y="347321"/>
                  <a:pt x="0" y="527632"/>
                  <a:pt x="0" y="572789"/>
                </a:cubicBezTo>
                <a:lnTo>
                  <a:pt x="0" y="572790"/>
                </a:lnTo>
                <a:lnTo>
                  <a:pt x="0" y="572791"/>
                </a:lnTo>
                <a:lnTo>
                  <a:pt x="0" y="574701"/>
                </a:lnTo>
                <a:lnTo>
                  <a:pt x="224" y="574701"/>
                </a:lnTo>
                <a:lnTo>
                  <a:pt x="756" y="579250"/>
                </a:lnTo>
                <a:cubicBezTo>
                  <a:pt x="8258" y="611109"/>
                  <a:pt x="70644" y="635971"/>
                  <a:pt x="146493" y="635971"/>
                </a:cubicBezTo>
                <a:cubicBezTo>
                  <a:pt x="222342" y="635971"/>
                  <a:pt x="284727" y="611109"/>
                  <a:pt x="292229" y="579250"/>
                </a:cubicBezTo>
                <a:lnTo>
                  <a:pt x="292762" y="574701"/>
                </a:lnTo>
                <a:lnTo>
                  <a:pt x="292986" y="574701"/>
                </a:lnTo>
                <a:lnTo>
                  <a:pt x="292986" y="572790"/>
                </a:lnTo>
                <a:lnTo>
                  <a:pt x="292986" y="301846"/>
                </a:lnTo>
                <a:lnTo>
                  <a:pt x="292986" y="301846"/>
                </a:lnTo>
                <a:lnTo>
                  <a:pt x="292986" y="301845"/>
                </a:lnTo>
                <a:lnTo>
                  <a:pt x="292229" y="295386"/>
                </a:lnTo>
                <a:cubicBezTo>
                  <a:pt x="284728" y="263526"/>
                  <a:pt x="222342" y="238664"/>
                  <a:pt x="146493" y="238664"/>
                </a:cubicBezTo>
                <a:close/>
                <a:moveTo>
                  <a:pt x="534317" y="219753"/>
                </a:moveTo>
                <a:lnTo>
                  <a:pt x="486207" y="219753"/>
                </a:lnTo>
                <a:lnTo>
                  <a:pt x="486207" y="267538"/>
                </a:lnTo>
                <a:lnTo>
                  <a:pt x="534317" y="267538"/>
                </a:lnTo>
                <a:close/>
                <a:moveTo>
                  <a:pt x="449628" y="0"/>
                </a:moveTo>
                <a:lnTo>
                  <a:pt x="230694" y="119160"/>
                </a:lnTo>
                <a:lnTo>
                  <a:pt x="230694" y="162466"/>
                </a:lnTo>
                <a:lnTo>
                  <a:pt x="272097" y="162466"/>
                </a:lnTo>
                <a:lnTo>
                  <a:pt x="272097" y="251850"/>
                </a:lnTo>
                <a:lnTo>
                  <a:pt x="309810" y="251850"/>
                </a:lnTo>
                <a:lnTo>
                  <a:pt x="309810" y="162466"/>
                </a:lnTo>
                <a:lnTo>
                  <a:pt x="592776" y="162466"/>
                </a:lnTo>
                <a:lnTo>
                  <a:pt x="592776" y="403380"/>
                </a:lnTo>
                <a:lnTo>
                  <a:pt x="639160" y="403380"/>
                </a:lnTo>
                <a:lnTo>
                  <a:pt x="639160" y="162466"/>
                </a:lnTo>
                <a:lnTo>
                  <a:pt x="665158" y="162466"/>
                </a:lnTo>
                <a:lnTo>
                  <a:pt x="665158" y="119160"/>
                </a:lnTo>
                <a:close/>
              </a:path>
            </a:pathLst>
          </a:custGeom>
          <a:solidFill>
            <a:srgbClr val="282828"/>
          </a:solidFill>
          <a:ln w="9525" cap="flat" cmpd="sng" algn="ctr">
            <a:noFill/>
            <a:prstDash val="solid"/>
            <a:headEnd type="none" w="med" len="med"/>
            <a:tailEnd type="none" w="med" len="med"/>
          </a:ln>
          <a:effectLst/>
        </p:spPr>
        <p:txBody>
          <a:bodyPr rot="0" spcFirstLastPara="0" vertOverflow="overflow" horzOverflow="overflow" vert="horz" wrap="square" lIns="190234" tIns="152188" rIns="190234" bIns="152188" numCol="1" spcCol="0" rtlCol="0" fromWordArt="0" anchor="t" anchorCtr="0" forceAA="0" compatLnSpc="1">
            <a:prstTxWarp prst="textNoShape">
              <a:avLst/>
            </a:prstTxWarp>
            <a:noAutofit/>
          </a:bodyPr>
          <a:lstStyle/>
          <a:p>
            <a:pPr marL="0" marR="0" lvl="0" indent="0" algn="ctr" defTabSz="969953" rtl="0" eaLnBrk="1" fontAlgn="base" latinLnBrk="0" hangingPunct="1">
              <a:lnSpc>
                <a:spcPct val="90000"/>
              </a:lnSpc>
              <a:spcBef>
                <a:spcPct val="0"/>
              </a:spcBef>
              <a:spcAft>
                <a:spcPct val="0"/>
              </a:spcAft>
              <a:buClrTx/>
              <a:buSzTx/>
              <a:buFontTx/>
              <a:buNone/>
              <a:tabLst/>
              <a:defRPr/>
            </a:pPr>
            <a:endParaRPr kumimoji="0" lang="en-US" sz="2081"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sp>
        <p:nvSpPr>
          <p:cNvPr id="26" name="TextBox 25"/>
          <p:cNvSpPr txBox="1"/>
          <p:nvPr/>
        </p:nvSpPr>
        <p:spPr>
          <a:xfrm>
            <a:off x="3030187" y="4461788"/>
            <a:ext cx="1174964" cy="382308"/>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a:t>
            </a:r>
            <a:b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b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Data Warehouse</a:t>
            </a:r>
          </a:p>
        </p:txBody>
      </p:sp>
      <p:sp>
        <p:nvSpPr>
          <p:cNvPr id="27" name="TextBox 26"/>
          <p:cNvSpPr txBox="1"/>
          <p:nvPr/>
        </p:nvSpPr>
        <p:spPr>
          <a:xfrm>
            <a:off x="2913508" y="3421993"/>
            <a:ext cx="1408321" cy="238240"/>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Azure SQL Database</a:t>
            </a:r>
          </a:p>
        </p:txBody>
      </p:sp>
      <p:sp>
        <p:nvSpPr>
          <p:cNvPr id="28" name="TextBox 27"/>
          <p:cNvSpPr txBox="1"/>
          <p:nvPr/>
        </p:nvSpPr>
        <p:spPr>
          <a:xfrm>
            <a:off x="3292189" y="2660296"/>
            <a:ext cx="650958" cy="713603"/>
          </a:xfrm>
          <a:custGeom>
            <a:avLst/>
            <a:gdLst>
              <a:gd name="connsiteX0" fmla="*/ 2615664 w 3654515"/>
              <a:gd name="connsiteY0" fmla="*/ 2534931 h 4006207"/>
              <a:gd name="connsiteX1" fmla="*/ 1960582 w 3654515"/>
              <a:gd name="connsiteY1" fmla="*/ 3034209 h 4006207"/>
              <a:gd name="connsiteX2" fmla="*/ 1338741 w 3654515"/>
              <a:gd name="connsiteY2" fmla="*/ 3425023 h 4006207"/>
              <a:gd name="connsiteX3" fmla="*/ 1731746 w 3654515"/>
              <a:gd name="connsiteY3" fmla="*/ 3891938 h 4006207"/>
              <a:gd name="connsiteX4" fmla="*/ 1776343 w 3654515"/>
              <a:gd name="connsiteY4" fmla="*/ 3896192 h 4006207"/>
              <a:gd name="connsiteX5" fmla="*/ 1804775 w 3654515"/>
              <a:gd name="connsiteY5" fmla="*/ 3901622 h 4006207"/>
              <a:gd name="connsiteX6" fmla="*/ 3274309 w 3654515"/>
              <a:gd name="connsiteY6" fmla="*/ 3901622 h 4006207"/>
              <a:gd name="connsiteX7" fmla="*/ 3279764 w 3654515"/>
              <a:gd name="connsiteY7" fmla="*/ 3900582 h 4006207"/>
              <a:gd name="connsiteX8" fmla="*/ 3285213 w 3654515"/>
              <a:gd name="connsiteY8" fmla="*/ 3901622 h 4006207"/>
              <a:gd name="connsiteX9" fmla="*/ 3560897 w 3654515"/>
              <a:gd name="connsiteY9" fmla="*/ 3646315 h 4006207"/>
              <a:gd name="connsiteX10" fmla="*/ 3253200 w 3654515"/>
              <a:gd name="connsiteY10" fmla="*/ 3434254 h 4006207"/>
              <a:gd name="connsiteX11" fmla="*/ 3272188 w 3654515"/>
              <a:gd name="connsiteY11" fmla="*/ 3231989 h 4006207"/>
              <a:gd name="connsiteX12" fmla="*/ 2615664 w 3654515"/>
              <a:gd name="connsiteY12" fmla="*/ 2534931 h 4006207"/>
              <a:gd name="connsiteX13" fmla="*/ 2610633 w 3654515"/>
              <a:gd name="connsiteY13" fmla="*/ 2448880 h 4006207"/>
              <a:gd name="connsiteX14" fmla="*/ 3372712 w 3654515"/>
              <a:gd name="connsiteY14" fmla="*/ 3227544 h 4006207"/>
              <a:gd name="connsiteX15" fmla="*/ 3352240 w 3654515"/>
              <a:gd name="connsiteY15" fmla="*/ 3365886 h 4006207"/>
              <a:gd name="connsiteX16" fmla="*/ 3457751 w 3654515"/>
              <a:gd name="connsiteY16" fmla="*/ 3387188 h 4006207"/>
              <a:gd name="connsiteX17" fmla="*/ 3654515 w 3654515"/>
              <a:gd name="connsiteY17" fmla="*/ 3684038 h 4006207"/>
              <a:gd name="connsiteX18" fmla="*/ 3332349 w 3654515"/>
              <a:gd name="connsiteY18" fmla="*/ 4006204 h 4006207"/>
              <a:gd name="connsiteX19" fmla="*/ 3326473 w 3654515"/>
              <a:gd name="connsiteY19" fmla="*/ 4005021 h 4006207"/>
              <a:gd name="connsiteX20" fmla="*/ 3320592 w 3654515"/>
              <a:gd name="connsiteY20" fmla="*/ 4006207 h 4006207"/>
              <a:gd name="connsiteX21" fmla="*/ 1736561 w 3654515"/>
              <a:gd name="connsiteY21" fmla="*/ 4006204 h 4006207"/>
              <a:gd name="connsiteX22" fmla="*/ 1705914 w 3654515"/>
              <a:gd name="connsiteY22" fmla="*/ 4000020 h 4006207"/>
              <a:gd name="connsiteX23" fmla="*/ 1657844 w 3654515"/>
              <a:gd name="connsiteY23" fmla="*/ 3995171 h 4006207"/>
              <a:gd name="connsiteX24" fmla="*/ 1224216 w 3654515"/>
              <a:gd name="connsiteY24" fmla="*/ 3463131 h 4006207"/>
              <a:gd name="connsiteX25" fmla="*/ 1767292 w 3654515"/>
              <a:gd name="connsiteY25" fmla="*/ 2920055 h 4006207"/>
              <a:gd name="connsiteX26" fmla="*/ 1876738 w 3654515"/>
              <a:gd name="connsiteY26" fmla="*/ 2931089 h 4006207"/>
              <a:gd name="connsiteX27" fmla="*/ 1903868 w 3654515"/>
              <a:gd name="connsiteY27" fmla="*/ 2939508 h 4006207"/>
              <a:gd name="connsiteX28" fmla="*/ 1908440 w 3654515"/>
              <a:gd name="connsiteY28" fmla="*/ 2924453 h 4006207"/>
              <a:gd name="connsiteX29" fmla="*/ 2610633 w 3654515"/>
              <a:gd name="connsiteY29" fmla="*/ 2448880 h 4006207"/>
              <a:gd name="connsiteX30" fmla="*/ 1328895 w 3654515"/>
              <a:gd name="connsiteY30" fmla="*/ 1748195 h 4006207"/>
              <a:gd name="connsiteX31" fmla="*/ 1421457 w 3654515"/>
              <a:gd name="connsiteY31" fmla="*/ 1798955 h 4006207"/>
              <a:gd name="connsiteX32" fmla="*/ 1455297 w 3654515"/>
              <a:gd name="connsiteY32" fmla="*/ 1937798 h 4006207"/>
              <a:gd name="connsiteX33" fmla="*/ 1419466 w 3654515"/>
              <a:gd name="connsiteY33" fmla="*/ 2070171 h 4006207"/>
              <a:gd name="connsiteX34" fmla="*/ 1325411 w 3654515"/>
              <a:gd name="connsiteY34" fmla="*/ 2119438 h 4006207"/>
              <a:gd name="connsiteX35" fmla="*/ 1228620 w 3654515"/>
              <a:gd name="connsiteY35" fmla="*/ 2070668 h 4006207"/>
              <a:gd name="connsiteX36" fmla="*/ 1193038 w 3654515"/>
              <a:gd name="connsiteY36" fmla="*/ 1934812 h 4006207"/>
              <a:gd name="connsiteX37" fmla="*/ 1228869 w 3654515"/>
              <a:gd name="connsiteY37" fmla="*/ 1796964 h 4006207"/>
              <a:gd name="connsiteX38" fmla="*/ 1328895 w 3654515"/>
              <a:gd name="connsiteY38" fmla="*/ 1748195 h 4006207"/>
              <a:gd name="connsiteX39" fmla="*/ 1785481 w 3654515"/>
              <a:gd name="connsiteY39" fmla="*/ 1577006 h 4006207"/>
              <a:gd name="connsiteX40" fmla="*/ 1785481 w 3654515"/>
              <a:gd name="connsiteY40" fmla="*/ 2290627 h 4006207"/>
              <a:gd name="connsiteX41" fmla="*/ 2246299 w 3654515"/>
              <a:gd name="connsiteY41" fmla="*/ 2290627 h 4006207"/>
              <a:gd name="connsiteX42" fmla="*/ 2246299 w 3654515"/>
              <a:gd name="connsiteY42" fmla="*/ 2122423 h 4006207"/>
              <a:gd name="connsiteX43" fmla="*/ 2000463 w 3654515"/>
              <a:gd name="connsiteY43" fmla="*/ 2122423 h 4006207"/>
              <a:gd name="connsiteX44" fmla="*/ 2000463 w 3654515"/>
              <a:gd name="connsiteY44" fmla="*/ 1577006 h 4006207"/>
              <a:gd name="connsiteX45" fmla="*/ 1330885 w 3654515"/>
              <a:gd name="connsiteY45" fmla="*/ 1565062 h 4006207"/>
              <a:gd name="connsiteX46" fmla="*/ 1140785 w 3654515"/>
              <a:gd name="connsiteY46" fmla="*/ 1612587 h 4006207"/>
              <a:gd name="connsiteX47" fmla="*/ 1010900 w 3654515"/>
              <a:gd name="connsiteY47" fmla="*/ 1747200 h 4006207"/>
              <a:gd name="connsiteX48" fmla="*/ 964619 w 3654515"/>
              <a:gd name="connsiteY48" fmla="*/ 1943272 h 4006207"/>
              <a:gd name="connsiteX49" fmla="*/ 1010403 w 3654515"/>
              <a:gd name="connsiteY49" fmla="*/ 2129639 h 4006207"/>
              <a:gd name="connsiteX50" fmla="*/ 1138546 w 3654515"/>
              <a:gd name="connsiteY50" fmla="*/ 2257534 h 4006207"/>
              <a:gd name="connsiteX51" fmla="*/ 1321430 w 3654515"/>
              <a:gd name="connsiteY51" fmla="*/ 2303068 h 4006207"/>
              <a:gd name="connsiteX52" fmla="*/ 1404537 w 3654515"/>
              <a:gd name="connsiteY52" fmla="*/ 2294608 h 4006207"/>
              <a:gd name="connsiteX53" fmla="*/ 1495108 w 3654515"/>
              <a:gd name="connsiteY53" fmla="*/ 2386672 h 4006207"/>
              <a:gd name="connsiteX54" fmla="*/ 1764831 w 3654515"/>
              <a:gd name="connsiteY54" fmla="*/ 2386672 h 4006207"/>
              <a:gd name="connsiteX55" fmla="*/ 1576224 w 3654515"/>
              <a:gd name="connsiteY55" fmla="*/ 2204535 h 4006207"/>
              <a:gd name="connsiteX56" fmla="*/ 1683217 w 3654515"/>
              <a:gd name="connsiteY56" fmla="*/ 1931826 h 4006207"/>
              <a:gd name="connsiteX57" fmla="*/ 1639176 w 3654515"/>
              <a:gd name="connsiteY57" fmla="*/ 1740482 h 4006207"/>
              <a:gd name="connsiteX58" fmla="*/ 1514267 w 3654515"/>
              <a:gd name="connsiteY58" fmla="*/ 1610597 h 4006207"/>
              <a:gd name="connsiteX59" fmla="*/ 1330885 w 3654515"/>
              <a:gd name="connsiteY59" fmla="*/ 1565062 h 4006207"/>
              <a:gd name="connsiteX60" fmla="*/ 683674 w 3654515"/>
              <a:gd name="connsiteY60" fmla="*/ 1565062 h 4006207"/>
              <a:gd name="connsiteX61" fmla="*/ 472673 w 3654515"/>
              <a:gd name="connsiteY61" fmla="*/ 1627019 h 4006207"/>
              <a:gd name="connsiteX62" fmla="*/ 394045 w 3654515"/>
              <a:gd name="connsiteY62" fmla="*/ 1792485 h 4006207"/>
              <a:gd name="connsiteX63" fmla="*/ 566230 w 3654515"/>
              <a:gd name="connsiteY63" fmla="*/ 2006472 h 4006207"/>
              <a:gd name="connsiteX64" fmla="*/ 639135 w 3654515"/>
              <a:gd name="connsiteY64" fmla="*/ 2037824 h 4006207"/>
              <a:gd name="connsiteX65" fmla="*/ 668496 w 3654515"/>
              <a:gd name="connsiteY65" fmla="*/ 2062457 h 4006207"/>
              <a:gd name="connsiteX66" fmla="*/ 678200 w 3654515"/>
              <a:gd name="connsiteY66" fmla="*/ 2093062 h 4006207"/>
              <a:gd name="connsiteX67" fmla="*/ 658792 w 3654515"/>
              <a:gd name="connsiteY67" fmla="*/ 2130137 h 4006207"/>
              <a:gd name="connsiteX68" fmla="*/ 604051 w 3654515"/>
              <a:gd name="connsiteY68" fmla="*/ 2142827 h 4006207"/>
              <a:gd name="connsiteX69" fmla="*/ 503029 w 3654515"/>
              <a:gd name="connsiteY69" fmla="*/ 2122672 h 4006207"/>
              <a:gd name="connsiteX70" fmla="*/ 403998 w 3654515"/>
              <a:gd name="connsiteY70" fmla="*/ 2069673 h 4006207"/>
              <a:gd name="connsiteX71" fmla="*/ 403998 w 3654515"/>
              <a:gd name="connsiteY71" fmla="*/ 2265247 h 4006207"/>
              <a:gd name="connsiteX72" fmla="*/ 609027 w 3654515"/>
              <a:gd name="connsiteY72" fmla="*/ 2303068 h 4006207"/>
              <a:gd name="connsiteX73" fmla="*/ 774245 w 3654515"/>
              <a:gd name="connsiteY73" fmla="*/ 2277191 h 4006207"/>
              <a:gd name="connsiteX74" fmla="*/ 880990 w 3654515"/>
              <a:gd name="connsiteY74" fmla="*/ 2198563 h 4006207"/>
              <a:gd name="connsiteX75" fmla="*/ 919059 w 3654515"/>
              <a:gd name="connsiteY75" fmla="*/ 2074650 h 4006207"/>
              <a:gd name="connsiteX76" fmla="*/ 873027 w 3654515"/>
              <a:gd name="connsiteY76" fmla="*/ 1948248 h 4006207"/>
              <a:gd name="connsiteX77" fmla="*/ 716021 w 3654515"/>
              <a:gd name="connsiteY77" fmla="*/ 1850212 h 4006207"/>
              <a:gd name="connsiteX78" fmla="*/ 642121 w 3654515"/>
              <a:gd name="connsiteY78" fmla="*/ 1812142 h 4006207"/>
              <a:gd name="connsiteX79" fmla="*/ 624454 w 3654515"/>
              <a:gd name="connsiteY79" fmla="*/ 1775068 h 4006207"/>
              <a:gd name="connsiteX80" fmla="*/ 646350 w 3654515"/>
              <a:gd name="connsiteY80" fmla="*/ 1738242 h 4006207"/>
              <a:gd name="connsiteX81" fmla="*/ 704077 w 3654515"/>
              <a:gd name="connsiteY81" fmla="*/ 1724806 h 4006207"/>
              <a:gd name="connsiteX82" fmla="*/ 881239 w 3654515"/>
              <a:gd name="connsiteY82" fmla="*/ 1774073 h 4006207"/>
              <a:gd name="connsiteX83" fmla="*/ 881239 w 3654515"/>
              <a:gd name="connsiteY83" fmla="*/ 1592433 h 4006207"/>
              <a:gd name="connsiteX84" fmla="*/ 809329 w 3654515"/>
              <a:gd name="connsiteY84" fmla="*/ 1575513 h 4006207"/>
              <a:gd name="connsiteX85" fmla="*/ 752349 w 3654515"/>
              <a:gd name="connsiteY85" fmla="*/ 1568048 h 4006207"/>
              <a:gd name="connsiteX86" fmla="*/ 683674 w 3654515"/>
              <a:gd name="connsiteY86" fmla="*/ 1565062 h 4006207"/>
              <a:gd name="connsiteX87" fmla="*/ 1309044 w 3654515"/>
              <a:gd name="connsiteY87" fmla="*/ 196190 h 4006207"/>
              <a:gd name="connsiteX88" fmla="*/ 347062 w 3654515"/>
              <a:gd name="connsiteY88" fmla="*/ 500340 h 4006207"/>
              <a:gd name="connsiteX89" fmla="*/ 1309044 w 3654515"/>
              <a:gd name="connsiteY89" fmla="*/ 804488 h 4006207"/>
              <a:gd name="connsiteX90" fmla="*/ 2271029 w 3654515"/>
              <a:gd name="connsiteY90" fmla="*/ 500340 h 4006207"/>
              <a:gd name="connsiteX91" fmla="*/ 1309044 w 3654515"/>
              <a:gd name="connsiteY91" fmla="*/ 196190 h 4006207"/>
              <a:gd name="connsiteX92" fmla="*/ 1315224 w 3654515"/>
              <a:gd name="connsiteY92" fmla="*/ 0 h 4006207"/>
              <a:gd name="connsiteX93" fmla="*/ 2630444 w 3654515"/>
              <a:gd name="connsiteY93" fmla="*/ 588894 h 4006207"/>
              <a:gd name="connsiteX94" fmla="*/ 2636856 w 3654515"/>
              <a:gd name="connsiteY94" fmla="*/ 2379088 h 4006207"/>
              <a:gd name="connsiteX95" fmla="*/ 1860931 w 3654515"/>
              <a:gd name="connsiteY95" fmla="*/ 2847882 h 4006207"/>
              <a:gd name="connsiteX96" fmla="*/ 1167213 w 3654515"/>
              <a:gd name="connsiteY96" fmla="*/ 3297268 h 4006207"/>
              <a:gd name="connsiteX97" fmla="*/ 1144936 w 3654515"/>
              <a:gd name="connsiteY97" fmla="*/ 3503600 h 4006207"/>
              <a:gd name="connsiteX98" fmla="*/ 1050193 w 3654515"/>
              <a:gd name="connsiteY98" fmla="*/ 3520680 h 4006207"/>
              <a:gd name="connsiteX99" fmla="*/ 0 w 3654515"/>
              <a:gd name="connsiteY99" fmla="*/ 2943751 h 4006207"/>
              <a:gd name="connsiteX100" fmla="*/ 0 w 3654515"/>
              <a:gd name="connsiteY100" fmla="*/ 588894 h 4006207"/>
              <a:gd name="connsiteX101" fmla="*/ 1315224 w 3654515"/>
              <a:gd name="connsiteY101" fmla="*/ 0 h 400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654515" h="4006207">
                <a:moveTo>
                  <a:pt x="2615664" y="2534931"/>
                </a:moveTo>
                <a:cubicBezTo>
                  <a:pt x="2075168" y="2553950"/>
                  <a:pt x="1992068" y="3047282"/>
                  <a:pt x="1960582" y="3034209"/>
                </a:cubicBezTo>
                <a:cubicBezTo>
                  <a:pt x="1750630" y="2947045"/>
                  <a:pt x="1387344" y="3032852"/>
                  <a:pt x="1338741" y="3425023"/>
                </a:cubicBezTo>
                <a:cubicBezTo>
                  <a:pt x="1313406" y="3629467"/>
                  <a:pt x="1448733" y="3854175"/>
                  <a:pt x="1731746" y="3891938"/>
                </a:cubicBezTo>
                <a:lnTo>
                  <a:pt x="1776343" y="3896192"/>
                </a:lnTo>
                <a:lnTo>
                  <a:pt x="1804775" y="3901622"/>
                </a:lnTo>
                <a:lnTo>
                  <a:pt x="3274309" y="3901622"/>
                </a:lnTo>
                <a:lnTo>
                  <a:pt x="3279764" y="3900582"/>
                </a:lnTo>
                <a:lnTo>
                  <a:pt x="3285213" y="3901622"/>
                </a:lnTo>
                <a:cubicBezTo>
                  <a:pt x="3450282" y="3901622"/>
                  <a:pt x="3586162" y="3769274"/>
                  <a:pt x="3560897" y="3646315"/>
                </a:cubicBezTo>
                <a:cubicBezTo>
                  <a:pt x="3543701" y="3562623"/>
                  <a:pt x="3485290" y="3469652"/>
                  <a:pt x="3253200" y="3434254"/>
                </a:cubicBezTo>
                <a:cubicBezTo>
                  <a:pt x="3255079" y="3357929"/>
                  <a:pt x="3270309" y="3308317"/>
                  <a:pt x="3272188" y="3231989"/>
                </a:cubicBezTo>
                <a:cubicBezTo>
                  <a:pt x="3272188" y="2854587"/>
                  <a:pt x="3006128" y="2534931"/>
                  <a:pt x="2615664" y="2534931"/>
                </a:cubicBezTo>
                <a:close/>
                <a:moveTo>
                  <a:pt x="2610633" y="2448880"/>
                </a:moveTo>
                <a:cubicBezTo>
                  <a:pt x="3031516" y="2448880"/>
                  <a:pt x="3372712" y="2797500"/>
                  <a:pt x="3372712" y="3227544"/>
                </a:cubicBezTo>
                <a:lnTo>
                  <a:pt x="3352240" y="3365886"/>
                </a:lnTo>
                <a:lnTo>
                  <a:pt x="3457751" y="3387188"/>
                </a:lnTo>
                <a:cubicBezTo>
                  <a:pt x="3573383" y="3436096"/>
                  <a:pt x="3654515" y="3550593"/>
                  <a:pt x="3654515" y="3684038"/>
                </a:cubicBezTo>
                <a:cubicBezTo>
                  <a:pt x="3654515" y="3861967"/>
                  <a:pt x="3510277" y="4006204"/>
                  <a:pt x="3332349" y="4006204"/>
                </a:cubicBezTo>
                <a:lnTo>
                  <a:pt x="3326473" y="4005021"/>
                </a:lnTo>
                <a:lnTo>
                  <a:pt x="3320592" y="4006207"/>
                </a:lnTo>
                <a:lnTo>
                  <a:pt x="1736561" y="4006204"/>
                </a:lnTo>
                <a:lnTo>
                  <a:pt x="1705914" y="4000020"/>
                </a:lnTo>
                <a:lnTo>
                  <a:pt x="1657844" y="3995171"/>
                </a:lnTo>
                <a:cubicBezTo>
                  <a:pt x="1410373" y="3944532"/>
                  <a:pt x="1224216" y="3725571"/>
                  <a:pt x="1224216" y="3463131"/>
                </a:cubicBezTo>
                <a:cubicBezTo>
                  <a:pt x="1224216" y="3163198"/>
                  <a:pt x="1467359" y="2920055"/>
                  <a:pt x="1767292" y="2920055"/>
                </a:cubicBezTo>
                <a:cubicBezTo>
                  <a:pt x="1804783" y="2920055"/>
                  <a:pt x="1841387" y="2923852"/>
                  <a:pt x="1876738" y="2931089"/>
                </a:cubicBezTo>
                <a:lnTo>
                  <a:pt x="1903868" y="2939508"/>
                </a:lnTo>
                <a:lnTo>
                  <a:pt x="1908440" y="2924453"/>
                </a:lnTo>
                <a:cubicBezTo>
                  <a:pt x="2024131" y="2644980"/>
                  <a:pt x="2294968" y="2448880"/>
                  <a:pt x="2610633" y="2448880"/>
                </a:cubicBezTo>
                <a:close/>
                <a:moveTo>
                  <a:pt x="1328895" y="1748195"/>
                </a:moveTo>
                <a:cubicBezTo>
                  <a:pt x="1368043" y="1748195"/>
                  <a:pt x="1398897" y="1765115"/>
                  <a:pt x="1421457" y="1798955"/>
                </a:cubicBezTo>
                <a:cubicBezTo>
                  <a:pt x="1444017" y="1832795"/>
                  <a:pt x="1455297" y="1879076"/>
                  <a:pt x="1455297" y="1937798"/>
                </a:cubicBezTo>
                <a:cubicBezTo>
                  <a:pt x="1455297" y="1993202"/>
                  <a:pt x="1443353" y="2037326"/>
                  <a:pt x="1419466" y="2070171"/>
                </a:cubicBezTo>
                <a:cubicBezTo>
                  <a:pt x="1395579" y="2103015"/>
                  <a:pt x="1364228" y="2119438"/>
                  <a:pt x="1325411" y="2119438"/>
                </a:cubicBezTo>
                <a:cubicBezTo>
                  <a:pt x="1284605" y="2119438"/>
                  <a:pt x="1252341" y="2103181"/>
                  <a:pt x="1228620" y="2070668"/>
                </a:cubicBezTo>
                <a:cubicBezTo>
                  <a:pt x="1204899" y="2038156"/>
                  <a:pt x="1193038" y="1992870"/>
                  <a:pt x="1193038" y="1934812"/>
                </a:cubicBezTo>
                <a:cubicBezTo>
                  <a:pt x="1193038" y="1875426"/>
                  <a:pt x="1204981" y="1829477"/>
                  <a:pt x="1228869" y="1796964"/>
                </a:cubicBezTo>
                <a:cubicBezTo>
                  <a:pt x="1252755" y="1764451"/>
                  <a:pt x="1286097" y="1748195"/>
                  <a:pt x="1328895" y="1748195"/>
                </a:cubicBezTo>
                <a:close/>
                <a:moveTo>
                  <a:pt x="1785481" y="1577006"/>
                </a:moveTo>
                <a:lnTo>
                  <a:pt x="1785481" y="2290627"/>
                </a:lnTo>
                <a:lnTo>
                  <a:pt x="2246299" y="2290627"/>
                </a:lnTo>
                <a:lnTo>
                  <a:pt x="2246299" y="2122423"/>
                </a:lnTo>
                <a:lnTo>
                  <a:pt x="2000463" y="2122423"/>
                </a:lnTo>
                <a:lnTo>
                  <a:pt x="2000463" y="1577006"/>
                </a:lnTo>
                <a:close/>
                <a:moveTo>
                  <a:pt x="1330885" y="1565062"/>
                </a:moveTo>
                <a:cubicBezTo>
                  <a:pt x="1259888" y="1565062"/>
                  <a:pt x="1196522" y="1580904"/>
                  <a:pt x="1140785" y="1612587"/>
                </a:cubicBezTo>
                <a:cubicBezTo>
                  <a:pt x="1085049" y="1644270"/>
                  <a:pt x="1041754" y="1689141"/>
                  <a:pt x="1010900" y="1747200"/>
                </a:cubicBezTo>
                <a:cubicBezTo>
                  <a:pt x="980046" y="1805258"/>
                  <a:pt x="964619" y="1870616"/>
                  <a:pt x="964619" y="1943272"/>
                </a:cubicBezTo>
                <a:cubicBezTo>
                  <a:pt x="964619" y="2012610"/>
                  <a:pt x="979880" y="2074733"/>
                  <a:pt x="1010403" y="2129639"/>
                </a:cubicBezTo>
                <a:cubicBezTo>
                  <a:pt x="1040925" y="2184546"/>
                  <a:pt x="1083639" y="2227178"/>
                  <a:pt x="1138546" y="2257534"/>
                </a:cubicBezTo>
                <a:cubicBezTo>
                  <a:pt x="1193453" y="2287890"/>
                  <a:pt x="1254414" y="2303068"/>
                  <a:pt x="1321430" y="2303068"/>
                </a:cubicBezTo>
                <a:cubicBezTo>
                  <a:pt x="1350294" y="2303068"/>
                  <a:pt x="1377996" y="2300248"/>
                  <a:pt x="1404537" y="2294608"/>
                </a:cubicBezTo>
                <a:lnTo>
                  <a:pt x="1495108" y="2386672"/>
                </a:lnTo>
                <a:lnTo>
                  <a:pt x="1764831" y="2386672"/>
                </a:lnTo>
                <a:lnTo>
                  <a:pt x="1576224" y="2204535"/>
                </a:lnTo>
                <a:cubicBezTo>
                  <a:pt x="1647553" y="2133206"/>
                  <a:pt x="1683217" y="2042303"/>
                  <a:pt x="1683217" y="1931826"/>
                </a:cubicBezTo>
                <a:cubicBezTo>
                  <a:pt x="1683217" y="1860497"/>
                  <a:pt x="1668537" y="1796715"/>
                  <a:pt x="1639176" y="1740482"/>
                </a:cubicBezTo>
                <a:cubicBezTo>
                  <a:pt x="1609815" y="1684248"/>
                  <a:pt x="1568179" y="1640953"/>
                  <a:pt x="1514267" y="1610597"/>
                </a:cubicBezTo>
                <a:cubicBezTo>
                  <a:pt x="1460356" y="1580240"/>
                  <a:pt x="1399229" y="1565062"/>
                  <a:pt x="1330885" y="1565062"/>
                </a:cubicBezTo>
                <a:close/>
                <a:moveTo>
                  <a:pt x="683674" y="1565062"/>
                </a:moveTo>
                <a:cubicBezTo>
                  <a:pt x="595425" y="1565062"/>
                  <a:pt x="525091" y="1585714"/>
                  <a:pt x="472673" y="1627019"/>
                </a:cubicBezTo>
                <a:cubicBezTo>
                  <a:pt x="420254" y="1668323"/>
                  <a:pt x="394045" y="1723479"/>
                  <a:pt x="394045" y="1792485"/>
                </a:cubicBezTo>
                <a:cubicBezTo>
                  <a:pt x="394045" y="1891019"/>
                  <a:pt x="451440" y="1962348"/>
                  <a:pt x="566230" y="2006472"/>
                </a:cubicBezTo>
                <a:cubicBezTo>
                  <a:pt x="601728" y="2019743"/>
                  <a:pt x="626030" y="2030193"/>
                  <a:pt x="639135" y="2037824"/>
                </a:cubicBezTo>
                <a:cubicBezTo>
                  <a:pt x="652239" y="2045455"/>
                  <a:pt x="662026" y="2053666"/>
                  <a:pt x="668496" y="2062457"/>
                </a:cubicBezTo>
                <a:cubicBezTo>
                  <a:pt x="674965" y="2071249"/>
                  <a:pt x="678200" y="2081451"/>
                  <a:pt x="678200" y="2093062"/>
                </a:cubicBezTo>
                <a:cubicBezTo>
                  <a:pt x="678200" y="2109319"/>
                  <a:pt x="671730" y="2121677"/>
                  <a:pt x="658792" y="2130137"/>
                </a:cubicBezTo>
                <a:cubicBezTo>
                  <a:pt x="645853" y="2138597"/>
                  <a:pt x="627606" y="2142827"/>
                  <a:pt x="604051" y="2142827"/>
                </a:cubicBezTo>
                <a:cubicBezTo>
                  <a:pt x="572865" y="2142827"/>
                  <a:pt x="539191" y="2136109"/>
                  <a:pt x="503029" y="2122672"/>
                </a:cubicBezTo>
                <a:cubicBezTo>
                  <a:pt x="466867" y="2109236"/>
                  <a:pt x="433857" y="2091570"/>
                  <a:pt x="403998" y="2069673"/>
                </a:cubicBezTo>
                <a:lnTo>
                  <a:pt x="403998" y="2265247"/>
                </a:lnTo>
                <a:cubicBezTo>
                  <a:pt x="466037" y="2290461"/>
                  <a:pt x="534381" y="2303068"/>
                  <a:pt x="609027" y="2303068"/>
                </a:cubicBezTo>
                <a:cubicBezTo>
                  <a:pt x="673389" y="2303068"/>
                  <a:pt x="728462" y="2294442"/>
                  <a:pt x="774245" y="2277191"/>
                </a:cubicBezTo>
                <a:cubicBezTo>
                  <a:pt x="820028" y="2259939"/>
                  <a:pt x="855610" y="2233730"/>
                  <a:pt x="880990" y="2198563"/>
                </a:cubicBezTo>
                <a:cubicBezTo>
                  <a:pt x="906370" y="2163396"/>
                  <a:pt x="919059" y="2122092"/>
                  <a:pt x="919059" y="2074650"/>
                </a:cubicBezTo>
                <a:cubicBezTo>
                  <a:pt x="919059" y="2025881"/>
                  <a:pt x="903715" y="1983747"/>
                  <a:pt x="873027" y="1948248"/>
                </a:cubicBezTo>
                <a:cubicBezTo>
                  <a:pt x="842339" y="1912749"/>
                  <a:pt x="790004" y="1880071"/>
                  <a:pt x="716021" y="1850212"/>
                </a:cubicBezTo>
                <a:cubicBezTo>
                  <a:pt x="678532" y="1834619"/>
                  <a:pt x="653898" y="1821929"/>
                  <a:pt x="642121" y="1812142"/>
                </a:cubicBezTo>
                <a:cubicBezTo>
                  <a:pt x="630343" y="1802355"/>
                  <a:pt x="624454" y="1789997"/>
                  <a:pt x="624454" y="1775068"/>
                </a:cubicBezTo>
                <a:cubicBezTo>
                  <a:pt x="624454" y="1759475"/>
                  <a:pt x="631753" y="1747200"/>
                  <a:pt x="646350" y="1738242"/>
                </a:cubicBezTo>
                <a:cubicBezTo>
                  <a:pt x="660948" y="1729285"/>
                  <a:pt x="680190" y="1724806"/>
                  <a:pt x="704077" y="1724806"/>
                </a:cubicBezTo>
                <a:cubicBezTo>
                  <a:pt x="762136" y="1724806"/>
                  <a:pt x="821189" y="1741228"/>
                  <a:pt x="881239" y="1774073"/>
                </a:cubicBezTo>
                <a:lnTo>
                  <a:pt x="881239" y="1592433"/>
                </a:lnTo>
                <a:cubicBezTo>
                  <a:pt x="850385" y="1584139"/>
                  <a:pt x="826415" y="1578499"/>
                  <a:pt x="809329" y="1575513"/>
                </a:cubicBezTo>
                <a:cubicBezTo>
                  <a:pt x="792243" y="1572527"/>
                  <a:pt x="773250" y="1570039"/>
                  <a:pt x="752349" y="1568048"/>
                </a:cubicBezTo>
                <a:cubicBezTo>
                  <a:pt x="731448" y="1566057"/>
                  <a:pt x="708556" y="1565062"/>
                  <a:pt x="683674" y="1565062"/>
                </a:cubicBezTo>
                <a:close/>
                <a:moveTo>
                  <a:pt x="1309044" y="196190"/>
                </a:moveTo>
                <a:cubicBezTo>
                  <a:pt x="777755" y="196190"/>
                  <a:pt x="347062" y="332363"/>
                  <a:pt x="347062" y="500340"/>
                </a:cubicBezTo>
                <a:cubicBezTo>
                  <a:pt x="347062" y="668316"/>
                  <a:pt x="777755" y="804488"/>
                  <a:pt x="1309044" y="804488"/>
                </a:cubicBezTo>
                <a:cubicBezTo>
                  <a:pt x="1840335" y="804488"/>
                  <a:pt x="2271029" y="668316"/>
                  <a:pt x="2271029" y="500340"/>
                </a:cubicBezTo>
                <a:cubicBezTo>
                  <a:pt x="2271029" y="332363"/>
                  <a:pt x="1840335" y="196190"/>
                  <a:pt x="1309044" y="196190"/>
                </a:cubicBezTo>
                <a:close/>
                <a:moveTo>
                  <a:pt x="1315224" y="0"/>
                </a:moveTo>
                <a:cubicBezTo>
                  <a:pt x="2041487" y="0"/>
                  <a:pt x="2630444" y="263538"/>
                  <a:pt x="2630444" y="588894"/>
                </a:cubicBezTo>
                <a:cubicBezTo>
                  <a:pt x="2632582" y="1185624"/>
                  <a:pt x="2634718" y="1782357"/>
                  <a:pt x="2636856" y="2379088"/>
                </a:cubicBezTo>
                <a:cubicBezTo>
                  <a:pt x="2239277" y="2346543"/>
                  <a:pt x="1952849" y="2602556"/>
                  <a:pt x="1860931" y="2847882"/>
                </a:cubicBezTo>
                <a:cubicBezTo>
                  <a:pt x="1610647" y="2807470"/>
                  <a:pt x="1299367" y="2933621"/>
                  <a:pt x="1167213" y="3297268"/>
                </a:cubicBezTo>
                <a:cubicBezTo>
                  <a:pt x="1137653" y="3455719"/>
                  <a:pt x="1164439" y="3466365"/>
                  <a:pt x="1144936" y="3503600"/>
                </a:cubicBezTo>
                <a:cubicBezTo>
                  <a:pt x="1125433" y="3540836"/>
                  <a:pt x="1157653" y="3515663"/>
                  <a:pt x="1050193" y="3520680"/>
                </a:cubicBezTo>
                <a:cubicBezTo>
                  <a:pt x="450921" y="3465791"/>
                  <a:pt x="0" y="3228437"/>
                  <a:pt x="0" y="2943751"/>
                </a:cubicBezTo>
                <a:lnTo>
                  <a:pt x="0" y="588894"/>
                </a:lnTo>
                <a:cubicBezTo>
                  <a:pt x="0" y="263538"/>
                  <a:pt x="588957" y="0"/>
                  <a:pt x="1315224" y="0"/>
                </a:cubicBezTo>
                <a:close/>
              </a:path>
            </a:pathLst>
          </a:custGeom>
          <a:solidFill>
            <a:srgbClr val="282828"/>
          </a:solidFill>
          <a:ln>
            <a:noFill/>
          </a:ln>
          <a:effectLst/>
        </p:spPr>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90000"/>
              </a:lnSpc>
              <a:spcBef>
                <a:spcPts val="0"/>
              </a:spcBef>
              <a:spcAft>
                <a:spcPts val="612"/>
              </a:spcAft>
              <a:buClrTx/>
              <a:buSzTx/>
              <a:buFontTx/>
              <a:buNone/>
              <a:tabLst/>
              <a:defRPr/>
            </a:pPr>
            <a:endParaRPr kumimoji="0" lang="en-US" sz="8159"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9" name="Left Bracket 28"/>
          <p:cNvSpPr/>
          <p:nvPr/>
        </p:nvSpPr>
        <p:spPr>
          <a:xfrm flipH="1">
            <a:off x="4167383" y="2533660"/>
            <a:ext cx="188481" cy="3001292"/>
          </a:xfrm>
          <a:prstGeom prst="leftBracket">
            <a:avLst/>
          </a:prstGeom>
          <a:ln w="19050">
            <a:solidFill>
              <a:srgbClr val="EDC30D"/>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73" b="1" i="0" u="none" strike="noStrike" kern="1200" cap="none" spc="0" normalizeH="0" baseline="0" noProof="0" dirty="0">
              <a:ln>
                <a:noFill/>
              </a:ln>
              <a:solidFill>
                <a:srgbClr val="505050"/>
              </a:solidFill>
              <a:effectLst/>
              <a:uLnTx/>
              <a:uFillTx/>
              <a:latin typeface="Segoe UI"/>
              <a:ea typeface="+mn-ea"/>
              <a:cs typeface="+mn-cs"/>
            </a:endParaRPr>
          </a:p>
        </p:txBody>
      </p:sp>
      <p:sp>
        <p:nvSpPr>
          <p:cNvPr id="30" name="TextBox 29"/>
          <p:cNvSpPr txBox="1"/>
          <p:nvPr/>
        </p:nvSpPr>
        <p:spPr>
          <a:xfrm>
            <a:off x="5173194" y="4901914"/>
            <a:ext cx="407420" cy="270285"/>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a:ea typeface="+mn-ea"/>
                <a:cs typeface="+mn-cs"/>
              </a:rPr>
              <a:t>1,N</a:t>
            </a:r>
          </a:p>
        </p:txBody>
      </p:sp>
      <p:sp>
        <p:nvSpPr>
          <p:cNvPr id="31" name="Left Arrow 30"/>
          <p:cNvSpPr/>
          <p:nvPr/>
        </p:nvSpPr>
        <p:spPr>
          <a:xfrm>
            <a:off x="4470377" y="3808556"/>
            <a:ext cx="450566" cy="2257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2" name="Down Arrow 31"/>
          <p:cNvSpPr/>
          <p:nvPr/>
        </p:nvSpPr>
        <p:spPr>
          <a:xfrm>
            <a:off x="5532812" y="2134743"/>
            <a:ext cx="225749" cy="43941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3" name="TextBox 32"/>
          <p:cNvSpPr txBox="1"/>
          <p:nvPr/>
        </p:nvSpPr>
        <p:spPr>
          <a:xfrm>
            <a:off x="4241718" y="1506833"/>
            <a:ext cx="407420" cy="270285"/>
          </a:xfrm>
          <a:prstGeom prst="rect">
            <a:avLst/>
          </a:prstGeom>
          <a:noFill/>
        </p:spPr>
        <p:txBody>
          <a:bodyPr wrap="non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282828"/>
                </a:solidFill>
                <a:effectLst/>
                <a:uLnTx/>
                <a:uFillTx/>
                <a:latin typeface="Segoe UI"/>
                <a:ea typeface="+mn-ea"/>
                <a:cs typeface="+mn-cs"/>
              </a:rPr>
              <a:t>1,N</a:t>
            </a:r>
          </a:p>
        </p:txBody>
      </p:sp>
      <p:sp>
        <p:nvSpPr>
          <p:cNvPr id="34" name="Down Arrow 33"/>
          <p:cNvSpPr/>
          <p:nvPr/>
        </p:nvSpPr>
        <p:spPr>
          <a:xfrm rot="-5400000">
            <a:off x="4428849" y="1459201"/>
            <a:ext cx="225749" cy="74608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5" name="TextBox 34"/>
          <p:cNvSpPr txBox="1"/>
          <p:nvPr/>
        </p:nvSpPr>
        <p:spPr>
          <a:xfrm>
            <a:off x="3010385" y="5266753"/>
            <a:ext cx="1250451" cy="238240"/>
          </a:xfrm>
          <a:prstGeom prst="rect">
            <a:avLst/>
          </a:prstGeom>
          <a:noFill/>
        </p:spPr>
        <p:txBody>
          <a:bodyPr wrap="square" rtlCol="0">
            <a:spAutoFit/>
          </a:bodyPr>
          <a:lstStyle/>
          <a:p>
            <a:pPr marL="0" marR="0" lvl="0" indent="0" algn="ctr" defTabSz="951304" rtl="0" eaLnBrk="1" fontAlgn="auto" latinLnBrk="0" hangingPunct="1">
              <a:lnSpc>
                <a:spcPct val="100000"/>
              </a:lnSpc>
              <a:spcBef>
                <a:spcPts val="0"/>
              </a:spcBef>
              <a:spcAft>
                <a:spcPts val="0"/>
              </a:spcAft>
              <a:buClrTx/>
              <a:buSzTx/>
              <a:buFontTx/>
              <a:buNone/>
              <a:tabLst/>
              <a:defRPr/>
            </a:pPr>
            <a:r>
              <a:rPr kumimoji="0" lang="en-US" sz="918" b="0" i="0" u="none" strike="noStrike" kern="0" cap="none" spc="0" normalizeH="0" baseline="0" noProof="0" dirty="0">
                <a:ln>
                  <a:noFill/>
                </a:ln>
                <a:solidFill>
                  <a:srgbClr val="282828"/>
                </a:solidFill>
                <a:effectLst/>
                <a:uLnTx/>
                <a:uFillTx/>
                <a:latin typeface="Segoe UI Semibold" panose="020B0702040204020203" pitchFamily="34" charset="0"/>
                <a:ea typeface="+mn-ea"/>
                <a:cs typeface="Segoe UI Semibold" panose="020B0702040204020203" pitchFamily="34" charset="0"/>
              </a:rPr>
              <a:t>on Azure HDInsight</a:t>
            </a: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149" y="4855153"/>
            <a:ext cx="786919" cy="411600"/>
          </a:xfrm>
          <a:prstGeom prst="rect">
            <a:avLst/>
          </a:prstGeom>
        </p:spPr>
      </p:pic>
    </p:spTree>
    <p:extLst>
      <p:ext uri="{BB962C8B-B14F-4D97-AF65-F5344CB8AC3E}">
        <p14:creationId xmlns:p14="http://schemas.microsoft.com/office/powerpoint/2010/main" val="29518881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186" b="3168"/>
          <a:stretch/>
        </p:blipFill>
        <p:spPr>
          <a:xfrm>
            <a:off x="882" y="2483764"/>
            <a:ext cx="6764864" cy="4510761"/>
          </a:xfrm>
          <a:prstGeom prst="rect">
            <a:avLst/>
          </a:prstGeom>
        </p:spPr>
      </p:pic>
      <p:sp>
        <p:nvSpPr>
          <p:cNvPr id="5" name="Title 4"/>
          <p:cNvSpPr>
            <a:spLocks noGrp="1"/>
          </p:cNvSpPr>
          <p:nvPr>
            <p:ph type="title"/>
          </p:nvPr>
        </p:nvSpPr>
        <p:spPr>
          <a:solidFill>
            <a:srgbClr val="282828"/>
          </a:solidFill>
        </p:spPr>
        <p:txBody>
          <a:bodyPr>
            <a:normAutofit/>
          </a:bodyPr>
          <a:lstStyle/>
          <a:p>
            <a:r>
              <a:rPr lang="en-US" dirty="0">
                <a:latin typeface="Segoe UI Black" panose="020B0A02040204020203" pitchFamily="34" charset="0"/>
              </a:rPr>
              <a:t>Create</a:t>
            </a:r>
            <a:r>
              <a:rPr lang="en-US" dirty="0">
                <a:solidFill>
                  <a:prstClr val="white"/>
                </a:solidFill>
                <a:latin typeface="Segoe UI" panose="020B0502040204020203" pitchFamily="34" charset="0"/>
                <a:cs typeface="Segoe UI" panose="020B0502040204020203" pitchFamily="34" charset="0"/>
              </a:rPr>
              <a:t> </a:t>
            </a:r>
            <a:r>
              <a:rPr lang="en-US" dirty="0">
                <a:latin typeface="Segoe UI Light" panose="020B0502040204020203" pitchFamily="34" charset="0"/>
                <a:cs typeface="Segoe UI Light" panose="020B0502040204020203" pitchFamily="34" charset="0"/>
              </a:rPr>
              <a:t>compelling interactive </a:t>
            </a:r>
            <a:br>
              <a:rPr lang="en-US" dirty="0">
                <a:latin typeface="Segoe UI Light" panose="020B0502040204020203" pitchFamily="34" charset="0"/>
                <a:cs typeface="Segoe UI Light" panose="020B0502040204020203" pitchFamily="34" charset="0"/>
              </a:rPr>
            </a:br>
            <a:r>
              <a:rPr lang="en-US" dirty="0">
                <a:latin typeface="Segoe UI Light" panose="020B0502040204020203" pitchFamily="34" charset="0"/>
                <a:cs typeface="Segoe UI Light" panose="020B0502040204020203" pitchFamily="34" charset="0"/>
              </a:rPr>
              <a:t>reports that are always up to date</a:t>
            </a:r>
            <a:endParaRPr lang="en-US" dirty="0"/>
          </a:p>
        </p:txBody>
      </p:sp>
      <p:sp>
        <p:nvSpPr>
          <p:cNvPr id="3" name="Content Placeholder 2"/>
          <p:cNvSpPr>
            <a:spLocks noGrp="1"/>
          </p:cNvSpPr>
          <p:nvPr>
            <p:ph idx="4294967295"/>
          </p:nvPr>
        </p:nvSpPr>
        <p:spPr>
          <a:xfrm>
            <a:off x="7232872" y="3019627"/>
            <a:ext cx="4800640" cy="3625171"/>
          </a:xfrm>
        </p:spPr>
        <p:txBody>
          <a:bodyPr>
            <a:noAutofit/>
          </a:bodyPr>
          <a:lstStyle/>
          <a:p>
            <a:pPr marL="279779" indent="-279779">
              <a:lnSpc>
                <a:spcPct val="100000"/>
              </a:lnSpc>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Author interactive reports without </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writing any code</a:t>
            </a:r>
          </a:p>
          <a:p>
            <a:pPr marL="279779" indent="-279779">
              <a:lnSpc>
                <a:spcPct val="100000"/>
              </a:lnSpc>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Choose modern visualizations</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out-of-the-box or customize</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without building them from scratch</a:t>
            </a:r>
          </a:p>
          <a:p>
            <a:pPr marL="279779" indent="-279779">
              <a:lnSpc>
                <a:spcPct val="100000"/>
              </a:lnSpc>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Visualize any data from a variety </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of cloud sources </a:t>
            </a:r>
          </a:p>
          <a:p>
            <a:pPr marL="279779" indent="-279779">
              <a:lnSpc>
                <a:spcPct val="100000"/>
              </a:lnSpc>
              <a:spcBef>
                <a:spcPts val="1836"/>
              </a:spcBef>
              <a:buClr>
                <a:srgbClr val="EDC30D"/>
              </a:buClr>
            </a:pPr>
            <a:r>
              <a:rPr lang="en-US" sz="2040" dirty="0">
                <a:solidFill>
                  <a:srgbClr val="282828"/>
                </a:solidFill>
                <a:latin typeface="Segoe UI" panose="020B0502040204020203" pitchFamily="34" charset="0"/>
                <a:cs typeface="Segoe UI" panose="020B0502040204020203" pitchFamily="34" charset="0"/>
              </a:rPr>
              <a:t>Keep your data always-up-to-date </a:t>
            </a:r>
            <a:br>
              <a:rPr lang="en-US" sz="2040" dirty="0">
                <a:solidFill>
                  <a:srgbClr val="282828"/>
                </a:solidFill>
                <a:latin typeface="Segoe UI" panose="020B0502040204020203" pitchFamily="34" charset="0"/>
                <a:cs typeface="Segoe UI" panose="020B0502040204020203" pitchFamily="34" charset="0"/>
              </a:rPr>
            </a:br>
            <a:r>
              <a:rPr lang="en-US" sz="2040" dirty="0">
                <a:solidFill>
                  <a:srgbClr val="282828"/>
                </a:solidFill>
                <a:latin typeface="Segoe UI" panose="020B0502040204020203" pitchFamily="34" charset="0"/>
                <a:cs typeface="Segoe UI" panose="020B0502040204020203" pitchFamily="34" charset="0"/>
              </a:rPr>
              <a:t>with </a:t>
            </a:r>
            <a:r>
              <a:rPr lang="en-US" sz="2040" dirty="0" err="1">
                <a:solidFill>
                  <a:srgbClr val="282828"/>
                </a:solidFill>
                <a:latin typeface="Segoe UI" panose="020B0502040204020203" pitchFamily="34" charset="0"/>
                <a:cs typeface="Segoe UI" panose="020B0502040204020203" pitchFamily="34" charset="0"/>
              </a:rPr>
              <a:t>DirectQuery</a:t>
            </a:r>
            <a:endParaRPr lang="en-US" sz="2040" dirty="0">
              <a:solidFill>
                <a:srgbClr val="282828"/>
              </a:solidFill>
              <a:latin typeface="Segoe UI" panose="020B0502040204020203" pitchFamily="34" charset="0"/>
              <a:cs typeface="Segoe UI" panose="020B0502040204020203" pitchFamily="34" charset="0"/>
            </a:endParaRPr>
          </a:p>
        </p:txBody>
      </p:sp>
      <p:grpSp>
        <p:nvGrpSpPr>
          <p:cNvPr id="7" name="Group 6"/>
          <p:cNvGrpSpPr/>
          <p:nvPr/>
        </p:nvGrpSpPr>
        <p:grpSpPr>
          <a:xfrm>
            <a:off x="10970222" y="1374532"/>
            <a:ext cx="858440" cy="957528"/>
            <a:chOff x="2716917" y="609704"/>
            <a:chExt cx="4132020" cy="4608976"/>
          </a:xfrm>
        </p:grpSpPr>
        <p:sp>
          <p:nvSpPr>
            <p:cNvPr id="8" name="Freeform 7"/>
            <p:cNvSpPr/>
            <p:nvPr/>
          </p:nvSpPr>
          <p:spPr>
            <a:xfrm>
              <a:off x="5794396" y="2321963"/>
              <a:ext cx="398342" cy="399801"/>
            </a:xfrm>
            <a:custGeom>
              <a:avLst/>
              <a:gdLst>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0 w 558289"/>
                <a:gd name="connsiteY12" fmla="*/ 151843 h 526102"/>
                <a:gd name="connsiteX13" fmla="*/ 7076 w 558289"/>
                <a:gd name="connsiteY13" fmla="*/ 154630 h 526102"/>
                <a:gd name="connsiteX14" fmla="*/ 105486 w 558289"/>
                <a:gd name="connsiteY14" fmla="*/ 211194 h 526102"/>
                <a:gd name="connsiteX15" fmla="*/ 159947 w 558289"/>
                <a:gd name="connsiteY15" fmla="*/ 256129 h 526102"/>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0 w 558289"/>
                <a:gd name="connsiteY12" fmla="*/ 151843 h 526102"/>
                <a:gd name="connsiteX13" fmla="*/ 105486 w 558289"/>
                <a:gd name="connsiteY13" fmla="*/ 211194 h 526102"/>
                <a:gd name="connsiteX14" fmla="*/ 159947 w 558289"/>
                <a:gd name="connsiteY14" fmla="*/ 256129 h 526102"/>
                <a:gd name="connsiteX15" fmla="*/ 373332 w 558289"/>
                <a:gd name="connsiteY15" fmla="*/ 0 h 526102"/>
                <a:gd name="connsiteX0" fmla="*/ 373332 w 558289"/>
                <a:gd name="connsiteY0" fmla="*/ 0 h 526102"/>
                <a:gd name="connsiteX1" fmla="*/ 457949 w 558289"/>
                <a:gd name="connsiteY1" fmla="*/ 69815 h 526102"/>
                <a:gd name="connsiteX2" fmla="*/ 530171 w 558289"/>
                <a:gd name="connsiteY2" fmla="*/ 149280 h 526102"/>
                <a:gd name="connsiteX3" fmla="*/ 558289 w 558289"/>
                <a:gd name="connsiteY3" fmla="*/ 186881 h 526102"/>
                <a:gd name="connsiteX4" fmla="*/ 290606 w 558289"/>
                <a:gd name="connsiteY4" fmla="*/ 399801 h 526102"/>
                <a:gd name="connsiteX5" fmla="*/ 304461 w 558289"/>
                <a:gd name="connsiteY5" fmla="*/ 416594 h 526102"/>
                <a:gd name="connsiteX6" fmla="*/ 361025 w 558289"/>
                <a:gd name="connsiteY6" fmla="*/ 515005 h 526102"/>
                <a:gd name="connsiteX7" fmla="*/ 365398 w 558289"/>
                <a:gd name="connsiteY7" fmla="*/ 526102 h 526102"/>
                <a:gd name="connsiteX8" fmla="*/ 361859 w 558289"/>
                <a:gd name="connsiteY8" fmla="*/ 526102 h 526102"/>
                <a:gd name="connsiteX9" fmla="*/ 305833 w 558289"/>
                <a:gd name="connsiteY9" fmla="*/ 422882 h 526102"/>
                <a:gd name="connsiteX10" fmla="*/ 94146 w 558289"/>
                <a:gd name="connsiteY10" fmla="*/ 211194 h 526102"/>
                <a:gd name="connsiteX11" fmla="*/ 0 w 558289"/>
                <a:gd name="connsiteY11" fmla="*/ 160094 h 526102"/>
                <a:gd name="connsiteX12" fmla="*/ 105486 w 558289"/>
                <a:gd name="connsiteY12" fmla="*/ 211194 h 526102"/>
                <a:gd name="connsiteX13" fmla="*/ 159947 w 558289"/>
                <a:gd name="connsiteY13" fmla="*/ 256129 h 526102"/>
                <a:gd name="connsiteX14" fmla="*/ 373332 w 558289"/>
                <a:gd name="connsiteY14" fmla="*/ 0 h 526102"/>
                <a:gd name="connsiteX0" fmla="*/ 279186 w 464143"/>
                <a:gd name="connsiteY0" fmla="*/ 0 h 526102"/>
                <a:gd name="connsiteX1" fmla="*/ 363803 w 464143"/>
                <a:gd name="connsiteY1" fmla="*/ 69815 h 526102"/>
                <a:gd name="connsiteX2" fmla="*/ 436025 w 464143"/>
                <a:gd name="connsiteY2" fmla="*/ 149280 h 526102"/>
                <a:gd name="connsiteX3" fmla="*/ 464143 w 464143"/>
                <a:gd name="connsiteY3" fmla="*/ 186881 h 526102"/>
                <a:gd name="connsiteX4" fmla="*/ 196460 w 464143"/>
                <a:gd name="connsiteY4" fmla="*/ 399801 h 526102"/>
                <a:gd name="connsiteX5" fmla="*/ 210315 w 464143"/>
                <a:gd name="connsiteY5" fmla="*/ 416594 h 526102"/>
                <a:gd name="connsiteX6" fmla="*/ 266879 w 464143"/>
                <a:gd name="connsiteY6" fmla="*/ 515005 h 526102"/>
                <a:gd name="connsiteX7" fmla="*/ 271252 w 464143"/>
                <a:gd name="connsiteY7" fmla="*/ 526102 h 526102"/>
                <a:gd name="connsiteX8" fmla="*/ 267713 w 464143"/>
                <a:gd name="connsiteY8" fmla="*/ 526102 h 526102"/>
                <a:gd name="connsiteX9" fmla="*/ 211687 w 464143"/>
                <a:gd name="connsiteY9" fmla="*/ 422882 h 526102"/>
                <a:gd name="connsiteX10" fmla="*/ 0 w 464143"/>
                <a:gd name="connsiteY10" fmla="*/ 211194 h 526102"/>
                <a:gd name="connsiteX11" fmla="*/ 11340 w 464143"/>
                <a:gd name="connsiteY11" fmla="*/ 211194 h 526102"/>
                <a:gd name="connsiteX12" fmla="*/ 65801 w 464143"/>
                <a:gd name="connsiteY12" fmla="*/ 256129 h 526102"/>
                <a:gd name="connsiteX13" fmla="*/ 279186 w 464143"/>
                <a:gd name="connsiteY13" fmla="*/ 0 h 526102"/>
                <a:gd name="connsiteX0" fmla="*/ 279186 w 464143"/>
                <a:gd name="connsiteY0" fmla="*/ 0 h 526102"/>
                <a:gd name="connsiteX1" fmla="*/ 363803 w 464143"/>
                <a:gd name="connsiteY1" fmla="*/ 69815 h 526102"/>
                <a:gd name="connsiteX2" fmla="*/ 436025 w 464143"/>
                <a:gd name="connsiteY2" fmla="*/ 149280 h 526102"/>
                <a:gd name="connsiteX3" fmla="*/ 464143 w 464143"/>
                <a:gd name="connsiteY3" fmla="*/ 186881 h 526102"/>
                <a:gd name="connsiteX4" fmla="*/ 196460 w 464143"/>
                <a:gd name="connsiteY4" fmla="*/ 399801 h 526102"/>
                <a:gd name="connsiteX5" fmla="*/ 210315 w 464143"/>
                <a:gd name="connsiteY5" fmla="*/ 416594 h 526102"/>
                <a:gd name="connsiteX6" fmla="*/ 266879 w 464143"/>
                <a:gd name="connsiteY6" fmla="*/ 515005 h 526102"/>
                <a:gd name="connsiteX7" fmla="*/ 271252 w 464143"/>
                <a:gd name="connsiteY7" fmla="*/ 526102 h 526102"/>
                <a:gd name="connsiteX8" fmla="*/ 267713 w 464143"/>
                <a:gd name="connsiteY8" fmla="*/ 526102 h 526102"/>
                <a:gd name="connsiteX9" fmla="*/ 211687 w 464143"/>
                <a:gd name="connsiteY9" fmla="*/ 422882 h 526102"/>
                <a:gd name="connsiteX10" fmla="*/ 0 w 464143"/>
                <a:gd name="connsiteY10" fmla="*/ 211194 h 526102"/>
                <a:gd name="connsiteX11" fmla="*/ 65801 w 464143"/>
                <a:gd name="connsiteY11" fmla="*/ 256129 h 526102"/>
                <a:gd name="connsiteX12" fmla="*/ 279186 w 464143"/>
                <a:gd name="connsiteY12" fmla="*/ 0 h 526102"/>
                <a:gd name="connsiteX0" fmla="*/ 214107 w 399064"/>
                <a:gd name="connsiteY0" fmla="*/ 0 h 526102"/>
                <a:gd name="connsiteX1" fmla="*/ 298724 w 399064"/>
                <a:gd name="connsiteY1" fmla="*/ 69815 h 526102"/>
                <a:gd name="connsiteX2" fmla="*/ 370946 w 399064"/>
                <a:gd name="connsiteY2" fmla="*/ 149280 h 526102"/>
                <a:gd name="connsiteX3" fmla="*/ 399064 w 399064"/>
                <a:gd name="connsiteY3" fmla="*/ 186881 h 526102"/>
                <a:gd name="connsiteX4" fmla="*/ 131381 w 399064"/>
                <a:gd name="connsiteY4" fmla="*/ 399801 h 526102"/>
                <a:gd name="connsiteX5" fmla="*/ 145236 w 399064"/>
                <a:gd name="connsiteY5" fmla="*/ 416594 h 526102"/>
                <a:gd name="connsiteX6" fmla="*/ 201800 w 399064"/>
                <a:gd name="connsiteY6" fmla="*/ 515005 h 526102"/>
                <a:gd name="connsiteX7" fmla="*/ 206173 w 399064"/>
                <a:gd name="connsiteY7" fmla="*/ 526102 h 526102"/>
                <a:gd name="connsiteX8" fmla="*/ 202634 w 399064"/>
                <a:gd name="connsiteY8" fmla="*/ 526102 h 526102"/>
                <a:gd name="connsiteX9" fmla="*/ 146608 w 399064"/>
                <a:gd name="connsiteY9" fmla="*/ 422882 h 526102"/>
                <a:gd name="connsiteX10" fmla="*/ 722 w 399064"/>
                <a:gd name="connsiteY10" fmla="*/ 256129 h 526102"/>
                <a:gd name="connsiteX11" fmla="*/ 214107 w 399064"/>
                <a:gd name="connsiteY11" fmla="*/ 0 h 526102"/>
                <a:gd name="connsiteX0" fmla="*/ 214107 w 399064"/>
                <a:gd name="connsiteY0" fmla="*/ 0 h 526102"/>
                <a:gd name="connsiteX1" fmla="*/ 298724 w 399064"/>
                <a:gd name="connsiteY1" fmla="*/ 69815 h 526102"/>
                <a:gd name="connsiteX2" fmla="*/ 370946 w 399064"/>
                <a:gd name="connsiteY2" fmla="*/ 149280 h 526102"/>
                <a:gd name="connsiteX3" fmla="*/ 399064 w 399064"/>
                <a:gd name="connsiteY3" fmla="*/ 186881 h 526102"/>
                <a:gd name="connsiteX4" fmla="*/ 131381 w 399064"/>
                <a:gd name="connsiteY4" fmla="*/ 399801 h 526102"/>
                <a:gd name="connsiteX5" fmla="*/ 145236 w 399064"/>
                <a:gd name="connsiteY5" fmla="*/ 416594 h 526102"/>
                <a:gd name="connsiteX6" fmla="*/ 201800 w 399064"/>
                <a:gd name="connsiteY6" fmla="*/ 515005 h 526102"/>
                <a:gd name="connsiteX7" fmla="*/ 206173 w 399064"/>
                <a:gd name="connsiteY7" fmla="*/ 526102 h 526102"/>
                <a:gd name="connsiteX8" fmla="*/ 146608 w 399064"/>
                <a:gd name="connsiteY8" fmla="*/ 422882 h 526102"/>
                <a:gd name="connsiteX9" fmla="*/ 722 w 399064"/>
                <a:gd name="connsiteY9" fmla="*/ 256129 h 526102"/>
                <a:gd name="connsiteX10" fmla="*/ 214107 w 399064"/>
                <a:gd name="connsiteY10" fmla="*/ 0 h 526102"/>
                <a:gd name="connsiteX0" fmla="*/ 214107 w 399064"/>
                <a:gd name="connsiteY0" fmla="*/ 0 h 515005"/>
                <a:gd name="connsiteX1" fmla="*/ 298724 w 399064"/>
                <a:gd name="connsiteY1" fmla="*/ 69815 h 515005"/>
                <a:gd name="connsiteX2" fmla="*/ 370946 w 399064"/>
                <a:gd name="connsiteY2" fmla="*/ 149280 h 515005"/>
                <a:gd name="connsiteX3" fmla="*/ 399064 w 399064"/>
                <a:gd name="connsiteY3" fmla="*/ 186881 h 515005"/>
                <a:gd name="connsiteX4" fmla="*/ 131381 w 399064"/>
                <a:gd name="connsiteY4" fmla="*/ 399801 h 515005"/>
                <a:gd name="connsiteX5" fmla="*/ 145236 w 399064"/>
                <a:gd name="connsiteY5" fmla="*/ 416594 h 515005"/>
                <a:gd name="connsiteX6" fmla="*/ 201800 w 399064"/>
                <a:gd name="connsiteY6" fmla="*/ 515005 h 515005"/>
                <a:gd name="connsiteX7" fmla="*/ 146608 w 399064"/>
                <a:gd name="connsiteY7" fmla="*/ 422882 h 515005"/>
                <a:gd name="connsiteX8" fmla="*/ 722 w 399064"/>
                <a:gd name="connsiteY8" fmla="*/ 256129 h 515005"/>
                <a:gd name="connsiteX9" fmla="*/ 214107 w 399064"/>
                <a:gd name="connsiteY9" fmla="*/ 0 h 515005"/>
                <a:gd name="connsiteX0" fmla="*/ 214107 w 399064"/>
                <a:gd name="connsiteY0" fmla="*/ 0 h 434050"/>
                <a:gd name="connsiteX1" fmla="*/ 298724 w 399064"/>
                <a:gd name="connsiteY1" fmla="*/ 69815 h 434050"/>
                <a:gd name="connsiteX2" fmla="*/ 370946 w 399064"/>
                <a:gd name="connsiteY2" fmla="*/ 149280 h 434050"/>
                <a:gd name="connsiteX3" fmla="*/ 399064 w 399064"/>
                <a:gd name="connsiteY3" fmla="*/ 186881 h 434050"/>
                <a:gd name="connsiteX4" fmla="*/ 131381 w 399064"/>
                <a:gd name="connsiteY4" fmla="*/ 399801 h 434050"/>
                <a:gd name="connsiteX5" fmla="*/ 145236 w 399064"/>
                <a:gd name="connsiteY5" fmla="*/ 416594 h 434050"/>
                <a:gd name="connsiteX6" fmla="*/ 146608 w 399064"/>
                <a:gd name="connsiteY6" fmla="*/ 422882 h 434050"/>
                <a:gd name="connsiteX7" fmla="*/ 722 w 399064"/>
                <a:gd name="connsiteY7" fmla="*/ 256129 h 434050"/>
                <a:gd name="connsiteX8" fmla="*/ 214107 w 399064"/>
                <a:gd name="connsiteY8" fmla="*/ 0 h 434050"/>
                <a:gd name="connsiteX0" fmla="*/ 214080 w 399037"/>
                <a:gd name="connsiteY0" fmla="*/ 0 h 416594"/>
                <a:gd name="connsiteX1" fmla="*/ 298697 w 399037"/>
                <a:gd name="connsiteY1" fmla="*/ 69815 h 416594"/>
                <a:gd name="connsiteX2" fmla="*/ 370919 w 399037"/>
                <a:gd name="connsiteY2" fmla="*/ 149280 h 416594"/>
                <a:gd name="connsiteX3" fmla="*/ 399037 w 399037"/>
                <a:gd name="connsiteY3" fmla="*/ 186881 h 416594"/>
                <a:gd name="connsiteX4" fmla="*/ 131354 w 399037"/>
                <a:gd name="connsiteY4" fmla="*/ 399801 h 416594"/>
                <a:gd name="connsiteX5" fmla="*/ 145209 w 399037"/>
                <a:gd name="connsiteY5" fmla="*/ 416594 h 416594"/>
                <a:gd name="connsiteX6" fmla="*/ 695 w 399037"/>
                <a:gd name="connsiteY6" fmla="*/ 256129 h 416594"/>
                <a:gd name="connsiteX7" fmla="*/ 214080 w 399037"/>
                <a:gd name="connsiteY7" fmla="*/ 0 h 416594"/>
                <a:gd name="connsiteX0" fmla="*/ 213385 w 398342"/>
                <a:gd name="connsiteY0" fmla="*/ 0 h 399801"/>
                <a:gd name="connsiteX1" fmla="*/ 298002 w 398342"/>
                <a:gd name="connsiteY1" fmla="*/ 69815 h 399801"/>
                <a:gd name="connsiteX2" fmla="*/ 370224 w 398342"/>
                <a:gd name="connsiteY2" fmla="*/ 149280 h 399801"/>
                <a:gd name="connsiteX3" fmla="*/ 398342 w 398342"/>
                <a:gd name="connsiteY3" fmla="*/ 186881 h 399801"/>
                <a:gd name="connsiteX4" fmla="*/ 130659 w 398342"/>
                <a:gd name="connsiteY4" fmla="*/ 399801 h 399801"/>
                <a:gd name="connsiteX5" fmla="*/ 0 w 398342"/>
                <a:gd name="connsiteY5" fmla="*/ 256129 h 399801"/>
                <a:gd name="connsiteX6" fmla="*/ 213385 w 398342"/>
                <a:gd name="connsiteY6" fmla="*/ 0 h 39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42" h="399801">
                  <a:moveTo>
                    <a:pt x="213385" y="0"/>
                  </a:moveTo>
                  <a:lnTo>
                    <a:pt x="298002" y="69815"/>
                  </a:lnTo>
                  <a:cubicBezTo>
                    <a:pt x="323314" y="95127"/>
                    <a:pt x="347420" y="121647"/>
                    <a:pt x="370224" y="149280"/>
                  </a:cubicBezTo>
                  <a:lnTo>
                    <a:pt x="398342" y="186881"/>
                  </a:lnTo>
                  <a:lnTo>
                    <a:pt x="130659" y="399801"/>
                  </a:lnTo>
                  <a:lnTo>
                    <a:pt x="0" y="256129"/>
                  </a:lnTo>
                  <a:lnTo>
                    <a:pt x="213385" y="0"/>
                  </a:lnTo>
                  <a:close/>
                </a:path>
              </a:pathLst>
            </a:custGeom>
            <a:solidFill>
              <a:srgbClr val="EDC30D">
                <a:lumMod val="75000"/>
              </a:srgbClr>
            </a:solidFill>
            <a:ln w="12700" cap="flat" cmpd="sng" algn="ctr">
              <a:solidFill>
                <a:srgbClr val="EDC30D">
                  <a:lumMod val="75000"/>
                </a:srgbClr>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white"/>
                </a:solidFill>
                <a:effectLst/>
                <a:uLnTx/>
                <a:uFillTx/>
                <a:latin typeface="Segoe UI"/>
                <a:ea typeface="+mn-ea"/>
                <a:cs typeface="+mn-cs"/>
              </a:endParaRPr>
            </a:p>
          </p:txBody>
        </p:sp>
        <p:sp>
          <p:nvSpPr>
            <p:cNvPr id="9" name="Freeform 8"/>
            <p:cNvSpPr/>
            <p:nvPr/>
          </p:nvSpPr>
          <p:spPr>
            <a:xfrm>
              <a:off x="5296492" y="730409"/>
              <a:ext cx="1552445" cy="1820347"/>
            </a:xfrm>
            <a:custGeom>
              <a:avLst/>
              <a:gdLst>
                <a:gd name="connsiteX0" fmla="*/ 0 w 1552445"/>
                <a:gd name="connsiteY0" fmla="*/ 0 h 1820348"/>
                <a:gd name="connsiteX1" fmla="*/ 1552445 w 1552445"/>
                <a:gd name="connsiteY1" fmla="*/ 561931 h 1820348"/>
                <a:gd name="connsiteX2" fmla="*/ 504038 w 1552445"/>
                <a:gd name="connsiteY2" fmla="*/ 1820348 h 1820348"/>
                <a:gd name="connsiteX3" fmla="*/ 449577 w 1552445"/>
                <a:gd name="connsiteY3" fmla="*/ 1775413 h 1820348"/>
                <a:gd name="connsiteX4" fmla="*/ 11391 w 1552445"/>
                <a:gd name="connsiteY4" fmla="*/ 1641566 h 1820348"/>
                <a:gd name="connsiteX5" fmla="*/ 36 w 1552445"/>
                <a:gd name="connsiteY5" fmla="*/ 1642711 h 182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445" h="1820348">
                  <a:moveTo>
                    <a:pt x="0" y="0"/>
                  </a:moveTo>
                  <a:cubicBezTo>
                    <a:pt x="567275" y="-12"/>
                    <a:pt x="1116606" y="198827"/>
                    <a:pt x="1552445" y="561931"/>
                  </a:cubicBezTo>
                  <a:lnTo>
                    <a:pt x="504038" y="1820348"/>
                  </a:lnTo>
                  <a:lnTo>
                    <a:pt x="449577" y="1775413"/>
                  </a:lnTo>
                  <a:cubicBezTo>
                    <a:pt x="324494" y="1690909"/>
                    <a:pt x="173705" y="1641566"/>
                    <a:pt x="11391" y="1641566"/>
                  </a:cubicBezTo>
                  <a:lnTo>
                    <a:pt x="36" y="1642711"/>
                  </a:lnTo>
                  <a:close/>
                </a:path>
              </a:pathLst>
            </a:custGeom>
            <a:noFill/>
            <a:ln w="28575"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1" name="Freeform 10"/>
            <p:cNvSpPr/>
            <p:nvPr/>
          </p:nvSpPr>
          <p:spPr>
            <a:xfrm>
              <a:off x="4289844" y="3557799"/>
              <a:ext cx="2450084" cy="1279827"/>
            </a:xfrm>
            <a:custGeom>
              <a:avLst/>
              <a:gdLst>
                <a:gd name="connsiteX0" fmla="*/ 1683435 w 2450084"/>
                <a:gd name="connsiteY0" fmla="*/ 0 h 1279827"/>
                <a:gd name="connsiteX1" fmla="*/ 2450084 w 2450084"/>
                <a:gd name="connsiteY1" fmla="*/ 371861 h 1279827"/>
                <a:gd name="connsiteX2" fmla="*/ 1359272 w 2450084"/>
                <a:gd name="connsiteY2" fmla="*/ 1239371 h 1279827"/>
                <a:gd name="connsiteX3" fmla="*/ 0 w 2450084"/>
                <a:gd name="connsiteY3" fmla="*/ 931436 h 1279827"/>
                <a:gd name="connsiteX4" fmla="*/ 536244 w 2450084"/>
                <a:gd name="connsiteY4" fmla="*/ 254724 h 1279827"/>
                <a:gd name="connsiteX5" fmla="*/ 560951 w 2450084"/>
                <a:gd name="connsiteY5" fmla="*/ 275109 h 1279827"/>
                <a:gd name="connsiteX6" fmla="*/ 999137 w 2450084"/>
                <a:gd name="connsiteY6" fmla="*/ 408956 h 1279827"/>
                <a:gd name="connsiteX7" fmla="*/ 1649011 w 2450084"/>
                <a:gd name="connsiteY7" fmla="*/ 63421 h 1279827"/>
                <a:gd name="connsiteX8" fmla="*/ 1683435 w 2450084"/>
                <a:gd name="connsiteY8" fmla="*/ 0 h 127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084" h="1279827">
                  <a:moveTo>
                    <a:pt x="1683435" y="0"/>
                  </a:moveTo>
                  <a:lnTo>
                    <a:pt x="2450084" y="371861"/>
                  </a:lnTo>
                  <a:cubicBezTo>
                    <a:pt x="2236846" y="811485"/>
                    <a:pt x="1835616" y="1130579"/>
                    <a:pt x="1359272" y="1239371"/>
                  </a:cubicBezTo>
                  <a:cubicBezTo>
                    <a:pt x="882928" y="1348163"/>
                    <a:pt x="382950" y="1234897"/>
                    <a:pt x="0" y="931436"/>
                  </a:cubicBezTo>
                  <a:lnTo>
                    <a:pt x="536244" y="254724"/>
                  </a:lnTo>
                  <a:lnTo>
                    <a:pt x="560951" y="275109"/>
                  </a:lnTo>
                  <a:cubicBezTo>
                    <a:pt x="686034" y="359613"/>
                    <a:pt x="836823" y="408956"/>
                    <a:pt x="999137" y="408956"/>
                  </a:cubicBezTo>
                  <a:cubicBezTo>
                    <a:pt x="1269660" y="408956"/>
                    <a:pt x="1508171" y="271892"/>
                    <a:pt x="1649011" y="63421"/>
                  </a:cubicBezTo>
                  <a:lnTo>
                    <a:pt x="1683435" y="0"/>
                  </a:lnTo>
                  <a:close/>
                </a:path>
              </a:pathLst>
            </a:custGeom>
            <a:noFill/>
            <a:ln w="12700" cap="flat" cmpd="sng" algn="ctr">
              <a:solidFill>
                <a:srgbClr val="EDC30D">
                  <a:shade val="50000"/>
                </a:srgbClr>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sp>
          <p:nvSpPr>
            <p:cNvPr id="13" name="Freeform 12"/>
            <p:cNvSpPr/>
            <p:nvPr/>
          </p:nvSpPr>
          <p:spPr>
            <a:xfrm>
              <a:off x="5925052" y="2348317"/>
              <a:ext cx="776207" cy="1497182"/>
            </a:xfrm>
            <a:custGeom>
              <a:avLst/>
              <a:gdLst>
                <a:gd name="connsiteX0" fmla="*/ 469499 w 776207"/>
                <a:gd name="connsiteY0" fmla="*/ 0 h 1497182"/>
                <a:gd name="connsiteX1" fmla="*/ 633188 w 776207"/>
                <a:gd name="connsiteY1" fmla="*/ 1497182 h 1497182"/>
                <a:gd name="connsiteX2" fmla="*/ 44653 w 776207"/>
                <a:gd name="connsiteY2" fmla="*/ 1209873 h 1497182"/>
                <a:gd name="connsiteX3" fmla="*/ 86113 w 776207"/>
                <a:gd name="connsiteY3" fmla="*/ 1133488 h 1497182"/>
                <a:gd name="connsiteX4" fmla="*/ 147702 w 776207"/>
                <a:gd name="connsiteY4" fmla="*/ 828428 h 1497182"/>
                <a:gd name="connsiteX5" fmla="*/ 13855 w 776207"/>
                <a:gd name="connsiteY5" fmla="*/ 390242 h 1497182"/>
                <a:gd name="connsiteX6" fmla="*/ 0 w 776207"/>
                <a:gd name="connsiteY6" fmla="*/ 373449 h 1497182"/>
                <a:gd name="connsiteX7" fmla="*/ 469499 w 776207"/>
                <a:gd name="connsiteY7" fmla="*/ 0 h 14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207" h="1497182">
                  <a:moveTo>
                    <a:pt x="469499" y="0"/>
                  </a:moveTo>
                  <a:cubicBezTo>
                    <a:pt x="808157" y="425761"/>
                    <a:pt x="871847" y="1008302"/>
                    <a:pt x="633188" y="1497182"/>
                  </a:cubicBezTo>
                  <a:lnTo>
                    <a:pt x="44653" y="1209873"/>
                  </a:lnTo>
                  <a:lnTo>
                    <a:pt x="86113" y="1133488"/>
                  </a:lnTo>
                  <a:cubicBezTo>
                    <a:pt x="125772" y="1039725"/>
                    <a:pt x="147702" y="936637"/>
                    <a:pt x="147702" y="828428"/>
                  </a:cubicBezTo>
                  <a:cubicBezTo>
                    <a:pt x="147702" y="666114"/>
                    <a:pt x="98359" y="515325"/>
                    <a:pt x="13855" y="390242"/>
                  </a:cubicBezTo>
                  <a:lnTo>
                    <a:pt x="0" y="373449"/>
                  </a:lnTo>
                  <a:lnTo>
                    <a:pt x="469499" y="0"/>
                  </a:lnTo>
                  <a:close/>
                </a:path>
              </a:pathLst>
            </a:custGeom>
            <a:solidFill>
              <a:srgbClr val="EDC30D"/>
            </a:solidFill>
            <a:ln w="12700"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sp>
          <p:nvSpPr>
            <p:cNvPr id="14" name="Freeform 13"/>
            <p:cNvSpPr/>
            <p:nvPr/>
          </p:nvSpPr>
          <p:spPr>
            <a:xfrm>
              <a:off x="2716917" y="609704"/>
              <a:ext cx="2572115" cy="4608976"/>
            </a:xfrm>
            <a:custGeom>
              <a:avLst/>
              <a:gdLst>
                <a:gd name="connsiteX0" fmla="*/ 2568973 w 2572115"/>
                <a:gd name="connsiteY0" fmla="*/ 0 h 4608976"/>
                <a:gd name="connsiteX1" fmla="*/ 2572115 w 2572115"/>
                <a:gd name="connsiteY1" fmla="*/ 1790128 h 4608976"/>
                <a:gd name="connsiteX2" fmla="*/ 2566959 w 2572115"/>
                <a:gd name="connsiteY2" fmla="*/ 1789608 h 4608976"/>
                <a:gd name="connsiteX3" fmla="*/ 1783238 w 2572115"/>
                <a:gd name="connsiteY3" fmla="*/ 2573329 h 4608976"/>
                <a:gd name="connsiteX4" fmla="*/ 2012785 w 2572115"/>
                <a:gd name="connsiteY4" fmla="*/ 3127504 h 4608976"/>
                <a:gd name="connsiteX5" fmla="*/ 2093457 w 2572115"/>
                <a:gd name="connsiteY5" fmla="*/ 3194064 h 4608976"/>
                <a:gd name="connsiteX6" fmla="*/ 999263 w 2572115"/>
                <a:gd name="connsiteY6" fmla="*/ 4608976 h 4608976"/>
                <a:gd name="connsiteX7" fmla="*/ 137555 w 2572115"/>
                <a:gd name="connsiteY7" fmla="*/ 1743707 h 4608976"/>
                <a:gd name="connsiteX8" fmla="*/ 2568973 w 2572115"/>
                <a:gd name="connsiteY8" fmla="*/ 0 h 460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115" h="4608976">
                  <a:moveTo>
                    <a:pt x="2568973" y="0"/>
                  </a:moveTo>
                  <a:lnTo>
                    <a:pt x="2572115" y="1790128"/>
                  </a:lnTo>
                  <a:lnTo>
                    <a:pt x="2566959" y="1789608"/>
                  </a:lnTo>
                  <a:cubicBezTo>
                    <a:pt x="2134122" y="1789608"/>
                    <a:pt x="1783238" y="2140492"/>
                    <a:pt x="1783238" y="2573329"/>
                  </a:cubicBezTo>
                  <a:cubicBezTo>
                    <a:pt x="1783238" y="2789748"/>
                    <a:pt x="1870959" y="2985678"/>
                    <a:pt x="2012785" y="3127504"/>
                  </a:cubicBezTo>
                  <a:lnTo>
                    <a:pt x="2093457" y="3194064"/>
                  </a:lnTo>
                  <a:lnTo>
                    <a:pt x="999263" y="4608976"/>
                  </a:lnTo>
                  <a:cubicBezTo>
                    <a:pt x="129243" y="3936164"/>
                    <a:pt x="-217019" y="2784806"/>
                    <a:pt x="137555" y="1743707"/>
                  </a:cubicBezTo>
                  <a:cubicBezTo>
                    <a:pt x="492129" y="702608"/>
                    <a:pt x="1469152" y="1930"/>
                    <a:pt x="2568973" y="0"/>
                  </a:cubicBezTo>
                  <a:close/>
                </a:path>
              </a:pathLst>
            </a:custGeom>
            <a:solidFill>
              <a:srgbClr val="EDC30D"/>
            </a:solidFill>
            <a:ln w="12700" cap="flat" cmpd="sng" algn="ctr">
              <a:solidFill>
                <a:srgbClr val="EDC30D"/>
              </a:solidFill>
              <a:prstDash val="solid"/>
              <a:miter lim="800000"/>
            </a:ln>
            <a:effectLst/>
          </p:spPr>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prstClr val="black"/>
                </a:solidFill>
                <a:effectLst/>
                <a:uLnTx/>
                <a:uFillTx/>
                <a:latin typeface="Segoe UI"/>
                <a:ea typeface="+mn-ea"/>
                <a:cs typeface="+mn-cs"/>
              </a:endParaRPr>
            </a:p>
          </p:txBody>
        </p:sp>
      </p:grpSp>
      <p:sp>
        <p:nvSpPr>
          <p:cNvPr id="17" name="Rectangle 16"/>
          <p:cNvSpPr/>
          <p:nvPr/>
        </p:nvSpPr>
        <p:spPr bwMode="auto">
          <a:xfrm rot="5400000">
            <a:off x="1006217" y="1664938"/>
            <a:ext cx="4323259" cy="6333931"/>
          </a:xfrm>
          <a:prstGeom prst="rect">
            <a:avLst/>
          </a:prstGeom>
          <a:gradFill>
            <a:gsLst>
              <a:gs pos="50000">
                <a:schemeClr val="tx1">
                  <a:alpha val="0"/>
                </a:schemeClr>
              </a:gs>
              <a:gs pos="28000">
                <a:schemeClr val="tx1">
                  <a:alpha val="0"/>
                </a:schemeClr>
              </a:gs>
              <a:gs pos="100000">
                <a:srgbClr val="282828">
                  <a:alpha val="78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auto" latinLnBrk="0" hangingPunct="1">
              <a:lnSpc>
                <a:spcPct val="90000"/>
              </a:lnSpc>
              <a:spcBef>
                <a:spcPts val="0"/>
              </a:spcBef>
              <a:spcAft>
                <a:spcPts val="0"/>
              </a:spcAft>
              <a:buClrTx/>
              <a:buSzTx/>
              <a:buFontTx/>
              <a:buNone/>
              <a:tabLst/>
              <a:defRPr/>
            </a:pPr>
            <a:endParaRPr kumimoji="0" lang="en-US" sz="1836"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7" name="Group 36"/>
          <p:cNvGrpSpPr/>
          <p:nvPr/>
        </p:nvGrpSpPr>
        <p:grpSpPr>
          <a:xfrm>
            <a:off x="882" y="6732008"/>
            <a:ext cx="2070379" cy="262517"/>
            <a:chOff x="10162032" y="6604155"/>
            <a:chExt cx="2029968" cy="257393"/>
          </a:xfrm>
        </p:grpSpPr>
        <p:sp>
          <p:nvSpPr>
            <p:cNvPr id="38" name="Rectangle 37"/>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39" name="Rectangle 38"/>
            <p:cNvSpPr/>
            <p:nvPr/>
          </p:nvSpPr>
          <p:spPr>
            <a:xfrm>
              <a:off x="10162032"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62626"/>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40" name="Rectangle 39"/>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41" name="Straight Connector 40"/>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3863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364882" y="2533983"/>
            <a:ext cx="4406555" cy="3861015"/>
          </a:xfrm>
        </p:spPr>
        <p:txBody>
          <a:bodyPr vert="horz" wrap="square" lIns="146304" tIns="91440" rIns="146304" bIns="93260" rtlCol="0" anchor="b">
            <a:noAutofit/>
          </a:bodyPr>
          <a:lstStyle/>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Shape data into the format and structure you need</a:t>
            </a:r>
          </a:p>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Produce rich data models using formulas and relationships</a:t>
            </a:r>
          </a:p>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Explore data through a freeform, drag-and-drop canvas</a:t>
            </a:r>
          </a:p>
          <a:p>
            <a:pPr marL="349724" indent="-349724">
              <a:lnSpc>
                <a:spcPct val="100000"/>
              </a:lnSpc>
              <a:spcBef>
                <a:spcPts val="0"/>
              </a:spcBef>
              <a:spcAft>
                <a:spcPts val="1836"/>
              </a:spcAft>
              <a:defRPr/>
            </a:pPr>
            <a:r>
              <a:rPr lang="en-US" kern="0" dirty="0">
                <a:solidFill>
                  <a:srgbClr val="EDC30D"/>
                </a:solidFill>
                <a:latin typeface="Segoe UI Light" panose="020B0502040204020203" pitchFamily="34" charset="0"/>
                <a:cs typeface="Segoe UI Light" panose="020B0502040204020203" pitchFamily="34" charset="0"/>
              </a:rPr>
              <a:t>Publish interactive data visualizations to your app</a:t>
            </a:r>
          </a:p>
        </p:txBody>
      </p:sp>
      <p:sp>
        <p:nvSpPr>
          <p:cNvPr id="11" name="Title 10"/>
          <p:cNvSpPr>
            <a:spLocks noGrp="1"/>
          </p:cNvSpPr>
          <p:nvPr>
            <p:ph type="title"/>
          </p:nvPr>
        </p:nvSpPr>
        <p:spPr>
          <a:xfrm>
            <a:off x="372742" y="604430"/>
            <a:ext cx="4652292" cy="1742165"/>
          </a:xfrm>
        </p:spPr>
        <p:txBody>
          <a:bodyPr>
            <a:noAutofit/>
          </a:bodyPr>
          <a:lstStyle/>
          <a:p>
            <a:pPr lvl="0"/>
            <a:r>
              <a:rPr lang="en-US" kern="0" dirty="0">
                <a:solidFill>
                  <a:srgbClr val="EDC30D"/>
                </a:solidFill>
                <a:latin typeface="Segoe UI Light" panose="020B0502040204020203" pitchFamily="34" charset="0"/>
                <a:cs typeface="Segoe UI Light" panose="020B0502040204020203" pitchFamily="34" charset="0"/>
              </a:rPr>
              <a:t>Easily author interactive reports </a:t>
            </a:r>
            <a:br>
              <a:rPr lang="en-US" kern="0" dirty="0">
                <a:solidFill>
                  <a:srgbClr val="EDC30D"/>
                </a:solidFill>
                <a:latin typeface="Segoe UI Light" panose="020B0502040204020203" pitchFamily="34" charset="0"/>
                <a:cs typeface="Segoe UI Light" panose="020B0502040204020203" pitchFamily="34" charset="0"/>
              </a:rPr>
            </a:br>
            <a:r>
              <a:rPr lang="en-US" kern="0" dirty="0">
                <a:solidFill>
                  <a:srgbClr val="EDC30D"/>
                </a:solidFill>
                <a:latin typeface="Segoe UI Light" panose="020B0502040204020203" pitchFamily="34" charset="0"/>
                <a:cs typeface="Segoe UI Light" panose="020B0502040204020203" pitchFamily="34" charset="0"/>
              </a:rPr>
              <a:t>for free in</a:t>
            </a:r>
            <a:br>
              <a:rPr lang="en-US" kern="0" dirty="0">
                <a:solidFill>
                  <a:srgbClr val="EDC30D"/>
                </a:solidFill>
                <a:latin typeface="Segoe UI Light" panose="020B0502040204020203" pitchFamily="34" charset="0"/>
                <a:cs typeface="Segoe UI Light" panose="020B0502040204020203" pitchFamily="34" charset="0"/>
              </a:rPr>
            </a:br>
            <a:r>
              <a:rPr lang="en-US" kern="0" dirty="0">
                <a:solidFill>
                  <a:srgbClr val="EDC30D"/>
                </a:solidFill>
                <a:latin typeface="Segoe UI Black" panose="020B0A02040204020203" pitchFamily="34" charset="0"/>
                <a:ea typeface="Segoe UI Black" panose="020B0A02040204020203" pitchFamily="34" charset="0"/>
                <a:cs typeface="Segoe UI Black" panose="020B0A02040204020203" pitchFamily="34" charset="0"/>
              </a:rPr>
              <a:t>Power BI Desktop </a:t>
            </a:r>
            <a:endParaRPr lang="en-US" dirty="0"/>
          </a:p>
        </p:txBody>
      </p:sp>
      <p:pic>
        <p:nvPicPr>
          <p:cNvPr id="26" name="Picture 25"/>
          <p:cNvPicPr>
            <a:picLocks noChangeAspect="1"/>
          </p:cNvPicPr>
          <p:nvPr/>
        </p:nvPicPr>
        <p:blipFill>
          <a:blip r:embed="rId3"/>
          <a:stretch>
            <a:fillRect/>
          </a:stretch>
        </p:blipFill>
        <p:spPr>
          <a:xfrm>
            <a:off x="5353359" y="201157"/>
            <a:ext cx="6882389" cy="6603723"/>
          </a:xfrm>
          <a:prstGeom prst="rect">
            <a:avLst/>
          </a:prstGeom>
          <a:ln w="6350">
            <a:solidFill>
              <a:srgbClr val="1E1E1E">
                <a:alpha val="25000"/>
              </a:srgbClr>
            </a:solidFill>
          </a:ln>
        </p:spPr>
      </p:pic>
      <p:grpSp>
        <p:nvGrpSpPr>
          <p:cNvPr id="34" name="Group 33"/>
          <p:cNvGrpSpPr/>
          <p:nvPr/>
        </p:nvGrpSpPr>
        <p:grpSpPr>
          <a:xfrm>
            <a:off x="882" y="6732008"/>
            <a:ext cx="2070379" cy="262517"/>
            <a:chOff x="10162032" y="6604155"/>
            <a:chExt cx="2029968" cy="257393"/>
          </a:xfrm>
        </p:grpSpPr>
        <p:sp>
          <p:nvSpPr>
            <p:cNvPr id="35" name="Rectangle 34"/>
            <p:cNvSpPr/>
            <p:nvPr/>
          </p:nvSpPr>
          <p:spPr>
            <a:xfrm>
              <a:off x="10838688"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Embed</a:t>
              </a:r>
            </a:p>
          </p:txBody>
        </p:sp>
        <p:sp>
          <p:nvSpPr>
            <p:cNvPr id="36" name="Rectangle 35"/>
            <p:cNvSpPr/>
            <p:nvPr/>
          </p:nvSpPr>
          <p:spPr>
            <a:xfrm>
              <a:off x="10162032" y="6605516"/>
              <a:ext cx="676656" cy="251512"/>
            </a:xfrm>
            <a:prstGeom prst="rect">
              <a:avLst/>
            </a:prstGeom>
            <a:solidFill>
              <a:srgbClr val="EDC30D"/>
            </a:solidFill>
            <a:ln w="6350">
              <a:solidFill>
                <a:srgbClr val="EDC30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262626"/>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Create</a:t>
              </a:r>
            </a:p>
          </p:txBody>
        </p:sp>
        <p:sp>
          <p:nvSpPr>
            <p:cNvPr id="37" name="Rectangle 36"/>
            <p:cNvSpPr/>
            <p:nvPr/>
          </p:nvSpPr>
          <p:spPr>
            <a:xfrm>
              <a:off x="11515344" y="6605516"/>
              <a:ext cx="676656" cy="251512"/>
            </a:xfrm>
            <a:prstGeom prst="rect">
              <a:avLst/>
            </a:prstGeom>
            <a:solidFill>
              <a:srgbClr val="282828"/>
            </a:solidFill>
            <a:ln w="6350">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20" b="0" i="0" u="none" strike="noStrike" kern="1200" cap="none" spc="0" normalizeH="0" baseline="0" noProof="0" dirty="0">
                  <a:ln>
                    <a:noFill/>
                  </a:ln>
                  <a:solidFill>
                    <a:srgbClr val="EDC30D"/>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Deploy</a:t>
              </a:r>
            </a:p>
          </p:txBody>
        </p:sp>
        <p:cxnSp>
          <p:nvCxnSpPr>
            <p:cNvPr id="38" name="Straight Connector 37"/>
            <p:cNvCxnSpPr/>
            <p:nvPr/>
          </p:nvCxnSpPr>
          <p:spPr>
            <a:xfrm>
              <a:off x="11515344" y="6604155"/>
              <a:ext cx="0"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838688" y="6605516"/>
              <a:ext cx="0" cy="25603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0871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1_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804 - Adding Power BI Data Experiences to Your Applications.potx" id="{0C37022D-767F-4BBC-BAD7-CE9284ED55BA}" vid="{EBD66127-E2CA-42E8-AAD6-1578B7D2915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804 - Adding Power BI Data Experiences to Your Applications.potx" id="{0C37022D-767F-4BBC-BAD7-CE9284ED55BA}" vid="{C706E6F5-5829-4B46-9004-65AAD2FAF0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1" ma:contentTypeDescription="" ma:contentTypeScope="" ma:versionID="264624295c8b52c397a103286eb3d87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795b20f19f95dfa6d1f4d708b4ec8d36"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d12e2661e9634d9aa98bbb375f31aced>
    <Event_x0020_Start_x0020_Date xmlns="01c77077-aee4-4b5f-bd4e-9cd40a6fff29">2016-03-30T07:00:00+00:00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iaa5f83406f94009a0f6a3e890699ff7>
    <External_x0020_Speaker xmlns="01c77077-aee4-4b5f-bd4e-9cd40a6fff29">Josh Caplan; Lukasz Pawlowski</External_x0020_Speaker>
    <m6878b9dd7994da4ba144f95347d99c6 xmlns="01c77077-aee4-4b5f-bd4e-9cd40a6fff29">
      <Terms xmlns="http://schemas.microsoft.com/office/infopath/2007/PartnerControls"/>
    </m6878b9dd7994da4ba144f95347d99c6>
    <Presentation_x0020_Date xmlns="01c77077-aee4-4b5f-bd4e-9cd40a6fff29">2016-03-31T07:00:00+00:00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Session_x0020_Code xmlns="01c77077-aee4-4b5f-bd4e-9cd40a6fff29">B804</Session_x0020_Code>
    <Event_x0020_End_x0020_Date xmlns="01c77077-aee4-4b5f-bd4e-9cd40a6fff29">2016-04-01T07:00:00+00:00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2016</TermName>
          <TermId xmlns="http://schemas.microsoft.com/office/infopath/2007/PartnerControls">da8a10b5-9bc3-4217-80aa-6b60d6ec1cee</TermId>
        </TermInfo>
      </Terms>
    </TaxKeywordTaxHTField>
    <TaxCatchAll xmlns="230e9df3-be65-4c73-a93b-d1236ebd677e">
      <Value>48</Value>
      <Value>47</Value>
      <Value>46</Value>
      <Value>49</Value>
    </TaxCatchAll>
  </documentManagement>
</p:properties>
</file>

<file path=customXml/itemProps1.xml><?xml version="1.0" encoding="utf-8"?>
<ds:datastoreItem xmlns:ds="http://schemas.openxmlformats.org/officeDocument/2006/customXml" ds:itemID="{BAA4D29B-0199-4083-B6CB-53559E57A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01c77077-aee4-4b5f-bd4e-9cd40a6fff29"/>
    <ds:schemaRef ds:uri="8ff673fc-3231-4e3a-893b-6d7f7cd3276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Microsoft_Build_2016_16x9_Template</Template>
  <TotalTime>2</TotalTime>
  <Words>955</Words>
  <Application>Microsoft Office PowerPoint</Application>
  <PresentationFormat>Custom</PresentationFormat>
  <Paragraphs>306</Paragraphs>
  <Slides>34</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34</vt:i4>
      </vt:variant>
    </vt:vector>
  </HeadingPairs>
  <TitlesOfParts>
    <vt:vector size="48" baseType="lpstr">
      <vt:lpstr>Arial</vt:lpstr>
      <vt:lpstr>Calibri</vt:lpstr>
      <vt:lpstr>Consolas</vt:lpstr>
      <vt:lpstr>Courier New</vt:lpstr>
      <vt:lpstr>Segoe UI</vt:lpstr>
      <vt:lpstr>Segoe UI Black</vt:lpstr>
      <vt:lpstr>Segoe UI Historic</vt:lpstr>
      <vt:lpstr>Segoe UI Light</vt:lpstr>
      <vt:lpstr>Segoe UI Semibold</vt:lpstr>
      <vt:lpstr>Wingdings</vt:lpstr>
      <vt:lpstr>5-30721_Build_2016_Template_Light</vt:lpstr>
      <vt:lpstr>5-30721_Build_2016_Template_Dark</vt:lpstr>
      <vt:lpstr>1_5-30721_Build_2016_Template_Light</vt:lpstr>
      <vt:lpstr>1_Office Theme</vt:lpstr>
      <vt:lpstr>PowerPoint Presentation</vt:lpstr>
      <vt:lpstr>Adding Power BI Data Experiences to Your Applications </vt:lpstr>
      <vt:lpstr>What if your app could put the power of analytics everywhere decisions are made?</vt:lpstr>
      <vt:lpstr>Announcing  Microsoft Power BI Embedded preview </vt:lpstr>
      <vt:lpstr>PowerPoint Presentation</vt:lpstr>
      <vt:lpstr>PowerPoint Presentation</vt:lpstr>
      <vt:lpstr>Power BI Embedded Conceptual Model</vt:lpstr>
      <vt:lpstr>Create compelling interactive  reports that are always up to date</vt:lpstr>
      <vt:lpstr>Easily author interactive reports  for free in Power BI Desktop </vt:lpstr>
      <vt:lpstr>Keep visuals up to  date using DirectQuery</vt:lpstr>
      <vt:lpstr>PowerPoint Presentation</vt:lpstr>
      <vt:lpstr>Get started quickly with Microsoft’s open-sourced, production-quality visualization code</vt:lpstr>
      <vt:lpstr>PowerPoint Presentation</vt:lpstr>
      <vt:lpstr>Embed data experiences easily on any device for immediate value</vt:lpstr>
      <vt:lpstr>PowerPoint Presentation</vt:lpstr>
      <vt:lpstr>Power BI APIs</vt:lpstr>
      <vt:lpstr>Addressing the APIs</vt:lpstr>
      <vt:lpstr>Workspace</vt:lpstr>
      <vt:lpstr>Import API</vt:lpstr>
      <vt:lpstr>Available APIs</vt:lpstr>
      <vt:lpstr>Embed</vt:lpstr>
      <vt:lpstr>App Tokens</vt:lpstr>
      <vt:lpstr>App Tokens</vt:lpstr>
      <vt:lpstr>PowerPoint Presentation</vt:lpstr>
      <vt:lpstr>PowerPoint Presentation</vt:lpstr>
      <vt:lpstr>PowerPoint Presentation</vt:lpstr>
      <vt:lpstr>Deploy quickly at cloud scale while  managing costs and resources </vt:lpstr>
      <vt:lpstr>PowerPoint Presentation</vt:lpstr>
      <vt:lpstr>Change the game with the complete array of Azure Services</vt:lpstr>
      <vt:lpstr>Control costs with pay-as-you-go, render-based pricing </vt:lpstr>
      <vt:lpstr>PowerPoint Presentation</vt:lpstr>
      <vt:lpstr>PowerPoint Presentation</vt:lpstr>
      <vt:lpstr>Please Complete An Evaluation Form Your input is important!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Power BI Data Experiences to Your Applications</dc:title>
  <dc:subject>&lt;Speech title here&gt;</dc:subject>
  <dc:creator>Shows</dc:creator>
  <cp:keywords>Microsoft Build 2016</cp:keywords>
  <dc:description>Template: Mitchell Derrey, Silver Fox Productions
Formatting: 
Audience Type:</dc:description>
  <cp:lastModifiedBy>Shows</cp:lastModifiedBy>
  <cp:revision>2</cp:revision>
  <dcterms:created xsi:type="dcterms:W3CDTF">2016-03-30T21:43:15Z</dcterms:created>
  <dcterms:modified xsi:type="dcterms:W3CDTF">2016-03-30T21:45:32Z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