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3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4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5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6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229" r:id="rId1"/>
    <p:sldMasterId id="2147484310" r:id="rId2"/>
    <p:sldMasterId id="2147484348" r:id="rId3"/>
    <p:sldMasterId id="2147484371" r:id="rId4"/>
    <p:sldMasterId id="2147484388" r:id="rId5"/>
    <p:sldMasterId id="2147484400" r:id="rId6"/>
    <p:sldMasterId id="2147484424" r:id="rId7"/>
  </p:sldMasterIdLst>
  <p:notesMasterIdLst>
    <p:notesMasterId r:id="rId31"/>
  </p:notesMasterIdLst>
  <p:handoutMasterIdLst>
    <p:handoutMasterId r:id="rId32"/>
  </p:handoutMasterIdLst>
  <p:sldIdLst>
    <p:sldId id="1444" r:id="rId8"/>
    <p:sldId id="1367" r:id="rId9"/>
    <p:sldId id="1458" r:id="rId10"/>
    <p:sldId id="1459" r:id="rId11"/>
    <p:sldId id="1460" r:id="rId12"/>
    <p:sldId id="1461" r:id="rId13"/>
    <p:sldId id="1462" r:id="rId14"/>
    <p:sldId id="1463" r:id="rId15"/>
    <p:sldId id="1409" r:id="rId16"/>
    <p:sldId id="1464" r:id="rId17"/>
    <p:sldId id="1465" r:id="rId18"/>
    <p:sldId id="1466" r:id="rId19"/>
    <p:sldId id="1467" r:id="rId20"/>
    <p:sldId id="1468" r:id="rId21"/>
    <p:sldId id="1477" r:id="rId22"/>
    <p:sldId id="1470" r:id="rId23"/>
    <p:sldId id="1471" r:id="rId24"/>
    <p:sldId id="1472" r:id="rId25"/>
    <p:sldId id="1478" r:id="rId26"/>
    <p:sldId id="1474" r:id="rId27"/>
    <p:sldId id="1475" r:id="rId28"/>
    <p:sldId id="1476" r:id="rId29"/>
    <p:sldId id="1326" r:id="rId30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ight Connect 2016 Template" id="{D3E95C9D-3DD4-45B7-BFD9-4AE9F68B7B97}">
          <p14:sldIdLst>
            <p14:sldId id="1444"/>
            <p14:sldId id="1367"/>
            <p14:sldId id="1458"/>
            <p14:sldId id="1459"/>
            <p14:sldId id="1460"/>
            <p14:sldId id="1461"/>
            <p14:sldId id="1462"/>
            <p14:sldId id="1463"/>
            <p14:sldId id="1409"/>
            <p14:sldId id="1464"/>
            <p14:sldId id="1465"/>
            <p14:sldId id="1466"/>
            <p14:sldId id="1467"/>
            <p14:sldId id="1468"/>
            <p14:sldId id="1477"/>
            <p14:sldId id="1470"/>
            <p14:sldId id="1471"/>
            <p14:sldId id="1472"/>
            <p14:sldId id="1478"/>
            <p14:sldId id="1474"/>
            <p14:sldId id="1475"/>
            <p14:sldId id="1476"/>
            <p14:sldId id="1326"/>
          </p14:sldIdLst>
        </p14:section>
        <p14:section name="Dark Connect 2016 Template" id="{BF2050A5-112F-45DA-ADE2-20086B31A042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7"/>
    <a:srgbClr val="61CFC5"/>
    <a:srgbClr val="592C8C"/>
    <a:srgbClr val="505050"/>
    <a:srgbClr val="00BCF2"/>
    <a:srgbClr val="D2D2D2"/>
    <a:srgbClr val="32145A"/>
    <a:srgbClr val="008272"/>
    <a:srgbClr val="5C2D9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3001" autoAdjust="0"/>
  </p:normalViewPr>
  <p:slideViewPr>
    <p:cSldViewPr>
      <p:cViewPr varScale="1">
        <p:scale>
          <a:sx n="116" d="100"/>
          <a:sy n="116" d="100"/>
        </p:scale>
        <p:origin x="84" y="324"/>
      </p:cViewPr>
      <p:guideLst/>
    </p:cSldViewPr>
  </p:slideViewPr>
  <p:outlineViewPr>
    <p:cViewPr>
      <p:scale>
        <a:sx n="33" d="100"/>
        <a:sy n="33" d="100"/>
      </p:scale>
      <p:origin x="0" y="-14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2292"/>
    </p:cViewPr>
  </p:sorterViewPr>
  <p:notesViewPr>
    <p:cSldViewPr showGuides="1">
      <p:cViewPr>
        <p:scale>
          <a:sx n="100" d="100"/>
          <a:sy n="100" d="100"/>
        </p:scale>
        <p:origin x="3552" y="35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.%20Work\0.%20Misc\Ignite\Book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[Book1.xlsx]Sheet3!PivotTable3</c:name>
    <c:fmtId val="1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Community PRs by month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Sheet3!$B$3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78D7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rgbClr val="0078D7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cat>
            <c:multiLvlStrRef>
              <c:f>Sheet3!$A$4:$A$48</c:f>
              <c:multiLvlStrCache>
                <c:ptCount val="30"/>
                <c:lvl>
                  <c:pt idx="0">
                    <c:v>Jan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Apr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Aug</c:v>
                  </c:pt>
                  <c:pt idx="8">
                    <c:v>Oct</c:v>
                  </c:pt>
                  <c:pt idx="9">
                    <c:v>Nov</c:v>
                  </c:pt>
                  <c:pt idx="10">
                    <c:v>Dec</c:v>
                  </c:pt>
                  <c:pt idx="11">
                    <c:v>Jan</c:v>
                  </c:pt>
                  <c:pt idx="12">
                    <c:v>Feb</c:v>
                  </c:pt>
                  <c:pt idx="13">
                    <c:v>Mar</c:v>
                  </c:pt>
                  <c:pt idx="14">
                    <c:v>Apr</c:v>
                  </c:pt>
                  <c:pt idx="15">
                    <c:v>May</c:v>
                  </c:pt>
                  <c:pt idx="16">
                    <c:v>Jun</c:v>
                  </c:pt>
                  <c:pt idx="17">
                    <c:v>Jul</c:v>
                  </c:pt>
                  <c:pt idx="18">
                    <c:v>Aug</c:v>
                  </c:pt>
                  <c:pt idx="19">
                    <c:v>Oct</c:v>
                  </c:pt>
                  <c:pt idx="20">
                    <c:v>Nov</c:v>
                  </c:pt>
                  <c:pt idx="21">
                    <c:v>Dec</c:v>
                  </c:pt>
                  <c:pt idx="22">
                    <c:v>Jan</c:v>
                  </c:pt>
                  <c:pt idx="23">
                    <c:v>Feb</c:v>
                  </c:pt>
                  <c:pt idx="24">
                    <c:v>Mar</c:v>
                  </c:pt>
                  <c:pt idx="25">
                    <c:v>Apr</c:v>
                  </c:pt>
                  <c:pt idx="26">
                    <c:v>May</c:v>
                  </c:pt>
                  <c:pt idx="27">
                    <c:v>Jun</c:v>
                  </c:pt>
                  <c:pt idx="28">
                    <c:v>Jul</c:v>
                  </c:pt>
                  <c:pt idx="29">
                    <c:v>Aug</c:v>
                  </c:pt>
                </c:lvl>
                <c:lvl>
                  <c:pt idx="0">
                    <c:v>Qtr1</c:v>
                  </c:pt>
                  <c:pt idx="3">
                    <c:v>Qtr2</c:v>
                  </c:pt>
                  <c:pt idx="6">
                    <c:v>Qtr3</c:v>
                  </c:pt>
                  <c:pt idx="8">
                    <c:v>Qtr4</c:v>
                  </c:pt>
                  <c:pt idx="11">
                    <c:v>Qtr1</c:v>
                  </c:pt>
                  <c:pt idx="14">
                    <c:v>Qtr2</c:v>
                  </c:pt>
                  <c:pt idx="17">
                    <c:v>Qtr3</c:v>
                  </c:pt>
                  <c:pt idx="19">
                    <c:v>Qtr4</c:v>
                  </c:pt>
                  <c:pt idx="22">
                    <c:v>Qtr1</c:v>
                  </c:pt>
                  <c:pt idx="25">
                    <c:v>Qtr2</c:v>
                  </c:pt>
                  <c:pt idx="28">
                    <c:v>Qtr3</c:v>
                  </c:pt>
                </c:lvl>
                <c:lvl>
                  <c:pt idx="0">
                    <c:v>2014</c:v>
                  </c:pt>
                  <c:pt idx="11">
                    <c:v>2015</c:v>
                  </c:pt>
                  <c:pt idx="22">
                    <c:v>2016</c:v>
                  </c:pt>
                </c:lvl>
              </c:multiLvlStrCache>
            </c:multiLvlStrRef>
          </c:cat>
          <c:val>
            <c:numRef>
              <c:f>Sheet3!$B$4:$B$48</c:f>
              <c:numCache>
                <c:formatCode>General</c:formatCode>
                <c:ptCount val="30"/>
                <c:pt idx="0">
                  <c:v>51</c:v>
                </c:pt>
                <c:pt idx="1">
                  <c:v>62</c:v>
                </c:pt>
                <c:pt idx="2">
                  <c:v>62</c:v>
                </c:pt>
                <c:pt idx="3">
                  <c:v>61</c:v>
                </c:pt>
                <c:pt idx="4">
                  <c:v>108</c:v>
                </c:pt>
                <c:pt idx="5">
                  <c:v>108</c:v>
                </c:pt>
                <c:pt idx="6">
                  <c:v>91</c:v>
                </c:pt>
                <c:pt idx="7">
                  <c:v>73</c:v>
                </c:pt>
                <c:pt idx="8">
                  <c:v>120</c:v>
                </c:pt>
                <c:pt idx="9">
                  <c:v>244</c:v>
                </c:pt>
                <c:pt idx="10">
                  <c:v>162</c:v>
                </c:pt>
                <c:pt idx="11">
                  <c:v>253</c:v>
                </c:pt>
                <c:pt idx="12">
                  <c:v>384</c:v>
                </c:pt>
                <c:pt idx="13">
                  <c:v>330</c:v>
                </c:pt>
                <c:pt idx="14">
                  <c:v>315</c:v>
                </c:pt>
                <c:pt idx="15">
                  <c:v>377</c:v>
                </c:pt>
                <c:pt idx="16">
                  <c:v>344</c:v>
                </c:pt>
                <c:pt idx="17">
                  <c:v>393</c:v>
                </c:pt>
                <c:pt idx="18">
                  <c:v>373</c:v>
                </c:pt>
                <c:pt idx="19">
                  <c:v>462</c:v>
                </c:pt>
                <c:pt idx="20">
                  <c:v>518</c:v>
                </c:pt>
                <c:pt idx="21">
                  <c:v>522</c:v>
                </c:pt>
                <c:pt idx="22">
                  <c:v>482</c:v>
                </c:pt>
                <c:pt idx="23">
                  <c:v>549</c:v>
                </c:pt>
                <c:pt idx="24">
                  <c:v>528</c:v>
                </c:pt>
                <c:pt idx="25">
                  <c:v>590</c:v>
                </c:pt>
                <c:pt idx="26">
                  <c:v>690</c:v>
                </c:pt>
                <c:pt idx="27">
                  <c:v>742</c:v>
                </c:pt>
                <c:pt idx="28">
                  <c:v>706</c:v>
                </c:pt>
                <c:pt idx="29">
                  <c:v>808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19-475E-B49B-AAB8159E6E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646284335"/>
        <c:axId val="646290575"/>
      </c:barChart>
      <c:catAx>
        <c:axId val="64628433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290575"/>
        <c:crosses val="autoZero"/>
        <c:auto val="1"/>
        <c:lblAlgn val="ctr"/>
        <c:lblOffset val="100"/>
        <c:noMultiLvlLbl val="0"/>
      </c:catAx>
      <c:valAx>
        <c:axId val="646290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284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Connect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11/14/2016 2:24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Connect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11/14/2016 2:24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Connect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11/14/2016 2:24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73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484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97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602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850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836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470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752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751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121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17D118-1690-458F-B4D2-F9DA5D6F50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217842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2B2ED8-C573-45EF-BF68-CEC19505703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2199" y="8685213"/>
            <a:ext cx="684213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4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832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t>11/14/2016 2:24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861498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63594D-14EC-442B-AE1C-93CD4FE026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55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793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21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674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11/14/2016 2:24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40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978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EC29EE-A8AD-4CE0-9C0B-116E0D4D753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11/14/2016 2:24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72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microsoft.com/office/2007/relationships/hdphoto" Target="../media/hdphoto1.wdp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6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8440" y="6131358"/>
            <a:ext cx="1371600" cy="29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6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2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43447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7201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4464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54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858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9985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360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7376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6303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791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70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9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99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9531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7953801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56638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453645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68320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42815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2359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590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489102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90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44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 (4)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199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74640" y="1818958"/>
            <a:ext cx="11889564" cy="209208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8538" indent="0">
              <a:buNone/>
              <a:defRPr sz="1998">
                <a:solidFill>
                  <a:schemeClr val="tx1"/>
                </a:solidFill>
              </a:defRPr>
            </a:lvl2pPr>
            <a:lvl3pPr marL="223547" indent="0">
              <a:buNone/>
              <a:defRPr sz="1998">
                <a:solidFill>
                  <a:schemeClr val="tx1"/>
                </a:solidFill>
              </a:defRPr>
            </a:lvl3pPr>
            <a:lvl4pPr marL="475631" indent="0">
              <a:buNone/>
              <a:defRPr sz="1798">
                <a:solidFill>
                  <a:schemeClr val="tx1"/>
                </a:solidFill>
              </a:defRPr>
            </a:lvl4pPr>
            <a:lvl5pPr marL="738816" indent="0">
              <a:buNone/>
              <a:defRPr sz="1798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7925611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70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64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2044025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0185372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774471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9903732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778546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243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292344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62838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707945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04677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91083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51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364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656349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80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109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139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1" y="6248400"/>
            <a:ext cx="12436475" cy="75406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0" y="487"/>
            <a:ext cx="9356808" cy="69940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432276" y="6498914"/>
            <a:ext cx="1045829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54990" y="3954780"/>
            <a:ext cx="9363061" cy="664797"/>
          </a:xfrm>
          <a:prstGeom prst="rect">
            <a:avLst/>
          </a:prstGeom>
          <a:noFill/>
        </p:spPr>
        <p:txBody>
          <a:bodyPr wrap="square" lIns="146304" tIns="109728" rIns="146304" bIns="109728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4" name="Title 12"/>
          <p:cNvSpPr>
            <a:spLocks noGrp="1"/>
          </p:cNvSpPr>
          <p:nvPr>
            <p:ph type="title" hasCustomPrompt="1"/>
          </p:nvPr>
        </p:nvSpPr>
        <p:spPr>
          <a:xfrm>
            <a:off x="536702" y="2114550"/>
            <a:ext cx="9363062" cy="1840230"/>
          </a:xfrm>
          <a:prstGeom prst="rect">
            <a:avLst/>
          </a:prstGeom>
        </p:spPr>
        <p:txBody>
          <a:bodyPr lIns="146304" tIns="9144" rIns="146304" bIns="9144" anchor="b" anchorCtr="0"/>
          <a:lstStyle>
            <a:lvl1pPr marL="0" indent="0">
              <a:spcBef>
                <a:spcPts val="0"/>
              </a:spcBef>
              <a:buNone/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- 2">
    <p:bg>
      <p:bgPr>
        <a:solidFill>
          <a:srgbClr val="5C2D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0" y="487"/>
            <a:ext cx="9356808" cy="6994038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-1" y="6248400"/>
            <a:ext cx="12436475" cy="75406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432276" y="6498914"/>
            <a:ext cx="1045829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0005" y="392900"/>
            <a:ext cx="3181771" cy="509899"/>
          </a:xfrm>
          <a:prstGeom prst="rect">
            <a:avLst/>
          </a:prstGeom>
        </p:spPr>
      </p:pic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54990" y="3954780"/>
            <a:ext cx="9363061" cy="664797"/>
          </a:xfrm>
          <a:prstGeom prst="rect">
            <a:avLst/>
          </a:prstGeom>
          <a:noFill/>
        </p:spPr>
        <p:txBody>
          <a:bodyPr wrap="square" lIns="146304" tIns="109728" rIns="146304" bIns="109728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4" name="Title 12"/>
          <p:cNvSpPr>
            <a:spLocks noGrp="1"/>
          </p:cNvSpPr>
          <p:nvPr>
            <p:ph type="title" hasCustomPrompt="1"/>
          </p:nvPr>
        </p:nvSpPr>
        <p:spPr>
          <a:xfrm>
            <a:off x="554990" y="2114550"/>
            <a:ext cx="9363062" cy="1840230"/>
          </a:xfrm>
          <a:prstGeom prst="rect">
            <a:avLst/>
          </a:prstGeom>
        </p:spPr>
        <p:txBody>
          <a:bodyPr lIns="146304" tIns="9144" rIns="146304" bIns="9144" anchor="b" anchorCtr="0"/>
          <a:lstStyle>
            <a:lvl1pPr marL="0" indent="0">
              <a:spcBef>
                <a:spcPts val="0"/>
              </a:spcBef>
              <a:buNone/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230999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- 3">
    <p:bg>
      <p:bgPr>
        <a:solidFill>
          <a:srgbClr val="0082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0" y="487"/>
            <a:ext cx="9356808" cy="6994038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-1" y="6248400"/>
            <a:ext cx="12436475" cy="75406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432276" y="6498914"/>
            <a:ext cx="1045829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0005" y="392900"/>
            <a:ext cx="3181771" cy="509899"/>
          </a:xfrm>
          <a:prstGeom prst="rect">
            <a:avLst/>
          </a:prstGeom>
        </p:spPr>
      </p:pic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54990" y="3954780"/>
            <a:ext cx="9363061" cy="664797"/>
          </a:xfrm>
          <a:prstGeom prst="rect">
            <a:avLst/>
          </a:prstGeom>
          <a:noFill/>
        </p:spPr>
        <p:txBody>
          <a:bodyPr wrap="square" lIns="146304" tIns="109728" rIns="146304" bIns="109728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4" name="Title 12"/>
          <p:cNvSpPr>
            <a:spLocks noGrp="1"/>
          </p:cNvSpPr>
          <p:nvPr>
            <p:ph type="title" hasCustomPrompt="1"/>
          </p:nvPr>
        </p:nvSpPr>
        <p:spPr>
          <a:xfrm>
            <a:off x="554990" y="2114550"/>
            <a:ext cx="9363062" cy="1840230"/>
          </a:xfrm>
          <a:prstGeom prst="rect">
            <a:avLst/>
          </a:prstGeom>
        </p:spPr>
        <p:txBody>
          <a:bodyPr lIns="146304" tIns="9144" rIns="146304" bIns="9144" anchor="b" anchorCtr="0"/>
          <a:lstStyle>
            <a:lvl1pPr marL="0" indent="0">
              <a:spcBef>
                <a:spcPts val="0"/>
              </a:spcBef>
              <a:buNone/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455386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0" y="487"/>
            <a:ext cx="9356808" cy="6994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7" y="1209973"/>
            <a:ext cx="1112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" y="6240463"/>
            <a:ext cx="12436474" cy="75406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432277" y="6490977"/>
            <a:ext cx="1045829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Transmiss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0" y="487"/>
            <a:ext cx="9356808" cy="6994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2860" y="2125662"/>
            <a:ext cx="5675377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lai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42860" y="2125662"/>
            <a:ext cx="5675377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3237" y="1241426"/>
            <a:ext cx="5257801" cy="2012859"/>
          </a:xfrm>
        </p:spPr>
        <p:txBody>
          <a:bodyPr wrap="square">
            <a:spAutoFit/>
          </a:bodyPr>
          <a:lstStyle>
            <a:lvl1pPr>
              <a:defRPr sz="6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325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rgbClr val="5C2D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Connect log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S logo white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8440" y="6131358"/>
            <a:ext cx="1371600" cy="29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039" y="2939754"/>
            <a:ext cx="4572396" cy="9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83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3328" y="3026924"/>
            <a:ext cx="5869818" cy="940676"/>
          </a:xfrm>
          <a:prstGeom prst="rect">
            <a:avLst/>
          </a:prstGeom>
        </p:spPr>
      </p:pic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6" name="MS logo white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8440" y="6131358"/>
            <a:ext cx="1371600" cy="29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84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1" y="487"/>
            <a:ext cx="12436474" cy="664537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25400" dist="12700" dir="5400000" algn="t" rotWithShape="0">
              <a:prstClr val="black">
                <a:alpha val="18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557" y="215806"/>
            <a:ext cx="1187693" cy="2546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37637" y="6227610"/>
            <a:ext cx="3067892" cy="360385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28960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- Connec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 bwMode="auto">
          <a:xfrm>
            <a:off x="-1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5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61347" y="6267883"/>
            <a:ext cx="1371600" cy="2934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4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5637" y="360749"/>
            <a:ext cx="3181771" cy="509899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243315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- Connec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auto">
          <a:xfrm>
            <a:off x="-1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3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80066" y="525462"/>
            <a:ext cx="3181771" cy="509899"/>
          </a:xfrm>
          <a:prstGeom prst="rect">
            <a:avLst/>
          </a:prstGeom>
        </p:spPr>
      </p:pic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7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9" name="MS logo white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61347" y="6267883"/>
            <a:ext cx="1371600" cy="29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2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9774513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676225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2542555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317480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529360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66392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auto">
          <a:xfrm>
            <a:off x="-1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8"/>
          </a:xfrm>
          <a:prstGeom prst="rect">
            <a:avLst/>
          </a:prstGeom>
        </p:spPr>
      </p:pic>
      <p:sp>
        <p:nvSpPr>
          <p:cNvPr id="20" name="Title 12"/>
          <p:cNvSpPr>
            <a:spLocks noGrp="1"/>
          </p:cNvSpPr>
          <p:nvPr>
            <p:ph type="title" hasCustomPrompt="1"/>
          </p:nvPr>
        </p:nvSpPr>
        <p:spPr>
          <a:xfrm>
            <a:off x="554990" y="2114550"/>
            <a:ext cx="9363062" cy="1840230"/>
          </a:xfrm>
          <a:prstGeom prst="rect">
            <a:avLst/>
          </a:prstGeom>
        </p:spPr>
        <p:txBody>
          <a:bodyPr lIns="146304" tIns="9144" rIns="146304" bIns="9144" anchor="b" anchorCtr="0"/>
          <a:lstStyle>
            <a:lvl1pPr marL="0" indent="0"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Demo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554990" y="3946842"/>
            <a:ext cx="9363061" cy="664797"/>
          </a:xfrm>
          <a:prstGeom prst="rect">
            <a:avLst/>
          </a:prstGeom>
          <a:noFill/>
        </p:spPr>
        <p:txBody>
          <a:bodyPr wrap="square" lIns="146304" tIns="109728" rIns="146304" bIns="109728">
            <a:spAutoFit/>
          </a:bodyPr>
          <a:lstStyle>
            <a:lvl1pPr marL="0" indent="0">
              <a:spcBef>
                <a:spcPts val="0"/>
              </a:spcBef>
              <a:buNone/>
              <a:defRPr lang="en-US" sz="3200" kern="1200" spc="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80066" y="6132783"/>
            <a:ext cx="3181771" cy="50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28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211430" y="152887"/>
            <a:ext cx="9356808" cy="6994038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43368" y="1209973"/>
            <a:ext cx="11188701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1239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15059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-1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48646" y="6267883"/>
            <a:ext cx="1371600" cy="2934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80066" y="6132783"/>
            <a:ext cx="3181771" cy="509899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717450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Transmiss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211430" y="152887"/>
            <a:ext cx="9356808" cy="699403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03236" y="2125662"/>
            <a:ext cx="11658601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7205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rgbClr val="5C2D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5936" y="2125662"/>
            <a:ext cx="11658601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1239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24214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03238" y="1241426"/>
            <a:ext cx="5333999" cy="2012859"/>
          </a:xfrm>
        </p:spPr>
        <p:txBody>
          <a:bodyPr wrap="square">
            <a:spAutoFit/>
          </a:bodyPr>
          <a:lstStyle>
            <a:lvl1pPr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325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46113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687537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305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80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52569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Connect log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3328" y="3026924"/>
            <a:ext cx="5869818" cy="940676"/>
          </a:xfrm>
          <a:prstGeom prst="rect">
            <a:avLst/>
          </a:prstGeom>
        </p:spPr>
      </p:pic>
      <p:pic>
        <p:nvPicPr>
          <p:cNvPr id="9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88440" y="6131358"/>
            <a:ext cx="1371600" cy="29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3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Microsoft">
    <p:bg>
      <p:bgPr>
        <a:solidFill>
          <a:srgbClr val="50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931404" y="2944516"/>
            <a:ext cx="4573666" cy="978493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© 2016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596795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503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-1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50836" y="6267883"/>
            <a:ext cx="1371600" cy="2934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80066" y="525462"/>
            <a:ext cx="3181771" cy="50989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4038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7637686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7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553932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4868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2163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967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63155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0989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3408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2976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040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072265"/>
            <a:ext cx="5943599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921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2808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53869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48572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41298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407653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52278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736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294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71853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081692"/>
            <a:ext cx="5943599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1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80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0" y="5783262"/>
            <a:ext cx="9142098" cy="902608"/>
          </a:xfrm>
          <a:noFill/>
        </p:spPr>
        <p:txBody>
          <a:bodyPr lIns="146304" tIns="109728" rIns="146304" bIns="109728" anchor="b">
            <a:no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2117165"/>
            <a:ext cx="11887135" cy="1837298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129838" y="6126162"/>
            <a:ext cx="1849602" cy="3948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703" y="307622"/>
            <a:ext cx="3656013" cy="578303"/>
          </a:xfrm>
        </p:spPr>
        <p:txBody>
          <a:bodyPr lIns="182880" tIns="146304" rIns="182880" bIns="146304"/>
          <a:lstStyle>
            <a:lvl1pPr marL="0" indent="0">
              <a:buNone/>
              <a:defRPr sz="2000"/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311420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6540" y="5783262"/>
            <a:ext cx="9142098" cy="902608"/>
          </a:xfrm>
          <a:noFill/>
        </p:spPr>
        <p:txBody>
          <a:bodyPr lIns="146304" tIns="109728" rIns="146304" bIns="109728" anchor="b">
            <a:no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2117165"/>
            <a:ext cx="11887135" cy="1837298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4" name="Freeform 3"/>
          <p:cNvSpPr>
            <a:spLocks noChangeAspect="1" noEditPoints="1"/>
          </p:cNvSpPr>
          <p:nvPr userDrawn="1"/>
        </p:nvSpPr>
        <p:spPr bwMode="black">
          <a:xfrm>
            <a:off x="10332994" y="6103269"/>
            <a:ext cx="1639861" cy="411480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404040"/>
              </a:solidFill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74703" y="307622"/>
            <a:ext cx="3656013" cy="578303"/>
          </a:xfrm>
        </p:spPr>
        <p:txBody>
          <a:bodyPr lIns="182880" tIns="146304" rIns="182880" bIns="146304"/>
          <a:lstStyle>
            <a:lvl1pPr marL="0" indent="0">
              <a:buNone/>
              <a:defRPr sz="2000"/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423005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228302"/>
          </a:xfrm>
        </p:spPr>
        <p:txBody>
          <a:bodyPr>
            <a:spAutoFit/>
          </a:bodyPr>
          <a:lstStyle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186602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383629" y="1668463"/>
            <a:ext cx="8778210" cy="5029200"/>
          </a:xfrm>
        </p:spPr>
        <p:txBody>
          <a:bodyPr wrap="square">
            <a:noAutofit/>
          </a:bodyPr>
          <a:lstStyle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83148" y="1668463"/>
            <a:ext cx="2743200" cy="5029200"/>
          </a:xfrm>
        </p:spPr>
        <p:txBody>
          <a:bodyPr>
            <a:noAutofit/>
          </a:bodyPr>
          <a:lstStyle>
            <a:lvl1pPr marL="0" indent="0">
              <a:buNone/>
              <a:defRPr kumimoji="0" lang="en-US" sz="24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0">
                      <a:srgbClr val="000000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399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03442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9038" y="2125664"/>
            <a:ext cx="10058399" cy="1828800"/>
          </a:xfrm>
        </p:spPr>
        <p:txBody>
          <a:bodyPr/>
          <a:lstStyle>
            <a:lvl1pPr>
              <a:defRPr sz="4799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9665976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3148" y="1668463"/>
            <a:ext cx="2743200" cy="5029200"/>
          </a:xfrm>
        </p:spPr>
        <p:txBody>
          <a:bodyPr>
            <a:noAutofit/>
          </a:bodyPr>
          <a:lstStyle>
            <a:lvl1pPr marL="342834" indent="-342834">
              <a:buNone/>
              <a:defRPr kumimoji="0" lang="en-US" sz="24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0">
                      <a:srgbClr val="000000">
                        <a:lumMod val="75000"/>
                        <a:lumOff val="2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399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5443979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Shape &amp; 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wrap="square" lIns="182880" tIns="146304" rIns="182880" bIns="146304" anchor="ctr">
            <a:no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1632"/>
              </a:spcAft>
              <a:buNone/>
              <a:defRPr lang="en-US" sz="3599" kern="1200" dirty="0" smtClean="0">
                <a:gradFill>
                  <a:gsLst>
                    <a:gs pos="28302">
                      <a:schemeClr val="tx1">
                        <a:lumMod val="75000"/>
                        <a:lumOff val="25000"/>
                      </a:schemeClr>
                    </a:gs>
                    <a:gs pos="6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816"/>
              </a:spcBef>
              <a:defRPr sz="1900">
                <a:solidFill>
                  <a:srgbClr val="FFFFFF"/>
                </a:solidFill>
              </a:defRPr>
            </a:lvl5pPr>
          </a:lstStyle>
          <a:p>
            <a:pPr marL="0" lvl="0" indent="0" algn="l" defTabSz="913991" rtl="0" eaLnBrk="1" latinLnBrk="0" hangingPunct="1">
              <a:spcBef>
                <a:spcPct val="2000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537564"/>
            <a:ext cx="3931941" cy="3919398"/>
          </a:xfrm>
          <a:custGeom>
            <a:avLst/>
            <a:gdLst>
              <a:gd name="connsiteX0" fmla="*/ 0 w 2431552"/>
              <a:gd name="connsiteY0" fmla="*/ 0 h 576072"/>
              <a:gd name="connsiteX1" fmla="*/ 2431552 w 2431552"/>
              <a:gd name="connsiteY1" fmla="*/ 0 h 576072"/>
              <a:gd name="connsiteX2" fmla="*/ 2431552 w 2431552"/>
              <a:gd name="connsiteY2" fmla="*/ 576072 h 576072"/>
              <a:gd name="connsiteX3" fmla="*/ 0 w 2431552"/>
              <a:gd name="connsiteY3" fmla="*/ 576072 h 576072"/>
              <a:gd name="connsiteX4" fmla="*/ 0 w 2431552"/>
              <a:gd name="connsiteY4" fmla="*/ 0 h 576072"/>
              <a:gd name="connsiteX0" fmla="*/ 0 w 2610228"/>
              <a:gd name="connsiteY0" fmla="*/ 704193 h 1280265"/>
              <a:gd name="connsiteX1" fmla="*/ 2610228 w 2610228"/>
              <a:gd name="connsiteY1" fmla="*/ 0 h 1280265"/>
              <a:gd name="connsiteX2" fmla="*/ 2431552 w 2610228"/>
              <a:gd name="connsiteY2" fmla="*/ 1280265 h 1280265"/>
              <a:gd name="connsiteX3" fmla="*/ 0 w 2610228"/>
              <a:gd name="connsiteY3" fmla="*/ 1280265 h 1280265"/>
              <a:gd name="connsiteX4" fmla="*/ 0 w 2610228"/>
              <a:gd name="connsiteY4" fmla="*/ 704193 h 1280265"/>
              <a:gd name="connsiteX0" fmla="*/ 0 w 2620739"/>
              <a:gd name="connsiteY0" fmla="*/ 704193 h 2037009"/>
              <a:gd name="connsiteX1" fmla="*/ 2610228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620739"/>
              <a:gd name="connsiteY0" fmla="*/ 483476 h 1816292"/>
              <a:gd name="connsiteX1" fmla="*/ 2389511 w 2620739"/>
              <a:gd name="connsiteY1" fmla="*/ 0 h 1816292"/>
              <a:gd name="connsiteX2" fmla="*/ 2620739 w 2620739"/>
              <a:gd name="connsiteY2" fmla="*/ 1816292 h 1816292"/>
              <a:gd name="connsiteX3" fmla="*/ 0 w 2620739"/>
              <a:gd name="connsiteY3" fmla="*/ 1059548 h 1816292"/>
              <a:gd name="connsiteX4" fmla="*/ 0 w 2620739"/>
              <a:gd name="connsiteY4" fmla="*/ 483476 h 1816292"/>
              <a:gd name="connsiteX0" fmla="*/ 0 w 2620739"/>
              <a:gd name="connsiteY0" fmla="*/ 704193 h 2037009"/>
              <a:gd name="connsiteX1" fmla="*/ 2589207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862477"/>
              <a:gd name="connsiteY0" fmla="*/ 0 h 2425892"/>
              <a:gd name="connsiteX1" fmla="*/ 2830945 w 2862477"/>
              <a:gd name="connsiteY1" fmla="*/ 388883 h 2425892"/>
              <a:gd name="connsiteX2" fmla="*/ 2862477 w 2862477"/>
              <a:gd name="connsiteY2" fmla="*/ 2425892 h 2425892"/>
              <a:gd name="connsiteX3" fmla="*/ 241738 w 2862477"/>
              <a:gd name="connsiteY3" fmla="*/ 1669148 h 2425892"/>
              <a:gd name="connsiteX4" fmla="*/ 0 w 2862477"/>
              <a:gd name="connsiteY4" fmla="*/ 0 h 2425892"/>
              <a:gd name="connsiteX0" fmla="*/ 0 w 2862477"/>
              <a:gd name="connsiteY0" fmla="*/ 0 h 2804265"/>
              <a:gd name="connsiteX1" fmla="*/ 2830945 w 2862477"/>
              <a:gd name="connsiteY1" fmla="*/ 388883 h 2804265"/>
              <a:gd name="connsiteX2" fmla="*/ 2862477 w 2862477"/>
              <a:gd name="connsiteY2" fmla="*/ 2425892 h 2804265"/>
              <a:gd name="connsiteX3" fmla="*/ 21021 w 2862477"/>
              <a:gd name="connsiteY3" fmla="*/ 2804265 h 2804265"/>
              <a:gd name="connsiteX4" fmla="*/ 0 w 2862477"/>
              <a:gd name="connsiteY4" fmla="*/ 0 h 2804265"/>
              <a:gd name="connsiteX0" fmla="*/ 0 w 2967580"/>
              <a:gd name="connsiteY0" fmla="*/ 0 h 2961920"/>
              <a:gd name="connsiteX1" fmla="*/ 2936048 w 2967580"/>
              <a:gd name="connsiteY1" fmla="*/ 546538 h 2961920"/>
              <a:gd name="connsiteX2" fmla="*/ 2967580 w 2967580"/>
              <a:gd name="connsiteY2" fmla="*/ 2583547 h 2961920"/>
              <a:gd name="connsiteX3" fmla="*/ 126124 w 2967580"/>
              <a:gd name="connsiteY3" fmla="*/ 2961920 h 2961920"/>
              <a:gd name="connsiteX4" fmla="*/ 0 w 2967580"/>
              <a:gd name="connsiteY4" fmla="*/ 0 h 2961920"/>
              <a:gd name="connsiteX0" fmla="*/ 10511 w 2841456"/>
              <a:gd name="connsiteY0" fmla="*/ 0 h 2814775"/>
              <a:gd name="connsiteX1" fmla="*/ 2809924 w 2841456"/>
              <a:gd name="connsiteY1" fmla="*/ 399393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10511 w 2845941"/>
              <a:gd name="connsiteY0" fmla="*/ 0 h 2814775"/>
              <a:gd name="connsiteX1" fmla="*/ 2842437 w 2845941"/>
              <a:gd name="connsiteY1" fmla="*/ 415742 h 2814775"/>
              <a:gd name="connsiteX2" fmla="*/ 2841456 w 2845941"/>
              <a:gd name="connsiteY2" fmla="*/ 2436402 h 2814775"/>
              <a:gd name="connsiteX3" fmla="*/ 0 w 2845941"/>
              <a:gd name="connsiteY3" fmla="*/ 2814775 h 2814775"/>
              <a:gd name="connsiteX4" fmla="*/ 10511 w 2845941"/>
              <a:gd name="connsiteY4" fmla="*/ 0 h 2814775"/>
              <a:gd name="connsiteX0" fmla="*/ 10511 w 2841456"/>
              <a:gd name="connsiteY0" fmla="*/ 0 h 2814775"/>
              <a:gd name="connsiteX1" fmla="*/ 2834309 w 2841456"/>
              <a:gd name="connsiteY1" fmla="*/ 391219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3504 w 2834449"/>
              <a:gd name="connsiteY0" fmla="*/ 0 h 2847473"/>
              <a:gd name="connsiteX1" fmla="*/ 2827302 w 2834449"/>
              <a:gd name="connsiteY1" fmla="*/ 391219 h 2847473"/>
              <a:gd name="connsiteX2" fmla="*/ 2834449 w 2834449"/>
              <a:gd name="connsiteY2" fmla="*/ 2436402 h 2847473"/>
              <a:gd name="connsiteX3" fmla="*/ 1122 w 2834449"/>
              <a:gd name="connsiteY3" fmla="*/ 2847473 h 2847473"/>
              <a:gd name="connsiteX4" fmla="*/ 3504 w 2834449"/>
              <a:gd name="connsiteY4" fmla="*/ 0 h 284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449" h="2847473">
                <a:moveTo>
                  <a:pt x="3504" y="0"/>
                </a:moveTo>
                <a:lnTo>
                  <a:pt x="2827302" y="391219"/>
                </a:lnTo>
                <a:cubicBezTo>
                  <a:pt x="2830806" y="1070222"/>
                  <a:pt x="2830945" y="1757399"/>
                  <a:pt x="2834449" y="2436402"/>
                </a:cubicBezTo>
                <a:lnTo>
                  <a:pt x="1122" y="2847473"/>
                </a:lnTo>
                <a:cubicBezTo>
                  <a:pt x="4626" y="1909215"/>
                  <a:pt x="0" y="938258"/>
                  <a:pt x="35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82880" tIns="146304" rIns="182880" bIns="146304" numCol="1" anchor="ctr" anchorCtr="0" compatLnSpc="1">
            <a:prstTxWarp prst="textNoShape">
              <a:avLst/>
            </a:prstTxWarp>
            <a:noAutofit/>
          </a:bodyPr>
          <a:lstStyle>
            <a:lvl1pPr>
              <a:lnSpc>
                <a:spcPct val="95000"/>
              </a:lnSpc>
              <a:defRPr lang="en-US" sz="3999" kern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ＭＳ Ｐゴシック" charset="0"/>
                <a:cs typeface="Segoe UI Light"/>
              </a:defRPr>
            </a:lvl1pPr>
          </a:lstStyle>
          <a:p>
            <a:pPr marL="0" lvl="0" indent="0" algn="l" defTabSz="124302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290265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Shape &amp; Color Background w/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vert="horz" wrap="square" lIns="182880" tIns="146304" rIns="182880" bIns="146304" rtlCol="0" anchor="ctr">
            <a:noAutofit/>
          </a:bodyPr>
          <a:lstStyle>
            <a:lvl1pPr marL="0" indent="0">
              <a:buNone/>
              <a:defRPr lang="en-US" sz="3599" kern="1200" dirty="0" smtClean="0">
                <a:gradFill>
                  <a:gsLst>
                    <a:gs pos="8491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3991" rtl="0" eaLnBrk="1" latinLnBrk="0" hangingPunct="1">
              <a:spcBef>
                <a:spcPct val="20000"/>
              </a:spcBef>
              <a:spcAft>
                <a:spcPts val="1632"/>
              </a:spcAft>
            </a:pPr>
            <a:r>
              <a:rPr lang="en-US" dirty="0"/>
              <a:t>Click to edit Master text styles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74641" y="296864"/>
            <a:ext cx="11887199" cy="914400"/>
          </a:xfrm>
        </p:spPr>
        <p:txBody>
          <a:bodyPr vert="horz" lIns="182880" tIns="146304" rIns="182880" bIns="146304" rtlCol="0" anchor="t">
            <a:noAutofit/>
          </a:bodyPr>
          <a:lstStyle>
            <a:lvl1pPr marL="0" indent="0"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99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537564"/>
            <a:ext cx="3931941" cy="3919398"/>
          </a:xfrm>
          <a:custGeom>
            <a:avLst/>
            <a:gdLst>
              <a:gd name="connsiteX0" fmla="*/ 0 w 2431552"/>
              <a:gd name="connsiteY0" fmla="*/ 0 h 576072"/>
              <a:gd name="connsiteX1" fmla="*/ 2431552 w 2431552"/>
              <a:gd name="connsiteY1" fmla="*/ 0 h 576072"/>
              <a:gd name="connsiteX2" fmla="*/ 2431552 w 2431552"/>
              <a:gd name="connsiteY2" fmla="*/ 576072 h 576072"/>
              <a:gd name="connsiteX3" fmla="*/ 0 w 2431552"/>
              <a:gd name="connsiteY3" fmla="*/ 576072 h 576072"/>
              <a:gd name="connsiteX4" fmla="*/ 0 w 2431552"/>
              <a:gd name="connsiteY4" fmla="*/ 0 h 576072"/>
              <a:gd name="connsiteX0" fmla="*/ 0 w 2610228"/>
              <a:gd name="connsiteY0" fmla="*/ 704193 h 1280265"/>
              <a:gd name="connsiteX1" fmla="*/ 2610228 w 2610228"/>
              <a:gd name="connsiteY1" fmla="*/ 0 h 1280265"/>
              <a:gd name="connsiteX2" fmla="*/ 2431552 w 2610228"/>
              <a:gd name="connsiteY2" fmla="*/ 1280265 h 1280265"/>
              <a:gd name="connsiteX3" fmla="*/ 0 w 2610228"/>
              <a:gd name="connsiteY3" fmla="*/ 1280265 h 1280265"/>
              <a:gd name="connsiteX4" fmla="*/ 0 w 2610228"/>
              <a:gd name="connsiteY4" fmla="*/ 704193 h 1280265"/>
              <a:gd name="connsiteX0" fmla="*/ 0 w 2620739"/>
              <a:gd name="connsiteY0" fmla="*/ 704193 h 2037009"/>
              <a:gd name="connsiteX1" fmla="*/ 2610228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620739"/>
              <a:gd name="connsiteY0" fmla="*/ 483476 h 1816292"/>
              <a:gd name="connsiteX1" fmla="*/ 2389511 w 2620739"/>
              <a:gd name="connsiteY1" fmla="*/ 0 h 1816292"/>
              <a:gd name="connsiteX2" fmla="*/ 2620739 w 2620739"/>
              <a:gd name="connsiteY2" fmla="*/ 1816292 h 1816292"/>
              <a:gd name="connsiteX3" fmla="*/ 0 w 2620739"/>
              <a:gd name="connsiteY3" fmla="*/ 1059548 h 1816292"/>
              <a:gd name="connsiteX4" fmla="*/ 0 w 2620739"/>
              <a:gd name="connsiteY4" fmla="*/ 483476 h 1816292"/>
              <a:gd name="connsiteX0" fmla="*/ 0 w 2620739"/>
              <a:gd name="connsiteY0" fmla="*/ 704193 h 2037009"/>
              <a:gd name="connsiteX1" fmla="*/ 2589207 w 2620739"/>
              <a:gd name="connsiteY1" fmla="*/ 0 h 2037009"/>
              <a:gd name="connsiteX2" fmla="*/ 2620739 w 2620739"/>
              <a:gd name="connsiteY2" fmla="*/ 2037009 h 2037009"/>
              <a:gd name="connsiteX3" fmla="*/ 0 w 2620739"/>
              <a:gd name="connsiteY3" fmla="*/ 1280265 h 2037009"/>
              <a:gd name="connsiteX4" fmla="*/ 0 w 2620739"/>
              <a:gd name="connsiteY4" fmla="*/ 704193 h 2037009"/>
              <a:gd name="connsiteX0" fmla="*/ 0 w 2862477"/>
              <a:gd name="connsiteY0" fmla="*/ 0 h 2425892"/>
              <a:gd name="connsiteX1" fmla="*/ 2830945 w 2862477"/>
              <a:gd name="connsiteY1" fmla="*/ 388883 h 2425892"/>
              <a:gd name="connsiteX2" fmla="*/ 2862477 w 2862477"/>
              <a:gd name="connsiteY2" fmla="*/ 2425892 h 2425892"/>
              <a:gd name="connsiteX3" fmla="*/ 241738 w 2862477"/>
              <a:gd name="connsiteY3" fmla="*/ 1669148 h 2425892"/>
              <a:gd name="connsiteX4" fmla="*/ 0 w 2862477"/>
              <a:gd name="connsiteY4" fmla="*/ 0 h 2425892"/>
              <a:gd name="connsiteX0" fmla="*/ 0 w 2862477"/>
              <a:gd name="connsiteY0" fmla="*/ 0 h 2804265"/>
              <a:gd name="connsiteX1" fmla="*/ 2830945 w 2862477"/>
              <a:gd name="connsiteY1" fmla="*/ 388883 h 2804265"/>
              <a:gd name="connsiteX2" fmla="*/ 2862477 w 2862477"/>
              <a:gd name="connsiteY2" fmla="*/ 2425892 h 2804265"/>
              <a:gd name="connsiteX3" fmla="*/ 21021 w 2862477"/>
              <a:gd name="connsiteY3" fmla="*/ 2804265 h 2804265"/>
              <a:gd name="connsiteX4" fmla="*/ 0 w 2862477"/>
              <a:gd name="connsiteY4" fmla="*/ 0 h 2804265"/>
              <a:gd name="connsiteX0" fmla="*/ 0 w 2967580"/>
              <a:gd name="connsiteY0" fmla="*/ 0 h 2961920"/>
              <a:gd name="connsiteX1" fmla="*/ 2936048 w 2967580"/>
              <a:gd name="connsiteY1" fmla="*/ 546538 h 2961920"/>
              <a:gd name="connsiteX2" fmla="*/ 2967580 w 2967580"/>
              <a:gd name="connsiteY2" fmla="*/ 2583547 h 2961920"/>
              <a:gd name="connsiteX3" fmla="*/ 126124 w 2967580"/>
              <a:gd name="connsiteY3" fmla="*/ 2961920 h 2961920"/>
              <a:gd name="connsiteX4" fmla="*/ 0 w 2967580"/>
              <a:gd name="connsiteY4" fmla="*/ 0 h 2961920"/>
              <a:gd name="connsiteX0" fmla="*/ 10511 w 2841456"/>
              <a:gd name="connsiteY0" fmla="*/ 0 h 2814775"/>
              <a:gd name="connsiteX1" fmla="*/ 2809924 w 2841456"/>
              <a:gd name="connsiteY1" fmla="*/ 399393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10511 w 2845941"/>
              <a:gd name="connsiteY0" fmla="*/ 0 h 2814775"/>
              <a:gd name="connsiteX1" fmla="*/ 2842437 w 2845941"/>
              <a:gd name="connsiteY1" fmla="*/ 415742 h 2814775"/>
              <a:gd name="connsiteX2" fmla="*/ 2841456 w 2845941"/>
              <a:gd name="connsiteY2" fmla="*/ 2436402 h 2814775"/>
              <a:gd name="connsiteX3" fmla="*/ 0 w 2845941"/>
              <a:gd name="connsiteY3" fmla="*/ 2814775 h 2814775"/>
              <a:gd name="connsiteX4" fmla="*/ 10511 w 2845941"/>
              <a:gd name="connsiteY4" fmla="*/ 0 h 2814775"/>
              <a:gd name="connsiteX0" fmla="*/ 10511 w 2841456"/>
              <a:gd name="connsiteY0" fmla="*/ 0 h 2814775"/>
              <a:gd name="connsiteX1" fmla="*/ 2834309 w 2841456"/>
              <a:gd name="connsiteY1" fmla="*/ 391219 h 2814775"/>
              <a:gd name="connsiteX2" fmla="*/ 2841456 w 2841456"/>
              <a:gd name="connsiteY2" fmla="*/ 2436402 h 2814775"/>
              <a:gd name="connsiteX3" fmla="*/ 0 w 2841456"/>
              <a:gd name="connsiteY3" fmla="*/ 2814775 h 2814775"/>
              <a:gd name="connsiteX4" fmla="*/ 10511 w 2841456"/>
              <a:gd name="connsiteY4" fmla="*/ 0 h 2814775"/>
              <a:gd name="connsiteX0" fmla="*/ 3504 w 2834449"/>
              <a:gd name="connsiteY0" fmla="*/ 0 h 2847473"/>
              <a:gd name="connsiteX1" fmla="*/ 2827302 w 2834449"/>
              <a:gd name="connsiteY1" fmla="*/ 391219 h 2847473"/>
              <a:gd name="connsiteX2" fmla="*/ 2834449 w 2834449"/>
              <a:gd name="connsiteY2" fmla="*/ 2436402 h 2847473"/>
              <a:gd name="connsiteX3" fmla="*/ 1122 w 2834449"/>
              <a:gd name="connsiteY3" fmla="*/ 2847473 h 2847473"/>
              <a:gd name="connsiteX4" fmla="*/ 3504 w 2834449"/>
              <a:gd name="connsiteY4" fmla="*/ 0 h 284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449" h="2847473">
                <a:moveTo>
                  <a:pt x="3504" y="0"/>
                </a:moveTo>
                <a:lnTo>
                  <a:pt x="2827302" y="391219"/>
                </a:lnTo>
                <a:cubicBezTo>
                  <a:pt x="2830806" y="1070222"/>
                  <a:pt x="2830945" y="1757399"/>
                  <a:pt x="2834449" y="2436402"/>
                </a:cubicBezTo>
                <a:lnTo>
                  <a:pt x="1122" y="2847473"/>
                </a:lnTo>
                <a:cubicBezTo>
                  <a:pt x="4626" y="1909215"/>
                  <a:pt x="0" y="938258"/>
                  <a:pt x="35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82880" tIns="146304" rIns="182880" bIns="146304" numCol="1" anchor="ctr" anchorCtr="0" compatLnSpc="1">
            <a:prstTxWarp prst="textNoShape">
              <a:avLst/>
            </a:prstTxWarp>
            <a:noAutofit/>
          </a:bodyPr>
          <a:lstStyle>
            <a:lvl1pPr>
              <a:lnSpc>
                <a:spcPct val="95000"/>
              </a:lnSpc>
              <a:defRPr lang="en-US" sz="3999" kern="1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ＭＳ Ｐゴシック" charset="0"/>
                <a:cs typeface="Segoe UI Light"/>
              </a:defRPr>
            </a:lvl1pPr>
          </a:lstStyle>
          <a:p>
            <a:pPr marL="0" lvl="0" indent="0" algn="l" defTabSz="124302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455942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080754"/>
            <a:ext cx="5943599" cy="2092881"/>
          </a:xfrm>
        </p:spPr>
        <p:txBody>
          <a:bodyPr wrap="square"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74639" y="295274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hape &amp; Color Background w/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4846639" y="3040063"/>
            <a:ext cx="7315203" cy="914400"/>
          </a:xfrm>
        </p:spPr>
        <p:txBody>
          <a:bodyPr vert="horz" wrap="square" lIns="182880" tIns="146304" rIns="182880" bIns="146304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3599" kern="1200" dirty="0" smtClean="0">
                <a:gradFill>
                  <a:gsLst>
                    <a:gs pos="1299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3991" rtl="0" eaLnBrk="1" latinLnBrk="0" hangingPunct="1">
              <a:spcBef>
                <a:spcPct val="2000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274638" y="1535875"/>
            <a:ext cx="3931920" cy="392277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" h="10000">
                <a:moveTo>
                  <a:pt x="9" y="0"/>
                </a:moveTo>
                <a:lnTo>
                  <a:pt x="10057" y="1452"/>
                </a:lnTo>
                <a:cubicBezTo>
                  <a:pt x="10063" y="3834"/>
                  <a:pt x="10048" y="6197"/>
                  <a:pt x="10054" y="8579"/>
                </a:cubicBezTo>
                <a:lnTo>
                  <a:pt x="0" y="10000"/>
                </a:lnTo>
                <a:cubicBezTo>
                  <a:pt x="6" y="6667"/>
                  <a:pt x="3" y="3333"/>
                  <a:pt x="9" y="0"/>
                </a:cubicBezTo>
                <a:close/>
              </a:path>
            </a:pathLst>
          </a:custGeom>
        </p:spPr>
        <p:txBody>
          <a:bodyPr lIns="182880" tIns="146304" rIns="182880" bIns="146304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wrap="none" lIns="182880" tIns="146304" rIns="182880" bIns="146304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046668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053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1565332"/>
          </a:xfrm>
        </p:spPr>
        <p:txBody>
          <a:bodyPr>
            <a:spAutoFit/>
          </a:bodyPr>
          <a:lstStyle>
            <a:lvl1pPr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1pPr>
            <a:lvl2pPr marL="584088" indent="-241253"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2pPr>
            <a:lvl3pPr marL="571332" indent="-342834">
              <a:defRPr lang="en-US" sz="2400" kern="1200" dirty="0" smtClean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Consolas" pitchFamily="49" charset="0"/>
              </a:defRPr>
            </a:lvl3pPr>
            <a:lvl4pPr>
              <a:defRPr sz="2000"/>
            </a:lvl4pPr>
            <a:lvl5pPr>
              <a:defRPr sz="2000"/>
            </a:lvl5pPr>
          </a:lstStyle>
          <a:p>
            <a:pPr marL="0" lvl="0" indent="0" algn="l" defTabSz="913991" rtl="0" eaLnBrk="1" latinLnBrk="0" hangingPunct="1">
              <a:spcBef>
                <a:spcPct val="20000"/>
              </a:spcBef>
              <a:spcAft>
                <a:spcPts val="816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marR="0" lvl="1" indent="0" algn="l" defTabSz="91399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816"/>
              </a:spcAft>
              <a:buClr>
                <a:schemeClr val="tx1"/>
              </a:buClr>
              <a:buSzPct val="90000"/>
              <a:buFont typeface="Arial" pitchFamily="34" charset="0"/>
              <a:buNone/>
              <a:tabLst/>
            </a:pPr>
            <a:r>
              <a:rPr lang="en-US" dirty="0"/>
              <a:t>Second level</a:t>
            </a:r>
          </a:p>
          <a:p>
            <a:pPr marL="456994" lvl="2" indent="-228497" algn="l" defTabSz="913991" rtl="0" eaLnBrk="1" latinLnBrk="0" hangingPunct="1">
              <a:spcBef>
                <a:spcPct val="20000"/>
              </a:spcBef>
              <a:spcAft>
                <a:spcPts val="816"/>
              </a:spcAft>
              <a:buFont typeface="Arial" pitchFamily="34" charset="0"/>
              <a:buChar char="•"/>
            </a:pPr>
            <a:r>
              <a:rPr lang="en-US" dirty="0"/>
              <a:t>Third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36703689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661391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EditPoints="1"/>
          </p:cNvSpPr>
          <p:nvPr userDrawn="1"/>
        </p:nvSpPr>
        <p:spPr bwMode="black">
          <a:xfrm>
            <a:off x="2137569" y="2473326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323232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40404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129838" y="6126162"/>
            <a:ext cx="1849602" cy="394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1755820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Shapes &amp; 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274638" y="2307518"/>
            <a:ext cx="1563194" cy="323299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7951"/>
              <a:gd name="connsiteX1" fmla="*/ 10057 w 10057"/>
              <a:gd name="connsiteY1" fmla="*/ 1452 h 7951"/>
              <a:gd name="connsiteX2" fmla="*/ 10054 w 10057"/>
              <a:gd name="connsiteY2" fmla="*/ 5606 h 7951"/>
              <a:gd name="connsiteX3" fmla="*/ 0 w 10057"/>
              <a:gd name="connsiteY3" fmla="*/ 7951 h 7951"/>
              <a:gd name="connsiteX4" fmla="*/ 9 w 10057"/>
              <a:gd name="connsiteY4" fmla="*/ 0 h 7951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97 w 10000"/>
              <a:gd name="connsiteY2" fmla="*/ 705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2854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9" y="0"/>
                </a:moveTo>
                <a:lnTo>
                  <a:pt x="10000" y="2854"/>
                </a:lnTo>
                <a:cubicBezTo>
                  <a:pt x="9998" y="7335"/>
                  <a:pt x="9970" y="2648"/>
                  <a:pt x="9969" y="7131"/>
                </a:cubicBezTo>
                <a:cubicBezTo>
                  <a:pt x="9964" y="7082"/>
                  <a:pt x="-38" y="10005"/>
                  <a:pt x="0" y="10000"/>
                </a:cubicBezTo>
                <a:cubicBezTo>
                  <a:pt x="6" y="5808"/>
                  <a:pt x="3" y="4192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marL="0" marR="0" indent="0" algn="l" defTabSz="1243028" rtl="0" eaLnBrk="1" fontAlgn="base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10000"/>
              <a:buFont typeface="Avenir LT Pro 45 Book" charset="0"/>
              <a:buNone/>
              <a:tabLst/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4745015" y="2301240"/>
            <a:ext cx="3232905" cy="324554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" h="10000">
                <a:moveTo>
                  <a:pt x="9" y="0"/>
                </a:moveTo>
                <a:lnTo>
                  <a:pt x="10057" y="1452"/>
                </a:lnTo>
                <a:cubicBezTo>
                  <a:pt x="10063" y="3834"/>
                  <a:pt x="10048" y="6197"/>
                  <a:pt x="10054" y="8579"/>
                </a:cubicBezTo>
                <a:lnTo>
                  <a:pt x="0" y="10000"/>
                </a:lnTo>
                <a:cubicBezTo>
                  <a:pt x="6" y="6667"/>
                  <a:pt x="3" y="3333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8258123" y="2302035"/>
            <a:ext cx="3903716" cy="324396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54"/>
              <a:gd name="connsiteY0" fmla="*/ 0 h 10000"/>
              <a:gd name="connsiteX1" fmla="*/ 10046 w 10054"/>
              <a:gd name="connsiteY1" fmla="*/ 693 h 10000"/>
              <a:gd name="connsiteX2" fmla="*/ 10054 w 10054"/>
              <a:gd name="connsiteY2" fmla="*/ 8579 h 10000"/>
              <a:gd name="connsiteX3" fmla="*/ 0 w 10054"/>
              <a:gd name="connsiteY3" fmla="*/ 10000 h 10000"/>
              <a:gd name="connsiteX4" fmla="*/ 9 w 10054"/>
              <a:gd name="connsiteY4" fmla="*/ 0 h 10000"/>
              <a:gd name="connsiteX0" fmla="*/ 9 w 10047"/>
              <a:gd name="connsiteY0" fmla="*/ 0 h 10000"/>
              <a:gd name="connsiteX1" fmla="*/ 10046 w 10047"/>
              <a:gd name="connsiteY1" fmla="*/ 693 h 10000"/>
              <a:gd name="connsiteX2" fmla="*/ 10043 w 10047"/>
              <a:gd name="connsiteY2" fmla="*/ 9284 h 10000"/>
              <a:gd name="connsiteX3" fmla="*/ 0 w 10047"/>
              <a:gd name="connsiteY3" fmla="*/ 10000 h 10000"/>
              <a:gd name="connsiteX4" fmla="*/ 9 w 10047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7" h="10000">
                <a:moveTo>
                  <a:pt x="9" y="0"/>
                </a:moveTo>
                <a:cubicBezTo>
                  <a:pt x="-9" y="5"/>
                  <a:pt x="5027" y="346"/>
                  <a:pt x="10046" y="693"/>
                </a:cubicBezTo>
                <a:cubicBezTo>
                  <a:pt x="10052" y="3075"/>
                  <a:pt x="10037" y="6902"/>
                  <a:pt x="10043" y="9284"/>
                </a:cubicBezTo>
                <a:lnTo>
                  <a:pt x="0" y="10000"/>
                </a:lnTo>
                <a:cubicBezTo>
                  <a:pt x="6" y="6667"/>
                  <a:pt x="4" y="5000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20"/>
          </p:nvPr>
        </p:nvSpPr>
        <p:spPr>
          <a:xfrm>
            <a:off x="2118040" y="2301051"/>
            <a:ext cx="2346769" cy="324592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574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28"/>
              <a:gd name="connsiteX1" fmla="*/ 10000 w 10000"/>
              <a:gd name="connsiteY1" fmla="*/ 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00"/>
              <a:gd name="connsiteY0" fmla="*/ 0 h 10028"/>
              <a:gd name="connsiteX1" fmla="*/ 10000 w 10000"/>
              <a:gd name="connsiteY1" fmla="*/ 1460 h 10028"/>
              <a:gd name="connsiteX2" fmla="*/ 8574 w 10000"/>
              <a:gd name="connsiteY2" fmla="*/ 10000 h 10028"/>
              <a:gd name="connsiteX3" fmla="*/ 1399 w 10000"/>
              <a:gd name="connsiteY3" fmla="*/ 10028 h 10028"/>
              <a:gd name="connsiteX4" fmla="*/ 0 w 10000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399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60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418"/>
              <a:gd name="connsiteY0" fmla="*/ 0 h 10028"/>
              <a:gd name="connsiteX1" fmla="*/ 10411 w 10418"/>
              <a:gd name="connsiteY1" fmla="*/ 992 h 10028"/>
              <a:gd name="connsiteX2" fmla="*/ 10022 w 10418"/>
              <a:gd name="connsiteY2" fmla="*/ 8623 h 10028"/>
              <a:gd name="connsiteX3" fmla="*/ 115 w 10418"/>
              <a:gd name="connsiteY3" fmla="*/ 10028 h 10028"/>
              <a:gd name="connsiteX4" fmla="*/ 0 w 10418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115 w 10022"/>
              <a:gd name="connsiteY3" fmla="*/ 10028 h 10028"/>
              <a:gd name="connsiteX4" fmla="*/ 0 w 10022"/>
              <a:gd name="connsiteY4" fmla="*/ 0 h 10028"/>
              <a:gd name="connsiteX0" fmla="*/ 0 w 10022"/>
              <a:gd name="connsiteY0" fmla="*/ 0 h 10028"/>
              <a:gd name="connsiteX1" fmla="*/ 10000 w 10022"/>
              <a:gd name="connsiteY1" fmla="*/ 1405 h 10028"/>
              <a:gd name="connsiteX2" fmla="*/ 10022 w 10022"/>
              <a:gd name="connsiteY2" fmla="*/ 8623 h 10028"/>
              <a:gd name="connsiteX3" fmla="*/ 38 w 10022"/>
              <a:gd name="connsiteY3" fmla="*/ 10028 h 10028"/>
              <a:gd name="connsiteX4" fmla="*/ 0 w 10022"/>
              <a:gd name="connsiteY4" fmla="*/ 0 h 10028"/>
              <a:gd name="connsiteX0" fmla="*/ 1 w 9997"/>
              <a:gd name="connsiteY0" fmla="*/ 0 h 10028"/>
              <a:gd name="connsiteX1" fmla="*/ 9975 w 9997"/>
              <a:gd name="connsiteY1" fmla="*/ 1405 h 10028"/>
              <a:gd name="connsiteX2" fmla="*/ 9997 w 9997"/>
              <a:gd name="connsiteY2" fmla="*/ 8623 h 10028"/>
              <a:gd name="connsiteX3" fmla="*/ 13 w 9997"/>
              <a:gd name="connsiteY3" fmla="*/ 10028 h 10028"/>
              <a:gd name="connsiteX4" fmla="*/ 1 w 9997"/>
              <a:gd name="connsiteY4" fmla="*/ 0 h 10028"/>
              <a:gd name="connsiteX0" fmla="*/ 1 w 10029"/>
              <a:gd name="connsiteY0" fmla="*/ 0 h 10000"/>
              <a:gd name="connsiteX1" fmla="*/ 10029 w 10029"/>
              <a:gd name="connsiteY1" fmla="*/ 1452 h 10000"/>
              <a:gd name="connsiteX2" fmla="*/ 10000 w 10029"/>
              <a:gd name="connsiteY2" fmla="*/ 8599 h 10000"/>
              <a:gd name="connsiteX3" fmla="*/ 13 w 10029"/>
              <a:gd name="connsiteY3" fmla="*/ 10000 h 10000"/>
              <a:gd name="connsiteX4" fmla="*/ 1 w 10029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5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77"/>
              <a:gd name="connsiteY0" fmla="*/ 0 h 10000"/>
              <a:gd name="connsiteX1" fmla="*/ 10029 w 10077"/>
              <a:gd name="connsiteY1" fmla="*/ 1442 h 10000"/>
              <a:gd name="connsiteX2" fmla="*/ 10077 w 10077"/>
              <a:gd name="connsiteY2" fmla="*/ 8599 h 10000"/>
              <a:gd name="connsiteX3" fmla="*/ 13 w 10077"/>
              <a:gd name="connsiteY3" fmla="*/ 10000 h 10000"/>
              <a:gd name="connsiteX4" fmla="*/ 1 w 10077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46"/>
              <a:gd name="connsiteY0" fmla="*/ 0 h 10000"/>
              <a:gd name="connsiteX1" fmla="*/ 10029 w 10046"/>
              <a:gd name="connsiteY1" fmla="*/ 1442 h 10000"/>
              <a:gd name="connsiteX2" fmla="*/ 10046 w 10046"/>
              <a:gd name="connsiteY2" fmla="*/ 8589 h 10000"/>
              <a:gd name="connsiteX3" fmla="*/ 13 w 10046"/>
              <a:gd name="connsiteY3" fmla="*/ 10000 h 10000"/>
              <a:gd name="connsiteX4" fmla="*/ 1 w 1004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36"/>
              <a:gd name="connsiteY0" fmla="*/ 0 h 10000"/>
              <a:gd name="connsiteX1" fmla="*/ 10029 w 10036"/>
              <a:gd name="connsiteY1" fmla="*/ 1442 h 10000"/>
              <a:gd name="connsiteX2" fmla="*/ 10036 w 10036"/>
              <a:gd name="connsiteY2" fmla="*/ 8579 h 10000"/>
              <a:gd name="connsiteX3" fmla="*/ 13 w 10036"/>
              <a:gd name="connsiteY3" fmla="*/ 10000 h 10000"/>
              <a:gd name="connsiteX4" fmla="*/ 1 w 10036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4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1 w 10040"/>
              <a:gd name="connsiteY0" fmla="*/ 0 h 10000"/>
              <a:gd name="connsiteX1" fmla="*/ 10039 w 10040"/>
              <a:gd name="connsiteY1" fmla="*/ 1452 h 10000"/>
              <a:gd name="connsiteX2" fmla="*/ 10036 w 10040"/>
              <a:gd name="connsiteY2" fmla="*/ 8579 h 10000"/>
              <a:gd name="connsiteX3" fmla="*/ 13 w 10040"/>
              <a:gd name="connsiteY3" fmla="*/ 10000 h 10000"/>
              <a:gd name="connsiteX4" fmla="*/ 1 w 10040"/>
              <a:gd name="connsiteY4" fmla="*/ 0 h 10000"/>
              <a:gd name="connsiteX0" fmla="*/ 28 w 10067"/>
              <a:gd name="connsiteY0" fmla="*/ 0 h 10000"/>
              <a:gd name="connsiteX1" fmla="*/ 10066 w 10067"/>
              <a:gd name="connsiteY1" fmla="*/ 1452 h 10000"/>
              <a:gd name="connsiteX2" fmla="*/ 10063 w 10067"/>
              <a:gd name="connsiteY2" fmla="*/ 8579 h 10000"/>
              <a:gd name="connsiteX3" fmla="*/ 9 w 10067"/>
              <a:gd name="connsiteY3" fmla="*/ 10000 h 10000"/>
              <a:gd name="connsiteX4" fmla="*/ 28 w 10067"/>
              <a:gd name="connsiteY4" fmla="*/ 0 h 10000"/>
              <a:gd name="connsiteX0" fmla="*/ 1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19 w 10058"/>
              <a:gd name="connsiteY4" fmla="*/ 0 h 10000"/>
              <a:gd name="connsiteX0" fmla="*/ 9 w 10058"/>
              <a:gd name="connsiteY0" fmla="*/ 0 h 10000"/>
              <a:gd name="connsiteX1" fmla="*/ 10057 w 10058"/>
              <a:gd name="connsiteY1" fmla="*/ 1452 h 10000"/>
              <a:gd name="connsiteX2" fmla="*/ 10054 w 10058"/>
              <a:gd name="connsiteY2" fmla="*/ 8579 h 10000"/>
              <a:gd name="connsiteX3" fmla="*/ 0 w 10058"/>
              <a:gd name="connsiteY3" fmla="*/ 10000 h 10000"/>
              <a:gd name="connsiteX4" fmla="*/ 9 w 10058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8579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10000"/>
              <a:gd name="connsiteX1" fmla="*/ 10057 w 10057"/>
              <a:gd name="connsiteY1" fmla="*/ 1452 h 10000"/>
              <a:gd name="connsiteX2" fmla="*/ 10054 w 10057"/>
              <a:gd name="connsiteY2" fmla="*/ 5606 h 10000"/>
              <a:gd name="connsiteX3" fmla="*/ 0 w 10057"/>
              <a:gd name="connsiteY3" fmla="*/ 10000 h 10000"/>
              <a:gd name="connsiteX4" fmla="*/ 9 w 10057"/>
              <a:gd name="connsiteY4" fmla="*/ 0 h 10000"/>
              <a:gd name="connsiteX0" fmla="*/ 9 w 10057"/>
              <a:gd name="connsiteY0" fmla="*/ 0 h 7951"/>
              <a:gd name="connsiteX1" fmla="*/ 10057 w 10057"/>
              <a:gd name="connsiteY1" fmla="*/ 1452 h 7951"/>
              <a:gd name="connsiteX2" fmla="*/ 10054 w 10057"/>
              <a:gd name="connsiteY2" fmla="*/ 5606 h 7951"/>
              <a:gd name="connsiteX3" fmla="*/ 0 w 10057"/>
              <a:gd name="connsiteY3" fmla="*/ 7951 h 7951"/>
              <a:gd name="connsiteX4" fmla="*/ 9 w 10057"/>
              <a:gd name="connsiteY4" fmla="*/ 0 h 7951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97 w 10000"/>
              <a:gd name="connsiteY2" fmla="*/ 705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1826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0000"/>
              <a:gd name="connsiteY0" fmla="*/ 0 h 10000"/>
              <a:gd name="connsiteX1" fmla="*/ 10000 w 10000"/>
              <a:gd name="connsiteY1" fmla="*/ 2854 h 10000"/>
              <a:gd name="connsiteX2" fmla="*/ 9969 w 10000"/>
              <a:gd name="connsiteY2" fmla="*/ 7131 h 10000"/>
              <a:gd name="connsiteX3" fmla="*/ 0 w 10000"/>
              <a:gd name="connsiteY3" fmla="*/ 10000 h 10000"/>
              <a:gd name="connsiteX4" fmla="*/ 9 w 10000"/>
              <a:gd name="connsiteY4" fmla="*/ 0 h 10000"/>
              <a:gd name="connsiteX0" fmla="*/ 9 w 15000"/>
              <a:gd name="connsiteY0" fmla="*/ 0 h 10000"/>
              <a:gd name="connsiteX1" fmla="*/ 15000 w 15000"/>
              <a:gd name="connsiteY1" fmla="*/ 2173 h 10000"/>
              <a:gd name="connsiteX2" fmla="*/ 9969 w 15000"/>
              <a:gd name="connsiteY2" fmla="*/ 7131 h 10000"/>
              <a:gd name="connsiteX3" fmla="*/ 0 w 15000"/>
              <a:gd name="connsiteY3" fmla="*/ 10000 h 10000"/>
              <a:gd name="connsiteX4" fmla="*/ 9 w 15000"/>
              <a:gd name="connsiteY4" fmla="*/ 0 h 10000"/>
              <a:gd name="connsiteX0" fmla="*/ 9 w 15024"/>
              <a:gd name="connsiteY0" fmla="*/ 0 h 10000"/>
              <a:gd name="connsiteX1" fmla="*/ 15000 w 15024"/>
              <a:gd name="connsiteY1" fmla="*/ 2173 h 10000"/>
              <a:gd name="connsiteX2" fmla="*/ 15024 w 15024"/>
              <a:gd name="connsiteY2" fmla="*/ 7919 h 10000"/>
              <a:gd name="connsiteX3" fmla="*/ 0 w 15024"/>
              <a:gd name="connsiteY3" fmla="*/ 10000 h 10000"/>
              <a:gd name="connsiteX4" fmla="*/ 9 w 15024"/>
              <a:gd name="connsiteY4" fmla="*/ 0 h 10000"/>
              <a:gd name="connsiteX0" fmla="*/ 9 w 15024"/>
              <a:gd name="connsiteY0" fmla="*/ 0 h 10000"/>
              <a:gd name="connsiteX1" fmla="*/ 15000 w 15024"/>
              <a:gd name="connsiteY1" fmla="*/ 2173 h 10000"/>
              <a:gd name="connsiteX2" fmla="*/ 15024 w 15024"/>
              <a:gd name="connsiteY2" fmla="*/ 7906 h 10000"/>
              <a:gd name="connsiteX3" fmla="*/ 0 w 15024"/>
              <a:gd name="connsiteY3" fmla="*/ 10000 h 10000"/>
              <a:gd name="connsiteX4" fmla="*/ 9 w 15024"/>
              <a:gd name="connsiteY4" fmla="*/ 0 h 10000"/>
              <a:gd name="connsiteX0" fmla="*/ 1 w 15016"/>
              <a:gd name="connsiteY0" fmla="*/ 0 h 10053"/>
              <a:gd name="connsiteX1" fmla="*/ 14992 w 15016"/>
              <a:gd name="connsiteY1" fmla="*/ 2173 h 10053"/>
              <a:gd name="connsiteX2" fmla="*/ 15016 w 15016"/>
              <a:gd name="connsiteY2" fmla="*/ 7906 h 10053"/>
              <a:gd name="connsiteX3" fmla="*/ 20 w 15016"/>
              <a:gd name="connsiteY3" fmla="*/ 10053 h 10053"/>
              <a:gd name="connsiteX4" fmla="*/ 1 w 15016"/>
              <a:gd name="connsiteY4" fmla="*/ 0 h 10053"/>
              <a:gd name="connsiteX0" fmla="*/ 9 w 15024"/>
              <a:gd name="connsiteY0" fmla="*/ 0 h 10040"/>
              <a:gd name="connsiteX1" fmla="*/ 15000 w 15024"/>
              <a:gd name="connsiteY1" fmla="*/ 2173 h 10040"/>
              <a:gd name="connsiteX2" fmla="*/ 15024 w 15024"/>
              <a:gd name="connsiteY2" fmla="*/ 7906 h 10040"/>
              <a:gd name="connsiteX3" fmla="*/ 0 w 15024"/>
              <a:gd name="connsiteY3" fmla="*/ 10040 h 10040"/>
              <a:gd name="connsiteX4" fmla="*/ 9 w 15024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39"/>
              <a:gd name="connsiteY0" fmla="*/ 0 h 10040"/>
              <a:gd name="connsiteX1" fmla="*/ 15139 w 15139"/>
              <a:gd name="connsiteY1" fmla="*/ 2200 h 10040"/>
              <a:gd name="connsiteX2" fmla="*/ 15024 w 15139"/>
              <a:gd name="connsiteY2" fmla="*/ 7906 h 10040"/>
              <a:gd name="connsiteX3" fmla="*/ 0 w 15139"/>
              <a:gd name="connsiteY3" fmla="*/ 10040 h 10040"/>
              <a:gd name="connsiteX4" fmla="*/ 9 w 15139"/>
              <a:gd name="connsiteY4" fmla="*/ 0 h 10040"/>
              <a:gd name="connsiteX0" fmla="*/ 9 w 15148"/>
              <a:gd name="connsiteY0" fmla="*/ 0 h 10040"/>
              <a:gd name="connsiteX1" fmla="*/ 15139 w 15148"/>
              <a:gd name="connsiteY1" fmla="*/ 2200 h 10040"/>
              <a:gd name="connsiteX2" fmla="*/ 15135 w 15148"/>
              <a:gd name="connsiteY2" fmla="*/ 7906 h 10040"/>
              <a:gd name="connsiteX3" fmla="*/ 0 w 15148"/>
              <a:gd name="connsiteY3" fmla="*/ 10040 h 10040"/>
              <a:gd name="connsiteX4" fmla="*/ 9 w 15148"/>
              <a:gd name="connsiteY4" fmla="*/ 0 h 10040"/>
              <a:gd name="connsiteX0" fmla="*/ 9 w 15143"/>
              <a:gd name="connsiteY0" fmla="*/ 0 h 10040"/>
              <a:gd name="connsiteX1" fmla="*/ 15111 w 15143"/>
              <a:gd name="connsiteY1" fmla="*/ 2240 h 10040"/>
              <a:gd name="connsiteX2" fmla="*/ 15135 w 15143"/>
              <a:gd name="connsiteY2" fmla="*/ 7906 h 10040"/>
              <a:gd name="connsiteX3" fmla="*/ 0 w 15143"/>
              <a:gd name="connsiteY3" fmla="*/ 10040 h 10040"/>
              <a:gd name="connsiteX4" fmla="*/ 9 w 15143"/>
              <a:gd name="connsiteY4" fmla="*/ 0 h 10040"/>
              <a:gd name="connsiteX0" fmla="*/ 9 w 15141"/>
              <a:gd name="connsiteY0" fmla="*/ 0 h 10040"/>
              <a:gd name="connsiteX1" fmla="*/ 15083 w 15141"/>
              <a:gd name="connsiteY1" fmla="*/ 2187 h 10040"/>
              <a:gd name="connsiteX2" fmla="*/ 15135 w 15141"/>
              <a:gd name="connsiteY2" fmla="*/ 7906 h 10040"/>
              <a:gd name="connsiteX3" fmla="*/ 0 w 15141"/>
              <a:gd name="connsiteY3" fmla="*/ 10040 h 10040"/>
              <a:gd name="connsiteX4" fmla="*/ 9 w 15141"/>
              <a:gd name="connsiteY4" fmla="*/ 0 h 10040"/>
              <a:gd name="connsiteX0" fmla="*/ 9 w 15083"/>
              <a:gd name="connsiteY0" fmla="*/ 0 h 10040"/>
              <a:gd name="connsiteX1" fmla="*/ 15083 w 15083"/>
              <a:gd name="connsiteY1" fmla="*/ 2187 h 10040"/>
              <a:gd name="connsiteX2" fmla="*/ 15052 w 15083"/>
              <a:gd name="connsiteY2" fmla="*/ 7906 h 10040"/>
              <a:gd name="connsiteX3" fmla="*/ 0 w 15083"/>
              <a:gd name="connsiteY3" fmla="*/ 10040 h 10040"/>
              <a:gd name="connsiteX4" fmla="*/ 9 w 15083"/>
              <a:gd name="connsiteY4" fmla="*/ 0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83" h="10040">
                <a:moveTo>
                  <a:pt x="9" y="0"/>
                </a:moveTo>
                <a:lnTo>
                  <a:pt x="15083" y="2187"/>
                </a:lnTo>
                <a:cubicBezTo>
                  <a:pt x="15081" y="2167"/>
                  <a:pt x="15081" y="7843"/>
                  <a:pt x="15052" y="7906"/>
                </a:cubicBezTo>
                <a:cubicBezTo>
                  <a:pt x="15047" y="7857"/>
                  <a:pt x="-38" y="10045"/>
                  <a:pt x="0" y="10040"/>
                </a:cubicBezTo>
                <a:cubicBezTo>
                  <a:pt x="6" y="5848"/>
                  <a:pt x="3" y="4192"/>
                  <a:pt x="9" y="0"/>
                </a:cubicBez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marL="0" marR="0" indent="0" algn="l" defTabSz="1243028" rtl="0" eaLnBrk="1" fontAlgn="base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10000"/>
              <a:buFont typeface="Avenir LT Pro 45 Book" charset="0"/>
              <a:buNone/>
              <a:tabLst/>
              <a:defRPr sz="1599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8948175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C9E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562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9305" y="839176"/>
            <a:ext cx="9717866" cy="531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20236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523733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125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8965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14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080754"/>
            <a:ext cx="5943599" cy="2092881"/>
          </a:xfrm>
        </p:spPr>
        <p:txBody>
          <a:bodyPr wrap="square"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74639" y="295274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546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869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635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1806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342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932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 anchor="t"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6880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6839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526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0" y="1965644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92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1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17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3.xml"/><Relationship Id="rId16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1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6"/>
            <a:chOff x="12618967" y="0"/>
            <a:chExt cx="952401" cy="5766966"/>
          </a:xfrm>
        </p:grpSpPr>
        <p:grpSp>
          <p:nvGrpSpPr>
            <p:cNvPr id="18" name="Group 17"/>
            <p:cNvGrpSpPr/>
            <p:nvPr userDrawn="1"/>
          </p:nvGrpSpPr>
          <p:grpSpPr>
            <a:xfrm>
              <a:off x="12618967" y="0"/>
              <a:ext cx="952401" cy="5766966"/>
              <a:chOff x="12618967" y="0"/>
              <a:chExt cx="952401" cy="5766966"/>
            </a:xfrm>
          </p:grpSpPr>
          <p:grpSp>
            <p:nvGrpSpPr>
              <p:cNvPr id="26" name="Group 25"/>
              <p:cNvGrpSpPr/>
              <p:nvPr userDrawn="1"/>
            </p:nvGrpSpPr>
            <p:grpSpPr>
              <a:xfrm rot="5400000">
                <a:off x="11582059" y="1045293"/>
                <a:ext cx="2703052" cy="629236"/>
                <a:chOff x="1586734" y="4543426"/>
                <a:chExt cx="2703052" cy="629236"/>
              </a:xfrm>
            </p:grpSpPr>
            <p:sp>
              <p:nvSpPr>
                <p:cNvPr id="45" name="Rectangle 44"/>
                <p:cNvSpPr/>
                <p:nvPr userDrawn="1"/>
              </p:nvSpPr>
              <p:spPr bwMode="auto">
                <a:xfrm>
                  <a:off x="1586734" y="4543427"/>
                  <a:ext cx="869930" cy="28976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Blue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G:120 B:215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7" name="Rectangle 36"/>
                <p:cNvSpPr/>
                <p:nvPr userDrawn="1"/>
              </p:nvSpPr>
              <p:spPr bwMode="auto">
                <a:xfrm>
                  <a:off x="3419856" y="4543428"/>
                  <a:ext cx="869930" cy="28976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Cyan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G:188 B:242</a:t>
                  </a:r>
                  <a:endParaRPr lang="en-US" sz="500" dirty="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1" name="Rectangle 40"/>
                <p:cNvSpPr/>
                <p:nvPr userDrawn="1"/>
              </p:nvSpPr>
              <p:spPr bwMode="auto">
                <a:xfrm>
                  <a:off x="1586734" y="4882896"/>
                  <a:ext cx="869930" cy="289766"/>
                </a:xfrm>
                <a:prstGeom prst="rect">
                  <a:avLst/>
                </a:prstGeom>
                <a:solidFill>
                  <a:srgbClr val="D2D2D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Light 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210 G:210 B:210</a:t>
                  </a:r>
                  <a:endParaRPr lang="en-US" sz="500" dirty="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2" name="Rectangle 41"/>
                <p:cNvSpPr/>
                <p:nvPr userDrawn="1"/>
              </p:nvSpPr>
              <p:spPr bwMode="auto">
                <a:xfrm>
                  <a:off x="2505456" y="4543426"/>
                  <a:ext cx="869930" cy="289766"/>
                </a:xfrm>
                <a:prstGeom prst="rect">
                  <a:avLst/>
                </a:prstGeom>
                <a:solidFill>
                  <a:srgbClr val="5C2D9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Purple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R:92</a:t>
                  </a:r>
                  <a:r>
                    <a:rPr lang="en-US" sz="5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G:45 B:145</a:t>
                  </a:r>
                  <a:endPara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3" name="Rectangle 42"/>
                <p:cNvSpPr/>
                <p:nvPr userDrawn="1"/>
              </p:nvSpPr>
              <p:spPr bwMode="auto">
                <a:xfrm>
                  <a:off x="3413144" y="4882896"/>
                  <a:ext cx="869930" cy="289766"/>
                </a:xfrm>
                <a:prstGeom prst="rect">
                  <a:avLst/>
                </a:prstGeom>
                <a:solidFill>
                  <a:srgbClr val="50505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Dark 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80 G:80 B:80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4" name="Rectangle 43"/>
                <p:cNvSpPr/>
                <p:nvPr userDrawn="1"/>
              </p:nvSpPr>
              <p:spPr bwMode="auto">
                <a:xfrm>
                  <a:off x="2505456" y="4882895"/>
                  <a:ext cx="869930" cy="289766"/>
                </a:xfrm>
                <a:prstGeom prst="rect">
                  <a:avLst/>
                </a:prstGeom>
                <a:solidFill>
                  <a:srgbClr val="73737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115 G:115 B:115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27" name="Group 26"/>
              <p:cNvGrpSpPr/>
              <p:nvPr userDrawn="1"/>
            </p:nvGrpSpPr>
            <p:grpSpPr>
              <a:xfrm rot="5400000">
                <a:off x="10970856" y="3489620"/>
                <a:ext cx="3925458" cy="629233"/>
                <a:chOff x="3254158" y="4203959"/>
                <a:chExt cx="3925458" cy="629233"/>
              </a:xfrm>
            </p:grpSpPr>
            <p:sp>
              <p:nvSpPr>
                <p:cNvPr id="33" name="Rectangle 32"/>
                <p:cNvSpPr/>
                <p:nvPr userDrawn="1"/>
              </p:nvSpPr>
              <p:spPr bwMode="auto">
                <a:xfrm>
                  <a:off x="5395286" y="4543426"/>
                  <a:ext cx="869930" cy="289766"/>
                </a:xfrm>
                <a:prstGeom prst="rect">
                  <a:avLst/>
                </a:prstGeom>
                <a:solidFill>
                  <a:srgbClr val="FFB90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Yellow</a:t>
                  </a:r>
                </a:p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kern="1200" dirty="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R:255 G:185 B:0</a:t>
                  </a:r>
                </a:p>
              </p:txBody>
            </p:sp>
            <p:sp>
              <p:nvSpPr>
                <p:cNvPr id="34" name="Rectangle 33"/>
                <p:cNvSpPr/>
                <p:nvPr userDrawn="1"/>
              </p:nvSpPr>
              <p:spPr bwMode="auto">
                <a:xfrm>
                  <a:off x="6309686" y="4543426"/>
                  <a:ext cx="869930" cy="289766"/>
                </a:xfrm>
                <a:prstGeom prst="rect">
                  <a:avLst/>
                </a:prstGeom>
                <a:solidFill>
                  <a:srgbClr val="D83B0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Orange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216 G:59 B:1</a:t>
                  </a:r>
                </a:p>
              </p:txBody>
            </p:sp>
            <p:sp>
              <p:nvSpPr>
                <p:cNvPr id="35" name="Rectangle 34"/>
                <p:cNvSpPr/>
                <p:nvPr userDrawn="1"/>
              </p:nvSpPr>
              <p:spPr bwMode="auto">
                <a:xfrm>
                  <a:off x="3254158" y="4203959"/>
                  <a:ext cx="869930" cy="289766"/>
                </a:xfrm>
                <a:prstGeom prst="rect">
                  <a:avLst/>
                </a:prstGeom>
                <a:solidFill>
                  <a:srgbClr val="00827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Teal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R:0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G:130 B:114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sp>
            <p:nvSpPr>
              <p:cNvPr id="28" name="TextBox 27"/>
              <p:cNvSpPr txBox="1"/>
              <p:nvPr userDrawn="1"/>
            </p:nvSpPr>
            <p:spPr>
              <a:xfrm rot="5400000">
                <a:off x="12988035" y="260168"/>
                <a:ext cx="843501" cy="323165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1000" dirty="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Main colors</a:t>
                </a:r>
              </a:p>
            </p:txBody>
          </p:sp>
          <p:sp>
            <p:nvSpPr>
              <p:cNvPr id="32" name="TextBox 31"/>
              <p:cNvSpPr txBox="1"/>
              <p:nvPr userDrawn="1"/>
            </p:nvSpPr>
            <p:spPr>
              <a:xfrm rot="5400000">
                <a:off x="11742070" y="4230580"/>
                <a:ext cx="2656496" cy="323165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1000" dirty="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Secondary colors (use only when</a:t>
                </a:r>
                <a:r>
                  <a:rPr lang="en-US" sz="1000" baseline="0" dirty="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 necessary)</a:t>
                </a:r>
                <a:endParaRPr lang="en-US" sz="1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endParaRPr>
              </a:p>
            </p:txBody>
          </p:sp>
        </p:grpSp>
        <p:sp>
          <p:nvSpPr>
            <p:cNvPr id="19" name="Rectangle 18"/>
            <p:cNvSpPr/>
            <p:nvPr userDrawn="1"/>
          </p:nvSpPr>
          <p:spPr bwMode="auto">
            <a:xfrm rot="5400000">
              <a:off x="12328885" y="3356233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Cyan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G:188 B:242</a:t>
              </a:r>
              <a:endParaRPr lang="en-US" sz="500" dirty="0">
                <a:gradFill>
                  <a:gsLst>
                    <a:gs pos="7965">
                      <a:srgbClr val="000000"/>
                    </a:gs>
                    <a:gs pos="28319">
                      <a:srgbClr val="00000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300" r:id="rId2"/>
    <p:sldLayoutId id="2147484318" r:id="rId3"/>
    <p:sldLayoutId id="2147484341" r:id="rId4"/>
    <p:sldLayoutId id="2147484342" r:id="rId5"/>
    <p:sldLayoutId id="2147484295" r:id="rId6"/>
    <p:sldLayoutId id="2147484240" r:id="rId7"/>
    <p:sldLayoutId id="2147484296" r:id="rId8"/>
    <p:sldLayoutId id="2147484241" r:id="rId9"/>
    <p:sldLayoutId id="2147484297" r:id="rId10"/>
    <p:sldLayoutId id="2147484244" r:id="rId11"/>
    <p:sldLayoutId id="2147484298" r:id="rId12"/>
    <p:sldLayoutId id="2147484245" r:id="rId13"/>
    <p:sldLayoutId id="2147484247" r:id="rId14"/>
    <p:sldLayoutId id="2147484337" r:id="rId15"/>
    <p:sldLayoutId id="2147484249" r:id="rId16"/>
    <p:sldLayoutId id="2147484343" r:id="rId17"/>
    <p:sldLayoutId id="2147484344" r:id="rId18"/>
    <p:sldLayoutId id="2147484301" r:id="rId19"/>
    <p:sldLayoutId id="2147484252" r:id="rId20"/>
    <p:sldLayoutId id="2147484251" r:id="rId21"/>
    <p:sldLayoutId id="2147484254" r:id="rId22"/>
    <p:sldLayoutId id="2147484257" r:id="rId23"/>
    <p:sldLayoutId id="2147484258" r:id="rId24"/>
    <p:sldLayoutId id="2147484260" r:id="rId25"/>
    <p:sldLayoutId id="2147484299" r:id="rId26"/>
    <p:sldLayoutId id="2147484345" r:id="rId27"/>
    <p:sldLayoutId id="2147484263" r:id="rId2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12618967" y="0"/>
            <a:ext cx="952401" cy="5766966"/>
            <a:chOff x="12618967" y="0"/>
            <a:chExt cx="952401" cy="5766966"/>
          </a:xfrm>
        </p:grpSpPr>
        <p:grpSp>
          <p:nvGrpSpPr>
            <p:cNvPr id="65" name="Group 64"/>
            <p:cNvGrpSpPr/>
            <p:nvPr userDrawn="1"/>
          </p:nvGrpSpPr>
          <p:grpSpPr>
            <a:xfrm>
              <a:off x="12618967" y="0"/>
              <a:ext cx="952401" cy="5766966"/>
              <a:chOff x="12618967" y="0"/>
              <a:chExt cx="952401" cy="5766966"/>
            </a:xfrm>
          </p:grpSpPr>
          <p:grpSp>
            <p:nvGrpSpPr>
              <p:cNvPr id="67" name="Group 66"/>
              <p:cNvGrpSpPr/>
              <p:nvPr userDrawn="1"/>
            </p:nvGrpSpPr>
            <p:grpSpPr>
              <a:xfrm rot="5400000">
                <a:off x="11582059" y="1045293"/>
                <a:ext cx="2703052" cy="629236"/>
                <a:chOff x="1586734" y="4543426"/>
                <a:chExt cx="2703052" cy="629236"/>
              </a:xfrm>
            </p:grpSpPr>
            <p:sp>
              <p:nvSpPr>
                <p:cNvPr id="74" name="Rectangle 73"/>
                <p:cNvSpPr/>
                <p:nvPr userDrawn="1"/>
              </p:nvSpPr>
              <p:spPr bwMode="auto">
                <a:xfrm>
                  <a:off x="1586734" y="4543427"/>
                  <a:ext cx="869930" cy="28976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Blue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G:120 B:215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5" name="Rectangle 74"/>
                <p:cNvSpPr/>
                <p:nvPr userDrawn="1"/>
              </p:nvSpPr>
              <p:spPr bwMode="auto">
                <a:xfrm>
                  <a:off x="3419856" y="4543428"/>
                  <a:ext cx="869930" cy="28976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Cyan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G:188 B:242</a:t>
                  </a:r>
                  <a:endParaRPr lang="en-US" sz="500" dirty="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6" name="Rectangle 75"/>
                <p:cNvSpPr/>
                <p:nvPr userDrawn="1"/>
              </p:nvSpPr>
              <p:spPr bwMode="auto">
                <a:xfrm>
                  <a:off x="1586734" y="4882896"/>
                  <a:ext cx="869930" cy="289766"/>
                </a:xfrm>
                <a:prstGeom prst="rect">
                  <a:avLst/>
                </a:prstGeom>
                <a:solidFill>
                  <a:srgbClr val="D2D2D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Light 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210 G:210 B:210</a:t>
                  </a:r>
                  <a:endParaRPr lang="en-US" sz="500" dirty="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7" name="Rectangle 76"/>
                <p:cNvSpPr/>
                <p:nvPr userDrawn="1"/>
              </p:nvSpPr>
              <p:spPr bwMode="auto">
                <a:xfrm>
                  <a:off x="2505456" y="4543426"/>
                  <a:ext cx="869930" cy="289766"/>
                </a:xfrm>
                <a:prstGeom prst="rect">
                  <a:avLst/>
                </a:prstGeom>
                <a:solidFill>
                  <a:srgbClr val="5C2D9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Purple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R:92</a:t>
                  </a:r>
                  <a:r>
                    <a:rPr lang="en-US" sz="5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G:45 B:145</a:t>
                  </a:r>
                  <a:endPara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8" name="Rectangle 77"/>
                <p:cNvSpPr/>
                <p:nvPr userDrawn="1"/>
              </p:nvSpPr>
              <p:spPr bwMode="auto">
                <a:xfrm>
                  <a:off x="3413144" y="4882896"/>
                  <a:ext cx="869930" cy="289766"/>
                </a:xfrm>
                <a:prstGeom prst="rect">
                  <a:avLst/>
                </a:prstGeom>
                <a:solidFill>
                  <a:srgbClr val="50505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Dark 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80 G:80 B:80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79" name="Rectangle 78"/>
                <p:cNvSpPr/>
                <p:nvPr userDrawn="1"/>
              </p:nvSpPr>
              <p:spPr bwMode="auto">
                <a:xfrm>
                  <a:off x="2505456" y="4882895"/>
                  <a:ext cx="869930" cy="289766"/>
                </a:xfrm>
                <a:prstGeom prst="rect">
                  <a:avLst/>
                </a:prstGeom>
                <a:solidFill>
                  <a:srgbClr val="73737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Gray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115 G:115 B:115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68" name="Group 67"/>
              <p:cNvGrpSpPr/>
              <p:nvPr userDrawn="1"/>
            </p:nvGrpSpPr>
            <p:grpSpPr>
              <a:xfrm rot="5400000">
                <a:off x="10970856" y="3489620"/>
                <a:ext cx="3925458" cy="629233"/>
                <a:chOff x="3254158" y="4203959"/>
                <a:chExt cx="3925458" cy="629233"/>
              </a:xfrm>
            </p:grpSpPr>
            <p:sp>
              <p:nvSpPr>
                <p:cNvPr id="71" name="Rectangle 70"/>
                <p:cNvSpPr/>
                <p:nvPr userDrawn="1"/>
              </p:nvSpPr>
              <p:spPr bwMode="auto">
                <a:xfrm>
                  <a:off x="5395286" y="4543426"/>
                  <a:ext cx="869930" cy="289766"/>
                </a:xfrm>
                <a:prstGeom prst="rect">
                  <a:avLst/>
                </a:prstGeom>
                <a:solidFill>
                  <a:srgbClr val="FFB90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Yellow</a:t>
                  </a:r>
                </a:p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kern="1200" dirty="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R:255 G:185 B:0</a:t>
                  </a:r>
                </a:p>
              </p:txBody>
            </p:sp>
            <p:sp>
              <p:nvSpPr>
                <p:cNvPr id="72" name="Rectangle 71"/>
                <p:cNvSpPr/>
                <p:nvPr userDrawn="1"/>
              </p:nvSpPr>
              <p:spPr bwMode="auto">
                <a:xfrm>
                  <a:off x="6309686" y="4543426"/>
                  <a:ext cx="869930" cy="289766"/>
                </a:xfrm>
                <a:prstGeom prst="rect">
                  <a:avLst/>
                </a:prstGeom>
                <a:solidFill>
                  <a:srgbClr val="D83B0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Orange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216 G:59 B:1</a:t>
                  </a:r>
                </a:p>
              </p:txBody>
            </p:sp>
            <p:sp>
              <p:nvSpPr>
                <p:cNvPr id="73" name="Rectangle 72"/>
                <p:cNvSpPr/>
                <p:nvPr userDrawn="1"/>
              </p:nvSpPr>
              <p:spPr bwMode="auto">
                <a:xfrm>
                  <a:off x="3254158" y="4203959"/>
                  <a:ext cx="869930" cy="289766"/>
                </a:xfrm>
                <a:prstGeom prst="rect">
                  <a:avLst/>
                </a:prstGeom>
                <a:solidFill>
                  <a:srgbClr val="00827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b="1" kern="1200" baseline="0" dirty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Teal</a:t>
                  </a:r>
                </a:p>
                <a:p>
                  <a:pPr algn="l" defTabSz="93247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50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R:0</a:t>
                  </a:r>
                  <a:r>
                    <a:rPr lang="en-US" sz="500" baseline="0" dirty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G:130 B:114</a:t>
                  </a:r>
                  <a:endPara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sp>
            <p:nvSpPr>
              <p:cNvPr id="69" name="TextBox 68"/>
              <p:cNvSpPr txBox="1"/>
              <p:nvPr userDrawn="1"/>
            </p:nvSpPr>
            <p:spPr>
              <a:xfrm rot="5400000">
                <a:off x="12988035" y="260168"/>
                <a:ext cx="843501" cy="323165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1000" dirty="0">
                    <a:solidFill>
                      <a:schemeClr val="bg1"/>
                    </a:solidFill>
                  </a:rPr>
                  <a:t>Main colors</a:t>
                </a:r>
              </a:p>
            </p:txBody>
          </p:sp>
          <p:sp>
            <p:nvSpPr>
              <p:cNvPr id="70" name="TextBox 69"/>
              <p:cNvSpPr txBox="1"/>
              <p:nvPr userDrawn="1"/>
            </p:nvSpPr>
            <p:spPr>
              <a:xfrm rot="5400000">
                <a:off x="11742070" y="4230580"/>
                <a:ext cx="2656496" cy="323165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en-US" sz="1000" dirty="0">
                    <a:solidFill>
                      <a:schemeClr val="bg1"/>
                    </a:solidFill>
                  </a:rPr>
                  <a:t>Secondary colors (use only when</a:t>
                </a:r>
                <a:r>
                  <a:rPr lang="en-US" sz="1000" baseline="0" dirty="0">
                    <a:solidFill>
                      <a:schemeClr val="bg1"/>
                    </a:solidFill>
                  </a:rPr>
                  <a:t> necessary)</a:t>
                </a:r>
                <a:endParaRPr lang="en-US" sz="1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6" name="Rectangle 65"/>
            <p:cNvSpPr/>
            <p:nvPr userDrawn="1"/>
          </p:nvSpPr>
          <p:spPr bwMode="auto">
            <a:xfrm rot="5400000">
              <a:off x="12328885" y="3356233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Cyan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G:188 B:242</a:t>
              </a:r>
              <a:endParaRPr lang="en-US" sz="500" dirty="0">
                <a:gradFill>
                  <a:gsLst>
                    <a:gs pos="7965">
                      <a:srgbClr val="000000"/>
                    </a:gs>
                    <a:gs pos="28319">
                      <a:srgbClr val="00000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120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8" r:id="rId1"/>
    <p:sldLayoutId id="2147484339" r:id="rId2"/>
    <p:sldLayoutId id="214748434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27" r:id="rId10"/>
    <p:sldLayoutId id="2147484328" r:id="rId11"/>
    <p:sldLayoutId id="2147484329" r:id="rId12"/>
    <p:sldLayoutId id="2147484330" r:id="rId13"/>
    <p:sldLayoutId id="2147484331" r:id="rId14"/>
    <p:sldLayoutId id="2147484317" r:id="rId15"/>
    <p:sldLayoutId id="2147484332" r:id="rId16"/>
    <p:sldLayoutId id="2147484333" r:id="rId17"/>
    <p:sldLayoutId id="2147484334" r:id="rId18"/>
    <p:sldLayoutId id="2147484346" r:id="rId19"/>
    <p:sldLayoutId id="2147484347" r:id="rId20"/>
    <p:sldLayoutId id="2147484336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0716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  <p:sldLayoutId id="2147484360" r:id="rId12"/>
    <p:sldLayoutId id="2147484361" r:id="rId13"/>
    <p:sldLayoutId id="2147484362" r:id="rId14"/>
    <p:sldLayoutId id="2147484363" r:id="rId15"/>
    <p:sldLayoutId id="2147484364" r:id="rId16"/>
    <p:sldLayoutId id="2147484365" r:id="rId17"/>
    <p:sldLayoutId id="2147484366" r:id="rId18"/>
    <p:sldLayoutId id="2147484367" r:id="rId19"/>
    <p:sldLayoutId id="2147484368" r:id="rId20"/>
    <p:sldLayoutId id="2147484369" r:id="rId21"/>
    <p:sldLayoutId id="2147484370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228302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32395" y="1944336"/>
            <a:ext cx="4298019" cy="40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3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  <p:sldLayoutId id="2147484385" r:id="rId14"/>
    <p:sldLayoutId id="2147484386" r:id="rId15"/>
    <p:sldLayoutId id="2147484387" r:id="rId16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661">
          <p15:clr>
            <a:srgbClr val="5ACBF0"/>
          </p15:clr>
        </p15:guide>
        <p15:guide id="4" orient="horz" pos="4219">
          <p15:clr>
            <a:srgbClr val="5ACBF0"/>
          </p15:clr>
        </p15:guide>
        <p15:guide id="5" pos="749">
          <p15:clr>
            <a:srgbClr val="5ACBF0"/>
          </p15:clr>
        </p15:guide>
        <p15:guide id="6" pos="1325">
          <p15:clr>
            <a:srgbClr val="5ACBF0"/>
          </p15:clr>
        </p15:guide>
        <p15:guide id="7" pos="1901">
          <p15:clr>
            <a:srgbClr val="5ACBF0"/>
          </p15:clr>
        </p15:guide>
        <p15:guide id="8" pos="2477">
          <p15:clr>
            <a:srgbClr val="5ACBF0"/>
          </p15:clr>
        </p15:guide>
        <p15:guide id="9" pos="3053">
          <p15:clr>
            <a:srgbClr val="5ACBF0"/>
          </p15:clr>
        </p15:guide>
        <p15:guide id="10" pos="3629">
          <p15:clr>
            <a:srgbClr val="5ACBF0"/>
          </p15:clr>
        </p15:guide>
        <p15:guide id="11" pos="4205">
          <p15:clr>
            <a:srgbClr val="5ACBF0"/>
          </p15:clr>
        </p15:guide>
        <p15:guide id="12" pos="4781">
          <p15:clr>
            <a:srgbClr val="5ACBF0"/>
          </p15:clr>
        </p15:guide>
        <p15:guide id="13" pos="5357">
          <p15:clr>
            <a:srgbClr val="5ACBF0"/>
          </p15:clr>
        </p15:guide>
        <p15:guide id="14" pos="5933">
          <p15:clr>
            <a:srgbClr val="5ACBF0"/>
          </p15:clr>
        </p15:guide>
        <p15:guide id="15" pos="6509">
          <p15:clr>
            <a:srgbClr val="5ACBF0"/>
          </p15:clr>
        </p15:guide>
        <p15:guide id="16" pos="7085">
          <p15:clr>
            <a:srgbClr val="5ACBF0"/>
          </p15:clr>
        </p15:guide>
        <p15:guide id="17" orient="horz" pos="763">
          <p15:clr>
            <a:srgbClr val="5ACBF0"/>
          </p15:clr>
        </p15:guide>
        <p15:guide id="18" orient="horz" pos="1339">
          <p15:clr>
            <a:srgbClr val="5ACBF0"/>
          </p15:clr>
        </p15:guide>
        <p15:guide id="19" orient="horz" pos="1915">
          <p15:clr>
            <a:srgbClr val="5ACBF0"/>
          </p15:clr>
        </p15:guide>
        <p15:guide id="20" orient="horz" pos="2491">
          <p15:clr>
            <a:srgbClr val="5ACBF0"/>
          </p15:clr>
        </p15:guide>
        <p15:guide id="21" orient="horz" pos="3067">
          <p15:clr>
            <a:srgbClr val="5ACBF0"/>
          </p15:clr>
        </p15:guide>
        <p15:guide id="22" orient="horz" pos="3643">
          <p15:clr>
            <a:srgbClr val="5ACBF0"/>
          </p15:clr>
        </p15:guide>
        <p15:guide id="23" pos="288">
          <p15:clr>
            <a:srgbClr val="C35EA4"/>
          </p15:clr>
        </p15:guide>
        <p15:guide id="24" pos="7546">
          <p15:clr>
            <a:srgbClr val="C35EA4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96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4" y="-8395"/>
            <a:ext cx="955641" cy="5775363"/>
            <a:chOff x="12618967" y="-8396"/>
            <a:chExt cx="955641" cy="5775363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79639" y="256928"/>
              <a:ext cx="860293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15628" y="4227340"/>
              <a:ext cx="2709380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385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1" r:id="rId1"/>
    <p:sldLayoutId id="2147484402" r:id="rId2"/>
    <p:sldLayoutId id="2147484403" r:id="rId3"/>
    <p:sldLayoutId id="2147484404" r:id="rId4"/>
    <p:sldLayoutId id="2147484405" r:id="rId5"/>
    <p:sldLayoutId id="2147484406" r:id="rId6"/>
    <p:sldLayoutId id="2147484407" r:id="rId7"/>
    <p:sldLayoutId id="2147484408" r:id="rId8"/>
    <p:sldLayoutId id="2147484409" r:id="rId9"/>
    <p:sldLayoutId id="2147484410" r:id="rId10"/>
    <p:sldLayoutId id="2147484411" r:id="rId11"/>
    <p:sldLayoutId id="2147484412" r:id="rId12"/>
    <p:sldLayoutId id="2147484413" r:id="rId13"/>
    <p:sldLayoutId id="2147484414" r:id="rId14"/>
    <p:sldLayoutId id="2147484415" r:id="rId15"/>
    <p:sldLayoutId id="2147484416" r:id="rId16"/>
    <p:sldLayoutId id="2147484417" r:id="rId17"/>
    <p:sldLayoutId id="2147484418" r:id="rId18"/>
    <p:sldLayoutId id="2147484419" r:id="rId19"/>
    <p:sldLayoutId id="2147484420" r:id="rId20"/>
    <p:sldLayoutId id="2147484421" r:id="rId21"/>
    <p:sldLayoutId id="2147484422" r:id="rId22"/>
    <p:sldLayoutId id="2147484423" r:id="rId23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1610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  <p:sldLayoutId id="2147484429" r:id="rId5"/>
    <p:sldLayoutId id="2147484430" r:id="rId6"/>
    <p:sldLayoutId id="2147484431" r:id="rId7"/>
    <p:sldLayoutId id="2147484432" r:id="rId8"/>
    <p:sldLayoutId id="2147484433" r:id="rId9"/>
    <p:sldLayoutId id="2147484434" r:id="rId10"/>
    <p:sldLayoutId id="2147484435" r:id="rId11"/>
    <p:sldLayoutId id="2147484436" r:id="rId12"/>
    <p:sldLayoutId id="2147484437" r:id="rId13"/>
    <p:sldLayoutId id="2147484438" r:id="rId14"/>
    <p:sldLayoutId id="2147484439" r:id="rId15"/>
    <p:sldLayoutId id="2147484440" r:id="rId16"/>
    <p:sldLayoutId id="2147484441" r:id="rId17"/>
    <p:sldLayoutId id="2147484442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eb.ageofascent.com/asp-net-core-exeeds-1-15-million-requests-12-6-gbps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81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9828448" y="1394167"/>
            <a:ext cx="1965685" cy="5299712"/>
            <a:chOff x="9828448" y="1394167"/>
            <a:chExt cx="1965685" cy="5299712"/>
          </a:xfrm>
        </p:grpSpPr>
        <p:grpSp>
          <p:nvGrpSpPr>
            <p:cNvPr id="30" name="Group 29"/>
            <p:cNvGrpSpPr/>
            <p:nvPr/>
          </p:nvGrpSpPr>
          <p:grpSpPr>
            <a:xfrm>
              <a:off x="9828451" y="1394167"/>
              <a:ext cx="1965682" cy="5299712"/>
              <a:chOff x="7489548" y="1582077"/>
              <a:chExt cx="1929967" cy="5197742"/>
            </a:xfrm>
            <a:solidFill>
              <a:srgbClr val="FFFFFF">
                <a:lumMod val="85000"/>
              </a:srgbClr>
            </a:solidFill>
          </p:grpSpPr>
          <p:sp>
            <p:nvSpPr>
              <p:cNvPr id="39" name="Rectangle 38"/>
              <p:cNvSpPr/>
              <p:nvPr/>
            </p:nvSpPr>
            <p:spPr bwMode="auto">
              <a:xfrm>
                <a:off x="7489549" y="1582078"/>
                <a:ext cx="1929966" cy="5197741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4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489548" y="1582077"/>
                <a:ext cx="1929965" cy="627675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pPr marL="0" marR="0" lvl="0" indent="0" algn="l" defTabSz="93241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TOOLS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0037203" y="2171273"/>
              <a:ext cx="1548177" cy="1350808"/>
              <a:chOff x="10404342" y="1920240"/>
              <a:chExt cx="1548397" cy="1351000"/>
            </a:xfrm>
          </p:grpSpPr>
          <p:pic>
            <p:nvPicPr>
              <p:cNvPr id="37" name="Picture 36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7" r="9586"/>
              <a:stretch/>
            </p:blipFill>
            <p:spPr bwMode="auto">
              <a:xfrm>
                <a:off x="10831921" y="1920240"/>
                <a:ext cx="693238" cy="1174557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/>
            </p:spPr>
          </p:pic>
          <p:sp>
            <p:nvSpPr>
              <p:cNvPr id="38" name="TextBox 37"/>
              <p:cNvSpPr txBox="1"/>
              <p:nvPr/>
            </p:nvSpPr>
            <p:spPr>
              <a:xfrm>
                <a:off x="10404342" y="2763859"/>
                <a:ext cx="1548397" cy="507381"/>
              </a:xfrm>
              <a:prstGeom prst="rect">
                <a:avLst/>
              </a:prstGeom>
              <a:noFill/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9828448" y="4897133"/>
              <a:ext cx="1965681" cy="1350807"/>
              <a:chOff x="10195561" y="3458117"/>
              <a:chExt cx="1965960" cy="1350999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195561" y="4301735"/>
                <a:ext cx="1965960" cy="50738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 Code</a:t>
                </a:r>
              </a:p>
            </p:txBody>
          </p:sp>
          <p:pic>
            <p:nvPicPr>
              <p:cNvPr id="36" name="Picture 3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srgbClr val="0078D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414" r="11806"/>
              <a:stretch/>
            </p:blipFill>
            <p:spPr bwMode="auto">
              <a:xfrm>
                <a:off x="10852015" y="3458117"/>
                <a:ext cx="653051" cy="1174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3" name="Picture 3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468176" y="3432148"/>
              <a:ext cx="693140" cy="117439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34" name="TextBox 33"/>
            <p:cNvSpPr txBox="1"/>
            <p:nvPr/>
          </p:nvSpPr>
          <p:spPr>
            <a:xfrm>
              <a:off x="9845768" y="4296545"/>
              <a:ext cx="1948361" cy="719257"/>
            </a:xfrm>
            <a:prstGeom prst="rect">
              <a:avLst/>
            </a:prstGeom>
            <a:noFill/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for Mac</a:t>
              </a:r>
            </a:p>
          </p:txBody>
        </p:sp>
      </p:grpSp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Cross-platform services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6766012" y="1302726"/>
            <a:ext cx="5304321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4" y="1190485"/>
            <a:ext cx="3395410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15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Core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920604" y="1523329"/>
            <a:ext cx="7680942" cy="1077218"/>
          </a:xfrm>
        </p:spPr>
        <p:txBody>
          <a:bodyPr/>
          <a:lstStyle/>
          <a:p>
            <a:r>
              <a:rPr lang="en-US" kern="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Cross-platform</a:t>
            </a:r>
          </a:p>
          <a:p>
            <a:pPr lvl="1"/>
            <a:r>
              <a:rPr lang="en-US" dirty="0"/>
              <a:t>Windows, Linux and </a:t>
            </a:r>
            <a:r>
              <a:rPr lang="en-US" dirty="0" err="1"/>
              <a:t>macOS</a:t>
            </a:r>
            <a:r>
              <a:rPr lang="en-US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1577043"/>
            <a:ext cx="914390" cy="9143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2765750"/>
            <a:ext cx="914390" cy="914390"/>
          </a:xfrm>
          <a:prstGeom prst="rect">
            <a:avLst/>
          </a:prstGeom>
        </p:spPr>
      </p:pic>
      <p:sp>
        <p:nvSpPr>
          <p:cNvPr id="7" name="Text Placeholder 5"/>
          <p:cNvSpPr txBox="1">
            <a:spLocks/>
          </p:cNvSpPr>
          <p:nvPr/>
        </p:nvSpPr>
        <p:spPr>
          <a:xfrm>
            <a:off x="1920604" y="2712036"/>
            <a:ext cx="7680942" cy="107721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lang="en-US" kern="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Fast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8x faster than Node.js, 3x faster than Go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505050"/>
                  </a:gs>
                  <a:gs pos="10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3954457"/>
            <a:ext cx="914390" cy="914390"/>
          </a:xfrm>
          <a:prstGeom prst="rect">
            <a:avLst/>
          </a:prstGeom>
        </p:spPr>
      </p:pic>
      <p:sp>
        <p:nvSpPr>
          <p:cNvPr id="8" name="Text Placeholder 5"/>
          <p:cNvSpPr txBox="1">
            <a:spLocks/>
          </p:cNvSpPr>
          <p:nvPr/>
        </p:nvSpPr>
        <p:spPr>
          <a:xfrm>
            <a:off x="1920604" y="3897038"/>
            <a:ext cx="5516833" cy="1354217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lang="en-US" kern="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Lightweight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No impact deployment and a modular development model perfect for containers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505050"/>
                  </a:gs>
                  <a:gs pos="10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6" y="5143164"/>
            <a:ext cx="914390" cy="914390"/>
          </a:xfrm>
          <a:prstGeom prst="rect">
            <a:avLst/>
          </a:prstGeom>
        </p:spPr>
      </p:pic>
      <p:sp>
        <p:nvSpPr>
          <p:cNvPr id="10" name="Text Placeholder 5"/>
          <p:cNvSpPr txBox="1">
            <a:spLocks/>
          </p:cNvSpPr>
          <p:nvPr/>
        </p:nvSpPr>
        <p:spPr>
          <a:xfrm>
            <a:off x="1920604" y="5089450"/>
            <a:ext cx="5516833" cy="1354217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/>
            </a:pPr>
            <a:r>
              <a:rPr lang="en-US" kern="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Open source</a:t>
            </a:r>
          </a:p>
          <a:p>
            <a:pPr marL="0" marR="0" lvl="1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Runtime, libraries, compiler, languages and tools developed in the open in GitHub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505050"/>
                  </a:gs>
                  <a:gs pos="10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2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637" y="1135062"/>
            <a:ext cx="8896350" cy="5600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54251" y="296897"/>
            <a:ext cx="8853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Plain Text Request Per Second</a:t>
            </a:r>
          </a:p>
        </p:txBody>
      </p:sp>
    </p:spTree>
    <p:extLst>
      <p:ext uri="{BB962C8B-B14F-4D97-AF65-F5344CB8AC3E}">
        <p14:creationId xmlns:p14="http://schemas.microsoft.com/office/powerpoint/2010/main" val="42176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TechEmpower</a:t>
            </a:r>
            <a:r>
              <a:rPr lang="en-US" dirty="0"/>
              <a:t> Benchmarks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639" y="2811462"/>
            <a:ext cx="819532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400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ASP.NET Core now included in </a:t>
            </a:r>
          </a:p>
          <a:p>
            <a:pPr lvl="0"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4000" dirty="0" err="1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TechEmpower</a:t>
            </a:r>
            <a:r>
              <a:rPr lang="en-US" sz="4000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  <a:latin typeface="Segoe UI Light"/>
              </a:rPr>
              <a:t> benchmarks (round 13)</a:t>
            </a:r>
          </a:p>
          <a:p>
            <a:pPr marL="0" lvl="1"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2000" dirty="0"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hlinkClick r:id="rId3"/>
              </a:rPr>
              <a:t>https://www.techempower.com/benchmarks</a:t>
            </a:r>
            <a:endParaRPr lang="en-US" sz="4000" dirty="0">
              <a:gradFill>
                <a:gsLst>
                  <a:gs pos="1250">
                    <a:srgbClr val="0078D7"/>
                  </a:gs>
                  <a:gs pos="99000">
                    <a:srgbClr val="0078D7"/>
                  </a:gs>
                </a:gsLst>
                <a:lin ang="5400000" scaled="0"/>
              </a:gradFill>
              <a:latin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97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591591" y="457463"/>
            <a:ext cx="9953700" cy="519079"/>
          </a:xfrm>
          <a:prstGeom prst="rect">
            <a:avLst/>
          </a:prstGeom>
        </p:spPr>
        <p:txBody>
          <a:bodyPr/>
          <a:lstStyle>
            <a:lvl1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800" kern="1200" spc="-102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MS PGothic" panose="020B0600070205080204" pitchFamily="34" charset="-128"/>
                <a:cs typeface="Segoe UI" pitchFamily="34" charset="0"/>
              </a:defRPr>
            </a:lvl1pPr>
            <a:lvl2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2pPr>
            <a:lvl3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3pPr>
            <a:lvl4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4pPr>
            <a:lvl5pPr algn="l" defTabSz="93186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MS PGothic" panose="020B0600070205080204" pitchFamily="34" charset="-128"/>
                <a:cs typeface="Segoe UI" panose="020B0502040204020203" pitchFamily="34" charset="0"/>
              </a:defRPr>
            </a:lvl5pPr>
            <a:lvl6pPr marL="4572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6pPr>
            <a:lvl7pPr marL="9144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7pPr>
            <a:lvl8pPr marL="13716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8pPr>
            <a:lvl9pPr marL="1828800" algn="l" defTabSz="93186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Segoe UI Light" charset="0"/>
                <a:ea typeface="ＭＳ Ｐゴシック" charset="0"/>
              </a:defRPr>
            </a:lvl9pPr>
          </a:lstStyle>
          <a:p>
            <a:pPr marL="0" marR="0" lvl="0" indent="0" algn="l" defTabSz="931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MS PGothic" panose="020B0600070205080204" pitchFamily="34" charset="-128"/>
                <a:cs typeface="Segoe UI" pitchFamily="34" charset="0"/>
              </a:rPr>
              <a:t>Age of Ascent Benchmarks</a:t>
            </a:r>
          </a:p>
        </p:txBody>
      </p:sp>
      <p:sp>
        <p:nvSpPr>
          <p:cNvPr id="6" name="Rectangle 5"/>
          <p:cNvSpPr/>
          <p:nvPr/>
        </p:nvSpPr>
        <p:spPr>
          <a:xfrm>
            <a:off x="591591" y="1076379"/>
            <a:ext cx="90519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3"/>
              </a:rPr>
              <a:t>http://web.ageofascent.com/asp-net-core-exeeds-1-15-million-requests-12-6-gbps/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75" y="2125677"/>
            <a:ext cx="10590415" cy="37338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 bwMode="auto">
          <a:xfrm>
            <a:off x="1143375" y="5021277"/>
            <a:ext cx="1066800" cy="304800"/>
          </a:xfrm>
          <a:prstGeom prst="roundRect">
            <a:avLst/>
          </a:prstGeom>
          <a:noFill/>
          <a:ln w="19050">
            <a:solidFill>
              <a:srgbClr val="BF8B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10" name="Straight Arrow Connector 9"/>
          <p:cNvCxnSpPr>
            <a:endCxn id="9" idx="2"/>
          </p:cNvCxnSpPr>
          <p:nvPr/>
        </p:nvCxnSpPr>
        <p:spPr>
          <a:xfrm flipH="1" flipV="1">
            <a:off x="1676775" y="5326077"/>
            <a:ext cx="609600" cy="7620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756807" y="6088077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itchFamily="34" charset="0"/>
                <a:ea typeface="+mn-ea"/>
                <a:cs typeface="+mn-cs"/>
              </a:rPr>
              <a:t>ASP.NET 4.6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775" y="6088077"/>
            <a:ext cx="1548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itchFamily="34" charset="0"/>
                <a:ea typeface="+mn-ea"/>
                <a:cs typeface="+mn-cs"/>
              </a:rPr>
              <a:t>ASP.NET Core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itchFamily="34" charset="0"/>
                <a:ea typeface="+mn-ea"/>
                <a:cs typeface="+mn-cs"/>
              </a:rPr>
              <a:t>on CoreCLR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>
            <a:stCxn id="12" idx="0"/>
            <a:endCxn id="14" idx="2"/>
          </p:cNvCxnSpPr>
          <p:nvPr/>
        </p:nvCxnSpPr>
        <p:spPr>
          <a:xfrm flipV="1">
            <a:off x="6261186" y="3116277"/>
            <a:ext cx="859425" cy="2971800"/>
          </a:xfrm>
          <a:prstGeom prst="straightConnector1">
            <a:avLst/>
          </a:prstGeom>
          <a:ln>
            <a:solidFill>
              <a:srgbClr val="92D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 bwMode="auto">
          <a:xfrm>
            <a:off x="6316047" y="2081321"/>
            <a:ext cx="1609127" cy="1034956"/>
          </a:xfrm>
          <a:prstGeom prst="roundRect">
            <a:avLst/>
          </a:prstGeom>
          <a:noFill/>
          <a:ln w="1905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73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74639" y="295274"/>
            <a:ext cx="6857998" cy="917575"/>
          </a:xfrm>
        </p:spPr>
        <p:txBody>
          <a:bodyPr/>
          <a:lstStyle/>
          <a:p>
            <a:r>
              <a:rPr lang="en-US" dirty="0"/>
              <a:t>.NET Core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049462"/>
            <a:ext cx="9982199" cy="4893647"/>
          </a:xfrm>
        </p:spPr>
        <p:txBody>
          <a:bodyPr/>
          <a:lstStyle/>
          <a:p>
            <a:r>
              <a:rPr lang="en-US" dirty="0"/>
              <a:t>Available now: .NET Core 1.1</a:t>
            </a:r>
          </a:p>
          <a:p>
            <a:pPr lvl="1"/>
            <a:r>
              <a:rPr lang="en-US" dirty="0"/>
              <a:t>.NET Core 1.1: ASP.NET Core, .NET Core Runtime and Entity Framework updates</a:t>
            </a:r>
          </a:p>
          <a:p>
            <a:pPr lvl="1"/>
            <a:r>
              <a:rPr lang="en-US" dirty="0"/>
              <a:t>ASP.NET: URL Rewriting, Response Caching, View </a:t>
            </a:r>
            <a:r>
              <a:rPr lang="en-US" dirty="0" err="1"/>
              <a:t>Precompilation</a:t>
            </a:r>
            <a:r>
              <a:rPr lang="en-US" dirty="0"/>
              <a:t>,  Azure integration</a:t>
            </a:r>
          </a:p>
          <a:p>
            <a:pPr lvl="1"/>
            <a:r>
              <a:rPr lang="en-US" dirty="0"/>
              <a:t>EF Core:  Connection Retries, SQL In Memory Tables</a:t>
            </a:r>
          </a:p>
          <a:p>
            <a:pPr lvl="1"/>
            <a:r>
              <a:rPr lang="en-US" dirty="0"/>
              <a:t>.</a:t>
            </a:r>
          </a:p>
          <a:p>
            <a:pPr lvl="0"/>
            <a:r>
              <a:rPr lang="en-US" dirty="0"/>
              <a:t>Available now: Visual Studio 2017 RC</a:t>
            </a:r>
          </a:p>
          <a:p>
            <a:pPr lvl="1"/>
            <a:r>
              <a:rPr lang="en-US" dirty="0"/>
              <a:t>Integrated NET Core Tooling</a:t>
            </a:r>
          </a:p>
          <a:p>
            <a:pPr lvl="1"/>
            <a:r>
              <a:rPr lang="en-US" dirty="0"/>
              <a:t>Unified tools for all .NET Platforms based on enhanced </a:t>
            </a:r>
            <a:r>
              <a:rPr lang="en-US" dirty="0" err="1"/>
              <a:t>MSBuild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55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innovation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580" y="4850074"/>
            <a:ext cx="114298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Use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current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release to get the latest features</a:t>
            </a:r>
          </a:p>
          <a:p>
            <a:pPr marL="809271" marR="0" lvl="1" indent="-34290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Supported as long as you keep updating to the latest</a:t>
            </a:r>
          </a:p>
          <a:p>
            <a:pPr marL="342900" marR="0" lvl="0" indent="-34290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Use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Long Term Support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release as the most stable platform</a:t>
            </a:r>
          </a:p>
          <a:p>
            <a:pPr marL="809271" marR="0" lvl="1" indent="-34290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LTS is fully supported for 3 years and receives regular important updates</a:t>
            </a:r>
          </a:p>
          <a:p>
            <a:pPr marL="342900" marR="0" lvl="0" indent="-34290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You can mix and match your strategy (even in the same machine!)</a:t>
            </a:r>
          </a:p>
        </p:txBody>
      </p:sp>
      <p:sp>
        <p:nvSpPr>
          <p:cNvPr id="3" name="Right Arrow 2"/>
          <p:cNvSpPr/>
          <p:nvPr/>
        </p:nvSpPr>
        <p:spPr bwMode="auto">
          <a:xfrm>
            <a:off x="1920604" y="1679931"/>
            <a:ext cx="9692534" cy="295864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263" y="1618453"/>
            <a:ext cx="1921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Current (1.1)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3263" y="3000789"/>
            <a:ext cx="1921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Long Term Support (LTS)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1.0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2097402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738691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3379980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021269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662558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303847" y="1701845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945136" y="1692443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586425" y="1692443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7227714" y="1692443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7869003" y="1692443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8510292" y="1692443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030061" y="3465056"/>
            <a:ext cx="3939781" cy="280575"/>
          </a:xfrm>
          <a:prstGeom prst="rect">
            <a:avLst/>
          </a:prstGeom>
          <a:solidFill>
            <a:srgbClr val="0078D7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576089" y="4037677"/>
            <a:ext cx="3939781" cy="280575"/>
          </a:xfrm>
          <a:prstGeom prst="rect">
            <a:avLst/>
          </a:prstGeom>
          <a:solidFill>
            <a:srgbClr val="0078D7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Right Arrow 32"/>
          <p:cNvSpPr/>
          <p:nvPr/>
        </p:nvSpPr>
        <p:spPr bwMode="auto">
          <a:xfrm>
            <a:off x="1900718" y="3160922"/>
            <a:ext cx="9712420" cy="304134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926433" y="1987785"/>
            <a:ext cx="1103628" cy="1477271"/>
          </a:xfrm>
          <a:prstGeom prst="straightConnector1">
            <a:avLst/>
          </a:prstGeom>
          <a:ln w="57150"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486725" y="1987785"/>
            <a:ext cx="1099700" cy="2049892"/>
          </a:xfrm>
          <a:prstGeom prst="straightConnector1">
            <a:avLst/>
          </a:prstGeom>
          <a:ln w="57150"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 bwMode="auto">
          <a:xfrm>
            <a:off x="9151581" y="1704992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9792870" y="1704992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0434159" y="1704992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1075448" y="1704992"/>
            <a:ext cx="242137" cy="242137"/>
          </a:xfrm>
          <a:prstGeom prst="ellipse">
            <a:avLst/>
          </a:prstGeom>
          <a:solidFill>
            <a:srgbClr val="0078D7"/>
          </a:solidFill>
          <a:ln w="22225" cmpd="sng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7276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9828448" y="1394167"/>
            <a:ext cx="1965685" cy="5299712"/>
            <a:chOff x="9828448" y="1394167"/>
            <a:chExt cx="1965685" cy="5299712"/>
          </a:xfrm>
        </p:grpSpPr>
        <p:grpSp>
          <p:nvGrpSpPr>
            <p:cNvPr id="30" name="Group 29"/>
            <p:cNvGrpSpPr/>
            <p:nvPr/>
          </p:nvGrpSpPr>
          <p:grpSpPr>
            <a:xfrm>
              <a:off x="9828451" y="1394167"/>
              <a:ext cx="1965682" cy="5299712"/>
              <a:chOff x="7489548" y="1582077"/>
              <a:chExt cx="1929967" cy="5197742"/>
            </a:xfrm>
            <a:solidFill>
              <a:srgbClr val="FFFFFF">
                <a:lumMod val="85000"/>
              </a:srgbClr>
            </a:solidFill>
          </p:grpSpPr>
          <p:sp>
            <p:nvSpPr>
              <p:cNvPr id="39" name="Rectangle 38"/>
              <p:cNvSpPr/>
              <p:nvPr/>
            </p:nvSpPr>
            <p:spPr bwMode="auto">
              <a:xfrm>
                <a:off x="7489549" y="1582078"/>
                <a:ext cx="1929966" cy="5197741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4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489548" y="1582077"/>
                <a:ext cx="1929965" cy="627675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pPr marL="0" marR="0" lvl="0" indent="0" algn="l" defTabSz="93241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TOOLS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0037203" y="2171273"/>
              <a:ext cx="1548177" cy="1350808"/>
              <a:chOff x="10404342" y="1920240"/>
              <a:chExt cx="1548397" cy="1351000"/>
            </a:xfrm>
          </p:grpSpPr>
          <p:pic>
            <p:nvPicPr>
              <p:cNvPr id="37" name="Picture 36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7" r="9586"/>
              <a:stretch/>
            </p:blipFill>
            <p:spPr bwMode="auto">
              <a:xfrm>
                <a:off x="10831921" y="1920240"/>
                <a:ext cx="693238" cy="1174557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/>
            </p:spPr>
          </p:pic>
          <p:sp>
            <p:nvSpPr>
              <p:cNvPr id="38" name="TextBox 37"/>
              <p:cNvSpPr txBox="1"/>
              <p:nvPr/>
            </p:nvSpPr>
            <p:spPr>
              <a:xfrm>
                <a:off x="10404342" y="2763859"/>
                <a:ext cx="1548397" cy="507381"/>
              </a:xfrm>
              <a:prstGeom prst="rect">
                <a:avLst/>
              </a:prstGeom>
              <a:noFill/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9828448" y="4897133"/>
              <a:ext cx="1965681" cy="1350807"/>
              <a:chOff x="10195561" y="3458117"/>
              <a:chExt cx="1965960" cy="1350999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195561" y="4301735"/>
                <a:ext cx="1965960" cy="50738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 Code</a:t>
                </a:r>
              </a:p>
            </p:txBody>
          </p:sp>
          <p:pic>
            <p:nvPicPr>
              <p:cNvPr id="36" name="Picture 3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srgbClr val="0078D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414" r="11806"/>
              <a:stretch/>
            </p:blipFill>
            <p:spPr bwMode="auto">
              <a:xfrm>
                <a:off x="10852015" y="3458117"/>
                <a:ext cx="653051" cy="1174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3" name="Picture 3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468176" y="3432148"/>
              <a:ext cx="693140" cy="117439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34" name="TextBox 33"/>
            <p:cNvSpPr txBox="1"/>
            <p:nvPr/>
          </p:nvSpPr>
          <p:spPr>
            <a:xfrm>
              <a:off x="9845768" y="4296545"/>
              <a:ext cx="1948361" cy="719257"/>
            </a:xfrm>
            <a:prstGeom prst="rect">
              <a:avLst/>
            </a:prstGeom>
            <a:noFill/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for Mac</a:t>
              </a:r>
            </a:p>
          </p:txBody>
        </p:sp>
      </p:grpSp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applications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9825772" y="1302726"/>
            <a:ext cx="2244561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4" y="1190485"/>
            <a:ext cx="6366790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96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9828448" y="1394167"/>
            <a:ext cx="1965685" cy="5299712"/>
            <a:chOff x="9828448" y="1394167"/>
            <a:chExt cx="1965685" cy="5299712"/>
          </a:xfrm>
        </p:grpSpPr>
        <p:grpSp>
          <p:nvGrpSpPr>
            <p:cNvPr id="43" name="Group 42"/>
            <p:cNvGrpSpPr/>
            <p:nvPr/>
          </p:nvGrpSpPr>
          <p:grpSpPr>
            <a:xfrm>
              <a:off x="9828451" y="1394167"/>
              <a:ext cx="1965682" cy="5299712"/>
              <a:chOff x="7489548" y="1582077"/>
              <a:chExt cx="1929967" cy="5197742"/>
            </a:xfrm>
            <a:solidFill>
              <a:srgbClr val="FFFFFF">
                <a:lumMod val="85000"/>
              </a:srgbClr>
            </a:solidFill>
          </p:grpSpPr>
          <p:sp>
            <p:nvSpPr>
              <p:cNvPr id="52" name="Rectangle 51"/>
              <p:cNvSpPr/>
              <p:nvPr/>
            </p:nvSpPr>
            <p:spPr bwMode="auto">
              <a:xfrm>
                <a:off x="7489549" y="1582078"/>
                <a:ext cx="1929966" cy="5197741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4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7489548" y="1582077"/>
                <a:ext cx="1929965" cy="627675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pPr marL="0" marR="0" lvl="0" indent="0" algn="l" defTabSz="93241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TOOLS</a:t>
                </a: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0037203" y="2171273"/>
              <a:ext cx="1548177" cy="1350808"/>
              <a:chOff x="10404342" y="1920240"/>
              <a:chExt cx="1548397" cy="1351000"/>
            </a:xfrm>
          </p:grpSpPr>
          <p:pic>
            <p:nvPicPr>
              <p:cNvPr id="50" name="Picture 49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7" r="9586"/>
              <a:stretch/>
            </p:blipFill>
            <p:spPr bwMode="auto">
              <a:xfrm>
                <a:off x="10831921" y="1920240"/>
                <a:ext cx="693238" cy="1174557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/>
            </p:spPr>
          </p:pic>
          <p:sp>
            <p:nvSpPr>
              <p:cNvPr id="51" name="TextBox 50"/>
              <p:cNvSpPr txBox="1"/>
              <p:nvPr/>
            </p:nvSpPr>
            <p:spPr>
              <a:xfrm>
                <a:off x="10404342" y="2763859"/>
                <a:ext cx="1548397" cy="507381"/>
              </a:xfrm>
              <a:prstGeom prst="rect">
                <a:avLst/>
              </a:prstGeom>
              <a:noFill/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</a:t>
                </a: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9828448" y="4897133"/>
              <a:ext cx="1965681" cy="1350807"/>
              <a:chOff x="10195561" y="3458117"/>
              <a:chExt cx="1965960" cy="1350999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10195561" y="4301735"/>
                <a:ext cx="1965960" cy="50738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 Code</a:t>
                </a:r>
              </a:p>
            </p:txBody>
          </p:sp>
          <p:pic>
            <p:nvPicPr>
              <p:cNvPr id="49" name="Picture 48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srgbClr val="0078D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414" r="11806"/>
              <a:stretch/>
            </p:blipFill>
            <p:spPr bwMode="auto">
              <a:xfrm>
                <a:off x="10852015" y="3458117"/>
                <a:ext cx="653051" cy="1174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6" name="Picture 4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468176" y="3432148"/>
              <a:ext cx="693140" cy="117439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47" name="TextBox 46"/>
            <p:cNvSpPr txBox="1"/>
            <p:nvPr/>
          </p:nvSpPr>
          <p:spPr>
            <a:xfrm>
              <a:off x="9845768" y="4296545"/>
              <a:ext cx="1948361" cy="719257"/>
            </a:xfrm>
            <a:prstGeom prst="rect">
              <a:avLst/>
            </a:prstGeom>
            <a:noFill/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for Mac</a:t>
              </a:r>
            </a:p>
          </p:txBody>
        </p:sp>
      </p:grpSp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Library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304905" y="5051405"/>
            <a:ext cx="11582550" cy="1779591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53543" y="1190485"/>
            <a:ext cx="11625351" cy="2355784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9825772" y="3522081"/>
            <a:ext cx="2130414" cy="1533796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79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74639" y="295274"/>
            <a:ext cx="6857998" cy="917575"/>
          </a:xfrm>
        </p:spPr>
        <p:txBody>
          <a:bodyPr/>
          <a:lstStyle/>
          <a:p>
            <a:r>
              <a:rPr lang="en-US" dirty="0"/>
              <a:t>.NET Standard Library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049462"/>
            <a:ext cx="9143999" cy="4401205"/>
          </a:xfrm>
        </p:spPr>
        <p:txBody>
          <a:bodyPr/>
          <a:lstStyle/>
          <a:p>
            <a:r>
              <a:rPr lang="en-US" dirty="0"/>
              <a:t>One library to rule them all</a:t>
            </a:r>
          </a:p>
          <a:p>
            <a:pPr lvl="1"/>
            <a:r>
              <a:rPr lang="en-US" dirty="0"/>
              <a:t>Learn one API</a:t>
            </a:r>
          </a:p>
          <a:p>
            <a:pPr lvl="1"/>
            <a:r>
              <a:rPr lang="en-US" dirty="0"/>
              <a:t>Reuse your code across .NET platforms</a:t>
            </a:r>
          </a:p>
          <a:p>
            <a:pPr lvl="1"/>
            <a:r>
              <a:rPr lang="en-US" dirty="0"/>
              <a:t>Easily consume third party / OSS libraries</a:t>
            </a:r>
          </a:p>
          <a:p>
            <a:pPr lvl="1"/>
            <a:endParaRPr lang="en-US" dirty="0"/>
          </a:p>
          <a:p>
            <a:r>
              <a:rPr lang="en-US" dirty="0"/>
              <a:t>.NET Standard 1.x</a:t>
            </a:r>
          </a:p>
          <a:p>
            <a:pPr lvl="1"/>
            <a:r>
              <a:rPr lang="en-US" dirty="0"/>
              <a:t>Evolution of Portable Class Libraries (PCLs) with a much simpler model</a:t>
            </a:r>
          </a:p>
          <a:p>
            <a:pPr lvl="1"/>
            <a:r>
              <a:rPr lang="en-US" dirty="0"/>
              <a:t>Two constraints:</a:t>
            </a:r>
          </a:p>
          <a:p>
            <a:pPr marL="571390" lvl="2" indent="-342834">
              <a:buFont typeface="Arial" panose="020B0604020202020204" pitchFamily="34" charset="0"/>
              <a:buChar char="•"/>
            </a:pPr>
            <a:r>
              <a:rPr lang="en-US" dirty="0"/>
              <a:t>API surface relatively small, because .NET Core was small</a:t>
            </a:r>
          </a:p>
          <a:p>
            <a:pPr marL="571390" lvl="2" indent="-342834">
              <a:buFont typeface="Arial" panose="020B0604020202020204" pitchFamily="34" charset="0"/>
              <a:buChar char="•"/>
            </a:pPr>
            <a:r>
              <a:rPr lang="en-US" dirty="0"/>
              <a:t>Can’t reference the vast number of libraries already available for .NET Framework</a:t>
            </a:r>
          </a:p>
        </p:txBody>
      </p:sp>
    </p:spTree>
    <p:extLst>
      <p:ext uri="{BB962C8B-B14F-4D97-AF65-F5344CB8AC3E}">
        <p14:creationId xmlns:p14="http://schemas.microsoft.com/office/powerpoint/2010/main" val="47654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4038" y="2125678"/>
            <a:ext cx="5664199" cy="1828786"/>
          </a:xfrm>
        </p:spPr>
        <p:txBody>
          <a:bodyPr/>
          <a:lstStyle/>
          <a:p>
            <a:r>
              <a:rPr lang="en-US" dirty="0"/>
              <a:t>What’s New in the .NET Platform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54037" y="3955786"/>
            <a:ext cx="6426199" cy="1828007"/>
          </a:xfrm>
        </p:spPr>
        <p:txBody>
          <a:bodyPr/>
          <a:lstStyle/>
          <a:p>
            <a:r>
              <a:rPr lang="en-US" dirty="0"/>
              <a:t>Scott Hunter</a:t>
            </a:r>
          </a:p>
          <a:p>
            <a:r>
              <a:rPr lang="en-US" dirty="0"/>
              <a:t>Partner Director Program Manager</a:t>
            </a:r>
          </a:p>
          <a:p>
            <a:r>
              <a:rPr lang="en-US" dirty="0"/>
              <a:t>.NET</a:t>
            </a:r>
          </a:p>
        </p:txBody>
      </p:sp>
    </p:spTree>
    <p:extLst>
      <p:ext uri="{BB962C8B-B14F-4D97-AF65-F5344CB8AC3E}">
        <p14:creationId xmlns:p14="http://schemas.microsoft.com/office/powerpoint/2010/main" val="26669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APIs in .NET Standard 2.0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854688" y="5938074"/>
            <a:ext cx="8685473" cy="548556"/>
            <a:chOff x="1646287" y="5572667"/>
            <a:chExt cx="8686705" cy="548634"/>
          </a:xfrm>
        </p:grpSpPr>
        <p:sp>
          <p:nvSpPr>
            <p:cNvPr id="4" name="Rectangle 3"/>
            <p:cNvSpPr/>
            <p:nvPr/>
          </p:nvSpPr>
          <p:spPr bwMode="auto">
            <a:xfrm>
              <a:off x="1646287" y="5572667"/>
              <a:ext cx="8686705" cy="548634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80896" y="5574602"/>
              <a:ext cx="5577780" cy="544799"/>
            </a:xfrm>
            <a:prstGeom prst="rect">
              <a:avLst/>
            </a:prstGeom>
            <a:no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Primitives • Collections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Reflection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Interop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Linq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552880" y="5676168"/>
              <a:ext cx="793373" cy="348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CORE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96316" y="5029356"/>
            <a:ext cx="8685473" cy="548556"/>
            <a:chOff x="1646287" y="4881583"/>
            <a:chExt cx="8686705" cy="548634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646287" y="4881583"/>
              <a:ext cx="8686705" cy="548634"/>
            </a:xfrm>
            <a:prstGeom prst="rect">
              <a:avLst/>
            </a:prstGeom>
            <a:solidFill>
              <a:srgbClr val="0078D7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80896" y="4883518"/>
              <a:ext cx="5577780" cy="544765"/>
            </a:xfrm>
            <a:prstGeom prst="rect">
              <a:avLst/>
            </a:prstGeom>
            <a:no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Threads • Thread Pool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Tasks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73527" y="4985084"/>
              <a:ext cx="1552082" cy="3484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THREADING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96316" y="4120633"/>
            <a:ext cx="8685473" cy="548556"/>
            <a:chOff x="1646287" y="4109887"/>
            <a:chExt cx="8686705" cy="548634"/>
          </a:xfrm>
          <a:solidFill>
            <a:srgbClr val="FF8C00"/>
          </a:solidFill>
        </p:grpSpPr>
        <p:sp>
          <p:nvSpPr>
            <p:cNvPr id="20" name="Rectangle 19"/>
            <p:cNvSpPr/>
            <p:nvPr/>
          </p:nvSpPr>
          <p:spPr bwMode="auto">
            <a:xfrm>
              <a:off x="1646287" y="4109887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80896" y="4111822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Files • Compression • MMF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728658" y="4213388"/>
              <a:ext cx="441817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IO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96316" y="3211910"/>
            <a:ext cx="8685473" cy="548556"/>
            <a:chOff x="1646287" y="3278906"/>
            <a:chExt cx="8686705" cy="548634"/>
          </a:xfrm>
          <a:solidFill>
            <a:srgbClr val="00BCF2"/>
          </a:solidFill>
        </p:grpSpPr>
        <p:sp>
          <p:nvSpPr>
            <p:cNvPr id="23" name="Rectangle 22"/>
            <p:cNvSpPr/>
            <p:nvPr/>
          </p:nvSpPr>
          <p:spPr bwMode="auto">
            <a:xfrm>
              <a:off x="1646287" y="3278906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80896" y="3280841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Sockets • Http • Mail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WebSockets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55797" y="3382407"/>
              <a:ext cx="1787542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NETWORKING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96316" y="2303187"/>
            <a:ext cx="8685473" cy="548556"/>
            <a:chOff x="1646287" y="2550596"/>
            <a:chExt cx="8686705" cy="548634"/>
          </a:xfrm>
          <a:solidFill>
            <a:srgbClr val="505050"/>
          </a:solidFill>
        </p:grpSpPr>
        <p:sp>
          <p:nvSpPr>
            <p:cNvPr id="26" name="Rectangle 25"/>
            <p:cNvSpPr/>
            <p:nvPr/>
          </p:nvSpPr>
          <p:spPr bwMode="auto">
            <a:xfrm>
              <a:off x="1646287" y="2550596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80896" y="2552531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BinaryFormatter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Data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Contract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XML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71328" y="2654097"/>
              <a:ext cx="1756475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SERILIZATION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96316" y="1394463"/>
            <a:ext cx="8685473" cy="548556"/>
            <a:chOff x="1646287" y="1759921"/>
            <a:chExt cx="8686705" cy="548634"/>
          </a:xfrm>
          <a:solidFill>
            <a:srgbClr val="002050"/>
          </a:solidFill>
        </p:grpSpPr>
        <p:sp>
          <p:nvSpPr>
            <p:cNvPr id="29" name="Rectangle 28"/>
            <p:cNvSpPr/>
            <p:nvPr/>
          </p:nvSpPr>
          <p:spPr bwMode="auto">
            <a:xfrm>
              <a:off x="1646287" y="1759921"/>
              <a:ext cx="8686705" cy="5486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630" rIns="0" bIns="466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80896" y="1761856"/>
              <a:ext cx="5577780" cy="544765"/>
            </a:xfrm>
            <a:prstGeom prst="rect">
              <a:avLst/>
            </a:prstGeom>
            <a:grpFill/>
          </p:spPr>
          <p:txBody>
            <a:bodyPr wrap="square" lIns="182854" tIns="146283" rIns="182854" bIns="146283" rtlCol="0">
              <a:spAutoFit/>
            </a:bodyPr>
            <a:lstStyle/>
            <a:p>
              <a:pPr marL="0" marR="0" lvl="0" indent="0" algn="l" defTabSz="914224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XLinq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XML Document 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XPath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</a:t>
              </a:r>
              <a:r>
                <a:rPr kumimoji="0" lang="fr-FR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Schema</a:t>
              </a:r>
              <a:r>
                <a:rPr kumimoji="0" lang="fr-F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 • XSL</a:t>
              </a: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605204" y="1863422"/>
              <a:ext cx="688724" cy="34848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3223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UI Semibold" panose="020B0702040204020203" pitchFamily="34" charset="0"/>
                </a:rPr>
                <a:t>XML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1288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>
            <a:cxnSpLocks/>
            <a:endCxn id="14" idx="2"/>
          </p:cNvCxnSpPr>
          <p:nvPr/>
        </p:nvCxnSpPr>
        <p:spPr>
          <a:xfrm flipV="1">
            <a:off x="6446834" y="4390818"/>
            <a:ext cx="1" cy="774375"/>
          </a:xfrm>
          <a:prstGeom prst="line">
            <a:avLst/>
          </a:prstGeom>
          <a:ln w="38100">
            <a:headEnd type="triangl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3169425" y="2452183"/>
            <a:ext cx="6560013" cy="602507"/>
          </a:xfrm>
          <a:custGeom>
            <a:avLst/>
            <a:gdLst>
              <a:gd name="connsiteX0" fmla="*/ 0 w 5394901"/>
              <a:gd name="connsiteY0" fmla="*/ 0 h 274317"/>
              <a:gd name="connsiteX1" fmla="*/ 5394901 w 5394901"/>
              <a:gd name="connsiteY1" fmla="*/ 0 h 274317"/>
              <a:gd name="connsiteX2" fmla="*/ 5394901 w 5394901"/>
              <a:gd name="connsiteY2" fmla="*/ 274317 h 274317"/>
              <a:gd name="connsiteX3" fmla="*/ 0 w 5394901"/>
              <a:gd name="connsiteY3" fmla="*/ 274317 h 274317"/>
              <a:gd name="connsiteX4" fmla="*/ 0 w 5394901"/>
              <a:gd name="connsiteY4" fmla="*/ 0 h 274317"/>
              <a:gd name="connsiteX0" fmla="*/ 5394901 w 5394901"/>
              <a:gd name="connsiteY0" fmla="*/ 0 h 274317"/>
              <a:gd name="connsiteX1" fmla="*/ 5394901 w 5394901"/>
              <a:gd name="connsiteY1" fmla="*/ 274317 h 274317"/>
              <a:gd name="connsiteX2" fmla="*/ 0 w 5394901"/>
              <a:gd name="connsiteY2" fmla="*/ 274317 h 274317"/>
              <a:gd name="connsiteX3" fmla="*/ 91440 w 5394901"/>
              <a:gd name="connsiteY3" fmla="*/ 91440 h 274317"/>
              <a:gd name="connsiteX0" fmla="*/ 5394901 w 5394901"/>
              <a:gd name="connsiteY0" fmla="*/ 43031 h 317348"/>
              <a:gd name="connsiteX1" fmla="*/ 5394901 w 5394901"/>
              <a:gd name="connsiteY1" fmla="*/ 317348 h 317348"/>
              <a:gd name="connsiteX2" fmla="*/ 0 w 5394901"/>
              <a:gd name="connsiteY2" fmla="*/ 317348 h 317348"/>
              <a:gd name="connsiteX3" fmla="*/ 10758 w 5394901"/>
              <a:gd name="connsiteY3" fmla="*/ 0 h 317348"/>
              <a:gd name="connsiteX0" fmla="*/ 5397590 w 5397590"/>
              <a:gd name="connsiteY0" fmla="*/ 49754 h 324071"/>
              <a:gd name="connsiteX1" fmla="*/ 5397590 w 5397590"/>
              <a:gd name="connsiteY1" fmla="*/ 324071 h 324071"/>
              <a:gd name="connsiteX2" fmla="*/ 2689 w 5397590"/>
              <a:gd name="connsiteY2" fmla="*/ 324071 h 324071"/>
              <a:gd name="connsiteX3" fmla="*/ 0 w 5397590"/>
              <a:gd name="connsiteY3" fmla="*/ 0 h 324071"/>
              <a:gd name="connsiteX0" fmla="*/ 5397590 w 5397590"/>
              <a:gd name="connsiteY0" fmla="*/ 0 h 361722"/>
              <a:gd name="connsiteX1" fmla="*/ 5397590 w 5397590"/>
              <a:gd name="connsiteY1" fmla="*/ 361722 h 361722"/>
              <a:gd name="connsiteX2" fmla="*/ 2689 w 5397590"/>
              <a:gd name="connsiteY2" fmla="*/ 361722 h 361722"/>
              <a:gd name="connsiteX3" fmla="*/ 0 w 5397590"/>
              <a:gd name="connsiteY3" fmla="*/ 37651 h 36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590" h="361722">
                <a:moveTo>
                  <a:pt x="5397590" y="0"/>
                </a:moveTo>
                <a:lnTo>
                  <a:pt x="5397590" y="361722"/>
                </a:lnTo>
                <a:lnTo>
                  <a:pt x="2689" y="361722"/>
                </a:lnTo>
                <a:cubicBezTo>
                  <a:pt x="2689" y="270283"/>
                  <a:pt x="0" y="37651"/>
                  <a:pt x="0" y="37651"/>
                </a:cubicBezTo>
              </a:path>
            </a:pathLst>
          </a:custGeom>
          <a:ln w="38100">
            <a:headEnd type="none"/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2.0 interop with .NET Framework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8264380" y="5165193"/>
            <a:ext cx="2970958" cy="1188538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FRAMEWORK LIBRARY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704368" y="5165193"/>
            <a:ext cx="2970958" cy="1188538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984375" y="5141935"/>
            <a:ext cx="2970958" cy="1188538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28" tIns="146262" rIns="182828" bIns="146262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EXISTING</a:t>
            </a:r>
          </a:p>
          <a:p>
            <a:pPr marL="0" marR="0" lvl="0" indent="0" algn="ctr" defTabSz="91224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PORTABLE CLASS LIBRARY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3039" y="1673980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FRAMEWORK 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APP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9735" y="3430746"/>
            <a:ext cx="5394200" cy="960072"/>
          </a:xfrm>
          <a:prstGeom prst="rect">
            <a:avLst/>
          </a:prstGeom>
          <a:solidFill>
            <a:srgbClr val="FF8C00"/>
          </a:solidFill>
        </p:spPr>
        <p:txBody>
          <a:bodyPr wrap="square" lIns="182828" tIns="146262" rIns="182828" bIns="146262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23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MY STANDARD LIBRARY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84375" y="1673979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.NET CORE 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APP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75711" y="1675011"/>
            <a:ext cx="2970958" cy="1005687"/>
          </a:xfrm>
          <a:prstGeom prst="rect">
            <a:avLst/>
          </a:prstGeom>
          <a:solidFill>
            <a:srgbClr val="D2D2D2"/>
          </a:solidFill>
        </p:spPr>
        <p:txBody>
          <a:bodyPr wrap="square" lIns="182828" tIns="146262" rIns="182828" bIns="146262" rtlCol="0" anchor="ctr">
            <a:noAutofit/>
          </a:bodyPr>
          <a:lstStyle/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MY 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XAMARIN</a:t>
            </a:r>
          </a:p>
          <a:p>
            <a:pPr marL="0" marR="0" lvl="0" indent="0" algn="ctr" defTabSz="91387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APP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6449431" y="2678633"/>
            <a:ext cx="1" cy="752113"/>
          </a:xfrm>
          <a:prstGeom prst="line">
            <a:avLst/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>
            <a:cxnSpLocks/>
            <a:stCxn id="14" idx="2"/>
            <a:endCxn id="5" idx="0"/>
          </p:cNvCxnSpPr>
          <p:nvPr/>
        </p:nvCxnSpPr>
        <p:spPr>
          <a:xfrm rot="16200000" flipH="1">
            <a:off x="7711161" y="3126493"/>
            <a:ext cx="774374" cy="3303024"/>
          </a:xfrm>
          <a:prstGeom prst="bentConnector3">
            <a:avLst>
              <a:gd name="adj1" fmla="val 50000"/>
            </a:avLst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3"/>
          <p:cNvCxnSpPr>
            <a:cxnSpLocks/>
            <a:stCxn id="14" idx="2"/>
            <a:endCxn id="7" idx="0"/>
          </p:cNvCxnSpPr>
          <p:nvPr/>
        </p:nvCxnSpPr>
        <p:spPr>
          <a:xfrm rot="5400000">
            <a:off x="4431156" y="3149512"/>
            <a:ext cx="774374" cy="3256988"/>
          </a:xfrm>
          <a:prstGeom prst="bentConnector3">
            <a:avLst>
              <a:gd name="adj1" fmla="val 50000"/>
            </a:avLst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33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76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5380037" y="1058862"/>
            <a:ext cx="0" cy="529267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57624" y="3640891"/>
            <a:ext cx="4822413" cy="877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112133" y="953808"/>
            <a:ext cx="3770712" cy="24160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61%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YoY Growth .NET Active Developers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(VS 2012+)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39142" y="3924652"/>
            <a:ext cx="4316695" cy="21390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40%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.NET Core downloads by new developers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852481" y="5694367"/>
            <a:ext cx="603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62% GitHub contributions from outside of Microsoft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corefx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/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coreclr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repos)</a:t>
            </a:r>
          </a:p>
        </p:txBody>
      </p:sp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8691301"/>
              </p:ext>
            </p:extLst>
          </p:nvPr>
        </p:nvGraphicFramePr>
        <p:xfrm>
          <a:off x="5877229" y="1577043"/>
          <a:ext cx="5850698" cy="3761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3195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C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" y="0"/>
            <a:ext cx="12403949" cy="67813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60677" y="5417481"/>
            <a:ext cx="7223681" cy="1446550"/>
          </a:xfrm>
          <a:prstGeom prst="rect">
            <a:avLst/>
          </a:prstGeom>
          <a:solidFill>
            <a:srgbClr val="0078D7">
              <a:alpha val="58039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0" cap="none" spc="-102" normalizeH="0" baseline="0" noProof="0" dirty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.NET in 2015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9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69" t="13099" r="2218"/>
          <a:stretch/>
        </p:blipFill>
        <p:spPr>
          <a:xfrm>
            <a:off x="1" y="1"/>
            <a:ext cx="12436474" cy="69945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60677" y="5417481"/>
            <a:ext cx="7223681" cy="1446550"/>
          </a:xfrm>
          <a:prstGeom prst="rect">
            <a:avLst/>
          </a:prstGeom>
          <a:solidFill>
            <a:srgbClr val="0078D7">
              <a:alpha val="58039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0" cap="none" spc="-102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.NET in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0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4846225" y="1851360"/>
            <a:ext cx="2971378" cy="3291803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4846258" y="2948520"/>
            <a:ext cx="2971378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7863283" y="1851361"/>
            <a:ext cx="2971378" cy="3291803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</a:t>
            </a:r>
          </a:p>
        </p:txBody>
      </p:sp>
      <p:sp>
        <p:nvSpPr>
          <p:cNvPr id="34" name="TextBox 14"/>
          <p:cNvSpPr txBox="1"/>
          <p:nvPr/>
        </p:nvSpPr>
        <p:spPr>
          <a:xfrm>
            <a:off x="7863349" y="2948520"/>
            <a:ext cx="2971379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1829165" y="1851360"/>
            <a:ext cx="2971379" cy="3291803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4679">
                      <a:srgbClr val="FFFFFF"/>
                    </a:gs>
                    <a:gs pos="38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Light"/>
                <a:ea typeface="+mn-ea"/>
                <a:cs typeface="+mn-cs"/>
              </a:rPr>
              <a:t> </a:t>
            </a:r>
          </a:p>
        </p:txBody>
      </p:sp>
      <p:sp>
        <p:nvSpPr>
          <p:cNvPr id="39" name="TextBox 3"/>
          <p:cNvSpPr txBox="1"/>
          <p:nvPr/>
        </p:nvSpPr>
        <p:spPr>
          <a:xfrm>
            <a:off x="1829165" y="2948520"/>
            <a:ext cx="2971379" cy="823059"/>
          </a:xfrm>
          <a:prstGeom prst="rect">
            <a:avLst/>
          </a:prstGeom>
          <a:noFill/>
        </p:spPr>
        <p:txBody>
          <a:bodyPr wrap="square" lIns="182854" tIns="146283" rIns="182854" bIns="146283" rtlCol="0" anchor="t" anchorCtr="0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58" name="TextBox 2"/>
          <p:cNvSpPr txBox="1"/>
          <p:nvPr/>
        </p:nvSpPr>
        <p:spPr>
          <a:xfrm>
            <a:off x="1829095" y="4410089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59" name="TextBox 2"/>
          <p:cNvSpPr txBox="1"/>
          <p:nvPr/>
        </p:nvSpPr>
        <p:spPr>
          <a:xfrm>
            <a:off x="4846170" y="4412816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60" name="TextBox 2"/>
          <p:cNvSpPr txBox="1"/>
          <p:nvPr/>
        </p:nvSpPr>
        <p:spPr>
          <a:xfrm>
            <a:off x="7863212" y="4410089"/>
            <a:ext cx="297144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13" name="Title 16"/>
          <p:cNvSpPr>
            <a:spLocks noGrp="1"/>
          </p:cNvSpPr>
          <p:nvPr>
            <p:ph type="title"/>
          </p:nvPr>
        </p:nvSpPr>
        <p:spPr>
          <a:xfrm>
            <a:off x="274639" y="295274"/>
            <a:ext cx="6857998" cy="917575"/>
          </a:xfrm>
        </p:spPr>
        <p:txBody>
          <a:bodyPr/>
          <a:lstStyle/>
          <a:p>
            <a:r>
              <a:rPr lang="en-US" dirty="0"/>
              <a:t>A new world for .NET</a:t>
            </a:r>
          </a:p>
        </p:txBody>
      </p:sp>
    </p:spTree>
    <p:extLst>
      <p:ext uri="{BB962C8B-B14F-4D97-AF65-F5344CB8AC3E}">
        <p14:creationId xmlns:p14="http://schemas.microsoft.com/office/powerpoint/2010/main" val="25012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Unified platform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828448" y="1394167"/>
            <a:ext cx="1965685" cy="5299712"/>
            <a:chOff x="9828448" y="1394167"/>
            <a:chExt cx="1965685" cy="5299712"/>
          </a:xfrm>
        </p:grpSpPr>
        <p:grpSp>
          <p:nvGrpSpPr>
            <p:cNvPr id="103" name="Group 102"/>
            <p:cNvGrpSpPr/>
            <p:nvPr/>
          </p:nvGrpSpPr>
          <p:grpSpPr>
            <a:xfrm>
              <a:off x="9828451" y="1394167"/>
              <a:ext cx="1965682" cy="5299712"/>
              <a:chOff x="7489548" y="1582077"/>
              <a:chExt cx="1929967" cy="5197742"/>
            </a:xfrm>
            <a:solidFill>
              <a:srgbClr val="FFFFFF">
                <a:lumMod val="85000"/>
              </a:srgbClr>
            </a:solidFill>
          </p:grpSpPr>
          <p:sp>
            <p:nvSpPr>
              <p:cNvPr id="110" name="Rectangle 109"/>
              <p:cNvSpPr/>
              <p:nvPr/>
            </p:nvSpPr>
            <p:spPr bwMode="auto">
              <a:xfrm>
                <a:off x="7489549" y="1582078"/>
                <a:ext cx="1929966" cy="5197741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4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489548" y="1582077"/>
                <a:ext cx="1929965" cy="627675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pPr marL="0" marR="0" lvl="0" indent="0" algn="l" defTabSz="93241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TOOLS</a:t>
                </a: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0037203" y="2171273"/>
              <a:ext cx="1548177" cy="1350808"/>
              <a:chOff x="10404342" y="1920240"/>
              <a:chExt cx="1548397" cy="1351000"/>
            </a:xfrm>
          </p:grpSpPr>
          <p:pic>
            <p:nvPicPr>
              <p:cNvPr id="108" name="Picture 107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7" r="9586"/>
              <a:stretch/>
            </p:blipFill>
            <p:spPr bwMode="auto">
              <a:xfrm>
                <a:off x="10831921" y="1920240"/>
                <a:ext cx="693238" cy="1174557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/>
            </p:spPr>
          </p:pic>
          <p:sp>
            <p:nvSpPr>
              <p:cNvPr id="109" name="TextBox 108"/>
              <p:cNvSpPr txBox="1"/>
              <p:nvPr/>
            </p:nvSpPr>
            <p:spPr>
              <a:xfrm>
                <a:off x="10404342" y="2763859"/>
                <a:ext cx="1548397" cy="507381"/>
              </a:xfrm>
              <a:prstGeom prst="rect">
                <a:avLst/>
              </a:prstGeom>
              <a:noFill/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</a:t>
                </a: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9828448" y="4897133"/>
              <a:ext cx="1965681" cy="1350807"/>
              <a:chOff x="10195561" y="3458117"/>
              <a:chExt cx="1965960" cy="1350999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10195561" y="4301735"/>
                <a:ext cx="1965960" cy="50738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 Code</a:t>
                </a:r>
              </a:p>
            </p:txBody>
          </p:sp>
          <p:pic>
            <p:nvPicPr>
              <p:cNvPr id="107" name="Picture 106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srgbClr val="0078D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414" r="11806"/>
              <a:stretch/>
            </p:blipFill>
            <p:spPr bwMode="auto">
              <a:xfrm>
                <a:off x="10852015" y="3458117"/>
                <a:ext cx="653051" cy="1174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" name="Picture 29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468176" y="3432148"/>
              <a:ext cx="693140" cy="117439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102" name="TextBox 101"/>
            <p:cNvSpPr txBox="1"/>
            <p:nvPr/>
          </p:nvSpPr>
          <p:spPr>
            <a:xfrm>
              <a:off x="9845768" y="4296545"/>
              <a:ext cx="1948361" cy="719257"/>
            </a:xfrm>
            <a:prstGeom prst="rect">
              <a:avLst/>
            </a:prstGeom>
            <a:noFill/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for Mac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68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828448" y="1394167"/>
            <a:ext cx="1965685" cy="5299712"/>
            <a:chOff x="9828448" y="1394167"/>
            <a:chExt cx="1965685" cy="5299712"/>
          </a:xfrm>
        </p:grpSpPr>
        <p:grpSp>
          <p:nvGrpSpPr>
            <p:cNvPr id="29" name="Group 28"/>
            <p:cNvGrpSpPr/>
            <p:nvPr/>
          </p:nvGrpSpPr>
          <p:grpSpPr>
            <a:xfrm>
              <a:off x="9828451" y="1394167"/>
              <a:ext cx="1965682" cy="5299712"/>
              <a:chOff x="7489548" y="1582077"/>
              <a:chExt cx="1929967" cy="5197742"/>
            </a:xfrm>
            <a:solidFill>
              <a:srgbClr val="FFFFFF">
                <a:lumMod val="85000"/>
              </a:srgbClr>
            </a:solidFill>
          </p:grpSpPr>
          <p:sp>
            <p:nvSpPr>
              <p:cNvPr id="38" name="Rectangle 37"/>
              <p:cNvSpPr/>
              <p:nvPr/>
            </p:nvSpPr>
            <p:spPr bwMode="auto">
              <a:xfrm>
                <a:off x="7489549" y="1582078"/>
                <a:ext cx="1929966" cy="5197741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242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797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 Light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7489548" y="1582077"/>
                <a:ext cx="1929965" cy="627675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pPr marL="0" marR="0" lvl="0" indent="0" algn="l" defTabSz="932417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TOOLS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10037203" y="2171273"/>
              <a:ext cx="1548177" cy="1350808"/>
              <a:chOff x="10404342" y="1920240"/>
              <a:chExt cx="1548397" cy="1351000"/>
            </a:xfrm>
          </p:grpSpPr>
          <p:pic>
            <p:nvPicPr>
              <p:cNvPr id="36" name="Picture 3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7" r="9586"/>
              <a:stretch/>
            </p:blipFill>
            <p:spPr bwMode="auto">
              <a:xfrm>
                <a:off x="10831921" y="1920240"/>
                <a:ext cx="693238" cy="1174557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>
                <a:noFill/>
              </a:ln>
              <a:extLst/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10404342" y="2763859"/>
                <a:ext cx="1548397" cy="507381"/>
              </a:xfrm>
              <a:prstGeom prst="rect">
                <a:avLst/>
              </a:prstGeom>
              <a:noFill/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9828448" y="4897133"/>
              <a:ext cx="1965681" cy="1350807"/>
              <a:chOff x="10195561" y="3458117"/>
              <a:chExt cx="1965960" cy="1350999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0195561" y="4301735"/>
                <a:ext cx="1965960" cy="50738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</p:spPr>
            <p:txBody>
              <a:bodyPr wrap="square" lIns="93260" tIns="146283" rIns="93260" bIns="146283" rtlCol="0">
                <a:spAutoFit/>
              </a:bodyPr>
              <a:lstStyle/>
              <a:p>
                <a:pPr marL="0" marR="0" lvl="0" indent="0" algn="ctr" defTabSz="914049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3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Segoe UI Semilight" panose="020B0402040204020203" pitchFamily="34" charset="0"/>
                  </a:rPr>
                  <a:t>Visual Studio Code</a:t>
                </a:r>
              </a:p>
            </p:txBody>
          </p:sp>
          <p:pic>
            <p:nvPicPr>
              <p:cNvPr id="35" name="Picture 34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duotone>
                  <a:srgbClr val="0078D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414" r="11806"/>
              <a:stretch/>
            </p:blipFill>
            <p:spPr bwMode="auto">
              <a:xfrm>
                <a:off x="10852015" y="3458117"/>
                <a:ext cx="653051" cy="1174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31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67" r="9586"/>
            <a:stretch/>
          </p:blipFill>
          <p:spPr bwMode="auto">
            <a:xfrm>
              <a:off x="10468176" y="3432148"/>
              <a:ext cx="693140" cy="1174390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</p:pic>
        <p:sp>
          <p:nvSpPr>
            <p:cNvPr id="33" name="TextBox 32"/>
            <p:cNvSpPr txBox="1"/>
            <p:nvPr/>
          </p:nvSpPr>
          <p:spPr>
            <a:xfrm>
              <a:off x="9845768" y="4296545"/>
              <a:ext cx="1948361" cy="719257"/>
            </a:xfrm>
            <a:prstGeom prst="rect">
              <a:avLst/>
            </a:prstGeom>
            <a:noFill/>
          </p:spPr>
          <p:txBody>
            <a:bodyPr wrap="square" lIns="93260" tIns="146283" rIns="93260" bIns="146283" rtlCol="0">
              <a:spAutoFit/>
            </a:bodyPr>
            <a:lstStyle/>
            <a:p>
              <a:pPr marL="0" marR="0" lvl="0" indent="0" algn="ctr" defTabSz="914049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 Semilight" panose="020B0402040204020203" pitchFamily="34" charset="0"/>
                </a:rPr>
                <a:t>Visual Studio for Mac</a:t>
              </a:r>
            </a:p>
          </p:txBody>
        </p:sp>
      </p:grpSp>
      <p:sp>
        <p:nvSpPr>
          <p:cNvPr id="80" name="Rectangle 79"/>
          <p:cNvSpPr/>
          <p:nvPr/>
        </p:nvSpPr>
        <p:spPr bwMode="auto">
          <a:xfrm>
            <a:off x="6766015" y="1394167"/>
            <a:ext cx="2971379" cy="2127914"/>
          </a:xfrm>
          <a:prstGeom prst="rect">
            <a:avLst/>
          </a:prstGeom>
          <a:solidFill>
            <a:srgbClr val="505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MOBILE APPLICATIONS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731897" y="1394166"/>
            <a:ext cx="2971379" cy="2127914"/>
          </a:xfrm>
          <a:prstGeom prst="rect">
            <a:avLst/>
          </a:prstGeom>
          <a:solidFill>
            <a:srgbClr val="D83B01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WINDOWS APPLICATIONS</a:t>
            </a:r>
          </a:p>
        </p:txBody>
      </p:sp>
      <p:sp>
        <p:nvSpPr>
          <p:cNvPr id="97" name="Rectangle 96"/>
          <p:cNvSpPr/>
          <p:nvPr/>
        </p:nvSpPr>
        <p:spPr bwMode="auto">
          <a:xfrm>
            <a:off x="3748955" y="1394166"/>
            <a:ext cx="2971379" cy="2127914"/>
          </a:xfrm>
          <a:prstGeom prst="rect">
            <a:avLst/>
          </a:prstGeom>
          <a:solidFill>
            <a:srgbClr val="0078D7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242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CROSS-PLATFORM SERVICES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42836" y="297099"/>
            <a:ext cx="11889564" cy="917575"/>
          </a:xfrm>
        </p:spPr>
        <p:txBody>
          <a:bodyPr/>
          <a:lstStyle/>
          <a:p>
            <a:r>
              <a:rPr lang="en-US" dirty="0"/>
              <a:t>Windows applications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31832" y="5163645"/>
            <a:ext cx="9005562" cy="1533267"/>
          </a:xfrm>
          <a:prstGeom prst="rect">
            <a:avLst/>
          </a:prstGeom>
          <a:solidFill>
            <a:srgbClr val="D2D2D2"/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22886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kern="0">
                <a:solidFill>
                  <a:sysClr val="windowText" lastClr="0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Compilers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839978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Languages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7070" y="5874427"/>
            <a:ext cx="2788525" cy="54856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Runtime components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31832" y="5139457"/>
            <a:ext cx="9005562" cy="411422"/>
          </a:xfrm>
          <a:prstGeom prst="rect">
            <a:avLst/>
          </a:prstGeom>
          <a:solidFill>
            <a:srgbClr val="000000">
              <a:alpha val="10196"/>
            </a:srgbClr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1600" b="1" kern="0"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cs typeface="Segoe UI Semilight" panose="020B04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804">
                      <a:srgbClr val="505050"/>
                    </a:gs>
                    <a:gs pos="26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COMMON INFRASTRUCTURE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31833" y="3634321"/>
            <a:ext cx="9005562" cy="1417084"/>
          </a:xfrm>
          <a:prstGeom prst="rect">
            <a:avLst/>
          </a:prstGeom>
          <a:solidFill>
            <a:srgbClr val="FF8C00"/>
          </a:solidFill>
        </p:spPr>
        <p:txBody>
          <a:bodyPr wrap="square" lIns="182854" tIns="146283" rIns="182854" bIns="146283" rtlCol="0" anchor="ctr">
            <a:noAutofit/>
          </a:bodyPr>
          <a:lstStyle>
            <a:defPPr>
              <a:defRPr lang="en-US"/>
            </a:defPPr>
            <a:lvl1pPr algn="ctr" defTabSz="914224">
              <a:lnSpc>
                <a:spcPct val="90000"/>
              </a:lnSpc>
              <a:defRPr sz="2000" kern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marR="0" lvl="0" indent="0" algn="ctr" defTabSz="93241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STANDARD LIBRARY</a:t>
            </a:r>
          </a:p>
        </p:txBody>
      </p:sp>
      <p:sp>
        <p:nvSpPr>
          <p:cNvPr id="117" name="TextBox 2"/>
          <p:cNvSpPr txBox="1"/>
          <p:nvPr/>
        </p:nvSpPr>
        <p:spPr>
          <a:xfrm>
            <a:off x="731835" y="1394166"/>
            <a:ext cx="2971442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FRAMEWORK</a:t>
            </a:r>
          </a:p>
        </p:txBody>
      </p:sp>
      <p:sp>
        <p:nvSpPr>
          <p:cNvPr id="118" name="TextBox 2"/>
          <p:cNvSpPr txBox="1"/>
          <p:nvPr/>
        </p:nvSpPr>
        <p:spPr>
          <a:xfrm>
            <a:off x="3748957" y="1396893"/>
            <a:ext cx="2971379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.NET CORE</a:t>
            </a:r>
          </a:p>
        </p:txBody>
      </p:sp>
      <p:sp>
        <p:nvSpPr>
          <p:cNvPr id="119" name="TextBox 2"/>
          <p:cNvSpPr txBox="1"/>
          <p:nvPr/>
        </p:nvSpPr>
        <p:spPr>
          <a:xfrm>
            <a:off x="6766015" y="1394166"/>
            <a:ext cx="2971381" cy="733073"/>
          </a:xfrm>
          <a:prstGeom prst="rect">
            <a:avLst/>
          </a:prstGeom>
          <a:solidFill>
            <a:srgbClr val="000000">
              <a:alpha val="40000"/>
            </a:srgbClr>
          </a:solidFill>
        </p:spPr>
        <p:txBody>
          <a:bodyPr wrap="square" lIns="182854" tIns="146283" rIns="182854" bIns="146283" rtlCol="0" anchor="ctr">
            <a:noAutofit/>
          </a:bodyPr>
          <a:lstStyle/>
          <a:p>
            <a:pPr marL="0" marR="0" lvl="0" indent="0" algn="ctr" defTabSz="914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bold" panose="020B0702040204020203" pitchFamily="34" charset="0"/>
              </a:rPr>
              <a:t>XAMARIN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703276" y="1302726"/>
            <a:ext cx="8367057" cy="233159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04904" y="3622661"/>
            <a:ext cx="11765429" cy="3208335"/>
          </a:xfrm>
          <a:prstGeom prst="rect">
            <a:avLst/>
          </a:prstGeom>
          <a:solidFill>
            <a:srgbClr val="F8F8F8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52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74639" y="295274"/>
            <a:ext cx="6857998" cy="917575"/>
          </a:xfrm>
        </p:spPr>
        <p:txBody>
          <a:bodyPr/>
          <a:lstStyle/>
          <a:p>
            <a:r>
              <a:rPr lang="en-US" dirty="0"/>
              <a:t>Windows applications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2049462"/>
            <a:ext cx="7315199" cy="4555093"/>
          </a:xfrm>
        </p:spPr>
        <p:txBody>
          <a:bodyPr/>
          <a:lstStyle/>
          <a:p>
            <a:r>
              <a:rPr lang="en-US" dirty="0"/>
              <a:t>.NET Framework 4.6.2</a:t>
            </a:r>
          </a:p>
          <a:p>
            <a:pPr lvl="1"/>
            <a:r>
              <a:rPr lang="en-US" dirty="0"/>
              <a:t>Base class libraries improvements (e.g. long path support)</a:t>
            </a:r>
          </a:p>
          <a:p>
            <a:pPr lvl="1"/>
            <a:r>
              <a:rPr lang="en-US" dirty="0"/>
              <a:t>CLR improvements (e.g.  Better </a:t>
            </a:r>
            <a:r>
              <a:rPr lang="en-US" dirty="0" err="1"/>
              <a:t>NullReference</a:t>
            </a:r>
            <a:r>
              <a:rPr lang="en-US" dirty="0"/>
              <a:t> exceptions)</a:t>
            </a:r>
          </a:p>
          <a:p>
            <a:pPr lvl="1"/>
            <a:r>
              <a:rPr lang="en-US" dirty="0"/>
              <a:t>ASP.NET (e.g. caching performance)</a:t>
            </a:r>
          </a:p>
          <a:p>
            <a:pPr lvl="1"/>
            <a:r>
              <a:rPr lang="en-US" dirty="0"/>
              <a:t>WPF (per monitor DPI)</a:t>
            </a:r>
          </a:p>
          <a:p>
            <a:r>
              <a:rPr lang="en-US" dirty="0"/>
              <a:t>Modernizing your .NET Framework app</a:t>
            </a:r>
          </a:p>
          <a:p>
            <a:pPr lvl="1"/>
            <a:r>
              <a:rPr lang="en-US" dirty="0"/>
              <a:t>Desktop Bridge (Centennial): Distribute your .NET Framework app in the Windows Store</a:t>
            </a:r>
          </a:p>
          <a:p>
            <a:pPr lvl="1"/>
            <a:r>
              <a:rPr lang="en-US" dirty="0"/>
              <a:t>Windows containers: Run your ASP.NET applications on Windows Server Core containers</a:t>
            </a:r>
          </a:p>
        </p:txBody>
      </p:sp>
    </p:spTree>
    <p:extLst>
      <p:ext uri="{BB962C8B-B14F-4D97-AF65-F5344CB8AC3E}">
        <p14:creationId xmlns:p14="http://schemas.microsoft.com/office/powerpoint/2010/main" val="410112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nect_2016_Template_Light">
  <a:themeElements>
    <a:clrScheme name="Custom 2">
      <a:dk1>
        <a:srgbClr val="505050"/>
      </a:dk1>
      <a:lt1>
        <a:srgbClr val="FFFFFF"/>
      </a:lt1>
      <a:dk2>
        <a:srgbClr val="0078D7"/>
      </a:dk2>
      <a:lt2>
        <a:srgbClr val="FFFFFF"/>
      </a:lt2>
      <a:accent1>
        <a:srgbClr val="0078D7"/>
      </a:accent1>
      <a:accent2>
        <a:srgbClr val="5C2D91"/>
      </a:accent2>
      <a:accent3>
        <a:srgbClr val="008272"/>
      </a:accent3>
      <a:accent4>
        <a:srgbClr val="D2D2D2"/>
      </a:accent4>
      <a:accent5>
        <a:srgbClr val="737373"/>
      </a:accent5>
      <a:accent6>
        <a:srgbClr val="50505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Connect_2016_STUDIO_SlideTemplate_101116.potx" id="{80CCC0EE-A535-46E1-81E2-2C88D26BF2D9}" vid="{2239D6D4-FF4D-4593-B7F3-45A8D905D389}"/>
    </a:ext>
  </a:extLst>
</a:theme>
</file>

<file path=ppt/theme/theme2.xml><?xml version="1.0" encoding="utf-8"?>
<a:theme xmlns:a="http://schemas.openxmlformats.org/drawingml/2006/main" name="Connect_2016_Template_Dark">
  <a:themeElements>
    <a:clrScheme name="Custom 1">
      <a:dk1>
        <a:srgbClr val="505050"/>
      </a:dk1>
      <a:lt1>
        <a:srgbClr val="FFFFFF"/>
      </a:lt1>
      <a:dk2>
        <a:srgbClr val="0078D7"/>
      </a:dk2>
      <a:lt2>
        <a:srgbClr val="FFFFFF"/>
      </a:lt2>
      <a:accent1>
        <a:srgbClr val="0078D7"/>
      </a:accent1>
      <a:accent2>
        <a:srgbClr val="5C2D91"/>
      </a:accent2>
      <a:accent3>
        <a:srgbClr val="008272"/>
      </a:accent3>
      <a:accent4>
        <a:srgbClr val="D2D2D2"/>
      </a:accent4>
      <a:accent5>
        <a:srgbClr val="00BCF2"/>
      </a:accent5>
      <a:accent6>
        <a:srgbClr val="737373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Connect_2016_STUDIO_SlideTemplate_101116.potx" id="{80CCC0EE-A535-46E1-81E2-2C88D26BF2D9}" vid="{E2881649-9D4D-4513-9E5E-5A76199B180B}"/>
    </a:ext>
  </a:extLst>
</a:theme>
</file>

<file path=ppt/theme/theme3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D1C38248-CBFF-478D-A59E-4C7CA4F22B73}"/>
    </a:ext>
  </a:extLst>
</a:theme>
</file>

<file path=ppt/theme/theme4.xml><?xml version="1.0" encoding="utf-8"?>
<a:theme xmlns:a="http://schemas.openxmlformats.org/drawingml/2006/main" name="1_5-30536_Build_2014_Breakout_Template_White_16x9">
  <a:themeElements>
    <a:clrScheme name="Build 2014">
      <a:dk1>
        <a:srgbClr val="404040"/>
      </a:dk1>
      <a:lt1>
        <a:srgbClr val="FFFFFF"/>
      </a:lt1>
      <a:dk2>
        <a:srgbClr val="00188F"/>
      </a:dk2>
      <a:lt2>
        <a:srgbClr val="FFFFFF"/>
      </a:lt2>
      <a:accent1>
        <a:srgbClr val="00188F"/>
      </a:accent1>
      <a:accent2>
        <a:srgbClr val="00BCF2"/>
      </a:accent2>
      <a:accent3>
        <a:srgbClr val="9B4F96"/>
      </a:accent3>
      <a:accent4>
        <a:srgbClr val="7FBA00"/>
      </a:accent4>
      <a:accent5>
        <a:srgbClr val="FF8C00"/>
      </a:accent5>
      <a:accent6>
        <a:srgbClr val="00D8CC"/>
      </a:accent6>
      <a:hlink>
        <a:srgbClr val="00BCF2"/>
      </a:hlink>
      <a:folHlink>
        <a:srgbClr val="00BCF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ild_2014_Template.potx" id="{39E59A6A-D504-4212-89A7-01891365F18E}" vid="{A4136940-2F30-4F5C-9ED6-88F2C49C1AE1}"/>
    </a:ext>
  </a:extLst>
</a:theme>
</file>

<file path=ppt/theme/theme5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D1C38248-CBFF-478D-A59E-4C7CA4F22B73}"/>
    </a:ext>
  </a:extLst>
</a:theme>
</file>

<file path=ppt/theme/theme7.xml><?xml version="1.0" encoding="utf-8"?>
<a:theme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 [Read-Only]" id="{3159C18F-C91A-4B5F-B77A-5588CECB4D5A}" vid="{815CE283-8CDA-4593-9FA8-6952E9C5B3B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Whats new in DotNet - Scott Hunter</Template>
  <TotalTime>0</TotalTime>
  <Words>1338</Words>
  <Application>Microsoft Office PowerPoint</Application>
  <PresentationFormat>Custom</PresentationFormat>
  <Paragraphs>285</Paragraphs>
  <Slides>23</Slides>
  <Notes>20</Notes>
  <HiddenSlides>1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42" baseType="lpstr">
      <vt:lpstr>ＭＳ Ｐゴシック</vt:lpstr>
      <vt:lpstr>ＭＳ Ｐゴシック</vt:lpstr>
      <vt:lpstr>Arial</vt:lpstr>
      <vt:lpstr>Avenir LT Pro 45 Book</vt:lpstr>
      <vt:lpstr>Calibri</vt:lpstr>
      <vt:lpstr>Calibri Light</vt:lpstr>
      <vt:lpstr>Consolas</vt:lpstr>
      <vt:lpstr>Segoe UI</vt:lpstr>
      <vt:lpstr>Segoe UI Light</vt:lpstr>
      <vt:lpstr>Segoe UI Semibold</vt:lpstr>
      <vt:lpstr>Segoe UI Semilight</vt:lpstr>
      <vt:lpstr>Wingdings</vt:lpstr>
      <vt:lpstr>Connect_2016_Template_Light</vt:lpstr>
      <vt:lpstr>Connect_2016_Template_Dark</vt:lpstr>
      <vt:lpstr>5-50002_Ignite_Breakout_Template</vt:lpstr>
      <vt:lpstr>1_5-30536_Build_2014_Breakout_Template_White_16x9</vt:lpstr>
      <vt:lpstr>office theme</vt:lpstr>
      <vt:lpstr>3_5-50002_Ignite_Breakout_Template</vt:lpstr>
      <vt:lpstr>6-30537_Envision 2016 Concurrent Template_Dark</vt:lpstr>
      <vt:lpstr>PowerPoint Presentation</vt:lpstr>
      <vt:lpstr>What’s New in the .NET Platform</vt:lpstr>
      <vt:lpstr>PowerPoint Presentation</vt:lpstr>
      <vt:lpstr>PowerPoint Presentation</vt:lpstr>
      <vt:lpstr>PowerPoint Presentation</vt:lpstr>
      <vt:lpstr>A new world for .NET</vt:lpstr>
      <vt:lpstr>Unified platform</vt:lpstr>
      <vt:lpstr>Windows applications</vt:lpstr>
      <vt:lpstr>Windows applications</vt:lpstr>
      <vt:lpstr>Cross-platform services</vt:lpstr>
      <vt:lpstr>.NET Core</vt:lpstr>
      <vt:lpstr>PowerPoint Presentation</vt:lpstr>
      <vt:lpstr>TechEmpower Benchmarks</vt:lpstr>
      <vt:lpstr>PowerPoint Presentation</vt:lpstr>
      <vt:lpstr>.NET Core</vt:lpstr>
      <vt:lpstr>Continuous innovation</vt:lpstr>
      <vt:lpstr>Mobile applications</vt:lpstr>
      <vt:lpstr>.NET Standard Library</vt:lpstr>
      <vt:lpstr>.NET Standard Library</vt:lpstr>
      <vt:lpstr>APIs in .NET Standard 2.0</vt:lpstr>
      <vt:lpstr>.NET Standard 2.0 interop with .NET Framework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2016-11-14T22:25:12Z</dcterms:created>
  <dcterms:modified xsi:type="dcterms:W3CDTF">2016-11-14T22:25:20Z</dcterms:modified>
  <cp:category/>
</cp:coreProperties>
</file>