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3" r:id="rId1"/>
    <p:sldMasterId id="2147483718" r:id="rId2"/>
    <p:sldMasterId id="2147483723" r:id="rId3"/>
    <p:sldMasterId id="2147483736" r:id="rId4"/>
  </p:sldMasterIdLst>
  <p:notesMasterIdLst>
    <p:notesMasterId r:id="rId49"/>
  </p:notesMasterIdLst>
  <p:handoutMasterIdLst>
    <p:handoutMasterId r:id="rId50"/>
  </p:handoutMasterIdLst>
  <p:sldIdLst>
    <p:sldId id="256" r:id="rId5"/>
    <p:sldId id="257" r:id="rId6"/>
    <p:sldId id="307" r:id="rId7"/>
    <p:sldId id="379" r:id="rId8"/>
    <p:sldId id="371" r:id="rId9"/>
    <p:sldId id="364" r:id="rId10"/>
    <p:sldId id="365" r:id="rId11"/>
    <p:sldId id="347" r:id="rId12"/>
    <p:sldId id="348" r:id="rId13"/>
    <p:sldId id="386" r:id="rId14"/>
    <p:sldId id="351" r:id="rId15"/>
    <p:sldId id="352" r:id="rId16"/>
    <p:sldId id="314" r:id="rId17"/>
    <p:sldId id="381" r:id="rId18"/>
    <p:sldId id="316" r:id="rId19"/>
    <p:sldId id="366" r:id="rId20"/>
    <p:sldId id="367" r:id="rId21"/>
    <p:sldId id="324" r:id="rId22"/>
    <p:sldId id="382" r:id="rId23"/>
    <p:sldId id="354" r:id="rId24"/>
    <p:sldId id="355" r:id="rId25"/>
    <p:sldId id="323" r:id="rId26"/>
    <p:sldId id="383" r:id="rId27"/>
    <p:sldId id="359" r:id="rId28"/>
    <p:sldId id="326" r:id="rId29"/>
    <p:sldId id="327" r:id="rId30"/>
    <p:sldId id="330" r:id="rId31"/>
    <p:sldId id="333" r:id="rId32"/>
    <p:sldId id="360" r:id="rId33"/>
    <p:sldId id="361" r:id="rId34"/>
    <p:sldId id="362" r:id="rId35"/>
    <p:sldId id="340" r:id="rId36"/>
    <p:sldId id="341" r:id="rId37"/>
    <p:sldId id="384" r:id="rId38"/>
    <p:sldId id="376" r:id="rId39"/>
    <p:sldId id="375" r:id="rId40"/>
    <p:sldId id="387" r:id="rId41"/>
    <p:sldId id="342" r:id="rId42"/>
    <p:sldId id="363" r:id="rId43"/>
    <p:sldId id="380" r:id="rId44"/>
    <p:sldId id="385" r:id="rId45"/>
    <p:sldId id="346" r:id="rId46"/>
    <p:sldId id="388" r:id="rId47"/>
    <p:sldId id="271" r:id="rId48"/>
  </p:sldIdLst>
  <p:sldSz cx="12188825" cy="6858000"/>
  <p:notesSz cx="6858000" cy="9144000"/>
  <p:embeddedFontLst>
    <p:embeddedFont>
      <p:font typeface="MV Boli" pitchFamily="2" charset="0"/>
      <p:regular r:id="rId51"/>
    </p:embeddedFont>
    <p:embeddedFont>
      <p:font typeface="Segoe UI" pitchFamily="34" charset="0"/>
      <p:regular r:id="rId52"/>
      <p:bold r:id="rId53"/>
      <p:italic r:id="rId54"/>
      <p:boldItalic r:id="rId55"/>
    </p:embeddedFont>
    <p:embeddedFont>
      <p:font typeface="Segoe Light" pitchFamily="34" charset="0"/>
      <p:regular r:id="rId56"/>
      <p:italic r:id="rId57"/>
    </p:embeddedFont>
    <p:embeddedFont>
      <p:font typeface="Consolas" pitchFamily="49" charset="0"/>
      <p:regular r:id="rId58"/>
      <p:bold r:id="rId59"/>
      <p:italic r:id="rId60"/>
      <p:boldItalic r:id="rId61"/>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A16"/>
    <a:srgbClr val="59D01E"/>
    <a:srgbClr val="FFFFFF"/>
    <a:srgbClr val="000000"/>
    <a:srgbClr val="F8F57B"/>
    <a:srgbClr val="ACE58F"/>
    <a:srgbClr val="292929"/>
    <a:srgbClr val="333333"/>
    <a:srgbClr val="F6AE1E"/>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4" autoAdjust="0"/>
    <p:restoredTop sz="90414" autoAdjust="0"/>
  </p:normalViewPr>
  <p:slideViewPr>
    <p:cSldViewPr snapToGrid="0">
      <p:cViewPr varScale="1">
        <p:scale>
          <a:sx n="104" d="100"/>
          <a:sy n="104" d="100"/>
        </p:scale>
        <p:origin x="-84" y="-450"/>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4" d="100"/>
          <a:sy n="84" d="100"/>
        </p:scale>
        <p:origin x="-30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font" Target="fonts/font5.fntdata"/><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font" Target="fonts/font4.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openxmlformats.org/officeDocument/2006/relationships/font" Target="fonts/font7.fntdata"/><Relationship Id="rId61"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6.fntdata"/><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1.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a:latin typeface="Segoe UI" pitchFamily="34" charset="0"/>
              </a:rPr>
              <a:t>TechEd</a:t>
            </a:r>
            <a:r>
              <a:rPr lang="en-US" dirty="0">
                <a:latin typeface="Segoe UI" pitchFamily="34" charset="0"/>
              </a:rPr>
              <a:t> Europe 2010</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11/8/2010</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Europe 2010</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11/8/2010</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11/8/2010 6:31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1749777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11/8/2010 6:31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DDC293-2ABE-4DEF-89EA-769F9545A4F7}" type="slidenum">
              <a:rPr lang="en-GB" smtClean="0"/>
              <a:pPr/>
              <a:t>13</a:t>
            </a:fld>
            <a:endParaRPr lang="en-GB"/>
          </a:p>
        </p:txBody>
      </p:sp>
    </p:spTree>
    <p:extLst>
      <p:ext uri="{BB962C8B-B14F-4D97-AF65-F5344CB8AC3E}">
        <p14:creationId xmlns:p14="http://schemas.microsoft.com/office/powerpoint/2010/main" val="852526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178460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2677017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3451743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167577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198483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1291666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1696904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11/8/2010 6:31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41821331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939577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2120412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3403038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1949650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33594789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34466363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1908794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extLst>
      <p:ext uri="{BB962C8B-B14F-4D97-AF65-F5344CB8AC3E}">
        <p14:creationId xmlns:p14="http://schemas.microsoft.com/office/powerpoint/2010/main" val="4206473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DBDDC293-2ABE-4DEF-89EA-769F9545A4F7}" type="slidenum">
              <a:rPr lang="en-GB" smtClean="0"/>
              <a:pPr/>
              <a:t>3</a:t>
            </a:fld>
            <a:endParaRPr lang="en-GB"/>
          </a:p>
        </p:txBody>
      </p:sp>
    </p:spTree>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35475543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extLst>
      <p:ext uri="{BB962C8B-B14F-4D97-AF65-F5344CB8AC3E}">
        <p14:creationId xmlns:p14="http://schemas.microsoft.com/office/powerpoint/2010/main" val="4194891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11/8/2010 6:31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37</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28276016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11/8/2010 6:31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39</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DBDDC293-2ABE-4DEF-89EA-769F9545A4F7}" type="slidenum">
              <a:rPr lang="en-GB" smtClean="0"/>
              <a:pPr/>
              <a:t>40</a:t>
            </a:fld>
            <a:endParaRPr lang="en-GB"/>
          </a:p>
        </p:txBody>
      </p:sp>
    </p:spTree>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Tree>
    <p:extLst>
      <p:ext uri="{BB962C8B-B14F-4D97-AF65-F5344CB8AC3E}">
        <p14:creationId xmlns:p14="http://schemas.microsoft.com/office/powerpoint/2010/main" val="30926304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extLst>
      <p:ext uri="{BB962C8B-B14F-4D97-AF65-F5344CB8AC3E}">
        <p14:creationId xmlns:p14="http://schemas.microsoft.com/office/powerpoint/2010/main" val="8359932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11/8/2010 6:31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11/8/2010 6:31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26562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1771947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29386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27502025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8282715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1447800"/>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3874827"/>
            <a:ext cx="10242550" cy="46325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026" name="Picture 2" descr="\\server3\Restrict\FTP_Root\Clients\White_Whale\7-20683_TechEd_Europe_Template\TechEd_Europe_Keynote_Template\SFP_Art\PNG\TechEd_Europe_2010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810114" y="298938"/>
            <a:ext cx="2004838" cy="9407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1447800"/>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3874827"/>
            <a:ext cx="10242550" cy="46325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026" name="Picture 2" descr="\\server3\Restrict\FTP_Root\Clients\White_Whale\7-20683_TechEd_Europe_Template\TechEd_Europe_Keynote_Template\SFP_Art\PNG\TechEd_Europe_2010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0114" y="298938"/>
            <a:ext cx="2004838" cy="9407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erver3\Restrict\FTP_Root\Clients\White_Whale\7-20683_TechEd_Europe_Template\TechEd_Europe_Keynote_Template\SFP_Art\PNG\TechEd_Europe_2010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810114" y="298938"/>
            <a:ext cx="2004838" cy="9407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477203"/>
            <a:ext cx="815864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89124" y="2303498"/>
            <a:ext cx="9323389" cy="46166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488639" y="3914364"/>
            <a:ext cx="11179486"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9600" b="0" i="1" u="none" strike="noStrike" kern="1200" cap="none" spc="-642" normalizeH="0" baseline="0" noProof="0" dirty="0" smtClean="0">
                <a:ln w="11430"/>
                <a:gradFill>
                  <a:gsLst>
                    <a:gs pos="0">
                      <a:schemeClr val="tx1"/>
                    </a:gs>
                    <a:gs pos="88000">
                      <a:schemeClr val="tx1"/>
                    </a:gs>
                  </a:gsLst>
                  <a:lin ang="5400000"/>
                </a:gradFill>
                <a:effectLst/>
                <a:uLnTx/>
                <a:uFillTx/>
                <a:latin typeface="Segoe Light" pitchFamily="34" charset="0"/>
                <a:ea typeface="+mn-ea"/>
                <a:cs typeface="+mn-cs"/>
              </a:defRPr>
            </a:lvl1pPr>
          </a:lstStyle>
          <a:p>
            <a:pPr lvl="0"/>
            <a:r>
              <a:rPr lang="en-US" dirty="0" smtClean="0"/>
              <a:t>click to…</a:t>
            </a:r>
          </a:p>
        </p:txBody>
      </p:sp>
      <p:pic>
        <p:nvPicPr>
          <p:cNvPr id="5" name="Picture 2" descr="\\server3\Restrict\FTP_Root\Clients\White_Whale\7-20683_TechEd_Europe_Template\TechEd_Europe_Keynote_Template\SFP_Art\PNG\TechEd_Europe_2010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824" y="5177866"/>
            <a:ext cx="2664069" cy="12501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server3\Restrict\FTP_Root\Clients\White_Whale\7-20683_TechEd_Europe_Template\TechEd_Europe_Keynote_Template\SFP_Art\PNG\TechEd_Europe_2010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30824" y="5177866"/>
            <a:ext cx="2664069" cy="12501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05768"/>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05768"/>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477203"/>
            <a:ext cx="815864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89124" y="2303498"/>
            <a:ext cx="9323389" cy="46166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488639" y="3914364"/>
            <a:ext cx="11179486"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9600" b="0" i="1" u="none" strike="noStrike" kern="1200" cap="none" spc="-642" normalizeH="0" baseline="0" noProof="0" dirty="0" smtClean="0">
                <a:ln w="11430"/>
                <a:gradFill>
                  <a:gsLst>
                    <a:gs pos="0">
                      <a:schemeClr val="tx1"/>
                    </a:gs>
                    <a:gs pos="88000">
                      <a:schemeClr val="tx1"/>
                    </a:gs>
                  </a:gsLst>
                  <a:lin ang="5400000"/>
                </a:gradFill>
                <a:effectLst/>
                <a:uLnTx/>
                <a:uFillTx/>
                <a:latin typeface="Segoe Light" pitchFamily="34" charset="0"/>
                <a:ea typeface="+mn-ea"/>
                <a:cs typeface="+mn-cs"/>
              </a:defRPr>
            </a:lvl1pPr>
          </a:lstStyle>
          <a:p>
            <a:pPr lvl="0"/>
            <a:r>
              <a:rPr lang="en-US" dirty="0" smtClean="0"/>
              <a:t>click to…</a:t>
            </a:r>
          </a:p>
        </p:txBody>
      </p:sp>
      <p:pic>
        <p:nvPicPr>
          <p:cNvPr id="5" name="Picture 2" descr="\\server3\Restrict\FTP_Root\Clients\White_Whale\7-20683_TechEd_Europe_Template\TechEd_Europe_Keynote_Template\SFP_Art\PNG\TechEd_Europe_2010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30824" y="5177866"/>
            <a:ext cx="2664069" cy="12501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randing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23220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05768"/>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05768"/>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randing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23220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8.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4.xml"/><Relationship Id="rId1" Type="http://schemas.openxmlformats.org/officeDocument/2006/relationships/slideLayout" Target="../slideLayouts/slideLayout26.xml"/><Relationship Id="rId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22" r:id="rId9"/>
    <p:sldLayoutId id="2147483702" r:id="rId10"/>
    <p:sldLayoutId id="2147483703" r:id="rId11"/>
    <p:sldLayoutId id="2147483704" r:id="rId12"/>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15"/>
        </a:buBlip>
        <a:defRPr sz="3200" kern="1200">
          <a:gradFill>
            <a:gsLst>
              <a:gs pos="0">
                <a:schemeClr val="tx1"/>
              </a:gs>
              <a:gs pos="86000">
                <a:schemeClr val="tx1"/>
              </a:gs>
            </a:gsLst>
            <a:lin ang="5400000" scaled="0"/>
          </a:gradFill>
          <a:latin typeface="Segoe Light" pitchFamily="34" charset="0"/>
          <a:ea typeface="+mn-ea"/>
          <a:cs typeface="+mn-cs"/>
        </a:defRPr>
      </a:lvl1pPr>
      <a:lvl2pPr marL="855663" indent="-395288" algn="l" defTabSz="914363" rtl="0" eaLnBrk="1" latinLnBrk="0" hangingPunct="1">
        <a:lnSpc>
          <a:spcPct val="90000"/>
        </a:lnSpc>
        <a:spcBef>
          <a:spcPct val="20000"/>
        </a:spcBef>
        <a:buSzPct val="90000"/>
        <a:buFontTx/>
        <a:buBlip>
          <a:blip r:embed="rId16"/>
        </a:buBlip>
        <a:defRPr sz="2800" kern="1200">
          <a:gradFill>
            <a:gsLst>
              <a:gs pos="0">
                <a:schemeClr val="tx1"/>
              </a:gs>
              <a:gs pos="86000">
                <a:schemeClr val="tx1"/>
              </a:gs>
            </a:gsLst>
            <a:lin ang="5400000" scaled="0"/>
          </a:gradFill>
          <a:latin typeface="Segoe Light" pitchFamily="34" charset="0"/>
          <a:ea typeface="+mn-ea"/>
          <a:cs typeface="+mn-cs"/>
        </a:defRPr>
      </a:lvl2pPr>
      <a:lvl3pPr marL="1258888" indent="-403225" algn="l" defTabSz="914363" rtl="0" eaLnBrk="1" latinLnBrk="0" hangingPunct="1">
        <a:lnSpc>
          <a:spcPct val="90000"/>
        </a:lnSpc>
        <a:spcBef>
          <a:spcPct val="20000"/>
        </a:spcBef>
        <a:buSzPct val="90000"/>
        <a:buFontTx/>
        <a:buBlip>
          <a:blip r:embed="rId16"/>
        </a:buBlip>
        <a:defRPr sz="2400" kern="1200">
          <a:gradFill>
            <a:gsLst>
              <a:gs pos="0">
                <a:schemeClr val="tx1"/>
              </a:gs>
              <a:gs pos="86000">
                <a:schemeClr val="tx1"/>
              </a:gs>
            </a:gsLst>
            <a:lin ang="5400000" scaled="0"/>
          </a:gradFill>
          <a:latin typeface="Segoe Light" pitchFamily="34" charset="0"/>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000" kern="1200">
          <a:gradFill>
            <a:gsLst>
              <a:gs pos="0">
                <a:schemeClr val="tx1"/>
              </a:gs>
              <a:gs pos="86000">
                <a:schemeClr val="tx1"/>
              </a:gs>
            </a:gsLst>
            <a:lin ang="5400000" scaled="0"/>
          </a:gradFill>
          <a:latin typeface="Segoe Light" pitchFamily="34" charset="0"/>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000" kern="1200">
          <a:gradFill>
            <a:gsLst>
              <a:gs pos="0">
                <a:schemeClr val="tx1"/>
              </a:gs>
              <a:gs pos="86000">
                <a:schemeClr val="tx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12188825" cy="5558294"/>
          </a:xfrm>
          <a:prstGeom prst="rect">
            <a:avLst/>
          </a:prstGeom>
        </p:spPr>
      </p:pic>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15"/>
        </a:buBlip>
        <a:defRPr sz="3200" kern="1200">
          <a:gradFill>
            <a:gsLst>
              <a:gs pos="0">
                <a:schemeClr val="tx1"/>
              </a:gs>
              <a:gs pos="86000">
                <a:schemeClr val="tx1"/>
              </a:gs>
            </a:gsLst>
            <a:lin ang="5400000" scaled="0"/>
          </a:gradFill>
          <a:latin typeface="Segoe Light" pitchFamily="34" charset="0"/>
          <a:ea typeface="+mn-ea"/>
          <a:cs typeface="+mn-cs"/>
        </a:defRPr>
      </a:lvl1pPr>
      <a:lvl2pPr marL="855663" indent="-395288" algn="l" defTabSz="914363" rtl="0" eaLnBrk="1" latinLnBrk="0" hangingPunct="1">
        <a:lnSpc>
          <a:spcPct val="90000"/>
        </a:lnSpc>
        <a:spcBef>
          <a:spcPct val="20000"/>
        </a:spcBef>
        <a:buSzPct val="90000"/>
        <a:buFontTx/>
        <a:buBlip>
          <a:blip r:embed="rId16"/>
        </a:buBlip>
        <a:defRPr sz="2800" kern="1200">
          <a:gradFill>
            <a:gsLst>
              <a:gs pos="0">
                <a:schemeClr val="tx1"/>
              </a:gs>
              <a:gs pos="86000">
                <a:schemeClr val="tx1"/>
              </a:gs>
            </a:gsLst>
            <a:lin ang="5400000" scaled="0"/>
          </a:gradFill>
          <a:latin typeface="Segoe Light" pitchFamily="34" charset="0"/>
          <a:ea typeface="+mn-ea"/>
          <a:cs typeface="+mn-cs"/>
        </a:defRPr>
      </a:lvl2pPr>
      <a:lvl3pPr marL="1258888" indent="-403225" algn="l" defTabSz="914363" rtl="0" eaLnBrk="1" latinLnBrk="0" hangingPunct="1">
        <a:lnSpc>
          <a:spcPct val="90000"/>
        </a:lnSpc>
        <a:spcBef>
          <a:spcPct val="20000"/>
        </a:spcBef>
        <a:buSzPct val="90000"/>
        <a:buFontTx/>
        <a:buBlip>
          <a:blip r:embed="rId16"/>
        </a:buBlip>
        <a:defRPr sz="2400" kern="1200">
          <a:gradFill>
            <a:gsLst>
              <a:gs pos="0">
                <a:schemeClr val="tx1"/>
              </a:gs>
              <a:gs pos="86000">
                <a:schemeClr val="tx1"/>
              </a:gs>
            </a:gsLst>
            <a:lin ang="5400000" scaled="0"/>
          </a:gradFill>
          <a:latin typeface="Segoe Light" pitchFamily="34" charset="0"/>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000" kern="1200">
          <a:gradFill>
            <a:gsLst>
              <a:gs pos="0">
                <a:schemeClr val="tx1"/>
              </a:gs>
              <a:gs pos="86000">
                <a:schemeClr val="tx1"/>
              </a:gs>
            </a:gsLst>
            <a:lin ang="5400000" scaled="0"/>
          </a:gradFill>
          <a:latin typeface="Segoe Light" pitchFamily="34" charset="0"/>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000" kern="1200">
          <a:gradFill>
            <a:gsLst>
              <a:gs pos="0">
                <a:schemeClr val="tx1"/>
              </a:gs>
              <a:gs pos="86000">
                <a:schemeClr val="tx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12188825" cy="5558294"/>
          </a:xfrm>
          <a:prstGeom prst="rect">
            <a:avLst/>
          </a:prstGeom>
        </p:spPr>
      </p:pic>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7"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image" Target="../media/image29.jpg"/><Relationship Id="rId4" Type="http://schemas.openxmlformats.org/officeDocument/2006/relationships/image" Target="../media/image28.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7.xml"/><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1.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0.xml"/><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0.xml"/><Relationship Id="rId5" Type="http://schemas.openxmlformats.org/officeDocument/2006/relationships/image" Target="../media/image34.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2" Type="http://schemas.openxmlformats.org/officeDocument/2006/relationships/hyperlink" Target="http://msdn.microsoft.com/en-us/library/ee377069(BTS.10).aspx" TargetMode="Externa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image" Target="../media/image43.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20.xml"/><Relationship Id="rId5" Type="http://schemas.openxmlformats.org/officeDocument/2006/relationships/image" Target="../media/image36.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hyperlink" Target="http://thefutureofthings.com/upload/items_icons/X-25E-Intel-Enterprise-Clas_large.jpg" TargetMode="External"/><Relationship Id="rId2" Type="http://schemas.openxmlformats.org/officeDocument/2006/relationships/notesSlide" Target="../notesSlides/notesSlide21.xml"/><Relationship Id="rId1" Type="http://schemas.openxmlformats.org/officeDocument/2006/relationships/slideLayout" Target="../slideLayouts/slideLayout20.xml"/><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3.png"/><Relationship Id="rId7" Type="http://schemas.openxmlformats.org/officeDocument/2006/relationships/hyperlink" Target="http://thefutureofthings.com/upload/items_icons/X-25E-Intel-Enterprise-Clas_large.jpg" TargetMode="External"/><Relationship Id="rId2" Type="http://schemas.openxmlformats.org/officeDocument/2006/relationships/notesSlide" Target="../notesSlides/notesSlide24.xml"/><Relationship Id="rId1" Type="http://schemas.openxmlformats.org/officeDocument/2006/relationships/slideLayout" Target="../slideLayouts/slideLayout20.xml"/><Relationship Id="rId6" Type="http://schemas.openxmlformats.org/officeDocument/2006/relationships/image" Target="../media/image49.jpeg"/><Relationship Id="rId5" Type="http://schemas.openxmlformats.org/officeDocument/2006/relationships/image" Target="../media/image36.png"/><Relationship Id="rId10" Type="http://schemas.openxmlformats.org/officeDocument/2006/relationships/image" Target="../media/image51.png"/><Relationship Id="rId4" Type="http://schemas.openxmlformats.org/officeDocument/2006/relationships/image" Target="../media/image48.gif"/><Relationship Id="rId9" Type="http://schemas.openxmlformats.org/officeDocument/2006/relationships/image" Target="../media/image50.jpe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hyperlink" Target="http://de.wikipedia.org/wiki/Main_Page" TargetMode="External"/><Relationship Id="rId5" Type="http://schemas.openxmlformats.org/officeDocument/2006/relationships/hyperlink" Target="http://de.wikipedia.org/wiki/User:ChiemseeMan" TargetMode="External"/><Relationship Id="rId4" Type="http://schemas.openxmlformats.org/officeDocument/2006/relationships/hyperlink" Target="http://en.wikipedia.org/wiki/public_domain"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hyperlink" Target="http://sqlcat.com/whitepapers/archive/2010/05/10/analyzing-i-o-characteristics-and-sizing-storage-systems-for-sql-server-database-applications.aspx" TargetMode="External"/><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hyperlink" Target="http://msdn.microsoft.com/en-us/library/ff384124(BTS.10).aspx" TargetMode="External"/><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17.xml"/><Relationship Id="rId6" Type="http://schemas.openxmlformats.org/officeDocument/2006/relationships/hyperlink" Target="http://de.wikipedia.org/wiki/Main_Page" TargetMode="External"/><Relationship Id="rId5" Type="http://schemas.openxmlformats.org/officeDocument/2006/relationships/hyperlink" Target="http://de.wikipedia.org/wiki/User:ChiemseeMan" TargetMode="External"/><Relationship Id="rId4" Type="http://schemas.openxmlformats.org/officeDocument/2006/relationships/hyperlink" Target="http://en.wikipedia.org/wiki/public_domain"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blogical.se/blogs/mikael/" TargetMode="External"/><Relationship Id="rId2" Type="http://schemas.openxmlformats.org/officeDocument/2006/relationships/notesSlide" Target="../notesSlides/notesSlide36.xml"/><Relationship Id="rId1" Type="http://schemas.openxmlformats.org/officeDocument/2006/relationships/slideLayout" Target="../slideLayouts/slideLayout17.xml"/><Relationship Id="rId5" Type="http://schemas.openxmlformats.org/officeDocument/2006/relationships/hyperlink" Target="http://blogs.msdn.com/b/appfabriccat/" TargetMode="External"/><Relationship Id="rId4" Type="http://schemas.openxmlformats.org/officeDocument/2006/relationships/hyperlink" Target="http://blogs.msdn.com/b/paolos/" TargetMode="External"/></Relationships>
</file>

<file path=ppt/slides/_rels/slide4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hyperlink" Target="http://pal.codeplex.com/" TargetMode="External"/><Relationship Id="rId7" Type="http://schemas.openxmlformats.org/officeDocument/2006/relationships/hyperlink" Target="http://msdn.microsoft.com/en-us/library/ee377069(BTS.10).aspx" TargetMode="External"/><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hyperlink" Target="http://bbw.codeplex.com/" TargetMode="External"/><Relationship Id="rId5" Type="http://schemas.openxmlformats.org/officeDocument/2006/relationships/hyperlink" Target="http://www.microsoft.com/downloads/details.aspx?FamilyID=93d432fe-1370-4b6d-aaa8-a0c43c30f5ab&amp;displaylang=en" TargetMode="External"/><Relationship Id="rId4" Type="http://schemas.openxmlformats.org/officeDocument/2006/relationships/hyperlink" Target="http://www.microsoft.com/downloads/details.aspx?displaylang=en&amp;FamilyID=24660797-0c8f-4687-9d5f-b76d99b37ec2"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europe.msteched.com/topic/list/" TargetMode="Externa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0.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8" Type="http://schemas.openxmlformats.org/officeDocument/2006/relationships/hyperlink" Target="http://bbw.codeplex.com/" TargetMode="External"/><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hyperlink" Target="http://www.microsoft.com/downloads/details.aspx?FamilyID=93d432fe-1370-4b6d-aaa8-a0c43c30f5ab&amp;displaylang=en" TargetMode="External"/><Relationship Id="rId11" Type="http://schemas.openxmlformats.org/officeDocument/2006/relationships/image" Target="../media/image19.png"/><Relationship Id="rId5" Type="http://schemas.openxmlformats.org/officeDocument/2006/relationships/image" Target="../media/image16.png"/><Relationship Id="rId10" Type="http://schemas.openxmlformats.org/officeDocument/2006/relationships/hyperlink" Target="http://www.microsoft.com/downloads/details.aspx?displaylang=en&amp;FamilyID=24660797-0c8f-4687-9d5f-b76d99b37ec2" TargetMode="External"/><Relationship Id="rId4" Type="http://schemas.openxmlformats.org/officeDocument/2006/relationships/image" Target="../media/image15.pn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err="1"/>
              <a:t>Tested</a:t>
            </a:r>
            <a:r>
              <a:rPr lang="sv-SE" dirty="0"/>
              <a:t> </a:t>
            </a:r>
            <a:r>
              <a:rPr lang="sv-SE" dirty="0" smtClean="0"/>
              <a:t>Environments</a:t>
            </a:r>
            <a:endParaRPr lang="sv-SE" dirty="0"/>
          </a:p>
        </p:txBody>
      </p:sp>
      <p:graphicFrame>
        <p:nvGraphicFramePr>
          <p:cNvPr id="4" name="Table 3"/>
          <p:cNvGraphicFramePr>
            <a:graphicFrameLocks noGrp="1"/>
          </p:cNvGraphicFramePr>
          <p:nvPr>
            <p:extLst>
              <p:ext uri="{D42A27DB-BD31-4B8C-83A1-F6EECF244321}">
                <p14:modId xmlns:p14="http://schemas.microsoft.com/office/powerpoint/2010/main" val="2085028355"/>
              </p:ext>
            </p:extLst>
          </p:nvPr>
        </p:nvGraphicFramePr>
        <p:xfrm>
          <a:off x="2136479" y="1525438"/>
          <a:ext cx="7833738" cy="3235960"/>
        </p:xfrm>
        <a:graphic>
          <a:graphicData uri="http://schemas.openxmlformats.org/drawingml/2006/table">
            <a:tbl>
              <a:tblPr firstRow="1" bandRow="1">
                <a:tableStyleId>{073A0DAA-6AF3-43AB-8588-CEC1D06C72B9}</a:tableStyleId>
              </a:tblPr>
              <a:tblGrid>
                <a:gridCol w="1372680"/>
                <a:gridCol w="1572705"/>
                <a:gridCol w="1217867"/>
                <a:gridCol w="1835243"/>
                <a:gridCol w="1835243"/>
              </a:tblGrid>
              <a:tr h="370840">
                <a:tc>
                  <a:txBody>
                    <a:bodyPr/>
                    <a:lstStyle/>
                    <a:p>
                      <a:r>
                        <a:rPr lang="sv-SE" dirty="0" smtClean="0"/>
                        <a:t># of Bts Srv</a:t>
                      </a:r>
                      <a:endParaRPr lang="sv-SE" dirty="0"/>
                    </a:p>
                  </a:txBody>
                  <a:tcPr/>
                </a:tc>
                <a:tc>
                  <a:txBody>
                    <a:bodyPr/>
                    <a:lstStyle/>
                    <a:p>
                      <a:r>
                        <a:rPr lang="sv-SE" dirty="0" smtClean="0"/>
                        <a:t>#CPU/Bts Srv</a:t>
                      </a:r>
                      <a:endParaRPr lang="sv-SE" dirty="0"/>
                    </a:p>
                  </a:txBody>
                  <a:tcPr/>
                </a:tc>
                <a:tc>
                  <a:txBody>
                    <a:bodyPr/>
                    <a:lstStyle/>
                    <a:p>
                      <a:r>
                        <a:rPr lang="sv-SE" dirty="0" smtClean="0"/>
                        <a:t># SQL Srv</a:t>
                      </a:r>
                      <a:endParaRPr lang="sv-SE"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dirty="0" smtClean="0"/>
                        <a:t>#CPU/SQL Srv</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dirty="0" smtClean="0"/>
                        <a:t>Msgs/Sec</a:t>
                      </a:r>
                    </a:p>
                  </a:txBody>
                  <a:tcPr/>
                </a:tc>
              </a:tr>
              <a:tr h="370840">
                <a:tc>
                  <a:txBody>
                    <a:bodyPr/>
                    <a:lstStyle/>
                    <a:p>
                      <a:pPr algn="ctr"/>
                      <a:r>
                        <a:rPr lang="sv-SE" dirty="0" smtClean="0"/>
                        <a:t>1</a:t>
                      </a:r>
                      <a:endParaRPr lang="sv-SE" dirty="0"/>
                    </a:p>
                  </a:txBody>
                  <a:tcPr/>
                </a:tc>
                <a:tc>
                  <a:txBody>
                    <a:bodyPr/>
                    <a:lstStyle/>
                    <a:p>
                      <a:pPr algn="ctr"/>
                      <a:r>
                        <a:rPr lang="sv-SE" dirty="0" smtClean="0"/>
                        <a:t>1 Quad</a:t>
                      </a:r>
                      <a:endParaRPr lang="sv-SE" dirty="0"/>
                    </a:p>
                  </a:txBody>
                  <a:tcPr/>
                </a:tc>
                <a:tc>
                  <a:txBody>
                    <a:bodyPr/>
                    <a:lstStyle/>
                    <a:p>
                      <a:pPr algn="ctr"/>
                      <a:r>
                        <a:rPr lang="sv-SE" dirty="0" smtClean="0"/>
                        <a:t>(1)</a:t>
                      </a:r>
                      <a:endParaRPr lang="sv-SE" dirty="0"/>
                    </a:p>
                  </a:txBody>
                  <a:tcPr/>
                </a:tc>
                <a:tc>
                  <a:txBody>
                    <a:bodyPr/>
                    <a:lstStyle/>
                    <a:p>
                      <a:pPr algn="ctr"/>
                      <a:r>
                        <a:rPr lang="sv-SE" dirty="0" smtClean="0"/>
                        <a:t>(1)</a:t>
                      </a:r>
                      <a:endParaRPr lang="sv-SE" dirty="0"/>
                    </a:p>
                  </a:txBody>
                  <a:tcPr/>
                </a:tc>
                <a:tc>
                  <a:txBody>
                    <a:bodyPr/>
                    <a:lstStyle/>
                    <a:p>
                      <a:pPr algn="ctr"/>
                      <a:r>
                        <a:rPr lang="sv-SE" dirty="0" smtClean="0"/>
                        <a:t>200</a:t>
                      </a:r>
                      <a:endParaRPr lang="sv-SE" dirty="0"/>
                    </a:p>
                  </a:txBody>
                  <a:tcPr/>
                </a:tc>
              </a:tr>
              <a:tr h="370840">
                <a:tc>
                  <a:txBody>
                    <a:bodyPr/>
                    <a:lstStyle/>
                    <a:p>
                      <a:pPr algn="ctr"/>
                      <a:r>
                        <a:rPr lang="sv-SE" dirty="0" smtClean="0"/>
                        <a:t>1</a:t>
                      </a:r>
                      <a:endParaRPr lang="sv-SE"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smtClean="0"/>
                        <a:t>1 Quad</a:t>
                      </a:r>
                    </a:p>
                  </a:txBody>
                  <a:tcPr/>
                </a:tc>
                <a:tc>
                  <a:txBody>
                    <a:bodyPr/>
                    <a:lstStyle/>
                    <a:p>
                      <a:pPr algn="ctr"/>
                      <a:r>
                        <a:rPr lang="sv-SE" dirty="0" smtClean="0"/>
                        <a:t>1</a:t>
                      </a:r>
                      <a:endParaRPr lang="sv-SE"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smtClean="0"/>
                        <a:t>1 Quad</a:t>
                      </a:r>
                    </a:p>
                  </a:txBody>
                  <a:tcPr/>
                </a:tc>
                <a:tc>
                  <a:txBody>
                    <a:bodyPr/>
                    <a:lstStyle/>
                    <a:p>
                      <a:pPr algn="ctr"/>
                      <a:r>
                        <a:rPr lang="sv-SE" dirty="0" smtClean="0"/>
                        <a:t>350</a:t>
                      </a:r>
                      <a:endParaRPr lang="sv-SE" dirty="0"/>
                    </a:p>
                  </a:txBody>
                  <a:tcPr/>
                </a:tc>
              </a:tr>
              <a:tr h="370840">
                <a:tc>
                  <a:txBody>
                    <a:bodyPr/>
                    <a:lstStyle/>
                    <a:p>
                      <a:pPr algn="ctr"/>
                      <a:r>
                        <a:rPr lang="sv-SE" dirty="0" smtClean="0"/>
                        <a:t>1</a:t>
                      </a:r>
                      <a:endParaRPr lang="sv-SE"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smtClean="0"/>
                        <a:t>1 Quad</a:t>
                      </a:r>
                    </a:p>
                  </a:txBody>
                  <a:tcPr/>
                </a:tc>
                <a:tc>
                  <a:txBody>
                    <a:bodyPr/>
                    <a:lstStyle/>
                    <a:p>
                      <a:pPr algn="ctr"/>
                      <a:r>
                        <a:rPr lang="sv-SE" dirty="0" smtClean="0"/>
                        <a:t>1</a:t>
                      </a:r>
                      <a:endParaRPr lang="sv-SE" dirty="0"/>
                    </a:p>
                  </a:txBody>
                  <a:tcPr/>
                </a:tc>
                <a:tc>
                  <a:txBody>
                    <a:bodyPr/>
                    <a:lstStyle/>
                    <a:p>
                      <a:pPr algn="ctr"/>
                      <a:r>
                        <a:rPr lang="sv-SE" dirty="0" smtClean="0"/>
                        <a:t>2 Quad</a:t>
                      </a:r>
                      <a:endParaRPr lang="sv-SE" dirty="0"/>
                    </a:p>
                  </a:txBody>
                  <a:tcPr/>
                </a:tc>
                <a:tc>
                  <a:txBody>
                    <a:bodyPr/>
                    <a:lstStyle/>
                    <a:p>
                      <a:pPr algn="ctr"/>
                      <a:r>
                        <a:rPr lang="sv-SE" dirty="0" smtClean="0"/>
                        <a:t>490</a:t>
                      </a:r>
                      <a:endParaRPr lang="sv-SE" dirty="0"/>
                    </a:p>
                  </a:txBody>
                  <a:tcPr/>
                </a:tc>
              </a:tr>
              <a:tr h="370840">
                <a:tc>
                  <a:txBody>
                    <a:bodyPr/>
                    <a:lstStyle/>
                    <a:p>
                      <a:pPr algn="ctr"/>
                      <a:r>
                        <a:rPr lang="sv-SE" dirty="0" smtClean="0"/>
                        <a:t>1</a:t>
                      </a:r>
                      <a:endParaRPr lang="sv-SE"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smtClean="0"/>
                        <a:t>2 Quad</a:t>
                      </a:r>
                    </a:p>
                  </a:txBody>
                  <a:tcPr/>
                </a:tc>
                <a:tc>
                  <a:txBody>
                    <a:bodyPr/>
                    <a:lstStyle/>
                    <a:p>
                      <a:pPr algn="ctr"/>
                      <a:r>
                        <a:rPr lang="sv-SE" dirty="0" smtClean="0"/>
                        <a:t>1</a:t>
                      </a:r>
                      <a:endParaRPr lang="sv-SE"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dirty="0" smtClean="0"/>
                        <a:t>2 Quad</a:t>
                      </a:r>
                    </a:p>
                  </a:txBody>
                  <a:tcPr/>
                </a:tc>
                <a:tc>
                  <a:txBody>
                    <a:bodyPr/>
                    <a:lstStyle/>
                    <a:p>
                      <a:pPr algn="ctr"/>
                      <a:r>
                        <a:rPr lang="sv-SE" dirty="0" smtClean="0"/>
                        <a:t>700</a:t>
                      </a:r>
                      <a:endParaRPr lang="sv-SE" dirty="0"/>
                    </a:p>
                  </a:txBody>
                  <a:tcPr/>
                </a:tc>
              </a:tr>
              <a:tr h="370840">
                <a:tc>
                  <a:txBody>
                    <a:bodyPr/>
                    <a:lstStyle/>
                    <a:p>
                      <a:pPr algn="ctr"/>
                      <a:r>
                        <a:rPr lang="sv-SE" dirty="0" smtClean="0"/>
                        <a:t>2</a:t>
                      </a:r>
                      <a:endParaRPr lang="sv-SE" dirty="0"/>
                    </a:p>
                  </a:txBody>
                  <a:tcPr/>
                </a:tc>
                <a:tc>
                  <a:txBody>
                    <a:bodyPr/>
                    <a:lstStyle/>
                    <a:p>
                      <a:pPr algn="ctr"/>
                      <a:r>
                        <a:rPr lang="sv-SE" dirty="0" smtClean="0"/>
                        <a:t>1 Quad</a:t>
                      </a:r>
                      <a:endParaRPr lang="sv-SE" dirty="0"/>
                    </a:p>
                  </a:txBody>
                  <a:tcPr/>
                </a:tc>
                <a:tc>
                  <a:txBody>
                    <a:bodyPr/>
                    <a:lstStyle/>
                    <a:p>
                      <a:pPr algn="ctr"/>
                      <a:r>
                        <a:rPr lang="sv-SE" dirty="0" smtClean="0"/>
                        <a:t>1</a:t>
                      </a:r>
                      <a:endParaRPr lang="sv-SE" dirty="0"/>
                    </a:p>
                  </a:txBody>
                  <a:tcPr/>
                </a:tc>
                <a:tc>
                  <a:txBody>
                    <a:bodyPr/>
                    <a:lstStyle/>
                    <a:p>
                      <a:pPr algn="ctr"/>
                      <a:r>
                        <a:rPr lang="sv-SE" dirty="0" smtClean="0"/>
                        <a:t>2 Quad</a:t>
                      </a:r>
                      <a:endParaRPr lang="sv-SE" dirty="0"/>
                    </a:p>
                  </a:txBody>
                  <a:tcPr/>
                </a:tc>
                <a:tc>
                  <a:txBody>
                    <a:bodyPr/>
                    <a:lstStyle/>
                    <a:p>
                      <a:pPr algn="ctr"/>
                      <a:r>
                        <a:rPr lang="sv-SE" dirty="0" smtClean="0"/>
                        <a:t>770</a:t>
                      </a:r>
                      <a:endParaRPr lang="sv-SE" dirty="0"/>
                    </a:p>
                  </a:txBody>
                  <a:tcPr/>
                </a:tc>
              </a:tr>
              <a:tr h="370840">
                <a:tc>
                  <a:txBody>
                    <a:bodyPr/>
                    <a:lstStyle/>
                    <a:p>
                      <a:pPr algn="ctr"/>
                      <a:r>
                        <a:rPr lang="sv-SE" dirty="0" smtClean="0"/>
                        <a:t>2</a:t>
                      </a:r>
                      <a:endParaRPr lang="sv-SE" dirty="0"/>
                    </a:p>
                  </a:txBody>
                  <a:tcPr/>
                </a:tc>
                <a:tc>
                  <a:txBody>
                    <a:bodyPr/>
                    <a:lstStyle/>
                    <a:p>
                      <a:pPr algn="ctr"/>
                      <a:r>
                        <a:rPr lang="sv-SE" dirty="0" smtClean="0"/>
                        <a:t>2 Quad</a:t>
                      </a:r>
                      <a:endParaRPr lang="sv-SE" dirty="0"/>
                    </a:p>
                  </a:txBody>
                  <a:tcPr/>
                </a:tc>
                <a:tc>
                  <a:txBody>
                    <a:bodyPr/>
                    <a:lstStyle/>
                    <a:p>
                      <a:pPr algn="ctr"/>
                      <a:r>
                        <a:rPr lang="sv-SE" dirty="0" smtClean="0"/>
                        <a:t>1</a:t>
                      </a:r>
                      <a:endParaRPr lang="sv-SE" dirty="0"/>
                    </a:p>
                  </a:txBody>
                  <a:tcPr/>
                </a:tc>
                <a:tc>
                  <a:txBody>
                    <a:bodyPr/>
                    <a:lstStyle/>
                    <a:p>
                      <a:pPr algn="ctr"/>
                      <a:r>
                        <a:rPr lang="sv-SE" dirty="0" smtClean="0"/>
                        <a:t>2 Quad</a:t>
                      </a:r>
                      <a:endParaRPr lang="sv-SE" dirty="0"/>
                    </a:p>
                  </a:txBody>
                  <a:tcPr/>
                </a:tc>
                <a:tc>
                  <a:txBody>
                    <a:bodyPr/>
                    <a:lstStyle/>
                    <a:p>
                      <a:pPr algn="ctr"/>
                      <a:r>
                        <a:rPr lang="sv-SE" dirty="0" smtClean="0"/>
                        <a:t>910</a:t>
                      </a:r>
                      <a:endParaRPr lang="sv-SE" dirty="0"/>
                    </a:p>
                  </a:txBody>
                  <a:tcPr/>
                </a:tc>
              </a:tr>
              <a:tr h="370840">
                <a:tc>
                  <a:txBody>
                    <a:bodyPr/>
                    <a:lstStyle/>
                    <a:p>
                      <a:pPr algn="ctr"/>
                      <a:r>
                        <a:rPr lang="sv-SE" dirty="0" smtClean="0"/>
                        <a:t>2</a:t>
                      </a:r>
                      <a:endParaRPr lang="sv-SE" dirty="0"/>
                    </a:p>
                  </a:txBody>
                  <a:tcPr/>
                </a:tc>
                <a:tc>
                  <a:txBody>
                    <a:bodyPr/>
                    <a:lstStyle/>
                    <a:p>
                      <a:pPr algn="ctr"/>
                      <a:r>
                        <a:rPr lang="sv-SE" dirty="0" smtClean="0"/>
                        <a:t>2 Quad</a:t>
                      </a:r>
                      <a:endParaRPr lang="sv-SE" dirty="0"/>
                    </a:p>
                  </a:txBody>
                  <a:tcPr/>
                </a:tc>
                <a:tc>
                  <a:txBody>
                    <a:bodyPr/>
                    <a:lstStyle/>
                    <a:p>
                      <a:pPr algn="ctr"/>
                      <a:r>
                        <a:rPr lang="sv-SE" dirty="0" smtClean="0"/>
                        <a:t>1</a:t>
                      </a:r>
                      <a:endParaRPr lang="sv-SE" dirty="0"/>
                    </a:p>
                  </a:txBody>
                  <a:tcPr/>
                </a:tc>
                <a:tc>
                  <a:txBody>
                    <a:bodyPr/>
                    <a:lstStyle/>
                    <a:p>
                      <a:pPr algn="ctr"/>
                      <a:r>
                        <a:rPr lang="sv-SE" dirty="0" smtClean="0"/>
                        <a:t>4 Quad</a:t>
                      </a:r>
                      <a:endParaRPr lang="sv-SE" dirty="0"/>
                    </a:p>
                  </a:txBody>
                  <a:tcPr/>
                </a:tc>
                <a:tc>
                  <a:txBody>
                    <a:bodyPr/>
                    <a:lstStyle/>
                    <a:p>
                      <a:pPr algn="ctr"/>
                      <a:r>
                        <a:rPr lang="sv-SE" dirty="0" smtClean="0"/>
                        <a:t>980</a:t>
                      </a:r>
                      <a:endParaRPr lang="sv-SE" dirty="0"/>
                    </a:p>
                  </a:txBody>
                  <a:tcPr/>
                </a:tc>
              </a:tr>
            </a:tbl>
          </a:graphicData>
        </a:graphic>
      </p:graphicFrame>
      <p:grpSp>
        <p:nvGrpSpPr>
          <p:cNvPr id="5" name="Group 4"/>
          <p:cNvGrpSpPr/>
          <p:nvPr/>
        </p:nvGrpSpPr>
        <p:grpSpPr>
          <a:xfrm>
            <a:off x="2136479" y="1408976"/>
            <a:ext cx="7960368" cy="3429000"/>
            <a:chOff x="609600" y="1813119"/>
            <a:chExt cx="7960368" cy="3429000"/>
          </a:xfrm>
        </p:grpSpPr>
        <p:sp>
          <p:nvSpPr>
            <p:cNvPr id="6" name="Rectangle 5"/>
            <p:cNvSpPr/>
            <p:nvPr/>
          </p:nvSpPr>
          <p:spPr>
            <a:xfrm>
              <a:off x="609600" y="1904999"/>
              <a:ext cx="5943600" cy="3286803"/>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ounded Rectangle 7"/>
            <p:cNvSpPr/>
            <p:nvPr/>
          </p:nvSpPr>
          <p:spPr>
            <a:xfrm>
              <a:off x="6456464" y="1813119"/>
              <a:ext cx="2113504" cy="3429000"/>
            </a:xfrm>
            <a:prstGeom prst="roundRect">
              <a:avLst>
                <a:gd name="adj" fmla="val 6487"/>
              </a:avLst>
            </a:prstGeom>
            <a:noFill/>
            <a:ln cap="rnd" cmpd="sng">
              <a:solidFill>
                <a:srgbClr val="FF0000"/>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89" y="2906864"/>
            <a:ext cx="4069080" cy="2577465"/>
          </a:xfrm>
          <a:prstGeom prst="rect">
            <a:avLst/>
          </a:prstGeom>
          <a:effectLst>
            <a:reflection blurRad="6350" stA="50000" endA="300" endPos="55500" dist="50800" dir="5400000" sy="-100000" algn="bl" rotWithShape="0"/>
          </a:effectLst>
          <a:scene3d>
            <a:camera prst="perspectiveContrastingRightFacing"/>
            <a:lightRig rig="threePt" dir="t"/>
          </a:scene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07293" y="2906864"/>
            <a:ext cx="4069080" cy="2577465"/>
          </a:xfrm>
          <a:prstGeom prst="rect">
            <a:avLst/>
          </a:prstGeom>
          <a:effectLst>
            <a:reflection blurRad="6350" stA="50000" endA="300" endPos="55500" dist="50800" dir="5400000" sy="-100000" algn="bl" rotWithShape="0"/>
          </a:effectLst>
          <a:scene3d>
            <a:camera prst="perspectiveContrastingRightFacing"/>
            <a:lightRig rig="threePt" dir="t"/>
          </a:scene3d>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3996" y="2906864"/>
            <a:ext cx="4069080" cy="2577465"/>
          </a:xfrm>
          <a:prstGeom prst="rect">
            <a:avLst/>
          </a:prstGeom>
          <a:effectLst>
            <a:reflection blurRad="6350" stA="50000" endA="300" endPos="38500" dist="50800" dir="5400000" sy="-100000" algn="bl" rotWithShape="0"/>
          </a:effectLst>
          <a:scene3d>
            <a:camera prst="perspectiveContrastingRightFacing"/>
            <a:lightRig rig="threePt" dir="t"/>
          </a:scene3d>
        </p:spPr>
      </p:pic>
    </p:spTree>
    <p:extLst>
      <p:ext uri="{BB962C8B-B14F-4D97-AF65-F5344CB8AC3E}">
        <p14:creationId xmlns:p14="http://schemas.microsoft.com/office/powerpoint/2010/main" val="38814377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v-SE" dirty="0" err="1"/>
              <a:t>First</a:t>
            </a:r>
            <a:r>
              <a:rPr lang="sv-SE" dirty="0"/>
              <a:t> test – ”</a:t>
            </a:r>
            <a:r>
              <a:rPr lang="sv-SE" dirty="0" err="1"/>
              <a:t>Baseline</a:t>
            </a:r>
            <a:r>
              <a:rPr lang="sv-SE" dirty="0"/>
              <a:t>”</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10/main" val="121543215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v-SE"/>
          </a:p>
        </p:txBody>
      </p:sp>
      <p:sp>
        <p:nvSpPr>
          <p:cNvPr id="4" name="TextBox 3"/>
          <p:cNvSpPr txBox="1"/>
          <p:nvPr/>
        </p:nvSpPr>
        <p:spPr>
          <a:xfrm>
            <a:off x="2546964" y="1893838"/>
            <a:ext cx="5852692" cy="769441"/>
          </a:xfrm>
          <a:prstGeom prst="rect">
            <a:avLst/>
          </a:prstGeom>
          <a:noFill/>
        </p:spPr>
        <p:txBody>
          <a:bodyPr wrap="none" rtlCol="0">
            <a:spAutoFit/>
          </a:bodyPr>
          <a:lstStyle/>
          <a:p>
            <a:r>
              <a:rPr lang="sv-SE" sz="4400" b="1" dirty="0" smtClean="0">
                <a:effectLst>
                  <a:outerShdw blurRad="38100" dist="38100" dir="2700000" algn="tl">
                    <a:srgbClr val="000000">
                      <a:alpha val="43137"/>
                    </a:srgbClr>
                  </a:outerShdw>
                </a:effectLst>
              </a:rPr>
              <a:t>BizTalk</a:t>
            </a:r>
            <a:r>
              <a:rPr lang="sv-SE" sz="4400" b="1" dirty="0" smtClean="0"/>
              <a:t> </a:t>
            </a:r>
            <a:r>
              <a:rPr lang="sv-SE" sz="4400" b="1" dirty="0" smtClean="0">
                <a:solidFill>
                  <a:schemeClr val="bg1">
                    <a:lumMod val="50000"/>
                  </a:schemeClr>
                </a:solidFill>
              </a:rPr>
              <a:t>performance </a:t>
            </a:r>
          </a:p>
        </p:txBody>
      </p:sp>
      <p:grpSp>
        <p:nvGrpSpPr>
          <p:cNvPr id="5" name="Group 4"/>
          <p:cNvGrpSpPr/>
          <p:nvPr/>
        </p:nvGrpSpPr>
        <p:grpSpPr>
          <a:xfrm>
            <a:off x="2546964" y="2587079"/>
            <a:ext cx="5991768" cy="990600"/>
            <a:chOff x="533400" y="2971800"/>
            <a:chExt cx="5991768" cy="990600"/>
          </a:xfrm>
        </p:grpSpPr>
        <p:sp>
          <p:nvSpPr>
            <p:cNvPr id="6" name="TextBox 5"/>
            <p:cNvSpPr txBox="1"/>
            <p:nvPr/>
          </p:nvSpPr>
          <p:spPr>
            <a:xfrm>
              <a:off x="533400" y="3192959"/>
              <a:ext cx="5991768" cy="769441"/>
            </a:xfrm>
            <a:prstGeom prst="rect">
              <a:avLst/>
            </a:prstGeom>
            <a:noFill/>
          </p:spPr>
          <p:txBody>
            <a:bodyPr wrap="none" rtlCol="0">
              <a:spAutoFit/>
            </a:bodyPr>
            <a:lstStyle/>
            <a:p>
              <a:r>
                <a:rPr lang="sv-SE" sz="4400" b="1" dirty="0"/>
                <a:t>	</a:t>
              </a:r>
              <a:r>
                <a:rPr lang="sv-SE" sz="4400" b="1" dirty="0" smtClean="0"/>
                <a:t> </a:t>
              </a:r>
              <a:r>
                <a:rPr lang="sv-SE" sz="4400" b="1" dirty="0" smtClean="0">
                  <a:effectLst>
                    <a:outerShdw blurRad="38100" dist="38100" dir="2700000" algn="tl">
                      <a:srgbClr val="000000">
                        <a:alpha val="43137"/>
                      </a:srgbClr>
                    </a:outerShdw>
                  </a:effectLst>
                </a:rPr>
                <a:t>SQL</a:t>
              </a:r>
              <a:r>
                <a:rPr lang="sv-SE" sz="4400" b="1" dirty="0" smtClean="0"/>
                <a:t> </a:t>
              </a:r>
              <a:r>
                <a:rPr lang="sv-SE" sz="4400" b="1" dirty="0" smtClean="0">
                  <a:solidFill>
                    <a:schemeClr val="bg1">
                      <a:lumMod val="50000"/>
                    </a:schemeClr>
                  </a:solidFill>
                </a:rPr>
                <a:t>performance</a:t>
              </a:r>
            </a:p>
          </p:txBody>
        </p:sp>
        <p:sp>
          <p:nvSpPr>
            <p:cNvPr id="7" name="Right Arrow 6"/>
            <p:cNvSpPr/>
            <p:nvPr/>
          </p:nvSpPr>
          <p:spPr>
            <a:xfrm rot="5400000">
              <a:off x="1066800" y="3048000"/>
              <a:ext cx="609600" cy="457200"/>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grpSp>
        <p:nvGrpSpPr>
          <p:cNvPr id="8" name="Group 7"/>
          <p:cNvGrpSpPr/>
          <p:nvPr/>
        </p:nvGrpSpPr>
        <p:grpSpPr>
          <a:xfrm>
            <a:off x="2546964" y="3501479"/>
            <a:ext cx="7866256" cy="998041"/>
            <a:chOff x="533400" y="3886200"/>
            <a:chExt cx="7866256" cy="998041"/>
          </a:xfrm>
        </p:grpSpPr>
        <p:sp>
          <p:nvSpPr>
            <p:cNvPr id="9" name="TextBox 8"/>
            <p:cNvSpPr txBox="1"/>
            <p:nvPr/>
          </p:nvSpPr>
          <p:spPr>
            <a:xfrm>
              <a:off x="533400" y="4114800"/>
              <a:ext cx="7866256" cy="769441"/>
            </a:xfrm>
            <a:prstGeom prst="rect">
              <a:avLst/>
            </a:prstGeom>
            <a:noFill/>
          </p:spPr>
          <p:txBody>
            <a:bodyPr wrap="none" rtlCol="0">
              <a:spAutoFit/>
            </a:bodyPr>
            <a:lstStyle/>
            <a:p>
              <a:r>
                <a:rPr lang="sv-SE" sz="4400" b="1" dirty="0"/>
                <a:t>	</a:t>
              </a:r>
              <a:r>
                <a:rPr lang="sv-SE" sz="4400" b="1" dirty="0" smtClean="0"/>
                <a:t>	</a:t>
              </a:r>
              <a:r>
                <a:rPr lang="sv-SE" sz="4400" b="1" dirty="0" smtClean="0">
                  <a:effectLst>
                    <a:outerShdw blurRad="38100" dist="38100" dir="2700000" algn="tl">
                      <a:srgbClr val="000000">
                        <a:alpha val="43137"/>
                      </a:srgbClr>
                    </a:outerShdw>
                  </a:effectLst>
                </a:rPr>
                <a:t>Storage</a:t>
              </a:r>
              <a:r>
                <a:rPr lang="sv-SE" sz="4400" b="1" dirty="0" smtClean="0"/>
                <a:t> </a:t>
              </a:r>
              <a:r>
                <a:rPr lang="sv-SE" sz="4400" b="1" dirty="0" smtClean="0">
                  <a:solidFill>
                    <a:schemeClr val="bg1">
                      <a:lumMod val="50000"/>
                    </a:schemeClr>
                  </a:solidFill>
                </a:rPr>
                <a:t>performance</a:t>
              </a:r>
              <a:endParaRPr lang="sv-SE" sz="4400" b="1" dirty="0">
                <a:solidFill>
                  <a:schemeClr val="bg1">
                    <a:lumMod val="50000"/>
                  </a:schemeClr>
                </a:solidFill>
              </a:endParaRPr>
            </a:p>
          </p:txBody>
        </p:sp>
        <p:sp>
          <p:nvSpPr>
            <p:cNvPr id="10" name="Right Arrow 9"/>
            <p:cNvSpPr/>
            <p:nvPr/>
          </p:nvSpPr>
          <p:spPr>
            <a:xfrm rot="5400000">
              <a:off x="1828800" y="3962400"/>
              <a:ext cx="609600" cy="457200"/>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sp>
        <p:nvSpPr>
          <p:cNvPr id="11" name="Rectangle 10"/>
          <p:cNvSpPr/>
          <p:nvPr/>
        </p:nvSpPr>
        <p:spPr>
          <a:xfrm>
            <a:off x="2113473" y="5209509"/>
            <a:ext cx="8036238" cy="830997"/>
          </a:xfrm>
          <a:prstGeom prst="rect">
            <a:avLst/>
          </a:prstGeom>
        </p:spPr>
        <p:txBody>
          <a:bodyPr wrap="square">
            <a:spAutoFit/>
          </a:bodyPr>
          <a:lstStyle/>
          <a:p>
            <a:r>
              <a:rPr lang="sv-SE" sz="2400" b="1" dirty="0" smtClean="0">
                <a:effectLst>
                  <a:outerShdw blurRad="38100" dist="38100" dir="2700000" algn="tl">
                    <a:srgbClr val="000000">
                      <a:alpha val="43137"/>
                    </a:srgbClr>
                  </a:outerShdw>
                </a:effectLst>
              </a:rPr>
              <a:t>”But I’m a </a:t>
            </a:r>
            <a:r>
              <a:rPr lang="sv-SE" sz="2400" b="1" dirty="0" err="1" smtClean="0">
                <a:effectLst>
                  <a:outerShdw blurRad="38100" dist="38100" dir="2700000" algn="tl">
                    <a:srgbClr val="000000">
                      <a:alpha val="43137"/>
                    </a:srgbClr>
                  </a:outerShdw>
                </a:effectLst>
              </a:rPr>
              <a:t>Developer</a:t>
            </a:r>
            <a:r>
              <a:rPr lang="sv-SE" sz="2400" b="1" dirty="0" smtClean="0">
                <a:effectLst>
                  <a:outerShdw blurRad="38100" dist="38100" dir="2700000" algn="tl">
                    <a:srgbClr val="000000">
                      <a:alpha val="43137"/>
                    </a:srgbClr>
                  </a:outerShdw>
                </a:effectLst>
              </a:rPr>
              <a:t>!!! I am not meant to know about this stuff. The X department take care of that.” </a:t>
            </a:r>
            <a:endParaRPr lang="en-US" sz="2400" dirty="0"/>
          </a:p>
        </p:txBody>
      </p:sp>
    </p:spTree>
    <p:extLst>
      <p:ext uri="{BB962C8B-B14F-4D97-AF65-F5344CB8AC3E}">
        <p14:creationId xmlns:p14="http://schemas.microsoft.com/office/powerpoint/2010/main" val="24248882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10" presetClass="entr" presetSubtype="0" fill="hold" grpId="0" nodeType="afterEffect">
                                  <p:stCondLst>
                                    <p:cond delay="3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2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Roles</a:t>
            </a:r>
            <a:endParaRPr lang="sv-SE" dirty="0"/>
          </a:p>
        </p:txBody>
      </p:sp>
      <p:pic>
        <p:nvPicPr>
          <p:cNvPr id="5122" name="Picture 2" descr="C:\Users\hakanssonmk\Downloads\MC90043489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1854" y="3838337"/>
            <a:ext cx="1553427" cy="1619726"/>
          </a:xfrm>
          <a:prstGeom prst="rect">
            <a:avLst/>
          </a:prstGeom>
          <a:extLst/>
        </p:spPr>
      </p:pic>
      <p:pic>
        <p:nvPicPr>
          <p:cNvPr id="5123" name="Picture 3" descr="C:\Users\hakanssonmk\Downloads\MC90043394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5898" y="3790950"/>
            <a:ext cx="1839585" cy="1714500"/>
          </a:xfrm>
          <a:prstGeom prst="rect">
            <a:avLst/>
          </a:prstGeom>
          <a:extLst/>
        </p:spPr>
      </p:pic>
      <p:pic>
        <p:nvPicPr>
          <p:cNvPr id="5124" name="Picture 4" descr="C:\Users\hakanssonmk\Downloads\MC90043394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07065" y="3790950"/>
            <a:ext cx="1839585" cy="1714500"/>
          </a:xfrm>
          <a:prstGeom prst="rect">
            <a:avLst/>
          </a:prstGeom>
          <a:extLst/>
        </p:spPr>
      </p:pic>
      <p:sp>
        <p:nvSpPr>
          <p:cNvPr id="4" name="Left-Right Arrow 3"/>
          <p:cNvSpPr/>
          <p:nvPr/>
        </p:nvSpPr>
        <p:spPr>
          <a:xfrm>
            <a:off x="3555074" y="4419600"/>
            <a:ext cx="1218883" cy="457200"/>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a:p>
        </p:txBody>
      </p:sp>
      <p:sp>
        <p:nvSpPr>
          <p:cNvPr id="7" name="TextBox 6"/>
          <p:cNvSpPr txBox="1"/>
          <p:nvPr/>
        </p:nvSpPr>
        <p:spPr>
          <a:xfrm>
            <a:off x="1346349" y="5430732"/>
            <a:ext cx="1867434" cy="369332"/>
          </a:xfrm>
          <a:prstGeom prst="rect">
            <a:avLst/>
          </a:prstGeom>
          <a:noFill/>
        </p:spPr>
        <p:txBody>
          <a:bodyPr wrap="none" rtlCol="0">
            <a:spAutoFit/>
          </a:bodyPr>
          <a:lstStyle/>
          <a:p>
            <a:r>
              <a:rPr lang="sv-SE" dirty="0" smtClean="0"/>
              <a:t>”the BizTalk guy”</a:t>
            </a:r>
            <a:endParaRPr lang="sv-SE" dirty="0"/>
          </a:p>
        </p:txBody>
      </p:sp>
      <p:sp>
        <p:nvSpPr>
          <p:cNvPr id="12" name="TextBox 11"/>
          <p:cNvSpPr txBox="1"/>
          <p:nvPr/>
        </p:nvSpPr>
        <p:spPr>
          <a:xfrm>
            <a:off x="5292735" y="5430732"/>
            <a:ext cx="1596912" cy="369332"/>
          </a:xfrm>
          <a:prstGeom prst="rect">
            <a:avLst/>
          </a:prstGeom>
          <a:noFill/>
        </p:spPr>
        <p:txBody>
          <a:bodyPr wrap="none" rtlCol="0">
            <a:spAutoFit/>
          </a:bodyPr>
          <a:lstStyle/>
          <a:p>
            <a:r>
              <a:rPr lang="sv-SE" dirty="0" smtClean="0"/>
              <a:t>”the SQL guy”</a:t>
            </a:r>
            <a:endParaRPr lang="sv-SE" dirty="0"/>
          </a:p>
        </p:txBody>
      </p:sp>
      <p:sp>
        <p:nvSpPr>
          <p:cNvPr id="13" name="TextBox 12"/>
          <p:cNvSpPr txBox="1"/>
          <p:nvPr/>
        </p:nvSpPr>
        <p:spPr>
          <a:xfrm>
            <a:off x="8836899" y="5430732"/>
            <a:ext cx="1970796" cy="369332"/>
          </a:xfrm>
          <a:prstGeom prst="rect">
            <a:avLst/>
          </a:prstGeom>
          <a:noFill/>
        </p:spPr>
        <p:txBody>
          <a:bodyPr wrap="none" rtlCol="0">
            <a:spAutoFit/>
          </a:bodyPr>
          <a:lstStyle/>
          <a:p>
            <a:r>
              <a:rPr lang="sv-SE" dirty="0" smtClean="0"/>
              <a:t>”the Storage guy”</a:t>
            </a:r>
            <a:endParaRPr lang="sv-SE" dirty="0"/>
          </a:p>
        </p:txBody>
      </p:sp>
      <p:sp>
        <p:nvSpPr>
          <p:cNvPr id="11" name="Left-Right Arrow 10"/>
          <p:cNvSpPr/>
          <p:nvPr/>
        </p:nvSpPr>
        <p:spPr>
          <a:xfrm>
            <a:off x="7110148" y="4419600"/>
            <a:ext cx="1218883" cy="457200"/>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a:p>
        </p:txBody>
      </p:sp>
      <p:sp>
        <p:nvSpPr>
          <p:cNvPr id="3" name="Rounded Rectangular Callout 2"/>
          <p:cNvSpPr/>
          <p:nvPr/>
        </p:nvSpPr>
        <p:spPr>
          <a:xfrm>
            <a:off x="966207" y="2057400"/>
            <a:ext cx="2640912" cy="1371600"/>
          </a:xfrm>
          <a:prstGeom prst="wedgeRoundRectCallout">
            <a:avLst>
              <a:gd name="adj1" fmla="val -8632"/>
              <a:gd name="adj2" fmla="val 78557"/>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smtClean="0">
                <a:latin typeface="MV Boli" pitchFamily="2" charset="0"/>
                <a:cs typeface="MV Boli" pitchFamily="2" charset="0"/>
              </a:rPr>
              <a:t>I like to order a SQL cluster with 12 disks...</a:t>
            </a:r>
            <a:endParaRPr lang="sv-SE" dirty="0">
              <a:latin typeface="MV Boli" pitchFamily="2" charset="0"/>
              <a:cs typeface="MV Boli" pitchFamily="2" charset="0"/>
            </a:endParaRPr>
          </a:p>
        </p:txBody>
      </p:sp>
      <p:sp>
        <p:nvSpPr>
          <p:cNvPr id="14" name="Rounded Rectangular Callout 13"/>
          <p:cNvSpPr/>
          <p:nvPr/>
        </p:nvSpPr>
        <p:spPr>
          <a:xfrm>
            <a:off x="4536670" y="2057400"/>
            <a:ext cx="2640912" cy="1371600"/>
          </a:xfrm>
          <a:prstGeom prst="wedgeRoundRectCallout">
            <a:avLst>
              <a:gd name="adj1" fmla="val -8632"/>
              <a:gd name="adj2" fmla="val 78557"/>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smtClean="0">
                <a:latin typeface="MV Boli" pitchFamily="2" charset="0"/>
                <a:cs typeface="MV Boli" pitchFamily="2" charset="0"/>
              </a:rPr>
              <a:t>I like to order 12 LUNS...</a:t>
            </a:r>
            <a:endParaRPr lang="sv-SE" dirty="0">
              <a:latin typeface="MV Boli" pitchFamily="2" charset="0"/>
              <a:cs typeface="MV Boli" pitchFamily="2" charset="0"/>
            </a:endParaRPr>
          </a:p>
        </p:txBody>
      </p:sp>
      <p:sp>
        <p:nvSpPr>
          <p:cNvPr id="5" name="Cloud Callout 4"/>
          <p:cNvSpPr/>
          <p:nvPr/>
        </p:nvSpPr>
        <p:spPr>
          <a:xfrm>
            <a:off x="8133906" y="1828800"/>
            <a:ext cx="3445477" cy="1447800"/>
          </a:xfrm>
          <a:prstGeom prst="cloudCallout">
            <a:avLst>
              <a:gd name="adj1" fmla="val 5469"/>
              <a:gd name="adj2" fmla="val 8015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smtClean="0"/>
              <a:t>I’ll let him share the disk array with the SAP system..</a:t>
            </a:r>
            <a:endParaRPr lang="sv-SE" dirty="0"/>
          </a:p>
        </p:txBody>
      </p:sp>
    </p:spTree>
    <p:extLst>
      <p:ext uri="{BB962C8B-B14F-4D97-AF65-F5344CB8AC3E}">
        <p14:creationId xmlns:p14="http://schemas.microsoft.com/office/powerpoint/2010/main" val="8340823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139" y="2620925"/>
            <a:ext cx="11249247" cy="1218795"/>
          </a:xfrm>
        </p:spPr>
        <p:txBody>
          <a:bodyPr/>
          <a:lstStyle/>
          <a:p>
            <a:pPr algn="ctr"/>
            <a:r>
              <a:rPr lang="en-US" dirty="0"/>
              <a:t>Sometimes, separating resources </a:t>
            </a:r>
            <a:br>
              <a:rPr lang="en-US" dirty="0"/>
            </a:br>
            <a:r>
              <a:rPr lang="en-US" dirty="0"/>
              <a:t>relieves internal contention…</a:t>
            </a:r>
          </a:p>
        </p:txBody>
      </p:sp>
    </p:spTree>
    <p:extLst>
      <p:ext uri="{BB962C8B-B14F-4D97-AF65-F5344CB8AC3E}">
        <p14:creationId xmlns:p14="http://schemas.microsoft.com/office/powerpoint/2010/main" val="337066073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Hard Drive2"/>
          <p:cNvPicPr>
            <a:picLocks noChangeAspect="1" noChangeArrowheads="1"/>
          </p:cNvPicPr>
          <p:nvPr/>
        </p:nvPicPr>
        <p:blipFill>
          <a:blip r:embed="rId3" cstate="print"/>
          <a:srcRect/>
          <a:stretch>
            <a:fillRect/>
          </a:stretch>
        </p:blipFill>
        <p:spPr bwMode="auto">
          <a:xfrm>
            <a:off x="7736520" y="4127748"/>
            <a:ext cx="1631767" cy="1206253"/>
          </a:xfrm>
          <a:prstGeom prst="rect">
            <a:avLst/>
          </a:prstGeom>
          <a:noFill/>
        </p:spPr>
      </p:pic>
      <p:pic>
        <p:nvPicPr>
          <p:cNvPr id="40" name="Picture 39" descr="Hard Drive2"/>
          <p:cNvPicPr>
            <a:picLocks noChangeAspect="1" noChangeArrowheads="1"/>
          </p:cNvPicPr>
          <p:nvPr/>
        </p:nvPicPr>
        <p:blipFill>
          <a:blip r:embed="rId3" cstate="print"/>
          <a:srcRect/>
          <a:stretch>
            <a:fillRect/>
          </a:stretch>
        </p:blipFill>
        <p:spPr bwMode="auto">
          <a:xfrm>
            <a:off x="7736520" y="1905001"/>
            <a:ext cx="1631767" cy="1206253"/>
          </a:xfrm>
          <a:prstGeom prst="rect">
            <a:avLst/>
          </a:prstGeom>
          <a:noFill/>
        </p:spPr>
      </p:pic>
      <p:sp>
        <p:nvSpPr>
          <p:cNvPr id="32" name="Title 1"/>
          <p:cNvSpPr txBox="1">
            <a:spLocks/>
          </p:cNvSpPr>
          <p:nvPr/>
        </p:nvSpPr>
        <p:spPr>
          <a:xfrm>
            <a:off x="609441" y="155448"/>
            <a:ext cx="10969943" cy="1252728"/>
          </a:xfrm>
          <a:prstGeom prst="rect">
            <a:avLst/>
          </a:prstGeom>
        </p:spPr>
        <p:txBody>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r>
              <a:rPr lang="sv-SE" b="0" dirty="0" smtClean="0">
                <a:solidFill>
                  <a:schemeClr val="tx1"/>
                </a:solidFill>
                <a:latin typeface="Segoe Light" charset="0"/>
              </a:rPr>
              <a:t>Eliminating </a:t>
            </a:r>
            <a:r>
              <a:rPr lang="sv-SE" b="0" dirty="0" err="1" smtClean="0">
                <a:solidFill>
                  <a:schemeClr val="tx1"/>
                </a:solidFill>
                <a:latin typeface="Segoe Light" charset="0"/>
              </a:rPr>
              <a:t>bottlenecks</a:t>
            </a:r>
            <a:endParaRPr lang="sv-SE" b="0" dirty="0">
              <a:solidFill>
                <a:schemeClr val="tx1"/>
              </a:solidFill>
              <a:latin typeface="Segoe Light" charset="0"/>
            </a:endParaRPr>
          </a:p>
        </p:txBody>
      </p:sp>
      <p:pic>
        <p:nvPicPr>
          <p:cNvPr id="28" name="Rectangle 47928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0912" y="3276600"/>
            <a:ext cx="1618829" cy="1447800"/>
          </a:xfrm>
          <a:prstGeom prst="rect">
            <a:avLst/>
          </a:prstGeom>
          <a:extLst/>
        </p:spPr>
      </p:pic>
      <p:cxnSp>
        <p:nvCxnSpPr>
          <p:cNvPr id="30" name="Straight Arrow Connector 29"/>
          <p:cNvCxnSpPr>
            <a:stCxn id="28" idx="3"/>
            <a:endCxn id="27" idx="3"/>
          </p:cNvCxnSpPr>
          <p:nvPr/>
        </p:nvCxnSpPr>
        <p:spPr>
          <a:xfrm flipV="1">
            <a:off x="4259741" y="3009900"/>
            <a:ext cx="2748833" cy="990600"/>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stCxn id="28" idx="3"/>
            <a:endCxn id="25" idx="3"/>
          </p:cNvCxnSpPr>
          <p:nvPr/>
        </p:nvCxnSpPr>
        <p:spPr>
          <a:xfrm>
            <a:off x="4259741" y="4000500"/>
            <a:ext cx="2748833" cy="1295400"/>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grpSp>
        <p:nvGrpSpPr>
          <p:cNvPr id="3" name="Group 2"/>
          <p:cNvGrpSpPr/>
          <p:nvPr/>
        </p:nvGrpSpPr>
        <p:grpSpPr>
          <a:xfrm>
            <a:off x="7008574" y="2362200"/>
            <a:ext cx="1022618" cy="1295400"/>
            <a:chOff x="5257800" y="2438400"/>
            <a:chExt cx="1066800" cy="1295400"/>
          </a:xfrm>
        </p:grpSpPr>
        <p:sp>
          <p:nvSpPr>
            <p:cNvPr id="27" name="Folded Corner 26"/>
            <p:cNvSpPr/>
            <p:nvPr/>
          </p:nvSpPr>
          <p:spPr>
            <a:xfrm rot="10800000">
              <a:off x="5257800" y="2438400"/>
              <a:ext cx="1066800" cy="12954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dirty="0"/>
            </a:p>
          </p:txBody>
        </p:sp>
        <p:sp>
          <p:nvSpPr>
            <p:cNvPr id="38" name="TextBox 37"/>
            <p:cNvSpPr txBox="1"/>
            <p:nvPr/>
          </p:nvSpPr>
          <p:spPr>
            <a:xfrm>
              <a:off x="5257800" y="2907268"/>
              <a:ext cx="1066800" cy="369332"/>
            </a:xfrm>
            <a:prstGeom prst="rect">
              <a:avLst/>
            </a:prstGeom>
            <a:noFill/>
          </p:spPr>
          <p:txBody>
            <a:bodyPr wrap="square" rtlCol="0">
              <a:spAutoFit/>
            </a:bodyPr>
            <a:lstStyle/>
            <a:p>
              <a:pPr algn="ctr"/>
              <a:r>
                <a:rPr lang="sv-SE" b="1" dirty="0" smtClean="0">
                  <a:solidFill>
                    <a:schemeClr val="bg1"/>
                  </a:solidFill>
                  <a:effectLst>
                    <a:outerShdw blurRad="38100" dist="38100" dir="2700000" algn="tl">
                      <a:srgbClr val="000000">
                        <a:alpha val="43137"/>
                      </a:srgbClr>
                    </a:outerShdw>
                  </a:effectLst>
                </a:rPr>
                <a:t>Data</a:t>
              </a:r>
              <a:endParaRPr lang="sv-SE" b="1" dirty="0">
                <a:solidFill>
                  <a:schemeClr val="bg1"/>
                </a:solidFill>
                <a:effectLst>
                  <a:outerShdw blurRad="38100" dist="38100" dir="2700000" algn="tl">
                    <a:srgbClr val="000000">
                      <a:alpha val="43137"/>
                    </a:srgbClr>
                  </a:outerShdw>
                </a:effectLst>
              </a:endParaRPr>
            </a:p>
          </p:txBody>
        </p:sp>
      </p:grpSp>
      <p:grpSp>
        <p:nvGrpSpPr>
          <p:cNvPr id="2" name="Group 1"/>
          <p:cNvGrpSpPr/>
          <p:nvPr/>
        </p:nvGrpSpPr>
        <p:grpSpPr>
          <a:xfrm>
            <a:off x="7008574" y="4648200"/>
            <a:ext cx="1022618" cy="1295400"/>
            <a:chOff x="5257800" y="4038600"/>
            <a:chExt cx="1066800" cy="1295400"/>
          </a:xfrm>
        </p:grpSpPr>
        <p:sp>
          <p:nvSpPr>
            <p:cNvPr id="25" name="Folded Corner 24"/>
            <p:cNvSpPr/>
            <p:nvPr/>
          </p:nvSpPr>
          <p:spPr>
            <a:xfrm rot="10800000">
              <a:off x="5257800" y="4038600"/>
              <a:ext cx="1066800" cy="12954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a:p>
          </p:txBody>
        </p:sp>
        <p:sp>
          <p:nvSpPr>
            <p:cNvPr id="39" name="TextBox 38"/>
            <p:cNvSpPr txBox="1"/>
            <p:nvPr/>
          </p:nvSpPr>
          <p:spPr>
            <a:xfrm>
              <a:off x="5257800" y="4495800"/>
              <a:ext cx="1066800" cy="369332"/>
            </a:xfrm>
            <a:prstGeom prst="rect">
              <a:avLst/>
            </a:prstGeom>
            <a:noFill/>
          </p:spPr>
          <p:txBody>
            <a:bodyPr wrap="square" rtlCol="0">
              <a:spAutoFit/>
            </a:bodyPr>
            <a:lstStyle/>
            <a:p>
              <a:pPr algn="ctr"/>
              <a:r>
                <a:rPr lang="sv-SE" b="1" dirty="0" smtClean="0">
                  <a:solidFill>
                    <a:schemeClr val="bg1"/>
                  </a:solidFill>
                  <a:effectLst>
                    <a:outerShdw blurRad="38100" dist="38100" dir="2700000" algn="tl">
                      <a:srgbClr val="000000">
                        <a:alpha val="43137"/>
                      </a:srgbClr>
                    </a:outerShdw>
                  </a:effectLst>
                </a:rPr>
                <a:t>Log</a:t>
              </a:r>
              <a:endParaRPr lang="sv-SE" b="1"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1786746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PFS </a:t>
            </a:r>
            <a:r>
              <a:rPr lang="sv-SE" dirty="0" err="1" smtClean="0"/>
              <a:t>Contention</a:t>
            </a:r>
            <a:endParaRPr lang="sv-SE" dirty="0"/>
          </a:p>
        </p:txBody>
      </p:sp>
      <p:sp>
        <p:nvSpPr>
          <p:cNvPr id="3" name="Folded Corner 2"/>
          <p:cNvSpPr/>
          <p:nvPr/>
        </p:nvSpPr>
        <p:spPr>
          <a:xfrm rot="10800000">
            <a:off x="2908299" y="3340099"/>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4" name="Folded Corner 3"/>
          <p:cNvSpPr/>
          <p:nvPr/>
        </p:nvSpPr>
        <p:spPr>
          <a:xfrm rot="10800000">
            <a:off x="5273671" y="1600200"/>
            <a:ext cx="1066800" cy="12954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a:p>
        </p:txBody>
      </p:sp>
      <p:sp>
        <p:nvSpPr>
          <p:cNvPr id="5" name="TextBox 4"/>
          <p:cNvSpPr txBox="1"/>
          <p:nvPr/>
        </p:nvSpPr>
        <p:spPr>
          <a:xfrm>
            <a:off x="5273671" y="1828800"/>
            <a:ext cx="1066800" cy="646331"/>
          </a:xfrm>
          <a:prstGeom prst="rect">
            <a:avLst/>
          </a:prstGeom>
          <a:noFill/>
        </p:spPr>
        <p:txBody>
          <a:bodyPr wrap="square" rtlCol="0">
            <a:spAutoFit/>
          </a:bodyPr>
          <a:lstStyle/>
          <a:p>
            <a:pPr algn="ctr"/>
            <a:r>
              <a:rPr lang="sv-SE" b="1" dirty="0" smtClean="0">
                <a:solidFill>
                  <a:schemeClr val="bg1"/>
                </a:solidFill>
                <a:effectLst>
                  <a:outerShdw blurRad="38100" dist="38100" dir="2700000" algn="tl">
                    <a:srgbClr val="000000">
                      <a:alpha val="43137"/>
                    </a:srgbClr>
                  </a:outerShdw>
                </a:effectLst>
              </a:rPr>
              <a:t>Data</a:t>
            </a:r>
          </a:p>
          <a:p>
            <a:pPr algn="ctr"/>
            <a:r>
              <a:rPr lang="sv-SE" b="1" dirty="0" smtClean="0">
                <a:solidFill>
                  <a:schemeClr val="bg1"/>
                </a:solidFill>
                <a:effectLst>
                  <a:outerShdw blurRad="38100" dist="38100" dir="2700000" algn="tl">
                    <a:srgbClr val="000000">
                      <a:alpha val="43137"/>
                    </a:srgbClr>
                  </a:outerShdw>
                </a:effectLst>
              </a:rPr>
              <a:t>file</a:t>
            </a:r>
            <a:endParaRPr lang="sv-SE" b="1" dirty="0">
              <a:solidFill>
                <a:schemeClr val="bg1"/>
              </a:solidFill>
              <a:effectLst>
                <a:outerShdw blurRad="38100" dist="38100" dir="2700000" algn="tl">
                  <a:srgbClr val="000000">
                    <a:alpha val="43137"/>
                  </a:srgbClr>
                </a:outerShdw>
              </a:effectLst>
            </a:endParaRPr>
          </a:p>
        </p:txBody>
      </p:sp>
      <p:sp>
        <p:nvSpPr>
          <p:cNvPr id="6" name="Folded Corner 5"/>
          <p:cNvSpPr/>
          <p:nvPr/>
        </p:nvSpPr>
        <p:spPr>
          <a:xfrm rot="10800000">
            <a:off x="24542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7" name="Folded Corner 6"/>
          <p:cNvSpPr/>
          <p:nvPr/>
        </p:nvSpPr>
        <p:spPr>
          <a:xfrm rot="10800000">
            <a:off x="33686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8" name="Folded Corner 7"/>
          <p:cNvSpPr/>
          <p:nvPr/>
        </p:nvSpPr>
        <p:spPr>
          <a:xfrm rot="10800000">
            <a:off x="38258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9" name="Folded Corner 8"/>
          <p:cNvSpPr/>
          <p:nvPr/>
        </p:nvSpPr>
        <p:spPr>
          <a:xfrm rot="10800000">
            <a:off x="42830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0" name="Folded Corner 9"/>
          <p:cNvSpPr/>
          <p:nvPr/>
        </p:nvSpPr>
        <p:spPr>
          <a:xfrm rot="10800000">
            <a:off x="47402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1" name="Folded Corner 10"/>
          <p:cNvSpPr/>
          <p:nvPr/>
        </p:nvSpPr>
        <p:spPr>
          <a:xfrm rot="10800000">
            <a:off x="51974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2" name="Folded Corner 11"/>
          <p:cNvSpPr/>
          <p:nvPr/>
        </p:nvSpPr>
        <p:spPr>
          <a:xfrm rot="10800000">
            <a:off x="56546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3" name="Folded Corner 12"/>
          <p:cNvSpPr/>
          <p:nvPr/>
        </p:nvSpPr>
        <p:spPr>
          <a:xfrm rot="10800000">
            <a:off x="61118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4" name="Folded Corner 13"/>
          <p:cNvSpPr/>
          <p:nvPr/>
        </p:nvSpPr>
        <p:spPr>
          <a:xfrm rot="10800000">
            <a:off x="65690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5" name="Folded Corner 14"/>
          <p:cNvSpPr/>
          <p:nvPr/>
        </p:nvSpPr>
        <p:spPr>
          <a:xfrm rot="10800000">
            <a:off x="70262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6" name="Folded Corner 15"/>
          <p:cNvSpPr/>
          <p:nvPr/>
        </p:nvSpPr>
        <p:spPr>
          <a:xfrm rot="10800000">
            <a:off x="74834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7" name="Folded Corner 16"/>
          <p:cNvSpPr/>
          <p:nvPr/>
        </p:nvSpPr>
        <p:spPr>
          <a:xfrm rot="10800000">
            <a:off x="79406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8" name="Folded Corner 17"/>
          <p:cNvSpPr/>
          <p:nvPr/>
        </p:nvSpPr>
        <p:spPr>
          <a:xfrm rot="10800000">
            <a:off x="83978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9" name="Folded Corner 18"/>
          <p:cNvSpPr/>
          <p:nvPr/>
        </p:nvSpPr>
        <p:spPr>
          <a:xfrm rot="10800000">
            <a:off x="8855071" y="3333750"/>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20" name="Left Brace 19"/>
          <p:cNvSpPr/>
          <p:nvPr/>
        </p:nvSpPr>
        <p:spPr>
          <a:xfrm rot="5400000">
            <a:off x="5749921" y="-342900"/>
            <a:ext cx="190500" cy="6934200"/>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sv-SE"/>
          </a:p>
        </p:txBody>
      </p:sp>
      <p:grpSp>
        <p:nvGrpSpPr>
          <p:cNvPr id="21" name="Group 20"/>
          <p:cNvGrpSpPr/>
          <p:nvPr/>
        </p:nvGrpSpPr>
        <p:grpSpPr>
          <a:xfrm>
            <a:off x="2454271" y="2247899"/>
            <a:ext cx="6743703" cy="1628775"/>
            <a:chOff x="1235072" y="2247900"/>
            <a:chExt cx="6743703" cy="1628775"/>
          </a:xfrm>
        </p:grpSpPr>
        <p:sp>
          <p:nvSpPr>
            <p:cNvPr id="22" name="Line Callout 1 21"/>
            <p:cNvSpPr/>
            <p:nvPr/>
          </p:nvSpPr>
          <p:spPr>
            <a:xfrm>
              <a:off x="1235072" y="2247900"/>
              <a:ext cx="1203328" cy="422147"/>
            </a:xfrm>
            <a:prstGeom prst="borderCallout1">
              <a:avLst>
                <a:gd name="adj1" fmla="val 121362"/>
                <a:gd name="adj2" fmla="val 53125"/>
                <a:gd name="adj3" fmla="val 267310"/>
                <a:gd name="adj4" fmla="val 57457"/>
              </a:avLst>
            </a:prstGeom>
          </p:spPr>
          <p:style>
            <a:lnRef idx="1">
              <a:schemeClr val="dk1"/>
            </a:lnRef>
            <a:fillRef idx="2">
              <a:schemeClr val="dk1"/>
            </a:fillRef>
            <a:effectRef idx="1">
              <a:schemeClr val="dk1"/>
            </a:effectRef>
            <a:fontRef idx="minor">
              <a:schemeClr val="dk1"/>
            </a:fontRef>
          </p:style>
          <p:txBody>
            <a:bodyPr rtlCol="0" anchor="ctr"/>
            <a:lstStyle/>
            <a:p>
              <a:pPr algn="ctr"/>
              <a:r>
                <a:rPr lang="sv-SE" dirty="0" smtClean="0"/>
                <a:t>PFS Page</a:t>
              </a:r>
              <a:endParaRPr lang="sv-SE" dirty="0"/>
            </a:p>
          </p:txBody>
        </p:sp>
        <p:grpSp>
          <p:nvGrpSpPr>
            <p:cNvPr id="23" name="Group 22"/>
            <p:cNvGrpSpPr/>
            <p:nvPr/>
          </p:nvGrpSpPr>
          <p:grpSpPr>
            <a:xfrm>
              <a:off x="1692272" y="3333751"/>
              <a:ext cx="6286503" cy="542924"/>
              <a:chOff x="1692272" y="3333751"/>
              <a:chExt cx="6286503" cy="542924"/>
            </a:xfrm>
          </p:grpSpPr>
          <p:sp>
            <p:nvSpPr>
              <p:cNvPr id="24" name="Folded Corner 23"/>
              <p:cNvSpPr/>
              <p:nvPr/>
            </p:nvSpPr>
            <p:spPr>
              <a:xfrm rot="10800000">
                <a:off x="1692272" y="3333751"/>
                <a:ext cx="381000" cy="542924"/>
              </a:xfrm>
              <a:prstGeom prst="foldedCorner">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25" name="Rectangle 24"/>
              <p:cNvSpPr/>
              <p:nvPr/>
            </p:nvSpPr>
            <p:spPr>
              <a:xfrm>
                <a:off x="2187575" y="3533775"/>
                <a:ext cx="304800" cy="304800"/>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6" name="Rectangle 25"/>
              <p:cNvSpPr/>
              <p:nvPr/>
            </p:nvSpPr>
            <p:spPr>
              <a:xfrm>
                <a:off x="2644775" y="3686175"/>
                <a:ext cx="304800" cy="152400"/>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7" name="Rectangle 26"/>
              <p:cNvSpPr/>
              <p:nvPr/>
            </p:nvSpPr>
            <p:spPr>
              <a:xfrm>
                <a:off x="3101975" y="3429000"/>
                <a:ext cx="304800" cy="409575"/>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8" name="Rectangle 27"/>
              <p:cNvSpPr/>
              <p:nvPr/>
            </p:nvSpPr>
            <p:spPr>
              <a:xfrm>
                <a:off x="3559175" y="3762375"/>
                <a:ext cx="304800" cy="76200"/>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9" name="Rectangle 28"/>
              <p:cNvSpPr/>
              <p:nvPr/>
            </p:nvSpPr>
            <p:spPr>
              <a:xfrm>
                <a:off x="4016375" y="3605213"/>
                <a:ext cx="304800" cy="233362"/>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0" name="Rectangle 29"/>
              <p:cNvSpPr/>
              <p:nvPr/>
            </p:nvSpPr>
            <p:spPr>
              <a:xfrm>
                <a:off x="4473575" y="3533775"/>
                <a:ext cx="304800" cy="304800"/>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1" name="Rectangle 30"/>
              <p:cNvSpPr/>
              <p:nvPr/>
            </p:nvSpPr>
            <p:spPr>
              <a:xfrm>
                <a:off x="4930775" y="3505200"/>
                <a:ext cx="304800" cy="333375"/>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2" name="Rectangle 31"/>
              <p:cNvSpPr/>
              <p:nvPr/>
            </p:nvSpPr>
            <p:spPr>
              <a:xfrm>
                <a:off x="5387975" y="3429000"/>
                <a:ext cx="304800" cy="409575"/>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3" name="Rectangle 32"/>
              <p:cNvSpPr/>
              <p:nvPr/>
            </p:nvSpPr>
            <p:spPr>
              <a:xfrm>
                <a:off x="5845175" y="3762375"/>
                <a:ext cx="304800" cy="76200"/>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4" name="Rectangle 33"/>
              <p:cNvSpPr/>
              <p:nvPr/>
            </p:nvSpPr>
            <p:spPr>
              <a:xfrm>
                <a:off x="6302375" y="3533775"/>
                <a:ext cx="304800" cy="304800"/>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5" name="Rectangle 34"/>
              <p:cNvSpPr/>
              <p:nvPr/>
            </p:nvSpPr>
            <p:spPr>
              <a:xfrm>
                <a:off x="6759575" y="3505200"/>
                <a:ext cx="304800" cy="333375"/>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6" name="Rectangle 35"/>
              <p:cNvSpPr/>
              <p:nvPr/>
            </p:nvSpPr>
            <p:spPr>
              <a:xfrm>
                <a:off x="7216775" y="3762375"/>
                <a:ext cx="304800" cy="76200"/>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7" name="Rectangle 36"/>
              <p:cNvSpPr/>
              <p:nvPr/>
            </p:nvSpPr>
            <p:spPr>
              <a:xfrm>
                <a:off x="7673975" y="3533775"/>
                <a:ext cx="304800" cy="304800"/>
              </a:xfrm>
              <a:prstGeom prst="rect">
                <a:avLst/>
              </a:prstGeom>
              <a:solidFill>
                <a:schemeClr val="accent4">
                  <a:lumMod val="60000"/>
                  <a:lumOff val="40000"/>
                </a:schemeClr>
              </a:solidFill>
              <a:ln cap="sq">
                <a:solidFill>
                  <a:schemeClr val="accent4">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grpSp>
      <p:grpSp>
        <p:nvGrpSpPr>
          <p:cNvPr id="38" name="Group 37"/>
          <p:cNvGrpSpPr/>
          <p:nvPr/>
        </p:nvGrpSpPr>
        <p:grpSpPr>
          <a:xfrm>
            <a:off x="2298699" y="4573898"/>
            <a:ext cx="2479675" cy="609600"/>
            <a:chOff x="1079500" y="4573899"/>
            <a:chExt cx="2479675" cy="609600"/>
          </a:xfrm>
        </p:grpSpPr>
        <p:pic>
          <p:nvPicPr>
            <p:cNvPr id="39" name="Picture 2" descr="C:\Users\hakanssonmk\Downloads\MC90043159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0" y="4573899"/>
              <a:ext cx="609600" cy="609600"/>
            </a:xfrm>
            <a:prstGeom prst="rect">
              <a:avLst/>
            </a:prstGeom>
            <a:extLst/>
          </p:spPr>
        </p:pic>
        <p:pic>
          <p:nvPicPr>
            <p:cNvPr id="40" name="Picture 3" descr="C:\Users\hakanssonmk\Downloads\MC90043385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6736" y="4688199"/>
              <a:ext cx="381000" cy="381000"/>
            </a:xfrm>
            <a:prstGeom prst="rect">
              <a:avLst/>
            </a:prstGeom>
            <a:extLst/>
          </p:spPr>
        </p:pic>
        <p:pic>
          <p:nvPicPr>
            <p:cNvPr id="41" name="Picture 3" descr="C:\Users\hakanssonmk\Downloads\MC90043385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6171" y="4688199"/>
              <a:ext cx="381000" cy="381000"/>
            </a:xfrm>
            <a:prstGeom prst="rect">
              <a:avLst/>
            </a:prstGeom>
            <a:extLst/>
          </p:spPr>
        </p:pic>
        <p:pic>
          <p:nvPicPr>
            <p:cNvPr id="42" name="Picture 3" descr="C:\Users\hakanssonmk\Downloads\MC90043385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8175" y="4688199"/>
              <a:ext cx="381000" cy="381000"/>
            </a:xfrm>
            <a:prstGeom prst="rect">
              <a:avLst/>
            </a:prstGeom>
            <a:extLst/>
          </p:spPr>
        </p:pic>
      </p:grpSp>
      <p:pic>
        <p:nvPicPr>
          <p:cNvPr id="43" name="Picture 7" descr="C:\Users\tkejser\AppData\Local\Microsoft\Windows\Temporary Internet Files\Content.IE5\5A855GJV\MCj04338340000[1].png"/>
          <p:cNvPicPr>
            <a:picLocks noChangeAspect="1" noChangeArrowheads="1"/>
          </p:cNvPicPr>
          <p:nvPr/>
        </p:nvPicPr>
        <p:blipFill>
          <a:blip r:embed="rId5" cstate="print"/>
          <a:srcRect/>
          <a:stretch>
            <a:fillRect/>
          </a:stretch>
        </p:blipFill>
        <p:spPr bwMode="auto">
          <a:xfrm>
            <a:off x="1958954" y="5296522"/>
            <a:ext cx="838200" cy="799477"/>
          </a:xfrm>
          <a:prstGeom prst="rect">
            <a:avLst/>
          </a:prstGeom>
          <a:noFill/>
          <a:ln w="9525">
            <a:noFill/>
            <a:miter lim="800000"/>
            <a:headEnd/>
            <a:tailEnd/>
          </a:ln>
        </p:spPr>
      </p:pic>
      <p:pic>
        <p:nvPicPr>
          <p:cNvPr id="44" name="Picture 7" descr="C:\Users\tkejser\AppData\Local\Microsoft\Windows\Temporary Internet Files\Content.IE5\5A855GJV\MCj04338340000[1].png"/>
          <p:cNvPicPr>
            <a:picLocks noChangeAspect="1" noChangeArrowheads="1"/>
          </p:cNvPicPr>
          <p:nvPr/>
        </p:nvPicPr>
        <p:blipFill>
          <a:blip r:embed="rId5" cstate="print"/>
          <a:srcRect/>
          <a:stretch>
            <a:fillRect/>
          </a:stretch>
        </p:blipFill>
        <p:spPr bwMode="auto">
          <a:xfrm>
            <a:off x="2901929" y="5296522"/>
            <a:ext cx="838200" cy="799477"/>
          </a:xfrm>
          <a:prstGeom prst="rect">
            <a:avLst/>
          </a:prstGeom>
          <a:noFill/>
          <a:ln w="9525">
            <a:noFill/>
            <a:miter lim="800000"/>
            <a:headEnd/>
            <a:tailEnd/>
          </a:ln>
        </p:spPr>
      </p:pic>
      <p:pic>
        <p:nvPicPr>
          <p:cNvPr id="45" name="Picture 7" descr="C:\Users\tkejser\AppData\Local\Microsoft\Windows\Temporary Internet Files\Content.IE5\5A855GJV\MCj04338340000[1].png"/>
          <p:cNvPicPr>
            <a:picLocks noChangeAspect="1" noChangeArrowheads="1"/>
          </p:cNvPicPr>
          <p:nvPr/>
        </p:nvPicPr>
        <p:blipFill>
          <a:blip r:embed="rId5" cstate="print"/>
          <a:srcRect/>
          <a:stretch>
            <a:fillRect/>
          </a:stretch>
        </p:blipFill>
        <p:spPr bwMode="auto">
          <a:xfrm>
            <a:off x="3841729" y="5296522"/>
            <a:ext cx="838200" cy="799477"/>
          </a:xfrm>
          <a:prstGeom prst="rect">
            <a:avLst/>
          </a:prstGeom>
          <a:noFill/>
          <a:ln w="9525">
            <a:noFill/>
            <a:miter lim="800000"/>
            <a:headEnd/>
            <a:tailEnd/>
          </a:ln>
        </p:spPr>
      </p:pic>
      <p:pic>
        <p:nvPicPr>
          <p:cNvPr id="46" name="Picture 7" descr="C:\Users\tkejser\AppData\Local\Microsoft\Windows\Temporary Internet Files\Content.IE5\5A855GJV\MCj04338340000[1].png"/>
          <p:cNvPicPr>
            <a:picLocks noChangeAspect="1" noChangeArrowheads="1"/>
          </p:cNvPicPr>
          <p:nvPr/>
        </p:nvPicPr>
        <p:blipFill>
          <a:blip r:embed="rId5" cstate="print"/>
          <a:srcRect/>
          <a:stretch>
            <a:fillRect/>
          </a:stretch>
        </p:blipFill>
        <p:spPr bwMode="auto">
          <a:xfrm>
            <a:off x="4835512" y="5296522"/>
            <a:ext cx="838200" cy="799477"/>
          </a:xfrm>
          <a:prstGeom prst="rect">
            <a:avLst/>
          </a:prstGeom>
          <a:noFill/>
          <a:ln w="9525">
            <a:noFill/>
            <a:miter lim="800000"/>
            <a:headEnd/>
            <a:tailEnd/>
          </a:ln>
        </p:spPr>
      </p:pic>
      <p:cxnSp>
        <p:nvCxnSpPr>
          <p:cNvPr id="47" name="Straight Arrow Connector 46"/>
          <p:cNvCxnSpPr>
            <a:stCxn id="43" idx="0"/>
            <a:endCxn id="3" idx="0"/>
          </p:cNvCxnSpPr>
          <p:nvPr/>
        </p:nvCxnSpPr>
        <p:spPr>
          <a:xfrm flipV="1">
            <a:off x="2378054" y="3883023"/>
            <a:ext cx="720745" cy="1413499"/>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44" idx="0"/>
            <a:endCxn id="24" idx="0"/>
          </p:cNvCxnSpPr>
          <p:nvPr/>
        </p:nvCxnSpPr>
        <p:spPr>
          <a:xfrm flipH="1" flipV="1">
            <a:off x="3101971" y="3876674"/>
            <a:ext cx="219058" cy="1419848"/>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flipV="1">
            <a:off x="3101972" y="3876674"/>
            <a:ext cx="1828802" cy="1419848"/>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endCxn id="24" idx="0"/>
          </p:cNvCxnSpPr>
          <p:nvPr/>
        </p:nvCxnSpPr>
        <p:spPr>
          <a:xfrm flipH="1" flipV="1">
            <a:off x="3101971" y="3876674"/>
            <a:ext cx="914403" cy="1419848"/>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3596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10" presetClass="entr" presetSubtype="0"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par>
                                <p:cTn id="22" presetID="10" presetClass="entr" presetSubtype="0"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10" presetClass="entr" presetSubtype="0"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par>
                                <p:cTn id="28" presetID="10"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par>
                                <p:cTn id="31" presetID="10" presetClass="entr" presetSubtype="0"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childTnLst>
                          </p:cTn>
                        </p:par>
                        <p:par>
                          <p:cTn id="34" fill="hold">
                            <p:stCondLst>
                              <p:cond delay="500"/>
                            </p:stCondLst>
                            <p:childTnLst>
                              <p:par>
                                <p:cTn id="35" presetID="10" presetClass="entr" presetSubtype="0" fill="hold" nodeType="afterEffect">
                                  <p:stCondLst>
                                    <p:cond delay="350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PFS </a:t>
            </a:r>
            <a:r>
              <a:rPr lang="sv-SE" dirty="0" err="1" smtClean="0"/>
              <a:t>Contention</a:t>
            </a:r>
            <a:r>
              <a:rPr lang="sv-SE" dirty="0"/>
              <a:t> </a:t>
            </a:r>
            <a:r>
              <a:rPr lang="sv-SE" dirty="0" err="1"/>
              <a:t>Resolved</a:t>
            </a:r>
            <a:endParaRPr lang="sv-SE" dirty="0"/>
          </a:p>
        </p:txBody>
      </p:sp>
      <p:pic>
        <p:nvPicPr>
          <p:cNvPr id="3" name="Rectangle 4792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7651" y="2828240"/>
            <a:ext cx="1214438" cy="1447800"/>
          </a:xfrm>
          <a:prstGeom prst="rect">
            <a:avLst/>
          </a:prstGeom>
          <a:extLst/>
        </p:spPr>
      </p:pic>
      <p:cxnSp>
        <p:nvCxnSpPr>
          <p:cNvPr id="4" name="Straight Arrow Connector 3"/>
          <p:cNvCxnSpPr>
            <a:stCxn id="3" idx="3"/>
            <a:endCxn id="6" idx="3"/>
          </p:cNvCxnSpPr>
          <p:nvPr/>
        </p:nvCxnSpPr>
        <p:spPr>
          <a:xfrm flipV="1">
            <a:off x="3712089" y="1913840"/>
            <a:ext cx="2062162" cy="1638300"/>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grpSp>
        <p:nvGrpSpPr>
          <p:cNvPr id="5" name="Group 4"/>
          <p:cNvGrpSpPr/>
          <p:nvPr/>
        </p:nvGrpSpPr>
        <p:grpSpPr>
          <a:xfrm>
            <a:off x="5774251" y="1456640"/>
            <a:ext cx="773723" cy="914400"/>
            <a:chOff x="4419600" y="2438400"/>
            <a:chExt cx="838200" cy="990600"/>
          </a:xfrm>
        </p:grpSpPr>
        <p:sp>
          <p:nvSpPr>
            <p:cNvPr id="6" name="Folded Corner 5"/>
            <p:cNvSpPr/>
            <p:nvPr/>
          </p:nvSpPr>
          <p:spPr>
            <a:xfrm rot="10800000">
              <a:off x="4419600" y="2438400"/>
              <a:ext cx="815788" cy="9906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dirty="0"/>
            </a:p>
          </p:txBody>
        </p:sp>
        <p:sp>
          <p:nvSpPr>
            <p:cNvPr id="7" name="TextBox 6"/>
            <p:cNvSpPr txBox="1"/>
            <p:nvPr/>
          </p:nvSpPr>
          <p:spPr>
            <a:xfrm>
              <a:off x="4419600" y="2754868"/>
              <a:ext cx="838200" cy="307777"/>
            </a:xfrm>
            <a:prstGeom prst="rect">
              <a:avLst/>
            </a:prstGeom>
            <a:noFill/>
          </p:spPr>
          <p:txBody>
            <a:bodyPr wrap="square" rtlCol="0">
              <a:spAutoFit/>
            </a:bodyPr>
            <a:lstStyle/>
            <a:p>
              <a:pPr algn="ctr"/>
              <a:r>
                <a:rPr lang="sv-SE" sz="1400" b="1" dirty="0" smtClean="0">
                  <a:effectLst>
                    <a:outerShdw blurRad="38100" dist="38100" dir="2700000" algn="tl">
                      <a:srgbClr val="000000">
                        <a:alpha val="43137"/>
                      </a:srgbClr>
                    </a:outerShdw>
                  </a:effectLst>
                </a:rPr>
                <a:t>Data</a:t>
              </a:r>
              <a:endParaRPr lang="sv-SE" b="1" dirty="0">
                <a:effectLst>
                  <a:outerShdw blurRad="38100" dist="38100" dir="2700000" algn="tl">
                    <a:srgbClr val="000000">
                      <a:alpha val="43137"/>
                    </a:srgbClr>
                  </a:outerShdw>
                </a:effectLst>
              </a:endParaRPr>
            </a:p>
          </p:txBody>
        </p:sp>
      </p:grpSp>
      <p:pic>
        <p:nvPicPr>
          <p:cNvPr id="8" name="Picture 7" descr="C:\Users\tkejser\AppData\Local\Microsoft\Windows\Temporary Internet Files\Content.IE5\5A855GJV\MCj04338340000[1].png"/>
          <p:cNvPicPr>
            <a:picLocks noChangeAspect="1" noChangeArrowheads="1"/>
          </p:cNvPicPr>
          <p:nvPr/>
        </p:nvPicPr>
        <p:blipFill>
          <a:blip r:embed="rId4" cstate="print"/>
          <a:srcRect/>
          <a:stretch>
            <a:fillRect/>
          </a:stretch>
        </p:blipFill>
        <p:spPr bwMode="auto">
          <a:xfrm>
            <a:off x="8517451" y="2257363"/>
            <a:ext cx="838200" cy="799477"/>
          </a:xfrm>
          <a:prstGeom prst="rect">
            <a:avLst/>
          </a:prstGeom>
          <a:noFill/>
          <a:ln w="9525">
            <a:noFill/>
            <a:miter lim="800000"/>
            <a:headEnd/>
            <a:tailEnd/>
          </a:ln>
        </p:spPr>
      </p:pic>
      <p:pic>
        <p:nvPicPr>
          <p:cNvPr id="9" name="Picture 7" descr="C:\Users\tkejser\AppData\Local\Microsoft\Windows\Temporary Internet Files\Content.IE5\5A855GJV\MCj04338340000[1].png"/>
          <p:cNvPicPr>
            <a:picLocks noChangeAspect="1" noChangeArrowheads="1"/>
          </p:cNvPicPr>
          <p:nvPr/>
        </p:nvPicPr>
        <p:blipFill>
          <a:blip r:embed="rId4" cstate="print"/>
          <a:srcRect/>
          <a:stretch>
            <a:fillRect/>
          </a:stretch>
        </p:blipFill>
        <p:spPr bwMode="auto">
          <a:xfrm>
            <a:off x="8517451" y="2866963"/>
            <a:ext cx="838200" cy="799477"/>
          </a:xfrm>
          <a:prstGeom prst="rect">
            <a:avLst/>
          </a:prstGeom>
          <a:noFill/>
          <a:ln w="9525">
            <a:noFill/>
            <a:miter lim="800000"/>
            <a:headEnd/>
            <a:tailEnd/>
          </a:ln>
        </p:spPr>
      </p:pic>
      <p:pic>
        <p:nvPicPr>
          <p:cNvPr id="10" name="Picture 7" descr="C:\Users\tkejser\AppData\Local\Microsoft\Windows\Temporary Internet Files\Content.IE5\5A855GJV\MCj04338340000[1].png"/>
          <p:cNvPicPr>
            <a:picLocks noChangeAspect="1" noChangeArrowheads="1"/>
          </p:cNvPicPr>
          <p:nvPr/>
        </p:nvPicPr>
        <p:blipFill>
          <a:blip r:embed="rId4" cstate="print"/>
          <a:srcRect/>
          <a:stretch>
            <a:fillRect/>
          </a:stretch>
        </p:blipFill>
        <p:spPr bwMode="auto">
          <a:xfrm>
            <a:off x="8517451" y="3476563"/>
            <a:ext cx="838200" cy="799477"/>
          </a:xfrm>
          <a:prstGeom prst="rect">
            <a:avLst/>
          </a:prstGeom>
          <a:noFill/>
          <a:ln w="9525">
            <a:noFill/>
            <a:miter lim="800000"/>
            <a:headEnd/>
            <a:tailEnd/>
          </a:ln>
        </p:spPr>
      </p:pic>
      <p:pic>
        <p:nvPicPr>
          <p:cNvPr id="11" name="Picture 7" descr="C:\Users\tkejser\AppData\Local\Microsoft\Windows\Temporary Internet Files\Content.IE5\5A855GJV\MCj04338340000[1].png"/>
          <p:cNvPicPr>
            <a:picLocks noChangeAspect="1" noChangeArrowheads="1"/>
          </p:cNvPicPr>
          <p:nvPr/>
        </p:nvPicPr>
        <p:blipFill>
          <a:blip r:embed="rId4" cstate="print"/>
          <a:srcRect/>
          <a:stretch>
            <a:fillRect/>
          </a:stretch>
        </p:blipFill>
        <p:spPr bwMode="auto">
          <a:xfrm>
            <a:off x="8517451" y="4086163"/>
            <a:ext cx="838200" cy="799477"/>
          </a:xfrm>
          <a:prstGeom prst="rect">
            <a:avLst/>
          </a:prstGeom>
          <a:noFill/>
          <a:ln w="9525">
            <a:noFill/>
            <a:miter lim="800000"/>
            <a:headEnd/>
            <a:tailEnd/>
          </a:ln>
        </p:spPr>
      </p:pic>
      <p:cxnSp>
        <p:nvCxnSpPr>
          <p:cNvPr id="12" name="Straight Arrow Connector 11"/>
          <p:cNvCxnSpPr>
            <a:stCxn id="8" idx="1"/>
            <a:endCxn id="6" idx="1"/>
          </p:cNvCxnSpPr>
          <p:nvPr/>
        </p:nvCxnSpPr>
        <p:spPr>
          <a:xfrm rot="10800000">
            <a:off x="6527287" y="1913840"/>
            <a:ext cx="1990165" cy="743262"/>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9" idx="1"/>
            <a:endCxn id="17" idx="1"/>
          </p:cNvCxnSpPr>
          <p:nvPr/>
        </p:nvCxnSpPr>
        <p:spPr>
          <a:xfrm rot="10800000">
            <a:off x="6527287" y="3056840"/>
            <a:ext cx="1990165" cy="209862"/>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0" idx="1"/>
            <a:endCxn id="21" idx="3"/>
          </p:cNvCxnSpPr>
          <p:nvPr/>
        </p:nvCxnSpPr>
        <p:spPr>
          <a:xfrm rot="10800000" flipV="1">
            <a:off x="6547975" y="3876301"/>
            <a:ext cx="1969477" cy="300513"/>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11" idx="1"/>
            <a:endCxn id="23" idx="1"/>
          </p:cNvCxnSpPr>
          <p:nvPr/>
        </p:nvCxnSpPr>
        <p:spPr>
          <a:xfrm rot="10800000" flipV="1">
            <a:off x="6527287" y="4485902"/>
            <a:ext cx="1990165" cy="856938"/>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grpSp>
        <p:nvGrpSpPr>
          <p:cNvPr id="16" name="Group 15"/>
          <p:cNvGrpSpPr/>
          <p:nvPr/>
        </p:nvGrpSpPr>
        <p:grpSpPr>
          <a:xfrm>
            <a:off x="5774251" y="2599640"/>
            <a:ext cx="773723" cy="914400"/>
            <a:chOff x="4419600" y="2438400"/>
            <a:chExt cx="838200" cy="990600"/>
          </a:xfrm>
        </p:grpSpPr>
        <p:sp>
          <p:nvSpPr>
            <p:cNvPr id="17" name="Folded Corner 16"/>
            <p:cNvSpPr/>
            <p:nvPr/>
          </p:nvSpPr>
          <p:spPr>
            <a:xfrm rot="10800000">
              <a:off x="4419600" y="2438400"/>
              <a:ext cx="815788" cy="9906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dirty="0"/>
            </a:p>
          </p:txBody>
        </p:sp>
        <p:sp>
          <p:nvSpPr>
            <p:cNvPr id="18" name="TextBox 17"/>
            <p:cNvSpPr txBox="1"/>
            <p:nvPr/>
          </p:nvSpPr>
          <p:spPr>
            <a:xfrm>
              <a:off x="4419600" y="2754868"/>
              <a:ext cx="838200" cy="307777"/>
            </a:xfrm>
            <a:prstGeom prst="rect">
              <a:avLst/>
            </a:prstGeom>
            <a:noFill/>
          </p:spPr>
          <p:txBody>
            <a:bodyPr wrap="square" rtlCol="0">
              <a:spAutoFit/>
            </a:bodyPr>
            <a:lstStyle/>
            <a:p>
              <a:pPr algn="ctr"/>
              <a:r>
                <a:rPr lang="sv-SE" sz="1400" b="1" dirty="0" smtClean="0">
                  <a:effectLst>
                    <a:outerShdw blurRad="38100" dist="38100" dir="2700000" algn="tl">
                      <a:srgbClr val="000000">
                        <a:alpha val="43137"/>
                      </a:srgbClr>
                    </a:outerShdw>
                  </a:effectLst>
                </a:rPr>
                <a:t>Data</a:t>
              </a:r>
              <a:endParaRPr lang="sv-SE" b="1" dirty="0">
                <a:effectLst>
                  <a:outerShdw blurRad="38100" dist="38100" dir="2700000" algn="tl">
                    <a:srgbClr val="000000">
                      <a:alpha val="43137"/>
                    </a:srgbClr>
                  </a:outerShdw>
                </a:effectLst>
              </a:endParaRPr>
            </a:p>
          </p:txBody>
        </p:sp>
      </p:grpSp>
      <p:grpSp>
        <p:nvGrpSpPr>
          <p:cNvPr id="19" name="Group 18"/>
          <p:cNvGrpSpPr/>
          <p:nvPr/>
        </p:nvGrpSpPr>
        <p:grpSpPr>
          <a:xfrm>
            <a:off x="5774251" y="3742640"/>
            <a:ext cx="773723" cy="914400"/>
            <a:chOff x="4419600" y="2438400"/>
            <a:chExt cx="838200" cy="990600"/>
          </a:xfrm>
        </p:grpSpPr>
        <p:sp>
          <p:nvSpPr>
            <p:cNvPr id="20" name="Folded Corner 19"/>
            <p:cNvSpPr/>
            <p:nvPr/>
          </p:nvSpPr>
          <p:spPr>
            <a:xfrm rot="10800000">
              <a:off x="4419600" y="2438400"/>
              <a:ext cx="815788" cy="9906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dirty="0"/>
            </a:p>
          </p:txBody>
        </p:sp>
        <p:sp>
          <p:nvSpPr>
            <p:cNvPr id="21" name="TextBox 20"/>
            <p:cNvSpPr txBox="1"/>
            <p:nvPr/>
          </p:nvSpPr>
          <p:spPr>
            <a:xfrm>
              <a:off x="4419600" y="2754868"/>
              <a:ext cx="838200" cy="307777"/>
            </a:xfrm>
            <a:prstGeom prst="rect">
              <a:avLst/>
            </a:prstGeom>
            <a:noFill/>
          </p:spPr>
          <p:txBody>
            <a:bodyPr wrap="square" rtlCol="0">
              <a:spAutoFit/>
            </a:bodyPr>
            <a:lstStyle/>
            <a:p>
              <a:pPr algn="ctr"/>
              <a:r>
                <a:rPr lang="sv-SE" sz="1400" b="1" dirty="0" smtClean="0">
                  <a:effectLst>
                    <a:outerShdw blurRad="38100" dist="38100" dir="2700000" algn="tl">
                      <a:srgbClr val="000000">
                        <a:alpha val="43137"/>
                      </a:srgbClr>
                    </a:outerShdw>
                  </a:effectLst>
                </a:rPr>
                <a:t>Data</a:t>
              </a:r>
              <a:endParaRPr lang="sv-SE" b="1" dirty="0">
                <a:effectLst>
                  <a:outerShdw blurRad="38100" dist="38100" dir="2700000" algn="tl">
                    <a:srgbClr val="000000">
                      <a:alpha val="43137"/>
                    </a:srgbClr>
                  </a:outerShdw>
                </a:effectLst>
              </a:endParaRPr>
            </a:p>
          </p:txBody>
        </p:sp>
      </p:grpSp>
      <p:grpSp>
        <p:nvGrpSpPr>
          <p:cNvPr id="22" name="Group 21"/>
          <p:cNvGrpSpPr/>
          <p:nvPr/>
        </p:nvGrpSpPr>
        <p:grpSpPr>
          <a:xfrm>
            <a:off x="5774251" y="4885640"/>
            <a:ext cx="773723" cy="914400"/>
            <a:chOff x="4419600" y="2438400"/>
            <a:chExt cx="838200" cy="990600"/>
          </a:xfrm>
        </p:grpSpPr>
        <p:sp>
          <p:nvSpPr>
            <p:cNvPr id="23" name="Folded Corner 22"/>
            <p:cNvSpPr/>
            <p:nvPr/>
          </p:nvSpPr>
          <p:spPr>
            <a:xfrm rot="10800000">
              <a:off x="4419600" y="2438400"/>
              <a:ext cx="815788" cy="9906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dirty="0"/>
            </a:p>
          </p:txBody>
        </p:sp>
        <p:sp>
          <p:nvSpPr>
            <p:cNvPr id="24" name="TextBox 23"/>
            <p:cNvSpPr txBox="1"/>
            <p:nvPr/>
          </p:nvSpPr>
          <p:spPr>
            <a:xfrm>
              <a:off x="4419600" y="2754868"/>
              <a:ext cx="838200" cy="307777"/>
            </a:xfrm>
            <a:prstGeom prst="rect">
              <a:avLst/>
            </a:prstGeom>
            <a:noFill/>
          </p:spPr>
          <p:txBody>
            <a:bodyPr wrap="square" rtlCol="0">
              <a:spAutoFit/>
            </a:bodyPr>
            <a:lstStyle/>
            <a:p>
              <a:pPr algn="ctr"/>
              <a:r>
                <a:rPr lang="sv-SE" sz="1400" b="1" dirty="0" smtClean="0">
                  <a:effectLst>
                    <a:outerShdw blurRad="38100" dist="38100" dir="2700000" algn="tl">
                      <a:srgbClr val="000000">
                        <a:alpha val="43137"/>
                      </a:srgbClr>
                    </a:outerShdw>
                  </a:effectLst>
                </a:rPr>
                <a:t>Data</a:t>
              </a:r>
              <a:endParaRPr lang="sv-SE" b="1" dirty="0">
                <a:effectLst>
                  <a:outerShdw blurRad="38100" dist="38100" dir="2700000" algn="tl">
                    <a:srgbClr val="000000">
                      <a:alpha val="43137"/>
                    </a:srgbClr>
                  </a:outerShdw>
                </a:effectLst>
              </a:endParaRPr>
            </a:p>
          </p:txBody>
        </p:sp>
      </p:grpSp>
      <p:cxnSp>
        <p:nvCxnSpPr>
          <p:cNvPr id="25" name="Straight Arrow Connector 24"/>
          <p:cNvCxnSpPr>
            <a:stCxn id="3" idx="3"/>
            <a:endCxn id="18" idx="1"/>
          </p:cNvCxnSpPr>
          <p:nvPr/>
        </p:nvCxnSpPr>
        <p:spPr>
          <a:xfrm flipV="1">
            <a:off x="3712089" y="3033815"/>
            <a:ext cx="2062162" cy="518325"/>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stCxn id="3" idx="3"/>
            <a:endCxn id="20" idx="3"/>
          </p:cNvCxnSpPr>
          <p:nvPr/>
        </p:nvCxnSpPr>
        <p:spPr>
          <a:xfrm>
            <a:off x="3712089" y="3552140"/>
            <a:ext cx="2062162" cy="647700"/>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3" idx="3"/>
            <a:endCxn id="24" idx="1"/>
          </p:cNvCxnSpPr>
          <p:nvPr/>
        </p:nvCxnSpPr>
        <p:spPr>
          <a:xfrm>
            <a:off x="3712089" y="3552140"/>
            <a:ext cx="2062162" cy="1767675"/>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pic>
        <p:nvPicPr>
          <p:cNvPr id="28" name="Picture 2" descr="C:\Users\hakanssonmk\Downloads\MC90043159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2051" y="1990040"/>
            <a:ext cx="609600" cy="609600"/>
          </a:xfrm>
          <a:prstGeom prst="rect">
            <a:avLst/>
          </a:prstGeom>
          <a:extLst/>
        </p:spPr>
      </p:pic>
      <p:pic>
        <p:nvPicPr>
          <p:cNvPr id="29" name="Picture 2" descr="C:\Users\hakanssonmk\Downloads\MC90043159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2051" y="2752040"/>
            <a:ext cx="609600" cy="609600"/>
          </a:xfrm>
          <a:prstGeom prst="rect">
            <a:avLst/>
          </a:prstGeom>
          <a:extLst/>
        </p:spPr>
      </p:pic>
      <p:pic>
        <p:nvPicPr>
          <p:cNvPr id="30" name="Picture 2" descr="C:\Users\hakanssonmk\Downloads\MC90043159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2051" y="3666440"/>
            <a:ext cx="609600" cy="609600"/>
          </a:xfrm>
          <a:prstGeom prst="rect">
            <a:avLst/>
          </a:prstGeom>
          <a:extLst/>
        </p:spPr>
      </p:pic>
      <p:pic>
        <p:nvPicPr>
          <p:cNvPr id="31" name="Picture 2" descr="C:\Users\hakanssonmk\Downloads\MC90043159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2051" y="4580840"/>
            <a:ext cx="609600" cy="609600"/>
          </a:xfrm>
          <a:prstGeom prst="rect">
            <a:avLst/>
          </a:prstGeom>
          <a:extLst/>
        </p:spPr>
      </p:pic>
    </p:spTree>
    <p:extLst>
      <p:ext uri="{BB962C8B-B14F-4D97-AF65-F5344CB8AC3E}">
        <p14:creationId xmlns:p14="http://schemas.microsoft.com/office/powerpoint/2010/main" val="635190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Multiple </a:t>
            </a:r>
            <a:r>
              <a:rPr lang="en-US" dirty="0"/>
              <a:t>files and </a:t>
            </a:r>
            <a:r>
              <a:rPr lang="en-US" dirty="0" err="1"/>
              <a:t>filegroups</a:t>
            </a:r>
            <a:r>
              <a:rPr lang="en-US" dirty="0"/>
              <a:t> for the BizTalk </a:t>
            </a:r>
            <a:r>
              <a:rPr lang="en-US" dirty="0" err="1" smtClean="0"/>
              <a:t>MsgBoxDb</a:t>
            </a:r>
            <a:endParaRPr lang="sv-SE" dirty="0"/>
          </a:p>
        </p:txBody>
      </p:sp>
      <p:sp>
        <p:nvSpPr>
          <p:cNvPr id="9" name="Rounded Rectangle 8"/>
          <p:cNvSpPr/>
          <p:nvPr/>
        </p:nvSpPr>
        <p:spPr>
          <a:xfrm>
            <a:off x="4583506" y="2057400"/>
            <a:ext cx="2869453"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smtClean="0"/>
              <a:t>Primary </a:t>
            </a:r>
          </a:p>
          <a:p>
            <a:pPr algn="ctr"/>
            <a:r>
              <a:rPr lang="sv-SE" dirty="0" smtClean="0"/>
              <a:t>(default  file group)</a:t>
            </a:r>
            <a:endParaRPr lang="sv-SE" dirty="0"/>
          </a:p>
        </p:txBody>
      </p:sp>
      <p:sp>
        <p:nvSpPr>
          <p:cNvPr id="10" name="Rounded Rectangle 9"/>
          <p:cNvSpPr/>
          <p:nvPr/>
        </p:nvSpPr>
        <p:spPr>
          <a:xfrm>
            <a:off x="457081" y="3810000"/>
            <a:ext cx="1828324"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smtClean="0"/>
              <a:t>Misc Data</a:t>
            </a:r>
            <a:endParaRPr lang="sv-SE" dirty="0"/>
          </a:p>
        </p:txBody>
      </p:sp>
      <p:sp>
        <p:nvSpPr>
          <p:cNvPr id="11" name="Rounded Rectangle 10"/>
          <p:cNvSpPr/>
          <p:nvPr/>
        </p:nvSpPr>
        <p:spPr>
          <a:xfrm>
            <a:off x="2336191" y="3810000"/>
            <a:ext cx="1828324"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a:t>Misc </a:t>
            </a:r>
            <a:r>
              <a:rPr lang="sv-SE" dirty="0" smtClean="0"/>
              <a:t>Indexes</a:t>
            </a:r>
            <a:endParaRPr lang="sv-SE" dirty="0"/>
          </a:p>
        </p:txBody>
      </p:sp>
      <p:sp>
        <p:nvSpPr>
          <p:cNvPr id="12" name="Rounded Rectangle 11"/>
          <p:cNvSpPr/>
          <p:nvPr/>
        </p:nvSpPr>
        <p:spPr>
          <a:xfrm>
            <a:off x="4215302" y="3810000"/>
            <a:ext cx="1828324"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smtClean="0"/>
              <a:t>Predicate Data</a:t>
            </a:r>
            <a:endParaRPr lang="sv-SE" dirty="0"/>
          </a:p>
        </p:txBody>
      </p:sp>
      <p:sp>
        <p:nvSpPr>
          <p:cNvPr id="13" name="Rounded Rectangle 12"/>
          <p:cNvSpPr/>
          <p:nvPr/>
        </p:nvSpPr>
        <p:spPr>
          <a:xfrm>
            <a:off x="6094412" y="3810000"/>
            <a:ext cx="1828324"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smtClean="0"/>
              <a:t>Predicate Indexes</a:t>
            </a:r>
            <a:endParaRPr lang="sv-SE" dirty="0"/>
          </a:p>
        </p:txBody>
      </p:sp>
      <p:sp>
        <p:nvSpPr>
          <p:cNvPr id="14" name="Rounded Rectangle 13"/>
          <p:cNvSpPr/>
          <p:nvPr/>
        </p:nvSpPr>
        <p:spPr>
          <a:xfrm>
            <a:off x="7973523" y="3810000"/>
            <a:ext cx="1828324"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smtClean="0"/>
              <a:t>Message Data</a:t>
            </a:r>
            <a:endParaRPr lang="sv-SE" dirty="0"/>
          </a:p>
        </p:txBody>
      </p:sp>
      <p:sp>
        <p:nvSpPr>
          <p:cNvPr id="15" name="Rounded Rectangle 14"/>
          <p:cNvSpPr/>
          <p:nvPr/>
        </p:nvSpPr>
        <p:spPr>
          <a:xfrm>
            <a:off x="9852633" y="3810000"/>
            <a:ext cx="1828324"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smtClean="0"/>
              <a:t>Message Indexes</a:t>
            </a:r>
            <a:endParaRPr lang="sv-SE" dirty="0"/>
          </a:p>
        </p:txBody>
      </p:sp>
      <p:cxnSp>
        <p:nvCxnSpPr>
          <p:cNvPr id="17" name="Straight Arrow Connector 16"/>
          <p:cNvCxnSpPr>
            <a:stCxn id="9" idx="2"/>
            <a:endCxn id="10" idx="0"/>
          </p:cNvCxnSpPr>
          <p:nvPr/>
        </p:nvCxnSpPr>
        <p:spPr>
          <a:xfrm flipH="1">
            <a:off x="1371243" y="3124200"/>
            <a:ext cx="464699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9" idx="2"/>
            <a:endCxn id="11" idx="0"/>
          </p:cNvCxnSpPr>
          <p:nvPr/>
        </p:nvCxnSpPr>
        <p:spPr>
          <a:xfrm flipH="1">
            <a:off x="3250353" y="3124200"/>
            <a:ext cx="2767879"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9" idx="2"/>
            <a:endCxn id="12" idx="0"/>
          </p:cNvCxnSpPr>
          <p:nvPr/>
        </p:nvCxnSpPr>
        <p:spPr>
          <a:xfrm flipH="1">
            <a:off x="5129464" y="3124200"/>
            <a:ext cx="88876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9" idx="2"/>
            <a:endCxn id="13" idx="0"/>
          </p:cNvCxnSpPr>
          <p:nvPr/>
        </p:nvCxnSpPr>
        <p:spPr>
          <a:xfrm>
            <a:off x="6018232" y="3124200"/>
            <a:ext cx="990342"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9" idx="2"/>
            <a:endCxn id="14" idx="0"/>
          </p:cNvCxnSpPr>
          <p:nvPr/>
        </p:nvCxnSpPr>
        <p:spPr>
          <a:xfrm>
            <a:off x="6018232" y="3124200"/>
            <a:ext cx="2869453"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9" idx="2"/>
            <a:endCxn id="15" idx="0"/>
          </p:cNvCxnSpPr>
          <p:nvPr/>
        </p:nvCxnSpPr>
        <p:spPr>
          <a:xfrm>
            <a:off x="6018232" y="3124200"/>
            <a:ext cx="4748563"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136403" y="5627132"/>
            <a:ext cx="2404569" cy="369332"/>
          </a:xfrm>
          <a:prstGeom prst="rect">
            <a:avLst/>
          </a:prstGeom>
          <a:noFill/>
        </p:spPr>
        <p:txBody>
          <a:bodyPr wrap="none" rtlCol="0">
            <a:spAutoFit/>
          </a:bodyPr>
          <a:lstStyle/>
          <a:p>
            <a:r>
              <a:rPr lang="sv-SE" dirty="0" smtClean="0"/>
              <a:t>For more information:</a:t>
            </a:r>
            <a:endParaRPr lang="sv-SE" dirty="0"/>
          </a:p>
        </p:txBody>
      </p:sp>
      <p:sp>
        <p:nvSpPr>
          <p:cNvPr id="29" name="TextBox 28"/>
          <p:cNvSpPr txBox="1"/>
          <p:nvPr/>
        </p:nvSpPr>
        <p:spPr>
          <a:xfrm>
            <a:off x="3414352" y="5627132"/>
            <a:ext cx="6135269" cy="369332"/>
          </a:xfrm>
          <a:prstGeom prst="rect">
            <a:avLst/>
          </a:prstGeom>
          <a:noFill/>
        </p:spPr>
        <p:txBody>
          <a:bodyPr wrap="none" rtlCol="0">
            <a:spAutoFit/>
          </a:bodyPr>
          <a:lstStyle/>
          <a:p>
            <a:r>
              <a:rPr lang="en-US" dirty="0">
                <a:hlinkClick r:id="rId2"/>
              </a:rPr>
              <a:t>BizTalk Server </a:t>
            </a:r>
            <a:r>
              <a:rPr lang="en-US" dirty="0" err="1">
                <a:hlinkClick r:id="rId2"/>
              </a:rPr>
              <a:t>MessageBox</a:t>
            </a:r>
            <a:r>
              <a:rPr lang="en-US" dirty="0">
                <a:hlinkClick r:id="rId2"/>
              </a:rPr>
              <a:t> Database </a:t>
            </a:r>
            <a:r>
              <a:rPr lang="en-US" dirty="0" err="1">
                <a:hlinkClick r:id="rId2"/>
              </a:rPr>
              <a:t>Filegroups</a:t>
            </a:r>
            <a:r>
              <a:rPr lang="en-US" dirty="0">
                <a:hlinkClick r:id="rId2"/>
              </a:rPr>
              <a:t> SQL Script</a:t>
            </a:r>
            <a:endParaRPr lang="sv-SE" dirty="0"/>
          </a:p>
        </p:txBody>
      </p:sp>
    </p:spTree>
    <p:extLst>
      <p:ext uri="{BB962C8B-B14F-4D97-AF65-F5344CB8AC3E}">
        <p14:creationId xmlns:p14="http://schemas.microsoft.com/office/powerpoint/2010/main" val="125262134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620925"/>
            <a:ext cx="12188824" cy="609398"/>
          </a:xfrm>
        </p:spPr>
        <p:txBody>
          <a:bodyPr/>
          <a:lstStyle/>
          <a:p>
            <a:pPr algn="ctr"/>
            <a:r>
              <a:rPr lang="sv-SE" dirty="0" err="1" smtClean="0"/>
              <a:t>Sometimes</a:t>
            </a:r>
            <a:r>
              <a:rPr lang="sv-SE" dirty="0" smtClean="0"/>
              <a:t>, </a:t>
            </a:r>
            <a:r>
              <a:rPr lang="sv-SE" dirty="0" err="1" smtClean="0"/>
              <a:t>it’s</a:t>
            </a:r>
            <a:r>
              <a:rPr lang="sv-SE" dirty="0" smtClean="0"/>
              <a:t> </a:t>
            </a:r>
            <a:r>
              <a:rPr lang="sv-SE" dirty="0" err="1" smtClean="0"/>
              <a:t>better</a:t>
            </a:r>
            <a:r>
              <a:rPr lang="sv-SE" dirty="0" smtClean="0"/>
              <a:t> </a:t>
            </a:r>
            <a:r>
              <a:rPr lang="sv-SE" dirty="0" err="1" smtClean="0"/>
              <a:t>to</a:t>
            </a:r>
            <a:r>
              <a:rPr lang="sv-SE" dirty="0" smtClean="0"/>
              <a:t> </a:t>
            </a:r>
            <a:r>
              <a:rPr lang="sv-SE" dirty="0" err="1" smtClean="0"/>
              <a:t>keep</a:t>
            </a:r>
            <a:r>
              <a:rPr lang="sv-SE" dirty="0" smtClean="0"/>
              <a:t> it </a:t>
            </a:r>
            <a:r>
              <a:rPr lang="sv-SE" dirty="0" err="1" smtClean="0"/>
              <a:t>together</a:t>
            </a:r>
            <a:r>
              <a:rPr lang="sv-SE" dirty="0" smtClean="0"/>
              <a:t>… </a:t>
            </a:r>
            <a:endParaRPr lang="en-US" dirty="0"/>
          </a:p>
        </p:txBody>
      </p:sp>
    </p:spTree>
    <p:extLst>
      <p:ext uri="{BB962C8B-B14F-4D97-AF65-F5344CB8AC3E}">
        <p14:creationId xmlns:p14="http://schemas.microsoft.com/office/powerpoint/2010/main" val="104016441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BizTalk Server Performance: </a:t>
            </a:r>
            <a:r>
              <a:rPr lang="en-US" dirty="0" smtClean="0"/>
              <a:t/>
            </a:r>
            <a:br>
              <a:rPr lang="en-US" dirty="0" smtClean="0"/>
            </a:br>
            <a:r>
              <a:rPr lang="en-US" sz="4400" dirty="0" smtClean="0"/>
              <a:t>Configuring </a:t>
            </a:r>
            <a:r>
              <a:rPr lang="en-US" sz="4400" dirty="0"/>
              <a:t>BizTalk Server for Performance</a:t>
            </a:r>
          </a:p>
        </p:txBody>
      </p:sp>
      <p:sp>
        <p:nvSpPr>
          <p:cNvPr id="3" name="Subtitle 2"/>
          <p:cNvSpPr>
            <a:spLocks noGrp="1"/>
          </p:cNvSpPr>
          <p:nvPr>
            <p:ph type="subTitle" idx="1"/>
          </p:nvPr>
        </p:nvSpPr>
        <p:spPr>
          <a:xfrm>
            <a:off x="1763556" y="3874827"/>
            <a:ext cx="4835613" cy="463255"/>
          </a:xfrm>
        </p:spPr>
        <p:txBody>
          <a:bodyPr/>
          <a:lstStyle/>
          <a:p>
            <a:r>
              <a:rPr lang="en-US" b="1" dirty="0" smtClean="0">
                <a:gradFill>
                  <a:gsLst>
                    <a:gs pos="0">
                      <a:schemeClr val="tx1"/>
                    </a:gs>
                    <a:gs pos="100000">
                      <a:schemeClr val="tx1"/>
                    </a:gs>
                  </a:gsLst>
                  <a:lin ang="5400000" scaled="0"/>
                </a:gradFill>
              </a:rPr>
              <a:t>Mikael Håkansson</a:t>
            </a:r>
          </a:p>
          <a:p>
            <a:r>
              <a:rPr lang="en-US" dirty="0" smtClean="0">
                <a:gradFill>
                  <a:gsLst>
                    <a:gs pos="0">
                      <a:schemeClr val="tx1"/>
                    </a:gs>
                    <a:gs pos="100000">
                      <a:schemeClr val="tx1"/>
                    </a:gs>
                  </a:gsLst>
                  <a:lin ang="5400000" scaled="0"/>
                </a:gradFill>
              </a:rPr>
              <a:t>BizTalk Server MVP</a:t>
            </a:r>
          </a:p>
          <a:p>
            <a:r>
              <a:rPr lang="en-US" dirty="0" smtClean="0">
                <a:gradFill>
                  <a:gsLst>
                    <a:gs pos="0">
                      <a:schemeClr val="tx1"/>
                    </a:gs>
                    <a:gs pos="100000">
                      <a:schemeClr val="tx1"/>
                    </a:gs>
                  </a:gsLst>
                  <a:lin ang="5400000" scaled="0"/>
                </a:gradFill>
              </a:rPr>
              <a:t>Solution Architect</a:t>
            </a:r>
          </a:p>
          <a:p>
            <a:r>
              <a:rPr lang="en-US" dirty="0" err="1" smtClean="0">
                <a:gradFill>
                  <a:gsLst>
                    <a:gs pos="0">
                      <a:schemeClr val="tx1"/>
                    </a:gs>
                    <a:gs pos="100000">
                      <a:schemeClr val="tx1"/>
                    </a:gs>
                  </a:gsLst>
                  <a:lin ang="5400000" scaled="0"/>
                </a:gradFill>
              </a:rPr>
              <a:t>Enfo</a:t>
            </a:r>
            <a:r>
              <a:rPr lang="en-US" dirty="0" smtClean="0">
                <a:gradFill>
                  <a:gsLst>
                    <a:gs pos="0">
                      <a:schemeClr val="tx1"/>
                    </a:gs>
                    <a:gs pos="100000">
                      <a:schemeClr val="tx1"/>
                    </a:gs>
                  </a:gsLst>
                  <a:lin ang="5400000" scaled="0"/>
                </a:gradFill>
              </a:rPr>
              <a:t> </a:t>
            </a:r>
            <a:r>
              <a:rPr lang="en-US" dirty="0" err="1" smtClean="0">
                <a:gradFill>
                  <a:gsLst>
                    <a:gs pos="0">
                      <a:schemeClr val="tx1"/>
                    </a:gs>
                    <a:gs pos="100000">
                      <a:schemeClr val="tx1"/>
                    </a:gs>
                  </a:gsLst>
                  <a:lin ang="5400000" scaled="0"/>
                </a:gradFill>
              </a:rPr>
              <a:t>Zystems</a:t>
            </a:r>
            <a:endParaRPr lang="en-US" dirty="0">
              <a:gradFill>
                <a:gsLst>
                  <a:gs pos="0">
                    <a:schemeClr val="tx1"/>
                  </a:gs>
                  <a:gs pos="100000">
                    <a:schemeClr val="tx1"/>
                  </a:gs>
                </a:gsLst>
                <a:lin ang="5400000" scaled="0"/>
              </a:gradFill>
            </a:endParaRPr>
          </a:p>
        </p:txBody>
      </p:sp>
      <p:sp>
        <p:nvSpPr>
          <p:cNvPr id="4" name="Subtitle 2"/>
          <p:cNvSpPr txBox="1">
            <a:spLocks/>
          </p:cNvSpPr>
          <p:nvPr/>
        </p:nvSpPr>
        <p:spPr>
          <a:xfrm>
            <a:off x="5318620" y="3837454"/>
            <a:ext cx="5409577" cy="46325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SzPct val="90000"/>
              <a:buFontTx/>
              <a:buNone/>
              <a:defRPr sz="2800" kern="1200">
                <a:gradFill>
                  <a:gsLst>
                    <a:gs pos="0">
                      <a:schemeClr val="tx1"/>
                    </a:gs>
                    <a:gs pos="86000">
                      <a:schemeClr val="tx1"/>
                    </a:gs>
                  </a:gsLst>
                  <a:lin ang="5400000" scaled="0"/>
                </a:gradFill>
                <a:latin typeface="Segoe Light" pitchFamily="34" charset="0"/>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Segoe Light" pitchFamily="34" charset="0"/>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Segoe Light" pitchFamily="34" charset="0"/>
                <a:ea typeface="+mn-ea"/>
                <a:cs typeface="+mn-cs"/>
              </a:defRPr>
            </a:lvl3pPr>
            <a:lvl4pPr marL="1371545" indent="0" algn="ctr" defTabSz="914363" rtl="0" eaLnBrk="1" latinLnBrk="0" hangingPunct="1">
              <a:lnSpc>
                <a:spcPct val="90000"/>
              </a:lnSpc>
              <a:spcBef>
                <a:spcPct val="20000"/>
              </a:spcBef>
              <a:buSzPct val="90000"/>
              <a:buFontTx/>
              <a:buNone/>
              <a:defRPr sz="2000" kern="1200">
                <a:solidFill>
                  <a:schemeClr val="tx1">
                    <a:tint val="75000"/>
                  </a:schemeClr>
                </a:solidFill>
                <a:latin typeface="Segoe Light" pitchFamily="34" charset="0"/>
                <a:ea typeface="+mn-ea"/>
                <a:cs typeface="+mn-cs"/>
              </a:defRPr>
            </a:lvl4pPr>
            <a:lvl5pPr marL="1828727" indent="0" algn="ctr" defTabSz="914363" rtl="0" eaLnBrk="1" latinLnBrk="0" hangingPunct="1">
              <a:lnSpc>
                <a:spcPct val="90000"/>
              </a:lnSpc>
              <a:spcBef>
                <a:spcPct val="20000"/>
              </a:spcBef>
              <a:buSzPct val="90000"/>
              <a:buFontTx/>
              <a:buNone/>
              <a:defRPr sz="2000" kern="1200">
                <a:solidFill>
                  <a:schemeClr val="tx1">
                    <a:tint val="75000"/>
                  </a:schemeClr>
                </a:solidFill>
                <a:latin typeface="Segoe Light" pitchFamily="34" charset="0"/>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3200" b="1" dirty="0"/>
              <a:t>Paolo Salvatori</a:t>
            </a:r>
          </a:p>
          <a:p>
            <a:r>
              <a:rPr lang="it-IT" dirty="0" smtClean="0"/>
              <a:t>Senior Program </a:t>
            </a:r>
            <a:r>
              <a:rPr lang="it-IT" dirty="0"/>
              <a:t>Manager</a:t>
            </a:r>
            <a:endParaRPr lang="en-US" dirty="0"/>
          </a:p>
          <a:p>
            <a:r>
              <a:rPr lang="en-US" dirty="0" smtClean="0"/>
              <a:t>AppFabric Customer </a:t>
            </a:r>
            <a:r>
              <a:rPr lang="en-US" dirty="0"/>
              <a:t>Advisory Team</a:t>
            </a:r>
          </a:p>
          <a:p>
            <a:r>
              <a:rPr lang="en-US" dirty="0"/>
              <a:t>Microsoft</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Text In Row table </a:t>
            </a:r>
            <a:r>
              <a:rPr lang="en-US" dirty="0" smtClean="0"/>
              <a:t>option</a:t>
            </a:r>
            <a:endParaRPr lang="sv-SE" dirty="0"/>
          </a:p>
        </p:txBody>
      </p:sp>
      <p:sp>
        <p:nvSpPr>
          <p:cNvPr id="3" name="Folded Corner 2"/>
          <p:cNvSpPr/>
          <p:nvPr/>
        </p:nvSpPr>
        <p:spPr>
          <a:xfrm rot="10800000">
            <a:off x="5452725" y="1266827"/>
            <a:ext cx="1066800" cy="12954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a:p>
        </p:txBody>
      </p:sp>
      <p:sp>
        <p:nvSpPr>
          <p:cNvPr id="4" name="TextBox 3"/>
          <p:cNvSpPr txBox="1"/>
          <p:nvPr/>
        </p:nvSpPr>
        <p:spPr>
          <a:xfrm>
            <a:off x="5452725" y="1495427"/>
            <a:ext cx="1066800" cy="646331"/>
          </a:xfrm>
          <a:prstGeom prst="rect">
            <a:avLst/>
          </a:prstGeom>
          <a:noFill/>
        </p:spPr>
        <p:txBody>
          <a:bodyPr wrap="square" rtlCol="0">
            <a:spAutoFit/>
          </a:bodyPr>
          <a:lstStyle/>
          <a:p>
            <a:pPr algn="ctr"/>
            <a:r>
              <a:rPr lang="sv-SE" b="1" dirty="0" smtClean="0">
                <a:solidFill>
                  <a:schemeClr val="bg1"/>
                </a:solidFill>
                <a:effectLst>
                  <a:outerShdw blurRad="38100" dist="38100" dir="2700000" algn="tl">
                    <a:srgbClr val="000000">
                      <a:alpha val="43137"/>
                    </a:srgbClr>
                  </a:outerShdw>
                </a:effectLst>
              </a:rPr>
              <a:t>Data</a:t>
            </a:r>
          </a:p>
          <a:p>
            <a:pPr algn="ctr"/>
            <a:r>
              <a:rPr lang="sv-SE" b="1" dirty="0" smtClean="0">
                <a:solidFill>
                  <a:schemeClr val="bg1"/>
                </a:solidFill>
                <a:effectLst>
                  <a:outerShdw blurRad="38100" dist="38100" dir="2700000" algn="tl">
                    <a:srgbClr val="000000">
                      <a:alpha val="43137"/>
                    </a:srgbClr>
                  </a:outerShdw>
                </a:effectLst>
              </a:rPr>
              <a:t>file</a:t>
            </a:r>
            <a:endParaRPr lang="sv-SE" b="1" dirty="0">
              <a:solidFill>
                <a:schemeClr val="bg1"/>
              </a:solidFill>
              <a:effectLst>
                <a:outerShdw blurRad="38100" dist="38100" dir="2700000" algn="tl">
                  <a:srgbClr val="000000">
                    <a:alpha val="43137"/>
                  </a:srgbClr>
                </a:outerShdw>
              </a:effectLst>
            </a:endParaRPr>
          </a:p>
        </p:txBody>
      </p:sp>
      <p:sp>
        <p:nvSpPr>
          <p:cNvPr id="5" name="Folded Corner 4"/>
          <p:cNvSpPr/>
          <p:nvPr/>
        </p:nvSpPr>
        <p:spPr>
          <a:xfrm rot="10800000">
            <a:off x="26333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6" name="Folded Corner 5"/>
          <p:cNvSpPr/>
          <p:nvPr/>
        </p:nvSpPr>
        <p:spPr>
          <a:xfrm rot="10800000">
            <a:off x="30905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7" name="Folded Corner 6"/>
          <p:cNvSpPr/>
          <p:nvPr/>
        </p:nvSpPr>
        <p:spPr>
          <a:xfrm rot="10800000">
            <a:off x="35477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8" name="Folded Corner 7"/>
          <p:cNvSpPr/>
          <p:nvPr/>
        </p:nvSpPr>
        <p:spPr>
          <a:xfrm rot="10800000">
            <a:off x="40049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9" name="Folded Corner 8"/>
          <p:cNvSpPr/>
          <p:nvPr/>
        </p:nvSpPr>
        <p:spPr>
          <a:xfrm rot="10800000">
            <a:off x="44621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0" name="Folded Corner 9"/>
          <p:cNvSpPr/>
          <p:nvPr/>
        </p:nvSpPr>
        <p:spPr>
          <a:xfrm rot="10800000">
            <a:off x="49193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1" name="Folded Corner 10"/>
          <p:cNvSpPr/>
          <p:nvPr/>
        </p:nvSpPr>
        <p:spPr>
          <a:xfrm rot="10800000">
            <a:off x="53765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2" name="Folded Corner 11"/>
          <p:cNvSpPr/>
          <p:nvPr/>
        </p:nvSpPr>
        <p:spPr>
          <a:xfrm rot="10800000">
            <a:off x="58337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3" name="Folded Corner 12"/>
          <p:cNvSpPr/>
          <p:nvPr/>
        </p:nvSpPr>
        <p:spPr>
          <a:xfrm rot="10800000">
            <a:off x="62909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4" name="Folded Corner 13"/>
          <p:cNvSpPr/>
          <p:nvPr/>
        </p:nvSpPr>
        <p:spPr>
          <a:xfrm rot="10800000">
            <a:off x="67481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5" name="Folded Corner 14"/>
          <p:cNvSpPr/>
          <p:nvPr/>
        </p:nvSpPr>
        <p:spPr>
          <a:xfrm rot="10800000">
            <a:off x="72053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6" name="Folded Corner 15"/>
          <p:cNvSpPr/>
          <p:nvPr/>
        </p:nvSpPr>
        <p:spPr>
          <a:xfrm rot="10800000">
            <a:off x="76625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7" name="Folded Corner 16"/>
          <p:cNvSpPr/>
          <p:nvPr/>
        </p:nvSpPr>
        <p:spPr>
          <a:xfrm rot="10800000">
            <a:off x="81197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8" name="Folded Corner 17"/>
          <p:cNvSpPr/>
          <p:nvPr/>
        </p:nvSpPr>
        <p:spPr>
          <a:xfrm rot="10800000">
            <a:off x="85769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19" name="Folded Corner 18"/>
          <p:cNvSpPr/>
          <p:nvPr/>
        </p:nvSpPr>
        <p:spPr>
          <a:xfrm rot="10800000">
            <a:off x="9034125" y="3000377"/>
            <a:ext cx="381000" cy="542924"/>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sp>
        <p:nvSpPr>
          <p:cNvPr id="20" name="Left Brace 19"/>
          <p:cNvSpPr/>
          <p:nvPr/>
        </p:nvSpPr>
        <p:spPr>
          <a:xfrm rot="5400000">
            <a:off x="5928975" y="-676273"/>
            <a:ext cx="190500" cy="6934200"/>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sv-SE"/>
          </a:p>
        </p:txBody>
      </p:sp>
      <p:grpSp>
        <p:nvGrpSpPr>
          <p:cNvPr id="21" name="Group 20"/>
          <p:cNvGrpSpPr/>
          <p:nvPr/>
        </p:nvGrpSpPr>
        <p:grpSpPr>
          <a:xfrm>
            <a:off x="5011399" y="4342328"/>
            <a:ext cx="1066800" cy="1267899"/>
            <a:chOff x="3581399" y="4343400"/>
            <a:chExt cx="1066800" cy="1267899"/>
          </a:xfrm>
        </p:grpSpPr>
        <p:sp>
          <p:nvSpPr>
            <p:cNvPr id="22" name="Folded Corner 21"/>
            <p:cNvSpPr/>
            <p:nvPr/>
          </p:nvSpPr>
          <p:spPr>
            <a:xfrm rot="10800000">
              <a:off x="3581399" y="4343400"/>
              <a:ext cx="1066800" cy="1267899"/>
            </a:xfrm>
            <a:prstGeom prst="foldedCorner">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p>
          </p:txBody>
        </p:sp>
        <p:grpSp>
          <p:nvGrpSpPr>
            <p:cNvPr id="23" name="Group 22"/>
            <p:cNvGrpSpPr/>
            <p:nvPr/>
          </p:nvGrpSpPr>
          <p:grpSpPr>
            <a:xfrm>
              <a:off x="3643308" y="4572000"/>
              <a:ext cx="952505" cy="152400"/>
              <a:chOff x="3662360" y="4572000"/>
              <a:chExt cx="952505" cy="152400"/>
            </a:xfrm>
          </p:grpSpPr>
          <p:sp>
            <p:nvSpPr>
              <p:cNvPr id="48" name="Rectangle 47"/>
              <p:cNvSpPr/>
              <p:nvPr/>
            </p:nvSpPr>
            <p:spPr>
              <a:xfrm>
                <a:off x="3662360"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9" name="Rectangle 48"/>
              <p:cNvSpPr/>
              <p:nvPr/>
            </p:nvSpPr>
            <p:spPr>
              <a:xfrm>
                <a:off x="3852861"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0" name="Rectangle 49"/>
              <p:cNvSpPr/>
              <p:nvPr/>
            </p:nvSpPr>
            <p:spPr>
              <a:xfrm>
                <a:off x="4043362"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1" name="Rectangle 50"/>
              <p:cNvSpPr/>
              <p:nvPr/>
            </p:nvSpPr>
            <p:spPr>
              <a:xfrm>
                <a:off x="4233863"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2" name="Rectangle 51"/>
              <p:cNvSpPr/>
              <p:nvPr/>
            </p:nvSpPr>
            <p:spPr>
              <a:xfrm>
                <a:off x="4424364"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24" name="Group 23"/>
            <p:cNvGrpSpPr/>
            <p:nvPr/>
          </p:nvGrpSpPr>
          <p:grpSpPr>
            <a:xfrm>
              <a:off x="3643308" y="4752970"/>
              <a:ext cx="952505" cy="152400"/>
              <a:chOff x="3662360" y="4572000"/>
              <a:chExt cx="952505" cy="152400"/>
            </a:xfrm>
          </p:grpSpPr>
          <p:sp>
            <p:nvSpPr>
              <p:cNvPr id="43" name="Rectangle 42"/>
              <p:cNvSpPr/>
              <p:nvPr/>
            </p:nvSpPr>
            <p:spPr>
              <a:xfrm>
                <a:off x="3662360"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4" name="Rectangle 43"/>
              <p:cNvSpPr/>
              <p:nvPr/>
            </p:nvSpPr>
            <p:spPr>
              <a:xfrm>
                <a:off x="3852861"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5" name="Rectangle 44"/>
              <p:cNvSpPr/>
              <p:nvPr/>
            </p:nvSpPr>
            <p:spPr>
              <a:xfrm>
                <a:off x="4043362"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6" name="Rectangle 45"/>
              <p:cNvSpPr/>
              <p:nvPr/>
            </p:nvSpPr>
            <p:spPr>
              <a:xfrm>
                <a:off x="4233863"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7" name="Rectangle 46"/>
              <p:cNvSpPr/>
              <p:nvPr/>
            </p:nvSpPr>
            <p:spPr>
              <a:xfrm>
                <a:off x="4424364"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25" name="Group 24"/>
            <p:cNvGrpSpPr/>
            <p:nvPr/>
          </p:nvGrpSpPr>
          <p:grpSpPr>
            <a:xfrm>
              <a:off x="3643308" y="4933940"/>
              <a:ext cx="952505" cy="152400"/>
              <a:chOff x="3662360" y="4572000"/>
              <a:chExt cx="952505" cy="152400"/>
            </a:xfrm>
          </p:grpSpPr>
          <p:sp>
            <p:nvSpPr>
              <p:cNvPr id="38" name="Rectangle 37"/>
              <p:cNvSpPr/>
              <p:nvPr/>
            </p:nvSpPr>
            <p:spPr>
              <a:xfrm>
                <a:off x="3662360"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9" name="Rectangle 38"/>
              <p:cNvSpPr/>
              <p:nvPr/>
            </p:nvSpPr>
            <p:spPr>
              <a:xfrm>
                <a:off x="3852861"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0" name="Rectangle 39"/>
              <p:cNvSpPr/>
              <p:nvPr/>
            </p:nvSpPr>
            <p:spPr>
              <a:xfrm>
                <a:off x="4043362"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1" name="Rectangle 40"/>
              <p:cNvSpPr/>
              <p:nvPr/>
            </p:nvSpPr>
            <p:spPr>
              <a:xfrm>
                <a:off x="4233863"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2" name="Rectangle 41"/>
              <p:cNvSpPr/>
              <p:nvPr/>
            </p:nvSpPr>
            <p:spPr>
              <a:xfrm>
                <a:off x="4424364"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26" name="Group 25"/>
            <p:cNvGrpSpPr/>
            <p:nvPr/>
          </p:nvGrpSpPr>
          <p:grpSpPr>
            <a:xfrm>
              <a:off x="3643308" y="5114910"/>
              <a:ext cx="952505" cy="152400"/>
              <a:chOff x="3662360" y="4572000"/>
              <a:chExt cx="952505" cy="152400"/>
            </a:xfrm>
          </p:grpSpPr>
          <p:sp>
            <p:nvSpPr>
              <p:cNvPr id="33" name="Rectangle 32"/>
              <p:cNvSpPr/>
              <p:nvPr/>
            </p:nvSpPr>
            <p:spPr>
              <a:xfrm>
                <a:off x="3662360"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4" name="Rectangle 33"/>
              <p:cNvSpPr/>
              <p:nvPr/>
            </p:nvSpPr>
            <p:spPr>
              <a:xfrm>
                <a:off x="3852861"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5" name="Rectangle 34"/>
              <p:cNvSpPr/>
              <p:nvPr/>
            </p:nvSpPr>
            <p:spPr>
              <a:xfrm>
                <a:off x="4043362"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6" name="Rectangle 35"/>
              <p:cNvSpPr/>
              <p:nvPr/>
            </p:nvSpPr>
            <p:spPr>
              <a:xfrm>
                <a:off x="4233863"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7" name="Rectangle 36"/>
              <p:cNvSpPr/>
              <p:nvPr/>
            </p:nvSpPr>
            <p:spPr>
              <a:xfrm>
                <a:off x="4424364"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27" name="Group 26"/>
            <p:cNvGrpSpPr/>
            <p:nvPr/>
          </p:nvGrpSpPr>
          <p:grpSpPr>
            <a:xfrm>
              <a:off x="3643308" y="5295880"/>
              <a:ext cx="952505" cy="152400"/>
              <a:chOff x="3662360" y="4572000"/>
              <a:chExt cx="952505" cy="152400"/>
            </a:xfrm>
          </p:grpSpPr>
          <p:sp>
            <p:nvSpPr>
              <p:cNvPr id="28" name="Rectangle 27"/>
              <p:cNvSpPr/>
              <p:nvPr/>
            </p:nvSpPr>
            <p:spPr>
              <a:xfrm>
                <a:off x="3662360"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9" name="Rectangle 28"/>
              <p:cNvSpPr/>
              <p:nvPr/>
            </p:nvSpPr>
            <p:spPr>
              <a:xfrm>
                <a:off x="3852861"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0" name="Rectangle 29"/>
              <p:cNvSpPr/>
              <p:nvPr/>
            </p:nvSpPr>
            <p:spPr>
              <a:xfrm>
                <a:off x="4043362"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1" name="Rectangle 30"/>
              <p:cNvSpPr/>
              <p:nvPr/>
            </p:nvSpPr>
            <p:spPr>
              <a:xfrm>
                <a:off x="4233863"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2" name="Rectangle 31"/>
              <p:cNvSpPr/>
              <p:nvPr/>
            </p:nvSpPr>
            <p:spPr>
              <a:xfrm>
                <a:off x="4424364" y="4572000"/>
                <a:ext cx="190501" cy="152400"/>
              </a:xfrm>
              <a:prstGeom prst="rect">
                <a:avLst/>
              </a:prstGeom>
              <a:solidFill>
                <a:schemeClr val="bg2">
                  <a:lumMod val="40000"/>
                  <a:lumOff val="60000"/>
                </a:schemeClr>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grpSp>
      <p:grpSp>
        <p:nvGrpSpPr>
          <p:cNvPr id="53" name="Group 52"/>
          <p:cNvGrpSpPr/>
          <p:nvPr/>
        </p:nvGrpSpPr>
        <p:grpSpPr>
          <a:xfrm>
            <a:off x="5830549" y="3171827"/>
            <a:ext cx="1532804" cy="2275384"/>
            <a:chOff x="4405312" y="3172899"/>
            <a:chExt cx="1532804" cy="2275384"/>
          </a:xfrm>
        </p:grpSpPr>
        <p:sp>
          <p:nvSpPr>
            <p:cNvPr id="54" name="Rectangle 53"/>
            <p:cNvSpPr/>
            <p:nvPr/>
          </p:nvSpPr>
          <p:spPr>
            <a:xfrm>
              <a:off x="5851525" y="3172899"/>
              <a:ext cx="86591" cy="76200"/>
            </a:xfrm>
            <a:prstGeom prst="rect">
              <a:avLst/>
            </a:prstGeom>
            <a:solidFill>
              <a:srgbClr val="FF0000"/>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5" name="Rectangle 54"/>
            <p:cNvSpPr/>
            <p:nvPr/>
          </p:nvSpPr>
          <p:spPr>
            <a:xfrm>
              <a:off x="4405312" y="4571995"/>
              <a:ext cx="190501" cy="152400"/>
            </a:xfrm>
            <a:prstGeom prst="rect">
              <a:avLst/>
            </a:prstGeom>
            <a:solidFill>
              <a:srgbClr val="FF0000"/>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smtClean="0">
                  <a:solidFill>
                    <a:schemeClr val="tx1"/>
                  </a:solidFill>
                </a:rPr>
                <a:t>*</a:t>
              </a:r>
              <a:endParaRPr lang="sv-SE" dirty="0">
                <a:solidFill>
                  <a:schemeClr val="tx1"/>
                </a:solidFill>
              </a:endParaRPr>
            </a:p>
          </p:txBody>
        </p:sp>
        <p:cxnSp>
          <p:nvCxnSpPr>
            <p:cNvPr id="56" name="Straight Arrow Connector 55"/>
            <p:cNvCxnSpPr>
              <a:stCxn id="55" idx="3"/>
              <a:endCxn id="54" idx="1"/>
            </p:cNvCxnSpPr>
            <p:nvPr/>
          </p:nvCxnSpPr>
          <p:spPr>
            <a:xfrm flipV="1">
              <a:off x="4595813" y="3210999"/>
              <a:ext cx="1255712" cy="1437196"/>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4407695" y="4752967"/>
              <a:ext cx="190501" cy="152400"/>
            </a:xfrm>
            <a:prstGeom prst="rect">
              <a:avLst/>
            </a:prstGeom>
            <a:solidFill>
              <a:srgbClr val="FF0000"/>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smtClean="0">
                  <a:solidFill>
                    <a:schemeClr val="tx1"/>
                  </a:solidFill>
                </a:rPr>
                <a:t>*</a:t>
              </a:r>
              <a:endParaRPr lang="sv-SE" dirty="0">
                <a:solidFill>
                  <a:schemeClr val="tx1"/>
                </a:solidFill>
              </a:endParaRPr>
            </a:p>
          </p:txBody>
        </p:sp>
        <p:sp>
          <p:nvSpPr>
            <p:cNvPr id="58" name="Rectangle 57"/>
            <p:cNvSpPr/>
            <p:nvPr/>
          </p:nvSpPr>
          <p:spPr>
            <a:xfrm>
              <a:off x="4410078" y="4933939"/>
              <a:ext cx="190501" cy="152400"/>
            </a:xfrm>
            <a:prstGeom prst="rect">
              <a:avLst/>
            </a:prstGeom>
            <a:solidFill>
              <a:srgbClr val="FF0000"/>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smtClean="0">
                  <a:solidFill>
                    <a:schemeClr val="tx1"/>
                  </a:solidFill>
                </a:rPr>
                <a:t>*</a:t>
              </a:r>
              <a:endParaRPr lang="sv-SE" dirty="0">
                <a:solidFill>
                  <a:schemeClr val="tx1"/>
                </a:solidFill>
              </a:endParaRPr>
            </a:p>
          </p:txBody>
        </p:sp>
        <p:sp>
          <p:nvSpPr>
            <p:cNvPr id="59" name="Rectangle 58"/>
            <p:cNvSpPr/>
            <p:nvPr/>
          </p:nvSpPr>
          <p:spPr>
            <a:xfrm>
              <a:off x="4412461" y="5114911"/>
              <a:ext cx="190501" cy="152400"/>
            </a:xfrm>
            <a:prstGeom prst="rect">
              <a:avLst/>
            </a:prstGeom>
            <a:solidFill>
              <a:srgbClr val="FF0000"/>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smtClean="0">
                  <a:solidFill>
                    <a:schemeClr val="tx1"/>
                  </a:solidFill>
                </a:rPr>
                <a:t>*</a:t>
              </a:r>
              <a:endParaRPr lang="sv-SE" dirty="0">
                <a:solidFill>
                  <a:schemeClr val="tx1"/>
                </a:solidFill>
              </a:endParaRPr>
            </a:p>
          </p:txBody>
        </p:sp>
        <p:sp>
          <p:nvSpPr>
            <p:cNvPr id="60" name="Rectangle 59"/>
            <p:cNvSpPr/>
            <p:nvPr/>
          </p:nvSpPr>
          <p:spPr>
            <a:xfrm>
              <a:off x="4414844" y="5295883"/>
              <a:ext cx="190501" cy="152400"/>
            </a:xfrm>
            <a:prstGeom prst="rect">
              <a:avLst/>
            </a:prstGeom>
            <a:solidFill>
              <a:srgbClr val="FF0000"/>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smtClean="0">
                  <a:solidFill>
                    <a:schemeClr val="tx1"/>
                  </a:solidFill>
                </a:rPr>
                <a:t>*</a:t>
              </a:r>
              <a:endParaRPr lang="sv-SE" dirty="0">
                <a:solidFill>
                  <a:schemeClr val="tx1"/>
                </a:solidFill>
              </a:endParaRPr>
            </a:p>
          </p:txBody>
        </p:sp>
      </p:grpSp>
      <p:grpSp>
        <p:nvGrpSpPr>
          <p:cNvPr id="61" name="Group 60"/>
          <p:cNvGrpSpPr/>
          <p:nvPr/>
        </p:nvGrpSpPr>
        <p:grpSpPr>
          <a:xfrm>
            <a:off x="5827372" y="4570920"/>
            <a:ext cx="190501" cy="876288"/>
            <a:chOff x="1995483" y="4591027"/>
            <a:chExt cx="190501" cy="876288"/>
          </a:xfrm>
        </p:grpSpPr>
        <p:sp>
          <p:nvSpPr>
            <p:cNvPr id="62" name="Rectangle 61"/>
            <p:cNvSpPr/>
            <p:nvPr/>
          </p:nvSpPr>
          <p:spPr>
            <a:xfrm>
              <a:off x="1995483" y="4591027"/>
              <a:ext cx="190501" cy="152400"/>
            </a:xfrm>
            <a:prstGeom prst="rect">
              <a:avLst/>
            </a:prstGeom>
            <a:solidFill>
              <a:schemeClr val="accent1"/>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chemeClr val="tx1"/>
                </a:solidFill>
              </a:endParaRPr>
            </a:p>
          </p:txBody>
        </p:sp>
        <p:sp>
          <p:nvSpPr>
            <p:cNvPr id="63" name="Rectangle 62"/>
            <p:cNvSpPr/>
            <p:nvPr/>
          </p:nvSpPr>
          <p:spPr>
            <a:xfrm>
              <a:off x="1995483" y="4771999"/>
              <a:ext cx="190501" cy="152400"/>
            </a:xfrm>
            <a:prstGeom prst="rect">
              <a:avLst/>
            </a:prstGeom>
            <a:solidFill>
              <a:schemeClr val="accent1"/>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chemeClr val="tx1"/>
                </a:solidFill>
              </a:endParaRPr>
            </a:p>
          </p:txBody>
        </p:sp>
        <p:sp>
          <p:nvSpPr>
            <p:cNvPr id="64" name="Rectangle 63"/>
            <p:cNvSpPr/>
            <p:nvPr/>
          </p:nvSpPr>
          <p:spPr>
            <a:xfrm>
              <a:off x="1995483" y="4952971"/>
              <a:ext cx="190501" cy="152400"/>
            </a:xfrm>
            <a:prstGeom prst="rect">
              <a:avLst/>
            </a:prstGeom>
            <a:solidFill>
              <a:schemeClr val="accent1"/>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chemeClr val="tx1"/>
                </a:solidFill>
              </a:endParaRPr>
            </a:p>
          </p:txBody>
        </p:sp>
        <p:sp>
          <p:nvSpPr>
            <p:cNvPr id="65" name="Rectangle 64"/>
            <p:cNvSpPr/>
            <p:nvPr/>
          </p:nvSpPr>
          <p:spPr>
            <a:xfrm>
              <a:off x="1995483" y="5133943"/>
              <a:ext cx="190501" cy="152400"/>
            </a:xfrm>
            <a:prstGeom prst="rect">
              <a:avLst/>
            </a:prstGeom>
            <a:solidFill>
              <a:schemeClr val="accent1"/>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chemeClr val="tx1"/>
                </a:solidFill>
              </a:endParaRPr>
            </a:p>
          </p:txBody>
        </p:sp>
        <p:sp>
          <p:nvSpPr>
            <p:cNvPr id="66" name="Rectangle 65"/>
            <p:cNvSpPr/>
            <p:nvPr/>
          </p:nvSpPr>
          <p:spPr>
            <a:xfrm>
              <a:off x="1995483" y="5314915"/>
              <a:ext cx="190501" cy="152400"/>
            </a:xfrm>
            <a:prstGeom prst="rect">
              <a:avLst/>
            </a:prstGeom>
            <a:solidFill>
              <a:schemeClr val="accent1"/>
            </a:solidFill>
            <a:ln w="158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chemeClr val="tx1"/>
                </a:solidFill>
              </a:endParaRPr>
            </a:p>
          </p:txBody>
        </p:sp>
      </p:grpSp>
      <p:sp>
        <p:nvSpPr>
          <p:cNvPr id="67" name="Striped Right Arrow 66"/>
          <p:cNvSpPr/>
          <p:nvPr/>
        </p:nvSpPr>
        <p:spPr>
          <a:xfrm rot="5400000">
            <a:off x="5290799" y="3705227"/>
            <a:ext cx="609600" cy="457200"/>
          </a:xfrm>
          <a:prstGeom prst="striped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a:p>
        </p:txBody>
      </p:sp>
      <p:sp>
        <p:nvSpPr>
          <p:cNvPr id="71" name="TextBox 70"/>
          <p:cNvSpPr txBox="1"/>
          <p:nvPr/>
        </p:nvSpPr>
        <p:spPr>
          <a:xfrm>
            <a:off x="3471525" y="6035040"/>
            <a:ext cx="5117363" cy="338554"/>
          </a:xfrm>
          <a:prstGeom prst="rect">
            <a:avLst/>
          </a:prstGeom>
          <a:noFill/>
        </p:spPr>
        <p:txBody>
          <a:bodyPr wrap="none" lIns="0" tIns="0" rIns="0" bIns="0" rtlCol="0">
            <a:spAutoFit/>
          </a:bodyPr>
          <a:lstStyle/>
          <a:p>
            <a:r>
              <a:rPr lang="sv-SE" sz="2200" dirty="0" smtClean="0">
                <a:gradFill>
                  <a:gsLst>
                    <a:gs pos="0">
                      <a:schemeClr val="tx1"/>
                    </a:gs>
                    <a:gs pos="86000">
                      <a:schemeClr val="tx1"/>
                    </a:gs>
                  </a:gsLst>
                  <a:lin ang="5400000" scaled="0"/>
                </a:gradFill>
                <a:latin typeface="Segoe Light" pitchFamily="34" charset="0"/>
              </a:rPr>
              <a:t>* LOB data </a:t>
            </a:r>
            <a:r>
              <a:rPr lang="sv-SE" sz="2200" dirty="0" err="1" smtClean="0">
                <a:gradFill>
                  <a:gsLst>
                    <a:gs pos="0">
                      <a:schemeClr val="tx1"/>
                    </a:gs>
                    <a:gs pos="86000">
                      <a:schemeClr val="tx1"/>
                    </a:gs>
                  </a:gsLst>
                  <a:lin ang="5400000" scaled="0"/>
                </a:gradFill>
                <a:latin typeface="Segoe Light" pitchFamily="34" charset="0"/>
              </a:rPr>
              <a:t>types</a:t>
            </a:r>
            <a:r>
              <a:rPr lang="sv-SE" sz="2200" dirty="0" smtClean="0">
                <a:gradFill>
                  <a:gsLst>
                    <a:gs pos="0">
                      <a:schemeClr val="tx1"/>
                    </a:gs>
                    <a:gs pos="86000">
                      <a:schemeClr val="tx1"/>
                    </a:gs>
                  </a:gsLst>
                  <a:lin ang="5400000" scaled="0"/>
                </a:gradFill>
                <a:latin typeface="Segoe Light" pitchFamily="34" charset="0"/>
              </a:rPr>
              <a:t> = </a:t>
            </a:r>
            <a:r>
              <a:rPr lang="sv-SE" sz="2200" b="1" dirty="0" err="1" smtClean="0">
                <a:gradFill>
                  <a:gsLst>
                    <a:gs pos="0">
                      <a:schemeClr val="tx1"/>
                    </a:gs>
                    <a:gs pos="86000">
                      <a:schemeClr val="tx1"/>
                    </a:gs>
                  </a:gsLst>
                  <a:lin ang="5400000" scaled="0"/>
                </a:gradFill>
                <a:latin typeface="Segoe Light" pitchFamily="34" charset="0"/>
              </a:rPr>
              <a:t>L</a:t>
            </a:r>
            <a:r>
              <a:rPr lang="sv-SE" sz="2200" dirty="0" err="1" smtClean="0">
                <a:gradFill>
                  <a:gsLst>
                    <a:gs pos="0">
                      <a:schemeClr val="tx1"/>
                    </a:gs>
                    <a:gs pos="86000">
                      <a:schemeClr val="tx1"/>
                    </a:gs>
                  </a:gsLst>
                  <a:lin ang="5400000" scaled="0"/>
                </a:gradFill>
                <a:latin typeface="Segoe Light" pitchFamily="34" charset="0"/>
              </a:rPr>
              <a:t>arge</a:t>
            </a:r>
            <a:r>
              <a:rPr lang="sv-SE" sz="2200" dirty="0" smtClean="0">
                <a:gradFill>
                  <a:gsLst>
                    <a:gs pos="0">
                      <a:schemeClr val="tx1"/>
                    </a:gs>
                    <a:gs pos="86000">
                      <a:schemeClr val="tx1"/>
                    </a:gs>
                  </a:gsLst>
                  <a:lin ang="5400000" scaled="0"/>
                </a:gradFill>
                <a:latin typeface="Segoe Light" pitchFamily="34" charset="0"/>
              </a:rPr>
              <a:t> </a:t>
            </a:r>
            <a:r>
              <a:rPr lang="sv-SE" sz="2200" b="1" dirty="0" err="1" smtClean="0">
                <a:gradFill>
                  <a:gsLst>
                    <a:gs pos="0">
                      <a:schemeClr val="tx1"/>
                    </a:gs>
                    <a:gs pos="86000">
                      <a:schemeClr val="tx1"/>
                    </a:gs>
                  </a:gsLst>
                  <a:lin ang="5400000" scaled="0"/>
                </a:gradFill>
                <a:latin typeface="Segoe Light" pitchFamily="34" charset="0"/>
              </a:rPr>
              <a:t>OB</a:t>
            </a:r>
            <a:r>
              <a:rPr lang="sv-SE" sz="2200" dirty="0" err="1" smtClean="0">
                <a:gradFill>
                  <a:gsLst>
                    <a:gs pos="0">
                      <a:schemeClr val="tx1"/>
                    </a:gs>
                    <a:gs pos="86000">
                      <a:schemeClr val="tx1"/>
                    </a:gs>
                  </a:gsLst>
                  <a:lin ang="5400000" scaled="0"/>
                </a:gradFill>
                <a:latin typeface="Segoe Light" pitchFamily="34" charset="0"/>
              </a:rPr>
              <a:t>ject</a:t>
            </a:r>
            <a:r>
              <a:rPr lang="sv-SE" sz="2200" dirty="0" smtClean="0">
                <a:gradFill>
                  <a:gsLst>
                    <a:gs pos="0">
                      <a:schemeClr val="tx1"/>
                    </a:gs>
                    <a:gs pos="86000">
                      <a:schemeClr val="tx1"/>
                    </a:gs>
                  </a:gsLst>
                  <a:lin ang="5400000" scaled="0"/>
                </a:gradFill>
                <a:latin typeface="Segoe Light" pitchFamily="34" charset="0"/>
              </a:rPr>
              <a:t> data </a:t>
            </a:r>
            <a:r>
              <a:rPr lang="sv-SE" sz="2200" dirty="0" err="1" smtClean="0">
                <a:gradFill>
                  <a:gsLst>
                    <a:gs pos="0">
                      <a:schemeClr val="tx1"/>
                    </a:gs>
                    <a:gs pos="86000">
                      <a:schemeClr val="tx1"/>
                    </a:gs>
                  </a:gsLst>
                  <a:lin ang="5400000" scaled="0"/>
                </a:gradFill>
                <a:latin typeface="Segoe Light" pitchFamily="34" charset="0"/>
              </a:rPr>
              <a:t>types</a:t>
            </a:r>
            <a:endParaRPr lang="sv-SE" sz="2200" dirty="0" smtClean="0">
              <a:gradFill>
                <a:gsLst>
                  <a:gs pos="0">
                    <a:schemeClr val="tx1"/>
                  </a:gs>
                  <a:gs pos="86000">
                    <a:schemeClr val="tx1"/>
                  </a:gs>
                </a:gsLst>
                <a:lin ang="5400000" scaled="0"/>
              </a:gradFill>
              <a:latin typeface="Segoe Light" pitchFamily="34" charset="0"/>
            </a:endParaRPr>
          </a:p>
        </p:txBody>
      </p:sp>
    </p:spTree>
    <p:extLst>
      <p:ext uri="{BB962C8B-B14F-4D97-AF65-F5344CB8AC3E}">
        <p14:creationId xmlns:p14="http://schemas.microsoft.com/office/powerpoint/2010/main" val="28525919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500"/>
                                        <p:tgtEl>
                                          <p:spTgt spid="7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53"/>
                                        </p:tgtEl>
                                      </p:cBhvr>
                                    </p:animEffect>
                                    <p:set>
                                      <p:cBhvr>
                                        <p:cTn id="25" dur="1" fill="hold">
                                          <p:stCondLst>
                                            <p:cond delay="499"/>
                                          </p:stCondLst>
                                        </p:cTn>
                                        <p:tgtEl>
                                          <p:spTgt spid="53"/>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8" descr="headline quote white thin"/>
          <p:cNvPicPr>
            <a:picLocks noChangeAspect="1" noChangeArrowheads="1"/>
          </p:cNvPicPr>
          <p:nvPr/>
        </p:nvPicPr>
        <p:blipFill>
          <a:blip r:embed="rId3"/>
          <a:srcRect/>
          <a:stretch>
            <a:fillRect/>
          </a:stretch>
        </p:blipFill>
        <p:spPr bwMode="auto">
          <a:xfrm>
            <a:off x="1199641" y="4443493"/>
            <a:ext cx="9281453" cy="2065277"/>
          </a:xfrm>
          <a:prstGeom prst="rect">
            <a:avLst/>
          </a:prstGeom>
          <a:noFill/>
        </p:spPr>
      </p:pic>
      <p:sp>
        <p:nvSpPr>
          <p:cNvPr id="2" name="Title 1"/>
          <p:cNvSpPr>
            <a:spLocks noGrp="1"/>
          </p:cNvSpPr>
          <p:nvPr>
            <p:ph type="title"/>
          </p:nvPr>
        </p:nvSpPr>
        <p:spPr/>
        <p:txBody>
          <a:bodyPr/>
          <a:lstStyle/>
          <a:p>
            <a:r>
              <a:rPr lang="en-US" dirty="0"/>
              <a:t>Text In Row table </a:t>
            </a:r>
            <a:r>
              <a:rPr lang="en-US" dirty="0" smtClean="0"/>
              <a:t>option</a:t>
            </a:r>
            <a:endParaRPr lang="sv-SE" dirty="0"/>
          </a:p>
        </p:txBody>
      </p:sp>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0483" y="1411846"/>
            <a:ext cx="3238500"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3800" y="1892858"/>
            <a:ext cx="3228975"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572883" y="4972984"/>
            <a:ext cx="8701421" cy="830997"/>
          </a:xfrm>
          <a:prstGeom prst="rect">
            <a:avLst/>
          </a:prstGeom>
          <a:noFill/>
        </p:spPr>
        <p:txBody>
          <a:bodyPr wrap="none" rtlCol="0">
            <a:spAutoFit/>
          </a:bodyPr>
          <a:lstStyle/>
          <a:p>
            <a:r>
              <a:rPr lang="en-US" sz="1600" dirty="0">
                <a:solidFill>
                  <a:srgbClr val="0000FF"/>
                </a:solidFill>
                <a:latin typeface="Courier New" pitchFamily="49" charset="0"/>
                <a:cs typeface="Courier New" pitchFamily="49" charset="0"/>
              </a:rPr>
              <a:t>EXEC</a:t>
            </a:r>
            <a:r>
              <a:rPr lang="en-US" sz="1600" dirty="0">
                <a:latin typeface="Courier New" pitchFamily="49" charset="0"/>
                <a:cs typeface="Courier New" pitchFamily="49" charset="0"/>
              </a:rPr>
              <a:t> </a:t>
            </a:r>
            <a:r>
              <a:rPr lang="en-US" sz="1600" dirty="0" err="1">
                <a:solidFill>
                  <a:schemeClr val="bg1"/>
                </a:solidFill>
                <a:latin typeface="Courier New" pitchFamily="49" charset="0"/>
                <a:cs typeface="Courier New" pitchFamily="49" charset="0"/>
              </a:rPr>
              <a:t>sp_tableoption</a:t>
            </a:r>
            <a:r>
              <a:rPr lang="en-US" sz="1600" dirty="0">
                <a:solidFill>
                  <a:schemeClr val="bg1"/>
                </a:solidFill>
                <a:latin typeface="Courier New" pitchFamily="49" charset="0"/>
                <a:cs typeface="Courier New" pitchFamily="49" charset="0"/>
              </a:rPr>
              <a:t> </a:t>
            </a:r>
            <a:r>
              <a:rPr lang="en-US" sz="1600" dirty="0" err="1">
                <a:solidFill>
                  <a:srgbClr val="FF0000"/>
                </a:solidFill>
                <a:latin typeface="Courier New" pitchFamily="49" charset="0"/>
                <a:cs typeface="Courier New" pitchFamily="49" charset="0"/>
              </a:rPr>
              <a:t>N'</a:t>
            </a:r>
            <a:r>
              <a:rPr lang="en-US" sz="1600" b="1" dirty="0" err="1">
                <a:solidFill>
                  <a:srgbClr val="FF0000"/>
                </a:solidFill>
                <a:latin typeface="Courier New" pitchFamily="49" charset="0"/>
                <a:cs typeface="Courier New" pitchFamily="49" charset="0"/>
              </a:rPr>
              <a:t>Parts</a:t>
            </a:r>
            <a:r>
              <a:rPr lang="en-US" sz="1600" dirty="0" smtClean="0">
                <a:solidFill>
                  <a:srgbClr val="FF0000"/>
                </a:solidFill>
                <a:latin typeface="Courier New" pitchFamily="49" charset="0"/>
                <a:cs typeface="Courier New" pitchFamily="49" charset="0"/>
              </a:rPr>
              <a:t>' </a:t>
            </a:r>
            <a:r>
              <a:rPr lang="en-US" sz="1600" dirty="0">
                <a:solidFill>
                  <a:srgbClr val="FF0000"/>
                </a:solidFill>
                <a:latin typeface="Courier New" pitchFamily="49" charset="0"/>
                <a:cs typeface="Courier New" pitchFamily="49" charset="0"/>
              </a:rPr>
              <a:t>'text in row</a:t>
            </a:r>
            <a:r>
              <a:rPr lang="en-US" sz="1600" dirty="0" smtClean="0">
                <a:solidFill>
                  <a:srgbClr val="FF0000"/>
                </a:solidFill>
                <a:latin typeface="Courier New" pitchFamily="49" charset="0"/>
                <a:cs typeface="Courier New" pitchFamily="49" charset="0"/>
              </a:rPr>
              <a:t>'</a:t>
            </a:r>
            <a:r>
              <a:rPr lang="en-US" sz="1600" dirty="0" smtClean="0">
                <a:latin typeface="Courier New" pitchFamily="49" charset="0"/>
                <a:cs typeface="Courier New" pitchFamily="49" charset="0"/>
              </a:rPr>
              <a:t>,</a:t>
            </a:r>
            <a:r>
              <a:rPr lang="en-US" sz="1600" dirty="0" smtClean="0">
                <a:solidFill>
                  <a:srgbClr val="FF0000"/>
                </a:solidFill>
                <a:latin typeface="Courier New" pitchFamily="49" charset="0"/>
                <a:cs typeface="Courier New" pitchFamily="49" charset="0"/>
              </a:rPr>
              <a:t>'4000‘</a:t>
            </a:r>
          </a:p>
          <a:p>
            <a:r>
              <a:rPr lang="en-US" sz="1600" dirty="0">
                <a:solidFill>
                  <a:srgbClr val="0000FF"/>
                </a:solidFill>
                <a:latin typeface="Courier New" pitchFamily="49" charset="0"/>
                <a:cs typeface="Courier New" pitchFamily="49" charset="0"/>
              </a:rPr>
              <a:t>EXEC</a:t>
            </a:r>
            <a:r>
              <a:rPr lang="en-US" sz="1600" dirty="0">
                <a:latin typeface="Courier New" pitchFamily="49" charset="0"/>
                <a:cs typeface="Courier New" pitchFamily="49" charset="0"/>
              </a:rPr>
              <a:t> </a:t>
            </a:r>
            <a:r>
              <a:rPr lang="en-US" sz="1600" dirty="0" err="1">
                <a:solidFill>
                  <a:schemeClr val="bg1"/>
                </a:solidFill>
                <a:latin typeface="Courier New" pitchFamily="49" charset="0"/>
                <a:cs typeface="Courier New" pitchFamily="49" charset="0"/>
              </a:rPr>
              <a:t>sp_tableoption</a:t>
            </a:r>
            <a:r>
              <a:rPr lang="en-US" sz="1600" dirty="0">
                <a:solidFill>
                  <a:schemeClr val="bg1"/>
                </a:solidFill>
                <a:latin typeface="Courier New" pitchFamily="49" charset="0"/>
                <a:cs typeface="Courier New" pitchFamily="49" charset="0"/>
              </a:rPr>
              <a:t> </a:t>
            </a:r>
            <a:r>
              <a:rPr lang="en-US" sz="1600" dirty="0" err="1" smtClean="0">
                <a:solidFill>
                  <a:srgbClr val="FF0000"/>
                </a:solidFill>
                <a:latin typeface="Courier New" pitchFamily="49" charset="0"/>
                <a:cs typeface="Courier New" pitchFamily="49" charset="0"/>
              </a:rPr>
              <a:t>N‘</a:t>
            </a:r>
            <a:r>
              <a:rPr lang="en-US" sz="1600" b="1" dirty="0" err="1" smtClean="0">
                <a:solidFill>
                  <a:srgbClr val="FF0000"/>
                </a:solidFill>
                <a:latin typeface="Courier New" pitchFamily="49" charset="0"/>
                <a:cs typeface="Courier New" pitchFamily="49" charset="0"/>
              </a:rPr>
              <a:t>Spool</a:t>
            </a:r>
            <a:r>
              <a:rPr lang="en-US" sz="1600" dirty="0" smtClean="0">
                <a:solidFill>
                  <a:srgbClr val="FF0000"/>
                </a:solidFill>
                <a:latin typeface="Courier New" pitchFamily="49" charset="0"/>
                <a:cs typeface="Courier New" pitchFamily="49" charset="0"/>
              </a:rPr>
              <a:t>' </a:t>
            </a:r>
            <a:r>
              <a:rPr lang="en-US" sz="1600" dirty="0">
                <a:solidFill>
                  <a:srgbClr val="FF0000"/>
                </a:solidFill>
                <a:latin typeface="Courier New" pitchFamily="49" charset="0"/>
                <a:cs typeface="Courier New" pitchFamily="49" charset="0"/>
              </a:rPr>
              <a:t>'text in row</a:t>
            </a:r>
            <a:r>
              <a:rPr lang="en-US" sz="1600" dirty="0" smtClean="0">
                <a:solidFill>
                  <a:srgbClr val="FF0000"/>
                </a:solidFill>
                <a:latin typeface="Courier New" pitchFamily="49" charset="0"/>
                <a:cs typeface="Courier New" pitchFamily="49" charset="0"/>
              </a:rPr>
              <a:t>'</a:t>
            </a:r>
            <a:r>
              <a:rPr lang="en-US" sz="1600" dirty="0" smtClean="0">
                <a:latin typeface="Courier New" pitchFamily="49" charset="0"/>
                <a:cs typeface="Courier New" pitchFamily="49" charset="0"/>
              </a:rPr>
              <a:t>,</a:t>
            </a:r>
            <a:r>
              <a:rPr lang="en-US" sz="1600" dirty="0" smtClean="0">
                <a:solidFill>
                  <a:srgbClr val="FF0000"/>
                </a:solidFill>
                <a:latin typeface="Courier New" pitchFamily="49" charset="0"/>
                <a:cs typeface="Courier New" pitchFamily="49" charset="0"/>
              </a:rPr>
              <a:t>'4000‘</a:t>
            </a:r>
          </a:p>
          <a:p>
            <a:r>
              <a:rPr lang="en-US" sz="1600" dirty="0">
                <a:solidFill>
                  <a:srgbClr val="0000FF"/>
                </a:solidFill>
                <a:latin typeface="Courier New" pitchFamily="49" charset="0"/>
                <a:cs typeface="Courier New" pitchFamily="49" charset="0"/>
              </a:rPr>
              <a:t>EXEC</a:t>
            </a:r>
            <a:r>
              <a:rPr lang="en-US" sz="1600" dirty="0">
                <a:latin typeface="Courier New" pitchFamily="49" charset="0"/>
                <a:cs typeface="Courier New" pitchFamily="49" charset="0"/>
              </a:rPr>
              <a:t> </a:t>
            </a:r>
            <a:r>
              <a:rPr lang="en-US" sz="1600" dirty="0" err="1">
                <a:solidFill>
                  <a:schemeClr val="bg1"/>
                </a:solidFill>
                <a:latin typeface="Courier New" pitchFamily="49" charset="0"/>
                <a:cs typeface="Courier New" pitchFamily="49" charset="0"/>
              </a:rPr>
              <a:t>sp_tableoption</a:t>
            </a:r>
            <a:r>
              <a:rPr lang="en-US" sz="1600" dirty="0">
                <a:solidFill>
                  <a:schemeClr val="bg1"/>
                </a:solidFill>
                <a:latin typeface="Courier New" pitchFamily="49" charset="0"/>
                <a:cs typeface="Courier New" pitchFamily="49" charset="0"/>
              </a:rPr>
              <a:t> </a:t>
            </a:r>
            <a:r>
              <a:rPr lang="en-US" sz="1600" dirty="0" err="1">
                <a:solidFill>
                  <a:srgbClr val="FF0000"/>
                </a:solidFill>
                <a:latin typeface="Courier New" pitchFamily="49" charset="0"/>
                <a:cs typeface="Courier New" pitchFamily="49" charset="0"/>
              </a:rPr>
              <a:t>N'</a:t>
            </a:r>
            <a:r>
              <a:rPr lang="en-US" sz="1600" b="1" dirty="0" err="1">
                <a:solidFill>
                  <a:srgbClr val="FF0000"/>
                </a:solidFill>
                <a:latin typeface="Courier New" pitchFamily="49" charset="0"/>
                <a:cs typeface="Courier New" pitchFamily="49" charset="0"/>
              </a:rPr>
              <a:t>DynamicStateInfo</a:t>
            </a:r>
            <a:r>
              <a:rPr lang="en-US" sz="1600" dirty="0" smtClean="0">
                <a:solidFill>
                  <a:srgbClr val="FF0000"/>
                </a:solidFill>
                <a:latin typeface="Courier New" pitchFamily="49" charset="0"/>
                <a:cs typeface="Courier New" pitchFamily="49" charset="0"/>
              </a:rPr>
              <a:t>_[HOST]' </a:t>
            </a:r>
            <a:r>
              <a:rPr lang="en-US" sz="1600" dirty="0">
                <a:solidFill>
                  <a:srgbClr val="FF0000"/>
                </a:solidFill>
                <a:latin typeface="Courier New" pitchFamily="49" charset="0"/>
                <a:cs typeface="Courier New" pitchFamily="49" charset="0"/>
              </a:rPr>
              <a:t>'text in row</a:t>
            </a:r>
            <a:r>
              <a:rPr lang="en-US" sz="1600" dirty="0" smtClean="0">
                <a:solidFill>
                  <a:srgbClr val="FF0000"/>
                </a:solidFill>
                <a:latin typeface="Courier New" pitchFamily="49" charset="0"/>
                <a:cs typeface="Courier New" pitchFamily="49" charset="0"/>
              </a:rPr>
              <a:t>'</a:t>
            </a:r>
            <a:r>
              <a:rPr lang="en-US" sz="1600" dirty="0" smtClean="0">
                <a:latin typeface="Courier New" pitchFamily="49" charset="0"/>
                <a:cs typeface="Courier New" pitchFamily="49" charset="0"/>
              </a:rPr>
              <a:t>,</a:t>
            </a:r>
            <a:r>
              <a:rPr lang="en-US" sz="1600" dirty="0" smtClean="0">
                <a:solidFill>
                  <a:srgbClr val="FF0000"/>
                </a:solidFill>
                <a:latin typeface="Courier New" pitchFamily="49" charset="0"/>
                <a:cs typeface="Courier New" pitchFamily="49" charset="0"/>
              </a:rPr>
              <a:t>'4000</a:t>
            </a:r>
            <a:r>
              <a:rPr lang="en-US" sz="1600" dirty="0">
                <a:solidFill>
                  <a:srgbClr val="FF0000"/>
                </a:solidFill>
                <a:latin typeface="Courier New" pitchFamily="49" charset="0"/>
                <a:cs typeface="Courier New" pitchFamily="49" charset="0"/>
              </a:rPr>
              <a:t>'</a:t>
            </a:r>
            <a:endParaRPr lang="sv-SE" sz="1600" dirty="0">
              <a:solidFill>
                <a:srgbClr val="FF0000"/>
              </a:solidFill>
              <a:latin typeface="Courier New" pitchFamily="49" charset="0"/>
              <a:cs typeface="Courier New" pitchFamily="49" charset="0"/>
            </a:endParaRPr>
          </a:p>
        </p:txBody>
      </p:sp>
      <p:sp>
        <p:nvSpPr>
          <p:cNvPr id="8" name="TextBox 7"/>
          <p:cNvSpPr txBox="1"/>
          <p:nvPr/>
        </p:nvSpPr>
        <p:spPr>
          <a:xfrm>
            <a:off x="1420483" y="6126407"/>
            <a:ext cx="4589718" cy="338554"/>
          </a:xfrm>
          <a:prstGeom prst="rect">
            <a:avLst/>
          </a:prstGeom>
          <a:noFill/>
        </p:spPr>
        <p:txBody>
          <a:bodyPr wrap="none" rtlCol="0">
            <a:spAutoFit/>
          </a:bodyPr>
          <a:lstStyle/>
          <a:p>
            <a:r>
              <a:rPr lang="sv-SE" sz="1600" dirty="0" smtClean="0"/>
              <a:t>*There </a:t>
            </a:r>
            <a:r>
              <a:rPr lang="sv-SE" sz="1600" dirty="0"/>
              <a:t>are one </a:t>
            </a:r>
            <a:r>
              <a:rPr lang="sv-SE" sz="1600" dirty="0" smtClean="0"/>
              <a:t>DynamicStateInfo table per host.</a:t>
            </a:r>
            <a:endParaRPr lang="sv-SE" sz="1600" dirty="0"/>
          </a:p>
        </p:txBody>
      </p:sp>
      <p:grpSp>
        <p:nvGrpSpPr>
          <p:cNvPr id="3" name="Group 3"/>
          <p:cNvGrpSpPr>
            <a:grpSpLocks noChangeAspect="1"/>
          </p:cNvGrpSpPr>
          <p:nvPr/>
        </p:nvGrpSpPr>
        <p:grpSpPr bwMode="auto">
          <a:xfrm>
            <a:off x="6688613" y="2083358"/>
            <a:ext cx="3257550" cy="1714500"/>
            <a:chOff x="0" y="0"/>
            <a:chExt cx="342" cy="180"/>
          </a:xfrm>
        </p:grpSpPr>
        <p:pic>
          <p:nvPicPr>
            <p:cNvPr id="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42" cy="18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0494038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400416"/>
            <a:ext cx="11173090" cy="666385"/>
          </a:xfrm>
        </p:spPr>
        <p:txBody>
          <a:bodyPr>
            <a:normAutofit/>
          </a:bodyPr>
          <a:lstStyle/>
          <a:p>
            <a:r>
              <a:rPr lang="en-US" dirty="0" smtClean="0"/>
              <a:t>Tune TempDB for Best Performance</a:t>
            </a:r>
            <a:endParaRPr lang="sv-SE" dirty="0"/>
          </a:p>
        </p:txBody>
      </p:sp>
      <p:sp>
        <p:nvSpPr>
          <p:cNvPr id="9" name="Text Placeholder 2"/>
          <p:cNvSpPr>
            <a:spLocks noGrp="1"/>
          </p:cNvSpPr>
          <p:nvPr>
            <p:ph type="body" sz="quarter" idx="10"/>
          </p:nvPr>
        </p:nvSpPr>
        <p:spPr>
          <a:xfrm>
            <a:off x="931891" y="1199493"/>
            <a:ext cx="9920377" cy="2628412"/>
          </a:xfrm>
        </p:spPr>
        <p:txBody>
          <a:bodyPr/>
          <a:lstStyle/>
          <a:p>
            <a:pPr marL="118872" indent="0">
              <a:buNone/>
            </a:pPr>
            <a:r>
              <a:rPr lang="en-US" sz="2400" dirty="0" smtClean="0"/>
              <a:t>Creating </a:t>
            </a:r>
            <a:r>
              <a:rPr lang="en-US" sz="2400" dirty="0"/>
              <a:t>multiple data files of the same size, one for each available CPU core on the SQL machine, for the </a:t>
            </a:r>
            <a:r>
              <a:rPr lang="en-US" sz="2400" dirty="0" smtClean="0"/>
              <a:t>TempDb, makes it possible to spread I/O contention across multiple files.</a:t>
            </a:r>
          </a:p>
          <a:p>
            <a:pPr marL="514160" lvl="1" indent="0">
              <a:buNone/>
            </a:pPr>
            <a:r>
              <a:rPr lang="en-US" sz="2000" dirty="0"/>
              <a:t>The SQL CAT team has also found that in 2005 and 2008, there's usually no gain from having more than 8 </a:t>
            </a:r>
            <a:r>
              <a:rPr lang="en-US" sz="2000" dirty="0" err="1"/>
              <a:t>tempdb</a:t>
            </a:r>
            <a:r>
              <a:rPr lang="en-US" sz="2000" dirty="0"/>
              <a:t> data files, even for systems with larger numbers of processor cores. </a:t>
            </a:r>
          </a:p>
          <a:p>
            <a:pPr marL="118872" indent="0">
              <a:buNone/>
            </a:pPr>
            <a:r>
              <a:rPr lang="en-US" sz="2400" dirty="0" smtClean="0"/>
              <a:t>Implementing </a:t>
            </a:r>
            <a:r>
              <a:rPr lang="en-US" sz="2400" dirty="0"/>
              <a:t>Trace Flag –T1118 helps reduce contention across the SQL Server instances by removing almost all single page allocations</a:t>
            </a:r>
            <a:endParaRPr lang="sv-SE" sz="2400" dirty="0"/>
          </a:p>
        </p:txBody>
      </p:sp>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6983" y="3988639"/>
            <a:ext cx="3398206" cy="2556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5906" y="4133187"/>
            <a:ext cx="4046081" cy="887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7" descr="C:\Users\hakanssonmk\AppData\Local\Microsoft\Windows\Temporary Internet Files\Content.IE5\KT0W39VL\MC900439805[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715800" flipH="1">
            <a:off x="5766866" y="4714007"/>
            <a:ext cx="1286038" cy="1286038"/>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p:cNvSpPr/>
          <p:nvPr/>
        </p:nvSpPr>
        <p:spPr>
          <a:xfrm>
            <a:off x="8818168" y="4683691"/>
            <a:ext cx="614026" cy="416967"/>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392114522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620925"/>
            <a:ext cx="12188824" cy="609398"/>
          </a:xfrm>
        </p:spPr>
        <p:txBody>
          <a:bodyPr/>
          <a:lstStyle/>
          <a:p>
            <a:pPr algn="ctr"/>
            <a:r>
              <a:rPr lang="sv-SE" dirty="0" smtClean="0"/>
              <a:t>I/O is </a:t>
            </a:r>
            <a:r>
              <a:rPr lang="sv-SE" dirty="0" err="1" smtClean="0"/>
              <a:t>important</a:t>
            </a:r>
            <a:r>
              <a:rPr lang="sv-SE" dirty="0" smtClean="0"/>
              <a:t>…</a:t>
            </a:r>
            <a:endParaRPr lang="en-US" dirty="0"/>
          </a:p>
        </p:txBody>
      </p:sp>
    </p:spTree>
    <p:extLst>
      <p:ext uri="{BB962C8B-B14F-4D97-AF65-F5344CB8AC3E}">
        <p14:creationId xmlns:p14="http://schemas.microsoft.com/office/powerpoint/2010/main" val="337958827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I/O </a:t>
            </a:r>
            <a:r>
              <a:rPr lang="sv-SE" dirty="0" err="1"/>
              <a:t>Contention</a:t>
            </a:r>
            <a:endParaRPr lang="sv-SE" dirty="0"/>
          </a:p>
        </p:txBody>
      </p:sp>
      <p:grpSp>
        <p:nvGrpSpPr>
          <p:cNvPr id="3" name="Group 2"/>
          <p:cNvGrpSpPr/>
          <p:nvPr/>
        </p:nvGrpSpPr>
        <p:grpSpPr>
          <a:xfrm>
            <a:off x="5184237" y="1266239"/>
            <a:ext cx="1511299" cy="4674094"/>
            <a:chOff x="4356101" y="1726706"/>
            <a:chExt cx="1511299" cy="4674094"/>
          </a:xfrm>
        </p:grpSpPr>
        <p:pic>
          <p:nvPicPr>
            <p:cNvPr id="4" name="Picture 3" descr="Hard Drive2"/>
            <p:cNvPicPr>
              <a:picLocks noChangeAspect="1" noChangeArrowheads="1"/>
            </p:cNvPicPr>
            <p:nvPr/>
          </p:nvPicPr>
          <p:blipFill>
            <a:blip r:embed="rId3" cstate="print"/>
            <a:srcRect/>
            <a:stretch>
              <a:fillRect/>
            </a:stretch>
          </p:blipFill>
          <p:spPr bwMode="auto">
            <a:xfrm>
              <a:off x="4356101" y="2882653"/>
              <a:ext cx="1511299" cy="1206253"/>
            </a:xfrm>
            <a:prstGeom prst="rect">
              <a:avLst/>
            </a:prstGeom>
            <a:noFill/>
          </p:spPr>
        </p:pic>
        <p:pic>
          <p:nvPicPr>
            <p:cNvPr id="5" name="Picture 4" descr="Hard Drive2"/>
            <p:cNvPicPr>
              <a:picLocks noChangeAspect="1" noChangeArrowheads="1"/>
            </p:cNvPicPr>
            <p:nvPr/>
          </p:nvPicPr>
          <p:blipFill>
            <a:blip r:embed="rId3" cstate="print"/>
            <a:srcRect/>
            <a:stretch>
              <a:fillRect/>
            </a:stretch>
          </p:blipFill>
          <p:spPr bwMode="auto">
            <a:xfrm>
              <a:off x="4356101" y="4038600"/>
              <a:ext cx="1511299" cy="1206253"/>
            </a:xfrm>
            <a:prstGeom prst="rect">
              <a:avLst/>
            </a:prstGeom>
            <a:noFill/>
          </p:spPr>
        </p:pic>
        <p:pic>
          <p:nvPicPr>
            <p:cNvPr id="6" name="Picture 5" descr="Hard Drive2"/>
            <p:cNvPicPr>
              <a:picLocks noChangeAspect="1" noChangeArrowheads="1"/>
            </p:cNvPicPr>
            <p:nvPr/>
          </p:nvPicPr>
          <p:blipFill>
            <a:blip r:embed="rId3" cstate="print"/>
            <a:srcRect/>
            <a:stretch>
              <a:fillRect/>
            </a:stretch>
          </p:blipFill>
          <p:spPr bwMode="auto">
            <a:xfrm>
              <a:off x="4356101" y="5194547"/>
              <a:ext cx="1511299" cy="1206253"/>
            </a:xfrm>
            <a:prstGeom prst="rect">
              <a:avLst/>
            </a:prstGeom>
            <a:noFill/>
          </p:spPr>
        </p:pic>
        <p:pic>
          <p:nvPicPr>
            <p:cNvPr id="7" name="Picture 6" descr="Hard Drive2"/>
            <p:cNvPicPr>
              <a:picLocks noChangeAspect="1" noChangeArrowheads="1"/>
            </p:cNvPicPr>
            <p:nvPr/>
          </p:nvPicPr>
          <p:blipFill>
            <a:blip r:embed="rId3" cstate="print"/>
            <a:srcRect/>
            <a:stretch>
              <a:fillRect/>
            </a:stretch>
          </p:blipFill>
          <p:spPr bwMode="auto">
            <a:xfrm>
              <a:off x="4356101" y="1726706"/>
              <a:ext cx="1511299" cy="1206253"/>
            </a:xfrm>
            <a:prstGeom prst="rect">
              <a:avLst/>
            </a:prstGeom>
            <a:noFill/>
          </p:spPr>
        </p:pic>
      </p:grpSp>
      <p:pic>
        <p:nvPicPr>
          <p:cNvPr id="8" name="Rectangle 47928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1136" y="2866439"/>
            <a:ext cx="1214438" cy="1447800"/>
          </a:xfrm>
          <a:prstGeom prst="rect">
            <a:avLst/>
          </a:prstGeom>
          <a:extLst/>
        </p:spPr>
      </p:pic>
      <p:cxnSp>
        <p:nvCxnSpPr>
          <p:cNvPr id="9" name="Straight Arrow Connector 8"/>
          <p:cNvCxnSpPr>
            <a:stCxn id="8" idx="3"/>
          </p:cNvCxnSpPr>
          <p:nvPr/>
        </p:nvCxnSpPr>
        <p:spPr>
          <a:xfrm flipV="1">
            <a:off x="3185574" y="1837739"/>
            <a:ext cx="2062163" cy="1752600"/>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a:off x="5247737" y="1494839"/>
            <a:ext cx="580292" cy="685800"/>
            <a:chOff x="4419600" y="2438400"/>
            <a:chExt cx="838200" cy="990600"/>
          </a:xfrm>
        </p:grpSpPr>
        <p:sp>
          <p:nvSpPr>
            <p:cNvPr id="11" name="Folded Corner 10"/>
            <p:cNvSpPr/>
            <p:nvPr/>
          </p:nvSpPr>
          <p:spPr>
            <a:xfrm rot="10800000">
              <a:off x="4419600" y="2438400"/>
              <a:ext cx="815788" cy="9906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dirty="0"/>
            </a:p>
          </p:txBody>
        </p:sp>
        <p:sp>
          <p:nvSpPr>
            <p:cNvPr id="12" name="TextBox 11"/>
            <p:cNvSpPr txBox="1"/>
            <p:nvPr/>
          </p:nvSpPr>
          <p:spPr>
            <a:xfrm>
              <a:off x="4419600" y="2754868"/>
              <a:ext cx="838200" cy="307777"/>
            </a:xfrm>
            <a:prstGeom prst="rect">
              <a:avLst/>
            </a:prstGeom>
            <a:noFill/>
          </p:spPr>
          <p:txBody>
            <a:bodyPr wrap="square" rtlCol="0">
              <a:spAutoFit/>
            </a:bodyPr>
            <a:lstStyle/>
            <a:p>
              <a:pPr algn="ctr"/>
              <a:r>
                <a:rPr lang="sv-SE" sz="1400" b="1" dirty="0" smtClean="0">
                  <a:effectLst>
                    <a:outerShdw blurRad="38100" dist="38100" dir="2700000" algn="tl">
                      <a:srgbClr val="000000">
                        <a:alpha val="43137"/>
                      </a:srgbClr>
                    </a:outerShdw>
                  </a:effectLst>
                </a:rPr>
                <a:t>Data</a:t>
              </a:r>
              <a:endParaRPr lang="sv-SE" b="1" dirty="0">
                <a:effectLst>
                  <a:outerShdw blurRad="38100" dist="38100" dir="2700000" algn="tl">
                    <a:srgbClr val="000000">
                      <a:alpha val="43137"/>
                    </a:srgbClr>
                  </a:outerShdw>
                </a:effectLst>
              </a:endParaRPr>
            </a:p>
          </p:txBody>
        </p:sp>
      </p:grpSp>
      <p:pic>
        <p:nvPicPr>
          <p:cNvPr id="13" name="Picture 7" descr="C:\Users\tkejser\AppData\Local\Microsoft\Windows\Temporary Internet Files\Content.IE5\5A855GJV\MCj04338340000[1].png"/>
          <p:cNvPicPr>
            <a:picLocks noChangeAspect="1" noChangeArrowheads="1"/>
          </p:cNvPicPr>
          <p:nvPr/>
        </p:nvPicPr>
        <p:blipFill>
          <a:blip r:embed="rId5" cstate="print"/>
          <a:srcRect/>
          <a:stretch>
            <a:fillRect/>
          </a:stretch>
        </p:blipFill>
        <p:spPr bwMode="auto">
          <a:xfrm>
            <a:off x="7990936" y="2295562"/>
            <a:ext cx="838200" cy="799477"/>
          </a:xfrm>
          <a:prstGeom prst="rect">
            <a:avLst/>
          </a:prstGeom>
          <a:noFill/>
          <a:ln w="9525">
            <a:noFill/>
            <a:miter lim="800000"/>
            <a:headEnd/>
            <a:tailEnd/>
          </a:ln>
        </p:spPr>
      </p:pic>
      <p:pic>
        <p:nvPicPr>
          <p:cNvPr id="14" name="Picture 7" descr="C:\Users\tkejser\AppData\Local\Microsoft\Windows\Temporary Internet Files\Content.IE5\5A855GJV\MCj04338340000[1].png"/>
          <p:cNvPicPr>
            <a:picLocks noChangeAspect="1" noChangeArrowheads="1"/>
          </p:cNvPicPr>
          <p:nvPr/>
        </p:nvPicPr>
        <p:blipFill>
          <a:blip r:embed="rId5" cstate="print"/>
          <a:srcRect/>
          <a:stretch>
            <a:fillRect/>
          </a:stretch>
        </p:blipFill>
        <p:spPr bwMode="auto">
          <a:xfrm>
            <a:off x="7990936" y="2905162"/>
            <a:ext cx="838200" cy="799477"/>
          </a:xfrm>
          <a:prstGeom prst="rect">
            <a:avLst/>
          </a:prstGeom>
          <a:noFill/>
          <a:ln w="9525">
            <a:noFill/>
            <a:miter lim="800000"/>
            <a:headEnd/>
            <a:tailEnd/>
          </a:ln>
        </p:spPr>
      </p:pic>
      <p:pic>
        <p:nvPicPr>
          <p:cNvPr id="15" name="Picture 7" descr="C:\Users\tkejser\AppData\Local\Microsoft\Windows\Temporary Internet Files\Content.IE5\5A855GJV\MCj04338340000[1].png"/>
          <p:cNvPicPr>
            <a:picLocks noChangeAspect="1" noChangeArrowheads="1"/>
          </p:cNvPicPr>
          <p:nvPr/>
        </p:nvPicPr>
        <p:blipFill>
          <a:blip r:embed="rId5" cstate="print"/>
          <a:srcRect/>
          <a:stretch>
            <a:fillRect/>
          </a:stretch>
        </p:blipFill>
        <p:spPr bwMode="auto">
          <a:xfrm>
            <a:off x="7990936" y="3514762"/>
            <a:ext cx="838200" cy="799477"/>
          </a:xfrm>
          <a:prstGeom prst="rect">
            <a:avLst/>
          </a:prstGeom>
          <a:noFill/>
          <a:ln w="9525">
            <a:noFill/>
            <a:miter lim="800000"/>
            <a:headEnd/>
            <a:tailEnd/>
          </a:ln>
        </p:spPr>
      </p:pic>
      <p:pic>
        <p:nvPicPr>
          <p:cNvPr id="16" name="Picture 7" descr="C:\Users\tkejser\AppData\Local\Microsoft\Windows\Temporary Internet Files\Content.IE5\5A855GJV\MCj04338340000[1].png"/>
          <p:cNvPicPr>
            <a:picLocks noChangeAspect="1" noChangeArrowheads="1"/>
          </p:cNvPicPr>
          <p:nvPr/>
        </p:nvPicPr>
        <p:blipFill>
          <a:blip r:embed="rId5" cstate="print"/>
          <a:srcRect/>
          <a:stretch>
            <a:fillRect/>
          </a:stretch>
        </p:blipFill>
        <p:spPr bwMode="auto">
          <a:xfrm>
            <a:off x="7990936" y="4124362"/>
            <a:ext cx="838200" cy="799477"/>
          </a:xfrm>
          <a:prstGeom prst="rect">
            <a:avLst/>
          </a:prstGeom>
          <a:noFill/>
          <a:ln w="9525">
            <a:noFill/>
            <a:miter lim="800000"/>
            <a:headEnd/>
            <a:tailEnd/>
          </a:ln>
        </p:spPr>
      </p:pic>
      <p:cxnSp>
        <p:nvCxnSpPr>
          <p:cNvPr id="17" name="Straight Arrow Connector 16"/>
          <p:cNvCxnSpPr>
            <a:stCxn id="13" idx="1"/>
          </p:cNvCxnSpPr>
          <p:nvPr/>
        </p:nvCxnSpPr>
        <p:spPr>
          <a:xfrm rot="10800000">
            <a:off x="5812514" y="1837739"/>
            <a:ext cx="2178423" cy="857562"/>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stCxn id="14" idx="1"/>
          </p:cNvCxnSpPr>
          <p:nvPr/>
        </p:nvCxnSpPr>
        <p:spPr>
          <a:xfrm rot="10800000">
            <a:off x="5812514" y="2980739"/>
            <a:ext cx="2178423" cy="324162"/>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stCxn id="15" idx="1"/>
          </p:cNvCxnSpPr>
          <p:nvPr/>
        </p:nvCxnSpPr>
        <p:spPr>
          <a:xfrm rot="10800000" flipV="1">
            <a:off x="5828030" y="3914500"/>
            <a:ext cx="2162907" cy="191969"/>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16" idx="1"/>
          </p:cNvCxnSpPr>
          <p:nvPr/>
        </p:nvCxnSpPr>
        <p:spPr>
          <a:xfrm rot="10800000" flipV="1">
            <a:off x="5812514" y="4524101"/>
            <a:ext cx="2178423" cy="742638"/>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grpSp>
        <p:nvGrpSpPr>
          <p:cNvPr id="21" name="Group 20"/>
          <p:cNvGrpSpPr/>
          <p:nvPr/>
        </p:nvGrpSpPr>
        <p:grpSpPr>
          <a:xfrm>
            <a:off x="5247737" y="2637839"/>
            <a:ext cx="580292" cy="685800"/>
            <a:chOff x="4419600" y="2438400"/>
            <a:chExt cx="838200" cy="990600"/>
          </a:xfrm>
        </p:grpSpPr>
        <p:sp>
          <p:nvSpPr>
            <p:cNvPr id="22" name="Folded Corner 21"/>
            <p:cNvSpPr/>
            <p:nvPr/>
          </p:nvSpPr>
          <p:spPr>
            <a:xfrm rot="10800000">
              <a:off x="4419600" y="2438400"/>
              <a:ext cx="815788" cy="9906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dirty="0"/>
            </a:p>
          </p:txBody>
        </p:sp>
        <p:sp>
          <p:nvSpPr>
            <p:cNvPr id="23" name="TextBox 22"/>
            <p:cNvSpPr txBox="1"/>
            <p:nvPr/>
          </p:nvSpPr>
          <p:spPr>
            <a:xfrm>
              <a:off x="4419600" y="2754868"/>
              <a:ext cx="838200" cy="307777"/>
            </a:xfrm>
            <a:prstGeom prst="rect">
              <a:avLst/>
            </a:prstGeom>
            <a:noFill/>
          </p:spPr>
          <p:txBody>
            <a:bodyPr wrap="square" rtlCol="0">
              <a:spAutoFit/>
            </a:bodyPr>
            <a:lstStyle/>
            <a:p>
              <a:pPr algn="ctr"/>
              <a:r>
                <a:rPr lang="sv-SE" sz="1400" b="1" dirty="0" smtClean="0">
                  <a:effectLst>
                    <a:outerShdw blurRad="38100" dist="38100" dir="2700000" algn="tl">
                      <a:srgbClr val="000000">
                        <a:alpha val="43137"/>
                      </a:srgbClr>
                    </a:outerShdw>
                  </a:effectLst>
                </a:rPr>
                <a:t>Data</a:t>
              </a:r>
              <a:endParaRPr lang="sv-SE" b="1" dirty="0">
                <a:effectLst>
                  <a:outerShdw blurRad="38100" dist="38100" dir="2700000" algn="tl">
                    <a:srgbClr val="000000">
                      <a:alpha val="43137"/>
                    </a:srgbClr>
                  </a:outerShdw>
                </a:effectLst>
              </a:endParaRPr>
            </a:p>
          </p:txBody>
        </p:sp>
      </p:grpSp>
      <p:grpSp>
        <p:nvGrpSpPr>
          <p:cNvPr id="24" name="Group 23"/>
          <p:cNvGrpSpPr/>
          <p:nvPr/>
        </p:nvGrpSpPr>
        <p:grpSpPr>
          <a:xfrm>
            <a:off x="5247737" y="3780839"/>
            <a:ext cx="580292" cy="685800"/>
            <a:chOff x="4419600" y="2438400"/>
            <a:chExt cx="838200" cy="990600"/>
          </a:xfrm>
        </p:grpSpPr>
        <p:sp>
          <p:nvSpPr>
            <p:cNvPr id="25" name="Folded Corner 24"/>
            <p:cNvSpPr/>
            <p:nvPr/>
          </p:nvSpPr>
          <p:spPr>
            <a:xfrm rot="10800000">
              <a:off x="4419600" y="2438400"/>
              <a:ext cx="815788" cy="9906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dirty="0"/>
            </a:p>
          </p:txBody>
        </p:sp>
        <p:sp>
          <p:nvSpPr>
            <p:cNvPr id="26" name="TextBox 25"/>
            <p:cNvSpPr txBox="1"/>
            <p:nvPr/>
          </p:nvSpPr>
          <p:spPr>
            <a:xfrm>
              <a:off x="4419600" y="2754868"/>
              <a:ext cx="838200" cy="307777"/>
            </a:xfrm>
            <a:prstGeom prst="rect">
              <a:avLst/>
            </a:prstGeom>
            <a:noFill/>
          </p:spPr>
          <p:txBody>
            <a:bodyPr wrap="square" rtlCol="0">
              <a:spAutoFit/>
            </a:bodyPr>
            <a:lstStyle/>
            <a:p>
              <a:pPr algn="ctr"/>
              <a:r>
                <a:rPr lang="sv-SE" sz="1400" b="1" dirty="0" smtClean="0">
                  <a:effectLst>
                    <a:outerShdw blurRad="38100" dist="38100" dir="2700000" algn="tl">
                      <a:srgbClr val="000000">
                        <a:alpha val="43137"/>
                      </a:srgbClr>
                    </a:outerShdw>
                  </a:effectLst>
                </a:rPr>
                <a:t>Data</a:t>
              </a:r>
              <a:endParaRPr lang="sv-SE" b="1" dirty="0">
                <a:effectLst>
                  <a:outerShdw blurRad="38100" dist="38100" dir="2700000" algn="tl">
                    <a:srgbClr val="000000">
                      <a:alpha val="43137"/>
                    </a:srgbClr>
                  </a:outerShdw>
                </a:effectLst>
              </a:endParaRPr>
            </a:p>
          </p:txBody>
        </p:sp>
      </p:grpSp>
      <p:grpSp>
        <p:nvGrpSpPr>
          <p:cNvPr id="27" name="Group 26"/>
          <p:cNvGrpSpPr/>
          <p:nvPr/>
        </p:nvGrpSpPr>
        <p:grpSpPr>
          <a:xfrm>
            <a:off x="5247737" y="4923839"/>
            <a:ext cx="580292" cy="685800"/>
            <a:chOff x="4419600" y="2438400"/>
            <a:chExt cx="838200" cy="990600"/>
          </a:xfrm>
        </p:grpSpPr>
        <p:sp>
          <p:nvSpPr>
            <p:cNvPr id="28" name="Folded Corner 27"/>
            <p:cNvSpPr/>
            <p:nvPr/>
          </p:nvSpPr>
          <p:spPr>
            <a:xfrm rot="10800000">
              <a:off x="4419600" y="2438400"/>
              <a:ext cx="815788" cy="990600"/>
            </a:xfrm>
            <a:prstGeom prst="foldedCorner">
              <a:avLst/>
            </a:prstGeom>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dirty="0"/>
            </a:p>
          </p:txBody>
        </p:sp>
        <p:sp>
          <p:nvSpPr>
            <p:cNvPr id="29" name="TextBox 28"/>
            <p:cNvSpPr txBox="1"/>
            <p:nvPr/>
          </p:nvSpPr>
          <p:spPr>
            <a:xfrm>
              <a:off x="4419600" y="2754868"/>
              <a:ext cx="838200" cy="307777"/>
            </a:xfrm>
            <a:prstGeom prst="rect">
              <a:avLst/>
            </a:prstGeom>
            <a:noFill/>
          </p:spPr>
          <p:txBody>
            <a:bodyPr wrap="square" rtlCol="0">
              <a:spAutoFit/>
            </a:bodyPr>
            <a:lstStyle/>
            <a:p>
              <a:pPr algn="ctr"/>
              <a:r>
                <a:rPr lang="sv-SE" sz="1400" b="1" dirty="0" smtClean="0">
                  <a:effectLst>
                    <a:outerShdw blurRad="38100" dist="38100" dir="2700000" algn="tl">
                      <a:srgbClr val="000000">
                        <a:alpha val="43137"/>
                      </a:srgbClr>
                    </a:outerShdw>
                  </a:effectLst>
                </a:rPr>
                <a:t>Data</a:t>
              </a:r>
              <a:endParaRPr lang="sv-SE" b="1" dirty="0">
                <a:effectLst>
                  <a:outerShdw blurRad="38100" dist="38100" dir="2700000" algn="tl">
                    <a:srgbClr val="000000">
                      <a:alpha val="43137"/>
                    </a:srgbClr>
                  </a:outerShdw>
                </a:effectLst>
              </a:endParaRPr>
            </a:p>
          </p:txBody>
        </p:sp>
      </p:grpSp>
      <p:cxnSp>
        <p:nvCxnSpPr>
          <p:cNvPr id="30" name="Straight Arrow Connector 29"/>
          <p:cNvCxnSpPr>
            <a:stCxn id="8" idx="3"/>
          </p:cNvCxnSpPr>
          <p:nvPr/>
        </p:nvCxnSpPr>
        <p:spPr>
          <a:xfrm flipV="1">
            <a:off x="3185574" y="2963470"/>
            <a:ext cx="2062163" cy="626869"/>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stCxn id="8" idx="3"/>
          </p:cNvCxnSpPr>
          <p:nvPr/>
        </p:nvCxnSpPr>
        <p:spPr>
          <a:xfrm>
            <a:off x="3185574" y="3590339"/>
            <a:ext cx="2062163" cy="533400"/>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stCxn id="8" idx="3"/>
          </p:cNvCxnSpPr>
          <p:nvPr/>
        </p:nvCxnSpPr>
        <p:spPr>
          <a:xfrm>
            <a:off x="3185574" y="3590339"/>
            <a:ext cx="2062163" cy="1659131"/>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26253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Traditional Hard Disk Drive</a:t>
            </a:r>
            <a:endParaRPr lang="sv-SE" dirty="0"/>
          </a:p>
        </p:txBody>
      </p:sp>
      <p:pic>
        <p:nvPicPr>
          <p:cNvPr id="34" name="Picture 33" descr="Hard Drive2"/>
          <p:cNvPicPr>
            <a:picLocks noChangeAspect="1" noChangeArrowheads="1"/>
          </p:cNvPicPr>
          <p:nvPr/>
        </p:nvPicPr>
        <p:blipFill>
          <a:blip r:embed="rId3" cstate="print"/>
          <a:srcRect/>
          <a:stretch>
            <a:fillRect/>
          </a:stretch>
        </p:blipFill>
        <p:spPr bwMode="auto">
          <a:xfrm>
            <a:off x="3024065" y="1541463"/>
            <a:ext cx="5167313" cy="4124325"/>
          </a:xfrm>
          <a:prstGeom prst="rect">
            <a:avLst/>
          </a:prstGeom>
          <a:noFill/>
        </p:spPr>
      </p:pic>
      <p:sp>
        <p:nvSpPr>
          <p:cNvPr id="35" name="Text Box 4"/>
          <p:cNvSpPr txBox="1">
            <a:spLocks noChangeArrowheads="1"/>
          </p:cNvSpPr>
          <p:nvPr/>
        </p:nvSpPr>
        <p:spPr bwMode="auto">
          <a:xfrm>
            <a:off x="3673353" y="1654175"/>
            <a:ext cx="1173162" cy="290513"/>
          </a:xfrm>
          <a:prstGeom prst="rect">
            <a:avLst/>
          </a:prstGeom>
          <a:noFill/>
          <a:ln w="9525" algn="ctr">
            <a:noFill/>
            <a:miter lim="800000"/>
            <a:headEnd/>
            <a:tailEnd/>
          </a:ln>
          <a:effectLst/>
        </p:spPr>
        <p:txBody>
          <a:bodyPr wrap="none">
            <a:spAutoFit/>
          </a:bodyPr>
          <a:lstStyle/>
          <a:p>
            <a:r>
              <a:rPr lang="en-US" sz="1300"/>
              <a:t>Base casting</a:t>
            </a:r>
          </a:p>
        </p:txBody>
      </p:sp>
      <p:sp>
        <p:nvSpPr>
          <p:cNvPr id="36" name="Text Box 5"/>
          <p:cNvSpPr txBox="1">
            <a:spLocks noChangeArrowheads="1"/>
          </p:cNvSpPr>
          <p:nvPr/>
        </p:nvSpPr>
        <p:spPr bwMode="auto">
          <a:xfrm>
            <a:off x="2935710" y="2176793"/>
            <a:ext cx="995785" cy="369332"/>
          </a:xfrm>
          <a:prstGeom prst="rect">
            <a:avLst/>
          </a:prstGeom>
          <a:noFill/>
          <a:ln w="9525" algn="ctr">
            <a:noFill/>
            <a:miter lim="800000"/>
            <a:headEnd/>
            <a:tailEnd/>
          </a:ln>
          <a:effectLst/>
        </p:spPr>
        <p:txBody>
          <a:bodyPr wrap="none">
            <a:spAutoFit/>
          </a:bodyPr>
          <a:lstStyle/>
          <a:p>
            <a:r>
              <a:rPr lang="en-US" b="1" dirty="0">
                <a:effectLst>
                  <a:outerShdw blurRad="38100" dist="38100" dir="2700000" algn="tl">
                    <a:srgbClr val="000000">
                      <a:alpha val="43137"/>
                    </a:srgbClr>
                  </a:outerShdw>
                </a:effectLst>
              </a:rPr>
              <a:t>Spindle</a:t>
            </a:r>
            <a:endParaRPr lang="en-US" sz="1300" b="1" dirty="0">
              <a:effectLst>
                <a:outerShdw blurRad="38100" dist="38100" dir="2700000" algn="tl">
                  <a:srgbClr val="000000">
                    <a:alpha val="43137"/>
                  </a:srgbClr>
                </a:outerShdw>
              </a:effectLst>
            </a:endParaRPr>
          </a:p>
        </p:txBody>
      </p:sp>
      <p:sp>
        <p:nvSpPr>
          <p:cNvPr id="37" name="Text Box 6"/>
          <p:cNvSpPr txBox="1">
            <a:spLocks noChangeArrowheads="1"/>
          </p:cNvSpPr>
          <p:nvPr/>
        </p:nvSpPr>
        <p:spPr bwMode="auto">
          <a:xfrm>
            <a:off x="1984253" y="2921000"/>
            <a:ext cx="1535112" cy="290513"/>
          </a:xfrm>
          <a:prstGeom prst="rect">
            <a:avLst/>
          </a:prstGeom>
          <a:noFill/>
          <a:ln w="9525" algn="ctr">
            <a:noFill/>
            <a:miter lim="800000"/>
            <a:headEnd/>
            <a:tailEnd/>
          </a:ln>
          <a:effectLst/>
        </p:spPr>
        <p:txBody>
          <a:bodyPr wrap="none">
            <a:spAutoFit/>
          </a:bodyPr>
          <a:lstStyle/>
          <a:p>
            <a:r>
              <a:rPr lang="en-US" sz="1300"/>
              <a:t>Slider (and head)</a:t>
            </a:r>
          </a:p>
        </p:txBody>
      </p:sp>
      <p:sp>
        <p:nvSpPr>
          <p:cNvPr id="38" name="Text Box 7"/>
          <p:cNvSpPr txBox="1">
            <a:spLocks noChangeArrowheads="1"/>
          </p:cNvSpPr>
          <p:nvPr/>
        </p:nvSpPr>
        <p:spPr bwMode="auto">
          <a:xfrm>
            <a:off x="1984253" y="3500438"/>
            <a:ext cx="1235075" cy="290512"/>
          </a:xfrm>
          <a:prstGeom prst="rect">
            <a:avLst/>
          </a:prstGeom>
          <a:noFill/>
          <a:ln w="9525" algn="ctr">
            <a:noFill/>
            <a:miter lim="800000"/>
            <a:headEnd/>
            <a:tailEnd/>
          </a:ln>
          <a:effectLst/>
        </p:spPr>
        <p:txBody>
          <a:bodyPr wrap="none">
            <a:spAutoFit/>
          </a:bodyPr>
          <a:lstStyle/>
          <a:p>
            <a:r>
              <a:rPr lang="en-US" sz="1300"/>
              <a:t>Actuator arm</a:t>
            </a:r>
          </a:p>
        </p:txBody>
      </p:sp>
      <p:sp>
        <p:nvSpPr>
          <p:cNvPr id="39" name="Text Box 8"/>
          <p:cNvSpPr txBox="1">
            <a:spLocks noChangeArrowheads="1"/>
          </p:cNvSpPr>
          <p:nvPr/>
        </p:nvSpPr>
        <p:spPr bwMode="auto">
          <a:xfrm>
            <a:off x="1887415" y="4140200"/>
            <a:ext cx="1246188" cy="290513"/>
          </a:xfrm>
          <a:prstGeom prst="rect">
            <a:avLst/>
          </a:prstGeom>
          <a:noFill/>
          <a:ln w="9525" algn="ctr">
            <a:noFill/>
            <a:miter lim="800000"/>
            <a:headEnd/>
            <a:tailEnd/>
          </a:ln>
          <a:effectLst/>
        </p:spPr>
        <p:txBody>
          <a:bodyPr wrap="none">
            <a:spAutoFit/>
          </a:bodyPr>
          <a:lstStyle/>
          <a:p>
            <a:r>
              <a:rPr lang="en-US" sz="1300"/>
              <a:t>Actuator axis</a:t>
            </a:r>
          </a:p>
        </p:txBody>
      </p:sp>
      <p:sp>
        <p:nvSpPr>
          <p:cNvPr id="40" name="Text Box 9"/>
          <p:cNvSpPr txBox="1">
            <a:spLocks noChangeArrowheads="1"/>
          </p:cNvSpPr>
          <p:nvPr/>
        </p:nvSpPr>
        <p:spPr bwMode="auto">
          <a:xfrm>
            <a:off x="1981078" y="4795838"/>
            <a:ext cx="869950" cy="290512"/>
          </a:xfrm>
          <a:prstGeom prst="rect">
            <a:avLst/>
          </a:prstGeom>
          <a:noFill/>
          <a:ln w="9525" algn="ctr">
            <a:noFill/>
            <a:miter lim="800000"/>
            <a:headEnd/>
            <a:tailEnd/>
          </a:ln>
          <a:effectLst/>
        </p:spPr>
        <p:txBody>
          <a:bodyPr wrap="none">
            <a:spAutoFit/>
          </a:bodyPr>
          <a:lstStyle/>
          <a:p>
            <a:r>
              <a:rPr lang="en-US" sz="1300"/>
              <a:t>Actuator</a:t>
            </a:r>
          </a:p>
        </p:txBody>
      </p:sp>
      <p:sp>
        <p:nvSpPr>
          <p:cNvPr id="41" name="Text Box 10"/>
          <p:cNvSpPr txBox="1">
            <a:spLocks noChangeArrowheads="1"/>
          </p:cNvSpPr>
          <p:nvPr/>
        </p:nvSpPr>
        <p:spPr bwMode="auto">
          <a:xfrm>
            <a:off x="2608140" y="5343525"/>
            <a:ext cx="1358900" cy="488950"/>
          </a:xfrm>
          <a:prstGeom prst="rect">
            <a:avLst/>
          </a:prstGeom>
          <a:noFill/>
          <a:ln w="9525" algn="ctr">
            <a:noFill/>
            <a:miter lim="800000"/>
            <a:headEnd/>
            <a:tailEnd/>
          </a:ln>
          <a:effectLst/>
        </p:spPr>
        <p:txBody>
          <a:bodyPr wrap="none">
            <a:spAutoFit/>
          </a:bodyPr>
          <a:lstStyle/>
          <a:p>
            <a:r>
              <a:rPr lang="en-US" sz="1300"/>
              <a:t>SATA interface</a:t>
            </a:r>
          </a:p>
          <a:p>
            <a:r>
              <a:rPr lang="en-US" sz="1300"/>
              <a:t>connector</a:t>
            </a:r>
          </a:p>
        </p:txBody>
      </p:sp>
      <p:sp>
        <p:nvSpPr>
          <p:cNvPr id="42" name="Text Box 11"/>
          <p:cNvSpPr txBox="1">
            <a:spLocks noChangeArrowheads="1"/>
          </p:cNvSpPr>
          <p:nvPr/>
        </p:nvSpPr>
        <p:spPr bwMode="auto">
          <a:xfrm>
            <a:off x="5624390" y="5680075"/>
            <a:ext cx="1517650" cy="290513"/>
          </a:xfrm>
          <a:prstGeom prst="rect">
            <a:avLst/>
          </a:prstGeom>
          <a:noFill/>
          <a:ln w="9525" algn="ctr">
            <a:noFill/>
            <a:miter lim="800000"/>
            <a:headEnd/>
            <a:tailEnd/>
          </a:ln>
          <a:effectLst/>
        </p:spPr>
        <p:txBody>
          <a:bodyPr wrap="none">
            <a:spAutoFit/>
          </a:bodyPr>
          <a:lstStyle/>
          <a:p>
            <a:r>
              <a:rPr lang="en-US" sz="1300"/>
              <a:t>Power connector</a:t>
            </a:r>
          </a:p>
        </p:txBody>
      </p:sp>
      <p:sp>
        <p:nvSpPr>
          <p:cNvPr id="43" name="Text Box 12"/>
          <p:cNvSpPr txBox="1">
            <a:spLocks noChangeArrowheads="1"/>
          </p:cNvSpPr>
          <p:nvPr/>
        </p:nvSpPr>
        <p:spPr bwMode="auto">
          <a:xfrm>
            <a:off x="7451603" y="5054600"/>
            <a:ext cx="1433512" cy="687388"/>
          </a:xfrm>
          <a:prstGeom prst="rect">
            <a:avLst/>
          </a:prstGeom>
          <a:noFill/>
          <a:ln w="9525" algn="ctr">
            <a:noFill/>
            <a:miter lim="800000"/>
            <a:headEnd/>
            <a:tailEnd/>
          </a:ln>
          <a:effectLst/>
        </p:spPr>
        <p:txBody>
          <a:bodyPr wrap="none">
            <a:spAutoFit/>
          </a:bodyPr>
          <a:lstStyle/>
          <a:p>
            <a:r>
              <a:rPr lang="en-US" sz="1300"/>
              <a:t>Flex Circuit</a:t>
            </a:r>
          </a:p>
          <a:p>
            <a:r>
              <a:rPr lang="en-US" sz="1300"/>
              <a:t>(attaches heads</a:t>
            </a:r>
          </a:p>
          <a:p>
            <a:r>
              <a:rPr lang="en-US" sz="1300"/>
              <a:t>to logic board)</a:t>
            </a:r>
          </a:p>
        </p:txBody>
      </p:sp>
      <p:sp>
        <p:nvSpPr>
          <p:cNvPr id="44" name="Text Box 14"/>
          <p:cNvSpPr txBox="1">
            <a:spLocks noChangeArrowheads="1"/>
          </p:cNvSpPr>
          <p:nvPr/>
        </p:nvSpPr>
        <p:spPr bwMode="auto">
          <a:xfrm>
            <a:off x="8239003" y="4125913"/>
            <a:ext cx="782637" cy="290512"/>
          </a:xfrm>
          <a:prstGeom prst="rect">
            <a:avLst/>
          </a:prstGeom>
          <a:noFill/>
          <a:ln w="9525" algn="ctr">
            <a:noFill/>
            <a:miter lim="800000"/>
            <a:headEnd/>
            <a:tailEnd/>
          </a:ln>
          <a:effectLst/>
        </p:spPr>
        <p:txBody>
          <a:bodyPr wrap="none">
            <a:spAutoFit/>
          </a:bodyPr>
          <a:lstStyle/>
          <a:p>
            <a:r>
              <a:rPr lang="en-US" sz="1300"/>
              <a:t>Platters</a:t>
            </a:r>
          </a:p>
        </p:txBody>
      </p:sp>
      <p:sp>
        <p:nvSpPr>
          <p:cNvPr id="45" name="Text Box 15"/>
          <p:cNvSpPr txBox="1">
            <a:spLocks noChangeArrowheads="1"/>
          </p:cNvSpPr>
          <p:nvPr/>
        </p:nvSpPr>
        <p:spPr bwMode="auto">
          <a:xfrm>
            <a:off x="8067553" y="3244850"/>
            <a:ext cx="1876425" cy="290513"/>
          </a:xfrm>
          <a:prstGeom prst="rect">
            <a:avLst/>
          </a:prstGeom>
          <a:noFill/>
          <a:ln w="9525" algn="ctr">
            <a:noFill/>
            <a:miter lim="800000"/>
            <a:headEnd/>
            <a:tailEnd/>
          </a:ln>
          <a:effectLst/>
        </p:spPr>
        <p:txBody>
          <a:bodyPr wrap="none">
            <a:spAutoFit/>
          </a:bodyPr>
          <a:lstStyle/>
          <a:p>
            <a:r>
              <a:rPr lang="en-US" sz="1300"/>
              <a:t>Case mounting holes</a:t>
            </a:r>
          </a:p>
        </p:txBody>
      </p:sp>
      <p:sp>
        <p:nvSpPr>
          <p:cNvPr id="46" name="Text Box 16"/>
          <p:cNvSpPr txBox="1">
            <a:spLocks noChangeArrowheads="1"/>
          </p:cNvSpPr>
          <p:nvPr/>
        </p:nvSpPr>
        <p:spPr bwMode="auto">
          <a:xfrm>
            <a:off x="5895853" y="1255713"/>
            <a:ext cx="2343150" cy="488950"/>
          </a:xfrm>
          <a:prstGeom prst="rect">
            <a:avLst/>
          </a:prstGeom>
          <a:noFill/>
          <a:ln w="9525" algn="ctr">
            <a:noFill/>
            <a:miter lim="800000"/>
            <a:headEnd/>
            <a:tailEnd/>
          </a:ln>
          <a:effectLst/>
        </p:spPr>
        <p:txBody>
          <a:bodyPr wrap="square">
            <a:spAutoFit/>
          </a:bodyPr>
          <a:lstStyle/>
          <a:p>
            <a:r>
              <a:rPr lang="en-US" sz="1300" dirty="0"/>
              <a:t>Cover mounting holes</a:t>
            </a:r>
          </a:p>
          <a:p>
            <a:r>
              <a:rPr lang="en-US" sz="1300" dirty="0"/>
              <a:t>(cover not shown)</a:t>
            </a:r>
          </a:p>
        </p:txBody>
      </p:sp>
      <p:sp>
        <p:nvSpPr>
          <p:cNvPr id="47" name="Line 17"/>
          <p:cNvSpPr>
            <a:spLocks noChangeShapeType="1"/>
          </p:cNvSpPr>
          <p:nvPr/>
        </p:nvSpPr>
        <p:spPr bwMode="auto">
          <a:xfrm flipH="1">
            <a:off x="5019553" y="1739900"/>
            <a:ext cx="1849437" cy="769938"/>
          </a:xfrm>
          <a:prstGeom prst="line">
            <a:avLst/>
          </a:prstGeom>
          <a:noFill/>
          <a:ln w="25400">
            <a:solidFill>
              <a:schemeClr val="tx2"/>
            </a:solidFill>
            <a:round/>
            <a:headEnd/>
            <a:tailEnd/>
          </a:ln>
          <a:effectLst/>
        </p:spPr>
        <p:txBody>
          <a:bodyPr/>
          <a:lstStyle/>
          <a:p>
            <a:endParaRPr lang="en-US"/>
          </a:p>
        </p:txBody>
      </p:sp>
      <p:sp>
        <p:nvSpPr>
          <p:cNvPr id="48" name="Line 18"/>
          <p:cNvSpPr>
            <a:spLocks noChangeShapeType="1"/>
          </p:cNvSpPr>
          <p:nvPr/>
        </p:nvSpPr>
        <p:spPr bwMode="auto">
          <a:xfrm>
            <a:off x="6854703" y="1754188"/>
            <a:ext cx="215900" cy="446087"/>
          </a:xfrm>
          <a:prstGeom prst="line">
            <a:avLst/>
          </a:prstGeom>
          <a:noFill/>
          <a:ln w="25400">
            <a:solidFill>
              <a:schemeClr val="tx2"/>
            </a:solidFill>
            <a:round/>
            <a:headEnd/>
            <a:tailEnd/>
          </a:ln>
          <a:effectLst/>
        </p:spPr>
        <p:txBody>
          <a:bodyPr/>
          <a:lstStyle/>
          <a:p>
            <a:endParaRPr lang="en-US"/>
          </a:p>
        </p:txBody>
      </p:sp>
      <p:sp>
        <p:nvSpPr>
          <p:cNvPr id="49" name="Line 19"/>
          <p:cNvSpPr>
            <a:spLocks noChangeShapeType="1"/>
          </p:cNvSpPr>
          <p:nvPr/>
        </p:nvSpPr>
        <p:spPr bwMode="auto">
          <a:xfrm>
            <a:off x="7842128" y="2486025"/>
            <a:ext cx="285750" cy="849313"/>
          </a:xfrm>
          <a:prstGeom prst="line">
            <a:avLst/>
          </a:prstGeom>
          <a:noFill/>
          <a:ln w="25400">
            <a:solidFill>
              <a:schemeClr val="tx2"/>
            </a:solidFill>
            <a:round/>
            <a:headEnd/>
            <a:tailEnd/>
          </a:ln>
          <a:effectLst/>
        </p:spPr>
        <p:txBody>
          <a:bodyPr/>
          <a:lstStyle/>
          <a:p>
            <a:endParaRPr lang="en-US"/>
          </a:p>
        </p:txBody>
      </p:sp>
      <p:sp>
        <p:nvSpPr>
          <p:cNvPr id="50" name="Line 20"/>
          <p:cNvSpPr>
            <a:spLocks noChangeShapeType="1"/>
          </p:cNvSpPr>
          <p:nvPr/>
        </p:nvSpPr>
        <p:spPr bwMode="auto">
          <a:xfrm>
            <a:off x="7511928" y="3336925"/>
            <a:ext cx="611187" cy="12700"/>
          </a:xfrm>
          <a:prstGeom prst="line">
            <a:avLst/>
          </a:prstGeom>
          <a:noFill/>
          <a:ln w="25400">
            <a:solidFill>
              <a:schemeClr val="tx2"/>
            </a:solidFill>
            <a:round/>
            <a:headEnd/>
            <a:tailEnd/>
          </a:ln>
          <a:effectLst/>
        </p:spPr>
        <p:txBody>
          <a:bodyPr/>
          <a:lstStyle/>
          <a:p>
            <a:endParaRPr lang="en-US"/>
          </a:p>
        </p:txBody>
      </p:sp>
      <p:sp>
        <p:nvSpPr>
          <p:cNvPr id="51" name="Line 21"/>
          <p:cNvSpPr>
            <a:spLocks noChangeShapeType="1"/>
          </p:cNvSpPr>
          <p:nvPr/>
        </p:nvSpPr>
        <p:spPr bwMode="auto">
          <a:xfrm>
            <a:off x="4810003" y="1812925"/>
            <a:ext cx="284162" cy="485775"/>
          </a:xfrm>
          <a:prstGeom prst="line">
            <a:avLst/>
          </a:prstGeom>
          <a:noFill/>
          <a:ln w="25400">
            <a:solidFill>
              <a:schemeClr val="tx2"/>
            </a:solidFill>
            <a:round/>
            <a:headEnd/>
            <a:tailEnd/>
          </a:ln>
          <a:effectLst/>
        </p:spPr>
        <p:txBody>
          <a:bodyPr/>
          <a:lstStyle/>
          <a:p>
            <a:endParaRPr lang="en-US"/>
          </a:p>
        </p:txBody>
      </p:sp>
      <p:sp>
        <p:nvSpPr>
          <p:cNvPr id="52" name="Line 22"/>
          <p:cNvSpPr>
            <a:spLocks noChangeShapeType="1"/>
          </p:cNvSpPr>
          <p:nvPr/>
        </p:nvSpPr>
        <p:spPr bwMode="auto">
          <a:xfrm>
            <a:off x="3900365" y="2368550"/>
            <a:ext cx="2005013" cy="603250"/>
          </a:xfrm>
          <a:prstGeom prst="line">
            <a:avLst/>
          </a:prstGeom>
          <a:noFill/>
          <a:ln w="25400">
            <a:solidFill>
              <a:schemeClr val="tx2"/>
            </a:solidFill>
            <a:round/>
            <a:headEnd/>
            <a:tailEnd/>
          </a:ln>
          <a:effectLst/>
        </p:spPr>
        <p:txBody>
          <a:bodyPr/>
          <a:lstStyle/>
          <a:p>
            <a:endParaRPr lang="en-US"/>
          </a:p>
        </p:txBody>
      </p:sp>
      <p:sp>
        <p:nvSpPr>
          <p:cNvPr id="53" name="Line 23"/>
          <p:cNvSpPr>
            <a:spLocks noChangeShapeType="1"/>
          </p:cNvSpPr>
          <p:nvPr/>
        </p:nvSpPr>
        <p:spPr bwMode="auto">
          <a:xfrm>
            <a:off x="3238378" y="3632200"/>
            <a:ext cx="1806575" cy="120650"/>
          </a:xfrm>
          <a:prstGeom prst="line">
            <a:avLst/>
          </a:prstGeom>
          <a:noFill/>
          <a:ln w="25400">
            <a:solidFill>
              <a:schemeClr val="tx2"/>
            </a:solidFill>
            <a:round/>
            <a:headEnd/>
            <a:tailEnd/>
          </a:ln>
          <a:effectLst/>
        </p:spPr>
        <p:txBody>
          <a:bodyPr/>
          <a:lstStyle/>
          <a:p>
            <a:endParaRPr lang="en-US"/>
          </a:p>
        </p:txBody>
      </p:sp>
      <p:sp>
        <p:nvSpPr>
          <p:cNvPr id="54" name="Line 24"/>
          <p:cNvSpPr>
            <a:spLocks noChangeShapeType="1"/>
          </p:cNvSpPr>
          <p:nvPr/>
        </p:nvSpPr>
        <p:spPr bwMode="auto">
          <a:xfrm flipV="1">
            <a:off x="3133603" y="4084638"/>
            <a:ext cx="1758950" cy="163512"/>
          </a:xfrm>
          <a:prstGeom prst="line">
            <a:avLst/>
          </a:prstGeom>
          <a:noFill/>
          <a:ln w="25400">
            <a:solidFill>
              <a:schemeClr val="tx2"/>
            </a:solidFill>
            <a:round/>
            <a:headEnd/>
            <a:tailEnd/>
          </a:ln>
          <a:effectLst/>
        </p:spPr>
        <p:txBody>
          <a:bodyPr/>
          <a:lstStyle/>
          <a:p>
            <a:endParaRPr lang="en-US"/>
          </a:p>
        </p:txBody>
      </p:sp>
      <p:sp>
        <p:nvSpPr>
          <p:cNvPr id="55" name="Line 25"/>
          <p:cNvSpPr>
            <a:spLocks noChangeShapeType="1"/>
          </p:cNvSpPr>
          <p:nvPr/>
        </p:nvSpPr>
        <p:spPr bwMode="auto">
          <a:xfrm>
            <a:off x="3459040" y="3046413"/>
            <a:ext cx="2151063" cy="465137"/>
          </a:xfrm>
          <a:prstGeom prst="line">
            <a:avLst/>
          </a:prstGeom>
          <a:noFill/>
          <a:ln w="25400">
            <a:solidFill>
              <a:schemeClr val="tx2"/>
            </a:solidFill>
            <a:round/>
            <a:headEnd/>
            <a:tailEnd/>
          </a:ln>
          <a:effectLst/>
        </p:spPr>
        <p:txBody>
          <a:bodyPr/>
          <a:lstStyle/>
          <a:p>
            <a:endParaRPr lang="en-US"/>
          </a:p>
        </p:txBody>
      </p:sp>
      <p:sp>
        <p:nvSpPr>
          <p:cNvPr id="56" name="Line 26"/>
          <p:cNvSpPr>
            <a:spLocks noChangeShapeType="1"/>
          </p:cNvSpPr>
          <p:nvPr/>
        </p:nvSpPr>
        <p:spPr bwMode="auto">
          <a:xfrm flipV="1">
            <a:off x="2824040" y="4375150"/>
            <a:ext cx="1179513" cy="547688"/>
          </a:xfrm>
          <a:prstGeom prst="line">
            <a:avLst/>
          </a:prstGeom>
          <a:noFill/>
          <a:ln w="25400">
            <a:solidFill>
              <a:schemeClr val="tx2"/>
            </a:solidFill>
            <a:round/>
            <a:headEnd/>
            <a:tailEnd/>
          </a:ln>
          <a:effectLst/>
        </p:spPr>
        <p:txBody>
          <a:bodyPr/>
          <a:lstStyle/>
          <a:p>
            <a:endParaRPr lang="en-US"/>
          </a:p>
        </p:txBody>
      </p:sp>
      <p:sp>
        <p:nvSpPr>
          <p:cNvPr id="57" name="Line 27"/>
          <p:cNvSpPr>
            <a:spLocks noChangeShapeType="1"/>
          </p:cNvSpPr>
          <p:nvPr/>
        </p:nvSpPr>
        <p:spPr bwMode="auto">
          <a:xfrm flipV="1">
            <a:off x="3398715" y="5146675"/>
            <a:ext cx="903288" cy="184150"/>
          </a:xfrm>
          <a:prstGeom prst="line">
            <a:avLst/>
          </a:prstGeom>
          <a:noFill/>
          <a:ln w="25400">
            <a:solidFill>
              <a:schemeClr val="tx2"/>
            </a:solidFill>
            <a:round/>
            <a:headEnd/>
            <a:tailEnd/>
          </a:ln>
          <a:effectLst/>
        </p:spPr>
        <p:txBody>
          <a:bodyPr/>
          <a:lstStyle/>
          <a:p>
            <a:endParaRPr lang="en-US"/>
          </a:p>
        </p:txBody>
      </p:sp>
      <p:sp>
        <p:nvSpPr>
          <p:cNvPr id="58" name="Line 28"/>
          <p:cNvSpPr>
            <a:spLocks noChangeShapeType="1"/>
          </p:cNvSpPr>
          <p:nvPr/>
        </p:nvSpPr>
        <p:spPr bwMode="auto">
          <a:xfrm flipV="1">
            <a:off x="6251453" y="5313363"/>
            <a:ext cx="58737" cy="361950"/>
          </a:xfrm>
          <a:prstGeom prst="line">
            <a:avLst/>
          </a:prstGeom>
          <a:noFill/>
          <a:ln w="25400">
            <a:solidFill>
              <a:schemeClr val="tx2"/>
            </a:solidFill>
            <a:round/>
            <a:headEnd/>
            <a:tailEnd/>
          </a:ln>
          <a:effectLst/>
        </p:spPr>
        <p:txBody>
          <a:bodyPr/>
          <a:lstStyle/>
          <a:p>
            <a:endParaRPr lang="en-US"/>
          </a:p>
        </p:txBody>
      </p:sp>
      <p:sp>
        <p:nvSpPr>
          <p:cNvPr id="59" name="Line 29"/>
          <p:cNvSpPr>
            <a:spLocks noChangeShapeType="1"/>
          </p:cNvSpPr>
          <p:nvPr/>
        </p:nvSpPr>
        <p:spPr bwMode="auto">
          <a:xfrm flipH="1" flipV="1">
            <a:off x="6106990" y="4029075"/>
            <a:ext cx="1476375" cy="1119188"/>
          </a:xfrm>
          <a:prstGeom prst="line">
            <a:avLst/>
          </a:prstGeom>
          <a:noFill/>
          <a:ln w="25400">
            <a:solidFill>
              <a:schemeClr val="tx2"/>
            </a:solidFill>
            <a:round/>
            <a:headEnd/>
            <a:tailEnd/>
          </a:ln>
          <a:effectLst/>
        </p:spPr>
        <p:txBody>
          <a:bodyPr/>
          <a:lstStyle/>
          <a:p>
            <a:endParaRPr lang="en-US"/>
          </a:p>
        </p:txBody>
      </p:sp>
      <p:sp>
        <p:nvSpPr>
          <p:cNvPr id="60" name="Line 30"/>
          <p:cNvSpPr>
            <a:spLocks noChangeShapeType="1"/>
          </p:cNvSpPr>
          <p:nvPr/>
        </p:nvSpPr>
        <p:spPr bwMode="auto">
          <a:xfrm flipH="1" flipV="1">
            <a:off x="6534028" y="3729038"/>
            <a:ext cx="1751012" cy="509587"/>
          </a:xfrm>
          <a:prstGeom prst="line">
            <a:avLst/>
          </a:prstGeom>
          <a:noFill/>
          <a:ln w="25400">
            <a:solidFill>
              <a:schemeClr val="tx2"/>
            </a:solidFill>
            <a:round/>
            <a:headEnd/>
            <a:tailEnd/>
          </a:ln>
          <a:effectLst/>
        </p:spPr>
        <p:txBody>
          <a:bodyPr/>
          <a:lstStyle/>
          <a:p>
            <a:endParaRPr lang="en-US"/>
          </a:p>
        </p:txBody>
      </p:sp>
      <p:sp>
        <p:nvSpPr>
          <p:cNvPr id="61" name="Line 31"/>
          <p:cNvSpPr>
            <a:spLocks noChangeShapeType="1"/>
          </p:cNvSpPr>
          <p:nvPr/>
        </p:nvSpPr>
        <p:spPr bwMode="auto">
          <a:xfrm flipH="1" flipV="1">
            <a:off x="6529265" y="3832225"/>
            <a:ext cx="1760538" cy="411163"/>
          </a:xfrm>
          <a:prstGeom prst="line">
            <a:avLst/>
          </a:prstGeom>
          <a:noFill/>
          <a:ln w="25400">
            <a:solidFill>
              <a:schemeClr val="tx2"/>
            </a:solidFill>
            <a:round/>
            <a:headEnd/>
            <a:tailEnd/>
          </a:ln>
          <a:effectLst/>
        </p:spPr>
        <p:txBody>
          <a:bodyPr/>
          <a:lstStyle/>
          <a:p>
            <a:endParaRPr lang="en-US"/>
          </a:p>
        </p:txBody>
      </p:sp>
      <p:sp>
        <p:nvSpPr>
          <p:cNvPr id="62" name="Line 32"/>
          <p:cNvSpPr>
            <a:spLocks noChangeShapeType="1"/>
          </p:cNvSpPr>
          <p:nvPr/>
        </p:nvSpPr>
        <p:spPr bwMode="auto">
          <a:xfrm flipH="1" flipV="1">
            <a:off x="6494340" y="3935413"/>
            <a:ext cx="1760538" cy="293687"/>
          </a:xfrm>
          <a:prstGeom prst="line">
            <a:avLst/>
          </a:prstGeom>
          <a:noFill/>
          <a:ln w="25400">
            <a:solidFill>
              <a:schemeClr val="tx2"/>
            </a:solidFill>
            <a:round/>
            <a:headEnd/>
            <a:tailEnd/>
          </a:ln>
          <a:effectLst/>
        </p:spPr>
        <p:txBody>
          <a:bodyPr/>
          <a:lstStyle/>
          <a:p>
            <a:endParaRPr lang="en-US"/>
          </a:p>
        </p:txBody>
      </p:sp>
      <p:sp>
        <p:nvSpPr>
          <p:cNvPr id="63" name="Rectangle 62"/>
          <p:cNvSpPr/>
          <p:nvPr/>
        </p:nvSpPr>
        <p:spPr>
          <a:xfrm>
            <a:off x="3105974" y="5987534"/>
            <a:ext cx="6838003" cy="369332"/>
          </a:xfrm>
          <a:prstGeom prst="rect">
            <a:avLst/>
          </a:prstGeom>
        </p:spPr>
        <p:txBody>
          <a:bodyPr wrap="square">
            <a:spAutoFit/>
          </a:bodyPr>
          <a:lstStyle/>
          <a:p>
            <a:r>
              <a:rPr lang="sv-SE" b="1" dirty="0" smtClean="0">
                <a:effectLst>
                  <a:outerShdw blurRad="38100" dist="38100" dir="2700000" algn="tl">
                    <a:srgbClr val="000000">
                      <a:alpha val="43137"/>
                    </a:srgbClr>
                  </a:outerShdw>
                </a:effectLst>
              </a:rPr>
              <a:t>Performance: 200-250 IO Per Second (IOPS)</a:t>
            </a:r>
            <a:endParaRPr lang="en-US" dirty="0"/>
          </a:p>
        </p:txBody>
      </p:sp>
    </p:spTree>
    <p:extLst>
      <p:ext uri="{BB962C8B-B14F-4D97-AF65-F5344CB8AC3E}">
        <p14:creationId xmlns:p14="http://schemas.microsoft.com/office/powerpoint/2010/main" val="418487369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“New” Hard Disk Drive (SSD)</a:t>
            </a:r>
            <a:endParaRPr lang="sv-SE" dirty="0"/>
          </a:p>
        </p:txBody>
      </p:sp>
      <p:sp>
        <p:nvSpPr>
          <p:cNvPr id="8" name="Rectangle 7"/>
          <p:cNvSpPr/>
          <p:nvPr/>
        </p:nvSpPr>
        <p:spPr>
          <a:xfrm>
            <a:off x="3630981" y="4353893"/>
            <a:ext cx="4999637" cy="769441"/>
          </a:xfrm>
          <a:prstGeom prst="rect">
            <a:avLst/>
          </a:prstGeom>
        </p:spPr>
        <p:txBody>
          <a:bodyPr wrap="none">
            <a:spAutoFit/>
          </a:bodyPr>
          <a:lstStyle/>
          <a:p>
            <a:pPr lvl="0" algn="ctr" eaLnBrk="1" fontAlgn="auto" hangingPunct="1">
              <a:spcBef>
                <a:spcPct val="20000"/>
              </a:spcBef>
              <a:spcAft>
                <a:spcPts val="0"/>
              </a:spcAft>
              <a:defRPr/>
            </a:pPr>
            <a:r>
              <a:rPr lang="en-US" sz="4400" b="1" dirty="0">
                <a:effectLst>
                  <a:outerShdw blurRad="38100" dist="38100" dir="2700000" algn="tl">
                    <a:srgbClr val="000000">
                      <a:alpha val="43137"/>
                    </a:srgbClr>
                  </a:outerShdw>
                </a:effectLst>
              </a:rPr>
              <a:t>No moving parts! </a:t>
            </a:r>
          </a:p>
        </p:txBody>
      </p:sp>
      <p:sp>
        <p:nvSpPr>
          <p:cNvPr id="6" name="Rectangle 5"/>
          <p:cNvSpPr/>
          <p:nvPr/>
        </p:nvSpPr>
        <p:spPr>
          <a:xfrm>
            <a:off x="3285367" y="5321741"/>
            <a:ext cx="6557373" cy="646331"/>
          </a:xfrm>
          <a:prstGeom prst="rect">
            <a:avLst/>
          </a:prstGeom>
        </p:spPr>
        <p:txBody>
          <a:bodyPr wrap="square">
            <a:spAutoFit/>
          </a:bodyPr>
          <a:lstStyle/>
          <a:p>
            <a:r>
              <a:rPr lang="sv-SE" b="1" dirty="0" smtClean="0">
                <a:effectLst>
                  <a:outerShdw blurRad="38100" dist="38100" dir="2700000" algn="tl">
                    <a:srgbClr val="000000">
                      <a:alpha val="43137"/>
                    </a:srgbClr>
                  </a:outerShdw>
                </a:effectLst>
              </a:rPr>
              <a:t>Performance: 4000-4500 Read  IO Per Second (IOPS)</a:t>
            </a:r>
          </a:p>
          <a:p>
            <a:r>
              <a:rPr lang="sv-SE" b="1" dirty="0" smtClean="0">
                <a:effectLst>
                  <a:outerShdw blurRad="38100" dist="38100" dir="2700000" algn="tl">
                    <a:srgbClr val="000000">
                      <a:alpha val="43137"/>
                    </a:srgbClr>
                  </a:outerShdw>
                </a:effectLst>
              </a:rPr>
              <a:t>Less writes! 1500 Write IOPS</a:t>
            </a:r>
            <a:endParaRPr lang="en-US" dirty="0"/>
          </a:p>
        </p:txBody>
      </p:sp>
      <p:pic>
        <p:nvPicPr>
          <p:cNvPr id="7" name="Picture 6" descr="X-25E - Intel's Enterprise-Class SSD">
            <a:hlinkClick r:id="rId3" tooltip="X-25E - Intel's Enterprise-Class SSD"/>
          </p:cNvPr>
          <p:cNvPicPr>
            <a:picLocks noChangeAspect="1" noChangeArrowheads="1"/>
          </p:cNvPicPr>
          <p:nvPr/>
        </p:nvPicPr>
        <p:blipFill>
          <a:blip r:embed="rId4" cstate="print"/>
          <a:srcRect l="3030" t="6072" r="3030" b="4879"/>
          <a:stretch>
            <a:fillRect/>
          </a:stretch>
        </p:blipFill>
        <p:spPr bwMode="auto">
          <a:xfrm>
            <a:off x="4550434" y="1936630"/>
            <a:ext cx="2895600" cy="2054942"/>
          </a:xfrm>
          <a:prstGeom prst="rect">
            <a:avLst/>
          </a:prstGeom>
          <a:noFill/>
        </p:spPr>
      </p:pic>
    </p:spTree>
    <p:extLst>
      <p:ext uri="{BB962C8B-B14F-4D97-AF65-F5344CB8AC3E}">
        <p14:creationId xmlns:p14="http://schemas.microsoft.com/office/powerpoint/2010/main" val="118091356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1"/>
            <a:ext cx="11173090" cy="1329595"/>
          </a:xfrm>
        </p:spPr>
        <p:txBody>
          <a:bodyPr>
            <a:normAutofit/>
          </a:bodyPr>
          <a:lstStyle/>
          <a:p>
            <a:r>
              <a:rPr lang="en-US" dirty="0" smtClean="0"/>
              <a:t>Normal Behavior During Checkpoint</a:t>
            </a:r>
            <a:endParaRPr lang="en-US" dirty="0"/>
          </a:p>
        </p:txBody>
      </p:sp>
      <p:pic>
        <p:nvPicPr>
          <p:cNvPr id="4" name=" 0"/>
          <p:cNvPicPr/>
          <p:nvPr/>
        </p:nvPicPr>
        <p:blipFill>
          <a:blip r:embed="rId3" cstate="print"/>
          <a:stretch>
            <a:fillRect/>
          </a:stretch>
        </p:blipFill>
        <p:spPr>
          <a:xfrm>
            <a:off x="487556" y="1676400"/>
            <a:ext cx="6907001" cy="4052570"/>
          </a:xfrm>
          <a:prstGeom prst="rect">
            <a:avLst/>
          </a:prstGeom>
        </p:spPr>
      </p:pic>
      <p:grpSp>
        <p:nvGrpSpPr>
          <p:cNvPr id="9" name="Group 8"/>
          <p:cNvGrpSpPr/>
          <p:nvPr/>
        </p:nvGrpSpPr>
        <p:grpSpPr>
          <a:xfrm>
            <a:off x="2234618" y="1676400"/>
            <a:ext cx="9649486" cy="3714929"/>
            <a:chOff x="2234618" y="1676400"/>
            <a:chExt cx="9649486" cy="3714929"/>
          </a:xfrm>
        </p:grpSpPr>
        <p:sp>
          <p:nvSpPr>
            <p:cNvPr id="5" name="Rectangle 4"/>
            <p:cNvSpPr/>
            <p:nvPr/>
          </p:nvSpPr>
          <p:spPr>
            <a:xfrm>
              <a:off x="7922736" y="4191000"/>
              <a:ext cx="3961368" cy="1200329"/>
            </a:xfrm>
            <a:prstGeom prst="rect">
              <a:avLst/>
            </a:prstGeom>
          </p:spPr>
          <p:txBody>
            <a:bodyPr wrap="square">
              <a:spAutoFit/>
            </a:bodyPr>
            <a:lstStyle/>
            <a:p>
              <a:r>
                <a:rPr lang="en-US" b="1" dirty="0"/>
                <a:t>Latency (response time)</a:t>
              </a:r>
              <a:endParaRPr lang="en-US" dirty="0"/>
            </a:p>
            <a:p>
              <a:r>
                <a:rPr lang="en-US" dirty="0"/>
                <a:t>Reads are in the 5-6ms range and writes 1-2ms with spikes to 20-30ms during checkpoints.   </a:t>
              </a:r>
            </a:p>
          </p:txBody>
        </p:sp>
        <p:sp>
          <p:nvSpPr>
            <p:cNvPr id="6" name="Rectangle 5"/>
            <p:cNvSpPr/>
            <p:nvPr/>
          </p:nvSpPr>
          <p:spPr>
            <a:xfrm>
              <a:off x="7922736" y="1676400"/>
              <a:ext cx="3758221" cy="1754326"/>
            </a:xfrm>
            <a:prstGeom prst="rect">
              <a:avLst/>
            </a:prstGeom>
          </p:spPr>
          <p:txBody>
            <a:bodyPr wrap="square">
              <a:spAutoFit/>
            </a:bodyPr>
            <a:lstStyle/>
            <a:p>
              <a:r>
                <a:rPr lang="en-US" b="1" dirty="0"/>
                <a:t>Checkpoint Activity </a:t>
              </a:r>
              <a:endParaRPr lang="en-US" dirty="0"/>
            </a:p>
            <a:p>
              <a:r>
                <a:rPr lang="en-US" dirty="0"/>
                <a:t>These are short-lived burst of writes with a large amount of outstanding I/O requests.  It is normal for latency to increase a bit during this operation. </a:t>
              </a:r>
            </a:p>
          </p:txBody>
        </p:sp>
        <p:cxnSp>
          <p:nvCxnSpPr>
            <p:cNvPr id="7" name="Straight Arrow Connector 6"/>
            <p:cNvCxnSpPr>
              <a:stCxn id="6" idx="1"/>
            </p:cNvCxnSpPr>
            <p:nvPr/>
          </p:nvCxnSpPr>
          <p:spPr>
            <a:xfrm flipH="1">
              <a:off x="2234618" y="2553563"/>
              <a:ext cx="5688118" cy="4070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6" idx="1"/>
            </p:cNvCxnSpPr>
            <p:nvPr/>
          </p:nvCxnSpPr>
          <p:spPr>
            <a:xfrm flipH="1">
              <a:off x="3351928" y="2553563"/>
              <a:ext cx="4570808" cy="79923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5" idx="1"/>
            </p:cNvCxnSpPr>
            <p:nvPr/>
          </p:nvCxnSpPr>
          <p:spPr>
            <a:xfrm flipH="1" flipV="1">
              <a:off x="3148783" y="4572000"/>
              <a:ext cx="4773953" cy="21916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5" idx="1"/>
            </p:cNvCxnSpPr>
            <p:nvPr/>
          </p:nvCxnSpPr>
          <p:spPr>
            <a:xfrm flipH="1" flipV="1">
              <a:off x="4266089" y="4343400"/>
              <a:ext cx="3656647" cy="44776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559016" y="1733138"/>
            <a:ext cx="11217638" cy="3958206"/>
            <a:chOff x="559016" y="1733138"/>
            <a:chExt cx="11217638" cy="3958206"/>
          </a:xfrm>
        </p:grpSpPr>
        <p:pic>
          <p:nvPicPr>
            <p:cNvPr id="13" name="Picture 79" descr="cid:image007.png@01C8C0C1.DD2B424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016" y="1983344"/>
              <a:ext cx="6778800" cy="3708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7986533" y="1733138"/>
              <a:ext cx="3790121" cy="3029834"/>
              <a:chOff x="7986533" y="1733138"/>
              <a:chExt cx="3790121" cy="3029834"/>
            </a:xfrm>
          </p:grpSpPr>
          <p:sp>
            <p:nvSpPr>
              <p:cNvPr id="12" name="TextBox 11"/>
              <p:cNvSpPr txBox="1"/>
              <p:nvPr/>
            </p:nvSpPr>
            <p:spPr>
              <a:xfrm>
                <a:off x="8018433" y="1733138"/>
                <a:ext cx="3758221" cy="1446550"/>
              </a:xfrm>
              <a:prstGeom prst="rect">
                <a:avLst/>
              </a:prstGeom>
              <a:noFill/>
            </p:spPr>
            <p:txBody>
              <a:bodyPr wrap="square" lIns="0" tIns="0" rIns="0" bIns="0" rtlCol="0">
                <a:spAutoFit/>
              </a:bodyPr>
              <a:lstStyle/>
              <a:p>
                <a:r>
                  <a:rPr lang="en-US" dirty="0"/>
                  <a:t>Hosting BizTalk databases on poor performing disks, a SQL checkpoint can cause a message processing drop.</a:t>
                </a:r>
              </a:p>
              <a:p>
                <a:endParaRPr lang="en-US" sz="2200" dirty="0" err="1" smtClean="0">
                  <a:gradFill>
                    <a:gsLst>
                      <a:gs pos="0">
                        <a:schemeClr val="tx1"/>
                      </a:gs>
                      <a:gs pos="86000">
                        <a:schemeClr val="tx1"/>
                      </a:gs>
                    </a:gsLst>
                    <a:lin ang="5400000" scaled="0"/>
                  </a:gradFill>
                  <a:latin typeface="Segoe Light" pitchFamily="34" charset="0"/>
                </a:endParaRPr>
              </a:p>
            </p:txBody>
          </p:sp>
          <p:sp>
            <p:nvSpPr>
              <p:cNvPr id="14" name="TextBox 13"/>
              <p:cNvSpPr txBox="1"/>
              <p:nvPr/>
            </p:nvSpPr>
            <p:spPr>
              <a:xfrm>
                <a:off x="7986533" y="3685754"/>
                <a:ext cx="3758222" cy="1077218"/>
              </a:xfrm>
              <a:prstGeom prst="rect">
                <a:avLst/>
              </a:prstGeom>
              <a:noFill/>
            </p:spPr>
            <p:txBody>
              <a:bodyPr wrap="square" lIns="0" tIns="0" rIns="0" bIns="0" rtlCol="0">
                <a:spAutoFit/>
              </a:bodyPr>
              <a:lstStyle/>
              <a:p>
                <a:r>
                  <a:rPr lang="en-US" dirty="0"/>
                  <a:t>High throughput storage for SQL Server data and log files is absolutely critical to BizTalk performance. </a:t>
                </a:r>
              </a:p>
              <a:p>
                <a:endParaRPr lang="en-US" sz="1400" dirty="0" err="1" smtClean="0">
                  <a:gradFill>
                    <a:gsLst>
                      <a:gs pos="0">
                        <a:schemeClr val="tx1"/>
                      </a:gs>
                      <a:gs pos="86000">
                        <a:schemeClr val="tx1"/>
                      </a:gs>
                    </a:gsLst>
                    <a:lin ang="5400000" scaled="0"/>
                  </a:gradFill>
                  <a:latin typeface="Segoe Light" pitchFamily="34" charset="0"/>
                </a:endParaRPr>
              </a:p>
            </p:txBody>
          </p:sp>
        </p:grpSp>
      </p:grpSp>
    </p:spTree>
    <p:extLst>
      <p:ext uri="{BB962C8B-B14F-4D97-AF65-F5344CB8AC3E}">
        <p14:creationId xmlns:p14="http://schemas.microsoft.com/office/powerpoint/2010/main" val="921832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 Stroking”</a:t>
            </a:r>
            <a:endParaRPr lang="sv-SE" dirty="0"/>
          </a:p>
        </p:txBody>
      </p:sp>
      <p:sp>
        <p:nvSpPr>
          <p:cNvPr id="40" name="TextBox 39"/>
          <p:cNvSpPr txBox="1"/>
          <p:nvPr/>
        </p:nvSpPr>
        <p:spPr>
          <a:xfrm>
            <a:off x="406294" y="1764268"/>
            <a:ext cx="8277202" cy="707886"/>
          </a:xfrm>
          <a:prstGeom prst="rect">
            <a:avLst/>
          </a:prstGeom>
          <a:noFill/>
        </p:spPr>
        <p:txBody>
          <a:bodyPr wrap="none" rtlCol="0">
            <a:spAutoFit/>
          </a:bodyPr>
          <a:lstStyle/>
          <a:p>
            <a:r>
              <a:rPr lang="sv-SE" sz="2000" b="1" dirty="0"/>
              <a:t>By </a:t>
            </a:r>
            <a:r>
              <a:rPr lang="sv-SE" sz="2000" b="1" dirty="0" smtClean="0"/>
              <a:t>partitioning &lt; 50% of the disk, the data will be allocated on the </a:t>
            </a:r>
          </a:p>
          <a:p>
            <a:r>
              <a:rPr lang="sv-SE" sz="2000" b="1" dirty="0" smtClean="0"/>
              <a:t>outer track, making all </a:t>
            </a:r>
            <a:r>
              <a:rPr lang="en-US" sz="2000" b="1" dirty="0" smtClean="0"/>
              <a:t>reads and writes done </a:t>
            </a:r>
            <a:r>
              <a:rPr lang="en-US" sz="2000" b="1" dirty="0"/>
              <a:t>from outside </a:t>
            </a:r>
            <a:r>
              <a:rPr lang="en-US" sz="2000" b="1" dirty="0" smtClean="0"/>
              <a:t>edge.</a:t>
            </a:r>
            <a:r>
              <a:rPr lang="en-US" dirty="0" smtClean="0"/>
              <a:t> </a:t>
            </a:r>
            <a:endParaRPr lang="sv-SE" dirty="0"/>
          </a:p>
        </p:txBody>
      </p:sp>
      <p:sp>
        <p:nvSpPr>
          <p:cNvPr id="41" name="TextBox 40"/>
          <p:cNvSpPr txBox="1"/>
          <p:nvPr/>
        </p:nvSpPr>
        <p:spPr>
          <a:xfrm>
            <a:off x="466209" y="2562286"/>
            <a:ext cx="5581015" cy="3416320"/>
          </a:xfrm>
          <a:prstGeom prst="rect">
            <a:avLst/>
          </a:prstGeom>
          <a:noFill/>
        </p:spPr>
        <p:txBody>
          <a:bodyPr wrap="none" rtlCol="0">
            <a:spAutoFit/>
          </a:bodyPr>
          <a:lstStyle/>
          <a:p>
            <a:r>
              <a:rPr lang="en-US" dirty="0" smtClean="0"/>
              <a:t>Example:</a:t>
            </a:r>
          </a:p>
          <a:p>
            <a:r>
              <a:rPr lang="en-US" dirty="0" smtClean="0"/>
              <a:t> A </a:t>
            </a:r>
            <a:r>
              <a:rPr lang="en-US" dirty="0"/>
              <a:t>1 TB disk </a:t>
            </a:r>
            <a:r>
              <a:rPr lang="en-US" dirty="0" smtClean="0"/>
              <a:t>with an </a:t>
            </a:r>
            <a:r>
              <a:rPr lang="en-US" dirty="0"/>
              <a:t>access time of 12 </a:t>
            </a:r>
            <a:r>
              <a:rPr lang="en-US" dirty="0" err="1"/>
              <a:t>ms</a:t>
            </a:r>
            <a:r>
              <a:rPr lang="en-US" dirty="0"/>
              <a:t> at 200 </a:t>
            </a:r>
            <a:r>
              <a:rPr lang="en-US" dirty="0" smtClean="0"/>
              <a:t>IOPS</a:t>
            </a:r>
          </a:p>
          <a:p>
            <a:r>
              <a:rPr lang="sv-SE" dirty="0" smtClean="0"/>
              <a:t>~ throughput </a:t>
            </a:r>
            <a:r>
              <a:rPr lang="sv-SE" dirty="0"/>
              <a:t>of 100 MB/s</a:t>
            </a:r>
            <a:endParaRPr lang="en-US" dirty="0" smtClean="0"/>
          </a:p>
          <a:p>
            <a:endParaRPr lang="en-US" dirty="0"/>
          </a:p>
          <a:p>
            <a:r>
              <a:rPr lang="en-US" dirty="0" smtClean="0"/>
              <a:t>A 300 MB partition from the same drive might </a:t>
            </a:r>
          </a:p>
          <a:p>
            <a:r>
              <a:rPr lang="en-US" dirty="0" smtClean="0"/>
              <a:t>end </a:t>
            </a:r>
            <a:r>
              <a:rPr lang="en-US" dirty="0"/>
              <a:t>up with an access time of 6 </a:t>
            </a:r>
            <a:r>
              <a:rPr lang="en-US" dirty="0" err="1"/>
              <a:t>ms</a:t>
            </a:r>
            <a:r>
              <a:rPr lang="en-US" dirty="0"/>
              <a:t> at 300 </a:t>
            </a:r>
            <a:r>
              <a:rPr lang="en-US" dirty="0" smtClean="0"/>
              <a:t>IOPS</a:t>
            </a:r>
          </a:p>
          <a:p>
            <a:r>
              <a:rPr lang="en-US" dirty="0" smtClean="0"/>
              <a:t>~ </a:t>
            </a:r>
            <a:r>
              <a:rPr lang="sv-SE" b="1" u="sng" dirty="0"/>
              <a:t>throughput of </a:t>
            </a:r>
            <a:r>
              <a:rPr lang="sv-SE" b="1" u="sng" dirty="0" smtClean="0"/>
              <a:t>200 MB/s *</a:t>
            </a:r>
          </a:p>
          <a:p>
            <a:endParaRPr lang="en-US" dirty="0"/>
          </a:p>
          <a:p>
            <a:endParaRPr lang="en-US" dirty="0" smtClean="0"/>
          </a:p>
          <a:p>
            <a:endParaRPr lang="en-US" dirty="0"/>
          </a:p>
          <a:p>
            <a:r>
              <a:rPr lang="en-US" dirty="0" smtClean="0"/>
              <a:t>*For </a:t>
            </a:r>
            <a:r>
              <a:rPr lang="en-US" dirty="0"/>
              <a:t>sequential </a:t>
            </a:r>
            <a:r>
              <a:rPr lang="en-US" dirty="0" smtClean="0"/>
              <a:t>workloads this can </a:t>
            </a:r>
            <a:r>
              <a:rPr lang="en-US" dirty="0"/>
              <a:t>be  </a:t>
            </a:r>
            <a:r>
              <a:rPr lang="en-US" dirty="0" smtClean="0"/>
              <a:t>even higher</a:t>
            </a:r>
            <a:endParaRPr lang="en-US" dirty="0"/>
          </a:p>
          <a:p>
            <a:endParaRPr lang="sv-SE" b="1" u="sng" dirty="0"/>
          </a:p>
        </p:txBody>
      </p:sp>
      <p:grpSp>
        <p:nvGrpSpPr>
          <p:cNvPr id="11" name="Group 10"/>
          <p:cNvGrpSpPr/>
          <p:nvPr/>
        </p:nvGrpSpPr>
        <p:grpSpPr>
          <a:xfrm>
            <a:off x="6442404" y="2374605"/>
            <a:ext cx="5167313" cy="4124325"/>
            <a:chOff x="1981200" y="1981200"/>
            <a:chExt cx="5167313" cy="4124325"/>
          </a:xfrm>
        </p:grpSpPr>
        <p:pic>
          <p:nvPicPr>
            <p:cNvPr id="12" name="Picture 11" descr="Hard Drive2"/>
            <p:cNvPicPr>
              <a:picLocks noChangeAspect="1" noChangeArrowheads="1"/>
            </p:cNvPicPr>
            <p:nvPr/>
          </p:nvPicPr>
          <p:blipFill>
            <a:blip r:embed="rId3" cstate="print"/>
            <a:srcRect/>
            <a:stretch>
              <a:fillRect/>
            </a:stretch>
          </p:blipFill>
          <p:spPr bwMode="auto">
            <a:xfrm>
              <a:off x="1981200" y="1981200"/>
              <a:ext cx="5167313" cy="4124325"/>
            </a:xfrm>
            <a:prstGeom prst="rect">
              <a:avLst/>
            </a:prstGeom>
            <a:noFill/>
          </p:spPr>
        </p:pic>
        <p:sp>
          <p:nvSpPr>
            <p:cNvPr id="13" name="Oval 12"/>
            <p:cNvSpPr/>
            <p:nvPr/>
          </p:nvSpPr>
          <p:spPr>
            <a:xfrm rot="20518068">
              <a:off x="3616282" y="2864213"/>
              <a:ext cx="2626967" cy="1373297"/>
            </a:xfrm>
            <a:prstGeom prst="ellipse">
              <a:avLst/>
            </a:prstGeom>
            <a:noFill/>
            <a:ln w="190500" cmpd="sng">
              <a:solidFill>
                <a:srgbClr val="FF0000">
                  <a:alpha val="3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3188" y="3800336"/>
              <a:ext cx="1352739" cy="981212"/>
            </a:xfrm>
            <a:prstGeom prst="rect">
              <a:avLst/>
            </a:prstGeom>
          </p:spPr>
        </p:pic>
      </p:grpSp>
      <p:sp>
        <p:nvSpPr>
          <p:cNvPr id="15" name="Text Box 5"/>
          <p:cNvSpPr txBox="1">
            <a:spLocks noChangeArrowheads="1"/>
          </p:cNvSpPr>
          <p:nvPr/>
        </p:nvSpPr>
        <p:spPr bwMode="auto">
          <a:xfrm>
            <a:off x="10102618" y="2249666"/>
            <a:ext cx="797013" cy="292388"/>
          </a:xfrm>
          <a:prstGeom prst="rect">
            <a:avLst/>
          </a:prstGeom>
          <a:noFill/>
          <a:ln w="9525" algn="ctr">
            <a:noFill/>
            <a:miter lim="800000"/>
            <a:headEnd/>
            <a:tailEnd/>
          </a:ln>
          <a:effectLst/>
        </p:spPr>
        <p:txBody>
          <a:bodyPr wrap="none">
            <a:spAutoFit/>
          </a:bodyPr>
          <a:lstStyle/>
          <a:p>
            <a:r>
              <a:rPr lang="en-US" sz="1300" dirty="0" smtClean="0"/>
              <a:t>Partition</a:t>
            </a:r>
            <a:endParaRPr lang="en-US" sz="1300" dirty="0"/>
          </a:p>
        </p:txBody>
      </p:sp>
      <p:sp>
        <p:nvSpPr>
          <p:cNvPr id="16" name="Line 22"/>
          <p:cNvSpPr>
            <a:spLocks noChangeShapeType="1"/>
          </p:cNvSpPr>
          <p:nvPr/>
        </p:nvSpPr>
        <p:spPr bwMode="auto">
          <a:xfrm flipH="1">
            <a:off x="9324101" y="2485552"/>
            <a:ext cx="990216" cy="721025"/>
          </a:xfrm>
          <a:prstGeom prst="line">
            <a:avLst/>
          </a:prstGeom>
          <a:noFill/>
          <a:ln w="25400">
            <a:solidFill>
              <a:schemeClr val="tx2"/>
            </a:solidFill>
            <a:round/>
            <a:headEnd/>
            <a:tailEnd/>
          </a:ln>
          <a:effectLst/>
        </p:spPr>
        <p:txBody>
          <a:bodyPr/>
          <a:lstStyle/>
          <a:p>
            <a:endParaRPr lang="en-US"/>
          </a:p>
        </p:txBody>
      </p:sp>
    </p:spTree>
    <p:extLst>
      <p:ext uri="{BB962C8B-B14F-4D97-AF65-F5344CB8AC3E}">
        <p14:creationId xmlns:p14="http://schemas.microsoft.com/office/powerpoint/2010/main" val="302128301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SAN </a:t>
            </a:r>
            <a:r>
              <a:rPr lang="sv-SE" dirty="0" smtClean="0"/>
              <a:t>Storage</a:t>
            </a:r>
            <a:endParaRPr lang="sv-SE" dirty="0"/>
          </a:p>
        </p:txBody>
      </p:sp>
      <p:pic>
        <p:nvPicPr>
          <p:cNvPr id="5" name="Picture 4" descr="Hard Drive2"/>
          <p:cNvPicPr>
            <a:picLocks noChangeAspect="1" noChangeArrowheads="1"/>
          </p:cNvPicPr>
          <p:nvPr/>
        </p:nvPicPr>
        <p:blipFill>
          <a:blip r:embed="rId3" cstate="print"/>
          <a:srcRect/>
          <a:stretch>
            <a:fillRect/>
          </a:stretch>
        </p:blipFill>
        <p:spPr bwMode="auto">
          <a:xfrm>
            <a:off x="9659981" y="2037384"/>
            <a:ext cx="821781" cy="655910"/>
          </a:xfrm>
          <a:prstGeom prst="rect">
            <a:avLst/>
          </a:prstGeom>
          <a:noFill/>
        </p:spPr>
      </p:pic>
      <p:pic>
        <p:nvPicPr>
          <p:cNvPr id="6" name="Picture 6" descr="C:\Users\vlads\AppData\Local\Microsoft\Windows\Temporary Internet Files\Content.IE5\PPCXL2OC\MMj02837060000[1].gif"/>
          <p:cNvPicPr>
            <a:picLocks noChangeAspect="1" noChangeArrowheads="1" noCrop="1"/>
          </p:cNvPicPr>
          <p:nvPr/>
        </p:nvPicPr>
        <p:blipFill>
          <a:blip r:embed="rId4" cstate="print"/>
          <a:srcRect/>
          <a:stretch>
            <a:fillRect/>
          </a:stretch>
        </p:blipFill>
        <p:spPr bwMode="auto">
          <a:xfrm>
            <a:off x="5162809" y="1976601"/>
            <a:ext cx="1143000" cy="882570"/>
          </a:xfrm>
          <a:prstGeom prst="rect">
            <a:avLst/>
          </a:prstGeom>
          <a:noFill/>
        </p:spPr>
      </p:pic>
      <p:pic>
        <p:nvPicPr>
          <p:cNvPr id="7" name="Picture 7" descr="C:\Users\tkejser\AppData\Local\Microsoft\Windows\Temporary Internet Files\Content.IE5\5A855GJV\MCj04338340000[1].png"/>
          <p:cNvPicPr>
            <a:picLocks noChangeAspect="1" noChangeArrowheads="1"/>
          </p:cNvPicPr>
          <p:nvPr/>
        </p:nvPicPr>
        <p:blipFill>
          <a:blip r:embed="rId5" cstate="print"/>
          <a:srcRect/>
          <a:stretch>
            <a:fillRect/>
          </a:stretch>
        </p:blipFill>
        <p:spPr bwMode="auto">
          <a:xfrm>
            <a:off x="3154477" y="2140209"/>
            <a:ext cx="891589" cy="850400"/>
          </a:xfrm>
          <a:prstGeom prst="rect">
            <a:avLst/>
          </a:prstGeom>
          <a:noFill/>
          <a:ln w="9525">
            <a:noFill/>
            <a:miter lim="800000"/>
            <a:headEnd/>
            <a:tailEnd/>
          </a:ln>
        </p:spPr>
      </p:pic>
      <p:pic>
        <p:nvPicPr>
          <p:cNvPr id="8" name="Picture 7" descr="thumbnailCA8CEDNG.jpg"/>
          <p:cNvPicPr>
            <a:picLocks noChangeAspect="1"/>
          </p:cNvPicPr>
          <p:nvPr/>
        </p:nvPicPr>
        <p:blipFill>
          <a:blip r:embed="rId6" cstate="print"/>
          <a:stretch>
            <a:fillRect/>
          </a:stretch>
        </p:blipFill>
        <p:spPr>
          <a:xfrm>
            <a:off x="7313921" y="1677343"/>
            <a:ext cx="1176002" cy="1419535"/>
          </a:xfrm>
          <a:prstGeom prst="ellipse">
            <a:avLst/>
          </a:prstGeom>
          <a:ln>
            <a:noFill/>
          </a:ln>
          <a:effectLst>
            <a:softEdge rad="112500"/>
          </a:effectLst>
        </p:spPr>
      </p:pic>
      <p:pic>
        <p:nvPicPr>
          <p:cNvPr id="9" name="Picture 2" descr="X-25E - Intel's Enterprise-Class SSD">
            <a:hlinkClick r:id="rId7" tooltip="X-25E - Intel's Enterprise-Class SSD"/>
          </p:cNvPr>
          <p:cNvPicPr>
            <a:picLocks noChangeAspect="1" noChangeArrowheads="1"/>
          </p:cNvPicPr>
          <p:nvPr/>
        </p:nvPicPr>
        <p:blipFill rotWithShape="1">
          <a:blip r:embed="rId8" cstate="print"/>
          <a:srcRect l="41902" t="11307" r="39080" b="73898"/>
          <a:stretch/>
        </p:blipFill>
        <p:spPr bwMode="auto">
          <a:xfrm>
            <a:off x="8707815" y="2181400"/>
            <a:ext cx="618181" cy="360040"/>
          </a:xfrm>
          <a:prstGeom prst="rect">
            <a:avLst/>
          </a:prstGeom>
          <a:noFill/>
        </p:spPr>
      </p:pic>
      <p:pic>
        <p:nvPicPr>
          <p:cNvPr id="10" name="Picture 9" descr="thumbnail.jpg"/>
          <p:cNvPicPr>
            <a:picLocks noChangeAspect="1"/>
          </p:cNvPicPr>
          <p:nvPr/>
        </p:nvPicPr>
        <p:blipFill>
          <a:blip r:embed="rId9" cstate="print"/>
          <a:stretch>
            <a:fillRect/>
          </a:stretch>
        </p:blipFill>
        <p:spPr>
          <a:xfrm>
            <a:off x="6449825" y="2037384"/>
            <a:ext cx="936104" cy="936104"/>
          </a:xfrm>
          <a:prstGeom prst="rect">
            <a:avLst/>
          </a:prstGeom>
          <a:ln>
            <a:noFill/>
          </a:ln>
          <a:effectLst>
            <a:softEdge rad="112500"/>
          </a:effectLst>
        </p:spPr>
      </p:pic>
      <p:sp>
        <p:nvSpPr>
          <p:cNvPr id="11" name="Right Brace 10"/>
          <p:cNvSpPr/>
          <p:nvPr/>
        </p:nvSpPr>
        <p:spPr bwMode="auto">
          <a:xfrm rot="5400000">
            <a:off x="3473397" y="2943699"/>
            <a:ext cx="475417" cy="891588"/>
          </a:xfrm>
          <a:prstGeom prst="rightBrace">
            <a:avLst>
              <a:gd name="adj1" fmla="val 8333"/>
              <a:gd name="adj2" fmla="val 46463"/>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vert270" wrap="square" lIns="0" tIns="0" rIns="0" bIns="0" numCol="1" rtlCol="0" anchor="ctr" anchorCtr="1"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effectLst/>
                <a:latin typeface="Arial" charset="0"/>
              </a:rPr>
              <a:t>CPU</a:t>
            </a:r>
          </a:p>
        </p:txBody>
      </p:sp>
      <p:sp>
        <p:nvSpPr>
          <p:cNvPr id="12" name="Right Brace 11"/>
          <p:cNvSpPr/>
          <p:nvPr/>
        </p:nvSpPr>
        <p:spPr bwMode="auto">
          <a:xfrm rot="5400000">
            <a:off x="4364986" y="2943422"/>
            <a:ext cx="475417" cy="891588"/>
          </a:xfrm>
          <a:prstGeom prst="rightBrace">
            <a:avLst>
              <a:gd name="adj1" fmla="val 8333"/>
              <a:gd name="adj2" fmla="val 46463"/>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vert270" wrap="square" lIns="0" tIns="0" rIns="0" bIns="0" numCol="1" rtlCol="0" anchor="ctr" anchorCtr="1"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100" b="1" dirty="0" smtClean="0">
                <a:latin typeface="Arial" charset="0"/>
              </a:rPr>
              <a:t>PCI Bus</a:t>
            </a:r>
            <a:endParaRPr kumimoji="0" lang="en-US" sz="1100" b="1" i="0" u="none" strike="noStrike" cap="none" normalizeH="0" baseline="0" dirty="0" smtClean="0">
              <a:ln>
                <a:noFill/>
              </a:ln>
              <a:effectLst/>
              <a:latin typeface="Arial" charset="0"/>
            </a:endParaRPr>
          </a:p>
        </p:txBody>
      </p:sp>
      <p:sp>
        <p:nvSpPr>
          <p:cNvPr id="13" name="Right Brace 12"/>
          <p:cNvSpPr/>
          <p:nvPr/>
        </p:nvSpPr>
        <p:spPr bwMode="auto">
          <a:xfrm rot="5400000">
            <a:off x="5494857" y="2705415"/>
            <a:ext cx="475417" cy="1368152"/>
          </a:xfrm>
          <a:prstGeom prst="rightBrace">
            <a:avLst>
              <a:gd name="adj1" fmla="val 8333"/>
              <a:gd name="adj2" fmla="val 46463"/>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vert270" wrap="square" lIns="0" tIns="0" rIns="0" bIns="0" numCol="1" rtlCol="0" anchor="ctr" anchorCtr="1"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100" b="1" dirty="0" smtClean="0">
                <a:latin typeface="Arial" charset="0"/>
              </a:rPr>
              <a:t>I/O Controller / HBA</a:t>
            </a:r>
            <a:endParaRPr kumimoji="0" lang="en-US" sz="1100" b="1" i="0" u="none" strike="noStrike" cap="none" normalizeH="0" baseline="0" dirty="0" smtClean="0">
              <a:ln>
                <a:noFill/>
              </a:ln>
              <a:effectLst/>
              <a:latin typeface="Arial" charset="0"/>
            </a:endParaRPr>
          </a:p>
        </p:txBody>
      </p:sp>
      <p:sp>
        <p:nvSpPr>
          <p:cNvPr id="14" name="Right Brace 13"/>
          <p:cNvSpPr/>
          <p:nvPr/>
        </p:nvSpPr>
        <p:spPr bwMode="auto">
          <a:xfrm rot="5400000">
            <a:off x="6732070" y="2862509"/>
            <a:ext cx="475417" cy="1053966"/>
          </a:xfrm>
          <a:prstGeom prst="rightBrace">
            <a:avLst>
              <a:gd name="adj1" fmla="val 8333"/>
              <a:gd name="adj2" fmla="val 46463"/>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vert270" wrap="square" lIns="0" tIns="0" rIns="0" bIns="0" numCol="1" rtlCol="0" anchor="ctr" anchorCtr="1"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100" b="1" dirty="0" smtClean="0">
                <a:latin typeface="Arial" charset="0"/>
              </a:rPr>
              <a:t>Cabling</a:t>
            </a:r>
            <a:endParaRPr kumimoji="0" lang="en-US" sz="1100" b="1" i="0" u="none" strike="noStrike" cap="none" normalizeH="0" baseline="0" dirty="0" smtClean="0">
              <a:ln>
                <a:noFill/>
              </a:ln>
              <a:effectLst/>
              <a:latin typeface="Arial" charset="0"/>
            </a:endParaRPr>
          </a:p>
        </p:txBody>
      </p:sp>
      <p:sp>
        <p:nvSpPr>
          <p:cNvPr id="15" name="Right Brace 14"/>
          <p:cNvSpPr/>
          <p:nvPr/>
        </p:nvSpPr>
        <p:spPr bwMode="auto">
          <a:xfrm rot="5400000">
            <a:off x="7808742" y="2862511"/>
            <a:ext cx="475417" cy="1053966"/>
          </a:xfrm>
          <a:prstGeom prst="rightBrace">
            <a:avLst>
              <a:gd name="adj1" fmla="val 8333"/>
              <a:gd name="adj2" fmla="val 46463"/>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vert270" wrap="square" lIns="0" tIns="0" rIns="0" bIns="0" numCol="1" rtlCol="0" anchor="ctr" anchorCtr="1"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100" b="1" dirty="0" smtClean="0">
                <a:latin typeface="Arial" charset="0"/>
              </a:rPr>
              <a:t>Array</a:t>
            </a:r>
            <a:endParaRPr kumimoji="0" lang="en-US" sz="1100" b="1" i="0" u="none" strike="noStrike" cap="none" normalizeH="0" baseline="0" dirty="0" smtClean="0">
              <a:ln>
                <a:noFill/>
              </a:ln>
              <a:effectLst/>
              <a:latin typeface="Arial" charset="0"/>
            </a:endParaRPr>
          </a:p>
        </p:txBody>
      </p:sp>
      <p:sp>
        <p:nvSpPr>
          <p:cNvPr id="16" name="Right Brace 15"/>
          <p:cNvSpPr/>
          <p:nvPr/>
        </p:nvSpPr>
        <p:spPr bwMode="auto">
          <a:xfrm rot="5400000">
            <a:off x="8890031" y="2862512"/>
            <a:ext cx="475417" cy="1053966"/>
          </a:xfrm>
          <a:prstGeom prst="rightBrace">
            <a:avLst>
              <a:gd name="adj1" fmla="val 8333"/>
              <a:gd name="adj2" fmla="val 46463"/>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vert270" wrap="square" lIns="0" tIns="0" rIns="0" bIns="0" numCol="1" rtlCol="0" anchor="ctr" anchorCtr="1"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100" b="1" dirty="0" smtClean="0">
                <a:latin typeface="Arial" charset="0"/>
              </a:rPr>
              <a:t>Cache</a:t>
            </a:r>
            <a:endParaRPr kumimoji="0" lang="en-US" sz="1100" b="1" i="0" u="none" strike="noStrike" cap="none" normalizeH="0" baseline="0" dirty="0" smtClean="0">
              <a:ln>
                <a:noFill/>
              </a:ln>
              <a:effectLst/>
              <a:latin typeface="Arial" charset="0"/>
            </a:endParaRPr>
          </a:p>
        </p:txBody>
      </p:sp>
      <p:sp>
        <p:nvSpPr>
          <p:cNvPr id="17" name="Right Brace 16"/>
          <p:cNvSpPr/>
          <p:nvPr/>
        </p:nvSpPr>
        <p:spPr bwMode="auto">
          <a:xfrm rot="5400000">
            <a:off x="9887017" y="2919213"/>
            <a:ext cx="475417" cy="940007"/>
          </a:xfrm>
          <a:prstGeom prst="rightBrace">
            <a:avLst>
              <a:gd name="adj1" fmla="val 8333"/>
              <a:gd name="adj2" fmla="val 46463"/>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vert270" wrap="square" lIns="0" tIns="0" rIns="0" bIns="0" numCol="1" rtlCol="0" anchor="ctr" anchorCtr="1"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100" b="1" dirty="0" smtClean="0">
                <a:latin typeface="Arial" charset="0"/>
              </a:rPr>
              <a:t>Spindle</a:t>
            </a:r>
            <a:endParaRPr kumimoji="0" lang="en-US" sz="1100" b="1" i="0" u="none" strike="noStrike" cap="none" normalizeH="0" baseline="0" dirty="0" smtClean="0">
              <a:ln>
                <a:noFill/>
              </a:ln>
              <a:effectLst/>
              <a:latin typeface="Arial" charset="0"/>
            </a:endParaRPr>
          </a:p>
        </p:txBody>
      </p:sp>
      <p:sp>
        <p:nvSpPr>
          <p:cNvPr id="18" name="Right Brace 17"/>
          <p:cNvSpPr/>
          <p:nvPr/>
        </p:nvSpPr>
        <p:spPr bwMode="auto">
          <a:xfrm rot="5400000">
            <a:off x="2581808" y="2943422"/>
            <a:ext cx="475417" cy="891588"/>
          </a:xfrm>
          <a:prstGeom prst="rightBrace">
            <a:avLst>
              <a:gd name="adj1" fmla="val 8333"/>
              <a:gd name="adj2" fmla="val 46463"/>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vert270" wrap="square" lIns="0" tIns="0" rIns="0" bIns="0" numCol="1" rtlCol="0" anchor="ctr" anchorCtr="1"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effectLst/>
                <a:latin typeface="Arial" charset="0"/>
              </a:rPr>
              <a:t>Windows</a:t>
            </a:r>
          </a:p>
        </p:txBody>
      </p:sp>
      <p:sp>
        <p:nvSpPr>
          <p:cNvPr id="19" name="Right Brace 18"/>
          <p:cNvSpPr/>
          <p:nvPr/>
        </p:nvSpPr>
        <p:spPr bwMode="auto">
          <a:xfrm rot="5400000">
            <a:off x="1782021" y="3035505"/>
            <a:ext cx="475417" cy="707984"/>
          </a:xfrm>
          <a:prstGeom prst="rightBrace">
            <a:avLst>
              <a:gd name="adj1" fmla="val 8333"/>
              <a:gd name="adj2" fmla="val 46463"/>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vert270" wrap="square" lIns="0" tIns="0" rIns="0" bIns="0" numCol="1" rtlCol="0" anchor="ctr" anchorCtr="1"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effectLst/>
                <a:latin typeface="Arial" charset="0"/>
              </a:rPr>
              <a:t>SQL Serv.</a:t>
            </a:r>
          </a:p>
        </p:txBody>
      </p:sp>
      <p:sp>
        <p:nvSpPr>
          <p:cNvPr id="20" name="Can 19"/>
          <p:cNvSpPr/>
          <p:nvPr/>
        </p:nvSpPr>
        <p:spPr bwMode="auto">
          <a:xfrm>
            <a:off x="2350321" y="2037383"/>
            <a:ext cx="65" cy="276999"/>
          </a:xfrm>
          <a:prstGeom prst="can">
            <a:avLst/>
          </a:prstGeom>
          <a:no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effectLst/>
              <a:latin typeface="Arial" charset="0"/>
            </a:endParaRPr>
          </a:p>
        </p:txBody>
      </p:sp>
      <p:sp>
        <p:nvSpPr>
          <p:cNvPr id="21" name="Can 20"/>
          <p:cNvSpPr/>
          <p:nvPr/>
        </p:nvSpPr>
        <p:spPr bwMode="auto">
          <a:xfrm>
            <a:off x="1656868" y="2152552"/>
            <a:ext cx="504056" cy="555069"/>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bg1"/>
                </a:solidFill>
                <a:effectLst/>
                <a:latin typeface="Arial" charset="0"/>
              </a:rPr>
              <a:t>DB</a:t>
            </a:r>
          </a:p>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charset="0"/>
            </a:endParaRPr>
          </a:p>
        </p:txBody>
      </p:sp>
      <p:pic>
        <p:nvPicPr>
          <p:cNvPr id="22"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84845" y="2215773"/>
            <a:ext cx="44767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1656868" y="4053979"/>
            <a:ext cx="8614333" cy="461665"/>
          </a:xfrm>
          <a:prstGeom prst="rect">
            <a:avLst/>
          </a:prstGeom>
          <a:noFill/>
        </p:spPr>
        <p:txBody>
          <a:bodyPr wrap="square" rtlCol="0">
            <a:spAutoFit/>
          </a:bodyPr>
          <a:lstStyle/>
          <a:p>
            <a:r>
              <a:rPr lang="en-US" sz="2400" b="1" dirty="0" smtClean="0">
                <a:solidFill>
                  <a:srgbClr val="F3AF35"/>
                </a:solidFill>
              </a:rPr>
              <a:t>Key Takeaway</a:t>
            </a:r>
            <a:r>
              <a:rPr lang="en-US" sz="2400" b="1" dirty="0" smtClean="0"/>
              <a:t>: </a:t>
            </a:r>
            <a:r>
              <a:rPr lang="en-US" sz="2400" dirty="0" smtClean="0"/>
              <a:t>This is NOT going to be easy…</a:t>
            </a:r>
            <a:endParaRPr lang="en-US" sz="2400" dirty="0"/>
          </a:p>
        </p:txBody>
      </p:sp>
    </p:spTree>
    <p:extLst>
      <p:ext uri="{BB962C8B-B14F-4D97-AF65-F5344CB8AC3E}">
        <p14:creationId xmlns:p14="http://schemas.microsoft.com/office/powerpoint/2010/main" val="3066174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9246"/>
            <a:ext cx="12188825" cy="1252728"/>
          </a:xfrm>
        </p:spPr>
        <p:txBody>
          <a:bodyPr>
            <a:normAutofit/>
          </a:bodyPr>
          <a:lstStyle/>
          <a:p>
            <a:pPr algn="ctr"/>
            <a:r>
              <a:rPr lang="sv-SE" dirty="0" smtClean="0"/>
              <a:t>Zündapp ZD20 1976</a:t>
            </a:r>
            <a:endParaRPr lang="sv-SE"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6793" y="1257425"/>
            <a:ext cx="6215238" cy="4152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TextBox 2"/>
          <p:cNvSpPr txBox="1"/>
          <p:nvPr/>
        </p:nvSpPr>
        <p:spPr>
          <a:xfrm>
            <a:off x="204395" y="6405756"/>
            <a:ext cx="6431248" cy="153888"/>
          </a:xfrm>
          <a:prstGeom prst="rect">
            <a:avLst/>
          </a:prstGeom>
          <a:noFill/>
        </p:spPr>
        <p:txBody>
          <a:bodyPr wrap="none" lIns="0" tIns="0" rIns="0" bIns="0" rtlCol="0">
            <a:spAutoFit/>
          </a:bodyPr>
          <a:lstStyle/>
          <a:p>
            <a:r>
              <a:rPr lang="en-US" sz="1000" i="1" dirty="0"/>
              <a:t>This </a:t>
            </a:r>
            <a:r>
              <a:rPr lang="en-US" sz="1000" i="1" dirty="0" smtClean="0"/>
              <a:t>picture has </a:t>
            </a:r>
            <a:r>
              <a:rPr lang="en-US" sz="1000" i="1" dirty="0"/>
              <a:t>been </a:t>
            </a:r>
            <a:r>
              <a:rPr lang="en-US" sz="1000" i="1" dirty="0" smtClean="0"/>
              <a:t>released </a:t>
            </a:r>
            <a:r>
              <a:rPr lang="en-US" sz="1000" i="1" dirty="0"/>
              <a:t>into the </a:t>
            </a:r>
            <a:r>
              <a:rPr lang="en-US" sz="1000" b="1" i="1" dirty="0">
                <a:hlinkClick r:id="rId4" tooltip="w:public domain"/>
              </a:rPr>
              <a:t>public domain</a:t>
            </a:r>
            <a:r>
              <a:rPr lang="en-US" sz="1000" i="1" dirty="0"/>
              <a:t> by its author, </a:t>
            </a:r>
            <a:r>
              <a:rPr lang="en-US" sz="1000" i="1" dirty="0" err="1">
                <a:hlinkClick r:id="rId5" tooltip="de:User:ChiemseeMan"/>
              </a:rPr>
              <a:t>ChiemseeMan</a:t>
            </a:r>
            <a:r>
              <a:rPr lang="en-US" sz="1000" i="1" dirty="0"/>
              <a:t> at the </a:t>
            </a:r>
            <a:r>
              <a:rPr lang="en-US" sz="1000" i="1" dirty="0">
                <a:hlinkClick r:id="rId6" tooltip="de:Main Page"/>
              </a:rPr>
              <a:t>German Wikipedia</a:t>
            </a:r>
            <a:r>
              <a:rPr lang="en-US" sz="1000" i="1" dirty="0"/>
              <a:t> project</a:t>
            </a:r>
            <a:endParaRPr lang="sv-SE" sz="1000" dirty="0" err="1" smtClean="0">
              <a:gradFill>
                <a:gsLst>
                  <a:gs pos="0">
                    <a:schemeClr val="tx1"/>
                  </a:gs>
                  <a:gs pos="86000">
                    <a:schemeClr val="tx1"/>
                  </a:gs>
                </a:gsLst>
                <a:lin ang="5400000" scaled="0"/>
              </a:gradFill>
              <a:latin typeface="Segoe Light" pitchFamily="34" charset="0"/>
            </a:endParaRPr>
          </a:p>
        </p:txBody>
      </p:sp>
    </p:spTree>
    <p:extLst>
      <p:ext uri="{BB962C8B-B14F-4D97-AF65-F5344CB8AC3E}">
        <p14:creationId xmlns:p14="http://schemas.microsoft.com/office/powerpoint/2010/main" val="370666700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SAN Storage - </a:t>
            </a:r>
            <a:r>
              <a:rPr lang="sv-SE" i="1" dirty="0" err="1" smtClean="0"/>
              <a:t>Simplyfied</a:t>
            </a:r>
            <a:endParaRPr lang="sv-SE" dirty="0"/>
          </a:p>
        </p:txBody>
      </p:sp>
      <p:pic>
        <p:nvPicPr>
          <p:cNvPr id="4" name="Picture 3" descr="Hard Drive2"/>
          <p:cNvPicPr>
            <a:picLocks noChangeAspect="1" noChangeArrowheads="1"/>
          </p:cNvPicPr>
          <p:nvPr/>
        </p:nvPicPr>
        <p:blipFill>
          <a:blip r:embed="rId3" cstate="print"/>
          <a:srcRect/>
          <a:stretch>
            <a:fillRect/>
          </a:stretch>
        </p:blipFill>
        <p:spPr bwMode="auto">
          <a:xfrm>
            <a:off x="5161067" y="2245505"/>
            <a:ext cx="1511299" cy="1206253"/>
          </a:xfrm>
          <a:prstGeom prst="rect">
            <a:avLst/>
          </a:prstGeom>
          <a:noFill/>
        </p:spPr>
      </p:pic>
      <p:grpSp>
        <p:nvGrpSpPr>
          <p:cNvPr id="5" name="Group 4"/>
          <p:cNvGrpSpPr/>
          <p:nvPr/>
        </p:nvGrpSpPr>
        <p:grpSpPr>
          <a:xfrm>
            <a:off x="4720662" y="1188537"/>
            <a:ext cx="1892293" cy="2120653"/>
            <a:chOff x="1397008" y="1752600"/>
            <a:chExt cx="1892293" cy="2120653"/>
          </a:xfrm>
        </p:grpSpPr>
        <p:pic>
          <p:nvPicPr>
            <p:cNvPr id="6" name="Picture 5" descr="Hard Drive2"/>
            <p:cNvPicPr>
              <a:picLocks noChangeAspect="1" noChangeArrowheads="1"/>
            </p:cNvPicPr>
            <p:nvPr/>
          </p:nvPicPr>
          <p:blipFill>
            <a:blip r:embed="rId3" cstate="print"/>
            <a:srcRect/>
            <a:stretch>
              <a:fillRect/>
            </a:stretch>
          </p:blipFill>
          <p:spPr bwMode="auto">
            <a:xfrm>
              <a:off x="1778002" y="2667000"/>
              <a:ext cx="1511299" cy="1206253"/>
            </a:xfrm>
            <a:prstGeom prst="rect">
              <a:avLst/>
            </a:prstGeom>
            <a:noFill/>
          </p:spPr>
        </p:pic>
        <p:pic>
          <p:nvPicPr>
            <p:cNvPr id="7" name="Picture 6" descr="Hard Drive2"/>
            <p:cNvPicPr>
              <a:picLocks noChangeAspect="1" noChangeArrowheads="1"/>
            </p:cNvPicPr>
            <p:nvPr/>
          </p:nvPicPr>
          <p:blipFill>
            <a:blip r:embed="rId3" cstate="print"/>
            <a:srcRect/>
            <a:stretch>
              <a:fillRect/>
            </a:stretch>
          </p:blipFill>
          <p:spPr bwMode="auto">
            <a:xfrm>
              <a:off x="1714503" y="2514600"/>
              <a:ext cx="1511299" cy="1206253"/>
            </a:xfrm>
            <a:prstGeom prst="rect">
              <a:avLst/>
            </a:prstGeom>
            <a:noFill/>
          </p:spPr>
        </p:pic>
        <p:pic>
          <p:nvPicPr>
            <p:cNvPr id="8" name="Picture 7" descr="Hard Drive2"/>
            <p:cNvPicPr>
              <a:picLocks noChangeAspect="1" noChangeArrowheads="1"/>
            </p:cNvPicPr>
            <p:nvPr/>
          </p:nvPicPr>
          <p:blipFill>
            <a:blip r:embed="rId3" cstate="print"/>
            <a:srcRect/>
            <a:stretch>
              <a:fillRect/>
            </a:stretch>
          </p:blipFill>
          <p:spPr bwMode="auto">
            <a:xfrm>
              <a:off x="1651004" y="2362200"/>
              <a:ext cx="1511299" cy="1206253"/>
            </a:xfrm>
            <a:prstGeom prst="rect">
              <a:avLst/>
            </a:prstGeom>
            <a:noFill/>
          </p:spPr>
        </p:pic>
        <p:pic>
          <p:nvPicPr>
            <p:cNvPr id="9" name="Picture 8" descr="Hard Drive2"/>
            <p:cNvPicPr>
              <a:picLocks noChangeAspect="1" noChangeArrowheads="1"/>
            </p:cNvPicPr>
            <p:nvPr/>
          </p:nvPicPr>
          <p:blipFill>
            <a:blip r:embed="rId3" cstate="print"/>
            <a:srcRect/>
            <a:stretch>
              <a:fillRect/>
            </a:stretch>
          </p:blipFill>
          <p:spPr bwMode="auto">
            <a:xfrm>
              <a:off x="1587505" y="2209800"/>
              <a:ext cx="1511299" cy="1206253"/>
            </a:xfrm>
            <a:prstGeom prst="rect">
              <a:avLst/>
            </a:prstGeom>
            <a:noFill/>
          </p:spPr>
        </p:pic>
        <p:pic>
          <p:nvPicPr>
            <p:cNvPr id="10" name="Picture 9" descr="Hard Drive2"/>
            <p:cNvPicPr>
              <a:picLocks noChangeAspect="1" noChangeArrowheads="1"/>
            </p:cNvPicPr>
            <p:nvPr/>
          </p:nvPicPr>
          <p:blipFill>
            <a:blip r:embed="rId3" cstate="print"/>
            <a:srcRect/>
            <a:stretch>
              <a:fillRect/>
            </a:stretch>
          </p:blipFill>
          <p:spPr bwMode="auto">
            <a:xfrm>
              <a:off x="1524006" y="2057400"/>
              <a:ext cx="1511299" cy="1206253"/>
            </a:xfrm>
            <a:prstGeom prst="rect">
              <a:avLst/>
            </a:prstGeom>
            <a:noFill/>
          </p:spPr>
        </p:pic>
        <p:pic>
          <p:nvPicPr>
            <p:cNvPr id="11" name="Picture 10" descr="Hard Drive2"/>
            <p:cNvPicPr>
              <a:picLocks noChangeAspect="1" noChangeArrowheads="1"/>
            </p:cNvPicPr>
            <p:nvPr/>
          </p:nvPicPr>
          <p:blipFill>
            <a:blip r:embed="rId3" cstate="print"/>
            <a:srcRect/>
            <a:stretch>
              <a:fillRect/>
            </a:stretch>
          </p:blipFill>
          <p:spPr bwMode="auto">
            <a:xfrm>
              <a:off x="1460507" y="1905000"/>
              <a:ext cx="1511299" cy="1206253"/>
            </a:xfrm>
            <a:prstGeom prst="rect">
              <a:avLst/>
            </a:prstGeom>
            <a:noFill/>
          </p:spPr>
        </p:pic>
        <p:pic>
          <p:nvPicPr>
            <p:cNvPr id="12" name="Picture 11" descr="Hard Drive2"/>
            <p:cNvPicPr>
              <a:picLocks noChangeAspect="1" noChangeArrowheads="1"/>
            </p:cNvPicPr>
            <p:nvPr/>
          </p:nvPicPr>
          <p:blipFill>
            <a:blip r:embed="rId3" cstate="print"/>
            <a:srcRect/>
            <a:stretch>
              <a:fillRect/>
            </a:stretch>
          </p:blipFill>
          <p:spPr bwMode="auto">
            <a:xfrm>
              <a:off x="1397008" y="1752600"/>
              <a:ext cx="1511299" cy="1206253"/>
            </a:xfrm>
            <a:prstGeom prst="rect">
              <a:avLst/>
            </a:prstGeom>
            <a:noFill/>
          </p:spPr>
        </p:pic>
      </p:grpSp>
      <p:sp>
        <p:nvSpPr>
          <p:cNvPr id="13" name="Left Brace 12"/>
          <p:cNvSpPr/>
          <p:nvPr/>
        </p:nvSpPr>
        <p:spPr>
          <a:xfrm rot="10800000" flipV="1">
            <a:off x="6638363" y="1188537"/>
            <a:ext cx="381000" cy="2057400"/>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sv-SE"/>
          </a:p>
        </p:txBody>
      </p:sp>
      <p:sp>
        <p:nvSpPr>
          <p:cNvPr id="14" name="TextBox 13"/>
          <p:cNvSpPr txBox="1"/>
          <p:nvPr/>
        </p:nvSpPr>
        <p:spPr>
          <a:xfrm>
            <a:off x="7019363" y="2026737"/>
            <a:ext cx="1561068" cy="369332"/>
          </a:xfrm>
          <a:prstGeom prst="rect">
            <a:avLst/>
          </a:prstGeom>
          <a:noFill/>
        </p:spPr>
        <p:txBody>
          <a:bodyPr wrap="none" rtlCol="0">
            <a:spAutoFit/>
          </a:bodyPr>
          <a:lstStyle/>
          <a:p>
            <a:r>
              <a:rPr lang="sv-SE" b="1" dirty="0" smtClean="0"/>
              <a:t>”Disk Array”</a:t>
            </a:r>
            <a:endParaRPr lang="sv-SE" b="1" dirty="0"/>
          </a:p>
        </p:txBody>
      </p:sp>
      <p:grpSp>
        <p:nvGrpSpPr>
          <p:cNvPr id="15" name="Group 14"/>
          <p:cNvGrpSpPr/>
          <p:nvPr/>
        </p:nvGrpSpPr>
        <p:grpSpPr>
          <a:xfrm>
            <a:off x="1850464" y="3335084"/>
            <a:ext cx="6997699" cy="2730253"/>
            <a:chOff x="622301" y="3746747"/>
            <a:chExt cx="6997699" cy="2730253"/>
          </a:xfrm>
        </p:grpSpPr>
        <p:grpSp>
          <p:nvGrpSpPr>
            <p:cNvPr id="16" name="Group 15"/>
            <p:cNvGrpSpPr/>
            <p:nvPr/>
          </p:nvGrpSpPr>
          <p:grpSpPr>
            <a:xfrm>
              <a:off x="4991103" y="4508747"/>
              <a:ext cx="1701796" cy="1663453"/>
              <a:chOff x="3390903" y="2514600"/>
              <a:chExt cx="1701796" cy="1663453"/>
            </a:xfrm>
          </p:grpSpPr>
          <p:pic>
            <p:nvPicPr>
              <p:cNvPr id="35" name="Picture 34" descr="Hard Drive2"/>
              <p:cNvPicPr>
                <a:picLocks noChangeAspect="1" noChangeArrowheads="1"/>
              </p:cNvPicPr>
              <p:nvPr/>
            </p:nvPicPr>
            <p:blipFill>
              <a:blip r:embed="rId3" cstate="print"/>
              <a:srcRect/>
              <a:stretch>
                <a:fillRect/>
              </a:stretch>
            </p:blipFill>
            <p:spPr bwMode="auto">
              <a:xfrm>
                <a:off x="3581400" y="2971800"/>
                <a:ext cx="1511299" cy="1206253"/>
              </a:xfrm>
              <a:prstGeom prst="rect">
                <a:avLst/>
              </a:prstGeom>
              <a:noFill/>
            </p:spPr>
          </p:pic>
          <p:pic>
            <p:nvPicPr>
              <p:cNvPr id="36" name="Picture 35" descr="Hard Drive2"/>
              <p:cNvPicPr>
                <a:picLocks noChangeAspect="1" noChangeArrowheads="1"/>
              </p:cNvPicPr>
              <p:nvPr/>
            </p:nvPicPr>
            <p:blipFill>
              <a:blip r:embed="rId3" cstate="print"/>
              <a:srcRect/>
              <a:stretch>
                <a:fillRect/>
              </a:stretch>
            </p:blipFill>
            <p:spPr bwMode="auto">
              <a:xfrm>
                <a:off x="3517901" y="2819400"/>
                <a:ext cx="1511299" cy="1206253"/>
              </a:xfrm>
              <a:prstGeom prst="rect">
                <a:avLst/>
              </a:prstGeom>
              <a:noFill/>
            </p:spPr>
          </p:pic>
          <p:pic>
            <p:nvPicPr>
              <p:cNvPr id="37" name="Picture 36" descr="Hard Drive2"/>
              <p:cNvPicPr>
                <a:picLocks noChangeAspect="1" noChangeArrowheads="1"/>
              </p:cNvPicPr>
              <p:nvPr/>
            </p:nvPicPr>
            <p:blipFill>
              <a:blip r:embed="rId3" cstate="print"/>
              <a:srcRect/>
              <a:stretch>
                <a:fillRect/>
              </a:stretch>
            </p:blipFill>
            <p:spPr bwMode="auto">
              <a:xfrm>
                <a:off x="3454402" y="2667000"/>
                <a:ext cx="1511299" cy="1206253"/>
              </a:xfrm>
              <a:prstGeom prst="rect">
                <a:avLst/>
              </a:prstGeom>
              <a:noFill/>
            </p:spPr>
          </p:pic>
          <p:pic>
            <p:nvPicPr>
              <p:cNvPr id="38" name="Picture 37" descr="Hard Drive2"/>
              <p:cNvPicPr>
                <a:picLocks noChangeAspect="1" noChangeArrowheads="1"/>
              </p:cNvPicPr>
              <p:nvPr/>
            </p:nvPicPr>
            <p:blipFill>
              <a:blip r:embed="rId3" cstate="print"/>
              <a:srcRect/>
              <a:stretch>
                <a:fillRect/>
              </a:stretch>
            </p:blipFill>
            <p:spPr bwMode="auto">
              <a:xfrm>
                <a:off x="3390903" y="2514600"/>
                <a:ext cx="1511299" cy="1206253"/>
              </a:xfrm>
              <a:prstGeom prst="rect">
                <a:avLst/>
              </a:prstGeom>
              <a:noFill/>
            </p:spPr>
          </p:pic>
        </p:grpSp>
        <p:grpSp>
          <p:nvGrpSpPr>
            <p:cNvPr id="17" name="Group 16"/>
            <p:cNvGrpSpPr/>
            <p:nvPr/>
          </p:nvGrpSpPr>
          <p:grpSpPr>
            <a:xfrm>
              <a:off x="5918204" y="3899147"/>
              <a:ext cx="1701796" cy="1663453"/>
              <a:chOff x="3136907" y="1905000"/>
              <a:chExt cx="1701796" cy="1663453"/>
            </a:xfrm>
          </p:grpSpPr>
          <p:pic>
            <p:nvPicPr>
              <p:cNvPr id="31" name="Picture 30" descr="Hard Drive2"/>
              <p:cNvPicPr>
                <a:picLocks noChangeAspect="1" noChangeArrowheads="1"/>
              </p:cNvPicPr>
              <p:nvPr/>
            </p:nvPicPr>
            <p:blipFill>
              <a:blip r:embed="rId3" cstate="print"/>
              <a:srcRect/>
              <a:stretch>
                <a:fillRect/>
              </a:stretch>
            </p:blipFill>
            <p:spPr bwMode="auto">
              <a:xfrm>
                <a:off x="3327404" y="2362200"/>
                <a:ext cx="1511299" cy="1206253"/>
              </a:xfrm>
              <a:prstGeom prst="rect">
                <a:avLst/>
              </a:prstGeom>
              <a:noFill/>
            </p:spPr>
          </p:pic>
          <p:pic>
            <p:nvPicPr>
              <p:cNvPr id="32" name="Picture 31" descr="Hard Drive2"/>
              <p:cNvPicPr>
                <a:picLocks noChangeAspect="1" noChangeArrowheads="1"/>
              </p:cNvPicPr>
              <p:nvPr/>
            </p:nvPicPr>
            <p:blipFill>
              <a:blip r:embed="rId3" cstate="print"/>
              <a:srcRect/>
              <a:stretch>
                <a:fillRect/>
              </a:stretch>
            </p:blipFill>
            <p:spPr bwMode="auto">
              <a:xfrm>
                <a:off x="3263905" y="2209800"/>
                <a:ext cx="1511299" cy="1206253"/>
              </a:xfrm>
              <a:prstGeom prst="rect">
                <a:avLst/>
              </a:prstGeom>
              <a:noFill/>
            </p:spPr>
          </p:pic>
          <p:pic>
            <p:nvPicPr>
              <p:cNvPr id="33" name="Picture 32" descr="Hard Drive2"/>
              <p:cNvPicPr>
                <a:picLocks noChangeAspect="1" noChangeArrowheads="1"/>
              </p:cNvPicPr>
              <p:nvPr/>
            </p:nvPicPr>
            <p:blipFill>
              <a:blip r:embed="rId3" cstate="print"/>
              <a:srcRect/>
              <a:stretch>
                <a:fillRect/>
              </a:stretch>
            </p:blipFill>
            <p:spPr bwMode="auto">
              <a:xfrm>
                <a:off x="3200406" y="2057400"/>
                <a:ext cx="1511299" cy="1206253"/>
              </a:xfrm>
              <a:prstGeom prst="rect">
                <a:avLst/>
              </a:prstGeom>
              <a:noFill/>
            </p:spPr>
          </p:pic>
          <p:pic>
            <p:nvPicPr>
              <p:cNvPr id="34" name="Picture 33" descr="Hard Drive2"/>
              <p:cNvPicPr>
                <a:picLocks noChangeAspect="1" noChangeArrowheads="1"/>
              </p:cNvPicPr>
              <p:nvPr/>
            </p:nvPicPr>
            <p:blipFill>
              <a:blip r:embed="rId3" cstate="print"/>
              <a:srcRect/>
              <a:stretch>
                <a:fillRect/>
              </a:stretch>
            </p:blipFill>
            <p:spPr bwMode="auto">
              <a:xfrm>
                <a:off x="3136907" y="1905000"/>
                <a:ext cx="1511299" cy="1206253"/>
              </a:xfrm>
              <a:prstGeom prst="rect">
                <a:avLst/>
              </a:prstGeom>
              <a:noFill/>
            </p:spPr>
          </p:pic>
        </p:grpSp>
        <p:pic>
          <p:nvPicPr>
            <p:cNvPr id="18" name="Picture 17" descr="Hard Drive2"/>
            <p:cNvPicPr>
              <a:picLocks noChangeAspect="1" noChangeArrowheads="1"/>
            </p:cNvPicPr>
            <p:nvPr/>
          </p:nvPicPr>
          <p:blipFill>
            <a:blip r:embed="rId3" cstate="print"/>
            <a:srcRect/>
            <a:stretch>
              <a:fillRect/>
            </a:stretch>
          </p:blipFill>
          <p:spPr bwMode="auto">
            <a:xfrm>
              <a:off x="622301" y="4813547"/>
              <a:ext cx="1511299" cy="1206253"/>
            </a:xfrm>
            <a:prstGeom prst="rect">
              <a:avLst/>
            </a:prstGeom>
            <a:noFill/>
          </p:spPr>
        </p:pic>
        <p:grpSp>
          <p:nvGrpSpPr>
            <p:cNvPr id="19" name="Group 18"/>
            <p:cNvGrpSpPr/>
            <p:nvPr/>
          </p:nvGrpSpPr>
          <p:grpSpPr>
            <a:xfrm>
              <a:off x="1371600" y="3746747"/>
              <a:ext cx="1892293" cy="2120653"/>
              <a:chOff x="1397008" y="1752600"/>
              <a:chExt cx="1892293" cy="2120653"/>
            </a:xfrm>
          </p:grpSpPr>
          <p:pic>
            <p:nvPicPr>
              <p:cNvPr id="24" name="Picture 23" descr="Hard Drive2"/>
              <p:cNvPicPr>
                <a:picLocks noChangeAspect="1" noChangeArrowheads="1"/>
              </p:cNvPicPr>
              <p:nvPr/>
            </p:nvPicPr>
            <p:blipFill>
              <a:blip r:embed="rId3" cstate="print"/>
              <a:srcRect/>
              <a:stretch>
                <a:fillRect/>
              </a:stretch>
            </p:blipFill>
            <p:spPr bwMode="auto">
              <a:xfrm>
                <a:off x="1778002" y="2667000"/>
                <a:ext cx="1511299" cy="1206253"/>
              </a:xfrm>
              <a:prstGeom prst="rect">
                <a:avLst/>
              </a:prstGeom>
              <a:noFill/>
            </p:spPr>
          </p:pic>
          <p:pic>
            <p:nvPicPr>
              <p:cNvPr id="25" name="Picture 24" descr="Hard Drive2"/>
              <p:cNvPicPr>
                <a:picLocks noChangeAspect="1" noChangeArrowheads="1"/>
              </p:cNvPicPr>
              <p:nvPr/>
            </p:nvPicPr>
            <p:blipFill>
              <a:blip r:embed="rId3" cstate="print"/>
              <a:srcRect/>
              <a:stretch>
                <a:fillRect/>
              </a:stretch>
            </p:blipFill>
            <p:spPr bwMode="auto">
              <a:xfrm>
                <a:off x="1714503" y="2514600"/>
                <a:ext cx="1511299" cy="1206253"/>
              </a:xfrm>
              <a:prstGeom prst="rect">
                <a:avLst/>
              </a:prstGeom>
              <a:noFill/>
            </p:spPr>
          </p:pic>
          <p:pic>
            <p:nvPicPr>
              <p:cNvPr id="26" name="Picture 25" descr="Hard Drive2"/>
              <p:cNvPicPr>
                <a:picLocks noChangeAspect="1" noChangeArrowheads="1"/>
              </p:cNvPicPr>
              <p:nvPr/>
            </p:nvPicPr>
            <p:blipFill>
              <a:blip r:embed="rId3" cstate="print"/>
              <a:srcRect/>
              <a:stretch>
                <a:fillRect/>
              </a:stretch>
            </p:blipFill>
            <p:spPr bwMode="auto">
              <a:xfrm>
                <a:off x="1651004" y="2362200"/>
                <a:ext cx="1511299" cy="1206253"/>
              </a:xfrm>
              <a:prstGeom prst="rect">
                <a:avLst/>
              </a:prstGeom>
              <a:noFill/>
            </p:spPr>
          </p:pic>
          <p:pic>
            <p:nvPicPr>
              <p:cNvPr id="27" name="Picture 26" descr="Hard Drive2"/>
              <p:cNvPicPr>
                <a:picLocks noChangeAspect="1" noChangeArrowheads="1"/>
              </p:cNvPicPr>
              <p:nvPr/>
            </p:nvPicPr>
            <p:blipFill>
              <a:blip r:embed="rId3" cstate="print"/>
              <a:srcRect/>
              <a:stretch>
                <a:fillRect/>
              </a:stretch>
            </p:blipFill>
            <p:spPr bwMode="auto">
              <a:xfrm>
                <a:off x="1587505" y="2209800"/>
                <a:ext cx="1511299" cy="1206253"/>
              </a:xfrm>
              <a:prstGeom prst="rect">
                <a:avLst/>
              </a:prstGeom>
              <a:noFill/>
            </p:spPr>
          </p:pic>
          <p:pic>
            <p:nvPicPr>
              <p:cNvPr id="28" name="Picture 27" descr="Hard Drive2"/>
              <p:cNvPicPr>
                <a:picLocks noChangeAspect="1" noChangeArrowheads="1"/>
              </p:cNvPicPr>
              <p:nvPr/>
            </p:nvPicPr>
            <p:blipFill>
              <a:blip r:embed="rId3" cstate="print"/>
              <a:srcRect/>
              <a:stretch>
                <a:fillRect/>
              </a:stretch>
            </p:blipFill>
            <p:spPr bwMode="auto">
              <a:xfrm>
                <a:off x="1524006" y="2057400"/>
                <a:ext cx="1511299" cy="1206253"/>
              </a:xfrm>
              <a:prstGeom prst="rect">
                <a:avLst/>
              </a:prstGeom>
              <a:noFill/>
            </p:spPr>
          </p:pic>
          <p:pic>
            <p:nvPicPr>
              <p:cNvPr id="29" name="Picture 28" descr="Hard Drive2"/>
              <p:cNvPicPr>
                <a:picLocks noChangeAspect="1" noChangeArrowheads="1"/>
              </p:cNvPicPr>
              <p:nvPr/>
            </p:nvPicPr>
            <p:blipFill>
              <a:blip r:embed="rId3" cstate="print"/>
              <a:srcRect/>
              <a:stretch>
                <a:fillRect/>
              </a:stretch>
            </p:blipFill>
            <p:spPr bwMode="auto">
              <a:xfrm>
                <a:off x="1460507" y="1905000"/>
                <a:ext cx="1511299" cy="1206253"/>
              </a:xfrm>
              <a:prstGeom prst="rect">
                <a:avLst/>
              </a:prstGeom>
              <a:noFill/>
            </p:spPr>
          </p:pic>
          <p:pic>
            <p:nvPicPr>
              <p:cNvPr id="30" name="Picture 29" descr="Hard Drive2"/>
              <p:cNvPicPr>
                <a:picLocks noChangeAspect="1" noChangeArrowheads="1"/>
              </p:cNvPicPr>
              <p:nvPr/>
            </p:nvPicPr>
            <p:blipFill>
              <a:blip r:embed="rId3" cstate="print"/>
              <a:srcRect/>
              <a:stretch>
                <a:fillRect/>
              </a:stretch>
            </p:blipFill>
            <p:spPr bwMode="auto">
              <a:xfrm>
                <a:off x="1397008" y="1752600"/>
                <a:ext cx="1511299" cy="1206253"/>
              </a:xfrm>
              <a:prstGeom prst="rect">
                <a:avLst/>
              </a:prstGeom>
              <a:noFill/>
            </p:spPr>
          </p:pic>
        </p:grpSp>
        <p:cxnSp>
          <p:nvCxnSpPr>
            <p:cNvPr id="20" name="Straight Arrow Connector 19"/>
            <p:cNvCxnSpPr/>
            <p:nvPr/>
          </p:nvCxnSpPr>
          <p:spPr>
            <a:xfrm rot="5400000">
              <a:off x="3238500" y="3848100"/>
              <a:ext cx="685799" cy="609599"/>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rot="16200000" flipH="1">
              <a:off x="5295900" y="3848100"/>
              <a:ext cx="685799" cy="609599"/>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1371600" y="6107668"/>
              <a:ext cx="941283" cy="369332"/>
            </a:xfrm>
            <a:prstGeom prst="rect">
              <a:avLst/>
            </a:prstGeom>
            <a:noFill/>
          </p:spPr>
          <p:txBody>
            <a:bodyPr wrap="none" rtlCol="0">
              <a:spAutoFit/>
            </a:bodyPr>
            <a:lstStyle/>
            <a:p>
              <a:r>
                <a:rPr lang="sv-SE" b="1" dirty="0" smtClean="0"/>
                <a:t>RAID 5</a:t>
              </a:r>
              <a:endParaRPr lang="sv-SE" b="1" dirty="0"/>
            </a:p>
          </p:txBody>
        </p:sp>
        <p:sp>
          <p:nvSpPr>
            <p:cNvPr id="23" name="TextBox 22"/>
            <p:cNvSpPr txBox="1"/>
            <p:nvPr/>
          </p:nvSpPr>
          <p:spPr>
            <a:xfrm>
              <a:off x="5916717" y="6107668"/>
              <a:ext cx="1069524" cy="369332"/>
            </a:xfrm>
            <a:prstGeom prst="rect">
              <a:avLst/>
            </a:prstGeom>
            <a:noFill/>
          </p:spPr>
          <p:txBody>
            <a:bodyPr wrap="none" rtlCol="0">
              <a:spAutoFit/>
            </a:bodyPr>
            <a:lstStyle/>
            <a:p>
              <a:r>
                <a:rPr lang="sv-SE" b="1" dirty="0" smtClean="0"/>
                <a:t>RAID 10</a:t>
              </a:r>
              <a:endParaRPr lang="sv-SE" b="1" dirty="0"/>
            </a:p>
          </p:txBody>
        </p:sp>
      </p:grpSp>
      <p:grpSp>
        <p:nvGrpSpPr>
          <p:cNvPr id="39" name="Group 38"/>
          <p:cNvGrpSpPr/>
          <p:nvPr/>
        </p:nvGrpSpPr>
        <p:grpSpPr>
          <a:xfrm>
            <a:off x="2980763" y="1188537"/>
            <a:ext cx="1714500" cy="2209800"/>
            <a:chOff x="1752600" y="1600200"/>
            <a:chExt cx="1714500" cy="2209800"/>
          </a:xfrm>
        </p:grpSpPr>
        <p:sp>
          <p:nvSpPr>
            <p:cNvPr id="40" name="Left Brace 39"/>
            <p:cNvSpPr/>
            <p:nvPr/>
          </p:nvSpPr>
          <p:spPr>
            <a:xfrm>
              <a:off x="3086100" y="1600200"/>
              <a:ext cx="381000" cy="1371600"/>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sv-SE"/>
            </a:p>
          </p:txBody>
        </p:sp>
        <p:sp>
          <p:nvSpPr>
            <p:cNvPr id="41" name="Rounded Rectangle 40"/>
            <p:cNvSpPr/>
            <p:nvPr/>
          </p:nvSpPr>
          <p:spPr>
            <a:xfrm>
              <a:off x="1981200" y="1905000"/>
              <a:ext cx="1066800" cy="381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b="1" dirty="0" smtClean="0">
                  <a:effectLst>
                    <a:outerShdw blurRad="38100" dist="38100" dir="2700000" algn="tl">
                      <a:srgbClr val="000000">
                        <a:alpha val="43137"/>
                      </a:srgbClr>
                    </a:outerShdw>
                  </a:effectLst>
                </a:rPr>
                <a:t>LUN</a:t>
              </a:r>
              <a:endParaRPr lang="sv-SE" b="1" dirty="0">
                <a:effectLst>
                  <a:outerShdw blurRad="38100" dist="38100" dir="2700000" algn="tl">
                    <a:srgbClr val="000000">
                      <a:alpha val="43137"/>
                    </a:srgbClr>
                  </a:outerShdw>
                </a:effectLst>
              </a:endParaRPr>
            </a:p>
          </p:txBody>
        </p:sp>
        <p:sp>
          <p:nvSpPr>
            <p:cNvPr id="42" name="Left Brace 41"/>
            <p:cNvSpPr/>
            <p:nvPr/>
          </p:nvSpPr>
          <p:spPr>
            <a:xfrm>
              <a:off x="2895600" y="2438400"/>
              <a:ext cx="341672" cy="1371600"/>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sv-SE"/>
            </a:p>
          </p:txBody>
        </p:sp>
        <p:sp>
          <p:nvSpPr>
            <p:cNvPr id="43" name="Rounded Rectangle 42"/>
            <p:cNvSpPr/>
            <p:nvPr/>
          </p:nvSpPr>
          <p:spPr>
            <a:xfrm>
              <a:off x="1752600" y="2915264"/>
              <a:ext cx="1066800" cy="381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b="1" dirty="0" smtClean="0">
                  <a:effectLst>
                    <a:outerShdw blurRad="38100" dist="38100" dir="2700000" algn="tl">
                      <a:srgbClr val="000000">
                        <a:alpha val="43137"/>
                      </a:srgbClr>
                    </a:outerShdw>
                  </a:effectLst>
                </a:rPr>
                <a:t>LUN</a:t>
              </a:r>
              <a:endParaRPr lang="sv-SE" b="1" dirty="0">
                <a:effectLst>
                  <a:outerShdw blurRad="38100" dist="38100" dir="2700000" algn="tl">
                    <a:srgbClr val="000000">
                      <a:alpha val="43137"/>
                    </a:srgbClr>
                  </a:outerShdw>
                </a:effectLst>
              </a:endParaRPr>
            </a:p>
          </p:txBody>
        </p:sp>
      </p:grpSp>
      <p:grpSp>
        <p:nvGrpSpPr>
          <p:cNvPr id="44" name="Group 43"/>
          <p:cNvGrpSpPr/>
          <p:nvPr/>
        </p:nvGrpSpPr>
        <p:grpSpPr>
          <a:xfrm>
            <a:off x="8262941" y="2502623"/>
            <a:ext cx="2971800" cy="3886200"/>
            <a:chOff x="5715000" y="1828800"/>
            <a:chExt cx="2971800" cy="3886200"/>
          </a:xfrm>
        </p:grpSpPr>
        <p:pic>
          <p:nvPicPr>
            <p:cNvPr id="45" name="Picture 4" descr="C:\Users\hakanssonmk\Downloads\MC90043394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5100" y="3790950"/>
              <a:ext cx="1714500" cy="1714500"/>
            </a:xfrm>
            <a:prstGeom prst="rect">
              <a:avLst/>
            </a:prstGeom>
            <a:extLst/>
          </p:spPr>
        </p:pic>
        <p:sp>
          <p:nvSpPr>
            <p:cNvPr id="46" name="TextBox 45"/>
            <p:cNvSpPr txBox="1"/>
            <p:nvPr/>
          </p:nvSpPr>
          <p:spPr>
            <a:xfrm>
              <a:off x="6629400" y="5345668"/>
              <a:ext cx="1967205" cy="369332"/>
            </a:xfrm>
            <a:prstGeom prst="rect">
              <a:avLst/>
            </a:prstGeom>
            <a:noFill/>
          </p:spPr>
          <p:txBody>
            <a:bodyPr wrap="none" rtlCol="0">
              <a:spAutoFit/>
            </a:bodyPr>
            <a:lstStyle/>
            <a:p>
              <a:r>
                <a:rPr lang="sv-SE" dirty="0" smtClean="0"/>
                <a:t>”the Storage guy”</a:t>
              </a:r>
              <a:endParaRPr lang="sv-SE" dirty="0"/>
            </a:p>
          </p:txBody>
        </p:sp>
        <p:sp>
          <p:nvSpPr>
            <p:cNvPr id="47" name="Cloud Callout 46"/>
            <p:cNvSpPr/>
            <p:nvPr/>
          </p:nvSpPr>
          <p:spPr>
            <a:xfrm>
              <a:off x="5715000" y="1828800"/>
              <a:ext cx="2971800" cy="1447800"/>
            </a:xfrm>
            <a:prstGeom prst="cloudCallout">
              <a:avLst>
                <a:gd name="adj1" fmla="val 5469"/>
                <a:gd name="adj2" fmla="val 8015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sv-SE" dirty="0" smtClean="0"/>
                <a:t>I’ll let him share the disk array with the SAP system..</a:t>
              </a:r>
              <a:endParaRPr lang="sv-SE" dirty="0"/>
            </a:p>
          </p:txBody>
        </p:sp>
      </p:grpSp>
      <p:sp>
        <p:nvSpPr>
          <p:cNvPr id="48" name="TextBox 47"/>
          <p:cNvSpPr txBox="1"/>
          <p:nvPr/>
        </p:nvSpPr>
        <p:spPr>
          <a:xfrm>
            <a:off x="1975598" y="4324405"/>
            <a:ext cx="8614333" cy="369332"/>
          </a:xfrm>
          <a:prstGeom prst="rect">
            <a:avLst/>
          </a:prstGeom>
          <a:noFill/>
        </p:spPr>
        <p:txBody>
          <a:bodyPr wrap="square" rtlCol="0">
            <a:spAutoFit/>
          </a:bodyPr>
          <a:lstStyle/>
          <a:p>
            <a:r>
              <a:rPr lang="en-US" b="1" dirty="0" smtClean="0">
                <a:solidFill>
                  <a:srgbClr val="F3AF35"/>
                </a:solidFill>
              </a:rPr>
              <a:t>Key Takeaway</a:t>
            </a:r>
            <a:r>
              <a:rPr lang="en-US" b="1" dirty="0" smtClean="0"/>
              <a:t>: </a:t>
            </a:r>
            <a:r>
              <a:rPr lang="en-US" dirty="0" smtClean="0"/>
              <a:t>There might be a conflict of interest…</a:t>
            </a:r>
            <a:endParaRPr lang="en-US" dirty="0"/>
          </a:p>
        </p:txBody>
      </p:sp>
    </p:spTree>
    <p:extLst>
      <p:ext uri="{BB962C8B-B14F-4D97-AF65-F5344CB8AC3E}">
        <p14:creationId xmlns:p14="http://schemas.microsoft.com/office/powerpoint/2010/main" val="40941883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par>
                                <p:cTn id="12" presetID="1" presetClass="entr" presetSubtype="0" fill="hold" grpId="1" nodeType="withEffect">
                                  <p:stCondLst>
                                    <p:cond delay="0"/>
                                  </p:stCondLst>
                                  <p:childTnLst>
                                    <p:set>
                                      <p:cBhvr>
                                        <p:cTn id="13" dur="1" fill="hold">
                                          <p:stCondLst>
                                            <p:cond delay="0"/>
                                          </p:stCondLst>
                                        </p:cTn>
                                        <p:tgtEl>
                                          <p:spTgt spid="4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44"/>
                                        </p:tgtEl>
                                      </p:cBhvr>
                                    </p:animEffect>
                                    <p:set>
                                      <p:cBhvr>
                                        <p:cTn id="18" dur="1" fill="hold">
                                          <p:stCondLst>
                                            <p:cond delay="499"/>
                                          </p:stCondLst>
                                        </p:cTn>
                                        <p:tgtEl>
                                          <p:spTgt spid="44"/>
                                        </p:tgtEl>
                                        <p:attrNameLst>
                                          <p:attrName>style.visibility</p:attrName>
                                        </p:attrNameLst>
                                      </p:cBhvr>
                                      <p:to>
                                        <p:strVal val="hidden"/>
                                      </p:to>
                                    </p:set>
                                  </p:childTnLst>
                                </p:cTn>
                              </p:par>
                            </p:childTnLst>
                          </p:cTn>
                        </p:par>
                        <p:par>
                          <p:cTn id="19" fill="hold">
                            <p:stCondLst>
                              <p:cond delay="500"/>
                            </p:stCondLst>
                            <p:childTnLst>
                              <p:par>
                                <p:cTn id="20" presetID="1" presetClass="exit" presetSubtype="0" fill="hold" nodeType="afterEffect">
                                  <p:stCondLst>
                                    <p:cond delay="0"/>
                                  </p:stCondLst>
                                  <p:childTnLst>
                                    <p:set>
                                      <p:cBhvr>
                                        <p:cTn id="21" dur="1" fill="hold">
                                          <p:stCondLst>
                                            <p:cond delay="0"/>
                                          </p:stCondLst>
                                        </p:cTn>
                                        <p:tgtEl>
                                          <p:spTgt spid="39"/>
                                        </p:tgtEl>
                                        <p:attrNameLst>
                                          <p:attrName>style.visibility</p:attrName>
                                        </p:attrNameLst>
                                      </p:cBhvr>
                                      <p:to>
                                        <p:strVal val="hidden"/>
                                      </p:to>
                                    </p:set>
                                  </p:childTnLst>
                                </p:cTn>
                              </p:par>
                            </p:childTnLst>
                          </p:cTn>
                        </p:par>
                        <p:par>
                          <p:cTn id="22" fill="hold">
                            <p:stCondLst>
                              <p:cond delay="500"/>
                            </p:stCondLst>
                            <p:childTnLst>
                              <p:par>
                                <p:cTn id="23" presetID="10" presetClass="exit" presetSubtype="0" fill="hold" grpId="0" nodeType="afterEffect">
                                  <p:stCondLst>
                                    <p:cond delay="0"/>
                                  </p:stCondLst>
                                  <p:childTnLst>
                                    <p:animEffect transition="out" filter="fade">
                                      <p:cBhvr>
                                        <p:cTn id="24" dur="500"/>
                                        <p:tgtEl>
                                          <p:spTgt spid="48"/>
                                        </p:tgtEl>
                                      </p:cBhvr>
                                    </p:animEffect>
                                    <p:set>
                                      <p:cBhvr>
                                        <p:cTn id="25" dur="1" fill="hold">
                                          <p:stCondLst>
                                            <p:cond delay="499"/>
                                          </p:stCondLst>
                                        </p:cTn>
                                        <p:tgtEl>
                                          <p:spTgt spid="48"/>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smtClean="0"/>
              <a:t>RAID- </a:t>
            </a:r>
            <a:r>
              <a:rPr lang="sv-SE" i="1" dirty="0" err="1"/>
              <a:t>Simplyfied</a:t>
            </a:r>
            <a:endParaRPr lang="sv-SE" dirty="0"/>
          </a:p>
        </p:txBody>
      </p:sp>
      <p:sp>
        <p:nvSpPr>
          <p:cNvPr id="5" name="Rectangle 4"/>
          <p:cNvSpPr/>
          <p:nvPr/>
        </p:nvSpPr>
        <p:spPr>
          <a:xfrm>
            <a:off x="1465053" y="5027979"/>
            <a:ext cx="9022058" cy="10668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sv-SE">
              <a:solidFill>
                <a:schemeClr val="bg1"/>
              </a:solidFill>
            </a:endParaRPr>
          </a:p>
        </p:txBody>
      </p:sp>
      <p:sp>
        <p:nvSpPr>
          <p:cNvPr id="6" name="Rectangle 5"/>
          <p:cNvSpPr/>
          <p:nvPr/>
        </p:nvSpPr>
        <p:spPr>
          <a:xfrm>
            <a:off x="1465053" y="4032022"/>
            <a:ext cx="9022058" cy="92755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sv-SE">
              <a:solidFill>
                <a:schemeClr val="bg1"/>
              </a:solidFill>
            </a:endParaRPr>
          </a:p>
        </p:txBody>
      </p:sp>
      <p:grpSp>
        <p:nvGrpSpPr>
          <p:cNvPr id="7" name="Group 6"/>
          <p:cNvGrpSpPr/>
          <p:nvPr/>
        </p:nvGrpSpPr>
        <p:grpSpPr>
          <a:xfrm>
            <a:off x="3374826" y="1827580"/>
            <a:ext cx="2094741" cy="3886437"/>
            <a:chOff x="1828800" y="2209801"/>
            <a:chExt cx="2094741" cy="3886437"/>
          </a:xfrm>
        </p:grpSpPr>
        <p:grpSp>
          <p:nvGrpSpPr>
            <p:cNvPr id="8" name="Group 7"/>
            <p:cNvGrpSpPr/>
            <p:nvPr/>
          </p:nvGrpSpPr>
          <p:grpSpPr>
            <a:xfrm>
              <a:off x="2290773" y="2209801"/>
              <a:ext cx="1514454" cy="2194262"/>
              <a:chOff x="2290773" y="2883337"/>
              <a:chExt cx="1514454" cy="2194262"/>
            </a:xfrm>
          </p:grpSpPr>
          <p:pic>
            <p:nvPicPr>
              <p:cNvPr id="10" name="Picture 9" descr="Hard Drive2"/>
              <p:cNvPicPr>
                <a:picLocks noChangeAspect="1" noChangeArrowheads="1"/>
              </p:cNvPicPr>
              <p:nvPr/>
            </p:nvPicPr>
            <p:blipFill>
              <a:blip r:embed="rId3" cstate="print"/>
              <a:srcRect/>
              <a:stretch>
                <a:fillRect/>
              </a:stretch>
            </p:blipFill>
            <p:spPr bwMode="auto">
              <a:xfrm rot="1161206">
                <a:off x="2293928" y="3149410"/>
                <a:ext cx="1511299" cy="1206253"/>
              </a:xfrm>
              <a:prstGeom prst="rect">
                <a:avLst/>
              </a:prstGeom>
              <a:noFill/>
            </p:spPr>
          </p:pic>
          <p:pic>
            <p:nvPicPr>
              <p:cNvPr id="11" name="Picture 10" descr="Hard Drive2"/>
              <p:cNvPicPr>
                <a:picLocks noChangeAspect="1" noChangeArrowheads="1"/>
              </p:cNvPicPr>
              <p:nvPr/>
            </p:nvPicPr>
            <p:blipFill>
              <a:blip r:embed="rId3" cstate="print"/>
              <a:srcRect/>
              <a:stretch>
                <a:fillRect/>
              </a:stretch>
            </p:blipFill>
            <p:spPr bwMode="auto">
              <a:xfrm rot="1161206">
                <a:off x="2290773" y="2883337"/>
                <a:ext cx="1511299" cy="1206253"/>
              </a:xfrm>
              <a:prstGeom prst="rect">
                <a:avLst/>
              </a:prstGeom>
              <a:noFill/>
            </p:spPr>
          </p:pic>
          <p:sp>
            <p:nvSpPr>
              <p:cNvPr id="12" name="TextBox 11"/>
              <p:cNvSpPr txBox="1"/>
              <p:nvPr/>
            </p:nvSpPr>
            <p:spPr>
              <a:xfrm>
                <a:off x="2313137" y="4431268"/>
                <a:ext cx="1249061" cy="646331"/>
              </a:xfrm>
              <a:prstGeom prst="rect">
                <a:avLst/>
              </a:prstGeom>
              <a:noFill/>
            </p:spPr>
            <p:txBody>
              <a:bodyPr wrap="none" rtlCol="0">
                <a:spAutoFit/>
              </a:bodyPr>
              <a:lstStyle/>
              <a:p>
                <a:pPr algn="ctr"/>
                <a:r>
                  <a:rPr lang="sv-SE" dirty="0" smtClean="0"/>
                  <a:t>RAID 1</a:t>
                </a:r>
              </a:p>
              <a:p>
                <a:pPr algn="ctr"/>
                <a:r>
                  <a:rPr lang="sv-SE" dirty="0" smtClean="0"/>
                  <a:t>(Mirroring)</a:t>
                </a:r>
              </a:p>
            </p:txBody>
          </p:sp>
        </p:grpSp>
        <p:sp>
          <p:nvSpPr>
            <p:cNvPr id="9" name="TextBox 8"/>
            <p:cNvSpPr txBox="1"/>
            <p:nvPr/>
          </p:nvSpPr>
          <p:spPr>
            <a:xfrm>
              <a:off x="1828800" y="4495800"/>
              <a:ext cx="2094741" cy="1600438"/>
            </a:xfrm>
            <a:prstGeom prst="rect">
              <a:avLst/>
            </a:prstGeom>
            <a:noFill/>
          </p:spPr>
          <p:txBody>
            <a:bodyPr wrap="none" rtlCol="0">
              <a:spAutoFit/>
            </a:bodyPr>
            <a:lstStyle/>
            <a:p>
              <a:r>
                <a:rPr lang="sv-SE" sz="1400" dirty="0" smtClean="0">
                  <a:solidFill>
                    <a:schemeClr val="bg1"/>
                  </a:solidFill>
                </a:rPr>
                <a:t>+ </a:t>
              </a:r>
              <a:r>
                <a:rPr lang="sv-SE" sz="1400" dirty="0">
                  <a:solidFill>
                    <a:schemeClr val="bg1"/>
                  </a:solidFill>
                </a:rPr>
                <a:t>Total data redundancy</a:t>
              </a:r>
            </a:p>
            <a:p>
              <a:endParaRPr lang="sv-SE" sz="1400" dirty="0" smtClean="0">
                <a:solidFill>
                  <a:schemeClr val="bg1"/>
                </a:solidFill>
              </a:endParaRPr>
            </a:p>
            <a:p>
              <a:endParaRPr lang="sv-SE" sz="1400" dirty="0" smtClean="0">
                <a:solidFill>
                  <a:schemeClr val="bg1"/>
                </a:solidFill>
              </a:endParaRPr>
            </a:p>
            <a:p>
              <a:endParaRPr lang="sv-SE" sz="1400" dirty="0">
                <a:solidFill>
                  <a:schemeClr val="bg1"/>
                </a:solidFill>
              </a:endParaRPr>
            </a:p>
            <a:p>
              <a:endParaRPr lang="sv-SE" sz="1400" dirty="0" smtClean="0">
                <a:solidFill>
                  <a:schemeClr val="bg1"/>
                </a:solidFill>
              </a:endParaRPr>
            </a:p>
            <a:p>
              <a:r>
                <a:rPr lang="sv-SE" sz="1400" dirty="0" smtClean="0">
                  <a:solidFill>
                    <a:schemeClr val="bg1"/>
                  </a:solidFill>
                </a:rPr>
                <a:t>- Slow</a:t>
              </a:r>
            </a:p>
            <a:p>
              <a:r>
                <a:rPr lang="sv-SE" sz="1400" dirty="0" smtClean="0">
                  <a:solidFill>
                    <a:schemeClr val="bg1"/>
                  </a:solidFill>
                </a:rPr>
                <a:t>- Expensive</a:t>
              </a:r>
              <a:endParaRPr lang="sv-SE" sz="1400" dirty="0">
                <a:solidFill>
                  <a:schemeClr val="bg1"/>
                </a:solidFill>
              </a:endParaRPr>
            </a:p>
          </p:txBody>
        </p:sp>
      </p:grpSp>
      <p:grpSp>
        <p:nvGrpSpPr>
          <p:cNvPr id="13" name="Group 12"/>
          <p:cNvGrpSpPr/>
          <p:nvPr/>
        </p:nvGrpSpPr>
        <p:grpSpPr>
          <a:xfrm>
            <a:off x="5527476" y="1522780"/>
            <a:ext cx="2716326" cy="4406443"/>
            <a:chOff x="4138623" y="1905001"/>
            <a:chExt cx="2716326" cy="4406443"/>
          </a:xfrm>
        </p:grpSpPr>
        <p:grpSp>
          <p:nvGrpSpPr>
            <p:cNvPr id="14" name="Group 13"/>
            <p:cNvGrpSpPr/>
            <p:nvPr/>
          </p:nvGrpSpPr>
          <p:grpSpPr>
            <a:xfrm>
              <a:off x="4178602" y="1905001"/>
              <a:ext cx="2069798" cy="2499062"/>
              <a:chOff x="3731568" y="2578537"/>
              <a:chExt cx="2069798" cy="2499062"/>
            </a:xfrm>
          </p:grpSpPr>
          <p:pic>
            <p:nvPicPr>
              <p:cNvPr id="16" name="Picture 15" descr="Hard Drive2"/>
              <p:cNvPicPr>
                <a:picLocks noChangeAspect="1" noChangeArrowheads="1"/>
              </p:cNvPicPr>
              <p:nvPr/>
            </p:nvPicPr>
            <p:blipFill>
              <a:blip r:embed="rId3" cstate="print"/>
              <a:srcRect/>
              <a:stretch>
                <a:fillRect/>
              </a:stretch>
            </p:blipFill>
            <p:spPr bwMode="auto">
              <a:xfrm rot="1161206">
                <a:off x="4122728" y="3149410"/>
                <a:ext cx="1511299" cy="1206253"/>
              </a:xfrm>
              <a:prstGeom prst="rect">
                <a:avLst/>
              </a:prstGeom>
              <a:noFill/>
            </p:spPr>
          </p:pic>
          <p:pic>
            <p:nvPicPr>
              <p:cNvPr id="17" name="Picture 16" descr="Hard Drive2"/>
              <p:cNvPicPr>
                <a:picLocks noChangeAspect="1" noChangeArrowheads="1"/>
              </p:cNvPicPr>
              <p:nvPr/>
            </p:nvPicPr>
            <p:blipFill>
              <a:blip r:embed="rId3" cstate="print"/>
              <a:srcRect/>
              <a:stretch>
                <a:fillRect/>
              </a:stretch>
            </p:blipFill>
            <p:spPr bwMode="auto">
              <a:xfrm rot="1161206">
                <a:off x="4119573" y="2883337"/>
                <a:ext cx="1511299" cy="1206253"/>
              </a:xfrm>
              <a:prstGeom prst="rect">
                <a:avLst/>
              </a:prstGeom>
              <a:noFill/>
            </p:spPr>
          </p:pic>
          <p:sp>
            <p:nvSpPr>
              <p:cNvPr id="18" name="TextBox 17"/>
              <p:cNvSpPr txBox="1"/>
              <p:nvPr/>
            </p:nvSpPr>
            <p:spPr>
              <a:xfrm>
                <a:off x="3731568" y="4431268"/>
                <a:ext cx="2069798" cy="646331"/>
              </a:xfrm>
              <a:prstGeom prst="rect">
                <a:avLst/>
              </a:prstGeom>
              <a:noFill/>
            </p:spPr>
            <p:txBody>
              <a:bodyPr wrap="none" rtlCol="0">
                <a:spAutoFit/>
              </a:bodyPr>
              <a:lstStyle/>
              <a:p>
                <a:pPr algn="ctr"/>
                <a:r>
                  <a:rPr lang="sv-SE" dirty="0" smtClean="0"/>
                  <a:t>RAID 5</a:t>
                </a:r>
              </a:p>
              <a:p>
                <a:pPr algn="ctr"/>
                <a:r>
                  <a:rPr lang="sv-SE" dirty="0"/>
                  <a:t>(Distributed parity)</a:t>
                </a:r>
              </a:p>
            </p:txBody>
          </p:sp>
          <p:pic>
            <p:nvPicPr>
              <p:cNvPr id="19" name="Picture 18" descr="Hard Drive2"/>
              <p:cNvPicPr>
                <a:picLocks noChangeAspect="1" noChangeArrowheads="1"/>
              </p:cNvPicPr>
              <p:nvPr/>
            </p:nvPicPr>
            <p:blipFill>
              <a:blip r:embed="rId3" cstate="print"/>
              <a:srcRect/>
              <a:stretch>
                <a:fillRect/>
              </a:stretch>
            </p:blipFill>
            <p:spPr bwMode="auto">
              <a:xfrm rot="1161206">
                <a:off x="4122728" y="2578537"/>
                <a:ext cx="1511299" cy="1206253"/>
              </a:xfrm>
              <a:prstGeom prst="rect">
                <a:avLst/>
              </a:prstGeom>
              <a:noFill/>
            </p:spPr>
          </p:pic>
        </p:grpSp>
        <p:sp>
          <p:nvSpPr>
            <p:cNvPr id="15" name="TextBox 14"/>
            <p:cNvSpPr txBox="1"/>
            <p:nvPr/>
          </p:nvSpPr>
          <p:spPr>
            <a:xfrm>
              <a:off x="4138623" y="4495562"/>
              <a:ext cx="2716326" cy="1815882"/>
            </a:xfrm>
            <a:prstGeom prst="rect">
              <a:avLst/>
            </a:prstGeom>
            <a:noFill/>
          </p:spPr>
          <p:txBody>
            <a:bodyPr wrap="square" rtlCol="0">
              <a:spAutoFit/>
            </a:bodyPr>
            <a:lstStyle/>
            <a:p>
              <a:r>
                <a:rPr lang="sv-SE" sz="1400" dirty="0">
                  <a:solidFill>
                    <a:schemeClr val="bg1"/>
                  </a:solidFill>
                </a:rPr>
                <a:t>+ </a:t>
              </a:r>
              <a:r>
                <a:rPr lang="sv-SE" sz="1400" dirty="0" smtClean="0">
                  <a:solidFill>
                    <a:schemeClr val="bg1"/>
                  </a:solidFill>
                </a:rPr>
                <a:t>Cost efficient</a:t>
              </a:r>
            </a:p>
            <a:p>
              <a:r>
                <a:rPr lang="sv-SE" sz="1400" dirty="0">
                  <a:solidFill>
                    <a:schemeClr val="bg1"/>
                  </a:solidFill>
                </a:rPr>
                <a:t>+ </a:t>
              </a:r>
              <a:r>
                <a:rPr lang="sv-SE" sz="1400" dirty="0" smtClean="0">
                  <a:solidFill>
                    <a:schemeClr val="bg1"/>
                  </a:solidFill>
                </a:rPr>
                <a:t>Fault-tolerant</a:t>
              </a:r>
            </a:p>
            <a:p>
              <a:r>
                <a:rPr lang="sv-SE" sz="1400" dirty="0">
                  <a:solidFill>
                    <a:schemeClr val="bg1"/>
                  </a:solidFill>
                </a:rPr>
                <a:t>+ </a:t>
              </a:r>
              <a:r>
                <a:rPr lang="sv-SE" sz="1400" dirty="0" smtClean="0">
                  <a:solidFill>
                    <a:schemeClr val="bg1"/>
                  </a:solidFill>
                </a:rPr>
                <a:t>Good performance</a:t>
              </a:r>
            </a:p>
            <a:p>
              <a:endParaRPr lang="sv-SE" sz="1400" dirty="0" smtClean="0">
                <a:solidFill>
                  <a:schemeClr val="bg1"/>
                </a:solidFill>
              </a:endParaRPr>
            </a:p>
            <a:p>
              <a:endParaRPr lang="sv-SE" sz="1400" dirty="0" smtClean="0">
                <a:solidFill>
                  <a:schemeClr val="bg1"/>
                </a:solidFill>
              </a:endParaRPr>
            </a:p>
            <a:p>
              <a:r>
                <a:rPr lang="sv-SE" sz="1400" dirty="0">
                  <a:solidFill>
                    <a:schemeClr val="bg1"/>
                  </a:solidFill>
                </a:rPr>
                <a:t>- </a:t>
              </a:r>
              <a:r>
                <a:rPr lang="sv-SE" sz="1400" dirty="0" smtClean="0">
                  <a:solidFill>
                    <a:schemeClr val="bg1"/>
                  </a:solidFill>
                </a:rPr>
                <a:t>T</a:t>
              </a:r>
              <a:r>
                <a:rPr lang="en-US" sz="1400" dirty="0" smtClean="0">
                  <a:solidFill>
                    <a:schemeClr val="bg1"/>
                  </a:solidFill>
                </a:rPr>
                <a:t>he </a:t>
              </a:r>
              <a:r>
                <a:rPr lang="en-US" sz="1400" dirty="0">
                  <a:solidFill>
                    <a:schemeClr val="bg1"/>
                  </a:solidFill>
                </a:rPr>
                <a:t>extra time required to calculate and store parity degrades the write performance</a:t>
              </a:r>
              <a:endParaRPr lang="sv-SE" sz="1400" dirty="0">
                <a:solidFill>
                  <a:schemeClr val="bg1"/>
                </a:solidFill>
              </a:endParaRPr>
            </a:p>
          </p:txBody>
        </p:sp>
      </p:grpSp>
      <p:grpSp>
        <p:nvGrpSpPr>
          <p:cNvPr id="20" name="Group 19"/>
          <p:cNvGrpSpPr/>
          <p:nvPr/>
        </p:nvGrpSpPr>
        <p:grpSpPr>
          <a:xfrm>
            <a:off x="7921985" y="1217979"/>
            <a:ext cx="2565126" cy="4280595"/>
            <a:chOff x="6533132" y="1600200"/>
            <a:chExt cx="2565126" cy="4280595"/>
          </a:xfrm>
        </p:grpSpPr>
        <p:grpSp>
          <p:nvGrpSpPr>
            <p:cNvPr id="21" name="Group 20"/>
            <p:cNvGrpSpPr/>
            <p:nvPr/>
          </p:nvGrpSpPr>
          <p:grpSpPr>
            <a:xfrm>
              <a:off x="6633261" y="1600200"/>
              <a:ext cx="2358339" cy="2803863"/>
              <a:chOff x="5494531" y="2273736"/>
              <a:chExt cx="2358339" cy="2803863"/>
            </a:xfrm>
          </p:grpSpPr>
          <p:pic>
            <p:nvPicPr>
              <p:cNvPr id="23" name="Picture 22" descr="Hard Drive2"/>
              <p:cNvPicPr>
                <a:picLocks noChangeAspect="1" noChangeArrowheads="1"/>
              </p:cNvPicPr>
              <p:nvPr/>
            </p:nvPicPr>
            <p:blipFill>
              <a:blip r:embed="rId3" cstate="print"/>
              <a:srcRect/>
              <a:stretch>
                <a:fillRect/>
              </a:stretch>
            </p:blipFill>
            <p:spPr bwMode="auto">
              <a:xfrm rot="1161206">
                <a:off x="6029960" y="3149410"/>
                <a:ext cx="1511299" cy="1206253"/>
              </a:xfrm>
              <a:prstGeom prst="rect">
                <a:avLst/>
              </a:prstGeom>
              <a:noFill/>
            </p:spPr>
          </p:pic>
          <p:pic>
            <p:nvPicPr>
              <p:cNvPr id="24" name="Picture 23" descr="Hard Drive2"/>
              <p:cNvPicPr>
                <a:picLocks noChangeAspect="1" noChangeArrowheads="1"/>
              </p:cNvPicPr>
              <p:nvPr/>
            </p:nvPicPr>
            <p:blipFill>
              <a:blip r:embed="rId3" cstate="print"/>
              <a:srcRect/>
              <a:stretch>
                <a:fillRect/>
              </a:stretch>
            </p:blipFill>
            <p:spPr bwMode="auto">
              <a:xfrm rot="1161206">
                <a:off x="6026805" y="2883337"/>
                <a:ext cx="1511299" cy="1206253"/>
              </a:xfrm>
              <a:prstGeom prst="rect">
                <a:avLst/>
              </a:prstGeom>
              <a:noFill/>
            </p:spPr>
          </p:pic>
          <p:sp>
            <p:nvSpPr>
              <p:cNvPr id="25" name="TextBox 24"/>
              <p:cNvSpPr txBox="1"/>
              <p:nvPr/>
            </p:nvSpPr>
            <p:spPr>
              <a:xfrm>
                <a:off x="5494531" y="4431268"/>
                <a:ext cx="2358339" cy="646331"/>
              </a:xfrm>
              <a:prstGeom prst="rect">
                <a:avLst/>
              </a:prstGeom>
              <a:noFill/>
            </p:spPr>
            <p:txBody>
              <a:bodyPr wrap="none" rtlCol="0">
                <a:spAutoFit/>
              </a:bodyPr>
              <a:lstStyle/>
              <a:p>
                <a:pPr algn="ctr"/>
                <a:r>
                  <a:rPr lang="sv-SE" dirty="0" smtClean="0"/>
                  <a:t>RAID 10 (1+0)</a:t>
                </a:r>
              </a:p>
              <a:p>
                <a:pPr algn="ctr"/>
                <a:r>
                  <a:rPr lang="sv-SE" dirty="0" smtClean="0"/>
                  <a:t>(Mirroring + Spriping)</a:t>
                </a:r>
                <a:endParaRPr lang="sv-SE" dirty="0"/>
              </a:p>
            </p:txBody>
          </p:sp>
          <p:pic>
            <p:nvPicPr>
              <p:cNvPr id="26" name="Picture 25" descr="Hard Drive2"/>
              <p:cNvPicPr>
                <a:picLocks noChangeAspect="1" noChangeArrowheads="1"/>
              </p:cNvPicPr>
              <p:nvPr/>
            </p:nvPicPr>
            <p:blipFill>
              <a:blip r:embed="rId3" cstate="print"/>
              <a:srcRect/>
              <a:stretch>
                <a:fillRect/>
              </a:stretch>
            </p:blipFill>
            <p:spPr bwMode="auto">
              <a:xfrm rot="1161206">
                <a:off x="6029960" y="2578537"/>
                <a:ext cx="1511299" cy="1206253"/>
              </a:xfrm>
              <a:prstGeom prst="rect">
                <a:avLst/>
              </a:prstGeom>
              <a:noFill/>
            </p:spPr>
          </p:pic>
          <p:pic>
            <p:nvPicPr>
              <p:cNvPr id="27" name="Picture 26" descr="Hard Drive2"/>
              <p:cNvPicPr>
                <a:picLocks noChangeAspect="1" noChangeArrowheads="1"/>
              </p:cNvPicPr>
              <p:nvPr/>
            </p:nvPicPr>
            <p:blipFill>
              <a:blip r:embed="rId3" cstate="print"/>
              <a:srcRect/>
              <a:stretch>
                <a:fillRect/>
              </a:stretch>
            </p:blipFill>
            <p:spPr bwMode="auto">
              <a:xfrm rot="1161206">
                <a:off x="6024572" y="2273736"/>
                <a:ext cx="1511299" cy="1206253"/>
              </a:xfrm>
              <a:prstGeom prst="rect">
                <a:avLst/>
              </a:prstGeom>
              <a:noFill/>
            </p:spPr>
          </p:pic>
        </p:grpSp>
        <p:sp>
          <p:nvSpPr>
            <p:cNvPr id="22" name="TextBox 21"/>
            <p:cNvSpPr txBox="1"/>
            <p:nvPr/>
          </p:nvSpPr>
          <p:spPr>
            <a:xfrm>
              <a:off x="6533132" y="4495800"/>
              <a:ext cx="2565126" cy="1384995"/>
            </a:xfrm>
            <a:prstGeom prst="rect">
              <a:avLst/>
            </a:prstGeom>
            <a:noFill/>
          </p:spPr>
          <p:txBody>
            <a:bodyPr wrap="none" rtlCol="0">
              <a:spAutoFit/>
            </a:bodyPr>
            <a:lstStyle/>
            <a:p>
              <a:r>
                <a:rPr lang="sv-SE" sz="1400" dirty="0" smtClean="0">
                  <a:solidFill>
                    <a:schemeClr val="bg1"/>
                  </a:solidFill>
                </a:rPr>
                <a:t>+ Total </a:t>
              </a:r>
              <a:r>
                <a:rPr lang="sv-SE" sz="1400" dirty="0">
                  <a:solidFill>
                    <a:schemeClr val="bg1"/>
                  </a:solidFill>
                </a:rPr>
                <a:t>data redundancy</a:t>
              </a:r>
              <a:endParaRPr lang="sv-SE" sz="1400" dirty="0" smtClean="0">
                <a:solidFill>
                  <a:schemeClr val="bg1"/>
                </a:solidFill>
              </a:endParaRPr>
            </a:p>
            <a:p>
              <a:r>
                <a:rPr lang="sv-SE" sz="1400" dirty="0" smtClean="0">
                  <a:solidFill>
                    <a:schemeClr val="bg1"/>
                  </a:solidFill>
                </a:rPr>
                <a:t>+ Increased write transfer rate</a:t>
              </a:r>
            </a:p>
            <a:p>
              <a:endParaRPr lang="sv-SE" sz="1400" dirty="0" smtClean="0">
                <a:solidFill>
                  <a:schemeClr val="bg1"/>
                </a:solidFill>
              </a:endParaRPr>
            </a:p>
            <a:p>
              <a:endParaRPr lang="sv-SE" sz="1400" dirty="0" smtClean="0">
                <a:solidFill>
                  <a:schemeClr val="bg1"/>
                </a:solidFill>
              </a:endParaRPr>
            </a:p>
            <a:p>
              <a:endParaRPr lang="sv-SE" sz="1400" dirty="0">
                <a:solidFill>
                  <a:schemeClr val="bg1"/>
                </a:solidFill>
              </a:endParaRPr>
            </a:p>
            <a:p>
              <a:r>
                <a:rPr lang="sv-SE" sz="1400" dirty="0" smtClean="0">
                  <a:solidFill>
                    <a:schemeClr val="bg1"/>
                  </a:solidFill>
                </a:rPr>
                <a:t>- Expensive</a:t>
              </a:r>
              <a:endParaRPr lang="sv-SE" sz="1400" dirty="0">
                <a:solidFill>
                  <a:schemeClr val="bg1"/>
                </a:solidFill>
              </a:endParaRPr>
            </a:p>
          </p:txBody>
        </p:sp>
      </p:grpSp>
      <p:grpSp>
        <p:nvGrpSpPr>
          <p:cNvPr id="28" name="Group 27"/>
          <p:cNvGrpSpPr/>
          <p:nvPr/>
        </p:nvGrpSpPr>
        <p:grpSpPr>
          <a:xfrm>
            <a:off x="1550985" y="1837760"/>
            <a:ext cx="1814295" cy="3660814"/>
            <a:chOff x="1990932" y="2209801"/>
            <a:chExt cx="1814295" cy="3660814"/>
          </a:xfrm>
        </p:grpSpPr>
        <p:grpSp>
          <p:nvGrpSpPr>
            <p:cNvPr id="29" name="Group 28"/>
            <p:cNvGrpSpPr/>
            <p:nvPr/>
          </p:nvGrpSpPr>
          <p:grpSpPr>
            <a:xfrm>
              <a:off x="2290773" y="2209801"/>
              <a:ext cx="1514454" cy="2194262"/>
              <a:chOff x="2290773" y="2883337"/>
              <a:chExt cx="1514454" cy="2194262"/>
            </a:xfrm>
          </p:grpSpPr>
          <p:pic>
            <p:nvPicPr>
              <p:cNvPr id="31" name="Picture 30" descr="Hard Drive2"/>
              <p:cNvPicPr>
                <a:picLocks noChangeAspect="1" noChangeArrowheads="1"/>
              </p:cNvPicPr>
              <p:nvPr/>
            </p:nvPicPr>
            <p:blipFill>
              <a:blip r:embed="rId3" cstate="print"/>
              <a:srcRect/>
              <a:stretch>
                <a:fillRect/>
              </a:stretch>
            </p:blipFill>
            <p:spPr bwMode="auto">
              <a:xfrm rot="1161206">
                <a:off x="2293928" y="3149410"/>
                <a:ext cx="1511299" cy="1206253"/>
              </a:xfrm>
              <a:prstGeom prst="rect">
                <a:avLst/>
              </a:prstGeom>
              <a:noFill/>
            </p:spPr>
          </p:pic>
          <p:pic>
            <p:nvPicPr>
              <p:cNvPr id="32" name="Picture 31" descr="Hard Drive2"/>
              <p:cNvPicPr>
                <a:picLocks noChangeAspect="1" noChangeArrowheads="1"/>
              </p:cNvPicPr>
              <p:nvPr/>
            </p:nvPicPr>
            <p:blipFill>
              <a:blip r:embed="rId3" cstate="print"/>
              <a:srcRect/>
              <a:stretch>
                <a:fillRect/>
              </a:stretch>
            </p:blipFill>
            <p:spPr bwMode="auto">
              <a:xfrm rot="1161206">
                <a:off x="2290773" y="2883337"/>
                <a:ext cx="1511299" cy="1206253"/>
              </a:xfrm>
              <a:prstGeom prst="rect">
                <a:avLst/>
              </a:prstGeom>
              <a:noFill/>
            </p:spPr>
          </p:pic>
          <p:sp>
            <p:nvSpPr>
              <p:cNvPr id="33" name="TextBox 32"/>
              <p:cNvSpPr txBox="1"/>
              <p:nvPr/>
            </p:nvSpPr>
            <p:spPr>
              <a:xfrm>
                <a:off x="2377256" y="4431268"/>
                <a:ext cx="1120820" cy="646331"/>
              </a:xfrm>
              <a:prstGeom prst="rect">
                <a:avLst/>
              </a:prstGeom>
              <a:noFill/>
            </p:spPr>
            <p:txBody>
              <a:bodyPr wrap="none" rtlCol="0">
                <a:spAutoFit/>
              </a:bodyPr>
              <a:lstStyle/>
              <a:p>
                <a:pPr algn="ctr"/>
                <a:r>
                  <a:rPr lang="sv-SE" dirty="0" smtClean="0"/>
                  <a:t>RAID 0</a:t>
                </a:r>
              </a:p>
              <a:p>
                <a:pPr algn="ctr"/>
                <a:r>
                  <a:rPr lang="sv-SE" dirty="0" smtClean="0"/>
                  <a:t>(Striping)</a:t>
                </a:r>
              </a:p>
            </p:txBody>
          </p:sp>
        </p:grpSp>
        <p:sp>
          <p:nvSpPr>
            <p:cNvPr id="30" name="TextBox 29"/>
            <p:cNvSpPr txBox="1"/>
            <p:nvPr/>
          </p:nvSpPr>
          <p:spPr>
            <a:xfrm>
              <a:off x="1990932" y="4485620"/>
              <a:ext cx="1527213" cy="1384995"/>
            </a:xfrm>
            <a:prstGeom prst="rect">
              <a:avLst/>
            </a:prstGeom>
            <a:noFill/>
          </p:spPr>
          <p:txBody>
            <a:bodyPr wrap="none" rtlCol="0">
              <a:spAutoFit/>
            </a:bodyPr>
            <a:lstStyle/>
            <a:p>
              <a:r>
                <a:rPr lang="sv-SE" sz="1400" dirty="0" smtClean="0">
                  <a:solidFill>
                    <a:schemeClr val="bg1"/>
                  </a:solidFill>
                </a:rPr>
                <a:t>+ Very fast</a:t>
              </a:r>
            </a:p>
            <a:p>
              <a:endParaRPr lang="sv-SE" sz="1400" dirty="0" smtClean="0">
                <a:solidFill>
                  <a:schemeClr val="bg1"/>
                </a:solidFill>
              </a:endParaRPr>
            </a:p>
            <a:p>
              <a:endParaRPr lang="sv-SE" sz="1400" dirty="0" smtClean="0">
                <a:solidFill>
                  <a:schemeClr val="bg1"/>
                </a:solidFill>
              </a:endParaRPr>
            </a:p>
            <a:p>
              <a:endParaRPr lang="sv-SE" sz="1400" dirty="0">
                <a:solidFill>
                  <a:schemeClr val="bg1"/>
                </a:solidFill>
              </a:endParaRPr>
            </a:p>
            <a:p>
              <a:endParaRPr lang="sv-SE" sz="1400" dirty="0" smtClean="0">
                <a:solidFill>
                  <a:schemeClr val="bg1"/>
                </a:solidFill>
              </a:endParaRPr>
            </a:p>
            <a:p>
              <a:r>
                <a:rPr lang="sv-SE" sz="1400" dirty="0">
                  <a:solidFill>
                    <a:schemeClr val="bg1"/>
                  </a:solidFill>
                </a:rPr>
                <a:t>- </a:t>
              </a:r>
              <a:r>
                <a:rPr lang="sv-SE" sz="1400" dirty="0" smtClean="0">
                  <a:solidFill>
                    <a:schemeClr val="bg1"/>
                  </a:solidFill>
                </a:rPr>
                <a:t>No </a:t>
              </a:r>
              <a:r>
                <a:rPr lang="sv-SE" sz="1400" dirty="0">
                  <a:solidFill>
                    <a:schemeClr val="bg1"/>
                  </a:solidFill>
                </a:rPr>
                <a:t>redundancy</a:t>
              </a:r>
            </a:p>
          </p:txBody>
        </p:sp>
      </p:grpSp>
    </p:spTree>
    <p:extLst>
      <p:ext uri="{BB962C8B-B14F-4D97-AF65-F5344CB8AC3E}">
        <p14:creationId xmlns:p14="http://schemas.microsoft.com/office/powerpoint/2010/main" val="35196996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 Sizing for SQL Server - OLTP</a:t>
            </a:r>
            <a:endParaRPr lang="en-US" dirty="0"/>
          </a:p>
        </p:txBody>
      </p:sp>
      <p:sp>
        <p:nvSpPr>
          <p:cNvPr id="3" name="Content Placeholder 2"/>
          <p:cNvSpPr>
            <a:spLocks noGrp="1"/>
          </p:cNvSpPr>
          <p:nvPr>
            <p:ph idx="1"/>
          </p:nvPr>
        </p:nvSpPr>
        <p:spPr>
          <a:xfrm>
            <a:off x="623230" y="1318730"/>
            <a:ext cx="11090562" cy="5424264"/>
          </a:xfrm>
        </p:spPr>
        <p:txBody>
          <a:bodyPr>
            <a:normAutofit lnSpcReduction="10000"/>
          </a:bodyPr>
          <a:lstStyle/>
          <a:p>
            <a:pPr>
              <a:lnSpc>
                <a:spcPct val="110000"/>
              </a:lnSpc>
            </a:pPr>
            <a:r>
              <a:rPr lang="en-US" sz="2800" b="1" dirty="0" smtClean="0">
                <a:solidFill>
                  <a:srgbClr val="F6AE1E"/>
                </a:solidFill>
              </a:rPr>
              <a:t>Do: </a:t>
            </a:r>
            <a:r>
              <a:rPr lang="en-US" sz="2800" dirty="0" smtClean="0"/>
              <a:t>Base sizing on spindle count needed to support the IOPs requirements with healthy latencies</a:t>
            </a:r>
          </a:p>
          <a:p>
            <a:pPr>
              <a:lnSpc>
                <a:spcPct val="110000"/>
              </a:lnSpc>
            </a:pPr>
            <a:r>
              <a:rPr lang="en-US" sz="2800" b="1" dirty="0" smtClean="0">
                <a:solidFill>
                  <a:srgbClr val="F6AE1E"/>
                </a:solidFill>
              </a:rPr>
              <a:t>Don’t: </a:t>
            </a:r>
            <a:r>
              <a:rPr lang="en-US" sz="2800" dirty="0" smtClean="0"/>
              <a:t>Size on capacity</a:t>
            </a:r>
          </a:p>
          <a:p>
            <a:pPr lvl="1">
              <a:lnSpc>
                <a:spcPct val="110000"/>
              </a:lnSpc>
            </a:pPr>
            <a:r>
              <a:rPr lang="en-US" sz="2000" dirty="0" smtClean="0"/>
              <a:t>Consider short stroking to get more IOPS / spindle</a:t>
            </a:r>
          </a:p>
          <a:p>
            <a:pPr>
              <a:lnSpc>
                <a:spcPct val="110000"/>
              </a:lnSpc>
            </a:pPr>
            <a:r>
              <a:rPr lang="en-US" sz="2800" dirty="0" smtClean="0"/>
              <a:t>Remember the RAID level impact on writes (2x RAID 10, 4x RAID 5)</a:t>
            </a:r>
          </a:p>
          <a:p>
            <a:pPr lvl="1">
              <a:lnSpc>
                <a:spcPct val="110000"/>
              </a:lnSpc>
            </a:pPr>
            <a:r>
              <a:rPr lang="en-US" sz="2000" dirty="0" smtClean="0"/>
              <a:t>Cache hit rates or ability of cache to absorb writes may improve these numbers </a:t>
            </a:r>
          </a:p>
          <a:p>
            <a:pPr lvl="1">
              <a:lnSpc>
                <a:spcPct val="110000"/>
              </a:lnSpc>
            </a:pPr>
            <a:r>
              <a:rPr lang="en-US" sz="2000" dirty="0" smtClean="0"/>
              <a:t>RAID 5 may benefit from larger I/O sizes</a:t>
            </a:r>
          </a:p>
          <a:p>
            <a:pPr>
              <a:lnSpc>
                <a:spcPct val="110000"/>
              </a:lnSpc>
            </a:pPr>
            <a:r>
              <a:rPr lang="da-DK" sz="2800" b="1" dirty="0" smtClean="0">
                <a:solidFill>
                  <a:srgbClr val="F6AE1E"/>
                </a:solidFill>
              </a:rPr>
              <a:t>Important: </a:t>
            </a:r>
            <a:r>
              <a:rPr lang="da-DK" sz="2800" dirty="0" smtClean="0"/>
              <a:t>Critical to ensure low I/O latency on transaction log writes</a:t>
            </a:r>
          </a:p>
          <a:p>
            <a:pPr lvl="1">
              <a:lnSpc>
                <a:spcPct val="110000"/>
              </a:lnSpc>
            </a:pPr>
            <a:r>
              <a:rPr lang="da-DK" sz="2000" dirty="0" smtClean="0"/>
              <a:t>Log response impacts transaction reponse times </a:t>
            </a:r>
          </a:p>
          <a:p>
            <a:pPr lvl="1">
              <a:lnSpc>
                <a:spcPct val="110000"/>
              </a:lnSpc>
            </a:pPr>
            <a:r>
              <a:rPr lang="da-DK" sz="2000" dirty="0" smtClean="0"/>
              <a:t>High end systems should seek to keep latency &lt;1ms</a:t>
            </a:r>
          </a:p>
          <a:p>
            <a:pPr>
              <a:lnSpc>
                <a:spcPct val="110000"/>
              </a:lnSpc>
            </a:pPr>
            <a:r>
              <a:rPr lang="da-DK" sz="2800" b="1" dirty="0" smtClean="0">
                <a:solidFill>
                  <a:srgbClr val="F6AE1E"/>
                </a:solidFill>
              </a:rPr>
              <a:t>Important: </a:t>
            </a:r>
            <a:r>
              <a:rPr lang="da-DK" sz="2800" dirty="0" smtClean="0"/>
              <a:t>Test the effects of a CHECKPOINT operation. </a:t>
            </a:r>
          </a:p>
          <a:p>
            <a:pPr lvl="1">
              <a:lnSpc>
                <a:spcPct val="110000"/>
              </a:lnSpc>
            </a:pPr>
            <a:r>
              <a:rPr lang="da-DK" sz="2000" dirty="0" smtClean="0"/>
              <a:t>Often good idea to have enough write-cache to absorb it</a:t>
            </a:r>
            <a:endParaRPr lang="en-US" sz="2000" dirty="0" smtClean="0"/>
          </a:p>
          <a:p>
            <a:pPr>
              <a:lnSpc>
                <a:spcPct val="110000"/>
              </a:lnSpc>
            </a:pPr>
            <a:endParaRPr lang="en-US" sz="2800" dirty="0"/>
          </a:p>
        </p:txBody>
      </p:sp>
    </p:spTree>
    <p:extLst>
      <p:ext uri="{BB962C8B-B14F-4D97-AF65-F5344CB8AC3E}">
        <p14:creationId xmlns:p14="http://schemas.microsoft.com/office/powerpoint/2010/main" val="1975182932"/>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Sizing I/O </a:t>
            </a:r>
            <a:endParaRPr lang="en-US" dirty="0"/>
          </a:p>
        </p:txBody>
      </p:sp>
      <p:sp>
        <p:nvSpPr>
          <p:cNvPr id="3" name="Text Placeholder 2"/>
          <p:cNvSpPr>
            <a:spLocks noGrp="1"/>
          </p:cNvSpPr>
          <p:nvPr>
            <p:ph type="body" sz="quarter" idx="10"/>
          </p:nvPr>
        </p:nvSpPr>
        <p:spPr>
          <a:xfrm>
            <a:off x="507868" y="1676400"/>
            <a:ext cx="11173090" cy="4495801"/>
          </a:xfrm>
        </p:spPr>
        <p:txBody>
          <a:bodyPr>
            <a:normAutofit/>
          </a:bodyPr>
          <a:lstStyle/>
          <a:p>
            <a:r>
              <a:rPr lang="en-US" dirty="0" smtClean="0"/>
              <a:t>A whole other talk in itself</a:t>
            </a:r>
          </a:p>
          <a:p>
            <a:r>
              <a:rPr lang="en-US" dirty="0" smtClean="0"/>
              <a:t>Fortunately, some of the SQLCAT team have written this up </a:t>
            </a:r>
            <a:r>
              <a:rPr lang="en-US" dirty="0" smtClean="0">
                <a:sym typeface="Wingdings" pitchFamily="2" charset="2"/>
              </a:rPr>
              <a:t></a:t>
            </a:r>
          </a:p>
          <a:p>
            <a:r>
              <a:rPr lang="en-US" b="1" dirty="0"/>
              <a:t>Analyzing I/O Characteristics and Sizing Storage Systems for SQL Server Database </a:t>
            </a:r>
            <a:r>
              <a:rPr lang="en-US" b="1" dirty="0" smtClean="0"/>
              <a:t>Applications</a:t>
            </a:r>
          </a:p>
          <a:p>
            <a:pPr marL="118872" indent="0">
              <a:buNone/>
            </a:pPr>
            <a:r>
              <a:rPr lang="en-US" b="1" dirty="0">
                <a:hlinkClick r:id="rId3"/>
              </a:rPr>
              <a:t>http://</a:t>
            </a:r>
            <a:r>
              <a:rPr lang="en-US" b="1" dirty="0" smtClean="0">
                <a:hlinkClick r:id="rId3"/>
              </a:rPr>
              <a:t>sqlcat.com/whitepapers/archive/2010/05/10/analyzing-i-o-characteristics-and-sizing-storage-systems-for-sql-server-database-applications.aspx</a:t>
            </a:r>
            <a:r>
              <a:rPr lang="en-US" b="1" dirty="0" smtClean="0"/>
              <a:t> </a:t>
            </a:r>
            <a:endParaRPr lang="en-US" b="1" dirty="0"/>
          </a:p>
        </p:txBody>
      </p:sp>
    </p:spTree>
    <p:extLst>
      <p:ext uri="{BB962C8B-B14F-4D97-AF65-F5344CB8AC3E}">
        <p14:creationId xmlns:p14="http://schemas.microsoft.com/office/powerpoint/2010/main" val="380654842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1"/>
            <a:ext cx="11173090" cy="609398"/>
          </a:xfrm>
        </p:spPr>
        <p:txBody>
          <a:bodyPr/>
          <a:lstStyle/>
          <a:p>
            <a:r>
              <a:rPr lang="en-US" dirty="0" smtClean="0"/>
              <a:t>Pipeline components</a:t>
            </a:r>
            <a:endParaRPr lang="en-US" dirty="0"/>
          </a:p>
        </p:txBody>
      </p:sp>
      <p:sp>
        <p:nvSpPr>
          <p:cNvPr id="3" name="Content Placeholder 2"/>
          <p:cNvSpPr>
            <a:spLocks noGrp="1"/>
          </p:cNvSpPr>
          <p:nvPr>
            <p:ph idx="1"/>
          </p:nvPr>
        </p:nvSpPr>
        <p:spPr>
          <a:xfrm>
            <a:off x="507868" y="1012446"/>
            <a:ext cx="11173090" cy="5640024"/>
          </a:xfrm>
        </p:spPr>
        <p:txBody>
          <a:bodyPr>
            <a:normAutofit fontScale="77500" lnSpcReduction="20000"/>
          </a:bodyPr>
          <a:lstStyle/>
          <a:p>
            <a:pPr>
              <a:lnSpc>
                <a:spcPct val="110000"/>
              </a:lnSpc>
            </a:pPr>
            <a:r>
              <a:rPr lang="en-US" dirty="0" smtClean="0"/>
              <a:t>Stream-based approach to pipeline components</a:t>
            </a:r>
          </a:p>
          <a:p>
            <a:pPr lvl="1">
              <a:lnSpc>
                <a:spcPct val="110000"/>
              </a:lnSpc>
            </a:pPr>
            <a:r>
              <a:rPr lang="en-US" dirty="0" smtClean="0"/>
              <a:t>Processing in the stream implementation instead of the Execute method</a:t>
            </a:r>
          </a:p>
          <a:p>
            <a:pPr lvl="1">
              <a:lnSpc>
                <a:spcPct val="110000"/>
              </a:lnSpc>
            </a:pPr>
            <a:r>
              <a:rPr lang="en-US" dirty="0" err="1" smtClean="0"/>
              <a:t>Yossi</a:t>
            </a:r>
            <a:r>
              <a:rPr lang="en-US" dirty="0" smtClean="0"/>
              <a:t> </a:t>
            </a:r>
            <a:r>
              <a:rPr lang="en-US" dirty="0" err="1" smtClean="0"/>
              <a:t>Dahan’s</a:t>
            </a:r>
            <a:r>
              <a:rPr lang="en-US" dirty="0" smtClean="0"/>
              <a:t> WP on MSDN:  “</a:t>
            </a:r>
            <a:r>
              <a:rPr lang="en-US" dirty="0" smtClean="0">
                <a:hlinkClick r:id="rId3"/>
              </a:rPr>
              <a:t>Developing a Streaming Pipeline Component</a:t>
            </a:r>
            <a:r>
              <a:rPr lang="en-US" dirty="0" smtClean="0"/>
              <a:t>”</a:t>
            </a:r>
          </a:p>
          <a:p>
            <a:pPr>
              <a:lnSpc>
                <a:spcPct val="110000"/>
              </a:lnSpc>
            </a:pPr>
            <a:r>
              <a:rPr lang="en-US" dirty="0" smtClean="0"/>
              <a:t>Take advantage of BizTalk’s pipeline components</a:t>
            </a:r>
          </a:p>
          <a:p>
            <a:pPr lvl="1">
              <a:lnSpc>
                <a:spcPct val="110000"/>
              </a:lnSpc>
            </a:pPr>
            <a:r>
              <a:rPr lang="en-US" dirty="0" err="1" smtClean="0"/>
              <a:t>VirtualStream</a:t>
            </a:r>
            <a:r>
              <a:rPr lang="en-US" dirty="0" smtClean="0"/>
              <a:t> and </a:t>
            </a:r>
            <a:r>
              <a:rPr lang="en-US" dirty="0" err="1" smtClean="0"/>
              <a:t>readOnlySeekableStream</a:t>
            </a:r>
            <a:endParaRPr lang="en-US" dirty="0" smtClean="0"/>
          </a:p>
          <a:p>
            <a:pPr lvl="2">
              <a:lnSpc>
                <a:spcPct val="110000"/>
              </a:lnSpc>
            </a:pPr>
            <a:r>
              <a:rPr lang="en-US" dirty="0" smtClean="0"/>
              <a:t>Also in source-code in the BizTalk SDK </a:t>
            </a:r>
          </a:p>
          <a:p>
            <a:pPr lvl="1">
              <a:lnSpc>
                <a:spcPct val="110000"/>
              </a:lnSpc>
            </a:pPr>
            <a:r>
              <a:rPr lang="en-US" dirty="0" err="1" smtClean="0"/>
              <a:t>XPathMutatorStream</a:t>
            </a:r>
            <a:endParaRPr lang="en-US" dirty="0" smtClean="0"/>
          </a:p>
          <a:p>
            <a:pPr lvl="1">
              <a:lnSpc>
                <a:spcPct val="110000"/>
              </a:lnSpc>
            </a:pPr>
            <a:r>
              <a:rPr lang="en-US" dirty="0" smtClean="0"/>
              <a:t>NamespaceTranslatorStream and XmlTranslatorStream</a:t>
            </a:r>
          </a:p>
          <a:p>
            <a:pPr>
              <a:lnSpc>
                <a:spcPct val="110000"/>
              </a:lnSpc>
            </a:pPr>
            <a:r>
              <a:rPr lang="en-US" dirty="0"/>
              <a:t>Use PassThruReceive and PassThruTransmit pipelines whenever </a:t>
            </a:r>
            <a:r>
              <a:rPr lang="en-US" dirty="0" smtClean="0"/>
              <a:t>possible</a:t>
            </a:r>
          </a:p>
          <a:p>
            <a:r>
              <a:rPr lang="en-US" dirty="0"/>
              <a:t>Promote items to the message context only if you need them for:</a:t>
            </a:r>
          </a:p>
          <a:p>
            <a:pPr lvl="1"/>
            <a:r>
              <a:rPr lang="en-US" dirty="0"/>
              <a:t>Message Routing (Orchestrations, Send Ports)</a:t>
            </a:r>
          </a:p>
          <a:p>
            <a:pPr lvl="1"/>
            <a:r>
              <a:rPr lang="en-US" dirty="0"/>
              <a:t>Demotion of message context properties (Send Ports</a:t>
            </a:r>
            <a:r>
              <a:rPr lang="en-US" dirty="0" smtClean="0"/>
              <a:t>)</a:t>
            </a:r>
          </a:p>
          <a:p>
            <a:r>
              <a:rPr lang="en-US" dirty="0"/>
              <a:t>Use the </a:t>
            </a:r>
            <a:r>
              <a:rPr lang="en-US" dirty="0" err="1"/>
              <a:t>IPipelineContext.ResourceTracker</a:t>
            </a:r>
            <a:r>
              <a:rPr lang="en-US" dirty="0"/>
              <a:t> to track and dispose non-CLR resources</a:t>
            </a:r>
          </a:p>
          <a:p>
            <a:r>
              <a:rPr lang="en-US" dirty="0"/>
              <a:t>Instrument your source code to make your components simple to debug</a:t>
            </a:r>
          </a:p>
          <a:p>
            <a:r>
              <a:rPr lang="en-US" dirty="0"/>
              <a:t>Avoid ordered delivery and transaction </a:t>
            </a:r>
            <a:r>
              <a:rPr lang="en-US" dirty="0" smtClean="0"/>
              <a:t>support</a:t>
            </a:r>
            <a:r>
              <a:rPr lang="it-IT" dirty="0" smtClean="0"/>
              <a:t> whenever possible</a:t>
            </a:r>
            <a:endParaRPr lang="en-US" dirty="0"/>
          </a:p>
        </p:txBody>
      </p:sp>
    </p:spTree>
    <p:extLst>
      <p:ext uri="{BB962C8B-B14F-4D97-AF65-F5344CB8AC3E}">
        <p14:creationId xmlns:p14="http://schemas.microsoft.com/office/powerpoint/2010/main" val="272467123"/>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Orchestrations</a:t>
            </a:r>
            <a:endParaRPr lang="en-US" dirty="0"/>
          </a:p>
        </p:txBody>
      </p:sp>
      <p:sp>
        <p:nvSpPr>
          <p:cNvPr id="3" name="Text Placeholder 2"/>
          <p:cNvSpPr>
            <a:spLocks noGrp="1"/>
          </p:cNvSpPr>
          <p:nvPr>
            <p:ph type="body" sz="quarter" idx="10"/>
          </p:nvPr>
        </p:nvSpPr>
        <p:spPr>
          <a:xfrm>
            <a:off x="507868" y="1447798"/>
            <a:ext cx="11173090" cy="5029201"/>
          </a:xfrm>
        </p:spPr>
        <p:txBody>
          <a:bodyPr>
            <a:normAutofit lnSpcReduction="10000"/>
          </a:bodyPr>
          <a:lstStyle/>
          <a:p>
            <a:r>
              <a:rPr lang="en-US" dirty="0" smtClean="0"/>
              <a:t>Tune the orchestration dehydration settings per the BizTalk Operations / Performance Guides</a:t>
            </a:r>
          </a:p>
          <a:p>
            <a:pPr lvl="1"/>
            <a:r>
              <a:rPr lang="en-US" dirty="0" smtClean="0"/>
              <a:t>E.g. </a:t>
            </a:r>
            <a:r>
              <a:rPr lang="en-US" dirty="0" err="1" smtClean="0"/>
              <a:t>VirtualMemoryThrottlingCriteria</a:t>
            </a:r>
            <a:endParaRPr lang="en-US" dirty="0" smtClean="0"/>
          </a:p>
          <a:p>
            <a:r>
              <a:rPr lang="en-US" dirty="0" smtClean="0"/>
              <a:t>Eliminate persistence points when possible</a:t>
            </a:r>
          </a:p>
          <a:p>
            <a:pPr lvl="1"/>
            <a:r>
              <a:rPr lang="en-US" dirty="0" smtClean="0"/>
              <a:t>Take advantage of Atomic Scopes.</a:t>
            </a:r>
          </a:p>
          <a:p>
            <a:r>
              <a:rPr lang="en-US" dirty="0" smtClean="0"/>
              <a:t>Keep orchestration state as small as possible</a:t>
            </a:r>
          </a:p>
          <a:p>
            <a:pPr lvl="1"/>
            <a:r>
              <a:rPr lang="en-US" dirty="0" smtClean="0"/>
              <a:t>Create variables and messages late and release early</a:t>
            </a:r>
          </a:p>
          <a:p>
            <a:pPr lvl="2"/>
            <a:r>
              <a:rPr lang="en-US" dirty="0" smtClean="0"/>
              <a:t>Use Scope shapes to your advantage</a:t>
            </a:r>
          </a:p>
          <a:p>
            <a:pPr lvl="2"/>
            <a:r>
              <a:rPr lang="en-US" dirty="0" smtClean="0"/>
              <a:t>Use static methods on .NET classes</a:t>
            </a:r>
          </a:p>
          <a:p>
            <a:r>
              <a:rPr lang="en-US" dirty="0" smtClean="0"/>
              <a:t>Eliminate unnecessary context properties and distinguished fields</a:t>
            </a:r>
          </a:p>
          <a:p>
            <a:pPr lvl="1"/>
            <a:endParaRPr lang="en-US" dirty="0"/>
          </a:p>
        </p:txBody>
      </p:sp>
    </p:spTree>
    <p:extLst>
      <p:ext uri="{BB962C8B-B14F-4D97-AF65-F5344CB8AC3E}">
        <p14:creationId xmlns:p14="http://schemas.microsoft.com/office/powerpoint/2010/main" val="412894092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498598"/>
          </a:xfrm>
        </p:spPr>
        <p:txBody>
          <a:bodyPr/>
          <a:lstStyle/>
          <a:p>
            <a:r>
              <a:rPr lang="en-US" sz="3600" dirty="0" smtClean="0"/>
              <a:t>BizTalk 2010 Host-level </a:t>
            </a:r>
            <a:r>
              <a:rPr lang="en-US" sz="3600" dirty="0"/>
              <a:t>P</a:t>
            </a:r>
            <a:r>
              <a:rPr lang="en-US" sz="3600" dirty="0" smtClean="0"/>
              <a:t>olling Interval !!!</a:t>
            </a:r>
            <a:endParaRPr lang="en-US" sz="36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0630" y="1003898"/>
            <a:ext cx="5267204" cy="5353770"/>
          </a:xfrm>
          <a:prstGeom prst="rect">
            <a:avLst/>
          </a:prstGeom>
        </p:spPr>
      </p:pic>
    </p:spTree>
    <p:extLst>
      <p:ext uri="{BB962C8B-B14F-4D97-AF65-F5344CB8AC3E}">
        <p14:creationId xmlns:p14="http://schemas.microsoft.com/office/powerpoint/2010/main" val="323460013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889124" y="477203"/>
            <a:ext cx="9195317" cy="1523494"/>
          </a:xfrm>
        </p:spPr>
        <p:txBody>
          <a:bodyPr/>
          <a:lstStyle/>
          <a:p>
            <a:r>
              <a:rPr lang="sv-SE" dirty="0" err="1" smtClean="0"/>
              <a:t>Opitmizing</a:t>
            </a:r>
            <a:r>
              <a:rPr lang="sv-SE" dirty="0" smtClean="0"/>
              <a:t> BizTalk for </a:t>
            </a:r>
            <a:r>
              <a:rPr lang="sv-SE" dirty="0" err="1" smtClean="0"/>
              <a:t>Low</a:t>
            </a:r>
            <a:r>
              <a:rPr lang="sv-SE" dirty="0" smtClean="0"/>
              <a:t> </a:t>
            </a:r>
            <a:r>
              <a:rPr lang="sv-SE" dirty="0" err="1" smtClean="0"/>
              <a:t>Latency</a:t>
            </a:r>
            <a:endParaRPr lang="sv-SE" dirty="0"/>
          </a:p>
        </p:txBody>
      </p:sp>
      <p:sp>
        <p:nvSpPr>
          <p:cNvPr id="6" name="Subtitle 5"/>
          <p:cNvSpPr>
            <a:spLocks noGrp="1"/>
          </p:cNvSpPr>
          <p:nvPr>
            <p:ph type="subTitle" idx="1"/>
          </p:nvPr>
        </p:nvSpPr>
        <p:spPr/>
        <p:txBody>
          <a:bodyPr/>
          <a:lstStyle/>
          <a:p>
            <a:endParaRPr lang="sv-SE"/>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10/main" val="935554751"/>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To-do list...</a:t>
            </a:r>
            <a:endParaRPr lang="sv-SE" dirty="0"/>
          </a:p>
        </p:txBody>
      </p:sp>
      <p:sp>
        <p:nvSpPr>
          <p:cNvPr id="5" name="Content Placeholder 2"/>
          <p:cNvSpPr>
            <a:spLocks noGrp="1"/>
          </p:cNvSpPr>
          <p:nvPr>
            <p:ph idx="1"/>
          </p:nvPr>
        </p:nvSpPr>
        <p:spPr>
          <a:xfrm>
            <a:off x="1802912" y="1516378"/>
            <a:ext cx="8126082" cy="4625609"/>
          </a:xfrm>
        </p:spPr>
        <p:txBody>
          <a:bodyPr>
            <a:normAutofit fontScale="85000" lnSpcReduction="20000"/>
          </a:bodyPr>
          <a:lstStyle/>
          <a:p>
            <a:pPr marL="0" indent="0">
              <a:buNone/>
            </a:pPr>
            <a:r>
              <a:rPr lang="sv-SE" dirty="0" smtClean="0"/>
              <a:t>Separate the Data- and Log files on different drives. (Applies to MsgBox, DTA &amp; </a:t>
            </a:r>
            <a:r>
              <a:rPr lang="sv-SE" dirty="0" err="1" smtClean="0"/>
              <a:t>tempDB</a:t>
            </a:r>
            <a:r>
              <a:rPr lang="sv-SE" dirty="0" smtClean="0"/>
              <a:t>)</a:t>
            </a:r>
          </a:p>
          <a:p>
            <a:pPr marL="0" indent="0">
              <a:buNone/>
            </a:pPr>
            <a:endParaRPr lang="sv-SE" dirty="0" smtClean="0"/>
          </a:p>
          <a:p>
            <a:pPr marL="0" indent="0">
              <a:buNone/>
            </a:pPr>
            <a:r>
              <a:rPr lang="sv-SE" dirty="0" smtClean="0"/>
              <a:t>Partition Data files on MsgBox, DTA &amp; tempDB</a:t>
            </a:r>
          </a:p>
          <a:p>
            <a:pPr marL="0" indent="0">
              <a:buNone/>
            </a:pPr>
            <a:endParaRPr lang="sv-SE" dirty="0" smtClean="0"/>
          </a:p>
          <a:p>
            <a:pPr marL="0" indent="0">
              <a:buNone/>
            </a:pPr>
            <a:r>
              <a:rPr lang="sv-SE" dirty="0" err="1" smtClean="0"/>
              <a:t>Separate</a:t>
            </a:r>
            <a:r>
              <a:rPr lang="sv-SE" dirty="0" smtClean="0"/>
              <a:t> Indexes and less used tables from tables such as the Spool and Part table.</a:t>
            </a:r>
          </a:p>
          <a:p>
            <a:pPr marL="0" indent="0">
              <a:buNone/>
            </a:pPr>
            <a:endParaRPr lang="en-US" dirty="0" smtClean="0"/>
          </a:p>
          <a:p>
            <a:pPr marL="0" indent="0">
              <a:buNone/>
            </a:pPr>
            <a:r>
              <a:rPr lang="en-US" dirty="0" smtClean="0"/>
              <a:t>Exploit </a:t>
            </a:r>
            <a:r>
              <a:rPr lang="sv-SE" dirty="0" smtClean="0"/>
              <a:t>Text in row for Parts and Spool table</a:t>
            </a:r>
          </a:p>
          <a:p>
            <a:pPr marL="0" indent="0">
              <a:buNone/>
            </a:pPr>
            <a:endParaRPr lang="sv-SE" dirty="0" smtClean="0"/>
          </a:p>
          <a:p>
            <a:pPr marL="0" indent="0">
              <a:buNone/>
            </a:pPr>
            <a:r>
              <a:rPr lang="sv-SE" dirty="0" err="1" smtClean="0"/>
              <a:t>Allocate</a:t>
            </a:r>
            <a:r>
              <a:rPr lang="sv-SE" dirty="0" smtClean="0"/>
              <a:t> </a:t>
            </a:r>
            <a:r>
              <a:rPr lang="sv-SE" dirty="0" err="1" smtClean="0"/>
              <a:t>enough</a:t>
            </a:r>
            <a:r>
              <a:rPr lang="sv-SE" dirty="0" smtClean="0"/>
              <a:t> storage</a:t>
            </a:r>
          </a:p>
          <a:p>
            <a:pPr marL="0" indent="0">
              <a:buNone/>
            </a:pPr>
            <a:endParaRPr lang="sv-SE" dirty="0" smtClean="0"/>
          </a:p>
          <a:p>
            <a:pPr marL="0" indent="0">
              <a:buNone/>
            </a:pPr>
            <a:r>
              <a:rPr lang="sv-SE" dirty="0" err="1" smtClean="0"/>
              <a:t>Enable</a:t>
            </a:r>
            <a:r>
              <a:rPr lang="sv-SE" dirty="0" smtClean="0"/>
              <a:t> the –T1118 flag</a:t>
            </a:r>
          </a:p>
          <a:p>
            <a:endParaRPr lang="sv-SE" dirty="0"/>
          </a:p>
        </p:txBody>
      </p:sp>
      <p:pic>
        <p:nvPicPr>
          <p:cNvPr id="4" name="Picture 13" descr="green checkmark2"/>
          <p:cNvPicPr>
            <a:picLocks noChangeAspect="1" noChangeArrowheads="1"/>
          </p:cNvPicPr>
          <p:nvPr/>
        </p:nvPicPr>
        <p:blipFill>
          <a:blip r:embed="rId3"/>
          <a:srcRect/>
          <a:stretch>
            <a:fillRect/>
          </a:stretch>
        </p:blipFill>
        <p:spPr bwMode="auto">
          <a:xfrm>
            <a:off x="1094541" y="1121701"/>
            <a:ext cx="760667" cy="744950"/>
          </a:xfrm>
          <a:prstGeom prst="rect">
            <a:avLst/>
          </a:prstGeom>
          <a:noFill/>
        </p:spPr>
      </p:pic>
      <p:pic>
        <p:nvPicPr>
          <p:cNvPr id="6" name="Picture 13" descr="green checkmark2"/>
          <p:cNvPicPr>
            <a:picLocks noChangeAspect="1" noChangeArrowheads="1"/>
          </p:cNvPicPr>
          <p:nvPr/>
        </p:nvPicPr>
        <p:blipFill>
          <a:blip r:embed="rId3"/>
          <a:srcRect/>
          <a:stretch>
            <a:fillRect/>
          </a:stretch>
        </p:blipFill>
        <p:spPr bwMode="auto">
          <a:xfrm>
            <a:off x="1074421" y="2145327"/>
            <a:ext cx="760667" cy="744950"/>
          </a:xfrm>
          <a:prstGeom prst="rect">
            <a:avLst/>
          </a:prstGeom>
          <a:noFill/>
        </p:spPr>
      </p:pic>
      <p:pic>
        <p:nvPicPr>
          <p:cNvPr id="7" name="Picture 13" descr="green checkmark2"/>
          <p:cNvPicPr>
            <a:picLocks noChangeAspect="1" noChangeArrowheads="1"/>
          </p:cNvPicPr>
          <p:nvPr/>
        </p:nvPicPr>
        <p:blipFill>
          <a:blip r:embed="rId3"/>
          <a:srcRect/>
          <a:stretch>
            <a:fillRect/>
          </a:stretch>
        </p:blipFill>
        <p:spPr bwMode="auto">
          <a:xfrm>
            <a:off x="1054301" y="4652625"/>
            <a:ext cx="760667" cy="744950"/>
          </a:xfrm>
          <a:prstGeom prst="rect">
            <a:avLst/>
          </a:prstGeom>
          <a:noFill/>
        </p:spPr>
      </p:pic>
      <p:pic>
        <p:nvPicPr>
          <p:cNvPr id="8" name="Picture 13" descr="green checkmark2"/>
          <p:cNvPicPr>
            <a:picLocks noChangeAspect="1" noChangeArrowheads="1"/>
          </p:cNvPicPr>
          <p:nvPr/>
        </p:nvPicPr>
        <p:blipFill>
          <a:blip r:embed="rId3"/>
          <a:srcRect/>
          <a:stretch>
            <a:fillRect/>
          </a:stretch>
        </p:blipFill>
        <p:spPr bwMode="auto">
          <a:xfrm>
            <a:off x="1034100" y="5417540"/>
            <a:ext cx="760667" cy="744950"/>
          </a:xfrm>
          <a:prstGeom prst="rect">
            <a:avLst/>
          </a:prstGeom>
          <a:noFill/>
        </p:spPr>
      </p:pic>
      <p:pic>
        <p:nvPicPr>
          <p:cNvPr id="9" name="Picture 13" descr="green checkmark2"/>
          <p:cNvPicPr>
            <a:picLocks noChangeAspect="1" noChangeArrowheads="1"/>
          </p:cNvPicPr>
          <p:nvPr/>
        </p:nvPicPr>
        <p:blipFill>
          <a:blip r:embed="rId3"/>
          <a:srcRect/>
          <a:stretch>
            <a:fillRect/>
          </a:stretch>
        </p:blipFill>
        <p:spPr bwMode="auto">
          <a:xfrm>
            <a:off x="1062927" y="2892921"/>
            <a:ext cx="760667" cy="744950"/>
          </a:xfrm>
          <a:prstGeom prst="rect">
            <a:avLst/>
          </a:prstGeom>
          <a:noFill/>
        </p:spPr>
      </p:pic>
      <p:pic>
        <p:nvPicPr>
          <p:cNvPr id="10" name="Picture 13" descr="green checkmark2"/>
          <p:cNvPicPr>
            <a:picLocks noChangeAspect="1" noChangeArrowheads="1"/>
          </p:cNvPicPr>
          <p:nvPr/>
        </p:nvPicPr>
        <p:blipFill>
          <a:blip r:embed="rId3"/>
          <a:srcRect/>
          <a:stretch>
            <a:fillRect/>
          </a:stretch>
        </p:blipFill>
        <p:spPr bwMode="auto">
          <a:xfrm>
            <a:off x="1051433" y="3933799"/>
            <a:ext cx="760667" cy="744950"/>
          </a:xfrm>
          <a:prstGeom prst="rect">
            <a:avLst/>
          </a:prstGeom>
          <a:noFill/>
        </p:spPr>
      </p:pic>
    </p:spTree>
    <p:extLst>
      <p:ext uri="{BB962C8B-B14F-4D97-AF65-F5344CB8AC3E}">
        <p14:creationId xmlns:p14="http://schemas.microsoft.com/office/powerpoint/2010/main" val="173447513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sv-SE" dirty="0" err="1" smtClean="0"/>
              <a:t>Apply</a:t>
            </a:r>
            <a:r>
              <a:rPr lang="sv-SE" dirty="0" smtClean="0"/>
              <a:t> </a:t>
            </a:r>
            <a:r>
              <a:rPr lang="sv-SE" dirty="0" err="1" smtClean="0"/>
              <a:t>configuration</a:t>
            </a:r>
            <a:r>
              <a:rPr lang="sv-SE" dirty="0" smtClean="0"/>
              <a:t> </a:t>
            </a:r>
            <a:br>
              <a:rPr lang="sv-SE" dirty="0" smtClean="0"/>
            </a:br>
            <a:r>
              <a:rPr lang="sv-SE" dirty="0" smtClean="0"/>
              <a:t>and </a:t>
            </a:r>
            <a:r>
              <a:rPr lang="sv-SE" smtClean="0"/>
              <a:t>re-run the test</a:t>
            </a:r>
            <a:endParaRPr lang="sv-SE"/>
          </a:p>
        </p:txBody>
      </p:sp>
      <p:sp>
        <p:nvSpPr>
          <p:cNvPr id="6" name="Subtitle 5"/>
          <p:cNvSpPr>
            <a:spLocks noGrp="1"/>
          </p:cNvSpPr>
          <p:nvPr>
            <p:ph type="subTitle" idx="1"/>
          </p:nvPr>
        </p:nvSpPr>
        <p:spPr/>
        <p:txBody>
          <a:bodyPr/>
          <a:lstStyle/>
          <a:p>
            <a:endParaRPr lang="sv-SE"/>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10/main" val="289481507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BizTalk Server Performance: </a:t>
            </a:r>
            <a:r>
              <a:rPr lang="en-US" dirty="0" smtClean="0"/>
              <a:t/>
            </a:r>
            <a:br>
              <a:rPr lang="en-US" dirty="0" smtClean="0"/>
            </a:br>
            <a:r>
              <a:rPr lang="en-US" sz="4400" dirty="0" smtClean="0"/>
              <a:t>Configuring </a:t>
            </a:r>
            <a:r>
              <a:rPr lang="en-US" sz="4400" dirty="0"/>
              <a:t>BizTalk Server for Performance</a:t>
            </a:r>
          </a:p>
        </p:txBody>
      </p:sp>
      <p:sp>
        <p:nvSpPr>
          <p:cNvPr id="3" name="Subtitle 2"/>
          <p:cNvSpPr>
            <a:spLocks noGrp="1"/>
          </p:cNvSpPr>
          <p:nvPr>
            <p:ph type="subTitle" idx="1"/>
          </p:nvPr>
        </p:nvSpPr>
        <p:spPr>
          <a:xfrm>
            <a:off x="1763556" y="3874827"/>
            <a:ext cx="4835613" cy="463255"/>
          </a:xfrm>
        </p:spPr>
        <p:txBody>
          <a:bodyPr/>
          <a:lstStyle/>
          <a:p>
            <a:r>
              <a:rPr lang="en-US" b="1" dirty="0" smtClean="0">
                <a:gradFill>
                  <a:gsLst>
                    <a:gs pos="0">
                      <a:schemeClr val="tx1"/>
                    </a:gs>
                    <a:gs pos="100000">
                      <a:schemeClr val="tx1"/>
                    </a:gs>
                  </a:gsLst>
                  <a:lin ang="5400000" scaled="0"/>
                </a:gradFill>
              </a:rPr>
              <a:t>Mikael Håkansson</a:t>
            </a:r>
          </a:p>
          <a:p>
            <a:r>
              <a:rPr lang="en-US" dirty="0" smtClean="0">
                <a:gradFill>
                  <a:gsLst>
                    <a:gs pos="0">
                      <a:schemeClr val="tx1"/>
                    </a:gs>
                    <a:gs pos="100000">
                      <a:schemeClr val="tx1"/>
                    </a:gs>
                  </a:gsLst>
                  <a:lin ang="5400000" scaled="0"/>
                </a:gradFill>
              </a:rPr>
              <a:t>BizTalk Server MVP</a:t>
            </a:r>
          </a:p>
          <a:p>
            <a:r>
              <a:rPr lang="en-US" dirty="0" smtClean="0">
                <a:gradFill>
                  <a:gsLst>
                    <a:gs pos="0">
                      <a:schemeClr val="tx1"/>
                    </a:gs>
                    <a:gs pos="100000">
                      <a:schemeClr val="tx1"/>
                    </a:gs>
                  </a:gsLst>
                  <a:lin ang="5400000" scaled="0"/>
                </a:gradFill>
              </a:rPr>
              <a:t>Solution Architect</a:t>
            </a:r>
          </a:p>
          <a:p>
            <a:r>
              <a:rPr lang="en-US" dirty="0" err="1" smtClean="0">
                <a:gradFill>
                  <a:gsLst>
                    <a:gs pos="0">
                      <a:schemeClr val="tx1"/>
                    </a:gs>
                    <a:gs pos="100000">
                      <a:schemeClr val="tx1"/>
                    </a:gs>
                  </a:gsLst>
                  <a:lin ang="5400000" scaled="0"/>
                </a:gradFill>
              </a:rPr>
              <a:t>Enfo</a:t>
            </a:r>
            <a:r>
              <a:rPr lang="en-US" dirty="0" smtClean="0">
                <a:gradFill>
                  <a:gsLst>
                    <a:gs pos="0">
                      <a:schemeClr val="tx1"/>
                    </a:gs>
                    <a:gs pos="100000">
                      <a:schemeClr val="tx1"/>
                    </a:gs>
                  </a:gsLst>
                  <a:lin ang="5400000" scaled="0"/>
                </a:gradFill>
              </a:rPr>
              <a:t> </a:t>
            </a:r>
            <a:r>
              <a:rPr lang="en-US" dirty="0" err="1" smtClean="0">
                <a:gradFill>
                  <a:gsLst>
                    <a:gs pos="0">
                      <a:schemeClr val="tx1"/>
                    </a:gs>
                    <a:gs pos="100000">
                      <a:schemeClr val="tx1"/>
                    </a:gs>
                  </a:gsLst>
                  <a:lin ang="5400000" scaled="0"/>
                </a:gradFill>
              </a:rPr>
              <a:t>Zystems</a:t>
            </a:r>
            <a:endParaRPr lang="en-US" dirty="0">
              <a:gradFill>
                <a:gsLst>
                  <a:gs pos="0">
                    <a:schemeClr val="tx1"/>
                  </a:gs>
                  <a:gs pos="100000">
                    <a:schemeClr val="tx1"/>
                  </a:gs>
                </a:gsLst>
                <a:lin ang="5400000" scaled="0"/>
              </a:gradFill>
            </a:endParaRPr>
          </a:p>
        </p:txBody>
      </p:sp>
      <p:sp>
        <p:nvSpPr>
          <p:cNvPr id="4" name="Subtitle 2"/>
          <p:cNvSpPr txBox="1">
            <a:spLocks/>
          </p:cNvSpPr>
          <p:nvPr/>
        </p:nvSpPr>
        <p:spPr>
          <a:xfrm>
            <a:off x="5892584" y="3837454"/>
            <a:ext cx="4835613" cy="46325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SzPct val="90000"/>
              <a:buFontTx/>
              <a:buNone/>
              <a:defRPr sz="2800" kern="1200">
                <a:gradFill>
                  <a:gsLst>
                    <a:gs pos="0">
                      <a:schemeClr val="tx1"/>
                    </a:gs>
                    <a:gs pos="86000">
                      <a:schemeClr val="tx1"/>
                    </a:gs>
                  </a:gsLst>
                  <a:lin ang="5400000" scaled="0"/>
                </a:gradFill>
                <a:latin typeface="Segoe Light" pitchFamily="34" charset="0"/>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Segoe Light" pitchFamily="34" charset="0"/>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Segoe Light" pitchFamily="34" charset="0"/>
                <a:ea typeface="+mn-ea"/>
                <a:cs typeface="+mn-cs"/>
              </a:defRPr>
            </a:lvl3pPr>
            <a:lvl4pPr marL="1371545" indent="0" algn="ctr" defTabSz="914363" rtl="0" eaLnBrk="1" latinLnBrk="0" hangingPunct="1">
              <a:lnSpc>
                <a:spcPct val="90000"/>
              </a:lnSpc>
              <a:spcBef>
                <a:spcPct val="20000"/>
              </a:spcBef>
              <a:buSzPct val="90000"/>
              <a:buFontTx/>
              <a:buNone/>
              <a:defRPr sz="2000" kern="1200">
                <a:solidFill>
                  <a:schemeClr val="tx1">
                    <a:tint val="75000"/>
                  </a:schemeClr>
                </a:solidFill>
                <a:latin typeface="Segoe Light" pitchFamily="34" charset="0"/>
                <a:ea typeface="+mn-ea"/>
                <a:cs typeface="+mn-cs"/>
              </a:defRPr>
            </a:lvl4pPr>
            <a:lvl5pPr marL="1828727" indent="0" algn="ctr" defTabSz="914363" rtl="0" eaLnBrk="1" latinLnBrk="0" hangingPunct="1">
              <a:lnSpc>
                <a:spcPct val="90000"/>
              </a:lnSpc>
              <a:spcBef>
                <a:spcPct val="20000"/>
              </a:spcBef>
              <a:buSzPct val="90000"/>
              <a:buFontTx/>
              <a:buNone/>
              <a:defRPr sz="2000" kern="1200">
                <a:solidFill>
                  <a:schemeClr val="tx1">
                    <a:tint val="75000"/>
                  </a:schemeClr>
                </a:solidFill>
                <a:latin typeface="Segoe Light" pitchFamily="34" charset="0"/>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3200" b="1" dirty="0"/>
              <a:t>Paolo Salvatori</a:t>
            </a:r>
          </a:p>
          <a:p>
            <a:r>
              <a:rPr lang="it-IT" dirty="0" smtClean="0"/>
              <a:t>Senior Program </a:t>
            </a:r>
            <a:r>
              <a:rPr lang="it-IT" dirty="0"/>
              <a:t>Manager</a:t>
            </a:r>
            <a:endParaRPr lang="en-US" dirty="0"/>
          </a:p>
          <a:p>
            <a:r>
              <a:rPr lang="en-US" dirty="0"/>
              <a:t>BizTalk Customer Advisory Team</a:t>
            </a:r>
          </a:p>
          <a:p>
            <a:r>
              <a:rPr lang="en-US" dirty="0"/>
              <a:t>Microsoft</a:t>
            </a:r>
          </a:p>
        </p:txBody>
      </p:sp>
    </p:spTree>
    <p:extLst>
      <p:ext uri="{BB962C8B-B14F-4D97-AF65-F5344CB8AC3E}">
        <p14:creationId xmlns:p14="http://schemas.microsoft.com/office/powerpoint/2010/main" val="128770160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9246"/>
            <a:ext cx="12188825" cy="1252728"/>
          </a:xfrm>
        </p:spPr>
        <p:txBody>
          <a:bodyPr>
            <a:normAutofit/>
          </a:bodyPr>
          <a:lstStyle/>
          <a:p>
            <a:pPr algn="ctr"/>
            <a:r>
              <a:rPr lang="sv-SE" dirty="0" smtClean="0"/>
              <a:t>Zündapp ZD20 1976</a:t>
            </a:r>
            <a:endParaRPr lang="sv-SE"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6793" y="1257425"/>
            <a:ext cx="6215238" cy="4152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TextBox 2"/>
          <p:cNvSpPr txBox="1"/>
          <p:nvPr/>
        </p:nvSpPr>
        <p:spPr>
          <a:xfrm>
            <a:off x="204395" y="6405756"/>
            <a:ext cx="6431248" cy="153888"/>
          </a:xfrm>
          <a:prstGeom prst="rect">
            <a:avLst/>
          </a:prstGeom>
          <a:noFill/>
        </p:spPr>
        <p:txBody>
          <a:bodyPr wrap="none" lIns="0" tIns="0" rIns="0" bIns="0" rtlCol="0">
            <a:spAutoFit/>
          </a:bodyPr>
          <a:lstStyle/>
          <a:p>
            <a:r>
              <a:rPr lang="en-US" sz="1000" i="1" dirty="0"/>
              <a:t>This </a:t>
            </a:r>
            <a:r>
              <a:rPr lang="en-US" sz="1000" i="1" dirty="0" smtClean="0"/>
              <a:t>picture has </a:t>
            </a:r>
            <a:r>
              <a:rPr lang="en-US" sz="1000" i="1" dirty="0"/>
              <a:t>been </a:t>
            </a:r>
            <a:r>
              <a:rPr lang="en-US" sz="1000" i="1" dirty="0" smtClean="0"/>
              <a:t>released </a:t>
            </a:r>
            <a:r>
              <a:rPr lang="en-US" sz="1000" i="1" dirty="0"/>
              <a:t>into the </a:t>
            </a:r>
            <a:r>
              <a:rPr lang="en-US" sz="1000" b="1" i="1" dirty="0">
                <a:hlinkClick r:id="rId4" tooltip="w:public domain"/>
              </a:rPr>
              <a:t>public domain</a:t>
            </a:r>
            <a:r>
              <a:rPr lang="en-US" sz="1000" i="1" dirty="0"/>
              <a:t> by its author, </a:t>
            </a:r>
            <a:r>
              <a:rPr lang="en-US" sz="1000" i="1" dirty="0" err="1">
                <a:hlinkClick r:id="rId5" tooltip="de:User:ChiemseeMan"/>
              </a:rPr>
              <a:t>ChiemseeMan</a:t>
            </a:r>
            <a:r>
              <a:rPr lang="en-US" sz="1000" i="1" dirty="0"/>
              <a:t> at the </a:t>
            </a:r>
            <a:r>
              <a:rPr lang="en-US" sz="1000" i="1" dirty="0">
                <a:hlinkClick r:id="rId6" tooltip="de:Main Page"/>
              </a:rPr>
              <a:t>German Wikipedia</a:t>
            </a:r>
            <a:r>
              <a:rPr lang="en-US" sz="1000" i="1" dirty="0"/>
              <a:t> project</a:t>
            </a:r>
            <a:endParaRPr lang="sv-SE" sz="1000" dirty="0" err="1" smtClean="0">
              <a:gradFill>
                <a:gsLst>
                  <a:gs pos="0">
                    <a:schemeClr val="tx1"/>
                  </a:gs>
                  <a:gs pos="86000">
                    <a:schemeClr val="tx1"/>
                  </a:gs>
                </a:gsLst>
                <a:lin ang="5400000" scaled="0"/>
              </a:gradFill>
              <a:latin typeface="Segoe Light" pitchFamily="34" charset="0"/>
            </a:endParaRPr>
          </a:p>
        </p:txBody>
      </p:sp>
    </p:spTree>
    <p:extLst>
      <p:ext uri="{BB962C8B-B14F-4D97-AF65-F5344CB8AC3E}">
        <p14:creationId xmlns:p14="http://schemas.microsoft.com/office/powerpoint/2010/main" val="268843572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519112" y="1447799"/>
            <a:ext cx="11149013" cy="2948499"/>
          </a:xfrm>
        </p:spPr>
        <p:txBody>
          <a:bodyPr/>
          <a:lstStyle/>
          <a:p>
            <a:r>
              <a:rPr lang="en-US" dirty="0" smtClean="0"/>
              <a:t>Mikael Håkansson Personal Blog:</a:t>
            </a:r>
          </a:p>
          <a:p>
            <a:pPr lvl="1"/>
            <a:r>
              <a:rPr lang="en-US" dirty="0">
                <a:hlinkClick r:id="rId3"/>
              </a:rPr>
              <a:t>http://blogical.se/blogs/mikael</a:t>
            </a:r>
            <a:r>
              <a:rPr lang="en-US" dirty="0" smtClean="0">
                <a:hlinkClick r:id="rId3"/>
              </a:rPr>
              <a:t>/</a:t>
            </a:r>
            <a:endParaRPr lang="en-US" dirty="0" smtClean="0"/>
          </a:p>
          <a:p>
            <a:r>
              <a:rPr lang="en-US" dirty="0" smtClean="0"/>
              <a:t>Paolo Salvatori Personal Blog:</a:t>
            </a:r>
          </a:p>
          <a:p>
            <a:pPr lvl="1"/>
            <a:r>
              <a:rPr lang="en-US" u="sng" dirty="0">
                <a:hlinkClick r:id="rId4"/>
              </a:rPr>
              <a:t>http://blogs.msdn.com/b/paolos</a:t>
            </a:r>
            <a:r>
              <a:rPr lang="en-US" u="sng" dirty="0" smtClean="0">
                <a:hlinkClick r:id="rId4"/>
              </a:rPr>
              <a:t>/</a:t>
            </a:r>
            <a:endParaRPr lang="en-US" u="sng" dirty="0" smtClean="0"/>
          </a:p>
          <a:p>
            <a:r>
              <a:rPr lang="en-US" dirty="0" smtClean="0"/>
              <a:t>Windows Server AppFabric CAT Blog:</a:t>
            </a:r>
          </a:p>
          <a:p>
            <a:pPr lvl="1"/>
            <a:r>
              <a:rPr lang="en-US" dirty="0">
                <a:hlinkClick r:id="rId5"/>
              </a:rPr>
              <a:t>http://blogs.msdn.com/b/appfabriccat</a:t>
            </a:r>
            <a:r>
              <a:rPr lang="en-US" dirty="0" smtClean="0">
                <a:hlinkClick r:id="rId5"/>
              </a:rPr>
              <a:t>/</a:t>
            </a:r>
            <a:endParaRPr lang="en-US" dirty="0" smtClean="0"/>
          </a:p>
        </p:txBody>
      </p:sp>
    </p:spTree>
    <p:extLst>
      <p:ext uri="{BB962C8B-B14F-4D97-AF65-F5344CB8AC3E}">
        <p14:creationId xmlns:p14="http://schemas.microsoft.com/office/powerpoint/2010/main" val="1392270299"/>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For more information...</a:t>
            </a:r>
            <a:endParaRPr lang="sv-SE" dirty="0"/>
          </a:p>
        </p:txBody>
      </p:sp>
      <p:sp>
        <p:nvSpPr>
          <p:cNvPr id="3" name="Content Placeholder 2"/>
          <p:cNvSpPr>
            <a:spLocks noGrp="1"/>
          </p:cNvSpPr>
          <p:nvPr>
            <p:ph idx="1"/>
          </p:nvPr>
        </p:nvSpPr>
        <p:spPr>
          <a:xfrm>
            <a:off x="609441" y="1084521"/>
            <a:ext cx="10969943" cy="5316279"/>
          </a:xfrm>
        </p:spPr>
        <p:txBody>
          <a:bodyPr>
            <a:normAutofit fontScale="92500" lnSpcReduction="10000"/>
          </a:bodyPr>
          <a:lstStyle/>
          <a:p>
            <a:pPr marL="0" indent="0">
              <a:buNone/>
            </a:pPr>
            <a:r>
              <a:rPr lang="sv-SE" sz="2800" dirty="0" err="1"/>
              <a:t>Related</a:t>
            </a:r>
            <a:r>
              <a:rPr lang="sv-SE" sz="2800" dirty="0"/>
              <a:t> sessions:</a:t>
            </a:r>
          </a:p>
          <a:p>
            <a:pPr marL="0" indent="0">
              <a:buNone/>
            </a:pPr>
            <a:r>
              <a:rPr lang="en-US" sz="2800" b="1" dirty="0"/>
              <a:t>Wednesday, November 10  |  4:00 PM - 5:00 PM </a:t>
            </a:r>
          </a:p>
          <a:p>
            <a:pPr marL="0" indent="0">
              <a:buNone/>
            </a:pPr>
            <a:r>
              <a:rPr lang="en-US" sz="2800" b="1" dirty="0"/>
              <a:t>DAT303-IS - </a:t>
            </a:r>
            <a:r>
              <a:rPr lang="en-US" sz="2400" dirty="0"/>
              <a:t>Performance Scalability and Reliability on Mission Critical Applications with Microsoft SQL Server 2008 R2 and Windows Server 2008 R2</a:t>
            </a:r>
            <a:endParaRPr lang="sv-SE" sz="2400" dirty="0"/>
          </a:p>
          <a:p>
            <a:endParaRPr lang="en-US" sz="2800" dirty="0"/>
          </a:p>
          <a:p>
            <a:pPr marL="0" indent="0">
              <a:buNone/>
            </a:pPr>
            <a:r>
              <a:rPr lang="en-US" sz="2800" b="1" dirty="0"/>
              <a:t>Thursday, November 11  |  4:30 PM - 5:30 PM</a:t>
            </a:r>
          </a:p>
          <a:p>
            <a:pPr marL="0" indent="0">
              <a:buNone/>
            </a:pPr>
            <a:r>
              <a:rPr lang="en-US" sz="2800" b="1" dirty="0"/>
              <a:t>ASI204 - </a:t>
            </a:r>
            <a:r>
              <a:rPr lang="en-US" sz="2400" dirty="0" err="1"/>
              <a:t>Biztalk</a:t>
            </a:r>
            <a:r>
              <a:rPr lang="en-US" sz="2400" dirty="0"/>
              <a:t> Server - What is it, What's new, What's next</a:t>
            </a:r>
            <a:endParaRPr lang="sv-SE" sz="2400" dirty="0"/>
          </a:p>
          <a:p>
            <a:pPr marL="0" indent="0">
              <a:buNone/>
            </a:pPr>
            <a:endParaRPr lang="sv-SE" sz="2400" dirty="0" smtClean="0">
              <a:hlinkClick r:id="rId3"/>
            </a:endParaRPr>
          </a:p>
          <a:p>
            <a:r>
              <a:rPr lang="sv-SE" sz="2400" dirty="0" err="1" smtClean="0">
                <a:hlinkClick r:id="rId3"/>
              </a:rPr>
              <a:t>Performance</a:t>
            </a:r>
            <a:r>
              <a:rPr lang="sv-SE" sz="2400" dirty="0" smtClean="0">
                <a:hlinkClick r:id="rId3"/>
              </a:rPr>
              <a:t> </a:t>
            </a:r>
            <a:r>
              <a:rPr lang="sv-SE" sz="2400" dirty="0">
                <a:hlinkClick r:id="rId3"/>
              </a:rPr>
              <a:t>Analysis of </a:t>
            </a:r>
            <a:r>
              <a:rPr lang="sv-SE" sz="2400" dirty="0" smtClean="0">
                <a:hlinkClick r:id="rId3"/>
              </a:rPr>
              <a:t>Logs (PAL)tool</a:t>
            </a:r>
            <a:endParaRPr lang="sv-SE" sz="2400" dirty="0" smtClean="0"/>
          </a:p>
          <a:p>
            <a:r>
              <a:rPr lang="en-US" sz="2400" dirty="0">
                <a:hlinkClick r:id="rId4"/>
              </a:rPr>
              <a:t>BizTalk Server 2009 Performance Optimization </a:t>
            </a:r>
            <a:r>
              <a:rPr lang="en-US" sz="2400" dirty="0" smtClean="0">
                <a:hlinkClick r:id="rId4"/>
              </a:rPr>
              <a:t>Guide</a:t>
            </a:r>
            <a:endParaRPr lang="en-US" sz="2400" dirty="0" smtClean="0"/>
          </a:p>
          <a:p>
            <a:r>
              <a:rPr lang="en-US" sz="2400" dirty="0">
                <a:hlinkClick r:id="rId5"/>
              </a:rPr>
              <a:t>BizTalk Server 2006 Best Practices Analyzer</a:t>
            </a:r>
            <a:endParaRPr lang="en-US" sz="2400" dirty="0"/>
          </a:p>
          <a:p>
            <a:r>
              <a:rPr lang="en-US" sz="2400" dirty="0">
                <a:hlinkClick r:id="rId4"/>
              </a:rPr>
              <a:t>The BizTalk Server 2009 Scale Out Testing </a:t>
            </a:r>
            <a:r>
              <a:rPr lang="en-US" sz="2400" dirty="0" smtClean="0">
                <a:hlinkClick r:id="rId4"/>
              </a:rPr>
              <a:t>Study</a:t>
            </a:r>
            <a:endParaRPr lang="en-US" sz="2400" dirty="0" smtClean="0"/>
          </a:p>
          <a:p>
            <a:r>
              <a:rPr lang="en-US" sz="2400" dirty="0">
                <a:hlinkClick r:id="rId6"/>
              </a:rPr>
              <a:t>BizTalk Benchmark </a:t>
            </a:r>
            <a:r>
              <a:rPr lang="en-US" sz="2400" dirty="0" smtClean="0">
                <a:hlinkClick r:id="rId6"/>
              </a:rPr>
              <a:t>Wizard</a:t>
            </a:r>
            <a:endParaRPr lang="en-US" sz="2400" dirty="0" smtClean="0"/>
          </a:p>
          <a:p>
            <a:r>
              <a:rPr lang="en-US" sz="2400" dirty="0">
                <a:hlinkClick r:id="rId7"/>
              </a:rPr>
              <a:t>BizTalk Server </a:t>
            </a:r>
            <a:r>
              <a:rPr lang="en-US" sz="2400" dirty="0" err="1">
                <a:hlinkClick r:id="rId7"/>
              </a:rPr>
              <a:t>MessageBox</a:t>
            </a:r>
            <a:r>
              <a:rPr lang="en-US" sz="2400" dirty="0">
                <a:hlinkClick r:id="rId7"/>
              </a:rPr>
              <a:t> Database </a:t>
            </a:r>
            <a:r>
              <a:rPr lang="en-US" sz="2400" dirty="0" err="1">
                <a:hlinkClick r:id="rId7"/>
              </a:rPr>
              <a:t>Filegroups</a:t>
            </a:r>
            <a:r>
              <a:rPr lang="en-US" sz="2400" dirty="0">
                <a:hlinkClick r:id="rId7"/>
              </a:rPr>
              <a:t> SQL Script</a:t>
            </a:r>
            <a:endParaRPr lang="sv-SE" sz="2400" dirty="0"/>
          </a:p>
          <a:p>
            <a:pPr marL="0" indent="0">
              <a:buNone/>
            </a:pPr>
            <a:endParaRPr lang="sv-SE" sz="2400" dirty="0"/>
          </a:p>
        </p:txBody>
      </p:sp>
      <p:pic>
        <p:nvPicPr>
          <p:cNvPr id="8" name="Picture 4" descr="MSB Business_Mei-Jing_man woman sitting meeting laptop working"/>
          <p:cNvPicPr>
            <a:picLocks noChangeAspect="1" noChangeArrowheads="1"/>
          </p:cNvPicPr>
          <p:nvPr/>
        </p:nvPicPr>
        <p:blipFill>
          <a:blip r:embed="rId8" cstate="print"/>
          <a:srcRect/>
          <a:stretch>
            <a:fillRect/>
          </a:stretch>
        </p:blipFill>
        <p:spPr bwMode="auto">
          <a:xfrm>
            <a:off x="5986130" y="2026663"/>
            <a:ext cx="6008019" cy="4466337"/>
          </a:xfrm>
          <a:prstGeom prst="rect">
            <a:avLst/>
          </a:prstGeom>
          <a:noFill/>
        </p:spPr>
      </p:pic>
    </p:spTree>
    <p:extLst>
      <p:ext uri="{BB962C8B-B14F-4D97-AF65-F5344CB8AC3E}">
        <p14:creationId xmlns:p14="http://schemas.microsoft.com/office/powerpoint/2010/main" val="2879183521"/>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5823" y="223457"/>
            <a:ext cx="8158642" cy="1148143"/>
          </a:xfrm>
        </p:spPr>
        <p:txBody>
          <a:bodyPr/>
          <a:lstStyle/>
          <a:p>
            <a:r>
              <a:rPr lang="en-US" dirty="0" smtClean="0"/>
              <a:t>Session Evaluations</a:t>
            </a:r>
            <a:endParaRPr lang="en-US" dirty="0"/>
          </a:p>
        </p:txBody>
      </p:sp>
      <p:sp>
        <p:nvSpPr>
          <p:cNvPr id="3" name="Subtitle 2"/>
          <p:cNvSpPr>
            <a:spLocks noGrp="1"/>
          </p:cNvSpPr>
          <p:nvPr>
            <p:ph type="subTitle" idx="1"/>
          </p:nvPr>
        </p:nvSpPr>
        <p:spPr>
          <a:xfrm>
            <a:off x="640969" y="1592552"/>
            <a:ext cx="6308471" cy="461665"/>
          </a:xfrm>
        </p:spPr>
        <p:txBody>
          <a:bodyPr/>
          <a:lstStyle/>
          <a:p>
            <a:r>
              <a:rPr lang="en-US" dirty="0" smtClean="0"/>
              <a:t>Tell us what you think, and you could win!</a:t>
            </a:r>
          </a:p>
          <a:p>
            <a:endParaRPr lang="en-US" dirty="0" smtClean="0"/>
          </a:p>
          <a:p>
            <a:r>
              <a:rPr lang="en-US" sz="2400" dirty="0" smtClean="0"/>
              <a:t>All evaluations submitted are automatically entered into a daily prize draw*  </a:t>
            </a:r>
          </a:p>
          <a:p>
            <a:endParaRPr lang="en-US" dirty="0" smtClean="0"/>
          </a:p>
          <a:p>
            <a:r>
              <a:rPr lang="en-US" dirty="0" smtClean="0"/>
              <a:t>Sign-in to the Schedule Builder at </a:t>
            </a:r>
            <a:r>
              <a:rPr lang="en-US" dirty="0" smtClean="0">
                <a:hlinkClick r:id="rId2"/>
              </a:rPr>
              <a:t>http://europe.msteched.com/topic/list/</a:t>
            </a:r>
            <a:r>
              <a:rPr lang="en-US" dirty="0" smtClean="0"/>
              <a:t>   </a:t>
            </a:r>
          </a:p>
          <a:p>
            <a:endParaRPr lang="en-US" sz="1400" dirty="0" smtClean="0"/>
          </a:p>
          <a:p>
            <a:r>
              <a:rPr lang="en-US" sz="1400" dirty="0" smtClean="0"/>
              <a:t>* Details of prize draw rules can be obtained from the Information Desk.</a:t>
            </a:r>
          </a:p>
          <a:p>
            <a:r>
              <a:rPr lang="en-US" sz="1400" dirty="0" smtClean="0"/>
              <a:t> </a:t>
            </a:r>
          </a:p>
          <a:p>
            <a:r>
              <a:rPr lang="en-US" dirty="0" smtClean="0"/>
              <a:t> </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6181" y="651652"/>
            <a:ext cx="4362380" cy="4172405"/>
          </a:xfrm>
          <a:prstGeom prst="rect">
            <a:avLst/>
          </a:prstGeom>
          <a:effectLst>
            <a:outerShdw blurRad="76200" dist="901700" dir="20280000" sy="23000" kx="-1200000" algn="bl" rotWithShape="0">
              <a:prstClr val="black">
                <a:alpha val="20000"/>
              </a:prstClr>
            </a:outerShdw>
          </a:effectLst>
        </p:spPr>
      </p:pic>
    </p:spTree>
    <p:extLst>
      <p:ext uri="{BB962C8B-B14F-4D97-AF65-F5344CB8AC3E}">
        <p14:creationId xmlns:p14="http://schemas.microsoft.com/office/powerpoint/2010/main" val="468777660"/>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black">
          <a:xfrm>
            <a:off x="4321174" y="3130766"/>
            <a:ext cx="3546476" cy="596468"/>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2010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  </a:t>
            </a:r>
            <a:r>
              <a:rPr lang="en-US" sz="700" dirty="0" smtClean="0">
                <a:gradFill>
                  <a:gsLst>
                    <a:gs pos="0">
                      <a:schemeClr val="tx1"/>
                    </a:gs>
                    <a:gs pos="100000">
                      <a:schemeClr val="tx1"/>
                    </a:gs>
                  </a:gsLst>
                  <a:lin ang="5400000" scaled="0"/>
                </a:gradFill>
                <a:latin typeface="Segoe UI" pitchFamily="34" charset="0"/>
                <a:cs typeface="Arial" charset="0"/>
              </a:rPr>
              <a:t>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6" descr="blue disc M"/>
          <p:cNvPicPr>
            <a:picLocks noChangeAspect="1" noChangeArrowheads="1"/>
          </p:cNvPicPr>
          <p:nvPr/>
        </p:nvPicPr>
        <p:blipFill>
          <a:blip r:embed="rId3"/>
          <a:srcRect/>
          <a:stretch>
            <a:fillRect/>
          </a:stretch>
        </p:blipFill>
        <p:spPr bwMode="auto">
          <a:xfrm>
            <a:off x="4493643" y="3450237"/>
            <a:ext cx="3415405" cy="979440"/>
          </a:xfrm>
          <a:prstGeom prst="rect">
            <a:avLst/>
          </a:prstGeom>
          <a:noFill/>
        </p:spPr>
      </p:pic>
      <p:sp>
        <p:nvSpPr>
          <p:cNvPr id="2" name="Title 1"/>
          <p:cNvSpPr>
            <a:spLocks noGrp="1"/>
          </p:cNvSpPr>
          <p:nvPr>
            <p:ph type="title"/>
          </p:nvPr>
        </p:nvSpPr>
        <p:spPr/>
        <p:txBody>
          <a:bodyPr/>
          <a:lstStyle/>
          <a:p>
            <a:r>
              <a:rPr lang="sv-SE" dirty="0" smtClean="0"/>
              <a:t>-”So </a:t>
            </a:r>
            <a:r>
              <a:rPr lang="sv-SE" dirty="0" err="1" smtClean="0"/>
              <a:t>what’s</a:t>
            </a:r>
            <a:r>
              <a:rPr lang="sv-SE" dirty="0" smtClean="0"/>
              <a:t> in it for </a:t>
            </a:r>
            <a:r>
              <a:rPr lang="sv-SE" dirty="0" err="1" smtClean="0"/>
              <a:t>me</a:t>
            </a:r>
            <a:r>
              <a:rPr lang="sv-SE" dirty="0" smtClean="0"/>
              <a:t>?”</a:t>
            </a:r>
            <a:endParaRPr lang="sv-SE" dirty="0"/>
          </a:p>
        </p:txBody>
      </p:sp>
      <p:pic>
        <p:nvPicPr>
          <p:cNvPr id="3" name="Picture 44" descr="D:\Pennie's documents\MS Image\NEWFeb15\Windows_Vista_Icons_ for_Marketing_use\Server.png"/>
          <p:cNvPicPr>
            <a:picLocks noChangeAspect="1" noChangeArrowheads="1"/>
          </p:cNvPicPr>
          <p:nvPr/>
        </p:nvPicPr>
        <p:blipFill>
          <a:blip r:embed="rId4"/>
          <a:srcRect/>
          <a:stretch>
            <a:fillRect/>
          </a:stretch>
        </p:blipFill>
        <p:spPr bwMode="auto">
          <a:xfrm>
            <a:off x="5057126" y="1931487"/>
            <a:ext cx="1540615" cy="2108210"/>
          </a:xfrm>
          <a:prstGeom prst="rect">
            <a:avLst/>
          </a:prstGeom>
          <a:noFill/>
        </p:spPr>
      </p:pic>
      <p:pic>
        <p:nvPicPr>
          <p:cNvPr id="1029" name="Picture 5" descr="C:\Users\HAKANS~1\AppData\Local\Temp\Low\Samlingar\Urvalskorg\0043481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65" y="3224048"/>
            <a:ext cx="853557" cy="853557"/>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4" descr="D:\Pennie's documents\MS Image\NEWFeb15\Windows_Vista_Icons_ for_Marketing_use\Server.png"/>
          <p:cNvPicPr>
            <a:picLocks noChangeAspect="1" noChangeArrowheads="1"/>
          </p:cNvPicPr>
          <p:nvPr/>
        </p:nvPicPr>
        <p:blipFill>
          <a:blip r:embed="rId4"/>
          <a:srcRect/>
          <a:stretch>
            <a:fillRect/>
          </a:stretch>
        </p:blipFill>
        <p:spPr bwMode="auto">
          <a:xfrm>
            <a:off x="5979833" y="2002423"/>
            <a:ext cx="1540615" cy="2108210"/>
          </a:xfrm>
          <a:prstGeom prst="rect">
            <a:avLst/>
          </a:prstGeom>
          <a:noFill/>
        </p:spPr>
      </p:pic>
      <p:pic>
        <p:nvPicPr>
          <p:cNvPr id="29" name="Picture 5" descr="C:\Users\HAKANS~1\AppData\Local\Temp\Low\Samlingar\Urvalskorg\0043481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1634" y="3286572"/>
            <a:ext cx="853557" cy="853557"/>
          </a:xfrm>
          <a:prstGeom prst="rect">
            <a:avLst/>
          </a:prstGeom>
          <a:noFill/>
          <a:extLst>
            <a:ext uri="{909E8E84-426E-40DD-AFC4-6F175D3DCCD1}">
              <a14:hiddenFill xmlns:a14="http://schemas.microsoft.com/office/drawing/2010/main">
                <a:solidFill>
                  <a:srgbClr val="FFFFFF"/>
                </a:solidFill>
              </a14:hiddenFill>
            </a:ext>
          </a:extLst>
        </p:spPr>
      </p:pic>
      <p:sp>
        <p:nvSpPr>
          <p:cNvPr id="53" name="Title 1"/>
          <p:cNvSpPr txBox="1">
            <a:spLocks/>
          </p:cNvSpPr>
          <p:nvPr/>
        </p:nvSpPr>
        <p:spPr>
          <a:xfrm>
            <a:off x="362310" y="5293806"/>
            <a:ext cx="11458216" cy="4985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a:lstStyle>
          <a:p>
            <a:pPr algn="ctr"/>
            <a:r>
              <a:rPr lang="en-US" sz="3600" dirty="0" smtClean="0"/>
              <a:t>How</a:t>
            </a:r>
            <a:r>
              <a:rPr lang="sv-SE" sz="3600" dirty="0" smtClean="0"/>
              <a:t> </a:t>
            </a:r>
            <a:r>
              <a:rPr lang="sv-SE" sz="3600" dirty="0" err="1" smtClean="0"/>
              <a:t>to</a:t>
            </a:r>
            <a:r>
              <a:rPr lang="sv-SE" sz="3600" dirty="0" smtClean="0"/>
              <a:t> </a:t>
            </a:r>
            <a:r>
              <a:rPr lang="en-US" sz="3600" dirty="0" smtClean="0"/>
              <a:t>minimize</a:t>
            </a:r>
            <a:r>
              <a:rPr lang="sv-SE" sz="3600" dirty="0" smtClean="0"/>
              <a:t> the risk </a:t>
            </a:r>
            <a:r>
              <a:rPr lang="sv-SE" sz="3600" dirty="0" err="1" smtClean="0"/>
              <a:t>of</a:t>
            </a:r>
            <a:r>
              <a:rPr lang="sv-SE" sz="3600" dirty="0" smtClean="0"/>
              <a:t> BizTalk </a:t>
            </a:r>
            <a:r>
              <a:rPr lang="sv-SE" sz="3600" dirty="0" err="1" smtClean="0"/>
              <a:t>becoming</a:t>
            </a:r>
            <a:r>
              <a:rPr lang="sv-SE" sz="3600" dirty="0" smtClean="0"/>
              <a:t> a hot spot?</a:t>
            </a:r>
          </a:p>
        </p:txBody>
      </p:sp>
    </p:spTree>
    <p:extLst>
      <p:ext uri="{BB962C8B-B14F-4D97-AF65-F5344CB8AC3E}">
        <p14:creationId xmlns:p14="http://schemas.microsoft.com/office/powerpoint/2010/main" val="52992490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v-SE" dirty="0" smtClean="0"/>
              <a:t>Session </a:t>
            </a:r>
            <a:r>
              <a:rPr lang="sv-SE" dirty="0" err="1" smtClean="0"/>
              <a:t>overview</a:t>
            </a:r>
            <a:endParaRPr lang="sv-SE" dirty="0"/>
          </a:p>
        </p:txBody>
      </p:sp>
      <p:cxnSp>
        <p:nvCxnSpPr>
          <p:cNvPr id="7" name="Straight Connector 6"/>
          <p:cNvCxnSpPr/>
          <p:nvPr/>
        </p:nvCxnSpPr>
        <p:spPr>
          <a:xfrm>
            <a:off x="750498" y="3467792"/>
            <a:ext cx="10015268" cy="8627"/>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50503" y="2934413"/>
            <a:ext cx="1429046" cy="338554"/>
          </a:xfrm>
          <a:prstGeom prst="rect">
            <a:avLst/>
          </a:prstGeom>
          <a:noFill/>
        </p:spPr>
        <p:txBody>
          <a:bodyPr wrap="none" lIns="0" tIns="0" rIns="0" bIns="0" rtlCol="0">
            <a:spAutoFit/>
          </a:bodyPr>
          <a:lstStyle/>
          <a:p>
            <a:r>
              <a:rPr lang="sv-SE" sz="2200" dirty="0" err="1" smtClean="0">
                <a:gradFill>
                  <a:gsLst>
                    <a:gs pos="0">
                      <a:schemeClr val="tx1"/>
                    </a:gs>
                    <a:gs pos="86000">
                      <a:schemeClr val="tx1"/>
                    </a:gs>
                  </a:gsLst>
                  <a:lin ang="5400000" scaled="0"/>
                </a:gradFill>
                <a:latin typeface="Segoe Light" pitchFamily="34" charset="0"/>
              </a:rPr>
              <a:t>Introduction</a:t>
            </a:r>
            <a:endParaRPr lang="sv-SE" sz="2200" dirty="0" smtClean="0">
              <a:gradFill>
                <a:gsLst>
                  <a:gs pos="0">
                    <a:schemeClr val="tx1"/>
                  </a:gs>
                  <a:gs pos="86000">
                    <a:schemeClr val="tx1"/>
                  </a:gs>
                </a:gsLst>
                <a:lin ang="5400000" scaled="0"/>
              </a:gradFill>
              <a:latin typeface="Segoe Light" pitchFamily="34" charset="0"/>
            </a:endParaRPr>
          </a:p>
        </p:txBody>
      </p:sp>
      <p:cxnSp>
        <p:nvCxnSpPr>
          <p:cNvPr id="10" name="Straight Connector 9"/>
          <p:cNvCxnSpPr/>
          <p:nvPr/>
        </p:nvCxnSpPr>
        <p:spPr>
          <a:xfrm>
            <a:off x="2248557" y="2406770"/>
            <a:ext cx="0" cy="10610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308940" y="2595859"/>
            <a:ext cx="1400417" cy="677108"/>
          </a:xfrm>
          <a:prstGeom prst="rect">
            <a:avLst/>
          </a:prstGeom>
          <a:noFill/>
        </p:spPr>
        <p:txBody>
          <a:bodyPr wrap="square" lIns="0" tIns="0" rIns="0" bIns="0" rtlCol="0">
            <a:spAutoFit/>
          </a:bodyPr>
          <a:lstStyle/>
          <a:p>
            <a:pPr algn="ctr"/>
            <a:r>
              <a:rPr lang="sv-SE" sz="2200" dirty="0" err="1" smtClean="0">
                <a:gradFill>
                  <a:gsLst>
                    <a:gs pos="0">
                      <a:schemeClr val="tx1"/>
                    </a:gs>
                    <a:gs pos="86000">
                      <a:schemeClr val="tx1"/>
                    </a:gs>
                  </a:gsLst>
                  <a:lin ang="5400000" scaled="0"/>
                </a:gradFill>
                <a:latin typeface="Segoe Light" pitchFamily="34" charset="0"/>
              </a:rPr>
              <a:t>First</a:t>
            </a:r>
            <a:r>
              <a:rPr lang="sv-SE" sz="2200" dirty="0" smtClean="0">
                <a:gradFill>
                  <a:gsLst>
                    <a:gs pos="0">
                      <a:schemeClr val="tx1"/>
                    </a:gs>
                    <a:gs pos="86000">
                      <a:schemeClr val="tx1"/>
                    </a:gs>
                  </a:gsLst>
                  <a:lin ang="5400000" scaled="0"/>
                </a:gradFill>
                <a:latin typeface="Segoe Light" pitchFamily="34" charset="0"/>
              </a:rPr>
              <a:t> Test</a:t>
            </a:r>
          </a:p>
          <a:p>
            <a:pPr algn="ctr"/>
            <a:r>
              <a:rPr lang="sv-SE" sz="2200" dirty="0" smtClean="0">
                <a:gradFill>
                  <a:gsLst>
                    <a:gs pos="0">
                      <a:schemeClr val="tx1"/>
                    </a:gs>
                    <a:gs pos="86000">
                      <a:schemeClr val="tx1"/>
                    </a:gs>
                  </a:gsLst>
                  <a:lin ang="5400000" scaled="0"/>
                </a:gradFill>
                <a:latin typeface="Segoe Light" pitchFamily="34" charset="0"/>
              </a:rPr>
              <a:t>”</a:t>
            </a:r>
            <a:r>
              <a:rPr lang="sv-SE" sz="2200" dirty="0" err="1" smtClean="0">
                <a:gradFill>
                  <a:gsLst>
                    <a:gs pos="0">
                      <a:schemeClr val="tx1"/>
                    </a:gs>
                    <a:gs pos="86000">
                      <a:schemeClr val="tx1"/>
                    </a:gs>
                  </a:gsLst>
                  <a:lin ang="5400000" scaled="0"/>
                </a:gradFill>
                <a:latin typeface="Segoe Light" pitchFamily="34" charset="0"/>
              </a:rPr>
              <a:t>Base</a:t>
            </a:r>
            <a:r>
              <a:rPr lang="sv-SE" sz="2200" dirty="0" smtClean="0">
                <a:gradFill>
                  <a:gsLst>
                    <a:gs pos="0">
                      <a:schemeClr val="tx1"/>
                    </a:gs>
                    <a:gs pos="86000">
                      <a:schemeClr val="tx1"/>
                    </a:gs>
                  </a:gsLst>
                  <a:lin ang="5400000" scaled="0"/>
                </a:gradFill>
                <a:latin typeface="Segoe Light" pitchFamily="34" charset="0"/>
              </a:rPr>
              <a:t>-line”</a:t>
            </a:r>
          </a:p>
        </p:txBody>
      </p:sp>
      <p:cxnSp>
        <p:nvCxnSpPr>
          <p:cNvPr id="13" name="Straight Connector 12"/>
          <p:cNvCxnSpPr/>
          <p:nvPr/>
        </p:nvCxnSpPr>
        <p:spPr>
          <a:xfrm>
            <a:off x="3806995" y="2403902"/>
            <a:ext cx="0" cy="10610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896269" y="2934413"/>
            <a:ext cx="3668968" cy="338554"/>
          </a:xfrm>
          <a:prstGeom prst="rect">
            <a:avLst/>
          </a:prstGeom>
          <a:noFill/>
        </p:spPr>
        <p:txBody>
          <a:bodyPr wrap="square" lIns="0" tIns="0" rIns="0" bIns="0" rtlCol="0">
            <a:spAutoFit/>
          </a:bodyPr>
          <a:lstStyle/>
          <a:p>
            <a:pPr algn="ctr"/>
            <a:r>
              <a:rPr lang="sv-SE" sz="2200" dirty="0" err="1" smtClean="0">
                <a:gradFill>
                  <a:gsLst>
                    <a:gs pos="0">
                      <a:schemeClr val="tx1"/>
                    </a:gs>
                    <a:gs pos="86000">
                      <a:schemeClr val="tx1"/>
                    </a:gs>
                  </a:gsLst>
                  <a:lin ang="5400000" scaled="0"/>
                </a:gradFill>
                <a:latin typeface="Segoe Light" pitchFamily="34" charset="0"/>
              </a:rPr>
              <a:t>Configuration</a:t>
            </a:r>
            <a:r>
              <a:rPr lang="sv-SE" sz="2200" dirty="0" smtClean="0">
                <a:gradFill>
                  <a:gsLst>
                    <a:gs pos="0">
                      <a:schemeClr val="tx1"/>
                    </a:gs>
                    <a:gs pos="86000">
                      <a:schemeClr val="tx1"/>
                    </a:gs>
                  </a:gsLst>
                  <a:lin ang="5400000" scaled="0"/>
                </a:gradFill>
                <a:latin typeface="Segoe Light" pitchFamily="34" charset="0"/>
              </a:rPr>
              <a:t> Best </a:t>
            </a:r>
            <a:r>
              <a:rPr lang="sv-SE" sz="2200" dirty="0" err="1" smtClean="0">
                <a:gradFill>
                  <a:gsLst>
                    <a:gs pos="0">
                      <a:schemeClr val="tx1"/>
                    </a:gs>
                    <a:gs pos="86000">
                      <a:schemeClr val="tx1"/>
                    </a:gs>
                  </a:gsLst>
                  <a:lin ang="5400000" scaled="0"/>
                </a:gradFill>
                <a:latin typeface="Segoe Light" pitchFamily="34" charset="0"/>
              </a:rPr>
              <a:t>Practices</a:t>
            </a:r>
            <a:endParaRPr lang="sv-SE" sz="2200" dirty="0" smtClean="0">
              <a:gradFill>
                <a:gsLst>
                  <a:gs pos="0">
                    <a:schemeClr val="tx1"/>
                  </a:gs>
                  <a:gs pos="86000">
                    <a:schemeClr val="tx1"/>
                  </a:gs>
                </a:gsLst>
                <a:lin ang="5400000" scaled="0"/>
              </a:gradFill>
              <a:latin typeface="Segoe Light" pitchFamily="34" charset="0"/>
            </a:endParaRPr>
          </a:p>
        </p:txBody>
      </p:sp>
      <p:cxnSp>
        <p:nvCxnSpPr>
          <p:cNvPr id="15" name="Straight Connector 14"/>
          <p:cNvCxnSpPr/>
          <p:nvPr/>
        </p:nvCxnSpPr>
        <p:spPr>
          <a:xfrm>
            <a:off x="7565236" y="2411083"/>
            <a:ext cx="0" cy="10610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628562" y="2595859"/>
            <a:ext cx="1520202" cy="677108"/>
          </a:xfrm>
          <a:prstGeom prst="rect">
            <a:avLst/>
          </a:prstGeom>
          <a:noFill/>
        </p:spPr>
        <p:txBody>
          <a:bodyPr wrap="square" lIns="0" tIns="0" rIns="0" bIns="0" rtlCol="0">
            <a:spAutoFit/>
          </a:bodyPr>
          <a:lstStyle/>
          <a:p>
            <a:pPr algn="ctr"/>
            <a:r>
              <a:rPr lang="sv-SE" sz="2200" dirty="0" err="1" smtClean="0">
                <a:gradFill>
                  <a:gsLst>
                    <a:gs pos="0">
                      <a:schemeClr val="tx1"/>
                    </a:gs>
                    <a:gs pos="86000">
                      <a:schemeClr val="tx1"/>
                    </a:gs>
                  </a:gsLst>
                  <a:lin ang="5400000" scaled="0"/>
                </a:gradFill>
                <a:latin typeface="Segoe Light" pitchFamily="34" charset="0"/>
              </a:rPr>
              <a:t>Apply</a:t>
            </a:r>
            <a:r>
              <a:rPr lang="sv-SE" sz="2200" dirty="0" smtClean="0">
                <a:gradFill>
                  <a:gsLst>
                    <a:gs pos="0">
                      <a:schemeClr val="tx1"/>
                    </a:gs>
                    <a:gs pos="86000">
                      <a:schemeClr val="tx1"/>
                    </a:gs>
                  </a:gsLst>
                  <a:lin ang="5400000" scaled="0"/>
                </a:gradFill>
                <a:latin typeface="Segoe Light" pitchFamily="34" charset="0"/>
              </a:rPr>
              <a:t> Settings</a:t>
            </a:r>
          </a:p>
        </p:txBody>
      </p:sp>
      <p:cxnSp>
        <p:nvCxnSpPr>
          <p:cNvPr id="17" name="Straight Connector 16"/>
          <p:cNvCxnSpPr/>
          <p:nvPr/>
        </p:nvCxnSpPr>
        <p:spPr>
          <a:xfrm>
            <a:off x="9181957" y="2406770"/>
            <a:ext cx="0" cy="10610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293904" y="2934413"/>
            <a:ext cx="1400417" cy="338554"/>
          </a:xfrm>
          <a:prstGeom prst="rect">
            <a:avLst/>
          </a:prstGeom>
          <a:noFill/>
        </p:spPr>
        <p:txBody>
          <a:bodyPr wrap="square" lIns="0" tIns="0" rIns="0" bIns="0" rtlCol="0">
            <a:spAutoFit/>
          </a:bodyPr>
          <a:lstStyle/>
          <a:p>
            <a:pPr algn="ctr"/>
            <a:r>
              <a:rPr lang="sv-SE" sz="2200" dirty="0" smtClean="0">
                <a:gradFill>
                  <a:gsLst>
                    <a:gs pos="0">
                      <a:schemeClr val="tx1"/>
                    </a:gs>
                    <a:gs pos="86000">
                      <a:schemeClr val="tx1"/>
                    </a:gs>
                  </a:gsLst>
                  <a:lin ang="5400000" scaled="0"/>
                </a:gradFill>
                <a:latin typeface="Segoe Light" pitchFamily="34" charset="0"/>
              </a:rPr>
              <a:t>Re-run Test</a:t>
            </a:r>
          </a:p>
        </p:txBody>
      </p:sp>
    </p:spTree>
    <p:extLst>
      <p:ext uri="{BB962C8B-B14F-4D97-AF65-F5344CB8AC3E}">
        <p14:creationId xmlns:p14="http://schemas.microsoft.com/office/powerpoint/2010/main" val="57617595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err="1" smtClean="0"/>
              <a:t>Goal</a:t>
            </a:r>
            <a:endParaRPr lang="sv-SE" dirty="0"/>
          </a:p>
        </p:txBody>
      </p:sp>
      <p:sp>
        <p:nvSpPr>
          <p:cNvPr id="3" name="TextBox 2"/>
          <p:cNvSpPr txBox="1"/>
          <p:nvPr/>
        </p:nvSpPr>
        <p:spPr>
          <a:xfrm>
            <a:off x="1837427" y="2467155"/>
            <a:ext cx="8574656" cy="1292662"/>
          </a:xfrm>
          <a:prstGeom prst="rect">
            <a:avLst/>
          </a:prstGeom>
          <a:noFill/>
        </p:spPr>
        <p:txBody>
          <a:bodyPr wrap="square" lIns="0" tIns="0" rIns="0" bIns="0" rtlCol="0">
            <a:spAutoFit/>
          </a:bodyPr>
          <a:lstStyle/>
          <a:p>
            <a:r>
              <a:rPr lang="sv-SE" sz="2800" dirty="0" smtClean="0">
                <a:gradFill>
                  <a:gsLst>
                    <a:gs pos="0">
                      <a:schemeClr val="tx1"/>
                    </a:gs>
                    <a:gs pos="86000">
                      <a:schemeClr val="tx1"/>
                    </a:gs>
                  </a:gsLst>
                  <a:lin ang="5400000" scaled="0"/>
                </a:gradFill>
                <a:latin typeface="Segoe Light" pitchFamily="34" charset="0"/>
              </a:rPr>
              <a:t>-”For </a:t>
            </a:r>
            <a:r>
              <a:rPr lang="sv-SE" sz="2800" dirty="0" err="1" smtClean="0">
                <a:gradFill>
                  <a:gsLst>
                    <a:gs pos="0">
                      <a:schemeClr val="tx1"/>
                    </a:gs>
                    <a:gs pos="86000">
                      <a:schemeClr val="tx1"/>
                    </a:gs>
                  </a:gsLst>
                  <a:lin ang="5400000" scaled="0"/>
                </a:gradFill>
                <a:latin typeface="Segoe Light" pitchFamily="34" charset="0"/>
              </a:rPr>
              <a:t>you</a:t>
            </a:r>
            <a:r>
              <a:rPr lang="sv-SE" sz="2800" dirty="0" smtClean="0">
                <a:gradFill>
                  <a:gsLst>
                    <a:gs pos="0">
                      <a:schemeClr val="tx1"/>
                    </a:gs>
                    <a:gs pos="86000">
                      <a:schemeClr val="tx1"/>
                    </a:gs>
                  </a:gsLst>
                  <a:lin ang="5400000" scaled="0"/>
                </a:gradFill>
                <a:latin typeface="Segoe Light" pitchFamily="34" charset="0"/>
              </a:rPr>
              <a:t> as a IT-Pro / </a:t>
            </a:r>
            <a:r>
              <a:rPr lang="sv-SE" sz="2800" dirty="0" err="1" smtClean="0">
                <a:gradFill>
                  <a:gsLst>
                    <a:gs pos="0">
                      <a:schemeClr val="tx1"/>
                    </a:gs>
                    <a:gs pos="86000">
                      <a:schemeClr val="tx1"/>
                    </a:gs>
                  </a:gsLst>
                  <a:lin ang="5400000" scaled="0"/>
                </a:gradFill>
                <a:latin typeface="Segoe Light" pitchFamily="34" charset="0"/>
              </a:rPr>
              <a:t>Developer</a:t>
            </a:r>
            <a:r>
              <a:rPr lang="sv-SE" sz="2800" dirty="0" smtClean="0">
                <a:gradFill>
                  <a:gsLst>
                    <a:gs pos="0">
                      <a:schemeClr val="tx1"/>
                    </a:gs>
                    <a:gs pos="86000">
                      <a:schemeClr val="tx1"/>
                    </a:gs>
                  </a:gsLst>
                  <a:lin ang="5400000" scaled="0"/>
                </a:gradFill>
                <a:latin typeface="Segoe Light" pitchFamily="34" charset="0"/>
              </a:rPr>
              <a:t> </a:t>
            </a:r>
            <a:r>
              <a:rPr lang="sv-SE" sz="2800" dirty="0" err="1" smtClean="0">
                <a:gradFill>
                  <a:gsLst>
                    <a:gs pos="0">
                      <a:schemeClr val="tx1"/>
                    </a:gs>
                    <a:gs pos="86000">
                      <a:schemeClr val="tx1"/>
                    </a:gs>
                  </a:gsLst>
                  <a:lin ang="5400000" scaled="0"/>
                </a:gradFill>
                <a:latin typeface="Segoe Light" pitchFamily="34" charset="0"/>
              </a:rPr>
              <a:t>to</a:t>
            </a:r>
            <a:r>
              <a:rPr lang="sv-SE" sz="2800" dirty="0" smtClean="0">
                <a:gradFill>
                  <a:gsLst>
                    <a:gs pos="0">
                      <a:schemeClr val="tx1"/>
                    </a:gs>
                    <a:gs pos="86000">
                      <a:schemeClr val="tx1"/>
                    </a:gs>
                  </a:gsLst>
                  <a:lin ang="5400000" scaled="0"/>
                </a:gradFill>
                <a:latin typeface="Segoe Light" pitchFamily="34" charset="0"/>
              </a:rPr>
              <a:t> be </a:t>
            </a:r>
            <a:r>
              <a:rPr lang="sv-SE" sz="2800" dirty="0" err="1" smtClean="0">
                <a:gradFill>
                  <a:gsLst>
                    <a:gs pos="0">
                      <a:schemeClr val="tx1"/>
                    </a:gs>
                    <a:gs pos="86000">
                      <a:schemeClr val="tx1"/>
                    </a:gs>
                  </a:gsLst>
                  <a:lin ang="5400000" scaled="0"/>
                </a:gradFill>
                <a:latin typeface="Segoe Light" pitchFamily="34" charset="0"/>
              </a:rPr>
              <a:t>able</a:t>
            </a:r>
            <a:r>
              <a:rPr lang="sv-SE" sz="2800" dirty="0" smtClean="0">
                <a:gradFill>
                  <a:gsLst>
                    <a:gs pos="0">
                      <a:schemeClr val="tx1"/>
                    </a:gs>
                    <a:gs pos="86000">
                      <a:schemeClr val="tx1"/>
                    </a:gs>
                  </a:gsLst>
                  <a:lin ang="5400000" scaled="0"/>
                </a:gradFill>
                <a:latin typeface="Segoe Light" pitchFamily="34" charset="0"/>
              </a:rPr>
              <a:t> </a:t>
            </a:r>
            <a:r>
              <a:rPr lang="sv-SE" sz="2800" dirty="0" err="1" smtClean="0">
                <a:gradFill>
                  <a:gsLst>
                    <a:gs pos="0">
                      <a:schemeClr val="tx1"/>
                    </a:gs>
                    <a:gs pos="86000">
                      <a:schemeClr val="tx1"/>
                    </a:gs>
                  </a:gsLst>
                  <a:lin ang="5400000" scaled="0"/>
                </a:gradFill>
                <a:latin typeface="Segoe Light" pitchFamily="34" charset="0"/>
              </a:rPr>
              <a:t>to</a:t>
            </a:r>
            <a:r>
              <a:rPr lang="sv-SE" sz="2800" dirty="0" smtClean="0">
                <a:gradFill>
                  <a:gsLst>
                    <a:gs pos="0">
                      <a:schemeClr val="tx1"/>
                    </a:gs>
                    <a:gs pos="86000">
                      <a:schemeClr val="tx1"/>
                    </a:gs>
                  </a:gsLst>
                  <a:lin ang="5400000" scaled="0"/>
                </a:gradFill>
                <a:latin typeface="Segoe Light" pitchFamily="34" charset="0"/>
              </a:rPr>
              <a:t> </a:t>
            </a:r>
            <a:r>
              <a:rPr lang="sv-SE" sz="2800" dirty="0" err="1" smtClean="0">
                <a:gradFill>
                  <a:gsLst>
                    <a:gs pos="0">
                      <a:schemeClr val="tx1"/>
                    </a:gs>
                    <a:gs pos="86000">
                      <a:schemeClr val="tx1"/>
                    </a:gs>
                  </a:gsLst>
                  <a:lin ang="5400000" scaled="0"/>
                </a:gradFill>
                <a:latin typeface="Segoe Light" pitchFamily="34" charset="0"/>
              </a:rPr>
              <a:t>help</a:t>
            </a:r>
            <a:r>
              <a:rPr lang="sv-SE" sz="2800" dirty="0" smtClean="0">
                <a:gradFill>
                  <a:gsLst>
                    <a:gs pos="0">
                      <a:schemeClr val="tx1"/>
                    </a:gs>
                    <a:gs pos="86000">
                      <a:schemeClr val="tx1"/>
                    </a:gs>
                  </a:gsLst>
                  <a:lin ang="5400000" scaled="0"/>
                </a:gradFill>
                <a:latin typeface="Segoe Light" pitchFamily="34" charset="0"/>
              </a:rPr>
              <a:t> </a:t>
            </a:r>
            <a:r>
              <a:rPr lang="sv-SE" sz="2800" dirty="0" err="1" smtClean="0">
                <a:gradFill>
                  <a:gsLst>
                    <a:gs pos="0">
                      <a:schemeClr val="tx1"/>
                    </a:gs>
                    <a:gs pos="86000">
                      <a:schemeClr val="tx1"/>
                    </a:gs>
                  </a:gsLst>
                  <a:lin ang="5400000" scaled="0"/>
                </a:gradFill>
                <a:latin typeface="Segoe Light" pitchFamily="34" charset="0"/>
              </a:rPr>
              <a:t>your</a:t>
            </a:r>
            <a:r>
              <a:rPr lang="sv-SE" sz="2800" dirty="0" smtClean="0">
                <a:gradFill>
                  <a:gsLst>
                    <a:gs pos="0">
                      <a:schemeClr val="tx1"/>
                    </a:gs>
                    <a:gs pos="86000">
                      <a:schemeClr val="tx1"/>
                    </a:gs>
                  </a:gsLst>
                  <a:lin ang="5400000" scaled="0"/>
                </a:gradFill>
                <a:latin typeface="Segoe Light" pitchFamily="34" charset="0"/>
              </a:rPr>
              <a:t> </a:t>
            </a:r>
            <a:r>
              <a:rPr lang="sv-SE" sz="2800" dirty="0" err="1" smtClean="0">
                <a:gradFill>
                  <a:gsLst>
                    <a:gs pos="0">
                      <a:schemeClr val="tx1"/>
                    </a:gs>
                    <a:gs pos="86000">
                      <a:schemeClr val="tx1"/>
                    </a:gs>
                  </a:gsLst>
                  <a:lin ang="5400000" scaled="0"/>
                </a:gradFill>
                <a:latin typeface="Segoe Light" pitchFamily="34" charset="0"/>
              </a:rPr>
              <a:t>customers</a:t>
            </a:r>
            <a:r>
              <a:rPr lang="sv-SE" sz="2800" dirty="0" smtClean="0">
                <a:gradFill>
                  <a:gsLst>
                    <a:gs pos="0">
                      <a:schemeClr val="tx1"/>
                    </a:gs>
                    <a:gs pos="86000">
                      <a:schemeClr val="tx1"/>
                    </a:gs>
                  </a:gsLst>
                  <a:lin ang="5400000" scaled="0"/>
                </a:gradFill>
                <a:latin typeface="Segoe Light" pitchFamily="34" charset="0"/>
              </a:rPr>
              <a:t> / </a:t>
            </a:r>
            <a:r>
              <a:rPr lang="sv-SE" sz="2800" dirty="0" err="1" smtClean="0">
                <a:gradFill>
                  <a:gsLst>
                    <a:gs pos="0">
                      <a:schemeClr val="tx1"/>
                    </a:gs>
                    <a:gs pos="86000">
                      <a:schemeClr val="tx1"/>
                    </a:gs>
                  </a:gsLst>
                  <a:lin ang="5400000" scaled="0"/>
                </a:gradFill>
                <a:latin typeface="Segoe Light" pitchFamily="34" charset="0"/>
              </a:rPr>
              <a:t>employer</a:t>
            </a:r>
            <a:r>
              <a:rPr lang="sv-SE" sz="2800" dirty="0" smtClean="0">
                <a:gradFill>
                  <a:gsLst>
                    <a:gs pos="0">
                      <a:schemeClr val="tx1"/>
                    </a:gs>
                    <a:gs pos="86000">
                      <a:schemeClr val="tx1"/>
                    </a:gs>
                  </a:gsLst>
                  <a:lin ang="5400000" scaled="0"/>
                </a:gradFill>
                <a:latin typeface="Segoe Light" pitchFamily="34" charset="0"/>
              </a:rPr>
              <a:t> </a:t>
            </a:r>
            <a:r>
              <a:rPr lang="sv-SE" sz="2800" dirty="0" err="1" smtClean="0">
                <a:gradFill>
                  <a:gsLst>
                    <a:gs pos="0">
                      <a:schemeClr val="tx1"/>
                    </a:gs>
                    <a:gs pos="86000">
                      <a:schemeClr val="tx1"/>
                    </a:gs>
                  </a:gsLst>
                  <a:lin ang="5400000" scaled="0"/>
                </a:gradFill>
                <a:latin typeface="Segoe Light" pitchFamily="34" charset="0"/>
              </a:rPr>
              <a:t>to</a:t>
            </a:r>
            <a:r>
              <a:rPr lang="sv-SE" sz="2800" dirty="0" smtClean="0">
                <a:gradFill>
                  <a:gsLst>
                    <a:gs pos="0">
                      <a:schemeClr val="tx1"/>
                    </a:gs>
                    <a:gs pos="86000">
                      <a:schemeClr val="tx1"/>
                    </a:gs>
                  </a:gsLst>
                  <a:lin ang="5400000" scaled="0"/>
                </a:gradFill>
                <a:latin typeface="Segoe Light" pitchFamily="34" charset="0"/>
              </a:rPr>
              <a:t> </a:t>
            </a:r>
            <a:r>
              <a:rPr lang="sv-SE" sz="2800" dirty="0" err="1" smtClean="0">
                <a:gradFill>
                  <a:gsLst>
                    <a:gs pos="0">
                      <a:schemeClr val="tx1"/>
                    </a:gs>
                    <a:gs pos="86000">
                      <a:schemeClr val="tx1"/>
                    </a:gs>
                  </a:gsLst>
                  <a:lin ang="5400000" scaled="0"/>
                </a:gradFill>
                <a:latin typeface="Segoe Light" pitchFamily="34" charset="0"/>
              </a:rPr>
              <a:t>better</a:t>
            </a:r>
            <a:r>
              <a:rPr lang="sv-SE" sz="2800" dirty="0" smtClean="0">
                <a:gradFill>
                  <a:gsLst>
                    <a:gs pos="0">
                      <a:schemeClr val="tx1"/>
                    </a:gs>
                    <a:gs pos="86000">
                      <a:schemeClr val="tx1"/>
                    </a:gs>
                  </a:gsLst>
                  <a:lin ang="5400000" scaled="0"/>
                </a:gradFill>
                <a:latin typeface="Segoe Light" pitchFamily="34" charset="0"/>
              </a:rPr>
              <a:t> </a:t>
            </a:r>
            <a:r>
              <a:rPr lang="sv-SE" sz="2800" dirty="0" err="1" smtClean="0">
                <a:gradFill>
                  <a:gsLst>
                    <a:gs pos="0">
                      <a:schemeClr val="tx1"/>
                    </a:gs>
                    <a:gs pos="86000">
                      <a:schemeClr val="tx1"/>
                    </a:gs>
                  </a:gsLst>
                  <a:lin ang="5400000" scaled="0"/>
                </a:gradFill>
                <a:latin typeface="Segoe Light" pitchFamily="34" charset="0"/>
              </a:rPr>
              <a:t>leverage</a:t>
            </a:r>
            <a:r>
              <a:rPr lang="sv-SE" sz="2800" dirty="0" smtClean="0">
                <a:gradFill>
                  <a:gsLst>
                    <a:gs pos="0">
                      <a:schemeClr val="tx1"/>
                    </a:gs>
                    <a:gs pos="86000">
                      <a:schemeClr val="tx1"/>
                    </a:gs>
                  </a:gsLst>
                  <a:lin ang="5400000" scaled="0"/>
                </a:gradFill>
                <a:latin typeface="Segoe Light" pitchFamily="34" charset="0"/>
              </a:rPr>
              <a:t> </a:t>
            </a:r>
            <a:r>
              <a:rPr lang="sv-SE" sz="2800" dirty="0" err="1" smtClean="0">
                <a:gradFill>
                  <a:gsLst>
                    <a:gs pos="0">
                      <a:schemeClr val="tx1"/>
                    </a:gs>
                    <a:gs pos="86000">
                      <a:schemeClr val="tx1"/>
                    </a:gs>
                  </a:gsLst>
                  <a:lin ang="5400000" scaled="0"/>
                </a:gradFill>
                <a:latin typeface="Segoe Light" pitchFamily="34" charset="0"/>
              </a:rPr>
              <a:t>their</a:t>
            </a:r>
            <a:r>
              <a:rPr lang="sv-SE" sz="2800" dirty="0" smtClean="0">
                <a:gradFill>
                  <a:gsLst>
                    <a:gs pos="0">
                      <a:schemeClr val="tx1"/>
                    </a:gs>
                    <a:gs pos="86000">
                      <a:schemeClr val="tx1"/>
                    </a:gs>
                  </a:gsLst>
                  <a:lin ang="5400000" scaled="0"/>
                </a:gradFill>
                <a:latin typeface="Segoe Light" pitchFamily="34" charset="0"/>
              </a:rPr>
              <a:t> BizTalk Server investment.”</a:t>
            </a:r>
          </a:p>
        </p:txBody>
      </p:sp>
    </p:spTree>
    <p:extLst>
      <p:ext uri="{BB962C8B-B14F-4D97-AF65-F5344CB8AC3E}">
        <p14:creationId xmlns:p14="http://schemas.microsoft.com/office/powerpoint/2010/main" val="164126077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err="1"/>
              <a:t>Verify</a:t>
            </a:r>
            <a:r>
              <a:rPr lang="sv-SE" dirty="0"/>
              <a:t> &amp; </a:t>
            </a:r>
            <a:r>
              <a:rPr lang="sv-SE" dirty="0" err="1"/>
              <a:t>Configure</a:t>
            </a:r>
            <a:endParaRPr lang="sv-SE" dirty="0"/>
          </a:p>
        </p:txBody>
      </p:sp>
      <p:grpSp>
        <p:nvGrpSpPr>
          <p:cNvPr id="4" name="Group 3"/>
          <p:cNvGrpSpPr/>
          <p:nvPr/>
        </p:nvGrpSpPr>
        <p:grpSpPr>
          <a:xfrm>
            <a:off x="2684983" y="1371093"/>
            <a:ext cx="6650218" cy="1663751"/>
            <a:chOff x="634001" y="1639127"/>
            <a:chExt cx="6650218" cy="1663751"/>
          </a:xfrm>
        </p:grpSpPr>
        <p:pic>
          <p:nvPicPr>
            <p:cNvPr id="5" name="Picture 4" descr="C:\Users\hakanssonmk\AppData\Local\Microsoft\Windows\Temporary Internet Files\Content.IE5\WG9DPRG5\MC900441425[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1692512"/>
              <a:ext cx="990372" cy="9903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4" descr="C:\Users\hakanssonmk\Pictures\Microsoft Clip Organizer\0044142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3305" y="1639127"/>
              <a:ext cx="1097143" cy="1097143"/>
            </a:xfrm>
            <a:prstGeom prst="rect">
              <a:avLst/>
            </a:prstGeom>
            <a:extLst/>
          </p:spPr>
        </p:pic>
        <p:sp>
          <p:nvSpPr>
            <p:cNvPr id="7" name="TextBox 6"/>
            <p:cNvSpPr txBox="1"/>
            <p:nvPr/>
          </p:nvSpPr>
          <p:spPr>
            <a:xfrm>
              <a:off x="2872130" y="2700228"/>
              <a:ext cx="2119491" cy="584775"/>
            </a:xfrm>
            <a:prstGeom prst="rect">
              <a:avLst/>
            </a:prstGeom>
            <a:noFill/>
          </p:spPr>
          <p:txBody>
            <a:bodyPr wrap="none" rtlCol="0">
              <a:spAutoFit/>
            </a:bodyPr>
            <a:lstStyle/>
            <a:p>
              <a:r>
                <a:rPr lang="sv-SE" sz="3200" b="1" dirty="0" smtClean="0">
                  <a:effectLst>
                    <a:outerShdw blurRad="38100" dist="38100" dir="2700000" algn="tl">
                      <a:srgbClr val="000000">
                        <a:alpha val="43137"/>
                      </a:srgbClr>
                    </a:outerShdw>
                  </a:effectLst>
                </a:rPr>
                <a:t>Configure</a:t>
              </a:r>
              <a:endParaRPr lang="sv-SE" b="1" dirty="0">
                <a:effectLst>
                  <a:outerShdw blurRad="38100" dist="38100" dir="2700000" algn="tl">
                    <a:srgbClr val="000000">
                      <a:alpha val="43137"/>
                    </a:srgbClr>
                  </a:outerShdw>
                </a:effectLst>
              </a:endParaRPr>
            </a:p>
          </p:txBody>
        </p:sp>
        <p:pic>
          <p:nvPicPr>
            <p:cNvPr id="8" name="Picture 15" descr="C:\Users\hakanssonmk\Pictures\Microsoft Clip Organizer\0044144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87076" y="1639127"/>
              <a:ext cx="1097143" cy="1097143"/>
            </a:xfrm>
            <a:prstGeom prst="rect">
              <a:avLst/>
            </a:prstGeom>
            <a:extLst/>
          </p:spPr>
        </p:pic>
        <p:sp>
          <p:nvSpPr>
            <p:cNvPr id="9" name="TextBox 8"/>
            <p:cNvSpPr txBox="1"/>
            <p:nvPr/>
          </p:nvSpPr>
          <p:spPr>
            <a:xfrm>
              <a:off x="6237754" y="2718103"/>
              <a:ext cx="995785" cy="584775"/>
            </a:xfrm>
            <a:prstGeom prst="rect">
              <a:avLst/>
            </a:prstGeom>
            <a:noFill/>
          </p:spPr>
          <p:txBody>
            <a:bodyPr wrap="none" rtlCol="0">
              <a:spAutoFit/>
            </a:bodyPr>
            <a:lstStyle/>
            <a:p>
              <a:r>
                <a:rPr lang="sv-SE" sz="3200" b="1" dirty="0" smtClean="0">
                  <a:effectLst>
                    <a:outerShdw blurRad="38100" dist="38100" dir="2700000" algn="tl">
                      <a:srgbClr val="000000">
                        <a:alpha val="43137"/>
                      </a:srgbClr>
                    </a:outerShdw>
                  </a:effectLst>
                </a:rPr>
                <a:t>Test</a:t>
              </a:r>
              <a:endParaRPr lang="sv-SE" b="1" dirty="0">
                <a:effectLst>
                  <a:outerShdw blurRad="38100" dist="38100" dir="2700000" algn="tl">
                    <a:srgbClr val="000000">
                      <a:alpha val="43137"/>
                    </a:srgbClr>
                  </a:outerShdw>
                </a:effectLst>
              </a:endParaRPr>
            </a:p>
          </p:txBody>
        </p:sp>
        <p:sp>
          <p:nvSpPr>
            <p:cNvPr id="10" name="Striped Right Arrow 9"/>
            <p:cNvSpPr/>
            <p:nvPr/>
          </p:nvSpPr>
          <p:spPr>
            <a:xfrm>
              <a:off x="1905000" y="1795716"/>
              <a:ext cx="1400987" cy="783965"/>
            </a:xfrm>
            <a:prstGeom prst="stripedRightArrow">
              <a:avLst>
                <a:gd name="adj1" fmla="val 50000"/>
                <a:gd name="adj2" fmla="val 73702"/>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a:p>
          </p:txBody>
        </p:sp>
        <p:sp>
          <p:nvSpPr>
            <p:cNvPr id="11" name="Striped Right Arrow 10"/>
            <p:cNvSpPr/>
            <p:nvPr/>
          </p:nvSpPr>
          <p:spPr>
            <a:xfrm>
              <a:off x="4648200" y="1795716"/>
              <a:ext cx="1400987" cy="783965"/>
            </a:xfrm>
            <a:prstGeom prst="stripedRightArrow">
              <a:avLst>
                <a:gd name="adj1" fmla="val 50000"/>
                <a:gd name="adj2" fmla="val 73702"/>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sv-SE"/>
            </a:p>
          </p:txBody>
        </p:sp>
        <p:sp>
          <p:nvSpPr>
            <p:cNvPr id="12" name="TextBox 11"/>
            <p:cNvSpPr txBox="1"/>
            <p:nvPr/>
          </p:nvSpPr>
          <p:spPr>
            <a:xfrm>
              <a:off x="634001" y="2666937"/>
              <a:ext cx="1322798" cy="584775"/>
            </a:xfrm>
            <a:prstGeom prst="rect">
              <a:avLst/>
            </a:prstGeom>
            <a:noFill/>
          </p:spPr>
          <p:txBody>
            <a:bodyPr wrap="none" rtlCol="0">
              <a:spAutoFit/>
            </a:bodyPr>
            <a:lstStyle/>
            <a:p>
              <a:r>
                <a:rPr lang="sv-SE" sz="3200" b="1" dirty="0" smtClean="0">
                  <a:effectLst>
                    <a:outerShdw blurRad="38100" dist="38100" dir="2700000" algn="tl">
                      <a:srgbClr val="000000">
                        <a:alpha val="43137"/>
                      </a:srgbClr>
                    </a:outerShdw>
                  </a:effectLst>
                </a:rPr>
                <a:t>Setup</a:t>
              </a:r>
              <a:endParaRPr lang="sv-SE" b="1" dirty="0">
                <a:effectLst>
                  <a:outerShdw blurRad="38100" dist="38100" dir="2700000" algn="tl">
                    <a:srgbClr val="000000">
                      <a:alpha val="43137"/>
                    </a:srgbClr>
                  </a:outerShdw>
                </a:effectLst>
              </a:endParaRPr>
            </a:p>
          </p:txBody>
        </p:sp>
      </p:grpSp>
      <p:grpSp>
        <p:nvGrpSpPr>
          <p:cNvPr id="13" name="Group 12"/>
          <p:cNvGrpSpPr/>
          <p:nvPr/>
        </p:nvGrpSpPr>
        <p:grpSpPr>
          <a:xfrm>
            <a:off x="2102017" y="3855196"/>
            <a:ext cx="7898166" cy="548571"/>
            <a:chOff x="712434" y="4114800"/>
            <a:chExt cx="7898166" cy="548571"/>
          </a:xfrm>
        </p:grpSpPr>
        <p:sp>
          <p:nvSpPr>
            <p:cNvPr id="14" name="Rectangle 13"/>
            <p:cNvSpPr/>
            <p:nvPr/>
          </p:nvSpPr>
          <p:spPr>
            <a:xfrm>
              <a:off x="1066800" y="4181474"/>
              <a:ext cx="7543800" cy="461665"/>
            </a:xfrm>
            <a:prstGeom prst="rect">
              <a:avLst/>
            </a:prstGeom>
          </p:spPr>
          <p:txBody>
            <a:bodyPr wrap="square">
              <a:spAutoFit/>
            </a:bodyPr>
            <a:lstStyle/>
            <a:p>
              <a:pPr marL="118872" indent="0">
                <a:buNone/>
              </a:pPr>
              <a:r>
                <a:rPr lang="en-US" sz="2400" dirty="0">
                  <a:hlinkClick r:id="rId6"/>
                </a:rPr>
                <a:t>BizTalk Server </a:t>
              </a:r>
              <a:r>
                <a:rPr lang="en-US" sz="2400" dirty="0" smtClean="0">
                  <a:hlinkClick r:id="rId6"/>
                </a:rPr>
                <a:t>Best </a:t>
              </a:r>
              <a:r>
                <a:rPr lang="en-US" sz="2400" dirty="0">
                  <a:hlinkClick r:id="rId6"/>
                </a:rPr>
                <a:t>Practices Analyzer</a:t>
              </a:r>
              <a:endParaRPr lang="en-US" sz="2400" dirty="0"/>
            </a:p>
          </p:txBody>
        </p:sp>
        <p:pic>
          <p:nvPicPr>
            <p:cNvPr id="15" name="Picture 14" descr="C:\Users\hakanssonmk\Pictures\Microsoft Clip Organizer\0044142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2434" y="4114800"/>
              <a:ext cx="548571" cy="548571"/>
            </a:xfrm>
            <a:prstGeom prst="rect">
              <a:avLst/>
            </a:prstGeom>
            <a:extLst/>
          </p:spPr>
        </p:pic>
      </p:grpSp>
      <p:grpSp>
        <p:nvGrpSpPr>
          <p:cNvPr id="19" name="Group 18"/>
          <p:cNvGrpSpPr/>
          <p:nvPr/>
        </p:nvGrpSpPr>
        <p:grpSpPr>
          <a:xfrm>
            <a:off x="2110638" y="4472985"/>
            <a:ext cx="7584745" cy="542823"/>
            <a:chOff x="721055" y="5457825"/>
            <a:chExt cx="7584745" cy="542823"/>
          </a:xfrm>
        </p:grpSpPr>
        <p:sp>
          <p:nvSpPr>
            <p:cNvPr id="20" name="Rectangle 19"/>
            <p:cNvSpPr/>
            <p:nvPr/>
          </p:nvSpPr>
          <p:spPr>
            <a:xfrm>
              <a:off x="1066800" y="5510212"/>
              <a:ext cx="7239000" cy="461665"/>
            </a:xfrm>
            <a:prstGeom prst="rect">
              <a:avLst/>
            </a:prstGeom>
          </p:spPr>
          <p:txBody>
            <a:bodyPr wrap="square">
              <a:spAutoFit/>
            </a:bodyPr>
            <a:lstStyle/>
            <a:p>
              <a:pPr marL="118872" indent="0">
                <a:buNone/>
              </a:pPr>
              <a:r>
                <a:rPr lang="en-US" sz="2400" dirty="0" smtClean="0">
                  <a:hlinkClick r:id="rId8"/>
                </a:rPr>
                <a:t>BizTalk Benchmark Wizard</a:t>
              </a:r>
              <a:endParaRPr lang="sv-SE" sz="2400" dirty="0"/>
            </a:p>
          </p:txBody>
        </p:sp>
        <p:pic>
          <p:nvPicPr>
            <p:cNvPr id="21" name="Picture 15" descr="C:\Users\hakanssonmk\Pictures\Microsoft Clip Organizer\0044144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1055" y="5457825"/>
              <a:ext cx="542823" cy="542823"/>
            </a:xfrm>
            <a:prstGeom prst="rect">
              <a:avLst/>
            </a:prstGeom>
            <a:extLst/>
          </p:spPr>
        </p:pic>
      </p:grpSp>
      <p:grpSp>
        <p:nvGrpSpPr>
          <p:cNvPr id="22" name="Group 21"/>
          <p:cNvGrpSpPr/>
          <p:nvPr/>
        </p:nvGrpSpPr>
        <p:grpSpPr>
          <a:xfrm>
            <a:off x="2094545" y="3212263"/>
            <a:ext cx="8058038" cy="897667"/>
            <a:chOff x="704962" y="3471867"/>
            <a:chExt cx="8058038" cy="897667"/>
          </a:xfrm>
        </p:grpSpPr>
        <p:sp>
          <p:nvSpPr>
            <p:cNvPr id="23" name="Rectangle 22"/>
            <p:cNvSpPr/>
            <p:nvPr/>
          </p:nvSpPr>
          <p:spPr>
            <a:xfrm>
              <a:off x="1099995" y="3538537"/>
              <a:ext cx="7663005" cy="830997"/>
            </a:xfrm>
            <a:prstGeom prst="rect">
              <a:avLst/>
            </a:prstGeom>
          </p:spPr>
          <p:txBody>
            <a:bodyPr wrap="square">
              <a:spAutoFit/>
            </a:bodyPr>
            <a:lstStyle/>
            <a:p>
              <a:pPr marL="118872"/>
              <a:r>
                <a:rPr lang="en-US" sz="2400" dirty="0">
                  <a:hlinkClick r:id="rId10"/>
                </a:rPr>
                <a:t>BizTalk Server 2009 Performance Optimization </a:t>
              </a:r>
              <a:r>
                <a:rPr lang="en-US" sz="2400" dirty="0" smtClean="0">
                  <a:hlinkClick r:id="rId10"/>
                </a:rPr>
                <a:t>Guide</a:t>
              </a:r>
              <a:endParaRPr lang="en-US" sz="2400" dirty="0"/>
            </a:p>
          </p:txBody>
        </p:sp>
        <p:pic>
          <p:nvPicPr>
            <p:cNvPr id="24" name="Picture 23" descr="C:\Users\hakanssonmk\AppData\Local\Microsoft\Windows\Temporary Internet Files\Content.IE5\WG9DPRG5\MC900441425[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04962" y="3471867"/>
              <a:ext cx="571386" cy="57138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519079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The </a:t>
            </a:r>
            <a:r>
              <a:rPr lang="sv-SE" dirty="0"/>
              <a:t>BizTalk Benchmark </a:t>
            </a:r>
            <a:r>
              <a:rPr lang="sv-SE" dirty="0" err="1" smtClean="0"/>
              <a:t>Wizard</a:t>
            </a:r>
            <a:endParaRPr lang="sv-SE" dirty="0"/>
          </a:p>
        </p:txBody>
      </p:sp>
      <p:pic>
        <p:nvPicPr>
          <p:cNvPr id="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21556" y="1653968"/>
            <a:ext cx="1555552" cy="785818"/>
          </a:xfrm>
          <a:prstGeom prst="rect">
            <a:avLst/>
          </a:prstGeom>
          <a:scene3d>
            <a:camera prst="perspectiveContrastingLeftFacing"/>
            <a:lightRig rig="threePt" dir="t"/>
          </a:scene3d>
          <a:extLst/>
        </p:spPr>
      </p:pic>
      <p:pic>
        <p:nvPicPr>
          <p:cNvPr id="5" name="Picture 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9908" y="1601586"/>
            <a:ext cx="1468293" cy="933456"/>
          </a:xfrm>
          <a:prstGeom prst="rect">
            <a:avLst/>
          </a:prstGeom>
          <a:scene3d>
            <a:camera prst="perspectiveContrastingLeftFacing"/>
            <a:lightRig rig="threePt" dir="t"/>
          </a:scene3d>
          <a:extLst/>
        </p:spPr>
      </p:pic>
      <p:grpSp>
        <p:nvGrpSpPr>
          <p:cNvPr id="6" name="Group 5"/>
          <p:cNvGrpSpPr/>
          <p:nvPr/>
        </p:nvGrpSpPr>
        <p:grpSpPr>
          <a:xfrm>
            <a:off x="7005308" y="4420986"/>
            <a:ext cx="2743200" cy="1298377"/>
            <a:chOff x="5715000" y="4572000"/>
            <a:chExt cx="2743200" cy="1298377"/>
          </a:xfrm>
        </p:grpSpPr>
        <p:sp>
          <p:nvSpPr>
            <p:cNvPr id="7" name="Rounded Rectangle 6"/>
            <p:cNvSpPr/>
            <p:nvPr/>
          </p:nvSpPr>
          <p:spPr>
            <a:xfrm>
              <a:off x="5715000" y="4574977"/>
              <a:ext cx="2743200" cy="1295400"/>
            </a:xfrm>
            <a:prstGeom prst="roundRect">
              <a:avLst>
                <a:gd name="adj" fmla="val 9409"/>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sv-SE" sz="1600"/>
            </a:p>
          </p:txBody>
        </p:sp>
        <p:sp>
          <p:nvSpPr>
            <p:cNvPr id="8" name="Rounded Rectangle 7"/>
            <p:cNvSpPr/>
            <p:nvPr/>
          </p:nvSpPr>
          <p:spPr>
            <a:xfrm>
              <a:off x="5850192" y="4975641"/>
              <a:ext cx="1524000" cy="76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sv-SE" sz="1600"/>
            </a:p>
          </p:txBody>
        </p:sp>
        <p:pic>
          <p:nvPicPr>
            <p:cNvPr id="9" name="Picture 2" descr="C:\Users\hakanssonmk\Downloads\pipelin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4992" y="5128041"/>
              <a:ext cx="990600" cy="239661"/>
            </a:xfrm>
            <a:prstGeom prst="rect">
              <a:avLst/>
            </a:prstGeom>
            <a:extLst/>
          </p:spPr>
        </p:pic>
        <p:grpSp>
          <p:nvGrpSpPr>
            <p:cNvPr id="10" name="Group 9"/>
            <p:cNvGrpSpPr/>
            <p:nvPr/>
          </p:nvGrpSpPr>
          <p:grpSpPr>
            <a:xfrm>
              <a:off x="7430728" y="4955977"/>
              <a:ext cx="904568" cy="762000"/>
              <a:chOff x="3733800" y="4495800"/>
              <a:chExt cx="1066800" cy="914400"/>
            </a:xfrm>
          </p:grpSpPr>
          <p:sp>
            <p:nvSpPr>
              <p:cNvPr id="13" name="Rounded Rectangle 12"/>
              <p:cNvSpPr/>
              <p:nvPr/>
            </p:nvSpPr>
            <p:spPr>
              <a:xfrm>
                <a:off x="3733800" y="4495800"/>
                <a:ext cx="1066800" cy="9144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sv-SE" sz="1600"/>
              </a:p>
            </p:txBody>
          </p:sp>
          <p:pic>
            <p:nvPicPr>
              <p:cNvPr id="14" name="Picture 7" descr="XML Web Service sm"/>
              <p:cNvPicPr>
                <a:picLocks noChangeAspect="1" noChangeArrowheads="1"/>
              </p:cNvPicPr>
              <p:nvPr/>
            </p:nvPicPr>
            <p:blipFill>
              <a:blip r:embed="rId6"/>
              <a:srcRect/>
              <a:stretch>
                <a:fillRect/>
              </a:stretch>
            </p:blipFill>
            <p:spPr bwMode="gray">
              <a:xfrm>
                <a:off x="4038600" y="4572000"/>
                <a:ext cx="402804" cy="447676"/>
              </a:xfrm>
              <a:prstGeom prst="rect">
                <a:avLst/>
              </a:prstGeom>
              <a:effectLst>
                <a:outerShdw dist="12700" algn="ctr" rotWithShape="0">
                  <a:schemeClr val="bg2">
                    <a:alpha val="50000"/>
                  </a:schemeClr>
                </a:outerShdw>
              </a:effectLst>
            </p:spPr>
          </p:pic>
          <p:sp>
            <p:nvSpPr>
              <p:cNvPr id="15" name="TextBox 14"/>
              <p:cNvSpPr txBox="1"/>
              <p:nvPr/>
            </p:nvSpPr>
            <p:spPr>
              <a:xfrm>
                <a:off x="3733800" y="5040868"/>
                <a:ext cx="1066800" cy="307777"/>
              </a:xfrm>
              <a:prstGeom prst="rect">
                <a:avLst/>
              </a:prstGeom>
              <a:noFill/>
            </p:spPr>
            <p:txBody>
              <a:bodyPr wrap="square" rtlCol="0">
                <a:spAutoFit/>
              </a:bodyPr>
              <a:lstStyle/>
              <a:p>
                <a:pPr algn="ctr"/>
                <a:r>
                  <a:rPr lang="sv-SE" sz="1400" dirty="0" smtClean="0"/>
                  <a:t>netTcp</a:t>
                </a:r>
                <a:endParaRPr lang="sv-SE" sz="1600" dirty="0"/>
              </a:p>
            </p:txBody>
          </p:sp>
        </p:grpSp>
        <p:sp>
          <p:nvSpPr>
            <p:cNvPr id="11" name="TextBox 10"/>
            <p:cNvSpPr txBox="1"/>
            <p:nvPr/>
          </p:nvSpPr>
          <p:spPr>
            <a:xfrm>
              <a:off x="5850192" y="5432841"/>
              <a:ext cx="1524000" cy="307777"/>
            </a:xfrm>
            <a:prstGeom prst="rect">
              <a:avLst/>
            </a:prstGeom>
            <a:noFill/>
          </p:spPr>
          <p:txBody>
            <a:bodyPr wrap="square" rtlCol="0">
              <a:spAutoFit/>
            </a:bodyPr>
            <a:lstStyle/>
            <a:p>
              <a:pPr algn="ctr"/>
              <a:r>
                <a:rPr lang="sv-SE" sz="1400" dirty="0" smtClean="0">
                  <a:solidFill>
                    <a:schemeClr val="bg1"/>
                  </a:solidFill>
                </a:rPr>
                <a:t>Passthrough</a:t>
              </a:r>
              <a:endParaRPr lang="sv-SE" sz="1600" dirty="0">
                <a:solidFill>
                  <a:schemeClr val="bg1"/>
                </a:solidFill>
              </a:endParaRPr>
            </a:p>
          </p:txBody>
        </p:sp>
        <p:sp>
          <p:nvSpPr>
            <p:cNvPr id="12" name="TextBox 11"/>
            <p:cNvSpPr txBox="1"/>
            <p:nvPr/>
          </p:nvSpPr>
          <p:spPr>
            <a:xfrm>
              <a:off x="5717860" y="4572000"/>
              <a:ext cx="2218621" cy="307777"/>
            </a:xfrm>
            <a:prstGeom prst="rect">
              <a:avLst/>
            </a:prstGeom>
            <a:noFill/>
          </p:spPr>
          <p:txBody>
            <a:bodyPr wrap="none" rtlCol="0">
              <a:spAutoFit/>
            </a:bodyPr>
            <a:lstStyle/>
            <a:p>
              <a:r>
                <a:rPr lang="sv-SE" sz="1400" dirty="0" smtClean="0">
                  <a:solidFill>
                    <a:schemeClr val="bg1"/>
                  </a:solidFill>
                </a:rPr>
                <a:t>WCF One-Way Send port</a:t>
              </a:r>
              <a:endParaRPr lang="sv-SE" sz="1400" dirty="0">
                <a:solidFill>
                  <a:schemeClr val="bg1"/>
                </a:solidFill>
              </a:endParaRPr>
            </a:p>
          </p:txBody>
        </p:sp>
      </p:grpSp>
      <p:sp>
        <p:nvSpPr>
          <p:cNvPr id="17" name="Rounded Rectangle 16"/>
          <p:cNvSpPr/>
          <p:nvPr/>
        </p:nvSpPr>
        <p:spPr>
          <a:xfrm>
            <a:off x="2204708" y="4423963"/>
            <a:ext cx="2743200" cy="1295400"/>
          </a:xfrm>
          <a:prstGeom prst="roundRect">
            <a:avLst>
              <a:gd name="adj" fmla="val 9409"/>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sv-SE" sz="1600"/>
          </a:p>
        </p:txBody>
      </p:sp>
      <p:sp>
        <p:nvSpPr>
          <p:cNvPr id="18" name="Rounded Rectangle 17"/>
          <p:cNvSpPr/>
          <p:nvPr/>
        </p:nvSpPr>
        <p:spPr>
          <a:xfrm>
            <a:off x="3310836" y="4824627"/>
            <a:ext cx="1524000" cy="76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sv-SE" sz="1600"/>
          </a:p>
        </p:txBody>
      </p:sp>
      <p:pic>
        <p:nvPicPr>
          <p:cNvPr id="19" name="Picture 2" descr="C:\Users\hakanssonmk\Downloads\pipelin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5636" y="4977027"/>
            <a:ext cx="990600" cy="239661"/>
          </a:xfrm>
          <a:prstGeom prst="rect">
            <a:avLst/>
          </a:prstGeom>
          <a:extLst/>
        </p:spPr>
      </p:pic>
      <p:grpSp>
        <p:nvGrpSpPr>
          <p:cNvPr id="20" name="Group 19"/>
          <p:cNvGrpSpPr/>
          <p:nvPr/>
        </p:nvGrpSpPr>
        <p:grpSpPr>
          <a:xfrm>
            <a:off x="2330068" y="4824627"/>
            <a:ext cx="904568" cy="762000"/>
            <a:chOff x="3733800" y="4495800"/>
            <a:chExt cx="1066800" cy="914400"/>
          </a:xfrm>
        </p:grpSpPr>
        <p:sp>
          <p:nvSpPr>
            <p:cNvPr id="24" name="Rounded Rectangle 23"/>
            <p:cNvSpPr/>
            <p:nvPr/>
          </p:nvSpPr>
          <p:spPr>
            <a:xfrm>
              <a:off x="3733800" y="4495800"/>
              <a:ext cx="1066800" cy="9144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sv-SE" sz="1600"/>
            </a:p>
          </p:txBody>
        </p:sp>
        <p:pic>
          <p:nvPicPr>
            <p:cNvPr id="25" name="Picture 7" descr="XML Web Service sm"/>
            <p:cNvPicPr>
              <a:picLocks noChangeAspect="1" noChangeArrowheads="1"/>
            </p:cNvPicPr>
            <p:nvPr/>
          </p:nvPicPr>
          <p:blipFill>
            <a:blip r:embed="rId6"/>
            <a:srcRect/>
            <a:stretch>
              <a:fillRect/>
            </a:stretch>
          </p:blipFill>
          <p:spPr bwMode="gray">
            <a:xfrm>
              <a:off x="4038600" y="4572000"/>
              <a:ext cx="402804" cy="447676"/>
            </a:xfrm>
            <a:prstGeom prst="rect">
              <a:avLst/>
            </a:prstGeom>
            <a:effectLst>
              <a:outerShdw dist="12700" algn="ctr" rotWithShape="0">
                <a:schemeClr val="bg2">
                  <a:alpha val="50000"/>
                </a:schemeClr>
              </a:outerShdw>
            </a:effectLst>
          </p:spPr>
        </p:pic>
        <p:sp>
          <p:nvSpPr>
            <p:cNvPr id="26" name="TextBox 25"/>
            <p:cNvSpPr txBox="1"/>
            <p:nvPr/>
          </p:nvSpPr>
          <p:spPr>
            <a:xfrm>
              <a:off x="3733800" y="5040868"/>
              <a:ext cx="1066800" cy="369332"/>
            </a:xfrm>
            <a:prstGeom prst="rect">
              <a:avLst/>
            </a:prstGeom>
            <a:noFill/>
          </p:spPr>
          <p:txBody>
            <a:bodyPr wrap="square" rtlCol="0">
              <a:spAutoFit/>
            </a:bodyPr>
            <a:lstStyle/>
            <a:p>
              <a:pPr algn="ctr"/>
              <a:r>
                <a:rPr lang="sv-SE" sz="1400" dirty="0" smtClean="0">
                  <a:solidFill>
                    <a:schemeClr val="bg1"/>
                  </a:solidFill>
                </a:rPr>
                <a:t>netTcp</a:t>
              </a:r>
              <a:endParaRPr lang="sv-SE" sz="1600" dirty="0">
                <a:solidFill>
                  <a:schemeClr val="bg1"/>
                </a:solidFill>
              </a:endParaRPr>
            </a:p>
          </p:txBody>
        </p:sp>
      </p:grpSp>
      <p:sp>
        <p:nvSpPr>
          <p:cNvPr id="21" name="TextBox 20"/>
          <p:cNvSpPr txBox="1"/>
          <p:nvPr/>
        </p:nvSpPr>
        <p:spPr>
          <a:xfrm>
            <a:off x="3310836" y="5281827"/>
            <a:ext cx="1524000" cy="307777"/>
          </a:xfrm>
          <a:prstGeom prst="rect">
            <a:avLst/>
          </a:prstGeom>
          <a:noFill/>
        </p:spPr>
        <p:txBody>
          <a:bodyPr wrap="square" rtlCol="0">
            <a:spAutoFit/>
          </a:bodyPr>
          <a:lstStyle/>
          <a:p>
            <a:pPr algn="ctr"/>
            <a:r>
              <a:rPr lang="sv-SE" sz="1400" dirty="0" smtClean="0">
                <a:solidFill>
                  <a:schemeClr val="bg1"/>
                </a:solidFill>
              </a:rPr>
              <a:t>Passthrough</a:t>
            </a:r>
            <a:endParaRPr lang="sv-SE" sz="1600" dirty="0">
              <a:solidFill>
                <a:schemeClr val="bg1"/>
              </a:solidFill>
            </a:endParaRPr>
          </a:p>
        </p:txBody>
      </p:sp>
      <p:sp>
        <p:nvSpPr>
          <p:cNvPr id="22" name="TextBox 21"/>
          <p:cNvSpPr txBox="1"/>
          <p:nvPr/>
        </p:nvSpPr>
        <p:spPr>
          <a:xfrm>
            <a:off x="2228622" y="4435045"/>
            <a:ext cx="2816540" cy="307777"/>
          </a:xfrm>
          <a:prstGeom prst="rect">
            <a:avLst/>
          </a:prstGeom>
          <a:noFill/>
        </p:spPr>
        <p:txBody>
          <a:bodyPr wrap="none" rtlCol="0">
            <a:spAutoFit/>
          </a:bodyPr>
          <a:lstStyle/>
          <a:p>
            <a:r>
              <a:rPr lang="sv-SE" sz="1400" dirty="0" smtClean="0">
                <a:solidFill>
                  <a:schemeClr val="bg1"/>
                </a:solidFill>
              </a:rPr>
              <a:t>WCF One-Way Receive Location</a:t>
            </a:r>
            <a:endParaRPr lang="sv-SE" sz="1400" dirty="0">
              <a:solidFill>
                <a:schemeClr val="bg1"/>
              </a:solidFill>
            </a:endParaRPr>
          </a:p>
        </p:txBody>
      </p:sp>
      <p:cxnSp>
        <p:nvCxnSpPr>
          <p:cNvPr id="23" name="Straight Arrow Connector 22"/>
          <p:cNvCxnSpPr>
            <a:stCxn id="17" idx="3"/>
            <a:endCxn id="28" idx="1"/>
          </p:cNvCxnSpPr>
          <p:nvPr/>
        </p:nvCxnSpPr>
        <p:spPr>
          <a:xfrm flipV="1">
            <a:off x="4947908" y="5067458"/>
            <a:ext cx="533400" cy="4205"/>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5252708" y="4610258"/>
            <a:ext cx="1631752" cy="1283081"/>
            <a:chOff x="3962400" y="4761272"/>
            <a:chExt cx="1631752" cy="1283081"/>
          </a:xfrm>
        </p:grpSpPr>
        <p:pic>
          <p:nvPicPr>
            <p:cNvPr id="28" name="Rectangle 47928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1000" y="4761272"/>
              <a:ext cx="1066800" cy="914400"/>
            </a:xfrm>
            <a:prstGeom prst="rect">
              <a:avLst/>
            </a:prstGeom>
            <a:extLst/>
          </p:spPr>
        </p:pic>
        <p:sp>
          <p:nvSpPr>
            <p:cNvPr id="29" name="TextBox 28"/>
            <p:cNvSpPr txBox="1"/>
            <p:nvPr/>
          </p:nvSpPr>
          <p:spPr>
            <a:xfrm>
              <a:off x="3962400" y="5736576"/>
              <a:ext cx="1629933" cy="307777"/>
            </a:xfrm>
            <a:prstGeom prst="rect">
              <a:avLst/>
            </a:prstGeom>
            <a:noFill/>
          </p:spPr>
          <p:txBody>
            <a:bodyPr wrap="none" rtlCol="0">
              <a:spAutoFit/>
            </a:bodyPr>
            <a:lstStyle/>
            <a:p>
              <a:r>
                <a:rPr lang="sv-SE" sz="1400" dirty="0" smtClean="0"/>
                <a:t>BizTalkMsgBoxDb</a:t>
              </a:r>
              <a:endParaRPr lang="sv-SE" dirty="0"/>
            </a:p>
          </p:txBody>
        </p:sp>
        <p:cxnSp>
          <p:nvCxnSpPr>
            <p:cNvPr id="30" name="Straight Arrow Connector 29"/>
            <p:cNvCxnSpPr>
              <a:stCxn id="28" idx="3"/>
              <a:endCxn id="7" idx="1"/>
            </p:cNvCxnSpPr>
            <p:nvPr/>
          </p:nvCxnSpPr>
          <p:spPr>
            <a:xfrm>
              <a:off x="5257800" y="5218472"/>
              <a:ext cx="336352" cy="4205"/>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2433308" y="3050180"/>
            <a:ext cx="428625" cy="1371600"/>
            <a:chOff x="1143000" y="3201194"/>
            <a:chExt cx="428625" cy="1371600"/>
          </a:xfrm>
        </p:grpSpPr>
        <p:cxnSp>
          <p:nvCxnSpPr>
            <p:cNvPr id="32" name="Straight Arrow Connector 31"/>
            <p:cNvCxnSpPr/>
            <p:nvPr/>
          </p:nvCxnSpPr>
          <p:spPr>
            <a:xfrm rot="5400000">
              <a:off x="685800" y="3886200"/>
              <a:ext cx="1371600" cy="1588"/>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pic>
          <p:nvPicPr>
            <p:cNvPr id="33" name="Picture 24" descr="Schema"/>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43000" y="3505200"/>
              <a:ext cx="428625" cy="695325"/>
            </a:xfrm>
            <a:prstGeom prst="rect">
              <a:avLst/>
            </a:prstGeom>
            <a:extLst/>
          </p:spPr>
        </p:pic>
      </p:grpSp>
      <p:grpSp>
        <p:nvGrpSpPr>
          <p:cNvPr id="34" name="Group 33"/>
          <p:cNvGrpSpPr/>
          <p:nvPr/>
        </p:nvGrpSpPr>
        <p:grpSpPr>
          <a:xfrm>
            <a:off x="9015083" y="3049386"/>
            <a:ext cx="428625" cy="1371600"/>
            <a:chOff x="7724775" y="3200400"/>
            <a:chExt cx="428625" cy="1371600"/>
          </a:xfrm>
        </p:grpSpPr>
        <p:cxnSp>
          <p:nvCxnSpPr>
            <p:cNvPr id="35" name="Straight Arrow Connector 34"/>
            <p:cNvCxnSpPr/>
            <p:nvPr/>
          </p:nvCxnSpPr>
          <p:spPr>
            <a:xfrm rot="16200000" flipV="1">
              <a:off x="7238205" y="3885406"/>
              <a:ext cx="1371600" cy="1588"/>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pic>
          <p:nvPicPr>
            <p:cNvPr id="36" name="Picture 24" descr="Schema"/>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24775" y="3505200"/>
              <a:ext cx="428625" cy="695325"/>
            </a:xfrm>
            <a:prstGeom prst="rect">
              <a:avLst/>
            </a:prstGeom>
            <a:extLst/>
          </p:spPr>
        </p:pic>
      </p:grpSp>
      <p:grpSp>
        <p:nvGrpSpPr>
          <p:cNvPr id="37" name="Group 36"/>
          <p:cNvGrpSpPr/>
          <p:nvPr/>
        </p:nvGrpSpPr>
        <p:grpSpPr>
          <a:xfrm>
            <a:off x="3576308" y="1982586"/>
            <a:ext cx="4800600" cy="2452459"/>
            <a:chOff x="2286000" y="2133600"/>
            <a:chExt cx="4800600" cy="2452459"/>
          </a:xfrm>
        </p:grpSpPr>
        <p:sp>
          <p:nvSpPr>
            <p:cNvPr id="38" name="TextBox 37"/>
            <p:cNvSpPr txBox="1"/>
            <p:nvPr/>
          </p:nvSpPr>
          <p:spPr>
            <a:xfrm>
              <a:off x="2286000" y="3502223"/>
              <a:ext cx="1905000" cy="307777"/>
            </a:xfrm>
            <a:prstGeom prst="rect">
              <a:avLst/>
            </a:prstGeom>
            <a:noFill/>
          </p:spPr>
          <p:txBody>
            <a:bodyPr wrap="square" rtlCol="0">
              <a:spAutoFit/>
            </a:bodyPr>
            <a:lstStyle/>
            <a:p>
              <a:r>
                <a:rPr lang="sv-SE" sz="1400" dirty="0" smtClean="0"/>
                <a:t>Received msgs/sec</a:t>
              </a:r>
              <a:endParaRPr lang="sv-SE" sz="1400" dirty="0"/>
            </a:p>
          </p:txBody>
        </p:sp>
        <p:sp>
          <p:nvSpPr>
            <p:cNvPr id="39" name="Rounded Rectangle 38"/>
            <p:cNvSpPr/>
            <p:nvPr/>
          </p:nvSpPr>
          <p:spPr>
            <a:xfrm flipH="1">
              <a:off x="4038600" y="2133600"/>
              <a:ext cx="1143000" cy="1143000"/>
            </a:xfrm>
            <a:prstGeom prst="roundRect">
              <a:avLst/>
            </a:prstGeom>
            <a:blipFill>
              <a:blip r:embed="rId9" cstate="print"/>
              <a:stretch>
                <a:fillRect/>
              </a:stretch>
            </a:blipFill>
            <a:effectLst>
              <a:outerShdw blurRad="63500" sx="102000" sy="102000" algn="ctr"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cxnSp>
          <p:nvCxnSpPr>
            <p:cNvPr id="40" name="Straight Arrow Connector 39"/>
            <p:cNvCxnSpPr>
              <a:stCxn id="22" idx="0"/>
              <a:endCxn id="39" idx="3"/>
            </p:cNvCxnSpPr>
            <p:nvPr/>
          </p:nvCxnSpPr>
          <p:spPr>
            <a:xfrm flipV="1">
              <a:off x="2346584" y="2705100"/>
              <a:ext cx="1692016" cy="1880959"/>
            </a:xfrm>
            <a:prstGeom prst="straightConnector1">
              <a:avLst/>
            </a:prstGeom>
            <a:ln>
              <a:prstDash val="sysDot"/>
              <a:tailEnd type="arrow"/>
            </a:ln>
          </p:spPr>
          <p:style>
            <a:lnRef idx="2">
              <a:schemeClr val="accent4"/>
            </a:lnRef>
            <a:fillRef idx="0">
              <a:schemeClr val="accent4"/>
            </a:fillRef>
            <a:effectRef idx="1">
              <a:schemeClr val="accent4"/>
            </a:effectRef>
            <a:fontRef idx="minor">
              <a:schemeClr val="tx1"/>
            </a:fontRef>
          </p:style>
        </p:cxnSp>
        <p:cxnSp>
          <p:nvCxnSpPr>
            <p:cNvPr id="41" name="Straight Arrow Connector 40"/>
            <p:cNvCxnSpPr>
              <a:stCxn id="7" idx="0"/>
              <a:endCxn id="39" idx="1"/>
            </p:cNvCxnSpPr>
            <p:nvPr/>
          </p:nvCxnSpPr>
          <p:spPr>
            <a:xfrm flipH="1" flipV="1">
              <a:off x="5181600" y="2705100"/>
              <a:ext cx="1784152" cy="1869877"/>
            </a:xfrm>
            <a:prstGeom prst="straightConnector1">
              <a:avLst/>
            </a:prstGeom>
            <a:ln>
              <a:prstDash val="sysDot"/>
              <a:tailEnd type="arrow"/>
            </a:ln>
          </p:spPr>
          <p:style>
            <a:lnRef idx="2">
              <a:schemeClr val="accent4"/>
            </a:lnRef>
            <a:fillRef idx="0">
              <a:schemeClr val="accent4"/>
            </a:fillRef>
            <a:effectRef idx="1">
              <a:schemeClr val="accent4"/>
            </a:effectRef>
            <a:fontRef idx="minor">
              <a:schemeClr val="tx1"/>
            </a:fontRef>
          </p:style>
        </p:cxnSp>
        <p:sp>
          <p:nvSpPr>
            <p:cNvPr id="42" name="TextBox 41"/>
            <p:cNvSpPr txBox="1"/>
            <p:nvPr/>
          </p:nvSpPr>
          <p:spPr>
            <a:xfrm>
              <a:off x="5181600" y="3505200"/>
              <a:ext cx="1905000" cy="307777"/>
            </a:xfrm>
            <a:prstGeom prst="rect">
              <a:avLst/>
            </a:prstGeom>
            <a:noFill/>
          </p:spPr>
          <p:txBody>
            <a:bodyPr wrap="square" rtlCol="0">
              <a:spAutoFit/>
            </a:bodyPr>
            <a:lstStyle/>
            <a:p>
              <a:r>
                <a:rPr lang="sv-SE" sz="1400" dirty="0" smtClean="0"/>
                <a:t>Processed msgs/sec</a:t>
              </a:r>
              <a:endParaRPr lang="sv-SE" sz="1400" dirty="0"/>
            </a:p>
          </p:txBody>
        </p:sp>
      </p:grpSp>
      <p:sp>
        <p:nvSpPr>
          <p:cNvPr id="43" name="TextBox 42"/>
          <p:cNvSpPr txBox="1"/>
          <p:nvPr/>
        </p:nvSpPr>
        <p:spPr>
          <a:xfrm>
            <a:off x="1518908" y="2741609"/>
            <a:ext cx="2325328" cy="307777"/>
          </a:xfrm>
          <a:prstGeom prst="rect">
            <a:avLst/>
          </a:prstGeom>
          <a:noFill/>
        </p:spPr>
        <p:txBody>
          <a:bodyPr wrap="square" rtlCol="0">
            <a:spAutoFit/>
          </a:bodyPr>
          <a:lstStyle/>
          <a:p>
            <a:r>
              <a:rPr lang="sv-SE" sz="1400" dirty="0" smtClean="0"/>
              <a:t>BizTalk Benchmark Wizard</a:t>
            </a:r>
            <a:endParaRPr lang="sv-SE" sz="1400" dirty="0"/>
          </a:p>
        </p:txBody>
      </p:sp>
      <p:sp>
        <p:nvSpPr>
          <p:cNvPr id="44" name="TextBox 43"/>
          <p:cNvSpPr txBox="1"/>
          <p:nvPr/>
        </p:nvSpPr>
        <p:spPr>
          <a:xfrm>
            <a:off x="8300708" y="2598626"/>
            <a:ext cx="2206266" cy="307777"/>
          </a:xfrm>
          <a:prstGeom prst="rect">
            <a:avLst/>
          </a:prstGeom>
          <a:noFill/>
        </p:spPr>
        <p:txBody>
          <a:bodyPr wrap="square" rtlCol="0">
            <a:spAutoFit/>
          </a:bodyPr>
          <a:lstStyle/>
          <a:p>
            <a:r>
              <a:rPr lang="sv-SE" sz="1400" dirty="0" smtClean="0"/>
              <a:t>The ”Back-end service”</a:t>
            </a:r>
            <a:endParaRPr lang="sv-SE" sz="1400" dirty="0"/>
          </a:p>
        </p:txBody>
      </p:sp>
    </p:spTree>
    <p:extLst>
      <p:ext uri="{BB962C8B-B14F-4D97-AF65-F5344CB8AC3E}">
        <p14:creationId xmlns:p14="http://schemas.microsoft.com/office/powerpoint/2010/main" val="7184434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chEd_Europe_Session_Template_16x9FINALV2">
  <a:themeElements>
    <a:clrScheme name="TechEd Europe Keynote Template 16x9">
      <a:dk1>
        <a:srgbClr val="000000"/>
      </a:dk1>
      <a:lt1>
        <a:srgbClr val="FFFFFF"/>
      </a:lt1>
      <a:dk2>
        <a:srgbClr val="0070C0"/>
      </a:dk2>
      <a:lt2>
        <a:srgbClr val="92D050"/>
      </a:lt2>
      <a:accent1>
        <a:srgbClr val="FFC000"/>
      </a:accent1>
      <a:accent2>
        <a:srgbClr val="2DA33B"/>
      </a:accent2>
      <a:accent3>
        <a:srgbClr val="DF8045"/>
      </a:accent3>
      <a:accent4>
        <a:srgbClr val="2D86E7"/>
      </a:accent4>
      <a:accent5>
        <a:srgbClr val="755DCB"/>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latin typeface="Segoe Light"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200" dirty="0" err="1" smtClean="0">
            <a:gradFill>
              <a:gsLst>
                <a:gs pos="0">
                  <a:schemeClr val="tx1"/>
                </a:gs>
                <a:gs pos="86000">
                  <a:schemeClr val="tx1"/>
                </a:gs>
              </a:gsLst>
              <a:lin ang="5400000" scaled="0"/>
            </a:gradFill>
            <a:latin typeface="Segoe Light" pitchFamily="34" charset="0"/>
          </a:defRPr>
        </a:defPPr>
      </a:lstStyle>
    </a:txDef>
  </a:objectDefaults>
  <a:extraClrSchemeLst/>
</a:theme>
</file>

<file path=ppt/theme/theme2.xml><?xml version="1.0" encoding="utf-8"?>
<a:theme xmlns:a="http://schemas.openxmlformats.org/drawingml/2006/main" name="White with Consolas font for code slides">
  <a:themeElements>
    <a:clrScheme name="Blue Template-Tempalte">
      <a:dk1>
        <a:srgbClr val="000000"/>
      </a:dk1>
      <a:lt1>
        <a:srgbClr val="FFFFFF"/>
      </a:lt1>
      <a:dk2>
        <a:srgbClr val="0070C0"/>
      </a:dk2>
      <a:lt2>
        <a:srgbClr val="BDE3FF"/>
      </a:lt2>
      <a:accent1>
        <a:srgbClr val="FFC000"/>
      </a:accent1>
      <a:accent2>
        <a:srgbClr val="2DA33B"/>
      </a:accent2>
      <a:accent3>
        <a:srgbClr val="DF8045"/>
      </a:accent3>
      <a:accent4>
        <a:srgbClr val="2D86E7"/>
      </a:accent4>
      <a:accent5>
        <a:srgbClr val="755DCB"/>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200" dirty="0" err="1" smtClean="0">
            <a:gradFill>
              <a:gsLst>
                <a:gs pos="417">
                  <a:srgbClr val="000000"/>
                </a:gs>
                <a:gs pos="100000">
                  <a:srgbClr val="000000"/>
                </a:gs>
              </a:gsLst>
              <a:lin ang="5400000" scaled="0"/>
            </a:gradFill>
            <a:latin typeface="Segoe Light" pitchFamily="34" charset="0"/>
          </a:defRPr>
        </a:defPPr>
      </a:lstStyle>
    </a:txDef>
  </a:objectDefaults>
  <a:extraClrSchemeLst/>
</a:theme>
</file>

<file path=ppt/theme/theme3.xml><?xml version="1.0" encoding="utf-8"?>
<a:theme xmlns:a="http://schemas.openxmlformats.org/drawingml/2006/main" name="7-20683_TechEd Europe Keynote Template 16x9">
  <a:themeElements>
    <a:clrScheme name="TechEd Europe Keynote Template 16x9">
      <a:dk1>
        <a:srgbClr val="000000"/>
      </a:dk1>
      <a:lt1>
        <a:srgbClr val="FFFFFF"/>
      </a:lt1>
      <a:dk2>
        <a:srgbClr val="0070C0"/>
      </a:dk2>
      <a:lt2>
        <a:srgbClr val="92D050"/>
      </a:lt2>
      <a:accent1>
        <a:srgbClr val="FFC000"/>
      </a:accent1>
      <a:accent2>
        <a:srgbClr val="2DA33B"/>
      </a:accent2>
      <a:accent3>
        <a:srgbClr val="DF8045"/>
      </a:accent3>
      <a:accent4>
        <a:srgbClr val="2D86E7"/>
      </a:accent4>
      <a:accent5>
        <a:srgbClr val="755DCB"/>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latin typeface="Segoe Light"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200" dirty="0" err="1" smtClean="0">
            <a:gradFill>
              <a:gsLst>
                <a:gs pos="0">
                  <a:schemeClr val="tx1"/>
                </a:gs>
                <a:gs pos="86000">
                  <a:schemeClr val="tx1"/>
                </a:gs>
              </a:gsLst>
              <a:lin ang="5400000" scaled="0"/>
            </a:gradFill>
            <a:latin typeface="Segoe Light" pitchFamily="34" charset="0"/>
          </a:defRPr>
        </a:defPPr>
      </a:lstStyle>
    </a:txDef>
  </a:objectDefaults>
  <a:extraClrSchemeLst/>
</a:theme>
</file>

<file path=ppt/theme/theme4.xml><?xml version="1.0" encoding="utf-8"?>
<a:theme xmlns:a="http://schemas.openxmlformats.org/drawingml/2006/main" name="1_White with Consolas font for code slides">
  <a:themeElements>
    <a:clrScheme name="Blue Template-Tempalte">
      <a:dk1>
        <a:srgbClr val="000000"/>
      </a:dk1>
      <a:lt1>
        <a:srgbClr val="FFFFFF"/>
      </a:lt1>
      <a:dk2>
        <a:srgbClr val="0070C0"/>
      </a:dk2>
      <a:lt2>
        <a:srgbClr val="BDE3FF"/>
      </a:lt2>
      <a:accent1>
        <a:srgbClr val="FFC000"/>
      </a:accent1>
      <a:accent2>
        <a:srgbClr val="2DA33B"/>
      </a:accent2>
      <a:accent3>
        <a:srgbClr val="DF8045"/>
      </a:accent3>
      <a:accent4>
        <a:srgbClr val="2D86E7"/>
      </a:accent4>
      <a:accent5>
        <a:srgbClr val="755DCB"/>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200" dirty="0" err="1" smtClean="0">
            <a:gradFill>
              <a:gsLst>
                <a:gs pos="417">
                  <a:srgbClr val="000000"/>
                </a:gs>
                <a:gs pos="100000">
                  <a:srgbClr val="000000"/>
                </a:gs>
              </a:gsLst>
              <a:lin ang="5400000" scaled="0"/>
            </a:gradFill>
            <a:latin typeface="Segoe Light" pitchFamily="34" charset="0"/>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TechEd_Europe_Session_Template_16x9FINALV2</Template>
  <TotalTime>8780</TotalTime>
  <Words>2300</Words>
  <Application>Microsoft Office PowerPoint</Application>
  <PresentationFormat>Custom</PresentationFormat>
  <Paragraphs>406</Paragraphs>
  <Slides>44</Slides>
  <Notes>38</Notes>
  <HiddenSlides>1</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44</vt:i4>
      </vt:variant>
    </vt:vector>
  </HeadingPairs>
  <TitlesOfParts>
    <vt:vector size="55" baseType="lpstr">
      <vt:lpstr>Arial</vt:lpstr>
      <vt:lpstr>MV Boli</vt:lpstr>
      <vt:lpstr>Segoe UI</vt:lpstr>
      <vt:lpstr>Segoe Light</vt:lpstr>
      <vt:lpstr>Consolas</vt:lpstr>
      <vt:lpstr>Courier New</vt:lpstr>
      <vt:lpstr>Wingdings</vt:lpstr>
      <vt:lpstr>TechEd_Europe_Session_Template_16x9FINALV2</vt:lpstr>
      <vt:lpstr>White with Consolas font for code slides</vt:lpstr>
      <vt:lpstr>7-20683_TechEd Europe Keynote Template 16x9</vt:lpstr>
      <vt:lpstr>1_White with Consolas font for code slides</vt:lpstr>
      <vt:lpstr>PowerPoint Presentation</vt:lpstr>
      <vt:lpstr>BizTalk Server Performance:  Configuring BizTalk Server for Performance</vt:lpstr>
      <vt:lpstr>Zündapp ZD20 1976</vt:lpstr>
      <vt:lpstr>BizTalk Server Performance:  Configuring BizTalk Server for Performance</vt:lpstr>
      <vt:lpstr>-”So what’s in it for me?”</vt:lpstr>
      <vt:lpstr>Session overview</vt:lpstr>
      <vt:lpstr>Goal</vt:lpstr>
      <vt:lpstr>Verify &amp; Configure</vt:lpstr>
      <vt:lpstr>The BizTalk Benchmark Wizard</vt:lpstr>
      <vt:lpstr>Tested Environments</vt:lpstr>
      <vt:lpstr>First test – ”Baseline”</vt:lpstr>
      <vt:lpstr>PowerPoint Presentation</vt:lpstr>
      <vt:lpstr>Roles</vt:lpstr>
      <vt:lpstr>Sometimes, separating resources  relieves internal contention…</vt:lpstr>
      <vt:lpstr>PowerPoint Presentation</vt:lpstr>
      <vt:lpstr>PFS Contention</vt:lpstr>
      <vt:lpstr>PFS Contention Resolved</vt:lpstr>
      <vt:lpstr>Multiple files and filegroups for the BizTalk MsgBoxDb</vt:lpstr>
      <vt:lpstr>Sometimes, it’s better to keep it together… </vt:lpstr>
      <vt:lpstr>Text In Row table option</vt:lpstr>
      <vt:lpstr>Text In Row table option</vt:lpstr>
      <vt:lpstr>Tune TempDB for Best Performance</vt:lpstr>
      <vt:lpstr>I/O is important…</vt:lpstr>
      <vt:lpstr>I/O Contention</vt:lpstr>
      <vt:lpstr>The Traditional Hard Disk Drive</vt:lpstr>
      <vt:lpstr>The “New” Hard Disk Drive (SSD)</vt:lpstr>
      <vt:lpstr>Normal Behavior During Checkpoint</vt:lpstr>
      <vt:lpstr>“Short Stroking”</vt:lpstr>
      <vt:lpstr>SAN Storage</vt:lpstr>
      <vt:lpstr>SAN Storage - Simplyfied</vt:lpstr>
      <vt:lpstr>RAID- Simplyfied</vt:lpstr>
      <vt:lpstr>I/O Sizing for SQL Server - OLTP</vt:lpstr>
      <vt:lpstr>Sizing I/O </vt:lpstr>
      <vt:lpstr>Pipeline components</vt:lpstr>
      <vt:lpstr>Orchestrations</vt:lpstr>
      <vt:lpstr>BizTalk 2010 Host-level Polling Interval !!!</vt:lpstr>
      <vt:lpstr>Opitmizing BizTalk for Low Latency</vt:lpstr>
      <vt:lpstr>To-do list...</vt:lpstr>
      <vt:lpstr>Apply configuration  and re-run the test</vt:lpstr>
      <vt:lpstr>Zündapp ZD20 1976</vt:lpstr>
      <vt:lpstr>References</vt:lpstr>
      <vt:lpstr>For more information...</vt:lpstr>
      <vt:lpstr>Session Evaluations</vt:lpstr>
      <vt:lpstr>PowerPoint Presentation</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Håkansson, Mikael (Integration and Application Cente</dc:creator>
  <cp:keywords>TechEd Europe 2010</cp:keywords>
  <dc:description>Template: Andrew Larson; Silver Fox Productions, Inc
Formatting:
Event Date: November 18-12
Event Location: Berlin, Germany
Audience Type: External</dc:description>
  <cp:lastModifiedBy>cn_user</cp:lastModifiedBy>
  <cp:revision>95</cp:revision>
  <cp:lastPrinted>2010-05-11T05:02:34Z</cp:lastPrinted>
  <dcterms:created xsi:type="dcterms:W3CDTF">2010-09-24T17:05:14Z</dcterms:created>
  <dcterms:modified xsi:type="dcterms:W3CDTF">2010-11-08T17:36:07Z</dcterms:modified>
  <cp:category>TechEd Europe 2010</cp:category>
</cp:coreProperties>
</file>